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7" r:id="rId1"/>
  </p:sldMasterIdLst>
  <p:notesMasterIdLst>
    <p:notesMasterId r:id="rId24"/>
  </p:notesMasterIdLst>
  <p:sldIdLst>
    <p:sldId id="256" r:id="rId2"/>
    <p:sldId id="284" r:id="rId3"/>
    <p:sldId id="259" r:id="rId4"/>
    <p:sldId id="285" r:id="rId5"/>
    <p:sldId id="264" r:id="rId6"/>
    <p:sldId id="286" r:id="rId7"/>
    <p:sldId id="266" r:id="rId8"/>
    <p:sldId id="267" r:id="rId9"/>
    <p:sldId id="269" r:id="rId10"/>
    <p:sldId id="278" r:id="rId11"/>
    <p:sldId id="283" r:id="rId12"/>
    <p:sldId id="275" r:id="rId13"/>
    <p:sldId id="268" r:id="rId14"/>
    <p:sldId id="287" r:id="rId15"/>
    <p:sldId id="272" r:id="rId16"/>
    <p:sldId id="273" r:id="rId17"/>
    <p:sldId id="276" r:id="rId18"/>
    <p:sldId id="270" r:id="rId19"/>
    <p:sldId id="277"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p:restoredTop sz="85153"/>
  </p:normalViewPr>
  <p:slideViewPr>
    <p:cSldViewPr snapToGrid="0" snapToObjects="1">
      <p:cViewPr varScale="1">
        <p:scale>
          <a:sx n="110" d="100"/>
          <a:sy n="110" d="100"/>
        </p:scale>
        <p:origin x="1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E057-CEF5-A543-B4D5-E347C61F143A}" type="datetimeFigureOut">
              <a:rPr lang="en-US" smtClean="0"/>
              <a:t>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8BC46-14E4-8C4F-B33B-7854EA98B754}" type="slidenum">
              <a:rPr lang="en-US" smtClean="0"/>
              <a:t>‹#›</a:t>
            </a:fld>
            <a:endParaRPr lang="en-US"/>
          </a:p>
        </p:txBody>
      </p:sp>
    </p:spTree>
    <p:extLst>
      <p:ext uri="{BB962C8B-B14F-4D97-AF65-F5344CB8AC3E}">
        <p14:creationId xmlns:p14="http://schemas.microsoft.com/office/powerpoint/2010/main" val="47401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Federal Highway Administration reported that 3.2 Trillion- fifth straight year of increased mileage on public roads throughout the </a:t>
            </a:r>
            <a:r>
              <a:rPr lang="en-US" dirty="0" err="1" smtClean="0"/>
              <a:t>nation.This</a:t>
            </a:r>
            <a:r>
              <a:rPr lang="en-US" dirty="0" smtClean="0"/>
              <a:t> was the seventh straight year of year over year sales gains.  6.8% increase from 2015.Safety? ---&gt;The discussion the state of our national infrastructure is an important and relevant issue that has economic implications.</a:t>
            </a:r>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2</a:t>
            </a:fld>
            <a:endParaRPr lang="en-US"/>
          </a:p>
        </p:txBody>
      </p:sp>
    </p:spTree>
    <p:extLst>
      <p:ext uri="{BB962C8B-B14F-4D97-AF65-F5344CB8AC3E}">
        <p14:creationId xmlns:p14="http://schemas.microsoft.com/office/powerpoint/2010/main" val="557641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13</a:t>
            </a:fld>
            <a:endParaRPr lang="en-US"/>
          </a:p>
        </p:txBody>
      </p:sp>
    </p:spTree>
    <p:extLst>
      <p:ext uri="{BB962C8B-B14F-4D97-AF65-F5344CB8AC3E}">
        <p14:creationId xmlns:p14="http://schemas.microsoft.com/office/powerpoint/2010/main" val="17964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14</a:t>
            </a:fld>
            <a:endParaRPr lang="en-US"/>
          </a:p>
        </p:txBody>
      </p:sp>
    </p:spTree>
    <p:extLst>
      <p:ext uri="{BB962C8B-B14F-4D97-AF65-F5344CB8AC3E}">
        <p14:creationId xmlns:p14="http://schemas.microsoft.com/office/powerpoint/2010/main" val="4025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F4C8BC46-14E4-8C4F-B33B-7854EA98B754}" type="slidenum">
              <a:rPr lang="en-US" smtClean="0"/>
              <a:t>15</a:t>
            </a:fld>
            <a:endParaRPr lang="en-US"/>
          </a:p>
        </p:txBody>
      </p:sp>
    </p:spTree>
    <p:extLst>
      <p:ext uri="{BB962C8B-B14F-4D97-AF65-F5344CB8AC3E}">
        <p14:creationId xmlns:p14="http://schemas.microsoft.com/office/powerpoint/2010/main" val="21162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16</a:t>
            </a:fld>
            <a:endParaRPr lang="en-US"/>
          </a:p>
        </p:txBody>
      </p:sp>
    </p:spTree>
    <p:extLst>
      <p:ext uri="{BB962C8B-B14F-4D97-AF65-F5344CB8AC3E}">
        <p14:creationId xmlns:p14="http://schemas.microsoft.com/office/powerpoint/2010/main" val="262363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17</a:t>
            </a:fld>
            <a:endParaRPr lang="en-US"/>
          </a:p>
        </p:txBody>
      </p:sp>
    </p:spTree>
    <p:extLst>
      <p:ext uri="{BB962C8B-B14F-4D97-AF65-F5344CB8AC3E}">
        <p14:creationId xmlns:p14="http://schemas.microsoft.com/office/powerpoint/2010/main" val="3669969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18</a:t>
            </a:fld>
            <a:endParaRPr lang="en-US"/>
          </a:p>
        </p:txBody>
      </p:sp>
    </p:spTree>
    <p:extLst>
      <p:ext uri="{BB962C8B-B14F-4D97-AF65-F5344CB8AC3E}">
        <p14:creationId xmlns:p14="http://schemas.microsoft.com/office/powerpoint/2010/main" val="2797616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19</a:t>
            </a:fld>
            <a:endParaRPr lang="en-US"/>
          </a:p>
        </p:txBody>
      </p:sp>
    </p:spTree>
    <p:extLst>
      <p:ext uri="{BB962C8B-B14F-4D97-AF65-F5344CB8AC3E}">
        <p14:creationId xmlns:p14="http://schemas.microsoft.com/office/powerpoint/2010/main" val="3553786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Radar enforced devices to monitor the vehicles going over the posted speed limits</a:t>
            </a:r>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20</a:t>
            </a:fld>
            <a:endParaRPr lang="en-US"/>
          </a:p>
        </p:txBody>
      </p:sp>
    </p:spTree>
    <p:extLst>
      <p:ext uri="{BB962C8B-B14F-4D97-AF65-F5344CB8AC3E}">
        <p14:creationId xmlns:p14="http://schemas.microsoft.com/office/powerpoint/2010/main" val="123212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Initially we looked at </a:t>
            </a:r>
            <a:r>
              <a:rPr lang="en-US" sz="1200" dirty="0" err="1"/>
              <a:t>data.gov</a:t>
            </a:r>
            <a:r>
              <a:rPr lang="en-US" sz="1200" dirty="0"/>
              <a:t> but found vehicle crash data only for certain states.  </a:t>
            </a:r>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5</a:t>
            </a:fld>
            <a:endParaRPr lang="en-US"/>
          </a:p>
        </p:txBody>
      </p:sp>
    </p:spTree>
    <p:extLst>
      <p:ext uri="{BB962C8B-B14F-4D97-AF65-F5344CB8AC3E}">
        <p14:creationId xmlns:p14="http://schemas.microsoft.com/office/powerpoint/2010/main" val="277245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6</a:t>
            </a:fld>
            <a:endParaRPr lang="en-US"/>
          </a:p>
        </p:txBody>
      </p:sp>
    </p:spTree>
    <p:extLst>
      <p:ext uri="{BB962C8B-B14F-4D97-AF65-F5344CB8AC3E}">
        <p14:creationId xmlns:p14="http://schemas.microsoft.com/office/powerpoint/2010/main" val="5193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csv files had </a:t>
            </a:r>
            <a:r>
              <a:rPr lang="en-US" dirty="0" err="1"/>
              <a:t>alot</a:t>
            </a:r>
            <a:r>
              <a:rPr lang="en-US" baseline="0" dirty="0"/>
              <a:t> of columns with codes, that </a:t>
            </a:r>
            <a:r>
              <a:rPr lang="en-US" baseline="0" dirty="0" err="1"/>
              <a:t>didn</a:t>
            </a:r>
            <a:r>
              <a:rPr lang="mr-IN" baseline="0" dirty="0"/>
              <a:t>’</a:t>
            </a:r>
            <a:r>
              <a:rPr lang="en-US" baseline="0" dirty="0"/>
              <a:t>t make any </a:t>
            </a:r>
            <a:r>
              <a:rPr lang="en-US" baseline="0" dirty="0" err="1"/>
              <a:t>sesse</a:t>
            </a:r>
            <a:r>
              <a:rPr lang="en-US" baseline="0" dirty="0"/>
              <a:t> just by looking at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we had to go through a manual that was provided by </a:t>
            </a:r>
            <a:r>
              <a:rPr lang="en-US" dirty="0"/>
              <a:t>FARS to understand</a:t>
            </a:r>
            <a:r>
              <a:rPr lang="en-US" baseline="0" dirty="0"/>
              <a:t> the columns and the data associated with each of those columns.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each of these columns FARS manual had codes and the description of those codes.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we have listed out the columns that we thought we would need to analyze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have then crated csv files with codes and respective values for each of these columns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Read all the csv files into </a:t>
            </a:r>
            <a:r>
              <a:rPr lang="en-US" baseline="0" dirty="0" err="1"/>
              <a:t>dataframes</a:t>
            </a:r>
            <a:r>
              <a:rPr lang="en-US" baseline="0" dirty="0"/>
              <a:t> using pandas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for each column in our main </a:t>
            </a:r>
            <a:r>
              <a:rPr lang="en-US" baseline="0" dirty="0" err="1"/>
              <a:t>dataframe</a:t>
            </a:r>
            <a:r>
              <a:rPr lang="en-US" baseline="0" dirty="0"/>
              <a:t>, we have replaced the codes with corresponding descriptions using the map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dirty="0" err="1"/>
              <a:t>accidents_df</a:t>
            </a:r>
            <a:r>
              <a:rPr lang="en-US" dirty="0"/>
              <a:t>['CF1'] = </a:t>
            </a:r>
            <a:r>
              <a:rPr lang="en-US" dirty="0" err="1"/>
              <a:t>accidents_df</a:t>
            </a:r>
            <a:r>
              <a:rPr lang="en-US" dirty="0"/>
              <a:t>['CF1'].map(</a:t>
            </a:r>
            <a:r>
              <a:rPr lang="en-US" dirty="0" err="1"/>
              <a:t>cf.set_index</a:t>
            </a:r>
            <a:r>
              <a:rPr lang="en-US" dirty="0"/>
              <a:t>('Code')['Attribute'])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also wanted to explore the data at county level, so we have created a unique index </a:t>
            </a:r>
            <a:r>
              <a:rPr lang="en-US" baseline="0" dirty="0" err="1"/>
              <a:t>state_city_county</a:t>
            </a:r>
            <a:r>
              <a:rPr lang="en-US" baseline="0" dirty="0"/>
              <a:t> which is a combination of 3 different columns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7</a:t>
            </a:fld>
            <a:endParaRPr lang="en-US"/>
          </a:p>
        </p:txBody>
      </p:sp>
    </p:spTree>
    <p:extLst>
      <p:ext uri="{BB962C8B-B14F-4D97-AF65-F5344CB8AC3E}">
        <p14:creationId xmlns:p14="http://schemas.microsoft.com/office/powerpoint/2010/main" val="2978739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interesting things we wanted to look at was if there was a correlation between road infrastructure and # of accidents,</a:t>
            </a:r>
          </a:p>
          <a:p>
            <a:r>
              <a:rPr lang="en-US" dirty="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Few</a:t>
            </a:r>
            <a:r>
              <a:rPr lang="en-US" baseline="0" dirty="0"/>
              <a:t> columns in the csv file had factors related to crash which included </a:t>
            </a:r>
            <a:r>
              <a:rPr lang="en-US" baseline="0" dirty="0" err="1"/>
              <a:t>infrastructuural</a:t>
            </a:r>
            <a:r>
              <a:rPr lang="en-US" baseline="0" dirty="0"/>
              <a:t> issues reported by investigating officer</a:t>
            </a:r>
            <a:r>
              <a:rPr lang="en-US" baseline="0" dirty="0" smtClean="0"/>
              <a:t>. </a:t>
            </a:r>
            <a:r>
              <a:rPr lang="en-US" dirty="0" smtClean="0"/>
              <a:t>However, over 90% of the data reported no factors related to the crash.</a:t>
            </a:r>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we looked into the second most reported factor for 2016.  Then, explored this over a period of four years (2013-2016).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further looked at this data by state.</a:t>
            </a:r>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8</a:t>
            </a:fld>
            <a:endParaRPr lang="en-US"/>
          </a:p>
        </p:txBody>
      </p:sp>
    </p:spTree>
    <p:extLst>
      <p:ext uri="{BB962C8B-B14F-4D97-AF65-F5344CB8AC3E}">
        <p14:creationId xmlns:p14="http://schemas.microsoft.com/office/powerpoint/2010/main" val="128109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Used bins to categorize persons by age</a:t>
            </a:r>
          </a:p>
          <a:p>
            <a:r>
              <a:rPr lang="en-US" dirty="0" smtClean="0"/>
              <a:t/>
            </a:r>
            <a:br>
              <a:rPr lang="en-US" dirty="0" smtClean="0"/>
            </a:br>
            <a:r>
              <a:rPr lang="en-US" dirty="0" smtClean="0"/>
              <a:t>Merging different </a:t>
            </a:r>
            <a:r>
              <a:rPr lang="en-US" dirty="0" err="1" smtClean="0"/>
              <a:t>dataframes</a:t>
            </a:r>
            <a:endParaRPr lang="en-US" dirty="0" smtClean="0"/>
          </a:p>
          <a:p>
            <a:pPr lvl="1"/>
            <a:r>
              <a:rPr lang="en-US" dirty="0" smtClean="0"/>
              <a:t>To get the number of fatalities, for each accident type, we merged the columns of accidents </a:t>
            </a:r>
            <a:r>
              <a:rPr lang="en-US" dirty="0" err="1" smtClean="0"/>
              <a:t>dataframe</a:t>
            </a:r>
            <a:r>
              <a:rPr lang="en-US" dirty="0" smtClean="0"/>
              <a:t> with persons </a:t>
            </a:r>
            <a:r>
              <a:rPr lang="en-US" dirty="0" err="1" smtClean="0"/>
              <a:t>dataframe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Used </a:t>
            </a:r>
            <a:r>
              <a:rPr lang="en-US" dirty="0" err="1" smtClean="0"/>
              <a:t>loc</a:t>
            </a:r>
            <a:r>
              <a:rPr lang="en-US" dirty="0" smtClean="0"/>
              <a:t> to subset/slice the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To get the number of men that who were driving the vehicle and suffered fatal injuries. And then used </a:t>
            </a:r>
            <a:r>
              <a:rPr lang="en-US" dirty="0" err="1" smtClean="0"/>
              <a:t>groupby</a:t>
            </a:r>
            <a:r>
              <a:rPr lang="en-US" dirty="0" smtClean="0"/>
              <a:t> to list the most common harmful events </a:t>
            </a:r>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9</a:t>
            </a:fld>
            <a:endParaRPr lang="en-US"/>
          </a:p>
        </p:txBody>
      </p:sp>
    </p:spTree>
    <p:extLst>
      <p:ext uri="{BB962C8B-B14F-4D97-AF65-F5344CB8AC3E}">
        <p14:creationId xmlns:p14="http://schemas.microsoft.com/office/powerpoint/2010/main" val="132547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5 Highly populated sates</a:t>
            </a:r>
            <a:r>
              <a:rPr lang="en-US" baseline="0" dirty="0" smtClean="0"/>
              <a:t> as per 2016 data were:</a:t>
            </a:r>
          </a:p>
          <a:p>
            <a:r>
              <a:rPr lang="en-US" baseline="0" dirty="0" smtClean="0"/>
              <a:t>California, Texas, Florida, New York, </a:t>
            </a:r>
            <a:r>
              <a:rPr lang="en-US" baseline="0" dirty="0" err="1" smtClean="0"/>
              <a:t>Illinios</a:t>
            </a:r>
            <a:endParaRPr lang="en-US" baseline="0" dirty="0" smtClean="0"/>
          </a:p>
          <a:p>
            <a:r>
              <a:rPr lang="en-US" baseline="0" dirty="0" smtClean="0"/>
              <a:t> and of these states, Texas, CA, FL also topped the list of crashes</a:t>
            </a:r>
          </a:p>
          <a:p>
            <a:endParaRPr lang="en-US" baseline="0" dirty="0" smtClean="0"/>
          </a:p>
          <a:p>
            <a:r>
              <a:rPr lang="en-US" baseline="0" dirty="0" smtClean="0"/>
              <a:t>Also for each of these states, the % of motor vehicle accidents were higher over weekdays when compared to weekends</a:t>
            </a:r>
          </a:p>
          <a:p>
            <a:r>
              <a:rPr lang="en-US" baseline="0" dirty="0" smtClean="0"/>
              <a:t>While the % alcohol related crashes were higher over weekends when compared to weekdays</a:t>
            </a:r>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10</a:t>
            </a:fld>
            <a:endParaRPr lang="en-US"/>
          </a:p>
        </p:txBody>
      </p:sp>
    </p:spTree>
    <p:extLst>
      <p:ext uri="{BB962C8B-B14F-4D97-AF65-F5344CB8AC3E}">
        <p14:creationId xmlns:p14="http://schemas.microsoft.com/office/powerpoint/2010/main" val="324552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11</a:t>
            </a:fld>
            <a:endParaRPr lang="en-US"/>
          </a:p>
        </p:txBody>
      </p:sp>
    </p:spTree>
    <p:extLst>
      <p:ext uri="{BB962C8B-B14F-4D97-AF65-F5344CB8AC3E}">
        <p14:creationId xmlns:p14="http://schemas.microsoft.com/office/powerpoint/2010/main" val="1061219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smtClean="0"/>
              <a:t>www.fhwa.dot.gov</a:t>
            </a:r>
            <a:r>
              <a:rPr lang="en-US" dirty="0" smtClean="0"/>
              <a:t>/</a:t>
            </a:r>
            <a:r>
              <a:rPr lang="en-US" dirty="0" err="1" smtClean="0"/>
              <a:t>ohim</a:t>
            </a:r>
            <a:r>
              <a:rPr lang="en-US" dirty="0" smtClean="0"/>
              <a:t>/onh00/bar8.htm</a:t>
            </a:r>
          </a:p>
          <a:p>
            <a:r>
              <a:rPr lang="en-US" dirty="0" smtClean="0"/>
              <a:t>Although according to federal highway administration, the </a:t>
            </a:r>
            <a:r>
              <a:rPr lang="en-US" dirty="0" err="1" smtClean="0"/>
              <a:t>Avg</a:t>
            </a:r>
            <a:r>
              <a:rPr lang="en-US" dirty="0" smtClean="0"/>
              <a:t> number of miles travelled per person for ages</a:t>
            </a:r>
            <a:r>
              <a:rPr lang="en-US" baseline="0" dirty="0" smtClean="0"/>
              <a:t> between 20 to 54, is about the same</a:t>
            </a:r>
            <a:endParaRPr lang="en-US" dirty="0"/>
          </a:p>
          <a:p>
            <a:endParaRPr lang="en-US" dirty="0"/>
          </a:p>
          <a:p>
            <a:r>
              <a:rPr lang="en-US" dirty="0"/>
              <a:t>Younger</a:t>
            </a:r>
            <a:r>
              <a:rPr lang="en-US" baseline="0" dirty="0"/>
              <a:t> generations are driving at higher speeds when compared to older age groups.</a:t>
            </a:r>
          </a:p>
          <a:p>
            <a:endParaRPr lang="en-US" dirty="0"/>
          </a:p>
        </p:txBody>
      </p:sp>
      <p:sp>
        <p:nvSpPr>
          <p:cNvPr id="4" name="Slide Number Placeholder 3"/>
          <p:cNvSpPr>
            <a:spLocks noGrp="1"/>
          </p:cNvSpPr>
          <p:nvPr>
            <p:ph type="sldNum" sz="quarter" idx="10"/>
          </p:nvPr>
        </p:nvSpPr>
        <p:spPr/>
        <p:txBody>
          <a:bodyPr/>
          <a:lstStyle/>
          <a:p>
            <a:fld id="{F4C8BC46-14E4-8C4F-B33B-7854EA98B754}" type="slidenum">
              <a:rPr lang="en-US" smtClean="0"/>
              <a:t>12</a:t>
            </a:fld>
            <a:endParaRPr lang="en-US"/>
          </a:p>
        </p:txBody>
      </p:sp>
    </p:spTree>
    <p:extLst>
      <p:ext uri="{BB962C8B-B14F-4D97-AF65-F5344CB8AC3E}">
        <p14:creationId xmlns:p14="http://schemas.microsoft.com/office/powerpoint/2010/main" val="241217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61869F-E6A6-EC4F-96E5-EA631F0D7323}"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30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1D5656-B692-E646-ACB7-F0148AEE1310}"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410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155B88D-CDF7-B84F-B094-EC5664A13727}"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268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CEF2AFD-1957-CA45-B6EE-3DE2624B241D}"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709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83DC1C-16B2-C541-8DB8-35C556BE6A14}"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3778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2EBAFA-B586-A748-9A91-236FF968BCBD}" type="datetime1">
              <a:rPr lang="en-US" smtClean="0"/>
              <a:t>1/20/18</a:t>
            </a:fld>
            <a:endParaRPr lang="en-US" dirty="0"/>
          </a:p>
        </p:txBody>
      </p:sp>
      <p:sp>
        <p:nvSpPr>
          <p:cNvPr id="4"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06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CF61ED-61E9-2C45-81CA-16D1B0A6F3F3}" type="datetime1">
              <a:rPr lang="en-US" smtClean="0"/>
              <a:t>1/20/18</a:t>
            </a:fld>
            <a:endParaRPr lang="en-US" dirty="0"/>
          </a:p>
        </p:txBody>
      </p:sp>
      <p:sp>
        <p:nvSpPr>
          <p:cNvPr id="4"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10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A27F1-D815-9C4E-A25A-4CB7534646EE}"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720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F4496-0A5F-F244-A9A7-35CA70A41208}"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45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74F1C80-3D8F-B247-8177-D115C86B5996}"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07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200B60-F3B1-2545-BFF1-400065F668BE}" type="datetime1">
              <a:rPr lang="en-US" smtClean="0"/>
              <a:t>1/20/18</a:t>
            </a:fld>
            <a:endParaRPr lang="en-US" dirty="0"/>
          </a:p>
        </p:txBody>
      </p:sp>
      <p:sp>
        <p:nvSpPr>
          <p:cNvPr id="5" name="Footer Placeholder 4"/>
          <p:cNvSpPr>
            <a:spLocks noGrp="1"/>
          </p:cNvSpPr>
          <p:nvPr>
            <p:ph type="ftr" sz="quarter" idx="11"/>
          </p:nvPr>
        </p:nvSpPr>
        <p:spPr/>
        <p:txBody>
          <a:bodyPr/>
          <a:lstStyle/>
          <a:p>
            <a:r>
              <a:rPr lang="en-US"/>
              <a:t>1 https://www.fhwa.dot.gov/pressroom/fhwa1704.cfm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7913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4BBC7-EFC2-DA4D-A93A-DF56CBCFF753}"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51943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408375-7BC5-EC4B-918F-5E94317499BD}" type="datetime1">
              <a:rPr lang="en-US" smtClean="0"/>
              <a:t>1/20/18</a:t>
            </a:fld>
            <a:endParaRPr lang="en-US" dirty="0"/>
          </a:p>
        </p:txBody>
      </p:sp>
      <p:sp>
        <p:nvSpPr>
          <p:cNvPr id="8" name="Footer Placeholder 7"/>
          <p:cNvSpPr>
            <a:spLocks noGrp="1"/>
          </p:cNvSpPr>
          <p:nvPr>
            <p:ph type="ftr" sz="quarter" idx="11"/>
          </p:nvPr>
        </p:nvSpPr>
        <p:spPr/>
        <p:txBody>
          <a:bodyPr/>
          <a:lstStyle/>
          <a:p>
            <a:r>
              <a:rPr lang="en-US"/>
              <a:t>1 https://www.fhwa.dot.gov/pressroom/fhwa1704.cfm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95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15583F-1BED-7E4C-9D64-A6A7CC38C87D}" type="datetime1">
              <a:rPr lang="en-US" smtClean="0"/>
              <a:t>1/20/18</a:t>
            </a:fld>
            <a:endParaRPr lang="en-US" dirty="0"/>
          </a:p>
        </p:txBody>
      </p:sp>
      <p:sp>
        <p:nvSpPr>
          <p:cNvPr id="5" name="Footer Placeholder 3"/>
          <p:cNvSpPr>
            <a:spLocks noGrp="1"/>
          </p:cNvSpPr>
          <p:nvPr>
            <p:ph type="ftr" sz="quarter" idx="11"/>
          </p:nvPr>
        </p:nvSpPr>
        <p:spPr/>
        <p:txBody>
          <a:bodyPr/>
          <a:lstStyle/>
          <a:p>
            <a:r>
              <a:rPr lang="en-US"/>
              <a:t>1 https://www.fhwa.dot.gov/pressroom/fhwa1704.cfm</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5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F6347C-8DF2-A54E-A814-F91B3DFA32EF}" type="datetime1">
              <a:rPr lang="en-US" smtClean="0"/>
              <a:t>1/20/18</a:t>
            </a:fld>
            <a:endParaRPr lang="en-US" dirty="0"/>
          </a:p>
        </p:txBody>
      </p:sp>
      <p:sp>
        <p:nvSpPr>
          <p:cNvPr id="5" name="Footer Placeholder 2"/>
          <p:cNvSpPr>
            <a:spLocks noGrp="1"/>
          </p:cNvSpPr>
          <p:nvPr>
            <p:ph type="ftr" sz="quarter" idx="11"/>
          </p:nvPr>
        </p:nvSpPr>
        <p:spPr/>
        <p:txBody>
          <a:bodyPr/>
          <a:lstStyle/>
          <a:p>
            <a:r>
              <a:rPr lang="en-US"/>
              <a:t>1 https://www.fhwa.dot.gov/pressroom/fhwa1704.cfm</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3C49E1-7CD0-A548-88E4-FAFB2E37A32A}" type="datetime1">
              <a:rPr lang="en-US" smtClean="0"/>
              <a:t>1/20/18</a:t>
            </a:fld>
            <a:endParaRPr lang="en-US" dirty="0"/>
          </a:p>
        </p:txBody>
      </p:sp>
      <p:sp>
        <p:nvSpPr>
          <p:cNvPr id="5" name="Footer Placeholder 5"/>
          <p:cNvSpPr>
            <a:spLocks noGrp="1"/>
          </p:cNvSpPr>
          <p:nvPr>
            <p:ph type="ftr" sz="quarter" idx="11"/>
          </p:nvPr>
        </p:nvSpPr>
        <p:spPr/>
        <p:txBody>
          <a:bodyPr/>
          <a:lstStyle/>
          <a:p>
            <a:r>
              <a:rPr lang="en-US"/>
              <a:t>1 https://www.fhwa.dot.gov/pressroom/fhwa1704.cfm</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1478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5DCF30-4C80-3B4C-A6A4-653614DB7A2C}" type="datetime1">
              <a:rPr lang="en-US" smtClean="0"/>
              <a:t>1/20/18</a:t>
            </a:fld>
            <a:endParaRPr lang="en-US" dirty="0"/>
          </a:p>
        </p:txBody>
      </p:sp>
      <p:sp>
        <p:nvSpPr>
          <p:cNvPr id="6" name="Footer Placeholder 5"/>
          <p:cNvSpPr>
            <a:spLocks noGrp="1"/>
          </p:cNvSpPr>
          <p:nvPr>
            <p:ph type="ftr" sz="quarter" idx="11"/>
          </p:nvPr>
        </p:nvSpPr>
        <p:spPr/>
        <p:txBody>
          <a:bodyPr/>
          <a:lstStyle/>
          <a:p>
            <a:r>
              <a:rPr lang="en-US"/>
              <a:t>1 https://www.fhwa.dot.gov/pressroom/fhwa1704.cfm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75783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0DB63D-7E32-D749-9A59-64DEBC0E2105}" type="datetime1">
              <a:rPr lang="en-US" smtClean="0"/>
              <a:t>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1 https://www.fhwa.dot.gov/pressroom/fhwa1704.cfm</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4509025"/>
      </p:ext>
    </p:extLst>
  </p:cSld>
  <p:clrMap bg1="dk1" tx1="lt1" bg2="dk2" tx2="lt2" accent1="accent1" accent2="accent2" accent3="accent3" accent4="accent4" accent5="accent5" accent6="accent6" hlink="hlink" folHlink="folHlink"/>
  <p:sldLayoutIdLst>
    <p:sldLayoutId id="2147484288" r:id="rId1"/>
    <p:sldLayoutId id="2147484289"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 id="2147484300" r:id="rId13"/>
    <p:sldLayoutId id="2147484301" r:id="rId14"/>
    <p:sldLayoutId id="2147484302" r:id="rId15"/>
    <p:sldLayoutId id="2147484303" r:id="rId16"/>
    <p:sldLayoutId id="2147484304"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7208" y="526093"/>
            <a:ext cx="8825658" cy="3123946"/>
          </a:xfrm>
        </p:spPr>
        <p:txBody>
          <a:bodyPr>
            <a:normAutofit fontScale="90000"/>
          </a:bodyPr>
          <a:lstStyle/>
          <a:p>
            <a:pPr algn="ctr"/>
            <a:r>
              <a:rPr lang="en-US" dirty="0"/>
              <a:t>An Investigation Into Motor Vehicle Crashes </a:t>
            </a:r>
          </a:p>
        </p:txBody>
      </p:sp>
      <p:sp>
        <p:nvSpPr>
          <p:cNvPr id="3" name="Subtitle 2"/>
          <p:cNvSpPr>
            <a:spLocks noGrp="1"/>
          </p:cNvSpPr>
          <p:nvPr>
            <p:ph type="subTitle" idx="1"/>
          </p:nvPr>
        </p:nvSpPr>
        <p:spPr>
          <a:xfrm>
            <a:off x="2683131" y="3832964"/>
            <a:ext cx="6673812" cy="2279737"/>
          </a:xfrm>
        </p:spPr>
        <p:txBody>
          <a:bodyPr>
            <a:noAutofit/>
          </a:bodyPr>
          <a:lstStyle/>
          <a:p>
            <a:pPr algn="ctr"/>
            <a:r>
              <a:rPr lang="en-US" b="1" cap="none" dirty="0">
                <a:latin typeface="Arial" charset="0"/>
                <a:ea typeface="Arial" charset="0"/>
                <a:cs typeface="Arial" charset="0"/>
              </a:rPr>
              <a:t>TEAM 5</a:t>
            </a:r>
          </a:p>
          <a:p>
            <a:pPr algn="ctr"/>
            <a:r>
              <a:rPr lang="en-US" dirty="0"/>
              <a:t>jimmy </a:t>
            </a:r>
            <a:r>
              <a:rPr lang="en-US" dirty="0" err="1"/>
              <a:t>dela</a:t>
            </a:r>
            <a:r>
              <a:rPr lang="en-US" dirty="0"/>
              <a:t> </a:t>
            </a:r>
            <a:r>
              <a:rPr lang="en-US" dirty="0" err="1"/>
              <a:t>cRuz</a:t>
            </a:r>
            <a:endParaRPr lang="en-US" dirty="0"/>
          </a:p>
          <a:p>
            <a:pPr algn="ctr"/>
            <a:r>
              <a:rPr lang="en-US" dirty="0"/>
              <a:t>Andrea Kwong</a:t>
            </a:r>
          </a:p>
          <a:p>
            <a:pPr algn="ctr"/>
            <a:r>
              <a:rPr lang="en-US" dirty="0"/>
              <a:t>Charlie Lee  </a:t>
            </a:r>
          </a:p>
          <a:p>
            <a:pPr algn="ctr"/>
            <a:r>
              <a:rPr lang="en-US" dirty="0" err="1"/>
              <a:t>Vijaya</a:t>
            </a:r>
            <a:r>
              <a:rPr lang="en-US" dirty="0"/>
              <a:t> </a:t>
            </a:r>
            <a:r>
              <a:rPr lang="en-US" dirty="0" err="1"/>
              <a:t>Tatineni</a:t>
            </a:r>
            <a:endParaRPr lang="en-US" cap="none"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111" y="3768139"/>
            <a:ext cx="3333509" cy="2959100"/>
          </a:xfrm>
          <a:prstGeom prst="rect">
            <a:avLst/>
          </a:prstGeom>
        </p:spPr>
      </p:pic>
    </p:spTree>
    <p:extLst>
      <p:ext uri="{BB962C8B-B14F-4D97-AF65-F5344CB8AC3E}">
        <p14:creationId xmlns:p14="http://schemas.microsoft.com/office/powerpoint/2010/main" val="169335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7"/>
            <a:ext cx="9404723" cy="771122"/>
          </a:xfrm>
        </p:spPr>
        <p:txBody>
          <a:bodyPr/>
          <a:lstStyle/>
          <a:p>
            <a:r>
              <a:rPr lang="en-US" sz="4000" dirty="0"/>
              <a:t>DATA ANALYSIS</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832456" y="1880706"/>
            <a:ext cx="4490964" cy="456222"/>
          </a:xfrm>
        </p:spPr>
        <p:txBody>
          <a:bodyPr>
            <a:normAutofit/>
          </a:bodyPr>
          <a:lstStyle/>
          <a:p>
            <a:r>
              <a:rPr lang="en-US" dirty="0"/>
              <a:t>% of CRASHES by ROUTE &amp; STATE</a:t>
            </a:r>
          </a:p>
          <a:p>
            <a:endParaRPr lang="en-US" dirty="0"/>
          </a:p>
        </p:txBody>
      </p:sp>
      <p:pic>
        <p:nvPicPr>
          <p:cNvPr id="4" name="Picture 3">
            <a:extLst>
              <a:ext uri="{FF2B5EF4-FFF2-40B4-BE49-F238E27FC236}">
                <a16:creationId xmlns:a16="http://schemas.microsoft.com/office/drawing/2014/main" xmlns="" id="{348A352A-67F4-7843-9320-C5DFD7C9C28B}"/>
              </a:ext>
            </a:extLst>
          </p:cNvPr>
          <p:cNvPicPr>
            <a:picLocks noChangeAspect="1"/>
          </p:cNvPicPr>
          <p:nvPr/>
        </p:nvPicPr>
        <p:blipFill>
          <a:blip r:embed="rId3"/>
          <a:stretch>
            <a:fillRect/>
          </a:stretch>
        </p:blipFill>
        <p:spPr>
          <a:xfrm>
            <a:off x="734180" y="2550781"/>
            <a:ext cx="4888657" cy="2950811"/>
          </a:xfrm>
          <a:prstGeom prst="rect">
            <a:avLst/>
          </a:prstGeom>
        </p:spPr>
      </p:pic>
      <p:pic>
        <p:nvPicPr>
          <p:cNvPr id="5" name="Picture 4">
            <a:extLst>
              <a:ext uri="{FF2B5EF4-FFF2-40B4-BE49-F238E27FC236}">
                <a16:creationId xmlns:a16="http://schemas.microsoft.com/office/drawing/2014/main" xmlns="" id="{FCA2E536-1C1B-BA4B-ACD1-F8B1136F741C}"/>
              </a:ext>
            </a:extLst>
          </p:cNvPr>
          <p:cNvPicPr>
            <a:picLocks noChangeAspect="1"/>
          </p:cNvPicPr>
          <p:nvPr/>
        </p:nvPicPr>
        <p:blipFill>
          <a:blip r:embed="rId4"/>
          <a:stretch>
            <a:fillRect/>
          </a:stretch>
        </p:blipFill>
        <p:spPr>
          <a:xfrm>
            <a:off x="6418704" y="1959347"/>
            <a:ext cx="4892533" cy="1699871"/>
          </a:xfrm>
          <a:prstGeom prst="rect">
            <a:avLst/>
          </a:prstGeom>
        </p:spPr>
      </p:pic>
      <p:pic>
        <p:nvPicPr>
          <p:cNvPr id="6" name="Picture 5">
            <a:extLst>
              <a:ext uri="{FF2B5EF4-FFF2-40B4-BE49-F238E27FC236}">
                <a16:creationId xmlns:a16="http://schemas.microsoft.com/office/drawing/2014/main" xmlns="" id="{16CF0726-7553-1440-BA49-04DDE07448B5}"/>
              </a:ext>
            </a:extLst>
          </p:cNvPr>
          <p:cNvPicPr>
            <a:picLocks noChangeAspect="1"/>
          </p:cNvPicPr>
          <p:nvPr/>
        </p:nvPicPr>
        <p:blipFill>
          <a:blip r:embed="rId5"/>
          <a:stretch>
            <a:fillRect/>
          </a:stretch>
        </p:blipFill>
        <p:spPr>
          <a:xfrm>
            <a:off x="6418704" y="4696781"/>
            <a:ext cx="4892533" cy="1609621"/>
          </a:xfrm>
          <a:prstGeom prst="rect">
            <a:avLst/>
          </a:prstGeom>
        </p:spPr>
      </p:pic>
      <p:sp>
        <p:nvSpPr>
          <p:cNvPr id="7" name="Content Placeholder 2">
            <a:extLst>
              <a:ext uri="{FF2B5EF4-FFF2-40B4-BE49-F238E27FC236}">
                <a16:creationId xmlns:a16="http://schemas.microsoft.com/office/drawing/2014/main" xmlns="" id="{916E7358-3B44-0242-937F-4E15282D41CC}"/>
              </a:ext>
            </a:extLst>
          </p:cNvPr>
          <p:cNvSpPr txBox="1">
            <a:spLocks/>
          </p:cNvSpPr>
          <p:nvPr/>
        </p:nvSpPr>
        <p:spPr>
          <a:xfrm>
            <a:off x="6288076" y="1503125"/>
            <a:ext cx="4490964" cy="45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 of CRASHES by DAY &amp; STATE</a:t>
            </a:r>
          </a:p>
          <a:p>
            <a:endParaRPr lang="en-US" dirty="0"/>
          </a:p>
        </p:txBody>
      </p:sp>
      <p:sp>
        <p:nvSpPr>
          <p:cNvPr id="8" name="Content Placeholder 2">
            <a:extLst>
              <a:ext uri="{FF2B5EF4-FFF2-40B4-BE49-F238E27FC236}">
                <a16:creationId xmlns:a16="http://schemas.microsoft.com/office/drawing/2014/main" xmlns="" id="{C49E0D67-F1EA-FB45-B624-0462A451102E}"/>
              </a:ext>
            </a:extLst>
          </p:cNvPr>
          <p:cNvSpPr txBox="1">
            <a:spLocks/>
          </p:cNvSpPr>
          <p:nvPr/>
        </p:nvSpPr>
        <p:spPr>
          <a:xfrm>
            <a:off x="6420887" y="4026185"/>
            <a:ext cx="4490964" cy="67059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 of ALCOHOL RELATED CRASHES by DAY &amp; STATE</a:t>
            </a:r>
          </a:p>
          <a:p>
            <a:endParaRPr lang="en-US" dirty="0"/>
          </a:p>
        </p:txBody>
      </p:sp>
    </p:spTree>
    <p:extLst>
      <p:ext uri="{BB962C8B-B14F-4D97-AF65-F5344CB8AC3E}">
        <p14:creationId xmlns:p14="http://schemas.microsoft.com/office/powerpoint/2010/main" val="132573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15" y="1304674"/>
            <a:ext cx="4961822" cy="2769616"/>
          </a:xfrm>
        </p:spPr>
        <p:txBody>
          <a:bodyPr>
            <a:normAutofit fontScale="85000" lnSpcReduction="10000"/>
          </a:bodyPr>
          <a:lstStyle/>
          <a:p>
            <a:pPr algn="just"/>
            <a:r>
              <a:rPr lang="en-US" dirty="0"/>
              <a:t>Almost 38% of the accidents resulted in damaging or injuring other motor vehicles that are in motion</a:t>
            </a:r>
          </a:p>
          <a:p>
            <a:pPr algn="just"/>
            <a:endParaRPr lang="en-US" dirty="0"/>
          </a:p>
          <a:p>
            <a:r>
              <a:rPr lang="en-US" dirty="0"/>
              <a:t>Next highest involved injuring a pedestrian</a:t>
            </a:r>
          </a:p>
          <a:p>
            <a:endParaRPr lang="en-US" dirty="0"/>
          </a:p>
          <a:p>
            <a:r>
              <a:rPr lang="en-US" dirty="0"/>
              <a:t>In most of the cases the % of accidents increased in 2016 when compared to 2015</a:t>
            </a:r>
          </a:p>
        </p:txBody>
      </p:sp>
      <p:sp>
        <p:nvSpPr>
          <p:cNvPr id="4" name="Footer Placeholder 3"/>
          <p:cNvSpPr>
            <a:spLocks noGrp="1"/>
          </p:cNvSpPr>
          <p:nvPr>
            <p:ph type="ftr" sz="quarter" idx="11"/>
          </p:nvPr>
        </p:nvSpPr>
        <p:spPr/>
        <p:txBody>
          <a:bodyPr/>
          <a:lstStyle/>
          <a:p>
            <a:r>
              <a:rPr lang="en-US"/>
              <a:t>1 https://www.fhwa.dot.gov/pressroom/fhwa1704.cfm</a:t>
            </a:r>
            <a:endParaRPr lang="en-US" dirty="0"/>
          </a:p>
        </p:txBody>
      </p:sp>
      <p:sp>
        <p:nvSpPr>
          <p:cNvPr id="5" name="Title 1">
            <a:extLst>
              <a:ext uri="{FF2B5EF4-FFF2-40B4-BE49-F238E27FC236}">
                <a16:creationId xmlns:a16="http://schemas.microsoft.com/office/drawing/2014/main" xmlns="" id="{52948FE8-739D-074E-A69E-9A716347D071}"/>
              </a:ext>
            </a:extLst>
          </p:cNvPr>
          <p:cNvSpPr>
            <a:spLocks noGrp="1"/>
          </p:cNvSpPr>
          <p:nvPr>
            <p:ph type="title"/>
          </p:nvPr>
        </p:nvSpPr>
        <p:spPr>
          <a:xfrm>
            <a:off x="507215" y="312516"/>
            <a:ext cx="2942041" cy="765228"/>
          </a:xfrm>
        </p:spPr>
        <p:txBody>
          <a:bodyPr anchor="b">
            <a:normAutofit/>
          </a:bodyPr>
          <a:lstStyle/>
          <a:p>
            <a:r>
              <a:rPr lang="en-US" sz="3200" dirty="0">
                <a:solidFill>
                  <a:srgbClr val="EBEBEB"/>
                </a:solidFill>
              </a:rPr>
              <a:t>CRASH TYPES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30" y="1077744"/>
            <a:ext cx="5944188" cy="50797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02" y="4151574"/>
            <a:ext cx="4651535" cy="2312042"/>
          </a:xfrm>
          <a:prstGeom prst="rect">
            <a:avLst/>
          </a:prstGeom>
        </p:spPr>
      </p:pic>
    </p:spTree>
    <p:extLst>
      <p:ext uri="{BB962C8B-B14F-4D97-AF65-F5344CB8AC3E}">
        <p14:creationId xmlns:p14="http://schemas.microsoft.com/office/powerpoint/2010/main" val="102220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463" y="2741607"/>
            <a:ext cx="4909284" cy="810228"/>
          </a:xfrm>
          <a:prstGeom prst="rect">
            <a:avLst/>
          </a:prstGeom>
        </p:spPr>
      </p:pic>
      <p:pic>
        <p:nvPicPr>
          <p:cNvPr id="10" name="Picture 9">
            <a:extLst>
              <a:ext uri="{FF2B5EF4-FFF2-40B4-BE49-F238E27FC236}">
                <a16:creationId xmlns:a16="http://schemas.microsoft.com/office/drawing/2014/main" xmlns=""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xmlns=""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xmlns=""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xmlns=""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xmlns=""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xmlns=""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490833" y="390593"/>
            <a:ext cx="4727382" cy="901554"/>
          </a:xfrm>
        </p:spPr>
        <p:txBody>
          <a:bodyPr vert="horz" lIns="91440" tIns="45720" rIns="91440" bIns="45720" rtlCol="0" anchor="b">
            <a:normAutofit/>
          </a:bodyPr>
          <a:lstStyle/>
          <a:p>
            <a:r>
              <a:rPr lang="en-US" sz="4000" b="0" i="0" kern="1200" dirty="0">
                <a:solidFill>
                  <a:schemeClr val="tx2"/>
                </a:solidFill>
                <a:latin typeface="+mj-lt"/>
                <a:ea typeface="+mj-ea"/>
                <a:cs typeface="+mj-cs"/>
              </a:rPr>
              <a:t>FATALITIES BY AGE</a:t>
            </a:r>
          </a:p>
        </p:txBody>
      </p:sp>
      <p:sp>
        <p:nvSpPr>
          <p:cNvPr id="13" name="TextBox 12">
            <a:extLst>
              <a:ext uri="{FF2B5EF4-FFF2-40B4-BE49-F238E27FC236}">
                <a16:creationId xmlns:a16="http://schemas.microsoft.com/office/drawing/2014/main" xmlns="" id="{964C4453-A14C-AF41-9849-FCB825A9ED22}"/>
              </a:ext>
            </a:extLst>
          </p:cNvPr>
          <p:cNvSpPr txBox="1"/>
          <p:nvPr/>
        </p:nvSpPr>
        <p:spPr>
          <a:xfrm>
            <a:off x="253996" y="1358698"/>
            <a:ext cx="5475472" cy="3139321"/>
          </a:xfrm>
          <a:prstGeom prst="rect">
            <a:avLst/>
          </a:prstGeom>
          <a:noFill/>
        </p:spPr>
        <p:txBody>
          <a:bodyPr wrap="square" rtlCol="0">
            <a:spAutoFit/>
          </a:bodyPr>
          <a:lstStyle/>
          <a:p>
            <a:pPr algn="just"/>
            <a:r>
              <a:rPr lang="en-US" dirty="0" smtClean="0"/>
              <a:t># Fatalities &amp; # Drivers by Age:</a:t>
            </a:r>
          </a:p>
          <a:p>
            <a:pPr algn="just"/>
            <a:r>
              <a:rPr lang="en-US" dirty="0"/>
              <a:t>	Age Groups : </a:t>
            </a:r>
            <a:r>
              <a:rPr lang="en-US" dirty="0" smtClean="0"/>
              <a:t>20 -29 clearly topped </a:t>
            </a:r>
            <a:r>
              <a:rPr lang="en-US" dirty="0"/>
              <a:t>the </a:t>
            </a:r>
            <a:r>
              <a:rPr lang="en-US" dirty="0" smtClean="0"/>
              <a:t>list.</a:t>
            </a:r>
          </a:p>
          <a:p>
            <a:pPr algn="just"/>
            <a:r>
              <a:rPr lang="en-US" dirty="0"/>
              <a:t>	</a:t>
            </a:r>
            <a:r>
              <a:rPr lang="en-US" dirty="0" smtClean="0"/>
              <a:t>			Followed by 30 -39 and 50 -59</a:t>
            </a:r>
            <a:endParaRPr lang="en-US" dirty="0"/>
          </a:p>
          <a:p>
            <a:pPr algn="just"/>
            <a:endParaRPr lang="en-US" dirty="0"/>
          </a:p>
          <a:p>
            <a:pPr algn="just"/>
            <a:endParaRPr lang="en-US" dirty="0"/>
          </a:p>
          <a:p>
            <a:pPr algn="just"/>
            <a:r>
              <a:rPr lang="en-US" dirty="0" smtClean="0"/>
              <a:t>% of Fast Drivers: </a:t>
            </a:r>
          </a:p>
          <a:p>
            <a:pPr algn="just"/>
            <a:r>
              <a:rPr lang="en-US" dirty="0"/>
              <a:t>	</a:t>
            </a:r>
            <a:r>
              <a:rPr lang="en-US" dirty="0" smtClean="0"/>
              <a:t>Age Groups : 10 -19 and 20 </a:t>
            </a:r>
            <a:r>
              <a:rPr lang="mr-IN" dirty="0" smtClean="0"/>
              <a:t>–</a:t>
            </a:r>
            <a:r>
              <a:rPr lang="en-US" dirty="0" smtClean="0"/>
              <a:t> 29 clearly 					topped the list. Followed 					by 30 -39</a:t>
            </a:r>
            <a:endParaRPr lang="en-US" dirty="0"/>
          </a:p>
          <a:p>
            <a:pPr algn="just"/>
            <a:endParaRPr lang="en-US" dirty="0"/>
          </a:p>
          <a:p>
            <a:pPr algn="just"/>
            <a:r>
              <a:rPr lang="en-US" dirty="0"/>
              <a:t> </a:t>
            </a: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855" y="4220096"/>
            <a:ext cx="5514968" cy="2256904"/>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9560" y="1358698"/>
            <a:ext cx="5619561" cy="4370770"/>
          </a:xfrm>
          <a:prstGeom prst="rect">
            <a:avLst/>
          </a:prstGeom>
        </p:spPr>
      </p:pic>
    </p:spTree>
    <p:extLst>
      <p:ext uri="{BB962C8B-B14F-4D97-AF65-F5344CB8AC3E}">
        <p14:creationId xmlns:p14="http://schemas.microsoft.com/office/powerpoint/2010/main" val="39955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DF19BAF3-7E20-4B9D-B544-BABAEEA1FA7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xmlns="" id="{950648F4-ABCD-4DF0-8641-76CFB235472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xmlns="" id="{989BE678-777B-482A-A616-FEDC47B162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xmlns="" id="{CF1EB4BD-9C7E-4AA3-9681-C7EB0DA6250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xmlns="" id="{94AAE3AA-3759-4D28-B0EF-575F25A5146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xmlns="" id="{D28BE0C3-2102-4820-B88B-A448B1840D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15E3A81D-094D-2D40-B1C9-75F021A8DBF1}"/>
              </a:ext>
            </a:extLst>
          </p:cNvPr>
          <p:cNvPicPr>
            <a:picLocks noChangeAspect="1"/>
          </p:cNvPicPr>
          <p:nvPr/>
        </p:nvPicPr>
        <p:blipFill rotWithShape="1">
          <a:blip r:embed="rId8"/>
          <a:srcRect t="1462" r="1" b="7793"/>
          <a:stretch/>
        </p:blipFill>
        <p:spPr>
          <a:xfrm>
            <a:off x="4634682" y="10"/>
            <a:ext cx="7557319" cy="6857990"/>
          </a:xfrm>
          <a:prstGeom prst="rect">
            <a:avLst/>
          </a:prstGeom>
        </p:spPr>
      </p:pic>
      <p:sp>
        <p:nvSpPr>
          <p:cNvPr id="22" name="Rectangle 21">
            <a:extLst>
              <a:ext uri="{FF2B5EF4-FFF2-40B4-BE49-F238E27FC236}">
                <a16:creationId xmlns:a16="http://schemas.microsoft.com/office/drawing/2014/main" xmlns="" id="{BFEFF673-A9DE-416D-A04E-1D5090454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337924" y="388307"/>
            <a:ext cx="3933451" cy="1288093"/>
          </a:xfrm>
        </p:spPr>
        <p:txBody>
          <a:bodyPr vert="horz" lIns="91440" tIns="45720" rIns="91440" bIns="45720" rtlCol="0" anchor="b">
            <a:noAutofit/>
          </a:bodyPr>
          <a:lstStyle/>
          <a:p>
            <a:pPr algn="ctr">
              <a:lnSpc>
                <a:spcPct val="90000"/>
              </a:lnSpc>
            </a:pPr>
            <a:r>
              <a:rPr lang="en-US" sz="4000" dirty="0"/>
              <a:t>LIGHTING CONDITIONS</a:t>
            </a:r>
          </a:p>
        </p:txBody>
      </p:sp>
      <p:sp>
        <p:nvSpPr>
          <p:cNvPr id="6" name="TextBox 5">
            <a:extLst>
              <a:ext uri="{FF2B5EF4-FFF2-40B4-BE49-F238E27FC236}">
                <a16:creationId xmlns:a16="http://schemas.microsoft.com/office/drawing/2014/main" xmlns="" id="{6C624B54-66E4-DC4D-B83B-34725D5C6FCF}"/>
              </a:ext>
            </a:extLst>
          </p:cNvPr>
          <p:cNvSpPr txBox="1"/>
          <p:nvPr/>
        </p:nvSpPr>
        <p:spPr>
          <a:xfrm>
            <a:off x="578039" y="1805902"/>
            <a:ext cx="3757808" cy="4108817"/>
          </a:xfrm>
          <a:prstGeom prst="rect">
            <a:avLst/>
          </a:prstGeom>
          <a:noFill/>
          <a:ln>
            <a:solidFill>
              <a:schemeClr val="accent1"/>
            </a:solidFill>
          </a:ln>
        </p:spPr>
        <p:txBody>
          <a:bodyPr wrap="square" rtlCol="0">
            <a:spAutoFit/>
          </a:bodyPr>
          <a:lstStyle/>
          <a:p>
            <a:pPr>
              <a:lnSpc>
                <a:spcPct val="150000"/>
              </a:lnSpc>
            </a:pPr>
            <a:r>
              <a:rPr lang="en-US" dirty="0"/>
              <a:t>Although more people drive in daylight than in the dark, the percentages of accidents are similar. </a:t>
            </a:r>
          </a:p>
          <a:p>
            <a:pPr>
              <a:lnSpc>
                <a:spcPct val="150000"/>
              </a:lnSpc>
            </a:pPr>
            <a:r>
              <a:rPr lang="en-US" dirty="0"/>
              <a:t>About 50% more accidents occur during dark</a:t>
            </a:r>
            <a:r>
              <a:rPr lang="mr-IN" dirty="0"/>
              <a:t>–</a:t>
            </a:r>
            <a:r>
              <a:rPr lang="en-US" dirty="0"/>
              <a:t>not lighted conditions versus dark</a:t>
            </a:r>
            <a:r>
              <a:rPr lang="mr-IN" dirty="0"/>
              <a:t>–</a:t>
            </a:r>
            <a:r>
              <a:rPr lang="en-US" dirty="0"/>
              <a:t>lighted conditions. It is much safer to drive in the light. </a:t>
            </a:r>
          </a:p>
          <a:p>
            <a:pPr algn="just"/>
            <a:endParaRPr lang="en-US" dirty="0"/>
          </a:p>
        </p:txBody>
      </p:sp>
    </p:spTree>
    <p:extLst>
      <p:ext uri="{BB962C8B-B14F-4D97-AF65-F5344CB8AC3E}">
        <p14:creationId xmlns:p14="http://schemas.microsoft.com/office/powerpoint/2010/main" val="3646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xmlns=""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xmlns=""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0" name="Freeform: Shape 29">
            <a:extLst>
              <a:ext uri="{FF2B5EF4-FFF2-40B4-BE49-F238E27FC236}">
                <a16:creationId xmlns:a16="http://schemas.microsoft.com/office/drawing/2014/main" xmlns=""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xmlns="" id="{4F546F7F-4927-0340-88C6-8740E298DA3B}"/>
              </a:ext>
            </a:extLst>
          </p:cNvPr>
          <p:cNvPicPr>
            <a:picLocks noGrp="1" noChangeAspect="1"/>
          </p:cNvPicPr>
          <p:nvPr>
            <p:ph idx="1"/>
          </p:nvPr>
        </p:nvPicPr>
        <p:blipFill>
          <a:blip r:embed="rId7"/>
          <a:stretch>
            <a:fillRect/>
          </a:stretch>
        </p:blipFill>
        <p:spPr>
          <a:xfrm>
            <a:off x="643854" y="991048"/>
            <a:ext cx="6270662" cy="4875439"/>
          </a:xfrm>
          <a:prstGeom prst="rect">
            <a:avLst/>
          </a:prstGeom>
          <a:effectLst/>
        </p:spPr>
      </p:pic>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8076037" y="515940"/>
            <a:ext cx="3352375" cy="1204378"/>
          </a:xfrm>
        </p:spPr>
        <p:txBody>
          <a:bodyPr vert="horz" lIns="91440" tIns="45720" rIns="91440" bIns="45720" rtlCol="0" anchor="b">
            <a:noAutofit/>
          </a:bodyPr>
          <a:lstStyle/>
          <a:p>
            <a:r>
              <a:rPr lang="en-US" sz="4000" b="0" i="0" kern="1200" dirty="0">
                <a:solidFill>
                  <a:srgbClr val="EBEBEB"/>
                </a:solidFill>
                <a:latin typeface="+mj-lt"/>
                <a:ea typeface="+mj-ea"/>
                <a:cs typeface="+mj-cs"/>
              </a:rPr>
              <a:t>LIGHTING CONDITIONS</a:t>
            </a:r>
          </a:p>
        </p:txBody>
      </p:sp>
      <p:sp>
        <p:nvSpPr>
          <p:cNvPr id="19" name="TextBox 18">
            <a:extLst>
              <a:ext uri="{FF2B5EF4-FFF2-40B4-BE49-F238E27FC236}">
                <a16:creationId xmlns:a16="http://schemas.microsoft.com/office/drawing/2014/main" xmlns="" id="{B285B54B-4895-7344-A3D1-A9B700856E66}"/>
              </a:ext>
            </a:extLst>
          </p:cNvPr>
          <p:cNvSpPr txBox="1"/>
          <p:nvPr/>
        </p:nvSpPr>
        <p:spPr>
          <a:xfrm>
            <a:off x="8023153" y="1921933"/>
            <a:ext cx="3757808" cy="4247317"/>
          </a:xfrm>
          <a:prstGeom prst="rect">
            <a:avLst/>
          </a:prstGeom>
          <a:noFill/>
          <a:ln>
            <a:solidFill>
              <a:schemeClr val="accent1"/>
            </a:solidFill>
          </a:ln>
        </p:spPr>
        <p:txBody>
          <a:bodyPr wrap="square" rtlCol="0">
            <a:spAutoFit/>
          </a:bodyPr>
          <a:lstStyle/>
          <a:p>
            <a:pPr>
              <a:lnSpc>
                <a:spcPct val="150000"/>
              </a:lnSpc>
            </a:pPr>
            <a:r>
              <a:rPr lang="en-US" dirty="0">
                <a:solidFill>
                  <a:schemeClr val="bg1"/>
                </a:solidFill>
              </a:rPr>
              <a:t>The average number of drunk drivers involved in accidents in dark conditions are more than twice the amount in daylight. Drivers should be more careful when driving at night as there is a higher chance of being involved in accidents with drunk drivers.</a:t>
            </a:r>
          </a:p>
          <a:p>
            <a:pPr>
              <a:lnSpc>
                <a:spcPct val="150000"/>
              </a:lnSpc>
            </a:pPr>
            <a:r>
              <a:rPr lang="en-US" dirty="0">
                <a:solidFill>
                  <a:schemeClr val="bg1"/>
                </a:solidFill>
              </a:rPr>
              <a:t> </a:t>
            </a:r>
          </a:p>
        </p:txBody>
      </p:sp>
    </p:spTree>
    <p:extLst>
      <p:ext uri="{BB962C8B-B14F-4D97-AF65-F5344CB8AC3E}">
        <p14:creationId xmlns:p14="http://schemas.microsoft.com/office/powerpoint/2010/main" val="210736526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442452" y="344130"/>
            <a:ext cx="9844548" cy="766915"/>
          </a:xfrm>
        </p:spPr>
        <p:txBody>
          <a:bodyPr vert="horz" lIns="91440" tIns="45720" rIns="91440" bIns="45720" rtlCol="0" anchor="t">
            <a:normAutofit/>
          </a:bodyPr>
          <a:lstStyle/>
          <a:p>
            <a:r>
              <a:rPr lang="en-US" sz="4000" dirty="0"/>
              <a:t>WEEKENDS/HOLIDAYS vs. WEEKDAYS</a:t>
            </a:r>
          </a:p>
        </p:txBody>
      </p:sp>
      <p:sp>
        <p:nvSpPr>
          <p:cNvPr id="17" name="TextBox 16">
            <a:extLst>
              <a:ext uri="{FF2B5EF4-FFF2-40B4-BE49-F238E27FC236}">
                <a16:creationId xmlns:a16="http://schemas.microsoft.com/office/drawing/2014/main" xmlns="" id="{C845F221-FAA5-2440-9A67-AB2522B0764B}"/>
              </a:ext>
            </a:extLst>
          </p:cNvPr>
          <p:cNvSpPr txBox="1"/>
          <p:nvPr/>
        </p:nvSpPr>
        <p:spPr>
          <a:xfrm>
            <a:off x="7139059" y="1496961"/>
            <a:ext cx="3883845" cy="4584564"/>
          </a:xfrm>
          <a:prstGeom prst="rect">
            <a:avLst/>
          </a:prstGeom>
          <a:ln>
            <a:solidFill>
              <a:schemeClr val="accent1"/>
            </a:solidFill>
          </a:ln>
        </p:spPr>
        <p:txBody>
          <a:bodyPr vert="horz" lIns="91440" tIns="45720" rIns="91440" bIns="45720" rtlCol="0">
            <a:normAutofit/>
          </a:bodyPr>
          <a:lstStyle/>
          <a:p>
            <a:pPr>
              <a:lnSpc>
                <a:spcPct val="150000"/>
              </a:lnSpc>
              <a:spcBef>
                <a:spcPts val="1000"/>
              </a:spcBef>
              <a:buClr>
                <a:schemeClr val="bg2">
                  <a:lumMod val="40000"/>
                  <a:lumOff val="60000"/>
                </a:schemeClr>
              </a:buClr>
              <a:buSzPct val="80000"/>
            </a:pPr>
            <a:endParaRPr lang="en-US" dirty="0">
              <a:latin typeface="+mj-lt"/>
              <a:ea typeface="+mj-ea"/>
              <a:cs typeface="+mj-cs"/>
            </a:endParaRPr>
          </a:p>
          <a:p>
            <a:pPr>
              <a:lnSpc>
                <a:spcPct val="150000"/>
              </a:lnSpc>
              <a:spcBef>
                <a:spcPts val="1000"/>
              </a:spcBef>
              <a:buClr>
                <a:schemeClr val="bg2">
                  <a:lumMod val="40000"/>
                  <a:lumOff val="60000"/>
                </a:schemeClr>
              </a:buClr>
              <a:buSzPct val="80000"/>
            </a:pPr>
            <a:r>
              <a:rPr lang="en-US" dirty="0">
                <a:latin typeface="+mj-lt"/>
                <a:ea typeface="+mj-ea"/>
                <a:cs typeface="+mj-cs"/>
              </a:rPr>
              <a:t>For both holidays/weekends and weekdays, highways accounted for almost 60% of vehicle crashes.</a:t>
            </a:r>
          </a:p>
          <a:p>
            <a:pPr>
              <a:lnSpc>
                <a:spcPct val="150000"/>
              </a:lnSpc>
              <a:spcBef>
                <a:spcPts val="1000"/>
              </a:spcBef>
              <a:buClr>
                <a:schemeClr val="bg2">
                  <a:lumMod val="40000"/>
                  <a:lumOff val="60000"/>
                </a:schemeClr>
              </a:buClr>
              <a:buSzPct val="80000"/>
            </a:pPr>
            <a:r>
              <a:rPr lang="en-US" dirty="0">
                <a:latin typeface="+mj-lt"/>
                <a:ea typeface="+mj-ea"/>
                <a:cs typeface="+mj-cs"/>
              </a:rPr>
              <a:t>Local roads accounted for almost 40% of accidents.  </a:t>
            </a:r>
          </a:p>
          <a:p>
            <a:pPr>
              <a:spcBef>
                <a:spcPts val="1000"/>
              </a:spcBef>
              <a:buClr>
                <a:schemeClr val="bg2">
                  <a:lumMod val="40000"/>
                  <a:lumOff val="60000"/>
                </a:schemeClr>
              </a:buClr>
              <a:buSzPct val="80000"/>
            </a:pPr>
            <a:endParaRPr lang="en-US" dirty="0">
              <a:latin typeface="+mj-lt"/>
              <a:ea typeface="+mj-ea"/>
              <a:cs typeface="+mj-cs"/>
            </a:endParaRPr>
          </a:p>
          <a:p>
            <a:pPr>
              <a:spcBef>
                <a:spcPts val="1000"/>
              </a:spcBef>
              <a:buClr>
                <a:schemeClr val="bg2">
                  <a:lumMod val="40000"/>
                  <a:lumOff val="60000"/>
                </a:schemeClr>
              </a:buClr>
              <a:buSzPct val="80000"/>
            </a:pPr>
            <a:endParaRPr lang="en-US" dirty="0">
              <a:latin typeface="+mj-lt"/>
              <a:ea typeface="+mj-ea"/>
              <a:cs typeface="+mj-cs"/>
            </a:endParaRPr>
          </a:p>
        </p:txBody>
      </p:sp>
      <p:pic>
        <p:nvPicPr>
          <p:cNvPr id="5" name="Picture 4">
            <a:extLst>
              <a:ext uri="{FF2B5EF4-FFF2-40B4-BE49-F238E27FC236}">
                <a16:creationId xmlns:a16="http://schemas.microsoft.com/office/drawing/2014/main" xmlns="" id="{EB40298F-0824-334E-BAAB-BC07E6552192}"/>
              </a:ext>
            </a:extLst>
          </p:cNvPr>
          <p:cNvPicPr>
            <a:picLocks noChangeAspect="1"/>
          </p:cNvPicPr>
          <p:nvPr/>
        </p:nvPicPr>
        <p:blipFill>
          <a:blip r:embed="rId4"/>
          <a:stretch>
            <a:fillRect/>
          </a:stretch>
        </p:blipFill>
        <p:spPr>
          <a:xfrm>
            <a:off x="735330" y="1496961"/>
            <a:ext cx="5848894" cy="4549140"/>
          </a:xfrm>
          <a:prstGeom prst="rect">
            <a:avLst/>
          </a:prstGeom>
        </p:spPr>
      </p:pic>
    </p:spTree>
    <p:extLst>
      <p:ext uri="{BB962C8B-B14F-4D97-AF65-F5344CB8AC3E}">
        <p14:creationId xmlns:p14="http://schemas.microsoft.com/office/powerpoint/2010/main" val="89918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462116" y="334299"/>
            <a:ext cx="9896321" cy="816076"/>
          </a:xfrm>
        </p:spPr>
        <p:txBody>
          <a:bodyPr vert="horz" lIns="91440" tIns="45720" rIns="91440" bIns="45720" rtlCol="0" anchor="t">
            <a:normAutofit/>
          </a:bodyPr>
          <a:lstStyle/>
          <a:p>
            <a:r>
              <a:rPr lang="en-US" sz="4000" b="0" i="0" kern="1200" dirty="0">
                <a:solidFill>
                  <a:schemeClr val="tx2"/>
                </a:solidFill>
                <a:latin typeface="+mj-lt"/>
                <a:ea typeface="+mj-ea"/>
                <a:cs typeface="+mj-cs"/>
              </a:rPr>
              <a:t>WEEKENDS/HOLIDAYS vs. WEEKDAYS</a:t>
            </a:r>
          </a:p>
        </p:txBody>
      </p:sp>
      <p:sp>
        <p:nvSpPr>
          <p:cNvPr id="6" name="TextBox 5">
            <a:extLst>
              <a:ext uri="{FF2B5EF4-FFF2-40B4-BE49-F238E27FC236}">
                <a16:creationId xmlns:a16="http://schemas.microsoft.com/office/drawing/2014/main" xmlns="" id="{F41AEE63-7875-064A-8F49-C49D874BA268}"/>
              </a:ext>
            </a:extLst>
          </p:cNvPr>
          <p:cNvSpPr txBox="1"/>
          <p:nvPr/>
        </p:nvSpPr>
        <p:spPr>
          <a:xfrm>
            <a:off x="1103312" y="1485062"/>
            <a:ext cx="3844469" cy="4196185"/>
          </a:xfrm>
          <a:prstGeom prst="rect">
            <a:avLst/>
          </a:prstGeom>
          <a:ln>
            <a:solidFill>
              <a:schemeClr val="accent1"/>
            </a:solidFill>
          </a:ln>
        </p:spPr>
        <p:txBody>
          <a:bodyPr vert="horz" lIns="91440" tIns="45720" rIns="91440" bIns="45720" rtlCol="0">
            <a:normAutofit/>
          </a:bodyPr>
          <a:lstStyle/>
          <a:p>
            <a:pPr>
              <a:lnSpc>
                <a:spcPct val="150000"/>
              </a:lnSpc>
              <a:spcBef>
                <a:spcPts val="1000"/>
              </a:spcBef>
              <a:buClr>
                <a:schemeClr val="bg2">
                  <a:lumMod val="40000"/>
                  <a:lumOff val="60000"/>
                </a:schemeClr>
              </a:buClr>
              <a:buSzPct val="80000"/>
            </a:pPr>
            <a:endParaRPr lang="en-US" dirty="0">
              <a:latin typeface="+mj-lt"/>
              <a:ea typeface="+mj-ea"/>
              <a:cs typeface="+mj-cs"/>
            </a:endParaRPr>
          </a:p>
          <a:p>
            <a:pPr>
              <a:lnSpc>
                <a:spcPct val="150000"/>
              </a:lnSpc>
              <a:spcBef>
                <a:spcPts val="1000"/>
              </a:spcBef>
              <a:buClr>
                <a:schemeClr val="bg2">
                  <a:lumMod val="40000"/>
                  <a:lumOff val="60000"/>
                </a:schemeClr>
              </a:buClr>
              <a:buSzPct val="80000"/>
            </a:pPr>
            <a:r>
              <a:rPr lang="en-US" dirty="0">
                <a:latin typeface="+mj-lt"/>
                <a:ea typeface="+mj-ea"/>
                <a:cs typeface="+mj-cs"/>
              </a:rPr>
              <a:t>On weekdays, 56% of vehicle crashes occurred either in the Morning or Afternoon.  These times are commuting hours.</a:t>
            </a:r>
          </a:p>
          <a:p>
            <a:pPr>
              <a:lnSpc>
                <a:spcPct val="150000"/>
              </a:lnSpc>
              <a:spcBef>
                <a:spcPts val="1000"/>
              </a:spcBef>
              <a:buClr>
                <a:schemeClr val="bg2">
                  <a:lumMod val="40000"/>
                  <a:lumOff val="60000"/>
                </a:schemeClr>
              </a:buClr>
              <a:buSzPct val="80000"/>
            </a:pPr>
            <a:r>
              <a:rPr lang="en-US" dirty="0">
                <a:latin typeface="+mj-lt"/>
                <a:ea typeface="+mj-ea"/>
                <a:cs typeface="+mj-cs"/>
              </a:rPr>
              <a:t>43% of vehicle crashes occurred during the Night on holidays/weekends.  </a:t>
            </a:r>
          </a:p>
          <a:p>
            <a:pPr>
              <a:spcBef>
                <a:spcPts val="1000"/>
              </a:spcBef>
              <a:buClr>
                <a:schemeClr val="bg2">
                  <a:lumMod val="40000"/>
                  <a:lumOff val="60000"/>
                </a:schemeClr>
              </a:buClr>
              <a:buSzPct val="80000"/>
            </a:pPr>
            <a:endParaRPr lang="en-US" dirty="0">
              <a:latin typeface="+mj-lt"/>
              <a:ea typeface="+mj-ea"/>
              <a:cs typeface="+mj-cs"/>
            </a:endParaRPr>
          </a:p>
          <a:p>
            <a:pPr>
              <a:spcBef>
                <a:spcPts val="1000"/>
              </a:spcBef>
              <a:buClr>
                <a:schemeClr val="bg2">
                  <a:lumMod val="40000"/>
                  <a:lumOff val="60000"/>
                </a:schemeClr>
              </a:buClr>
              <a:buSzPct val="80000"/>
            </a:pPr>
            <a:endParaRPr lang="en-US" dirty="0">
              <a:latin typeface="+mj-lt"/>
              <a:ea typeface="+mj-ea"/>
              <a:cs typeface="+mj-cs"/>
            </a:endParaRPr>
          </a:p>
        </p:txBody>
      </p:sp>
      <p:pic>
        <p:nvPicPr>
          <p:cNvPr id="8" name="Picture 7">
            <a:extLst>
              <a:ext uri="{FF2B5EF4-FFF2-40B4-BE49-F238E27FC236}">
                <a16:creationId xmlns:a16="http://schemas.microsoft.com/office/drawing/2014/main" xmlns="" id="{2589DBC5-57B5-1141-951E-2115816C486B}"/>
              </a:ext>
            </a:extLst>
          </p:cNvPr>
          <p:cNvPicPr>
            <a:picLocks noChangeAspect="1"/>
          </p:cNvPicPr>
          <p:nvPr/>
        </p:nvPicPr>
        <p:blipFill>
          <a:blip r:embed="rId4"/>
          <a:stretch>
            <a:fillRect/>
          </a:stretch>
        </p:blipFill>
        <p:spPr>
          <a:xfrm>
            <a:off x="5513087" y="1415846"/>
            <a:ext cx="6098810" cy="4743519"/>
          </a:xfrm>
          <a:prstGeom prst="rect">
            <a:avLst/>
          </a:prstGeom>
        </p:spPr>
      </p:pic>
    </p:spTree>
    <p:extLst>
      <p:ext uri="{BB962C8B-B14F-4D97-AF65-F5344CB8AC3E}">
        <p14:creationId xmlns:p14="http://schemas.microsoft.com/office/powerpoint/2010/main" val="168936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946736" y="452718"/>
            <a:ext cx="3537582" cy="962723"/>
          </a:xfrm>
        </p:spPr>
        <p:txBody>
          <a:bodyPr/>
          <a:lstStyle/>
          <a:p>
            <a:r>
              <a:rPr lang="en-US" sz="4000" dirty="0"/>
              <a:t>WEATHER</a:t>
            </a:r>
          </a:p>
        </p:txBody>
      </p:sp>
      <p:sp>
        <p:nvSpPr>
          <p:cNvPr id="9" name="TextBox 8">
            <a:extLst>
              <a:ext uri="{FF2B5EF4-FFF2-40B4-BE49-F238E27FC236}">
                <a16:creationId xmlns:a16="http://schemas.microsoft.com/office/drawing/2014/main" xmlns="" id="{683C4E0D-C2F8-634B-BCBA-BAD59A02775D}"/>
              </a:ext>
            </a:extLst>
          </p:cNvPr>
          <p:cNvSpPr txBox="1"/>
          <p:nvPr/>
        </p:nvSpPr>
        <p:spPr>
          <a:xfrm>
            <a:off x="836623" y="1491154"/>
            <a:ext cx="3757808" cy="4194610"/>
          </a:xfrm>
          <a:prstGeom prst="rect">
            <a:avLst/>
          </a:prstGeom>
          <a:noFill/>
          <a:ln>
            <a:solidFill>
              <a:schemeClr val="accent1"/>
            </a:solidFill>
          </a:ln>
        </p:spPr>
        <p:txBody>
          <a:bodyPr wrap="square" rtlCol="0">
            <a:spAutoFit/>
          </a:bodyPr>
          <a:lstStyle/>
          <a:p>
            <a:pPr>
              <a:lnSpc>
                <a:spcPct val="150000"/>
              </a:lnSpc>
            </a:pPr>
            <a:endParaRPr lang="en-US" dirty="0"/>
          </a:p>
          <a:p>
            <a:pPr>
              <a:lnSpc>
                <a:spcPct val="150000"/>
              </a:lnSpc>
            </a:pPr>
            <a:r>
              <a:rPr lang="en-US" dirty="0"/>
              <a:t>The number of fatalities in good weather is dramatically greater than in bad weather. </a:t>
            </a:r>
          </a:p>
          <a:p>
            <a:pPr marL="285750" indent="-285750">
              <a:lnSpc>
                <a:spcPct val="150000"/>
              </a:lnSpc>
              <a:buFont typeface="Arial" panose="020B0604020202020204" pitchFamily="34" charset="0"/>
              <a:buChar char="•"/>
            </a:pPr>
            <a:r>
              <a:rPr lang="en-US" dirty="0"/>
              <a:t>People tend to be more careful when driving </a:t>
            </a:r>
            <a:br>
              <a:rPr lang="en-US" dirty="0"/>
            </a:br>
            <a:r>
              <a:rPr lang="en-US" dirty="0"/>
              <a:t>in bad weather.</a:t>
            </a:r>
          </a:p>
          <a:p>
            <a:pPr marL="285750" indent="-285750">
              <a:lnSpc>
                <a:spcPct val="150000"/>
              </a:lnSpc>
              <a:buFont typeface="Arial" panose="020B0604020202020204" pitchFamily="34" charset="0"/>
              <a:buChar char="•"/>
            </a:pPr>
            <a:r>
              <a:rPr lang="en-US" dirty="0"/>
              <a:t>People generally drive more when the weather is good.</a:t>
            </a:r>
          </a:p>
          <a:p>
            <a:pPr marL="285750" indent="-285750">
              <a:lnSpc>
                <a:spcPct val="150000"/>
              </a:lnSpc>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458" y="1415441"/>
            <a:ext cx="6683785" cy="4792854"/>
          </a:xfrm>
          <a:prstGeom prst="rect">
            <a:avLst/>
          </a:prstGeom>
        </p:spPr>
      </p:pic>
    </p:spTree>
    <p:extLst>
      <p:ext uri="{BB962C8B-B14F-4D97-AF65-F5344CB8AC3E}">
        <p14:creationId xmlns:p14="http://schemas.microsoft.com/office/powerpoint/2010/main" val="367813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xmlns="" id="{5F3FC718-FDE3-4EF7-921E-A5F374EAF8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11">
            <a:extLst>
              <a:ext uri="{FF2B5EF4-FFF2-40B4-BE49-F238E27FC236}">
                <a16:creationId xmlns:a16="http://schemas.microsoft.com/office/drawing/2014/main" xmlns="" id="{FAA0F719-3DC8-4F08-AD8F-5A845658CB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xmlns="" id="{7DCB61BE-FA0F-4EFB-BE0E-268BAD8E30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1" name="Picture 10">
            <a:extLst>
              <a:ext uri="{FF2B5EF4-FFF2-40B4-BE49-F238E27FC236}">
                <a16:creationId xmlns:a16="http://schemas.microsoft.com/office/drawing/2014/main" xmlns="" id="{30DA2011-78DB-3D4C-9688-F0F4F420979A}"/>
              </a:ext>
            </a:extLst>
          </p:cNvPr>
          <p:cNvPicPr>
            <a:picLocks noChangeAspect="1"/>
          </p:cNvPicPr>
          <p:nvPr/>
        </p:nvPicPr>
        <p:blipFill>
          <a:blip r:embed="rId3"/>
          <a:stretch>
            <a:fillRect/>
          </a:stretch>
        </p:blipFill>
        <p:spPr>
          <a:xfrm>
            <a:off x="4850865" y="1447799"/>
            <a:ext cx="6897417" cy="4121207"/>
          </a:xfrm>
          <a:prstGeom prst="rect">
            <a:avLst/>
          </a:prstGeom>
          <a:effectLst/>
        </p:spPr>
      </p:pic>
      <p:sp>
        <p:nvSpPr>
          <p:cNvPr id="48" name="Rectangle 47">
            <a:extLst>
              <a:ext uri="{FF2B5EF4-FFF2-40B4-BE49-F238E27FC236}">
                <a16:creationId xmlns:a16="http://schemas.microsoft.com/office/drawing/2014/main" xmlns="" id="{A4B31EAA-7423-46F7-9B90-4AB2B09C35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34785" y="484634"/>
            <a:ext cx="3108626" cy="658366"/>
          </a:xfrm>
        </p:spPr>
        <p:txBody>
          <a:bodyPr vert="horz" lIns="91440" tIns="45720" rIns="91440" bIns="45720" rtlCol="0" anchor="b">
            <a:noAutofit/>
          </a:bodyPr>
          <a:lstStyle/>
          <a:p>
            <a:r>
              <a:rPr lang="en-US" sz="4000" b="0" i="0" kern="1200" dirty="0">
                <a:solidFill>
                  <a:srgbClr val="EBEBEB"/>
                </a:solidFill>
                <a:latin typeface="+mj-lt"/>
                <a:ea typeface="+mj-ea"/>
                <a:cs typeface="+mj-cs"/>
              </a:rPr>
              <a:t>WEATHER</a:t>
            </a:r>
          </a:p>
        </p:txBody>
      </p:sp>
      <p:sp>
        <p:nvSpPr>
          <p:cNvPr id="37" name="TextBox 36">
            <a:extLst>
              <a:ext uri="{FF2B5EF4-FFF2-40B4-BE49-F238E27FC236}">
                <a16:creationId xmlns:a16="http://schemas.microsoft.com/office/drawing/2014/main" xmlns="" id="{F3636EF6-69FF-CE4C-AFF2-B7D492EFFDC1}"/>
              </a:ext>
            </a:extLst>
          </p:cNvPr>
          <p:cNvSpPr txBox="1"/>
          <p:nvPr/>
        </p:nvSpPr>
        <p:spPr>
          <a:xfrm>
            <a:off x="635354" y="1627634"/>
            <a:ext cx="3525955" cy="3941372"/>
          </a:xfrm>
          <a:prstGeom prst="rect">
            <a:avLst/>
          </a:prstGeom>
          <a:ln>
            <a:solidFill>
              <a:schemeClr val="accent1"/>
            </a:solidFill>
          </a:ln>
        </p:spPr>
        <p:txBody>
          <a:bodyPr vert="horz" lIns="91440" tIns="45720" rIns="91440" bIns="45720" rtlCol="0">
            <a:noAutofit/>
          </a:bodyPr>
          <a:lstStyle/>
          <a:p>
            <a:pPr>
              <a:spcBef>
                <a:spcPts val="1000"/>
              </a:spcBef>
              <a:buClr>
                <a:schemeClr val="bg2">
                  <a:lumMod val="40000"/>
                  <a:lumOff val="60000"/>
                </a:schemeClr>
              </a:buClr>
              <a:buSzPct val="80000"/>
            </a:pPr>
            <a:r>
              <a:rPr lang="en-US" b="1" dirty="0">
                <a:solidFill>
                  <a:srgbClr val="FFFFFF"/>
                </a:solidFill>
                <a:latin typeface="+mj-lt"/>
                <a:ea typeface="+mj-ea"/>
                <a:cs typeface="+mj-cs"/>
              </a:rPr>
              <a:t>Highest Correlation</a:t>
            </a:r>
          </a:p>
          <a:p>
            <a:pPr>
              <a:spcBef>
                <a:spcPts val="1000"/>
              </a:spcBef>
              <a:buClr>
                <a:schemeClr val="bg2">
                  <a:lumMod val="40000"/>
                  <a:lumOff val="60000"/>
                </a:schemeClr>
              </a:buClr>
              <a:buSzPct val="80000"/>
            </a:pPr>
            <a:r>
              <a:rPr lang="en-US" dirty="0">
                <a:solidFill>
                  <a:srgbClr val="FFFFFF"/>
                </a:solidFill>
                <a:latin typeface="+mj-lt"/>
                <a:ea typeface="+mj-ea"/>
                <a:cs typeface="+mj-cs"/>
              </a:rPr>
              <a:t>Clear:		Front-to-Rear</a:t>
            </a:r>
          </a:p>
          <a:p>
            <a:pPr>
              <a:spcBef>
                <a:spcPts val="1000"/>
              </a:spcBef>
              <a:buClr>
                <a:schemeClr val="bg2">
                  <a:lumMod val="40000"/>
                  <a:lumOff val="60000"/>
                </a:schemeClr>
              </a:buClr>
              <a:buSzPct val="80000"/>
            </a:pPr>
            <a:r>
              <a:rPr lang="en-US" dirty="0">
                <a:solidFill>
                  <a:srgbClr val="FFFFFF"/>
                </a:solidFill>
                <a:latin typeface="+mj-lt"/>
                <a:ea typeface="+mj-ea"/>
                <a:cs typeface="+mj-cs"/>
              </a:rPr>
              <a:t>Cloudy:		Front-to-Front</a:t>
            </a:r>
          </a:p>
          <a:p>
            <a:pPr>
              <a:spcBef>
                <a:spcPts val="1000"/>
              </a:spcBef>
              <a:buClr>
                <a:schemeClr val="bg2">
                  <a:lumMod val="40000"/>
                  <a:lumOff val="60000"/>
                </a:schemeClr>
              </a:buClr>
              <a:buSzPct val="80000"/>
            </a:pPr>
            <a:r>
              <a:rPr lang="en-US" dirty="0">
                <a:solidFill>
                  <a:srgbClr val="FFFFFF"/>
                </a:solidFill>
                <a:latin typeface="+mj-lt"/>
                <a:ea typeface="+mj-ea"/>
                <a:cs typeface="+mj-cs"/>
              </a:rPr>
              <a:t>Sleet/Hail: 	Rear-to-Side</a:t>
            </a:r>
          </a:p>
          <a:p>
            <a:pPr>
              <a:spcBef>
                <a:spcPts val="1000"/>
              </a:spcBef>
              <a:buClr>
                <a:schemeClr val="bg2">
                  <a:lumMod val="40000"/>
                  <a:lumOff val="60000"/>
                </a:schemeClr>
              </a:buClr>
              <a:buSzPct val="80000"/>
            </a:pPr>
            <a:r>
              <a:rPr lang="en-US" dirty="0">
                <a:solidFill>
                  <a:srgbClr val="FFFFFF"/>
                </a:solidFill>
                <a:latin typeface="+mj-lt"/>
                <a:ea typeface="+mj-ea"/>
                <a:cs typeface="+mj-cs"/>
              </a:rPr>
              <a:t>Snow:  		Angle &amp;</a:t>
            </a:r>
          </a:p>
          <a:p>
            <a:pPr>
              <a:spcBef>
                <a:spcPts val="1000"/>
              </a:spcBef>
              <a:buClr>
                <a:schemeClr val="bg2">
                  <a:lumMod val="40000"/>
                  <a:lumOff val="60000"/>
                </a:schemeClr>
              </a:buClr>
              <a:buSzPct val="80000"/>
            </a:pPr>
            <a:r>
              <a:rPr lang="en-US" dirty="0">
                <a:solidFill>
                  <a:srgbClr val="FFFFFF"/>
                </a:solidFill>
                <a:latin typeface="+mj-lt"/>
                <a:ea typeface="+mj-ea"/>
                <a:cs typeface="+mj-cs"/>
              </a:rPr>
              <a:t>			Rear-to-Side</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a:p>
            <a:pPr>
              <a:spcBef>
                <a:spcPts val="1000"/>
              </a:spcBef>
              <a:buClr>
                <a:schemeClr val="bg2">
                  <a:lumMod val="40000"/>
                  <a:lumOff val="60000"/>
                </a:schemeClr>
              </a:buClr>
              <a:buSzPct val="80000"/>
            </a:pPr>
            <a:r>
              <a:rPr lang="en-US" dirty="0">
                <a:solidFill>
                  <a:srgbClr val="FFFFFF"/>
                </a:solidFill>
                <a:latin typeface="+mj-lt"/>
                <a:ea typeface="+mj-ea"/>
                <a:cs typeface="+mj-cs"/>
              </a:rPr>
              <a:t>Cars can easily skid on icy roads. </a:t>
            </a:r>
          </a:p>
          <a:p>
            <a:pPr>
              <a:spcBef>
                <a:spcPts val="1000"/>
              </a:spcBef>
              <a:buClr>
                <a:schemeClr val="bg2">
                  <a:lumMod val="40000"/>
                  <a:lumOff val="60000"/>
                </a:schemeClr>
              </a:buClr>
              <a:buSzPct val="80000"/>
            </a:pPr>
            <a:endParaRPr lang="en-US" dirty="0">
              <a:solidFill>
                <a:srgbClr val="FFFFFF"/>
              </a:solidFill>
              <a:latin typeface="+mj-lt"/>
              <a:ea typeface="+mj-ea"/>
              <a:cs typeface="+mj-cs"/>
            </a:endParaRPr>
          </a:p>
        </p:txBody>
      </p:sp>
    </p:spTree>
    <p:extLst>
      <p:ext uri="{BB962C8B-B14F-4D97-AF65-F5344CB8AC3E}">
        <p14:creationId xmlns:p14="http://schemas.microsoft.com/office/powerpoint/2010/main" val="341713559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745478" y="397694"/>
            <a:ext cx="4277512" cy="919478"/>
          </a:xfrm>
        </p:spPr>
        <p:txBody>
          <a:bodyPr/>
          <a:lstStyle/>
          <a:p>
            <a:r>
              <a:rPr lang="en-US" sz="4000" dirty="0"/>
              <a:t>FINDINGS</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745478" y="1140106"/>
            <a:ext cx="9718036" cy="3758443"/>
          </a:xfrm>
        </p:spPr>
        <p:txBody>
          <a:bodyPr>
            <a:normAutofit/>
          </a:bodyPr>
          <a:lstStyle/>
          <a:p>
            <a:pPr lvl="1"/>
            <a:endParaRPr lang="en-US" dirty="0"/>
          </a:p>
          <a:p>
            <a:pPr lvl="1"/>
            <a:r>
              <a:rPr lang="en-US" dirty="0"/>
              <a:t>Poor Lighting conditions causes more accidents </a:t>
            </a:r>
            <a:r>
              <a:rPr lang="mr-IN" dirty="0"/>
              <a:t>–</a:t>
            </a:r>
            <a:r>
              <a:rPr lang="en-US" dirty="0"/>
              <a:t> Turned out to be true!!</a:t>
            </a:r>
          </a:p>
          <a:p>
            <a:pPr lvl="1"/>
            <a:r>
              <a:rPr lang="en-US" dirty="0"/>
              <a:t>Bad Weather causes more accidents </a:t>
            </a:r>
            <a:r>
              <a:rPr lang="mr-IN" dirty="0"/>
              <a:t>–</a:t>
            </a:r>
            <a:r>
              <a:rPr lang="en-US" dirty="0"/>
              <a:t> Not necessarily true. More fatalities during clear weather</a:t>
            </a:r>
          </a:p>
          <a:p>
            <a:pPr lvl="1"/>
            <a:r>
              <a:rPr lang="en-US" dirty="0"/>
              <a:t>Bad road Infrastructure causes more accidents </a:t>
            </a:r>
            <a:r>
              <a:rPr lang="mr-IN" dirty="0"/>
              <a:t>–</a:t>
            </a:r>
            <a:r>
              <a:rPr lang="en-US" dirty="0"/>
              <a:t> Not adequate data to support this hypothesis</a:t>
            </a:r>
          </a:p>
          <a:p>
            <a:pPr lvl="1"/>
            <a:r>
              <a:rPr lang="en-US" dirty="0"/>
              <a:t>More accidents occur on weekends/holidays compared to weekdays </a:t>
            </a:r>
            <a:r>
              <a:rPr lang="mr-IN" dirty="0"/>
              <a:t>–</a:t>
            </a:r>
            <a:r>
              <a:rPr lang="en-US" dirty="0"/>
              <a:t> Not true! Looks like more accidents occur on Weekdays on Highways!!</a:t>
            </a:r>
          </a:p>
          <a:p>
            <a:pPr lvl="1"/>
            <a:r>
              <a:rPr lang="en-US" dirty="0"/>
              <a:t>Younger generations tend to drive at exceeding speed limits, which could lead to higher number of accidents</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042" y="4710895"/>
            <a:ext cx="2822475" cy="2025569"/>
          </a:xfrm>
          <a:prstGeom prst="rect">
            <a:avLst/>
          </a:prstGeom>
        </p:spPr>
      </p:pic>
    </p:spTree>
    <p:extLst>
      <p:ext uri="{BB962C8B-B14F-4D97-AF65-F5344CB8AC3E}">
        <p14:creationId xmlns:p14="http://schemas.microsoft.com/office/powerpoint/2010/main" val="248170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6"/>
            <a:ext cx="9404723" cy="962723"/>
          </a:xfrm>
        </p:spPr>
        <p:txBody>
          <a:bodyPr/>
          <a:lstStyle/>
          <a:p>
            <a:r>
              <a:rPr lang="en-US" sz="4000" dirty="0"/>
              <a:t>MOTIVATION</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1104293" y="1415441"/>
            <a:ext cx="8946541" cy="4195481"/>
          </a:xfrm>
        </p:spPr>
        <p:txBody>
          <a:bodyPr>
            <a:normAutofit/>
          </a:bodyPr>
          <a:lstStyle/>
          <a:p>
            <a:r>
              <a:rPr lang="en-US" dirty="0"/>
              <a:t>WHY</a:t>
            </a:r>
          </a:p>
          <a:p>
            <a:pPr marL="0" indent="0">
              <a:lnSpc>
                <a:spcPct val="120000"/>
              </a:lnSpc>
              <a:buNone/>
            </a:pPr>
            <a:r>
              <a:rPr lang="en-US" dirty="0"/>
              <a:t>The discussion of the state of our national infrastructure is an important and relevant issue that has economic implications.  With U.S. vehicle sales at $17.55 million</a:t>
            </a:r>
            <a:r>
              <a:rPr lang="en-US" baseline="30000" dirty="0"/>
              <a:t>2</a:t>
            </a:r>
            <a:r>
              <a:rPr lang="en-US" dirty="0"/>
              <a:t> in 2016, we are driving more than before.</a:t>
            </a:r>
            <a:r>
              <a:rPr lang="en-US" baseline="30000" dirty="0"/>
              <a:t>1</a:t>
            </a:r>
            <a:r>
              <a:rPr lang="en-US" dirty="0"/>
              <a:t>  With more vehicles on the road, we have also seen over 37,000 people killed in vehicle crashes</a:t>
            </a:r>
            <a:r>
              <a:rPr lang="en-US" baseline="30000" dirty="0"/>
              <a:t>3</a:t>
            </a:r>
            <a:r>
              <a:rPr lang="en-US" dirty="0"/>
              <a:t> in 2016.  Did poor road infrastructure contribute to these fatalities?   Have our roads become more dangerous and do they affect our public safety?  Or are there other factors at play that correlate with these crashes?  We hoped to find some answers with the intention of understanding the nature of motor vehicle accidents.</a:t>
            </a:r>
          </a:p>
        </p:txBody>
      </p:sp>
      <p:sp>
        <p:nvSpPr>
          <p:cNvPr id="4" name="Footer Placeholder 3">
            <a:extLst>
              <a:ext uri="{FF2B5EF4-FFF2-40B4-BE49-F238E27FC236}">
                <a16:creationId xmlns:a16="http://schemas.microsoft.com/office/drawing/2014/main" xmlns="" id="{702AA096-4EB2-3B4C-8159-F204E3A976EA}"/>
              </a:ext>
            </a:extLst>
          </p:cNvPr>
          <p:cNvSpPr>
            <a:spLocks noGrp="1"/>
          </p:cNvSpPr>
          <p:nvPr>
            <p:ph type="ftr" sz="quarter" idx="11"/>
          </p:nvPr>
        </p:nvSpPr>
        <p:spPr>
          <a:xfrm>
            <a:off x="621059" y="6027474"/>
            <a:ext cx="4092570" cy="598794"/>
          </a:xfrm>
        </p:spPr>
        <p:txBody>
          <a:bodyPr/>
          <a:lstStyle/>
          <a:p>
            <a:r>
              <a:rPr lang="en-US" dirty="0"/>
              <a:t>1 http://</a:t>
            </a:r>
            <a:r>
              <a:rPr lang="en-US" dirty="0" err="1"/>
              <a:t>www.fhwa.dot.gov</a:t>
            </a:r>
            <a:r>
              <a:rPr lang="en-US" dirty="0"/>
              <a:t>/pressroom/fhwa1704.cfm</a:t>
            </a:r>
          </a:p>
          <a:p>
            <a:r>
              <a:rPr lang="en-US" dirty="0"/>
              <a:t>2 </a:t>
            </a:r>
            <a:r>
              <a:rPr lang="en-US" dirty="0" err="1"/>
              <a:t>Autodata</a:t>
            </a:r>
            <a:r>
              <a:rPr lang="en-US" dirty="0"/>
              <a:t> Corp.</a:t>
            </a:r>
          </a:p>
          <a:p>
            <a:r>
              <a:rPr lang="en-US" dirty="0"/>
              <a:t>3 https://</a:t>
            </a:r>
            <a:r>
              <a:rPr lang="en-US" dirty="0" err="1"/>
              <a:t>www.nhtsa.gov</a:t>
            </a:r>
            <a:r>
              <a:rPr lang="en-US" dirty="0"/>
              <a:t>/</a:t>
            </a:r>
          </a:p>
        </p:txBody>
      </p:sp>
    </p:spTree>
    <p:extLst>
      <p:ext uri="{BB962C8B-B14F-4D97-AF65-F5344CB8AC3E}">
        <p14:creationId xmlns:p14="http://schemas.microsoft.com/office/powerpoint/2010/main" val="279766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5896203" cy="788253"/>
          </a:xfrm>
        </p:spPr>
        <p:txBody>
          <a:bodyPr/>
          <a:lstStyle/>
          <a:p>
            <a:r>
              <a:rPr lang="en-US" sz="4000" dirty="0"/>
              <a:t>CONCLUSIONS</a:t>
            </a:r>
          </a:p>
        </p:txBody>
      </p:sp>
      <p:sp>
        <p:nvSpPr>
          <p:cNvPr id="3" name="Content Placeholder 2"/>
          <p:cNvSpPr>
            <a:spLocks noGrp="1"/>
          </p:cNvSpPr>
          <p:nvPr>
            <p:ph idx="1"/>
          </p:nvPr>
        </p:nvSpPr>
        <p:spPr>
          <a:xfrm>
            <a:off x="875201" y="1853248"/>
            <a:ext cx="8946541" cy="4195481"/>
          </a:xfrm>
        </p:spPr>
        <p:txBody>
          <a:bodyPr/>
          <a:lstStyle/>
          <a:p>
            <a:r>
              <a:rPr lang="en-US" dirty="0"/>
              <a:t>Concerned authorities should invest more in better lighting mechanisms to save lives</a:t>
            </a:r>
          </a:p>
          <a:p>
            <a:r>
              <a:rPr lang="en-US" dirty="0"/>
              <a:t>More stringent policies on Chained tires on Snowy days</a:t>
            </a:r>
          </a:p>
          <a:p>
            <a:r>
              <a:rPr lang="en-US" dirty="0"/>
              <a:t>Build better monitoring systems for speed limit violations</a:t>
            </a:r>
          </a:p>
          <a:p>
            <a:r>
              <a:rPr lang="en-US" dirty="0"/>
              <a:t>Better laws/signs for the safety of pedestrians</a:t>
            </a:r>
          </a:p>
          <a:p>
            <a:endParaRPr lang="en-US" dirty="0"/>
          </a:p>
          <a:p>
            <a:pPr marL="0" indent="0">
              <a:buNone/>
            </a:pPr>
            <a:r>
              <a:rPr lang="en-US" dirty="0"/>
              <a:t>Research further ??</a:t>
            </a:r>
          </a:p>
          <a:p>
            <a:pPr lvl="1"/>
            <a:r>
              <a:rPr lang="en-US" dirty="0"/>
              <a:t>Going into more granular levels like county/state level information</a:t>
            </a:r>
          </a:p>
          <a:p>
            <a:pPr lvl="1"/>
            <a:r>
              <a:rPr lang="en-US" dirty="0"/>
              <a:t>Using the </a:t>
            </a:r>
            <a:r>
              <a:rPr lang="en-US" dirty="0" err="1"/>
              <a:t>Lat</a:t>
            </a:r>
            <a:r>
              <a:rPr lang="en-US" dirty="0"/>
              <a:t>/</a:t>
            </a:r>
            <a:r>
              <a:rPr lang="en-US" dirty="0" err="1"/>
              <a:t>Lng</a:t>
            </a:r>
            <a:r>
              <a:rPr lang="en-US" dirty="0"/>
              <a:t> coordinates to plot the fatalities on a Map</a:t>
            </a:r>
          </a:p>
          <a:p>
            <a:pPr lvl="1"/>
            <a:endParaRPr lang="en-US" dirty="0"/>
          </a:p>
        </p:txBody>
      </p:sp>
    </p:spTree>
    <p:extLst>
      <p:ext uri="{BB962C8B-B14F-4D97-AF65-F5344CB8AC3E}">
        <p14:creationId xmlns:p14="http://schemas.microsoft.com/office/powerpoint/2010/main" val="1600194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06" y="1331089"/>
            <a:ext cx="6794340" cy="4213184"/>
          </a:xfrm>
          <a:prstGeom prst="rect">
            <a:avLst/>
          </a:prstGeom>
        </p:spPr>
      </p:pic>
    </p:spTree>
    <p:extLst>
      <p:ext uri="{BB962C8B-B14F-4D97-AF65-F5344CB8AC3E}">
        <p14:creationId xmlns:p14="http://schemas.microsoft.com/office/powerpoint/2010/main" val="143511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74962" y="2403515"/>
            <a:ext cx="3962400" cy="2768600"/>
          </a:xfrm>
          <a:prstGeom prst="rect">
            <a:avLst/>
          </a:prstGeom>
        </p:spPr>
      </p:pic>
    </p:spTree>
    <p:extLst>
      <p:ext uri="{BB962C8B-B14F-4D97-AF65-F5344CB8AC3E}">
        <p14:creationId xmlns:p14="http://schemas.microsoft.com/office/powerpoint/2010/main" val="107537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94" y="341058"/>
            <a:ext cx="8293671" cy="911546"/>
          </a:xfrm>
        </p:spPr>
        <p:txBody>
          <a:bodyPr/>
          <a:lstStyle/>
          <a:p>
            <a:r>
              <a:rPr lang="en-US" sz="4000" dirty="0"/>
              <a:t>Overview</a:t>
            </a:r>
          </a:p>
        </p:txBody>
      </p:sp>
      <p:sp>
        <p:nvSpPr>
          <p:cNvPr id="3" name="Content Placeholder 2"/>
          <p:cNvSpPr>
            <a:spLocks noGrp="1"/>
          </p:cNvSpPr>
          <p:nvPr>
            <p:ph idx="1"/>
          </p:nvPr>
        </p:nvSpPr>
        <p:spPr>
          <a:xfrm>
            <a:off x="1078260" y="1615858"/>
            <a:ext cx="9581389" cy="4359057"/>
          </a:xfrm>
        </p:spPr>
        <p:txBody>
          <a:bodyPr>
            <a:normAutofit/>
          </a:bodyPr>
          <a:lstStyle/>
          <a:p>
            <a:r>
              <a:rPr lang="en-US" dirty="0"/>
              <a:t>OBJECTIVE:</a:t>
            </a:r>
          </a:p>
          <a:p>
            <a:pPr marL="0" indent="0">
              <a:buNone/>
            </a:pPr>
            <a:r>
              <a:rPr lang="en-US" dirty="0"/>
              <a:t>Investigate U.S. motor vehicle accidents in 2016 to better understand the types and causes of these accidents.</a:t>
            </a:r>
          </a:p>
          <a:p>
            <a:pPr marL="0" indent="0">
              <a:buNone/>
            </a:pPr>
            <a:endParaRPr lang="en-US" dirty="0"/>
          </a:p>
          <a:p>
            <a:r>
              <a:rPr lang="en-US" dirty="0"/>
              <a:t>HYPOTHESIS :</a:t>
            </a:r>
          </a:p>
          <a:p>
            <a:pPr lvl="1"/>
            <a:r>
              <a:rPr lang="en-US" dirty="0"/>
              <a:t>Poor Lighting conditions causes more accidents</a:t>
            </a:r>
          </a:p>
          <a:p>
            <a:pPr lvl="1"/>
            <a:r>
              <a:rPr lang="en-US" dirty="0"/>
              <a:t>Bad Weather causes more accidents</a:t>
            </a:r>
          </a:p>
          <a:p>
            <a:pPr lvl="1"/>
            <a:r>
              <a:rPr lang="en-US" dirty="0"/>
              <a:t>Bad road Infrastructure causes more accidents</a:t>
            </a:r>
          </a:p>
          <a:p>
            <a:pPr lvl="1"/>
            <a:r>
              <a:rPr lang="en-US" dirty="0"/>
              <a:t>More accidents occur on weekends/holidays compared to weekdays </a:t>
            </a:r>
          </a:p>
          <a:p>
            <a:pPr lvl="1"/>
            <a:r>
              <a:rPr lang="en-US" dirty="0"/>
              <a:t>Impoverished counties have more accidents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7779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6"/>
            <a:ext cx="9404723" cy="962723"/>
          </a:xfrm>
        </p:spPr>
        <p:txBody>
          <a:bodyPr/>
          <a:lstStyle/>
          <a:p>
            <a:r>
              <a:rPr lang="en-US" sz="4000" dirty="0"/>
              <a:t>SUMMARY OF FINDINGS</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1104293" y="1415441"/>
            <a:ext cx="8946541" cy="4195481"/>
          </a:xfrm>
        </p:spPr>
        <p:txBody>
          <a:bodyPr>
            <a:normAutofit/>
          </a:bodyPr>
          <a:lstStyle/>
          <a:p>
            <a:pPr marL="0" indent="0">
              <a:lnSpc>
                <a:spcPct val="120000"/>
              </a:lnSpc>
              <a:spcAft>
                <a:spcPts val="600"/>
              </a:spcAft>
              <a:buNone/>
            </a:pPr>
            <a:r>
              <a:rPr lang="en-US" dirty="0"/>
              <a:t>Unfortunately, the data that we used did not provide sufficient information to delve deeper into the relationship between poor roads and motor vehicle accidents.  </a:t>
            </a:r>
          </a:p>
          <a:p>
            <a:pPr marL="0" indent="0">
              <a:lnSpc>
                <a:spcPct val="120000"/>
              </a:lnSpc>
              <a:spcAft>
                <a:spcPts val="600"/>
              </a:spcAft>
              <a:buNone/>
            </a:pPr>
            <a:r>
              <a:rPr lang="en-US" dirty="0"/>
              <a:t>However, we were able to look into other aspects of vehicle crashes and now have a better understanding of how weather, lighting conditions, and the time of day contribute to vehicle crashes. </a:t>
            </a:r>
          </a:p>
          <a:p>
            <a:pPr marL="0" indent="0">
              <a:lnSpc>
                <a:spcPct val="120000"/>
              </a:lnSpc>
              <a:spcAft>
                <a:spcPts val="600"/>
              </a:spcAft>
              <a:buNone/>
            </a:pPr>
            <a:r>
              <a:rPr lang="en-US" dirty="0"/>
              <a:t>We also analyzed the first damaging event or injury that occurred right after the crash and looked into demographic data of those that died or were injured in crashes.</a:t>
            </a:r>
          </a:p>
        </p:txBody>
      </p:sp>
    </p:spTree>
    <p:extLst>
      <p:ext uri="{BB962C8B-B14F-4D97-AF65-F5344CB8AC3E}">
        <p14:creationId xmlns:p14="http://schemas.microsoft.com/office/powerpoint/2010/main" val="170887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6"/>
            <a:ext cx="9404723" cy="962723"/>
          </a:xfrm>
        </p:spPr>
        <p:txBody>
          <a:bodyPr/>
          <a:lstStyle/>
          <a:p>
            <a:r>
              <a:rPr lang="en-US" sz="4000" dirty="0"/>
              <a:t>DATA</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1104293" y="1415441"/>
            <a:ext cx="8946541" cy="4195481"/>
          </a:xfrm>
        </p:spPr>
        <p:txBody>
          <a:bodyPr>
            <a:normAutofit/>
          </a:bodyPr>
          <a:lstStyle/>
          <a:p>
            <a:r>
              <a:rPr lang="en-US" dirty="0"/>
              <a:t>PRIMARY SOURCE</a:t>
            </a:r>
          </a:p>
          <a:p>
            <a:pPr marL="0" indent="0">
              <a:lnSpc>
                <a:spcPct val="120000"/>
              </a:lnSpc>
              <a:buNone/>
            </a:pPr>
            <a:r>
              <a:rPr lang="en-US" dirty="0"/>
              <a:t>The National Highway Traffic &amp; Safety Administration (NTHSA) (https://www.nhtsa.gov/) under the Department of Transportation documents annual fatality data on motor vehicle crashes for all 50 states.  Information on the accident, the vehicle, the person(s) involved are provided.  We looked at 2016 data for our analysis.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1438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6"/>
            <a:ext cx="9404723" cy="962723"/>
          </a:xfrm>
        </p:spPr>
        <p:txBody>
          <a:bodyPr/>
          <a:lstStyle/>
          <a:p>
            <a:r>
              <a:rPr lang="en-US" sz="4000" dirty="0"/>
              <a:t>QUESTIONS</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1104293" y="1157288"/>
            <a:ext cx="8946541" cy="4857749"/>
          </a:xfrm>
        </p:spPr>
        <p:txBody>
          <a:bodyPr>
            <a:normAutofit/>
          </a:bodyPr>
          <a:lstStyle/>
          <a:p>
            <a:pPr marL="12700" lvl="1" indent="0">
              <a:buNone/>
            </a:pPr>
            <a:endParaRPr lang="en-US" dirty="0"/>
          </a:p>
          <a:p>
            <a:pPr marL="298450" lvl="1"/>
            <a:r>
              <a:rPr lang="en-US" dirty="0"/>
              <a:t>LIGHTING CONDITIONS (Jimmy) -</a:t>
            </a:r>
            <a:r>
              <a:rPr lang="en-US" i="1" dirty="0"/>
              <a:t> What causes of accidents from police report(CF) and Harmful Events were associated with Lighting? Is there an association between the number of fatalities and lighting? What about drunk driving and lighting?</a:t>
            </a:r>
          </a:p>
          <a:p>
            <a:pPr marL="298450" lvl="1"/>
            <a:r>
              <a:rPr lang="en-US" dirty="0"/>
              <a:t>TIME OF DAY (Andrea) – </a:t>
            </a:r>
            <a:r>
              <a:rPr lang="en-US" i="1" dirty="0"/>
              <a:t>What are differences between holidays/weekend vs weekday crashes in relation to the number of fatalities, whether drunk driving was involved, the time of hour and type of harmful events.  Which states and counties had the most crashes?</a:t>
            </a:r>
          </a:p>
          <a:p>
            <a:pPr marL="298450" lvl="1"/>
            <a:r>
              <a:rPr lang="en-US" dirty="0"/>
              <a:t>WEATHER (Charlie) – </a:t>
            </a:r>
            <a:r>
              <a:rPr lang="en-US" i="1" dirty="0"/>
              <a:t>Is there a correlation between weather and the manner of collision? Does bad weather lead to an increased number of accidents?</a:t>
            </a:r>
          </a:p>
          <a:p>
            <a:pPr marL="298450" lvl="1"/>
            <a:r>
              <a:rPr lang="en-US" dirty="0"/>
              <a:t>HARMFUL EVENTS (</a:t>
            </a:r>
            <a:r>
              <a:rPr lang="en-US" dirty="0" err="1"/>
              <a:t>Vijaya</a:t>
            </a:r>
            <a:r>
              <a:rPr lang="en-US" dirty="0"/>
              <a:t>) – </a:t>
            </a:r>
            <a:r>
              <a:rPr lang="en-US" i="1" dirty="0"/>
              <a:t>What types of crash occur more frequently, for what age groups?  How does this compare to 2015 data?</a:t>
            </a:r>
          </a:p>
          <a:p>
            <a:endParaRPr lang="en-US" sz="1800" dirty="0"/>
          </a:p>
        </p:txBody>
      </p:sp>
    </p:spTree>
    <p:extLst>
      <p:ext uri="{BB962C8B-B14F-4D97-AF65-F5344CB8AC3E}">
        <p14:creationId xmlns:p14="http://schemas.microsoft.com/office/powerpoint/2010/main" val="118571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21059" y="365036"/>
            <a:ext cx="9404723" cy="962723"/>
          </a:xfrm>
        </p:spPr>
        <p:txBody>
          <a:bodyPr/>
          <a:lstStyle/>
          <a:p>
            <a:r>
              <a:rPr lang="en-US" sz="4000" dirty="0"/>
              <a:t>DATA CLEANING</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1104293" y="1415441"/>
            <a:ext cx="8946541" cy="4910203"/>
          </a:xfrm>
        </p:spPr>
        <p:txBody>
          <a:bodyPr>
            <a:normAutofit lnSpcReduction="10000"/>
          </a:bodyPr>
          <a:lstStyle/>
          <a:p>
            <a:r>
              <a:rPr lang="en-US" dirty="0"/>
              <a:t>Downloaded relevant csv files for 2016 and 2015 from NHTSA website. (accident and person files)</a:t>
            </a:r>
          </a:p>
          <a:p>
            <a:r>
              <a:rPr lang="en-US" dirty="0"/>
              <a:t>Used the reference, “Fatality Analysis Reporting System (FARS) Analytical User’s Manual” to understand the columns and the codes associated with each data element.</a:t>
            </a:r>
          </a:p>
          <a:p>
            <a:r>
              <a:rPr lang="en-US" dirty="0"/>
              <a:t>Created separate csv files for the relevant fields. (codes and values)</a:t>
            </a:r>
          </a:p>
          <a:p>
            <a:r>
              <a:rPr lang="en-US" dirty="0"/>
              <a:t>Read csv files into </a:t>
            </a:r>
            <a:r>
              <a:rPr lang="en-US" dirty="0" err="1"/>
              <a:t>dataframes</a:t>
            </a:r>
            <a:r>
              <a:rPr lang="en-US" dirty="0"/>
              <a:t> and mapped the values from the codes.  </a:t>
            </a:r>
          </a:p>
          <a:p>
            <a:r>
              <a:rPr lang="en-US" dirty="0"/>
              <a:t>For City and County columns, downloaded a separate XLS file from </a:t>
            </a:r>
            <a:r>
              <a:rPr lang="en-US" dirty="0" err="1"/>
              <a:t>GSA.gov</a:t>
            </a:r>
            <a:r>
              <a:rPr lang="en-US" dirty="0"/>
              <a:t>, created a unique index which was a combination of the state, county, and city and mapped the city and county names.</a:t>
            </a:r>
          </a:p>
          <a:p>
            <a:r>
              <a:rPr lang="en-US" dirty="0"/>
              <a:t>We deleted duplicates and filled in null spaces.</a:t>
            </a:r>
          </a:p>
          <a:p>
            <a:r>
              <a:rPr lang="en-US" dirty="0"/>
              <a:t>Created a csv file from cleaned </a:t>
            </a:r>
            <a:r>
              <a:rPr lang="en-US" dirty="0" err="1"/>
              <a:t>dataframe</a:t>
            </a:r>
            <a:r>
              <a:rPr lang="en-US" dirty="0"/>
              <a:t>, which was used for exploration and analysis</a:t>
            </a:r>
          </a:p>
          <a:p>
            <a:endParaRPr lang="en-US" dirty="0"/>
          </a:p>
        </p:txBody>
      </p:sp>
    </p:spTree>
    <p:extLst>
      <p:ext uri="{BB962C8B-B14F-4D97-AF65-F5344CB8AC3E}">
        <p14:creationId xmlns:p14="http://schemas.microsoft.com/office/powerpoint/2010/main" val="46117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45" name="Freeform 23">
            <a:extLst>
              <a:ext uri="{FF2B5EF4-FFF2-40B4-BE49-F238E27FC236}">
                <a16:creationId xmlns:a16="http://schemas.microsoft.com/office/drawing/2014/main" xmlns="" id="{E8895FAA-0D03-43F6-9594-A8733552E2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Freeform 5">
            <a:extLst>
              <a:ext uri="{FF2B5EF4-FFF2-40B4-BE49-F238E27FC236}">
                <a16:creationId xmlns:a16="http://schemas.microsoft.com/office/drawing/2014/main" xmlns="" id="{B8FB7842-A2FD-46CA-8B08-A60AF2CFD6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9" name="Rectangle 48">
            <a:extLst>
              <a:ext uri="{FF2B5EF4-FFF2-40B4-BE49-F238E27FC236}">
                <a16:creationId xmlns:a16="http://schemas.microsoft.com/office/drawing/2014/main" xmlns="" id="{3FA73665-F029-4C81-A19B-5CD8B68B8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xmlns="" id="{3FA84BFC-05B3-264F-A22A-74FBA895E140}"/>
              </a:ext>
            </a:extLst>
          </p:cNvPr>
          <p:cNvPicPr>
            <a:picLocks noChangeAspect="1"/>
          </p:cNvPicPr>
          <p:nvPr/>
        </p:nvPicPr>
        <p:blipFill>
          <a:blip r:embed="rId4"/>
          <a:stretch>
            <a:fillRect/>
          </a:stretch>
        </p:blipFill>
        <p:spPr>
          <a:xfrm>
            <a:off x="6094410" y="1759105"/>
            <a:ext cx="5449471" cy="1839196"/>
          </a:xfrm>
          <a:prstGeom prst="rect">
            <a:avLst/>
          </a:prstGeom>
          <a:effectLst/>
        </p:spPr>
      </p:pic>
      <p:sp>
        <p:nvSpPr>
          <p:cNvPr id="51" name="Rectangle 50">
            <a:extLst>
              <a:ext uri="{FF2B5EF4-FFF2-40B4-BE49-F238E27FC236}">
                <a16:creationId xmlns:a16="http://schemas.microsoft.com/office/drawing/2014/main" xmlns="" id="{918FB696-BC5E-43A4-9768-4BB5278BDC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xmlns="" id="{EE89B3AD-8CB3-8F4A-A6D9-F072FB89521F}"/>
              </a:ext>
            </a:extLst>
          </p:cNvPr>
          <p:cNvPicPr>
            <a:picLocks noChangeAspect="1"/>
          </p:cNvPicPr>
          <p:nvPr/>
        </p:nvPicPr>
        <p:blipFill>
          <a:blip r:embed="rId5"/>
          <a:stretch>
            <a:fillRect/>
          </a:stretch>
        </p:blipFill>
        <p:spPr>
          <a:xfrm>
            <a:off x="6094410" y="4416436"/>
            <a:ext cx="5449471" cy="912786"/>
          </a:xfrm>
          <a:prstGeom prst="rect">
            <a:avLst/>
          </a:prstGeom>
          <a:effectLst/>
        </p:spPr>
      </p:pic>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646112" y="452718"/>
            <a:ext cx="4165580" cy="1400530"/>
          </a:xfrm>
        </p:spPr>
        <p:txBody>
          <a:bodyPr>
            <a:normAutofit/>
          </a:bodyPr>
          <a:lstStyle/>
          <a:p>
            <a:r>
              <a:rPr lang="en-US" dirty="0"/>
              <a:t>DATA EXPLORATION</a:t>
            </a:r>
          </a:p>
        </p:txBody>
      </p:sp>
      <p:sp>
        <p:nvSpPr>
          <p:cNvPr id="3"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646113" y="2052918"/>
            <a:ext cx="4165146" cy="4195481"/>
          </a:xfrm>
        </p:spPr>
        <p:txBody>
          <a:bodyPr>
            <a:normAutofit/>
          </a:bodyPr>
          <a:lstStyle/>
          <a:p>
            <a:r>
              <a:rPr lang="en-US" dirty="0"/>
              <a:t>Lack of relevant data</a:t>
            </a:r>
          </a:p>
          <a:p>
            <a:pPr lvl="1"/>
            <a:r>
              <a:rPr lang="en-US" dirty="0"/>
              <a:t>One of the columns included factors related to the crash which included infrastructure as reported by the investigating officer.  However, over 90% of the data reported no factors related to the crash.</a:t>
            </a:r>
          </a:p>
          <a:p>
            <a:r>
              <a:rPr lang="en-US" dirty="0"/>
              <a:t>Pivot to another interesting variable</a:t>
            </a:r>
          </a:p>
          <a:p>
            <a:r>
              <a:rPr lang="en-US" dirty="0"/>
              <a:t>General to granular data</a:t>
            </a:r>
          </a:p>
          <a:p>
            <a:endParaRPr lang="en-US" dirty="0"/>
          </a:p>
        </p:txBody>
      </p:sp>
    </p:spTree>
    <p:extLst>
      <p:ext uri="{BB962C8B-B14F-4D97-AF65-F5344CB8AC3E}">
        <p14:creationId xmlns:p14="http://schemas.microsoft.com/office/powerpoint/2010/main" val="163117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41B68C77-138E-4BF7-A276-BD0C78A4219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xmlns="" id="{7C268552-D473-46ED-B1B8-422042C4DEF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xmlns="" id="{4AC0CD9D-7610-4620-93B4-798CCD9AB5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xmlns="" id="{B9238B3E-24AA-439A-B527-6C5DF6D7214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xmlns="" id="{69F01145-BEA3-4CBF-AA21-10077B948CA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xmlns="" id="{DE4D62F9-188E-4530-84C2-24BDEE4BEB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757B325C-3E35-45CF-9D07-3BCB281F3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xmlns="" id="{C24BEC42-AFF3-40D1-93A2-A27A42E1E23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xmlns="" id="{F98810A7-E114-447A-A7D6-69B27CFB56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0" name="Freeform: Shape 29">
            <a:extLst>
              <a:ext uri="{FF2B5EF4-FFF2-40B4-BE49-F238E27FC236}">
                <a16:creationId xmlns:a16="http://schemas.microsoft.com/office/drawing/2014/main" xmlns="" id="{608F427C-1EC9-4280-9367-F2B3AA063E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52948FE8-739D-074E-A69E-9A716347D071}"/>
              </a:ext>
            </a:extLst>
          </p:cNvPr>
          <p:cNvSpPr>
            <a:spLocks noGrp="1"/>
          </p:cNvSpPr>
          <p:nvPr>
            <p:ph type="title"/>
          </p:nvPr>
        </p:nvSpPr>
        <p:spPr>
          <a:xfrm>
            <a:off x="8076037" y="515940"/>
            <a:ext cx="3869036" cy="1204378"/>
          </a:xfrm>
        </p:spPr>
        <p:txBody>
          <a:bodyPr vert="horz" lIns="91440" tIns="45720" rIns="91440" bIns="45720" rtlCol="0" anchor="b">
            <a:noAutofit/>
          </a:bodyPr>
          <a:lstStyle/>
          <a:p>
            <a:r>
              <a:rPr lang="en-US" sz="4000" dirty="0">
                <a:solidFill>
                  <a:schemeClr val="bg1"/>
                </a:solidFill>
              </a:rPr>
              <a:t>DATA EXPLORATION</a:t>
            </a:r>
            <a:endParaRPr lang="en-US" sz="4000" b="0" i="0" kern="1200" dirty="0">
              <a:solidFill>
                <a:schemeClr val="bg1"/>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4432" y="1229293"/>
            <a:ext cx="6988018" cy="4372853"/>
          </a:xfrm>
          <a:prstGeom prst="rect">
            <a:avLst/>
          </a:prstGeom>
        </p:spPr>
      </p:pic>
      <p:sp>
        <p:nvSpPr>
          <p:cNvPr id="21" name="Content Placeholder 2">
            <a:extLst>
              <a:ext uri="{FF2B5EF4-FFF2-40B4-BE49-F238E27FC236}">
                <a16:creationId xmlns:a16="http://schemas.microsoft.com/office/drawing/2014/main" xmlns="" id="{CF01EF94-C76F-184F-ABE7-8C1ECB56C296}"/>
              </a:ext>
            </a:extLst>
          </p:cNvPr>
          <p:cNvSpPr>
            <a:spLocks noGrp="1"/>
          </p:cNvSpPr>
          <p:nvPr>
            <p:ph idx="1"/>
          </p:nvPr>
        </p:nvSpPr>
        <p:spPr>
          <a:xfrm>
            <a:off x="7802725" y="1977332"/>
            <a:ext cx="4165146" cy="2745139"/>
          </a:xfrm>
        </p:spPr>
        <p:txBody>
          <a:bodyPr>
            <a:normAutofit/>
          </a:bodyPr>
          <a:lstStyle/>
          <a:p>
            <a:r>
              <a:rPr lang="en-US" dirty="0" smtClean="0">
                <a:solidFill>
                  <a:schemeClr val="bg1"/>
                </a:solidFill>
              </a:rPr>
              <a:t>Used </a:t>
            </a:r>
            <a:r>
              <a:rPr lang="en-US" dirty="0">
                <a:solidFill>
                  <a:schemeClr val="bg1"/>
                </a:solidFill>
              </a:rPr>
              <a:t>bins to categorize persons by age</a:t>
            </a:r>
          </a:p>
          <a:p>
            <a:r>
              <a:rPr lang="en-US" dirty="0">
                <a:solidFill>
                  <a:schemeClr val="bg1"/>
                </a:solidFill>
              </a:rPr>
              <a:t>Merging different </a:t>
            </a:r>
            <a:r>
              <a:rPr lang="en-US" dirty="0" err="1">
                <a:solidFill>
                  <a:schemeClr val="bg1"/>
                </a:solidFill>
              </a:rPr>
              <a:t>dataframes</a:t>
            </a:r>
            <a:endParaRPr lang="en-US" dirty="0">
              <a:solidFill>
                <a:schemeClr val="bg1"/>
              </a:solidFill>
            </a:endParaRPr>
          </a:p>
          <a:p>
            <a:r>
              <a:rPr lang="en-US" dirty="0">
                <a:solidFill>
                  <a:schemeClr val="bg1"/>
                </a:solidFill>
              </a:rPr>
              <a:t>Used </a:t>
            </a:r>
            <a:r>
              <a:rPr lang="en-US" dirty="0" err="1">
                <a:solidFill>
                  <a:schemeClr val="bg1"/>
                </a:solidFill>
              </a:rPr>
              <a:t>loc</a:t>
            </a:r>
            <a:r>
              <a:rPr lang="en-US" dirty="0">
                <a:solidFill>
                  <a:schemeClr val="bg1"/>
                </a:solidFill>
              </a:rPr>
              <a:t> to subset/slice the data.</a:t>
            </a:r>
          </a:p>
          <a:p>
            <a:endParaRPr lang="en-US" dirty="0"/>
          </a:p>
          <a:p>
            <a:endParaRPr lang="en-US" dirty="0"/>
          </a:p>
        </p:txBody>
      </p:sp>
    </p:spTree>
    <p:extLst>
      <p:ext uri="{BB962C8B-B14F-4D97-AF65-F5344CB8AC3E}">
        <p14:creationId xmlns:p14="http://schemas.microsoft.com/office/powerpoint/2010/main" val="85159209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{476F863E-86B4-C449-8894-94434D333A68}tf10001062</Template>
  <TotalTime>2435</TotalTime>
  <Words>1505</Words>
  <Application>Microsoft Macintosh PowerPoint</Application>
  <PresentationFormat>Widescreen</PresentationFormat>
  <Paragraphs>176</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Century Gothic</vt:lpstr>
      <vt:lpstr>Mangal</vt:lpstr>
      <vt:lpstr>Wingdings 3</vt:lpstr>
      <vt:lpstr>Arial</vt:lpstr>
      <vt:lpstr>Ion</vt:lpstr>
      <vt:lpstr>An Investigation Into Motor Vehicle Crashes </vt:lpstr>
      <vt:lpstr>MOTIVATION</vt:lpstr>
      <vt:lpstr>Overview</vt:lpstr>
      <vt:lpstr>SUMMARY OF FINDINGS</vt:lpstr>
      <vt:lpstr>DATA</vt:lpstr>
      <vt:lpstr>QUESTIONS</vt:lpstr>
      <vt:lpstr>DATA CLEANING</vt:lpstr>
      <vt:lpstr>DATA EXPLORATION</vt:lpstr>
      <vt:lpstr>DATA EXPLORATION</vt:lpstr>
      <vt:lpstr>DATA ANALYSIS</vt:lpstr>
      <vt:lpstr>CRASH TYPES</vt:lpstr>
      <vt:lpstr>FATALITIES BY AGE</vt:lpstr>
      <vt:lpstr>LIGHTING CONDITIONS</vt:lpstr>
      <vt:lpstr>LIGHTING CONDITIONS</vt:lpstr>
      <vt:lpstr>WEEKENDS/HOLIDAYS vs. WEEKDAYS</vt:lpstr>
      <vt:lpstr>WEEKENDS/HOLIDAYS vs. WEEKDAYS</vt:lpstr>
      <vt:lpstr>WEATHER</vt:lpstr>
      <vt:lpstr>WEATHER</vt:lpstr>
      <vt:lpstr>FINDINGS</vt:lpstr>
      <vt:lpstr>CONCLUSIONS</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Influence Motor Vehicle Crashes</dc:title>
  <dc:creator>Jimmy dela Cruz</dc:creator>
  <cp:lastModifiedBy>Vijaya Tatineni</cp:lastModifiedBy>
  <cp:revision>112</cp:revision>
  <dcterms:created xsi:type="dcterms:W3CDTF">2018-01-18T02:51:06Z</dcterms:created>
  <dcterms:modified xsi:type="dcterms:W3CDTF">2018-01-20T17:16:16Z</dcterms:modified>
</cp:coreProperties>
</file>