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87" r:id="rId1"/>
  </p:sldMasterIdLst>
  <p:notesMasterIdLst>
    <p:notesMasterId r:id="rId22"/>
  </p:notesMasterIdLst>
  <p:sldIdLst>
    <p:sldId id="256" r:id="rId2"/>
    <p:sldId id="289" r:id="rId3"/>
    <p:sldId id="290" r:id="rId4"/>
    <p:sldId id="293" r:id="rId5"/>
    <p:sldId id="292" r:id="rId6"/>
    <p:sldId id="266" r:id="rId7"/>
    <p:sldId id="267" r:id="rId8"/>
    <p:sldId id="269" r:id="rId9"/>
    <p:sldId id="278" r:id="rId10"/>
    <p:sldId id="283" r:id="rId11"/>
    <p:sldId id="275" r:id="rId12"/>
    <p:sldId id="268" r:id="rId13"/>
    <p:sldId id="287" r:id="rId14"/>
    <p:sldId id="272" r:id="rId15"/>
    <p:sldId id="273" r:id="rId16"/>
    <p:sldId id="276" r:id="rId17"/>
    <p:sldId id="270" r:id="rId18"/>
    <p:sldId id="280" r:id="rId19"/>
    <p:sldId id="28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79"/>
    <p:restoredTop sz="85191"/>
  </p:normalViewPr>
  <p:slideViewPr>
    <p:cSldViewPr snapToGrid="0" snapToObjects="1">
      <p:cViewPr varScale="1">
        <p:scale>
          <a:sx n="87" d="100"/>
          <a:sy n="87" d="100"/>
        </p:scale>
        <p:origin x="9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7E057-CEF5-A543-B4D5-E347C61F143A}" type="datetimeFigureOut">
              <a:rPr lang="en-US" smtClean="0"/>
              <a:t>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8BC46-14E4-8C4F-B33B-7854EA98B754}" type="slidenum">
              <a:rPr lang="en-US" smtClean="0"/>
              <a:t>‹#›</a:t>
            </a:fld>
            <a:endParaRPr lang="en-US"/>
          </a:p>
        </p:txBody>
      </p:sp>
    </p:spTree>
    <p:extLst>
      <p:ext uri="{BB962C8B-B14F-4D97-AF65-F5344CB8AC3E}">
        <p14:creationId xmlns:p14="http://schemas.microsoft.com/office/powerpoint/2010/main" val="47401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2</a:t>
            </a:fld>
            <a:endParaRPr lang="en-US"/>
          </a:p>
        </p:txBody>
      </p:sp>
    </p:spTree>
    <p:extLst>
      <p:ext uri="{BB962C8B-B14F-4D97-AF65-F5344CB8AC3E}">
        <p14:creationId xmlns:p14="http://schemas.microsoft.com/office/powerpoint/2010/main" val="3552166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11</a:t>
            </a:fld>
            <a:endParaRPr lang="en-US"/>
          </a:p>
        </p:txBody>
      </p:sp>
    </p:spTree>
    <p:extLst>
      <p:ext uri="{BB962C8B-B14F-4D97-AF65-F5344CB8AC3E}">
        <p14:creationId xmlns:p14="http://schemas.microsoft.com/office/powerpoint/2010/main" val="2412172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12</a:t>
            </a:fld>
            <a:endParaRPr lang="en-US"/>
          </a:p>
        </p:txBody>
      </p:sp>
    </p:spTree>
    <p:extLst>
      <p:ext uri="{BB962C8B-B14F-4D97-AF65-F5344CB8AC3E}">
        <p14:creationId xmlns:p14="http://schemas.microsoft.com/office/powerpoint/2010/main" val="1796435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13</a:t>
            </a:fld>
            <a:endParaRPr lang="en-US"/>
          </a:p>
        </p:txBody>
      </p:sp>
    </p:spTree>
    <p:extLst>
      <p:ext uri="{BB962C8B-B14F-4D97-AF65-F5344CB8AC3E}">
        <p14:creationId xmlns:p14="http://schemas.microsoft.com/office/powerpoint/2010/main" val="40252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F4C8BC46-14E4-8C4F-B33B-7854EA98B754}" type="slidenum">
              <a:rPr lang="en-US" smtClean="0"/>
              <a:t>14</a:t>
            </a:fld>
            <a:endParaRPr lang="en-US"/>
          </a:p>
        </p:txBody>
      </p:sp>
    </p:spTree>
    <p:extLst>
      <p:ext uri="{BB962C8B-B14F-4D97-AF65-F5344CB8AC3E}">
        <p14:creationId xmlns:p14="http://schemas.microsoft.com/office/powerpoint/2010/main" val="211622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15</a:t>
            </a:fld>
            <a:endParaRPr lang="en-US"/>
          </a:p>
        </p:txBody>
      </p:sp>
    </p:spTree>
    <p:extLst>
      <p:ext uri="{BB962C8B-B14F-4D97-AF65-F5344CB8AC3E}">
        <p14:creationId xmlns:p14="http://schemas.microsoft.com/office/powerpoint/2010/main" val="2623633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16</a:t>
            </a:fld>
            <a:endParaRPr lang="en-US"/>
          </a:p>
        </p:txBody>
      </p:sp>
    </p:spTree>
    <p:extLst>
      <p:ext uri="{BB962C8B-B14F-4D97-AF65-F5344CB8AC3E}">
        <p14:creationId xmlns:p14="http://schemas.microsoft.com/office/powerpoint/2010/main" val="3669969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17</a:t>
            </a:fld>
            <a:endParaRPr lang="en-US"/>
          </a:p>
        </p:txBody>
      </p:sp>
    </p:spTree>
    <p:extLst>
      <p:ext uri="{BB962C8B-B14F-4D97-AF65-F5344CB8AC3E}">
        <p14:creationId xmlns:p14="http://schemas.microsoft.com/office/powerpoint/2010/main" val="2797616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18</a:t>
            </a:fld>
            <a:endParaRPr lang="en-US"/>
          </a:p>
        </p:txBody>
      </p:sp>
    </p:spTree>
    <p:extLst>
      <p:ext uri="{BB962C8B-B14F-4D97-AF65-F5344CB8AC3E}">
        <p14:creationId xmlns:p14="http://schemas.microsoft.com/office/powerpoint/2010/main" val="123212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3</a:t>
            </a:fld>
            <a:endParaRPr lang="en-US"/>
          </a:p>
        </p:txBody>
      </p:sp>
    </p:spTree>
    <p:extLst>
      <p:ext uri="{BB962C8B-B14F-4D97-AF65-F5344CB8AC3E}">
        <p14:creationId xmlns:p14="http://schemas.microsoft.com/office/powerpoint/2010/main" val="372217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4</a:t>
            </a:fld>
            <a:endParaRPr lang="en-US"/>
          </a:p>
        </p:txBody>
      </p:sp>
    </p:spTree>
    <p:extLst>
      <p:ext uri="{BB962C8B-B14F-4D97-AF65-F5344CB8AC3E}">
        <p14:creationId xmlns:p14="http://schemas.microsoft.com/office/powerpoint/2010/main" val="191249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5</a:t>
            </a:fld>
            <a:endParaRPr lang="en-US"/>
          </a:p>
        </p:txBody>
      </p:sp>
    </p:spTree>
    <p:extLst>
      <p:ext uri="{BB962C8B-B14F-4D97-AF65-F5344CB8AC3E}">
        <p14:creationId xmlns:p14="http://schemas.microsoft.com/office/powerpoint/2010/main" val="3031644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6</a:t>
            </a:fld>
            <a:endParaRPr lang="en-US"/>
          </a:p>
        </p:txBody>
      </p:sp>
    </p:spTree>
    <p:extLst>
      <p:ext uri="{BB962C8B-B14F-4D97-AF65-F5344CB8AC3E}">
        <p14:creationId xmlns:p14="http://schemas.microsoft.com/office/powerpoint/2010/main" val="2978739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7</a:t>
            </a:fld>
            <a:endParaRPr lang="en-US"/>
          </a:p>
        </p:txBody>
      </p:sp>
    </p:spTree>
    <p:extLst>
      <p:ext uri="{BB962C8B-B14F-4D97-AF65-F5344CB8AC3E}">
        <p14:creationId xmlns:p14="http://schemas.microsoft.com/office/powerpoint/2010/main" val="1281096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8</a:t>
            </a:fld>
            <a:endParaRPr lang="en-US"/>
          </a:p>
        </p:txBody>
      </p:sp>
    </p:spTree>
    <p:extLst>
      <p:ext uri="{BB962C8B-B14F-4D97-AF65-F5344CB8AC3E}">
        <p14:creationId xmlns:p14="http://schemas.microsoft.com/office/powerpoint/2010/main" val="1325478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9</a:t>
            </a:fld>
            <a:endParaRPr lang="en-US"/>
          </a:p>
        </p:txBody>
      </p:sp>
    </p:spTree>
    <p:extLst>
      <p:ext uri="{BB962C8B-B14F-4D97-AF65-F5344CB8AC3E}">
        <p14:creationId xmlns:p14="http://schemas.microsoft.com/office/powerpoint/2010/main" val="3245525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10</a:t>
            </a:fld>
            <a:endParaRPr lang="en-US"/>
          </a:p>
        </p:txBody>
      </p:sp>
    </p:spTree>
    <p:extLst>
      <p:ext uri="{BB962C8B-B14F-4D97-AF65-F5344CB8AC3E}">
        <p14:creationId xmlns:p14="http://schemas.microsoft.com/office/powerpoint/2010/main" val="1061219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61869F-E6A6-EC4F-96E5-EA631F0D7323}"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730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1D5656-B692-E646-ACB7-F0148AEE1310}" type="datetime1">
              <a:rPr lang="en-US" smtClean="0"/>
              <a:t>1/20/18</a:t>
            </a:fld>
            <a:endParaRPr lang="en-US" dirty="0"/>
          </a:p>
        </p:txBody>
      </p:sp>
      <p:sp>
        <p:nvSpPr>
          <p:cNvPr id="6" name="Footer Placeholder 5"/>
          <p:cNvSpPr>
            <a:spLocks noGrp="1"/>
          </p:cNvSpPr>
          <p:nvPr>
            <p:ph type="ftr" sz="quarter" idx="11"/>
          </p:nvPr>
        </p:nvSpPr>
        <p:spPr/>
        <p:txBody>
          <a:bodyPr/>
          <a:lstStyle/>
          <a:p>
            <a:r>
              <a:rPr lang="en-US"/>
              <a:t>1 https://www.fhwa.dot.gov/pressroom/fhwa1704.cfm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410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155B88D-CDF7-B84F-B094-EC5664A13727}"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2687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CEF2AFD-1957-CA45-B6EE-3DE2624B241D}"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47097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83DC1C-16B2-C541-8DB8-35C556BE6A14}"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3778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2EBAFA-B586-A748-9A91-236FF968BCBD}" type="datetime1">
              <a:rPr lang="en-US" smtClean="0"/>
              <a:t>1/20/18</a:t>
            </a:fld>
            <a:endParaRPr lang="en-US" dirty="0"/>
          </a:p>
        </p:txBody>
      </p:sp>
      <p:sp>
        <p:nvSpPr>
          <p:cNvPr id="4"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9066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CF61ED-61E9-2C45-81CA-16D1B0A6F3F3}" type="datetime1">
              <a:rPr lang="en-US" smtClean="0"/>
              <a:t>1/20/18</a:t>
            </a:fld>
            <a:endParaRPr lang="en-US" dirty="0"/>
          </a:p>
        </p:txBody>
      </p:sp>
      <p:sp>
        <p:nvSpPr>
          <p:cNvPr id="4"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310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A27F1-D815-9C4E-A25A-4CB7534646EE}"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720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F4496-0A5F-F244-A9A7-35CA70A41208}"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345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74F1C80-3D8F-B247-8177-D115C86B5996}"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707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200B60-F3B1-2545-BFF1-400065F668BE}"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791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F4BBC7-EFC2-DA4D-A93A-DF56CBCFF753}" type="datetime1">
              <a:rPr lang="en-US" smtClean="0"/>
              <a:t>1/20/18</a:t>
            </a:fld>
            <a:endParaRPr lang="en-US" dirty="0"/>
          </a:p>
        </p:txBody>
      </p:sp>
      <p:sp>
        <p:nvSpPr>
          <p:cNvPr id="6" name="Footer Placeholder 5"/>
          <p:cNvSpPr>
            <a:spLocks noGrp="1"/>
          </p:cNvSpPr>
          <p:nvPr>
            <p:ph type="ftr" sz="quarter" idx="11"/>
          </p:nvPr>
        </p:nvSpPr>
        <p:spPr/>
        <p:txBody>
          <a:bodyPr/>
          <a:lstStyle/>
          <a:p>
            <a:r>
              <a:rPr lang="en-US"/>
              <a:t>1 https://www.fhwa.dot.gov/pressroom/fhwa1704.cfm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519438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408375-7BC5-EC4B-918F-5E94317499BD}" type="datetime1">
              <a:rPr lang="en-US" smtClean="0"/>
              <a:t>1/20/18</a:t>
            </a:fld>
            <a:endParaRPr lang="en-US" dirty="0"/>
          </a:p>
        </p:txBody>
      </p:sp>
      <p:sp>
        <p:nvSpPr>
          <p:cNvPr id="8" name="Footer Placeholder 7"/>
          <p:cNvSpPr>
            <a:spLocks noGrp="1"/>
          </p:cNvSpPr>
          <p:nvPr>
            <p:ph type="ftr" sz="quarter" idx="11"/>
          </p:nvPr>
        </p:nvSpPr>
        <p:spPr/>
        <p:txBody>
          <a:bodyPr/>
          <a:lstStyle/>
          <a:p>
            <a:r>
              <a:rPr lang="en-US"/>
              <a:t>1 https://www.fhwa.dot.gov/pressroom/fhwa1704.cfm</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8955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715583F-1BED-7E4C-9D64-A6A7CC38C87D}" type="datetime1">
              <a:rPr lang="en-US" smtClean="0"/>
              <a:t>1/20/18</a:t>
            </a:fld>
            <a:endParaRPr lang="en-US" dirty="0"/>
          </a:p>
        </p:txBody>
      </p:sp>
      <p:sp>
        <p:nvSpPr>
          <p:cNvPr id="5" name="Footer Placeholder 3"/>
          <p:cNvSpPr>
            <a:spLocks noGrp="1"/>
          </p:cNvSpPr>
          <p:nvPr>
            <p:ph type="ftr" sz="quarter" idx="11"/>
          </p:nvPr>
        </p:nvSpPr>
        <p:spPr/>
        <p:txBody>
          <a:bodyPr/>
          <a:lstStyle/>
          <a:p>
            <a:r>
              <a:rPr lang="en-US"/>
              <a:t>1 https://www.fhwa.dot.gov/pressroom/fhwa1704.cfm</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55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F6347C-8DF2-A54E-A814-F91B3DFA32EF}" type="datetime1">
              <a:rPr lang="en-US" smtClean="0"/>
              <a:t>1/20/18</a:t>
            </a:fld>
            <a:endParaRPr lang="en-US" dirty="0"/>
          </a:p>
        </p:txBody>
      </p:sp>
      <p:sp>
        <p:nvSpPr>
          <p:cNvPr id="5" name="Footer Placeholder 2"/>
          <p:cNvSpPr>
            <a:spLocks noGrp="1"/>
          </p:cNvSpPr>
          <p:nvPr>
            <p:ph type="ftr" sz="quarter" idx="11"/>
          </p:nvPr>
        </p:nvSpPr>
        <p:spPr/>
        <p:txBody>
          <a:bodyPr/>
          <a:lstStyle/>
          <a:p>
            <a:r>
              <a:rPr lang="en-US"/>
              <a:t>1 https://www.fhwa.dot.gov/pressroom/fhwa1704.cfm</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012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B3C49E1-7CD0-A548-88E4-FAFB2E37A32A}" type="datetime1">
              <a:rPr lang="en-US" smtClean="0"/>
              <a:t>1/20/18</a:t>
            </a:fld>
            <a:endParaRPr lang="en-US" dirty="0"/>
          </a:p>
        </p:txBody>
      </p:sp>
      <p:sp>
        <p:nvSpPr>
          <p:cNvPr id="5" name="Footer Placeholder 5"/>
          <p:cNvSpPr>
            <a:spLocks noGrp="1"/>
          </p:cNvSpPr>
          <p:nvPr>
            <p:ph type="ftr" sz="quarter" idx="11"/>
          </p:nvPr>
        </p:nvSpPr>
        <p:spPr/>
        <p:txBody>
          <a:bodyPr/>
          <a:lstStyle/>
          <a:p>
            <a:r>
              <a:rPr lang="en-US"/>
              <a:t>1 https://www.fhwa.dot.gov/pressroom/fhwa1704.cfm</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51478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5DCF30-4C80-3B4C-A6A4-653614DB7A2C}" type="datetime1">
              <a:rPr lang="en-US" smtClean="0"/>
              <a:t>1/20/18</a:t>
            </a:fld>
            <a:endParaRPr lang="en-US" dirty="0"/>
          </a:p>
        </p:txBody>
      </p:sp>
      <p:sp>
        <p:nvSpPr>
          <p:cNvPr id="6" name="Footer Placeholder 5"/>
          <p:cNvSpPr>
            <a:spLocks noGrp="1"/>
          </p:cNvSpPr>
          <p:nvPr>
            <p:ph type="ftr" sz="quarter" idx="11"/>
          </p:nvPr>
        </p:nvSpPr>
        <p:spPr/>
        <p:txBody>
          <a:bodyPr/>
          <a:lstStyle/>
          <a:p>
            <a:r>
              <a:rPr lang="en-US"/>
              <a:t>1 https://www.fhwa.dot.gov/pressroom/fhwa1704.cfm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675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0DB63D-7E32-D749-9A59-64DEBC0E2105}" type="datetime1">
              <a:rPr lang="en-US" smtClean="0"/>
              <a:t>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1 https://www.fhwa.dot.gov/pressroom/fhwa1704.cfm</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4509025"/>
      </p:ext>
    </p:extLst>
  </p:cSld>
  <p:clrMap bg1="dk1" tx1="lt1" bg2="dk2" tx2="lt2" accent1="accent1" accent2="accent2" accent3="accent3" accent4="accent4" accent5="accent5" accent6="accent6" hlink="hlink" folHlink="folHlink"/>
  <p:sldLayoutIdLst>
    <p:sldLayoutId id="2147484288" r:id="rId1"/>
    <p:sldLayoutId id="2147484289" r:id="rId2"/>
    <p:sldLayoutId id="2147484290" r:id="rId3"/>
    <p:sldLayoutId id="2147484291" r:id="rId4"/>
    <p:sldLayoutId id="2147484292" r:id="rId5"/>
    <p:sldLayoutId id="2147484293" r:id="rId6"/>
    <p:sldLayoutId id="2147484294" r:id="rId7"/>
    <p:sldLayoutId id="2147484295" r:id="rId8"/>
    <p:sldLayoutId id="2147484296" r:id="rId9"/>
    <p:sldLayoutId id="2147484297" r:id="rId10"/>
    <p:sldLayoutId id="2147484298" r:id="rId11"/>
    <p:sldLayoutId id="2147484299" r:id="rId12"/>
    <p:sldLayoutId id="2147484300" r:id="rId13"/>
    <p:sldLayoutId id="2147484301" r:id="rId14"/>
    <p:sldLayoutId id="2147484302" r:id="rId15"/>
    <p:sldLayoutId id="2147484303" r:id="rId16"/>
    <p:sldLayoutId id="2147484304"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7208" y="526093"/>
            <a:ext cx="8825658" cy="3123946"/>
          </a:xfrm>
        </p:spPr>
        <p:txBody>
          <a:bodyPr>
            <a:normAutofit fontScale="90000"/>
          </a:bodyPr>
          <a:lstStyle/>
          <a:p>
            <a:pPr algn="ctr"/>
            <a:r>
              <a:rPr lang="en-US" dirty="0"/>
              <a:t>An Investigation Into Motor Vehicle Crashes </a:t>
            </a:r>
          </a:p>
        </p:txBody>
      </p:sp>
      <p:sp>
        <p:nvSpPr>
          <p:cNvPr id="3" name="Subtitle 2"/>
          <p:cNvSpPr>
            <a:spLocks noGrp="1"/>
          </p:cNvSpPr>
          <p:nvPr>
            <p:ph type="subTitle" idx="1"/>
          </p:nvPr>
        </p:nvSpPr>
        <p:spPr>
          <a:xfrm>
            <a:off x="2683131" y="3832964"/>
            <a:ext cx="6673812" cy="2279737"/>
          </a:xfrm>
        </p:spPr>
        <p:txBody>
          <a:bodyPr>
            <a:noAutofit/>
          </a:bodyPr>
          <a:lstStyle/>
          <a:p>
            <a:pPr algn="ctr"/>
            <a:endParaRPr lang="en-US" dirty="0"/>
          </a:p>
          <a:p>
            <a:pPr algn="ctr"/>
            <a:r>
              <a:rPr lang="en-US" dirty="0"/>
              <a:t>jimmy </a:t>
            </a:r>
            <a:r>
              <a:rPr lang="en-US" dirty="0" err="1"/>
              <a:t>dela</a:t>
            </a:r>
            <a:r>
              <a:rPr lang="en-US" dirty="0"/>
              <a:t> </a:t>
            </a:r>
            <a:r>
              <a:rPr lang="en-US" dirty="0" err="1"/>
              <a:t>cRuz</a:t>
            </a:r>
            <a:endParaRPr lang="en-US" dirty="0"/>
          </a:p>
          <a:p>
            <a:pPr algn="ctr"/>
            <a:r>
              <a:rPr lang="en-US" dirty="0"/>
              <a:t>Andrea Kwong</a:t>
            </a:r>
          </a:p>
          <a:p>
            <a:pPr algn="ctr"/>
            <a:r>
              <a:rPr lang="en-US" dirty="0"/>
              <a:t>Charlie Lee  </a:t>
            </a:r>
          </a:p>
          <a:p>
            <a:pPr algn="ctr"/>
            <a:r>
              <a:rPr lang="en-US" dirty="0" err="1"/>
              <a:t>Vijaya</a:t>
            </a:r>
            <a:r>
              <a:rPr lang="en-US" dirty="0"/>
              <a:t> </a:t>
            </a:r>
            <a:r>
              <a:rPr lang="en-US" dirty="0" err="1"/>
              <a:t>Tatineni</a:t>
            </a:r>
            <a:endParaRPr lang="en-US" cap="none" dirty="0">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6111" y="3768139"/>
            <a:ext cx="3333509" cy="2959100"/>
          </a:xfrm>
          <a:prstGeom prst="rect">
            <a:avLst/>
          </a:prstGeom>
        </p:spPr>
      </p:pic>
    </p:spTree>
    <p:extLst>
      <p:ext uri="{BB962C8B-B14F-4D97-AF65-F5344CB8AC3E}">
        <p14:creationId xmlns:p14="http://schemas.microsoft.com/office/powerpoint/2010/main" val="169335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15" y="1304674"/>
            <a:ext cx="4961822" cy="2769616"/>
          </a:xfrm>
        </p:spPr>
        <p:txBody>
          <a:bodyPr>
            <a:normAutofit fontScale="85000" lnSpcReduction="10000"/>
          </a:bodyPr>
          <a:lstStyle/>
          <a:p>
            <a:pPr algn="just"/>
            <a:r>
              <a:rPr lang="en-US" dirty="0"/>
              <a:t>Almost 38% of the accidents resulted in damaging or injuring other motor vehicles that are in motion</a:t>
            </a:r>
          </a:p>
          <a:p>
            <a:pPr algn="just"/>
            <a:endParaRPr lang="en-US" dirty="0"/>
          </a:p>
          <a:p>
            <a:r>
              <a:rPr lang="en-US" dirty="0"/>
              <a:t>Next highest involved injuring a pedestrian</a:t>
            </a:r>
          </a:p>
          <a:p>
            <a:endParaRPr lang="en-US" dirty="0"/>
          </a:p>
          <a:p>
            <a:r>
              <a:rPr lang="en-US" dirty="0"/>
              <a:t>In most of the cases the % of accidents increased in 2016 when compared to 2015</a:t>
            </a:r>
          </a:p>
        </p:txBody>
      </p:sp>
      <p:sp>
        <p:nvSpPr>
          <p:cNvPr id="4" name="Footer Placeholder 3"/>
          <p:cNvSpPr>
            <a:spLocks noGrp="1"/>
          </p:cNvSpPr>
          <p:nvPr>
            <p:ph type="ftr" sz="quarter" idx="11"/>
          </p:nvPr>
        </p:nvSpPr>
        <p:spPr/>
        <p:txBody>
          <a:bodyPr/>
          <a:lstStyle/>
          <a:p>
            <a:r>
              <a:rPr lang="en-US"/>
              <a:t>1 https://www.fhwa.dot.gov/pressroom/fhwa1704.cfm</a:t>
            </a:r>
            <a:endParaRPr lang="en-US" dirty="0"/>
          </a:p>
        </p:txBody>
      </p:sp>
      <p:sp>
        <p:nvSpPr>
          <p:cNvPr id="5" name="Title 1">
            <a:extLst>
              <a:ext uri="{FF2B5EF4-FFF2-40B4-BE49-F238E27FC236}">
                <a16:creationId xmlns:a16="http://schemas.microsoft.com/office/drawing/2014/main" id="{52948FE8-739D-074E-A69E-9A716347D071}"/>
              </a:ext>
            </a:extLst>
          </p:cNvPr>
          <p:cNvSpPr>
            <a:spLocks noGrp="1"/>
          </p:cNvSpPr>
          <p:nvPr>
            <p:ph type="title"/>
          </p:nvPr>
        </p:nvSpPr>
        <p:spPr>
          <a:xfrm>
            <a:off x="507215" y="312516"/>
            <a:ext cx="2942041" cy="765228"/>
          </a:xfrm>
        </p:spPr>
        <p:txBody>
          <a:bodyPr anchor="b">
            <a:normAutofit/>
          </a:bodyPr>
          <a:lstStyle/>
          <a:p>
            <a:r>
              <a:rPr lang="en-US" sz="3200" dirty="0">
                <a:solidFill>
                  <a:srgbClr val="EBEBEB"/>
                </a:solidFill>
              </a:rPr>
              <a:t>CRASH TYPES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930" y="1077744"/>
            <a:ext cx="5944188" cy="50797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502" y="4151574"/>
            <a:ext cx="4651535" cy="2312042"/>
          </a:xfrm>
          <a:prstGeom prst="rect">
            <a:avLst/>
          </a:prstGeom>
        </p:spPr>
      </p:pic>
    </p:spTree>
    <p:extLst>
      <p:ext uri="{BB962C8B-B14F-4D97-AF65-F5344CB8AC3E}">
        <p14:creationId xmlns:p14="http://schemas.microsoft.com/office/powerpoint/2010/main" val="102220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463" y="2741607"/>
            <a:ext cx="4909284" cy="810228"/>
          </a:xfrm>
          <a:prstGeom prst="rect">
            <a:avLst/>
          </a:prstGeom>
        </p:spPr>
      </p:pic>
      <p:pic>
        <p:nvPicPr>
          <p:cNvPr id="10" name="Picture 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490833" y="390593"/>
            <a:ext cx="4727382" cy="901554"/>
          </a:xfrm>
        </p:spPr>
        <p:txBody>
          <a:bodyPr vert="horz" lIns="91440" tIns="45720" rIns="91440" bIns="45720" rtlCol="0" anchor="b">
            <a:normAutofit/>
          </a:bodyPr>
          <a:lstStyle/>
          <a:p>
            <a:r>
              <a:rPr lang="en-US" sz="4000" b="0" i="0" kern="1200" dirty="0">
                <a:solidFill>
                  <a:schemeClr val="tx2"/>
                </a:solidFill>
                <a:latin typeface="+mj-lt"/>
                <a:ea typeface="+mj-ea"/>
                <a:cs typeface="+mj-cs"/>
              </a:rPr>
              <a:t>FATALITIES BY AGE</a:t>
            </a:r>
          </a:p>
        </p:txBody>
      </p:sp>
      <p:sp>
        <p:nvSpPr>
          <p:cNvPr id="13" name="TextBox 12">
            <a:extLst>
              <a:ext uri="{FF2B5EF4-FFF2-40B4-BE49-F238E27FC236}">
                <a16:creationId xmlns:a16="http://schemas.microsoft.com/office/drawing/2014/main" id="{964C4453-A14C-AF41-9849-FCB825A9ED22}"/>
              </a:ext>
            </a:extLst>
          </p:cNvPr>
          <p:cNvSpPr txBox="1"/>
          <p:nvPr/>
        </p:nvSpPr>
        <p:spPr>
          <a:xfrm>
            <a:off x="253996" y="1358698"/>
            <a:ext cx="5475472" cy="3139321"/>
          </a:xfrm>
          <a:prstGeom prst="rect">
            <a:avLst/>
          </a:prstGeom>
          <a:noFill/>
        </p:spPr>
        <p:txBody>
          <a:bodyPr wrap="square" rtlCol="0">
            <a:spAutoFit/>
          </a:bodyPr>
          <a:lstStyle/>
          <a:p>
            <a:pPr algn="just"/>
            <a:r>
              <a:rPr lang="en-US" dirty="0"/>
              <a:t># Fatalities &amp; # Drivers by Age:</a:t>
            </a:r>
          </a:p>
          <a:p>
            <a:pPr algn="just"/>
            <a:r>
              <a:rPr lang="en-US" dirty="0"/>
              <a:t>	Age Groups : 20 -29 clearly topped the list.</a:t>
            </a:r>
          </a:p>
          <a:p>
            <a:pPr algn="just"/>
            <a:r>
              <a:rPr lang="en-US" dirty="0"/>
              <a:t>				Followed by 30 -39 and 50 -59</a:t>
            </a:r>
          </a:p>
          <a:p>
            <a:pPr algn="just"/>
            <a:endParaRPr lang="en-US" dirty="0"/>
          </a:p>
          <a:p>
            <a:pPr algn="just"/>
            <a:endParaRPr lang="en-US" dirty="0"/>
          </a:p>
          <a:p>
            <a:pPr algn="just"/>
            <a:r>
              <a:rPr lang="en-US" dirty="0"/>
              <a:t>% of Fast Drivers: </a:t>
            </a:r>
          </a:p>
          <a:p>
            <a:pPr algn="just"/>
            <a:r>
              <a:rPr lang="en-US" dirty="0"/>
              <a:t>	Age Groups : 10 -19 and 20 </a:t>
            </a:r>
            <a:r>
              <a:rPr lang="mr-IN" dirty="0"/>
              <a:t>–</a:t>
            </a:r>
            <a:r>
              <a:rPr lang="en-US" dirty="0"/>
              <a:t> 29 clearly 					topped the list. Followed 					by 30 -39</a:t>
            </a:r>
          </a:p>
          <a:p>
            <a:pPr algn="just"/>
            <a:endParaRPr lang="en-US" dirty="0"/>
          </a:p>
          <a:p>
            <a:pPr algn="just"/>
            <a:r>
              <a:rPr lang="en-US" dirty="0"/>
              <a:t> </a:t>
            </a:r>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9855" y="4220096"/>
            <a:ext cx="5514968" cy="2256904"/>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9560" y="1358698"/>
            <a:ext cx="5619561" cy="4370770"/>
          </a:xfrm>
          <a:prstGeom prst="rect">
            <a:avLst/>
          </a:prstGeom>
        </p:spPr>
      </p:pic>
    </p:spTree>
    <p:extLst>
      <p:ext uri="{BB962C8B-B14F-4D97-AF65-F5344CB8AC3E}">
        <p14:creationId xmlns:p14="http://schemas.microsoft.com/office/powerpoint/2010/main" val="39955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15E3A81D-094D-2D40-B1C9-75F021A8DBF1}"/>
              </a:ext>
            </a:extLst>
          </p:cNvPr>
          <p:cNvPicPr>
            <a:picLocks noChangeAspect="1"/>
          </p:cNvPicPr>
          <p:nvPr/>
        </p:nvPicPr>
        <p:blipFill rotWithShape="1">
          <a:blip r:embed="rId8"/>
          <a:srcRect t="1462" r="1" b="7793"/>
          <a:stretch/>
        </p:blipFill>
        <p:spPr>
          <a:xfrm>
            <a:off x="4634682" y="10"/>
            <a:ext cx="7557319" cy="6857990"/>
          </a:xfrm>
          <a:prstGeom prst="rect">
            <a:avLst/>
          </a:prstGeom>
        </p:spPr>
      </p:pic>
      <p:sp>
        <p:nvSpPr>
          <p:cNvPr id="22" name="Rectangle 21">
            <a:extLst>
              <a:ext uri="{FF2B5EF4-FFF2-40B4-BE49-F238E27FC236}">
                <a16:creationId xmlns:a16="http://schemas.microsoft.com/office/drawing/2014/main" id="{BFEFF673-A9DE-416D-A04E-1D5090454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337924" y="388307"/>
            <a:ext cx="3933451" cy="1288093"/>
          </a:xfrm>
        </p:spPr>
        <p:txBody>
          <a:bodyPr vert="horz" lIns="91440" tIns="45720" rIns="91440" bIns="45720" rtlCol="0" anchor="b">
            <a:noAutofit/>
          </a:bodyPr>
          <a:lstStyle/>
          <a:p>
            <a:pPr algn="ctr">
              <a:lnSpc>
                <a:spcPct val="90000"/>
              </a:lnSpc>
            </a:pPr>
            <a:r>
              <a:rPr lang="en-US" sz="4000" dirty="0"/>
              <a:t>LIGHTING CONDITIONS</a:t>
            </a:r>
          </a:p>
        </p:txBody>
      </p:sp>
      <p:sp>
        <p:nvSpPr>
          <p:cNvPr id="6" name="TextBox 5">
            <a:extLst>
              <a:ext uri="{FF2B5EF4-FFF2-40B4-BE49-F238E27FC236}">
                <a16:creationId xmlns:a16="http://schemas.microsoft.com/office/drawing/2014/main" id="{6C624B54-66E4-DC4D-B83B-34725D5C6FCF}"/>
              </a:ext>
            </a:extLst>
          </p:cNvPr>
          <p:cNvSpPr txBox="1"/>
          <p:nvPr/>
        </p:nvSpPr>
        <p:spPr>
          <a:xfrm>
            <a:off x="578039" y="1805902"/>
            <a:ext cx="3757808" cy="4108817"/>
          </a:xfrm>
          <a:prstGeom prst="rect">
            <a:avLst/>
          </a:prstGeom>
          <a:noFill/>
          <a:ln>
            <a:solidFill>
              <a:schemeClr val="accent1"/>
            </a:solidFill>
          </a:ln>
        </p:spPr>
        <p:txBody>
          <a:bodyPr wrap="square" rtlCol="0">
            <a:spAutoFit/>
          </a:bodyPr>
          <a:lstStyle/>
          <a:p>
            <a:pPr>
              <a:lnSpc>
                <a:spcPct val="150000"/>
              </a:lnSpc>
            </a:pPr>
            <a:r>
              <a:rPr lang="en-US" dirty="0"/>
              <a:t>Although more people drive in daylight than in the dark, the percentages of accidents are similar. </a:t>
            </a:r>
          </a:p>
          <a:p>
            <a:pPr>
              <a:lnSpc>
                <a:spcPct val="150000"/>
              </a:lnSpc>
            </a:pPr>
            <a:r>
              <a:rPr lang="en-US" dirty="0"/>
              <a:t>About 50% more accidents occur during dark</a:t>
            </a:r>
            <a:r>
              <a:rPr lang="mr-IN" dirty="0"/>
              <a:t>–</a:t>
            </a:r>
            <a:r>
              <a:rPr lang="en-US" dirty="0"/>
              <a:t>not lighted conditions versus dark</a:t>
            </a:r>
            <a:r>
              <a:rPr lang="mr-IN" dirty="0"/>
              <a:t>–</a:t>
            </a:r>
            <a:r>
              <a:rPr lang="en-US" dirty="0"/>
              <a:t>lighted conditions. It is much safer to drive in the light. </a:t>
            </a:r>
          </a:p>
          <a:p>
            <a:pPr algn="just"/>
            <a:endParaRPr lang="en-US" dirty="0"/>
          </a:p>
        </p:txBody>
      </p:sp>
    </p:spTree>
    <p:extLst>
      <p:ext uri="{BB962C8B-B14F-4D97-AF65-F5344CB8AC3E}">
        <p14:creationId xmlns:p14="http://schemas.microsoft.com/office/powerpoint/2010/main" val="3646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0" name="Freeform: Shape 29">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4F546F7F-4927-0340-88C6-8740E298DA3B}"/>
              </a:ext>
            </a:extLst>
          </p:cNvPr>
          <p:cNvPicPr>
            <a:picLocks noGrp="1" noChangeAspect="1"/>
          </p:cNvPicPr>
          <p:nvPr>
            <p:ph idx="1"/>
          </p:nvPr>
        </p:nvPicPr>
        <p:blipFill>
          <a:blip r:embed="rId7"/>
          <a:stretch>
            <a:fillRect/>
          </a:stretch>
        </p:blipFill>
        <p:spPr>
          <a:xfrm>
            <a:off x="643854" y="991048"/>
            <a:ext cx="6270662" cy="4875439"/>
          </a:xfrm>
          <a:prstGeom prst="rect">
            <a:avLst/>
          </a:prstGeom>
          <a:effectLst/>
        </p:spPr>
      </p:pic>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8076037" y="515940"/>
            <a:ext cx="3352375" cy="1204378"/>
          </a:xfrm>
        </p:spPr>
        <p:txBody>
          <a:bodyPr vert="horz" lIns="91440" tIns="45720" rIns="91440" bIns="45720" rtlCol="0" anchor="b">
            <a:noAutofit/>
          </a:bodyPr>
          <a:lstStyle/>
          <a:p>
            <a:r>
              <a:rPr lang="en-US" sz="4000" b="0" i="0" kern="1200" dirty="0">
                <a:solidFill>
                  <a:srgbClr val="EBEBEB"/>
                </a:solidFill>
                <a:latin typeface="+mj-lt"/>
                <a:ea typeface="+mj-ea"/>
                <a:cs typeface="+mj-cs"/>
              </a:rPr>
              <a:t>LIGHTING CONDITIONS</a:t>
            </a:r>
          </a:p>
        </p:txBody>
      </p:sp>
      <p:sp>
        <p:nvSpPr>
          <p:cNvPr id="19" name="TextBox 18">
            <a:extLst>
              <a:ext uri="{FF2B5EF4-FFF2-40B4-BE49-F238E27FC236}">
                <a16:creationId xmlns:a16="http://schemas.microsoft.com/office/drawing/2014/main" id="{B285B54B-4895-7344-A3D1-A9B700856E66}"/>
              </a:ext>
            </a:extLst>
          </p:cNvPr>
          <p:cNvSpPr txBox="1"/>
          <p:nvPr/>
        </p:nvSpPr>
        <p:spPr>
          <a:xfrm>
            <a:off x="8023153" y="1921933"/>
            <a:ext cx="3757808" cy="4247317"/>
          </a:xfrm>
          <a:prstGeom prst="rect">
            <a:avLst/>
          </a:prstGeom>
          <a:noFill/>
          <a:ln>
            <a:solidFill>
              <a:schemeClr val="accent1"/>
            </a:solidFill>
          </a:ln>
        </p:spPr>
        <p:txBody>
          <a:bodyPr wrap="square" rtlCol="0">
            <a:spAutoFit/>
          </a:bodyPr>
          <a:lstStyle/>
          <a:p>
            <a:pPr>
              <a:lnSpc>
                <a:spcPct val="150000"/>
              </a:lnSpc>
            </a:pPr>
            <a:r>
              <a:rPr lang="en-US" dirty="0">
                <a:solidFill>
                  <a:schemeClr val="bg1"/>
                </a:solidFill>
              </a:rPr>
              <a:t>The average number of drunk drivers involved in accidents in dark conditions are more than twice the amount in daylight. Drivers should be more careful when driving at night as there is a higher chance of being involved in accidents with drunk drivers.</a:t>
            </a:r>
          </a:p>
          <a:p>
            <a:pPr>
              <a:lnSpc>
                <a:spcPct val="150000"/>
              </a:lnSpc>
            </a:pPr>
            <a:r>
              <a:rPr lang="en-US" dirty="0">
                <a:solidFill>
                  <a:schemeClr val="bg1"/>
                </a:solidFill>
              </a:rPr>
              <a:t> </a:t>
            </a:r>
          </a:p>
        </p:txBody>
      </p:sp>
    </p:spTree>
    <p:extLst>
      <p:ext uri="{BB962C8B-B14F-4D97-AF65-F5344CB8AC3E}">
        <p14:creationId xmlns:p14="http://schemas.microsoft.com/office/powerpoint/2010/main" val="210736526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442452" y="344130"/>
            <a:ext cx="9844548" cy="766915"/>
          </a:xfrm>
        </p:spPr>
        <p:txBody>
          <a:bodyPr vert="horz" lIns="91440" tIns="45720" rIns="91440" bIns="45720" rtlCol="0" anchor="t">
            <a:normAutofit/>
          </a:bodyPr>
          <a:lstStyle/>
          <a:p>
            <a:r>
              <a:rPr lang="en-US" sz="4000" dirty="0"/>
              <a:t>WEEKENDS/HOLIDAYS vs. WEEKDAYS</a:t>
            </a:r>
          </a:p>
        </p:txBody>
      </p:sp>
      <p:sp>
        <p:nvSpPr>
          <p:cNvPr id="17" name="TextBox 16">
            <a:extLst>
              <a:ext uri="{FF2B5EF4-FFF2-40B4-BE49-F238E27FC236}">
                <a16:creationId xmlns:a16="http://schemas.microsoft.com/office/drawing/2014/main" id="{C845F221-FAA5-2440-9A67-AB2522B0764B}"/>
              </a:ext>
            </a:extLst>
          </p:cNvPr>
          <p:cNvSpPr txBox="1"/>
          <p:nvPr/>
        </p:nvSpPr>
        <p:spPr>
          <a:xfrm>
            <a:off x="7139059" y="1496961"/>
            <a:ext cx="3883845" cy="4584564"/>
          </a:xfrm>
          <a:prstGeom prst="rect">
            <a:avLst/>
          </a:prstGeom>
          <a:ln>
            <a:solidFill>
              <a:schemeClr val="accent1"/>
            </a:solidFill>
          </a:ln>
        </p:spPr>
        <p:txBody>
          <a:bodyPr vert="horz" lIns="91440" tIns="45720" rIns="91440" bIns="45720" rtlCol="0">
            <a:normAutofit/>
          </a:bodyPr>
          <a:lstStyle/>
          <a:p>
            <a:pPr>
              <a:lnSpc>
                <a:spcPct val="150000"/>
              </a:lnSpc>
              <a:spcBef>
                <a:spcPts val="1000"/>
              </a:spcBef>
              <a:buClr>
                <a:schemeClr val="bg2">
                  <a:lumMod val="40000"/>
                  <a:lumOff val="60000"/>
                </a:schemeClr>
              </a:buClr>
              <a:buSzPct val="80000"/>
            </a:pPr>
            <a:endParaRPr lang="en-US" dirty="0">
              <a:latin typeface="+mj-lt"/>
              <a:ea typeface="+mj-ea"/>
              <a:cs typeface="+mj-cs"/>
            </a:endParaRPr>
          </a:p>
          <a:p>
            <a:pPr>
              <a:lnSpc>
                <a:spcPct val="150000"/>
              </a:lnSpc>
              <a:spcBef>
                <a:spcPts val="1000"/>
              </a:spcBef>
              <a:buClr>
                <a:schemeClr val="bg2">
                  <a:lumMod val="40000"/>
                  <a:lumOff val="60000"/>
                </a:schemeClr>
              </a:buClr>
              <a:buSzPct val="80000"/>
            </a:pPr>
            <a:r>
              <a:rPr lang="en-US" dirty="0">
                <a:latin typeface="+mj-lt"/>
                <a:ea typeface="+mj-ea"/>
                <a:cs typeface="+mj-cs"/>
              </a:rPr>
              <a:t>For both holidays/weekends and weekdays, highways accounted for almost 60% of vehicle crashes.</a:t>
            </a:r>
          </a:p>
          <a:p>
            <a:pPr>
              <a:lnSpc>
                <a:spcPct val="150000"/>
              </a:lnSpc>
              <a:spcBef>
                <a:spcPts val="1000"/>
              </a:spcBef>
              <a:buClr>
                <a:schemeClr val="bg2">
                  <a:lumMod val="40000"/>
                  <a:lumOff val="60000"/>
                </a:schemeClr>
              </a:buClr>
              <a:buSzPct val="80000"/>
            </a:pPr>
            <a:r>
              <a:rPr lang="en-US" dirty="0">
                <a:latin typeface="+mj-lt"/>
                <a:ea typeface="+mj-ea"/>
                <a:cs typeface="+mj-cs"/>
              </a:rPr>
              <a:t>Local roads accounted for almost 40% of accidents.  </a:t>
            </a:r>
          </a:p>
          <a:p>
            <a:pPr>
              <a:spcBef>
                <a:spcPts val="1000"/>
              </a:spcBef>
              <a:buClr>
                <a:schemeClr val="bg2">
                  <a:lumMod val="40000"/>
                  <a:lumOff val="60000"/>
                </a:schemeClr>
              </a:buClr>
              <a:buSzPct val="80000"/>
            </a:pPr>
            <a:endParaRPr lang="en-US" dirty="0">
              <a:latin typeface="+mj-lt"/>
              <a:ea typeface="+mj-ea"/>
              <a:cs typeface="+mj-cs"/>
            </a:endParaRPr>
          </a:p>
          <a:p>
            <a:pPr>
              <a:spcBef>
                <a:spcPts val="1000"/>
              </a:spcBef>
              <a:buClr>
                <a:schemeClr val="bg2">
                  <a:lumMod val="40000"/>
                  <a:lumOff val="60000"/>
                </a:schemeClr>
              </a:buClr>
              <a:buSzPct val="80000"/>
            </a:pPr>
            <a:endParaRPr lang="en-US" dirty="0">
              <a:latin typeface="+mj-lt"/>
              <a:ea typeface="+mj-ea"/>
              <a:cs typeface="+mj-cs"/>
            </a:endParaRPr>
          </a:p>
        </p:txBody>
      </p:sp>
      <p:pic>
        <p:nvPicPr>
          <p:cNvPr id="5" name="Picture 4">
            <a:extLst>
              <a:ext uri="{FF2B5EF4-FFF2-40B4-BE49-F238E27FC236}">
                <a16:creationId xmlns:a16="http://schemas.microsoft.com/office/drawing/2014/main" id="{EB40298F-0824-334E-BAAB-BC07E6552192}"/>
              </a:ext>
            </a:extLst>
          </p:cNvPr>
          <p:cNvPicPr>
            <a:picLocks noChangeAspect="1"/>
          </p:cNvPicPr>
          <p:nvPr/>
        </p:nvPicPr>
        <p:blipFill>
          <a:blip r:embed="rId4"/>
          <a:stretch>
            <a:fillRect/>
          </a:stretch>
        </p:blipFill>
        <p:spPr>
          <a:xfrm>
            <a:off x="735330" y="1496961"/>
            <a:ext cx="5848894" cy="4549140"/>
          </a:xfrm>
          <a:prstGeom prst="rect">
            <a:avLst/>
          </a:prstGeom>
        </p:spPr>
      </p:pic>
    </p:spTree>
    <p:extLst>
      <p:ext uri="{BB962C8B-B14F-4D97-AF65-F5344CB8AC3E}">
        <p14:creationId xmlns:p14="http://schemas.microsoft.com/office/powerpoint/2010/main" val="8991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462116" y="334299"/>
            <a:ext cx="9896321" cy="816076"/>
          </a:xfrm>
        </p:spPr>
        <p:txBody>
          <a:bodyPr vert="horz" lIns="91440" tIns="45720" rIns="91440" bIns="45720" rtlCol="0" anchor="t">
            <a:normAutofit/>
          </a:bodyPr>
          <a:lstStyle/>
          <a:p>
            <a:r>
              <a:rPr lang="en-US" sz="4000" b="0" i="0" kern="1200" dirty="0">
                <a:solidFill>
                  <a:schemeClr val="tx2"/>
                </a:solidFill>
                <a:latin typeface="+mj-lt"/>
                <a:ea typeface="+mj-ea"/>
                <a:cs typeface="+mj-cs"/>
              </a:rPr>
              <a:t>WEEKENDS/HOLIDAYS vs. WEEKDAYS</a:t>
            </a:r>
          </a:p>
        </p:txBody>
      </p:sp>
      <p:sp>
        <p:nvSpPr>
          <p:cNvPr id="6" name="TextBox 5">
            <a:extLst>
              <a:ext uri="{FF2B5EF4-FFF2-40B4-BE49-F238E27FC236}">
                <a16:creationId xmlns:a16="http://schemas.microsoft.com/office/drawing/2014/main" id="{F41AEE63-7875-064A-8F49-C49D874BA268}"/>
              </a:ext>
            </a:extLst>
          </p:cNvPr>
          <p:cNvSpPr txBox="1"/>
          <p:nvPr/>
        </p:nvSpPr>
        <p:spPr>
          <a:xfrm>
            <a:off x="1103312" y="1485062"/>
            <a:ext cx="3844469" cy="4196185"/>
          </a:xfrm>
          <a:prstGeom prst="rect">
            <a:avLst/>
          </a:prstGeom>
          <a:ln>
            <a:solidFill>
              <a:schemeClr val="accent1"/>
            </a:solidFill>
          </a:ln>
        </p:spPr>
        <p:txBody>
          <a:bodyPr vert="horz" lIns="91440" tIns="45720" rIns="91440" bIns="45720" rtlCol="0">
            <a:normAutofit/>
          </a:bodyPr>
          <a:lstStyle/>
          <a:p>
            <a:pPr>
              <a:lnSpc>
                <a:spcPct val="150000"/>
              </a:lnSpc>
              <a:spcBef>
                <a:spcPts val="1000"/>
              </a:spcBef>
              <a:buClr>
                <a:schemeClr val="bg2">
                  <a:lumMod val="40000"/>
                  <a:lumOff val="60000"/>
                </a:schemeClr>
              </a:buClr>
              <a:buSzPct val="80000"/>
            </a:pPr>
            <a:endParaRPr lang="en-US" dirty="0">
              <a:latin typeface="+mj-lt"/>
              <a:ea typeface="+mj-ea"/>
              <a:cs typeface="+mj-cs"/>
            </a:endParaRPr>
          </a:p>
          <a:p>
            <a:pPr>
              <a:lnSpc>
                <a:spcPct val="150000"/>
              </a:lnSpc>
              <a:spcBef>
                <a:spcPts val="1000"/>
              </a:spcBef>
              <a:buClr>
                <a:schemeClr val="bg2">
                  <a:lumMod val="40000"/>
                  <a:lumOff val="60000"/>
                </a:schemeClr>
              </a:buClr>
              <a:buSzPct val="80000"/>
            </a:pPr>
            <a:r>
              <a:rPr lang="en-US" dirty="0">
                <a:latin typeface="+mj-lt"/>
                <a:ea typeface="+mj-ea"/>
                <a:cs typeface="+mj-cs"/>
              </a:rPr>
              <a:t>On weekdays, 56% of vehicle crashes occurred either in the Morning or Afternoon.  These times are commuting hours.</a:t>
            </a:r>
          </a:p>
          <a:p>
            <a:pPr>
              <a:lnSpc>
                <a:spcPct val="150000"/>
              </a:lnSpc>
              <a:spcBef>
                <a:spcPts val="1000"/>
              </a:spcBef>
              <a:buClr>
                <a:schemeClr val="bg2">
                  <a:lumMod val="40000"/>
                  <a:lumOff val="60000"/>
                </a:schemeClr>
              </a:buClr>
              <a:buSzPct val="80000"/>
            </a:pPr>
            <a:r>
              <a:rPr lang="en-US" dirty="0">
                <a:latin typeface="+mj-lt"/>
                <a:ea typeface="+mj-ea"/>
                <a:cs typeface="+mj-cs"/>
              </a:rPr>
              <a:t>43% of vehicle crashes occurred during the Night on holidays/weekends.  </a:t>
            </a:r>
          </a:p>
          <a:p>
            <a:pPr>
              <a:spcBef>
                <a:spcPts val="1000"/>
              </a:spcBef>
              <a:buClr>
                <a:schemeClr val="bg2">
                  <a:lumMod val="40000"/>
                  <a:lumOff val="60000"/>
                </a:schemeClr>
              </a:buClr>
              <a:buSzPct val="80000"/>
            </a:pPr>
            <a:endParaRPr lang="en-US" dirty="0">
              <a:latin typeface="+mj-lt"/>
              <a:ea typeface="+mj-ea"/>
              <a:cs typeface="+mj-cs"/>
            </a:endParaRPr>
          </a:p>
          <a:p>
            <a:pPr>
              <a:spcBef>
                <a:spcPts val="1000"/>
              </a:spcBef>
              <a:buClr>
                <a:schemeClr val="bg2">
                  <a:lumMod val="40000"/>
                  <a:lumOff val="60000"/>
                </a:schemeClr>
              </a:buClr>
              <a:buSzPct val="80000"/>
            </a:pPr>
            <a:endParaRPr lang="en-US" dirty="0">
              <a:latin typeface="+mj-lt"/>
              <a:ea typeface="+mj-ea"/>
              <a:cs typeface="+mj-cs"/>
            </a:endParaRPr>
          </a:p>
        </p:txBody>
      </p:sp>
      <p:pic>
        <p:nvPicPr>
          <p:cNvPr id="8" name="Picture 7">
            <a:extLst>
              <a:ext uri="{FF2B5EF4-FFF2-40B4-BE49-F238E27FC236}">
                <a16:creationId xmlns:a16="http://schemas.microsoft.com/office/drawing/2014/main" id="{2589DBC5-57B5-1141-951E-2115816C486B}"/>
              </a:ext>
            </a:extLst>
          </p:cNvPr>
          <p:cNvPicPr>
            <a:picLocks noChangeAspect="1"/>
          </p:cNvPicPr>
          <p:nvPr/>
        </p:nvPicPr>
        <p:blipFill>
          <a:blip r:embed="rId4"/>
          <a:stretch>
            <a:fillRect/>
          </a:stretch>
        </p:blipFill>
        <p:spPr>
          <a:xfrm>
            <a:off x="5513087" y="1415846"/>
            <a:ext cx="6098810" cy="4743519"/>
          </a:xfrm>
          <a:prstGeom prst="rect">
            <a:avLst/>
          </a:prstGeom>
        </p:spPr>
      </p:pic>
    </p:spTree>
    <p:extLst>
      <p:ext uri="{BB962C8B-B14F-4D97-AF65-F5344CB8AC3E}">
        <p14:creationId xmlns:p14="http://schemas.microsoft.com/office/powerpoint/2010/main" val="1689366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946736" y="452718"/>
            <a:ext cx="3537582" cy="962723"/>
          </a:xfrm>
        </p:spPr>
        <p:txBody>
          <a:bodyPr/>
          <a:lstStyle/>
          <a:p>
            <a:r>
              <a:rPr lang="en-US" sz="4000" dirty="0"/>
              <a:t>WEATHER</a:t>
            </a:r>
          </a:p>
        </p:txBody>
      </p:sp>
      <p:sp>
        <p:nvSpPr>
          <p:cNvPr id="9" name="TextBox 8">
            <a:extLst>
              <a:ext uri="{FF2B5EF4-FFF2-40B4-BE49-F238E27FC236}">
                <a16:creationId xmlns:a16="http://schemas.microsoft.com/office/drawing/2014/main" id="{683C4E0D-C2F8-634B-BCBA-BAD59A02775D}"/>
              </a:ext>
            </a:extLst>
          </p:cNvPr>
          <p:cNvSpPr txBox="1"/>
          <p:nvPr/>
        </p:nvSpPr>
        <p:spPr>
          <a:xfrm>
            <a:off x="836623" y="1491154"/>
            <a:ext cx="3757808" cy="4194610"/>
          </a:xfrm>
          <a:prstGeom prst="rect">
            <a:avLst/>
          </a:prstGeom>
          <a:noFill/>
          <a:ln>
            <a:solidFill>
              <a:schemeClr val="accent1"/>
            </a:solidFill>
          </a:ln>
        </p:spPr>
        <p:txBody>
          <a:bodyPr wrap="square" rtlCol="0">
            <a:spAutoFit/>
          </a:bodyPr>
          <a:lstStyle/>
          <a:p>
            <a:pPr>
              <a:lnSpc>
                <a:spcPct val="150000"/>
              </a:lnSpc>
            </a:pPr>
            <a:endParaRPr lang="en-US" dirty="0"/>
          </a:p>
          <a:p>
            <a:pPr>
              <a:lnSpc>
                <a:spcPct val="150000"/>
              </a:lnSpc>
            </a:pPr>
            <a:r>
              <a:rPr lang="en-US" dirty="0"/>
              <a:t>The number of fatalities in good weather is dramatically greater than in bad weather. </a:t>
            </a:r>
          </a:p>
          <a:p>
            <a:pPr marL="285750" indent="-285750">
              <a:lnSpc>
                <a:spcPct val="150000"/>
              </a:lnSpc>
              <a:buFont typeface="Arial" panose="020B0604020202020204" pitchFamily="34" charset="0"/>
              <a:buChar char="•"/>
            </a:pPr>
            <a:r>
              <a:rPr lang="en-US" dirty="0"/>
              <a:t>People tend to be more careful when driving </a:t>
            </a:r>
            <a:br>
              <a:rPr lang="en-US" dirty="0"/>
            </a:br>
            <a:r>
              <a:rPr lang="en-US" dirty="0"/>
              <a:t>in bad weather.</a:t>
            </a:r>
          </a:p>
          <a:p>
            <a:pPr marL="285750" indent="-285750">
              <a:lnSpc>
                <a:spcPct val="150000"/>
              </a:lnSpc>
              <a:buFont typeface="Arial" panose="020B0604020202020204" pitchFamily="34" charset="0"/>
              <a:buChar char="•"/>
            </a:pPr>
            <a:r>
              <a:rPr lang="en-US" dirty="0"/>
              <a:t>People generally drive more when the weather is good.</a:t>
            </a:r>
          </a:p>
          <a:p>
            <a:pPr marL="285750" indent="-285750">
              <a:lnSpc>
                <a:spcPct val="150000"/>
              </a:lnSpc>
              <a:buFont typeface="Arial" panose="020B0604020202020204" pitchFamily="34" charset="0"/>
              <a:buChar char="•"/>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3458" y="1415441"/>
            <a:ext cx="6683785" cy="4792854"/>
          </a:xfrm>
          <a:prstGeom prst="rect">
            <a:avLst/>
          </a:prstGeom>
        </p:spPr>
      </p:pic>
    </p:spTree>
    <p:extLst>
      <p:ext uri="{BB962C8B-B14F-4D97-AF65-F5344CB8AC3E}">
        <p14:creationId xmlns:p14="http://schemas.microsoft.com/office/powerpoint/2010/main" val="367813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F3FC718-FDE3-4EF7-921E-A5F374EAF8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4" name="Freeform 11">
            <a:extLst>
              <a:ext uri="{FF2B5EF4-FFF2-40B4-BE49-F238E27FC236}">
                <a16:creationId xmlns:a16="http://schemas.microsoft.com/office/drawing/2014/main" id="{FAA0F719-3DC8-4F08-AD8F-5A845658CB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6" name="Freeform: Shape 45">
            <a:extLst>
              <a:ext uri="{FF2B5EF4-FFF2-40B4-BE49-F238E27FC236}">
                <a16:creationId xmlns:a16="http://schemas.microsoft.com/office/drawing/2014/main" id="{7DCB61BE-FA0F-4EFB-BE0E-268BAD8E30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1" name="Picture 10">
            <a:extLst>
              <a:ext uri="{FF2B5EF4-FFF2-40B4-BE49-F238E27FC236}">
                <a16:creationId xmlns:a16="http://schemas.microsoft.com/office/drawing/2014/main" id="{30DA2011-78DB-3D4C-9688-F0F4F420979A}"/>
              </a:ext>
            </a:extLst>
          </p:cNvPr>
          <p:cNvPicPr>
            <a:picLocks noChangeAspect="1"/>
          </p:cNvPicPr>
          <p:nvPr/>
        </p:nvPicPr>
        <p:blipFill>
          <a:blip r:embed="rId3"/>
          <a:stretch>
            <a:fillRect/>
          </a:stretch>
        </p:blipFill>
        <p:spPr>
          <a:xfrm>
            <a:off x="4850865" y="1447799"/>
            <a:ext cx="6897417" cy="4121207"/>
          </a:xfrm>
          <a:prstGeom prst="rect">
            <a:avLst/>
          </a:prstGeom>
          <a:effectLst/>
        </p:spPr>
      </p:pic>
      <p:sp>
        <p:nvSpPr>
          <p:cNvPr id="48" name="Rectangle 47">
            <a:extLst>
              <a:ext uri="{FF2B5EF4-FFF2-40B4-BE49-F238E27FC236}">
                <a16:creationId xmlns:a16="http://schemas.microsoft.com/office/drawing/2014/main" id="{A4B31EAA-7423-46F7-9B90-4AB2B09C35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634785" y="484634"/>
            <a:ext cx="3108626" cy="658366"/>
          </a:xfrm>
        </p:spPr>
        <p:txBody>
          <a:bodyPr vert="horz" lIns="91440" tIns="45720" rIns="91440" bIns="45720" rtlCol="0" anchor="b">
            <a:noAutofit/>
          </a:bodyPr>
          <a:lstStyle/>
          <a:p>
            <a:r>
              <a:rPr lang="en-US" sz="4000" b="0" i="0" kern="1200" dirty="0">
                <a:solidFill>
                  <a:srgbClr val="EBEBEB"/>
                </a:solidFill>
                <a:latin typeface="+mj-lt"/>
                <a:ea typeface="+mj-ea"/>
                <a:cs typeface="+mj-cs"/>
              </a:rPr>
              <a:t>WEATHER</a:t>
            </a:r>
          </a:p>
        </p:txBody>
      </p:sp>
      <p:sp>
        <p:nvSpPr>
          <p:cNvPr id="37" name="TextBox 36">
            <a:extLst>
              <a:ext uri="{FF2B5EF4-FFF2-40B4-BE49-F238E27FC236}">
                <a16:creationId xmlns:a16="http://schemas.microsoft.com/office/drawing/2014/main" id="{F3636EF6-69FF-CE4C-AFF2-B7D492EFFDC1}"/>
              </a:ext>
            </a:extLst>
          </p:cNvPr>
          <p:cNvSpPr txBox="1"/>
          <p:nvPr/>
        </p:nvSpPr>
        <p:spPr>
          <a:xfrm>
            <a:off x="635354" y="1627634"/>
            <a:ext cx="3525955" cy="3941372"/>
          </a:xfrm>
          <a:prstGeom prst="rect">
            <a:avLst/>
          </a:prstGeom>
          <a:ln>
            <a:solidFill>
              <a:schemeClr val="accent1"/>
            </a:solidFill>
          </a:ln>
        </p:spPr>
        <p:txBody>
          <a:bodyPr vert="horz" lIns="91440" tIns="45720" rIns="91440" bIns="45720" rtlCol="0">
            <a:noAutofit/>
          </a:bodyPr>
          <a:lstStyle/>
          <a:p>
            <a:pPr>
              <a:spcBef>
                <a:spcPts val="1000"/>
              </a:spcBef>
              <a:buClr>
                <a:schemeClr val="bg2">
                  <a:lumMod val="40000"/>
                  <a:lumOff val="60000"/>
                </a:schemeClr>
              </a:buClr>
              <a:buSzPct val="80000"/>
            </a:pPr>
            <a:r>
              <a:rPr lang="en-US" b="1" dirty="0">
                <a:solidFill>
                  <a:srgbClr val="FFFFFF"/>
                </a:solidFill>
                <a:latin typeface="+mj-lt"/>
                <a:ea typeface="+mj-ea"/>
                <a:cs typeface="+mj-cs"/>
              </a:rPr>
              <a:t>Highest Correlation</a:t>
            </a:r>
          </a:p>
          <a:p>
            <a:pPr>
              <a:spcBef>
                <a:spcPts val="1000"/>
              </a:spcBef>
              <a:buClr>
                <a:schemeClr val="bg2">
                  <a:lumMod val="40000"/>
                  <a:lumOff val="60000"/>
                </a:schemeClr>
              </a:buClr>
              <a:buSzPct val="80000"/>
            </a:pPr>
            <a:r>
              <a:rPr lang="en-US" dirty="0">
                <a:solidFill>
                  <a:srgbClr val="FFFFFF"/>
                </a:solidFill>
                <a:latin typeface="+mj-lt"/>
                <a:ea typeface="+mj-ea"/>
                <a:cs typeface="+mj-cs"/>
              </a:rPr>
              <a:t>Clear:		Front-to-Rear</a:t>
            </a:r>
          </a:p>
          <a:p>
            <a:pPr>
              <a:spcBef>
                <a:spcPts val="1000"/>
              </a:spcBef>
              <a:buClr>
                <a:schemeClr val="bg2">
                  <a:lumMod val="40000"/>
                  <a:lumOff val="60000"/>
                </a:schemeClr>
              </a:buClr>
              <a:buSzPct val="80000"/>
            </a:pPr>
            <a:r>
              <a:rPr lang="en-US" dirty="0">
                <a:solidFill>
                  <a:srgbClr val="FFFFFF"/>
                </a:solidFill>
                <a:latin typeface="+mj-lt"/>
                <a:ea typeface="+mj-ea"/>
                <a:cs typeface="+mj-cs"/>
              </a:rPr>
              <a:t>Cloudy:		Front-to-Front</a:t>
            </a:r>
          </a:p>
          <a:p>
            <a:pPr>
              <a:spcBef>
                <a:spcPts val="1000"/>
              </a:spcBef>
              <a:buClr>
                <a:schemeClr val="bg2">
                  <a:lumMod val="40000"/>
                  <a:lumOff val="60000"/>
                </a:schemeClr>
              </a:buClr>
              <a:buSzPct val="80000"/>
            </a:pPr>
            <a:r>
              <a:rPr lang="en-US" dirty="0">
                <a:solidFill>
                  <a:srgbClr val="FFFFFF"/>
                </a:solidFill>
                <a:latin typeface="+mj-lt"/>
                <a:ea typeface="+mj-ea"/>
                <a:cs typeface="+mj-cs"/>
              </a:rPr>
              <a:t>Sleet/Hail: 	Rear-to-Side</a:t>
            </a:r>
          </a:p>
          <a:p>
            <a:pPr>
              <a:spcBef>
                <a:spcPts val="1000"/>
              </a:spcBef>
              <a:buClr>
                <a:schemeClr val="bg2">
                  <a:lumMod val="40000"/>
                  <a:lumOff val="60000"/>
                </a:schemeClr>
              </a:buClr>
              <a:buSzPct val="80000"/>
            </a:pPr>
            <a:r>
              <a:rPr lang="en-US" dirty="0">
                <a:solidFill>
                  <a:srgbClr val="FFFFFF"/>
                </a:solidFill>
                <a:latin typeface="+mj-lt"/>
                <a:ea typeface="+mj-ea"/>
                <a:cs typeface="+mj-cs"/>
              </a:rPr>
              <a:t>Snow:  		Angle &amp;</a:t>
            </a:r>
          </a:p>
          <a:p>
            <a:pPr>
              <a:spcBef>
                <a:spcPts val="1000"/>
              </a:spcBef>
              <a:buClr>
                <a:schemeClr val="bg2">
                  <a:lumMod val="40000"/>
                  <a:lumOff val="60000"/>
                </a:schemeClr>
              </a:buClr>
              <a:buSzPct val="80000"/>
            </a:pPr>
            <a:r>
              <a:rPr lang="en-US" dirty="0">
                <a:solidFill>
                  <a:srgbClr val="FFFFFF"/>
                </a:solidFill>
                <a:latin typeface="+mj-lt"/>
                <a:ea typeface="+mj-ea"/>
                <a:cs typeface="+mj-cs"/>
              </a:rPr>
              <a:t>			Rear-to-Side</a:t>
            </a:r>
          </a:p>
          <a:p>
            <a:pPr>
              <a:spcBef>
                <a:spcPts val="1000"/>
              </a:spcBef>
              <a:buClr>
                <a:schemeClr val="bg2">
                  <a:lumMod val="40000"/>
                  <a:lumOff val="60000"/>
                </a:schemeClr>
              </a:buClr>
              <a:buSzPct val="80000"/>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pPr>
            <a:r>
              <a:rPr lang="en-US" dirty="0">
                <a:solidFill>
                  <a:srgbClr val="FFFFFF"/>
                </a:solidFill>
                <a:latin typeface="+mj-lt"/>
                <a:ea typeface="+mj-ea"/>
                <a:cs typeface="+mj-cs"/>
              </a:rPr>
              <a:t>Cars can easily skid on icy roads. </a:t>
            </a:r>
          </a:p>
          <a:p>
            <a:pPr>
              <a:spcBef>
                <a:spcPts val="1000"/>
              </a:spcBef>
              <a:buClr>
                <a:schemeClr val="bg2">
                  <a:lumMod val="40000"/>
                  <a:lumOff val="60000"/>
                </a:schemeClr>
              </a:buClr>
              <a:buSzPct val="80000"/>
            </a:pPr>
            <a:endParaRPr lang="en-US" dirty="0">
              <a:solidFill>
                <a:srgbClr val="FFFFFF"/>
              </a:solidFill>
              <a:latin typeface="+mj-lt"/>
              <a:ea typeface="+mj-ea"/>
              <a:cs typeface="+mj-cs"/>
            </a:endParaRPr>
          </a:p>
        </p:txBody>
      </p:sp>
    </p:spTree>
    <p:extLst>
      <p:ext uri="{BB962C8B-B14F-4D97-AF65-F5344CB8AC3E}">
        <p14:creationId xmlns:p14="http://schemas.microsoft.com/office/powerpoint/2010/main" val="341713559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5896203" cy="788253"/>
          </a:xfrm>
        </p:spPr>
        <p:txBody>
          <a:bodyPr/>
          <a:lstStyle/>
          <a:p>
            <a:r>
              <a:rPr lang="en-US" sz="4000" dirty="0"/>
              <a:t>CONCLUSIONS</a:t>
            </a:r>
          </a:p>
        </p:txBody>
      </p:sp>
      <p:sp>
        <p:nvSpPr>
          <p:cNvPr id="3" name="Content Placeholder 2"/>
          <p:cNvSpPr>
            <a:spLocks noGrp="1"/>
          </p:cNvSpPr>
          <p:nvPr>
            <p:ph idx="1"/>
          </p:nvPr>
        </p:nvSpPr>
        <p:spPr>
          <a:xfrm>
            <a:off x="875201" y="1853248"/>
            <a:ext cx="8946541" cy="4195481"/>
          </a:xfrm>
        </p:spPr>
        <p:txBody>
          <a:bodyPr>
            <a:normAutofit lnSpcReduction="10000"/>
          </a:bodyPr>
          <a:lstStyle/>
          <a:p>
            <a:r>
              <a:rPr lang="en-US" dirty="0"/>
              <a:t>Concerned authorities should invest more in better lighting mechanisms to save lives</a:t>
            </a:r>
          </a:p>
          <a:p>
            <a:r>
              <a:rPr lang="en-US" dirty="0"/>
              <a:t>More stringent policies on Chained tires on Snowy days</a:t>
            </a:r>
          </a:p>
          <a:p>
            <a:r>
              <a:rPr lang="en-US" dirty="0"/>
              <a:t>Build better monitoring systems for speed limit violations</a:t>
            </a:r>
          </a:p>
          <a:p>
            <a:r>
              <a:rPr lang="en-US" dirty="0"/>
              <a:t>Better laws/signs for the safety of pedestrians</a:t>
            </a:r>
          </a:p>
          <a:p>
            <a:endParaRPr lang="en-US" dirty="0"/>
          </a:p>
          <a:p>
            <a:pPr marL="0" indent="0">
              <a:buNone/>
            </a:pPr>
            <a:r>
              <a:rPr lang="en-US" dirty="0"/>
              <a:t>FURTHER ANALYSIS </a:t>
            </a:r>
          </a:p>
          <a:p>
            <a:pPr lvl="1"/>
            <a:r>
              <a:rPr lang="en-US" dirty="0"/>
              <a:t>Obtain vehicle information specifically, make year and vehicle type to determine if correlation exists to the number of accidents</a:t>
            </a:r>
          </a:p>
          <a:p>
            <a:pPr lvl="1"/>
            <a:r>
              <a:rPr lang="en-US" dirty="0"/>
              <a:t>Look at safety equipment used to determine if it reduced the number of fatalities</a:t>
            </a:r>
          </a:p>
          <a:p>
            <a:pPr lvl="1"/>
            <a:endParaRPr lang="en-US" dirty="0"/>
          </a:p>
        </p:txBody>
      </p:sp>
    </p:spTree>
    <p:extLst>
      <p:ext uri="{BB962C8B-B14F-4D97-AF65-F5344CB8AC3E}">
        <p14:creationId xmlns:p14="http://schemas.microsoft.com/office/powerpoint/2010/main" val="160019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706" y="1331089"/>
            <a:ext cx="6794340" cy="4213184"/>
          </a:xfrm>
          <a:prstGeom prst="rect">
            <a:avLst/>
          </a:prstGeom>
        </p:spPr>
      </p:pic>
    </p:spTree>
    <p:extLst>
      <p:ext uri="{BB962C8B-B14F-4D97-AF65-F5344CB8AC3E}">
        <p14:creationId xmlns:p14="http://schemas.microsoft.com/office/powerpoint/2010/main" val="143511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621059" y="365036"/>
            <a:ext cx="9404723" cy="962723"/>
          </a:xfrm>
        </p:spPr>
        <p:txBody>
          <a:bodyPr/>
          <a:lstStyle/>
          <a:p>
            <a:r>
              <a:rPr lang="en-US" sz="4000" dirty="0"/>
              <a:t>MOTIVATION</a:t>
            </a:r>
          </a:p>
        </p:txBody>
      </p:sp>
      <p:sp>
        <p:nvSpPr>
          <p:cNvPr id="3" name="Content Placeholder 2">
            <a:extLst>
              <a:ext uri="{FF2B5EF4-FFF2-40B4-BE49-F238E27FC236}">
                <a16:creationId xmlns:a16="http://schemas.microsoft.com/office/drawing/2014/main" id="{CF01EF94-C76F-184F-ABE7-8C1ECB56C296}"/>
              </a:ext>
            </a:extLst>
          </p:cNvPr>
          <p:cNvSpPr>
            <a:spLocks noGrp="1"/>
          </p:cNvSpPr>
          <p:nvPr>
            <p:ph idx="1"/>
          </p:nvPr>
        </p:nvSpPr>
        <p:spPr>
          <a:xfrm>
            <a:off x="1218593" y="1394085"/>
            <a:ext cx="8946541" cy="4195481"/>
          </a:xfrm>
        </p:spPr>
        <p:txBody>
          <a:bodyPr>
            <a:normAutofit/>
          </a:bodyPr>
          <a:lstStyle/>
          <a:p>
            <a:r>
              <a:rPr lang="en-US" dirty="0"/>
              <a:t>WHY</a:t>
            </a:r>
          </a:p>
          <a:p>
            <a:pPr marL="0" indent="0">
              <a:lnSpc>
                <a:spcPct val="120000"/>
              </a:lnSpc>
              <a:buNone/>
            </a:pPr>
            <a:r>
              <a:rPr lang="en-US" dirty="0"/>
              <a:t>Americans are driving more than ever.  In fact, the Federal Highway Administration reported that 3.2 trillion miles were driven on U.S. roads in 2016.</a:t>
            </a:r>
            <a:r>
              <a:rPr lang="en-US" baseline="30000" dirty="0"/>
              <a:t>1</a:t>
            </a:r>
            <a:r>
              <a:rPr lang="en-US" dirty="0"/>
              <a:t>   During the same time period, the U.S. recorded vehicle sales of $17.55 million.</a:t>
            </a:r>
            <a:r>
              <a:rPr lang="en-US" baseline="30000" dirty="0"/>
              <a:t>2</a:t>
            </a:r>
            <a:r>
              <a:rPr lang="en-US" dirty="0"/>
              <a:t>  With more vehicles on the road, there have been over 37,000 people killed in vehicle crashes in 2016.</a:t>
            </a:r>
            <a:r>
              <a:rPr lang="en-US" baseline="30000" dirty="0"/>
              <a:t>3</a:t>
            </a:r>
            <a:endParaRPr lang="en-US" dirty="0"/>
          </a:p>
        </p:txBody>
      </p:sp>
      <p:sp>
        <p:nvSpPr>
          <p:cNvPr id="4" name="Footer Placeholder 3">
            <a:extLst>
              <a:ext uri="{FF2B5EF4-FFF2-40B4-BE49-F238E27FC236}">
                <a16:creationId xmlns:a16="http://schemas.microsoft.com/office/drawing/2014/main" id="{702AA096-4EB2-3B4C-8159-F204E3A976EA}"/>
              </a:ext>
            </a:extLst>
          </p:cNvPr>
          <p:cNvSpPr>
            <a:spLocks noGrp="1"/>
          </p:cNvSpPr>
          <p:nvPr>
            <p:ph type="ftr" sz="quarter" idx="11"/>
          </p:nvPr>
        </p:nvSpPr>
        <p:spPr>
          <a:xfrm>
            <a:off x="621059" y="5829300"/>
            <a:ext cx="4092570" cy="625518"/>
          </a:xfrm>
        </p:spPr>
        <p:txBody>
          <a:bodyPr/>
          <a:lstStyle/>
          <a:p>
            <a:r>
              <a:rPr lang="en-US" dirty="0"/>
              <a:t>1 https://</a:t>
            </a:r>
            <a:r>
              <a:rPr lang="en-US" dirty="0" err="1"/>
              <a:t>www.fhwa.dot.gov</a:t>
            </a:r>
            <a:r>
              <a:rPr lang="en-US" dirty="0"/>
              <a:t>/pressroom/fhwa1704.cfm</a:t>
            </a:r>
          </a:p>
          <a:p>
            <a:r>
              <a:rPr lang="en-US" dirty="0"/>
              <a:t>2 </a:t>
            </a:r>
            <a:r>
              <a:rPr lang="en-US" dirty="0" err="1"/>
              <a:t>Autodata</a:t>
            </a:r>
            <a:r>
              <a:rPr lang="en-US" dirty="0"/>
              <a:t> Corp.</a:t>
            </a:r>
          </a:p>
          <a:p>
            <a:r>
              <a:rPr lang="en-US" dirty="0"/>
              <a:t>3 https://</a:t>
            </a:r>
            <a:r>
              <a:rPr lang="en-US" dirty="0" err="1"/>
              <a:t>www.nhtsa.gov</a:t>
            </a:r>
            <a:r>
              <a:rPr lang="en-US" dirty="0"/>
              <a:t>/</a:t>
            </a:r>
          </a:p>
        </p:txBody>
      </p:sp>
    </p:spTree>
    <p:extLst>
      <p:ext uri="{BB962C8B-B14F-4D97-AF65-F5344CB8AC3E}">
        <p14:creationId xmlns:p14="http://schemas.microsoft.com/office/powerpoint/2010/main" val="23479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74962" y="2403515"/>
            <a:ext cx="3962400" cy="2768600"/>
          </a:xfrm>
          <a:prstGeom prst="rect">
            <a:avLst/>
          </a:prstGeom>
        </p:spPr>
      </p:pic>
    </p:spTree>
    <p:extLst>
      <p:ext uri="{BB962C8B-B14F-4D97-AF65-F5344CB8AC3E}">
        <p14:creationId xmlns:p14="http://schemas.microsoft.com/office/powerpoint/2010/main" val="107537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94" y="341058"/>
            <a:ext cx="8293671" cy="911546"/>
          </a:xfrm>
        </p:spPr>
        <p:txBody>
          <a:bodyPr/>
          <a:lstStyle/>
          <a:p>
            <a:r>
              <a:rPr lang="en-US" sz="4000" dirty="0"/>
              <a:t>OVERVIEW</a:t>
            </a:r>
          </a:p>
        </p:txBody>
      </p:sp>
      <p:sp>
        <p:nvSpPr>
          <p:cNvPr id="3" name="Content Placeholder 2"/>
          <p:cNvSpPr>
            <a:spLocks noGrp="1"/>
          </p:cNvSpPr>
          <p:nvPr>
            <p:ph idx="1"/>
          </p:nvPr>
        </p:nvSpPr>
        <p:spPr>
          <a:xfrm>
            <a:off x="1263997" y="1430121"/>
            <a:ext cx="9581389" cy="4359057"/>
          </a:xfrm>
        </p:spPr>
        <p:txBody>
          <a:bodyPr>
            <a:normAutofit/>
          </a:bodyPr>
          <a:lstStyle/>
          <a:p>
            <a:r>
              <a:rPr lang="en-US" dirty="0"/>
              <a:t>OBJECTIVE:</a:t>
            </a:r>
          </a:p>
          <a:p>
            <a:pPr marL="0" indent="0">
              <a:buNone/>
            </a:pPr>
            <a:r>
              <a:rPr lang="en-US" dirty="0"/>
              <a:t>Investigate U.S. motor vehicle accidents in 2016 to better understand the types and causes of these accidents.</a:t>
            </a:r>
          </a:p>
          <a:p>
            <a:pPr marL="0" indent="0">
              <a:buNone/>
            </a:pPr>
            <a:endParaRPr lang="en-US" dirty="0"/>
          </a:p>
          <a:p>
            <a:r>
              <a:rPr lang="en-US" dirty="0"/>
              <a:t>HYPOTHESES:</a:t>
            </a:r>
          </a:p>
          <a:p>
            <a:pPr lvl="1"/>
            <a:r>
              <a:rPr lang="en-US" dirty="0"/>
              <a:t>Poor Lighting conditions causes more accidents</a:t>
            </a:r>
          </a:p>
          <a:p>
            <a:pPr lvl="1"/>
            <a:r>
              <a:rPr lang="en-US" dirty="0"/>
              <a:t>Bad Weather causes more accidents</a:t>
            </a:r>
          </a:p>
          <a:p>
            <a:pPr lvl="1"/>
            <a:r>
              <a:rPr lang="en-US" dirty="0"/>
              <a:t>Bad road Infrastructure causes more accidents</a:t>
            </a:r>
          </a:p>
          <a:p>
            <a:pPr lvl="1"/>
            <a:r>
              <a:rPr lang="en-US" dirty="0"/>
              <a:t>More accidents occur on weekends/holidays compared to weekdays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9030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621059" y="365036"/>
            <a:ext cx="9404723" cy="962723"/>
          </a:xfrm>
        </p:spPr>
        <p:txBody>
          <a:bodyPr/>
          <a:lstStyle/>
          <a:p>
            <a:r>
              <a:rPr lang="en-US" sz="4000" dirty="0"/>
              <a:t>QUESTIONS</a:t>
            </a:r>
          </a:p>
        </p:txBody>
      </p:sp>
      <p:sp>
        <p:nvSpPr>
          <p:cNvPr id="3" name="Content Placeholder 2">
            <a:extLst>
              <a:ext uri="{FF2B5EF4-FFF2-40B4-BE49-F238E27FC236}">
                <a16:creationId xmlns:a16="http://schemas.microsoft.com/office/drawing/2014/main" id="{CF01EF94-C76F-184F-ABE7-8C1ECB56C296}"/>
              </a:ext>
            </a:extLst>
          </p:cNvPr>
          <p:cNvSpPr>
            <a:spLocks noGrp="1"/>
          </p:cNvSpPr>
          <p:nvPr>
            <p:ph idx="1"/>
          </p:nvPr>
        </p:nvSpPr>
        <p:spPr>
          <a:xfrm>
            <a:off x="1104293" y="1157288"/>
            <a:ext cx="8946541" cy="4857749"/>
          </a:xfrm>
        </p:spPr>
        <p:txBody>
          <a:bodyPr>
            <a:normAutofit/>
          </a:bodyPr>
          <a:lstStyle/>
          <a:p>
            <a:pPr marL="12700" lvl="1" indent="0">
              <a:buNone/>
            </a:pPr>
            <a:endParaRPr lang="en-US" dirty="0"/>
          </a:p>
          <a:p>
            <a:pPr marL="298450" lvl="1"/>
            <a:r>
              <a:rPr lang="en-US" dirty="0"/>
              <a:t>LIGHTING CONDITIONS  -</a:t>
            </a:r>
            <a:r>
              <a:rPr lang="en-US" i="1" dirty="0"/>
              <a:t> What causes of accidents from harmful events were associated with Lighting? Is there a relationship between alcohol related crashes and lighting?</a:t>
            </a:r>
          </a:p>
          <a:p>
            <a:pPr marL="298450" lvl="1"/>
            <a:r>
              <a:rPr lang="en-US" dirty="0"/>
              <a:t>TIME OF DAY  – </a:t>
            </a:r>
            <a:r>
              <a:rPr lang="en-US" i="1" dirty="0"/>
              <a:t>What are differences between holidays/weekend vs weekday crashes in relation to the time of day? Are there differences in the number of fatalities &amp; whether alcohol was involved?  Which states and counties had the most crashes?</a:t>
            </a:r>
          </a:p>
          <a:p>
            <a:pPr marL="298450" lvl="1"/>
            <a:r>
              <a:rPr lang="en-US" dirty="0"/>
              <a:t>WEATHER  – </a:t>
            </a:r>
            <a:r>
              <a:rPr lang="en-US" i="1" dirty="0"/>
              <a:t>Is there a correlation between weather and the manner of collision? Does bad weather lead to an increased number of accidents?</a:t>
            </a:r>
          </a:p>
          <a:p>
            <a:pPr marL="298450" lvl="1"/>
            <a:r>
              <a:rPr lang="en-US" dirty="0"/>
              <a:t>HARMFUL EVENTS  – </a:t>
            </a:r>
            <a:r>
              <a:rPr lang="en-US" i="1" dirty="0"/>
              <a:t>What types of crashes occur more frequently, and for what age groups?  How does this compare to 2015 data?</a:t>
            </a:r>
          </a:p>
          <a:p>
            <a:endParaRPr lang="en-US" sz="1800" dirty="0"/>
          </a:p>
        </p:txBody>
      </p:sp>
    </p:spTree>
    <p:extLst>
      <p:ext uri="{BB962C8B-B14F-4D97-AF65-F5344CB8AC3E}">
        <p14:creationId xmlns:p14="http://schemas.microsoft.com/office/powerpoint/2010/main" val="260930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621059" y="365036"/>
            <a:ext cx="9404723" cy="962723"/>
          </a:xfrm>
        </p:spPr>
        <p:txBody>
          <a:bodyPr/>
          <a:lstStyle/>
          <a:p>
            <a:r>
              <a:rPr lang="en-US" sz="4000" dirty="0"/>
              <a:t>DATA</a:t>
            </a:r>
          </a:p>
        </p:txBody>
      </p:sp>
      <p:sp>
        <p:nvSpPr>
          <p:cNvPr id="3" name="Content Placeholder 2">
            <a:extLst>
              <a:ext uri="{FF2B5EF4-FFF2-40B4-BE49-F238E27FC236}">
                <a16:creationId xmlns:a16="http://schemas.microsoft.com/office/drawing/2014/main" id="{CF01EF94-C76F-184F-ABE7-8C1ECB56C296}"/>
              </a:ext>
            </a:extLst>
          </p:cNvPr>
          <p:cNvSpPr>
            <a:spLocks noGrp="1"/>
          </p:cNvSpPr>
          <p:nvPr>
            <p:ph idx="1"/>
          </p:nvPr>
        </p:nvSpPr>
        <p:spPr>
          <a:xfrm>
            <a:off x="1104293" y="1415441"/>
            <a:ext cx="8946541" cy="4195481"/>
          </a:xfrm>
        </p:spPr>
        <p:txBody>
          <a:bodyPr>
            <a:normAutofit lnSpcReduction="10000"/>
          </a:bodyPr>
          <a:lstStyle/>
          <a:p>
            <a:r>
              <a:rPr lang="en-US" dirty="0"/>
              <a:t>PRIMARY SOURCE</a:t>
            </a:r>
          </a:p>
          <a:p>
            <a:pPr marL="0" indent="0">
              <a:lnSpc>
                <a:spcPct val="120000"/>
              </a:lnSpc>
              <a:buNone/>
            </a:pPr>
            <a:r>
              <a:rPr lang="en-US" dirty="0"/>
              <a:t>The National Highway Traffic &amp; Safety Administration (NTHSA) (https://www.nhtsa.gov/) under the Department of Transportation documents annual fatality data on motor vehicle crashes for all 50 states.  Information on the accident, the vehicle, the person(s) involved are provided.  We looked at 2016 data for our analysis.</a:t>
            </a:r>
          </a:p>
          <a:p>
            <a:pPr>
              <a:lnSpc>
                <a:spcPct val="120000"/>
              </a:lnSpc>
            </a:pPr>
            <a:r>
              <a:rPr lang="en-US" dirty="0"/>
              <a:t>CHALLENGES</a:t>
            </a:r>
          </a:p>
          <a:p>
            <a:pPr lvl="1">
              <a:lnSpc>
                <a:spcPct val="120000"/>
              </a:lnSpc>
            </a:pPr>
            <a:r>
              <a:rPr lang="en-US" dirty="0"/>
              <a:t>Lack of infrastructure data from accidents file</a:t>
            </a:r>
          </a:p>
          <a:p>
            <a:pPr lvl="1">
              <a:lnSpc>
                <a:spcPct val="120000"/>
              </a:lnSpc>
            </a:pPr>
            <a:r>
              <a:rPr lang="en-US" dirty="0"/>
              <a:t>Many CSV files of data</a:t>
            </a:r>
          </a:p>
          <a:p>
            <a:pPr lvl="1">
              <a:lnSpc>
                <a:spcPct val="120000"/>
              </a:lnSpc>
            </a:pPr>
            <a:r>
              <a:rPr lang="en-US" dirty="0"/>
              <a:t>How to strategize and decide what to present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0006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621059" y="365036"/>
            <a:ext cx="9404723" cy="962723"/>
          </a:xfrm>
        </p:spPr>
        <p:txBody>
          <a:bodyPr/>
          <a:lstStyle/>
          <a:p>
            <a:r>
              <a:rPr lang="en-US" sz="4000" dirty="0"/>
              <a:t>DATA CLEANING</a:t>
            </a:r>
          </a:p>
        </p:txBody>
      </p:sp>
      <p:sp>
        <p:nvSpPr>
          <p:cNvPr id="3" name="Content Placeholder 2">
            <a:extLst>
              <a:ext uri="{FF2B5EF4-FFF2-40B4-BE49-F238E27FC236}">
                <a16:creationId xmlns:a16="http://schemas.microsoft.com/office/drawing/2014/main" id="{CF01EF94-C76F-184F-ABE7-8C1ECB56C296}"/>
              </a:ext>
            </a:extLst>
          </p:cNvPr>
          <p:cNvSpPr>
            <a:spLocks noGrp="1"/>
          </p:cNvSpPr>
          <p:nvPr>
            <p:ph idx="1"/>
          </p:nvPr>
        </p:nvSpPr>
        <p:spPr>
          <a:xfrm>
            <a:off x="1104293" y="1415441"/>
            <a:ext cx="8946541" cy="4910203"/>
          </a:xfrm>
        </p:spPr>
        <p:txBody>
          <a:bodyPr>
            <a:normAutofit lnSpcReduction="10000"/>
          </a:bodyPr>
          <a:lstStyle/>
          <a:p>
            <a:r>
              <a:rPr lang="en-US" dirty="0"/>
              <a:t>Downloaded relevant csv files for 2016 and 2015 from NHTSA website. (accident and person files)</a:t>
            </a:r>
          </a:p>
          <a:p>
            <a:r>
              <a:rPr lang="en-US" dirty="0"/>
              <a:t>Used the reference, “Fatality Analysis Reporting System (FARS) Analytical User’s Manual” to understand the columns and the codes associated with each data element.</a:t>
            </a:r>
          </a:p>
          <a:p>
            <a:r>
              <a:rPr lang="en-US" dirty="0"/>
              <a:t>Created separate csv files for the relevant fields. (codes and values)</a:t>
            </a:r>
          </a:p>
          <a:p>
            <a:r>
              <a:rPr lang="en-US" dirty="0"/>
              <a:t>Read csv files into </a:t>
            </a:r>
            <a:r>
              <a:rPr lang="en-US" dirty="0" err="1"/>
              <a:t>dataframes</a:t>
            </a:r>
            <a:r>
              <a:rPr lang="en-US" dirty="0"/>
              <a:t> and mapped the values from the codes.  </a:t>
            </a:r>
          </a:p>
          <a:p>
            <a:r>
              <a:rPr lang="en-US" dirty="0"/>
              <a:t>For City and County columns, downloaded a separate XLS file from </a:t>
            </a:r>
            <a:r>
              <a:rPr lang="en-US" dirty="0" err="1"/>
              <a:t>GSA.gov</a:t>
            </a:r>
            <a:r>
              <a:rPr lang="en-US" dirty="0"/>
              <a:t>, created a unique index which was a combination of the state, county, and city and mapped the city and county names.</a:t>
            </a:r>
          </a:p>
          <a:p>
            <a:r>
              <a:rPr lang="en-US" dirty="0"/>
              <a:t>We deleted duplicates and filled in null spaces.</a:t>
            </a:r>
          </a:p>
          <a:p>
            <a:r>
              <a:rPr lang="en-US" dirty="0"/>
              <a:t>Created a csv file from cleaned </a:t>
            </a:r>
            <a:r>
              <a:rPr lang="en-US" dirty="0" err="1"/>
              <a:t>dataframe</a:t>
            </a:r>
            <a:r>
              <a:rPr lang="en-US" dirty="0"/>
              <a:t>, which was used for exploration and analysis</a:t>
            </a:r>
          </a:p>
          <a:p>
            <a:endParaRPr lang="en-US" dirty="0"/>
          </a:p>
        </p:txBody>
      </p:sp>
    </p:spTree>
    <p:extLst>
      <p:ext uri="{BB962C8B-B14F-4D97-AF65-F5344CB8AC3E}">
        <p14:creationId xmlns:p14="http://schemas.microsoft.com/office/powerpoint/2010/main" val="46117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45" name="Freeform 23">
            <a:extLst>
              <a:ext uri="{FF2B5EF4-FFF2-40B4-BE49-F238E27FC236}">
                <a16:creationId xmlns:a16="http://schemas.microsoft.com/office/drawing/2014/main" id="{E8895FAA-0D03-43F6-9594-A8733552E2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7" name="Freeform 5">
            <a:extLst>
              <a:ext uri="{FF2B5EF4-FFF2-40B4-BE49-F238E27FC236}">
                <a16:creationId xmlns:a16="http://schemas.microsoft.com/office/drawing/2014/main" id="{B8FB7842-A2FD-46CA-8B08-A60AF2CFD6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9" name="Rectangle 48">
            <a:extLst>
              <a:ext uri="{FF2B5EF4-FFF2-40B4-BE49-F238E27FC236}">
                <a16:creationId xmlns:a16="http://schemas.microsoft.com/office/drawing/2014/main" id="{3FA73665-F029-4C81-A19B-5CD8B68B81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FA84BFC-05B3-264F-A22A-74FBA895E140}"/>
              </a:ext>
            </a:extLst>
          </p:cNvPr>
          <p:cNvPicPr>
            <a:picLocks noChangeAspect="1"/>
          </p:cNvPicPr>
          <p:nvPr/>
        </p:nvPicPr>
        <p:blipFill>
          <a:blip r:embed="rId4"/>
          <a:stretch>
            <a:fillRect/>
          </a:stretch>
        </p:blipFill>
        <p:spPr>
          <a:xfrm>
            <a:off x="6094410" y="1759105"/>
            <a:ext cx="5449471" cy="1839196"/>
          </a:xfrm>
          <a:prstGeom prst="rect">
            <a:avLst/>
          </a:prstGeom>
          <a:effectLst/>
        </p:spPr>
      </p:pic>
      <p:sp>
        <p:nvSpPr>
          <p:cNvPr id="51" name="Rectangle 50">
            <a:extLst>
              <a:ext uri="{FF2B5EF4-FFF2-40B4-BE49-F238E27FC236}">
                <a16:creationId xmlns:a16="http://schemas.microsoft.com/office/drawing/2014/main" id="{918FB696-BC5E-43A4-9768-4BB5278BDC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EE89B3AD-8CB3-8F4A-A6D9-F072FB89521F}"/>
              </a:ext>
            </a:extLst>
          </p:cNvPr>
          <p:cNvPicPr>
            <a:picLocks noChangeAspect="1"/>
          </p:cNvPicPr>
          <p:nvPr/>
        </p:nvPicPr>
        <p:blipFill>
          <a:blip r:embed="rId5"/>
          <a:stretch>
            <a:fillRect/>
          </a:stretch>
        </p:blipFill>
        <p:spPr>
          <a:xfrm>
            <a:off x="6094410" y="4416436"/>
            <a:ext cx="5449471" cy="912786"/>
          </a:xfrm>
          <a:prstGeom prst="rect">
            <a:avLst/>
          </a:prstGeom>
          <a:effectLst/>
        </p:spPr>
      </p:pic>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646112" y="452718"/>
            <a:ext cx="4165580" cy="1400530"/>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CF01EF94-C76F-184F-ABE7-8C1ECB56C296}"/>
              </a:ext>
            </a:extLst>
          </p:cNvPr>
          <p:cNvSpPr>
            <a:spLocks noGrp="1"/>
          </p:cNvSpPr>
          <p:nvPr>
            <p:ph idx="1"/>
          </p:nvPr>
        </p:nvSpPr>
        <p:spPr>
          <a:xfrm>
            <a:off x="646113" y="2052918"/>
            <a:ext cx="4165146" cy="4195481"/>
          </a:xfrm>
        </p:spPr>
        <p:txBody>
          <a:bodyPr>
            <a:normAutofit/>
          </a:bodyPr>
          <a:lstStyle/>
          <a:p>
            <a:r>
              <a:rPr lang="en-US" dirty="0"/>
              <a:t>Lack of relevant data</a:t>
            </a:r>
          </a:p>
          <a:p>
            <a:pPr lvl="1"/>
            <a:r>
              <a:rPr lang="en-US" dirty="0"/>
              <a:t>One of the columns included factors related to the crash which included infrastructure as reported by the investigating officer.  However, over 90% of the data reported no factors related to the crash.</a:t>
            </a:r>
          </a:p>
          <a:p>
            <a:r>
              <a:rPr lang="en-US" dirty="0"/>
              <a:t>Pivot to another interesting variable</a:t>
            </a:r>
          </a:p>
          <a:p>
            <a:r>
              <a:rPr lang="en-US" dirty="0"/>
              <a:t>General to granular data</a:t>
            </a:r>
          </a:p>
          <a:p>
            <a:endParaRPr lang="en-US" dirty="0"/>
          </a:p>
        </p:txBody>
      </p:sp>
    </p:spTree>
    <p:extLst>
      <p:ext uri="{BB962C8B-B14F-4D97-AF65-F5344CB8AC3E}">
        <p14:creationId xmlns:p14="http://schemas.microsoft.com/office/powerpoint/2010/main" val="163117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0" name="Freeform: Shape 29">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8076037" y="515940"/>
            <a:ext cx="3869036" cy="1204378"/>
          </a:xfrm>
        </p:spPr>
        <p:txBody>
          <a:bodyPr vert="horz" lIns="91440" tIns="45720" rIns="91440" bIns="45720" rtlCol="0" anchor="b">
            <a:noAutofit/>
          </a:bodyPr>
          <a:lstStyle/>
          <a:p>
            <a:r>
              <a:rPr lang="en-US" sz="4000" dirty="0">
                <a:solidFill>
                  <a:schemeClr val="bg1"/>
                </a:solidFill>
              </a:rPr>
              <a:t>DATA EXPLORATION</a:t>
            </a:r>
            <a:endParaRPr lang="en-US" sz="4000" b="0" i="0" kern="1200" dirty="0">
              <a:solidFill>
                <a:schemeClr val="bg1"/>
              </a:solidFill>
            </a:endParaRPr>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432" y="1229293"/>
            <a:ext cx="6988018" cy="4372853"/>
          </a:xfrm>
          <a:prstGeom prst="rect">
            <a:avLst/>
          </a:prstGeom>
        </p:spPr>
      </p:pic>
      <p:sp>
        <p:nvSpPr>
          <p:cNvPr id="21" name="Content Placeholder 2">
            <a:extLst>
              <a:ext uri="{FF2B5EF4-FFF2-40B4-BE49-F238E27FC236}">
                <a16:creationId xmlns:a16="http://schemas.microsoft.com/office/drawing/2014/main" id="{CF01EF94-C76F-184F-ABE7-8C1ECB56C296}"/>
              </a:ext>
            </a:extLst>
          </p:cNvPr>
          <p:cNvSpPr>
            <a:spLocks noGrp="1"/>
          </p:cNvSpPr>
          <p:nvPr>
            <p:ph idx="1"/>
          </p:nvPr>
        </p:nvSpPr>
        <p:spPr>
          <a:xfrm>
            <a:off x="7802725" y="1977332"/>
            <a:ext cx="4165146" cy="2745139"/>
          </a:xfrm>
        </p:spPr>
        <p:txBody>
          <a:bodyPr>
            <a:normAutofit/>
          </a:bodyPr>
          <a:lstStyle/>
          <a:p>
            <a:r>
              <a:rPr lang="en-US" dirty="0">
                <a:solidFill>
                  <a:schemeClr val="bg1"/>
                </a:solidFill>
              </a:rPr>
              <a:t>Used bins to categorize persons by age</a:t>
            </a:r>
          </a:p>
          <a:p>
            <a:r>
              <a:rPr lang="en-US" dirty="0">
                <a:solidFill>
                  <a:schemeClr val="bg1"/>
                </a:solidFill>
              </a:rPr>
              <a:t>Merging different </a:t>
            </a:r>
            <a:r>
              <a:rPr lang="en-US" dirty="0" err="1">
                <a:solidFill>
                  <a:schemeClr val="bg1"/>
                </a:solidFill>
              </a:rPr>
              <a:t>dataframes</a:t>
            </a:r>
            <a:endParaRPr lang="en-US" dirty="0">
              <a:solidFill>
                <a:schemeClr val="bg1"/>
              </a:solidFill>
            </a:endParaRPr>
          </a:p>
          <a:p>
            <a:r>
              <a:rPr lang="en-US" dirty="0">
                <a:solidFill>
                  <a:schemeClr val="bg1"/>
                </a:solidFill>
              </a:rPr>
              <a:t>Used </a:t>
            </a:r>
            <a:r>
              <a:rPr lang="en-US" dirty="0" err="1">
                <a:solidFill>
                  <a:schemeClr val="bg1"/>
                </a:solidFill>
              </a:rPr>
              <a:t>loc</a:t>
            </a:r>
            <a:r>
              <a:rPr lang="en-US" dirty="0">
                <a:solidFill>
                  <a:schemeClr val="bg1"/>
                </a:solidFill>
              </a:rPr>
              <a:t> to subset/slice the data.</a:t>
            </a:r>
          </a:p>
          <a:p>
            <a:endParaRPr lang="en-US" dirty="0"/>
          </a:p>
          <a:p>
            <a:endParaRPr lang="en-US" dirty="0"/>
          </a:p>
        </p:txBody>
      </p:sp>
    </p:spTree>
    <p:extLst>
      <p:ext uri="{BB962C8B-B14F-4D97-AF65-F5344CB8AC3E}">
        <p14:creationId xmlns:p14="http://schemas.microsoft.com/office/powerpoint/2010/main" val="85159209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8FE8-739D-074E-A69E-9A716347D071}"/>
              </a:ext>
            </a:extLst>
          </p:cNvPr>
          <p:cNvSpPr>
            <a:spLocks noGrp="1"/>
          </p:cNvSpPr>
          <p:nvPr>
            <p:ph type="title"/>
          </p:nvPr>
        </p:nvSpPr>
        <p:spPr>
          <a:xfrm>
            <a:off x="621059" y="365037"/>
            <a:ext cx="9404723" cy="771122"/>
          </a:xfrm>
        </p:spPr>
        <p:txBody>
          <a:bodyPr/>
          <a:lstStyle/>
          <a:p>
            <a:r>
              <a:rPr lang="en-US" sz="4000" dirty="0"/>
              <a:t>DATA ANALYSIS</a:t>
            </a:r>
          </a:p>
        </p:txBody>
      </p:sp>
      <p:sp>
        <p:nvSpPr>
          <p:cNvPr id="3" name="Content Placeholder 2">
            <a:extLst>
              <a:ext uri="{FF2B5EF4-FFF2-40B4-BE49-F238E27FC236}">
                <a16:creationId xmlns:a16="http://schemas.microsoft.com/office/drawing/2014/main" id="{CF01EF94-C76F-184F-ABE7-8C1ECB56C296}"/>
              </a:ext>
            </a:extLst>
          </p:cNvPr>
          <p:cNvSpPr>
            <a:spLocks noGrp="1"/>
          </p:cNvSpPr>
          <p:nvPr>
            <p:ph idx="1"/>
          </p:nvPr>
        </p:nvSpPr>
        <p:spPr>
          <a:xfrm>
            <a:off x="832456" y="1327988"/>
            <a:ext cx="4490964" cy="456222"/>
          </a:xfrm>
        </p:spPr>
        <p:txBody>
          <a:bodyPr>
            <a:normAutofit/>
          </a:bodyPr>
          <a:lstStyle/>
          <a:p>
            <a:r>
              <a:rPr lang="en-US" dirty="0"/>
              <a:t>% of CRASHES by ROUTE &amp; STATE</a:t>
            </a:r>
          </a:p>
          <a:p>
            <a:endParaRPr lang="en-US" dirty="0"/>
          </a:p>
        </p:txBody>
      </p:sp>
      <p:pic>
        <p:nvPicPr>
          <p:cNvPr id="4" name="Picture 3">
            <a:extLst>
              <a:ext uri="{FF2B5EF4-FFF2-40B4-BE49-F238E27FC236}">
                <a16:creationId xmlns:a16="http://schemas.microsoft.com/office/drawing/2014/main" id="{348A352A-67F4-7843-9320-C5DFD7C9C28B}"/>
              </a:ext>
            </a:extLst>
          </p:cNvPr>
          <p:cNvPicPr>
            <a:picLocks noChangeAspect="1"/>
          </p:cNvPicPr>
          <p:nvPr/>
        </p:nvPicPr>
        <p:blipFill>
          <a:blip r:embed="rId3"/>
          <a:stretch>
            <a:fillRect/>
          </a:stretch>
        </p:blipFill>
        <p:spPr>
          <a:xfrm>
            <a:off x="810117" y="2165932"/>
            <a:ext cx="4888657" cy="2950811"/>
          </a:xfrm>
          <a:prstGeom prst="rect">
            <a:avLst/>
          </a:prstGeom>
        </p:spPr>
      </p:pic>
      <p:pic>
        <p:nvPicPr>
          <p:cNvPr id="5" name="Picture 4">
            <a:extLst>
              <a:ext uri="{FF2B5EF4-FFF2-40B4-BE49-F238E27FC236}">
                <a16:creationId xmlns:a16="http://schemas.microsoft.com/office/drawing/2014/main" id="{FCA2E536-1C1B-BA4B-ACD1-F8B1136F741C}"/>
              </a:ext>
            </a:extLst>
          </p:cNvPr>
          <p:cNvPicPr>
            <a:picLocks noChangeAspect="1"/>
          </p:cNvPicPr>
          <p:nvPr/>
        </p:nvPicPr>
        <p:blipFill>
          <a:blip r:embed="rId4"/>
          <a:stretch>
            <a:fillRect/>
          </a:stretch>
        </p:blipFill>
        <p:spPr>
          <a:xfrm>
            <a:off x="6418704" y="1716502"/>
            <a:ext cx="4892533" cy="1699871"/>
          </a:xfrm>
          <a:prstGeom prst="rect">
            <a:avLst/>
          </a:prstGeom>
        </p:spPr>
      </p:pic>
      <p:pic>
        <p:nvPicPr>
          <p:cNvPr id="6" name="Picture 5">
            <a:extLst>
              <a:ext uri="{FF2B5EF4-FFF2-40B4-BE49-F238E27FC236}">
                <a16:creationId xmlns:a16="http://schemas.microsoft.com/office/drawing/2014/main" id="{16CF0726-7553-1440-BA49-04DDE07448B5}"/>
              </a:ext>
            </a:extLst>
          </p:cNvPr>
          <p:cNvPicPr>
            <a:picLocks noChangeAspect="1"/>
          </p:cNvPicPr>
          <p:nvPr/>
        </p:nvPicPr>
        <p:blipFill>
          <a:blip r:embed="rId5"/>
          <a:stretch>
            <a:fillRect/>
          </a:stretch>
        </p:blipFill>
        <p:spPr>
          <a:xfrm>
            <a:off x="6522876" y="4383263"/>
            <a:ext cx="4892533" cy="1609621"/>
          </a:xfrm>
          <a:prstGeom prst="rect">
            <a:avLst/>
          </a:prstGeom>
        </p:spPr>
      </p:pic>
      <p:sp>
        <p:nvSpPr>
          <p:cNvPr id="7" name="Content Placeholder 2">
            <a:extLst>
              <a:ext uri="{FF2B5EF4-FFF2-40B4-BE49-F238E27FC236}">
                <a16:creationId xmlns:a16="http://schemas.microsoft.com/office/drawing/2014/main" id="{916E7358-3B44-0242-937F-4E15282D41CC}"/>
              </a:ext>
            </a:extLst>
          </p:cNvPr>
          <p:cNvSpPr txBox="1">
            <a:spLocks/>
          </p:cNvSpPr>
          <p:nvPr/>
        </p:nvSpPr>
        <p:spPr>
          <a:xfrm>
            <a:off x="6418704" y="1224199"/>
            <a:ext cx="4490964" cy="4562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 of CRASHES by DAY &amp; STATE</a:t>
            </a:r>
          </a:p>
          <a:p>
            <a:endParaRPr lang="en-US" dirty="0"/>
          </a:p>
        </p:txBody>
      </p:sp>
      <p:sp>
        <p:nvSpPr>
          <p:cNvPr id="8" name="Content Placeholder 2">
            <a:extLst>
              <a:ext uri="{FF2B5EF4-FFF2-40B4-BE49-F238E27FC236}">
                <a16:creationId xmlns:a16="http://schemas.microsoft.com/office/drawing/2014/main" id="{C49E0D67-F1EA-FB45-B624-0462A451102E}"/>
              </a:ext>
            </a:extLst>
          </p:cNvPr>
          <p:cNvSpPr txBox="1">
            <a:spLocks/>
          </p:cNvSpPr>
          <p:nvPr/>
        </p:nvSpPr>
        <p:spPr>
          <a:xfrm>
            <a:off x="6619488" y="3690886"/>
            <a:ext cx="4490964" cy="67059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 of ALCOHOL RELATED CRASHES by DAY &amp; STATE</a:t>
            </a:r>
          </a:p>
          <a:p>
            <a:endParaRPr lang="en-US" dirty="0"/>
          </a:p>
        </p:txBody>
      </p:sp>
      <p:sp>
        <p:nvSpPr>
          <p:cNvPr id="9" name="TextBox 8"/>
          <p:cNvSpPr txBox="1"/>
          <p:nvPr/>
        </p:nvSpPr>
        <p:spPr>
          <a:xfrm>
            <a:off x="621059" y="5269353"/>
            <a:ext cx="5672787" cy="1754326"/>
          </a:xfrm>
          <a:prstGeom prst="rect">
            <a:avLst/>
          </a:prstGeom>
          <a:noFill/>
        </p:spPr>
        <p:txBody>
          <a:bodyPr wrap="square" rtlCol="0">
            <a:spAutoFit/>
          </a:bodyPr>
          <a:lstStyle/>
          <a:p>
            <a:r>
              <a:rPr lang="en-US" dirty="0"/>
              <a:t>According to US Census Bureau, </a:t>
            </a:r>
          </a:p>
          <a:p>
            <a:r>
              <a:rPr lang="en-US" dirty="0"/>
              <a:t>Top 5 Highly populated states for 2016 were:</a:t>
            </a:r>
          </a:p>
          <a:p>
            <a:r>
              <a:rPr lang="en-US" dirty="0"/>
              <a:t> </a:t>
            </a:r>
          </a:p>
          <a:p>
            <a:r>
              <a:rPr lang="en-US" dirty="0"/>
              <a:t>California, Texas, Florida, New York, </a:t>
            </a:r>
            <a:r>
              <a:rPr lang="en-US" dirty="0" err="1"/>
              <a:t>Illinios</a:t>
            </a:r>
            <a:endParaRPr lang="en-US" dirty="0"/>
          </a:p>
          <a:p>
            <a:endParaRPr lang="en-US" dirty="0"/>
          </a:p>
          <a:p>
            <a:endParaRPr lang="en-US" dirty="0"/>
          </a:p>
        </p:txBody>
      </p:sp>
    </p:spTree>
    <p:extLst>
      <p:ext uri="{BB962C8B-B14F-4D97-AF65-F5344CB8AC3E}">
        <p14:creationId xmlns:p14="http://schemas.microsoft.com/office/powerpoint/2010/main" val="132573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{476F863E-86B4-C449-8894-94434D333A68}tf10001062</Template>
  <TotalTime>2541</TotalTime>
  <Words>1002</Words>
  <Application>Microsoft Macintosh PowerPoint</Application>
  <PresentationFormat>Widescreen</PresentationFormat>
  <Paragraphs>131</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Mangal</vt:lpstr>
      <vt:lpstr>Wingdings 3</vt:lpstr>
      <vt:lpstr>Ion</vt:lpstr>
      <vt:lpstr>An Investigation Into Motor Vehicle Crashes </vt:lpstr>
      <vt:lpstr>MOTIVATION</vt:lpstr>
      <vt:lpstr>OVERVIEW</vt:lpstr>
      <vt:lpstr>QUESTIONS</vt:lpstr>
      <vt:lpstr>DATA</vt:lpstr>
      <vt:lpstr>DATA CLEANING</vt:lpstr>
      <vt:lpstr>DATA EXPLORATION</vt:lpstr>
      <vt:lpstr>DATA EXPLORATION</vt:lpstr>
      <vt:lpstr>DATA ANALYSIS</vt:lpstr>
      <vt:lpstr>CRASH TYPES</vt:lpstr>
      <vt:lpstr>FATALITIES BY AGE</vt:lpstr>
      <vt:lpstr>LIGHTING CONDITIONS</vt:lpstr>
      <vt:lpstr>LIGHTING CONDITIONS</vt:lpstr>
      <vt:lpstr>WEEKENDS/HOLIDAYS vs. WEEKDAYS</vt:lpstr>
      <vt:lpstr>WEEKENDS/HOLIDAYS vs. WEEKDAYS</vt:lpstr>
      <vt:lpstr>WEATHER</vt:lpstr>
      <vt:lpstr>WEATHER</vt:lpstr>
      <vt:lpstr>CONCLUSIONS</vt:lpstr>
      <vt:lpstr>PowerPoint Presentation</vt:lpstr>
      <vt:lpstr>PowerPoint Presentation</vt:lpstr>
    </vt:vector>
  </TitlesOfParts>
  <Company/>
  <LinksUpToDate>false</LinksUpToDate>
  <SharedDoc>false</SharedDoc>
  <HyperlinksChanged>false</HyperlinksChanged>
  <AppVersion>16.0008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that Influence Motor Vehicle Crashes</dc:title>
  <dc:creator>Jimmy dela Cruz</dc:creator>
  <cp:lastModifiedBy>Andrea K</cp:lastModifiedBy>
  <cp:revision>131</cp:revision>
  <dcterms:created xsi:type="dcterms:W3CDTF">2018-01-18T02:51:06Z</dcterms:created>
  <dcterms:modified xsi:type="dcterms:W3CDTF">2018-01-20T21:28:24Z</dcterms:modified>
</cp:coreProperties>
</file>