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1" r:id="rId3"/>
    <p:sldId id="263" r:id="rId4"/>
    <p:sldId id="266" r:id="rId5"/>
    <p:sldId id="267" r:id="rId6"/>
    <p:sldId id="260" r:id="rId7"/>
    <p:sldId id="258"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516" y="-3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E2D74D6-3BDA-4A83-962C-251214814AC7}" type="datetimeFigureOut">
              <a:rPr lang="en-US" smtClean="0"/>
              <a:pPr/>
              <a:t>11/10/2019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8F1731E-3422-42F1-B4BA-637BA6DD31AA}"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E2D74D6-3BDA-4A83-962C-251214814AC7}" type="datetimeFigureOut">
              <a:rPr lang="en-US" smtClean="0"/>
              <a:pPr/>
              <a:t>11/10/2019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8F1731E-3422-42F1-B4BA-637BA6DD31AA}"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E2D74D6-3BDA-4A83-962C-251214814AC7}" type="datetimeFigureOut">
              <a:rPr lang="en-US" smtClean="0"/>
              <a:pPr/>
              <a:t>11/10/2019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8F1731E-3422-42F1-B4BA-637BA6DD31AA}"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E2D74D6-3BDA-4A83-962C-251214814AC7}" type="datetimeFigureOut">
              <a:rPr lang="en-US" smtClean="0"/>
              <a:pPr/>
              <a:t>11/10/2019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8F1731E-3422-42F1-B4BA-637BA6DD31AA}"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2D74D6-3BDA-4A83-962C-251214814AC7}" type="datetimeFigureOut">
              <a:rPr lang="en-US" smtClean="0"/>
              <a:pPr/>
              <a:t>11/10/2019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8F1731E-3422-42F1-B4BA-637BA6DD31AA}" type="slidenum">
              <a:rPr lang="en-IN" smtClean="0"/>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E2D74D6-3BDA-4A83-962C-251214814AC7}" type="datetimeFigureOut">
              <a:rPr lang="en-US" smtClean="0"/>
              <a:pPr/>
              <a:t>11/10/2019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8F1731E-3422-42F1-B4BA-637BA6DD31AA}"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E2D74D6-3BDA-4A83-962C-251214814AC7}" type="datetimeFigureOut">
              <a:rPr lang="en-US" smtClean="0"/>
              <a:pPr/>
              <a:t>11/10/2019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8F1731E-3422-42F1-B4BA-637BA6DD31AA}"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E2D74D6-3BDA-4A83-962C-251214814AC7}" type="datetimeFigureOut">
              <a:rPr lang="en-US" smtClean="0"/>
              <a:pPr/>
              <a:t>11/10/2019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8F1731E-3422-42F1-B4BA-637BA6DD31AA}"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2D74D6-3BDA-4A83-962C-251214814AC7}" type="datetimeFigureOut">
              <a:rPr lang="en-US" smtClean="0"/>
              <a:pPr/>
              <a:t>11/10/2019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78F1731E-3422-42F1-B4BA-637BA6DD31AA}"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2D74D6-3BDA-4A83-962C-251214814AC7}" type="datetimeFigureOut">
              <a:rPr lang="en-US" smtClean="0"/>
              <a:pPr/>
              <a:t>11/10/2019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8F1731E-3422-42F1-B4BA-637BA6DD31AA}"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2D74D6-3BDA-4A83-962C-251214814AC7}" type="datetimeFigureOut">
              <a:rPr lang="en-US" smtClean="0"/>
              <a:pPr/>
              <a:t>11/10/2019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8F1731E-3422-42F1-B4BA-637BA6DD31AA}"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2D74D6-3BDA-4A83-962C-251214814AC7}" type="datetimeFigureOut">
              <a:rPr lang="en-US" smtClean="0"/>
              <a:pPr/>
              <a:t>11/10/2019</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F1731E-3422-42F1-B4BA-637BA6DD31AA}"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6.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9.png"/><Relationship Id="rId7" Type="http://schemas.openxmlformats.org/officeDocument/2006/relationships/image" Target="../media/image23.jpeg"/><Relationship Id="rId12" Type="http://schemas.openxmlformats.org/officeDocument/2006/relationships/image" Target="../media/image28.jpeg"/><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image" Target="../media/image22.jpeg"/><Relationship Id="rId11" Type="http://schemas.openxmlformats.org/officeDocument/2006/relationships/image" Target="../media/image27.png"/><Relationship Id="rId5" Type="http://schemas.openxmlformats.org/officeDocument/2006/relationships/image" Target="../media/image21.jpeg"/><Relationship Id="rId10" Type="http://schemas.openxmlformats.org/officeDocument/2006/relationships/image" Target="../media/image26.jpeg"/><Relationship Id="rId4" Type="http://schemas.openxmlformats.org/officeDocument/2006/relationships/image" Target="../media/image20.jpeg"/><Relationship Id="rId9" Type="http://schemas.openxmlformats.org/officeDocument/2006/relationships/image" Target="../media/image2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wnload (3).jpg"/>
          <p:cNvPicPr>
            <a:picLocks noChangeAspect="1"/>
          </p:cNvPicPr>
          <p:nvPr/>
        </p:nvPicPr>
        <p:blipFill>
          <a:blip r:embed="rId2"/>
          <a:stretch>
            <a:fillRect/>
          </a:stretch>
        </p:blipFill>
        <p:spPr>
          <a:xfrm>
            <a:off x="3643306" y="0"/>
            <a:ext cx="4714908" cy="1428736"/>
          </a:xfrm>
          <a:prstGeom prst="rect">
            <a:avLst/>
          </a:prstGeom>
        </p:spPr>
      </p:pic>
      <p:pic>
        <p:nvPicPr>
          <p:cNvPr id="8" name="Picture 7" descr="download (3).jpg"/>
          <p:cNvPicPr>
            <a:picLocks noChangeAspect="1"/>
          </p:cNvPicPr>
          <p:nvPr/>
        </p:nvPicPr>
        <p:blipFill>
          <a:blip r:embed="rId3"/>
          <a:stretch>
            <a:fillRect/>
          </a:stretch>
        </p:blipFill>
        <p:spPr>
          <a:xfrm>
            <a:off x="0" y="1428736"/>
            <a:ext cx="9143999" cy="3357586"/>
          </a:xfrm>
          <a:prstGeom prst="rect">
            <a:avLst/>
          </a:prstGeom>
        </p:spPr>
      </p:pic>
      <p:pic>
        <p:nvPicPr>
          <p:cNvPr id="9" name="Picture 8" descr="download (5).jpg"/>
          <p:cNvPicPr>
            <a:picLocks noChangeAspect="1"/>
          </p:cNvPicPr>
          <p:nvPr/>
        </p:nvPicPr>
        <p:blipFill>
          <a:blip r:embed="rId4"/>
          <a:stretch>
            <a:fillRect/>
          </a:stretch>
        </p:blipFill>
        <p:spPr>
          <a:xfrm>
            <a:off x="0" y="1"/>
            <a:ext cx="2143125" cy="1428736"/>
          </a:xfrm>
          <a:prstGeom prst="rect">
            <a:avLst/>
          </a:prstGeom>
        </p:spPr>
      </p:pic>
      <p:pic>
        <p:nvPicPr>
          <p:cNvPr id="10" name="Picture 9" descr="images (3).jpg"/>
          <p:cNvPicPr>
            <a:picLocks noChangeAspect="1"/>
          </p:cNvPicPr>
          <p:nvPr/>
        </p:nvPicPr>
        <p:blipFill>
          <a:blip r:embed="rId5" cstate="print"/>
          <a:stretch>
            <a:fillRect/>
          </a:stretch>
        </p:blipFill>
        <p:spPr>
          <a:xfrm rot="21288056">
            <a:off x="2228845" y="872877"/>
            <a:ext cx="360363" cy="331944"/>
          </a:xfrm>
          <a:prstGeom prst="rect">
            <a:avLst/>
          </a:prstGeom>
        </p:spPr>
      </p:pic>
      <p:pic>
        <p:nvPicPr>
          <p:cNvPr id="13" name="Picture 12" descr="1-x7O3nxOwmhx0Hj_5sayZoA.png"/>
          <p:cNvPicPr>
            <a:picLocks noChangeAspect="1"/>
          </p:cNvPicPr>
          <p:nvPr/>
        </p:nvPicPr>
        <p:blipFill>
          <a:blip r:embed="rId6"/>
          <a:stretch>
            <a:fillRect/>
          </a:stretch>
        </p:blipFill>
        <p:spPr>
          <a:xfrm>
            <a:off x="0" y="4786322"/>
            <a:ext cx="3143240" cy="2071678"/>
          </a:xfrm>
          <a:prstGeom prst="rect">
            <a:avLst/>
          </a:prstGeom>
        </p:spPr>
      </p:pic>
      <p:pic>
        <p:nvPicPr>
          <p:cNvPr id="14" name="Picture 13" descr="01_Walkthrough_Checkout-thumb-640xauto-5511304.png"/>
          <p:cNvPicPr>
            <a:picLocks noChangeAspect="1"/>
          </p:cNvPicPr>
          <p:nvPr/>
        </p:nvPicPr>
        <p:blipFill>
          <a:blip r:embed="rId7"/>
          <a:stretch>
            <a:fillRect/>
          </a:stretch>
        </p:blipFill>
        <p:spPr>
          <a:xfrm>
            <a:off x="6000760" y="4786322"/>
            <a:ext cx="3143240" cy="2071678"/>
          </a:xfrm>
          <a:prstGeom prst="rect">
            <a:avLst/>
          </a:prstGeom>
        </p:spPr>
      </p:pic>
      <p:pic>
        <p:nvPicPr>
          <p:cNvPr id="15" name="Picture 14" descr="6023_IMG-20180220-WA0378_4_-_Qu80_RT1600x1024-_OS1600x900-_RD1600x900-.jpg"/>
          <p:cNvPicPr>
            <a:picLocks noChangeAspect="1"/>
          </p:cNvPicPr>
          <p:nvPr/>
        </p:nvPicPr>
        <p:blipFill>
          <a:blip r:embed="rId8" cstate="print"/>
          <a:stretch>
            <a:fillRect/>
          </a:stretch>
        </p:blipFill>
        <p:spPr>
          <a:xfrm>
            <a:off x="3143240" y="4786322"/>
            <a:ext cx="2857519" cy="207167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8.jpg"/>
          <p:cNvPicPr>
            <a:picLocks noGrp="1" noChangeAspect="1"/>
          </p:cNvPicPr>
          <p:nvPr>
            <p:ph idx="1"/>
          </p:nvPr>
        </p:nvPicPr>
        <p:blipFill>
          <a:blip r:embed="rId2"/>
          <a:stretch>
            <a:fillRect/>
          </a:stretch>
        </p:blipFill>
        <p:spPr>
          <a:xfrm>
            <a:off x="0" y="1214422"/>
            <a:ext cx="9143999" cy="2786082"/>
          </a:xfrm>
        </p:spPr>
      </p:pic>
      <p:pic>
        <p:nvPicPr>
          <p:cNvPr id="6" name="Picture 5" descr="download (2).jpg"/>
          <p:cNvPicPr>
            <a:picLocks noChangeAspect="1"/>
          </p:cNvPicPr>
          <p:nvPr/>
        </p:nvPicPr>
        <p:blipFill>
          <a:blip r:embed="rId3"/>
          <a:stretch>
            <a:fillRect/>
          </a:stretch>
        </p:blipFill>
        <p:spPr>
          <a:xfrm>
            <a:off x="0" y="0"/>
            <a:ext cx="9143999" cy="1214422"/>
          </a:xfrm>
          <a:prstGeom prst="rect">
            <a:avLst/>
          </a:prstGeom>
        </p:spPr>
      </p:pic>
      <p:sp>
        <p:nvSpPr>
          <p:cNvPr id="2" name="Title 1"/>
          <p:cNvSpPr>
            <a:spLocks noGrp="1"/>
          </p:cNvSpPr>
          <p:nvPr>
            <p:ph type="title"/>
          </p:nvPr>
        </p:nvSpPr>
        <p:spPr>
          <a:xfrm>
            <a:off x="914400" y="1071546"/>
            <a:ext cx="8229600" cy="642942"/>
          </a:xfrm>
        </p:spPr>
        <p:txBody>
          <a:bodyPr>
            <a:normAutofit fontScale="90000"/>
          </a:bodyPr>
          <a:lstStyle/>
          <a:p>
            <a:r>
              <a:rPr lang="en-IN" dirty="0" smtClean="0">
                <a:solidFill>
                  <a:schemeClr val="bg1"/>
                </a:solidFill>
                <a:latin typeface="Algerian" pitchFamily="82" charset="0"/>
              </a:rPr>
              <a:t>Security &amp; Surveillance</a:t>
            </a:r>
            <a:endParaRPr lang="en-IN" dirty="0">
              <a:solidFill>
                <a:schemeClr val="bg1"/>
              </a:solidFill>
              <a:latin typeface="Algerian" pitchFamily="82" charset="0"/>
            </a:endParaRPr>
          </a:p>
        </p:txBody>
      </p:sp>
      <p:pic>
        <p:nvPicPr>
          <p:cNvPr id="7" name="Picture 6" descr="500_F_216028532_lee10juzJgLa6XBUfcoGrCr7Lj64fQ1H.jpg"/>
          <p:cNvPicPr>
            <a:picLocks noChangeAspect="1"/>
          </p:cNvPicPr>
          <p:nvPr/>
        </p:nvPicPr>
        <p:blipFill>
          <a:blip r:embed="rId4"/>
          <a:stretch>
            <a:fillRect/>
          </a:stretch>
        </p:blipFill>
        <p:spPr>
          <a:xfrm>
            <a:off x="0" y="3714752"/>
            <a:ext cx="9144000" cy="3143248"/>
          </a:xfrm>
          <a:prstGeom prst="rect">
            <a:avLst/>
          </a:prstGeom>
        </p:spPr>
      </p:pic>
      <p:sp>
        <p:nvSpPr>
          <p:cNvPr id="8" name="Rectangle 7"/>
          <p:cNvSpPr/>
          <p:nvPr/>
        </p:nvSpPr>
        <p:spPr>
          <a:xfrm>
            <a:off x="1857356" y="3429000"/>
            <a:ext cx="5677132" cy="1200329"/>
          </a:xfrm>
          <a:prstGeom prst="rect">
            <a:avLst/>
          </a:prstGeom>
          <a:noFill/>
        </p:spPr>
        <p:txBody>
          <a:bodyPr wrap="none" lIns="91440" tIns="45720" rIns="91440" bIns="45720">
            <a:spAutoFit/>
            <a:scene3d>
              <a:camera prst="perspectiveRight"/>
              <a:lightRig rig="soft" dir="tl">
                <a:rot lat="0" lon="0" rev="0"/>
              </a:lightRig>
            </a:scene3d>
            <a:sp3d contourW="25400" prstMaterial="matte">
              <a:bevelT w="25400" h="55880" prst="artDeco"/>
              <a:contourClr>
                <a:schemeClr val="accent2">
                  <a:tint val="20000"/>
                </a:schemeClr>
              </a:contourClr>
            </a:sp3d>
          </a:bodyPr>
          <a:lstStyle/>
          <a:p>
            <a:pPr algn="ctr"/>
            <a:r>
              <a:rPr lang="en-US" sz="7200" b="1" cap="none" spc="50" dirty="0" smtClean="0">
                <a:ln w="11430"/>
                <a:solidFill>
                  <a:srgbClr val="00B0F0"/>
                </a:solidFill>
                <a:effectLst>
                  <a:outerShdw blurRad="76200" dist="50800" dir="5400000" algn="tl" rotWithShape="0">
                    <a:srgbClr val="000000">
                      <a:alpha val="65000"/>
                    </a:srgbClr>
                  </a:outerShdw>
                </a:effectLst>
              </a:rPr>
              <a:t>“Digital India”</a:t>
            </a:r>
            <a:endParaRPr lang="en-US" sz="7200" b="1" cap="none" spc="50" dirty="0">
              <a:ln w="11430"/>
              <a:solidFill>
                <a:srgbClr val="00B0F0"/>
              </a:soli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142852"/>
            <a:ext cx="8429684" cy="1357322"/>
          </a:xfrm>
        </p:spPr>
        <p:txBody>
          <a:bodyPr>
            <a:normAutofit fontScale="90000"/>
          </a:bodyPr>
          <a:lstStyle/>
          <a:p>
            <a:pPr algn="l"/>
            <a:r>
              <a:rPr lang="en-IN" sz="2000" b="1" dirty="0" smtClean="0">
                <a:latin typeface="Arial" pitchFamily="34" charset="0"/>
                <a:cs typeface="Arial" pitchFamily="34" charset="0"/>
              </a:rPr>
              <a:t/>
            </a:r>
            <a:br>
              <a:rPr lang="en-IN" sz="2000" b="1" dirty="0" smtClean="0">
                <a:latin typeface="Arial" pitchFamily="34" charset="0"/>
                <a:cs typeface="Arial" pitchFamily="34" charset="0"/>
              </a:rPr>
            </a:br>
            <a:r>
              <a:rPr lang="en-IN" sz="2000" b="1" dirty="0" smtClean="0">
                <a:latin typeface="Arial" pitchFamily="34" charset="0"/>
                <a:cs typeface="Arial" pitchFamily="34" charset="0"/>
              </a:rPr>
              <a:t>Objective: </a:t>
            </a:r>
            <a:r>
              <a:rPr lang="en-IN" sz="1800" dirty="0" smtClean="0"/>
              <a:t>In this project we are implementing a </a:t>
            </a:r>
            <a:r>
              <a:rPr lang="en-IN" sz="1800" dirty="0" err="1" smtClean="0"/>
              <a:t>sy</a:t>
            </a:r>
            <a:r>
              <a:rPr lang="en-IN" sz="1800" dirty="0" smtClean="0"/>
              <a:t> </a:t>
            </a:r>
            <a:r>
              <a:rPr lang="en-IN" sz="1800" dirty="0" smtClean="0"/>
              <a:t>“Barcode based smart </a:t>
            </a:r>
            <a:r>
              <a:rPr lang="en-IN" sz="1800" dirty="0" smtClean="0"/>
              <a:t>trolley system ” </a:t>
            </a:r>
            <a:r>
              <a:rPr lang="en-IN" sz="1800" dirty="0" smtClean="0"/>
              <a:t>developed </a:t>
            </a:r>
            <a:r>
              <a:rPr lang="en-IN" sz="1800" dirty="0" smtClean="0"/>
              <a:t>for Customers</a:t>
            </a:r>
            <a:r>
              <a:rPr lang="en-IN" sz="1800" dirty="0" smtClean="0"/>
              <a:t> </a:t>
            </a:r>
            <a:r>
              <a:rPr lang="en-IN" sz="1800" dirty="0" smtClean="0"/>
              <a:t>person in </a:t>
            </a:r>
            <a:r>
              <a:rPr lang="en-IN" sz="1800" dirty="0" smtClean="0"/>
              <a:t>mall while </a:t>
            </a:r>
            <a:r>
              <a:rPr lang="en-IN" sz="1800" smtClean="0"/>
              <a:t>buying  anything in </a:t>
            </a:r>
            <a:r>
              <a:rPr lang="en-IN" sz="1800" dirty="0" smtClean="0"/>
              <a:t>terms of reduced time spent while purchasing. The main objective of proposed system is to provide a technology oriented, low-cast easily scalable, and rugged system for assisting shopping in person. </a:t>
            </a:r>
            <a:r>
              <a:rPr lang="en-IN" sz="3600" b="1" dirty="0" smtClean="0"/>
              <a:t/>
            </a:r>
            <a:br>
              <a:rPr lang="en-IN" sz="3600" b="1" dirty="0" smtClean="0"/>
            </a:br>
            <a:endParaRPr lang="en-IN" sz="2400" b="1" dirty="0">
              <a:latin typeface="Arial" pitchFamily="34" charset="0"/>
              <a:cs typeface="Arial" pitchFamily="34" charset="0"/>
            </a:endParaRPr>
          </a:p>
        </p:txBody>
      </p:sp>
      <p:pic>
        <p:nvPicPr>
          <p:cNvPr id="4" name="Content Placeholder 3" descr="images (7).jpg"/>
          <p:cNvPicPr>
            <a:picLocks noGrp="1" noChangeAspect="1"/>
          </p:cNvPicPr>
          <p:nvPr>
            <p:ph idx="1"/>
          </p:nvPr>
        </p:nvPicPr>
        <p:blipFill>
          <a:blip r:embed="rId2"/>
          <a:stretch>
            <a:fillRect/>
          </a:stretch>
        </p:blipFill>
        <p:spPr>
          <a:xfrm>
            <a:off x="0" y="1785926"/>
            <a:ext cx="4214810" cy="1643074"/>
          </a:xfrm>
        </p:spPr>
      </p:pic>
      <p:pic>
        <p:nvPicPr>
          <p:cNvPr id="9" name="Picture 8" descr="onyx-beacon-ble-carrefour.jpg"/>
          <p:cNvPicPr>
            <a:picLocks noChangeAspect="1"/>
          </p:cNvPicPr>
          <p:nvPr/>
        </p:nvPicPr>
        <p:blipFill>
          <a:blip r:embed="rId3"/>
          <a:stretch>
            <a:fillRect/>
          </a:stretch>
        </p:blipFill>
        <p:spPr>
          <a:xfrm>
            <a:off x="1" y="3429000"/>
            <a:ext cx="9144000" cy="3429000"/>
          </a:xfrm>
          <a:prstGeom prst="rect">
            <a:avLst/>
          </a:prstGeom>
        </p:spPr>
      </p:pic>
      <p:pic>
        <p:nvPicPr>
          <p:cNvPr id="10" name="Picture 9" descr="6023_IMG-20180220-WA0378_4_-_Qu80_RT1600x1024-_OS1600x900-_RD1600x900-.jpg"/>
          <p:cNvPicPr>
            <a:picLocks noChangeAspect="1"/>
          </p:cNvPicPr>
          <p:nvPr/>
        </p:nvPicPr>
        <p:blipFill>
          <a:blip r:embed="rId4" cstate="print"/>
          <a:stretch>
            <a:fillRect/>
          </a:stretch>
        </p:blipFill>
        <p:spPr>
          <a:xfrm flipH="1">
            <a:off x="4100509" y="1776402"/>
            <a:ext cx="5072066" cy="1652598"/>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descr="6023_IMG-20180220-WA0378_4_-_Qu80_RT1600x1024-_OS1600x900-_RD1600x900-.jpg"/>
          <p:cNvPicPr>
            <a:picLocks noGrp="1" noChangeAspect="1"/>
          </p:cNvPicPr>
          <p:nvPr>
            <p:ph idx="1"/>
          </p:nvPr>
        </p:nvPicPr>
        <p:blipFill>
          <a:blip r:embed="rId2"/>
          <a:stretch>
            <a:fillRect/>
          </a:stretch>
        </p:blipFill>
        <p:spPr>
          <a:xfrm>
            <a:off x="0" y="-1"/>
            <a:ext cx="9144000" cy="3714753"/>
          </a:xfrm>
        </p:spPr>
      </p:pic>
      <p:pic>
        <p:nvPicPr>
          <p:cNvPr id="6" name="Picture 5" descr="mobile-payment-smart-phone-pay-man-holding-contactless-pay-wallet-app-shopping-64250259.jpg"/>
          <p:cNvPicPr>
            <a:picLocks noChangeAspect="1"/>
          </p:cNvPicPr>
          <p:nvPr/>
        </p:nvPicPr>
        <p:blipFill>
          <a:blip r:embed="rId3"/>
          <a:stretch>
            <a:fillRect/>
          </a:stretch>
        </p:blipFill>
        <p:spPr>
          <a:xfrm>
            <a:off x="0" y="3714752"/>
            <a:ext cx="9144000" cy="3143248"/>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Benefits Using Smart Trolley</a:t>
            </a:r>
            <a:endParaRPr lang="en-IN" dirty="0"/>
          </a:p>
        </p:txBody>
      </p:sp>
      <p:pic>
        <p:nvPicPr>
          <p:cNvPr id="4" name="Content Placeholder 3" descr="martam87_1391183461.jpg"/>
          <p:cNvPicPr>
            <a:picLocks noGrp="1" noChangeAspect="1"/>
          </p:cNvPicPr>
          <p:nvPr>
            <p:ph idx="1"/>
          </p:nvPr>
        </p:nvPicPr>
        <p:blipFill>
          <a:blip r:embed="rId2"/>
          <a:stretch>
            <a:fillRect/>
          </a:stretch>
        </p:blipFill>
        <p:spPr>
          <a:xfrm>
            <a:off x="5786446" y="1714488"/>
            <a:ext cx="3063328" cy="2786082"/>
          </a:xfrm>
        </p:spPr>
      </p:pic>
      <p:pic>
        <p:nvPicPr>
          <p:cNvPr id="5" name="Picture 4" descr="91QASkS6o9L.png"/>
          <p:cNvPicPr>
            <a:picLocks noChangeAspect="1"/>
          </p:cNvPicPr>
          <p:nvPr/>
        </p:nvPicPr>
        <p:blipFill>
          <a:blip r:embed="rId3"/>
          <a:stretch>
            <a:fillRect/>
          </a:stretch>
        </p:blipFill>
        <p:spPr>
          <a:xfrm>
            <a:off x="6357950" y="4572008"/>
            <a:ext cx="1785950" cy="1772354"/>
          </a:xfrm>
          <a:prstGeom prst="rect">
            <a:avLst/>
          </a:prstGeom>
        </p:spPr>
      </p:pic>
      <p:pic>
        <p:nvPicPr>
          <p:cNvPr id="6" name="Picture 5" descr="a.JPG"/>
          <p:cNvPicPr>
            <a:picLocks noChangeAspect="1"/>
          </p:cNvPicPr>
          <p:nvPr/>
        </p:nvPicPr>
        <p:blipFill>
          <a:blip r:embed="rId4"/>
          <a:stretch>
            <a:fillRect/>
          </a:stretch>
        </p:blipFill>
        <p:spPr>
          <a:xfrm>
            <a:off x="428596" y="1500174"/>
            <a:ext cx="5286411" cy="4071966"/>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215106"/>
          </a:xfrm>
        </p:spPr>
        <p:txBody>
          <a:bodyPr>
            <a:normAutofit fontScale="77500" lnSpcReduction="20000"/>
          </a:bodyPr>
          <a:lstStyle/>
          <a:p>
            <a:pPr>
              <a:buNone/>
            </a:pPr>
            <a:r>
              <a:rPr lang="en-IN" sz="1800" b="1" u="sng" dirty="0" smtClean="0"/>
              <a:t>Smart trolley design analysis: </a:t>
            </a:r>
          </a:p>
          <a:p>
            <a:pPr>
              <a:buNone/>
            </a:pPr>
            <a:r>
              <a:rPr lang="en-IN" sz="1600" dirty="0" smtClean="0"/>
              <a:t>The smart trolley design consists of the following components.</a:t>
            </a:r>
          </a:p>
          <a:p>
            <a:pPr>
              <a:buFont typeface="+mj-lt"/>
              <a:buAutoNum type="arabicPeriod"/>
            </a:pPr>
            <a:r>
              <a:rPr lang="en-IN" sz="1600" dirty="0" smtClean="0"/>
              <a:t>Smart trolley design and user interface.	</a:t>
            </a:r>
            <a:endParaRPr lang="en-IN" sz="1600" b="1" dirty="0" smtClean="0"/>
          </a:p>
          <a:p>
            <a:pPr>
              <a:buFont typeface="+mj-lt"/>
              <a:buAutoNum type="arabicPeriod"/>
            </a:pPr>
            <a:r>
              <a:rPr lang="en-IN" sz="1600" dirty="0" smtClean="0"/>
              <a:t>Connection to the store database.</a:t>
            </a:r>
          </a:p>
          <a:p>
            <a:pPr>
              <a:buFont typeface="+mj-lt"/>
              <a:buAutoNum type="arabicPeriod"/>
            </a:pPr>
            <a:r>
              <a:rPr lang="en-IN" sz="1600" dirty="0" smtClean="0"/>
              <a:t>Wireless access</a:t>
            </a:r>
          </a:p>
          <a:p>
            <a:pPr>
              <a:buFont typeface="+mj-lt"/>
              <a:buAutoNum type="arabicPeriod"/>
            </a:pPr>
            <a:r>
              <a:rPr lang="en-IN" sz="1600" dirty="0" smtClean="0"/>
              <a:t>Network				</a:t>
            </a:r>
          </a:p>
          <a:p>
            <a:pPr>
              <a:buFont typeface="+mj-lt"/>
              <a:buAutoNum type="arabicPeriod"/>
            </a:pPr>
            <a:r>
              <a:rPr lang="en-IN" sz="1600" dirty="0" smtClean="0"/>
              <a:t>Scanning product						</a:t>
            </a:r>
          </a:p>
          <a:p>
            <a:pPr>
              <a:buFont typeface="+mj-lt"/>
              <a:buAutoNum type="arabicPeriod"/>
            </a:pPr>
            <a:r>
              <a:rPr lang="en-IN" sz="1600" dirty="0" smtClean="0"/>
              <a:t>Power</a:t>
            </a:r>
          </a:p>
          <a:p>
            <a:pPr>
              <a:buFont typeface="+mj-lt"/>
              <a:buAutoNum type="arabicPeriod"/>
            </a:pPr>
            <a:r>
              <a:rPr lang="en-IN" sz="1600" dirty="0" smtClean="0"/>
              <a:t>Payment methods and generation of receipt.</a:t>
            </a:r>
            <a:r>
              <a:rPr lang="en-IN" sz="1600" b="1" dirty="0" smtClean="0"/>
              <a:t> </a:t>
            </a:r>
            <a:endParaRPr lang="en-IN" sz="1600" dirty="0" smtClean="0"/>
          </a:p>
          <a:p>
            <a:pPr>
              <a:buNone/>
            </a:pPr>
            <a:r>
              <a:rPr lang="en-IN" sz="1800" b="1" u="sng" dirty="0" smtClean="0"/>
              <a:t>Smart trolley design and user interface:                                                         </a:t>
            </a:r>
          </a:p>
          <a:p>
            <a:pPr>
              <a:buNone/>
            </a:pPr>
            <a:r>
              <a:rPr lang="en-IN" sz="1400" dirty="0" smtClean="0"/>
              <a:t>The smart trolley inevitably will require very good and flexible design that will attract the client to use the product. </a:t>
            </a:r>
          </a:p>
          <a:p>
            <a:pPr>
              <a:buFont typeface="Wingdings" pitchFamily="2" charset="2"/>
              <a:buChar char="ü"/>
            </a:pPr>
            <a:r>
              <a:rPr lang="en-IN" sz="1400" dirty="0" smtClean="0"/>
              <a:t>The smart trolley should be easy to move around.</a:t>
            </a:r>
          </a:p>
          <a:p>
            <a:pPr>
              <a:buFont typeface="Wingdings" pitchFamily="2" charset="2"/>
              <a:buChar char="ü"/>
            </a:pPr>
            <a:r>
              <a:rPr lang="en-IN" sz="1400" dirty="0" smtClean="0"/>
              <a:t>Each smart trolley should be fitted with security tracking device to stop people taking it out of the retailer’s premises.</a:t>
            </a:r>
          </a:p>
          <a:p>
            <a:pPr>
              <a:buFont typeface="Wingdings" pitchFamily="2" charset="2"/>
              <a:buChar char="ü"/>
            </a:pPr>
            <a:r>
              <a:rPr lang="en-IN" sz="1400" dirty="0" smtClean="0"/>
              <a:t>It should be fitted with a barcode scanner and a screen a device (shopping mobile) to display all scanned product and prices with help button that can be pressed for any kind of help.</a:t>
            </a:r>
          </a:p>
          <a:p>
            <a:pPr>
              <a:buFont typeface="Wingdings" pitchFamily="2" charset="2"/>
              <a:buChar char="ü"/>
            </a:pPr>
            <a:r>
              <a:rPr lang="en-IN" sz="1400" dirty="0" smtClean="0"/>
              <a:t>Shopping mobile should be user friendly, touch screen, easy to use, fitted to the trolley and has dynamic low power saving mode and wireless enabled.</a:t>
            </a:r>
          </a:p>
          <a:p>
            <a:pPr>
              <a:buFont typeface="Wingdings" pitchFamily="2" charset="2"/>
              <a:buChar char="ü"/>
            </a:pPr>
            <a:r>
              <a:rPr lang="en-IN" sz="1400" dirty="0" smtClean="0"/>
              <a:t>The trolley should be designed with four wheels, a break and easy to handle or steering.</a:t>
            </a:r>
          </a:p>
          <a:p>
            <a:pPr>
              <a:buFont typeface="Wingdings" pitchFamily="2" charset="2"/>
              <a:buChar char="ü"/>
            </a:pPr>
            <a:r>
              <a:rPr lang="en-IN" sz="1400" dirty="0" smtClean="0"/>
              <a:t>After shopping the device has the capability to send a receipt via text message.</a:t>
            </a:r>
          </a:p>
          <a:p>
            <a:pPr>
              <a:buFont typeface="Wingdings" pitchFamily="2" charset="2"/>
              <a:buChar char="ü"/>
            </a:pPr>
            <a:r>
              <a:rPr lang="en-IN" sz="1400" dirty="0" smtClean="0"/>
              <a:t>Requires power supply for all attached devices. 		                                                   Cash on</a:t>
            </a:r>
          </a:p>
          <a:p>
            <a:pPr>
              <a:buNone/>
            </a:pPr>
            <a:r>
              <a:rPr lang="en-IN" sz="1800" b="1" dirty="0" smtClean="0"/>
              <a:t>Smart Trolley Using Process Diagram:				                 </a:t>
            </a:r>
            <a:r>
              <a:rPr lang="en-IN" sz="1800" dirty="0" smtClean="0"/>
              <a:t> </a:t>
            </a:r>
            <a:r>
              <a:rPr lang="en-IN" sz="1400" dirty="0" smtClean="0"/>
              <a:t>delivery</a:t>
            </a:r>
            <a:endParaRPr lang="en-IN" sz="1400" b="1" dirty="0" smtClean="0"/>
          </a:p>
          <a:p>
            <a:pPr>
              <a:buNone/>
            </a:pPr>
            <a:endParaRPr lang="en-IN" sz="1400" dirty="0" smtClean="0"/>
          </a:p>
          <a:p>
            <a:pPr>
              <a:buNone/>
            </a:pPr>
            <a:r>
              <a:rPr lang="en-IN" sz="1400" dirty="0" smtClean="0"/>
              <a:t>                                                                                                                                                                                                                 Generate receipt</a:t>
            </a:r>
          </a:p>
          <a:p>
            <a:pPr>
              <a:buNone/>
            </a:pPr>
            <a:endParaRPr lang="en-IN" sz="1400" dirty="0" smtClean="0"/>
          </a:p>
          <a:p>
            <a:pPr>
              <a:buNone/>
            </a:pPr>
            <a:r>
              <a:rPr lang="en-IN" sz="1400" dirty="0" smtClean="0"/>
              <a:t>		Use trolley	                  Add items	        Add total                            Show</a:t>
            </a:r>
          </a:p>
          <a:p>
            <a:pPr>
              <a:buNone/>
            </a:pPr>
            <a:endParaRPr lang="en-IN" sz="1400" dirty="0" smtClean="0"/>
          </a:p>
          <a:p>
            <a:pPr>
              <a:buNone/>
            </a:pPr>
            <a:r>
              <a:rPr lang="en-IN" sz="1400" dirty="0" smtClean="0"/>
              <a:t>						                      Amount</a:t>
            </a:r>
          </a:p>
          <a:p>
            <a:pPr>
              <a:buNone/>
            </a:pPr>
            <a:endParaRPr lang="en-IN" sz="1400" dirty="0" smtClean="0"/>
          </a:p>
          <a:p>
            <a:pPr>
              <a:buNone/>
            </a:pPr>
            <a:endParaRPr lang="en-IN" sz="1400" dirty="0" smtClean="0"/>
          </a:p>
          <a:p>
            <a:pPr>
              <a:buNone/>
            </a:pPr>
            <a:r>
              <a:rPr lang="en-IN" sz="1400" dirty="0" smtClean="0"/>
              <a:t>    Scan</a:t>
            </a:r>
          </a:p>
          <a:p>
            <a:pPr>
              <a:buNone/>
            </a:pPr>
            <a:endParaRPr lang="en-IN" sz="1400" dirty="0" smtClean="0"/>
          </a:p>
          <a:p>
            <a:pPr>
              <a:buNone/>
            </a:pPr>
            <a:endParaRPr lang="en-IN" sz="1400" dirty="0" smtClean="0"/>
          </a:p>
          <a:p>
            <a:pPr>
              <a:buNone/>
            </a:pPr>
            <a:r>
              <a:rPr lang="en-IN" sz="1400" dirty="0" smtClean="0"/>
              <a:t>						                                            Online payment</a:t>
            </a:r>
          </a:p>
          <a:p>
            <a:pPr>
              <a:buNone/>
            </a:pPr>
            <a:r>
              <a:rPr lang="en-IN" sz="1400" dirty="0" smtClean="0"/>
              <a:t>							                  (mobile App)</a:t>
            </a:r>
          </a:p>
          <a:p>
            <a:pPr>
              <a:buNone/>
            </a:pPr>
            <a:endParaRPr lang="en-IN" sz="1400" b="1" dirty="0" smtClean="0"/>
          </a:p>
          <a:p>
            <a:pPr>
              <a:buNone/>
            </a:pPr>
            <a:endParaRPr lang="en-IN" sz="1400" b="1" dirty="0" smtClean="0"/>
          </a:p>
          <a:p>
            <a:endParaRPr lang="en-IN" dirty="0"/>
          </a:p>
        </p:txBody>
      </p:sp>
      <p:pic>
        <p:nvPicPr>
          <p:cNvPr id="4" name="Picture 3" descr="shoprite_announces_gps_smart_trolley_link.jpg"/>
          <p:cNvPicPr>
            <a:picLocks noChangeAspect="1"/>
          </p:cNvPicPr>
          <p:nvPr/>
        </p:nvPicPr>
        <p:blipFill>
          <a:blip r:embed="rId2" cstate="print"/>
          <a:stretch>
            <a:fillRect/>
          </a:stretch>
        </p:blipFill>
        <p:spPr>
          <a:xfrm>
            <a:off x="2143108" y="4429132"/>
            <a:ext cx="785818" cy="928694"/>
          </a:xfrm>
          <a:prstGeom prst="rect">
            <a:avLst/>
          </a:prstGeom>
        </p:spPr>
      </p:pic>
      <p:pic>
        <p:nvPicPr>
          <p:cNvPr id="5" name="Picture 4" descr="The-Smart-Trolley-Design-3.png"/>
          <p:cNvPicPr>
            <a:picLocks noChangeAspect="1"/>
          </p:cNvPicPr>
          <p:nvPr/>
        </p:nvPicPr>
        <p:blipFill>
          <a:blip r:embed="rId3"/>
          <a:stretch>
            <a:fillRect/>
          </a:stretch>
        </p:blipFill>
        <p:spPr>
          <a:xfrm>
            <a:off x="4572000" y="500042"/>
            <a:ext cx="2500330" cy="1666887"/>
          </a:xfrm>
          <a:prstGeom prst="rect">
            <a:avLst/>
          </a:prstGeom>
        </p:spPr>
      </p:pic>
      <p:pic>
        <p:nvPicPr>
          <p:cNvPr id="6" name="Picture 5" descr="smartcart01.jpg"/>
          <p:cNvPicPr>
            <a:picLocks noChangeAspect="1"/>
          </p:cNvPicPr>
          <p:nvPr/>
        </p:nvPicPr>
        <p:blipFill>
          <a:blip r:embed="rId4" cstate="print"/>
          <a:stretch>
            <a:fillRect/>
          </a:stretch>
        </p:blipFill>
        <p:spPr>
          <a:xfrm>
            <a:off x="3643306" y="4429132"/>
            <a:ext cx="785818" cy="928694"/>
          </a:xfrm>
          <a:prstGeom prst="rect">
            <a:avLst/>
          </a:prstGeom>
        </p:spPr>
      </p:pic>
      <p:pic>
        <p:nvPicPr>
          <p:cNvPr id="8" name="Picture 7" descr="csm_wumart_2_540_web_6aa740e2ad.jpg"/>
          <p:cNvPicPr>
            <a:picLocks noChangeAspect="1"/>
          </p:cNvPicPr>
          <p:nvPr/>
        </p:nvPicPr>
        <p:blipFill>
          <a:blip r:embed="rId5"/>
          <a:stretch>
            <a:fillRect/>
          </a:stretch>
        </p:blipFill>
        <p:spPr>
          <a:xfrm>
            <a:off x="642910" y="5643578"/>
            <a:ext cx="571504" cy="928694"/>
          </a:xfrm>
          <a:prstGeom prst="rect">
            <a:avLst/>
          </a:prstGeom>
        </p:spPr>
      </p:pic>
      <p:pic>
        <p:nvPicPr>
          <p:cNvPr id="9" name="Picture 8" descr="shoprite_announces_gps_smart_trolley_link.jpg"/>
          <p:cNvPicPr>
            <a:picLocks noChangeAspect="1"/>
          </p:cNvPicPr>
          <p:nvPr/>
        </p:nvPicPr>
        <p:blipFill>
          <a:blip r:embed="rId6" cstate="print"/>
          <a:stretch>
            <a:fillRect/>
          </a:stretch>
        </p:blipFill>
        <p:spPr>
          <a:xfrm flipH="1">
            <a:off x="500034" y="4429132"/>
            <a:ext cx="928694" cy="928694"/>
          </a:xfrm>
          <a:prstGeom prst="rect">
            <a:avLst/>
          </a:prstGeom>
        </p:spPr>
      </p:pic>
      <p:cxnSp>
        <p:nvCxnSpPr>
          <p:cNvPr id="12" name="Straight Arrow Connector 11"/>
          <p:cNvCxnSpPr>
            <a:stCxn id="8" idx="0"/>
          </p:cNvCxnSpPr>
          <p:nvPr/>
        </p:nvCxnSpPr>
        <p:spPr>
          <a:xfrm rot="5400000" flipH="1" flipV="1">
            <a:off x="785788" y="5500702"/>
            <a:ext cx="285750"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1"/>
            <a:endCxn id="4" idx="1"/>
          </p:cNvCxnSpPr>
          <p:nvPr/>
        </p:nvCxnSpPr>
        <p:spPr>
          <a:xfrm>
            <a:off x="1428728" y="4893479"/>
            <a:ext cx="7143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4" idx="3"/>
            <a:endCxn id="6" idx="1"/>
          </p:cNvCxnSpPr>
          <p:nvPr/>
        </p:nvCxnSpPr>
        <p:spPr>
          <a:xfrm>
            <a:off x="2928926" y="4893479"/>
            <a:ext cx="7143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7" name="Picture 46" descr="smart-shopping-cart.jpeg"/>
          <p:cNvPicPr>
            <a:picLocks noChangeAspect="1"/>
          </p:cNvPicPr>
          <p:nvPr/>
        </p:nvPicPr>
        <p:blipFill>
          <a:blip r:embed="rId7" cstate="print"/>
          <a:stretch>
            <a:fillRect/>
          </a:stretch>
        </p:blipFill>
        <p:spPr>
          <a:xfrm>
            <a:off x="5000628" y="4429132"/>
            <a:ext cx="795347" cy="857256"/>
          </a:xfrm>
          <a:prstGeom prst="rect">
            <a:avLst/>
          </a:prstGeom>
        </p:spPr>
      </p:pic>
      <p:cxnSp>
        <p:nvCxnSpPr>
          <p:cNvPr id="49" name="Straight Arrow Connector 48"/>
          <p:cNvCxnSpPr>
            <a:endCxn id="47" idx="1"/>
          </p:cNvCxnSpPr>
          <p:nvPr/>
        </p:nvCxnSpPr>
        <p:spPr>
          <a:xfrm flipV="1">
            <a:off x="4429124" y="4857760"/>
            <a:ext cx="571504"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2" name="Picture 51" descr="smiling-man-paying-groceries-supermarket-260nw-280286561.jpg"/>
          <p:cNvPicPr>
            <a:picLocks noChangeAspect="1"/>
          </p:cNvPicPr>
          <p:nvPr/>
        </p:nvPicPr>
        <p:blipFill>
          <a:blip r:embed="rId8" cstate="print"/>
          <a:stretch>
            <a:fillRect/>
          </a:stretch>
        </p:blipFill>
        <p:spPr>
          <a:xfrm>
            <a:off x="7358082" y="3429000"/>
            <a:ext cx="1188720" cy="853440"/>
          </a:xfrm>
          <a:prstGeom prst="rect">
            <a:avLst/>
          </a:prstGeom>
        </p:spPr>
      </p:pic>
      <p:cxnSp>
        <p:nvCxnSpPr>
          <p:cNvPr id="54" name="Elbow Connector 53"/>
          <p:cNvCxnSpPr>
            <a:stCxn id="64" idx="0"/>
          </p:cNvCxnSpPr>
          <p:nvPr/>
        </p:nvCxnSpPr>
        <p:spPr>
          <a:xfrm rot="5400000" flipH="1" flipV="1">
            <a:off x="6635843" y="3635455"/>
            <a:ext cx="642939" cy="80154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pic>
        <p:nvPicPr>
          <p:cNvPr id="58" name="Picture 57" descr="waight monitoring.JPG"/>
          <p:cNvPicPr>
            <a:picLocks noChangeAspect="1"/>
          </p:cNvPicPr>
          <p:nvPr/>
        </p:nvPicPr>
        <p:blipFill>
          <a:blip r:embed="rId9"/>
          <a:stretch>
            <a:fillRect/>
          </a:stretch>
        </p:blipFill>
        <p:spPr>
          <a:xfrm>
            <a:off x="7500958" y="4643446"/>
            <a:ext cx="1044665" cy="785818"/>
          </a:xfrm>
          <a:prstGeom prst="rect">
            <a:avLst/>
          </a:prstGeom>
        </p:spPr>
      </p:pic>
      <p:cxnSp>
        <p:nvCxnSpPr>
          <p:cNvPr id="60" name="Straight Arrow Connector 59"/>
          <p:cNvCxnSpPr/>
          <p:nvPr/>
        </p:nvCxnSpPr>
        <p:spPr>
          <a:xfrm rot="5400000">
            <a:off x="8034835" y="4466759"/>
            <a:ext cx="36100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61" name="Picture 60" descr="1-o_3K00ZnWwJX647AKB845Q.jpeg"/>
          <p:cNvPicPr>
            <a:picLocks noChangeAspect="1"/>
          </p:cNvPicPr>
          <p:nvPr/>
        </p:nvPicPr>
        <p:blipFill>
          <a:blip r:embed="rId10" cstate="print"/>
          <a:stretch>
            <a:fillRect/>
          </a:stretch>
        </p:blipFill>
        <p:spPr>
          <a:xfrm>
            <a:off x="7500958" y="5643578"/>
            <a:ext cx="1071570" cy="875115"/>
          </a:xfrm>
          <a:prstGeom prst="rect">
            <a:avLst/>
          </a:prstGeom>
        </p:spPr>
      </p:pic>
      <p:cxnSp>
        <p:nvCxnSpPr>
          <p:cNvPr id="63" name="Shape 62"/>
          <p:cNvCxnSpPr>
            <a:stCxn id="64" idx="2"/>
          </p:cNvCxnSpPr>
          <p:nvPr/>
        </p:nvCxnSpPr>
        <p:spPr>
          <a:xfrm rot="16200000" flipH="1">
            <a:off x="6667094" y="5104398"/>
            <a:ext cx="723310" cy="94441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pic>
        <p:nvPicPr>
          <p:cNvPr id="64" name="Picture 63" descr="180219_adc_scan-go_your-guide_handset-v2 (2).png"/>
          <p:cNvPicPr>
            <a:picLocks noChangeAspect="1"/>
          </p:cNvPicPr>
          <p:nvPr/>
        </p:nvPicPr>
        <p:blipFill>
          <a:blip r:embed="rId11" cstate="print"/>
          <a:stretch>
            <a:fillRect/>
          </a:stretch>
        </p:blipFill>
        <p:spPr>
          <a:xfrm>
            <a:off x="6286512" y="4357694"/>
            <a:ext cx="540060" cy="857256"/>
          </a:xfrm>
          <a:prstGeom prst="rect">
            <a:avLst/>
          </a:prstGeom>
        </p:spPr>
      </p:pic>
      <p:cxnSp>
        <p:nvCxnSpPr>
          <p:cNvPr id="106" name="Straight Arrow Connector 105"/>
          <p:cNvCxnSpPr>
            <a:stCxn id="47" idx="3"/>
          </p:cNvCxnSpPr>
          <p:nvPr/>
        </p:nvCxnSpPr>
        <p:spPr>
          <a:xfrm>
            <a:off x="5795975" y="4857760"/>
            <a:ext cx="490537"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2" name="Picture 21" descr="every-single-text-message-template-you-need-for-your-business-38-638.jpg"/>
          <p:cNvPicPr>
            <a:picLocks noChangeAspect="1"/>
          </p:cNvPicPr>
          <p:nvPr/>
        </p:nvPicPr>
        <p:blipFill>
          <a:blip r:embed="rId12" cstate="print"/>
          <a:stretch>
            <a:fillRect/>
          </a:stretch>
        </p:blipFill>
        <p:spPr>
          <a:xfrm>
            <a:off x="4143372" y="5643578"/>
            <a:ext cx="1348766" cy="857256"/>
          </a:xfrm>
          <a:prstGeom prst="rect">
            <a:avLst/>
          </a:prstGeom>
        </p:spPr>
      </p:pic>
      <p:cxnSp>
        <p:nvCxnSpPr>
          <p:cNvPr id="24" name="Straight Arrow Connector 23"/>
          <p:cNvCxnSpPr/>
          <p:nvPr/>
        </p:nvCxnSpPr>
        <p:spPr>
          <a:xfrm rot="10800000">
            <a:off x="5500694" y="6357958"/>
            <a:ext cx="214314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Wave 32"/>
          <p:cNvSpPr/>
          <p:nvPr/>
        </p:nvSpPr>
        <p:spPr>
          <a:xfrm>
            <a:off x="3143240" y="3143248"/>
            <a:ext cx="1285884" cy="357190"/>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Content Placeholder 2"/>
          <p:cNvSpPr>
            <a:spLocks noGrp="1"/>
          </p:cNvSpPr>
          <p:nvPr>
            <p:ph idx="1"/>
          </p:nvPr>
        </p:nvSpPr>
        <p:spPr>
          <a:xfrm>
            <a:off x="457200" y="357166"/>
            <a:ext cx="8329642" cy="6143668"/>
          </a:xfrm>
        </p:spPr>
        <p:txBody>
          <a:bodyPr>
            <a:normAutofit lnSpcReduction="10000"/>
          </a:bodyPr>
          <a:lstStyle/>
          <a:p>
            <a:pPr marL="0" indent="0" algn="ctr">
              <a:buNone/>
            </a:pPr>
            <a:r>
              <a:rPr lang="en-IN" sz="1400" b="1" u="sng" dirty="0" smtClean="0"/>
              <a:t>Smart Trolley Using Process:</a:t>
            </a:r>
          </a:p>
          <a:p>
            <a:pPr marL="0" indent="0">
              <a:buNone/>
            </a:pPr>
            <a:r>
              <a:rPr lang="en-IN" sz="1400" dirty="0" smtClean="0"/>
              <a:t>                     </a:t>
            </a:r>
            <a:r>
              <a:rPr lang="en-IN" sz="1000" dirty="0" smtClean="0"/>
              <a:t>comes to Super market	</a:t>
            </a:r>
            <a:r>
              <a:rPr lang="en-IN" sz="1100" dirty="0" smtClean="0"/>
              <a:t>                   Scan		                        Active	        User</a:t>
            </a:r>
          </a:p>
          <a:p>
            <a:pPr marL="0" indent="0">
              <a:buNone/>
            </a:pPr>
            <a:endParaRPr lang="en-IN" sz="1400" dirty="0" smtClean="0"/>
          </a:p>
          <a:p>
            <a:pPr marL="0" indent="0">
              <a:buNone/>
            </a:pPr>
            <a:endParaRPr lang="en-IN" sz="1400" dirty="0" smtClean="0"/>
          </a:p>
          <a:p>
            <a:pPr marL="0" indent="0">
              <a:buNone/>
            </a:pPr>
            <a:r>
              <a:rPr lang="en-IN" sz="1100" dirty="0" smtClean="0"/>
              <a:t>Go to</a:t>
            </a:r>
            <a:r>
              <a:rPr lang="en-IN" sz="1400" dirty="0" smtClean="0"/>
              <a:t>		          </a:t>
            </a:r>
            <a:r>
              <a:rPr lang="en-IN" sz="1100" dirty="0" smtClean="0"/>
              <a:t> find </a:t>
            </a:r>
            <a:r>
              <a:rPr lang="en-IN" sz="1400" dirty="0" smtClean="0"/>
              <a:t>	                  </a:t>
            </a:r>
            <a:r>
              <a:rPr lang="en-IN" sz="1100" dirty="0" smtClean="0"/>
              <a:t>Transaction</a:t>
            </a:r>
            <a:r>
              <a:rPr lang="en-IN" sz="1400" dirty="0" smtClean="0"/>
              <a:t>				</a:t>
            </a:r>
          </a:p>
          <a:p>
            <a:pPr marL="0" indent="0">
              <a:buNone/>
            </a:pPr>
            <a:r>
              <a:rPr lang="en-IN" sz="1100" dirty="0" smtClean="0"/>
              <a:t>outside</a:t>
            </a:r>
            <a:r>
              <a:rPr lang="en-IN" sz="1400" dirty="0" smtClean="0"/>
              <a:t>	</a:t>
            </a:r>
            <a:r>
              <a:rPr lang="en-IN" sz="1100" dirty="0" smtClean="0"/>
              <a:t> </a:t>
            </a:r>
            <a:r>
              <a:rPr lang="en-IN" sz="1400" dirty="0" smtClean="0"/>
              <a:t>						    	       </a:t>
            </a:r>
            <a:r>
              <a:rPr lang="en-IN" sz="1100" dirty="0" smtClean="0"/>
              <a:t>Display</a:t>
            </a:r>
          </a:p>
          <a:p>
            <a:pPr marL="0" indent="0">
              <a:buNone/>
            </a:pPr>
            <a:r>
              <a:rPr lang="en-IN" sz="1100" dirty="0" smtClean="0"/>
              <a:t>through</a:t>
            </a:r>
            <a:r>
              <a:rPr lang="en-IN" sz="1400" dirty="0" smtClean="0"/>
              <a:t>				                   		                      </a:t>
            </a:r>
            <a:r>
              <a:rPr lang="en-IN" sz="1100" dirty="0" smtClean="0"/>
              <a:t>User can</a:t>
            </a:r>
          </a:p>
          <a:p>
            <a:pPr marL="0" indent="0">
              <a:buNone/>
            </a:pPr>
            <a:r>
              <a:rPr lang="en-IN" sz="1400" dirty="0" smtClean="0"/>
              <a:t>					       </a:t>
            </a:r>
            <a:r>
              <a:rPr lang="en-IN" sz="1100" dirty="0" smtClean="0"/>
              <a:t>After</a:t>
            </a:r>
          </a:p>
          <a:p>
            <a:pPr marL="0" indent="0">
              <a:buNone/>
            </a:pPr>
            <a:r>
              <a:rPr lang="en-IN" sz="1400" dirty="0" smtClean="0"/>
              <a:t>					    </a:t>
            </a:r>
            <a:r>
              <a:rPr lang="en-IN" sz="1100" dirty="0" smtClean="0"/>
              <a:t>Shopping</a:t>
            </a:r>
          </a:p>
          <a:p>
            <a:pPr marL="0" indent="0">
              <a:buNone/>
            </a:pPr>
            <a:r>
              <a:rPr lang="en-IN" sz="1400" dirty="0" smtClean="0"/>
              <a:t>		      </a:t>
            </a:r>
            <a:r>
              <a:rPr lang="en-IN" sz="1100" dirty="0" smtClean="0"/>
              <a:t>       Go to</a:t>
            </a:r>
            <a:r>
              <a:rPr lang="en-IN" sz="1400" dirty="0" smtClean="0"/>
              <a:t>	                  </a:t>
            </a:r>
            <a:r>
              <a:rPr lang="en-IN" sz="1100" dirty="0" smtClean="0"/>
              <a:t>Transaction</a:t>
            </a:r>
          </a:p>
          <a:p>
            <a:pPr marL="0" indent="0">
              <a:buNone/>
            </a:pPr>
            <a:endParaRPr lang="en-IN" sz="1400" dirty="0" smtClean="0"/>
          </a:p>
          <a:p>
            <a:pPr marL="0" indent="0">
              <a:buNone/>
            </a:pPr>
            <a:endParaRPr lang="en-IN" sz="1400" dirty="0" smtClean="0"/>
          </a:p>
          <a:p>
            <a:pPr marL="0" indent="0">
              <a:buNone/>
            </a:pPr>
            <a:r>
              <a:rPr lang="en-IN" sz="1400" dirty="0" smtClean="0"/>
              <a:t>			</a:t>
            </a:r>
            <a:r>
              <a:rPr lang="en-IN" sz="1600" b="1" dirty="0" smtClean="0"/>
              <a:t>Methodology:</a:t>
            </a:r>
          </a:p>
          <a:p>
            <a:pPr marL="0" indent="0" algn="just">
              <a:buNone/>
            </a:pPr>
            <a:r>
              <a:rPr lang="en-IN" sz="1800" b="1" u="sng" dirty="0" smtClean="0"/>
              <a:t>Technology used:</a:t>
            </a:r>
          </a:p>
          <a:p>
            <a:pPr marL="0" indent="0" algn="just">
              <a:buNone/>
            </a:pPr>
            <a:r>
              <a:rPr lang="en-IN" sz="1600" b="1" u="sng" dirty="0" smtClean="0"/>
              <a:t>Software: </a:t>
            </a:r>
            <a:r>
              <a:rPr lang="en-IN" sz="1600" dirty="0" smtClean="0"/>
              <a:t> JSP, PHP, MySQL,  HTML, CSS, Bootstrap-3. </a:t>
            </a:r>
            <a:endParaRPr lang="en-IN" sz="1600" b="1" u="sng" dirty="0" smtClean="0"/>
          </a:p>
          <a:p>
            <a:pPr marL="0" indent="0" algn="just">
              <a:buNone/>
            </a:pPr>
            <a:r>
              <a:rPr lang="en-IN" sz="1600" b="1" u="sng" dirty="0" smtClean="0"/>
              <a:t>Hardware: </a:t>
            </a:r>
            <a:r>
              <a:rPr lang="en-IN" sz="1600" dirty="0" smtClean="0"/>
              <a:t> Node-MCU, RFID reader, Trolley, Barcode Reader, Raspberry pi.  </a:t>
            </a:r>
            <a:endParaRPr lang="en-IN" sz="1600" b="1" dirty="0" smtClean="0"/>
          </a:p>
          <a:p>
            <a:pPr marL="0" indent="0" algn="just">
              <a:buNone/>
            </a:pPr>
            <a:r>
              <a:rPr lang="en-IN" sz="2000" b="1" u="sng" dirty="0" smtClean="0"/>
              <a:t>Conclusion:</a:t>
            </a:r>
          </a:p>
          <a:p>
            <a:pPr marL="0" indent="0" algn="just">
              <a:buNone/>
            </a:pPr>
            <a:r>
              <a:rPr lang="en-IN" sz="1600" dirty="0" smtClean="0"/>
              <a:t>In Smart Trolley System, now there is no need for the customers to wait in the queue and wait for his/her turn for the scanning of the product items. Especially during weekends or festivals season, there is no time wastage in waiting in the queue. The customer has to do only payment(offline) at the billing counter or (online) payment (</a:t>
            </a:r>
            <a:r>
              <a:rPr lang="en-IN" sz="1600" b="1" dirty="0" smtClean="0"/>
              <a:t>paytm,googlepay,phonepay,etc) </a:t>
            </a:r>
            <a:r>
              <a:rPr lang="en-IN" sz="1600" dirty="0" smtClean="0"/>
              <a:t>and only those customers can use the smart trolley who are having membership RFID card and smart trolley apps. So, supermarkets use this Smart trolley as their business strategy to attract more number of customers.</a:t>
            </a:r>
          </a:p>
          <a:p>
            <a:pPr>
              <a:buNone/>
            </a:pPr>
            <a:endParaRPr lang="en-IN" sz="1400" dirty="0" smtClean="0"/>
          </a:p>
          <a:p>
            <a:pPr>
              <a:buNone/>
            </a:pPr>
            <a:endParaRPr lang="en-IN" dirty="0"/>
          </a:p>
        </p:txBody>
      </p:sp>
      <p:sp>
        <p:nvSpPr>
          <p:cNvPr id="4" name="Oval 3"/>
          <p:cNvSpPr/>
          <p:nvPr/>
        </p:nvSpPr>
        <p:spPr>
          <a:xfrm>
            <a:off x="642910" y="714356"/>
            <a:ext cx="857256"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USER</a:t>
            </a:r>
            <a:endParaRPr lang="en-IN" sz="1400" dirty="0"/>
          </a:p>
        </p:txBody>
      </p:sp>
      <p:cxnSp>
        <p:nvCxnSpPr>
          <p:cNvPr id="8" name="Straight Arrow Connector 7"/>
          <p:cNvCxnSpPr>
            <a:stCxn id="4" idx="6"/>
          </p:cNvCxnSpPr>
          <p:nvPr/>
        </p:nvCxnSpPr>
        <p:spPr>
          <a:xfrm>
            <a:off x="1500166" y="928670"/>
            <a:ext cx="107157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571736" y="714356"/>
            <a:ext cx="1214446"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Take smart trolley</a:t>
            </a:r>
            <a:endParaRPr lang="en-IN" sz="1400" dirty="0"/>
          </a:p>
        </p:txBody>
      </p:sp>
      <p:cxnSp>
        <p:nvCxnSpPr>
          <p:cNvPr id="21" name="Straight Arrow Connector 20"/>
          <p:cNvCxnSpPr/>
          <p:nvPr/>
        </p:nvCxnSpPr>
        <p:spPr>
          <a:xfrm>
            <a:off x="3786182" y="928670"/>
            <a:ext cx="571504"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357686" y="714356"/>
            <a:ext cx="142876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Trolley</a:t>
            </a:r>
            <a:r>
              <a:rPr lang="en-IN" dirty="0" smtClean="0"/>
              <a:t> </a:t>
            </a:r>
            <a:r>
              <a:rPr lang="en-IN" sz="1400" dirty="0" smtClean="0"/>
              <a:t>barcode with mob Apps</a:t>
            </a:r>
            <a:endParaRPr lang="en-IN" sz="1400" dirty="0"/>
          </a:p>
        </p:txBody>
      </p:sp>
      <p:cxnSp>
        <p:nvCxnSpPr>
          <p:cNvPr id="28" name="Straight Arrow Connector 27"/>
          <p:cNvCxnSpPr/>
          <p:nvPr/>
        </p:nvCxnSpPr>
        <p:spPr>
          <a:xfrm>
            <a:off x="5857884" y="928670"/>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357950" y="714356"/>
            <a:ext cx="785818"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Trolley &amp; Apps </a:t>
            </a:r>
            <a:endParaRPr lang="en-IN" sz="1400" dirty="0"/>
          </a:p>
        </p:txBody>
      </p:sp>
      <p:cxnSp>
        <p:nvCxnSpPr>
          <p:cNvPr id="35" name="Straight Arrow Connector 34"/>
          <p:cNvCxnSpPr/>
          <p:nvPr/>
        </p:nvCxnSpPr>
        <p:spPr>
          <a:xfrm>
            <a:off x="7143768" y="928670"/>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7572396" y="714356"/>
            <a:ext cx="1143008"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smtClean="0"/>
              <a:t>Takes product ,scan &amp; put in trolley</a:t>
            </a:r>
            <a:endParaRPr lang="en-IN" sz="1300" dirty="0"/>
          </a:p>
        </p:txBody>
      </p:sp>
      <p:cxnSp>
        <p:nvCxnSpPr>
          <p:cNvPr id="40" name="Straight Arrow Connector 39"/>
          <p:cNvCxnSpPr/>
          <p:nvPr/>
        </p:nvCxnSpPr>
        <p:spPr>
          <a:xfrm rot="5400000">
            <a:off x="7714478" y="1571612"/>
            <a:ext cx="572298"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7572396" y="1857364"/>
            <a:ext cx="1143008"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smtClean="0"/>
              <a:t>Product details in mob Apps</a:t>
            </a:r>
            <a:endParaRPr lang="en-IN" sz="1300" dirty="0"/>
          </a:p>
        </p:txBody>
      </p:sp>
      <p:cxnSp>
        <p:nvCxnSpPr>
          <p:cNvPr id="46" name="Straight Arrow Connector 45"/>
          <p:cNvCxnSpPr/>
          <p:nvPr/>
        </p:nvCxnSpPr>
        <p:spPr>
          <a:xfrm rot="10800000">
            <a:off x="6858016" y="2071678"/>
            <a:ext cx="7143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5929322" y="1857364"/>
            <a:ext cx="928694"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smtClean="0"/>
              <a:t>Add or Remove products</a:t>
            </a:r>
            <a:endParaRPr lang="en-IN" sz="1300" dirty="0"/>
          </a:p>
        </p:txBody>
      </p:sp>
      <p:cxnSp>
        <p:nvCxnSpPr>
          <p:cNvPr id="57" name="Straight Arrow Connector 56"/>
          <p:cNvCxnSpPr/>
          <p:nvPr/>
        </p:nvCxnSpPr>
        <p:spPr>
          <a:xfrm rot="10800000">
            <a:off x="5286380" y="2071678"/>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Diamond 58"/>
          <p:cNvSpPr/>
          <p:nvPr/>
        </p:nvSpPr>
        <p:spPr>
          <a:xfrm>
            <a:off x="4071934" y="1714488"/>
            <a:ext cx="1214446" cy="71438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User wants  pay</a:t>
            </a:r>
            <a:endParaRPr lang="en-IN" sz="1200" dirty="0"/>
          </a:p>
        </p:txBody>
      </p:sp>
      <p:cxnSp>
        <p:nvCxnSpPr>
          <p:cNvPr id="63" name="Shape 62"/>
          <p:cNvCxnSpPr/>
          <p:nvPr/>
        </p:nvCxnSpPr>
        <p:spPr>
          <a:xfrm rot="10800000" flipV="1">
            <a:off x="3929058" y="2428868"/>
            <a:ext cx="750108" cy="285752"/>
          </a:xfrm>
          <a:prstGeom prst="bentConnector3">
            <a:avLst>
              <a:gd name="adj1" fmla="val -206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Elbow Connector 69"/>
          <p:cNvCxnSpPr/>
          <p:nvPr/>
        </p:nvCxnSpPr>
        <p:spPr>
          <a:xfrm rot="10800000">
            <a:off x="3929058" y="1500174"/>
            <a:ext cx="785818" cy="214314"/>
          </a:xfrm>
          <a:prstGeom prst="bentConnector3">
            <a:avLst>
              <a:gd name="adj1" fmla="val -909"/>
            </a:avLst>
          </a:prstGeom>
          <a:ln>
            <a:tailEnd type="arrow"/>
          </a:ln>
        </p:spPr>
        <p:style>
          <a:lnRef idx="1">
            <a:schemeClr val="accent1"/>
          </a:lnRef>
          <a:fillRef idx="0">
            <a:schemeClr val="accent1"/>
          </a:fillRef>
          <a:effectRef idx="0">
            <a:schemeClr val="accent1"/>
          </a:effectRef>
          <a:fontRef idx="minor">
            <a:schemeClr val="tx1"/>
          </a:fontRef>
        </p:style>
      </p:cxnSp>
      <p:sp>
        <p:nvSpPr>
          <p:cNvPr id="88" name="Rounded Rectangle 87"/>
          <p:cNvSpPr/>
          <p:nvPr/>
        </p:nvSpPr>
        <p:spPr>
          <a:xfrm>
            <a:off x="3214678" y="1357298"/>
            <a:ext cx="714380"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Online</a:t>
            </a:r>
            <a:endParaRPr lang="en-IN" sz="1400" dirty="0"/>
          </a:p>
        </p:txBody>
      </p:sp>
      <p:sp>
        <p:nvSpPr>
          <p:cNvPr id="89" name="Rounded Rectangle 88"/>
          <p:cNvSpPr/>
          <p:nvPr/>
        </p:nvSpPr>
        <p:spPr>
          <a:xfrm>
            <a:off x="3214678" y="2500306"/>
            <a:ext cx="714380"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Offline</a:t>
            </a:r>
            <a:endParaRPr lang="en-IN" sz="1400" dirty="0"/>
          </a:p>
        </p:txBody>
      </p:sp>
      <p:cxnSp>
        <p:nvCxnSpPr>
          <p:cNvPr id="93" name="Straight Arrow Connector 92"/>
          <p:cNvCxnSpPr/>
          <p:nvPr/>
        </p:nvCxnSpPr>
        <p:spPr>
          <a:xfrm rot="10800000">
            <a:off x="2714612" y="1571612"/>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785918" y="1357298"/>
            <a:ext cx="928694" cy="4286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Massage in mobile</a:t>
            </a:r>
            <a:endParaRPr lang="en-IN" sz="1200" dirty="0"/>
          </a:p>
        </p:txBody>
      </p:sp>
      <p:cxnSp>
        <p:nvCxnSpPr>
          <p:cNvPr id="108" name="Straight Arrow Connector 107"/>
          <p:cNvCxnSpPr/>
          <p:nvPr/>
        </p:nvCxnSpPr>
        <p:spPr>
          <a:xfrm rot="10800000">
            <a:off x="2786050" y="2714620"/>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7" name="Rounded Rectangle 116"/>
          <p:cNvSpPr/>
          <p:nvPr/>
        </p:nvSpPr>
        <p:spPr>
          <a:xfrm>
            <a:off x="1785918" y="2428868"/>
            <a:ext cx="1000132"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Billing Counter</a:t>
            </a:r>
          </a:p>
          <a:p>
            <a:pPr algn="ctr"/>
            <a:r>
              <a:rPr lang="en-IN" sz="1200" dirty="0" smtClean="0"/>
              <a:t>&amp; takes bill</a:t>
            </a:r>
            <a:endParaRPr lang="en-IN" sz="1200" dirty="0"/>
          </a:p>
        </p:txBody>
      </p:sp>
      <p:cxnSp>
        <p:nvCxnSpPr>
          <p:cNvPr id="120" name="Elbow Connector 119"/>
          <p:cNvCxnSpPr/>
          <p:nvPr/>
        </p:nvCxnSpPr>
        <p:spPr>
          <a:xfrm rot="10800000">
            <a:off x="1500166" y="1000108"/>
            <a:ext cx="500066" cy="357190"/>
          </a:xfrm>
          <a:prstGeom prst="bentConnector3">
            <a:avLst>
              <a:gd name="adj1" fmla="val 2523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6" name="Elbow Connector 125"/>
          <p:cNvCxnSpPr/>
          <p:nvPr/>
        </p:nvCxnSpPr>
        <p:spPr>
          <a:xfrm rot="16200000" flipV="1">
            <a:off x="964381" y="1464455"/>
            <a:ext cx="1428760" cy="642942"/>
          </a:xfrm>
          <a:prstGeom prst="bentConnector3">
            <a:avLst>
              <a:gd name="adj1" fmla="val 4533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4" idx="4"/>
          </p:cNvCxnSpPr>
          <p:nvPr/>
        </p:nvCxnSpPr>
        <p:spPr>
          <a:xfrm rot="5400000">
            <a:off x="571471" y="1643051"/>
            <a:ext cx="100013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0" name="Can 139"/>
          <p:cNvSpPr/>
          <p:nvPr/>
        </p:nvSpPr>
        <p:spPr>
          <a:xfrm>
            <a:off x="642910" y="2143116"/>
            <a:ext cx="928694" cy="85725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RFID scanner</a:t>
            </a:r>
            <a:endParaRPr lang="en-IN" sz="1400" dirty="0"/>
          </a:p>
        </p:txBody>
      </p:sp>
      <p:graphicFrame>
        <p:nvGraphicFramePr>
          <p:cNvPr id="147" name="Table 146"/>
          <p:cNvGraphicFramePr>
            <a:graphicFrameLocks noGrp="1"/>
          </p:cNvGraphicFramePr>
          <p:nvPr/>
        </p:nvGraphicFramePr>
        <p:xfrm>
          <a:off x="500034" y="357166"/>
          <a:ext cx="8282016" cy="2681309"/>
        </p:xfrm>
        <a:graphic>
          <a:graphicData uri="http://schemas.openxmlformats.org/drawingml/2006/table">
            <a:tbl>
              <a:tblPr/>
              <a:tblGrid>
                <a:gridCol w="8282016"/>
              </a:tblGrid>
              <a:tr h="2681309">
                <a:tc>
                  <a:txBody>
                    <a:bodyPr/>
                    <a:lstStyle/>
                    <a:p>
                      <a:endParaRPr lang="en-IN" sz="1200" dirty="0" smtClean="0"/>
                    </a:p>
                    <a:p>
                      <a:r>
                        <a:rPr lang="en-IN" sz="1200" dirty="0" smtClean="0"/>
                        <a:t>Start</a:t>
                      </a:r>
                      <a:endParaRPr lang="en-IN" sz="1200" dirty="0"/>
                    </a:p>
                  </a:txBody>
                  <a:tcPr>
                    <a:lnL w="28575" cmpd="sng">
                      <a:solidFill>
                        <a:schemeClr val="tx2">
                          <a:lumMod val="60000"/>
                          <a:lumOff val="40000"/>
                        </a:schemeClr>
                      </a:solidFill>
                      <a:prstDash val="solid"/>
                    </a:lnL>
                    <a:lnR w="28575" cmpd="sng">
                      <a:solidFill>
                        <a:schemeClr val="tx2">
                          <a:lumMod val="60000"/>
                          <a:lumOff val="40000"/>
                        </a:schemeClr>
                      </a:solidFill>
                      <a:prstDash val="solid"/>
                    </a:lnR>
                    <a:lnT w="28575" cmpd="sng">
                      <a:solidFill>
                        <a:schemeClr val="tx2">
                          <a:lumMod val="60000"/>
                          <a:lumOff val="40000"/>
                        </a:schemeClr>
                      </a:solidFill>
                      <a:prstDash val="solid"/>
                    </a:lnT>
                    <a:lnB w="28575" cmpd="sng">
                      <a:solidFill>
                        <a:schemeClr val="tx2">
                          <a:lumMod val="60000"/>
                          <a:lumOff val="40000"/>
                        </a:schemeClr>
                      </a:solidFill>
                      <a:prstDash val="solid"/>
                    </a:lnB>
                  </a:tcPr>
                </a:tc>
              </a:tr>
            </a:tbl>
          </a:graphicData>
        </a:graphic>
      </p:graphicFrame>
      <p:cxnSp>
        <p:nvCxnSpPr>
          <p:cNvPr id="149" name="Straight Arrow Connector 148"/>
          <p:cNvCxnSpPr/>
          <p:nvPr/>
        </p:nvCxnSpPr>
        <p:spPr>
          <a:xfrm>
            <a:off x="928662" y="642918"/>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2455</TotalTime>
  <Words>88</Words>
  <Application>Microsoft Office PowerPoint</Application>
  <PresentationFormat>On-screen Show (4:3)</PresentationFormat>
  <Paragraphs>71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Security &amp; Surveillance</vt:lpstr>
      <vt:lpstr> Objective: In this project we are implementing a sy “Barcode based smart trolley system ” developed for Customers person in mall while buying  anything in terms of reduced time spent while purchasing. The main objective of proposed system is to provide a technology oriented, low-cast easily scalable, and rugged system for assisting shopping in person.  </vt:lpstr>
      <vt:lpstr>Slide 4</vt:lpstr>
      <vt:lpstr>Benefits Using Smart Trolley</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 /Approach</dc:title>
  <dc:creator>pandeychandralok</dc:creator>
  <cp:lastModifiedBy>Chandralok</cp:lastModifiedBy>
  <cp:revision>285</cp:revision>
  <dcterms:created xsi:type="dcterms:W3CDTF">2019-01-05T12:00:03Z</dcterms:created>
  <dcterms:modified xsi:type="dcterms:W3CDTF">2019-11-10T04:52:56Z</dcterms:modified>
</cp:coreProperties>
</file>