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2" r:id="rId9"/>
    <p:sldId id="273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7" d="100"/>
          <a:sy n="237" d="100"/>
        </p:scale>
        <p:origin x="-104" y="-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90E9A-A3FE-4615-9F69-1B4FC0CA2D3E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9351D-06EC-471D-9BA0-BA8826BD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4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9351D-06EC-471D-9BA0-BA8826BD7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9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5EF067-B0DC-4C64-9307-5EDE6B9729C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165647"/>
            <a:ext cx="6779110" cy="923330"/>
            <a:chOff x="1172584" y="1381459"/>
            <a:chExt cx="6779110" cy="1231106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040803"/>
            <a:ext cx="6777318" cy="1298987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5897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F067-B0DC-4C64-9307-5EDE6B9729C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419549"/>
            <a:ext cx="1678193" cy="41750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9" y="637391"/>
            <a:ext cx="5507917" cy="3767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F067-B0DC-4C64-9307-5EDE6B9729C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4594069" y="2045201"/>
            <a:ext cx="4110116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000879" y="1381459"/>
              <a:ext cx="11695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F067-B0DC-4C64-9307-5EDE6B9729C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165684"/>
            <a:ext cx="6779110" cy="923330"/>
            <a:chOff x="1172584" y="1381459"/>
            <a:chExt cx="6779110" cy="1231106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1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2825488"/>
            <a:ext cx="7734747" cy="112514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F067-B0DC-4C64-9307-5EDE6B9729C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F067-B0DC-4C64-9307-5EDE6B9729C8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680210"/>
            <a:ext cx="3803904" cy="290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680210"/>
            <a:ext cx="3803904" cy="290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1680210"/>
            <a:ext cx="344244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210696"/>
            <a:ext cx="3803904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1680210"/>
            <a:ext cx="344728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8276"/>
            <a:ext cx="3799728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F067-B0DC-4C64-9307-5EDE6B9729C8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F067-B0DC-4C64-9307-5EDE6B9729C8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F067-B0DC-4C64-9307-5EDE6B9729C8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1258647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49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2702859"/>
            <a:ext cx="3411725" cy="188796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F067-B0DC-4C64-9307-5EDE6B9729C8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3501614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500224"/>
            <a:ext cx="4772156" cy="2698512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29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F067-B0DC-4C64-9307-5EDE6B9729C8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1" y="427617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686261"/>
            <a:ext cx="7745505" cy="290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46210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F5EF067-B0DC-4C64-9307-5EDE6B9729C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2108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46210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2BA3C7A-4460-4E46-A3EE-44945348DD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pterra.com/professional-services-automation-softwar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Professional Services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Design</a:t>
            </a:r>
          </a:p>
        </p:txBody>
      </p:sp>
    </p:spTree>
    <p:extLst>
      <p:ext uri="{BB962C8B-B14F-4D97-AF65-F5344CB8AC3E}">
        <p14:creationId xmlns:p14="http://schemas.microsoft.com/office/powerpoint/2010/main" val="241626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Validate product design</a:t>
            </a:r>
          </a:p>
          <a:p>
            <a:pPr lvl="1"/>
            <a:r>
              <a:rPr lang="en-US" dirty="0"/>
              <a:t>Run it by some friendly companies (P4, partners)</a:t>
            </a:r>
          </a:p>
          <a:p>
            <a:r>
              <a:rPr lang="en-US" dirty="0"/>
              <a:t>Create product development team</a:t>
            </a:r>
          </a:p>
          <a:p>
            <a:pPr lvl="1"/>
            <a:r>
              <a:rPr lang="en-US" dirty="0" smtClean="0"/>
              <a:t>Design, prototype, p</a:t>
            </a:r>
            <a:r>
              <a:rPr lang="en-US" dirty="0" smtClean="0"/>
              <a:t>roduct management </a:t>
            </a:r>
            <a:r>
              <a:rPr lang="en-US" dirty="0"/>
              <a:t>in US</a:t>
            </a:r>
          </a:p>
          <a:p>
            <a:pPr lvl="1"/>
            <a:r>
              <a:rPr lang="en-US" dirty="0"/>
              <a:t>Dev in India</a:t>
            </a:r>
          </a:p>
          <a:p>
            <a:r>
              <a:rPr lang="en-US" dirty="0"/>
              <a:t>Create wireframes, database design</a:t>
            </a:r>
          </a:p>
          <a:p>
            <a:r>
              <a:rPr lang="en-US" dirty="0"/>
              <a:t>Define development estimates</a:t>
            </a:r>
          </a:p>
          <a:p>
            <a:r>
              <a:rPr lang="en-US" dirty="0"/>
              <a:t>Define user stories, sprints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Product</a:t>
            </a:r>
          </a:p>
        </p:txBody>
      </p:sp>
    </p:spTree>
    <p:extLst>
      <p:ext uri="{BB962C8B-B14F-4D97-AF65-F5344CB8AC3E}">
        <p14:creationId xmlns:p14="http://schemas.microsoft.com/office/powerpoint/2010/main" val="342566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 developers working full-time</a:t>
            </a:r>
          </a:p>
          <a:p>
            <a:r>
              <a:rPr lang="en-US" dirty="0" smtClean="0"/>
              <a:t>6-9 calendar months </a:t>
            </a:r>
            <a:r>
              <a:rPr lang="en-US" dirty="0"/>
              <a:t>for core functionality</a:t>
            </a:r>
          </a:p>
          <a:p>
            <a:r>
              <a:rPr lang="en-US" dirty="0" smtClean="0"/>
              <a:t>Agile </a:t>
            </a:r>
            <a:r>
              <a:rPr lang="en-US" dirty="0"/>
              <a:t>iterations</a:t>
            </a:r>
          </a:p>
          <a:p>
            <a:r>
              <a:rPr lang="en-US" dirty="0" err="1"/>
              <a:t>Microservices</a:t>
            </a:r>
            <a:r>
              <a:rPr lang="en-US" dirty="0"/>
              <a:t> architecture </a:t>
            </a:r>
          </a:p>
          <a:p>
            <a:pPr lvl="1"/>
            <a:r>
              <a:rPr lang="en-US" dirty="0"/>
              <a:t>Elastic</a:t>
            </a:r>
          </a:p>
          <a:p>
            <a:pPr lvl="1"/>
            <a:r>
              <a:rPr lang="en-US" dirty="0"/>
              <a:t>Easier to maintain</a:t>
            </a:r>
          </a:p>
          <a:p>
            <a:r>
              <a:rPr lang="en-US" dirty="0"/>
              <a:t>Tech stack </a:t>
            </a:r>
            <a:r>
              <a:rPr lang="en-US" dirty="0" smtClean="0"/>
              <a:t>TBD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Estimates</a:t>
            </a:r>
          </a:p>
        </p:txBody>
      </p:sp>
    </p:spTree>
    <p:extLst>
      <p:ext uri="{BB962C8B-B14F-4D97-AF65-F5344CB8AC3E}">
        <p14:creationId xmlns:p14="http://schemas.microsoft.com/office/powerpoint/2010/main" val="91268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Target SMBs to begin with. Then grow into enterprises</a:t>
            </a:r>
          </a:p>
          <a:p>
            <a:r>
              <a:rPr lang="en-US" dirty="0"/>
              <a:t>Build integrations</a:t>
            </a:r>
          </a:p>
          <a:p>
            <a:pPr lvl="1"/>
            <a:r>
              <a:rPr lang="en-US" dirty="0"/>
              <a:t>Salesforce.com, NetSuite, QuickBooks, etc.</a:t>
            </a:r>
          </a:p>
          <a:p>
            <a:r>
              <a:rPr lang="en-US" dirty="0"/>
              <a:t>Sign up 2-3 friendly customers early on</a:t>
            </a:r>
          </a:p>
          <a:p>
            <a:pPr lvl="1"/>
            <a:r>
              <a:rPr lang="en-US" dirty="0"/>
              <a:t>Functionality review</a:t>
            </a:r>
          </a:p>
          <a:p>
            <a:pPr lvl="1"/>
            <a:r>
              <a:rPr lang="en-US" dirty="0"/>
              <a:t>Input on features</a:t>
            </a:r>
          </a:p>
          <a:p>
            <a:pPr lvl="1"/>
            <a:r>
              <a:rPr lang="en-US" dirty="0"/>
              <a:t>Fortnightly review meetings – 30 minutes</a:t>
            </a:r>
          </a:p>
          <a:p>
            <a:pPr lvl="1"/>
            <a:r>
              <a:rPr lang="en-US" dirty="0"/>
              <a:t>Reward: free product subscription for a year upon release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Market Strategy</a:t>
            </a:r>
          </a:p>
        </p:txBody>
      </p:sp>
    </p:spTree>
    <p:extLst>
      <p:ext uri="{BB962C8B-B14F-4D97-AF65-F5344CB8AC3E}">
        <p14:creationId xmlns:p14="http://schemas.microsoft.com/office/powerpoint/2010/main" val="119162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Upon release of product, tap into professional network to begin with</a:t>
            </a:r>
          </a:p>
          <a:p>
            <a:pPr lvl="1"/>
            <a:r>
              <a:rPr lang="en-US" dirty="0"/>
              <a:t>Free trial customers will be handy referrals</a:t>
            </a:r>
          </a:p>
          <a:p>
            <a:r>
              <a:rPr lang="en-US" dirty="0"/>
              <a:t>Word-of-mouth marketing kicks in after initial few sign-ups</a:t>
            </a:r>
          </a:p>
          <a:p>
            <a:r>
              <a:rPr lang="en-US" dirty="0"/>
              <a:t>Target software consulting companies to begin with</a:t>
            </a:r>
          </a:p>
          <a:p>
            <a:r>
              <a:rPr lang="en-US" dirty="0"/>
              <a:t>Sales &amp; Marketing: key to success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Market Strategy</a:t>
            </a:r>
          </a:p>
        </p:txBody>
      </p:sp>
    </p:spTree>
    <p:extLst>
      <p:ext uri="{BB962C8B-B14F-4D97-AF65-F5344CB8AC3E}">
        <p14:creationId xmlns:p14="http://schemas.microsoft.com/office/powerpoint/2010/main" val="65990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554491"/>
              </p:ext>
            </p:extLst>
          </p:nvPr>
        </p:nvGraphicFramePr>
        <p:xfrm>
          <a:off x="1524000" y="2876550"/>
          <a:ext cx="45631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8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1" y="427616"/>
            <a:ext cx="7756263" cy="820891"/>
          </a:xfrm>
        </p:spPr>
        <p:txBody>
          <a:bodyPr/>
          <a:lstStyle/>
          <a:p>
            <a:r>
              <a:rPr lang="en-US" dirty="0"/>
              <a:t>Back-of-napkin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885950"/>
            <a:ext cx="481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price per user per month: $25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number of users per customer: 20</a:t>
            </a:r>
          </a:p>
        </p:txBody>
      </p:sp>
    </p:spTree>
    <p:extLst>
      <p:ext uri="{BB962C8B-B14F-4D97-AF65-F5344CB8AC3E}">
        <p14:creationId xmlns:p14="http://schemas.microsoft.com/office/powerpoint/2010/main" val="302612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8" y="1686261"/>
            <a:ext cx="7758952" cy="2866689"/>
          </a:xfrm>
        </p:spPr>
        <p:txBody>
          <a:bodyPr>
            <a:normAutofit fontScale="92500"/>
          </a:bodyPr>
          <a:lstStyle/>
          <a:p>
            <a:r>
              <a:rPr lang="en-US" dirty="0"/>
              <a:t>Need to cover the costs</a:t>
            </a:r>
          </a:p>
          <a:p>
            <a:pPr lvl="1"/>
            <a:r>
              <a:rPr lang="en-US" dirty="0"/>
              <a:t>Development costs: </a:t>
            </a:r>
            <a:r>
              <a:rPr lang="en-US" dirty="0" smtClean="0"/>
              <a:t>4 </a:t>
            </a:r>
            <a:r>
              <a:rPr lang="en-US" dirty="0"/>
              <a:t>developers for a year (in India)</a:t>
            </a:r>
          </a:p>
          <a:p>
            <a:pPr lvl="1"/>
            <a:r>
              <a:rPr lang="en-US" dirty="0"/>
              <a:t>Website development cost</a:t>
            </a:r>
          </a:p>
          <a:p>
            <a:pPr lvl="1"/>
            <a:r>
              <a:rPr lang="en-US" dirty="0"/>
              <a:t>Infrastructure costs: should be minimal (thanks to AWS)</a:t>
            </a:r>
          </a:p>
          <a:p>
            <a:pPr lvl="1"/>
            <a:r>
              <a:rPr lang="en-US" dirty="0"/>
              <a:t>Operational costs: should be minimal (founders not drawing salary</a:t>
            </a:r>
            <a:r>
              <a:rPr lang="en-US" dirty="0" smtClean="0"/>
              <a:t>)</a:t>
            </a:r>
          </a:p>
          <a:p>
            <a:r>
              <a:rPr lang="en-US" dirty="0"/>
              <a:t>$75,000 should cover a year’s worth of </a:t>
            </a:r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Funding</a:t>
            </a:r>
          </a:p>
        </p:txBody>
      </p:sp>
    </p:spTree>
    <p:extLst>
      <p:ext uri="{BB962C8B-B14F-4D97-AF65-F5344CB8AC3E}">
        <p14:creationId xmlns:p14="http://schemas.microsoft.com/office/powerpoint/2010/main" val="240376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build this product?</a:t>
            </a:r>
          </a:p>
          <a:p>
            <a:r>
              <a:rPr lang="en-US" dirty="0"/>
              <a:t>Product description</a:t>
            </a:r>
          </a:p>
          <a:p>
            <a:r>
              <a:rPr lang="en-US" dirty="0"/>
              <a:t>Developing the Product</a:t>
            </a:r>
          </a:p>
          <a:p>
            <a:r>
              <a:rPr lang="en-US" dirty="0"/>
              <a:t>Go to Market Strategy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793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Limitations in </a:t>
            </a:r>
            <a:r>
              <a:rPr lang="en-US" dirty="0">
                <a:hlinkClick r:id="rId2"/>
              </a:rPr>
              <a:t>available solutions</a:t>
            </a:r>
            <a:endParaRPr lang="en-US" dirty="0"/>
          </a:p>
          <a:p>
            <a:pPr lvl="1"/>
            <a:r>
              <a:rPr lang="en-US" dirty="0" smtClean="0"/>
              <a:t>Gaps </a:t>
            </a:r>
            <a:r>
              <a:rPr lang="en-US" dirty="0"/>
              <a:t>in functionality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ustomizations required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omplex implementations</a:t>
            </a:r>
            <a:endParaRPr lang="en-US" dirty="0"/>
          </a:p>
          <a:p>
            <a:pPr lvl="1"/>
            <a:r>
              <a:rPr lang="en-US" dirty="0"/>
              <a:t>Frustration for PS managers, admins, </a:t>
            </a:r>
            <a:r>
              <a:rPr lang="en-US" dirty="0" smtClean="0"/>
              <a:t>consultants</a:t>
            </a:r>
          </a:p>
          <a:p>
            <a:r>
              <a:rPr lang="en-US" dirty="0" smtClean="0"/>
              <a:t>Business implications:</a:t>
            </a:r>
          </a:p>
          <a:p>
            <a:pPr lvl="1"/>
            <a:r>
              <a:rPr lang="en-US" dirty="0" smtClean="0"/>
              <a:t>Delayed billing</a:t>
            </a:r>
          </a:p>
          <a:p>
            <a:pPr lvl="1"/>
            <a:r>
              <a:rPr lang="en-US" dirty="0" smtClean="0"/>
              <a:t>Inaccurate billing</a:t>
            </a:r>
          </a:p>
          <a:p>
            <a:pPr lvl="1"/>
            <a:r>
              <a:rPr lang="en-US" dirty="0" smtClean="0"/>
              <a:t>Manual processing</a:t>
            </a:r>
          </a:p>
          <a:p>
            <a:pPr lvl="1"/>
            <a:r>
              <a:rPr lang="en-US" dirty="0" smtClean="0"/>
              <a:t>Lack of insight into KPIs such as billable utilization, resource planning,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Another PSA?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5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Comprehensive </a:t>
            </a:r>
            <a:r>
              <a:rPr lang="en-US" dirty="0" smtClean="0"/>
              <a:t>standalone </a:t>
            </a:r>
            <a:r>
              <a:rPr lang="en-US" dirty="0"/>
              <a:t>system for running a Professional Services business</a:t>
            </a:r>
          </a:p>
          <a:p>
            <a:r>
              <a:rPr lang="en-US" dirty="0"/>
              <a:t>Pre-sales cycle: tracking sales opportunities</a:t>
            </a:r>
          </a:p>
          <a:p>
            <a:r>
              <a:rPr lang="en-US" dirty="0"/>
              <a:t>Post-sales fulfilment: </a:t>
            </a:r>
            <a:r>
              <a:rPr lang="en-US" dirty="0" smtClean="0"/>
              <a:t>time, expenses, invoicing</a:t>
            </a:r>
            <a:endParaRPr lang="en-US" dirty="0"/>
          </a:p>
          <a:p>
            <a:r>
              <a:rPr lang="en-US" dirty="0"/>
              <a:t>Repository for all IP: software, documents, </a:t>
            </a:r>
            <a:r>
              <a:rPr lang="en-US" dirty="0" smtClean="0"/>
              <a:t>binaries</a:t>
            </a:r>
          </a:p>
          <a:p>
            <a:r>
              <a:rPr lang="en-US" dirty="0" smtClean="0"/>
              <a:t>Collaboration workflows with customers</a:t>
            </a:r>
          </a:p>
          <a:p>
            <a:r>
              <a:rPr lang="en-US" dirty="0"/>
              <a:t>Integration with third-party </a:t>
            </a:r>
            <a:r>
              <a:rPr lang="en-US" dirty="0" smtClean="0"/>
              <a:t>systems</a:t>
            </a:r>
            <a:endParaRPr lang="en-US" dirty="0"/>
          </a:p>
          <a:p>
            <a:r>
              <a:rPr lang="en-US" dirty="0"/>
              <a:t>Can be used across several </a:t>
            </a:r>
            <a:r>
              <a:rPr lang="en-US" dirty="0" smtClean="0"/>
              <a:t>verticals: ISVs, software consulting, </a:t>
            </a:r>
            <a:r>
              <a:rPr lang="en-US" dirty="0"/>
              <a:t>lawyers, accountants, management consultants, etc.</a:t>
            </a:r>
          </a:p>
          <a:p>
            <a:r>
              <a:rPr lang="en-US" dirty="0" err="1"/>
              <a:t>SaaS</a:t>
            </a:r>
            <a:r>
              <a:rPr lang="en-US" dirty="0"/>
              <a:t> </a:t>
            </a:r>
            <a:r>
              <a:rPr lang="en-US" dirty="0" smtClean="0"/>
              <a:t>delivery, per</a:t>
            </a:r>
            <a:r>
              <a:rPr lang="en-US" dirty="0"/>
              <a:t>-</a:t>
            </a:r>
            <a:r>
              <a:rPr lang="en-US" dirty="0" smtClean="0"/>
              <a:t>user pricing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247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Standalone</a:t>
            </a:r>
            <a:endParaRPr lang="en-US" dirty="0"/>
          </a:p>
          <a:p>
            <a:r>
              <a:rPr lang="en-US" dirty="0"/>
              <a:t>Tracking sales opportunities – a la CRM</a:t>
            </a:r>
          </a:p>
          <a:p>
            <a:r>
              <a:rPr lang="en-US" dirty="0"/>
              <a:t>IP repository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Contracts</a:t>
            </a:r>
          </a:p>
          <a:p>
            <a:pPr lvl="1"/>
            <a:r>
              <a:rPr lang="en-US" dirty="0"/>
              <a:t>Searchable, version history</a:t>
            </a:r>
          </a:p>
          <a:p>
            <a:r>
              <a:rPr lang="en-US" dirty="0" smtClean="0"/>
              <a:t>Collaboration </a:t>
            </a:r>
            <a:r>
              <a:rPr lang="en-US" dirty="0"/>
              <a:t>workflows with customers/prospects</a:t>
            </a:r>
          </a:p>
          <a:p>
            <a:pPr lvl="1"/>
            <a:r>
              <a:rPr lang="en-US" dirty="0"/>
              <a:t>For sharing files/software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Distinguishing Features</a:t>
            </a:r>
          </a:p>
        </p:txBody>
      </p:sp>
    </p:spTree>
    <p:extLst>
      <p:ext uri="{BB962C8B-B14F-4D97-AF65-F5344CB8AC3E}">
        <p14:creationId xmlns:p14="http://schemas.microsoft.com/office/powerpoint/2010/main" val="305883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support for KPIs = greater profitability</a:t>
            </a:r>
          </a:p>
          <a:p>
            <a:r>
              <a:rPr lang="en-US" dirty="0" smtClean="0"/>
              <a:t>Timely</a:t>
            </a:r>
            <a:r>
              <a:rPr lang="en-US" dirty="0"/>
              <a:t>/accurate </a:t>
            </a:r>
            <a:r>
              <a:rPr lang="en-US" dirty="0" smtClean="0"/>
              <a:t>billing</a:t>
            </a:r>
            <a:endParaRPr lang="en-US" dirty="0" smtClean="0"/>
          </a:p>
          <a:p>
            <a:r>
              <a:rPr lang="en-US" dirty="0" smtClean="0"/>
              <a:t>Less</a:t>
            </a:r>
            <a:r>
              <a:rPr lang="en-US" dirty="0"/>
              <a:t>/no human errors in data capture</a:t>
            </a:r>
          </a:p>
          <a:p>
            <a:r>
              <a:rPr lang="en-US" dirty="0" smtClean="0"/>
              <a:t>Searchable </a:t>
            </a:r>
            <a:r>
              <a:rPr lang="en-US" dirty="0"/>
              <a:t>repository = reusable software, docs</a:t>
            </a:r>
          </a:p>
          <a:p>
            <a:r>
              <a:rPr lang="en-US" dirty="0"/>
              <a:t>Affordable pricing. </a:t>
            </a:r>
          </a:p>
          <a:p>
            <a:r>
              <a:rPr lang="en-US" dirty="0"/>
              <a:t>SaaS = nothing to install, backup, maintain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11591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8924" y="1636074"/>
            <a:ext cx="1862447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193" y="1640775"/>
            <a:ext cx="1862447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60069" y="1640775"/>
            <a:ext cx="1862447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Opportunities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32365" y="1613066"/>
            <a:ext cx="1862447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Consultants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5851" y="2816679"/>
            <a:ext cx="1862447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34288" y="2796392"/>
            <a:ext cx="1862447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Tracking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60068" y="2772394"/>
            <a:ext cx="1862447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32363" y="2771405"/>
            <a:ext cx="1862447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85747" y="4035879"/>
            <a:ext cx="1862447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Book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32362" y="4012334"/>
            <a:ext cx="1935685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34287" y="4035879"/>
            <a:ext cx="1862447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82827" y="4035879"/>
            <a:ext cx="1862447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150149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QuickBooks for accounting</a:t>
            </a:r>
          </a:p>
          <a:p>
            <a:r>
              <a:rPr lang="en-US" dirty="0"/>
              <a:t>Salesforce.com for CRM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Integrations</a:t>
            </a:r>
          </a:p>
        </p:txBody>
      </p:sp>
    </p:spTree>
    <p:extLst>
      <p:ext uri="{BB962C8B-B14F-4D97-AF65-F5344CB8AC3E}">
        <p14:creationId xmlns:p14="http://schemas.microsoft.com/office/powerpoint/2010/main" val="272443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00400" y="2675792"/>
            <a:ext cx="3962400" cy="66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Third-party integrations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Roadmap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209800" y="1962150"/>
            <a:ext cx="5543774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Core functionality: Software Consulting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200400" y="3409950"/>
            <a:ext cx="3791174" cy="58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Collaboration Workflows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505200" y="4248150"/>
            <a:ext cx="3791174" cy="58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Additional industries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4724400" y="2419350"/>
            <a:ext cx="257287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724400" y="3173723"/>
            <a:ext cx="257287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724400" y="3928096"/>
            <a:ext cx="257287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98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286</TotalTime>
  <Words>521</Words>
  <Application>Microsoft Macintosh PowerPoint</Application>
  <PresentationFormat>On-screen Show (16:9)</PresentationFormat>
  <Paragraphs>116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Hardcover</vt:lpstr>
      <vt:lpstr>Professional Services Automation</vt:lpstr>
      <vt:lpstr>Agenda</vt:lpstr>
      <vt:lpstr>Why Another PSA?</vt:lpstr>
      <vt:lpstr>Product Description</vt:lpstr>
      <vt:lpstr>Distinguishing Features</vt:lpstr>
      <vt:lpstr>Benefits</vt:lpstr>
      <vt:lpstr>Product Components</vt:lpstr>
      <vt:lpstr>Integrations</vt:lpstr>
      <vt:lpstr>Product Roadmap</vt:lpstr>
      <vt:lpstr>Developing the Product</vt:lpstr>
      <vt:lpstr>Development Estimates</vt:lpstr>
      <vt:lpstr>Go To Market Strategy</vt:lpstr>
      <vt:lpstr>Go To Market Strategy</vt:lpstr>
      <vt:lpstr>Back-of-napkin</vt:lpstr>
      <vt:lpstr>Initial Funding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Services Automation</dc:title>
  <dc:creator>Tony</dc:creator>
  <cp:lastModifiedBy>Tony Vinayak</cp:lastModifiedBy>
  <cp:revision>131</cp:revision>
  <dcterms:created xsi:type="dcterms:W3CDTF">2016-05-28T20:36:00Z</dcterms:created>
  <dcterms:modified xsi:type="dcterms:W3CDTF">2016-06-07T13:34:45Z</dcterms:modified>
</cp:coreProperties>
</file>