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77" r:id="rId5"/>
    <p:sldId id="280" r:id="rId6"/>
    <p:sldId id="281" r:id="rId7"/>
    <p:sldId id="268" r:id="rId8"/>
    <p:sldId id="259" r:id="rId9"/>
    <p:sldId id="260" r:id="rId10"/>
    <p:sldId id="261" r:id="rId11"/>
    <p:sldId id="262" r:id="rId12"/>
    <p:sldId id="279" r:id="rId13"/>
    <p:sldId id="283" r:id="rId14"/>
    <p:sldId id="284" r:id="rId15"/>
    <p:sldId id="285" r:id="rId16"/>
    <p:sldId id="286" r:id="rId17"/>
    <p:sldId id="288" r:id="rId18"/>
    <p:sldId id="263" r:id="rId19"/>
    <p:sldId id="269" r:id="rId20"/>
    <p:sldId id="289" r:id="rId21"/>
    <p:sldId id="290" r:id="rId22"/>
    <p:sldId id="265" r:id="rId23"/>
    <p:sldId id="291" r:id="rId24"/>
    <p:sldId id="292" r:id="rId25"/>
    <p:sldId id="293" r:id="rId26"/>
    <p:sldId id="294" r:id="rId27"/>
    <p:sldId id="295" r:id="rId28"/>
    <p:sldId id="270" r:id="rId29"/>
    <p:sldId id="266" r:id="rId30"/>
    <p:sldId id="278" r:id="rId31"/>
    <p:sldId id="296" r:id="rId32"/>
    <p:sldId id="275"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11936-A103-433B-9921-ADDED9AA40FB}" type="datetimeFigureOut">
              <a:rPr lang="en-IN" smtClean="0"/>
              <a:t>29-05-2020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5AB18-6768-4A48-A972-F1D9A907F12C}" type="slidenum">
              <a:rPr lang="en-IN" smtClean="0"/>
              <a:t>‹#›</a:t>
            </a:fld>
            <a:endParaRPr lang="en-IN"/>
          </a:p>
        </p:txBody>
      </p:sp>
    </p:spTree>
    <p:extLst>
      <p:ext uri="{BB962C8B-B14F-4D97-AF65-F5344CB8AC3E}">
        <p14:creationId xmlns:p14="http://schemas.microsoft.com/office/powerpoint/2010/main" val="352747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b5ac1b95_1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b5ac1b95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7b5ac1b95_1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7b5ac1b95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574BBF-804D-4C9B-92FE-D3ADBA1F00C8}"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74BBF-804D-4C9B-92FE-D3ADBA1F00C8}"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74BBF-804D-4C9B-92FE-D3ADBA1F00C8}"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4227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61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74BBF-804D-4C9B-92FE-D3ADBA1F00C8}"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74BBF-804D-4C9B-92FE-D3ADBA1F00C8}"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574BBF-804D-4C9B-92FE-D3ADBA1F00C8}"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574BBF-804D-4C9B-92FE-D3ADBA1F00C8}" type="datetimeFigureOut">
              <a:rPr lang="en-US" smtClean="0"/>
              <a:pPr/>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574BBF-804D-4C9B-92FE-D3ADBA1F00C8}" type="datetimeFigureOut">
              <a:rPr lang="en-US" smtClean="0"/>
              <a:pPr/>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4BBF-804D-4C9B-92FE-D3ADBA1F00C8}" type="datetimeFigureOut">
              <a:rPr lang="en-US" smtClean="0"/>
              <a:pPr/>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74BBF-804D-4C9B-92FE-D3ADBA1F00C8}"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74BBF-804D-4C9B-92FE-D3ADBA1F00C8}"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8F90E-37E6-49F8-9936-68AA4CED85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en.wikipedia.org/wiki/Shanmugha_Arts,_Science,_Technology_%26_Research_Academy"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74BBF-804D-4C9B-92FE-D3ADBA1F00C8}" type="datetimeFigureOut">
              <a:rPr lang="en-US" smtClean="0"/>
              <a:pPr/>
              <a:t>5/29/2020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8F90E-37E6-49F8-9936-68AA4CED85DC}" type="slidenum">
              <a:rPr lang="en-US" smtClean="0"/>
              <a:pPr/>
              <a:t>‹#›</a:t>
            </a:fld>
            <a:endParaRPr lang="en-US"/>
          </a:p>
        </p:txBody>
      </p:sp>
      <p:sp>
        <p:nvSpPr>
          <p:cNvPr id="7" name="Rectangle 6">
            <a:extLst>
              <a:ext uri="{FF2B5EF4-FFF2-40B4-BE49-F238E27FC236}">
                <a16:creationId xmlns:a16="http://schemas.microsoft.com/office/drawing/2014/main" id="{064E5665-2FC1-49F9-8A64-E49AA0EC0DFB}"/>
              </a:ext>
            </a:extLst>
          </p:cNvPr>
          <p:cNvSpPr/>
          <p:nvPr userDrawn="1"/>
        </p:nvSpPr>
        <p:spPr>
          <a:xfrm>
            <a:off x="152400" y="152400"/>
            <a:ext cx="8839200" cy="6569075"/>
          </a:xfrm>
          <a:prstGeom prst="rect">
            <a:avLst/>
          </a:prstGeom>
          <a:blipFill dpi="0" rotWithShape="1">
            <a:blip r:embed="rId15">
              <a:alphaModFix amt="11000"/>
              <a:extLst>
                <a:ext uri="{837473B0-CC2E-450A-ABE3-18F120FF3D39}">
                  <a1611:picAttrSrcUrl xmlns:a1611="http://schemas.microsoft.com/office/drawing/2016/11/main" r:id="rId1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fontScale="90000"/>
          </a:bodyPr>
          <a:lstStyle/>
          <a:p>
            <a:r>
              <a:rPr lang="en-US" b="1" dirty="0">
                <a:latin typeface="Arial" pitchFamily="34" charset="0"/>
                <a:cs typeface="Arial" pitchFamily="34" charset="0"/>
              </a:rPr>
              <a:t>Facial Emotion Recognition using 3D Convnets</a:t>
            </a:r>
            <a:br>
              <a:rPr lang="en-US" dirty="0"/>
            </a:br>
            <a:endParaRPr lang="en-US" dirty="0"/>
          </a:p>
        </p:txBody>
      </p:sp>
      <p:sp>
        <p:nvSpPr>
          <p:cNvPr id="3" name="TextBox 2"/>
          <p:cNvSpPr txBox="1"/>
          <p:nvPr/>
        </p:nvSpPr>
        <p:spPr>
          <a:xfrm>
            <a:off x="1143000" y="3044301"/>
            <a:ext cx="6625798" cy="2492990"/>
          </a:xfrm>
          <a:prstGeom prst="rect">
            <a:avLst/>
          </a:prstGeom>
          <a:noFill/>
        </p:spPr>
        <p:txBody>
          <a:bodyPr wrap="square" rtlCol="0">
            <a:spAutoFit/>
          </a:bodyPr>
          <a:lstStyle/>
          <a:p>
            <a:pPr algn="ctr"/>
            <a:r>
              <a:rPr lang="en-US" sz="3600" b="1" dirty="0"/>
              <a:t>Under guidance of Dr. A. Revathi</a:t>
            </a:r>
          </a:p>
          <a:p>
            <a:pPr algn="ctr"/>
            <a:endParaRPr lang="en-US" sz="3600" b="1" dirty="0"/>
          </a:p>
          <a:p>
            <a:pPr>
              <a:buFont typeface="Arial" pitchFamily="34" charset="0"/>
              <a:buChar char="•"/>
            </a:pPr>
            <a:r>
              <a:rPr lang="en-US" sz="2800" b="1" dirty="0"/>
              <a:t>1. </a:t>
            </a:r>
            <a:r>
              <a:rPr lang="en-US" sz="2800" b="1" dirty="0" err="1"/>
              <a:t>Kuppa</a:t>
            </a:r>
            <a:r>
              <a:rPr lang="en-US" sz="2800" b="1" dirty="0"/>
              <a:t> Sai Sri Teja  120004117</a:t>
            </a:r>
          </a:p>
          <a:p>
            <a:pPr>
              <a:buFont typeface="Arial" pitchFamily="34" charset="0"/>
              <a:buChar char="•"/>
            </a:pPr>
            <a:r>
              <a:rPr lang="en-US" sz="2800" b="1" dirty="0"/>
              <a:t>2. T. Vivekananda Reddy 121004261</a:t>
            </a:r>
          </a:p>
          <a:p>
            <a:pPr>
              <a:buFont typeface="Arial" pitchFamily="34" charset="0"/>
              <a:buChar char="•"/>
            </a:pPr>
            <a:r>
              <a:rPr lang="en-US" sz="2800" b="1" dirty="0"/>
              <a:t>3.G V S </a:t>
            </a:r>
            <a:r>
              <a:rPr lang="en-US" sz="2800" b="1" dirty="0" err="1"/>
              <a:t>S</a:t>
            </a:r>
            <a:r>
              <a:rPr lang="en-US" sz="2800" b="1" dirty="0"/>
              <a:t> Gowreesh 121004100</a:t>
            </a:r>
          </a:p>
        </p:txBody>
      </p:sp>
      <p:pic>
        <p:nvPicPr>
          <p:cNvPr id="1026" name="Picture 2" descr="Image result for sastra logo">
            <a:extLst>
              <a:ext uri="{FF2B5EF4-FFF2-40B4-BE49-F238E27FC236}">
                <a16:creationId xmlns:a16="http://schemas.microsoft.com/office/drawing/2014/main" id="{1F584A2C-D7DB-44F1-B2A2-324060F62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361" y="116860"/>
            <a:ext cx="3571875" cy="1276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Overview(Static Frame)</a:t>
            </a:r>
          </a:p>
        </p:txBody>
      </p:sp>
      <p:graphicFrame>
        <p:nvGraphicFramePr>
          <p:cNvPr id="3" name="Table 2"/>
          <p:cNvGraphicFramePr>
            <a:graphicFrameLocks noGrp="1"/>
          </p:cNvGraphicFramePr>
          <p:nvPr>
            <p:extLst>
              <p:ext uri="{D42A27DB-BD31-4B8C-83A1-F6EECF244321}">
                <p14:modId xmlns:p14="http://schemas.microsoft.com/office/powerpoint/2010/main" val="1279885291"/>
              </p:ext>
            </p:extLst>
          </p:nvPr>
        </p:nvGraphicFramePr>
        <p:xfrm>
          <a:off x="990600" y="1447800"/>
          <a:ext cx="7086600" cy="4724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590550">
                <a:tc>
                  <a:txBody>
                    <a:bodyPr/>
                    <a:lstStyle/>
                    <a:p>
                      <a:pPr algn="ctr"/>
                      <a:r>
                        <a:rPr lang="en-US" dirty="0"/>
                        <a:t>Emotion</a:t>
                      </a:r>
                    </a:p>
                  </a:txBody>
                  <a:tcPr/>
                </a:tc>
                <a:tc>
                  <a:txBody>
                    <a:bodyPr/>
                    <a:lstStyle/>
                    <a:p>
                      <a:pPr algn="ctr"/>
                      <a:r>
                        <a:rPr lang="en-US" dirty="0"/>
                        <a:t>Train</a:t>
                      </a:r>
                    </a:p>
                  </a:txBody>
                  <a:tcPr/>
                </a:tc>
                <a:tc>
                  <a:txBody>
                    <a:bodyPr/>
                    <a:lstStyle/>
                    <a:p>
                      <a:pPr algn="ctr"/>
                      <a:r>
                        <a:rPr lang="en-US" dirty="0"/>
                        <a:t>Test</a:t>
                      </a:r>
                    </a:p>
                  </a:txBody>
                  <a:tcPr/>
                </a:tc>
                <a:extLst>
                  <a:ext uri="{0D108BD9-81ED-4DB2-BD59-A6C34878D82A}">
                    <a16:rowId xmlns:a16="http://schemas.microsoft.com/office/drawing/2014/main" val="10000"/>
                  </a:ext>
                </a:extLst>
              </a:tr>
              <a:tr h="590550">
                <a:tc>
                  <a:txBody>
                    <a:bodyPr/>
                    <a:lstStyle/>
                    <a:p>
                      <a:pPr algn="ctr"/>
                      <a:r>
                        <a:rPr lang="en-US" dirty="0"/>
                        <a:t>Angry</a:t>
                      </a:r>
                    </a:p>
                  </a:txBody>
                  <a:tcPr/>
                </a:tc>
                <a:tc>
                  <a:txBody>
                    <a:bodyPr/>
                    <a:lstStyle/>
                    <a:p>
                      <a:pPr algn="ctr"/>
                      <a:r>
                        <a:rPr lang="en-US" dirty="0"/>
                        <a:t>1486</a:t>
                      </a:r>
                    </a:p>
                  </a:txBody>
                  <a:tcPr/>
                </a:tc>
                <a:tc>
                  <a:txBody>
                    <a:bodyPr/>
                    <a:lstStyle/>
                    <a:p>
                      <a:pPr algn="ctr"/>
                      <a:r>
                        <a:rPr lang="en-US" dirty="0"/>
                        <a:t>1482</a:t>
                      </a:r>
                    </a:p>
                  </a:txBody>
                  <a:tcPr/>
                </a:tc>
                <a:extLst>
                  <a:ext uri="{0D108BD9-81ED-4DB2-BD59-A6C34878D82A}">
                    <a16:rowId xmlns:a16="http://schemas.microsoft.com/office/drawing/2014/main" val="10001"/>
                  </a:ext>
                </a:extLst>
              </a:tr>
              <a:tr h="590550">
                <a:tc>
                  <a:txBody>
                    <a:bodyPr/>
                    <a:lstStyle/>
                    <a:p>
                      <a:pPr algn="ctr"/>
                      <a:r>
                        <a:rPr lang="en-US" dirty="0"/>
                        <a:t>Disgust</a:t>
                      </a:r>
                    </a:p>
                  </a:txBody>
                  <a:tcPr/>
                </a:tc>
                <a:tc>
                  <a:txBody>
                    <a:bodyPr/>
                    <a:lstStyle/>
                    <a:p>
                      <a:pPr algn="ctr"/>
                      <a:r>
                        <a:rPr lang="en-US" dirty="0"/>
                        <a:t>1711</a:t>
                      </a:r>
                    </a:p>
                  </a:txBody>
                  <a:tcPr/>
                </a:tc>
                <a:tc>
                  <a:txBody>
                    <a:bodyPr/>
                    <a:lstStyle/>
                    <a:p>
                      <a:pPr algn="ctr"/>
                      <a:r>
                        <a:rPr lang="en-US" dirty="0"/>
                        <a:t>2029</a:t>
                      </a:r>
                    </a:p>
                  </a:txBody>
                  <a:tcPr/>
                </a:tc>
                <a:extLst>
                  <a:ext uri="{0D108BD9-81ED-4DB2-BD59-A6C34878D82A}">
                    <a16:rowId xmlns:a16="http://schemas.microsoft.com/office/drawing/2014/main" val="10002"/>
                  </a:ext>
                </a:extLst>
              </a:tr>
              <a:tr h="590550">
                <a:tc>
                  <a:txBody>
                    <a:bodyPr/>
                    <a:lstStyle/>
                    <a:p>
                      <a:pPr algn="ctr"/>
                      <a:r>
                        <a:rPr lang="en-US" dirty="0"/>
                        <a:t>Fear</a:t>
                      </a:r>
                    </a:p>
                  </a:txBody>
                  <a:tcPr/>
                </a:tc>
                <a:tc>
                  <a:txBody>
                    <a:bodyPr/>
                    <a:lstStyle/>
                    <a:p>
                      <a:pPr algn="ctr"/>
                      <a:r>
                        <a:rPr lang="en-US" dirty="0"/>
                        <a:t>1548</a:t>
                      </a:r>
                    </a:p>
                  </a:txBody>
                  <a:tcPr/>
                </a:tc>
                <a:tc>
                  <a:txBody>
                    <a:bodyPr/>
                    <a:lstStyle/>
                    <a:p>
                      <a:pPr algn="ctr"/>
                      <a:r>
                        <a:rPr lang="en-US" dirty="0"/>
                        <a:t>1668</a:t>
                      </a:r>
                    </a:p>
                  </a:txBody>
                  <a:tcPr/>
                </a:tc>
                <a:extLst>
                  <a:ext uri="{0D108BD9-81ED-4DB2-BD59-A6C34878D82A}">
                    <a16:rowId xmlns:a16="http://schemas.microsoft.com/office/drawing/2014/main" val="10003"/>
                  </a:ext>
                </a:extLst>
              </a:tr>
              <a:tr h="590550">
                <a:tc>
                  <a:txBody>
                    <a:bodyPr/>
                    <a:lstStyle/>
                    <a:p>
                      <a:pPr algn="ctr"/>
                      <a:r>
                        <a:rPr lang="en-US" dirty="0"/>
                        <a:t>Happy</a:t>
                      </a:r>
                    </a:p>
                  </a:txBody>
                  <a:tcPr/>
                </a:tc>
                <a:tc>
                  <a:txBody>
                    <a:bodyPr/>
                    <a:lstStyle/>
                    <a:p>
                      <a:pPr algn="ctr"/>
                      <a:r>
                        <a:rPr lang="en-US" dirty="0"/>
                        <a:t>1600</a:t>
                      </a:r>
                    </a:p>
                  </a:txBody>
                  <a:tcPr/>
                </a:tc>
                <a:tc>
                  <a:txBody>
                    <a:bodyPr/>
                    <a:lstStyle/>
                    <a:p>
                      <a:pPr algn="ctr"/>
                      <a:r>
                        <a:rPr lang="en-US" dirty="0"/>
                        <a:t>1939</a:t>
                      </a:r>
                    </a:p>
                  </a:txBody>
                  <a:tcPr/>
                </a:tc>
                <a:extLst>
                  <a:ext uri="{0D108BD9-81ED-4DB2-BD59-A6C34878D82A}">
                    <a16:rowId xmlns:a16="http://schemas.microsoft.com/office/drawing/2014/main" val="10004"/>
                  </a:ext>
                </a:extLst>
              </a:tr>
              <a:tr h="590550">
                <a:tc>
                  <a:txBody>
                    <a:bodyPr/>
                    <a:lstStyle/>
                    <a:p>
                      <a:pPr algn="ctr"/>
                      <a:r>
                        <a:rPr lang="en-US" dirty="0"/>
                        <a:t>Neutral</a:t>
                      </a:r>
                    </a:p>
                  </a:txBody>
                  <a:tcPr/>
                </a:tc>
                <a:tc>
                  <a:txBody>
                    <a:bodyPr/>
                    <a:lstStyle/>
                    <a:p>
                      <a:pPr algn="ctr"/>
                      <a:r>
                        <a:rPr lang="en-US" dirty="0"/>
                        <a:t>3461</a:t>
                      </a:r>
                    </a:p>
                  </a:txBody>
                  <a:tcPr/>
                </a:tc>
                <a:tc>
                  <a:txBody>
                    <a:bodyPr/>
                    <a:lstStyle/>
                    <a:p>
                      <a:pPr algn="ctr"/>
                      <a:r>
                        <a:rPr lang="en-US" dirty="0"/>
                        <a:t>3363</a:t>
                      </a:r>
                    </a:p>
                  </a:txBody>
                  <a:tcPr/>
                </a:tc>
                <a:extLst>
                  <a:ext uri="{0D108BD9-81ED-4DB2-BD59-A6C34878D82A}">
                    <a16:rowId xmlns:a16="http://schemas.microsoft.com/office/drawing/2014/main" val="10005"/>
                  </a:ext>
                </a:extLst>
              </a:tr>
              <a:tr h="590550">
                <a:tc>
                  <a:txBody>
                    <a:bodyPr/>
                    <a:lstStyle/>
                    <a:p>
                      <a:pPr algn="ctr"/>
                      <a:r>
                        <a:rPr lang="en-US" dirty="0"/>
                        <a:t>Sad</a:t>
                      </a:r>
                    </a:p>
                  </a:txBody>
                  <a:tcPr/>
                </a:tc>
                <a:tc>
                  <a:txBody>
                    <a:bodyPr/>
                    <a:lstStyle/>
                    <a:p>
                      <a:pPr algn="ctr"/>
                      <a:r>
                        <a:rPr lang="en-US" dirty="0"/>
                        <a:t>1891</a:t>
                      </a:r>
                    </a:p>
                  </a:txBody>
                  <a:tcPr/>
                </a:tc>
                <a:tc>
                  <a:txBody>
                    <a:bodyPr/>
                    <a:lstStyle/>
                    <a:p>
                      <a:pPr algn="ctr"/>
                      <a:r>
                        <a:rPr lang="en-US" dirty="0"/>
                        <a:t>2122</a:t>
                      </a:r>
                    </a:p>
                  </a:txBody>
                  <a:tcPr/>
                </a:tc>
                <a:extLst>
                  <a:ext uri="{0D108BD9-81ED-4DB2-BD59-A6C34878D82A}">
                    <a16:rowId xmlns:a16="http://schemas.microsoft.com/office/drawing/2014/main" val="10006"/>
                  </a:ext>
                </a:extLst>
              </a:tr>
              <a:tr h="590550">
                <a:tc>
                  <a:txBody>
                    <a:bodyPr/>
                    <a:lstStyle/>
                    <a:p>
                      <a:pPr algn="ctr"/>
                      <a:r>
                        <a:rPr lang="en-US" dirty="0"/>
                        <a:t>Surprised</a:t>
                      </a:r>
                    </a:p>
                  </a:txBody>
                  <a:tcPr/>
                </a:tc>
                <a:tc>
                  <a:txBody>
                    <a:bodyPr/>
                    <a:lstStyle/>
                    <a:p>
                      <a:pPr algn="ctr"/>
                      <a:r>
                        <a:rPr lang="en-US" dirty="0"/>
                        <a:t>1453</a:t>
                      </a:r>
                    </a:p>
                  </a:txBody>
                  <a:tcPr/>
                </a:tc>
                <a:tc>
                  <a:txBody>
                    <a:bodyPr/>
                    <a:lstStyle/>
                    <a:p>
                      <a:pPr algn="ctr"/>
                      <a:r>
                        <a:rPr lang="en-US" dirty="0"/>
                        <a:t>1863</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Identification Emotion</a:t>
            </a:r>
          </a:p>
        </p:txBody>
      </p:sp>
      <p:sp>
        <p:nvSpPr>
          <p:cNvPr id="3" name="Content Placeholder 2"/>
          <p:cNvSpPr>
            <a:spLocks noGrp="1"/>
          </p:cNvSpPr>
          <p:nvPr>
            <p:ph idx="1"/>
          </p:nvPr>
        </p:nvSpPr>
        <p:spPr/>
        <p:txBody>
          <a:bodyPr>
            <a:normAutofit/>
          </a:bodyPr>
          <a:lstStyle/>
          <a:p>
            <a:r>
              <a:rPr lang="en-US" dirty="0"/>
              <a:t>Static Methods</a:t>
            </a:r>
          </a:p>
          <a:p>
            <a:pPr lvl="1">
              <a:buFont typeface="Wingdings" pitchFamily="2" charset="2"/>
              <a:buChar char="Ø"/>
            </a:pPr>
            <a:r>
              <a:rPr lang="en-US" sz="2400" dirty="0"/>
              <a:t>Passing Processed images through CNN.(RESNET)</a:t>
            </a:r>
          </a:p>
          <a:p>
            <a:pPr lvl="1">
              <a:buFont typeface="Wingdings" pitchFamily="2" charset="2"/>
              <a:buChar char="Ø"/>
            </a:pPr>
            <a:r>
              <a:rPr lang="en-US" sz="2400" dirty="0"/>
              <a:t>Passing landmarks of the face through simple ANN.</a:t>
            </a:r>
          </a:p>
          <a:p>
            <a:pPr lvl="1">
              <a:buNone/>
            </a:pPr>
            <a:endParaRPr lang="en-US" sz="2400" dirty="0"/>
          </a:p>
          <a:p>
            <a:r>
              <a:rPr lang="en-US" dirty="0"/>
              <a:t>Dynamic Methods</a:t>
            </a:r>
          </a:p>
          <a:p>
            <a:pPr lvl="1">
              <a:buFont typeface="Wingdings" pitchFamily="2" charset="2"/>
              <a:buChar char="Ø"/>
            </a:pPr>
            <a:r>
              <a:rPr lang="en-US" sz="2400" dirty="0"/>
              <a:t>Passing Video through a 3D convnets for dynamic working.</a:t>
            </a:r>
          </a:p>
          <a:p>
            <a:pPr lvl="1">
              <a:buFont typeface="Wingdings" pitchFamily="2" charset="2"/>
              <a:buChar char="Ø"/>
            </a:pPr>
            <a:r>
              <a:rPr lang="en-US" sz="2400" dirty="0"/>
              <a:t>Training a sequence of facial landmarks for better understanding.</a:t>
            </a:r>
          </a:p>
          <a:p>
            <a:pPr marL="514350" indent="-514350">
              <a:buFont typeface="+mj-lt"/>
              <a:buAutoNum type="arabicPeriod"/>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6AAF-74EB-46E1-841A-EC143ADD2E3C}"/>
              </a:ext>
            </a:extLst>
          </p:cNvPr>
          <p:cNvSpPr>
            <a:spLocks noGrp="1"/>
          </p:cNvSpPr>
          <p:nvPr>
            <p:ph type="title"/>
          </p:nvPr>
        </p:nvSpPr>
        <p:spPr/>
        <p:txBody>
          <a:bodyPr/>
          <a:lstStyle/>
          <a:p>
            <a:r>
              <a:rPr lang="en-IN" dirty="0"/>
              <a:t>Working Process</a:t>
            </a:r>
          </a:p>
        </p:txBody>
      </p:sp>
      <p:sp>
        <p:nvSpPr>
          <p:cNvPr id="3" name="Content Placeholder 2">
            <a:extLst>
              <a:ext uri="{FF2B5EF4-FFF2-40B4-BE49-F238E27FC236}">
                <a16:creationId xmlns:a16="http://schemas.microsoft.com/office/drawing/2014/main" id="{98A33C8C-CF77-4D9B-BF22-514D5186DCB6}"/>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COMPLETE WORK FLOW OF THE MODEL</a:t>
            </a:r>
          </a:p>
          <a:p>
            <a:pPr marL="514350" indent="-514350">
              <a:buFont typeface="+mj-lt"/>
              <a:buAutoNum type="arabicPeriod"/>
            </a:pPr>
            <a:r>
              <a:rPr lang="en-US" dirty="0"/>
              <a:t> WORKING DIAGRAM OF THE 2D WAVELET DECOMPOSITION</a:t>
            </a:r>
          </a:p>
          <a:p>
            <a:pPr marL="514350" indent="-514350">
              <a:buFont typeface="+mj-lt"/>
              <a:buAutoNum type="arabicPeriod"/>
            </a:pPr>
            <a:r>
              <a:rPr lang="en-US" dirty="0"/>
              <a:t>  KEY POINTS POSITIONS EXTRACTED  FROM A FACE</a:t>
            </a:r>
          </a:p>
          <a:p>
            <a:pPr marL="514350" indent="-514350">
              <a:buFont typeface="+mj-lt"/>
              <a:buAutoNum type="arabicPeriod"/>
            </a:pPr>
            <a:r>
              <a:rPr lang="en-US" dirty="0"/>
              <a:t> KEY POINTS POSITIONS EXTRACTED  FROM A  SIGNERS FACE</a:t>
            </a:r>
          </a:p>
          <a:p>
            <a:pPr marL="514350" indent="-514350">
              <a:buFont typeface="+mj-lt"/>
              <a:buAutoNum type="arabicPeriod"/>
            </a:pPr>
            <a:r>
              <a:rPr lang="en-US" dirty="0"/>
              <a:t> WORKING DIAGRAM OF THE SYSTEM USING 3D_CONVNETS</a:t>
            </a:r>
          </a:p>
          <a:p>
            <a:pPr marL="514350" indent="-514350">
              <a:buFont typeface="+mj-lt"/>
              <a:buAutoNum type="arabicPeriod"/>
            </a:pPr>
            <a:r>
              <a:rPr lang="en-US" dirty="0"/>
              <a:t>CONFUSION MATRIX PLOTS OF RESULTS</a:t>
            </a:r>
          </a:p>
          <a:p>
            <a:pPr marL="0" indent="0">
              <a:buNone/>
            </a:pPr>
            <a:br>
              <a:rPr lang="en-US" dirty="0"/>
            </a:br>
            <a:endParaRPr lang="en-IN" dirty="0"/>
          </a:p>
        </p:txBody>
      </p:sp>
    </p:spTree>
    <p:extLst>
      <p:ext uri="{BB962C8B-B14F-4D97-AF65-F5344CB8AC3E}">
        <p14:creationId xmlns:p14="http://schemas.microsoft.com/office/powerpoint/2010/main" val="27739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794D8-ECFE-4E5C-B223-DC419C8D9DA4}"/>
              </a:ext>
            </a:extLst>
          </p:cNvPr>
          <p:cNvSpPr txBox="1"/>
          <p:nvPr/>
        </p:nvSpPr>
        <p:spPr>
          <a:xfrm>
            <a:off x="228600" y="152400"/>
            <a:ext cx="8458200" cy="4370427"/>
          </a:xfrm>
          <a:prstGeom prst="rect">
            <a:avLst/>
          </a:prstGeom>
          <a:noFill/>
        </p:spPr>
        <p:txBody>
          <a:bodyPr wrap="square" rtlCol="0">
            <a:spAutoFit/>
          </a:bodyPr>
          <a:lstStyle/>
          <a:p>
            <a:r>
              <a:rPr lang="en-US" sz="4400" b="1" dirty="0"/>
              <a:t>FEATURE EXTRACTION:</a:t>
            </a:r>
            <a:endParaRPr lang="en-US" sz="4400" dirty="0"/>
          </a:p>
          <a:p>
            <a:pPr algn="just"/>
            <a:r>
              <a:rPr lang="en-US" sz="2700" dirty="0"/>
              <a:t>       Feature extraction is the most efficient and meaningful way of representing the physical quantity like sound, image, temperature data, etc. This is important for analysis and classification. We have used a concept of 2d wavelet decomposition for retaining the important feature with a decrease in the size of the image. This is then converted to grayscale. This conversion decreases computational cost. One layer is easy to process rather than 3 layers.</a:t>
            </a:r>
          </a:p>
          <a:p>
            <a:endParaRPr lang="en-IN" dirty="0"/>
          </a:p>
        </p:txBody>
      </p:sp>
    </p:spTree>
    <p:extLst>
      <p:ext uri="{BB962C8B-B14F-4D97-AF65-F5344CB8AC3E}">
        <p14:creationId xmlns:p14="http://schemas.microsoft.com/office/powerpoint/2010/main" val="312483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5;p18">
            <a:extLst>
              <a:ext uri="{FF2B5EF4-FFF2-40B4-BE49-F238E27FC236}">
                <a16:creationId xmlns:a16="http://schemas.microsoft.com/office/drawing/2014/main" id="{9AEC7CDD-6560-4870-82D6-A362ADF99BB2}"/>
              </a:ext>
            </a:extLst>
          </p:cNvPr>
          <p:cNvPicPr preferRelativeResize="0"/>
          <p:nvPr/>
        </p:nvPicPr>
        <p:blipFill>
          <a:blip r:embed="rId2">
            <a:alphaModFix/>
          </a:blip>
          <a:stretch>
            <a:fillRect/>
          </a:stretch>
        </p:blipFill>
        <p:spPr>
          <a:xfrm>
            <a:off x="228600" y="1905000"/>
            <a:ext cx="8606376" cy="4303188"/>
          </a:xfrm>
          <a:prstGeom prst="rect">
            <a:avLst/>
          </a:prstGeom>
          <a:noFill/>
          <a:ln>
            <a:noFill/>
          </a:ln>
        </p:spPr>
      </p:pic>
      <p:sp>
        <p:nvSpPr>
          <p:cNvPr id="4" name="TextBox 3">
            <a:extLst>
              <a:ext uri="{FF2B5EF4-FFF2-40B4-BE49-F238E27FC236}">
                <a16:creationId xmlns:a16="http://schemas.microsoft.com/office/drawing/2014/main" id="{40BA265D-8C3B-40A5-94BF-FB1378308B72}"/>
              </a:ext>
            </a:extLst>
          </p:cNvPr>
          <p:cNvSpPr txBox="1"/>
          <p:nvPr/>
        </p:nvSpPr>
        <p:spPr>
          <a:xfrm>
            <a:off x="457200" y="381000"/>
            <a:ext cx="8153400" cy="1200329"/>
          </a:xfrm>
          <a:prstGeom prst="rect">
            <a:avLst/>
          </a:prstGeom>
          <a:noFill/>
        </p:spPr>
        <p:txBody>
          <a:bodyPr wrap="square" rtlCol="0">
            <a:spAutoFit/>
          </a:bodyPr>
          <a:lstStyle/>
          <a:p>
            <a:pPr algn="ctr"/>
            <a:r>
              <a:rPr lang="en-IN" sz="3600" dirty="0"/>
              <a:t>WORKING DIAGRAM OF 2D WAVELET DECOMPOSITION</a:t>
            </a:r>
          </a:p>
        </p:txBody>
      </p:sp>
    </p:spTree>
    <p:extLst>
      <p:ext uri="{BB962C8B-B14F-4D97-AF65-F5344CB8AC3E}">
        <p14:creationId xmlns:p14="http://schemas.microsoft.com/office/powerpoint/2010/main" val="356383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802E0-51D1-4B2C-A88E-E51804DAD08C}"/>
              </a:ext>
            </a:extLst>
          </p:cNvPr>
          <p:cNvSpPr txBox="1"/>
          <p:nvPr/>
        </p:nvSpPr>
        <p:spPr>
          <a:xfrm>
            <a:off x="228600" y="304800"/>
            <a:ext cx="8686800" cy="6093976"/>
          </a:xfrm>
          <a:prstGeom prst="rect">
            <a:avLst/>
          </a:prstGeom>
          <a:noFill/>
        </p:spPr>
        <p:txBody>
          <a:bodyPr wrap="square" rtlCol="0">
            <a:spAutoFit/>
          </a:bodyPr>
          <a:lstStyle/>
          <a:p>
            <a:r>
              <a:rPr lang="en-US" sz="3200" b="1" dirty="0"/>
              <a:t>GREY SCALING AND FACIAL LANDMARKS EXTRACTION:</a:t>
            </a:r>
            <a:r>
              <a:rPr lang="en-US" sz="3200" dirty="0"/>
              <a:t> </a:t>
            </a:r>
          </a:p>
          <a:p>
            <a:pPr algn="just"/>
            <a:r>
              <a:rPr lang="en-US" sz="2700" dirty="0"/>
              <a:t>The resizing is done using  OpenCV’s library and </a:t>
            </a:r>
            <a:r>
              <a:rPr lang="en-US" sz="2700" dirty="0" err="1"/>
              <a:t>python.for</a:t>
            </a:r>
            <a:r>
              <a:rPr lang="en-US" sz="2700" dirty="0"/>
              <a:t> image decimation OpenCV uses </a:t>
            </a:r>
            <a:r>
              <a:rPr lang="en-US" sz="2700" b="1" dirty="0"/>
              <a:t>INTER_AREA</a:t>
            </a:r>
            <a:r>
              <a:rPr lang="en-US" sz="2700" dirty="0"/>
              <a:t> interpolation as it gives </a:t>
            </a:r>
            <a:r>
              <a:rPr lang="en-US" sz="2700" dirty="0" err="1"/>
              <a:t>moire</a:t>
            </a:r>
            <a:r>
              <a:rPr lang="en-US" sz="2700" dirty="0"/>
              <a:t>'-free results. Doing this helps neural nets performance speedup during training and testing. </a:t>
            </a:r>
            <a:r>
              <a:rPr lang="en-US" sz="2700" dirty="0" err="1"/>
              <a:t>fx</a:t>
            </a:r>
            <a:r>
              <a:rPr lang="en-US" sz="2700" dirty="0"/>
              <a:t> and </a:t>
            </a:r>
            <a:r>
              <a:rPr lang="en-US" sz="2700" dirty="0" err="1"/>
              <a:t>fy</a:t>
            </a:r>
            <a:r>
              <a:rPr lang="en-US" sz="2700" dirty="0"/>
              <a:t> are the size of the input image.</a:t>
            </a:r>
          </a:p>
          <a:p>
            <a:pPr algn="ctr"/>
            <a:r>
              <a:rPr lang="en-US" sz="2800" b="1" dirty="0"/>
              <a:t>Greyscale = ( Red + Blue + Green )/3</a:t>
            </a:r>
            <a:r>
              <a:rPr lang="en-US" sz="2800" dirty="0"/>
              <a:t> </a:t>
            </a:r>
          </a:p>
          <a:p>
            <a:pPr algn="just"/>
            <a:r>
              <a:rPr lang="en-US" sz="2700" dirty="0"/>
              <a:t>     Generally, images are seen in RGB while having all color combinations of red, blue, and green. This image is a converted greyscale which is of likely color combinations of back and white</a:t>
            </a:r>
            <a:r>
              <a:rPr lang="en-US" sz="2700" b="1" dirty="0"/>
              <a:t>.</a:t>
            </a:r>
          </a:p>
          <a:p>
            <a:br>
              <a:rPr lang="en-US" sz="2800" dirty="0"/>
            </a:br>
            <a:endParaRPr lang="en-IN" sz="2700" dirty="0"/>
          </a:p>
        </p:txBody>
      </p:sp>
    </p:spTree>
    <p:extLst>
      <p:ext uri="{BB962C8B-B14F-4D97-AF65-F5344CB8AC3E}">
        <p14:creationId xmlns:p14="http://schemas.microsoft.com/office/powerpoint/2010/main" val="163375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886E8-D6E1-4A99-8098-EEB3306F8518}"/>
              </a:ext>
            </a:extLst>
          </p:cNvPr>
          <p:cNvSpPr txBox="1"/>
          <p:nvPr/>
        </p:nvSpPr>
        <p:spPr>
          <a:xfrm>
            <a:off x="304800" y="304800"/>
            <a:ext cx="8534400" cy="5155257"/>
          </a:xfrm>
          <a:prstGeom prst="rect">
            <a:avLst/>
          </a:prstGeom>
          <a:noFill/>
        </p:spPr>
        <p:txBody>
          <a:bodyPr wrap="square" rtlCol="0">
            <a:spAutoFit/>
          </a:bodyPr>
          <a:lstStyle/>
          <a:p>
            <a:r>
              <a:rPr lang="en-US" sz="3200" b="1" dirty="0"/>
              <a:t>FACIAL LANDMARK EXTRACTION:</a:t>
            </a:r>
            <a:endParaRPr lang="en-US" sz="3200" dirty="0"/>
          </a:p>
          <a:p>
            <a:r>
              <a:rPr lang="en-US" sz="2700" dirty="0"/>
              <a:t>We have used a machine learning model to extract the facial landmarks from the image sequences. Changes in facial landmarks can be a key thing in making a good deep learning model for emotion detection. We choose to extract eyes, nose, eyebrows, mouth, and chin. The positions are given in a cartesian coordinate which consists of (</a:t>
            </a:r>
            <a:r>
              <a:rPr lang="en-US" sz="2700" dirty="0" err="1"/>
              <a:t>x,y</a:t>
            </a:r>
            <a:r>
              <a:rPr lang="en-US" sz="2700" dirty="0"/>
              <a:t>), we have done a feature processing of finding the distance from noise point to all the remaining points extracted which lead us to a 1d tensor of values rather than 2d tensor</a:t>
            </a:r>
            <a:r>
              <a:rPr lang="en-US" dirty="0"/>
              <a:t>.</a:t>
            </a:r>
          </a:p>
          <a:p>
            <a:endParaRPr lang="en-US" dirty="0"/>
          </a:p>
          <a:p>
            <a:br>
              <a:rPr lang="en-US" dirty="0"/>
            </a:br>
            <a:endParaRPr lang="en-IN" dirty="0"/>
          </a:p>
        </p:txBody>
      </p:sp>
    </p:spTree>
    <p:extLst>
      <p:ext uri="{BB962C8B-B14F-4D97-AF65-F5344CB8AC3E}">
        <p14:creationId xmlns:p14="http://schemas.microsoft.com/office/powerpoint/2010/main" val="230354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69A1BC-10EF-45FE-8905-0EA66E54D294}"/>
              </a:ext>
            </a:extLst>
          </p:cNvPr>
          <p:cNvSpPr/>
          <p:nvPr/>
        </p:nvSpPr>
        <p:spPr>
          <a:xfrm>
            <a:off x="533400" y="381000"/>
            <a:ext cx="7772400" cy="3831818"/>
          </a:xfrm>
          <a:prstGeom prst="rect">
            <a:avLst/>
          </a:prstGeom>
        </p:spPr>
        <p:txBody>
          <a:bodyPr wrap="square">
            <a:spAutoFit/>
          </a:bodyPr>
          <a:lstStyle/>
          <a:p>
            <a:pPr algn="just"/>
            <a:r>
              <a:rPr lang="en-US" sz="2700" b="1" dirty="0"/>
              <a:t> </a:t>
            </a:r>
            <a:r>
              <a:rPr lang="en-US" sz="2700" dirty="0"/>
              <a:t>We have used the </a:t>
            </a:r>
            <a:r>
              <a:rPr lang="en-US" sz="2700" dirty="0" err="1"/>
              <a:t>dlib</a:t>
            </a:r>
            <a:r>
              <a:rPr lang="en-US" sz="2700" dirty="0"/>
              <a:t> library for extracting facial landmarks. A total of 68 points are received from this model. This method starts by using:</a:t>
            </a:r>
          </a:p>
          <a:p>
            <a:pPr marL="514350" indent="-514350" algn="just" fontAlgn="base">
              <a:buFont typeface="+mj-lt"/>
              <a:buAutoNum type="arabicPeriod"/>
            </a:pPr>
            <a:r>
              <a:rPr lang="en-US" sz="2700" dirty="0"/>
              <a:t>A training set of labeled facial landmarks on an image. These images are manually labeled, specifying specific (</a:t>
            </a:r>
            <a:r>
              <a:rPr lang="en-US" sz="2700" dirty="0" err="1"/>
              <a:t>x,y</a:t>
            </a:r>
            <a:r>
              <a:rPr lang="en-US" sz="2700" dirty="0"/>
              <a:t>) coordinates of regions surrounding each facial structure.</a:t>
            </a:r>
          </a:p>
          <a:p>
            <a:pPr algn="just" fontAlgn="base"/>
            <a:r>
              <a:rPr lang="en-US" sz="2700" dirty="0"/>
              <a:t>2.Priors, of more specifically, the probability of distance between pairs of input pixels</a:t>
            </a:r>
          </a:p>
        </p:txBody>
      </p:sp>
    </p:spTree>
    <p:extLst>
      <p:ext uri="{BB962C8B-B14F-4D97-AF65-F5344CB8AC3E}">
        <p14:creationId xmlns:p14="http://schemas.microsoft.com/office/powerpoint/2010/main" val="203496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60600"/>
            <a:ext cx="8520600" cy="704700"/>
          </a:xfrm>
          <a:prstGeom prst="rect">
            <a:avLst/>
          </a:prstGeom>
        </p:spPr>
        <p:txBody>
          <a:bodyPr spcFirstLastPara="1" vert="horz" wrap="square" lIns="91425" tIns="91425" rIns="91425" bIns="91425" rtlCol="0" anchor="t" anchorCtr="0">
            <a:noAutofit/>
          </a:bodyPr>
          <a:lstStyle/>
          <a:p>
            <a:pPr algn="l">
              <a:lnSpc>
                <a:spcPct val="115000"/>
              </a:lnSpc>
              <a:spcBef>
                <a:spcPts val="1200"/>
              </a:spcBef>
              <a:buClr>
                <a:schemeClr val="dk1"/>
              </a:buClr>
              <a:buSzPts val="1100"/>
            </a:pPr>
            <a:r>
              <a:rPr lang="en" sz="2700" dirty="0">
                <a:solidFill>
                  <a:srgbClr val="222222"/>
                </a:solidFill>
                <a:highlight>
                  <a:srgbClr val="FFFFFF"/>
                </a:highlight>
              </a:rPr>
              <a:t>The end result is a facial landmark detection that can be used to detect facial landmarks in real-time with quality predictions</a:t>
            </a:r>
            <a:endParaRPr sz="2700" dirty="0">
              <a:solidFill>
                <a:srgbClr val="222222"/>
              </a:solidFill>
              <a:highlight>
                <a:srgbClr val="FFFFFF"/>
              </a:highlight>
            </a:endParaRPr>
          </a:p>
          <a:p>
            <a:pPr algn="l">
              <a:spcBef>
                <a:spcPts val="1200"/>
              </a:spcBef>
            </a:pPr>
            <a:endParaRPr sz="1400" dirty="0"/>
          </a:p>
        </p:txBody>
      </p:sp>
      <p:sp>
        <p:nvSpPr>
          <p:cNvPr id="97" name="Google Shape;97;p20"/>
          <p:cNvSpPr txBox="1">
            <a:spLocks noGrp="1"/>
          </p:cNvSpPr>
          <p:nvPr>
            <p:ph type="body" idx="1"/>
          </p:nvPr>
        </p:nvSpPr>
        <p:spPr>
          <a:xfrm>
            <a:off x="311700" y="1773225"/>
            <a:ext cx="3999900" cy="4177200"/>
          </a:xfrm>
          <a:prstGeom prst="rect">
            <a:avLst/>
          </a:prstGeom>
        </p:spPr>
        <p:txBody>
          <a:bodyPr spcFirstLastPara="1" vert="horz" wrap="square" lIns="91425" tIns="91425" rIns="91425" bIns="91425" rtlCol="0" anchor="t" anchorCtr="0">
            <a:noAutofit/>
          </a:bodyPr>
          <a:lstStyle/>
          <a:p>
            <a:pPr marL="0" indent="0">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200"/>
              </a:spcBef>
              <a:buClr>
                <a:schemeClr val="dk1"/>
              </a:buClr>
              <a:buSzPts val="1100"/>
              <a:buNone/>
            </a:pPr>
            <a:r>
              <a:rPr lang="en" sz="1500" b="1">
                <a:solidFill>
                  <a:srgbClr val="222222"/>
                </a:solidFill>
                <a:highlight>
                  <a:srgbClr val="FFFFFF"/>
                </a:highlight>
              </a:rPr>
              <a:t>KEY POINTS POSITIONS EXTRACTED FROM A FACE</a:t>
            </a:r>
            <a:endParaRPr/>
          </a:p>
          <a:p>
            <a:pPr marL="0" indent="0">
              <a:spcBef>
                <a:spcPts val="1200"/>
              </a:spcBef>
              <a:spcAft>
                <a:spcPts val="1600"/>
              </a:spcAft>
              <a:buNone/>
            </a:pPr>
            <a:endParaRPr/>
          </a:p>
        </p:txBody>
      </p:sp>
      <p:sp>
        <p:nvSpPr>
          <p:cNvPr id="98" name="Google Shape;98;p20"/>
          <p:cNvSpPr txBox="1">
            <a:spLocks noGrp="1"/>
          </p:cNvSpPr>
          <p:nvPr>
            <p:ph type="body" idx="2"/>
          </p:nvPr>
        </p:nvSpPr>
        <p:spPr>
          <a:xfrm>
            <a:off x="4832400" y="2009725"/>
            <a:ext cx="3999900" cy="3940800"/>
          </a:xfrm>
          <a:prstGeom prst="rect">
            <a:avLst/>
          </a:prstGeom>
        </p:spPr>
        <p:txBody>
          <a:bodyPr spcFirstLastPara="1" vert="horz" wrap="square" lIns="91425" tIns="91425" rIns="91425" bIns="91425" rtlCol="0" anchor="t" anchorCtr="0">
            <a:noAutofit/>
          </a:bodyPr>
          <a:lstStyle/>
          <a:p>
            <a:pPr marL="0" indent="0">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600"/>
              </a:spcBef>
              <a:buNone/>
            </a:pPr>
            <a:endParaRPr/>
          </a:p>
          <a:p>
            <a:pPr marL="0" indent="0">
              <a:spcBef>
                <a:spcPts val="1200"/>
              </a:spcBef>
              <a:buNone/>
            </a:pPr>
            <a:endParaRPr b="1">
              <a:solidFill>
                <a:srgbClr val="222222"/>
              </a:solidFill>
              <a:highlight>
                <a:srgbClr val="FFFFFF"/>
              </a:highlight>
            </a:endParaRPr>
          </a:p>
          <a:p>
            <a:pPr marL="0" indent="0">
              <a:spcBef>
                <a:spcPts val="1200"/>
              </a:spcBef>
              <a:buNone/>
            </a:pPr>
            <a:r>
              <a:rPr lang="en" b="1">
                <a:solidFill>
                  <a:srgbClr val="222222"/>
                </a:solidFill>
                <a:highlight>
                  <a:srgbClr val="FFFFFF"/>
                </a:highlight>
              </a:rPr>
              <a:t>KEY POINTS POSITIONS EXTRACTED                                           FROM A SIGNERS FACE</a:t>
            </a:r>
            <a:endParaRPr b="1">
              <a:solidFill>
                <a:srgbClr val="222222"/>
              </a:solidFill>
              <a:highlight>
                <a:srgbClr val="FFFFFF"/>
              </a:highlight>
            </a:endParaRPr>
          </a:p>
          <a:p>
            <a:pPr marL="0" indent="0">
              <a:spcBef>
                <a:spcPts val="1200"/>
              </a:spcBef>
              <a:buClr>
                <a:schemeClr val="dk1"/>
              </a:buClr>
              <a:buSzPts val="1100"/>
              <a:buNone/>
            </a:pPr>
            <a:r>
              <a:rPr lang="en" b="1">
                <a:solidFill>
                  <a:srgbClr val="222222"/>
                </a:solidFill>
                <a:highlight>
                  <a:srgbClr val="FFFFFF"/>
                </a:highlight>
              </a:rPr>
              <a:t>   </a:t>
            </a:r>
            <a:endParaRPr b="1">
              <a:solidFill>
                <a:srgbClr val="222222"/>
              </a:solidFill>
              <a:highlight>
                <a:srgbClr val="FFFFFF"/>
              </a:highlight>
            </a:endParaRPr>
          </a:p>
          <a:p>
            <a:pPr marL="0" indent="0">
              <a:spcBef>
                <a:spcPts val="1200"/>
              </a:spcBef>
              <a:spcAft>
                <a:spcPts val="1600"/>
              </a:spcAft>
              <a:buNone/>
            </a:pPr>
            <a:r>
              <a:rPr lang="en"/>
              <a:t>     </a:t>
            </a:r>
            <a:endParaRPr/>
          </a:p>
        </p:txBody>
      </p:sp>
      <p:pic>
        <p:nvPicPr>
          <p:cNvPr id="99" name="Google Shape;99;p20"/>
          <p:cNvPicPr preferRelativeResize="0"/>
          <p:nvPr/>
        </p:nvPicPr>
        <p:blipFill>
          <a:blip r:embed="rId3">
            <a:alphaModFix/>
          </a:blip>
          <a:stretch>
            <a:fillRect/>
          </a:stretch>
        </p:blipFill>
        <p:spPr>
          <a:xfrm>
            <a:off x="176351" y="2038350"/>
            <a:ext cx="4044649" cy="3359150"/>
          </a:xfrm>
          <a:prstGeom prst="rect">
            <a:avLst/>
          </a:prstGeom>
          <a:noFill/>
          <a:ln>
            <a:noFill/>
          </a:ln>
        </p:spPr>
      </p:pic>
      <p:pic>
        <p:nvPicPr>
          <p:cNvPr id="100" name="Google Shape;100;p20"/>
          <p:cNvPicPr preferRelativeResize="0"/>
          <p:nvPr/>
        </p:nvPicPr>
        <p:blipFill>
          <a:blip r:embed="rId4">
            <a:alphaModFix/>
          </a:blip>
          <a:stretch>
            <a:fillRect/>
          </a:stretch>
        </p:blipFill>
        <p:spPr>
          <a:xfrm>
            <a:off x="4710675" y="2715375"/>
            <a:ext cx="4358000" cy="180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RESNET ARCHITECTURES</a:t>
            </a:r>
          </a:p>
        </p:txBody>
      </p:sp>
      <p:pic>
        <p:nvPicPr>
          <p:cNvPr id="4" name="Content Placeholder 3" descr="resnet architecture.png"/>
          <p:cNvPicPr>
            <a:picLocks noGrp="1" noChangeAspect="1"/>
          </p:cNvPicPr>
          <p:nvPr>
            <p:ph idx="1"/>
          </p:nvPr>
        </p:nvPicPr>
        <p:blipFill>
          <a:blip r:embed="rId2"/>
          <a:stretch>
            <a:fillRect/>
          </a:stretch>
        </p:blipFill>
        <p:spPr>
          <a:xfrm>
            <a:off x="685800" y="1219200"/>
            <a:ext cx="7970520" cy="4191000"/>
          </a:xfrm>
        </p:spPr>
      </p:pic>
      <p:sp>
        <p:nvSpPr>
          <p:cNvPr id="5" name="TextBox 4"/>
          <p:cNvSpPr txBox="1"/>
          <p:nvPr/>
        </p:nvSpPr>
        <p:spPr>
          <a:xfrm>
            <a:off x="304801" y="5715000"/>
            <a:ext cx="7543800" cy="646331"/>
          </a:xfrm>
          <a:prstGeom prst="rect">
            <a:avLst/>
          </a:prstGeom>
          <a:noFill/>
        </p:spPr>
        <p:txBody>
          <a:bodyPr wrap="square" rtlCol="0">
            <a:spAutoFit/>
          </a:bodyPr>
          <a:lstStyle/>
          <a:p>
            <a:r>
              <a:rPr lang="en-US" dirty="0"/>
              <a:t>We have chosen RESNET34 because it have comparative less layers than VGG16 which reduces computation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that use Emotion as Feature.</a:t>
            </a:r>
          </a:p>
        </p:txBody>
      </p:sp>
      <p:sp>
        <p:nvSpPr>
          <p:cNvPr id="3" name="Content Placeholder 2"/>
          <p:cNvSpPr>
            <a:spLocks noGrp="1"/>
          </p:cNvSpPr>
          <p:nvPr>
            <p:ph idx="1"/>
          </p:nvPr>
        </p:nvSpPr>
        <p:spPr/>
        <p:txBody>
          <a:bodyPr>
            <a:normAutofit lnSpcReduction="10000"/>
          </a:bodyPr>
          <a:lstStyle/>
          <a:p>
            <a:r>
              <a:rPr lang="en-US" dirty="0"/>
              <a:t>Forms of speech, gestures and emotions are the prominent ways to communicate between 2 persons.</a:t>
            </a:r>
          </a:p>
          <a:p>
            <a:r>
              <a:rPr lang="en-US" dirty="0"/>
              <a:t>Many promising fields work on emotion recognition systems helps the computer to effectively communicate with the human.</a:t>
            </a:r>
          </a:p>
          <a:p>
            <a:r>
              <a:rPr lang="en-US" dirty="0"/>
              <a:t>Apt emojis using facial features is one of the key updates in today's social media app developers.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9B7E3-8730-4C3D-93C4-2D6EDFAFDF38}"/>
              </a:ext>
            </a:extLst>
          </p:cNvPr>
          <p:cNvSpPr/>
          <p:nvPr/>
        </p:nvSpPr>
        <p:spPr>
          <a:xfrm>
            <a:off x="609600" y="685800"/>
            <a:ext cx="6248400" cy="5647700"/>
          </a:xfrm>
          <a:prstGeom prst="rect">
            <a:avLst/>
          </a:prstGeom>
        </p:spPr>
        <p:txBody>
          <a:bodyPr wrap="square">
            <a:spAutoFit/>
          </a:bodyPr>
          <a:lstStyle/>
          <a:p>
            <a:pPr algn="ctr"/>
            <a:r>
              <a:rPr lang="en-US" sz="3200" b="1" dirty="0">
                <a:solidFill>
                  <a:srgbClr val="000000"/>
                </a:solidFill>
                <a:latin typeface="Times New Roman" panose="02020603050405020304" pitchFamily="18" charset="0"/>
              </a:rPr>
              <a:t>3D CONVNETS</a:t>
            </a:r>
            <a:r>
              <a:rPr lang="en-US" sz="3200" b="1" dirty="0">
                <a:solidFill>
                  <a:srgbClr val="222222"/>
                </a:solidFill>
                <a:latin typeface="Times New Roman" panose="02020603050405020304" pitchFamily="18" charset="0"/>
              </a:rPr>
              <a:t>:</a:t>
            </a:r>
            <a:endParaRPr lang="en-US" sz="3200" dirty="0"/>
          </a:p>
          <a:p>
            <a:r>
              <a:rPr lang="en-US" sz="2800" b="1" dirty="0">
                <a:solidFill>
                  <a:srgbClr val="222222"/>
                </a:solidFill>
                <a:latin typeface="Times New Roman" panose="02020603050405020304" pitchFamily="18" charset="0"/>
              </a:rPr>
              <a:t>1.Convolution layers :</a:t>
            </a:r>
            <a:endParaRPr lang="en-US" sz="2800" dirty="0"/>
          </a:p>
          <a:p>
            <a:r>
              <a:rPr lang="en-US" sz="2700" dirty="0">
                <a:solidFill>
                  <a:srgbClr val="222222"/>
                </a:solidFill>
              </a:rPr>
              <a:t>Convolutional layers are the essential layers that extract the key features in an image. A kernel of matrix 3*3 is convolved with each image in the 3d matrix. When convolved we extract the edges and shapes of a specific emotion. The operations performed by this layer are still linear/matrix multiplications, but they go through an activation function at the output, which is usually a non-linear operation.</a:t>
            </a:r>
            <a:endParaRPr lang="en-IN" sz="2700" dirty="0"/>
          </a:p>
        </p:txBody>
      </p:sp>
    </p:spTree>
    <p:extLst>
      <p:ext uri="{BB962C8B-B14F-4D97-AF65-F5344CB8AC3E}">
        <p14:creationId xmlns:p14="http://schemas.microsoft.com/office/powerpoint/2010/main" val="41382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A53B2-98B9-475D-A530-0083A6BA8485}"/>
              </a:ext>
            </a:extLst>
          </p:cNvPr>
          <p:cNvSpPr txBox="1"/>
          <p:nvPr/>
        </p:nvSpPr>
        <p:spPr>
          <a:xfrm>
            <a:off x="304800" y="228600"/>
            <a:ext cx="8229600" cy="6878806"/>
          </a:xfrm>
          <a:prstGeom prst="rect">
            <a:avLst/>
          </a:prstGeom>
          <a:noFill/>
        </p:spPr>
        <p:txBody>
          <a:bodyPr wrap="square" rtlCol="0">
            <a:spAutoFit/>
          </a:bodyPr>
          <a:lstStyle/>
          <a:p>
            <a:r>
              <a:rPr lang="en-US" sz="2700" b="1" dirty="0"/>
              <a:t>2.Max Pooling</a:t>
            </a:r>
            <a:endParaRPr lang="en-US" sz="2700" dirty="0"/>
          </a:p>
          <a:p>
            <a:r>
              <a:rPr lang="en-US" sz="2700" dirty="0"/>
              <a:t>Max pooling is a robust method in convolutional layers that extract the highest number is a matrix of 2*2 which helps to reduce the dimensions without losing the important features in the data. Reducing the dimensions helps in saving computational costs. This helps to gain insight into movements in different parts of the face for each emotion.</a:t>
            </a:r>
          </a:p>
          <a:p>
            <a:r>
              <a:rPr lang="en-US" sz="2700" b="1" dirty="0"/>
              <a:t>3.Dense layers:</a:t>
            </a:r>
            <a:endParaRPr lang="en-US" sz="2700" dirty="0"/>
          </a:p>
          <a:p>
            <a:r>
              <a:rPr lang="en-US" sz="2700" dirty="0"/>
              <a:t>The output from the convolutional layers is then flattened to a 1d array and then given to the dense layers. The dense layer is a linear operation on the layer’s input vector. A series of dense layers of shapes 2048,512,7 are placed to result in the seven emotions.</a:t>
            </a:r>
          </a:p>
          <a:p>
            <a:endParaRPr lang="en-US" sz="2700" dirty="0"/>
          </a:p>
          <a:p>
            <a:br>
              <a:rPr lang="en-US" dirty="0"/>
            </a:br>
            <a:endParaRPr lang="en-IN" dirty="0"/>
          </a:p>
        </p:txBody>
      </p:sp>
    </p:spTree>
    <p:extLst>
      <p:ext uri="{BB962C8B-B14F-4D97-AF65-F5344CB8AC3E}">
        <p14:creationId xmlns:p14="http://schemas.microsoft.com/office/powerpoint/2010/main" val="386778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152400" y="228600"/>
            <a:ext cx="8520600" cy="4156200"/>
          </a:xfrm>
          <a:prstGeom prst="rect">
            <a:avLst/>
          </a:prstGeom>
        </p:spPr>
        <p:txBody>
          <a:bodyPr spcFirstLastPara="1" vert="horz" wrap="square" lIns="91425" tIns="91425" rIns="91425" bIns="91425" rtlCol="0" anchor="t" anchorCtr="0">
            <a:noAutofit/>
          </a:bodyPr>
          <a:lstStyle/>
          <a:p>
            <a:pPr marL="0" indent="0">
              <a:spcBef>
                <a:spcPts val="1200"/>
              </a:spcBef>
              <a:buClr>
                <a:schemeClr val="dk1"/>
              </a:buClr>
              <a:buSzPts val="1100"/>
              <a:buNone/>
            </a:pPr>
            <a:endParaRPr sz="2700" dirty="0">
              <a:solidFill>
                <a:srgbClr val="222222"/>
              </a:solidFill>
              <a:highlight>
                <a:srgbClr val="FFFFFF"/>
              </a:highlight>
            </a:endParaRPr>
          </a:p>
          <a:p>
            <a:pPr marL="0" indent="0">
              <a:spcBef>
                <a:spcPts val="1200"/>
              </a:spcBef>
              <a:spcAft>
                <a:spcPts val="1600"/>
              </a:spcAft>
              <a:buNone/>
            </a:pPr>
            <a:endParaRPr dirty="0"/>
          </a:p>
        </p:txBody>
      </p:sp>
      <p:sp>
        <p:nvSpPr>
          <p:cNvPr id="2" name="TextBox 1">
            <a:extLst>
              <a:ext uri="{FF2B5EF4-FFF2-40B4-BE49-F238E27FC236}">
                <a16:creationId xmlns:a16="http://schemas.microsoft.com/office/drawing/2014/main" id="{88BADF65-4B9F-488E-85B0-BAC1154DBBCA}"/>
              </a:ext>
            </a:extLst>
          </p:cNvPr>
          <p:cNvSpPr txBox="1"/>
          <p:nvPr/>
        </p:nvSpPr>
        <p:spPr>
          <a:xfrm>
            <a:off x="228600" y="381000"/>
            <a:ext cx="8520600" cy="4662815"/>
          </a:xfrm>
          <a:prstGeom prst="rect">
            <a:avLst/>
          </a:prstGeom>
          <a:noFill/>
        </p:spPr>
        <p:txBody>
          <a:bodyPr wrap="square" rtlCol="0">
            <a:spAutoFit/>
          </a:bodyPr>
          <a:lstStyle/>
          <a:p>
            <a:r>
              <a:rPr lang="en-US" sz="2700" b="1" dirty="0"/>
              <a:t>4.Dropout:</a:t>
            </a:r>
            <a:endParaRPr lang="en-US" sz="2700" dirty="0"/>
          </a:p>
          <a:p>
            <a:r>
              <a:rPr lang="en-US" sz="2700" dirty="0"/>
              <a:t>A dropout of 0.4 is added to avoid the problem of overfitting in the neural network. It makes four out of 10 neurons dead for an epoch and then retrains back. Using this way each neuron has an ability to learn and output good results.</a:t>
            </a:r>
          </a:p>
          <a:p>
            <a:r>
              <a:rPr lang="en-US" sz="2700" b="1" dirty="0"/>
              <a:t>5.Normalization layer</a:t>
            </a:r>
            <a:endParaRPr lang="en-US" sz="2700" dirty="0"/>
          </a:p>
          <a:p>
            <a:r>
              <a:rPr lang="en-US" sz="2700" dirty="0"/>
              <a:t>Used at the input for feature scaling, and in batch normalization at hidden layers</a:t>
            </a:r>
            <a:r>
              <a:rPr lang="en-US" dirty="0"/>
              <a:t>.</a:t>
            </a:r>
          </a:p>
          <a:p>
            <a:r>
              <a:rPr lang="en-US" dirty="0"/>
              <a:t> </a:t>
            </a:r>
          </a:p>
          <a:p>
            <a:br>
              <a:rPr lang="en-US" dirty="0"/>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8394B-1939-48CC-B1B3-76EF25CCDD55}"/>
              </a:ext>
            </a:extLst>
          </p:cNvPr>
          <p:cNvSpPr txBox="1"/>
          <p:nvPr/>
        </p:nvSpPr>
        <p:spPr>
          <a:xfrm>
            <a:off x="152400" y="152400"/>
            <a:ext cx="8839200" cy="5816977"/>
          </a:xfrm>
          <a:prstGeom prst="rect">
            <a:avLst/>
          </a:prstGeom>
          <a:noFill/>
        </p:spPr>
        <p:txBody>
          <a:bodyPr wrap="square" rtlCol="0">
            <a:spAutoFit/>
          </a:bodyPr>
          <a:lstStyle/>
          <a:p>
            <a:r>
              <a:rPr lang="en-US" sz="3200" b="1" dirty="0"/>
              <a:t>                           METHOD  USED </a:t>
            </a:r>
          </a:p>
          <a:p>
            <a:endParaRPr lang="en-US" sz="2000" b="1" dirty="0"/>
          </a:p>
          <a:p>
            <a:r>
              <a:rPr lang="en-US" sz="2000" b="1" dirty="0"/>
              <a:t>1. OBJECTIVE: </a:t>
            </a:r>
            <a:endParaRPr lang="en-US" sz="2000" dirty="0"/>
          </a:p>
          <a:p>
            <a:r>
              <a:rPr lang="en-US" sz="2000" dirty="0"/>
              <a:t>                        Classify an emotion out of seven emotions based on trained data and test data.</a:t>
            </a:r>
          </a:p>
          <a:p>
            <a:r>
              <a:rPr lang="en-US" sz="2000" b="1" dirty="0"/>
              <a:t>2. CRITERIA TO CHOOSE A METHOD:</a:t>
            </a:r>
            <a:r>
              <a:rPr lang="en-US" sz="2000" dirty="0"/>
              <a:t> </a:t>
            </a:r>
          </a:p>
          <a:p>
            <a:r>
              <a:rPr lang="en-US" sz="2000" dirty="0"/>
              <a:t>                        We should choose a proper pre-processing technique, feature extraction technique &amp; classification algorithm to suit all our needs such as,</a:t>
            </a:r>
          </a:p>
          <a:p>
            <a:pPr fontAlgn="base"/>
            <a:r>
              <a:rPr lang="en-US" sz="2000" dirty="0"/>
              <a:t>The pre-processing technique should be efficient in extracting import movements in the parts of the face.</a:t>
            </a:r>
          </a:p>
          <a:p>
            <a:pPr fontAlgn="base"/>
            <a:r>
              <a:rPr lang="en-US" sz="2000" dirty="0"/>
              <a:t>The feature should be able to completely characterize the given input video file.</a:t>
            </a:r>
          </a:p>
          <a:p>
            <a:pPr fontAlgn="base"/>
            <a:r>
              <a:rPr lang="en-US" sz="2000" dirty="0"/>
              <a:t>The classification algorithm should be efficient and has to be applicable to large datasets.</a:t>
            </a:r>
          </a:p>
          <a:p>
            <a:r>
              <a:rPr lang="en-US" sz="2000" b="1" dirty="0"/>
              <a:t>3. METHOD CHOSEN:</a:t>
            </a:r>
            <a:endParaRPr lang="en-US" sz="2000" dirty="0"/>
          </a:p>
          <a:p>
            <a:r>
              <a:rPr lang="en-US" sz="2000" dirty="0"/>
              <a:t>                        After searching all the available methods such as 2d wavelet transform, </a:t>
            </a:r>
            <a:r>
              <a:rPr lang="en-US" sz="2000" dirty="0" err="1"/>
              <a:t>hough</a:t>
            </a:r>
            <a:r>
              <a:rPr lang="en-US" sz="2000" dirty="0"/>
              <a:t> transform, facial landmarks, 3D CNN, RNN, LSTM, and GRU we finally ended up with 2-D WAVELET TRANSFORM as pre-processing technique and  3D convnets for classification.</a:t>
            </a:r>
            <a:endParaRPr lang="en-IN" sz="2000" dirty="0"/>
          </a:p>
        </p:txBody>
      </p:sp>
    </p:spTree>
    <p:extLst>
      <p:ext uri="{BB962C8B-B14F-4D97-AF65-F5344CB8AC3E}">
        <p14:creationId xmlns:p14="http://schemas.microsoft.com/office/powerpoint/2010/main" val="54831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E269DB-E3A7-4496-BCBC-3B5093438484}"/>
              </a:ext>
            </a:extLst>
          </p:cNvPr>
          <p:cNvSpPr>
            <a:spLocks noGrp="1"/>
          </p:cNvSpPr>
          <p:nvPr>
            <p:ph type="title"/>
          </p:nvPr>
        </p:nvSpPr>
        <p:spPr/>
        <p:txBody>
          <a:bodyPr/>
          <a:lstStyle/>
          <a:p>
            <a:r>
              <a:rPr lang="en-IN" dirty="0"/>
              <a:t>Implementation</a:t>
            </a:r>
          </a:p>
        </p:txBody>
      </p:sp>
      <p:sp>
        <p:nvSpPr>
          <p:cNvPr id="4" name="Rectangle 1">
            <a:extLst>
              <a:ext uri="{FF2B5EF4-FFF2-40B4-BE49-F238E27FC236}">
                <a16:creationId xmlns:a16="http://schemas.microsoft.com/office/drawing/2014/main" id="{B7206606-A153-4F1A-B334-4060D39BC572}"/>
              </a:ext>
            </a:extLst>
          </p:cNvPr>
          <p:cNvSpPr>
            <a:spLocks noChangeArrowheads="1"/>
          </p:cNvSpPr>
          <p:nvPr/>
        </p:nvSpPr>
        <p:spPr bwMode="auto">
          <a:xfrm>
            <a:off x="152401" y="555253"/>
            <a:ext cx="90678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SOFTWARE REQUIREMENTS: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Keras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Pywavelets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19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WORKING DIAGRAM OF THE SYSTEM</a:t>
            </a:r>
            <a:r>
              <a:rPr kumimoji="0" lang="en-US" altLang="en-US" sz="2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3D_CONVNETS</a:t>
            </a:r>
            <a:r>
              <a:rPr kumimoji="0" lang="en-US" altLang="en-US" sz="2700" b="0" i="0" u="none" strike="noStrike" cap="none" normalizeH="0" baseline="0" dirty="0">
                <a:ln>
                  <a:noFill/>
                </a:ln>
                <a:solidFill>
                  <a:schemeClr val="tx1"/>
                </a:solidFill>
                <a:effectLst/>
              </a:rPr>
              <a:t> </a:t>
            </a:r>
            <a:endParaRPr kumimoji="0" lang="en-US" altLang="en-US" sz="27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ADE6B40C-A2C4-4C5A-B325-E88DACEEA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7184"/>
            <a:ext cx="5943600"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80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AD3057-768D-45BB-B2B0-3633AED1C71E}"/>
              </a:ext>
            </a:extLst>
          </p:cNvPr>
          <p:cNvSpPr txBox="1"/>
          <p:nvPr/>
        </p:nvSpPr>
        <p:spPr>
          <a:xfrm>
            <a:off x="304800" y="304800"/>
            <a:ext cx="8458200" cy="7063472"/>
          </a:xfrm>
          <a:prstGeom prst="rect">
            <a:avLst/>
          </a:prstGeom>
          <a:noFill/>
        </p:spPr>
        <p:txBody>
          <a:bodyPr wrap="square" rtlCol="0">
            <a:spAutoFit/>
          </a:bodyPr>
          <a:lstStyle/>
          <a:p>
            <a:r>
              <a:rPr lang="en-US" sz="2400" b="1" dirty="0"/>
              <a:t>2-D WAVELET DECOMPOSITION:</a:t>
            </a:r>
            <a:endParaRPr lang="en-US" sz="2400" dirty="0"/>
          </a:p>
          <a:p>
            <a:pPr marL="514350" indent="-514350" fontAlgn="base">
              <a:buFont typeface="+mj-lt"/>
              <a:buAutoNum type="arabicPeriod"/>
            </a:pPr>
            <a:r>
              <a:rPr lang="en-US" sz="2400" dirty="0"/>
              <a:t>Each video that has 40 frames has been passed through the wavelet.</a:t>
            </a:r>
          </a:p>
          <a:p>
            <a:pPr marL="514350" indent="-514350" fontAlgn="base">
              <a:buFont typeface="+mj-lt"/>
              <a:buAutoNum type="arabicPeriod"/>
            </a:pPr>
            <a:r>
              <a:rPr lang="en-US" sz="2400" dirty="0"/>
              <a:t>images of shape 48*42  are formed by </a:t>
            </a:r>
            <a:r>
              <a:rPr lang="en-US" sz="2400" dirty="0" err="1"/>
              <a:t>downsampling</a:t>
            </a:r>
            <a:r>
              <a:rPr lang="en-US" sz="2400" dirty="0"/>
              <a:t>.</a:t>
            </a:r>
          </a:p>
          <a:p>
            <a:pPr marL="514350" indent="-514350" fontAlgn="base">
              <a:buFont typeface="+mj-lt"/>
              <a:buAutoNum type="arabicPeriod"/>
            </a:pPr>
            <a:r>
              <a:rPr lang="en-US" sz="2400" dirty="0"/>
              <a:t>Low Low(LL) frequency data is taken as input due to high-quality data.</a:t>
            </a:r>
          </a:p>
          <a:p>
            <a:pPr marL="514350" indent="-514350" fontAlgn="base">
              <a:buFont typeface="+mj-lt"/>
              <a:buAutoNum type="arabicPeriod"/>
            </a:pPr>
            <a:r>
              <a:rPr lang="en-US" sz="2400" dirty="0"/>
              <a:t>The same process has been done for every frame of the video to determine the detailed features.</a:t>
            </a:r>
          </a:p>
          <a:p>
            <a:r>
              <a:rPr lang="en-US" sz="2400" b="1" dirty="0"/>
              <a:t>FACIAL LANDMARK EXTRACTION:</a:t>
            </a:r>
            <a:endParaRPr lang="en-US" sz="2400" dirty="0"/>
          </a:p>
          <a:p>
            <a:pPr marL="457200" indent="-457200" fontAlgn="base">
              <a:buFont typeface="+mj-lt"/>
              <a:buAutoNum type="arabicPeriod"/>
            </a:pPr>
            <a:r>
              <a:rPr lang="en-US" sz="2400" dirty="0"/>
              <a:t>facial landmarks are extracted from the frames of the videos using a regression tree model.</a:t>
            </a:r>
          </a:p>
          <a:p>
            <a:pPr marL="457200" indent="-457200" fontAlgn="base">
              <a:buFont typeface="+mj-lt"/>
              <a:buAutoNum type="arabicPeriod"/>
            </a:pPr>
            <a:r>
              <a:rPr lang="en-US" sz="2400" dirty="0"/>
              <a:t> Change in the movements of eyes, mouth, eyebrows is observed and make a matrix of size 40*28*28*3. which states that there are 40 frames of each image size 28*28(width, height) with 3 channels.</a:t>
            </a:r>
          </a:p>
          <a:p>
            <a:pPr marL="457200" indent="-457200" fontAlgn="base">
              <a:buFont typeface="+mj-lt"/>
              <a:buAutoNum type="arabicPeriod"/>
            </a:pPr>
            <a:r>
              <a:rPr lang="en-US" sz="2400" dirty="0"/>
              <a:t>A total of 68 points are obtained and then plotted to the image and is given as input to the 3D convent.</a:t>
            </a:r>
          </a:p>
          <a:p>
            <a:pPr fontAlgn="base"/>
            <a:endParaRPr lang="en-US" sz="2700" dirty="0"/>
          </a:p>
          <a:p>
            <a:endParaRPr lang="en-IN" dirty="0"/>
          </a:p>
        </p:txBody>
      </p:sp>
    </p:spTree>
    <p:extLst>
      <p:ext uri="{BB962C8B-B14F-4D97-AF65-F5344CB8AC3E}">
        <p14:creationId xmlns:p14="http://schemas.microsoft.com/office/powerpoint/2010/main" val="272583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7E2041-C929-4673-9051-53A1EE3C168B}"/>
              </a:ext>
            </a:extLst>
          </p:cNvPr>
          <p:cNvSpPr/>
          <p:nvPr/>
        </p:nvSpPr>
        <p:spPr>
          <a:xfrm>
            <a:off x="152400" y="197346"/>
            <a:ext cx="8077200" cy="6463308"/>
          </a:xfrm>
          <a:prstGeom prst="rect">
            <a:avLst/>
          </a:prstGeom>
        </p:spPr>
        <p:txBody>
          <a:bodyPr wrap="square">
            <a:spAutoFit/>
          </a:bodyPr>
          <a:lstStyle/>
          <a:p>
            <a:r>
              <a:rPr lang="en-US" sz="2300" b="1" dirty="0">
                <a:solidFill>
                  <a:srgbClr val="000000"/>
                </a:solidFill>
                <a:latin typeface="Times New Roman" panose="02020603050405020304" pitchFamily="18" charset="0"/>
              </a:rPr>
              <a:t>M</a:t>
            </a:r>
            <a:r>
              <a:rPr lang="en-US" sz="2300" b="1" dirty="0">
                <a:solidFill>
                  <a:srgbClr val="222222"/>
                </a:solidFill>
                <a:latin typeface="Times New Roman" panose="02020603050405020304" pitchFamily="18" charset="0"/>
              </a:rPr>
              <a:t>ODELLING TECHNIQUE:</a:t>
            </a:r>
            <a:endParaRPr lang="en-US" sz="2300" dirty="0"/>
          </a:p>
          <a:p>
            <a:pPr fontAlgn="base">
              <a:buFont typeface="Arial" panose="020B0604020202020204" pitchFamily="34" charset="0"/>
              <a:buChar char="•"/>
            </a:pPr>
            <a:r>
              <a:rPr lang="en-US" sz="2300" dirty="0">
                <a:solidFill>
                  <a:srgbClr val="222222"/>
                </a:solidFill>
                <a:latin typeface="Times New Roman" panose="02020603050405020304" pitchFamily="18" charset="0"/>
              </a:rPr>
              <a:t> We are using a 3D convnet for classification techniques.</a:t>
            </a:r>
            <a:endParaRPr lang="en-US" sz="2300" dirty="0">
              <a:solidFill>
                <a:srgbClr val="000000"/>
              </a:solidFill>
              <a:latin typeface="Times New Roman" panose="02020603050405020304" pitchFamily="18" charset="0"/>
            </a:endParaRPr>
          </a:p>
          <a:p>
            <a:pPr fontAlgn="base">
              <a:buFont typeface="Arial" panose="020B0604020202020204" pitchFamily="34" charset="0"/>
              <a:buChar char="•"/>
            </a:pPr>
            <a:r>
              <a:rPr lang="en-US" sz="2300" dirty="0">
                <a:solidFill>
                  <a:srgbClr val="222222"/>
                </a:solidFill>
                <a:latin typeface="Times New Roman" panose="02020603050405020304" pitchFamily="18" charset="0"/>
              </a:rPr>
              <a:t>3D convnets trace the features of moving elements in the face and store and tune weights accordingly so that it classifies correct emotion when a new sample is given.</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Max pooling, Dropout, and Regularization techniques are used to preserve the important features without the problem of overfitting.</a:t>
            </a:r>
          </a:p>
          <a:p>
            <a:pPr fontAlgn="base"/>
            <a:r>
              <a:rPr lang="en-US" sz="2300" b="1" dirty="0">
                <a:solidFill>
                  <a:srgbClr val="222222"/>
                </a:solidFill>
                <a:latin typeface="Times New Roman" panose="02020603050405020304" pitchFamily="18" charset="0"/>
              </a:rPr>
              <a:t>TESTING:</a:t>
            </a:r>
            <a:endParaRPr lang="en-US" sz="2300" dirty="0"/>
          </a:p>
          <a:p>
            <a:pPr fontAlgn="base">
              <a:buFont typeface="Arial" panose="020B0604020202020204" pitchFamily="34" charset="0"/>
              <a:buChar char="•"/>
            </a:pPr>
            <a:r>
              <a:rPr lang="en-US" sz="2300" dirty="0">
                <a:solidFill>
                  <a:srgbClr val="222222"/>
                </a:solidFill>
                <a:latin typeface="Times New Roman" panose="02020603050405020304" pitchFamily="18" charset="0"/>
              </a:rPr>
              <a:t>Extract the facial landmarks for a given random video and then pass through the neural net.</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The database in this project consists of four actors with 120 videos of each.</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Select a test case containing a video of emotion with 40 frames.</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The neural net provides a probability of emotion for all the emotion</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The emotion with the highest probability is considered as an actual emotion.</a:t>
            </a:r>
          </a:p>
          <a:p>
            <a:pPr fontAlgn="base">
              <a:buFont typeface="Arial" panose="020B0604020202020204" pitchFamily="34" charset="0"/>
              <a:buChar char="•"/>
            </a:pPr>
            <a:r>
              <a:rPr lang="en-US" sz="2300" dirty="0">
                <a:solidFill>
                  <a:srgbClr val="222222"/>
                </a:solidFill>
                <a:latin typeface="Times New Roman" panose="02020603050405020304" pitchFamily="18" charset="0"/>
              </a:rPr>
              <a:t>The same procedure has to be applied for all test cases.</a:t>
            </a:r>
          </a:p>
        </p:txBody>
      </p:sp>
    </p:spTree>
    <p:extLst>
      <p:ext uri="{BB962C8B-B14F-4D97-AF65-F5344CB8AC3E}">
        <p14:creationId xmlns:p14="http://schemas.microsoft.com/office/powerpoint/2010/main" val="241361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F874D-3BA7-4FE6-B208-B79F870FA701}"/>
              </a:ext>
            </a:extLst>
          </p:cNvPr>
          <p:cNvSpPr/>
          <p:nvPr/>
        </p:nvSpPr>
        <p:spPr>
          <a:xfrm>
            <a:off x="304800" y="457200"/>
            <a:ext cx="8534400" cy="5909310"/>
          </a:xfrm>
          <a:prstGeom prst="rect">
            <a:avLst/>
          </a:prstGeom>
        </p:spPr>
        <p:txBody>
          <a:bodyPr wrap="square">
            <a:spAutoFit/>
          </a:bodyPr>
          <a:lstStyle/>
          <a:p>
            <a:r>
              <a:rPr lang="en-US" sz="2700" b="1" dirty="0">
                <a:solidFill>
                  <a:srgbClr val="000000"/>
                </a:solidFill>
                <a:latin typeface="Times New Roman" panose="02020603050405020304" pitchFamily="18" charset="0"/>
              </a:rPr>
              <a:t> </a:t>
            </a:r>
            <a:r>
              <a:rPr lang="en-US" sz="2700" b="1" dirty="0">
                <a:solidFill>
                  <a:srgbClr val="222222"/>
                </a:solidFill>
                <a:latin typeface="Times New Roman" panose="02020603050405020304" pitchFamily="18" charset="0"/>
              </a:rPr>
              <a:t>WORKING OF SYSTEM:</a:t>
            </a:r>
            <a:endParaRPr lang="en-US" sz="2700" dirty="0"/>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A video is given as an input which consists of a sequence of frames.</a:t>
            </a:r>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2D wavelet decomposition for all the images is performed. </a:t>
            </a:r>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Then the image is resized uniform with the same height and width.</a:t>
            </a:r>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Extracted facial landmark features are formed into images as sequences of frames.</a:t>
            </a:r>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The obtained frames from test data are given to the 3D convolutional neural network.</a:t>
            </a:r>
          </a:p>
          <a:p>
            <a:pPr algn="just" fontAlgn="base">
              <a:buFont typeface="Arial" panose="020B0604020202020204" pitchFamily="34" charset="0"/>
              <a:buChar char="•"/>
            </a:pPr>
            <a:r>
              <a:rPr lang="en-US" sz="2700" dirty="0">
                <a:solidFill>
                  <a:srgbClr val="222222"/>
                </a:solidFill>
                <a:latin typeface="Times New Roman" panose="02020603050405020304" pitchFamily="18" charset="0"/>
              </a:rPr>
              <a:t>The 3D convnet gives an output of probabilities of each emotion.</a:t>
            </a:r>
          </a:p>
          <a:p>
            <a:pPr fontAlgn="base">
              <a:buFont typeface="Arial" panose="020B0604020202020204" pitchFamily="34" charset="0"/>
              <a:buChar char="•"/>
            </a:pPr>
            <a:r>
              <a:rPr lang="en-US" sz="2700" dirty="0">
                <a:solidFill>
                  <a:srgbClr val="222222"/>
                </a:solidFill>
                <a:latin typeface="Times New Roman" panose="02020603050405020304" pitchFamily="18" charset="0"/>
              </a:rPr>
              <a:t>The respective emotion whose probability is maximum is the original emotion of the given test data.</a:t>
            </a:r>
          </a:p>
        </p:txBody>
      </p:sp>
    </p:spTree>
    <p:extLst>
      <p:ext uri="{BB962C8B-B14F-4D97-AF65-F5344CB8AC3E}">
        <p14:creationId xmlns:p14="http://schemas.microsoft.com/office/powerpoint/2010/main" val="328311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after augmentation</a:t>
            </a:r>
          </a:p>
        </p:txBody>
      </p:sp>
      <p:pic>
        <p:nvPicPr>
          <p:cNvPr id="4" name="Content Placeholder 3" descr="overview.png"/>
          <p:cNvPicPr>
            <a:picLocks noGrp="1" noChangeAspect="1"/>
          </p:cNvPicPr>
          <p:nvPr>
            <p:ph idx="1"/>
          </p:nvPr>
        </p:nvPicPr>
        <p:blipFill>
          <a:blip r:embed="rId2"/>
          <a:stretch>
            <a:fillRect/>
          </a:stretch>
        </p:blipFill>
        <p:spPr>
          <a:xfrm>
            <a:off x="1295400" y="1143000"/>
            <a:ext cx="6553199" cy="54864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Facial Landmarks </a:t>
            </a:r>
          </a:p>
        </p:txBody>
      </p:sp>
      <p:pic>
        <p:nvPicPr>
          <p:cNvPr id="4" name="Content Placeholder 3" descr="landmarks.png"/>
          <p:cNvPicPr>
            <a:picLocks noGrp="1" noChangeAspect="1"/>
          </p:cNvPicPr>
          <p:nvPr>
            <p:ph idx="1"/>
          </p:nvPr>
        </p:nvPicPr>
        <p:blipFill>
          <a:blip r:embed="rId2"/>
          <a:stretch>
            <a:fillRect/>
          </a:stretch>
        </p:blipFill>
        <p:spPr>
          <a:xfrm>
            <a:off x="1676400" y="4876800"/>
            <a:ext cx="5867400" cy="1863613"/>
          </a:xfrm>
        </p:spPr>
      </p:pic>
      <p:pic>
        <p:nvPicPr>
          <p:cNvPr id="5" name="Picture 4" descr="DataRec.png"/>
          <p:cNvPicPr>
            <a:picLocks noChangeAspect="1"/>
          </p:cNvPicPr>
          <p:nvPr/>
        </p:nvPicPr>
        <p:blipFill>
          <a:blip r:embed="rId3"/>
          <a:stretch>
            <a:fillRect/>
          </a:stretch>
        </p:blipFill>
        <p:spPr>
          <a:xfrm>
            <a:off x="2057400" y="1371600"/>
            <a:ext cx="5257800" cy="1417320"/>
          </a:xfrm>
          <a:prstGeom prst="rect">
            <a:avLst/>
          </a:prstGeom>
        </p:spPr>
      </p:pic>
      <p:pic>
        <p:nvPicPr>
          <p:cNvPr id="6" name="Picture 5" descr="bluemarks.png"/>
          <p:cNvPicPr>
            <a:picLocks noChangeAspect="1"/>
          </p:cNvPicPr>
          <p:nvPr/>
        </p:nvPicPr>
        <p:blipFill>
          <a:blip r:embed="rId4"/>
          <a:stretch>
            <a:fillRect/>
          </a:stretch>
        </p:blipFill>
        <p:spPr>
          <a:xfrm>
            <a:off x="1600200" y="2895600"/>
            <a:ext cx="5867400" cy="1765702"/>
          </a:xfrm>
          <a:prstGeom prst="rect">
            <a:avLst/>
          </a:prstGeom>
        </p:spPr>
      </p:pic>
      <p:sp>
        <p:nvSpPr>
          <p:cNvPr id="7" name="TextBox 6"/>
          <p:cNvSpPr txBox="1"/>
          <p:nvPr/>
        </p:nvSpPr>
        <p:spPr>
          <a:xfrm>
            <a:off x="152400" y="3200400"/>
            <a:ext cx="1371600" cy="923330"/>
          </a:xfrm>
          <a:prstGeom prst="rect">
            <a:avLst/>
          </a:prstGeom>
          <a:noFill/>
        </p:spPr>
        <p:txBody>
          <a:bodyPr wrap="square" rtlCol="0">
            <a:spAutoFit/>
          </a:bodyPr>
          <a:lstStyle/>
          <a:p>
            <a:r>
              <a:rPr lang="en-US" dirty="0"/>
              <a:t>By computer vision techniques</a:t>
            </a:r>
          </a:p>
        </p:txBody>
      </p:sp>
      <p:sp>
        <p:nvSpPr>
          <p:cNvPr id="8" name="TextBox 7"/>
          <p:cNvSpPr txBox="1"/>
          <p:nvPr/>
        </p:nvSpPr>
        <p:spPr>
          <a:xfrm>
            <a:off x="152400" y="5257800"/>
            <a:ext cx="1447800" cy="923330"/>
          </a:xfrm>
          <a:prstGeom prst="rect">
            <a:avLst/>
          </a:prstGeom>
          <a:noFill/>
        </p:spPr>
        <p:txBody>
          <a:bodyPr wrap="square" rtlCol="0">
            <a:spAutoFit/>
          </a:bodyPr>
          <a:lstStyle/>
          <a:p>
            <a:r>
              <a:rPr lang="en-US" dirty="0"/>
              <a:t>By deep learning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Emotion recognition of  people in the community can even help in situations of safety like public harassment , harsh protest and accidents. Emotion of the players helps the gaming industry for improvement in its gaming components.</a:t>
            </a:r>
          </a:p>
          <a:p>
            <a:r>
              <a:rPr lang="en-US" dirty="0"/>
              <a:t>for a student different methods of explanations are adapted a in a E-learning education field . </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0FAF-B01D-4AFD-A6CC-6550DDC2B0D1}"/>
              </a:ext>
            </a:extLst>
          </p:cNvPr>
          <p:cNvSpPr>
            <a:spLocks noGrp="1"/>
          </p:cNvSpPr>
          <p:nvPr>
            <p:ph type="title"/>
          </p:nvPr>
        </p:nvSpPr>
        <p:spPr/>
        <p:txBody>
          <a:bodyPr/>
          <a:lstStyle/>
          <a:p>
            <a:r>
              <a:rPr lang="en-IN" dirty="0"/>
              <a:t>Results and discussions</a:t>
            </a:r>
          </a:p>
        </p:txBody>
      </p:sp>
      <p:sp>
        <p:nvSpPr>
          <p:cNvPr id="3" name="Content Placeholder 2">
            <a:extLst>
              <a:ext uri="{FF2B5EF4-FFF2-40B4-BE49-F238E27FC236}">
                <a16:creationId xmlns:a16="http://schemas.microsoft.com/office/drawing/2014/main" id="{F8A2C27B-6035-4E76-8672-B8878365C7AF}"/>
              </a:ext>
            </a:extLst>
          </p:cNvPr>
          <p:cNvSpPr>
            <a:spLocks noGrp="1"/>
          </p:cNvSpPr>
          <p:nvPr>
            <p:ph idx="1"/>
          </p:nvPr>
        </p:nvSpPr>
        <p:spPr/>
        <p:txBody>
          <a:bodyPr>
            <a:normAutofit fontScale="25000" lnSpcReduction="20000"/>
          </a:bodyPr>
          <a:lstStyle/>
          <a:p>
            <a:r>
              <a:rPr lang="en-US" sz="9600" dirty="0"/>
              <a:t>From the dataset, a 7:1 ratio of a split is done between training and testing samples. So for training 13 samples are taken and for testing 2 samples are taken for each emotion and then predicted for each speaker.</a:t>
            </a:r>
          </a:p>
          <a:p>
            <a:r>
              <a:rPr lang="en-US" sz="9600" dirty="0"/>
              <a:t>Accuracies for each actor are:</a:t>
            </a:r>
          </a:p>
          <a:p>
            <a:r>
              <a:rPr lang="en-US" sz="9600" dirty="0"/>
              <a:t>DC: 92.9%</a:t>
            </a:r>
          </a:p>
          <a:p>
            <a:r>
              <a:rPr lang="en-US" sz="9600" dirty="0"/>
              <a:t>JK: 85.71%</a:t>
            </a:r>
          </a:p>
          <a:p>
            <a:r>
              <a:rPr lang="en-US" sz="9600" dirty="0"/>
              <a:t>KL: 85.71%</a:t>
            </a:r>
          </a:p>
          <a:p>
            <a:r>
              <a:rPr lang="en-US" sz="9600" dirty="0"/>
              <a:t>JE:64.29%</a:t>
            </a:r>
          </a:p>
          <a:p>
            <a:r>
              <a:rPr lang="en-US" sz="9600" dirty="0"/>
              <a:t>Dc has the highest accuracy with the misclassification of depression samples.JE actors have the least accuracy misclassification for surprised, angry, and depression samples. The confusion matrices are plot for keen observations of misclassifications of all the actors.</a:t>
            </a:r>
          </a:p>
          <a:p>
            <a:br>
              <a:rPr lang="en-US" dirty="0"/>
            </a:b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12076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D99802-9616-4084-A8F1-2694CD05BB9B}"/>
              </a:ext>
            </a:extLst>
          </p:cNvPr>
          <p:cNvSpPr>
            <a:spLocks noChangeArrowheads="1"/>
          </p:cNvSpPr>
          <p:nvPr/>
        </p:nvSpPr>
        <p:spPr bwMode="auto">
          <a:xfrm>
            <a:off x="228600" y="609600"/>
            <a:ext cx="847052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7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7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CONFUSION MATRIX PLOTS OF RESULTS</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20634934-592D-49DF-9080-5BA06CEF4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59436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14C0FF8E-3DF0-45E4-A532-B8F436548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24200"/>
            <a:ext cx="5943600"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05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a:t>References</a:t>
            </a:r>
          </a:p>
        </p:txBody>
      </p:sp>
      <p:sp>
        <p:nvSpPr>
          <p:cNvPr id="3" name="Subtitle 2"/>
          <p:cNvSpPr>
            <a:spLocks noGrp="1"/>
          </p:cNvSpPr>
          <p:nvPr>
            <p:ph type="subTitle" idx="1"/>
          </p:nvPr>
        </p:nvSpPr>
        <p:spPr>
          <a:xfrm>
            <a:off x="685800" y="1600200"/>
            <a:ext cx="8077200" cy="5257800"/>
          </a:xfrm>
        </p:spPr>
        <p:txBody>
          <a:bodyPr>
            <a:normAutofit/>
          </a:bodyPr>
          <a:lstStyle/>
          <a:p>
            <a:pPr marL="457200" indent="-457200" algn="l">
              <a:buFont typeface="+mj-lt"/>
              <a:buAutoNum type="arabicPeriod"/>
            </a:pPr>
            <a:r>
              <a:rPr lang="en-US" sz="1800" dirty="0">
                <a:latin typeface="Times New Roman" panose="02020603050405020304" pitchFamily="18" charset="0"/>
                <a:ea typeface="Arial Unicode MS" pitchFamily="34" charset="-128"/>
                <a:cs typeface="Times New Roman" panose="02020603050405020304" pitchFamily="18" charset="0"/>
              </a:rPr>
              <a:t>K. Zhang, Y. Huang, Y. Du and L. Wang, "Facial Expression Recognition Based on Deep Evolutional Spatial-Temporal Networks," in </a:t>
            </a:r>
            <a:r>
              <a:rPr lang="en-US" sz="1800" i="1" dirty="0">
                <a:latin typeface="Times New Roman" panose="02020603050405020304" pitchFamily="18" charset="0"/>
                <a:ea typeface="Arial Unicode MS" pitchFamily="34" charset="-128"/>
                <a:cs typeface="Times New Roman" panose="02020603050405020304" pitchFamily="18" charset="0"/>
              </a:rPr>
              <a:t>IEEE Transactions on Image Processing</a:t>
            </a:r>
            <a:r>
              <a:rPr lang="en-US" sz="1800" dirty="0">
                <a:latin typeface="Times New Roman" panose="02020603050405020304" pitchFamily="18" charset="0"/>
                <a:ea typeface="Arial Unicode MS" pitchFamily="34" charset="-128"/>
                <a:cs typeface="Times New Roman" panose="02020603050405020304" pitchFamily="18" charset="0"/>
              </a:rPr>
              <a:t>, vol. 26, no. 9, pp. 4193-4203, Sept. 2017.</a:t>
            </a:r>
          </a:p>
          <a:p>
            <a:pPr marL="457200" indent="-457200" algn="l">
              <a:buFont typeface="+mj-lt"/>
              <a:buAutoNum type="arabicPeriod"/>
            </a:pPr>
            <a:r>
              <a:rPr lang="en-US" sz="1800" dirty="0">
                <a:latin typeface="Times New Roman" panose="02020603050405020304" pitchFamily="18" charset="0"/>
                <a:ea typeface="Arial Unicode MS" pitchFamily="34" charset="-128"/>
                <a:cs typeface="Times New Roman" panose="02020603050405020304" pitchFamily="18" charset="0"/>
              </a:rPr>
              <a:t>H. Jung, S. Lee, J. </a:t>
            </a:r>
            <a:r>
              <a:rPr lang="en-US" sz="1800" dirty="0" err="1">
                <a:latin typeface="Times New Roman" panose="02020603050405020304" pitchFamily="18" charset="0"/>
                <a:ea typeface="Arial Unicode MS" pitchFamily="34" charset="-128"/>
                <a:cs typeface="Times New Roman" panose="02020603050405020304" pitchFamily="18" charset="0"/>
              </a:rPr>
              <a:t>Yim</a:t>
            </a:r>
            <a:r>
              <a:rPr lang="en-US" sz="1800" dirty="0">
                <a:latin typeface="Times New Roman" panose="02020603050405020304" pitchFamily="18" charset="0"/>
                <a:ea typeface="Arial Unicode MS" pitchFamily="34" charset="-128"/>
                <a:cs typeface="Times New Roman" panose="02020603050405020304" pitchFamily="18" charset="0"/>
              </a:rPr>
              <a:t>, S. Park, and J. Kim, “Joint fine-tuning in deep neural networks for facial expression recognition,” in Computer Vision (ICCV), 2015 IEEE International Conference on. IEEE, 2015, pp. 2983–2991.</a:t>
            </a:r>
          </a:p>
          <a:p>
            <a:pPr marL="457200" indent="-457200" algn="l">
              <a:buFont typeface="+mj-lt"/>
              <a:buAutoNum type="arabicPeriod"/>
            </a:pPr>
            <a:endParaRPr lang="en-US" sz="1800" b="1" dirty="0">
              <a:latin typeface="Times New Roman" panose="02020603050405020304" pitchFamily="18" charset="0"/>
              <a:ea typeface="Arial Unicode MS" pitchFamily="34" charset="-128"/>
              <a:cs typeface="Times New Roman" panose="02020603050405020304" pitchFamily="18" charset="0"/>
            </a:endParaRPr>
          </a:p>
          <a:p>
            <a:pPr marL="457200" indent="-457200" algn="l">
              <a:buFont typeface="+mj-lt"/>
              <a:buAutoNum type="arabicPeriod"/>
            </a:pPr>
            <a:r>
              <a:rPr lang="en-US" sz="1800" dirty="0">
                <a:latin typeface="Times New Roman" panose="02020603050405020304" pitchFamily="18" charset="0"/>
                <a:ea typeface="Arial Unicode MS" pitchFamily="34" charset="-128"/>
                <a:cs typeface="Times New Roman" panose="02020603050405020304" pitchFamily="18" charset="0"/>
              </a:rPr>
              <a:t>Deep-Emotion: Facial Expression Recognition Using Attentional Convolutional Network Shervin Minaee1 , </a:t>
            </a:r>
            <a:r>
              <a:rPr lang="en-US" sz="1800" dirty="0" err="1">
                <a:latin typeface="Times New Roman" panose="02020603050405020304" pitchFamily="18" charset="0"/>
                <a:ea typeface="Arial Unicode MS" pitchFamily="34" charset="-128"/>
                <a:cs typeface="Times New Roman" panose="02020603050405020304" pitchFamily="18" charset="0"/>
              </a:rPr>
              <a:t>Amirali</a:t>
            </a:r>
            <a:r>
              <a:rPr lang="en-US" sz="1800" dirty="0">
                <a:latin typeface="Times New Roman" panose="02020603050405020304" pitchFamily="18" charset="0"/>
                <a:ea typeface="Arial Unicode MS" pitchFamily="34" charset="-128"/>
                <a:cs typeface="Times New Roman" panose="02020603050405020304" pitchFamily="18" charset="0"/>
              </a:rPr>
              <a:t> Abdolrashidi2 1Expedia Group 2University of California, Riverside.</a:t>
            </a:r>
          </a:p>
          <a:p>
            <a:pPr marL="457200" indent="-457200" algn="l">
              <a:buFont typeface="+mj-lt"/>
              <a:buAutoNum type="arabicPeriod"/>
            </a:pP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dirty="0">
                <a:latin typeface="Times New Roman" panose="02020603050405020304" pitchFamily="18" charset="0"/>
                <a:ea typeface="Arial Unicode MS" pitchFamily="34" charset="-128"/>
                <a:cs typeface="Times New Roman" panose="02020603050405020304" pitchFamily="18" charset="0"/>
              </a:rPr>
              <a:t>S. </a:t>
            </a:r>
            <a:r>
              <a:rPr lang="en-US" sz="1800" dirty="0" err="1">
                <a:latin typeface="Times New Roman" panose="02020603050405020304" pitchFamily="18" charset="0"/>
                <a:ea typeface="Arial Unicode MS" pitchFamily="34" charset="-128"/>
                <a:cs typeface="Times New Roman" panose="02020603050405020304" pitchFamily="18" charset="0"/>
              </a:rPr>
              <a:t>Haq</a:t>
            </a:r>
            <a:r>
              <a:rPr lang="en-US" sz="1800" dirty="0">
                <a:latin typeface="Times New Roman" panose="02020603050405020304" pitchFamily="18" charset="0"/>
                <a:ea typeface="Arial Unicode MS" pitchFamily="34" charset="-128"/>
                <a:cs typeface="Times New Roman" panose="02020603050405020304" pitchFamily="18" charset="0"/>
              </a:rPr>
              <a:t> and P.J.B. Jackson, "Multimodal Emotion Recognition", In W. Wang (</a:t>
            </a:r>
            <a:r>
              <a:rPr lang="en-US" sz="1800" dirty="0" err="1">
                <a:latin typeface="Times New Roman" panose="02020603050405020304" pitchFamily="18" charset="0"/>
                <a:ea typeface="Arial Unicode MS" pitchFamily="34" charset="-128"/>
                <a:cs typeface="Times New Roman" panose="02020603050405020304" pitchFamily="18" charset="0"/>
              </a:rPr>
              <a:t>ed</a:t>
            </a:r>
            <a:r>
              <a:rPr lang="en-US" sz="1800" dirty="0">
                <a:latin typeface="Times New Roman" panose="02020603050405020304" pitchFamily="18" charset="0"/>
                <a:ea typeface="Arial Unicode MS" pitchFamily="34" charset="-128"/>
                <a:cs typeface="Times New Roman" panose="02020603050405020304" pitchFamily="18" charset="0"/>
              </a:rPr>
              <a:t>), Machine Audition: Principles, Algorithms and Systems, IGI Global Press, ISBN 978-1615209194, chapter 17, pp. 398-423, 2010. </a:t>
            </a:r>
          </a:p>
          <a:p>
            <a:pPr marL="457200" indent="-457200"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rmAutofit/>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1D51-A699-4058-BD09-50FD83EF5A0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E99D87-F650-4FA5-9A3A-888943A25A3F}"/>
              </a:ext>
            </a:extLst>
          </p:cNvPr>
          <p:cNvSpPr>
            <a:spLocks noGrp="1"/>
          </p:cNvSpPr>
          <p:nvPr>
            <p:ph idx="1"/>
          </p:nvPr>
        </p:nvSpPr>
        <p:spPr/>
        <p:txBody>
          <a:bodyPr>
            <a:normAutofit fontScale="85000" lnSpcReduction="10000"/>
          </a:bodyPr>
          <a:lstStyle/>
          <a:p>
            <a:r>
              <a:rPr lang="en-US" dirty="0"/>
              <a:t>A change of user’s emotion is one of the foundation of communication. Emotional states can motivate human’s actions, and can also supplement the meaning of communication. </a:t>
            </a:r>
          </a:p>
          <a:p>
            <a:r>
              <a:rPr lang="en-US" dirty="0"/>
              <a:t>facial expression recognition has its own characteristic. In particular, facial expression can be considered as dynamic variation of key parts (e.g. eyes, nose and mouth), which are fused to form the variation of local parts and the whole face, and the key challenge becomes to capture such dynamic variation of facial physical structure from consecutive frame.</a:t>
            </a:r>
          </a:p>
          <a:p>
            <a:endParaRPr lang="en-IN" dirty="0"/>
          </a:p>
        </p:txBody>
      </p:sp>
    </p:spTree>
    <p:extLst>
      <p:ext uri="{BB962C8B-B14F-4D97-AF65-F5344CB8AC3E}">
        <p14:creationId xmlns:p14="http://schemas.microsoft.com/office/powerpoint/2010/main" val="415659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C86D7-7ED5-4DDA-99B9-0877919AF27C}"/>
              </a:ext>
            </a:extLst>
          </p:cNvPr>
          <p:cNvSpPr txBox="1"/>
          <p:nvPr/>
        </p:nvSpPr>
        <p:spPr>
          <a:xfrm>
            <a:off x="381000" y="16497"/>
            <a:ext cx="8153400" cy="7709803"/>
          </a:xfrm>
          <a:prstGeom prst="rect">
            <a:avLst/>
          </a:prstGeom>
          <a:noFill/>
        </p:spPr>
        <p:txBody>
          <a:bodyPr wrap="square" rtlCol="0">
            <a:spAutoFit/>
          </a:bodyPr>
          <a:lstStyle/>
          <a:p>
            <a:endParaRPr lang="en-US" sz="2700" dirty="0"/>
          </a:p>
          <a:p>
            <a:pPr marL="457200" indent="-457200">
              <a:buFont typeface="Arial" panose="020B0604020202020204" pitchFamily="34" charset="0"/>
              <a:buChar char="•"/>
            </a:pPr>
            <a:r>
              <a:rPr lang="en-US" sz="2700" dirty="0"/>
              <a:t>We used Dynamic data as it consists of sequences of images whereas static data consists of still images.</a:t>
            </a:r>
          </a:p>
          <a:p>
            <a:pPr marL="457200" indent="-457200">
              <a:buFont typeface="Arial" panose="020B0604020202020204" pitchFamily="34" charset="0"/>
              <a:buChar char="•"/>
            </a:pPr>
            <a:r>
              <a:rPr lang="en-US" sz="2700" dirty="0"/>
              <a:t>Most of the static datasets are easy to predict because these consist of images taken in a laboratory with fine lighting conditions. </a:t>
            </a:r>
          </a:p>
          <a:p>
            <a:pPr marL="457200" indent="-457200">
              <a:buFont typeface="Arial" panose="020B0604020202020204" pitchFamily="34" charset="0"/>
              <a:buChar char="•"/>
            </a:pPr>
            <a:r>
              <a:rPr lang="en-US" sz="2700" dirty="0"/>
              <a:t>Dynamic data is helpful in extracting temporal features rather than static data. So it gives high accuracy In real-time, data over a long period of time is retrieved.</a:t>
            </a:r>
          </a:p>
          <a:p>
            <a:pPr marL="457200" indent="-457200">
              <a:buFont typeface="Arial" panose="020B0604020202020204" pitchFamily="34" charset="0"/>
              <a:buChar char="•"/>
            </a:pPr>
            <a:r>
              <a:rPr lang="en-US" sz="2700" dirty="0"/>
              <a:t>The model is built with respective to real-time implementation. From actions, speech, facial expressions we can identify a person’s emotion.</a:t>
            </a:r>
          </a:p>
          <a:p>
            <a:pPr marL="457200" indent="-457200">
              <a:buFont typeface="Arial" panose="020B0604020202020204" pitchFamily="34" charset="0"/>
              <a:buChar char="•"/>
            </a:pPr>
            <a:r>
              <a:rPr lang="en-US" sz="2700" dirty="0"/>
              <a:t> The Database we used is the SAVEE database. We use Python as our system simulation platform</a:t>
            </a:r>
            <a:r>
              <a:rPr lang="en-US" sz="2800" dirty="0"/>
              <a:t>.</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a:p>
            <a:br>
              <a:rPr lang="en-US" dirty="0"/>
            </a:br>
            <a:endParaRPr lang="en-IN" dirty="0"/>
          </a:p>
        </p:txBody>
      </p:sp>
    </p:spTree>
    <p:extLst>
      <p:ext uri="{BB962C8B-B14F-4D97-AF65-F5344CB8AC3E}">
        <p14:creationId xmlns:p14="http://schemas.microsoft.com/office/powerpoint/2010/main" val="78580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F7CBA1-F14A-4A0F-A11C-BE15896DFC1B}"/>
              </a:ext>
            </a:extLst>
          </p:cNvPr>
          <p:cNvSpPr txBox="1"/>
          <p:nvPr/>
        </p:nvSpPr>
        <p:spPr>
          <a:xfrm>
            <a:off x="381000" y="304800"/>
            <a:ext cx="8382000" cy="6124754"/>
          </a:xfrm>
          <a:prstGeom prst="rect">
            <a:avLst/>
          </a:prstGeom>
          <a:noFill/>
        </p:spPr>
        <p:txBody>
          <a:bodyPr wrap="square" rtlCol="0">
            <a:spAutoFit/>
          </a:bodyPr>
          <a:lstStyle/>
          <a:p>
            <a:pPr algn="ctr"/>
            <a:r>
              <a:rPr lang="en-US" sz="4000" dirty="0"/>
              <a:t>PYTHON</a:t>
            </a:r>
          </a:p>
          <a:p>
            <a:pPr marL="514350" indent="-514350">
              <a:buFont typeface="+mj-lt"/>
              <a:buAutoNum type="arabicPeriod"/>
            </a:pPr>
            <a:r>
              <a:rPr lang="en-US" sz="2700" dirty="0"/>
              <a:t>Python  provides the following requirements:</a:t>
            </a:r>
          </a:p>
          <a:p>
            <a:pPr fontAlgn="base"/>
            <a:r>
              <a:rPr lang="en-US" sz="2700" dirty="0"/>
              <a:t>It is an extraordinary library for projects based on signal processing.</a:t>
            </a:r>
          </a:p>
          <a:p>
            <a:pPr fontAlgn="base"/>
            <a:r>
              <a:rPr lang="en-US" sz="2700" dirty="0"/>
              <a:t>2.   NumPy library allows matrix manipulations, MATPLOTLIB for plotting of functions and data, and scientific python implementation of algorithms.</a:t>
            </a:r>
          </a:p>
          <a:p>
            <a:r>
              <a:rPr lang="en-US" sz="2700" dirty="0"/>
              <a:t>3.   A wide variety of feature extraction tools are available.</a:t>
            </a:r>
          </a:p>
          <a:p>
            <a:r>
              <a:rPr lang="en-US" sz="2700" dirty="0"/>
              <a:t> Creating a database for translation of video to frames and processing each frame.</a:t>
            </a:r>
          </a:p>
          <a:p>
            <a:r>
              <a:rPr lang="en-US" sz="2700" dirty="0"/>
              <a:t>4.   Inbuilt algorithms and functions provide easy flow in programming.</a:t>
            </a:r>
          </a:p>
          <a:p>
            <a:br>
              <a:rPr lang="en-US" sz="2800" dirty="0"/>
            </a:br>
            <a:endParaRPr lang="en-IN" sz="2700" dirty="0"/>
          </a:p>
        </p:txBody>
      </p:sp>
    </p:spTree>
    <p:extLst>
      <p:ext uri="{BB962C8B-B14F-4D97-AF65-F5344CB8AC3E}">
        <p14:creationId xmlns:p14="http://schemas.microsoft.com/office/powerpoint/2010/main" val="259420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491" y="23018"/>
            <a:ext cx="8229600" cy="1143000"/>
          </a:xfrm>
        </p:spPr>
        <p:txBody>
          <a:bodyPr/>
          <a:lstStyle/>
          <a:p>
            <a:r>
              <a:rPr lang="en-US" dirty="0"/>
              <a:t>SAVEE Dataset </a:t>
            </a:r>
          </a:p>
        </p:txBody>
      </p:sp>
      <p:sp>
        <p:nvSpPr>
          <p:cNvPr id="3" name="Content Placeholder 2"/>
          <p:cNvSpPr>
            <a:spLocks noGrp="1"/>
          </p:cNvSpPr>
          <p:nvPr>
            <p:ph idx="1"/>
          </p:nvPr>
        </p:nvSpPr>
        <p:spPr>
          <a:xfrm>
            <a:off x="457200" y="914400"/>
            <a:ext cx="8229600" cy="7825582"/>
          </a:xfrm>
        </p:spPr>
        <p:txBody>
          <a:bodyPr>
            <a:noAutofit/>
          </a:bodyPr>
          <a:lstStyle/>
          <a:p>
            <a:r>
              <a:rPr lang="en-US" sz="2700" dirty="0"/>
              <a:t>Surrey Audio-Visual Expressed Emotion (SAVEE) database has been recorded as a pre-requisite for the development of an automatic emotion recognition system</a:t>
            </a:r>
          </a:p>
          <a:p>
            <a:r>
              <a:rPr lang="en-US" sz="2700" dirty="0"/>
              <a:t>SAVEE database consists of 4 professional signers with  7 different emotions namely angry, sad, surprised, disgusted, happy, fear, neutral,480 British English utterances in total</a:t>
            </a:r>
          </a:p>
          <a:p>
            <a:r>
              <a:rPr lang="en-US" sz="2700" dirty="0"/>
              <a:t> The sentences were chosen from the standard TIMIT corpus and phonetically-balanced for each emotion. </a:t>
            </a:r>
          </a:p>
          <a:p>
            <a:r>
              <a:rPr lang="en-US" sz="2700" dirty="0"/>
              <a:t>Subject identity bias, variations in pose, illumination and occlusions are common in unconstrained facial expression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emotion </a:t>
            </a:r>
          </a:p>
        </p:txBody>
      </p:sp>
      <p:sp>
        <p:nvSpPr>
          <p:cNvPr id="3" name="Content Placeholder 2"/>
          <p:cNvSpPr>
            <a:spLocks noGrp="1"/>
          </p:cNvSpPr>
          <p:nvPr>
            <p:ph idx="1"/>
          </p:nvPr>
        </p:nvSpPr>
        <p:spPr/>
        <p:txBody>
          <a:bodyPr>
            <a:normAutofit/>
          </a:bodyPr>
          <a:lstStyle/>
          <a:p>
            <a:r>
              <a:rPr lang="en-US" dirty="0"/>
              <a:t>Angry</a:t>
            </a:r>
          </a:p>
          <a:p>
            <a:r>
              <a:rPr lang="en-US" dirty="0"/>
              <a:t>Sad</a:t>
            </a:r>
          </a:p>
          <a:p>
            <a:r>
              <a:rPr lang="en-US" dirty="0"/>
              <a:t>Disgust </a:t>
            </a:r>
          </a:p>
          <a:p>
            <a:r>
              <a:rPr lang="en-US" dirty="0"/>
              <a:t>Fear</a:t>
            </a:r>
          </a:p>
          <a:p>
            <a:r>
              <a:rPr lang="en-US" dirty="0"/>
              <a:t>Happy </a:t>
            </a:r>
          </a:p>
          <a:p>
            <a:r>
              <a:rPr lang="en-US" dirty="0"/>
              <a:t>Surprised</a:t>
            </a:r>
          </a:p>
          <a:p>
            <a:r>
              <a:rPr lang="en-US" dirty="0"/>
              <a:t>Neutral</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Overview(Dynamic Frame)</a:t>
            </a:r>
          </a:p>
        </p:txBody>
      </p:sp>
      <p:pic>
        <p:nvPicPr>
          <p:cNvPr id="3" name="Picture 2" descr="data.png"/>
          <p:cNvPicPr/>
          <p:nvPr/>
        </p:nvPicPr>
        <p:blipFill>
          <a:blip r:embed="rId2"/>
          <a:stretch>
            <a:fillRect/>
          </a:stretch>
        </p:blipFill>
        <p:spPr>
          <a:xfrm>
            <a:off x="685800" y="1524000"/>
            <a:ext cx="7315200"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1886</TotalTime>
  <Words>2347</Words>
  <Application>Microsoft Office PowerPoint</Application>
  <PresentationFormat>On-screen Show (4:3)</PresentationFormat>
  <Paragraphs>212</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Facial Emotion Recognition using 3D Convnets </vt:lpstr>
      <vt:lpstr>Applications that use Emotion as Feature.</vt:lpstr>
      <vt:lpstr>PowerPoint Presentation</vt:lpstr>
      <vt:lpstr>Introduction</vt:lpstr>
      <vt:lpstr>PowerPoint Presentation</vt:lpstr>
      <vt:lpstr>PowerPoint Presentation</vt:lpstr>
      <vt:lpstr>SAVEE Dataset </vt:lpstr>
      <vt:lpstr>Types of emotion </vt:lpstr>
      <vt:lpstr>Dataset Overview(Dynamic Frame)</vt:lpstr>
      <vt:lpstr>Dataset Overview(Static Frame)</vt:lpstr>
      <vt:lpstr>Process of Identification Emotion</vt:lpstr>
      <vt:lpstr>Working Process</vt:lpstr>
      <vt:lpstr>PowerPoint Presentation</vt:lpstr>
      <vt:lpstr>PowerPoint Presentation</vt:lpstr>
      <vt:lpstr>PowerPoint Presentation</vt:lpstr>
      <vt:lpstr>PowerPoint Presentation</vt:lpstr>
      <vt:lpstr>PowerPoint Presentation</vt:lpstr>
      <vt:lpstr>The end result is a facial landmark detection that can be used to detect facial landmarks in real-time with quality predictions </vt:lpstr>
      <vt:lpstr>RESNET ARCHITECTURES</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Data after augmentation</vt:lpstr>
      <vt:lpstr>Important Facial Landmarks </vt:lpstr>
      <vt:lpstr>Results and discussions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using Deep Learning</dc:title>
  <dc:creator>lenovo</dc:creator>
  <cp:lastModifiedBy>Gowreesh Gvss</cp:lastModifiedBy>
  <cp:revision>68</cp:revision>
  <dcterms:created xsi:type="dcterms:W3CDTF">2020-03-05T12:40:21Z</dcterms:created>
  <dcterms:modified xsi:type="dcterms:W3CDTF">2020-05-30T06:01:01Z</dcterms:modified>
</cp:coreProperties>
</file>