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</p:sldMasterIdLst>
  <p:notesMasterIdLst>
    <p:notesMasterId r:id="rId40"/>
  </p:notesMasterIdLst>
  <p:handoutMasterIdLst>
    <p:handoutMasterId r:id="rId41"/>
  </p:handoutMasterIdLst>
  <p:sldIdLst>
    <p:sldId id="622" r:id="rId5"/>
    <p:sldId id="806" r:id="rId6"/>
    <p:sldId id="849" r:id="rId7"/>
    <p:sldId id="841" r:id="rId8"/>
    <p:sldId id="842" r:id="rId9"/>
    <p:sldId id="843" r:id="rId10"/>
    <p:sldId id="844" r:id="rId11"/>
    <p:sldId id="850" r:id="rId12"/>
    <p:sldId id="840" r:id="rId13"/>
    <p:sldId id="851" r:id="rId14"/>
    <p:sldId id="845" r:id="rId15"/>
    <p:sldId id="846" r:id="rId16"/>
    <p:sldId id="847" r:id="rId17"/>
    <p:sldId id="848" r:id="rId18"/>
    <p:sldId id="852" r:id="rId19"/>
    <p:sldId id="857" r:id="rId20"/>
    <p:sldId id="853" r:id="rId21"/>
    <p:sldId id="854" r:id="rId22"/>
    <p:sldId id="855" r:id="rId23"/>
    <p:sldId id="856" r:id="rId24"/>
    <p:sldId id="863" r:id="rId25"/>
    <p:sldId id="859" r:id="rId26"/>
    <p:sldId id="860" r:id="rId27"/>
    <p:sldId id="861" r:id="rId28"/>
    <p:sldId id="864" r:id="rId29"/>
    <p:sldId id="865" r:id="rId30"/>
    <p:sldId id="866" r:id="rId31"/>
    <p:sldId id="867" r:id="rId32"/>
    <p:sldId id="868" r:id="rId33"/>
    <p:sldId id="869" r:id="rId34"/>
    <p:sldId id="870" r:id="rId35"/>
    <p:sldId id="871" r:id="rId36"/>
    <p:sldId id="872" r:id="rId37"/>
    <p:sldId id="873" r:id="rId38"/>
    <p:sldId id="783" r:id="rId39"/>
  </p:sldIdLst>
  <p:sldSz cx="9144000" cy="5715000" type="screen16x1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3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bert Naripati" initials="HN" lastIdx="3" clrIdx="0"/>
  <p:cmAuthor id="1" name="Thomas Joseph" initials="TJ" lastIdx="2" clrIdx="1">
    <p:extLst>
      <p:ext uri="{19B8F6BF-5375-455C-9EA6-DF929625EA0E}">
        <p15:presenceInfo xmlns:p15="http://schemas.microsoft.com/office/powerpoint/2012/main" userId="72e726e6fbfe9c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6862A"/>
    <a:srgbClr val="558ED5"/>
    <a:srgbClr val="FFC000"/>
    <a:srgbClr val="FFE48F"/>
    <a:srgbClr val="47CB23"/>
    <a:srgbClr val="3EB21E"/>
    <a:srgbClr val="00B0F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87776" autoAdjust="0"/>
  </p:normalViewPr>
  <p:slideViewPr>
    <p:cSldViewPr snapToGrid="0">
      <p:cViewPr>
        <p:scale>
          <a:sx n="73" d="100"/>
          <a:sy n="73" d="100"/>
        </p:scale>
        <p:origin x="1136" y="40"/>
      </p:cViewPr>
      <p:guideLst>
        <p:guide orient="horz" pos="2038"/>
        <p:guide pos="2880"/>
        <p:guide orient="horz" pos="22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6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Identify Failing Batteries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r>
            <a:rPr lang="en-US" dirty="0" smtClean="0"/>
            <a:t>Associating conductance with discharge profile</a:t>
          </a:r>
          <a:endParaRPr lang="en-US" dirty="0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r>
            <a:rPr lang="en-US" dirty="0" smtClean="0"/>
            <a:t>New features : </a:t>
          </a:r>
        </a:p>
        <a:p>
          <a:r>
            <a:rPr lang="en-US" dirty="0" smtClean="0"/>
            <a:t>1. Slope of discharge</a:t>
          </a:r>
        </a:p>
        <a:p>
          <a:r>
            <a:rPr lang="en-US" dirty="0" smtClean="0"/>
            <a:t>2. DOD</a:t>
          </a:r>
          <a:endParaRPr lang="en-US" dirty="0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FFEC8FA7-5A1C-4EE1-9E0D-0C036D8B530A}">
      <dgm:prSet phldrT="[Text]"/>
      <dgm:spPr/>
      <dgm:t>
        <a:bodyPr/>
        <a:lstStyle/>
        <a:p>
          <a:r>
            <a:rPr lang="en-US" dirty="0" smtClean="0"/>
            <a:t>Filter cases based on low DOD and drop in conductance</a:t>
          </a:r>
          <a:endParaRPr lang="en-US" dirty="0"/>
        </a:p>
      </dgm:t>
    </dgm:pt>
    <dgm:pt modelId="{F4B8BBA2-A612-43D9-92DD-6D2FB5C4F47A}" type="parTrans" cxnId="{BF5B6841-96DB-4968-A4E1-A8351834FA05}">
      <dgm:prSet/>
      <dgm:spPr/>
      <dgm:t>
        <a:bodyPr/>
        <a:lstStyle/>
        <a:p>
          <a:endParaRPr lang="en-US"/>
        </a:p>
      </dgm:t>
    </dgm:pt>
    <dgm:pt modelId="{E0D862D2-A8D2-4AB5-9F72-D4C1F0B18CD5}" type="sibTrans" cxnId="{BF5B6841-96DB-4968-A4E1-A8351834FA05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2992E755-1C4B-41FD-95F1-9466C2DB4238}" type="pres">
      <dgm:prSet presAssocID="{318C9242-6E77-45CA-A3AE-2DA814DBE47D}" presName="Accent" presStyleLbl="node1" presStyleIdx="1" presStyleCnt="2"/>
      <dgm:spPr/>
    </dgm:pt>
    <dgm:pt modelId="{096BBE21-4D22-49CC-A211-16D2D1FB7C34}" type="pres">
      <dgm:prSet presAssocID="{318C9242-6E77-45CA-A3AE-2DA814DBE47D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B7A14C-CB49-446C-BC8F-F7C65AF02150}" type="pres">
      <dgm:prSet presAssocID="{318C9242-6E77-45CA-A3AE-2DA814DBE47D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BD3B6-E62E-4C2C-8A3D-FFE5E2A48DCC}" type="pres">
      <dgm:prSet presAssocID="{B32CD986-4A9C-4D51-A4A4-9AB96E0D2138}" presName="Image2" presStyleCnt="0"/>
      <dgm:spPr/>
    </dgm:pt>
    <dgm:pt modelId="{654358A6-2FCD-466F-BCE9-DAD69F777C42}" type="pres">
      <dgm:prSet presAssocID="{B32CD986-4A9C-4D51-A4A4-9AB96E0D2138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EAEDDA3-9464-4848-848B-0322CE6D8941}" type="pres">
      <dgm:prSet presAssocID="{B32CD986-4A9C-4D51-A4A4-9AB96E0D2138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239E5-A9A5-4AC3-B959-EC2CD7854B34}" type="pres">
      <dgm:prSet presAssocID="{FFEC8FA7-5A1C-4EE1-9E0D-0C036D8B530A}" presName="Image3" presStyleCnt="0"/>
      <dgm:spPr/>
    </dgm:pt>
    <dgm:pt modelId="{B7ADB9E3-EDBF-4579-BB21-758E57349AC1}" type="pres">
      <dgm:prSet presAssocID="{FFEC8FA7-5A1C-4EE1-9E0D-0C036D8B530A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89A2DA9-77E9-442D-B945-42D5E1D3FE85}" type="pres">
      <dgm:prSet presAssocID="{FFEC8FA7-5A1C-4EE1-9E0D-0C036D8B530A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6C032A59-00D2-49A8-BD73-1CBE01119C39}" type="presOf" srcId="{FFEC8FA7-5A1C-4EE1-9E0D-0C036D8B530A}" destId="{C89A2DA9-77E9-442D-B945-42D5E1D3FE85}" srcOrd="0" destOrd="0" presId="urn:microsoft.com/office/officeart/2011/layout/RadialPictureList"/>
    <dgm:cxn modelId="{88C4D38A-0915-4370-BB79-EAF94E4D4745}" type="presOf" srcId="{318C9242-6E77-45CA-A3AE-2DA814DBE47D}" destId="{9EB7A14C-CB49-446C-BC8F-F7C65AF02150}" srcOrd="0" destOrd="0" presId="urn:microsoft.com/office/officeart/2011/layout/RadialPictureList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E9D89198-E7F2-4858-A818-0535858330A5}" srcId="{E6551EA8-3A8F-4A9C-91D6-43092585E7D3}" destId="{B32CD986-4A9C-4D51-A4A4-9AB96E0D2138}" srcOrd="1" destOrd="0" parTransId="{5B5877FE-4227-4F4C-8F7C-5D22D0C023FE}" sibTransId="{A9F64470-8EC9-40A6-AC8D-42DC245E6218}"/>
    <dgm:cxn modelId="{BF5B6841-96DB-4968-A4E1-A8351834FA05}" srcId="{E6551EA8-3A8F-4A9C-91D6-43092585E7D3}" destId="{FFEC8FA7-5A1C-4EE1-9E0D-0C036D8B530A}" srcOrd="2" destOrd="0" parTransId="{F4B8BBA2-A612-43D9-92DD-6D2FB5C4F47A}" sibTransId="{E0D862D2-A8D2-4AB5-9F72-D4C1F0B18CD5}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D9840E6B-D259-4BC7-AAE3-615BECC7413A}" srcId="{E6551EA8-3A8F-4A9C-91D6-43092585E7D3}" destId="{318C9242-6E77-45CA-A3AE-2DA814DBE47D}" srcOrd="0" destOrd="0" parTransId="{751065F9-5B29-4CDE-8723-44EF7A1E52D1}" sibTransId="{2A43A34B-75F1-4937-BBA6-C5ED25F16236}"/>
    <dgm:cxn modelId="{FB7E70D6-768D-489C-9F5E-043C1308B277}" type="presOf" srcId="{B32CD986-4A9C-4D51-A4A4-9AB96E0D2138}" destId="{DEAEDDA3-9464-4848-848B-0322CE6D8941}" srcOrd="0" destOrd="0" presId="urn:microsoft.com/office/officeart/2011/layout/RadialPictureList"/>
    <dgm:cxn modelId="{F8493668-A3E1-4503-A900-50EB620FC8B7}" type="presParOf" srcId="{75819B9D-0E41-4FDC-8925-0A08D79A7D21}" destId="{2F66EEE7-B6B7-4FFE-824E-F01BFF74282A}" srcOrd="0" destOrd="0" presId="urn:microsoft.com/office/officeart/2011/layout/RadialPictureList"/>
    <dgm:cxn modelId="{BAA74C61-0D3B-4FE4-9196-5780F475DDAD}" type="presParOf" srcId="{75819B9D-0E41-4FDC-8925-0A08D79A7D21}" destId="{2992E755-1C4B-41FD-95F1-9466C2DB4238}" srcOrd="1" destOrd="0" presId="urn:microsoft.com/office/officeart/2011/layout/RadialPictureList"/>
    <dgm:cxn modelId="{2E9C5450-9DC1-4542-9625-CE7E7B6DFFA0}" type="presParOf" srcId="{75819B9D-0E41-4FDC-8925-0A08D79A7D21}" destId="{096BBE21-4D22-49CC-A211-16D2D1FB7C34}" srcOrd="2" destOrd="0" presId="urn:microsoft.com/office/officeart/2011/layout/RadialPictureList"/>
    <dgm:cxn modelId="{88F29DBC-0BFB-48F3-B698-93D27341420F}" type="presParOf" srcId="{75819B9D-0E41-4FDC-8925-0A08D79A7D21}" destId="{9EB7A14C-CB49-446C-BC8F-F7C65AF02150}" srcOrd="3" destOrd="0" presId="urn:microsoft.com/office/officeart/2011/layout/RadialPictureList"/>
    <dgm:cxn modelId="{4C771B2D-0FF2-426F-A222-BC1087A29CAF}" type="presParOf" srcId="{75819B9D-0E41-4FDC-8925-0A08D79A7D21}" destId="{A27BD3B6-E62E-4C2C-8A3D-FFE5E2A48DCC}" srcOrd="4" destOrd="0" presId="urn:microsoft.com/office/officeart/2011/layout/RadialPictureList"/>
    <dgm:cxn modelId="{99212928-A75E-4D42-B5E7-9DF10D04283E}" type="presParOf" srcId="{A27BD3B6-E62E-4C2C-8A3D-FFE5E2A48DCC}" destId="{654358A6-2FCD-466F-BCE9-DAD69F777C42}" srcOrd="0" destOrd="0" presId="urn:microsoft.com/office/officeart/2011/layout/RadialPictureList"/>
    <dgm:cxn modelId="{ADA350A3-EDC0-4A27-B504-94ADEDF3BED3}" type="presParOf" srcId="{75819B9D-0E41-4FDC-8925-0A08D79A7D21}" destId="{DEAEDDA3-9464-4848-848B-0322CE6D8941}" srcOrd="5" destOrd="0" presId="urn:microsoft.com/office/officeart/2011/layout/RadialPictureList"/>
    <dgm:cxn modelId="{1AF1CD86-2759-4A68-B299-D1A738286EEB}" type="presParOf" srcId="{75819B9D-0E41-4FDC-8925-0A08D79A7D21}" destId="{530239E5-A9A5-4AC3-B959-EC2CD7854B34}" srcOrd="6" destOrd="0" presId="urn:microsoft.com/office/officeart/2011/layout/RadialPictureList"/>
    <dgm:cxn modelId="{3D94E547-FADA-4C9E-8F4A-2900BC291364}" type="presParOf" srcId="{530239E5-A9A5-4AC3-B959-EC2CD7854B34}" destId="{B7ADB9E3-EDBF-4579-BB21-758E57349AC1}" srcOrd="0" destOrd="0" presId="urn:microsoft.com/office/officeart/2011/layout/RadialPictureList"/>
    <dgm:cxn modelId="{F8A47BF5-5BB7-4E2C-919B-CAB36FB23B8F}" type="presParOf" srcId="{75819B9D-0E41-4FDC-8925-0A08D79A7D21}" destId="{C89A2DA9-77E9-442D-B945-42D5E1D3FE85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Conductance + Discharge Profile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r>
            <a:rPr lang="en-US" dirty="0" smtClean="0"/>
            <a:t>Trend 1 : CUP Profile</a:t>
          </a:r>
          <a:endParaRPr lang="en-US" dirty="0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r>
            <a:rPr lang="en-US" dirty="0" smtClean="0"/>
            <a:t>Trend 2 : “W” Profile</a:t>
          </a:r>
          <a:endParaRPr lang="en-US" dirty="0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2992E755-1C4B-41FD-95F1-9466C2DB4238}" type="pres">
      <dgm:prSet presAssocID="{318C9242-6E77-45CA-A3AE-2DA814DBE47D}" presName="Accent" presStyleLbl="node1" presStyleIdx="1" presStyleCnt="2"/>
      <dgm:spPr/>
    </dgm:pt>
    <dgm:pt modelId="{096BBE21-4D22-49CC-A211-16D2D1FB7C34}" type="pres">
      <dgm:prSet presAssocID="{318C9242-6E77-45CA-A3AE-2DA814DBE47D}" presName="Image1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B7A14C-CB49-446C-BC8F-F7C65AF02150}" type="pres">
      <dgm:prSet presAssocID="{318C9242-6E77-45CA-A3AE-2DA814DBE47D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BD3B6-E62E-4C2C-8A3D-FFE5E2A48DCC}" type="pres">
      <dgm:prSet presAssocID="{B32CD986-4A9C-4D51-A4A4-9AB96E0D2138}" presName="Image2" presStyleCnt="0"/>
      <dgm:spPr/>
    </dgm:pt>
    <dgm:pt modelId="{654358A6-2FCD-466F-BCE9-DAD69F777C42}" type="pres">
      <dgm:prSet presAssocID="{B32CD986-4A9C-4D51-A4A4-9AB96E0D2138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EAEDDA3-9464-4848-848B-0322CE6D8941}" type="pres">
      <dgm:prSet presAssocID="{B32CD986-4A9C-4D51-A4A4-9AB96E0D2138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E9D89198-E7F2-4858-A818-0535858330A5}" srcId="{E6551EA8-3A8F-4A9C-91D6-43092585E7D3}" destId="{B32CD986-4A9C-4D51-A4A4-9AB96E0D2138}" srcOrd="1" destOrd="0" parTransId="{5B5877FE-4227-4F4C-8F7C-5D22D0C023FE}" sibTransId="{A9F64470-8EC9-40A6-AC8D-42DC245E6218}"/>
    <dgm:cxn modelId="{88C4D38A-0915-4370-BB79-EAF94E4D4745}" type="presOf" srcId="{318C9242-6E77-45CA-A3AE-2DA814DBE47D}" destId="{9EB7A14C-CB49-446C-BC8F-F7C65AF02150}" srcOrd="0" destOrd="0" presId="urn:microsoft.com/office/officeart/2011/layout/RadialPictureList"/>
    <dgm:cxn modelId="{D9840E6B-D259-4BC7-AAE3-615BECC7413A}" srcId="{E6551EA8-3A8F-4A9C-91D6-43092585E7D3}" destId="{318C9242-6E77-45CA-A3AE-2DA814DBE47D}" srcOrd="0" destOrd="0" parTransId="{751065F9-5B29-4CDE-8723-44EF7A1E52D1}" sibTransId="{2A43A34B-75F1-4937-BBA6-C5ED25F16236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FB7E70D6-768D-489C-9F5E-043C1308B277}" type="presOf" srcId="{B32CD986-4A9C-4D51-A4A4-9AB96E0D2138}" destId="{DEAEDDA3-9464-4848-848B-0322CE6D8941}" srcOrd="0" destOrd="0" presId="urn:microsoft.com/office/officeart/2011/layout/RadialPictureList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F8493668-A3E1-4503-A900-50EB620FC8B7}" type="presParOf" srcId="{75819B9D-0E41-4FDC-8925-0A08D79A7D21}" destId="{2F66EEE7-B6B7-4FFE-824E-F01BFF74282A}" srcOrd="0" destOrd="0" presId="urn:microsoft.com/office/officeart/2011/layout/RadialPictureList"/>
    <dgm:cxn modelId="{BAA74C61-0D3B-4FE4-9196-5780F475DDAD}" type="presParOf" srcId="{75819B9D-0E41-4FDC-8925-0A08D79A7D21}" destId="{2992E755-1C4B-41FD-95F1-9466C2DB4238}" srcOrd="1" destOrd="0" presId="urn:microsoft.com/office/officeart/2011/layout/RadialPictureList"/>
    <dgm:cxn modelId="{2E9C5450-9DC1-4542-9625-CE7E7B6DFFA0}" type="presParOf" srcId="{75819B9D-0E41-4FDC-8925-0A08D79A7D21}" destId="{096BBE21-4D22-49CC-A211-16D2D1FB7C34}" srcOrd="2" destOrd="0" presId="urn:microsoft.com/office/officeart/2011/layout/RadialPictureList"/>
    <dgm:cxn modelId="{88F29DBC-0BFB-48F3-B698-93D27341420F}" type="presParOf" srcId="{75819B9D-0E41-4FDC-8925-0A08D79A7D21}" destId="{9EB7A14C-CB49-446C-BC8F-F7C65AF02150}" srcOrd="3" destOrd="0" presId="urn:microsoft.com/office/officeart/2011/layout/RadialPictureList"/>
    <dgm:cxn modelId="{4C771B2D-0FF2-426F-A222-BC1087A29CAF}" type="presParOf" srcId="{75819B9D-0E41-4FDC-8925-0A08D79A7D21}" destId="{A27BD3B6-E62E-4C2C-8A3D-FFE5E2A48DCC}" srcOrd="4" destOrd="0" presId="urn:microsoft.com/office/officeart/2011/layout/RadialPictureList"/>
    <dgm:cxn modelId="{99212928-A75E-4D42-B5E7-9DF10D04283E}" type="presParOf" srcId="{A27BD3B6-E62E-4C2C-8A3D-FFE5E2A48DCC}" destId="{654358A6-2FCD-466F-BCE9-DAD69F777C42}" srcOrd="0" destOrd="0" presId="urn:microsoft.com/office/officeart/2011/layout/RadialPictureList"/>
    <dgm:cxn modelId="{ADA350A3-EDC0-4A27-B504-94ADEDF3BED3}" type="presParOf" srcId="{75819B9D-0E41-4FDC-8925-0A08D79A7D21}" destId="{DEAEDDA3-9464-4848-848B-0322CE6D8941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New Features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r>
            <a:rPr lang="en-US" dirty="0" smtClean="0"/>
            <a:t>Slope of Discharge</a:t>
          </a:r>
          <a:endParaRPr lang="en-US" dirty="0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r>
            <a:rPr lang="en-US" dirty="0" smtClean="0"/>
            <a:t>DOD</a:t>
          </a:r>
          <a:endParaRPr lang="en-US" dirty="0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2992E755-1C4B-41FD-95F1-9466C2DB4238}" type="pres">
      <dgm:prSet presAssocID="{318C9242-6E77-45CA-A3AE-2DA814DBE47D}" presName="Accent" presStyleLbl="node1" presStyleIdx="1" presStyleCnt="2"/>
      <dgm:spPr/>
    </dgm:pt>
    <dgm:pt modelId="{096BBE21-4D22-49CC-A211-16D2D1FB7C34}" type="pres">
      <dgm:prSet presAssocID="{318C9242-6E77-45CA-A3AE-2DA814DBE47D}" presName="Image1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B7A14C-CB49-446C-BC8F-F7C65AF02150}" type="pres">
      <dgm:prSet presAssocID="{318C9242-6E77-45CA-A3AE-2DA814DBE47D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BD3B6-E62E-4C2C-8A3D-FFE5E2A48DCC}" type="pres">
      <dgm:prSet presAssocID="{B32CD986-4A9C-4D51-A4A4-9AB96E0D2138}" presName="Image2" presStyleCnt="0"/>
      <dgm:spPr/>
    </dgm:pt>
    <dgm:pt modelId="{654358A6-2FCD-466F-BCE9-DAD69F777C42}" type="pres">
      <dgm:prSet presAssocID="{B32CD986-4A9C-4D51-A4A4-9AB96E0D2138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EAEDDA3-9464-4848-848B-0322CE6D8941}" type="pres">
      <dgm:prSet presAssocID="{B32CD986-4A9C-4D51-A4A4-9AB96E0D2138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E9D89198-E7F2-4858-A818-0535858330A5}" srcId="{E6551EA8-3A8F-4A9C-91D6-43092585E7D3}" destId="{B32CD986-4A9C-4D51-A4A4-9AB96E0D2138}" srcOrd="1" destOrd="0" parTransId="{5B5877FE-4227-4F4C-8F7C-5D22D0C023FE}" sibTransId="{A9F64470-8EC9-40A6-AC8D-42DC245E6218}"/>
    <dgm:cxn modelId="{88C4D38A-0915-4370-BB79-EAF94E4D4745}" type="presOf" srcId="{318C9242-6E77-45CA-A3AE-2DA814DBE47D}" destId="{9EB7A14C-CB49-446C-BC8F-F7C65AF02150}" srcOrd="0" destOrd="0" presId="urn:microsoft.com/office/officeart/2011/layout/RadialPictureList"/>
    <dgm:cxn modelId="{D9840E6B-D259-4BC7-AAE3-615BECC7413A}" srcId="{E6551EA8-3A8F-4A9C-91D6-43092585E7D3}" destId="{318C9242-6E77-45CA-A3AE-2DA814DBE47D}" srcOrd="0" destOrd="0" parTransId="{751065F9-5B29-4CDE-8723-44EF7A1E52D1}" sibTransId="{2A43A34B-75F1-4937-BBA6-C5ED25F16236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FB7E70D6-768D-489C-9F5E-043C1308B277}" type="presOf" srcId="{B32CD986-4A9C-4D51-A4A4-9AB96E0D2138}" destId="{DEAEDDA3-9464-4848-848B-0322CE6D8941}" srcOrd="0" destOrd="0" presId="urn:microsoft.com/office/officeart/2011/layout/RadialPictureList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F8493668-A3E1-4503-A900-50EB620FC8B7}" type="presParOf" srcId="{75819B9D-0E41-4FDC-8925-0A08D79A7D21}" destId="{2F66EEE7-B6B7-4FFE-824E-F01BFF74282A}" srcOrd="0" destOrd="0" presId="urn:microsoft.com/office/officeart/2011/layout/RadialPictureList"/>
    <dgm:cxn modelId="{BAA74C61-0D3B-4FE4-9196-5780F475DDAD}" type="presParOf" srcId="{75819B9D-0E41-4FDC-8925-0A08D79A7D21}" destId="{2992E755-1C4B-41FD-95F1-9466C2DB4238}" srcOrd="1" destOrd="0" presId="urn:microsoft.com/office/officeart/2011/layout/RadialPictureList"/>
    <dgm:cxn modelId="{2E9C5450-9DC1-4542-9625-CE7E7B6DFFA0}" type="presParOf" srcId="{75819B9D-0E41-4FDC-8925-0A08D79A7D21}" destId="{096BBE21-4D22-49CC-A211-16D2D1FB7C34}" srcOrd="2" destOrd="0" presId="urn:microsoft.com/office/officeart/2011/layout/RadialPictureList"/>
    <dgm:cxn modelId="{88F29DBC-0BFB-48F3-B698-93D27341420F}" type="presParOf" srcId="{75819B9D-0E41-4FDC-8925-0A08D79A7D21}" destId="{9EB7A14C-CB49-446C-BC8F-F7C65AF02150}" srcOrd="3" destOrd="0" presId="urn:microsoft.com/office/officeart/2011/layout/RadialPictureList"/>
    <dgm:cxn modelId="{4C771B2D-0FF2-426F-A222-BC1087A29CAF}" type="presParOf" srcId="{75819B9D-0E41-4FDC-8925-0A08D79A7D21}" destId="{A27BD3B6-E62E-4C2C-8A3D-FFE5E2A48DCC}" srcOrd="4" destOrd="0" presId="urn:microsoft.com/office/officeart/2011/layout/RadialPictureList"/>
    <dgm:cxn modelId="{99212928-A75E-4D42-B5E7-9DF10D04283E}" type="presParOf" srcId="{A27BD3B6-E62E-4C2C-8A3D-FFE5E2A48DCC}" destId="{654358A6-2FCD-466F-BCE9-DAD69F777C42}" srcOrd="0" destOrd="0" presId="urn:microsoft.com/office/officeart/2011/layout/RadialPictureList"/>
    <dgm:cxn modelId="{ADA350A3-EDC0-4A27-B504-94ADEDF3BED3}" type="presParOf" srcId="{75819B9D-0E41-4FDC-8925-0A08D79A7D21}" destId="{DEAEDDA3-9464-4848-848B-0322CE6D8941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Filter based on DOD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r>
            <a:rPr lang="en-US" dirty="0" smtClean="0"/>
            <a:t>Sample 1: 128 batteries</a:t>
          </a:r>
          <a:endParaRPr lang="en-US" dirty="0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r>
            <a:rPr lang="en-US" dirty="0" smtClean="0"/>
            <a:t>Sample 2 : 1000 batteries</a:t>
          </a:r>
          <a:endParaRPr lang="en-US" dirty="0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2992E755-1C4B-41FD-95F1-9466C2DB4238}" type="pres">
      <dgm:prSet presAssocID="{318C9242-6E77-45CA-A3AE-2DA814DBE47D}" presName="Accent" presStyleLbl="node1" presStyleIdx="1" presStyleCnt="2"/>
      <dgm:spPr/>
    </dgm:pt>
    <dgm:pt modelId="{096BBE21-4D22-49CC-A211-16D2D1FB7C34}" type="pres">
      <dgm:prSet presAssocID="{318C9242-6E77-45CA-A3AE-2DA814DBE47D}" presName="Image1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B7A14C-CB49-446C-BC8F-F7C65AF02150}" type="pres">
      <dgm:prSet presAssocID="{318C9242-6E77-45CA-A3AE-2DA814DBE47D}" presName="Child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BD3B6-E62E-4C2C-8A3D-FFE5E2A48DCC}" type="pres">
      <dgm:prSet presAssocID="{B32CD986-4A9C-4D51-A4A4-9AB96E0D2138}" presName="Image2" presStyleCnt="0"/>
      <dgm:spPr/>
    </dgm:pt>
    <dgm:pt modelId="{654358A6-2FCD-466F-BCE9-DAD69F777C42}" type="pres">
      <dgm:prSet presAssocID="{B32CD986-4A9C-4D51-A4A4-9AB96E0D2138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EAEDDA3-9464-4848-848B-0322CE6D8941}" type="pres">
      <dgm:prSet presAssocID="{B32CD986-4A9C-4D51-A4A4-9AB96E0D2138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E9D89198-E7F2-4858-A818-0535858330A5}" srcId="{E6551EA8-3A8F-4A9C-91D6-43092585E7D3}" destId="{B32CD986-4A9C-4D51-A4A4-9AB96E0D2138}" srcOrd="1" destOrd="0" parTransId="{5B5877FE-4227-4F4C-8F7C-5D22D0C023FE}" sibTransId="{A9F64470-8EC9-40A6-AC8D-42DC245E6218}"/>
    <dgm:cxn modelId="{88C4D38A-0915-4370-BB79-EAF94E4D4745}" type="presOf" srcId="{318C9242-6E77-45CA-A3AE-2DA814DBE47D}" destId="{9EB7A14C-CB49-446C-BC8F-F7C65AF02150}" srcOrd="0" destOrd="0" presId="urn:microsoft.com/office/officeart/2011/layout/RadialPictureList"/>
    <dgm:cxn modelId="{D9840E6B-D259-4BC7-AAE3-615BECC7413A}" srcId="{E6551EA8-3A8F-4A9C-91D6-43092585E7D3}" destId="{318C9242-6E77-45CA-A3AE-2DA814DBE47D}" srcOrd="0" destOrd="0" parTransId="{751065F9-5B29-4CDE-8723-44EF7A1E52D1}" sibTransId="{2A43A34B-75F1-4937-BBA6-C5ED25F16236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FB7E70D6-768D-489C-9F5E-043C1308B277}" type="presOf" srcId="{B32CD986-4A9C-4D51-A4A4-9AB96E0D2138}" destId="{DEAEDDA3-9464-4848-848B-0322CE6D8941}" srcOrd="0" destOrd="0" presId="urn:microsoft.com/office/officeart/2011/layout/RadialPictureList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F8493668-A3E1-4503-A900-50EB620FC8B7}" type="presParOf" srcId="{75819B9D-0E41-4FDC-8925-0A08D79A7D21}" destId="{2F66EEE7-B6B7-4FFE-824E-F01BFF74282A}" srcOrd="0" destOrd="0" presId="urn:microsoft.com/office/officeart/2011/layout/RadialPictureList"/>
    <dgm:cxn modelId="{BAA74C61-0D3B-4FE4-9196-5780F475DDAD}" type="presParOf" srcId="{75819B9D-0E41-4FDC-8925-0A08D79A7D21}" destId="{2992E755-1C4B-41FD-95F1-9466C2DB4238}" srcOrd="1" destOrd="0" presId="urn:microsoft.com/office/officeart/2011/layout/RadialPictureList"/>
    <dgm:cxn modelId="{2E9C5450-9DC1-4542-9625-CE7E7B6DFFA0}" type="presParOf" srcId="{75819B9D-0E41-4FDC-8925-0A08D79A7D21}" destId="{096BBE21-4D22-49CC-A211-16D2D1FB7C34}" srcOrd="2" destOrd="0" presId="urn:microsoft.com/office/officeart/2011/layout/RadialPictureList"/>
    <dgm:cxn modelId="{88F29DBC-0BFB-48F3-B698-93D27341420F}" type="presParOf" srcId="{75819B9D-0E41-4FDC-8925-0A08D79A7D21}" destId="{9EB7A14C-CB49-446C-BC8F-F7C65AF02150}" srcOrd="3" destOrd="0" presId="urn:microsoft.com/office/officeart/2011/layout/RadialPictureList"/>
    <dgm:cxn modelId="{4C771B2D-0FF2-426F-A222-BC1087A29CAF}" type="presParOf" srcId="{75819B9D-0E41-4FDC-8925-0A08D79A7D21}" destId="{A27BD3B6-E62E-4C2C-8A3D-FFE5E2A48DCC}" srcOrd="4" destOrd="0" presId="urn:microsoft.com/office/officeart/2011/layout/RadialPictureList"/>
    <dgm:cxn modelId="{99212928-A75E-4D42-B5E7-9DF10D04283E}" type="presParOf" srcId="{A27BD3B6-E62E-4C2C-8A3D-FFE5E2A48DCC}" destId="{654358A6-2FCD-466F-BCE9-DAD69F777C42}" srcOrd="0" destOrd="0" presId="urn:microsoft.com/office/officeart/2011/layout/RadialPictureList"/>
    <dgm:cxn modelId="{ADA350A3-EDC0-4A27-B504-94ADEDF3BED3}" type="presParOf" srcId="{75819B9D-0E41-4FDC-8925-0A08D79A7D21}" destId="{DEAEDDA3-9464-4848-848B-0322CE6D8941}" srcOrd="5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Analysis of 950 batteries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endParaRPr lang="en-US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endParaRPr lang="en-US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7C7DAA77-B851-46BB-B232-AA6E4AE2D678}">
      <dgm:prSet phldrT="[Text]"/>
      <dgm:spPr/>
      <dgm:t>
        <a:bodyPr/>
        <a:lstStyle/>
        <a:p>
          <a:endParaRPr lang="en-US"/>
        </a:p>
      </dgm:t>
    </dgm:pt>
    <dgm:pt modelId="{C6D64073-6B9D-435E-8098-EE652FE7FF61}" type="parTrans" cxnId="{03414198-B200-4B61-9FFD-5443EE6209D3}">
      <dgm:prSet/>
      <dgm:spPr/>
      <dgm:t>
        <a:bodyPr/>
        <a:lstStyle/>
        <a:p>
          <a:endParaRPr lang="en-US"/>
        </a:p>
      </dgm:t>
    </dgm:pt>
    <dgm:pt modelId="{1EE1C2C1-4B92-45AD-BE98-532574B4FEC3}" type="sibTrans" cxnId="{03414198-B200-4B61-9FFD-5443EE6209D3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1" custScaleX="42516" custScaleY="36138" custLinFactNeighborX="-67440" custLinFactNeighborY="-5027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40E6B-D259-4BC7-AAE3-615BECC7413A}" srcId="{AF2CAE3C-3678-43F7-81E2-6A1A902BAC41}" destId="{318C9242-6E77-45CA-A3AE-2DA814DBE47D}" srcOrd="1" destOrd="0" parTransId="{751065F9-5B29-4CDE-8723-44EF7A1E52D1}" sibTransId="{2A43A34B-75F1-4937-BBA6-C5ED25F16236}"/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E9D89198-E7F2-4858-A818-0535858330A5}" srcId="{318C9242-6E77-45CA-A3AE-2DA814DBE47D}" destId="{B32CD986-4A9C-4D51-A4A4-9AB96E0D2138}" srcOrd="0" destOrd="0" parTransId="{5B5877FE-4227-4F4C-8F7C-5D22D0C023FE}" sibTransId="{A9F64470-8EC9-40A6-AC8D-42DC245E6218}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03414198-B200-4B61-9FFD-5443EE6209D3}" srcId="{318C9242-6E77-45CA-A3AE-2DA814DBE47D}" destId="{7C7DAA77-B851-46BB-B232-AA6E4AE2D678}" srcOrd="1" destOrd="0" parTransId="{C6D64073-6B9D-435E-8098-EE652FE7FF61}" sibTransId="{1EE1C2C1-4B92-45AD-BE98-532574B4FEC3}"/>
    <dgm:cxn modelId="{F8493668-A3E1-4503-A900-50EB620FC8B7}" type="presParOf" srcId="{75819B9D-0E41-4FDC-8925-0A08D79A7D21}" destId="{2F66EEE7-B6B7-4FFE-824E-F01BFF74282A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CAE3C-3678-43F7-81E2-6A1A902BAC4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51EA8-3A8F-4A9C-91D6-43092585E7D3}">
      <dgm:prSet phldrT="[Text]"/>
      <dgm:spPr/>
      <dgm:t>
        <a:bodyPr/>
        <a:lstStyle/>
        <a:p>
          <a:r>
            <a:rPr lang="en-US" dirty="0" smtClean="0"/>
            <a:t>Analysis of 1000 batteries</a:t>
          </a:r>
          <a:endParaRPr lang="en-US" dirty="0"/>
        </a:p>
      </dgm:t>
    </dgm:pt>
    <dgm:pt modelId="{3E836E6D-84E7-4004-A5D7-FB7BECE967CE}" type="parTrans" cxnId="{2A596260-B91F-458C-8E7B-5C44EE290D25}">
      <dgm:prSet/>
      <dgm:spPr/>
      <dgm:t>
        <a:bodyPr/>
        <a:lstStyle/>
        <a:p>
          <a:endParaRPr lang="en-US"/>
        </a:p>
      </dgm:t>
    </dgm:pt>
    <dgm:pt modelId="{4F182D6E-F9C8-4ECD-8C2A-05EADBDBD654}" type="sibTrans" cxnId="{2A596260-B91F-458C-8E7B-5C44EE290D25}">
      <dgm:prSet/>
      <dgm:spPr/>
      <dgm:t>
        <a:bodyPr/>
        <a:lstStyle/>
        <a:p>
          <a:endParaRPr lang="en-US"/>
        </a:p>
      </dgm:t>
    </dgm:pt>
    <dgm:pt modelId="{318C9242-6E77-45CA-A3AE-2DA814DBE47D}">
      <dgm:prSet phldrT="[Text]"/>
      <dgm:spPr/>
      <dgm:t>
        <a:bodyPr/>
        <a:lstStyle/>
        <a:p>
          <a:endParaRPr lang="en-US"/>
        </a:p>
      </dgm:t>
    </dgm:pt>
    <dgm:pt modelId="{751065F9-5B29-4CDE-8723-44EF7A1E52D1}" type="parTrans" cxnId="{D9840E6B-D259-4BC7-AAE3-615BECC7413A}">
      <dgm:prSet/>
      <dgm:spPr/>
      <dgm:t>
        <a:bodyPr/>
        <a:lstStyle/>
        <a:p>
          <a:endParaRPr lang="en-US"/>
        </a:p>
      </dgm:t>
    </dgm:pt>
    <dgm:pt modelId="{2A43A34B-75F1-4937-BBA6-C5ED25F16236}" type="sibTrans" cxnId="{D9840E6B-D259-4BC7-AAE3-615BECC7413A}">
      <dgm:prSet/>
      <dgm:spPr/>
      <dgm:t>
        <a:bodyPr/>
        <a:lstStyle/>
        <a:p>
          <a:endParaRPr lang="en-US"/>
        </a:p>
      </dgm:t>
    </dgm:pt>
    <dgm:pt modelId="{B32CD986-4A9C-4D51-A4A4-9AB96E0D2138}">
      <dgm:prSet phldrT="[Text]"/>
      <dgm:spPr/>
      <dgm:t>
        <a:bodyPr/>
        <a:lstStyle/>
        <a:p>
          <a:endParaRPr lang="en-US"/>
        </a:p>
      </dgm:t>
    </dgm:pt>
    <dgm:pt modelId="{5B5877FE-4227-4F4C-8F7C-5D22D0C023FE}" type="parTrans" cxnId="{E9D89198-E7F2-4858-A818-0535858330A5}">
      <dgm:prSet/>
      <dgm:spPr/>
      <dgm:t>
        <a:bodyPr/>
        <a:lstStyle/>
        <a:p>
          <a:endParaRPr lang="en-US"/>
        </a:p>
      </dgm:t>
    </dgm:pt>
    <dgm:pt modelId="{A9F64470-8EC9-40A6-AC8D-42DC245E6218}" type="sibTrans" cxnId="{E9D89198-E7F2-4858-A818-0535858330A5}">
      <dgm:prSet/>
      <dgm:spPr/>
      <dgm:t>
        <a:bodyPr/>
        <a:lstStyle/>
        <a:p>
          <a:endParaRPr lang="en-US"/>
        </a:p>
      </dgm:t>
    </dgm:pt>
    <dgm:pt modelId="{7C7DAA77-B851-46BB-B232-AA6E4AE2D678}">
      <dgm:prSet phldrT="[Text]"/>
      <dgm:spPr/>
      <dgm:t>
        <a:bodyPr/>
        <a:lstStyle/>
        <a:p>
          <a:endParaRPr lang="en-US"/>
        </a:p>
      </dgm:t>
    </dgm:pt>
    <dgm:pt modelId="{C6D64073-6B9D-435E-8098-EE652FE7FF61}" type="parTrans" cxnId="{03414198-B200-4B61-9FFD-5443EE6209D3}">
      <dgm:prSet/>
      <dgm:spPr/>
      <dgm:t>
        <a:bodyPr/>
        <a:lstStyle/>
        <a:p>
          <a:endParaRPr lang="en-US"/>
        </a:p>
      </dgm:t>
    </dgm:pt>
    <dgm:pt modelId="{1EE1C2C1-4B92-45AD-BE98-532574B4FEC3}" type="sibTrans" cxnId="{03414198-B200-4B61-9FFD-5443EE6209D3}">
      <dgm:prSet/>
      <dgm:spPr/>
      <dgm:t>
        <a:bodyPr/>
        <a:lstStyle/>
        <a:p>
          <a:endParaRPr lang="en-US"/>
        </a:p>
      </dgm:t>
    </dgm:pt>
    <dgm:pt modelId="{75819B9D-0E41-4FDC-8925-0A08D79A7D21}" type="pres">
      <dgm:prSet presAssocID="{AF2CAE3C-3678-43F7-81E2-6A1A902BAC41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66EEE7-B6B7-4FFE-824E-F01BFF74282A}" type="pres">
      <dgm:prSet presAssocID="{E6551EA8-3A8F-4A9C-91D6-43092585E7D3}" presName="Parent" presStyleLbl="node1" presStyleIdx="0" presStyleCnt="1" custScaleX="42516" custScaleY="36138" custLinFactNeighborX="-67440" custLinFactNeighborY="-5027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40E6B-D259-4BC7-AAE3-615BECC7413A}" srcId="{AF2CAE3C-3678-43F7-81E2-6A1A902BAC41}" destId="{318C9242-6E77-45CA-A3AE-2DA814DBE47D}" srcOrd="1" destOrd="0" parTransId="{751065F9-5B29-4CDE-8723-44EF7A1E52D1}" sibTransId="{2A43A34B-75F1-4937-BBA6-C5ED25F16236}"/>
    <dgm:cxn modelId="{2A596260-B91F-458C-8E7B-5C44EE290D25}" srcId="{AF2CAE3C-3678-43F7-81E2-6A1A902BAC41}" destId="{E6551EA8-3A8F-4A9C-91D6-43092585E7D3}" srcOrd="0" destOrd="0" parTransId="{3E836E6D-84E7-4004-A5D7-FB7BECE967CE}" sibTransId="{4F182D6E-F9C8-4ECD-8C2A-05EADBDBD654}"/>
    <dgm:cxn modelId="{BF1CFFE4-FEA9-4ABF-801C-B69733EE2BC1}" type="presOf" srcId="{E6551EA8-3A8F-4A9C-91D6-43092585E7D3}" destId="{2F66EEE7-B6B7-4FFE-824E-F01BFF74282A}" srcOrd="0" destOrd="0" presId="urn:microsoft.com/office/officeart/2011/layout/RadialPictureList"/>
    <dgm:cxn modelId="{E9D89198-E7F2-4858-A818-0535858330A5}" srcId="{318C9242-6E77-45CA-A3AE-2DA814DBE47D}" destId="{B32CD986-4A9C-4D51-A4A4-9AB96E0D2138}" srcOrd="0" destOrd="0" parTransId="{5B5877FE-4227-4F4C-8F7C-5D22D0C023FE}" sibTransId="{A9F64470-8EC9-40A6-AC8D-42DC245E6218}"/>
    <dgm:cxn modelId="{B41488C7-6665-478D-8CC0-DBF2315282E2}" type="presOf" srcId="{AF2CAE3C-3678-43F7-81E2-6A1A902BAC41}" destId="{75819B9D-0E41-4FDC-8925-0A08D79A7D21}" srcOrd="0" destOrd="0" presId="urn:microsoft.com/office/officeart/2011/layout/RadialPictureList"/>
    <dgm:cxn modelId="{03414198-B200-4B61-9FFD-5443EE6209D3}" srcId="{318C9242-6E77-45CA-A3AE-2DA814DBE47D}" destId="{7C7DAA77-B851-46BB-B232-AA6E4AE2D678}" srcOrd="1" destOrd="0" parTransId="{C6D64073-6B9D-435E-8098-EE652FE7FF61}" sibTransId="{1EE1C2C1-4B92-45AD-BE98-532574B4FEC3}"/>
    <dgm:cxn modelId="{F8493668-A3E1-4503-A900-50EB620FC8B7}" type="presParOf" srcId="{75819B9D-0E41-4FDC-8925-0A08D79A7D21}" destId="{2F66EEE7-B6B7-4FFE-824E-F01BFF74282A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6B0309-F0CB-4716-9898-0F70B07D4E98}" type="doc">
      <dgm:prSet loTypeId="urn:microsoft.com/office/officeart/2005/8/layout/target1" loCatId="relationship" qsTypeId="urn:microsoft.com/office/officeart/2005/8/quickstyle/simple5" qsCatId="simple" csTypeId="urn:microsoft.com/office/officeart/2005/8/colors/accent2_5" csCatId="accent2" phldr="1"/>
      <dgm:spPr/>
    </dgm:pt>
    <dgm:pt modelId="{5FEAD00D-6DB6-48B9-91C9-05585FB2D224}">
      <dgm:prSet phldrT="[Text]"/>
      <dgm:spPr/>
      <dgm:t>
        <a:bodyPr/>
        <a:lstStyle/>
        <a:p>
          <a:r>
            <a:rPr lang="en-US" dirty="0" smtClean="0"/>
            <a:t>Potential Failure Cases</a:t>
          </a:r>
          <a:endParaRPr lang="en-US" dirty="0"/>
        </a:p>
      </dgm:t>
    </dgm:pt>
    <dgm:pt modelId="{7F8CE470-78B5-4D75-8EDC-83BC2225BD05}" type="parTrans" cxnId="{FDBC9C10-E55F-4432-A96C-F10DEAA53634}">
      <dgm:prSet/>
      <dgm:spPr/>
      <dgm:t>
        <a:bodyPr/>
        <a:lstStyle/>
        <a:p>
          <a:endParaRPr lang="en-US"/>
        </a:p>
      </dgm:t>
    </dgm:pt>
    <dgm:pt modelId="{5E39F65F-36E2-469B-A256-25E763E78029}" type="sibTrans" cxnId="{FDBC9C10-E55F-4432-A96C-F10DEAA53634}">
      <dgm:prSet/>
      <dgm:spPr/>
      <dgm:t>
        <a:bodyPr/>
        <a:lstStyle/>
        <a:p>
          <a:endParaRPr lang="en-US"/>
        </a:p>
      </dgm:t>
    </dgm:pt>
    <dgm:pt modelId="{BE0AC0B8-BE8C-4A19-9D72-EF6323506418}">
      <dgm:prSet phldrT="[Text]"/>
      <dgm:spPr/>
      <dgm:t>
        <a:bodyPr/>
        <a:lstStyle/>
        <a:p>
          <a:r>
            <a:rPr lang="en-US" dirty="0" smtClean="0"/>
            <a:t>Tending towards failure</a:t>
          </a:r>
          <a:endParaRPr lang="en-US" dirty="0"/>
        </a:p>
      </dgm:t>
    </dgm:pt>
    <dgm:pt modelId="{32C3035F-00D8-41EC-8B3B-AB674165B3F7}" type="parTrans" cxnId="{B374E10C-6439-46CF-81C6-393E60636BB9}">
      <dgm:prSet/>
      <dgm:spPr/>
      <dgm:t>
        <a:bodyPr/>
        <a:lstStyle/>
        <a:p>
          <a:endParaRPr lang="en-US"/>
        </a:p>
      </dgm:t>
    </dgm:pt>
    <dgm:pt modelId="{1E0589E7-8CC4-4AF0-8059-B4F4999FCD4D}" type="sibTrans" cxnId="{B374E10C-6439-46CF-81C6-393E60636BB9}">
      <dgm:prSet/>
      <dgm:spPr/>
      <dgm:t>
        <a:bodyPr/>
        <a:lstStyle/>
        <a:p>
          <a:endParaRPr lang="en-US"/>
        </a:p>
      </dgm:t>
    </dgm:pt>
    <dgm:pt modelId="{4A13EB42-74AE-47BA-828A-745FFA78BC8C}">
      <dgm:prSet phldrT="[Text]"/>
      <dgm:spPr/>
      <dgm:t>
        <a:bodyPr/>
        <a:lstStyle/>
        <a:p>
          <a:r>
            <a:rPr lang="en-US" dirty="0" smtClean="0"/>
            <a:t>Normal Batteries</a:t>
          </a:r>
          <a:endParaRPr lang="en-US" dirty="0"/>
        </a:p>
      </dgm:t>
    </dgm:pt>
    <dgm:pt modelId="{8AF6D8F7-9585-4508-8EE2-4FD7DB600864}" type="parTrans" cxnId="{BD35AF78-46B8-4F13-A818-3E2CD04D6DBD}">
      <dgm:prSet/>
      <dgm:spPr/>
      <dgm:t>
        <a:bodyPr/>
        <a:lstStyle/>
        <a:p>
          <a:endParaRPr lang="en-US"/>
        </a:p>
      </dgm:t>
    </dgm:pt>
    <dgm:pt modelId="{C8C4C97E-9616-4744-A4FE-2D6BD4778A04}" type="sibTrans" cxnId="{BD35AF78-46B8-4F13-A818-3E2CD04D6DBD}">
      <dgm:prSet/>
      <dgm:spPr/>
      <dgm:t>
        <a:bodyPr/>
        <a:lstStyle/>
        <a:p>
          <a:endParaRPr lang="en-US"/>
        </a:p>
      </dgm:t>
    </dgm:pt>
    <dgm:pt modelId="{42E1287D-8733-427E-916A-A2415E02B8EB}">
      <dgm:prSet phldrT="[Text]"/>
      <dgm:spPr/>
      <dgm:t>
        <a:bodyPr/>
        <a:lstStyle/>
        <a:p>
          <a:r>
            <a:rPr lang="en-US" dirty="0" smtClean="0"/>
            <a:t>Drop in Conductance &lt; 80%</a:t>
          </a:r>
          <a:endParaRPr lang="en-US" dirty="0"/>
        </a:p>
      </dgm:t>
    </dgm:pt>
    <dgm:pt modelId="{1FF107DE-6C9F-4677-82A2-6E98B75038CF}" type="parTrans" cxnId="{79CD8DE0-424B-45D8-B2E2-A69BEE2345C8}">
      <dgm:prSet/>
      <dgm:spPr/>
      <dgm:t>
        <a:bodyPr/>
        <a:lstStyle/>
        <a:p>
          <a:endParaRPr lang="en-US"/>
        </a:p>
      </dgm:t>
    </dgm:pt>
    <dgm:pt modelId="{FF30C79B-65F9-43B6-94AD-C8E9C62ABB6B}" type="sibTrans" cxnId="{79CD8DE0-424B-45D8-B2E2-A69BEE2345C8}">
      <dgm:prSet/>
      <dgm:spPr/>
      <dgm:t>
        <a:bodyPr/>
        <a:lstStyle/>
        <a:p>
          <a:endParaRPr lang="en-US"/>
        </a:p>
      </dgm:t>
    </dgm:pt>
    <dgm:pt modelId="{12C12BFD-207A-4AFA-880B-515D31DE7CE2}">
      <dgm:prSet phldrT="[Text]"/>
      <dgm:spPr/>
      <dgm:t>
        <a:bodyPr/>
        <a:lstStyle/>
        <a:p>
          <a:r>
            <a:rPr lang="en-US" dirty="0" smtClean="0"/>
            <a:t>% of point with values lower than 80% DOD &gt; 10%</a:t>
          </a:r>
          <a:endParaRPr lang="en-US" dirty="0"/>
        </a:p>
      </dgm:t>
    </dgm:pt>
    <dgm:pt modelId="{31E91A5B-4000-4357-884B-E23650285975}" type="parTrans" cxnId="{14319B4B-BDC3-441E-9A06-97DE1B66CD53}">
      <dgm:prSet/>
      <dgm:spPr/>
      <dgm:t>
        <a:bodyPr/>
        <a:lstStyle/>
        <a:p>
          <a:endParaRPr lang="en-US"/>
        </a:p>
      </dgm:t>
    </dgm:pt>
    <dgm:pt modelId="{5C39ABEB-1F7A-4DD5-999A-3D92A518F702}" type="sibTrans" cxnId="{14319B4B-BDC3-441E-9A06-97DE1B66CD53}">
      <dgm:prSet/>
      <dgm:spPr/>
      <dgm:t>
        <a:bodyPr/>
        <a:lstStyle/>
        <a:p>
          <a:endParaRPr lang="en-US"/>
        </a:p>
      </dgm:t>
    </dgm:pt>
    <dgm:pt modelId="{8C9BC4C5-E084-4EFB-B0BF-CF43BC2E758B}">
      <dgm:prSet phldrT="[Text]"/>
      <dgm:spPr/>
      <dgm:t>
        <a:bodyPr/>
        <a:lstStyle/>
        <a:p>
          <a:r>
            <a:rPr lang="en-US" dirty="0" smtClean="0"/>
            <a:t>% of points with values lower than 80% conductance drop &gt; 3%</a:t>
          </a:r>
          <a:endParaRPr lang="en-US" dirty="0"/>
        </a:p>
      </dgm:t>
    </dgm:pt>
    <dgm:pt modelId="{DAF5C28A-5C8A-4619-8226-A7B91E97A692}" type="sibTrans" cxnId="{C95D6EBC-1BEA-4CFF-8E27-3A7BF4F1A57A}">
      <dgm:prSet/>
      <dgm:spPr/>
      <dgm:t>
        <a:bodyPr/>
        <a:lstStyle/>
        <a:p>
          <a:endParaRPr lang="en-US"/>
        </a:p>
      </dgm:t>
    </dgm:pt>
    <dgm:pt modelId="{F5EBDAE4-A144-479B-961A-3BEA19F20F62}" type="parTrans" cxnId="{C95D6EBC-1BEA-4CFF-8E27-3A7BF4F1A57A}">
      <dgm:prSet/>
      <dgm:spPr/>
      <dgm:t>
        <a:bodyPr/>
        <a:lstStyle/>
        <a:p>
          <a:endParaRPr lang="en-US"/>
        </a:p>
      </dgm:t>
    </dgm:pt>
    <dgm:pt modelId="{7DF1FF5B-9C56-4F94-8377-88F1A3A2B192}">
      <dgm:prSet phldrT="[Text]"/>
      <dgm:spPr/>
      <dgm:t>
        <a:bodyPr/>
        <a:lstStyle/>
        <a:p>
          <a:r>
            <a:rPr lang="en-US" dirty="0" smtClean="0"/>
            <a:t>Drop in conductance : 90% - 80%</a:t>
          </a:r>
          <a:endParaRPr lang="en-US" dirty="0"/>
        </a:p>
      </dgm:t>
    </dgm:pt>
    <dgm:pt modelId="{C56C6234-BE3F-46E9-85E0-B9ADB0CBA97C}" type="parTrans" cxnId="{9C8AB9D4-66EF-4DDF-BCE1-21E0A61E9DD4}">
      <dgm:prSet/>
      <dgm:spPr/>
      <dgm:t>
        <a:bodyPr/>
        <a:lstStyle/>
        <a:p>
          <a:endParaRPr lang="en-US"/>
        </a:p>
      </dgm:t>
    </dgm:pt>
    <dgm:pt modelId="{D5CB105B-4DF3-4D32-A948-158F46D00CBD}" type="sibTrans" cxnId="{9C8AB9D4-66EF-4DDF-BCE1-21E0A61E9DD4}">
      <dgm:prSet/>
      <dgm:spPr/>
      <dgm:t>
        <a:bodyPr/>
        <a:lstStyle/>
        <a:p>
          <a:endParaRPr lang="en-US"/>
        </a:p>
      </dgm:t>
    </dgm:pt>
    <dgm:pt modelId="{E4C73E30-553E-42C4-AC39-238372BDEACF}">
      <dgm:prSet phldrT="[Text]" custScaleX="307072" custLinFactNeighborX="-557" custLinFactNeighborY="16243"/>
      <dgm:spPr/>
      <dgm:t>
        <a:bodyPr/>
        <a:lstStyle/>
        <a:p>
          <a:r>
            <a:rPr lang="en-US" dirty="0" smtClean="0"/>
            <a:t>% of point with values lower than 80% DOD &gt; 10%</a:t>
          </a:r>
          <a:endParaRPr lang="en-US" dirty="0"/>
        </a:p>
      </dgm:t>
    </dgm:pt>
    <dgm:pt modelId="{27B9A614-65B5-4DA7-A0B5-B05ADFC5BDCE}" type="parTrans" cxnId="{C1AAF4C3-6645-404B-8F52-4C7902F8BEC2}">
      <dgm:prSet/>
      <dgm:spPr/>
      <dgm:t>
        <a:bodyPr/>
        <a:lstStyle/>
        <a:p>
          <a:endParaRPr lang="en-US"/>
        </a:p>
      </dgm:t>
    </dgm:pt>
    <dgm:pt modelId="{ADEA77B9-B8B9-40FC-9F83-323A9C17C12F}" type="sibTrans" cxnId="{C1AAF4C3-6645-404B-8F52-4C7902F8BEC2}">
      <dgm:prSet/>
      <dgm:spPr/>
      <dgm:t>
        <a:bodyPr/>
        <a:lstStyle/>
        <a:p>
          <a:endParaRPr lang="en-US"/>
        </a:p>
      </dgm:t>
    </dgm:pt>
    <dgm:pt modelId="{911B4F42-8718-4EFB-800D-C65B3F1134AA}" type="pres">
      <dgm:prSet presAssocID="{1C6B0309-F0CB-4716-9898-0F70B07D4E98}" presName="composite" presStyleCnt="0">
        <dgm:presLayoutVars>
          <dgm:chMax val="5"/>
          <dgm:dir/>
          <dgm:resizeHandles val="exact"/>
        </dgm:presLayoutVars>
      </dgm:prSet>
      <dgm:spPr/>
    </dgm:pt>
    <dgm:pt modelId="{8E0B6DE4-DAAB-4268-AB9D-5222973809E6}" type="pres">
      <dgm:prSet presAssocID="{5FEAD00D-6DB6-48B9-91C9-05585FB2D224}" presName="circle1" presStyleLbl="lnNode1" presStyleIdx="0" presStyleCnt="3"/>
      <dgm:spPr/>
    </dgm:pt>
    <dgm:pt modelId="{8F07F62C-B72A-4481-A512-BEDB2C5CDD5F}" type="pres">
      <dgm:prSet presAssocID="{5FEAD00D-6DB6-48B9-91C9-05585FB2D224}" presName="text1" presStyleLbl="revTx" presStyleIdx="0" presStyleCnt="3" custScaleX="307072" custLinFactNeighborX="-557" custLinFactNeighborY="16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BF410-7FF1-4271-8CCA-610173E46F8C}" type="pres">
      <dgm:prSet presAssocID="{5FEAD00D-6DB6-48B9-91C9-05585FB2D224}" presName="line1" presStyleLbl="callout" presStyleIdx="0" presStyleCnt="6" custLinFactX="-13699" custLinFactY="865903" custLinFactNeighborX="-100000" custLinFactNeighborY="900000"/>
      <dgm:spPr/>
    </dgm:pt>
    <dgm:pt modelId="{D0C6A51F-636B-489F-8824-0E43D38B1C4C}" type="pres">
      <dgm:prSet presAssocID="{5FEAD00D-6DB6-48B9-91C9-05585FB2D224}" presName="d1" presStyleLbl="callout" presStyleIdx="1" presStyleCnt="6" custScaleX="70135" custScaleY="67536" custLinFactNeighborX="-11844" custLinFactNeighborY="12974"/>
      <dgm:spPr/>
    </dgm:pt>
    <dgm:pt modelId="{0A178A83-7BEC-4CE8-A08A-44EDFAB45C84}" type="pres">
      <dgm:prSet presAssocID="{BE0AC0B8-BE8C-4A19-9D72-EF6323506418}" presName="circle2" presStyleLbl="lnNode1" presStyleIdx="1" presStyleCnt="3"/>
      <dgm:spPr/>
    </dgm:pt>
    <dgm:pt modelId="{542478ED-0BFB-43BA-BD41-360F8F96E150}" type="pres">
      <dgm:prSet presAssocID="{BE0AC0B8-BE8C-4A19-9D72-EF6323506418}" presName="text2" presStyleLbl="revTx" presStyleIdx="1" presStyleCnt="3" custScaleX="200709" custLinFactNeighborX="60131" custLinFactNeighborY="2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33DC5-06E8-4F80-9DA9-14BDC3DDFB0E}" type="pres">
      <dgm:prSet presAssocID="{BE0AC0B8-BE8C-4A19-9D72-EF6323506418}" presName="line2" presStyleLbl="callout" presStyleIdx="2" presStyleCnt="6" custLinFactNeighborX="45972"/>
      <dgm:spPr/>
    </dgm:pt>
    <dgm:pt modelId="{DA7B683E-8B36-4C59-873F-8090085A1F75}" type="pres">
      <dgm:prSet presAssocID="{BE0AC0B8-BE8C-4A19-9D72-EF6323506418}" presName="d2" presStyleLbl="callout" presStyleIdx="3" presStyleCnt="6" custScaleX="100096" custScaleY="79054" custLinFactNeighborX="13788" custLinFactNeighborY="-10241"/>
      <dgm:spPr/>
    </dgm:pt>
    <dgm:pt modelId="{13F87C37-DA5D-4B3C-AE9D-6BD1BA7994B8}" type="pres">
      <dgm:prSet presAssocID="{4A13EB42-74AE-47BA-828A-745FFA78BC8C}" presName="circle3" presStyleLbl="lnNode1" presStyleIdx="2" presStyleCnt="3"/>
      <dgm:spPr/>
    </dgm:pt>
    <dgm:pt modelId="{DC6FB6CB-3617-459A-8214-DF97E68E8CAB}" type="pres">
      <dgm:prSet presAssocID="{4A13EB42-74AE-47BA-828A-745FFA78BC8C}" presName="text3" presStyleLbl="revTx" presStyleIdx="2" presStyleCnt="3" custScaleY="47117" custLinFactNeighborX="37900" custLinFactNeighborY="17198">
        <dgm:presLayoutVars>
          <dgm:bulletEnabled val="1"/>
        </dgm:presLayoutVars>
      </dgm:prSet>
      <dgm:spPr/>
    </dgm:pt>
    <dgm:pt modelId="{05FFEAE6-64D7-4EA4-97D4-F0B81DBCE764}" type="pres">
      <dgm:prSet presAssocID="{4A13EB42-74AE-47BA-828A-745FFA78BC8C}" presName="line3" presStyleLbl="callout" presStyleIdx="4" presStyleCnt="6" custLinFactX="27075" custLinFactY="162856" custLinFactNeighborX="100000" custLinFactNeighborY="200000"/>
      <dgm:spPr/>
    </dgm:pt>
    <dgm:pt modelId="{6708B3E4-8BC9-41FE-8DAA-2F27EA413982}" type="pres">
      <dgm:prSet presAssocID="{4A13EB42-74AE-47BA-828A-745FFA78BC8C}" presName="d3" presStyleLbl="callout" presStyleIdx="5" presStyleCnt="6" custScaleX="149758" custScaleY="57888" custLinFactNeighborX="35039" custLinFactNeighborY="-9467"/>
      <dgm:spPr/>
    </dgm:pt>
  </dgm:ptLst>
  <dgm:cxnLst>
    <dgm:cxn modelId="{9C8AB9D4-66EF-4DDF-BCE1-21E0A61E9DD4}" srcId="{BE0AC0B8-BE8C-4A19-9D72-EF6323506418}" destId="{7DF1FF5B-9C56-4F94-8377-88F1A3A2B192}" srcOrd="0" destOrd="0" parTransId="{C56C6234-BE3F-46E9-85E0-B9ADB0CBA97C}" sibTransId="{D5CB105B-4DF3-4D32-A948-158F46D00CBD}"/>
    <dgm:cxn modelId="{BD35AF78-46B8-4F13-A818-3E2CD04D6DBD}" srcId="{1C6B0309-F0CB-4716-9898-0F70B07D4E98}" destId="{4A13EB42-74AE-47BA-828A-745FFA78BC8C}" srcOrd="2" destOrd="0" parTransId="{8AF6D8F7-9585-4508-8EE2-4FD7DB600864}" sibTransId="{C8C4C97E-9616-4744-A4FE-2D6BD4778A04}"/>
    <dgm:cxn modelId="{9C9CC380-173E-4F7C-A7F4-A37B750E44AB}" type="presOf" srcId="{BE0AC0B8-BE8C-4A19-9D72-EF6323506418}" destId="{542478ED-0BFB-43BA-BD41-360F8F96E150}" srcOrd="0" destOrd="0" presId="urn:microsoft.com/office/officeart/2005/8/layout/target1"/>
    <dgm:cxn modelId="{61AFDB05-A246-478E-BD04-96BDBE4566A4}" type="presOf" srcId="{12C12BFD-207A-4AFA-880B-515D31DE7CE2}" destId="{8F07F62C-B72A-4481-A512-BEDB2C5CDD5F}" srcOrd="0" destOrd="2" presId="urn:microsoft.com/office/officeart/2005/8/layout/target1"/>
    <dgm:cxn modelId="{464ECE95-F5AD-4E30-8419-06360B8B0551}" type="presOf" srcId="{4A13EB42-74AE-47BA-828A-745FFA78BC8C}" destId="{DC6FB6CB-3617-459A-8214-DF97E68E8CAB}" srcOrd="0" destOrd="0" presId="urn:microsoft.com/office/officeart/2005/8/layout/target1"/>
    <dgm:cxn modelId="{C95D6EBC-1BEA-4CFF-8E27-3A7BF4F1A57A}" srcId="{5FEAD00D-6DB6-48B9-91C9-05585FB2D224}" destId="{8C9BC4C5-E084-4EFB-B0BF-CF43BC2E758B}" srcOrd="2" destOrd="0" parTransId="{F5EBDAE4-A144-479B-961A-3BEA19F20F62}" sibTransId="{DAF5C28A-5C8A-4619-8226-A7B91E97A692}"/>
    <dgm:cxn modelId="{5B89C98D-C142-455F-9E83-0902D524B2A8}" type="presOf" srcId="{E4C73E30-553E-42C4-AC39-238372BDEACF}" destId="{542478ED-0BFB-43BA-BD41-360F8F96E150}" srcOrd="0" destOrd="2" presId="urn:microsoft.com/office/officeart/2005/8/layout/target1"/>
    <dgm:cxn modelId="{79CD8DE0-424B-45D8-B2E2-A69BEE2345C8}" srcId="{5FEAD00D-6DB6-48B9-91C9-05585FB2D224}" destId="{42E1287D-8733-427E-916A-A2415E02B8EB}" srcOrd="0" destOrd="0" parTransId="{1FF107DE-6C9F-4677-82A2-6E98B75038CF}" sibTransId="{FF30C79B-65F9-43B6-94AD-C8E9C62ABB6B}"/>
    <dgm:cxn modelId="{B374E10C-6439-46CF-81C6-393E60636BB9}" srcId="{1C6B0309-F0CB-4716-9898-0F70B07D4E98}" destId="{BE0AC0B8-BE8C-4A19-9D72-EF6323506418}" srcOrd="1" destOrd="0" parTransId="{32C3035F-00D8-41EC-8B3B-AB674165B3F7}" sibTransId="{1E0589E7-8CC4-4AF0-8059-B4F4999FCD4D}"/>
    <dgm:cxn modelId="{FDBC9C10-E55F-4432-A96C-F10DEAA53634}" srcId="{1C6B0309-F0CB-4716-9898-0F70B07D4E98}" destId="{5FEAD00D-6DB6-48B9-91C9-05585FB2D224}" srcOrd="0" destOrd="0" parTransId="{7F8CE470-78B5-4D75-8EDC-83BC2225BD05}" sibTransId="{5E39F65F-36E2-469B-A256-25E763E78029}"/>
    <dgm:cxn modelId="{F6758BDC-5DD0-44F4-A360-C36AFBB831A8}" type="presOf" srcId="{1C6B0309-F0CB-4716-9898-0F70B07D4E98}" destId="{911B4F42-8718-4EFB-800D-C65B3F1134AA}" srcOrd="0" destOrd="0" presId="urn:microsoft.com/office/officeart/2005/8/layout/target1"/>
    <dgm:cxn modelId="{9E5A032D-DD6E-4035-854E-A973234F1FED}" type="presOf" srcId="{42E1287D-8733-427E-916A-A2415E02B8EB}" destId="{8F07F62C-B72A-4481-A512-BEDB2C5CDD5F}" srcOrd="0" destOrd="1" presId="urn:microsoft.com/office/officeart/2005/8/layout/target1"/>
    <dgm:cxn modelId="{467DC9CB-148A-470B-9FF1-30B2535EF8F9}" type="presOf" srcId="{7DF1FF5B-9C56-4F94-8377-88F1A3A2B192}" destId="{542478ED-0BFB-43BA-BD41-360F8F96E150}" srcOrd="0" destOrd="1" presId="urn:microsoft.com/office/officeart/2005/8/layout/target1"/>
    <dgm:cxn modelId="{B447C833-C798-4795-8D26-AC1AC47FB4FC}" type="presOf" srcId="{5FEAD00D-6DB6-48B9-91C9-05585FB2D224}" destId="{8F07F62C-B72A-4481-A512-BEDB2C5CDD5F}" srcOrd="0" destOrd="0" presId="urn:microsoft.com/office/officeart/2005/8/layout/target1"/>
    <dgm:cxn modelId="{C1AAF4C3-6645-404B-8F52-4C7902F8BEC2}" srcId="{BE0AC0B8-BE8C-4A19-9D72-EF6323506418}" destId="{E4C73E30-553E-42C4-AC39-238372BDEACF}" srcOrd="1" destOrd="0" parTransId="{27B9A614-65B5-4DA7-A0B5-B05ADFC5BDCE}" sibTransId="{ADEA77B9-B8B9-40FC-9F83-323A9C17C12F}"/>
    <dgm:cxn modelId="{14319B4B-BDC3-441E-9A06-97DE1B66CD53}" srcId="{5FEAD00D-6DB6-48B9-91C9-05585FB2D224}" destId="{12C12BFD-207A-4AFA-880B-515D31DE7CE2}" srcOrd="1" destOrd="0" parTransId="{31E91A5B-4000-4357-884B-E23650285975}" sibTransId="{5C39ABEB-1F7A-4DD5-999A-3D92A518F702}"/>
    <dgm:cxn modelId="{E11EACAB-1EB4-403D-8307-AA835396A597}" type="presOf" srcId="{8C9BC4C5-E084-4EFB-B0BF-CF43BC2E758B}" destId="{8F07F62C-B72A-4481-A512-BEDB2C5CDD5F}" srcOrd="0" destOrd="3" presId="urn:microsoft.com/office/officeart/2005/8/layout/target1"/>
    <dgm:cxn modelId="{0C50BFFF-1466-4CA1-A87C-A7EAAB5E6AEB}" type="presParOf" srcId="{911B4F42-8718-4EFB-800D-C65B3F1134AA}" destId="{8E0B6DE4-DAAB-4268-AB9D-5222973809E6}" srcOrd="0" destOrd="0" presId="urn:microsoft.com/office/officeart/2005/8/layout/target1"/>
    <dgm:cxn modelId="{63C6EAA2-6943-4DD1-A1C4-F279C4AA85D8}" type="presParOf" srcId="{911B4F42-8718-4EFB-800D-C65B3F1134AA}" destId="{8F07F62C-B72A-4481-A512-BEDB2C5CDD5F}" srcOrd="1" destOrd="0" presId="urn:microsoft.com/office/officeart/2005/8/layout/target1"/>
    <dgm:cxn modelId="{44E1EEE0-E351-4032-B638-1BC2887C82F0}" type="presParOf" srcId="{911B4F42-8718-4EFB-800D-C65B3F1134AA}" destId="{2A8BF410-7FF1-4271-8CCA-610173E46F8C}" srcOrd="2" destOrd="0" presId="urn:microsoft.com/office/officeart/2005/8/layout/target1"/>
    <dgm:cxn modelId="{7DF2E373-6E84-482C-AB76-E561688B6108}" type="presParOf" srcId="{911B4F42-8718-4EFB-800D-C65B3F1134AA}" destId="{D0C6A51F-636B-489F-8824-0E43D38B1C4C}" srcOrd="3" destOrd="0" presId="urn:microsoft.com/office/officeart/2005/8/layout/target1"/>
    <dgm:cxn modelId="{2E99A07E-198A-4DE1-B68F-1B1FFD2A82C4}" type="presParOf" srcId="{911B4F42-8718-4EFB-800D-C65B3F1134AA}" destId="{0A178A83-7BEC-4CE8-A08A-44EDFAB45C84}" srcOrd="4" destOrd="0" presId="urn:microsoft.com/office/officeart/2005/8/layout/target1"/>
    <dgm:cxn modelId="{2B2AD8A8-447C-4520-AE43-1401D94CBD74}" type="presParOf" srcId="{911B4F42-8718-4EFB-800D-C65B3F1134AA}" destId="{542478ED-0BFB-43BA-BD41-360F8F96E150}" srcOrd="5" destOrd="0" presId="urn:microsoft.com/office/officeart/2005/8/layout/target1"/>
    <dgm:cxn modelId="{C7E58CC5-5D82-4FC6-88E7-9FB5B2B072ED}" type="presParOf" srcId="{911B4F42-8718-4EFB-800D-C65B3F1134AA}" destId="{9A333DC5-06E8-4F80-9DA9-14BDC3DDFB0E}" srcOrd="6" destOrd="0" presId="urn:microsoft.com/office/officeart/2005/8/layout/target1"/>
    <dgm:cxn modelId="{E4E86099-C057-4314-A56C-A63983DAE103}" type="presParOf" srcId="{911B4F42-8718-4EFB-800D-C65B3F1134AA}" destId="{DA7B683E-8B36-4C59-873F-8090085A1F75}" srcOrd="7" destOrd="0" presId="urn:microsoft.com/office/officeart/2005/8/layout/target1"/>
    <dgm:cxn modelId="{3318C8E6-A57A-4861-A7AF-11092E9240F3}" type="presParOf" srcId="{911B4F42-8718-4EFB-800D-C65B3F1134AA}" destId="{13F87C37-DA5D-4B3C-AE9D-6BD1BA7994B8}" srcOrd="8" destOrd="0" presId="urn:microsoft.com/office/officeart/2005/8/layout/target1"/>
    <dgm:cxn modelId="{5FD51160-EC14-4BDC-B05E-C8764C7BA5A4}" type="presParOf" srcId="{911B4F42-8718-4EFB-800D-C65B3F1134AA}" destId="{DC6FB6CB-3617-459A-8214-DF97E68E8CAB}" srcOrd="9" destOrd="0" presId="urn:microsoft.com/office/officeart/2005/8/layout/target1"/>
    <dgm:cxn modelId="{B89A9FC3-15A9-49A7-89B9-6D3B850DF15F}" type="presParOf" srcId="{911B4F42-8718-4EFB-800D-C65B3F1134AA}" destId="{05FFEAE6-64D7-4EA4-97D4-F0B81DBCE764}" srcOrd="10" destOrd="0" presId="urn:microsoft.com/office/officeart/2005/8/layout/target1"/>
    <dgm:cxn modelId="{159A966E-29D4-4E4C-9BED-B7A975425196}" type="presParOf" srcId="{911B4F42-8718-4EFB-800D-C65B3F1134AA}" destId="{6708B3E4-8BC9-41FE-8DAA-2F27EA41398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2248939" y="1100201"/>
          <a:ext cx="1978684" cy="1978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Failing Batteries</a:t>
          </a:r>
          <a:endParaRPr lang="en-US" sz="2600" kern="1200" dirty="0"/>
        </a:p>
      </dsp:txBody>
      <dsp:txXfrm>
        <a:off x="2538711" y="1389987"/>
        <a:ext cx="1399140" cy="1399210"/>
      </dsp:txXfrm>
    </dsp:sp>
    <dsp:sp modelId="{2992E755-1C4B-41FD-95F1-9466C2DB4238}">
      <dsp:nvSpPr>
        <dsp:cNvPr id="0" name=""/>
        <dsp:cNvSpPr/>
      </dsp:nvSpPr>
      <dsp:spPr>
        <a:xfrm>
          <a:off x="1228560" y="0"/>
          <a:ext cx="3988702" cy="415798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BE21-4D22-49CC-A211-16D2D1FB7C34}">
      <dsp:nvSpPr>
        <dsp:cNvPr id="0" name=""/>
        <dsp:cNvSpPr/>
      </dsp:nvSpPr>
      <dsp:spPr>
        <a:xfrm>
          <a:off x="4165550" y="350517"/>
          <a:ext cx="1059988" cy="1060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A14C-CB49-446C-BC8F-F7C65AF02150}">
      <dsp:nvSpPr>
        <dsp:cNvPr id="0" name=""/>
        <dsp:cNvSpPr/>
      </dsp:nvSpPr>
      <dsp:spPr>
        <a:xfrm>
          <a:off x="5305939" y="367565"/>
          <a:ext cx="1418835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Associating conductance with discharge profile</a:t>
          </a:r>
          <a:endParaRPr lang="en-US" sz="1600" kern="1200" dirty="0"/>
        </a:p>
      </dsp:txBody>
      <dsp:txXfrm>
        <a:off x="5305939" y="367565"/>
        <a:ext cx="1418835" cy="1026189"/>
      </dsp:txXfrm>
    </dsp:sp>
    <dsp:sp modelId="{654358A6-2FCD-466F-BCE9-DAD69F777C42}">
      <dsp:nvSpPr>
        <dsp:cNvPr id="0" name=""/>
        <dsp:cNvSpPr/>
      </dsp:nvSpPr>
      <dsp:spPr>
        <a:xfrm>
          <a:off x="4575239" y="1556747"/>
          <a:ext cx="1059988" cy="106028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DDA3-9464-4848-848B-0322CE6D8941}">
      <dsp:nvSpPr>
        <dsp:cNvPr id="0" name=""/>
        <dsp:cNvSpPr/>
      </dsp:nvSpPr>
      <dsp:spPr>
        <a:xfrm>
          <a:off x="5721540" y="1571716"/>
          <a:ext cx="1418835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New features :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1. Slope of discharge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2. DOD</a:t>
          </a:r>
          <a:endParaRPr lang="en-US" sz="1600" kern="1200" dirty="0"/>
        </a:p>
      </dsp:txBody>
      <dsp:txXfrm>
        <a:off x="5721540" y="1571716"/>
        <a:ext cx="1418835" cy="1026189"/>
      </dsp:txXfrm>
    </dsp:sp>
    <dsp:sp modelId="{B7ADB9E3-EDBF-4579-BB21-758E57349AC1}">
      <dsp:nvSpPr>
        <dsp:cNvPr id="0" name=""/>
        <dsp:cNvSpPr/>
      </dsp:nvSpPr>
      <dsp:spPr>
        <a:xfrm>
          <a:off x="4165550" y="2780025"/>
          <a:ext cx="1059988" cy="106028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A2DA9-77E9-442D-B945-42D5E1D3FE85}">
      <dsp:nvSpPr>
        <dsp:cNvPr id="0" name=""/>
        <dsp:cNvSpPr/>
      </dsp:nvSpPr>
      <dsp:spPr>
        <a:xfrm>
          <a:off x="5305939" y="2801646"/>
          <a:ext cx="1418835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600" kern="1200" dirty="0" smtClean="0"/>
            <a:t>Filter cases based on low DOD and drop in conductance</a:t>
          </a:r>
          <a:endParaRPr lang="en-US" sz="1600" kern="1200" dirty="0"/>
        </a:p>
      </dsp:txBody>
      <dsp:txXfrm>
        <a:off x="5305939" y="2801646"/>
        <a:ext cx="1418835" cy="1026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2333766" y="1100201"/>
          <a:ext cx="1978751" cy="1978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Conductance + Discharge Profile</a:t>
          </a:r>
          <a:endParaRPr lang="en-US" sz="1800" kern="1200" dirty="0"/>
        </a:p>
      </dsp:txBody>
      <dsp:txXfrm>
        <a:off x="2623547" y="1389987"/>
        <a:ext cx="1399189" cy="1399210"/>
      </dsp:txXfrm>
    </dsp:sp>
    <dsp:sp modelId="{2992E755-1C4B-41FD-95F1-9466C2DB4238}">
      <dsp:nvSpPr>
        <dsp:cNvPr id="0" name=""/>
        <dsp:cNvSpPr/>
      </dsp:nvSpPr>
      <dsp:spPr>
        <a:xfrm>
          <a:off x="1313383" y="0"/>
          <a:ext cx="3988511" cy="415798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BE21-4D22-49CC-A211-16D2D1FB7C34}">
      <dsp:nvSpPr>
        <dsp:cNvPr id="0" name=""/>
        <dsp:cNvSpPr/>
      </dsp:nvSpPr>
      <dsp:spPr>
        <a:xfrm>
          <a:off x="4489377" y="659039"/>
          <a:ext cx="1060004" cy="1060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A14C-CB49-446C-BC8F-F7C65AF02150}">
      <dsp:nvSpPr>
        <dsp:cNvPr id="0" name=""/>
        <dsp:cNvSpPr/>
      </dsp:nvSpPr>
      <dsp:spPr>
        <a:xfrm>
          <a:off x="5636663" y="672761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800" kern="1200" dirty="0" smtClean="0"/>
            <a:t>Trend 1 : CUP Profile</a:t>
          </a:r>
          <a:endParaRPr lang="en-US" sz="1800" kern="1200" dirty="0"/>
        </a:p>
      </dsp:txBody>
      <dsp:txXfrm>
        <a:off x="5636663" y="672761"/>
        <a:ext cx="1418890" cy="1026189"/>
      </dsp:txXfrm>
    </dsp:sp>
    <dsp:sp modelId="{654358A6-2FCD-466F-BCE9-DAD69F777C42}">
      <dsp:nvSpPr>
        <dsp:cNvPr id="0" name=""/>
        <dsp:cNvSpPr/>
      </dsp:nvSpPr>
      <dsp:spPr>
        <a:xfrm>
          <a:off x="4489377" y="2338447"/>
          <a:ext cx="1060004" cy="106028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DDA3-9464-4848-848B-0322CE6D8941}">
      <dsp:nvSpPr>
        <dsp:cNvPr id="0" name=""/>
        <dsp:cNvSpPr/>
      </dsp:nvSpPr>
      <dsp:spPr>
        <a:xfrm>
          <a:off x="5636663" y="2352169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800" kern="1200" dirty="0" smtClean="0"/>
            <a:t>Trend 2 : “W” Profile</a:t>
          </a:r>
          <a:endParaRPr lang="en-US" sz="1800" kern="1200" dirty="0"/>
        </a:p>
      </dsp:txBody>
      <dsp:txXfrm>
        <a:off x="5636663" y="2352169"/>
        <a:ext cx="1418890" cy="10261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2333766" y="1100201"/>
          <a:ext cx="1978751" cy="1978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New Features</a:t>
          </a:r>
          <a:endParaRPr lang="en-US" sz="2600" kern="1200" dirty="0"/>
        </a:p>
      </dsp:txBody>
      <dsp:txXfrm>
        <a:off x="2623547" y="1389987"/>
        <a:ext cx="1399189" cy="1399210"/>
      </dsp:txXfrm>
    </dsp:sp>
    <dsp:sp modelId="{2992E755-1C4B-41FD-95F1-9466C2DB4238}">
      <dsp:nvSpPr>
        <dsp:cNvPr id="0" name=""/>
        <dsp:cNvSpPr/>
      </dsp:nvSpPr>
      <dsp:spPr>
        <a:xfrm>
          <a:off x="1313383" y="0"/>
          <a:ext cx="3988511" cy="415798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BE21-4D22-49CC-A211-16D2D1FB7C34}">
      <dsp:nvSpPr>
        <dsp:cNvPr id="0" name=""/>
        <dsp:cNvSpPr/>
      </dsp:nvSpPr>
      <dsp:spPr>
        <a:xfrm>
          <a:off x="4489377" y="659039"/>
          <a:ext cx="1060004" cy="1060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A14C-CB49-446C-BC8F-F7C65AF02150}">
      <dsp:nvSpPr>
        <dsp:cNvPr id="0" name=""/>
        <dsp:cNvSpPr/>
      </dsp:nvSpPr>
      <dsp:spPr>
        <a:xfrm>
          <a:off x="5636663" y="672761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300" kern="1200" dirty="0" smtClean="0"/>
            <a:t>Slope of Discharge</a:t>
          </a:r>
          <a:endParaRPr lang="en-US" sz="2300" kern="1200" dirty="0"/>
        </a:p>
      </dsp:txBody>
      <dsp:txXfrm>
        <a:off x="5636663" y="672761"/>
        <a:ext cx="1418890" cy="1026189"/>
      </dsp:txXfrm>
    </dsp:sp>
    <dsp:sp modelId="{654358A6-2FCD-466F-BCE9-DAD69F777C42}">
      <dsp:nvSpPr>
        <dsp:cNvPr id="0" name=""/>
        <dsp:cNvSpPr/>
      </dsp:nvSpPr>
      <dsp:spPr>
        <a:xfrm>
          <a:off x="4489377" y="2338447"/>
          <a:ext cx="1060004" cy="106028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DDA3-9464-4848-848B-0322CE6D8941}">
      <dsp:nvSpPr>
        <dsp:cNvPr id="0" name=""/>
        <dsp:cNvSpPr/>
      </dsp:nvSpPr>
      <dsp:spPr>
        <a:xfrm>
          <a:off x="5636663" y="2352169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300" kern="1200" dirty="0" smtClean="0"/>
            <a:t>DOD</a:t>
          </a:r>
          <a:endParaRPr lang="en-US" sz="2300" kern="1200" dirty="0"/>
        </a:p>
      </dsp:txBody>
      <dsp:txXfrm>
        <a:off x="5636663" y="2352169"/>
        <a:ext cx="1418890" cy="1026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2333766" y="1100201"/>
          <a:ext cx="1978751" cy="1978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Filter based on DOD</a:t>
          </a:r>
          <a:endParaRPr lang="en-US" sz="2800" kern="1200" dirty="0"/>
        </a:p>
      </dsp:txBody>
      <dsp:txXfrm>
        <a:off x="2623547" y="1389987"/>
        <a:ext cx="1399189" cy="1399210"/>
      </dsp:txXfrm>
    </dsp:sp>
    <dsp:sp modelId="{2992E755-1C4B-41FD-95F1-9466C2DB4238}">
      <dsp:nvSpPr>
        <dsp:cNvPr id="0" name=""/>
        <dsp:cNvSpPr/>
      </dsp:nvSpPr>
      <dsp:spPr>
        <a:xfrm>
          <a:off x="1313383" y="0"/>
          <a:ext cx="3988511" cy="4157980"/>
        </a:xfrm>
        <a:prstGeom prst="blockArc">
          <a:avLst>
            <a:gd name="adj1" fmla="val 17747832"/>
            <a:gd name="adj2" fmla="val 3872736"/>
            <a:gd name="adj3" fmla="val 55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BE21-4D22-49CC-A211-16D2D1FB7C34}">
      <dsp:nvSpPr>
        <dsp:cNvPr id="0" name=""/>
        <dsp:cNvSpPr/>
      </dsp:nvSpPr>
      <dsp:spPr>
        <a:xfrm>
          <a:off x="4489377" y="659039"/>
          <a:ext cx="1060004" cy="10602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A14C-CB49-446C-BC8F-F7C65AF02150}">
      <dsp:nvSpPr>
        <dsp:cNvPr id="0" name=""/>
        <dsp:cNvSpPr/>
      </dsp:nvSpPr>
      <dsp:spPr>
        <a:xfrm>
          <a:off x="5636663" y="672761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kern="1200" dirty="0" smtClean="0"/>
            <a:t>Sample 1: 128 batteries</a:t>
          </a:r>
          <a:endParaRPr lang="en-US" sz="2400" kern="1200" dirty="0"/>
        </a:p>
      </dsp:txBody>
      <dsp:txXfrm>
        <a:off x="5636663" y="672761"/>
        <a:ext cx="1418890" cy="1026189"/>
      </dsp:txXfrm>
    </dsp:sp>
    <dsp:sp modelId="{654358A6-2FCD-466F-BCE9-DAD69F777C42}">
      <dsp:nvSpPr>
        <dsp:cNvPr id="0" name=""/>
        <dsp:cNvSpPr/>
      </dsp:nvSpPr>
      <dsp:spPr>
        <a:xfrm>
          <a:off x="4489377" y="2338447"/>
          <a:ext cx="1060004" cy="106028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DDA3-9464-4848-848B-0322CE6D8941}">
      <dsp:nvSpPr>
        <dsp:cNvPr id="0" name=""/>
        <dsp:cNvSpPr/>
      </dsp:nvSpPr>
      <dsp:spPr>
        <a:xfrm>
          <a:off x="5636663" y="2352169"/>
          <a:ext cx="1418890" cy="102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kern="1200" dirty="0" smtClean="0"/>
            <a:t>Sample 2 : 1000 batteries</a:t>
          </a:r>
          <a:endParaRPr lang="en-US" sz="2400" kern="1200" dirty="0"/>
        </a:p>
      </dsp:txBody>
      <dsp:txXfrm>
        <a:off x="5636663" y="2352169"/>
        <a:ext cx="1418890" cy="1026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496423" y="1118662"/>
          <a:ext cx="1767806" cy="1502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Analysis of 950 batteries</a:t>
          </a:r>
          <a:endParaRPr lang="en-US" sz="2400" kern="1200" dirty="0"/>
        </a:p>
      </dsp:txBody>
      <dsp:txXfrm>
        <a:off x="755312" y="1338714"/>
        <a:ext cx="1250028" cy="1062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EEE7-B6B7-4FFE-824E-F01BFF74282A}">
      <dsp:nvSpPr>
        <dsp:cNvPr id="0" name=""/>
        <dsp:cNvSpPr/>
      </dsp:nvSpPr>
      <dsp:spPr>
        <a:xfrm>
          <a:off x="496423" y="1118662"/>
          <a:ext cx="1767806" cy="1502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Analysis of 1000 batteries</a:t>
          </a:r>
          <a:endParaRPr lang="en-US" sz="2400" kern="1200" dirty="0"/>
        </a:p>
      </dsp:txBody>
      <dsp:txXfrm>
        <a:off x="755312" y="1338714"/>
        <a:ext cx="1250028" cy="1062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87C37-DA5D-4B3C-AE9D-6BD1BA7994B8}">
      <dsp:nvSpPr>
        <dsp:cNvPr id="0" name=""/>
        <dsp:cNvSpPr/>
      </dsp:nvSpPr>
      <dsp:spPr>
        <a:xfrm>
          <a:off x="-10647" y="1111340"/>
          <a:ext cx="3334021" cy="3334021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-41001"/>
                <a:satOff val="-6944"/>
                <a:lumOff val="32113"/>
                <a:alphaOff val="-5000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41001"/>
                <a:satOff val="-6944"/>
                <a:lumOff val="32113"/>
                <a:alphaOff val="-5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178A83-7BEC-4CE8-A08A-44EDFAB45C84}">
      <dsp:nvSpPr>
        <dsp:cNvPr id="0" name=""/>
        <dsp:cNvSpPr/>
      </dsp:nvSpPr>
      <dsp:spPr>
        <a:xfrm>
          <a:off x="656156" y="1778144"/>
          <a:ext cx="2000412" cy="2000412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-20501"/>
                <a:satOff val="-3472"/>
                <a:lumOff val="16056"/>
                <a:alphaOff val="-2500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-20501"/>
                <a:satOff val="-3472"/>
                <a:lumOff val="16056"/>
                <a:alphaOff val="-25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0B6DE4-DAAB-4268-AB9D-5222973809E6}">
      <dsp:nvSpPr>
        <dsp:cNvPr id="0" name=""/>
        <dsp:cNvSpPr/>
      </dsp:nvSpPr>
      <dsp:spPr>
        <a:xfrm>
          <a:off x="1322961" y="2444949"/>
          <a:ext cx="666804" cy="666804"/>
        </a:xfrm>
        <a:prstGeom prst="ellipse">
          <a:avLst/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07F62C-B72A-4481-A512-BEDB2C5CDD5F}">
      <dsp:nvSpPr>
        <dsp:cNvPr id="0" name=""/>
        <dsp:cNvSpPr/>
      </dsp:nvSpPr>
      <dsp:spPr>
        <a:xfrm>
          <a:off x="2143802" y="157950"/>
          <a:ext cx="5118923" cy="97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Potential Failure Cases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 in Conductance &lt; 80%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% of point with values lower than 80% DOD &gt; 10%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% of points with values lower than 80% conductance drop &gt; 3%</a:t>
          </a:r>
          <a:endParaRPr lang="en-US" sz="1200" kern="1200" dirty="0"/>
        </a:p>
      </dsp:txBody>
      <dsp:txXfrm>
        <a:off x="2143802" y="157950"/>
        <a:ext cx="5118923" cy="972422"/>
      </dsp:txXfrm>
    </dsp:sp>
    <dsp:sp modelId="{2A8BF410-7FF1-4271-8CCA-610173E46F8C}">
      <dsp:nvSpPr>
        <dsp:cNvPr id="0" name=""/>
        <dsp:cNvSpPr/>
      </dsp:nvSpPr>
      <dsp:spPr>
        <a:xfrm>
          <a:off x="2988448" y="1121936"/>
          <a:ext cx="416752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0C6A51F-636B-489F-8824-0E43D38B1C4C}">
      <dsp:nvSpPr>
        <dsp:cNvPr id="0" name=""/>
        <dsp:cNvSpPr/>
      </dsp:nvSpPr>
      <dsp:spPr>
        <a:xfrm rot="5400000">
          <a:off x="1570975" y="1297159"/>
          <a:ext cx="1547644" cy="1265418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42478ED-0BFB-43BA-BD41-360F8F96E150}">
      <dsp:nvSpPr>
        <dsp:cNvPr id="0" name=""/>
        <dsp:cNvSpPr/>
      </dsp:nvSpPr>
      <dsp:spPr>
        <a:xfrm>
          <a:off x="3915523" y="1204705"/>
          <a:ext cx="3345840" cy="97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Tending towards failure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 in conductance : 90% - 80%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% of point with values lower than 80% DOD &gt; 10%</a:t>
          </a:r>
          <a:endParaRPr lang="en-US" sz="1200" kern="1200" dirty="0"/>
        </a:p>
      </dsp:txBody>
      <dsp:txXfrm>
        <a:off x="3915523" y="1204705"/>
        <a:ext cx="3345840" cy="972422"/>
      </dsp:txXfrm>
    </dsp:sp>
    <dsp:sp modelId="{9A333DC5-06E8-4F80-9DA9-14BDC3DDFB0E}">
      <dsp:nvSpPr>
        <dsp:cNvPr id="0" name=""/>
        <dsp:cNvSpPr/>
      </dsp:nvSpPr>
      <dsp:spPr>
        <a:xfrm>
          <a:off x="3653881" y="1458634"/>
          <a:ext cx="416752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A7B683E-8B36-4C59-873F-8090085A1F75}">
      <dsp:nvSpPr>
        <dsp:cNvPr id="0" name=""/>
        <dsp:cNvSpPr/>
      </dsp:nvSpPr>
      <dsp:spPr>
        <a:xfrm rot="5400000">
          <a:off x="2274479" y="1504171"/>
          <a:ext cx="1411668" cy="1327658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C6FB6CB-3617-459A-8214-DF97E68E8CAB}">
      <dsp:nvSpPr>
        <dsp:cNvPr id="0" name=""/>
        <dsp:cNvSpPr/>
      </dsp:nvSpPr>
      <dsp:spPr>
        <a:xfrm>
          <a:off x="4510841" y="2369206"/>
          <a:ext cx="1667010" cy="45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Normal Batteries</a:t>
          </a:r>
          <a:endParaRPr lang="en-US" sz="1500" kern="1200" dirty="0"/>
        </a:p>
      </dsp:txBody>
      <dsp:txXfrm>
        <a:off x="4510841" y="2369206"/>
        <a:ext cx="1667010" cy="458176"/>
      </dsp:txXfrm>
    </dsp:sp>
    <dsp:sp modelId="{05FFEAE6-64D7-4EA4-97D4-F0B81DBCE764}">
      <dsp:nvSpPr>
        <dsp:cNvPr id="0" name=""/>
        <dsp:cNvSpPr/>
      </dsp:nvSpPr>
      <dsp:spPr>
        <a:xfrm>
          <a:off x="3991880" y="2561685"/>
          <a:ext cx="416752" cy="0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708B3E4-8BC9-41FE-8DAA-2F27EA413982}">
      <dsp:nvSpPr>
        <dsp:cNvPr id="0" name=""/>
        <dsp:cNvSpPr/>
      </dsp:nvSpPr>
      <dsp:spPr>
        <a:xfrm rot="5400000">
          <a:off x="2963017" y="2312274"/>
          <a:ext cx="738546" cy="1270709"/>
        </a:xfrm>
        <a:prstGeom prst="lin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ABA86-2B6D-B444-812C-7CDED06B3389}" type="datetime1">
              <a:rPr lang="en-US" smtClean="0">
                <a:latin typeface="Arial"/>
              </a:rPr>
              <a:pPr/>
              <a:t>11/4/2016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C9EDC-EB62-714C-94ED-A5300054EA3B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40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C4CB92BA-8095-1945-B2EC-298F24696DD8}" type="datetime1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BFA35223-E47F-1946-8A6D-4B121950AC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Tranche 1 : 50 Batteries : &lt; 0.8 : 20 batteries : Most of the DOD values are between 0.8 and 0.85. However those cases where there were more cases below 0.8 it was associated with sharper drop in Conductance.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6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7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6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7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1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3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4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Depth of discharge of voltage calculated from float voltage of 13.4</a:t>
            </a:r>
          </a:p>
          <a:p>
            <a:pPr marL="228600" indent="-228600">
              <a:buAutoNum type="arabicPeriod"/>
            </a:pPr>
            <a:r>
              <a:rPr lang="en-US" dirty="0" smtClean="0"/>
              <a:t>Varying constant current</a:t>
            </a:r>
          </a:p>
          <a:p>
            <a:pPr marL="228600" indent="-228600">
              <a:buAutoNum type="arabicPeriod"/>
            </a:pPr>
            <a:r>
              <a:rPr lang="en-US" dirty="0" smtClean="0"/>
              <a:t>Does</a:t>
            </a:r>
            <a:r>
              <a:rPr lang="en-US" baseline="0" dirty="0" smtClean="0"/>
              <a:t> the voltage increase denote that the supply is from mains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8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9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9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Slope of discharge to be</a:t>
            </a:r>
            <a:r>
              <a:rPr lang="en-US" baseline="0" dirty="0" smtClean="0"/>
              <a:t> compared against the manufacturer prescribed discharge profile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depth of discharge to be calculated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7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Each of the “W” profile denotes a certain period of time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“W” profile is in fact two “Coup de </a:t>
            </a:r>
            <a:r>
              <a:rPr lang="en-US" dirty="0" err="1" smtClean="0"/>
              <a:t>Fouet</a:t>
            </a:r>
            <a:r>
              <a:rPr lang="en-US" dirty="0" smtClean="0"/>
              <a:t>” effects at two intervals of 30 seconds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“W” profile is in fact two “Coup de </a:t>
            </a:r>
            <a:r>
              <a:rPr lang="en-US" dirty="0" err="1" smtClean="0"/>
              <a:t>Fouet</a:t>
            </a:r>
            <a:r>
              <a:rPr lang="en-US" dirty="0" smtClean="0"/>
              <a:t>” effects at two intervals of 30 seconds each</a:t>
            </a:r>
          </a:p>
          <a:p>
            <a:pPr marL="228600" indent="-228600">
              <a:buAutoNum type="arabicPeriod"/>
            </a:pPr>
            <a:r>
              <a:rPr lang="en-US" dirty="0" smtClean="0"/>
              <a:t>There is a time gap of 1 minute between each of these</a:t>
            </a:r>
            <a:r>
              <a:rPr lang="en-US" baseline="0" dirty="0" smtClean="0"/>
              <a:t> discharge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8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In these cases, the high spread in conductance was because of just one reading which was an aberration. And the DOD is also just hovering around .80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6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In these cases, the high spread in conductance was because of just one reading which was an aberration. And the DOD is also just hovering around .80 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1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6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02" y="2536033"/>
            <a:ext cx="95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0" y="0"/>
            <a:ext cx="9144000" cy="5715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54" y="5038614"/>
            <a:ext cx="2085783" cy="5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628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54" y="5038614"/>
            <a:ext cx="2085783" cy="5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54" y="5038614"/>
            <a:ext cx="2085783" cy="5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9" r:id="rId2"/>
    <p:sldLayoutId id="2147483685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79375" indent="-79375"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79375" indent="-79375"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79375" indent="-79375"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79375" indent="-79375"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79375" indent="-79375"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536575" algn="l" rtl="0" fontAlgn="base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93775" algn="l" rtl="0" fontAlgn="base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50975" algn="l" rtl="0" fontAlgn="base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908175" algn="l" rtl="0" fontAlgn="base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175" indent="0" algn="l" rtl="0" eaLnBrk="0" fontAlgn="base" hangingPunct="0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None/>
        <a:defRPr sz="32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1pPr>
      <a:lvl2pPr marL="615950" indent="-273050" algn="l" rtl="0" eaLnBrk="0" fontAlgn="base" hangingPunct="0">
        <a:spcBef>
          <a:spcPts val="700"/>
        </a:spcBef>
        <a:spcAft>
          <a:spcPct val="0"/>
        </a:spcAft>
        <a:buClr>
          <a:srgbClr val="009DD9"/>
        </a:buClr>
        <a:buSzPct val="87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81063" indent="-228600" algn="l" rtl="0" eaLnBrk="0" fontAlgn="base" hangingPunct="0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3pPr>
      <a:lvl4pPr marL="1101725" indent="-184150" algn="l" rtl="0" eaLnBrk="0" fontAlgn="base" hangingPunct="0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4pPr>
      <a:lvl5pPr marL="1311275" indent="-182563" algn="l" rtl="0" eaLnBrk="0" fontAlgn="base" hangingPunct="0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5pPr>
      <a:lvl6pPr marL="1768475" indent="-182563" algn="l" rtl="0" fontAlgn="base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25675" indent="-182563" algn="l" rtl="0" fontAlgn="base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82875" indent="-182563" algn="l" rtl="0" fontAlgn="base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40075" indent="-182563" algn="l" rtl="0" fontAlgn="base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82"/>
            <a:ext cx="5000224" cy="37505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8610" y="2796773"/>
            <a:ext cx="6973888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7030A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2811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8613549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4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Sample 1 : DOD &lt; .8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" y="605261"/>
            <a:ext cx="5346847" cy="4178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53" y="681462"/>
            <a:ext cx="4508647" cy="410219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469922" y="4783665"/>
            <a:ext cx="6215778" cy="510342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Sample size : 128 batteries with high spread of conductance , 21 cases with DOD &lt; .8 13 cases showed trend of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dropping to more than half of 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original level of conductance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69922" y="5337510"/>
            <a:ext cx="6215778" cy="296936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For DOD &lt; .65, 5 cases, all of them showed the above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trend.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Sample 1 : DOD &lt; .8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5097179"/>
            <a:ext cx="6215778" cy="510342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8 out of the 21 cases where DOD was less than .8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7155"/>
            <a:ext cx="5033554" cy="4136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99" y="760813"/>
            <a:ext cx="4721281" cy="40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4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Sample II : DOD &lt; .65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1000 batteries, 52 cases with at least an instance of less than .65, 6 cases showed trend as the earlier case. They also showed continuous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instances of 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large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DOD. The fall in conductance was  on average to 65% of original value.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Our of the balance 46 cases most of them were one off instance where the DOD had large values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938"/>
            <a:ext cx="5050971" cy="3977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342" y="820938"/>
            <a:ext cx="4677738" cy="3977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550233" y="820938"/>
            <a:ext cx="471847" cy="1347496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One Sample out of 46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50233" y="2497340"/>
            <a:ext cx="471847" cy="1347496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One Sample out of 6 cases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5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Inferences for validation and Next steps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8" name="Pentagon 17"/>
          <p:cNvSpPr/>
          <p:nvPr/>
        </p:nvSpPr>
        <p:spPr bwMode="auto">
          <a:xfrm>
            <a:off x="184615" y="727679"/>
            <a:ext cx="3969374" cy="54626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Inferences based on sample analysis</a:t>
            </a:r>
            <a:endParaRPr lang="en-IN" sz="1400" b="1" dirty="0">
              <a:solidFill>
                <a:schemeClr val="bg1"/>
              </a:solidFill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84615" y="1435056"/>
            <a:ext cx="3969374" cy="368558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Large value of DOD per-se might not be a good indicator.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However multiple large values of DOD might be an indicator.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All </a:t>
            </a:r>
            <a:r>
              <a:rPr kumimoji="0" lang="en-IN" sz="1400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cases in</a:t>
            </a: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the sample where conductance showed sharp drop and subsequent rise to higher levels also had multiple instances of </a:t>
            </a: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large</a:t>
            </a: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DOD.</a:t>
            </a:r>
            <a:r>
              <a:rPr kumimoji="0" lang="en-IN" sz="1400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From the above can we construe , instances were conductance drops sharply followed by regaining to higher levels, in association with large values of DOD,  be taken as cases where batteries have failed ?</a:t>
            </a:r>
            <a:endParaRPr kumimoji="0" lang="en-IN" sz="14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4743552" y="727678"/>
            <a:ext cx="3969374" cy="54626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Next Steps</a:t>
            </a:r>
            <a:endParaRPr lang="en-IN" sz="1400" b="1" dirty="0">
              <a:solidFill>
                <a:schemeClr val="bg1"/>
              </a:solidFill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43552" y="1435056"/>
            <a:ext cx="3969374" cy="368558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If the inferences we have derived is valid we can proceed with labelling of the relevant cases as failed batteries.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Can</a:t>
            </a: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look back in time from point of failure and create more sub classes.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baseline="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Based</a:t>
            </a: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 on these classification we can carry out our modelling process.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We</a:t>
            </a: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can also look at some more variables like age of batteries in addition to the ones we have.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sz="14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8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Plant and String Details of some batteries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8158" y="3857377"/>
            <a:ext cx="4840232" cy="1184885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dirty="0" smtClean="0">
                <a:solidFill>
                  <a:srgbClr val="0070C0"/>
                </a:solidFill>
                <a:latin typeface="Agency FB" panose="020B0503020202020204" pitchFamily="34" charset="0"/>
                <a:ea typeface="ヒラギノ角ゴ ProN W3" charset="-128"/>
                <a:cs typeface="ヒラギノ角ゴ ProN W3" charset="-128"/>
              </a:rPr>
              <a:t>Sample size : 1000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sz="1400" b="0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gency FB" panose="020B0503020202020204" pitchFamily="34" charset="0"/>
                <a:ea typeface="ヒラギノ角ゴ ProN W3" charset="-128"/>
                <a:cs typeface="ヒラギノ角ゴ ProN W3" charset="-128"/>
                <a:sym typeface="Gill Sans" charset="0"/>
              </a:rPr>
              <a:t>Filter</a:t>
            </a: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gency FB" panose="020B0503020202020204" pitchFamily="34" charset="0"/>
                <a:ea typeface="ヒラギノ角ゴ ProN W3" charset="-128"/>
                <a:cs typeface="ヒラギノ角ゴ ProN W3" charset="-128"/>
                <a:sym typeface="Gill Sans" charset="0"/>
              </a:rPr>
              <a:t> : DOD &lt; .65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dirty="0" smtClean="0">
                <a:solidFill>
                  <a:srgbClr val="0070C0"/>
                </a:solidFill>
                <a:latin typeface="Agency FB" panose="020B0503020202020204" pitchFamily="34" charset="0"/>
                <a:ea typeface="ヒラギノ角ゴ ProN W3" charset="-128"/>
                <a:cs typeface="ヒラギノ角ゴ ProN W3" charset="-128"/>
              </a:rPr>
              <a:t>Total Batteries filtered : 52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sz="1400" b="0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gency FB" panose="020B0503020202020204" pitchFamily="34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showing big dropping trends : 6</a:t>
            </a:r>
          </a:p>
          <a:p>
            <a:pPr marR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100" dirty="0" smtClean="0">
                <a:solidFill>
                  <a:srgbClr val="0070C0"/>
                </a:solidFill>
                <a:latin typeface="Agency FB" panose="020B0503020202020204" pitchFamily="34" charset="0"/>
                <a:ea typeface="ヒラギノ角ゴ ProN W3" charset="-128"/>
                <a:cs typeface="ヒラギノ角ゴ ProN W3" charset="-128"/>
              </a:rPr>
              <a:t>Refer slide  13</a:t>
            </a:r>
            <a:endParaRPr kumimoji="0" lang="en-IN" sz="1100" b="0" i="0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latin typeface="Agency FB" panose="020B0503020202020204" pitchFamily="34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sz="14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74" y="900150"/>
            <a:ext cx="3916778" cy="446432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55258"/>
              </p:ext>
            </p:extLst>
          </p:nvPr>
        </p:nvGraphicFramePr>
        <p:xfrm>
          <a:off x="228158" y="931812"/>
          <a:ext cx="4840232" cy="26474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14448">
                  <a:extLst>
                    <a:ext uri="{9D8B030D-6E8A-4147-A177-3AD203B41FA5}">
                      <a16:colId xmlns:a16="http://schemas.microsoft.com/office/drawing/2014/main" val="3687851092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706548514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1841270185"/>
                    </a:ext>
                  </a:extLst>
                </a:gridCol>
                <a:gridCol w="879567">
                  <a:extLst>
                    <a:ext uri="{9D8B030D-6E8A-4147-A177-3AD203B41FA5}">
                      <a16:colId xmlns:a16="http://schemas.microsoft.com/office/drawing/2014/main" val="2686533477"/>
                    </a:ext>
                  </a:extLst>
                </a:gridCol>
              </a:tblGrid>
              <a:tr h="218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gency FB" panose="020B0503020202020204" pitchFamily="34" charset="0"/>
                        </a:rPr>
                        <a:t>Battery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gency FB" panose="020B0503020202020204" pitchFamily="34" charset="0"/>
                        </a:rPr>
                        <a:t>Plant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Agency FB" panose="020B0503020202020204" pitchFamily="34" charset="0"/>
                        </a:rPr>
                        <a:t>Site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Agency FB" panose="020B0503020202020204" pitchFamily="34" charset="0"/>
                        </a:rPr>
                        <a:t>String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90348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0EA6373E-7A6C-41BA-B919-03A4C6D7D798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A1 - A4 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PS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A3 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437732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0FDA167A-FD8A-4374-8458-256067993227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A5 - A8 NEG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PS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A6 NEG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7080393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15606E32-B634-44DB-A981-F550A60DDF03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B5 - B8 NEG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PS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B8 NEG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3460510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1F2CF22E-2411-4BE3-AF05-BF25A9E2EC61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A5 - A8 NEG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PS 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A5 NEG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2942249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20CA2342-874B-4325-A8FF-EFD177D00A9A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B1 - B4 POS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PS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B3 POS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8509163"/>
                  </a:ext>
                </a:extLst>
              </a:tr>
              <a:tr h="40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285C9918-F3A3-427A-A56D-0E965EB81008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gency FB" panose="020B0503020202020204" pitchFamily="34" charset="0"/>
                        </a:rPr>
                        <a:t>A1 - A4 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PS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gency FB" panose="020B0503020202020204" pitchFamily="34" charset="0"/>
                        </a:rPr>
                        <a:t>A2 POS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559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22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7973830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4471851" y="2969625"/>
            <a:ext cx="3692434" cy="609599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The random sample were divided into 3 tranches of 50:50:65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89268" y="1038680"/>
            <a:ext cx="3692434" cy="609599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The samples had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ranges of DOD between 0.76 to 1+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471851" y="2007328"/>
            <a:ext cx="3692434" cy="609599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 random sample of 165 were taken from these 950 for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analysis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489268" y="3933920"/>
            <a:ext cx="3692434" cy="108221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Each tranche was further subdivided into bins as per based on DOD values. The three bins were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Bin1 : DOD &lt; 0.8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Bin2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: DOD &gt; 0.8 &lt; 0.9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 smtClean="0">
                <a:ea typeface="ヒラギノ角ゴ ProN W3" charset="-128"/>
                <a:cs typeface="ヒラギノ角ゴ ProN W3" charset="-128"/>
              </a:rPr>
              <a:t>Bin3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 : DOD &gt; 0.9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569029" y="1297577"/>
            <a:ext cx="1902822" cy="1319350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569029" y="2281646"/>
            <a:ext cx="1902822" cy="333283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569029" y="2614929"/>
            <a:ext cx="1902822" cy="711749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endCxn id="6" idx="1"/>
          </p:cNvCxnSpPr>
          <p:nvPr/>
        </p:nvCxnSpPr>
        <p:spPr bwMode="auto">
          <a:xfrm>
            <a:off x="2569029" y="2614929"/>
            <a:ext cx="1920239" cy="1860100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2289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Tranche I : 50 Batteries</a:t>
            </a:r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 : DOD  &lt; 0.8 ( 20 Batteries)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The above are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two batteries which differ in the number of values below DOD 0.8.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>
                <a:ea typeface="ヒラギノ角ゴ ProN W3" charset="-128"/>
                <a:cs typeface="ヒラギノ角ゴ ProN W3" charset="-128"/>
              </a:rPr>
              <a:t>The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first case show negligible values below 0.8 , 2</a:t>
            </a:r>
            <a:r>
              <a:rPr lang="en-IN" sz="1200" baseline="30000" dirty="0" smtClean="0">
                <a:ea typeface="ヒラギノ角ゴ ProN W3" charset="-128"/>
                <a:cs typeface="ヒラギノ角ゴ ProN W3" charset="-128"/>
              </a:rPr>
              <a:t>nd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shows more values.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The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% Drop in conductance for the second is much higher than the first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>
                <a:ea typeface="ヒラギノ角ゴ ProN W3" charset="-128"/>
                <a:cs typeface="ヒラギノ角ゴ ProN W3" charset="-128"/>
              </a:rPr>
              <a:t>This trend was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observed in all 20 samples.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5" y="653652"/>
            <a:ext cx="4308665" cy="4066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84" y="654158"/>
            <a:ext cx="5353325" cy="40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Tranche I : 50 Batteries</a:t>
            </a:r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 : DOD  &gt; 0.8 &lt; 0.9 ( 22 Batteries)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The conductance slopes are generally 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milder.</a:t>
            </a: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However as seen before, those showing relatively larger drop in conductance shows more values at the lower rung of DOD.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5" y="820938"/>
            <a:ext cx="4445228" cy="39774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10" y="808782"/>
            <a:ext cx="4445228" cy="3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7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Tranche I : 50 Batteries</a:t>
            </a:r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 : DOD  &gt; </a:t>
            </a:r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0.9(8 Batteries)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The conductance slopes are 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very mild.</a:t>
            </a: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No specific trends or associations between DOD and Conductance profiles</a:t>
            </a: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" y="820938"/>
            <a:ext cx="4445228" cy="3810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34" y="820938"/>
            <a:ext cx="4445228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8930407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3182" y="97116"/>
            <a:ext cx="6973888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rgbClr val="7030A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Path we will tread….</a:t>
            </a:r>
          </a:p>
        </p:txBody>
      </p:sp>
    </p:spTree>
    <p:extLst>
      <p:ext uri="{BB962C8B-B14F-4D97-AF65-F5344CB8AC3E}">
        <p14:creationId xmlns:p14="http://schemas.microsoft.com/office/powerpoint/2010/main" val="853495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Inferences from 165 samples from 950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196" y="1227910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20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DOD &lt; 0.8 + Sharpest Conductance drop association: All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55716" y="1227910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17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DOD &lt; 0.8 + Sharpest Conductance drop association: All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92236" y="1227910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28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DOD &lt; 0.8 + Sharpest Conductance drop association:3/5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219196" y="2237595"/>
            <a:ext cx="2438400" cy="1001993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22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Sharpest Conductance drop associated with lower DOD values:5/5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855716" y="2237595"/>
            <a:ext cx="2438400" cy="1001993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26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Sharpest Conductance drop associated with lower DOD </a:t>
            </a: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values: 3/5</a:t>
            </a:r>
            <a:endParaRPr lang="en-US" sz="110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492236" y="2237595"/>
            <a:ext cx="2438400" cy="1001993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31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DOD: Mostly between 0.8 – 0.85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Sharpest Conductance drop associated with lower DOD values: </a:t>
            </a: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6/6</a:t>
            </a:r>
            <a:endParaRPr lang="en-US" sz="1100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19196" y="3395334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Conductance : Gradual slopes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ヒラギノ角ゴ ProN W3" charset="-128"/>
                <a:cs typeface="ヒラギノ角ゴ ProN W3" charset="-128"/>
              </a:rPr>
              <a:t>No specific association noticed between DOD and conductance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855716" y="3395334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7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Conductance : Gradual slopes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No specific association noticed between DOD and conductance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492236" y="3395334"/>
            <a:ext cx="2438400" cy="870856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Batteries : 6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Conductance : Gradual slopes</a:t>
            </a:r>
          </a:p>
          <a:p>
            <a:pPr algn="l"/>
            <a:r>
              <a:rPr lang="en-US" sz="1100" dirty="0">
                <a:ea typeface="ヒラギノ角ゴ ProN W3" charset="-128"/>
                <a:cs typeface="ヒラギノ角ゴ ProN W3" charset="-128"/>
              </a:rPr>
              <a:t>No specific association noticed between DOD and conductance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219196" y="731521"/>
            <a:ext cx="2438400" cy="374468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Tranche 1 : 50 Batteries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855716" y="714612"/>
            <a:ext cx="2438400" cy="374468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Tranche 2 : 50 Batteries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492236" y="718459"/>
            <a:ext cx="2438400" cy="374468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Tranche 3 : 65 Batteries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9336" y="1275807"/>
            <a:ext cx="775063" cy="775061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Bin1 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DOD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&lt; 0.8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9336" y="2351060"/>
            <a:ext cx="775063" cy="775061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Bin2 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DOD    &gt; 0.8    &lt; 0.9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56752" y="3443231"/>
            <a:ext cx="775063" cy="775061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Bin1 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DOD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&gt;</a:t>
            </a:r>
            <a:r>
              <a:rPr lang="en-US" sz="1100" dirty="0" smtClean="0">
                <a:solidFill>
                  <a:srgbClr val="FFFFFF"/>
                </a:solidFill>
                <a:ea typeface="ヒラギノ角ゴ ProN W3" charset="-128"/>
                <a:cs typeface="ヒラギノ角ゴ ProN W3" charset="-128"/>
              </a:rPr>
              <a:t> 0.9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225036" y="4421936"/>
            <a:ext cx="6705600" cy="11863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DOD profiles for most of the cases predominantly lie between 0.8 and 0.85 range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The % of points lower than 0.8 is also associated with sharper drops in conductance i.e. more the points which are below 0.8 more the drop in conductance relatively.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Even for those bins whose DOD were higher than 0.8, the sharpest drop in conductance was associated with more values at the lower ranges of the DOD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6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6438880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4582642" y="3435292"/>
            <a:ext cx="3692434" cy="609599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For each bin another measure used was to find the % of points which had values of DOD less than .8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89268" y="1038680"/>
            <a:ext cx="3692434" cy="609599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These samples were divided into several bins as per the % drop in conductance from the peak value of conductance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489268" y="1892485"/>
            <a:ext cx="3692434" cy="123800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Bin1 : % drop to &lt; 20% </a:t>
            </a:r>
          </a:p>
          <a:p>
            <a:pPr algn="l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Bin2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: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% drop to &lt; 20%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- 50%</a:t>
            </a:r>
          </a:p>
          <a:p>
            <a:pPr algn="l"/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Bin3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: % drop to &lt;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50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% -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65%</a:t>
            </a:r>
          </a:p>
          <a:p>
            <a:pPr algn="l"/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Bin4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: % drop to &lt;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65%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-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80%</a:t>
            </a:r>
          </a:p>
          <a:p>
            <a:pPr algn="l"/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Bin5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: % drop to &lt;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80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% -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90%</a:t>
            </a:r>
          </a:p>
          <a:p>
            <a:pPr algn="l"/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Bin6 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: % drop to </a:t>
            </a: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&gt; 90</a:t>
            </a:r>
            <a:r>
              <a:rPr lang="en-US" sz="1200" dirty="0">
                <a:ea typeface="ヒラギノ角ゴ ProN W3" charset="-128"/>
                <a:cs typeface="ヒラギノ角ゴ ProN W3" charset="-128"/>
              </a:rPr>
              <a:t>%</a:t>
            </a:r>
          </a:p>
          <a:p>
            <a:pPr algn="l"/>
            <a:endParaRPr lang="en-US" sz="1200" dirty="0">
              <a:ea typeface="ヒラギノ角ゴ ProN W3" charset="-128"/>
              <a:cs typeface="ヒラギノ角ゴ ProN W3" charset="-128"/>
            </a:endParaRPr>
          </a:p>
          <a:p>
            <a:pPr algn="l"/>
            <a:endParaRPr lang="en-US" sz="1200" dirty="0">
              <a:ea typeface="ヒラギノ角ゴ ProN W3" charset="-128"/>
              <a:cs typeface="ヒラギノ角ゴ ProN W3" charset="-128"/>
            </a:endParaRPr>
          </a:p>
          <a:p>
            <a:pPr algn="l"/>
            <a:endParaRPr lang="en-US" sz="1200" dirty="0">
              <a:ea typeface="ヒラギノ角ゴ ProN W3" charset="-128"/>
              <a:cs typeface="ヒラギノ角ゴ ProN W3" charset="-128"/>
            </a:endParaRPr>
          </a:p>
          <a:p>
            <a:pPr algn="l"/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569029" y="1297577"/>
            <a:ext cx="1902822" cy="1319350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569029" y="2281646"/>
            <a:ext cx="1902822" cy="333283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569029" y="2590682"/>
            <a:ext cx="2013613" cy="1149409"/>
          </a:xfrm>
          <a:prstGeom prst="straightConnector1">
            <a:avLst/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86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&lt; 0.2 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2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The first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battery, has the dropping and retracting trend, with about 10% values below DOD of 0.8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>
                <a:ea typeface="ヒラギノ角ゴ ProN W3" charset="-128"/>
                <a:cs typeface="ヒラギノ角ゴ ProN W3" charset="-128"/>
              </a:rPr>
              <a:t>The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second case is more because of an outlier in conductance value. 0.5 % &lt; 0.8 DOD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5" y="820938"/>
            <a:ext cx="4445228" cy="381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72" y="820938"/>
            <a:ext cx="4445228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0.2 &lt; 0.5 ( 7 Cases)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467493"/>
            <a:ext cx="6215778" cy="1227911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1&amp; 2  have  &gt; 10 %  points where DOD less than 0.8 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6 :  has  around 5 % points where DOD less than 0.8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3,4,5 have less than 5% points where DOD less than 0.8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has no point less than 0.8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" y="653652"/>
            <a:ext cx="3899100" cy="3810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14" y="653652"/>
            <a:ext cx="3175163" cy="3810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786" y="650007"/>
            <a:ext cx="317516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0.5 &lt; 0.65 (4 cases)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Case 1&amp; 2 have more than 10% cases where DOD is less than 0.8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Case 4 has around 8% and case 3 has around 6 %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8" y="820938"/>
            <a:ext cx="4048316" cy="3810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00" y="820938"/>
            <a:ext cx="3899100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6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0.65 &lt; 0.8 : Group 1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>
                <a:ea typeface="ヒラギノ角ゴ ProN W3" charset="-128"/>
                <a:cs typeface="ヒラギノ角ゴ ProN W3" charset="-128"/>
              </a:rPr>
              <a:t>8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4 showing drop and retracting trends. Others sharp drops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All these batteries have more than 10% of their values below DOD 0.8 ( Ranges from 10% to 30%)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0" y="820938"/>
            <a:ext cx="2775093" cy="3810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95" y="820938"/>
            <a:ext cx="3111844" cy="3810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67" y="820938"/>
            <a:ext cx="277509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0.65 &lt; 0.8 : Group II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22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13 showed high variable profile.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19 of these batteries have 100% of their  DOD values above  0.8. 3 of them have less than 3% values less than .8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2" y="820938"/>
            <a:ext cx="2775093" cy="381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62" y="820938"/>
            <a:ext cx="2775093" cy="3810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772" y="820938"/>
            <a:ext cx="2775093" cy="3810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492" y="820938"/>
            <a:ext cx="277509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0.80 &lt; 0.9 : Group 1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9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All showing gradual drops.  The drops are more muted than the previous bins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All these batteries have more than 10% of their values below DOD 0.8 ( Ranges from 12% to 27%)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2" y="752105"/>
            <a:ext cx="2775093" cy="381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08" y="752105"/>
            <a:ext cx="2775093" cy="3810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33" y="752105"/>
            <a:ext cx="277509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0.8 &lt; 0.9 : Group II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21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Mostly gradual or flatter conductance drops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16 of these batteries have 100% of their  DOD values above  0.8. 3 of them have less than 3% and 2 less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than 8% respectively of 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values less than .8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8" y="900150"/>
            <a:ext cx="2775093" cy="3810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934" y="820938"/>
            <a:ext cx="2775093" cy="3810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70" y="820938"/>
            <a:ext cx="2775093" cy="3810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906" y="820938"/>
            <a:ext cx="277509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 0.9 : Group 1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>
                <a:ea typeface="ヒラギノ角ゴ ProN W3" charset="-128"/>
                <a:cs typeface="ヒラギノ角ゴ ProN W3" charset="-128"/>
              </a:rPr>
              <a:t>3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Mostly flat conductance profiles.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All these batteries have more than 10% of their values below DOD 0.8 ( Ranges from 41% to 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15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%)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71" y="820938"/>
            <a:ext cx="5381898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4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07834852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288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Conductance Drop  &gt;  0.9 : Group II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27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Batteries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Mostly flat conductance drops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16 of these batteries have 100% of their  DOD values above  0.8. 3 of them have less than 3% and 2 less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than 8% respectively of </a:t>
            </a: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values less than .8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938"/>
            <a:ext cx="3899100" cy="3810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78" y="864734"/>
            <a:ext cx="3899100" cy="3810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56" y="777142"/>
            <a:ext cx="2871490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Inferences from analysis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70934" y="738369"/>
            <a:ext cx="8737600" cy="2690631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A general trend which was observed was that, the DOD</a:t>
            </a:r>
            <a:r>
              <a:rPr lang="en-IN" sz="1400" dirty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(from voltage perspective) </a:t>
            </a: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for most of the batteries were predominantly between the range of 0.85 – 0.80.</a:t>
            </a:r>
            <a:endParaRPr kumimoji="0" lang="en-IN" sz="1400" b="0" i="0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An interesting association seen was the that between % of values having DOD values less than 0.8 and the % drop in conductance.</a:t>
            </a:r>
            <a:endParaRPr kumimoji="0" lang="en-IN" sz="1400" b="0" i="0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Batteries which had sharper drop in conductance had relatively larger % of values below the 0.8 DOD levels.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A good filter for identifying potential cases of failing batteries could be  the following </a:t>
            </a:r>
          </a:p>
          <a:p>
            <a:pPr marL="514350" lvl="2" indent="-1714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Drop in conductance  &gt; 80% of highest conductance level</a:t>
            </a:r>
          </a:p>
          <a:p>
            <a:pPr marL="514350" lvl="2" indent="-1714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10% or more values with larger than 0.8 DOD</a:t>
            </a:r>
            <a:endParaRPr lang="en-IN" sz="1400" dirty="0">
              <a:solidFill>
                <a:srgbClr val="0070C0"/>
              </a:solidFill>
              <a:ea typeface="ヒラギノ角ゴ ProN W3" charset="-128"/>
              <a:cs typeface="ヒラギノ角ゴ ProN W3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On the above filter, another level of filter for % of conductance points below 80% was added</a:t>
            </a:r>
          </a:p>
          <a:p>
            <a:pPr marL="514350" lvl="2" indent="-1714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rgbClr val="0070C0"/>
                </a:solidFill>
                <a:ea typeface="ヒラギノ角ゴ ProN W3" charset="-128"/>
                <a:cs typeface="ヒラギノ角ゴ ProN W3" charset="-128"/>
              </a:rPr>
              <a:t> 3% or more values with larger than 80% of conductance level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sz="14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66522" y="3841688"/>
            <a:ext cx="3753078" cy="12806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21 cases filtered with above filter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Top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10 of these cases have falling and retracting trend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>
                <a:ea typeface="ヒラギノ角ゴ ProN W3" charset="-128"/>
                <a:cs typeface="ヒラギノ角ゴ ProN W3" charset="-128"/>
              </a:rPr>
              <a:t>Rest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of the cases have sharp conductance drops</a:t>
            </a: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54758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1 : 1000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00878" y="3539118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2 : 1000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865989" y="3841688"/>
            <a:ext cx="3753078" cy="12806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24 cases filtered with above filter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Top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9 of these cases have falling and retracting trend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aseline="0" dirty="0" smtClean="0">
                <a:ea typeface="ヒラギノ角ゴ ProN W3" charset="-128"/>
                <a:cs typeface="ヒラギノ角ゴ ProN W3" charset="-128"/>
              </a:rPr>
              <a:t>Rest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of the cases have sharp conductance drops</a:t>
            </a: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3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Sample 1: 1000 ( 21 Batteries)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Top of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the list dominated by batteries having dropping and then retracting trends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All of them have substantial proportion of values above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the 80% DOD range ( Average 23%)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652"/>
            <a:ext cx="3175163" cy="3810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63" y="653652"/>
            <a:ext cx="3175163" cy="3810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837" y="653652"/>
            <a:ext cx="317516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9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Sample II: 1000 ( 29 Batteries)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69922" y="4798420"/>
            <a:ext cx="6215778" cy="881744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Top of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the list dominated by batteries having dropping and then retracting trends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All of them have substantial proportion of values larger than</a:t>
            </a:r>
            <a:r>
              <a:rPr kumimoji="0" lang="en-IN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 80% DOD range ( Average 22%)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9" y="820938"/>
            <a:ext cx="3175163" cy="3810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66" y="820938"/>
            <a:ext cx="3175163" cy="3810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52" y="740738"/>
            <a:ext cx="3175163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Features for identifying Potential Battery Failure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31478505"/>
              </p:ext>
            </p:extLst>
          </p:nvPr>
        </p:nvGraphicFramePr>
        <p:xfrm>
          <a:off x="1288869" y="757647"/>
          <a:ext cx="7261364" cy="444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103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eviews.123rf.com/images/marcscott/marcscott1202/marcscott120200003/12534562-Note-with-the-words-Thank-You-pinned-to-board-Stock-Photo-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75" y="961900"/>
            <a:ext cx="4147977" cy="34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5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Trend I : Cup Shaped Profile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3" y="850802"/>
            <a:ext cx="8543063" cy="4271532"/>
          </a:xfrm>
          <a:prstGeom prst="rect">
            <a:avLst/>
          </a:prstGeom>
        </p:spPr>
      </p:pic>
      <p:sp>
        <p:nvSpPr>
          <p:cNvPr id="19" name="Line Callout 1 (No Border) 18"/>
          <p:cNvSpPr/>
          <p:nvPr/>
        </p:nvSpPr>
        <p:spPr bwMode="auto">
          <a:xfrm>
            <a:off x="6950268" y="4934364"/>
            <a:ext cx="1599965" cy="535104"/>
          </a:xfrm>
          <a:prstGeom prst="callout1">
            <a:avLst>
              <a:gd name="adj1" fmla="val 24125"/>
              <a:gd name="adj2" fmla="val 409"/>
              <a:gd name="adj3" fmla="val -173844"/>
              <a:gd name="adj4" fmla="val -160465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Discharge profiles at 3 different dates.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Line Callout 1 (No Border) 19"/>
          <p:cNvSpPr/>
          <p:nvPr/>
        </p:nvSpPr>
        <p:spPr bwMode="auto">
          <a:xfrm>
            <a:off x="2733868" y="5122334"/>
            <a:ext cx="1599965" cy="535104"/>
          </a:xfrm>
          <a:prstGeom prst="callout1">
            <a:avLst>
              <a:gd name="adj1" fmla="val 391"/>
              <a:gd name="adj2" fmla="val 39039"/>
              <a:gd name="adj3" fmla="val -510863"/>
              <a:gd name="adj4" fmla="val 116295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Varying constant current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Trend </a:t>
            </a:r>
            <a:r>
              <a:rPr lang="en-US" altLang="en-US" sz="2800" b="1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I : </a:t>
            </a:r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Cup Shaped Profile – Closer Look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4" y="748171"/>
            <a:ext cx="4114031" cy="401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65" y="849771"/>
            <a:ext cx="4572235" cy="4264095"/>
          </a:xfrm>
          <a:prstGeom prst="rect">
            <a:avLst/>
          </a:prstGeom>
        </p:spPr>
      </p:pic>
      <p:sp>
        <p:nvSpPr>
          <p:cNvPr id="6" name="Line Callout 1 (No Border) 5"/>
          <p:cNvSpPr/>
          <p:nvPr/>
        </p:nvSpPr>
        <p:spPr bwMode="auto">
          <a:xfrm>
            <a:off x="2777066" y="4477457"/>
            <a:ext cx="1599965" cy="770241"/>
          </a:xfrm>
          <a:prstGeom prst="callout1">
            <a:avLst>
              <a:gd name="adj1" fmla="val 9835"/>
              <a:gd name="adj2" fmla="val 103070"/>
              <a:gd name="adj3" fmla="val -179006"/>
              <a:gd name="adj4" fmla="val 234832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Slope of Discharge at constant current v/s as prescribed by the manufacturer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2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Trend II : “W” Shaped Profile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794924"/>
            <a:ext cx="8644467" cy="4139439"/>
          </a:xfrm>
          <a:prstGeom prst="rect">
            <a:avLst/>
          </a:prstGeom>
        </p:spPr>
      </p:pic>
      <p:sp>
        <p:nvSpPr>
          <p:cNvPr id="19" name="Line Callout 1 (No Border) 18"/>
          <p:cNvSpPr/>
          <p:nvPr/>
        </p:nvSpPr>
        <p:spPr bwMode="auto">
          <a:xfrm>
            <a:off x="6307668" y="5075635"/>
            <a:ext cx="2242566" cy="535104"/>
          </a:xfrm>
          <a:prstGeom prst="callout1">
            <a:avLst>
              <a:gd name="adj1" fmla="val 24125"/>
              <a:gd name="adj2" fmla="val 409"/>
              <a:gd name="adj3" fmla="val -289347"/>
              <a:gd name="adj4" fmla="val -103289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More cycles of discharge profiles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Line Callout 1 (No Border) 19"/>
          <p:cNvSpPr/>
          <p:nvPr/>
        </p:nvSpPr>
        <p:spPr bwMode="auto">
          <a:xfrm>
            <a:off x="2733868" y="5122334"/>
            <a:ext cx="1982065" cy="535104"/>
          </a:xfrm>
          <a:prstGeom prst="callout1">
            <a:avLst>
              <a:gd name="adj1" fmla="val 391"/>
              <a:gd name="adj2" fmla="val 39039"/>
              <a:gd name="adj3" fmla="val -561495"/>
              <a:gd name="adj4" fmla="val 41152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Current kept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constant, not varying too much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Trend II : “W” Shaped Profile – Closer Look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952402"/>
            <a:ext cx="8788401" cy="3810196"/>
          </a:xfrm>
          <a:prstGeom prst="rect">
            <a:avLst/>
          </a:prstGeom>
        </p:spPr>
      </p:pic>
      <p:sp>
        <p:nvSpPr>
          <p:cNvPr id="19" name="Line Callout 1 (No Border) 18"/>
          <p:cNvSpPr/>
          <p:nvPr/>
        </p:nvSpPr>
        <p:spPr bwMode="auto">
          <a:xfrm>
            <a:off x="6307668" y="5075635"/>
            <a:ext cx="2242566" cy="535104"/>
          </a:xfrm>
          <a:prstGeom prst="callout1">
            <a:avLst>
              <a:gd name="adj1" fmla="val 24125"/>
              <a:gd name="adj2" fmla="val 409"/>
              <a:gd name="adj3" fmla="val -431749"/>
              <a:gd name="adj4" fmla="val -90830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Time gap of 1 minute between 2 cycles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Line Callout 1 (No Border) 19"/>
          <p:cNvSpPr/>
          <p:nvPr/>
        </p:nvSpPr>
        <p:spPr bwMode="auto">
          <a:xfrm>
            <a:off x="2733868" y="5122334"/>
            <a:ext cx="2252999" cy="535104"/>
          </a:xfrm>
          <a:prstGeom prst="callout1">
            <a:avLst>
              <a:gd name="adj1" fmla="val 391"/>
              <a:gd name="adj2" fmla="val 39039"/>
              <a:gd name="adj3" fmla="val -381119"/>
              <a:gd name="adj4" fmla="val 19367"/>
            </a:avLst>
          </a:prstGeom>
          <a:solidFill>
            <a:srgbClr val="BBE0E3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ea typeface="ヒラギノ角ゴ ProN W3" charset="-128"/>
                <a:cs typeface="ヒラギノ角ゴ ProN W3" charset="-128"/>
              </a:rPr>
              <a:t>Time duration of 30 second 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Coup de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Fouet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effect ??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75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9491115"/>
              </p:ext>
            </p:extLst>
          </p:nvPr>
        </p:nvGraphicFramePr>
        <p:xfrm>
          <a:off x="304800" y="731521"/>
          <a:ext cx="8368937" cy="41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24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5636" y="149032"/>
            <a:ext cx="8134597" cy="504620"/>
          </a:xfrm>
          <a:prstGeom prst="rect">
            <a:avLst/>
          </a:prstGeom>
        </p:spPr>
        <p:txBody>
          <a:bodyPr vert="horz"/>
          <a:lstStyle>
            <a:lvl1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+mj-lt"/>
                <a:ea typeface="+mj-ea"/>
                <a:cs typeface="+mj-cs"/>
                <a:sym typeface="Arial Bold" panose="020B0704020202020204" pitchFamily="34" charset="0"/>
              </a:defRPr>
            </a:lvl1pPr>
            <a:lvl2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2pPr>
            <a:lvl3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3pPr>
            <a:lvl4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4pPr>
            <a:lvl5pPr marL="79375" indent="-79375"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panose="020B0704020202020204" pitchFamily="34" charset="0"/>
              </a:defRPr>
            </a:lvl5pPr>
            <a:lvl6pPr marL="5365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6pPr>
            <a:lvl7pPr marL="9937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7pPr>
            <a:lvl8pPr marL="14509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8pPr>
            <a:lvl9pPr marL="190817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006FD5"/>
                </a:solidFill>
                <a:latin typeface="Arial Bold" charset="0"/>
                <a:ea typeface="ヒラギノ角ゴ ProN W6" charset="-128"/>
                <a:cs typeface="ヒラギノ角ゴ ProN W6" charset="-128"/>
                <a:sym typeface="Arial Bold" charset="0"/>
              </a:defRPr>
            </a:lvl9pPr>
          </a:lstStyle>
          <a:p>
            <a:pPr algn="ctr"/>
            <a:r>
              <a:rPr lang="en-US" altLang="en-US" sz="2800" b="1" kern="1200" dirty="0" smtClean="0">
                <a:solidFill>
                  <a:srgbClr val="282973"/>
                </a:solidFill>
                <a:latin typeface="Agency FB" panose="020B0503020202020204" pitchFamily="34" charset="0"/>
                <a:ea typeface="ヒラギノ角ゴ ProN W3" charset="-128"/>
              </a:rPr>
              <a:t>Feature Extraction from existing data </a:t>
            </a:r>
            <a:endParaRPr lang="en-US" altLang="en-US" sz="2800" b="1" kern="1200" dirty="0">
              <a:solidFill>
                <a:srgbClr val="282973"/>
              </a:solidFill>
              <a:latin typeface="Agency FB" panose="020B0503020202020204" pitchFamily="34" charset="0"/>
              <a:ea typeface="ヒラギノ角ゴ ProN W3" charset="-128"/>
            </a:endParaRPr>
          </a:p>
        </p:txBody>
      </p:sp>
      <p:sp>
        <p:nvSpPr>
          <p:cNvPr id="18" name="Pentagon 17"/>
          <p:cNvSpPr/>
          <p:nvPr/>
        </p:nvSpPr>
        <p:spPr bwMode="auto">
          <a:xfrm>
            <a:off x="5017873" y="806056"/>
            <a:ext cx="2790702" cy="54626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New features introduced</a:t>
            </a:r>
            <a:endParaRPr lang="en-IN" sz="1400" b="1" dirty="0">
              <a:solidFill>
                <a:schemeClr val="bg1"/>
              </a:solidFill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017873" y="1504725"/>
            <a:ext cx="2790702" cy="510342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Calculated the slope of each of these discharge and charge profiles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" y="841098"/>
            <a:ext cx="3324070" cy="324800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3" idx="1"/>
          </p:cNvCxnSpPr>
          <p:nvPr/>
        </p:nvCxnSpPr>
        <p:spPr bwMode="auto">
          <a:xfrm flipH="1">
            <a:off x="736600" y="1759896"/>
            <a:ext cx="4281273" cy="750635"/>
          </a:xfrm>
          <a:prstGeom prst="straightConnector1">
            <a:avLst/>
          </a:prstGeom>
          <a:solidFill>
            <a:srgbClr val="BBE0E3"/>
          </a:solidFill>
          <a:ln w="635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5017873" y="2167471"/>
            <a:ext cx="2790702" cy="510342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Calculated the DOD for each discharge cycle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1896533" y="2043693"/>
            <a:ext cx="194734" cy="874413"/>
          </a:xfrm>
          <a:prstGeom prst="rightBrace">
            <a:avLst/>
          </a:prstGeom>
          <a:solidFill>
            <a:srgbClr val="BBE0E3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9" name="Straight Arrow Connector 28"/>
          <p:cNvCxnSpPr>
            <a:stCxn id="19" idx="1"/>
            <a:endCxn id="7" idx="1"/>
          </p:cNvCxnSpPr>
          <p:nvPr/>
        </p:nvCxnSpPr>
        <p:spPr bwMode="auto">
          <a:xfrm flipH="1">
            <a:off x="2091267" y="2422642"/>
            <a:ext cx="2926606" cy="58258"/>
          </a:xfrm>
          <a:prstGeom prst="straightConnector1">
            <a:avLst/>
          </a:prstGeom>
          <a:solidFill>
            <a:srgbClr val="BBE0E3"/>
          </a:solidFill>
          <a:ln w="6350" cap="flat" cmpd="sng" algn="ctr">
            <a:solidFill>
              <a:srgbClr val="0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5026855" y="4312218"/>
            <a:ext cx="2790702" cy="510342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Looked at those cases with DOD less than 80%</a:t>
            </a:r>
            <a:endParaRPr kumimoji="0" lang="en-IN" sz="12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026855" y="2798399"/>
            <a:ext cx="2790702" cy="1290701"/>
          </a:xfrm>
          <a:prstGeom prst="roundRect">
            <a:avLst/>
          </a:prstGeom>
          <a:solidFill>
            <a:srgbClr val="BBE0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DOD of discharge calculated from float voltage </a:t>
            </a:r>
            <a:r>
              <a:rPr lang="en-IN" sz="1200" dirty="0" err="1" smtClean="0">
                <a:ea typeface="ヒラギノ角ゴ ProN W3" charset="-128"/>
                <a:cs typeface="ヒラギノ角ゴ ProN W3" charset="-128"/>
              </a:rPr>
              <a:t>i.e</a:t>
            </a:r>
            <a:r>
              <a:rPr lang="en-IN" sz="1200" dirty="0" smtClean="0">
                <a:ea typeface="ヒラギノ角ゴ ProN W3" charset="-128"/>
                <a:cs typeface="ヒラギノ角ゴ ProN W3" charset="-128"/>
              </a:rPr>
              <a:t> for 2 volt , float voltage taken as 2.23 volts and for 12 v batteries float voltage taken as 13.4 </a:t>
            </a:r>
            <a:r>
              <a:rPr lang="en-IN" sz="1000" dirty="0" smtClean="0">
                <a:ea typeface="ヒラギノ角ゴ ProN W3" charset="-128"/>
                <a:cs typeface="ヒラギノ角ゴ ProN W3" charset="-128"/>
              </a:rPr>
              <a:t>( Source Wikipedia)</a:t>
            </a:r>
            <a:endParaRPr kumimoji="0" lang="en-IN" sz="1000" b="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9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- 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CD63A4AC6AE4EB0D598AE8D5D4427" ma:contentTypeVersion="1" ma:contentTypeDescription="Create a new document." ma:contentTypeScope="" ma:versionID="112fedde54eba2cc513a4eb639961f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F4EE2-64F6-4D46-ACB3-0120C0E7C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FA463B-7D6C-416A-A273-4635A30809CB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359E006-7322-4C15-BB5E-71326A16B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21064</TotalTime>
  <Pages>0</Pages>
  <Words>2247</Words>
  <Characters>0</Characters>
  <Application>Microsoft Office PowerPoint</Application>
  <PresentationFormat>On-screen Show (16:10)</PresentationFormat>
  <Lines>0</Lines>
  <Paragraphs>279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ＭＳ Ｐゴシック</vt:lpstr>
      <vt:lpstr>Agency FB</vt:lpstr>
      <vt:lpstr>Arial</vt:lpstr>
      <vt:lpstr>Arial Bold</vt:lpstr>
      <vt:lpstr>Gill Sans</vt:lpstr>
      <vt:lpstr>Gisha</vt:lpstr>
      <vt:lpstr>Myriad Pro</vt:lpstr>
      <vt:lpstr>Wingdings</vt:lpstr>
      <vt:lpstr>Wingdings 2</vt:lpstr>
      <vt:lpstr>Wingdings 3</vt:lpstr>
      <vt:lpstr>ヒラギノ角ゴ ProN W3</vt:lpstr>
      <vt:lpstr>ヒラギノ角ゴ ProN W6</vt:lpstr>
      <vt:lpstr>1_Default - Title and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Thomas Joseph</cp:lastModifiedBy>
  <cp:revision>1705</cp:revision>
  <dcterms:created xsi:type="dcterms:W3CDTF">2014-12-02T02:18:15Z</dcterms:created>
  <dcterms:modified xsi:type="dcterms:W3CDTF">2016-11-04T06:54:43Z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0x010100EA3CD63A4AC6AE4EB0D598AE8D5D4427</vt:lpwstr>
  </property>
</Properties>
</file>