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4"/>
  </p:sldMasterIdLst>
  <p:notesMasterIdLst>
    <p:notesMasterId r:id="rId28"/>
  </p:notesMasterIdLst>
  <p:handoutMasterIdLst>
    <p:handoutMasterId r:id="rId29"/>
  </p:handoutMasterIdLst>
  <p:sldIdLst>
    <p:sldId id="622" r:id="rId5"/>
    <p:sldId id="847" r:id="rId6"/>
    <p:sldId id="857" r:id="rId7"/>
    <p:sldId id="853" r:id="rId8"/>
    <p:sldId id="854" r:id="rId9"/>
    <p:sldId id="855" r:id="rId10"/>
    <p:sldId id="856" r:id="rId11"/>
    <p:sldId id="863" r:id="rId12"/>
    <p:sldId id="859" r:id="rId13"/>
    <p:sldId id="860" r:id="rId14"/>
    <p:sldId id="861" r:id="rId15"/>
    <p:sldId id="864" r:id="rId16"/>
    <p:sldId id="865" r:id="rId17"/>
    <p:sldId id="866" r:id="rId18"/>
    <p:sldId id="867" r:id="rId19"/>
    <p:sldId id="868" r:id="rId20"/>
    <p:sldId id="869" r:id="rId21"/>
    <p:sldId id="870" r:id="rId22"/>
    <p:sldId id="871" r:id="rId23"/>
    <p:sldId id="872" r:id="rId24"/>
    <p:sldId id="873" r:id="rId25"/>
    <p:sldId id="874" r:id="rId26"/>
    <p:sldId id="783" r:id="rId27"/>
  </p:sldIdLst>
  <p:sldSz cx="9144000" cy="5715000" type="screen16x10"/>
  <p:notesSz cx="6858000" cy="9144000"/>
  <p:defaultTex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4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72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7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2001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16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2038">
          <p15:clr>
            <a:srgbClr val="A4A3A4"/>
          </p15:clr>
        </p15:guide>
        <p15:guide id="2" pos="2880">
          <p15:clr>
            <a:srgbClr val="A4A3A4"/>
          </p15:clr>
        </p15:guide>
        <p15:guide id="3" orient="horz" pos="22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bert Naripati" initials="HN" lastIdx="3" clrIdx="0"/>
  <p:cmAuthor id="1" name="Thomas Joseph" initials="TJ" lastIdx="2" clrIdx="1">
    <p:extLst>
      <p:ext uri="{19B8F6BF-5375-455C-9EA6-DF929625EA0E}">
        <p15:presenceInfo xmlns:p15="http://schemas.microsoft.com/office/powerpoint/2012/main" userId="72e726e6fbfe9c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F6862A"/>
    <a:srgbClr val="558ED5"/>
    <a:srgbClr val="FFC000"/>
    <a:srgbClr val="FFE48F"/>
    <a:srgbClr val="47CB23"/>
    <a:srgbClr val="3EB21E"/>
    <a:srgbClr val="00B0F0"/>
    <a:srgbClr val="DEA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29" autoAdjust="0"/>
    <p:restoredTop sz="87776" autoAdjust="0"/>
  </p:normalViewPr>
  <p:slideViewPr>
    <p:cSldViewPr snapToGrid="0">
      <p:cViewPr varScale="1">
        <p:scale>
          <a:sx n="73" d="100"/>
          <a:sy n="73" d="100"/>
        </p:scale>
        <p:origin x="1136" y="40"/>
      </p:cViewPr>
      <p:guideLst>
        <p:guide orient="horz" pos="2038"/>
        <p:guide pos="2880"/>
        <p:guide orient="horz" pos="2264"/>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82" d="100"/>
          <a:sy n="82" d="100"/>
        </p:scale>
        <p:origin x="-3680"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2CAE3C-3678-43F7-81E2-6A1A902BAC41}" type="doc">
      <dgm:prSet loTypeId="urn:microsoft.com/office/officeart/2011/layout/RadialPictureList" loCatId="picture" qsTypeId="urn:microsoft.com/office/officeart/2005/8/quickstyle/simple1" qsCatId="simple" csTypeId="urn:microsoft.com/office/officeart/2005/8/colors/accent1_2" csCatId="accent1" phldr="1"/>
      <dgm:spPr/>
      <dgm:t>
        <a:bodyPr/>
        <a:lstStyle/>
        <a:p>
          <a:endParaRPr lang="en-US"/>
        </a:p>
      </dgm:t>
    </dgm:pt>
    <dgm:pt modelId="{E6551EA8-3A8F-4A9C-91D6-43092585E7D3}">
      <dgm:prSet phldrT="[Text]"/>
      <dgm:spPr/>
      <dgm:t>
        <a:bodyPr/>
        <a:lstStyle/>
        <a:p>
          <a:r>
            <a:rPr lang="en-US" dirty="0" smtClean="0"/>
            <a:t>Analysis of 950 batteries</a:t>
          </a:r>
          <a:endParaRPr lang="en-US" dirty="0"/>
        </a:p>
      </dgm:t>
    </dgm:pt>
    <dgm:pt modelId="{3E836E6D-84E7-4004-A5D7-FB7BECE967CE}" type="parTrans" cxnId="{2A596260-B91F-458C-8E7B-5C44EE290D25}">
      <dgm:prSet/>
      <dgm:spPr/>
      <dgm:t>
        <a:bodyPr/>
        <a:lstStyle/>
        <a:p>
          <a:endParaRPr lang="en-US"/>
        </a:p>
      </dgm:t>
    </dgm:pt>
    <dgm:pt modelId="{4F182D6E-F9C8-4ECD-8C2A-05EADBDBD654}" type="sibTrans" cxnId="{2A596260-B91F-458C-8E7B-5C44EE290D25}">
      <dgm:prSet/>
      <dgm:spPr/>
      <dgm:t>
        <a:bodyPr/>
        <a:lstStyle/>
        <a:p>
          <a:endParaRPr lang="en-US"/>
        </a:p>
      </dgm:t>
    </dgm:pt>
    <dgm:pt modelId="{318C9242-6E77-45CA-A3AE-2DA814DBE47D}">
      <dgm:prSet phldrT="[Text]"/>
      <dgm:spPr/>
      <dgm:t>
        <a:bodyPr/>
        <a:lstStyle/>
        <a:p>
          <a:endParaRPr lang="en-US"/>
        </a:p>
      </dgm:t>
    </dgm:pt>
    <dgm:pt modelId="{751065F9-5B29-4CDE-8723-44EF7A1E52D1}" type="parTrans" cxnId="{D9840E6B-D259-4BC7-AAE3-615BECC7413A}">
      <dgm:prSet/>
      <dgm:spPr/>
      <dgm:t>
        <a:bodyPr/>
        <a:lstStyle/>
        <a:p>
          <a:endParaRPr lang="en-US"/>
        </a:p>
      </dgm:t>
    </dgm:pt>
    <dgm:pt modelId="{2A43A34B-75F1-4937-BBA6-C5ED25F16236}" type="sibTrans" cxnId="{D9840E6B-D259-4BC7-AAE3-615BECC7413A}">
      <dgm:prSet/>
      <dgm:spPr/>
      <dgm:t>
        <a:bodyPr/>
        <a:lstStyle/>
        <a:p>
          <a:endParaRPr lang="en-US"/>
        </a:p>
      </dgm:t>
    </dgm:pt>
    <dgm:pt modelId="{B32CD986-4A9C-4D51-A4A4-9AB96E0D2138}">
      <dgm:prSet phldrT="[Text]"/>
      <dgm:spPr/>
      <dgm:t>
        <a:bodyPr/>
        <a:lstStyle/>
        <a:p>
          <a:endParaRPr lang="en-US"/>
        </a:p>
      </dgm:t>
    </dgm:pt>
    <dgm:pt modelId="{5B5877FE-4227-4F4C-8F7C-5D22D0C023FE}" type="parTrans" cxnId="{E9D89198-E7F2-4858-A818-0535858330A5}">
      <dgm:prSet/>
      <dgm:spPr/>
      <dgm:t>
        <a:bodyPr/>
        <a:lstStyle/>
        <a:p>
          <a:endParaRPr lang="en-US"/>
        </a:p>
      </dgm:t>
    </dgm:pt>
    <dgm:pt modelId="{A9F64470-8EC9-40A6-AC8D-42DC245E6218}" type="sibTrans" cxnId="{E9D89198-E7F2-4858-A818-0535858330A5}">
      <dgm:prSet/>
      <dgm:spPr/>
      <dgm:t>
        <a:bodyPr/>
        <a:lstStyle/>
        <a:p>
          <a:endParaRPr lang="en-US"/>
        </a:p>
      </dgm:t>
    </dgm:pt>
    <dgm:pt modelId="{7C7DAA77-B851-46BB-B232-AA6E4AE2D678}">
      <dgm:prSet phldrT="[Text]"/>
      <dgm:spPr/>
      <dgm:t>
        <a:bodyPr/>
        <a:lstStyle/>
        <a:p>
          <a:endParaRPr lang="en-US"/>
        </a:p>
      </dgm:t>
    </dgm:pt>
    <dgm:pt modelId="{C6D64073-6B9D-435E-8098-EE652FE7FF61}" type="parTrans" cxnId="{03414198-B200-4B61-9FFD-5443EE6209D3}">
      <dgm:prSet/>
      <dgm:spPr/>
      <dgm:t>
        <a:bodyPr/>
        <a:lstStyle/>
        <a:p>
          <a:endParaRPr lang="en-US"/>
        </a:p>
      </dgm:t>
    </dgm:pt>
    <dgm:pt modelId="{1EE1C2C1-4B92-45AD-BE98-532574B4FEC3}" type="sibTrans" cxnId="{03414198-B200-4B61-9FFD-5443EE6209D3}">
      <dgm:prSet/>
      <dgm:spPr/>
      <dgm:t>
        <a:bodyPr/>
        <a:lstStyle/>
        <a:p>
          <a:endParaRPr lang="en-US"/>
        </a:p>
      </dgm:t>
    </dgm:pt>
    <dgm:pt modelId="{75819B9D-0E41-4FDC-8925-0A08D79A7D21}" type="pres">
      <dgm:prSet presAssocID="{AF2CAE3C-3678-43F7-81E2-6A1A902BAC41}" presName="Name0" presStyleCnt="0">
        <dgm:presLayoutVars>
          <dgm:chMax val="1"/>
          <dgm:chPref val="1"/>
          <dgm:dir/>
          <dgm:resizeHandles/>
        </dgm:presLayoutVars>
      </dgm:prSet>
      <dgm:spPr/>
      <dgm:t>
        <a:bodyPr/>
        <a:lstStyle/>
        <a:p>
          <a:endParaRPr lang="en-US"/>
        </a:p>
      </dgm:t>
    </dgm:pt>
    <dgm:pt modelId="{2F66EEE7-B6B7-4FFE-824E-F01BFF74282A}" type="pres">
      <dgm:prSet presAssocID="{E6551EA8-3A8F-4A9C-91D6-43092585E7D3}" presName="Parent" presStyleLbl="node1" presStyleIdx="0" presStyleCnt="1" custScaleX="42516" custScaleY="36138" custLinFactNeighborX="-67440" custLinFactNeighborY="-5027">
        <dgm:presLayoutVars>
          <dgm:chMax val="4"/>
          <dgm:chPref val="3"/>
        </dgm:presLayoutVars>
      </dgm:prSet>
      <dgm:spPr/>
      <dgm:t>
        <a:bodyPr/>
        <a:lstStyle/>
        <a:p>
          <a:endParaRPr lang="en-US"/>
        </a:p>
      </dgm:t>
    </dgm:pt>
  </dgm:ptLst>
  <dgm:cxnLst>
    <dgm:cxn modelId="{D9840E6B-D259-4BC7-AAE3-615BECC7413A}" srcId="{AF2CAE3C-3678-43F7-81E2-6A1A902BAC41}" destId="{318C9242-6E77-45CA-A3AE-2DA814DBE47D}" srcOrd="1" destOrd="0" parTransId="{751065F9-5B29-4CDE-8723-44EF7A1E52D1}" sibTransId="{2A43A34B-75F1-4937-BBA6-C5ED25F16236}"/>
    <dgm:cxn modelId="{2A596260-B91F-458C-8E7B-5C44EE290D25}" srcId="{AF2CAE3C-3678-43F7-81E2-6A1A902BAC41}" destId="{E6551EA8-3A8F-4A9C-91D6-43092585E7D3}" srcOrd="0" destOrd="0" parTransId="{3E836E6D-84E7-4004-A5D7-FB7BECE967CE}" sibTransId="{4F182D6E-F9C8-4ECD-8C2A-05EADBDBD654}"/>
    <dgm:cxn modelId="{BF1CFFE4-FEA9-4ABF-801C-B69733EE2BC1}" type="presOf" srcId="{E6551EA8-3A8F-4A9C-91D6-43092585E7D3}" destId="{2F66EEE7-B6B7-4FFE-824E-F01BFF74282A}" srcOrd="0" destOrd="0" presId="urn:microsoft.com/office/officeart/2011/layout/RadialPictureList"/>
    <dgm:cxn modelId="{B41488C7-6665-478D-8CC0-DBF2315282E2}" type="presOf" srcId="{AF2CAE3C-3678-43F7-81E2-6A1A902BAC41}" destId="{75819B9D-0E41-4FDC-8925-0A08D79A7D21}" srcOrd="0" destOrd="0" presId="urn:microsoft.com/office/officeart/2011/layout/RadialPictureList"/>
    <dgm:cxn modelId="{E9D89198-E7F2-4858-A818-0535858330A5}" srcId="{318C9242-6E77-45CA-A3AE-2DA814DBE47D}" destId="{B32CD986-4A9C-4D51-A4A4-9AB96E0D2138}" srcOrd="0" destOrd="0" parTransId="{5B5877FE-4227-4F4C-8F7C-5D22D0C023FE}" sibTransId="{A9F64470-8EC9-40A6-AC8D-42DC245E6218}"/>
    <dgm:cxn modelId="{03414198-B200-4B61-9FFD-5443EE6209D3}" srcId="{318C9242-6E77-45CA-A3AE-2DA814DBE47D}" destId="{7C7DAA77-B851-46BB-B232-AA6E4AE2D678}" srcOrd="1" destOrd="0" parTransId="{C6D64073-6B9D-435E-8098-EE652FE7FF61}" sibTransId="{1EE1C2C1-4B92-45AD-BE98-532574B4FEC3}"/>
    <dgm:cxn modelId="{F8493668-A3E1-4503-A900-50EB620FC8B7}" type="presParOf" srcId="{75819B9D-0E41-4FDC-8925-0A08D79A7D21}" destId="{2F66EEE7-B6B7-4FFE-824E-F01BFF74282A}" srcOrd="0" destOrd="0" presId="urn:microsoft.com/office/officeart/2011/layout/Radial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2CAE3C-3678-43F7-81E2-6A1A902BAC41}" type="doc">
      <dgm:prSet loTypeId="urn:microsoft.com/office/officeart/2011/layout/RadialPictureList" loCatId="picture" qsTypeId="urn:microsoft.com/office/officeart/2005/8/quickstyle/simple1" qsCatId="simple" csTypeId="urn:microsoft.com/office/officeart/2005/8/colors/accent1_2" csCatId="accent1" phldr="1"/>
      <dgm:spPr/>
      <dgm:t>
        <a:bodyPr/>
        <a:lstStyle/>
        <a:p>
          <a:endParaRPr lang="en-US"/>
        </a:p>
      </dgm:t>
    </dgm:pt>
    <dgm:pt modelId="{E6551EA8-3A8F-4A9C-91D6-43092585E7D3}">
      <dgm:prSet phldrT="[Text]"/>
      <dgm:spPr/>
      <dgm:t>
        <a:bodyPr/>
        <a:lstStyle/>
        <a:p>
          <a:r>
            <a:rPr lang="en-US" dirty="0" smtClean="0"/>
            <a:t>Analysis of 1000 batteries</a:t>
          </a:r>
          <a:endParaRPr lang="en-US" dirty="0"/>
        </a:p>
      </dgm:t>
    </dgm:pt>
    <dgm:pt modelId="{3E836E6D-84E7-4004-A5D7-FB7BECE967CE}" type="parTrans" cxnId="{2A596260-B91F-458C-8E7B-5C44EE290D25}">
      <dgm:prSet/>
      <dgm:spPr/>
      <dgm:t>
        <a:bodyPr/>
        <a:lstStyle/>
        <a:p>
          <a:endParaRPr lang="en-US"/>
        </a:p>
      </dgm:t>
    </dgm:pt>
    <dgm:pt modelId="{4F182D6E-F9C8-4ECD-8C2A-05EADBDBD654}" type="sibTrans" cxnId="{2A596260-B91F-458C-8E7B-5C44EE290D25}">
      <dgm:prSet/>
      <dgm:spPr/>
      <dgm:t>
        <a:bodyPr/>
        <a:lstStyle/>
        <a:p>
          <a:endParaRPr lang="en-US"/>
        </a:p>
      </dgm:t>
    </dgm:pt>
    <dgm:pt modelId="{318C9242-6E77-45CA-A3AE-2DA814DBE47D}">
      <dgm:prSet phldrT="[Text]"/>
      <dgm:spPr/>
      <dgm:t>
        <a:bodyPr/>
        <a:lstStyle/>
        <a:p>
          <a:endParaRPr lang="en-US"/>
        </a:p>
      </dgm:t>
    </dgm:pt>
    <dgm:pt modelId="{751065F9-5B29-4CDE-8723-44EF7A1E52D1}" type="parTrans" cxnId="{D9840E6B-D259-4BC7-AAE3-615BECC7413A}">
      <dgm:prSet/>
      <dgm:spPr/>
      <dgm:t>
        <a:bodyPr/>
        <a:lstStyle/>
        <a:p>
          <a:endParaRPr lang="en-US"/>
        </a:p>
      </dgm:t>
    </dgm:pt>
    <dgm:pt modelId="{2A43A34B-75F1-4937-BBA6-C5ED25F16236}" type="sibTrans" cxnId="{D9840E6B-D259-4BC7-AAE3-615BECC7413A}">
      <dgm:prSet/>
      <dgm:spPr/>
      <dgm:t>
        <a:bodyPr/>
        <a:lstStyle/>
        <a:p>
          <a:endParaRPr lang="en-US"/>
        </a:p>
      </dgm:t>
    </dgm:pt>
    <dgm:pt modelId="{B32CD986-4A9C-4D51-A4A4-9AB96E0D2138}">
      <dgm:prSet phldrT="[Text]"/>
      <dgm:spPr/>
      <dgm:t>
        <a:bodyPr/>
        <a:lstStyle/>
        <a:p>
          <a:endParaRPr lang="en-US"/>
        </a:p>
      </dgm:t>
    </dgm:pt>
    <dgm:pt modelId="{5B5877FE-4227-4F4C-8F7C-5D22D0C023FE}" type="parTrans" cxnId="{E9D89198-E7F2-4858-A818-0535858330A5}">
      <dgm:prSet/>
      <dgm:spPr/>
      <dgm:t>
        <a:bodyPr/>
        <a:lstStyle/>
        <a:p>
          <a:endParaRPr lang="en-US"/>
        </a:p>
      </dgm:t>
    </dgm:pt>
    <dgm:pt modelId="{A9F64470-8EC9-40A6-AC8D-42DC245E6218}" type="sibTrans" cxnId="{E9D89198-E7F2-4858-A818-0535858330A5}">
      <dgm:prSet/>
      <dgm:spPr/>
      <dgm:t>
        <a:bodyPr/>
        <a:lstStyle/>
        <a:p>
          <a:endParaRPr lang="en-US"/>
        </a:p>
      </dgm:t>
    </dgm:pt>
    <dgm:pt modelId="{7C7DAA77-B851-46BB-B232-AA6E4AE2D678}">
      <dgm:prSet phldrT="[Text]"/>
      <dgm:spPr/>
      <dgm:t>
        <a:bodyPr/>
        <a:lstStyle/>
        <a:p>
          <a:endParaRPr lang="en-US"/>
        </a:p>
      </dgm:t>
    </dgm:pt>
    <dgm:pt modelId="{C6D64073-6B9D-435E-8098-EE652FE7FF61}" type="parTrans" cxnId="{03414198-B200-4B61-9FFD-5443EE6209D3}">
      <dgm:prSet/>
      <dgm:spPr/>
      <dgm:t>
        <a:bodyPr/>
        <a:lstStyle/>
        <a:p>
          <a:endParaRPr lang="en-US"/>
        </a:p>
      </dgm:t>
    </dgm:pt>
    <dgm:pt modelId="{1EE1C2C1-4B92-45AD-BE98-532574B4FEC3}" type="sibTrans" cxnId="{03414198-B200-4B61-9FFD-5443EE6209D3}">
      <dgm:prSet/>
      <dgm:spPr/>
      <dgm:t>
        <a:bodyPr/>
        <a:lstStyle/>
        <a:p>
          <a:endParaRPr lang="en-US"/>
        </a:p>
      </dgm:t>
    </dgm:pt>
    <dgm:pt modelId="{75819B9D-0E41-4FDC-8925-0A08D79A7D21}" type="pres">
      <dgm:prSet presAssocID="{AF2CAE3C-3678-43F7-81E2-6A1A902BAC41}" presName="Name0" presStyleCnt="0">
        <dgm:presLayoutVars>
          <dgm:chMax val="1"/>
          <dgm:chPref val="1"/>
          <dgm:dir/>
          <dgm:resizeHandles/>
        </dgm:presLayoutVars>
      </dgm:prSet>
      <dgm:spPr/>
      <dgm:t>
        <a:bodyPr/>
        <a:lstStyle/>
        <a:p>
          <a:endParaRPr lang="en-US"/>
        </a:p>
      </dgm:t>
    </dgm:pt>
    <dgm:pt modelId="{2F66EEE7-B6B7-4FFE-824E-F01BFF74282A}" type="pres">
      <dgm:prSet presAssocID="{E6551EA8-3A8F-4A9C-91D6-43092585E7D3}" presName="Parent" presStyleLbl="node1" presStyleIdx="0" presStyleCnt="1" custScaleX="42516" custScaleY="36138" custLinFactNeighborX="-67440" custLinFactNeighborY="-5027">
        <dgm:presLayoutVars>
          <dgm:chMax val="4"/>
          <dgm:chPref val="3"/>
        </dgm:presLayoutVars>
      </dgm:prSet>
      <dgm:spPr/>
      <dgm:t>
        <a:bodyPr/>
        <a:lstStyle/>
        <a:p>
          <a:endParaRPr lang="en-US"/>
        </a:p>
      </dgm:t>
    </dgm:pt>
  </dgm:ptLst>
  <dgm:cxnLst>
    <dgm:cxn modelId="{D9840E6B-D259-4BC7-AAE3-615BECC7413A}" srcId="{AF2CAE3C-3678-43F7-81E2-6A1A902BAC41}" destId="{318C9242-6E77-45CA-A3AE-2DA814DBE47D}" srcOrd="1" destOrd="0" parTransId="{751065F9-5B29-4CDE-8723-44EF7A1E52D1}" sibTransId="{2A43A34B-75F1-4937-BBA6-C5ED25F16236}"/>
    <dgm:cxn modelId="{2A596260-B91F-458C-8E7B-5C44EE290D25}" srcId="{AF2CAE3C-3678-43F7-81E2-6A1A902BAC41}" destId="{E6551EA8-3A8F-4A9C-91D6-43092585E7D3}" srcOrd="0" destOrd="0" parTransId="{3E836E6D-84E7-4004-A5D7-FB7BECE967CE}" sibTransId="{4F182D6E-F9C8-4ECD-8C2A-05EADBDBD654}"/>
    <dgm:cxn modelId="{BF1CFFE4-FEA9-4ABF-801C-B69733EE2BC1}" type="presOf" srcId="{E6551EA8-3A8F-4A9C-91D6-43092585E7D3}" destId="{2F66EEE7-B6B7-4FFE-824E-F01BFF74282A}" srcOrd="0" destOrd="0" presId="urn:microsoft.com/office/officeart/2011/layout/RadialPictureList"/>
    <dgm:cxn modelId="{B41488C7-6665-478D-8CC0-DBF2315282E2}" type="presOf" srcId="{AF2CAE3C-3678-43F7-81E2-6A1A902BAC41}" destId="{75819B9D-0E41-4FDC-8925-0A08D79A7D21}" srcOrd="0" destOrd="0" presId="urn:microsoft.com/office/officeart/2011/layout/RadialPictureList"/>
    <dgm:cxn modelId="{E9D89198-E7F2-4858-A818-0535858330A5}" srcId="{318C9242-6E77-45CA-A3AE-2DA814DBE47D}" destId="{B32CD986-4A9C-4D51-A4A4-9AB96E0D2138}" srcOrd="0" destOrd="0" parTransId="{5B5877FE-4227-4F4C-8F7C-5D22D0C023FE}" sibTransId="{A9F64470-8EC9-40A6-AC8D-42DC245E6218}"/>
    <dgm:cxn modelId="{03414198-B200-4B61-9FFD-5443EE6209D3}" srcId="{318C9242-6E77-45CA-A3AE-2DA814DBE47D}" destId="{7C7DAA77-B851-46BB-B232-AA6E4AE2D678}" srcOrd="1" destOrd="0" parTransId="{C6D64073-6B9D-435E-8098-EE652FE7FF61}" sibTransId="{1EE1C2C1-4B92-45AD-BE98-532574B4FEC3}"/>
    <dgm:cxn modelId="{F8493668-A3E1-4503-A900-50EB620FC8B7}" type="presParOf" srcId="{75819B9D-0E41-4FDC-8925-0A08D79A7D21}" destId="{2F66EEE7-B6B7-4FFE-824E-F01BFF74282A}" srcOrd="0" destOrd="0" presId="urn:microsoft.com/office/officeart/2011/layout/Radial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6B0309-F0CB-4716-9898-0F70B07D4E98}" type="doc">
      <dgm:prSet loTypeId="urn:microsoft.com/office/officeart/2005/8/layout/target1" loCatId="relationship" qsTypeId="urn:microsoft.com/office/officeart/2005/8/quickstyle/simple5" qsCatId="simple" csTypeId="urn:microsoft.com/office/officeart/2005/8/colors/accent2_5" csCatId="accent2" phldr="1"/>
      <dgm:spPr/>
    </dgm:pt>
    <dgm:pt modelId="{5FEAD00D-6DB6-48B9-91C9-05585FB2D224}">
      <dgm:prSet phldrT="[Text]" custT="1"/>
      <dgm:spPr/>
      <dgm:t>
        <a:bodyPr/>
        <a:lstStyle/>
        <a:p>
          <a:r>
            <a:rPr lang="en-US" sz="1800" dirty="0" smtClean="0">
              <a:latin typeface="Agency FB" panose="020B0503020202020204" pitchFamily="34" charset="0"/>
            </a:rPr>
            <a:t>Potential Failure Cases</a:t>
          </a:r>
          <a:endParaRPr lang="en-US" sz="1800" dirty="0">
            <a:latin typeface="Agency FB" panose="020B0503020202020204" pitchFamily="34" charset="0"/>
          </a:endParaRPr>
        </a:p>
      </dgm:t>
    </dgm:pt>
    <dgm:pt modelId="{7F8CE470-78B5-4D75-8EDC-83BC2225BD05}" type="parTrans" cxnId="{FDBC9C10-E55F-4432-A96C-F10DEAA53634}">
      <dgm:prSet/>
      <dgm:spPr/>
      <dgm:t>
        <a:bodyPr/>
        <a:lstStyle/>
        <a:p>
          <a:endParaRPr lang="en-US">
            <a:latin typeface="Agency FB" panose="020B0503020202020204" pitchFamily="34" charset="0"/>
          </a:endParaRPr>
        </a:p>
      </dgm:t>
    </dgm:pt>
    <dgm:pt modelId="{5E39F65F-36E2-469B-A256-25E763E78029}" type="sibTrans" cxnId="{FDBC9C10-E55F-4432-A96C-F10DEAA53634}">
      <dgm:prSet/>
      <dgm:spPr/>
      <dgm:t>
        <a:bodyPr/>
        <a:lstStyle/>
        <a:p>
          <a:endParaRPr lang="en-US">
            <a:latin typeface="Agency FB" panose="020B0503020202020204" pitchFamily="34" charset="0"/>
          </a:endParaRPr>
        </a:p>
      </dgm:t>
    </dgm:pt>
    <dgm:pt modelId="{BE0AC0B8-BE8C-4A19-9D72-EF6323506418}">
      <dgm:prSet phldrT="[Text]"/>
      <dgm:spPr/>
      <dgm:t>
        <a:bodyPr/>
        <a:lstStyle/>
        <a:p>
          <a:r>
            <a:rPr lang="en-US" dirty="0" smtClean="0">
              <a:latin typeface="Agency FB" panose="020B0503020202020204" pitchFamily="34" charset="0"/>
            </a:rPr>
            <a:t>Tending towards failure</a:t>
          </a:r>
          <a:endParaRPr lang="en-US" dirty="0">
            <a:latin typeface="Agency FB" panose="020B0503020202020204" pitchFamily="34" charset="0"/>
          </a:endParaRPr>
        </a:p>
      </dgm:t>
    </dgm:pt>
    <dgm:pt modelId="{32C3035F-00D8-41EC-8B3B-AB674165B3F7}" type="parTrans" cxnId="{B374E10C-6439-46CF-81C6-393E60636BB9}">
      <dgm:prSet/>
      <dgm:spPr/>
      <dgm:t>
        <a:bodyPr/>
        <a:lstStyle/>
        <a:p>
          <a:endParaRPr lang="en-US">
            <a:latin typeface="Agency FB" panose="020B0503020202020204" pitchFamily="34" charset="0"/>
          </a:endParaRPr>
        </a:p>
      </dgm:t>
    </dgm:pt>
    <dgm:pt modelId="{1E0589E7-8CC4-4AF0-8059-B4F4999FCD4D}" type="sibTrans" cxnId="{B374E10C-6439-46CF-81C6-393E60636BB9}">
      <dgm:prSet/>
      <dgm:spPr/>
      <dgm:t>
        <a:bodyPr/>
        <a:lstStyle/>
        <a:p>
          <a:endParaRPr lang="en-US">
            <a:latin typeface="Agency FB" panose="020B0503020202020204" pitchFamily="34" charset="0"/>
          </a:endParaRPr>
        </a:p>
      </dgm:t>
    </dgm:pt>
    <dgm:pt modelId="{4A13EB42-74AE-47BA-828A-745FFA78BC8C}">
      <dgm:prSet phldrT="[Text]"/>
      <dgm:spPr/>
      <dgm:t>
        <a:bodyPr/>
        <a:lstStyle/>
        <a:p>
          <a:r>
            <a:rPr lang="en-US" dirty="0" smtClean="0">
              <a:latin typeface="Agency FB" panose="020B0503020202020204" pitchFamily="34" charset="0"/>
            </a:rPr>
            <a:t>Normal Batteries</a:t>
          </a:r>
          <a:endParaRPr lang="en-US" dirty="0">
            <a:latin typeface="Agency FB" panose="020B0503020202020204" pitchFamily="34" charset="0"/>
          </a:endParaRPr>
        </a:p>
      </dgm:t>
    </dgm:pt>
    <dgm:pt modelId="{8AF6D8F7-9585-4508-8EE2-4FD7DB600864}" type="parTrans" cxnId="{BD35AF78-46B8-4F13-A818-3E2CD04D6DBD}">
      <dgm:prSet/>
      <dgm:spPr/>
      <dgm:t>
        <a:bodyPr/>
        <a:lstStyle/>
        <a:p>
          <a:endParaRPr lang="en-US">
            <a:latin typeface="Agency FB" panose="020B0503020202020204" pitchFamily="34" charset="0"/>
          </a:endParaRPr>
        </a:p>
      </dgm:t>
    </dgm:pt>
    <dgm:pt modelId="{C8C4C97E-9616-4744-A4FE-2D6BD4778A04}" type="sibTrans" cxnId="{BD35AF78-46B8-4F13-A818-3E2CD04D6DBD}">
      <dgm:prSet/>
      <dgm:spPr/>
      <dgm:t>
        <a:bodyPr/>
        <a:lstStyle/>
        <a:p>
          <a:endParaRPr lang="en-US">
            <a:latin typeface="Agency FB" panose="020B0503020202020204" pitchFamily="34" charset="0"/>
          </a:endParaRPr>
        </a:p>
      </dgm:t>
    </dgm:pt>
    <dgm:pt modelId="{42E1287D-8733-427E-916A-A2415E02B8EB}">
      <dgm:prSet phldrT="[Text]" custT="1"/>
      <dgm:spPr/>
      <dgm:t>
        <a:bodyPr/>
        <a:lstStyle/>
        <a:p>
          <a:r>
            <a:rPr lang="en-US" sz="1400" dirty="0" smtClean="0">
              <a:latin typeface="Agency FB" panose="020B0503020202020204" pitchFamily="34" charset="0"/>
            </a:rPr>
            <a:t>Drop in Conductance &lt; 80%</a:t>
          </a:r>
          <a:endParaRPr lang="en-US" sz="1400" dirty="0">
            <a:latin typeface="Agency FB" panose="020B0503020202020204" pitchFamily="34" charset="0"/>
          </a:endParaRPr>
        </a:p>
      </dgm:t>
    </dgm:pt>
    <dgm:pt modelId="{1FF107DE-6C9F-4677-82A2-6E98B75038CF}" type="parTrans" cxnId="{79CD8DE0-424B-45D8-B2E2-A69BEE2345C8}">
      <dgm:prSet/>
      <dgm:spPr/>
      <dgm:t>
        <a:bodyPr/>
        <a:lstStyle/>
        <a:p>
          <a:endParaRPr lang="en-US">
            <a:latin typeface="Agency FB" panose="020B0503020202020204" pitchFamily="34" charset="0"/>
          </a:endParaRPr>
        </a:p>
      </dgm:t>
    </dgm:pt>
    <dgm:pt modelId="{FF30C79B-65F9-43B6-94AD-C8E9C62ABB6B}" type="sibTrans" cxnId="{79CD8DE0-424B-45D8-B2E2-A69BEE2345C8}">
      <dgm:prSet/>
      <dgm:spPr/>
      <dgm:t>
        <a:bodyPr/>
        <a:lstStyle/>
        <a:p>
          <a:endParaRPr lang="en-US">
            <a:latin typeface="Agency FB" panose="020B0503020202020204" pitchFamily="34" charset="0"/>
          </a:endParaRPr>
        </a:p>
      </dgm:t>
    </dgm:pt>
    <dgm:pt modelId="{12C12BFD-207A-4AFA-880B-515D31DE7CE2}">
      <dgm:prSet phldrT="[Text]" custT="1"/>
      <dgm:spPr/>
      <dgm:t>
        <a:bodyPr/>
        <a:lstStyle/>
        <a:p>
          <a:r>
            <a:rPr lang="en-US" sz="1400" dirty="0" smtClean="0">
              <a:latin typeface="Agency FB" panose="020B0503020202020204" pitchFamily="34" charset="0"/>
            </a:rPr>
            <a:t>% of point with values lower than 80% DOD &gt; 10%</a:t>
          </a:r>
          <a:endParaRPr lang="en-US" sz="1400" dirty="0">
            <a:latin typeface="Agency FB" panose="020B0503020202020204" pitchFamily="34" charset="0"/>
          </a:endParaRPr>
        </a:p>
      </dgm:t>
    </dgm:pt>
    <dgm:pt modelId="{31E91A5B-4000-4357-884B-E23650285975}" type="parTrans" cxnId="{14319B4B-BDC3-441E-9A06-97DE1B66CD53}">
      <dgm:prSet/>
      <dgm:spPr/>
      <dgm:t>
        <a:bodyPr/>
        <a:lstStyle/>
        <a:p>
          <a:endParaRPr lang="en-US">
            <a:latin typeface="Agency FB" panose="020B0503020202020204" pitchFamily="34" charset="0"/>
          </a:endParaRPr>
        </a:p>
      </dgm:t>
    </dgm:pt>
    <dgm:pt modelId="{5C39ABEB-1F7A-4DD5-999A-3D92A518F702}" type="sibTrans" cxnId="{14319B4B-BDC3-441E-9A06-97DE1B66CD53}">
      <dgm:prSet/>
      <dgm:spPr/>
      <dgm:t>
        <a:bodyPr/>
        <a:lstStyle/>
        <a:p>
          <a:endParaRPr lang="en-US">
            <a:latin typeface="Agency FB" panose="020B0503020202020204" pitchFamily="34" charset="0"/>
          </a:endParaRPr>
        </a:p>
      </dgm:t>
    </dgm:pt>
    <dgm:pt modelId="{8C9BC4C5-E084-4EFB-B0BF-CF43BC2E758B}">
      <dgm:prSet phldrT="[Text]" custT="1"/>
      <dgm:spPr/>
      <dgm:t>
        <a:bodyPr/>
        <a:lstStyle/>
        <a:p>
          <a:r>
            <a:rPr lang="en-US" sz="1400" dirty="0" smtClean="0">
              <a:latin typeface="Agency FB" panose="020B0503020202020204" pitchFamily="34" charset="0"/>
            </a:rPr>
            <a:t>% of points with values lower than 80% conductance drop &gt; 3%</a:t>
          </a:r>
          <a:endParaRPr lang="en-US" sz="1400" dirty="0">
            <a:latin typeface="Agency FB" panose="020B0503020202020204" pitchFamily="34" charset="0"/>
          </a:endParaRPr>
        </a:p>
      </dgm:t>
    </dgm:pt>
    <dgm:pt modelId="{DAF5C28A-5C8A-4619-8226-A7B91E97A692}" type="sibTrans" cxnId="{C95D6EBC-1BEA-4CFF-8E27-3A7BF4F1A57A}">
      <dgm:prSet/>
      <dgm:spPr/>
      <dgm:t>
        <a:bodyPr/>
        <a:lstStyle/>
        <a:p>
          <a:endParaRPr lang="en-US">
            <a:latin typeface="Agency FB" panose="020B0503020202020204" pitchFamily="34" charset="0"/>
          </a:endParaRPr>
        </a:p>
      </dgm:t>
    </dgm:pt>
    <dgm:pt modelId="{F5EBDAE4-A144-479B-961A-3BEA19F20F62}" type="parTrans" cxnId="{C95D6EBC-1BEA-4CFF-8E27-3A7BF4F1A57A}">
      <dgm:prSet/>
      <dgm:spPr/>
      <dgm:t>
        <a:bodyPr/>
        <a:lstStyle/>
        <a:p>
          <a:endParaRPr lang="en-US">
            <a:latin typeface="Agency FB" panose="020B0503020202020204" pitchFamily="34" charset="0"/>
          </a:endParaRPr>
        </a:p>
      </dgm:t>
    </dgm:pt>
    <dgm:pt modelId="{7DF1FF5B-9C56-4F94-8377-88F1A3A2B192}">
      <dgm:prSet phldrT="[Text]"/>
      <dgm:spPr/>
      <dgm:t>
        <a:bodyPr/>
        <a:lstStyle/>
        <a:p>
          <a:r>
            <a:rPr lang="en-US" dirty="0" smtClean="0">
              <a:latin typeface="Agency FB" panose="020B0503020202020204" pitchFamily="34" charset="0"/>
            </a:rPr>
            <a:t>Drop in conductance : 90% - 80%</a:t>
          </a:r>
          <a:endParaRPr lang="en-US" dirty="0">
            <a:latin typeface="Agency FB" panose="020B0503020202020204" pitchFamily="34" charset="0"/>
          </a:endParaRPr>
        </a:p>
      </dgm:t>
    </dgm:pt>
    <dgm:pt modelId="{C56C6234-BE3F-46E9-85E0-B9ADB0CBA97C}" type="parTrans" cxnId="{9C8AB9D4-66EF-4DDF-BCE1-21E0A61E9DD4}">
      <dgm:prSet/>
      <dgm:spPr/>
      <dgm:t>
        <a:bodyPr/>
        <a:lstStyle/>
        <a:p>
          <a:endParaRPr lang="en-US">
            <a:latin typeface="Agency FB" panose="020B0503020202020204" pitchFamily="34" charset="0"/>
          </a:endParaRPr>
        </a:p>
      </dgm:t>
    </dgm:pt>
    <dgm:pt modelId="{D5CB105B-4DF3-4D32-A948-158F46D00CBD}" type="sibTrans" cxnId="{9C8AB9D4-66EF-4DDF-BCE1-21E0A61E9DD4}">
      <dgm:prSet/>
      <dgm:spPr/>
      <dgm:t>
        <a:bodyPr/>
        <a:lstStyle/>
        <a:p>
          <a:endParaRPr lang="en-US">
            <a:latin typeface="Agency FB" panose="020B0503020202020204" pitchFamily="34" charset="0"/>
          </a:endParaRPr>
        </a:p>
      </dgm:t>
    </dgm:pt>
    <dgm:pt modelId="{E4C73E30-553E-42C4-AC39-238372BDEACF}">
      <dgm:prSet phldrT="[Text]" custScaleX="307072" custLinFactNeighborX="-557" custLinFactNeighborY="16243"/>
      <dgm:spPr/>
      <dgm:t>
        <a:bodyPr/>
        <a:lstStyle/>
        <a:p>
          <a:r>
            <a:rPr lang="en-US" dirty="0" smtClean="0">
              <a:latin typeface="Agency FB" panose="020B0503020202020204" pitchFamily="34" charset="0"/>
            </a:rPr>
            <a:t>% of point with values lower than 80% DOD &gt; 10%</a:t>
          </a:r>
          <a:endParaRPr lang="en-US" dirty="0">
            <a:latin typeface="Agency FB" panose="020B0503020202020204" pitchFamily="34" charset="0"/>
          </a:endParaRPr>
        </a:p>
      </dgm:t>
    </dgm:pt>
    <dgm:pt modelId="{27B9A614-65B5-4DA7-A0B5-B05ADFC5BDCE}" type="parTrans" cxnId="{C1AAF4C3-6645-404B-8F52-4C7902F8BEC2}">
      <dgm:prSet/>
      <dgm:spPr/>
      <dgm:t>
        <a:bodyPr/>
        <a:lstStyle/>
        <a:p>
          <a:endParaRPr lang="en-US">
            <a:latin typeface="Agency FB" panose="020B0503020202020204" pitchFamily="34" charset="0"/>
          </a:endParaRPr>
        </a:p>
      </dgm:t>
    </dgm:pt>
    <dgm:pt modelId="{ADEA77B9-B8B9-40FC-9F83-323A9C17C12F}" type="sibTrans" cxnId="{C1AAF4C3-6645-404B-8F52-4C7902F8BEC2}">
      <dgm:prSet/>
      <dgm:spPr/>
      <dgm:t>
        <a:bodyPr/>
        <a:lstStyle/>
        <a:p>
          <a:endParaRPr lang="en-US">
            <a:latin typeface="Agency FB" panose="020B0503020202020204" pitchFamily="34" charset="0"/>
          </a:endParaRPr>
        </a:p>
      </dgm:t>
    </dgm:pt>
    <dgm:pt modelId="{911B4F42-8718-4EFB-800D-C65B3F1134AA}" type="pres">
      <dgm:prSet presAssocID="{1C6B0309-F0CB-4716-9898-0F70B07D4E98}" presName="composite" presStyleCnt="0">
        <dgm:presLayoutVars>
          <dgm:chMax val="5"/>
          <dgm:dir/>
          <dgm:resizeHandles val="exact"/>
        </dgm:presLayoutVars>
      </dgm:prSet>
      <dgm:spPr/>
    </dgm:pt>
    <dgm:pt modelId="{8E0B6DE4-DAAB-4268-AB9D-5222973809E6}" type="pres">
      <dgm:prSet presAssocID="{5FEAD00D-6DB6-48B9-91C9-05585FB2D224}" presName="circle1" presStyleLbl="lnNode1" presStyleIdx="0" presStyleCnt="3"/>
      <dgm:spPr/>
    </dgm:pt>
    <dgm:pt modelId="{8F07F62C-B72A-4481-A512-BEDB2C5CDD5F}" type="pres">
      <dgm:prSet presAssocID="{5FEAD00D-6DB6-48B9-91C9-05585FB2D224}" presName="text1" presStyleLbl="revTx" presStyleIdx="0" presStyleCnt="3" custScaleX="307072" custLinFactNeighborX="-557" custLinFactNeighborY="16243">
        <dgm:presLayoutVars>
          <dgm:bulletEnabled val="1"/>
        </dgm:presLayoutVars>
      </dgm:prSet>
      <dgm:spPr/>
      <dgm:t>
        <a:bodyPr/>
        <a:lstStyle/>
        <a:p>
          <a:endParaRPr lang="en-US"/>
        </a:p>
      </dgm:t>
    </dgm:pt>
    <dgm:pt modelId="{2A8BF410-7FF1-4271-8CCA-610173E46F8C}" type="pres">
      <dgm:prSet presAssocID="{5FEAD00D-6DB6-48B9-91C9-05585FB2D224}" presName="line1" presStyleLbl="callout" presStyleIdx="0" presStyleCnt="6" custLinFactX="-13699" custLinFactY="865903" custLinFactNeighborX="-100000" custLinFactNeighborY="900000"/>
      <dgm:spPr/>
    </dgm:pt>
    <dgm:pt modelId="{D0C6A51F-636B-489F-8824-0E43D38B1C4C}" type="pres">
      <dgm:prSet presAssocID="{5FEAD00D-6DB6-48B9-91C9-05585FB2D224}" presName="d1" presStyleLbl="callout" presStyleIdx="1" presStyleCnt="6" custScaleX="70135" custScaleY="67536" custLinFactNeighborX="-11844" custLinFactNeighborY="12974"/>
      <dgm:spPr/>
    </dgm:pt>
    <dgm:pt modelId="{0A178A83-7BEC-4CE8-A08A-44EDFAB45C84}" type="pres">
      <dgm:prSet presAssocID="{BE0AC0B8-BE8C-4A19-9D72-EF6323506418}" presName="circle2" presStyleLbl="lnNode1" presStyleIdx="1" presStyleCnt="3"/>
      <dgm:spPr/>
    </dgm:pt>
    <dgm:pt modelId="{542478ED-0BFB-43BA-BD41-360F8F96E150}" type="pres">
      <dgm:prSet presAssocID="{BE0AC0B8-BE8C-4A19-9D72-EF6323506418}" presName="text2" presStyleLbl="revTx" presStyleIdx="1" presStyleCnt="3" custScaleX="200709" custLinFactNeighborX="60131" custLinFactNeighborY="23887">
        <dgm:presLayoutVars>
          <dgm:bulletEnabled val="1"/>
        </dgm:presLayoutVars>
      </dgm:prSet>
      <dgm:spPr/>
      <dgm:t>
        <a:bodyPr/>
        <a:lstStyle/>
        <a:p>
          <a:endParaRPr lang="en-US"/>
        </a:p>
      </dgm:t>
    </dgm:pt>
    <dgm:pt modelId="{9A333DC5-06E8-4F80-9DA9-14BDC3DDFB0E}" type="pres">
      <dgm:prSet presAssocID="{BE0AC0B8-BE8C-4A19-9D72-EF6323506418}" presName="line2" presStyleLbl="callout" presStyleIdx="2" presStyleCnt="6" custLinFactNeighborX="45972"/>
      <dgm:spPr/>
    </dgm:pt>
    <dgm:pt modelId="{DA7B683E-8B36-4C59-873F-8090085A1F75}" type="pres">
      <dgm:prSet presAssocID="{BE0AC0B8-BE8C-4A19-9D72-EF6323506418}" presName="d2" presStyleLbl="callout" presStyleIdx="3" presStyleCnt="6" custScaleX="100096" custScaleY="79054" custLinFactNeighborX="13788" custLinFactNeighborY="-10241"/>
      <dgm:spPr/>
    </dgm:pt>
    <dgm:pt modelId="{13F87C37-DA5D-4B3C-AE9D-6BD1BA7994B8}" type="pres">
      <dgm:prSet presAssocID="{4A13EB42-74AE-47BA-828A-745FFA78BC8C}" presName="circle3" presStyleLbl="lnNode1" presStyleIdx="2" presStyleCnt="3"/>
      <dgm:spPr/>
    </dgm:pt>
    <dgm:pt modelId="{DC6FB6CB-3617-459A-8214-DF97E68E8CAB}" type="pres">
      <dgm:prSet presAssocID="{4A13EB42-74AE-47BA-828A-745FFA78BC8C}" presName="text3" presStyleLbl="revTx" presStyleIdx="2" presStyleCnt="3" custScaleY="47117" custLinFactNeighborX="37900" custLinFactNeighborY="17198">
        <dgm:presLayoutVars>
          <dgm:bulletEnabled val="1"/>
        </dgm:presLayoutVars>
      </dgm:prSet>
      <dgm:spPr/>
      <dgm:t>
        <a:bodyPr/>
        <a:lstStyle/>
        <a:p>
          <a:endParaRPr lang="en-US"/>
        </a:p>
      </dgm:t>
    </dgm:pt>
    <dgm:pt modelId="{05FFEAE6-64D7-4EA4-97D4-F0B81DBCE764}" type="pres">
      <dgm:prSet presAssocID="{4A13EB42-74AE-47BA-828A-745FFA78BC8C}" presName="line3" presStyleLbl="callout" presStyleIdx="4" presStyleCnt="6" custLinFactX="27075" custLinFactY="162856" custLinFactNeighborX="100000" custLinFactNeighborY="200000"/>
      <dgm:spPr/>
    </dgm:pt>
    <dgm:pt modelId="{6708B3E4-8BC9-41FE-8DAA-2F27EA413982}" type="pres">
      <dgm:prSet presAssocID="{4A13EB42-74AE-47BA-828A-745FFA78BC8C}" presName="d3" presStyleLbl="callout" presStyleIdx="5" presStyleCnt="6" custScaleX="149758" custScaleY="57888" custLinFactNeighborX="35039" custLinFactNeighborY="-9467"/>
      <dgm:spPr/>
    </dgm:pt>
  </dgm:ptLst>
  <dgm:cxnLst>
    <dgm:cxn modelId="{B447C833-C798-4795-8D26-AC1AC47FB4FC}" type="presOf" srcId="{5FEAD00D-6DB6-48B9-91C9-05585FB2D224}" destId="{8F07F62C-B72A-4481-A512-BEDB2C5CDD5F}" srcOrd="0" destOrd="0" presId="urn:microsoft.com/office/officeart/2005/8/layout/target1"/>
    <dgm:cxn modelId="{C1AAF4C3-6645-404B-8F52-4C7902F8BEC2}" srcId="{BE0AC0B8-BE8C-4A19-9D72-EF6323506418}" destId="{E4C73E30-553E-42C4-AC39-238372BDEACF}" srcOrd="1" destOrd="0" parTransId="{27B9A614-65B5-4DA7-A0B5-B05ADFC5BDCE}" sibTransId="{ADEA77B9-B8B9-40FC-9F83-323A9C17C12F}"/>
    <dgm:cxn modelId="{464ECE95-F5AD-4E30-8419-06360B8B0551}" type="presOf" srcId="{4A13EB42-74AE-47BA-828A-745FFA78BC8C}" destId="{DC6FB6CB-3617-459A-8214-DF97E68E8CAB}" srcOrd="0" destOrd="0" presId="urn:microsoft.com/office/officeart/2005/8/layout/target1"/>
    <dgm:cxn modelId="{9C8AB9D4-66EF-4DDF-BCE1-21E0A61E9DD4}" srcId="{BE0AC0B8-BE8C-4A19-9D72-EF6323506418}" destId="{7DF1FF5B-9C56-4F94-8377-88F1A3A2B192}" srcOrd="0" destOrd="0" parTransId="{C56C6234-BE3F-46E9-85E0-B9ADB0CBA97C}" sibTransId="{D5CB105B-4DF3-4D32-A948-158F46D00CBD}"/>
    <dgm:cxn modelId="{61AFDB05-A246-478E-BD04-96BDBE4566A4}" type="presOf" srcId="{12C12BFD-207A-4AFA-880B-515D31DE7CE2}" destId="{8F07F62C-B72A-4481-A512-BEDB2C5CDD5F}" srcOrd="0" destOrd="2" presId="urn:microsoft.com/office/officeart/2005/8/layout/target1"/>
    <dgm:cxn modelId="{79CD8DE0-424B-45D8-B2E2-A69BEE2345C8}" srcId="{5FEAD00D-6DB6-48B9-91C9-05585FB2D224}" destId="{42E1287D-8733-427E-916A-A2415E02B8EB}" srcOrd="0" destOrd="0" parTransId="{1FF107DE-6C9F-4677-82A2-6E98B75038CF}" sibTransId="{FF30C79B-65F9-43B6-94AD-C8E9C62ABB6B}"/>
    <dgm:cxn modelId="{B374E10C-6439-46CF-81C6-393E60636BB9}" srcId="{1C6B0309-F0CB-4716-9898-0F70B07D4E98}" destId="{BE0AC0B8-BE8C-4A19-9D72-EF6323506418}" srcOrd="1" destOrd="0" parTransId="{32C3035F-00D8-41EC-8B3B-AB674165B3F7}" sibTransId="{1E0589E7-8CC4-4AF0-8059-B4F4999FCD4D}"/>
    <dgm:cxn modelId="{14319B4B-BDC3-441E-9A06-97DE1B66CD53}" srcId="{5FEAD00D-6DB6-48B9-91C9-05585FB2D224}" destId="{12C12BFD-207A-4AFA-880B-515D31DE7CE2}" srcOrd="1" destOrd="0" parTransId="{31E91A5B-4000-4357-884B-E23650285975}" sibTransId="{5C39ABEB-1F7A-4DD5-999A-3D92A518F702}"/>
    <dgm:cxn modelId="{9C9CC380-173E-4F7C-A7F4-A37B750E44AB}" type="presOf" srcId="{BE0AC0B8-BE8C-4A19-9D72-EF6323506418}" destId="{542478ED-0BFB-43BA-BD41-360F8F96E150}" srcOrd="0" destOrd="0" presId="urn:microsoft.com/office/officeart/2005/8/layout/target1"/>
    <dgm:cxn modelId="{BD35AF78-46B8-4F13-A818-3E2CD04D6DBD}" srcId="{1C6B0309-F0CB-4716-9898-0F70B07D4E98}" destId="{4A13EB42-74AE-47BA-828A-745FFA78BC8C}" srcOrd="2" destOrd="0" parTransId="{8AF6D8F7-9585-4508-8EE2-4FD7DB600864}" sibTransId="{C8C4C97E-9616-4744-A4FE-2D6BD4778A04}"/>
    <dgm:cxn modelId="{C95D6EBC-1BEA-4CFF-8E27-3A7BF4F1A57A}" srcId="{5FEAD00D-6DB6-48B9-91C9-05585FB2D224}" destId="{8C9BC4C5-E084-4EFB-B0BF-CF43BC2E758B}" srcOrd="2" destOrd="0" parTransId="{F5EBDAE4-A144-479B-961A-3BEA19F20F62}" sibTransId="{DAF5C28A-5C8A-4619-8226-A7B91E97A692}"/>
    <dgm:cxn modelId="{FDBC9C10-E55F-4432-A96C-F10DEAA53634}" srcId="{1C6B0309-F0CB-4716-9898-0F70B07D4E98}" destId="{5FEAD00D-6DB6-48B9-91C9-05585FB2D224}" srcOrd="0" destOrd="0" parTransId="{7F8CE470-78B5-4D75-8EDC-83BC2225BD05}" sibTransId="{5E39F65F-36E2-469B-A256-25E763E78029}"/>
    <dgm:cxn modelId="{5B89C98D-C142-455F-9E83-0902D524B2A8}" type="presOf" srcId="{E4C73E30-553E-42C4-AC39-238372BDEACF}" destId="{542478ED-0BFB-43BA-BD41-360F8F96E150}" srcOrd="0" destOrd="2" presId="urn:microsoft.com/office/officeart/2005/8/layout/target1"/>
    <dgm:cxn modelId="{F6758BDC-5DD0-44F4-A360-C36AFBB831A8}" type="presOf" srcId="{1C6B0309-F0CB-4716-9898-0F70B07D4E98}" destId="{911B4F42-8718-4EFB-800D-C65B3F1134AA}" srcOrd="0" destOrd="0" presId="urn:microsoft.com/office/officeart/2005/8/layout/target1"/>
    <dgm:cxn modelId="{9E5A032D-DD6E-4035-854E-A973234F1FED}" type="presOf" srcId="{42E1287D-8733-427E-916A-A2415E02B8EB}" destId="{8F07F62C-B72A-4481-A512-BEDB2C5CDD5F}" srcOrd="0" destOrd="1" presId="urn:microsoft.com/office/officeart/2005/8/layout/target1"/>
    <dgm:cxn modelId="{E11EACAB-1EB4-403D-8307-AA835396A597}" type="presOf" srcId="{8C9BC4C5-E084-4EFB-B0BF-CF43BC2E758B}" destId="{8F07F62C-B72A-4481-A512-BEDB2C5CDD5F}" srcOrd="0" destOrd="3" presId="urn:microsoft.com/office/officeart/2005/8/layout/target1"/>
    <dgm:cxn modelId="{467DC9CB-148A-470B-9FF1-30B2535EF8F9}" type="presOf" srcId="{7DF1FF5B-9C56-4F94-8377-88F1A3A2B192}" destId="{542478ED-0BFB-43BA-BD41-360F8F96E150}" srcOrd="0" destOrd="1" presId="urn:microsoft.com/office/officeart/2005/8/layout/target1"/>
    <dgm:cxn modelId="{0C50BFFF-1466-4CA1-A87C-A7EAAB5E6AEB}" type="presParOf" srcId="{911B4F42-8718-4EFB-800D-C65B3F1134AA}" destId="{8E0B6DE4-DAAB-4268-AB9D-5222973809E6}" srcOrd="0" destOrd="0" presId="urn:microsoft.com/office/officeart/2005/8/layout/target1"/>
    <dgm:cxn modelId="{63C6EAA2-6943-4DD1-A1C4-F279C4AA85D8}" type="presParOf" srcId="{911B4F42-8718-4EFB-800D-C65B3F1134AA}" destId="{8F07F62C-B72A-4481-A512-BEDB2C5CDD5F}" srcOrd="1" destOrd="0" presId="urn:microsoft.com/office/officeart/2005/8/layout/target1"/>
    <dgm:cxn modelId="{44E1EEE0-E351-4032-B638-1BC2887C82F0}" type="presParOf" srcId="{911B4F42-8718-4EFB-800D-C65B3F1134AA}" destId="{2A8BF410-7FF1-4271-8CCA-610173E46F8C}" srcOrd="2" destOrd="0" presId="urn:microsoft.com/office/officeart/2005/8/layout/target1"/>
    <dgm:cxn modelId="{7DF2E373-6E84-482C-AB76-E561688B6108}" type="presParOf" srcId="{911B4F42-8718-4EFB-800D-C65B3F1134AA}" destId="{D0C6A51F-636B-489F-8824-0E43D38B1C4C}" srcOrd="3" destOrd="0" presId="urn:microsoft.com/office/officeart/2005/8/layout/target1"/>
    <dgm:cxn modelId="{2E99A07E-198A-4DE1-B68F-1B1FFD2A82C4}" type="presParOf" srcId="{911B4F42-8718-4EFB-800D-C65B3F1134AA}" destId="{0A178A83-7BEC-4CE8-A08A-44EDFAB45C84}" srcOrd="4" destOrd="0" presId="urn:microsoft.com/office/officeart/2005/8/layout/target1"/>
    <dgm:cxn modelId="{2B2AD8A8-447C-4520-AE43-1401D94CBD74}" type="presParOf" srcId="{911B4F42-8718-4EFB-800D-C65B3F1134AA}" destId="{542478ED-0BFB-43BA-BD41-360F8F96E150}" srcOrd="5" destOrd="0" presId="urn:microsoft.com/office/officeart/2005/8/layout/target1"/>
    <dgm:cxn modelId="{C7E58CC5-5D82-4FC6-88E7-9FB5B2B072ED}" type="presParOf" srcId="{911B4F42-8718-4EFB-800D-C65B3F1134AA}" destId="{9A333DC5-06E8-4F80-9DA9-14BDC3DDFB0E}" srcOrd="6" destOrd="0" presId="urn:microsoft.com/office/officeart/2005/8/layout/target1"/>
    <dgm:cxn modelId="{E4E86099-C057-4314-A56C-A63983DAE103}" type="presParOf" srcId="{911B4F42-8718-4EFB-800D-C65B3F1134AA}" destId="{DA7B683E-8B36-4C59-873F-8090085A1F75}" srcOrd="7" destOrd="0" presId="urn:microsoft.com/office/officeart/2005/8/layout/target1"/>
    <dgm:cxn modelId="{3318C8E6-A57A-4861-A7AF-11092E9240F3}" type="presParOf" srcId="{911B4F42-8718-4EFB-800D-C65B3F1134AA}" destId="{13F87C37-DA5D-4B3C-AE9D-6BD1BA7994B8}" srcOrd="8" destOrd="0" presId="urn:microsoft.com/office/officeart/2005/8/layout/target1"/>
    <dgm:cxn modelId="{5FD51160-EC14-4BDC-B05E-C8764C7BA5A4}" type="presParOf" srcId="{911B4F42-8718-4EFB-800D-C65B3F1134AA}" destId="{DC6FB6CB-3617-459A-8214-DF97E68E8CAB}" srcOrd="9" destOrd="0" presId="urn:microsoft.com/office/officeart/2005/8/layout/target1"/>
    <dgm:cxn modelId="{B89A9FC3-15A9-49A7-89B9-6D3B850DF15F}" type="presParOf" srcId="{911B4F42-8718-4EFB-800D-C65B3F1134AA}" destId="{05FFEAE6-64D7-4EA4-97D4-F0B81DBCE764}" srcOrd="10" destOrd="0" presId="urn:microsoft.com/office/officeart/2005/8/layout/target1"/>
    <dgm:cxn modelId="{159A966E-29D4-4E4C-9BED-B7A975425196}" type="presParOf" srcId="{911B4F42-8718-4EFB-800D-C65B3F1134AA}" destId="{6708B3E4-8BC9-41FE-8DAA-2F27EA413982}" srcOrd="11"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6EEE7-B6B7-4FFE-824E-F01BFF74282A}">
      <dsp:nvSpPr>
        <dsp:cNvPr id="0" name=""/>
        <dsp:cNvSpPr/>
      </dsp:nvSpPr>
      <dsp:spPr>
        <a:xfrm>
          <a:off x="496423" y="1118662"/>
          <a:ext cx="1767806" cy="150261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Analysis of 950 batteries</a:t>
          </a:r>
          <a:endParaRPr lang="en-US" sz="2400" kern="1200" dirty="0"/>
        </a:p>
      </dsp:txBody>
      <dsp:txXfrm>
        <a:off x="755312" y="1338714"/>
        <a:ext cx="1250028" cy="10625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6EEE7-B6B7-4FFE-824E-F01BFF74282A}">
      <dsp:nvSpPr>
        <dsp:cNvPr id="0" name=""/>
        <dsp:cNvSpPr/>
      </dsp:nvSpPr>
      <dsp:spPr>
        <a:xfrm>
          <a:off x="496423" y="1118662"/>
          <a:ext cx="1767806" cy="150261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Analysis of 1000 batteries</a:t>
          </a:r>
          <a:endParaRPr lang="en-US" sz="2400" kern="1200" dirty="0"/>
        </a:p>
      </dsp:txBody>
      <dsp:txXfrm>
        <a:off x="755312" y="1338714"/>
        <a:ext cx="1250028" cy="10625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F87C37-DA5D-4B3C-AE9D-6BD1BA7994B8}">
      <dsp:nvSpPr>
        <dsp:cNvPr id="0" name=""/>
        <dsp:cNvSpPr/>
      </dsp:nvSpPr>
      <dsp:spPr>
        <a:xfrm>
          <a:off x="-10647" y="1111340"/>
          <a:ext cx="3334021" cy="3334021"/>
        </a:xfrm>
        <a:prstGeom prst="ellipse">
          <a:avLst/>
        </a:prstGeom>
        <a:gradFill rotWithShape="0">
          <a:gsLst>
            <a:gs pos="0">
              <a:schemeClr val="accent2">
                <a:shade val="90000"/>
                <a:hueOff val="-41001"/>
                <a:satOff val="-6944"/>
                <a:lumOff val="32113"/>
                <a:alphaOff val="-50000"/>
                <a:tint val="100000"/>
                <a:shade val="100000"/>
                <a:satMod val="130000"/>
              </a:schemeClr>
            </a:gs>
            <a:gs pos="100000">
              <a:schemeClr val="accent2">
                <a:shade val="90000"/>
                <a:hueOff val="-41001"/>
                <a:satOff val="-6944"/>
                <a:lumOff val="32113"/>
                <a:alphaOff val="-5000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A178A83-7BEC-4CE8-A08A-44EDFAB45C84}">
      <dsp:nvSpPr>
        <dsp:cNvPr id="0" name=""/>
        <dsp:cNvSpPr/>
      </dsp:nvSpPr>
      <dsp:spPr>
        <a:xfrm>
          <a:off x="656156" y="1778144"/>
          <a:ext cx="2000412" cy="2000412"/>
        </a:xfrm>
        <a:prstGeom prst="ellipse">
          <a:avLst/>
        </a:prstGeom>
        <a:gradFill rotWithShape="0">
          <a:gsLst>
            <a:gs pos="0">
              <a:schemeClr val="accent2">
                <a:shade val="90000"/>
                <a:hueOff val="-20501"/>
                <a:satOff val="-3472"/>
                <a:lumOff val="16056"/>
                <a:alphaOff val="-25000"/>
                <a:tint val="100000"/>
                <a:shade val="100000"/>
                <a:satMod val="130000"/>
              </a:schemeClr>
            </a:gs>
            <a:gs pos="100000">
              <a:schemeClr val="accent2">
                <a:shade val="90000"/>
                <a:hueOff val="-20501"/>
                <a:satOff val="-3472"/>
                <a:lumOff val="16056"/>
                <a:alphaOff val="-2500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8E0B6DE4-DAAB-4268-AB9D-5222973809E6}">
      <dsp:nvSpPr>
        <dsp:cNvPr id="0" name=""/>
        <dsp:cNvSpPr/>
      </dsp:nvSpPr>
      <dsp:spPr>
        <a:xfrm>
          <a:off x="1322961" y="2444949"/>
          <a:ext cx="666804" cy="666804"/>
        </a:xfrm>
        <a:prstGeom prst="ellipse">
          <a:avLst/>
        </a:prstGeom>
        <a:gradFill rotWithShape="0">
          <a:gsLst>
            <a:gs pos="0">
              <a:schemeClr val="accent2">
                <a:shade val="90000"/>
                <a:hueOff val="0"/>
                <a:satOff val="0"/>
                <a:lumOff val="0"/>
                <a:alphaOff val="0"/>
                <a:tint val="100000"/>
                <a:shade val="100000"/>
                <a:satMod val="130000"/>
              </a:schemeClr>
            </a:gs>
            <a:gs pos="100000">
              <a:schemeClr val="accent2">
                <a:shade val="9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8F07F62C-B72A-4481-A512-BEDB2C5CDD5F}">
      <dsp:nvSpPr>
        <dsp:cNvPr id="0" name=""/>
        <dsp:cNvSpPr/>
      </dsp:nvSpPr>
      <dsp:spPr>
        <a:xfrm>
          <a:off x="2143802" y="157950"/>
          <a:ext cx="5118923" cy="972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t" anchorCtr="0">
          <a:noAutofit/>
        </a:bodyPr>
        <a:lstStyle/>
        <a:p>
          <a:pPr lvl="0" algn="l" defTabSz="800100">
            <a:lnSpc>
              <a:spcPct val="90000"/>
            </a:lnSpc>
            <a:spcBef>
              <a:spcPct val="0"/>
            </a:spcBef>
            <a:spcAft>
              <a:spcPct val="35000"/>
            </a:spcAft>
          </a:pPr>
          <a:r>
            <a:rPr lang="en-US" sz="1800" kern="1200" dirty="0" smtClean="0">
              <a:latin typeface="Agency FB" panose="020B0503020202020204" pitchFamily="34" charset="0"/>
            </a:rPr>
            <a:t>Potential Failure Cases</a:t>
          </a:r>
          <a:endParaRPr lang="en-US" sz="1800" kern="1200" dirty="0">
            <a:latin typeface="Agency FB" panose="020B0503020202020204" pitchFamily="34" charset="0"/>
          </a:endParaRPr>
        </a:p>
        <a:p>
          <a:pPr marL="114300" lvl="1" indent="-114300" algn="l" defTabSz="622300">
            <a:lnSpc>
              <a:spcPct val="90000"/>
            </a:lnSpc>
            <a:spcBef>
              <a:spcPct val="0"/>
            </a:spcBef>
            <a:spcAft>
              <a:spcPct val="15000"/>
            </a:spcAft>
            <a:buChar char="••"/>
          </a:pPr>
          <a:r>
            <a:rPr lang="en-US" sz="1400" kern="1200" dirty="0" smtClean="0">
              <a:latin typeface="Agency FB" panose="020B0503020202020204" pitchFamily="34" charset="0"/>
            </a:rPr>
            <a:t>Drop in Conductance &lt; 80%</a:t>
          </a:r>
          <a:endParaRPr lang="en-US" sz="1400" kern="1200" dirty="0">
            <a:latin typeface="Agency FB" panose="020B0503020202020204" pitchFamily="34" charset="0"/>
          </a:endParaRPr>
        </a:p>
        <a:p>
          <a:pPr marL="114300" lvl="1" indent="-114300" algn="l" defTabSz="622300">
            <a:lnSpc>
              <a:spcPct val="90000"/>
            </a:lnSpc>
            <a:spcBef>
              <a:spcPct val="0"/>
            </a:spcBef>
            <a:spcAft>
              <a:spcPct val="15000"/>
            </a:spcAft>
            <a:buChar char="••"/>
          </a:pPr>
          <a:r>
            <a:rPr lang="en-US" sz="1400" kern="1200" dirty="0" smtClean="0">
              <a:latin typeface="Agency FB" panose="020B0503020202020204" pitchFamily="34" charset="0"/>
            </a:rPr>
            <a:t>% of point with values lower than 80% DOD &gt; 10%</a:t>
          </a:r>
          <a:endParaRPr lang="en-US" sz="1400" kern="1200" dirty="0">
            <a:latin typeface="Agency FB" panose="020B0503020202020204" pitchFamily="34" charset="0"/>
          </a:endParaRPr>
        </a:p>
        <a:p>
          <a:pPr marL="114300" lvl="1" indent="-114300" algn="l" defTabSz="622300">
            <a:lnSpc>
              <a:spcPct val="90000"/>
            </a:lnSpc>
            <a:spcBef>
              <a:spcPct val="0"/>
            </a:spcBef>
            <a:spcAft>
              <a:spcPct val="15000"/>
            </a:spcAft>
            <a:buChar char="••"/>
          </a:pPr>
          <a:r>
            <a:rPr lang="en-US" sz="1400" kern="1200" dirty="0" smtClean="0">
              <a:latin typeface="Agency FB" panose="020B0503020202020204" pitchFamily="34" charset="0"/>
            </a:rPr>
            <a:t>% of points with values lower than 80% conductance drop &gt; 3%</a:t>
          </a:r>
          <a:endParaRPr lang="en-US" sz="1400" kern="1200" dirty="0">
            <a:latin typeface="Agency FB" panose="020B0503020202020204" pitchFamily="34" charset="0"/>
          </a:endParaRPr>
        </a:p>
      </dsp:txBody>
      <dsp:txXfrm>
        <a:off x="2143802" y="157950"/>
        <a:ext cx="5118923" cy="972422"/>
      </dsp:txXfrm>
    </dsp:sp>
    <dsp:sp modelId="{2A8BF410-7FF1-4271-8CCA-610173E46F8C}">
      <dsp:nvSpPr>
        <dsp:cNvPr id="0" name=""/>
        <dsp:cNvSpPr/>
      </dsp:nvSpPr>
      <dsp:spPr>
        <a:xfrm>
          <a:off x="2988448" y="1121936"/>
          <a:ext cx="416752" cy="0"/>
        </a:xfrm>
        <a:prstGeom prst="line">
          <a:avLst/>
        </a:prstGeom>
        <a:noFill/>
        <a:ln w="9525"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 modelId="{D0C6A51F-636B-489F-8824-0E43D38B1C4C}">
      <dsp:nvSpPr>
        <dsp:cNvPr id="0" name=""/>
        <dsp:cNvSpPr/>
      </dsp:nvSpPr>
      <dsp:spPr>
        <a:xfrm rot="5400000">
          <a:off x="1570975" y="1297159"/>
          <a:ext cx="1547644" cy="1265418"/>
        </a:xfrm>
        <a:prstGeom prst="line">
          <a:avLst/>
        </a:prstGeom>
        <a:noFill/>
        <a:ln w="9525"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 modelId="{542478ED-0BFB-43BA-BD41-360F8F96E150}">
      <dsp:nvSpPr>
        <dsp:cNvPr id="0" name=""/>
        <dsp:cNvSpPr/>
      </dsp:nvSpPr>
      <dsp:spPr>
        <a:xfrm>
          <a:off x="3915523" y="1204705"/>
          <a:ext cx="3345840" cy="972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t" anchorCtr="0">
          <a:noAutofit/>
        </a:bodyPr>
        <a:lstStyle/>
        <a:p>
          <a:pPr lvl="0" algn="l" defTabSz="800100">
            <a:lnSpc>
              <a:spcPct val="90000"/>
            </a:lnSpc>
            <a:spcBef>
              <a:spcPct val="0"/>
            </a:spcBef>
            <a:spcAft>
              <a:spcPct val="35000"/>
            </a:spcAft>
          </a:pPr>
          <a:r>
            <a:rPr lang="en-US" sz="1800" kern="1200" dirty="0" smtClean="0">
              <a:latin typeface="Agency FB" panose="020B0503020202020204" pitchFamily="34" charset="0"/>
            </a:rPr>
            <a:t>Tending towards failure</a:t>
          </a:r>
          <a:endParaRPr lang="en-US" sz="1800" kern="1200" dirty="0">
            <a:latin typeface="Agency FB" panose="020B0503020202020204" pitchFamily="34" charset="0"/>
          </a:endParaRPr>
        </a:p>
        <a:p>
          <a:pPr marL="114300" lvl="1" indent="-114300" algn="l" defTabSz="622300">
            <a:lnSpc>
              <a:spcPct val="90000"/>
            </a:lnSpc>
            <a:spcBef>
              <a:spcPct val="0"/>
            </a:spcBef>
            <a:spcAft>
              <a:spcPct val="15000"/>
            </a:spcAft>
            <a:buChar char="••"/>
          </a:pPr>
          <a:r>
            <a:rPr lang="en-US" sz="1400" kern="1200" dirty="0" smtClean="0">
              <a:latin typeface="Agency FB" panose="020B0503020202020204" pitchFamily="34" charset="0"/>
            </a:rPr>
            <a:t>Drop in conductance : 90% - 80%</a:t>
          </a:r>
          <a:endParaRPr lang="en-US" sz="1400" kern="1200" dirty="0">
            <a:latin typeface="Agency FB" panose="020B0503020202020204" pitchFamily="34" charset="0"/>
          </a:endParaRPr>
        </a:p>
        <a:p>
          <a:pPr marL="114300" lvl="1" indent="-114300" algn="l" defTabSz="622300">
            <a:lnSpc>
              <a:spcPct val="90000"/>
            </a:lnSpc>
            <a:spcBef>
              <a:spcPct val="0"/>
            </a:spcBef>
            <a:spcAft>
              <a:spcPct val="15000"/>
            </a:spcAft>
            <a:buChar char="••"/>
          </a:pPr>
          <a:r>
            <a:rPr lang="en-US" sz="1400" kern="1200" dirty="0" smtClean="0">
              <a:latin typeface="Agency FB" panose="020B0503020202020204" pitchFamily="34" charset="0"/>
            </a:rPr>
            <a:t>% of point with values lower than 80% DOD &gt; 10%</a:t>
          </a:r>
          <a:endParaRPr lang="en-US" sz="1400" kern="1200" dirty="0">
            <a:latin typeface="Agency FB" panose="020B0503020202020204" pitchFamily="34" charset="0"/>
          </a:endParaRPr>
        </a:p>
      </dsp:txBody>
      <dsp:txXfrm>
        <a:off x="3915523" y="1204705"/>
        <a:ext cx="3345840" cy="972422"/>
      </dsp:txXfrm>
    </dsp:sp>
    <dsp:sp modelId="{9A333DC5-06E8-4F80-9DA9-14BDC3DDFB0E}">
      <dsp:nvSpPr>
        <dsp:cNvPr id="0" name=""/>
        <dsp:cNvSpPr/>
      </dsp:nvSpPr>
      <dsp:spPr>
        <a:xfrm>
          <a:off x="3653881" y="1458634"/>
          <a:ext cx="416752" cy="0"/>
        </a:xfrm>
        <a:prstGeom prst="line">
          <a:avLst/>
        </a:prstGeom>
        <a:noFill/>
        <a:ln w="9525"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 modelId="{DA7B683E-8B36-4C59-873F-8090085A1F75}">
      <dsp:nvSpPr>
        <dsp:cNvPr id="0" name=""/>
        <dsp:cNvSpPr/>
      </dsp:nvSpPr>
      <dsp:spPr>
        <a:xfrm rot="5400000">
          <a:off x="2274479" y="1504171"/>
          <a:ext cx="1411668" cy="1327658"/>
        </a:xfrm>
        <a:prstGeom prst="line">
          <a:avLst/>
        </a:prstGeom>
        <a:noFill/>
        <a:ln w="9525"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 modelId="{DC6FB6CB-3617-459A-8214-DF97E68E8CAB}">
      <dsp:nvSpPr>
        <dsp:cNvPr id="0" name=""/>
        <dsp:cNvSpPr/>
      </dsp:nvSpPr>
      <dsp:spPr>
        <a:xfrm>
          <a:off x="4510841" y="2369206"/>
          <a:ext cx="1667010" cy="458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lvl="0" algn="l" defTabSz="800100">
            <a:lnSpc>
              <a:spcPct val="90000"/>
            </a:lnSpc>
            <a:spcBef>
              <a:spcPct val="0"/>
            </a:spcBef>
            <a:spcAft>
              <a:spcPct val="35000"/>
            </a:spcAft>
          </a:pPr>
          <a:r>
            <a:rPr lang="en-US" sz="1800" kern="1200" dirty="0" smtClean="0">
              <a:latin typeface="Agency FB" panose="020B0503020202020204" pitchFamily="34" charset="0"/>
            </a:rPr>
            <a:t>Normal Batteries</a:t>
          </a:r>
          <a:endParaRPr lang="en-US" sz="1800" kern="1200" dirty="0">
            <a:latin typeface="Agency FB" panose="020B0503020202020204" pitchFamily="34" charset="0"/>
          </a:endParaRPr>
        </a:p>
      </dsp:txBody>
      <dsp:txXfrm>
        <a:off x="4510841" y="2369206"/>
        <a:ext cx="1667010" cy="458176"/>
      </dsp:txXfrm>
    </dsp:sp>
    <dsp:sp modelId="{05FFEAE6-64D7-4EA4-97D4-F0B81DBCE764}">
      <dsp:nvSpPr>
        <dsp:cNvPr id="0" name=""/>
        <dsp:cNvSpPr/>
      </dsp:nvSpPr>
      <dsp:spPr>
        <a:xfrm>
          <a:off x="3991880" y="2561685"/>
          <a:ext cx="416752" cy="0"/>
        </a:xfrm>
        <a:prstGeom prst="line">
          <a:avLst/>
        </a:prstGeom>
        <a:noFill/>
        <a:ln w="9525"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 modelId="{6708B3E4-8BC9-41FE-8DAA-2F27EA413982}">
      <dsp:nvSpPr>
        <dsp:cNvPr id="0" name=""/>
        <dsp:cNvSpPr/>
      </dsp:nvSpPr>
      <dsp:spPr>
        <a:xfrm rot="5400000">
          <a:off x="2963017" y="2312274"/>
          <a:ext cx="738546" cy="1270709"/>
        </a:xfrm>
        <a:prstGeom prst="line">
          <a:avLst/>
        </a:prstGeom>
        <a:noFill/>
        <a:ln w="9525"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AABA86-2B6D-B444-812C-7CDED06B3389}" type="datetime1">
              <a:rPr lang="en-US" smtClean="0">
                <a:latin typeface="Arial"/>
              </a:rPr>
              <a:pPr/>
              <a:t>11/4/2016</a:t>
            </a:fld>
            <a:endParaRPr lang="en-US" dirty="0">
              <a:latin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CDC9EDC-EB62-714C-94ED-A5300054EA3B}" type="slidenum">
              <a:rPr lang="en-US" smtClean="0">
                <a:latin typeface="Arial"/>
              </a:rPr>
              <a:pPr/>
              <a:t>‹#›</a:t>
            </a:fld>
            <a:endParaRPr lang="en-US" dirty="0">
              <a:latin typeface="Arial"/>
            </a:endParaRPr>
          </a:p>
        </p:txBody>
      </p:sp>
    </p:spTree>
    <p:extLst>
      <p:ext uri="{BB962C8B-B14F-4D97-AF65-F5344CB8AC3E}">
        <p14:creationId xmlns:p14="http://schemas.microsoft.com/office/powerpoint/2010/main" val="16134000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C4CB92BA-8095-1945-B2EC-298F24696DD8}" type="datetime1">
              <a:rPr lang="en-US" smtClean="0"/>
              <a:pPr/>
              <a:t>11/4/2016</a:t>
            </a:fld>
            <a:endParaRPr lang="en-US"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BFA35223-E47F-1946-8A6D-4B121950ACDE}" type="slidenum">
              <a:rPr lang="en-US" smtClean="0"/>
              <a:pPr/>
              <a:t>‹#›</a:t>
            </a:fld>
            <a:endParaRPr lang="en-US" dirty="0"/>
          </a:p>
        </p:txBody>
      </p:sp>
    </p:spTree>
    <p:extLst>
      <p:ext uri="{BB962C8B-B14F-4D97-AF65-F5344CB8AC3E}">
        <p14:creationId xmlns:p14="http://schemas.microsoft.com/office/powerpoint/2010/main" val="391965266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A35223-E47F-1946-8A6D-4B121950ACDE}" type="slidenum">
              <a:rPr lang="en-US" smtClean="0"/>
              <a:pPr/>
              <a:t>1</a:t>
            </a:fld>
            <a:endParaRPr lang="en-US" dirty="0"/>
          </a:p>
        </p:txBody>
      </p:sp>
    </p:spTree>
    <p:extLst>
      <p:ext uri="{BB962C8B-B14F-4D97-AF65-F5344CB8AC3E}">
        <p14:creationId xmlns:p14="http://schemas.microsoft.com/office/powerpoint/2010/main" val="1010125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 </a:t>
            </a:r>
          </a:p>
          <a:p>
            <a:pPr marL="0" indent="0">
              <a:buNone/>
            </a:pPr>
            <a:endParaRPr lang="en-US" dirty="0"/>
          </a:p>
        </p:txBody>
      </p:sp>
      <p:sp>
        <p:nvSpPr>
          <p:cNvPr id="4" name="Slide Number Placeholder 3"/>
          <p:cNvSpPr>
            <a:spLocks noGrp="1"/>
          </p:cNvSpPr>
          <p:nvPr>
            <p:ph type="sldNum" sz="quarter" idx="10"/>
          </p:nvPr>
        </p:nvSpPr>
        <p:spPr/>
        <p:txBody>
          <a:bodyPr/>
          <a:lstStyle/>
          <a:p>
            <a:fld id="{BFA35223-E47F-1946-8A6D-4B121950ACDE}" type="slidenum">
              <a:rPr lang="en-US" smtClean="0"/>
              <a:pPr/>
              <a:t>10</a:t>
            </a:fld>
            <a:endParaRPr lang="en-US" dirty="0"/>
          </a:p>
        </p:txBody>
      </p:sp>
    </p:spTree>
    <p:extLst>
      <p:ext uri="{BB962C8B-B14F-4D97-AF65-F5344CB8AC3E}">
        <p14:creationId xmlns:p14="http://schemas.microsoft.com/office/powerpoint/2010/main" val="4069047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 </a:t>
            </a:r>
          </a:p>
          <a:p>
            <a:pPr marL="0" indent="0">
              <a:buNone/>
            </a:pPr>
            <a:endParaRPr lang="en-US" dirty="0"/>
          </a:p>
        </p:txBody>
      </p:sp>
      <p:sp>
        <p:nvSpPr>
          <p:cNvPr id="4" name="Slide Number Placeholder 3"/>
          <p:cNvSpPr>
            <a:spLocks noGrp="1"/>
          </p:cNvSpPr>
          <p:nvPr>
            <p:ph type="sldNum" sz="quarter" idx="10"/>
          </p:nvPr>
        </p:nvSpPr>
        <p:spPr/>
        <p:txBody>
          <a:bodyPr/>
          <a:lstStyle/>
          <a:p>
            <a:fld id="{BFA35223-E47F-1946-8A6D-4B121950ACDE}" type="slidenum">
              <a:rPr lang="en-US" smtClean="0"/>
              <a:pPr/>
              <a:t>11</a:t>
            </a:fld>
            <a:endParaRPr lang="en-US" dirty="0"/>
          </a:p>
        </p:txBody>
      </p:sp>
    </p:spTree>
    <p:extLst>
      <p:ext uri="{BB962C8B-B14F-4D97-AF65-F5344CB8AC3E}">
        <p14:creationId xmlns:p14="http://schemas.microsoft.com/office/powerpoint/2010/main" val="3987861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 For those batteries </a:t>
            </a:r>
          </a:p>
          <a:p>
            <a:pPr marL="0" indent="0">
              <a:buNone/>
            </a:pPr>
            <a:endParaRPr lang="en-US" dirty="0"/>
          </a:p>
        </p:txBody>
      </p:sp>
      <p:sp>
        <p:nvSpPr>
          <p:cNvPr id="4" name="Slide Number Placeholder 3"/>
          <p:cNvSpPr>
            <a:spLocks noGrp="1"/>
          </p:cNvSpPr>
          <p:nvPr>
            <p:ph type="sldNum" sz="quarter" idx="10"/>
          </p:nvPr>
        </p:nvSpPr>
        <p:spPr/>
        <p:txBody>
          <a:bodyPr/>
          <a:lstStyle/>
          <a:p>
            <a:fld id="{BFA35223-E47F-1946-8A6D-4B121950ACDE}" type="slidenum">
              <a:rPr lang="en-US" smtClean="0"/>
              <a:pPr/>
              <a:t>12</a:t>
            </a:fld>
            <a:endParaRPr lang="en-US" dirty="0"/>
          </a:p>
        </p:txBody>
      </p:sp>
    </p:spTree>
    <p:extLst>
      <p:ext uri="{BB962C8B-B14F-4D97-AF65-F5344CB8AC3E}">
        <p14:creationId xmlns:p14="http://schemas.microsoft.com/office/powerpoint/2010/main" val="3998764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 </a:t>
            </a:r>
          </a:p>
          <a:p>
            <a:pPr marL="0" indent="0">
              <a:buNone/>
            </a:pPr>
            <a:endParaRPr lang="en-US" dirty="0"/>
          </a:p>
        </p:txBody>
      </p:sp>
      <p:sp>
        <p:nvSpPr>
          <p:cNvPr id="4" name="Slide Number Placeholder 3"/>
          <p:cNvSpPr>
            <a:spLocks noGrp="1"/>
          </p:cNvSpPr>
          <p:nvPr>
            <p:ph type="sldNum" sz="quarter" idx="10"/>
          </p:nvPr>
        </p:nvSpPr>
        <p:spPr/>
        <p:txBody>
          <a:bodyPr/>
          <a:lstStyle/>
          <a:p>
            <a:fld id="{BFA35223-E47F-1946-8A6D-4B121950ACDE}" type="slidenum">
              <a:rPr lang="en-US" smtClean="0"/>
              <a:pPr/>
              <a:t>13</a:t>
            </a:fld>
            <a:endParaRPr lang="en-US" dirty="0"/>
          </a:p>
        </p:txBody>
      </p:sp>
    </p:spTree>
    <p:extLst>
      <p:ext uri="{BB962C8B-B14F-4D97-AF65-F5344CB8AC3E}">
        <p14:creationId xmlns:p14="http://schemas.microsoft.com/office/powerpoint/2010/main" val="80143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 492 cases observed in this bin</a:t>
            </a:r>
          </a:p>
          <a:p>
            <a:pPr marL="0" indent="0">
              <a:buNone/>
            </a:pPr>
            <a:endParaRPr lang="en-US" dirty="0"/>
          </a:p>
        </p:txBody>
      </p:sp>
      <p:sp>
        <p:nvSpPr>
          <p:cNvPr id="4" name="Slide Number Placeholder 3"/>
          <p:cNvSpPr>
            <a:spLocks noGrp="1"/>
          </p:cNvSpPr>
          <p:nvPr>
            <p:ph type="sldNum" sz="quarter" idx="10"/>
          </p:nvPr>
        </p:nvSpPr>
        <p:spPr/>
        <p:txBody>
          <a:bodyPr/>
          <a:lstStyle/>
          <a:p>
            <a:fld id="{BFA35223-E47F-1946-8A6D-4B121950ACDE}" type="slidenum">
              <a:rPr lang="en-US" smtClean="0"/>
              <a:pPr/>
              <a:t>14</a:t>
            </a:fld>
            <a:endParaRPr lang="en-US" dirty="0"/>
          </a:p>
        </p:txBody>
      </p:sp>
    </p:spTree>
    <p:extLst>
      <p:ext uri="{BB962C8B-B14F-4D97-AF65-F5344CB8AC3E}">
        <p14:creationId xmlns:p14="http://schemas.microsoft.com/office/powerpoint/2010/main" val="1519140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 </a:t>
            </a:r>
          </a:p>
          <a:p>
            <a:pPr marL="0" indent="0">
              <a:buNone/>
            </a:pPr>
            <a:endParaRPr lang="en-US" dirty="0"/>
          </a:p>
        </p:txBody>
      </p:sp>
      <p:sp>
        <p:nvSpPr>
          <p:cNvPr id="4" name="Slide Number Placeholder 3"/>
          <p:cNvSpPr>
            <a:spLocks noGrp="1"/>
          </p:cNvSpPr>
          <p:nvPr>
            <p:ph type="sldNum" sz="quarter" idx="10"/>
          </p:nvPr>
        </p:nvSpPr>
        <p:spPr/>
        <p:txBody>
          <a:bodyPr/>
          <a:lstStyle/>
          <a:p>
            <a:fld id="{BFA35223-E47F-1946-8A6D-4B121950ACDE}" type="slidenum">
              <a:rPr lang="en-US" smtClean="0"/>
              <a:pPr/>
              <a:t>15</a:t>
            </a:fld>
            <a:endParaRPr lang="en-US" dirty="0"/>
          </a:p>
        </p:txBody>
      </p:sp>
    </p:spTree>
    <p:extLst>
      <p:ext uri="{BB962C8B-B14F-4D97-AF65-F5344CB8AC3E}">
        <p14:creationId xmlns:p14="http://schemas.microsoft.com/office/powerpoint/2010/main" val="1338658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 </a:t>
            </a:r>
          </a:p>
          <a:p>
            <a:pPr marL="0" indent="0">
              <a:buNone/>
            </a:pPr>
            <a:endParaRPr lang="en-US" dirty="0"/>
          </a:p>
        </p:txBody>
      </p:sp>
      <p:sp>
        <p:nvSpPr>
          <p:cNvPr id="4" name="Slide Number Placeholder 3"/>
          <p:cNvSpPr>
            <a:spLocks noGrp="1"/>
          </p:cNvSpPr>
          <p:nvPr>
            <p:ph type="sldNum" sz="quarter" idx="10"/>
          </p:nvPr>
        </p:nvSpPr>
        <p:spPr/>
        <p:txBody>
          <a:bodyPr/>
          <a:lstStyle/>
          <a:p>
            <a:fld id="{BFA35223-E47F-1946-8A6D-4B121950ACDE}" type="slidenum">
              <a:rPr lang="en-US" smtClean="0"/>
              <a:pPr/>
              <a:t>16</a:t>
            </a:fld>
            <a:endParaRPr lang="en-US" dirty="0"/>
          </a:p>
        </p:txBody>
      </p:sp>
    </p:spTree>
    <p:extLst>
      <p:ext uri="{BB962C8B-B14F-4D97-AF65-F5344CB8AC3E}">
        <p14:creationId xmlns:p14="http://schemas.microsoft.com/office/powerpoint/2010/main" val="2922788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 </a:t>
            </a:r>
          </a:p>
          <a:p>
            <a:pPr marL="0" indent="0">
              <a:buNone/>
            </a:pPr>
            <a:endParaRPr lang="en-US" dirty="0"/>
          </a:p>
        </p:txBody>
      </p:sp>
      <p:sp>
        <p:nvSpPr>
          <p:cNvPr id="4" name="Slide Number Placeholder 3"/>
          <p:cNvSpPr>
            <a:spLocks noGrp="1"/>
          </p:cNvSpPr>
          <p:nvPr>
            <p:ph type="sldNum" sz="quarter" idx="10"/>
          </p:nvPr>
        </p:nvSpPr>
        <p:spPr/>
        <p:txBody>
          <a:bodyPr/>
          <a:lstStyle/>
          <a:p>
            <a:fld id="{BFA35223-E47F-1946-8A6D-4B121950ACDE}" type="slidenum">
              <a:rPr lang="en-US" smtClean="0"/>
              <a:pPr/>
              <a:t>17</a:t>
            </a:fld>
            <a:endParaRPr lang="en-US" dirty="0"/>
          </a:p>
        </p:txBody>
      </p:sp>
    </p:spTree>
    <p:extLst>
      <p:ext uri="{BB962C8B-B14F-4D97-AF65-F5344CB8AC3E}">
        <p14:creationId xmlns:p14="http://schemas.microsoft.com/office/powerpoint/2010/main" val="3306629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 </a:t>
            </a:r>
          </a:p>
          <a:p>
            <a:pPr marL="0" indent="0">
              <a:buNone/>
            </a:pPr>
            <a:endParaRPr lang="en-US" dirty="0"/>
          </a:p>
        </p:txBody>
      </p:sp>
      <p:sp>
        <p:nvSpPr>
          <p:cNvPr id="4" name="Slide Number Placeholder 3"/>
          <p:cNvSpPr>
            <a:spLocks noGrp="1"/>
          </p:cNvSpPr>
          <p:nvPr>
            <p:ph type="sldNum" sz="quarter" idx="10"/>
          </p:nvPr>
        </p:nvSpPr>
        <p:spPr/>
        <p:txBody>
          <a:bodyPr/>
          <a:lstStyle/>
          <a:p>
            <a:fld id="{BFA35223-E47F-1946-8A6D-4B121950ACDE}" type="slidenum">
              <a:rPr lang="en-US" smtClean="0"/>
              <a:pPr/>
              <a:t>19</a:t>
            </a:fld>
            <a:endParaRPr lang="en-US" dirty="0"/>
          </a:p>
        </p:txBody>
      </p:sp>
    </p:spTree>
    <p:extLst>
      <p:ext uri="{BB962C8B-B14F-4D97-AF65-F5344CB8AC3E}">
        <p14:creationId xmlns:p14="http://schemas.microsoft.com/office/powerpoint/2010/main" val="2306369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 </a:t>
            </a:r>
          </a:p>
          <a:p>
            <a:pPr marL="0" indent="0">
              <a:buNone/>
            </a:pPr>
            <a:endParaRPr lang="en-US" dirty="0"/>
          </a:p>
        </p:txBody>
      </p:sp>
      <p:sp>
        <p:nvSpPr>
          <p:cNvPr id="4" name="Slide Number Placeholder 3"/>
          <p:cNvSpPr>
            <a:spLocks noGrp="1"/>
          </p:cNvSpPr>
          <p:nvPr>
            <p:ph type="sldNum" sz="quarter" idx="10"/>
          </p:nvPr>
        </p:nvSpPr>
        <p:spPr/>
        <p:txBody>
          <a:bodyPr/>
          <a:lstStyle/>
          <a:p>
            <a:fld id="{BFA35223-E47F-1946-8A6D-4B121950ACDE}" type="slidenum">
              <a:rPr lang="en-US" smtClean="0"/>
              <a:pPr/>
              <a:t>20</a:t>
            </a:fld>
            <a:endParaRPr lang="en-US" dirty="0"/>
          </a:p>
        </p:txBody>
      </p:sp>
    </p:spTree>
    <p:extLst>
      <p:ext uri="{BB962C8B-B14F-4D97-AF65-F5344CB8AC3E}">
        <p14:creationId xmlns:p14="http://schemas.microsoft.com/office/powerpoint/2010/main" val="3744511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In these cases, the high spread in conductance was because of just one reading which was an aberration. And the DOD is also just hovering around .80 mark</a:t>
            </a:r>
            <a:endParaRPr lang="en-US" dirty="0"/>
          </a:p>
        </p:txBody>
      </p:sp>
      <p:sp>
        <p:nvSpPr>
          <p:cNvPr id="4" name="Slide Number Placeholder 3"/>
          <p:cNvSpPr>
            <a:spLocks noGrp="1"/>
          </p:cNvSpPr>
          <p:nvPr>
            <p:ph type="sldNum" sz="quarter" idx="10"/>
          </p:nvPr>
        </p:nvSpPr>
        <p:spPr/>
        <p:txBody>
          <a:bodyPr/>
          <a:lstStyle/>
          <a:p>
            <a:fld id="{BFA35223-E47F-1946-8A6D-4B121950ACDE}" type="slidenum">
              <a:rPr lang="en-US" smtClean="0"/>
              <a:pPr/>
              <a:t>2</a:t>
            </a:fld>
            <a:endParaRPr lang="en-US" dirty="0"/>
          </a:p>
        </p:txBody>
      </p:sp>
    </p:spTree>
    <p:extLst>
      <p:ext uri="{BB962C8B-B14F-4D97-AF65-F5344CB8AC3E}">
        <p14:creationId xmlns:p14="http://schemas.microsoft.com/office/powerpoint/2010/main" val="2750217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A35223-E47F-1946-8A6D-4B121950ACDE}" type="slidenum">
              <a:rPr lang="en-US" smtClean="0"/>
              <a:pPr/>
              <a:t>3</a:t>
            </a:fld>
            <a:endParaRPr lang="en-US" dirty="0"/>
          </a:p>
        </p:txBody>
      </p:sp>
    </p:spTree>
    <p:extLst>
      <p:ext uri="{BB962C8B-B14F-4D97-AF65-F5344CB8AC3E}">
        <p14:creationId xmlns:p14="http://schemas.microsoft.com/office/powerpoint/2010/main" val="2243961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Tranche 1 : 50 Batteries : &lt; 0.8 : 20 batteries : Most of the DOD values are between 0.8 and 0.85. However those cases where there were more cases below 0.8 it was associated with sharper drop in Conductance.</a:t>
            </a:r>
          </a:p>
          <a:p>
            <a:pPr marL="228600" indent="-228600">
              <a:buAutoNum type="arabicPeriod"/>
            </a:pPr>
            <a:r>
              <a:rPr lang="en-US" baseline="0" dirty="0" smtClean="0"/>
              <a:t> Did not observe any cases with dropping and retracing trend within these samples.</a:t>
            </a:r>
          </a:p>
          <a:p>
            <a:pPr marL="0" indent="0">
              <a:buNone/>
            </a:pPr>
            <a:endParaRPr lang="en-US" dirty="0"/>
          </a:p>
        </p:txBody>
      </p:sp>
      <p:sp>
        <p:nvSpPr>
          <p:cNvPr id="4" name="Slide Number Placeholder 3"/>
          <p:cNvSpPr>
            <a:spLocks noGrp="1"/>
          </p:cNvSpPr>
          <p:nvPr>
            <p:ph type="sldNum" sz="quarter" idx="10"/>
          </p:nvPr>
        </p:nvSpPr>
        <p:spPr/>
        <p:txBody>
          <a:bodyPr/>
          <a:lstStyle/>
          <a:p>
            <a:fld id="{BFA35223-E47F-1946-8A6D-4B121950ACDE}" type="slidenum">
              <a:rPr lang="en-US" smtClean="0"/>
              <a:pPr/>
              <a:t>4</a:t>
            </a:fld>
            <a:endParaRPr lang="en-US" dirty="0"/>
          </a:p>
        </p:txBody>
      </p:sp>
    </p:spTree>
    <p:extLst>
      <p:ext uri="{BB962C8B-B14F-4D97-AF65-F5344CB8AC3E}">
        <p14:creationId xmlns:p14="http://schemas.microsoft.com/office/powerpoint/2010/main" val="724769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 </a:t>
            </a:r>
          </a:p>
          <a:p>
            <a:pPr marL="0" indent="0">
              <a:buNone/>
            </a:pPr>
            <a:endParaRPr lang="en-US" dirty="0"/>
          </a:p>
        </p:txBody>
      </p:sp>
      <p:sp>
        <p:nvSpPr>
          <p:cNvPr id="4" name="Slide Number Placeholder 3"/>
          <p:cNvSpPr>
            <a:spLocks noGrp="1"/>
          </p:cNvSpPr>
          <p:nvPr>
            <p:ph type="sldNum" sz="quarter" idx="10"/>
          </p:nvPr>
        </p:nvSpPr>
        <p:spPr/>
        <p:txBody>
          <a:bodyPr/>
          <a:lstStyle/>
          <a:p>
            <a:fld id="{BFA35223-E47F-1946-8A6D-4B121950ACDE}" type="slidenum">
              <a:rPr lang="en-US" smtClean="0"/>
              <a:pPr/>
              <a:t>5</a:t>
            </a:fld>
            <a:endParaRPr lang="en-US" dirty="0"/>
          </a:p>
        </p:txBody>
      </p:sp>
    </p:spTree>
    <p:extLst>
      <p:ext uri="{BB962C8B-B14F-4D97-AF65-F5344CB8AC3E}">
        <p14:creationId xmlns:p14="http://schemas.microsoft.com/office/powerpoint/2010/main" val="2632174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 </a:t>
            </a:r>
          </a:p>
          <a:p>
            <a:pPr marL="0" indent="0">
              <a:buNone/>
            </a:pPr>
            <a:endParaRPr lang="en-US" dirty="0"/>
          </a:p>
        </p:txBody>
      </p:sp>
      <p:sp>
        <p:nvSpPr>
          <p:cNvPr id="4" name="Slide Number Placeholder 3"/>
          <p:cNvSpPr>
            <a:spLocks noGrp="1"/>
          </p:cNvSpPr>
          <p:nvPr>
            <p:ph type="sldNum" sz="quarter" idx="10"/>
          </p:nvPr>
        </p:nvSpPr>
        <p:spPr/>
        <p:txBody>
          <a:bodyPr/>
          <a:lstStyle/>
          <a:p>
            <a:fld id="{BFA35223-E47F-1946-8A6D-4B121950ACDE}" type="slidenum">
              <a:rPr lang="en-US" smtClean="0"/>
              <a:pPr/>
              <a:t>6</a:t>
            </a:fld>
            <a:endParaRPr lang="en-US" dirty="0"/>
          </a:p>
        </p:txBody>
      </p:sp>
    </p:spTree>
    <p:extLst>
      <p:ext uri="{BB962C8B-B14F-4D97-AF65-F5344CB8AC3E}">
        <p14:creationId xmlns:p14="http://schemas.microsoft.com/office/powerpoint/2010/main" val="1473328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From the above analysis</a:t>
            </a:r>
            <a:r>
              <a:rPr lang="en-US" baseline="0" dirty="0" smtClean="0"/>
              <a:t> another aspect which evolved is the points below 0.8 DOD. Rather than going for one off points which had gone below this threshold it was more apt to look for the % of points which are lower than the threshold. The more the points which are below the threshold, more the probability of sharper conductance and more likely we get the failure cases we want.</a:t>
            </a:r>
            <a:endParaRPr lang="en-US" dirty="0"/>
          </a:p>
        </p:txBody>
      </p:sp>
      <p:sp>
        <p:nvSpPr>
          <p:cNvPr id="4" name="Slide Number Placeholder 3"/>
          <p:cNvSpPr>
            <a:spLocks noGrp="1"/>
          </p:cNvSpPr>
          <p:nvPr>
            <p:ph type="sldNum" sz="quarter" idx="10"/>
          </p:nvPr>
        </p:nvSpPr>
        <p:spPr/>
        <p:txBody>
          <a:bodyPr/>
          <a:lstStyle/>
          <a:p>
            <a:fld id="{BFA35223-E47F-1946-8A6D-4B121950ACDE}" type="slidenum">
              <a:rPr lang="en-US" smtClean="0"/>
              <a:pPr/>
              <a:t>7</a:t>
            </a:fld>
            <a:endParaRPr lang="en-US" dirty="0"/>
          </a:p>
        </p:txBody>
      </p:sp>
    </p:spTree>
    <p:extLst>
      <p:ext uri="{BB962C8B-B14F-4D97-AF65-F5344CB8AC3E}">
        <p14:creationId xmlns:p14="http://schemas.microsoft.com/office/powerpoint/2010/main" val="2436287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For this</a:t>
            </a:r>
            <a:r>
              <a:rPr lang="en-US" baseline="0" dirty="0" smtClean="0"/>
              <a:t> new sample of 1000 batteries, the binning was done with respect to the drop in conductance level. This was done to get a different perspective.</a:t>
            </a:r>
          </a:p>
          <a:p>
            <a:pPr marL="228600" indent="-228600">
              <a:buAutoNum type="arabicPeriod"/>
            </a:pPr>
            <a:r>
              <a:rPr lang="en-US" baseline="0" dirty="0" smtClean="0"/>
              <a:t>For each bin a new feature related to the % of points below 0.8 DOD was included for the analysis.</a:t>
            </a:r>
            <a:endParaRPr lang="en-US" dirty="0"/>
          </a:p>
        </p:txBody>
      </p:sp>
      <p:sp>
        <p:nvSpPr>
          <p:cNvPr id="4" name="Slide Number Placeholder 3"/>
          <p:cNvSpPr>
            <a:spLocks noGrp="1"/>
          </p:cNvSpPr>
          <p:nvPr>
            <p:ph type="sldNum" sz="quarter" idx="10"/>
          </p:nvPr>
        </p:nvSpPr>
        <p:spPr/>
        <p:txBody>
          <a:bodyPr/>
          <a:lstStyle/>
          <a:p>
            <a:fld id="{BFA35223-E47F-1946-8A6D-4B121950ACDE}" type="slidenum">
              <a:rPr lang="en-US" smtClean="0"/>
              <a:pPr/>
              <a:t>8</a:t>
            </a:fld>
            <a:endParaRPr lang="en-US" dirty="0"/>
          </a:p>
        </p:txBody>
      </p:sp>
    </p:spTree>
    <p:extLst>
      <p:ext uri="{BB962C8B-B14F-4D97-AF65-F5344CB8AC3E}">
        <p14:creationId xmlns:p14="http://schemas.microsoft.com/office/powerpoint/2010/main" val="1647067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 </a:t>
            </a:r>
          </a:p>
          <a:p>
            <a:pPr marL="0" indent="0">
              <a:buNone/>
            </a:pPr>
            <a:endParaRPr lang="en-US" dirty="0"/>
          </a:p>
        </p:txBody>
      </p:sp>
      <p:sp>
        <p:nvSpPr>
          <p:cNvPr id="4" name="Slide Number Placeholder 3"/>
          <p:cNvSpPr>
            <a:spLocks noGrp="1"/>
          </p:cNvSpPr>
          <p:nvPr>
            <p:ph type="sldNum" sz="quarter" idx="10"/>
          </p:nvPr>
        </p:nvSpPr>
        <p:spPr/>
        <p:txBody>
          <a:bodyPr/>
          <a:lstStyle/>
          <a:p>
            <a:fld id="{BFA35223-E47F-1946-8A6D-4B121950ACDE}" type="slidenum">
              <a:rPr lang="en-US" smtClean="0"/>
              <a:pPr/>
              <a:t>9</a:t>
            </a:fld>
            <a:endParaRPr lang="en-US" dirty="0"/>
          </a:p>
        </p:txBody>
      </p:sp>
    </p:spTree>
    <p:extLst>
      <p:ext uri="{BB962C8B-B14F-4D97-AF65-F5344CB8AC3E}">
        <p14:creationId xmlns:p14="http://schemas.microsoft.com/office/powerpoint/2010/main" val="42109107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24202" y="2536033"/>
            <a:ext cx="9525" cy="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auto">
          <a:xfrm>
            <a:off x="0" y="0"/>
            <a:ext cx="9144000" cy="5715000"/>
          </a:xfrm>
          <a:prstGeom prst="rect">
            <a:avLst/>
          </a:prstGeom>
          <a:noFill/>
          <a:ln w="254000" cap="flat" cmpd="sng" algn="ctr">
            <a:solidFill>
              <a:schemeClr val="bg1">
                <a:lumMod val="95000"/>
              </a:schemeClr>
            </a:solidFill>
            <a:prstDash val="solid"/>
            <a:round/>
            <a:headEnd type="none" w="med" len="med"/>
            <a:tailEnd type="none" w="med" len="med"/>
          </a:ln>
          <a:effectLst/>
        </p:spPr>
        <p:txBody>
          <a:bodyPr/>
          <a:lstStyle/>
          <a:p>
            <a:pPr algn="l">
              <a:defRPr/>
            </a:pPr>
            <a:endParaRPr lang="en-US" sz="1200">
              <a:ea typeface="ＭＳ Ｐゴシック"/>
            </a:endParaRPr>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47054" y="5038614"/>
            <a:ext cx="2085783" cy="554818"/>
          </a:xfrm>
          <a:prstGeom prst="rect">
            <a:avLst/>
          </a:prstGeom>
        </p:spPr>
      </p:pic>
    </p:spTree>
    <p:extLst>
      <p:ext uri="{BB962C8B-B14F-4D97-AF65-F5344CB8AC3E}">
        <p14:creationId xmlns:p14="http://schemas.microsoft.com/office/powerpoint/2010/main" val="3085029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696285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47054" y="5038614"/>
            <a:ext cx="2085783" cy="554818"/>
          </a:xfrm>
          <a:prstGeom prst="rect">
            <a:avLst/>
          </a:prstGeom>
        </p:spPr>
      </p:pic>
    </p:spTree>
    <p:extLst>
      <p:ext uri="{BB962C8B-B14F-4D97-AF65-F5344CB8AC3E}">
        <p14:creationId xmlns:p14="http://schemas.microsoft.com/office/powerpoint/2010/main" val="3704935826"/>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47054" y="5038614"/>
            <a:ext cx="2085783" cy="554818"/>
          </a:xfrm>
          <a:prstGeom prst="rect">
            <a:avLst/>
          </a:prstGeom>
        </p:spPr>
      </p:pic>
    </p:spTree>
    <p:extLst>
      <p:ext uri="{BB962C8B-B14F-4D97-AF65-F5344CB8AC3E}">
        <p14:creationId xmlns:p14="http://schemas.microsoft.com/office/powerpoint/2010/main" val="2914921238"/>
      </p:ext>
    </p:extLst>
  </p:cSld>
  <p:clrMap bg1="lt1" tx1="dk1" bg2="lt2" tx2="dk2" accent1="accent1" accent2="accent2" accent3="accent3" accent4="accent4" accent5="accent5" accent6="accent6" hlink="hlink" folHlink="folHlink"/>
  <p:sldLayoutIdLst>
    <p:sldLayoutId id="2147483671" r:id="rId1"/>
    <p:sldLayoutId id="2147483679" r:id="rId2"/>
    <p:sldLayoutId id="2147483685" r:id="rId3"/>
  </p:sldLayoutIdLst>
  <p:transition/>
  <p:timing>
    <p:tnLst>
      <p:par>
        <p:cTn id="1" dur="indefinite" restart="never" nodeType="tmRoot"/>
      </p:par>
    </p:tnLst>
  </p:timing>
  <p:hf hdr="0" ftr="0" dt="0"/>
  <p:txStyles>
    <p:titleStyle>
      <a:lvl1pPr marL="79375" indent="-79375" algn="l" rtl="0" eaLnBrk="0" fontAlgn="base" hangingPunct="0">
        <a:spcBef>
          <a:spcPct val="0"/>
        </a:spcBef>
        <a:spcAft>
          <a:spcPct val="0"/>
        </a:spcAft>
        <a:defRPr sz="4500">
          <a:solidFill>
            <a:srgbClr val="006FD5"/>
          </a:solidFill>
          <a:latin typeface="+mj-lt"/>
          <a:ea typeface="+mj-ea"/>
          <a:cs typeface="+mj-cs"/>
          <a:sym typeface="Arial Bold" panose="020B0704020202020204" pitchFamily="34" charset="0"/>
        </a:defRPr>
      </a:lvl1pPr>
      <a:lvl2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2pPr>
      <a:lvl3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3pPr>
      <a:lvl4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4pPr>
      <a:lvl5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5pPr>
      <a:lvl6pPr marL="5365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6pPr>
      <a:lvl7pPr marL="9937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7pPr>
      <a:lvl8pPr marL="14509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8pPr>
      <a:lvl9pPr marL="19081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9pPr>
    </p:titleStyle>
    <p:bodyStyle>
      <a:lvl1pPr marL="3175" indent="0" algn="l" rtl="0" eaLnBrk="0" fontAlgn="base" hangingPunct="0">
        <a:spcBef>
          <a:spcPct val="0"/>
        </a:spcBef>
        <a:spcAft>
          <a:spcPct val="0"/>
        </a:spcAft>
        <a:buClr>
          <a:srgbClr val="0F6FC6"/>
        </a:buClr>
        <a:buSzPct val="80000"/>
        <a:buFont typeface="Wingdings 2" panose="05020102010507070707" pitchFamily="18" charset="2"/>
        <a:buNone/>
        <a:defRPr sz="3200">
          <a:solidFill>
            <a:schemeClr val="tx1"/>
          </a:solidFill>
          <a:latin typeface="Myriad Pro" pitchFamily="34" charset="0"/>
          <a:ea typeface="+mn-ea"/>
          <a:cs typeface="+mn-cs"/>
          <a:sym typeface="Arial" panose="020B0604020202020204" pitchFamily="34" charset="0"/>
        </a:defRPr>
      </a:lvl1pPr>
      <a:lvl2pPr marL="615950" indent="-273050" algn="l" rtl="0" eaLnBrk="0" fontAlgn="base" hangingPunct="0">
        <a:spcBef>
          <a:spcPts val="700"/>
        </a:spcBef>
        <a:spcAft>
          <a:spcPct val="0"/>
        </a:spcAft>
        <a:buClr>
          <a:srgbClr val="009DD9"/>
        </a:buClr>
        <a:buSzPct val="87000"/>
        <a:buFont typeface="Wingdings" panose="05000000000000000000" pitchFamily="2" charset="2"/>
        <a:buChar char="§"/>
        <a:defRPr sz="2800">
          <a:solidFill>
            <a:schemeClr val="tx1"/>
          </a:solidFill>
          <a:latin typeface="+mn-lt"/>
          <a:ea typeface="+mn-ea"/>
          <a:cs typeface="+mn-cs"/>
          <a:sym typeface="Arial" panose="020B0604020202020204" pitchFamily="34" charset="0"/>
        </a:defRPr>
      </a:lvl2pPr>
      <a:lvl3pPr marL="881063" indent="-228600" algn="l" rtl="0" eaLnBrk="0" fontAlgn="base" hangingPunct="0">
        <a:spcBef>
          <a:spcPts val="600"/>
        </a:spcBef>
        <a:spcAft>
          <a:spcPct val="0"/>
        </a:spcAft>
        <a:buClr>
          <a:srgbClr val="0BD0D9"/>
        </a:buClr>
        <a:buSzPct val="100000"/>
        <a:buFont typeface="Arial" panose="020B0604020202020204" pitchFamily="34" charset="0"/>
        <a:buChar char="▪"/>
        <a:defRPr sz="2400">
          <a:solidFill>
            <a:schemeClr val="tx1"/>
          </a:solidFill>
          <a:latin typeface="Myriad Pro" pitchFamily="34" charset="0"/>
          <a:ea typeface="+mn-ea"/>
          <a:cs typeface="+mn-cs"/>
          <a:sym typeface="Arial" panose="020B0604020202020204" pitchFamily="34" charset="0"/>
        </a:defRPr>
      </a:lvl3pPr>
      <a:lvl4pPr marL="1101725" indent="-184150" algn="l" rtl="0" eaLnBrk="0" fontAlgn="base" hangingPunct="0">
        <a:spcBef>
          <a:spcPts val="500"/>
        </a:spcBef>
        <a:spcAft>
          <a:spcPct val="0"/>
        </a:spcAft>
        <a:buClr>
          <a:srgbClr val="10CF9B"/>
        </a:buClr>
        <a:buSzPct val="100000"/>
        <a:buFont typeface="Arial" panose="020B0604020202020204" pitchFamily="34" charset="0"/>
        <a:buChar char="▪"/>
        <a:defRPr sz="2000">
          <a:solidFill>
            <a:schemeClr val="tx1"/>
          </a:solidFill>
          <a:latin typeface="Myriad Pro" pitchFamily="34" charset="0"/>
          <a:ea typeface="+mn-ea"/>
          <a:cs typeface="+mn-cs"/>
          <a:sym typeface="Arial" panose="020B0604020202020204" pitchFamily="34" charset="0"/>
        </a:defRPr>
      </a:lvl4pPr>
      <a:lvl5pPr marL="1311275" indent="-182563" algn="l" rtl="0" eaLnBrk="0" fontAlgn="base" hangingPunct="0">
        <a:spcBef>
          <a:spcPts val="500"/>
        </a:spcBef>
        <a:spcAft>
          <a:spcPct val="0"/>
        </a:spcAft>
        <a:buClr>
          <a:srgbClr val="7CCA62"/>
        </a:buClr>
        <a:buSzPct val="100000"/>
        <a:buFont typeface="Wingdings 3" panose="05040102010807070707" pitchFamily="18" charset="2"/>
        <a:buChar char="­"/>
        <a:defRPr sz="2000">
          <a:solidFill>
            <a:schemeClr val="tx1"/>
          </a:solidFill>
          <a:latin typeface="Myriad Pro" pitchFamily="34" charset="0"/>
          <a:ea typeface="+mn-ea"/>
          <a:cs typeface="+mn-cs"/>
          <a:sym typeface="Arial" panose="020B0604020202020204" pitchFamily="34" charset="0"/>
        </a:defRPr>
      </a:lvl5pPr>
      <a:lvl6pPr marL="1768475" indent="-182563" algn="l" rtl="0" fontAlgn="base">
        <a:spcBef>
          <a:spcPts val="500"/>
        </a:spcBef>
        <a:spcAft>
          <a:spcPct val="0"/>
        </a:spcAft>
        <a:buClr>
          <a:srgbClr val="7CCA62"/>
        </a:buClr>
        <a:buSzPct val="100000"/>
        <a:buFont typeface="Wingdings 3" charset="2"/>
        <a:buChar char="­"/>
        <a:defRPr sz="2000">
          <a:solidFill>
            <a:schemeClr val="tx1"/>
          </a:solidFill>
          <a:latin typeface="+mn-lt"/>
          <a:ea typeface="+mn-ea"/>
          <a:cs typeface="+mn-cs"/>
          <a:sym typeface="Arial" charset="0"/>
        </a:defRPr>
      </a:lvl6pPr>
      <a:lvl7pPr marL="2225675" indent="-182563" algn="l" rtl="0" fontAlgn="base">
        <a:spcBef>
          <a:spcPts val="500"/>
        </a:spcBef>
        <a:spcAft>
          <a:spcPct val="0"/>
        </a:spcAft>
        <a:buClr>
          <a:srgbClr val="7CCA62"/>
        </a:buClr>
        <a:buSzPct val="100000"/>
        <a:buFont typeface="Wingdings 3" charset="2"/>
        <a:buChar char="­"/>
        <a:defRPr sz="2000">
          <a:solidFill>
            <a:schemeClr val="tx1"/>
          </a:solidFill>
          <a:latin typeface="+mn-lt"/>
          <a:ea typeface="+mn-ea"/>
          <a:cs typeface="+mn-cs"/>
          <a:sym typeface="Arial" charset="0"/>
        </a:defRPr>
      </a:lvl7pPr>
      <a:lvl8pPr marL="2682875" indent="-182563" algn="l" rtl="0" fontAlgn="base">
        <a:spcBef>
          <a:spcPts val="500"/>
        </a:spcBef>
        <a:spcAft>
          <a:spcPct val="0"/>
        </a:spcAft>
        <a:buClr>
          <a:srgbClr val="7CCA62"/>
        </a:buClr>
        <a:buSzPct val="100000"/>
        <a:buFont typeface="Wingdings 3" charset="2"/>
        <a:buChar char="­"/>
        <a:defRPr sz="2000">
          <a:solidFill>
            <a:schemeClr val="tx1"/>
          </a:solidFill>
          <a:latin typeface="+mn-lt"/>
          <a:ea typeface="+mn-ea"/>
          <a:cs typeface="+mn-cs"/>
          <a:sym typeface="Arial" charset="0"/>
        </a:defRPr>
      </a:lvl8pPr>
      <a:lvl9pPr marL="3140075" indent="-182563" algn="l" rtl="0" fontAlgn="base">
        <a:spcBef>
          <a:spcPts val="500"/>
        </a:spcBef>
        <a:spcAft>
          <a:spcPct val="0"/>
        </a:spcAft>
        <a:buClr>
          <a:srgbClr val="7CCA62"/>
        </a:buClr>
        <a:buSzPct val="100000"/>
        <a:buFont typeface="Wingdings 3" charset="2"/>
        <a:buChar char="­"/>
        <a:defRPr sz="2000">
          <a:solidFill>
            <a:schemeClr val="tx1"/>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0182"/>
            <a:ext cx="5000224" cy="3750555"/>
          </a:xfrm>
          <a:prstGeom prst="rect">
            <a:avLst/>
          </a:prstGeom>
        </p:spPr>
      </p:pic>
      <p:sp>
        <p:nvSpPr>
          <p:cNvPr id="14" name="TextBox 13"/>
          <p:cNvSpPr txBox="1"/>
          <p:nvPr/>
        </p:nvSpPr>
        <p:spPr>
          <a:xfrm>
            <a:off x="1748610" y="2796773"/>
            <a:ext cx="6973888" cy="769441"/>
          </a:xfrm>
          <a:prstGeom prst="rect">
            <a:avLst/>
          </a:prstGeom>
          <a:noFill/>
          <a:effectLst>
            <a:outerShdw blurRad="50800" dist="38100" dir="16200000" rotWithShape="0">
              <a:prstClr val="black">
                <a:alpha val="40000"/>
              </a:prstClr>
            </a:outerShdw>
          </a:effectLst>
        </p:spPr>
        <p:txBody>
          <a:bodyPr wrap="square" rtlCol="0">
            <a:spAutoFit/>
          </a:bodyPr>
          <a:lstStyle/>
          <a:p>
            <a:pPr algn="r"/>
            <a:r>
              <a:rPr lang="en-US" sz="4400" b="1" dirty="0" smtClean="0">
                <a:solidFill>
                  <a:srgbClr val="7030A0"/>
                </a:solidFill>
                <a:latin typeface="Gisha" panose="020B0502040204020203" pitchFamily="34" charset="-79"/>
                <a:cs typeface="Gisha" panose="020B0502040204020203" pitchFamily="34" charset="-79"/>
              </a:rPr>
              <a:t>Trend Analysis II</a:t>
            </a:r>
          </a:p>
        </p:txBody>
      </p:sp>
    </p:spTree>
    <p:extLst>
      <p:ext uri="{BB962C8B-B14F-4D97-AF65-F5344CB8AC3E}">
        <p14:creationId xmlns:p14="http://schemas.microsoft.com/office/powerpoint/2010/main" val="281107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15636" y="149032"/>
            <a:ext cx="8134597" cy="504620"/>
          </a:xfrm>
          <a:prstGeom prst="rect">
            <a:avLst/>
          </a:prstGeom>
        </p:spPr>
        <p:txBody>
          <a:bodyPr vert="horz"/>
          <a:lstStyle>
            <a:lvl1pPr marL="79375" indent="-79375" algn="l" rtl="0" eaLnBrk="0" fontAlgn="base" hangingPunct="0">
              <a:spcBef>
                <a:spcPct val="0"/>
              </a:spcBef>
              <a:spcAft>
                <a:spcPct val="0"/>
              </a:spcAft>
              <a:defRPr sz="4500">
                <a:solidFill>
                  <a:srgbClr val="006FD5"/>
                </a:solidFill>
                <a:latin typeface="+mj-lt"/>
                <a:ea typeface="+mj-ea"/>
                <a:cs typeface="+mj-cs"/>
                <a:sym typeface="Arial Bold" panose="020B0704020202020204" pitchFamily="34" charset="0"/>
              </a:defRPr>
            </a:lvl1pPr>
            <a:lvl2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2pPr>
            <a:lvl3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3pPr>
            <a:lvl4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4pPr>
            <a:lvl5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5pPr>
            <a:lvl6pPr marL="5365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6pPr>
            <a:lvl7pPr marL="9937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7pPr>
            <a:lvl8pPr marL="14509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8pPr>
            <a:lvl9pPr marL="19081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9pPr>
          </a:lstStyle>
          <a:p>
            <a:pPr algn="ctr"/>
            <a:r>
              <a:rPr lang="en-US" altLang="en-US" sz="2800" b="1" kern="1200" dirty="0" smtClean="0">
                <a:solidFill>
                  <a:srgbClr val="282973"/>
                </a:solidFill>
                <a:latin typeface="Agency FB" panose="020B0503020202020204" pitchFamily="34" charset="0"/>
                <a:ea typeface="ヒラギノ角ゴ ProN W3" charset="-128"/>
              </a:rPr>
              <a:t>Conductance Drop  &gt; 0.2 &lt; 0.5 ( 7 Cases) </a:t>
            </a:r>
            <a:endParaRPr lang="en-US" altLang="en-US" sz="2800" b="1" kern="1200" dirty="0">
              <a:solidFill>
                <a:srgbClr val="282973"/>
              </a:solidFill>
              <a:latin typeface="Agency FB" panose="020B0503020202020204" pitchFamily="34" charset="0"/>
              <a:ea typeface="ヒラギノ角ゴ ProN W3" charset="-128"/>
            </a:endParaRPr>
          </a:p>
        </p:txBody>
      </p:sp>
      <p:sp>
        <p:nvSpPr>
          <p:cNvPr id="15" name="Rounded Rectangle 14"/>
          <p:cNvSpPr/>
          <p:nvPr/>
        </p:nvSpPr>
        <p:spPr bwMode="auto">
          <a:xfrm>
            <a:off x="2469922" y="4467493"/>
            <a:ext cx="6215778" cy="1227911"/>
          </a:xfrm>
          <a:prstGeom prst="roundRect">
            <a:avLst/>
          </a:prstGeom>
          <a:solidFill>
            <a:srgbClr val="BBE0E3"/>
          </a:solidFill>
          <a:ln w="254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sz="1200" dirty="0" smtClean="0">
                <a:ea typeface="ヒラギノ角ゴ ProN W3" charset="-128"/>
                <a:cs typeface="ヒラギノ角ゴ ProN W3" charset="-128"/>
              </a:rPr>
              <a:t>1&amp; 2  have  &gt; 10 %  points where DOD less than 0.8 .</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sz="1200" dirty="0" smtClean="0">
                <a:ea typeface="ヒラギノ角ゴ ProN W3" charset="-128"/>
                <a:cs typeface="ヒラギノ角ゴ ProN W3" charset="-128"/>
              </a:rPr>
              <a:t>6 :  has  around 5 % points where DOD less than 0.8</a:t>
            </a:r>
            <a:r>
              <a:rPr kumimoji="0" lang="en-IN" sz="1200" b="0" i="0" strike="noStrike" cap="none" normalizeH="0" dirty="0" smtClean="0">
                <a:ln>
                  <a:noFill/>
                </a:ln>
                <a:solidFill>
                  <a:srgbClr val="000000"/>
                </a:solidFill>
                <a:effectLst/>
                <a:ea typeface="ヒラギノ角ゴ ProN W3" charset="-128"/>
                <a:cs typeface="ヒラギノ角ゴ ProN W3" charset="-128"/>
                <a:sym typeface="Gill Sans" charset="0"/>
              </a:rPr>
              <a:t> </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sz="1200" dirty="0" smtClean="0">
                <a:ea typeface="ヒラギノ角ゴ ProN W3" charset="-128"/>
                <a:cs typeface="ヒラギノ角ゴ ProN W3" charset="-128"/>
              </a:rPr>
              <a:t>3,4,5 have less than 5% points where DOD less than 0.8</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rPr>
              <a:t>7</a:t>
            </a:r>
            <a:r>
              <a:rPr kumimoji="0" lang="en-IN" sz="1200" b="0" i="0" strike="noStrike" cap="none" normalizeH="0" dirty="0" smtClean="0">
                <a:ln>
                  <a:noFill/>
                </a:ln>
                <a:solidFill>
                  <a:srgbClr val="000000"/>
                </a:solidFill>
                <a:effectLst/>
                <a:ea typeface="ヒラギノ角ゴ ProN W3" charset="-128"/>
                <a:cs typeface="ヒラギノ角ゴ ProN W3" charset="-128"/>
                <a:sym typeface="Gill Sans" charset="0"/>
              </a:rPr>
              <a:t> has no point less than 0.8</a:t>
            </a:r>
            <a:endParaRPr kumimoji="0" lang="en-IN" sz="1200" b="0" i="0" strike="noStrike" cap="none" normalizeH="0" baseline="0" dirty="0">
              <a:ln>
                <a:noFill/>
              </a:ln>
              <a:solidFill>
                <a:srgbClr val="000000"/>
              </a:solidFill>
              <a:effectLst/>
              <a:ea typeface="ヒラギノ角ゴ ProN W3" charset="-128"/>
              <a:cs typeface="ヒラギノ角ゴ ProN W3" charset="-128"/>
              <a:sym typeface="Gill Sans" charset="0"/>
            </a:endParaRPr>
          </a:p>
        </p:txBody>
      </p:sp>
      <p:pic>
        <p:nvPicPr>
          <p:cNvPr id="3" name="Picture 2"/>
          <p:cNvPicPr>
            <a:picLocks noChangeAspect="1"/>
          </p:cNvPicPr>
          <p:nvPr/>
        </p:nvPicPr>
        <p:blipFill>
          <a:blip r:embed="rId3"/>
          <a:stretch>
            <a:fillRect/>
          </a:stretch>
        </p:blipFill>
        <p:spPr>
          <a:xfrm>
            <a:off x="36000" y="653652"/>
            <a:ext cx="3899100" cy="3810196"/>
          </a:xfrm>
          <a:prstGeom prst="rect">
            <a:avLst/>
          </a:prstGeom>
        </p:spPr>
      </p:pic>
      <p:pic>
        <p:nvPicPr>
          <p:cNvPr id="5" name="Picture 4"/>
          <p:cNvPicPr>
            <a:picLocks noChangeAspect="1"/>
          </p:cNvPicPr>
          <p:nvPr/>
        </p:nvPicPr>
        <p:blipFill>
          <a:blip r:embed="rId4"/>
          <a:stretch>
            <a:fillRect/>
          </a:stretch>
        </p:blipFill>
        <p:spPr>
          <a:xfrm>
            <a:off x="3150314" y="653652"/>
            <a:ext cx="3175163" cy="3810196"/>
          </a:xfrm>
          <a:prstGeom prst="rect">
            <a:avLst/>
          </a:prstGeom>
        </p:spPr>
      </p:pic>
      <p:pic>
        <p:nvPicPr>
          <p:cNvPr id="8" name="Picture 7"/>
          <p:cNvPicPr>
            <a:picLocks noChangeAspect="1"/>
          </p:cNvPicPr>
          <p:nvPr/>
        </p:nvPicPr>
        <p:blipFill>
          <a:blip r:embed="rId5"/>
          <a:stretch>
            <a:fillRect/>
          </a:stretch>
        </p:blipFill>
        <p:spPr>
          <a:xfrm>
            <a:off x="5510786" y="650007"/>
            <a:ext cx="3175163" cy="3810196"/>
          </a:xfrm>
          <a:prstGeom prst="rect">
            <a:avLst/>
          </a:prstGeom>
        </p:spPr>
      </p:pic>
    </p:spTree>
    <p:extLst>
      <p:ext uri="{BB962C8B-B14F-4D97-AF65-F5344CB8AC3E}">
        <p14:creationId xmlns:p14="http://schemas.microsoft.com/office/powerpoint/2010/main" val="401906603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15636" y="149032"/>
            <a:ext cx="8134597" cy="504620"/>
          </a:xfrm>
          <a:prstGeom prst="rect">
            <a:avLst/>
          </a:prstGeom>
        </p:spPr>
        <p:txBody>
          <a:bodyPr vert="horz"/>
          <a:lstStyle>
            <a:lvl1pPr marL="79375" indent="-79375" algn="l" rtl="0" eaLnBrk="0" fontAlgn="base" hangingPunct="0">
              <a:spcBef>
                <a:spcPct val="0"/>
              </a:spcBef>
              <a:spcAft>
                <a:spcPct val="0"/>
              </a:spcAft>
              <a:defRPr sz="4500">
                <a:solidFill>
                  <a:srgbClr val="006FD5"/>
                </a:solidFill>
                <a:latin typeface="+mj-lt"/>
                <a:ea typeface="+mj-ea"/>
                <a:cs typeface="+mj-cs"/>
                <a:sym typeface="Arial Bold" panose="020B0704020202020204" pitchFamily="34" charset="0"/>
              </a:defRPr>
            </a:lvl1pPr>
            <a:lvl2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2pPr>
            <a:lvl3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3pPr>
            <a:lvl4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4pPr>
            <a:lvl5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5pPr>
            <a:lvl6pPr marL="5365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6pPr>
            <a:lvl7pPr marL="9937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7pPr>
            <a:lvl8pPr marL="14509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8pPr>
            <a:lvl9pPr marL="19081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9pPr>
          </a:lstStyle>
          <a:p>
            <a:pPr algn="ctr"/>
            <a:r>
              <a:rPr lang="en-US" altLang="en-US" sz="2800" b="1" kern="1200" dirty="0" smtClean="0">
                <a:solidFill>
                  <a:srgbClr val="282973"/>
                </a:solidFill>
                <a:latin typeface="Agency FB" panose="020B0503020202020204" pitchFamily="34" charset="0"/>
                <a:ea typeface="ヒラギノ角ゴ ProN W3" charset="-128"/>
              </a:rPr>
              <a:t>Conductance Drop  &gt; 0.5 &lt; 0.65 (4 cases)</a:t>
            </a:r>
            <a:endParaRPr lang="en-US" altLang="en-US" sz="2800" b="1" kern="1200" dirty="0">
              <a:solidFill>
                <a:srgbClr val="282973"/>
              </a:solidFill>
              <a:latin typeface="Agency FB" panose="020B0503020202020204" pitchFamily="34" charset="0"/>
              <a:ea typeface="ヒラギノ角ゴ ProN W3" charset="-128"/>
            </a:endParaRPr>
          </a:p>
        </p:txBody>
      </p:sp>
      <p:sp>
        <p:nvSpPr>
          <p:cNvPr id="15" name="Rounded Rectangle 14"/>
          <p:cNvSpPr/>
          <p:nvPr/>
        </p:nvSpPr>
        <p:spPr bwMode="auto">
          <a:xfrm>
            <a:off x="2469922" y="4798420"/>
            <a:ext cx="6215778" cy="881744"/>
          </a:xfrm>
          <a:prstGeom prst="roundRect">
            <a:avLst/>
          </a:prstGeom>
          <a:solidFill>
            <a:srgbClr val="BBE0E3"/>
          </a:solidFill>
          <a:ln w="254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sz="1200" dirty="0" smtClean="0">
                <a:ea typeface="ヒラギノ角ゴ ProN W3" charset="-128"/>
                <a:cs typeface="ヒラギノ角ゴ ProN W3" charset="-128"/>
              </a:rPr>
              <a:t>Case 1&amp; 2 have more than 10% cases where DOD is less than 0.8</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rPr>
              <a:t>Case 4 has around 8% and case 3 has around 6 %</a:t>
            </a:r>
          </a:p>
        </p:txBody>
      </p:sp>
      <p:pic>
        <p:nvPicPr>
          <p:cNvPr id="5" name="Picture 4"/>
          <p:cNvPicPr>
            <a:picLocks noChangeAspect="1"/>
          </p:cNvPicPr>
          <p:nvPr/>
        </p:nvPicPr>
        <p:blipFill>
          <a:blip r:embed="rId3"/>
          <a:stretch>
            <a:fillRect/>
          </a:stretch>
        </p:blipFill>
        <p:spPr>
          <a:xfrm>
            <a:off x="192758" y="820938"/>
            <a:ext cx="4048316" cy="3810196"/>
          </a:xfrm>
          <a:prstGeom prst="rect">
            <a:avLst/>
          </a:prstGeom>
        </p:spPr>
      </p:pic>
      <p:pic>
        <p:nvPicPr>
          <p:cNvPr id="6" name="Picture 5"/>
          <p:cNvPicPr>
            <a:picLocks noChangeAspect="1"/>
          </p:cNvPicPr>
          <p:nvPr/>
        </p:nvPicPr>
        <p:blipFill>
          <a:blip r:embed="rId4"/>
          <a:stretch>
            <a:fillRect/>
          </a:stretch>
        </p:blipFill>
        <p:spPr>
          <a:xfrm>
            <a:off x="4786600" y="820938"/>
            <a:ext cx="3899100" cy="3810196"/>
          </a:xfrm>
          <a:prstGeom prst="rect">
            <a:avLst/>
          </a:prstGeom>
        </p:spPr>
      </p:pic>
    </p:spTree>
    <p:extLst>
      <p:ext uri="{BB962C8B-B14F-4D97-AF65-F5344CB8AC3E}">
        <p14:creationId xmlns:p14="http://schemas.microsoft.com/office/powerpoint/2010/main" val="160626024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3870" y="149032"/>
            <a:ext cx="8396363" cy="504620"/>
          </a:xfrm>
          <a:prstGeom prst="rect">
            <a:avLst/>
          </a:prstGeom>
        </p:spPr>
        <p:txBody>
          <a:bodyPr vert="horz"/>
          <a:lstStyle>
            <a:lvl1pPr marL="79375" indent="-79375" algn="l" rtl="0" eaLnBrk="0" fontAlgn="base" hangingPunct="0">
              <a:spcBef>
                <a:spcPct val="0"/>
              </a:spcBef>
              <a:spcAft>
                <a:spcPct val="0"/>
              </a:spcAft>
              <a:defRPr sz="4500">
                <a:solidFill>
                  <a:srgbClr val="006FD5"/>
                </a:solidFill>
                <a:latin typeface="+mj-lt"/>
                <a:ea typeface="+mj-ea"/>
                <a:cs typeface="+mj-cs"/>
                <a:sym typeface="Arial Bold" panose="020B0704020202020204" pitchFamily="34" charset="0"/>
              </a:defRPr>
            </a:lvl1pPr>
            <a:lvl2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2pPr>
            <a:lvl3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3pPr>
            <a:lvl4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4pPr>
            <a:lvl5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5pPr>
            <a:lvl6pPr marL="5365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6pPr>
            <a:lvl7pPr marL="9937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7pPr>
            <a:lvl8pPr marL="14509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8pPr>
            <a:lvl9pPr marL="19081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9pPr>
          </a:lstStyle>
          <a:p>
            <a:pPr algn="ctr"/>
            <a:r>
              <a:rPr lang="en-US" altLang="en-US" sz="2800" b="1" kern="1200" dirty="0" smtClean="0">
                <a:solidFill>
                  <a:srgbClr val="282973"/>
                </a:solidFill>
                <a:latin typeface="Agency FB" panose="020B0503020202020204" pitchFamily="34" charset="0"/>
                <a:ea typeface="ヒラギノ角ゴ ProN W3" charset="-128"/>
              </a:rPr>
              <a:t>Conductance Drop  &gt; 0.65 &lt; 0.8 : (100 </a:t>
            </a:r>
            <a:r>
              <a:rPr lang="en-US" altLang="en-US" sz="2800" b="1" dirty="0" smtClean="0">
                <a:solidFill>
                  <a:srgbClr val="282973"/>
                </a:solidFill>
                <a:latin typeface="Agency FB" panose="020B0503020202020204" pitchFamily="34" charset="0"/>
                <a:ea typeface="ヒラギノ角ゴ ProN W3" charset="-128"/>
              </a:rPr>
              <a:t>cases – 30 sampled)</a:t>
            </a:r>
            <a:r>
              <a:rPr lang="en-US" altLang="en-US" sz="2800" b="1" kern="1200" dirty="0" smtClean="0">
                <a:solidFill>
                  <a:srgbClr val="282973"/>
                </a:solidFill>
                <a:latin typeface="Agency FB" panose="020B0503020202020204" pitchFamily="34" charset="0"/>
                <a:ea typeface="ヒラギノ角ゴ ProN W3" charset="-128"/>
              </a:rPr>
              <a:t>Group 1 </a:t>
            </a:r>
            <a:endParaRPr lang="en-US" altLang="en-US" sz="2800" b="1" kern="1200" dirty="0">
              <a:solidFill>
                <a:srgbClr val="282973"/>
              </a:solidFill>
              <a:latin typeface="Agency FB" panose="020B0503020202020204" pitchFamily="34" charset="0"/>
              <a:ea typeface="ヒラギノ角ゴ ProN W3" charset="-128"/>
            </a:endParaRPr>
          </a:p>
        </p:txBody>
      </p:sp>
      <p:sp>
        <p:nvSpPr>
          <p:cNvPr id="15" name="Rounded Rectangle 14"/>
          <p:cNvSpPr/>
          <p:nvPr/>
        </p:nvSpPr>
        <p:spPr bwMode="auto">
          <a:xfrm>
            <a:off x="2469922" y="4798420"/>
            <a:ext cx="6215778" cy="881744"/>
          </a:xfrm>
          <a:prstGeom prst="roundRect">
            <a:avLst/>
          </a:prstGeom>
          <a:solidFill>
            <a:srgbClr val="BBE0E3"/>
          </a:solidFill>
          <a:ln w="254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sz="1200" dirty="0">
                <a:ea typeface="ヒラギノ角ゴ ProN W3" charset="-128"/>
                <a:cs typeface="ヒラギノ角ゴ ProN W3" charset="-128"/>
              </a:rPr>
              <a:t>8</a:t>
            </a:r>
            <a:r>
              <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rPr>
              <a:t> Batteries</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sz="1200" dirty="0" smtClean="0">
                <a:ea typeface="ヒラギノ角ゴ ProN W3" charset="-128"/>
                <a:cs typeface="ヒラギノ角ゴ ProN W3" charset="-128"/>
              </a:rPr>
              <a:t>4 showing drop and retracting trends. Others sharp drops</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rPr>
              <a:t>All these batteries have more than 10% of their values below DOD 0.8 ( Ranges from 10% to 30%)</a:t>
            </a:r>
          </a:p>
        </p:txBody>
      </p:sp>
      <p:pic>
        <p:nvPicPr>
          <p:cNvPr id="5" name="Picture 4"/>
          <p:cNvPicPr>
            <a:picLocks noChangeAspect="1"/>
          </p:cNvPicPr>
          <p:nvPr/>
        </p:nvPicPr>
        <p:blipFill>
          <a:blip r:embed="rId3"/>
          <a:stretch>
            <a:fillRect/>
          </a:stretch>
        </p:blipFill>
        <p:spPr>
          <a:xfrm>
            <a:off x="153870" y="820938"/>
            <a:ext cx="2775093" cy="3810196"/>
          </a:xfrm>
          <a:prstGeom prst="rect">
            <a:avLst/>
          </a:prstGeom>
        </p:spPr>
      </p:pic>
      <p:pic>
        <p:nvPicPr>
          <p:cNvPr id="6" name="Picture 5"/>
          <p:cNvPicPr>
            <a:picLocks noChangeAspect="1"/>
          </p:cNvPicPr>
          <p:nvPr/>
        </p:nvPicPr>
        <p:blipFill>
          <a:blip r:embed="rId4"/>
          <a:stretch>
            <a:fillRect/>
          </a:stretch>
        </p:blipFill>
        <p:spPr>
          <a:xfrm>
            <a:off x="2818695" y="820938"/>
            <a:ext cx="3111844" cy="3810196"/>
          </a:xfrm>
          <a:prstGeom prst="rect">
            <a:avLst/>
          </a:prstGeom>
        </p:spPr>
      </p:pic>
      <p:pic>
        <p:nvPicPr>
          <p:cNvPr id="7" name="Picture 6"/>
          <p:cNvPicPr>
            <a:picLocks noChangeAspect="1"/>
          </p:cNvPicPr>
          <p:nvPr/>
        </p:nvPicPr>
        <p:blipFill>
          <a:blip r:embed="rId5"/>
          <a:stretch>
            <a:fillRect/>
          </a:stretch>
        </p:blipFill>
        <p:spPr>
          <a:xfrm>
            <a:off x="6145367" y="820938"/>
            <a:ext cx="2775093" cy="3810196"/>
          </a:xfrm>
          <a:prstGeom prst="rect">
            <a:avLst/>
          </a:prstGeom>
        </p:spPr>
      </p:pic>
    </p:spTree>
    <p:extLst>
      <p:ext uri="{BB962C8B-B14F-4D97-AF65-F5344CB8AC3E}">
        <p14:creationId xmlns:p14="http://schemas.microsoft.com/office/powerpoint/2010/main" val="24201114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15636" y="149032"/>
            <a:ext cx="8134597" cy="504620"/>
          </a:xfrm>
          <a:prstGeom prst="rect">
            <a:avLst/>
          </a:prstGeom>
        </p:spPr>
        <p:txBody>
          <a:bodyPr vert="horz"/>
          <a:lstStyle>
            <a:lvl1pPr marL="79375" indent="-79375" algn="l" rtl="0" eaLnBrk="0" fontAlgn="base" hangingPunct="0">
              <a:spcBef>
                <a:spcPct val="0"/>
              </a:spcBef>
              <a:spcAft>
                <a:spcPct val="0"/>
              </a:spcAft>
              <a:defRPr sz="4500">
                <a:solidFill>
                  <a:srgbClr val="006FD5"/>
                </a:solidFill>
                <a:latin typeface="+mj-lt"/>
                <a:ea typeface="+mj-ea"/>
                <a:cs typeface="+mj-cs"/>
                <a:sym typeface="Arial Bold" panose="020B0704020202020204" pitchFamily="34" charset="0"/>
              </a:defRPr>
            </a:lvl1pPr>
            <a:lvl2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2pPr>
            <a:lvl3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3pPr>
            <a:lvl4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4pPr>
            <a:lvl5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5pPr>
            <a:lvl6pPr marL="5365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6pPr>
            <a:lvl7pPr marL="9937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7pPr>
            <a:lvl8pPr marL="14509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8pPr>
            <a:lvl9pPr marL="19081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9pPr>
          </a:lstStyle>
          <a:p>
            <a:pPr algn="ctr"/>
            <a:r>
              <a:rPr lang="en-US" altLang="en-US" sz="2800" b="1" kern="1200" dirty="0" smtClean="0">
                <a:solidFill>
                  <a:srgbClr val="282973"/>
                </a:solidFill>
                <a:latin typeface="Agency FB" panose="020B0503020202020204" pitchFamily="34" charset="0"/>
                <a:ea typeface="ヒラギノ角ゴ ProN W3" charset="-128"/>
              </a:rPr>
              <a:t>Conductance Drop  &gt; 0.65 &lt; 0.8 : Group II </a:t>
            </a:r>
            <a:endParaRPr lang="en-US" altLang="en-US" sz="2800" b="1" kern="1200" dirty="0">
              <a:solidFill>
                <a:srgbClr val="282973"/>
              </a:solidFill>
              <a:latin typeface="Agency FB" panose="020B0503020202020204" pitchFamily="34" charset="0"/>
              <a:ea typeface="ヒラギノ角ゴ ProN W3" charset="-128"/>
            </a:endParaRPr>
          </a:p>
        </p:txBody>
      </p:sp>
      <p:sp>
        <p:nvSpPr>
          <p:cNvPr id="15" name="Rounded Rectangle 14"/>
          <p:cNvSpPr/>
          <p:nvPr/>
        </p:nvSpPr>
        <p:spPr bwMode="auto">
          <a:xfrm>
            <a:off x="2469922" y="4798420"/>
            <a:ext cx="6215778" cy="881744"/>
          </a:xfrm>
          <a:prstGeom prst="roundRect">
            <a:avLst/>
          </a:prstGeom>
          <a:solidFill>
            <a:srgbClr val="BBE0E3"/>
          </a:solidFill>
          <a:ln w="254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sz="1200" dirty="0" smtClean="0">
                <a:ea typeface="ヒラギノ角ゴ ProN W3" charset="-128"/>
                <a:cs typeface="ヒラギノ角ゴ ProN W3" charset="-128"/>
              </a:rPr>
              <a:t>22</a:t>
            </a:r>
            <a:r>
              <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rPr>
              <a:t> Batteries</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sz="1200" dirty="0" smtClean="0">
                <a:ea typeface="ヒラギノ角ゴ ProN W3" charset="-128"/>
                <a:cs typeface="ヒラギノ角ゴ ProN W3" charset="-128"/>
              </a:rPr>
              <a:t>13 showed high variable profile. </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rPr>
              <a:t>19 of these batteries have 100% of their  DOD values above  0.8. 3 of them have less than 3% values less than .8</a:t>
            </a:r>
          </a:p>
        </p:txBody>
      </p:sp>
      <p:pic>
        <p:nvPicPr>
          <p:cNvPr id="3" name="Picture 2"/>
          <p:cNvPicPr>
            <a:picLocks noChangeAspect="1"/>
          </p:cNvPicPr>
          <p:nvPr/>
        </p:nvPicPr>
        <p:blipFill>
          <a:blip r:embed="rId3"/>
          <a:stretch>
            <a:fillRect/>
          </a:stretch>
        </p:blipFill>
        <p:spPr>
          <a:xfrm>
            <a:off x="348352" y="820938"/>
            <a:ext cx="2775093" cy="3810196"/>
          </a:xfrm>
          <a:prstGeom prst="rect">
            <a:avLst/>
          </a:prstGeom>
        </p:spPr>
      </p:pic>
      <p:pic>
        <p:nvPicPr>
          <p:cNvPr id="4" name="Picture 3"/>
          <p:cNvPicPr>
            <a:picLocks noChangeAspect="1"/>
          </p:cNvPicPr>
          <p:nvPr/>
        </p:nvPicPr>
        <p:blipFill>
          <a:blip r:embed="rId4"/>
          <a:stretch>
            <a:fillRect/>
          </a:stretch>
        </p:blipFill>
        <p:spPr>
          <a:xfrm>
            <a:off x="2270062" y="820938"/>
            <a:ext cx="2775093" cy="3810196"/>
          </a:xfrm>
          <a:prstGeom prst="rect">
            <a:avLst/>
          </a:prstGeom>
        </p:spPr>
      </p:pic>
      <p:pic>
        <p:nvPicPr>
          <p:cNvPr id="8" name="Picture 7"/>
          <p:cNvPicPr>
            <a:picLocks noChangeAspect="1"/>
          </p:cNvPicPr>
          <p:nvPr/>
        </p:nvPicPr>
        <p:blipFill>
          <a:blip r:embed="rId5"/>
          <a:stretch>
            <a:fillRect/>
          </a:stretch>
        </p:blipFill>
        <p:spPr>
          <a:xfrm>
            <a:off x="4191772" y="820938"/>
            <a:ext cx="2775093" cy="3810196"/>
          </a:xfrm>
          <a:prstGeom prst="rect">
            <a:avLst/>
          </a:prstGeom>
        </p:spPr>
      </p:pic>
      <p:pic>
        <p:nvPicPr>
          <p:cNvPr id="9" name="Picture 8"/>
          <p:cNvPicPr>
            <a:picLocks noChangeAspect="1"/>
          </p:cNvPicPr>
          <p:nvPr/>
        </p:nvPicPr>
        <p:blipFill>
          <a:blip r:embed="rId6"/>
          <a:stretch>
            <a:fillRect/>
          </a:stretch>
        </p:blipFill>
        <p:spPr>
          <a:xfrm>
            <a:off x="6123492" y="820938"/>
            <a:ext cx="2775093" cy="3810196"/>
          </a:xfrm>
          <a:prstGeom prst="rect">
            <a:avLst/>
          </a:prstGeom>
        </p:spPr>
      </p:pic>
    </p:spTree>
    <p:extLst>
      <p:ext uri="{BB962C8B-B14F-4D97-AF65-F5344CB8AC3E}">
        <p14:creationId xmlns:p14="http://schemas.microsoft.com/office/powerpoint/2010/main" val="61319651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5162" y="149032"/>
            <a:ext cx="8405071" cy="504620"/>
          </a:xfrm>
          <a:prstGeom prst="rect">
            <a:avLst/>
          </a:prstGeom>
        </p:spPr>
        <p:txBody>
          <a:bodyPr vert="horz"/>
          <a:lstStyle>
            <a:lvl1pPr marL="79375" indent="-79375" algn="l" rtl="0" eaLnBrk="0" fontAlgn="base" hangingPunct="0">
              <a:spcBef>
                <a:spcPct val="0"/>
              </a:spcBef>
              <a:spcAft>
                <a:spcPct val="0"/>
              </a:spcAft>
              <a:defRPr sz="4500">
                <a:solidFill>
                  <a:srgbClr val="006FD5"/>
                </a:solidFill>
                <a:latin typeface="+mj-lt"/>
                <a:ea typeface="+mj-ea"/>
                <a:cs typeface="+mj-cs"/>
                <a:sym typeface="Arial Bold" panose="020B0704020202020204" pitchFamily="34" charset="0"/>
              </a:defRPr>
            </a:lvl1pPr>
            <a:lvl2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2pPr>
            <a:lvl3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3pPr>
            <a:lvl4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4pPr>
            <a:lvl5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5pPr>
            <a:lvl6pPr marL="5365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6pPr>
            <a:lvl7pPr marL="9937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7pPr>
            <a:lvl8pPr marL="14509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8pPr>
            <a:lvl9pPr marL="19081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9pPr>
          </a:lstStyle>
          <a:p>
            <a:pPr algn="ctr"/>
            <a:r>
              <a:rPr lang="en-US" altLang="en-US" sz="2800" b="1" kern="1200" dirty="0" smtClean="0">
                <a:solidFill>
                  <a:srgbClr val="282973"/>
                </a:solidFill>
                <a:latin typeface="Agency FB" panose="020B0503020202020204" pitchFamily="34" charset="0"/>
                <a:ea typeface="ヒラギノ角ゴ ProN W3" charset="-128"/>
              </a:rPr>
              <a:t>Conductance Drop  &gt; 0.80 &lt; 0.9 : (492 cases : </a:t>
            </a:r>
            <a:r>
              <a:rPr lang="en-US" altLang="en-US" sz="2800" b="1" dirty="0" smtClean="0">
                <a:solidFill>
                  <a:srgbClr val="282973"/>
                </a:solidFill>
                <a:latin typeface="Agency FB" panose="020B0503020202020204" pitchFamily="34" charset="0"/>
                <a:ea typeface="ヒラギノ角ゴ ProN W3" charset="-128"/>
              </a:rPr>
              <a:t>30 samples)</a:t>
            </a:r>
            <a:r>
              <a:rPr lang="en-US" altLang="en-US" sz="2800" b="1" kern="1200" dirty="0" smtClean="0">
                <a:solidFill>
                  <a:srgbClr val="282973"/>
                </a:solidFill>
                <a:latin typeface="Agency FB" panose="020B0503020202020204" pitchFamily="34" charset="0"/>
                <a:ea typeface="ヒラギノ角ゴ ProN W3" charset="-128"/>
              </a:rPr>
              <a:t>Group 1 </a:t>
            </a:r>
            <a:endParaRPr lang="en-US" altLang="en-US" sz="2800" b="1" kern="1200" dirty="0">
              <a:solidFill>
                <a:srgbClr val="282973"/>
              </a:solidFill>
              <a:latin typeface="Agency FB" panose="020B0503020202020204" pitchFamily="34" charset="0"/>
              <a:ea typeface="ヒラギノ角ゴ ProN W3" charset="-128"/>
            </a:endParaRPr>
          </a:p>
        </p:txBody>
      </p:sp>
      <p:sp>
        <p:nvSpPr>
          <p:cNvPr id="15" name="Rounded Rectangle 14"/>
          <p:cNvSpPr/>
          <p:nvPr/>
        </p:nvSpPr>
        <p:spPr bwMode="auto">
          <a:xfrm>
            <a:off x="2469922" y="4798420"/>
            <a:ext cx="6215778" cy="881744"/>
          </a:xfrm>
          <a:prstGeom prst="roundRect">
            <a:avLst/>
          </a:prstGeom>
          <a:solidFill>
            <a:srgbClr val="BBE0E3"/>
          </a:solidFill>
          <a:ln w="254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sz="1200" dirty="0" smtClean="0">
                <a:ea typeface="ヒラギノ角ゴ ProN W3" charset="-128"/>
                <a:cs typeface="ヒラギノ角ゴ ProN W3" charset="-128"/>
              </a:rPr>
              <a:t>9</a:t>
            </a:r>
            <a:r>
              <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rPr>
              <a:t> Batteries</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sz="1200" dirty="0" smtClean="0">
                <a:ea typeface="ヒラギノ角ゴ ProN W3" charset="-128"/>
                <a:cs typeface="ヒラギノ角ゴ ProN W3" charset="-128"/>
              </a:rPr>
              <a:t>All showing gradual drops.  The drops are more muted than the previous bins</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rPr>
              <a:t>All these batteries have more than 10% of their values below DOD 0.8 ( Ranges from 12% to 27%)</a:t>
            </a:r>
          </a:p>
        </p:txBody>
      </p:sp>
      <p:pic>
        <p:nvPicPr>
          <p:cNvPr id="3" name="Picture 2"/>
          <p:cNvPicPr>
            <a:picLocks noChangeAspect="1"/>
          </p:cNvPicPr>
          <p:nvPr/>
        </p:nvPicPr>
        <p:blipFill>
          <a:blip r:embed="rId3"/>
          <a:stretch>
            <a:fillRect/>
          </a:stretch>
        </p:blipFill>
        <p:spPr>
          <a:xfrm>
            <a:off x="145162" y="752105"/>
            <a:ext cx="2775093" cy="3810196"/>
          </a:xfrm>
          <a:prstGeom prst="rect">
            <a:avLst/>
          </a:prstGeom>
        </p:spPr>
      </p:pic>
      <p:pic>
        <p:nvPicPr>
          <p:cNvPr id="4" name="Picture 3"/>
          <p:cNvPicPr>
            <a:picLocks noChangeAspect="1"/>
          </p:cNvPicPr>
          <p:nvPr/>
        </p:nvPicPr>
        <p:blipFill>
          <a:blip r:embed="rId4"/>
          <a:stretch>
            <a:fillRect/>
          </a:stretch>
        </p:blipFill>
        <p:spPr>
          <a:xfrm>
            <a:off x="3166608" y="752105"/>
            <a:ext cx="2775093" cy="3810196"/>
          </a:xfrm>
          <a:prstGeom prst="rect">
            <a:avLst/>
          </a:prstGeom>
        </p:spPr>
      </p:pic>
      <p:pic>
        <p:nvPicPr>
          <p:cNvPr id="8" name="Picture 7"/>
          <p:cNvPicPr>
            <a:picLocks noChangeAspect="1"/>
          </p:cNvPicPr>
          <p:nvPr/>
        </p:nvPicPr>
        <p:blipFill>
          <a:blip r:embed="rId5"/>
          <a:stretch>
            <a:fillRect/>
          </a:stretch>
        </p:blipFill>
        <p:spPr>
          <a:xfrm>
            <a:off x="6110533" y="752105"/>
            <a:ext cx="2775093" cy="3810196"/>
          </a:xfrm>
          <a:prstGeom prst="rect">
            <a:avLst/>
          </a:prstGeom>
        </p:spPr>
      </p:pic>
    </p:spTree>
    <p:extLst>
      <p:ext uri="{BB962C8B-B14F-4D97-AF65-F5344CB8AC3E}">
        <p14:creationId xmlns:p14="http://schemas.microsoft.com/office/powerpoint/2010/main" val="109728341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15636" y="149032"/>
            <a:ext cx="8134597" cy="504620"/>
          </a:xfrm>
          <a:prstGeom prst="rect">
            <a:avLst/>
          </a:prstGeom>
        </p:spPr>
        <p:txBody>
          <a:bodyPr vert="horz"/>
          <a:lstStyle>
            <a:lvl1pPr marL="79375" indent="-79375" algn="l" rtl="0" eaLnBrk="0" fontAlgn="base" hangingPunct="0">
              <a:spcBef>
                <a:spcPct val="0"/>
              </a:spcBef>
              <a:spcAft>
                <a:spcPct val="0"/>
              </a:spcAft>
              <a:defRPr sz="4500">
                <a:solidFill>
                  <a:srgbClr val="006FD5"/>
                </a:solidFill>
                <a:latin typeface="+mj-lt"/>
                <a:ea typeface="+mj-ea"/>
                <a:cs typeface="+mj-cs"/>
                <a:sym typeface="Arial Bold" panose="020B0704020202020204" pitchFamily="34" charset="0"/>
              </a:defRPr>
            </a:lvl1pPr>
            <a:lvl2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2pPr>
            <a:lvl3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3pPr>
            <a:lvl4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4pPr>
            <a:lvl5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5pPr>
            <a:lvl6pPr marL="5365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6pPr>
            <a:lvl7pPr marL="9937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7pPr>
            <a:lvl8pPr marL="14509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8pPr>
            <a:lvl9pPr marL="19081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9pPr>
          </a:lstStyle>
          <a:p>
            <a:pPr algn="ctr"/>
            <a:r>
              <a:rPr lang="en-US" altLang="en-US" sz="2800" b="1" kern="1200" dirty="0" smtClean="0">
                <a:solidFill>
                  <a:srgbClr val="282973"/>
                </a:solidFill>
                <a:latin typeface="Agency FB" panose="020B0503020202020204" pitchFamily="34" charset="0"/>
                <a:ea typeface="ヒラギノ角ゴ ProN W3" charset="-128"/>
              </a:rPr>
              <a:t>Conductance Drop  &gt; 0.8 &lt; 0.9 : Group II </a:t>
            </a:r>
            <a:endParaRPr lang="en-US" altLang="en-US" sz="2800" b="1" kern="1200" dirty="0">
              <a:solidFill>
                <a:srgbClr val="282973"/>
              </a:solidFill>
              <a:latin typeface="Agency FB" panose="020B0503020202020204" pitchFamily="34" charset="0"/>
              <a:ea typeface="ヒラギノ角ゴ ProN W3" charset="-128"/>
            </a:endParaRPr>
          </a:p>
        </p:txBody>
      </p:sp>
      <p:sp>
        <p:nvSpPr>
          <p:cNvPr id="15" name="Rounded Rectangle 14"/>
          <p:cNvSpPr/>
          <p:nvPr/>
        </p:nvSpPr>
        <p:spPr bwMode="auto">
          <a:xfrm>
            <a:off x="2469922" y="4798420"/>
            <a:ext cx="6215778" cy="881744"/>
          </a:xfrm>
          <a:prstGeom prst="roundRect">
            <a:avLst/>
          </a:prstGeom>
          <a:solidFill>
            <a:srgbClr val="BBE0E3"/>
          </a:solidFill>
          <a:ln w="254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sz="1200" dirty="0" smtClean="0">
                <a:ea typeface="ヒラギノ角ゴ ProN W3" charset="-128"/>
                <a:cs typeface="ヒラギノ角ゴ ProN W3" charset="-128"/>
              </a:rPr>
              <a:t>21</a:t>
            </a:r>
            <a:r>
              <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rPr>
              <a:t> Batteries</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sz="1200" dirty="0" smtClean="0">
                <a:ea typeface="ヒラギノ角ゴ ProN W3" charset="-128"/>
                <a:cs typeface="ヒラギノ角ゴ ProN W3" charset="-128"/>
              </a:rPr>
              <a:t>Mostly gradual or flatter conductance drops </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rPr>
              <a:t>16 of these batteries have 100% of their  DOD values above  0.8. 3 of them have less than 3% and 2 less</a:t>
            </a:r>
            <a:r>
              <a:rPr kumimoji="0" lang="en-IN" sz="1200" b="0" i="0" strike="noStrike" cap="none" normalizeH="0" dirty="0" smtClean="0">
                <a:ln>
                  <a:noFill/>
                </a:ln>
                <a:solidFill>
                  <a:srgbClr val="000000"/>
                </a:solidFill>
                <a:effectLst/>
                <a:ea typeface="ヒラギノ角ゴ ProN W3" charset="-128"/>
                <a:cs typeface="ヒラギノ角ゴ ProN W3" charset="-128"/>
                <a:sym typeface="Gill Sans" charset="0"/>
              </a:rPr>
              <a:t> than 8% respectively of </a:t>
            </a:r>
            <a:r>
              <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rPr>
              <a:t> values less than .8 </a:t>
            </a:r>
          </a:p>
        </p:txBody>
      </p:sp>
      <p:pic>
        <p:nvPicPr>
          <p:cNvPr id="5" name="Picture 4"/>
          <p:cNvPicPr>
            <a:picLocks noChangeAspect="1"/>
          </p:cNvPicPr>
          <p:nvPr/>
        </p:nvPicPr>
        <p:blipFill>
          <a:blip r:embed="rId3"/>
          <a:stretch>
            <a:fillRect/>
          </a:stretch>
        </p:blipFill>
        <p:spPr>
          <a:xfrm>
            <a:off x="505098" y="900150"/>
            <a:ext cx="2775093" cy="3810196"/>
          </a:xfrm>
          <a:prstGeom prst="rect">
            <a:avLst/>
          </a:prstGeom>
        </p:spPr>
      </p:pic>
      <p:pic>
        <p:nvPicPr>
          <p:cNvPr id="6" name="Picture 5"/>
          <p:cNvPicPr>
            <a:picLocks noChangeAspect="1"/>
          </p:cNvPicPr>
          <p:nvPr/>
        </p:nvPicPr>
        <p:blipFill>
          <a:blip r:embed="rId4"/>
          <a:stretch>
            <a:fillRect/>
          </a:stretch>
        </p:blipFill>
        <p:spPr>
          <a:xfrm>
            <a:off x="2452934" y="820938"/>
            <a:ext cx="2775093" cy="3810196"/>
          </a:xfrm>
          <a:prstGeom prst="rect">
            <a:avLst/>
          </a:prstGeom>
        </p:spPr>
      </p:pic>
      <p:pic>
        <p:nvPicPr>
          <p:cNvPr id="7" name="Picture 6"/>
          <p:cNvPicPr>
            <a:picLocks noChangeAspect="1"/>
          </p:cNvPicPr>
          <p:nvPr/>
        </p:nvPicPr>
        <p:blipFill>
          <a:blip r:embed="rId5"/>
          <a:stretch>
            <a:fillRect/>
          </a:stretch>
        </p:blipFill>
        <p:spPr>
          <a:xfrm>
            <a:off x="4400770" y="820938"/>
            <a:ext cx="2775093" cy="3810196"/>
          </a:xfrm>
          <a:prstGeom prst="rect">
            <a:avLst/>
          </a:prstGeom>
        </p:spPr>
      </p:pic>
      <p:pic>
        <p:nvPicPr>
          <p:cNvPr id="10" name="Picture 9"/>
          <p:cNvPicPr>
            <a:picLocks noChangeAspect="1"/>
          </p:cNvPicPr>
          <p:nvPr/>
        </p:nvPicPr>
        <p:blipFill>
          <a:blip r:embed="rId6"/>
          <a:stretch>
            <a:fillRect/>
          </a:stretch>
        </p:blipFill>
        <p:spPr>
          <a:xfrm>
            <a:off x="6368906" y="820938"/>
            <a:ext cx="2775093" cy="3810196"/>
          </a:xfrm>
          <a:prstGeom prst="rect">
            <a:avLst/>
          </a:prstGeom>
        </p:spPr>
      </p:pic>
    </p:spTree>
    <p:extLst>
      <p:ext uri="{BB962C8B-B14F-4D97-AF65-F5344CB8AC3E}">
        <p14:creationId xmlns:p14="http://schemas.microsoft.com/office/powerpoint/2010/main" val="362626779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15636" y="149032"/>
            <a:ext cx="8134597" cy="504620"/>
          </a:xfrm>
          <a:prstGeom prst="rect">
            <a:avLst/>
          </a:prstGeom>
        </p:spPr>
        <p:txBody>
          <a:bodyPr vert="horz"/>
          <a:lstStyle>
            <a:lvl1pPr marL="79375" indent="-79375" algn="l" rtl="0" eaLnBrk="0" fontAlgn="base" hangingPunct="0">
              <a:spcBef>
                <a:spcPct val="0"/>
              </a:spcBef>
              <a:spcAft>
                <a:spcPct val="0"/>
              </a:spcAft>
              <a:defRPr sz="4500">
                <a:solidFill>
                  <a:srgbClr val="006FD5"/>
                </a:solidFill>
                <a:latin typeface="+mj-lt"/>
                <a:ea typeface="+mj-ea"/>
                <a:cs typeface="+mj-cs"/>
                <a:sym typeface="Arial Bold" panose="020B0704020202020204" pitchFamily="34" charset="0"/>
              </a:defRPr>
            </a:lvl1pPr>
            <a:lvl2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2pPr>
            <a:lvl3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3pPr>
            <a:lvl4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4pPr>
            <a:lvl5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5pPr>
            <a:lvl6pPr marL="5365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6pPr>
            <a:lvl7pPr marL="9937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7pPr>
            <a:lvl8pPr marL="14509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8pPr>
            <a:lvl9pPr marL="19081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9pPr>
          </a:lstStyle>
          <a:p>
            <a:pPr algn="ctr"/>
            <a:r>
              <a:rPr lang="en-US" altLang="en-US" sz="2800" b="1" kern="1200" dirty="0" smtClean="0">
                <a:solidFill>
                  <a:srgbClr val="282973"/>
                </a:solidFill>
                <a:latin typeface="Agency FB" panose="020B0503020202020204" pitchFamily="34" charset="0"/>
                <a:ea typeface="ヒラギノ角ゴ ProN W3" charset="-128"/>
              </a:rPr>
              <a:t>Conductance Drop  &gt;  0.9 : (394 Cases : 30 Samples) Group 1 </a:t>
            </a:r>
            <a:endParaRPr lang="en-US" altLang="en-US" sz="2800" b="1" kern="1200" dirty="0">
              <a:solidFill>
                <a:srgbClr val="282973"/>
              </a:solidFill>
              <a:latin typeface="Agency FB" panose="020B0503020202020204" pitchFamily="34" charset="0"/>
              <a:ea typeface="ヒラギノ角ゴ ProN W3" charset="-128"/>
            </a:endParaRPr>
          </a:p>
        </p:txBody>
      </p:sp>
      <p:sp>
        <p:nvSpPr>
          <p:cNvPr id="15" name="Rounded Rectangle 14"/>
          <p:cNvSpPr/>
          <p:nvPr/>
        </p:nvSpPr>
        <p:spPr bwMode="auto">
          <a:xfrm>
            <a:off x="2469922" y="4798420"/>
            <a:ext cx="6215778" cy="881744"/>
          </a:xfrm>
          <a:prstGeom prst="roundRect">
            <a:avLst/>
          </a:prstGeom>
          <a:solidFill>
            <a:srgbClr val="BBE0E3"/>
          </a:solidFill>
          <a:ln w="254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sz="1200" dirty="0">
                <a:ea typeface="ヒラギノ角ゴ ProN W3" charset="-128"/>
                <a:cs typeface="ヒラギノ角ゴ ProN W3" charset="-128"/>
              </a:rPr>
              <a:t>3</a:t>
            </a:r>
            <a:r>
              <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rPr>
              <a:t> Batteries</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sz="1200" dirty="0" smtClean="0">
                <a:ea typeface="ヒラギノ角ゴ ProN W3" charset="-128"/>
                <a:cs typeface="ヒラギノ角ゴ ProN W3" charset="-128"/>
              </a:rPr>
              <a:t>Mostly flat conductance profiles.</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rPr>
              <a:t>All these batteries have more than 10% of their values below DOD 0.8 ( Ranges from 41% to </a:t>
            </a:r>
            <a:r>
              <a:rPr lang="en-IN" sz="1200" dirty="0" smtClean="0">
                <a:ea typeface="ヒラギノ角ゴ ProN W3" charset="-128"/>
                <a:cs typeface="ヒラギノ角ゴ ProN W3" charset="-128"/>
              </a:rPr>
              <a:t>15</a:t>
            </a:r>
            <a:r>
              <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rPr>
              <a:t>%)</a:t>
            </a:r>
          </a:p>
        </p:txBody>
      </p:sp>
      <p:pic>
        <p:nvPicPr>
          <p:cNvPr id="5" name="Picture 4"/>
          <p:cNvPicPr>
            <a:picLocks noChangeAspect="1"/>
          </p:cNvPicPr>
          <p:nvPr/>
        </p:nvPicPr>
        <p:blipFill>
          <a:blip r:embed="rId3"/>
          <a:stretch>
            <a:fillRect/>
          </a:stretch>
        </p:blipFill>
        <p:spPr>
          <a:xfrm>
            <a:off x="2307771" y="820938"/>
            <a:ext cx="5381898" cy="3810196"/>
          </a:xfrm>
          <a:prstGeom prst="rect">
            <a:avLst/>
          </a:prstGeom>
        </p:spPr>
      </p:pic>
    </p:spTree>
    <p:extLst>
      <p:ext uri="{BB962C8B-B14F-4D97-AF65-F5344CB8AC3E}">
        <p14:creationId xmlns:p14="http://schemas.microsoft.com/office/powerpoint/2010/main" val="173268490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15636" y="149032"/>
            <a:ext cx="8134597" cy="504620"/>
          </a:xfrm>
          <a:prstGeom prst="rect">
            <a:avLst/>
          </a:prstGeom>
        </p:spPr>
        <p:txBody>
          <a:bodyPr vert="horz"/>
          <a:lstStyle>
            <a:lvl1pPr marL="79375" indent="-79375" algn="l" rtl="0" eaLnBrk="0" fontAlgn="base" hangingPunct="0">
              <a:spcBef>
                <a:spcPct val="0"/>
              </a:spcBef>
              <a:spcAft>
                <a:spcPct val="0"/>
              </a:spcAft>
              <a:defRPr sz="4500">
                <a:solidFill>
                  <a:srgbClr val="006FD5"/>
                </a:solidFill>
                <a:latin typeface="+mj-lt"/>
                <a:ea typeface="+mj-ea"/>
                <a:cs typeface="+mj-cs"/>
                <a:sym typeface="Arial Bold" panose="020B0704020202020204" pitchFamily="34" charset="0"/>
              </a:defRPr>
            </a:lvl1pPr>
            <a:lvl2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2pPr>
            <a:lvl3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3pPr>
            <a:lvl4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4pPr>
            <a:lvl5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5pPr>
            <a:lvl6pPr marL="5365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6pPr>
            <a:lvl7pPr marL="9937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7pPr>
            <a:lvl8pPr marL="14509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8pPr>
            <a:lvl9pPr marL="19081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9pPr>
          </a:lstStyle>
          <a:p>
            <a:pPr algn="ctr"/>
            <a:r>
              <a:rPr lang="en-US" altLang="en-US" sz="2800" b="1" kern="1200" dirty="0" smtClean="0">
                <a:solidFill>
                  <a:srgbClr val="282973"/>
                </a:solidFill>
                <a:latin typeface="Agency FB" panose="020B0503020202020204" pitchFamily="34" charset="0"/>
                <a:ea typeface="ヒラギノ角ゴ ProN W3" charset="-128"/>
              </a:rPr>
              <a:t>Conductance Drop  &gt;  0.9 : Group II </a:t>
            </a:r>
            <a:endParaRPr lang="en-US" altLang="en-US" sz="2800" b="1" kern="1200" dirty="0">
              <a:solidFill>
                <a:srgbClr val="282973"/>
              </a:solidFill>
              <a:latin typeface="Agency FB" panose="020B0503020202020204" pitchFamily="34" charset="0"/>
              <a:ea typeface="ヒラギノ角ゴ ProN W3" charset="-128"/>
            </a:endParaRPr>
          </a:p>
        </p:txBody>
      </p:sp>
      <p:sp>
        <p:nvSpPr>
          <p:cNvPr id="15" name="Rounded Rectangle 14"/>
          <p:cNvSpPr/>
          <p:nvPr/>
        </p:nvSpPr>
        <p:spPr bwMode="auto">
          <a:xfrm>
            <a:off x="2469922" y="4798420"/>
            <a:ext cx="6215778" cy="881744"/>
          </a:xfrm>
          <a:prstGeom prst="roundRect">
            <a:avLst/>
          </a:prstGeom>
          <a:solidFill>
            <a:srgbClr val="BBE0E3"/>
          </a:solidFill>
          <a:ln w="254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sz="1200" dirty="0" smtClean="0">
                <a:ea typeface="ヒラギノ角ゴ ProN W3" charset="-128"/>
                <a:cs typeface="ヒラギノ角ゴ ProN W3" charset="-128"/>
              </a:rPr>
              <a:t>27</a:t>
            </a:r>
            <a:r>
              <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rPr>
              <a:t> Batteries</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sz="1200" dirty="0" smtClean="0">
                <a:ea typeface="ヒラギノ角ゴ ProN W3" charset="-128"/>
                <a:cs typeface="ヒラギノ角ゴ ProN W3" charset="-128"/>
              </a:rPr>
              <a:t>Mostly flat conductance drops </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rPr>
              <a:t>16 of these batteries have 100% of their  DOD values above  0.8. 3 of them have less than 3% and 2 less</a:t>
            </a:r>
            <a:r>
              <a:rPr kumimoji="0" lang="en-IN" sz="1200" b="0" i="0" strike="noStrike" cap="none" normalizeH="0" dirty="0" smtClean="0">
                <a:ln>
                  <a:noFill/>
                </a:ln>
                <a:solidFill>
                  <a:srgbClr val="000000"/>
                </a:solidFill>
                <a:effectLst/>
                <a:ea typeface="ヒラギノ角ゴ ProN W3" charset="-128"/>
                <a:cs typeface="ヒラギノ角ゴ ProN W3" charset="-128"/>
                <a:sym typeface="Gill Sans" charset="0"/>
              </a:rPr>
              <a:t> than 8% respectively of </a:t>
            </a:r>
            <a:r>
              <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rPr>
              <a:t> values less than .8 </a:t>
            </a:r>
          </a:p>
        </p:txBody>
      </p:sp>
      <p:pic>
        <p:nvPicPr>
          <p:cNvPr id="3" name="Picture 2"/>
          <p:cNvPicPr>
            <a:picLocks noChangeAspect="1"/>
          </p:cNvPicPr>
          <p:nvPr/>
        </p:nvPicPr>
        <p:blipFill>
          <a:blip r:embed="rId3"/>
          <a:stretch>
            <a:fillRect/>
          </a:stretch>
        </p:blipFill>
        <p:spPr>
          <a:xfrm>
            <a:off x="0" y="820938"/>
            <a:ext cx="3899100" cy="3810196"/>
          </a:xfrm>
          <a:prstGeom prst="rect">
            <a:avLst/>
          </a:prstGeom>
        </p:spPr>
      </p:pic>
      <p:pic>
        <p:nvPicPr>
          <p:cNvPr id="9" name="Picture 8"/>
          <p:cNvPicPr>
            <a:picLocks noChangeAspect="1"/>
          </p:cNvPicPr>
          <p:nvPr/>
        </p:nvPicPr>
        <p:blipFill>
          <a:blip r:embed="rId4"/>
          <a:stretch>
            <a:fillRect/>
          </a:stretch>
        </p:blipFill>
        <p:spPr>
          <a:xfrm>
            <a:off x="3057878" y="864734"/>
            <a:ext cx="3899100" cy="3810196"/>
          </a:xfrm>
          <a:prstGeom prst="rect">
            <a:avLst/>
          </a:prstGeom>
        </p:spPr>
      </p:pic>
      <p:pic>
        <p:nvPicPr>
          <p:cNvPr id="11" name="Picture 10"/>
          <p:cNvPicPr>
            <a:picLocks noChangeAspect="1"/>
          </p:cNvPicPr>
          <p:nvPr/>
        </p:nvPicPr>
        <p:blipFill>
          <a:blip r:embed="rId5"/>
          <a:stretch>
            <a:fillRect/>
          </a:stretch>
        </p:blipFill>
        <p:spPr>
          <a:xfrm>
            <a:off x="6115756" y="777142"/>
            <a:ext cx="2871490" cy="3810196"/>
          </a:xfrm>
          <a:prstGeom prst="rect">
            <a:avLst/>
          </a:prstGeom>
        </p:spPr>
      </p:pic>
    </p:spTree>
    <p:extLst>
      <p:ext uri="{BB962C8B-B14F-4D97-AF65-F5344CB8AC3E}">
        <p14:creationId xmlns:p14="http://schemas.microsoft.com/office/powerpoint/2010/main" val="181323876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15636" y="149032"/>
            <a:ext cx="8134597" cy="504620"/>
          </a:xfrm>
          <a:prstGeom prst="rect">
            <a:avLst/>
          </a:prstGeom>
        </p:spPr>
        <p:txBody>
          <a:bodyPr vert="horz"/>
          <a:lstStyle>
            <a:lvl1pPr marL="79375" indent="-79375" algn="l" rtl="0" eaLnBrk="0" fontAlgn="base" hangingPunct="0">
              <a:spcBef>
                <a:spcPct val="0"/>
              </a:spcBef>
              <a:spcAft>
                <a:spcPct val="0"/>
              </a:spcAft>
              <a:defRPr sz="4500">
                <a:solidFill>
                  <a:srgbClr val="006FD5"/>
                </a:solidFill>
                <a:latin typeface="+mj-lt"/>
                <a:ea typeface="+mj-ea"/>
                <a:cs typeface="+mj-cs"/>
                <a:sym typeface="Arial Bold" panose="020B0704020202020204" pitchFamily="34" charset="0"/>
              </a:defRPr>
            </a:lvl1pPr>
            <a:lvl2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2pPr>
            <a:lvl3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3pPr>
            <a:lvl4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4pPr>
            <a:lvl5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5pPr>
            <a:lvl6pPr marL="5365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6pPr>
            <a:lvl7pPr marL="9937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7pPr>
            <a:lvl8pPr marL="14509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8pPr>
            <a:lvl9pPr marL="19081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9pPr>
          </a:lstStyle>
          <a:p>
            <a:pPr algn="ctr"/>
            <a:r>
              <a:rPr lang="en-US" altLang="en-US" sz="2800" b="1" kern="1200" dirty="0" smtClean="0">
                <a:solidFill>
                  <a:srgbClr val="282973"/>
                </a:solidFill>
                <a:latin typeface="Agency FB" panose="020B0503020202020204" pitchFamily="34" charset="0"/>
                <a:ea typeface="ヒラギノ角ゴ ProN W3" charset="-128"/>
              </a:rPr>
              <a:t>Inferences and Feature engineering </a:t>
            </a:r>
            <a:endParaRPr lang="en-US" altLang="en-US" sz="2800" b="1" kern="1200" dirty="0">
              <a:solidFill>
                <a:srgbClr val="282973"/>
              </a:solidFill>
              <a:latin typeface="Agency FB" panose="020B0503020202020204" pitchFamily="34" charset="0"/>
              <a:ea typeface="ヒラギノ角ゴ ProN W3" charset="-128"/>
            </a:endParaRPr>
          </a:p>
        </p:txBody>
      </p:sp>
      <p:sp>
        <p:nvSpPr>
          <p:cNvPr id="7" name="Rounded Rectangle 6"/>
          <p:cNvSpPr/>
          <p:nvPr/>
        </p:nvSpPr>
        <p:spPr bwMode="auto">
          <a:xfrm>
            <a:off x="156754" y="738369"/>
            <a:ext cx="8851780" cy="2544762"/>
          </a:xfrm>
          <a:prstGeom prst="roundRect">
            <a:avLst/>
          </a:prstGeom>
          <a:solidFill>
            <a:srgbClr val="BBE0E3"/>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71450" indent="-171450" algn="l">
              <a:buFont typeface="Arial" panose="020B0604020202020204" pitchFamily="34" charset="0"/>
              <a:buChar char="•"/>
            </a:pPr>
            <a:r>
              <a:rPr lang="en-IN" sz="1300" dirty="0" smtClean="0">
                <a:solidFill>
                  <a:srgbClr val="0070C0"/>
                </a:solidFill>
                <a:ea typeface="ヒラギノ角ゴ ProN W3" charset="-128"/>
                <a:cs typeface="ヒラギノ角ゴ ProN W3" charset="-128"/>
              </a:rPr>
              <a:t>A general trend which was observed was, the DOD</a:t>
            </a:r>
            <a:r>
              <a:rPr lang="en-IN" sz="1300" dirty="0">
                <a:solidFill>
                  <a:srgbClr val="0070C0"/>
                </a:solidFill>
                <a:ea typeface="ヒラギノ角ゴ ProN W3" charset="-128"/>
                <a:cs typeface="ヒラギノ角ゴ ProN W3" charset="-128"/>
              </a:rPr>
              <a:t>(from voltage perspective) </a:t>
            </a:r>
            <a:r>
              <a:rPr lang="en-IN" sz="1300" dirty="0" smtClean="0">
                <a:solidFill>
                  <a:srgbClr val="0070C0"/>
                </a:solidFill>
                <a:ea typeface="ヒラギノ角ゴ ProN W3" charset="-128"/>
                <a:cs typeface="ヒラギノ角ゴ ProN W3" charset="-128"/>
              </a:rPr>
              <a:t>for most of the batteries were predominantly between the ranges : 0.85 – 0.80.</a:t>
            </a:r>
            <a:endParaRPr kumimoji="0" lang="en-IN" sz="1300" b="0" i="0" strike="noStrike" cap="none" normalizeH="0" baseline="0" dirty="0" smtClean="0">
              <a:ln>
                <a:noFill/>
              </a:ln>
              <a:solidFill>
                <a:srgbClr val="0070C0"/>
              </a:solidFill>
              <a:effectLst/>
              <a:ea typeface="ヒラギノ角ゴ ProN W3" charset="-128"/>
              <a:cs typeface="ヒラギノ角ゴ ProN W3" charset="-128"/>
              <a:sym typeface="Gill Sans" charset="0"/>
            </a:endParaRP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sz="1300" dirty="0" smtClean="0">
                <a:solidFill>
                  <a:srgbClr val="0070C0"/>
                </a:solidFill>
                <a:ea typeface="ヒラギノ角ゴ ProN W3" charset="-128"/>
                <a:cs typeface="ヒラギノ角ゴ ProN W3" charset="-128"/>
              </a:rPr>
              <a:t>Association between % of values having DOD values less than 0.8 and  % drop in conductance was observed.</a:t>
            </a:r>
            <a:endParaRPr kumimoji="0" lang="en-IN" sz="1300" b="0" i="0" strike="noStrike" cap="none" normalizeH="0" dirty="0" smtClean="0">
              <a:ln>
                <a:noFill/>
              </a:ln>
              <a:solidFill>
                <a:srgbClr val="0070C0"/>
              </a:solidFill>
              <a:effectLst/>
              <a:ea typeface="ヒラギノ角ゴ ProN W3" charset="-128"/>
              <a:cs typeface="ヒラギノ角ゴ ProN W3" charset="-128"/>
              <a:sym typeface="Gill Sans" charset="0"/>
            </a:endParaRP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sz="1300" dirty="0" smtClean="0">
                <a:solidFill>
                  <a:srgbClr val="0070C0"/>
                </a:solidFill>
                <a:ea typeface="ヒラギノ角ゴ ProN W3" charset="-128"/>
                <a:cs typeface="ヒラギノ角ゴ ProN W3" charset="-128"/>
              </a:rPr>
              <a:t>Batteries which had sharper drop in conductance had relatively larger % of values below the 0.8 DOD levels.</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sz="1300" dirty="0" smtClean="0">
                <a:solidFill>
                  <a:srgbClr val="0070C0"/>
                </a:solidFill>
                <a:ea typeface="ヒラギノ角ゴ ProN W3" charset="-128"/>
                <a:cs typeface="ヒラギノ角ゴ ProN W3" charset="-128"/>
              </a:rPr>
              <a:t>A good filter for identifying potential cases of failing batteries could be  the following </a:t>
            </a:r>
          </a:p>
          <a:p>
            <a:pPr marL="514350" lvl="2" indent="-171450" algn="l">
              <a:buFont typeface="Arial" panose="020B0604020202020204" pitchFamily="34" charset="0"/>
              <a:buChar char="•"/>
            </a:pPr>
            <a:r>
              <a:rPr lang="en-IN" sz="1300" dirty="0" smtClean="0">
                <a:solidFill>
                  <a:srgbClr val="0070C0"/>
                </a:solidFill>
                <a:ea typeface="ヒラギノ角ゴ ProN W3" charset="-128"/>
                <a:cs typeface="ヒラギノ角ゴ ProN W3" charset="-128"/>
              </a:rPr>
              <a:t>Drop in conductance  &gt; 80% of highest conductance level</a:t>
            </a:r>
          </a:p>
          <a:p>
            <a:pPr marL="514350" lvl="2" indent="-171450" algn="l">
              <a:buFont typeface="Arial" panose="020B0604020202020204" pitchFamily="34" charset="0"/>
              <a:buChar char="•"/>
            </a:pPr>
            <a:r>
              <a:rPr lang="en-IN" sz="1300" dirty="0" smtClean="0">
                <a:solidFill>
                  <a:srgbClr val="0070C0"/>
                </a:solidFill>
                <a:ea typeface="ヒラギノ角ゴ ProN W3" charset="-128"/>
                <a:cs typeface="ヒラギノ角ゴ ProN W3" charset="-128"/>
              </a:rPr>
              <a:t>10% or more values with larger than 0.8 DOD</a:t>
            </a:r>
            <a:endParaRPr lang="en-IN" sz="1300" dirty="0">
              <a:solidFill>
                <a:srgbClr val="0070C0"/>
              </a:solidFill>
              <a:ea typeface="ヒラギノ角ゴ ProN W3" charset="-128"/>
              <a:cs typeface="ヒラギノ角ゴ ProN W3" charset="-128"/>
            </a:endParaRPr>
          </a:p>
          <a:p>
            <a:pPr marL="171450" indent="-171450" algn="l">
              <a:buFont typeface="Arial" panose="020B0604020202020204" pitchFamily="34" charset="0"/>
              <a:buChar char="•"/>
            </a:pPr>
            <a:r>
              <a:rPr lang="en-IN" sz="1300" dirty="0" smtClean="0">
                <a:solidFill>
                  <a:srgbClr val="0070C0"/>
                </a:solidFill>
                <a:ea typeface="ヒラギノ角ゴ ProN W3" charset="-128"/>
                <a:cs typeface="ヒラギノ角ゴ ProN W3" charset="-128"/>
              </a:rPr>
              <a:t>On the above filter, another level of filter for % of conductance points below 80% was added</a:t>
            </a:r>
          </a:p>
          <a:p>
            <a:pPr marL="514350" lvl="2" indent="-171450" algn="l">
              <a:buFont typeface="Arial" panose="020B0604020202020204" pitchFamily="34" charset="0"/>
              <a:buChar char="•"/>
            </a:pPr>
            <a:r>
              <a:rPr lang="en-IN" sz="1300" dirty="0" smtClean="0">
                <a:solidFill>
                  <a:srgbClr val="0070C0"/>
                </a:solidFill>
                <a:ea typeface="ヒラギノ角ゴ ProN W3" charset="-128"/>
                <a:cs typeface="ヒラギノ角ゴ ProN W3" charset="-128"/>
              </a:rPr>
              <a:t> 3% or more values with larger than 80% of conductance level</a:t>
            </a:r>
          </a:p>
          <a:p>
            <a:pPr marL="171450" indent="-171450" algn="l">
              <a:buFont typeface="Arial" panose="020B0604020202020204" pitchFamily="34" charset="0"/>
              <a:buChar char="•"/>
            </a:pPr>
            <a:r>
              <a:rPr lang="en-IN" sz="1300" dirty="0" smtClean="0">
                <a:solidFill>
                  <a:srgbClr val="0070C0"/>
                </a:solidFill>
                <a:ea typeface="ヒラギノ角ゴ ProN W3" charset="-128"/>
                <a:cs typeface="ヒラギノ角ゴ ProN W3" charset="-128"/>
              </a:rPr>
              <a:t>A composite score with all these factors was incorporated </a:t>
            </a:r>
          </a:p>
          <a:p>
            <a:pPr marL="171450" indent="-171450" algn="l">
              <a:buFont typeface="Arial" panose="020B0604020202020204" pitchFamily="34" charset="0"/>
              <a:buChar char="•"/>
            </a:pPr>
            <a:r>
              <a:rPr lang="en-IN" sz="1300" dirty="0" smtClean="0">
                <a:solidFill>
                  <a:srgbClr val="0070C0"/>
                </a:solidFill>
                <a:ea typeface="ヒラギノ角ゴ ProN W3" charset="-128"/>
                <a:cs typeface="ヒラギノ角ゴ ProN W3" charset="-128"/>
              </a:rPr>
              <a:t>Both samples were ranked according to the composite score</a:t>
            </a:r>
          </a:p>
          <a:p>
            <a:pPr marR="0" algn="l" defTabSz="914400" rtl="0" eaLnBrk="1" fontAlgn="base" latinLnBrk="0" hangingPunct="1">
              <a:lnSpc>
                <a:spcPct val="100000"/>
              </a:lnSpc>
              <a:spcBef>
                <a:spcPct val="0"/>
              </a:spcBef>
              <a:spcAft>
                <a:spcPct val="0"/>
              </a:spcAft>
              <a:buClrTx/>
              <a:buSzTx/>
              <a:tabLst/>
            </a:pPr>
            <a:endParaRPr kumimoji="0" lang="en-IN" sz="1300" b="0" i="0" strike="noStrike" cap="none" normalizeH="0" baseline="0" dirty="0">
              <a:ln>
                <a:noFill/>
              </a:ln>
              <a:solidFill>
                <a:srgbClr val="0070C0"/>
              </a:solidFill>
              <a:effectLst/>
              <a:ea typeface="ヒラギノ角ゴ ProN W3" charset="-128"/>
              <a:cs typeface="ヒラギノ角ゴ ProN W3" charset="-128"/>
              <a:sym typeface="Gill Sans" charset="0"/>
            </a:endParaRPr>
          </a:p>
        </p:txBody>
      </p:sp>
      <p:sp>
        <p:nvSpPr>
          <p:cNvPr id="9" name="Rounded Rectangle 8"/>
          <p:cNvSpPr/>
          <p:nvPr/>
        </p:nvSpPr>
        <p:spPr bwMode="auto">
          <a:xfrm>
            <a:off x="666522" y="3841688"/>
            <a:ext cx="3753078" cy="1280646"/>
          </a:xfrm>
          <a:prstGeom prst="roundRect">
            <a:avLst/>
          </a:prstGeom>
          <a:solidFill>
            <a:schemeClr val="tx2">
              <a:lumMod val="40000"/>
              <a:lumOff val="60000"/>
            </a:schemeClr>
          </a:solidFill>
          <a:ln w="254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sz="1200" dirty="0" smtClean="0">
                <a:ea typeface="ヒラギノ角ゴ ProN W3" charset="-128"/>
                <a:cs typeface="ヒラギノ角ゴ ProN W3" charset="-128"/>
              </a:rPr>
              <a:t>21 cases filtered with above filter</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rPr>
              <a:t>Most cases in top</a:t>
            </a:r>
            <a:r>
              <a:rPr kumimoji="0" lang="en-IN" sz="1200" b="0" i="0" strike="noStrike" cap="none" normalizeH="0" dirty="0" smtClean="0">
                <a:ln>
                  <a:noFill/>
                </a:ln>
                <a:solidFill>
                  <a:srgbClr val="000000"/>
                </a:solidFill>
                <a:effectLst/>
                <a:ea typeface="ヒラギノ角ゴ ProN W3" charset="-128"/>
                <a:cs typeface="ヒラギノ角ゴ ProN W3" charset="-128"/>
                <a:sym typeface="Gill Sans" charset="0"/>
              </a:rPr>
              <a:t> 10 have falling and retracting trend</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sz="1200" baseline="0" dirty="0" smtClean="0">
                <a:ea typeface="ヒラギノ角ゴ ProN W3" charset="-128"/>
                <a:cs typeface="ヒラギノ角ゴ ProN W3" charset="-128"/>
              </a:rPr>
              <a:t>Rest</a:t>
            </a:r>
            <a:r>
              <a:rPr lang="en-IN" sz="1200" dirty="0" smtClean="0">
                <a:ea typeface="ヒラギノ角ゴ ProN W3" charset="-128"/>
                <a:cs typeface="ヒラギノ角ゴ ProN W3" charset="-128"/>
              </a:rPr>
              <a:t> of the cases have sharp conductance drops</a:t>
            </a:r>
            <a:endPar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endParaRPr>
          </a:p>
        </p:txBody>
      </p:sp>
      <p:sp>
        <p:nvSpPr>
          <p:cNvPr id="4" name="TextBox 3"/>
          <p:cNvSpPr txBox="1"/>
          <p:nvPr/>
        </p:nvSpPr>
        <p:spPr>
          <a:xfrm>
            <a:off x="1447800" y="3547585"/>
            <a:ext cx="2362200" cy="307777"/>
          </a:xfrm>
          <a:prstGeom prst="rect">
            <a:avLst/>
          </a:prstGeom>
          <a:noFill/>
        </p:spPr>
        <p:txBody>
          <a:bodyPr wrap="square" rtlCol="0">
            <a:spAutoFit/>
          </a:bodyPr>
          <a:lstStyle/>
          <a:p>
            <a:r>
              <a:rPr lang="en-US" sz="1400" dirty="0" smtClean="0"/>
              <a:t>Sample 1 : 1000</a:t>
            </a:r>
            <a:endParaRPr lang="en-US" sz="1400" dirty="0"/>
          </a:p>
        </p:txBody>
      </p:sp>
      <p:sp>
        <p:nvSpPr>
          <p:cNvPr id="12" name="TextBox 11"/>
          <p:cNvSpPr txBox="1"/>
          <p:nvPr/>
        </p:nvSpPr>
        <p:spPr>
          <a:xfrm>
            <a:off x="5200878" y="3539118"/>
            <a:ext cx="2362200" cy="307777"/>
          </a:xfrm>
          <a:prstGeom prst="rect">
            <a:avLst/>
          </a:prstGeom>
          <a:noFill/>
        </p:spPr>
        <p:txBody>
          <a:bodyPr wrap="square" rtlCol="0">
            <a:spAutoFit/>
          </a:bodyPr>
          <a:lstStyle/>
          <a:p>
            <a:r>
              <a:rPr lang="en-US" sz="1400" dirty="0" smtClean="0"/>
              <a:t>Sample 2 : 1000</a:t>
            </a:r>
            <a:endParaRPr lang="en-US" sz="1400" dirty="0"/>
          </a:p>
        </p:txBody>
      </p:sp>
      <p:sp>
        <p:nvSpPr>
          <p:cNvPr id="13" name="Rounded Rectangle 12"/>
          <p:cNvSpPr/>
          <p:nvPr/>
        </p:nvSpPr>
        <p:spPr bwMode="auto">
          <a:xfrm>
            <a:off x="4865989" y="3841688"/>
            <a:ext cx="3753078" cy="1280646"/>
          </a:xfrm>
          <a:prstGeom prst="roundRect">
            <a:avLst/>
          </a:prstGeom>
          <a:solidFill>
            <a:schemeClr val="tx2">
              <a:lumMod val="40000"/>
              <a:lumOff val="60000"/>
            </a:schemeClr>
          </a:solidFill>
          <a:ln w="254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sz="1200" dirty="0" smtClean="0">
                <a:ea typeface="ヒラギノ角ゴ ProN W3" charset="-128"/>
                <a:cs typeface="ヒラギノ角ゴ ProN W3" charset="-128"/>
              </a:rPr>
              <a:t>29 cases filtered with above filter</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rPr>
              <a:t>Most cases in top</a:t>
            </a:r>
            <a:r>
              <a:rPr kumimoji="0" lang="en-IN" sz="1200" b="0" i="0" strike="noStrike" cap="none" normalizeH="0" dirty="0" smtClean="0">
                <a:ln>
                  <a:noFill/>
                </a:ln>
                <a:solidFill>
                  <a:srgbClr val="000000"/>
                </a:solidFill>
                <a:effectLst/>
                <a:ea typeface="ヒラギノ角ゴ ProN W3" charset="-128"/>
                <a:cs typeface="ヒラギノ角ゴ ProN W3" charset="-128"/>
                <a:sym typeface="Gill Sans" charset="0"/>
              </a:rPr>
              <a:t> </a:t>
            </a:r>
            <a:r>
              <a:rPr lang="en-IN" sz="1200" dirty="0" smtClean="0">
                <a:ea typeface="ヒラギノ角ゴ ProN W3" charset="-128"/>
                <a:cs typeface="ヒラギノ角ゴ ProN W3" charset="-128"/>
              </a:rPr>
              <a:t>14</a:t>
            </a:r>
            <a:r>
              <a:rPr kumimoji="0" lang="en-IN" sz="1200" b="0" i="0" strike="noStrike" cap="none" normalizeH="0" dirty="0" smtClean="0">
                <a:ln>
                  <a:noFill/>
                </a:ln>
                <a:solidFill>
                  <a:srgbClr val="000000"/>
                </a:solidFill>
                <a:effectLst/>
                <a:ea typeface="ヒラギノ角ゴ ProN W3" charset="-128"/>
                <a:cs typeface="ヒラギノ角ゴ ProN W3" charset="-128"/>
                <a:sym typeface="Gill Sans" charset="0"/>
              </a:rPr>
              <a:t> have falling and retracting trend</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sz="1200" baseline="0" dirty="0" smtClean="0">
                <a:ea typeface="ヒラギノ角ゴ ProN W3" charset="-128"/>
                <a:cs typeface="ヒラギノ角ゴ ProN W3" charset="-128"/>
              </a:rPr>
              <a:t>Rest</a:t>
            </a:r>
            <a:r>
              <a:rPr lang="en-IN" sz="1200" dirty="0" smtClean="0">
                <a:ea typeface="ヒラギノ角ゴ ProN W3" charset="-128"/>
                <a:cs typeface="ヒラギノ角ゴ ProN W3" charset="-128"/>
              </a:rPr>
              <a:t> of the cases have sharp conductance drops</a:t>
            </a:r>
            <a:endPar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endParaRPr>
          </a:p>
        </p:txBody>
      </p:sp>
    </p:spTree>
    <p:extLst>
      <p:ext uri="{BB962C8B-B14F-4D97-AF65-F5344CB8AC3E}">
        <p14:creationId xmlns:p14="http://schemas.microsoft.com/office/powerpoint/2010/main" val="260573466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15636" y="149032"/>
            <a:ext cx="8134597" cy="504620"/>
          </a:xfrm>
          <a:prstGeom prst="rect">
            <a:avLst/>
          </a:prstGeom>
        </p:spPr>
        <p:txBody>
          <a:bodyPr vert="horz"/>
          <a:lstStyle>
            <a:lvl1pPr marL="79375" indent="-79375" algn="l" rtl="0" eaLnBrk="0" fontAlgn="base" hangingPunct="0">
              <a:spcBef>
                <a:spcPct val="0"/>
              </a:spcBef>
              <a:spcAft>
                <a:spcPct val="0"/>
              </a:spcAft>
              <a:defRPr sz="4500">
                <a:solidFill>
                  <a:srgbClr val="006FD5"/>
                </a:solidFill>
                <a:latin typeface="+mj-lt"/>
                <a:ea typeface="+mj-ea"/>
                <a:cs typeface="+mj-cs"/>
                <a:sym typeface="Arial Bold" panose="020B0704020202020204" pitchFamily="34" charset="0"/>
              </a:defRPr>
            </a:lvl1pPr>
            <a:lvl2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2pPr>
            <a:lvl3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3pPr>
            <a:lvl4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4pPr>
            <a:lvl5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5pPr>
            <a:lvl6pPr marL="5365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6pPr>
            <a:lvl7pPr marL="9937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7pPr>
            <a:lvl8pPr marL="14509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8pPr>
            <a:lvl9pPr marL="19081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9pPr>
          </a:lstStyle>
          <a:p>
            <a:pPr algn="ctr"/>
            <a:r>
              <a:rPr lang="en-US" altLang="en-US" sz="2800" b="1" kern="1200" dirty="0" smtClean="0">
                <a:solidFill>
                  <a:srgbClr val="282973"/>
                </a:solidFill>
                <a:latin typeface="Agency FB" panose="020B0503020202020204" pitchFamily="34" charset="0"/>
                <a:ea typeface="ヒラギノ角ゴ ProN W3" charset="-128"/>
              </a:rPr>
              <a:t>Sample 1: 1000 ( 21 Batteries) </a:t>
            </a:r>
            <a:endParaRPr lang="en-US" altLang="en-US" sz="2800" b="1" kern="1200" dirty="0">
              <a:solidFill>
                <a:srgbClr val="282973"/>
              </a:solidFill>
              <a:latin typeface="Agency FB" panose="020B0503020202020204" pitchFamily="34" charset="0"/>
              <a:ea typeface="ヒラギノ角ゴ ProN W3" charset="-128"/>
            </a:endParaRPr>
          </a:p>
        </p:txBody>
      </p:sp>
      <p:sp>
        <p:nvSpPr>
          <p:cNvPr id="15" name="Rounded Rectangle 14"/>
          <p:cNvSpPr/>
          <p:nvPr/>
        </p:nvSpPr>
        <p:spPr bwMode="auto">
          <a:xfrm>
            <a:off x="2469922" y="4798420"/>
            <a:ext cx="6215778" cy="881744"/>
          </a:xfrm>
          <a:prstGeom prst="roundRect">
            <a:avLst/>
          </a:prstGeom>
          <a:solidFill>
            <a:srgbClr val="BBE0E3"/>
          </a:solidFill>
          <a:ln w="254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rPr>
              <a:t>Top of</a:t>
            </a:r>
            <a:r>
              <a:rPr kumimoji="0" lang="en-IN" sz="1200" b="0" i="0" strike="noStrike" cap="none" normalizeH="0" dirty="0" smtClean="0">
                <a:ln>
                  <a:noFill/>
                </a:ln>
                <a:solidFill>
                  <a:srgbClr val="000000"/>
                </a:solidFill>
                <a:effectLst/>
                <a:ea typeface="ヒラギノ角ゴ ProN W3" charset="-128"/>
                <a:cs typeface="ヒラギノ角ゴ ProN W3" charset="-128"/>
                <a:sym typeface="Gill Sans" charset="0"/>
              </a:rPr>
              <a:t> the list dominated by batteries having dropping and then retracting trends</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rPr>
              <a:t>All of them have substantial proportion of values above</a:t>
            </a:r>
            <a:r>
              <a:rPr kumimoji="0" lang="en-IN" sz="1200" b="0" i="0" strike="noStrike" cap="none" normalizeH="0" dirty="0" smtClean="0">
                <a:ln>
                  <a:noFill/>
                </a:ln>
                <a:solidFill>
                  <a:srgbClr val="000000"/>
                </a:solidFill>
                <a:effectLst/>
                <a:ea typeface="ヒラギノ角ゴ ProN W3" charset="-128"/>
                <a:cs typeface="ヒラギノ角ゴ ProN W3" charset="-128"/>
                <a:sym typeface="Gill Sans" charset="0"/>
              </a:rPr>
              <a:t> the 80% DOD range ( Average 23%)</a:t>
            </a:r>
          </a:p>
          <a:p>
            <a:pPr marR="0" algn="l" defTabSz="914400" rtl="0" eaLnBrk="1" fontAlgn="base" latinLnBrk="0" hangingPunct="1">
              <a:lnSpc>
                <a:spcPct val="100000"/>
              </a:lnSpc>
              <a:spcBef>
                <a:spcPct val="0"/>
              </a:spcBef>
              <a:spcAft>
                <a:spcPct val="0"/>
              </a:spcAft>
              <a:buClrTx/>
              <a:buSzTx/>
              <a:tabLst/>
            </a:pPr>
            <a:endPar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endParaRPr>
          </a:p>
        </p:txBody>
      </p:sp>
      <p:pic>
        <p:nvPicPr>
          <p:cNvPr id="4" name="Picture 3"/>
          <p:cNvPicPr>
            <a:picLocks noChangeAspect="1"/>
          </p:cNvPicPr>
          <p:nvPr/>
        </p:nvPicPr>
        <p:blipFill>
          <a:blip r:embed="rId3"/>
          <a:stretch>
            <a:fillRect/>
          </a:stretch>
        </p:blipFill>
        <p:spPr>
          <a:xfrm>
            <a:off x="0" y="653652"/>
            <a:ext cx="3175163" cy="3810196"/>
          </a:xfrm>
          <a:prstGeom prst="rect">
            <a:avLst/>
          </a:prstGeom>
        </p:spPr>
      </p:pic>
      <p:pic>
        <p:nvPicPr>
          <p:cNvPr id="5" name="Picture 4"/>
          <p:cNvPicPr>
            <a:picLocks noChangeAspect="1"/>
          </p:cNvPicPr>
          <p:nvPr/>
        </p:nvPicPr>
        <p:blipFill>
          <a:blip r:embed="rId4"/>
          <a:stretch>
            <a:fillRect/>
          </a:stretch>
        </p:blipFill>
        <p:spPr>
          <a:xfrm>
            <a:off x="3175163" y="653652"/>
            <a:ext cx="3175163" cy="3810196"/>
          </a:xfrm>
          <a:prstGeom prst="rect">
            <a:avLst/>
          </a:prstGeom>
        </p:spPr>
      </p:pic>
      <p:pic>
        <p:nvPicPr>
          <p:cNvPr id="6" name="Picture 5"/>
          <p:cNvPicPr>
            <a:picLocks noChangeAspect="1"/>
          </p:cNvPicPr>
          <p:nvPr/>
        </p:nvPicPr>
        <p:blipFill>
          <a:blip r:embed="rId5"/>
          <a:stretch>
            <a:fillRect/>
          </a:stretch>
        </p:blipFill>
        <p:spPr>
          <a:xfrm>
            <a:off x="5968837" y="653652"/>
            <a:ext cx="3175163" cy="3810196"/>
          </a:xfrm>
          <a:prstGeom prst="rect">
            <a:avLst/>
          </a:prstGeom>
        </p:spPr>
      </p:pic>
    </p:spTree>
    <p:extLst>
      <p:ext uri="{BB962C8B-B14F-4D97-AF65-F5344CB8AC3E}">
        <p14:creationId xmlns:p14="http://schemas.microsoft.com/office/powerpoint/2010/main" val="383741916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15636" y="149032"/>
            <a:ext cx="8134597" cy="504620"/>
          </a:xfrm>
          <a:prstGeom prst="rect">
            <a:avLst/>
          </a:prstGeom>
        </p:spPr>
        <p:txBody>
          <a:bodyPr vert="horz"/>
          <a:lstStyle>
            <a:lvl1pPr marL="79375" indent="-79375" algn="l" rtl="0" eaLnBrk="0" fontAlgn="base" hangingPunct="0">
              <a:spcBef>
                <a:spcPct val="0"/>
              </a:spcBef>
              <a:spcAft>
                <a:spcPct val="0"/>
              </a:spcAft>
              <a:defRPr sz="4500">
                <a:solidFill>
                  <a:srgbClr val="006FD5"/>
                </a:solidFill>
                <a:latin typeface="+mj-lt"/>
                <a:ea typeface="+mj-ea"/>
                <a:cs typeface="+mj-cs"/>
                <a:sym typeface="Arial Bold" panose="020B0704020202020204" pitchFamily="34" charset="0"/>
              </a:defRPr>
            </a:lvl1pPr>
            <a:lvl2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2pPr>
            <a:lvl3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3pPr>
            <a:lvl4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4pPr>
            <a:lvl5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5pPr>
            <a:lvl6pPr marL="5365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6pPr>
            <a:lvl7pPr marL="9937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7pPr>
            <a:lvl8pPr marL="14509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8pPr>
            <a:lvl9pPr marL="19081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9pPr>
          </a:lstStyle>
          <a:p>
            <a:pPr algn="ctr"/>
            <a:r>
              <a:rPr lang="en-US" altLang="en-US" sz="2800" b="1" kern="1200" dirty="0" smtClean="0">
                <a:solidFill>
                  <a:srgbClr val="282973"/>
                </a:solidFill>
                <a:latin typeface="Agency FB" panose="020B0503020202020204" pitchFamily="34" charset="0"/>
                <a:ea typeface="ヒラギノ角ゴ ProN W3" charset="-128"/>
              </a:rPr>
              <a:t>Sample II : DOD &lt; .65</a:t>
            </a:r>
            <a:endParaRPr lang="en-US" altLang="en-US" sz="2800" b="1" kern="1200" dirty="0">
              <a:solidFill>
                <a:srgbClr val="282973"/>
              </a:solidFill>
              <a:latin typeface="Agency FB" panose="020B0503020202020204" pitchFamily="34" charset="0"/>
              <a:ea typeface="ヒラギノ角ゴ ProN W3" charset="-128"/>
            </a:endParaRPr>
          </a:p>
        </p:txBody>
      </p:sp>
      <p:sp>
        <p:nvSpPr>
          <p:cNvPr id="15" name="Rounded Rectangle 14"/>
          <p:cNvSpPr/>
          <p:nvPr/>
        </p:nvSpPr>
        <p:spPr bwMode="auto">
          <a:xfrm>
            <a:off x="2469922" y="4798420"/>
            <a:ext cx="6215778" cy="881744"/>
          </a:xfrm>
          <a:prstGeom prst="roundRect">
            <a:avLst/>
          </a:prstGeom>
          <a:solidFill>
            <a:srgbClr val="BBE0E3"/>
          </a:solidFill>
          <a:ln w="254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rPr>
              <a:t>1000 batteries, 52 cases with at least an instance of less than .65, 6 cases showed trend as the earlier case. They also showed continuous</a:t>
            </a:r>
            <a:r>
              <a:rPr kumimoji="0" lang="en-IN" sz="1200" b="0" i="0" strike="noStrike" cap="none" normalizeH="0" dirty="0" smtClean="0">
                <a:ln>
                  <a:noFill/>
                </a:ln>
                <a:solidFill>
                  <a:srgbClr val="000000"/>
                </a:solidFill>
                <a:effectLst/>
                <a:ea typeface="ヒラギノ角ゴ ProN W3" charset="-128"/>
                <a:cs typeface="ヒラギノ角ゴ ProN W3" charset="-128"/>
                <a:sym typeface="Gill Sans" charset="0"/>
              </a:rPr>
              <a:t> instances of </a:t>
            </a:r>
            <a:r>
              <a:rPr lang="en-IN" sz="1200" dirty="0" smtClean="0">
                <a:ea typeface="ヒラギノ角ゴ ProN W3" charset="-128"/>
                <a:cs typeface="ヒラギノ角ゴ ProN W3" charset="-128"/>
              </a:rPr>
              <a:t>large</a:t>
            </a:r>
            <a:r>
              <a:rPr kumimoji="0" lang="en-IN" sz="1200" b="0" i="0" strike="noStrike" cap="none" normalizeH="0" dirty="0" smtClean="0">
                <a:ln>
                  <a:noFill/>
                </a:ln>
                <a:solidFill>
                  <a:srgbClr val="000000"/>
                </a:solidFill>
                <a:effectLst/>
                <a:ea typeface="ヒラギノ角ゴ ProN W3" charset="-128"/>
                <a:cs typeface="ヒラギノ角ゴ ProN W3" charset="-128"/>
                <a:sym typeface="Gill Sans" charset="0"/>
              </a:rPr>
              <a:t> DOD. The fall in conductance was  on average to 65% of original value. </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sz="1200" dirty="0" smtClean="0">
                <a:ea typeface="ヒラギノ角ゴ ProN W3" charset="-128"/>
                <a:cs typeface="ヒラギノ角ゴ ProN W3" charset="-128"/>
              </a:rPr>
              <a:t>Our of the balance 46 cases most of them were one off instance where the DOD had large values</a:t>
            </a:r>
            <a:endParaRPr kumimoji="0" lang="en-IN" sz="1200" b="0" i="0" strike="noStrike" cap="none" normalizeH="0" baseline="0" dirty="0">
              <a:ln>
                <a:noFill/>
              </a:ln>
              <a:solidFill>
                <a:srgbClr val="000000"/>
              </a:solidFill>
              <a:effectLst/>
              <a:ea typeface="ヒラギノ角ゴ ProN W3" charset="-128"/>
              <a:cs typeface="ヒラギノ角ゴ ProN W3" charset="-128"/>
              <a:sym typeface="Gill Sans" charset="0"/>
            </a:endParaRPr>
          </a:p>
        </p:txBody>
      </p:sp>
      <p:pic>
        <p:nvPicPr>
          <p:cNvPr id="5" name="Picture 4"/>
          <p:cNvPicPr>
            <a:picLocks noChangeAspect="1"/>
          </p:cNvPicPr>
          <p:nvPr/>
        </p:nvPicPr>
        <p:blipFill>
          <a:blip r:embed="rId3"/>
          <a:stretch>
            <a:fillRect/>
          </a:stretch>
        </p:blipFill>
        <p:spPr>
          <a:xfrm>
            <a:off x="0" y="820938"/>
            <a:ext cx="5050971" cy="3977482"/>
          </a:xfrm>
          <a:prstGeom prst="rect">
            <a:avLst/>
          </a:prstGeom>
        </p:spPr>
      </p:pic>
      <p:pic>
        <p:nvPicPr>
          <p:cNvPr id="6" name="Picture 5"/>
          <p:cNvPicPr>
            <a:picLocks noChangeAspect="1"/>
          </p:cNvPicPr>
          <p:nvPr/>
        </p:nvPicPr>
        <p:blipFill>
          <a:blip r:embed="rId4"/>
          <a:stretch>
            <a:fillRect/>
          </a:stretch>
        </p:blipFill>
        <p:spPr>
          <a:xfrm>
            <a:off x="4344342" y="820938"/>
            <a:ext cx="4677738" cy="3977482"/>
          </a:xfrm>
          <a:prstGeom prst="rect">
            <a:avLst/>
          </a:prstGeom>
        </p:spPr>
      </p:pic>
      <p:sp>
        <p:nvSpPr>
          <p:cNvPr id="3" name="Rectangle 2"/>
          <p:cNvSpPr/>
          <p:nvPr/>
        </p:nvSpPr>
        <p:spPr bwMode="auto">
          <a:xfrm>
            <a:off x="8550233" y="820938"/>
            <a:ext cx="471847" cy="1347496"/>
          </a:xfrm>
          <a:prstGeom prst="rect">
            <a:avLst/>
          </a:prstGeom>
          <a:solidFill>
            <a:srgbClr val="BBE0E3"/>
          </a:solidFill>
          <a:ln w="25400" cap="flat" cmpd="sng" algn="ctr">
            <a:solidFill>
              <a:srgbClr val="000000"/>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Gill Sans" charset="0"/>
                <a:ea typeface="ヒラギノ角ゴ ProN W3" charset="-128"/>
                <a:cs typeface="ヒラギノ角ゴ ProN W3" charset="-128"/>
                <a:sym typeface="Gill Sans" charset="0"/>
              </a:rPr>
              <a:t>One Sample out of 46</a:t>
            </a:r>
            <a:endParaRPr kumimoji="0" lang="en-US" sz="1200" b="0" i="0" u="none" strike="noStrike" cap="none" normalizeH="0" baseline="0" dirty="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7" name="Rectangle 6"/>
          <p:cNvSpPr/>
          <p:nvPr/>
        </p:nvSpPr>
        <p:spPr bwMode="auto">
          <a:xfrm>
            <a:off x="8550233" y="2497340"/>
            <a:ext cx="471847" cy="1347496"/>
          </a:xfrm>
          <a:prstGeom prst="rect">
            <a:avLst/>
          </a:prstGeom>
          <a:solidFill>
            <a:srgbClr val="BBE0E3"/>
          </a:solidFill>
          <a:ln w="25400" cap="flat" cmpd="sng" algn="ctr">
            <a:solidFill>
              <a:srgbClr val="000000"/>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200" dirty="0" smtClean="0">
                <a:ea typeface="ヒラギノ角ゴ ProN W3" charset="-128"/>
                <a:cs typeface="ヒラギノ角ゴ ProN W3" charset="-128"/>
              </a:rPr>
              <a:t>One Sample out of 6 cases</a:t>
            </a:r>
            <a:endParaRPr kumimoji="0" lang="en-US" sz="1200" b="0" i="0" u="none" strike="noStrike" cap="none" normalizeH="0" baseline="0" dirty="0">
              <a:ln>
                <a:noFill/>
              </a:ln>
              <a:solidFill>
                <a:srgbClr val="000000"/>
              </a:solidFill>
              <a:effectLst/>
              <a:latin typeface="Gill Sans" charset="0"/>
              <a:ea typeface="ヒラギノ角ゴ ProN W3" charset="-128"/>
              <a:cs typeface="ヒラギノ角ゴ ProN W3" charset="-128"/>
              <a:sym typeface="Gill Sans" charset="0"/>
            </a:endParaRPr>
          </a:p>
        </p:txBody>
      </p:sp>
    </p:spTree>
    <p:extLst>
      <p:ext uri="{BB962C8B-B14F-4D97-AF65-F5344CB8AC3E}">
        <p14:creationId xmlns:p14="http://schemas.microsoft.com/office/powerpoint/2010/main" val="27900583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15636" y="149032"/>
            <a:ext cx="8134597" cy="504620"/>
          </a:xfrm>
          <a:prstGeom prst="rect">
            <a:avLst/>
          </a:prstGeom>
        </p:spPr>
        <p:txBody>
          <a:bodyPr vert="horz"/>
          <a:lstStyle>
            <a:lvl1pPr marL="79375" indent="-79375" algn="l" rtl="0" eaLnBrk="0" fontAlgn="base" hangingPunct="0">
              <a:spcBef>
                <a:spcPct val="0"/>
              </a:spcBef>
              <a:spcAft>
                <a:spcPct val="0"/>
              </a:spcAft>
              <a:defRPr sz="4500">
                <a:solidFill>
                  <a:srgbClr val="006FD5"/>
                </a:solidFill>
                <a:latin typeface="+mj-lt"/>
                <a:ea typeface="+mj-ea"/>
                <a:cs typeface="+mj-cs"/>
                <a:sym typeface="Arial Bold" panose="020B0704020202020204" pitchFamily="34" charset="0"/>
              </a:defRPr>
            </a:lvl1pPr>
            <a:lvl2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2pPr>
            <a:lvl3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3pPr>
            <a:lvl4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4pPr>
            <a:lvl5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5pPr>
            <a:lvl6pPr marL="5365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6pPr>
            <a:lvl7pPr marL="9937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7pPr>
            <a:lvl8pPr marL="14509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8pPr>
            <a:lvl9pPr marL="19081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9pPr>
          </a:lstStyle>
          <a:p>
            <a:pPr algn="ctr"/>
            <a:r>
              <a:rPr lang="en-US" altLang="en-US" sz="2800" b="1" kern="1200" dirty="0" smtClean="0">
                <a:solidFill>
                  <a:srgbClr val="282973"/>
                </a:solidFill>
                <a:latin typeface="Agency FB" panose="020B0503020202020204" pitchFamily="34" charset="0"/>
                <a:ea typeface="ヒラギノ角ゴ ProN W3" charset="-128"/>
              </a:rPr>
              <a:t>Sample II: 1000 ( 29 Batteries) </a:t>
            </a:r>
            <a:endParaRPr lang="en-US" altLang="en-US" sz="2800" b="1" kern="1200" dirty="0">
              <a:solidFill>
                <a:srgbClr val="282973"/>
              </a:solidFill>
              <a:latin typeface="Agency FB" panose="020B0503020202020204" pitchFamily="34" charset="0"/>
              <a:ea typeface="ヒラギノ角ゴ ProN W3" charset="-128"/>
            </a:endParaRPr>
          </a:p>
        </p:txBody>
      </p:sp>
      <p:sp>
        <p:nvSpPr>
          <p:cNvPr id="15" name="Rounded Rectangle 14"/>
          <p:cNvSpPr/>
          <p:nvPr/>
        </p:nvSpPr>
        <p:spPr bwMode="auto">
          <a:xfrm>
            <a:off x="2469922" y="4798420"/>
            <a:ext cx="6215778" cy="881744"/>
          </a:xfrm>
          <a:prstGeom prst="roundRect">
            <a:avLst/>
          </a:prstGeom>
          <a:solidFill>
            <a:srgbClr val="BBE0E3"/>
          </a:solidFill>
          <a:ln w="254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rPr>
              <a:t>Top of</a:t>
            </a:r>
            <a:r>
              <a:rPr kumimoji="0" lang="en-IN" sz="1200" b="0" i="0" strike="noStrike" cap="none" normalizeH="0" dirty="0" smtClean="0">
                <a:ln>
                  <a:noFill/>
                </a:ln>
                <a:solidFill>
                  <a:srgbClr val="000000"/>
                </a:solidFill>
                <a:effectLst/>
                <a:ea typeface="ヒラギノ角ゴ ProN W3" charset="-128"/>
                <a:cs typeface="ヒラギノ角ゴ ProN W3" charset="-128"/>
                <a:sym typeface="Gill Sans" charset="0"/>
              </a:rPr>
              <a:t> the list dominated by batteries having dropping and then retracting trends</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rPr>
              <a:t>All of them have substantial proportion of values larger than</a:t>
            </a:r>
            <a:r>
              <a:rPr kumimoji="0" lang="en-IN" sz="1200" b="0" i="0" strike="noStrike" cap="none" normalizeH="0" dirty="0" smtClean="0">
                <a:ln>
                  <a:noFill/>
                </a:ln>
                <a:solidFill>
                  <a:srgbClr val="000000"/>
                </a:solidFill>
                <a:effectLst/>
                <a:ea typeface="ヒラギノ角ゴ ProN W3" charset="-128"/>
                <a:cs typeface="ヒラギノ角ゴ ProN W3" charset="-128"/>
                <a:sym typeface="Gill Sans" charset="0"/>
              </a:rPr>
              <a:t> 80% DOD range ( Average 22%)</a:t>
            </a:r>
          </a:p>
          <a:p>
            <a:pPr marR="0" algn="l" defTabSz="914400" rtl="0" eaLnBrk="1" fontAlgn="base" latinLnBrk="0" hangingPunct="1">
              <a:lnSpc>
                <a:spcPct val="100000"/>
              </a:lnSpc>
              <a:spcBef>
                <a:spcPct val="0"/>
              </a:spcBef>
              <a:spcAft>
                <a:spcPct val="0"/>
              </a:spcAft>
              <a:buClrTx/>
              <a:buSzTx/>
              <a:tabLst/>
            </a:pPr>
            <a:endPar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endParaRPr>
          </a:p>
        </p:txBody>
      </p:sp>
      <p:pic>
        <p:nvPicPr>
          <p:cNvPr id="3" name="Picture 2"/>
          <p:cNvPicPr>
            <a:picLocks noChangeAspect="1"/>
          </p:cNvPicPr>
          <p:nvPr/>
        </p:nvPicPr>
        <p:blipFill>
          <a:blip r:embed="rId3"/>
          <a:stretch>
            <a:fillRect/>
          </a:stretch>
        </p:blipFill>
        <p:spPr>
          <a:xfrm>
            <a:off x="110589" y="820938"/>
            <a:ext cx="3175163" cy="3810196"/>
          </a:xfrm>
          <a:prstGeom prst="rect">
            <a:avLst/>
          </a:prstGeom>
        </p:spPr>
      </p:pic>
      <p:pic>
        <p:nvPicPr>
          <p:cNvPr id="7" name="Picture 6"/>
          <p:cNvPicPr>
            <a:picLocks noChangeAspect="1"/>
          </p:cNvPicPr>
          <p:nvPr/>
        </p:nvPicPr>
        <p:blipFill>
          <a:blip r:embed="rId4"/>
          <a:stretch>
            <a:fillRect/>
          </a:stretch>
        </p:blipFill>
        <p:spPr>
          <a:xfrm>
            <a:off x="3084566" y="820938"/>
            <a:ext cx="3175163" cy="3810196"/>
          </a:xfrm>
          <a:prstGeom prst="rect">
            <a:avLst/>
          </a:prstGeom>
        </p:spPr>
      </p:pic>
      <p:pic>
        <p:nvPicPr>
          <p:cNvPr id="8" name="Picture 7"/>
          <p:cNvPicPr>
            <a:picLocks noChangeAspect="1"/>
          </p:cNvPicPr>
          <p:nvPr/>
        </p:nvPicPr>
        <p:blipFill>
          <a:blip r:embed="rId5"/>
          <a:stretch>
            <a:fillRect/>
          </a:stretch>
        </p:blipFill>
        <p:spPr>
          <a:xfrm>
            <a:off x="5762452" y="740738"/>
            <a:ext cx="3175163" cy="3810196"/>
          </a:xfrm>
          <a:prstGeom prst="rect">
            <a:avLst/>
          </a:prstGeom>
        </p:spPr>
      </p:pic>
    </p:spTree>
    <p:extLst>
      <p:ext uri="{BB962C8B-B14F-4D97-AF65-F5344CB8AC3E}">
        <p14:creationId xmlns:p14="http://schemas.microsoft.com/office/powerpoint/2010/main" val="319465866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15636" y="149032"/>
            <a:ext cx="8134597" cy="504620"/>
          </a:xfrm>
          <a:prstGeom prst="rect">
            <a:avLst/>
          </a:prstGeom>
        </p:spPr>
        <p:txBody>
          <a:bodyPr vert="horz"/>
          <a:lstStyle>
            <a:lvl1pPr marL="79375" indent="-79375" algn="l" rtl="0" eaLnBrk="0" fontAlgn="base" hangingPunct="0">
              <a:spcBef>
                <a:spcPct val="0"/>
              </a:spcBef>
              <a:spcAft>
                <a:spcPct val="0"/>
              </a:spcAft>
              <a:defRPr sz="4500">
                <a:solidFill>
                  <a:srgbClr val="006FD5"/>
                </a:solidFill>
                <a:latin typeface="+mj-lt"/>
                <a:ea typeface="+mj-ea"/>
                <a:cs typeface="+mj-cs"/>
                <a:sym typeface="Arial Bold" panose="020B0704020202020204" pitchFamily="34" charset="0"/>
              </a:defRPr>
            </a:lvl1pPr>
            <a:lvl2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2pPr>
            <a:lvl3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3pPr>
            <a:lvl4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4pPr>
            <a:lvl5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5pPr>
            <a:lvl6pPr marL="5365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6pPr>
            <a:lvl7pPr marL="9937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7pPr>
            <a:lvl8pPr marL="14509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8pPr>
            <a:lvl9pPr marL="19081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9pPr>
          </a:lstStyle>
          <a:p>
            <a:pPr algn="ctr"/>
            <a:r>
              <a:rPr lang="en-US" altLang="en-US" sz="2800" b="1" kern="1200" dirty="0" smtClean="0">
                <a:solidFill>
                  <a:srgbClr val="282973"/>
                </a:solidFill>
                <a:latin typeface="Agency FB" panose="020B0503020202020204" pitchFamily="34" charset="0"/>
                <a:ea typeface="ヒラギノ角ゴ ProN W3" charset="-128"/>
              </a:rPr>
              <a:t>Features for identifying Potential Battery Failure </a:t>
            </a:r>
            <a:endParaRPr lang="en-US" altLang="en-US" sz="2800" b="1" kern="1200" dirty="0">
              <a:solidFill>
                <a:srgbClr val="282973"/>
              </a:solidFill>
              <a:latin typeface="Agency FB" panose="020B0503020202020204" pitchFamily="34" charset="0"/>
              <a:ea typeface="ヒラギノ角ゴ ProN W3" charset="-128"/>
            </a:endParaRPr>
          </a:p>
        </p:txBody>
      </p:sp>
      <p:graphicFrame>
        <p:nvGraphicFramePr>
          <p:cNvPr id="8" name="Diagram 7"/>
          <p:cNvGraphicFramePr/>
          <p:nvPr>
            <p:extLst>
              <p:ext uri="{D42A27DB-BD31-4B8C-83A1-F6EECF244321}">
                <p14:modId xmlns:p14="http://schemas.microsoft.com/office/powerpoint/2010/main" val="244212364"/>
              </p:ext>
            </p:extLst>
          </p:nvPr>
        </p:nvGraphicFramePr>
        <p:xfrm>
          <a:off x="1288869" y="757647"/>
          <a:ext cx="7261364" cy="4445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410319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15636" y="149032"/>
            <a:ext cx="8134597" cy="504620"/>
          </a:xfrm>
          <a:prstGeom prst="rect">
            <a:avLst/>
          </a:prstGeom>
        </p:spPr>
        <p:txBody>
          <a:bodyPr vert="horz"/>
          <a:lstStyle>
            <a:lvl1pPr marL="79375" indent="-79375" algn="l" rtl="0" eaLnBrk="0" fontAlgn="base" hangingPunct="0">
              <a:spcBef>
                <a:spcPct val="0"/>
              </a:spcBef>
              <a:spcAft>
                <a:spcPct val="0"/>
              </a:spcAft>
              <a:defRPr sz="4500">
                <a:solidFill>
                  <a:srgbClr val="006FD5"/>
                </a:solidFill>
                <a:latin typeface="+mj-lt"/>
                <a:ea typeface="+mj-ea"/>
                <a:cs typeface="+mj-cs"/>
                <a:sym typeface="Arial Bold" panose="020B0704020202020204" pitchFamily="34" charset="0"/>
              </a:defRPr>
            </a:lvl1pPr>
            <a:lvl2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2pPr>
            <a:lvl3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3pPr>
            <a:lvl4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4pPr>
            <a:lvl5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5pPr>
            <a:lvl6pPr marL="5365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6pPr>
            <a:lvl7pPr marL="9937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7pPr>
            <a:lvl8pPr marL="14509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8pPr>
            <a:lvl9pPr marL="19081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9pPr>
          </a:lstStyle>
          <a:p>
            <a:pPr algn="ctr"/>
            <a:r>
              <a:rPr lang="en-US" altLang="en-US" sz="2800" b="1" kern="1200" dirty="0" smtClean="0">
                <a:solidFill>
                  <a:srgbClr val="282973"/>
                </a:solidFill>
                <a:latin typeface="Agency FB" panose="020B0503020202020204" pitchFamily="34" charset="0"/>
                <a:ea typeface="ヒラギノ角ゴ ProN W3" charset="-128"/>
              </a:rPr>
              <a:t>K – Means Clustering : Exploratory </a:t>
            </a:r>
            <a:endParaRPr lang="en-US" altLang="en-US" sz="2800" b="1" kern="1200" dirty="0">
              <a:solidFill>
                <a:srgbClr val="282973"/>
              </a:solidFill>
              <a:latin typeface="Agency FB" panose="020B0503020202020204" pitchFamily="34" charset="0"/>
              <a:ea typeface="ヒラギノ角ゴ ProN W3" charset="-128"/>
            </a:endParaRPr>
          </a:p>
        </p:txBody>
      </p:sp>
      <p:sp>
        <p:nvSpPr>
          <p:cNvPr id="9" name="Rounded Rectangle 8"/>
          <p:cNvSpPr/>
          <p:nvPr/>
        </p:nvSpPr>
        <p:spPr bwMode="auto">
          <a:xfrm>
            <a:off x="2191982" y="4992111"/>
            <a:ext cx="2587439" cy="520338"/>
          </a:xfrm>
          <a:prstGeom prst="roundRect">
            <a:avLst/>
          </a:prstGeom>
          <a:solidFill>
            <a:schemeClr val="tx2">
              <a:lumMod val="40000"/>
              <a:lumOff val="60000"/>
            </a:schemeClr>
          </a:solidFill>
          <a:ln w="254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sz="1200" dirty="0" smtClean="0">
                <a:ea typeface="ヒラギノ角ゴ ProN W3" charset="-128"/>
                <a:cs typeface="ヒラギノ角ゴ ProN W3" charset="-128"/>
              </a:rPr>
              <a:t>Cluster 1 : 992 Batteries</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rPr>
              <a:t>Cluster 2 : 8 Batteries</a:t>
            </a:r>
            <a:endPar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endParaRPr>
          </a:p>
        </p:txBody>
      </p:sp>
      <p:sp>
        <p:nvSpPr>
          <p:cNvPr id="4" name="TextBox 3"/>
          <p:cNvSpPr txBox="1"/>
          <p:nvPr/>
        </p:nvSpPr>
        <p:spPr>
          <a:xfrm>
            <a:off x="1225531" y="708829"/>
            <a:ext cx="2362200" cy="307777"/>
          </a:xfrm>
          <a:prstGeom prst="rect">
            <a:avLst/>
          </a:prstGeom>
          <a:noFill/>
        </p:spPr>
        <p:txBody>
          <a:bodyPr wrap="square" rtlCol="0">
            <a:spAutoFit/>
          </a:bodyPr>
          <a:lstStyle/>
          <a:p>
            <a:r>
              <a:rPr lang="en-US" sz="1400" dirty="0" smtClean="0"/>
              <a:t>Sample 1 : 1000</a:t>
            </a:r>
            <a:endParaRPr lang="en-US" sz="1400" dirty="0"/>
          </a:p>
        </p:txBody>
      </p:sp>
      <p:sp>
        <p:nvSpPr>
          <p:cNvPr id="12" name="TextBox 11"/>
          <p:cNvSpPr txBox="1"/>
          <p:nvPr/>
        </p:nvSpPr>
        <p:spPr>
          <a:xfrm>
            <a:off x="5200878" y="682703"/>
            <a:ext cx="2362200" cy="307777"/>
          </a:xfrm>
          <a:prstGeom prst="rect">
            <a:avLst/>
          </a:prstGeom>
          <a:noFill/>
        </p:spPr>
        <p:txBody>
          <a:bodyPr wrap="square" rtlCol="0">
            <a:spAutoFit/>
          </a:bodyPr>
          <a:lstStyle/>
          <a:p>
            <a:r>
              <a:rPr lang="en-US" sz="1400" dirty="0" smtClean="0"/>
              <a:t>Sample 2 : 1000</a:t>
            </a:r>
            <a:endParaRPr lang="en-US" sz="1400" dirty="0"/>
          </a:p>
        </p:txBody>
      </p:sp>
      <p:sp>
        <p:nvSpPr>
          <p:cNvPr id="13" name="Rounded Rectangle 12"/>
          <p:cNvSpPr/>
          <p:nvPr/>
        </p:nvSpPr>
        <p:spPr bwMode="auto">
          <a:xfrm>
            <a:off x="5962794" y="4992112"/>
            <a:ext cx="2587439" cy="520337"/>
          </a:xfrm>
          <a:prstGeom prst="roundRect">
            <a:avLst/>
          </a:prstGeom>
          <a:solidFill>
            <a:schemeClr val="tx2">
              <a:lumMod val="40000"/>
              <a:lumOff val="60000"/>
            </a:schemeClr>
          </a:solidFill>
          <a:ln w="254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sz="1200" dirty="0" smtClean="0">
                <a:ea typeface="ヒラギノ角ゴ ProN W3" charset="-128"/>
                <a:cs typeface="ヒラギノ角ゴ ProN W3" charset="-128"/>
              </a:rPr>
              <a:t>Cluster 1 : 981 Batteries</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sz="1200" dirty="0" smtClean="0">
                <a:ea typeface="ヒラギノ角ゴ ProN W3" charset="-128"/>
                <a:cs typeface="ヒラギノ角ゴ ProN W3" charset="-128"/>
              </a:rPr>
              <a:t>Cluster 2 : 19 Batteries</a:t>
            </a:r>
            <a:r>
              <a:rPr lang="en-IN" sz="1200" dirty="0" smtClean="0">
                <a:ea typeface="ヒラギノ角ゴ ProN W3" charset="-128"/>
                <a:cs typeface="ヒラギノ角ゴ ProN W3" charset="-128"/>
              </a:rPr>
              <a:t> </a:t>
            </a:r>
            <a:endPar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endParaRPr>
          </a:p>
        </p:txBody>
      </p:sp>
      <p:pic>
        <p:nvPicPr>
          <p:cNvPr id="6" name="Picture 5"/>
          <p:cNvPicPr>
            <a:picLocks noChangeAspect="1"/>
          </p:cNvPicPr>
          <p:nvPr/>
        </p:nvPicPr>
        <p:blipFill>
          <a:blip r:embed="rId2"/>
          <a:stretch>
            <a:fillRect/>
          </a:stretch>
        </p:blipFill>
        <p:spPr>
          <a:xfrm>
            <a:off x="184017" y="1038297"/>
            <a:ext cx="4445228" cy="3810196"/>
          </a:xfrm>
          <a:prstGeom prst="rect">
            <a:avLst/>
          </a:prstGeom>
        </p:spPr>
      </p:pic>
      <p:pic>
        <p:nvPicPr>
          <p:cNvPr id="8" name="Picture 7"/>
          <p:cNvPicPr>
            <a:picLocks noChangeAspect="1"/>
          </p:cNvPicPr>
          <p:nvPr/>
        </p:nvPicPr>
        <p:blipFill>
          <a:blip r:embed="rId3"/>
          <a:stretch>
            <a:fillRect/>
          </a:stretch>
        </p:blipFill>
        <p:spPr>
          <a:xfrm>
            <a:off x="4543946" y="1038297"/>
            <a:ext cx="4445228" cy="3810196"/>
          </a:xfrm>
          <a:prstGeom prst="rect">
            <a:avLst/>
          </a:prstGeom>
        </p:spPr>
      </p:pic>
    </p:spTree>
    <p:extLst>
      <p:ext uri="{BB962C8B-B14F-4D97-AF65-F5344CB8AC3E}">
        <p14:creationId xmlns:p14="http://schemas.microsoft.com/office/powerpoint/2010/main" val="54667713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previews.123rf.com/images/marcscott/marcscott1202/marcscott120200003/12534562-Note-with-the-words-Thank-You-pinned-to-board-Stock-Photo-than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6175" y="961900"/>
            <a:ext cx="4147977" cy="3407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45417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697973830"/>
              </p:ext>
            </p:extLst>
          </p:nvPr>
        </p:nvGraphicFramePr>
        <p:xfrm>
          <a:off x="304800" y="731521"/>
          <a:ext cx="8368937" cy="4157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ounded Rectangle 1"/>
          <p:cNvSpPr/>
          <p:nvPr/>
        </p:nvSpPr>
        <p:spPr bwMode="auto">
          <a:xfrm>
            <a:off x="4471851" y="2969625"/>
            <a:ext cx="3692434" cy="609599"/>
          </a:xfrm>
          <a:prstGeom prst="roundRect">
            <a:avLst/>
          </a:prstGeom>
          <a:noFill/>
          <a:ln w="25400"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Gill Sans" charset="0"/>
                <a:ea typeface="ヒラギノ角ゴ ProN W3" charset="-128"/>
                <a:cs typeface="ヒラギノ角ゴ ProN W3" charset="-128"/>
                <a:sym typeface="Gill Sans" charset="0"/>
              </a:rPr>
              <a:t>The random sample were divided into 3 tranches of 50:50:65</a:t>
            </a:r>
            <a:endParaRPr kumimoji="0" lang="en-US" sz="1200" b="0" i="0" u="none" strike="noStrike" cap="none" normalizeH="0" baseline="0" dirty="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4" name="Rounded Rectangle 3"/>
          <p:cNvSpPr/>
          <p:nvPr/>
        </p:nvSpPr>
        <p:spPr bwMode="auto">
          <a:xfrm>
            <a:off x="4489268" y="1038680"/>
            <a:ext cx="3692434" cy="609599"/>
          </a:xfrm>
          <a:prstGeom prst="roundRect">
            <a:avLst/>
          </a:prstGeom>
          <a:noFill/>
          <a:ln w="25400"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Gill Sans" charset="0"/>
                <a:ea typeface="ヒラギノ角ゴ ProN W3" charset="-128"/>
                <a:cs typeface="ヒラギノ角ゴ ProN W3" charset="-128"/>
                <a:sym typeface="Gill Sans" charset="0"/>
              </a:rPr>
              <a:t>The samples had</a:t>
            </a:r>
            <a:r>
              <a:rPr kumimoji="0" lang="en-US" sz="1200" b="0" i="0" u="none" strike="noStrike" cap="none" normalizeH="0" dirty="0" smtClean="0">
                <a:ln>
                  <a:noFill/>
                </a:ln>
                <a:solidFill>
                  <a:srgbClr val="000000"/>
                </a:solidFill>
                <a:effectLst/>
                <a:latin typeface="Gill Sans" charset="0"/>
                <a:ea typeface="ヒラギノ角ゴ ProN W3" charset="-128"/>
                <a:cs typeface="ヒラギノ角ゴ ProN W3" charset="-128"/>
                <a:sym typeface="Gill Sans" charset="0"/>
              </a:rPr>
              <a:t> ranges of DOD between 0.76 to 1+</a:t>
            </a:r>
            <a:r>
              <a:rPr kumimoji="0" lang="en-US" sz="1200" b="0" i="0" u="none" strike="noStrike" cap="none" normalizeH="0" baseline="0" dirty="0" smtClean="0">
                <a:ln>
                  <a:noFill/>
                </a:ln>
                <a:solidFill>
                  <a:srgbClr val="000000"/>
                </a:solidFill>
                <a:effectLst/>
                <a:latin typeface="Gill Sans" charset="0"/>
                <a:ea typeface="ヒラギノ角ゴ ProN W3" charset="-128"/>
                <a:cs typeface="ヒラギノ角ゴ ProN W3" charset="-128"/>
                <a:sym typeface="Gill Sans" charset="0"/>
              </a:rPr>
              <a:t> </a:t>
            </a:r>
            <a:endParaRPr kumimoji="0" lang="en-US" sz="1200" b="0" i="0" u="none" strike="noStrike" cap="none" normalizeH="0" baseline="0" dirty="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5" name="Rounded Rectangle 4"/>
          <p:cNvSpPr/>
          <p:nvPr/>
        </p:nvSpPr>
        <p:spPr bwMode="auto">
          <a:xfrm>
            <a:off x="4471851" y="2007328"/>
            <a:ext cx="3692434" cy="609599"/>
          </a:xfrm>
          <a:prstGeom prst="roundRect">
            <a:avLst/>
          </a:prstGeom>
          <a:noFill/>
          <a:ln w="25400"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Gill Sans" charset="0"/>
                <a:ea typeface="ヒラギノ角ゴ ProN W3" charset="-128"/>
                <a:cs typeface="ヒラギノ角ゴ ProN W3" charset="-128"/>
                <a:sym typeface="Gill Sans" charset="0"/>
              </a:rPr>
              <a:t>A random sample of 165 were taken from these 950 for</a:t>
            </a:r>
            <a:r>
              <a:rPr kumimoji="0" lang="en-US" sz="1200" b="0" i="0" u="none" strike="noStrike" cap="none" normalizeH="0" dirty="0" smtClean="0">
                <a:ln>
                  <a:noFill/>
                </a:ln>
                <a:solidFill>
                  <a:srgbClr val="000000"/>
                </a:solidFill>
                <a:effectLst/>
                <a:latin typeface="Gill Sans" charset="0"/>
                <a:ea typeface="ヒラギノ角ゴ ProN W3" charset="-128"/>
                <a:cs typeface="ヒラギノ角ゴ ProN W3" charset="-128"/>
                <a:sym typeface="Gill Sans" charset="0"/>
              </a:rPr>
              <a:t> analysis</a:t>
            </a:r>
            <a:endParaRPr kumimoji="0" lang="en-US" sz="1200" b="0" i="0" u="none" strike="noStrike" cap="none" normalizeH="0" baseline="0" dirty="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6" name="Rounded Rectangle 5"/>
          <p:cNvSpPr/>
          <p:nvPr/>
        </p:nvSpPr>
        <p:spPr bwMode="auto">
          <a:xfrm>
            <a:off x="4489268" y="3933920"/>
            <a:ext cx="3692434" cy="1082217"/>
          </a:xfrm>
          <a:prstGeom prst="roundRect">
            <a:avLst/>
          </a:prstGeom>
          <a:noFill/>
          <a:ln w="25400"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Gill Sans" charset="0"/>
                <a:ea typeface="ヒラギノ角ゴ ProN W3" charset="-128"/>
                <a:cs typeface="ヒラギノ角ゴ ProN W3" charset="-128"/>
                <a:sym typeface="Gill Sans" charset="0"/>
              </a:rPr>
              <a:t>Each tranche was further subdivided into bins as per based on DOD values. The three bins were</a:t>
            </a:r>
          </a:p>
          <a:p>
            <a:pPr marL="0" marR="0" indent="0" algn="l" defTabSz="914400" rtl="0" eaLnBrk="1" fontAlgn="base" latinLnBrk="0" hangingPunct="1">
              <a:lnSpc>
                <a:spcPct val="100000"/>
              </a:lnSpc>
              <a:spcBef>
                <a:spcPct val="0"/>
              </a:spcBef>
              <a:spcAft>
                <a:spcPct val="0"/>
              </a:spcAft>
              <a:buClrTx/>
              <a:buSzTx/>
              <a:buFontTx/>
              <a:buNone/>
              <a:tabLst/>
            </a:pPr>
            <a:r>
              <a:rPr lang="en-US" sz="1200" dirty="0" smtClean="0">
                <a:ea typeface="ヒラギノ角ゴ ProN W3" charset="-128"/>
                <a:cs typeface="ヒラギノ角ゴ ProN W3" charset="-128"/>
              </a:rPr>
              <a:t>Bin1 : DOD &lt; 0.8</a:t>
            </a:r>
          </a:p>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Gill Sans" charset="0"/>
                <a:ea typeface="ヒラギノ角ゴ ProN W3" charset="-128"/>
                <a:cs typeface="ヒラギノ角ゴ ProN W3" charset="-128"/>
                <a:sym typeface="Gill Sans" charset="0"/>
              </a:rPr>
              <a:t>Bin2</a:t>
            </a:r>
            <a:r>
              <a:rPr kumimoji="0" lang="en-US" sz="1200" b="0" i="0" u="none" strike="noStrike" cap="none" normalizeH="0" dirty="0" smtClean="0">
                <a:ln>
                  <a:noFill/>
                </a:ln>
                <a:solidFill>
                  <a:srgbClr val="000000"/>
                </a:solidFill>
                <a:effectLst/>
                <a:latin typeface="Gill Sans" charset="0"/>
                <a:ea typeface="ヒラギノ角ゴ ProN W3" charset="-128"/>
                <a:cs typeface="ヒラギノ角ゴ ProN W3" charset="-128"/>
                <a:sym typeface="Gill Sans" charset="0"/>
              </a:rPr>
              <a:t> : DOD &gt; 0.8 &lt; 0.9</a:t>
            </a:r>
          </a:p>
          <a:p>
            <a:pPr marL="0" marR="0" indent="0" algn="l" defTabSz="914400" rtl="0" eaLnBrk="1" fontAlgn="base" latinLnBrk="0" hangingPunct="1">
              <a:lnSpc>
                <a:spcPct val="100000"/>
              </a:lnSpc>
              <a:spcBef>
                <a:spcPct val="0"/>
              </a:spcBef>
              <a:spcAft>
                <a:spcPct val="0"/>
              </a:spcAft>
              <a:buClrTx/>
              <a:buSzTx/>
              <a:buFontTx/>
              <a:buNone/>
              <a:tabLst/>
            </a:pPr>
            <a:r>
              <a:rPr lang="en-US" sz="1200" baseline="0" dirty="0" smtClean="0">
                <a:ea typeface="ヒラギノ角ゴ ProN W3" charset="-128"/>
                <a:cs typeface="ヒラギノ角ゴ ProN W3" charset="-128"/>
              </a:rPr>
              <a:t>Bin3</a:t>
            </a:r>
            <a:r>
              <a:rPr lang="en-US" sz="1200" dirty="0" smtClean="0">
                <a:ea typeface="ヒラギノ角ゴ ProN W3" charset="-128"/>
                <a:cs typeface="ヒラギノ角ゴ ProN W3" charset="-128"/>
              </a:rPr>
              <a:t> : DOD &gt; 0.9</a:t>
            </a:r>
            <a:endParaRPr kumimoji="0" lang="en-US" sz="1200" b="0" i="0" u="none" strike="noStrike" cap="none" normalizeH="0" baseline="0" dirty="0">
              <a:ln>
                <a:noFill/>
              </a:ln>
              <a:solidFill>
                <a:srgbClr val="000000"/>
              </a:solidFill>
              <a:effectLst/>
              <a:latin typeface="Gill Sans" charset="0"/>
              <a:ea typeface="ヒラギノ角ゴ ProN W3" charset="-128"/>
              <a:cs typeface="ヒラギノ角ゴ ProN W3" charset="-128"/>
              <a:sym typeface="Gill Sans" charset="0"/>
            </a:endParaRPr>
          </a:p>
        </p:txBody>
      </p:sp>
      <p:cxnSp>
        <p:nvCxnSpPr>
          <p:cNvPr id="8" name="Straight Arrow Connector 7"/>
          <p:cNvCxnSpPr/>
          <p:nvPr/>
        </p:nvCxnSpPr>
        <p:spPr bwMode="auto">
          <a:xfrm flipV="1">
            <a:off x="2569029" y="1297577"/>
            <a:ext cx="1902822" cy="1319350"/>
          </a:xfrm>
          <a:prstGeom prst="straightConnector1">
            <a:avLst/>
          </a:prstGeom>
          <a:solidFill>
            <a:srgbClr val="BBE0E3"/>
          </a:solidFill>
          <a:ln w="25400" cap="flat" cmpd="sng" algn="ctr">
            <a:solidFill>
              <a:srgbClr val="000000"/>
            </a:solidFill>
            <a:prstDash val="solid"/>
            <a:round/>
            <a:headEnd type="none" w="med" len="med"/>
            <a:tailEnd type="triangle"/>
          </a:ln>
          <a:effectLst/>
        </p:spPr>
      </p:cxnSp>
      <p:cxnSp>
        <p:nvCxnSpPr>
          <p:cNvPr id="9" name="Straight Arrow Connector 8"/>
          <p:cNvCxnSpPr/>
          <p:nvPr/>
        </p:nvCxnSpPr>
        <p:spPr bwMode="auto">
          <a:xfrm flipV="1">
            <a:off x="2569029" y="2281646"/>
            <a:ext cx="1902822" cy="333283"/>
          </a:xfrm>
          <a:prstGeom prst="straightConnector1">
            <a:avLst/>
          </a:prstGeom>
          <a:solidFill>
            <a:srgbClr val="BBE0E3"/>
          </a:solidFill>
          <a:ln w="25400" cap="flat" cmpd="sng" algn="ctr">
            <a:solidFill>
              <a:srgbClr val="000000"/>
            </a:solidFill>
            <a:prstDash val="solid"/>
            <a:round/>
            <a:headEnd type="none" w="med" len="med"/>
            <a:tailEnd type="triangle"/>
          </a:ln>
          <a:effectLst/>
        </p:spPr>
      </p:cxnSp>
      <p:cxnSp>
        <p:nvCxnSpPr>
          <p:cNvPr id="12" name="Straight Arrow Connector 11"/>
          <p:cNvCxnSpPr/>
          <p:nvPr/>
        </p:nvCxnSpPr>
        <p:spPr bwMode="auto">
          <a:xfrm>
            <a:off x="2569029" y="2614929"/>
            <a:ext cx="1902822" cy="711749"/>
          </a:xfrm>
          <a:prstGeom prst="straightConnector1">
            <a:avLst/>
          </a:prstGeom>
          <a:solidFill>
            <a:srgbClr val="BBE0E3"/>
          </a:solidFill>
          <a:ln w="25400" cap="flat" cmpd="sng" algn="ctr">
            <a:solidFill>
              <a:srgbClr val="000000"/>
            </a:solidFill>
            <a:prstDash val="solid"/>
            <a:round/>
            <a:headEnd type="none" w="med" len="med"/>
            <a:tailEnd type="triangle"/>
          </a:ln>
          <a:effectLst/>
        </p:spPr>
      </p:cxnSp>
      <p:cxnSp>
        <p:nvCxnSpPr>
          <p:cNvPr id="15" name="Straight Arrow Connector 14"/>
          <p:cNvCxnSpPr>
            <a:endCxn id="6" idx="1"/>
          </p:cNvCxnSpPr>
          <p:nvPr/>
        </p:nvCxnSpPr>
        <p:spPr bwMode="auto">
          <a:xfrm>
            <a:off x="2569029" y="2614929"/>
            <a:ext cx="1920239" cy="1860100"/>
          </a:xfrm>
          <a:prstGeom prst="straightConnector1">
            <a:avLst/>
          </a:prstGeom>
          <a:solidFill>
            <a:srgbClr val="BBE0E3"/>
          </a:solidFill>
          <a:ln w="254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76228952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15636" y="149032"/>
            <a:ext cx="8134597" cy="504620"/>
          </a:xfrm>
          <a:prstGeom prst="rect">
            <a:avLst/>
          </a:prstGeom>
        </p:spPr>
        <p:txBody>
          <a:bodyPr vert="horz"/>
          <a:lstStyle>
            <a:lvl1pPr marL="79375" indent="-79375" algn="l" rtl="0" eaLnBrk="0" fontAlgn="base" hangingPunct="0">
              <a:spcBef>
                <a:spcPct val="0"/>
              </a:spcBef>
              <a:spcAft>
                <a:spcPct val="0"/>
              </a:spcAft>
              <a:defRPr sz="4500">
                <a:solidFill>
                  <a:srgbClr val="006FD5"/>
                </a:solidFill>
                <a:latin typeface="+mj-lt"/>
                <a:ea typeface="+mj-ea"/>
                <a:cs typeface="+mj-cs"/>
                <a:sym typeface="Arial Bold" panose="020B0704020202020204" pitchFamily="34" charset="0"/>
              </a:defRPr>
            </a:lvl1pPr>
            <a:lvl2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2pPr>
            <a:lvl3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3pPr>
            <a:lvl4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4pPr>
            <a:lvl5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5pPr>
            <a:lvl6pPr marL="5365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6pPr>
            <a:lvl7pPr marL="9937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7pPr>
            <a:lvl8pPr marL="14509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8pPr>
            <a:lvl9pPr marL="19081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9pPr>
          </a:lstStyle>
          <a:p>
            <a:pPr algn="ctr"/>
            <a:r>
              <a:rPr lang="en-US" altLang="en-US" sz="2800" b="1" kern="1200" dirty="0" smtClean="0">
                <a:solidFill>
                  <a:srgbClr val="282973"/>
                </a:solidFill>
                <a:latin typeface="Agency FB" panose="020B0503020202020204" pitchFamily="34" charset="0"/>
                <a:ea typeface="ヒラギノ角ゴ ProN W3" charset="-128"/>
              </a:rPr>
              <a:t>Bin1 : DOD  &lt; 0.8  </a:t>
            </a:r>
            <a:endParaRPr lang="en-US" altLang="en-US" sz="2800" b="1" kern="1200" dirty="0">
              <a:solidFill>
                <a:srgbClr val="282973"/>
              </a:solidFill>
              <a:latin typeface="Agency FB" panose="020B0503020202020204" pitchFamily="34" charset="0"/>
              <a:ea typeface="ヒラギノ角ゴ ProN W3" charset="-128"/>
            </a:endParaRPr>
          </a:p>
        </p:txBody>
      </p:sp>
      <p:sp>
        <p:nvSpPr>
          <p:cNvPr id="15" name="Rounded Rectangle 14"/>
          <p:cNvSpPr/>
          <p:nvPr/>
        </p:nvSpPr>
        <p:spPr bwMode="auto">
          <a:xfrm>
            <a:off x="2469922" y="4798420"/>
            <a:ext cx="6215778" cy="881744"/>
          </a:xfrm>
          <a:prstGeom prst="roundRect">
            <a:avLst/>
          </a:prstGeom>
          <a:solidFill>
            <a:srgbClr val="BBE0E3"/>
          </a:solidFill>
          <a:ln w="254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rPr>
              <a:t>The above are</a:t>
            </a:r>
            <a:r>
              <a:rPr kumimoji="0" lang="en-IN" sz="1200" b="0" i="0" strike="noStrike" cap="none" normalizeH="0" dirty="0" smtClean="0">
                <a:ln>
                  <a:noFill/>
                </a:ln>
                <a:solidFill>
                  <a:srgbClr val="000000"/>
                </a:solidFill>
                <a:effectLst/>
                <a:ea typeface="ヒラギノ角ゴ ProN W3" charset="-128"/>
                <a:cs typeface="ヒラギノ角ゴ ProN W3" charset="-128"/>
                <a:sym typeface="Gill Sans" charset="0"/>
              </a:rPr>
              <a:t> two batteries which differ in the number of values below DOD 0.8. </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sz="1200" baseline="0" dirty="0" smtClean="0">
                <a:ea typeface="ヒラギノ角ゴ ProN W3" charset="-128"/>
                <a:cs typeface="ヒラギノ角ゴ ProN W3" charset="-128"/>
              </a:rPr>
              <a:t>The</a:t>
            </a:r>
            <a:r>
              <a:rPr lang="en-IN" sz="1200" dirty="0" smtClean="0">
                <a:ea typeface="ヒラギノ角ゴ ProN W3" charset="-128"/>
                <a:cs typeface="ヒラギノ角ゴ ProN W3" charset="-128"/>
              </a:rPr>
              <a:t> first case show negligible values below 0.8 , 2</a:t>
            </a:r>
            <a:r>
              <a:rPr lang="en-IN" sz="1200" baseline="30000" dirty="0" smtClean="0">
                <a:ea typeface="ヒラギノ角ゴ ProN W3" charset="-128"/>
                <a:cs typeface="ヒラギノ角ゴ ProN W3" charset="-128"/>
              </a:rPr>
              <a:t>nd</a:t>
            </a:r>
            <a:r>
              <a:rPr lang="en-IN" sz="1200" dirty="0" smtClean="0">
                <a:ea typeface="ヒラギノ角ゴ ProN W3" charset="-128"/>
                <a:cs typeface="ヒラギノ角ゴ ProN W3" charset="-128"/>
              </a:rPr>
              <a:t> shows more values.</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rPr>
              <a:t>The</a:t>
            </a:r>
            <a:r>
              <a:rPr kumimoji="0" lang="en-IN" sz="1200" b="0" i="0" strike="noStrike" cap="none" normalizeH="0" dirty="0" smtClean="0">
                <a:ln>
                  <a:noFill/>
                </a:ln>
                <a:solidFill>
                  <a:srgbClr val="000000"/>
                </a:solidFill>
                <a:effectLst/>
                <a:ea typeface="ヒラギノ角ゴ ProN W3" charset="-128"/>
                <a:cs typeface="ヒラギノ角ゴ ProN W3" charset="-128"/>
                <a:sym typeface="Gill Sans" charset="0"/>
              </a:rPr>
              <a:t> % Drop in conductance for the second is much higher than the first</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sz="1200" baseline="0" dirty="0" smtClean="0">
                <a:ea typeface="ヒラギノ角ゴ ProN W3" charset="-128"/>
                <a:cs typeface="ヒラギノ角ゴ ProN W3" charset="-128"/>
              </a:rPr>
              <a:t>This trend was</a:t>
            </a:r>
            <a:r>
              <a:rPr lang="en-IN" sz="1200" dirty="0" smtClean="0">
                <a:ea typeface="ヒラギノ角ゴ ProN W3" charset="-128"/>
                <a:cs typeface="ヒラギノ角ゴ ProN W3" charset="-128"/>
              </a:rPr>
              <a:t> observed in all 20 samples.</a:t>
            </a:r>
            <a:endParaRPr kumimoji="0" lang="en-IN" sz="1200" b="0" i="0" strike="noStrike" cap="none" normalizeH="0" baseline="0" dirty="0">
              <a:ln>
                <a:noFill/>
              </a:ln>
              <a:solidFill>
                <a:srgbClr val="000000"/>
              </a:solidFill>
              <a:effectLst/>
              <a:ea typeface="ヒラギノ角ゴ ProN W3" charset="-128"/>
              <a:cs typeface="ヒラギノ角ゴ ProN W3" charset="-128"/>
              <a:sym typeface="Gill Sans" charset="0"/>
            </a:endParaRPr>
          </a:p>
        </p:txBody>
      </p:sp>
      <p:pic>
        <p:nvPicPr>
          <p:cNvPr id="8" name="Picture 7"/>
          <p:cNvPicPr>
            <a:picLocks noChangeAspect="1"/>
          </p:cNvPicPr>
          <p:nvPr/>
        </p:nvPicPr>
        <p:blipFill>
          <a:blip r:embed="rId3"/>
          <a:stretch>
            <a:fillRect/>
          </a:stretch>
        </p:blipFill>
        <p:spPr>
          <a:xfrm>
            <a:off x="141415" y="653652"/>
            <a:ext cx="4308665" cy="4066394"/>
          </a:xfrm>
          <a:prstGeom prst="rect">
            <a:avLst/>
          </a:prstGeom>
        </p:spPr>
      </p:pic>
      <p:pic>
        <p:nvPicPr>
          <p:cNvPr id="9" name="Picture 8"/>
          <p:cNvPicPr>
            <a:picLocks noChangeAspect="1"/>
          </p:cNvPicPr>
          <p:nvPr/>
        </p:nvPicPr>
        <p:blipFill>
          <a:blip r:embed="rId4"/>
          <a:stretch>
            <a:fillRect/>
          </a:stretch>
        </p:blipFill>
        <p:spPr>
          <a:xfrm>
            <a:off x="3494584" y="654158"/>
            <a:ext cx="5353325" cy="4065888"/>
          </a:xfrm>
          <a:prstGeom prst="rect">
            <a:avLst/>
          </a:prstGeom>
        </p:spPr>
      </p:pic>
    </p:spTree>
    <p:extLst>
      <p:ext uri="{BB962C8B-B14F-4D97-AF65-F5344CB8AC3E}">
        <p14:creationId xmlns:p14="http://schemas.microsoft.com/office/powerpoint/2010/main" val="25817075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15636" y="149032"/>
            <a:ext cx="8134597" cy="504620"/>
          </a:xfrm>
          <a:prstGeom prst="rect">
            <a:avLst/>
          </a:prstGeom>
        </p:spPr>
        <p:txBody>
          <a:bodyPr vert="horz"/>
          <a:lstStyle>
            <a:lvl1pPr marL="79375" indent="-79375" algn="l" rtl="0" eaLnBrk="0" fontAlgn="base" hangingPunct="0">
              <a:spcBef>
                <a:spcPct val="0"/>
              </a:spcBef>
              <a:spcAft>
                <a:spcPct val="0"/>
              </a:spcAft>
              <a:defRPr sz="4500">
                <a:solidFill>
                  <a:srgbClr val="006FD5"/>
                </a:solidFill>
                <a:latin typeface="+mj-lt"/>
                <a:ea typeface="+mj-ea"/>
                <a:cs typeface="+mj-cs"/>
                <a:sym typeface="Arial Bold" panose="020B0704020202020204" pitchFamily="34" charset="0"/>
              </a:defRPr>
            </a:lvl1pPr>
            <a:lvl2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2pPr>
            <a:lvl3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3pPr>
            <a:lvl4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4pPr>
            <a:lvl5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5pPr>
            <a:lvl6pPr marL="5365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6pPr>
            <a:lvl7pPr marL="9937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7pPr>
            <a:lvl8pPr marL="14509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8pPr>
            <a:lvl9pPr marL="19081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9pPr>
          </a:lstStyle>
          <a:p>
            <a:pPr algn="ctr"/>
            <a:r>
              <a:rPr lang="en-US" altLang="en-US" sz="2800" b="1" kern="1200" dirty="0" smtClean="0">
                <a:solidFill>
                  <a:srgbClr val="282973"/>
                </a:solidFill>
                <a:latin typeface="Agency FB" panose="020B0503020202020204" pitchFamily="34" charset="0"/>
                <a:ea typeface="ヒラギノ角ゴ ProN W3" charset="-128"/>
              </a:rPr>
              <a:t>Bin II : DOD  &gt; 0.8 &lt; 0.9  </a:t>
            </a:r>
            <a:endParaRPr lang="en-US" altLang="en-US" sz="2800" b="1" kern="1200" dirty="0">
              <a:solidFill>
                <a:srgbClr val="282973"/>
              </a:solidFill>
              <a:latin typeface="Agency FB" panose="020B0503020202020204" pitchFamily="34" charset="0"/>
              <a:ea typeface="ヒラギノ角ゴ ProN W3" charset="-128"/>
            </a:endParaRPr>
          </a:p>
        </p:txBody>
      </p:sp>
      <p:sp>
        <p:nvSpPr>
          <p:cNvPr id="15" name="Rounded Rectangle 14"/>
          <p:cNvSpPr/>
          <p:nvPr/>
        </p:nvSpPr>
        <p:spPr bwMode="auto">
          <a:xfrm>
            <a:off x="2469922" y="4798420"/>
            <a:ext cx="6215778" cy="881744"/>
          </a:xfrm>
          <a:prstGeom prst="roundRect">
            <a:avLst/>
          </a:prstGeom>
          <a:solidFill>
            <a:srgbClr val="BBE0E3"/>
          </a:solidFill>
          <a:ln w="254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rPr>
              <a:t>The conductance slopes are generally </a:t>
            </a:r>
            <a:r>
              <a:rPr lang="en-IN" sz="1200" dirty="0" smtClean="0">
                <a:ea typeface="ヒラギノ角ゴ ProN W3" charset="-128"/>
                <a:cs typeface="ヒラギノ角ゴ ProN W3" charset="-128"/>
              </a:rPr>
              <a:t>milder.</a:t>
            </a:r>
            <a:endPar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endParaRP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sz="1200" dirty="0" smtClean="0">
                <a:ea typeface="ヒラギノ角ゴ ProN W3" charset="-128"/>
                <a:cs typeface="ヒラギノ角ゴ ProN W3" charset="-128"/>
              </a:rPr>
              <a:t>However as seen before, those showing relatively larger drop in conductance shows more values at the lower rung of DOD.</a:t>
            </a:r>
            <a:endParaRPr kumimoji="0" lang="en-IN" sz="1200" b="0" i="0" strike="noStrike" cap="none" normalizeH="0" baseline="0" dirty="0">
              <a:ln>
                <a:noFill/>
              </a:ln>
              <a:solidFill>
                <a:srgbClr val="000000"/>
              </a:solidFill>
              <a:effectLst/>
              <a:ea typeface="ヒラギノ角ゴ ProN W3" charset="-128"/>
              <a:cs typeface="ヒラギノ角ゴ ProN W3" charset="-128"/>
              <a:sym typeface="Gill Sans" charset="0"/>
            </a:endParaRPr>
          </a:p>
        </p:txBody>
      </p:sp>
      <p:pic>
        <p:nvPicPr>
          <p:cNvPr id="3" name="Picture 2"/>
          <p:cNvPicPr>
            <a:picLocks noChangeAspect="1"/>
          </p:cNvPicPr>
          <p:nvPr/>
        </p:nvPicPr>
        <p:blipFill>
          <a:blip r:embed="rId3"/>
          <a:stretch>
            <a:fillRect/>
          </a:stretch>
        </p:blipFill>
        <p:spPr>
          <a:xfrm>
            <a:off x="102575" y="820938"/>
            <a:ext cx="4445228" cy="3977482"/>
          </a:xfrm>
          <a:prstGeom prst="rect">
            <a:avLst/>
          </a:prstGeom>
        </p:spPr>
      </p:pic>
      <p:pic>
        <p:nvPicPr>
          <p:cNvPr id="4" name="Picture 3"/>
          <p:cNvPicPr>
            <a:picLocks noChangeAspect="1"/>
          </p:cNvPicPr>
          <p:nvPr/>
        </p:nvPicPr>
        <p:blipFill>
          <a:blip r:embed="rId4"/>
          <a:stretch>
            <a:fillRect/>
          </a:stretch>
        </p:blipFill>
        <p:spPr>
          <a:xfrm>
            <a:off x="4500410" y="808782"/>
            <a:ext cx="4445228" cy="3989638"/>
          </a:xfrm>
          <a:prstGeom prst="rect">
            <a:avLst/>
          </a:prstGeom>
        </p:spPr>
      </p:pic>
    </p:spTree>
    <p:extLst>
      <p:ext uri="{BB962C8B-B14F-4D97-AF65-F5344CB8AC3E}">
        <p14:creationId xmlns:p14="http://schemas.microsoft.com/office/powerpoint/2010/main" val="175675765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15636" y="149032"/>
            <a:ext cx="8134597" cy="504620"/>
          </a:xfrm>
          <a:prstGeom prst="rect">
            <a:avLst/>
          </a:prstGeom>
        </p:spPr>
        <p:txBody>
          <a:bodyPr vert="horz"/>
          <a:lstStyle>
            <a:lvl1pPr marL="79375" indent="-79375" algn="l" rtl="0" eaLnBrk="0" fontAlgn="base" hangingPunct="0">
              <a:spcBef>
                <a:spcPct val="0"/>
              </a:spcBef>
              <a:spcAft>
                <a:spcPct val="0"/>
              </a:spcAft>
              <a:defRPr sz="4500">
                <a:solidFill>
                  <a:srgbClr val="006FD5"/>
                </a:solidFill>
                <a:latin typeface="+mj-lt"/>
                <a:ea typeface="+mj-ea"/>
                <a:cs typeface="+mj-cs"/>
                <a:sym typeface="Arial Bold" panose="020B0704020202020204" pitchFamily="34" charset="0"/>
              </a:defRPr>
            </a:lvl1pPr>
            <a:lvl2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2pPr>
            <a:lvl3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3pPr>
            <a:lvl4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4pPr>
            <a:lvl5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5pPr>
            <a:lvl6pPr marL="5365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6pPr>
            <a:lvl7pPr marL="9937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7pPr>
            <a:lvl8pPr marL="14509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8pPr>
            <a:lvl9pPr marL="19081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9pPr>
          </a:lstStyle>
          <a:p>
            <a:pPr algn="ctr"/>
            <a:r>
              <a:rPr lang="en-US" altLang="en-US" sz="2800" b="1" kern="1200" dirty="0" smtClean="0">
                <a:solidFill>
                  <a:srgbClr val="282973"/>
                </a:solidFill>
                <a:latin typeface="Agency FB" panose="020B0503020202020204" pitchFamily="34" charset="0"/>
                <a:ea typeface="ヒラギノ角ゴ ProN W3" charset="-128"/>
              </a:rPr>
              <a:t>Bin III : DOD  &gt; 0.9</a:t>
            </a:r>
            <a:endParaRPr lang="en-US" altLang="en-US" sz="2800" b="1" kern="1200" dirty="0">
              <a:solidFill>
                <a:srgbClr val="282973"/>
              </a:solidFill>
              <a:latin typeface="Agency FB" panose="020B0503020202020204" pitchFamily="34" charset="0"/>
              <a:ea typeface="ヒラギノ角ゴ ProN W3" charset="-128"/>
            </a:endParaRPr>
          </a:p>
        </p:txBody>
      </p:sp>
      <p:sp>
        <p:nvSpPr>
          <p:cNvPr id="15" name="Rounded Rectangle 14"/>
          <p:cNvSpPr/>
          <p:nvPr/>
        </p:nvSpPr>
        <p:spPr bwMode="auto">
          <a:xfrm>
            <a:off x="2469922" y="4798420"/>
            <a:ext cx="6215778" cy="881744"/>
          </a:xfrm>
          <a:prstGeom prst="roundRect">
            <a:avLst/>
          </a:prstGeom>
          <a:solidFill>
            <a:srgbClr val="BBE0E3"/>
          </a:solidFill>
          <a:ln w="254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rPr>
              <a:t>The conductance slopes are very mild.</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sz="1200" dirty="0" smtClean="0">
                <a:ea typeface="ヒラギノ角ゴ ProN W3" charset="-128"/>
                <a:cs typeface="ヒラギノ角ゴ ProN W3" charset="-128"/>
              </a:rPr>
              <a:t>No specific trends or associations between DOD and Conductance profiles</a:t>
            </a:r>
            <a:endPar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endParaRPr>
          </a:p>
        </p:txBody>
      </p:sp>
      <p:pic>
        <p:nvPicPr>
          <p:cNvPr id="5" name="Picture 4"/>
          <p:cNvPicPr>
            <a:picLocks noChangeAspect="1"/>
          </p:cNvPicPr>
          <p:nvPr/>
        </p:nvPicPr>
        <p:blipFill>
          <a:blip r:embed="rId3"/>
          <a:stretch>
            <a:fillRect/>
          </a:stretch>
        </p:blipFill>
        <p:spPr>
          <a:xfrm>
            <a:off x="37706" y="820938"/>
            <a:ext cx="4445228" cy="3810196"/>
          </a:xfrm>
          <a:prstGeom prst="rect">
            <a:avLst/>
          </a:prstGeom>
        </p:spPr>
      </p:pic>
      <p:pic>
        <p:nvPicPr>
          <p:cNvPr id="6" name="Picture 5"/>
          <p:cNvPicPr>
            <a:picLocks noChangeAspect="1"/>
          </p:cNvPicPr>
          <p:nvPr/>
        </p:nvPicPr>
        <p:blipFill>
          <a:blip r:embed="rId4"/>
          <a:stretch>
            <a:fillRect/>
          </a:stretch>
        </p:blipFill>
        <p:spPr>
          <a:xfrm>
            <a:off x="4482934" y="820938"/>
            <a:ext cx="4445228" cy="3810196"/>
          </a:xfrm>
          <a:prstGeom prst="rect">
            <a:avLst/>
          </a:prstGeom>
        </p:spPr>
      </p:pic>
    </p:spTree>
    <p:extLst>
      <p:ext uri="{BB962C8B-B14F-4D97-AF65-F5344CB8AC3E}">
        <p14:creationId xmlns:p14="http://schemas.microsoft.com/office/powerpoint/2010/main" val="171261427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15636" y="149032"/>
            <a:ext cx="8134597" cy="504620"/>
          </a:xfrm>
          <a:prstGeom prst="rect">
            <a:avLst/>
          </a:prstGeom>
        </p:spPr>
        <p:txBody>
          <a:bodyPr vert="horz"/>
          <a:lstStyle>
            <a:lvl1pPr marL="79375" indent="-79375" algn="l" rtl="0" eaLnBrk="0" fontAlgn="base" hangingPunct="0">
              <a:spcBef>
                <a:spcPct val="0"/>
              </a:spcBef>
              <a:spcAft>
                <a:spcPct val="0"/>
              </a:spcAft>
              <a:defRPr sz="4500">
                <a:solidFill>
                  <a:srgbClr val="006FD5"/>
                </a:solidFill>
                <a:latin typeface="+mj-lt"/>
                <a:ea typeface="+mj-ea"/>
                <a:cs typeface="+mj-cs"/>
                <a:sym typeface="Arial Bold" panose="020B0704020202020204" pitchFamily="34" charset="0"/>
              </a:defRPr>
            </a:lvl1pPr>
            <a:lvl2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2pPr>
            <a:lvl3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3pPr>
            <a:lvl4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4pPr>
            <a:lvl5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5pPr>
            <a:lvl6pPr marL="5365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6pPr>
            <a:lvl7pPr marL="9937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7pPr>
            <a:lvl8pPr marL="14509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8pPr>
            <a:lvl9pPr marL="19081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9pPr>
          </a:lstStyle>
          <a:p>
            <a:pPr algn="ctr"/>
            <a:r>
              <a:rPr lang="en-US" altLang="en-US" sz="2800" b="1" kern="1200" dirty="0" smtClean="0">
                <a:solidFill>
                  <a:srgbClr val="282973"/>
                </a:solidFill>
                <a:latin typeface="Agency FB" panose="020B0503020202020204" pitchFamily="34" charset="0"/>
                <a:ea typeface="ヒラギノ角ゴ ProN W3" charset="-128"/>
              </a:rPr>
              <a:t>Inferences from 165 samples from 950 </a:t>
            </a:r>
            <a:endParaRPr lang="en-US" altLang="en-US" sz="2800" b="1" kern="1200" dirty="0">
              <a:solidFill>
                <a:srgbClr val="282973"/>
              </a:solidFill>
              <a:latin typeface="Agency FB" panose="020B0503020202020204" pitchFamily="34" charset="0"/>
              <a:ea typeface="ヒラギノ角ゴ ProN W3" charset="-128"/>
            </a:endParaRPr>
          </a:p>
        </p:txBody>
      </p:sp>
      <p:sp>
        <p:nvSpPr>
          <p:cNvPr id="4" name="Rounded Rectangle 3"/>
          <p:cNvSpPr/>
          <p:nvPr/>
        </p:nvSpPr>
        <p:spPr bwMode="auto">
          <a:xfrm>
            <a:off x="1219196" y="1227910"/>
            <a:ext cx="2438400" cy="870856"/>
          </a:xfrm>
          <a:prstGeom prst="round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Gill Sans" charset="0"/>
                <a:ea typeface="ヒラギノ角ゴ ProN W3" charset="-128"/>
                <a:cs typeface="ヒラギノ角ゴ ProN W3" charset="-128"/>
                <a:sym typeface="Gill Sans" charset="0"/>
              </a:rPr>
              <a:t>Batteries : 20</a:t>
            </a:r>
          </a:p>
          <a:p>
            <a:pPr marL="0" marR="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Gill Sans" charset="0"/>
                <a:ea typeface="ヒラギノ角ゴ ProN W3" charset="-128"/>
                <a:cs typeface="ヒラギノ角ゴ ProN W3" charset="-128"/>
                <a:sym typeface="Gill Sans" charset="0"/>
              </a:rPr>
              <a:t>DOD: Mostly between 0.8 – 0.85</a:t>
            </a:r>
          </a:p>
          <a:p>
            <a:pPr marL="0" marR="0" indent="0" algn="l" defTabSz="914400" rtl="0" eaLnBrk="1" fontAlgn="base" latinLnBrk="0" hangingPunct="1">
              <a:lnSpc>
                <a:spcPct val="100000"/>
              </a:lnSpc>
              <a:spcBef>
                <a:spcPct val="0"/>
              </a:spcBef>
              <a:spcAft>
                <a:spcPct val="0"/>
              </a:spcAft>
              <a:buClrTx/>
              <a:buSzTx/>
              <a:buFontTx/>
              <a:buNone/>
              <a:tabLst/>
            </a:pPr>
            <a:r>
              <a:rPr lang="en-US" sz="1100" dirty="0" smtClean="0">
                <a:ea typeface="ヒラギノ角ゴ ProN W3" charset="-128"/>
                <a:cs typeface="ヒラギノ角ゴ ProN W3" charset="-128"/>
              </a:rPr>
              <a:t>DOD &lt; 0.8 + Sharpest Conductance drop association: All</a:t>
            </a:r>
            <a:endParaRPr kumimoji="0" lang="en-US" sz="1100" b="0" i="0" u="none" strike="noStrike" cap="none" normalizeH="0" baseline="0" dirty="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16" name="Rounded Rectangle 15"/>
          <p:cNvSpPr/>
          <p:nvPr/>
        </p:nvSpPr>
        <p:spPr bwMode="auto">
          <a:xfrm>
            <a:off x="3855716" y="1227910"/>
            <a:ext cx="2438400" cy="870856"/>
          </a:xfrm>
          <a:prstGeom prst="round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Gill Sans" charset="0"/>
                <a:ea typeface="ヒラギノ角ゴ ProN W3" charset="-128"/>
                <a:cs typeface="ヒラギノ角ゴ ProN W3" charset="-128"/>
                <a:sym typeface="Gill Sans" charset="0"/>
              </a:rPr>
              <a:t>Batteries : 17</a:t>
            </a:r>
          </a:p>
          <a:p>
            <a:pPr marL="0" marR="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Gill Sans" charset="0"/>
                <a:ea typeface="ヒラギノ角ゴ ProN W3" charset="-128"/>
                <a:cs typeface="ヒラギノ角ゴ ProN W3" charset="-128"/>
                <a:sym typeface="Gill Sans" charset="0"/>
              </a:rPr>
              <a:t>DOD: Mostly between 0.8 – 0.85</a:t>
            </a:r>
          </a:p>
          <a:p>
            <a:pPr marL="0" marR="0" indent="0" algn="l" defTabSz="914400" rtl="0" eaLnBrk="1" fontAlgn="base" latinLnBrk="0" hangingPunct="1">
              <a:lnSpc>
                <a:spcPct val="100000"/>
              </a:lnSpc>
              <a:spcBef>
                <a:spcPct val="0"/>
              </a:spcBef>
              <a:spcAft>
                <a:spcPct val="0"/>
              </a:spcAft>
              <a:buClrTx/>
              <a:buSzTx/>
              <a:buFontTx/>
              <a:buNone/>
              <a:tabLst/>
            </a:pPr>
            <a:r>
              <a:rPr lang="en-US" sz="1100" dirty="0" smtClean="0">
                <a:ea typeface="ヒラギノ角ゴ ProN W3" charset="-128"/>
                <a:cs typeface="ヒラギノ角ゴ ProN W3" charset="-128"/>
              </a:rPr>
              <a:t>DOD &lt; 0.8 + Sharpest Conductance drop association: All</a:t>
            </a:r>
            <a:endParaRPr kumimoji="0" lang="en-US" sz="1100" b="0" i="0" u="none" strike="noStrike" cap="none" normalizeH="0" baseline="0" dirty="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17" name="Rounded Rectangle 16"/>
          <p:cNvSpPr/>
          <p:nvPr/>
        </p:nvSpPr>
        <p:spPr bwMode="auto">
          <a:xfrm>
            <a:off x="6492236" y="1227910"/>
            <a:ext cx="2438400" cy="870856"/>
          </a:xfrm>
          <a:prstGeom prst="round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Gill Sans" charset="0"/>
                <a:ea typeface="ヒラギノ角ゴ ProN W3" charset="-128"/>
                <a:cs typeface="ヒラギノ角ゴ ProN W3" charset="-128"/>
                <a:sym typeface="Gill Sans" charset="0"/>
              </a:rPr>
              <a:t>Batteries : 28</a:t>
            </a:r>
          </a:p>
          <a:p>
            <a:pPr marL="0" marR="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Gill Sans" charset="0"/>
                <a:ea typeface="ヒラギノ角ゴ ProN W3" charset="-128"/>
                <a:cs typeface="ヒラギノ角ゴ ProN W3" charset="-128"/>
                <a:sym typeface="Gill Sans" charset="0"/>
              </a:rPr>
              <a:t>DOD: Mostly between 0.8 – 0.85</a:t>
            </a:r>
          </a:p>
          <a:p>
            <a:pPr marL="0" marR="0" indent="0" algn="l" defTabSz="914400" rtl="0" eaLnBrk="1" fontAlgn="base" latinLnBrk="0" hangingPunct="1">
              <a:lnSpc>
                <a:spcPct val="100000"/>
              </a:lnSpc>
              <a:spcBef>
                <a:spcPct val="0"/>
              </a:spcBef>
              <a:spcAft>
                <a:spcPct val="0"/>
              </a:spcAft>
              <a:buClrTx/>
              <a:buSzTx/>
              <a:buFontTx/>
              <a:buNone/>
              <a:tabLst/>
            </a:pPr>
            <a:r>
              <a:rPr lang="en-US" sz="1100" dirty="0" smtClean="0">
                <a:ea typeface="ヒラギノ角ゴ ProN W3" charset="-128"/>
                <a:cs typeface="ヒラギノ角ゴ ProN W3" charset="-128"/>
              </a:rPr>
              <a:t>DOD &lt; 0.8 + Sharpest Conductance drop association:3/5</a:t>
            </a:r>
            <a:endParaRPr kumimoji="0" lang="en-US" sz="1100" b="0" i="0" u="none" strike="noStrike" cap="none" normalizeH="0" baseline="0" dirty="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19" name="Rounded Rectangle 18"/>
          <p:cNvSpPr/>
          <p:nvPr/>
        </p:nvSpPr>
        <p:spPr bwMode="auto">
          <a:xfrm>
            <a:off x="1219196" y="2237595"/>
            <a:ext cx="2438400" cy="1001993"/>
          </a:xfrm>
          <a:prstGeom prst="round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Gill Sans" charset="0"/>
                <a:ea typeface="ヒラギノ角ゴ ProN W3" charset="-128"/>
                <a:cs typeface="ヒラギノ角ゴ ProN W3" charset="-128"/>
                <a:sym typeface="Gill Sans" charset="0"/>
              </a:rPr>
              <a:t>Batteries : 22</a:t>
            </a:r>
          </a:p>
          <a:p>
            <a:pPr marL="0" marR="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Gill Sans" charset="0"/>
                <a:ea typeface="ヒラギノ角ゴ ProN W3" charset="-128"/>
                <a:cs typeface="ヒラギノ角ゴ ProN W3" charset="-128"/>
                <a:sym typeface="Gill Sans" charset="0"/>
              </a:rPr>
              <a:t>DOD: Mostly between 0.8 – 0.85</a:t>
            </a:r>
          </a:p>
          <a:p>
            <a:pPr marL="0" marR="0" indent="0" algn="l" defTabSz="914400" rtl="0" eaLnBrk="1" fontAlgn="base" latinLnBrk="0" hangingPunct="1">
              <a:lnSpc>
                <a:spcPct val="100000"/>
              </a:lnSpc>
              <a:spcBef>
                <a:spcPct val="0"/>
              </a:spcBef>
              <a:spcAft>
                <a:spcPct val="0"/>
              </a:spcAft>
              <a:buClrTx/>
              <a:buSzTx/>
              <a:buFontTx/>
              <a:buNone/>
              <a:tabLst/>
            </a:pPr>
            <a:r>
              <a:rPr lang="en-US" sz="1100" dirty="0" smtClean="0">
                <a:ea typeface="ヒラギノ角ゴ ProN W3" charset="-128"/>
                <a:cs typeface="ヒラギノ角ゴ ProN W3" charset="-128"/>
              </a:rPr>
              <a:t>Sharpest Conductance drop associated with lower DOD values:5/5</a:t>
            </a:r>
            <a:endParaRPr kumimoji="0" lang="en-US" sz="1100" b="0" i="0" u="none" strike="noStrike" cap="none" normalizeH="0" baseline="0" dirty="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20" name="Rounded Rectangle 19"/>
          <p:cNvSpPr/>
          <p:nvPr/>
        </p:nvSpPr>
        <p:spPr bwMode="auto">
          <a:xfrm>
            <a:off x="3855716" y="2237595"/>
            <a:ext cx="2438400" cy="1001993"/>
          </a:xfrm>
          <a:prstGeom prst="round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Gill Sans" charset="0"/>
                <a:ea typeface="ヒラギノ角ゴ ProN W3" charset="-128"/>
                <a:cs typeface="ヒラギノ角ゴ ProN W3" charset="-128"/>
                <a:sym typeface="Gill Sans" charset="0"/>
              </a:rPr>
              <a:t>Batteries : 26</a:t>
            </a:r>
          </a:p>
          <a:p>
            <a:pPr marL="0" marR="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Gill Sans" charset="0"/>
                <a:ea typeface="ヒラギノ角ゴ ProN W3" charset="-128"/>
                <a:cs typeface="ヒラギノ角ゴ ProN W3" charset="-128"/>
                <a:sym typeface="Gill Sans" charset="0"/>
              </a:rPr>
              <a:t>DOD: Mostly between 0.8 – 0.85</a:t>
            </a:r>
          </a:p>
          <a:p>
            <a:pPr algn="l"/>
            <a:r>
              <a:rPr lang="en-US" sz="1100" dirty="0">
                <a:ea typeface="ヒラギノ角ゴ ProN W3" charset="-128"/>
                <a:cs typeface="ヒラギノ角ゴ ProN W3" charset="-128"/>
              </a:rPr>
              <a:t>Sharpest Conductance drop associated with lower DOD </a:t>
            </a:r>
            <a:r>
              <a:rPr lang="en-US" sz="1100" dirty="0" smtClean="0">
                <a:ea typeface="ヒラギノ角ゴ ProN W3" charset="-128"/>
                <a:cs typeface="ヒラギノ角ゴ ProN W3" charset="-128"/>
              </a:rPr>
              <a:t>values: 3/5</a:t>
            </a:r>
            <a:endParaRPr lang="en-US" sz="1100" dirty="0">
              <a:ea typeface="ヒラギノ角ゴ ProN W3" charset="-128"/>
              <a:cs typeface="ヒラギノ角ゴ ProN W3" charset="-128"/>
            </a:endParaRPr>
          </a:p>
        </p:txBody>
      </p:sp>
      <p:sp>
        <p:nvSpPr>
          <p:cNvPr id="21" name="Rounded Rectangle 20"/>
          <p:cNvSpPr/>
          <p:nvPr/>
        </p:nvSpPr>
        <p:spPr bwMode="auto">
          <a:xfrm>
            <a:off x="6492236" y="2237595"/>
            <a:ext cx="2438400" cy="1001993"/>
          </a:xfrm>
          <a:prstGeom prst="round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Gill Sans" charset="0"/>
                <a:ea typeface="ヒラギノ角ゴ ProN W3" charset="-128"/>
                <a:cs typeface="ヒラギノ角ゴ ProN W3" charset="-128"/>
                <a:sym typeface="Gill Sans" charset="0"/>
              </a:rPr>
              <a:t>Batteries : 31</a:t>
            </a:r>
          </a:p>
          <a:p>
            <a:pPr marL="0" marR="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Gill Sans" charset="0"/>
                <a:ea typeface="ヒラギノ角ゴ ProN W3" charset="-128"/>
                <a:cs typeface="ヒラギノ角ゴ ProN W3" charset="-128"/>
                <a:sym typeface="Gill Sans" charset="0"/>
              </a:rPr>
              <a:t>DOD: Mostly between 0.8 – 0.85</a:t>
            </a:r>
          </a:p>
          <a:p>
            <a:pPr algn="l"/>
            <a:r>
              <a:rPr lang="en-US" sz="1100" dirty="0">
                <a:ea typeface="ヒラギノ角ゴ ProN W3" charset="-128"/>
                <a:cs typeface="ヒラギノ角ゴ ProN W3" charset="-128"/>
              </a:rPr>
              <a:t>Sharpest Conductance drop associated with lower DOD values: </a:t>
            </a:r>
            <a:r>
              <a:rPr lang="en-US" sz="1100" dirty="0" smtClean="0">
                <a:ea typeface="ヒラギノ角ゴ ProN W3" charset="-128"/>
                <a:cs typeface="ヒラギノ角ゴ ProN W3" charset="-128"/>
              </a:rPr>
              <a:t>6/6</a:t>
            </a:r>
            <a:endParaRPr lang="en-US" sz="1100" dirty="0">
              <a:ea typeface="ヒラギノ角ゴ ProN W3" charset="-128"/>
              <a:cs typeface="ヒラギノ角ゴ ProN W3" charset="-128"/>
            </a:endParaRPr>
          </a:p>
        </p:txBody>
      </p:sp>
      <p:sp>
        <p:nvSpPr>
          <p:cNvPr id="22" name="Rounded Rectangle 21"/>
          <p:cNvSpPr/>
          <p:nvPr/>
        </p:nvSpPr>
        <p:spPr bwMode="auto">
          <a:xfrm>
            <a:off x="1219196" y="3395334"/>
            <a:ext cx="2438400" cy="870856"/>
          </a:xfrm>
          <a:prstGeom prst="round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Gill Sans" charset="0"/>
                <a:ea typeface="ヒラギノ角ゴ ProN W3" charset="-128"/>
                <a:cs typeface="ヒラギノ角ゴ ProN W3" charset="-128"/>
                <a:sym typeface="Gill Sans" charset="0"/>
              </a:rPr>
              <a:t>Batteries : 8</a:t>
            </a:r>
          </a:p>
          <a:p>
            <a:pPr marL="0" marR="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Gill Sans" charset="0"/>
                <a:ea typeface="ヒラギノ角ゴ ProN W3" charset="-128"/>
                <a:cs typeface="ヒラギノ角ゴ ProN W3" charset="-128"/>
                <a:sym typeface="Gill Sans" charset="0"/>
              </a:rPr>
              <a:t>Conductance : Gradual slopes</a:t>
            </a:r>
          </a:p>
          <a:p>
            <a:pPr marL="0" marR="0" indent="0" algn="l" defTabSz="914400" rtl="0" eaLnBrk="1" fontAlgn="base" latinLnBrk="0" hangingPunct="1">
              <a:lnSpc>
                <a:spcPct val="100000"/>
              </a:lnSpc>
              <a:spcBef>
                <a:spcPct val="0"/>
              </a:spcBef>
              <a:spcAft>
                <a:spcPct val="0"/>
              </a:spcAft>
              <a:buClrTx/>
              <a:buSzTx/>
              <a:buFontTx/>
              <a:buNone/>
              <a:tabLst/>
            </a:pPr>
            <a:r>
              <a:rPr lang="en-US" sz="1100" dirty="0" smtClean="0">
                <a:ea typeface="ヒラギノ角ゴ ProN W3" charset="-128"/>
                <a:cs typeface="ヒラギノ角ゴ ProN W3" charset="-128"/>
              </a:rPr>
              <a:t>No specific association noticed between DOD and conductance</a:t>
            </a:r>
            <a:endParaRPr kumimoji="0" lang="en-US" sz="1100" b="0" i="0" u="none" strike="noStrike" cap="none" normalizeH="0" baseline="0" dirty="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24" name="Rounded Rectangle 23"/>
          <p:cNvSpPr/>
          <p:nvPr/>
        </p:nvSpPr>
        <p:spPr bwMode="auto">
          <a:xfrm>
            <a:off x="3855716" y="3395334"/>
            <a:ext cx="2438400" cy="870856"/>
          </a:xfrm>
          <a:prstGeom prst="round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Gill Sans" charset="0"/>
                <a:ea typeface="ヒラギノ角ゴ ProN W3" charset="-128"/>
                <a:cs typeface="ヒラギノ角ゴ ProN W3" charset="-128"/>
                <a:sym typeface="Gill Sans" charset="0"/>
              </a:rPr>
              <a:t>Batteries : 7</a:t>
            </a:r>
          </a:p>
          <a:p>
            <a:pPr algn="l"/>
            <a:r>
              <a:rPr lang="en-US" sz="1100" dirty="0">
                <a:ea typeface="ヒラギノ角ゴ ProN W3" charset="-128"/>
                <a:cs typeface="ヒラギノ角ゴ ProN W3" charset="-128"/>
              </a:rPr>
              <a:t>Conductance : Gradual slopes</a:t>
            </a:r>
          </a:p>
          <a:p>
            <a:pPr algn="l"/>
            <a:r>
              <a:rPr lang="en-US" sz="1100" dirty="0">
                <a:ea typeface="ヒラギノ角ゴ ProN W3" charset="-128"/>
                <a:cs typeface="ヒラギノ角ゴ ProN W3" charset="-128"/>
              </a:rPr>
              <a:t>No specific association noticed between DOD and conductance</a:t>
            </a:r>
          </a:p>
        </p:txBody>
      </p:sp>
      <p:sp>
        <p:nvSpPr>
          <p:cNvPr id="25" name="Rounded Rectangle 24"/>
          <p:cNvSpPr/>
          <p:nvPr/>
        </p:nvSpPr>
        <p:spPr bwMode="auto">
          <a:xfrm>
            <a:off x="6492236" y="3395334"/>
            <a:ext cx="2438400" cy="870856"/>
          </a:xfrm>
          <a:prstGeom prst="round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Gill Sans" charset="0"/>
                <a:ea typeface="ヒラギノ角ゴ ProN W3" charset="-128"/>
                <a:cs typeface="ヒラギノ角ゴ ProN W3" charset="-128"/>
                <a:sym typeface="Gill Sans" charset="0"/>
              </a:rPr>
              <a:t>Batteries : 6</a:t>
            </a:r>
          </a:p>
          <a:p>
            <a:pPr algn="l"/>
            <a:r>
              <a:rPr lang="en-US" sz="1100" dirty="0">
                <a:ea typeface="ヒラギノ角ゴ ProN W3" charset="-128"/>
                <a:cs typeface="ヒラギノ角ゴ ProN W3" charset="-128"/>
              </a:rPr>
              <a:t>Conductance : Gradual slopes</a:t>
            </a:r>
          </a:p>
          <a:p>
            <a:pPr algn="l"/>
            <a:r>
              <a:rPr lang="en-US" sz="1100" dirty="0">
                <a:ea typeface="ヒラギノ角ゴ ProN W3" charset="-128"/>
                <a:cs typeface="ヒラギノ角ゴ ProN W3" charset="-128"/>
              </a:rPr>
              <a:t>No specific association noticed between DOD and conductance</a:t>
            </a:r>
          </a:p>
        </p:txBody>
      </p:sp>
      <p:sp>
        <p:nvSpPr>
          <p:cNvPr id="5" name="Rounded Rectangle 4"/>
          <p:cNvSpPr/>
          <p:nvPr/>
        </p:nvSpPr>
        <p:spPr bwMode="auto">
          <a:xfrm>
            <a:off x="1219196" y="731521"/>
            <a:ext cx="2438400" cy="374468"/>
          </a:xfrm>
          <a:prstGeom prst="roundRect">
            <a:avLst/>
          </a:prstGeom>
          <a:solidFill>
            <a:srgbClr val="BBE0E3"/>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Gill Sans" charset="0"/>
                <a:ea typeface="ヒラギノ角ゴ ProN W3" charset="-128"/>
                <a:cs typeface="ヒラギノ角ゴ ProN W3" charset="-128"/>
                <a:sym typeface="Gill Sans" charset="0"/>
              </a:rPr>
              <a:t>Tranche 1 : 50 Batteries</a:t>
            </a:r>
            <a:endParaRPr kumimoji="0" lang="en-US" sz="1200" b="0" i="0" u="none" strike="noStrike" cap="none" normalizeH="0" baseline="0" dirty="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26" name="Rounded Rectangle 25"/>
          <p:cNvSpPr/>
          <p:nvPr/>
        </p:nvSpPr>
        <p:spPr bwMode="auto">
          <a:xfrm>
            <a:off x="3855716" y="714612"/>
            <a:ext cx="2438400" cy="374468"/>
          </a:xfrm>
          <a:prstGeom prst="roundRect">
            <a:avLst/>
          </a:prstGeom>
          <a:solidFill>
            <a:srgbClr val="BBE0E3"/>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Gill Sans" charset="0"/>
                <a:ea typeface="ヒラギノ角ゴ ProN W3" charset="-128"/>
                <a:cs typeface="ヒラギノ角ゴ ProN W3" charset="-128"/>
                <a:sym typeface="Gill Sans" charset="0"/>
              </a:rPr>
              <a:t>Tranche 2 : 50 Batteries</a:t>
            </a:r>
            <a:endParaRPr kumimoji="0" lang="en-US" sz="1200" b="0" i="0" u="none" strike="noStrike" cap="none" normalizeH="0" baseline="0" dirty="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27" name="Rounded Rectangle 26"/>
          <p:cNvSpPr/>
          <p:nvPr/>
        </p:nvSpPr>
        <p:spPr bwMode="auto">
          <a:xfrm>
            <a:off x="6492236" y="718459"/>
            <a:ext cx="2438400" cy="374468"/>
          </a:xfrm>
          <a:prstGeom prst="roundRect">
            <a:avLst/>
          </a:prstGeom>
          <a:solidFill>
            <a:srgbClr val="BBE0E3"/>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Gill Sans" charset="0"/>
                <a:ea typeface="ヒラギノ角ゴ ProN W3" charset="-128"/>
                <a:cs typeface="ヒラギノ角ゴ ProN W3" charset="-128"/>
                <a:sym typeface="Gill Sans" charset="0"/>
              </a:rPr>
              <a:t>Tranche 3 : 65 Batteries</a:t>
            </a:r>
            <a:endParaRPr kumimoji="0" lang="en-US" sz="1200" b="0" i="0" u="none" strike="noStrike" cap="none" normalizeH="0" baseline="0" dirty="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6" name="Rounded Rectangle 5"/>
          <p:cNvSpPr/>
          <p:nvPr/>
        </p:nvSpPr>
        <p:spPr bwMode="auto">
          <a:xfrm>
            <a:off x="139336" y="1275807"/>
            <a:ext cx="775063" cy="775061"/>
          </a:xfrm>
          <a:prstGeom prst="roundRect">
            <a:avLst/>
          </a:prstGeom>
          <a:solidFill>
            <a:srgbClr val="0070C0"/>
          </a:solid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FFFFFF"/>
                </a:solidFill>
                <a:effectLst/>
                <a:ea typeface="ヒラギノ角ゴ ProN W3" charset="-128"/>
                <a:cs typeface="ヒラギノ角ゴ ProN W3" charset="-128"/>
                <a:sym typeface="Gill Sans" charset="0"/>
              </a:rPr>
              <a:t>Bin1 :</a:t>
            </a:r>
          </a:p>
          <a:p>
            <a:pPr marL="0" marR="0" indent="0" defTabSz="914400" rtl="0" eaLnBrk="1" fontAlgn="base" latinLnBrk="0" hangingPunct="1">
              <a:lnSpc>
                <a:spcPct val="100000"/>
              </a:lnSpc>
              <a:spcBef>
                <a:spcPct val="0"/>
              </a:spcBef>
              <a:spcAft>
                <a:spcPct val="0"/>
              </a:spcAft>
              <a:buClrTx/>
              <a:buSzTx/>
              <a:buFontTx/>
              <a:buNone/>
              <a:tabLst/>
            </a:pPr>
            <a:r>
              <a:rPr lang="en-US" sz="1100" dirty="0" smtClean="0">
                <a:solidFill>
                  <a:srgbClr val="FFFFFF"/>
                </a:solidFill>
                <a:ea typeface="ヒラギノ角ゴ ProN W3" charset="-128"/>
                <a:cs typeface="ヒラギノ角ゴ ProN W3" charset="-128"/>
              </a:rPr>
              <a:t>DOD</a:t>
            </a:r>
            <a:endParaRPr kumimoji="0" lang="en-US" sz="1100" b="0" i="0" u="none" strike="noStrike" cap="none" normalizeH="0" baseline="0" dirty="0" smtClean="0">
              <a:ln>
                <a:noFill/>
              </a:ln>
              <a:solidFill>
                <a:srgbClr val="FFFFFF"/>
              </a:solidFill>
              <a:effectLst/>
              <a:ea typeface="ヒラギノ角ゴ ProN W3" charset="-128"/>
              <a:cs typeface="ヒラギノ角ゴ ProN W3" charset="-128"/>
              <a:sym typeface="Gill Sans" charset="0"/>
            </a:endParaRPr>
          </a:p>
          <a:p>
            <a:pPr marL="0" marR="0" indent="0" defTabSz="914400" rtl="0" eaLnBrk="1" fontAlgn="base" latinLnBrk="0" hangingPunct="1">
              <a:lnSpc>
                <a:spcPct val="100000"/>
              </a:lnSpc>
              <a:spcBef>
                <a:spcPct val="0"/>
              </a:spcBef>
              <a:spcAft>
                <a:spcPct val="0"/>
              </a:spcAft>
              <a:buClrTx/>
              <a:buSzTx/>
              <a:buFontTx/>
              <a:buNone/>
              <a:tabLst/>
            </a:pPr>
            <a:r>
              <a:rPr lang="en-US" sz="1100" dirty="0" smtClean="0">
                <a:solidFill>
                  <a:srgbClr val="FFFFFF"/>
                </a:solidFill>
                <a:ea typeface="ヒラギノ角ゴ ProN W3" charset="-128"/>
                <a:cs typeface="ヒラギノ角ゴ ProN W3" charset="-128"/>
              </a:rPr>
              <a:t>&lt; 0.8</a:t>
            </a:r>
            <a:endParaRPr kumimoji="0" lang="en-US" sz="1100" b="0" i="0" u="none" strike="noStrike" cap="none" normalizeH="0" baseline="0" dirty="0">
              <a:ln>
                <a:noFill/>
              </a:ln>
              <a:solidFill>
                <a:srgbClr val="FFFFFF"/>
              </a:solidFill>
              <a:effectLst/>
              <a:ea typeface="ヒラギノ角ゴ ProN W3" charset="-128"/>
              <a:cs typeface="ヒラギノ角ゴ ProN W3" charset="-128"/>
              <a:sym typeface="Gill Sans" charset="0"/>
            </a:endParaRPr>
          </a:p>
        </p:txBody>
      </p:sp>
      <p:sp>
        <p:nvSpPr>
          <p:cNvPr id="28" name="Rounded Rectangle 27"/>
          <p:cNvSpPr/>
          <p:nvPr/>
        </p:nvSpPr>
        <p:spPr bwMode="auto">
          <a:xfrm>
            <a:off x="139336" y="2351060"/>
            <a:ext cx="775063" cy="775061"/>
          </a:xfrm>
          <a:prstGeom prst="roundRect">
            <a:avLst/>
          </a:prstGeom>
          <a:solidFill>
            <a:srgbClr val="0070C0"/>
          </a:solid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FFFFFF"/>
                </a:solidFill>
                <a:effectLst/>
                <a:ea typeface="ヒラギノ角ゴ ProN W3" charset="-128"/>
                <a:cs typeface="ヒラギノ角ゴ ProN W3" charset="-128"/>
                <a:sym typeface="Gill Sans" charset="0"/>
              </a:rPr>
              <a:t>Bin2 :</a:t>
            </a:r>
          </a:p>
          <a:p>
            <a:pPr marL="0" marR="0" indent="0" defTabSz="914400" rtl="0" eaLnBrk="1" fontAlgn="base" latinLnBrk="0" hangingPunct="1">
              <a:lnSpc>
                <a:spcPct val="100000"/>
              </a:lnSpc>
              <a:spcBef>
                <a:spcPct val="0"/>
              </a:spcBef>
              <a:spcAft>
                <a:spcPct val="0"/>
              </a:spcAft>
              <a:buClrTx/>
              <a:buSzTx/>
              <a:buFontTx/>
              <a:buNone/>
              <a:tabLst/>
            </a:pPr>
            <a:r>
              <a:rPr lang="en-US" sz="1100" dirty="0" smtClean="0">
                <a:solidFill>
                  <a:srgbClr val="FFFFFF"/>
                </a:solidFill>
                <a:ea typeface="ヒラギノ角ゴ ProN W3" charset="-128"/>
                <a:cs typeface="ヒラギノ角ゴ ProN W3" charset="-128"/>
              </a:rPr>
              <a:t>DOD    &gt; 0.8    &lt; 0.9</a:t>
            </a:r>
            <a:endParaRPr kumimoji="0" lang="en-US" sz="1100" b="0" i="0" u="none" strike="noStrike" cap="none" normalizeH="0" baseline="0" dirty="0">
              <a:ln>
                <a:noFill/>
              </a:ln>
              <a:solidFill>
                <a:srgbClr val="FFFFFF"/>
              </a:solidFill>
              <a:effectLst/>
              <a:ea typeface="ヒラギノ角ゴ ProN W3" charset="-128"/>
              <a:cs typeface="ヒラギノ角ゴ ProN W3" charset="-128"/>
              <a:sym typeface="Gill Sans" charset="0"/>
            </a:endParaRPr>
          </a:p>
        </p:txBody>
      </p:sp>
      <p:sp>
        <p:nvSpPr>
          <p:cNvPr id="29" name="Rounded Rectangle 28"/>
          <p:cNvSpPr/>
          <p:nvPr/>
        </p:nvSpPr>
        <p:spPr bwMode="auto">
          <a:xfrm>
            <a:off x="156752" y="3443231"/>
            <a:ext cx="775063" cy="775061"/>
          </a:xfrm>
          <a:prstGeom prst="roundRect">
            <a:avLst/>
          </a:prstGeom>
          <a:solidFill>
            <a:srgbClr val="0070C0"/>
          </a:solid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FFFFFF"/>
                </a:solidFill>
                <a:effectLst/>
                <a:ea typeface="ヒラギノ角ゴ ProN W3" charset="-128"/>
                <a:cs typeface="ヒラギノ角ゴ ProN W3" charset="-128"/>
                <a:sym typeface="Gill Sans" charset="0"/>
              </a:rPr>
              <a:t>Bin1 :</a:t>
            </a:r>
          </a:p>
          <a:p>
            <a:pPr marL="0" marR="0" indent="0" defTabSz="914400" rtl="0" eaLnBrk="1" fontAlgn="base" latinLnBrk="0" hangingPunct="1">
              <a:lnSpc>
                <a:spcPct val="100000"/>
              </a:lnSpc>
              <a:spcBef>
                <a:spcPct val="0"/>
              </a:spcBef>
              <a:spcAft>
                <a:spcPct val="0"/>
              </a:spcAft>
              <a:buClrTx/>
              <a:buSzTx/>
              <a:buFontTx/>
              <a:buNone/>
              <a:tabLst/>
            </a:pPr>
            <a:r>
              <a:rPr lang="en-US" sz="1100" dirty="0" smtClean="0">
                <a:solidFill>
                  <a:srgbClr val="FFFFFF"/>
                </a:solidFill>
                <a:ea typeface="ヒラギノ角ゴ ProN W3" charset="-128"/>
                <a:cs typeface="ヒラギノ角ゴ ProN W3" charset="-128"/>
              </a:rPr>
              <a:t>DOD</a:t>
            </a:r>
            <a:endParaRPr kumimoji="0" lang="en-US" sz="1100" b="0" i="0" u="none" strike="noStrike" cap="none" normalizeH="0" baseline="0" dirty="0" smtClean="0">
              <a:ln>
                <a:noFill/>
              </a:ln>
              <a:solidFill>
                <a:srgbClr val="FFFFFF"/>
              </a:solidFill>
              <a:effectLst/>
              <a:ea typeface="ヒラギノ角ゴ ProN W3" charset="-128"/>
              <a:cs typeface="ヒラギノ角ゴ ProN W3" charset="-128"/>
              <a:sym typeface="Gill Sans" charset="0"/>
            </a:endParaRPr>
          </a:p>
          <a:p>
            <a:pPr marL="0" marR="0" indent="0" defTabSz="914400" rtl="0" eaLnBrk="1" fontAlgn="base" latinLnBrk="0" hangingPunct="1">
              <a:lnSpc>
                <a:spcPct val="100000"/>
              </a:lnSpc>
              <a:spcBef>
                <a:spcPct val="0"/>
              </a:spcBef>
              <a:spcAft>
                <a:spcPct val="0"/>
              </a:spcAft>
              <a:buClrTx/>
              <a:buSzTx/>
              <a:buFontTx/>
              <a:buNone/>
              <a:tabLst/>
            </a:pPr>
            <a:r>
              <a:rPr lang="en-US" sz="1100" dirty="0">
                <a:solidFill>
                  <a:srgbClr val="FFFFFF"/>
                </a:solidFill>
                <a:ea typeface="ヒラギノ角ゴ ProN W3" charset="-128"/>
                <a:cs typeface="ヒラギノ角ゴ ProN W3" charset="-128"/>
              </a:rPr>
              <a:t>&gt;</a:t>
            </a:r>
            <a:r>
              <a:rPr lang="en-US" sz="1100" dirty="0" smtClean="0">
                <a:solidFill>
                  <a:srgbClr val="FFFFFF"/>
                </a:solidFill>
                <a:ea typeface="ヒラギノ角ゴ ProN W3" charset="-128"/>
                <a:cs typeface="ヒラギノ角ゴ ProN W3" charset="-128"/>
              </a:rPr>
              <a:t> 0.9</a:t>
            </a:r>
            <a:endParaRPr kumimoji="0" lang="en-US" sz="1100" b="0" i="0" u="none" strike="noStrike" cap="none" normalizeH="0" baseline="0" dirty="0">
              <a:ln>
                <a:noFill/>
              </a:ln>
              <a:solidFill>
                <a:srgbClr val="FFFFFF"/>
              </a:solidFill>
              <a:effectLst/>
              <a:ea typeface="ヒラギノ角ゴ ProN W3" charset="-128"/>
              <a:cs typeface="ヒラギノ角ゴ ProN W3" charset="-128"/>
              <a:sym typeface="Gill Sans" charset="0"/>
            </a:endParaRPr>
          </a:p>
        </p:txBody>
      </p:sp>
      <p:sp>
        <p:nvSpPr>
          <p:cNvPr id="30" name="Rounded Rectangle 29"/>
          <p:cNvSpPr/>
          <p:nvPr/>
        </p:nvSpPr>
        <p:spPr bwMode="auto">
          <a:xfrm>
            <a:off x="2225036" y="4421936"/>
            <a:ext cx="6705600" cy="1186384"/>
          </a:xfrm>
          <a:prstGeom prst="roundRect">
            <a:avLst/>
          </a:prstGeom>
          <a:solidFill>
            <a:schemeClr val="tx2">
              <a:lumMod val="20000"/>
              <a:lumOff val="80000"/>
            </a:schemeClr>
          </a:solid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200" dirty="0" smtClean="0">
                <a:ea typeface="ヒラギノ角ゴ ProN W3" charset="-128"/>
                <a:cs typeface="ヒラギノ角ゴ ProN W3" charset="-128"/>
              </a:rPr>
              <a:t>DOD profiles for most of the cases predominantly lie between 0.8 and 0.85 range</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200" dirty="0" smtClean="0">
                <a:ea typeface="ヒラギノ角ゴ ProN W3" charset="-128"/>
                <a:cs typeface="ヒラギノ角ゴ ProN W3" charset="-128"/>
              </a:rPr>
              <a:t>The % of points lower than 0.8 is associated with sharper drops in conductance i.e. more the points which are below 0.8 more the drop in conductance.</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1200" b="0" i="0" u="none" strike="noStrike" cap="none" normalizeH="0" baseline="0" dirty="0" smtClean="0">
                <a:ln>
                  <a:noFill/>
                </a:ln>
                <a:solidFill>
                  <a:srgbClr val="000000"/>
                </a:solidFill>
                <a:effectLst/>
                <a:ea typeface="ヒラギノ角ゴ ProN W3" charset="-128"/>
                <a:cs typeface="ヒラギノ角ゴ ProN W3" charset="-128"/>
                <a:sym typeface="Gill Sans" charset="0"/>
              </a:rPr>
              <a:t>Even for those bins whose DOD were higher than 0.8, the sharpest drop in conductance was associated with more values at the lower ranges of the DOD </a:t>
            </a:r>
            <a:endParaRPr kumimoji="0" lang="en-US" sz="1200" b="0" i="0" u="none" strike="noStrike" cap="none" normalizeH="0" baseline="0" dirty="0">
              <a:ln>
                <a:noFill/>
              </a:ln>
              <a:solidFill>
                <a:srgbClr val="000000"/>
              </a:solidFill>
              <a:effectLst/>
              <a:ea typeface="ヒラギノ角ゴ ProN W3" charset="-128"/>
              <a:cs typeface="ヒラギノ角ゴ ProN W3" charset="-128"/>
              <a:sym typeface="Gill Sans" charset="0"/>
            </a:endParaRPr>
          </a:p>
        </p:txBody>
      </p:sp>
    </p:spTree>
    <p:extLst>
      <p:ext uri="{BB962C8B-B14F-4D97-AF65-F5344CB8AC3E}">
        <p14:creationId xmlns:p14="http://schemas.microsoft.com/office/powerpoint/2010/main" val="192496888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586438880"/>
              </p:ext>
            </p:extLst>
          </p:nvPr>
        </p:nvGraphicFramePr>
        <p:xfrm>
          <a:off x="304800" y="731521"/>
          <a:ext cx="8368937" cy="4157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ounded Rectangle 1"/>
          <p:cNvSpPr/>
          <p:nvPr/>
        </p:nvSpPr>
        <p:spPr bwMode="auto">
          <a:xfrm>
            <a:off x="4582642" y="3374698"/>
            <a:ext cx="3692434" cy="609599"/>
          </a:xfrm>
          <a:prstGeom prst="roundRect">
            <a:avLst/>
          </a:prstGeom>
          <a:noFill/>
          <a:ln w="25400"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200" dirty="0" smtClean="0">
                <a:ea typeface="ヒラギノ角ゴ ProN W3" charset="-128"/>
                <a:cs typeface="ヒラギノ角ゴ ProN W3" charset="-128"/>
              </a:rPr>
              <a:t>For each bin a new feature, indicating the % of DOD values less than .8,was included for the analysis.</a:t>
            </a:r>
            <a:endParaRPr kumimoji="0" lang="en-US" sz="1200" b="0" i="0" u="none" strike="noStrike" cap="none" normalizeH="0" baseline="0" dirty="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4" name="Rounded Rectangle 3"/>
          <p:cNvSpPr/>
          <p:nvPr/>
        </p:nvSpPr>
        <p:spPr bwMode="auto">
          <a:xfrm>
            <a:off x="4578287" y="1048569"/>
            <a:ext cx="3692434" cy="609599"/>
          </a:xfrm>
          <a:prstGeom prst="roundRect">
            <a:avLst/>
          </a:prstGeom>
          <a:noFill/>
          <a:ln w="25400"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200" dirty="0" smtClean="0">
                <a:ea typeface="ヒラギノ角ゴ ProN W3" charset="-128"/>
                <a:cs typeface="ヒラギノ角ゴ ProN W3" charset="-128"/>
              </a:rPr>
              <a:t>These samples were divided into several bins as per the % drop in conductance from the peak value of conductance</a:t>
            </a:r>
            <a:endParaRPr kumimoji="0" lang="en-US" sz="1200" b="0" i="0" u="none" strike="noStrike" cap="none" normalizeH="0" baseline="0" dirty="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6" name="Rounded Rectangle 5"/>
          <p:cNvSpPr/>
          <p:nvPr/>
        </p:nvSpPr>
        <p:spPr bwMode="auto">
          <a:xfrm>
            <a:off x="4578287" y="1892485"/>
            <a:ext cx="3692434" cy="1238007"/>
          </a:xfrm>
          <a:prstGeom prst="roundRect">
            <a:avLst/>
          </a:prstGeom>
          <a:noFill/>
          <a:ln w="25400"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200" dirty="0" smtClean="0">
                <a:ea typeface="ヒラギノ角ゴ ProN W3" charset="-128"/>
                <a:cs typeface="ヒラギノ角ゴ ProN W3" charset="-128"/>
              </a:rPr>
              <a:t>Bin1 : % drop to &lt; 20% </a:t>
            </a:r>
          </a:p>
          <a:p>
            <a:pPr algn="l"/>
            <a:r>
              <a:rPr kumimoji="0" lang="en-US" sz="1200" b="0" i="0" u="none" strike="noStrike" cap="none" normalizeH="0" baseline="0" dirty="0" smtClean="0">
                <a:ln>
                  <a:noFill/>
                </a:ln>
                <a:solidFill>
                  <a:srgbClr val="000000"/>
                </a:solidFill>
                <a:effectLst/>
                <a:latin typeface="Gill Sans" charset="0"/>
                <a:ea typeface="ヒラギノ角ゴ ProN W3" charset="-128"/>
                <a:cs typeface="ヒラギノ角ゴ ProN W3" charset="-128"/>
                <a:sym typeface="Gill Sans" charset="0"/>
              </a:rPr>
              <a:t>Bin2</a:t>
            </a:r>
            <a:r>
              <a:rPr kumimoji="0" lang="en-US" sz="1200" b="0" i="0" u="none" strike="noStrike" cap="none" normalizeH="0" dirty="0" smtClean="0">
                <a:ln>
                  <a:noFill/>
                </a:ln>
                <a:solidFill>
                  <a:srgbClr val="000000"/>
                </a:solidFill>
                <a:effectLst/>
                <a:latin typeface="Gill Sans" charset="0"/>
                <a:ea typeface="ヒラギノ角ゴ ProN W3" charset="-128"/>
                <a:cs typeface="ヒラギノ角ゴ ProN W3" charset="-128"/>
                <a:sym typeface="Gill Sans" charset="0"/>
              </a:rPr>
              <a:t> : </a:t>
            </a:r>
            <a:r>
              <a:rPr lang="en-US" sz="1200" dirty="0">
                <a:ea typeface="ヒラギノ角ゴ ProN W3" charset="-128"/>
                <a:cs typeface="ヒラギノ角ゴ ProN W3" charset="-128"/>
              </a:rPr>
              <a:t>% drop to &lt; 20% </a:t>
            </a:r>
            <a:r>
              <a:rPr lang="en-US" sz="1200" dirty="0" smtClean="0">
                <a:ea typeface="ヒラギノ角ゴ ProN W3" charset="-128"/>
                <a:cs typeface="ヒラギノ角ゴ ProN W3" charset="-128"/>
              </a:rPr>
              <a:t>- 50%</a:t>
            </a:r>
          </a:p>
          <a:p>
            <a:pPr algn="l"/>
            <a:r>
              <a:rPr lang="en-US" sz="1200" dirty="0" smtClean="0">
                <a:ea typeface="ヒラギノ角ゴ ProN W3" charset="-128"/>
                <a:cs typeface="ヒラギノ角ゴ ProN W3" charset="-128"/>
              </a:rPr>
              <a:t>Bin3 </a:t>
            </a:r>
            <a:r>
              <a:rPr lang="en-US" sz="1200" dirty="0">
                <a:ea typeface="ヒラギノ角ゴ ProN W3" charset="-128"/>
                <a:cs typeface="ヒラギノ角ゴ ProN W3" charset="-128"/>
              </a:rPr>
              <a:t>: % drop to &lt; </a:t>
            </a:r>
            <a:r>
              <a:rPr lang="en-US" sz="1200" dirty="0" smtClean="0">
                <a:ea typeface="ヒラギノ角ゴ ProN W3" charset="-128"/>
                <a:cs typeface="ヒラギノ角ゴ ProN W3" charset="-128"/>
              </a:rPr>
              <a:t>50</a:t>
            </a:r>
            <a:r>
              <a:rPr lang="en-US" sz="1200" dirty="0">
                <a:ea typeface="ヒラギノ角ゴ ProN W3" charset="-128"/>
                <a:cs typeface="ヒラギノ角ゴ ProN W3" charset="-128"/>
              </a:rPr>
              <a:t>% - </a:t>
            </a:r>
            <a:r>
              <a:rPr lang="en-US" sz="1200" dirty="0" smtClean="0">
                <a:ea typeface="ヒラギノ角ゴ ProN W3" charset="-128"/>
                <a:cs typeface="ヒラギノ角ゴ ProN W3" charset="-128"/>
              </a:rPr>
              <a:t>65%</a:t>
            </a:r>
          </a:p>
          <a:p>
            <a:pPr algn="l"/>
            <a:r>
              <a:rPr lang="en-US" sz="1200" dirty="0" smtClean="0">
                <a:ea typeface="ヒラギノ角ゴ ProN W3" charset="-128"/>
                <a:cs typeface="ヒラギノ角ゴ ProN W3" charset="-128"/>
              </a:rPr>
              <a:t>Bin4 </a:t>
            </a:r>
            <a:r>
              <a:rPr lang="en-US" sz="1200" dirty="0">
                <a:ea typeface="ヒラギノ角ゴ ProN W3" charset="-128"/>
                <a:cs typeface="ヒラギノ角ゴ ProN W3" charset="-128"/>
              </a:rPr>
              <a:t>: % drop to &lt; </a:t>
            </a:r>
            <a:r>
              <a:rPr lang="en-US" sz="1200" dirty="0" smtClean="0">
                <a:ea typeface="ヒラギノ角ゴ ProN W3" charset="-128"/>
                <a:cs typeface="ヒラギノ角ゴ ProN W3" charset="-128"/>
              </a:rPr>
              <a:t>65% </a:t>
            </a:r>
            <a:r>
              <a:rPr lang="en-US" sz="1200" dirty="0">
                <a:ea typeface="ヒラギノ角ゴ ProN W3" charset="-128"/>
                <a:cs typeface="ヒラギノ角ゴ ProN W3" charset="-128"/>
              </a:rPr>
              <a:t>- </a:t>
            </a:r>
            <a:r>
              <a:rPr lang="en-US" sz="1200" dirty="0" smtClean="0">
                <a:ea typeface="ヒラギノ角ゴ ProN W3" charset="-128"/>
                <a:cs typeface="ヒラギノ角ゴ ProN W3" charset="-128"/>
              </a:rPr>
              <a:t>80%</a:t>
            </a:r>
          </a:p>
          <a:p>
            <a:pPr algn="l"/>
            <a:r>
              <a:rPr lang="en-US" sz="1200" dirty="0" smtClean="0">
                <a:ea typeface="ヒラギノ角ゴ ProN W3" charset="-128"/>
                <a:cs typeface="ヒラギノ角ゴ ProN W3" charset="-128"/>
              </a:rPr>
              <a:t>Bin5 </a:t>
            </a:r>
            <a:r>
              <a:rPr lang="en-US" sz="1200" dirty="0">
                <a:ea typeface="ヒラギノ角ゴ ProN W3" charset="-128"/>
                <a:cs typeface="ヒラギノ角ゴ ProN W3" charset="-128"/>
              </a:rPr>
              <a:t>: % drop to &lt; </a:t>
            </a:r>
            <a:r>
              <a:rPr lang="en-US" sz="1200" dirty="0" smtClean="0">
                <a:ea typeface="ヒラギノ角ゴ ProN W3" charset="-128"/>
                <a:cs typeface="ヒラギノ角ゴ ProN W3" charset="-128"/>
              </a:rPr>
              <a:t>80</a:t>
            </a:r>
            <a:r>
              <a:rPr lang="en-US" sz="1200" dirty="0">
                <a:ea typeface="ヒラギノ角ゴ ProN W3" charset="-128"/>
                <a:cs typeface="ヒラギノ角ゴ ProN W3" charset="-128"/>
              </a:rPr>
              <a:t>% - </a:t>
            </a:r>
            <a:r>
              <a:rPr lang="en-US" sz="1200" dirty="0" smtClean="0">
                <a:ea typeface="ヒラギノ角ゴ ProN W3" charset="-128"/>
                <a:cs typeface="ヒラギノ角ゴ ProN W3" charset="-128"/>
              </a:rPr>
              <a:t>90%</a:t>
            </a:r>
          </a:p>
          <a:p>
            <a:pPr algn="l"/>
            <a:r>
              <a:rPr lang="en-US" sz="1200" dirty="0" smtClean="0">
                <a:ea typeface="ヒラギノ角ゴ ProN W3" charset="-128"/>
                <a:cs typeface="ヒラギノ角ゴ ProN W3" charset="-128"/>
              </a:rPr>
              <a:t>Bin6 </a:t>
            </a:r>
            <a:r>
              <a:rPr lang="en-US" sz="1200" dirty="0">
                <a:ea typeface="ヒラギノ角ゴ ProN W3" charset="-128"/>
                <a:cs typeface="ヒラギノ角ゴ ProN W3" charset="-128"/>
              </a:rPr>
              <a:t>: % drop to </a:t>
            </a:r>
            <a:r>
              <a:rPr lang="en-US" sz="1200" dirty="0" smtClean="0">
                <a:ea typeface="ヒラギノ角ゴ ProN W3" charset="-128"/>
                <a:cs typeface="ヒラギノ角ゴ ProN W3" charset="-128"/>
              </a:rPr>
              <a:t>&gt; 90</a:t>
            </a:r>
            <a:r>
              <a:rPr lang="en-US" sz="1200" dirty="0">
                <a:ea typeface="ヒラギノ角ゴ ProN W3" charset="-128"/>
                <a:cs typeface="ヒラギノ角ゴ ProN W3" charset="-128"/>
              </a:rPr>
              <a:t>%</a:t>
            </a:r>
          </a:p>
          <a:p>
            <a:pPr algn="l"/>
            <a:endParaRPr lang="en-US" sz="1200" dirty="0">
              <a:ea typeface="ヒラギノ角ゴ ProN W3" charset="-128"/>
              <a:cs typeface="ヒラギノ角ゴ ProN W3" charset="-128"/>
            </a:endParaRPr>
          </a:p>
          <a:p>
            <a:pPr algn="l"/>
            <a:endParaRPr lang="en-US" sz="1200" dirty="0">
              <a:ea typeface="ヒラギノ角ゴ ProN W3" charset="-128"/>
              <a:cs typeface="ヒラギノ角ゴ ProN W3" charset="-128"/>
            </a:endParaRPr>
          </a:p>
          <a:p>
            <a:pPr algn="l"/>
            <a:endParaRPr lang="en-US" sz="1200" dirty="0">
              <a:ea typeface="ヒラギノ角ゴ ProN W3" charset="-128"/>
              <a:cs typeface="ヒラギノ角ゴ ProN W3" charset="-128"/>
            </a:endParaRPr>
          </a:p>
          <a:p>
            <a:pPr algn="l"/>
            <a:endParaRPr kumimoji="0" lang="en-US" sz="1200" b="0" i="0" u="none" strike="noStrike" cap="none" normalizeH="0" baseline="0" dirty="0">
              <a:ln>
                <a:noFill/>
              </a:ln>
              <a:solidFill>
                <a:srgbClr val="000000"/>
              </a:solidFill>
              <a:effectLst/>
              <a:latin typeface="Gill Sans" charset="0"/>
              <a:ea typeface="ヒラギノ角ゴ ProN W3" charset="-128"/>
              <a:cs typeface="ヒラギノ角ゴ ProN W3" charset="-128"/>
              <a:sym typeface="Gill Sans" charset="0"/>
            </a:endParaRPr>
          </a:p>
        </p:txBody>
      </p:sp>
      <p:cxnSp>
        <p:nvCxnSpPr>
          <p:cNvPr id="8" name="Straight Arrow Connector 7"/>
          <p:cNvCxnSpPr>
            <a:endCxn id="4" idx="1"/>
          </p:cNvCxnSpPr>
          <p:nvPr/>
        </p:nvCxnSpPr>
        <p:spPr bwMode="auto">
          <a:xfrm flipV="1">
            <a:off x="2569029" y="1353369"/>
            <a:ext cx="2009258" cy="1263558"/>
          </a:xfrm>
          <a:prstGeom prst="straightConnector1">
            <a:avLst/>
          </a:prstGeom>
          <a:solidFill>
            <a:srgbClr val="BBE0E3"/>
          </a:solidFill>
          <a:ln w="25400" cap="flat" cmpd="sng" algn="ctr">
            <a:solidFill>
              <a:srgbClr val="000000"/>
            </a:solidFill>
            <a:prstDash val="solid"/>
            <a:round/>
            <a:headEnd type="none" w="med" len="med"/>
            <a:tailEnd type="triangle"/>
          </a:ln>
          <a:effectLst/>
        </p:spPr>
      </p:cxnSp>
      <p:cxnSp>
        <p:nvCxnSpPr>
          <p:cNvPr id="9" name="Straight Arrow Connector 8"/>
          <p:cNvCxnSpPr/>
          <p:nvPr/>
        </p:nvCxnSpPr>
        <p:spPr bwMode="auto">
          <a:xfrm flipV="1">
            <a:off x="2569029" y="2447109"/>
            <a:ext cx="2009258" cy="167821"/>
          </a:xfrm>
          <a:prstGeom prst="straightConnector1">
            <a:avLst/>
          </a:prstGeom>
          <a:solidFill>
            <a:srgbClr val="BBE0E3"/>
          </a:solidFill>
          <a:ln w="25400" cap="flat" cmpd="sng" algn="ctr">
            <a:solidFill>
              <a:srgbClr val="000000"/>
            </a:solidFill>
            <a:prstDash val="solid"/>
            <a:round/>
            <a:headEnd type="none" w="med" len="med"/>
            <a:tailEnd type="triangle"/>
          </a:ln>
          <a:effectLst/>
        </p:spPr>
      </p:cxnSp>
      <p:cxnSp>
        <p:nvCxnSpPr>
          <p:cNvPr id="12" name="Straight Arrow Connector 11"/>
          <p:cNvCxnSpPr/>
          <p:nvPr/>
        </p:nvCxnSpPr>
        <p:spPr bwMode="auto">
          <a:xfrm>
            <a:off x="2569029" y="2590682"/>
            <a:ext cx="2013613" cy="1149409"/>
          </a:xfrm>
          <a:prstGeom prst="straightConnector1">
            <a:avLst/>
          </a:prstGeom>
          <a:solidFill>
            <a:srgbClr val="BBE0E3"/>
          </a:solidFill>
          <a:ln w="254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6686627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15636" y="149032"/>
            <a:ext cx="8134597" cy="504620"/>
          </a:xfrm>
          <a:prstGeom prst="rect">
            <a:avLst/>
          </a:prstGeom>
        </p:spPr>
        <p:txBody>
          <a:bodyPr vert="horz"/>
          <a:lstStyle>
            <a:lvl1pPr marL="79375" indent="-79375" algn="l" rtl="0" eaLnBrk="0" fontAlgn="base" hangingPunct="0">
              <a:spcBef>
                <a:spcPct val="0"/>
              </a:spcBef>
              <a:spcAft>
                <a:spcPct val="0"/>
              </a:spcAft>
              <a:defRPr sz="4500">
                <a:solidFill>
                  <a:srgbClr val="006FD5"/>
                </a:solidFill>
                <a:latin typeface="+mj-lt"/>
                <a:ea typeface="+mj-ea"/>
                <a:cs typeface="+mj-cs"/>
                <a:sym typeface="Arial Bold" panose="020B0704020202020204" pitchFamily="34" charset="0"/>
              </a:defRPr>
            </a:lvl1pPr>
            <a:lvl2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2pPr>
            <a:lvl3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3pPr>
            <a:lvl4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4pPr>
            <a:lvl5pPr marL="79375" indent="-79375" algn="l" rtl="0" eaLnBrk="0" fontAlgn="base" hangingPunct="0">
              <a:spcBef>
                <a:spcPct val="0"/>
              </a:spcBef>
              <a:spcAft>
                <a:spcPct val="0"/>
              </a:spcAft>
              <a:defRPr sz="4500">
                <a:solidFill>
                  <a:srgbClr val="006FD5"/>
                </a:solidFill>
                <a:latin typeface="Arial Bold" charset="0"/>
                <a:ea typeface="ヒラギノ角ゴ ProN W6" charset="-128"/>
                <a:cs typeface="ヒラギノ角ゴ ProN W6" charset="-128"/>
                <a:sym typeface="Arial Bold" panose="020B0704020202020204" pitchFamily="34" charset="0"/>
              </a:defRPr>
            </a:lvl5pPr>
            <a:lvl6pPr marL="5365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6pPr>
            <a:lvl7pPr marL="9937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7pPr>
            <a:lvl8pPr marL="14509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8pPr>
            <a:lvl9pPr marL="1908175" algn="l" rtl="0" fontAlgn="base">
              <a:spcBef>
                <a:spcPct val="0"/>
              </a:spcBef>
              <a:spcAft>
                <a:spcPct val="0"/>
              </a:spcAft>
              <a:defRPr sz="4500">
                <a:solidFill>
                  <a:srgbClr val="006FD5"/>
                </a:solidFill>
                <a:latin typeface="Arial Bold" charset="0"/>
                <a:ea typeface="ヒラギノ角ゴ ProN W6" charset="-128"/>
                <a:cs typeface="ヒラギノ角ゴ ProN W6" charset="-128"/>
                <a:sym typeface="Arial Bold" charset="0"/>
              </a:defRPr>
            </a:lvl9pPr>
          </a:lstStyle>
          <a:p>
            <a:pPr algn="ctr"/>
            <a:r>
              <a:rPr lang="en-US" altLang="en-US" sz="2800" b="1" kern="1200" dirty="0" smtClean="0">
                <a:solidFill>
                  <a:srgbClr val="282973"/>
                </a:solidFill>
                <a:latin typeface="Agency FB" panose="020B0503020202020204" pitchFamily="34" charset="0"/>
                <a:ea typeface="ヒラギノ角ゴ ProN W3" charset="-128"/>
              </a:rPr>
              <a:t>Conductance Drop  &lt; 0.2  </a:t>
            </a:r>
            <a:endParaRPr lang="en-US" altLang="en-US" sz="2800" b="1" kern="1200" dirty="0">
              <a:solidFill>
                <a:srgbClr val="282973"/>
              </a:solidFill>
              <a:latin typeface="Agency FB" panose="020B0503020202020204" pitchFamily="34" charset="0"/>
              <a:ea typeface="ヒラギノ角ゴ ProN W3" charset="-128"/>
            </a:endParaRPr>
          </a:p>
        </p:txBody>
      </p:sp>
      <p:sp>
        <p:nvSpPr>
          <p:cNvPr id="15" name="Rounded Rectangle 14"/>
          <p:cNvSpPr/>
          <p:nvPr/>
        </p:nvSpPr>
        <p:spPr bwMode="auto">
          <a:xfrm>
            <a:off x="2469922" y="4798420"/>
            <a:ext cx="6215778" cy="881744"/>
          </a:xfrm>
          <a:prstGeom prst="roundRect">
            <a:avLst/>
          </a:prstGeom>
          <a:solidFill>
            <a:srgbClr val="BBE0E3"/>
          </a:solidFill>
          <a:ln w="254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rPr>
              <a:t>2 batteries</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200" b="0" i="0" strike="noStrike" cap="none" normalizeH="0" baseline="0" dirty="0" smtClean="0">
                <a:ln>
                  <a:noFill/>
                </a:ln>
                <a:solidFill>
                  <a:srgbClr val="000000"/>
                </a:solidFill>
                <a:effectLst/>
                <a:ea typeface="ヒラギノ角ゴ ProN W3" charset="-128"/>
                <a:cs typeface="ヒラギノ角ゴ ProN W3" charset="-128"/>
                <a:sym typeface="Gill Sans" charset="0"/>
              </a:rPr>
              <a:t>The first</a:t>
            </a:r>
            <a:r>
              <a:rPr kumimoji="0" lang="en-IN" sz="1200" b="0" i="0" strike="noStrike" cap="none" normalizeH="0" dirty="0" smtClean="0">
                <a:ln>
                  <a:noFill/>
                </a:ln>
                <a:solidFill>
                  <a:srgbClr val="000000"/>
                </a:solidFill>
                <a:effectLst/>
                <a:ea typeface="ヒラギノ角ゴ ProN W3" charset="-128"/>
                <a:cs typeface="ヒラギノ角ゴ ProN W3" charset="-128"/>
                <a:sym typeface="Gill Sans" charset="0"/>
              </a:rPr>
              <a:t> battery, has the dropping and retracting trend, with about 10% values below DOD of 0.8</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sz="1200" baseline="0" dirty="0" smtClean="0">
                <a:ea typeface="ヒラギノ角ゴ ProN W3" charset="-128"/>
                <a:cs typeface="ヒラギノ角ゴ ProN W3" charset="-128"/>
              </a:rPr>
              <a:t>The</a:t>
            </a:r>
            <a:r>
              <a:rPr lang="en-IN" sz="1200" dirty="0" smtClean="0">
                <a:ea typeface="ヒラギノ角ゴ ProN W3" charset="-128"/>
                <a:cs typeface="ヒラギノ角ゴ ProN W3" charset="-128"/>
              </a:rPr>
              <a:t> second case is more because of an outlier in conductance value. 0.5 % &lt; 0.8 DOD</a:t>
            </a:r>
            <a:endParaRPr kumimoji="0" lang="en-IN" sz="1200" b="0" i="0" strike="noStrike" cap="none" normalizeH="0" baseline="0" dirty="0">
              <a:ln>
                <a:noFill/>
              </a:ln>
              <a:solidFill>
                <a:srgbClr val="000000"/>
              </a:solidFill>
              <a:effectLst/>
              <a:ea typeface="ヒラギノ角ゴ ProN W3" charset="-128"/>
              <a:cs typeface="ヒラギノ角ゴ ProN W3" charset="-128"/>
              <a:sym typeface="Gill Sans" charset="0"/>
            </a:endParaRPr>
          </a:p>
        </p:txBody>
      </p:sp>
      <p:pic>
        <p:nvPicPr>
          <p:cNvPr id="3" name="Picture 2"/>
          <p:cNvPicPr>
            <a:picLocks noChangeAspect="1"/>
          </p:cNvPicPr>
          <p:nvPr/>
        </p:nvPicPr>
        <p:blipFill>
          <a:blip r:embed="rId3"/>
          <a:stretch>
            <a:fillRect/>
          </a:stretch>
        </p:blipFill>
        <p:spPr>
          <a:xfrm>
            <a:off x="102575" y="820938"/>
            <a:ext cx="4445228" cy="3810196"/>
          </a:xfrm>
          <a:prstGeom prst="rect">
            <a:avLst/>
          </a:prstGeom>
        </p:spPr>
      </p:pic>
      <p:pic>
        <p:nvPicPr>
          <p:cNvPr id="4" name="Picture 3"/>
          <p:cNvPicPr>
            <a:picLocks noChangeAspect="1"/>
          </p:cNvPicPr>
          <p:nvPr/>
        </p:nvPicPr>
        <p:blipFill>
          <a:blip r:embed="rId4"/>
          <a:stretch>
            <a:fillRect/>
          </a:stretch>
        </p:blipFill>
        <p:spPr>
          <a:xfrm>
            <a:off x="4698772" y="820938"/>
            <a:ext cx="4445228" cy="3810196"/>
          </a:xfrm>
          <a:prstGeom prst="rect">
            <a:avLst/>
          </a:prstGeom>
        </p:spPr>
      </p:pic>
    </p:spTree>
    <p:extLst>
      <p:ext uri="{BB962C8B-B14F-4D97-AF65-F5344CB8AC3E}">
        <p14:creationId xmlns:p14="http://schemas.microsoft.com/office/powerpoint/2010/main" val="203251724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Default - Title and 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 Title and Content">
      <a:majorFont>
        <a:latin typeface="Arial Bold"/>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rgbClr val="BBE0E3"/>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A3CD63A4AC6AE4EB0D598AE8D5D4427" ma:contentTypeVersion="1" ma:contentTypeDescription="Create a new document." ma:contentTypeScope="" ma:versionID="112fedde54eba2cc513a4eb639961f26">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CFA463B-7D6C-416A-A273-4635A30809CB}">
  <ds:schemaRefs>
    <ds:schemaRef ds:uri="http://purl.org/dc/dcmitype/"/>
    <ds:schemaRef ds:uri="http://www.w3.org/XML/1998/namespace"/>
    <ds:schemaRef ds:uri="http://schemas.microsoft.com/office/2006/documentManagement/types"/>
    <ds:schemaRef ds:uri="http://schemas.microsoft.com/office/infopath/2007/PartnerControls"/>
    <ds:schemaRef ds:uri="http://purl.org/dc/terms/"/>
    <ds:schemaRef ds:uri="http://schemas.microsoft.com/office/2006/metadata/propertie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138F4EE2-64F6-4D46-ACB3-0120C0E7CD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9359E006-7322-4C15-BB5E-71326A16B8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21294</TotalTime>
  <Pages>0</Pages>
  <Words>1728</Words>
  <Characters>0</Characters>
  <Application>Microsoft Office PowerPoint</Application>
  <PresentationFormat>On-screen Show (16:10)</PresentationFormat>
  <Lines>0</Lines>
  <Paragraphs>193</Paragraphs>
  <Slides>23</Slides>
  <Notes>19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ＭＳ Ｐゴシック</vt:lpstr>
      <vt:lpstr>Agency FB</vt:lpstr>
      <vt:lpstr>Arial</vt:lpstr>
      <vt:lpstr>Arial Bold</vt:lpstr>
      <vt:lpstr>Gill Sans</vt:lpstr>
      <vt:lpstr>Gisha</vt:lpstr>
      <vt:lpstr>Myriad Pro</vt:lpstr>
      <vt:lpstr>Wingdings</vt:lpstr>
      <vt:lpstr>Wingdings 2</vt:lpstr>
      <vt:lpstr>Wingdings 3</vt:lpstr>
      <vt:lpstr>ヒラギノ角ゴ ProN W3</vt:lpstr>
      <vt:lpstr>ヒラギノ角ゴ ProN W6</vt:lpstr>
      <vt:lpstr>1_Default - Title and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Thomas Joseph</cp:lastModifiedBy>
  <cp:revision>1718</cp:revision>
  <dcterms:created xsi:type="dcterms:W3CDTF">2014-12-02T02:18:15Z</dcterms:created>
  <dcterms:modified xsi:type="dcterms:W3CDTF">2016-11-04T12:26:19Z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0x010100EA3CD63A4AC6AE4EB0D598AE8D5D4427</vt:lpwstr>
  </property>
</Properties>
</file>