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2" r:id="rId2"/>
    <p:sldId id="313" r:id="rId3"/>
    <p:sldId id="314" r:id="rId4"/>
    <p:sldId id="316" r:id="rId5"/>
    <p:sldId id="315" r:id="rId6"/>
    <p:sldId id="317" r:id="rId7"/>
    <p:sldId id="318" r:id="rId8"/>
    <p:sldId id="319" r:id="rId9"/>
    <p:sldId id="327" r:id="rId10"/>
    <p:sldId id="322" r:id="rId11"/>
    <p:sldId id="323" r:id="rId12"/>
    <p:sldId id="326" r:id="rId13"/>
    <p:sldId id="321" r:id="rId14"/>
    <p:sldId id="320" r:id="rId15"/>
    <p:sldId id="325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imateja\Desktop\failrate_loc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imateja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Sensor Failure Rate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'failrate_loc (1)'!$O$18</c:f>
              <c:strCache>
                <c:ptCount val="1"/>
                <c:pt idx="0">
                  <c:v>Failrate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'failrate_loc (1)'!$L$19:$L$29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'failrate_loc (1)'!$O$19:$O$29</c:f>
              <c:numCache>
                <c:formatCode>0.00%</c:formatCode>
                <c:ptCount val="11"/>
                <c:pt idx="0">
                  <c:v>2.2214047729832487E-2</c:v>
                </c:pt>
                <c:pt idx="1">
                  <c:v>3.0672133088390816E-2</c:v>
                </c:pt>
                <c:pt idx="2">
                  <c:v>1.6423936868785606E-2</c:v>
                </c:pt>
                <c:pt idx="3">
                  <c:v>2.6469272019318299E-2</c:v>
                </c:pt>
                <c:pt idx="4">
                  <c:v>5.0227493833590476E-3</c:v>
                </c:pt>
                <c:pt idx="5">
                  <c:v>5.1156758862140545E-3</c:v>
                </c:pt>
                <c:pt idx="6">
                  <c:v>1.0306711331612933E-2</c:v>
                </c:pt>
                <c:pt idx="7">
                  <c:v>1.8552963348094129E-2</c:v>
                </c:pt>
                <c:pt idx="8">
                  <c:v>2.7118311565884796E-2</c:v>
                </c:pt>
                <c:pt idx="9">
                  <c:v>3.8937781266811321E-2</c:v>
                </c:pt>
                <c:pt idx="10">
                  <c:v>3.4579467435992802E-3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3395784"/>
        <c:axId val="453390296"/>
      </c:barChart>
      <c:catAx>
        <c:axId val="453395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Region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90296"/>
        <c:crosses val="autoZero"/>
        <c:auto val="1"/>
        <c:lblAlgn val="ctr"/>
        <c:lblOffset val="100"/>
        <c:noMultiLvlLbl val="0"/>
      </c:catAx>
      <c:valAx>
        <c:axId val="45339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Failure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95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ysClr val="windowText" lastClr="000000"/>
                </a:solidFill>
              </a:rPr>
              <a:t>Clamp Failure</a:t>
            </a:r>
            <a:r>
              <a:rPr lang="en-IN" sz="1600" b="1" baseline="0">
                <a:solidFill>
                  <a:sysClr val="windowText" lastClr="000000"/>
                </a:solidFill>
              </a:rPr>
              <a:t> Rate</a:t>
            </a:r>
            <a:endParaRPr lang="en-IN" sz="16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Sheet1!$C$43:$N$43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Sheet1!$C$45:$N$45</c:f>
              <c:numCache>
                <c:formatCode>0.00%</c:formatCode>
                <c:ptCount val="12"/>
                <c:pt idx="0">
                  <c:v>2.6866515837104072E-3</c:v>
                </c:pt>
                <c:pt idx="1">
                  <c:v>5.4318305268875608E-3</c:v>
                </c:pt>
                <c:pt idx="2">
                  <c:v>2.7812543457099151E-3</c:v>
                </c:pt>
                <c:pt idx="3">
                  <c:v>2.9355643622486424E-3</c:v>
                </c:pt>
                <c:pt idx="4">
                  <c:v>1.5976761074800291E-3</c:v>
                </c:pt>
                <c:pt idx="5">
                  <c:v>2.6417752729834447E-3</c:v>
                </c:pt>
                <c:pt idx="6">
                  <c:v>1.2588512981904013E-3</c:v>
                </c:pt>
                <c:pt idx="7">
                  <c:v>2.9757687402578998E-3</c:v>
                </c:pt>
                <c:pt idx="8">
                  <c:v>1.5072852118573103E-3</c:v>
                </c:pt>
                <c:pt idx="9">
                  <c:v>1.8628912071535022E-3</c:v>
                </c:pt>
                <c:pt idx="10">
                  <c:v>2.0238818053025702E-3</c:v>
                </c:pt>
                <c:pt idx="11">
                  <c:v>4.7410008779631254E-3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Sheet1!$B$46</c:f>
              <c:strCache>
                <c:ptCount val="1"/>
                <c:pt idx="0">
                  <c:v>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Sheet1!$C$43:$N$43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Sheet1!$C$46:$N$46</c:f>
              <c:numCache>
                <c:formatCode>0.00%</c:formatCode>
                <c:ptCount val="12"/>
                <c:pt idx="0">
                  <c:v>2.3696682464454978E-3</c:v>
                </c:pt>
                <c:pt idx="1">
                  <c:v>3.1652247309558977E-3</c:v>
                </c:pt>
                <c:pt idx="2">
                  <c:v>2.6844303042354344E-3</c:v>
                </c:pt>
                <c:pt idx="3">
                  <c:v>1.3768686073957514E-3</c:v>
                </c:pt>
                <c:pt idx="4">
                  <c:v>4.6078865750996895E-3</c:v>
                </c:pt>
                <c:pt idx="5">
                  <c:v>2.1614509914481723E-3</c:v>
                </c:pt>
                <c:pt idx="6">
                  <c:v>1.8368539701093763E-3</c:v>
                </c:pt>
                <c:pt idx="7">
                  <c:v>1.0330578512396695E-3</c:v>
                </c:pt>
                <c:pt idx="8">
                  <c:v>1.2034728788790511E-3</c:v>
                </c:pt>
                <c:pt idx="9">
                  <c:v>2.1613125061400924E-3</c:v>
                </c:pt>
                <c:pt idx="10">
                  <c:v>1.9401963022141063E-3</c:v>
                </c:pt>
                <c:pt idx="11">
                  <c:v>2.5481313703284258E-3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198192"/>
        <c:axId val="450198584"/>
      </c:lineChart>
      <c:catAx>
        <c:axId val="45019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solidFill>
                      <a:sysClr val="windowText" lastClr="000000"/>
                    </a:solidFill>
                  </a:rPr>
                  <a:t>Time of the 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198584"/>
        <c:crosses val="autoZero"/>
        <c:auto val="1"/>
        <c:lblAlgn val="ctr"/>
        <c:lblOffset val="100"/>
        <c:noMultiLvlLbl val="0"/>
      </c:catAx>
      <c:valAx>
        <c:axId val="4501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I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Failure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19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2BAF-8E2A-431E-A6AF-88DEF4FAC640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2A8E-4F69-44FC-B8FE-D3CF61F63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1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6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6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8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</p:spPr>
        <p:txBody>
          <a:bodyPr/>
          <a:lstStyle>
            <a:lvl1pPr>
              <a:defRPr b="1">
                <a:ea typeface="Adobe Gothic Std B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2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3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1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9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8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1F25D4-89D5-438F-9C47-2063BFEEADED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81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2"/>
            <a:ext cx="12192000" cy="584199"/>
          </a:xfrm>
          <a:prstGeom prst="rect">
            <a:avLst/>
          </a:prstGeom>
          <a:solidFill>
            <a:srgbClr val="FF8817">
              <a:alpha val="8392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2552" y="63736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23CDD52-0632-4558-936E-158985C6E2A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3"/>
          <p:cNvSpPr txBox="1"/>
          <p:nvPr/>
        </p:nvSpPr>
        <p:spPr>
          <a:xfrm>
            <a:off x="1" y="6504573"/>
            <a:ext cx="432525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  <a:t/>
            </a:r>
            <a:b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800" b="1" kern="300" spc="67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Copyright © </a:t>
            </a:r>
            <a:r>
              <a:rPr lang="en-US" sz="800" b="1" kern="300" spc="67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2015, Tiger Analytics</a:t>
            </a:r>
            <a:endParaRPr lang="en-US" sz="800" b="1" kern="300" spc="67" dirty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  <a:cs typeface=" 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573" y="6248400"/>
            <a:ext cx="153942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8" y="110110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endParaRPr lang="en-IN" sz="3600" dirty="0" smtClean="0"/>
          </a:p>
          <a:p>
            <a:pPr marL="0" indent="0" algn="ctr"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 marL="0" indent="0" algn="ctr">
              <a:buNone/>
            </a:pPr>
            <a:r>
              <a:rPr lang="en-IN" sz="2600" dirty="0" smtClean="0"/>
              <a:t>BMIS 2.0  Data Discovery Update</a:t>
            </a:r>
          </a:p>
          <a:p>
            <a:pPr marL="0" indent="0" algn="ctr">
              <a:buNone/>
            </a:pPr>
            <a:r>
              <a:rPr lang="en-IN" sz="2600" dirty="0" smtClean="0"/>
              <a:t>09/15/2016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/>
            </a:r>
            <a:br>
              <a:rPr lang="en-IN" sz="2600" dirty="0" smtClean="0"/>
            </a:br>
            <a:endParaRPr lang="en-IN" sz="2600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38" y="2418736"/>
            <a:ext cx="2310499" cy="73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Structure – Sensor Failure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500" b="1" dirty="0" smtClean="0"/>
              <a:t>Model output: </a:t>
            </a:r>
            <a:r>
              <a:rPr lang="en-IN" sz="1500" dirty="0" smtClean="0"/>
              <a:t>a </a:t>
            </a:r>
            <a:r>
              <a:rPr lang="en-IN" sz="1500" dirty="0"/>
              <a:t>score that is proportional to the likelihood of Sensor Failure (i.e. Temperature falling in the range of either &lt;= -60 F or &gt;= 160F) </a:t>
            </a:r>
            <a:endParaRPr lang="en-IN" sz="1500" dirty="0" smtClean="0"/>
          </a:p>
          <a:p>
            <a:r>
              <a:rPr lang="en-IN" sz="1500" b="1" dirty="0" smtClean="0"/>
              <a:t>Model Type</a:t>
            </a:r>
            <a:r>
              <a:rPr lang="en-IN" sz="1500" dirty="0" smtClean="0"/>
              <a:t>:</a:t>
            </a:r>
            <a:r>
              <a:rPr lang="en-US" sz="1500" dirty="0" smtClean="0"/>
              <a:t> logistic </a:t>
            </a:r>
            <a:r>
              <a:rPr lang="en-US" sz="1500" dirty="0"/>
              <a:t>regression model (or a Random Forest Model, to be chosen based on what model type will be most predictive and stable)</a:t>
            </a:r>
            <a:endParaRPr lang="en-IN" sz="1500" dirty="0"/>
          </a:p>
          <a:p>
            <a:r>
              <a:rPr lang="en-IN" sz="1500" b="1" dirty="0"/>
              <a:t>I</a:t>
            </a:r>
            <a:r>
              <a:rPr lang="en-IN" sz="1500" b="1" dirty="0" smtClean="0"/>
              <a:t>nput </a:t>
            </a:r>
            <a:r>
              <a:rPr lang="en-IN" sz="1500" b="1" dirty="0"/>
              <a:t>Variables</a:t>
            </a:r>
            <a:r>
              <a:rPr lang="en-IN" sz="1500" dirty="0"/>
              <a:t>: Historical (up until the current week’s) values of Temperature readings, voltage, CCA, State of Charge, Location, Temperature </a:t>
            </a:r>
            <a:r>
              <a:rPr lang="en-IN" sz="1500" dirty="0" err="1" smtClean="0"/>
              <a:t>etc</a:t>
            </a:r>
            <a:endParaRPr lang="en-IN" sz="1500" dirty="0" smtClean="0"/>
          </a:p>
          <a:p>
            <a:r>
              <a:rPr lang="en-US" sz="1500" b="1" dirty="0"/>
              <a:t>Look-Ahead</a:t>
            </a:r>
            <a:r>
              <a:rPr lang="en-US" sz="1500" dirty="0"/>
              <a:t>: </a:t>
            </a:r>
            <a:r>
              <a:rPr lang="en-US" sz="1500" dirty="0" smtClean="0"/>
              <a:t>model uses </a:t>
            </a:r>
            <a:r>
              <a:rPr lang="en-US" sz="1500" dirty="0"/>
              <a:t>information </a:t>
            </a:r>
            <a:r>
              <a:rPr lang="en-US" sz="1500" dirty="0" smtClean="0"/>
              <a:t>available to predict the imminent failure of the sensor in the week </a:t>
            </a:r>
            <a:r>
              <a:rPr lang="en-US" sz="1500" dirty="0"/>
              <a:t>after the next. </a:t>
            </a:r>
            <a:endParaRPr lang="en-US" sz="1500" dirty="0" smtClean="0"/>
          </a:p>
          <a:p>
            <a:pPr lvl="1"/>
            <a:r>
              <a:rPr lang="en-US" sz="1500" dirty="0" smtClean="0"/>
              <a:t>i.e. data </a:t>
            </a:r>
            <a:r>
              <a:rPr lang="en-US" sz="1500" dirty="0"/>
              <a:t>till the week ending </a:t>
            </a:r>
            <a:r>
              <a:rPr lang="en-US" sz="1500" b="1" dirty="0"/>
              <a:t>7</a:t>
            </a:r>
            <a:r>
              <a:rPr lang="en-US" sz="1500" b="1" baseline="30000" dirty="0"/>
              <a:t>th</a:t>
            </a:r>
            <a:r>
              <a:rPr lang="en-US" sz="1500" b="1" dirty="0"/>
              <a:t> Jan 2017 </a:t>
            </a:r>
            <a:r>
              <a:rPr lang="en-US" sz="1500" dirty="0"/>
              <a:t>will be used to predict sensor failures in the week beginning </a:t>
            </a:r>
            <a:r>
              <a:rPr lang="en-US" sz="1500" b="1" dirty="0"/>
              <a:t>15</a:t>
            </a:r>
            <a:r>
              <a:rPr lang="en-US" sz="1500" b="1" baseline="30000" dirty="0"/>
              <a:t>th</a:t>
            </a:r>
            <a:r>
              <a:rPr lang="en-US" sz="1500" b="1" dirty="0"/>
              <a:t> Jan 2017</a:t>
            </a:r>
            <a:endParaRPr lang="en-IN" sz="1500" dirty="0"/>
          </a:p>
          <a:p>
            <a:r>
              <a:rPr lang="en-IN" sz="1500" b="1" dirty="0"/>
              <a:t>Score Threshold: </a:t>
            </a:r>
            <a:r>
              <a:rPr lang="en-IN" sz="1500" dirty="0" smtClean="0"/>
              <a:t>a </a:t>
            </a:r>
            <a:r>
              <a:rPr lang="en-IN" sz="1500" dirty="0"/>
              <a:t>pre-decided threshold score over which the sensor’s next transaction will likely fail. </a:t>
            </a:r>
            <a:endParaRPr lang="en-IN" sz="1500" dirty="0" smtClean="0"/>
          </a:p>
          <a:p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500" b="1" dirty="0" smtClean="0"/>
              <a:t>Technique</a:t>
            </a:r>
            <a:r>
              <a:rPr lang="en-IN" sz="1500" dirty="0" smtClean="0"/>
              <a:t>: Logistic or RF are </a:t>
            </a:r>
            <a:r>
              <a:rPr lang="en-IN" sz="1500" dirty="0"/>
              <a:t>preferred over techniques such as decision trees </a:t>
            </a:r>
            <a:endParaRPr lang="en-IN" sz="1500" dirty="0" smtClean="0"/>
          </a:p>
          <a:p>
            <a:pPr lvl="1"/>
            <a:r>
              <a:rPr lang="en-IN" sz="1500" dirty="0" smtClean="0"/>
              <a:t>Objective </a:t>
            </a:r>
            <a:r>
              <a:rPr lang="en-IN" sz="1500" dirty="0"/>
              <a:t>here is to not only classify (likely failure and non-failure) but come up with a score-based </a:t>
            </a:r>
            <a:r>
              <a:rPr lang="en-IN" sz="1500" dirty="0" smtClean="0"/>
              <a:t>ordering</a:t>
            </a:r>
          </a:p>
          <a:p>
            <a:pPr lvl="1"/>
            <a:r>
              <a:rPr lang="en-IN" sz="1500" dirty="0" smtClean="0"/>
              <a:t>Gives flexibility </a:t>
            </a:r>
            <a:r>
              <a:rPr lang="en-IN" sz="1500" dirty="0"/>
              <a:t>for the business to vary thresholds as </a:t>
            </a:r>
            <a:r>
              <a:rPr lang="en-IN" sz="1500" dirty="0" smtClean="0"/>
              <a:t>needed.</a:t>
            </a:r>
          </a:p>
          <a:p>
            <a:pPr lvl="1"/>
            <a:r>
              <a:rPr lang="en-IN" sz="1500" dirty="0" smtClean="0"/>
              <a:t>Logistic </a:t>
            </a:r>
            <a:r>
              <a:rPr lang="en-IN" sz="1500" dirty="0"/>
              <a:t>regression or RF is more accommodative of transformation of basic variables to </a:t>
            </a:r>
            <a:r>
              <a:rPr lang="en-IN" sz="1500" dirty="0" smtClean="0"/>
              <a:t>features</a:t>
            </a:r>
          </a:p>
          <a:p>
            <a:r>
              <a:rPr lang="en-IN" sz="1500" b="1" dirty="0" smtClean="0"/>
              <a:t>Threshold</a:t>
            </a:r>
            <a:r>
              <a:rPr lang="en-IN" sz="1500" dirty="0" smtClean="0"/>
              <a:t>:</a:t>
            </a:r>
          </a:p>
          <a:p>
            <a:pPr lvl="1"/>
            <a:r>
              <a:rPr lang="en-US" sz="1500" dirty="0" smtClean="0"/>
              <a:t>decided </a:t>
            </a:r>
            <a:r>
              <a:rPr lang="en-US" sz="1500" dirty="0"/>
              <a:t>based on the acceptable trade-off between detection of failures </a:t>
            </a:r>
            <a:r>
              <a:rPr lang="en-US" sz="1500" dirty="0" smtClean="0"/>
              <a:t>vs false-positives.</a:t>
            </a:r>
          </a:p>
          <a:p>
            <a:pPr lvl="1"/>
            <a:r>
              <a:rPr lang="en-US" sz="1500" dirty="0" smtClean="0"/>
              <a:t>can </a:t>
            </a:r>
            <a:r>
              <a:rPr lang="en-US" sz="1500" dirty="0"/>
              <a:t>be revised in production with no change to the underlying model.</a:t>
            </a:r>
            <a:endParaRPr lang="en-IN" sz="1500" dirty="0"/>
          </a:p>
          <a:p>
            <a:pPr lvl="1"/>
            <a:endParaRPr lang="en-IN" sz="867" dirty="0"/>
          </a:p>
        </p:txBody>
      </p:sp>
    </p:spTree>
    <p:extLst>
      <p:ext uri="{BB962C8B-B14F-4D97-AF65-F5344CB8AC3E}">
        <p14:creationId xmlns:p14="http://schemas.microsoft.com/office/powerpoint/2010/main" val="1275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Structure - Clamps and Stop Cases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Clamp Failure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Model </a:t>
            </a:r>
            <a:r>
              <a:rPr lang="en-US" sz="1800" b="1" dirty="0"/>
              <a:t>output </a:t>
            </a:r>
            <a:r>
              <a:rPr lang="en-US" sz="1800" dirty="0"/>
              <a:t>= a score that is proportional to the likelihood of Clamp Failure (i.e. Positive of Negative Resistance &gt;= 500 micro-ohms) </a:t>
            </a:r>
            <a:endParaRPr lang="en-IN" sz="1800" dirty="0"/>
          </a:p>
          <a:p>
            <a:r>
              <a:rPr lang="en-IN" sz="1800" dirty="0" smtClean="0"/>
              <a:t>Model structure similar to Sensor Failure</a:t>
            </a:r>
          </a:p>
          <a:p>
            <a:r>
              <a:rPr lang="en-IN" sz="1800" dirty="0" smtClean="0"/>
              <a:t>Data for more clients needed for a ‘good’ model</a:t>
            </a:r>
            <a:endParaRPr lang="en-IN" sz="1800" dirty="0"/>
          </a:p>
          <a:p>
            <a:pPr lvl="1"/>
            <a:r>
              <a:rPr lang="en-IN" sz="1400" dirty="0" smtClean="0"/>
              <a:t>Observe more unique tools</a:t>
            </a:r>
          </a:p>
          <a:p>
            <a:pPr lvl="1"/>
            <a:r>
              <a:rPr lang="en-IN" sz="1400" dirty="0" smtClean="0"/>
              <a:t>More patterns of failures/non-failures</a:t>
            </a:r>
          </a:p>
          <a:p>
            <a:endParaRPr lang="en-IN" sz="19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Stop Cases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sz="1600" dirty="0" smtClean="0"/>
          </a:p>
          <a:p>
            <a:r>
              <a:rPr lang="en-IN" sz="1600" dirty="0" smtClean="0"/>
              <a:t>Too few observations/battery for a look-ahead model at the battery level</a:t>
            </a:r>
          </a:p>
          <a:p>
            <a:r>
              <a:rPr lang="en-US" sz="1600" dirty="0" smtClean="0"/>
              <a:t>Any model will </a:t>
            </a:r>
            <a:r>
              <a:rPr lang="en-US" sz="1600" dirty="0"/>
              <a:t>need to update the score </a:t>
            </a:r>
            <a:r>
              <a:rPr lang="en-US" sz="1600" dirty="0" smtClean="0"/>
              <a:t>based </a:t>
            </a:r>
            <a:r>
              <a:rPr lang="en-US" sz="1600" dirty="0"/>
              <a:t>on updates on other charging transactions of other </a:t>
            </a:r>
            <a:r>
              <a:rPr lang="en-US" sz="1600" dirty="0" smtClean="0"/>
              <a:t>batteries</a:t>
            </a:r>
          </a:p>
          <a:p>
            <a:r>
              <a:rPr lang="en-US" sz="1600" dirty="0"/>
              <a:t>such a model </a:t>
            </a:r>
            <a:r>
              <a:rPr lang="en-US" sz="1600" dirty="0" smtClean="0"/>
              <a:t>possible </a:t>
            </a:r>
            <a:r>
              <a:rPr lang="en-US" sz="1600" dirty="0"/>
              <a:t>only if </a:t>
            </a:r>
            <a:r>
              <a:rPr lang="en-US" sz="1600" dirty="0" smtClean="0"/>
              <a:t>batteries can </a:t>
            </a:r>
            <a:r>
              <a:rPr lang="en-US" sz="1600" dirty="0"/>
              <a:t>be </a:t>
            </a:r>
            <a:r>
              <a:rPr lang="en-US" sz="1600" dirty="0" smtClean="0"/>
              <a:t>grouped</a:t>
            </a:r>
          </a:p>
          <a:p>
            <a:pPr lvl="1"/>
            <a:r>
              <a:rPr lang="en-US" sz="1300" dirty="0" smtClean="0"/>
              <a:t>Based on Stop Case 18 occurrence</a:t>
            </a:r>
          </a:p>
          <a:p>
            <a:r>
              <a:rPr lang="en-US" sz="1600" dirty="0" smtClean="0"/>
              <a:t>No such pattern was discernible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0994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&amp; Solution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 II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b="1" dirty="0" smtClean="0"/>
              <a:t>Temperature </a:t>
            </a:r>
            <a:r>
              <a:rPr lang="en-US" sz="2200" b="1" dirty="0"/>
              <a:t>Sensor </a:t>
            </a:r>
            <a:r>
              <a:rPr lang="en-US" sz="2200" b="1" dirty="0" smtClean="0"/>
              <a:t>Failure</a:t>
            </a:r>
            <a:r>
              <a:rPr lang="en-US" sz="2200" dirty="0" smtClean="0"/>
              <a:t>: We </a:t>
            </a:r>
            <a:r>
              <a:rPr lang="en-US" sz="2200" dirty="0"/>
              <a:t>recommend that we proceed to Phase </a:t>
            </a:r>
            <a:r>
              <a:rPr lang="en-US" sz="2200" dirty="0" smtClean="0"/>
              <a:t>II.</a:t>
            </a:r>
            <a:endParaRPr lang="en-IN" sz="2200" dirty="0"/>
          </a:p>
          <a:p>
            <a:pPr lvl="0"/>
            <a:r>
              <a:rPr lang="en-US" sz="2200" b="1" dirty="0" smtClean="0"/>
              <a:t>Clamp Failure</a:t>
            </a:r>
            <a:r>
              <a:rPr lang="en-US" sz="2200" dirty="0" smtClean="0"/>
              <a:t>:  cannot </a:t>
            </a:r>
            <a:r>
              <a:rPr lang="en-US" sz="2200" dirty="0"/>
              <a:t>expect to </a:t>
            </a:r>
            <a:r>
              <a:rPr lang="en-US" sz="2200" dirty="0" smtClean="0"/>
              <a:t>have </a:t>
            </a:r>
            <a:r>
              <a:rPr lang="en-US" sz="2200" dirty="0"/>
              <a:t>a reasonable model for Clamp Failure </a:t>
            </a:r>
            <a:endParaRPr lang="en-IN" sz="2200" dirty="0"/>
          </a:p>
          <a:p>
            <a:pPr lvl="1"/>
            <a:r>
              <a:rPr lang="en-US" sz="2200" dirty="0"/>
              <a:t>If we are able to collect data of Clamp Failure across multiple </a:t>
            </a:r>
            <a:r>
              <a:rPr lang="en-US" sz="2200" dirty="0" smtClean="0"/>
              <a:t>clients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make it as rich as the data of Temperature </a:t>
            </a:r>
            <a:r>
              <a:rPr lang="en-US" sz="2200" dirty="0" smtClean="0"/>
              <a:t>Sensors</a:t>
            </a:r>
          </a:p>
          <a:p>
            <a:pPr lvl="1"/>
            <a:r>
              <a:rPr lang="en-US" sz="2200" dirty="0" smtClean="0"/>
              <a:t>then </a:t>
            </a:r>
            <a:r>
              <a:rPr lang="en-US" sz="2200" dirty="0"/>
              <a:t>we will be able to build a good Clamp Failure Model.</a:t>
            </a:r>
            <a:endParaRPr lang="en-IN" sz="2200" dirty="0"/>
          </a:p>
          <a:p>
            <a:pPr lvl="0"/>
            <a:r>
              <a:rPr lang="en-US" sz="2200" b="1" dirty="0" smtClean="0"/>
              <a:t>Stop Case: </a:t>
            </a:r>
            <a:r>
              <a:rPr lang="en-US" sz="2200" dirty="0" smtClean="0"/>
              <a:t>We </a:t>
            </a:r>
            <a:r>
              <a:rPr lang="en-US" sz="2200" dirty="0"/>
              <a:t>do not see a scope for a good </a:t>
            </a:r>
            <a:r>
              <a:rPr lang="en-US" sz="2200" dirty="0" smtClean="0"/>
              <a:t>predictive. </a:t>
            </a:r>
          </a:p>
          <a:p>
            <a:pPr lvl="1"/>
            <a:r>
              <a:rPr lang="en-US" sz="2200" dirty="0" smtClean="0"/>
              <a:t>Limitation: Structure of the Problem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59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5" y="936924"/>
            <a:ext cx="5535101" cy="45259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66626" y="1009291"/>
            <a:ext cx="45202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ML Process – Final Model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Features – derived variable calculated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Scoring – weekly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Model scores- appended back to the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Used for model/alerts monitoring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66626" y="3015239"/>
            <a:ext cx="452024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Model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Model is dynamic – will take into account latest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But the relationships are as captured in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Monitoring helps observe any gradual deterioration </a:t>
            </a:r>
            <a:r>
              <a:rPr lang="en-IN" dirty="0" smtClean="0">
                <a:sym typeface="Wingdings" panose="05000000000000000000" pitchFamily="2" charset="2"/>
              </a:rPr>
              <a:t> Model refresh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8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Operating Threshold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83" y="990245"/>
            <a:ext cx="4582001" cy="4691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8116" y="1386348"/>
            <a:ext cx="4729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an ordering of model scores each threshold gives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 detection rate (True Positive Rate)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i.e. % failed sensors the model will catch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Interdiction 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i.e. the highest scoring </a:t>
            </a:r>
            <a:r>
              <a:rPr lang="en-IN" b="1" dirty="0" smtClean="0"/>
              <a:t>n</a:t>
            </a:r>
            <a:r>
              <a:rPr lang="en-IN" dirty="0" smtClean="0"/>
              <a:t> % tools to be flagged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33302" y="5532851"/>
            <a:ext cx="1027421" cy="297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% of population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32642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4000" dirty="0"/>
              <a:t>There is scope for an after-the-fact analytics study as far as Stop Case 18 is </a:t>
            </a:r>
            <a:r>
              <a:rPr lang="en-US" sz="4000" dirty="0" smtClean="0"/>
              <a:t>concerned</a:t>
            </a:r>
          </a:p>
          <a:p>
            <a:pPr lvl="1"/>
            <a:r>
              <a:rPr lang="en-US" sz="4000" dirty="0" smtClean="0"/>
              <a:t>Such </a:t>
            </a:r>
            <a:r>
              <a:rPr lang="en-US" sz="4000" dirty="0"/>
              <a:t>a study would analyze:</a:t>
            </a:r>
            <a:endParaRPr lang="en-IN" sz="3200" dirty="0"/>
          </a:p>
          <a:p>
            <a:pPr lvl="2"/>
            <a:r>
              <a:rPr lang="en-US" dirty="0"/>
              <a:t>The nature of occurrence of Stop-Case </a:t>
            </a:r>
            <a:r>
              <a:rPr lang="en-US" dirty="0" smtClean="0"/>
              <a:t>18</a:t>
            </a:r>
            <a:br>
              <a:rPr lang="en-US" dirty="0" smtClean="0"/>
            </a:br>
            <a:endParaRPr lang="en-IN" sz="2400" dirty="0"/>
          </a:p>
          <a:p>
            <a:pPr lvl="2"/>
            <a:r>
              <a:rPr lang="en-US" dirty="0" smtClean="0"/>
              <a:t>Segments </a:t>
            </a:r>
            <a:r>
              <a:rPr lang="en-US" dirty="0"/>
              <a:t>in </a:t>
            </a:r>
            <a:r>
              <a:rPr lang="en-US" dirty="0" smtClean="0"/>
              <a:t>Time </a:t>
            </a:r>
            <a:r>
              <a:rPr lang="en-US" dirty="0"/>
              <a:t>X </a:t>
            </a:r>
            <a:r>
              <a:rPr lang="en-US" dirty="0" smtClean="0"/>
              <a:t>Location </a:t>
            </a:r>
            <a:r>
              <a:rPr lang="en-US" dirty="0"/>
              <a:t>X </a:t>
            </a:r>
            <a:r>
              <a:rPr lang="en-US" dirty="0" smtClean="0"/>
              <a:t>Client </a:t>
            </a:r>
            <a:r>
              <a:rPr lang="en-US" dirty="0"/>
              <a:t>where there has been disproportionate triggering of stop cases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sz="2400" dirty="0"/>
          </a:p>
          <a:p>
            <a:pPr lvl="2"/>
            <a:r>
              <a:rPr lang="en-US" dirty="0" smtClean="0"/>
              <a:t>i.e., </a:t>
            </a:r>
            <a:r>
              <a:rPr lang="en-US" dirty="0"/>
              <a:t>while we </a:t>
            </a:r>
            <a:r>
              <a:rPr lang="en-US" dirty="0" smtClean="0"/>
              <a:t>cannot predict </a:t>
            </a:r>
            <a:r>
              <a:rPr lang="en-US" dirty="0"/>
              <a:t>which </a:t>
            </a:r>
            <a:r>
              <a:rPr lang="en-US" dirty="0" smtClean="0"/>
              <a:t>batteries are </a:t>
            </a:r>
            <a:r>
              <a:rPr lang="en-US" dirty="0"/>
              <a:t>likely to fail, we can analyze if there is a pattern in failures based on all the </a:t>
            </a:r>
            <a:r>
              <a:rPr lang="en-US" dirty="0" smtClean="0"/>
              <a:t>variables</a:t>
            </a:r>
            <a:br>
              <a:rPr lang="en-US" dirty="0" smtClean="0"/>
            </a:br>
            <a:endParaRPr lang="en-IN" sz="2400" dirty="0"/>
          </a:p>
          <a:p>
            <a:pPr lvl="2"/>
            <a:r>
              <a:rPr lang="en-US" b="1" dirty="0"/>
              <a:t>Note</a:t>
            </a:r>
            <a:r>
              <a:rPr lang="en-US" dirty="0"/>
              <a:t>: a preliminary analysis of this kind, based on the basic variables, directly discernable from the data, was completed. And not much pattern was observed. However a detailed analysis, deriving more variables from the data can be done to see if there are any patterns to the </a:t>
            </a:r>
            <a:r>
              <a:rPr lang="en-US" dirty="0" smtClean="0"/>
              <a:t>failures</a:t>
            </a:r>
            <a:endParaRPr lang="en-IN" sz="2400" dirty="0"/>
          </a:p>
          <a:p>
            <a:pPr lvl="0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462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 smtClean="0"/>
              <a:t>Objective</a:t>
            </a:r>
          </a:p>
          <a:p>
            <a:r>
              <a:rPr lang="en-IN" sz="3600" dirty="0" smtClean="0"/>
              <a:t>Data</a:t>
            </a:r>
          </a:p>
          <a:p>
            <a:r>
              <a:rPr lang="en-IN" sz="3600" dirty="0" smtClean="0"/>
              <a:t>Analyses</a:t>
            </a:r>
          </a:p>
          <a:p>
            <a:r>
              <a:rPr lang="en-IN" sz="3600" dirty="0" smtClean="0"/>
              <a:t>Model Structure</a:t>
            </a:r>
          </a:p>
          <a:p>
            <a:r>
              <a:rPr lang="en-IN" sz="3600" dirty="0" smtClean="0"/>
              <a:t>Phase II Recommendation</a:t>
            </a:r>
          </a:p>
          <a:p>
            <a:r>
              <a:rPr lang="en-IN" sz="3600" dirty="0" smtClean="0"/>
              <a:t>Solution Approach</a:t>
            </a:r>
          </a:p>
          <a:p>
            <a:r>
              <a:rPr lang="en-IN" sz="3600" dirty="0" smtClean="0"/>
              <a:t>Model Updates</a:t>
            </a:r>
          </a:p>
          <a:p>
            <a:r>
              <a:rPr lang="en-IN" sz="3600" dirty="0" smtClean="0"/>
              <a:t>Other Analysis</a:t>
            </a:r>
            <a:endParaRPr lang="en-IN" sz="3600" dirty="0"/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540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Evaluate data sufficiency for building for building models to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IN" sz="2800" dirty="0" smtClean="0"/>
              <a:t>Predict </a:t>
            </a:r>
            <a:r>
              <a:rPr lang="en-IN" sz="2800" dirty="0"/>
              <a:t>the Likelihood of Sensor Failures</a:t>
            </a:r>
          </a:p>
          <a:p>
            <a:pPr lvl="1"/>
            <a:r>
              <a:rPr lang="en-IN" sz="2800" dirty="0" smtClean="0"/>
              <a:t>Predict </a:t>
            </a:r>
            <a:r>
              <a:rPr lang="en-IN" sz="2800" dirty="0"/>
              <a:t>the Likelihood of Clamp Failures</a:t>
            </a:r>
          </a:p>
          <a:p>
            <a:pPr lvl="1"/>
            <a:r>
              <a:rPr lang="en-IN" sz="2800" dirty="0" smtClean="0"/>
              <a:t>Predict </a:t>
            </a:r>
            <a:r>
              <a:rPr lang="en-IN" sz="2800" dirty="0"/>
              <a:t>the Likelihood of Stop Case</a:t>
            </a:r>
          </a:p>
        </p:txBody>
      </p:sp>
    </p:spTree>
    <p:extLst>
      <p:ext uri="{BB962C8B-B14F-4D97-AF65-F5344CB8AC3E}">
        <p14:creationId xmlns:p14="http://schemas.microsoft.com/office/powerpoint/2010/main" val="1552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&amp;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9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Sources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sz="2800" dirty="0"/>
          </a:p>
          <a:p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8196"/>
              </p:ext>
            </p:extLst>
          </p:nvPr>
        </p:nvGraphicFramePr>
        <p:xfrm>
          <a:off x="406400" y="835310"/>
          <a:ext cx="4823123" cy="4525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02"/>
                <a:gridCol w="2971592"/>
                <a:gridCol w="628606"/>
                <a:gridCol w="674323"/>
              </a:tblGrid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S.No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 Name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Records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 Variables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21,299,436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BMISFPV_Aug10_PackTest.txt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4,382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BMISFPV_Aug10_TestPack.txt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7,143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BMISFPV_Aug10_TestQC.txt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2,556,083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BMISFPV_Aug10_Tests_ShopInfo.txt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10,949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BMISFPV_Aug10_Tests_TestTypegroups.txt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BMISFPV_Aug10_Tests_UserScreens.txt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95,583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BMISFPV_Aug10_TestsCharging.txt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761,524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BMISFPV_Aug10_TestsPartNumber.txt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2,971,577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BMISFPV_Aug10_TestSystem.txt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698,027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BMISFPV_Aug10_TestTotal.txt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21,565,692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36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BMISFPV_Aug10TestsError.txt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7,855,172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BMISFPV_Aug10TestsGraphPoint.txt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421,928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tables.xls(Tab : Tests_Coupon)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tables.xls(Tab : Tests_CableDrop)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tables.xls(Tab : TestLocationGroups)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ToolTypes.xlsx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  <a:tr h="181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Battery Decisions.xlsx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1,701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1718" marR="6171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88390"/>
              </p:ext>
            </p:extLst>
          </p:nvPr>
        </p:nvGraphicFramePr>
        <p:xfrm>
          <a:off x="6062811" y="835310"/>
          <a:ext cx="4483100" cy="187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265"/>
                <a:gridCol w="1433195"/>
                <a:gridCol w="802640"/>
              </a:tblGrid>
              <a:tr h="18288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Core Table(BMISFPV_Aug10.txt)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Metric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Clients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21,299,436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 in 2012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199,536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 in 2013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6,452,893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 in 2014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6,713,763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 in 2015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6,454,823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 Records in 2016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1,471,932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Others/Outliers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6,489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0.03%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2811" y="2899066"/>
            <a:ext cx="4728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Records with </a:t>
            </a:r>
            <a:r>
              <a:rPr lang="en-IN" sz="1400" dirty="0" smtClean="0"/>
              <a:t>many missing </a:t>
            </a:r>
            <a:r>
              <a:rPr lang="en-IN" sz="1400" dirty="0"/>
              <a:t>and invalid fields </a:t>
            </a:r>
            <a:r>
              <a:rPr lang="en-IN" sz="1400" dirty="0" smtClean="0"/>
              <a:t>removed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Records with </a:t>
            </a:r>
            <a:r>
              <a:rPr lang="en-IN" sz="1400" dirty="0" smtClean="0"/>
              <a:t>some missing fields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Those fields were </a:t>
            </a:r>
            <a:r>
              <a:rPr lang="en-IN" sz="1400" dirty="0"/>
              <a:t>excluded from </a:t>
            </a:r>
            <a:r>
              <a:rPr lang="en-IN" sz="1400" dirty="0" smtClean="0"/>
              <a:t>analysis. 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During the modelling process suitable interpolation of values will be done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Data fields that could be grouped together – like contiguous geographies – were done so as to enable insightful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756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76709"/>
            <a:ext cx="10972800" cy="4341454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tools here are both chargers as well as testers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Objective</a:t>
            </a:r>
            <a:r>
              <a:rPr lang="en-US" sz="1600" dirty="0" smtClean="0"/>
              <a:t>: to </a:t>
            </a:r>
            <a:r>
              <a:rPr lang="en-US" sz="1600" dirty="0"/>
              <a:t>predict the likelihood the next transaction of that tool will have a likely failure of the temperature sensor, given the history thus far</a:t>
            </a:r>
            <a:r>
              <a:rPr lang="en-US" sz="1600" dirty="0" smtClean="0"/>
              <a:t>.</a:t>
            </a:r>
            <a:endParaRPr lang="en-IN" sz="1600" dirty="0" smtClean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94998"/>
              </p:ext>
            </p:extLst>
          </p:nvPr>
        </p:nvGraphicFramePr>
        <p:xfrm>
          <a:off x="641230" y="677791"/>
          <a:ext cx="4922808" cy="140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4653"/>
                <a:gridCol w="1479773"/>
                <a:gridCol w="1567680"/>
                <a:gridCol w="1230702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Temperature Range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Records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Tools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Failure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&lt;= -60F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Warning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-60 F to - 40 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293,080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Normal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-40F to -140F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20,556,114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11,596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Warning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140F to 160F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54,054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2,677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Failure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&gt;=160F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395,892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1,412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0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21,299,149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11,631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61095739"/>
              </p:ext>
            </p:extLst>
          </p:nvPr>
        </p:nvGraphicFramePr>
        <p:xfrm>
          <a:off x="712877" y="3144765"/>
          <a:ext cx="4089400" cy="206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54" y="3144765"/>
            <a:ext cx="4155440" cy="229425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4224" y="798250"/>
            <a:ext cx="541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Many observations of failures/ non-failures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Good number of unique failed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Failure events/tools spread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1" dirty="0"/>
              <a:t>Note</a:t>
            </a:r>
            <a:r>
              <a:rPr lang="en-IN" sz="1400" dirty="0"/>
              <a:t>: The conclusions about data adequacy are very much dependent on the </a:t>
            </a:r>
            <a:r>
              <a:rPr lang="en-IN" sz="1400" b="1" dirty="0"/>
              <a:t>exact</a:t>
            </a:r>
            <a:r>
              <a:rPr lang="en-IN" sz="1400" dirty="0"/>
              <a:t> definition of the ‘Failure’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89552" y="3322915"/>
            <a:ext cx="2282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Location X Month -&gt;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Some other variables such as Last Measured Voltage show varied distributions across Failure v non-Failure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256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Clamp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508823"/>
              </p:ext>
            </p:extLst>
          </p:nvPr>
        </p:nvGraphicFramePr>
        <p:xfrm>
          <a:off x="143809" y="584200"/>
          <a:ext cx="4786630" cy="2924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607"/>
                <a:gridCol w="1237943"/>
                <a:gridCol w="1480578"/>
                <a:gridCol w="554502"/>
              </a:tblGrid>
              <a:tr h="17907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Observations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37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Clamp non-Failure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Below 500 micro-ohms in both Positive and Negative Resistance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 210,015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99.72%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37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Clamp Failure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'&gt;=500 mico-ohms in either Positive or Negative Resistance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        594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0.28%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210,609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790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Unique Tools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87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Never experienced clamp failure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           33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87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At least one instance of clamp failure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           40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                                  73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2664" y="681487"/>
            <a:ext cx="5201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available for only Client </a:t>
            </a:r>
            <a:r>
              <a:rPr lang="en-IN" b="1" dirty="0" smtClean="0"/>
              <a:t>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Number of unique tools is minimal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# Transactions till Failure for replaced clamp=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i.e. ‘within tool’ history is minimal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Some variability  observed by time and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4856609"/>
              </p:ext>
            </p:extLst>
          </p:nvPr>
        </p:nvGraphicFramePr>
        <p:xfrm>
          <a:off x="5572665" y="2812026"/>
          <a:ext cx="4584430" cy="3243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2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Stop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Objective: </a:t>
            </a:r>
            <a:r>
              <a:rPr lang="en-IN" sz="1800" dirty="0"/>
              <a:t>predict the likelihood that the next charging transaction of the battery will return a </a:t>
            </a:r>
            <a:r>
              <a:rPr lang="en-IN" sz="1800" dirty="0" err="1"/>
              <a:t>StopCase</a:t>
            </a:r>
            <a:r>
              <a:rPr lang="en-IN" sz="1800" dirty="0"/>
              <a:t> </a:t>
            </a:r>
            <a:r>
              <a:rPr lang="en-IN" sz="1800" dirty="0" smtClean="0"/>
              <a:t>18</a:t>
            </a:r>
          </a:p>
          <a:p>
            <a:r>
              <a:rPr lang="en-IN" sz="1800" dirty="0"/>
              <a:t>As a proxy for the battery we used the </a:t>
            </a:r>
            <a:r>
              <a:rPr lang="en-IN" sz="1800" dirty="0" smtClean="0"/>
              <a:t>vehicle identification </a:t>
            </a:r>
            <a:r>
              <a:rPr lang="en-IN" sz="1800" dirty="0"/>
              <a:t>number.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The </a:t>
            </a:r>
            <a:r>
              <a:rPr lang="en-IN" sz="1800" dirty="0"/>
              <a:t>number of unique Vin numbers that have experienced stop case 18 are </a:t>
            </a:r>
            <a:r>
              <a:rPr lang="en-IN" sz="1800" dirty="0" smtClean="0"/>
              <a:t>5918</a:t>
            </a:r>
            <a:endParaRPr lang="en-IN" sz="1800" dirty="0"/>
          </a:p>
          <a:p>
            <a:r>
              <a:rPr lang="en-IN" sz="1800" dirty="0"/>
              <a:t>Here we calculated the average number of times we can expect to see a battery per year, in the data: </a:t>
            </a:r>
          </a:p>
          <a:p>
            <a:r>
              <a:rPr lang="en-IN" sz="1800" dirty="0"/>
              <a:t>•	Only 17% of the </a:t>
            </a:r>
            <a:r>
              <a:rPr lang="en-IN" sz="1800" dirty="0" err="1"/>
              <a:t>Vins</a:t>
            </a:r>
            <a:r>
              <a:rPr lang="en-IN" sz="1800" dirty="0"/>
              <a:t> have appeared more than once </a:t>
            </a:r>
            <a:r>
              <a:rPr lang="en-IN" sz="1800" dirty="0" smtClean="0"/>
              <a:t>at all!</a:t>
            </a:r>
            <a:endParaRPr lang="en-IN" sz="1800" dirty="0"/>
          </a:p>
          <a:p>
            <a:r>
              <a:rPr lang="en-IN" sz="1800" dirty="0"/>
              <a:t>•	The average no. of days between two charging sessions for the same battery is around 150 days.</a:t>
            </a:r>
          </a:p>
          <a:p>
            <a:r>
              <a:rPr lang="en-IN" sz="1800" dirty="0"/>
              <a:t>There is insufficient enough history at a battery (Vin Number) level.</a:t>
            </a:r>
          </a:p>
          <a:p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89546"/>
              </p:ext>
            </p:extLst>
          </p:nvPr>
        </p:nvGraphicFramePr>
        <p:xfrm>
          <a:off x="1409801" y="1809135"/>
          <a:ext cx="2902585" cy="183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140"/>
                <a:gridCol w="806450"/>
                <a:gridCol w="594995"/>
              </a:tblGrid>
              <a:tr h="3188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Total Count of Stop Cases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1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Stop Case 18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             </a:t>
                      </a:r>
                      <a:r>
                        <a:rPr lang="en-US" sz="1100" dirty="0">
                          <a:effectLst/>
                        </a:rPr>
                        <a:t>                            </a:t>
                      </a:r>
                      <a:r>
                        <a:rPr lang="en-US" sz="1000" dirty="0">
                          <a:effectLst/>
                        </a:rPr>
                        <a:t>9,216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1.3%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1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Stop Case 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</a:t>
                      </a:r>
                      <a:r>
                        <a:rPr lang="en-US" sz="1000" dirty="0">
                          <a:effectLst/>
                        </a:rPr>
                        <a:t>332,462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45.4%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1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Rest of the Stop Cases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         </a:t>
                      </a:r>
                      <a:r>
                        <a:rPr lang="en-US" sz="1000" dirty="0">
                          <a:effectLst/>
                        </a:rPr>
                        <a:t>               390,019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54.3%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               731,697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100%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STRUCTURE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ger Analytics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 Analytics PPT Template</Template>
  <TotalTime>2818</TotalTime>
  <Words>1118</Words>
  <Application>Microsoft Office PowerPoint</Application>
  <PresentationFormat>Widescreen</PresentationFormat>
  <Paragraphs>288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 arial</vt:lpstr>
      <vt:lpstr>Adobe Gothic Std B</vt:lpstr>
      <vt:lpstr>Arial</vt:lpstr>
      <vt:lpstr>Calibri</vt:lpstr>
      <vt:lpstr>Times</vt:lpstr>
      <vt:lpstr>Times New Roman</vt:lpstr>
      <vt:lpstr>Wingdings</vt:lpstr>
      <vt:lpstr>Tiger Analytics PPT Template</vt:lpstr>
      <vt:lpstr>PowerPoint Presentation</vt:lpstr>
      <vt:lpstr>Overview</vt:lpstr>
      <vt:lpstr>Objective </vt:lpstr>
      <vt:lpstr>DATA &amp; Analysis</vt:lpstr>
      <vt:lpstr>Data – Sources and Cleaning</vt:lpstr>
      <vt:lpstr>Sensors</vt:lpstr>
      <vt:lpstr>Clamp</vt:lpstr>
      <vt:lpstr>Stop Cases</vt:lpstr>
      <vt:lpstr>MODEL STRUCTURE</vt:lpstr>
      <vt:lpstr>Model Structure – Sensor Failure</vt:lpstr>
      <vt:lpstr>Model Structure - Clamps and Stop Cases</vt:lpstr>
      <vt:lpstr>Recommendation &amp; Solution</vt:lpstr>
      <vt:lpstr>Phase II Recommendation</vt:lpstr>
      <vt:lpstr>Solution Approach</vt:lpstr>
      <vt:lpstr>Operating Threshold</vt:lpstr>
      <vt:lpstr>Other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– exploratory analysis</dc:title>
  <dc:creator>kiran rokkam</dc:creator>
  <cp:lastModifiedBy>prabhu ram</cp:lastModifiedBy>
  <cp:revision>449</cp:revision>
  <dcterms:created xsi:type="dcterms:W3CDTF">2016-03-02T04:36:15Z</dcterms:created>
  <dcterms:modified xsi:type="dcterms:W3CDTF">2016-09-15T12:31:56Z</dcterms:modified>
</cp:coreProperties>
</file>