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1" r:id="rId4"/>
    <p:sldId id="264" r:id="rId5"/>
    <p:sldId id="270" r:id="rId6"/>
    <p:sldId id="266" r:id="rId7"/>
    <p:sldId id="269" r:id="rId8"/>
    <p:sldId id="265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2" r:id="rId22"/>
    <p:sldId id="263" r:id="rId23"/>
    <p:sldId id="258" r:id="rId24"/>
    <p:sldId id="26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52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C3C979-CC29-4DA5-B9E8-96974BECAC1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166F3A-A543-49E8-ADFD-FF9A9CF4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F9D-5254-458A-A74B-17737FA3E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C0F3C-C121-435D-A730-D963F0AC5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Vijay Kumar Thummanapelly</a:t>
            </a:r>
          </a:p>
        </p:txBody>
      </p:sp>
    </p:spTree>
    <p:extLst>
      <p:ext uri="{BB962C8B-B14F-4D97-AF65-F5344CB8AC3E}">
        <p14:creationId xmlns:p14="http://schemas.microsoft.com/office/powerpoint/2010/main" val="375482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Complex: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X=6+9j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Type(X)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‘complex’&gt;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A=complex(1,2)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Print(A)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1+2j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Type(A)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&lt; class ‘complex’&gt;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3895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Number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Binary (0-1)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EX: </a:t>
            </a:r>
            <a:r>
              <a:rPr lang="en-US" i="1" dirty="0" err="1"/>
              <a:t>convertion</a:t>
            </a:r>
            <a:r>
              <a:rPr lang="en-US" i="1" dirty="0"/>
              <a:t> from </a:t>
            </a:r>
            <a:r>
              <a:rPr lang="en-US" i="1" dirty="0" err="1"/>
              <a:t>dec</a:t>
            </a:r>
            <a:r>
              <a:rPr lang="en-US" i="1" dirty="0"/>
              <a:t> to binary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bin(25)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Decimal (0-9)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Octa (0-7)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Hexa</a:t>
            </a:r>
            <a:r>
              <a:rPr lang="en-US" i="1" dirty="0"/>
              <a:t> Decimal(0-9 a-f)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4355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Complement (~)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Inverting the number with binary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Ex: ~12 -&gt; -13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12 – 00001100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~12 -&gt; 11110011 -&gt; to understand </a:t>
            </a:r>
            <a:r>
              <a:rPr lang="en-US" sz="1600" i="1" dirty="0" err="1">
                <a:solidFill>
                  <a:srgbClr val="FFC000"/>
                </a:solidFill>
              </a:rPr>
              <a:t>whats</a:t>
            </a:r>
            <a:r>
              <a:rPr lang="en-US" sz="1600" i="1" dirty="0">
                <a:solidFill>
                  <a:srgbClr val="FFC000"/>
                </a:solidFill>
              </a:rPr>
              <a:t> this number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To understand 2’s compliment for 13 -&gt; ~{number} + 1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13 -&gt; 00001101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-13 -&gt; ~13+1 -&gt; 11110010 + 1 -&gt; 11110011 -&gt; this seems same as ~12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(&amp;)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Bitwise &amp; will do bit wise and for the number binary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&amp; 13 </a:t>
            </a:r>
            <a:r>
              <a:rPr lang="en-US" sz="1600" i="1" dirty="0">
                <a:solidFill>
                  <a:srgbClr val="FFC000"/>
                </a:solidFill>
              </a:rPr>
              <a:t>-&gt; 00001100 &amp; 00001101 -&gt; 00001100 -&gt; So answer is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(|)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Bitwise | will do bit wise or for the number binary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| 13 </a:t>
            </a:r>
            <a:r>
              <a:rPr lang="en-US" sz="1600" i="1" dirty="0">
                <a:solidFill>
                  <a:srgbClr val="FFC000"/>
                </a:solidFill>
              </a:rPr>
              <a:t>-&gt; 00001100 | 00001101 -&gt; 00001101 -&gt; So answer is 13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XOR(^)</a:t>
            </a:r>
            <a:r>
              <a:rPr lang="en-US" sz="1600" i="1" dirty="0">
                <a:solidFill>
                  <a:srgbClr val="FFC000"/>
                </a:solidFill>
              </a:rPr>
              <a:t> -&gt; 00 =0       01=1        10=1       11=0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Bitwise ^ will do bit wise </a:t>
            </a:r>
            <a:r>
              <a:rPr lang="en-US" dirty="0" err="1"/>
              <a:t>Xor</a:t>
            </a:r>
            <a:r>
              <a:rPr lang="en-US" dirty="0"/>
              <a:t> for the number binary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^ 13 </a:t>
            </a:r>
            <a:r>
              <a:rPr lang="en-US" sz="1600" i="1" dirty="0">
                <a:solidFill>
                  <a:srgbClr val="FFC000"/>
                </a:solidFill>
              </a:rPr>
              <a:t>-&gt; 00001100 &amp; 00001101 -&gt; 00000001 -&gt; So answer is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Shift (&lt;&lt;)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 the specified number of bits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&lt;&lt; 2 </a:t>
            </a:r>
            <a:r>
              <a:rPr lang="en-US" sz="1600" i="1" dirty="0">
                <a:solidFill>
                  <a:srgbClr val="FFC000"/>
                </a:solidFill>
              </a:rPr>
              <a:t>-&gt; 00001100&lt;&lt;2 -&gt; 00110000 -&gt; 48</a:t>
            </a:r>
            <a:endParaRPr lang="en-US" i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Shift (&gt;&gt;)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 the specified number of bits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&gt;&gt; 2 </a:t>
            </a:r>
            <a:r>
              <a:rPr lang="en-US" sz="1600" i="1" dirty="0">
                <a:solidFill>
                  <a:srgbClr val="FFC000"/>
                </a:solidFill>
              </a:rPr>
              <a:t>-&gt; 00001100&gt;&gt;2 -&gt; 0000011 -&gt;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804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import math library: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math </a:t>
            </a:r>
            <a:r>
              <a:rPr lang="en-US" i="1" dirty="0">
                <a:solidFill>
                  <a:srgbClr val="FFC000"/>
                </a:solidFill>
              </a:rPr>
              <a:t>-&gt; you can use </a:t>
            </a:r>
            <a:r>
              <a:rPr lang="en-US" i="1" dirty="0" err="1">
                <a:solidFill>
                  <a:srgbClr val="FFC000"/>
                </a:solidFill>
              </a:rPr>
              <a:t>math.sqrt</a:t>
            </a:r>
            <a:r>
              <a:rPr lang="en-US" i="1" dirty="0">
                <a:solidFill>
                  <a:srgbClr val="FFC000"/>
                </a:solidFill>
              </a:rPr>
              <a:t>/pow/</a:t>
            </a:r>
            <a:r>
              <a:rPr lang="en-US" i="1" dirty="0" err="1">
                <a:solidFill>
                  <a:srgbClr val="FFC000"/>
                </a:solidFill>
              </a:rPr>
              <a:t>etc</a:t>
            </a:r>
            <a:r>
              <a:rPr lang="en-US" i="1" dirty="0">
                <a:solidFill>
                  <a:srgbClr val="FFC000"/>
                </a:solidFill>
              </a:rPr>
              <a:t>…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math as m </a:t>
            </a:r>
            <a:r>
              <a:rPr lang="en-US" i="1" dirty="0">
                <a:solidFill>
                  <a:srgbClr val="FFC000"/>
                </a:solidFill>
              </a:rPr>
              <a:t>-&gt; you can use </a:t>
            </a:r>
            <a:r>
              <a:rPr lang="en-US" i="1" dirty="0" err="1">
                <a:solidFill>
                  <a:srgbClr val="FFC000"/>
                </a:solidFill>
              </a:rPr>
              <a:t>m.sqrt</a:t>
            </a:r>
            <a:r>
              <a:rPr lang="en-US" i="1" dirty="0">
                <a:solidFill>
                  <a:srgbClr val="FFC000"/>
                </a:solidFill>
              </a:rPr>
              <a:t>/pow/</a:t>
            </a:r>
            <a:r>
              <a:rPr lang="en-US" i="1" dirty="0" err="1">
                <a:solidFill>
                  <a:srgbClr val="FFC000"/>
                </a:solidFill>
              </a:rPr>
              <a:t>etc</a:t>
            </a:r>
            <a:r>
              <a:rPr lang="en-US" i="1" dirty="0">
                <a:solidFill>
                  <a:srgbClr val="FFC000"/>
                </a:solidFill>
              </a:rPr>
              <a:t>… or </a:t>
            </a:r>
            <a:r>
              <a:rPr lang="en-US" i="1" dirty="0" err="1">
                <a:solidFill>
                  <a:srgbClr val="FFC000"/>
                </a:solidFill>
              </a:rPr>
              <a:t>math.sqrt</a:t>
            </a:r>
            <a:r>
              <a:rPr lang="en-US" i="1" dirty="0">
                <a:solidFill>
                  <a:srgbClr val="FFC000"/>
                </a:solidFill>
              </a:rPr>
              <a:t>/pow/</a:t>
            </a:r>
            <a:r>
              <a:rPr lang="en-US" i="1" dirty="0" err="1">
                <a:solidFill>
                  <a:srgbClr val="FFC000"/>
                </a:solidFill>
              </a:rPr>
              <a:t>etc</a:t>
            </a:r>
            <a:r>
              <a:rPr lang="en-US" i="1" dirty="0">
                <a:solidFill>
                  <a:srgbClr val="FFC000"/>
                </a:solidFill>
              </a:rPr>
              <a:t>…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math import sqrt, pow </a:t>
            </a:r>
            <a:r>
              <a:rPr lang="en-US" sz="1600" i="1" dirty="0">
                <a:solidFill>
                  <a:srgbClr val="FFC000"/>
                </a:solidFill>
              </a:rPr>
              <a:t>-&gt; this will import only two </a:t>
            </a:r>
            <a:r>
              <a:rPr lang="en-US" sz="1600" i="1" dirty="0" err="1">
                <a:solidFill>
                  <a:srgbClr val="FFC000"/>
                </a:solidFill>
              </a:rPr>
              <a:t>funtions</a:t>
            </a:r>
            <a:endParaRPr lang="en-US" i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sqrt </a:t>
            </a:r>
            <a:r>
              <a:rPr lang="en-US" sz="1600" i="1" dirty="0">
                <a:solidFill>
                  <a:srgbClr val="FFC000"/>
                </a:solidFill>
              </a:rPr>
              <a:t>-&gt; square 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</a:t>
            </a:r>
            <a:r>
              <a:rPr lang="en-US" dirty="0" err="1"/>
              <a:t>math.sqrt</a:t>
            </a:r>
            <a:r>
              <a:rPr lang="en-US" dirty="0"/>
              <a:t>(25) </a:t>
            </a:r>
            <a:r>
              <a:rPr lang="en-US" sz="1600" i="1" dirty="0">
                <a:solidFill>
                  <a:srgbClr val="FFC000"/>
                </a:solidFill>
              </a:rPr>
              <a:t>-&gt; 5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floor </a:t>
            </a:r>
            <a:r>
              <a:rPr lang="en-US" sz="1600" i="1" dirty="0">
                <a:solidFill>
                  <a:srgbClr val="FFC000"/>
                </a:solidFill>
              </a:rPr>
              <a:t>-&gt; remove the decimal part and move the value to down</a:t>
            </a:r>
            <a:endParaRPr lang="en-US" i="1" dirty="0">
              <a:solidFill>
                <a:srgbClr val="FFC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X=2.5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</a:t>
            </a:r>
            <a:r>
              <a:rPr lang="en-US" dirty="0" err="1"/>
              <a:t>math.floor</a:t>
            </a:r>
            <a:r>
              <a:rPr lang="en-US" dirty="0"/>
              <a:t>(x) </a:t>
            </a:r>
            <a:r>
              <a:rPr lang="en-US" sz="1600" i="1" dirty="0">
                <a:solidFill>
                  <a:srgbClr val="FFC000"/>
                </a:solidFill>
              </a:rPr>
              <a:t>-&gt;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</a:t>
            </a:r>
            <a:r>
              <a:rPr lang="en-US" i="1" dirty="0">
                <a:solidFill>
                  <a:srgbClr val="FFC000"/>
                </a:solidFill>
              </a:rPr>
              <a:t> -&gt; power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x=</a:t>
            </a:r>
            <a:r>
              <a:rPr lang="en-US" dirty="0" err="1"/>
              <a:t>math.pow</a:t>
            </a:r>
            <a:r>
              <a:rPr lang="en-US" dirty="0"/>
              <a:t>(2,3) </a:t>
            </a:r>
            <a:r>
              <a:rPr lang="en-US" sz="1600" i="1" dirty="0">
                <a:solidFill>
                  <a:srgbClr val="FFC000"/>
                </a:solidFill>
              </a:rPr>
              <a:t>-&gt; 8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</a:t>
            </a:r>
            <a:r>
              <a:rPr lang="en-US" dirty="0" err="1"/>
              <a:t>math.pi</a:t>
            </a:r>
            <a:r>
              <a:rPr lang="en-US" dirty="0"/>
              <a:t> </a:t>
            </a:r>
            <a:r>
              <a:rPr lang="en-US" sz="1600" i="1" dirty="0">
                <a:solidFill>
                  <a:srgbClr val="FFC000"/>
                </a:solidFill>
              </a:rPr>
              <a:t>-&gt; 3.14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</a:t>
            </a:r>
            <a:r>
              <a:rPr lang="en-US" dirty="0" err="1"/>
              <a:t>math.e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Many more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give input to code from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X=input(‘enter text’)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will ask to enter the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Y=int(input(‘enter number’))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Console will ask to enter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= eval(input('enter expression’))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expression 2*3+5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err="1"/>
              <a:t>test.ipynb</a:t>
            </a:r>
            <a:r>
              <a:rPr lang="en-US" dirty="0"/>
              <a:t> 2 3 -&gt;2,3 are </a:t>
            </a:r>
            <a:r>
              <a:rPr lang="en-US" dirty="0" err="1"/>
              <a:t>commandline</a:t>
            </a:r>
            <a:r>
              <a:rPr lang="en-US" dirty="0"/>
              <a:t> arguments for the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Test.ipynb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sys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</a:t>
            </a:r>
            <a:r>
              <a:rPr lang="en-US" dirty="0" err="1"/>
              <a:t>sys.argv</a:t>
            </a:r>
            <a:r>
              <a:rPr lang="en-US" dirty="0"/>
              <a:t>[1]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y=</a:t>
            </a:r>
            <a:r>
              <a:rPr lang="en-US" dirty="0" err="1"/>
              <a:t>sys.argv</a:t>
            </a:r>
            <a:r>
              <a:rPr lang="en-US" dirty="0"/>
              <a:t>[2]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z=</a:t>
            </a:r>
            <a:r>
              <a:rPr lang="en-US" dirty="0" err="1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true:</a:t>
            </a:r>
          </a:p>
          <a:p>
            <a:pPr lvl="2"/>
            <a:r>
              <a:rPr lang="en-US" sz="1600" dirty="0"/>
              <a:t>    Print(“I am right”) </a:t>
            </a:r>
            <a:r>
              <a:rPr lang="en-US" sz="1600" dirty="0">
                <a:sym typeface="Wingdings" panose="05000000000000000000" pitchFamily="2" charset="2"/>
              </a:rPr>
              <a:t> you should use spaces, 4 spaces is recommended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    print(“still in if as number of spaces same as first </a:t>
            </a:r>
            <a:r>
              <a:rPr lang="en-US" sz="1600" dirty="0" err="1">
                <a:sym typeface="Wingdings" panose="05000000000000000000" pitchFamily="2" charset="2"/>
              </a:rPr>
              <a:t>statment</a:t>
            </a:r>
            <a:r>
              <a:rPr lang="en-US" sz="1600" dirty="0">
                <a:sym typeface="Wingdings" panose="05000000000000000000" pitchFamily="2" charset="2"/>
              </a:rPr>
              <a:t>”)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Print(“out of if”) -&gt; as number of spaces is not same as first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If(x&gt;10)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 and greater than 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else: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print(“Odd”)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elif</a:t>
            </a:r>
            <a:r>
              <a:rPr lang="en-US" sz="1600" dirty="0"/>
              <a:t> 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x==0: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Print(“0”)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Elif</a:t>
            </a:r>
            <a:r>
              <a:rPr lang="en-US" sz="1600" dirty="0"/>
              <a:t> x==1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681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true:</a:t>
            </a:r>
          </a:p>
          <a:p>
            <a:pPr lvl="2"/>
            <a:r>
              <a:rPr lang="en-US" sz="1600" dirty="0"/>
              <a:t>    Print(“I am right”) </a:t>
            </a:r>
            <a:r>
              <a:rPr lang="en-US" sz="1600" dirty="0">
                <a:sym typeface="Wingdings" panose="05000000000000000000" pitchFamily="2" charset="2"/>
              </a:rPr>
              <a:t> you should use spaces, 4 spaces is recommended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    print(“still in if as number of spaces same as first </a:t>
            </a:r>
            <a:r>
              <a:rPr lang="en-US" sz="1600" dirty="0" err="1">
                <a:sym typeface="Wingdings" panose="05000000000000000000" pitchFamily="2" charset="2"/>
              </a:rPr>
              <a:t>statment</a:t>
            </a:r>
            <a:r>
              <a:rPr lang="en-US" sz="1600" dirty="0">
                <a:sym typeface="Wingdings" panose="05000000000000000000" pitchFamily="2" charset="2"/>
              </a:rPr>
              <a:t>”)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Print(“out of if”) -&gt; as number of spaces is not same as first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If(x&gt;10)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 and greater than 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else: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print(“Odd”)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elif</a:t>
            </a:r>
            <a:r>
              <a:rPr lang="en-US" sz="1600" dirty="0"/>
              <a:t> 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x==0: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Print(“0”)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Elif</a:t>
            </a:r>
            <a:r>
              <a:rPr lang="en-US" sz="1600" dirty="0"/>
              <a:t> x==1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928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1: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class Computer1: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hello(self):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print("from hello")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com1=Computer1()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com1.hello()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2: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class Computer2: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100" i="1" dirty="0">
                <a:sym typeface="Wingdings" panose="05000000000000000000" pitchFamily="2" charset="2"/>
              </a:rPr>
              <a:t>can initiate variable of an object. This will be called automatically when object instantiated</a:t>
            </a:r>
            <a:endParaRPr lang="en-US" sz="1600" i="1" dirty="0"/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=a                  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100" i="1" dirty="0">
                <a:sym typeface="Wingdings" panose="05000000000000000000" pitchFamily="2" charset="2"/>
              </a:rPr>
              <a:t>these variables belongs to specific object of the class. Called class variables.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com1=Computer2(10,20)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100" i="1" dirty="0">
                <a:sym typeface="Wingdings" panose="05000000000000000000" pitchFamily="2" charset="2"/>
              </a:rPr>
              <a:t>__</a:t>
            </a:r>
            <a:r>
              <a:rPr lang="en-US" sz="1100" i="1" dirty="0" err="1">
                <a:sym typeface="Wingdings" panose="05000000000000000000" pitchFamily="2" charset="2"/>
              </a:rPr>
              <a:t>init</a:t>
            </a:r>
            <a:r>
              <a:rPr lang="en-US" sz="1100" i="1" dirty="0">
                <a:sym typeface="Wingdings" panose="05000000000000000000" pitchFamily="2" charset="2"/>
              </a:rPr>
              <a:t>__ will be called automatically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print("sum is = ",com1.c)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print(id(com1))</a:t>
            </a:r>
          </a:p>
          <a:p>
            <a:pPr lvl="1"/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24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3: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class Computer3: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=a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def compare(self,c2):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if (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==c2.a and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==c2.b and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==c2.c):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    return True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else: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       return False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com1=Computer3(10,20)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com2=Computer3(10,30)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com2.sum()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print("sum is = ",com1.c)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print(id(com1))</a:t>
            </a:r>
          </a:p>
          <a:p>
            <a:pPr lvl="1"/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if com1.compare(com2):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print("both are same")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</a:p>
          <a:p>
            <a:pPr lvl="1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   print("both are not same")</a:t>
            </a:r>
          </a:p>
        </p:txBody>
      </p:sp>
    </p:spTree>
    <p:extLst>
      <p:ext uri="{BB962C8B-B14F-4D97-AF65-F5344CB8AC3E}">
        <p14:creationId xmlns:p14="http://schemas.microsoft.com/office/powerpoint/2010/main" val="107764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4: Defining common variable in the class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class Computer4: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globe=40 </a:t>
            </a:r>
            <a:r>
              <a:rPr lang="en-US" sz="1600" i="1" dirty="0">
                <a:sym typeface="Wingdings" panose="05000000000000000000" pitchFamily="2" charset="2"/>
              </a:rPr>
              <a:t>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100" i="1" dirty="0">
                <a:sym typeface="Wingdings" panose="05000000000000000000" pitchFamily="2" charset="2"/>
              </a:rPr>
              <a:t>Global variable for the class. This is also called static variables</a:t>
            </a:r>
            <a:endParaRPr lang="en-US" sz="1600" i="1" dirty="0"/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=a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com1=Computer4(10,20)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com2=Computer4(30,40)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com2.sum()</a:t>
            </a:r>
          </a:p>
          <a:p>
            <a:pPr lvl="1"/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print("sum is of com1 is = ",com1.c)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print("sum of com2 is = ",com2.c)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of com1",com1.globe)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of com2",com2.globe)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B7FC-45FA-4CF0-9BFE-09FF34D6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281092"/>
            <a:ext cx="8534400" cy="1507067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FFEA-984A-4B67-B8BB-DA5A569E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042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5: Defining class method, static method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class Computer5: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globe=40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=a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@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classmethod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100" i="1" dirty="0">
                <a:sym typeface="Wingdings" panose="05000000000000000000" pitchFamily="2" charset="2"/>
              </a:rPr>
              <a:t> class method</a:t>
            </a:r>
            <a:endParaRPr lang="en-US" sz="1100" i="1" dirty="0"/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getGlobe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cls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return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cls.globe</a:t>
            </a:r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@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staticmethod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i="1" dirty="0">
                <a:sym typeface="Wingdings" panose="05000000000000000000" pitchFamily="2" charset="2"/>
              </a:rPr>
              <a:t> static method</a:t>
            </a:r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info():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return("This is from static")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com1=Computer5(10,20)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com2=Computer5(30,40)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com2.sum()</a:t>
            </a: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print("sum is of com1 is = ",com1.c)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print("sum of com2 is = ",com2.c)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of com1",com1.globe)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of com2",com2.globe)</a:t>
            </a: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print(Computer5.getGlobe())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com1.info()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B25F-FF73-462D-9822-BB993C22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B6310-180E-4CEE-8F25-CA12381EE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B25F-FF73-462D-9822-BB993C22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B6310-180E-4CEE-8F25-CA12381EE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Scipy</a:t>
            </a:r>
            <a:r>
              <a:rPr lang="en-US" dirty="0"/>
              <a:t>: Following are what supported in </a:t>
            </a:r>
            <a:r>
              <a:rPr lang="en-US" dirty="0" err="1"/>
              <a:t>scipy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</a:t>
            </a:r>
            <a:r>
              <a:rPr lang="en-US" dirty="0"/>
              <a:t>: </a:t>
            </a:r>
            <a:r>
              <a:rPr lang="en-US" dirty="0" err="1"/>
              <a:t>Clustoring</a:t>
            </a:r>
            <a:r>
              <a:rPr lang="en-US" dirty="0"/>
              <a:t>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Constants</a:t>
            </a:r>
            <a:r>
              <a:rPr lang="en-US" dirty="0"/>
              <a:t>: Physical and mathematical constants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Fftpack</a:t>
            </a:r>
            <a:r>
              <a:rPr lang="en-US" dirty="0"/>
              <a:t>: Fast </a:t>
            </a:r>
            <a:r>
              <a:rPr lang="en-US" dirty="0" err="1"/>
              <a:t>fourier</a:t>
            </a:r>
            <a:r>
              <a:rPr lang="en-US" dirty="0"/>
              <a:t> transform: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scipy.fftpack</a:t>
            </a:r>
            <a:r>
              <a:rPr lang="en-US" dirty="0"/>
              <a:t>         </a:t>
            </a:r>
            <a:r>
              <a:rPr lang="en-US" sz="1600" i="1" dirty="0"/>
              <a:t># for </a:t>
            </a:r>
            <a:r>
              <a:rPr lang="en-US" sz="1600" i="1" dirty="0" err="1"/>
              <a:t>fourier</a:t>
            </a:r>
            <a:r>
              <a:rPr lang="en-US" sz="1600" i="1" dirty="0"/>
              <a:t> transformation operations</a:t>
            </a:r>
            <a:endParaRPr lang="en-US" i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Scipy.fftpack.fft</a:t>
            </a:r>
            <a:r>
              <a:rPr lang="en-US" dirty="0"/>
              <a:t>(x)   </a:t>
            </a:r>
            <a:r>
              <a:rPr lang="en-US" sz="1600" i="1" dirty="0"/>
              <a:t> # </a:t>
            </a:r>
            <a:r>
              <a:rPr lang="en-US" sz="1600" i="1" dirty="0" err="1"/>
              <a:t>fourier</a:t>
            </a:r>
            <a:r>
              <a:rPr lang="en-US" sz="1600" i="1" dirty="0"/>
              <a:t> calculation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: Integration and </a:t>
            </a:r>
            <a:r>
              <a:rPr lang="en-US" dirty="0" err="1"/>
              <a:t>defferential</a:t>
            </a:r>
            <a:r>
              <a:rPr lang="en-US" dirty="0"/>
              <a:t> equations: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scipy.integrate</a:t>
            </a:r>
            <a:r>
              <a:rPr lang="en-US" dirty="0"/>
              <a:t>         </a:t>
            </a:r>
            <a:r>
              <a:rPr lang="en-US" sz="1600" i="1" dirty="0"/>
              <a:t># for integration operations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Scipy.integrate.quad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 </a:t>
            </a:r>
            <a:r>
              <a:rPr lang="en-US" dirty="0" err="1"/>
              <a:t>Scipy.integrate.dquad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Scipy.integrate.tplquad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</a:t>
            </a:r>
            <a:endParaRPr lang="en-US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Scipy.integrate.nquad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Spatial</a:t>
            </a:r>
            <a:r>
              <a:rPr lang="en-US" dirty="0"/>
              <a:t>: </a:t>
            </a:r>
            <a:r>
              <a:rPr lang="en-US" dirty="0" err="1"/>
              <a:t>Spacial</a:t>
            </a:r>
            <a:r>
              <a:rPr lang="en-US" dirty="0"/>
              <a:t> data structure and algorithms. </a:t>
            </a:r>
            <a:r>
              <a:rPr lang="en-US" sz="1600" dirty="0"/>
              <a:t>(like graphs and GPS)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Interpolate</a:t>
            </a:r>
            <a:r>
              <a:rPr lang="en-US" dirty="0"/>
              <a:t>: Interpolation and smoothing splines	(</a:t>
            </a:r>
            <a:r>
              <a:rPr lang="en-US" sz="1600" dirty="0"/>
              <a:t>new data points for given range of values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scipy.interpolate</a:t>
            </a:r>
            <a:r>
              <a:rPr lang="en-US" dirty="0"/>
              <a:t>         </a:t>
            </a:r>
            <a:r>
              <a:rPr lang="en-US" sz="1600" i="1" dirty="0"/>
              <a:t># for </a:t>
            </a:r>
            <a:r>
              <a:rPr lang="en-US" sz="1600" i="1" dirty="0" err="1"/>
              <a:t>fourier</a:t>
            </a:r>
            <a:r>
              <a:rPr lang="en-US" sz="1600" i="1" dirty="0"/>
              <a:t> transformation operations</a:t>
            </a:r>
            <a:endParaRPr lang="en-US" i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Scipy.fftpack.fft</a:t>
            </a:r>
            <a:r>
              <a:rPr lang="en-US" dirty="0"/>
              <a:t>(x)   </a:t>
            </a:r>
            <a:r>
              <a:rPr lang="en-US" sz="1600" i="1" dirty="0"/>
              <a:t> # </a:t>
            </a:r>
            <a:r>
              <a:rPr lang="en-US" sz="1600" i="1" dirty="0" err="1"/>
              <a:t>fourier</a:t>
            </a:r>
            <a:r>
              <a:rPr lang="en-US" sz="1600" i="1" dirty="0"/>
              <a:t> calculation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156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90880"/>
            <a:ext cx="9601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IO</a:t>
            </a:r>
            <a:r>
              <a:rPr lang="en-US" dirty="0"/>
              <a:t>: Input and output (</a:t>
            </a:r>
            <a:r>
              <a:rPr lang="en-US" dirty="0" err="1"/>
              <a:t>inputing</a:t>
            </a:r>
            <a:r>
              <a:rPr lang="en-US" dirty="0"/>
              <a:t> , getting data from file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scipy.io as </a:t>
            </a:r>
            <a:r>
              <a:rPr lang="en-US" dirty="0" err="1"/>
              <a:t>sio</a:t>
            </a:r>
            <a:r>
              <a:rPr lang="en-US" dirty="0"/>
              <a:t>       </a:t>
            </a:r>
            <a:r>
              <a:rPr lang="en-US" sz="1600" i="1" dirty="0"/>
              <a:t># for </a:t>
            </a:r>
            <a:r>
              <a:rPr lang="en-US" sz="1600" i="1" dirty="0" err="1"/>
              <a:t>io</a:t>
            </a:r>
            <a:r>
              <a:rPr lang="en-US" sz="1600" i="1" dirty="0"/>
              <a:t> operations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sio.savemat</a:t>
            </a:r>
            <a:r>
              <a:rPr lang="en-US" dirty="0"/>
              <a:t>              </a:t>
            </a:r>
            <a:r>
              <a:rPr lang="en-US" sz="1600" i="1" dirty="0"/>
              <a:t>#create/save mat file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sio.loadmat</a:t>
            </a:r>
            <a:r>
              <a:rPr lang="en-US" dirty="0"/>
              <a:t>              </a:t>
            </a:r>
            <a:r>
              <a:rPr lang="en-US" sz="1600" i="1" dirty="0"/>
              <a:t>#load mat file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sio.whosmat</a:t>
            </a:r>
            <a:r>
              <a:rPr lang="en-US" dirty="0"/>
              <a:t>             </a:t>
            </a:r>
            <a:r>
              <a:rPr lang="en-US" sz="1600" i="1" dirty="0"/>
              <a:t># </a:t>
            </a:r>
            <a:r>
              <a:rPr lang="en-US" sz="1600" i="1" dirty="0" err="1"/>
              <a:t>variabls</a:t>
            </a:r>
            <a:r>
              <a:rPr lang="en-US" sz="1600" i="1" dirty="0"/>
              <a:t>, values, and data types of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Linear Algebra</a:t>
            </a:r>
            <a:r>
              <a:rPr lang="en-US" dirty="0"/>
              <a:t>: (</a:t>
            </a:r>
            <a:r>
              <a:rPr lang="en-US" sz="1600" dirty="0"/>
              <a:t>to solve linear algebra problems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scipy.special</a:t>
            </a:r>
            <a:r>
              <a:rPr lang="en-US" dirty="0"/>
              <a:t>         </a:t>
            </a:r>
            <a:r>
              <a:rPr lang="en-US" sz="1600" i="1" dirty="0"/>
              <a:t># for scientific calculation operations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Linear algebra: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Scipy.linalg.solve</a:t>
            </a:r>
            <a:r>
              <a:rPr lang="en-US" dirty="0"/>
              <a:t>                 </a:t>
            </a:r>
            <a:r>
              <a:rPr lang="en-US" sz="1600" i="1" dirty="0"/>
              <a:t>#linear algebra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Ndimage</a:t>
            </a:r>
            <a:r>
              <a:rPr lang="en-US" dirty="0"/>
              <a:t>: N-dimensional image processing: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Odr</a:t>
            </a:r>
            <a:r>
              <a:rPr lang="en-US" dirty="0"/>
              <a:t>: Orthogonal distance regression: (</a:t>
            </a:r>
            <a:r>
              <a:rPr lang="en-US" sz="1600" dirty="0"/>
              <a:t>handle explicit and implicit function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Optimize</a:t>
            </a:r>
            <a:r>
              <a:rPr lang="en-US" dirty="0"/>
              <a:t>: Optimization and root-finding routines: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Signal</a:t>
            </a:r>
            <a:r>
              <a:rPr lang="en-US" dirty="0"/>
              <a:t>: Signal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Signal</a:t>
            </a:r>
            <a:r>
              <a:rPr lang="en-US" dirty="0"/>
              <a:t>: Signal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Weave</a:t>
            </a:r>
            <a:r>
              <a:rPr lang="en-US" dirty="0"/>
              <a:t>: C/C++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Stats</a:t>
            </a:r>
            <a:r>
              <a:rPr lang="en-US" dirty="0"/>
              <a:t>: Statistics distribution and </a:t>
            </a:r>
            <a:r>
              <a:rPr lang="en-US" dirty="0" err="1"/>
              <a:t>funtions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Special</a:t>
            </a:r>
            <a:r>
              <a:rPr lang="en-US" dirty="0"/>
              <a:t>: For special functions.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Special: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scipy.special.cbrt</a:t>
            </a:r>
            <a:r>
              <a:rPr lang="en-US" dirty="0"/>
              <a:t>                </a:t>
            </a:r>
            <a:r>
              <a:rPr lang="en-US" sz="1600" i="1" dirty="0"/>
              <a:t>#cube root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scipy.special.perm</a:t>
            </a:r>
            <a:r>
              <a:rPr lang="en-US" dirty="0"/>
              <a:t>              </a:t>
            </a:r>
            <a:r>
              <a:rPr lang="en-US" sz="1600" i="1" dirty="0"/>
              <a:t>#permutation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scipy.special.comb</a:t>
            </a:r>
            <a:r>
              <a:rPr lang="en-US" dirty="0"/>
              <a:t>              </a:t>
            </a:r>
            <a:r>
              <a:rPr lang="en-US" sz="1600" i="1" dirty="0"/>
              <a:t>#combination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8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1361440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Libraries to import: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u="sng" dirty="0"/>
              <a:t>OI:</a:t>
            </a:r>
            <a:endParaRPr lang="en-US" sz="1600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u="sng" dirty="0"/>
              <a:t>Linear algebra:</a:t>
            </a:r>
            <a:endParaRPr lang="en-US" sz="1600" i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115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B25F-FF73-462D-9822-BB993C22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B6310-180E-4CEE-8F25-CA12381EE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This will not include any library import</a:t>
            </a:r>
          </a:p>
        </p:txBody>
      </p:sp>
    </p:spTree>
    <p:extLst>
      <p:ext uri="{BB962C8B-B14F-4D97-AF65-F5344CB8AC3E}">
        <p14:creationId xmlns:p14="http://schemas.microsoft.com/office/powerpoint/2010/main" val="26635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Arithmetic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() </a:t>
            </a:r>
            <a:r>
              <a:rPr lang="en-US" i="1" dirty="0">
                <a:solidFill>
                  <a:srgbClr val="FFC000"/>
                </a:solidFill>
              </a:rPr>
              <a:t>-&gt;</a:t>
            </a:r>
            <a:r>
              <a:rPr lang="en-US" i="1" dirty="0" err="1">
                <a:solidFill>
                  <a:srgbClr val="FFC000"/>
                </a:solidFill>
              </a:rPr>
              <a:t>paranthesis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// </a:t>
            </a:r>
            <a:r>
              <a:rPr lang="en-US" i="1" dirty="0">
                <a:solidFill>
                  <a:srgbClr val="FFC000"/>
                </a:solidFill>
              </a:rPr>
              <a:t>-&gt;division with integer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** </a:t>
            </a:r>
            <a:r>
              <a:rPr lang="en-US" i="1" dirty="0">
                <a:solidFill>
                  <a:srgbClr val="FFC000"/>
                </a:solidFill>
              </a:rPr>
              <a:t>-&gt;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% </a:t>
            </a:r>
            <a:r>
              <a:rPr lang="en-US" i="1" dirty="0">
                <a:solidFill>
                  <a:srgbClr val="FFC000"/>
                </a:solidFill>
              </a:rPr>
              <a:t>-&gt; get 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{Operator}=  </a:t>
            </a:r>
            <a:r>
              <a:rPr lang="en-US" sz="1600" b="1" i="1" dirty="0">
                <a:solidFill>
                  <a:srgbClr val="FFC000"/>
                </a:solidFill>
              </a:rPr>
              <a:t>-&gt; ex: += , -=, *=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x=10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X+=10 </a:t>
            </a:r>
            <a:r>
              <a:rPr lang="en-US" sz="1600" b="1" i="1" dirty="0">
                <a:solidFill>
                  <a:srgbClr val="FFC000"/>
                </a:solidFill>
              </a:rPr>
              <a:t>-&gt; this means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 assignment in single assignment: </a:t>
            </a:r>
            <a:r>
              <a:rPr lang="en-US" sz="1600" b="1" i="1" dirty="0">
                <a:solidFill>
                  <a:srgbClr val="FFC000"/>
                </a:solidFill>
              </a:rPr>
              <a:t>ex: </a:t>
            </a:r>
            <a:r>
              <a:rPr lang="en-US" sz="1600" b="1" i="1" dirty="0" err="1">
                <a:solidFill>
                  <a:srgbClr val="FFC000"/>
                </a:solidFill>
              </a:rPr>
              <a:t>a,b</a:t>
            </a:r>
            <a:r>
              <a:rPr lang="en-US" sz="1600" b="1" i="1" dirty="0">
                <a:solidFill>
                  <a:srgbClr val="FFC000"/>
                </a:solidFill>
              </a:rPr>
              <a:t>=10,20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FFC000"/>
                </a:solidFill>
              </a:rPr>
              <a:t>This means a=10, b=20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Unary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A=10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a= -a </a:t>
            </a:r>
            <a:r>
              <a:rPr lang="en-US" sz="1600" b="1" i="1" dirty="0">
                <a:solidFill>
                  <a:srgbClr val="FFC000"/>
                </a:solidFill>
              </a:rPr>
              <a:t>-&gt;a will become -10</a:t>
            </a:r>
            <a:endParaRPr lang="en-US" sz="2000" b="1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38087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10&lt;20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a!=b   </a:t>
            </a:r>
            <a:r>
              <a:rPr lang="en-US" i="1" dirty="0"/>
              <a:t> </a:t>
            </a:r>
            <a:r>
              <a:rPr lang="en-US" sz="1600" b="1" i="1" dirty="0">
                <a:solidFill>
                  <a:srgbClr val="FFC000"/>
                </a:solidFill>
              </a:rPr>
              <a:t>-&gt; ex: a=10, b=20</a:t>
            </a:r>
            <a:endParaRPr lang="en-US" b="1" i="1" dirty="0">
              <a:solidFill>
                <a:srgbClr val="FFC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a=6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a&lt;10 and b&lt;20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FFC000"/>
                </a:solidFill>
              </a:rPr>
              <a:t>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16301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Name=[‘</a:t>
            </a:r>
            <a:r>
              <a:rPr lang="en-US" dirty="0" err="1"/>
              <a:t>abc</a:t>
            </a:r>
            <a:r>
              <a:rPr lang="en-US" dirty="0"/>
              <a:t>’,’def’,’</a:t>
            </a:r>
            <a:r>
              <a:rPr lang="en-US" dirty="0" err="1"/>
              <a:t>gh</a:t>
            </a:r>
            <a:r>
              <a:rPr lang="en-US" dirty="0"/>
              <a:t>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Name.append</a:t>
            </a:r>
            <a:r>
              <a:rPr lang="en-US" dirty="0"/>
              <a:t>(‘TVK’)</a:t>
            </a:r>
            <a:r>
              <a:rPr lang="en-US" i="1" dirty="0"/>
              <a:t>        </a:t>
            </a:r>
            <a:r>
              <a:rPr lang="en-US" i="1" dirty="0">
                <a:solidFill>
                  <a:srgbClr val="FFC000"/>
                </a:solidFill>
              </a:rPr>
              <a:t>     -&gt; append at the end of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Name.insert</a:t>
            </a:r>
            <a:r>
              <a:rPr lang="en-US" i="1" dirty="0"/>
              <a:t>({location},{value to be inserted})     </a:t>
            </a:r>
            <a:r>
              <a:rPr lang="en-US" i="1" dirty="0">
                <a:solidFill>
                  <a:srgbClr val="FFC000"/>
                </a:solidFill>
              </a:rPr>
              <a:t>-&gt; will insert the value in specified </a:t>
            </a:r>
            <a:r>
              <a:rPr lang="en-US" i="1" dirty="0"/>
              <a:t>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Name.pop</a:t>
            </a:r>
            <a:r>
              <a:rPr lang="en-US" i="1" dirty="0"/>
              <a:t>()      </a:t>
            </a:r>
            <a:r>
              <a:rPr lang="en-US" i="1" dirty="0">
                <a:solidFill>
                  <a:srgbClr val="FFC000"/>
                </a:solidFill>
              </a:rPr>
              <a:t>-&gt; remove the element of last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Name.extend</a:t>
            </a:r>
            <a:r>
              <a:rPr lang="en-US" i="1" dirty="0"/>
              <a:t>([‘</a:t>
            </a:r>
            <a:r>
              <a:rPr lang="en-US" i="1" dirty="0" err="1"/>
              <a:t>a’,’b</a:t>
            </a:r>
            <a:r>
              <a:rPr lang="en-US" i="1" dirty="0"/>
              <a:t>’,])             </a:t>
            </a:r>
            <a:r>
              <a:rPr lang="en-US" i="1" dirty="0">
                <a:solidFill>
                  <a:srgbClr val="FFC000"/>
                </a:solidFill>
              </a:rPr>
              <a:t>-&gt; append the values at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Name.sort</a:t>
            </a:r>
            <a:r>
              <a:rPr lang="en-US" i="1" dirty="0"/>
              <a:t>()                              </a:t>
            </a:r>
            <a:r>
              <a:rPr lang="en-US" i="1" dirty="0">
                <a:solidFill>
                  <a:srgbClr val="FFC000"/>
                </a:solidFill>
              </a:rPr>
              <a:t>-&gt; sort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Min(Name)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Max(Name)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Tuple: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Tup</a:t>
            </a:r>
            <a:r>
              <a:rPr lang="en-US" dirty="0"/>
              <a:t>=(1,2,3,4) </a:t>
            </a:r>
            <a:r>
              <a:rPr lang="en-US" i="1" dirty="0">
                <a:solidFill>
                  <a:srgbClr val="FFC000"/>
                </a:solidFill>
              </a:rPr>
              <a:t>-&gt;you cannot change value, only one time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Tup.count</a:t>
            </a:r>
            <a:r>
              <a:rPr lang="en-US" i="1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Tup.index</a:t>
            </a:r>
            <a:r>
              <a:rPr lang="en-US" i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s={1,2,3,4}   </a:t>
            </a:r>
            <a:r>
              <a:rPr lang="en-US" i="1" dirty="0">
                <a:solidFill>
                  <a:srgbClr val="FFC000"/>
                </a:solidFill>
              </a:rPr>
              <a:t>-&gt;you can change value, but location vary time to time, so cant use indexing. Also remove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Type(s)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‘set’&gt;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3565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Dictionary: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D={‘Vijay’:’vivo’,’</a:t>
            </a:r>
            <a:r>
              <a:rPr lang="en-US" i="1" dirty="0" err="1"/>
              <a:t>rahul</a:t>
            </a:r>
            <a:r>
              <a:rPr lang="en-US" i="1" dirty="0"/>
              <a:t>’:’</a:t>
            </a:r>
            <a:r>
              <a:rPr lang="en-US" i="1" dirty="0" err="1"/>
              <a:t>iphone</a:t>
            </a:r>
            <a:r>
              <a:rPr lang="en-US" i="1" dirty="0"/>
              <a:t>’,’</a:t>
            </a:r>
            <a:r>
              <a:rPr lang="en-US" i="1" dirty="0" err="1"/>
              <a:t>navin</a:t>
            </a:r>
            <a:r>
              <a:rPr lang="en-US" i="1" dirty="0"/>
              <a:t>’:’</a:t>
            </a:r>
            <a:r>
              <a:rPr lang="en-US" i="1" dirty="0" err="1"/>
              <a:t>samsung</a:t>
            </a:r>
            <a:r>
              <a:rPr lang="en-US" i="1" dirty="0"/>
              <a:t>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7538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Address: Explaining with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B=20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Id(A) -&gt;</a:t>
            </a:r>
            <a:r>
              <a:rPr lang="en-US" i="1" dirty="0"/>
              <a:t>address of 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Id(B) -&gt;</a:t>
            </a:r>
            <a:r>
              <a:rPr lang="en-US" i="1" dirty="0"/>
              <a:t>address of 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4567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C=A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Id(C)  </a:t>
            </a:r>
            <a:r>
              <a:rPr lang="en-US" dirty="0">
                <a:solidFill>
                  <a:srgbClr val="FFC000"/>
                </a:solidFill>
              </a:rPr>
              <a:t>-&gt; </a:t>
            </a:r>
            <a:r>
              <a:rPr lang="en-US" i="1" dirty="0">
                <a:solidFill>
                  <a:srgbClr val="FFC000"/>
                </a:solidFill>
              </a:rPr>
              <a:t>value of C become A value, including the address. So same location </a:t>
            </a:r>
            <a:r>
              <a:rPr lang="en-US" i="1" dirty="0"/>
              <a:t>get two names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Id(10)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A=9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8923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6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Float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Str -&gt; we have only str , no char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Range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Type conversion: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P=1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Type(P)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‘int’&gt;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K=float(P)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Type(K)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‘float’&gt;</a:t>
            </a:r>
          </a:p>
        </p:txBody>
      </p:sp>
    </p:spTree>
    <p:extLst>
      <p:ext uri="{BB962C8B-B14F-4D97-AF65-F5344CB8AC3E}">
        <p14:creationId xmlns:p14="http://schemas.microsoft.com/office/powerpoint/2010/main" val="15690424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5944</TotalTime>
  <Words>2115</Words>
  <Application>Microsoft Office PowerPoint</Application>
  <PresentationFormat>Widescreen</PresentationFormat>
  <Paragraphs>374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Slice</vt:lpstr>
      <vt:lpstr>Python</vt:lpstr>
      <vt:lpstr>topics</vt:lpstr>
      <vt:lpstr>Basics</vt:lpstr>
      <vt:lpstr>Operators</vt:lpstr>
      <vt:lpstr>Operators</vt:lpstr>
      <vt:lpstr>variables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</vt:lpstr>
      <vt:lpstr>scipy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Thummanapelly</dc:creator>
  <cp:lastModifiedBy>Vijay Thummanapelly</cp:lastModifiedBy>
  <cp:revision>119</cp:revision>
  <dcterms:created xsi:type="dcterms:W3CDTF">2020-08-29T10:05:25Z</dcterms:created>
  <dcterms:modified xsi:type="dcterms:W3CDTF">2020-09-19T10:26:44Z</dcterms:modified>
</cp:coreProperties>
</file>