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1" r:id="rId4"/>
    <p:sldId id="264" r:id="rId5"/>
    <p:sldId id="270" r:id="rId6"/>
    <p:sldId id="266" r:id="rId7"/>
    <p:sldId id="269" r:id="rId8"/>
    <p:sldId id="265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62" r:id="rId37"/>
    <p:sldId id="263" r:id="rId38"/>
    <p:sldId id="258" r:id="rId39"/>
    <p:sldId id="260" r:id="rId40"/>
    <p:sldId id="25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73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96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71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850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21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93952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705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9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07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836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152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62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8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604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22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047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C3C979-CC29-4DA5-B9E8-96974BECAC1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166F3A-A543-49E8-ADFD-FF9A9CF4D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491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A7F9D-5254-458A-A74B-17737FA3E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AC0F3C-C121-435D-A730-D963F0AC5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Vijay Kumar Thummanapelly</a:t>
            </a:r>
          </a:p>
        </p:txBody>
      </p:sp>
    </p:spTree>
    <p:extLst>
      <p:ext uri="{BB962C8B-B14F-4D97-AF65-F5344CB8AC3E}">
        <p14:creationId xmlns="" xmlns:p14="http://schemas.microsoft.com/office/powerpoint/2010/main" val="375482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Complex: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X=6+9j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Type(X)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‘complex’&gt;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A=complex(1,2)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Print(A)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1+2j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Type(A)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&lt; class ‘complex’&gt;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83895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Number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Binary (0-1)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EX: </a:t>
            </a:r>
            <a:r>
              <a:rPr lang="en-US" i="1" dirty="0" err="1"/>
              <a:t>convertion</a:t>
            </a:r>
            <a:r>
              <a:rPr lang="en-US" i="1" dirty="0"/>
              <a:t> from </a:t>
            </a:r>
            <a:r>
              <a:rPr lang="en-US" i="1" dirty="0" err="1"/>
              <a:t>dec</a:t>
            </a:r>
            <a:r>
              <a:rPr lang="en-US" i="1" dirty="0"/>
              <a:t> to binary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bin(25)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Decimal (0-9)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Octa (0-7)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Hexa</a:t>
            </a:r>
            <a:r>
              <a:rPr lang="en-US" i="1" dirty="0"/>
              <a:t> Decimal(0-9 a-f)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74355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Complement (~)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Inverting the number with binary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Ex: ~12 -&gt; -13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12 – 00001100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~12 -&gt; 11110011 -&gt; to understand </a:t>
            </a:r>
            <a:r>
              <a:rPr lang="en-US" sz="1600" i="1" dirty="0" err="1">
                <a:solidFill>
                  <a:srgbClr val="FFC000"/>
                </a:solidFill>
              </a:rPr>
              <a:t>whats</a:t>
            </a:r>
            <a:r>
              <a:rPr lang="en-US" sz="1600" i="1" dirty="0">
                <a:solidFill>
                  <a:srgbClr val="FFC000"/>
                </a:solidFill>
              </a:rPr>
              <a:t> this number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To understand 2’s compliment for 13 -&gt; ~{number} + 1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13 -&gt; 00001101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C000"/>
                </a:solidFill>
              </a:rPr>
              <a:t>-13 -&gt; ~13+1 -&gt; 11110010 + 1 -&gt; 11110011 -&gt; this seems same as ~12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(&amp;)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Bitwise &amp; will do bit wise and for the number binary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&amp; 13 </a:t>
            </a:r>
            <a:r>
              <a:rPr lang="en-US" sz="1600" i="1" dirty="0">
                <a:solidFill>
                  <a:srgbClr val="FFC000"/>
                </a:solidFill>
              </a:rPr>
              <a:t>-&gt; 00001100 &amp; 00001101 -&gt; 00001100 -&gt; So answer is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(|)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Bitwise | will do bit wise or for the number binary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| 13 </a:t>
            </a:r>
            <a:r>
              <a:rPr lang="en-US" sz="1600" i="1" dirty="0">
                <a:solidFill>
                  <a:srgbClr val="FFC000"/>
                </a:solidFill>
              </a:rPr>
              <a:t>-&gt; 00001100 | 00001101 -&gt; 00001101 -&gt; So answer is 13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XOR(^)</a:t>
            </a:r>
            <a:r>
              <a:rPr lang="en-US" sz="1600" i="1" dirty="0">
                <a:solidFill>
                  <a:srgbClr val="FFC000"/>
                </a:solidFill>
              </a:rPr>
              <a:t> -&gt; 00 =0       01=1        10=1       11=0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Bitwise ^ will do bit wise </a:t>
            </a:r>
            <a:r>
              <a:rPr lang="en-US" dirty="0" err="1"/>
              <a:t>Xor</a:t>
            </a:r>
            <a:r>
              <a:rPr lang="en-US" dirty="0"/>
              <a:t> for the number binary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^ 13 </a:t>
            </a:r>
            <a:r>
              <a:rPr lang="en-US" sz="1600" i="1" dirty="0">
                <a:solidFill>
                  <a:srgbClr val="FFC000"/>
                </a:solidFill>
              </a:rPr>
              <a:t>-&gt; 00001100 &amp; 00001101 -&gt; 00000001 -&gt; So answer is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Shift (&lt;&lt;)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 the specified number of bits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&lt;&lt; 2 </a:t>
            </a:r>
            <a:r>
              <a:rPr lang="en-US" sz="1600" i="1" dirty="0">
                <a:solidFill>
                  <a:srgbClr val="FFC000"/>
                </a:solidFill>
              </a:rPr>
              <a:t>-&gt; 00001100&lt;&lt;2 -&gt; 00110000 -&gt; 48</a:t>
            </a:r>
            <a:endParaRPr lang="en-US" i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Shift (&gt;&gt;)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 the specified number of bits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12 &gt;&gt; 2 </a:t>
            </a:r>
            <a:r>
              <a:rPr lang="en-US" sz="1600" i="1" dirty="0">
                <a:solidFill>
                  <a:srgbClr val="FFC000"/>
                </a:solidFill>
              </a:rPr>
              <a:t>-&gt; 00001100&gt;&gt;2 -&gt; 0000011 -&gt; 3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3804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import math library: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math </a:t>
            </a:r>
            <a:r>
              <a:rPr lang="en-US" i="1" dirty="0">
                <a:solidFill>
                  <a:srgbClr val="FFC000"/>
                </a:solidFill>
              </a:rPr>
              <a:t>-&gt; you can use </a:t>
            </a:r>
            <a:r>
              <a:rPr lang="en-US" i="1" dirty="0" err="1">
                <a:solidFill>
                  <a:srgbClr val="FFC000"/>
                </a:solidFill>
              </a:rPr>
              <a:t>math.sqrt</a:t>
            </a:r>
            <a:r>
              <a:rPr lang="en-US" i="1" dirty="0">
                <a:solidFill>
                  <a:srgbClr val="FFC000"/>
                </a:solidFill>
              </a:rPr>
              <a:t>/pow/</a:t>
            </a:r>
            <a:r>
              <a:rPr lang="en-US" i="1" dirty="0" err="1">
                <a:solidFill>
                  <a:srgbClr val="FFC000"/>
                </a:solidFill>
              </a:rPr>
              <a:t>etc</a:t>
            </a:r>
            <a:r>
              <a:rPr lang="en-US" i="1" dirty="0">
                <a:solidFill>
                  <a:srgbClr val="FFC000"/>
                </a:solidFill>
              </a:rPr>
              <a:t>…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math as m </a:t>
            </a:r>
            <a:r>
              <a:rPr lang="en-US" i="1" dirty="0">
                <a:solidFill>
                  <a:srgbClr val="FFC000"/>
                </a:solidFill>
              </a:rPr>
              <a:t>-&gt; you can use </a:t>
            </a:r>
            <a:r>
              <a:rPr lang="en-US" i="1" dirty="0" err="1">
                <a:solidFill>
                  <a:srgbClr val="FFC000"/>
                </a:solidFill>
              </a:rPr>
              <a:t>m.sqrt</a:t>
            </a:r>
            <a:r>
              <a:rPr lang="en-US" i="1" dirty="0">
                <a:solidFill>
                  <a:srgbClr val="FFC000"/>
                </a:solidFill>
              </a:rPr>
              <a:t>/pow/</a:t>
            </a:r>
            <a:r>
              <a:rPr lang="en-US" i="1" dirty="0" err="1">
                <a:solidFill>
                  <a:srgbClr val="FFC000"/>
                </a:solidFill>
              </a:rPr>
              <a:t>etc</a:t>
            </a:r>
            <a:r>
              <a:rPr lang="en-US" i="1" dirty="0">
                <a:solidFill>
                  <a:srgbClr val="FFC000"/>
                </a:solidFill>
              </a:rPr>
              <a:t>… or </a:t>
            </a:r>
            <a:r>
              <a:rPr lang="en-US" i="1" dirty="0" err="1">
                <a:solidFill>
                  <a:srgbClr val="FFC000"/>
                </a:solidFill>
              </a:rPr>
              <a:t>math.sqrt</a:t>
            </a:r>
            <a:r>
              <a:rPr lang="en-US" i="1" dirty="0">
                <a:solidFill>
                  <a:srgbClr val="FFC000"/>
                </a:solidFill>
              </a:rPr>
              <a:t>/pow/</a:t>
            </a:r>
            <a:r>
              <a:rPr lang="en-US" i="1" dirty="0" err="1">
                <a:solidFill>
                  <a:srgbClr val="FFC000"/>
                </a:solidFill>
              </a:rPr>
              <a:t>etc</a:t>
            </a:r>
            <a:r>
              <a:rPr lang="en-US" i="1" dirty="0">
                <a:solidFill>
                  <a:srgbClr val="FFC000"/>
                </a:solidFill>
              </a:rPr>
              <a:t>…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math import sqrt, pow </a:t>
            </a:r>
            <a:r>
              <a:rPr lang="en-US" sz="1600" i="1" dirty="0">
                <a:solidFill>
                  <a:srgbClr val="FFC000"/>
                </a:solidFill>
              </a:rPr>
              <a:t>-&gt; this will import only two </a:t>
            </a:r>
            <a:r>
              <a:rPr lang="en-US" sz="1600" i="1" dirty="0" err="1">
                <a:solidFill>
                  <a:srgbClr val="FFC000"/>
                </a:solidFill>
              </a:rPr>
              <a:t>funtions</a:t>
            </a:r>
            <a:endParaRPr lang="en-US" i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sqrt </a:t>
            </a:r>
            <a:r>
              <a:rPr lang="en-US" sz="1600" i="1" dirty="0">
                <a:solidFill>
                  <a:srgbClr val="FFC000"/>
                </a:solidFill>
              </a:rPr>
              <a:t>-&gt; square 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</a:t>
            </a:r>
            <a:r>
              <a:rPr lang="en-US" dirty="0" err="1"/>
              <a:t>math.sqrt</a:t>
            </a:r>
            <a:r>
              <a:rPr lang="en-US" dirty="0"/>
              <a:t>(25) </a:t>
            </a:r>
            <a:r>
              <a:rPr lang="en-US" sz="1600" i="1" dirty="0">
                <a:solidFill>
                  <a:srgbClr val="FFC000"/>
                </a:solidFill>
              </a:rPr>
              <a:t>-&gt; 5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floor </a:t>
            </a:r>
            <a:r>
              <a:rPr lang="en-US" sz="1600" i="1" dirty="0">
                <a:solidFill>
                  <a:srgbClr val="FFC000"/>
                </a:solidFill>
              </a:rPr>
              <a:t>-&gt; remove the decimal part and move the value to down</a:t>
            </a:r>
            <a:endParaRPr lang="en-US" i="1" dirty="0">
              <a:solidFill>
                <a:srgbClr val="FFC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X=2.5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</a:t>
            </a:r>
            <a:r>
              <a:rPr lang="en-US" dirty="0" err="1"/>
              <a:t>math.floor</a:t>
            </a:r>
            <a:r>
              <a:rPr lang="en-US" dirty="0"/>
              <a:t>(x) </a:t>
            </a:r>
            <a:r>
              <a:rPr lang="en-US" sz="1600" i="1" dirty="0">
                <a:solidFill>
                  <a:srgbClr val="FFC000"/>
                </a:solidFill>
              </a:rPr>
              <a:t>-&gt;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</a:t>
            </a:r>
            <a:r>
              <a:rPr lang="en-US" i="1" dirty="0">
                <a:solidFill>
                  <a:srgbClr val="FFC000"/>
                </a:solidFill>
              </a:rPr>
              <a:t> -&gt; power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x=</a:t>
            </a:r>
            <a:r>
              <a:rPr lang="en-US" dirty="0" err="1"/>
              <a:t>math.pow</a:t>
            </a:r>
            <a:r>
              <a:rPr lang="en-US" dirty="0"/>
              <a:t>(2,3) </a:t>
            </a:r>
            <a:r>
              <a:rPr lang="en-US" sz="1600" i="1" dirty="0">
                <a:solidFill>
                  <a:srgbClr val="FFC000"/>
                </a:solidFill>
              </a:rPr>
              <a:t>-&gt; 8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</a:t>
            </a:r>
            <a:r>
              <a:rPr lang="en-US" dirty="0" err="1"/>
              <a:t>math.pi</a:t>
            </a:r>
            <a:r>
              <a:rPr lang="en-US" dirty="0"/>
              <a:t> </a:t>
            </a:r>
            <a:r>
              <a:rPr lang="en-US" sz="1600" i="1" dirty="0">
                <a:solidFill>
                  <a:srgbClr val="FFC000"/>
                </a:solidFill>
              </a:rPr>
              <a:t>-&gt; 3.14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</a:t>
            </a:r>
            <a:r>
              <a:rPr lang="en-US" dirty="0" err="1"/>
              <a:t>math.e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Many more ….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2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give input to code from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X=input(‘enter text’)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will ask to enter the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Y=int(input(‘enter number’))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Console will ask to enter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= eval(input('enter expression’))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expression 2*3+5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err="1"/>
              <a:t>test.ipynb</a:t>
            </a:r>
            <a:r>
              <a:rPr lang="en-US" dirty="0"/>
              <a:t> 2 3 -&gt;2,3 are </a:t>
            </a:r>
            <a:r>
              <a:rPr lang="en-US" dirty="0" err="1"/>
              <a:t>commandline</a:t>
            </a:r>
            <a:r>
              <a:rPr lang="en-US" dirty="0"/>
              <a:t> arguments for the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Test.ipynb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sys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x=</a:t>
            </a:r>
            <a:r>
              <a:rPr lang="en-US" dirty="0" err="1"/>
              <a:t>sys.argv</a:t>
            </a:r>
            <a:r>
              <a:rPr lang="en-US" dirty="0"/>
              <a:t>[1]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y=</a:t>
            </a:r>
            <a:r>
              <a:rPr lang="en-US" dirty="0" err="1"/>
              <a:t>sys.argv</a:t>
            </a:r>
            <a:r>
              <a:rPr lang="en-US" dirty="0"/>
              <a:t>[2]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z=</a:t>
            </a:r>
            <a:r>
              <a:rPr lang="en-US" dirty="0" err="1"/>
              <a:t>x+y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79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true:</a:t>
            </a:r>
          </a:p>
          <a:p>
            <a:pPr lvl="2"/>
            <a:r>
              <a:rPr lang="en-US" sz="1600" dirty="0"/>
              <a:t>    Print(“I am right”) </a:t>
            </a:r>
            <a:r>
              <a:rPr lang="en-US" sz="1600" dirty="0">
                <a:sym typeface="Wingdings" panose="05000000000000000000" pitchFamily="2" charset="2"/>
              </a:rPr>
              <a:t> you should use spaces, 4 spaces is recommended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    print(“still in if as number of spaces same as first </a:t>
            </a:r>
            <a:r>
              <a:rPr lang="en-US" sz="1600" dirty="0" err="1">
                <a:sym typeface="Wingdings" panose="05000000000000000000" pitchFamily="2" charset="2"/>
              </a:rPr>
              <a:t>statment</a:t>
            </a:r>
            <a:r>
              <a:rPr lang="en-US" sz="1600" dirty="0">
                <a:sym typeface="Wingdings" panose="05000000000000000000" pitchFamily="2" charset="2"/>
              </a:rPr>
              <a:t>”)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Print(“out of if”) -&gt; as number of spaces is not same as first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If(x&gt;10)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 and greater than 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else: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print(“Odd”)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elif</a:t>
            </a:r>
            <a:r>
              <a:rPr lang="en-US" sz="1600" dirty="0"/>
              <a:t> 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x==0: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Print(“0”)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Elif</a:t>
            </a:r>
            <a:r>
              <a:rPr lang="en-US" sz="1600" dirty="0"/>
              <a:t> x==1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21681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true:</a:t>
            </a:r>
          </a:p>
          <a:p>
            <a:pPr lvl="2"/>
            <a:r>
              <a:rPr lang="en-US" sz="1600" dirty="0"/>
              <a:t>    Print(“I am right”) </a:t>
            </a:r>
            <a:r>
              <a:rPr lang="en-US" sz="1600" dirty="0">
                <a:sym typeface="Wingdings" panose="05000000000000000000" pitchFamily="2" charset="2"/>
              </a:rPr>
              <a:t> you should use spaces, 4 spaces is recommended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    print(“still in if as number of spaces same as first </a:t>
            </a:r>
            <a:r>
              <a:rPr lang="en-US" sz="1600" dirty="0" err="1">
                <a:sym typeface="Wingdings" panose="05000000000000000000" pitchFamily="2" charset="2"/>
              </a:rPr>
              <a:t>statment</a:t>
            </a:r>
            <a:r>
              <a:rPr lang="en-US" sz="1600" dirty="0">
                <a:sym typeface="Wingdings" panose="05000000000000000000" pitchFamily="2" charset="2"/>
              </a:rPr>
              <a:t>”)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Print(“out of if”) -&gt; as number of spaces is not same as first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If(x&gt;10)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 and greater than 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else: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x%2 == 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print(“Even”)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print(“Odd”)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elif</a:t>
            </a:r>
            <a:r>
              <a:rPr lang="en-US" sz="1600" dirty="0"/>
              <a:t> 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x==0: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Print(“0”)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Elif</a:t>
            </a:r>
            <a:r>
              <a:rPr lang="en-US" sz="1600" dirty="0"/>
              <a:t> x==1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Print(“10”)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5928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1: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class Computer1: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def hello(self):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print("from hello")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com1=Computer1()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com1.hello()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2: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class Computer2: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100" i="1" dirty="0">
                <a:sym typeface="Wingdings" panose="05000000000000000000" pitchFamily="2" charset="2"/>
              </a:rPr>
              <a:t>can initiate variable of an object. This will be called automatically when object instantiated</a:t>
            </a:r>
            <a:endParaRPr lang="en-US" sz="1600" i="1" dirty="0"/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=a                  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100" i="1" dirty="0">
                <a:sym typeface="Wingdings" panose="05000000000000000000" pitchFamily="2" charset="2"/>
              </a:rPr>
              <a:t>these variables belongs to specific object of the class. Called class variables.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com1=Computer2(10,20)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100" i="1" dirty="0">
                <a:sym typeface="Wingdings" panose="05000000000000000000" pitchFamily="2" charset="2"/>
              </a:rPr>
              <a:t>__</a:t>
            </a:r>
            <a:r>
              <a:rPr lang="en-US" sz="1100" i="1" dirty="0" err="1">
                <a:sym typeface="Wingdings" panose="05000000000000000000" pitchFamily="2" charset="2"/>
              </a:rPr>
              <a:t>init</a:t>
            </a:r>
            <a:r>
              <a:rPr lang="en-US" sz="1100" i="1" dirty="0">
                <a:sym typeface="Wingdings" panose="05000000000000000000" pitchFamily="2" charset="2"/>
              </a:rPr>
              <a:t>__ will be called automatically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print("sum is = ",com1.c)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print(id(com1))</a:t>
            </a:r>
          </a:p>
          <a:p>
            <a:pPr lvl="1"/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724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3: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class Computer3: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=a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def compare(self,c2):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if (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==c2.a and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==c2.b and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==c2.c):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    return True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else: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       return False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com1=Computer3(10,20)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com2=Computer3(10,30)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com2.sum()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print("sum is = ",com1.c)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print(id(com1))</a:t>
            </a:r>
          </a:p>
          <a:p>
            <a:pPr lvl="1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if com1.compare(com2):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print("both are same")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else: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    print("both are not same")</a:t>
            </a:r>
          </a:p>
        </p:txBody>
      </p:sp>
    </p:spTree>
    <p:extLst>
      <p:ext uri="{BB962C8B-B14F-4D97-AF65-F5344CB8AC3E}">
        <p14:creationId xmlns="" xmlns:p14="http://schemas.microsoft.com/office/powerpoint/2010/main" val="107764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4: Defining common variable in the class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class Computer4: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globe=40 </a:t>
            </a:r>
            <a:r>
              <a:rPr lang="en-US" sz="1600" i="1" dirty="0">
                <a:sym typeface="Wingdings" panose="05000000000000000000" pitchFamily="2" charset="2"/>
              </a:rPr>
              <a:t>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100" i="1" dirty="0">
                <a:sym typeface="Wingdings" panose="05000000000000000000" pitchFamily="2" charset="2"/>
              </a:rPr>
              <a:t>Global variable for the class. This is also called static variables</a:t>
            </a:r>
            <a:endParaRPr lang="en-US" sz="1600" i="1" dirty="0"/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=a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com1=Computer4(10,20)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com2=Computer4(30,40)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com2.sum()</a:t>
            </a:r>
          </a:p>
          <a:p>
            <a:pPr lvl="1"/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print("sum is of com1 is = ",com1.c)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print("sum of com2 is = ",com2.c)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of com1",com1.globe)</a:t>
            </a:r>
          </a:p>
          <a:p>
            <a:pPr lvl="1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of com2",com2.globe)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2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BAB7FC-45FA-4CF0-9BFE-09FF34D6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281092"/>
            <a:ext cx="8534400" cy="1507067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8CFFEA-984A-4B67-B8BB-DA5A569E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="" xmlns:p14="http://schemas.microsoft.com/office/powerpoint/2010/main" val="407042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5: Defining class method, static method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class Computer5: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globe=40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__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__(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self,a,b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self.a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=a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self.b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=b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print("from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sum(self):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self.c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self.a+self.b</a:t>
            </a:r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@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classmethod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100" i="1" dirty="0">
                <a:sym typeface="Wingdings" panose="05000000000000000000" pitchFamily="2" charset="2"/>
              </a:rPr>
              <a:t> class method</a:t>
            </a:r>
            <a:endParaRPr lang="en-US" sz="1100" i="1" dirty="0"/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getGlobe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cls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return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cls.globe</a:t>
            </a:r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@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staticmethod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i="1" dirty="0">
                <a:sym typeface="Wingdings" panose="05000000000000000000" pitchFamily="2" charset="2"/>
              </a:rPr>
              <a:t> static method</a:t>
            </a:r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def info():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return("This is from static")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com1=Computer5(10,20)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com1.sum()</a:t>
            </a: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com2=Computer5(30,40)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com2.sum()</a:t>
            </a: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print("sum is of com1 is = ",com1.c)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print("sum of com2 is = ",com2.c)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of com1",com1.globe)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print("global </a:t>
            </a:r>
            <a:r>
              <a:rPr lang="en-US" sz="1100" i="1" dirty="0" err="1">
                <a:solidFill>
                  <a:schemeClr val="accent6">
                    <a:lumMod val="75000"/>
                  </a:schemeClr>
                </a:solidFill>
              </a:rPr>
              <a:t>varaiable</a:t>
            </a:r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of com2",com2.globe)</a:t>
            </a: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print(Computer5.getGlobe())</a:t>
            </a:r>
          </a:p>
          <a:p>
            <a:pPr lvl="1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com1.info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1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-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</a:t>
            </a:r>
            <a:r>
              <a:rPr lang="en-US" sz="1600" dirty="0" smtClean="0"/>
              <a:t>6: Defining and accessing sub class</a:t>
            </a:r>
            <a:endParaRPr lang="en-US" sz="1600" dirty="0"/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class Student: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def __init__(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self,sno,name,brand,cpu,ram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self.sno=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sno</a:t>
            </a:r>
            <a:endParaRPr lang="en-US" sz="11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self.name=name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self.lap=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self.Laptop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brand,cpu,ram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def show(self):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print(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self.sno,self.name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self.lap.show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class Laptop:                      </a:t>
            </a:r>
            <a:r>
              <a:rPr lang="en-US" sz="1100" i="1" dirty="0" smtClean="0"/>
              <a:t>--&gt; we can define the sub class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def __init__(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self,brand,cpu,ram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self.brand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=brand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    self.cpu=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en-US" sz="11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    self.ram=ram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def show(self):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    print(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self.brand,self.cpu,self.ram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s1=Student(1,'Vijay','HP','i5','8gb')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s2=Student(2,'Kumar','Apple','X','8gb')</a:t>
            </a:r>
          </a:p>
          <a:p>
            <a:pPr lvl="1"/>
            <a:endParaRPr lang="en-US" sz="11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s1.show()</a:t>
            </a:r>
          </a:p>
          <a:p>
            <a:pPr lvl="1"/>
            <a:endParaRPr lang="en-US" sz="11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s2.lap.show()</a:t>
            </a:r>
          </a:p>
          <a:p>
            <a:pPr lvl="1"/>
            <a:endParaRPr lang="en-US" sz="11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print(s1.lap.brand,s1.lap.cpu)</a:t>
            </a:r>
          </a:p>
          <a:p>
            <a:pPr lvl="1"/>
            <a:endParaRPr lang="en-US" sz="11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L1=</a:t>
            </a:r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</a:rPr>
              <a:t>Student.Laptop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('DELL','R','6gb') </a:t>
            </a:r>
            <a:r>
              <a:rPr lang="en-US" sz="1100" i="1" dirty="0" smtClean="0"/>
              <a:t>--&gt;we can directly define the sub class object</a:t>
            </a:r>
          </a:p>
          <a:p>
            <a:pPr lvl="1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</a:rPr>
              <a:t>L1.show()</a:t>
            </a: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548640" y="95197"/>
            <a:ext cx="11347704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</a:t>
            </a:r>
            <a:r>
              <a:rPr lang="en-US" dirty="0" smtClean="0"/>
              <a:t>– Class – Single/multi level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</a:t>
            </a:r>
            <a:r>
              <a:rPr lang="en-US" sz="1600" dirty="0" smtClean="0"/>
              <a:t>7</a:t>
            </a:r>
            <a:r>
              <a:rPr lang="en-US" sz="1600" dirty="0" smtClean="0"/>
              <a:t>: Single/multi level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class </a:t>
            </a:r>
            <a:r>
              <a:rPr lang="en-US" sz="1100" dirty="0" smtClean="0">
                <a:solidFill>
                  <a:srgbClr val="FFFF00"/>
                </a:solidFill>
              </a:rPr>
              <a:t>A: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r>
              <a:rPr lang="en-US" sz="1100" dirty="0" smtClean="0">
                <a:solidFill>
                  <a:srgbClr val="FFFF00"/>
                </a:solidFill>
              </a:rPr>
              <a:t>def feature1(self):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    </a:t>
            </a:r>
            <a:r>
              <a:rPr lang="en-US" sz="1100" dirty="0" smtClean="0">
                <a:solidFill>
                  <a:srgbClr val="FFFF00"/>
                </a:solidFill>
              </a:rPr>
              <a:t>print("In feature1")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r>
              <a:rPr lang="en-US" sz="1100" dirty="0" smtClean="0">
                <a:solidFill>
                  <a:srgbClr val="FFFF00"/>
                </a:solidFill>
              </a:rPr>
              <a:t>def feature2(self):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    </a:t>
            </a:r>
            <a:r>
              <a:rPr lang="en-US" sz="1100" dirty="0" smtClean="0">
                <a:solidFill>
                  <a:srgbClr val="FFFF00"/>
                </a:solidFill>
              </a:rPr>
              <a:t>print("In feature2")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class </a:t>
            </a:r>
            <a:r>
              <a:rPr lang="en-US" sz="1100" dirty="0" smtClean="0">
                <a:solidFill>
                  <a:srgbClr val="FFFF00"/>
                </a:solidFill>
              </a:rPr>
              <a:t>B(A</a:t>
            </a:r>
            <a:r>
              <a:rPr lang="en-US" sz="1100" dirty="0" smtClean="0">
                <a:solidFill>
                  <a:srgbClr val="FFFF00"/>
                </a:solidFill>
              </a:rPr>
              <a:t>):                                   </a:t>
            </a:r>
            <a:r>
              <a:rPr lang="en-US" sz="1100" dirty="0" smtClean="0">
                <a:sym typeface="Wingdings" pitchFamily="2" charset="2"/>
              </a:rPr>
              <a:t> single level inheritance</a:t>
            </a:r>
            <a:endParaRPr lang="en-US" sz="1100" dirty="0" smtClean="0"/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r>
              <a:rPr lang="en-US" sz="1100" dirty="0" smtClean="0">
                <a:solidFill>
                  <a:srgbClr val="FFFF00"/>
                </a:solidFill>
              </a:rPr>
              <a:t>def feature3(self):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    </a:t>
            </a:r>
            <a:r>
              <a:rPr lang="en-US" sz="1100" dirty="0" smtClean="0">
                <a:solidFill>
                  <a:srgbClr val="FFFF00"/>
                </a:solidFill>
              </a:rPr>
              <a:t>print("In feature3")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r>
              <a:rPr lang="en-US" sz="1100" dirty="0" smtClean="0">
                <a:solidFill>
                  <a:srgbClr val="FFFF00"/>
                </a:solidFill>
              </a:rPr>
              <a:t>def feature4(self):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    </a:t>
            </a:r>
            <a:r>
              <a:rPr lang="en-US" sz="1100" dirty="0" smtClean="0">
                <a:solidFill>
                  <a:srgbClr val="FFFF00"/>
                </a:solidFill>
              </a:rPr>
              <a:t>print("In feature4")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class </a:t>
            </a:r>
            <a:r>
              <a:rPr lang="en-US" sz="1100" dirty="0" smtClean="0">
                <a:solidFill>
                  <a:srgbClr val="FFFF00"/>
                </a:solidFill>
              </a:rPr>
              <a:t>C(B</a:t>
            </a:r>
            <a:r>
              <a:rPr lang="en-US" sz="1100" dirty="0" smtClean="0">
                <a:solidFill>
                  <a:srgbClr val="FFFF00"/>
                </a:solidFill>
              </a:rPr>
              <a:t>):                                   </a:t>
            </a:r>
            <a:r>
              <a:rPr lang="en-US" sz="1100" dirty="0" smtClean="0">
                <a:sym typeface="Wingdings" pitchFamily="2" charset="2"/>
              </a:rPr>
              <a:t> multi level </a:t>
            </a:r>
            <a:r>
              <a:rPr lang="en-US" sz="1100" dirty="0" smtClean="0">
                <a:sym typeface="Wingdings" pitchFamily="2" charset="2"/>
              </a:rPr>
              <a:t>inheritance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r>
              <a:rPr lang="en-US" sz="1100" dirty="0" smtClean="0">
                <a:solidFill>
                  <a:srgbClr val="FFFF00"/>
                </a:solidFill>
              </a:rPr>
              <a:t>def feature5(self):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    </a:t>
            </a:r>
            <a:r>
              <a:rPr lang="en-US" sz="1100" dirty="0" smtClean="0">
                <a:solidFill>
                  <a:srgbClr val="FFFF00"/>
                </a:solidFill>
              </a:rPr>
              <a:t>print("In feature5")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</a:t>
            </a:r>
            <a:r>
              <a:rPr lang="en-US" sz="1100" dirty="0" smtClean="0">
                <a:solidFill>
                  <a:srgbClr val="FFFF00"/>
                </a:solidFill>
              </a:rPr>
              <a:t>def feature6(self):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        </a:t>
            </a:r>
            <a:r>
              <a:rPr lang="en-US" sz="1100" dirty="0" smtClean="0">
                <a:solidFill>
                  <a:srgbClr val="FFFF00"/>
                </a:solidFill>
              </a:rPr>
              <a:t>print("In feature6")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a1=A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a1.feature1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b1=B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b1.feature1()</a:t>
            </a:r>
            <a:r>
              <a:rPr lang="en-US" sz="1100" dirty="0" smtClean="0">
                <a:solidFill>
                  <a:srgbClr val="FFFF00"/>
                </a:solidFill>
              </a:rPr>
              <a:t> ()                            </a:t>
            </a:r>
            <a:r>
              <a:rPr lang="en-US" sz="1100" dirty="0" smtClean="0">
                <a:sym typeface="Wingdings" pitchFamily="2" charset="2"/>
              </a:rPr>
              <a:t> accessing </a:t>
            </a:r>
            <a:r>
              <a:rPr lang="en-US" sz="1100" dirty="0" smtClean="0">
                <a:sym typeface="Wingdings" pitchFamily="2" charset="2"/>
              </a:rPr>
              <a:t>parent </a:t>
            </a:r>
            <a:r>
              <a:rPr lang="en-US" sz="1100" dirty="0" smtClean="0">
                <a:sym typeface="Wingdings" pitchFamily="2" charset="2"/>
              </a:rPr>
              <a:t>class </a:t>
            </a:r>
            <a:r>
              <a:rPr lang="en-US" sz="1100" dirty="0" smtClean="0">
                <a:sym typeface="Wingdings" pitchFamily="2" charset="2"/>
              </a:rPr>
              <a:t>function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c1=C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c1.feature1()                               </a:t>
            </a:r>
            <a:r>
              <a:rPr lang="en-US" sz="1100" dirty="0" smtClean="0">
                <a:sym typeface="Wingdings" pitchFamily="2" charset="2"/>
              </a:rPr>
              <a:t> accessing grand parent class function</a:t>
            </a:r>
            <a:endParaRPr lang="en-US" sz="1100" dirty="0" smtClean="0"/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c1.feature3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c1.feature6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10555224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</a:t>
            </a:r>
            <a:r>
              <a:rPr lang="en-US" dirty="0" smtClean="0"/>
              <a:t>– Class – constructor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</a:t>
            </a:r>
            <a:r>
              <a:rPr lang="en-US" sz="1600" dirty="0" smtClean="0"/>
              <a:t>8:  constructor Inheritance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class A: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__init__(self):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class A constructor")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feature1(self):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feature1")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feature2(self):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feature2")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class B(A):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__init__(self):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super().__init</a:t>
            </a:r>
            <a:r>
              <a:rPr lang="en-US" sz="1050" dirty="0" smtClean="0">
                <a:solidFill>
                  <a:srgbClr val="FFFF00"/>
                </a:solidFill>
              </a:rPr>
              <a:t>__()                                          </a:t>
            </a:r>
            <a:r>
              <a:rPr lang="en-US" sz="1050" dirty="0" smtClean="0">
                <a:sym typeface="Wingdings" pitchFamily="2" charset="2"/>
              </a:rPr>
              <a:t> if this is not there, then parent constructor wont called when B object created</a:t>
            </a:r>
            <a:endParaRPr lang="en-US" sz="1050" dirty="0" smtClean="0"/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class B constructor")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feature3(self):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feature3")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feature4(self):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feature4")</a:t>
            </a:r>
          </a:p>
          <a:p>
            <a:pPr marL="285750" indent="-285750"/>
            <a:endParaRPr lang="en-US" sz="1050" dirty="0" smtClean="0">
              <a:solidFill>
                <a:srgbClr val="FFFF00"/>
              </a:solidFill>
            </a:endParaRPr>
          </a:p>
          <a:p>
            <a:pPr marL="285750" indent="-285750"/>
            <a:endParaRPr lang="en-US" sz="1050" dirty="0" smtClean="0">
              <a:solidFill>
                <a:srgbClr val="FFFF00"/>
              </a:solidFill>
            </a:endParaRPr>
          </a:p>
          <a:p>
            <a:pPr marL="285750" indent="-285750"/>
            <a:endParaRPr lang="en-US" sz="105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b1=B()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b1.feature1</a:t>
            </a:r>
            <a:r>
              <a:rPr lang="en-US" sz="105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endParaRPr lang="en-IN" sz="1050" dirty="0" smtClean="0">
              <a:solidFill>
                <a:srgbClr val="FFFF00"/>
              </a:solidFill>
            </a:endParaRPr>
          </a:p>
          <a:p>
            <a:pPr marL="285750" indent="-285750"/>
            <a:endParaRPr lang="en-IN" sz="1050" dirty="0" smtClean="0">
              <a:solidFill>
                <a:srgbClr val="FFFF00"/>
              </a:solidFill>
            </a:endParaRPr>
          </a:p>
          <a:p>
            <a:pPr marL="285750" indent="-285750"/>
            <a:endParaRPr lang="en-IN" sz="105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IN" sz="1050" dirty="0" smtClean="0"/>
              <a:t>Result:</a:t>
            </a:r>
          </a:p>
          <a:p>
            <a:pPr marL="285750" indent="-285750"/>
            <a:r>
              <a:rPr lang="en-IN" sz="1050" dirty="0" smtClean="0">
                <a:solidFill>
                  <a:srgbClr val="FFFF00"/>
                </a:solidFill>
              </a:rPr>
              <a:t>	</a:t>
            </a:r>
            <a:r>
              <a:rPr lang="en-US" sz="1000" dirty="0" smtClean="0"/>
              <a:t>in </a:t>
            </a:r>
            <a:r>
              <a:rPr lang="en-US" sz="1000" dirty="0" smtClean="0"/>
              <a:t>class A constructor </a:t>
            </a:r>
            <a:endParaRPr lang="en-US" sz="1000" dirty="0" smtClean="0"/>
          </a:p>
          <a:p>
            <a:pPr marL="285750" indent="-285750"/>
            <a:r>
              <a:rPr lang="en-US" sz="1000" dirty="0" smtClean="0"/>
              <a:t>	</a:t>
            </a:r>
            <a:r>
              <a:rPr lang="en-US" sz="1000" dirty="0" smtClean="0"/>
              <a:t>in </a:t>
            </a:r>
            <a:r>
              <a:rPr lang="en-US" sz="1000" dirty="0" smtClean="0"/>
              <a:t>class B constructor </a:t>
            </a:r>
            <a:endParaRPr lang="en-US" sz="1000" dirty="0" smtClean="0"/>
          </a:p>
          <a:p>
            <a:pPr marL="285750" indent="-285750"/>
            <a:r>
              <a:rPr lang="en-US" sz="1000" dirty="0" smtClean="0"/>
              <a:t>	</a:t>
            </a:r>
            <a:r>
              <a:rPr lang="en-US" sz="1000" dirty="0" smtClean="0"/>
              <a:t>In </a:t>
            </a:r>
            <a:r>
              <a:rPr lang="en-US" sz="1000" dirty="0" smtClean="0"/>
              <a:t>feature1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10555224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</a:t>
            </a:r>
            <a:r>
              <a:rPr lang="en-US" dirty="0" smtClean="0"/>
              <a:t>– Class – multiple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</a:t>
            </a:r>
            <a:r>
              <a:rPr lang="en-US" sz="1600" dirty="0" smtClean="0"/>
              <a:t>9:  multiple Inheritance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class P: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feature1(self):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feature1")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feature2(self):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feature2")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class Q: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feature3(self):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feature3")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feature4(self):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feature4")</a:t>
            </a:r>
          </a:p>
          <a:p>
            <a:pPr marL="285750" indent="-285750"/>
            <a:endParaRPr lang="en-US" sz="105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class R(P,Q</a:t>
            </a:r>
            <a:r>
              <a:rPr lang="en-US" sz="1050" dirty="0" smtClean="0">
                <a:solidFill>
                  <a:srgbClr val="FFFF00"/>
                </a:solidFill>
              </a:rPr>
              <a:t>):                                               </a:t>
            </a:r>
            <a:r>
              <a:rPr lang="en-US" sz="1050" dirty="0" smtClean="0">
                <a:sym typeface="Wingdings" pitchFamily="2" charset="2"/>
              </a:rPr>
              <a:t> multiple inheritance, same class derived from 2 different classes</a:t>
            </a:r>
            <a:endParaRPr lang="en-US" sz="1050" dirty="0" smtClean="0"/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feature5(self):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feature5")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def feature6(self):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print("In feature6")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p1=P()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p1.feature1()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p1.feature2()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q1=Q()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q1.feature3()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q1.feature4()</a:t>
            </a:r>
          </a:p>
          <a:p>
            <a:pPr marL="285750" indent="-285750"/>
            <a:endParaRPr lang="en-US" sz="105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r1=R()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r1.feature1()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r1.feature2()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r1.feature3()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r1.feature4()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r1.feature5()</a:t>
            </a:r>
          </a:p>
          <a:p>
            <a:pPr marL="285750" indent="-285750"/>
            <a:r>
              <a:rPr lang="en-US" sz="1050" dirty="0" smtClean="0">
                <a:solidFill>
                  <a:srgbClr val="FFFF00"/>
                </a:solidFill>
              </a:rPr>
              <a:t>r1.feature6()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</a:t>
            </a:r>
            <a:r>
              <a:rPr lang="en-US" dirty="0" smtClean="0"/>
              <a:t>– Class – multiple constructor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</a:t>
            </a:r>
            <a:r>
              <a:rPr lang="en-US" sz="1600" dirty="0" smtClean="0"/>
              <a:t>10:  </a:t>
            </a:r>
            <a:r>
              <a:rPr lang="en-US" sz="1600" dirty="0" smtClean="0"/>
              <a:t>multiple </a:t>
            </a:r>
            <a:r>
              <a:rPr lang="en-US" sz="1600" dirty="0" smtClean="0"/>
              <a:t>constructor Inheritance </a:t>
            </a:r>
            <a:r>
              <a:rPr lang="en-US" sz="1600" dirty="0" smtClean="0"/>
              <a:t>class P: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</a:t>
            </a:r>
            <a:r>
              <a:rPr lang="en-US" sz="900" dirty="0" smtClean="0">
                <a:solidFill>
                  <a:srgbClr val="FFFF00"/>
                </a:solidFill>
              </a:rPr>
              <a:t>class </a:t>
            </a:r>
            <a:r>
              <a:rPr lang="en-US" sz="900" dirty="0" smtClean="0">
                <a:solidFill>
                  <a:srgbClr val="FFFF00"/>
                </a:solidFill>
              </a:rPr>
              <a:t>P: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</a:t>
            </a:r>
            <a:r>
              <a:rPr lang="en-US" sz="900" dirty="0" smtClean="0">
                <a:solidFill>
                  <a:srgbClr val="FFFF00"/>
                </a:solidFill>
              </a:rPr>
              <a:t>	def </a:t>
            </a:r>
            <a:r>
              <a:rPr lang="en-US" sz="900" dirty="0" smtClean="0">
                <a:solidFill>
                  <a:srgbClr val="FFFF00"/>
                </a:solidFill>
              </a:rPr>
              <a:t>__init__(self):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</a:t>
            </a:r>
            <a:r>
              <a:rPr lang="en-US" sz="900" dirty="0" smtClean="0">
                <a:solidFill>
                  <a:srgbClr val="FFFF00"/>
                </a:solidFill>
              </a:rPr>
              <a:t>        </a:t>
            </a:r>
            <a:r>
              <a:rPr lang="en-US" sz="900" dirty="0" smtClean="0">
                <a:solidFill>
                  <a:srgbClr val="FFFF00"/>
                </a:solidFill>
              </a:rPr>
              <a:t>print("in class P constructor")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    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feature1(self):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print("In feature1")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endParaRPr lang="en-US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feature2(self):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print("In feature2")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class </a:t>
            </a:r>
            <a:r>
              <a:rPr lang="en-US" sz="900" dirty="0" smtClean="0">
                <a:solidFill>
                  <a:srgbClr val="FFFF00"/>
                </a:solidFill>
              </a:rPr>
              <a:t>Q: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__init__(self):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print("in class Q constructor")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feature3(self):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print("In feature3")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endParaRPr lang="en-US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feature4(self):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print("In feature4")</a:t>
            </a:r>
          </a:p>
          <a:p>
            <a:pPr marL="285750" indent="-285750"/>
            <a:endParaRPr lang="en-US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class </a:t>
            </a:r>
            <a:r>
              <a:rPr lang="en-US" sz="900" dirty="0" smtClean="0">
                <a:solidFill>
                  <a:srgbClr val="FFFF00"/>
                </a:solidFill>
              </a:rPr>
              <a:t>R(P,Q):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__init__(self):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super().__init</a:t>
            </a:r>
            <a:r>
              <a:rPr lang="en-US" sz="900" dirty="0" smtClean="0">
                <a:solidFill>
                  <a:srgbClr val="FFFF00"/>
                </a:solidFill>
              </a:rPr>
              <a:t>__()                                </a:t>
            </a:r>
            <a:r>
              <a:rPr lang="en-US" sz="900" dirty="0" smtClean="0">
                <a:sym typeface="Wingdings" pitchFamily="2" charset="2"/>
              </a:rPr>
              <a:t> will always call first/left parent class</a:t>
            </a:r>
            <a:endParaRPr lang="en-US" sz="900" dirty="0" smtClean="0"/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print("in class R constructor")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feature5(self):</a:t>
            </a:r>
          </a:p>
          <a:p>
            <a:pPr marL="742950" lvl="1" indent="-285750"/>
            <a:r>
              <a:rPr lang="en-US" sz="900" dirty="0" smtClean="0">
                <a:solidFill>
                  <a:srgbClr val="FFFF00"/>
                </a:solidFill>
              </a:rPr>
              <a:t>        print("In feature5")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endParaRPr lang="en-US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</a:t>
            </a:r>
            <a:r>
              <a:rPr lang="en-US" sz="900" dirty="0" smtClean="0">
                <a:solidFill>
                  <a:srgbClr val="FFFF00"/>
                </a:solidFill>
              </a:rPr>
              <a:t>def feature6(self):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r>
              <a:rPr lang="en-US" sz="900" dirty="0" smtClean="0">
                <a:solidFill>
                  <a:srgbClr val="FFFF00"/>
                </a:solidFill>
              </a:rPr>
              <a:t>print("In feature6")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        </a:t>
            </a:r>
            <a:endParaRPr lang="en-US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p1=P</a:t>
            </a:r>
            <a:r>
              <a:rPr lang="en-US" sz="900" dirty="0" smtClean="0">
                <a:solidFill>
                  <a:srgbClr val="FFFF00"/>
                </a:solidFill>
              </a:rPr>
              <a:t>()      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q1=Q</a:t>
            </a:r>
            <a:r>
              <a:rPr lang="en-US" sz="9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900" dirty="0" smtClean="0">
                <a:solidFill>
                  <a:srgbClr val="FFFF00"/>
                </a:solidFill>
              </a:rPr>
              <a:t>	r1=R()</a:t>
            </a:r>
          </a:p>
          <a:p>
            <a:pPr marL="285750" indent="-285750"/>
            <a:endParaRPr lang="en-IN" sz="9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IN" sz="900" dirty="0" smtClean="0">
                <a:solidFill>
                  <a:srgbClr val="FFFF00"/>
                </a:solidFill>
              </a:rPr>
              <a:t>Result: </a:t>
            </a:r>
          </a:p>
          <a:p>
            <a:pPr marL="285750" indent="-285750"/>
            <a:r>
              <a:rPr lang="en-US" sz="700" dirty="0" smtClean="0"/>
              <a:t>in class P constructor </a:t>
            </a:r>
            <a:endParaRPr lang="en-US" sz="700" dirty="0" smtClean="0"/>
          </a:p>
          <a:p>
            <a:pPr marL="285750" indent="-285750"/>
            <a:r>
              <a:rPr lang="en-US" sz="700" dirty="0" smtClean="0"/>
              <a:t>in </a:t>
            </a:r>
            <a:r>
              <a:rPr lang="en-US" sz="700" dirty="0" smtClean="0"/>
              <a:t>class Q constructor </a:t>
            </a:r>
            <a:endParaRPr lang="en-US" sz="700" dirty="0" smtClean="0"/>
          </a:p>
          <a:p>
            <a:pPr marL="285750" indent="-285750"/>
            <a:r>
              <a:rPr lang="en-US" sz="700" dirty="0" smtClean="0"/>
              <a:t>in </a:t>
            </a:r>
            <a:r>
              <a:rPr lang="en-US" sz="700" dirty="0" smtClean="0"/>
              <a:t>class </a:t>
            </a:r>
            <a:r>
              <a:rPr lang="en-US" sz="700" dirty="0" smtClean="0"/>
              <a:t>P </a:t>
            </a:r>
            <a:r>
              <a:rPr lang="en-US" sz="700" dirty="0" smtClean="0"/>
              <a:t>constructor </a:t>
            </a:r>
            <a:endParaRPr lang="en-US" sz="700" dirty="0" smtClean="0"/>
          </a:p>
          <a:p>
            <a:pPr marL="285750" indent="-285750"/>
            <a:r>
              <a:rPr lang="en-US" sz="700" dirty="0" smtClean="0"/>
              <a:t>in </a:t>
            </a:r>
            <a:r>
              <a:rPr lang="en-US" sz="700" dirty="0" smtClean="0"/>
              <a:t>class R constructor</a:t>
            </a:r>
            <a:endParaRPr lang="en-US" sz="7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OOPS </a:t>
            </a:r>
            <a:r>
              <a:rPr lang="en-US" dirty="0" smtClean="0"/>
              <a:t>– Class – </a:t>
            </a:r>
            <a:r>
              <a:rPr lang="en-US" dirty="0" err="1" smtClean="0"/>
              <a:t>polyMorphism</a:t>
            </a:r>
            <a:r>
              <a:rPr lang="en-US" dirty="0" smtClean="0"/>
              <a:t> – Duck Typing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</a:t>
            </a:r>
            <a:r>
              <a:rPr lang="en-US" sz="1600" dirty="0" smtClean="0"/>
              <a:t>11:  </a:t>
            </a:r>
            <a:r>
              <a:rPr lang="en-US" sz="1600" dirty="0" smtClean="0"/>
              <a:t>Polymorphism – Duck Typing:</a:t>
            </a:r>
            <a:endParaRPr lang="en-US" sz="1600" dirty="0" smtClean="0"/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class </a:t>
            </a:r>
            <a:r>
              <a:rPr lang="en-US" sz="1100" dirty="0" err="1" smtClean="0">
                <a:solidFill>
                  <a:srgbClr val="FFFF00"/>
                </a:solidFill>
              </a:rPr>
              <a:t>Jupyter</a:t>
            </a:r>
            <a:r>
              <a:rPr lang="en-US" sz="1100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def </a:t>
            </a:r>
            <a:r>
              <a:rPr lang="en-US" sz="1100" dirty="0" err="1" smtClean="0">
                <a:solidFill>
                  <a:srgbClr val="FFFF00"/>
                </a:solidFill>
              </a:rPr>
              <a:t>excute</a:t>
            </a:r>
            <a:r>
              <a:rPr lang="en-US" sz="1100" dirty="0" smtClean="0">
                <a:solidFill>
                  <a:srgbClr val="FFFF00"/>
                </a:solidFill>
              </a:rPr>
              <a:t>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print("Compiling")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print("Executing")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class </a:t>
            </a:r>
            <a:r>
              <a:rPr lang="en-US" sz="1100" dirty="0" err="1" smtClean="0">
                <a:solidFill>
                  <a:srgbClr val="FFFF00"/>
                </a:solidFill>
              </a:rPr>
              <a:t>MyEditor</a:t>
            </a:r>
            <a:r>
              <a:rPr lang="en-US" sz="1100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def </a:t>
            </a:r>
            <a:r>
              <a:rPr lang="en-US" sz="1100" dirty="0" err="1" smtClean="0">
                <a:solidFill>
                  <a:srgbClr val="FFFF00"/>
                </a:solidFill>
              </a:rPr>
              <a:t>excute</a:t>
            </a:r>
            <a:r>
              <a:rPr lang="en-US" sz="1100" dirty="0" smtClean="0">
                <a:solidFill>
                  <a:srgbClr val="FFFF00"/>
                </a:solidFill>
              </a:rPr>
              <a:t>(self):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print("Compiling from My Editor")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print("Executing from My Editor")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class Laptop</a:t>
            </a:r>
            <a:r>
              <a:rPr lang="en-US" sz="1100" dirty="0" smtClean="0">
                <a:solidFill>
                  <a:srgbClr val="FFFF00"/>
                </a:solidFill>
              </a:rPr>
              <a:t>:                      </a:t>
            </a:r>
            <a:r>
              <a:rPr lang="en-US" sz="1100" dirty="0" smtClean="0">
                <a:sym typeface="Wingdings" pitchFamily="2" charset="2"/>
              </a:rPr>
              <a:t> Interface</a:t>
            </a:r>
            <a:endParaRPr lang="en-US" sz="1100" dirty="0" smtClean="0"/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def code(</a:t>
            </a:r>
            <a:r>
              <a:rPr lang="en-US" sz="1100" dirty="0" err="1" smtClean="0">
                <a:solidFill>
                  <a:srgbClr val="FFFF00"/>
                </a:solidFill>
              </a:rPr>
              <a:t>self,ide</a:t>
            </a:r>
            <a:r>
              <a:rPr lang="en-US" sz="1100" dirty="0" smtClean="0">
                <a:solidFill>
                  <a:srgbClr val="FFFF00"/>
                </a:solidFill>
              </a:rPr>
              <a:t>):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  <a:r>
              <a:rPr lang="en-US" sz="1100" dirty="0" err="1" smtClean="0">
                <a:solidFill>
                  <a:srgbClr val="FFFF00"/>
                </a:solidFill>
              </a:rPr>
              <a:t>ide.excute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100" dirty="0" err="1" smtClean="0">
                <a:solidFill>
                  <a:srgbClr val="FFFF00"/>
                </a:solidFill>
              </a:rPr>
              <a:t>ide</a:t>
            </a:r>
            <a:r>
              <a:rPr lang="en-US" sz="1100" dirty="0" smtClean="0">
                <a:solidFill>
                  <a:srgbClr val="FFFF00"/>
                </a:solidFill>
              </a:rPr>
              <a:t>=</a:t>
            </a:r>
            <a:r>
              <a:rPr lang="en-US" sz="1100" dirty="0" err="1" smtClean="0">
                <a:solidFill>
                  <a:srgbClr val="FFFF00"/>
                </a:solidFill>
              </a:rPr>
              <a:t>Jupyter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r>
              <a:rPr lang="en-US" sz="1100" dirty="0" err="1" smtClean="0">
                <a:solidFill>
                  <a:srgbClr val="FFFF00"/>
                </a:solidFill>
              </a:rPr>
              <a:t>myide</a:t>
            </a:r>
            <a:r>
              <a:rPr lang="en-US" sz="1100" dirty="0" smtClean="0">
                <a:solidFill>
                  <a:srgbClr val="FFFF00"/>
                </a:solidFill>
              </a:rPr>
              <a:t>=</a:t>
            </a:r>
            <a:r>
              <a:rPr lang="en-US" sz="1100" dirty="0" err="1" smtClean="0">
                <a:solidFill>
                  <a:srgbClr val="FFFF00"/>
                </a:solidFill>
              </a:rPr>
              <a:t>MyEditor</a:t>
            </a:r>
            <a:r>
              <a:rPr lang="en-US" sz="1100" dirty="0" smtClean="0">
                <a:solidFill>
                  <a:srgbClr val="FFFF00"/>
                </a:solidFill>
              </a:rPr>
              <a:t>()</a:t>
            </a:r>
          </a:p>
          <a:p>
            <a:pPr marL="285750" indent="-285750"/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lap=Laptop()</a:t>
            </a:r>
          </a:p>
          <a:p>
            <a:pPr marL="285750" indent="-285750"/>
            <a:r>
              <a:rPr lang="en-US" sz="1100" dirty="0" err="1" smtClean="0">
                <a:solidFill>
                  <a:srgbClr val="FFFF00"/>
                </a:solidFill>
              </a:rPr>
              <a:t>lap.code</a:t>
            </a:r>
            <a:r>
              <a:rPr lang="en-US" sz="1100" dirty="0" smtClean="0">
                <a:solidFill>
                  <a:srgbClr val="FFFF00"/>
                </a:solidFill>
              </a:rPr>
              <a:t>(</a:t>
            </a:r>
            <a:r>
              <a:rPr lang="en-US" sz="1100" dirty="0" err="1" smtClean="0">
                <a:solidFill>
                  <a:srgbClr val="FFFF00"/>
                </a:solidFill>
              </a:rPr>
              <a:t>ide</a:t>
            </a:r>
            <a:r>
              <a:rPr lang="en-US" sz="1100" dirty="0" smtClean="0">
                <a:solidFill>
                  <a:srgbClr val="FFFF00"/>
                </a:solidFill>
              </a:rPr>
              <a:t>)</a:t>
            </a:r>
          </a:p>
          <a:p>
            <a:pPr marL="285750" indent="-285750"/>
            <a:r>
              <a:rPr lang="en-US" sz="1100" dirty="0" err="1" smtClean="0">
                <a:solidFill>
                  <a:srgbClr val="FFFF00"/>
                </a:solidFill>
              </a:rPr>
              <a:t>lap.code</a:t>
            </a:r>
            <a:r>
              <a:rPr lang="en-US" sz="1100" dirty="0" smtClean="0">
                <a:solidFill>
                  <a:srgbClr val="FFFF00"/>
                </a:solidFill>
              </a:rPr>
              <a:t>(</a:t>
            </a:r>
            <a:r>
              <a:rPr lang="en-US" sz="1100" dirty="0" err="1" smtClean="0">
                <a:solidFill>
                  <a:srgbClr val="FFFF00"/>
                </a:solidFill>
              </a:rPr>
              <a:t>myide</a:t>
            </a:r>
            <a:r>
              <a:rPr lang="en-US" sz="1100" dirty="0" smtClean="0">
                <a:solidFill>
                  <a:srgbClr val="FFFF00"/>
                </a:solidFill>
              </a:rPr>
              <a:t>)</a:t>
            </a:r>
            <a:endParaRPr lang="en-IN" sz="1100" dirty="0" smtClean="0">
              <a:solidFill>
                <a:srgbClr val="FFFF00"/>
              </a:solidFill>
            </a:endParaRPr>
          </a:p>
          <a:p>
            <a:pPr marL="285750" indent="-285750"/>
            <a:endParaRPr lang="en-IN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IN" sz="1100" dirty="0" smtClean="0">
                <a:solidFill>
                  <a:srgbClr val="FFFF00"/>
                </a:solidFill>
              </a:rPr>
              <a:t>Result: </a:t>
            </a:r>
          </a:p>
          <a:p>
            <a:pPr marL="285750" indent="-285750"/>
            <a:r>
              <a:rPr lang="en-US" sz="1050" dirty="0" smtClean="0"/>
              <a:t>Compiling </a:t>
            </a:r>
            <a:endParaRPr lang="en-US" sz="1050" dirty="0" smtClean="0"/>
          </a:p>
          <a:p>
            <a:pPr marL="285750" indent="-285750"/>
            <a:r>
              <a:rPr lang="en-US" sz="1050" dirty="0" smtClean="0"/>
              <a:t>Executing </a:t>
            </a:r>
          </a:p>
          <a:p>
            <a:pPr marL="285750" indent="-285750"/>
            <a:r>
              <a:rPr lang="en-US" sz="1050" dirty="0" smtClean="0"/>
              <a:t>Compiling </a:t>
            </a:r>
            <a:r>
              <a:rPr lang="en-US" sz="1050" dirty="0" smtClean="0"/>
              <a:t>from My Editor </a:t>
            </a:r>
            <a:endParaRPr lang="en-US" sz="1050" dirty="0" smtClean="0"/>
          </a:p>
          <a:p>
            <a:pPr marL="285750" indent="-285750"/>
            <a:r>
              <a:rPr lang="en-US" sz="1050" dirty="0" smtClean="0"/>
              <a:t>Executing </a:t>
            </a:r>
            <a:r>
              <a:rPr lang="en-US" sz="1050" dirty="0" smtClean="0"/>
              <a:t>from My Editor</a:t>
            </a:r>
            <a:endParaRPr lang="en-US" sz="1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OOPS </a:t>
            </a:r>
            <a:r>
              <a:rPr lang="en-US" sz="3200" dirty="0" smtClean="0"/>
              <a:t>– Class – </a:t>
            </a:r>
            <a:r>
              <a:rPr lang="en-US" sz="3200" dirty="0" err="1" smtClean="0"/>
              <a:t>polyMorphism</a:t>
            </a:r>
            <a:r>
              <a:rPr lang="en-US" sz="3200" dirty="0" smtClean="0"/>
              <a:t> – Operator overloading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</a:t>
            </a:r>
            <a:r>
              <a:rPr lang="en-US" sz="1600" dirty="0" smtClean="0"/>
              <a:t>11:  </a:t>
            </a:r>
            <a:r>
              <a:rPr lang="en-US" sz="1600" dirty="0" smtClean="0"/>
              <a:t>Polymorphism – Operator overloading:</a:t>
            </a:r>
            <a:endParaRPr lang="en-US" sz="1600" dirty="0" smtClean="0"/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class Student: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def __init__(self,m1,m2):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self.m1=m1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self.m2=m2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def __add__(</a:t>
            </a:r>
            <a:r>
              <a:rPr lang="en-US" sz="1600" dirty="0" err="1" smtClean="0">
                <a:solidFill>
                  <a:srgbClr val="FFFF00"/>
                </a:solidFill>
              </a:rPr>
              <a:t>self,other</a:t>
            </a:r>
            <a:r>
              <a:rPr lang="en-US" sz="1600" dirty="0" smtClean="0">
                <a:solidFill>
                  <a:srgbClr val="FFFF00"/>
                </a:solidFill>
              </a:rPr>
              <a:t>):   </a:t>
            </a:r>
            <a:r>
              <a:rPr lang="en-US" sz="1600" dirty="0" smtClean="0">
                <a:solidFill>
                  <a:srgbClr val="FFFF00"/>
                </a:solidFill>
                <a:sym typeface="Wingdings" pitchFamily="2" charset="2"/>
              </a:rPr>
              <a:t> __add__ internally fetched as +,__</a:t>
            </a:r>
            <a:r>
              <a:rPr lang="en-US" sz="1600" dirty="0" err="1" smtClean="0">
                <a:solidFill>
                  <a:srgbClr val="FFFF00"/>
                </a:solidFill>
                <a:sym typeface="Wingdings" pitchFamily="2" charset="2"/>
              </a:rPr>
              <a:t>mul</a:t>
            </a:r>
            <a:r>
              <a:rPr lang="en-US" sz="1600" dirty="0" smtClean="0">
                <a:solidFill>
                  <a:srgbClr val="FFFF00"/>
                </a:solidFill>
                <a:sym typeface="Wingdings" pitchFamily="2" charset="2"/>
              </a:rPr>
              <a:t>___ is same as *</a:t>
            </a:r>
            <a:endParaRPr lang="en-US" sz="16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m1=self.m1+other.m1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m2=self.m2+other.m2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s3=Student(m1,m2)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    return s3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    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s1=Student(1,2)</a:t>
            </a: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s2=Student(11,12)</a:t>
            </a:r>
          </a:p>
          <a:p>
            <a:pPr marL="285750" indent="-285750"/>
            <a:endParaRPr lang="en-US" sz="16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s3=s1+s2</a:t>
            </a:r>
          </a:p>
          <a:p>
            <a:pPr marL="285750" indent="-285750"/>
            <a:endParaRPr lang="en-US" sz="16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600" dirty="0" smtClean="0">
                <a:solidFill>
                  <a:srgbClr val="FFFF00"/>
                </a:solidFill>
              </a:rPr>
              <a:t>print(s3.m1,s3.m2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 marL="285750" indent="-285750"/>
            <a:endParaRPr lang="en-IN" sz="16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IN" sz="1600" dirty="0" smtClean="0">
                <a:solidFill>
                  <a:srgbClr val="FFFF00"/>
                </a:solidFill>
              </a:rPr>
              <a:t>Result: </a:t>
            </a:r>
          </a:p>
          <a:p>
            <a:pPr marL="285750" indent="-285750"/>
            <a:r>
              <a:rPr lang="en-US" sz="1400" dirty="0" smtClean="0"/>
              <a:t>12 </a:t>
            </a:r>
            <a:r>
              <a:rPr lang="en-US" sz="1400" dirty="0" smtClean="0"/>
              <a:t>   14</a:t>
            </a:r>
            <a:endParaRPr lang="en-US" sz="1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OOPS </a:t>
            </a:r>
            <a:r>
              <a:rPr lang="en-US" sz="3200" dirty="0" smtClean="0"/>
              <a:t>– Class – </a:t>
            </a:r>
            <a:r>
              <a:rPr lang="en-US" sz="3200" dirty="0" err="1" smtClean="0"/>
              <a:t>polyMorphism</a:t>
            </a:r>
            <a:r>
              <a:rPr lang="en-US" sz="3200" dirty="0" smtClean="0"/>
              <a:t> –Method overloading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Polymorphism – overloading: is of two types: 1. Method Overriding 2. Method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 12</a:t>
            </a:r>
            <a:r>
              <a:rPr lang="en-US" sz="1600" dirty="0" smtClean="0"/>
              <a:t>: </a:t>
            </a:r>
            <a:r>
              <a:rPr lang="en-US" sz="1600" dirty="0" smtClean="0"/>
              <a:t>Method </a:t>
            </a:r>
            <a:r>
              <a:rPr lang="en-US" sz="1600" dirty="0" smtClean="0"/>
              <a:t>Overloading 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class Student: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def __init__(</a:t>
            </a:r>
            <a:r>
              <a:rPr lang="en-US" sz="1400" dirty="0" err="1" smtClean="0">
                <a:solidFill>
                  <a:srgbClr val="FFFF00"/>
                </a:solidFill>
              </a:rPr>
              <a:t>self,a,b,c</a:t>
            </a:r>
            <a:r>
              <a:rPr lang="en-US" sz="1400" dirty="0" smtClean="0">
                <a:solidFill>
                  <a:srgbClr val="FFFF00"/>
                </a:solidFill>
              </a:rPr>
              <a:t>):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</a:t>
            </a:r>
            <a:r>
              <a:rPr lang="en-US" sz="1400" dirty="0" err="1" smtClean="0">
                <a:solidFill>
                  <a:srgbClr val="FFFF00"/>
                </a:solidFill>
              </a:rPr>
              <a:t>self.a</a:t>
            </a:r>
            <a:r>
              <a:rPr lang="en-US" sz="1400" dirty="0" smtClean="0">
                <a:solidFill>
                  <a:srgbClr val="FFFF00"/>
                </a:solidFill>
              </a:rPr>
              <a:t>=a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</a:t>
            </a:r>
            <a:r>
              <a:rPr lang="en-US" sz="1400" dirty="0" err="1" smtClean="0">
                <a:solidFill>
                  <a:srgbClr val="FFFF00"/>
                </a:solidFill>
              </a:rPr>
              <a:t>self.b</a:t>
            </a:r>
            <a:r>
              <a:rPr lang="en-US" sz="1400" dirty="0" smtClean="0">
                <a:solidFill>
                  <a:srgbClr val="FFFF00"/>
                </a:solidFill>
              </a:rPr>
              <a:t>=b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</a:t>
            </a:r>
            <a:r>
              <a:rPr lang="en-US" sz="1400" dirty="0" err="1" smtClean="0">
                <a:solidFill>
                  <a:srgbClr val="FFFF00"/>
                </a:solidFill>
              </a:rPr>
              <a:t>self.c</a:t>
            </a:r>
            <a:r>
              <a:rPr lang="en-US" sz="1400" dirty="0" smtClean="0">
                <a:solidFill>
                  <a:srgbClr val="FFFF00"/>
                </a:solidFill>
              </a:rPr>
              <a:t>=c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def sum(self, a=</a:t>
            </a:r>
            <a:r>
              <a:rPr lang="en-US" sz="1400" dirty="0" err="1" smtClean="0">
                <a:solidFill>
                  <a:srgbClr val="FFFF00"/>
                </a:solidFill>
              </a:rPr>
              <a:t>None,b</a:t>
            </a:r>
            <a:r>
              <a:rPr lang="en-US" sz="1400" dirty="0" smtClean="0">
                <a:solidFill>
                  <a:srgbClr val="FFFF00"/>
                </a:solidFill>
              </a:rPr>
              <a:t>=</a:t>
            </a:r>
            <a:r>
              <a:rPr lang="en-US" sz="1400" dirty="0" err="1" smtClean="0">
                <a:solidFill>
                  <a:srgbClr val="FFFF00"/>
                </a:solidFill>
              </a:rPr>
              <a:t>None,c</a:t>
            </a:r>
            <a:r>
              <a:rPr lang="en-US" sz="1400" dirty="0" smtClean="0">
                <a:solidFill>
                  <a:srgbClr val="FFFF00"/>
                </a:solidFill>
              </a:rPr>
              <a:t>=None):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if a!=None and b!=None and c!=None: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    d=</a:t>
            </a:r>
            <a:r>
              <a:rPr lang="en-US" sz="1400" dirty="0" err="1" smtClean="0">
                <a:solidFill>
                  <a:srgbClr val="FFFF00"/>
                </a:solidFill>
              </a:rPr>
              <a:t>a+b+c</a:t>
            </a:r>
            <a:endParaRPr lang="en-US" sz="14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</a:t>
            </a:r>
            <a:r>
              <a:rPr lang="en-US" sz="1400" dirty="0" err="1" smtClean="0">
                <a:solidFill>
                  <a:srgbClr val="FFFF00"/>
                </a:solidFill>
              </a:rPr>
              <a:t>elif</a:t>
            </a:r>
            <a:r>
              <a:rPr lang="en-US" sz="1400" dirty="0" smtClean="0">
                <a:solidFill>
                  <a:srgbClr val="FFFF00"/>
                </a:solidFill>
              </a:rPr>
              <a:t> a!=None and b!=None 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    d=</a:t>
            </a:r>
            <a:r>
              <a:rPr lang="en-US" sz="1400" dirty="0" err="1" smtClean="0">
                <a:solidFill>
                  <a:srgbClr val="FFFF00"/>
                </a:solidFill>
              </a:rPr>
              <a:t>a+b</a:t>
            </a:r>
            <a:endParaRPr lang="en-US" sz="14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</a:t>
            </a:r>
            <a:r>
              <a:rPr lang="en-US" sz="1400" dirty="0" err="1" smtClean="0">
                <a:solidFill>
                  <a:srgbClr val="FFFF00"/>
                </a:solidFill>
              </a:rPr>
              <a:t>elif</a:t>
            </a:r>
            <a:r>
              <a:rPr lang="en-US" sz="1400" dirty="0" smtClean="0">
                <a:solidFill>
                  <a:srgbClr val="FFFF00"/>
                </a:solidFill>
              </a:rPr>
              <a:t> a!=None: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    d=a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    return d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s=Student(1,1,1)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print(s.sum(1,2,3))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print(s.sum(1,2))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print(s.sum(1</a:t>
            </a:r>
            <a:r>
              <a:rPr lang="en-US" sz="1400" dirty="0" smtClean="0">
                <a:solidFill>
                  <a:srgbClr val="FFFF00"/>
                </a:solidFill>
              </a:rPr>
              <a:t>))</a:t>
            </a:r>
          </a:p>
          <a:p>
            <a:pPr marL="742950" lvl="1" indent="-285750"/>
            <a:endParaRPr lang="en-US" sz="1400" dirty="0" smtClean="0"/>
          </a:p>
          <a:p>
            <a:pPr marL="742950" lvl="1" indent="-285750"/>
            <a:r>
              <a:rPr lang="en-US" sz="1400" dirty="0" smtClean="0"/>
              <a:t>Result: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6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3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OOPS </a:t>
            </a:r>
            <a:r>
              <a:rPr lang="en-US" sz="3200" dirty="0" smtClean="0"/>
              <a:t>– Class – </a:t>
            </a:r>
            <a:r>
              <a:rPr lang="en-US" sz="3200" dirty="0" err="1" smtClean="0"/>
              <a:t>polyMorphism</a:t>
            </a:r>
            <a:r>
              <a:rPr lang="en-US" sz="3200" dirty="0" smtClean="0"/>
              <a:t> –Method overriding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552448" y="579358"/>
            <a:ext cx="9601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Polymorphism – overloading: is of two types: 1. Method Overriding 2. Method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 </a:t>
            </a:r>
            <a:r>
              <a:rPr lang="en-US" sz="1600" dirty="0" smtClean="0"/>
              <a:t>13: </a:t>
            </a:r>
            <a:r>
              <a:rPr lang="en-US" sz="1600" dirty="0" smtClean="0"/>
              <a:t>Method Overriding </a:t>
            </a: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class A:</a:t>
            </a: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    def __init__(self):</a:t>
            </a: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        print("In A Constructor")</a:t>
            </a: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    def show(self):</a:t>
            </a: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        print("In A Show")</a:t>
            </a:r>
          </a:p>
          <a:p>
            <a:pPr marL="1200150" lvl="2" indent="-285750"/>
            <a:endParaRPr lang="en-US" sz="1400" dirty="0" smtClean="0">
              <a:solidFill>
                <a:srgbClr val="FFFF00"/>
              </a:solidFill>
            </a:endParaRP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class B(A):</a:t>
            </a: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    def show(self):</a:t>
            </a: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        print("In B Show")</a:t>
            </a:r>
          </a:p>
          <a:p>
            <a:pPr marL="1200150" lvl="2" indent="-285750"/>
            <a:endParaRPr lang="en-US" sz="1400" dirty="0" smtClean="0">
              <a:solidFill>
                <a:srgbClr val="FFFF00"/>
              </a:solidFill>
            </a:endParaRPr>
          </a:p>
          <a:p>
            <a:pPr marL="1200150" lvl="2" indent="-285750"/>
            <a:r>
              <a:rPr lang="en-US" sz="1400" dirty="0" smtClean="0">
                <a:solidFill>
                  <a:srgbClr val="FFFF00"/>
                </a:solidFill>
              </a:rPr>
              <a:t>a=B()</a:t>
            </a:r>
          </a:p>
          <a:p>
            <a:pPr marL="1200150" lvl="2" indent="-285750"/>
            <a:r>
              <a:rPr lang="en-US" sz="1400" dirty="0" err="1" smtClean="0">
                <a:solidFill>
                  <a:srgbClr val="FFFF00"/>
                </a:solidFill>
              </a:rPr>
              <a:t>a.show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marL="742950" lvl="1" indent="-285750"/>
            <a:r>
              <a:rPr lang="en-US" sz="1400" dirty="0" smtClean="0"/>
              <a:t>Result:</a:t>
            </a:r>
          </a:p>
          <a:p>
            <a:pPr marL="742950" lvl="1" indent="-285750"/>
            <a:r>
              <a:rPr lang="en-IN" sz="1400" dirty="0" smtClean="0"/>
              <a:t>	</a:t>
            </a:r>
            <a:r>
              <a:rPr lang="en-US" sz="1400" dirty="0" smtClean="0">
                <a:solidFill>
                  <a:srgbClr val="FFFF00"/>
                </a:solidFill>
              </a:rPr>
              <a:t>In </a:t>
            </a:r>
            <a:r>
              <a:rPr lang="en-US" sz="1400" dirty="0" smtClean="0">
                <a:solidFill>
                  <a:srgbClr val="FFFF00"/>
                </a:solidFill>
              </a:rPr>
              <a:t>A Constructor </a:t>
            </a:r>
            <a:endParaRPr lang="en-US" sz="14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smtClean="0">
                <a:solidFill>
                  <a:srgbClr val="FFFF00"/>
                </a:solidFill>
              </a:rPr>
              <a:t>In </a:t>
            </a:r>
            <a:r>
              <a:rPr lang="en-US" sz="1400" dirty="0" smtClean="0">
                <a:solidFill>
                  <a:srgbClr val="FFFF00"/>
                </a:solidFill>
              </a:rPr>
              <a:t>B Show</a:t>
            </a:r>
            <a:endParaRPr lang="en-US" sz="1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DEB25F-FF73-462D-9822-BB993C22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5B6310-180E-4CEE-8F25-CA12381EE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This will not include any library import</a:t>
            </a:r>
          </a:p>
        </p:txBody>
      </p:sp>
    </p:spTree>
    <p:extLst>
      <p:ext uri="{BB962C8B-B14F-4D97-AF65-F5344CB8AC3E}">
        <p14:creationId xmlns="" xmlns:p14="http://schemas.microsoft.com/office/powerpoint/2010/main" val="2663578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Exceptional handling: Errors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859536" y="579358"/>
            <a:ext cx="102941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There are three types of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FFFF00"/>
                </a:solidFill>
              </a:rPr>
              <a:t>Compile time error: </a:t>
            </a:r>
            <a:r>
              <a:rPr lang="en-IN" sz="1400" b="1" dirty="0" smtClean="0">
                <a:solidFill>
                  <a:srgbClr val="FFFF00"/>
                </a:solidFill>
              </a:rPr>
              <a:t>Developers can find and fix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FFFF00"/>
                </a:solidFill>
              </a:rPr>
              <a:t>Ex: syntax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FFFF00"/>
                </a:solidFill>
              </a:rPr>
              <a:t>Logical error: </a:t>
            </a:r>
            <a:r>
              <a:rPr lang="en-IN" sz="1400" b="1" dirty="0" smtClean="0">
                <a:solidFill>
                  <a:srgbClr val="FFFF00"/>
                </a:solidFill>
              </a:rPr>
              <a:t>Written syntax is correct, but logic is not correct, so that output is wrong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FFFF00"/>
                </a:solidFill>
              </a:rPr>
              <a:t>Ex: not correct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FFFF00"/>
                </a:solidFill>
              </a:rPr>
              <a:t>Run time error: </a:t>
            </a:r>
            <a:r>
              <a:rPr lang="en-IN" sz="1400" b="1" dirty="0" smtClean="0">
                <a:solidFill>
                  <a:srgbClr val="FFFF00"/>
                </a:solidFill>
              </a:rPr>
              <a:t>mistakes done by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FFFF00"/>
                </a:solidFill>
              </a:rPr>
              <a:t>Ex: 6 / 0 = runtime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Exception Handling examples: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a = 5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b</a:t>
            </a:r>
            <a:r>
              <a:rPr lang="en-US" sz="1400" dirty="0" smtClean="0">
                <a:solidFill>
                  <a:srgbClr val="FFFF00"/>
                </a:solidFill>
              </a:rPr>
              <a:t> = 2</a:t>
            </a:r>
            <a:endParaRPr lang="en-US" sz="1400" dirty="0" smtClean="0">
              <a:solidFill>
                <a:srgbClr val="FFFF00"/>
              </a:solidFill>
            </a:endParaRPr>
          </a:p>
          <a:p>
            <a:pPr marL="742950" lvl="1" indent="-285750"/>
            <a:endParaRPr lang="en-US" sz="14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try: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print("Open file")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print(a/b)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except Exception as e: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print("Division by zero error --&gt; ",e)</a:t>
            </a:r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finally</a:t>
            </a:r>
            <a:r>
              <a:rPr lang="en-US" sz="1400" dirty="0" smtClean="0">
                <a:solidFill>
                  <a:srgbClr val="FFFF00"/>
                </a:solidFill>
              </a:rPr>
              <a:t>:                                                         </a:t>
            </a:r>
            <a:r>
              <a:rPr lang="en-US" sz="1100" dirty="0" smtClean="0">
                <a:sym typeface="Wingdings" pitchFamily="2" charset="2"/>
              </a:rPr>
              <a:t> this can be executed both when there is error on no error</a:t>
            </a:r>
            <a:r>
              <a:rPr lang="en-US" sz="1400" dirty="0" smtClean="0">
                <a:sym typeface="Wingdings" pitchFamily="2" charset="2"/>
              </a:rPr>
              <a:t> </a:t>
            </a:r>
            <a:endParaRPr lang="en-US" sz="1400" dirty="0" smtClean="0"/>
          </a:p>
          <a:p>
            <a:pPr marL="742950" lvl="1" indent="-285750"/>
            <a:r>
              <a:rPr lang="en-US" sz="1400" dirty="0" smtClean="0">
                <a:solidFill>
                  <a:srgbClr val="FFFF00"/>
                </a:solidFill>
              </a:rPr>
              <a:t>    print("Close file")</a:t>
            </a:r>
          </a:p>
          <a:p>
            <a:pPr marL="742950" lvl="1" indent="-285750"/>
            <a:endParaRPr lang="en-IN" sz="14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IN" sz="1400" dirty="0" smtClean="0">
                <a:solidFill>
                  <a:srgbClr val="FFFF00"/>
                </a:solidFill>
              </a:rPr>
              <a:t>	</a:t>
            </a:r>
            <a:r>
              <a:rPr lang="en-IN" sz="1400" dirty="0" smtClean="0"/>
              <a:t>Result:</a:t>
            </a:r>
          </a:p>
          <a:p>
            <a:pPr marL="285750" indent="-285750"/>
            <a:r>
              <a:rPr lang="en-IN" sz="1400" dirty="0" smtClean="0">
                <a:solidFill>
                  <a:srgbClr val="FFFF00"/>
                </a:solidFill>
              </a:rPr>
              <a:t>	</a:t>
            </a:r>
            <a:r>
              <a:rPr lang="en-IN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smtClean="0">
                <a:solidFill>
                  <a:srgbClr val="FFFF00"/>
                </a:solidFill>
              </a:rPr>
              <a:t>Division </a:t>
            </a:r>
            <a:r>
              <a:rPr lang="en-US" sz="1400" dirty="0" smtClean="0">
                <a:solidFill>
                  <a:srgbClr val="FFFF00"/>
                </a:solidFill>
              </a:rPr>
              <a:t>by zero error division by zero </a:t>
            </a:r>
            <a:endParaRPr lang="en-US" sz="14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smtClean="0">
                <a:solidFill>
                  <a:srgbClr val="FFFF00"/>
                </a:solidFill>
              </a:rPr>
              <a:t>	Hello</a:t>
            </a: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Exceptional handling: Errors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859536" y="579358"/>
            <a:ext cx="1029411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Exception Handling examples: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try:</a:t>
            </a:r>
          </a:p>
          <a:p>
            <a:pPr marL="1200150" lvl="2" indent="-285750"/>
            <a:r>
              <a:rPr lang="en-IN" sz="1200" dirty="0" smtClean="0">
                <a:solidFill>
                  <a:srgbClr val="FFFF00"/>
                </a:solidFill>
              </a:rPr>
              <a:t>a </a:t>
            </a:r>
            <a:r>
              <a:rPr lang="en-IN" sz="1200" dirty="0" smtClean="0">
                <a:solidFill>
                  <a:srgbClr val="FFFF00"/>
                </a:solidFill>
              </a:rPr>
              <a:t>= </a:t>
            </a:r>
            <a:r>
              <a:rPr lang="en-IN" sz="1200" dirty="0" err="1" smtClean="0">
                <a:solidFill>
                  <a:srgbClr val="FFFF00"/>
                </a:solidFill>
              </a:rPr>
              <a:t>int</a:t>
            </a:r>
            <a:r>
              <a:rPr lang="en-IN" sz="1200" dirty="0" smtClean="0">
                <a:solidFill>
                  <a:srgbClr val="FFFF00"/>
                </a:solidFill>
              </a:rPr>
              <a:t>(input("Enter a </a:t>
            </a:r>
            <a:r>
              <a:rPr lang="en-IN" sz="1200" dirty="0" smtClean="0">
                <a:solidFill>
                  <a:srgbClr val="FFFF00"/>
                </a:solidFill>
              </a:rPr>
              <a:t>number:"))</a:t>
            </a:r>
            <a:endParaRPr lang="en-IN" sz="1200" dirty="0" smtClean="0">
              <a:solidFill>
                <a:srgbClr val="FFFF00"/>
              </a:solidFill>
            </a:endParaRPr>
          </a:p>
          <a:p>
            <a:pPr marL="1200150" lvl="2" indent="-285750"/>
            <a:r>
              <a:rPr lang="en-IN" sz="1200" dirty="0" smtClean="0">
                <a:solidFill>
                  <a:srgbClr val="FFFF00"/>
                </a:solidFill>
              </a:rPr>
              <a:t>b </a:t>
            </a:r>
            <a:r>
              <a:rPr lang="en-IN" sz="1200" dirty="0" smtClean="0">
                <a:solidFill>
                  <a:srgbClr val="FFFF00"/>
                </a:solidFill>
              </a:rPr>
              <a:t>= </a:t>
            </a:r>
            <a:r>
              <a:rPr lang="en-IN" sz="1200" dirty="0" err="1" smtClean="0">
                <a:solidFill>
                  <a:srgbClr val="FFFF00"/>
                </a:solidFill>
              </a:rPr>
              <a:t>int</a:t>
            </a:r>
            <a:r>
              <a:rPr lang="en-IN" sz="1200" dirty="0" smtClean="0">
                <a:solidFill>
                  <a:srgbClr val="FFFF00"/>
                </a:solidFill>
              </a:rPr>
              <a:t>(input("Enter a </a:t>
            </a:r>
            <a:r>
              <a:rPr lang="en-IN" sz="1200" dirty="0" smtClean="0">
                <a:solidFill>
                  <a:srgbClr val="FFFF00"/>
                </a:solidFill>
              </a:rPr>
              <a:t>number:"))</a:t>
            </a:r>
            <a:endParaRPr lang="en-IN" sz="1200" dirty="0" smtClean="0">
              <a:solidFill>
                <a:srgbClr val="FFFF00"/>
              </a:solidFill>
            </a:endParaRPr>
          </a:p>
          <a:p>
            <a:pPr marL="1200150" lvl="2" indent="-285750"/>
            <a:endParaRPr lang="en-IN" sz="1200" dirty="0" smtClean="0">
              <a:solidFill>
                <a:srgbClr val="FFFF00"/>
              </a:solidFill>
            </a:endParaRPr>
          </a:p>
          <a:p>
            <a:pPr marL="1200150" lvl="2" indent="-285750"/>
            <a:r>
              <a:rPr lang="en-IN" sz="1200" dirty="0" smtClean="0">
                <a:solidFill>
                  <a:srgbClr val="FFFF00"/>
                </a:solidFill>
              </a:rPr>
              <a:t>print</a:t>
            </a:r>
            <a:r>
              <a:rPr lang="en-IN" sz="1200" dirty="0" smtClean="0">
                <a:solidFill>
                  <a:srgbClr val="FFFF00"/>
                </a:solidFill>
              </a:rPr>
              <a:t>("Open file")</a:t>
            </a:r>
          </a:p>
          <a:p>
            <a:pPr marL="1200150" lvl="2" indent="-285750"/>
            <a:r>
              <a:rPr lang="en-IN" sz="1200" dirty="0" smtClean="0">
                <a:solidFill>
                  <a:srgbClr val="FFFF00"/>
                </a:solidFill>
              </a:rPr>
              <a:t>print(a/b</a:t>
            </a:r>
            <a:r>
              <a:rPr lang="en-IN" sz="1200" dirty="0" smtClean="0">
                <a:solidFill>
                  <a:srgbClr val="FFFF00"/>
                </a:solidFill>
              </a:rPr>
              <a:t>)</a:t>
            </a:r>
          </a:p>
          <a:p>
            <a:pPr marL="1200150" lvl="2" indent="-285750"/>
            <a:r>
              <a:rPr lang="en-IN" sz="1200" dirty="0" smtClean="0">
                <a:solidFill>
                  <a:srgbClr val="FFFF00"/>
                </a:solidFill>
              </a:rPr>
              <a:t>    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except </a:t>
            </a:r>
            <a:r>
              <a:rPr lang="en-IN" sz="1200" dirty="0" err="1" smtClean="0">
                <a:solidFill>
                  <a:srgbClr val="FFFF00"/>
                </a:solidFill>
              </a:rPr>
              <a:t>ZeroDivisionError</a:t>
            </a:r>
            <a:r>
              <a:rPr lang="en-IN" sz="1200" dirty="0" smtClean="0">
                <a:solidFill>
                  <a:srgbClr val="FFFF00"/>
                </a:solidFill>
              </a:rPr>
              <a:t> as e: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    print("Division by zero error --&gt; ",e)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except </a:t>
            </a:r>
            <a:r>
              <a:rPr lang="en-IN" sz="1200" dirty="0" err="1" smtClean="0">
                <a:solidFill>
                  <a:srgbClr val="FFFF00"/>
                </a:solidFill>
              </a:rPr>
              <a:t>ValueError</a:t>
            </a:r>
            <a:r>
              <a:rPr lang="en-IN" sz="1200" dirty="0" smtClean="0">
                <a:solidFill>
                  <a:srgbClr val="FFFF00"/>
                </a:solidFill>
              </a:rPr>
              <a:t> as e: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    print("Invalid </a:t>
            </a:r>
            <a:r>
              <a:rPr lang="en-IN" sz="1200" dirty="0" smtClean="0">
                <a:solidFill>
                  <a:srgbClr val="FFFF00"/>
                </a:solidFill>
              </a:rPr>
              <a:t>Input ")</a:t>
            </a:r>
          </a:p>
          <a:p>
            <a:pPr marL="742950" lvl="1" indent="-285750"/>
            <a:r>
              <a:rPr lang="en-US" sz="1200" dirty="0" smtClean="0">
                <a:solidFill>
                  <a:srgbClr val="FFFF00"/>
                </a:solidFill>
              </a:rPr>
              <a:t>except Exception as e</a:t>
            </a:r>
            <a:r>
              <a:rPr lang="en-US" sz="1200" dirty="0" smtClean="0">
                <a:solidFill>
                  <a:srgbClr val="FFFF00"/>
                </a:solidFill>
              </a:rPr>
              <a:t>:                     </a:t>
            </a:r>
            <a:r>
              <a:rPr lang="en-US" sz="1200" dirty="0" smtClean="0">
                <a:sym typeface="Wingdings" pitchFamily="2" charset="2"/>
              </a:rPr>
              <a:t> any other exception apart from above specific exceptions</a:t>
            </a:r>
            <a:r>
              <a:rPr lang="en-US" sz="1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12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200" dirty="0" smtClean="0">
                <a:solidFill>
                  <a:srgbClr val="FFFF00"/>
                </a:solidFill>
              </a:rPr>
              <a:t>    print("Something Went wrong")</a:t>
            </a:r>
            <a:endParaRPr lang="en-IN" sz="12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    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finally: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    print("Close file</a:t>
            </a:r>
            <a:r>
              <a:rPr lang="en-IN" sz="1200" dirty="0" smtClean="0">
                <a:solidFill>
                  <a:srgbClr val="FFFF00"/>
                </a:solidFill>
              </a:rPr>
              <a:t>")</a:t>
            </a:r>
          </a:p>
          <a:p>
            <a:pPr marL="742950" lvl="1" indent="-285750"/>
            <a:r>
              <a:rPr lang="en-IN" sz="1200" dirty="0" smtClean="0">
                <a:solidFill>
                  <a:srgbClr val="FFFF00"/>
                </a:solidFill>
              </a:rPr>
              <a:t>print</a:t>
            </a:r>
            <a:r>
              <a:rPr lang="en-IN" sz="1200" dirty="0" smtClean="0">
                <a:solidFill>
                  <a:srgbClr val="FFFF00"/>
                </a:solidFill>
              </a:rPr>
              <a:t>("Hello</a:t>
            </a:r>
            <a:r>
              <a:rPr lang="en-IN" sz="1200" dirty="0" smtClean="0">
                <a:solidFill>
                  <a:srgbClr val="FFFF00"/>
                </a:solidFill>
              </a:rPr>
              <a:t>")</a:t>
            </a:r>
          </a:p>
          <a:p>
            <a:pPr marL="742950" lvl="1" indent="-285750"/>
            <a:endParaRPr lang="en-IN" sz="12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IN" sz="1400" dirty="0" smtClean="0">
                <a:solidFill>
                  <a:srgbClr val="FFFF00"/>
                </a:solidFill>
              </a:rPr>
              <a:t>	</a:t>
            </a:r>
            <a:r>
              <a:rPr lang="en-IN" sz="1400" dirty="0" smtClean="0"/>
              <a:t>Result:</a:t>
            </a:r>
          </a:p>
          <a:p>
            <a:pPr marL="285750" indent="-285750"/>
            <a:r>
              <a:rPr lang="en-IN" sz="1200" dirty="0" smtClean="0">
                <a:solidFill>
                  <a:srgbClr val="FFFF00"/>
                </a:solidFill>
              </a:rPr>
              <a:t>	</a:t>
            </a:r>
            <a:r>
              <a:rPr lang="en-IN" sz="1200" dirty="0" smtClean="0">
                <a:solidFill>
                  <a:srgbClr val="FFFF00"/>
                </a:solidFill>
              </a:rPr>
              <a:t>	</a:t>
            </a:r>
            <a:r>
              <a:rPr lang="en-US" sz="1200" dirty="0" smtClean="0">
                <a:solidFill>
                  <a:srgbClr val="FFFF00"/>
                </a:solidFill>
              </a:rPr>
              <a:t>Enter </a:t>
            </a:r>
            <a:r>
              <a:rPr lang="en-US" sz="1200" dirty="0" smtClean="0">
                <a:solidFill>
                  <a:srgbClr val="FFFF00"/>
                </a:solidFill>
              </a:rPr>
              <a:t>a </a:t>
            </a:r>
            <a:r>
              <a:rPr lang="en-US" sz="1200" dirty="0" smtClean="0">
                <a:solidFill>
                  <a:srgbClr val="FFFF00"/>
                </a:solidFill>
              </a:rPr>
              <a:t>number:12 </a:t>
            </a:r>
          </a:p>
          <a:p>
            <a:pPr marL="285750" indent="-285750"/>
            <a:r>
              <a:rPr lang="en-US" sz="1200" dirty="0" smtClean="0">
                <a:solidFill>
                  <a:srgbClr val="FFFF00"/>
                </a:solidFill>
              </a:rPr>
              <a:t>	</a:t>
            </a:r>
            <a:r>
              <a:rPr lang="en-US" sz="1200" dirty="0" smtClean="0">
                <a:solidFill>
                  <a:srgbClr val="FFFF00"/>
                </a:solidFill>
              </a:rPr>
              <a:t>	Enter </a:t>
            </a:r>
            <a:r>
              <a:rPr lang="en-US" sz="1200" dirty="0" smtClean="0">
                <a:solidFill>
                  <a:srgbClr val="FFFF00"/>
                </a:solidFill>
              </a:rPr>
              <a:t>a </a:t>
            </a:r>
            <a:r>
              <a:rPr lang="en-US" sz="1200" dirty="0" smtClean="0">
                <a:solidFill>
                  <a:srgbClr val="FFFF00"/>
                </a:solidFill>
              </a:rPr>
              <a:t>number:0 </a:t>
            </a:r>
          </a:p>
          <a:p>
            <a:pPr marL="285750" indent="-285750"/>
            <a:r>
              <a:rPr lang="en-US" sz="1200" dirty="0" smtClean="0">
                <a:solidFill>
                  <a:srgbClr val="FFFF00"/>
                </a:solidFill>
              </a:rPr>
              <a:t>		Open </a:t>
            </a:r>
            <a:r>
              <a:rPr lang="en-US" sz="1200" dirty="0" smtClean="0">
                <a:solidFill>
                  <a:srgbClr val="FFFF00"/>
                </a:solidFill>
              </a:rPr>
              <a:t>file </a:t>
            </a:r>
            <a:endParaRPr lang="en-US" sz="12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200" dirty="0" smtClean="0">
                <a:solidFill>
                  <a:srgbClr val="FFFF00"/>
                </a:solidFill>
              </a:rPr>
              <a:t>	</a:t>
            </a:r>
            <a:r>
              <a:rPr lang="en-US" sz="1200" dirty="0" smtClean="0">
                <a:solidFill>
                  <a:srgbClr val="FFFF00"/>
                </a:solidFill>
              </a:rPr>
              <a:t>	Division </a:t>
            </a:r>
            <a:r>
              <a:rPr lang="en-US" sz="1200" dirty="0" smtClean="0">
                <a:solidFill>
                  <a:srgbClr val="FFFF00"/>
                </a:solidFill>
              </a:rPr>
              <a:t>by zero error --&gt; division by zero </a:t>
            </a:r>
            <a:endParaRPr lang="en-US" sz="12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200" dirty="0" smtClean="0">
                <a:solidFill>
                  <a:srgbClr val="FFFF00"/>
                </a:solidFill>
              </a:rPr>
              <a:t>	</a:t>
            </a:r>
            <a:r>
              <a:rPr lang="en-US" sz="1200" dirty="0" smtClean="0">
                <a:solidFill>
                  <a:srgbClr val="FFFF00"/>
                </a:solidFill>
              </a:rPr>
              <a:t>	Close </a:t>
            </a:r>
            <a:r>
              <a:rPr lang="en-US" sz="1200" dirty="0" smtClean="0">
                <a:solidFill>
                  <a:srgbClr val="FFFF00"/>
                </a:solidFill>
              </a:rPr>
              <a:t>file </a:t>
            </a:r>
            <a:endParaRPr lang="en-US" sz="12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200" dirty="0" smtClean="0">
                <a:solidFill>
                  <a:srgbClr val="FFFF00"/>
                </a:solidFill>
              </a:rPr>
              <a:t>	</a:t>
            </a:r>
            <a:r>
              <a:rPr lang="en-US" sz="1200" dirty="0" smtClean="0">
                <a:solidFill>
                  <a:srgbClr val="FFFF00"/>
                </a:solidFill>
              </a:rPr>
              <a:t>	Hello</a:t>
            </a:r>
          </a:p>
          <a:p>
            <a:pPr marL="285750" indent="-285750"/>
            <a:r>
              <a:rPr lang="en-IN" sz="1400" dirty="0" smtClean="0">
                <a:solidFill>
                  <a:srgbClr val="FFFF00"/>
                </a:solidFill>
              </a:rPr>
              <a:t>	</a:t>
            </a:r>
            <a:r>
              <a:rPr lang="en-IN" sz="1400" dirty="0" smtClean="0"/>
              <a:t>Result 2:</a:t>
            </a:r>
          </a:p>
          <a:p>
            <a:pPr marL="285750" indent="-285750"/>
            <a:r>
              <a:rPr lang="en-IN" sz="1100" dirty="0" smtClean="0">
                <a:solidFill>
                  <a:srgbClr val="FFFF00"/>
                </a:solidFill>
              </a:rPr>
              <a:t>	</a:t>
            </a:r>
            <a:r>
              <a:rPr lang="en-IN" sz="1100" dirty="0" smtClean="0">
                <a:solidFill>
                  <a:srgbClr val="FFFF00"/>
                </a:solidFill>
              </a:rPr>
              <a:t>	</a:t>
            </a:r>
            <a:r>
              <a:rPr lang="en-US" sz="1100" dirty="0" smtClean="0">
                <a:solidFill>
                  <a:srgbClr val="FFFF00"/>
                </a:solidFill>
              </a:rPr>
              <a:t> Enter a </a:t>
            </a:r>
            <a:r>
              <a:rPr lang="en-US" sz="1100" dirty="0" err="1" smtClean="0">
                <a:solidFill>
                  <a:srgbClr val="FFFF00"/>
                </a:solidFill>
              </a:rPr>
              <a:t>number:w</a:t>
            </a:r>
            <a:r>
              <a:rPr lang="en-US" sz="1100" dirty="0" smtClean="0">
                <a:solidFill>
                  <a:srgbClr val="FFFF00"/>
                </a:solidFill>
              </a:rPr>
              <a:t> </a:t>
            </a: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	Invalid </a:t>
            </a:r>
            <a:r>
              <a:rPr lang="en-US" sz="1100" dirty="0" smtClean="0">
                <a:solidFill>
                  <a:srgbClr val="FFFF00"/>
                </a:solidFill>
              </a:rPr>
              <a:t>Input 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</a:t>
            </a:r>
            <a:r>
              <a:rPr lang="en-US" sz="1100" dirty="0" smtClean="0">
                <a:solidFill>
                  <a:srgbClr val="FFFF00"/>
                </a:solidFill>
              </a:rPr>
              <a:t>	Close </a:t>
            </a:r>
            <a:r>
              <a:rPr lang="en-US" sz="1100" dirty="0" smtClean="0">
                <a:solidFill>
                  <a:srgbClr val="FFFF00"/>
                </a:solidFill>
              </a:rPr>
              <a:t>file 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US" sz="1100" dirty="0" smtClean="0">
                <a:solidFill>
                  <a:srgbClr val="FFFF00"/>
                </a:solidFill>
              </a:rPr>
              <a:t>	</a:t>
            </a:r>
            <a:r>
              <a:rPr lang="en-US" sz="1100" dirty="0" smtClean="0">
                <a:solidFill>
                  <a:srgbClr val="FFFF00"/>
                </a:solidFill>
              </a:rPr>
              <a:t>	Hello</a:t>
            </a: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	threading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859536" y="579358"/>
            <a:ext cx="102941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Threading is allowing two execution happen at same time: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from threading import *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from time import *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class </a:t>
            </a:r>
            <a:r>
              <a:rPr lang="en-US" sz="1100" dirty="0" smtClean="0">
                <a:solidFill>
                  <a:srgbClr val="FFFF00"/>
                </a:solidFill>
              </a:rPr>
              <a:t>Hello(Thread</a:t>
            </a:r>
            <a:r>
              <a:rPr lang="en-US" sz="1100" dirty="0" smtClean="0">
                <a:solidFill>
                  <a:srgbClr val="FFFF00"/>
                </a:solidFill>
              </a:rPr>
              <a:t> ):       	</a:t>
            </a:r>
            <a:r>
              <a:rPr lang="en-US" sz="1100" dirty="0" smtClean="0">
                <a:sym typeface="Wingdings" pitchFamily="2" charset="2"/>
              </a:rPr>
              <a:t> derived from Thread class, importing threading library is required as mentioned above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def run(self):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    for </a:t>
            </a:r>
            <a:r>
              <a:rPr lang="en-US" sz="1100" dirty="0" err="1" smtClean="0">
                <a:solidFill>
                  <a:srgbClr val="FFFF00"/>
                </a:solidFill>
              </a:rPr>
              <a:t>i</a:t>
            </a:r>
            <a:r>
              <a:rPr lang="en-US" sz="1100" dirty="0" smtClean="0">
                <a:solidFill>
                  <a:srgbClr val="FFFF00"/>
                </a:solidFill>
              </a:rPr>
              <a:t> in range(5):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        print("Hello")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        </a:t>
            </a:r>
            <a:r>
              <a:rPr lang="en-US" sz="1100" dirty="0" smtClean="0">
                <a:solidFill>
                  <a:srgbClr val="FFFF00"/>
                </a:solidFill>
              </a:rPr>
              <a:t>sleep(1)                	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smtClean="0">
                <a:sym typeface="Wingdings" pitchFamily="2" charset="2"/>
              </a:rPr>
              <a:t>time library is </a:t>
            </a:r>
            <a:r>
              <a:rPr lang="en-US" sz="1100" dirty="0" err="1" smtClean="0">
                <a:sym typeface="Wingdings" pitchFamily="2" charset="2"/>
              </a:rPr>
              <a:t>requried</a:t>
            </a:r>
            <a:r>
              <a:rPr lang="en-US" sz="1100" dirty="0" smtClean="0">
                <a:sym typeface="Wingdings" pitchFamily="2" charset="2"/>
              </a:rPr>
              <a:t> to be imported as mentioned above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class </a:t>
            </a:r>
            <a:r>
              <a:rPr lang="en-US" sz="1100" dirty="0" smtClean="0">
                <a:solidFill>
                  <a:srgbClr val="FFFF00"/>
                </a:solidFill>
              </a:rPr>
              <a:t>Hi(Thread</a:t>
            </a:r>
            <a:r>
              <a:rPr lang="en-US" sz="1100" dirty="0" smtClean="0">
                <a:solidFill>
                  <a:srgbClr val="FFFF00"/>
                </a:solidFill>
              </a:rPr>
              <a:t>):		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smtClean="0">
                <a:sym typeface="Wingdings" pitchFamily="2" charset="2"/>
              </a:rPr>
              <a:t>derived from Thread class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def run(self):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    for </a:t>
            </a:r>
            <a:r>
              <a:rPr lang="en-US" sz="1100" dirty="0" err="1" smtClean="0">
                <a:solidFill>
                  <a:srgbClr val="FFFF00"/>
                </a:solidFill>
              </a:rPr>
              <a:t>i</a:t>
            </a:r>
            <a:r>
              <a:rPr lang="en-US" sz="1100" dirty="0" smtClean="0">
                <a:solidFill>
                  <a:srgbClr val="FFFF00"/>
                </a:solidFill>
              </a:rPr>
              <a:t> in range(5):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        print("Hi")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        sleep(1)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            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a=Hello()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b=Hi()</a:t>
            </a:r>
          </a:p>
          <a:p>
            <a:pPr marL="742950" lvl="1" indent="-285750"/>
            <a:r>
              <a:rPr lang="en-US" sz="1100" dirty="0" err="1" smtClean="0">
                <a:solidFill>
                  <a:srgbClr val="FFFF00"/>
                </a:solidFill>
              </a:rPr>
              <a:t>a.start</a:t>
            </a:r>
            <a:r>
              <a:rPr lang="en-US" sz="1100" dirty="0" smtClean="0">
                <a:solidFill>
                  <a:srgbClr val="FFFF00"/>
                </a:solidFill>
              </a:rPr>
              <a:t>()			</a:t>
            </a:r>
            <a:r>
              <a:rPr lang="en-US" sz="1100" dirty="0" smtClean="0">
                <a:sym typeface="Wingdings" pitchFamily="2" charset="2"/>
              </a:rPr>
              <a:t>  Thread 1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sleep(0.2)</a:t>
            </a:r>
          </a:p>
          <a:p>
            <a:pPr marL="742950" lvl="1" indent="-285750"/>
            <a:r>
              <a:rPr lang="en-US" sz="1100" dirty="0" err="1" smtClean="0">
                <a:solidFill>
                  <a:srgbClr val="FFFF00"/>
                </a:solidFill>
              </a:rPr>
              <a:t>b.start</a:t>
            </a:r>
            <a:r>
              <a:rPr lang="en-US" sz="1100" dirty="0" smtClean="0">
                <a:solidFill>
                  <a:srgbClr val="FFFF00"/>
                </a:solidFill>
              </a:rPr>
              <a:t>()			</a:t>
            </a:r>
            <a:r>
              <a:rPr lang="en-US" sz="1100" dirty="0" smtClean="0">
                <a:sym typeface="Wingdings" pitchFamily="2" charset="2"/>
              </a:rPr>
              <a:t>  Thread </a:t>
            </a:r>
            <a:r>
              <a:rPr lang="en-US" sz="1100" dirty="0" smtClean="0">
                <a:sym typeface="Wingdings" pitchFamily="2" charset="2"/>
              </a:rPr>
              <a:t>2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err="1" smtClean="0">
                <a:solidFill>
                  <a:srgbClr val="FFFF00"/>
                </a:solidFill>
              </a:rPr>
              <a:t>a.join</a:t>
            </a:r>
            <a:r>
              <a:rPr lang="en-US" sz="1100" dirty="0" smtClean="0">
                <a:solidFill>
                  <a:srgbClr val="FFFF00"/>
                </a:solidFill>
              </a:rPr>
              <a:t>()			</a:t>
            </a:r>
            <a:r>
              <a:rPr lang="en-US" sz="1100" dirty="0" smtClean="0">
                <a:sym typeface="Wingdings" pitchFamily="2" charset="2"/>
              </a:rPr>
              <a:t>  Main Thread has to wait till a, b threads are complete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err="1" smtClean="0">
                <a:solidFill>
                  <a:srgbClr val="FFFF00"/>
                </a:solidFill>
              </a:rPr>
              <a:t>b.join</a:t>
            </a:r>
            <a:r>
              <a:rPr lang="en-US" sz="1100" dirty="0" smtClean="0">
                <a:solidFill>
                  <a:srgbClr val="FFFF00"/>
                </a:solidFill>
              </a:rPr>
              <a:t>()			</a:t>
            </a:r>
            <a:r>
              <a:rPr lang="en-US" sz="1100" dirty="0" smtClean="0">
                <a:sym typeface="Wingdings" pitchFamily="2" charset="2"/>
              </a:rPr>
              <a:t>  Main Thread has to wait till a, b threads are complete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print</a:t>
            </a:r>
            <a:r>
              <a:rPr lang="en-US" sz="1100" dirty="0" smtClean="0">
                <a:solidFill>
                  <a:srgbClr val="FFFF00"/>
                </a:solidFill>
              </a:rPr>
              <a:t>("main</a:t>
            </a:r>
            <a:r>
              <a:rPr lang="en-US" sz="1100" dirty="0" smtClean="0">
                <a:solidFill>
                  <a:srgbClr val="FFFF00"/>
                </a:solidFill>
              </a:rPr>
              <a:t>")			</a:t>
            </a:r>
            <a:r>
              <a:rPr lang="en-IN" sz="1100" dirty="0" smtClean="0">
                <a:sym typeface="Wingdings" pitchFamily="2" charset="2"/>
              </a:rPr>
              <a:t>  Main Thread</a:t>
            </a:r>
            <a:endParaRPr lang="en-US" sz="1100" dirty="0" smtClean="0">
              <a:solidFill>
                <a:srgbClr val="FFFF00"/>
              </a:solidFill>
            </a:endParaRP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285750" indent="-285750"/>
            <a:r>
              <a:rPr lang="en-IN" sz="1100" dirty="0" smtClean="0"/>
              <a:t>	Result: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Hello </a:t>
            </a:r>
            <a:endParaRPr lang="it-IT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Hi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Hello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Hi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Hello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Hi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Hello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Hi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Hello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Hi </a:t>
            </a:r>
          </a:p>
          <a:p>
            <a:pPr marL="742950" lvl="1" indent="-285750"/>
            <a:r>
              <a:rPr lang="it-IT" sz="1100" dirty="0" smtClean="0">
                <a:solidFill>
                  <a:srgbClr val="FFFF00"/>
                </a:solidFill>
              </a:rPr>
              <a:t>main</a:t>
            </a:r>
            <a:endParaRPr lang="en-IN" sz="11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95197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	FILES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859536" y="579358"/>
            <a:ext cx="1029411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Files:</a:t>
            </a: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data=open('</a:t>
            </a:r>
            <a:r>
              <a:rPr lang="en-IN" sz="1100" dirty="0" err="1" smtClean="0">
                <a:solidFill>
                  <a:srgbClr val="FFFF00"/>
                </a:solidFill>
              </a:rPr>
              <a:t>MyData.txt','r</a:t>
            </a:r>
            <a:r>
              <a:rPr lang="en-IN" sz="1100" dirty="0" smtClean="0">
                <a:solidFill>
                  <a:srgbClr val="FFFF00"/>
                </a:solidFill>
              </a:rPr>
              <a:t>')</a:t>
            </a:r>
            <a:r>
              <a:rPr lang="en-IN" sz="1100" dirty="0" smtClean="0">
                <a:sym typeface="Wingdings" pitchFamily="2" charset="2"/>
              </a:rPr>
              <a:t> </a:t>
            </a:r>
            <a:r>
              <a:rPr lang="en-IN" sz="1100" dirty="0" smtClean="0">
                <a:sym typeface="Wingdings" pitchFamily="2" charset="2"/>
              </a:rPr>
              <a:t>                                      </a:t>
            </a:r>
            <a:r>
              <a:rPr lang="en-IN" sz="1100" dirty="0" smtClean="0">
                <a:sym typeface="Wingdings" pitchFamily="2" charset="2"/>
              </a:rPr>
              <a:t>file opened in </a:t>
            </a:r>
            <a:r>
              <a:rPr lang="en-IN" sz="1100" dirty="0" smtClean="0">
                <a:sym typeface="Wingdings" pitchFamily="2" charset="2"/>
              </a:rPr>
              <a:t>read mode</a:t>
            </a:r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file1=open('</a:t>
            </a:r>
            <a:r>
              <a:rPr lang="en-IN" sz="1100" dirty="0" err="1" smtClean="0">
                <a:solidFill>
                  <a:srgbClr val="FFFF00"/>
                </a:solidFill>
              </a:rPr>
              <a:t>MyFile.txt','w</a:t>
            </a:r>
            <a:r>
              <a:rPr lang="en-IN" sz="1100" dirty="0" smtClean="0">
                <a:solidFill>
                  <a:srgbClr val="FFFF00"/>
                </a:solidFill>
              </a:rPr>
              <a:t>')                                         </a:t>
            </a:r>
            <a:r>
              <a:rPr lang="en-IN" sz="1100" dirty="0" smtClean="0">
                <a:sym typeface="Wingdings" pitchFamily="2" charset="2"/>
              </a:rPr>
              <a:t> </a:t>
            </a:r>
            <a:r>
              <a:rPr lang="en-IN" sz="1100" dirty="0" smtClean="0">
                <a:sym typeface="Wingdings" pitchFamily="2" charset="2"/>
              </a:rPr>
              <a:t>file opened in </a:t>
            </a:r>
            <a:r>
              <a:rPr lang="en-IN" sz="1100" dirty="0" smtClean="0">
                <a:sym typeface="Wingdings" pitchFamily="2" charset="2"/>
              </a:rPr>
              <a:t>write mode</a:t>
            </a:r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file1.write("writing from python code 123 --&gt; </a:t>
            </a:r>
            <a:r>
              <a:rPr lang="en-IN" sz="1100" dirty="0" smtClean="0">
                <a:solidFill>
                  <a:srgbClr val="FFFF00"/>
                </a:solidFill>
              </a:rPr>
              <a:t>")     </a:t>
            </a:r>
            <a:r>
              <a:rPr lang="en-IN" sz="1100" dirty="0" smtClean="0">
                <a:sym typeface="Wingdings" pitchFamily="2" charset="2"/>
              </a:rPr>
              <a:t> writing into to file</a:t>
            </a:r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file2=open('</a:t>
            </a:r>
            <a:r>
              <a:rPr lang="en-IN" sz="1100" dirty="0" err="1" smtClean="0">
                <a:solidFill>
                  <a:srgbClr val="FFFF00"/>
                </a:solidFill>
              </a:rPr>
              <a:t>MyFile.txt','a</a:t>
            </a:r>
            <a:r>
              <a:rPr lang="en-IN" sz="1100" dirty="0" smtClean="0">
                <a:solidFill>
                  <a:srgbClr val="FFFF00"/>
                </a:solidFill>
              </a:rPr>
              <a:t>')                                         </a:t>
            </a:r>
            <a:r>
              <a:rPr lang="en-IN" sz="1100" dirty="0" smtClean="0">
                <a:sym typeface="Wingdings" pitchFamily="2" charset="2"/>
              </a:rPr>
              <a:t> file opened in append mode</a:t>
            </a:r>
            <a:endParaRPr lang="en-IN" sz="1100" dirty="0" smtClean="0"/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file2.write("Hello")</a:t>
            </a: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err="1" smtClean="0">
                <a:solidFill>
                  <a:srgbClr val="FFFF00"/>
                </a:solidFill>
              </a:rPr>
              <a:t>data.read</a:t>
            </a:r>
            <a:r>
              <a:rPr lang="en-IN" sz="1100" dirty="0" smtClean="0">
                <a:solidFill>
                  <a:srgbClr val="FFFF00"/>
                </a:solidFill>
              </a:rPr>
              <a:t>()</a:t>
            </a: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err="1" smtClean="0">
                <a:solidFill>
                  <a:srgbClr val="FFFF00"/>
                </a:solidFill>
              </a:rPr>
              <a:t>pic</a:t>
            </a:r>
            <a:r>
              <a:rPr lang="en-IN" sz="1100" dirty="0" smtClean="0">
                <a:solidFill>
                  <a:srgbClr val="FFFF00"/>
                </a:solidFill>
              </a:rPr>
              <a:t>=open('</a:t>
            </a:r>
            <a:r>
              <a:rPr lang="en-IN" sz="1100" dirty="0" err="1" smtClean="0">
                <a:solidFill>
                  <a:srgbClr val="FFFF00"/>
                </a:solidFill>
              </a:rPr>
              <a:t>Chinnu.jpg','rb</a:t>
            </a:r>
            <a:r>
              <a:rPr lang="en-IN" sz="1100" dirty="0" smtClean="0">
                <a:solidFill>
                  <a:srgbClr val="FFFF00"/>
                </a:solidFill>
              </a:rPr>
              <a:t>')</a:t>
            </a:r>
          </a:p>
          <a:p>
            <a:pPr marL="742950" lvl="1" indent="-285750"/>
            <a:r>
              <a:rPr lang="en-IN" sz="1100" dirty="0" err="1" smtClean="0">
                <a:solidFill>
                  <a:srgbClr val="FFFF00"/>
                </a:solidFill>
              </a:rPr>
              <a:t>pic.read</a:t>
            </a:r>
            <a:r>
              <a:rPr lang="en-IN" sz="1100" dirty="0" smtClean="0">
                <a:solidFill>
                  <a:srgbClr val="FFFF00"/>
                </a:solidFill>
              </a:rPr>
              <a:t>()</a:t>
            </a: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Results:</a:t>
            </a:r>
            <a:endParaRPr lang="en-IN" sz="1100" dirty="0" smtClean="0"/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Hi Hello</a:t>
            </a: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How </a:t>
            </a:r>
            <a:r>
              <a:rPr lang="en-US" sz="1100" dirty="0" smtClean="0">
                <a:solidFill>
                  <a:srgbClr val="FFFF00"/>
                </a:solidFill>
              </a:rPr>
              <a:t>are you</a:t>
            </a:r>
            <a:r>
              <a:rPr lang="en-US" sz="1100" dirty="0" smtClean="0">
                <a:solidFill>
                  <a:srgbClr val="FFFF00"/>
                </a:solidFill>
              </a:rPr>
              <a:t>?</a:t>
            </a: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US" sz="1100" dirty="0" smtClean="0">
                <a:solidFill>
                  <a:srgbClr val="FFFF00"/>
                </a:solidFill>
              </a:rPr>
              <a:t>b'\</a:t>
            </a:r>
            <a:r>
              <a:rPr lang="en-US" sz="1100" dirty="0" err="1" smtClean="0">
                <a:solidFill>
                  <a:srgbClr val="FFFF00"/>
                </a:solidFill>
              </a:rPr>
              <a:t>xff</a:t>
            </a:r>
            <a:r>
              <a:rPr lang="en-US" sz="1100" dirty="0" smtClean="0">
                <a:solidFill>
                  <a:srgbClr val="FFFF00"/>
                </a:solidFill>
              </a:rPr>
              <a:t>\xd8\</a:t>
            </a:r>
            <a:r>
              <a:rPr lang="en-US" sz="1100" dirty="0" err="1" smtClean="0">
                <a:solidFill>
                  <a:srgbClr val="FFFF00"/>
                </a:solidFill>
              </a:rPr>
              <a:t>xff</a:t>
            </a:r>
            <a:r>
              <a:rPr lang="en-US" sz="1100" dirty="0" smtClean="0">
                <a:solidFill>
                  <a:srgbClr val="FFFF00"/>
                </a:solidFill>
              </a:rPr>
              <a:t>\xe0\x00\x10JFIF\x00\x01\x01\x00\x00\x01\x00\x01\x00\x00\</a:t>
            </a:r>
            <a:r>
              <a:rPr lang="en-US" sz="1100" dirty="0" err="1" smtClean="0">
                <a:solidFill>
                  <a:srgbClr val="FFFF00"/>
                </a:solidFill>
              </a:rPr>
              <a:t>xff</a:t>
            </a:r>
            <a:r>
              <a:rPr lang="en-US" sz="1100" dirty="0" smtClean="0">
                <a:solidFill>
                  <a:srgbClr val="FFFF00"/>
                </a:solidFill>
              </a:rPr>
              <a:t>\</a:t>
            </a:r>
            <a:r>
              <a:rPr lang="en-US" sz="1100" dirty="0" err="1" smtClean="0">
                <a:solidFill>
                  <a:srgbClr val="FFFF00"/>
                </a:solidFill>
              </a:rPr>
              <a:t>xdb</a:t>
            </a:r>
            <a:r>
              <a:rPr lang="en-US" sz="1100" dirty="0" smtClean="0">
                <a:solidFill>
                  <a:srgbClr val="FFFF00"/>
                </a:solidFill>
              </a:rPr>
              <a:t>\x00\x84\x00\x06\x06\x06\x06\x07\x06\x07\x08\x08\x07\n\x0b\n\x0b\n\x0f\x0e\x0c\x0c\x0e\x0f\x16\x10\x11\x10\x11\x10\x16"\x15\x19\x15\x15\x19\x15"\x1e$\x1e\x1c\x1e$\x1e6*&amp;&amp;*6&gt;424&gt;LDDL_Z_||\xa7\x01\x06\x06\x06\x06\x07\x06\x07\x08\x08\x07\n\x0b\n\x0b\n\x0f\x0e\x0c\x0c\x0e\x0f\x16\x10\x11\x10\x11\x10\x16"\x15\x19\x15\x15\x19\x15"\x1e$\x1e\x1c\x1e$\x1e6*&amp;&amp;*6&gt;424&gt;LDDL_Z_||\xa7\</a:t>
            </a:r>
            <a:r>
              <a:rPr lang="en-US" sz="1100" dirty="0" err="1" smtClean="0">
                <a:solidFill>
                  <a:srgbClr val="FFFF00"/>
                </a:solidFill>
              </a:rPr>
              <a:t>xff</a:t>
            </a:r>
            <a:r>
              <a:rPr lang="en-US" sz="1100" dirty="0" smtClean="0">
                <a:solidFill>
                  <a:srgbClr val="FFFF00"/>
                </a:solidFill>
              </a:rPr>
              <a:t>\xc2\x00\x11\x08\x05&gt;\x03\</a:t>
            </a:r>
            <a:r>
              <a:rPr lang="en-US" sz="1100" dirty="0" err="1" smtClean="0">
                <a:solidFill>
                  <a:srgbClr val="FFFF00"/>
                </a:solidFill>
              </a:rPr>
              <a:t>xef</a:t>
            </a:r>
            <a:r>
              <a:rPr lang="en-US" sz="1100" dirty="0" smtClean="0">
                <a:solidFill>
                  <a:srgbClr val="FFFF00"/>
                </a:solidFill>
              </a:rPr>
              <a:t>\x03\x01"\x00\x02\x11\x01\x03\x11\x01\</a:t>
            </a:r>
            <a:r>
              <a:rPr lang="en-US" sz="1100" dirty="0" err="1" smtClean="0">
                <a:solidFill>
                  <a:srgbClr val="FFFF00"/>
                </a:solidFill>
              </a:rPr>
              <a:t>xff</a:t>
            </a:r>
            <a:r>
              <a:rPr lang="en-US" sz="1100" dirty="0" smtClean="0">
                <a:solidFill>
                  <a:srgbClr val="FFFF00"/>
                </a:solidFill>
              </a:rPr>
              <a:t>\xc4\x002\x00\x00\x03\x01\x01\x01\x01\x00\x00\x00\x00\x00\x00\x00\x00\x00\x00\x00\x01\x02\x03\x04\x05\x06\x01\x01\x01\x01\x01\x01\x01\x01\x00\x00\x00\x00\x00\x00\x00\x00\x00\x00\x01\x02\x03\x04\x06\x05\</a:t>
            </a:r>
            <a:r>
              <a:rPr lang="en-US" sz="1100" dirty="0" err="1" smtClean="0">
                <a:solidFill>
                  <a:srgbClr val="FFFF00"/>
                </a:solidFill>
              </a:rPr>
              <a:t>xff</a:t>
            </a:r>
            <a:r>
              <a:rPr lang="en-US" sz="1100" dirty="0" smtClean="0">
                <a:solidFill>
                  <a:srgbClr val="FFFF00"/>
                </a:solidFill>
              </a:rPr>
              <a:t>\</a:t>
            </a:r>
            <a:r>
              <a:rPr lang="en-US" sz="1100" dirty="0" err="1" smtClean="0">
                <a:solidFill>
                  <a:srgbClr val="FFFF00"/>
                </a:solidFill>
              </a:rPr>
              <a:t>xda</a:t>
            </a:r>
            <a:r>
              <a:rPr lang="en-US" sz="1100" dirty="0" smtClean="0">
                <a:solidFill>
                  <a:srgbClr val="FFFF00"/>
                </a:solidFill>
              </a:rPr>
              <a:t>\x00\x0c\x03\x01\x00\x02\x10\x03\x10\x00\x00\x02\</a:t>
            </a:r>
            <a:r>
              <a:rPr lang="en-US" sz="1100" dirty="0" err="1" smtClean="0">
                <a:solidFill>
                  <a:srgbClr val="FFFF00"/>
                </a:solidFill>
              </a:rPr>
              <a:t>xeeU</a:t>
            </a:r>
            <a:r>
              <a:rPr lang="en-US" sz="1100" dirty="0" smtClean="0">
                <a:solidFill>
                  <a:srgbClr val="FFFF00"/>
                </a:solidFill>
              </a:rPr>
              <a:t>&lt;\</a:t>
            </a:r>
            <a:r>
              <a:rPr lang="en-US" sz="1100" dirty="0" err="1" smtClean="0">
                <a:solidFill>
                  <a:srgbClr val="FFFF00"/>
                </a:solidFill>
              </a:rPr>
              <a:t>xba</a:t>
            </a:r>
            <a:r>
              <a:rPr lang="en-US" sz="1100" dirty="0" smtClean="0">
                <a:solidFill>
                  <a:srgbClr val="FFFF00"/>
                </a:solidFill>
              </a:rPr>
              <a:t>\xe2\</a:t>
            </a:r>
            <a:r>
              <a:rPr lang="en-US" sz="1100" dirty="0" err="1" smtClean="0">
                <a:solidFill>
                  <a:srgbClr val="FFFF00"/>
                </a:solidFill>
              </a:rPr>
              <a:t>xeef</a:t>
            </a:r>
            <a:r>
              <a:rPr lang="en-US" sz="1100" dirty="0" smtClean="0">
                <a:solidFill>
                  <a:srgbClr val="FFFF00"/>
                </a:solidFill>
              </a:rPr>
              <a:t>\xa2t\xe84\xf4\xe6\</a:t>
            </a:r>
            <a:r>
              <a:rPr lang="en-US" sz="1100" dirty="0" err="1" smtClean="0">
                <a:solidFill>
                  <a:srgbClr val="FFFF00"/>
                </a:solidFill>
              </a:rPr>
              <a:t>xfar</a:t>
            </a:r>
            <a:r>
              <a:rPr lang="en-US" sz="1100" dirty="0" smtClean="0">
                <a:solidFill>
                  <a:srgbClr val="FFFF00"/>
                </a:solidFill>
              </a:rPr>
              <a:t>\x13V)r\xd5I+9\xb1\xd1C\x95\x94&amp;\x94\xb9\x94\x97\x02\</a:t>
            </a:r>
            <a:r>
              <a:rPr lang="en-US" sz="1100" dirty="0" err="1" smtClean="0">
                <a:solidFill>
                  <a:srgbClr val="FFFF00"/>
                </a:solidFill>
              </a:rPr>
              <a:t>xcc</a:t>
            </a:r>
            <a:r>
              <a:rPr lang="en-US" sz="1100" dirty="0" smtClean="0">
                <a:solidFill>
                  <a:srgbClr val="FFFF00"/>
                </a:solidFill>
              </a:rPr>
              <a:t>\xc9\xa5\xe6\</a:t>
            </a:r>
            <a:r>
              <a:rPr lang="en-US" sz="1100" dirty="0" err="1" smtClean="0">
                <a:solidFill>
                  <a:srgbClr val="FFFF00"/>
                </a:solidFill>
              </a:rPr>
              <a:t>xdf</a:t>
            </a:r>
            <a:r>
              <a:rPr lang="en-US" sz="1100" dirty="0" smtClean="0">
                <a:solidFill>
                  <a:srgbClr val="FFFF00"/>
                </a:solidFill>
              </a:rPr>
              <a:t>\x96\xc9\t_;\x12\xb9`\x90\x00h\x00\x04\x01\</a:t>
            </a:r>
            <a:r>
              <a:rPr lang="en-US" sz="1100" dirty="0" err="1" smtClean="0">
                <a:solidFill>
                  <a:srgbClr val="FFFF00"/>
                </a:solidFill>
              </a:rPr>
              <a:t>xaa</a:t>
            </a:r>
            <a:r>
              <a:rPr lang="en-US" sz="1100" dirty="0" smtClean="0">
                <a:solidFill>
                  <a:srgbClr val="FFFF00"/>
                </a:solidFill>
              </a:rPr>
              <a:t>\x18&amp;\x00 </a:t>
            </a:r>
            <a:r>
              <a:rPr lang="en-US" sz="1100" dirty="0" err="1" smtClean="0">
                <a:solidFill>
                  <a:srgbClr val="FFFF00"/>
                </a:solidFill>
              </a:rPr>
              <a:t>hb</a:t>
            </a:r>
            <a:r>
              <a:rPr lang="en-US" sz="1100" dirty="0" smtClean="0">
                <a:solidFill>
                  <a:srgbClr val="FFFF00"/>
                </a:solidFill>
              </a:rPr>
              <a:t>\x18!\x82\x1a\x06#K\xc2\x9a\xe9\</a:t>
            </a:r>
            <a:r>
              <a:rPr lang="en-US" sz="1100" dirty="0" err="1" smtClean="0">
                <a:solidFill>
                  <a:srgbClr val="FFFF00"/>
                </a:solidFill>
              </a:rPr>
              <a:t>xaeg</a:t>
            </a:r>
            <a:r>
              <a:rPr lang="en-US" sz="1100" dirty="0" smtClean="0">
                <a:solidFill>
                  <a:srgbClr val="FFFF00"/>
                </a:solidFill>
              </a:rPr>
              <a:t>:\xf4\x19&lt;\xf4\xd7\xa7\x8b\xa1\</a:t>
            </a:r>
            <a:r>
              <a:rPr lang="en-US" sz="1100" dirty="0" err="1" smtClean="0">
                <a:solidFill>
                  <a:srgbClr val="FFFF00"/>
                </a:solidFill>
              </a:rPr>
              <a:t>xaf</a:t>
            </a:r>
            <a:r>
              <a:rPr lang="en-US" sz="1100" dirty="0" smtClean="0">
                <a:solidFill>
                  <a:srgbClr val="FFFF00"/>
                </a:solidFill>
              </a:rPr>
              <a:t>\</a:t>
            </a:r>
            <a:r>
              <a:rPr lang="en-US" sz="1100" dirty="0" err="1" smtClean="0">
                <a:solidFill>
                  <a:srgbClr val="FFFF00"/>
                </a:solidFill>
              </a:rPr>
              <a:t>xad</a:t>
            </a:r>
            <a:r>
              <a:rPr lang="en-US" sz="1100" dirty="0" smtClean="0">
                <a:solidFill>
                  <a:srgbClr val="FFFF00"/>
                </a:solidFill>
              </a:rPr>
              <a:t>\xe9\xe1\</a:t>
            </a:r>
            <a:r>
              <a:rPr lang="en-US" sz="1100" dirty="0" err="1" smtClean="0">
                <a:solidFill>
                  <a:srgbClr val="FFFF00"/>
                </a:solidFill>
              </a:rPr>
              <a:t>xec</a:t>
            </a:r>
            <a:r>
              <a:rPr lang="en-US" sz="1100" dirty="0" smtClean="0">
                <a:solidFill>
                  <a:srgbClr val="FFFF00"/>
                </a:solidFill>
              </a:rPr>
              <a:t>\</a:t>
            </a: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Files:</a:t>
            </a:r>
          </a:p>
          <a:p>
            <a:pPr marL="742950" lvl="1" indent="-285750"/>
            <a:r>
              <a:rPr lang="en-IN" sz="1100" dirty="0" err="1" smtClean="0">
                <a:solidFill>
                  <a:srgbClr val="FFFF00"/>
                </a:solidFill>
              </a:rPr>
              <a:t>pic</a:t>
            </a:r>
            <a:r>
              <a:rPr lang="en-IN" sz="1100" dirty="0" smtClean="0">
                <a:solidFill>
                  <a:srgbClr val="FFFF00"/>
                </a:solidFill>
              </a:rPr>
              <a:t>=open</a:t>
            </a:r>
            <a:r>
              <a:rPr lang="en-IN" sz="1100" dirty="0" smtClean="0">
                <a:solidFill>
                  <a:srgbClr val="FFFF00"/>
                </a:solidFill>
              </a:rPr>
              <a:t>('</a:t>
            </a:r>
            <a:r>
              <a:rPr lang="en-IN" sz="1100" dirty="0" err="1" smtClean="0">
                <a:solidFill>
                  <a:srgbClr val="FFFF00"/>
                </a:solidFill>
              </a:rPr>
              <a:t>Chinnu.jpg','rb</a:t>
            </a:r>
            <a:r>
              <a:rPr lang="en-IN" sz="1100" dirty="0" smtClean="0">
                <a:solidFill>
                  <a:srgbClr val="FFFF00"/>
                </a:solidFill>
              </a:rPr>
              <a:t>')</a:t>
            </a:r>
          </a:p>
          <a:p>
            <a:pPr marL="742950" lvl="1" indent="-285750"/>
            <a:r>
              <a:rPr lang="en-IN" sz="1100" dirty="0" err="1" smtClean="0">
                <a:solidFill>
                  <a:srgbClr val="FFFF00"/>
                </a:solidFill>
              </a:rPr>
              <a:t>chinnupic</a:t>
            </a:r>
            <a:r>
              <a:rPr lang="en-IN" sz="1100" dirty="0" smtClean="0">
                <a:solidFill>
                  <a:srgbClr val="FFFF00"/>
                </a:solidFill>
              </a:rPr>
              <a:t>=open</a:t>
            </a:r>
            <a:r>
              <a:rPr lang="en-IN" sz="1100" dirty="0" smtClean="0">
                <a:solidFill>
                  <a:srgbClr val="FFFF00"/>
                </a:solidFill>
              </a:rPr>
              <a:t>('Chinnu1.jpg','wb')</a:t>
            </a:r>
          </a:p>
          <a:p>
            <a:pPr marL="742950" lvl="1" indent="-285750"/>
            <a:r>
              <a:rPr lang="en-IN" sz="1100" dirty="0" err="1" smtClean="0">
                <a:solidFill>
                  <a:srgbClr val="FFFF00"/>
                </a:solidFill>
              </a:rPr>
              <a:t>chinnupic.write</a:t>
            </a:r>
            <a:r>
              <a:rPr lang="en-IN" sz="1100" dirty="0" smtClean="0">
                <a:solidFill>
                  <a:srgbClr val="FFFF00"/>
                </a:solidFill>
              </a:rPr>
              <a:t>(</a:t>
            </a:r>
            <a:r>
              <a:rPr lang="en-IN" sz="1100" dirty="0" err="1" smtClean="0">
                <a:solidFill>
                  <a:srgbClr val="FFFF00"/>
                </a:solidFill>
              </a:rPr>
              <a:t>pic.read</a:t>
            </a:r>
            <a:r>
              <a:rPr lang="en-IN" sz="1100" dirty="0" smtClean="0">
                <a:solidFill>
                  <a:srgbClr val="FFFF00"/>
                </a:solidFill>
              </a:rPr>
              <a:t>())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100" dirty="0" smtClean="0"/>
              <a:t>Results:</a:t>
            </a:r>
          </a:p>
          <a:p>
            <a:pPr marL="285750" indent="-285750"/>
            <a:r>
              <a:rPr lang="en-IN" sz="1100" dirty="0" smtClean="0"/>
              <a:t>	</a:t>
            </a:r>
            <a:r>
              <a:rPr lang="en-IN" sz="1100" dirty="0" smtClean="0"/>
              <a:t>	</a:t>
            </a:r>
            <a:r>
              <a:rPr lang="en-IN" sz="1100" dirty="0" smtClean="0">
                <a:solidFill>
                  <a:srgbClr val="FFFF00"/>
                </a:solidFill>
              </a:rPr>
              <a:t>file </a:t>
            </a:r>
            <a:r>
              <a:rPr lang="en-IN" sz="1100" dirty="0" err="1" smtClean="0">
                <a:solidFill>
                  <a:srgbClr val="FFFF00"/>
                </a:solidFill>
              </a:rPr>
              <a:t>pic</a:t>
            </a:r>
            <a:r>
              <a:rPr lang="en-IN" sz="1100" dirty="0" smtClean="0">
                <a:solidFill>
                  <a:srgbClr val="FFFF00"/>
                </a:solidFill>
              </a:rPr>
              <a:t> data written to the target file</a:t>
            </a:r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0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	comments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859536" y="579358"/>
            <a:ext cx="102941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Comments:</a:t>
            </a: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data=open('</a:t>
            </a:r>
            <a:r>
              <a:rPr lang="en-IN" sz="1100" dirty="0" err="1" smtClean="0">
                <a:solidFill>
                  <a:srgbClr val="FFFF00"/>
                </a:solidFill>
              </a:rPr>
              <a:t>MyData.txt','r</a:t>
            </a:r>
            <a:r>
              <a:rPr lang="en-IN" sz="1100" dirty="0" smtClean="0">
                <a:solidFill>
                  <a:srgbClr val="FFFF00"/>
                </a:solidFill>
              </a:rPr>
              <a:t>')         #opening file in read </a:t>
            </a:r>
            <a:r>
              <a:rPr lang="en-IN" sz="1100" dirty="0" smtClean="0">
                <a:solidFill>
                  <a:srgbClr val="FFFF00"/>
                </a:solidFill>
              </a:rPr>
              <a:t>mode   </a:t>
            </a:r>
            <a:r>
              <a:rPr lang="en-IN" sz="1100" dirty="0" smtClean="0">
                <a:sym typeface="Wingdings" pitchFamily="2" charset="2"/>
              </a:rPr>
              <a:t> comments</a:t>
            </a:r>
            <a:endParaRPr lang="en-IN" sz="1100" dirty="0" smtClean="0"/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file1=open('</a:t>
            </a:r>
            <a:r>
              <a:rPr lang="en-IN" sz="1100" dirty="0" err="1" smtClean="0">
                <a:solidFill>
                  <a:srgbClr val="FFFF00"/>
                </a:solidFill>
              </a:rPr>
              <a:t>MyFile.txt','w</a:t>
            </a:r>
            <a:r>
              <a:rPr lang="en-IN" sz="1100" dirty="0" smtClean="0">
                <a:solidFill>
                  <a:srgbClr val="FFFF00"/>
                </a:solidFill>
              </a:rPr>
              <a:t>')        #opening file in write </a:t>
            </a:r>
            <a:r>
              <a:rPr lang="en-IN" sz="1100" dirty="0" smtClean="0">
                <a:solidFill>
                  <a:srgbClr val="FFFF00"/>
                </a:solidFill>
              </a:rPr>
              <a:t>mode    </a:t>
            </a:r>
            <a:r>
              <a:rPr lang="en-IN" sz="1100" dirty="0" smtClean="0">
                <a:solidFill>
                  <a:srgbClr val="FFFF00"/>
                </a:solidFill>
              </a:rPr>
              <a:t> </a:t>
            </a:r>
            <a:r>
              <a:rPr lang="en-IN" sz="1100" dirty="0" smtClean="0">
                <a:solidFill>
                  <a:srgbClr val="FFFF00"/>
                </a:solidFill>
              </a:rPr>
              <a:t>  </a:t>
            </a:r>
            <a:r>
              <a:rPr lang="en-IN" sz="1100" dirty="0" smtClean="0">
                <a:sym typeface="Wingdings" pitchFamily="2" charset="2"/>
              </a:rPr>
              <a:t> </a:t>
            </a:r>
            <a:r>
              <a:rPr lang="en-IN" sz="1100" dirty="0" smtClean="0">
                <a:sym typeface="Wingdings" pitchFamily="2" charset="2"/>
              </a:rPr>
              <a:t>comments</a:t>
            </a:r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file1.write("writing from python code 123 --&gt; ")</a:t>
            </a: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file2=open('</a:t>
            </a:r>
            <a:r>
              <a:rPr lang="en-IN" sz="1100" dirty="0" err="1" smtClean="0">
                <a:solidFill>
                  <a:srgbClr val="FFFF00"/>
                </a:solidFill>
              </a:rPr>
              <a:t>MyFile.txt','a</a:t>
            </a:r>
            <a:r>
              <a:rPr lang="en-IN" sz="1100" dirty="0" smtClean="0">
                <a:solidFill>
                  <a:srgbClr val="FFFF00"/>
                </a:solidFill>
              </a:rPr>
              <a:t>')        #opening file in append </a:t>
            </a:r>
            <a:r>
              <a:rPr lang="en-IN" sz="1100" dirty="0" smtClean="0">
                <a:solidFill>
                  <a:srgbClr val="FFFF00"/>
                </a:solidFill>
              </a:rPr>
              <a:t>mode </a:t>
            </a:r>
            <a:r>
              <a:rPr lang="en-IN" sz="1100" dirty="0" smtClean="0">
                <a:solidFill>
                  <a:srgbClr val="FFFF00"/>
                </a:solidFill>
              </a:rPr>
              <a:t> </a:t>
            </a:r>
            <a:r>
              <a:rPr lang="en-IN" sz="1100" dirty="0" smtClean="0">
                <a:sym typeface="Wingdings" pitchFamily="2" charset="2"/>
              </a:rPr>
              <a:t> comments</a:t>
            </a:r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smtClean="0">
                <a:solidFill>
                  <a:srgbClr val="FFFF00"/>
                </a:solidFill>
              </a:rPr>
              <a:t>file2.write("Hello")</a:t>
            </a:r>
          </a:p>
          <a:p>
            <a:pPr marL="742950" lvl="1" indent="-285750"/>
            <a:endParaRPr lang="en-IN" sz="1100" dirty="0" smtClean="0">
              <a:solidFill>
                <a:srgbClr val="FFFF00"/>
              </a:solidFill>
            </a:endParaRPr>
          </a:p>
          <a:p>
            <a:pPr marL="742950" lvl="1" indent="-285750"/>
            <a:r>
              <a:rPr lang="en-IN" sz="1100" dirty="0" err="1" smtClean="0">
                <a:solidFill>
                  <a:srgbClr val="FFFF00"/>
                </a:solidFill>
              </a:rPr>
              <a:t>data.read</a:t>
            </a:r>
            <a:r>
              <a:rPr lang="en-IN" sz="1100" dirty="0" smtClean="0">
                <a:solidFill>
                  <a:srgbClr val="FFFF00"/>
                </a:solidFill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-109728" y="0"/>
            <a:ext cx="1230172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	general info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859536" y="579358"/>
            <a:ext cx="10294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General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Python is Compiled, interpreted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362830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DEB25F-FF73-462D-9822-BB993C22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5B6310-180E-4CEE-8F25-CA12381EE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64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DEB25F-FF73-462D-9822-BB993C22F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5B6310-180E-4CEE-8F25-CA12381EE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5488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Scipy</a:t>
            </a:r>
            <a:r>
              <a:rPr lang="en-US" dirty="0"/>
              <a:t>: Following are what supported in </a:t>
            </a:r>
            <a:r>
              <a:rPr lang="en-US" dirty="0" err="1"/>
              <a:t>scipy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</a:t>
            </a:r>
            <a:r>
              <a:rPr lang="en-US" dirty="0"/>
              <a:t>: </a:t>
            </a:r>
            <a:r>
              <a:rPr lang="en-US" dirty="0" err="1"/>
              <a:t>Clustoring</a:t>
            </a:r>
            <a:r>
              <a:rPr lang="en-US" dirty="0"/>
              <a:t>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Constants</a:t>
            </a:r>
            <a:r>
              <a:rPr lang="en-US" dirty="0"/>
              <a:t>: Physical and mathematical constants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Fftpack</a:t>
            </a:r>
            <a:r>
              <a:rPr lang="en-US" dirty="0"/>
              <a:t>: Fast </a:t>
            </a:r>
            <a:r>
              <a:rPr lang="en-US" dirty="0" err="1"/>
              <a:t>fourier</a:t>
            </a:r>
            <a:r>
              <a:rPr lang="en-US" dirty="0"/>
              <a:t> transform: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scipy.fftpack</a:t>
            </a:r>
            <a:r>
              <a:rPr lang="en-US" dirty="0"/>
              <a:t>         </a:t>
            </a:r>
            <a:r>
              <a:rPr lang="en-US" sz="1600" i="1" dirty="0"/>
              <a:t># for </a:t>
            </a:r>
            <a:r>
              <a:rPr lang="en-US" sz="1600" i="1" dirty="0" err="1"/>
              <a:t>fourier</a:t>
            </a:r>
            <a:r>
              <a:rPr lang="en-US" sz="1600" i="1" dirty="0"/>
              <a:t> transformation operations</a:t>
            </a:r>
            <a:endParaRPr lang="en-US" i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Scipy.fftpack.fft</a:t>
            </a:r>
            <a:r>
              <a:rPr lang="en-US" dirty="0"/>
              <a:t>(x)   </a:t>
            </a:r>
            <a:r>
              <a:rPr lang="en-US" sz="1600" i="1" dirty="0"/>
              <a:t> # </a:t>
            </a:r>
            <a:r>
              <a:rPr lang="en-US" sz="1600" i="1" dirty="0" err="1"/>
              <a:t>fourier</a:t>
            </a:r>
            <a:r>
              <a:rPr lang="en-US" sz="1600" i="1" dirty="0"/>
              <a:t> calculation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: Integration and </a:t>
            </a:r>
            <a:r>
              <a:rPr lang="en-US" dirty="0" err="1"/>
              <a:t>defferential</a:t>
            </a:r>
            <a:r>
              <a:rPr lang="en-US" dirty="0"/>
              <a:t> equations: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scipy.integrate</a:t>
            </a:r>
            <a:r>
              <a:rPr lang="en-US" dirty="0"/>
              <a:t>         </a:t>
            </a:r>
            <a:r>
              <a:rPr lang="en-US" sz="1600" i="1" dirty="0"/>
              <a:t># for integration operations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Scipy.integrate.quad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 </a:t>
            </a:r>
            <a:r>
              <a:rPr lang="en-US" dirty="0" err="1"/>
              <a:t>Scipy.integrate.dquad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Scipy.integrate.tplquad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</a:t>
            </a:r>
            <a:endParaRPr lang="en-US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Scipy.integrate.nquad</a:t>
            </a:r>
            <a:r>
              <a:rPr lang="en-US" dirty="0"/>
              <a:t>({</a:t>
            </a:r>
            <a:r>
              <a:rPr lang="en-US" dirty="0" err="1"/>
              <a:t>funtion</a:t>
            </a:r>
            <a:r>
              <a:rPr lang="en-US" dirty="0"/>
              <a:t>},{lower limit},{upper limit})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Spatial</a:t>
            </a:r>
            <a:r>
              <a:rPr lang="en-US" dirty="0"/>
              <a:t>: </a:t>
            </a:r>
            <a:r>
              <a:rPr lang="en-US" dirty="0" err="1"/>
              <a:t>Spacial</a:t>
            </a:r>
            <a:r>
              <a:rPr lang="en-US" dirty="0"/>
              <a:t> data structure and algorithms. </a:t>
            </a:r>
            <a:r>
              <a:rPr lang="en-US" sz="1600" dirty="0"/>
              <a:t>(like graphs and GPS)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Interpolate</a:t>
            </a:r>
            <a:r>
              <a:rPr lang="en-US" dirty="0"/>
              <a:t>: Interpolation and smoothing splines	(</a:t>
            </a:r>
            <a:r>
              <a:rPr lang="en-US" sz="1600" dirty="0"/>
              <a:t>new data points for given range of values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scipy.interpolate</a:t>
            </a:r>
            <a:r>
              <a:rPr lang="en-US" dirty="0"/>
              <a:t>         </a:t>
            </a:r>
            <a:r>
              <a:rPr lang="en-US" sz="1600" i="1" dirty="0"/>
              <a:t># for </a:t>
            </a:r>
            <a:r>
              <a:rPr lang="en-US" sz="1600" i="1" dirty="0" err="1"/>
              <a:t>fourier</a:t>
            </a:r>
            <a:r>
              <a:rPr lang="en-US" sz="1600" i="1" dirty="0"/>
              <a:t> transformation operations</a:t>
            </a:r>
            <a:endParaRPr lang="en-US" i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Scipy.fftpack.fft</a:t>
            </a:r>
            <a:r>
              <a:rPr lang="en-US" dirty="0"/>
              <a:t>(x)   </a:t>
            </a:r>
            <a:r>
              <a:rPr lang="en-US" sz="1600" i="1" dirty="0"/>
              <a:t> # </a:t>
            </a:r>
            <a:r>
              <a:rPr lang="en-US" sz="1600" i="1" dirty="0" err="1"/>
              <a:t>fourier</a:t>
            </a:r>
            <a:r>
              <a:rPr lang="en-US" sz="1600" i="1" dirty="0"/>
              <a:t> calculation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71562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90880"/>
            <a:ext cx="9601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IO</a:t>
            </a:r>
            <a:r>
              <a:rPr lang="en-US" dirty="0"/>
              <a:t>: Input and output (</a:t>
            </a:r>
            <a:r>
              <a:rPr lang="en-US" dirty="0" err="1"/>
              <a:t>inputing</a:t>
            </a:r>
            <a:r>
              <a:rPr lang="en-US" dirty="0"/>
              <a:t> , getting data from file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scipy.io as </a:t>
            </a:r>
            <a:r>
              <a:rPr lang="en-US" dirty="0" err="1"/>
              <a:t>sio</a:t>
            </a:r>
            <a:r>
              <a:rPr lang="en-US" dirty="0"/>
              <a:t>       </a:t>
            </a:r>
            <a:r>
              <a:rPr lang="en-US" sz="1600" i="1" dirty="0"/>
              <a:t># for </a:t>
            </a:r>
            <a:r>
              <a:rPr lang="en-US" sz="1600" i="1" dirty="0" err="1"/>
              <a:t>io</a:t>
            </a:r>
            <a:r>
              <a:rPr lang="en-US" sz="1600" i="1" dirty="0"/>
              <a:t> operations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sio.savemat</a:t>
            </a:r>
            <a:r>
              <a:rPr lang="en-US" dirty="0"/>
              <a:t>              </a:t>
            </a:r>
            <a:r>
              <a:rPr lang="en-US" sz="1600" i="1" dirty="0"/>
              <a:t>#create/save mat file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sio.loadmat</a:t>
            </a:r>
            <a:r>
              <a:rPr lang="en-US" dirty="0"/>
              <a:t>              </a:t>
            </a:r>
            <a:r>
              <a:rPr lang="en-US" sz="1600" i="1" dirty="0"/>
              <a:t>#load mat file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sio.whosmat</a:t>
            </a:r>
            <a:r>
              <a:rPr lang="en-US" dirty="0"/>
              <a:t>             </a:t>
            </a:r>
            <a:r>
              <a:rPr lang="en-US" sz="1600" i="1" dirty="0"/>
              <a:t># </a:t>
            </a:r>
            <a:r>
              <a:rPr lang="en-US" sz="1600" i="1" dirty="0" err="1"/>
              <a:t>variabls</a:t>
            </a:r>
            <a:r>
              <a:rPr lang="en-US" sz="1600" i="1" dirty="0"/>
              <a:t>, values, and data types of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Linear Algebra</a:t>
            </a:r>
            <a:r>
              <a:rPr lang="en-US" dirty="0"/>
              <a:t>: (</a:t>
            </a:r>
            <a:r>
              <a:rPr lang="en-US" sz="1600" dirty="0"/>
              <a:t>to solve linear algebra problems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scipy.special</a:t>
            </a:r>
            <a:r>
              <a:rPr lang="en-US" dirty="0"/>
              <a:t>         </a:t>
            </a:r>
            <a:r>
              <a:rPr lang="en-US" sz="1600" i="1" dirty="0"/>
              <a:t># for scientific calculation operations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Linear algebra: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Scipy.linalg.solve</a:t>
            </a:r>
            <a:r>
              <a:rPr lang="en-US" dirty="0"/>
              <a:t>                 </a:t>
            </a:r>
            <a:r>
              <a:rPr lang="en-US" sz="1600" i="1" dirty="0"/>
              <a:t>#linear algebra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Ndimage</a:t>
            </a:r>
            <a:r>
              <a:rPr lang="en-US" dirty="0"/>
              <a:t>: N-dimensional image processing: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Odr</a:t>
            </a:r>
            <a:r>
              <a:rPr lang="en-US" dirty="0"/>
              <a:t>: Orthogonal distance regression: (</a:t>
            </a:r>
            <a:r>
              <a:rPr lang="en-US" sz="1600" dirty="0"/>
              <a:t>handle explicit and implicit function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Optimize</a:t>
            </a:r>
            <a:r>
              <a:rPr lang="en-US" dirty="0"/>
              <a:t>: Optimization and root-finding routines: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Signal</a:t>
            </a:r>
            <a:r>
              <a:rPr lang="en-US" dirty="0"/>
              <a:t>: Signal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Signal</a:t>
            </a:r>
            <a:r>
              <a:rPr lang="en-US" dirty="0"/>
              <a:t>: Signal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Weave</a:t>
            </a:r>
            <a:r>
              <a:rPr lang="en-US" dirty="0"/>
              <a:t>: C/C++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Stats</a:t>
            </a:r>
            <a:r>
              <a:rPr lang="en-US" dirty="0"/>
              <a:t>: Statistics distribution and </a:t>
            </a:r>
            <a:r>
              <a:rPr lang="en-US" dirty="0" err="1"/>
              <a:t>funtions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Special</a:t>
            </a:r>
            <a:r>
              <a:rPr lang="en-US" dirty="0"/>
              <a:t>: For special functions.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Special: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scipy.special.cbrt</a:t>
            </a:r>
            <a:r>
              <a:rPr lang="en-US" dirty="0"/>
              <a:t>                </a:t>
            </a:r>
            <a:r>
              <a:rPr lang="en-US" sz="1600" i="1" dirty="0"/>
              <a:t>#cube root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scipy.special.perm</a:t>
            </a:r>
            <a:r>
              <a:rPr lang="en-US" dirty="0"/>
              <a:t>              </a:t>
            </a:r>
            <a:r>
              <a:rPr lang="en-US" sz="1600" i="1" dirty="0"/>
              <a:t>#permutation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scipy.special.comb</a:t>
            </a:r>
            <a:r>
              <a:rPr lang="en-US" dirty="0"/>
              <a:t>              </a:t>
            </a:r>
            <a:r>
              <a:rPr lang="en-US" sz="1600" i="1" dirty="0"/>
              <a:t>#combination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74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Arithmetic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() </a:t>
            </a:r>
            <a:r>
              <a:rPr lang="en-US" i="1" dirty="0">
                <a:solidFill>
                  <a:srgbClr val="FFC000"/>
                </a:solidFill>
              </a:rPr>
              <a:t>-&gt;</a:t>
            </a:r>
            <a:r>
              <a:rPr lang="en-US" i="1" dirty="0" err="1">
                <a:solidFill>
                  <a:srgbClr val="FFC000"/>
                </a:solidFill>
              </a:rPr>
              <a:t>paranthesis</a:t>
            </a:r>
            <a:endParaRPr lang="en-US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// </a:t>
            </a:r>
            <a:r>
              <a:rPr lang="en-US" i="1" dirty="0">
                <a:solidFill>
                  <a:srgbClr val="FFC000"/>
                </a:solidFill>
              </a:rPr>
              <a:t>-&gt;division with integer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** </a:t>
            </a:r>
            <a:r>
              <a:rPr lang="en-US" i="1" dirty="0">
                <a:solidFill>
                  <a:srgbClr val="FFC000"/>
                </a:solidFill>
              </a:rPr>
              <a:t>-&gt;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% </a:t>
            </a:r>
            <a:r>
              <a:rPr lang="en-US" i="1" dirty="0">
                <a:solidFill>
                  <a:srgbClr val="FFC000"/>
                </a:solidFill>
              </a:rPr>
              <a:t>-&gt; get 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{Operator}=  </a:t>
            </a:r>
            <a:r>
              <a:rPr lang="en-US" sz="1600" b="1" i="1" dirty="0">
                <a:solidFill>
                  <a:srgbClr val="FFC000"/>
                </a:solidFill>
              </a:rPr>
              <a:t>-&gt; ex: += , -=, *=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x=10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X+=10 </a:t>
            </a:r>
            <a:r>
              <a:rPr lang="en-US" sz="1600" b="1" i="1" dirty="0">
                <a:solidFill>
                  <a:srgbClr val="FFC000"/>
                </a:solidFill>
              </a:rPr>
              <a:t>-&gt; this means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 assignment in single assignment: </a:t>
            </a:r>
            <a:r>
              <a:rPr lang="en-US" sz="1600" b="1" i="1" dirty="0">
                <a:solidFill>
                  <a:srgbClr val="FFC000"/>
                </a:solidFill>
              </a:rPr>
              <a:t>ex: </a:t>
            </a:r>
            <a:r>
              <a:rPr lang="en-US" sz="1600" b="1" i="1" dirty="0" err="1">
                <a:solidFill>
                  <a:srgbClr val="FFC000"/>
                </a:solidFill>
              </a:rPr>
              <a:t>a,b</a:t>
            </a:r>
            <a:r>
              <a:rPr lang="en-US" sz="1600" b="1" i="1" dirty="0">
                <a:solidFill>
                  <a:srgbClr val="FFC000"/>
                </a:solidFill>
              </a:rPr>
              <a:t>=10,20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FFC000"/>
                </a:solidFill>
              </a:rPr>
              <a:t>This means a=10, b=20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Unary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A=10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a= -a </a:t>
            </a:r>
            <a:r>
              <a:rPr lang="en-US" sz="1600" b="1" i="1" dirty="0">
                <a:solidFill>
                  <a:srgbClr val="FFC000"/>
                </a:solidFill>
              </a:rPr>
              <a:t>-&gt;a will become -10</a:t>
            </a:r>
            <a:endParaRPr lang="en-US" sz="2000" b="1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="" xmlns:p14="http://schemas.microsoft.com/office/powerpoint/2010/main" val="138087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1361440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Libraries to import: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u="sng" dirty="0"/>
              <a:t>OI:</a:t>
            </a:r>
            <a:endParaRPr lang="en-US" sz="1600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u="sng" dirty="0"/>
              <a:t>Linear algebra:</a:t>
            </a:r>
            <a:endParaRPr lang="en-US" sz="1600" i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4911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10&lt;20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a!=b   </a:t>
            </a:r>
            <a:r>
              <a:rPr lang="en-US" i="1" dirty="0"/>
              <a:t> </a:t>
            </a:r>
            <a:r>
              <a:rPr lang="en-US" sz="1600" b="1" i="1" dirty="0">
                <a:solidFill>
                  <a:srgbClr val="FFC000"/>
                </a:solidFill>
              </a:rPr>
              <a:t>-&gt; ex: a=10, b=20</a:t>
            </a:r>
            <a:endParaRPr lang="en-US" b="1" i="1" dirty="0">
              <a:solidFill>
                <a:srgbClr val="FFC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C000"/>
                </a:solidFill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Operator: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a=6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a&lt;10 and b&lt;20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FFC000"/>
                </a:solidFill>
              </a:rPr>
              <a:t>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="" xmlns:p14="http://schemas.microsoft.com/office/powerpoint/2010/main" val="116301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Name=[‘</a:t>
            </a:r>
            <a:r>
              <a:rPr lang="en-US" dirty="0" err="1"/>
              <a:t>abc</a:t>
            </a:r>
            <a:r>
              <a:rPr lang="en-US" dirty="0"/>
              <a:t>’,’def’,’</a:t>
            </a:r>
            <a:r>
              <a:rPr lang="en-US" dirty="0" err="1"/>
              <a:t>gh</a:t>
            </a:r>
            <a:r>
              <a:rPr lang="en-US" dirty="0"/>
              <a:t>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Name.append</a:t>
            </a:r>
            <a:r>
              <a:rPr lang="en-US" dirty="0"/>
              <a:t>(‘TVK’)</a:t>
            </a:r>
            <a:r>
              <a:rPr lang="en-US" i="1" dirty="0"/>
              <a:t>        </a:t>
            </a:r>
            <a:r>
              <a:rPr lang="en-US" i="1" dirty="0">
                <a:solidFill>
                  <a:srgbClr val="FFC000"/>
                </a:solidFill>
              </a:rPr>
              <a:t>     -&gt; append at the end of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Name.insert</a:t>
            </a:r>
            <a:r>
              <a:rPr lang="en-US" i="1" dirty="0"/>
              <a:t>({location},{value to be inserted})     </a:t>
            </a:r>
            <a:r>
              <a:rPr lang="en-US" i="1" dirty="0">
                <a:solidFill>
                  <a:srgbClr val="FFC000"/>
                </a:solidFill>
              </a:rPr>
              <a:t>-&gt; will insert the value in specified </a:t>
            </a:r>
            <a:r>
              <a:rPr lang="en-US" i="1" dirty="0"/>
              <a:t>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Name.pop</a:t>
            </a:r>
            <a:r>
              <a:rPr lang="en-US" i="1" dirty="0"/>
              <a:t>()      </a:t>
            </a:r>
            <a:r>
              <a:rPr lang="en-US" i="1" dirty="0">
                <a:solidFill>
                  <a:srgbClr val="FFC000"/>
                </a:solidFill>
              </a:rPr>
              <a:t>-&gt; remove the element of last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Name.extend</a:t>
            </a:r>
            <a:r>
              <a:rPr lang="en-US" i="1" dirty="0"/>
              <a:t>([‘</a:t>
            </a:r>
            <a:r>
              <a:rPr lang="en-US" i="1" dirty="0" err="1"/>
              <a:t>a’,’b</a:t>
            </a:r>
            <a:r>
              <a:rPr lang="en-US" i="1" dirty="0"/>
              <a:t>’,])             </a:t>
            </a:r>
            <a:r>
              <a:rPr lang="en-US" i="1" dirty="0">
                <a:solidFill>
                  <a:srgbClr val="FFC000"/>
                </a:solidFill>
              </a:rPr>
              <a:t>-&gt; append the values at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Name.sort</a:t>
            </a:r>
            <a:r>
              <a:rPr lang="en-US" i="1" dirty="0"/>
              <a:t>()                              </a:t>
            </a:r>
            <a:r>
              <a:rPr lang="en-US" i="1" dirty="0">
                <a:solidFill>
                  <a:srgbClr val="FFC000"/>
                </a:solidFill>
              </a:rPr>
              <a:t>-&gt; sort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Min(Name)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Max(Name)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Tuple: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Tup</a:t>
            </a:r>
            <a:r>
              <a:rPr lang="en-US" dirty="0"/>
              <a:t>=(1,2,3,4) </a:t>
            </a:r>
            <a:r>
              <a:rPr lang="en-US" i="1" dirty="0">
                <a:solidFill>
                  <a:srgbClr val="FFC000"/>
                </a:solidFill>
              </a:rPr>
              <a:t>-&gt;you cannot change value, only one time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Tup.count</a:t>
            </a:r>
            <a:r>
              <a:rPr lang="en-US" i="1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Tup.index</a:t>
            </a:r>
            <a:r>
              <a:rPr lang="en-US" i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s={1,2,3,4}   </a:t>
            </a:r>
            <a:r>
              <a:rPr lang="en-US" i="1" dirty="0">
                <a:solidFill>
                  <a:srgbClr val="FFC000"/>
                </a:solidFill>
              </a:rPr>
              <a:t>-&gt;you can change value, but location vary time to time, so cant use indexing. Also remove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Type(s)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‘set’&gt;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="" xmlns:p14="http://schemas.microsoft.com/office/powerpoint/2010/main" val="263565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Dictionary: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D={‘Vijay’:’vivo’,’</a:t>
            </a:r>
            <a:r>
              <a:rPr lang="en-US" i="1" dirty="0" err="1"/>
              <a:t>rahul</a:t>
            </a:r>
            <a:r>
              <a:rPr lang="en-US" i="1" dirty="0"/>
              <a:t>’:’</a:t>
            </a:r>
            <a:r>
              <a:rPr lang="en-US" i="1" dirty="0" err="1"/>
              <a:t>iphone</a:t>
            </a:r>
            <a:r>
              <a:rPr lang="en-US" i="1" dirty="0"/>
              <a:t>’,’</a:t>
            </a:r>
            <a:r>
              <a:rPr lang="en-US" i="1" dirty="0" err="1"/>
              <a:t>navin</a:t>
            </a:r>
            <a:r>
              <a:rPr lang="en-US" i="1" dirty="0"/>
              <a:t>’:’</a:t>
            </a:r>
            <a:r>
              <a:rPr lang="en-US" i="1" dirty="0" err="1"/>
              <a:t>samsung</a:t>
            </a:r>
            <a:r>
              <a:rPr lang="en-US" i="1" dirty="0"/>
              <a:t>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164A8-7B1B-4C67-9477-42427ECD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197"/>
            <a:ext cx="9905998" cy="78872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="" xmlns:p14="http://schemas.microsoft.com/office/powerpoint/2010/main" val="17538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B00EF-2518-457E-A91F-B3AF262D8785}"/>
              </a:ext>
            </a:extLst>
          </p:cNvPr>
          <p:cNvSpPr txBox="1"/>
          <p:nvPr/>
        </p:nvSpPr>
        <p:spPr>
          <a:xfrm>
            <a:off x="1625600" y="680720"/>
            <a:ext cx="9601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Address: Explaining with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B=20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Id(A) -&gt;</a:t>
            </a:r>
            <a:r>
              <a:rPr lang="en-US" i="1" dirty="0"/>
              <a:t>address of 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Id(B) -&gt;</a:t>
            </a:r>
            <a:r>
              <a:rPr lang="en-US" i="1" dirty="0"/>
              <a:t>address of 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4567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C=A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Id(C)  </a:t>
            </a:r>
            <a:r>
              <a:rPr lang="en-US" dirty="0">
                <a:solidFill>
                  <a:srgbClr val="FFC000"/>
                </a:solidFill>
              </a:rPr>
              <a:t>-&gt; </a:t>
            </a:r>
            <a:r>
              <a:rPr lang="en-US" i="1" dirty="0">
                <a:solidFill>
                  <a:srgbClr val="FFC000"/>
                </a:solidFill>
              </a:rPr>
              <a:t>value of C become A value, including the address. So same location </a:t>
            </a:r>
            <a:r>
              <a:rPr lang="en-US" i="1" dirty="0"/>
              <a:t>get two names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Id(10)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A=9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8923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Id(D)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1234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variables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176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7B1B4F2-F3EA-4A15-B97C-8418EE9A3404}"/>
              </a:ext>
            </a:extLst>
          </p:cNvPr>
          <p:cNvSpPr txBox="1">
            <a:spLocks/>
          </p:cNvSpPr>
          <p:nvPr/>
        </p:nvSpPr>
        <p:spPr>
          <a:xfrm>
            <a:off x="1066800" y="95197"/>
            <a:ext cx="9905998" cy="788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0C06B6-AEF1-4B41-9A75-76A8BF30E851}"/>
              </a:ext>
            </a:extLst>
          </p:cNvPr>
          <p:cNvSpPr txBox="1"/>
          <p:nvPr/>
        </p:nvSpPr>
        <p:spPr>
          <a:xfrm>
            <a:off x="1625600" y="680720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Float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Str -&gt; we have only str , no char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Range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Type conversion: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P=1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Type(P)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‘int’&gt;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K=float(P)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Type(K)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&lt;class ‘float’&gt;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690424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26090</TotalTime>
  <Words>2885</Words>
  <Application>Microsoft Office PowerPoint</Application>
  <PresentationFormat>Custom</PresentationFormat>
  <Paragraphs>786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Slice</vt:lpstr>
      <vt:lpstr>Python</vt:lpstr>
      <vt:lpstr>topics</vt:lpstr>
      <vt:lpstr>Basics</vt:lpstr>
      <vt:lpstr>Operators</vt:lpstr>
      <vt:lpstr>Operators</vt:lpstr>
      <vt:lpstr>variables</vt:lpstr>
      <vt:lpstr>variables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NumPy</vt:lpstr>
      <vt:lpstr>scipy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Thummanapelly</dc:creator>
  <cp:lastModifiedBy>Anil Kumar K</cp:lastModifiedBy>
  <cp:revision>226</cp:revision>
  <dcterms:created xsi:type="dcterms:W3CDTF">2020-08-29T10:05:25Z</dcterms:created>
  <dcterms:modified xsi:type="dcterms:W3CDTF">2020-10-10T13:08:47Z</dcterms:modified>
</cp:coreProperties>
</file>