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77" r:id="rId4"/>
    <p:sldId id="308" r:id="rId5"/>
    <p:sldId id="309" r:id="rId6"/>
    <p:sldId id="295" r:id="rId7"/>
    <p:sldId id="296" r:id="rId8"/>
    <p:sldId id="297" r:id="rId9"/>
    <p:sldId id="298" r:id="rId10"/>
    <p:sldId id="300" r:id="rId11"/>
    <p:sldId id="299" r:id="rId12"/>
    <p:sldId id="301" r:id="rId13"/>
    <p:sldId id="303" r:id="rId14"/>
    <p:sldId id="302" r:id="rId15"/>
    <p:sldId id="304" r:id="rId16"/>
    <p:sldId id="305" r:id="rId17"/>
    <p:sldId id="306" r:id="rId18"/>
    <p:sldId id="307" r:id="rId19"/>
    <p:sldId id="285" r:id="rId20"/>
    <p:sldId id="272" r:id="rId21"/>
    <p:sldId id="286" r:id="rId22"/>
    <p:sldId id="273" r:id="rId23"/>
    <p:sldId id="275" r:id="rId24"/>
    <p:sldId id="276" r:id="rId25"/>
    <p:sldId id="287" r:id="rId26"/>
    <p:sldId id="279" r:id="rId27"/>
    <p:sldId id="288" r:id="rId28"/>
    <p:sldId id="290" r:id="rId29"/>
    <p:sldId id="280" r:id="rId30"/>
    <p:sldId id="283" r:id="rId31"/>
    <p:sldId id="282" r:id="rId32"/>
    <p:sldId id="281" r:id="rId33"/>
    <p:sldId id="284" r:id="rId34"/>
    <p:sldId id="291" r:id="rId35"/>
    <p:sldId id="292" r:id="rId36"/>
    <p:sldId id="289" r:id="rId37"/>
    <p:sldId id="278"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689" autoAdjust="0"/>
  </p:normalViewPr>
  <p:slideViewPr>
    <p:cSldViewPr snapToGrid="0">
      <p:cViewPr varScale="1">
        <p:scale>
          <a:sx n="64" d="100"/>
          <a:sy n="64" d="100"/>
        </p:scale>
        <p:origin x="-96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F91D5-B1CE-49B3-8A66-951589A76800}" type="datetime1">
              <a:rPr lang="en-US" smtClean="0"/>
              <a:pPr/>
              <a:t>5/4/2019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ED64B8-8308-449A-B634-45B5CA775BB1}" type="slidenum">
              <a:rPr lang="en-US" smtClean="0"/>
              <a:pPr/>
              <a:t>‹#›</a:t>
            </a:fld>
            <a:endParaRPr lang="en-US"/>
          </a:p>
        </p:txBody>
      </p:sp>
    </p:spTree>
    <p:extLst>
      <p:ext uri="{BB962C8B-B14F-4D97-AF65-F5344CB8AC3E}">
        <p14:creationId xmlns="" xmlns:p14="http://schemas.microsoft.com/office/powerpoint/2010/main" val="8374592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BCA3B-F5C6-4787-AFFB-5937AC5F8693}" type="datetime1">
              <a:rPr lang="en-US" smtClean="0"/>
              <a:pPr/>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B060A-8CEB-44A0-8AE1-20810129466E}" type="slidenum">
              <a:rPr lang="en-US" smtClean="0"/>
              <a:pPr/>
              <a:t>‹#›</a:t>
            </a:fld>
            <a:endParaRPr lang="en-US"/>
          </a:p>
        </p:txBody>
      </p:sp>
    </p:spTree>
    <p:extLst>
      <p:ext uri="{BB962C8B-B14F-4D97-AF65-F5344CB8AC3E}">
        <p14:creationId xmlns="" xmlns:p14="http://schemas.microsoft.com/office/powerpoint/2010/main" val="289719255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2865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15</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7335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31767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96377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6981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94593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267746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579257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24</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37470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92667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26730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19197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29</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78108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4172980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31</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56266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77648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778904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35</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56146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98157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88837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9</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407871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418288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11</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191096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95589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232921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14</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 xmlns:p14="http://schemas.microsoft.com/office/powerpoint/2010/main" val="32854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7A23CD-602D-46A1-988F-DC30595EA81F}"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39796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450878-C283-4CB6-BDAD-58CF80BB79BE}"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393954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A505B-8B2B-4BAB-BE22-03CD0F902569}"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30122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9855C-7C2C-41E4-93C2-971CDE40D230}"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176924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A4CD-CD9D-4612-B7D4-E55FD3B2937D}"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215859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029A4-FF42-43A3-AE38-D08302D39532}"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21855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F8ECD3-54B0-4D6D-BB0E-A010A3B73B0F}" type="datetime1">
              <a:rPr lang="en-US" smtClean="0"/>
              <a:pPr/>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18909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88713D-1800-4AE5-9098-21519270C325}" type="datetime1">
              <a:rPr lang="en-US" smtClean="0"/>
              <a:pPr/>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1599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FA76-22D2-4BE0-B369-36CF81F33466}" type="datetime1">
              <a:rPr lang="en-US" smtClean="0"/>
              <a:pPr/>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312188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61CA1-E4C1-4CE9-A0E8-126E94898D07}"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26059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768988-809C-4E97-AD26-7AF38985C5D0}"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126422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E251-F8E5-4E5E-B79B-0B09F076B10A}" type="datetime1">
              <a:rPr lang="en-US" smtClean="0"/>
              <a:pPr/>
              <a:t>5/4/2019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7BEF6-ACC5-4387-AC71-99C0DDE89871}" type="slidenum">
              <a:rPr lang="en-US" smtClean="0"/>
              <a:pPr/>
              <a:t>‹#›</a:t>
            </a:fld>
            <a:endParaRPr lang="en-US"/>
          </a:p>
        </p:txBody>
      </p:sp>
    </p:spTree>
    <p:extLst>
      <p:ext uri="{BB962C8B-B14F-4D97-AF65-F5344CB8AC3E}">
        <p14:creationId xmlns="" xmlns:p14="http://schemas.microsoft.com/office/powerpoint/2010/main" val="214979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OdbBmvfThJY&amp;t=678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udnX21__Su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Web_page" TargetMode="External"/><Relationship Id="rId13" Type="http://schemas.openxmlformats.org/officeDocument/2006/relationships/hyperlink" Target="https://en.wikipedia.org/wiki/JavaScript" TargetMode="External"/><Relationship Id="rId3" Type="http://schemas.openxmlformats.org/officeDocument/2006/relationships/hyperlink" Target="https://en.wikipedia.org/wiki/Server_software" TargetMode="External"/><Relationship Id="rId7" Type="http://schemas.openxmlformats.org/officeDocument/2006/relationships/hyperlink" Target="https://en.wikipedia.org/wiki/Web_server" TargetMode="External"/><Relationship Id="rId12" Type="http://schemas.openxmlformats.org/officeDocument/2006/relationships/hyperlink" Target="https://en.wikipedia.org/wiki/Style_sheet_(web_developmen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Hypertext_Transfer_Protocol" TargetMode="External"/><Relationship Id="rId11" Type="http://schemas.openxmlformats.org/officeDocument/2006/relationships/hyperlink" Target="https://en.wikipedia.org/wiki/Image"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HTML"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Client_(comput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a:t>
            </a:r>
          </a:p>
        </p:txBody>
      </p:sp>
      <p:sp>
        <p:nvSpPr>
          <p:cNvPr id="3" name="Subtitle 2"/>
          <p:cNvSpPr>
            <a:spLocks noGrp="1"/>
          </p:cNvSpPr>
          <p:nvPr>
            <p:ph type="subTitle" idx="1"/>
          </p:nvPr>
        </p:nvSpPr>
        <p:spPr/>
        <p:txBody>
          <a:bodyPr/>
          <a:lstStyle/>
          <a:p>
            <a:r>
              <a:rPr lang="en-US" dirty="0"/>
              <a:t>Vijay Kumar Thummanapelly</a:t>
            </a:r>
          </a:p>
        </p:txBody>
      </p:sp>
      <p:sp>
        <p:nvSpPr>
          <p:cNvPr id="4" name="Date Placeholder 3"/>
          <p:cNvSpPr>
            <a:spLocks noGrp="1"/>
          </p:cNvSpPr>
          <p:nvPr>
            <p:ph type="dt" sz="half" idx="10"/>
          </p:nvPr>
        </p:nvSpPr>
        <p:spPr/>
        <p:txBody>
          <a:bodyPr/>
          <a:lstStyle/>
          <a:p>
            <a:fld id="{12D31A29-1BCB-47E9-B85C-F7474DEF8BB1}"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1</a:t>
            </a:fld>
            <a:endParaRPr lang="en-US"/>
          </a:p>
        </p:txBody>
      </p:sp>
    </p:spTree>
    <p:extLst>
      <p:ext uri="{BB962C8B-B14F-4D97-AF65-F5344CB8AC3E}">
        <p14:creationId xmlns="" xmlns:p14="http://schemas.microsoft.com/office/powerpoint/2010/main" val="227817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Ops side</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Deploy &amp; Operate : </a:t>
            </a:r>
            <a:r>
              <a:rPr lang="en-US" sz="2000" dirty="0"/>
              <a:t>These are the configuration management tools for deployment</a:t>
            </a:r>
            <a:endParaRPr lang="en-US" dirty="0"/>
          </a:p>
          <a:p>
            <a:pPr lvl="1" fontAlgn="ctr"/>
            <a:r>
              <a:rPr lang="en-US" dirty="0"/>
              <a:t>Docker</a:t>
            </a:r>
          </a:p>
          <a:p>
            <a:pPr lvl="1" fontAlgn="ctr"/>
            <a:r>
              <a:rPr lang="en-US" dirty="0"/>
              <a:t>Vagrant</a:t>
            </a:r>
          </a:p>
          <a:p>
            <a:pPr lvl="1" fontAlgn="ctr"/>
            <a:r>
              <a:rPr lang="en-US" dirty="0"/>
              <a:t>Puppet:</a:t>
            </a:r>
          </a:p>
          <a:p>
            <a:pPr lvl="2" fontAlgn="ctr"/>
            <a:r>
              <a:rPr lang="en-US" dirty="0"/>
              <a:t>Can replicate the whole configuration. We can easily roll back to the previous configuration.</a:t>
            </a:r>
          </a:p>
          <a:p>
            <a:pPr lvl="1" fontAlgn="ctr"/>
            <a:r>
              <a:rPr lang="en-US" dirty="0"/>
              <a:t>CHEF</a:t>
            </a:r>
          </a:p>
          <a:p>
            <a:pPr lvl="1" fontAlgn="ctr"/>
            <a:r>
              <a:rPr lang="en-US" dirty="0" err="1"/>
              <a:t>SaltStack</a:t>
            </a:r>
            <a:endParaRPr lang="en-US" dirty="0"/>
          </a:p>
          <a:p>
            <a:pPr lvl="1" fontAlgn="ctr"/>
            <a:r>
              <a:rPr lang="en-US" dirty="0"/>
              <a:t>Ansible</a:t>
            </a:r>
          </a:p>
          <a:p>
            <a:pPr fontAlgn="ctr"/>
            <a:r>
              <a:rPr lang="en-US" dirty="0"/>
              <a:t>Monitor:</a:t>
            </a:r>
          </a:p>
          <a:p>
            <a:pPr lvl="1" fontAlgn="ctr"/>
            <a:r>
              <a:rPr lang="en-US" dirty="0"/>
              <a:t>Stack</a:t>
            </a:r>
          </a:p>
          <a:p>
            <a:pPr lvl="1" fontAlgn="ctr"/>
            <a:r>
              <a:rPr lang="en-US" dirty="0"/>
              <a:t>Splunk</a:t>
            </a:r>
          </a:p>
          <a:p>
            <a:pPr lvl="1" fontAlgn="ctr"/>
            <a:r>
              <a:rPr lang="en-US" dirty="0"/>
              <a:t>Nagios</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10</a:t>
            </a:fld>
            <a:endParaRPr lang="en-US" dirty="0"/>
          </a:p>
        </p:txBody>
      </p:sp>
    </p:spTree>
    <p:extLst>
      <p:ext uri="{BB962C8B-B14F-4D97-AF65-F5344CB8AC3E}">
        <p14:creationId xmlns="" xmlns:p14="http://schemas.microsoft.com/office/powerpoint/2010/main" val="391653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Integration</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Integration: </a:t>
            </a:r>
            <a:r>
              <a:rPr lang="en-US" sz="2400" dirty="0"/>
              <a:t>Integrating all the phases from Dev and Ops Side</a:t>
            </a:r>
          </a:p>
          <a:p>
            <a:pPr lvl="1" fontAlgn="ctr"/>
            <a:r>
              <a:rPr lang="en-US" dirty="0"/>
              <a:t>Jenkins</a:t>
            </a:r>
          </a:p>
          <a:p>
            <a:pPr lvl="2" fontAlgn="ctr"/>
            <a:r>
              <a:rPr lang="en-US" dirty="0"/>
              <a:t>Will pull the code and build it, and send for testing, then deploy, and also send for monitoring, and based on the responses from monitoring it will intimate required teams.</a:t>
            </a:r>
          </a:p>
          <a:p>
            <a:pPr lvl="1" fontAlgn="ctr"/>
            <a:r>
              <a:rPr lang="en-US" dirty="0"/>
              <a:t>Bamboo</a:t>
            </a:r>
          </a:p>
          <a:p>
            <a:pPr lvl="1" fontAlgn="ctr"/>
            <a:r>
              <a:rPr lang="en-US" dirty="0"/>
              <a:t>Hudson</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11</a:t>
            </a:fld>
            <a:endParaRPr lang="en-US" dirty="0"/>
          </a:p>
        </p:txBody>
      </p:sp>
    </p:spTree>
    <p:extLst>
      <p:ext uri="{BB962C8B-B14F-4D97-AF65-F5344CB8AC3E}">
        <p14:creationId xmlns="" xmlns:p14="http://schemas.microsoft.com/office/powerpoint/2010/main" val="9541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pic>
        <p:nvPicPr>
          <p:cNvPr id="2" name="Content Placeholder 1">
            <a:extLst>
              <a:ext uri="{FF2B5EF4-FFF2-40B4-BE49-F238E27FC236}">
                <a16:creationId xmlns="" xmlns:a16="http://schemas.microsoft.com/office/drawing/2014/main" id="{27035712-DE01-44A4-82E9-7FEDB34B6F2B}"/>
              </a:ext>
            </a:extLst>
          </p:cNvPr>
          <p:cNvPicPr>
            <a:picLocks noGrp="1" noChangeAspect="1"/>
          </p:cNvPicPr>
          <p:nvPr>
            <p:ph idx="1"/>
          </p:nvPr>
        </p:nvPicPr>
        <p:blipFill>
          <a:blip r:embed="rId3"/>
          <a:stretch>
            <a:fillRect/>
          </a:stretch>
        </p:blipFill>
        <p:spPr>
          <a:xfrm>
            <a:off x="987829" y="1260949"/>
            <a:ext cx="9137904" cy="4771716"/>
          </a:xfrm>
          <a:prstGeom prst="rect">
            <a:avLst/>
          </a:prstGeom>
        </p:spPr>
      </p:pic>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12</a:t>
            </a:fld>
            <a:endParaRPr lang="en-US" dirty="0"/>
          </a:p>
        </p:txBody>
      </p:sp>
    </p:spTree>
    <p:extLst>
      <p:ext uri="{BB962C8B-B14F-4D97-AF65-F5344CB8AC3E}">
        <p14:creationId xmlns="" xmlns:p14="http://schemas.microsoft.com/office/powerpoint/2010/main" val="359963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 – Implementing Example</a:t>
            </a:r>
          </a:p>
        </p:txBody>
      </p:sp>
      <p:sp>
        <p:nvSpPr>
          <p:cNvPr id="4" name="Content Placeholder 3">
            <a:extLst>
              <a:ext uri="{FF2B5EF4-FFF2-40B4-BE49-F238E27FC236}">
                <a16:creationId xmlns="" xmlns:a16="http://schemas.microsoft.com/office/drawing/2014/main" id="{3053F7BE-E9DC-4410-A84E-C692A9F3D1B0}"/>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6" name="Picture 5">
            <a:extLst>
              <a:ext uri="{FF2B5EF4-FFF2-40B4-BE49-F238E27FC236}">
                <a16:creationId xmlns="" xmlns:a16="http://schemas.microsoft.com/office/drawing/2014/main" id="{B01EBFE2-E74A-48EB-9A1B-D932FD403A87}"/>
              </a:ext>
            </a:extLst>
          </p:cNvPr>
          <p:cNvPicPr>
            <a:picLocks noChangeAspect="1"/>
          </p:cNvPicPr>
          <p:nvPr/>
        </p:nvPicPr>
        <p:blipFill>
          <a:blip r:embed="rId3"/>
          <a:stretch>
            <a:fillRect/>
          </a:stretch>
        </p:blipFill>
        <p:spPr>
          <a:xfrm>
            <a:off x="4832814" y="545261"/>
            <a:ext cx="6899403" cy="5390590"/>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5/4/2019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 xmlns:p14="http://schemas.microsoft.com/office/powerpoint/2010/main" val="253741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14</a:t>
            </a:fld>
            <a:endParaRPr lang="en-US" dirty="0"/>
          </a:p>
        </p:txBody>
      </p:sp>
      <p:sp>
        <p:nvSpPr>
          <p:cNvPr id="4" name="Content Placeholder 3">
            <a:extLst>
              <a:ext uri="{FF2B5EF4-FFF2-40B4-BE49-F238E27FC236}">
                <a16:creationId xmlns="" xmlns:a16="http://schemas.microsoft.com/office/drawing/2014/main" id="{D68A45E6-B069-47A5-B12B-C683F8E2E127}"/>
              </a:ext>
            </a:extLst>
          </p:cNvPr>
          <p:cNvSpPr>
            <a:spLocks noGrp="1"/>
          </p:cNvSpPr>
          <p:nvPr>
            <p:ph idx="1"/>
          </p:nvPr>
        </p:nvSpPr>
        <p:spPr/>
        <p:txBody>
          <a:bodyPr/>
          <a:lstStyle/>
          <a:p>
            <a:endParaRPr lang="en-US" dirty="0"/>
          </a:p>
        </p:txBody>
      </p:sp>
    </p:spTree>
    <p:extLst>
      <p:ext uri="{BB962C8B-B14F-4D97-AF65-F5344CB8AC3E}">
        <p14:creationId xmlns="" xmlns:p14="http://schemas.microsoft.com/office/powerpoint/2010/main" val="242430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Continuous integration/delivery/deployment</a:t>
            </a:r>
          </a:p>
        </p:txBody>
      </p:sp>
      <p:pic>
        <p:nvPicPr>
          <p:cNvPr id="2" name="Content Placeholder 1" descr="A screenshot of a cell phone&#10;&#10;Description generated with very high confidence">
            <a:extLst>
              <a:ext uri="{FF2B5EF4-FFF2-40B4-BE49-F238E27FC236}">
                <a16:creationId xmlns="" xmlns:a16="http://schemas.microsoft.com/office/drawing/2014/main" id="{B9451D6E-534A-4AB1-82DA-93648BBE059E}"/>
              </a:ext>
            </a:extLst>
          </p:cNvPr>
          <p:cNvPicPr>
            <a:picLocks noGrp="1" noChangeAspect="1"/>
          </p:cNvPicPr>
          <p:nvPr>
            <p:ph idx="1"/>
          </p:nvPr>
        </p:nvPicPr>
        <p:blipFill>
          <a:blip r:embed="rId3"/>
          <a:stretch>
            <a:fillRect/>
          </a:stretch>
        </p:blipFill>
        <p:spPr>
          <a:xfrm>
            <a:off x="1745309" y="1675227"/>
            <a:ext cx="8701382"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15</a:t>
            </a:fld>
            <a:endParaRPr lang="en-US"/>
          </a:p>
        </p:txBody>
      </p:sp>
    </p:spTree>
    <p:extLst>
      <p:ext uri="{BB962C8B-B14F-4D97-AF65-F5344CB8AC3E}">
        <p14:creationId xmlns="" xmlns:p14="http://schemas.microsoft.com/office/powerpoint/2010/main" val="10825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DevOps – Continuous integration/delivery/deployment</a:t>
            </a:r>
          </a:p>
        </p:txBody>
      </p:sp>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16</a:t>
            </a:fld>
            <a:endParaRPr lang="en-US"/>
          </a:p>
        </p:txBody>
      </p:sp>
      <p:sp>
        <p:nvSpPr>
          <p:cNvPr id="4" name="Content Placeholder 3">
            <a:extLst>
              <a:ext uri="{FF2B5EF4-FFF2-40B4-BE49-F238E27FC236}">
                <a16:creationId xmlns="" xmlns:a16="http://schemas.microsoft.com/office/drawing/2014/main" id="{F0FA50C9-34BF-4165-ABFE-91AE8E29EED1}"/>
              </a:ext>
            </a:extLst>
          </p:cNvPr>
          <p:cNvSpPr>
            <a:spLocks noGrp="1"/>
          </p:cNvSpPr>
          <p:nvPr>
            <p:ph idx="1"/>
          </p:nvPr>
        </p:nvSpPr>
        <p:spPr/>
        <p:txBody>
          <a:bodyPr>
            <a:normAutofit/>
          </a:bodyPr>
          <a:lstStyle/>
          <a:p>
            <a:r>
              <a:rPr lang="en-US" sz="2400" dirty="0"/>
              <a:t>Code + UT + ST = </a:t>
            </a:r>
            <a:r>
              <a:rPr lang="en-US" sz="2400" dirty="0" err="1"/>
              <a:t>Continous</a:t>
            </a:r>
            <a:r>
              <a:rPr lang="en-US" sz="2400" dirty="0"/>
              <a:t> Integration</a:t>
            </a:r>
          </a:p>
          <a:p>
            <a:r>
              <a:rPr lang="en-US" sz="2400" dirty="0"/>
              <a:t>Continuous Integration + Acceptance testing = Continuous Delivery</a:t>
            </a:r>
          </a:p>
          <a:p>
            <a:r>
              <a:rPr lang="en-US" sz="2400" dirty="0"/>
              <a:t>Continuous Delivery + Deploy to Production = Continuous Deployment</a:t>
            </a:r>
          </a:p>
        </p:txBody>
      </p:sp>
    </p:spTree>
    <p:extLst>
      <p:ext uri="{BB962C8B-B14F-4D97-AF65-F5344CB8AC3E}">
        <p14:creationId xmlns="" xmlns:p14="http://schemas.microsoft.com/office/powerpoint/2010/main" val="7471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CI Pipeline</a:t>
            </a:r>
          </a:p>
        </p:txBody>
      </p:sp>
      <p:pic>
        <p:nvPicPr>
          <p:cNvPr id="2" name="Content Placeholder 1" descr="A screenshot of a cell phone&#10;&#10;Description generated with very high confidence">
            <a:extLst>
              <a:ext uri="{FF2B5EF4-FFF2-40B4-BE49-F238E27FC236}">
                <a16:creationId xmlns="" xmlns:a16="http://schemas.microsoft.com/office/drawing/2014/main" id="{31A1334A-D5F8-466A-9786-4C5FF61C58E2}"/>
              </a:ext>
            </a:extLst>
          </p:cNvPr>
          <p:cNvPicPr>
            <a:picLocks noGrp="1" noChangeAspect="1"/>
          </p:cNvPicPr>
          <p:nvPr>
            <p:ph idx="1"/>
          </p:nvPr>
        </p:nvPicPr>
        <p:blipFill>
          <a:blip r:embed="rId3"/>
          <a:stretch>
            <a:fillRect/>
          </a:stretch>
        </p:blipFill>
        <p:spPr>
          <a:xfrm>
            <a:off x="1518708" y="1675227"/>
            <a:ext cx="9154583"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17</a:t>
            </a:fld>
            <a:endParaRPr lang="en-US"/>
          </a:p>
        </p:txBody>
      </p:sp>
    </p:spTree>
    <p:extLst>
      <p:ext uri="{BB962C8B-B14F-4D97-AF65-F5344CB8AC3E}">
        <p14:creationId xmlns="" xmlns:p14="http://schemas.microsoft.com/office/powerpoint/2010/main" val="121537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kern="1200">
                <a:latin typeface="+mj-lt"/>
                <a:ea typeface="+mj-ea"/>
                <a:cs typeface="+mj-cs"/>
              </a:rPr>
              <a:t>DevOps – CI Pipeline</a:t>
            </a:r>
          </a:p>
        </p:txBody>
      </p:sp>
      <p:pic>
        <p:nvPicPr>
          <p:cNvPr id="29" name="Content Placeholder 9">
            <a:extLst>
              <a:ext uri="{FF2B5EF4-FFF2-40B4-BE49-F238E27FC236}">
                <a16:creationId xmlns="" xmlns:a16="http://schemas.microsoft.com/office/drawing/2014/main" id="{BA402F63-2C71-421A-B864-70616EC01B40}"/>
              </a:ext>
            </a:extLst>
          </p:cNvPr>
          <p:cNvPicPr>
            <a:picLocks noChangeAspect="1"/>
          </p:cNvPicPr>
          <p:nvPr/>
        </p:nvPicPr>
        <p:blipFill rotWithShape="1">
          <a:blip r:embed="rId3"/>
          <a:srcRect b="39131"/>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Date Placeholder 6"/>
          <p:cNvSpPr>
            <a:spLocks noGrp="1"/>
          </p:cNvSpPr>
          <p:nvPr>
            <p:ph type="dt" sz="half" idx="10"/>
          </p:nvPr>
        </p:nvSpPr>
        <p:spPr>
          <a:xfrm>
            <a:off x="481013" y="6356350"/>
            <a:ext cx="2743200" cy="365125"/>
          </a:xfrm>
        </p:spPr>
        <p:txBody>
          <a:bodyPr vert="horz" lIns="91440" tIns="45720" rIns="91440" bIns="45720" rtlCol="0">
            <a:normAutofit/>
          </a:bodyPr>
          <a:lstStyle/>
          <a:p>
            <a:pPr>
              <a:spcAft>
                <a:spcPts val="600"/>
              </a:spcAft>
            </a:pPr>
            <a:fld id="{EB798BFA-0A12-4E3A-85B7-D5C3D7F3C007}" type="datetime1">
              <a:rPr lang="en-US">
                <a:solidFill>
                  <a:schemeClr val="tx1">
                    <a:lumMod val="75000"/>
                    <a:lumOff val="25000"/>
                  </a:schemeClr>
                </a:solidFill>
              </a:rPr>
              <a:pPr>
                <a:spcAft>
                  <a:spcPts val="600"/>
                </a:spcAft>
              </a:pPr>
              <a:t>5/4/2019</a:t>
            </a:fld>
            <a:endParaRPr lang="en-US">
              <a:solidFill>
                <a:schemeClr val="tx1">
                  <a:lumMod val="75000"/>
                  <a:lumOff val="25000"/>
                </a:schemeClr>
              </a:solidFill>
            </a:endParaRPr>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chemeClr val="tx1">
                    <a:lumMod val="75000"/>
                    <a:lumOff val="25000"/>
                  </a:schemeClr>
                </a:solidFill>
                <a:latin typeface="+mn-lt"/>
                <a:ea typeface="+mn-ea"/>
                <a:cs typeface="+mn-cs"/>
              </a:rPr>
              <a:t>Tenses</a:t>
            </a:r>
          </a:p>
        </p:txBody>
      </p:sp>
      <p:sp>
        <p:nvSpPr>
          <p:cNvPr id="9" name="Slide Number Placeholder 8"/>
          <p:cNvSpPr>
            <a:spLocks noGrp="1"/>
          </p:cNvSpPr>
          <p:nvPr>
            <p:ph type="sldNum" sz="quarter" idx="12"/>
          </p:nvPr>
        </p:nvSpPr>
        <p:spPr>
          <a:xfrm>
            <a:off x="8864600" y="6356350"/>
            <a:ext cx="2743200" cy="365125"/>
          </a:xfrm>
        </p:spPr>
        <p:txBody>
          <a:bodyPr vert="horz" lIns="91440" tIns="45720" rIns="91440" bIns="45720" rtlCol="0">
            <a:normAutofit/>
          </a:bodyPr>
          <a:lstStyle/>
          <a:p>
            <a:pPr>
              <a:spcAft>
                <a:spcPts val="600"/>
              </a:spcAft>
            </a:pPr>
            <a:fld id="{BD37BEF6-ACC5-4387-AC71-99C0DDE89871}" type="slidenum">
              <a:rPr lang="en-US">
                <a:solidFill>
                  <a:schemeClr val="tx1">
                    <a:lumMod val="75000"/>
                    <a:lumOff val="25000"/>
                  </a:schemeClr>
                </a:solidFill>
              </a:rPr>
              <a:pPr>
                <a:spcAft>
                  <a:spcPts val="600"/>
                </a:spcAft>
              </a:pPr>
              <a:t>18</a:t>
            </a:fld>
            <a:endParaRPr lang="en-US">
              <a:solidFill>
                <a:schemeClr val="tx1">
                  <a:lumMod val="75000"/>
                  <a:lumOff val="25000"/>
                </a:schemeClr>
              </a:solidFill>
            </a:endParaRPr>
          </a:p>
        </p:txBody>
      </p:sp>
    </p:spTree>
    <p:extLst>
      <p:ext uri="{BB962C8B-B14F-4D97-AF65-F5344CB8AC3E}">
        <p14:creationId xmlns="" xmlns:p14="http://schemas.microsoft.com/office/powerpoint/2010/main" val="384651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GIT</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19</a:t>
            </a:fld>
            <a:endParaRPr lang="en-US"/>
          </a:p>
        </p:txBody>
      </p:sp>
    </p:spTree>
    <p:extLst>
      <p:ext uri="{BB962C8B-B14F-4D97-AF65-F5344CB8AC3E}">
        <p14:creationId xmlns="" xmlns:p14="http://schemas.microsoft.com/office/powerpoint/2010/main" val="409135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normAutofit fontScale="85000" lnSpcReduction="20000"/>
          </a:bodyPr>
          <a:lstStyle/>
          <a:p>
            <a:r>
              <a:rPr lang="en-US" dirty="0"/>
              <a:t>DevOps</a:t>
            </a:r>
          </a:p>
          <a:p>
            <a:r>
              <a:rPr lang="en-US" dirty="0"/>
              <a:t>GIT</a:t>
            </a:r>
          </a:p>
          <a:p>
            <a:r>
              <a:rPr lang="en-US" dirty="0"/>
              <a:t>KAFKA</a:t>
            </a:r>
          </a:p>
          <a:p>
            <a:r>
              <a:rPr lang="en-US" dirty="0"/>
              <a:t>DOCKER</a:t>
            </a:r>
          </a:p>
          <a:p>
            <a:r>
              <a:rPr lang="en-US" dirty="0"/>
              <a:t>REST API </a:t>
            </a:r>
          </a:p>
          <a:p>
            <a:r>
              <a:rPr lang="en-US" dirty="0"/>
              <a:t>NOSQL DB</a:t>
            </a:r>
          </a:p>
          <a:p>
            <a:r>
              <a:rPr lang="en-US" dirty="0"/>
              <a:t>COUCH BASE</a:t>
            </a:r>
          </a:p>
          <a:p>
            <a:r>
              <a:rPr lang="en-US" dirty="0"/>
              <a:t>Open source framework</a:t>
            </a:r>
          </a:p>
          <a:p>
            <a:r>
              <a:rPr lang="en-US" dirty="0"/>
              <a:t>JIRA</a:t>
            </a:r>
          </a:p>
          <a:p>
            <a:r>
              <a:rPr lang="en-US" dirty="0"/>
              <a:t>Ginger</a:t>
            </a:r>
          </a:p>
          <a:p>
            <a:r>
              <a:rPr lang="en-US" dirty="0"/>
              <a:t>Jenkins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a:t>
            </a:fld>
            <a:endParaRPr lang="en-US"/>
          </a:p>
        </p:txBody>
      </p:sp>
    </p:spTree>
    <p:extLst>
      <p:ext uri="{BB962C8B-B14F-4D97-AF65-F5344CB8AC3E}">
        <p14:creationId xmlns="" xmlns:p14="http://schemas.microsoft.com/office/powerpoint/2010/main" val="387925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GIT</a:t>
            </a:r>
          </a:p>
        </p:txBody>
      </p:sp>
      <p:sp>
        <p:nvSpPr>
          <p:cNvPr id="6" name="Content Placeholder 5"/>
          <p:cNvSpPr>
            <a:spLocks noGrp="1"/>
          </p:cNvSpPr>
          <p:nvPr>
            <p:ph idx="1"/>
          </p:nvPr>
        </p:nvSpPr>
        <p:spPr>
          <a:xfrm>
            <a:off x="838200" y="1253331"/>
            <a:ext cx="10515600" cy="4351338"/>
          </a:xfrm>
        </p:spPr>
        <p:txBody>
          <a:bodyPr>
            <a:normAutofit fontScale="85000" lnSpcReduction="20000"/>
          </a:bodyPr>
          <a:lstStyle/>
          <a:p>
            <a:pPr fontAlgn="ctr"/>
            <a:r>
              <a:rPr lang="en-US" dirty="0"/>
              <a:t>Distributed version control system</a:t>
            </a:r>
          </a:p>
          <a:p>
            <a:pPr fontAlgn="ctr"/>
            <a:r>
              <a:rPr lang="en-US" dirty="0"/>
              <a:t>Created by Linus </a:t>
            </a:r>
            <a:r>
              <a:rPr lang="en-US" dirty="0" err="1"/>
              <a:t>Torvald</a:t>
            </a:r>
            <a:endParaRPr lang="en-US" dirty="0"/>
          </a:p>
          <a:p>
            <a:pPr fontAlgn="ctr"/>
            <a:r>
              <a:rPr lang="en-US" dirty="0"/>
              <a:t>Efficient in maintaining the version, and merging</a:t>
            </a:r>
          </a:p>
          <a:p>
            <a:pPr fontAlgn="ctr"/>
            <a:r>
              <a:rPr lang="en-US" dirty="0"/>
              <a:t>Capabilities:</a:t>
            </a:r>
          </a:p>
          <a:p>
            <a:pPr lvl="1" fontAlgn="ctr"/>
            <a:r>
              <a:rPr lang="en-US" dirty="0"/>
              <a:t>Maintain Version control</a:t>
            </a:r>
          </a:p>
          <a:p>
            <a:pPr lvl="1" fontAlgn="ctr"/>
            <a:r>
              <a:rPr lang="en-US" dirty="0"/>
              <a:t>Versions with Branching </a:t>
            </a:r>
          </a:p>
          <a:p>
            <a:pPr lvl="1" fontAlgn="ctr"/>
            <a:r>
              <a:rPr lang="en-US" dirty="0"/>
              <a:t>Merging in efficient way automatically</a:t>
            </a:r>
          </a:p>
          <a:p>
            <a:pPr lvl="1" fontAlgn="ctr"/>
            <a:r>
              <a:rPr lang="en-US" dirty="0"/>
              <a:t>Can get the contributor files, and analyze and merge or reject the changes.</a:t>
            </a:r>
          </a:p>
          <a:p>
            <a:pPr lvl="1" fontAlgn="ctr"/>
            <a:r>
              <a:rPr lang="en-US" dirty="0"/>
              <a:t>We can easily move to the previous versions</a:t>
            </a:r>
          </a:p>
          <a:p>
            <a:pPr fontAlgn="ctr"/>
            <a:r>
              <a:rPr lang="en-US" dirty="0"/>
              <a:t>As it is distributed version control, the whole repository will reside on your machine. So that we can work on the changes with or without internet. When you are able to connected to server, you can sync with server.</a:t>
            </a:r>
          </a:p>
          <a:p>
            <a:pPr fontAlgn="ctr"/>
            <a:r>
              <a:rPr lang="en-US" dirty="0" err="1"/>
              <a:t>Youtube</a:t>
            </a:r>
            <a:r>
              <a:rPr lang="en-US" dirty="0"/>
              <a:t>: </a:t>
            </a:r>
            <a:r>
              <a:rPr lang="x-none" dirty="0">
                <a:hlinkClick r:id="rId3"/>
              </a:rPr>
              <a:t>#0 Git Tutorial | What is Git? | Github</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20</a:t>
            </a:fld>
            <a:endParaRPr lang="en-US" dirty="0"/>
          </a:p>
        </p:txBody>
      </p:sp>
    </p:spTree>
    <p:extLst>
      <p:ext uri="{BB962C8B-B14F-4D97-AF65-F5344CB8AC3E}">
        <p14:creationId xmlns="" xmlns:p14="http://schemas.microsoft.com/office/powerpoint/2010/main" val="81435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KAFKA</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21</a:t>
            </a:fld>
            <a:endParaRPr lang="en-US"/>
          </a:p>
        </p:txBody>
      </p:sp>
    </p:spTree>
    <p:extLst>
      <p:ext uri="{BB962C8B-B14F-4D97-AF65-F5344CB8AC3E}">
        <p14:creationId xmlns="" xmlns:p14="http://schemas.microsoft.com/office/powerpoint/2010/main" val="390171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Kafka server or Kafka broker</a:t>
            </a:r>
          </a:p>
          <a:p>
            <a:pPr fontAlgn="ctr"/>
            <a:r>
              <a:rPr lang="en-US" dirty="0"/>
              <a:t>Behavior:</a:t>
            </a:r>
          </a:p>
          <a:p>
            <a:pPr lvl="1" fontAlgn="ctr"/>
            <a:r>
              <a:rPr lang="en-US" dirty="0"/>
              <a:t>Mediator or broker between Producer and Consumer</a:t>
            </a:r>
          </a:p>
          <a:p>
            <a:pPr lvl="1" fontAlgn="ctr"/>
            <a:r>
              <a:rPr lang="en-US" dirty="0"/>
              <a:t>Distributed</a:t>
            </a:r>
          </a:p>
          <a:p>
            <a:pPr lvl="1" fontAlgn="ctr"/>
            <a:r>
              <a:rPr lang="en-US" dirty="0"/>
              <a:t>Maintain cluster (combination of multiple systems)</a:t>
            </a:r>
          </a:p>
          <a:p>
            <a:pPr lvl="1" fontAlgn="ctr"/>
            <a:r>
              <a:rPr lang="en-US" dirty="0"/>
              <a:t>Maintain the data as partition in multiple systems</a:t>
            </a:r>
          </a:p>
          <a:p>
            <a:pPr lvl="1" fontAlgn="ctr"/>
            <a:r>
              <a:rPr lang="en-US" dirty="0"/>
              <a:t>Each producer, must have a topic name, so that consumer can request the topic to Kafka.</a:t>
            </a:r>
          </a:p>
          <a:p>
            <a:pPr fontAlgn="ctr"/>
            <a:r>
              <a:rPr lang="en-US" dirty="0"/>
              <a:t>Producer:</a:t>
            </a:r>
          </a:p>
          <a:p>
            <a:pPr lvl="1" fontAlgn="ctr"/>
            <a:r>
              <a:rPr lang="en-US" dirty="0"/>
              <a:t>Who will fetch data from database, and send as messages to Kafka.</a:t>
            </a:r>
          </a:p>
          <a:p>
            <a:pPr fontAlgn="ctr"/>
            <a:r>
              <a:rPr lang="en-US" dirty="0"/>
              <a:t>Consumer:</a:t>
            </a:r>
          </a:p>
          <a:p>
            <a:pPr lvl="1" fontAlgn="ctr"/>
            <a:r>
              <a:rPr lang="en-US" dirty="0"/>
              <a:t>Who request the message (with a topic name) which is sent by a producer.</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22</a:t>
            </a:fld>
            <a:endParaRPr lang="en-US" dirty="0"/>
          </a:p>
        </p:txBody>
      </p:sp>
    </p:spTree>
    <p:extLst>
      <p:ext uri="{BB962C8B-B14F-4D97-AF65-F5344CB8AC3E}">
        <p14:creationId xmlns="" xmlns:p14="http://schemas.microsoft.com/office/powerpoint/2010/main" val="221147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77500" lnSpcReduction="20000"/>
          </a:bodyPr>
          <a:lstStyle/>
          <a:p>
            <a:pPr fontAlgn="ctr"/>
            <a:r>
              <a:rPr lang="en-US" dirty="0"/>
              <a:t>Cluster:</a:t>
            </a:r>
          </a:p>
          <a:p>
            <a:pPr lvl="1" fontAlgn="ctr"/>
            <a:r>
              <a:rPr lang="en-US" dirty="0"/>
              <a:t>Combination of systems working together</a:t>
            </a:r>
          </a:p>
          <a:p>
            <a:pPr lvl="1" fontAlgn="ctr"/>
            <a:r>
              <a:rPr lang="en-US" dirty="0"/>
              <a:t>Kafka is a cluster distributed system.</a:t>
            </a:r>
          </a:p>
          <a:p>
            <a:pPr fontAlgn="ctr"/>
            <a:r>
              <a:rPr lang="en-US" dirty="0"/>
              <a:t>Partition:</a:t>
            </a:r>
          </a:p>
          <a:p>
            <a:pPr lvl="1" fontAlgn="ctr"/>
            <a:r>
              <a:rPr lang="en-US" dirty="0"/>
              <a:t>Kafka will partition the data and distribute in the cluster.</a:t>
            </a:r>
          </a:p>
          <a:p>
            <a:pPr lvl="1" fontAlgn="ctr"/>
            <a:r>
              <a:rPr lang="en-US" dirty="0"/>
              <a:t>Partition is decided by Developer.</a:t>
            </a:r>
          </a:p>
          <a:p>
            <a:pPr fontAlgn="ctr"/>
            <a:r>
              <a:rPr lang="en-US" dirty="0"/>
              <a:t>Offset:</a:t>
            </a:r>
          </a:p>
          <a:p>
            <a:pPr lvl="1" fontAlgn="ctr"/>
            <a:r>
              <a:rPr lang="en-US" dirty="0"/>
              <a:t>Sequence for message in a partition.</a:t>
            </a:r>
          </a:p>
          <a:p>
            <a:pPr lvl="1" fontAlgn="ctr"/>
            <a:r>
              <a:rPr lang="en-US" dirty="0"/>
              <a:t>Offset are local to partition.</a:t>
            </a:r>
          </a:p>
          <a:p>
            <a:pPr lvl="1" fontAlgn="ctr"/>
            <a:r>
              <a:rPr lang="en-US" dirty="0"/>
              <a:t>Topic name -&gt;Partition number-&gt;Offset number will locate a message</a:t>
            </a:r>
          </a:p>
          <a:p>
            <a:pPr fontAlgn="ctr"/>
            <a:r>
              <a:rPr lang="en-US" dirty="0"/>
              <a:t>Consumer group:</a:t>
            </a:r>
          </a:p>
          <a:p>
            <a:pPr lvl="1" fontAlgn="ctr"/>
            <a:r>
              <a:rPr lang="en-US" dirty="0"/>
              <a:t>Group of consumers acting as single unit.</a:t>
            </a:r>
          </a:p>
          <a:p>
            <a:pPr lvl="1" fontAlgn="ctr"/>
            <a:r>
              <a:rPr lang="en-US" dirty="0"/>
              <a:t>The consumers under consumer group are distributed with number of partition.</a:t>
            </a:r>
          </a:p>
          <a:p>
            <a:pPr fontAlgn="ctr"/>
            <a:r>
              <a:rPr lang="en-US" dirty="0" err="1"/>
              <a:t>Youtube</a:t>
            </a:r>
            <a:r>
              <a:rPr lang="en-US" dirty="0"/>
              <a:t>: </a:t>
            </a:r>
            <a:r>
              <a:rPr lang="x-none" dirty="0">
                <a:hlinkClick r:id="rId3"/>
              </a:rPr>
              <a:t>Kafka Tutorial - Core Concepts</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23</a:t>
            </a:fld>
            <a:endParaRPr lang="en-US" dirty="0"/>
          </a:p>
        </p:txBody>
      </p:sp>
    </p:spTree>
    <p:extLst>
      <p:ext uri="{BB962C8B-B14F-4D97-AF65-F5344CB8AC3E}">
        <p14:creationId xmlns="" xmlns:p14="http://schemas.microsoft.com/office/powerpoint/2010/main" val="262182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KAFKA</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pPr/>
              <a:t>24</a:t>
            </a:fld>
            <a:endParaRPr lang="en-US" dirty="0"/>
          </a:p>
        </p:txBody>
      </p:sp>
      <p:sp>
        <p:nvSpPr>
          <p:cNvPr id="3" name="Content Placeholder 2">
            <a:extLst>
              <a:ext uri="{FF2B5EF4-FFF2-40B4-BE49-F238E27FC236}">
                <a16:creationId xmlns="" xmlns:a16="http://schemas.microsoft.com/office/drawing/2014/main" id="{F07A418F-1392-4999-AC1E-26A339E3A836}"/>
              </a:ext>
            </a:extLst>
          </p:cNvPr>
          <p:cNvSpPr>
            <a:spLocks noGrp="1"/>
          </p:cNvSpPr>
          <p:nvPr>
            <p:ph idx="1"/>
          </p:nvPr>
        </p:nvSpPr>
        <p:spPr>
          <a:xfrm>
            <a:off x="838200" y="1825625"/>
            <a:ext cx="10515600" cy="4351338"/>
          </a:xfrm>
        </p:spPr>
        <p:txBody>
          <a:bodyPr/>
          <a:lstStyle/>
          <a:p>
            <a:endParaRPr lang="en-US"/>
          </a:p>
        </p:txBody>
      </p:sp>
      <p:pic>
        <p:nvPicPr>
          <p:cNvPr id="1026" name="Picture 2" descr="Machine generated alternative text:&#10;Retail Organization &#10;Producer &#10;Producer &#10;Producer &#10;Producer &#10;Apache Kafka Tutorial &#10;Kafkacluster &#10;Broker 1 &#10;Broker 2 &#10;groker g &#10;Zookeeper &#10;Data Center &#10;Consumer Group &#10;Consumer &#10;Consumer &#10;Consumer &#10;Consumer ">
            <a:extLst>
              <a:ext uri="{FF2B5EF4-FFF2-40B4-BE49-F238E27FC236}">
                <a16:creationId xmlns="" xmlns:a16="http://schemas.microsoft.com/office/drawing/2014/main" id="{2F6067F4-06ED-42F0-8BD2-78C62C78A72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8571" y="1142682"/>
            <a:ext cx="10515600" cy="54974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049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DOCKER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25</a:t>
            </a:fld>
            <a:endParaRPr lang="en-US"/>
          </a:p>
        </p:txBody>
      </p:sp>
    </p:spTree>
    <p:extLst>
      <p:ext uri="{BB962C8B-B14F-4D97-AF65-F5344CB8AC3E}">
        <p14:creationId xmlns="" xmlns:p14="http://schemas.microsoft.com/office/powerpoint/2010/main" val="3892860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DOCKER</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26</a:t>
            </a:fld>
            <a:endParaRPr lang="en-US" dirty="0"/>
          </a:p>
        </p:txBody>
      </p:sp>
    </p:spTree>
    <p:extLst>
      <p:ext uri="{BB962C8B-B14F-4D97-AF65-F5344CB8AC3E}">
        <p14:creationId xmlns="" xmlns:p14="http://schemas.microsoft.com/office/powerpoint/2010/main" val="268954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JIRA</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27</a:t>
            </a:fld>
            <a:endParaRPr lang="en-US"/>
          </a:p>
        </p:txBody>
      </p:sp>
    </p:spTree>
    <p:extLst>
      <p:ext uri="{BB962C8B-B14F-4D97-AF65-F5344CB8AC3E}">
        <p14:creationId xmlns="" xmlns:p14="http://schemas.microsoft.com/office/powerpoint/2010/main" val="340333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28</a:t>
            </a:fld>
            <a:endParaRPr lang="en-US" dirty="0"/>
          </a:p>
        </p:txBody>
      </p:sp>
      <p:sp>
        <p:nvSpPr>
          <p:cNvPr id="3" name="Content Placeholder 2">
            <a:extLst>
              <a:ext uri="{FF2B5EF4-FFF2-40B4-BE49-F238E27FC236}">
                <a16:creationId xmlns="" xmlns:a16="http://schemas.microsoft.com/office/drawing/2014/main" id="{3F8E2FE0-70E3-4D87-ADBE-D4CD81024C5E}"/>
              </a:ext>
            </a:extLst>
          </p:cNvPr>
          <p:cNvSpPr>
            <a:spLocks noGrp="1"/>
          </p:cNvSpPr>
          <p:nvPr>
            <p:ph idx="1"/>
          </p:nvPr>
        </p:nvSpPr>
        <p:spPr/>
        <p:txBody>
          <a:bodyPr/>
          <a:lstStyle/>
          <a:p>
            <a:endParaRPr lang="en-US"/>
          </a:p>
        </p:txBody>
      </p:sp>
      <p:pic>
        <p:nvPicPr>
          <p:cNvPr id="2" name="Picture 1">
            <a:extLst>
              <a:ext uri="{FF2B5EF4-FFF2-40B4-BE49-F238E27FC236}">
                <a16:creationId xmlns="" xmlns:a16="http://schemas.microsoft.com/office/drawing/2014/main" id="{078105CB-9D6A-4974-831C-7549370F9F87}"/>
              </a:ext>
            </a:extLst>
          </p:cNvPr>
          <p:cNvPicPr>
            <a:picLocks noChangeAspect="1"/>
          </p:cNvPicPr>
          <p:nvPr/>
        </p:nvPicPr>
        <p:blipFill>
          <a:blip r:embed="rId3"/>
          <a:stretch>
            <a:fillRect/>
          </a:stretch>
        </p:blipFill>
        <p:spPr>
          <a:xfrm>
            <a:off x="688571" y="1290482"/>
            <a:ext cx="10814858" cy="5065868"/>
          </a:xfrm>
          <a:prstGeom prst="rect">
            <a:avLst/>
          </a:prstGeom>
        </p:spPr>
      </p:pic>
    </p:spTree>
    <p:extLst>
      <p:ext uri="{BB962C8B-B14F-4D97-AF65-F5344CB8AC3E}">
        <p14:creationId xmlns="" xmlns:p14="http://schemas.microsoft.com/office/powerpoint/2010/main" val="311650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JIRA is to manage the project issues, tasks, </a:t>
            </a:r>
          </a:p>
          <a:p>
            <a:pPr lvl="1" fontAlgn="ctr"/>
            <a:r>
              <a:rPr lang="en-US" dirty="0"/>
              <a:t>Projects</a:t>
            </a:r>
          </a:p>
          <a:p>
            <a:pPr lvl="1" fontAlgn="ctr"/>
            <a:r>
              <a:rPr lang="en-US" dirty="0"/>
              <a:t>Issues </a:t>
            </a:r>
          </a:p>
          <a:p>
            <a:pPr lvl="1" fontAlgn="ctr"/>
            <a:r>
              <a:rPr lang="en-US" dirty="0"/>
              <a:t>Components</a:t>
            </a:r>
          </a:p>
          <a:p>
            <a:pPr lvl="1" fontAlgn="ctr"/>
            <a:r>
              <a:rPr lang="en-US" dirty="0"/>
              <a:t>Workflows</a:t>
            </a:r>
          </a:p>
          <a:p>
            <a:pPr fontAlgn="ctr"/>
            <a:r>
              <a:rPr lang="en-US" dirty="0"/>
              <a:t>Projects: </a:t>
            </a:r>
          </a:p>
          <a:p>
            <a:pPr lvl="1" fontAlgn="ctr"/>
            <a:r>
              <a:rPr lang="en-US" dirty="0"/>
              <a:t>Collection of Issues</a:t>
            </a:r>
          </a:p>
          <a:p>
            <a:pPr lvl="1" fontAlgn="ctr"/>
            <a:r>
              <a:rPr lang="en-US" dirty="0"/>
              <a:t>Issue belongs to a Project</a:t>
            </a:r>
          </a:p>
          <a:p>
            <a:pPr lvl="1" fontAlgn="ctr"/>
            <a:r>
              <a:rPr lang="en-US" dirty="0"/>
              <a:t>Each Project will have name and Key</a:t>
            </a:r>
          </a:p>
          <a:p>
            <a:pPr lvl="1" fontAlgn="ctr"/>
            <a:r>
              <a:rPr lang="en-US" dirty="0"/>
              <a:t>Key will be used for each Issue name with prefix</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29</a:t>
            </a:fld>
            <a:endParaRPr lang="en-US" dirty="0"/>
          </a:p>
        </p:txBody>
      </p:sp>
    </p:spTree>
    <p:extLst>
      <p:ext uri="{BB962C8B-B14F-4D97-AF65-F5344CB8AC3E}">
        <p14:creationId xmlns="" xmlns:p14="http://schemas.microsoft.com/office/powerpoint/2010/main" val="16352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a:t>Web server</a:t>
            </a:r>
          </a:p>
          <a:p>
            <a:r>
              <a:rPr lang="en-US" dirty="0"/>
              <a:t>Application Server</a:t>
            </a:r>
          </a:p>
          <a:p>
            <a:r>
              <a:rPr lang="en-US" dirty="0"/>
              <a:t>Plug-Ins</a:t>
            </a:r>
          </a:p>
          <a:p>
            <a:r>
              <a:rPr lang="en-US" dirty="0"/>
              <a:t>IoT</a:t>
            </a:r>
          </a:p>
          <a:p>
            <a:r>
              <a:rPr lang="en-US" dirty="0"/>
              <a:t>REST API</a:t>
            </a:r>
          </a:p>
          <a:p>
            <a:r>
              <a:rPr lang="en-US" dirty="0"/>
              <a:t>SOAP API</a:t>
            </a:r>
          </a:p>
          <a:p>
            <a:r>
              <a:rPr lang="en-US" dirty="0"/>
              <a:t>Micro Services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a:t>
            </a:fld>
            <a:endParaRPr lang="en-US"/>
          </a:p>
        </p:txBody>
      </p:sp>
    </p:spTree>
    <p:extLst>
      <p:ext uri="{BB962C8B-B14F-4D97-AF65-F5344CB8AC3E}">
        <p14:creationId xmlns="" xmlns:p14="http://schemas.microsoft.com/office/powerpoint/2010/main" val="427926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Issues: </a:t>
            </a:r>
          </a:p>
          <a:p>
            <a:pPr lvl="1" fontAlgn="ctr"/>
            <a:r>
              <a:rPr lang="en-US" dirty="0"/>
              <a:t>Building block f the project</a:t>
            </a:r>
          </a:p>
          <a:p>
            <a:pPr lvl="1" fontAlgn="ctr"/>
            <a:r>
              <a:rPr lang="en-US" dirty="0"/>
              <a:t>Represent:</a:t>
            </a:r>
          </a:p>
          <a:p>
            <a:pPr lvl="2" fontAlgn="ctr"/>
            <a:r>
              <a:rPr lang="en-US" dirty="0"/>
              <a:t>A Software Bug</a:t>
            </a:r>
          </a:p>
          <a:p>
            <a:pPr lvl="2" fontAlgn="ctr"/>
            <a:r>
              <a:rPr lang="en-US" dirty="0"/>
              <a:t>A project task</a:t>
            </a:r>
          </a:p>
          <a:p>
            <a:pPr lvl="2" fontAlgn="ctr"/>
            <a:r>
              <a:rPr lang="en-US" dirty="0"/>
              <a:t>A helpdesk ticket</a:t>
            </a:r>
          </a:p>
          <a:p>
            <a:pPr lvl="2" fontAlgn="ctr"/>
            <a:r>
              <a:rPr lang="en-US" dirty="0"/>
              <a:t>A product improvement</a:t>
            </a:r>
          </a:p>
          <a:p>
            <a:pPr lvl="2" fontAlgn="ctr"/>
            <a:r>
              <a:rPr lang="en-US" dirty="0"/>
              <a:t>A leave request from client</a:t>
            </a:r>
          </a:p>
          <a:p>
            <a:pPr fontAlgn="ctr"/>
            <a:r>
              <a:rPr lang="en-US" dirty="0"/>
              <a:t>Components:</a:t>
            </a:r>
          </a:p>
          <a:p>
            <a:pPr lvl="1" fontAlgn="ctr"/>
            <a:r>
              <a:rPr lang="en-US" dirty="0"/>
              <a:t>Sub sections of the project</a:t>
            </a:r>
          </a:p>
          <a:p>
            <a:pPr lvl="1" fontAlgn="ctr"/>
            <a:r>
              <a:rPr lang="en-US" dirty="0"/>
              <a:t>Issues will be mapped to one of the components</a:t>
            </a:r>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30</a:t>
            </a:fld>
            <a:endParaRPr lang="en-US" dirty="0"/>
          </a:p>
        </p:txBody>
      </p:sp>
    </p:spTree>
    <p:extLst>
      <p:ext uri="{BB962C8B-B14F-4D97-AF65-F5344CB8AC3E}">
        <p14:creationId xmlns="" xmlns:p14="http://schemas.microsoft.com/office/powerpoint/2010/main" val="60801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 – Project/Component/Issues</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31</a:t>
            </a:fld>
            <a:endParaRPr lang="en-US" dirty="0"/>
          </a:p>
        </p:txBody>
      </p:sp>
      <p:sp>
        <p:nvSpPr>
          <p:cNvPr id="3" name="Content Placeholder 2">
            <a:extLst>
              <a:ext uri="{FF2B5EF4-FFF2-40B4-BE49-F238E27FC236}">
                <a16:creationId xmlns="" xmlns:a16="http://schemas.microsoft.com/office/drawing/2014/main" id="{D4EE45D9-93E6-4DAE-944A-2AD9E143F09E}"/>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48EDE243-7EC8-4801-A1C1-6CF502686322}"/>
              </a:ext>
            </a:extLst>
          </p:cNvPr>
          <p:cNvPicPr>
            <a:picLocks noChangeAspect="1"/>
          </p:cNvPicPr>
          <p:nvPr/>
        </p:nvPicPr>
        <p:blipFill>
          <a:blip r:embed="rId3"/>
          <a:stretch>
            <a:fillRect/>
          </a:stretch>
        </p:blipFill>
        <p:spPr>
          <a:xfrm>
            <a:off x="688571" y="1320308"/>
            <a:ext cx="10525125" cy="5073650"/>
          </a:xfrm>
          <a:prstGeom prst="rect">
            <a:avLst/>
          </a:prstGeom>
        </p:spPr>
      </p:pic>
    </p:spTree>
    <p:extLst>
      <p:ext uri="{BB962C8B-B14F-4D97-AF65-F5344CB8AC3E}">
        <p14:creationId xmlns="" xmlns:p14="http://schemas.microsoft.com/office/powerpoint/2010/main" val="1546159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Workflow:</a:t>
            </a:r>
          </a:p>
          <a:p>
            <a:pPr lvl="1" fontAlgn="ctr"/>
            <a:r>
              <a:rPr lang="en-US" dirty="0"/>
              <a:t>Set of status and transitions that issue goes through during its life cycle</a:t>
            </a:r>
          </a:p>
          <a:p>
            <a:pPr lvl="1" fontAlgn="ctr"/>
            <a:r>
              <a:rPr lang="en-US" dirty="0"/>
              <a:t>Represents business process</a:t>
            </a:r>
          </a:p>
          <a:p>
            <a:pPr lvl="1" fontAlgn="ctr"/>
            <a:r>
              <a:rPr lang="en-US" dirty="0"/>
              <a:t>Can come with default workflow and can be customized</a:t>
            </a:r>
          </a:p>
          <a:p>
            <a:pPr lvl="1" fontAlgn="ctr"/>
            <a:r>
              <a:rPr lang="en-US" dirty="0"/>
              <a:t>Possible status: Open, In-progress, Resolved, Closed, Reopened</a:t>
            </a:r>
          </a:p>
          <a:p>
            <a:pPr lvl="1" fontAlgn="ctr"/>
            <a:r>
              <a:rPr lang="en-US" dirty="0"/>
              <a:t>Possible transitions: Start progress, Stop progress, Resolve, Reopen, Resolve &amp;Close</a:t>
            </a:r>
          </a:p>
          <a:p>
            <a:pPr lvl="2" fontAlgn="ctr"/>
            <a:endParaRPr lang="en-US" dirty="0"/>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32</a:t>
            </a:fld>
            <a:endParaRPr lang="en-US" dirty="0"/>
          </a:p>
        </p:txBody>
      </p:sp>
    </p:spTree>
    <p:extLst>
      <p:ext uri="{BB962C8B-B14F-4D97-AF65-F5344CB8AC3E}">
        <p14:creationId xmlns="" xmlns:p14="http://schemas.microsoft.com/office/powerpoint/2010/main" val="27007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33</a:t>
            </a:fld>
            <a:endParaRPr lang="en-US" dirty="0"/>
          </a:p>
        </p:txBody>
      </p:sp>
      <p:sp>
        <p:nvSpPr>
          <p:cNvPr id="3" name="Content Placeholder 2">
            <a:extLst>
              <a:ext uri="{FF2B5EF4-FFF2-40B4-BE49-F238E27FC236}">
                <a16:creationId xmlns="" xmlns:a16="http://schemas.microsoft.com/office/drawing/2014/main" id="{3F8E2FE0-70E3-4D87-ADBE-D4CD81024C5E}"/>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CF95B392-9C78-4284-A049-0D529C1F0CDF}"/>
              </a:ext>
            </a:extLst>
          </p:cNvPr>
          <p:cNvPicPr>
            <a:picLocks noChangeAspect="1"/>
          </p:cNvPicPr>
          <p:nvPr/>
        </p:nvPicPr>
        <p:blipFill>
          <a:blip r:embed="rId3"/>
          <a:stretch>
            <a:fillRect/>
          </a:stretch>
        </p:blipFill>
        <p:spPr>
          <a:xfrm>
            <a:off x="688571" y="1222714"/>
            <a:ext cx="10665229" cy="5133636"/>
          </a:xfrm>
          <a:prstGeom prst="rect">
            <a:avLst/>
          </a:prstGeom>
        </p:spPr>
      </p:pic>
    </p:spTree>
    <p:extLst>
      <p:ext uri="{BB962C8B-B14F-4D97-AF65-F5344CB8AC3E}">
        <p14:creationId xmlns="" xmlns:p14="http://schemas.microsoft.com/office/powerpoint/2010/main" val="1575098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NO SQL</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34</a:t>
            </a:fld>
            <a:endParaRPr lang="en-US"/>
          </a:p>
        </p:txBody>
      </p:sp>
    </p:spTree>
    <p:extLst>
      <p:ext uri="{BB962C8B-B14F-4D97-AF65-F5344CB8AC3E}">
        <p14:creationId xmlns="" xmlns:p14="http://schemas.microsoft.com/office/powerpoint/2010/main" val="3091969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NO SQL</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35</a:t>
            </a:fld>
            <a:endParaRPr lang="en-US" dirty="0"/>
          </a:p>
        </p:txBody>
      </p:sp>
    </p:spTree>
    <p:extLst>
      <p:ext uri="{BB962C8B-B14F-4D97-AF65-F5344CB8AC3E}">
        <p14:creationId xmlns="" xmlns:p14="http://schemas.microsoft.com/office/powerpoint/2010/main" val="2691477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WEB SERVER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36</a:t>
            </a:fld>
            <a:endParaRPr lang="en-US"/>
          </a:p>
        </p:txBody>
      </p:sp>
    </p:spTree>
    <p:extLst>
      <p:ext uri="{BB962C8B-B14F-4D97-AF65-F5344CB8AC3E}">
        <p14:creationId xmlns="" xmlns:p14="http://schemas.microsoft.com/office/powerpoint/2010/main" val="277005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Web Server</a:t>
            </a:r>
          </a:p>
        </p:txBody>
      </p:sp>
      <p:sp>
        <p:nvSpPr>
          <p:cNvPr id="6" name="Content Placeholder 5"/>
          <p:cNvSpPr>
            <a:spLocks noGrp="1"/>
          </p:cNvSpPr>
          <p:nvPr>
            <p:ph idx="1"/>
          </p:nvPr>
        </p:nvSpPr>
        <p:spPr>
          <a:xfrm>
            <a:off x="838200" y="1253331"/>
            <a:ext cx="10515600" cy="4351338"/>
          </a:xfrm>
        </p:spPr>
        <p:txBody>
          <a:bodyPr>
            <a:normAutofit lnSpcReduction="10000"/>
          </a:bodyPr>
          <a:lstStyle/>
          <a:p>
            <a:r>
              <a:rPr lang="en-US" dirty="0"/>
              <a:t>A </a:t>
            </a:r>
            <a:r>
              <a:rPr lang="en-US" b="1" dirty="0"/>
              <a:t>web server</a:t>
            </a:r>
            <a:r>
              <a:rPr lang="en-US" dirty="0"/>
              <a:t> is </a:t>
            </a:r>
            <a:r>
              <a:rPr lang="en-US" dirty="0">
                <a:hlinkClick r:id="rId3" tooltip="Server software"/>
              </a:rPr>
              <a:t>server software</a:t>
            </a:r>
            <a:r>
              <a:rPr lang="en-US" dirty="0"/>
              <a:t>, or hardware dedicated to running said software, that can satisfy </a:t>
            </a:r>
            <a:r>
              <a:rPr lang="en-US" dirty="0">
                <a:hlinkClick r:id="rId4" tooltip="World Wide Web"/>
              </a:rPr>
              <a:t>World Wide Web</a:t>
            </a:r>
            <a:r>
              <a:rPr lang="en-US" dirty="0"/>
              <a:t> client requests. A web server can, in general, contain one or more </a:t>
            </a:r>
            <a:r>
              <a:rPr lang="en-US" dirty="0">
                <a:hlinkClick r:id="rId5" tooltip="Website"/>
              </a:rPr>
              <a:t>websites</a:t>
            </a:r>
            <a:r>
              <a:rPr lang="en-US" dirty="0"/>
              <a:t>. A web server processes incoming network requests over </a:t>
            </a:r>
            <a:r>
              <a:rPr lang="en-US" dirty="0">
                <a:hlinkClick r:id="rId6" tooltip="Hypertext Transfer Protocol"/>
              </a:rPr>
              <a:t>HTTP</a:t>
            </a:r>
            <a:r>
              <a:rPr lang="en-US" dirty="0"/>
              <a:t> and several other related protocols.</a:t>
            </a:r>
            <a:r>
              <a:rPr lang="en-US" baseline="30000" dirty="0">
                <a:hlinkClick r:id="rId7"/>
              </a:rPr>
              <a:t>[1]</a:t>
            </a:r>
            <a:endParaRPr lang="en-US" dirty="0"/>
          </a:p>
          <a:p>
            <a:r>
              <a:rPr lang="en-US" dirty="0"/>
              <a:t>The primary function of a web server is to store, process and deliver </a:t>
            </a:r>
            <a:r>
              <a:rPr lang="en-US" dirty="0">
                <a:hlinkClick r:id="rId8" tooltip="Web page"/>
              </a:rPr>
              <a:t>web pages</a:t>
            </a:r>
            <a:r>
              <a:rPr lang="en-US" dirty="0"/>
              <a:t> to </a:t>
            </a:r>
            <a:r>
              <a:rPr lang="en-US" dirty="0">
                <a:hlinkClick r:id="rId9" tooltip="Client (computing)"/>
              </a:rPr>
              <a:t>clients</a:t>
            </a:r>
            <a:r>
              <a:rPr lang="en-US" dirty="0"/>
              <a:t>.</a:t>
            </a:r>
            <a:r>
              <a:rPr lang="en-US" baseline="30000" dirty="0">
                <a:hlinkClick r:id="rId7"/>
              </a:rPr>
              <a:t>[2]</a:t>
            </a:r>
            <a:r>
              <a:rPr lang="en-US" dirty="0"/>
              <a:t> The communication between client and server takes place using the </a:t>
            </a:r>
            <a:r>
              <a:rPr lang="en-US" dirty="0">
                <a:hlinkClick r:id="rId6" tooltip="Hypertext Transfer Protocol"/>
              </a:rPr>
              <a:t>Hypertext Transfer Protocol (HTTP)</a:t>
            </a:r>
            <a:r>
              <a:rPr lang="en-US" dirty="0"/>
              <a:t>. Pages delivered are most frequently </a:t>
            </a:r>
            <a:r>
              <a:rPr lang="en-US" dirty="0">
                <a:hlinkClick r:id="rId10" tooltip="HTML"/>
              </a:rPr>
              <a:t>HTML documents</a:t>
            </a:r>
            <a:r>
              <a:rPr lang="en-US" dirty="0"/>
              <a:t>, which may include </a:t>
            </a:r>
            <a:r>
              <a:rPr lang="en-US" dirty="0">
                <a:hlinkClick r:id="rId11" tooltip="Image"/>
              </a:rPr>
              <a:t>images</a:t>
            </a:r>
            <a:r>
              <a:rPr lang="en-US" dirty="0"/>
              <a:t>, </a:t>
            </a:r>
            <a:r>
              <a:rPr lang="en-US" dirty="0">
                <a:hlinkClick r:id="rId12" tooltip="Style sheet (web development)"/>
              </a:rPr>
              <a:t>style sheets</a:t>
            </a:r>
            <a:r>
              <a:rPr lang="en-US" dirty="0"/>
              <a:t> and </a:t>
            </a:r>
            <a:r>
              <a:rPr lang="en-US" dirty="0">
                <a:hlinkClick r:id="rId13" tooltip="JavaScript"/>
              </a:rPr>
              <a:t>scripts</a:t>
            </a:r>
            <a:r>
              <a:rPr lang="en-US" dirty="0"/>
              <a:t> in addition to the text content.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37</a:t>
            </a:fld>
            <a:endParaRPr lang="en-US" dirty="0"/>
          </a:p>
        </p:txBody>
      </p:sp>
    </p:spTree>
    <p:extLst>
      <p:ext uri="{BB962C8B-B14F-4D97-AF65-F5344CB8AC3E}">
        <p14:creationId xmlns="" xmlns:p14="http://schemas.microsoft.com/office/powerpoint/2010/main" val="2861962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APPLICATION SERVER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38</a:t>
            </a:fld>
            <a:endParaRPr lang="en-US"/>
          </a:p>
        </p:txBody>
      </p:sp>
    </p:spTree>
    <p:extLst>
      <p:ext uri="{BB962C8B-B14F-4D97-AF65-F5344CB8AC3E}">
        <p14:creationId xmlns="" xmlns:p14="http://schemas.microsoft.com/office/powerpoint/2010/main" val="125700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a:t>Web server</a:t>
            </a:r>
          </a:p>
          <a:p>
            <a:r>
              <a:rPr lang="en-US" dirty="0"/>
              <a:t>Application Server</a:t>
            </a:r>
          </a:p>
          <a:p>
            <a:r>
              <a:rPr lang="en-US" dirty="0"/>
              <a:t>Plug-Ins</a:t>
            </a:r>
          </a:p>
          <a:p>
            <a:r>
              <a:rPr lang="en-US" dirty="0"/>
              <a:t>IoT</a:t>
            </a:r>
          </a:p>
          <a:p>
            <a:r>
              <a:rPr lang="en-US" dirty="0"/>
              <a:t>REST API</a:t>
            </a:r>
          </a:p>
          <a:p>
            <a:r>
              <a:rPr lang="en-US" dirty="0"/>
              <a:t>SOAP API</a:t>
            </a:r>
          </a:p>
          <a:p>
            <a:r>
              <a:rPr lang="en-US" dirty="0"/>
              <a:t>Micro Services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4</a:t>
            </a:fld>
            <a:endParaRPr lang="en-US"/>
          </a:p>
        </p:txBody>
      </p:sp>
    </p:spTree>
    <p:extLst>
      <p:ext uri="{BB962C8B-B14F-4D97-AF65-F5344CB8AC3E}">
        <p14:creationId xmlns="" xmlns:p14="http://schemas.microsoft.com/office/powerpoint/2010/main" val="427926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smtClean="0"/>
              <a:t>{</a:t>
            </a:r>
            <a:r>
              <a:rPr lang="en-US" smtClean="0"/>
              <a:t>more topics to be added}</a:t>
            </a:r>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5</a:t>
            </a:fld>
            <a:endParaRPr lang="en-US"/>
          </a:p>
        </p:txBody>
      </p:sp>
    </p:spTree>
    <p:extLst>
      <p:ext uri="{BB962C8B-B14F-4D97-AF65-F5344CB8AC3E}">
        <p14:creationId xmlns="" xmlns:p14="http://schemas.microsoft.com/office/powerpoint/2010/main" val="42792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76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DevOps</a:t>
            </a:r>
          </a:p>
        </p:txBody>
      </p:sp>
      <p:pic>
        <p:nvPicPr>
          <p:cNvPr id="2" name="Content Placeholder 1" descr="A picture containing electronics&#10;&#10;Description generated with very high confidence">
            <a:extLst>
              <a:ext uri="{FF2B5EF4-FFF2-40B4-BE49-F238E27FC236}">
                <a16:creationId xmlns="" xmlns:a16="http://schemas.microsoft.com/office/drawing/2014/main" id="{623795DF-4BC4-47C3-9E4B-7EC3AFD35A36}"/>
              </a:ext>
            </a:extLst>
          </p:cNvPr>
          <p:cNvPicPr>
            <a:picLocks noGrp="1" noChangeAspect="1"/>
          </p:cNvPicPr>
          <p:nvPr>
            <p:ph idx="1"/>
          </p:nvPr>
        </p:nvPicPr>
        <p:blipFill>
          <a:blip r:embed="rId3"/>
          <a:stretch>
            <a:fillRect/>
          </a:stretch>
        </p:blipFill>
        <p:spPr>
          <a:xfrm>
            <a:off x="4038600" y="1279831"/>
            <a:ext cx="7188199" cy="4294949"/>
          </a:xfrm>
          <a:prstGeom prst="rect">
            <a:avLst/>
          </a:prstGeom>
        </p:spPr>
      </p:pic>
      <p:sp>
        <p:nvSpPr>
          <p:cNvPr id="7" name="Date Placeholder 6"/>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EB798BFA-0A12-4E3A-85B7-D5C3D7F3C007}" type="datetime1">
              <a:rPr lang="en-US">
                <a:solidFill>
                  <a:srgbClr val="FFFFFF"/>
                </a:solidFill>
              </a:rPr>
              <a:pPr>
                <a:spcAft>
                  <a:spcPts val="600"/>
                </a:spcAft>
              </a:pPr>
              <a:t>5/4/2019</a:t>
            </a:fld>
            <a:endParaRPr lang="en-US">
              <a:solidFill>
                <a:srgbClr val="FFFFFF"/>
              </a:solidFill>
            </a:endParaRPr>
          </a:p>
        </p:txBody>
      </p:sp>
      <p:sp>
        <p:nvSpPr>
          <p:cNvPr id="8" name="Footer Placeholder 7"/>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Tenses</a:t>
            </a:r>
          </a:p>
        </p:txBody>
      </p:sp>
      <p:sp>
        <p:nvSpPr>
          <p:cNvPr id="9" name="Slide Number Placeholder 8"/>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BD37BEF6-ACC5-4387-AC71-99C0DDE89871}"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 xmlns:p14="http://schemas.microsoft.com/office/powerpoint/2010/main" val="278479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a:t>
            </a:r>
          </a:p>
        </p:txBody>
      </p:sp>
      <p:sp>
        <p:nvSpPr>
          <p:cNvPr id="6" name="Content Placeholder 5"/>
          <p:cNvSpPr>
            <a:spLocks noGrp="1"/>
          </p:cNvSpPr>
          <p:nvPr>
            <p:ph idx="1"/>
          </p:nvPr>
        </p:nvSpPr>
        <p:spPr>
          <a:xfrm>
            <a:off x="643468" y="2638044"/>
            <a:ext cx="3363974" cy="3415622"/>
          </a:xfrm>
        </p:spPr>
        <p:txBody>
          <a:bodyPr>
            <a:normAutofit/>
          </a:bodyPr>
          <a:lstStyle/>
          <a:p>
            <a:pPr fontAlgn="ctr"/>
            <a:r>
              <a:rPr lang="en-US" sz="2000" dirty="0">
                <a:solidFill>
                  <a:schemeClr val="bg1"/>
                </a:solidFill>
              </a:rPr>
              <a:t>DevOps is a software development Strategy which bridges the gap between the Dev and the Ops side of the company.</a:t>
            </a:r>
          </a:p>
          <a:p>
            <a:pPr fontAlgn="ctr"/>
            <a:r>
              <a:rPr lang="en-US" sz="2000" dirty="0">
                <a:solidFill>
                  <a:schemeClr val="bg1"/>
                </a:solidFill>
              </a:rPr>
              <a:t>Ops team want agility where as Dev team wants ability.</a:t>
            </a:r>
          </a:p>
          <a:p>
            <a:pPr fontAlgn="ctr"/>
            <a:endParaRPr lang="en-US" sz="2000" dirty="0">
              <a:solidFill>
                <a:schemeClr val="bg1"/>
              </a:solidFill>
            </a:endParaRPr>
          </a:p>
        </p:txBody>
      </p:sp>
      <p:pic>
        <p:nvPicPr>
          <p:cNvPr id="2" name="Picture 1">
            <a:extLst>
              <a:ext uri="{FF2B5EF4-FFF2-40B4-BE49-F238E27FC236}">
                <a16:creationId xmlns="" xmlns:a16="http://schemas.microsoft.com/office/drawing/2014/main" id="{C9F50C43-CCC5-4874-A93F-46FCA14D4D47}"/>
              </a:ext>
            </a:extLst>
          </p:cNvPr>
          <p:cNvPicPr>
            <a:picLocks noChangeAspect="1"/>
          </p:cNvPicPr>
          <p:nvPr/>
        </p:nvPicPr>
        <p:blipFill>
          <a:blip r:embed="rId3"/>
          <a:stretch>
            <a:fillRect/>
          </a:stretch>
        </p:blipFill>
        <p:spPr>
          <a:xfrm>
            <a:off x="5297763" y="1879636"/>
            <a:ext cx="6250769" cy="2937861"/>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5/4/2019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 xmlns:p14="http://schemas.microsoft.com/office/powerpoint/2010/main" val="55053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DevOps - Phases</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pPr/>
              <a:t>8</a:t>
            </a:fld>
            <a:endParaRPr lang="en-US" dirty="0"/>
          </a:p>
        </p:txBody>
      </p:sp>
      <p:pic>
        <p:nvPicPr>
          <p:cNvPr id="2" name="Picture 1">
            <a:extLst>
              <a:ext uri="{FF2B5EF4-FFF2-40B4-BE49-F238E27FC236}">
                <a16:creationId xmlns="" xmlns:a16="http://schemas.microsoft.com/office/drawing/2014/main" id="{FF4E64F2-7DA5-4957-B2FB-794A11983CA4}"/>
              </a:ext>
            </a:extLst>
          </p:cNvPr>
          <p:cNvPicPr>
            <a:picLocks noChangeAspect="1"/>
          </p:cNvPicPr>
          <p:nvPr/>
        </p:nvPicPr>
        <p:blipFill>
          <a:blip r:embed="rId3"/>
          <a:stretch>
            <a:fillRect/>
          </a:stretch>
        </p:blipFill>
        <p:spPr>
          <a:xfrm>
            <a:off x="838200" y="1253331"/>
            <a:ext cx="9683338" cy="4424284"/>
          </a:xfrm>
          <a:prstGeom prst="rect">
            <a:avLst/>
          </a:prstGeom>
        </p:spPr>
      </p:pic>
    </p:spTree>
    <p:extLst>
      <p:ext uri="{BB962C8B-B14F-4D97-AF65-F5344CB8AC3E}">
        <p14:creationId xmlns="" xmlns:p14="http://schemas.microsoft.com/office/powerpoint/2010/main" val="407823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Dev side</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Plan / Code:</a:t>
            </a:r>
          </a:p>
          <a:p>
            <a:pPr lvl="1" fontAlgn="ctr"/>
            <a:r>
              <a:rPr lang="en-US" dirty="0"/>
              <a:t>Version control:</a:t>
            </a:r>
          </a:p>
          <a:p>
            <a:pPr lvl="2" fontAlgn="ctr"/>
            <a:r>
              <a:rPr lang="en-US" dirty="0"/>
              <a:t>GIT: De centralized version control tool.</a:t>
            </a:r>
          </a:p>
          <a:p>
            <a:pPr fontAlgn="ctr"/>
            <a:r>
              <a:rPr lang="en-US" dirty="0"/>
              <a:t>Build:</a:t>
            </a:r>
          </a:p>
          <a:p>
            <a:pPr lvl="1" fontAlgn="ctr"/>
            <a:r>
              <a:rPr lang="en-US" dirty="0"/>
              <a:t>Maven (for Java application)</a:t>
            </a:r>
          </a:p>
          <a:p>
            <a:pPr lvl="1" fontAlgn="ctr"/>
            <a:r>
              <a:rPr lang="en-US" dirty="0"/>
              <a:t>JIRA</a:t>
            </a:r>
          </a:p>
          <a:p>
            <a:pPr fontAlgn="ctr"/>
            <a:r>
              <a:rPr lang="en-US" dirty="0"/>
              <a:t>Test:</a:t>
            </a:r>
          </a:p>
          <a:p>
            <a:pPr lvl="1" fontAlgn="ctr"/>
            <a:r>
              <a:rPr lang="en-US" dirty="0"/>
              <a:t>Selenium</a:t>
            </a:r>
          </a:p>
          <a:p>
            <a:pPr lvl="1" fontAlgn="ctr"/>
            <a:r>
              <a:rPr lang="en-US" dirty="0"/>
              <a:t>JUnit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9</a:t>
            </a:fld>
            <a:endParaRPr lang="en-US" dirty="0"/>
          </a:p>
        </p:txBody>
      </p:sp>
    </p:spTree>
    <p:extLst>
      <p:ext uri="{BB962C8B-B14F-4D97-AF65-F5344CB8AC3E}">
        <p14:creationId xmlns="" xmlns:p14="http://schemas.microsoft.com/office/powerpoint/2010/main" val="1830122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5812</TotalTime>
  <Words>881</Words>
  <Application>Microsoft Office PowerPoint</Application>
  <PresentationFormat>Custom</PresentationFormat>
  <Paragraphs>315</Paragraphs>
  <Slides>38</Slides>
  <Notes>26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Technology</vt:lpstr>
      <vt:lpstr>Technology Topics</vt:lpstr>
      <vt:lpstr>Technology Topics</vt:lpstr>
      <vt:lpstr>Technology Topics</vt:lpstr>
      <vt:lpstr>Technology Topics</vt:lpstr>
      <vt:lpstr>DevOps</vt:lpstr>
      <vt:lpstr>DevOps</vt:lpstr>
      <vt:lpstr>DevOps - Phases</vt:lpstr>
      <vt:lpstr>DevOps – Dev side</vt:lpstr>
      <vt:lpstr>DevOps – Ops side</vt:lpstr>
      <vt:lpstr>DevOps - Integration</vt:lpstr>
      <vt:lpstr>DevOps – Implementing Example</vt:lpstr>
      <vt:lpstr>DevOps – Implementing Example</vt:lpstr>
      <vt:lpstr>DevOps – Implementing Example</vt:lpstr>
      <vt:lpstr>DevOps – Continuous integration/delivery/deployment</vt:lpstr>
      <vt:lpstr>DevOps – Continuous integration/delivery/deployment</vt:lpstr>
      <vt:lpstr>DevOps – CI Pipeline</vt:lpstr>
      <vt:lpstr>DevOps – CI Pipeline</vt:lpstr>
      <vt:lpstr>GIT</vt:lpstr>
      <vt:lpstr>GIT</vt:lpstr>
      <vt:lpstr>KAFKA</vt:lpstr>
      <vt:lpstr>KAFKA</vt:lpstr>
      <vt:lpstr>KAFKA</vt:lpstr>
      <vt:lpstr>KAFKA</vt:lpstr>
      <vt:lpstr>DOCKER</vt:lpstr>
      <vt:lpstr>DOCKER</vt:lpstr>
      <vt:lpstr>JIRA</vt:lpstr>
      <vt:lpstr>JIRA</vt:lpstr>
      <vt:lpstr>JIRA</vt:lpstr>
      <vt:lpstr>JIRA</vt:lpstr>
      <vt:lpstr>JIRA – Project/Component/Issues</vt:lpstr>
      <vt:lpstr>JIRA</vt:lpstr>
      <vt:lpstr>JIRA</vt:lpstr>
      <vt:lpstr>NO SQL</vt:lpstr>
      <vt:lpstr>NO SQL</vt:lpstr>
      <vt:lpstr>WEB SERVER</vt:lpstr>
      <vt:lpstr>Web Server</vt:lpstr>
      <vt:lpstr>APPLICATION SERVER</vt:lpstr>
    </vt:vector>
  </TitlesOfParts>
  <Company>Amdocs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Learning</dc:title>
  <dc:creator>Vijay Thummanapelly</dc:creator>
  <cp:lastModifiedBy>Vizpra</cp:lastModifiedBy>
  <cp:revision>82</cp:revision>
  <dcterms:created xsi:type="dcterms:W3CDTF">2018-12-01T05:39:33Z</dcterms:created>
  <dcterms:modified xsi:type="dcterms:W3CDTF">2019-05-04T14:08:24Z</dcterms:modified>
</cp:coreProperties>
</file>