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56" r:id="rId2"/>
    <p:sldId id="522" r:id="rId3"/>
    <p:sldId id="523" r:id="rId4"/>
    <p:sldId id="526" r:id="rId5"/>
    <p:sldId id="532" r:id="rId6"/>
    <p:sldId id="527" r:id="rId7"/>
    <p:sldId id="534" r:id="rId8"/>
    <p:sldId id="535" r:id="rId9"/>
    <p:sldId id="536" r:id="rId10"/>
    <p:sldId id="537" r:id="rId11"/>
    <p:sldId id="538" r:id="rId12"/>
    <p:sldId id="539" r:id="rId13"/>
    <p:sldId id="554" r:id="rId14"/>
    <p:sldId id="555" r:id="rId15"/>
    <p:sldId id="556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25" r:id="rId25"/>
    <p:sldId id="524" r:id="rId26"/>
    <p:sldId id="530" r:id="rId27"/>
    <p:sldId id="548" r:id="rId28"/>
    <p:sldId id="549" r:id="rId29"/>
    <p:sldId id="531" r:id="rId30"/>
    <p:sldId id="550" r:id="rId31"/>
    <p:sldId id="551" r:id="rId32"/>
    <p:sldId id="552" r:id="rId33"/>
    <p:sldId id="553" r:id="rId34"/>
    <p:sldId id="515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100000" saltData="LA/VfGX39dTMTsqoNCUVjg==" hashData="b1HkVCYDfk9kQrPgOP+PmG5kuGM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66E60"/>
    <a:srgbClr val="F5B4A9"/>
    <a:srgbClr val="F4F456"/>
    <a:srgbClr val="0066FF"/>
    <a:srgbClr val="6699FF"/>
    <a:srgbClr val="FFFF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 autoAdjust="0"/>
    <p:restoredTop sz="83363" autoAdjust="0"/>
  </p:normalViewPr>
  <p:slideViewPr>
    <p:cSldViewPr>
      <p:cViewPr varScale="1">
        <p:scale>
          <a:sx n="112" d="100"/>
          <a:sy n="112" d="100"/>
        </p:scale>
        <p:origin x="11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3194672-DDAD-4CCA-BAF8-D18F740B8C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953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5FD6A1-3F0C-46FC-AD98-A22F03A529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859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37707-9861-40E7-82A4-9A589F0ABDD7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47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oundRect">
            <a:avLst>
              <a:gd name="adj" fmla="val 497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7"/>
          <p:cNvSpPr>
            <a:spLocks/>
          </p:cNvSpPr>
          <p:nvPr/>
        </p:nvSpPr>
        <p:spPr bwMode="auto">
          <a:xfrm>
            <a:off x="3744913" y="3451225"/>
            <a:ext cx="827087" cy="144463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8"/>
          <p:cNvSpPr>
            <a:spLocks/>
          </p:cNvSpPr>
          <p:nvPr/>
        </p:nvSpPr>
        <p:spPr bwMode="auto">
          <a:xfrm>
            <a:off x="4572000" y="3451225"/>
            <a:ext cx="827088" cy="144463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6" name="Picture 9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12319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900113" y="3451225"/>
            <a:ext cx="741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8" name="Picture 8" descr="logonew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1588" y="6227763"/>
            <a:ext cx="150177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742113"/>
            <a:ext cx="9144000" cy="115887"/>
            <a:chOff x="2359" y="4228"/>
            <a:chExt cx="1042" cy="96"/>
          </a:xfrm>
        </p:grpSpPr>
        <p:sp>
          <p:nvSpPr>
            <p:cNvPr id="9" name="Rectangle 13"/>
            <p:cNvSpPr>
              <a:spLocks/>
            </p:cNvSpPr>
            <p:nvPr/>
          </p:nvSpPr>
          <p:spPr bwMode="auto">
            <a:xfrm>
              <a:off x="2359" y="4228"/>
              <a:ext cx="521" cy="96"/>
            </a:xfrm>
            <a:prstGeom prst="rect">
              <a:avLst/>
            </a:prstGeom>
            <a:solidFill>
              <a:srgbClr val="FF0000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Rectangle 14"/>
            <p:cNvSpPr>
              <a:spLocks/>
            </p:cNvSpPr>
            <p:nvPr/>
          </p:nvSpPr>
          <p:spPr bwMode="auto">
            <a:xfrm>
              <a:off x="2880" y="4228"/>
              <a:ext cx="521" cy="96"/>
            </a:xfrm>
            <a:prstGeom prst="rect">
              <a:avLst/>
            </a:prstGeom>
            <a:solidFill>
              <a:srgbClr val="0000FF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951788" y="877888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B20C9209-515C-4DA6-8C65-82D683A53546}" type="slidenum">
              <a:rPr kumimoji="1" lang="en-US" altLang="zh-CN" sz="1600">
                <a:latin typeface="Verdana" pitchFamily="34" charset="0"/>
                <a:ea typeface="华文细黑" pitchFamily="2" charset="-122"/>
              </a:rPr>
              <a:pPr algn="ctr">
                <a:defRPr/>
              </a:pPr>
              <a:t>‹#›</a:t>
            </a:fld>
            <a:endParaRPr kumimoji="1" lang="en-US" altLang="zh-CN" sz="1600">
              <a:latin typeface="Verdana" pitchFamily="34" charset="0"/>
              <a:ea typeface="华文细黑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88363" y="1082675"/>
            <a:ext cx="115887" cy="69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6388" y="1154113"/>
            <a:ext cx="852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D:/baiduyun/study/mysql/refman-5.1-en.html-chapter/function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776060" y="222567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VNC </a:t>
            </a:r>
            <a:r>
              <a:rPr lang="en-US" altLang="zh-CN" sz="40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MySQL</a:t>
            </a:r>
            <a:r>
              <a:rPr lang="zh-CN" altLang="en-US" sz="4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数据库使用规范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714997" y="5301208"/>
            <a:ext cx="1833463" cy="473844"/>
          </a:xfrm>
        </p:spPr>
        <p:txBody>
          <a:bodyPr/>
          <a:lstStyle/>
          <a:p>
            <a:r>
              <a:rPr kumimoji="1" lang="en-US" altLang="zh-CN"/>
              <a:t>DBA-</a:t>
            </a:r>
            <a:r>
              <a:rPr kumimoji="1" lang="zh-CN" altLang="en-US"/>
              <a:t>丁杰文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285984" y="2000240"/>
            <a:ext cx="475255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</a:pPr>
            <a:endParaRPr lang="en-US" altLang="zh-CN" sz="2400" dirty="0" smtClean="0">
              <a:latin typeface="Verdana" pitchFamily="34" charset="0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库表基础规范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/>
              <a:t>一般来说在能够使用</a:t>
            </a:r>
            <a:r>
              <a:rPr kumimoji="1" lang="en-US" altLang="zh-CN" sz="1600"/>
              <a:t>MERGE</a:t>
            </a:r>
            <a:r>
              <a:rPr kumimoji="1" lang="zh-CN" altLang="en-US" sz="1600"/>
              <a:t>算法的时候</a:t>
            </a:r>
            <a:r>
              <a:rPr kumimoji="1" lang="en-US" altLang="zh-CN" sz="1600"/>
              <a:t>MySQL</a:t>
            </a:r>
            <a:r>
              <a:rPr kumimoji="1" lang="zh-CN" altLang="en-US" sz="1600"/>
              <a:t>处理视图上没什么性能问题，但并非在任何时候都能使用</a:t>
            </a:r>
            <a:r>
              <a:rPr kumimoji="1" lang="en-US" altLang="zh-CN" sz="1600"/>
              <a:t>MERGE</a:t>
            </a:r>
            <a:r>
              <a:rPr kumimoji="1" lang="zh-CN" altLang="en-US" sz="1600"/>
              <a:t>算法。事实上，只要视图的定义稍稍有点复杂，</a:t>
            </a:r>
            <a:r>
              <a:rPr kumimoji="1" lang="en-US" altLang="zh-CN" sz="1600"/>
              <a:t>MySQL</a:t>
            </a:r>
            <a:r>
              <a:rPr kumimoji="1" lang="zh-CN" altLang="en-US" sz="1600"/>
              <a:t>就没办法使用</a:t>
            </a:r>
            <a:r>
              <a:rPr kumimoji="1" lang="en-US" altLang="zh-CN" sz="1600"/>
              <a:t>MERGE</a:t>
            </a:r>
            <a:r>
              <a:rPr kumimoji="1" lang="zh-CN" altLang="en-US" sz="1600"/>
              <a:t>算法了 。准确的说，</a:t>
            </a:r>
            <a:r>
              <a:rPr kumimoji="1" lang="zh-CN" altLang="en-US" sz="1600">
                <a:solidFill>
                  <a:srgbClr val="FF0000"/>
                </a:solidFill>
              </a:rPr>
              <a:t>只要视图定义中使用了以下</a:t>
            </a:r>
            <a:r>
              <a:rPr kumimoji="1" lang="en-US" altLang="zh-CN" sz="1600">
                <a:solidFill>
                  <a:srgbClr val="FF0000"/>
                </a:solidFill>
              </a:rPr>
              <a:t>SQL</a:t>
            </a:r>
            <a:r>
              <a:rPr kumimoji="1" lang="zh-CN" altLang="en-US" sz="1600">
                <a:solidFill>
                  <a:srgbClr val="FF0000"/>
                </a:solidFill>
              </a:rPr>
              <a:t>构造块 就无法使用</a:t>
            </a:r>
            <a:r>
              <a:rPr kumimoji="1" lang="en-US" altLang="zh-CN" sz="1600">
                <a:solidFill>
                  <a:srgbClr val="FF0000"/>
                </a:solidFill>
              </a:rPr>
              <a:t>MERGE</a:t>
            </a:r>
            <a:r>
              <a:rPr kumimoji="1" lang="zh-CN" altLang="en-US" sz="1600">
                <a:solidFill>
                  <a:srgbClr val="FF0000"/>
                </a:solidFill>
              </a:rPr>
              <a:t>算法</a:t>
            </a:r>
            <a:r>
              <a:rPr kumimoji="1" lang="zh-CN" altLang="en-US" sz="1600"/>
              <a:t>：</a:t>
            </a:r>
            <a:endParaRPr kumimoji="1" lang="en-US" altLang="zh-CN" sz="1600"/>
          </a:p>
          <a:p>
            <a:pPr lvl="1"/>
            <a:r>
              <a:rPr kumimoji="1" lang="zh-CN" altLang="en-US" sz="1200"/>
              <a:t>聚集函数</a:t>
            </a:r>
            <a:endParaRPr kumimoji="1" lang="en-US" altLang="zh-CN" sz="1200"/>
          </a:p>
          <a:p>
            <a:pPr lvl="1"/>
            <a:r>
              <a:rPr kumimoji="1" lang="en-US" altLang="zh-CN" sz="1200"/>
              <a:t>DISTINCT</a:t>
            </a:r>
          </a:p>
          <a:p>
            <a:pPr lvl="1"/>
            <a:r>
              <a:rPr kumimoji="1" lang="en-US" altLang="zh-CN" sz="1200"/>
              <a:t>GROUP BY</a:t>
            </a:r>
          </a:p>
          <a:p>
            <a:pPr lvl="1"/>
            <a:r>
              <a:rPr kumimoji="1" lang="en-US" altLang="zh-CN" sz="1200"/>
              <a:t>HAVING</a:t>
            </a:r>
          </a:p>
          <a:p>
            <a:pPr lvl="1"/>
            <a:r>
              <a:rPr kumimoji="1" lang="zh-CN" altLang="en-US" sz="1200"/>
              <a:t>集合操作（在</a:t>
            </a:r>
            <a:r>
              <a:rPr kumimoji="1" lang="en-US" altLang="zh-CN" sz="1200"/>
              <a:t>MySQL</a:t>
            </a:r>
            <a:r>
              <a:rPr kumimoji="1" lang="zh-CN" altLang="en-US" sz="1200"/>
              <a:t>中只有</a:t>
            </a:r>
            <a:r>
              <a:rPr kumimoji="1" lang="en-US" altLang="zh-CN" sz="1200"/>
              <a:t>UNION, UNION ALL</a:t>
            </a:r>
            <a:r>
              <a:rPr kumimoji="1" lang="zh-CN" altLang="en-US" sz="1200"/>
              <a:t>）</a:t>
            </a:r>
            <a:endParaRPr kumimoji="1" lang="en-US" altLang="zh-CN" sz="1200"/>
          </a:p>
          <a:p>
            <a:pPr lvl="1"/>
            <a:r>
              <a:rPr kumimoji="1" lang="zh-CN" altLang="en-US" sz="1200"/>
              <a:t>子查询</a:t>
            </a:r>
            <a:endParaRPr kumimoji="1" lang="en-US" altLang="zh-CN" sz="1200"/>
          </a:p>
          <a:p>
            <a:r>
              <a:rPr lang="zh-CN" altLang="en-US" sz="1600"/>
              <a:t>在视图定义比较复杂的情况下，要对视图操作进行有效的优化是非常困难的。</a:t>
            </a:r>
            <a:r>
              <a:rPr lang="en-US" altLang="zh-CN" sz="1600"/>
              <a:t>MySQL</a:t>
            </a:r>
            <a:r>
              <a:rPr lang="zh-CN" altLang="en-US" sz="1600"/>
              <a:t>使用另一种算法</a:t>
            </a:r>
            <a:r>
              <a:rPr lang="en-US" altLang="zh-CN" sz="1600"/>
              <a:t>TEMPTABLE</a:t>
            </a:r>
            <a:r>
              <a:rPr lang="zh-CN" altLang="en-US" sz="1600"/>
              <a:t>。即先执行视图定义，将其结果使用</a:t>
            </a:r>
            <a:r>
              <a:rPr lang="zh-CN" altLang="en-US" sz="1600">
                <a:solidFill>
                  <a:srgbClr val="FF0000"/>
                </a:solidFill>
              </a:rPr>
              <a:t>临时表</a:t>
            </a:r>
            <a:r>
              <a:rPr lang="zh-CN" altLang="en-US" sz="1600"/>
              <a:t>保存起来，这样</a:t>
            </a:r>
            <a:r>
              <a:rPr lang="zh-CN" altLang="en-US" sz="1600">
                <a:solidFill>
                  <a:srgbClr val="FF0000"/>
                </a:solidFill>
              </a:rPr>
              <a:t>后续对视图的操作就转化为对临时表的操作 </a:t>
            </a:r>
            <a:r>
              <a:rPr lang="zh-CN" altLang="en-US" sz="1600"/>
              <a:t>。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53501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库表基础规范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使用如下的视图来表示每个用户的评论数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1600"/>
              <a:t>CREATE VIEW comment_count AS SELECT user_id, count(*) AS count FROM comment GROUP BY user_id;</a:t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endParaRPr lang="en-US" altLang="zh-CN" sz="1600"/>
          </a:p>
          <a:p>
            <a:r>
              <a:rPr lang="en-US" altLang="zh-CN" sz="1600"/>
              <a:t>MySQL</a:t>
            </a:r>
            <a:r>
              <a:rPr lang="zh-CN" altLang="en-US" sz="1600"/>
              <a:t>首先是先执行</a:t>
            </a:r>
            <a:r>
              <a:rPr lang="en-US" altLang="zh-CN" sz="1600"/>
              <a:t>comment_count</a:t>
            </a:r>
            <a:r>
              <a:rPr lang="zh-CN" altLang="en-US" sz="1600"/>
              <a:t>的视图定义，</a:t>
            </a:r>
            <a:r>
              <a:rPr lang="zh-CN" altLang="en-US" sz="1600">
                <a:solidFill>
                  <a:srgbClr val="FF0000"/>
                </a:solidFill>
              </a:rPr>
              <a:t>将结果存储在临时表中（即</a:t>
            </a:r>
            <a:r>
              <a:rPr lang="en-US" altLang="zh-CN" sz="1600">
                <a:solidFill>
                  <a:srgbClr val="FF0000"/>
                </a:solidFill>
              </a:rPr>
              <a:t>DERIVED</a:t>
            </a:r>
            <a:r>
              <a:rPr lang="zh-CN" altLang="en-US" sz="1600">
                <a:solidFill>
                  <a:srgbClr val="FF0000"/>
                </a:solidFill>
              </a:rPr>
              <a:t>） </a:t>
            </a:r>
            <a:r>
              <a:rPr lang="zh-CN" altLang="en-US" sz="1600"/>
              <a:t>，然后再扫描这一临时表，选择出满 足</a:t>
            </a:r>
            <a:r>
              <a:rPr lang="en-US" altLang="zh-CN" sz="1600"/>
              <a:t>"user_id = 90"</a:t>
            </a:r>
            <a:r>
              <a:rPr lang="zh-CN" altLang="en-US" sz="1600"/>
              <a:t>的那一条记录。这样，虽然我们最终只需要统计</a:t>
            </a:r>
            <a:r>
              <a:rPr lang="en-US" altLang="zh-CN" sz="1600"/>
              <a:t>90</a:t>
            </a:r>
            <a:r>
              <a:rPr lang="zh-CN" altLang="en-US" sz="1600"/>
              <a:t>号用户的评论数，并且</a:t>
            </a:r>
            <a:r>
              <a:rPr lang="en-US" altLang="zh-CN" sz="1600"/>
              <a:t>comment</a:t>
            </a:r>
            <a:r>
              <a:rPr lang="zh-CN" altLang="en-US" sz="1600"/>
              <a:t>表的</a:t>
            </a:r>
            <a:r>
              <a:rPr lang="en-US" altLang="zh-CN" sz="1600"/>
              <a:t>user_id</a:t>
            </a:r>
            <a:r>
              <a:rPr lang="zh-CN" altLang="en-US" sz="1600"/>
              <a:t>字段上也有索引，</a:t>
            </a:r>
            <a:r>
              <a:rPr lang="en-US" altLang="zh-CN" sz="1600"/>
              <a:t>MySQL</a:t>
            </a:r>
            <a:r>
              <a:rPr lang="zh-CN" altLang="en-US" sz="1600"/>
              <a:t>也会扫描整个 </a:t>
            </a:r>
            <a:r>
              <a:rPr lang="en-US" altLang="zh-CN" sz="1600"/>
              <a:t>comment</a:t>
            </a:r>
            <a:r>
              <a:rPr lang="zh-CN" altLang="en-US" sz="1600"/>
              <a:t>表，并按</a:t>
            </a:r>
            <a:r>
              <a:rPr lang="en-US" altLang="zh-CN" sz="1600"/>
              <a:t>user_id</a:t>
            </a:r>
            <a:r>
              <a:rPr lang="zh-CN" altLang="en-US" sz="1600"/>
              <a:t>分组计算出所有用户的评论数。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1" y="2492896"/>
            <a:ext cx="790501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7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库表基础规范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/>
              <a:t>为什么不使用存储过程</a:t>
            </a:r>
            <a:endParaRPr kumimoji="1" lang="en-US" altLang="zh-CN"/>
          </a:p>
          <a:p>
            <a:pPr lvl="1"/>
            <a:r>
              <a:rPr kumimoji="1" lang="zh-CN" altLang="en-US" sz="1200"/>
              <a:t>在传统企业写复杂逻辑时可能会用到，而在互联网企业变更是很频繁的，在分库分表的情况下要升级一个存储过程相当麻烦。又因为它是不记录</a:t>
            </a:r>
            <a:r>
              <a:rPr kumimoji="1" lang="en-US" altLang="zh-CN" sz="1200"/>
              <a:t>log</a:t>
            </a:r>
            <a:r>
              <a:rPr kumimoji="1" lang="zh-CN" altLang="en-US" sz="1200"/>
              <a:t>的，所以也不方便</a:t>
            </a:r>
            <a:r>
              <a:rPr kumimoji="1" lang="en-US" altLang="zh-CN" sz="1200"/>
              <a:t>debug</a:t>
            </a:r>
            <a:r>
              <a:rPr kumimoji="1" lang="zh-CN" altLang="en-US" sz="1200"/>
              <a:t>性能问题。如果使用过程，一定考虑如果执行失败的情况。</a:t>
            </a:r>
            <a:endParaRPr kumimoji="1" lang="en-US" altLang="zh-CN" sz="1200"/>
          </a:p>
          <a:p>
            <a:pPr lvl="1"/>
            <a:r>
              <a:rPr kumimoji="1" lang="zh-CN" altLang="en-US" sz="1200"/>
              <a:t>在生产环境下，可以通过直接修改存储过程的方式修改业务逻辑（或</a:t>
            </a:r>
            <a:r>
              <a:rPr kumimoji="1" lang="en-US" altLang="zh-CN" sz="1200"/>
              <a:t>bug</a:t>
            </a:r>
            <a:r>
              <a:rPr kumimoji="1" lang="zh-CN" altLang="en-US" sz="1200"/>
              <a:t>），而不用重启服务器。但这一点便利被许多人滥用了。有人直接就在正式服务器上修改存储过程，而没有经过完整的测试，后果非常严重。</a:t>
            </a:r>
            <a:endParaRPr kumimoji="1" lang="en-US" altLang="zh-CN" sz="1200"/>
          </a:p>
          <a:p>
            <a:pPr lvl="1"/>
            <a:r>
              <a:rPr kumimoji="1" lang="zh-CN" altLang="en-US" sz="1200"/>
              <a:t>无法适应数据库的切割（水平或垂直切割）。数据库切割之后，存储过程并不清楚数据存储在哪个数据库中。</a:t>
            </a:r>
            <a:endParaRPr kumimoji="1" lang="en-US" altLang="zh-CN" sz="1200"/>
          </a:p>
          <a:p>
            <a:r>
              <a:rPr kumimoji="1" lang="zh-CN" altLang="en-US"/>
              <a:t>为什么不使用触发器</a:t>
            </a:r>
            <a:endParaRPr kumimoji="1" lang="en-US" altLang="zh-CN"/>
          </a:p>
          <a:p>
            <a:pPr lvl="1"/>
            <a:r>
              <a:rPr kumimoji="1" lang="zh-CN" altLang="en-US" sz="1200"/>
              <a:t>可移植性是存储过程和触发器最大的缺点。</a:t>
            </a:r>
            <a:endParaRPr kumimoji="1" lang="en-US" altLang="zh-CN" sz="1200"/>
          </a:p>
          <a:p>
            <a:pPr lvl="1"/>
            <a:r>
              <a:rPr kumimoji="1" lang="en-US" altLang="zh-CN" sz="1200"/>
              <a:t>MySQL</a:t>
            </a:r>
            <a:r>
              <a:rPr kumimoji="1" lang="zh-CN" altLang="en-US" sz="1200"/>
              <a:t>触发器能基于行触发，</a:t>
            </a:r>
            <a:r>
              <a:rPr kumimoji="1" lang="en-US" altLang="zh-CN" sz="1200"/>
              <a:t>MySQL</a:t>
            </a:r>
            <a:r>
              <a:rPr kumimoji="1" lang="zh-CN" altLang="en-US" sz="1200"/>
              <a:t>触发器始终时基于表中的一条记录触发，而不是一组</a:t>
            </a:r>
            <a:r>
              <a:rPr kumimoji="1" lang="en-US" altLang="zh-CN" sz="1200"/>
              <a:t>SQL</a:t>
            </a:r>
            <a:r>
              <a:rPr kumimoji="1" lang="zh-CN" altLang="en-US" sz="1200"/>
              <a:t>语句。因此，如果需要变动整个数据集而数据集数据量又较大时，触发器效果会非常低。</a:t>
            </a:r>
            <a:endParaRPr kumimoji="1" lang="en-US" altLang="zh-CN" sz="1200"/>
          </a:p>
          <a:p>
            <a:pPr lvl="1"/>
            <a:r>
              <a:rPr kumimoji="1" lang="zh-CN" altLang="en-US" sz="1200"/>
              <a:t>使用触发器实现的业务逻辑在出现问题时很难进行定位，特别是涉及到多个触发器的情况</a:t>
            </a:r>
            <a:endParaRPr kumimoji="1" lang="en-US" altLang="zh-CN" sz="1200"/>
          </a:p>
          <a:p>
            <a:pPr lvl="1"/>
            <a:r>
              <a:rPr kumimoji="1" lang="zh-CN" altLang="en-US" sz="1200"/>
              <a:t>协同开发时，写业务层代码如果不清楚数据库触发器的细节，容易搞不清到底触发了那些触发器</a:t>
            </a:r>
            <a:endParaRPr kumimoji="1" lang="en-US" altLang="zh-CN" sz="1200"/>
          </a:p>
          <a:p>
            <a:pPr lvl="1"/>
            <a:r>
              <a:rPr kumimoji="1" lang="zh-TW" altLang="en-US" sz="1200"/>
              <a:t>不能做</a:t>
            </a:r>
            <a:r>
              <a:rPr kumimoji="1" lang="en-US" altLang="zh-TW" sz="1200"/>
              <a:t>DDL</a:t>
            </a:r>
          </a:p>
          <a:p>
            <a:pPr lvl="1"/>
            <a:r>
              <a:rPr kumimoji="1" lang="zh-CN" altLang="en-US" sz="1200"/>
              <a:t>触发器排错困难，而且数据容易造成不一致，后期维护不方便。</a:t>
            </a:r>
            <a:endParaRPr kumimoji="1" lang="en-US" altLang="zh-CN" sz="1200"/>
          </a:p>
          <a:p>
            <a:pPr lvl="1"/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619080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库表基础规范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为什么不使用</a:t>
            </a:r>
            <a:r>
              <a:rPr kumimoji="1" lang="en-US" altLang="zh-CN"/>
              <a:t>UDF</a:t>
            </a:r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8099907" cy="26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20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库表基础规范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229" y="1570038"/>
            <a:ext cx="3721542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7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库表基础规范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/>
              <a:t>UDF</a:t>
            </a:r>
            <a:r>
              <a:rPr kumimoji="1" lang="zh-CN" altLang="en-US"/>
              <a:t>的限制</a:t>
            </a:r>
            <a:endParaRPr kumimoji="1" lang="en-US" altLang="zh-CN"/>
          </a:p>
          <a:p>
            <a:pPr lvl="1" latinLnBrk="1"/>
            <a:r>
              <a:rPr lang="zh-CN" altLang="en-US"/>
              <a:t>使用自定义变量的查询，无法使用查询缓存</a:t>
            </a:r>
          </a:p>
          <a:p>
            <a:pPr lvl="1" latinLnBrk="1"/>
            <a:r>
              <a:rPr lang="zh-CN" altLang="en-US"/>
              <a:t>不能再使用常量或者标识符的地方使用自定义变量，例如表名、列名和</a:t>
            </a:r>
            <a:r>
              <a:rPr lang="en-US" altLang="zh-CN"/>
              <a:t>LIMIT</a:t>
            </a:r>
            <a:r>
              <a:rPr lang="zh-CN" altLang="en-US"/>
              <a:t>子句中。</a:t>
            </a:r>
          </a:p>
          <a:p>
            <a:pPr lvl="1" latinLnBrk="1"/>
            <a:r>
              <a:rPr lang="zh-CN" altLang="en-US"/>
              <a:t>用户自定义变量的生命周期是在</a:t>
            </a:r>
            <a:r>
              <a:rPr lang="zh-CN" altLang="en-US" b="1"/>
              <a:t>一个连接</a:t>
            </a:r>
            <a:r>
              <a:rPr lang="zh-CN" altLang="en-US"/>
              <a:t>中有效，所以不能用它们来做连接间的通信。</a:t>
            </a:r>
          </a:p>
          <a:p>
            <a:pPr lvl="1" latinLnBrk="1"/>
            <a:r>
              <a:rPr lang="zh-CN" altLang="en-US"/>
              <a:t>如果使用连接池或者持久化连接，自定义变量可能让看起来毫无关系的代码发生交互。</a:t>
            </a:r>
          </a:p>
          <a:p>
            <a:pPr lvl="1" latinLnBrk="1"/>
            <a:r>
              <a:rPr lang="zh-CN" altLang="en-US"/>
              <a:t>自定义变量的类型是一个动态类型。</a:t>
            </a:r>
          </a:p>
          <a:p>
            <a:pPr lvl="1" latinLnBrk="1"/>
            <a:r>
              <a:rPr lang="en-US" altLang="zh-CN"/>
              <a:t>MySQL</a:t>
            </a:r>
            <a:r>
              <a:rPr lang="zh-CN" altLang="en-US"/>
              <a:t>优化器在某些场景下可能会将这些变量优化掉，这可能导致代码不按预想的方式运行。</a:t>
            </a:r>
          </a:p>
          <a:p>
            <a:pPr lvl="1" latinLnBrk="1"/>
            <a:r>
              <a:rPr lang="zh-CN" altLang="en-US"/>
              <a:t>赋值的顺序和赋值的时间点并不总是固定的，这依赖于优化器的决定。</a:t>
            </a:r>
          </a:p>
          <a:p>
            <a:pPr lvl="1" latinLnBrk="1"/>
            <a:r>
              <a:rPr lang="zh-CN" altLang="en-US"/>
              <a:t>赋值符号 </a:t>
            </a:r>
            <a:r>
              <a:rPr lang="en-US" altLang="zh-CN"/>
              <a:t>:=</a:t>
            </a:r>
            <a:r>
              <a:rPr lang="zh-CN" altLang="en-US"/>
              <a:t>的优先级非常低，所以需要注意，赋值表达式应该使用明确的括号。</a:t>
            </a:r>
          </a:p>
          <a:p>
            <a:pPr lvl="1" latinLnBrk="1"/>
            <a:r>
              <a:rPr lang="zh-CN" altLang="en-US"/>
              <a:t>使用自定义变量不会产生任何语法错误，如果没有意识到这一点，非常容易犯错。</a:t>
            </a:r>
            <a:endParaRPr lang="en-US" altLang="zh-CN"/>
          </a:p>
          <a:p>
            <a:pPr latinLnBrk="1"/>
            <a:r>
              <a:rPr lang="zh-CN" altLang="en-US"/>
              <a:t>改进方案</a:t>
            </a:r>
            <a:endParaRPr lang="en-US" altLang="zh-CN"/>
          </a:p>
          <a:p>
            <a:pPr lvl="1" latinLnBrk="1"/>
            <a:r>
              <a:rPr lang="zh-CN" altLang="en-US"/>
              <a:t>计算、计数、展示最近、最热、点击率最高、活跃度最高等等条件的</a:t>
            </a:r>
            <a:r>
              <a:rPr lang="en-US" altLang="zh-CN"/>
              <a:t>top list</a:t>
            </a:r>
            <a:r>
              <a:rPr lang="zh-CN" altLang="en-US"/>
              <a:t>这一类的可以放到</a:t>
            </a:r>
            <a:r>
              <a:rPr lang="en-US" altLang="zh-CN"/>
              <a:t>redis</a:t>
            </a:r>
            <a:r>
              <a:rPr lang="zh-CN" altLang="en-US"/>
              <a:t>里实现，</a:t>
            </a:r>
            <a:r>
              <a:rPr lang="en-US" altLang="zh-CN"/>
              <a:t>mysql</a:t>
            </a:r>
            <a:r>
              <a:rPr lang="zh-CN" altLang="en-US"/>
              <a:t>只负责存储，尽量不要把业务逻辑放到数据库里做，</a:t>
            </a:r>
            <a:r>
              <a:rPr lang="en-US" altLang="zh-CN"/>
              <a:t>RDBMS</a:t>
            </a:r>
            <a:r>
              <a:rPr lang="zh-CN" altLang="en-US"/>
              <a:t>和</a:t>
            </a:r>
            <a:r>
              <a:rPr lang="en-US" altLang="zh-CN"/>
              <a:t>NOSQL</a:t>
            </a:r>
            <a:r>
              <a:rPr lang="zh-CN" altLang="en-US"/>
              <a:t>各自发挥各自的优势</a:t>
            </a:r>
          </a:p>
        </p:txBody>
      </p:sp>
    </p:spTree>
    <p:extLst>
      <p:ext uri="{BB962C8B-B14F-4D97-AF65-F5344CB8AC3E}">
        <p14:creationId xmlns:p14="http://schemas.microsoft.com/office/powerpoint/2010/main" val="165547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字段规范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b="1"/>
              <a:t>char</a:t>
            </a:r>
            <a:r>
              <a:rPr kumimoji="1" lang="zh-CN" altLang="en-US" b="1"/>
              <a:t>、</a:t>
            </a:r>
            <a:r>
              <a:rPr kumimoji="1" lang="en-US" altLang="zh-CN" b="1"/>
              <a:t>varchar</a:t>
            </a:r>
            <a:r>
              <a:rPr kumimoji="1" lang="zh-CN" altLang="en-US" b="1"/>
              <a:t>、</a:t>
            </a:r>
            <a:r>
              <a:rPr kumimoji="1" lang="en-US" altLang="zh-CN" b="1"/>
              <a:t>text</a:t>
            </a:r>
            <a:r>
              <a:rPr kumimoji="1" lang="zh-CN" altLang="en-US" b="1"/>
              <a:t>等字符串类型定义</a:t>
            </a:r>
            <a:endParaRPr kumimoji="1" lang="en-US" altLang="zh-CN" b="1"/>
          </a:p>
          <a:p>
            <a:pPr lvl="1"/>
            <a:r>
              <a:rPr kumimoji="1" lang="zh-CN" altLang="en-US"/>
              <a:t>对于长度基本固定的列，如果该列恰好更新又特别频繁，适合</a:t>
            </a:r>
            <a:r>
              <a:rPr kumimoji="1" lang="en-US" altLang="zh-CN"/>
              <a:t>char</a:t>
            </a:r>
            <a:r>
              <a:rPr kumimoji="1" lang="zh-CN" altLang="en-US"/>
              <a:t>。 </a:t>
            </a:r>
            <a:r>
              <a:rPr kumimoji="1" lang="en-US" altLang="zh-CN"/>
              <a:t>utf8mb4</a:t>
            </a:r>
            <a:r>
              <a:rPr kumimoji="1" lang="zh-CN" altLang="en-US"/>
              <a:t>字符集下，尽量使用</a:t>
            </a:r>
            <a:r>
              <a:rPr kumimoji="1" lang="en-US" altLang="zh-CN"/>
              <a:t>varchar</a:t>
            </a:r>
          </a:p>
          <a:p>
            <a:pPr lvl="1"/>
            <a:r>
              <a:rPr kumimoji="1" lang="en-US" altLang="zh-CN"/>
              <a:t>varchar</a:t>
            </a:r>
            <a:r>
              <a:rPr kumimoji="1" lang="zh-CN" altLang="en-US"/>
              <a:t>虽然存储变长字符串，但不可太小也不可太大。</a:t>
            </a:r>
            <a:r>
              <a:rPr kumimoji="1" lang="en-US" altLang="zh-CN"/>
              <a:t>UTF8</a:t>
            </a:r>
            <a:r>
              <a:rPr kumimoji="1" lang="zh-CN" altLang="en-US"/>
              <a:t>最多能存</a:t>
            </a:r>
            <a:r>
              <a:rPr kumimoji="1" lang="en-US" altLang="zh-CN"/>
              <a:t>21844</a:t>
            </a:r>
            <a:r>
              <a:rPr kumimoji="1" lang="zh-CN" altLang="en-US"/>
              <a:t>个汉字，或</a:t>
            </a:r>
            <a:r>
              <a:rPr kumimoji="1" lang="en-US" altLang="zh-CN"/>
              <a:t>65532</a:t>
            </a:r>
            <a:r>
              <a:rPr kumimoji="1" lang="zh-CN" altLang="en-US"/>
              <a:t>个英文</a:t>
            </a:r>
            <a:endParaRPr kumimoji="1" lang="en-US" altLang="zh-CN"/>
          </a:p>
          <a:p>
            <a:pPr lvl="1"/>
            <a:r>
              <a:rPr kumimoji="1" lang="en-US" altLang="zh-CN"/>
              <a:t>varbinary(M)</a:t>
            </a:r>
            <a:r>
              <a:rPr kumimoji="1" lang="zh-CN" altLang="en-US"/>
              <a:t>保存的是二进制字符串，它保存的是字节而不是字符，所以没有字符集的概念，</a:t>
            </a:r>
            <a:r>
              <a:rPr kumimoji="1" lang="en-US" altLang="zh-CN"/>
              <a:t>M</a:t>
            </a:r>
            <a:r>
              <a:rPr kumimoji="1" lang="zh-CN" altLang="en-US"/>
              <a:t>长度</a:t>
            </a:r>
            <a:r>
              <a:rPr kumimoji="1" lang="en-US" altLang="zh-CN"/>
              <a:t>0-255</a:t>
            </a:r>
            <a:r>
              <a:rPr kumimoji="1" lang="zh-CN" altLang="en-US"/>
              <a:t>（字节）。只用于排序或比较时大小写敏感的类型，不包括密码存储</a:t>
            </a:r>
            <a:endParaRPr kumimoji="1" lang="en-US" altLang="zh-CN"/>
          </a:p>
          <a:p>
            <a:pPr lvl="1"/>
            <a:r>
              <a:rPr kumimoji="1" lang="en-US" altLang="zh-CN"/>
              <a:t>TEXT</a:t>
            </a:r>
            <a:r>
              <a:rPr kumimoji="1" lang="zh-CN" altLang="en-US"/>
              <a:t>类型与</a:t>
            </a:r>
            <a:r>
              <a:rPr kumimoji="1" lang="en-US" altLang="zh-CN"/>
              <a:t>VARCHAR</a:t>
            </a:r>
            <a:r>
              <a:rPr kumimoji="1" lang="zh-CN" altLang="en-US"/>
              <a:t>都类似，存储可变长度，最大限制也是</a:t>
            </a:r>
            <a:r>
              <a:rPr kumimoji="1" lang="en-US" altLang="zh-CN"/>
              <a:t>2^16</a:t>
            </a:r>
            <a:r>
              <a:rPr kumimoji="1" lang="zh-CN" altLang="en-US"/>
              <a:t>，但是它</a:t>
            </a:r>
            <a:r>
              <a:rPr kumimoji="1" lang="en-US" altLang="zh-CN"/>
              <a:t>20bytes</a:t>
            </a:r>
            <a:r>
              <a:rPr kumimoji="1" lang="zh-CN" altLang="en-US"/>
              <a:t>以后的内容是在数据页以外的空间存储（</a:t>
            </a:r>
            <a:r>
              <a:rPr kumimoji="1" lang="en-US" altLang="zh-CN"/>
              <a:t>row_format=dynamic</a:t>
            </a:r>
            <a:r>
              <a:rPr kumimoji="1" lang="zh-CN" altLang="en-US"/>
              <a:t>），对它的使用需要多一次寻址，没有默认值。一般用于存放容量平均都很大、操作没有其它字段那样频繁的值。网上部分文章说要避免使用</a:t>
            </a:r>
            <a:r>
              <a:rPr kumimoji="1" lang="en-US" altLang="zh-CN"/>
              <a:t>text</a:t>
            </a:r>
            <a:r>
              <a:rPr kumimoji="1" lang="zh-CN" altLang="en-US"/>
              <a:t>和</a:t>
            </a:r>
            <a:r>
              <a:rPr kumimoji="1" lang="en-US" altLang="zh-CN"/>
              <a:t>blob</a:t>
            </a:r>
            <a:r>
              <a:rPr kumimoji="1" lang="zh-CN" altLang="en-US"/>
              <a:t>，要知道如果纯用</a:t>
            </a:r>
            <a:r>
              <a:rPr kumimoji="1" lang="en-US" altLang="zh-CN"/>
              <a:t>varchar</a:t>
            </a:r>
            <a:r>
              <a:rPr kumimoji="1" lang="zh-CN" altLang="en-US"/>
              <a:t>可能会导致行溢出，其实效果差不多，但因为每行占用字节数过多，会导致</a:t>
            </a:r>
            <a:r>
              <a:rPr kumimoji="1" lang="en-US" altLang="zh-CN"/>
              <a:t>buffer_pool</a:t>
            </a:r>
            <a:r>
              <a:rPr kumimoji="1" lang="zh-CN" altLang="en-US"/>
              <a:t>能缓存的数据行、页下降。另外</a:t>
            </a:r>
            <a:r>
              <a:rPr kumimoji="1" lang="en-US" altLang="zh-CN"/>
              <a:t>text</a:t>
            </a:r>
            <a:r>
              <a:rPr kumimoji="1" lang="zh-CN" altLang="en-US"/>
              <a:t>和</a:t>
            </a:r>
            <a:r>
              <a:rPr kumimoji="1" lang="en-US" altLang="zh-CN"/>
              <a:t>blob</a:t>
            </a:r>
            <a:r>
              <a:rPr kumimoji="1" lang="zh-CN" altLang="en-US"/>
              <a:t>上面一般不会去建索引，而是利用</a:t>
            </a:r>
            <a:r>
              <a:rPr kumimoji="1" lang="en-US" altLang="zh-CN"/>
              <a:t>solr</a:t>
            </a:r>
            <a:r>
              <a:rPr kumimoji="1" lang="zh-CN" altLang="en-US"/>
              <a:t>之类的第三方全文搜索引擎，如果确实要创建（前缀）索引，那就会影响性能。凡事看具体场景。另外尽可能把</a:t>
            </a:r>
            <a:r>
              <a:rPr kumimoji="1" lang="en-US" altLang="zh-CN"/>
              <a:t>text/blob</a:t>
            </a:r>
            <a:r>
              <a:rPr kumimoji="1" lang="zh-CN" altLang="en-US"/>
              <a:t>拆到另一个表中</a:t>
            </a:r>
            <a:endParaRPr kumimoji="1" lang="en-US" altLang="zh-CN"/>
          </a:p>
          <a:p>
            <a:pPr lvl="1"/>
            <a:r>
              <a:rPr kumimoji="1" lang="en-US" altLang="zh-CN"/>
              <a:t>BLOB</a:t>
            </a:r>
            <a:r>
              <a:rPr kumimoji="1" lang="zh-CN" altLang="en-US"/>
              <a:t>可以看出</a:t>
            </a:r>
            <a:r>
              <a:rPr kumimoji="1" lang="en-US" altLang="zh-CN"/>
              <a:t>varbinary</a:t>
            </a:r>
            <a:r>
              <a:rPr kumimoji="1" lang="zh-CN" altLang="en-US"/>
              <a:t>的扩展版本，内容以二进制字符串存储，无字符集，区分大小写，有一种经常提但不用的场景：不要在数据库里存储图片。</a:t>
            </a:r>
          </a:p>
        </p:txBody>
      </p:sp>
    </p:spTree>
    <p:extLst>
      <p:ext uri="{BB962C8B-B14F-4D97-AF65-F5344CB8AC3E}">
        <p14:creationId xmlns:p14="http://schemas.microsoft.com/office/powerpoint/2010/main" val="1052387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字段规范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b="1"/>
              <a:t>b</a:t>
            </a:r>
            <a:r>
              <a:rPr kumimoji="1" lang="it-IT" altLang="zh-CN" b="1"/>
              <a:t>igint</a:t>
            </a:r>
            <a:r>
              <a:rPr kumimoji="1" lang="zh-CN" altLang="en-US" b="1"/>
              <a:t>、</a:t>
            </a:r>
            <a:r>
              <a:rPr kumimoji="1" lang="it-IT" altLang="zh-CN" b="1"/>
              <a:t>int</a:t>
            </a:r>
            <a:r>
              <a:rPr kumimoji="1" lang="zh-CN" altLang="it-IT" b="1"/>
              <a:t>、</a:t>
            </a:r>
            <a:r>
              <a:rPr kumimoji="1" lang="it-IT" altLang="zh-CN" b="1"/>
              <a:t>tinyint</a:t>
            </a:r>
            <a:r>
              <a:rPr kumimoji="1" lang="zh-CN" altLang="it-IT" b="1"/>
              <a:t>、</a:t>
            </a:r>
            <a:r>
              <a:rPr kumimoji="1" lang="it-IT" altLang="zh-CN" b="1"/>
              <a:t>decimal</a:t>
            </a:r>
            <a:r>
              <a:rPr kumimoji="1" lang="zh-CN" altLang="it-IT" b="1"/>
              <a:t>等数字类型定义</a:t>
            </a:r>
            <a:endParaRPr kumimoji="1" lang="en-US" altLang="zh-CN" b="1"/>
          </a:p>
          <a:p>
            <a:pPr lvl="1"/>
            <a:r>
              <a:rPr kumimoji="1" lang="zh-CN" altLang="en-US"/>
              <a:t>使用</a:t>
            </a:r>
            <a:r>
              <a:rPr kumimoji="1" lang="en-US" altLang="zh-CN"/>
              <a:t>bigint</a:t>
            </a:r>
            <a:r>
              <a:rPr kumimoji="1" lang="zh-CN" altLang="en-US"/>
              <a:t>来存储手机号，性能比</a:t>
            </a:r>
            <a:r>
              <a:rPr kumimoji="1" lang="en-US" altLang="zh-CN"/>
              <a:t>varchar</a:t>
            </a:r>
            <a:r>
              <a:rPr kumimoji="1" lang="zh-CN" altLang="en-US"/>
              <a:t>高</a:t>
            </a:r>
            <a:endParaRPr kumimoji="1" lang="en-US" altLang="zh-CN"/>
          </a:p>
          <a:p>
            <a:pPr lvl="1"/>
            <a:r>
              <a:rPr kumimoji="1" lang="zh-CN" altLang="en-US"/>
              <a:t>所有显式主键都建议用</a:t>
            </a:r>
            <a:r>
              <a:rPr kumimoji="1" lang="en-US" altLang="zh-CN"/>
              <a:t>bigint unsigned</a:t>
            </a:r>
            <a:endParaRPr kumimoji="1" lang="en-US" altLang="zh-CN" b="1"/>
          </a:p>
          <a:p>
            <a:pPr lvl="1"/>
            <a:r>
              <a:rPr kumimoji="1" lang="zh-CN" altLang="en-US"/>
              <a:t>使用</a:t>
            </a:r>
            <a:r>
              <a:rPr kumimoji="1" lang="en-US" altLang="zh-CN"/>
              <a:t>tinyint</a:t>
            </a:r>
            <a:r>
              <a:rPr kumimoji="1" lang="zh-CN" altLang="en-US"/>
              <a:t>来代替 </a:t>
            </a:r>
            <a:r>
              <a:rPr kumimoji="1" lang="en-US" altLang="zh-CN"/>
              <a:t>enum</a:t>
            </a:r>
            <a:r>
              <a:rPr kumimoji="1" lang="zh-CN" altLang="en-US"/>
              <a:t>和</a:t>
            </a:r>
            <a:r>
              <a:rPr kumimoji="1" lang="en-US" altLang="zh-CN"/>
              <a:t>boolean</a:t>
            </a:r>
            <a:r>
              <a:rPr kumimoji="1" lang="zh-CN" altLang="en-US"/>
              <a:t>，</a:t>
            </a:r>
            <a:r>
              <a:rPr kumimoji="1" lang="en-US" altLang="zh-CN"/>
              <a:t>ENUM</a:t>
            </a:r>
            <a:r>
              <a:rPr kumimoji="1" lang="zh-CN" altLang="en-US"/>
              <a:t>类型在需要修改或增加枚举值时，需要在线</a:t>
            </a:r>
            <a:r>
              <a:rPr kumimoji="1" lang="en-US" altLang="zh-CN"/>
              <a:t>DDL</a:t>
            </a:r>
            <a:r>
              <a:rPr kumimoji="1" lang="zh-CN" altLang="en-US"/>
              <a:t>，成本较高；</a:t>
            </a:r>
            <a:r>
              <a:rPr kumimoji="1" lang="en-US" altLang="zh-CN"/>
              <a:t>ENUM</a:t>
            </a:r>
            <a:r>
              <a:rPr kumimoji="1" lang="zh-CN" altLang="en-US"/>
              <a:t>列值如果含有数字类型，可能会引起默认值混淆。</a:t>
            </a:r>
            <a:r>
              <a:rPr kumimoji="1" lang="en-US" altLang="zh-CN"/>
              <a:t>tinyint</a:t>
            </a:r>
            <a:r>
              <a:rPr kumimoji="1" lang="zh-CN" altLang="en-US"/>
              <a:t>使用</a:t>
            </a:r>
            <a:r>
              <a:rPr kumimoji="1" lang="en-US" altLang="zh-CN"/>
              <a:t>1</a:t>
            </a:r>
            <a:r>
              <a:rPr kumimoji="1" lang="zh-CN" altLang="en-US"/>
              <a:t>个字节，一般用于</a:t>
            </a:r>
            <a:r>
              <a:rPr kumimoji="1" lang="en-US" altLang="zh-CN"/>
              <a:t>status,type,flag</a:t>
            </a:r>
            <a:r>
              <a:rPr kumimoji="1" lang="zh-CN" altLang="en-US"/>
              <a:t>的列</a:t>
            </a:r>
            <a:endParaRPr kumimoji="1" lang="en-US" altLang="zh-CN"/>
          </a:p>
          <a:p>
            <a:pPr lvl="1"/>
            <a:r>
              <a:rPr kumimoji="1" lang="zh-CN" altLang="en-US"/>
              <a:t>建议使用 </a:t>
            </a:r>
            <a:r>
              <a:rPr kumimoji="1" lang="en-US" altLang="zh-CN"/>
              <a:t>UNSIGNED </a:t>
            </a:r>
            <a:r>
              <a:rPr kumimoji="1" lang="zh-CN" altLang="en-US"/>
              <a:t>存储非负数值相比不使用 </a:t>
            </a:r>
            <a:r>
              <a:rPr kumimoji="1" lang="en-US" altLang="zh-CN"/>
              <a:t>unsigned</a:t>
            </a:r>
            <a:r>
              <a:rPr kumimoji="1" lang="zh-CN" altLang="en-US"/>
              <a:t>，可以扩大一倍使用数值范围</a:t>
            </a:r>
            <a:endParaRPr kumimoji="1" lang="en-US" altLang="zh-CN"/>
          </a:p>
          <a:p>
            <a:pPr lvl="1"/>
            <a:r>
              <a:rPr kumimoji="1" lang="en-US" altLang="zh-CN"/>
              <a:t>int</a:t>
            </a:r>
            <a:r>
              <a:rPr kumimoji="1" lang="zh-CN" altLang="en-US"/>
              <a:t>使用固定</a:t>
            </a:r>
            <a:r>
              <a:rPr kumimoji="1" lang="en-US" altLang="zh-CN"/>
              <a:t>4</a:t>
            </a:r>
            <a:r>
              <a:rPr kumimoji="1" lang="zh-CN" altLang="en-US"/>
              <a:t>个字节存储，</a:t>
            </a:r>
            <a:r>
              <a:rPr kumimoji="1" lang="en-US" altLang="zh-CN"/>
              <a:t>int(11)</a:t>
            </a:r>
            <a:r>
              <a:rPr kumimoji="1" lang="zh-CN" altLang="en-US"/>
              <a:t>与</a:t>
            </a:r>
            <a:r>
              <a:rPr kumimoji="1" lang="en-US" altLang="zh-CN"/>
              <a:t>int(4)</a:t>
            </a:r>
            <a:r>
              <a:rPr kumimoji="1" lang="zh-CN" altLang="en-US"/>
              <a:t>只是显示宽度的区别。但是定义是</a:t>
            </a:r>
            <a:r>
              <a:rPr kumimoji="1" lang="en-US" altLang="zh-CN"/>
              <a:t>bigint(20), int(11)</a:t>
            </a:r>
            <a:r>
              <a:rPr kumimoji="1" lang="zh-CN" altLang="en-US"/>
              <a:t>，不要随便改动这个显示宽度，</a:t>
            </a:r>
            <a:r>
              <a:rPr kumimoji="1" lang="en-US" altLang="zh-CN"/>
              <a:t>c++</a:t>
            </a:r>
            <a:r>
              <a:rPr kumimoji="1" lang="zh-CN" altLang="en-US"/>
              <a:t>里面需要这个长度去截取字段</a:t>
            </a:r>
            <a:endParaRPr kumimoji="1" lang="en-US" altLang="zh-CN"/>
          </a:p>
          <a:p>
            <a:pPr lvl="1"/>
            <a:r>
              <a:rPr kumimoji="1" lang="zh-CN" altLang="en-US"/>
              <a:t>使用</a:t>
            </a:r>
            <a:r>
              <a:rPr kumimoji="1" lang="en-US" altLang="zh-CN"/>
              <a:t>Decimal </a:t>
            </a:r>
            <a:r>
              <a:rPr kumimoji="1" lang="zh-CN" altLang="en-US"/>
              <a:t>代替</a:t>
            </a:r>
            <a:r>
              <a:rPr kumimoji="1" lang="en-US" altLang="zh-CN"/>
              <a:t>float/double</a:t>
            </a:r>
            <a:r>
              <a:rPr kumimoji="1" lang="zh-CN" altLang="en-US"/>
              <a:t>存储精确浮点数对于货币、金额这样的类型，使用</a:t>
            </a:r>
            <a:r>
              <a:rPr kumimoji="1" lang="en-US" altLang="zh-CN"/>
              <a:t>decimal</a:t>
            </a:r>
            <a:r>
              <a:rPr kumimoji="1" lang="zh-CN" altLang="en-US"/>
              <a:t>，如 </a:t>
            </a:r>
            <a:r>
              <a:rPr kumimoji="1" lang="en-US" altLang="zh-CN"/>
              <a:t>decimal(9,2)</a:t>
            </a:r>
            <a:r>
              <a:rPr kumimoji="1" lang="zh-CN" altLang="en-US"/>
              <a:t>。</a:t>
            </a:r>
            <a:r>
              <a:rPr kumimoji="1" lang="en-US" altLang="zh-CN"/>
              <a:t>float</a:t>
            </a:r>
            <a:r>
              <a:rPr kumimoji="1" lang="zh-CN" altLang="en-US"/>
              <a:t>默认只能能精确到</a:t>
            </a:r>
            <a:r>
              <a:rPr kumimoji="1" lang="en-US" altLang="zh-CN"/>
              <a:t>6</a:t>
            </a:r>
            <a:r>
              <a:rPr kumimoji="1" lang="zh-CN" altLang="en-US"/>
              <a:t>位有效数字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25957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字段规范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/>
              <a:t>timestamp</a:t>
            </a:r>
            <a:r>
              <a:rPr lang="zh-CN" altLang="en-US" b="1"/>
              <a:t>与</a:t>
            </a:r>
            <a:r>
              <a:rPr lang="en-US" altLang="zh-CN" b="1"/>
              <a:t>datetime</a:t>
            </a:r>
            <a:r>
              <a:rPr lang="zh-CN" altLang="en-US" b="1"/>
              <a:t>选择</a:t>
            </a:r>
          </a:p>
          <a:p>
            <a:pPr lvl="1"/>
            <a:r>
              <a:rPr kumimoji="1" lang="en-US" altLang="zh-CN"/>
              <a:t>datetime </a:t>
            </a:r>
            <a:r>
              <a:rPr kumimoji="1" lang="zh-CN" altLang="en-US"/>
              <a:t>和 </a:t>
            </a:r>
            <a:r>
              <a:rPr kumimoji="1" lang="en-US" altLang="zh-CN"/>
              <a:t>timestamp</a:t>
            </a:r>
            <a:r>
              <a:rPr kumimoji="1" lang="zh-CN" altLang="en-US"/>
              <a:t>类型所占的存储空间不同，前者</a:t>
            </a:r>
            <a:r>
              <a:rPr kumimoji="1" lang="en-US" altLang="zh-CN"/>
              <a:t>5</a:t>
            </a:r>
            <a:r>
              <a:rPr kumimoji="1" lang="zh-CN" altLang="en-US"/>
              <a:t>个字节</a:t>
            </a:r>
            <a:r>
              <a:rPr kumimoji="1" lang="en-US" altLang="zh-CN"/>
              <a:t>(5.5</a:t>
            </a:r>
            <a:r>
              <a:rPr kumimoji="1" lang="zh-CN" altLang="en-US"/>
              <a:t>是</a:t>
            </a:r>
            <a:r>
              <a:rPr kumimoji="1" lang="en-US" altLang="zh-CN"/>
              <a:t>8</a:t>
            </a:r>
            <a:r>
              <a:rPr kumimoji="1" lang="zh-CN" altLang="en-US"/>
              <a:t>字节</a:t>
            </a:r>
            <a:r>
              <a:rPr kumimoji="1" lang="en-US" altLang="zh-CN"/>
              <a:t>)</a:t>
            </a:r>
            <a:r>
              <a:rPr kumimoji="1" lang="zh-CN" altLang="en-US"/>
              <a:t>，后者</a:t>
            </a:r>
            <a:r>
              <a:rPr kumimoji="1" lang="en-US" altLang="zh-CN"/>
              <a:t>4</a:t>
            </a:r>
            <a:r>
              <a:rPr kumimoji="1" lang="zh-CN" altLang="en-US"/>
              <a:t>个字节，这样造成的后果是两者能表示的时间范围不同。前者范围为</a:t>
            </a:r>
            <a:r>
              <a:rPr kumimoji="1" lang="en-US" altLang="zh-CN"/>
              <a:t>1000-01-01 00:00:00 ~ 9999-12-31 23:59:59</a:t>
            </a:r>
            <a:r>
              <a:rPr kumimoji="1" lang="zh-CN" altLang="en-US"/>
              <a:t>，后者范围为 </a:t>
            </a:r>
            <a:r>
              <a:rPr kumimoji="1" lang="en-US" altLang="zh-CN"/>
              <a:t>1970-01-01 08:00:01 </a:t>
            </a:r>
            <a:r>
              <a:rPr kumimoji="1" lang="zh-CN" altLang="en-US"/>
              <a:t>到 </a:t>
            </a:r>
            <a:r>
              <a:rPr kumimoji="1" lang="en-US" altLang="zh-CN"/>
              <a:t>2038-01-19 11:14:07 </a:t>
            </a:r>
            <a:r>
              <a:rPr kumimoji="1" lang="zh-CN" altLang="en-US"/>
              <a:t>。所以 </a:t>
            </a:r>
            <a:r>
              <a:rPr kumimoji="1" lang="en-US" altLang="zh-CN"/>
              <a:t>TIMESTAMP </a:t>
            </a:r>
            <a:r>
              <a:rPr kumimoji="1" lang="zh-CN" altLang="en-US"/>
              <a:t>支持的范围比 </a:t>
            </a:r>
            <a:r>
              <a:rPr kumimoji="1" lang="en-US" altLang="zh-CN"/>
              <a:t>DATATIME </a:t>
            </a:r>
            <a:r>
              <a:rPr kumimoji="1" lang="zh-CN" altLang="en-US"/>
              <a:t>要小。</a:t>
            </a:r>
            <a:endParaRPr kumimoji="1" lang="en-US" altLang="zh-CN"/>
          </a:p>
          <a:p>
            <a:pPr lvl="1"/>
            <a:r>
              <a:rPr kumimoji="1" lang="en-US" altLang="zh-CN"/>
              <a:t>MySQL5.6</a:t>
            </a:r>
            <a:r>
              <a:rPr kumimoji="1" lang="zh-CN" altLang="en-US"/>
              <a:t>之后，取消了一张表只能有一个</a:t>
            </a:r>
            <a:r>
              <a:rPr kumimoji="1" lang="en-US" altLang="zh-CN"/>
              <a:t>timestamp</a:t>
            </a:r>
            <a:r>
              <a:rPr kumimoji="1" lang="zh-CN" altLang="en-US"/>
              <a:t>列的限制，并且新增</a:t>
            </a:r>
            <a:r>
              <a:rPr kumimoji="1" lang="en-US" altLang="zh-CN"/>
              <a:t>datetime</a:t>
            </a:r>
            <a:r>
              <a:rPr kumimoji="1" lang="zh-CN" altLang="en-US"/>
              <a:t>的</a:t>
            </a:r>
            <a:r>
              <a:rPr kumimoji="1" lang="de-DE" altLang="zh-CN"/>
              <a:t>DEFAULT CURRENT_TIMESTAMP</a:t>
            </a:r>
            <a:r>
              <a:rPr kumimoji="1" lang="zh-CN" altLang="de-DE"/>
              <a:t>和</a:t>
            </a:r>
            <a:r>
              <a:rPr kumimoji="1" lang="de-DE" altLang="zh-CN"/>
              <a:t>ON UPDATE CURRENT_TIMESTAM</a:t>
            </a:r>
            <a:r>
              <a:rPr kumimoji="1" lang="en-US" altLang="zh-CN"/>
              <a:t>P</a:t>
            </a:r>
            <a:r>
              <a:rPr kumimoji="1" lang="zh-CN" altLang="en-US"/>
              <a:t>特性。</a:t>
            </a:r>
            <a:endParaRPr kumimoji="1" lang="en-US" altLang="zh-CN"/>
          </a:p>
          <a:p>
            <a:pPr lvl="1"/>
            <a:r>
              <a:rPr kumimoji="1" lang="en-US" altLang="zh-CN"/>
              <a:t>timestamp</a:t>
            </a:r>
            <a:r>
              <a:rPr kumimoji="1" lang="zh-CN" altLang="en-US"/>
              <a:t>显示与时区有关，内部是以 </a:t>
            </a:r>
            <a:r>
              <a:rPr kumimoji="1" lang="en-US" altLang="zh-CN"/>
              <a:t>UTC </a:t>
            </a:r>
            <a:r>
              <a:rPr kumimoji="1" lang="zh-CN" altLang="en-US"/>
              <a:t>毫秒来存的。还受到严格模式的限制</a:t>
            </a:r>
            <a:endParaRPr kumimoji="1" lang="en-US" altLang="zh-CN"/>
          </a:p>
          <a:p>
            <a:pPr lvl="1"/>
            <a:r>
              <a:rPr kumimoji="1" lang="zh-CN" altLang="en-US"/>
              <a:t>优先使用</a:t>
            </a:r>
            <a:r>
              <a:rPr kumimoji="1" lang="en-US" altLang="zh-CN"/>
              <a:t>timestamp</a:t>
            </a:r>
            <a:r>
              <a:rPr kumimoji="1" lang="zh-CN" altLang="en-US"/>
              <a:t>，</a:t>
            </a:r>
            <a:r>
              <a:rPr kumimoji="1" lang="en-US" altLang="zh-CN"/>
              <a:t>datetime</a:t>
            </a:r>
            <a:r>
              <a:rPr kumimoji="1" lang="zh-CN" altLang="en-US"/>
              <a:t>也没问题</a:t>
            </a:r>
            <a:endParaRPr kumimoji="1" lang="en-US" altLang="zh-CN"/>
          </a:p>
          <a:p>
            <a:pPr lvl="1"/>
            <a:r>
              <a:rPr kumimoji="1" lang="zh-CN" altLang="en-US"/>
              <a:t>默认时间，要么</a:t>
            </a:r>
            <a:r>
              <a:rPr kumimoji="1" lang="en-US" altLang="zh-CN"/>
              <a:t>current_timestamp</a:t>
            </a:r>
            <a:r>
              <a:rPr kumimoji="1" lang="zh-CN" altLang="en-US"/>
              <a:t>，要么</a:t>
            </a:r>
            <a:r>
              <a:rPr kumimoji="1" lang="en-US" altLang="zh-CN"/>
              <a:t>’1970-01-02 01:01:01’</a:t>
            </a:r>
            <a:r>
              <a:rPr kumimoji="1" lang="zh-CN" altLang="en-US"/>
              <a:t>，不要设置为</a:t>
            </a:r>
            <a:r>
              <a:rPr kumimoji="1" lang="en-US" altLang="zh-CN"/>
              <a:t>’’</a:t>
            </a:r>
            <a:r>
              <a:rPr kumimoji="1" lang="zh-CN" altLang="en-US"/>
              <a:t>或</a:t>
            </a:r>
            <a:r>
              <a:rPr kumimoji="1" lang="en-US" altLang="zh-CN"/>
              <a:t>0</a:t>
            </a:r>
          </a:p>
          <a:p>
            <a:pPr lvl="1"/>
            <a:r>
              <a:rPr kumimoji="1" lang="en-US" altLang="zh-CN"/>
              <a:t>where</a:t>
            </a:r>
            <a:r>
              <a:rPr kumimoji="1" lang="zh-CN" altLang="en-US"/>
              <a:t>条件里禁止对时间列上使用时间函数</a:t>
            </a:r>
            <a:endParaRPr kumimoji="1" lang="en-US" altLang="zh-CN"/>
          </a:p>
          <a:p>
            <a:pPr lvl="1"/>
            <a:r>
              <a:rPr kumimoji="1" lang="zh-CN" altLang="en-US"/>
              <a:t>如果使用</a:t>
            </a:r>
            <a:r>
              <a:rPr kumimoji="1" lang="en-US" altLang="zh-CN"/>
              <a:t>int</a:t>
            </a:r>
            <a:r>
              <a:rPr kumimoji="1" lang="zh-CN" altLang="en-US"/>
              <a:t>的型存储时间戳，约定统一使用 </a:t>
            </a:r>
            <a:r>
              <a:rPr kumimoji="1" lang="en-US" altLang="zh-CN"/>
              <a:t>int unsigned default 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541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字段规范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建议字段都定义为</a:t>
            </a:r>
            <a:r>
              <a:rPr kumimoji="1" lang="en-US" altLang="zh-CN"/>
              <a:t>NOT NULL</a:t>
            </a:r>
          </a:p>
          <a:p>
            <a:pPr lvl="1"/>
            <a:r>
              <a:rPr kumimoji="1" lang="zh-CN" altLang="en-US"/>
              <a:t>如果是索引字段，一定要定义为</a:t>
            </a:r>
            <a:r>
              <a:rPr kumimoji="1" lang="en-US" altLang="zh-CN"/>
              <a:t>not null </a:t>
            </a:r>
            <a:r>
              <a:rPr kumimoji="1" lang="zh-CN" altLang="en-US"/>
              <a:t>。因为</a:t>
            </a:r>
            <a:r>
              <a:rPr kumimoji="1" lang="en-US" altLang="zh-CN"/>
              <a:t>null</a:t>
            </a:r>
            <a:r>
              <a:rPr kumimoji="1" lang="zh-CN" altLang="en-US"/>
              <a:t>值会影响</a:t>
            </a:r>
            <a:r>
              <a:rPr kumimoji="1" lang="en-US" altLang="zh-CN"/>
              <a:t>cordinate</a:t>
            </a:r>
            <a:r>
              <a:rPr kumimoji="1" lang="zh-CN" altLang="en-US"/>
              <a:t>统计，影响优化器对索引的选择</a:t>
            </a:r>
            <a:endParaRPr kumimoji="1" lang="en-US" altLang="zh-CN"/>
          </a:p>
          <a:p>
            <a:pPr lvl="1"/>
            <a:r>
              <a:rPr kumimoji="1" lang="zh-CN" altLang="en-US"/>
              <a:t>如果不能保证</a:t>
            </a:r>
            <a:r>
              <a:rPr kumimoji="1" lang="en-US" altLang="zh-CN"/>
              <a:t>insert</a:t>
            </a:r>
            <a:r>
              <a:rPr kumimoji="1" lang="zh-CN" altLang="en-US"/>
              <a:t>时一定有值过来，定义时使用</a:t>
            </a:r>
            <a:r>
              <a:rPr kumimoji="1" lang="en-US" altLang="zh-CN"/>
              <a:t>default ‘’ </a:t>
            </a:r>
            <a:r>
              <a:rPr kumimoji="1" lang="zh-CN" altLang="en-US"/>
              <a:t>，或 </a:t>
            </a:r>
            <a:r>
              <a:rPr kumimoji="1" lang="en-US" altLang="zh-CN"/>
              <a:t>0</a:t>
            </a:r>
          </a:p>
          <a:p>
            <a:r>
              <a:rPr lang="zh-CN" altLang="en-US" b="1"/>
              <a:t>同一意义的字段定义必须相同</a:t>
            </a:r>
          </a:p>
          <a:p>
            <a:pPr lvl="1"/>
            <a:r>
              <a:rPr kumimoji="1" lang="zh-CN" altLang="en-US"/>
              <a:t>比如不同表中都有 </a:t>
            </a:r>
            <a:r>
              <a:rPr kumimoji="1" lang="en-US" altLang="zh-CN"/>
              <a:t>user_id </a:t>
            </a:r>
            <a:r>
              <a:rPr kumimoji="1" lang="zh-CN" altLang="en-US"/>
              <a:t>字段，那么它的类型、字段长度要设计成一样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60019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数据库使用规范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1014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防止开发人员滥用数据库，合理使用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合理的规范化生产环境的数据库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使数据库达到运维效率最高，性能最强</a:t>
            </a:r>
            <a:endParaRPr lang="en-US" altLang="zh-CN" dirty="0" smtClean="0"/>
          </a:p>
          <a:p>
            <a:r>
              <a:rPr lang="zh-CN" altLang="en-US" dirty="0" smtClean="0"/>
              <a:t>包含：</a:t>
            </a:r>
            <a:endParaRPr lang="en-US" altLang="zh-CN" dirty="0" smtClean="0"/>
          </a:p>
          <a:p>
            <a:pPr lvl="1"/>
            <a:r>
              <a:rPr lang="zh-CN" altLang="en-US" dirty="0"/>
              <a:t>库表基础规范</a:t>
            </a:r>
            <a:endParaRPr lang="en-US" altLang="zh-CN" dirty="0"/>
          </a:p>
          <a:p>
            <a:pPr lvl="1"/>
            <a:r>
              <a:rPr lang="zh-CN" altLang="en-US" dirty="0" smtClean="0"/>
              <a:t>字段规范</a:t>
            </a:r>
            <a:endParaRPr lang="en-US" altLang="zh-CN" dirty="0" smtClean="0"/>
          </a:p>
          <a:p>
            <a:pPr lvl="1"/>
            <a:r>
              <a:rPr lang="zh-CN" altLang="en-US" dirty="0"/>
              <a:t>索引规范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安全规范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编写规范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行为规范</a:t>
            </a:r>
            <a:endParaRPr lang="en-US" altLang="zh-CN" dirty="0" smtClean="0"/>
          </a:p>
          <a:p>
            <a:r>
              <a:rPr lang="zh-CN" altLang="en-US" dirty="0"/>
              <a:t>附录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反解析问题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字段规范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ip</a:t>
            </a:r>
            <a:r>
              <a:rPr lang="zh-CN" altLang="en-US" dirty="0"/>
              <a:t>地址使用</a:t>
            </a:r>
            <a:r>
              <a:rPr lang="en-US" altLang="zh-CN" dirty="0" err="1"/>
              <a:t>int</a:t>
            </a:r>
            <a:r>
              <a:rPr lang="zh-CN" altLang="en-US" dirty="0"/>
              <a:t>类型，用</a:t>
            </a:r>
            <a:r>
              <a:rPr lang="en-US" altLang="zh-CN" u="sng" dirty="0">
                <a:hlinkClick r:id="rId2" action="ppaction://hlinkfile"/>
              </a:rPr>
              <a:t>INET_NTOA()</a:t>
            </a:r>
            <a:r>
              <a:rPr lang="zh-CN" altLang="en-US" u="sng" dirty="0"/>
              <a:t>和</a:t>
            </a:r>
            <a:r>
              <a:rPr lang="en-US" altLang="zh-CN" u="sng" dirty="0">
                <a:hlinkClick r:id="rId2" action="ppaction://hlinkfile"/>
              </a:rPr>
              <a:t>INET_ATON()</a:t>
            </a:r>
            <a:r>
              <a:rPr lang="zh-CN" altLang="en-US" u="sng" dirty="0"/>
              <a:t>转换</a:t>
            </a:r>
            <a:endParaRPr lang="en-US" altLang="zh-CN" u="sng" dirty="0"/>
          </a:p>
          <a:p>
            <a:r>
              <a:rPr lang="zh-CN" altLang="en-US" dirty="0"/>
              <a:t>相对字符串存储，使用无符号整数来存储有如下的好处：</a:t>
            </a:r>
            <a:endParaRPr lang="en-US" altLang="zh-CN" dirty="0"/>
          </a:p>
          <a:p>
            <a:pPr lvl="1"/>
            <a:r>
              <a:rPr lang="zh-CN" altLang="en-US" dirty="0"/>
              <a:t>节省空间，不管是数据存储空间，还是索引存储空间</a:t>
            </a:r>
            <a:endParaRPr lang="en-US" altLang="zh-CN" dirty="0"/>
          </a:p>
          <a:p>
            <a:pPr lvl="1"/>
            <a:r>
              <a:rPr lang="zh-CN" altLang="en-US" dirty="0"/>
              <a:t>便于使用范围查询（</a:t>
            </a:r>
            <a:r>
              <a:rPr lang="en-US" altLang="zh-CN" dirty="0"/>
              <a:t>BETWEEN...AND</a:t>
            </a:r>
            <a:r>
              <a:rPr lang="zh-CN" altLang="en-US" dirty="0"/>
              <a:t>），且效率更高</a:t>
            </a:r>
            <a:endParaRPr lang="en-US" altLang="zh-CN" dirty="0"/>
          </a:p>
          <a:p>
            <a:r>
              <a:rPr lang="zh-CN" altLang="en-US" dirty="0"/>
              <a:t>通常，在保存</a:t>
            </a:r>
            <a:r>
              <a:rPr lang="en-US" altLang="zh-CN" dirty="0"/>
              <a:t>IPv4</a:t>
            </a:r>
            <a:r>
              <a:rPr lang="zh-CN" altLang="en-US" dirty="0"/>
              <a:t>地址时，一个</a:t>
            </a:r>
            <a:r>
              <a:rPr lang="en-US" altLang="zh-CN" dirty="0"/>
              <a:t>IPv4</a:t>
            </a:r>
            <a:r>
              <a:rPr lang="zh-CN" altLang="en-US" dirty="0"/>
              <a:t>最小需要</a:t>
            </a:r>
            <a:r>
              <a:rPr lang="en-US" altLang="zh-CN" dirty="0"/>
              <a:t>7</a:t>
            </a:r>
            <a:r>
              <a:rPr lang="zh-CN" altLang="en-US" dirty="0"/>
              <a:t>个字符，最大需要</a:t>
            </a:r>
            <a:r>
              <a:rPr lang="en-US" altLang="zh-CN" dirty="0"/>
              <a:t>15</a:t>
            </a:r>
            <a:r>
              <a:rPr lang="zh-CN" altLang="en-US" dirty="0"/>
              <a:t>个字符，所以，使用</a:t>
            </a:r>
            <a:r>
              <a:rPr lang="en-US" altLang="zh-CN" dirty="0"/>
              <a:t>VARCHAR(15)</a:t>
            </a:r>
            <a:r>
              <a:rPr lang="zh-CN" altLang="en-US" dirty="0"/>
              <a:t>即可。</a:t>
            </a:r>
            <a:r>
              <a:rPr lang="en-US" altLang="zh-CN" dirty="0"/>
              <a:t>MySQL</a:t>
            </a:r>
            <a:r>
              <a:rPr lang="zh-CN" altLang="en-US" dirty="0"/>
              <a:t>在保存变长的字符串时，还需要额外的一个字节来保存此字符串的长度。而如果使用无符号整数来存储，只需要</a:t>
            </a:r>
            <a:r>
              <a:rPr lang="en-US" altLang="zh-CN" dirty="0"/>
              <a:t>4</a:t>
            </a:r>
            <a:r>
              <a:rPr lang="zh-CN" altLang="en-US" dirty="0"/>
              <a:t>个字节即可。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69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字段规范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MySQL</a:t>
            </a:r>
            <a:r>
              <a:rPr kumimoji="1" lang="zh-CN" altLang="en-US"/>
              <a:t>提供了内置函数来负责转换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40513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9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字段规范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对于转换字符串</a:t>
            </a:r>
            <a:r>
              <a:rPr lang="en-US" altLang="zh-CN"/>
              <a:t>IPv4</a:t>
            </a:r>
            <a:r>
              <a:rPr lang="zh-CN" altLang="en-US"/>
              <a:t>和数值类型，可以放在应用层，下面是使用</a:t>
            </a:r>
            <a:r>
              <a:rPr lang="en-US" altLang="zh-CN"/>
              <a:t>java</a:t>
            </a:r>
            <a:r>
              <a:rPr lang="zh-CN" altLang="en-US"/>
              <a:t>代码来对二者转换：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060848"/>
            <a:ext cx="2705290" cy="46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46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索引规范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/>
              <a:t>普通索引使用“</a:t>
            </a:r>
            <a:r>
              <a:rPr kumimoji="1" lang="en-US" altLang="zh-CN"/>
              <a:t>IDX_”</a:t>
            </a:r>
            <a:r>
              <a:rPr kumimoji="1" lang="zh-CN" altLang="en-US"/>
              <a:t>开头，</a:t>
            </a:r>
            <a:r>
              <a:rPr kumimoji="1" lang="en-US" altLang="zh-CN"/>
              <a:t>unique key</a:t>
            </a:r>
            <a:r>
              <a:rPr kumimoji="1" lang="zh-CN" altLang="en-US"/>
              <a:t>使用“</a:t>
            </a:r>
            <a:r>
              <a:rPr kumimoji="1" lang="en-US" altLang="zh-CN"/>
              <a:t>UQ_”</a:t>
            </a:r>
            <a:r>
              <a:rPr kumimoji="1" lang="zh-CN" altLang="en-US"/>
              <a:t>开头</a:t>
            </a:r>
            <a:endParaRPr kumimoji="1" lang="en-US" altLang="zh-CN"/>
          </a:p>
          <a:p>
            <a:r>
              <a:rPr kumimoji="1" lang="zh-CN" altLang="en-US"/>
              <a:t>索引数量限制</a:t>
            </a:r>
            <a:endParaRPr kumimoji="1" lang="en-US" altLang="zh-CN"/>
          </a:p>
          <a:p>
            <a:pPr lvl="1"/>
            <a:r>
              <a:rPr kumimoji="1" lang="zh-CN" altLang="en-US"/>
              <a:t>索引是双刃剑，会增加维护负担，增大</a:t>
            </a:r>
            <a:r>
              <a:rPr kumimoji="1" lang="en-US" altLang="zh-CN"/>
              <a:t>IO</a:t>
            </a:r>
            <a:r>
              <a:rPr kumimoji="1" lang="zh-CN" altLang="en-US"/>
              <a:t>压力，索引占用空间是成倍增加</a:t>
            </a:r>
            <a:endParaRPr kumimoji="1" lang="en-US" altLang="zh-CN"/>
          </a:p>
          <a:p>
            <a:pPr lvl="1"/>
            <a:r>
              <a:rPr kumimoji="1" lang="zh-CN" altLang="en-US"/>
              <a:t>单张表的索引数量控制在</a:t>
            </a:r>
            <a:r>
              <a:rPr kumimoji="1" lang="en-US" altLang="zh-CN"/>
              <a:t>5</a:t>
            </a:r>
            <a:r>
              <a:rPr kumimoji="1" lang="zh-CN" altLang="en-US"/>
              <a:t>个以内，或不超过表字段个数的</a:t>
            </a:r>
            <a:r>
              <a:rPr kumimoji="1" lang="en-US" altLang="zh-CN"/>
              <a:t>20%</a:t>
            </a:r>
            <a:r>
              <a:rPr kumimoji="1" lang="zh-CN" altLang="en-US"/>
              <a:t>。若单张表多个字段在查询需求上都要单独用到索引，需要经过</a:t>
            </a:r>
            <a:r>
              <a:rPr kumimoji="1" lang="en-US" altLang="zh-CN"/>
              <a:t>DBA</a:t>
            </a:r>
            <a:r>
              <a:rPr kumimoji="1" lang="zh-CN" altLang="en-US"/>
              <a:t>评估。</a:t>
            </a:r>
            <a:endParaRPr kumimoji="1" lang="en-US" altLang="zh-CN"/>
          </a:p>
          <a:p>
            <a:r>
              <a:rPr kumimoji="1" lang="zh-CN" altLang="en-US"/>
              <a:t>避免冗余索引</a:t>
            </a:r>
            <a:endParaRPr kumimoji="1" lang="en-US" altLang="zh-CN"/>
          </a:p>
          <a:p>
            <a:pPr lvl="1"/>
            <a:r>
              <a:rPr kumimoji="1" lang="en-US" altLang="zh-CN"/>
              <a:t>InnoDB</a:t>
            </a:r>
            <a:r>
              <a:rPr kumimoji="1" lang="zh-CN" altLang="en-US"/>
              <a:t>表是一棵索引组织表，主键是和数据放在一起的聚集索引，普通索引最终指向的是主键地址，所以把主键做最后一列是多余的。如</a:t>
            </a:r>
            <a:r>
              <a:rPr kumimoji="1" lang="en-US" altLang="zh-CN"/>
              <a:t>crm_id</a:t>
            </a:r>
            <a:r>
              <a:rPr kumimoji="1" lang="zh-CN" altLang="en-US"/>
              <a:t>作为主键，联合索引</a:t>
            </a:r>
            <a:r>
              <a:rPr kumimoji="1" lang="en-US" altLang="zh-CN"/>
              <a:t>(user_id,crm_id)</a:t>
            </a:r>
            <a:r>
              <a:rPr kumimoji="1" lang="zh-CN" altLang="en-US"/>
              <a:t>上的</a:t>
            </a:r>
            <a:r>
              <a:rPr kumimoji="1" lang="en-US" altLang="zh-CN"/>
              <a:t>crm_id</a:t>
            </a:r>
            <a:r>
              <a:rPr kumimoji="1" lang="zh-CN" altLang="en-US"/>
              <a:t>就完全多余</a:t>
            </a:r>
            <a:endParaRPr kumimoji="1" lang="en-US" altLang="zh-CN"/>
          </a:p>
          <a:p>
            <a:pPr lvl="1"/>
            <a:r>
              <a:rPr kumimoji="1" lang="en-US" altLang="zh-CN"/>
              <a:t>(a,b,c)</a:t>
            </a:r>
            <a:r>
              <a:rPr kumimoji="1" lang="zh-CN" altLang="en-US"/>
              <a:t>、</a:t>
            </a:r>
            <a:r>
              <a:rPr kumimoji="1" lang="en-US" altLang="zh-CN"/>
              <a:t>(a,b)</a:t>
            </a:r>
            <a:r>
              <a:rPr kumimoji="1" lang="zh-CN" altLang="en-US"/>
              <a:t>，后者为冗余索引。可以利用前缀索引来达到加速目的，减轻维护负担</a:t>
            </a:r>
            <a:endParaRPr kumimoji="1" lang="en-US" altLang="zh-CN"/>
          </a:p>
          <a:p>
            <a:r>
              <a:rPr kumimoji="1" lang="zh-CN" altLang="en-US"/>
              <a:t>没有特殊要求，使用自增</a:t>
            </a:r>
            <a:r>
              <a:rPr kumimoji="1" lang="en-US" altLang="zh-CN"/>
              <a:t>id</a:t>
            </a:r>
            <a:r>
              <a:rPr kumimoji="1" lang="zh-CN" altLang="en-US"/>
              <a:t>作为主键</a:t>
            </a:r>
            <a:endParaRPr kumimoji="1" lang="en-US" altLang="zh-CN"/>
          </a:p>
          <a:p>
            <a:pPr lvl="1"/>
            <a:r>
              <a:rPr kumimoji="1" lang="zh-CN" altLang="en-US"/>
              <a:t>主键是一种聚集索引，顺序写入。组合唯一索引作为主键的话，是随机写入，适合写少读多的表</a:t>
            </a:r>
            <a:endParaRPr kumimoji="1" lang="en-US" altLang="zh-CN"/>
          </a:p>
          <a:p>
            <a:pPr lvl="1"/>
            <a:r>
              <a:rPr kumimoji="1" lang="zh-CN" altLang="en-US"/>
              <a:t>主键不允许更新</a:t>
            </a:r>
            <a:endParaRPr kumimoji="1" lang="en-US" altLang="zh-CN"/>
          </a:p>
          <a:p>
            <a:r>
              <a:rPr kumimoji="1" lang="zh-CN" altLang="en-US"/>
              <a:t>有特殊查询需求对字符串使用前缀索引</a:t>
            </a:r>
            <a:r>
              <a:rPr kumimoji="1" lang="en-US" altLang="zh-CN"/>
              <a:t>,</a:t>
            </a:r>
            <a:r>
              <a:rPr kumimoji="1" lang="zh-CN" altLang="en-US"/>
              <a:t>前缀索不超过个</a:t>
            </a:r>
            <a:r>
              <a:rPr kumimoji="1" lang="en-US" altLang="zh-CN"/>
              <a:t>7</a:t>
            </a:r>
            <a:r>
              <a:rPr kumimoji="1" lang="zh-CN" altLang="en-US"/>
              <a:t>字符（</a:t>
            </a:r>
            <a:r>
              <a:rPr kumimoji="1" lang="en-US" altLang="zh-CN"/>
              <a:t>ALTER TABLE `C_APP_USER` ADD INDEX `IDX_IMSI` (`IMSI`(7) ASC);)</a:t>
            </a:r>
          </a:p>
        </p:txBody>
      </p:sp>
    </p:spTree>
    <p:extLst>
      <p:ext uri="{BB962C8B-B14F-4D97-AF65-F5344CB8AC3E}">
        <p14:creationId xmlns:p14="http://schemas.microsoft.com/office/powerpoint/2010/main" val="444429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生产环境程序账号权限必须分类：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读写账号，且读写分离</a:t>
            </a:r>
            <a:endParaRPr lang="en-US" altLang="zh-CN" dirty="0" smtClean="0"/>
          </a:p>
          <a:p>
            <a:pPr lvl="1"/>
            <a:r>
              <a:rPr lang="zh-CN" altLang="en-US" dirty="0"/>
              <a:t>专用</a:t>
            </a:r>
            <a:r>
              <a:rPr lang="en-US" altLang="zh-CN" dirty="0" smtClean="0"/>
              <a:t>DDL</a:t>
            </a:r>
            <a:r>
              <a:rPr lang="zh-CN" altLang="en-US" dirty="0" smtClean="0"/>
              <a:t>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具有特殊权限的账号，如</a:t>
            </a:r>
            <a:r>
              <a:rPr lang="en-US" altLang="zh-CN" dirty="0" smtClean="0"/>
              <a:t>replication </a:t>
            </a:r>
            <a:r>
              <a:rPr lang="en-US" altLang="zh-CN" dirty="0" err="1" smtClean="0"/>
              <a:t>client,show</a:t>
            </a:r>
            <a:r>
              <a:rPr lang="en-US" altLang="zh-CN" dirty="0" smtClean="0"/>
              <a:t> databases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监控和管理程序账号</a:t>
            </a:r>
            <a:endParaRPr lang="en-US" altLang="zh-CN" dirty="0" smtClean="0"/>
          </a:p>
          <a:p>
            <a:r>
              <a:rPr lang="zh-CN" altLang="en-US" dirty="0" smtClean="0"/>
              <a:t>禁止开发人员直接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登陆</a:t>
            </a:r>
            <a:r>
              <a:rPr lang="en-US" altLang="zh-CN" dirty="0" smtClean="0"/>
              <a:t>DBA</a:t>
            </a:r>
            <a:r>
              <a:rPr lang="zh-CN" altLang="en-US" dirty="0" smtClean="0"/>
              <a:t>机器，禁止程序账号具有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等高危权限</a:t>
            </a:r>
            <a:endParaRPr lang="en-US" altLang="zh-CN" dirty="0" smtClean="0"/>
          </a:p>
          <a:p>
            <a:r>
              <a:rPr lang="zh-CN" altLang="en-US" dirty="0" smtClean="0"/>
              <a:t>禁止程序使用</a:t>
            </a:r>
            <a:r>
              <a:rPr lang="en-US" altLang="zh-CN" dirty="0" smtClean="0"/>
              <a:t>load data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load data local</a:t>
            </a:r>
            <a:r>
              <a:rPr lang="zh-CN" altLang="en-US" dirty="0" smtClean="0"/>
              <a:t>替代。若无</a:t>
            </a:r>
            <a:r>
              <a:rPr lang="en-US" altLang="zh-CN" dirty="0" smtClean="0"/>
              <a:t>load data</a:t>
            </a:r>
            <a:r>
              <a:rPr lang="zh-CN" altLang="en-US" dirty="0" smtClean="0"/>
              <a:t>需求，则关闭服务器的</a:t>
            </a:r>
            <a:r>
              <a:rPr lang="en-US" altLang="zh-CN" dirty="0" smtClean="0"/>
              <a:t>--local-</a:t>
            </a:r>
            <a:r>
              <a:rPr lang="en-US" altLang="zh-CN" dirty="0" err="1" smtClean="0"/>
              <a:t>infile</a:t>
            </a:r>
            <a:r>
              <a:rPr lang="zh-CN" altLang="en-US" dirty="0" smtClean="0"/>
              <a:t>选项。</a:t>
            </a:r>
            <a:endParaRPr lang="en-US" altLang="zh-CN" dirty="0" smtClean="0"/>
          </a:p>
          <a:p>
            <a:r>
              <a:rPr lang="zh-CN" altLang="en-US" dirty="0" smtClean="0"/>
              <a:t>临时账号包含“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”，线下账号包含“</a:t>
            </a:r>
            <a:r>
              <a:rPr lang="en-US" altLang="zh-CN" dirty="0" smtClean="0"/>
              <a:t>offline</a:t>
            </a:r>
            <a:r>
              <a:rPr lang="zh-CN" altLang="en-US" dirty="0" smtClean="0"/>
              <a:t>”等可识别字样</a:t>
            </a:r>
            <a:endParaRPr lang="en-US" altLang="zh-CN" dirty="0" smtClean="0"/>
          </a:p>
          <a:p>
            <a:r>
              <a:rPr lang="zh-CN" altLang="en-US" dirty="0" smtClean="0"/>
              <a:t>同一个集群内所有账号和密码必须统一</a:t>
            </a:r>
            <a:endParaRPr lang="en-US" altLang="zh-CN" dirty="0" smtClean="0"/>
          </a:p>
          <a:p>
            <a:r>
              <a:rPr lang="zh-CN" altLang="en-US" dirty="0" smtClean="0"/>
              <a:t>数据库参数</a:t>
            </a:r>
            <a:r>
              <a:rPr lang="en-US" altLang="zh-CN" dirty="0" err="1" smtClean="0"/>
              <a:t>old_passwords</a:t>
            </a:r>
            <a:r>
              <a:rPr lang="zh-CN" altLang="en-US" dirty="0" smtClean="0"/>
              <a:t>必须设为</a:t>
            </a:r>
            <a:r>
              <a:rPr lang="en-US" altLang="zh-CN" dirty="0" smtClean="0"/>
              <a:t>OFF</a:t>
            </a:r>
          </a:p>
          <a:p>
            <a:r>
              <a:rPr lang="zh-CN" altLang="en-US" dirty="0" smtClean="0"/>
              <a:t>数据库中不允许存储明文密码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7875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禁止写</a:t>
            </a:r>
            <a:r>
              <a:rPr lang="en-US" altLang="zh-CN" dirty="0" smtClean="0"/>
              <a:t>select *</a:t>
            </a:r>
          </a:p>
          <a:p>
            <a:pPr lvl="1"/>
            <a:r>
              <a:rPr lang="zh-CN" altLang="en-US" dirty="0"/>
              <a:t>即使需要所有字段，减少网络带宽消耗，能有效利用覆盖索引，表结构变更对程序基本无影响</a:t>
            </a:r>
            <a:endParaRPr lang="en-US" altLang="zh-CN" dirty="0" smtClean="0"/>
          </a:p>
          <a:p>
            <a:r>
              <a:rPr lang="zh-CN" altLang="en-US" dirty="0" smtClean="0"/>
              <a:t>不建议使用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，推荐</a:t>
            </a:r>
            <a:r>
              <a:rPr lang="en-US" altLang="zh-CN" dirty="0" smtClean="0"/>
              <a:t>union all</a:t>
            </a:r>
            <a:r>
              <a:rPr lang="zh-CN" altLang="en-US" dirty="0" smtClean="0"/>
              <a:t>，个数限制在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个以内</a:t>
            </a:r>
            <a:endParaRPr lang="en-US" altLang="zh-CN" dirty="0" smtClean="0"/>
          </a:p>
          <a:p>
            <a:pPr lvl="1"/>
            <a:r>
              <a:rPr lang="en-US" altLang="zh-CN" dirty="0"/>
              <a:t>union all</a:t>
            </a:r>
            <a:r>
              <a:rPr lang="zh-CN" altLang="en-US" dirty="0"/>
              <a:t>不去重，而少了排序操作，速度相对比</a:t>
            </a:r>
            <a:r>
              <a:rPr lang="en-US" altLang="zh-CN" dirty="0"/>
              <a:t>union</a:t>
            </a:r>
            <a:r>
              <a:rPr lang="zh-CN" altLang="en-US" dirty="0"/>
              <a:t>要快，如果没有去重的需求，优先使用</a:t>
            </a:r>
            <a:r>
              <a:rPr lang="en-US" altLang="zh-CN" dirty="0"/>
              <a:t>union all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UNION</a:t>
            </a:r>
            <a:r>
              <a:rPr lang="zh-CN" altLang="en-US" dirty="0"/>
              <a:t>结果中有使用</a:t>
            </a:r>
            <a:r>
              <a:rPr lang="en-US" altLang="zh-CN" dirty="0"/>
              <a:t>limit</a:t>
            </a:r>
            <a:r>
              <a:rPr lang="zh-CN" altLang="en-US" dirty="0"/>
              <a:t>，在</a:t>
            </a:r>
            <a:r>
              <a:rPr lang="en-US" altLang="zh-CN" dirty="0"/>
              <a:t>2</a:t>
            </a:r>
            <a:r>
              <a:rPr lang="zh-CN" altLang="en-US" dirty="0"/>
              <a:t>个子</a:t>
            </a:r>
            <a:r>
              <a:rPr lang="en-US" altLang="zh-CN" dirty="0"/>
              <a:t>SQL</a:t>
            </a:r>
            <a:r>
              <a:rPr lang="zh-CN" altLang="en-US" dirty="0"/>
              <a:t>可能有许多返回值的情况下，各自加上</a:t>
            </a:r>
            <a:r>
              <a:rPr lang="en-US" altLang="zh-CN" dirty="0"/>
              <a:t>limit</a:t>
            </a:r>
            <a:r>
              <a:rPr lang="zh-CN" altLang="en-US" dirty="0"/>
              <a:t>。如果还有</a:t>
            </a:r>
            <a:r>
              <a:rPr lang="en-US" altLang="zh-CN" dirty="0"/>
              <a:t>order by</a:t>
            </a:r>
            <a:r>
              <a:rPr lang="zh-CN" altLang="en-US" dirty="0"/>
              <a:t>，请找</a:t>
            </a:r>
            <a:r>
              <a:rPr lang="en-US" altLang="zh-CN" dirty="0"/>
              <a:t>DBA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smtClean="0"/>
              <a:t>insert</a:t>
            </a:r>
            <a:r>
              <a:rPr lang="zh-CN" altLang="en-US" dirty="0" smtClean="0"/>
              <a:t>语句指定具体字段名称，不要写成</a:t>
            </a:r>
            <a:r>
              <a:rPr lang="en-US" altLang="zh-CN" dirty="0" smtClean="0"/>
              <a:t>insert..values(..)</a:t>
            </a:r>
          </a:p>
          <a:p>
            <a:r>
              <a:rPr lang="zh-CN" altLang="en-US" dirty="0" smtClean="0"/>
              <a:t>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数限制在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个以内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join</a:t>
            </a:r>
            <a:r>
              <a:rPr lang="zh-CN" altLang="en-US" dirty="0"/>
              <a:t>时，</a:t>
            </a:r>
            <a:r>
              <a:rPr lang="en-US" altLang="zh-CN" dirty="0"/>
              <a:t>where</a:t>
            </a:r>
            <a:r>
              <a:rPr lang="zh-CN" altLang="en-US" dirty="0"/>
              <a:t>条件尽量使用充分利用同一表上的索引</a:t>
            </a:r>
            <a:endParaRPr lang="en-US" altLang="zh-CN" dirty="0"/>
          </a:p>
          <a:p>
            <a:pPr lvl="1"/>
            <a:r>
              <a:rPr lang="zh-CN" altLang="en-US" dirty="0"/>
              <a:t>如 </a:t>
            </a:r>
            <a:r>
              <a:rPr lang="en-US" altLang="zh-CN" dirty="0"/>
              <a:t>select t1.a,t2.b from t1,t2 where t1.a=t2.a and t1.b=123 and t2.c= 4 </a:t>
            </a:r>
            <a:r>
              <a:rPr lang="zh-CN" altLang="en-US" dirty="0"/>
              <a:t>，如果</a:t>
            </a:r>
            <a:r>
              <a:rPr lang="en-US" altLang="zh-CN" dirty="0"/>
              <a:t>t1.c</a:t>
            </a:r>
            <a:r>
              <a:rPr lang="zh-CN" altLang="en-US" dirty="0"/>
              <a:t>与</a:t>
            </a:r>
            <a:r>
              <a:rPr lang="en-US" altLang="zh-CN" dirty="0"/>
              <a:t>t2.c</a:t>
            </a:r>
            <a:r>
              <a:rPr lang="zh-CN" altLang="en-US" dirty="0"/>
              <a:t>字段相同，那么</a:t>
            </a:r>
            <a:r>
              <a:rPr lang="en-US" altLang="zh-CN" dirty="0"/>
              <a:t>t1</a:t>
            </a:r>
            <a:r>
              <a:rPr lang="zh-CN" altLang="en-US" dirty="0"/>
              <a:t>上的索引</a:t>
            </a:r>
            <a:r>
              <a:rPr lang="en-US" altLang="zh-CN" dirty="0"/>
              <a:t>(b,c)</a:t>
            </a:r>
            <a:r>
              <a:rPr lang="zh-CN" altLang="en-US" dirty="0"/>
              <a:t>就只用到</a:t>
            </a:r>
            <a:r>
              <a:rPr lang="en-US" altLang="zh-CN" dirty="0"/>
              <a:t>b</a:t>
            </a:r>
            <a:r>
              <a:rPr lang="zh-CN" altLang="en-US" dirty="0"/>
              <a:t>了。此时如果把</a:t>
            </a:r>
            <a:r>
              <a:rPr lang="en-US" altLang="zh-CN" dirty="0"/>
              <a:t>where</a:t>
            </a:r>
            <a:r>
              <a:rPr lang="zh-CN" altLang="en-US" dirty="0"/>
              <a:t>条件中的</a:t>
            </a:r>
            <a:r>
              <a:rPr lang="en-US" altLang="zh-CN" dirty="0"/>
              <a:t>t2.c=4</a:t>
            </a:r>
            <a:r>
              <a:rPr lang="zh-CN" altLang="en-US" dirty="0"/>
              <a:t>改成</a:t>
            </a:r>
            <a:r>
              <a:rPr lang="en-US" altLang="zh-CN" dirty="0"/>
              <a:t>t1.c=4</a:t>
            </a:r>
            <a:r>
              <a:rPr lang="zh-CN" altLang="en-US" dirty="0"/>
              <a:t>，那么可以用到完整的索引</a:t>
            </a:r>
            <a:endParaRPr lang="en-US" altLang="zh-CN" dirty="0"/>
          </a:p>
          <a:p>
            <a:pPr lvl="1"/>
            <a:r>
              <a:rPr lang="zh-CN" altLang="en-US" dirty="0"/>
              <a:t>这种情况可能会在字段冗余设计（反范式）时出现</a:t>
            </a:r>
            <a:endParaRPr lang="en-US" altLang="zh-CN" dirty="0"/>
          </a:p>
          <a:p>
            <a:pPr lvl="1"/>
            <a:r>
              <a:rPr lang="zh-CN" altLang="en-US" dirty="0"/>
              <a:t>正确选取</a:t>
            </a:r>
            <a:r>
              <a:rPr lang="en-US" altLang="zh-CN" dirty="0"/>
              <a:t>inner join</a:t>
            </a:r>
            <a:r>
              <a:rPr lang="zh-CN" altLang="en-US" dirty="0"/>
              <a:t>和</a:t>
            </a:r>
            <a:r>
              <a:rPr lang="en-US" altLang="zh-CN" dirty="0"/>
              <a:t>left join</a:t>
            </a:r>
            <a:r>
              <a:rPr lang="zh-CN" altLang="en-US" dirty="0"/>
              <a:t>。不允许滥用</a:t>
            </a:r>
            <a:r>
              <a:rPr lang="en-US" altLang="zh-CN" dirty="0"/>
              <a:t>left join</a:t>
            </a:r>
          </a:p>
          <a:p>
            <a:r>
              <a:rPr lang="zh-CN" altLang="en-US" dirty="0" smtClean="0"/>
              <a:t>不建议使用关联子查询（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5.6</a:t>
            </a:r>
            <a:r>
              <a:rPr lang="zh-CN" altLang="en-US" dirty="0" smtClean="0"/>
              <a:t>之前不建议使用</a:t>
            </a:r>
            <a:r>
              <a:rPr lang="en-US" altLang="zh-CN" dirty="0" smtClean="0"/>
              <a:t>in</a:t>
            </a:r>
            <a:r>
              <a:rPr lang="zh-CN" altLang="en-US" dirty="0" smtClean="0"/>
              <a:t>子查询）</a:t>
            </a:r>
            <a:endParaRPr lang="en-US" altLang="zh-CN" dirty="0" smtClean="0"/>
          </a:p>
          <a:p>
            <a:r>
              <a:rPr lang="zh-CN" altLang="en-US" dirty="0" smtClean="0"/>
              <a:t>禁止在</a:t>
            </a:r>
            <a:r>
              <a:rPr lang="en-US" altLang="zh-CN" dirty="0" smtClean="0"/>
              <a:t>DML</a:t>
            </a:r>
            <a:r>
              <a:rPr lang="zh-CN" altLang="en-US" dirty="0" smtClean="0"/>
              <a:t>语句中使用</a:t>
            </a:r>
            <a:r>
              <a:rPr lang="en-US" altLang="zh-CN" dirty="0" smtClean="0"/>
              <a:t>join</a:t>
            </a:r>
          </a:p>
          <a:p>
            <a:r>
              <a:rPr lang="zh-CN" altLang="en-US" dirty="0"/>
              <a:t>禁止在</a:t>
            </a:r>
            <a:r>
              <a:rPr lang="en-US" altLang="zh-CN" dirty="0"/>
              <a:t>where</a:t>
            </a:r>
            <a:r>
              <a:rPr lang="zh-CN" altLang="en-US" dirty="0"/>
              <a:t>条件列上使用函数</a:t>
            </a:r>
            <a:endParaRPr lang="en-US" altLang="zh-CN" dirty="0"/>
          </a:p>
          <a:p>
            <a:pPr lvl="1"/>
            <a:r>
              <a:rPr lang="zh-CN" altLang="en-US" dirty="0"/>
              <a:t>会导致索引失效，如</a:t>
            </a:r>
            <a:r>
              <a:rPr lang="en-US" altLang="zh-CN" dirty="0"/>
              <a:t>lower(email)</a:t>
            </a:r>
            <a:r>
              <a:rPr lang="zh-CN" altLang="en-US" dirty="0"/>
              <a:t>，</a:t>
            </a:r>
            <a:r>
              <a:rPr lang="en-US" altLang="zh-CN" dirty="0"/>
              <a:t>f_qq % 4</a:t>
            </a:r>
            <a:r>
              <a:rPr lang="zh-CN" altLang="en-US" dirty="0"/>
              <a:t>。可放到右边的常量上计算</a:t>
            </a:r>
            <a:endParaRPr lang="en-US" altLang="zh-CN" dirty="0"/>
          </a:p>
          <a:p>
            <a:pPr lvl="1"/>
            <a:r>
              <a:rPr lang="zh-CN" altLang="en-US" dirty="0"/>
              <a:t>返回小结果集不是很大的情况下，可以对返回列使用函数，简化程序开发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值列表限制在</a:t>
            </a:r>
            <a:r>
              <a:rPr lang="en-US" altLang="zh-CN" dirty="0"/>
              <a:t>200</a:t>
            </a:r>
            <a:r>
              <a:rPr lang="zh-CN" altLang="en-US" dirty="0" smtClean="0"/>
              <a:t>以内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DML</a:t>
            </a:r>
            <a:r>
              <a:rPr lang="zh-CN" altLang="en-US" dirty="0" smtClean="0"/>
              <a:t>语句必须有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条件，且使用索引查找</a:t>
            </a:r>
            <a:endParaRPr lang="en-US" altLang="zh-CN" dirty="0" smtClean="0"/>
          </a:p>
          <a:p>
            <a:r>
              <a:rPr lang="zh-CN" altLang="en-US" dirty="0" smtClean="0"/>
              <a:t>程序端查询大表的全表数据，建议在线下库进行</a:t>
            </a:r>
            <a:endParaRPr lang="en-US" altLang="zh-CN" dirty="0" smtClean="0"/>
          </a:p>
          <a:p>
            <a:r>
              <a:rPr lang="zh-CN" altLang="en-US" dirty="0" smtClean="0"/>
              <a:t>生产环境禁止使用</a:t>
            </a:r>
            <a:r>
              <a:rPr lang="en-US" altLang="zh-CN" dirty="0" smtClean="0"/>
              <a:t>hint</a:t>
            </a:r>
            <a:r>
              <a:rPr lang="zh-CN" altLang="en-US" dirty="0" smtClean="0"/>
              <a:t>，如</a:t>
            </a:r>
            <a:r>
              <a:rPr lang="en-US" altLang="zh-CN" dirty="0" err="1" smtClean="0"/>
              <a:t>sql_no_cache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force index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ignore 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straight join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禁止使用用户自定义变量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使用</a:t>
            </a:r>
            <a:r>
              <a:rPr lang="en-US" altLang="zh-CN" dirty="0"/>
              <a:t>%</a:t>
            </a:r>
            <a:r>
              <a:rPr lang="zh-CN" altLang="en-US" dirty="0"/>
              <a:t>前导的查询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like “%..%”</a:t>
            </a:r>
          </a:p>
          <a:p>
            <a:pPr lvl="1"/>
            <a:r>
              <a:rPr lang="zh-CN" altLang="en-US" dirty="0"/>
              <a:t>会导致索引失效，有这种搜索需求是，考虑其它方案，如</a:t>
            </a:r>
            <a:r>
              <a:rPr lang="en-US" altLang="zh-CN" dirty="0"/>
              <a:t>solr</a:t>
            </a:r>
            <a:r>
              <a:rPr lang="zh-CN" altLang="en-US" dirty="0"/>
              <a:t>全文搜索</a:t>
            </a:r>
            <a:endParaRPr lang="en-US" altLang="zh-CN" dirty="0"/>
          </a:p>
          <a:p>
            <a:r>
              <a:rPr lang="zh-CN" altLang="en-US" dirty="0"/>
              <a:t>不使用反向查询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not in/like</a:t>
            </a:r>
          </a:p>
          <a:p>
            <a:r>
              <a:rPr lang="zh-CN" altLang="en-US" dirty="0"/>
              <a:t>拒绝大事务</a:t>
            </a:r>
            <a:endParaRPr lang="en-US" altLang="zh-CN" dirty="0"/>
          </a:p>
          <a:p>
            <a:pPr lvl="1"/>
            <a:r>
              <a:rPr lang="zh-CN" altLang="en-US" dirty="0"/>
              <a:t>比如在一个事务里进行多个</a:t>
            </a:r>
            <a:r>
              <a:rPr lang="en-US" altLang="zh-CN" dirty="0"/>
              <a:t>select</a:t>
            </a:r>
            <a:r>
              <a:rPr lang="zh-CN" altLang="en-US" dirty="0"/>
              <a:t>，多个</a:t>
            </a:r>
            <a:r>
              <a:rPr lang="en-US" altLang="zh-CN" dirty="0"/>
              <a:t>update</a:t>
            </a:r>
            <a:r>
              <a:rPr lang="zh-CN" altLang="en-US" dirty="0"/>
              <a:t>，如果是高频事务，会严重影响</a:t>
            </a:r>
            <a:r>
              <a:rPr lang="en-US" altLang="zh-CN" dirty="0"/>
              <a:t>MySQL</a:t>
            </a:r>
            <a:r>
              <a:rPr lang="zh-CN" altLang="en-US" dirty="0"/>
              <a:t>并发能力，因为事务持有的锁等资源只在事务</a:t>
            </a:r>
            <a:r>
              <a:rPr lang="en-US" altLang="zh-CN" dirty="0"/>
              <a:t>rollback/commit</a:t>
            </a:r>
            <a:r>
              <a:rPr lang="zh-CN" altLang="en-US" dirty="0"/>
              <a:t>时才能释放。但同时也要权衡数据写入的一致性。不要再事务里面做除数据库以外的操作。</a:t>
            </a:r>
            <a:endParaRPr lang="en-US" altLang="zh-CN" dirty="0"/>
          </a:p>
          <a:p>
            <a:r>
              <a:rPr lang="zh-CN" altLang="en-US" dirty="0"/>
              <a:t>事务里批量更新数据需要控制数量，进行必要的程序或</a:t>
            </a:r>
            <a:r>
              <a:rPr lang="en-US" altLang="zh-CN" dirty="0"/>
              <a:t>DB</a:t>
            </a:r>
            <a:r>
              <a:rPr lang="zh-CN" altLang="en-US" dirty="0"/>
              <a:t>端</a:t>
            </a:r>
            <a:r>
              <a:rPr lang="en-US" altLang="zh-CN" dirty="0"/>
              <a:t>sleep</a:t>
            </a:r>
            <a:r>
              <a:rPr lang="zh-CN" altLang="en-US" dirty="0"/>
              <a:t>，做到少量多次</a:t>
            </a:r>
            <a:endParaRPr lang="en-US" altLang="zh-CN" dirty="0"/>
          </a:p>
          <a:p>
            <a:r>
              <a:rPr lang="zh-CN" altLang="en-US" dirty="0"/>
              <a:t>事务涉及到的表必须全部是</a:t>
            </a:r>
            <a:r>
              <a:rPr lang="en-US" altLang="zh-CN" dirty="0" err="1"/>
              <a:t>innodb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zh-CN" altLang="en-US" dirty="0"/>
              <a:t>写入和事务发往主库，只读</a:t>
            </a:r>
            <a:r>
              <a:rPr lang="en-US" altLang="zh-CN" dirty="0"/>
              <a:t>SQL</a:t>
            </a:r>
            <a:r>
              <a:rPr lang="zh-CN" altLang="en-US" dirty="0"/>
              <a:t>尽量发往从库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SQL</a:t>
            </a:r>
            <a:r>
              <a:rPr kumimoji="1" lang="zh-CN" altLang="en-US"/>
              <a:t>编写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zh-CN" altLang="en-US"/>
              <a:t>避免使用</a:t>
            </a:r>
            <a:r>
              <a:rPr kumimoji="1" lang="en-US" altLang="zh-CN"/>
              <a:t>is null, is not null</a:t>
            </a:r>
            <a:r>
              <a:rPr kumimoji="1" lang="zh-CN" altLang="en-US"/>
              <a:t>这样的比较</a:t>
            </a:r>
            <a:endParaRPr kumimoji="1" lang="en-US" altLang="zh-CN"/>
          </a:p>
          <a:p>
            <a:r>
              <a:rPr kumimoji="1" lang="en-US" altLang="zh-CN"/>
              <a:t>order by .. limit</a:t>
            </a:r>
          </a:p>
          <a:p>
            <a:pPr lvl="1"/>
            <a:r>
              <a:rPr kumimoji="1" lang="zh-CN" altLang="en-US"/>
              <a:t>这种查询更多的是通过索引去优化，但</a:t>
            </a:r>
            <a:r>
              <a:rPr kumimoji="1" lang="en-US" altLang="zh-CN"/>
              <a:t>order by</a:t>
            </a:r>
            <a:r>
              <a:rPr kumimoji="1" lang="zh-CN" altLang="en-US"/>
              <a:t>的字段有讲究，比如主键</a:t>
            </a:r>
            <a:r>
              <a:rPr kumimoji="1" lang="en-US" altLang="zh-CN"/>
              <a:t>id</a:t>
            </a:r>
            <a:r>
              <a:rPr kumimoji="1" lang="zh-CN" altLang="en-US"/>
              <a:t>与</a:t>
            </a:r>
            <a:r>
              <a:rPr kumimoji="1" lang="en-US" altLang="zh-CN"/>
              <a:t>time</a:t>
            </a:r>
            <a:r>
              <a:rPr kumimoji="1" lang="zh-CN" altLang="en-US"/>
              <a:t>都是顺序递增，那就可以考虑</a:t>
            </a:r>
            <a:r>
              <a:rPr kumimoji="1" lang="en-US" altLang="zh-CN"/>
              <a:t>order by id</a:t>
            </a:r>
            <a:r>
              <a:rPr kumimoji="1" lang="zh-CN" altLang="en-US"/>
              <a:t>而非 </a:t>
            </a:r>
            <a:r>
              <a:rPr kumimoji="1" lang="en-US" altLang="zh-CN"/>
              <a:t>time 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en-US" altLang="zh-CN"/>
              <a:t>c1 &lt; a order by c2</a:t>
            </a:r>
          </a:p>
          <a:p>
            <a:pPr lvl="1"/>
            <a:r>
              <a:rPr kumimoji="1" lang="zh-CN" altLang="en-US"/>
              <a:t>与上面不同的是，</a:t>
            </a:r>
            <a:r>
              <a:rPr kumimoji="1" lang="en-US" altLang="zh-CN"/>
              <a:t>order by</a:t>
            </a:r>
            <a:r>
              <a:rPr kumimoji="1" lang="zh-CN" altLang="en-US"/>
              <a:t>之前有个范围查询，由前面的内容可知，用不到类似</a:t>
            </a:r>
            <a:r>
              <a:rPr kumimoji="1" lang="en-US" altLang="zh-CN"/>
              <a:t>(c1,c2)</a:t>
            </a:r>
            <a:r>
              <a:rPr kumimoji="1" lang="zh-CN" altLang="en-US"/>
              <a:t>的索引，但是可以利用</a:t>
            </a:r>
            <a:r>
              <a:rPr kumimoji="1" lang="en-US" altLang="zh-CN"/>
              <a:t>(c2,c1)</a:t>
            </a:r>
            <a:r>
              <a:rPr kumimoji="1" lang="zh-CN" altLang="en-US"/>
              <a:t>索引。另外还可以改写成</a:t>
            </a:r>
            <a:r>
              <a:rPr kumimoji="1" lang="en-US" altLang="zh-CN"/>
              <a:t>join</a:t>
            </a:r>
            <a:r>
              <a:rPr kumimoji="1" lang="zh-CN" altLang="en-US"/>
              <a:t>的方式实现。</a:t>
            </a:r>
            <a:endParaRPr kumimoji="1" lang="en-US" altLang="zh-CN"/>
          </a:p>
          <a:p>
            <a:r>
              <a:rPr kumimoji="1" lang="zh-CN" altLang="en-US"/>
              <a:t>分页优化</a:t>
            </a:r>
            <a:endParaRPr kumimoji="1" lang="en-US" altLang="zh-CN"/>
          </a:p>
          <a:p>
            <a:pPr lvl="1"/>
            <a:r>
              <a:rPr kumimoji="1" lang="zh-CN" altLang="en-US"/>
              <a:t>建议使用合理的分页方式以提高分页效率，大页情况下不使用跳跃式分页</a:t>
            </a: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en-US" altLang="zh-CN"/>
              <a:t>select * from table1 order by ftime desc limit 10000,10;</a:t>
            </a:r>
            <a:br>
              <a:rPr kumimoji="1" lang="en-US" altLang="zh-CN"/>
            </a:br>
            <a:r>
              <a:rPr kumimoji="1" lang="zh-CN" altLang="en-US"/>
              <a:t>这种分页方式会导致大量的</a:t>
            </a:r>
            <a:r>
              <a:rPr kumimoji="1" lang="en-US" altLang="zh-CN"/>
              <a:t>io</a:t>
            </a:r>
            <a:r>
              <a:rPr kumimoji="1" lang="zh-CN" altLang="en-US"/>
              <a:t>，因为</a:t>
            </a:r>
            <a:r>
              <a:rPr kumimoji="1" lang="en-US" altLang="zh-CN"/>
              <a:t>MySQL</a:t>
            </a:r>
            <a:r>
              <a:rPr kumimoji="1" lang="zh-CN" altLang="en-US"/>
              <a:t>使用的是提前读取策略。</a:t>
            </a: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zh-CN" altLang="en-US"/>
              <a:t>推荐分页方式：</a:t>
            </a: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en-US" altLang="zh-CN"/>
              <a:t>select * from table as t1, (select id from table order by time limit 10000</a:t>
            </a:r>
            <a:r>
              <a:rPr kumimoji="1" lang="zh-CN" altLang="en-US"/>
              <a:t>，</a:t>
            </a:r>
            <a:r>
              <a:rPr kumimoji="1" lang="en-US" altLang="zh-CN"/>
              <a:t>10) as t2 where t1.id=t2.id</a:t>
            </a:r>
          </a:p>
          <a:p>
            <a:r>
              <a:rPr kumimoji="1" lang="en-US" altLang="zh-CN"/>
              <a:t>count</a:t>
            </a:r>
            <a:r>
              <a:rPr kumimoji="1" lang="zh-CN" altLang="en-US"/>
              <a:t>计数</a:t>
            </a:r>
            <a:endParaRPr kumimoji="1" lang="en-US" altLang="zh-CN"/>
          </a:p>
          <a:p>
            <a:pPr lvl="1"/>
            <a:r>
              <a:rPr kumimoji="1" lang="zh-CN" altLang="en-US"/>
              <a:t>首先</a:t>
            </a:r>
            <a:r>
              <a:rPr kumimoji="1" lang="en-US" altLang="zh-CN"/>
              <a:t>count(*)</a:t>
            </a:r>
            <a:r>
              <a:rPr kumimoji="1" lang="zh-CN" altLang="en-US"/>
              <a:t>、</a:t>
            </a:r>
            <a:r>
              <a:rPr kumimoji="1" lang="en-US" altLang="zh-CN"/>
              <a:t>count(1)</a:t>
            </a:r>
            <a:r>
              <a:rPr kumimoji="1" lang="zh-CN" altLang="en-US"/>
              <a:t>、</a:t>
            </a:r>
            <a:r>
              <a:rPr kumimoji="1" lang="en-US" altLang="zh-CN"/>
              <a:t>count(col1)</a:t>
            </a:r>
            <a:r>
              <a:rPr kumimoji="1" lang="zh-CN" altLang="en-US"/>
              <a:t>是有区别的，</a:t>
            </a:r>
            <a:r>
              <a:rPr kumimoji="1" lang="en-US" altLang="zh-CN"/>
              <a:t>count(*)</a:t>
            </a:r>
            <a:r>
              <a:rPr kumimoji="1" lang="zh-CN" altLang="en-US"/>
              <a:t>表示整个结果集有多少条记录，</a:t>
            </a:r>
            <a:r>
              <a:rPr kumimoji="1" lang="en-US" altLang="zh-CN"/>
              <a:t>count(1)</a:t>
            </a:r>
            <a:r>
              <a:rPr kumimoji="1" lang="zh-CN" altLang="en-US"/>
              <a:t>表示结果集里以</a:t>
            </a:r>
            <a:r>
              <a:rPr kumimoji="1" lang="en-US" altLang="zh-CN"/>
              <a:t>primary key</a:t>
            </a:r>
            <a:r>
              <a:rPr kumimoji="1" lang="zh-CN" altLang="en-US"/>
              <a:t>统计数量，绝大多数情况下</a:t>
            </a:r>
            <a:r>
              <a:rPr kumimoji="1" lang="en-US" altLang="zh-CN"/>
              <a:t>count(*)</a:t>
            </a:r>
            <a:r>
              <a:rPr kumimoji="1" lang="zh-CN" altLang="en-US"/>
              <a:t>与</a:t>
            </a:r>
            <a:r>
              <a:rPr kumimoji="1" lang="en-US" altLang="zh-CN"/>
              <a:t>count(1)</a:t>
            </a:r>
            <a:r>
              <a:rPr kumimoji="1" lang="zh-CN" altLang="en-US"/>
              <a:t>效果一样的，但</a:t>
            </a:r>
            <a:r>
              <a:rPr kumimoji="1" lang="en-US" altLang="zh-CN"/>
              <a:t>count(col1)</a:t>
            </a:r>
            <a:r>
              <a:rPr kumimoji="1" lang="zh-CN" altLang="en-US"/>
              <a:t>表示的是结果集里 </a:t>
            </a:r>
            <a:r>
              <a:rPr kumimoji="1" lang="en-US" altLang="zh-CN"/>
              <a:t>col1 </a:t>
            </a:r>
            <a:r>
              <a:rPr kumimoji="1" lang="zh-CN" altLang="en-US"/>
              <a:t>列 </a:t>
            </a:r>
            <a:r>
              <a:rPr kumimoji="1" lang="en-US" altLang="zh-CN"/>
              <a:t>NOT null </a:t>
            </a:r>
            <a:r>
              <a:rPr kumimoji="1" lang="zh-CN" altLang="en-US"/>
              <a:t>的记录数。优先采用</a:t>
            </a:r>
            <a:r>
              <a:rPr kumimoji="1" lang="en-US" altLang="zh-CN"/>
              <a:t>count(*)</a:t>
            </a:r>
          </a:p>
          <a:p>
            <a:pPr lvl="1"/>
            <a:r>
              <a:rPr kumimoji="1" lang="zh-CN" altLang="en-US"/>
              <a:t>大数据量</a:t>
            </a:r>
            <a:r>
              <a:rPr kumimoji="1" lang="en-US" altLang="zh-CN"/>
              <a:t>count</a:t>
            </a:r>
            <a:r>
              <a:rPr kumimoji="1" lang="zh-CN" altLang="en-US"/>
              <a:t>是消耗资源的操作，甚至会拖慢整个库，查询性能问题无法解决的，应从产品设计上进行重构。例如当频繁需要</a:t>
            </a:r>
            <a:r>
              <a:rPr kumimoji="1" lang="en-US" altLang="zh-CN"/>
              <a:t>count</a:t>
            </a:r>
            <a:r>
              <a:rPr kumimoji="1" lang="zh-CN" altLang="en-US"/>
              <a:t>的查询，考虑使用汇总表。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712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SQL</a:t>
            </a:r>
            <a:r>
              <a:rPr kumimoji="1" lang="zh-CN" altLang="en-US"/>
              <a:t>编写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/>
              <a:t>减少与数据库交互的次数，尽量采用批量</a:t>
            </a:r>
            <a:r>
              <a:rPr kumimoji="1" lang="en-US" altLang="zh-CN"/>
              <a:t>SQL</a:t>
            </a:r>
            <a:r>
              <a:rPr kumimoji="1" lang="zh-CN" altLang="en-US"/>
              <a:t>语句</a:t>
            </a:r>
            <a:endParaRPr kumimoji="1" lang="en-US" altLang="zh-CN"/>
          </a:p>
          <a:p>
            <a:pPr lvl="1"/>
            <a:r>
              <a:rPr kumimoji="1" lang="en-US" altLang="zh-CN"/>
              <a:t>INSERT ... ON DUPLICATE KEY UPDATE ...</a:t>
            </a:r>
            <a:r>
              <a:rPr kumimoji="1" lang="zh-CN" altLang="en-US"/>
              <a:t>，插入行后会导致在一个</a:t>
            </a:r>
            <a:r>
              <a:rPr kumimoji="1" lang="en-US" altLang="zh-CN"/>
              <a:t>UNIQUE</a:t>
            </a:r>
            <a:r>
              <a:rPr kumimoji="1" lang="zh-CN" altLang="en-US"/>
              <a:t>索引或</a:t>
            </a:r>
            <a:r>
              <a:rPr kumimoji="1" lang="en-US" altLang="zh-CN"/>
              <a:t>PRIMARY KEY</a:t>
            </a:r>
            <a:r>
              <a:rPr kumimoji="1" lang="zh-CN" altLang="en-US"/>
              <a:t>中出现重复值，则执行旧行</a:t>
            </a:r>
            <a:r>
              <a:rPr kumimoji="1" lang="en-US" altLang="zh-CN"/>
              <a:t>UPDATE</a:t>
            </a:r>
            <a:r>
              <a:rPr kumimoji="1" lang="zh-CN" altLang="en-US"/>
              <a:t>，如果不重复则直接插入，影响</a:t>
            </a:r>
            <a:r>
              <a:rPr kumimoji="1" lang="en-US" altLang="zh-CN"/>
              <a:t>1</a:t>
            </a:r>
            <a:r>
              <a:rPr kumimoji="1" lang="zh-CN" altLang="en-US"/>
              <a:t>行。</a:t>
            </a:r>
            <a:endParaRPr kumimoji="1" lang="en-US" altLang="zh-CN"/>
          </a:p>
          <a:p>
            <a:pPr lvl="1"/>
            <a:r>
              <a:rPr kumimoji="1" lang="en-US" altLang="zh-CN"/>
              <a:t>REPLACE INTO</a:t>
            </a:r>
            <a:r>
              <a:rPr kumimoji="1" lang="zh-CN" altLang="en-US"/>
              <a:t>类似，但它是冲突时删除旧行。</a:t>
            </a:r>
            <a:r>
              <a:rPr kumimoji="1" lang="en-US" altLang="zh-CN"/>
              <a:t>INSERT IGNORE</a:t>
            </a:r>
            <a:r>
              <a:rPr kumimoji="1" lang="zh-CN" altLang="en-US"/>
              <a:t>相反，保留旧行，丢弃要插入的新行。</a:t>
            </a:r>
            <a:endParaRPr kumimoji="1" lang="en-US" altLang="zh-CN"/>
          </a:p>
          <a:p>
            <a:pPr lvl="1"/>
            <a:r>
              <a:rPr kumimoji="1" lang="en-US" altLang="zh-CN"/>
              <a:t>INSERT INTO VALUES(),(),()</a:t>
            </a:r>
            <a:r>
              <a:rPr kumimoji="1" lang="zh-CN" altLang="en-US"/>
              <a:t>，合并插入。</a:t>
            </a:r>
            <a:endParaRPr kumimoji="1" lang="en-US" altLang="zh-CN"/>
          </a:p>
          <a:p>
            <a:r>
              <a:rPr kumimoji="1" lang="zh-CN" altLang="en-US"/>
              <a:t>杜绝危险</a:t>
            </a:r>
            <a:r>
              <a:rPr kumimoji="1" lang="en-US" altLang="zh-CN"/>
              <a:t>SQL</a:t>
            </a:r>
          </a:p>
          <a:p>
            <a:pPr lvl="1"/>
            <a:r>
              <a:rPr kumimoji="1" lang="zh-CN" altLang="en-US"/>
              <a:t>去掉</a:t>
            </a:r>
            <a:r>
              <a:rPr kumimoji="1" lang="en-US" altLang="zh-CN"/>
              <a:t>where 1=1 </a:t>
            </a:r>
            <a:r>
              <a:rPr kumimoji="1" lang="zh-CN" altLang="en-US"/>
              <a:t>这样无意义或恒真的条件，如果遇到</a:t>
            </a:r>
            <a:r>
              <a:rPr kumimoji="1" lang="en-US" altLang="zh-CN"/>
              <a:t>update/delete</a:t>
            </a:r>
            <a:r>
              <a:rPr kumimoji="1" lang="zh-CN" altLang="en-US"/>
              <a:t>或遭到</a:t>
            </a:r>
            <a:r>
              <a:rPr kumimoji="1" lang="en-US" altLang="zh-CN"/>
              <a:t>sql</a:t>
            </a:r>
            <a:r>
              <a:rPr kumimoji="1" lang="zh-CN" altLang="en-US"/>
              <a:t>注入就恐怖了</a:t>
            </a:r>
            <a:endParaRPr kumimoji="1" lang="en-US" altLang="zh-CN"/>
          </a:p>
          <a:p>
            <a:pPr lvl="1"/>
            <a:r>
              <a:rPr kumimoji="1" lang="en-US" altLang="zh-CN"/>
              <a:t>SQL</a:t>
            </a:r>
            <a:r>
              <a:rPr kumimoji="1" lang="zh-CN" altLang="en-US"/>
              <a:t>中不允许出现</a:t>
            </a:r>
            <a:r>
              <a:rPr kumimoji="1" lang="en-US" altLang="zh-CN"/>
              <a:t>DDL</a:t>
            </a:r>
            <a:r>
              <a:rPr kumimoji="1" lang="zh-CN" altLang="en-US"/>
              <a:t>语句。一般也不给予</a:t>
            </a:r>
            <a:r>
              <a:rPr kumimoji="1" lang="en-US" altLang="zh-CN"/>
              <a:t>create/alter</a:t>
            </a:r>
            <a:r>
              <a:rPr kumimoji="1" lang="zh-CN" altLang="en-US"/>
              <a:t>这类权限，但阿里云</a:t>
            </a:r>
            <a:r>
              <a:rPr kumimoji="1" lang="en-US" altLang="zh-CN"/>
              <a:t>RDS</a:t>
            </a:r>
            <a:r>
              <a:rPr kumimoji="1" lang="zh-CN" altLang="en-US"/>
              <a:t>只区分读写用户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044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严禁</a:t>
            </a:r>
            <a:r>
              <a:rPr lang="zh-CN" altLang="en-US" dirty="0"/>
              <a:t>私自批量导入、导出数据，必须提前通知</a:t>
            </a:r>
            <a:r>
              <a:rPr lang="en-US" altLang="zh-CN" dirty="0"/>
              <a:t>DBA</a:t>
            </a:r>
            <a:r>
              <a:rPr lang="zh-CN" altLang="en-US" dirty="0"/>
              <a:t>协助观察 </a:t>
            </a:r>
          </a:p>
          <a:p>
            <a:r>
              <a:rPr lang="zh-CN" altLang="en-US" dirty="0" smtClean="0"/>
              <a:t>禁止</a:t>
            </a:r>
            <a:r>
              <a:rPr lang="zh-CN" altLang="en-US" dirty="0"/>
              <a:t>在线上数据库执行任何操作</a:t>
            </a:r>
          </a:p>
          <a:p>
            <a:r>
              <a:rPr lang="zh-CN" altLang="en-US" dirty="0" smtClean="0"/>
              <a:t>禁⽌</a:t>
            </a:r>
            <a:r>
              <a:rPr lang="zh-CN" altLang="en-US" dirty="0"/>
              <a:t>有</a:t>
            </a:r>
            <a:r>
              <a:rPr lang="en-US" altLang="zh-CN" dirty="0"/>
              <a:t>super</a:t>
            </a:r>
            <a:r>
              <a:rPr lang="zh-CN" altLang="en-US" dirty="0"/>
              <a:t>权限的应用程序账号存在</a:t>
            </a:r>
          </a:p>
          <a:p>
            <a:r>
              <a:rPr lang="zh-CN" altLang="en-US" dirty="0"/>
              <a:t>及时处理已下线业务的</a:t>
            </a:r>
            <a:r>
              <a:rPr lang="en-US" altLang="zh-CN" dirty="0"/>
              <a:t>SQL</a:t>
            </a:r>
          </a:p>
          <a:p>
            <a:r>
              <a:rPr lang="zh-CN" altLang="en-US" dirty="0" smtClean="0"/>
              <a:t>数据库</a:t>
            </a:r>
            <a:r>
              <a:rPr lang="zh-CN" altLang="en-US" dirty="0"/>
              <a:t>数据丢失</a:t>
            </a:r>
            <a:r>
              <a:rPr lang="en-US" altLang="zh-CN" dirty="0"/>
              <a:t>,</a:t>
            </a:r>
            <a:r>
              <a:rPr lang="zh-CN" altLang="en-US" dirty="0"/>
              <a:t>及时联系</a:t>
            </a:r>
            <a:r>
              <a:rPr lang="en-US" altLang="zh-CN" dirty="0"/>
              <a:t>DBA</a:t>
            </a:r>
            <a:r>
              <a:rPr lang="zh-CN" altLang="en-US" dirty="0"/>
              <a:t>进⾏行恢复 </a:t>
            </a:r>
          </a:p>
          <a:p>
            <a:r>
              <a:rPr lang="zh-CN" altLang="en-US" dirty="0" smtClean="0"/>
              <a:t>对</a:t>
            </a:r>
            <a:r>
              <a:rPr lang="zh-CN" altLang="en-US" dirty="0"/>
              <a:t>单表的多次</a:t>
            </a:r>
            <a:r>
              <a:rPr lang="en-US" altLang="zh-CN" dirty="0"/>
              <a:t>alter</a:t>
            </a:r>
            <a:r>
              <a:rPr lang="zh-CN" altLang="en-US" dirty="0"/>
              <a:t>操作必须合并为一次操作 </a:t>
            </a:r>
          </a:p>
          <a:p>
            <a:r>
              <a:rPr lang="zh-CN" altLang="en-US" dirty="0" smtClean="0"/>
              <a:t>不</a:t>
            </a:r>
            <a:r>
              <a:rPr lang="zh-CN" altLang="en-US" dirty="0"/>
              <a:t>在</a:t>
            </a:r>
            <a:r>
              <a:rPr lang="en-US" altLang="zh-CN" dirty="0"/>
              <a:t>MySQL</a:t>
            </a:r>
            <a:r>
              <a:rPr lang="zh-CN" altLang="en-US" dirty="0"/>
              <a:t>数据库中存放业务逻辑 </a:t>
            </a:r>
          </a:p>
          <a:p>
            <a:r>
              <a:rPr lang="zh-CN" altLang="en-US" dirty="0" smtClean="0"/>
              <a:t>对</a:t>
            </a:r>
            <a:r>
              <a:rPr lang="zh-CN" altLang="en-US" dirty="0"/>
              <a:t>特别重要的库表</a:t>
            </a:r>
            <a:r>
              <a:rPr lang="en-US" altLang="zh-CN" dirty="0"/>
              <a:t>, DBA</a:t>
            </a:r>
            <a:r>
              <a:rPr lang="zh-CN" altLang="en-US" dirty="0"/>
              <a:t>会调整维护和备份优先级 </a:t>
            </a:r>
          </a:p>
          <a:p>
            <a:r>
              <a:rPr lang="zh-CN" altLang="en-US" dirty="0" smtClean="0"/>
              <a:t>不</a:t>
            </a:r>
            <a:r>
              <a:rPr lang="zh-CN" altLang="en-US" dirty="0"/>
              <a:t>在业务高峰期批量更新、查询数据库 </a:t>
            </a:r>
          </a:p>
          <a:p>
            <a:r>
              <a:rPr lang="zh-CN" altLang="en-US" dirty="0" smtClean="0"/>
              <a:t>提交线</a:t>
            </a:r>
            <a:r>
              <a:rPr lang="zh-CN" altLang="en-US" dirty="0"/>
              <a:t>上建表改表需求</a:t>
            </a:r>
            <a:r>
              <a:rPr lang="en-US" altLang="zh-CN" dirty="0"/>
              <a:t>,</a:t>
            </a:r>
            <a:r>
              <a:rPr lang="zh-CN" altLang="en-US" dirty="0"/>
              <a:t>必须详细注明所有相关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  <a:p>
            <a:r>
              <a:rPr lang="zh-CN" altLang="en-US" dirty="0" smtClean="0"/>
              <a:t>禁止</a:t>
            </a:r>
            <a:r>
              <a:rPr lang="zh-CN" altLang="en-US" dirty="0"/>
              <a:t>在线上做数据库压力测试</a:t>
            </a:r>
          </a:p>
          <a:p>
            <a:r>
              <a:rPr lang="zh-CN" altLang="en-US" dirty="0"/>
              <a:t>禁止从测试、开发环境直连数据库</a:t>
            </a:r>
            <a:endParaRPr lang="en-US" altLang="zh-CN" dirty="0"/>
          </a:p>
          <a:p>
            <a:r>
              <a:rPr lang="zh-CN" altLang="en-US" dirty="0"/>
              <a:t>任何开发人员进行线上数据库变更，必须经过</a:t>
            </a:r>
            <a:r>
              <a:rPr lang="en-US" altLang="zh-CN" dirty="0"/>
              <a:t>DBA</a:t>
            </a:r>
            <a:r>
              <a:rPr lang="zh-CN" altLang="en-US" dirty="0"/>
              <a:t>审核</a:t>
            </a:r>
            <a:endParaRPr lang="en-US" altLang="zh-CN" dirty="0"/>
          </a:p>
          <a:p>
            <a:r>
              <a:rPr lang="zh-CN" altLang="en-US" dirty="0"/>
              <a:t>任何人为发起的更改线上数据之前，必须先备份库表数据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57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库表基础规范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88157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DB</a:t>
            </a:r>
            <a:r>
              <a:rPr lang="zh-CN" altLang="en-US" dirty="0" smtClean="0"/>
              <a:t>和表的名字控制在</a:t>
            </a:r>
            <a:r>
              <a:rPr lang="en-US" altLang="zh-CN" dirty="0" smtClean="0"/>
              <a:t>32</a:t>
            </a:r>
            <a:r>
              <a:rPr lang="zh-CN" altLang="en-US" dirty="0"/>
              <a:t>个字符以内，必须使用小写字母，为了统一规范、易于辨识以及减少传输量</a:t>
            </a:r>
            <a:endParaRPr lang="en-US" altLang="zh-CN" dirty="0" smtClean="0"/>
          </a:p>
          <a:p>
            <a:r>
              <a:rPr lang="zh-CN" altLang="en-US" dirty="0" smtClean="0"/>
              <a:t>分库分表名称为“库名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编号”</a:t>
            </a:r>
            <a:r>
              <a:rPr lang="en-US" altLang="zh-CN" dirty="0" smtClean="0"/>
              <a:t>|</a:t>
            </a:r>
            <a:r>
              <a:rPr lang="zh-CN" altLang="en-US" dirty="0" smtClean="0"/>
              <a:t>“表名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编号”</a:t>
            </a:r>
            <a:endParaRPr lang="en-US" altLang="zh-CN" dirty="0" smtClean="0"/>
          </a:p>
          <a:p>
            <a:r>
              <a:rPr lang="zh-CN" altLang="en-US" dirty="0" smtClean="0"/>
              <a:t>创建的表必须加</a:t>
            </a:r>
            <a:r>
              <a:rPr lang="en-US" altLang="zh-CN" dirty="0" smtClean="0"/>
              <a:t>comment</a:t>
            </a:r>
          </a:p>
          <a:p>
            <a:r>
              <a:rPr lang="zh-CN" altLang="en-US" dirty="0" smtClean="0"/>
              <a:t>创建的表必须显示指定</a:t>
            </a:r>
            <a:r>
              <a:rPr lang="en-US" altLang="zh-CN" dirty="0" smtClean="0"/>
              <a:t>engine</a:t>
            </a:r>
            <a:r>
              <a:rPr lang="en-US" altLang="zh-CN" dirty="0"/>
              <a:t>(</a:t>
            </a:r>
            <a:r>
              <a:rPr lang="zh-CN" altLang="en-US" dirty="0"/>
              <a:t>建议使用</a:t>
            </a:r>
            <a:r>
              <a:rPr lang="en-US" altLang="zh-CN" dirty="0"/>
              <a:t>innodb)</a:t>
            </a:r>
            <a:endParaRPr lang="en-US" altLang="zh-CN" dirty="0" smtClean="0"/>
          </a:p>
          <a:p>
            <a:r>
              <a:rPr lang="zh-CN" altLang="en-US" dirty="0" smtClean="0"/>
              <a:t>表内</a:t>
            </a:r>
            <a:r>
              <a:rPr lang="en-US" altLang="zh-CN" dirty="0" err="1" smtClean="0"/>
              <a:t>auto_increment</a:t>
            </a:r>
            <a:r>
              <a:rPr lang="zh-CN" altLang="en-US" dirty="0" smtClean="0"/>
              <a:t>列使用</a:t>
            </a:r>
            <a:r>
              <a:rPr lang="en-US" altLang="zh-CN" dirty="0" err="1" smtClean="0"/>
              <a:t>bigint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附录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为什么要禁止域名登录</a:t>
            </a:r>
            <a:endParaRPr kumimoji="1"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60" y="2024520"/>
            <a:ext cx="8435280" cy="40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附录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接收到连接请求后，获得的是客户端的</a:t>
            </a:r>
            <a:r>
              <a:rPr lang="en-US" altLang="zh-CN"/>
              <a:t>ip</a:t>
            </a:r>
            <a:r>
              <a:rPr lang="zh-CN" altLang="en-US"/>
              <a:t>，为了更好的匹配</a:t>
            </a:r>
            <a:r>
              <a:rPr lang="en-US" altLang="zh-CN"/>
              <a:t>mysql.user</a:t>
            </a:r>
            <a:r>
              <a:rPr lang="zh-CN" altLang="en-US"/>
              <a:t>里的权限记录（某些是用</a:t>
            </a:r>
            <a:r>
              <a:rPr lang="en-US" altLang="zh-CN"/>
              <a:t>hostname</a:t>
            </a:r>
            <a:r>
              <a:rPr lang="zh-CN" altLang="en-US"/>
              <a:t>定义的）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mysql</a:t>
            </a:r>
            <a:r>
              <a:rPr lang="zh-CN" altLang="en-US"/>
              <a:t>服务器设置了</a:t>
            </a:r>
            <a:r>
              <a:rPr lang="en-US" altLang="zh-CN"/>
              <a:t>dns</a:t>
            </a:r>
            <a:r>
              <a:rPr lang="zh-CN" altLang="en-US"/>
              <a:t>反解析，并且客户端</a:t>
            </a:r>
            <a:r>
              <a:rPr lang="en-US" altLang="zh-CN"/>
              <a:t>ip</a:t>
            </a:r>
            <a:r>
              <a:rPr lang="zh-CN" altLang="en-US"/>
              <a:t>在</a:t>
            </a:r>
            <a:r>
              <a:rPr lang="en-US" altLang="zh-CN"/>
              <a:t>dns</a:t>
            </a:r>
            <a:r>
              <a:rPr lang="zh-CN" altLang="en-US"/>
              <a:t>上并没有相应的</a:t>
            </a:r>
            <a:r>
              <a:rPr lang="en-US" altLang="zh-CN"/>
              <a:t>hostname</a:t>
            </a:r>
            <a:r>
              <a:rPr lang="zh-CN" altLang="en-US"/>
              <a:t>，那么这个过程很慢，导致连接等待。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附录</a:t>
            </a:r>
          </a:p>
        </p:txBody>
      </p:sp>
      <p:sp>
        <p:nvSpPr>
          <p:cNvPr id="4" name="AutoShape 2" descr="quiver-image-url/9920B0ED28F27F1265340D8016CB9734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25538"/>
            <a:ext cx="6336704" cy="52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440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附录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当 </a:t>
            </a:r>
            <a:r>
              <a:rPr kumimoji="1" lang="en-US" altLang="zh-CN"/>
              <a:t>mysql </a:t>
            </a:r>
            <a:r>
              <a:rPr kumimoji="1" lang="zh-CN" altLang="en-US"/>
              <a:t>客户端连接 </a:t>
            </a:r>
            <a:r>
              <a:rPr kumimoji="1" lang="en-US" altLang="zh-CN"/>
              <a:t>mysql </a:t>
            </a:r>
            <a:r>
              <a:rPr kumimoji="1" lang="zh-CN" altLang="en-US"/>
              <a:t>服务器 </a:t>
            </a:r>
            <a:r>
              <a:rPr kumimoji="1" lang="en-US" altLang="zh-CN"/>
              <a:t>(</a:t>
            </a:r>
            <a:r>
              <a:rPr kumimoji="1" lang="zh-CN" altLang="en-US"/>
              <a:t>进程为：</a:t>
            </a:r>
            <a:r>
              <a:rPr kumimoji="1" lang="en-US" altLang="zh-CN"/>
              <a:t>mysqld)</a:t>
            </a:r>
            <a:r>
              <a:rPr kumimoji="1" lang="zh-CN" altLang="en-US"/>
              <a:t>，</a:t>
            </a:r>
            <a:r>
              <a:rPr kumimoji="1" lang="en-US" altLang="zh-CN"/>
              <a:t>mysqld </a:t>
            </a:r>
            <a:r>
              <a:rPr kumimoji="1" lang="zh-CN" altLang="en-US"/>
              <a:t>会创建一个新的线程来处理该请求。该线程先检查是否主机名在主机名缓存中。如果不在，线程试图解析主机名。如果系统是线程安全的，则 </a:t>
            </a:r>
            <a:r>
              <a:rPr kumimoji="1" lang="en-US" altLang="zh-CN"/>
              <a:t>gethostbyaddr_r () </a:t>
            </a:r>
            <a:r>
              <a:rPr kumimoji="1" lang="zh-CN" altLang="en-US"/>
              <a:t>和 </a:t>
            </a:r>
            <a:r>
              <a:rPr kumimoji="1" lang="en-US" altLang="zh-CN"/>
              <a:t>gethostbyname_r() </a:t>
            </a:r>
            <a:r>
              <a:rPr kumimoji="1" lang="zh-CN" altLang="en-US"/>
              <a:t>被调用，来执行主机名解析；如果系统不支持线程安全调用，则线程会锁定一个互斥体并调用 </a:t>
            </a:r>
            <a:r>
              <a:rPr kumimoji="1" lang="en-US" altLang="zh-CN"/>
              <a:t>gethostbyaddr() </a:t>
            </a:r>
            <a:r>
              <a:rPr kumimoji="1" lang="zh-CN" altLang="en-US"/>
              <a:t>和 </a:t>
            </a:r>
            <a:r>
              <a:rPr kumimoji="1" lang="en-US" altLang="zh-CN"/>
              <a:t>gethostbyname() </a:t>
            </a:r>
            <a:r>
              <a:rPr kumimoji="1" lang="zh-CN" altLang="en-US"/>
              <a:t>。在这种情况下，在第</a:t>
            </a:r>
            <a:r>
              <a:rPr kumimoji="1" lang="en-US" altLang="zh-CN"/>
              <a:t>1</a:t>
            </a:r>
            <a:r>
              <a:rPr kumimoji="1" lang="zh-CN" altLang="en-US"/>
              <a:t>个线程解锁互斥体前，没有其它线程可以解析不在主机名缓存中的主机名。</a:t>
            </a:r>
          </a:p>
        </p:txBody>
      </p:sp>
    </p:spTree>
    <p:extLst>
      <p:ext uri="{BB962C8B-B14F-4D97-AF65-F5344CB8AC3E}">
        <p14:creationId xmlns:p14="http://schemas.microsoft.com/office/powerpoint/2010/main" val="16145312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8" y="4857760"/>
            <a:ext cx="2828916" cy="8588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Over.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库表基础规范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3870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表必须有主键列，且</a:t>
            </a:r>
            <a:r>
              <a:rPr lang="en-US" altLang="zh-CN" dirty="0" err="1" smtClean="0"/>
              <a:t>auto_increment</a:t>
            </a:r>
            <a:r>
              <a:rPr lang="zh-CN" altLang="en-US" dirty="0" smtClean="0"/>
              <a:t>，且禁止更新，可以删除</a:t>
            </a:r>
            <a:endParaRPr lang="en-US" altLang="zh-CN" dirty="0"/>
          </a:p>
          <a:p>
            <a:pPr lvl="1"/>
            <a:r>
              <a:rPr lang="zh-CN" altLang="en-US"/>
              <a:t>主键尽量采用自增方式，</a:t>
            </a:r>
            <a:r>
              <a:rPr lang="en-US" altLang="zh-CN"/>
              <a:t>InnoDB</a:t>
            </a:r>
            <a:r>
              <a:rPr lang="zh-CN" altLang="en-US"/>
              <a:t>表实际是一棵索引组织表，顺序存储可以提高存取效率，充分利用磁盘空间。还有对一些复杂查询可能需要自连接来优化时需要用到。</a:t>
            </a:r>
            <a:endParaRPr lang="en-US" altLang="zh-CN"/>
          </a:p>
          <a:p>
            <a:pPr lvl="1"/>
            <a:r>
              <a:rPr lang="zh-CN" altLang="en-US"/>
              <a:t>只有需要全局唯一主键时，使用外部自增</a:t>
            </a:r>
            <a:r>
              <a:rPr lang="en-US" altLang="zh-CN"/>
              <a:t>id</a:t>
            </a:r>
            <a:r>
              <a:rPr lang="zh-CN" altLang="en-US"/>
              <a:t>服务</a:t>
            </a:r>
            <a:endParaRPr lang="en-US" altLang="zh-CN"/>
          </a:p>
          <a:p>
            <a:pPr lvl="1"/>
            <a:r>
              <a:rPr lang="zh-CN" altLang="en-US"/>
              <a:t>如果没有主键或唯一索引，</a:t>
            </a:r>
            <a:r>
              <a:rPr lang="en-US" altLang="zh-CN"/>
              <a:t>update/delete</a:t>
            </a:r>
            <a:r>
              <a:rPr lang="zh-CN" altLang="en-US"/>
              <a:t>是通过所有字段来定位操作的行，相当于每行就是一次全表扫描</a:t>
            </a:r>
            <a:endParaRPr lang="en-US" altLang="zh-CN"/>
          </a:p>
          <a:p>
            <a:pPr lvl="1"/>
            <a:r>
              <a:rPr lang="zh-CN" altLang="en-US"/>
              <a:t>少数情况可以使用联合唯一主键，需与</a:t>
            </a:r>
            <a:r>
              <a:rPr lang="en-US" altLang="zh-CN"/>
              <a:t>DBA</a:t>
            </a:r>
            <a:r>
              <a:rPr lang="zh-CN" altLang="en-US"/>
              <a:t>协商</a:t>
            </a:r>
            <a:endParaRPr lang="en-US" altLang="zh-CN"/>
          </a:p>
          <a:p>
            <a:pPr lvl="1"/>
            <a:r>
              <a:rPr lang="zh-CN" altLang="en-US"/>
              <a:t>对于主键字段值是从其它地方插入（非自己使用</a:t>
            </a:r>
            <a:r>
              <a:rPr lang="en-US" altLang="zh-CN"/>
              <a:t>AUTO_INCREMENT</a:t>
            </a:r>
            <a:r>
              <a:rPr lang="zh-CN" altLang="en-US"/>
              <a:t>生产），去掉</a:t>
            </a:r>
            <a:r>
              <a:rPr lang="en-US" altLang="zh-CN"/>
              <a:t>auto_increment</a:t>
            </a:r>
            <a:r>
              <a:rPr lang="zh-CN" altLang="en-US"/>
              <a:t>定义。比如一些</a:t>
            </a:r>
            <a:r>
              <a:rPr lang="en-US" altLang="zh-CN"/>
              <a:t>31</a:t>
            </a:r>
            <a:r>
              <a:rPr lang="zh-CN" altLang="en-US"/>
              <a:t>天表、历史月份表上，不要</a:t>
            </a:r>
            <a:r>
              <a:rPr lang="en-US" altLang="zh-CN"/>
              <a:t>auto_increment</a:t>
            </a:r>
            <a:r>
              <a:rPr lang="zh-CN" altLang="en-US"/>
              <a:t>属性；再必须全局</a:t>
            </a:r>
            <a:r>
              <a:rPr lang="en-US" altLang="zh-CN"/>
              <a:t>id</a:t>
            </a:r>
            <a:r>
              <a:rPr lang="zh-CN" altLang="en-US"/>
              <a:t>服务获取的主键。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库表基础规范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分区表的分区字段必须有索引，或者是组合索引的第一列</a:t>
            </a:r>
            <a:endParaRPr lang="en-US" altLang="zh-CN" dirty="0"/>
          </a:p>
          <a:p>
            <a:r>
              <a:rPr lang="zh-CN" altLang="en-US" dirty="0"/>
              <a:t>分区个数不能超过</a:t>
            </a:r>
            <a:r>
              <a:rPr lang="en-US" altLang="zh-CN" dirty="0"/>
              <a:t>1024(5.6.7</a:t>
            </a:r>
            <a:r>
              <a:rPr lang="zh-CN" altLang="en-US" dirty="0"/>
              <a:t>之前</a:t>
            </a:r>
            <a:r>
              <a:rPr lang="en-US" altLang="zh-CN" dirty="0"/>
              <a:t>),</a:t>
            </a:r>
            <a:r>
              <a:rPr lang="zh-CN" altLang="en-US" dirty="0"/>
              <a:t>建议分区个数不超过</a:t>
            </a:r>
            <a:r>
              <a:rPr lang="en-US" altLang="zh-CN" dirty="0"/>
              <a:t>12</a:t>
            </a:r>
          </a:p>
          <a:p>
            <a:r>
              <a:rPr lang="zh-CN" altLang="en-US" dirty="0"/>
              <a:t>单个分区表文件大小不能超过</a:t>
            </a:r>
            <a:r>
              <a:rPr lang="en-US" altLang="zh-CN" dirty="0"/>
              <a:t>3G</a:t>
            </a:r>
          </a:p>
          <a:p>
            <a:r>
              <a:rPr lang="zh-CN" altLang="en-US" dirty="0"/>
              <a:t>单表数据量控制在</a:t>
            </a:r>
            <a:r>
              <a:rPr lang="en-US" altLang="zh-CN" dirty="0"/>
              <a:t>5000W</a:t>
            </a:r>
            <a:r>
              <a:rPr lang="zh-CN" altLang="en-US" dirty="0"/>
              <a:t>以内</a:t>
            </a:r>
            <a:r>
              <a:rPr lang="en-US" altLang="zh-CN" dirty="0"/>
              <a:t>(</a:t>
            </a:r>
            <a:r>
              <a:rPr lang="zh-CN" altLang="en-US" dirty="0"/>
              <a:t>减少</a:t>
            </a:r>
            <a:r>
              <a:rPr lang="en-US" altLang="zh-CN" dirty="0"/>
              <a:t>INNODB</a:t>
            </a:r>
            <a:r>
              <a:rPr lang="zh-CN" altLang="en-US" dirty="0"/>
              <a:t>的</a:t>
            </a:r>
            <a:r>
              <a:rPr lang="en-US" altLang="zh-CN" dirty="0"/>
              <a:t>BTREE</a:t>
            </a:r>
            <a:r>
              <a:rPr lang="zh-CN" altLang="en-US" dirty="0"/>
              <a:t>长度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对分区表的</a:t>
            </a:r>
            <a:r>
              <a:rPr lang="en-US" altLang="zh-CN" dirty="0"/>
              <a:t>alter table</a:t>
            </a:r>
            <a:r>
              <a:rPr lang="zh-CN" altLang="en-US" dirty="0"/>
              <a:t>操作必须经过</a:t>
            </a:r>
            <a:r>
              <a:rPr lang="en-US" altLang="zh-CN" dirty="0"/>
              <a:t>DBA</a:t>
            </a:r>
            <a:r>
              <a:rPr lang="zh-CN" altLang="en-US" dirty="0"/>
              <a:t>审核</a:t>
            </a:r>
            <a:endParaRPr lang="en-US" altLang="zh-CN" dirty="0"/>
          </a:p>
          <a:p>
            <a:r>
              <a:rPr lang="zh-CN" altLang="en-US" dirty="0"/>
              <a:t>创建的临时表必须以“</a:t>
            </a:r>
            <a:r>
              <a:rPr lang="en-US" altLang="zh-CN" dirty="0" err="1"/>
              <a:t>tmp</a:t>
            </a:r>
            <a:r>
              <a:rPr lang="en-US" altLang="zh-CN" dirty="0"/>
              <a:t>_</a:t>
            </a:r>
            <a:r>
              <a:rPr lang="zh-CN" altLang="en-US" dirty="0"/>
              <a:t>”开头，备份表必须以“</a:t>
            </a:r>
            <a:r>
              <a:rPr lang="en-US" altLang="zh-CN" dirty="0" err="1"/>
              <a:t>bak</a:t>
            </a:r>
            <a:r>
              <a:rPr lang="en-US" altLang="zh-CN" dirty="0"/>
              <a:t>_</a:t>
            </a:r>
            <a:r>
              <a:rPr lang="zh-CN" altLang="en-US" dirty="0"/>
              <a:t>”开头</a:t>
            </a:r>
            <a:endParaRPr lang="en-US" altLang="zh-CN" dirty="0"/>
          </a:p>
          <a:p>
            <a:r>
              <a:rPr lang="zh-CN" altLang="en-US" dirty="0"/>
              <a:t>临时表和备份表必须定期清理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8386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库表基础规范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数据库库表字符集和前端程序、中间件必须保持一致</a:t>
            </a:r>
            <a:r>
              <a:rPr lang="en-US" altLang="zh-CN" dirty="0" smtClean="0"/>
              <a:t>(</a:t>
            </a:r>
            <a:r>
              <a:rPr lang="zh-CN" altLang="en-US" dirty="0" smtClean="0"/>
              <a:t>建议</a:t>
            </a:r>
            <a:r>
              <a:rPr lang="en-US" altLang="zh-CN" dirty="0"/>
              <a:t>utf8mb4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UTF8</a:t>
            </a:r>
            <a:r>
              <a:rPr lang="zh-CN" altLang="en-US" dirty="0"/>
              <a:t>字符集存储汉字占用</a:t>
            </a:r>
            <a:r>
              <a:rPr lang="en-US" altLang="zh-CN" dirty="0"/>
              <a:t>3</a:t>
            </a:r>
            <a:r>
              <a:rPr lang="zh-CN" altLang="en-US" dirty="0"/>
              <a:t>个字节，存储英文字符占用一个字节</a:t>
            </a:r>
            <a:endParaRPr lang="en-US" altLang="zh-CN" dirty="0"/>
          </a:p>
          <a:p>
            <a:pPr lvl="1"/>
            <a:r>
              <a:rPr lang="zh-CN" altLang="en-US" dirty="0"/>
              <a:t>校对字符集使用默认的 </a:t>
            </a:r>
            <a:r>
              <a:rPr lang="en-US" altLang="zh-CN" dirty="0"/>
              <a:t>utf8mb4_general_ci</a:t>
            </a:r>
            <a:r>
              <a:rPr lang="zh-CN" altLang="en-US" dirty="0"/>
              <a:t>。特别对于使用</a:t>
            </a:r>
            <a:r>
              <a:rPr lang="en-US" altLang="zh-CN" dirty="0"/>
              <a:t>GUI</a:t>
            </a:r>
            <a:r>
              <a:rPr lang="zh-CN" altLang="en-US" dirty="0"/>
              <a:t>设计表结构时，要检查它生成的</a:t>
            </a:r>
            <a:r>
              <a:rPr lang="en-US" altLang="zh-CN" dirty="0"/>
              <a:t>sql</a:t>
            </a:r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如果遇到</a:t>
            </a:r>
            <a:r>
              <a:rPr lang="en-US" altLang="zh-CN" dirty="0"/>
              <a:t>EMOJ</a:t>
            </a:r>
            <a:r>
              <a:rPr lang="zh-CN" altLang="en-US" dirty="0"/>
              <a:t>等表情符号的存储需求，必须使用</a:t>
            </a:r>
            <a:r>
              <a:rPr lang="en-US" altLang="zh-CN" dirty="0"/>
              <a:t>UTF8MB4</a:t>
            </a:r>
            <a:r>
              <a:rPr lang="zh-CN" altLang="en-US" dirty="0"/>
              <a:t>字符集</a:t>
            </a:r>
            <a:endParaRPr lang="en-US" altLang="zh-CN" dirty="0" smtClean="0"/>
          </a:p>
          <a:p>
            <a:r>
              <a:rPr lang="zh-CN" altLang="en-US" dirty="0" smtClean="0"/>
              <a:t>禁止使用外键、视图、</a:t>
            </a:r>
            <a:r>
              <a:rPr lang="en-US" altLang="zh-CN" dirty="0" smtClean="0"/>
              <a:t>UDF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routine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event</a:t>
            </a:r>
          </a:p>
          <a:p>
            <a:r>
              <a:rPr lang="zh-CN" altLang="en-US" dirty="0"/>
              <a:t>不建议使用</a:t>
            </a:r>
            <a:r>
              <a:rPr lang="en-US" altLang="zh-CN" dirty="0" err="1"/>
              <a:t>enum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，</a:t>
            </a:r>
            <a:r>
              <a:rPr lang="en-US" altLang="zh-CN" dirty="0"/>
              <a:t>blob</a:t>
            </a:r>
            <a:r>
              <a:rPr lang="zh-CN" altLang="en-US" dirty="0"/>
              <a:t>，</a:t>
            </a:r>
            <a:r>
              <a:rPr lang="en-US" altLang="zh-CN" dirty="0"/>
              <a:t>text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zh-CN" altLang="en-US" dirty="0"/>
              <a:t>禁止在数据库中存储图片或文件等大数据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库表基础规范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/>
              <a:t>为什么不用外键</a:t>
            </a:r>
            <a:endParaRPr kumimoji="1" lang="en-US" altLang="zh-CN"/>
          </a:p>
          <a:p>
            <a:pPr lvl="1"/>
            <a:r>
              <a:rPr lang="zh-CN" altLang="en-US" dirty="0"/>
              <a:t>数据库需要维护外键的内部管理</a:t>
            </a:r>
            <a:endParaRPr lang="en-US" altLang="zh-CN" dirty="0"/>
          </a:p>
          <a:p>
            <a:pPr lvl="1"/>
            <a:r>
              <a:rPr lang="zh-CN" altLang="en-US" dirty="0"/>
              <a:t>外键等于把数据的一致性事务实现，全部交给数据库服务器完成</a:t>
            </a:r>
            <a:endParaRPr lang="en-US" altLang="zh-CN" dirty="0"/>
          </a:p>
          <a:p>
            <a:pPr lvl="1"/>
            <a:r>
              <a:rPr lang="zh-CN" altLang="en-US" dirty="0"/>
              <a:t>有了外键，当做一些涉及外键字段的增，删，更新操作之后，需要触发相关操作去检查，而不得不消耗资源</a:t>
            </a:r>
            <a:endParaRPr lang="en-US" altLang="zh-CN" dirty="0"/>
          </a:p>
          <a:p>
            <a:pPr lvl="1"/>
            <a:r>
              <a:rPr lang="zh-CN" altLang="en-US" dirty="0"/>
              <a:t>外键还会因为需要请求对其他表内部加锁而容易出现死锁情况</a:t>
            </a:r>
            <a:endParaRPr lang="en-US" altLang="zh-CN" dirty="0"/>
          </a:p>
          <a:p>
            <a:pPr lvl="1"/>
            <a:r>
              <a:rPr lang="zh-CN" altLang="en-US" dirty="0"/>
              <a:t>增加数据迁移的复杂性</a:t>
            </a:r>
            <a:endParaRPr lang="en-US" altLang="zh-CN" dirty="0"/>
          </a:p>
          <a:p>
            <a:r>
              <a:rPr lang="zh-CN" altLang="en-US" dirty="0"/>
              <a:t>为什么不使用</a:t>
            </a:r>
            <a:r>
              <a:rPr lang="en-US" altLang="zh-CN" dirty="0"/>
              <a:t>event</a:t>
            </a:r>
          </a:p>
          <a:p>
            <a:pPr lvl="1"/>
            <a:r>
              <a:rPr lang="zh-CN" altLang="en-US" dirty="0"/>
              <a:t>定时任务执行失败影响业务，而且</a:t>
            </a:r>
            <a:r>
              <a:rPr lang="en-US" altLang="zh-CN" dirty="0"/>
              <a:t>mysql</a:t>
            </a:r>
            <a:r>
              <a:rPr lang="zh-CN" altLang="en-US" dirty="0"/>
              <a:t>无法对它做失败预警。建议建立专门的 </a:t>
            </a:r>
            <a:r>
              <a:rPr lang="en-US" altLang="zh-CN" dirty="0"/>
              <a:t>job scheduler </a:t>
            </a:r>
            <a:r>
              <a:rPr lang="zh-CN" altLang="en-US" dirty="0"/>
              <a:t>平台。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787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库表基础规范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为什么不用视图</a:t>
            </a: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zh-CN" altLang="en-US" sz="1600"/>
              <a:t>两种算法：</a:t>
            </a:r>
            <a:r>
              <a:rPr kumimoji="1" lang="en-US" altLang="zh-CN" sz="1600"/>
              <a:t>merge</a:t>
            </a:r>
            <a:r>
              <a:rPr kumimoji="1" lang="zh-CN" altLang="en-US" sz="1600"/>
              <a:t>和</a:t>
            </a:r>
            <a:r>
              <a:rPr kumimoji="1" lang="en-US" altLang="zh-CN" sz="1600"/>
              <a:t>temptable,</a:t>
            </a:r>
            <a:r>
              <a:rPr kumimoji="1" lang="zh-CN" altLang="en-US" sz="1600"/>
              <a:t>所谓</a:t>
            </a:r>
            <a:r>
              <a:rPr kumimoji="1" lang="en-US" altLang="zh-CN" sz="1600"/>
              <a:t>MERGE</a:t>
            </a:r>
            <a:r>
              <a:rPr kumimoji="1" lang="zh-CN" altLang="en-US" sz="1600"/>
              <a:t>是指在处理涉及到视图的操作时，将对视图的操作根据视图的定义进行展开，有点类似</a:t>
            </a:r>
            <a:r>
              <a:rPr kumimoji="1" lang="en-US" altLang="zh-CN" sz="1600"/>
              <a:t>.</a:t>
            </a:r>
            <a:r>
              <a:rPr kumimoji="1" lang="zh-CN" altLang="en-US" sz="1600"/>
              <a:t>于</a:t>
            </a:r>
            <a:r>
              <a:rPr kumimoji="1" lang="en-US" altLang="zh-CN" sz="1600"/>
              <a:t>C</a:t>
            </a:r>
            <a:r>
              <a:rPr kumimoji="1" lang="zh-CN" altLang="en-US" sz="1600"/>
              <a:t>语言中的宏展开。</a:t>
            </a:r>
            <a:r>
              <a:rPr kumimoji="1" lang="en-US" altLang="zh-CN" sz="1600"/>
              <a:t/>
            </a:r>
            <a:br>
              <a:rPr kumimoji="1" lang="en-US" altLang="zh-CN" sz="1600"/>
            </a:br>
            <a:r>
              <a:rPr kumimoji="1" lang="en-US" altLang="zh-CN" sz="1600"/>
              <a:t/>
            </a:r>
            <a:br>
              <a:rPr kumimoji="1" lang="en-US" altLang="zh-CN" sz="1600"/>
            </a:br>
            <a:r>
              <a:rPr kumimoji="1" lang="en-US" altLang="zh-CN" sz="1600"/>
              <a:t/>
            </a:r>
            <a:br>
              <a:rPr kumimoji="1" lang="en-US" altLang="zh-CN" sz="1600"/>
            </a:br>
            <a:r>
              <a:rPr kumimoji="1" lang="en-US" altLang="zh-CN" sz="1600"/>
              <a:t/>
            </a:r>
            <a:br>
              <a:rPr kumimoji="1" lang="en-US" altLang="zh-CN" sz="1600"/>
            </a:br>
            <a:r>
              <a:rPr kumimoji="1" lang="en-US" altLang="zh-CN" sz="1600"/>
              <a:t/>
            </a:r>
            <a:br>
              <a:rPr kumimoji="1" lang="en-US" altLang="zh-CN" sz="1600"/>
            </a:br>
            <a:r>
              <a:rPr kumimoji="1" lang="en-US" altLang="zh-CN" sz="1600"/>
              <a:t/>
            </a:r>
            <a:br>
              <a:rPr kumimoji="1" lang="en-US" altLang="zh-CN" sz="1600"/>
            </a:br>
            <a:endParaRPr kumimoji="1" lang="en-US" altLang="zh-CN" sz="1600"/>
          </a:p>
          <a:p>
            <a:r>
              <a:rPr kumimoji="1" lang="zh-CN" altLang="en-US" sz="1600"/>
              <a:t>假设</a:t>
            </a:r>
            <a:r>
              <a:rPr kumimoji="1" lang="en-US" altLang="zh-CN" sz="1600"/>
              <a:t>user_id &lt; 10000</a:t>
            </a:r>
            <a:r>
              <a:rPr kumimoji="1" lang="zh-CN" altLang="en-US" sz="1600"/>
              <a:t>的用户为</a:t>
            </a:r>
            <a:r>
              <a:rPr kumimoji="1" lang="en-US" altLang="zh-CN" sz="1600"/>
              <a:t>VIP</a:t>
            </a:r>
            <a:r>
              <a:rPr kumimoji="1" lang="zh-CN" altLang="en-US" sz="1600"/>
              <a:t>用户，我们可以这样创建一个视图来表示</a:t>
            </a:r>
            <a:r>
              <a:rPr kumimoji="1" lang="en-US" altLang="zh-CN" sz="1600"/>
              <a:t>VIP</a:t>
            </a:r>
            <a:r>
              <a:rPr kumimoji="1" lang="zh-CN" altLang="en-US" sz="1600"/>
              <a:t>用户的评论：</a:t>
            </a:r>
            <a:endParaRPr kumimoji="1" lang="en-US" altLang="zh-CN" sz="1600"/>
          </a:p>
          <a:p>
            <a:r>
              <a:rPr kumimoji="1" lang="en-US" altLang="zh-CN" sz="1600"/>
              <a:t>create view vip_comment as select * from comment where user_id &lt; 10000</a:t>
            </a:r>
            <a:br>
              <a:rPr kumimoji="1" lang="en-US" altLang="zh-CN" sz="1600"/>
            </a:br>
            <a:endParaRPr kumimoji="1"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40" y="2708920"/>
            <a:ext cx="3657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2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库表基础规范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为什么不用视图</a:t>
            </a:r>
            <a:endParaRPr kumimoji="1" lang="en-US" altLang="zh-CN"/>
          </a:p>
          <a:p>
            <a:pPr lvl="1"/>
            <a:r>
              <a:rPr kumimoji="1" lang="zh-CN" altLang="en-US" sz="1200"/>
              <a:t>这时我们在操作</a:t>
            </a:r>
            <a:r>
              <a:rPr kumimoji="1" lang="en-US" altLang="zh-CN" sz="1200"/>
              <a:t>vip_comment</a:t>
            </a:r>
            <a:r>
              <a:rPr kumimoji="1" lang="zh-CN" altLang="en-US" sz="1200"/>
              <a:t>视图时使用的就是</a:t>
            </a:r>
            <a:r>
              <a:rPr kumimoji="1" lang="en-US" altLang="zh-CN" sz="1200"/>
              <a:t>MERGE</a:t>
            </a:r>
            <a:r>
              <a:rPr kumimoji="1" lang="zh-CN" altLang="en-US" sz="1200"/>
              <a:t>算法。</a:t>
            </a:r>
            <a:r>
              <a:rPr kumimoji="1" lang="en-US" altLang="zh-CN" sz="1200"/>
              <a:t/>
            </a:r>
            <a:br>
              <a:rPr kumimoji="1" lang="en-US" altLang="zh-CN" sz="1200"/>
            </a:br>
            <a:r>
              <a:rPr kumimoji="1" lang="en-US" altLang="zh-CN" sz="1200"/>
              <a:t/>
            </a:r>
            <a:br>
              <a:rPr kumimoji="1" lang="en-US" altLang="zh-CN" sz="1200"/>
            </a:br>
            <a:r>
              <a:rPr kumimoji="1" lang="en-US" altLang="zh-CN" sz="1200"/>
              <a:t/>
            </a:r>
            <a:br>
              <a:rPr kumimoji="1" lang="en-US" altLang="zh-CN" sz="1200"/>
            </a:br>
            <a:r>
              <a:rPr kumimoji="1" lang="en-US" altLang="zh-CN" sz="1200"/>
              <a:t/>
            </a:r>
            <a:br>
              <a:rPr kumimoji="1" lang="en-US" altLang="zh-CN" sz="1200"/>
            </a:br>
            <a:r>
              <a:rPr kumimoji="1" lang="en-US" altLang="zh-CN" sz="1200"/>
              <a:t/>
            </a:r>
            <a:br>
              <a:rPr kumimoji="1" lang="en-US" altLang="zh-CN" sz="1200"/>
            </a:br>
            <a:r>
              <a:rPr kumimoji="1" lang="en-US" altLang="zh-CN" sz="1200"/>
              <a:t/>
            </a:r>
            <a:br>
              <a:rPr kumimoji="1" lang="en-US" altLang="zh-CN" sz="1200"/>
            </a:br>
            <a:r>
              <a:rPr kumimoji="1" lang="en-US" altLang="zh-CN" sz="1200"/>
              <a:t/>
            </a:r>
            <a:br>
              <a:rPr kumimoji="1" lang="en-US" altLang="zh-CN" sz="1200"/>
            </a:br>
            <a:r>
              <a:rPr kumimoji="1" lang="en-US" altLang="zh-CN" sz="1200"/>
              <a:t/>
            </a:r>
            <a:br>
              <a:rPr kumimoji="1" lang="en-US" altLang="zh-CN" sz="1200"/>
            </a:br>
            <a:r>
              <a:rPr kumimoji="1" lang="en-US" altLang="zh-CN" sz="1200"/>
              <a:t/>
            </a:r>
            <a:br>
              <a:rPr kumimoji="1" lang="en-US" altLang="zh-CN" sz="1200"/>
            </a:br>
            <a:r>
              <a:rPr kumimoji="1" lang="en-US" altLang="zh-CN" sz="1200"/>
              <a:t/>
            </a:r>
            <a:br>
              <a:rPr kumimoji="1" lang="en-US" altLang="zh-CN" sz="1200"/>
            </a:br>
            <a:r>
              <a:rPr kumimoji="1" lang="en-US" altLang="zh-CN" sz="1200"/>
              <a:t/>
            </a:r>
            <a:br>
              <a:rPr kumimoji="1" lang="en-US" altLang="zh-CN" sz="1200"/>
            </a:br>
            <a:r>
              <a:rPr kumimoji="1" lang="en-US" altLang="zh-CN" sz="1200"/>
              <a:t/>
            </a:r>
            <a:br>
              <a:rPr kumimoji="1" lang="en-US" altLang="zh-CN" sz="1200"/>
            </a:br>
            <a:endParaRPr kumimoji="1" lang="en-US" altLang="zh-CN" sz="1200"/>
          </a:p>
          <a:p>
            <a:pPr lvl="1"/>
            <a:endParaRPr kumimoji="1" lang="en-US" altLang="zh-CN" sz="1200"/>
          </a:p>
          <a:p>
            <a:r>
              <a:rPr kumimoji="1" lang="zh-CN" altLang="en-US" sz="1600"/>
              <a:t>可以看到，对</a:t>
            </a:r>
            <a:r>
              <a:rPr kumimoji="1" lang="en-US" altLang="zh-CN" sz="1600"/>
              <a:t>vip_comment</a:t>
            </a:r>
            <a:r>
              <a:rPr kumimoji="1" lang="zh-CN" altLang="en-US" sz="1600"/>
              <a:t>的操作已经被扩展为对</a:t>
            </a:r>
            <a:r>
              <a:rPr kumimoji="1" lang="en-US" altLang="zh-CN" sz="1600"/>
              <a:t>comment</a:t>
            </a:r>
            <a:r>
              <a:rPr kumimoji="1" lang="zh-CN" altLang="en-US" sz="1600"/>
              <a:t>表的操作。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9"/>
            <a:ext cx="6480720" cy="29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42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&amp;B PPT Templet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C&amp;B PPT Templet</Template>
  <TotalTime>30870</TotalTime>
  <Words>3846</Words>
  <Application>Microsoft Macintosh PowerPoint</Application>
  <PresentationFormat>全屏显示(4:3)</PresentationFormat>
  <Paragraphs>248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Arial</vt:lpstr>
      <vt:lpstr>Verdana</vt:lpstr>
      <vt:lpstr>黑体</vt:lpstr>
      <vt:lpstr>华文细黑</vt:lpstr>
      <vt:lpstr>宋体</vt:lpstr>
      <vt:lpstr>C&amp;B PPT Templet</vt:lpstr>
      <vt:lpstr> VNC MySQL数据库使用规范</vt:lpstr>
      <vt:lpstr>MySQL数据库使用规范</vt:lpstr>
      <vt:lpstr>库表基础规范</vt:lpstr>
      <vt:lpstr>库表基础规范</vt:lpstr>
      <vt:lpstr>库表基础规范</vt:lpstr>
      <vt:lpstr>库表基础规范</vt:lpstr>
      <vt:lpstr>库表基础规范</vt:lpstr>
      <vt:lpstr>库表基础规范</vt:lpstr>
      <vt:lpstr>库表基础规范</vt:lpstr>
      <vt:lpstr>库表基础规范</vt:lpstr>
      <vt:lpstr>库表基础规范</vt:lpstr>
      <vt:lpstr>库表基础规范</vt:lpstr>
      <vt:lpstr>库表基础规范</vt:lpstr>
      <vt:lpstr>库表基础规范</vt:lpstr>
      <vt:lpstr>库表基础规范</vt:lpstr>
      <vt:lpstr>字段规范</vt:lpstr>
      <vt:lpstr>字段规范</vt:lpstr>
      <vt:lpstr>字段规范</vt:lpstr>
      <vt:lpstr>字段规范</vt:lpstr>
      <vt:lpstr>字段规范</vt:lpstr>
      <vt:lpstr>字段规范</vt:lpstr>
      <vt:lpstr>字段规范</vt:lpstr>
      <vt:lpstr>索引规范</vt:lpstr>
      <vt:lpstr>安全规划</vt:lpstr>
      <vt:lpstr>SQL编写</vt:lpstr>
      <vt:lpstr>SQL编写</vt:lpstr>
      <vt:lpstr>SQL编写</vt:lpstr>
      <vt:lpstr>SQL编写</vt:lpstr>
      <vt:lpstr>行为规范</vt:lpstr>
      <vt:lpstr>附录</vt:lpstr>
      <vt:lpstr>附录</vt:lpstr>
      <vt:lpstr>附录</vt:lpstr>
      <vt:lpstr>附录</vt:lpstr>
      <vt:lpstr>PowerPoint 演示文稿</vt:lpstr>
    </vt:vector>
  </TitlesOfParts>
  <Company>微软中国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MySQL培训</dc:title>
  <dc:creator>jason</dc:creator>
  <cp:lastModifiedBy>柏崎星奈</cp:lastModifiedBy>
  <cp:revision>1758</cp:revision>
  <dcterms:created xsi:type="dcterms:W3CDTF">2009-11-10T07:37:26Z</dcterms:created>
  <dcterms:modified xsi:type="dcterms:W3CDTF">2018-02-26T08:33:29Z</dcterms:modified>
</cp:coreProperties>
</file>