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5" r:id="rId4"/>
    <p:sldId id="257" r:id="rId5"/>
    <p:sldId id="258" r:id="rId6"/>
    <p:sldId id="259" r:id="rId7"/>
    <p:sldId id="321" r:id="rId8"/>
    <p:sldId id="260" r:id="rId9"/>
    <p:sldId id="261" r:id="rId10"/>
    <p:sldId id="262" r:id="rId11"/>
    <p:sldId id="264" r:id="rId12"/>
    <p:sldId id="263" r:id="rId13"/>
    <p:sldId id="265" r:id="rId14"/>
    <p:sldId id="273" r:id="rId15"/>
    <p:sldId id="266" r:id="rId16"/>
    <p:sldId id="280" r:id="rId17"/>
    <p:sldId id="268" r:id="rId18"/>
    <p:sldId id="269" r:id="rId19"/>
    <p:sldId id="270" r:id="rId20"/>
    <p:sldId id="271" r:id="rId21"/>
    <p:sldId id="285" r:id="rId22"/>
    <p:sldId id="286" r:id="rId23"/>
    <p:sldId id="287" r:id="rId24"/>
    <p:sldId id="288" r:id="rId25"/>
    <p:sldId id="289" r:id="rId26"/>
    <p:sldId id="290" r:id="rId27"/>
    <p:sldId id="291" r:id="rId28"/>
    <p:sldId id="293" r:id="rId29"/>
    <p:sldId id="29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36.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09700" y="1017270"/>
            <a:ext cx="9373235" cy="1419860"/>
          </a:xfrm>
          <a:prstGeom prst="rect">
            <a:avLst/>
          </a:prstGeom>
          <a:noFill/>
        </p:spPr>
        <p:txBody>
          <a:bodyPr wrap="square" rtlCol="0">
            <a:spAutoFit/>
          </a:bodyPr>
          <a:p>
            <a:pPr algn="l">
              <a:lnSpc>
                <a:spcPct val="180000"/>
              </a:lnSpc>
            </a:pPr>
            <a:r>
              <a:rPr lang="zh-CN" altLang="en-US" sz="2400">
                <a:latin typeface="微软雅黑" panose="020B0503020204020204" charset="-122"/>
                <a:ea typeface="微软雅黑" panose="020B0503020204020204" charset="-122"/>
              </a:rPr>
              <a:t>一、深度学习探索</a:t>
            </a:r>
            <a:endParaRPr lang="en-US" altLang="zh-CN" sz="2400">
              <a:latin typeface="微软雅黑" panose="020B0503020204020204" charset="-122"/>
              <a:ea typeface="微软雅黑" panose="020B0503020204020204" charset="-122"/>
            </a:endParaRPr>
          </a:p>
          <a:p>
            <a:pPr algn="l">
              <a:lnSpc>
                <a:spcPct val="180000"/>
              </a:lnSpc>
            </a:pPr>
            <a:r>
              <a:rPr lang="zh-CN" altLang="en-US" sz="2400">
                <a:latin typeface="微软雅黑" panose="020B0503020204020204" charset="-122"/>
                <a:ea typeface="微软雅黑" panose="020B0503020204020204" charset="-122"/>
              </a:rPr>
              <a:t>二、基于</a:t>
            </a:r>
            <a:r>
              <a:rPr lang="en-US" altLang="zh-CN" sz="2400">
                <a:latin typeface="微软雅黑" panose="020B0503020204020204" charset="-122"/>
                <a:ea typeface="微软雅黑" panose="020B0503020204020204" charset="-122"/>
              </a:rPr>
              <a:t>DNN</a:t>
            </a:r>
            <a:r>
              <a:rPr lang="zh-CN" altLang="en-US" sz="2400">
                <a:latin typeface="微软雅黑" panose="020B0503020204020204" charset="-122"/>
                <a:ea typeface="微软雅黑" panose="020B0503020204020204" charset="-122"/>
              </a:rPr>
              <a:t>的语音</a:t>
            </a:r>
            <a:r>
              <a:rPr lang="en-US" altLang="zh-CN" sz="2400">
                <a:latin typeface="微软雅黑" panose="020B0503020204020204" charset="-122"/>
                <a:ea typeface="微软雅黑" panose="020B0503020204020204" charset="-122"/>
              </a:rPr>
              <a:t>VAD</a:t>
            </a:r>
            <a:r>
              <a:rPr lang="zh-CN" altLang="en-US" sz="2400">
                <a:latin typeface="微软雅黑" panose="020B0503020204020204" charset="-122"/>
                <a:ea typeface="微软雅黑" panose="020B0503020204020204" charset="-122"/>
              </a:rPr>
              <a:t>研究和工程化</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神经</a:t>
            </a:r>
            <a:r>
              <a:rPr lang="zh-CN" altLang="en-US" sz="2400">
                <a:solidFill>
                  <a:schemeClr val="tx1"/>
                </a:solidFill>
                <a:latin typeface="微软雅黑" panose="020B0503020204020204" charset="-122"/>
                <a:ea typeface="微软雅黑" panose="020B0503020204020204" charset="-122"/>
              </a:rPr>
              <a:t>网络训练</a:t>
            </a:r>
            <a:r>
              <a:rPr lang="zh-CN" altLang="en-US" sz="2400">
                <a:solidFill>
                  <a:srgbClr val="0000FF"/>
                </a:solidFill>
                <a:latin typeface="微软雅黑" panose="020B0503020204020204" charset="-122"/>
                <a:ea typeface="微软雅黑" panose="020B0503020204020204" charset="-122"/>
              </a:rPr>
              <a:t> </a:t>
            </a:r>
            <a:r>
              <a:rPr lang="zh-CN" altLang="en-US" sz="2400">
                <a:solidFill>
                  <a:srgbClr val="0000FF"/>
                </a:solidFill>
                <a:latin typeface="微软雅黑" panose="020B0503020204020204" charset="-122"/>
                <a:ea typeface="微软雅黑" panose="020B0503020204020204" charset="-122"/>
                <a:sym typeface="+mn-ea"/>
              </a:rPr>
              <a:t>评估模型（</a:t>
            </a:r>
            <a:r>
              <a:rPr lang="en-US" altLang="zh-CN" sz="2400">
                <a:solidFill>
                  <a:srgbClr val="0000FF"/>
                </a:solidFill>
                <a:latin typeface="微软雅黑" panose="020B0503020204020204" charset="-122"/>
                <a:ea typeface="微软雅黑" panose="020B0503020204020204" charset="-122"/>
                <a:sym typeface="+mn-ea"/>
              </a:rPr>
              <a:t>Accuracy</a:t>
            </a:r>
            <a:r>
              <a:rPr lang="zh-CN" altLang="en-US" sz="2400">
                <a:solidFill>
                  <a:srgbClr val="0000FF"/>
                </a:solidFill>
                <a:latin typeface="微软雅黑" panose="020B0503020204020204" charset="-122"/>
                <a:ea typeface="微软雅黑" panose="020B0503020204020204" charset="-122"/>
                <a:sym typeface="+mn-ea"/>
              </a:rPr>
              <a:t>）</a:t>
            </a:r>
            <a:endParaRPr lang="en-US" altLang="zh-CN" sz="2400">
              <a:solidFill>
                <a:srgbClr val="0000FF"/>
              </a:solidFill>
              <a:latin typeface="微软雅黑" panose="020B0503020204020204" charset="-122"/>
              <a:ea typeface="微软雅黑" panose="020B0503020204020204" charset="-122"/>
              <a:sym typeface="+mn-ea"/>
            </a:endParaRPr>
          </a:p>
        </p:txBody>
      </p:sp>
      <p:sp>
        <p:nvSpPr>
          <p:cNvPr id="4" name="文本框 3"/>
          <p:cNvSpPr txBox="1"/>
          <p:nvPr/>
        </p:nvSpPr>
        <p:spPr>
          <a:xfrm>
            <a:off x="271145" y="947420"/>
            <a:ext cx="11438890" cy="460375"/>
          </a:xfrm>
          <a:prstGeom prst="rect">
            <a:avLst/>
          </a:prstGeom>
          <a:noFill/>
        </p:spPr>
        <p:txBody>
          <a:bodyPr wrap="square" rtlCol="0">
            <a:spAutoFit/>
          </a:bodyPr>
          <a:p>
            <a:pPr>
              <a:lnSpc>
                <a:spcPct val="150000"/>
              </a:lnSpc>
            </a:pPr>
            <a:r>
              <a:rPr lang="zh-CN" altLang="en-US" sz="1600">
                <a:solidFill>
                  <a:schemeClr val="tx1"/>
                </a:solidFill>
                <a:latin typeface="微软雅黑" panose="020B0503020204020204" charset="-122"/>
                <a:ea typeface="微软雅黑" panose="020B0503020204020204" charset="-122"/>
              </a:rPr>
              <a:t>在训练过程中，我们需要不断输出当前模型</a:t>
            </a:r>
            <a:r>
              <a:rPr lang="zh-CN" altLang="en-US" sz="1600">
                <a:solidFill>
                  <a:srgbClr val="FF0000"/>
                </a:solidFill>
                <a:latin typeface="微软雅黑" panose="020B0503020204020204" charset="-122"/>
                <a:ea typeface="微软雅黑" panose="020B0503020204020204" charset="-122"/>
              </a:rPr>
              <a:t>在训练集、验证集的准确度</a:t>
            </a:r>
            <a:r>
              <a:rPr lang="zh-CN" altLang="en-US" sz="1600">
                <a:solidFill>
                  <a:schemeClr val="tx1"/>
                </a:solidFill>
                <a:latin typeface="微软雅黑" panose="020B0503020204020204" charset="-122"/>
                <a:ea typeface="微软雅黑" panose="020B0503020204020204" charset="-122"/>
              </a:rPr>
              <a:t>。在完成训练后，需要输出当前模型在</a:t>
            </a:r>
            <a:r>
              <a:rPr lang="zh-CN" altLang="en-US" sz="1600">
                <a:solidFill>
                  <a:srgbClr val="FF0000"/>
                </a:solidFill>
                <a:latin typeface="微软雅黑" panose="020B0503020204020204" charset="-122"/>
                <a:ea typeface="微软雅黑" panose="020B0503020204020204" charset="-122"/>
              </a:rPr>
              <a:t>训练集的准确度。</a:t>
            </a:r>
            <a:endParaRPr lang="zh-CN" altLang="en-US" sz="1600">
              <a:solidFill>
                <a:srgbClr val="FF0000"/>
              </a:solidFill>
              <a:latin typeface="微软雅黑" panose="020B0503020204020204" charset="-122"/>
              <a:ea typeface="微软雅黑" panose="020B0503020204020204" charset="-122"/>
            </a:endParaRPr>
          </a:p>
        </p:txBody>
      </p:sp>
      <p:sp>
        <p:nvSpPr>
          <p:cNvPr id="3" name="文本框 2"/>
          <p:cNvSpPr txBox="1"/>
          <p:nvPr/>
        </p:nvSpPr>
        <p:spPr>
          <a:xfrm>
            <a:off x="604520" y="1562100"/>
            <a:ext cx="4559300" cy="1810385"/>
          </a:xfrm>
          <a:prstGeom prst="rect">
            <a:avLst/>
          </a:prstGeom>
          <a:noFill/>
        </p:spPr>
        <p:txBody>
          <a:bodyPr wrap="none" rtlCol="0" anchor="t">
            <a:spAutoFit/>
          </a:bodyPr>
          <a:p>
            <a:pPr algn="l">
              <a:lnSpc>
                <a:spcPct val="130000"/>
              </a:lnSpc>
            </a:pPr>
            <a:r>
              <a:rPr lang="en-US" altLang="zh-CN" sz="1600">
                <a:solidFill>
                  <a:schemeClr val="tx1"/>
                </a:solidFill>
                <a:latin typeface="微软雅黑" panose="020B0503020204020204" charset="-122"/>
                <a:ea typeface="微软雅黑" panose="020B0503020204020204" charset="-122"/>
                <a:sym typeface="+mn-ea"/>
              </a:rPr>
              <a:t>1. </a:t>
            </a:r>
            <a:r>
              <a:rPr lang="zh-CN" altLang="en-US" sz="1600">
                <a:solidFill>
                  <a:schemeClr val="tx1"/>
                </a:solidFill>
                <a:latin typeface="微软雅黑" panose="020B0503020204020204" charset="-122"/>
                <a:ea typeface="微软雅黑" panose="020B0503020204020204" charset="-122"/>
                <a:sym typeface="+mn-ea"/>
              </a:rPr>
              <a:t>假设有</a:t>
            </a:r>
            <a:r>
              <a:rPr lang="en-US" altLang="zh-CN" sz="1600">
                <a:solidFill>
                  <a:schemeClr val="tx1"/>
                </a:solidFill>
                <a:latin typeface="微软雅黑" panose="020B0503020204020204" charset="-122"/>
                <a:ea typeface="微软雅黑" panose="020B0503020204020204" charset="-122"/>
                <a:sym typeface="+mn-ea"/>
              </a:rPr>
              <a:t>4</a:t>
            </a:r>
            <a:r>
              <a:rPr lang="zh-CN" altLang="en-US" sz="1600">
                <a:solidFill>
                  <a:schemeClr val="tx1"/>
                </a:solidFill>
                <a:latin typeface="微软雅黑" panose="020B0503020204020204" charset="-122"/>
                <a:ea typeface="微软雅黑" panose="020B0503020204020204" charset="-122"/>
                <a:sym typeface="+mn-ea"/>
              </a:rPr>
              <a:t>帧语音，模型预测的</a:t>
            </a:r>
            <a:r>
              <a:rPr lang="zh-CN" altLang="en-US" sz="1600">
                <a:latin typeface="微软雅黑" panose="020B0503020204020204" charset="-122"/>
                <a:ea typeface="微软雅黑" panose="020B0503020204020204" charset="-122"/>
                <a:sym typeface="+mn-ea"/>
              </a:rPr>
              <a:t>分类概率分布：</a:t>
            </a:r>
            <a:endParaRPr lang="zh-CN" altLang="en-US" sz="1600">
              <a:solidFill>
                <a:schemeClr val="tx1"/>
              </a:solidFill>
              <a:latin typeface="微软雅黑" panose="020B0503020204020204" charset="-122"/>
              <a:ea typeface="微软雅黑" panose="020B0503020204020204" charset="-122"/>
              <a:sym typeface="+mn-ea"/>
            </a:endParaRPr>
          </a:p>
          <a:p>
            <a:pPr algn="l">
              <a:lnSpc>
                <a:spcPct val="130000"/>
              </a:lnSpc>
            </a:pPr>
            <a:r>
              <a:rPr lang="en-US" altLang="zh-CN">
                <a:solidFill>
                  <a:srgbClr val="FF0000"/>
                </a:solidFill>
                <a:latin typeface="微软雅黑" panose="020B0503020204020204" charset="-122"/>
                <a:ea typeface="微软雅黑" panose="020B0503020204020204" charset="-122"/>
                <a:sym typeface="+mn-ea"/>
              </a:rPr>
              <a:t>y</a:t>
            </a:r>
            <a:r>
              <a:rPr lang="en-US" altLang="zh-CN" sz="1600">
                <a:latin typeface="微软雅黑" panose="020B0503020204020204" charset="-122"/>
                <a:ea typeface="微软雅黑" panose="020B0503020204020204" charset="-122"/>
                <a:sym typeface="+mn-ea"/>
              </a:rPr>
              <a:t> = [[0.8, 0.2], [0.4, 0.5], [0.1, 0.9], [0.75, 0.25]]</a:t>
            </a:r>
            <a:endParaRPr lang="en-US" altLang="zh-CN" sz="1600">
              <a:latin typeface="微软雅黑" panose="020B0503020204020204" charset="-122"/>
              <a:ea typeface="微软雅黑" panose="020B0503020204020204" charset="-122"/>
              <a:sym typeface="+mn-ea"/>
            </a:endParaRPr>
          </a:p>
          <a:p>
            <a:pPr algn="l">
              <a:lnSpc>
                <a:spcPct val="130000"/>
              </a:lnSpc>
            </a:pPr>
            <a:endParaRPr lang="zh-CN" altLang="en-US"/>
          </a:p>
          <a:p>
            <a:pPr algn="l">
              <a:lnSpc>
                <a:spcPct val="130000"/>
              </a:lnSpc>
            </a:pPr>
            <a:r>
              <a:rPr lang="zh-CN" altLang="en-US" sz="1600">
                <a:latin typeface="微软雅黑" panose="020B0503020204020204" charset="-122"/>
                <a:ea typeface="微软雅黑" panose="020B0503020204020204" charset="-122"/>
              </a:rPr>
              <a:t>此</a:t>
            </a:r>
            <a:r>
              <a:rPr lang="en-US" altLang="zh-CN" sz="1600">
                <a:latin typeface="微软雅黑" panose="020B0503020204020204" charset="-122"/>
                <a:ea typeface="微软雅黑" panose="020B0503020204020204" charset="-122"/>
              </a:rPr>
              <a:t>4</a:t>
            </a:r>
            <a:r>
              <a:rPr lang="zh-CN" altLang="en-US" sz="1600">
                <a:latin typeface="微软雅黑" panose="020B0503020204020204" charset="-122"/>
                <a:ea typeface="微软雅黑" panose="020B0503020204020204" charset="-122"/>
              </a:rPr>
              <a:t>帧对应的标注概率分布</a:t>
            </a:r>
            <a:r>
              <a:rPr lang="en-US" altLang="zh-CN" sz="1600">
                <a:latin typeface="微软雅黑" panose="020B0503020204020204" charset="-122"/>
                <a:ea typeface="微软雅黑" panose="020B0503020204020204" charset="-122"/>
              </a:rPr>
              <a:t>one-hot vector</a:t>
            </a:r>
            <a:r>
              <a:rPr lang="zh-CN" altLang="en-US" sz="1600">
                <a:latin typeface="微软雅黑" panose="020B0503020204020204" charset="-122"/>
                <a:ea typeface="微软雅黑" panose="020B0503020204020204" charset="-122"/>
              </a:rPr>
              <a:t>为：</a:t>
            </a:r>
            <a:endParaRPr lang="zh-CN" altLang="en-US" sz="1600">
              <a:latin typeface="微软雅黑" panose="020B0503020204020204" charset="-122"/>
              <a:ea typeface="微软雅黑" panose="020B0503020204020204" charset="-122"/>
            </a:endParaRPr>
          </a:p>
          <a:p>
            <a:pPr algn="l">
              <a:lnSpc>
                <a:spcPct val="130000"/>
              </a:lnSpc>
            </a:pPr>
            <a:r>
              <a:rPr lang="en-US" altLang="zh-CN">
                <a:solidFill>
                  <a:srgbClr val="FF0000"/>
                </a:solidFill>
                <a:latin typeface="微软雅黑" panose="020B0503020204020204" charset="-122"/>
                <a:ea typeface="微软雅黑" panose="020B0503020204020204" charset="-122"/>
                <a:sym typeface="+mn-ea"/>
              </a:rPr>
              <a:t>y'</a:t>
            </a:r>
            <a:r>
              <a:rPr lang="en-US" altLang="zh-CN">
                <a:latin typeface="微软雅黑" panose="020B0503020204020204" charset="-122"/>
                <a:ea typeface="微软雅黑" panose="020B0503020204020204" charset="-122"/>
                <a:sym typeface="+mn-ea"/>
              </a:rPr>
              <a:t> </a:t>
            </a:r>
            <a:r>
              <a:rPr lang="en-US" altLang="zh-CN" sz="1600">
                <a:latin typeface="微软雅黑" panose="020B0503020204020204" charset="-122"/>
                <a:ea typeface="微软雅黑" panose="020B0503020204020204" charset="-122"/>
                <a:sym typeface="+mn-ea"/>
              </a:rPr>
              <a:t>= [[1, 0], [0, 1], [1, 0], [1, 0]]</a:t>
            </a:r>
            <a:endParaRPr lang="en-US" altLang="zh-CN" sz="1600">
              <a:latin typeface="微软雅黑" panose="020B0503020204020204" charset="-122"/>
              <a:ea typeface="微软雅黑" panose="020B0503020204020204" charset="-122"/>
              <a:sym typeface="+mn-ea"/>
            </a:endParaRPr>
          </a:p>
        </p:txBody>
      </p:sp>
      <p:sp>
        <p:nvSpPr>
          <p:cNvPr id="17" name="右箭头 16"/>
          <p:cNvSpPr/>
          <p:nvPr/>
        </p:nvSpPr>
        <p:spPr>
          <a:xfrm>
            <a:off x="5803900" y="1781810"/>
            <a:ext cx="902970" cy="33401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622925" y="2096770"/>
            <a:ext cx="1102360" cy="337185"/>
          </a:xfrm>
          <a:prstGeom prst="rect">
            <a:avLst/>
          </a:prstGeom>
          <a:noFill/>
        </p:spPr>
        <p:txBody>
          <a:bodyPr wrap="square" rtlCol="0">
            <a:spAutoFit/>
          </a:bodyPr>
          <a:p>
            <a:pPr algn="ctr"/>
            <a:r>
              <a:rPr lang="en-US" altLang="zh-CN" sz="1600"/>
              <a:t>argmax(</a:t>
            </a:r>
            <a:r>
              <a:rPr lang="en-US" altLang="zh-CN" sz="1600">
                <a:solidFill>
                  <a:srgbClr val="FF0000"/>
                </a:solidFill>
                <a:latin typeface="微软雅黑" panose="020B0503020204020204" charset="-122"/>
                <a:ea typeface="微软雅黑" panose="020B0503020204020204" charset="-122"/>
                <a:sym typeface="+mn-ea"/>
              </a:rPr>
              <a:t>y</a:t>
            </a:r>
            <a:r>
              <a:rPr lang="en-US" altLang="zh-CN" sz="1600"/>
              <a:t>)</a:t>
            </a:r>
            <a:endParaRPr lang="en-US" altLang="zh-CN" sz="1600"/>
          </a:p>
        </p:txBody>
      </p:sp>
      <p:sp>
        <p:nvSpPr>
          <p:cNvPr id="9" name="右箭头 8"/>
          <p:cNvSpPr/>
          <p:nvPr/>
        </p:nvSpPr>
        <p:spPr>
          <a:xfrm>
            <a:off x="5803900" y="2773680"/>
            <a:ext cx="902970" cy="33401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5632450" y="3079115"/>
            <a:ext cx="1177290" cy="337185"/>
          </a:xfrm>
          <a:prstGeom prst="rect">
            <a:avLst/>
          </a:prstGeom>
          <a:noFill/>
        </p:spPr>
        <p:txBody>
          <a:bodyPr wrap="square" rtlCol="0">
            <a:spAutoFit/>
          </a:bodyPr>
          <a:p>
            <a:pPr algn="ctr"/>
            <a:r>
              <a:rPr lang="en-US" altLang="zh-CN" sz="1600"/>
              <a:t>argmax(</a:t>
            </a:r>
            <a:r>
              <a:rPr lang="en-US" altLang="zh-CN" sz="1600">
                <a:solidFill>
                  <a:srgbClr val="FF0000"/>
                </a:solidFill>
                <a:latin typeface="微软雅黑" panose="020B0503020204020204" charset="-122"/>
                <a:ea typeface="微软雅黑" panose="020B0503020204020204" charset="-122"/>
                <a:sym typeface="+mn-ea"/>
              </a:rPr>
              <a:t>y'</a:t>
            </a:r>
            <a:r>
              <a:rPr lang="en-US" altLang="zh-CN" sz="1600"/>
              <a:t>)</a:t>
            </a:r>
            <a:endParaRPr lang="en-US" altLang="zh-CN" sz="1600"/>
          </a:p>
        </p:txBody>
      </p:sp>
      <p:sp>
        <p:nvSpPr>
          <p:cNvPr id="11" name="文本框 10"/>
          <p:cNvSpPr txBox="1"/>
          <p:nvPr/>
        </p:nvSpPr>
        <p:spPr>
          <a:xfrm>
            <a:off x="7642225" y="1960880"/>
            <a:ext cx="1376680" cy="368300"/>
          </a:xfrm>
          <a:prstGeom prst="rect">
            <a:avLst/>
          </a:prstGeom>
          <a:noFill/>
        </p:spPr>
        <p:txBody>
          <a:bodyPr wrap="none" rtlCol="0" anchor="t">
            <a:spAutoFit/>
          </a:bodyPr>
          <a:p>
            <a:r>
              <a:rPr lang="en-US" altLang="zh-CN">
                <a:latin typeface="微软雅黑" panose="020B0503020204020204" charset="-122"/>
                <a:ea typeface="微软雅黑" panose="020B0503020204020204" charset="-122"/>
                <a:sym typeface="+mn-ea"/>
              </a:rPr>
              <a:t>[ 0, 1, 1, 0 ]</a:t>
            </a:r>
            <a:endParaRPr lang="zh-CN" altLang="en-US"/>
          </a:p>
        </p:txBody>
      </p:sp>
      <p:sp>
        <p:nvSpPr>
          <p:cNvPr id="12" name="文本框 11"/>
          <p:cNvSpPr txBox="1"/>
          <p:nvPr/>
        </p:nvSpPr>
        <p:spPr>
          <a:xfrm>
            <a:off x="7642225" y="2756535"/>
            <a:ext cx="1376680" cy="368300"/>
          </a:xfrm>
          <a:prstGeom prst="rect">
            <a:avLst/>
          </a:prstGeom>
          <a:noFill/>
        </p:spPr>
        <p:txBody>
          <a:bodyPr wrap="none" rtlCol="0" anchor="t">
            <a:spAutoFit/>
          </a:bodyPr>
          <a:p>
            <a:r>
              <a:rPr lang="en-US" altLang="zh-CN">
                <a:latin typeface="微软雅黑" panose="020B0503020204020204" charset="-122"/>
                <a:ea typeface="微软雅黑" panose="020B0503020204020204" charset="-122"/>
                <a:sym typeface="+mn-ea"/>
              </a:rPr>
              <a:t>[ 0, 1, 0, 0 ]</a:t>
            </a:r>
            <a:endParaRPr lang="zh-CN" altLang="en-US"/>
          </a:p>
        </p:txBody>
      </p:sp>
      <p:sp>
        <p:nvSpPr>
          <p:cNvPr id="13" name="文本框 12"/>
          <p:cNvSpPr txBox="1"/>
          <p:nvPr/>
        </p:nvSpPr>
        <p:spPr>
          <a:xfrm>
            <a:off x="604520" y="3963670"/>
            <a:ext cx="5830570" cy="614045"/>
          </a:xfrm>
          <a:prstGeom prst="rect">
            <a:avLst/>
          </a:prstGeom>
          <a:noFill/>
        </p:spPr>
        <p:txBody>
          <a:bodyPr wrap="square" rtlCol="0" anchor="t">
            <a:spAutoFit/>
          </a:bodyPr>
          <a:p>
            <a:r>
              <a:rPr lang="en-US" altLang="zh-CN" sz="1600">
                <a:latin typeface="微软雅黑" panose="020B0503020204020204" charset="-122"/>
                <a:ea typeface="微软雅黑" panose="020B0503020204020204" charset="-122"/>
              </a:rPr>
              <a:t>2. </a:t>
            </a:r>
            <a:r>
              <a:rPr lang="zh-CN" altLang="en-US" sz="1600">
                <a:latin typeface="微软雅黑" panose="020B0503020204020204" charset="-122"/>
                <a:ea typeface="微软雅黑" panose="020B0503020204020204" charset="-122"/>
              </a:rPr>
              <a:t>计算预测结果</a:t>
            </a:r>
            <a:endParaRPr lang="zh-CN" altLang="en-US" sz="1600">
              <a:latin typeface="微软雅黑" panose="020B0503020204020204" charset="-122"/>
              <a:ea typeface="微软雅黑" panose="020B0503020204020204" charset="-122"/>
            </a:endParaRPr>
          </a:p>
          <a:p>
            <a:r>
              <a:rPr lang="zh-CN" altLang="en-US"/>
              <a:t>correct_prediction = tf.</a:t>
            </a:r>
            <a:r>
              <a:rPr lang="zh-CN" altLang="en-US">
                <a:solidFill>
                  <a:srgbClr val="FF0000"/>
                </a:solidFill>
              </a:rPr>
              <a:t>equal</a:t>
            </a:r>
            <a:r>
              <a:rPr lang="zh-CN" altLang="en-US"/>
              <a:t>(tf.</a:t>
            </a:r>
            <a:r>
              <a:rPr lang="zh-CN" altLang="en-US">
                <a:solidFill>
                  <a:srgbClr val="FF0000"/>
                </a:solidFill>
              </a:rPr>
              <a:t>argmax</a:t>
            </a:r>
            <a:r>
              <a:rPr lang="zh-CN" altLang="en-US"/>
              <a:t>(</a:t>
            </a:r>
            <a:r>
              <a:rPr lang="en-US" altLang="zh-CN">
                <a:solidFill>
                  <a:srgbClr val="FF0000"/>
                </a:solidFill>
                <a:latin typeface="微软雅黑" panose="020B0503020204020204" charset="-122"/>
                <a:ea typeface="微软雅黑" panose="020B0503020204020204" charset="-122"/>
                <a:sym typeface="+mn-ea"/>
              </a:rPr>
              <a:t>y</a:t>
            </a:r>
            <a:r>
              <a:rPr lang="zh-CN" altLang="en-US"/>
              <a:t>,1), tf.</a:t>
            </a:r>
            <a:r>
              <a:rPr lang="zh-CN" altLang="en-US">
                <a:solidFill>
                  <a:srgbClr val="FF0000"/>
                </a:solidFill>
              </a:rPr>
              <a:t>argmax</a:t>
            </a:r>
            <a:r>
              <a:rPr lang="zh-CN" altLang="en-US"/>
              <a:t>(</a:t>
            </a:r>
            <a:r>
              <a:rPr lang="en-US" altLang="zh-CN">
                <a:solidFill>
                  <a:srgbClr val="FF0000"/>
                </a:solidFill>
                <a:latin typeface="微软雅黑" panose="020B0503020204020204" charset="-122"/>
                <a:ea typeface="微软雅黑" panose="020B0503020204020204" charset="-122"/>
                <a:sym typeface="+mn-ea"/>
              </a:rPr>
              <a:t>y'</a:t>
            </a:r>
            <a:r>
              <a:rPr lang="zh-CN" altLang="en-US"/>
              <a:t>,1))</a:t>
            </a:r>
            <a:endParaRPr lang="zh-CN" altLang="en-US"/>
          </a:p>
        </p:txBody>
      </p:sp>
      <p:sp>
        <p:nvSpPr>
          <p:cNvPr id="14" name="右箭头 13"/>
          <p:cNvSpPr/>
          <p:nvPr/>
        </p:nvSpPr>
        <p:spPr>
          <a:xfrm>
            <a:off x="6892290" y="4218940"/>
            <a:ext cx="902970" cy="33401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6863715" y="4476750"/>
            <a:ext cx="831850" cy="337185"/>
          </a:xfrm>
          <a:prstGeom prst="rect">
            <a:avLst/>
          </a:prstGeom>
          <a:noFill/>
        </p:spPr>
        <p:txBody>
          <a:bodyPr wrap="square" rtlCol="0">
            <a:spAutoFit/>
          </a:bodyPr>
          <a:p>
            <a:pPr algn="ctr"/>
            <a:r>
              <a:rPr lang="en-US" altLang="zh-CN" sz="1600"/>
              <a:t>equal()</a:t>
            </a:r>
            <a:endParaRPr lang="en-US" altLang="zh-CN" sz="1600"/>
          </a:p>
        </p:txBody>
      </p:sp>
      <p:sp>
        <p:nvSpPr>
          <p:cNvPr id="16" name="文本框 15"/>
          <p:cNvSpPr txBox="1"/>
          <p:nvPr/>
        </p:nvSpPr>
        <p:spPr>
          <a:xfrm>
            <a:off x="7918450" y="3933190"/>
            <a:ext cx="2707640" cy="368300"/>
          </a:xfrm>
          <a:prstGeom prst="rect">
            <a:avLst/>
          </a:prstGeom>
          <a:noFill/>
        </p:spPr>
        <p:txBody>
          <a:bodyPr wrap="none" rtlCol="0" anchor="t">
            <a:spAutoFit/>
          </a:bodyPr>
          <a:p>
            <a:r>
              <a:rPr lang="en-US" altLang="zh-CN">
                <a:latin typeface="微软雅黑" panose="020B0503020204020204" charset="-122"/>
                <a:ea typeface="微软雅黑" panose="020B0503020204020204" charset="-122"/>
                <a:sym typeface="+mn-ea"/>
              </a:rPr>
              <a:t>[ True,True, False, True ]</a:t>
            </a:r>
            <a:endParaRPr lang="zh-CN" altLang="en-US"/>
          </a:p>
        </p:txBody>
      </p:sp>
      <p:sp>
        <p:nvSpPr>
          <p:cNvPr id="18" name="文本框 17"/>
          <p:cNvSpPr txBox="1"/>
          <p:nvPr/>
        </p:nvSpPr>
        <p:spPr>
          <a:xfrm>
            <a:off x="8479790" y="4608195"/>
            <a:ext cx="1376680" cy="368300"/>
          </a:xfrm>
          <a:prstGeom prst="rect">
            <a:avLst/>
          </a:prstGeom>
          <a:noFill/>
        </p:spPr>
        <p:txBody>
          <a:bodyPr wrap="none" rtlCol="0" anchor="t">
            <a:spAutoFit/>
          </a:bodyPr>
          <a:p>
            <a:r>
              <a:rPr lang="en-US" altLang="zh-CN">
                <a:latin typeface="微软雅黑" panose="020B0503020204020204" charset="-122"/>
                <a:ea typeface="微软雅黑" panose="020B0503020204020204" charset="-122"/>
                <a:sym typeface="+mn-ea"/>
              </a:rPr>
              <a:t>[ 1, 1, 0, 1 ]</a:t>
            </a:r>
            <a:endParaRPr lang="zh-CN" altLang="en-US"/>
          </a:p>
        </p:txBody>
      </p:sp>
      <p:sp>
        <p:nvSpPr>
          <p:cNvPr id="19" name="下箭头 18"/>
          <p:cNvSpPr/>
          <p:nvPr/>
        </p:nvSpPr>
        <p:spPr>
          <a:xfrm>
            <a:off x="9041130" y="4301490"/>
            <a:ext cx="215265" cy="333375"/>
          </a:xfrm>
          <a:prstGeom prst="downArrow">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04520" y="5213985"/>
            <a:ext cx="6238240" cy="614045"/>
          </a:xfrm>
          <a:prstGeom prst="rect">
            <a:avLst/>
          </a:prstGeom>
          <a:noFill/>
        </p:spPr>
        <p:txBody>
          <a:bodyPr wrap="square" rtlCol="0" anchor="t">
            <a:spAutoFit/>
          </a:bodyPr>
          <a:p>
            <a:r>
              <a:rPr lang="en-US" altLang="zh-CN" sz="1600">
                <a:latin typeface="微软雅黑" panose="020B0503020204020204" charset="-122"/>
                <a:ea typeface="微软雅黑" panose="020B0503020204020204" charset="-122"/>
                <a:sym typeface="+mn-ea"/>
              </a:rPr>
              <a:t>3. </a:t>
            </a:r>
            <a:r>
              <a:rPr lang="zh-CN" altLang="en-US" sz="1600">
                <a:latin typeface="微软雅黑" panose="020B0503020204020204" charset="-122"/>
                <a:ea typeface="微软雅黑" panose="020B0503020204020204" charset="-122"/>
                <a:sym typeface="+mn-ea"/>
              </a:rPr>
              <a:t>计算预测准确度</a:t>
            </a:r>
            <a:endParaRPr lang="zh-CN" altLang="en-US" sz="1600">
              <a:latin typeface="微软雅黑" panose="020B0503020204020204" charset="-122"/>
              <a:ea typeface="微软雅黑" panose="020B0503020204020204" charset="-122"/>
              <a:sym typeface="+mn-ea"/>
            </a:endParaRPr>
          </a:p>
          <a:p>
            <a:r>
              <a:rPr lang="zh-CN" altLang="en-US"/>
              <a:t>accuracy = tf.reduce_</a:t>
            </a:r>
            <a:r>
              <a:rPr lang="zh-CN" altLang="en-US">
                <a:solidFill>
                  <a:srgbClr val="FF0000"/>
                </a:solidFill>
              </a:rPr>
              <a:t>mean</a:t>
            </a:r>
            <a:r>
              <a:rPr lang="zh-CN" altLang="en-US"/>
              <a:t>(tf.cast(correct_prediction, float32))</a:t>
            </a:r>
            <a:endParaRPr lang="zh-CN" altLang="en-US"/>
          </a:p>
        </p:txBody>
      </p:sp>
      <p:sp>
        <p:nvSpPr>
          <p:cNvPr id="21" name="右箭头 20"/>
          <p:cNvSpPr/>
          <p:nvPr/>
        </p:nvSpPr>
        <p:spPr>
          <a:xfrm>
            <a:off x="6920230" y="5414010"/>
            <a:ext cx="902970" cy="33401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6910705" y="5680710"/>
            <a:ext cx="831850" cy="337185"/>
          </a:xfrm>
          <a:prstGeom prst="rect">
            <a:avLst/>
          </a:prstGeom>
          <a:noFill/>
        </p:spPr>
        <p:txBody>
          <a:bodyPr wrap="square" rtlCol="0">
            <a:spAutoFit/>
          </a:bodyPr>
          <a:p>
            <a:pPr algn="ctr"/>
            <a:r>
              <a:rPr lang="en-US" altLang="zh-CN" sz="1600"/>
              <a:t>mean()</a:t>
            </a:r>
            <a:endParaRPr lang="en-US" altLang="zh-CN" sz="1600"/>
          </a:p>
        </p:txBody>
      </p:sp>
      <p:sp>
        <p:nvSpPr>
          <p:cNvPr id="23" name="文本框 22"/>
          <p:cNvSpPr txBox="1"/>
          <p:nvPr/>
        </p:nvSpPr>
        <p:spPr>
          <a:xfrm>
            <a:off x="8141970" y="5396865"/>
            <a:ext cx="2052320" cy="368300"/>
          </a:xfrm>
          <a:prstGeom prst="rect">
            <a:avLst/>
          </a:prstGeom>
          <a:noFill/>
        </p:spPr>
        <p:txBody>
          <a:bodyPr wrap="square" rtlCol="0">
            <a:spAutoFit/>
          </a:bodyPr>
          <a:p>
            <a:pPr algn="ctr"/>
            <a:r>
              <a:rPr lang="en-US" altLang="zh-CN">
                <a:solidFill>
                  <a:srgbClr val="FF0000"/>
                </a:solidFill>
                <a:latin typeface="微软雅黑" panose="020B0503020204020204" charset="-122"/>
                <a:ea typeface="微软雅黑" panose="020B0503020204020204" charset="-122"/>
              </a:rPr>
              <a:t>Accuracy</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0.75</a:t>
            </a:r>
            <a:endParaRPr lang="en-US" altLang="zh-CN">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神经</a:t>
            </a:r>
            <a:r>
              <a:rPr lang="zh-CN" altLang="en-US" sz="2400">
                <a:solidFill>
                  <a:schemeClr val="tx1"/>
                </a:solidFill>
                <a:latin typeface="微软雅黑" panose="020B0503020204020204" charset="-122"/>
                <a:ea typeface="微软雅黑" panose="020B0503020204020204" charset="-122"/>
              </a:rPr>
              <a:t>网络训练</a:t>
            </a:r>
            <a:r>
              <a:rPr lang="zh-CN" altLang="en-US" sz="2400">
                <a:solidFill>
                  <a:srgbClr val="0000FF"/>
                </a:solidFill>
                <a:latin typeface="微软雅黑" panose="020B0503020204020204" charset="-122"/>
                <a:ea typeface="微软雅黑" panose="020B0503020204020204" charset="-122"/>
              </a:rPr>
              <a:t> </a:t>
            </a:r>
            <a:r>
              <a:rPr lang="zh-CN" altLang="en-US" sz="2400">
                <a:solidFill>
                  <a:srgbClr val="0000FF"/>
                </a:solidFill>
                <a:latin typeface="微软雅黑" panose="020B0503020204020204" charset="-122"/>
                <a:ea typeface="微软雅黑" panose="020B0503020204020204" charset="-122"/>
                <a:sym typeface="+mn-ea"/>
              </a:rPr>
              <a:t>超级参数</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3" name="文本框 2"/>
          <p:cNvSpPr txBox="1"/>
          <p:nvPr/>
        </p:nvSpPr>
        <p:spPr>
          <a:xfrm>
            <a:off x="557530" y="854075"/>
            <a:ext cx="11169015" cy="2445385"/>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ltLang="zh-CN">
                <a:latin typeface="微软雅黑" panose="020B0503020204020204" charset="-122"/>
                <a:ea typeface="微软雅黑" panose="020B0503020204020204" charset="-122"/>
              </a:rPr>
              <a:t>Batch Size</a:t>
            </a:r>
            <a:endParaRPr lang="en-US" altLang="zh-CN">
              <a:latin typeface="微软雅黑" panose="020B0503020204020204" charset="-122"/>
              <a:ea typeface="微软雅黑" panose="020B0503020204020204" charset="-122"/>
            </a:endParaRPr>
          </a:p>
          <a:p>
            <a:pPr marL="742950" lvl="1" indent="-285750">
              <a:lnSpc>
                <a:spcPct val="150000"/>
              </a:lnSpc>
              <a:buFont typeface="Arial" panose="020B0604020202020204" pitchFamily="34" charset="0"/>
              <a:buChar char="•"/>
            </a:pPr>
            <a:r>
              <a:rPr lang="zh-CN" altLang="en-US" sz="1600">
                <a:latin typeface="微软雅黑" panose="020B0503020204020204" charset="-122"/>
                <a:ea typeface="微软雅黑" panose="020B0503020204020204" charset="-122"/>
              </a:rPr>
              <a:t>一般采用</a:t>
            </a:r>
            <a:r>
              <a:rPr lang="en-US" altLang="zh-CN" sz="1600">
                <a:latin typeface="微软雅黑" panose="020B0503020204020204" charset="-122"/>
                <a:ea typeface="微软雅黑" panose="020B0503020204020204" charset="-122"/>
              </a:rPr>
              <a:t>mini batch </a:t>
            </a:r>
            <a:r>
              <a:rPr lang="zh-CN" altLang="en-US" sz="1600">
                <a:latin typeface="微软雅黑" panose="020B0503020204020204" charset="-122"/>
                <a:ea typeface="微软雅黑" panose="020B0503020204020204" charset="-122"/>
              </a:rPr>
              <a:t>随机梯度下降进行训练，过小的</a:t>
            </a:r>
            <a:r>
              <a:rPr lang="en-US" altLang="zh-CN" sz="1600">
                <a:latin typeface="微软雅黑" panose="020B0503020204020204" charset="-122"/>
                <a:ea typeface="微软雅黑" panose="020B0503020204020204" charset="-122"/>
              </a:rPr>
              <a:t>batchSize</a:t>
            </a:r>
            <a:r>
              <a:rPr lang="zh-CN" altLang="en-US" sz="1600">
                <a:latin typeface="微软雅黑" panose="020B0503020204020204" charset="-122"/>
                <a:ea typeface="微软雅黑" panose="020B0503020204020204" charset="-122"/>
              </a:rPr>
              <a:t>会影响收敛速度，例如</a:t>
            </a:r>
            <a:r>
              <a:rPr lang="en-US" altLang="zh-CN" sz="1600">
                <a:latin typeface="微软雅黑" panose="020B0503020204020204" charset="-122"/>
                <a:ea typeface="微软雅黑" panose="020B0503020204020204" charset="-122"/>
              </a:rPr>
              <a:t>BatchSize = 512</a:t>
            </a:r>
            <a:endParaRPr lang="en-US" altLang="zh-CN" sz="160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en-US" altLang="zh-CN">
                <a:latin typeface="微软雅黑" panose="020B0503020204020204" charset="-122"/>
                <a:ea typeface="微软雅黑" panose="020B0503020204020204" charset="-122"/>
              </a:rPr>
              <a:t>Epoch</a:t>
            </a:r>
            <a:endParaRPr lang="en-US" altLang="zh-CN">
              <a:latin typeface="微软雅黑" panose="020B0503020204020204" charset="-122"/>
              <a:ea typeface="微软雅黑" panose="020B0503020204020204" charset="-122"/>
            </a:endParaRPr>
          </a:p>
          <a:p>
            <a:pPr marL="742950" lvl="1" indent="-285750">
              <a:lnSpc>
                <a:spcPct val="150000"/>
              </a:lnSpc>
              <a:buFont typeface="Arial" panose="020B0604020202020204" pitchFamily="34" charset="0"/>
              <a:buChar char="•"/>
            </a:pPr>
            <a:r>
              <a:rPr lang="zh-CN" altLang="en-US" sz="1600">
                <a:latin typeface="微软雅黑" panose="020B0503020204020204" charset="-122"/>
                <a:ea typeface="微软雅黑" panose="020B0503020204020204" charset="-122"/>
              </a:rPr>
              <a:t>一个</a:t>
            </a:r>
            <a:r>
              <a:rPr lang="en-US" altLang="zh-CN" sz="1600">
                <a:latin typeface="微软雅黑" panose="020B0503020204020204" charset="-122"/>
                <a:ea typeface="微软雅黑" panose="020B0503020204020204" charset="-122"/>
              </a:rPr>
              <a:t>Epoch</a:t>
            </a:r>
            <a:r>
              <a:rPr lang="zh-CN" altLang="en-US" sz="1600">
                <a:latin typeface="微软雅黑" panose="020B0503020204020204" charset="-122"/>
                <a:ea typeface="微软雅黑" panose="020B0503020204020204" charset="-122"/>
              </a:rPr>
              <a:t>即完全过一遍训练集数据，</a:t>
            </a:r>
            <a:r>
              <a:rPr lang="en-US" altLang="zh-CN" sz="1600">
                <a:latin typeface="微软雅黑" panose="020B0503020204020204" charset="-122"/>
                <a:ea typeface="微软雅黑" panose="020B0503020204020204" charset="-122"/>
              </a:rPr>
              <a:t>Epoch</a:t>
            </a:r>
            <a:r>
              <a:rPr lang="zh-CN" altLang="en-US" sz="1600">
                <a:latin typeface="微软雅黑" panose="020B0503020204020204" charset="-122"/>
                <a:ea typeface="微软雅黑" panose="020B0503020204020204" charset="-122"/>
              </a:rPr>
              <a:t>迭代训练次数取决于训练集、验证集、测试集上的准确度</a:t>
            </a:r>
            <a:endParaRPr lang="zh-CN" altLang="en-US" sz="160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en-US" altLang="zh-CN">
                <a:latin typeface="微软雅黑" panose="020B0503020204020204" charset="-122"/>
                <a:ea typeface="微软雅黑" panose="020B0503020204020204" charset="-122"/>
              </a:rPr>
              <a:t>Learning rate</a:t>
            </a:r>
            <a:endParaRPr lang="en-US" altLang="zh-CN">
              <a:latin typeface="微软雅黑" panose="020B0503020204020204" charset="-122"/>
              <a:ea typeface="微软雅黑" panose="020B0503020204020204" charset="-122"/>
            </a:endParaRPr>
          </a:p>
          <a:p>
            <a:pPr marL="742950" lvl="1" indent="-285750">
              <a:lnSpc>
                <a:spcPct val="150000"/>
              </a:lnSpc>
              <a:buFont typeface="Arial" panose="020B0604020202020204" pitchFamily="34" charset="0"/>
              <a:buChar char="•"/>
            </a:pPr>
            <a:r>
              <a:rPr lang="zh-CN" altLang="en-US" sz="1600">
                <a:latin typeface="微软雅黑" panose="020B0503020204020204" charset="-122"/>
                <a:ea typeface="微软雅黑" panose="020B0503020204020204" charset="-122"/>
              </a:rPr>
              <a:t>不同的优化器的初始学习率是不同的，需要根据数据和算法进行调整</a:t>
            </a:r>
            <a:endParaRPr lang="zh-CN" altLang="en-US" sz="1600">
              <a:latin typeface="微软雅黑" panose="020B0503020204020204" charset="-122"/>
              <a:ea typeface="微软雅黑" panose="020B0503020204020204" charset="-122"/>
            </a:endParaRPr>
          </a:p>
        </p:txBody>
      </p:sp>
      <p:pic>
        <p:nvPicPr>
          <p:cNvPr id="4" name="图片 3" descr="loss_过低学习率_1e-6"/>
          <p:cNvPicPr>
            <a:picLocks noChangeAspect="1"/>
          </p:cNvPicPr>
          <p:nvPr/>
        </p:nvPicPr>
        <p:blipFill>
          <a:blip r:embed="rId1"/>
          <a:stretch>
            <a:fillRect/>
          </a:stretch>
        </p:blipFill>
        <p:spPr>
          <a:xfrm>
            <a:off x="1210945" y="3347085"/>
            <a:ext cx="2173746" cy="1440011"/>
          </a:xfrm>
          <a:prstGeom prst="rect">
            <a:avLst/>
          </a:prstGeom>
        </p:spPr>
      </p:pic>
      <p:pic>
        <p:nvPicPr>
          <p:cNvPr id="5" name="图片 4" descr="accuracy_过低学习率_1e-6"/>
          <p:cNvPicPr>
            <a:picLocks noChangeAspect="1"/>
          </p:cNvPicPr>
          <p:nvPr/>
        </p:nvPicPr>
        <p:blipFill>
          <a:blip r:embed="rId2"/>
          <a:stretch>
            <a:fillRect/>
          </a:stretch>
        </p:blipFill>
        <p:spPr>
          <a:xfrm>
            <a:off x="1278890" y="4779010"/>
            <a:ext cx="2078493" cy="1368010"/>
          </a:xfrm>
          <a:prstGeom prst="rect">
            <a:avLst/>
          </a:prstGeom>
        </p:spPr>
      </p:pic>
      <p:sp>
        <p:nvSpPr>
          <p:cNvPr id="6" name="文本框 5"/>
          <p:cNvSpPr txBox="1"/>
          <p:nvPr/>
        </p:nvSpPr>
        <p:spPr>
          <a:xfrm>
            <a:off x="1109345" y="6294120"/>
            <a:ext cx="2417445" cy="306705"/>
          </a:xfrm>
          <a:prstGeom prst="rect">
            <a:avLst/>
          </a:prstGeom>
          <a:noFill/>
        </p:spPr>
        <p:txBody>
          <a:bodyPr wrap="square" rtlCol="0">
            <a:spAutoFit/>
          </a:bodyPr>
          <a:p>
            <a:pPr algn="ctr"/>
            <a:r>
              <a:rPr lang="zh-CN" altLang="en-US" sz="1400">
                <a:latin typeface="微软雅黑" panose="020B0503020204020204" charset="-122"/>
                <a:ea typeface="微软雅黑" panose="020B0503020204020204" charset="-122"/>
              </a:rPr>
              <a:t>学习率过低，</a:t>
            </a:r>
            <a:r>
              <a:rPr lang="en-US" altLang="zh-CN" sz="1400">
                <a:solidFill>
                  <a:srgbClr val="FF0000"/>
                </a:solidFill>
                <a:latin typeface="微软雅黑" panose="020B0503020204020204" charset="-122"/>
                <a:ea typeface="微软雅黑" panose="020B0503020204020204" charset="-122"/>
              </a:rPr>
              <a:t>Loss</a:t>
            </a:r>
            <a:r>
              <a:rPr lang="zh-CN" altLang="en-US" sz="1400">
                <a:solidFill>
                  <a:srgbClr val="FF0000"/>
                </a:solidFill>
                <a:latin typeface="微软雅黑" panose="020B0503020204020204" charset="-122"/>
                <a:ea typeface="微软雅黑" panose="020B0503020204020204" charset="-122"/>
              </a:rPr>
              <a:t>下降缓慢</a:t>
            </a:r>
            <a:endParaRPr lang="zh-CN" altLang="en-US" sz="1400">
              <a:solidFill>
                <a:srgbClr val="FF0000"/>
              </a:solidFill>
              <a:latin typeface="微软雅黑" panose="020B0503020204020204" charset="-122"/>
              <a:ea typeface="微软雅黑" panose="020B0503020204020204" charset="-122"/>
            </a:endParaRPr>
          </a:p>
        </p:txBody>
      </p:sp>
      <p:pic>
        <p:nvPicPr>
          <p:cNvPr id="7" name="图片 6" descr="loss_过高学习率_1e-4"/>
          <p:cNvPicPr>
            <a:picLocks noChangeAspect="1"/>
          </p:cNvPicPr>
          <p:nvPr/>
        </p:nvPicPr>
        <p:blipFill>
          <a:blip r:embed="rId3"/>
          <a:stretch>
            <a:fillRect/>
          </a:stretch>
        </p:blipFill>
        <p:spPr>
          <a:xfrm>
            <a:off x="4232910" y="3347085"/>
            <a:ext cx="2133197" cy="1440011"/>
          </a:xfrm>
          <a:prstGeom prst="rect">
            <a:avLst/>
          </a:prstGeom>
        </p:spPr>
      </p:pic>
      <p:pic>
        <p:nvPicPr>
          <p:cNvPr id="8" name="图片 7" descr="accuracy_过高学习率_1e-4"/>
          <p:cNvPicPr>
            <a:picLocks noChangeAspect="1"/>
          </p:cNvPicPr>
          <p:nvPr/>
        </p:nvPicPr>
        <p:blipFill>
          <a:blip r:embed="rId4"/>
          <a:stretch>
            <a:fillRect/>
          </a:stretch>
        </p:blipFill>
        <p:spPr>
          <a:xfrm>
            <a:off x="4232910" y="4787265"/>
            <a:ext cx="2152838" cy="1368010"/>
          </a:xfrm>
          <a:prstGeom prst="rect">
            <a:avLst/>
          </a:prstGeom>
        </p:spPr>
      </p:pic>
      <p:sp>
        <p:nvSpPr>
          <p:cNvPr id="9" name="文本框 8"/>
          <p:cNvSpPr txBox="1"/>
          <p:nvPr/>
        </p:nvSpPr>
        <p:spPr>
          <a:xfrm>
            <a:off x="4310380" y="6294120"/>
            <a:ext cx="1998345" cy="306705"/>
          </a:xfrm>
          <a:prstGeom prst="rect">
            <a:avLst/>
          </a:prstGeom>
          <a:noFill/>
        </p:spPr>
        <p:txBody>
          <a:bodyPr wrap="square" rtlCol="0">
            <a:spAutoFit/>
          </a:bodyPr>
          <a:p>
            <a:pPr algn="ctr"/>
            <a:r>
              <a:rPr lang="zh-CN" altLang="en-US" sz="1400">
                <a:latin typeface="微软雅黑" panose="020B0503020204020204" charset="-122"/>
                <a:ea typeface="微软雅黑" panose="020B0503020204020204" charset="-122"/>
              </a:rPr>
              <a:t>学习率过高，</a:t>
            </a:r>
            <a:r>
              <a:rPr lang="zh-CN" altLang="en-US" sz="1400">
                <a:solidFill>
                  <a:srgbClr val="FF0000"/>
                </a:solidFill>
                <a:latin typeface="微软雅黑" panose="020B0503020204020204" charset="-122"/>
                <a:ea typeface="微软雅黑" panose="020B0503020204020204" charset="-122"/>
              </a:rPr>
              <a:t>无法收敛</a:t>
            </a:r>
            <a:endParaRPr lang="zh-CN" altLang="en-US" sz="1400">
              <a:solidFill>
                <a:srgbClr val="FF0000"/>
              </a:solidFill>
              <a:latin typeface="微软雅黑" panose="020B0503020204020204" charset="-122"/>
              <a:ea typeface="微软雅黑" panose="020B0503020204020204" charset="-122"/>
            </a:endParaRPr>
          </a:p>
        </p:txBody>
      </p:sp>
      <p:pic>
        <p:nvPicPr>
          <p:cNvPr id="10" name="图片 9" descr="loss_适当学习率_1e-5"/>
          <p:cNvPicPr>
            <a:picLocks noChangeAspect="1"/>
          </p:cNvPicPr>
          <p:nvPr/>
        </p:nvPicPr>
        <p:blipFill>
          <a:blip r:embed="rId5"/>
          <a:stretch>
            <a:fillRect/>
          </a:stretch>
        </p:blipFill>
        <p:spPr>
          <a:xfrm>
            <a:off x="7413625" y="3347085"/>
            <a:ext cx="2306955" cy="1550035"/>
          </a:xfrm>
          <a:prstGeom prst="rect">
            <a:avLst/>
          </a:prstGeom>
        </p:spPr>
      </p:pic>
      <p:pic>
        <p:nvPicPr>
          <p:cNvPr id="11" name="图片 10" descr="accuracy_适当学习率_1e-5"/>
          <p:cNvPicPr>
            <a:picLocks noChangeAspect="1"/>
          </p:cNvPicPr>
          <p:nvPr/>
        </p:nvPicPr>
        <p:blipFill>
          <a:blip r:embed="rId6"/>
          <a:stretch>
            <a:fillRect/>
          </a:stretch>
        </p:blipFill>
        <p:spPr>
          <a:xfrm>
            <a:off x="7594600" y="4897120"/>
            <a:ext cx="2126202" cy="1368010"/>
          </a:xfrm>
          <a:prstGeom prst="rect">
            <a:avLst/>
          </a:prstGeom>
        </p:spPr>
      </p:pic>
      <p:sp>
        <p:nvSpPr>
          <p:cNvPr id="12" name="文本框 11"/>
          <p:cNvSpPr txBox="1"/>
          <p:nvPr/>
        </p:nvSpPr>
        <p:spPr>
          <a:xfrm>
            <a:off x="7780655" y="6294120"/>
            <a:ext cx="1573530" cy="306705"/>
          </a:xfrm>
          <a:prstGeom prst="rect">
            <a:avLst/>
          </a:prstGeom>
          <a:noFill/>
        </p:spPr>
        <p:txBody>
          <a:bodyPr wrap="square" rtlCol="0">
            <a:spAutoFit/>
          </a:bodyPr>
          <a:p>
            <a:pPr algn="ctr"/>
            <a:r>
              <a:rPr lang="zh-CN" altLang="en-US" sz="1400">
                <a:latin typeface="微软雅黑" panose="020B0503020204020204" charset="-122"/>
                <a:ea typeface="微软雅黑" panose="020B0503020204020204" charset="-122"/>
              </a:rPr>
              <a:t>学习率适当</a:t>
            </a:r>
            <a:endParaRPr lang="zh-CN" altLang="en-US" sz="140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神经</a:t>
            </a:r>
            <a:r>
              <a:rPr lang="zh-CN" altLang="en-US" sz="2400">
                <a:solidFill>
                  <a:schemeClr val="tx1"/>
                </a:solidFill>
                <a:latin typeface="微软雅黑" panose="020B0503020204020204" charset="-122"/>
                <a:ea typeface="微软雅黑" panose="020B0503020204020204" charset="-122"/>
              </a:rPr>
              <a:t>网络训练</a:t>
            </a:r>
            <a:r>
              <a:rPr lang="zh-CN" altLang="en-US" sz="2400">
                <a:solidFill>
                  <a:srgbClr val="0000FF"/>
                </a:solidFill>
                <a:latin typeface="微软雅黑" panose="020B0503020204020204" charset="-122"/>
                <a:ea typeface="微软雅黑" panose="020B0503020204020204" charset="-122"/>
              </a:rPr>
              <a:t> 过拟合问题（</a:t>
            </a:r>
            <a:r>
              <a:rPr lang="en-US" altLang="zh-CN" sz="2400">
                <a:solidFill>
                  <a:srgbClr val="0000FF"/>
                </a:solidFill>
                <a:latin typeface="微软雅黑" panose="020B0503020204020204" charset="-122"/>
                <a:ea typeface="微软雅黑" panose="020B0503020204020204" charset="-122"/>
              </a:rPr>
              <a:t>overfitting</a:t>
            </a:r>
            <a:r>
              <a:rPr lang="zh-CN" altLang="en-US" sz="2400">
                <a:solidFill>
                  <a:srgbClr val="0000FF"/>
                </a:solidFill>
                <a:latin typeface="微软雅黑" panose="020B0503020204020204" charset="-122"/>
                <a:ea typeface="微软雅黑" panose="020B0503020204020204" charset="-122"/>
              </a:rPr>
              <a:t>）</a:t>
            </a:r>
            <a:endParaRPr lang="zh-CN" altLang="en-US" sz="2400">
              <a:solidFill>
                <a:srgbClr val="0000FF"/>
              </a:solidFill>
              <a:latin typeface="微软雅黑" panose="020B0503020204020204" charset="-122"/>
              <a:ea typeface="微软雅黑" panose="020B0503020204020204" charset="-122"/>
              <a:sym typeface="+mn-ea"/>
            </a:endParaRPr>
          </a:p>
        </p:txBody>
      </p:sp>
      <p:pic>
        <p:nvPicPr>
          <p:cNvPr id="13" name="图片 12"/>
          <p:cNvPicPr>
            <a:picLocks noChangeAspect="1"/>
          </p:cNvPicPr>
          <p:nvPr/>
        </p:nvPicPr>
        <p:blipFill>
          <a:blip r:embed="rId1"/>
          <a:stretch>
            <a:fillRect/>
          </a:stretch>
        </p:blipFill>
        <p:spPr>
          <a:xfrm>
            <a:off x="525780" y="1743710"/>
            <a:ext cx="3030855" cy="2898140"/>
          </a:xfrm>
          <a:prstGeom prst="rect">
            <a:avLst/>
          </a:prstGeom>
        </p:spPr>
      </p:pic>
      <p:pic>
        <p:nvPicPr>
          <p:cNvPr id="14" name="图片 13"/>
          <p:cNvPicPr>
            <a:picLocks noChangeAspect="1"/>
          </p:cNvPicPr>
          <p:nvPr/>
        </p:nvPicPr>
        <p:blipFill>
          <a:blip r:embed="rId2"/>
          <a:stretch>
            <a:fillRect/>
          </a:stretch>
        </p:blipFill>
        <p:spPr>
          <a:xfrm>
            <a:off x="4145280" y="1752600"/>
            <a:ext cx="2960825" cy="2880021"/>
          </a:xfrm>
          <a:prstGeom prst="rect">
            <a:avLst/>
          </a:prstGeom>
        </p:spPr>
      </p:pic>
      <p:sp>
        <p:nvSpPr>
          <p:cNvPr id="15" name="文本框 14"/>
          <p:cNvSpPr txBox="1"/>
          <p:nvPr/>
        </p:nvSpPr>
        <p:spPr>
          <a:xfrm>
            <a:off x="4144645" y="4721225"/>
            <a:ext cx="2961005" cy="983615"/>
          </a:xfrm>
          <a:prstGeom prst="rect">
            <a:avLst/>
          </a:prstGeom>
          <a:noFill/>
        </p:spPr>
        <p:txBody>
          <a:bodyPr wrap="square" rtlCol="0">
            <a:spAutoFit/>
          </a:bodyPr>
          <a:p>
            <a:pPr algn="ctr"/>
            <a:r>
              <a:rPr lang="zh-CN" altLang="en-US" sz="1400">
                <a:latin typeface="微软雅黑" panose="020B0503020204020204" charset="-122"/>
                <a:ea typeface="微软雅黑" panose="020B0503020204020204" charset="-122"/>
              </a:rPr>
              <a:t>训练集和验证集的交叉熵曲线</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不再相关联，</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验证集的</a:t>
            </a:r>
            <a:r>
              <a:rPr lang="en-US" altLang="zh-CN" sz="1400">
                <a:latin typeface="微软雅黑" panose="020B0503020204020204" charset="-122"/>
                <a:ea typeface="微软雅黑" panose="020B0503020204020204" charset="-122"/>
              </a:rPr>
              <a:t>Loss</a:t>
            </a:r>
            <a:r>
              <a:rPr lang="zh-CN" altLang="en-US" sz="1400">
                <a:latin typeface="微软雅黑" panose="020B0503020204020204" charset="-122"/>
                <a:ea typeface="微软雅黑" panose="020B0503020204020204" charset="-122"/>
              </a:rPr>
              <a:t>在上升</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这种现象说明当前的</a:t>
            </a:r>
            <a:r>
              <a:rPr lang="zh-CN" altLang="en-US" sz="1600">
                <a:solidFill>
                  <a:srgbClr val="FF0000"/>
                </a:solidFill>
                <a:latin typeface="微软雅黑" panose="020B0503020204020204" charset="-122"/>
                <a:ea typeface="微软雅黑" panose="020B0503020204020204" charset="-122"/>
              </a:rPr>
              <a:t>网络过拟合</a:t>
            </a:r>
            <a:endParaRPr lang="zh-CN" altLang="en-US" sz="1600">
              <a:solidFill>
                <a:srgbClr val="FF0000"/>
              </a:solidFill>
              <a:latin typeface="微软雅黑" panose="020B0503020204020204" charset="-122"/>
              <a:ea typeface="微软雅黑" panose="020B0503020204020204" charset="-122"/>
            </a:endParaRPr>
          </a:p>
        </p:txBody>
      </p:sp>
      <p:sp>
        <p:nvSpPr>
          <p:cNvPr id="16" name="文本框 15"/>
          <p:cNvSpPr txBox="1"/>
          <p:nvPr/>
        </p:nvSpPr>
        <p:spPr>
          <a:xfrm>
            <a:off x="525780" y="1075690"/>
            <a:ext cx="3030855" cy="337185"/>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rPr>
              <a:t>如下图，经过几千次迭代后。</a:t>
            </a:r>
            <a:endParaRPr lang="zh-CN" altLang="en-US" sz="1600">
              <a:latin typeface="微软雅黑" panose="020B0503020204020204" charset="-122"/>
              <a:ea typeface="微软雅黑" panose="020B0503020204020204" charset="-122"/>
            </a:endParaRPr>
          </a:p>
        </p:txBody>
      </p:sp>
      <p:sp>
        <p:nvSpPr>
          <p:cNvPr id="17" name="文本框 16"/>
          <p:cNvSpPr txBox="1"/>
          <p:nvPr/>
        </p:nvSpPr>
        <p:spPr>
          <a:xfrm>
            <a:off x="696595" y="4721225"/>
            <a:ext cx="2624455" cy="953135"/>
          </a:xfrm>
          <a:prstGeom prst="rect">
            <a:avLst/>
          </a:prstGeom>
          <a:noFill/>
        </p:spPr>
        <p:txBody>
          <a:bodyPr wrap="square" rtlCol="0">
            <a:spAutoFit/>
          </a:bodyPr>
          <a:p>
            <a:pPr algn="ctr"/>
            <a:r>
              <a:rPr lang="zh-CN" altLang="en-US" sz="1400">
                <a:latin typeface="微软雅黑" panose="020B0503020204020204" charset="-122"/>
                <a:ea typeface="微软雅黑" panose="020B0503020204020204" charset="-122"/>
              </a:rPr>
              <a:t>训练集和验证集的准确度曲线</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不再相关联，</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训练集准确度继续上升，</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但验证集的准确度反而下降</a:t>
            </a:r>
            <a:endParaRPr lang="zh-CN" altLang="en-US" sz="1400">
              <a:latin typeface="微软雅黑" panose="020B0503020204020204" charset="-122"/>
              <a:ea typeface="微软雅黑" panose="020B0503020204020204" charset="-122"/>
            </a:endParaRPr>
          </a:p>
        </p:txBody>
      </p:sp>
      <p:sp>
        <p:nvSpPr>
          <p:cNvPr id="18" name="文本框 17"/>
          <p:cNvSpPr txBox="1"/>
          <p:nvPr/>
        </p:nvSpPr>
        <p:spPr>
          <a:xfrm>
            <a:off x="8268970" y="1075690"/>
            <a:ext cx="3030855" cy="2355850"/>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rPr>
              <a:t>解决过拟合问题的思路：</a:t>
            </a:r>
            <a:endParaRPr lang="zh-CN" altLang="en-US" sz="1600">
              <a:latin typeface="微软雅黑" panose="020B0503020204020204" charset="-122"/>
              <a:ea typeface="微软雅黑" panose="020B0503020204020204" charset="-122"/>
            </a:endParaRPr>
          </a:p>
          <a:p>
            <a:endParaRPr lang="zh-CN" altLang="en-US" sz="1600">
              <a:latin typeface="微软雅黑" panose="020B0503020204020204" charset="-122"/>
              <a:ea typeface="微软雅黑" panose="020B0503020204020204" charset="-122"/>
            </a:endParaRPr>
          </a:p>
          <a:p>
            <a:pPr>
              <a:lnSpc>
                <a:spcPct val="180000"/>
              </a:lnSpc>
            </a:pPr>
            <a:r>
              <a:rPr lang="en-US" altLang="zh-CN" sz="1600">
                <a:latin typeface="微软雅黑" panose="020B0503020204020204" charset="-122"/>
                <a:ea typeface="微软雅黑" panose="020B0503020204020204" charset="-122"/>
              </a:rPr>
              <a:t>1. </a:t>
            </a:r>
            <a:r>
              <a:rPr lang="zh-CN" altLang="en-US" sz="1600">
                <a:latin typeface="微软雅黑" panose="020B0503020204020204" charset="-122"/>
                <a:ea typeface="微软雅黑" panose="020B0503020204020204" charset="-122"/>
              </a:rPr>
              <a:t>使用</a:t>
            </a:r>
            <a:r>
              <a:rPr lang="en-US" altLang="zh-CN" sz="1600">
                <a:latin typeface="微软雅黑" panose="020B0503020204020204" charset="-122"/>
                <a:ea typeface="微软雅黑" panose="020B0503020204020204" charset="-122"/>
              </a:rPr>
              <a:t>正则化（regularization）技术，</a:t>
            </a:r>
            <a:r>
              <a:rPr lang="zh-CN" altLang="en-US" sz="1600">
                <a:latin typeface="微软雅黑" panose="020B0503020204020204" charset="-122"/>
                <a:ea typeface="微软雅黑" panose="020B0503020204020204" charset="-122"/>
              </a:rPr>
              <a:t>例如</a:t>
            </a:r>
            <a:r>
              <a:rPr lang="en-US" altLang="zh-CN" sz="1600">
                <a:latin typeface="微软雅黑" panose="020B0503020204020204" charset="-122"/>
                <a:ea typeface="微软雅黑" panose="020B0503020204020204" charset="-122"/>
              </a:rPr>
              <a:t> </a:t>
            </a:r>
            <a:r>
              <a:rPr lang="en-US" altLang="zh-CN" sz="1600">
                <a:solidFill>
                  <a:srgbClr val="FF0000"/>
                </a:solidFill>
                <a:latin typeface="微软雅黑" panose="020B0503020204020204" charset="-122"/>
                <a:ea typeface="微软雅黑" panose="020B0503020204020204" charset="-122"/>
              </a:rPr>
              <a:t>Dropout</a:t>
            </a:r>
            <a:endParaRPr lang="en-US" altLang="zh-CN" sz="1600">
              <a:solidFill>
                <a:srgbClr val="FF0000"/>
              </a:solidFill>
              <a:latin typeface="微软雅黑" panose="020B0503020204020204" charset="-122"/>
              <a:ea typeface="微软雅黑" panose="020B0503020204020204" charset="-122"/>
            </a:endParaRPr>
          </a:p>
          <a:p>
            <a:pPr>
              <a:lnSpc>
                <a:spcPct val="180000"/>
              </a:lnSpc>
            </a:pPr>
            <a:r>
              <a:rPr lang="en-US" altLang="zh-CN" sz="1600">
                <a:solidFill>
                  <a:srgbClr val="FF0000"/>
                </a:solidFill>
                <a:latin typeface="微软雅黑" panose="020B0503020204020204" charset="-122"/>
                <a:ea typeface="微软雅黑" panose="020B0503020204020204" charset="-122"/>
              </a:rPr>
              <a:t>2. 利用L2/L1 regularization</a:t>
            </a:r>
            <a:endParaRPr lang="en-US" altLang="zh-CN" sz="1600">
              <a:solidFill>
                <a:srgbClr val="FF0000"/>
              </a:solidFill>
              <a:latin typeface="微软雅黑" panose="020B0503020204020204" charset="-122"/>
              <a:ea typeface="微软雅黑" panose="020B0503020204020204" charset="-122"/>
            </a:endParaRPr>
          </a:p>
          <a:p>
            <a:pPr>
              <a:lnSpc>
                <a:spcPct val="180000"/>
              </a:lnSpc>
            </a:pPr>
            <a:r>
              <a:rPr lang="en-US" altLang="zh-CN" sz="1600">
                <a:latin typeface="微软雅黑" panose="020B0503020204020204" charset="-122"/>
                <a:ea typeface="微软雅黑" panose="020B0503020204020204" charset="-122"/>
              </a:rPr>
              <a:t>3. </a:t>
            </a:r>
            <a:r>
              <a:rPr lang="zh-CN" altLang="en-US" sz="1600">
                <a:latin typeface="微软雅黑" panose="020B0503020204020204" charset="-122"/>
                <a:ea typeface="微软雅黑" panose="020B0503020204020204" charset="-122"/>
              </a:rPr>
              <a:t>加入更多的训练集数据</a:t>
            </a:r>
            <a:endParaRPr lang="zh-CN" altLang="en-US" sz="160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神经</a:t>
            </a:r>
            <a:r>
              <a:rPr lang="zh-CN" altLang="en-US" sz="2400">
                <a:solidFill>
                  <a:schemeClr val="tx1"/>
                </a:solidFill>
                <a:latin typeface="微软雅黑" panose="020B0503020204020204" charset="-122"/>
                <a:ea typeface="微软雅黑" panose="020B0503020204020204" charset="-122"/>
              </a:rPr>
              <a:t>网络 </a:t>
            </a:r>
            <a:r>
              <a:rPr lang="zh-CN" altLang="en-US" sz="2400">
                <a:solidFill>
                  <a:srgbClr val="0000FF"/>
                </a:solidFill>
                <a:latin typeface="微软雅黑" panose="020B0503020204020204" charset="-122"/>
                <a:ea typeface="微软雅黑" panose="020B0503020204020204" charset="-122"/>
              </a:rPr>
              <a:t>CNN和RNN</a:t>
            </a:r>
            <a:endParaRPr lang="en-US" altLang="zh-CN" sz="2400">
              <a:solidFill>
                <a:schemeClr val="tx1"/>
              </a:solidFill>
              <a:latin typeface="微软雅黑" panose="020B0503020204020204" charset="-122"/>
              <a:ea typeface="微软雅黑" panose="020B0503020204020204" charset="-122"/>
              <a:sym typeface="+mn-ea"/>
            </a:endParaRPr>
          </a:p>
        </p:txBody>
      </p:sp>
      <p:sp>
        <p:nvSpPr>
          <p:cNvPr id="3" name="文本框 2"/>
          <p:cNvSpPr txBox="1"/>
          <p:nvPr/>
        </p:nvSpPr>
        <p:spPr>
          <a:xfrm>
            <a:off x="453390" y="871220"/>
            <a:ext cx="11024870" cy="1383665"/>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rPr>
              <a:t>一</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卷积神经网络</a:t>
            </a:r>
            <a:r>
              <a:rPr lang="zh-CN" altLang="en-US">
                <a:solidFill>
                  <a:srgbClr val="FF0000"/>
                </a:solidFill>
                <a:latin typeface="微软雅黑" panose="020B0503020204020204" charset="-122"/>
                <a:ea typeface="微软雅黑" panose="020B0503020204020204" charset="-122"/>
              </a:rPr>
              <a:t>CNN</a:t>
            </a:r>
            <a:endParaRPr lang="zh-CN" altLang="en-US">
              <a:solidFill>
                <a:srgbClr val="FF0000"/>
              </a:solidFill>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全连接的</a:t>
            </a:r>
            <a:r>
              <a:rPr lang="en-US" altLang="zh-CN" sz="1600">
                <a:latin typeface="微软雅黑" panose="020B0503020204020204" charset="-122"/>
                <a:ea typeface="微软雅黑" panose="020B0503020204020204" charset="-122"/>
              </a:rPr>
              <a:t>DNN</a:t>
            </a:r>
            <a:r>
              <a:rPr lang="zh-CN" altLang="en-US" sz="1600">
                <a:latin typeface="微软雅黑" panose="020B0503020204020204" charset="-122"/>
                <a:ea typeface="微软雅黑" panose="020B0503020204020204" charset="-122"/>
              </a:rPr>
              <a:t>结构上下层神经元都能形成连接，带来了参数数据量的膨胀以及过拟合问题。在计算机视角图像识别领域有固定的局部模式（例如轮廓、边界等），所以诞生出</a:t>
            </a:r>
            <a:r>
              <a:rPr lang="en-US" altLang="zh-CN" sz="1600">
                <a:latin typeface="微软雅黑" panose="020B0503020204020204" charset="-122"/>
                <a:ea typeface="微软雅黑" panose="020B0503020204020204" charset="-122"/>
              </a:rPr>
              <a:t>CNN</a:t>
            </a:r>
            <a:r>
              <a:rPr lang="zh-CN" altLang="en-US" sz="1600">
                <a:latin typeface="微软雅黑" panose="020B0503020204020204" charset="-122"/>
                <a:ea typeface="微软雅黑" panose="020B0503020204020204" charset="-122"/>
              </a:rPr>
              <a:t>网络，</a:t>
            </a:r>
            <a:r>
              <a:rPr lang="en-US" altLang="zh-CN" sz="1600">
                <a:latin typeface="微软雅黑" panose="020B0503020204020204" charset="-122"/>
                <a:ea typeface="微软雅黑" panose="020B0503020204020204" charset="-122"/>
              </a:rPr>
              <a:t>CNN</a:t>
            </a:r>
            <a:r>
              <a:rPr lang="zh-CN" altLang="en-US" sz="1600">
                <a:latin typeface="微软雅黑" panose="020B0503020204020204" charset="-122"/>
                <a:ea typeface="微软雅黑" panose="020B0503020204020204" charset="-122"/>
              </a:rPr>
              <a:t>网络并不是所有</a:t>
            </a:r>
            <a:r>
              <a:rPr lang="zh-CN" altLang="en-US" sz="1600">
                <a:latin typeface="微软雅黑" panose="020B0503020204020204" charset="-122"/>
                <a:ea typeface="微软雅黑" panose="020B0503020204020204" charset="-122"/>
                <a:sym typeface="+mn-ea"/>
              </a:rPr>
              <a:t>上下层神经元都直接连接，而是通过</a:t>
            </a:r>
            <a:r>
              <a:rPr lang="en-US" altLang="zh-CN" sz="1600">
                <a:latin typeface="微软雅黑" panose="020B0503020204020204" charset="-122"/>
                <a:ea typeface="微软雅黑" panose="020B0503020204020204" charset="-122"/>
                <a:sym typeface="+mn-ea"/>
              </a:rPr>
              <a:t>“</a:t>
            </a:r>
            <a:r>
              <a:rPr lang="zh-CN" altLang="en-US" sz="1600">
                <a:latin typeface="微软雅黑" panose="020B0503020204020204" charset="-122"/>
                <a:ea typeface="微软雅黑" panose="020B0503020204020204" charset="-122"/>
                <a:sym typeface="+mn-ea"/>
              </a:rPr>
              <a:t>卷积核</a:t>
            </a:r>
            <a:r>
              <a:rPr lang="en-US" altLang="zh-CN" sz="1600">
                <a:latin typeface="微软雅黑" panose="020B0503020204020204" charset="-122"/>
                <a:ea typeface="微软雅黑" panose="020B0503020204020204" charset="-122"/>
                <a:sym typeface="+mn-ea"/>
              </a:rPr>
              <a:t>”</a:t>
            </a:r>
            <a:r>
              <a:rPr lang="zh-CN" altLang="en-US" sz="1600">
                <a:latin typeface="微软雅黑" panose="020B0503020204020204" charset="-122"/>
                <a:ea typeface="微软雅黑" panose="020B0503020204020204" charset="-122"/>
                <a:sym typeface="+mn-ea"/>
              </a:rPr>
              <a:t>作为中介。</a:t>
            </a:r>
            <a:endParaRPr lang="zh-CN" altLang="en-US" sz="160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616585" y="2333625"/>
            <a:ext cx="6724650" cy="1586865"/>
          </a:xfrm>
          <a:prstGeom prst="rect">
            <a:avLst/>
          </a:prstGeom>
        </p:spPr>
      </p:pic>
      <p:sp>
        <p:nvSpPr>
          <p:cNvPr id="5" name="文本框 4"/>
          <p:cNvSpPr txBox="1"/>
          <p:nvPr/>
        </p:nvSpPr>
        <p:spPr>
          <a:xfrm>
            <a:off x="453390" y="4064635"/>
            <a:ext cx="11024870" cy="1137285"/>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rPr>
              <a:t>二</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循环神经网络</a:t>
            </a:r>
            <a:r>
              <a:rPr lang="en-US" altLang="zh-CN">
                <a:solidFill>
                  <a:srgbClr val="FF0000"/>
                </a:solidFill>
                <a:latin typeface="微软雅黑" panose="020B0503020204020204" charset="-122"/>
                <a:ea typeface="微软雅黑" panose="020B0503020204020204" charset="-122"/>
              </a:rPr>
              <a:t>R</a:t>
            </a:r>
            <a:r>
              <a:rPr lang="zh-CN" altLang="en-US">
                <a:solidFill>
                  <a:srgbClr val="FF0000"/>
                </a:solidFill>
                <a:latin typeface="微软雅黑" panose="020B0503020204020204" charset="-122"/>
                <a:ea typeface="微软雅黑" panose="020B0503020204020204" charset="-122"/>
              </a:rPr>
              <a:t>NN</a:t>
            </a:r>
            <a:endParaRPr lang="zh-CN" altLang="en-US">
              <a:solidFill>
                <a:srgbClr val="FF0000"/>
              </a:solidFill>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全连接的</a:t>
            </a:r>
            <a:r>
              <a:rPr lang="en-US" altLang="zh-CN" sz="1600">
                <a:latin typeface="微软雅黑" panose="020B0503020204020204" charset="-122"/>
                <a:ea typeface="微软雅黑" panose="020B0503020204020204" charset="-122"/>
              </a:rPr>
              <a:t>DNN</a:t>
            </a:r>
            <a:r>
              <a:rPr lang="zh-CN" altLang="en-US" sz="1600">
                <a:latin typeface="微软雅黑" panose="020B0503020204020204" charset="-122"/>
                <a:ea typeface="微软雅黑" panose="020B0503020204020204" charset="-122"/>
              </a:rPr>
              <a:t>网络无法对时间序列上的变化进行建模，例如对于</a:t>
            </a:r>
            <a:r>
              <a:rPr lang="en-US" altLang="zh-CN" sz="1600">
                <a:latin typeface="微软雅黑" panose="020B0503020204020204" charset="-122"/>
                <a:ea typeface="微软雅黑" panose="020B0503020204020204" charset="-122"/>
              </a:rPr>
              <a:t>NLP</a:t>
            </a:r>
            <a:r>
              <a:rPr lang="zh-CN" altLang="en-US" sz="1600">
                <a:latin typeface="微软雅黑" panose="020B0503020204020204" charset="-122"/>
                <a:ea typeface="微软雅黑" panose="020B0503020204020204" charset="-122"/>
              </a:rPr>
              <a:t>，语音识别等场景时间顺序非常重要。于是诞生出</a:t>
            </a:r>
            <a:r>
              <a:rPr lang="en-US" altLang="zh-CN" sz="1600">
                <a:latin typeface="微软雅黑" panose="020B0503020204020204" charset="-122"/>
                <a:ea typeface="微软雅黑" panose="020B0503020204020204" charset="-122"/>
              </a:rPr>
              <a:t>RNN</a:t>
            </a:r>
            <a:r>
              <a:rPr lang="zh-CN" altLang="en-US" sz="1600">
                <a:latin typeface="微软雅黑" panose="020B0503020204020204" charset="-122"/>
                <a:ea typeface="微软雅黑" panose="020B0503020204020204" charset="-122"/>
              </a:rPr>
              <a:t>网络</a:t>
            </a:r>
            <a:endParaRPr lang="zh-CN" altLang="en-US" sz="1600">
              <a:latin typeface="微软雅黑" panose="020B0503020204020204" charset="-122"/>
              <a:ea typeface="微软雅黑" panose="020B0503020204020204" charset="-122"/>
              <a:sym typeface="+mn-ea"/>
            </a:endParaRPr>
          </a:p>
        </p:txBody>
      </p:sp>
      <p:pic>
        <p:nvPicPr>
          <p:cNvPr id="7" name="图片 6"/>
          <p:cNvPicPr>
            <a:picLocks noChangeAspect="1"/>
          </p:cNvPicPr>
          <p:nvPr/>
        </p:nvPicPr>
        <p:blipFill>
          <a:blip r:embed="rId2"/>
          <a:stretch>
            <a:fillRect/>
          </a:stretch>
        </p:blipFill>
        <p:spPr>
          <a:xfrm>
            <a:off x="1515745" y="4969510"/>
            <a:ext cx="4020185" cy="1760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二、基于</a:t>
            </a:r>
            <a:r>
              <a:rPr lang="en-US" altLang="zh-CN" sz="2400">
                <a:latin typeface="微软雅黑" panose="020B0503020204020204" charset="-122"/>
                <a:ea typeface="微软雅黑" panose="020B0503020204020204" charset="-122"/>
                <a:sym typeface="+mn-ea"/>
              </a:rPr>
              <a:t>DNN</a:t>
            </a:r>
            <a:r>
              <a:rPr lang="zh-CN" altLang="en-US" sz="2400">
                <a:latin typeface="微软雅黑" panose="020B0503020204020204" charset="-122"/>
                <a:ea typeface="微软雅黑" panose="020B0503020204020204" charset="-122"/>
                <a:sym typeface="+mn-ea"/>
              </a:rPr>
              <a:t>的语音端点检测（</a:t>
            </a:r>
            <a:r>
              <a:rPr lang="en-US" altLang="zh-CN" sz="2400">
                <a:latin typeface="微软雅黑" panose="020B0503020204020204" charset="-122"/>
                <a:ea typeface="微软雅黑" panose="020B0503020204020204" charset="-122"/>
                <a:sym typeface="+mn-ea"/>
              </a:rPr>
              <a:t>VAD</a:t>
            </a:r>
            <a:r>
              <a:rPr lang="zh-CN" altLang="en-US" sz="2400">
                <a:latin typeface="微软雅黑" panose="020B0503020204020204" charset="-122"/>
                <a:ea typeface="微软雅黑" panose="020B0503020204020204" charset="-122"/>
                <a:sym typeface="+mn-ea"/>
              </a:rPr>
              <a:t>）</a:t>
            </a:r>
            <a:endParaRPr lang="en-US" altLang="zh-CN" sz="2400">
              <a:latin typeface="微软雅黑" panose="020B0503020204020204" charset="-122"/>
              <a:ea typeface="微软雅黑" panose="020B0503020204020204" charset="-122"/>
            </a:endParaRPr>
          </a:p>
        </p:txBody>
      </p:sp>
      <p:sp>
        <p:nvSpPr>
          <p:cNvPr id="3" name="文本框 2"/>
          <p:cNvSpPr txBox="1"/>
          <p:nvPr/>
        </p:nvSpPr>
        <p:spPr>
          <a:xfrm>
            <a:off x="271145" y="870585"/>
            <a:ext cx="10861040" cy="368300"/>
          </a:xfrm>
          <a:prstGeom prst="rect">
            <a:avLst/>
          </a:prstGeom>
          <a:noFill/>
        </p:spPr>
        <p:txBody>
          <a:bodyPr wrap="square" rtlCol="0">
            <a:spAutoFit/>
          </a:bodyPr>
          <a:p>
            <a:r>
              <a:rPr lang="zh-CN" altLang="en-US"/>
              <a:t>VAD语音活性检测(Voice activity detection) 是一项用于语音处理的技术，目的是检测语音信号是否存在。</a:t>
            </a:r>
            <a:endParaRPr lang="zh-CN" altLang="en-US"/>
          </a:p>
        </p:txBody>
      </p:sp>
      <p:sp>
        <p:nvSpPr>
          <p:cNvPr id="4" name="矩形 3"/>
          <p:cNvSpPr/>
          <p:nvPr/>
        </p:nvSpPr>
        <p:spPr>
          <a:xfrm>
            <a:off x="578485" y="2458720"/>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语音</a:t>
            </a:r>
            <a:endParaRPr lang="zh-CN" altLang="en-US" sz="1200" b="1">
              <a:solidFill>
                <a:schemeClr val="tx1"/>
              </a:solidFill>
              <a:latin typeface="微软雅黑" panose="020B0503020204020204" charset="-122"/>
              <a:ea typeface="微软雅黑" panose="020B0503020204020204" charset="-122"/>
            </a:endParaRPr>
          </a:p>
          <a:p>
            <a:pPr algn="ctr"/>
            <a:r>
              <a:rPr lang="zh-CN" altLang="en-US" sz="1200" b="1">
                <a:solidFill>
                  <a:schemeClr val="tx1"/>
                </a:solidFill>
                <a:latin typeface="微软雅黑" panose="020B0503020204020204" charset="-122"/>
                <a:ea typeface="微软雅黑" panose="020B0503020204020204" charset="-122"/>
              </a:rPr>
              <a:t>输入</a:t>
            </a:r>
            <a:endParaRPr lang="zh-CN" altLang="en-US" sz="1200" b="1">
              <a:solidFill>
                <a:schemeClr val="tx1"/>
              </a:solidFill>
              <a:latin typeface="微软雅黑" panose="020B0503020204020204" charset="-122"/>
              <a:ea typeface="微软雅黑" panose="020B0503020204020204" charset="-122"/>
            </a:endParaRPr>
          </a:p>
        </p:txBody>
      </p:sp>
      <p:sp>
        <p:nvSpPr>
          <p:cNvPr id="5" name="矩形 4"/>
          <p:cNvSpPr/>
          <p:nvPr/>
        </p:nvSpPr>
        <p:spPr>
          <a:xfrm>
            <a:off x="1957705" y="2458720"/>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预加重</a:t>
            </a:r>
            <a:endParaRPr lang="zh-CN" altLang="en-US" sz="1200" b="1">
              <a:solidFill>
                <a:schemeClr val="tx1"/>
              </a:solidFill>
              <a:latin typeface="微软雅黑" panose="020B0503020204020204" charset="-122"/>
              <a:ea typeface="微软雅黑" panose="020B0503020204020204" charset="-122"/>
            </a:endParaRPr>
          </a:p>
        </p:txBody>
      </p:sp>
      <p:sp>
        <p:nvSpPr>
          <p:cNvPr id="6" name="矩形 5"/>
          <p:cNvSpPr/>
          <p:nvPr/>
        </p:nvSpPr>
        <p:spPr>
          <a:xfrm>
            <a:off x="3336925" y="2458720"/>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分帧</a:t>
            </a:r>
            <a:endParaRPr lang="zh-CN" altLang="en-US" sz="1200" b="1">
              <a:solidFill>
                <a:schemeClr val="tx1"/>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2241550" y="3148330"/>
            <a:ext cx="2875915" cy="1938020"/>
          </a:xfrm>
          <a:prstGeom prst="rect">
            <a:avLst/>
          </a:prstGeom>
        </p:spPr>
      </p:pic>
      <p:sp>
        <p:nvSpPr>
          <p:cNvPr id="8" name="文本框 7"/>
          <p:cNvSpPr txBox="1"/>
          <p:nvPr/>
        </p:nvSpPr>
        <p:spPr>
          <a:xfrm>
            <a:off x="2384425" y="5086350"/>
            <a:ext cx="2588895" cy="275590"/>
          </a:xfrm>
          <a:prstGeom prst="rect">
            <a:avLst/>
          </a:prstGeom>
          <a:noFill/>
        </p:spPr>
        <p:txBody>
          <a:bodyPr wrap="square" rtlCol="0">
            <a:spAutoFit/>
          </a:bodyPr>
          <a:p>
            <a:r>
              <a:rPr lang="en-US" altLang="zh-CN" sz="1200">
                <a:latin typeface="微软雅黑" panose="020B0503020204020204" charset="-122"/>
                <a:ea typeface="微软雅黑" panose="020B0503020204020204" charset="-122"/>
              </a:rPr>
              <a:t>K</a:t>
            </a:r>
            <a:r>
              <a:rPr lang="zh-CN" altLang="en-US" sz="1200">
                <a:latin typeface="微软雅黑" panose="020B0503020204020204" charset="-122"/>
                <a:ea typeface="微软雅黑" panose="020B0503020204020204" charset="-122"/>
              </a:rPr>
              <a:t>为</a:t>
            </a:r>
            <a:r>
              <a:rPr lang="zh-CN" altLang="en-US" sz="1200">
                <a:solidFill>
                  <a:srgbClr val="FF0000"/>
                </a:solidFill>
                <a:latin typeface="微软雅黑" panose="020B0503020204020204" charset="-122"/>
                <a:ea typeface="微软雅黑" panose="020B0503020204020204" charset="-122"/>
              </a:rPr>
              <a:t>帧长</a:t>
            </a:r>
            <a:r>
              <a:rPr lang="zh-CN" altLang="en-US" sz="1200">
                <a:latin typeface="微软雅黑" panose="020B0503020204020204" charset="-122"/>
                <a:ea typeface="微软雅黑" panose="020B0503020204020204" charset="-122"/>
              </a:rPr>
              <a:t>取</a:t>
            </a:r>
            <a:r>
              <a:rPr lang="en-US" altLang="zh-CN" sz="1200">
                <a:latin typeface="微软雅黑" panose="020B0503020204020204" charset="-122"/>
                <a:ea typeface="微软雅黑" panose="020B0503020204020204" charset="-122"/>
              </a:rPr>
              <a:t>25ms</a:t>
            </a:r>
            <a:r>
              <a:rPr lang="zh-CN" altLang="en-US" sz="1200">
                <a:latin typeface="微软雅黑" panose="020B0503020204020204" charset="-122"/>
                <a:ea typeface="微软雅黑" panose="020B0503020204020204" charset="-122"/>
              </a:rPr>
              <a:t>，</a:t>
            </a:r>
            <a:r>
              <a:rPr lang="en-US" altLang="zh-CN" sz="1200">
                <a:latin typeface="微软雅黑" panose="020B0503020204020204" charset="-122"/>
                <a:ea typeface="微软雅黑" panose="020B0503020204020204" charset="-122"/>
              </a:rPr>
              <a:t>Q</a:t>
            </a:r>
            <a:r>
              <a:rPr lang="zh-CN" altLang="en-US" sz="1200">
                <a:latin typeface="微软雅黑" panose="020B0503020204020204" charset="-122"/>
                <a:ea typeface="微软雅黑" panose="020B0503020204020204" charset="-122"/>
              </a:rPr>
              <a:t>为</a:t>
            </a:r>
            <a:r>
              <a:rPr lang="zh-CN" altLang="en-US" sz="1200">
                <a:solidFill>
                  <a:srgbClr val="FF0000"/>
                </a:solidFill>
                <a:latin typeface="微软雅黑" panose="020B0503020204020204" charset="-122"/>
                <a:ea typeface="微软雅黑" panose="020B0503020204020204" charset="-122"/>
              </a:rPr>
              <a:t>帧移</a:t>
            </a:r>
            <a:r>
              <a:rPr lang="zh-CN" altLang="en-US" sz="1200">
                <a:latin typeface="微软雅黑" panose="020B0503020204020204" charset="-122"/>
                <a:ea typeface="微软雅黑" panose="020B0503020204020204" charset="-122"/>
              </a:rPr>
              <a:t>取</a:t>
            </a:r>
            <a:r>
              <a:rPr lang="en-US" altLang="zh-CN" sz="1200">
                <a:latin typeface="微软雅黑" panose="020B0503020204020204" charset="-122"/>
                <a:ea typeface="微软雅黑" panose="020B0503020204020204" charset="-122"/>
              </a:rPr>
              <a:t>10ms</a:t>
            </a:r>
            <a:endParaRPr lang="en-US" altLang="zh-CN" sz="120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2"/>
          <a:stretch>
            <a:fillRect/>
          </a:stretch>
        </p:blipFill>
        <p:spPr>
          <a:xfrm>
            <a:off x="1345565" y="2060575"/>
            <a:ext cx="1908175" cy="255905"/>
          </a:xfrm>
          <a:prstGeom prst="rect">
            <a:avLst/>
          </a:prstGeom>
        </p:spPr>
      </p:pic>
      <p:sp>
        <p:nvSpPr>
          <p:cNvPr id="10" name="矩形 9"/>
          <p:cNvSpPr/>
          <p:nvPr/>
        </p:nvSpPr>
        <p:spPr>
          <a:xfrm>
            <a:off x="4769485" y="2458720"/>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加汉</a:t>
            </a:r>
            <a:endParaRPr lang="zh-CN" altLang="en-US" sz="1200" b="1">
              <a:solidFill>
                <a:schemeClr val="tx1"/>
              </a:solidFill>
              <a:latin typeface="微软雅黑" panose="020B0503020204020204" charset="-122"/>
              <a:ea typeface="微软雅黑" panose="020B0503020204020204" charset="-122"/>
            </a:endParaRPr>
          </a:p>
          <a:p>
            <a:pPr algn="ctr"/>
            <a:r>
              <a:rPr lang="zh-CN" altLang="en-US" sz="1200" b="1">
                <a:solidFill>
                  <a:schemeClr val="tx1"/>
                </a:solidFill>
                <a:latin typeface="微软雅黑" panose="020B0503020204020204" charset="-122"/>
                <a:ea typeface="微软雅黑" panose="020B0503020204020204" charset="-122"/>
              </a:rPr>
              <a:t>明窗</a:t>
            </a:r>
            <a:endParaRPr lang="zh-CN" altLang="en-US" sz="1200" b="1">
              <a:solidFill>
                <a:schemeClr val="tx1"/>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3"/>
          <a:stretch>
            <a:fillRect/>
          </a:stretch>
        </p:blipFill>
        <p:spPr>
          <a:xfrm>
            <a:off x="4367530" y="1651000"/>
            <a:ext cx="1489075" cy="288925"/>
          </a:xfrm>
          <a:prstGeom prst="rect">
            <a:avLst/>
          </a:prstGeom>
        </p:spPr>
      </p:pic>
      <p:pic>
        <p:nvPicPr>
          <p:cNvPr id="12" name="图片 11"/>
          <p:cNvPicPr>
            <a:picLocks noChangeAspect="1"/>
          </p:cNvPicPr>
          <p:nvPr/>
        </p:nvPicPr>
        <p:blipFill>
          <a:blip r:embed="rId4"/>
          <a:stretch>
            <a:fillRect/>
          </a:stretch>
        </p:blipFill>
        <p:spPr>
          <a:xfrm>
            <a:off x="3602990" y="1936750"/>
            <a:ext cx="3016885" cy="436245"/>
          </a:xfrm>
          <a:prstGeom prst="rect">
            <a:avLst/>
          </a:prstGeom>
        </p:spPr>
      </p:pic>
      <p:sp>
        <p:nvSpPr>
          <p:cNvPr id="13" name="矩形 12"/>
          <p:cNvSpPr/>
          <p:nvPr/>
        </p:nvSpPr>
        <p:spPr>
          <a:xfrm>
            <a:off x="6143625" y="2458720"/>
            <a:ext cx="95948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时域信号转频域信号</a:t>
            </a:r>
            <a:endParaRPr lang="zh-CN" altLang="en-US" sz="1200" b="1">
              <a:solidFill>
                <a:schemeClr val="tx1"/>
              </a:solidFill>
              <a:latin typeface="微软雅黑" panose="020B0503020204020204" charset="-122"/>
              <a:ea typeface="微软雅黑" panose="020B0503020204020204" charset="-122"/>
            </a:endParaRPr>
          </a:p>
        </p:txBody>
      </p:sp>
      <p:cxnSp>
        <p:nvCxnSpPr>
          <p:cNvPr id="37" name="直接箭头连接符 36"/>
          <p:cNvCxnSpPr>
            <a:stCxn id="4" idx="3"/>
            <a:endCxn id="5" idx="1"/>
          </p:cNvCxnSpPr>
          <p:nvPr/>
        </p:nvCxnSpPr>
        <p:spPr>
          <a:xfrm>
            <a:off x="1263015" y="2722880"/>
            <a:ext cx="69469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a:stCxn id="5" idx="3"/>
            <a:endCxn id="6" idx="1"/>
          </p:cNvCxnSpPr>
          <p:nvPr/>
        </p:nvCxnSpPr>
        <p:spPr>
          <a:xfrm>
            <a:off x="2642235" y="2722880"/>
            <a:ext cx="69469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endCxn id="10" idx="1"/>
          </p:cNvCxnSpPr>
          <p:nvPr/>
        </p:nvCxnSpPr>
        <p:spPr>
          <a:xfrm>
            <a:off x="4021455" y="2722880"/>
            <a:ext cx="74803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endCxn id="13" idx="1"/>
          </p:cNvCxnSpPr>
          <p:nvPr/>
        </p:nvCxnSpPr>
        <p:spPr>
          <a:xfrm>
            <a:off x="5448935" y="2722880"/>
            <a:ext cx="69469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5966460" y="3043555"/>
            <a:ext cx="1314450" cy="553085"/>
          </a:xfrm>
          <a:prstGeom prst="rect">
            <a:avLst/>
          </a:prstGeom>
          <a:noFill/>
        </p:spPr>
        <p:txBody>
          <a:bodyPr wrap="square" rtlCol="0">
            <a:spAutoFit/>
          </a:bodyPr>
          <a:p>
            <a:pPr algn="ctr"/>
            <a:r>
              <a:rPr lang="en-US" altLang="zh-CN">
                <a:solidFill>
                  <a:srgbClr val="0000FF"/>
                </a:solidFill>
                <a:latin typeface="微软雅黑" panose="020B0503020204020204" charset="-122"/>
                <a:ea typeface="微软雅黑" panose="020B0503020204020204" charset="-122"/>
              </a:rPr>
              <a:t>FFT</a:t>
            </a:r>
            <a:endParaRPr lang="en-US" altLang="zh-CN">
              <a:solidFill>
                <a:srgbClr val="0000FF"/>
              </a:solidFill>
              <a:latin typeface="微软雅黑" panose="020B0503020204020204" charset="-122"/>
              <a:ea typeface="微软雅黑" panose="020B0503020204020204" charset="-122"/>
            </a:endParaRPr>
          </a:p>
          <a:p>
            <a:pPr algn="ctr"/>
            <a:r>
              <a:rPr lang="zh-CN" altLang="en-US" sz="1200">
                <a:latin typeface="微软雅黑" panose="020B0503020204020204" charset="-122"/>
                <a:ea typeface="微软雅黑" panose="020B0503020204020204" charset="-122"/>
              </a:rPr>
              <a:t>快速傅立叶变换</a:t>
            </a:r>
            <a:endParaRPr lang="zh-CN" altLang="en-US" sz="1200">
              <a:latin typeface="微软雅黑" panose="020B0503020204020204" charset="-122"/>
              <a:ea typeface="微软雅黑" panose="020B0503020204020204" charset="-122"/>
            </a:endParaRPr>
          </a:p>
        </p:txBody>
      </p:sp>
      <p:sp>
        <p:nvSpPr>
          <p:cNvPr id="18" name="矩形 17"/>
          <p:cNvSpPr/>
          <p:nvPr/>
        </p:nvSpPr>
        <p:spPr>
          <a:xfrm>
            <a:off x="7833995" y="2458720"/>
            <a:ext cx="95948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计算能量和谱熵</a:t>
            </a:r>
            <a:r>
              <a:rPr lang="zh-CN" altLang="en-US" sz="1200" b="1">
                <a:solidFill>
                  <a:srgbClr val="FF0000"/>
                </a:solidFill>
                <a:latin typeface="微软雅黑" panose="020B0503020204020204" charset="-122"/>
                <a:ea typeface="微软雅黑" panose="020B0503020204020204" charset="-122"/>
              </a:rPr>
              <a:t>（</a:t>
            </a:r>
            <a:r>
              <a:rPr lang="en-US" altLang="zh-CN" sz="1200" b="1">
                <a:solidFill>
                  <a:srgbClr val="FF0000"/>
                </a:solidFill>
                <a:latin typeface="微软雅黑" panose="020B0503020204020204" charset="-122"/>
                <a:ea typeface="微软雅黑" panose="020B0503020204020204" charset="-122"/>
              </a:rPr>
              <a:t>A</a:t>
            </a:r>
            <a:r>
              <a:rPr lang="zh-CN" altLang="en-US" sz="1200" b="1">
                <a:solidFill>
                  <a:srgbClr val="FF0000"/>
                </a:solidFill>
                <a:latin typeface="微软雅黑" panose="020B0503020204020204" charset="-122"/>
                <a:ea typeface="微软雅黑" panose="020B0503020204020204" charset="-122"/>
              </a:rPr>
              <a:t>）</a:t>
            </a:r>
            <a:endParaRPr lang="zh-CN" altLang="en-US" sz="1200" b="1">
              <a:solidFill>
                <a:srgbClr val="FF0000"/>
              </a:solidFill>
              <a:latin typeface="微软雅黑" panose="020B0503020204020204" charset="-122"/>
              <a:ea typeface="微软雅黑" panose="020B0503020204020204" charset="-122"/>
            </a:endParaRPr>
          </a:p>
        </p:txBody>
      </p:sp>
      <p:sp>
        <p:nvSpPr>
          <p:cNvPr id="20" name="菱形 19"/>
          <p:cNvSpPr/>
          <p:nvPr/>
        </p:nvSpPr>
        <p:spPr>
          <a:xfrm>
            <a:off x="7606030" y="3319145"/>
            <a:ext cx="1416050" cy="683260"/>
          </a:xfrm>
          <a:prstGeom prst="diamon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a:solidFill>
                  <a:schemeClr val="tx1"/>
                </a:solidFill>
                <a:latin typeface="微软雅黑" panose="020B0503020204020204" charset="-122"/>
                <a:ea typeface="微软雅黑" panose="020B0503020204020204" charset="-122"/>
              </a:rPr>
              <a:t>前</a:t>
            </a:r>
            <a:r>
              <a:rPr lang="en-US" altLang="zh-CN" sz="1400" b="1">
                <a:solidFill>
                  <a:schemeClr val="tx1"/>
                </a:solidFill>
                <a:latin typeface="微软雅黑" panose="020B0503020204020204" charset="-122"/>
                <a:ea typeface="微软雅黑" panose="020B0503020204020204" charset="-122"/>
              </a:rPr>
              <a:t>N</a:t>
            </a:r>
            <a:r>
              <a:rPr lang="zh-CN" altLang="en-US" sz="1400" b="1">
                <a:solidFill>
                  <a:schemeClr val="tx1"/>
                </a:solidFill>
                <a:latin typeface="微软雅黑" panose="020B0503020204020204" charset="-122"/>
                <a:ea typeface="微软雅黑" panose="020B0503020204020204" charset="-122"/>
              </a:rPr>
              <a:t>帧</a:t>
            </a:r>
            <a:endParaRPr lang="zh-CN" altLang="en-US" sz="1400" b="1">
              <a:solidFill>
                <a:schemeClr val="tx1"/>
              </a:solidFill>
              <a:latin typeface="微软雅黑" panose="020B0503020204020204" charset="-122"/>
              <a:ea typeface="微软雅黑" panose="020B0503020204020204" charset="-122"/>
            </a:endParaRPr>
          </a:p>
        </p:txBody>
      </p:sp>
      <p:sp>
        <p:nvSpPr>
          <p:cNvPr id="21" name="矩形 20"/>
          <p:cNvSpPr/>
          <p:nvPr/>
        </p:nvSpPr>
        <p:spPr>
          <a:xfrm>
            <a:off x="10023475" y="3406140"/>
            <a:ext cx="13449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计算能量均值和谱熵均值</a:t>
            </a:r>
            <a:r>
              <a:rPr lang="zh-CN" altLang="en-US" sz="1200" b="1">
                <a:solidFill>
                  <a:srgbClr val="FF0000"/>
                </a:solidFill>
                <a:latin typeface="微软雅黑" panose="020B0503020204020204" charset="-122"/>
                <a:ea typeface="微软雅黑" panose="020B0503020204020204" charset="-122"/>
              </a:rPr>
              <a:t>（</a:t>
            </a:r>
            <a:r>
              <a:rPr lang="en-US" altLang="zh-CN" sz="1200" b="1">
                <a:solidFill>
                  <a:srgbClr val="FF0000"/>
                </a:solidFill>
                <a:latin typeface="微软雅黑" panose="020B0503020204020204" charset="-122"/>
                <a:ea typeface="微软雅黑" panose="020B0503020204020204" charset="-122"/>
              </a:rPr>
              <a:t>B</a:t>
            </a:r>
            <a:r>
              <a:rPr lang="zh-CN" altLang="en-US" sz="1200" b="1">
                <a:solidFill>
                  <a:srgbClr val="FF0000"/>
                </a:solidFill>
                <a:latin typeface="微软雅黑" panose="020B0503020204020204" charset="-122"/>
                <a:ea typeface="微软雅黑" panose="020B0503020204020204" charset="-122"/>
              </a:rPr>
              <a:t>）</a:t>
            </a:r>
            <a:endParaRPr lang="zh-CN" altLang="en-US" sz="1200" b="1">
              <a:solidFill>
                <a:srgbClr val="FF0000"/>
              </a:solidFill>
              <a:latin typeface="微软雅黑" panose="020B0503020204020204" charset="-122"/>
              <a:ea typeface="微软雅黑" panose="020B0503020204020204" charset="-122"/>
            </a:endParaRPr>
          </a:p>
        </p:txBody>
      </p:sp>
      <p:cxnSp>
        <p:nvCxnSpPr>
          <p:cNvPr id="22" name="直接箭头连接符 21"/>
          <p:cNvCxnSpPr>
            <a:stCxn id="20" idx="3"/>
            <a:endCxn id="21" idx="1"/>
          </p:cNvCxnSpPr>
          <p:nvPr/>
        </p:nvCxnSpPr>
        <p:spPr>
          <a:xfrm>
            <a:off x="9022080" y="3670300"/>
            <a:ext cx="1001395"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23" name="文本框 22"/>
          <p:cNvSpPr txBox="1"/>
          <p:nvPr/>
        </p:nvSpPr>
        <p:spPr>
          <a:xfrm>
            <a:off x="8850630" y="3347720"/>
            <a:ext cx="1220470" cy="275590"/>
          </a:xfrm>
          <a:prstGeom prst="rect">
            <a:avLst/>
          </a:prstGeom>
          <a:noFill/>
        </p:spPr>
        <p:txBody>
          <a:bodyPr wrap="square" rtlCol="0">
            <a:spAutoFit/>
          </a:bodyPr>
          <a:p>
            <a:pPr algn="ctr"/>
            <a:r>
              <a:rPr lang="en-US" altLang="zh-CN" sz="1200">
                <a:latin typeface="微软雅黑" panose="020B0503020204020204" charset="-122"/>
                <a:ea typeface="微软雅黑" panose="020B0503020204020204" charset="-122"/>
              </a:rPr>
              <a:t>N=15</a:t>
            </a:r>
            <a:r>
              <a:rPr lang="zh-CN" altLang="en-US" sz="1200">
                <a:latin typeface="微软雅黑" panose="020B0503020204020204" charset="-122"/>
                <a:ea typeface="微软雅黑" panose="020B0503020204020204" charset="-122"/>
                <a:sym typeface="+mn-ea"/>
              </a:rPr>
              <a:t>为</a:t>
            </a:r>
            <a:r>
              <a:rPr lang="zh-CN" altLang="en-US" sz="1200">
                <a:solidFill>
                  <a:srgbClr val="FF0000"/>
                </a:solidFill>
                <a:latin typeface="微软雅黑" panose="020B0503020204020204" charset="-122"/>
                <a:ea typeface="微软雅黑" panose="020B0503020204020204" charset="-122"/>
                <a:sym typeface="+mn-ea"/>
              </a:rPr>
              <a:t>经验值</a:t>
            </a:r>
            <a:endParaRPr lang="zh-CN" altLang="en-US" sz="1200">
              <a:solidFill>
                <a:srgbClr val="FF0000"/>
              </a:solidFill>
              <a:latin typeface="微软雅黑" panose="020B0503020204020204" charset="-122"/>
              <a:ea typeface="微软雅黑" panose="020B0503020204020204" charset="-122"/>
              <a:sym typeface="+mn-ea"/>
            </a:endParaRPr>
          </a:p>
        </p:txBody>
      </p:sp>
      <p:sp>
        <p:nvSpPr>
          <p:cNvPr id="24" name="文本框 23"/>
          <p:cNvSpPr txBox="1"/>
          <p:nvPr/>
        </p:nvSpPr>
        <p:spPr>
          <a:xfrm>
            <a:off x="8892540" y="3688715"/>
            <a:ext cx="1155700" cy="460375"/>
          </a:xfrm>
          <a:prstGeom prst="rect">
            <a:avLst/>
          </a:prstGeom>
          <a:noFill/>
        </p:spPr>
        <p:txBody>
          <a:bodyPr wrap="square" rtlCol="0">
            <a:spAutoFit/>
          </a:bodyPr>
          <a:p>
            <a:pPr algn="ctr"/>
            <a:r>
              <a:rPr lang="zh-CN" altLang="en-US" sz="1200">
                <a:solidFill>
                  <a:srgbClr val="FF0000"/>
                </a:solidFill>
                <a:latin typeface="微软雅黑" panose="020B0503020204020204" charset="-122"/>
                <a:ea typeface="微软雅黑" panose="020B0503020204020204" charset="-122"/>
                <a:sym typeface="+mn-ea"/>
              </a:rPr>
              <a:t>假设前</a:t>
            </a:r>
            <a:r>
              <a:rPr lang="en-US" altLang="zh-CN" sz="1200">
                <a:solidFill>
                  <a:srgbClr val="FF0000"/>
                </a:solidFill>
                <a:latin typeface="微软雅黑" panose="020B0503020204020204" charset="-122"/>
                <a:ea typeface="微软雅黑" panose="020B0503020204020204" charset="-122"/>
                <a:sym typeface="+mn-ea"/>
              </a:rPr>
              <a:t>N</a:t>
            </a:r>
            <a:r>
              <a:rPr lang="zh-CN" altLang="en-US" sz="1200">
                <a:solidFill>
                  <a:srgbClr val="FF0000"/>
                </a:solidFill>
                <a:latin typeface="微软雅黑" panose="020B0503020204020204" charset="-122"/>
                <a:ea typeface="微软雅黑" panose="020B0503020204020204" charset="-122"/>
                <a:sym typeface="+mn-ea"/>
              </a:rPr>
              <a:t>帧为静音</a:t>
            </a:r>
            <a:endParaRPr lang="zh-CN" altLang="en-US" sz="1200">
              <a:solidFill>
                <a:srgbClr val="FF0000"/>
              </a:solidFill>
              <a:latin typeface="微软雅黑" panose="020B0503020204020204" charset="-122"/>
              <a:ea typeface="微软雅黑" panose="020B0503020204020204" charset="-122"/>
              <a:sym typeface="+mn-ea"/>
            </a:endParaRPr>
          </a:p>
        </p:txBody>
      </p:sp>
      <p:sp>
        <p:nvSpPr>
          <p:cNvPr id="25" name="矩形 24"/>
          <p:cNvSpPr/>
          <p:nvPr/>
        </p:nvSpPr>
        <p:spPr>
          <a:xfrm>
            <a:off x="7834630" y="4372610"/>
            <a:ext cx="95948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比较</a:t>
            </a:r>
            <a:r>
              <a:rPr lang="en-US" altLang="zh-CN" sz="1200" b="1">
                <a:solidFill>
                  <a:schemeClr val="tx1"/>
                </a:solidFill>
                <a:latin typeface="微软雅黑" panose="020B0503020204020204" charset="-122"/>
                <a:ea typeface="微软雅黑" panose="020B0503020204020204" charset="-122"/>
              </a:rPr>
              <a:t>A</a:t>
            </a:r>
            <a:r>
              <a:rPr lang="zh-CN" altLang="en-US" sz="1200" b="1">
                <a:solidFill>
                  <a:schemeClr val="tx1"/>
                </a:solidFill>
                <a:latin typeface="微软雅黑" panose="020B0503020204020204" charset="-122"/>
                <a:ea typeface="微软雅黑" panose="020B0503020204020204" charset="-122"/>
              </a:rPr>
              <a:t>和</a:t>
            </a:r>
            <a:r>
              <a:rPr lang="en-US" altLang="zh-CN" sz="1200" b="1">
                <a:solidFill>
                  <a:schemeClr val="tx1"/>
                </a:solidFill>
                <a:latin typeface="微软雅黑" panose="020B0503020204020204" charset="-122"/>
                <a:ea typeface="微软雅黑" panose="020B0503020204020204" charset="-122"/>
              </a:rPr>
              <a:t>B</a:t>
            </a:r>
            <a:endParaRPr lang="en-US" altLang="zh-CN" sz="1200" b="1">
              <a:solidFill>
                <a:schemeClr val="tx1"/>
              </a:solidFill>
              <a:latin typeface="微软雅黑" panose="020B0503020204020204" charset="-122"/>
              <a:ea typeface="微软雅黑" panose="020B0503020204020204" charset="-122"/>
            </a:endParaRPr>
          </a:p>
        </p:txBody>
      </p:sp>
      <p:cxnSp>
        <p:nvCxnSpPr>
          <p:cNvPr id="26" name="直接箭头连接符 25"/>
          <p:cNvCxnSpPr>
            <a:stCxn id="20" idx="2"/>
            <a:endCxn id="25" idx="0"/>
          </p:cNvCxnSpPr>
          <p:nvPr/>
        </p:nvCxnSpPr>
        <p:spPr>
          <a:xfrm>
            <a:off x="8314055" y="4011930"/>
            <a:ext cx="635" cy="370205"/>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27" name="直接箭头连接符 26"/>
          <p:cNvCxnSpPr>
            <a:stCxn id="18" idx="2"/>
            <a:endCxn id="20" idx="0"/>
          </p:cNvCxnSpPr>
          <p:nvPr/>
        </p:nvCxnSpPr>
        <p:spPr>
          <a:xfrm>
            <a:off x="8314055" y="2977515"/>
            <a:ext cx="0" cy="351155"/>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28" name="文本框 27"/>
          <p:cNvSpPr txBox="1"/>
          <p:nvPr/>
        </p:nvSpPr>
        <p:spPr>
          <a:xfrm>
            <a:off x="8375650" y="4006215"/>
            <a:ext cx="154940" cy="306705"/>
          </a:xfrm>
          <a:prstGeom prst="rect">
            <a:avLst/>
          </a:prstGeom>
          <a:noFill/>
        </p:spPr>
        <p:txBody>
          <a:bodyPr wrap="square" rtlCol="0">
            <a:spAutoFit/>
          </a:bodyPr>
          <a:p>
            <a:pPr algn="ctr"/>
            <a:r>
              <a:rPr lang="zh-CN" altLang="en-US" sz="1400">
                <a:latin typeface="微软雅黑" panose="020B0503020204020204" charset="-122"/>
                <a:ea typeface="微软雅黑" panose="020B0503020204020204" charset="-122"/>
              </a:rPr>
              <a:t>否</a:t>
            </a:r>
            <a:endParaRPr lang="zh-CN" altLang="en-US" sz="1400">
              <a:latin typeface="微软雅黑" panose="020B0503020204020204" charset="-122"/>
              <a:ea typeface="微软雅黑" panose="020B0503020204020204" charset="-122"/>
            </a:endParaRPr>
          </a:p>
        </p:txBody>
      </p:sp>
      <p:sp>
        <p:nvSpPr>
          <p:cNvPr id="29" name="菱形 28"/>
          <p:cNvSpPr/>
          <p:nvPr/>
        </p:nvSpPr>
        <p:spPr>
          <a:xfrm>
            <a:off x="7720330" y="5167630"/>
            <a:ext cx="1186815" cy="557530"/>
          </a:xfrm>
          <a:prstGeom prst="diamon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latin typeface="微软雅黑" panose="020B0503020204020204" charset="-122"/>
                <a:ea typeface="微软雅黑" panose="020B0503020204020204" charset="-122"/>
              </a:rPr>
              <a:t>A&gt;B</a:t>
            </a:r>
            <a:endParaRPr lang="zh-CN" altLang="en-US" sz="1400" b="1">
              <a:solidFill>
                <a:schemeClr val="tx1"/>
              </a:solidFill>
              <a:latin typeface="微软雅黑" panose="020B0503020204020204" charset="-122"/>
              <a:ea typeface="微软雅黑" panose="020B0503020204020204" charset="-122"/>
            </a:endParaRPr>
          </a:p>
        </p:txBody>
      </p:sp>
      <p:cxnSp>
        <p:nvCxnSpPr>
          <p:cNvPr id="30" name="直接箭头连接符 29"/>
          <p:cNvCxnSpPr>
            <a:stCxn id="25" idx="2"/>
            <a:endCxn id="29" idx="0"/>
          </p:cNvCxnSpPr>
          <p:nvPr/>
        </p:nvCxnSpPr>
        <p:spPr>
          <a:xfrm flipH="1">
            <a:off x="8314055" y="4891405"/>
            <a:ext cx="635" cy="28575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31" name="矩形 30"/>
          <p:cNvSpPr/>
          <p:nvPr/>
        </p:nvSpPr>
        <p:spPr>
          <a:xfrm>
            <a:off x="7834630" y="5941060"/>
            <a:ext cx="95948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b="1">
                <a:solidFill>
                  <a:schemeClr val="tx1"/>
                </a:solidFill>
                <a:latin typeface="微软雅黑" panose="020B0503020204020204" charset="-122"/>
                <a:ea typeface="微软雅黑" panose="020B0503020204020204" charset="-122"/>
              </a:rPr>
              <a:t>判断为语音帧</a:t>
            </a:r>
            <a:endParaRPr lang="zh-CN" sz="1200" b="1">
              <a:solidFill>
                <a:schemeClr val="tx1"/>
              </a:solidFill>
              <a:latin typeface="微软雅黑" panose="020B0503020204020204" charset="-122"/>
              <a:ea typeface="微软雅黑" panose="020B0503020204020204" charset="-122"/>
            </a:endParaRPr>
          </a:p>
        </p:txBody>
      </p:sp>
      <p:cxnSp>
        <p:nvCxnSpPr>
          <p:cNvPr id="32" name="直接箭头连接符 31"/>
          <p:cNvCxnSpPr>
            <a:stCxn id="29" idx="2"/>
            <a:endCxn id="31" idx="0"/>
          </p:cNvCxnSpPr>
          <p:nvPr/>
        </p:nvCxnSpPr>
        <p:spPr>
          <a:xfrm>
            <a:off x="8314055" y="5734685"/>
            <a:ext cx="635" cy="21590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13" idx="3"/>
            <a:endCxn id="18" idx="1"/>
          </p:cNvCxnSpPr>
          <p:nvPr/>
        </p:nvCxnSpPr>
        <p:spPr>
          <a:xfrm>
            <a:off x="7103110" y="2722880"/>
            <a:ext cx="730885"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34" name="矩形 33"/>
          <p:cNvSpPr/>
          <p:nvPr/>
        </p:nvSpPr>
        <p:spPr>
          <a:xfrm>
            <a:off x="9418955" y="5191760"/>
            <a:ext cx="95948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b="1">
                <a:solidFill>
                  <a:schemeClr val="tx1"/>
                </a:solidFill>
                <a:latin typeface="微软雅黑" panose="020B0503020204020204" charset="-122"/>
                <a:ea typeface="微软雅黑" panose="020B0503020204020204" charset="-122"/>
              </a:rPr>
              <a:t>判断为静音帧</a:t>
            </a:r>
            <a:endParaRPr lang="zh-CN" sz="1200" b="1">
              <a:solidFill>
                <a:schemeClr val="tx1"/>
              </a:solidFill>
              <a:latin typeface="微软雅黑" panose="020B0503020204020204" charset="-122"/>
              <a:ea typeface="微软雅黑" panose="020B0503020204020204" charset="-122"/>
            </a:endParaRPr>
          </a:p>
        </p:txBody>
      </p:sp>
      <p:cxnSp>
        <p:nvCxnSpPr>
          <p:cNvPr id="35" name="直接箭头连接符 34"/>
          <p:cNvCxnSpPr>
            <a:stCxn id="29" idx="3"/>
            <a:endCxn id="34" idx="1"/>
          </p:cNvCxnSpPr>
          <p:nvPr/>
        </p:nvCxnSpPr>
        <p:spPr>
          <a:xfrm>
            <a:off x="8907145" y="5455920"/>
            <a:ext cx="51181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36" name="文本框 35"/>
          <p:cNvSpPr txBox="1"/>
          <p:nvPr/>
        </p:nvSpPr>
        <p:spPr>
          <a:xfrm>
            <a:off x="9304655" y="6026785"/>
            <a:ext cx="2508885" cy="460375"/>
          </a:xfrm>
          <a:prstGeom prst="rect">
            <a:avLst/>
          </a:prstGeom>
          <a:noFill/>
        </p:spPr>
        <p:txBody>
          <a:bodyPr wrap="square" rtlCol="0">
            <a:spAutoFit/>
          </a:bodyPr>
          <a:p>
            <a:r>
              <a:rPr lang="zh-CN" altLang="en-US" sz="1200">
                <a:latin typeface="微软雅黑" panose="020B0503020204020204" charset="-122"/>
                <a:ea typeface="微软雅黑" panose="020B0503020204020204" charset="-122"/>
                <a:sym typeface="+mn-ea"/>
              </a:rPr>
              <a:t>有</a:t>
            </a:r>
            <a:r>
              <a:rPr lang="zh-CN" altLang="en-US" sz="1200">
                <a:latin typeface="微软雅黑" panose="020B0503020204020204" charset="-122"/>
                <a:ea typeface="微软雅黑" panose="020B0503020204020204" charset="-122"/>
              </a:rPr>
              <a:t>连续M个语音帧即认为语音开始；</a:t>
            </a:r>
            <a:endParaRPr lang="zh-CN" altLang="en-US" sz="1200">
              <a:latin typeface="微软雅黑" panose="020B0503020204020204" charset="-122"/>
              <a:ea typeface="微软雅黑" panose="020B0503020204020204" charset="-122"/>
            </a:endParaRPr>
          </a:p>
          <a:p>
            <a:r>
              <a:rPr lang="zh-CN" altLang="en-US" sz="1200">
                <a:latin typeface="微软雅黑" panose="020B0503020204020204" charset="-122"/>
                <a:ea typeface="微软雅黑" panose="020B0503020204020204" charset="-122"/>
              </a:rPr>
              <a:t>有连续Z个静音帧即认为语音结束。</a:t>
            </a:r>
            <a:endParaRPr lang="zh-CN" altLang="en-US" sz="1200">
              <a:latin typeface="微软雅黑" panose="020B0503020204020204" charset="-122"/>
              <a:ea typeface="微软雅黑" panose="020B0503020204020204" charset="-122"/>
            </a:endParaRPr>
          </a:p>
        </p:txBody>
      </p:sp>
      <p:cxnSp>
        <p:nvCxnSpPr>
          <p:cNvPr id="38" name="直接箭头连接符 37"/>
          <p:cNvCxnSpPr>
            <a:stCxn id="34" idx="2"/>
          </p:cNvCxnSpPr>
          <p:nvPr/>
        </p:nvCxnSpPr>
        <p:spPr>
          <a:xfrm>
            <a:off x="9899015" y="5710555"/>
            <a:ext cx="12700" cy="257175"/>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9" name="直接箭头连接符 38"/>
          <p:cNvCxnSpPr>
            <a:stCxn id="31" idx="3"/>
          </p:cNvCxnSpPr>
          <p:nvPr/>
        </p:nvCxnSpPr>
        <p:spPr>
          <a:xfrm>
            <a:off x="8794115" y="6205220"/>
            <a:ext cx="489585" cy="254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19" name="文本框 18"/>
          <p:cNvSpPr txBox="1"/>
          <p:nvPr/>
        </p:nvSpPr>
        <p:spPr>
          <a:xfrm>
            <a:off x="307340" y="1422400"/>
            <a:ext cx="2334895" cy="368300"/>
          </a:xfrm>
          <a:prstGeom prst="rect">
            <a:avLst/>
          </a:prstGeom>
          <a:noFill/>
        </p:spPr>
        <p:txBody>
          <a:bodyPr wrap="square" rtlCol="0">
            <a:spAutoFit/>
          </a:bodyPr>
          <a:p>
            <a:r>
              <a:rPr lang="zh-CN" altLang="en-US" u="sng"/>
              <a:t>基于传统算法的</a:t>
            </a:r>
            <a:r>
              <a:rPr lang="en-US" altLang="zh-CN" u="sng"/>
              <a:t>VAD</a:t>
            </a:r>
            <a:endParaRPr lang="zh-CN" altLang="en-US" u="s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sz="2400">
                <a:latin typeface="微软雅黑" panose="020B0503020204020204" charset="-122"/>
                <a:ea typeface="微软雅黑" panose="020B0503020204020204" charset="-122"/>
                <a:sym typeface="+mn-ea"/>
              </a:rPr>
              <a:t>基于传统</a:t>
            </a:r>
            <a:r>
              <a:rPr lang="zh-CN" altLang="en-US" sz="2400">
                <a:latin typeface="微软雅黑" panose="020B0503020204020204" charset="-122"/>
                <a:ea typeface="微软雅黑" panose="020B0503020204020204" charset="-122"/>
                <a:sym typeface="+mn-ea"/>
              </a:rPr>
              <a:t>算法的</a:t>
            </a:r>
            <a:r>
              <a:rPr lang="en-US" altLang="zh-CN" sz="2400">
                <a:latin typeface="微软雅黑" panose="020B0503020204020204" charset="-122"/>
                <a:ea typeface="微软雅黑" panose="020B0503020204020204" charset="-122"/>
                <a:sym typeface="+mn-ea"/>
              </a:rPr>
              <a:t>VAD </a:t>
            </a:r>
            <a:r>
              <a:rPr lang="zh-CN" altLang="en-US" sz="2400">
                <a:solidFill>
                  <a:srgbClr val="0000FF"/>
                </a:solidFill>
                <a:latin typeface="微软雅黑" panose="020B0503020204020204" charset="-122"/>
                <a:ea typeface="微软雅黑" panose="020B0503020204020204" charset="-122"/>
                <a:sym typeface="+mn-ea"/>
              </a:rPr>
              <a:t>噪声环境的鲁棒性差</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3" name="文本框 2"/>
          <p:cNvSpPr txBox="1"/>
          <p:nvPr/>
        </p:nvSpPr>
        <p:spPr>
          <a:xfrm>
            <a:off x="676910" y="1069975"/>
            <a:ext cx="10861040" cy="2306955"/>
          </a:xfrm>
          <a:prstGeom prst="rect">
            <a:avLst/>
          </a:prstGeom>
          <a:noFill/>
        </p:spPr>
        <p:txBody>
          <a:bodyPr wrap="square" rtlCol="0">
            <a:spAutoFit/>
          </a:bodyPr>
          <a:p>
            <a:r>
              <a:rPr lang="zh-CN" altLang="en-US"/>
              <a:t>当前线上的VAD模块基于传统能量和谱熵的端点检测算法，从语音信号中提取时域和频域上的特征，设定一系列能量或谱熵的检测阈值参数来区分语音帧和非语音帧。</a:t>
            </a:r>
            <a:endParaRPr lang="zh-CN" altLang="en-US"/>
          </a:p>
          <a:p>
            <a:endParaRPr lang="zh-CN" altLang="en-US"/>
          </a:p>
          <a:p>
            <a:r>
              <a:rPr lang="zh-CN" altLang="en-US"/>
              <a:t>在信噪比高的较安静场景下能取得较好的准确率，但是在移动和车载场景，复杂的背景噪声下，基于人工调参能力和</a:t>
            </a:r>
            <a:r>
              <a:rPr lang="zh-CN" altLang="en-US">
                <a:sym typeface="+mn-ea"/>
              </a:rPr>
              <a:t>能量</a:t>
            </a:r>
            <a:r>
              <a:rPr lang="zh-CN" altLang="en-US"/>
              <a:t>谱熵阈值的传统方法很难区分背景噪音与人声，检测难度显著提高。</a:t>
            </a:r>
            <a:endParaRPr lang="zh-CN" altLang="en-US"/>
          </a:p>
          <a:p>
            <a:r>
              <a:rPr lang="zh-CN" altLang="en-US"/>
              <a:t> </a:t>
            </a:r>
            <a:endParaRPr lang="zh-CN" altLang="en-US"/>
          </a:p>
          <a:p>
            <a:r>
              <a:rPr lang="zh-CN" altLang="en-US"/>
              <a:t>具体到项目中，目前遇到在较低信噪比的嘈杂场景，语音的首尾端检测存在较大的误差。一方面导致语音识别起始和结束响应时间较慢，影响用户体验；其次在语音流量优化和计算量减少方面有较大优化空间。</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基于</a:t>
            </a:r>
            <a:r>
              <a:rPr lang="en-US" altLang="zh-CN" sz="2400">
                <a:latin typeface="微软雅黑" panose="020B0503020204020204" charset="-122"/>
                <a:ea typeface="微软雅黑" panose="020B0503020204020204" charset="-122"/>
                <a:sym typeface="+mn-ea"/>
              </a:rPr>
              <a:t>DNN</a:t>
            </a:r>
            <a:r>
              <a:rPr lang="zh-CN" altLang="en-US" sz="2400">
                <a:latin typeface="微软雅黑" panose="020B0503020204020204" charset="-122"/>
                <a:ea typeface="微软雅黑" panose="020B0503020204020204" charset="-122"/>
                <a:sym typeface="+mn-ea"/>
              </a:rPr>
              <a:t>的语音端点检测（</a:t>
            </a:r>
            <a:r>
              <a:rPr lang="en-US" altLang="zh-CN" sz="2400">
                <a:latin typeface="微软雅黑" panose="020B0503020204020204" charset="-122"/>
                <a:ea typeface="微软雅黑" panose="020B0503020204020204" charset="-122"/>
                <a:sym typeface="+mn-ea"/>
              </a:rPr>
              <a:t>VAD</a:t>
            </a:r>
            <a:r>
              <a:rPr lang="zh-CN" altLang="en-US" sz="2400">
                <a:latin typeface="微软雅黑" panose="020B0503020204020204" charset="-122"/>
                <a:ea typeface="微软雅黑" panose="020B0503020204020204" charset="-122"/>
                <a:sym typeface="+mn-ea"/>
              </a:rPr>
              <a:t>）</a:t>
            </a:r>
            <a:endParaRPr lang="zh-CN" altLang="en-US" sz="2400">
              <a:latin typeface="微软雅黑" panose="020B0503020204020204" charset="-122"/>
              <a:ea typeface="微软雅黑" panose="020B0503020204020204" charset="-122"/>
              <a:sym typeface="+mn-ea"/>
            </a:endParaRPr>
          </a:p>
        </p:txBody>
      </p:sp>
      <p:sp>
        <p:nvSpPr>
          <p:cNvPr id="4" name="文本框 3"/>
          <p:cNvSpPr txBox="1"/>
          <p:nvPr/>
        </p:nvSpPr>
        <p:spPr>
          <a:xfrm>
            <a:off x="676910" y="1069975"/>
            <a:ext cx="10861040" cy="2306955"/>
          </a:xfrm>
          <a:prstGeom prst="rect">
            <a:avLst/>
          </a:prstGeom>
          <a:noFill/>
        </p:spPr>
        <p:txBody>
          <a:bodyPr wrap="square" rtlCol="0">
            <a:spAutoFit/>
          </a:bodyPr>
          <a:p>
            <a:r>
              <a:rPr lang="zh-CN" altLang="en-US"/>
              <a:t>DNN的复杂分类能力（庞大多维的参数），能够从大量语音特征数据中学习各种噪声，提高VAD检测对车载或其他场景噪声的鲁棒性。</a:t>
            </a:r>
            <a:endParaRPr lang="zh-CN" altLang="en-US"/>
          </a:p>
          <a:p>
            <a:endParaRPr lang="zh-CN" altLang="en-US"/>
          </a:p>
          <a:p>
            <a:r>
              <a:rPr lang="zh-CN" altLang="en-US"/>
              <a:t>本研究采用基于模型的VAD检测算法，将语音VAD端点检测转化为识别区分语音/非语音帧的二分类模型。同时考虑到语音帧之间的上下文关联性，联合前后N帧作为判决某一帧是语音/语音的概率。</a:t>
            </a:r>
            <a:endParaRPr lang="zh-CN" altLang="en-US"/>
          </a:p>
          <a:p>
            <a:endParaRPr lang="zh-CN" altLang="en-US"/>
          </a:p>
          <a:p>
            <a:r>
              <a:rPr lang="zh-CN" altLang="en-US"/>
              <a:t>本研究的测试结论表明基于DNN的VAD算法在</a:t>
            </a:r>
            <a:r>
              <a:rPr lang="zh-CN" altLang="en-US">
                <a:solidFill>
                  <a:srgbClr val="FF0000"/>
                </a:solidFill>
              </a:rPr>
              <a:t>准确度上明显优于当前线上的传统VAD算法。</a:t>
            </a:r>
            <a:r>
              <a:rPr lang="zh-CN" altLang="en-US"/>
              <a:t>（见后文的测试结果）</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总体流程图</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3" name="矩形 2"/>
          <p:cNvSpPr/>
          <p:nvPr/>
        </p:nvSpPr>
        <p:spPr>
          <a:xfrm>
            <a:off x="483235" y="2799715"/>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语音</a:t>
            </a:r>
            <a:endParaRPr lang="zh-CN" altLang="en-US" sz="1200" b="1">
              <a:solidFill>
                <a:schemeClr val="tx1"/>
              </a:solidFill>
              <a:latin typeface="微软雅黑" panose="020B0503020204020204" charset="-122"/>
              <a:ea typeface="微软雅黑" panose="020B0503020204020204" charset="-122"/>
            </a:endParaRPr>
          </a:p>
          <a:p>
            <a:pPr algn="ctr"/>
            <a:r>
              <a:rPr lang="zh-CN" altLang="en-US" sz="1200" b="1">
                <a:solidFill>
                  <a:schemeClr val="tx1"/>
                </a:solidFill>
                <a:latin typeface="微软雅黑" panose="020B0503020204020204" charset="-122"/>
                <a:ea typeface="微软雅黑" panose="020B0503020204020204" charset="-122"/>
              </a:rPr>
              <a:t>输入</a:t>
            </a:r>
            <a:endParaRPr lang="zh-CN" altLang="en-US" sz="1200" b="1">
              <a:solidFill>
                <a:schemeClr val="tx1"/>
              </a:solidFill>
              <a:latin typeface="微软雅黑" panose="020B0503020204020204" charset="-122"/>
              <a:ea typeface="微软雅黑" panose="020B0503020204020204" charset="-122"/>
            </a:endParaRPr>
          </a:p>
        </p:txBody>
      </p:sp>
      <p:grpSp>
        <p:nvGrpSpPr>
          <p:cNvPr id="9" name="组合 8"/>
          <p:cNvGrpSpPr/>
          <p:nvPr/>
        </p:nvGrpSpPr>
        <p:grpSpPr>
          <a:xfrm>
            <a:off x="1499870" y="2165350"/>
            <a:ext cx="684530" cy="762635"/>
            <a:chOff x="2602" y="3155"/>
            <a:chExt cx="1078" cy="1201"/>
          </a:xfrm>
        </p:grpSpPr>
        <p:sp>
          <p:nvSpPr>
            <p:cNvPr id="5" name="矩形 4"/>
            <p:cNvSpPr/>
            <p:nvPr/>
          </p:nvSpPr>
          <p:spPr>
            <a:xfrm>
              <a:off x="2602" y="3554"/>
              <a:ext cx="1078" cy="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特征</a:t>
              </a:r>
              <a:endParaRPr lang="zh-CN" altLang="en-US" sz="1200" b="1">
                <a:solidFill>
                  <a:schemeClr val="tx1"/>
                </a:solidFill>
                <a:latin typeface="微软雅黑" panose="020B0503020204020204" charset="-122"/>
                <a:ea typeface="微软雅黑" panose="020B0503020204020204" charset="-122"/>
              </a:endParaRPr>
            </a:p>
            <a:p>
              <a:pPr algn="ctr"/>
              <a:r>
                <a:rPr lang="zh-CN" altLang="en-US" sz="1200" b="1">
                  <a:solidFill>
                    <a:schemeClr val="tx1"/>
                  </a:solidFill>
                  <a:latin typeface="微软雅黑" panose="020B0503020204020204" charset="-122"/>
                  <a:ea typeface="微软雅黑" panose="020B0503020204020204" charset="-122"/>
                </a:rPr>
                <a:t>提取</a:t>
              </a:r>
              <a:endParaRPr lang="zh-CN" altLang="en-US" sz="1200" b="1">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2664" y="3155"/>
              <a:ext cx="901" cy="362"/>
            </a:xfrm>
            <a:prstGeom prst="rect">
              <a:avLst/>
            </a:prstGeom>
            <a:noFill/>
          </p:spPr>
          <p:txBody>
            <a:bodyPr wrap="square" rtlCol="0">
              <a:spAutoFit/>
            </a:bodyPr>
            <a:p>
              <a:pPr algn="ctr"/>
              <a:r>
                <a:rPr lang="en-US" altLang="zh-CN" sz="900" b="1">
                  <a:latin typeface="微软雅黑" panose="020B0503020204020204" charset="-122"/>
                  <a:ea typeface="微软雅黑" panose="020B0503020204020204" charset="-122"/>
                </a:rPr>
                <a:t>FBank</a:t>
              </a:r>
              <a:endParaRPr lang="en-US" altLang="zh-CN" sz="900" b="1">
                <a:latin typeface="微软雅黑" panose="020B0503020204020204" charset="-122"/>
                <a:ea typeface="微软雅黑" panose="020B0503020204020204" charset="-122"/>
              </a:endParaRPr>
            </a:p>
          </p:txBody>
        </p:sp>
      </p:grpSp>
      <p:grpSp>
        <p:nvGrpSpPr>
          <p:cNvPr id="10" name="组合 9"/>
          <p:cNvGrpSpPr/>
          <p:nvPr/>
        </p:nvGrpSpPr>
        <p:grpSpPr>
          <a:xfrm>
            <a:off x="1499870" y="3157855"/>
            <a:ext cx="684530" cy="878840"/>
            <a:chOff x="2602" y="4718"/>
            <a:chExt cx="1078" cy="1384"/>
          </a:xfrm>
        </p:grpSpPr>
        <p:sp>
          <p:nvSpPr>
            <p:cNvPr id="6" name="矩形 5"/>
            <p:cNvSpPr/>
            <p:nvPr/>
          </p:nvSpPr>
          <p:spPr>
            <a:xfrm>
              <a:off x="2602" y="4718"/>
              <a:ext cx="1078" cy="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声学</a:t>
              </a:r>
              <a:endParaRPr lang="zh-CN" altLang="en-US" sz="1200" b="1">
                <a:solidFill>
                  <a:schemeClr val="tx1"/>
                </a:solidFill>
                <a:latin typeface="微软雅黑" panose="020B0503020204020204" charset="-122"/>
                <a:ea typeface="微软雅黑" panose="020B0503020204020204" charset="-122"/>
              </a:endParaRPr>
            </a:p>
            <a:p>
              <a:pPr algn="ctr"/>
              <a:r>
                <a:rPr lang="zh-CN" altLang="en-US" sz="1200" b="1">
                  <a:solidFill>
                    <a:schemeClr val="tx1"/>
                  </a:solidFill>
                  <a:latin typeface="微软雅黑" panose="020B0503020204020204" charset="-122"/>
                  <a:ea typeface="微软雅黑" panose="020B0503020204020204" charset="-122"/>
                </a:rPr>
                <a:t>模型</a:t>
              </a:r>
              <a:endParaRPr lang="zh-CN" altLang="en-US" sz="1200" b="1">
                <a:solidFill>
                  <a:schemeClr val="tx1"/>
                </a:solidFill>
                <a:latin typeface="微软雅黑" panose="020B0503020204020204" charset="-122"/>
                <a:ea typeface="微软雅黑" panose="020B0503020204020204" charset="-122"/>
              </a:endParaRPr>
            </a:p>
          </p:txBody>
        </p:sp>
        <p:sp>
          <p:nvSpPr>
            <p:cNvPr id="8" name="文本框 7"/>
            <p:cNvSpPr txBox="1"/>
            <p:nvPr/>
          </p:nvSpPr>
          <p:spPr>
            <a:xfrm>
              <a:off x="2691" y="5522"/>
              <a:ext cx="901" cy="580"/>
            </a:xfrm>
            <a:prstGeom prst="rect">
              <a:avLst/>
            </a:prstGeom>
            <a:noFill/>
          </p:spPr>
          <p:txBody>
            <a:bodyPr wrap="square" rtlCol="0">
              <a:spAutoFit/>
            </a:bodyPr>
            <a:p>
              <a:pPr algn="ctr"/>
              <a:r>
                <a:rPr lang="en-US" altLang="zh-CN" sz="900" b="1">
                  <a:latin typeface="微软雅黑" panose="020B0503020204020204" charset="-122"/>
                  <a:ea typeface="微软雅黑" panose="020B0503020204020204" charset="-122"/>
                </a:rPr>
                <a:t>TDNN</a:t>
              </a:r>
              <a:endParaRPr lang="en-US" altLang="zh-CN" sz="900" b="1">
                <a:latin typeface="微软雅黑" panose="020B0503020204020204" charset="-122"/>
                <a:ea typeface="微软雅黑" panose="020B0503020204020204" charset="-122"/>
              </a:endParaRPr>
            </a:p>
            <a:p>
              <a:pPr algn="ctr"/>
              <a:r>
                <a:rPr lang="en-US" altLang="zh-CN" sz="900" b="1">
                  <a:latin typeface="微软雅黑" panose="020B0503020204020204" charset="-122"/>
                  <a:ea typeface="微软雅黑" panose="020B0503020204020204" charset="-122"/>
                </a:rPr>
                <a:t>LSTM</a:t>
              </a:r>
              <a:endParaRPr lang="en-US" altLang="zh-CN" sz="900" b="1">
                <a:latin typeface="微软雅黑" panose="020B0503020204020204" charset="-122"/>
                <a:ea typeface="微软雅黑" panose="020B0503020204020204" charset="-122"/>
              </a:endParaRPr>
            </a:p>
          </p:txBody>
        </p:sp>
      </p:grpSp>
      <p:sp>
        <p:nvSpPr>
          <p:cNvPr id="13" name="矩形 12"/>
          <p:cNvSpPr/>
          <p:nvPr/>
        </p:nvSpPr>
        <p:spPr>
          <a:xfrm>
            <a:off x="2630170" y="2418715"/>
            <a:ext cx="86677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微软雅黑" panose="020B0503020204020204" charset="-122"/>
                <a:ea typeface="微软雅黑" panose="020B0503020204020204" charset="-122"/>
              </a:rPr>
              <a:t>40</a:t>
            </a:r>
            <a:r>
              <a:rPr lang="zh-CN" altLang="en-US" sz="1200" b="1">
                <a:solidFill>
                  <a:schemeClr val="tx1"/>
                </a:solidFill>
                <a:latin typeface="微软雅黑" panose="020B0503020204020204" charset="-122"/>
                <a:ea typeface="微软雅黑" panose="020B0503020204020204" charset="-122"/>
              </a:rPr>
              <a:t>维特征向量</a:t>
            </a:r>
            <a:endParaRPr lang="zh-CN" altLang="en-US" sz="1200" b="1">
              <a:solidFill>
                <a:schemeClr val="tx1"/>
              </a:solidFill>
              <a:latin typeface="微软雅黑" panose="020B0503020204020204" charset="-122"/>
              <a:ea typeface="微软雅黑" panose="020B0503020204020204" charset="-122"/>
            </a:endParaRPr>
          </a:p>
        </p:txBody>
      </p:sp>
      <p:sp>
        <p:nvSpPr>
          <p:cNvPr id="14" name="矩形 13"/>
          <p:cNvSpPr/>
          <p:nvPr/>
        </p:nvSpPr>
        <p:spPr>
          <a:xfrm>
            <a:off x="2630170" y="3157855"/>
            <a:ext cx="86677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概率密度函数</a:t>
            </a:r>
            <a:r>
              <a:rPr lang="en-US" altLang="zh-CN" sz="1200" b="1">
                <a:solidFill>
                  <a:schemeClr val="tx1"/>
                </a:solidFill>
                <a:latin typeface="微软雅黑" panose="020B0503020204020204" charset="-122"/>
                <a:ea typeface="微软雅黑" panose="020B0503020204020204" charset="-122"/>
              </a:rPr>
              <a:t>PDF</a:t>
            </a:r>
            <a:endParaRPr lang="en-US" altLang="zh-CN" sz="1200" b="1">
              <a:solidFill>
                <a:schemeClr val="tx1"/>
              </a:solidFill>
              <a:latin typeface="微软雅黑" panose="020B0503020204020204" charset="-122"/>
              <a:ea typeface="微软雅黑" panose="020B0503020204020204" charset="-122"/>
            </a:endParaRPr>
          </a:p>
        </p:txBody>
      </p:sp>
      <p:grpSp>
        <p:nvGrpSpPr>
          <p:cNvPr id="22" name="组合 21"/>
          <p:cNvGrpSpPr/>
          <p:nvPr/>
        </p:nvGrpSpPr>
        <p:grpSpPr>
          <a:xfrm>
            <a:off x="3940810" y="3158490"/>
            <a:ext cx="985520" cy="917575"/>
            <a:chOff x="6542" y="4719"/>
            <a:chExt cx="1552" cy="1445"/>
          </a:xfrm>
        </p:grpSpPr>
        <p:sp>
          <p:nvSpPr>
            <p:cNvPr id="12" name="矩形 11"/>
            <p:cNvSpPr/>
            <p:nvPr/>
          </p:nvSpPr>
          <p:spPr>
            <a:xfrm>
              <a:off x="6542" y="4719"/>
              <a:ext cx="1540" cy="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帧</a:t>
              </a:r>
              <a:r>
                <a:rPr lang="en-US" altLang="zh-CN" sz="1200" b="1">
                  <a:solidFill>
                    <a:schemeClr val="tx1"/>
                  </a:solidFill>
                  <a:latin typeface="微软雅黑" panose="020B0503020204020204" charset="-122"/>
                  <a:ea typeface="微软雅黑" panose="020B0503020204020204" charset="-122"/>
                </a:rPr>
                <a:t>PDF</a:t>
              </a:r>
              <a:r>
                <a:rPr lang="zh-CN" altLang="en-US" sz="1200" b="1">
                  <a:solidFill>
                    <a:schemeClr val="tx1"/>
                  </a:solidFill>
                  <a:latin typeface="微软雅黑" panose="020B0503020204020204" charset="-122"/>
                  <a:ea typeface="微软雅黑" panose="020B0503020204020204" charset="-122"/>
                </a:rPr>
                <a:t>转</a:t>
              </a:r>
              <a:endParaRPr lang="zh-CN" altLang="en-US" sz="1200" b="1">
                <a:solidFill>
                  <a:schemeClr val="tx1"/>
                </a:solidFill>
                <a:latin typeface="微软雅黑" panose="020B0503020204020204" charset="-122"/>
                <a:ea typeface="微软雅黑" panose="020B0503020204020204" charset="-122"/>
              </a:endParaRPr>
            </a:p>
            <a:p>
              <a:pPr algn="ctr"/>
              <a:r>
                <a:rPr lang="en-US" altLang="zh-CN" sz="1200" b="1">
                  <a:solidFill>
                    <a:schemeClr val="tx1"/>
                  </a:solidFill>
                  <a:latin typeface="微软雅黑" panose="020B0503020204020204" charset="-122"/>
                  <a:ea typeface="微软雅黑" panose="020B0503020204020204" charset="-122"/>
                </a:rPr>
                <a:t>1/0</a:t>
              </a:r>
              <a:r>
                <a:rPr lang="zh-CN" altLang="en-US" sz="1200" b="1">
                  <a:solidFill>
                    <a:schemeClr val="tx1"/>
                  </a:solidFill>
                  <a:latin typeface="微软雅黑" panose="020B0503020204020204" charset="-122"/>
                  <a:ea typeface="微软雅黑" panose="020B0503020204020204" charset="-122"/>
                </a:rPr>
                <a:t>标注</a:t>
              </a:r>
              <a:endParaRPr lang="zh-CN" altLang="en-US" sz="1200" b="1">
                <a:solidFill>
                  <a:schemeClr val="tx1"/>
                </a:solidFill>
                <a:latin typeface="微软雅黑" panose="020B0503020204020204" charset="-122"/>
                <a:ea typeface="微软雅黑" panose="020B0503020204020204" charset="-122"/>
              </a:endParaRPr>
            </a:p>
          </p:txBody>
        </p:sp>
        <p:sp>
          <p:nvSpPr>
            <p:cNvPr id="16" name="文本框 15"/>
            <p:cNvSpPr txBox="1"/>
            <p:nvPr/>
          </p:nvSpPr>
          <p:spPr>
            <a:xfrm>
              <a:off x="6614" y="5536"/>
              <a:ext cx="1480" cy="628"/>
            </a:xfrm>
            <a:prstGeom prst="rect">
              <a:avLst/>
            </a:prstGeom>
            <a:noFill/>
          </p:spPr>
          <p:txBody>
            <a:bodyPr wrap="square" rtlCol="0">
              <a:spAutoFit/>
            </a:bodyPr>
            <a:p>
              <a:pPr algn="l"/>
              <a:r>
                <a:rPr lang="en-US" altLang="zh-CN" sz="1000" b="1">
                  <a:latin typeface="微软雅黑" panose="020B0503020204020204" charset="-122"/>
                  <a:ea typeface="微软雅黑" panose="020B0503020204020204" charset="-122"/>
                </a:rPr>
                <a:t>1</a:t>
              </a:r>
              <a:r>
                <a:rPr lang="zh-CN" altLang="en-US" sz="1000" b="1">
                  <a:latin typeface="微软雅黑" panose="020B0503020204020204" charset="-122"/>
                  <a:ea typeface="微软雅黑" panose="020B0503020204020204" charset="-122"/>
                </a:rPr>
                <a:t>：语音帧</a:t>
              </a:r>
              <a:endParaRPr lang="zh-CN" altLang="en-US" sz="1000" b="1">
                <a:latin typeface="微软雅黑" panose="020B0503020204020204" charset="-122"/>
                <a:ea typeface="微软雅黑" panose="020B0503020204020204" charset="-122"/>
              </a:endParaRPr>
            </a:p>
            <a:p>
              <a:pPr algn="l"/>
              <a:r>
                <a:rPr lang="en-US" altLang="zh-CN" sz="1000" b="1">
                  <a:latin typeface="微软雅黑" panose="020B0503020204020204" charset="-122"/>
                  <a:ea typeface="微软雅黑" panose="020B0503020204020204" charset="-122"/>
                </a:rPr>
                <a:t>0</a:t>
              </a:r>
              <a:r>
                <a:rPr lang="zh-CN" altLang="en-US" sz="1000" b="1">
                  <a:latin typeface="微软雅黑" panose="020B0503020204020204" charset="-122"/>
                  <a:ea typeface="微软雅黑" panose="020B0503020204020204" charset="-122"/>
                </a:rPr>
                <a:t>：非语音帧</a:t>
              </a:r>
              <a:endParaRPr lang="zh-CN" altLang="en-US" sz="1000" b="1">
                <a:latin typeface="微软雅黑" panose="020B0503020204020204" charset="-122"/>
                <a:ea typeface="微软雅黑" panose="020B0503020204020204" charset="-122"/>
              </a:endParaRPr>
            </a:p>
          </p:txBody>
        </p:sp>
      </p:grpSp>
      <p:grpSp>
        <p:nvGrpSpPr>
          <p:cNvPr id="21" name="组合 20"/>
          <p:cNvGrpSpPr/>
          <p:nvPr/>
        </p:nvGrpSpPr>
        <p:grpSpPr>
          <a:xfrm>
            <a:off x="3925570" y="2158365"/>
            <a:ext cx="993140" cy="769620"/>
            <a:chOff x="6518" y="3144"/>
            <a:chExt cx="1564" cy="1212"/>
          </a:xfrm>
        </p:grpSpPr>
        <p:sp>
          <p:nvSpPr>
            <p:cNvPr id="11" name="矩形 10"/>
            <p:cNvSpPr/>
            <p:nvPr/>
          </p:nvSpPr>
          <p:spPr>
            <a:xfrm>
              <a:off x="6542" y="3554"/>
              <a:ext cx="1540" cy="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上下文</a:t>
              </a:r>
              <a:r>
                <a:rPr lang="en-US" altLang="zh-CN" sz="1200" b="1">
                  <a:solidFill>
                    <a:schemeClr val="tx1"/>
                  </a:solidFill>
                  <a:latin typeface="微软雅黑" panose="020B0503020204020204" charset="-122"/>
                  <a:ea typeface="微软雅黑" panose="020B0503020204020204" charset="-122"/>
                </a:rPr>
                <a:t>440</a:t>
              </a:r>
              <a:r>
                <a:rPr lang="zh-CN" altLang="en-US" sz="1200" b="1">
                  <a:solidFill>
                    <a:schemeClr val="tx1"/>
                  </a:solidFill>
                  <a:latin typeface="微软雅黑" panose="020B0503020204020204" charset="-122"/>
                  <a:ea typeface="微软雅黑" panose="020B0503020204020204" charset="-122"/>
                </a:rPr>
                <a:t>维特征</a:t>
              </a:r>
              <a:endParaRPr lang="zh-CN" altLang="en-US" sz="1200" b="1">
                <a:solidFill>
                  <a:schemeClr val="tx1"/>
                </a:solidFill>
                <a:latin typeface="微软雅黑" panose="020B0503020204020204" charset="-122"/>
                <a:ea typeface="微软雅黑" panose="020B0503020204020204" charset="-122"/>
              </a:endParaRPr>
            </a:p>
          </p:txBody>
        </p:sp>
        <p:sp>
          <p:nvSpPr>
            <p:cNvPr id="17" name="文本框 16"/>
            <p:cNvSpPr txBox="1"/>
            <p:nvPr/>
          </p:nvSpPr>
          <p:spPr>
            <a:xfrm>
              <a:off x="6518" y="3144"/>
              <a:ext cx="1540" cy="386"/>
            </a:xfrm>
            <a:prstGeom prst="rect">
              <a:avLst/>
            </a:prstGeom>
            <a:noFill/>
          </p:spPr>
          <p:txBody>
            <a:bodyPr wrap="square" rtlCol="0">
              <a:spAutoFit/>
            </a:bodyPr>
            <a:p>
              <a:pPr algn="ctr"/>
              <a:r>
                <a:rPr lang="en-US" altLang="zh-CN" sz="1000" b="1">
                  <a:latin typeface="微软雅黑" panose="020B0503020204020204" charset="-122"/>
                  <a:ea typeface="微软雅黑" panose="020B0503020204020204" charset="-122"/>
                </a:rPr>
                <a:t>(5*2+1)*40</a:t>
              </a:r>
              <a:endParaRPr lang="en-US" altLang="zh-CN" sz="1000" b="1">
                <a:latin typeface="微软雅黑" panose="020B0503020204020204" charset="-122"/>
                <a:ea typeface="微软雅黑" panose="020B0503020204020204" charset="-122"/>
              </a:endParaRPr>
            </a:p>
          </p:txBody>
        </p:sp>
      </p:grpSp>
      <p:grpSp>
        <p:nvGrpSpPr>
          <p:cNvPr id="20" name="组合 19"/>
          <p:cNvGrpSpPr/>
          <p:nvPr/>
        </p:nvGrpSpPr>
        <p:grpSpPr>
          <a:xfrm>
            <a:off x="5363210" y="2440305"/>
            <a:ext cx="977900" cy="868680"/>
            <a:chOff x="8830" y="3588"/>
            <a:chExt cx="1540" cy="1368"/>
          </a:xfrm>
        </p:grpSpPr>
        <p:sp>
          <p:nvSpPr>
            <p:cNvPr id="18" name="矩形 17"/>
            <p:cNvSpPr/>
            <p:nvPr/>
          </p:nvSpPr>
          <p:spPr>
            <a:xfrm>
              <a:off x="8830" y="4154"/>
              <a:ext cx="1540" cy="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b="1">
                  <a:solidFill>
                    <a:srgbClr val="0066FF"/>
                  </a:solidFill>
                  <a:latin typeface="微软雅黑" panose="020B0503020204020204" charset="-122"/>
                  <a:ea typeface="微软雅黑" panose="020B0503020204020204" charset="-122"/>
                </a:rPr>
                <a:t>【训练集</a:t>
              </a:r>
              <a:r>
                <a:rPr lang="zh-CN" sz="1200" b="1">
                  <a:solidFill>
                    <a:srgbClr val="0066FF"/>
                  </a:solidFill>
                  <a:latin typeface="微软雅黑" panose="020B0503020204020204" charset="-122"/>
                  <a:ea typeface="微软雅黑" panose="020B0503020204020204" charset="-122"/>
                  <a:sym typeface="+mn-ea"/>
                </a:rPr>
                <a:t>】</a:t>
              </a:r>
              <a:endParaRPr lang="zh-CN" sz="1200" b="1">
                <a:solidFill>
                  <a:srgbClr val="0066FF"/>
                </a:solidFill>
                <a:latin typeface="微软雅黑" panose="020B0503020204020204" charset="-122"/>
                <a:ea typeface="微软雅黑" panose="020B0503020204020204" charset="-122"/>
                <a:sym typeface="+mn-ea"/>
              </a:endParaRPr>
            </a:p>
            <a:p>
              <a:pPr algn="ctr"/>
              <a:r>
                <a:rPr lang="zh-CN" sz="1200" b="1">
                  <a:solidFill>
                    <a:schemeClr val="tx1"/>
                  </a:solidFill>
                  <a:latin typeface="微软雅黑" panose="020B0503020204020204" charset="-122"/>
                  <a:ea typeface="微软雅黑" panose="020B0503020204020204" charset="-122"/>
                </a:rPr>
                <a:t>特征</a:t>
              </a:r>
              <a:r>
                <a:rPr lang="en-US" altLang="zh-CN" sz="1200" b="1">
                  <a:solidFill>
                    <a:schemeClr val="tx1"/>
                  </a:solidFill>
                  <a:latin typeface="微软雅黑" panose="020B0503020204020204" charset="-122"/>
                  <a:ea typeface="微软雅黑" panose="020B0503020204020204" charset="-122"/>
                </a:rPr>
                <a:t>+</a:t>
              </a:r>
              <a:r>
                <a:rPr lang="zh-CN" sz="1200" b="1">
                  <a:solidFill>
                    <a:schemeClr val="tx1"/>
                  </a:solidFill>
                  <a:latin typeface="微软雅黑" panose="020B0503020204020204" charset="-122"/>
                  <a:ea typeface="微软雅黑" panose="020B0503020204020204" charset="-122"/>
                </a:rPr>
                <a:t>标注</a:t>
              </a:r>
              <a:endParaRPr lang="zh-CN" sz="1200" b="1">
                <a:solidFill>
                  <a:schemeClr val="tx1"/>
                </a:solidFill>
                <a:latin typeface="微软雅黑" panose="020B0503020204020204" charset="-122"/>
                <a:ea typeface="微软雅黑" panose="020B0503020204020204" charset="-122"/>
              </a:endParaRPr>
            </a:p>
          </p:txBody>
        </p:sp>
        <p:sp>
          <p:nvSpPr>
            <p:cNvPr id="19" name="文本框 18"/>
            <p:cNvSpPr txBox="1"/>
            <p:nvPr/>
          </p:nvSpPr>
          <p:spPr>
            <a:xfrm>
              <a:off x="8830" y="3588"/>
              <a:ext cx="1540" cy="628"/>
            </a:xfrm>
            <a:prstGeom prst="rect">
              <a:avLst/>
            </a:prstGeom>
            <a:noFill/>
          </p:spPr>
          <p:txBody>
            <a:bodyPr wrap="square" rtlCol="0">
              <a:spAutoFit/>
            </a:bodyPr>
            <a:p>
              <a:pPr algn="ctr"/>
              <a:r>
                <a:rPr lang="zh-CN" altLang="en-US" sz="1000" b="1">
                  <a:latin typeface="微软雅黑" panose="020B0503020204020204" charset="-122"/>
                  <a:ea typeface="微软雅黑" panose="020B0503020204020204" charset="-122"/>
                </a:rPr>
                <a:t>抽取</a:t>
              </a:r>
              <a:r>
                <a:rPr lang="en-US" altLang="zh-CN" sz="1000" b="1">
                  <a:latin typeface="微软雅黑" panose="020B0503020204020204" charset="-122"/>
                  <a:ea typeface="微软雅黑" panose="020B0503020204020204" charset="-122"/>
                </a:rPr>
                <a:t>5%</a:t>
              </a:r>
              <a:r>
                <a:rPr lang="zh-CN" altLang="en-US" sz="1000" b="1">
                  <a:latin typeface="微软雅黑" panose="020B0503020204020204" charset="-122"/>
                  <a:ea typeface="微软雅黑" panose="020B0503020204020204" charset="-122"/>
                </a:rPr>
                <a:t>作为</a:t>
              </a:r>
              <a:endParaRPr lang="zh-CN" altLang="en-US" sz="1000" b="1">
                <a:latin typeface="微软雅黑" panose="020B0503020204020204" charset="-122"/>
                <a:ea typeface="微软雅黑" panose="020B0503020204020204" charset="-122"/>
              </a:endParaRPr>
            </a:p>
            <a:p>
              <a:pPr algn="ctr"/>
              <a:r>
                <a:rPr lang="zh-CN" altLang="en-US" sz="1000" b="1">
                  <a:solidFill>
                    <a:srgbClr val="0066FF"/>
                  </a:solidFill>
                  <a:latin typeface="微软雅黑" panose="020B0503020204020204" charset="-122"/>
                  <a:ea typeface="微软雅黑" panose="020B0503020204020204" charset="-122"/>
                </a:rPr>
                <a:t>【验证集</a:t>
              </a:r>
              <a:r>
                <a:rPr lang="zh-CN" altLang="en-US" sz="1000" b="1">
                  <a:solidFill>
                    <a:srgbClr val="0066FF"/>
                  </a:solidFill>
                  <a:latin typeface="微软雅黑" panose="020B0503020204020204" charset="-122"/>
                  <a:ea typeface="微软雅黑" panose="020B0503020204020204" charset="-122"/>
                  <a:sym typeface="+mn-ea"/>
                </a:rPr>
                <a:t>】</a:t>
              </a:r>
              <a:endParaRPr lang="zh-CN" altLang="en-US" sz="1000" b="1">
                <a:solidFill>
                  <a:srgbClr val="0066FF"/>
                </a:solidFill>
                <a:latin typeface="微软雅黑" panose="020B0503020204020204" charset="-122"/>
                <a:ea typeface="微软雅黑" panose="020B0503020204020204" charset="-122"/>
                <a:sym typeface="+mn-ea"/>
              </a:endParaRPr>
            </a:p>
          </p:txBody>
        </p:sp>
      </p:grpSp>
      <p:sp>
        <p:nvSpPr>
          <p:cNvPr id="24" name="矩形 23"/>
          <p:cNvSpPr/>
          <p:nvPr/>
        </p:nvSpPr>
        <p:spPr>
          <a:xfrm>
            <a:off x="6786880" y="2799715"/>
            <a:ext cx="97790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solidFill>
                  <a:schemeClr val="tx1"/>
                </a:solidFill>
                <a:latin typeface="微软雅黑" panose="020B0503020204020204" charset="-122"/>
                <a:ea typeface="微软雅黑" panose="020B0503020204020204" charset="-122"/>
              </a:rPr>
              <a:t>VAD-DNN</a:t>
            </a:r>
            <a:endParaRPr lang="en-US" sz="1200" b="1">
              <a:solidFill>
                <a:schemeClr val="tx1"/>
              </a:solidFill>
              <a:latin typeface="微软雅黑" panose="020B0503020204020204" charset="-122"/>
              <a:ea typeface="微软雅黑" panose="020B0503020204020204" charset="-122"/>
            </a:endParaRPr>
          </a:p>
          <a:p>
            <a:pPr algn="ctr"/>
            <a:r>
              <a:rPr lang="zh-CN" altLang="en-US" sz="1200" b="1">
                <a:solidFill>
                  <a:schemeClr val="tx1"/>
                </a:solidFill>
                <a:latin typeface="微软雅黑" panose="020B0503020204020204" charset="-122"/>
                <a:ea typeface="微软雅黑" panose="020B0503020204020204" charset="-122"/>
              </a:rPr>
              <a:t>模型</a:t>
            </a:r>
            <a:r>
              <a:rPr lang="en-US" altLang="zh-CN" sz="1200" b="1">
                <a:solidFill>
                  <a:schemeClr val="tx1"/>
                </a:solidFill>
                <a:latin typeface="微软雅黑" panose="020B0503020204020204" charset="-122"/>
                <a:ea typeface="微软雅黑" panose="020B0503020204020204" charset="-122"/>
              </a:rPr>
              <a:t>&amp;</a:t>
            </a:r>
            <a:r>
              <a:rPr lang="zh-CN" altLang="en-US" sz="1200" b="1">
                <a:solidFill>
                  <a:schemeClr val="tx1"/>
                </a:solidFill>
                <a:latin typeface="微软雅黑" panose="020B0503020204020204" charset="-122"/>
                <a:ea typeface="微软雅黑" panose="020B0503020204020204" charset="-122"/>
              </a:rPr>
              <a:t>训练</a:t>
            </a:r>
            <a:endParaRPr lang="zh-CN" altLang="en-US" sz="1200" b="1">
              <a:solidFill>
                <a:schemeClr val="tx1"/>
              </a:solidFill>
              <a:latin typeface="微软雅黑" panose="020B0503020204020204" charset="-122"/>
              <a:ea typeface="微软雅黑" panose="020B0503020204020204" charset="-122"/>
            </a:endParaRPr>
          </a:p>
        </p:txBody>
      </p:sp>
      <p:sp>
        <p:nvSpPr>
          <p:cNvPr id="26" name="矩形 25"/>
          <p:cNvSpPr/>
          <p:nvPr/>
        </p:nvSpPr>
        <p:spPr>
          <a:xfrm>
            <a:off x="8170545" y="2799715"/>
            <a:ext cx="86169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b="1">
                <a:solidFill>
                  <a:schemeClr val="tx1"/>
                </a:solidFill>
                <a:latin typeface="微软雅黑" panose="020B0503020204020204" charset="-122"/>
                <a:ea typeface="微软雅黑" panose="020B0503020204020204" charset="-122"/>
              </a:rPr>
              <a:t>输出二分</a:t>
            </a:r>
            <a:endParaRPr lang="zh-CN" sz="1200" b="1">
              <a:solidFill>
                <a:schemeClr val="tx1"/>
              </a:solidFill>
              <a:latin typeface="微软雅黑" panose="020B0503020204020204" charset="-122"/>
              <a:ea typeface="微软雅黑" panose="020B0503020204020204" charset="-122"/>
            </a:endParaRPr>
          </a:p>
          <a:p>
            <a:pPr algn="ctr"/>
            <a:r>
              <a:rPr lang="zh-CN" sz="1200" b="1">
                <a:solidFill>
                  <a:schemeClr val="tx1"/>
                </a:solidFill>
                <a:latin typeface="微软雅黑" panose="020B0503020204020204" charset="-122"/>
                <a:ea typeface="微软雅黑" panose="020B0503020204020204" charset="-122"/>
              </a:rPr>
              <a:t>类概率</a:t>
            </a:r>
            <a:endParaRPr lang="zh-CN" sz="1200" b="1">
              <a:solidFill>
                <a:schemeClr val="tx1"/>
              </a:solidFill>
              <a:latin typeface="微软雅黑" panose="020B0503020204020204" charset="-122"/>
              <a:ea typeface="微软雅黑" panose="020B0503020204020204" charset="-122"/>
            </a:endParaRPr>
          </a:p>
        </p:txBody>
      </p:sp>
      <p:sp>
        <p:nvSpPr>
          <p:cNvPr id="27" name="矩形 26"/>
          <p:cNvSpPr/>
          <p:nvPr/>
        </p:nvSpPr>
        <p:spPr>
          <a:xfrm>
            <a:off x="9438640" y="2799715"/>
            <a:ext cx="86169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b="1">
                <a:solidFill>
                  <a:schemeClr val="tx1"/>
                </a:solidFill>
                <a:latin typeface="微软雅黑" panose="020B0503020204020204" charset="-122"/>
                <a:ea typeface="微软雅黑" panose="020B0503020204020204" charset="-122"/>
              </a:rPr>
              <a:t>后处理</a:t>
            </a:r>
            <a:endParaRPr lang="zh-CN" sz="1200" b="1">
              <a:solidFill>
                <a:schemeClr val="tx1"/>
              </a:solidFill>
              <a:latin typeface="微软雅黑" panose="020B0503020204020204" charset="-122"/>
              <a:ea typeface="微软雅黑" panose="020B0503020204020204" charset="-122"/>
            </a:endParaRPr>
          </a:p>
          <a:p>
            <a:pPr algn="ctr"/>
            <a:r>
              <a:rPr lang="en-US" altLang="zh-CN" sz="1200" b="1">
                <a:solidFill>
                  <a:schemeClr val="tx1"/>
                </a:solidFill>
                <a:latin typeface="微软雅黑" panose="020B0503020204020204" charset="-122"/>
                <a:ea typeface="微软雅黑" panose="020B0503020204020204" charset="-122"/>
              </a:rPr>
              <a:t>&amp;</a:t>
            </a:r>
            <a:r>
              <a:rPr lang="zh-CN" altLang="en-US" sz="1200" b="1">
                <a:solidFill>
                  <a:schemeClr val="tx1"/>
                </a:solidFill>
                <a:latin typeface="微软雅黑" panose="020B0503020204020204" charset="-122"/>
                <a:ea typeface="微软雅黑" panose="020B0503020204020204" charset="-122"/>
              </a:rPr>
              <a:t>平滑化</a:t>
            </a:r>
            <a:endParaRPr lang="zh-CN" altLang="en-US" sz="1200" b="1">
              <a:solidFill>
                <a:schemeClr val="tx1"/>
              </a:solidFill>
              <a:latin typeface="微软雅黑" panose="020B0503020204020204" charset="-122"/>
              <a:ea typeface="微软雅黑" panose="020B0503020204020204" charset="-122"/>
            </a:endParaRPr>
          </a:p>
        </p:txBody>
      </p:sp>
      <p:sp>
        <p:nvSpPr>
          <p:cNvPr id="28" name="矩形 27"/>
          <p:cNvSpPr/>
          <p:nvPr/>
        </p:nvSpPr>
        <p:spPr>
          <a:xfrm>
            <a:off x="10701655" y="2799715"/>
            <a:ext cx="86169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b="1">
                <a:solidFill>
                  <a:srgbClr val="0066FF"/>
                </a:solidFill>
                <a:effectLst/>
                <a:latin typeface="微软雅黑" panose="020B0503020204020204" charset="-122"/>
                <a:ea typeface="微软雅黑" panose="020B0503020204020204" charset="-122"/>
              </a:rPr>
              <a:t>【测试集</a:t>
            </a:r>
            <a:r>
              <a:rPr lang="zh-CN" sz="1200" b="1">
                <a:solidFill>
                  <a:srgbClr val="0066FF"/>
                </a:solidFill>
                <a:effectLst/>
                <a:latin typeface="微软雅黑" panose="020B0503020204020204" charset="-122"/>
                <a:ea typeface="微软雅黑" panose="020B0503020204020204" charset="-122"/>
                <a:sym typeface="+mn-ea"/>
              </a:rPr>
              <a:t>】</a:t>
            </a:r>
            <a:endParaRPr lang="zh-CN" sz="1200" b="1">
              <a:solidFill>
                <a:srgbClr val="0066FF"/>
              </a:solidFill>
              <a:effectLst/>
              <a:latin typeface="微软雅黑" panose="020B0503020204020204" charset="-122"/>
              <a:ea typeface="微软雅黑" panose="020B0503020204020204" charset="-122"/>
              <a:sym typeface="+mn-ea"/>
            </a:endParaRPr>
          </a:p>
          <a:p>
            <a:pPr algn="ctr"/>
            <a:r>
              <a:rPr lang="zh-CN" sz="1200" b="1">
                <a:solidFill>
                  <a:schemeClr val="tx1"/>
                </a:solidFill>
                <a:latin typeface="微软雅黑" panose="020B0503020204020204" charset="-122"/>
                <a:ea typeface="微软雅黑" panose="020B0503020204020204" charset="-122"/>
              </a:rPr>
              <a:t>评测效果</a:t>
            </a:r>
            <a:endParaRPr lang="zh-CN" sz="1200" b="1">
              <a:solidFill>
                <a:schemeClr val="tx1"/>
              </a:solidFill>
              <a:latin typeface="微软雅黑" panose="020B0503020204020204" charset="-122"/>
              <a:ea typeface="微软雅黑" panose="020B0503020204020204" charset="-122"/>
            </a:endParaRPr>
          </a:p>
        </p:txBody>
      </p:sp>
      <p:cxnSp>
        <p:nvCxnSpPr>
          <p:cNvPr id="29" name="直接箭头连接符 28"/>
          <p:cNvCxnSpPr>
            <a:stCxn id="3" idx="3"/>
            <a:endCxn id="5" idx="1"/>
          </p:cNvCxnSpPr>
          <p:nvPr/>
        </p:nvCxnSpPr>
        <p:spPr>
          <a:xfrm flipV="1">
            <a:off x="1158240" y="2673350"/>
            <a:ext cx="332105" cy="38100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p:nvPr/>
        </p:nvCxnSpPr>
        <p:spPr>
          <a:xfrm>
            <a:off x="1178560" y="3057525"/>
            <a:ext cx="321310" cy="354965"/>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8" idx="3"/>
            <a:endCxn id="24" idx="1"/>
          </p:cNvCxnSpPr>
          <p:nvPr/>
        </p:nvCxnSpPr>
        <p:spPr>
          <a:xfrm>
            <a:off x="6331585" y="3054350"/>
            <a:ext cx="44577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a:stCxn id="24" idx="3"/>
            <a:endCxn id="26" idx="1"/>
          </p:cNvCxnSpPr>
          <p:nvPr/>
        </p:nvCxnSpPr>
        <p:spPr>
          <a:xfrm>
            <a:off x="7755255" y="3054350"/>
            <a:ext cx="405765"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26" idx="3"/>
            <a:endCxn id="27" idx="1"/>
          </p:cNvCxnSpPr>
          <p:nvPr/>
        </p:nvCxnSpPr>
        <p:spPr>
          <a:xfrm>
            <a:off x="9022715" y="3054350"/>
            <a:ext cx="40640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4" name="直接箭头连接符 33"/>
          <p:cNvCxnSpPr>
            <a:stCxn id="27" idx="3"/>
            <a:endCxn id="28" idx="1"/>
          </p:cNvCxnSpPr>
          <p:nvPr/>
        </p:nvCxnSpPr>
        <p:spPr>
          <a:xfrm>
            <a:off x="10290810" y="3054350"/>
            <a:ext cx="40132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5" name="直接箭头连接符 34"/>
          <p:cNvCxnSpPr>
            <a:stCxn id="5" idx="3"/>
            <a:endCxn id="13" idx="1"/>
          </p:cNvCxnSpPr>
          <p:nvPr/>
        </p:nvCxnSpPr>
        <p:spPr>
          <a:xfrm>
            <a:off x="2174875" y="2673350"/>
            <a:ext cx="44577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6" name="直接箭头连接符 35"/>
          <p:cNvCxnSpPr>
            <a:stCxn id="6" idx="3"/>
            <a:endCxn id="14" idx="1"/>
          </p:cNvCxnSpPr>
          <p:nvPr/>
        </p:nvCxnSpPr>
        <p:spPr>
          <a:xfrm>
            <a:off x="2184400" y="3412490"/>
            <a:ext cx="44577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7" name="直接箭头连接符 36"/>
          <p:cNvCxnSpPr>
            <a:stCxn id="13" idx="3"/>
            <a:endCxn id="11" idx="1"/>
          </p:cNvCxnSpPr>
          <p:nvPr/>
        </p:nvCxnSpPr>
        <p:spPr>
          <a:xfrm>
            <a:off x="3487420" y="2673350"/>
            <a:ext cx="443865"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8" name="直接箭头连接符 37"/>
          <p:cNvCxnSpPr>
            <a:stCxn id="14" idx="3"/>
            <a:endCxn id="12" idx="1"/>
          </p:cNvCxnSpPr>
          <p:nvPr/>
        </p:nvCxnSpPr>
        <p:spPr>
          <a:xfrm>
            <a:off x="3487420" y="3412490"/>
            <a:ext cx="443865" cy="635"/>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39" name="直接箭头连接符 38"/>
          <p:cNvCxnSpPr/>
          <p:nvPr/>
        </p:nvCxnSpPr>
        <p:spPr>
          <a:xfrm>
            <a:off x="4918710" y="2673350"/>
            <a:ext cx="444500" cy="38100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40" name="直接箭头连接符 39"/>
          <p:cNvCxnSpPr/>
          <p:nvPr/>
        </p:nvCxnSpPr>
        <p:spPr>
          <a:xfrm flipV="1">
            <a:off x="4918710" y="3054350"/>
            <a:ext cx="444500" cy="358775"/>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4" name="矩形 3"/>
          <p:cNvSpPr/>
          <p:nvPr/>
        </p:nvSpPr>
        <p:spPr>
          <a:xfrm>
            <a:off x="2521585" y="1458595"/>
            <a:ext cx="1322070" cy="332740"/>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r>
              <a:rPr lang="en-US" sz="1200" b="1">
                <a:solidFill>
                  <a:schemeClr val="tx1"/>
                </a:solidFill>
                <a:latin typeface="微软雅黑" panose="020B0503020204020204" charset="-122"/>
                <a:ea typeface="微软雅黑" panose="020B0503020204020204" charset="-122"/>
                <a:sym typeface="+mn-ea"/>
              </a:rPr>
              <a:t>特征工程</a:t>
            </a:r>
            <a:endParaRPr lang="en-US" sz="1200" b="1">
              <a:solidFill>
                <a:schemeClr val="tx1"/>
              </a:solidFill>
              <a:latin typeface="微软雅黑" panose="020B0503020204020204" charset="-122"/>
              <a:ea typeface="微软雅黑" panose="020B0503020204020204" charset="-122"/>
              <a:sym typeface="+mn-ea"/>
            </a:endParaRPr>
          </a:p>
        </p:txBody>
      </p:sp>
      <p:sp>
        <p:nvSpPr>
          <p:cNvPr id="15" name="矩形 14"/>
          <p:cNvSpPr/>
          <p:nvPr/>
        </p:nvSpPr>
        <p:spPr>
          <a:xfrm>
            <a:off x="2294890" y="4450080"/>
            <a:ext cx="1775460" cy="343535"/>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r>
              <a:rPr lang="en-US" sz="1200" b="1">
                <a:solidFill>
                  <a:srgbClr val="FF0000"/>
                </a:solidFill>
                <a:latin typeface="微软雅黑" panose="020B0503020204020204" charset="-122"/>
                <a:ea typeface="微软雅黑" panose="020B0503020204020204" charset="-122"/>
                <a:sym typeface="+mn-ea"/>
              </a:rPr>
              <a:t>监督学习</a:t>
            </a:r>
            <a:r>
              <a:rPr lang="en-US" sz="1200" b="1">
                <a:solidFill>
                  <a:schemeClr val="tx1"/>
                </a:solidFill>
                <a:latin typeface="微软雅黑" panose="020B0503020204020204" charset="-122"/>
                <a:ea typeface="微软雅黑" panose="020B0503020204020204" charset="-122"/>
                <a:sym typeface="+mn-ea"/>
              </a:rPr>
              <a:t> - 标注</a:t>
            </a:r>
            <a:r>
              <a:rPr lang="zh-CN" altLang="en-US" sz="1200" b="1">
                <a:solidFill>
                  <a:schemeClr val="tx1"/>
                </a:solidFill>
                <a:latin typeface="微软雅黑" panose="020B0503020204020204" charset="-122"/>
                <a:ea typeface="微软雅黑" panose="020B0503020204020204" charset="-122"/>
                <a:sym typeface="+mn-ea"/>
              </a:rPr>
              <a:t>工程</a:t>
            </a:r>
            <a:endParaRPr lang="zh-CN" altLang="en-US" sz="1200" b="1">
              <a:solidFill>
                <a:schemeClr val="tx1"/>
              </a:solidFill>
              <a:latin typeface="微软雅黑" panose="020B0503020204020204" charset="-122"/>
              <a:ea typeface="微软雅黑" panose="020B0503020204020204" charset="-122"/>
              <a:sym typeface="+mn-ea"/>
            </a:endParaRPr>
          </a:p>
        </p:txBody>
      </p:sp>
      <p:sp>
        <p:nvSpPr>
          <p:cNvPr id="25" name="左大括号 24"/>
          <p:cNvSpPr/>
          <p:nvPr/>
        </p:nvSpPr>
        <p:spPr>
          <a:xfrm rot="5400000">
            <a:off x="3106420" y="726440"/>
            <a:ext cx="152400" cy="2580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1" name="左大括号 40"/>
          <p:cNvSpPr/>
          <p:nvPr/>
        </p:nvSpPr>
        <p:spPr>
          <a:xfrm rot="16200000">
            <a:off x="3106420" y="2883535"/>
            <a:ext cx="152400" cy="2580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训练数据</a:t>
            </a:r>
            <a:endParaRPr lang="zh-CN" altLang="en-US" sz="2400">
              <a:latin typeface="微软雅黑" panose="020B0503020204020204" charset="-122"/>
              <a:ea typeface="微软雅黑" panose="020B0503020204020204" charset="-122"/>
              <a:sym typeface="+mn-ea"/>
            </a:endParaRPr>
          </a:p>
        </p:txBody>
      </p:sp>
      <p:sp>
        <p:nvSpPr>
          <p:cNvPr id="4" name="椭圆 3"/>
          <p:cNvSpPr>
            <a:spLocks noChangeAspect="1"/>
          </p:cNvSpPr>
          <p:nvPr/>
        </p:nvSpPr>
        <p:spPr>
          <a:xfrm>
            <a:off x="2444115" y="1289685"/>
            <a:ext cx="756006" cy="756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训练集</a:t>
            </a:r>
            <a:r>
              <a:rPr lang="en-US" altLang="zh-CN" sz="1200"/>
              <a:t>1</a:t>
            </a:r>
            <a:endParaRPr lang="en-US" altLang="zh-CN" sz="1200"/>
          </a:p>
        </p:txBody>
      </p:sp>
      <p:sp>
        <p:nvSpPr>
          <p:cNvPr id="15" name="椭圆 14"/>
          <p:cNvSpPr>
            <a:spLocks noChangeAspect="1"/>
          </p:cNvSpPr>
          <p:nvPr/>
        </p:nvSpPr>
        <p:spPr>
          <a:xfrm>
            <a:off x="2444115" y="2247900"/>
            <a:ext cx="756006" cy="756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训练集</a:t>
            </a:r>
            <a:r>
              <a:rPr lang="en-US" altLang="zh-CN" sz="1200"/>
              <a:t>2</a:t>
            </a:r>
            <a:endParaRPr lang="en-US" altLang="zh-CN" sz="1200"/>
          </a:p>
        </p:txBody>
      </p:sp>
      <p:sp>
        <p:nvSpPr>
          <p:cNvPr id="23" name="椭圆 22"/>
          <p:cNvSpPr>
            <a:spLocks noChangeAspect="1"/>
          </p:cNvSpPr>
          <p:nvPr/>
        </p:nvSpPr>
        <p:spPr>
          <a:xfrm>
            <a:off x="2444115" y="3199130"/>
            <a:ext cx="756006" cy="75600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sz="1200"/>
              <a:t>验证集</a:t>
            </a:r>
            <a:endParaRPr sz="1200"/>
          </a:p>
        </p:txBody>
      </p:sp>
      <p:sp>
        <p:nvSpPr>
          <p:cNvPr id="25" name="椭圆 24"/>
          <p:cNvSpPr>
            <a:spLocks noChangeAspect="1"/>
          </p:cNvSpPr>
          <p:nvPr/>
        </p:nvSpPr>
        <p:spPr>
          <a:xfrm>
            <a:off x="2444115" y="4150995"/>
            <a:ext cx="756006" cy="7560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sz="1200"/>
              <a:t>测试集</a:t>
            </a:r>
            <a:r>
              <a:rPr lang="en-US" altLang="zh-CN" sz="1200"/>
              <a:t>1</a:t>
            </a:r>
            <a:endParaRPr lang="en-US" altLang="zh-CN" sz="1200"/>
          </a:p>
        </p:txBody>
      </p:sp>
      <p:sp>
        <p:nvSpPr>
          <p:cNvPr id="41" name="椭圆 40"/>
          <p:cNvSpPr>
            <a:spLocks noChangeAspect="1"/>
          </p:cNvSpPr>
          <p:nvPr/>
        </p:nvSpPr>
        <p:spPr>
          <a:xfrm>
            <a:off x="2444115" y="5111750"/>
            <a:ext cx="756006" cy="7560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sz="1200"/>
              <a:t>测试集</a:t>
            </a:r>
            <a:r>
              <a:rPr lang="en-US" altLang="zh-CN" sz="1200"/>
              <a:t>2</a:t>
            </a:r>
            <a:endParaRPr lang="en-US" altLang="zh-CN" sz="1200"/>
          </a:p>
        </p:txBody>
      </p:sp>
      <p:sp>
        <p:nvSpPr>
          <p:cNvPr id="42" name="文本框 41"/>
          <p:cNvSpPr txBox="1"/>
          <p:nvPr/>
        </p:nvSpPr>
        <p:spPr>
          <a:xfrm>
            <a:off x="3465830" y="1483360"/>
            <a:ext cx="761555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清华开源中文语音预料库 THCHS-30，时长约30小时，整体信噪比较高；</a:t>
            </a:r>
            <a:endParaRPr lang="zh-CN" altLang="en-US">
              <a:latin typeface="微软雅黑" panose="020B0503020204020204" charset="-122"/>
              <a:ea typeface="微软雅黑" panose="020B0503020204020204" charset="-122"/>
            </a:endParaRPr>
          </a:p>
        </p:txBody>
      </p:sp>
      <p:sp>
        <p:nvSpPr>
          <p:cNvPr id="43" name="文本框 42"/>
          <p:cNvSpPr txBox="1"/>
          <p:nvPr/>
        </p:nvSpPr>
        <p:spPr>
          <a:xfrm>
            <a:off x="3465830" y="2441575"/>
            <a:ext cx="761555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同行者线上的车载环境语音语料库，时长约70小时，</a:t>
            </a:r>
            <a:r>
              <a:rPr lang="zh-CN" altLang="en-US">
                <a:solidFill>
                  <a:srgbClr val="FF0000"/>
                </a:solidFill>
                <a:latin typeface="微软雅黑" panose="020B0503020204020204" charset="-122"/>
                <a:ea typeface="微软雅黑" panose="020B0503020204020204" charset="-122"/>
              </a:rPr>
              <a:t>整体信噪比较低</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44" name="文本框 43"/>
          <p:cNvSpPr txBox="1"/>
          <p:nvPr/>
        </p:nvSpPr>
        <p:spPr>
          <a:xfrm>
            <a:off x="3465830" y="3330575"/>
            <a:ext cx="761555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抽取训练</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和训练集</a:t>
            </a: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数据总量的5%作为训练时的验证集；</a:t>
            </a:r>
            <a:endParaRPr lang="zh-CN" altLang="en-US">
              <a:latin typeface="微软雅黑" panose="020B0503020204020204" charset="-122"/>
              <a:ea typeface="微软雅黑" panose="020B0503020204020204" charset="-122"/>
            </a:endParaRPr>
          </a:p>
        </p:txBody>
      </p:sp>
      <p:sp>
        <p:nvSpPr>
          <p:cNvPr id="45" name="文本框 44"/>
          <p:cNvSpPr txBox="1"/>
          <p:nvPr/>
        </p:nvSpPr>
        <p:spPr>
          <a:xfrm>
            <a:off x="3465830" y="4206240"/>
            <a:ext cx="7615555"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281条智平QA录制的室内录音数据，由QA进行人工标注语音的首始点和尾端点；（特点是信噪比较高）</a:t>
            </a:r>
            <a:endParaRPr lang="zh-CN" altLang="en-US">
              <a:latin typeface="微软雅黑" panose="020B0503020204020204" charset="-122"/>
              <a:ea typeface="微软雅黑" panose="020B0503020204020204" charset="-122"/>
            </a:endParaRPr>
          </a:p>
        </p:txBody>
      </p:sp>
      <p:sp>
        <p:nvSpPr>
          <p:cNvPr id="47" name="文本框 46"/>
          <p:cNvSpPr txBox="1"/>
          <p:nvPr/>
        </p:nvSpPr>
        <p:spPr>
          <a:xfrm>
            <a:off x="3526155" y="5028565"/>
            <a:ext cx="761555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995条同行者线上的车载语音数据，与测试集2的数据来源不同，由QA进行人工标注语音的首始点和尾端点。（</a:t>
            </a:r>
            <a:r>
              <a:rPr lang="zh-CN" altLang="en-US">
                <a:solidFill>
                  <a:srgbClr val="FF0000"/>
                </a:solidFill>
                <a:latin typeface="微软雅黑" panose="020B0503020204020204" charset="-122"/>
                <a:ea typeface="微软雅黑" panose="020B0503020204020204" charset="-122"/>
              </a:rPr>
              <a:t>特点是信噪比较低，用于测试模型对噪声的鲁棒性</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848360" y="1879600"/>
            <a:ext cx="984885" cy="368300"/>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rPr>
              <a:t>训练集</a:t>
            </a:r>
            <a:endParaRPr lang="zh-CN" altLang="en-US">
              <a:latin typeface="微软雅黑" panose="020B0503020204020204" charset="-122"/>
              <a:ea typeface="微软雅黑" panose="020B0503020204020204" charset="-122"/>
            </a:endParaRPr>
          </a:p>
        </p:txBody>
      </p:sp>
      <p:sp>
        <p:nvSpPr>
          <p:cNvPr id="6" name="文本框 5"/>
          <p:cNvSpPr txBox="1"/>
          <p:nvPr/>
        </p:nvSpPr>
        <p:spPr>
          <a:xfrm>
            <a:off x="848360" y="3393440"/>
            <a:ext cx="984885" cy="368300"/>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rPr>
              <a:t>验证集</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848360" y="4851400"/>
            <a:ext cx="984885" cy="368300"/>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rPr>
              <a:t>测试集</a:t>
            </a:r>
            <a:endParaRPr lang="zh-CN" altLang="en-US">
              <a:latin typeface="微软雅黑" panose="020B0503020204020204" charset="-122"/>
              <a:ea typeface="微软雅黑" panose="020B0503020204020204" charset="-122"/>
            </a:endParaRPr>
          </a:p>
        </p:txBody>
      </p:sp>
      <p:cxnSp>
        <p:nvCxnSpPr>
          <p:cNvPr id="8" name="直接箭头连接符 7"/>
          <p:cNvCxnSpPr/>
          <p:nvPr/>
        </p:nvCxnSpPr>
        <p:spPr>
          <a:xfrm flipV="1">
            <a:off x="1833245" y="1748790"/>
            <a:ext cx="550545" cy="297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833245" y="2175510"/>
            <a:ext cx="560070" cy="258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823720" y="4685030"/>
            <a:ext cx="550545" cy="297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823720" y="5111750"/>
            <a:ext cx="560070" cy="258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747520" y="3573145"/>
            <a:ext cx="576004"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特征和标注</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3" name="文本框 2"/>
          <p:cNvSpPr txBox="1"/>
          <p:nvPr/>
        </p:nvSpPr>
        <p:spPr>
          <a:xfrm>
            <a:off x="414020" y="996315"/>
            <a:ext cx="1448435" cy="368300"/>
          </a:xfrm>
          <a:prstGeom prst="rect">
            <a:avLst/>
          </a:prstGeom>
          <a:noFill/>
        </p:spPr>
        <p:txBody>
          <a:bodyPr wrap="square" rtlCol="0">
            <a:spAutoFit/>
          </a:bodyPr>
          <a:p>
            <a:pPr marL="285750" indent="-285750">
              <a:buFont typeface="Wingdings" panose="05000000000000000000" charset="0"/>
              <a:buChar char=""/>
            </a:pPr>
            <a:r>
              <a:rPr lang="zh-CN" altLang="en-US">
                <a:latin typeface="微软雅黑" panose="020B0503020204020204" charset="-122"/>
                <a:ea typeface="微软雅黑" panose="020B0503020204020204" charset="-122"/>
              </a:rPr>
              <a:t>特征提取</a:t>
            </a:r>
            <a:endParaRPr lang="zh-CN" altLang="en-US">
              <a:latin typeface="微软雅黑" panose="020B0503020204020204" charset="-122"/>
              <a:ea typeface="微软雅黑" panose="020B0503020204020204" charset="-122"/>
            </a:endParaRPr>
          </a:p>
        </p:txBody>
      </p:sp>
      <p:sp>
        <p:nvSpPr>
          <p:cNvPr id="4" name="矩形 3"/>
          <p:cNvSpPr/>
          <p:nvPr/>
        </p:nvSpPr>
        <p:spPr>
          <a:xfrm>
            <a:off x="781050" y="1532255"/>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语音</a:t>
            </a:r>
            <a:endParaRPr lang="zh-CN" altLang="en-US" sz="1200" b="1">
              <a:solidFill>
                <a:schemeClr val="tx1"/>
              </a:solidFill>
              <a:latin typeface="微软雅黑" panose="020B0503020204020204" charset="-122"/>
              <a:ea typeface="微软雅黑" panose="020B0503020204020204" charset="-122"/>
            </a:endParaRPr>
          </a:p>
          <a:p>
            <a:pPr algn="ctr"/>
            <a:r>
              <a:rPr lang="zh-CN" altLang="en-US" sz="1200" b="1">
                <a:solidFill>
                  <a:schemeClr val="tx1"/>
                </a:solidFill>
                <a:latin typeface="微软雅黑" panose="020B0503020204020204" charset="-122"/>
                <a:ea typeface="微软雅黑" panose="020B0503020204020204" charset="-122"/>
              </a:rPr>
              <a:t>输入</a:t>
            </a:r>
            <a:endParaRPr lang="zh-CN" altLang="en-US" sz="1200" b="1">
              <a:solidFill>
                <a:schemeClr val="tx1"/>
              </a:solidFill>
              <a:latin typeface="微软雅黑" panose="020B0503020204020204" charset="-122"/>
              <a:ea typeface="微软雅黑" panose="020B0503020204020204" charset="-122"/>
            </a:endParaRPr>
          </a:p>
        </p:txBody>
      </p:sp>
      <p:sp>
        <p:nvSpPr>
          <p:cNvPr id="5" name="矩形 4"/>
          <p:cNvSpPr/>
          <p:nvPr/>
        </p:nvSpPr>
        <p:spPr>
          <a:xfrm>
            <a:off x="1957070" y="1532255"/>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预加重</a:t>
            </a:r>
            <a:endParaRPr lang="zh-CN" altLang="en-US" sz="1200" b="1">
              <a:solidFill>
                <a:schemeClr val="tx1"/>
              </a:solidFill>
              <a:latin typeface="微软雅黑" panose="020B0503020204020204" charset="-122"/>
              <a:ea typeface="微软雅黑" panose="020B0503020204020204" charset="-122"/>
            </a:endParaRPr>
          </a:p>
        </p:txBody>
      </p:sp>
      <p:sp>
        <p:nvSpPr>
          <p:cNvPr id="6" name="矩形 5"/>
          <p:cNvSpPr/>
          <p:nvPr/>
        </p:nvSpPr>
        <p:spPr>
          <a:xfrm>
            <a:off x="3133725" y="1532255"/>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分帧</a:t>
            </a:r>
            <a:endParaRPr lang="zh-CN" altLang="en-US" sz="1200" b="1">
              <a:solidFill>
                <a:schemeClr val="tx1"/>
              </a:solidFill>
              <a:latin typeface="微软雅黑" panose="020B0503020204020204" charset="-122"/>
              <a:ea typeface="微软雅黑" panose="020B0503020204020204" charset="-122"/>
            </a:endParaRPr>
          </a:p>
        </p:txBody>
      </p:sp>
      <p:sp>
        <p:nvSpPr>
          <p:cNvPr id="10" name="矩形 9"/>
          <p:cNvSpPr/>
          <p:nvPr/>
        </p:nvSpPr>
        <p:spPr>
          <a:xfrm>
            <a:off x="4305935" y="1532255"/>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微软雅黑" panose="020B0503020204020204" charset="-122"/>
                <a:ea typeface="微软雅黑" panose="020B0503020204020204" charset="-122"/>
              </a:rPr>
              <a:t>加汉</a:t>
            </a:r>
            <a:endParaRPr lang="zh-CN" altLang="en-US" sz="1200" b="1">
              <a:solidFill>
                <a:schemeClr val="tx1"/>
              </a:solidFill>
              <a:latin typeface="微软雅黑" panose="020B0503020204020204" charset="-122"/>
              <a:ea typeface="微软雅黑" panose="020B0503020204020204" charset="-122"/>
            </a:endParaRPr>
          </a:p>
          <a:p>
            <a:pPr algn="ctr"/>
            <a:r>
              <a:rPr lang="zh-CN" altLang="en-US" sz="1200" b="1">
                <a:solidFill>
                  <a:schemeClr val="tx1"/>
                </a:solidFill>
                <a:latin typeface="微软雅黑" panose="020B0503020204020204" charset="-122"/>
                <a:ea typeface="微软雅黑" panose="020B0503020204020204" charset="-122"/>
              </a:rPr>
              <a:t>明窗</a:t>
            </a:r>
            <a:endParaRPr lang="zh-CN" altLang="en-US" sz="1200" b="1">
              <a:solidFill>
                <a:schemeClr val="tx1"/>
              </a:solidFill>
              <a:latin typeface="微软雅黑" panose="020B0503020204020204" charset="-122"/>
              <a:ea typeface="微软雅黑" panose="020B0503020204020204" charset="-122"/>
            </a:endParaRPr>
          </a:p>
        </p:txBody>
      </p:sp>
      <p:sp>
        <p:nvSpPr>
          <p:cNvPr id="13" name="矩形 12"/>
          <p:cNvSpPr/>
          <p:nvPr/>
        </p:nvSpPr>
        <p:spPr>
          <a:xfrm>
            <a:off x="5489575" y="1532255"/>
            <a:ext cx="95948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微软雅黑" panose="020B0503020204020204" charset="-122"/>
                <a:ea typeface="微软雅黑" panose="020B0503020204020204" charset="-122"/>
              </a:rPr>
              <a:t>FFT</a:t>
            </a:r>
            <a:endParaRPr lang="en-US" altLang="zh-CN" sz="1200" b="1">
              <a:solidFill>
                <a:schemeClr val="tx1"/>
              </a:solidFill>
              <a:latin typeface="微软雅黑" panose="020B0503020204020204" charset="-122"/>
              <a:ea typeface="微软雅黑" panose="020B0503020204020204" charset="-122"/>
            </a:endParaRPr>
          </a:p>
          <a:p>
            <a:pPr algn="ctr"/>
            <a:r>
              <a:rPr lang="zh-CN" altLang="en-US" sz="1200" b="1">
                <a:solidFill>
                  <a:schemeClr val="tx1"/>
                </a:solidFill>
                <a:latin typeface="微软雅黑" panose="020B0503020204020204" charset="-122"/>
                <a:ea typeface="微软雅黑" panose="020B0503020204020204" charset="-122"/>
              </a:rPr>
              <a:t>时域转频域</a:t>
            </a:r>
            <a:endParaRPr lang="zh-CN" altLang="en-US" sz="1200" b="1">
              <a:solidFill>
                <a:schemeClr val="tx1"/>
              </a:solidFill>
              <a:latin typeface="微软雅黑" panose="020B0503020204020204" charset="-122"/>
              <a:ea typeface="微软雅黑" panose="020B0503020204020204" charset="-122"/>
            </a:endParaRPr>
          </a:p>
        </p:txBody>
      </p:sp>
      <p:sp>
        <p:nvSpPr>
          <p:cNvPr id="7" name="矩形 6"/>
          <p:cNvSpPr/>
          <p:nvPr/>
        </p:nvSpPr>
        <p:spPr>
          <a:xfrm>
            <a:off x="6939280" y="1532255"/>
            <a:ext cx="95948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微软雅黑" panose="020B0503020204020204" charset="-122"/>
                <a:ea typeface="微软雅黑" panose="020B0503020204020204" charset="-122"/>
              </a:rPr>
              <a:t>Mel滤波器组</a:t>
            </a:r>
            <a:endParaRPr lang="en-US" altLang="zh-CN" sz="1200" b="1">
              <a:solidFill>
                <a:schemeClr val="tx1"/>
              </a:solidFill>
              <a:latin typeface="微软雅黑" panose="020B0503020204020204" charset="-122"/>
              <a:ea typeface="微软雅黑" panose="020B0503020204020204" charset="-122"/>
            </a:endParaRPr>
          </a:p>
        </p:txBody>
      </p:sp>
      <p:cxnSp>
        <p:nvCxnSpPr>
          <p:cNvPr id="35" name="直接箭头连接符 34"/>
          <p:cNvCxnSpPr>
            <a:stCxn id="4" idx="3"/>
            <a:endCxn id="5" idx="1"/>
          </p:cNvCxnSpPr>
          <p:nvPr/>
        </p:nvCxnSpPr>
        <p:spPr>
          <a:xfrm>
            <a:off x="1465580" y="1777365"/>
            <a:ext cx="49149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8" name="直接箭头连接符 7"/>
          <p:cNvCxnSpPr/>
          <p:nvPr/>
        </p:nvCxnSpPr>
        <p:spPr>
          <a:xfrm>
            <a:off x="2642235" y="1786890"/>
            <a:ext cx="49149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a:off x="3818255" y="1786890"/>
            <a:ext cx="49149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p:nvPr/>
        </p:nvCxnSpPr>
        <p:spPr>
          <a:xfrm>
            <a:off x="4998085" y="1786890"/>
            <a:ext cx="49149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a:xfrm>
            <a:off x="6449060" y="1786890"/>
            <a:ext cx="49149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8398510" y="1532255"/>
            <a:ext cx="128778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微软雅黑" panose="020B0503020204020204" charset="-122"/>
                <a:ea typeface="微软雅黑" panose="020B0503020204020204" charset="-122"/>
              </a:rPr>
              <a:t>40</a:t>
            </a:r>
            <a:r>
              <a:rPr lang="zh-CN" altLang="en-US" sz="1200" b="1">
                <a:solidFill>
                  <a:schemeClr val="tx1"/>
                </a:solidFill>
                <a:latin typeface="微软雅黑" panose="020B0503020204020204" charset="-122"/>
                <a:ea typeface="微软雅黑" panose="020B0503020204020204" charset="-122"/>
              </a:rPr>
              <a:t>维的</a:t>
            </a:r>
            <a:r>
              <a:rPr lang="en-US" altLang="zh-CN" sz="1200" b="1">
                <a:solidFill>
                  <a:schemeClr val="tx1"/>
                </a:solidFill>
                <a:latin typeface="微软雅黑" panose="020B0503020204020204" charset="-122"/>
                <a:ea typeface="微软雅黑" panose="020B0503020204020204" charset="-122"/>
              </a:rPr>
              <a:t>FBank</a:t>
            </a:r>
            <a:r>
              <a:rPr lang="zh-CN" altLang="en-US" sz="1200" b="1">
                <a:solidFill>
                  <a:schemeClr val="tx1"/>
                </a:solidFill>
                <a:latin typeface="微软雅黑" panose="020B0503020204020204" charset="-122"/>
                <a:ea typeface="微软雅黑" panose="020B0503020204020204" charset="-122"/>
              </a:rPr>
              <a:t>特征向量</a:t>
            </a:r>
            <a:endParaRPr lang="zh-CN" altLang="en-US" sz="1200" b="1">
              <a:solidFill>
                <a:schemeClr val="tx1"/>
              </a:solidFill>
              <a:latin typeface="微软雅黑" panose="020B0503020204020204" charset="-122"/>
              <a:ea typeface="微软雅黑" panose="020B0503020204020204" charset="-122"/>
            </a:endParaRPr>
          </a:p>
        </p:txBody>
      </p:sp>
      <p:cxnSp>
        <p:nvCxnSpPr>
          <p:cNvPr id="15" name="直接箭头连接符 14"/>
          <p:cNvCxnSpPr/>
          <p:nvPr/>
        </p:nvCxnSpPr>
        <p:spPr>
          <a:xfrm>
            <a:off x="7907020" y="1786890"/>
            <a:ext cx="491490" cy="0"/>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16" name="文本框 15"/>
          <p:cNvSpPr txBox="1"/>
          <p:nvPr/>
        </p:nvSpPr>
        <p:spPr>
          <a:xfrm>
            <a:off x="414020" y="2406015"/>
            <a:ext cx="1728470" cy="368300"/>
          </a:xfrm>
          <a:prstGeom prst="rect">
            <a:avLst/>
          </a:prstGeom>
          <a:noFill/>
        </p:spPr>
        <p:txBody>
          <a:bodyPr wrap="square" rtlCol="0">
            <a:spAutoFit/>
          </a:bodyPr>
          <a:p>
            <a:pPr marL="285750" indent="-285750">
              <a:buFont typeface="Wingdings" panose="05000000000000000000" charset="0"/>
              <a:buChar char=""/>
            </a:pPr>
            <a:r>
              <a:rPr lang="zh-CN" altLang="en-US">
                <a:latin typeface="微软雅黑" panose="020B0503020204020204" charset="-122"/>
                <a:ea typeface="微软雅黑" panose="020B0503020204020204" charset="-122"/>
              </a:rPr>
              <a:t>特征上下文</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781050" y="2837815"/>
            <a:ext cx="2886710" cy="337185"/>
          </a:xfrm>
          <a:prstGeom prst="rect">
            <a:avLst/>
          </a:prstGeom>
          <a:noFill/>
        </p:spPr>
        <p:txBody>
          <a:bodyPr wrap="square" rtlCol="0" anchor="t">
            <a:spAutoFit/>
          </a:bodyPr>
          <a:p>
            <a:r>
              <a:rPr lang="zh-CN" altLang="en-US" sz="1600">
                <a:latin typeface="微软雅黑" panose="020B0503020204020204" charset="-122"/>
                <a:ea typeface="微软雅黑" panose="020B0503020204020204" charset="-122"/>
              </a:rPr>
              <a:t>[ -5 -4 -3 -2 -1 0 1 2 3 4 5 ]</a:t>
            </a:r>
            <a:endParaRPr lang="zh-CN" altLang="en-US" sz="1600">
              <a:latin typeface="微软雅黑" panose="020B0503020204020204" charset="-122"/>
              <a:ea typeface="微软雅黑" panose="020B0503020204020204" charset="-122"/>
            </a:endParaRPr>
          </a:p>
        </p:txBody>
      </p:sp>
      <p:cxnSp>
        <p:nvCxnSpPr>
          <p:cNvPr id="18" name="直接箭头连接符 17"/>
          <p:cNvCxnSpPr/>
          <p:nvPr/>
        </p:nvCxnSpPr>
        <p:spPr>
          <a:xfrm flipV="1">
            <a:off x="3588385" y="3002280"/>
            <a:ext cx="1800013" cy="4445"/>
          </a:xfrm>
          <a:prstGeom prst="straightConnector1">
            <a:avLst/>
          </a:prstGeom>
          <a:ln w="15875">
            <a:tailEnd type="arrow" w="med" len="med"/>
          </a:ln>
        </p:spPr>
        <p:style>
          <a:lnRef idx="3">
            <a:schemeClr val="accent1"/>
          </a:lnRef>
          <a:fillRef idx="0">
            <a:schemeClr val="accent1"/>
          </a:fillRef>
          <a:effectRef idx="2">
            <a:schemeClr val="accent1"/>
          </a:effectRef>
          <a:fontRef idx="minor">
            <a:schemeClr val="tx1"/>
          </a:fontRef>
        </p:style>
      </p:cxnSp>
      <p:sp>
        <p:nvSpPr>
          <p:cNvPr id="19" name="文本框 18"/>
          <p:cNvSpPr txBox="1"/>
          <p:nvPr/>
        </p:nvSpPr>
        <p:spPr>
          <a:xfrm>
            <a:off x="3694430" y="3084195"/>
            <a:ext cx="1508125" cy="275590"/>
          </a:xfrm>
          <a:prstGeom prst="rect">
            <a:avLst/>
          </a:prstGeom>
          <a:noFill/>
        </p:spPr>
        <p:txBody>
          <a:bodyPr wrap="square" rtlCol="0" anchor="t">
            <a:spAutoFit/>
          </a:bodyPr>
          <a:p>
            <a:pPr algn="ctr"/>
            <a:r>
              <a:rPr lang="zh-CN" altLang="en-US" sz="1200">
                <a:latin typeface="微软雅黑" panose="020B0503020204020204" charset="-122"/>
                <a:ea typeface="微软雅黑" panose="020B0503020204020204" charset="-122"/>
              </a:rPr>
              <a:t>取当前帧前后5帧</a:t>
            </a:r>
            <a:endParaRPr lang="zh-CN" altLang="en-US" sz="1200">
              <a:latin typeface="微软雅黑" panose="020B0503020204020204" charset="-122"/>
              <a:ea typeface="微软雅黑" panose="020B0503020204020204" charset="-122"/>
            </a:endParaRPr>
          </a:p>
        </p:txBody>
      </p:sp>
      <p:sp>
        <p:nvSpPr>
          <p:cNvPr id="20" name="矩形 19"/>
          <p:cNvSpPr/>
          <p:nvPr/>
        </p:nvSpPr>
        <p:spPr>
          <a:xfrm>
            <a:off x="5643880" y="2749550"/>
            <a:ext cx="184721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微软雅黑" panose="020B0503020204020204" charset="-122"/>
                <a:ea typeface="微软雅黑" panose="020B0503020204020204" charset="-122"/>
              </a:rPr>
              <a:t>440</a:t>
            </a:r>
            <a:r>
              <a:rPr lang="zh-CN" altLang="en-US" sz="1200" b="1">
                <a:solidFill>
                  <a:schemeClr val="tx1"/>
                </a:solidFill>
                <a:latin typeface="微软雅黑" panose="020B0503020204020204" charset="-122"/>
                <a:ea typeface="微软雅黑" panose="020B0503020204020204" charset="-122"/>
              </a:rPr>
              <a:t>维的特征大向量</a:t>
            </a:r>
            <a:endParaRPr lang="zh-CN" altLang="en-US" sz="1200" b="1">
              <a:solidFill>
                <a:schemeClr val="tx1"/>
              </a:solidFill>
              <a:latin typeface="微软雅黑" panose="020B0503020204020204" charset="-122"/>
              <a:ea typeface="微软雅黑" panose="020B0503020204020204" charset="-122"/>
            </a:endParaRPr>
          </a:p>
        </p:txBody>
      </p:sp>
      <p:sp>
        <p:nvSpPr>
          <p:cNvPr id="21" name="文本框 20"/>
          <p:cNvSpPr txBox="1"/>
          <p:nvPr/>
        </p:nvSpPr>
        <p:spPr>
          <a:xfrm>
            <a:off x="414020" y="3502025"/>
            <a:ext cx="2720340" cy="368300"/>
          </a:xfrm>
          <a:prstGeom prst="rect">
            <a:avLst/>
          </a:prstGeom>
          <a:noFill/>
        </p:spPr>
        <p:txBody>
          <a:bodyPr wrap="square" rtlCol="0">
            <a:spAutoFit/>
          </a:bodyPr>
          <a:p>
            <a:pPr marL="285750" indent="-285750">
              <a:buFont typeface="Wingdings" panose="05000000000000000000" charset="0"/>
              <a:buChar char=""/>
            </a:pPr>
            <a:r>
              <a:rPr lang="zh-CN" altLang="en-US">
                <a:latin typeface="微软雅黑" panose="020B0503020204020204" charset="-122"/>
                <a:ea typeface="微软雅黑" panose="020B0503020204020204" charset="-122"/>
              </a:rPr>
              <a:t>训练集标注 </a:t>
            </a:r>
            <a:r>
              <a:rPr lang="zh-CN" altLang="en-US">
                <a:solidFill>
                  <a:srgbClr val="0000FF"/>
                </a:solidFill>
                <a:latin typeface="微软雅黑" panose="020B0503020204020204" charset="-122"/>
                <a:ea typeface="微软雅黑" panose="020B0503020204020204" charset="-122"/>
              </a:rPr>
              <a:t>自动生成</a:t>
            </a:r>
            <a:endParaRPr lang="zh-CN" altLang="en-US">
              <a:solidFill>
                <a:srgbClr val="0000FF"/>
              </a:solidFill>
              <a:latin typeface="微软雅黑" panose="020B0503020204020204" charset="-122"/>
              <a:ea typeface="微软雅黑" panose="020B0503020204020204" charset="-122"/>
            </a:endParaRPr>
          </a:p>
        </p:txBody>
      </p:sp>
      <p:sp>
        <p:nvSpPr>
          <p:cNvPr id="22" name="文本框 21"/>
          <p:cNvSpPr txBox="1"/>
          <p:nvPr/>
        </p:nvSpPr>
        <p:spPr>
          <a:xfrm>
            <a:off x="852170" y="3952240"/>
            <a:ext cx="10234295" cy="583565"/>
          </a:xfrm>
          <a:prstGeom prst="rect">
            <a:avLst/>
          </a:prstGeom>
          <a:noFill/>
        </p:spPr>
        <p:txBody>
          <a:bodyPr wrap="square" rtlCol="0" anchor="t">
            <a:spAutoFit/>
          </a:bodyPr>
          <a:p>
            <a:r>
              <a:rPr lang="zh-CN" altLang="en-US" sz="1600">
                <a:latin typeface="微软雅黑" panose="020B0503020204020204" charset="-122"/>
                <a:ea typeface="微软雅黑" panose="020B0503020204020204" charset="-122"/>
              </a:rPr>
              <a:t>采用智平的线上训练好的声学模型对训练集和验证集的音频数据进行预测对齐，产生音频数据每帧的语音/非语音的1/0标注值，用于进行监督学习训练。例如 [0, 0, 0 ,0, 0, 1, 1, 1, 1, 1, 1, 0, 0, 0, 0]</a:t>
            </a:r>
            <a:endParaRPr lang="zh-CN" altLang="en-US" sz="1600">
              <a:latin typeface="微软雅黑" panose="020B0503020204020204" charset="-122"/>
              <a:ea typeface="微软雅黑" panose="020B0503020204020204" charset="-122"/>
            </a:endParaRPr>
          </a:p>
        </p:txBody>
      </p:sp>
      <p:sp>
        <p:nvSpPr>
          <p:cNvPr id="23" name="文本框 22"/>
          <p:cNvSpPr txBox="1"/>
          <p:nvPr/>
        </p:nvSpPr>
        <p:spPr>
          <a:xfrm>
            <a:off x="413385" y="4882515"/>
            <a:ext cx="2720340" cy="368300"/>
          </a:xfrm>
          <a:prstGeom prst="rect">
            <a:avLst/>
          </a:prstGeom>
          <a:noFill/>
        </p:spPr>
        <p:txBody>
          <a:bodyPr wrap="square" rtlCol="0">
            <a:spAutoFit/>
          </a:bodyPr>
          <a:p>
            <a:pPr marL="285750" indent="-285750">
              <a:buFont typeface="Wingdings" panose="05000000000000000000" charset="0"/>
              <a:buChar char=""/>
            </a:pPr>
            <a:r>
              <a:rPr lang="zh-CN" altLang="en-US">
                <a:latin typeface="微软雅黑" panose="020B0503020204020204" charset="-122"/>
                <a:ea typeface="微软雅黑" panose="020B0503020204020204" charset="-122"/>
              </a:rPr>
              <a:t>测试集标注 </a:t>
            </a:r>
            <a:r>
              <a:rPr lang="zh-CN" altLang="en-US">
                <a:solidFill>
                  <a:srgbClr val="0000FF"/>
                </a:solidFill>
                <a:latin typeface="微软雅黑" panose="020B0503020204020204" charset="-122"/>
                <a:ea typeface="微软雅黑" panose="020B0503020204020204" charset="-122"/>
              </a:rPr>
              <a:t>手工生成</a:t>
            </a:r>
            <a:endParaRPr lang="zh-CN" altLang="en-US">
              <a:solidFill>
                <a:srgbClr val="0000FF"/>
              </a:solidFill>
              <a:latin typeface="微软雅黑" panose="020B0503020204020204" charset="-122"/>
              <a:ea typeface="微软雅黑" panose="020B0503020204020204" charset="-122"/>
            </a:endParaRPr>
          </a:p>
        </p:txBody>
      </p:sp>
      <p:sp>
        <p:nvSpPr>
          <p:cNvPr id="24" name="文本框 23"/>
          <p:cNvSpPr txBox="1"/>
          <p:nvPr/>
        </p:nvSpPr>
        <p:spPr>
          <a:xfrm>
            <a:off x="851535" y="5373370"/>
            <a:ext cx="10234930" cy="337185"/>
          </a:xfrm>
          <a:prstGeom prst="rect">
            <a:avLst/>
          </a:prstGeom>
          <a:noFill/>
        </p:spPr>
        <p:txBody>
          <a:bodyPr wrap="square" rtlCol="0" anchor="t">
            <a:spAutoFit/>
          </a:bodyPr>
          <a:p>
            <a:r>
              <a:rPr lang="zh-CN" altLang="en-US" sz="1600">
                <a:latin typeface="微软雅黑" panose="020B0503020204020204" charset="-122"/>
                <a:ea typeface="微软雅黑" panose="020B0503020204020204" charset="-122"/>
                <a:sym typeface="+mn-ea"/>
              </a:rPr>
              <a:t>QA</a:t>
            </a:r>
            <a:r>
              <a:rPr lang="zh-CN" altLang="en-US" sz="1600">
                <a:latin typeface="微软雅黑" panose="020B0503020204020204" charset="-122"/>
                <a:ea typeface="微软雅黑" panose="020B0503020204020204" charset="-122"/>
              </a:rPr>
              <a:t>采用手工标注的方式，获得测试集所有音频文件的首端点和尾端点时刻。例如 [0.15, 3.15]</a:t>
            </a:r>
            <a:endParaRPr lang="zh-CN" altLang="en-US" sz="1600">
              <a:latin typeface="微软雅黑" panose="020B0503020204020204" charset="-122"/>
              <a:ea typeface="微软雅黑" panose="020B0503020204020204" charset="-122"/>
            </a:endParaRPr>
          </a:p>
        </p:txBody>
      </p:sp>
      <p:sp>
        <p:nvSpPr>
          <p:cNvPr id="25" name="文本框 24"/>
          <p:cNvSpPr txBox="1"/>
          <p:nvPr/>
        </p:nvSpPr>
        <p:spPr>
          <a:xfrm>
            <a:off x="3588385" y="2522855"/>
            <a:ext cx="1720850" cy="460375"/>
          </a:xfrm>
          <a:prstGeom prst="rect">
            <a:avLst/>
          </a:prstGeom>
          <a:noFill/>
        </p:spPr>
        <p:txBody>
          <a:bodyPr wrap="square" rtlCol="0" anchor="t">
            <a:spAutoFit/>
          </a:bodyPr>
          <a:p>
            <a:pPr algn="ctr"/>
            <a:r>
              <a:rPr lang="zh-CN" altLang="en-US" sz="1200">
                <a:latin typeface="微软雅黑" panose="020B0503020204020204" charset="-122"/>
                <a:ea typeface="微软雅黑" panose="020B0503020204020204" charset="-122"/>
              </a:rPr>
              <a:t>短时语音信号具有时间上的</a:t>
            </a:r>
            <a:r>
              <a:rPr lang="zh-CN" altLang="en-US" sz="1200">
                <a:solidFill>
                  <a:srgbClr val="0000FF"/>
                </a:solidFill>
                <a:latin typeface="微软雅黑" panose="020B0503020204020204" charset="-122"/>
                <a:ea typeface="微软雅黑" panose="020B0503020204020204" charset="-122"/>
              </a:rPr>
              <a:t>上下文关联性</a:t>
            </a:r>
            <a:endParaRPr lang="zh-CN" altLang="en-US" sz="1200">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en-US" altLang="zh-CN" sz="2400">
                <a:latin typeface="微软雅黑" panose="020B0503020204020204" charset="-122"/>
                <a:ea typeface="微软雅黑" panose="020B0503020204020204" charset="-122"/>
              </a:rPr>
              <a:t>AI</a:t>
            </a:r>
            <a:r>
              <a:rPr lang="zh-CN" altLang="en-US" sz="2400">
                <a:latin typeface="微软雅黑" panose="020B0503020204020204" charset="-122"/>
                <a:ea typeface="微软雅黑" panose="020B0503020204020204" charset="-122"/>
              </a:rPr>
              <a:t>工程师需要具备的一些技能</a:t>
            </a:r>
            <a:endParaRPr lang="en-US" altLang="zh-CN" sz="2400">
              <a:latin typeface="微软雅黑" panose="020B0503020204020204" charset="-122"/>
              <a:ea typeface="微软雅黑" panose="020B0503020204020204" charset="-122"/>
            </a:endParaRPr>
          </a:p>
        </p:txBody>
      </p:sp>
      <p:sp>
        <p:nvSpPr>
          <p:cNvPr id="3" name="文本框 2"/>
          <p:cNvSpPr txBox="1"/>
          <p:nvPr/>
        </p:nvSpPr>
        <p:spPr>
          <a:xfrm>
            <a:off x="676910" y="1069975"/>
            <a:ext cx="10861040" cy="5405755"/>
          </a:xfrm>
          <a:prstGeom prst="rect">
            <a:avLst/>
          </a:prstGeom>
          <a:noFill/>
        </p:spPr>
        <p:txBody>
          <a:bodyPr wrap="square" rtlCol="0">
            <a:spAutoFit/>
          </a:bodyPr>
          <a:p>
            <a:pPr>
              <a:lnSpc>
                <a:spcPct val="120000"/>
              </a:lnSpc>
            </a:pPr>
            <a:r>
              <a:rPr lang="zh-CN" altLang="en-US">
                <a:latin typeface="微软雅黑" panose="020B0503020204020204" charset="-122"/>
                <a:ea typeface="微软雅黑" panose="020B0503020204020204" charset="-122"/>
              </a:rPr>
              <a:t>基础知识：</a:t>
            </a:r>
            <a:endParaRPr lang="zh-CN" altLang="en-US">
              <a:latin typeface="微软雅黑" panose="020B0503020204020204" charset="-122"/>
              <a:ea typeface="微软雅黑" panose="020B0503020204020204" charset="-122"/>
            </a:endParaRPr>
          </a:p>
          <a:p>
            <a:pPr>
              <a:lnSpc>
                <a:spcPct val="120000"/>
              </a:lnSpc>
            </a:pPr>
            <a:r>
              <a:rPr lang="zh-CN" altLang="en-US">
                <a:latin typeface="微软雅黑" panose="020B0503020204020204" charset="-122"/>
                <a:ea typeface="微软雅黑" panose="020B0503020204020204" charset="-122"/>
              </a:rPr>
              <a:t>需要</a:t>
            </a:r>
            <a:r>
              <a:rPr lang="zh-CN" altLang="en-US">
                <a:solidFill>
                  <a:srgbClr val="FF0000"/>
                </a:solidFill>
                <a:latin typeface="微软雅黑" panose="020B0503020204020204" charset="-122"/>
                <a:ea typeface="微软雅黑" panose="020B0503020204020204" charset="-122"/>
              </a:rPr>
              <a:t>了解</a:t>
            </a:r>
            <a:r>
              <a:rPr lang="zh-CN" altLang="en-US">
                <a:latin typeface="微软雅黑" panose="020B0503020204020204" charset="-122"/>
                <a:ea typeface="微软雅黑" panose="020B0503020204020204" charset="-122"/>
              </a:rPr>
              <a:t>高数、概率论与统计、线性代数</a:t>
            </a:r>
            <a:endParaRPr lang="zh-CN" altLang="en-US">
              <a:latin typeface="微软雅黑" panose="020B0503020204020204" charset="-122"/>
              <a:ea typeface="微软雅黑" panose="020B0503020204020204" charset="-122"/>
            </a:endParaRPr>
          </a:p>
          <a:p>
            <a:pPr>
              <a:lnSpc>
                <a:spcPct val="120000"/>
              </a:lnSpc>
            </a:pPr>
            <a:endParaRPr lang="zh-CN" altLang="en-US">
              <a:latin typeface="微软雅黑" panose="020B0503020204020204" charset="-122"/>
              <a:ea typeface="微软雅黑" panose="020B0503020204020204" charset="-122"/>
            </a:endParaRPr>
          </a:p>
          <a:p>
            <a:pPr>
              <a:lnSpc>
                <a:spcPct val="120000"/>
              </a:lnSpc>
            </a:pPr>
            <a:r>
              <a:rPr lang="zh-CN" altLang="en-US">
                <a:latin typeface="微软雅黑" panose="020B0503020204020204" charset="-122"/>
                <a:ea typeface="微软雅黑" panose="020B0503020204020204" charset="-122"/>
              </a:rPr>
              <a:t>领域知识：</a:t>
            </a:r>
            <a:endParaRPr lang="zh-CN" altLang="en-US">
              <a:latin typeface="微软雅黑" panose="020B0503020204020204" charset="-122"/>
              <a:ea typeface="微软雅黑" panose="020B0503020204020204" charset="-122"/>
            </a:endParaRPr>
          </a:p>
          <a:p>
            <a:pPr>
              <a:lnSpc>
                <a:spcPct val="120000"/>
              </a:lnSpc>
            </a:pPr>
            <a:r>
              <a:rPr lang="zh-CN" altLang="en-US">
                <a:latin typeface="微软雅黑" panose="020B0503020204020204" charset="-122"/>
                <a:ea typeface="微软雅黑" panose="020B0503020204020204" charset="-122"/>
              </a:rPr>
              <a:t>掌握语音、图像、模式识别、自然语言理解</a:t>
            </a:r>
            <a:r>
              <a:rPr lang="zh-CN" altLang="en-US">
                <a:solidFill>
                  <a:srgbClr val="FF0000"/>
                </a:solidFill>
                <a:latin typeface="微软雅黑" panose="020B0503020204020204" charset="-122"/>
                <a:ea typeface="微软雅黑" panose="020B0503020204020204" charset="-122"/>
              </a:rPr>
              <a:t>基础理论</a:t>
            </a:r>
            <a:r>
              <a:rPr lang="zh-CN" altLang="en-US">
                <a:latin typeface="微软雅黑" panose="020B0503020204020204" charset="-122"/>
                <a:ea typeface="微软雅黑" panose="020B0503020204020204" charset="-122"/>
              </a:rPr>
              <a:t>和算法</a:t>
            </a:r>
            <a:endParaRPr lang="zh-CN" altLang="en-US">
              <a:latin typeface="微软雅黑" panose="020B0503020204020204" charset="-122"/>
              <a:ea typeface="微软雅黑" panose="020B0503020204020204" charset="-122"/>
            </a:endParaRPr>
          </a:p>
          <a:p>
            <a:pPr>
              <a:lnSpc>
                <a:spcPct val="120000"/>
              </a:lnSpc>
            </a:pPr>
            <a:endParaRPr lang="zh-CN" altLang="en-US">
              <a:latin typeface="微软雅黑" panose="020B0503020204020204" charset="-122"/>
              <a:ea typeface="微软雅黑" panose="020B0503020204020204" charset="-122"/>
            </a:endParaRPr>
          </a:p>
          <a:p>
            <a:pPr>
              <a:lnSpc>
                <a:spcPct val="120000"/>
              </a:lnSpc>
            </a:pPr>
            <a:r>
              <a:rPr lang="zh-CN" altLang="en-US">
                <a:latin typeface="微软雅黑" panose="020B0503020204020204" charset="-122"/>
                <a:ea typeface="微软雅黑" panose="020B0503020204020204" charset="-122"/>
              </a:rPr>
              <a:t>编程技术：</a:t>
            </a:r>
            <a:endParaRPr lang="zh-CN" altLang="en-US">
              <a:latin typeface="微软雅黑" panose="020B0503020204020204" charset="-122"/>
              <a:ea typeface="微软雅黑" panose="020B0503020204020204" charset="-122"/>
            </a:endParaRPr>
          </a:p>
          <a:p>
            <a:pPr>
              <a:lnSpc>
                <a:spcPct val="120000"/>
              </a:lnSpc>
            </a:pPr>
            <a:r>
              <a:rPr lang="en-US" altLang="zh-CN">
                <a:solidFill>
                  <a:srgbClr val="FF0000"/>
                </a:solidFill>
                <a:latin typeface="微软雅黑" panose="020B0503020204020204" charset="-122"/>
                <a:ea typeface="微软雅黑" panose="020B0503020204020204" charset="-122"/>
              </a:rPr>
              <a:t>Python</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C++</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C</a:t>
            </a:r>
            <a:endParaRPr lang="en-US" altLang="zh-CN">
              <a:latin typeface="微软雅黑" panose="020B0503020204020204" charset="-122"/>
              <a:ea typeface="微软雅黑" panose="020B0503020204020204" charset="-122"/>
            </a:endParaRPr>
          </a:p>
          <a:p>
            <a:pPr>
              <a:lnSpc>
                <a:spcPct val="120000"/>
              </a:lnSpc>
            </a:pPr>
            <a:endParaRPr lang="en-US" altLang="zh-CN">
              <a:latin typeface="微软雅黑" panose="020B0503020204020204" charset="-122"/>
              <a:ea typeface="微软雅黑" panose="020B0503020204020204" charset="-122"/>
            </a:endParaRPr>
          </a:p>
          <a:p>
            <a:pPr>
              <a:lnSpc>
                <a:spcPct val="120000"/>
              </a:lnSpc>
            </a:pPr>
            <a:r>
              <a:rPr lang="zh-CN" altLang="en-US">
                <a:latin typeface="微软雅黑" panose="020B0503020204020204" charset="-122"/>
                <a:ea typeface="微软雅黑" panose="020B0503020204020204" charset="-122"/>
              </a:rPr>
              <a:t>机器学习平台：</a:t>
            </a:r>
            <a:endParaRPr lang="zh-CN" altLang="en-US">
              <a:latin typeface="微软雅黑" panose="020B0503020204020204" charset="-122"/>
              <a:ea typeface="微软雅黑" panose="020B0503020204020204" charset="-122"/>
            </a:endParaRPr>
          </a:p>
          <a:p>
            <a:pPr>
              <a:lnSpc>
                <a:spcPct val="120000"/>
              </a:lnSpc>
            </a:pPr>
            <a:r>
              <a:rPr lang="en-US" altLang="zh-CN">
                <a:latin typeface="微软雅黑" panose="020B0503020204020204" charset="-122"/>
                <a:ea typeface="微软雅黑" panose="020B0503020204020204" charset="-122"/>
              </a:rPr>
              <a:t>Tensorflow</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Caff</a:t>
            </a:r>
            <a:endParaRPr lang="en-US" altLang="zh-CN">
              <a:latin typeface="微软雅黑" panose="020B0503020204020204" charset="-122"/>
              <a:ea typeface="微软雅黑" panose="020B0503020204020204" charset="-122"/>
            </a:endParaRPr>
          </a:p>
          <a:p>
            <a:pPr>
              <a:lnSpc>
                <a:spcPct val="120000"/>
              </a:lnSpc>
            </a:pPr>
            <a:endParaRPr lang="en-US" altLang="zh-CN">
              <a:latin typeface="微软雅黑" panose="020B0503020204020204" charset="-122"/>
              <a:ea typeface="微软雅黑" panose="020B0503020204020204" charset="-122"/>
            </a:endParaRPr>
          </a:p>
          <a:p>
            <a:pPr>
              <a:lnSpc>
                <a:spcPct val="120000"/>
              </a:lnSpc>
            </a:pPr>
            <a:r>
              <a:rPr lang="zh-CN" altLang="en-US">
                <a:latin typeface="微软雅黑" panose="020B0503020204020204" charset="-122"/>
                <a:ea typeface="微软雅黑" panose="020B0503020204020204" charset="-122"/>
              </a:rPr>
              <a:t>探索的精神</a:t>
            </a:r>
            <a:endParaRPr lang="zh-CN" altLang="en-US">
              <a:latin typeface="微软雅黑" panose="020B0503020204020204" charset="-122"/>
              <a:ea typeface="微软雅黑" panose="020B0503020204020204" charset="-122"/>
            </a:endParaRPr>
          </a:p>
          <a:p>
            <a:pPr>
              <a:lnSpc>
                <a:spcPct val="120000"/>
              </a:lnSpc>
            </a:pPr>
            <a:r>
              <a:rPr lang="zh-CN" altLang="en-US">
                <a:latin typeface="微软雅黑" panose="020B0503020204020204" charset="-122"/>
                <a:ea typeface="微软雅黑" panose="020B0503020204020204" charset="-122"/>
              </a:rPr>
              <a:t>尝试和验证不同论文和</a:t>
            </a:r>
            <a:r>
              <a:rPr lang="zh-CN" altLang="en-US">
                <a:latin typeface="微软雅黑" panose="020B0503020204020204" charset="-122"/>
                <a:ea typeface="微软雅黑" panose="020B0503020204020204" charset="-122"/>
                <a:sym typeface="+mn-ea"/>
              </a:rPr>
              <a:t>算法</a:t>
            </a:r>
            <a:r>
              <a:rPr lang="zh-CN" altLang="en-US">
                <a:latin typeface="微软雅黑" panose="020B0503020204020204" charset="-122"/>
                <a:ea typeface="微软雅黑" panose="020B0503020204020204" charset="-122"/>
              </a:rPr>
              <a:t>，严谨细心的</a:t>
            </a:r>
            <a:r>
              <a:rPr lang="zh-CN" altLang="en-US">
                <a:solidFill>
                  <a:srgbClr val="FF0000"/>
                </a:solidFill>
                <a:latin typeface="微软雅黑" panose="020B0503020204020204" charset="-122"/>
                <a:ea typeface="微软雅黑" panose="020B0503020204020204" charset="-122"/>
                <a:sym typeface="+mn-ea"/>
              </a:rPr>
              <a:t>调</a:t>
            </a:r>
            <a:r>
              <a:rPr lang="zh-CN" altLang="en-US">
                <a:solidFill>
                  <a:srgbClr val="FF0000"/>
                </a:solidFill>
                <a:latin typeface="微软雅黑" panose="020B0503020204020204" charset="-122"/>
                <a:ea typeface="微软雅黑" panose="020B0503020204020204" charset="-122"/>
              </a:rPr>
              <a:t>参</a:t>
            </a:r>
            <a:r>
              <a:rPr lang="zh-CN" altLang="en-US">
                <a:latin typeface="微软雅黑" panose="020B0503020204020204" charset="-122"/>
                <a:ea typeface="微软雅黑" panose="020B0503020204020204" charset="-122"/>
              </a:rPr>
              <a:t>和训练</a:t>
            </a:r>
            <a:endParaRPr lang="en-US" altLang="zh-CN">
              <a:latin typeface="微软雅黑" panose="020B0503020204020204" charset="-122"/>
              <a:ea typeface="微软雅黑" panose="020B0503020204020204" charset="-122"/>
            </a:endParaRPr>
          </a:p>
          <a:p>
            <a:pPr>
              <a:lnSpc>
                <a:spcPct val="120000"/>
              </a:lnSpc>
            </a:pPr>
            <a:endParaRPr lang="en-US" altLang="zh-CN">
              <a:latin typeface="微软雅黑" panose="020B0503020204020204" charset="-122"/>
              <a:ea typeface="微软雅黑" panose="020B0503020204020204" charset="-122"/>
            </a:endParaRPr>
          </a:p>
          <a:p>
            <a:pPr>
              <a:lnSpc>
                <a:spcPct val="120000"/>
              </a:lnSpc>
            </a:pPr>
            <a:endParaRPr lang="en-US" altLang="zh-CN">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网络模型</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25" name="椭圆 24"/>
          <p:cNvSpPr>
            <a:spLocks noChangeAspect="1"/>
          </p:cNvSpPr>
          <p:nvPr/>
        </p:nvSpPr>
        <p:spPr>
          <a:xfrm>
            <a:off x="3823970" y="1111250"/>
            <a:ext cx="259202" cy="259202"/>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26" name="椭圆 25"/>
          <p:cNvSpPr>
            <a:spLocks noChangeAspect="1"/>
          </p:cNvSpPr>
          <p:nvPr/>
        </p:nvSpPr>
        <p:spPr>
          <a:xfrm>
            <a:off x="3823970" y="1557777"/>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27" name="椭圆 26"/>
          <p:cNvSpPr>
            <a:spLocks noChangeAspect="1"/>
          </p:cNvSpPr>
          <p:nvPr/>
        </p:nvSpPr>
        <p:spPr>
          <a:xfrm>
            <a:off x="3823970" y="2004182"/>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800" b="1">
              <a:solidFill>
                <a:schemeClr val="tx1"/>
              </a:solidFill>
            </a:endParaRPr>
          </a:p>
        </p:txBody>
      </p:sp>
      <p:sp>
        <p:nvSpPr>
          <p:cNvPr id="28" name="椭圆 27"/>
          <p:cNvSpPr>
            <a:spLocks noChangeAspect="1"/>
          </p:cNvSpPr>
          <p:nvPr/>
        </p:nvSpPr>
        <p:spPr>
          <a:xfrm>
            <a:off x="3823970" y="2450587"/>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29" name="椭圆 28"/>
          <p:cNvSpPr>
            <a:spLocks noChangeAspect="1"/>
          </p:cNvSpPr>
          <p:nvPr/>
        </p:nvSpPr>
        <p:spPr>
          <a:xfrm>
            <a:off x="3823970" y="2896992"/>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30" name="椭圆 29"/>
          <p:cNvSpPr>
            <a:spLocks noChangeAspect="1"/>
          </p:cNvSpPr>
          <p:nvPr/>
        </p:nvSpPr>
        <p:spPr>
          <a:xfrm>
            <a:off x="4625340" y="1111250"/>
            <a:ext cx="259202" cy="259202"/>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31" name="椭圆 30"/>
          <p:cNvSpPr>
            <a:spLocks noChangeAspect="1"/>
          </p:cNvSpPr>
          <p:nvPr/>
        </p:nvSpPr>
        <p:spPr>
          <a:xfrm>
            <a:off x="4625340" y="1557777"/>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32" name="椭圆 31"/>
          <p:cNvSpPr>
            <a:spLocks noChangeAspect="1"/>
          </p:cNvSpPr>
          <p:nvPr/>
        </p:nvSpPr>
        <p:spPr>
          <a:xfrm>
            <a:off x="4625340" y="2004182"/>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800" b="1">
              <a:solidFill>
                <a:schemeClr val="tx1"/>
              </a:solidFill>
            </a:endParaRPr>
          </a:p>
        </p:txBody>
      </p:sp>
      <p:sp>
        <p:nvSpPr>
          <p:cNvPr id="33" name="椭圆 32"/>
          <p:cNvSpPr>
            <a:spLocks noChangeAspect="1"/>
          </p:cNvSpPr>
          <p:nvPr/>
        </p:nvSpPr>
        <p:spPr>
          <a:xfrm>
            <a:off x="4625340" y="2450587"/>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34" name="椭圆 33"/>
          <p:cNvSpPr>
            <a:spLocks noChangeAspect="1"/>
          </p:cNvSpPr>
          <p:nvPr/>
        </p:nvSpPr>
        <p:spPr>
          <a:xfrm>
            <a:off x="4625340" y="2896992"/>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36" name="椭圆 35"/>
          <p:cNvSpPr>
            <a:spLocks noChangeAspect="1"/>
          </p:cNvSpPr>
          <p:nvPr/>
        </p:nvSpPr>
        <p:spPr>
          <a:xfrm>
            <a:off x="5417185" y="1111250"/>
            <a:ext cx="259202" cy="259202"/>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37" name="椭圆 36"/>
          <p:cNvSpPr>
            <a:spLocks noChangeAspect="1"/>
          </p:cNvSpPr>
          <p:nvPr/>
        </p:nvSpPr>
        <p:spPr>
          <a:xfrm>
            <a:off x="5417185" y="1557777"/>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38" name="椭圆 37"/>
          <p:cNvSpPr>
            <a:spLocks noChangeAspect="1"/>
          </p:cNvSpPr>
          <p:nvPr/>
        </p:nvSpPr>
        <p:spPr>
          <a:xfrm>
            <a:off x="5417185" y="2004182"/>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800" b="1">
              <a:solidFill>
                <a:schemeClr val="tx1"/>
              </a:solidFill>
            </a:endParaRPr>
          </a:p>
        </p:txBody>
      </p:sp>
      <p:sp>
        <p:nvSpPr>
          <p:cNvPr id="39" name="椭圆 38"/>
          <p:cNvSpPr>
            <a:spLocks noChangeAspect="1"/>
          </p:cNvSpPr>
          <p:nvPr/>
        </p:nvSpPr>
        <p:spPr>
          <a:xfrm>
            <a:off x="5417185" y="2450587"/>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40" name="椭圆 39"/>
          <p:cNvSpPr>
            <a:spLocks noChangeAspect="1"/>
          </p:cNvSpPr>
          <p:nvPr/>
        </p:nvSpPr>
        <p:spPr>
          <a:xfrm>
            <a:off x="5417185" y="2896992"/>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41" name="椭圆 40"/>
          <p:cNvSpPr>
            <a:spLocks noChangeAspect="1"/>
          </p:cNvSpPr>
          <p:nvPr/>
        </p:nvSpPr>
        <p:spPr>
          <a:xfrm>
            <a:off x="6155055" y="1762882"/>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42" name="椭圆 41"/>
          <p:cNvSpPr>
            <a:spLocks noChangeAspect="1"/>
          </p:cNvSpPr>
          <p:nvPr/>
        </p:nvSpPr>
        <p:spPr>
          <a:xfrm>
            <a:off x="6155055" y="2209287"/>
            <a:ext cx="259202" cy="25908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800" b="1">
              <a:solidFill>
                <a:schemeClr val="tx1"/>
              </a:solidFill>
            </a:endParaRPr>
          </a:p>
        </p:txBody>
      </p:sp>
      <p:cxnSp>
        <p:nvCxnSpPr>
          <p:cNvPr id="43" name="直接连接符 42"/>
          <p:cNvCxnSpPr>
            <a:stCxn id="25" idx="6"/>
            <a:endCxn id="30" idx="2"/>
          </p:cNvCxnSpPr>
          <p:nvPr/>
        </p:nvCxnSpPr>
        <p:spPr>
          <a:xfrm>
            <a:off x="4083050" y="1231265"/>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44" name="直接连接符 43"/>
          <p:cNvCxnSpPr>
            <a:stCxn id="26" idx="6"/>
            <a:endCxn id="31" idx="2"/>
          </p:cNvCxnSpPr>
          <p:nvPr/>
        </p:nvCxnSpPr>
        <p:spPr>
          <a:xfrm>
            <a:off x="4083050" y="1677670"/>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45" name="直接连接符 44"/>
          <p:cNvCxnSpPr>
            <a:stCxn id="25" idx="6"/>
          </p:cNvCxnSpPr>
          <p:nvPr/>
        </p:nvCxnSpPr>
        <p:spPr>
          <a:xfrm>
            <a:off x="4083050" y="1231265"/>
            <a:ext cx="539115" cy="44132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46" name="直接连接符 45"/>
          <p:cNvCxnSpPr>
            <a:stCxn id="25" idx="6"/>
            <a:endCxn id="32" idx="2"/>
          </p:cNvCxnSpPr>
          <p:nvPr/>
        </p:nvCxnSpPr>
        <p:spPr>
          <a:xfrm>
            <a:off x="4083050" y="1231265"/>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47" name="直接连接符 46"/>
          <p:cNvCxnSpPr>
            <a:stCxn id="25" idx="6"/>
          </p:cNvCxnSpPr>
          <p:nvPr/>
        </p:nvCxnSpPr>
        <p:spPr>
          <a:xfrm>
            <a:off x="4083050" y="1231265"/>
            <a:ext cx="529590" cy="132588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48" name="直接连接符 47"/>
          <p:cNvCxnSpPr>
            <a:stCxn id="25" idx="6"/>
            <a:endCxn id="34" idx="2"/>
          </p:cNvCxnSpPr>
          <p:nvPr/>
        </p:nvCxnSpPr>
        <p:spPr>
          <a:xfrm>
            <a:off x="4083050" y="1231265"/>
            <a:ext cx="542290" cy="178562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49" name="直接连接符 48"/>
          <p:cNvCxnSpPr>
            <a:stCxn id="27" idx="6"/>
            <a:endCxn id="30" idx="2"/>
          </p:cNvCxnSpPr>
          <p:nvPr/>
        </p:nvCxnSpPr>
        <p:spPr>
          <a:xfrm flipV="1">
            <a:off x="4083050" y="1231265"/>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0" name="直接连接符 49"/>
          <p:cNvCxnSpPr>
            <a:stCxn id="26" idx="6"/>
            <a:endCxn id="30" idx="2"/>
          </p:cNvCxnSpPr>
          <p:nvPr/>
        </p:nvCxnSpPr>
        <p:spPr>
          <a:xfrm flipV="1">
            <a:off x="4083050" y="1231265"/>
            <a:ext cx="542290" cy="4464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1" name="直接连接符 50"/>
          <p:cNvCxnSpPr/>
          <p:nvPr/>
        </p:nvCxnSpPr>
        <p:spPr>
          <a:xfrm>
            <a:off x="4083050" y="2133600"/>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2" name="直接连接符 51"/>
          <p:cNvCxnSpPr/>
          <p:nvPr/>
        </p:nvCxnSpPr>
        <p:spPr>
          <a:xfrm>
            <a:off x="4083050" y="2580005"/>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3" name="直接连接符 52"/>
          <p:cNvCxnSpPr/>
          <p:nvPr/>
        </p:nvCxnSpPr>
        <p:spPr>
          <a:xfrm>
            <a:off x="4083050" y="3026410"/>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4" name="直接连接符 53"/>
          <p:cNvCxnSpPr/>
          <p:nvPr/>
        </p:nvCxnSpPr>
        <p:spPr>
          <a:xfrm>
            <a:off x="4884420" y="1240790"/>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5" name="直接连接符 54"/>
          <p:cNvCxnSpPr/>
          <p:nvPr/>
        </p:nvCxnSpPr>
        <p:spPr>
          <a:xfrm>
            <a:off x="4874895" y="1687195"/>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6" name="直接连接符 55"/>
          <p:cNvCxnSpPr/>
          <p:nvPr/>
        </p:nvCxnSpPr>
        <p:spPr>
          <a:xfrm>
            <a:off x="4884420" y="2133600"/>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7" name="直接连接符 56"/>
          <p:cNvCxnSpPr/>
          <p:nvPr/>
        </p:nvCxnSpPr>
        <p:spPr>
          <a:xfrm>
            <a:off x="4874895" y="2580005"/>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8" name="直接连接符 57"/>
          <p:cNvCxnSpPr/>
          <p:nvPr/>
        </p:nvCxnSpPr>
        <p:spPr>
          <a:xfrm>
            <a:off x="4884420" y="3026410"/>
            <a:ext cx="542290" cy="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9" name="直接连接符 58"/>
          <p:cNvCxnSpPr/>
          <p:nvPr/>
        </p:nvCxnSpPr>
        <p:spPr>
          <a:xfrm>
            <a:off x="4086225" y="1692275"/>
            <a:ext cx="539115" cy="44132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0" name="直接连接符 59"/>
          <p:cNvCxnSpPr/>
          <p:nvPr/>
        </p:nvCxnSpPr>
        <p:spPr>
          <a:xfrm>
            <a:off x="4086225" y="2133600"/>
            <a:ext cx="539115" cy="44132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1" name="直接连接符 60"/>
          <p:cNvCxnSpPr/>
          <p:nvPr/>
        </p:nvCxnSpPr>
        <p:spPr>
          <a:xfrm>
            <a:off x="4083050" y="2585085"/>
            <a:ext cx="539115" cy="44132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2" name="直接连接符 61"/>
          <p:cNvCxnSpPr/>
          <p:nvPr/>
        </p:nvCxnSpPr>
        <p:spPr>
          <a:xfrm>
            <a:off x="4874895" y="1240790"/>
            <a:ext cx="539115" cy="44132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3" name="直接连接符 62"/>
          <p:cNvCxnSpPr/>
          <p:nvPr/>
        </p:nvCxnSpPr>
        <p:spPr>
          <a:xfrm>
            <a:off x="4887595" y="1692275"/>
            <a:ext cx="539115" cy="44132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4" name="直接连接符 63"/>
          <p:cNvCxnSpPr/>
          <p:nvPr/>
        </p:nvCxnSpPr>
        <p:spPr>
          <a:xfrm>
            <a:off x="4887595" y="2138680"/>
            <a:ext cx="539115" cy="44132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5" name="直接连接符 64"/>
          <p:cNvCxnSpPr/>
          <p:nvPr/>
        </p:nvCxnSpPr>
        <p:spPr>
          <a:xfrm>
            <a:off x="4887595" y="2585085"/>
            <a:ext cx="539115" cy="44132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6" name="直接连接符 65"/>
          <p:cNvCxnSpPr/>
          <p:nvPr/>
        </p:nvCxnSpPr>
        <p:spPr>
          <a:xfrm>
            <a:off x="4086225" y="1692275"/>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a:off x="4086225" y="2138680"/>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8" name="直接连接符 67"/>
          <p:cNvCxnSpPr/>
          <p:nvPr/>
        </p:nvCxnSpPr>
        <p:spPr>
          <a:xfrm>
            <a:off x="4887595" y="1245870"/>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69" name="直接连接符 68"/>
          <p:cNvCxnSpPr/>
          <p:nvPr/>
        </p:nvCxnSpPr>
        <p:spPr>
          <a:xfrm>
            <a:off x="4887595" y="1692275"/>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0" name="直接连接符 69"/>
          <p:cNvCxnSpPr/>
          <p:nvPr/>
        </p:nvCxnSpPr>
        <p:spPr>
          <a:xfrm>
            <a:off x="4887595" y="2138680"/>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1" name="直接连接符 70"/>
          <p:cNvCxnSpPr/>
          <p:nvPr/>
        </p:nvCxnSpPr>
        <p:spPr>
          <a:xfrm>
            <a:off x="4098925" y="1675765"/>
            <a:ext cx="529590" cy="132588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2" name="直接连接符 71"/>
          <p:cNvCxnSpPr/>
          <p:nvPr/>
        </p:nvCxnSpPr>
        <p:spPr>
          <a:xfrm>
            <a:off x="4900295" y="1240790"/>
            <a:ext cx="529590" cy="132588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3" name="直接连接符 72"/>
          <p:cNvCxnSpPr/>
          <p:nvPr/>
        </p:nvCxnSpPr>
        <p:spPr>
          <a:xfrm>
            <a:off x="4893945" y="1691005"/>
            <a:ext cx="529590" cy="132588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4" name="直接连接符 73"/>
          <p:cNvCxnSpPr/>
          <p:nvPr/>
        </p:nvCxnSpPr>
        <p:spPr>
          <a:xfrm>
            <a:off x="4871720" y="1216025"/>
            <a:ext cx="542290" cy="178562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5" name="直接连接符 74"/>
          <p:cNvCxnSpPr>
            <a:stCxn id="28" idx="6"/>
            <a:endCxn id="30" idx="2"/>
          </p:cNvCxnSpPr>
          <p:nvPr/>
        </p:nvCxnSpPr>
        <p:spPr>
          <a:xfrm flipV="1">
            <a:off x="4083050" y="1231265"/>
            <a:ext cx="542290" cy="133921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6" name="直接连接符 75"/>
          <p:cNvCxnSpPr>
            <a:stCxn id="29" idx="6"/>
            <a:endCxn id="30" idx="2"/>
          </p:cNvCxnSpPr>
          <p:nvPr/>
        </p:nvCxnSpPr>
        <p:spPr>
          <a:xfrm flipV="1">
            <a:off x="4083050" y="1231265"/>
            <a:ext cx="542290" cy="178562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7" name="直接连接符 76"/>
          <p:cNvCxnSpPr>
            <a:stCxn id="36" idx="6"/>
            <a:endCxn id="41" idx="2"/>
          </p:cNvCxnSpPr>
          <p:nvPr/>
        </p:nvCxnSpPr>
        <p:spPr>
          <a:xfrm>
            <a:off x="5676265" y="1231265"/>
            <a:ext cx="478790" cy="6515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8" name="直接连接符 77"/>
          <p:cNvCxnSpPr>
            <a:stCxn id="37" idx="6"/>
            <a:endCxn id="41" idx="2"/>
          </p:cNvCxnSpPr>
          <p:nvPr/>
        </p:nvCxnSpPr>
        <p:spPr>
          <a:xfrm>
            <a:off x="5676265" y="1677670"/>
            <a:ext cx="478790" cy="2051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79" name="直接连接符 78"/>
          <p:cNvCxnSpPr>
            <a:stCxn id="38" idx="6"/>
            <a:endCxn id="41" idx="2"/>
          </p:cNvCxnSpPr>
          <p:nvPr/>
        </p:nvCxnSpPr>
        <p:spPr>
          <a:xfrm flipV="1">
            <a:off x="5676265" y="1882775"/>
            <a:ext cx="478790" cy="24130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0" name="直接连接符 79"/>
          <p:cNvCxnSpPr/>
          <p:nvPr/>
        </p:nvCxnSpPr>
        <p:spPr>
          <a:xfrm flipV="1">
            <a:off x="4900295" y="1244600"/>
            <a:ext cx="542290" cy="4464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1" name="直接连接符 80"/>
          <p:cNvCxnSpPr/>
          <p:nvPr/>
        </p:nvCxnSpPr>
        <p:spPr>
          <a:xfrm flipV="1">
            <a:off x="4070350" y="1701800"/>
            <a:ext cx="542290" cy="4464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2" name="直接连接符 81"/>
          <p:cNvCxnSpPr/>
          <p:nvPr/>
        </p:nvCxnSpPr>
        <p:spPr>
          <a:xfrm flipV="1">
            <a:off x="4070350" y="2138680"/>
            <a:ext cx="542290" cy="4464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3" name="直接连接符 82"/>
          <p:cNvCxnSpPr/>
          <p:nvPr/>
        </p:nvCxnSpPr>
        <p:spPr>
          <a:xfrm flipV="1">
            <a:off x="4098925" y="2585085"/>
            <a:ext cx="542290" cy="4464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4" name="直接连接符 83"/>
          <p:cNvCxnSpPr/>
          <p:nvPr/>
        </p:nvCxnSpPr>
        <p:spPr>
          <a:xfrm flipV="1">
            <a:off x="4900295" y="1701800"/>
            <a:ext cx="542290" cy="4464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5" name="直接连接符 84"/>
          <p:cNvCxnSpPr/>
          <p:nvPr/>
        </p:nvCxnSpPr>
        <p:spPr>
          <a:xfrm flipV="1">
            <a:off x="4893945" y="2138680"/>
            <a:ext cx="542290" cy="4464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6" name="直接连接符 85"/>
          <p:cNvCxnSpPr/>
          <p:nvPr/>
        </p:nvCxnSpPr>
        <p:spPr>
          <a:xfrm flipV="1">
            <a:off x="4900295" y="2555240"/>
            <a:ext cx="542290" cy="4464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7" name="直接连接符 86"/>
          <p:cNvCxnSpPr/>
          <p:nvPr/>
        </p:nvCxnSpPr>
        <p:spPr>
          <a:xfrm flipV="1">
            <a:off x="4086225" y="1701800"/>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8" name="直接连接符 87"/>
          <p:cNvCxnSpPr/>
          <p:nvPr/>
        </p:nvCxnSpPr>
        <p:spPr>
          <a:xfrm flipV="1">
            <a:off x="4098925" y="2133600"/>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89" name="直接连接符 88"/>
          <p:cNvCxnSpPr/>
          <p:nvPr/>
        </p:nvCxnSpPr>
        <p:spPr>
          <a:xfrm flipV="1">
            <a:off x="4900295" y="1255395"/>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0" name="直接连接符 89"/>
          <p:cNvCxnSpPr/>
          <p:nvPr/>
        </p:nvCxnSpPr>
        <p:spPr>
          <a:xfrm flipV="1">
            <a:off x="4900295" y="1701800"/>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1" name="直接连接符 90"/>
          <p:cNvCxnSpPr/>
          <p:nvPr/>
        </p:nvCxnSpPr>
        <p:spPr>
          <a:xfrm flipV="1">
            <a:off x="4884420" y="2133600"/>
            <a:ext cx="542290" cy="8928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2" name="直接连接符 91"/>
          <p:cNvCxnSpPr/>
          <p:nvPr/>
        </p:nvCxnSpPr>
        <p:spPr>
          <a:xfrm flipV="1">
            <a:off x="4098925" y="1701800"/>
            <a:ext cx="542290" cy="133921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3" name="直接连接符 92"/>
          <p:cNvCxnSpPr/>
          <p:nvPr/>
        </p:nvCxnSpPr>
        <p:spPr>
          <a:xfrm flipV="1">
            <a:off x="4893945" y="1255395"/>
            <a:ext cx="542290" cy="133921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4" name="直接连接符 93"/>
          <p:cNvCxnSpPr/>
          <p:nvPr/>
        </p:nvCxnSpPr>
        <p:spPr>
          <a:xfrm flipV="1">
            <a:off x="4900295" y="1701800"/>
            <a:ext cx="542290" cy="133921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5" name="直接连接符 94"/>
          <p:cNvCxnSpPr/>
          <p:nvPr/>
        </p:nvCxnSpPr>
        <p:spPr>
          <a:xfrm flipV="1">
            <a:off x="4871720" y="1255395"/>
            <a:ext cx="542290" cy="178562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6" name="直接连接符 95"/>
          <p:cNvCxnSpPr>
            <a:stCxn id="37" idx="6"/>
            <a:endCxn id="42" idx="2"/>
          </p:cNvCxnSpPr>
          <p:nvPr/>
        </p:nvCxnSpPr>
        <p:spPr>
          <a:xfrm>
            <a:off x="5676265" y="1677670"/>
            <a:ext cx="478790" cy="6515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7" name="直接连接符 96"/>
          <p:cNvCxnSpPr>
            <a:stCxn id="39" idx="6"/>
            <a:endCxn id="41" idx="2"/>
          </p:cNvCxnSpPr>
          <p:nvPr/>
        </p:nvCxnSpPr>
        <p:spPr>
          <a:xfrm flipV="1">
            <a:off x="5676265" y="1882775"/>
            <a:ext cx="478790" cy="6877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8" name="直接连接符 97"/>
          <p:cNvCxnSpPr>
            <a:stCxn id="36" idx="6"/>
            <a:endCxn id="42" idx="2"/>
          </p:cNvCxnSpPr>
          <p:nvPr/>
        </p:nvCxnSpPr>
        <p:spPr>
          <a:xfrm>
            <a:off x="5676265" y="1231265"/>
            <a:ext cx="478790" cy="109791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99" name="直接连接符 98"/>
          <p:cNvCxnSpPr>
            <a:stCxn id="40" idx="6"/>
            <a:endCxn id="41" idx="2"/>
          </p:cNvCxnSpPr>
          <p:nvPr/>
        </p:nvCxnSpPr>
        <p:spPr>
          <a:xfrm flipV="1">
            <a:off x="5676265" y="1882775"/>
            <a:ext cx="478790" cy="113411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100" name="直接连接符 99"/>
          <p:cNvCxnSpPr>
            <a:stCxn id="38" idx="6"/>
            <a:endCxn id="42" idx="2"/>
          </p:cNvCxnSpPr>
          <p:nvPr/>
        </p:nvCxnSpPr>
        <p:spPr>
          <a:xfrm>
            <a:off x="5676265" y="2124075"/>
            <a:ext cx="478790" cy="2051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101" name="直接连接符 100"/>
          <p:cNvCxnSpPr>
            <a:stCxn id="39" idx="6"/>
            <a:endCxn id="42" idx="2"/>
          </p:cNvCxnSpPr>
          <p:nvPr/>
        </p:nvCxnSpPr>
        <p:spPr>
          <a:xfrm flipV="1">
            <a:off x="5676265" y="2329180"/>
            <a:ext cx="478790" cy="241300"/>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102" name="直接连接符 101"/>
          <p:cNvCxnSpPr>
            <a:stCxn id="40" idx="6"/>
            <a:endCxn id="42" idx="2"/>
          </p:cNvCxnSpPr>
          <p:nvPr/>
        </p:nvCxnSpPr>
        <p:spPr>
          <a:xfrm flipV="1">
            <a:off x="5676265" y="2329180"/>
            <a:ext cx="478790" cy="687705"/>
          </a:xfrm>
          <a:prstGeom prst="line">
            <a:avLst/>
          </a:prstGeom>
          <a:ln w="9525">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sp>
        <p:nvSpPr>
          <p:cNvPr id="103" name="矩形 102"/>
          <p:cNvSpPr/>
          <p:nvPr/>
        </p:nvSpPr>
        <p:spPr>
          <a:xfrm>
            <a:off x="1647825" y="1225550"/>
            <a:ext cx="1493520" cy="18161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200" b="1">
              <a:solidFill>
                <a:schemeClr val="tx1"/>
              </a:solidFill>
              <a:latin typeface="+mn-ea"/>
            </a:endParaRPr>
          </a:p>
        </p:txBody>
      </p:sp>
      <p:sp>
        <p:nvSpPr>
          <p:cNvPr id="104" name="矩形 103"/>
          <p:cNvSpPr/>
          <p:nvPr/>
        </p:nvSpPr>
        <p:spPr>
          <a:xfrm>
            <a:off x="6770370" y="1610995"/>
            <a:ext cx="1662430" cy="102171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mn-ea"/>
              </a:rPr>
              <a:t>Speech / No Speech</a:t>
            </a:r>
            <a:endParaRPr lang="en-US" altLang="zh-CN" sz="1200" b="1">
              <a:solidFill>
                <a:schemeClr val="tx1"/>
              </a:solidFill>
              <a:latin typeface="+mn-ea"/>
            </a:endParaRPr>
          </a:p>
          <a:p>
            <a:pPr algn="ctr"/>
            <a:r>
              <a:rPr lang="en-US" altLang="zh-CN" sz="1200" b="1">
                <a:solidFill>
                  <a:schemeClr val="tx1"/>
                </a:solidFill>
                <a:latin typeface="+mn-ea"/>
              </a:rPr>
              <a:t>Probabilities</a:t>
            </a:r>
            <a:endParaRPr lang="en-US" altLang="zh-CN" sz="1200" b="1">
              <a:solidFill>
                <a:schemeClr val="tx1"/>
              </a:solidFill>
              <a:latin typeface="+mn-ea"/>
            </a:endParaRPr>
          </a:p>
          <a:p>
            <a:pPr algn="ctr"/>
            <a:r>
              <a:rPr lang="en-US" altLang="zh-CN" sz="1200" b="1">
                <a:solidFill>
                  <a:schemeClr val="tx1"/>
                </a:solidFill>
                <a:latin typeface="+mn-ea"/>
              </a:rPr>
              <a:t>[[ 0.</a:t>
            </a:r>
            <a:r>
              <a:rPr lang="en-US" altLang="zh-CN" sz="1200" b="1">
                <a:solidFill>
                  <a:schemeClr val="tx1"/>
                </a:solidFill>
                <a:latin typeface="+mn-ea"/>
                <a:sym typeface="+mn-ea"/>
              </a:rPr>
              <a:t>9120</a:t>
            </a:r>
            <a:r>
              <a:rPr lang="en-US" altLang="zh-CN" sz="1200" b="1">
                <a:solidFill>
                  <a:schemeClr val="tx1"/>
                </a:solidFill>
                <a:latin typeface="+mn-ea"/>
              </a:rPr>
              <a:t> , 0.0111 ]</a:t>
            </a:r>
            <a:endParaRPr lang="en-US" altLang="zh-CN" sz="1200" b="1">
              <a:solidFill>
                <a:schemeClr val="tx1"/>
              </a:solidFill>
              <a:latin typeface="+mn-ea"/>
            </a:endParaRPr>
          </a:p>
          <a:p>
            <a:pPr algn="ctr"/>
            <a:r>
              <a:rPr lang="en-US" altLang="zh-CN" sz="1200" b="1">
                <a:solidFill>
                  <a:schemeClr val="tx1"/>
                </a:solidFill>
                <a:latin typeface="+mn-ea"/>
                <a:sym typeface="+mn-ea"/>
              </a:rPr>
              <a:t>[ 0.1234 , 0.8152 ]]</a:t>
            </a:r>
            <a:endParaRPr lang="en-US" altLang="zh-CN" sz="1200" b="1">
              <a:solidFill>
                <a:schemeClr val="tx1"/>
              </a:solidFill>
              <a:latin typeface="+mn-ea"/>
            </a:endParaRPr>
          </a:p>
        </p:txBody>
      </p:sp>
      <p:sp>
        <p:nvSpPr>
          <p:cNvPr id="105" name="文本框 104"/>
          <p:cNvSpPr txBox="1"/>
          <p:nvPr/>
        </p:nvSpPr>
        <p:spPr>
          <a:xfrm>
            <a:off x="1671320" y="1284605"/>
            <a:ext cx="645795" cy="1698625"/>
          </a:xfrm>
          <a:prstGeom prst="rect">
            <a:avLst/>
          </a:prstGeom>
          <a:noFill/>
        </p:spPr>
        <p:txBody>
          <a:bodyPr wrap="square" rtlCol="0">
            <a:spAutoFit/>
          </a:bodyPr>
          <a:p>
            <a:pPr algn="ctr">
              <a:lnSpc>
                <a:spcPct val="120000"/>
              </a:lnSpc>
            </a:pPr>
            <a:r>
              <a:rPr lang="en-US" altLang="zh-CN" sz="1200" b="1">
                <a:latin typeface="+mn-ea"/>
              </a:rPr>
              <a:t>X</a:t>
            </a:r>
            <a:r>
              <a:rPr lang="en-US" altLang="zh-CN" sz="1600" b="1" baseline="-25000">
                <a:latin typeface="+mn-ea"/>
              </a:rPr>
              <a:t>0,1</a:t>
            </a:r>
            <a:endParaRPr lang="en-US" altLang="zh-CN" sz="1600" b="1" baseline="-25000">
              <a:latin typeface="+mn-ea"/>
            </a:endParaRPr>
          </a:p>
          <a:p>
            <a:pPr algn="ctr">
              <a:lnSpc>
                <a:spcPct val="120000"/>
              </a:lnSpc>
            </a:pPr>
            <a:r>
              <a:rPr lang="en-US" altLang="zh-CN" sz="1200" b="1">
                <a:latin typeface="+mn-ea"/>
              </a:rPr>
              <a:t>X</a:t>
            </a:r>
            <a:r>
              <a:rPr lang="en-US" altLang="zh-CN" sz="1600" b="1" baseline="-25000">
                <a:latin typeface="+mn-ea"/>
              </a:rPr>
              <a:t>0,2</a:t>
            </a:r>
            <a:endParaRPr lang="en-US" altLang="zh-CN" sz="1600" b="1" baseline="-25000">
              <a:latin typeface="+mn-ea"/>
            </a:endParaRPr>
          </a:p>
          <a:p>
            <a:pPr algn="ctr">
              <a:lnSpc>
                <a:spcPct val="120000"/>
              </a:lnSpc>
            </a:pPr>
            <a:r>
              <a:rPr lang="en-US" altLang="zh-CN" sz="1600" b="1" baseline="-25000">
                <a:latin typeface="+mn-ea"/>
              </a:rPr>
              <a:t>.</a:t>
            </a:r>
            <a:endParaRPr lang="en-US" altLang="zh-CN" sz="1600" b="1" baseline="-25000">
              <a:latin typeface="+mn-ea"/>
            </a:endParaRPr>
          </a:p>
          <a:p>
            <a:pPr algn="ctr">
              <a:lnSpc>
                <a:spcPct val="120000"/>
              </a:lnSpc>
            </a:pPr>
            <a:r>
              <a:rPr lang="en-US" altLang="zh-CN" sz="1600" b="1" baseline="-25000">
                <a:latin typeface="+mn-ea"/>
              </a:rPr>
              <a:t>.</a:t>
            </a:r>
            <a:endParaRPr lang="en-US" altLang="zh-CN" sz="1600" b="1" baseline="-25000">
              <a:latin typeface="+mn-ea"/>
            </a:endParaRPr>
          </a:p>
          <a:p>
            <a:pPr algn="ctr">
              <a:lnSpc>
                <a:spcPct val="120000"/>
              </a:lnSpc>
            </a:pPr>
            <a:r>
              <a:rPr lang="en-US" altLang="zh-CN" sz="1600" b="1" baseline="-25000">
                <a:latin typeface="+mn-ea"/>
              </a:rPr>
              <a:t>.</a:t>
            </a:r>
            <a:endParaRPr lang="en-US" altLang="zh-CN" sz="1600" b="1" baseline="-25000">
              <a:latin typeface="+mn-ea"/>
            </a:endParaRPr>
          </a:p>
          <a:p>
            <a:pPr algn="ctr">
              <a:lnSpc>
                <a:spcPct val="120000"/>
              </a:lnSpc>
            </a:pPr>
            <a:r>
              <a:rPr lang="en-US" altLang="zh-CN" sz="1600" b="1">
                <a:latin typeface="+mn-ea"/>
                <a:sym typeface="+mn-ea"/>
              </a:rPr>
              <a:t>X</a:t>
            </a:r>
            <a:r>
              <a:rPr lang="en-US" altLang="zh-CN" sz="1600" b="1" baseline="-25000">
                <a:latin typeface="+mn-ea"/>
                <a:sym typeface="+mn-ea"/>
              </a:rPr>
              <a:t>0,439</a:t>
            </a:r>
            <a:endParaRPr lang="en-US" altLang="zh-CN" sz="1600" b="1" baseline="-25000">
              <a:latin typeface="+mn-ea"/>
              <a:sym typeface="+mn-ea"/>
            </a:endParaRPr>
          </a:p>
          <a:p>
            <a:pPr algn="ctr">
              <a:lnSpc>
                <a:spcPct val="120000"/>
              </a:lnSpc>
            </a:pPr>
            <a:r>
              <a:rPr lang="en-US" altLang="zh-CN" sz="1600" b="1">
                <a:latin typeface="+mn-ea"/>
                <a:sym typeface="+mn-ea"/>
              </a:rPr>
              <a:t>X</a:t>
            </a:r>
            <a:r>
              <a:rPr lang="en-US" altLang="zh-CN" sz="1600" b="1" baseline="-25000">
                <a:latin typeface="+mn-ea"/>
                <a:sym typeface="+mn-ea"/>
              </a:rPr>
              <a:t>0,440</a:t>
            </a:r>
            <a:endParaRPr lang="en-US" altLang="zh-CN" sz="1600" b="1" baseline="-25000">
              <a:latin typeface="+mn-ea"/>
              <a:sym typeface="+mn-ea"/>
            </a:endParaRPr>
          </a:p>
        </p:txBody>
      </p:sp>
      <p:sp>
        <p:nvSpPr>
          <p:cNvPr id="106" name="文本框 105"/>
          <p:cNvSpPr txBox="1"/>
          <p:nvPr/>
        </p:nvSpPr>
        <p:spPr>
          <a:xfrm>
            <a:off x="2376170" y="1307465"/>
            <a:ext cx="702310" cy="1698625"/>
          </a:xfrm>
          <a:prstGeom prst="rect">
            <a:avLst/>
          </a:prstGeom>
          <a:noFill/>
        </p:spPr>
        <p:txBody>
          <a:bodyPr wrap="square" rtlCol="0">
            <a:spAutoFit/>
          </a:bodyPr>
          <a:p>
            <a:pPr algn="ctr">
              <a:lnSpc>
                <a:spcPct val="120000"/>
              </a:lnSpc>
            </a:pPr>
            <a:r>
              <a:rPr lang="en-US" altLang="zh-CN" sz="1200" b="1">
                <a:latin typeface="+mn-ea"/>
              </a:rPr>
              <a:t>X</a:t>
            </a:r>
            <a:r>
              <a:rPr lang="en-US" altLang="zh-CN" sz="1600" b="1" baseline="-25000">
                <a:latin typeface="+mn-ea"/>
              </a:rPr>
              <a:t>j,1</a:t>
            </a:r>
            <a:endParaRPr lang="en-US" altLang="zh-CN" sz="1600" b="1" baseline="-25000">
              <a:latin typeface="+mn-ea"/>
            </a:endParaRPr>
          </a:p>
          <a:p>
            <a:pPr algn="ctr">
              <a:lnSpc>
                <a:spcPct val="120000"/>
              </a:lnSpc>
            </a:pPr>
            <a:r>
              <a:rPr lang="en-US" altLang="zh-CN" sz="1200" b="1">
                <a:latin typeface="+mn-ea"/>
              </a:rPr>
              <a:t>X</a:t>
            </a:r>
            <a:r>
              <a:rPr lang="en-US" altLang="zh-CN" sz="1600" b="1" baseline="-25000">
                <a:latin typeface="+mn-ea"/>
              </a:rPr>
              <a:t>j,2</a:t>
            </a:r>
            <a:endParaRPr lang="en-US" altLang="zh-CN" sz="1600" b="1" baseline="-25000">
              <a:latin typeface="+mn-ea"/>
            </a:endParaRPr>
          </a:p>
          <a:p>
            <a:pPr algn="ctr">
              <a:lnSpc>
                <a:spcPct val="120000"/>
              </a:lnSpc>
            </a:pPr>
            <a:r>
              <a:rPr lang="en-US" altLang="zh-CN" sz="1600" b="1" baseline="-25000">
                <a:latin typeface="+mn-ea"/>
              </a:rPr>
              <a:t>.</a:t>
            </a:r>
            <a:endParaRPr lang="en-US" altLang="zh-CN" sz="1600" b="1" baseline="-25000">
              <a:latin typeface="+mn-ea"/>
            </a:endParaRPr>
          </a:p>
          <a:p>
            <a:pPr algn="ctr">
              <a:lnSpc>
                <a:spcPct val="120000"/>
              </a:lnSpc>
            </a:pPr>
            <a:r>
              <a:rPr lang="en-US" altLang="zh-CN" sz="1600" b="1" baseline="-25000">
                <a:latin typeface="+mn-ea"/>
              </a:rPr>
              <a:t>.</a:t>
            </a:r>
            <a:endParaRPr lang="en-US" altLang="zh-CN" sz="1600" b="1" baseline="-25000">
              <a:latin typeface="+mn-ea"/>
            </a:endParaRPr>
          </a:p>
          <a:p>
            <a:pPr algn="ctr">
              <a:lnSpc>
                <a:spcPct val="120000"/>
              </a:lnSpc>
            </a:pPr>
            <a:r>
              <a:rPr lang="en-US" altLang="zh-CN" sz="1600" b="1" baseline="-25000">
                <a:latin typeface="+mn-ea"/>
              </a:rPr>
              <a:t>.</a:t>
            </a:r>
            <a:endParaRPr lang="en-US" altLang="zh-CN" sz="1600" b="1" baseline="-25000">
              <a:latin typeface="+mn-ea"/>
            </a:endParaRPr>
          </a:p>
          <a:p>
            <a:pPr algn="ctr">
              <a:lnSpc>
                <a:spcPct val="120000"/>
              </a:lnSpc>
            </a:pPr>
            <a:r>
              <a:rPr lang="en-US" altLang="zh-CN" sz="1600" b="1">
                <a:latin typeface="+mn-ea"/>
                <a:sym typeface="+mn-ea"/>
              </a:rPr>
              <a:t>X</a:t>
            </a:r>
            <a:r>
              <a:rPr lang="en-US" altLang="zh-CN" sz="1600" b="1" baseline="-25000">
                <a:latin typeface="+mn-ea"/>
                <a:sym typeface="+mn-ea"/>
              </a:rPr>
              <a:t>j,439</a:t>
            </a:r>
            <a:endParaRPr lang="en-US" altLang="zh-CN" sz="1600" b="1" baseline="-25000">
              <a:latin typeface="+mn-ea"/>
              <a:sym typeface="+mn-ea"/>
            </a:endParaRPr>
          </a:p>
          <a:p>
            <a:pPr algn="ctr">
              <a:lnSpc>
                <a:spcPct val="120000"/>
              </a:lnSpc>
            </a:pPr>
            <a:r>
              <a:rPr lang="en-US" altLang="zh-CN" sz="1600" b="1">
                <a:latin typeface="+mn-ea"/>
                <a:sym typeface="+mn-ea"/>
              </a:rPr>
              <a:t>X</a:t>
            </a:r>
            <a:r>
              <a:rPr lang="en-US" altLang="zh-CN" sz="1600" b="1" baseline="-25000">
                <a:latin typeface="+mn-ea"/>
                <a:sym typeface="+mn-ea"/>
              </a:rPr>
              <a:t>j,440</a:t>
            </a:r>
            <a:endParaRPr lang="en-US" altLang="zh-CN" sz="1600" b="1" baseline="-25000">
              <a:latin typeface="+mn-ea"/>
              <a:sym typeface="+mn-ea"/>
            </a:endParaRPr>
          </a:p>
        </p:txBody>
      </p:sp>
      <p:sp>
        <p:nvSpPr>
          <p:cNvPr id="107" name="文本框 106"/>
          <p:cNvSpPr txBox="1"/>
          <p:nvPr/>
        </p:nvSpPr>
        <p:spPr>
          <a:xfrm>
            <a:off x="2152650" y="1236980"/>
            <a:ext cx="456565" cy="1714500"/>
          </a:xfrm>
          <a:prstGeom prst="rect">
            <a:avLst/>
          </a:prstGeom>
          <a:noFill/>
        </p:spPr>
        <p:txBody>
          <a:bodyPr wrap="square" rtlCol="0">
            <a:spAutoFit/>
          </a:bodyPr>
          <a:p>
            <a:pPr algn="ctr">
              <a:lnSpc>
                <a:spcPct val="110000"/>
              </a:lnSpc>
            </a:pPr>
            <a:r>
              <a:rPr lang="en-US" altLang="zh-CN" sz="1600" b="1">
                <a:latin typeface="+mn-ea"/>
              </a:rPr>
              <a:t>. .</a:t>
            </a:r>
            <a:endParaRPr lang="en-US" altLang="zh-CN" sz="1600" b="1">
              <a:latin typeface="+mn-ea"/>
            </a:endParaRPr>
          </a:p>
          <a:p>
            <a:pPr algn="ctr">
              <a:lnSpc>
                <a:spcPct val="110000"/>
              </a:lnSpc>
            </a:pPr>
            <a:r>
              <a:rPr lang="en-US" altLang="zh-CN" sz="1600" b="1">
                <a:latin typeface="+mn-ea"/>
                <a:sym typeface="+mn-ea"/>
              </a:rPr>
              <a:t>. .</a:t>
            </a:r>
            <a:endParaRPr lang="en-US" altLang="zh-CN" sz="1600" b="1">
              <a:latin typeface="+mn-ea"/>
              <a:sym typeface="+mn-ea"/>
            </a:endParaRPr>
          </a:p>
          <a:p>
            <a:pPr algn="ctr">
              <a:lnSpc>
                <a:spcPct val="110000"/>
              </a:lnSpc>
            </a:pPr>
            <a:r>
              <a:rPr lang="en-US" altLang="zh-CN" sz="1600" b="1">
                <a:latin typeface="+mn-ea"/>
                <a:sym typeface="+mn-ea"/>
              </a:rPr>
              <a:t>. .</a:t>
            </a:r>
            <a:endParaRPr lang="en-US" altLang="zh-CN" sz="1600" b="1">
              <a:latin typeface="+mn-ea"/>
              <a:sym typeface="+mn-ea"/>
            </a:endParaRPr>
          </a:p>
          <a:p>
            <a:pPr algn="ctr">
              <a:lnSpc>
                <a:spcPct val="110000"/>
              </a:lnSpc>
            </a:pPr>
            <a:r>
              <a:rPr lang="en-US" altLang="zh-CN" sz="1600" b="1">
                <a:latin typeface="+mn-ea"/>
                <a:sym typeface="+mn-ea"/>
              </a:rPr>
              <a:t>. .</a:t>
            </a:r>
            <a:endParaRPr lang="en-US" altLang="zh-CN" sz="1600" b="1">
              <a:latin typeface="+mn-ea"/>
              <a:sym typeface="+mn-ea"/>
            </a:endParaRPr>
          </a:p>
          <a:p>
            <a:pPr algn="ctr">
              <a:lnSpc>
                <a:spcPct val="110000"/>
              </a:lnSpc>
            </a:pPr>
            <a:r>
              <a:rPr lang="en-US" altLang="zh-CN" sz="1600" b="1">
                <a:latin typeface="+mn-ea"/>
                <a:sym typeface="+mn-ea"/>
              </a:rPr>
              <a:t>. .</a:t>
            </a:r>
            <a:endParaRPr lang="en-US" altLang="zh-CN" sz="1600" b="1">
              <a:latin typeface="+mn-ea"/>
              <a:sym typeface="+mn-ea"/>
            </a:endParaRPr>
          </a:p>
          <a:p>
            <a:pPr algn="ctr">
              <a:lnSpc>
                <a:spcPct val="110000"/>
              </a:lnSpc>
            </a:pPr>
            <a:r>
              <a:rPr lang="en-US" altLang="zh-CN" sz="1600" b="1">
                <a:latin typeface="+mn-ea"/>
                <a:sym typeface="+mn-ea"/>
              </a:rPr>
              <a:t>. .</a:t>
            </a:r>
            <a:endParaRPr lang="en-US" altLang="zh-CN" sz="1600" b="1">
              <a:latin typeface="+mn-ea"/>
              <a:sym typeface="+mn-ea"/>
            </a:endParaRPr>
          </a:p>
        </p:txBody>
      </p:sp>
      <p:sp>
        <p:nvSpPr>
          <p:cNvPr id="108" name="右箭头 107"/>
          <p:cNvSpPr/>
          <p:nvPr/>
        </p:nvSpPr>
        <p:spPr>
          <a:xfrm>
            <a:off x="3237865" y="1986280"/>
            <a:ext cx="532765" cy="28800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09" name="文本框 108"/>
          <p:cNvSpPr txBox="1"/>
          <p:nvPr/>
        </p:nvSpPr>
        <p:spPr>
          <a:xfrm>
            <a:off x="1748155" y="3023870"/>
            <a:ext cx="1264920" cy="275590"/>
          </a:xfrm>
          <a:prstGeom prst="rect">
            <a:avLst/>
          </a:prstGeom>
          <a:noFill/>
        </p:spPr>
        <p:txBody>
          <a:bodyPr wrap="square" rtlCol="0">
            <a:spAutoFit/>
          </a:bodyPr>
          <a:p>
            <a:pPr algn="ctr"/>
            <a:r>
              <a:rPr lang="en-US" altLang="zh-CN" sz="1200" b="1">
                <a:latin typeface="+mn-ea"/>
              </a:rPr>
              <a:t>j=batch_size</a:t>
            </a:r>
            <a:endParaRPr lang="en-US" altLang="zh-CN" sz="1200" b="1">
              <a:latin typeface="+mn-ea"/>
            </a:endParaRPr>
          </a:p>
        </p:txBody>
      </p:sp>
      <p:cxnSp>
        <p:nvCxnSpPr>
          <p:cNvPr id="110" name="直接连接符 109"/>
          <p:cNvCxnSpPr/>
          <p:nvPr/>
        </p:nvCxnSpPr>
        <p:spPr>
          <a:xfrm>
            <a:off x="1637665" y="3303270"/>
            <a:ext cx="15081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1" name="组合 110"/>
          <p:cNvGrpSpPr/>
          <p:nvPr/>
        </p:nvGrpSpPr>
        <p:grpSpPr>
          <a:xfrm>
            <a:off x="1422400" y="1234440"/>
            <a:ext cx="107950" cy="1822450"/>
            <a:chOff x="2100" y="3458"/>
            <a:chExt cx="170" cy="2870"/>
          </a:xfrm>
        </p:grpSpPr>
        <p:cxnSp>
          <p:nvCxnSpPr>
            <p:cNvPr id="112" name="直接连接符 111"/>
            <p:cNvCxnSpPr/>
            <p:nvPr/>
          </p:nvCxnSpPr>
          <p:spPr>
            <a:xfrm flipH="1" flipV="1">
              <a:off x="2182" y="3462"/>
              <a:ext cx="5" cy="28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2100" y="3458"/>
              <a:ext cx="1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2100" y="6328"/>
              <a:ext cx="1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直接连接符 114"/>
          <p:cNvCxnSpPr/>
          <p:nvPr/>
        </p:nvCxnSpPr>
        <p:spPr>
          <a:xfrm>
            <a:off x="1645285" y="3244850"/>
            <a:ext cx="2540" cy="108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3132455" y="3244850"/>
            <a:ext cx="8890" cy="1080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946785" y="1963420"/>
            <a:ext cx="532130" cy="306705"/>
          </a:xfrm>
          <a:prstGeom prst="rect">
            <a:avLst/>
          </a:prstGeom>
          <a:noFill/>
        </p:spPr>
        <p:txBody>
          <a:bodyPr wrap="square" rtlCol="0">
            <a:spAutoFit/>
          </a:bodyPr>
          <a:p>
            <a:pPr algn="ctr"/>
            <a:r>
              <a:rPr lang="en-US" altLang="zh-CN" sz="1400" b="1">
                <a:latin typeface="+mn-ea"/>
              </a:rPr>
              <a:t>440</a:t>
            </a:r>
            <a:endParaRPr lang="en-US" altLang="zh-CN" sz="1400" b="1">
              <a:latin typeface="+mn-ea"/>
            </a:endParaRPr>
          </a:p>
        </p:txBody>
      </p:sp>
      <p:sp>
        <p:nvSpPr>
          <p:cNvPr id="118" name="文本框 117"/>
          <p:cNvSpPr txBox="1"/>
          <p:nvPr/>
        </p:nvSpPr>
        <p:spPr>
          <a:xfrm>
            <a:off x="1497330" y="3370580"/>
            <a:ext cx="1758315" cy="241935"/>
          </a:xfrm>
          <a:prstGeom prst="rect">
            <a:avLst/>
          </a:prstGeom>
          <a:noFill/>
        </p:spPr>
        <p:txBody>
          <a:bodyPr wrap="square" rtlCol="0">
            <a:spAutoFit/>
          </a:bodyPr>
          <a:p>
            <a:pPr algn="ctr">
              <a:lnSpc>
                <a:spcPct val="70000"/>
              </a:lnSpc>
            </a:pPr>
            <a:r>
              <a:rPr lang="en-US" altLang="zh-CN" sz="1400" b="1">
                <a:latin typeface="+mn-ea"/>
              </a:rPr>
              <a:t>100 Hour Features</a:t>
            </a:r>
            <a:endParaRPr lang="en-US" altLang="zh-CN" sz="1400" b="1">
              <a:latin typeface="+mn-ea"/>
            </a:endParaRPr>
          </a:p>
        </p:txBody>
      </p:sp>
      <p:cxnSp>
        <p:nvCxnSpPr>
          <p:cNvPr id="119" name="直接箭头连接符 118"/>
          <p:cNvCxnSpPr/>
          <p:nvPr/>
        </p:nvCxnSpPr>
        <p:spPr>
          <a:xfrm flipV="1">
            <a:off x="6458585" y="1891030"/>
            <a:ext cx="280035" cy="12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6458585" y="2327275"/>
            <a:ext cx="280035" cy="12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9005570" y="1824990"/>
            <a:ext cx="2044700" cy="60833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solidFill>
                  <a:schemeClr val="tx1"/>
                </a:solidFill>
              </a:rPr>
              <a:t>I</a:t>
            </a:r>
            <a:r>
              <a:rPr lang="zh-CN" altLang="en-US" sz="1600" b="1">
                <a:solidFill>
                  <a:schemeClr val="tx1"/>
                </a:solidFill>
              </a:rPr>
              <a:t>nference </a:t>
            </a:r>
            <a:r>
              <a:rPr lang="en-US" altLang="zh-CN" sz="1600" b="1">
                <a:solidFill>
                  <a:schemeClr val="tx1"/>
                </a:solidFill>
              </a:rPr>
              <a:t>Result : [0,1]</a:t>
            </a:r>
            <a:endParaRPr lang="en-US" altLang="zh-CN" sz="1600" b="1">
              <a:solidFill>
                <a:schemeClr val="tx1"/>
              </a:solidFill>
            </a:endParaRPr>
          </a:p>
        </p:txBody>
      </p:sp>
      <p:cxnSp>
        <p:nvCxnSpPr>
          <p:cNvPr id="122" name="直接箭头连接符 121"/>
          <p:cNvCxnSpPr/>
          <p:nvPr/>
        </p:nvCxnSpPr>
        <p:spPr>
          <a:xfrm flipV="1">
            <a:off x="8538845" y="2146935"/>
            <a:ext cx="396003" cy="12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9005570" y="2482215"/>
            <a:ext cx="2044700" cy="460375"/>
          </a:xfrm>
          <a:prstGeom prst="rect">
            <a:avLst/>
          </a:prstGeom>
          <a:noFill/>
        </p:spPr>
        <p:txBody>
          <a:bodyPr wrap="square" rtlCol="0">
            <a:spAutoFit/>
          </a:bodyPr>
          <a:p>
            <a:pPr algn="ctr"/>
            <a:r>
              <a:rPr lang="zh-CN" altLang="en-US" sz="1200" b="1">
                <a:latin typeface="微软雅黑" panose="020B0503020204020204" charset="-122"/>
                <a:ea typeface="微软雅黑" panose="020B0503020204020204" charset="-122"/>
              </a:rPr>
              <a:t>最终预测对应为 静音帧</a:t>
            </a:r>
            <a:r>
              <a:rPr lang="en-US" altLang="zh-CN" sz="1200" b="1">
                <a:latin typeface="微软雅黑" panose="020B0503020204020204" charset="-122"/>
                <a:ea typeface="微软雅黑" panose="020B0503020204020204" charset="-122"/>
              </a:rPr>
              <a:t>0</a:t>
            </a:r>
            <a:r>
              <a:rPr lang="zh-CN" altLang="en-US" sz="1200" b="1">
                <a:latin typeface="微软雅黑" panose="020B0503020204020204" charset="-122"/>
                <a:ea typeface="微软雅黑" panose="020B0503020204020204" charset="-122"/>
              </a:rPr>
              <a:t>或语音帧</a:t>
            </a:r>
            <a:r>
              <a:rPr lang="en-US" altLang="zh-CN" sz="1200" b="1">
                <a:latin typeface="微软雅黑" panose="020B0503020204020204" charset="-122"/>
                <a:ea typeface="微软雅黑" panose="020B0503020204020204" charset="-122"/>
              </a:rPr>
              <a:t>1</a:t>
            </a:r>
            <a:endParaRPr lang="en-US" altLang="zh-CN" sz="1200" b="1">
              <a:latin typeface="微软雅黑" panose="020B0503020204020204" charset="-122"/>
              <a:ea typeface="微软雅黑" panose="020B0503020204020204" charset="-122"/>
            </a:endParaRPr>
          </a:p>
        </p:txBody>
      </p:sp>
      <p:sp>
        <p:nvSpPr>
          <p:cNvPr id="124" name="文本框 123"/>
          <p:cNvSpPr txBox="1"/>
          <p:nvPr/>
        </p:nvSpPr>
        <p:spPr>
          <a:xfrm>
            <a:off x="3547110" y="3228340"/>
            <a:ext cx="812800" cy="460375"/>
          </a:xfrm>
          <a:prstGeom prst="rect">
            <a:avLst/>
          </a:prstGeom>
          <a:noFill/>
        </p:spPr>
        <p:txBody>
          <a:bodyPr wrap="square" rtlCol="0">
            <a:spAutoFit/>
          </a:bodyPr>
          <a:p>
            <a:pPr algn="ctr"/>
            <a:r>
              <a:rPr lang="zh-CN" altLang="en-US" sz="1200" b="1"/>
              <a:t>输入层</a:t>
            </a:r>
            <a:endParaRPr lang="zh-CN" altLang="en-US" sz="1200" b="1"/>
          </a:p>
          <a:p>
            <a:pPr algn="ctr"/>
            <a:r>
              <a:rPr lang="en-US" altLang="zh-CN" sz="1200" b="1"/>
              <a:t>[440, 512]</a:t>
            </a:r>
            <a:endParaRPr lang="en-US" altLang="zh-CN" sz="1200" b="1"/>
          </a:p>
        </p:txBody>
      </p:sp>
      <p:sp>
        <p:nvSpPr>
          <p:cNvPr id="125" name="文本框 124"/>
          <p:cNvSpPr txBox="1"/>
          <p:nvPr/>
        </p:nvSpPr>
        <p:spPr>
          <a:xfrm>
            <a:off x="4358640" y="3228340"/>
            <a:ext cx="792480" cy="460375"/>
          </a:xfrm>
          <a:prstGeom prst="rect">
            <a:avLst/>
          </a:prstGeom>
          <a:noFill/>
        </p:spPr>
        <p:txBody>
          <a:bodyPr wrap="square" rtlCol="0">
            <a:spAutoFit/>
          </a:bodyPr>
          <a:p>
            <a:pPr algn="ctr"/>
            <a:r>
              <a:rPr lang="zh-CN" altLang="en-US" sz="1200" b="1"/>
              <a:t>隐藏层</a:t>
            </a:r>
            <a:r>
              <a:rPr lang="en-US" altLang="zh-CN" sz="1200" b="1"/>
              <a:t>1</a:t>
            </a:r>
            <a:endParaRPr lang="en-US" altLang="zh-CN" sz="1200" b="1"/>
          </a:p>
          <a:p>
            <a:pPr algn="ctr"/>
            <a:r>
              <a:rPr lang="en-US" altLang="zh-CN" sz="1200" b="1">
                <a:sym typeface="+mn-ea"/>
              </a:rPr>
              <a:t>[512, 128]</a:t>
            </a:r>
            <a:endParaRPr lang="en-US" altLang="zh-CN" sz="1200" b="1"/>
          </a:p>
        </p:txBody>
      </p:sp>
      <p:sp>
        <p:nvSpPr>
          <p:cNvPr id="126" name="文本框 125"/>
          <p:cNvSpPr txBox="1"/>
          <p:nvPr/>
        </p:nvSpPr>
        <p:spPr>
          <a:xfrm>
            <a:off x="5135880" y="3228340"/>
            <a:ext cx="822325" cy="460375"/>
          </a:xfrm>
          <a:prstGeom prst="rect">
            <a:avLst/>
          </a:prstGeom>
          <a:noFill/>
        </p:spPr>
        <p:txBody>
          <a:bodyPr wrap="square" rtlCol="0">
            <a:spAutoFit/>
          </a:bodyPr>
          <a:p>
            <a:pPr algn="ctr"/>
            <a:r>
              <a:rPr lang="zh-CN" altLang="en-US" sz="1200" b="1">
                <a:sym typeface="+mn-ea"/>
              </a:rPr>
              <a:t>隐藏</a:t>
            </a:r>
            <a:r>
              <a:rPr lang="zh-CN" altLang="en-US" sz="1200" b="1"/>
              <a:t>层</a:t>
            </a:r>
            <a:r>
              <a:rPr lang="en-US" altLang="zh-CN" sz="1200" b="1"/>
              <a:t>2</a:t>
            </a:r>
            <a:endParaRPr lang="en-US" altLang="zh-CN" sz="1200" b="1"/>
          </a:p>
          <a:p>
            <a:pPr algn="ctr"/>
            <a:r>
              <a:rPr lang="en-US" altLang="zh-CN" sz="1200" b="1">
                <a:sym typeface="+mn-ea"/>
              </a:rPr>
              <a:t>[128, 64]</a:t>
            </a:r>
            <a:endParaRPr lang="en-US" altLang="zh-CN" sz="1200" b="1"/>
          </a:p>
        </p:txBody>
      </p:sp>
      <p:sp>
        <p:nvSpPr>
          <p:cNvPr id="127" name="文本框 126"/>
          <p:cNvSpPr txBox="1"/>
          <p:nvPr/>
        </p:nvSpPr>
        <p:spPr>
          <a:xfrm>
            <a:off x="5925820" y="3228340"/>
            <a:ext cx="717550" cy="460375"/>
          </a:xfrm>
          <a:prstGeom prst="rect">
            <a:avLst/>
          </a:prstGeom>
          <a:noFill/>
        </p:spPr>
        <p:txBody>
          <a:bodyPr wrap="square" rtlCol="0">
            <a:spAutoFit/>
          </a:bodyPr>
          <a:p>
            <a:pPr algn="ctr"/>
            <a:r>
              <a:rPr lang="zh-CN" altLang="en-US" sz="1200" b="1"/>
              <a:t>输出层</a:t>
            </a:r>
            <a:endParaRPr lang="zh-CN" altLang="en-US" sz="1200" b="1"/>
          </a:p>
          <a:p>
            <a:pPr algn="ctr"/>
            <a:r>
              <a:rPr lang="en-US" altLang="zh-CN" sz="1200" b="1">
                <a:sym typeface="+mn-ea"/>
              </a:rPr>
              <a:t>[64, 2]</a:t>
            </a:r>
            <a:endParaRPr lang="en-US" altLang="zh-CN" sz="1200" b="1"/>
          </a:p>
        </p:txBody>
      </p:sp>
      <p:pic>
        <p:nvPicPr>
          <p:cNvPr id="4" name="图片 3"/>
          <p:cNvPicPr>
            <a:picLocks noChangeAspect="1"/>
          </p:cNvPicPr>
          <p:nvPr/>
        </p:nvPicPr>
        <p:blipFill>
          <a:blip r:embed="rId1"/>
          <a:stretch>
            <a:fillRect/>
          </a:stretch>
        </p:blipFill>
        <p:spPr>
          <a:xfrm>
            <a:off x="596900" y="3997960"/>
            <a:ext cx="5814060" cy="2661285"/>
          </a:xfrm>
          <a:prstGeom prst="rect">
            <a:avLst/>
          </a:prstGeom>
        </p:spPr>
      </p:pic>
      <p:pic>
        <p:nvPicPr>
          <p:cNvPr id="5" name="图片 4"/>
          <p:cNvPicPr>
            <a:picLocks noChangeAspect="1"/>
          </p:cNvPicPr>
          <p:nvPr/>
        </p:nvPicPr>
        <p:blipFill>
          <a:blip r:embed="rId2"/>
          <a:stretch>
            <a:fillRect/>
          </a:stretch>
        </p:blipFill>
        <p:spPr>
          <a:xfrm>
            <a:off x="6643370" y="3988435"/>
            <a:ext cx="5075555" cy="1828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训练平台、超参数和可视化</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3" name="文本框 2"/>
          <p:cNvSpPr txBox="1"/>
          <p:nvPr/>
        </p:nvSpPr>
        <p:spPr>
          <a:xfrm>
            <a:off x="424180" y="1011555"/>
            <a:ext cx="11005820" cy="2584450"/>
          </a:xfrm>
          <a:prstGeom prst="rect">
            <a:avLst/>
          </a:prstGeom>
          <a:noFill/>
        </p:spPr>
        <p:txBody>
          <a:bodyPr wrap="square" rtlCol="0" anchor="t">
            <a:spAutoFit/>
          </a:bodyPr>
          <a:p>
            <a:pPr marL="285750" indent="-285750">
              <a:lnSpc>
                <a:spcPct val="150000"/>
              </a:lnSpc>
              <a:buFont typeface="Wingdings" panose="05000000000000000000" charset="0"/>
              <a:buChar char=""/>
            </a:pPr>
            <a:r>
              <a:rPr lang="zh-CN" altLang="en-US"/>
              <a:t>项目基于Google Tensorflow机器学习框架进行训练</a:t>
            </a:r>
            <a:endParaRPr lang="zh-CN" altLang="en-US"/>
          </a:p>
          <a:p>
            <a:pPr marL="285750" indent="-285750">
              <a:lnSpc>
                <a:spcPct val="150000"/>
              </a:lnSpc>
              <a:buFont typeface="Wingdings" panose="05000000000000000000" charset="0"/>
              <a:buChar char=""/>
            </a:pPr>
            <a:r>
              <a:rPr lang="zh-CN" altLang="en-US"/>
              <a:t>训练采用AdamOptimizer优化算法，该算法动会态调整每个参数的学习率，前期学习速度较快，后期较慢；</a:t>
            </a:r>
            <a:endParaRPr lang="zh-CN" altLang="en-US"/>
          </a:p>
          <a:p>
            <a:pPr marL="285750" indent="-285750">
              <a:lnSpc>
                <a:spcPct val="150000"/>
              </a:lnSpc>
              <a:buFont typeface="Wingdings" panose="05000000000000000000" charset="0"/>
              <a:buChar char=""/>
            </a:pPr>
            <a:r>
              <a:rPr lang="zh-CN" altLang="en-US"/>
              <a:t>训练数据输入采用Mini Batch方式，每一个batch（=2048个样本）进行一次梯度下降；</a:t>
            </a:r>
            <a:endParaRPr lang="zh-CN" altLang="en-US"/>
          </a:p>
          <a:p>
            <a:pPr marL="285750" indent="-285750">
              <a:lnSpc>
                <a:spcPct val="150000"/>
              </a:lnSpc>
              <a:buFont typeface="Wingdings" panose="05000000000000000000" charset="0"/>
              <a:buChar char=""/>
            </a:pPr>
            <a:r>
              <a:rPr lang="zh-CN" altLang="en-US"/>
              <a:t>训练学习率learning rate为1e-5，训练的epoch（重复周期）次数大概在20-30之间，看最终测试集的效果而定；</a:t>
            </a:r>
            <a:endParaRPr lang="zh-CN" altLang="en-US"/>
          </a:p>
          <a:p>
            <a:pPr marL="285750" indent="-285750">
              <a:lnSpc>
                <a:spcPct val="150000"/>
              </a:lnSpc>
              <a:buFont typeface="Wingdings" panose="05000000000000000000" charset="0"/>
              <a:buChar char=""/>
            </a:pPr>
            <a:r>
              <a:rPr lang="zh-CN" altLang="en-US"/>
              <a:t>训练过程通过</a:t>
            </a:r>
            <a:r>
              <a:rPr lang="en-US" altLang="zh-CN"/>
              <a:t>TensorBoard</a:t>
            </a:r>
            <a:r>
              <a:rPr lang="zh-CN" altLang="en-US"/>
              <a:t>可视化，输出</a:t>
            </a:r>
            <a:r>
              <a:rPr lang="zh-CN" altLang="en-US">
                <a:sym typeface="+mn-ea"/>
              </a:rPr>
              <a:t>准确度Accuracy和Loss值走势</a:t>
            </a:r>
            <a:r>
              <a:rPr lang="zh-CN" altLang="en-US"/>
              <a:t>：</a:t>
            </a:r>
            <a:endParaRPr lang="zh-CN" altLang="en-US"/>
          </a:p>
        </p:txBody>
      </p:sp>
      <p:pic>
        <p:nvPicPr>
          <p:cNvPr id="4" name="图片 3"/>
          <p:cNvPicPr>
            <a:picLocks noChangeAspect="1"/>
          </p:cNvPicPr>
          <p:nvPr/>
        </p:nvPicPr>
        <p:blipFill>
          <a:blip r:embed="rId1"/>
          <a:stretch>
            <a:fillRect/>
          </a:stretch>
        </p:blipFill>
        <p:spPr>
          <a:xfrm>
            <a:off x="826135" y="3766820"/>
            <a:ext cx="3009265" cy="1971675"/>
          </a:xfrm>
          <a:prstGeom prst="rect">
            <a:avLst/>
          </a:prstGeom>
        </p:spPr>
      </p:pic>
      <p:sp>
        <p:nvSpPr>
          <p:cNvPr id="5" name="文本框 4"/>
          <p:cNvSpPr txBox="1"/>
          <p:nvPr/>
        </p:nvSpPr>
        <p:spPr>
          <a:xfrm>
            <a:off x="826135" y="5880100"/>
            <a:ext cx="3072130" cy="460375"/>
          </a:xfrm>
          <a:prstGeom prst="rect">
            <a:avLst/>
          </a:prstGeom>
          <a:noFill/>
        </p:spPr>
        <p:txBody>
          <a:bodyPr wrap="square" rtlCol="0" anchor="t">
            <a:spAutoFit/>
          </a:bodyPr>
          <a:p>
            <a:pPr algn="ctr"/>
            <a:r>
              <a:rPr lang="zh-CN" altLang="en-US" sz="1200">
                <a:solidFill>
                  <a:srgbClr val="0000FF"/>
                </a:solidFill>
                <a:latin typeface="微软雅黑" panose="020B0503020204020204" charset="-122"/>
                <a:ea typeface="微软雅黑" panose="020B0503020204020204" charset="-122"/>
              </a:rPr>
              <a:t>训练准确度在90%左右</a:t>
            </a:r>
            <a:r>
              <a:rPr lang="zh-CN" altLang="en-US" sz="1200">
                <a:latin typeface="微软雅黑" panose="020B0503020204020204" charset="-122"/>
                <a:ea typeface="微软雅黑" panose="020B0503020204020204" charset="-122"/>
              </a:rPr>
              <a:t>，黄线表示训练集准确度，蓝线表示验证集准确度。</a:t>
            </a:r>
            <a:endParaRPr lang="zh-CN" altLang="en-US" sz="120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5401945" y="3785870"/>
            <a:ext cx="2933065" cy="1952625"/>
          </a:xfrm>
          <a:prstGeom prst="rect">
            <a:avLst/>
          </a:prstGeom>
        </p:spPr>
      </p:pic>
      <p:sp>
        <p:nvSpPr>
          <p:cNvPr id="7" name="文本框 6"/>
          <p:cNvSpPr txBox="1"/>
          <p:nvPr/>
        </p:nvSpPr>
        <p:spPr>
          <a:xfrm>
            <a:off x="5401945" y="5788025"/>
            <a:ext cx="3168015" cy="645160"/>
          </a:xfrm>
          <a:prstGeom prst="rect">
            <a:avLst/>
          </a:prstGeom>
          <a:noFill/>
        </p:spPr>
        <p:txBody>
          <a:bodyPr wrap="square" rtlCol="0" anchor="t">
            <a:spAutoFit/>
          </a:bodyPr>
          <a:p>
            <a:pPr algn="ctr"/>
            <a:r>
              <a:rPr lang="zh-CN" altLang="en-US" sz="1200">
                <a:latin typeface="微软雅黑" panose="020B0503020204020204" charset="-122"/>
                <a:ea typeface="微软雅黑" panose="020B0503020204020204" charset="-122"/>
              </a:rPr>
              <a:t>训练过程的LOSS起始阶段下降很快，5左右之后缓慢下降，最终在0.5左右。</a:t>
            </a:r>
            <a:r>
              <a:rPr lang="zh-CN" altLang="en-US" sz="1200">
                <a:solidFill>
                  <a:srgbClr val="0000FF"/>
                </a:solidFill>
                <a:latin typeface="微软雅黑" panose="020B0503020204020204" charset="-122"/>
                <a:ea typeface="微软雅黑" panose="020B0503020204020204" charset="-122"/>
              </a:rPr>
              <a:t>符合训练采用AdamOptimizer优化算法的表现。</a:t>
            </a:r>
            <a:endParaRPr lang="zh-CN" altLang="en-US" sz="1200">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后处理程序</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8" name="文本框 7"/>
          <p:cNvSpPr txBox="1"/>
          <p:nvPr/>
        </p:nvSpPr>
        <p:spPr>
          <a:xfrm>
            <a:off x="511175" y="1095375"/>
            <a:ext cx="10744200" cy="2451100"/>
          </a:xfrm>
          <a:prstGeom prst="rect">
            <a:avLst/>
          </a:prstGeom>
          <a:noFill/>
        </p:spPr>
        <p:txBody>
          <a:bodyPr wrap="square" rtlCol="0" anchor="t">
            <a:spAutoFit/>
          </a:bodyPr>
          <a:p>
            <a:pPr>
              <a:lnSpc>
                <a:spcPct val="120000"/>
              </a:lnSpc>
            </a:pPr>
            <a:r>
              <a:rPr lang="zh-CN" altLang="en-US" sz="1600">
                <a:latin typeface="微软雅黑" panose="020B0503020204020204" charset="-122"/>
                <a:ea typeface="微软雅黑" panose="020B0503020204020204" charset="-122"/>
              </a:rPr>
              <a:t>在</a:t>
            </a:r>
            <a:r>
              <a:rPr lang="zh-CN" altLang="en-US" sz="1600">
                <a:solidFill>
                  <a:srgbClr val="0000FF"/>
                </a:solidFill>
                <a:latin typeface="微软雅黑" panose="020B0503020204020204" charset="-122"/>
                <a:ea typeface="微软雅黑" panose="020B0503020204020204" charset="-122"/>
              </a:rPr>
              <a:t>测试集</a:t>
            </a:r>
            <a:r>
              <a:rPr lang="zh-CN" altLang="en-US" sz="1600">
                <a:latin typeface="微软雅黑" panose="020B0503020204020204" charset="-122"/>
                <a:ea typeface="微软雅黑" panose="020B0503020204020204" charset="-122"/>
              </a:rPr>
              <a:t>上，通过DNN模型算法处理得到音频每一帧的预测后，需要通过一个</a:t>
            </a:r>
            <a:r>
              <a:rPr lang="zh-CN" altLang="en-US" sz="1600">
                <a:solidFill>
                  <a:srgbClr val="FF0000"/>
                </a:solidFill>
                <a:latin typeface="微软雅黑" panose="020B0503020204020204" charset="-122"/>
                <a:ea typeface="微软雅黑" panose="020B0503020204020204" charset="-122"/>
              </a:rPr>
              <a:t>平滑处理</a:t>
            </a:r>
            <a:r>
              <a:rPr lang="zh-CN" altLang="en-US" sz="1600">
                <a:latin typeface="微软雅黑" panose="020B0503020204020204" charset="-122"/>
                <a:ea typeface="微软雅黑" panose="020B0503020204020204" charset="-122"/>
              </a:rPr>
              <a:t>程序来获得最终的语音首端点和尾端点的时刻。</a:t>
            </a:r>
            <a:endParaRPr lang="zh-CN" altLang="en-US" sz="1600">
              <a:latin typeface="微软雅黑" panose="020B0503020204020204" charset="-122"/>
              <a:ea typeface="微软雅黑" panose="020B0503020204020204" charset="-122"/>
            </a:endParaRPr>
          </a:p>
          <a:p>
            <a:pPr>
              <a:lnSpc>
                <a:spcPct val="120000"/>
              </a:lnSpc>
            </a:pPr>
            <a:endParaRPr lang="zh-CN" altLang="en-US" sz="1600">
              <a:latin typeface="微软雅黑" panose="020B0503020204020204" charset="-122"/>
              <a:ea typeface="微软雅黑" panose="020B0503020204020204" charset="-122"/>
            </a:endParaRPr>
          </a:p>
          <a:p>
            <a:pPr>
              <a:lnSpc>
                <a:spcPct val="120000"/>
              </a:lnSpc>
            </a:pPr>
            <a:r>
              <a:rPr lang="zh-CN" altLang="en-US" sz="1600">
                <a:latin typeface="微软雅黑" panose="020B0503020204020204" charset="-122"/>
                <a:ea typeface="微软雅黑" panose="020B0503020204020204" charset="-122"/>
              </a:rPr>
              <a:t>本方案选择一个理想阈值（T=17，经过多次尝试最终确定），设当前检测帧为N：</a:t>
            </a:r>
            <a:endParaRPr lang="zh-CN" altLang="en-US" sz="1600">
              <a:latin typeface="微软雅黑" panose="020B0503020204020204" charset="-122"/>
              <a:ea typeface="微软雅黑" panose="020B0503020204020204" charset="-122"/>
            </a:endParaRPr>
          </a:p>
          <a:p>
            <a:pPr>
              <a:lnSpc>
                <a:spcPct val="120000"/>
              </a:lnSpc>
            </a:pPr>
            <a:r>
              <a:rPr lang="zh-CN" altLang="en-US" sz="1600">
                <a:latin typeface="微软雅黑" panose="020B0503020204020204" charset="-122"/>
                <a:ea typeface="微软雅黑" panose="020B0503020204020204" charset="-122"/>
              </a:rPr>
              <a:t>1） 从输入开始，只有检测到连续T个语音帧时，才认为语音首端点在(N-T)*10时刻；</a:t>
            </a:r>
            <a:endParaRPr lang="zh-CN" altLang="en-US" sz="1600">
              <a:latin typeface="微软雅黑" panose="020B0503020204020204" charset="-122"/>
              <a:ea typeface="微软雅黑" panose="020B0503020204020204" charset="-122"/>
            </a:endParaRPr>
          </a:p>
          <a:p>
            <a:pPr>
              <a:lnSpc>
                <a:spcPct val="120000"/>
              </a:lnSpc>
            </a:pPr>
            <a:r>
              <a:rPr lang="zh-CN" altLang="en-US" sz="1600">
                <a:latin typeface="微软雅黑" panose="020B0503020204020204" charset="-122"/>
                <a:ea typeface="微软雅黑" panose="020B0503020204020204" charset="-122"/>
              </a:rPr>
              <a:t>2）从首端点开始，只有检测到连续T个非语音帧时，才认为语音尾端点在(N-T)*10时刻；</a:t>
            </a:r>
            <a:endParaRPr lang="zh-CN" altLang="en-US" sz="1600">
              <a:latin typeface="微软雅黑" panose="020B0503020204020204" charset="-122"/>
              <a:ea typeface="微软雅黑" panose="020B0503020204020204" charset="-122"/>
            </a:endParaRPr>
          </a:p>
          <a:p>
            <a:pPr>
              <a:lnSpc>
                <a:spcPct val="120000"/>
              </a:lnSpc>
            </a:pPr>
            <a:r>
              <a:rPr lang="zh-CN" altLang="en-US" sz="1600">
                <a:latin typeface="微软雅黑" panose="020B0503020204020204" charset="-122"/>
                <a:ea typeface="微软雅黑" panose="020B0503020204020204" charset="-122"/>
              </a:rPr>
              <a:t> </a:t>
            </a:r>
            <a:endParaRPr lang="zh-CN" altLang="en-US" sz="1600">
              <a:latin typeface="微软雅黑" panose="020B0503020204020204" charset="-122"/>
              <a:ea typeface="微软雅黑" panose="020B0503020204020204" charset="-122"/>
            </a:endParaRPr>
          </a:p>
          <a:p>
            <a:pPr>
              <a:lnSpc>
                <a:spcPct val="120000"/>
              </a:lnSpc>
            </a:pPr>
            <a:r>
              <a:rPr lang="zh-CN" altLang="en-US" sz="1600">
                <a:latin typeface="微软雅黑" panose="020B0503020204020204" charset="-122"/>
                <a:ea typeface="微软雅黑" panose="020B0503020204020204" charset="-122"/>
              </a:rPr>
              <a:t>得到预测的首尾端点再与测试集上QA手工标注的首尾端点进行比较，得到预测与实际起始点的时间偏差度。</a:t>
            </a:r>
            <a:endParaRPr lang="zh-CN" altLang="en-US" sz="1600">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效果评测标准</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8" name="文本框 7"/>
          <p:cNvSpPr txBox="1"/>
          <p:nvPr/>
        </p:nvSpPr>
        <p:spPr>
          <a:xfrm>
            <a:off x="654050" y="3620770"/>
            <a:ext cx="10744200" cy="2745740"/>
          </a:xfrm>
          <a:prstGeom prst="rect">
            <a:avLst/>
          </a:prstGeom>
          <a:noFill/>
        </p:spPr>
        <p:txBody>
          <a:bodyPr wrap="square" rtlCol="0" anchor="t">
            <a:spAutoFit/>
          </a:bodyPr>
          <a:p>
            <a:pPr>
              <a:lnSpc>
                <a:spcPct val="120000"/>
              </a:lnSpc>
            </a:pPr>
            <a:r>
              <a:rPr lang="zh-CN" altLang="en-US" sz="1600">
                <a:latin typeface="微软雅黑" panose="020B0503020204020204" charset="-122"/>
                <a:ea typeface="微软雅黑" panose="020B0503020204020204" charset="-122"/>
              </a:rPr>
              <a:t>与智平马老师讨论定义的评测标准如上图所示：</a:t>
            </a:r>
            <a:endParaRPr lang="zh-CN" altLang="en-US" sz="1600">
              <a:latin typeface="微软雅黑" panose="020B0503020204020204" charset="-122"/>
              <a:ea typeface="微软雅黑" panose="020B0503020204020204" charset="-122"/>
            </a:endParaRPr>
          </a:p>
          <a:p>
            <a:pPr marL="342900" indent="-342900">
              <a:lnSpc>
                <a:spcPct val="120000"/>
              </a:lnSpc>
              <a:buFont typeface="+mj-lt"/>
              <a:buAutoNum type="arabicPeriod"/>
            </a:pPr>
            <a:r>
              <a:rPr lang="zh-CN" altLang="en-US" sz="1600">
                <a:latin typeface="微软雅黑" panose="020B0503020204020204" charset="-122"/>
                <a:ea typeface="微软雅黑" panose="020B0503020204020204" charset="-122"/>
              </a:rPr>
              <a:t>对于首端点，以QA标注的</a:t>
            </a:r>
            <a:r>
              <a:rPr lang="zh-CN" altLang="en-US" sz="1600">
                <a:solidFill>
                  <a:srgbClr val="0000FF"/>
                </a:solidFill>
                <a:latin typeface="微软雅黑" panose="020B0503020204020204" charset="-122"/>
                <a:ea typeface="微软雅黑" panose="020B0503020204020204" charset="-122"/>
              </a:rPr>
              <a:t>Start Label</a:t>
            </a:r>
            <a:r>
              <a:rPr lang="zh-CN" altLang="en-US" sz="1600">
                <a:latin typeface="微软雅黑" panose="020B0503020204020204" charset="-122"/>
                <a:ea typeface="微软雅黑" panose="020B0503020204020204" charset="-122"/>
              </a:rPr>
              <a:t>为标准点：</a:t>
            </a:r>
            <a:endParaRPr lang="zh-CN" altLang="en-US" sz="1600">
              <a:latin typeface="微软雅黑" panose="020B0503020204020204" charset="-122"/>
              <a:ea typeface="微软雅黑" panose="020B0503020204020204" charset="-122"/>
            </a:endParaRPr>
          </a:p>
          <a:p>
            <a:pPr marL="800100" lvl="1" indent="-342900">
              <a:lnSpc>
                <a:spcPct val="120000"/>
              </a:lnSpc>
              <a:buFont typeface="+mj-lt"/>
              <a:buAutoNum type="alphaLcParenR"/>
            </a:pPr>
            <a:r>
              <a:rPr lang="zh-CN" altLang="en-US" sz="1600">
                <a:solidFill>
                  <a:srgbClr val="0000FF"/>
                </a:solidFill>
                <a:latin typeface="微软雅黑" panose="020B0503020204020204" charset="-122"/>
                <a:ea typeface="微软雅黑" panose="020B0503020204020204" charset="-122"/>
              </a:rPr>
              <a:t>Match</a:t>
            </a:r>
            <a:r>
              <a:rPr lang="zh-CN" altLang="en-US" sz="1600">
                <a:latin typeface="微软雅黑" panose="020B0503020204020204" charset="-122"/>
                <a:ea typeface="微软雅黑" panose="020B0503020204020204" charset="-122"/>
              </a:rPr>
              <a:t>表示符合我们要求的准确度，即预测点落在Start Label之前0.5s和之后0.05s的范围；</a:t>
            </a:r>
            <a:endParaRPr lang="zh-CN" altLang="en-US" sz="1600">
              <a:latin typeface="微软雅黑" panose="020B0503020204020204" charset="-122"/>
              <a:ea typeface="微软雅黑" panose="020B0503020204020204" charset="-122"/>
            </a:endParaRPr>
          </a:p>
          <a:p>
            <a:pPr marL="800100" lvl="1" indent="-342900">
              <a:lnSpc>
                <a:spcPct val="120000"/>
              </a:lnSpc>
              <a:buFont typeface="+mj-lt"/>
              <a:buAutoNum type="alphaLcParenR"/>
            </a:pPr>
            <a:r>
              <a:rPr lang="zh-CN" altLang="en-US" sz="1600">
                <a:solidFill>
                  <a:srgbClr val="0000FF"/>
                </a:solidFill>
                <a:latin typeface="微软雅黑" panose="020B0503020204020204" charset="-122"/>
                <a:ea typeface="微软雅黑" panose="020B0503020204020204" charset="-122"/>
              </a:rPr>
              <a:t>Loss </a:t>
            </a:r>
            <a:r>
              <a:rPr lang="zh-CN" altLang="en-US" sz="1600">
                <a:latin typeface="微软雅黑" panose="020B0503020204020204" charset="-122"/>
                <a:ea typeface="微软雅黑" panose="020B0503020204020204" charset="-122"/>
              </a:rPr>
              <a:t>表示不符合我们要求的准确度，但是也不会造成丢失有效音频数据，语音识别引擎可以正常识别，只是会传输无效的非语音信号；</a:t>
            </a:r>
            <a:endParaRPr lang="zh-CN" altLang="en-US" sz="1600">
              <a:latin typeface="微软雅黑" panose="020B0503020204020204" charset="-122"/>
              <a:ea typeface="微软雅黑" panose="020B0503020204020204" charset="-122"/>
            </a:endParaRPr>
          </a:p>
          <a:p>
            <a:pPr marL="800100" lvl="1" indent="-342900">
              <a:lnSpc>
                <a:spcPct val="120000"/>
              </a:lnSpc>
              <a:buFont typeface="+mj-lt"/>
              <a:buAutoNum type="alphaLcParenR"/>
            </a:pPr>
            <a:r>
              <a:rPr lang="zh-CN" altLang="en-US" sz="1600">
                <a:solidFill>
                  <a:srgbClr val="FF0000"/>
                </a:solidFill>
                <a:latin typeface="微软雅黑" panose="020B0503020204020204" charset="-122"/>
                <a:ea typeface="微软雅黑" panose="020B0503020204020204" charset="-122"/>
              </a:rPr>
              <a:t>Error </a:t>
            </a:r>
            <a:r>
              <a:rPr lang="zh-CN" altLang="en-US" sz="1600">
                <a:latin typeface="微软雅黑" panose="020B0503020204020204" charset="-122"/>
                <a:ea typeface="微软雅黑" panose="020B0503020204020204" charset="-122"/>
              </a:rPr>
              <a:t>表示不符合我们要求的准确度，同时会截断有效的音频数据，语音引擎可能无法正常识别整句话。</a:t>
            </a:r>
            <a:endParaRPr lang="zh-CN" altLang="en-US" sz="1600">
              <a:latin typeface="微软雅黑" panose="020B0503020204020204" charset="-122"/>
              <a:ea typeface="微软雅黑" panose="020B0503020204020204" charset="-122"/>
            </a:endParaRPr>
          </a:p>
          <a:p>
            <a:pPr marL="342900" indent="-342900">
              <a:lnSpc>
                <a:spcPct val="120000"/>
              </a:lnSpc>
              <a:buFont typeface="+mj-lt"/>
              <a:buAutoNum type="arabicPeriod"/>
            </a:pPr>
            <a:r>
              <a:rPr lang="zh-CN" altLang="en-US" sz="1600">
                <a:latin typeface="微软雅黑" panose="020B0503020204020204" charset="-122"/>
                <a:ea typeface="微软雅黑" panose="020B0503020204020204" charset="-122"/>
              </a:rPr>
              <a:t>对于尾端点，以QA标注的End Label为标准点，Match、Loss、Error计算方式参考首端点类推。</a:t>
            </a:r>
            <a:endParaRPr lang="zh-CN" altLang="en-US" sz="1600">
              <a:latin typeface="微软雅黑" panose="020B0503020204020204" charset="-122"/>
              <a:ea typeface="微软雅黑" panose="020B0503020204020204" charset="-122"/>
            </a:endParaRPr>
          </a:p>
          <a:p>
            <a:pPr>
              <a:lnSpc>
                <a:spcPct val="120000"/>
              </a:lnSpc>
            </a:pPr>
            <a:r>
              <a:rPr lang="zh-CN" altLang="en-US" sz="1600">
                <a:latin typeface="微软雅黑" panose="020B0503020204020204" charset="-122"/>
                <a:ea typeface="微软雅黑" panose="020B0503020204020204" charset="-122"/>
              </a:rPr>
              <a:t> </a:t>
            </a:r>
            <a:endParaRPr lang="zh-CN" altLang="en-US" sz="1600">
              <a:latin typeface="微软雅黑" panose="020B0503020204020204" charset="-122"/>
              <a:ea typeface="微软雅黑" panose="020B0503020204020204" charset="-122"/>
            </a:endParaRPr>
          </a:p>
          <a:p>
            <a:pPr>
              <a:lnSpc>
                <a:spcPct val="120000"/>
              </a:lnSpc>
            </a:pPr>
            <a:r>
              <a:rPr lang="zh-CN" altLang="en-US" sz="1600">
                <a:solidFill>
                  <a:srgbClr val="FF0000"/>
                </a:solidFill>
                <a:latin typeface="微软雅黑" panose="020B0503020204020204" charset="-122"/>
                <a:ea typeface="微软雅黑" panose="020B0503020204020204" charset="-122"/>
              </a:rPr>
              <a:t>评测标准总结：我们的优化目标是杜绝Error错误，降低Loss。</a:t>
            </a:r>
            <a:endParaRPr lang="zh-CN" altLang="en-US" sz="1600">
              <a:solidFill>
                <a:srgbClr val="FF0000"/>
              </a:solidFill>
              <a:latin typeface="微软雅黑" panose="020B0503020204020204" charset="-122"/>
              <a:ea typeface="微软雅黑" panose="020B0503020204020204" charset="-122"/>
            </a:endParaRPr>
          </a:p>
        </p:txBody>
      </p:sp>
      <p:grpSp>
        <p:nvGrpSpPr>
          <p:cNvPr id="140" name="组合 139"/>
          <p:cNvGrpSpPr/>
          <p:nvPr/>
        </p:nvGrpSpPr>
        <p:grpSpPr>
          <a:xfrm>
            <a:off x="748030" y="1099820"/>
            <a:ext cx="9190355" cy="2314575"/>
            <a:chOff x="2363" y="3577"/>
            <a:chExt cx="14473" cy="3645"/>
          </a:xfrm>
        </p:grpSpPr>
        <p:pic>
          <p:nvPicPr>
            <p:cNvPr id="3" name="图片 2"/>
            <p:cNvPicPr>
              <a:picLocks noChangeAspect="1"/>
            </p:cNvPicPr>
            <p:nvPr/>
          </p:nvPicPr>
          <p:blipFill>
            <a:blip r:embed="rId1"/>
            <a:stretch>
              <a:fillRect/>
            </a:stretch>
          </p:blipFill>
          <p:spPr>
            <a:xfrm>
              <a:off x="2363" y="3577"/>
              <a:ext cx="14473" cy="3645"/>
            </a:xfrm>
            <a:prstGeom prst="rect">
              <a:avLst/>
            </a:prstGeom>
          </p:spPr>
        </p:pic>
        <p:cxnSp>
          <p:nvCxnSpPr>
            <p:cNvPr id="4" name="直接连接符 3"/>
            <p:cNvCxnSpPr/>
            <p:nvPr/>
          </p:nvCxnSpPr>
          <p:spPr>
            <a:xfrm>
              <a:off x="5586" y="4637"/>
              <a:ext cx="0" cy="794"/>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a:off x="13476" y="4649"/>
              <a:ext cx="0" cy="794"/>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4651" y="4084"/>
              <a:ext cx="1870" cy="434"/>
            </a:xfrm>
            <a:prstGeom prst="rect">
              <a:avLst/>
            </a:prstGeom>
            <a:noFill/>
          </p:spPr>
          <p:txBody>
            <a:bodyPr wrap="square" rtlCol="0">
              <a:spAutoFit/>
            </a:bodyPr>
            <a:p>
              <a:pPr algn="ctr"/>
              <a:r>
                <a:rPr lang="en-US" altLang="zh-CN" sz="1200" b="1">
                  <a:solidFill>
                    <a:srgbClr val="FF0000"/>
                  </a:solidFill>
                  <a:latin typeface="+mn-ea"/>
                </a:rPr>
                <a:t>Start Label</a:t>
              </a:r>
              <a:endParaRPr lang="en-US" altLang="zh-CN" sz="1200" b="1">
                <a:solidFill>
                  <a:srgbClr val="FF0000"/>
                </a:solidFill>
                <a:latin typeface="+mn-ea"/>
              </a:endParaRPr>
            </a:p>
          </p:txBody>
        </p:sp>
        <p:sp>
          <p:nvSpPr>
            <p:cNvPr id="11" name="文本框 10"/>
            <p:cNvSpPr txBox="1"/>
            <p:nvPr/>
          </p:nvSpPr>
          <p:spPr>
            <a:xfrm>
              <a:off x="12541" y="4084"/>
              <a:ext cx="1870" cy="434"/>
            </a:xfrm>
            <a:prstGeom prst="rect">
              <a:avLst/>
            </a:prstGeom>
            <a:noFill/>
          </p:spPr>
          <p:txBody>
            <a:bodyPr wrap="square" rtlCol="0">
              <a:spAutoFit/>
            </a:bodyPr>
            <a:p>
              <a:pPr algn="ctr"/>
              <a:r>
                <a:rPr lang="en-US" altLang="zh-CN" sz="1200" b="1">
                  <a:solidFill>
                    <a:srgbClr val="FF0000"/>
                  </a:solidFill>
                  <a:latin typeface="+mn-ea"/>
                </a:rPr>
                <a:t>End Label</a:t>
              </a:r>
              <a:endParaRPr lang="en-US" altLang="zh-CN" sz="1200" b="1">
                <a:solidFill>
                  <a:srgbClr val="FF0000"/>
                </a:solidFill>
                <a:latin typeface="+mn-ea"/>
              </a:endParaRPr>
            </a:p>
          </p:txBody>
        </p:sp>
        <p:cxnSp>
          <p:nvCxnSpPr>
            <p:cNvPr id="12" name="直接连接符 11"/>
            <p:cNvCxnSpPr/>
            <p:nvPr/>
          </p:nvCxnSpPr>
          <p:spPr>
            <a:xfrm>
              <a:off x="5723" y="5417"/>
              <a:ext cx="0" cy="794"/>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a:xfrm>
              <a:off x="13068" y="5417"/>
              <a:ext cx="0" cy="794"/>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直接连接符 13"/>
            <p:cNvCxnSpPr/>
            <p:nvPr/>
          </p:nvCxnSpPr>
          <p:spPr>
            <a:xfrm>
              <a:off x="4442" y="5417"/>
              <a:ext cx="0" cy="794"/>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a:xfrm>
              <a:off x="14621" y="5429"/>
              <a:ext cx="0" cy="794"/>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直接连接符 15"/>
            <p:cNvCxnSpPr/>
            <p:nvPr/>
          </p:nvCxnSpPr>
          <p:spPr>
            <a:xfrm>
              <a:off x="5586" y="5415"/>
              <a:ext cx="0" cy="794"/>
            </a:xfrm>
            <a:prstGeom prst="line">
              <a:avLst/>
            </a:prstGeom>
            <a:ln w="19050">
              <a:solidFill>
                <a:srgbClr val="FF0000"/>
              </a:solidFill>
              <a:prstDash val="sysDash"/>
            </a:ln>
          </p:spPr>
          <p:style>
            <a:lnRef idx="1">
              <a:schemeClr val="accent2"/>
            </a:lnRef>
            <a:fillRef idx="0">
              <a:schemeClr val="accent2"/>
            </a:fillRef>
            <a:effectRef idx="0">
              <a:schemeClr val="accent2"/>
            </a:effectRef>
            <a:fontRef idx="minor">
              <a:schemeClr val="tx1"/>
            </a:fontRef>
          </p:style>
        </p:cxnSp>
        <p:cxnSp>
          <p:nvCxnSpPr>
            <p:cNvPr id="17" name="直接连接符 16"/>
            <p:cNvCxnSpPr/>
            <p:nvPr/>
          </p:nvCxnSpPr>
          <p:spPr>
            <a:xfrm>
              <a:off x="13476" y="5429"/>
              <a:ext cx="0" cy="794"/>
            </a:xfrm>
            <a:prstGeom prst="line">
              <a:avLst/>
            </a:prstGeom>
            <a:ln w="19050">
              <a:solidFill>
                <a:srgbClr val="FF0000"/>
              </a:solidFill>
              <a:prstDash val="sysDash"/>
            </a:ln>
          </p:spPr>
          <p:style>
            <a:lnRef idx="1">
              <a:schemeClr val="accent2"/>
            </a:lnRef>
            <a:fillRef idx="0">
              <a:schemeClr val="accent2"/>
            </a:fillRef>
            <a:effectRef idx="0">
              <a:schemeClr val="accent2"/>
            </a:effectRef>
            <a:fontRef idx="minor">
              <a:schemeClr val="tx1"/>
            </a:fontRef>
          </p:style>
        </p:cxnSp>
        <p:sp>
          <p:nvSpPr>
            <p:cNvPr id="19" name="左大括号 18"/>
            <p:cNvSpPr/>
            <p:nvPr/>
          </p:nvSpPr>
          <p:spPr>
            <a:xfrm rot="16200000">
              <a:off x="4873" y="5778"/>
              <a:ext cx="243" cy="1134"/>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b="1">
                <a:latin typeface="+mn-ea"/>
              </a:endParaRPr>
            </a:p>
          </p:txBody>
        </p:sp>
        <p:sp>
          <p:nvSpPr>
            <p:cNvPr id="40" name="文本框 39"/>
            <p:cNvSpPr txBox="1"/>
            <p:nvPr/>
          </p:nvSpPr>
          <p:spPr>
            <a:xfrm>
              <a:off x="4581" y="6480"/>
              <a:ext cx="783" cy="434"/>
            </a:xfrm>
            <a:prstGeom prst="rect">
              <a:avLst/>
            </a:prstGeom>
            <a:noFill/>
          </p:spPr>
          <p:txBody>
            <a:bodyPr wrap="square" rtlCol="0">
              <a:spAutoFit/>
            </a:bodyPr>
            <a:p>
              <a:r>
                <a:rPr lang="en-US" altLang="zh-CN" sz="1200" b="1">
                  <a:solidFill>
                    <a:schemeClr val="bg1"/>
                  </a:solidFill>
                  <a:latin typeface="+mn-ea"/>
                </a:rPr>
                <a:t>0.5s</a:t>
              </a:r>
              <a:endParaRPr lang="en-US" altLang="zh-CN" sz="1200" b="1">
                <a:solidFill>
                  <a:schemeClr val="bg1"/>
                </a:solidFill>
                <a:latin typeface="+mn-ea"/>
              </a:endParaRPr>
            </a:p>
          </p:txBody>
        </p:sp>
        <p:sp>
          <p:nvSpPr>
            <p:cNvPr id="71" name="左大括号 70"/>
            <p:cNvSpPr/>
            <p:nvPr/>
          </p:nvSpPr>
          <p:spPr>
            <a:xfrm rot="16200000">
              <a:off x="13932" y="5753"/>
              <a:ext cx="243" cy="1155"/>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b="1">
                <a:latin typeface="+mn-ea"/>
              </a:endParaRPr>
            </a:p>
          </p:txBody>
        </p:sp>
        <p:sp>
          <p:nvSpPr>
            <p:cNvPr id="76" name="文本框 75"/>
            <p:cNvSpPr txBox="1"/>
            <p:nvPr/>
          </p:nvSpPr>
          <p:spPr>
            <a:xfrm>
              <a:off x="13675" y="6508"/>
              <a:ext cx="814" cy="434"/>
            </a:xfrm>
            <a:prstGeom prst="rect">
              <a:avLst/>
            </a:prstGeom>
            <a:noFill/>
          </p:spPr>
          <p:txBody>
            <a:bodyPr wrap="square" rtlCol="0">
              <a:spAutoFit/>
            </a:bodyPr>
            <a:p>
              <a:r>
                <a:rPr lang="en-US" altLang="zh-CN" sz="1200" b="1">
                  <a:solidFill>
                    <a:schemeClr val="bg1"/>
                  </a:solidFill>
                  <a:latin typeface="+mn-ea"/>
                </a:rPr>
                <a:t>0.5s</a:t>
              </a:r>
              <a:endParaRPr lang="en-US" altLang="zh-CN" sz="1200" b="1">
                <a:solidFill>
                  <a:schemeClr val="bg1"/>
                </a:solidFill>
                <a:latin typeface="+mn-ea"/>
              </a:endParaRPr>
            </a:p>
          </p:txBody>
        </p:sp>
        <p:cxnSp>
          <p:nvCxnSpPr>
            <p:cNvPr id="89" name="直接箭头连接符 88"/>
            <p:cNvCxnSpPr/>
            <p:nvPr/>
          </p:nvCxnSpPr>
          <p:spPr>
            <a:xfrm>
              <a:off x="4400" y="5721"/>
              <a:ext cx="1398"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4637" y="5677"/>
              <a:ext cx="935" cy="434"/>
            </a:xfrm>
            <a:prstGeom prst="rect">
              <a:avLst/>
            </a:prstGeom>
            <a:noFill/>
          </p:spPr>
          <p:txBody>
            <a:bodyPr wrap="square" rtlCol="0">
              <a:spAutoFit/>
            </a:bodyPr>
            <a:p>
              <a:r>
                <a:rPr lang="en-US" altLang="zh-CN" sz="1200" b="1">
                  <a:solidFill>
                    <a:schemeClr val="bg1"/>
                  </a:solidFill>
                  <a:latin typeface="+mn-ea"/>
                </a:rPr>
                <a:t>Match</a:t>
              </a:r>
              <a:endParaRPr lang="en-US" altLang="zh-CN" sz="1200" b="1">
                <a:solidFill>
                  <a:schemeClr val="bg1"/>
                </a:solidFill>
                <a:latin typeface="+mn-ea"/>
              </a:endParaRPr>
            </a:p>
          </p:txBody>
        </p:sp>
        <p:cxnSp>
          <p:nvCxnSpPr>
            <p:cNvPr id="125" name="直接箭头连接符 124"/>
            <p:cNvCxnSpPr/>
            <p:nvPr/>
          </p:nvCxnSpPr>
          <p:spPr>
            <a:xfrm>
              <a:off x="13068" y="5705"/>
              <a:ext cx="1587"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13579" y="5665"/>
              <a:ext cx="935" cy="434"/>
            </a:xfrm>
            <a:prstGeom prst="rect">
              <a:avLst/>
            </a:prstGeom>
            <a:noFill/>
          </p:spPr>
          <p:txBody>
            <a:bodyPr wrap="square" rtlCol="0">
              <a:spAutoFit/>
            </a:bodyPr>
            <a:p>
              <a:r>
                <a:rPr lang="en-US" altLang="zh-CN" sz="1200" b="1">
                  <a:solidFill>
                    <a:schemeClr val="bg1"/>
                  </a:solidFill>
                  <a:latin typeface="+mn-ea"/>
                </a:rPr>
                <a:t>Match</a:t>
              </a:r>
              <a:endParaRPr lang="en-US" altLang="zh-CN" sz="1200" b="1">
                <a:solidFill>
                  <a:schemeClr val="bg1"/>
                </a:solidFill>
                <a:latin typeface="+mn-ea"/>
              </a:endParaRPr>
            </a:p>
          </p:txBody>
        </p:sp>
        <p:cxnSp>
          <p:nvCxnSpPr>
            <p:cNvPr id="127" name="直接箭头连接符 126"/>
            <p:cNvCxnSpPr/>
            <p:nvPr/>
          </p:nvCxnSpPr>
          <p:spPr>
            <a:xfrm>
              <a:off x="2509" y="5721"/>
              <a:ext cx="1871"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8" name="文本框 127"/>
            <p:cNvSpPr txBox="1"/>
            <p:nvPr/>
          </p:nvSpPr>
          <p:spPr>
            <a:xfrm>
              <a:off x="3145" y="5677"/>
              <a:ext cx="830" cy="434"/>
            </a:xfrm>
            <a:prstGeom prst="rect">
              <a:avLst/>
            </a:prstGeom>
            <a:noFill/>
          </p:spPr>
          <p:txBody>
            <a:bodyPr wrap="square" rtlCol="0">
              <a:spAutoFit/>
            </a:bodyPr>
            <a:p>
              <a:r>
                <a:rPr lang="en-US" altLang="zh-CN" sz="1200" b="1">
                  <a:solidFill>
                    <a:schemeClr val="bg1"/>
                  </a:solidFill>
                  <a:latin typeface="+mn-ea"/>
                </a:rPr>
                <a:t>Loss</a:t>
              </a:r>
              <a:endParaRPr lang="en-US" altLang="zh-CN" sz="1200" b="1">
                <a:solidFill>
                  <a:schemeClr val="bg1"/>
                </a:solidFill>
                <a:latin typeface="+mn-ea"/>
              </a:endParaRPr>
            </a:p>
          </p:txBody>
        </p:sp>
        <p:cxnSp>
          <p:nvCxnSpPr>
            <p:cNvPr id="129" name="直接箭头连接符 128"/>
            <p:cNvCxnSpPr/>
            <p:nvPr/>
          </p:nvCxnSpPr>
          <p:spPr>
            <a:xfrm>
              <a:off x="14655" y="5705"/>
              <a:ext cx="2154" cy="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15331" y="5649"/>
              <a:ext cx="830" cy="434"/>
            </a:xfrm>
            <a:prstGeom prst="rect">
              <a:avLst/>
            </a:prstGeom>
            <a:noFill/>
          </p:spPr>
          <p:txBody>
            <a:bodyPr wrap="square" rtlCol="0">
              <a:spAutoFit/>
            </a:bodyPr>
            <a:p>
              <a:r>
                <a:rPr lang="en-US" altLang="zh-CN" sz="1200" b="1">
                  <a:solidFill>
                    <a:schemeClr val="bg1"/>
                  </a:solidFill>
                  <a:latin typeface="+mn-ea"/>
                </a:rPr>
                <a:t>Loss</a:t>
              </a:r>
              <a:endParaRPr lang="en-US" altLang="zh-CN" sz="1200" b="1">
                <a:solidFill>
                  <a:schemeClr val="bg1"/>
                </a:solidFill>
                <a:latin typeface="+mn-ea"/>
              </a:endParaRPr>
            </a:p>
          </p:txBody>
        </p:sp>
        <p:sp>
          <p:nvSpPr>
            <p:cNvPr id="132" name="左大括号 131"/>
            <p:cNvSpPr/>
            <p:nvPr/>
          </p:nvSpPr>
          <p:spPr>
            <a:xfrm rot="16200000">
              <a:off x="13141" y="6160"/>
              <a:ext cx="243" cy="39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b="1">
                <a:latin typeface="+mn-ea"/>
              </a:endParaRPr>
            </a:p>
          </p:txBody>
        </p:sp>
        <p:sp>
          <p:nvSpPr>
            <p:cNvPr id="133" name="文本框 132"/>
            <p:cNvSpPr txBox="1"/>
            <p:nvPr/>
          </p:nvSpPr>
          <p:spPr>
            <a:xfrm>
              <a:off x="12833" y="6508"/>
              <a:ext cx="904" cy="434"/>
            </a:xfrm>
            <a:prstGeom prst="rect">
              <a:avLst/>
            </a:prstGeom>
            <a:noFill/>
          </p:spPr>
          <p:txBody>
            <a:bodyPr wrap="square" rtlCol="0">
              <a:spAutoFit/>
            </a:bodyPr>
            <a:p>
              <a:r>
                <a:rPr lang="en-US" altLang="zh-CN" sz="1200" b="1">
                  <a:solidFill>
                    <a:schemeClr val="bg1"/>
                  </a:solidFill>
                  <a:latin typeface="+mn-ea"/>
                </a:rPr>
                <a:t>0.25s</a:t>
              </a:r>
              <a:endParaRPr lang="en-US" altLang="zh-CN" sz="1200" b="1">
                <a:solidFill>
                  <a:schemeClr val="bg1"/>
                </a:solidFill>
                <a:latin typeface="+mn-ea"/>
              </a:endParaRPr>
            </a:p>
          </p:txBody>
        </p:sp>
        <p:sp>
          <p:nvSpPr>
            <p:cNvPr id="134" name="左大括号 133"/>
            <p:cNvSpPr/>
            <p:nvPr/>
          </p:nvSpPr>
          <p:spPr>
            <a:xfrm rot="16200000">
              <a:off x="5558" y="6252"/>
              <a:ext cx="227" cy="17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b="1">
                <a:latin typeface="+mn-ea"/>
              </a:endParaRPr>
            </a:p>
          </p:txBody>
        </p:sp>
        <p:sp>
          <p:nvSpPr>
            <p:cNvPr id="135" name="文本框 134"/>
            <p:cNvSpPr txBox="1"/>
            <p:nvPr/>
          </p:nvSpPr>
          <p:spPr>
            <a:xfrm>
              <a:off x="5290" y="6494"/>
              <a:ext cx="904" cy="434"/>
            </a:xfrm>
            <a:prstGeom prst="rect">
              <a:avLst/>
            </a:prstGeom>
            <a:noFill/>
          </p:spPr>
          <p:txBody>
            <a:bodyPr wrap="square" rtlCol="0">
              <a:spAutoFit/>
            </a:bodyPr>
            <a:p>
              <a:r>
                <a:rPr lang="en-US" altLang="zh-CN" sz="1200" b="1">
                  <a:solidFill>
                    <a:schemeClr val="bg1"/>
                  </a:solidFill>
                  <a:latin typeface="+mn-ea"/>
                </a:rPr>
                <a:t>0.05s</a:t>
              </a:r>
              <a:endParaRPr lang="en-US" altLang="zh-CN" sz="1200" b="1">
                <a:solidFill>
                  <a:schemeClr val="bg1"/>
                </a:solidFill>
                <a:latin typeface="+mn-ea"/>
              </a:endParaRPr>
            </a:p>
          </p:txBody>
        </p:sp>
        <p:cxnSp>
          <p:nvCxnSpPr>
            <p:cNvPr id="136" name="直接箭头连接符 135"/>
            <p:cNvCxnSpPr/>
            <p:nvPr/>
          </p:nvCxnSpPr>
          <p:spPr>
            <a:xfrm>
              <a:off x="5798" y="5735"/>
              <a:ext cx="3742" cy="0"/>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9639" y="5735"/>
              <a:ext cx="3360" cy="1"/>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8" name="文本框 137"/>
            <p:cNvSpPr txBox="1"/>
            <p:nvPr/>
          </p:nvSpPr>
          <p:spPr>
            <a:xfrm>
              <a:off x="6888" y="5693"/>
              <a:ext cx="935" cy="434"/>
            </a:xfrm>
            <a:prstGeom prst="rect">
              <a:avLst/>
            </a:prstGeom>
            <a:noFill/>
          </p:spPr>
          <p:txBody>
            <a:bodyPr wrap="square" rtlCol="0">
              <a:spAutoFit/>
            </a:bodyPr>
            <a:p>
              <a:r>
                <a:rPr lang="en-US" altLang="zh-CN" sz="1200" b="1">
                  <a:solidFill>
                    <a:schemeClr val="bg1"/>
                  </a:solidFill>
                  <a:latin typeface="+mn-ea"/>
                </a:rPr>
                <a:t>Error</a:t>
              </a:r>
              <a:endParaRPr lang="en-US" altLang="zh-CN" sz="1200" b="1">
                <a:solidFill>
                  <a:schemeClr val="bg1"/>
                </a:solidFill>
                <a:latin typeface="+mn-ea"/>
              </a:endParaRPr>
            </a:p>
          </p:txBody>
        </p:sp>
        <p:sp>
          <p:nvSpPr>
            <p:cNvPr id="139" name="文本框 138"/>
            <p:cNvSpPr txBox="1"/>
            <p:nvPr/>
          </p:nvSpPr>
          <p:spPr>
            <a:xfrm>
              <a:off x="11234" y="5761"/>
              <a:ext cx="935" cy="434"/>
            </a:xfrm>
            <a:prstGeom prst="rect">
              <a:avLst/>
            </a:prstGeom>
            <a:noFill/>
          </p:spPr>
          <p:txBody>
            <a:bodyPr wrap="square" rtlCol="0">
              <a:spAutoFit/>
            </a:bodyPr>
            <a:p>
              <a:r>
                <a:rPr lang="en-US" altLang="zh-CN" sz="1200" b="1">
                  <a:solidFill>
                    <a:schemeClr val="bg1"/>
                  </a:solidFill>
                  <a:latin typeface="+mn-ea"/>
                </a:rPr>
                <a:t>Error</a:t>
              </a:r>
              <a:endParaRPr lang="en-US" altLang="zh-CN" sz="1200" b="1">
                <a:solidFill>
                  <a:schemeClr val="bg1"/>
                </a:solidFill>
                <a:latin typeface="+mn-e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研究成果</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8" name="文本框 7"/>
          <p:cNvSpPr txBox="1"/>
          <p:nvPr/>
        </p:nvSpPr>
        <p:spPr>
          <a:xfrm>
            <a:off x="492760" y="937260"/>
            <a:ext cx="4219575" cy="386080"/>
          </a:xfrm>
          <a:prstGeom prst="rect">
            <a:avLst/>
          </a:prstGeom>
          <a:noFill/>
        </p:spPr>
        <p:txBody>
          <a:bodyPr wrap="square" rtlCol="0" anchor="t">
            <a:spAutoFit/>
          </a:bodyPr>
          <a:p>
            <a:pPr>
              <a:lnSpc>
                <a:spcPct val="120000"/>
              </a:lnSpc>
            </a:pPr>
            <a:r>
              <a:rPr lang="zh-CN" altLang="en-US" sz="1600">
                <a:latin typeface="微软雅黑" panose="020B0503020204020204" charset="-122"/>
                <a:ea typeface="微软雅黑" panose="020B0503020204020204" charset="-122"/>
              </a:rPr>
              <a:t>线上传统VAD与基于DNN模型的VAD对比</a:t>
            </a:r>
            <a:endParaRPr lang="zh-CN" altLang="en-US" sz="160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474980" y="1433195"/>
            <a:ext cx="11242040" cy="3654425"/>
          </a:xfrm>
          <a:prstGeom prst="rect">
            <a:avLst/>
          </a:prstGeom>
        </p:spPr>
      </p:pic>
      <p:sp>
        <p:nvSpPr>
          <p:cNvPr id="6" name="文本框 5"/>
          <p:cNvSpPr txBox="1"/>
          <p:nvPr/>
        </p:nvSpPr>
        <p:spPr>
          <a:xfrm>
            <a:off x="492760" y="5248910"/>
            <a:ext cx="11120755" cy="1123950"/>
          </a:xfrm>
          <a:prstGeom prst="rect">
            <a:avLst/>
          </a:prstGeom>
          <a:noFill/>
        </p:spPr>
        <p:txBody>
          <a:bodyPr wrap="square" rtlCol="0" anchor="t">
            <a:spAutoFit/>
          </a:bodyPr>
          <a:p>
            <a:pPr>
              <a:lnSpc>
                <a:spcPct val="140000"/>
              </a:lnSpc>
            </a:pPr>
            <a:r>
              <a:rPr lang="zh-CN" altLang="en-US" sz="1600">
                <a:latin typeface="微软雅黑" panose="020B0503020204020204" charset="-122"/>
                <a:ea typeface="微软雅黑" panose="020B0503020204020204" charset="-122"/>
              </a:rPr>
              <a:t>结果概述：基于深度学习DNN模型的VAD检测首端点</a:t>
            </a:r>
            <a:r>
              <a:rPr lang="zh-CN" altLang="en-US" sz="1600">
                <a:solidFill>
                  <a:srgbClr val="FF0000"/>
                </a:solidFill>
                <a:latin typeface="微软雅黑" panose="020B0503020204020204" charset="-122"/>
                <a:ea typeface="微软雅黑" panose="020B0503020204020204" charset="-122"/>
              </a:rPr>
              <a:t>Error错误率只有1%-3%</a:t>
            </a:r>
            <a:r>
              <a:rPr lang="zh-CN" altLang="en-US" sz="1600">
                <a:latin typeface="微软雅黑" panose="020B0503020204020204" charset="-122"/>
                <a:ea typeface="微软雅黑" panose="020B0503020204020204" charset="-122"/>
              </a:rPr>
              <a:t>，明显由于传统VAD的10%-12%。首尾端点</a:t>
            </a:r>
            <a:r>
              <a:rPr lang="zh-CN" altLang="en-US" sz="1600">
                <a:solidFill>
                  <a:srgbClr val="0000FF"/>
                </a:solidFill>
                <a:latin typeface="微软雅黑" panose="020B0503020204020204" charset="-122"/>
                <a:ea typeface="微软雅黑" panose="020B0503020204020204" charset="-122"/>
              </a:rPr>
              <a:t>Match和Loss率</a:t>
            </a:r>
            <a:r>
              <a:rPr lang="zh-CN" altLang="en-US" sz="1600">
                <a:latin typeface="微软雅黑" panose="020B0503020204020204" charset="-122"/>
                <a:ea typeface="微软雅黑" panose="020B0503020204020204" charset="-122"/>
              </a:rPr>
              <a:t>都明显优于线上的传统VAD。新的DNN方案在尾端点场景检测的Error值和Loss值仍然较高。说明目前训练的模型对噪声的鲁棒性仍然有改进空间；需要继续增加更多场景的噪声数据进行训练，或者使用更加高级的模型和算法。</a:t>
            </a:r>
            <a:endParaRPr lang="zh-CN" altLang="en-US" sz="1600">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研究工具（Python程序）</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3" name="文本框 2"/>
          <p:cNvSpPr txBox="1"/>
          <p:nvPr/>
        </p:nvSpPr>
        <p:spPr>
          <a:xfrm>
            <a:off x="626745" y="1035685"/>
            <a:ext cx="10812780" cy="3773805"/>
          </a:xfrm>
          <a:prstGeom prst="rect">
            <a:avLst/>
          </a:prstGeom>
          <a:noFill/>
        </p:spPr>
        <p:txBody>
          <a:bodyPr wrap="square" rtlCol="0" anchor="t">
            <a:spAutoFit/>
          </a:bodyPr>
          <a:p>
            <a:pPr indent="0">
              <a:lnSpc>
                <a:spcPct val="210000"/>
              </a:lnSpc>
              <a:buFont typeface="+mj-lt"/>
              <a:buNone/>
            </a:pPr>
            <a:r>
              <a:rPr lang="en-US" altLang="zh-CN">
                <a:latin typeface="微软雅黑" panose="020B0503020204020204" charset="-122"/>
                <a:ea typeface="微软雅黑" panose="020B0503020204020204" charset="-122"/>
                <a:sym typeface="+mn-ea"/>
              </a:rPr>
              <a:t>VAD-DNN</a:t>
            </a:r>
            <a:r>
              <a:rPr lang="zh-CN" altLang="en-US">
                <a:latin typeface="微软雅黑" panose="020B0503020204020204" charset="-122"/>
                <a:ea typeface="微软雅黑" panose="020B0503020204020204" charset="-122"/>
                <a:sym typeface="+mn-ea"/>
              </a:rPr>
              <a:t>研究包含的主要程序：</a:t>
            </a:r>
            <a:endParaRPr lang="zh-CN" altLang="en-US">
              <a:latin typeface="微软雅黑" panose="020B0503020204020204" charset="-122"/>
              <a:ea typeface="微软雅黑" panose="020B0503020204020204" charset="-122"/>
              <a:sym typeface="+mn-ea"/>
            </a:endParaRPr>
          </a:p>
          <a:p>
            <a:pPr marL="342900" indent="-342900">
              <a:lnSpc>
                <a:spcPct val="210000"/>
              </a:lnSpc>
              <a:buFont typeface="+mj-lt"/>
              <a:buAutoNum type="arabicPeriod"/>
            </a:pPr>
            <a:r>
              <a:rPr lang="en-US" altLang="zh-CN" sz="1600">
                <a:latin typeface="微软雅黑" panose="020B0503020204020204" charset="-122"/>
                <a:ea typeface="微软雅黑" panose="020B0503020204020204" charset="-122"/>
              </a:rPr>
              <a:t>DNN</a:t>
            </a:r>
            <a:r>
              <a:rPr lang="zh-CN" altLang="en-US" sz="1600">
                <a:latin typeface="微软雅黑" panose="020B0503020204020204" charset="-122"/>
                <a:ea typeface="微软雅黑" panose="020B0503020204020204" charset="-122"/>
              </a:rPr>
              <a:t>训练的完整程序（</a:t>
            </a:r>
            <a:r>
              <a:rPr lang="en-US" altLang="zh-CN" sz="1600">
                <a:latin typeface="微软雅黑" panose="020B0503020204020204" charset="-122"/>
                <a:ea typeface="微软雅黑" panose="020B0503020204020204" charset="-122"/>
              </a:rPr>
              <a:t>TensorFlow</a:t>
            </a:r>
            <a:r>
              <a:rPr lang="zh-CN" altLang="en-US" sz="1600">
                <a:latin typeface="微软雅黑" panose="020B0503020204020204" charset="-122"/>
                <a:ea typeface="微软雅黑" panose="020B0503020204020204" charset="-122"/>
              </a:rPr>
              <a:t>版）</a:t>
            </a:r>
            <a:endParaRPr lang="zh-CN" altLang="en-US" sz="1600">
              <a:latin typeface="微软雅黑" panose="020B0503020204020204" charset="-122"/>
              <a:ea typeface="微软雅黑" panose="020B0503020204020204" charset="-122"/>
            </a:endParaRPr>
          </a:p>
          <a:p>
            <a:pPr marL="342900" indent="-342900">
              <a:lnSpc>
                <a:spcPct val="210000"/>
              </a:lnSpc>
              <a:buFont typeface="+mj-lt"/>
              <a:buAutoNum type="arabicPeriod"/>
            </a:pPr>
            <a:r>
              <a:rPr lang="zh-CN" altLang="en-US" sz="1600">
                <a:latin typeface="微软雅黑" panose="020B0503020204020204" charset="-122"/>
                <a:ea typeface="微软雅黑" panose="020B0503020204020204" charset="-122"/>
              </a:rPr>
              <a:t>特征提取程序以及上下文语音帧特征关联程序（BUG修复版本，解决之前历史理由的严重BUG）</a:t>
            </a:r>
            <a:endParaRPr lang="zh-CN" altLang="en-US" sz="1600">
              <a:latin typeface="微软雅黑" panose="020B0503020204020204" charset="-122"/>
              <a:ea typeface="微软雅黑" panose="020B0503020204020204" charset="-122"/>
            </a:endParaRPr>
          </a:p>
          <a:p>
            <a:pPr marL="342900" indent="-342900">
              <a:lnSpc>
                <a:spcPct val="210000"/>
              </a:lnSpc>
              <a:buFont typeface="+mj-lt"/>
              <a:buAutoNum type="arabicPeriod"/>
            </a:pPr>
            <a:r>
              <a:rPr lang="zh-CN" altLang="en-US" sz="1600">
                <a:latin typeface="微软雅黑" panose="020B0503020204020204" charset="-122"/>
                <a:ea typeface="微软雅黑" panose="020B0503020204020204" charset="-122"/>
              </a:rPr>
              <a:t>CVS格式散乱特征文件合并成TFRecord格式特征大文件的程序，随机打乱特征的shuffle程序</a:t>
            </a:r>
            <a:endParaRPr lang="zh-CN" altLang="en-US" sz="1600">
              <a:latin typeface="微软雅黑" panose="020B0503020204020204" charset="-122"/>
              <a:ea typeface="微软雅黑" panose="020B0503020204020204" charset="-122"/>
            </a:endParaRPr>
          </a:p>
          <a:p>
            <a:pPr lvl="1" indent="0">
              <a:lnSpc>
                <a:spcPct val="210000"/>
              </a:lnSpc>
              <a:buFont typeface="+mj-lt"/>
              <a:buNone/>
            </a:pPr>
            <a:r>
              <a:rPr lang="zh-CN" altLang="en-US" sz="1600">
                <a:latin typeface="微软雅黑" panose="020B0503020204020204" charset="-122"/>
                <a:ea typeface="微软雅黑" panose="020B0503020204020204" charset="-122"/>
              </a:rPr>
              <a:t>（合并成大的文件可以优化训练训练速度，shuffle可以减少训练过程Accuracy和Loss值波动）</a:t>
            </a:r>
            <a:endParaRPr lang="zh-CN" altLang="en-US" sz="1600">
              <a:latin typeface="微软雅黑" panose="020B0503020204020204" charset="-122"/>
              <a:ea typeface="微软雅黑" panose="020B0503020204020204" charset="-122"/>
            </a:endParaRPr>
          </a:p>
          <a:p>
            <a:pPr marL="342900" indent="-342900">
              <a:lnSpc>
                <a:spcPct val="210000"/>
              </a:lnSpc>
              <a:buFont typeface="+mj-lt"/>
              <a:buAutoNum type="arabicPeriod"/>
            </a:pPr>
            <a:r>
              <a:rPr lang="zh-CN" altLang="en-US" sz="1600">
                <a:latin typeface="微软雅黑" panose="020B0503020204020204" charset="-122"/>
                <a:ea typeface="微软雅黑" panose="020B0503020204020204" charset="-122"/>
              </a:rPr>
              <a:t>模型预测结果后处理程序（平滑处理，计算首尾端点时刻）</a:t>
            </a:r>
            <a:endParaRPr lang="zh-CN" altLang="en-US" sz="1600">
              <a:latin typeface="微软雅黑" panose="020B0503020204020204" charset="-122"/>
              <a:ea typeface="微软雅黑" panose="020B0503020204020204" charset="-122"/>
            </a:endParaRPr>
          </a:p>
          <a:p>
            <a:pPr marL="342900" indent="-342900">
              <a:lnSpc>
                <a:spcPct val="210000"/>
              </a:lnSpc>
              <a:buFont typeface="+mj-lt"/>
              <a:buAutoNum type="arabicPeriod"/>
            </a:pPr>
            <a:r>
              <a:rPr lang="zh-CN" altLang="en-US" sz="1600">
                <a:latin typeface="微软雅黑" panose="020B0503020204020204" charset="-122"/>
                <a:ea typeface="微软雅黑" panose="020B0503020204020204" charset="-122"/>
              </a:rPr>
              <a:t>验证后处理输出的首尾端点与人工标注的的首尾端点的误差值的校验程序</a:t>
            </a:r>
            <a:endParaRPr lang="zh-CN" altLang="en-US" sz="1600">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zh-CN" altLang="en-US" sz="2400">
                <a:solidFill>
                  <a:srgbClr val="0000FF"/>
                </a:solidFill>
                <a:latin typeface="微软雅黑" panose="020B0503020204020204" charset="-122"/>
                <a:ea typeface="微软雅黑" panose="020B0503020204020204" charset="-122"/>
                <a:sym typeface="+mn-ea"/>
              </a:rPr>
              <a:t>工程化（C++程序）</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4" name="矩形 3"/>
          <p:cNvSpPr/>
          <p:nvPr/>
        </p:nvSpPr>
        <p:spPr>
          <a:xfrm>
            <a:off x="2390140" y="2501900"/>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mn-ea"/>
              </a:rPr>
              <a:t>语音流式输入</a:t>
            </a:r>
            <a:endParaRPr lang="zh-CN" altLang="en-US" sz="1200" b="1">
              <a:solidFill>
                <a:schemeClr val="tx1"/>
              </a:solidFill>
              <a:latin typeface="+mn-ea"/>
            </a:endParaRPr>
          </a:p>
        </p:txBody>
      </p:sp>
      <p:sp>
        <p:nvSpPr>
          <p:cNvPr id="5" name="矩形 4"/>
          <p:cNvSpPr/>
          <p:nvPr/>
        </p:nvSpPr>
        <p:spPr>
          <a:xfrm>
            <a:off x="886460" y="1765935"/>
            <a:ext cx="85534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tx1"/>
                </a:solidFill>
                <a:latin typeface="+mn-ea"/>
              </a:rPr>
              <a:t>Linux</a:t>
            </a:r>
            <a:endParaRPr lang="en-US" altLang="zh-CN" sz="1400" b="1">
              <a:solidFill>
                <a:schemeClr val="tx1"/>
              </a:solidFill>
              <a:latin typeface="+mn-ea"/>
            </a:endParaRPr>
          </a:p>
        </p:txBody>
      </p:sp>
      <p:sp>
        <p:nvSpPr>
          <p:cNvPr id="6" name="矩形 5"/>
          <p:cNvSpPr/>
          <p:nvPr/>
        </p:nvSpPr>
        <p:spPr>
          <a:xfrm>
            <a:off x="886460" y="2501900"/>
            <a:ext cx="85534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tx1"/>
                </a:solidFill>
                <a:latin typeface="+mn-ea"/>
              </a:rPr>
              <a:t>Android</a:t>
            </a:r>
            <a:endParaRPr lang="en-US" altLang="zh-CN" sz="1400" b="1">
              <a:solidFill>
                <a:schemeClr val="tx1"/>
              </a:solidFill>
              <a:latin typeface="+mn-ea"/>
            </a:endParaRPr>
          </a:p>
        </p:txBody>
      </p:sp>
      <p:sp>
        <p:nvSpPr>
          <p:cNvPr id="7" name="矩形 6"/>
          <p:cNvSpPr/>
          <p:nvPr/>
        </p:nvSpPr>
        <p:spPr>
          <a:xfrm>
            <a:off x="886460" y="3256915"/>
            <a:ext cx="85534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tx1"/>
                </a:solidFill>
                <a:latin typeface="+mn-ea"/>
              </a:rPr>
              <a:t>QNX</a:t>
            </a:r>
            <a:endParaRPr lang="en-US" altLang="zh-CN" sz="1400" b="1">
              <a:solidFill>
                <a:schemeClr val="tx1"/>
              </a:solidFill>
              <a:latin typeface="+mn-ea"/>
            </a:endParaRPr>
          </a:p>
        </p:txBody>
      </p:sp>
      <p:sp>
        <p:nvSpPr>
          <p:cNvPr id="8" name="矩形 7"/>
          <p:cNvSpPr/>
          <p:nvPr/>
        </p:nvSpPr>
        <p:spPr>
          <a:xfrm>
            <a:off x="3485515" y="2501900"/>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mn-ea"/>
              </a:rPr>
              <a:t>语音</a:t>
            </a:r>
            <a:endParaRPr lang="zh-CN" altLang="en-US" sz="1200" b="1">
              <a:solidFill>
                <a:schemeClr val="tx1"/>
              </a:solidFill>
              <a:latin typeface="+mn-ea"/>
            </a:endParaRPr>
          </a:p>
          <a:p>
            <a:pPr algn="ctr"/>
            <a:r>
              <a:rPr lang="zh-CN" altLang="en-US" sz="1200" b="1">
                <a:solidFill>
                  <a:schemeClr val="tx1"/>
                </a:solidFill>
                <a:latin typeface="+mn-ea"/>
              </a:rPr>
              <a:t>分帧</a:t>
            </a:r>
            <a:endParaRPr lang="zh-CN" altLang="en-US" sz="1200" b="1">
              <a:solidFill>
                <a:schemeClr val="tx1"/>
              </a:solidFill>
              <a:latin typeface="+mn-ea"/>
            </a:endParaRPr>
          </a:p>
        </p:txBody>
      </p:sp>
      <p:sp>
        <p:nvSpPr>
          <p:cNvPr id="9" name="矩形 8"/>
          <p:cNvSpPr/>
          <p:nvPr/>
        </p:nvSpPr>
        <p:spPr>
          <a:xfrm>
            <a:off x="4580890" y="2501900"/>
            <a:ext cx="68453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mn-ea"/>
              </a:rPr>
              <a:t>特征</a:t>
            </a:r>
            <a:endParaRPr lang="zh-CN" altLang="en-US" sz="1200" b="1">
              <a:solidFill>
                <a:schemeClr val="tx1"/>
              </a:solidFill>
              <a:latin typeface="+mn-ea"/>
            </a:endParaRPr>
          </a:p>
          <a:p>
            <a:pPr algn="ctr"/>
            <a:r>
              <a:rPr lang="zh-CN" altLang="en-US" sz="1200" b="1">
                <a:solidFill>
                  <a:schemeClr val="tx1"/>
                </a:solidFill>
                <a:latin typeface="+mn-ea"/>
              </a:rPr>
              <a:t>提取</a:t>
            </a:r>
            <a:endParaRPr lang="zh-CN" altLang="en-US" sz="1200" b="1">
              <a:solidFill>
                <a:schemeClr val="tx1"/>
              </a:solidFill>
              <a:latin typeface="+mn-ea"/>
            </a:endParaRPr>
          </a:p>
        </p:txBody>
      </p:sp>
      <p:sp>
        <p:nvSpPr>
          <p:cNvPr id="10" name="矩形 9"/>
          <p:cNvSpPr/>
          <p:nvPr/>
        </p:nvSpPr>
        <p:spPr>
          <a:xfrm>
            <a:off x="5676265" y="2501900"/>
            <a:ext cx="96901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mn-ea"/>
              </a:rPr>
              <a:t>DNN</a:t>
            </a:r>
            <a:r>
              <a:rPr lang="zh-CN" altLang="en-US" sz="1200" b="1">
                <a:solidFill>
                  <a:schemeClr val="tx1"/>
                </a:solidFill>
                <a:latin typeface="+mn-ea"/>
              </a:rPr>
              <a:t>模型离线预测</a:t>
            </a:r>
            <a:endParaRPr lang="zh-CN" altLang="en-US" sz="1200" b="1">
              <a:solidFill>
                <a:schemeClr val="tx1"/>
              </a:solidFill>
              <a:latin typeface="+mn-ea"/>
            </a:endParaRPr>
          </a:p>
        </p:txBody>
      </p:sp>
      <p:sp>
        <p:nvSpPr>
          <p:cNvPr id="11" name="矩形 10"/>
          <p:cNvSpPr/>
          <p:nvPr/>
        </p:nvSpPr>
        <p:spPr>
          <a:xfrm>
            <a:off x="7056120" y="2501900"/>
            <a:ext cx="96901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r>
              <a:rPr lang="zh-CN" altLang="en-US" sz="1200" b="1">
                <a:solidFill>
                  <a:schemeClr val="tx1"/>
                </a:solidFill>
                <a:latin typeface="+mn-ea"/>
                <a:sym typeface="+mn-ea"/>
              </a:rPr>
              <a:t>后处理获取首尾端点</a:t>
            </a:r>
            <a:endParaRPr lang="zh-CN" altLang="en-US" sz="1200" b="1">
              <a:solidFill>
                <a:schemeClr val="tx1"/>
              </a:solidFill>
              <a:latin typeface="+mn-ea"/>
              <a:sym typeface="+mn-ea"/>
            </a:endParaRPr>
          </a:p>
        </p:txBody>
      </p:sp>
      <p:sp>
        <p:nvSpPr>
          <p:cNvPr id="12" name="矩形 11"/>
          <p:cNvSpPr/>
          <p:nvPr/>
        </p:nvSpPr>
        <p:spPr>
          <a:xfrm>
            <a:off x="8435975" y="2501900"/>
            <a:ext cx="96964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r>
              <a:rPr lang="zh-CN" altLang="en-US" sz="1200" b="1">
                <a:solidFill>
                  <a:schemeClr val="tx1"/>
                </a:solidFill>
                <a:latin typeface="+mn-ea"/>
                <a:sym typeface="+mn-ea"/>
              </a:rPr>
              <a:t>通知</a:t>
            </a:r>
            <a:endParaRPr lang="zh-CN" altLang="en-US" sz="1200" b="1">
              <a:solidFill>
                <a:schemeClr val="tx1"/>
              </a:solidFill>
              <a:latin typeface="+mn-ea"/>
              <a:sym typeface="+mn-ea"/>
            </a:endParaRPr>
          </a:p>
          <a:p>
            <a:pPr lvl="0" algn="ctr"/>
            <a:r>
              <a:rPr lang="zh-CN" altLang="en-US" sz="1200" b="1">
                <a:solidFill>
                  <a:schemeClr val="tx1"/>
                </a:solidFill>
                <a:latin typeface="+mn-ea"/>
                <a:sym typeface="+mn-ea"/>
              </a:rPr>
              <a:t>语音识别器</a:t>
            </a:r>
            <a:endParaRPr lang="zh-CN" altLang="en-US" sz="1200" b="1">
              <a:solidFill>
                <a:schemeClr val="tx1"/>
              </a:solidFill>
              <a:latin typeface="+mn-ea"/>
              <a:sym typeface="+mn-ea"/>
            </a:endParaRPr>
          </a:p>
        </p:txBody>
      </p:sp>
      <p:sp>
        <p:nvSpPr>
          <p:cNvPr id="13" name="矩形 12"/>
          <p:cNvSpPr/>
          <p:nvPr/>
        </p:nvSpPr>
        <p:spPr>
          <a:xfrm>
            <a:off x="9816465" y="2501900"/>
            <a:ext cx="969645"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tx1"/>
                </a:solidFill>
                <a:latin typeface="+mn-ea"/>
              </a:rPr>
              <a:t>VAD</a:t>
            </a:r>
            <a:r>
              <a:rPr lang="zh-CN" altLang="en-US" sz="1200" b="1">
                <a:solidFill>
                  <a:schemeClr val="tx1"/>
                </a:solidFill>
                <a:latin typeface="+mn-ea"/>
              </a:rPr>
              <a:t>检测</a:t>
            </a:r>
            <a:endParaRPr lang="zh-CN" altLang="en-US" sz="1200" b="1">
              <a:solidFill>
                <a:schemeClr val="tx1"/>
              </a:solidFill>
              <a:latin typeface="+mn-ea"/>
            </a:endParaRPr>
          </a:p>
          <a:p>
            <a:pPr algn="ctr"/>
            <a:r>
              <a:rPr lang="zh-CN" altLang="en-US" sz="1200" b="1">
                <a:solidFill>
                  <a:schemeClr val="tx1"/>
                </a:solidFill>
                <a:latin typeface="+mn-ea"/>
              </a:rPr>
              <a:t>结果</a:t>
            </a:r>
            <a:endParaRPr lang="zh-CN" altLang="en-US" sz="1200" b="1">
              <a:solidFill>
                <a:schemeClr val="tx1"/>
              </a:solidFill>
              <a:latin typeface="+mn-ea"/>
            </a:endParaRPr>
          </a:p>
        </p:txBody>
      </p:sp>
      <p:cxnSp>
        <p:nvCxnSpPr>
          <p:cNvPr id="14" name="直接箭头连接符 13"/>
          <p:cNvCxnSpPr>
            <a:stCxn id="5" idx="3"/>
            <a:endCxn id="4" idx="1"/>
          </p:cNvCxnSpPr>
          <p:nvPr/>
        </p:nvCxnSpPr>
        <p:spPr>
          <a:xfrm>
            <a:off x="1741805" y="2011045"/>
            <a:ext cx="648335" cy="7359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3"/>
            <a:endCxn id="4" idx="1"/>
          </p:cNvCxnSpPr>
          <p:nvPr/>
        </p:nvCxnSpPr>
        <p:spPr>
          <a:xfrm>
            <a:off x="1741805" y="2747010"/>
            <a:ext cx="648335"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4" idx="1"/>
          </p:cNvCxnSpPr>
          <p:nvPr/>
        </p:nvCxnSpPr>
        <p:spPr>
          <a:xfrm flipV="1">
            <a:off x="1741805" y="2747010"/>
            <a:ext cx="648335" cy="75501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3"/>
            <a:endCxn id="8" idx="1"/>
          </p:cNvCxnSpPr>
          <p:nvPr/>
        </p:nvCxnSpPr>
        <p:spPr>
          <a:xfrm>
            <a:off x="3074670" y="2747010"/>
            <a:ext cx="410845"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170045" y="2756535"/>
            <a:ext cx="410845"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265420" y="2756535"/>
            <a:ext cx="410845"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645275" y="2756535"/>
            <a:ext cx="410845"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8025130" y="2756535"/>
            <a:ext cx="410845"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9405620" y="2756535"/>
            <a:ext cx="410845"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86460" y="4070350"/>
            <a:ext cx="10387965" cy="2491740"/>
          </a:xfrm>
          <a:prstGeom prst="rect">
            <a:avLst/>
          </a:prstGeom>
          <a:noFill/>
        </p:spPr>
        <p:txBody>
          <a:bodyPr wrap="square" rtlCol="0" anchor="t">
            <a:spAutoFit/>
          </a:bodyPr>
          <a:p>
            <a:pPr indent="0">
              <a:buFont typeface="+mj-lt"/>
              <a:buNone/>
            </a:pPr>
            <a:r>
              <a:rPr lang="zh-CN" altLang="en-US">
                <a:latin typeface="微软雅黑" panose="020B0503020204020204" charset="-122"/>
                <a:ea typeface="微软雅黑" panose="020B0503020204020204" charset="-122"/>
              </a:rPr>
              <a:t>工程化包含的主要程序：</a:t>
            </a:r>
            <a:endParaRPr lang="zh-CN" altLang="en-US">
              <a:latin typeface="微软雅黑" panose="020B0503020204020204" charset="-122"/>
              <a:ea typeface="微软雅黑" panose="020B0503020204020204" charset="-122"/>
            </a:endParaRPr>
          </a:p>
          <a:p>
            <a:pPr indent="0">
              <a:buFont typeface="+mj-lt"/>
              <a:buNone/>
            </a:pPr>
            <a:endParaRPr lang="zh-CN" altLang="en-US">
              <a:latin typeface="微软雅黑" panose="020B0503020204020204" charset="-122"/>
              <a:ea typeface="微软雅黑" panose="020B0503020204020204" charset="-122"/>
            </a:endParaRPr>
          </a:p>
          <a:p>
            <a:pPr marL="342900" indent="-342900">
              <a:lnSpc>
                <a:spcPct val="150000"/>
              </a:lnSpc>
              <a:buFont typeface="+mj-lt"/>
              <a:buAutoNum type="arabicPeriod"/>
            </a:pPr>
            <a:r>
              <a:rPr lang="zh-CN" altLang="en-US" sz="1600">
                <a:latin typeface="微软雅黑" panose="020B0503020204020204" charset="-122"/>
                <a:ea typeface="微软雅黑" panose="020B0503020204020204" charset="-122"/>
              </a:rPr>
              <a:t>Tensorflow完整版本模型离线解码和预测程序，包括针对移动端的裁剪（Linux/Android端） </a:t>
            </a:r>
            <a:r>
              <a:rPr lang="en-US" altLang="zh-CN" sz="1600">
                <a:solidFill>
                  <a:srgbClr val="FF0000"/>
                </a:solidFill>
                <a:latin typeface="微软雅黑" panose="020B0503020204020204" charset="-122"/>
                <a:ea typeface="微软雅黑" panose="020B0503020204020204" charset="-122"/>
              </a:rPr>
              <a:t>62M-&gt;16M</a:t>
            </a:r>
            <a:endParaRPr lang="en-US" altLang="zh-CN" sz="1600">
              <a:solidFill>
                <a:srgbClr val="FF0000"/>
              </a:solidFill>
              <a:latin typeface="微软雅黑" panose="020B0503020204020204" charset="-122"/>
              <a:ea typeface="微软雅黑" panose="020B0503020204020204" charset="-122"/>
            </a:endParaRPr>
          </a:p>
          <a:p>
            <a:pPr marL="342900" indent="-342900">
              <a:lnSpc>
                <a:spcPct val="150000"/>
              </a:lnSpc>
              <a:buFont typeface="+mj-lt"/>
              <a:buAutoNum type="arabicPeriod"/>
            </a:pPr>
            <a:r>
              <a:rPr lang="zh-CN" altLang="en-US" sz="1600">
                <a:latin typeface="微软雅黑" panose="020B0503020204020204" charset="-122"/>
                <a:ea typeface="微软雅黑" panose="020B0503020204020204" charset="-122"/>
              </a:rPr>
              <a:t>Tensorflow Lite版本模型</a:t>
            </a:r>
            <a:r>
              <a:rPr lang="zh-CN" altLang="en-US" sz="1600">
                <a:latin typeface="微软雅黑" panose="020B0503020204020204" charset="-122"/>
                <a:ea typeface="微软雅黑" panose="020B0503020204020204" charset="-122"/>
                <a:sym typeface="+mn-ea"/>
              </a:rPr>
              <a:t>离线</a:t>
            </a:r>
            <a:r>
              <a:rPr lang="zh-CN" altLang="en-US" sz="1600">
                <a:latin typeface="微软雅黑" panose="020B0503020204020204" charset="-122"/>
                <a:ea typeface="微软雅黑" panose="020B0503020204020204" charset="-122"/>
              </a:rPr>
              <a:t>解码和预测程序（Linux/Android端）</a:t>
            </a:r>
            <a:endParaRPr lang="zh-CN" altLang="en-US" sz="1600">
              <a:latin typeface="微软雅黑" panose="020B0503020204020204" charset="-122"/>
              <a:ea typeface="微软雅黑" panose="020B0503020204020204" charset="-122"/>
            </a:endParaRPr>
          </a:p>
          <a:p>
            <a:pPr marL="342900" indent="-342900">
              <a:lnSpc>
                <a:spcPct val="150000"/>
              </a:lnSpc>
              <a:buFont typeface="+mj-lt"/>
              <a:buAutoNum type="arabicPeriod"/>
            </a:pPr>
            <a:r>
              <a:rPr lang="zh-CN" altLang="en-US" sz="1600">
                <a:latin typeface="微软雅黑" panose="020B0503020204020204" charset="-122"/>
                <a:ea typeface="微软雅黑" panose="020B0503020204020204" charset="-122"/>
              </a:rPr>
              <a:t>QNX端的DNN模型</a:t>
            </a:r>
            <a:r>
              <a:rPr lang="zh-CN" altLang="en-US" sz="1600">
                <a:latin typeface="微软雅黑" panose="020B0503020204020204" charset="-122"/>
                <a:ea typeface="微软雅黑" panose="020B0503020204020204" charset="-122"/>
                <a:sym typeface="+mn-ea"/>
              </a:rPr>
              <a:t>离线</a:t>
            </a:r>
            <a:r>
              <a:rPr lang="zh-CN" altLang="en-US" sz="1600">
                <a:latin typeface="微软雅黑" panose="020B0503020204020204" charset="-122"/>
                <a:ea typeface="微软雅黑" panose="020B0503020204020204" charset="-122"/>
              </a:rPr>
              <a:t>解码和预测程序（与浏览器TTS团队合作）</a:t>
            </a:r>
            <a:endParaRPr lang="zh-CN" altLang="en-US" sz="1600">
              <a:latin typeface="微软雅黑" panose="020B0503020204020204" charset="-122"/>
              <a:ea typeface="微软雅黑" panose="020B0503020204020204" charset="-122"/>
            </a:endParaRPr>
          </a:p>
          <a:p>
            <a:pPr marL="342900" indent="-342900">
              <a:lnSpc>
                <a:spcPct val="150000"/>
              </a:lnSpc>
              <a:buFont typeface="+mj-lt"/>
              <a:buAutoNum type="arabicPeriod"/>
            </a:pPr>
            <a:r>
              <a:rPr lang="zh-CN" altLang="en-US" sz="1600">
                <a:latin typeface="微软雅黑" panose="020B0503020204020204" charset="-122"/>
                <a:ea typeface="微软雅黑" panose="020B0503020204020204" charset="-122"/>
              </a:rPr>
              <a:t>语音信号流式输入接收、</a:t>
            </a:r>
            <a:r>
              <a:rPr lang="en-US" altLang="zh-CN" sz="1600">
                <a:latin typeface="微软雅黑" panose="020B0503020204020204" charset="-122"/>
                <a:ea typeface="微软雅黑" panose="020B0503020204020204" charset="-122"/>
              </a:rPr>
              <a:t>FBank</a:t>
            </a:r>
            <a:r>
              <a:rPr lang="zh-CN" altLang="en-US" sz="1600">
                <a:latin typeface="微软雅黑" panose="020B0503020204020204" charset="-122"/>
                <a:ea typeface="微软雅黑" panose="020B0503020204020204" charset="-122"/>
              </a:rPr>
              <a:t>特征提取程序</a:t>
            </a:r>
            <a:endParaRPr lang="zh-CN" altLang="en-US" sz="1600">
              <a:latin typeface="微软雅黑" panose="020B0503020204020204" charset="-122"/>
              <a:ea typeface="微软雅黑" panose="020B0503020204020204" charset="-122"/>
            </a:endParaRPr>
          </a:p>
          <a:p>
            <a:pPr marL="342900" indent="-342900">
              <a:lnSpc>
                <a:spcPct val="150000"/>
              </a:lnSpc>
              <a:buFont typeface="+mj-lt"/>
              <a:buAutoNum type="arabicPeriod"/>
            </a:pPr>
            <a:r>
              <a:rPr lang="zh-CN" altLang="en-US" sz="1600">
                <a:latin typeface="微软雅黑" panose="020B0503020204020204" charset="-122"/>
                <a:ea typeface="微软雅黑" panose="020B0503020204020204" charset="-122"/>
              </a:rPr>
              <a:t>帧预测后处理获取首尾端点程序</a:t>
            </a:r>
            <a:endParaRPr lang="zh-CN" altLang="en-US" sz="1600">
              <a:latin typeface="微软雅黑" panose="020B0503020204020204" charset="-122"/>
              <a:ea typeface="微软雅黑" panose="020B0503020204020204" charset="-122"/>
            </a:endParaRPr>
          </a:p>
        </p:txBody>
      </p:sp>
      <p:sp>
        <p:nvSpPr>
          <p:cNvPr id="24" name="文本框 23"/>
          <p:cNvSpPr txBox="1"/>
          <p:nvPr/>
        </p:nvSpPr>
        <p:spPr>
          <a:xfrm>
            <a:off x="810895" y="1137920"/>
            <a:ext cx="3147695" cy="368300"/>
          </a:xfrm>
          <a:prstGeom prst="rect">
            <a:avLst/>
          </a:prstGeom>
          <a:noFill/>
        </p:spPr>
        <p:txBody>
          <a:bodyPr wrap="square" rtlCol="0" anchor="t">
            <a:spAutoFit/>
          </a:bodyPr>
          <a:p>
            <a:pPr indent="0">
              <a:buFont typeface="+mj-lt"/>
              <a:buNone/>
            </a:pPr>
            <a:r>
              <a:rPr lang="zh-CN" altLang="en-US">
                <a:latin typeface="微软雅黑" panose="020B0503020204020204" charset="-122"/>
                <a:ea typeface="微软雅黑" panose="020B0503020204020204" charset="-122"/>
              </a:rPr>
              <a:t>工程化流程图</a:t>
            </a:r>
            <a:endParaRPr lang="zh-CN" altLang="en-US">
              <a:latin typeface="微软雅黑" panose="020B0503020204020204" charset="-122"/>
              <a:ea typeface="微软雅黑" panose="020B0503020204020204" charset="-122"/>
            </a:endParaRPr>
          </a:p>
        </p:txBody>
      </p:sp>
      <p:sp>
        <p:nvSpPr>
          <p:cNvPr id="3" name="矩形 2"/>
          <p:cNvSpPr/>
          <p:nvPr/>
        </p:nvSpPr>
        <p:spPr>
          <a:xfrm>
            <a:off x="5676265" y="1624965"/>
            <a:ext cx="969010" cy="509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tx1"/>
                </a:solidFill>
                <a:latin typeface="+mn-ea"/>
              </a:rPr>
              <a:t>云端训练</a:t>
            </a:r>
            <a:r>
              <a:rPr lang="en-US" altLang="zh-CN" sz="1200" b="1">
                <a:solidFill>
                  <a:schemeClr val="tx1"/>
                </a:solidFill>
                <a:latin typeface="+mn-ea"/>
              </a:rPr>
              <a:t>DNN</a:t>
            </a:r>
            <a:r>
              <a:rPr lang="zh-CN" altLang="en-US" sz="1200" b="1">
                <a:solidFill>
                  <a:schemeClr val="tx1"/>
                </a:solidFill>
                <a:latin typeface="+mn-ea"/>
              </a:rPr>
              <a:t>模型</a:t>
            </a:r>
            <a:endParaRPr lang="zh-CN" altLang="en-US" sz="1200" b="1">
              <a:solidFill>
                <a:schemeClr val="tx1"/>
              </a:solidFill>
              <a:latin typeface="+mn-ea"/>
            </a:endParaRPr>
          </a:p>
        </p:txBody>
      </p:sp>
      <p:cxnSp>
        <p:nvCxnSpPr>
          <p:cNvPr id="25" name="直接箭头连接符 24"/>
          <p:cNvCxnSpPr>
            <a:stCxn id="3" idx="2"/>
            <a:endCxn id="10" idx="0"/>
          </p:cNvCxnSpPr>
          <p:nvPr/>
        </p:nvCxnSpPr>
        <p:spPr>
          <a:xfrm>
            <a:off x="6160770" y="2134235"/>
            <a:ext cx="0" cy="3676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VAD </a:t>
            </a:r>
            <a:r>
              <a:rPr lang="en-US" altLang="zh-CN" sz="2400">
                <a:latin typeface="微软雅黑" panose="020B0503020204020204" charset="-122"/>
                <a:ea typeface="微软雅黑" panose="020B0503020204020204" charset="-122"/>
                <a:sym typeface="+mn-ea"/>
              </a:rPr>
              <a:t>Base DNN</a:t>
            </a:r>
            <a:r>
              <a:rPr lang="zh-CN" altLang="en-US" sz="2400">
                <a:latin typeface="微软雅黑" panose="020B0503020204020204" charset="-122"/>
                <a:ea typeface="微软雅黑" panose="020B0503020204020204" charset="-122"/>
                <a:sym typeface="+mn-ea"/>
              </a:rPr>
              <a:t> </a:t>
            </a:r>
            <a:r>
              <a:rPr lang="en-US" altLang="zh-CN" sz="2400">
                <a:solidFill>
                  <a:srgbClr val="0000FF"/>
                </a:solidFill>
                <a:latin typeface="微软雅黑" panose="020B0503020204020204" charset="-122"/>
                <a:ea typeface="微软雅黑" panose="020B0503020204020204" charset="-122"/>
                <a:sym typeface="+mn-ea"/>
              </a:rPr>
              <a:t>TensorFlow</a:t>
            </a:r>
            <a:r>
              <a:rPr lang="zh-CN" altLang="en-US" sz="2400">
                <a:solidFill>
                  <a:srgbClr val="0000FF"/>
                </a:solidFill>
                <a:latin typeface="微软雅黑" panose="020B0503020204020204" charset="-122"/>
                <a:ea typeface="微软雅黑" panose="020B0503020204020204" charset="-122"/>
                <a:sym typeface="+mn-ea"/>
              </a:rPr>
              <a:t>训练代码讲解</a:t>
            </a:r>
            <a:endParaRPr lang="zh-CN" altLang="en-US" sz="2400">
              <a:solidFill>
                <a:srgbClr val="0000FF"/>
              </a:solidFill>
              <a:latin typeface="微软雅黑" panose="020B0503020204020204" charset="-122"/>
              <a:ea typeface="微软雅黑" panose="020B0503020204020204" charset="-122"/>
              <a:sym typeface="+mn-ea"/>
            </a:endParaRPr>
          </a:p>
        </p:txBody>
      </p:sp>
      <p:graphicFrame>
        <p:nvGraphicFramePr>
          <p:cNvPr id="3" name="对象 2">
            <a:hlinkClick r:id="" action="ppaction://ole?verb="/>
          </p:cNvPr>
          <p:cNvGraphicFramePr>
            <a:graphicFrameLocks noChangeAspect="1"/>
          </p:cNvGraphicFramePr>
          <p:nvPr/>
        </p:nvGraphicFramePr>
        <p:xfrm>
          <a:off x="1236980" y="1223645"/>
          <a:ext cx="2110105" cy="1447800"/>
        </p:xfrm>
        <a:graphic>
          <a:graphicData uri="http://schemas.openxmlformats.org/presentationml/2006/ole">
            <mc:AlternateContent xmlns:mc="http://schemas.openxmlformats.org/markup-compatibility/2006">
              <mc:Choice xmlns:v="urn:schemas-microsoft-com:vml" Requires="v">
                <p:oleObj spid="_x0000_s1025" name="" showAsIcon="1" r:id="rId1" imgW="971550" imgH="666750" progId="Package">
                  <p:embed/>
                </p:oleObj>
              </mc:Choice>
              <mc:Fallback>
                <p:oleObj name="" showAsIcon="1" r:id="rId1" imgW="971550" imgH="666750" progId="Package">
                  <p:embed/>
                  <p:pic>
                    <p:nvPicPr>
                      <p:cNvPr id="0" name="图片 1024"/>
                      <p:cNvPicPr/>
                      <p:nvPr/>
                    </p:nvPicPr>
                    <p:blipFill>
                      <a:blip r:embed="rId2"/>
                      <a:stretch>
                        <a:fillRect/>
                      </a:stretch>
                    </p:blipFill>
                    <p:spPr>
                      <a:xfrm>
                        <a:off x="1236980" y="1223645"/>
                        <a:ext cx="2110105" cy="144780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411153" y="3044825"/>
            <a:ext cx="1369695" cy="768350"/>
          </a:xfrm>
          <a:prstGeom prst="rect">
            <a:avLst/>
          </a:prstGeom>
          <a:noFill/>
        </p:spPr>
        <p:txBody>
          <a:bodyPr wrap="none" rtlCol="0">
            <a:spAutoFit/>
          </a:bodyPr>
          <a:p>
            <a:pPr algn="ctr"/>
            <a:r>
              <a:rPr lang="en-US" altLang="zh-CN" sz="4400">
                <a:latin typeface="微软雅黑" panose="020B0503020204020204" charset="-122"/>
                <a:ea typeface="微软雅黑" panose="020B0503020204020204" charset="-122"/>
              </a:rPr>
              <a:t>END</a:t>
            </a:r>
            <a:endParaRPr lang="en-US" altLang="zh-CN" sz="44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一、深度学习探索</a:t>
            </a:r>
            <a:endParaRPr lang="zh-CN" altLang="en-US" sz="2400">
              <a:latin typeface="微软雅黑" panose="020B0503020204020204" charset="-122"/>
              <a:ea typeface="微软雅黑" panose="020B0503020204020204" charset="-122"/>
            </a:endParaRPr>
          </a:p>
        </p:txBody>
      </p:sp>
      <p:sp>
        <p:nvSpPr>
          <p:cNvPr id="3" name="文本框 2"/>
          <p:cNvSpPr txBox="1"/>
          <p:nvPr/>
        </p:nvSpPr>
        <p:spPr>
          <a:xfrm>
            <a:off x="676910" y="1069975"/>
            <a:ext cx="10861040" cy="645160"/>
          </a:xfrm>
          <a:prstGeom prst="rect">
            <a:avLst/>
          </a:prstGeom>
          <a:noFill/>
        </p:spPr>
        <p:txBody>
          <a:bodyPr wrap="square" rtlCol="0">
            <a:spAutoFit/>
          </a:bodyPr>
          <a:p>
            <a:r>
              <a:rPr lang="zh-CN" altLang="en-US"/>
              <a:t>深度学习（deep neural network）是机器学习的分支，是一种试图使用包含</a:t>
            </a:r>
            <a:r>
              <a:rPr lang="zh-CN" altLang="en-US">
                <a:solidFill>
                  <a:srgbClr val="FF0000"/>
                </a:solidFill>
              </a:rPr>
              <a:t>复杂结构</a:t>
            </a:r>
            <a:r>
              <a:rPr lang="zh-CN" altLang="en-US"/>
              <a:t>或由</a:t>
            </a:r>
            <a:r>
              <a:rPr lang="zh-CN" altLang="en-US">
                <a:solidFill>
                  <a:srgbClr val="FF0000"/>
                </a:solidFill>
              </a:rPr>
              <a:t>多重非线性变换</a:t>
            </a:r>
            <a:r>
              <a:rPr lang="zh-CN" altLang="en-US"/>
              <a:t>构成的多个处理层对数据进行高层抽象的算法。</a:t>
            </a:r>
            <a:endParaRPr lang="zh-CN" altLang="en-US"/>
          </a:p>
        </p:txBody>
      </p:sp>
      <p:pic>
        <p:nvPicPr>
          <p:cNvPr id="11" name="图片 10" descr="1042406-20170220122323148-1704308672"/>
          <p:cNvPicPr>
            <a:picLocks noChangeAspect="1"/>
          </p:cNvPicPr>
          <p:nvPr/>
        </p:nvPicPr>
        <p:blipFill>
          <a:blip r:embed="rId1"/>
          <a:stretch>
            <a:fillRect/>
          </a:stretch>
        </p:blipFill>
        <p:spPr>
          <a:xfrm>
            <a:off x="6623685" y="3945890"/>
            <a:ext cx="3912870" cy="1949450"/>
          </a:xfrm>
          <a:prstGeom prst="rect">
            <a:avLst/>
          </a:prstGeom>
        </p:spPr>
      </p:pic>
      <p:sp>
        <p:nvSpPr>
          <p:cNvPr id="12" name="文本框 11"/>
          <p:cNvSpPr txBox="1"/>
          <p:nvPr/>
        </p:nvSpPr>
        <p:spPr>
          <a:xfrm>
            <a:off x="7121525" y="6214110"/>
            <a:ext cx="2557780" cy="306705"/>
          </a:xfrm>
          <a:prstGeom prst="rect">
            <a:avLst/>
          </a:prstGeom>
          <a:noFill/>
        </p:spPr>
        <p:txBody>
          <a:bodyPr wrap="square" rtlCol="0">
            <a:spAutoFit/>
          </a:bodyPr>
          <a:p>
            <a:pPr algn="ctr"/>
            <a:r>
              <a:rPr lang="zh-CN" altLang="en-US" sz="1400">
                <a:latin typeface="微软雅黑" panose="020B0503020204020204" charset="-122"/>
                <a:ea typeface="微软雅黑" panose="020B0503020204020204" charset="-122"/>
              </a:rPr>
              <a:t>一个典型的</a:t>
            </a:r>
            <a:r>
              <a:rPr lang="en-US" altLang="zh-CN" sz="1400">
                <a:latin typeface="微软雅黑" panose="020B0503020204020204" charset="-122"/>
                <a:ea typeface="微软雅黑" panose="020B0503020204020204" charset="-122"/>
              </a:rPr>
              <a:t>DNN</a:t>
            </a:r>
            <a:r>
              <a:rPr lang="zh-CN" altLang="en-US" sz="1400">
                <a:latin typeface="微软雅黑" panose="020B0503020204020204" charset="-122"/>
                <a:ea typeface="微软雅黑" panose="020B0503020204020204" charset="-122"/>
              </a:rPr>
              <a:t>网络模型</a:t>
            </a:r>
            <a:endParaRPr lang="zh-CN" altLang="en-US" sz="1400">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2"/>
          <a:stretch>
            <a:fillRect/>
          </a:stretch>
        </p:blipFill>
        <p:spPr>
          <a:xfrm>
            <a:off x="937895" y="2470785"/>
            <a:ext cx="3790315" cy="2257425"/>
          </a:xfrm>
          <a:prstGeom prst="rect">
            <a:avLst/>
          </a:prstGeom>
        </p:spPr>
      </p:pic>
      <p:sp>
        <p:nvSpPr>
          <p:cNvPr id="14" name="文本框 13"/>
          <p:cNvSpPr txBox="1"/>
          <p:nvPr/>
        </p:nvSpPr>
        <p:spPr>
          <a:xfrm>
            <a:off x="1180465" y="5052060"/>
            <a:ext cx="2969260" cy="306705"/>
          </a:xfrm>
          <a:prstGeom prst="rect">
            <a:avLst/>
          </a:prstGeom>
          <a:noFill/>
        </p:spPr>
        <p:txBody>
          <a:bodyPr wrap="square" rtlCol="0">
            <a:spAutoFit/>
          </a:bodyPr>
          <a:p>
            <a:pPr algn="ctr"/>
            <a:r>
              <a:rPr lang="zh-CN" sz="1400">
                <a:latin typeface="微软雅黑" panose="020B0503020204020204" charset="-122"/>
                <a:ea typeface="微软雅黑" panose="020B0503020204020204" charset="-122"/>
              </a:rPr>
              <a:t>人脑中的神经元形状示意图</a:t>
            </a:r>
            <a:endParaRPr lang="zh-CN" sz="140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6623685" y="1837055"/>
            <a:ext cx="3899535" cy="1893570"/>
          </a:xfrm>
          <a:prstGeom prst="rect">
            <a:avLst/>
          </a:prstGeom>
        </p:spPr>
      </p:pic>
      <p:sp>
        <p:nvSpPr>
          <p:cNvPr id="9" name="右箭头 8"/>
          <p:cNvSpPr/>
          <p:nvPr/>
        </p:nvSpPr>
        <p:spPr>
          <a:xfrm>
            <a:off x="5275580" y="3730625"/>
            <a:ext cx="915670" cy="34544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深度学习 </a:t>
            </a:r>
            <a:r>
              <a:rPr lang="zh-CN" altLang="en-US" sz="2400">
                <a:solidFill>
                  <a:srgbClr val="0000FF"/>
                </a:solidFill>
                <a:latin typeface="微软雅黑" panose="020B0503020204020204" charset="-122"/>
                <a:ea typeface="微软雅黑" panose="020B0503020204020204" charset="-122"/>
              </a:rPr>
              <a:t>线性分类的局限性</a:t>
            </a:r>
            <a:endParaRPr lang="zh-CN" altLang="en-US" sz="2400">
              <a:solidFill>
                <a:srgbClr val="0000FF"/>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7148830" y="1714500"/>
            <a:ext cx="4203065" cy="3002280"/>
          </a:xfrm>
          <a:prstGeom prst="rect">
            <a:avLst/>
          </a:prstGeom>
        </p:spPr>
      </p:pic>
      <p:pic>
        <p:nvPicPr>
          <p:cNvPr id="5" name="图片 4" descr="{68D52A89-699D-4ED0-A56E-52C029BCAB1E}"/>
          <p:cNvPicPr>
            <a:picLocks noChangeAspect="1"/>
          </p:cNvPicPr>
          <p:nvPr/>
        </p:nvPicPr>
        <p:blipFill>
          <a:blip r:embed="rId2"/>
          <a:stretch>
            <a:fillRect/>
          </a:stretch>
        </p:blipFill>
        <p:spPr>
          <a:xfrm>
            <a:off x="1105535" y="1195705"/>
            <a:ext cx="3603625" cy="2060575"/>
          </a:xfrm>
          <a:prstGeom prst="rect">
            <a:avLst/>
          </a:prstGeom>
        </p:spPr>
      </p:pic>
      <p:pic>
        <p:nvPicPr>
          <p:cNvPr id="6" name="图片 5"/>
          <p:cNvPicPr>
            <a:picLocks noChangeAspect="1"/>
          </p:cNvPicPr>
          <p:nvPr/>
        </p:nvPicPr>
        <p:blipFill>
          <a:blip r:embed="rId3"/>
          <a:stretch>
            <a:fillRect/>
          </a:stretch>
        </p:blipFill>
        <p:spPr>
          <a:xfrm>
            <a:off x="1105535" y="3432175"/>
            <a:ext cx="3428365" cy="1381125"/>
          </a:xfrm>
          <a:prstGeom prst="rect">
            <a:avLst/>
          </a:prstGeom>
        </p:spPr>
      </p:pic>
      <p:sp>
        <p:nvSpPr>
          <p:cNvPr id="8" name="文本框 7"/>
          <p:cNvSpPr txBox="1"/>
          <p:nvPr/>
        </p:nvSpPr>
        <p:spPr>
          <a:xfrm>
            <a:off x="1123950" y="4926330"/>
            <a:ext cx="3442335" cy="755015"/>
          </a:xfrm>
          <a:prstGeom prst="rect">
            <a:avLst/>
          </a:prstGeom>
          <a:noFill/>
        </p:spPr>
        <p:txBody>
          <a:bodyPr wrap="square" rtlCol="0">
            <a:spAutoFit/>
          </a:bodyPr>
          <a:p>
            <a:pPr>
              <a:lnSpc>
                <a:spcPct val="120000"/>
              </a:lnSpc>
            </a:pPr>
            <a:r>
              <a:rPr lang="zh-CN" altLang="en-US" sz="1200">
                <a:latin typeface="微软雅黑" panose="020B0503020204020204" charset="-122"/>
                <a:ea typeface="微软雅黑" panose="020B0503020204020204" charset="-122"/>
              </a:rPr>
              <a:t>传统的多感知器分类器不论如何组合，不论增加多次层网络，</a:t>
            </a:r>
            <a:r>
              <a:rPr lang="zh-CN" altLang="en-US" sz="1200">
                <a:solidFill>
                  <a:srgbClr val="FF0000"/>
                </a:solidFill>
                <a:latin typeface="微软雅黑" panose="020B0503020204020204" charset="-122"/>
                <a:ea typeface="微软雅黑" panose="020B0503020204020204" charset="-122"/>
              </a:rPr>
              <a:t>本质还是一个线性方程</a:t>
            </a:r>
            <a:r>
              <a:rPr lang="zh-CN" altLang="en-US" sz="1200">
                <a:latin typeface="微软雅黑" panose="020B0503020204020204" charset="-122"/>
                <a:ea typeface="微软雅黑" panose="020B0503020204020204" charset="-122"/>
              </a:rPr>
              <a:t>，无法有效表达如右图所示的分类问题</a:t>
            </a:r>
            <a:endParaRPr lang="zh-CN" altLang="en-US" sz="1200">
              <a:latin typeface="微软雅黑" panose="020B0503020204020204" charset="-122"/>
              <a:ea typeface="微软雅黑" panose="020B0503020204020204" charset="-122"/>
            </a:endParaRPr>
          </a:p>
        </p:txBody>
      </p:sp>
      <p:sp>
        <p:nvSpPr>
          <p:cNvPr id="9" name="右箭头 8"/>
          <p:cNvSpPr/>
          <p:nvPr/>
        </p:nvSpPr>
        <p:spPr>
          <a:xfrm>
            <a:off x="5584825" y="2973070"/>
            <a:ext cx="1235075" cy="4857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5180965" y="3523615"/>
            <a:ext cx="2025015" cy="306705"/>
          </a:xfrm>
          <a:prstGeom prst="rect">
            <a:avLst/>
          </a:prstGeom>
          <a:noFill/>
        </p:spPr>
        <p:txBody>
          <a:bodyPr wrap="square" rtlCol="0">
            <a:spAutoFit/>
          </a:bodyPr>
          <a:p>
            <a:pPr algn="ctr"/>
            <a:r>
              <a:rPr lang="zh-CN" altLang="en-US" sz="1400">
                <a:latin typeface="微软雅黑" panose="020B0503020204020204" charset="-122"/>
                <a:ea typeface="微软雅黑" panose="020B0503020204020204" charset="-122"/>
              </a:rPr>
              <a:t>可能学习到的曲线</a:t>
            </a:r>
            <a:endParaRPr lang="zh-CN" altLang="en-US" sz="140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深度学习 </a:t>
            </a:r>
            <a:r>
              <a:rPr lang="zh-CN" altLang="en-US" sz="2400">
                <a:solidFill>
                  <a:srgbClr val="0000FF"/>
                </a:solidFill>
                <a:latin typeface="微软雅黑" panose="020B0503020204020204" charset="-122"/>
                <a:ea typeface="微软雅黑" panose="020B0503020204020204" charset="-122"/>
              </a:rPr>
              <a:t>神经网络的非线性变换</a:t>
            </a:r>
            <a:endParaRPr lang="zh-CN" altLang="en-US" sz="2400">
              <a:solidFill>
                <a:srgbClr val="0000FF"/>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455295" y="1100455"/>
            <a:ext cx="4126865" cy="1946910"/>
          </a:xfrm>
          <a:prstGeom prst="rect">
            <a:avLst/>
          </a:prstGeom>
        </p:spPr>
      </p:pic>
      <p:sp>
        <p:nvSpPr>
          <p:cNvPr id="7" name="文本框 6"/>
          <p:cNvSpPr txBox="1"/>
          <p:nvPr/>
        </p:nvSpPr>
        <p:spPr>
          <a:xfrm>
            <a:off x="455295" y="3007360"/>
            <a:ext cx="4126230" cy="610235"/>
          </a:xfrm>
          <a:prstGeom prst="rect">
            <a:avLst/>
          </a:prstGeom>
          <a:noFill/>
        </p:spPr>
        <p:txBody>
          <a:bodyPr wrap="square" rtlCol="0">
            <a:spAutoFit/>
          </a:bodyPr>
          <a:p>
            <a:pPr>
              <a:lnSpc>
                <a:spcPct val="130000"/>
              </a:lnSpc>
            </a:pPr>
            <a:r>
              <a:rPr lang="en-US" altLang="zh-CN" sz="1200">
                <a:latin typeface="微软雅黑" panose="020B0503020204020204" charset="-122"/>
                <a:ea typeface="微软雅黑" panose="020B0503020204020204" charset="-122"/>
              </a:rPr>
              <a:t>1. </a:t>
            </a:r>
            <a:r>
              <a:rPr lang="zh-CN" altLang="en-US" sz="1200">
                <a:latin typeface="微软雅黑" panose="020B0503020204020204" charset="-122"/>
                <a:ea typeface="微软雅黑" panose="020B0503020204020204" charset="-122"/>
              </a:rPr>
              <a:t>单个神经元在输出层引入非线性</a:t>
            </a:r>
            <a:r>
              <a:rPr lang="zh-CN" altLang="en-US" sz="1400">
                <a:solidFill>
                  <a:srgbClr val="FF0000"/>
                </a:solidFill>
                <a:latin typeface="微软雅黑" panose="020B0503020204020204" charset="-122"/>
                <a:ea typeface="微软雅黑" panose="020B0503020204020204" charset="-122"/>
              </a:rPr>
              <a:t>激活函数</a:t>
            </a:r>
            <a:r>
              <a:rPr lang="zh-CN" altLang="en-US" sz="1400">
                <a:solidFill>
                  <a:schemeClr val="tx1"/>
                </a:solidFill>
                <a:latin typeface="微软雅黑" panose="020B0503020204020204" charset="-122"/>
                <a:ea typeface="微软雅黑" panose="020B0503020204020204" charset="-122"/>
              </a:rPr>
              <a:t>σ</a:t>
            </a:r>
            <a:r>
              <a:rPr lang="en-US" altLang="zh-CN" sz="1400">
                <a:solidFill>
                  <a:schemeClr val="tx1"/>
                </a:solidFill>
                <a:latin typeface="微软雅黑" panose="020B0503020204020204" charset="-122"/>
                <a:ea typeface="微软雅黑" panose="020B0503020204020204" charset="-122"/>
              </a:rPr>
              <a:t>(a)</a:t>
            </a:r>
            <a:r>
              <a:rPr lang="zh-CN" altLang="en-US" sz="1200">
                <a:solidFill>
                  <a:schemeClr val="tx1"/>
                </a:solidFill>
                <a:latin typeface="微软雅黑" panose="020B0503020204020204" charset="-122"/>
                <a:ea typeface="微软雅黑" panose="020B0503020204020204" charset="-122"/>
              </a:rPr>
              <a:t>，最终</a:t>
            </a:r>
            <a:r>
              <a:rPr lang="en-US" altLang="zh-CN" sz="1200">
                <a:solidFill>
                  <a:schemeClr val="tx1"/>
                </a:solidFill>
                <a:latin typeface="微软雅黑" panose="020B0503020204020204" charset="-122"/>
                <a:ea typeface="微软雅黑" panose="020B0503020204020204" charset="-122"/>
              </a:rPr>
              <a:t>Y</a:t>
            </a:r>
            <a:r>
              <a:rPr lang="zh-CN" altLang="en-US" sz="1200">
                <a:solidFill>
                  <a:schemeClr val="tx1"/>
                </a:solidFill>
                <a:latin typeface="微软雅黑" panose="020B0503020204020204" charset="-122"/>
                <a:ea typeface="微软雅黑" panose="020B0503020204020204" charset="-122"/>
              </a:rPr>
              <a:t>是非线性表达</a:t>
            </a:r>
            <a:endParaRPr lang="zh-CN" altLang="en-US" sz="1200">
              <a:solidFill>
                <a:schemeClr val="tx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2"/>
          <a:stretch>
            <a:fillRect/>
          </a:stretch>
        </p:blipFill>
        <p:spPr>
          <a:xfrm>
            <a:off x="455930" y="3745230"/>
            <a:ext cx="4537075" cy="1753870"/>
          </a:xfrm>
          <a:prstGeom prst="rect">
            <a:avLst/>
          </a:prstGeom>
        </p:spPr>
      </p:pic>
      <p:sp>
        <p:nvSpPr>
          <p:cNvPr id="12" name="文本框 11"/>
          <p:cNvSpPr txBox="1"/>
          <p:nvPr/>
        </p:nvSpPr>
        <p:spPr>
          <a:xfrm>
            <a:off x="455295" y="5574665"/>
            <a:ext cx="5156835" cy="866140"/>
          </a:xfrm>
          <a:prstGeom prst="rect">
            <a:avLst/>
          </a:prstGeom>
          <a:noFill/>
        </p:spPr>
        <p:txBody>
          <a:bodyPr wrap="square" rtlCol="0">
            <a:spAutoFit/>
          </a:bodyPr>
          <a:p>
            <a:pPr>
              <a:lnSpc>
                <a:spcPct val="140000"/>
              </a:lnSpc>
            </a:pPr>
            <a:r>
              <a:rPr lang="en-US" altLang="zh-CN" sz="1200">
                <a:latin typeface="微软雅黑" panose="020B0503020204020204" charset="-122"/>
                <a:ea typeface="微软雅黑" panose="020B0503020204020204" charset="-122"/>
              </a:rPr>
              <a:t>2. </a:t>
            </a:r>
            <a:r>
              <a:rPr lang="zh-CN" sz="1200">
                <a:latin typeface="微软雅黑" panose="020B0503020204020204" charset="-122"/>
                <a:ea typeface="微软雅黑" panose="020B0503020204020204" charset="-122"/>
              </a:rPr>
              <a:t>扩展到多个神经元组合后</a:t>
            </a:r>
            <a:r>
              <a:rPr lang="zh-CN" altLang="en-US" sz="1200">
                <a:solidFill>
                  <a:schemeClr val="tx1"/>
                </a:solidFill>
                <a:latin typeface="微软雅黑" panose="020B0503020204020204" charset="-122"/>
                <a:ea typeface="微软雅黑" panose="020B0503020204020204" charset="-122"/>
              </a:rPr>
              <a:t>，</a:t>
            </a:r>
            <a:r>
              <a:rPr lang="zh-CN" altLang="en-US" sz="1200">
                <a:solidFill>
                  <a:srgbClr val="FF0000"/>
                </a:solidFill>
                <a:latin typeface="微软雅黑" panose="020B0503020204020204" charset="-122"/>
                <a:ea typeface="微软雅黑" panose="020B0503020204020204" charset="-122"/>
              </a:rPr>
              <a:t>复杂结构</a:t>
            </a:r>
            <a:r>
              <a:rPr lang="zh-CN" sz="1200">
                <a:solidFill>
                  <a:srgbClr val="FF0000"/>
                </a:solidFill>
                <a:latin typeface="微软雅黑" panose="020B0503020204020204" charset="-122"/>
                <a:ea typeface="微软雅黑" panose="020B0503020204020204" charset="-122"/>
              </a:rPr>
              <a:t>模型</a:t>
            </a:r>
            <a:r>
              <a:rPr lang="zh-CN" sz="1200">
                <a:solidFill>
                  <a:schemeClr val="tx1"/>
                </a:solidFill>
                <a:latin typeface="微软雅黑" panose="020B0503020204020204" charset="-122"/>
                <a:ea typeface="微软雅黑" panose="020B0503020204020204" charset="-122"/>
              </a:rPr>
              <a:t>对输入特征 ｛</a:t>
            </a:r>
            <a:r>
              <a:rPr lang="en-US" altLang="zh-CN" sz="1200">
                <a:solidFill>
                  <a:schemeClr val="tx1"/>
                </a:solidFill>
                <a:latin typeface="微软雅黑" panose="020B0503020204020204" charset="-122"/>
                <a:ea typeface="微软雅黑" panose="020B0503020204020204" charset="-122"/>
              </a:rPr>
              <a:t>X</a:t>
            </a:r>
            <a:r>
              <a:rPr lang="en-US" altLang="zh-CN" sz="1200" baseline="-25000">
                <a:solidFill>
                  <a:schemeClr val="tx1"/>
                </a:solidFill>
                <a:latin typeface="微软雅黑" panose="020B0503020204020204" charset="-122"/>
                <a:ea typeface="微软雅黑" panose="020B0503020204020204" charset="-122"/>
              </a:rPr>
              <a:t>0</a:t>
            </a:r>
            <a:r>
              <a:rPr lang="en-US" altLang="zh-CN" sz="1200">
                <a:solidFill>
                  <a:schemeClr val="tx1"/>
                </a:solidFill>
                <a:latin typeface="微软雅黑" panose="020B0503020204020204" charset="-122"/>
                <a:ea typeface="微软雅黑" panose="020B0503020204020204" charset="-122"/>
              </a:rPr>
              <a:t> X</a:t>
            </a:r>
            <a:r>
              <a:rPr lang="en-US" altLang="zh-CN" sz="1200" baseline="-25000">
                <a:solidFill>
                  <a:schemeClr val="tx1"/>
                </a:solidFill>
                <a:latin typeface="微软雅黑" panose="020B0503020204020204" charset="-122"/>
                <a:ea typeface="微软雅黑" panose="020B0503020204020204" charset="-122"/>
              </a:rPr>
              <a:t>1</a:t>
            </a:r>
            <a:r>
              <a:rPr lang="en-US" altLang="zh-CN" sz="1200">
                <a:solidFill>
                  <a:schemeClr val="tx1"/>
                </a:solidFill>
                <a:latin typeface="微软雅黑" panose="020B0503020204020204" charset="-122"/>
                <a:ea typeface="微软雅黑" panose="020B0503020204020204" charset="-122"/>
              </a:rPr>
              <a:t> X</a:t>
            </a:r>
            <a:r>
              <a:rPr lang="en-US" altLang="zh-CN" sz="1200" baseline="-25000">
                <a:solidFill>
                  <a:schemeClr val="tx1"/>
                </a:solidFill>
                <a:latin typeface="微软雅黑" panose="020B0503020204020204" charset="-122"/>
                <a:ea typeface="微软雅黑" panose="020B0503020204020204" charset="-122"/>
              </a:rPr>
              <a:t>i</a:t>
            </a:r>
            <a:r>
              <a:rPr lang="zh-CN" sz="1200">
                <a:latin typeface="微软雅黑" panose="020B0503020204020204" charset="-122"/>
                <a:ea typeface="微软雅黑" panose="020B0503020204020204" charset="-122"/>
                <a:sym typeface="+mn-ea"/>
              </a:rPr>
              <a:t>｝</a:t>
            </a:r>
            <a:r>
              <a:rPr lang="en-US" altLang="zh-CN" sz="1200" baseline="-25000">
                <a:solidFill>
                  <a:schemeClr val="tx1"/>
                </a:solidFill>
                <a:latin typeface="微软雅黑" panose="020B0503020204020204" charset="-122"/>
                <a:ea typeface="微软雅黑" panose="020B0503020204020204" charset="-122"/>
              </a:rPr>
              <a:t> </a:t>
            </a:r>
            <a:r>
              <a:rPr lang="zh-CN" sz="1200">
                <a:solidFill>
                  <a:srgbClr val="FF0000"/>
                </a:solidFill>
                <a:latin typeface="微软雅黑" panose="020B0503020204020204" charset="-122"/>
                <a:ea typeface="微软雅黑" panose="020B0503020204020204" charset="-122"/>
              </a:rPr>
              <a:t>表达能力</a:t>
            </a:r>
            <a:r>
              <a:rPr lang="zh-CN" sz="1200">
                <a:solidFill>
                  <a:schemeClr val="tx1"/>
                </a:solidFill>
                <a:latin typeface="微软雅黑" panose="020B0503020204020204" charset="-122"/>
                <a:ea typeface="微软雅黑" panose="020B0503020204020204" charset="-122"/>
              </a:rPr>
              <a:t>则更强。</a:t>
            </a:r>
            <a:r>
              <a:rPr lang="zh-CN" sz="1200" u="sng">
                <a:solidFill>
                  <a:schemeClr val="tx1"/>
                </a:solidFill>
                <a:latin typeface="微软雅黑" panose="020B0503020204020204" charset="-122"/>
                <a:ea typeface="微软雅黑" panose="020B0503020204020204" charset="-122"/>
              </a:rPr>
              <a:t>我们可以通过训练网络得到了一个更</a:t>
            </a:r>
            <a:r>
              <a:rPr lang="zh-CN" sz="1200" u="sng">
                <a:solidFill>
                  <a:srgbClr val="FF0000"/>
                </a:solidFill>
                <a:latin typeface="微软雅黑" panose="020B0503020204020204" charset="-122"/>
                <a:ea typeface="微软雅黑" panose="020B0503020204020204" charset="-122"/>
              </a:rPr>
              <a:t>强大的函数（权重</a:t>
            </a:r>
            <a:r>
              <a:rPr lang="en-US" altLang="zh-CN" sz="1200" u="sng">
                <a:solidFill>
                  <a:srgbClr val="FF0000"/>
                </a:solidFill>
                <a:latin typeface="微软雅黑" panose="020B0503020204020204" charset="-122"/>
                <a:ea typeface="微软雅黑" panose="020B0503020204020204" charset="-122"/>
              </a:rPr>
              <a:t>W</a:t>
            </a:r>
            <a:r>
              <a:rPr lang="zh-CN" sz="1200" u="sng">
                <a:solidFill>
                  <a:srgbClr val="FF0000"/>
                </a:solidFill>
                <a:latin typeface="微软雅黑" panose="020B0503020204020204" charset="-122"/>
                <a:ea typeface="微软雅黑" panose="020B0503020204020204" charset="-122"/>
              </a:rPr>
              <a:t>和偏置</a:t>
            </a:r>
            <a:r>
              <a:rPr lang="en-US" altLang="zh-CN" sz="1200" u="sng">
                <a:solidFill>
                  <a:srgbClr val="FF0000"/>
                </a:solidFill>
                <a:latin typeface="微软雅黑" panose="020B0503020204020204" charset="-122"/>
                <a:ea typeface="微软雅黑" panose="020B0503020204020204" charset="-122"/>
              </a:rPr>
              <a:t>Bias</a:t>
            </a:r>
            <a:r>
              <a:rPr lang="zh-CN" sz="1200" u="sng">
                <a:solidFill>
                  <a:srgbClr val="FF0000"/>
                </a:solidFill>
                <a:latin typeface="微软雅黑" panose="020B0503020204020204" charset="-122"/>
                <a:ea typeface="微软雅黑" panose="020B0503020204020204" charset="-122"/>
              </a:rPr>
              <a:t>）</a:t>
            </a:r>
            <a:r>
              <a:rPr lang="zh-CN" sz="1200" u="sng">
                <a:solidFill>
                  <a:schemeClr val="tx1"/>
                </a:solidFill>
                <a:latin typeface="微软雅黑" panose="020B0503020204020204" charset="-122"/>
                <a:ea typeface="微软雅黑" panose="020B0503020204020204" charset="-122"/>
              </a:rPr>
              <a:t>，来拟合我们输入的特征。</a:t>
            </a:r>
            <a:endParaRPr lang="en-US" altLang="zh-CN" sz="1200" u="sng">
              <a:solidFill>
                <a:schemeClr val="tx1"/>
              </a:solid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3"/>
          <a:stretch>
            <a:fillRect/>
          </a:stretch>
        </p:blipFill>
        <p:spPr>
          <a:xfrm>
            <a:off x="7218680" y="1693545"/>
            <a:ext cx="4330065" cy="3145155"/>
          </a:xfrm>
          <a:prstGeom prst="rect">
            <a:avLst/>
          </a:prstGeom>
        </p:spPr>
      </p:pic>
      <p:sp>
        <p:nvSpPr>
          <p:cNvPr id="14" name="右箭头 13"/>
          <p:cNvSpPr/>
          <p:nvPr/>
        </p:nvSpPr>
        <p:spPr>
          <a:xfrm>
            <a:off x="5612765" y="3065780"/>
            <a:ext cx="1235075" cy="4857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5217795" y="3659505"/>
            <a:ext cx="2025015" cy="306705"/>
          </a:xfrm>
          <a:prstGeom prst="rect">
            <a:avLst/>
          </a:prstGeom>
          <a:noFill/>
        </p:spPr>
        <p:txBody>
          <a:bodyPr wrap="square" rtlCol="0">
            <a:spAutoFit/>
          </a:bodyPr>
          <a:p>
            <a:pPr algn="ctr"/>
            <a:r>
              <a:rPr lang="zh-CN" altLang="en-US" sz="1400">
                <a:latin typeface="微软雅黑" panose="020B0503020204020204" charset="-122"/>
                <a:ea typeface="微软雅黑" panose="020B0503020204020204" charset="-122"/>
              </a:rPr>
              <a:t>可能学习到的曲线</a:t>
            </a:r>
            <a:endParaRPr lang="zh-CN" altLang="en-US" sz="14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深度学习 </a:t>
            </a:r>
            <a:r>
              <a:rPr lang="zh-CN" altLang="en-US" sz="2400">
                <a:solidFill>
                  <a:srgbClr val="0000FF"/>
                </a:solidFill>
                <a:latin typeface="微软雅黑" panose="020B0503020204020204" charset="-122"/>
                <a:ea typeface="微软雅黑" panose="020B0503020204020204" charset="-122"/>
              </a:rPr>
              <a:t>神经网络的逐层抽象性</a:t>
            </a:r>
            <a:endParaRPr lang="en-US" altLang="zh-CN" sz="2400">
              <a:solidFill>
                <a:srgbClr val="0000FF"/>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2861310" y="1571625"/>
            <a:ext cx="5752465" cy="3028315"/>
          </a:xfrm>
          <a:prstGeom prst="rect">
            <a:avLst/>
          </a:prstGeom>
        </p:spPr>
      </p:pic>
      <p:sp>
        <p:nvSpPr>
          <p:cNvPr id="6" name="文本框 5"/>
          <p:cNvSpPr txBox="1"/>
          <p:nvPr/>
        </p:nvSpPr>
        <p:spPr>
          <a:xfrm>
            <a:off x="1149985" y="4958715"/>
            <a:ext cx="9892665" cy="810260"/>
          </a:xfrm>
          <a:prstGeom prst="rect">
            <a:avLst/>
          </a:prstGeom>
          <a:noFill/>
        </p:spPr>
        <p:txBody>
          <a:bodyPr wrap="square" rtlCol="0">
            <a:spAutoFit/>
          </a:bodyPr>
          <a:p>
            <a:pPr marL="285750" indent="-285750">
              <a:lnSpc>
                <a:spcPct val="130000"/>
              </a:lnSpc>
              <a:buFont typeface="Wingdings" panose="05000000000000000000" charset="0"/>
              <a:buChar char=""/>
            </a:pPr>
            <a:r>
              <a:rPr lang="zh-CN" altLang="en-US">
                <a:latin typeface="微软雅黑" panose="020B0503020204020204" charset="-122"/>
                <a:ea typeface="微软雅黑" panose="020B0503020204020204" charset="-122"/>
              </a:rPr>
              <a:t>在</a:t>
            </a:r>
            <a:r>
              <a:rPr lang="en-US" altLang="zh-CN">
                <a:latin typeface="微软雅黑" panose="020B0503020204020204" charset="-122"/>
                <a:ea typeface="微软雅黑" panose="020B0503020204020204" charset="-122"/>
              </a:rPr>
              <a:t>DNN</a:t>
            </a:r>
            <a:r>
              <a:rPr lang="zh-CN" altLang="en-US">
                <a:latin typeface="微软雅黑" panose="020B0503020204020204" charset="-122"/>
                <a:ea typeface="微软雅黑" panose="020B0503020204020204" charset="-122"/>
              </a:rPr>
              <a:t>网络，每一层节点根据前一层的输出</a:t>
            </a:r>
            <a:r>
              <a:rPr lang="zh-CN" altLang="en-US">
                <a:latin typeface="微软雅黑" panose="020B0503020204020204" charset="-122"/>
                <a:ea typeface="微软雅黑" panose="020B0503020204020204" charset="-122"/>
                <a:sym typeface="+mn-ea"/>
              </a:rPr>
              <a:t>聚合和重组特征，然后在</a:t>
            </a:r>
            <a:r>
              <a:rPr lang="zh-CN" altLang="en-US">
                <a:latin typeface="微软雅黑" panose="020B0503020204020204" charset="-122"/>
                <a:ea typeface="微软雅黑" panose="020B0503020204020204" charset="-122"/>
              </a:rPr>
              <a:t>不同的特征上进行训练。</a:t>
            </a:r>
            <a:endParaRPr lang="zh-CN" altLang="en-US">
              <a:latin typeface="微软雅黑" panose="020B0503020204020204" charset="-122"/>
              <a:ea typeface="微软雅黑" panose="020B0503020204020204" charset="-122"/>
            </a:endParaRPr>
          </a:p>
          <a:p>
            <a:pPr marL="285750" indent="-285750">
              <a:lnSpc>
                <a:spcPct val="130000"/>
              </a:lnSpc>
              <a:buFont typeface="Wingdings" panose="05000000000000000000" charset="0"/>
              <a:buChar char=""/>
            </a:pPr>
            <a:r>
              <a:rPr lang="zh-CN" altLang="en-US">
                <a:latin typeface="微软雅黑" panose="020B0503020204020204" charset="-122"/>
                <a:ea typeface="微软雅黑" panose="020B0503020204020204" charset="-122"/>
              </a:rPr>
              <a:t>网络层次越深，神经元节点所能识别和表征的特征越复杂。</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神经</a:t>
            </a:r>
            <a:r>
              <a:rPr lang="zh-CN" altLang="en-US" sz="2400">
                <a:solidFill>
                  <a:schemeClr val="tx1"/>
                </a:solidFill>
                <a:latin typeface="微软雅黑" panose="020B0503020204020204" charset="-122"/>
                <a:ea typeface="微软雅黑" panose="020B0503020204020204" charset="-122"/>
              </a:rPr>
              <a:t>网络训练</a:t>
            </a:r>
            <a:r>
              <a:rPr lang="zh-CN" altLang="en-US" sz="2400">
                <a:solidFill>
                  <a:srgbClr val="0000FF"/>
                </a:solidFill>
                <a:latin typeface="微软雅黑" panose="020B0503020204020204" charset="-122"/>
                <a:ea typeface="微软雅黑" panose="020B0503020204020204" charset="-122"/>
              </a:rPr>
              <a:t> </a:t>
            </a:r>
            <a:r>
              <a:rPr lang="en-US" altLang="zh-CN" sz="2400">
                <a:solidFill>
                  <a:srgbClr val="0000FF"/>
                </a:solidFill>
                <a:latin typeface="微软雅黑" panose="020B0503020204020204" charset="-122"/>
                <a:ea typeface="微软雅黑" panose="020B0503020204020204" charset="-122"/>
              </a:rPr>
              <a:t>Softmax</a:t>
            </a:r>
            <a:r>
              <a:rPr lang="zh-CN" altLang="en-US" sz="2400">
                <a:solidFill>
                  <a:srgbClr val="0000FF"/>
                </a:solidFill>
                <a:latin typeface="微软雅黑" panose="020B0503020204020204" charset="-122"/>
                <a:ea typeface="微软雅黑" panose="020B0503020204020204" charset="-122"/>
              </a:rPr>
              <a:t>回归算法</a:t>
            </a:r>
            <a:endParaRPr lang="zh-CN" altLang="en-US" sz="2400">
              <a:solidFill>
                <a:srgbClr val="0000FF"/>
              </a:solidFill>
              <a:latin typeface="微软雅黑" panose="020B0503020204020204" charset="-122"/>
              <a:ea typeface="微软雅黑" panose="020B0503020204020204" charset="-122"/>
            </a:endParaRPr>
          </a:p>
        </p:txBody>
      </p:sp>
      <p:sp>
        <p:nvSpPr>
          <p:cNvPr id="4" name="文本框 3"/>
          <p:cNvSpPr txBox="1"/>
          <p:nvPr/>
        </p:nvSpPr>
        <p:spPr>
          <a:xfrm>
            <a:off x="427355" y="956310"/>
            <a:ext cx="11412220" cy="645160"/>
          </a:xfrm>
          <a:prstGeom prst="rect">
            <a:avLst/>
          </a:prstGeom>
          <a:noFill/>
        </p:spPr>
        <p:txBody>
          <a:bodyPr wrap="square" rtlCol="0">
            <a:spAutoFit/>
          </a:bodyPr>
          <a:p>
            <a:r>
              <a:rPr lang="en-US" altLang="zh-CN"/>
              <a:t>S</a:t>
            </a:r>
            <a:r>
              <a:rPr lang="zh-CN" altLang="en-US"/>
              <a:t>oftmax is a generalization of logistic function that "squashes"(maps) a KK-dimensional vector zz of arbitrary real values to a KK-dimensional vector σ(z)σ(z) of real values in the range (0, 1) that add up to 1.</a:t>
            </a:r>
            <a:endParaRPr lang="zh-CN" altLang="en-US"/>
          </a:p>
        </p:txBody>
      </p:sp>
      <p:pic>
        <p:nvPicPr>
          <p:cNvPr id="6" name="图片 5"/>
          <p:cNvPicPr>
            <a:picLocks noChangeAspect="1"/>
          </p:cNvPicPr>
          <p:nvPr/>
        </p:nvPicPr>
        <p:blipFill>
          <a:blip r:embed="rId1"/>
          <a:stretch>
            <a:fillRect/>
          </a:stretch>
        </p:blipFill>
        <p:spPr>
          <a:xfrm>
            <a:off x="427355" y="1582420"/>
            <a:ext cx="5695315" cy="1066800"/>
          </a:xfrm>
          <a:prstGeom prst="rect">
            <a:avLst/>
          </a:prstGeom>
        </p:spPr>
      </p:pic>
      <p:pic>
        <p:nvPicPr>
          <p:cNvPr id="9" name="图片 8" descr="softmax-regression-scalargraph"/>
          <p:cNvPicPr>
            <a:picLocks noChangeAspect="1"/>
          </p:cNvPicPr>
          <p:nvPr/>
        </p:nvPicPr>
        <p:blipFill>
          <a:blip r:embed="rId2"/>
          <a:stretch>
            <a:fillRect/>
          </a:stretch>
        </p:blipFill>
        <p:spPr>
          <a:xfrm>
            <a:off x="513080" y="3247390"/>
            <a:ext cx="3782060" cy="1510030"/>
          </a:xfrm>
          <a:prstGeom prst="rect">
            <a:avLst/>
          </a:prstGeom>
        </p:spPr>
      </p:pic>
      <p:pic>
        <p:nvPicPr>
          <p:cNvPr id="11" name="图片 10" descr="softmax-regression-vectorequation"/>
          <p:cNvPicPr>
            <a:picLocks noChangeAspect="1"/>
          </p:cNvPicPr>
          <p:nvPr/>
        </p:nvPicPr>
        <p:blipFill>
          <a:blip r:embed="rId3"/>
          <a:stretch>
            <a:fillRect/>
          </a:stretch>
        </p:blipFill>
        <p:spPr>
          <a:xfrm>
            <a:off x="5966460" y="3345180"/>
            <a:ext cx="5695950" cy="1389380"/>
          </a:xfrm>
          <a:prstGeom prst="rect">
            <a:avLst/>
          </a:prstGeom>
        </p:spPr>
      </p:pic>
      <p:sp>
        <p:nvSpPr>
          <p:cNvPr id="16" name="文本框 15"/>
          <p:cNvSpPr txBox="1"/>
          <p:nvPr/>
        </p:nvSpPr>
        <p:spPr>
          <a:xfrm>
            <a:off x="427355" y="2839085"/>
            <a:ext cx="2372995" cy="306705"/>
          </a:xfrm>
          <a:prstGeom prst="rect">
            <a:avLst/>
          </a:prstGeom>
          <a:noFill/>
        </p:spPr>
        <p:txBody>
          <a:bodyPr wrap="square" rtlCol="0">
            <a:spAutoFit/>
          </a:bodyPr>
          <a:p>
            <a:r>
              <a:rPr lang="zh-CN" altLang="en-US" sz="1400">
                <a:latin typeface="微软雅黑" panose="020B0503020204020204" charset="-122"/>
                <a:ea typeface="微软雅黑" panose="020B0503020204020204" charset="-122"/>
              </a:rPr>
              <a:t>通常作为</a:t>
            </a:r>
            <a:r>
              <a:rPr lang="zh-CN" altLang="en-US" sz="1400">
                <a:solidFill>
                  <a:srgbClr val="FF0000"/>
                </a:solidFill>
                <a:latin typeface="微软雅黑" panose="020B0503020204020204" charset="-122"/>
                <a:ea typeface="微软雅黑" panose="020B0503020204020204" charset="-122"/>
              </a:rPr>
              <a:t>神经网络的输出层</a:t>
            </a:r>
            <a:r>
              <a:rPr lang="zh-CN" altLang="en-US" sz="1400">
                <a:latin typeface="微软雅黑" panose="020B0503020204020204" charset="-122"/>
                <a:ea typeface="微软雅黑" panose="020B0503020204020204" charset="-122"/>
              </a:rPr>
              <a:t>：</a:t>
            </a:r>
            <a:endParaRPr lang="zh-CN" altLang="en-US" sz="1400">
              <a:latin typeface="微软雅黑" panose="020B0503020204020204" charset="-122"/>
              <a:ea typeface="微软雅黑" panose="020B0503020204020204" charset="-122"/>
            </a:endParaRPr>
          </a:p>
        </p:txBody>
      </p:sp>
      <p:sp>
        <p:nvSpPr>
          <p:cNvPr id="17" name="右箭头 16"/>
          <p:cNvSpPr/>
          <p:nvPr/>
        </p:nvSpPr>
        <p:spPr>
          <a:xfrm>
            <a:off x="4719320" y="3693160"/>
            <a:ext cx="902970" cy="33401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697730" y="4059555"/>
            <a:ext cx="941070" cy="737235"/>
          </a:xfrm>
          <a:prstGeom prst="rect">
            <a:avLst/>
          </a:prstGeom>
          <a:noFill/>
        </p:spPr>
        <p:txBody>
          <a:bodyPr wrap="square" rtlCol="0">
            <a:spAutoFit/>
          </a:bodyPr>
          <a:p>
            <a:pPr algn="ctr"/>
            <a:r>
              <a:rPr lang="zh-CN" altLang="en-US" sz="1400">
                <a:solidFill>
                  <a:srgbClr val="FF0000"/>
                </a:solidFill>
                <a:latin typeface="微软雅黑" panose="020B0503020204020204" charset="-122"/>
                <a:ea typeface="微软雅黑" panose="020B0503020204020204" charset="-122"/>
              </a:rPr>
              <a:t>矢量化</a:t>
            </a:r>
            <a:endParaRPr lang="zh-CN" altLang="en-US" sz="1400">
              <a:solidFill>
                <a:srgbClr val="FF0000"/>
              </a:solidFill>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矩阵相乘</a:t>
            </a:r>
            <a:endParaRPr lang="zh-CN" altLang="en-US" sz="1400">
              <a:latin typeface="微软雅黑" panose="020B0503020204020204" charset="-122"/>
              <a:ea typeface="微软雅黑" panose="020B0503020204020204" charset="-122"/>
            </a:endParaRPr>
          </a:p>
          <a:p>
            <a:pPr algn="ctr"/>
            <a:r>
              <a:rPr lang="zh-CN" altLang="en-US" sz="1400">
                <a:latin typeface="微软雅黑" panose="020B0503020204020204" charset="-122"/>
                <a:ea typeface="微软雅黑" panose="020B0503020204020204" charset="-122"/>
              </a:rPr>
              <a:t>矢量相加</a:t>
            </a:r>
            <a:endParaRPr lang="zh-CN" altLang="en-US" sz="1400">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4"/>
          <a:stretch>
            <a:fillRect/>
          </a:stretch>
        </p:blipFill>
        <p:spPr>
          <a:xfrm>
            <a:off x="462915" y="5425440"/>
            <a:ext cx="2276475" cy="533400"/>
          </a:xfrm>
          <a:prstGeom prst="rect">
            <a:avLst/>
          </a:prstGeom>
        </p:spPr>
      </p:pic>
      <p:sp>
        <p:nvSpPr>
          <p:cNvPr id="20" name="文本框 19"/>
          <p:cNvSpPr txBox="1"/>
          <p:nvPr/>
        </p:nvSpPr>
        <p:spPr>
          <a:xfrm>
            <a:off x="595630" y="5118735"/>
            <a:ext cx="1939290" cy="306705"/>
          </a:xfrm>
          <a:prstGeom prst="rect">
            <a:avLst/>
          </a:prstGeom>
          <a:noFill/>
        </p:spPr>
        <p:txBody>
          <a:bodyPr wrap="square" rtlCol="0">
            <a:spAutoFit/>
          </a:bodyPr>
          <a:p>
            <a:r>
              <a:rPr lang="zh-CN" altLang="en-US" sz="1400">
                <a:latin typeface="微软雅黑" panose="020B0503020204020204" charset="-122"/>
                <a:ea typeface="微软雅黑" panose="020B0503020204020204" charset="-122"/>
              </a:rPr>
              <a:t>最终数学表达式：</a:t>
            </a:r>
            <a:endParaRPr lang="zh-CN" altLang="en-US" sz="1400">
              <a:latin typeface="微软雅黑" panose="020B0503020204020204" charset="-122"/>
              <a:ea typeface="微软雅黑" panose="020B0503020204020204" charset="-122"/>
            </a:endParaRPr>
          </a:p>
        </p:txBody>
      </p:sp>
      <p:sp>
        <p:nvSpPr>
          <p:cNvPr id="21" name="文本框 20"/>
          <p:cNvSpPr txBox="1"/>
          <p:nvPr/>
        </p:nvSpPr>
        <p:spPr>
          <a:xfrm>
            <a:off x="595630" y="5958840"/>
            <a:ext cx="5526405" cy="368300"/>
          </a:xfrm>
          <a:prstGeom prst="rect">
            <a:avLst/>
          </a:prstGeom>
          <a:noFill/>
        </p:spPr>
        <p:txBody>
          <a:bodyPr wrap="square" rtlCol="0">
            <a:spAutoFit/>
          </a:bodyPr>
          <a:p>
            <a:r>
              <a:rPr lang="en-US" altLang="zh-CN">
                <a:solidFill>
                  <a:srgbClr val="FF0000"/>
                </a:solidFill>
                <a:latin typeface="微软雅黑" panose="020B0503020204020204" charset="-122"/>
                <a:ea typeface="微软雅黑" panose="020B0503020204020204" charset="-122"/>
              </a:rPr>
              <a:t>y</a:t>
            </a:r>
            <a:r>
              <a:rPr lang="zh-CN" altLang="en-US" sz="1600">
                <a:latin typeface="微软雅黑" panose="020B0503020204020204" charset="-122"/>
                <a:ea typeface="微软雅黑" panose="020B0503020204020204" charset="-122"/>
              </a:rPr>
              <a:t>代表模型输出的分类概率分布，例如向量</a:t>
            </a:r>
            <a:r>
              <a:rPr lang="en-US" altLang="zh-CN">
                <a:latin typeface="微软雅黑" panose="020B0503020204020204" charset="-122"/>
                <a:ea typeface="微软雅黑" panose="020B0503020204020204" charset="-122"/>
              </a:rPr>
              <a:t>y</a:t>
            </a:r>
            <a:r>
              <a:rPr lang="en-US" altLang="zh-CN" sz="1600">
                <a:latin typeface="微软雅黑" panose="020B0503020204020204" charset="-122"/>
                <a:ea typeface="微软雅黑" panose="020B0503020204020204" charset="-122"/>
              </a:rPr>
              <a:t>=[0.1, 0.2, 0.7]</a:t>
            </a:r>
            <a:endParaRPr lang="zh-CN" altLang="en-US" sz="160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神经</a:t>
            </a:r>
            <a:r>
              <a:rPr lang="zh-CN" altLang="en-US" sz="2400">
                <a:solidFill>
                  <a:schemeClr val="tx1"/>
                </a:solidFill>
                <a:latin typeface="微软雅黑" panose="020B0503020204020204" charset="-122"/>
                <a:ea typeface="微软雅黑" panose="020B0503020204020204" charset="-122"/>
              </a:rPr>
              <a:t>网络训练</a:t>
            </a:r>
            <a:r>
              <a:rPr lang="zh-CN" altLang="en-US" sz="2400">
                <a:solidFill>
                  <a:srgbClr val="0000FF"/>
                </a:solidFill>
                <a:latin typeface="微软雅黑" panose="020B0503020204020204" charset="-122"/>
                <a:ea typeface="微软雅黑" panose="020B0503020204020204" charset="-122"/>
              </a:rPr>
              <a:t> </a:t>
            </a:r>
            <a:r>
              <a:rPr lang="en-US" sz="2400">
                <a:solidFill>
                  <a:srgbClr val="0000FF"/>
                </a:solidFill>
                <a:latin typeface="微软雅黑" panose="020B0503020204020204" charset="-122"/>
                <a:ea typeface="微软雅黑" panose="020B0503020204020204" charset="-122"/>
                <a:sym typeface="+mn-ea"/>
              </a:rPr>
              <a:t>Loss</a:t>
            </a:r>
            <a:r>
              <a:rPr lang="zh-CN" altLang="en-US" sz="2400">
                <a:solidFill>
                  <a:srgbClr val="0000FF"/>
                </a:solidFill>
                <a:latin typeface="微软雅黑" panose="020B0503020204020204" charset="-122"/>
                <a:ea typeface="微软雅黑" panose="020B0503020204020204" charset="-122"/>
                <a:sym typeface="+mn-ea"/>
              </a:rPr>
              <a:t>函数（</a:t>
            </a:r>
            <a:r>
              <a:rPr lang="en-US" altLang="zh-CN" sz="2400">
                <a:solidFill>
                  <a:srgbClr val="0000FF"/>
                </a:solidFill>
                <a:latin typeface="微软雅黑" panose="020B0503020204020204" charset="-122"/>
                <a:ea typeface="微软雅黑" panose="020B0503020204020204" charset="-122"/>
                <a:sym typeface="+mn-ea"/>
              </a:rPr>
              <a:t>Cross-Entropy</a:t>
            </a:r>
            <a:r>
              <a:rPr lang="zh-CN" altLang="en-US" sz="2400">
                <a:solidFill>
                  <a:srgbClr val="0000FF"/>
                </a:solidFill>
                <a:latin typeface="微软雅黑" panose="020B0503020204020204" charset="-122"/>
                <a:ea typeface="微软雅黑" panose="020B0503020204020204" charset="-122"/>
                <a:sym typeface="+mn-ea"/>
              </a:rPr>
              <a:t>交叉熵）</a:t>
            </a:r>
            <a:endParaRPr lang="en-US" altLang="zh-CN" sz="2400">
              <a:solidFill>
                <a:srgbClr val="0000FF"/>
              </a:solidFill>
              <a:latin typeface="微软雅黑" panose="020B0503020204020204" charset="-122"/>
              <a:ea typeface="微软雅黑" panose="020B0503020204020204" charset="-122"/>
              <a:sym typeface="+mn-ea"/>
            </a:endParaRPr>
          </a:p>
        </p:txBody>
      </p:sp>
      <p:sp>
        <p:nvSpPr>
          <p:cNvPr id="3" name="文本框 2"/>
          <p:cNvSpPr txBox="1"/>
          <p:nvPr/>
        </p:nvSpPr>
        <p:spPr>
          <a:xfrm>
            <a:off x="452755" y="908685"/>
            <a:ext cx="11438890" cy="922020"/>
          </a:xfrm>
          <a:prstGeom prst="rect">
            <a:avLst/>
          </a:prstGeom>
          <a:noFill/>
        </p:spPr>
        <p:txBody>
          <a:bodyPr wrap="square" rtlCol="0">
            <a:spAutoFit/>
          </a:bodyPr>
          <a:p>
            <a:pPr>
              <a:lnSpc>
                <a:spcPct val="150000"/>
              </a:lnSpc>
            </a:pPr>
            <a:r>
              <a:rPr lang="zh-CN" altLang="en-US" sz="1600">
                <a:latin typeface="微软雅黑" panose="020B0503020204020204" charset="-122"/>
                <a:ea typeface="微软雅黑" panose="020B0503020204020204" charset="-122"/>
              </a:rPr>
              <a:t>我们通过</a:t>
            </a:r>
            <a:r>
              <a:rPr lang="en-US" altLang="zh-CN" sz="1600">
                <a:latin typeface="微软雅黑" panose="020B0503020204020204" charset="-122"/>
                <a:ea typeface="微软雅黑" panose="020B0503020204020204" charset="-122"/>
              </a:rPr>
              <a:t>Softmax</a:t>
            </a:r>
            <a:r>
              <a:rPr lang="zh-CN" altLang="en-US" sz="1600">
                <a:latin typeface="微软雅黑" panose="020B0503020204020204" charset="-122"/>
                <a:ea typeface="微软雅黑" panose="020B0503020204020204" charset="-122"/>
              </a:rPr>
              <a:t>得到了分类的概率分布</a:t>
            </a:r>
            <a:r>
              <a:rPr lang="en-US" altLang="zh-CN">
                <a:solidFill>
                  <a:srgbClr val="FF0000"/>
                </a:solidFill>
                <a:latin typeface="微软雅黑" panose="020B0503020204020204" charset="-122"/>
                <a:ea typeface="微软雅黑" panose="020B0503020204020204" charset="-122"/>
              </a:rPr>
              <a:t>y</a:t>
            </a:r>
            <a:r>
              <a:rPr lang="zh-CN" altLang="en-US" sz="1600">
                <a:latin typeface="微软雅黑" panose="020B0503020204020204" charset="-122"/>
                <a:ea typeface="微软雅黑" panose="020B0503020204020204" charset="-122"/>
              </a:rPr>
              <a:t>，训练的目的是判断这个概率分布的好坏从而进一步调整权重</a:t>
            </a:r>
            <a:r>
              <a:rPr lang="en-US" altLang="zh-CN" sz="1600">
                <a:latin typeface="微软雅黑" panose="020B0503020204020204" charset="-122"/>
                <a:ea typeface="微软雅黑" panose="020B0503020204020204" charset="-122"/>
              </a:rPr>
              <a:t>w</a:t>
            </a:r>
            <a:r>
              <a:rPr lang="zh-CN" altLang="en-US" sz="1600">
                <a:latin typeface="微软雅黑" panose="020B0503020204020204" charset="-122"/>
                <a:ea typeface="微软雅黑" panose="020B0503020204020204" charset="-122"/>
              </a:rPr>
              <a:t>和偏置</a:t>
            </a:r>
            <a:r>
              <a:rPr lang="en-US" altLang="zh-CN" sz="1600">
                <a:latin typeface="微软雅黑" panose="020B0503020204020204" charset="-122"/>
                <a:ea typeface="微软雅黑" panose="020B0503020204020204" charset="-122"/>
              </a:rPr>
              <a:t>b</a:t>
            </a:r>
            <a:r>
              <a:rPr lang="zh-CN" altLang="en-US" sz="1600">
                <a:latin typeface="微软雅黑" panose="020B0503020204020204" charset="-122"/>
                <a:ea typeface="微软雅黑" panose="020B0503020204020204" charset="-122"/>
              </a:rPr>
              <a:t>。</a:t>
            </a:r>
            <a:endParaRPr lang="zh-CN" altLang="en-US" sz="1600">
              <a:latin typeface="微软雅黑" panose="020B0503020204020204" charset="-122"/>
              <a:ea typeface="微软雅黑" panose="020B0503020204020204" charset="-122"/>
            </a:endParaRPr>
          </a:p>
          <a:p>
            <a:pPr>
              <a:lnSpc>
                <a:spcPct val="150000"/>
              </a:lnSpc>
            </a:pPr>
            <a:r>
              <a:rPr lang="zh-CN" altLang="en-US" sz="1600">
                <a:latin typeface="微软雅黑" panose="020B0503020204020204" charset="-122"/>
                <a:ea typeface="微软雅黑" panose="020B0503020204020204" charset="-122"/>
              </a:rPr>
              <a:t>在机器学习中一般采用</a:t>
            </a:r>
            <a:r>
              <a:rPr lang="en-US" altLang="zh-CN" sz="1600">
                <a:solidFill>
                  <a:srgbClr val="FF0000"/>
                </a:solidFill>
                <a:latin typeface="微软雅黑" panose="020B0503020204020204" charset="-122"/>
                <a:ea typeface="微软雅黑" panose="020B0503020204020204" charset="-122"/>
              </a:rPr>
              <a:t>Loss</a:t>
            </a:r>
            <a:r>
              <a:rPr lang="zh-CN" altLang="en-US" sz="1600">
                <a:latin typeface="微软雅黑" panose="020B0503020204020204" charset="-122"/>
                <a:ea typeface="微软雅黑" panose="020B0503020204020204" charset="-122"/>
              </a:rPr>
              <a:t>值来表示</a:t>
            </a:r>
            <a:r>
              <a:rPr lang="en-US" altLang="zh-CN">
                <a:solidFill>
                  <a:srgbClr val="FF0000"/>
                </a:solidFill>
                <a:latin typeface="微软雅黑" panose="020B0503020204020204" charset="-122"/>
                <a:ea typeface="微软雅黑" panose="020B0503020204020204" charset="-122"/>
              </a:rPr>
              <a:t>y</a:t>
            </a:r>
            <a:r>
              <a:rPr lang="zh-CN" altLang="en-US" sz="1600">
                <a:solidFill>
                  <a:schemeClr val="tx1"/>
                </a:solidFill>
                <a:latin typeface="微软雅黑" panose="020B0503020204020204" charset="-122"/>
                <a:ea typeface="微软雅黑" panose="020B0503020204020204" charset="-122"/>
              </a:rPr>
              <a:t>与我们期待的结果的差距（即模型输出的概率分布的好坏）。</a:t>
            </a:r>
            <a:endParaRPr lang="zh-CN" altLang="en-US" sz="1600">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452755" y="2257425"/>
            <a:ext cx="6457315" cy="337185"/>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rPr>
              <a:t>在深度学习中较常使用的</a:t>
            </a:r>
            <a:r>
              <a:rPr lang="en-US" altLang="zh-CN" sz="1600">
                <a:latin typeface="微软雅黑" panose="020B0503020204020204" charset="-122"/>
                <a:ea typeface="微软雅黑" panose="020B0503020204020204" charset="-122"/>
              </a:rPr>
              <a:t>Loss</a:t>
            </a:r>
            <a:r>
              <a:rPr lang="zh-CN" altLang="en-US" sz="1600">
                <a:latin typeface="微软雅黑" panose="020B0503020204020204" charset="-122"/>
                <a:ea typeface="微软雅黑" panose="020B0503020204020204" charset="-122"/>
              </a:rPr>
              <a:t>函数是  "cross-entropy"，定义如下：</a:t>
            </a:r>
            <a:endParaRPr lang="zh-CN" altLang="en-US" sz="160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1"/>
          <a:stretch>
            <a:fillRect/>
          </a:stretch>
        </p:blipFill>
        <p:spPr>
          <a:xfrm>
            <a:off x="773430" y="2836545"/>
            <a:ext cx="2228850" cy="600075"/>
          </a:xfrm>
          <a:prstGeom prst="rect">
            <a:avLst/>
          </a:prstGeom>
        </p:spPr>
      </p:pic>
      <p:sp>
        <p:nvSpPr>
          <p:cNvPr id="12" name="文本框 11"/>
          <p:cNvSpPr txBox="1"/>
          <p:nvPr/>
        </p:nvSpPr>
        <p:spPr>
          <a:xfrm>
            <a:off x="510540" y="3447415"/>
            <a:ext cx="11118215" cy="1456055"/>
          </a:xfrm>
          <a:prstGeom prst="rect">
            <a:avLst/>
          </a:prstGeom>
          <a:noFill/>
        </p:spPr>
        <p:txBody>
          <a:bodyPr wrap="square" rtlCol="0">
            <a:spAutoFit/>
          </a:bodyPr>
          <a:p>
            <a:pPr>
              <a:lnSpc>
                <a:spcPct val="120000"/>
              </a:lnSpc>
            </a:pPr>
            <a:r>
              <a:rPr lang="zh-CN" altLang="en-US" sz="1400">
                <a:latin typeface="微软雅黑" panose="020B0503020204020204" charset="-122"/>
                <a:ea typeface="微软雅黑" panose="020B0503020204020204" charset="-122"/>
              </a:rPr>
              <a:t>上述公式中： </a:t>
            </a:r>
            <a:endParaRPr lang="zh-CN" altLang="en-US" sz="1400">
              <a:latin typeface="微软雅黑" panose="020B0503020204020204" charset="-122"/>
              <a:ea typeface="微软雅黑" panose="020B0503020204020204" charset="-122"/>
            </a:endParaRPr>
          </a:p>
          <a:p>
            <a:pPr>
              <a:lnSpc>
                <a:spcPct val="120000"/>
              </a:lnSpc>
            </a:pPr>
            <a:r>
              <a:rPr lang="en-US" altLang="zh-CN" sz="1600">
                <a:solidFill>
                  <a:srgbClr val="FF0000"/>
                </a:solidFill>
                <a:latin typeface="微软雅黑" panose="020B0503020204020204" charset="-122"/>
                <a:ea typeface="微软雅黑" panose="020B0503020204020204" charset="-122"/>
              </a:rPr>
              <a:t>y </a:t>
            </a:r>
            <a:r>
              <a:rPr lang="en-US" altLang="zh-CN" sz="1400">
                <a:solidFill>
                  <a:srgbClr val="FF0000"/>
                </a:solidFill>
                <a:latin typeface="微软雅黑" panose="020B0503020204020204" charset="-122"/>
                <a:ea typeface="微软雅黑" panose="020B0503020204020204" charset="-122"/>
              </a:rPr>
              <a:t> </a:t>
            </a:r>
            <a:r>
              <a:rPr lang="zh-CN" altLang="en-US" sz="1400">
                <a:latin typeface="微软雅黑" panose="020B0503020204020204" charset="-122"/>
                <a:ea typeface="微软雅黑" panose="020B0503020204020204" charset="-122"/>
              </a:rPr>
              <a:t>表示我们模型预测输出的概率分布，例如语音静音帧与语音帧的二分类输出的</a:t>
            </a:r>
            <a:r>
              <a:rPr lang="en-US" altLang="zh-CN" sz="1400">
                <a:latin typeface="微软雅黑" panose="020B0503020204020204" charset="-122"/>
                <a:ea typeface="微软雅黑" panose="020B0503020204020204" charset="-122"/>
              </a:rPr>
              <a:t>vector</a:t>
            </a:r>
            <a:r>
              <a:rPr lang="zh-CN" altLang="en-US" sz="1400">
                <a:latin typeface="微软雅黑" panose="020B0503020204020204" charset="-122"/>
                <a:ea typeface="微软雅黑" panose="020B0503020204020204" charset="-122"/>
              </a:rPr>
              <a:t> </a:t>
            </a:r>
            <a:r>
              <a:rPr lang="en-US" altLang="zh-CN" sz="1400">
                <a:solidFill>
                  <a:srgbClr val="FF0000"/>
                </a:solidFill>
                <a:latin typeface="微软雅黑" panose="020B0503020204020204" charset="-122"/>
                <a:ea typeface="微软雅黑" panose="020B0503020204020204" charset="-122"/>
              </a:rPr>
              <a:t>y</a:t>
            </a:r>
            <a:r>
              <a:rPr lang="en-US" altLang="zh-CN" sz="1400">
                <a:latin typeface="微软雅黑" panose="020B0503020204020204" charset="-122"/>
                <a:ea typeface="微软雅黑" panose="020B0503020204020204" charset="-122"/>
              </a:rPr>
              <a:t> = [[0.8, 0.2], [0.4, 0.5], [0.1, 0.9]]</a:t>
            </a:r>
            <a:r>
              <a:rPr lang="zh-CN" altLang="en-US" sz="1400">
                <a:latin typeface="微软雅黑" panose="020B0503020204020204" charset="-122"/>
                <a:ea typeface="微软雅黑" panose="020B0503020204020204" charset="-122"/>
              </a:rPr>
              <a:t>，分别预测为语音帧</a:t>
            </a:r>
            <a:r>
              <a:rPr lang="en-US" altLang="zh-CN" sz="1400">
                <a:latin typeface="微软雅黑" panose="020B0503020204020204" charset="-122"/>
                <a:ea typeface="微软雅黑" panose="020B0503020204020204" charset="-122"/>
              </a:rPr>
              <a:t>/</a:t>
            </a:r>
            <a:r>
              <a:rPr lang="zh-CN" altLang="en-US" sz="1400">
                <a:latin typeface="微软雅黑" panose="020B0503020204020204" charset="-122"/>
                <a:ea typeface="微软雅黑" panose="020B0503020204020204" charset="-122"/>
              </a:rPr>
              <a:t>静音帧</a:t>
            </a:r>
            <a:r>
              <a:rPr lang="en-US" altLang="zh-CN" sz="1400">
                <a:latin typeface="微软雅黑" panose="020B0503020204020204" charset="-122"/>
                <a:ea typeface="微软雅黑" panose="020B0503020204020204" charset="-122"/>
              </a:rPr>
              <a:t>/</a:t>
            </a:r>
            <a:r>
              <a:rPr lang="zh-CN" altLang="en-US" sz="1400">
                <a:latin typeface="微软雅黑" panose="020B0503020204020204" charset="-122"/>
                <a:ea typeface="微软雅黑" panose="020B0503020204020204" charset="-122"/>
              </a:rPr>
              <a:t>静音帧</a:t>
            </a:r>
            <a:endParaRPr lang="zh-CN" altLang="en-US" sz="1400">
              <a:latin typeface="微软雅黑" panose="020B0503020204020204" charset="-122"/>
              <a:ea typeface="微软雅黑" panose="020B0503020204020204" charset="-122"/>
            </a:endParaRPr>
          </a:p>
          <a:p>
            <a:pPr>
              <a:lnSpc>
                <a:spcPct val="120000"/>
              </a:lnSpc>
            </a:pPr>
            <a:r>
              <a:rPr lang="en-US" altLang="zh-CN" sz="1600">
                <a:solidFill>
                  <a:srgbClr val="FF0000"/>
                </a:solidFill>
                <a:latin typeface="微软雅黑" panose="020B0503020204020204" charset="-122"/>
                <a:ea typeface="微软雅黑" panose="020B0503020204020204" charset="-122"/>
              </a:rPr>
              <a:t>y' </a:t>
            </a:r>
            <a:r>
              <a:rPr lang="zh-CN" altLang="en-US" sz="1400">
                <a:solidFill>
                  <a:schemeClr val="tx1"/>
                </a:solidFill>
                <a:latin typeface="微软雅黑" panose="020B0503020204020204" charset="-122"/>
                <a:ea typeface="微软雅黑" panose="020B0503020204020204" charset="-122"/>
              </a:rPr>
              <a:t>表示人工标注的真实的概率分布的</a:t>
            </a:r>
            <a:r>
              <a:rPr lang="en-US" altLang="zh-CN" sz="1400">
                <a:solidFill>
                  <a:schemeClr val="tx1"/>
                </a:solidFill>
                <a:latin typeface="微软雅黑" panose="020B0503020204020204" charset="-122"/>
                <a:ea typeface="微软雅黑" panose="020B0503020204020204" charset="-122"/>
              </a:rPr>
              <a:t>One-Hot vector</a:t>
            </a:r>
            <a:r>
              <a:rPr lang="zh-CN" altLang="en-US" sz="1400">
                <a:solidFill>
                  <a:schemeClr val="tx1"/>
                </a:solidFill>
                <a:latin typeface="微软雅黑" panose="020B0503020204020204" charset="-122"/>
                <a:ea typeface="微软雅黑" panose="020B0503020204020204" charset="-122"/>
              </a:rPr>
              <a:t>，例如已知</a:t>
            </a:r>
            <a:r>
              <a:rPr lang="zh-CN" altLang="en-US" sz="1400">
                <a:latin typeface="微软雅黑" panose="020B0503020204020204" charset="-122"/>
                <a:ea typeface="微软雅黑" panose="020B0503020204020204" charset="-122"/>
                <a:sym typeface="+mn-ea"/>
              </a:rPr>
              <a:t>有</a:t>
            </a:r>
            <a:r>
              <a:rPr lang="zh-CN" altLang="en-US" sz="1400">
                <a:solidFill>
                  <a:schemeClr val="tx1"/>
                </a:solidFill>
                <a:latin typeface="微软雅黑" panose="020B0503020204020204" charset="-122"/>
                <a:ea typeface="微软雅黑" panose="020B0503020204020204" charset="-122"/>
              </a:rPr>
              <a:t>语音帧</a:t>
            </a:r>
            <a:r>
              <a:rPr lang="en-US" altLang="zh-CN" sz="1400">
                <a:solidFill>
                  <a:schemeClr val="tx1"/>
                </a:solidFill>
                <a:latin typeface="微软雅黑" panose="020B0503020204020204" charset="-122"/>
                <a:ea typeface="微软雅黑" panose="020B0503020204020204" charset="-122"/>
              </a:rPr>
              <a:t>/</a:t>
            </a:r>
            <a:r>
              <a:rPr lang="zh-CN" altLang="en-US" sz="1400">
                <a:latin typeface="微软雅黑" panose="020B0503020204020204" charset="-122"/>
                <a:ea typeface="微软雅黑" panose="020B0503020204020204" charset="-122"/>
                <a:sym typeface="+mn-ea"/>
              </a:rPr>
              <a:t>静音帧</a:t>
            </a:r>
            <a:r>
              <a:rPr lang="en-US" altLang="zh-CN" sz="1400">
                <a:solidFill>
                  <a:schemeClr val="tx1"/>
                </a:solidFill>
                <a:latin typeface="微软雅黑" panose="020B0503020204020204" charset="-122"/>
                <a:ea typeface="微软雅黑" panose="020B0503020204020204" charset="-122"/>
              </a:rPr>
              <a:t>/</a:t>
            </a:r>
            <a:r>
              <a:rPr lang="zh-CN" altLang="en-US" sz="1400">
                <a:latin typeface="微软雅黑" panose="020B0503020204020204" charset="-122"/>
                <a:ea typeface="微软雅黑" panose="020B0503020204020204" charset="-122"/>
                <a:sym typeface="+mn-ea"/>
              </a:rPr>
              <a:t>静音帧 </a:t>
            </a:r>
            <a:r>
              <a:rPr lang="en-US" altLang="zh-CN" sz="1400">
                <a:solidFill>
                  <a:schemeClr val="tx1"/>
                </a:solidFill>
                <a:latin typeface="微软雅黑" panose="020B0503020204020204" charset="-122"/>
                <a:ea typeface="微软雅黑" panose="020B0503020204020204" charset="-122"/>
              </a:rPr>
              <a:t>[1, 0, 1]</a:t>
            </a:r>
            <a:r>
              <a:rPr lang="zh-CN" altLang="en-US" sz="1400">
                <a:solidFill>
                  <a:schemeClr val="tx1"/>
                </a:solidFill>
                <a:latin typeface="微软雅黑" panose="020B0503020204020204" charset="-122"/>
                <a:ea typeface="微软雅黑" panose="020B0503020204020204" charset="-122"/>
              </a:rPr>
              <a:t>，则</a:t>
            </a:r>
            <a:r>
              <a:rPr lang="en-US" altLang="zh-CN" sz="1400">
                <a:solidFill>
                  <a:schemeClr val="tx1"/>
                </a:solidFill>
                <a:latin typeface="微软雅黑" panose="020B0503020204020204" charset="-122"/>
                <a:ea typeface="微软雅黑" panose="020B0503020204020204" charset="-122"/>
              </a:rPr>
              <a:t>one-hot </a:t>
            </a:r>
            <a:r>
              <a:rPr lang="en-US" altLang="zh-CN" sz="1400">
                <a:latin typeface="微软雅黑" panose="020B0503020204020204" charset="-122"/>
                <a:ea typeface="微软雅黑" panose="020B0503020204020204" charset="-122"/>
                <a:sym typeface="+mn-ea"/>
              </a:rPr>
              <a:t>vector</a:t>
            </a:r>
            <a:r>
              <a:rPr lang="zh-CN" altLang="en-US" sz="1400">
                <a:latin typeface="微软雅黑" panose="020B0503020204020204" charset="-122"/>
                <a:ea typeface="微软雅黑" panose="020B0503020204020204" charset="-122"/>
                <a:sym typeface="+mn-ea"/>
              </a:rPr>
              <a:t> </a:t>
            </a:r>
            <a:r>
              <a:rPr lang="en-US" altLang="zh-CN" sz="1400">
                <a:solidFill>
                  <a:srgbClr val="FF0000"/>
                </a:solidFill>
                <a:latin typeface="微软雅黑" panose="020B0503020204020204" charset="-122"/>
                <a:ea typeface="微软雅黑" panose="020B0503020204020204" charset="-122"/>
              </a:rPr>
              <a:t>y'</a:t>
            </a:r>
            <a:r>
              <a:rPr lang="en-US" altLang="zh-CN" sz="1400">
                <a:solidFill>
                  <a:schemeClr val="tx1"/>
                </a:solidFill>
                <a:latin typeface="微软雅黑" panose="020B0503020204020204" charset="-122"/>
                <a:ea typeface="微软雅黑" panose="020B0503020204020204" charset="-122"/>
              </a:rPr>
              <a:t> = [[1, 0], [0, 1]</a:t>
            </a:r>
            <a:r>
              <a:rPr lang="en-US" altLang="zh-CN" sz="1400">
                <a:latin typeface="微软雅黑" panose="020B0503020204020204" charset="-122"/>
                <a:ea typeface="微软雅黑" panose="020B0503020204020204" charset="-122"/>
                <a:sym typeface="+mn-ea"/>
              </a:rPr>
              <a:t>, [1, 0]</a:t>
            </a:r>
            <a:r>
              <a:rPr lang="en-US" altLang="zh-CN" sz="1400">
                <a:solidFill>
                  <a:schemeClr val="tx1"/>
                </a:solidFill>
                <a:latin typeface="微软雅黑" panose="020B0503020204020204" charset="-122"/>
                <a:ea typeface="微软雅黑" panose="020B0503020204020204" charset="-122"/>
              </a:rPr>
              <a:t>]</a:t>
            </a:r>
            <a:endParaRPr lang="en-US" altLang="zh-CN" sz="1400">
              <a:solidFill>
                <a:schemeClr val="tx1"/>
              </a:solidFill>
              <a:latin typeface="微软雅黑" panose="020B0503020204020204" charset="-122"/>
              <a:ea typeface="微软雅黑" panose="020B0503020204020204" charset="-122"/>
            </a:endParaRPr>
          </a:p>
        </p:txBody>
      </p:sp>
      <p:sp>
        <p:nvSpPr>
          <p:cNvPr id="13" name="文本框 12"/>
          <p:cNvSpPr txBox="1"/>
          <p:nvPr/>
        </p:nvSpPr>
        <p:spPr>
          <a:xfrm>
            <a:off x="510540" y="5443220"/>
            <a:ext cx="8418195" cy="337185"/>
          </a:xfrm>
          <a:prstGeom prst="rect">
            <a:avLst/>
          </a:prstGeom>
          <a:noFill/>
        </p:spPr>
        <p:txBody>
          <a:bodyPr wrap="square" rtlCol="0" anchor="t">
            <a:spAutoFit/>
          </a:bodyPr>
          <a:p>
            <a:r>
              <a:rPr lang="zh-CN" altLang="en-US" sz="1600">
                <a:latin typeface="微软雅黑" panose="020B0503020204020204" charset="-122"/>
                <a:ea typeface="微软雅黑" panose="020B0503020204020204" charset="-122"/>
              </a:rPr>
              <a:t>cross_entropy = tf.reduce_mean(-tf.reduce_sum(y_ * tf.log(y), reduction_indices=[1]))</a:t>
            </a:r>
            <a:endParaRPr lang="zh-CN" altLang="en-US" sz="1600">
              <a:latin typeface="微软雅黑" panose="020B0503020204020204" charset="-122"/>
              <a:ea typeface="微软雅黑" panose="020B0503020204020204" charset="-122"/>
            </a:endParaRPr>
          </a:p>
        </p:txBody>
      </p:sp>
      <p:sp>
        <p:nvSpPr>
          <p:cNvPr id="14" name="文本框 13"/>
          <p:cNvSpPr txBox="1"/>
          <p:nvPr/>
        </p:nvSpPr>
        <p:spPr>
          <a:xfrm>
            <a:off x="530860" y="5157470"/>
            <a:ext cx="3686810" cy="306705"/>
          </a:xfrm>
          <a:prstGeom prst="rect">
            <a:avLst/>
          </a:prstGeom>
          <a:noFill/>
        </p:spPr>
        <p:txBody>
          <a:bodyPr wrap="square" rtlCol="0">
            <a:spAutoFit/>
          </a:bodyPr>
          <a:p>
            <a:r>
              <a:rPr lang="en-US" altLang="zh-CN" sz="1400">
                <a:latin typeface="微软雅黑" panose="020B0503020204020204" charset="-122"/>
                <a:ea typeface="微软雅黑" panose="020B0503020204020204" charset="-122"/>
              </a:rPr>
              <a:t>Tensorflow</a:t>
            </a:r>
            <a:r>
              <a:rPr lang="zh-CN" altLang="en-US" sz="1400">
                <a:latin typeface="微软雅黑" panose="020B0503020204020204" charset="-122"/>
                <a:ea typeface="微软雅黑" panose="020B0503020204020204" charset="-122"/>
              </a:rPr>
              <a:t>平台交叉熵的实现：</a:t>
            </a:r>
            <a:endParaRPr lang="en-US" altLang="zh-CN" sz="140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1145" y="284480"/>
            <a:ext cx="1165034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神经</a:t>
            </a:r>
            <a:r>
              <a:rPr lang="zh-CN" altLang="en-US" sz="2400">
                <a:solidFill>
                  <a:schemeClr val="tx1"/>
                </a:solidFill>
                <a:latin typeface="微软雅黑" panose="020B0503020204020204" charset="-122"/>
                <a:ea typeface="微软雅黑" panose="020B0503020204020204" charset="-122"/>
              </a:rPr>
              <a:t>网络训练</a:t>
            </a:r>
            <a:r>
              <a:rPr lang="zh-CN" altLang="en-US" sz="2400">
                <a:solidFill>
                  <a:srgbClr val="0000FF"/>
                </a:solidFill>
                <a:latin typeface="微软雅黑" panose="020B0503020204020204" charset="-122"/>
                <a:ea typeface="微软雅黑" panose="020B0503020204020204" charset="-122"/>
              </a:rPr>
              <a:t> </a:t>
            </a:r>
            <a:r>
              <a:rPr lang="zh-CN" altLang="en-US" sz="2400">
                <a:solidFill>
                  <a:srgbClr val="0000FF"/>
                </a:solidFill>
                <a:latin typeface="微软雅黑" panose="020B0503020204020204" charset="-122"/>
                <a:ea typeface="微软雅黑" panose="020B0503020204020204" charset="-122"/>
                <a:sym typeface="+mn-ea"/>
              </a:rPr>
              <a:t>优化器</a:t>
            </a:r>
            <a:endParaRPr lang="zh-CN" altLang="en-US" sz="2400">
              <a:solidFill>
                <a:srgbClr val="0000FF"/>
              </a:solidFill>
              <a:latin typeface="微软雅黑" panose="020B0503020204020204" charset="-122"/>
              <a:ea typeface="微软雅黑" panose="020B0503020204020204" charset="-122"/>
              <a:sym typeface="+mn-ea"/>
            </a:endParaRPr>
          </a:p>
        </p:txBody>
      </p:sp>
      <p:sp>
        <p:nvSpPr>
          <p:cNvPr id="4" name="文本框 3"/>
          <p:cNvSpPr txBox="1"/>
          <p:nvPr/>
        </p:nvSpPr>
        <p:spPr>
          <a:xfrm>
            <a:off x="452755" y="908685"/>
            <a:ext cx="11438890" cy="1198880"/>
          </a:xfrm>
          <a:prstGeom prst="rect">
            <a:avLst/>
          </a:prstGeom>
          <a:noFill/>
        </p:spPr>
        <p:txBody>
          <a:bodyPr wrap="square" rtlCol="0">
            <a:spAutoFit/>
          </a:bodyPr>
          <a:p>
            <a:pPr>
              <a:lnSpc>
                <a:spcPct val="150000"/>
              </a:lnSpc>
            </a:pPr>
            <a:r>
              <a:rPr lang="zh-CN" sz="1600">
                <a:latin typeface="微软雅黑" panose="020B0503020204020204" charset="-122"/>
                <a:ea typeface="微软雅黑" panose="020B0503020204020204" charset="-122"/>
              </a:rPr>
              <a:t>通过前述讲解，我们的训练目标很明确，就是降低</a:t>
            </a:r>
            <a:r>
              <a:rPr lang="en-US" altLang="zh-CN" sz="1600">
                <a:latin typeface="微软雅黑" panose="020B0503020204020204" charset="-122"/>
                <a:ea typeface="微软雅黑" panose="020B0503020204020204" charset="-122"/>
              </a:rPr>
              <a:t>Loss</a:t>
            </a:r>
            <a:r>
              <a:rPr lang="zh-CN" altLang="en-US" sz="1600">
                <a:latin typeface="微软雅黑" panose="020B0503020204020204" charset="-122"/>
                <a:ea typeface="微软雅黑" panose="020B0503020204020204" charset="-122"/>
              </a:rPr>
              <a:t>值。</a:t>
            </a:r>
            <a:endParaRPr lang="zh-CN" altLang="en-US" sz="1600">
              <a:latin typeface="微软雅黑" panose="020B0503020204020204" charset="-122"/>
              <a:ea typeface="微软雅黑" panose="020B0503020204020204" charset="-122"/>
            </a:endParaRPr>
          </a:p>
          <a:p>
            <a:pPr>
              <a:lnSpc>
                <a:spcPct val="150000"/>
              </a:lnSpc>
            </a:pPr>
            <a:r>
              <a:rPr lang="zh-CN" altLang="en-US" sz="1600">
                <a:latin typeface="微软雅黑" panose="020B0503020204020204" charset="-122"/>
                <a:ea typeface="微软雅黑" panose="020B0503020204020204" charset="-122"/>
              </a:rPr>
              <a:t>这里可以采用不同的优化器，在训练的过程中优化器使用反向传播算法（backpropagation algorithm </a:t>
            </a:r>
            <a:r>
              <a:rPr lang="en-US" altLang="zh-CN" sz="1600">
                <a:solidFill>
                  <a:srgbClr val="FF0000"/>
                </a:solidFill>
                <a:latin typeface="微软雅黑" panose="020B0503020204020204" charset="-122"/>
                <a:ea typeface="微软雅黑" panose="020B0503020204020204" charset="-122"/>
              </a:rPr>
              <a:t>BP</a:t>
            </a:r>
            <a:r>
              <a:rPr lang="zh-CN" altLang="en-US" sz="1600">
                <a:solidFill>
                  <a:srgbClr val="FF0000"/>
                </a:solidFill>
                <a:latin typeface="微软雅黑" panose="020B0503020204020204" charset="-122"/>
                <a:ea typeface="微软雅黑" panose="020B0503020204020204" charset="-122"/>
              </a:rPr>
              <a:t>算法</a:t>
            </a:r>
            <a:r>
              <a:rPr lang="zh-CN" altLang="en-US" sz="1600">
                <a:latin typeface="微软雅黑" panose="020B0503020204020204" charset="-122"/>
                <a:ea typeface="微软雅黑" panose="020B0503020204020204" charset="-122"/>
              </a:rPr>
              <a:t>）调整权重</a:t>
            </a:r>
            <a:r>
              <a:rPr lang="en-US" altLang="zh-CN" sz="1600">
                <a:latin typeface="微软雅黑" panose="020B0503020204020204" charset="-122"/>
                <a:ea typeface="微软雅黑" panose="020B0503020204020204" charset="-122"/>
              </a:rPr>
              <a:t>w</a:t>
            </a:r>
            <a:r>
              <a:rPr lang="zh-CN" altLang="en-US" sz="1600">
                <a:latin typeface="微软雅黑" panose="020B0503020204020204" charset="-122"/>
                <a:ea typeface="微软雅黑" panose="020B0503020204020204" charset="-122"/>
              </a:rPr>
              <a:t>和偏置</a:t>
            </a:r>
            <a:r>
              <a:rPr lang="en-US" altLang="zh-CN" sz="1600">
                <a:latin typeface="微软雅黑" panose="020B0503020204020204" charset="-122"/>
                <a:ea typeface="微软雅黑" panose="020B0503020204020204" charset="-122"/>
              </a:rPr>
              <a:t>b</a:t>
            </a:r>
            <a:r>
              <a:rPr lang="zh-CN" altLang="en-US" sz="1600">
                <a:latin typeface="微软雅黑" panose="020B0503020204020204" charset="-122"/>
                <a:ea typeface="微软雅黑" panose="020B0503020204020204" charset="-122"/>
              </a:rPr>
              <a:t>来尽可能的降低</a:t>
            </a:r>
            <a:r>
              <a:rPr lang="en-US" altLang="zh-CN" sz="1600">
                <a:latin typeface="微软雅黑" panose="020B0503020204020204" charset="-122"/>
                <a:ea typeface="微软雅黑" panose="020B0503020204020204" charset="-122"/>
              </a:rPr>
              <a:t>Loss</a:t>
            </a:r>
            <a:r>
              <a:rPr lang="zh-CN" altLang="en-US" sz="1600">
                <a:latin typeface="微软雅黑" panose="020B0503020204020204" charset="-122"/>
                <a:ea typeface="微软雅黑" panose="020B0503020204020204" charset="-122"/>
              </a:rPr>
              <a:t>值。</a:t>
            </a:r>
            <a:endParaRPr lang="zh-CN" altLang="en-US" sz="160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452755" y="2281555"/>
            <a:ext cx="3686810" cy="306705"/>
          </a:xfrm>
          <a:prstGeom prst="rect">
            <a:avLst/>
          </a:prstGeom>
          <a:noFill/>
        </p:spPr>
        <p:txBody>
          <a:bodyPr wrap="square" rtlCol="0">
            <a:spAutoFit/>
          </a:bodyPr>
          <a:p>
            <a:r>
              <a:rPr lang="en-US" altLang="zh-CN" sz="1400">
                <a:latin typeface="微软雅黑" panose="020B0503020204020204" charset="-122"/>
                <a:ea typeface="微软雅黑" panose="020B0503020204020204" charset="-122"/>
              </a:rPr>
              <a:t>Tensorflow</a:t>
            </a:r>
            <a:r>
              <a:rPr lang="zh-CN" altLang="en-US" sz="1400">
                <a:latin typeface="微软雅黑" panose="020B0503020204020204" charset="-122"/>
                <a:ea typeface="微软雅黑" panose="020B0503020204020204" charset="-122"/>
              </a:rPr>
              <a:t>平台常用优化器介绍：</a:t>
            </a:r>
            <a:endParaRPr lang="en-US" altLang="zh-CN" sz="1400">
              <a:latin typeface="微软雅黑" panose="020B0503020204020204" charset="-122"/>
              <a:ea typeface="微软雅黑" panose="020B0503020204020204" charset="-122"/>
            </a:endParaRPr>
          </a:p>
        </p:txBody>
      </p:sp>
      <p:sp>
        <p:nvSpPr>
          <p:cNvPr id="6" name="文本框 5"/>
          <p:cNvSpPr txBox="1"/>
          <p:nvPr/>
        </p:nvSpPr>
        <p:spPr>
          <a:xfrm>
            <a:off x="520700" y="2741930"/>
            <a:ext cx="10384790" cy="1506855"/>
          </a:xfrm>
          <a:prstGeom prst="rect">
            <a:avLst/>
          </a:prstGeom>
          <a:noFill/>
        </p:spPr>
        <p:txBody>
          <a:bodyPr wrap="square" rtlCol="0" anchor="t">
            <a:spAutoFit/>
          </a:bodyPr>
          <a:p>
            <a:r>
              <a:rPr lang="en-US" altLang="zh-CN" sz="1600">
                <a:latin typeface="微软雅黑" panose="020B0503020204020204" charset="-122"/>
                <a:ea typeface="微软雅黑" panose="020B0503020204020204" charset="-122"/>
              </a:rPr>
              <a:t>1. SGD</a:t>
            </a:r>
            <a:endParaRPr lang="zh-CN" altLang="en-US" sz="1600">
              <a:latin typeface="微软雅黑" panose="020B0503020204020204" charset="-122"/>
              <a:ea typeface="微软雅黑" panose="020B0503020204020204" charset="-122"/>
            </a:endParaRPr>
          </a:p>
          <a:p>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train_step = tf.train.GradientDescentOptimizer(</a:t>
            </a:r>
            <a:r>
              <a:rPr lang="en-US" altLang="zh-CN" sz="1600">
                <a:latin typeface="微软雅黑" panose="020B0503020204020204" charset="-122"/>
                <a:ea typeface="微软雅黑" panose="020B0503020204020204" charset="-122"/>
              </a:rPr>
              <a:t>learning_rate=</a:t>
            </a:r>
            <a:r>
              <a:rPr lang="zh-CN" altLang="en-US" sz="1600">
                <a:latin typeface="微软雅黑" panose="020B0503020204020204" charset="-122"/>
                <a:ea typeface="微软雅黑" panose="020B0503020204020204" charset="-122"/>
              </a:rPr>
              <a:t>0.</a:t>
            </a:r>
            <a:r>
              <a:rPr lang="en-US" altLang="zh-CN" sz="1600">
                <a:latin typeface="微软雅黑" panose="020B0503020204020204" charset="-122"/>
                <a:ea typeface="微软雅黑" panose="020B0503020204020204" charset="-122"/>
              </a:rPr>
              <a:t>01</a:t>
            </a:r>
            <a:r>
              <a:rPr lang="zh-CN" altLang="en-US" sz="1600">
                <a:latin typeface="微软雅黑" panose="020B0503020204020204" charset="-122"/>
                <a:ea typeface="微软雅黑" panose="020B0503020204020204" charset="-122"/>
              </a:rPr>
              <a:t>).minimize(cross_entropy)</a:t>
            </a:r>
            <a:endParaRPr lang="zh-CN" altLang="en-US" sz="1600">
              <a:latin typeface="微软雅黑" panose="020B0503020204020204" charset="-122"/>
              <a:ea typeface="微软雅黑" panose="020B0503020204020204" charset="-122"/>
            </a:endParaRPr>
          </a:p>
          <a:p>
            <a:endParaRPr lang="zh-CN" altLang="en-US" sz="1600">
              <a:latin typeface="微软雅黑" panose="020B0503020204020204" charset="-122"/>
              <a:ea typeface="微软雅黑" panose="020B0503020204020204" charset="-122"/>
            </a:endParaRPr>
          </a:p>
          <a:p>
            <a:r>
              <a:rPr lang="zh-CN" altLang="en-US" sz="1400">
                <a:latin typeface="微软雅黑" panose="020B0503020204020204" charset="-122"/>
                <a:ea typeface="微软雅黑" panose="020B0503020204020204" charset="-122"/>
              </a:rPr>
              <a:t>实现了</a:t>
            </a:r>
            <a:r>
              <a:rPr lang="zh-CN" altLang="en-US" sz="1400">
                <a:solidFill>
                  <a:srgbClr val="FF0000"/>
                </a:solidFill>
                <a:latin typeface="微软雅黑" panose="020B0503020204020204" charset="-122"/>
                <a:ea typeface="微软雅黑" panose="020B0503020204020204" charset="-122"/>
              </a:rPr>
              <a:t>梯度下降算法</a:t>
            </a:r>
            <a:r>
              <a:rPr lang="zh-CN" altLang="en-US" sz="1400">
                <a:latin typeface="微软雅黑" panose="020B0503020204020204" charset="-122"/>
                <a:ea typeface="微软雅黑" panose="020B0503020204020204" charset="-122"/>
              </a:rPr>
              <a:t>的优化器，梯度下降算法是用的最普遍的优化算法，</a:t>
            </a:r>
            <a:r>
              <a:rPr lang="en-US" altLang="zh-CN" sz="1400">
                <a:solidFill>
                  <a:srgbClr val="FF0000"/>
                </a:solidFill>
                <a:latin typeface="微软雅黑" panose="020B0503020204020204" charset="-122"/>
                <a:ea typeface="微软雅黑" panose="020B0503020204020204" charset="-122"/>
              </a:rPr>
              <a:t>SGD</a:t>
            </a:r>
            <a:r>
              <a:rPr lang="zh-CN" altLang="en-US" sz="1400">
                <a:solidFill>
                  <a:srgbClr val="FF0000"/>
                </a:solidFill>
                <a:latin typeface="微软雅黑" panose="020B0503020204020204" charset="-122"/>
                <a:ea typeface="微软雅黑" panose="020B0503020204020204" charset="-122"/>
              </a:rPr>
              <a:t>算法</a:t>
            </a:r>
            <a:r>
              <a:rPr lang="zh-CN" altLang="en-US" sz="1400">
                <a:latin typeface="微软雅黑" panose="020B0503020204020204" charset="-122"/>
                <a:ea typeface="微软雅黑" panose="020B0503020204020204" charset="-122"/>
              </a:rPr>
              <a:t>原理请自行</a:t>
            </a:r>
            <a:r>
              <a:rPr lang="en-US" altLang="zh-CN" sz="1400">
                <a:latin typeface="微软雅黑" panose="020B0503020204020204" charset="-122"/>
                <a:ea typeface="微软雅黑" panose="020B0503020204020204" charset="-122"/>
              </a:rPr>
              <a:t>Google</a:t>
            </a:r>
            <a:endParaRPr lang="en-US" altLang="zh-CN" sz="1400">
              <a:latin typeface="微软雅黑" panose="020B0503020204020204" charset="-122"/>
              <a:ea typeface="微软雅黑" panose="020B0503020204020204" charset="-122"/>
            </a:endParaRPr>
          </a:p>
          <a:p>
            <a:r>
              <a:rPr lang="zh-CN" altLang="en-US" sz="1400">
                <a:latin typeface="微软雅黑" panose="020B0503020204020204" charset="-122"/>
                <a:ea typeface="微软雅黑" panose="020B0503020204020204" charset="-122"/>
              </a:rPr>
              <a:t>实际使用时，需要动态调整学习率</a:t>
            </a:r>
            <a:r>
              <a:rPr lang="en-US" altLang="zh-CN" sz="1400">
                <a:latin typeface="微软雅黑" panose="020B0503020204020204" charset="-122"/>
                <a:ea typeface="微软雅黑" panose="020B0503020204020204" charset="-122"/>
                <a:sym typeface="+mn-ea"/>
              </a:rPr>
              <a:t>learning_rate</a:t>
            </a:r>
            <a:r>
              <a:rPr lang="zh-CN" altLang="en-US" sz="1400">
                <a:latin typeface="微软雅黑" panose="020B0503020204020204" charset="-122"/>
                <a:ea typeface="微软雅黑" panose="020B0503020204020204" charset="-122"/>
                <a:sym typeface="+mn-ea"/>
              </a:rPr>
              <a:t>，一般是前期大学习快，后期小学习慢。请自行</a:t>
            </a:r>
            <a:r>
              <a:rPr lang="en-US" altLang="zh-CN" sz="1400">
                <a:latin typeface="微软雅黑" panose="020B0503020204020204" charset="-122"/>
                <a:ea typeface="微软雅黑" panose="020B0503020204020204" charset="-122"/>
                <a:sym typeface="+mn-ea"/>
              </a:rPr>
              <a:t>Google</a:t>
            </a:r>
            <a:r>
              <a:rPr lang="zh-CN" altLang="en-US" sz="1400">
                <a:latin typeface="微软雅黑" panose="020B0503020204020204" charset="-122"/>
                <a:ea typeface="微软雅黑" panose="020B0503020204020204" charset="-122"/>
                <a:sym typeface="+mn-ea"/>
              </a:rPr>
              <a:t>检索</a:t>
            </a:r>
            <a:r>
              <a:rPr lang="zh-CN" altLang="en-US" sz="1400">
                <a:solidFill>
                  <a:srgbClr val="FF0000"/>
                </a:solidFill>
                <a:latin typeface="微软雅黑" panose="020B0503020204020204" charset="-122"/>
                <a:ea typeface="微软雅黑" panose="020B0503020204020204" charset="-122"/>
                <a:sym typeface="+mn-ea"/>
              </a:rPr>
              <a:t>学习率衰减</a:t>
            </a:r>
            <a:endParaRPr lang="zh-CN" altLang="en-US" sz="1400">
              <a:solidFill>
                <a:srgbClr val="FF0000"/>
              </a:solidFill>
              <a:latin typeface="微软雅黑" panose="020B0503020204020204" charset="-122"/>
              <a:ea typeface="微软雅黑" panose="020B0503020204020204" charset="-122"/>
              <a:sym typeface="+mn-ea"/>
            </a:endParaRPr>
          </a:p>
        </p:txBody>
      </p:sp>
      <p:sp>
        <p:nvSpPr>
          <p:cNvPr id="8" name="文本框 7"/>
          <p:cNvSpPr txBox="1"/>
          <p:nvPr/>
        </p:nvSpPr>
        <p:spPr>
          <a:xfrm>
            <a:off x="520700" y="4459605"/>
            <a:ext cx="11370945" cy="1722120"/>
          </a:xfrm>
          <a:prstGeom prst="rect">
            <a:avLst/>
          </a:prstGeom>
          <a:noFill/>
        </p:spPr>
        <p:txBody>
          <a:bodyPr wrap="square" rtlCol="0" anchor="t">
            <a:spAutoFit/>
          </a:bodyPr>
          <a:p>
            <a:r>
              <a:rPr lang="en-US" altLang="zh-CN" sz="1600">
                <a:latin typeface="微软雅黑" panose="020B0503020204020204" charset="-122"/>
                <a:ea typeface="微软雅黑" panose="020B0503020204020204" charset="-122"/>
              </a:rPr>
              <a:t>2. ADAM</a:t>
            </a:r>
            <a:endParaRPr lang="en-US" altLang="zh-CN" sz="1600">
              <a:latin typeface="微软雅黑" panose="020B0503020204020204" charset="-122"/>
              <a:ea typeface="微软雅黑" panose="020B0503020204020204" charset="-122"/>
            </a:endParaRPr>
          </a:p>
          <a:p>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train_step = tf.train.AdamOptimizer(</a:t>
            </a:r>
            <a:r>
              <a:rPr lang="en-US" altLang="zh-CN" sz="1600">
                <a:latin typeface="微软雅黑" panose="020B0503020204020204" charset="-122"/>
                <a:ea typeface="微软雅黑" panose="020B0503020204020204" charset="-122"/>
              </a:rPr>
              <a:t>learning_rate=</a:t>
            </a:r>
            <a:r>
              <a:rPr lang="zh-CN" altLang="en-US" sz="1600">
                <a:latin typeface="微软雅黑" panose="020B0503020204020204" charset="-122"/>
                <a:ea typeface="微软雅黑" panose="020B0503020204020204" charset="-122"/>
              </a:rPr>
              <a:t>0.</a:t>
            </a:r>
            <a:r>
              <a:rPr lang="en-US" altLang="zh-CN" sz="1600">
                <a:latin typeface="微软雅黑" panose="020B0503020204020204" charset="-122"/>
                <a:ea typeface="微软雅黑" panose="020B0503020204020204" charset="-122"/>
              </a:rPr>
              <a:t>01</a:t>
            </a:r>
            <a:r>
              <a:rPr lang="zh-CN" altLang="en-US" sz="1600">
                <a:latin typeface="微软雅黑" panose="020B0503020204020204" charset="-122"/>
                <a:ea typeface="微软雅黑" panose="020B0503020204020204" charset="-122"/>
              </a:rPr>
              <a:t>).minimize(cross_entropy)</a:t>
            </a:r>
            <a:endParaRPr lang="zh-CN" altLang="en-US" sz="1600">
              <a:latin typeface="微软雅黑" panose="020B0503020204020204" charset="-122"/>
              <a:ea typeface="微软雅黑" panose="020B0503020204020204" charset="-122"/>
            </a:endParaRPr>
          </a:p>
          <a:p>
            <a:endParaRPr lang="zh-CN" altLang="en-US" sz="1600">
              <a:latin typeface="微软雅黑" panose="020B0503020204020204" charset="-122"/>
              <a:ea typeface="微软雅黑" panose="020B0503020204020204" charset="-122"/>
            </a:endParaRPr>
          </a:p>
          <a:p>
            <a:r>
              <a:rPr lang="zh-CN" altLang="en-US" sz="1400">
                <a:latin typeface="微软雅黑" panose="020B0503020204020204" charset="-122"/>
                <a:ea typeface="微软雅黑" panose="020B0503020204020204" charset="-122"/>
              </a:rPr>
              <a:t>实现了</a:t>
            </a:r>
            <a:r>
              <a:rPr lang="zh-CN" altLang="en-US" sz="1400">
                <a:latin typeface="微软雅黑" panose="020B0503020204020204" charset="-122"/>
                <a:ea typeface="微软雅黑" panose="020B0503020204020204" charset="-122"/>
                <a:sym typeface="+mn-ea"/>
              </a:rPr>
              <a:t>Adam算法</a:t>
            </a:r>
            <a:r>
              <a:rPr lang="zh-CN" altLang="en-US" sz="1400">
                <a:latin typeface="微软雅黑" panose="020B0503020204020204" charset="-122"/>
                <a:ea typeface="微软雅黑" panose="020B0503020204020204" charset="-122"/>
              </a:rPr>
              <a:t>的优化，属于自适应的随机梯度下降方法。涉及到权重衰减，自适应学习率和动量等，使得模型不断趋向于最优解，不会限于局部最优且不会过冲。</a:t>
            </a:r>
            <a:r>
              <a:rPr lang="zh-CN" altLang="en-US" sz="1400">
                <a:latin typeface="微软雅黑" panose="020B0503020204020204" charset="-122"/>
                <a:ea typeface="微软雅黑" panose="020B0503020204020204" charset="-122"/>
                <a:sym typeface="+mn-ea"/>
              </a:rPr>
              <a:t>，</a:t>
            </a:r>
            <a:r>
              <a:rPr lang="en-US" altLang="zh-CN" sz="1400">
                <a:solidFill>
                  <a:srgbClr val="FF0000"/>
                </a:solidFill>
                <a:latin typeface="微软雅黑" panose="020B0503020204020204" charset="-122"/>
                <a:ea typeface="微软雅黑" panose="020B0503020204020204" charset="-122"/>
                <a:sym typeface="+mn-ea"/>
              </a:rPr>
              <a:t>ADAM</a:t>
            </a:r>
            <a:r>
              <a:rPr lang="zh-CN" altLang="en-US" sz="1400">
                <a:solidFill>
                  <a:srgbClr val="FF0000"/>
                </a:solidFill>
                <a:latin typeface="微软雅黑" panose="020B0503020204020204" charset="-122"/>
                <a:ea typeface="微软雅黑" panose="020B0503020204020204" charset="-122"/>
                <a:sym typeface="+mn-ea"/>
              </a:rPr>
              <a:t>算法</a:t>
            </a:r>
            <a:r>
              <a:rPr lang="zh-CN" altLang="en-US" sz="1400">
                <a:latin typeface="微软雅黑" panose="020B0503020204020204" charset="-122"/>
                <a:ea typeface="微软雅黑" panose="020B0503020204020204" charset="-122"/>
                <a:sym typeface="+mn-ea"/>
              </a:rPr>
              <a:t>原理请自行</a:t>
            </a:r>
            <a:r>
              <a:rPr lang="en-US" altLang="zh-CN" sz="1400">
                <a:latin typeface="微软雅黑" panose="020B0503020204020204" charset="-122"/>
                <a:ea typeface="微软雅黑" panose="020B0503020204020204" charset="-122"/>
                <a:sym typeface="+mn-ea"/>
              </a:rPr>
              <a:t>Google</a:t>
            </a:r>
            <a:endParaRPr lang="en-US" altLang="zh-CN" sz="1400">
              <a:latin typeface="微软雅黑" panose="020B0503020204020204" charset="-122"/>
              <a:ea typeface="微软雅黑" panose="020B0503020204020204" charset="-122"/>
            </a:endParaRPr>
          </a:p>
          <a:p>
            <a:endParaRPr lang="zh-CN" altLang="en-US" sz="1400">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6561</Words>
  <Application>WPS 演示</Application>
  <PresentationFormat>宽屏</PresentationFormat>
  <Paragraphs>526</Paragraphs>
  <Slides>28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8" baseType="lpstr">
      <vt:lpstr>Arial</vt:lpstr>
      <vt:lpstr>宋体</vt:lpstr>
      <vt:lpstr>Wingdings</vt:lpstr>
      <vt:lpstr>微软雅黑</vt:lpstr>
      <vt:lpstr>Wingdings</vt:lpstr>
      <vt:lpstr>Arial Unicode MS</vt:lpstr>
      <vt:lpstr>Calibri Light</vt:lpstr>
      <vt:lpstr>Calibri</vt:lpstr>
      <vt:lpstr>Office 主题</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charleyyang</cp:lastModifiedBy>
  <cp:revision>821</cp:revision>
  <dcterms:created xsi:type="dcterms:W3CDTF">2015-05-05T08:02:00Z</dcterms:created>
  <dcterms:modified xsi:type="dcterms:W3CDTF">2017-12-19T10:11:33Z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