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FB58-CEB4-4BE3-94AF-23E1B6AD775C}" v="2399" dt="2025-01-15T15:55:2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70446" autoAdjust="0"/>
  </p:normalViewPr>
  <p:slideViewPr>
    <p:cSldViewPr snapToGrid="0" snapToObjects="1">
      <p:cViewPr varScale="1">
        <p:scale>
          <a:sx n="134" d="100"/>
          <a:sy n="134" d="100"/>
        </p:scale>
        <p:origin x="16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98A1F-7F94-456C-AE3A-DEF639A9105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21D2-09CE-4E96-A93C-4C539A3A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I’d like to introduce you to the </a:t>
            </a:r>
            <a:r>
              <a:rPr lang="en-US" b="1" dirty="0"/>
              <a:t>Bell Inequality</a:t>
            </a:r>
            <a:r>
              <a:rPr lang="en-US" dirty="0"/>
              <a:t>, a fundamental result in quantum mechanics that highlights the contrast between classical notions of locality and the quantum world.</a:t>
            </a:r>
          </a:p>
          <a:p>
            <a:r>
              <a:rPr lang="en-US" dirty="0"/>
              <a:t>First, let’s imagine we have a </a:t>
            </a:r>
            <a:r>
              <a:rPr lang="en-US" b="1" dirty="0"/>
              <a:t>two‐qubit system</a:t>
            </a:r>
            <a:r>
              <a:rPr lang="en-US" dirty="0"/>
              <a:t> shared between two parties—often called </a:t>
            </a:r>
            <a:r>
              <a:rPr lang="en-US" b="1" dirty="0"/>
              <a:t>Alice</a:t>
            </a:r>
            <a:r>
              <a:rPr lang="en-US" dirty="0"/>
              <a:t> and </a:t>
            </a:r>
            <a:r>
              <a:rPr lang="en-US" b="1" dirty="0"/>
              <a:t>Bob</a:t>
            </a:r>
            <a:r>
              <a:rPr lang="en-US" dirty="0"/>
              <a:t>. Each party can choose between two different measurements; on Alice’s side we label them M0 and M1, and on Bob’s side M0 and M1. Concretely, you can think of each measurement setting as measuring the qubit in a particular direction or basis.</a:t>
            </a:r>
          </a:p>
          <a:p>
            <a:r>
              <a:rPr lang="en-US" dirty="0"/>
              <a:t>Because Alice and Bob are </a:t>
            </a:r>
            <a:r>
              <a:rPr lang="en-US" b="1" dirty="0"/>
              <a:t>space‐like separated</a:t>
            </a:r>
            <a:r>
              <a:rPr lang="en-US" dirty="0"/>
              <a:t>, they can’t signal or coordinate with each other </a:t>
            </a:r>
            <a:r>
              <a:rPr lang="en-US" i="1" dirty="0"/>
              <a:t>during</a:t>
            </a:r>
            <a:r>
              <a:rPr lang="en-US" dirty="0"/>
              <a:t> the measurement. In other words, once each party decides on one of their two measurements, they obtain outcomes without knowing the other’s choice or result.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Bell Inequality</a:t>
            </a:r>
            <a:r>
              <a:rPr lang="en-US" dirty="0"/>
              <a:t> we see here is often phrased in terms of these outcomes labeled as ±1. We define:</a:t>
            </a:r>
          </a:p>
          <a:p>
            <a:r>
              <a:rPr lang="en-US" dirty="0"/>
              <a:t>A0=(−1)a0,A1=(−1)a1,B0=(−1)b0,B1=(−1)b1,A_0 = (-1)^{a_0 where a0,a1 are Alice’s measurement outcomes for M0,M1 and b0,b1 are Bob’s measurement outcomes for M0,</a:t>
            </a:r>
          </a:p>
          <a:p>
            <a:r>
              <a:rPr lang="en-US" dirty="0"/>
              <a:t>Under </a:t>
            </a:r>
            <a:r>
              <a:rPr lang="en-US" b="1" dirty="0"/>
              <a:t>local realism</a:t>
            </a:r>
            <a:r>
              <a:rPr lang="en-US" dirty="0"/>
              <a:t>—the idea that all measurement outcomes are predetermined and unaffected by space‐distant choices—one can show the following </a:t>
            </a:r>
            <a:r>
              <a:rPr lang="en-US" b="1" dirty="0"/>
              <a:t>Bell (CHSH) inequality</a:t>
            </a:r>
            <a:r>
              <a:rPr lang="en-US" dirty="0"/>
              <a:t> must hold:</a:t>
            </a:r>
          </a:p>
          <a:p>
            <a:r>
              <a:rPr lang="en-US" dirty="0"/>
              <a:t>A0B0+A0B1+A1B0−A1B1  ≤  2. </a:t>
            </a:r>
          </a:p>
          <a:p>
            <a:r>
              <a:rPr lang="en-US" dirty="0"/>
              <a:t>Intuitively, if the results at each side are determined by local hidden variables (with no faster‐than‐light influence), we cannot exceed the value of 22 However, </a:t>
            </a:r>
            <a:r>
              <a:rPr lang="en-US" b="1" dirty="0"/>
              <a:t>quantum mechanics</a:t>
            </a:r>
            <a:r>
              <a:rPr lang="en-US" dirty="0"/>
              <a:t> predicts—and experiments confirm—that with certain entangled states and well‐chosen measurements, the above sum can exceed 2. In fact, quantum theory sets an upper limit of 2≈2.8282\sqrt{2}\approx2.828, known as the </a:t>
            </a:r>
            <a:r>
              <a:rPr lang="en-US" b="1" dirty="0" err="1"/>
              <a:t>Tsirelson</a:t>
            </a:r>
            <a:r>
              <a:rPr lang="en-US" b="1" dirty="0"/>
              <a:t> bound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592324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Bell Inequality Test</a:t>
            </a:r>
            <a:br>
              <a:rPr lang="en-US" dirty="0">
                <a:latin typeface="Arial" charset="0"/>
              </a:rPr>
            </a:br>
            <a:r>
              <a:rPr lang="en-US" sz="2000" b="0" dirty="0">
                <a:latin typeface="Arial" charset="0"/>
              </a:rPr>
              <a:t>CSC 791 Quantum Communications and Network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984" y="2932234"/>
            <a:ext cx="2664069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Presenter: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Thinh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 Le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April 11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9BBAD-2A0D-F203-6D8F-F9CD90689329}"/>
              </a:ext>
            </a:extLst>
          </p:cNvPr>
          <p:cNvSpPr txBox="1"/>
          <p:nvPr/>
        </p:nvSpPr>
        <p:spPr>
          <a:xfrm>
            <a:off x="114298" y="4866501"/>
            <a:ext cx="7653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Implementation: https://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github.com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/tvle2/Bell-Inequality-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Test.git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Bell Inequality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353FE2A9-5F80-067C-EB09-E2D029765981}"/>
              </a:ext>
            </a:extLst>
          </p:cNvPr>
          <p:cNvSpPr/>
          <p:nvPr/>
        </p:nvSpPr>
        <p:spPr>
          <a:xfrm>
            <a:off x="1611824" y="1774555"/>
            <a:ext cx="813661" cy="39520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3A969AF-8D24-2A66-7AD1-925B6CA2F73C}"/>
              </a:ext>
            </a:extLst>
          </p:cNvPr>
          <p:cNvSpPr/>
          <p:nvPr/>
        </p:nvSpPr>
        <p:spPr>
          <a:xfrm>
            <a:off x="6493790" y="1774552"/>
            <a:ext cx="813661" cy="39520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AE7F03-1E53-9AA8-3AE1-00B2876BDD36}"/>
                  </a:ext>
                </a:extLst>
              </p:cNvPr>
              <p:cNvSpPr txBox="1"/>
              <p:nvPr/>
            </p:nvSpPr>
            <p:spPr>
              <a:xfrm>
                <a:off x="1611824" y="1200372"/>
                <a:ext cx="628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Imagine a two-qubit system and two 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AE7F03-1E53-9AA8-3AE1-00B2876B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1200372"/>
                <a:ext cx="6281784" cy="369332"/>
              </a:xfrm>
              <a:prstGeom prst="rect">
                <a:avLst/>
              </a:prstGeom>
              <a:blipFill>
                <a:blip r:embed="rId3"/>
                <a:stretch>
                  <a:fillRect l="-80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Up-Down Arrow 7">
            <a:extLst>
              <a:ext uri="{FF2B5EF4-FFF2-40B4-BE49-F238E27FC236}">
                <a16:creationId xmlns:a16="http://schemas.microsoft.com/office/drawing/2014/main" id="{E684C0CA-D6ED-0F63-0B59-E819AEA89219}"/>
              </a:ext>
            </a:extLst>
          </p:cNvPr>
          <p:cNvSpPr/>
          <p:nvPr/>
        </p:nvSpPr>
        <p:spPr>
          <a:xfrm rot="5400000">
            <a:off x="4459636" y="631517"/>
            <a:ext cx="224725" cy="2708331"/>
          </a:xfrm>
          <a:prstGeom prst="up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54E01-BADA-3D76-D8D1-15CDEE6AF636}"/>
              </a:ext>
            </a:extLst>
          </p:cNvPr>
          <p:cNvSpPr txBox="1"/>
          <p:nvPr/>
        </p:nvSpPr>
        <p:spPr>
          <a:xfrm>
            <a:off x="2461375" y="2134821"/>
            <a:ext cx="4037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Space-like separated, so no cross-coordination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00A15E-53F9-E3A3-B415-6A1123199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038115"/>
                  </p:ext>
                </p:extLst>
              </p:nvPr>
            </p:nvGraphicFramePr>
            <p:xfrm>
              <a:off x="1611824" y="2355015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00A15E-53F9-E3A3-B415-6A1123199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038115"/>
                  </p:ext>
                </p:extLst>
              </p:nvPr>
            </p:nvGraphicFramePr>
            <p:xfrm>
              <a:off x="1611824" y="2355015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1030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25" t="-3333" r="-625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6897" r="-10303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25" t="-106897" r="-625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2FE4B7D-364D-3010-817D-9AC4557D3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2826"/>
                  </p:ext>
                </p:extLst>
              </p:nvPr>
            </p:nvGraphicFramePr>
            <p:xfrm>
              <a:off x="6493790" y="2278768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2FE4B7D-364D-3010-817D-9AC4557D3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2826"/>
                  </p:ext>
                </p:extLst>
              </p:nvPr>
            </p:nvGraphicFramePr>
            <p:xfrm>
              <a:off x="6493790" y="2278768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3333" r="-1093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25" t="-3333" r="-937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106897" r="-10937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25" t="-106897" r="-937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B215C-E0CA-3955-AA50-B7C662773EBC}"/>
                  </a:ext>
                </a:extLst>
              </p:cNvPr>
              <p:cNvSpPr txBox="1"/>
              <p:nvPr/>
            </p:nvSpPr>
            <p:spPr>
              <a:xfrm>
                <a:off x="1611824" y="3199527"/>
                <a:ext cx="634135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B215C-E0CA-3955-AA50-B7C66277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3199527"/>
                <a:ext cx="6341351" cy="374270"/>
              </a:xfrm>
              <a:prstGeom prst="rect">
                <a:avLst/>
              </a:prstGeom>
              <a:blipFill>
                <a:blip r:embed="rId6"/>
                <a:stretch>
                  <a:fillRect l="-7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3D0ADD-AB22-BD21-64F5-7EC30E38474E}"/>
                  </a:ext>
                </a:extLst>
              </p:cNvPr>
              <p:cNvSpPr txBox="1"/>
              <p:nvPr/>
            </p:nvSpPr>
            <p:spPr>
              <a:xfrm>
                <a:off x="1611824" y="3799582"/>
                <a:ext cx="5590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Bell / CHSH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3D0ADD-AB22-BD21-64F5-7EC30E38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3799582"/>
                <a:ext cx="5590185" cy="369332"/>
              </a:xfrm>
              <a:prstGeom prst="rect">
                <a:avLst/>
              </a:prstGeom>
              <a:blipFill>
                <a:blip r:embed="rId7"/>
                <a:stretch>
                  <a:fillRect l="-90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ED6B7-D851-D454-0884-2788002D4709}"/>
              </a:ext>
            </a:extLst>
          </p:cNvPr>
          <p:cNvSpPr txBox="1"/>
          <p:nvPr/>
        </p:nvSpPr>
        <p:spPr>
          <a:xfrm>
            <a:off x="619125" y="2526219"/>
            <a:ext cx="26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the following states:</a:t>
            </a:r>
          </a:p>
        </p:txBody>
      </p:sp>
      <p:pic>
        <p:nvPicPr>
          <p:cNvPr id="16" name="Picture 1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5FA20E90-9641-A14C-C863-49A0676C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2801208"/>
            <a:ext cx="1946639" cy="542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C3A176-F6A7-CE78-0E7A-1FA0569B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2777762"/>
            <a:ext cx="3965575" cy="468659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300440-EE73-1FBD-99A3-B4C97ADC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3383987"/>
            <a:ext cx="2095500" cy="535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41DE71-C1B1-A0C8-4428-70058B712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275" y="3450662"/>
            <a:ext cx="3698875" cy="3619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44FCBC-8C53-0F6D-CE4D-FACEEA5FDD95}"/>
              </a:ext>
            </a:extLst>
          </p:cNvPr>
          <p:cNvSpPr txBox="1"/>
          <p:nvPr/>
        </p:nvSpPr>
        <p:spPr>
          <a:xfrm>
            <a:off x="621457" y="3982646"/>
            <a:ext cx="7309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Simulate Bell tests with noise to 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states violate Bell inequality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detector imperfections impact S, fidelity, and coincidence rates ?</a:t>
            </a:r>
          </a:p>
        </p:txBody>
      </p:sp>
      <p:pic>
        <p:nvPicPr>
          <p:cNvPr id="24" name="Picture 23" descr="A diagram of a system&#10;&#10;Description automatically generated">
            <a:extLst>
              <a:ext uri="{FF2B5EF4-FFF2-40B4-BE49-F238E27FC236}">
                <a16:creationId xmlns:a16="http://schemas.microsoft.com/office/drawing/2014/main" id="{0950D6A1-FD57-54B9-BB9E-669C51F9F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580" y="1206325"/>
            <a:ext cx="3965576" cy="13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Simulation Setup</a:t>
            </a:r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23ADD5D8-0CDC-AE01-0860-35641FFA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132272"/>
            <a:ext cx="4127500" cy="14480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1C33-A5D9-AA20-BD48-720132AF78E5}"/>
              </a:ext>
            </a:extLst>
          </p:cNvPr>
          <p:cNvCxnSpPr/>
          <p:nvPr/>
        </p:nvCxnSpPr>
        <p:spPr>
          <a:xfrm>
            <a:off x="4781550" y="179070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3E67BC-4EBA-12E5-3D5C-6D23ED855CC3}"/>
              </a:ext>
            </a:extLst>
          </p:cNvPr>
          <p:cNvSpPr txBox="1"/>
          <p:nvPr/>
        </p:nvSpPr>
        <p:spPr>
          <a:xfrm>
            <a:off x="2880312" y="1499821"/>
            <a:ext cx="4105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entangled photons at average 15000 pairs/s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3B229-83B5-1A25-4878-DBDCFA04FC41}"/>
              </a:ext>
            </a:extLst>
          </p:cNvPr>
          <p:cNvCxnSpPr>
            <a:cxnSpLocks/>
          </p:cNvCxnSpPr>
          <p:nvPr/>
        </p:nvCxnSpPr>
        <p:spPr>
          <a:xfrm>
            <a:off x="2028825" y="2132272"/>
            <a:ext cx="1266825" cy="344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1C2C9-3193-1CFA-D382-244FA9EE280F}"/>
                  </a:ext>
                </a:extLst>
              </p:cNvPr>
              <p:cNvSpPr txBox="1"/>
              <p:nvPr/>
            </p:nvSpPr>
            <p:spPr>
              <a:xfrm>
                <a:off x="111134" y="1833086"/>
                <a:ext cx="21145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10% detection efficiency</a:t>
                </a:r>
              </a:p>
              <a:p>
                <a:r>
                  <a:rPr lang="en-US" sz="1400" dirty="0"/>
                  <a:t>1000Hz Dark count rate</a:t>
                </a:r>
              </a:p>
              <a:p>
                <a:r>
                  <a:rPr lang="en-US" sz="1400" dirty="0"/>
                  <a:t>4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/>
                  <a:t>s dead time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1C2C9-3193-1CFA-D382-244FA9EE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4" y="1833086"/>
                <a:ext cx="2114541" cy="738664"/>
              </a:xfrm>
              <a:prstGeom prst="rect">
                <a:avLst/>
              </a:prstGeom>
              <a:blipFill>
                <a:blip r:embed="rId4"/>
                <a:stretch>
                  <a:fillRect l="-595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B25427-61B0-66A1-B4C2-A79F4BDD2EB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854575" y="3580345"/>
            <a:ext cx="0" cy="4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4A7C4D-14BA-8D56-8241-5A3A27270DEB}"/>
                  </a:ext>
                </a:extLst>
              </p:cNvPr>
              <p:cNvSpPr txBox="1"/>
              <p:nvPr/>
            </p:nvSpPr>
            <p:spPr>
              <a:xfrm>
                <a:off x="3751812" y="4048125"/>
                <a:ext cx="2059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s coincidence window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4A7C4D-14BA-8D56-8241-5A3A27270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12" y="4048125"/>
                <a:ext cx="2059475" cy="307777"/>
              </a:xfrm>
              <a:prstGeom prst="rect">
                <a:avLst/>
              </a:prstGeom>
              <a:blipFill>
                <a:blip r:embed="rId5"/>
                <a:stretch>
                  <a:fillRect l="-122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13EF51-10B2-421A-C5F1-CF5A25D3A845}"/>
              </a:ext>
            </a:extLst>
          </p:cNvPr>
          <p:cNvCxnSpPr>
            <a:cxnSpLocks/>
          </p:cNvCxnSpPr>
          <p:nvPr/>
        </p:nvCxnSpPr>
        <p:spPr>
          <a:xfrm flipV="1">
            <a:off x="2028825" y="2657475"/>
            <a:ext cx="1266825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71D5F7-8ED0-B2B7-985D-D8B9CDA0936A}"/>
                  </a:ext>
                </a:extLst>
              </p:cNvPr>
              <p:cNvSpPr txBox="1"/>
              <p:nvPr/>
            </p:nvSpPr>
            <p:spPr>
              <a:xfrm>
                <a:off x="1370729" y="3188058"/>
                <a:ext cx="939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71D5F7-8ED0-B2B7-985D-D8B9CDA09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29" y="3188058"/>
                <a:ext cx="939809" cy="369332"/>
              </a:xfrm>
              <a:prstGeom prst="rect">
                <a:avLst/>
              </a:prstGeom>
              <a:blipFill>
                <a:blip r:embed="rId6"/>
                <a:stretch>
                  <a:fillRect l="-6757" t="-6667" r="-54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968BE-E4A9-7AC2-4DDF-BE132272E97E}"/>
              </a:ext>
            </a:extLst>
          </p:cNvPr>
          <p:cNvCxnSpPr>
            <a:cxnSpLocks/>
          </p:cNvCxnSpPr>
          <p:nvPr/>
        </p:nvCxnSpPr>
        <p:spPr>
          <a:xfrm flipH="1" flipV="1">
            <a:off x="6296025" y="2571750"/>
            <a:ext cx="1187450" cy="704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13A50-3800-BFD3-CE31-C010D4F7A90E}"/>
                  </a:ext>
                </a:extLst>
              </p:cNvPr>
              <p:cNvSpPr txBox="1"/>
              <p:nvPr/>
            </p:nvSpPr>
            <p:spPr>
              <a:xfrm>
                <a:off x="6985603" y="3276600"/>
                <a:ext cx="1323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n-US" dirty="0"/>
                  <a:t>,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13A50-3800-BFD3-CE31-C010D4F7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03" y="3276600"/>
                <a:ext cx="1323054" cy="369332"/>
              </a:xfrm>
              <a:prstGeom prst="rect">
                <a:avLst/>
              </a:prstGeom>
              <a:blipFill>
                <a:blip r:embed="rId7"/>
                <a:stretch>
                  <a:fillRect l="-3810" t="-10000" r="-285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2713A4D-2C56-0564-6837-79CE5A409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86827"/>
                  </p:ext>
                </p:extLst>
              </p:nvPr>
            </p:nvGraphicFramePr>
            <p:xfrm>
              <a:off x="1190625" y="1454150"/>
              <a:ext cx="7219950" cy="250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3325">
                      <a:extLst>
                        <a:ext uri="{9D8B030D-6E8A-4147-A177-3AD203B41FA5}">
                          <a16:colId xmlns:a16="http://schemas.microsoft.com/office/drawing/2014/main" val="1317669773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702958367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2877827608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96058115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706447266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4228875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Alice’s Rate (counts/s)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Bob’s Rate (counts/s)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Coinc’s</a:t>
                          </a:r>
                          <a:r>
                            <a:rPr lang="en-US" sz="1400" dirty="0"/>
                            <a:t> Rate (counts/s)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Fidelity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CHSH S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15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1596.37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1585.97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151.37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2.795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807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1582.63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1592.27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146.80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224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1587.77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1603.57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148.63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0.949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2.519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445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′⟩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1591.10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1585.27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146.80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1.325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313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2713A4D-2C56-0564-6837-79CE5A409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586827"/>
                  </p:ext>
                </p:extLst>
              </p:nvPr>
            </p:nvGraphicFramePr>
            <p:xfrm>
              <a:off x="1190625" y="1454150"/>
              <a:ext cx="7219950" cy="250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3325">
                      <a:extLst>
                        <a:ext uri="{9D8B030D-6E8A-4147-A177-3AD203B41FA5}">
                          <a16:colId xmlns:a16="http://schemas.microsoft.com/office/drawing/2014/main" val="1317669773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702958367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2877827608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96058115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3706447266"/>
                        </a:ext>
                      </a:extLst>
                    </a:gridCol>
                    <a:gridCol w="1203325">
                      <a:extLst>
                        <a:ext uri="{9D8B030D-6E8A-4147-A177-3AD203B41FA5}">
                          <a16:colId xmlns:a16="http://schemas.microsoft.com/office/drawing/2014/main" val="4228875584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Alice’s Rate (counts/s)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Bob’s Rate (counts/s)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Coinc’s</a:t>
                          </a:r>
                          <a:r>
                            <a:rPr lang="en-US" sz="1400" dirty="0"/>
                            <a:t> Rate (counts/s)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Fidelity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CHSH S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15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3448" r="-50210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1596.37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1585.97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151.37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2.795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80738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9524" r="-502105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1582.63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1592.27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146.80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0.837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2242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17073" r="-502105" b="-87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1587.77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1603.57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148.63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0.949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2.519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445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89655" r="-50210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1591.10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1585.27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146.80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1.325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313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11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Finding state with minimum S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D3176F-4DBD-79F8-A30C-5871C9245863}"/>
                  </a:ext>
                </a:extLst>
              </p:cNvPr>
              <p:cNvSpPr txBox="1"/>
              <p:nvPr/>
            </p:nvSpPr>
            <p:spPr>
              <a:xfrm>
                <a:off x="1200150" y="1447800"/>
                <a:ext cx="6238875" cy="185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Werner state: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it is known that the CHSH inequality is violated if and only if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~ 0.7071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D3176F-4DBD-79F8-A30C-5871C924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1447800"/>
                <a:ext cx="6238875" cy="1856277"/>
              </a:xfrm>
              <a:prstGeom prst="rect">
                <a:avLst/>
              </a:prstGeom>
              <a:blipFill>
                <a:blip r:embed="rId3"/>
                <a:stretch>
                  <a:fillRect l="-81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AFAD34D-5AFC-C43D-8A7B-B52B2E1D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3304077"/>
            <a:ext cx="4457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908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8D5BB44CD2D4094AFB8D7F250FAE8" ma:contentTypeVersion="5" ma:contentTypeDescription="Create a new document." ma:contentTypeScope="" ma:versionID="f55b693c63fc077fbf3c4eeac1ad736e">
  <xsd:schema xmlns:xsd="http://www.w3.org/2001/XMLSchema" xmlns:xs="http://www.w3.org/2001/XMLSchema" xmlns:p="http://schemas.microsoft.com/office/2006/metadata/properties" xmlns:ns3="3208b4ae-e752-434a-bcda-54e45f99e8d0" targetNamespace="http://schemas.microsoft.com/office/2006/metadata/properties" ma:root="true" ma:fieldsID="2629801a2afae5bfb015e3ac203e0110" ns3:_="">
    <xsd:import namespace="3208b4ae-e752-434a-bcda-54e45f99e8d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8b4ae-e752-434a-bcda-54e45f99e8d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72539-146D-4C59-B866-C6B43630E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447D1D-5D42-4701-B168-60073AB41B86}">
  <ds:schemaRefs>
    <ds:schemaRef ds:uri="http://purl.org/dc/elements/1.1/"/>
    <ds:schemaRef ds:uri="http://schemas.microsoft.com/office/2006/documentManagement/types"/>
    <ds:schemaRef ds:uri="3208b4ae-e752-434a-bcda-54e45f99e8d0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8F82975-05DE-4648-A2A2-0440EFFC9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08b4ae-e752-434a-bcda-54e45f99e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GKP_AdaptiveQEC</Template>
  <TotalTime>322</TotalTime>
  <Words>644</Words>
  <Application>Microsoft Macintosh PowerPoint</Application>
  <PresentationFormat>On-screen Show (16:9)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Cambria Math</vt:lpstr>
      <vt:lpstr>NCStateU-horizontal-left-logo</vt:lpstr>
      <vt:lpstr>Bell Inequality Test CSC 791 Quantum Communications and Network </vt:lpstr>
      <vt:lpstr>Bell Inequality</vt:lpstr>
      <vt:lpstr>Project Objective</vt:lpstr>
      <vt:lpstr>Simulation Setup</vt:lpstr>
      <vt:lpstr>Simulation Results</vt:lpstr>
      <vt:lpstr>Finding state with minimum 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Inequality Test</dc:title>
  <dc:creator>Thinh Van Le</dc:creator>
  <cp:lastModifiedBy>Thinh Le</cp:lastModifiedBy>
  <cp:revision>18</cp:revision>
  <dcterms:created xsi:type="dcterms:W3CDTF">2025-01-15T14:08:05Z</dcterms:created>
  <dcterms:modified xsi:type="dcterms:W3CDTF">2025-04-11T03:44:37Z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0x0101008C58D5BB44CD2D4094AFB8D7F250FAE8</vt:lpwstr>
  </property>
</Properties>
</file>