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63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Chitrak" initials="KC" lastIdx="1" clrIdx="0">
    <p:extLst>
      <p:ext uri="{19B8F6BF-5375-455C-9EA6-DF929625EA0E}">
        <p15:presenceInfo xmlns:p15="http://schemas.microsoft.com/office/powerpoint/2012/main" userId="e239df663bee43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6T23:01:00.04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85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4099686"/>
            <a:ext cx="8277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EBEBEB"/>
                </a:solidFill>
                <a:latin typeface="Gothic Uralic"/>
                <a:cs typeface="Gothic Uralic"/>
              </a:rPr>
              <a:t>Lending Club Case </a:t>
            </a:r>
            <a:r>
              <a:rPr sz="4000" spc="-10" dirty="0">
                <a:solidFill>
                  <a:srgbClr val="EBEBEB"/>
                </a:solidFill>
                <a:latin typeface="Gothic Uralic"/>
                <a:cs typeface="Gothic Uralic"/>
              </a:rPr>
              <a:t>Study</a:t>
            </a:r>
            <a:r>
              <a:rPr sz="4000" spc="15" dirty="0">
                <a:solidFill>
                  <a:srgbClr val="EBEBEB"/>
                </a:solidFill>
                <a:latin typeface="Gothic Uralic"/>
                <a:cs typeface="Gothic Uralic"/>
              </a:rPr>
              <a:t> </a:t>
            </a:r>
            <a:r>
              <a:rPr sz="4000" spc="-5" dirty="0">
                <a:solidFill>
                  <a:srgbClr val="EBEBEB"/>
                </a:solidFill>
                <a:latin typeface="Gothic Uralic"/>
                <a:cs typeface="Gothic Uralic"/>
              </a:rPr>
              <a:t>Analysis</a:t>
            </a: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267" y="4737796"/>
            <a:ext cx="4028533" cy="8835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749935" indent="-28067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50570" algn="l"/>
              </a:tabLst>
            </a:pPr>
            <a:r>
              <a:rPr lang="en-US" sz="2000" spc="-5" dirty="0">
                <a:solidFill>
                  <a:srgbClr val="89D0D5"/>
                </a:solidFill>
                <a:latin typeface="Gothic Uralic"/>
                <a:cs typeface="Gothic Uralic"/>
              </a:rPr>
              <a:t>KRISHNA</a:t>
            </a:r>
            <a:r>
              <a:rPr lang="en-US" sz="2000" spc="-75" dirty="0">
                <a:solidFill>
                  <a:srgbClr val="89D0D5"/>
                </a:solidFill>
                <a:latin typeface="Gothic Uralic"/>
                <a:cs typeface="Gothic Uralic"/>
              </a:rPr>
              <a:t> </a:t>
            </a:r>
            <a:r>
              <a:rPr lang="en-US" sz="2000" dirty="0">
                <a:solidFill>
                  <a:srgbClr val="89D0D5"/>
                </a:solidFill>
                <a:latin typeface="Gothic Uralic"/>
                <a:cs typeface="Gothic Uralic"/>
              </a:rPr>
              <a:t>CHITRAK</a:t>
            </a:r>
          </a:p>
          <a:p>
            <a:pPr marL="749935" indent="-28067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50570" algn="l"/>
              </a:tabLst>
            </a:pPr>
            <a:r>
              <a:rPr lang="en-US" sz="2000" dirty="0">
                <a:solidFill>
                  <a:srgbClr val="89D0D5"/>
                </a:solidFill>
                <a:latin typeface="Gothic Uralic"/>
                <a:cs typeface="Gothic Uralic"/>
              </a:rPr>
              <a:t>ANURADHA VIJAYAKUMAR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DB7BF-493D-B823-2A33-A3D45528C345}"/>
              </a:ext>
            </a:extLst>
          </p:cNvPr>
          <p:cNvSpPr txBox="1"/>
          <p:nvPr/>
        </p:nvSpPr>
        <p:spPr>
          <a:xfrm>
            <a:off x="533400" y="22860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Bivariate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BAC9AA-0788-7883-91E9-7CA7466B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26938"/>
            <a:ext cx="91059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C66E-B2F2-00AC-3DD3-3A5A2B89ABAD}"/>
              </a:ext>
            </a:extLst>
          </p:cNvPr>
          <p:cNvSpPr txBox="1"/>
          <p:nvPr/>
        </p:nvSpPr>
        <p:spPr>
          <a:xfrm>
            <a:off x="538065" y="5518013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Observation : From the box plot we observe that borrower taken loan for longer </a:t>
            </a:r>
            <a:r>
              <a:rPr lang="en-US" dirty="0" err="1"/>
              <a:t>duartion</a:t>
            </a:r>
            <a:r>
              <a:rPr lang="en-US" dirty="0"/>
              <a:t> i.e:60_months have assign high </a:t>
            </a:r>
            <a:r>
              <a:rPr lang="en-US" dirty="0" err="1"/>
              <a:t>interest_rate</a:t>
            </a:r>
            <a:r>
              <a:rPr lang="en-US" dirty="0"/>
              <a:t> as compare to 36_months.</a:t>
            </a:r>
          </a:p>
        </p:txBody>
      </p:sp>
    </p:spTree>
    <p:extLst>
      <p:ext uri="{BB962C8B-B14F-4D97-AF65-F5344CB8AC3E}">
        <p14:creationId xmlns:p14="http://schemas.microsoft.com/office/powerpoint/2010/main" val="312246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61C7-70FF-7932-2456-11FC248C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Bivariate Analysis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7C4FEF-CF48-8B79-7FB1-8933BF0D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19201"/>
            <a:ext cx="95646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CD3D-8B61-41E1-1ED3-4A484875F23B}"/>
              </a:ext>
            </a:extLst>
          </p:cNvPr>
          <p:cNvSpPr txBox="1"/>
          <p:nvPr/>
        </p:nvSpPr>
        <p:spPr>
          <a:xfrm>
            <a:off x="646111" y="548640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Observation : As most borrower have taken loan for </a:t>
            </a:r>
            <a:r>
              <a:rPr lang="en-US" dirty="0" err="1"/>
              <a:t>debt_consolidation</a:t>
            </a:r>
            <a:r>
              <a:rPr lang="en-US" dirty="0"/>
              <a:t> there is a high number of </a:t>
            </a:r>
            <a:r>
              <a:rPr lang="en-US" dirty="0" err="1"/>
              <a:t>Fully_Paid</a:t>
            </a:r>
            <a:r>
              <a:rPr lang="en-US" dirty="0"/>
              <a:t> status in </a:t>
            </a:r>
            <a:r>
              <a:rPr lang="en-US" dirty="0" err="1"/>
              <a:t>debt_consolidation</a:t>
            </a:r>
            <a:r>
              <a:rPr lang="en-US" dirty="0"/>
              <a:t> and </a:t>
            </a:r>
            <a:r>
              <a:rPr lang="en-US" dirty="0" err="1"/>
              <a:t>Charged_Off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08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04BD760-8930-9233-8E51-4AF6E70B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1151"/>
            <a:ext cx="9505950" cy="37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87AE8-E62E-D578-56AA-1911EC7FE55D}"/>
              </a:ext>
            </a:extLst>
          </p:cNvPr>
          <p:cNvSpPr txBox="1"/>
          <p:nvPr/>
        </p:nvSpPr>
        <p:spPr>
          <a:xfrm>
            <a:off x="609600" y="228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94CD-9232-63BC-DE05-E5EB29B35294}"/>
              </a:ext>
            </a:extLst>
          </p:cNvPr>
          <p:cNvSpPr txBox="1"/>
          <p:nvPr/>
        </p:nvSpPr>
        <p:spPr>
          <a:xfrm>
            <a:off x="609600" y="4491135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Observation :</a:t>
            </a:r>
          </a:p>
          <a:p>
            <a:r>
              <a:rPr lang="en-US" dirty="0"/>
              <a:t>1) The highest proportion of the borrowers use to live in rented housing followed by mortgage house</a:t>
            </a:r>
          </a:p>
          <a:p>
            <a:r>
              <a:rPr lang="en-US" dirty="0"/>
              <a:t>2) Maximum charged of borrowers lives in a rented house</a:t>
            </a:r>
          </a:p>
          <a:p>
            <a:r>
              <a:rPr lang="en-US" dirty="0"/>
              <a:t>3) Borrowers with own house takes less number of loans in </a:t>
            </a:r>
            <a:r>
              <a:rPr lang="en-US" dirty="0" err="1"/>
              <a:t>comparision</a:t>
            </a:r>
            <a:r>
              <a:rPr lang="en-US" dirty="0"/>
              <a:t> to rented and mortgage borrowers</a:t>
            </a:r>
          </a:p>
        </p:txBody>
      </p:sp>
    </p:spTree>
    <p:extLst>
      <p:ext uri="{BB962C8B-B14F-4D97-AF65-F5344CB8AC3E}">
        <p14:creationId xmlns:p14="http://schemas.microsoft.com/office/powerpoint/2010/main" val="231995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3BDFD-17DD-F7D2-3BD7-BFDC6233246E}"/>
              </a:ext>
            </a:extLst>
          </p:cNvPr>
          <p:cNvSpPr txBox="1"/>
          <p:nvPr/>
        </p:nvSpPr>
        <p:spPr>
          <a:xfrm>
            <a:off x="609600" y="31498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Multivariate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CEA350-4C3B-A998-7DB0-383438A8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0" y="838200"/>
            <a:ext cx="66008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934DC-BD85-CEDE-AFAC-9872F8C35812}"/>
              </a:ext>
            </a:extLst>
          </p:cNvPr>
          <p:cNvSpPr txBox="1"/>
          <p:nvPr/>
        </p:nvSpPr>
        <p:spPr>
          <a:xfrm>
            <a:off x="533400" y="539555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 : Borrower with higher salary mostly applied loans for "</a:t>
            </a:r>
            <a:r>
              <a:rPr lang="en-US" dirty="0" err="1"/>
              <a:t>home_improvment</a:t>
            </a:r>
            <a:r>
              <a:rPr lang="en-US" dirty="0"/>
              <a:t>", "house", "</a:t>
            </a:r>
            <a:r>
              <a:rPr lang="en-US" dirty="0" err="1"/>
              <a:t>renewable_energy</a:t>
            </a:r>
            <a:r>
              <a:rPr lang="en-US" dirty="0"/>
              <a:t>" and "</a:t>
            </a:r>
            <a:r>
              <a:rPr lang="en-US" dirty="0" err="1"/>
              <a:t>small_businesses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4890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B04C3-116D-0FF4-B20E-F4BBE91C3A14}"/>
              </a:ext>
            </a:extLst>
          </p:cNvPr>
          <p:cNvSpPr txBox="1"/>
          <p:nvPr/>
        </p:nvSpPr>
        <p:spPr>
          <a:xfrm>
            <a:off x="457200" y="76200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Multivariate</a:t>
            </a:r>
            <a:r>
              <a:rPr lang="en-US" dirty="0"/>
              <a:t> </a:t>
            </a:r>
            <a:r>
              <a:rPr lang="en-US" sz="2800" dirty="0"/>
              <a:t>Analysis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A86A977-94AB-3189-4C5E-B744F280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9420"/>
            <a:ext cx="6600825" cy="49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68596-679A-CFBB-7955-C019950B9775}"/>
              </a:ext>
            </a:extLst>
          </p:cNvPr>
          <p:cNvSpPr txBox="1"/>
          <p:nvPr/>
        </p:nvSpPr>
        <p:spPr>
          <a:xfrm>
            <a:off x="381000" y="5585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 : Among all the purpose of loan the majority of the loan are there in current state, with higher loan amount in comparison to other purposes</a:t>
            </a:r>
          </a:p>
        </p:txBody>
      </p:sp>
    </p:spTree>
    <p:extLst>
      <p:ext uri="{BB962C8B-B14F-4D97-AF65-F5344CB8AC3E}">
        <p14:creationId xmlns:p14="http://schemas.microsoft.com/office/powerpoint/2010/main" val="358301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E13FD-3421-106E-B3A9-F983EA9CC4B7}"/>
              </a:ext>
            </a:extLst>
          </p:cNvPr>
          <p:cNvSpPr txBox="1"/>
          <p:nvPr/>
        </p:nvSpPr>
        <p:spPr>
          <a:xfrm>
            <a:off x="228600" y="15240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Multivariate Analysis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8AF3602-CBF9-F9C2-3C7C-2828BDC4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74065"/>
            <a:ext cx="5962650" cy="43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7456A-EE1E-7936-9AD7-63FE79681200}"/>
              </a:ext>
            </a:extLst>
          </p:cNvPr>
          <p:cNvSpPr txBox="1"/>
          <p:nvPr/>
        </p:nvSpPr>
        <p:spPr>
          <a:xfrm>
            <a:off x="200608" y="4994988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Observation :</a:t>
            </a:r>
          </a:p>
          <a:p>
            <a:r>
              <a:rPr lang="en-US" dirty="0"/>
              <a:t>1) The </a:t>
            </a:r>
            <a:r>
              <a:rPr lang="en-US" dirty="0" err="1"/>
              <a:t>fully_paid</a:t>
            </a:r>
            <a:r>
              <a:rPr lang="en-US" dirty="0"/>
              <a:t> borrowers increases </a:t>
            </a:r>
            <a:r>
              <a:rPr lang="en-US" dirty="0" err="1"/>
              <a:t>continously</a:t>
            </a:r>
            <a:r>
              <a:rPr lang="en-US" dirty="0"/>
              <a:t> increase from year 2007 to 2011.</a:t>
            </a:r>
          </a:p>
          <a:p>
            <a:r>
              <a:rPr lang="en-US" dirty="0"/>
              <a:t>2) It has been observed every </a:t>
            </a:r>
            <a:r>
              <a:rPr lang="en-US" dirty="0" err="1"/>
              <a:t>yeat</a:t>
            </a:r>
            <a:r>
              <a:rPr lang="en-US" dirty="0"/>
              <a:t> between 2007 to 2011 the number of charged off borrower is more than the number of fully paid borrowers</a:t>
            </a:r>
          </a:p>
        </p:txBody>
      </p:sp>
    </p:spTree>
    <p:extLst>
      <p:ext uri="{BB962C8B-B14F-4D97-AF65-F5344CB8AC3E}">
        <p14:creationId xmlns:p14="http://schemas.microsoft.com/office/powerpoint/2010/main" val="35567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003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5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marR="406400" indent="-342900">
              <a:lnSpc>
                <a:spcPct val="100000"/>
              </a:lnSpc>
              <a:spcBef>
                <a:spcPts val="105"/>
              </a:spcBef>
              <a:tabLst>
                <a:tab pos="407034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/>
              <a:t>Need </a:t>
            </a:r>
            <a:r>
              <a:rPr spc="5" dirty="0"/>
              <a:t>to </a:t>
            </a:r>
            <a:r>
              <a:rPr spc="-5" dirty="0"/>
              <a:t>analyse </a:t>
            </a:r>
            <a:r>
              <a:rPr spc="5" dirty="0"/>
              <a:t>the </a:t>
            </a:r>
            <a:r>
              <a:rPr dirty="0"/>
              <a:t>Lending club data </a:t>
            </a:r>
            <a:r>
              <a:rPr spc="-5" dirty="0"/>
              <a:t>which </a:t>
            </a:r>
            <a:r>
              <a:rPr dirty="0"/>
              <a:t>has </a:t>
            </a:r>
            <a:r>
              <a:rPr spc="5" dirty="0"/>
              <a:t>the </a:t>
            </a:r>
            <a:r>
              <a:rPr spc="-5" dirty="0"/>
              <a:t>information </a:t>
            </a:r>
            <a:r>
              <a:rPr dirty="0"/>
              <a:t>of </a:t>
            </a:r>
            <a:r>
              <a:rPr spc="-5" dirty="0"/>
              <a:t>loan </a:t>
            </a:r>
            <a:r>
              <a:rPr dirty="0"/>
              <a:t>status</a:t>
            </a:r>
            <a:r>
              <a:rPr spc="-250" dirty="0"/>
              <a:t> </a:t>
            </a:r>
            <a:r>
              <a:rPr spc="-5" dirty="0"/>
              <a:t>for  </a:t>
            </a:r>
            <a:r>
              <a:rPr spc="5" dirty="0"/>
              <a:t>the </a:t>
            </a:r>
            <a:r>
              <a:rPr spc="-5" dirty="0"/>
              <a:t>year </a:t>
            </a:r>
            <a:r>
              <a:rPr dirty="0"/>
              <a:t>2007 </a:t>
            </a:r>
            <a:r>
              <a:rPr spc="5" dirty="0"/>
              <a:t>to</a:t>
            </a:r>
            <a:r>
              <a:rPr spc="-80" dirty="0"/>
              <a:t> </a:t>
            </a:r>
            <a:r>
              <a:rPr dirty="0"/>
              <a:t>2011.</a:t>
            </a:r>
            <a:endParaRPr sz="16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995"/>
              </a:spcBef>
              <a:tabLst>
                <a:tab pos="407034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/>
              <a:t>Need </a:t>
            </a:r>
            <a:r>
              <a:rPr spc="5" dirty="0"/>
              <a:t>to </a:t>
            </a:r>
            <a:r>
              <a:rPr spc="-5" dirty="0"/>
              <a:t>analyse </a:t>
            </a:r>
            <a:r>
              <a:rPr spc="5" dirty="0"/>
              <a:t>the </a:t>
            </a:r>
            <a:r>
              <a:rPr dirty="0"/>
              <a:t>data </a:t>
            </a:r>
            <a:r>
              <a:rPr spc="-5" dirty="0"/>
              <a:t>and find insight </a:t>
            </a:r>
            <a:r>
              <a:rPr dirty="0"/>
              <a:t>that </a:t>
            </a:r>
            <a:r>
              <a:rPr spc="-5" dirty="0"/>
              <a:t>which </a:t>
            </a:r>
            <a:r>
              <a:rPr dirty="0"/>
              <a:t>types of </a:t>
            </a:r>
            <a:r>
              <a:rPr spc="-5" dirty="0"/>
              <a:t>borrowers </a:t>
            </a:r>
            <a:r>
              <a:rPr dirty="0"/>
              <a:t>use </a:t>
            </a:r>
            <a:r>
              <a:rPr spc="5" dirty="0"/>
              <a:t>to </a:t>
            </a:r>
            <a:r>
              <a:rPr spc="-5" dirty="0"/>
              <a:t>pay</a:t>
            </a:r>
            <a:r>
              <a:rPr spc="-215" dirty="0"/>
              <a:t> </a:t>
            </a:r>
            <a:r>
              <a:rPr dirty="0"/>
              <a:t>full</a:t>
            </a:r>
            <a:endParaRPr sz="16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</a:pPr>
            <a:r>
              <a:rPr spc="-5" dirty="0"/>
              <a:t>loan </a:t>
            </a:r>
            <a:r>
              <a:rPr dirty="0"/>
              <a:t>and </a:t>
            </a:r>
            <a:r>
              <a:rPr spc="-5" dirty="0"/>
              <a:t>which </a:t>
            </a:r>
            <a:r>
              <a:rPr dirty="0"/>
              <a:t>type </a:t>
            </a:r>
            <a:r>
              <a:rPr spc="-5" dirty="0"/>
              <a:t>of borrowers are </a:t>
            </a:r>
            <a:r>
              <a:rPr dirty="0"/>
              <a:t>charged</a:t>
            </a:r>
            <a:r>
              <a:rPr spc="-75" dirty="0"/>
              <a:t> </a:t>
            </a:r>
            <a:r>
              <a:rPr spc="-5" dirty="0"/>
              <a:t>off.</a:t>
            </a:r>
          </a:p>
          <a:p>
            <a:pPr marL="64769">
              <a:lnSpc>
                <a:spcPct val="100000"/>
              </a:lnSpc>
              <a:spcBef>
                <a:spcPts val="1010"/>
              </a:spcBef>
              <a:tabLst>
                <a:tab pos="407034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/>
              <a:t>This </a:t>
            </a:r>
            <a:r>
              <a:rPr spc="-5" dirty="0"/>
              <a:t>will </a:t>
            </a:r>
            <a:r>
              <a:rPr dirty="0"/>
              <a:t>help </a:t>
            </a:r>
            <a:r>
              <a:rPr spc="5" dirty="0"/>
              <a:t>the </a:t>
            </a:r>
            <a:r>
              <a:rPr dirty="0"/>
              <a:t>company </a:t>
            </a:r>
            <a:r>
              <a:rPr spc="5" dirty="0"/>
              <a:t>to </a:t>
            </a:r>
            <a:r>
              <a:rPr spc="-5" dirty="0"/>
              <a:t>grow </a:t>
            </a:r>
            <a:r>
              <a:rPr spc="5" dirty="0"/>
              <a:t>the </a:t>
            </a:r>
            <a:r>
              <a:rPr spc="-5" dirty="0"/>
              <a:t>business </a:t>
            </a:r>
            <a:r>
              <a:rPr dirty="0"/>
              <a:t>by </a:t>
            </a:r>
            <a:r>
              <a:rPr spc="-5" dirty="0"/>
              <a:t>approving </a:t>
            </a:r>
            <a:r>
              <a:rPr dirty="0"/>
              <a:t>loan </a:t>
            </a:r>
            <a:r>
              <a:rPr spc="5" dirty="0"/>
              <a:t>to</a:t>
            </a:r>
            <a:r>
              <a:rPr spc="-240" dirty="0"/>
              <a:t> </a:t>
            </a:r>
            <a:r>
              <a:rPr spc="-5" dirty="0"/>
              <a:t>eligible</a:t>
            </a:r>
            <a:endParaRPr sz="16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</a:pPr>
            <a:r>
              <a:rPr spc="-5" dirty="0"/>
              <a:t>borrowers and </a:t>
            </a:r>
            <a:r>
              <a:rPr dirty="0"/>
              <a:t>rejecting those </a:t>
            </a:r>
            <a:r>
              <a:rPr spc="-5" dirty="0"/>
              <a:t>who </a:t>
            </a:r>
            <a:r>
              <a:rPr dirty="0"/>
              <a:t>can’t </a:t>
            </a:r>
            <a:r>
              <a:rPr spc="-5" dirty="0"/>
              <a:t>pay(charged</a:t>
            </a:r>
            <a:r>
              <a:rPr spc="-70" dirty="0"/>
              <a:t> </a:t>
            </a:r>
            <a:r>
              <a:rPr spc="-5" dirty="0"/>
              <a:t>off)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50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 of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504"/>
            <a:ext cx="6774180" cy="262828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Cleaning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Deriving</a:t>
            </a:r>
            <a:r>
              <a:rPr sz="2000" spc="-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Metrics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Univariate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Analysis</a:t>
            </a:r>
            <a:endParaRPr lang="en-US" sz="20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Gothic Uralic"/>
                <a:cs typeface="Gothic Uralic"/>
              </a:rPr>
              <a:t>     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Segmented</a:t>
            </a:r>
            <a:r>
              <a:rPr sz="20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Univariate</a:t>
            </a:r>
            <a:r>
              <a:rPr lang="en-US" sz="2000" dirty="0">
                <a:solidFill>
                  <a:srgbClr val="FFFFFF"/>
                </a:solidFill>
                <a:latin typeface="Gothic Uralic"/>
                <a:cs typeface="Gothic Uralic"/>
              </a:rPr>
              <a:t> Analysis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Bivariate</a:t>
            </a:r>
            <a:r>
              <a:rPr sz="2000" spc="-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Analysis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Multi-variate</a:t>
            </a:r>
            <a:r>
              <a:rPr sz="20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Analysis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5570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 </a:t>
            </a:r>
            <a:r>
              <a:rPr dirty="0"/>
              <a:t>Analysis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4916" y="5498084"/>
            <a:ext cx="732853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lang="en-US" sz="2000" spc="-5" dirty="0">
                <a:solidFill>
                  <a:srgbClr val="FFFFFF"/>
                </a:solidFill>
                <a:latin typeface="Gothic Uralic"/>
                <a:cs typeface="Gothic Uralic"/>
              </a:rPr>
              <a:t># Observation : Majority of borrowers </a:t>
            </a:r>
            <a:r>
              <a:rPr lang="en-US" sz="2000" spc="-5" dirty="0" err="1">
                <a:solidFill>
                  <a:srgbClr val="FFFFFF"/>
                </a:solidFill>
                <a:latin typeface="Gothic Uralic"/>
                <a:cs typeface="Gothic Uralic"/>
              </a:rPr>
              <a:t>funded_amount</a:t>
            </a:r>
            <a:r>
              <a:rPr lang="en-US" sz="2000" spc="-5" dirty="0">
                <a:solidFill>
                  <a:srgbClr val="FFFFFF"/>
                </a:solidFill>
                <a:latin typeface="Gothic Uralic"/>
                <a:cs typeface="Gothic Uralic"/>
              </a:rPr>
              <a:t> is between 5000-10000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5782E9-B832-38F0-21BF-0599228D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6" y="1261625"/>
            <a:ext cx="92392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5570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 </a:t>
            </a:r>
            <a:r>
              <a:rPr dirty="0"/>
              <a:t>Analysis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4916" y="5933033"/>
            <a:ext cx="10217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1200" spc="204" dirty="0">
                <a:solidFill>
                  <a:srgbClr val="89D0D5"/>
                </a:solidFill>
                <a:latin typeface="Arial"/>
                <a:cs typeface="Arial"/>
              </a:rPr>
              <a:t># Observation : From the above </a:t>
            </a:r>
            <a:r>
              <a:rPr lang="en-US" sz="1200" spc="204" dirty="0" err="1">
                <a:solidFill>
                  <a:srgbClr val="89D0D5"/>
                </a:solidFill>
                <a:latin typeface="Arial"/>
                <a:cs typeface="Arial"/>
              </a:rPr>
              <a:t>pie_chart</a:t>
            </a:r>
            <a:r>
              <a:rPr lang="en-US" sz="1200" spc="204" dirty="0">
                <a:solidFill>
                  <a:srgbClr val="89D0D5"/>
                </a:solidFill>
                <a:latin typeface="Arial"/>
                <a:cs typeface="Arial"/>
              </a:rPr>
              <a:t> we observed 46.9% borrower have taken loan for "</a:t>
            </a:r>
            <a:r>
              <a:rPr lang="en-US" sz="1200" spc="204" dirty="0" err="1">
                <a:solidFill>
                  <a:srgbClr val="89D0D5"/>
                </a:solidFill>
                <a:latin typeface="Arial"/>
                <a:cs typeface="Arial"/>
              </a:rPr>
              <a:t>Debt_consolidation</a:t>
            </a:r>
            <a:r>
              <a:rPr lang="en-US" sz="1200" spc="204" dirty="0">
                <a:solidFill>
                  <a:srgbClr val="89D0D5"/>
                </a:solidFill>
                <a:latin typeface="Arial"/>
                <a:cs typeface="Arial"/>
              </a:rPr>
              <a:t>" followed by 12.9% for "</a:t>
            </a:r>
            <a:r>
              <a:rPr lang="en-US" sz="1200" spc="204" dirty="0" err="1">
                <a:solidFill>
                  <a:srgbClr val="89D0D5"/>
                </a:solidFill>
                <a:latin typeface="Arial"/>
                <a:cs typeface="Arial"/>
              </a:rPr>
              <a:t>credit_card</a:t>
            </a:r>
            <a:r>
              <a:rPr lang="en-US" sz="1200" spc="204" dirty="0">
                <a:solidFill>
                  <a:srgbClr val="89D0D5"/>
                </a:solidFill>
                <a:latin typeface="Arial"/>
                <a:cs typeface="Arial"/>
              </a:rPr>
              <a:t>"</a:t>
            </a:r>
            <a:endParaRPr sz="1400" dirty="0">
              <a:latin typeface="Gothic Uralic"/>
              <a:cs typeface="Gothic Ural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6949B2-09F1-BEF8-027F-82EEF99E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61" y="1150075"/>
            <a:ext cx="6819900" cy="465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5570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 </a:t>
            </a:r>
            <a:r>
              <a:rPr dirty="0"/>
              <a:t>Analysis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4916" y="5933033"/>
            <a:ext cx="78517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1500" spc="-5" dirty="0">
                <a:solidFill>
                  <a:srgbClr val="FFFFFF"/>
                </a:solidFill>
                <a:latin typeface="Gothic Uralic"/>
                <a:cs typeface="Gothic Uralic"/>
              </a:rPr>
              <a:t># Observation : </a:t>
            </a:r>
            <a:r>
              <a:rPr lang="en-US" sz="1500" spc="-5" dirty="0" err="1">
                <a:solidFill>
                  <a:srgbClr val="FFFFFF"/>
                </a:solidFill>
                <a:latin typeface="Gothic Uralic"/>
                <a:cs typeface="Gothic Uralic"/>
              </a:rPr>
              <a:t>Maximun</a:t>
            </a:r>
            <a:r>
              <a:rPr lang="en-US" sz="1500" spc="-5" dirty="0">
                <a:solidFill>
                  <a:srgbClr val="FFFFFF"/>
                </a:solidFill>
                <a:latin typeface="Gothic Uralic"/>
                <a:cs typeface="Gothic Uralic"/>
              </a:rPr>
              <a:t> borrowers paid their full loan ie:83%, while 14.2% of borrowers are charged off and 2.9% borrowers still paying their loan</a:t>
            </a:r>
            <a:r>
              <a:rPr sz="15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1500" dirty="0">
              <a:latin typeface="Gothic Uralic"/>
              <a:cs typeface="Gothic Ural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C96B08-2C75-BFA7-4780-E12CB075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1" y="1132433"/>
            <a:ext cx="6477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52DA688-00BF-C88F-EB73-49AC29C8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18" y="914400"/>
            <a:ext cx="91535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59071-AD38-9436-E65C-7B5609084431}"/>
              </a:ext>
            </a:extLst>
          </p:cNvPr>
          <p:cNvSpPr txBox="1"/>
          <p:nvPr/>
        </p:nvSpPr>
        <p:spPr>
          <a:xfrm>
            <a:off x="685800" y="38100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5" dirty="0"/>
              <a:t>Univariate </a:t>
            </a:r>
            <a:r>
              <a:rPr lang="en-US" sz="24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25773-979B-85B0-8F6A-7A64C7DDD08D}"/>
              </a:ext>
            </a:extLst>
          </p:cNvPr>
          <p:cNvSpPr txBox="1"/>
          <p:nvPr/>
        </p:nvSpPr>
        <p:spPr>
          <a:xfrm>
            <a:off x="685800" y="577584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Observation : From above count plot maximum people take loan for </a:t>
            </a:r>
            <a:r>
              <a:rPr lang="en-US" dirty="0" err="1"/>
              <a:t>debt_consolidation</a:t>
            </a:r>
            <a:r>
              <a:rPr lang="en-US" dirty="0"/>
              <a:t> purpose followed by credit card</a:t>
            </a:r>
          </a:p>
        </p:txBody>
      </p:sp>
    </p:spTree>
    <p:extLst>
      <p:ext uri="{BB962C8B-B14F-4D97-AF65-F5344CB8AC3E}">
        <p14:creationId xmlns:p14="http://schemas.microsoft.com/office/powerpoint/2010/main" val="4367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D496444-535B-34D6-3B66-3597BBBA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553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A8709-0E64-EC08-E850-8CC233A4D9BE}"/>
              </a:ext>
            </a:extLst>
          </p:cNvPr>
          <p:cNvSpPr txBox="1"/>
          <p:nvPr/>
        </p:nvSpPr>
        <p:spPr>
          <a:xfrm>
            <a:off x="457200" y="4572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5" dirty="0"/>
              <a:t>Univariate </a:t>
            </a:r>
            <a:r>
              <a:rPr lang="en-US" sz="28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BF0D-44DE-5D48-0C29-5F93FE682B6B}"/>
              </a:ext>
            </a:extLst>
          </p:cNvPr>
          <p:cNvSpPr txBox="1"/>
          <p:nvPr/>
        </p:nvSpPr>
        <p:spPr>
          <a:xfrm>
            <a:off x="440094" y="5115580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Observation : From the above </a:t>
            </a:r>
            <a:r>
              <a:rPr lang="en-US" dirty="0" err="1"/>
              <a:t>countplot</a:t>
            </a:r>
            <a:r>
              <a:rPr lang="en-US" dirty="0"/>
              <a:t> we can observe that around 32000 borrower has </a:t>
            </a:r>
            <a:r>
              <a:rPr lang="en-US" dirty="0" err="1"/>
              <a:t>Fully_paid</a:t>
            </a:r>
            <a:r>
              <a:rPr lang="en-US" dirty="0"/>
              <a:t> their loan while around 6000 borrower are </a:t>
            </a:r>
            <a:r>
              <a:rPr lang="en-US" dirty="0" err="1"/>
              <a:t>Charged_off</a:t>
            </a:r>
            <a:r>
              <a:rPr lang="en-US" dirty="0"/>
              <a:t>(debt is overdue) and around 500 borrower loan is still in processes.</a:t>
            </a:r>
          </a:p>
        </p:txBody>
      </p:sp>
    </p:spTree>
    <p:extLst>
      <p:ext uri="{BB962C8B-B14F-4D97-AF65-F5344CB8AC3E}">
        <p14:creationId xmlns:p14="http://schemas.microsoft.com/office/powerpoint/2010/main" val="337766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9565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Segmented </a:t>
            </a:r>
            <a:r>
              <a:rPr dirty="0"/>
              <a:t>Univariate Analysis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4916" y="5501132"/>
            <a:ext cx="1077849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lang="en-US" sz="1250" spc="254" dirty="0">
                <a:solidFill>
                  <a:srgbClr val="89D0D5"/>
                </a:solidFill>
                <a:latin typeface="Arial"/>
                <a:cs typeface="Arial"/>
              </a:rPr>
              <a:t>Observation : With the increase of the working experience the annual income of the borrower increases along with loan amount</a:t>
            </a:r>
            <a:endParaRPr sz="1400" dirty="0">
              <a:latin typeface="Gothic Uralic"/>
              <a:cs typeface="Gothic Uralic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BD5AA2-62CE-9192-1E2D-E0EFFB35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79983"/>
              </p:ext>
            </p:extLst>
          </p:nvPr>
        </p:nvGraphicFramePr>
        <p:xfrm>
          <a:off x="762000" y="1295400"/>
          <a:ext cx="8534400" cy="3839082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340842169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00157253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98947292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96407507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2244656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951709382"/>
                    </a:ext>
                  </a:extLst>
                </a:gridCol>
              </a:tblGrid>
              <a:tr h="172679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loan_amnt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int_rate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annual_inc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dti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revol_util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52180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emp_length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33427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8625.139535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10.897842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45986.771163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12.956456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42.708967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4191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9869.417103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11.980584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61599.257190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12.769702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48.589496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22528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10262.374658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12.074045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63274.654284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13.103719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48.636190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06068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10738.278388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12.019673</a:t>
                      </a:r>
                      <a:endParaRPr lang="en-US" sz="1000" dirty="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66787.176313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13.163175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48.216542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678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10977.408324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12.173417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66583.750873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13.187616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49.412937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42159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11287.035344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12.035268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68225.197441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13.421825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48.331106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23943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11494.952894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12.070314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68184.612831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13.821350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49.591449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847131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11739.495206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12.174969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69153.087986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13.674473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49.686317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89163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11887.998648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11.906302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74590.461799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13.773793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48.318404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8331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12011.625596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11.913060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74474.421304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13.540310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48.783935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27727"/>
                  </a:ext>
                </a:extLst>
              </a:tr>
              <a:tr h="303110"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13089.970717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12.094797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81706.525735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13.716438</a:t>
                      </a:r>
                      <a:endParaRPr lang="en-US" sz="100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49.584756</a:t>
                      </a:r>
                      <a:endParaRPr lang="en-US" sz="1000" dirty="0">
                        <a:effectLst/>
                      </a:endParaRPr>
                    </a:p>
                  </a:txBody>
                  <a:tcPr marL="49362" marR="49362" marT="24681" marB="246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128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607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Gothic Uralic</vt:lpstr>
      <vt:lpstr>Helvetica Neue</vt:lpstr>
      <vt:lpstr>Wingdings 3</vt:lpstr>
      <vt:lpstr>Ion</vt:lpstr>
      <vt:lpstr>PowerPoint Presentation</vt:lpstr>
      <vt:lpstr>Problem Statement</vt:lpstr>
      <vt:lpstr>Approach of Analysis</vt:lpstr>
      <vt:lpstr>Univariate Analysis</vt:lpstr>
      <vt:lpstr>Univariate Analysis</vt:lpstr>
      <vt:lpstr>Univariate Analysis</vt:lpstr>
      <vt:lpstr>PowerPoint Presentation</vt:lpstr>
      <vt:lpstr>PowerPoint Presentation</vt:lpstr>
      <vt:lpstr>Segmented Univariate Analysis </vt:lpstr>
      <vt:lpstr>PowerPoint Presentation</vt:lpstr>
      <vt:lpstr>Bivariate Analysis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Analysis</dc:title>
  <dc:creator>Microsoft account</dc:creator>
  <cp:lastModifiedBy>Krishna Chitrak</cp:lastModifiedBy>
  <cp:revision>1</cp:revision>
  <dcterms:created xsi:type="dcterms:W3CDTF">2022-07-06T17:07:41Z</dcterms:created>
  <dcterms:modified xsi:type="dcterms:W3CDTF">2022-07-06T17:41:53Z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2022-07-06T00:00:00Z</vt:filetime>
  </property>
</Properties>
</file>