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7bce7356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7bce7356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7bce7356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7bce7356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7bce735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7bce735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7bce735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7bce735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7bce735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7bce735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7bce7356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7bce735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7bce7356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7bce7356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7bce7356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7bce7356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7bce7356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7bce7356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7bce7356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7bce7356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7bce7356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7bce7356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5a87375d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5a87375d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5a87375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5a87375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7bce7356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7bce7356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5a87375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5a87375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5a87375d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5a87375d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5a87375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5a87375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70d28b6f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70d28b6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7bce7356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7bce7356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1300" y="853000"/>
            <a:ext cx="8520600" cy="12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Fed-Squares: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Utilização de Ferramenta Baseada no Squares Para análise de Simulações de Federated Learning</a:t>
            </a:r>
            <a:endParaRPr sz="5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58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Disciplina: Visualização de Dados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Aluno Doutorado:Thiago Vinicius Machado de Souza</a:t>
            </a:r>
            <a:endParaRPr sz="2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638" y="3562298"/>
            <a:ext cx="3140724" cy="121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disponíveis em simulação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- Exemplo: Feminst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3500 clientes totais - 62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Usados: 350 clients (10%, apenas digitos)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Samples: 4076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10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Clientes com dados desbalanceados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Server: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Global Teste ACC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Score de predição por classe/exemplo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Devices (Edges treinamento local)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Dataset (número de exemplos total e por classe)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Local Test ACC per round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Local score prediction inspection per class/example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750" y="1188900"/>
            <a:ext cx="3132176" cy="10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5081213" y="1941750"/>
            <a:ext cx="38346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(3500 usuários com dados desbalanceados)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900" y="2678091"/>
            <a:ext cx="3132176" cy="1936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15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Cenários de teste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- Exemplo: Feminst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350 clients 10% only digits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scenarios: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Same random seed (evolution):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 clients per rounds: 500 rounds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 clients per rounds: 1000 rounds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 clients per rounds: 3000 rounds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random seed (confusion):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 clients per rounds: 1000 rounds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5150088" y="1941750"/>
            <a:ext cx="38346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(350 usuários com dados desbalanceados)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325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649" y="445024"/>
            <a:ext cx="1801974" cy="18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4900" y="2678091"/>
            <a:ext cx="3132176" cy="193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Acompanhamento (Evolution) 500 rounds</a:t>
            </a:r>
            <a:endParaRPr sz="260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050" y="1072675"/>
            <a:ext cx="672389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341050" y="1085775"/>
            <a:ext cx="14754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Acc: 0.48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Altas taxas de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FP e FN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Acompanhamento (Evolution) 1000 rounds</a:t>
            </a:r>
            <a:endParaRPr sz="2600"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50" y="1072700"/>
            <a:ext cx="672389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341050" y="1085775"/>
            <a:ext cx="14754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Acc: 0.79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Evolução para um nível aceitável de acc e scores de predição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Acompanhamento (Evolution) 3000 rounds</a:t>
            </a:r>
            <a:endParaRPr sz="2600"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50" y="1058750"/>
            <a:ext cx="672389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341050" y="1085775"/>
            <a:ext cx="14754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Acc: 0.91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Evolução para um bom nível de acc e scores de predição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Baixos índices de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FP e FN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Análise de outliers (exemplo correto)</a:t>
            </a:r>
            <a:endParaRPr sz="2600"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50" y="1046325"/>
            <a:ext cx="672389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341050" y="1085775"/>
            <a:ext cx="14754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Acc: 0.91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Prediction: 0</a:t>
            </a:r>
            <a:endParaRPr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Score 0: 0.99</a:t>
            </a:r>
            <a:endParaRPr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</a:rPr>
              <a:t>Score 1: 0.01</a:t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Análise de outliers (exemplo incorreto)</a:t>
            </a:r>
            <a:endParaRPr sz="2600"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050" y="1049500"/>
            <a:ext cx="672389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341050" y="1085775"/>
            <a:ext cx="14754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Acc: 0.91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</a:rPr>
              <a:t>Prediction: 1</a:t>
            </a:r>
            <a:endParaRPr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0: 0.16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Score 1: 0.75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deterioração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(mal exemplo)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Acompanhamento (Confusion) 1000 rounds - Seed 1</a:t>
            </a:r>
            <a:endParaRPr sz="2600"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050" y="1051825"/>
            <a:ext cx="672389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341050" y="1085775"/>
            <a:ext cx="14754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Acc: 0.79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</a:rPr>
              <a:t>Modelo preciso.</a:t>
            </a:r>
            <a:endParaRPr sz="1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Excesso de falsos negativos na classe 8.</a:t>
            </a:r>
            <a:endParaRPr sz="10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Acompanhamento (Confusion) 1000 rounds - Seed 2</a:t>
            </a:r>
            <a:endParaRPr sz="2600"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250" y="1045575"/>
            <a:ext cx="672389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341050" y="1085775"/>
            <a:ext cx="14754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Acc: 0.78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Queda na precisão e scores na maioria das classes.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Exceto classe 7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Pouca alteração nas classes 0 e 9 apenas com baixa de score independente da distribuição.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A86E8"/>
                </a:solidFill>
              </a:rPr>
              <a:t>Diminuição de falsos negativos na classe 8 em faixas de score mais alta.</a:t>
            </a:r>
            <a:endParaRPr sz="1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Trabalhos futuros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Extrair análise do processo com o conjunto de treinamento e não apenas do teste e a</a:t>
            </a:r>
            <a:r>
              <a:rPr lang="en" sz="1700">
                <a:solidFill>
                  <a:srgbClr val="000000"/>
                </a:solidFill>
              </a:rPr>
              <a:t>companhar que padrão de cliente local impacta mais na construção do modelo no Servidor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Adicionar outras funcionalidades do squares (retângulos de falso positivo e negativos divididos por classe)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- Federated Learning - Simulação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Dados pessoais não são enviados ao servidor e treinamento feito na ponta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037" y="1688122"/>
            <a:ext cx="6617926" cy="2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900275" y="4651925"/>
            <a:ext cx="362700" cy="394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711825" y="4651925"/>
            <a:ext cx="362700" cy="394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486200" y="4614475"/>
            <a:ext cx="362700" cy="394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074550" y="4614475"/>
            <a:ext cx="362700" cy="394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935375" y="2462225"/>
            <a:ext cx="362700" cy="394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96725" y="4525368"/>
            <a:ext cx="6612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83100" y="3991450"/>
            <a:ext cx="918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94581" y="3637925"/>
            <a:ext cx="918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18566" y="3016551"/>
            <a:ext cx="989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26500" y="2237075"/>
            <a:ext cx="2824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Taxa de transmissão dos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4"/>
          <p:cNvCxnSpPr/>
          <p:nvPr/>
        </p:nvCxnSpPr>
        <p:spPr>
          <a:xfrm>
            <a:off x="7450" y="4599841"/>
            <a:ext cx="9129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7450" y="3990241"/>
            <a:ext cx="9129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10" y="3685441"/>
            <a:ext cx="9129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7450" y="3075841"/>
            <a:ext cx="9129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7450" y="2324066"/>
            <a:ext cx="9129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/>
          <p:nvPr/>
        </p:nvSpPr>
        <p:spPr>
          <a:xfrm>
            <a:off x="870225" y="4634100"/>
            <a:ext cx="429900" cy="452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678213" y="4638325"/>
            <a:ext cx="429900" cy="452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6040950" y="4585225"/>
            <a:ext cx="429900" cy="452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4486225" y="4585225"/>
            <a:ext cx="429900" cy="452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3901763" y="2432975"/>
            <a:ext cx="429900" cy="452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7413453" y="4101700"/>
            <a:ext cx="420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7333950" y="4072450"/>
            <a:ext cx="429900" cy="452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idx="1" type="subTitle"/>
          </p:nvPr>
        </p:nvSpPr>
        <p:spPr>
          <a:xfrm>
            <a:off x="311700" y="2458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Disciplina: Visualização de Dados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Aluno Doutorado:Thiago Vinicius Machado de Souza</a:t>
            </a:r>
            <a:endParaRPr sz="2300"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638" y="3562298"/>
            <a:ext cx="3140724" cy="121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>
            <p:ph type="ctrTitle"/>
          </p:nvPr>
        </p:nvSpPr>
        <p:spPr>
          <a:xfrm>
            <a:off x="381300" y="853000"/>
            <a:ext cx="8520600" cy="12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Fed-Squares: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Utilização do Squares Para análise de simulações de Federated Learning</a:t>
            </a:r>
            <a:endParaRPr sz="5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r>
              <a:rPr lang="en"/>
              <a:t> - Exemplos - Medidas Globais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5" y="1188249"/>
            <a:ext cx="2910775" cy="2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500" y="1188293"/>
            <a:ext cx="2910775" cy="2196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675" y="3416627"/>
            <a:ext cx="5143501" cy="15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897850" y="4419650"/>
            <a:ext cx="2992800" cy="508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4275" y="1928775"/>
            <a:ext cx="2734925" cy="205119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da Ferramenta Visual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Melhor acompanhamento e visualização dos dados gerados pelo processo de treinamento e avaliar o impacto da integração dos componentes em um ambiente heterogêneo no teste do modelo.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700"/>
              <a:buChar char="-"/>
            </a:pPr>
            <a:r>
              <a:rPr lang="en" sz="1700">
                <a:solidFill>
                  <a:srgbClr val="4A86E8"/>
                </a:solidFill>
              </a:rPr>
              <a:t>Acompanhamento Test ACC do Cliente e Servidor </a:t>
            </a:r>
            <a:endParaRPr sz="1700">
              <a:solidFill>
                <a:srgbClr val="4A86E8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Char char="-"/>
            </a:pPr>
            <a:r>
              <a:rPr lang="en" sz="1700">
                <a:solidFill>
                  <a:srgbClr val="4A86E8"/>
                </a:solidFill>
              </a:rPr>
              <a:t>Acompanhamento Test Score do Cliente e Servidor </a:t>
            </a:r>
            <a:endParaRPr sz="1700">
              <a:solidFill>
                <a:srgbClr val="4A86E8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Char char="-"/>
            </a:pPr>
            <a:r>
              <a:rPr lang="en" sz="1700">
                <a:solidFill>
                  <a:srgbClr val="4A86E8"/>
                </a:solidFill>
              </a:rPr>
              <a:t>Com detalhes relacionados aos resultados de cada exemplos de teste</a:t>
            </a:r>
            <a:endParaRPr sz="1700">
              <a:solidFill>
                <a:srgbClr val="4A86E8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Char char="-"/>
            </a:pPr>
            <a:r>
              <a:rPr lang="en" sz="1700">
                <a:solidFill>
                  <a:srgbClr val="4A86E8"/>
                </a:solidFill>
              </a:rPr>
              <a:t>Acompanhar detalhes sobre o modelo e dataset a nível de instância</a:t>
            </a:r>
            <a:endParaRPr sz="1700">
              <a:solidFill>
                <a:srgbClr val="4A86E8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700"/>
              <a:buChar char="-"/>
            </a:pPr>
            <a:r>
              <a:rPr lang="en" sz="1700">
                <a:solidFill>
                  <a:srgbClr val="E06666"/>
                </a:solidFill>
              </a:rPr>
              <a:t>Acompanhar que modelo local impacta mais na construção do modelo no Servidor (para identificar padrões no aprendizado)</a:t>
            </a:r>
            <a:endParaRPr sz="17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A junção dessas informações permite Identificar padrões de clientes e base de dados locais não adequados.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r>
              <a:rPr lang="en"/>
              <a:t> - Deep Learning Model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7355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1687050" y="4580350"/>
            <a:ext cx="5769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output vector (10): [0.15, 0.0,0.0,0.0,</a:t>
            </a:r>
            <a:r>
              <a:rPr b="1" lang="en"/>
              <a:t>0.7</a:t>
            </a:r>
            <a:r>
              <a:rPr lang="en"/>
              <a:t>,0.0,0.0,0.05,0.0,0.2]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1832500" y="4795575"/>
            <a:ext cx="5429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</a:t>
            </a:r>
            <a:r>
              <a:rPr lang="en">
                <a:solidFill>
                  <a:srgbClr val="0000FF"/>
                </a:solidFill>
              </a:rPr>
              <a:t>labels :         </a:t>
            </a:r>
            <a:r>
              <a:rPr lang="en">
                <a:solidFill>
                  <a:srgbClr val="0000FF"/>
                </a:solidFill>
              </a:rPr>
              <a:t>[   0,     1,   2,   3,   </a:t>
            </a:r>
            <a:r>
              <a:rPr b="1" lang="en">
                <a:solidFill>
                  <a:srgbClr val="0000FF"/>
                </a:solidFill>
              </a:rPr>
              <a:t>4</a:t>
            </a:r>
            <a:r>
              <a:rPr lang="en">
                <a:solidFill>
                  <a:srgbClr val="0000FF"/>
                </a:solidFill>
              </a:rPr>
              <a:t>,   5,   6,   7,   8,   9]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r>
              <a:rPr lang="en"/>
              <a:t> - Deep Learning Model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7355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687050" y="4580350"/>
            <a:ext cx="5769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Exemplo output vector (10): [0.1, 0.0,0.0,</a:t>
            </a:r>
            <a:r>
              <a:rPr b="1" lang="en">
                <a:solidFill>
                  <a:srgbClr val="0000FF"/>
                </a:solidFill>
              </a:rPr>
              <a:t>0.8</a:t>
            </a:r>
            <a:r>
              <a:rPr lang="en">
                <a:solidFill>
                  <a:srgbClr val="0000FF"/>
                </a:solidFill>
              </a:rPr>
              <a:t>,0.0,0.0,0.0,0.05,0.0,0.1]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832500" y="4795575"/>
            <a:ext cx="5429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r>
              <a:rPr lang="en">
                <a:solidFill>
                  <a:srgbClr val="0000FF"/>
                </a:solidFill>
              </a:rPr>
              <a:t>  labels :         [   0,     1,   2,  </a:t>
            </a: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>
                <a:solidFill>
                  <a:srgbClr val="0000FF"/>
                </a:solidFill>
              </a:rPr>
              <a:t>,   4,   5,   6,   7,   8,   9]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051" y="127439"/>
            <a:ext cx="2302253" cy="120787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550" y="2316675"/>
            <a:ext cx="794475" cy="7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975425" y="2721400"/>
            <a:ext cx="243600" cy="2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424588" y="1170125"/>
            <a:ext cx="794400" cy="779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390238" y="1392025"/>
            <a:ext cx="8631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cxnSp>
        <p:nvCxnSpPr>
          <p:cNvPr id="123" name="Google Shape;123;p18"/>
          <p:cNvCxnSpPr>
            <a:stCxn id="121" idx="3"/>
          </p:cNvCxnSpPr>
          <p:nvPr/>
        </p:nvCxnSpPr>
        <p:spPr>
          <a:xfrm>
            <a:off x="821788" y="1949525"/>
            <a:ext cx="660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 txBox="1"/>
          <p:nvPr/>
        </p:nvSpPr>
        <p:spPr>
          <a:xfrm>
            <a:off x="1127525" y="1990600"/>
            <a:ext cx="2088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r>
              <a:rPr lang="en"/>
              <a:t> - Exemplos - Matriz de Confusão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5138"/>
            <a:ext cx="5776850" cy="2491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625" y="1702875"/>
            <a:ext cx="2757550" cy="206965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7335850" y="3861750"/>
            <a:ext cx="515100" cy="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(c)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Ideia Base: </a:t>
            </a:r>
            <a:r>
              <a:rPr lang="en" sz="2600"/>
              <a:t>Squares - Dados, Medidas Globais e Scores</a:t>
            </a:r>
            <a:endParaRPr sz="260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75" y="1170125"/>
            <a:ext cx="8839199" cy="345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de Desenvolvimento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Ferramenta de Simulação FL: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Leaf benchmark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Ferramenta para visualização: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Tabulator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Ideias para compor o fed-squares: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Extrair informações no leaf e criar csv/json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Histogramas empilhados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Coordenadas paralelas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Tabelas de dados (categóricos e numéricos)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Interação entre os componentes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Visualização de dados de treinamento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300" y="1484600"/>
            <a:ext cx="933425" cy="9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0675" y="1484600"/>
            <a:ext cx="933425" cy="9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6225" y="2884900"/>
            <a:ext cx="1741125" cy="3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