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2"/>
  </p:notesMasterIdLst>
  <p:sldIdLst>
    <p:sldId id="256" r:id="rId2"/>
    <p:sldId id="257" r:id="rId3"/>
    <p:sldId id="285" r:id="rId4"/>
    <p:sldId id="265" r:id="rId5"/>
    <p:sldId id="279" r:id="rId6"/>
    <p:sldId id="280" r:id="rId7"/>
    <p:sldId id="281" r:id="rId8"/>
    <p:sldId id="282" r:id="rId9"/>
    <p:sldId id="283" r:id="rId10"/>
    <p:sldId id="278" r:id="rId11"/>
  </p:sldIdLst>
  <p:sldSz cx="9144000" cy="5143500" type="screen16x9"/>
  <p:notesSz cx="6858000" cy="9144000"/>
  <p:embeddedFontLst>
    <p:embeddedFont>
      <p:font typeface="Hind" panose="020B0604020202020204" charset="0"/>
      <p:regular r:id="rId13"/>
      <p:bold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8212BD-DD8E-4D42-B9E1-68B76DA24989}">
  <a:tblStyle styleId="{0B8212BD-DD8E-4D42-B9E1-68B76DA2498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9D2B67-79FB-4626-AF7F-2BD8B6C8620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92" d="100"/>
          <a:sy n="92"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78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29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36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377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22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93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desktop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txBox="1">
            <a:spLocks noGrp="1"/>
          </p:cNvSpPr>
          <p:nvPr>
            <p:ph type="ctrTitle" idx="4294967295"/>
          </p:nvPr>
        </p:nvSpPr>
        <p:spPr>
          <a:xfrm>
            <a:off x="2715450" y="1523250"/>
            <a:ext cx="3691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pic>
        <p:nvPicPr>
          <p:cNvPr id="426" name="Google Shape;426;p37"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427" name="Google Shape;427;p3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771059" y="1505921"/>
            <a:ext cx="1715583"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Nhóm 10</a:t>
            </a:r>
            <a:endParaRPr sz="2400" dirty="0"/>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 Placeholder 2">
            <a:extLst>
              <a:ext uri="{FF2B5EF4-FFF2-40B4-BE49-F238E27FC236}">
                <a16:creationId xmlns:a16="http://schemas.microsoft.com/office/drawing/2014/main" id="{209C7EE1-6F62-D89F-A8C9-1BE98590327B}"/>
              </a:ext>
            </a:extLst>
          </p:cNvPr>
          <p:cNvSpPr>
            <a:spLocks noGrp="1"/>
          </p:cNvSpPr>
          <p:nvPr>
            <p:ph type="body" idx="2"/>
          </p:nvPr>
        </p:nvSpPr>
        <p:spPr>
          <a:xfrm>
            <a:off x="2006417" y="338102"/>
            <a:ext cx="4420697" cy="1167819"/>
          </a:xfrm>
        </p:spPr>
        <p:txBody>
          <a:bodyPr/>
          <a:lstStyle/>
          <a:p>
            <a:pPr marL="114300" indent="0" algn="ctr">
              <a:buNone/>
            </a:pPr>
            <a:r>
              <a:rPr lang="en-US" sz="2800" b="1" dirty="0" err="1"/>
              <a:t>Đề</a:t>
            </a:r>
            <a:r>
              <a:rPr lang="en-US" sz="2800" b="1" dirty="0"/>
              <a:t> </a:t>
            </a:r>
            <a:r>
              <a:rPr lang="en-US" sz="2800" b="1" dirty="0" err="1"/>
              <a:t>tài</a:t>
            </a:r>
            <a:endParaRPr lang="en-US" sz="2000" b="1" dirty="0"/>
          </a:p>
          <a:p>
            <a:pPr marL="114300" indent="0" algn="ctr">
              <a:buNone/>
            </a:pPr>
            <a:r>
              <a:rPr lang="en-US" sz="2800" b="1" dirty="0" err="1"/>
              <a:t>Quản</a:t>
            </a:r>
            <a:r>
              <a:rPr lang="en-US" sz="2800" b="1" dirty="0"/>
              <a:t> </a:t>
            </a:r>
            <a:r>
              <a:rPr lang="en-US" sz="2800" b="1" dirty="0" err="1"/>
              <a:t>Lý</a:t>
            </a:r>
            <a:r>
              <a:rPr lang="en-US" sz="2800" b="1" dirty="0"/>
              <a:t> Shop </a:t>
            </a:r>
            <a:r>
              <a:rPr lang="en-US" sz="2800" b="1" dirty="0" err="1"/>
              <a:t>Giày</a:t>
            </a:r>
            <a:r>
              <a:rPr lang="en-US" sz="2800" b="1" dirty="0"/>
              <a:t> </a:t>
            </a:r>
            <a:r>
              <a:rPr lang="en-US" sz="2800" b="1" dirty="0" err="1"/>
              <a:t>Dép</a:t>
            </a:r>
            <a:endParaRPr lang="vi-VN" sz="2800" b="1" dirty="0"/>
          </a:p>
        </p:txBody>
      </p:sp>
      <p:sp>
        <p:nvSpPr>
          <p:cNvPr id="6" name="Google Shape;537;p44">
            <a:extLst>
              <a:ext uri="{FF2B5EF4-FFF2-40B4-BE49-F238E27FC236}">
                <a16:creationId xmlns:a16="http://schemas.microsoft.com/office/drawing/2014/main" id="{682FE4AA-C830-D6AE-6204-5100C2953C95}"/>
              </a:ext>
            </a:extLst>
          </p:cNvPr>
          <p:cNvSpPr/>
          <p:nvPr/>
        </p:nvSpPr>
        <p:spPr>
          <a:xfrm>
            <a:off x="1059124" y="1987840"/>
            <a:ext cx="2828721" cy="1176379"/>
          </a:xfrm>
          <a:prstGeom prst="rect">
            <a:avLst/>
          </a:prstGeom>
          <a:solidFill>
            <a:srgbClr val="FFFFFF">
              <a:alpha val="245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vi-VN" dirty="0">
                <a:solidFill>
                  <a:schemeClr val="dk1"/>
                </a:solidFill>
                <a:latin typeface="Hind"/>
                <a:ea typeface="Hind"/>
                <a:cs typeface="Hind" panose="020B0502040204020203" pitchFamily="2" charset="0"/>
                <a:sym typeface="Hind"/>
              </a:rPr>
              <a:t>Trần Văn Nam</a:t>
            </a:r>
          </a:p>
          <a:p>
            <a:r>
              <a:rPr lang="en-US" sz="1400" dirty="0">
                <a:solidFill>
                  <a:schemeClr val="tx1">
                    <a:lumMod val="75000"/>
                    <a:lumOff val="25000"/>
                  </a:schemeClr>
                </a:solidFill>
                <a:latin typeface="Hind" panose="020B0502040204020203" pitchFamily="2" charset="0"/>
                <a:cs typeface="Hind" panose="020B0502040204020203" pitchFamily="2" charset="0"/>
              </a:rPr>
              <a:t>2115239</a:t>
            </a:r>
            <a:endParaRPr lang="en-GB" sz="1400" dirty="0">
              <a:solidFill>
                <a:schemeClr val="tx1">
                  <a:lumMod val="75000"/>
                  <a:lumOff val="25000"/>
                </a:schemeClr>
              </a:solidFill>
              <a:latin typeface="Hind" panose="020B0502040204020203" pitchFamily="2" charset="0"/>
              <a:cs typeface="Hind" panose="020B0502040204020203" pitchFamily="2" charset="0"/>
            </a:endParaRPr>
          </a:p>
        </p:txBody>
      </p:sp>
      <p:sp>
        <p:nvSpPr>
          <p:cNvPr id="15" name="Google Shape;546;p44">
            <a:extLst>
              <a:ext uri="{FF2B5EF4-FFF2-40B4-BE49-F238E27FC236}">
                <a16:creationId xmlns:a16="http://schemas.microsoft.com/office/drawing/2014/main" id="{FAE4A19E-7CC7-88F2-811F-6417DD436119}"/>
              </a:ext>
            </a:extLst>
          </p:cNvPr>
          <p:cNvSpPr/>
          <p:nvPr/>
        </p:nvSpPr>
        <p:spPr>
          <a:xfrm>
            <a:off x="4270618" y="2583052"/>
            <a:ext cx="477391" cy="306777"/>
          </a:xfrm>
          <a:prstGeom prst="rect">
            <a:avLst/>
          </a:prstGeom>
        </p:spPr>
        <p:txBody>
          <a:bodyPr>
            <a:prstTxWarp prst="textPlain">
              <a:avLst/>
            </a:prstTxWarp>
          </a:bodyPr>
          <a:lstStyle/>
          <a:p>
            <a:pPr lvl="0" algn="ctr"/>
            <a:endParaRPr b="1" i="0" dirty="0">
              <a:ln>
                <a:noFill/>
              </a:ln>
              <a:solidFill>
                <a:schemeClr val="dk1"/>
              </a:solidFill>
              <a:latin typeface="Hind"/>
            </a:endParaRPr>
          </a:p>
        </p:txBody>
      </p:sp>
      <p:sp>
        <p:nvSpPr>
          <p:cNvPr id="17" name="Google Shape;548;p44">
            <a:extLst>
              <a:ext uri="{FF2B5EF4-FFF2-40B4-BE49-F238E27FC236}">
                <a16:creationId xmlns:a16="http://schemas.microsoft.com/office/drawing/2014/main" id="{1A23817F-3B45-0D16-EBB0-D1F1A6D67F16}"/>
              </a:ext>
            </a:extLst>
          </p:cNvPr>
          <p:cNvSpPr/>
          <p:nvPr/>
        </p:nvSpPr>
        <p:spPr>
          <a:xfrm>
            <a:off x="4346355" y="3628054"/>
            <a:ext cx="247650" cy="306777"/>
          </a:xfrm>
          <a:prstGeom prst="rect">
            <a:avLst/>
          </a:prstGeom>
        </p:spPr>
        <p:txBody>
          <a:bodyPr>
            <a:prstTxWarp prst="textPlain">
              <a:avLst/>
            </a:prstTxWarp>
          </a:bodyPr>
          <a:lstStyle/>
          <a:p>
            <a:pPr lvl="0" algn="ctr"/>
            <a:endParaRPr b="1" i="0" dirty="0">
              <a:ln>
                <a:noFill/>
              </a:ln>
              <a:solidFill>
                <a:schemeClr val="dk1"/>
              </a:solidFill>
              <a:latin typeface="Hind"/>
            </a:endParaRPr>
          </a:p>
        </p:txBody>
      </p:sp>
      <p:sp>
        <p:nvSpPr>
          <p:cNvPr id="18" name="Google Shape;537;p44">
            <a:extLst>
              <a:ext uri="{FF2B5EF4-FFF2-40B4-BE49-F238E27FC236}">
                <a16:creationId xmlns:a16="http://schemas.microsoft.com/office/drawing/2014/main" id="{F3E28B81-C200-64C9-9092-74B62038508D}"/>
              </a:ext>
            </a:extLst>
          </p:cNvPr>
          <p:cNvSpPr/>
          <p:nvPr/>
        </p:nvSpPr>
        <p:spPr>
          <a:xfrm>
            <a:off x="4470179" y="1987840"/>
            <a:ext cx="2828721" cy="1176379"/>
          </a:xfrm>
          <a:prstGeom prst="rect">
            <a:avLst/>
          </a:prstGeom>
          <a:solidFill>
            <a:srgbClr val="FFFFFF">
              <a:alpha val="245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vi-VN" dirty="0">
                <a:solidFill>
                  <a:schemeClr val="dk1"/>
                </a:solidFill>
                <a:latin typeface="Hind"/>
                <a:ea typeface="Hind"/>
                <a:cs typeface="Hind" panose="020B0502040204020203" pitchFamily="2" charset="0"/>
                <a:sym typeface="Hind"/>
              </a:rPr>
              <a:t>Võ Xuân Quang</a:t>
            </a:r>
          </a:p>
          <a:p>
            <a:r>
              <a:rPr lang="en-US" sz="1400" dirty="0">
                <a:solidFill>
                  <a:schemeClr val="tx1">
                    <a:lumMod val="75000"/>
                    <a:lumOff val="25000"/>
                  </a:schemeClr>
                </a:solidFill>
                <a:latin typeface="Hind" panose="020B0502040204020203" pitchFamily="2" charset="0"/>
                <a:cs typeface="Hind" panose="020B0502040204020203" pitchFamily="2" charset="0"/>
              </a:rPr>
              <a:t>2115258</a:t>
            </a:r>
            <a:endParaRPr lang="en-GB" sz="1400" dirty="0">
              <a:solidFill>
                <a:schemeClr val="tx1">
                  <a:lumMod val="75000"/>
                  <a:lumOff val="25000"/>
                </a:schemeClr>
              </a:solidFill>
              <a:latin typeface="Hind" panose="020B0502040204020203" pitchFamily="2" charset="0"/>
              <a:cs typeface="Hind" panose="020B0502040204020203" pitchFamily="2" charset="0"/>
            </a:endParaRPr>
          </a:p>
          <a:p>
            <a:pPr marL="0" lvl="0" indent="0" algn="l" rtl="0">
              <a:spcBef>
                <a:spcPts val="0"/>
              </a:spcBef>
              <a:spcAft>
                <a:spcPts val="0"/>
              </a:spcAft>
              <a:buNone/>
            </a:pPr>
            <a:endParaRPr dirty="0">
              <a:solidFill>
                <a:schemeClr val="dk1"/>
              </a:solidFill>
              <a:latin typeface="Hind"/>
              <a:ea typeface="Hind"/>
              <a:cs typeface="Hind"/>
              <a:sym typeface="Hind"/>
            </a:endParaRPr>
          </a:p>
        </p:txBody>
      </p:sp>
      <p:sp>
        <p:nvSpPr>
          <p:cNvPr id="19" name="Google Shape;537;p44">
            <a:extLst>
              <a:ext uri="{FF2B5EF4-FFF2-40B4-BE49-F238E27FC236}">
                <a16:creationId xmlns:a16="http://schemas.microsoft.com/office/drawing/2014/main" id="{B98BC725-B1E5-5030-37B4-44F5626704AD}"/>
              </a:ext>
            </a:extLst>
          </p:cNvPr>
          <p:cNvSpPr/>
          <p:nvPr/>
        </p:nvSpPr>
        <p:spPr>
          <a:xfrm>
            <a:off x="4470180" y="3648791"/>
            <a:ext cx="2828721" cy="1176379"/>
          </a:xfrm>
          <a:prstGeom prst="rect">
            <a:avLst/>
          </a:prstGeom>
          <a:solidFill>
            <a:srgbClr val="FFFFFF">
              <a:alpha val="24580"/>
            </a:srgbClr>
          </a:solidFill>
          <a:ln>
            <a:noFill/>
          </a:ln>
        </p:spPr>
        <p:txBody>
          <a:bodyPr spcFirstLastPara="1" wrap="square" lIns="91425" tIns="91425" rIns="1371600" bIns="91425" anchor="t" anchorCtr="0">
            <a:noAutofit/>
          </a:bodyPr>
          <a:lstStyle/>
          <a:p>
            <a:r>
              <a:rPr lang="en-US" sz="1400" dirty="0" err="1">
                <a:solidFill>
                  <a:schemeClr val="tx1">
                    <a:lumMod val="75000"/>
                    <a:lumOff val="25000"/>
                  </a:schemeClr>
                </a:solidFill>
                <a:latin typeface="Hind" panose="020B0502040204020203" pitchFamily="2" charset="0"/>
                <a:cs typeface="Hind" panose="020B0502040204020203" pitchFamily="2" charset="0"/>
              </a:rPr>
              <a:t>Chế</a:t>
            </a:r>
            <a:r>
              <a:rPr lang="en-US" sz="1400" dirty="0">
                <a:solidFill>
                  <a:schemeClr val="tx1">
                    <a:lumMod val="75000"/>
                    <a:lumOff val="25000"/>
                  </a:schemeClr>
                </a:solidFill>
                <a:latin typeface="Hind" panose="020B0502040204020203" pitchFamily="2" charset="0"/>
                <a:cs typeface="Hind" panose="020B0502040204020203" pitchFamily="2" charset="0"/>
              </a:rPr>
              <a:t> Quang Minh</a:t>
            </a:r>
            <a:endParaRPr lang="en-GB" sz="1400" dirty="0">
              <a:solidFill>
                <a:schemeClr val="tx1">
                  <a:lumMod val="75000"/>
                  <a:lumOff val="25000"/>
                </a:schemeClr>
              </a:solidFill>
              <a:latin typeface="Hind" panose="020B0502040204020203" pitchFamily="2" charset="0"/>
              <a:cs typeface="Hind" panose="020B0502040204020203" pitchFamily="2" charset="0"/>
            </a:endParaRPr>
          </a:p>
          <a:p>
            <a:pPr marL="0" lvl="0" indent="0" algn="l" rtl="0">
              <a:spcBef>
                <a:spcPts val="0"/>
              </a:spcBef>
              <a:spcAft>
                <a:spcPts val="0"/>
              </a:spcAft>
              <a:buNone/>
            </a:pPr>
            <a:r>
              <a:rPr lang="en-US" sz="1400" dirty="0">
                <a:solidFill>
                  <a:schemeClr val="tx1">
                    <a:lumMod val="75000"/>
                    <a:lumOff val="25000"/>
                  </a:schemeClr>
                </a:solidFill>
                <a:latin typeface="Hind" panose="020B0502040204020203" pitchFamily="2" charset="0"/>
                <a:cs typeface="Hind" panose="020B0502040204020203" pitchFamily="2" charset="0"/>
              </a:rPr>
              <a:t>2111861</a:t>
            </a:r>
            <a:endParaRPr dirty="0">
              <a:solidFill>
                <a:schemeClr val="dk1"/>
              </a:solidFill>
              <a:latin typeface="Hind" panose="020B0502040204020203" pitchFamily="2" charset="0"/>
              <a:ea typeface="Hind"/>
              <a:cs typeface="Hind" panose="020B0502040204020203" pitchFamily="2" charset="0"/>
              <a:sym typeface="Hind"/>
            </a:endParaRPr>
          </a:p>
        </p:txBody>
      </p:sp>
      <p:sp>
        <p:nvSpPr>
          <p:cNvPr id="20" name="Google Shape;537;p44">
            <a:extLst>
              <a:ext uri="{FF2B5EF4-FFF2-40B4-BE49-F238E27FC236}">
                <a16:creationId xmlns:a16="http://schemas.microsoft.com/office/drawing/2014/main" id="{C608D3E8-FE75-8C6B-6496-1E542261E36C}"/>
              </a:ext>
            </a:extLst>
          </p:cNvPr>
          <p:cNvSpPr/>
          <p:nvPr/>
        </p:nvSpPr>
        <p:spPr>
          <a:xfrm>
            <a:off x="1012522" y="3648791"/>
            <a:ext cx="2828721" cy="1176379"/>
          </a:xfrm>
          <a:prstGeom prst="rect">
            <a:avLst/>
          </a:prstGeom>
          <a:solidFill>
            <a:srgbClr val="FFFFFF">
              <a:alpha val="24580"/>
            </a:srgbClr>
          </a:solidFill>
          <a:ln>
            <a:noFill/>
          </a:ln>
        </p:spPr>
        <p:txBody>
          <a:bodyPr spcFirstLastPara="1" wrap="square" lIns="91425" tIns="91425" rIns="1371600" bIns="91425" anchor="t" anchorCtr="0">
            <a:noAutofit/>
          </a:bodyPr>
          <a:lstStyle/>
          <a:p>
            <a:r>
              <a:rPr lang="en-US" sz="1400" dirty="0" err="1">
                <a:solidFill>
                  <a:schemeClr val="tx1">
                    <a:lumMod val="75000"/>
                    <a:lumOff val="25000"/>
                  </a:schemeClr>
                </a:solidFill>
                <a:latin typeface="Hind" panose="020B0502040204020203" pitchFamily="2" charset="0"/>
                <a:cs typeface="Hind" panose="020B0502040204020203" pitchFamily="2" charset="0"/>
              </a:rPr>
              <a:t>Đinh</a:t>
            </a:r>
            <a:r>
              <a:rPr lang="en-US" sz="1400" dirty="0">
                <a:solidFill>
                  <a:schemeClr val="tx1">
                    <a:lumMod val="75000"/>
                    <a:lumOff val="25000"/>
                  </a:schemeClr>
                </a:solidFill>
                <a:latin typeface="Hind" panose="020B0502040204020203" pitchFamily="2" charset="0"/>
                <a:cs typeface="Hind" panose="020B0502040204020203" pitchFamily="2" charset="0"/>
              </a:rPr>
              <a:t> Lê Quang </a:t>
            </a:r>
            <a:r>
              <a:rPr lang="en-US" sz="1400" dirty="0" err="1">
                <a:solidFill>
                  <a:schemeClr val="tx1">
                    <a:lumMod val="75000"/>
                    <a:lumOff val="25000"/>
                  </a:schemeClr>
                </a:solidFill>
                <a:latin typeface="Hind" panose="020B0502040204020203" pitchFamily="2" charset="0"/>
                <a:cs typeface="Hind" panose="020B0502040204020203" pitchFamily="2" charset="0"/>
              </a:rPr>
              <a:t>Huy</a:t>
            </a:r>
            <a:endParaRPr lang="en-GB" sz="1400" dirty="0">
              <a:solidFill>
                <a:schemeClr val="tx1">
                  <a:lumMod val="75000"/>
                  <a:lumOff val="25000"/>
                </a:schemeClr>
              </a:solidFill>
              <a:latin typeface="Hind" panose="020B0502040204020203" pitchFamily="2" charset="0"/>
              <a:cs typeface="Hind" panose="020B0502040204020203" pitchFamily="2" charset="0"/>
            </a:endParaRPr>
          </a:p>
          <a:p>
            <a:pPr marL="0" lvl="0" indent="0" algn="l" rtl="0">
              <a:spcBef>
                <a:spcPts val="0"/>
              </a:spcBef>
              <a:spcAft>
                <a:spcPts val="0"/>
              </a:spcAft>
              <a:buNone/>
            </a:pPr>
            <a:r>
              <a:rPr lang="en-US" sz="1400" dirty="0">
                <a:solidFill>
                  <a:schemeClr val="tx1">
                    <a:lumMod val="75000"/>
                    <a:lumOff val="25000"/>
                  </a:schemeClr>
                </a:solidFill>
                <a:latin typeface="Hind" panose="020B0502040204020203" pitchFamily="2" charset="0"/>
                <a:cs typeface="Hind" panose="020B0502040204020203" pitchFamily="2" charset="0"/>
              </a:rPr>
              <a:t>2111838</a:t>
            </a:r>
            <a:endParaRPr dirty="0">
              <a:solidFill>
                <a:schemeClr val="dk1"/>
              </a:solidFill>
              <a:latin typeface="Hind" panose="020B0502040204020203" pitchFamily="2" charset="0"/>
              <a:ea typeface="Hind"/>
              <a:cs typeface="Hind" panose="020B0502040204020203" pitchFamily="2" charset="0"/>
              <a:sym typeface="Hi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C62B13EE-1947-EC6C-53D6-83DE20D955A1}"/>
              </a:ext>
            </a:extLst>
          </p:cNvPr>
          <p:cNvSpPr txBox="1"/>
          <p:nvPr/>
        </p:nvSpPr>
        <p:spPr>
          <a:xfrm>
            <a:off x="1066800" y="883920"/>
            <a:ext cx="6347460" cy="2031325"/>
          </a:xfrm>
          <a:prstGeom prst="rect">
            <a:avLst/>
          </a:prstGeom>
          <a:noFill/>
        </p:spPr>
        <p:txBody>
          <a:bodyPr wrap="square" rtlCol="0">
            <a:spAutoFit/>
          </a:bodyPr>
          <a:lstStyle/>
          <a:p>
            <a:pPr algn="l"/>
            <a:r>
              <a:rPr lang="vi-VN" b="0" i="0" dirty="0">
                <a:solidFill>
                  <a:srgbClr val="D1D5DB"/>
                </a:solidFill>
                <a:effectLst/>
                <a:latin typeface="Söhne"/>
              </a:rPr>
              <a:t>Shop quản lý giày dép là một nền tảng thương mại điện tử hoặc cửa hàng trực tuyến chuyên cung cấp và quản lý các sản phẩm giày dép. Đây là một nơi mà người mua hàng có thể dễ dàng tìm thấy và mua các loại giày dép phù hợp với nhu cầu và sở thích của mình.</a:t>
            </a:r>
          </a:p>
          <a:p>
            <a:pPr algn="l"/>
            <a:r>
              <a:rPr lang="vi-VN" b="0" i="0" dirty="0">
                <a:solidFill>
                  <a:srgbClr val="D1D5DB"/>
                </a:solidFill>
                <a:effectLst/>
                <a:latin typeface="Söhne"/>
              </a:rPr>
              <a:t>Shop quản lý giày dép thường cung cấp một bộ sưu tập đa dạng của các loại giày dép như giày thể thao, giày chạy bộ, giày cao gót, giày đi làm, giày dép thời trang và nhiều loại khác. Các sản phẩm này có thể được phân loại theo thương hiệu, mẫu mã, giới tính, kích cỡ và màu sắc, giúp khách hàng dễ dàng tìm kiếm và lựa chọn.</a:t>
            </a:r>
          </a:p>
          <a:p>
            <a:endParaRPr lang="vi-VN" dirty="0"/>
          </a:p>
        </p:txBody>
      </p:sp>
    </p:spTree>
    <p:extLst>
      <p:ext uri="{BB962C8B-B14F-4D97-AF65-F5344CB8AC3E}">
        <p14:creationId xmlns:p14="http://schemas.microsoft.com/office/powerpoint/2010/main" val="143732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TextBox 6">
            <a:extLst>
              <a:ext uri="{FF2B5EF4-FFF2-40B4-BE49-F238E27FC236}">
                <a16:creationId xmlns:a16="http://schemas.microsoft.com/office/drawing/2014/main" id="{F6DF6B56-96D1-B6BB-4BFF-A59C1C825C1D}"/>
              </a:ext>
            </a:extLst>
          </p:cNvPr>
          <p:cNvSpPr txBox="1"/>
          <p:nvPr/>
        </p:nvSpPr>
        <p:spPr>
          <a:xfrm>
            <a:off x="1233751" y="426720"/>
            <a:ext cx="4412669" cy="461665"/>
          </a:xfrm>
          <a:prstGeom prst="rect">
            <a:avLst/>
          </a:prstGeom>
          <a:noFill/>
          <a:ln>
            <a:solidFill>
              <a:schemeClr val="tx1">
                <a:lumMod val="95000"/>
              </a:schemeClr>
            </a:solidFill>
          </a:ln>
        </p:spPr>
        <p:txBody>
          <a:bodyPr wrap="square" rtlCol="0">
            <a:spAutoFit/>
          </a:bodyPr>
          <a:lstStyle/>
          <a:p>
            <a:r>
              <a:rPr lang="en-US" sz="2400" dirty="0">
                <a:solidFill>
                  <a:schemeClr val="tx1"/>
                </a:solidFill>
              </a:rPr>
              <a:t>- Giao </a:t>
            </a:r>
            <a:r>
              <a:rPr lang="en-US" sz="2400" dirty="0" err="1">
                <a:solidFill>
                  <a:schemeClr val="tx1"/>
                </a:solidFill>
              </a:rPr>
              <a:t>diện</a:t>
            </a:r>
            <a:r>
              <a:rPr lang="en-US" sz="2400" dirty="0">
                <a:solidFill>
                  <a:schemeClr val="tx1"/>
                </a:solidFill>
              </a:rPr>
              <a:t> </a:t>
            </a:r>
            <a:r>
              <a:rPr lang="en-US" sz="2400" dirty="0" err="1">
                <a:solidFill>
                  <a:schemeClr val="tx1"/>
                </a:solidFill>
              </a:rPr>
              <a:t>đăng</a:t>
            </a:r>
            <a:r>
              <a:rPr lang="en-US" sz="2400" dirty="0">
                <a:solidFill>
                  <a:schemeClr val="tx1"/>
                </a:solidFill>
              </a:rPr>
              <a:t> </a:t>
            </a:r>
            <a:r>
              <a:rPr lang="en-US" sz="2400" dirty="0" err="1">
                <a:solidFill>
                  <a:schemeClr val="tx1"/>
                </a:solidFill>
              </a:rPr>
              <a:t>nhập</a:t>
            </a:r>
            <a:r>
              <a:rPr lang="en-US" sz="2400" dirty="0">
                <a:solidFill>
                  <a:schemeClr val="tx1"/>
                </a:solidFill>
              </a:rPr>
              <a:t>:</a:t>
            </a:r>
          </a:p>
        </p:txBody>
      </p:sp>
      <p:pic>
        <p:nvPicPr>
          <p:cNvPr id="8" name="Picture 7">
            <a:extLst>
              <a:ext uri="{FF2B5EF4-FFF2-40B4-BE49-F238E27FC236}">
                <a16:creationId xmlns:a16="http://schemas.microsoft.com/office/drawing/2014/main" id="{B9AEE0AE-3CCE-8C08-B320-7D653E45BD96}"/>
              </a:ext>
            </a:extLst>
          </p:cNvPr>
          <p:cNvPicPr>
            <a:picLocks noChangeAspect="1"/>
          </p:cNvPicPr>
          <p:nvPr/>
        </p:nvPicPr>
        <p:blipFill>
          <a:blip r:embed="rId3"/>
          <a:stretch>
            <a:fillRect/>
          </a:stretch>
        </p:blipFill>
        <p:spPr>
          <a:xfrm>
            <a:off x="1584271" y="1001129"/>
            <a:ext cx="6371009" cy="39015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TextBox 6">
            <a:extLst>
              <a:ext uri="{FF2B5EF4-FFF2-40B4-BE49-F238E27FC236}">
                <a16:creationId xmlns:a16="http://schemas.microsoft.com/office/drawing/2014/main" id="{F6DF6B56-96D1-B6BB-4BFF-A59C1C825C1D}"/>
              </a:ext>
            </a:extLst>
          </p:cNvPr>
          <p:cNvSpPr txBox="1"/>
          <p:nvPr/>
        </p:nvSpPr>
        <p:spPr>
          <a:xfrm>
            <a:off x="1218511" y="182880"/>
            <a:ext cx="3825929" cy="461665"/>
          </a:xfrm>
          <a:prstGeom prst="rect">
            <a:avLst/>
          </a:prstGeom>
          <a:noFill/>
          <a:ln>
            <a:solidFill>
              <a:schemeClr val="tx1">
                <a:lumMod val="95000"/>
              </a:schemeClr>
            </a:solidFill>
          </a:ln>
        </p:spPr>
        <p:txBody>
          <a:bodyPr wrap="square" rtlCol="0">
            <a:spAutoFit/>
          </a:bodyPr>
          <a:lstStyle/>
          <a:p>
            <a:r>
              <a:rPr lang="en-US" sz="2400" dirty="0">
                <a:solidFill>
                  <a:schemeClr val="tx1"/>
                </a:solidFill>
              </a:rPr>
              <a:t>- Giao </a:t>
            </a:r>
            <a:r>
              <a:rPr lang="en-US" sz="2400" dirty="0" err="1">
                <a:solidFill>
                  <a:schemeClr val="tx1"/>
                </a:solidFill>
              </a:rPr>
              <a:t>diện</a:t>
            </a:r>
            <a:r>
              <a:rPr lang="en-US" sz="2400" dirty="0">
                <a:solidFill>
                  <a:schemeClr val="tx1"/>
                </a:solidFill>
              </a:rPr>
              <a:t> </a:t>
            </a:r>
            <a:r>
              <a:rPr lang="en-US" sz="2400" dirty="0" err="1">
                <a:solidFill>
                  <a:schemeClr val="tx1"/>
                </a:solidFill>
              </a:rPr>
              <a:t>trang</a:t>
            </a:r>
            <a:r>
              <a:rPr lang="en-US" sz="2400" dirty="0">
                <a:solidFill>
                  <a:schemeClr val="tx1"/>
                </a:solidFill>
              </a:rPr>
              <a:t> </a:t>
            </a:r>
            <a:r>
              <a:rPr lang="en-US" sz="2400" dirty="0" err="1">
                <a:solidFill>
                  <a:schemeClr val="tx1"/>
                </a:solidFill>
              </a:rPr>
              <a:t>chủ</a:t>
            </a:r>
            <a:r>
              <a:rPr lang="en-US" sz="2400" dirty="0">
                <a:solidFill>
                  <a:schemeClr val="tx1"/>
                </a:solidFill>
              </a:rPr>
              <a:t>:</a:t>
            </a:r>
            <a:endParaRPr lang="vi-VN" sz="2400" dirty="0">
              <a:solidFill>
                <a:schemeClr val="tx1"/>
              </a:solidFill>
            </a:endParaRPr>
          </a:p>
        </p:txBody>
      </p:sp>
      <p:pic>
        <p:nvPicPr>
          <p:cNvPr id="3" name="Picture 2"/>
          <p:cNvPicPr>
            <a:picLocks noChangeAspect="1"/>
          </p:cNvPicPr>
          <p:nvPr/>
        </p:nvPicPr>
        <p:blipFill>
          <a:blip r:embed="rId3"/>
          <a:stretch>
            <a:fillRect/>
          </a:stretch>
        </p:blipFill>
        <p:spPr>
          <a:xfrm>
            <a:off x="930720" y="931459"/>
            <a:ext cx="6370794" cy="4113934"/>
          </a:xfrm>
          <a:prstGeom prst="rect">
            <a:avLst/>
          </a:prstGeom>
        </p:spPr>
      </p:pic>
    </p:spTree>
    <p:extLst>
      <p:ext uri="{BB962C8B-B14F-4D97-AF65-F5344CB8AC3E}">
        <p14:creationId xmlns:p14="http://schemas.microsoft.com/office/powerpoint/2010/main" val="202652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TextBox 6">
            <a:extLst>
              <a:ext uri="{FF2B5EF4-FFF2-40B4-BE49-F238E27FC236}">
                <a16:creationId xmlns:a16="http://schemas.microsoft.com/office/drawing/2014/main" id="{F6DF6B56-96D1-B6BB-4BFF-A59C1C825C1D}"/>
              </a:ext>
            </a:extLst>
          </p:cNvPr>
          <p:cNvSpPr txBox="1"/>
          <p:nvPr/>
        </p:nvSpPr>
        <p:spPr>
          <a:xfrm>
            <a:off x="738451" y="165425"/>
            <a:ext cx="4961309" cy="461665"/>
          </a:xfrm>
          <a:prstGeom prst="rect">
            <a:avLst/>
          </a:prstGeom>
          <a:noFill/>
          <a:ln>
            <a:solidFill>
              <a:schemeClr val="tx1">
                <a:lumMod val="95000"/>
              </a:schemeClr>
            </a:solidFill>
          </a:ln>
        </p:spPr>
        <p:txBody>
          <a:bodyPr wrap="square" rtlCol="0">
            <a:spAutoFit/>
          </a:bodyPr>
          <a:lstStyle/>
          <a:p>
            <a:r>
              <a:rPr lang="en-US" sz="2400" dirty="0">
                <a:solidFill>
                  <a:schemeClr val="tx1"/>
                </a:solidFill>
              </a:rPr>
              <a:t>- Giao </a:t>
            </a:r>
            <a:r>
              <a:rPr lang="en-US" sz="2400" dirty="0" err="1">
                <a:solidFill>
                  <a:schemeClr val="tx1"/>
                </a:solidFill>
              </a:rPr>
              <a:t>Diện</a:t>
            </a:r>
            <a:r>
              <a:rPr lang="en-US" sz="2400" dirty="0">
                <a:solidFill>
                  <a:schemeClr val="tx1"/>
                </a:solidFill>
              </a:rPr>
              <a:t> Chi </a:t>
            </a:r>
            <a:r>
              <a:rPr lang="en-US" sz="2400" dirty="0" err="1">
                <a:solidFill>
                  <a:schemeClr val="tx1"/>
                </a:solidFill>
              </a:rPr>
              <a:t>Tiết</a:t>
            </a:r>
            <a:r>
              <a:rPr lang="en-US" sz="2400" dirty="0">
                <a:solidFill>
                  <a:schemeClr val="tx1"/>
                </a:solidFill>
              </a:rPr>
              <a:t> </a:t>
            </a:r>
            <a:r>
              <a:rPr lang="en-US" sz="2400" dirty="0" err="1">
                <a:solidFill>
                  <a:schemeClr val="tx1"/>
                </a:solidFill>
              </a:rPr>
              <a:t>Đơn</a:t>
            </a:r>
            <a:r>
              <a:rPr lang="en-US" sz="2400" dirty="0">
                <a:solidFill>
                  <a:schemeClr val="tx1"/>
                </a:solidFill>
              </a:rPr>
              <a:t> </a:t>
            </a:r>
            <a:r>
              <a:rPr lang="en-US" sz="2400" dirty="0" err="1">
                <a:solidFill>
                  <a:schemeClr val="tx1"/>
                </a:solidFill>
              </a:rPr>
              <a:t>Hàng</a:t>
            </a:r>
            <a:r>
              <a:rPr lang="en-US" sz="2400" dirty="0">
                <a:solidFill>
                  <a:schemeClr val="tx1"/>
                </a:solidFill>
              </a:rPr>
              <a:t>:</a:t>
            </a:r>
            <a:endParaRPr lang="vi-VN" sz="2400" dirty="0">
              <a:solidFill>
                <a:schemeClr val="tx1"/>
              </a:solidFill>
            </a:endParaRPr>
          </a:p>
        </p:txBody>
      </p:sp>
      <p:pic>
        <p:nvPicPr>
          <p:cNvPr id="3" name="Picture 2">
            <a:extLst>
              <a:ext uri="{FF2B5EF4-FFF2-40B4-BE49-F238E27FC236}">
                <a16:creationId xmlns:a16="http://schemas.microsoft.com/office/drawing/2014/main" id="{86F6EB17-7744-0683-4C2A-B0953414A949}"/>
              </a:ext>
            </a:extLst>
          </p:cNvPr>
          <p:cNvPicPr>
            <a:picLocks noChangeAspect="1"/>
          </p:cNvPicPr>
          <p:nvPr/>
        </p:nvPicPr>
        <p:blipFill>
          <a:blip r:embed="rId3"/>
          <a:stretch>
            <a:fillRect/>
          </a:stretch>
        </p:blipFill>
        <p:spPr>
          <a:xfrm>
            <a:off x="882871" y="693420"/>
            <a:ext cx="6272309" cy="4185595"/>
          </a:xfrm>
          <a:prstGeom prst="rect">
            <a:avLst/>
          </a:prstGeom>
        </p:spPr>
      </p:pic>
    </p:spTree>
    <p:extLst>
      <p:ext uri="{BB962C8B-B14F-4D97-AF65-F5344CB8AC3E}">
        <p14:creationId xmlns:p14="http://schemas.microsoft.com/office/powerpoint/2010/main" val="256740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TextBox 6">
            <a:extLst>
              <a:ext uri="{FF2B5EF4-FFF2-40B4-BE49-F238E27FC236}">
                <a16:creationId xmlns:a16="http://schemas.microsoft.com/office/drawing/2014/main" id="{F6DF6B56-96D1-B6BB-4BFF-A59C1C825C1D}"/>
              </a:ext>
            </a:extLst>
          </p:cNvPr>
          <p:cNvSpPr txBox="1"/>
          <p:nvPr/>
        </p:nvSpPr>
        <p:spPr>
          <a:xfrm>
            <a:off x="517471" y="109934"/>
            <a:ext cx="5037509" cy="461665"/>
          </a:xfrm>
          <a:prstGeom prst="rect">
            <a:avLst/>
          </a:prstGeom>
          <a:noFill/>
          <a:ln>
            <a:solidFill>
              <a:schemeClr val="tx1">
                <a:lumMod val="95000"/>
              </a:schemeClr>
            </a:solidFill>
          </a:ln>
        </p:spPr>
        <p:txBody>
          <a:bodyPr wrap="square" rtlCol="0">
            <a:spAutoFit/>
          </a:bodyPr>
          <a:lstStyle/>
          <a:p>
            <a:r>
              <a:rPr lang="en-US" sz="2400" dirty="0">
                <a:solidFill>
                  <a:schemeClr val="tx1"/>
                </a:solidFill>
              </a:rPr>
              <a:t>- Giao </a:t>
            </a:r>
            <a:r>
              <a:rPr lang="en-US" sz="2400" dirty="0" err="1">
                <a:solidFill>
                  <a:schemeClr val="tx1"/>
                </a:solidFill>
              </a:rPr>
              <a:t>diện</a:t>
            </a:r>
            <a:r>
              <a:rPr lang="en-US" sz="2400" dirty="0">
                <a:solidFill>
                  <a:schemeClr val="tx1"/>
                </a:solidFill>
              </a:rPr>
              <a:t> </a:t>
            </a:r>
            <a:r>
              <a:rPr lang="en-US" sz="2400" dirty="0" err="1">
                <a:solidFill>
                  <a:schemeClr val="tx1"/>
                </a:solidFill>
              </a:rPr>
              <a:t>quản</a:t>
            </a:r>
            <a:r>
              <a:rPr lang="en-US" sz="2400" dirty="0">
                <a:solidFill>
                  <a:schemeClr val="tx1"/>
                </a:solidFill>
              </a:rPr>
              <a:t> </a:t>
            </a:r>
            <a:r>
              <a:rPr lang="en-US" sz="2400" dirty="0" err="1">
                <a:solidFill>
                  <a:schemeClr val="tx1"/>
                </a:solidFill>
              </a:rPr>
              <a:t>lý</a:t>
            </a:r>
            <a:r>
              <a:rPr lang="en-US" sz="2400" dirty="0">
                <a:solidFill>
                  <a:schemeClr val="tx1"/>
                </a:solidFill>
              </a:rPr>
              <a:t> </a:t>
            </a:r>
            <a:r>
              <a:rPr lang="en-US" sz="2400" dirty="0" err="1">
                <a:solidFill>
                  <a:schemeClr val="tx1"/>
                </a:solidFill>
              </a:rPr>
              <a:t>hàng</a:t>
            </a:r>
            <a:r>
              <a:rPr lang="en-US" sz="2400" dirty="0">
                <a:solidFill>
                  <a:schemeClr val="tx1"/>
                </a:solidFill>
              </a:rPr>
              <a:t> </a:t>
            </a:r>
            <a:r>
              <a:rPr lang="en-US" sz="2400" dirty="0" err="1">
                <a:solidFill>
                  <a:schemeClr val="tx1"/>
                </a:solidFill>
              </a:rPr>
              <a:t>hóa</a:t>
            </a:r>
            <a:r>
              <a:rPr lang="en-US" sz="2400" dirty="0">
                <a:solidFill>
                  <a:schemeClr val="tx1"/>
                </a:solidFill>
              </a:rPr>
              <a:t>:</a:t>
            </a:r>
          </a:p>
        </p:txBody>
      </p:sp>
      <p:pic>
        <p:nvPicPr>
          <p:cNvPr id="2" name="Picture 1">
            <a:extLst>
              <a:ext uri="{FF2B5EF4-FFF2-40B4-BE49-F238E27FC236}">
                <a16:creationId xmlns:a16="http://schemas.microsoft.com/office/drawing/2014/main" id="{DB38DC92-B1E5-90C6-9AA0-C9C9DE6FEC67}"/>
              </a:ext>
            </a:extLst>
          </p:cNvPr>
          <p:cNvPicPr>
            <a:picLocks noChangeAspect="1"/>
          </p:cNvPicPr>
          <p:nvPr/>
        </p:nvPicPr>
        <p:blipFill>
          <a:blip r:embed="rId3"/>
          <a:stretch>
            <a:fillRect/>
          </a:stretch>
        </p:blipFill>
        <p:spPr>
          <a:xfrm>
            <a:off x="955632" y="891540"/>
            <a:ext cx="6395552" cy="3741321"/>
          </a:xfrm>
          <a:prstGeom prst="rect">
            <a:avLst/>
          </a:prstGeom>
        </p:spPr>
      </p:pic>
    </p:spTree>
    <p:extLst>
      <p:ext uri="{BB962C8B-B14F-4D97-AF65-F5344CB8AC3E}">
        <p14:creationId xmlns:p14="http://schemas.microsoft.com/office/powerpoint/2010/main" val="172237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TextBox 6">
            <a:extLst>
              <a:ext uri="{FF2B5EF4-FFF2-40B4-BE49-F238E27FC236}">
                <a16:creationId xmlns:a16="http://schemas.microsoft.com/office/drawing/2014/main" id="{F6DF6B56-96D1-B6BB-4BFF-A59C1C825C1D}"/>
              </a:ext>
            </a:extLst>
          </p:cNvPr>
          <p:cNvSpPr txBox="1"/>
          <p:nvPr/>
        </p:nvSpPr>
        <p:spPr>
          <a:xfrm>
            <a:off x="1492831" y="739140"/>
            <a:ext cx="1715189" cy="307777"/>
          </a:xfrm>
          <a:prstGeom prst="rect">
            <a:avLst/>
          </a:prstGeom>
          <a:noFill/>
          <a:ln>
            <a:solidFill>
              <a:schemeClr val="tx1">
                <a:lumMod val="95000"/>
              </a:schemeClr>
            </a:solidFill>
          </a:ln>
        </p:spPr>
        <p:txBody>
          <a:bodyPr wrap="square" rtlCol="0">
            <a:spAutoFit/>
          </a:bodyPr>
          <a:lstStyle/>
          <a:p>
            <a:r>
              <a:rPr lang="en-US" dirty="0" err="1" smtClean="0">
                <a:solidFill>
                  <a:schemeClr val="tx1"/>
                </a:solidFill>
              </a:rPr>
              <a:t>Quản</a:t>
            </a:r>
            <a:r>
              <a:rPr lang="en-US" dirty="0" smtClean="0">
                <a:solidFill>
                  <a:schemeClr val="tx1"/>
                </a:solidFill>
              </a:rPr>
              <a:t> </a:t>
            </a:r>
            <a:r>
              <a:rPr lang="en-US" dirty="0" err="1" smtClean="0">
                <a:solidFill>
                  <a:schemeClr val="tx1"/>
                </a:solidFill>
              </a:rPr>
              <a:t>lý</a:t>
            </a:r>
            <a:r>
              <a:rPr lang="en-US" dirty="0" smtClean="0">
                <a:solidFill>
                  <a:schemeClr val="tx1"/>
                </a:solidFill>
              </a:rPr>
              <a:t> </a:t>
            </a:r>
            <a:r>
              <a:rPr lang="en-US" dirty="0" err="1" smtClean="0">
                <a:solidFill>
                  <a:schemeClr val="tx1"/>
                </a:solidFill>
              </a:rPr>
              <a:t>nhân</a:t>
            </a:r>
            <a:r>
              <a:rPr lang="en-US" dirty="0" smtClean="0">
                <a:solidFill>
                  <a:schemeClr val="tx1"/>
                </a:solidFill>
              </a:rPr>
              <a:t> </a:t>
            </a:r>
            <a:r>
              <a:rPr lang="en-US" dirty="0" err="1" smtClean="0">
                <a:solidFill>
                  <a:schemeClr val="tx1"/>
                </a:solidFill>
              </a:rPr>
              <a:t>viên</a:t>
            </a:r>
            <a:r>
              <a:rPr lang="en-US" dirty="0" smtClean="0">
                <a:solidFill>
                  <a:schemeClr val="tx1"/>
                </a:solidFill>
              </a:rPr>
              <a:t> </a:t>
            </a:r>
            <a:endParaRPr lang="vi-VN" dirty="0">
              <a:solidFill>
                <a:schemeClr val="tx1"/>
              </a:solidFill>
            </a:endParaRPr>
          </a:p>
        </p:txBody>
      </p:sp>
      <p:pic>
        <p:nvPicPr>
          <p:cNvPr id="2" name="Picture 1"/>
          <p:cNvPicPr>
            <a:picLocks noChangeAspect="1"/>
          </p:cNvPicPr>
          <p:nvPr/>
        </p:nvPicPr>
        <p:blipFill>
          <a:blip r:embed="rId3"/>
          <a:stretch>
            <a:fillRect/>
          </a:stretch>
        </p:blipFill>
        <p:spPr>
          <a:xfrm>
            <a:off x="981075" y="1149835"/>
            <a:ext cx="7082270" cy="3750777"/>
          </a:xfrm>
          <a:prstGeom prst="rect">
            <a:avLst/>
          </a:prstGeom>
        </p:spPr>
      </p:pic>
    </p:spTree>
    <p:extLst>
      <p:ext uri="{BB962C8B-B14F-4D97-AF65-F5344CB8AC3E}">
        <p14:creationId xmlns:p14="http://schemas.microsoft.com/office/powerpoint/2010/main" val="20756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TextBox 6">
            <a:extLst>
              <a:ext uri="{FF2B5EF4-FFF2-40B4-BE49-F238E27FC236}">
                <a16:creationId xmlns:a16="http://schemas.microsoft.com/office/drawing/2014/main" id="{F6DF6B56-96D1-B6BB-4BFF-A59C1C825C1D}"/>
              </a:ext>
            </a:extLst>
          </p:cNvPr>
          <p:cNvSpPr txBox="1"/>
          <p:nvPr/>
        </p:nvSpPr>
        <p:spPr>
          <a:xfrm>
            <a:off x="1469971" y="739140"/>
            <a:ext cx="1715189" cy="307777"/>
          </a:xfrm>
          <a:prstGeom prst="rect">
            <a:avLst/>
          </a:prstGeom>
          <a:noFill/>
          <a:ln>
            <a:solidFill>
              <a:schemeClr val="tx1">
                <a:lumMod val="95000"/>
              </a:schemeClr>
            </a:solidFill>
          </a:ln>
        </p:spPr>
        <p:txBody>
          <a:bodyPr wrap="square" rtlCol="0">
            <a:spAutoFit/>
          </a:bodyPr>
          <a:lstStyle/>
          <a:p>
            <a:r>
              <a:rPr lang="en-US" dirty="0" err="1" smtClean="0">
                <a:solidFill>
                  <a:schemeClr val="tx1"/>
                </a:solidFill>
              </a:rPr>
              <a:t>Doanh</a:t>
            </a:r>
            <a:r>
              <a:rPr lang="en-US" dirty="0" smtClean="0">
                <a:solidFill>
                  <a:schemeClr val="tx1"/>
                </a:solidFill>
              </a:rPr>
              <a:t> </a:t>
            </a:r>
            <a:r>
              <a:rPr lang="en-US" dirty="0" err="1" smtClean="0">
                <a:solidFill>
                  <a:schemeClr val="tx1"/>
                </a:solidFill>
              </a:rPr>
              <a:t>thu</a:t>
            </a:r>
            <a:endParaRPr lang="vi-VN" dirty="0">
              <a:solidFill>
                <a:schemeClr val="tx1"/>
              </a:solidFill>
            </a:endParaRPr>
          </a:p>
        </p:txBody>
      </p:sp>
      <p:pic>
        <p:nvPicPr>
          <p:cNvPr id="2" name="Picture 1"/>
          <p:cNvPicPr>
            <a:picLocks noChangeAspect="1"/>
          </p:cNvPicPr>
          <p:nvPr/>
        </p:nvPicPr>
        <p:blipFill>
          <a:blip r:embed="rId3"/>
          <a:stretch>
            <a:fillRect/>
          </a:stretch>
        </p:blipFill>
        <p:spPr>
          <a:xfrm>
            <a:off x="1026968" y="1099315"/>
            <a:ext cx="6537614" cy="3713310"/>
          </a:xfrm>
          <a:prstGeom prst="rect">
            <a:avLst/>
          </a:prstGeom>
        </p:spPr>
      </p:pic>
    </p:spTree>
    <p:extLst>
      <p:ext uri="{BB962C8B-B14F-4D97-AF65-F5344CB8AC3E}">
        <p14:creationId xmlns:p14="http://schemas.microsoft.com/office/powerpoint/2010/main" val="818504836"/>
      </p:ext>
    </p:extLst>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218</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Hind</vt:lpstr>
      <vt:lpstr>Söhne</vt:lpstr>
      <vt:lpstr>Calibri</vt:lpstr>
      <vt:lpstr>Dumaine</vt:lpstr>
      <vt:lpstr>Phát triển ứng dụng desktop</vt:lpstr>
      <vt:lpstr>Nhóm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triển ứng dụng desktop</dc:title>
  <dc:creator>Dinh Nguyen</dc:creator>
  <cp:lastModifiedBy>PC</cp:lastModifiedBy>
  <cp:revision>2</cp:revision>
  <dcterms:modified xsi:type="dcterms:W3CDTF">2023-05-29T06:16:00Z</dcterms:modified>
</cp:coreProperties>
</file>