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nvGrpSpPr>
          <p:cNvPr id="11" name="Shape 11"/>
          <p:cNvGrpSpPr/>
          <p:nvPr/>
        </p:nvGrpSpPr>
        <p:grpSpPr>
          <a:xfrm>
            <a:off x="0" y="490"/>
            <a:ext cx="5153705" cy="5134399"/>
            <a:chOff x="0" y="75"/>
            <a:chExt cx="5153705" cy="5152950"/>
          </a:xfrm>
        </p:grpSpPr>
        <p:sp>
          <p:nvSpPr>
            <p:cNvPr id="12" name="Shape 1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3" name="Shape 13"/>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4" name="Shape 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 name="Shape 15"/>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6" name="Shape 16"/>
          <p:cNvSpPr txBox="1"/>
          <p:nvPr>
            <p:ph type="ctrTitle"/>
          </p:nvPr>
        </p:nvSpPr>
        <p:spPr>
          <a:xfrm>
            <a:off x="3537150" y="1578400"/>
            <a:ext cx="5017500" cy="15789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Shape 17"/>
          <p:cNvSpPr txBox="1"/>
          <p:nvPr>
            <p:ph idx="1" type="subTitle"/>
          </p:nvPr>
        </p:nvSpPr>
        <p:spPr>
          <a:xfrm>
            <a:off x="5083950" y="3924925"/>
            <a:ext cx="34707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Shape 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Shape 106"/>
          <p:cNvGrpSpPr/>
          <p:nvPr/>
        </p:nvGrpSpPr>
        <p:grpSpPr>
          <a:xfrm>
            <a:off x="4406400" y="0"/>
            <a:ext cx="4737600" cy="5143065"/>
            <a:chOff x="4406400" y="0"/>
            <a:chExt cx="4737600" cy="5143065"/>
          </a:xfrm>
        </p:grpSpPr>
        <p:sp>
          <p:nvSpPr>
            <p:cNvPr id="107" name="Shape 107"/>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8" name="Shape 108"/>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9" name="Shape 10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2" name="Shape 112"/>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3" name="Shape 1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4" name="Shape 1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5" name="Shape 1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6" name="Shape 116"/>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7" name="Shape 117"/>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8" name="Shape 118"/>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9" name="Shape 1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0" name="Shape 12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1" name="Shape 12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2" name="Shape 122"/>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3" name="Shape 1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24" name="Shape 12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25" name="Shape 125"/>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Shape 126"/>
          <p:cNvSpPr txBox="1"/>
          <p:nvPr>
            <p:ph idx="1" type="body"/>
          </p:nvPr>
        </p:nvSpPr>
        <p:spPr>
          <a:xfrm>
            <a:off x="823850" y="2643124"/>
            <a:ext cx="4776000" cy="1218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Shape 1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Shape 1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Shape 20"/>
          <p:cNvGrpSpPr/>
          <p:nvPr/>
        </p:nvGrpSpPr>
        <p:grpSpPr>
          <a:xfrm>
            <a:off x="4406400" y="0"/>
            <a:ext cx="4737600" cy="5143065"/>
            <a:chOff x="4406400" y="0"/>
            <a:chExt cx="4737600" cy="5143065"/>
          </a:xfrm>
        </p:grpSpPr>
        <p:sp>
          <p:nvSpPr>
            <p:cNvPr id="21" name="Shape 2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2" name="Shape 22"/>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3" name="Shape 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4" name="Shape 2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5" name="Shape 2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6" name="Shape 26"/>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7" name="Shape 27"/>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8" name="Shape 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29" name="Shape 2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0" name="Shape 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1" name="Shape 3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2" name="Shape 32"/>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3" name="Shape 3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4" name="Shape 3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5" name="Shape 3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6" name="Shape 36"/>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8" name="Shape 38"/>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39" name="Shape 39"/>
          <p:cNvSpPr txBox="1"/>
          <p:nvPr>
            <p:ph type="title"/>
          </p:nvPr>
        </p:nvSpPr>
        <p:spPr>
          <a:xfrm>
            <a:off x="823850" y="2053000"/>
            <a:ext cx="4587000" cy="11487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Shape 42"/>
          <p:cNvGrpSpPr/>
          <p:nvPr/>
        </p:nvGrpSpPr>
        <p:grpSpPr>
          <a:xfrm>
            <a:off x="0" y="381001"/>
            <a:ext cx="1037850" cy="1016287"/>
            <a:chOff x="0" y="381001"/>
            <a:chExt cx="1037850" cy="1016287"/>
          </a:xfrm>
        </p:grpSpPr>
        <p:sp>
          <p:nvSpPr>
            <p:cNvPr id="43" name="Shape 4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4" name="Shape 4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45" name="Shape 45"/>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Shape 46"/>
          <p:cNvSpPr txBox="1"/>
          <p:nvPr>
            <p:ph idx="1" type="body"/>
          </p:nvPr>
        </p:nvSpPr>
        <p:spPr>
          <a:xfrm>
            <a:off x="1297500" y="1567550"/>
            <a:ext cx="70389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Shape 49"/>
          <p:cNvGrpSpPr/>
          <p:nvPr/>
        </p:nvGrpSpPr>
        <p:grpSpPr>
          <a:xfrm>
            <a:off x="0" y="381001"/>
            <a:ext cx="1037850" cy="1016287"/>
            <a:chOff x="0" y="381001"/>
            <a:chExt cx="1037850" cy="1016287"/>
          </a:xfrm>
        </p:grpSpPr>
        <p:sp>
          <p:nvSpPr>
            <p:cNvPr id="50" name="Shape 5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1" name="Shape 5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52" name="Shape 52"/>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Shape 53"/>
          <p:cNvSpPr txBox="1"/>
          <p:nvPr>
            <p:ph idx="1" type="body"/>
          </p:nvPr>
        </p:nvSpPr>
        <p:spPr>
          <a:xfrm>
            <a:off x="1297500"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Shape 54"/>
          <p:cNvSpPr txBox="1"/>
          <p:nvPr>
            <p:ph idx="2" type="body"/>
          </p:nvPr>
        </p:nvSpPr>
        <p:spPr>
          <a:xfrm>
            <a:off x="4933221" y="1567550"/>
            <a:ext cx="3403200" cy="29112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Shape 5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Shape 57"/>
          <p:cNvGrpSpPr/>
          <p:nvPr/>
        </p:nvGrpSpPr>
        <p:grpSpPr>
          <a:xfrm>
            <a:off x="0" y="381001"/>
            <a:ext cx="1037850" cy="1016287"/>
            <a:chOff x="0" y="381001"/>
            <a:chExt cx="1037850" cy="1016287"/>
          </a:xfrm>
        </p:grpSpPr>
        <p:sp>
          <p:nvSpPr>
            <p:cNvPr id="58" name="Shape 5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59" name="Shape 5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0" name="Shape 60"/>
          <p:cNvSpPr txBox="1"/>
          <p:nvPr>
            <p:ph type="title"/>
          </p:nvPr>
        </p:nvSpPr>
        <p:spPr>
          <a:xfrm>
            <a:off x="1297500" y="393750"/>
            <a:ext cx="7038900" cy="914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Shape 6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Shape 63"/>
          <p:cNvGrpSpPr/>
          <p:nvPr/>
        </p:nvGrpSpPr>
        <p:grpSpPr>
          <a:xfrm>
            <a:off x="0" y="381001"/>
            <a:ext cx="1037850" cy="1016287"/>
            <a:chOff x="0" y="381001"/>
            <a:chExt cx="1037850" cy="1016287"/>
          </a:xfrm>
        </p:grpSpPr>
        <p:sp>
          <p:nvSpPr>
            <p:cNvPr id="64" name="Shape 6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65" name="Shape 6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66" name="Shape 66"/>
          <p:cNvSpPr txBox="1"/>
          <p:nvPr>
            <p:ph type="title"/>
          </p:nvPr>
        </p:nvSpPr>
        <p:spPr>
          <a:xfrm>
            <a:off x="1297500" y="393750"/>
            <a:ext cx="3798900" cy="14931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Shape 67"/>
          <p:cNvSpPr txBox="1"/>
          <p:nvPr>
            <p:ph idx="1" type="body"/>
          </p:nvPr>
        </p:nvSpPr>
        <p:spPr>
          <a:xfrm>
            <a:off x="1297500" y="1972550"/>
            <a:ext cx="3798900" cy="24159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Shape 6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Shape 70"/>
          <p:cNvGrpSpPr/>
          <p:nvPr/>
        </p:nvGrpSpPr>
        <p:grpSpPr>
          <a:xfrm>
            <a:off x="4406400" y="0"/>
            <a:ext cx="4737600" cy="5143500"/>
            <a:chOff x="4406400" y="0"/>
            <a:chExt cx="4737600" cy="5143500"/>
          </a:xfrm>
        </p:grpSpPr>
        <p:sp>
          <p:nvSpPr>
            <p:cNvPr id="71" name="Shape 7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2" name="Shape 72"/>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3" name="Shape 73"/>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4" name="Shape 74"/>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5" name="Shape 75"/>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6" name="Shape 76"/>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7" name="Shape 7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8" name="Shape 7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79" name="Shape 7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0" name="Shape 8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1" name="Shape 8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3" name="Shape 83"/>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4" name="Shape 8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5" name="Shape 85"/>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6" name="Shape 86"/>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7" name="Shape 8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8" name="Shape 8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89" name="Shape 89"/>
          <p:cNvSpPr txBox="1"/>
          <p:nvPr>
            <p:ph type="title"/>
          </p:nvPr>
        </p:nvSpPr>
        <p:spPr>
          <a:xfrm>
            <a:off x="823850" y="866775"/>
            <a:ext cx="4587000" cy="3521100"/>
          </a:xfrm>
          <a:prstGeom prst="rect">
            <a:avLst/>
          </a:prstGeom>
        </p:spPr>
        <p:txBody>
          <a:bodyPr anchorCtr="0" anchor="ctr"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Shape 9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Shape 92"/>
          <p:cNvGrpSpPr/>
          <p:nvPr/>
        </p:nvGrpSpPr>
        <p:grpSpPr>
          <a:xfrm>
            <a:off x="0" y="381001"/>
            <a:ext cx="1037850" cy="1016287"/>
            <a:chOff x="0" y="381001"/>
            <a:chExt cx="1037850" cy="1016287"/>
          </a:xfrm>
        </p:grpSpPr>
        <p:sp>
          <p:nvSpPr>
            <p:cNvPr id="93" name="Shape 9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4" name="Shape 9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95" name="Shape 95"/>
          <p:cNvSpPr txBox="1"/>
          <p:nvPr>
            <p:ph type="title"/>
          </p:nvPr>
        </p:nvSpPr>
        <p:spPr>
          <a:xfrm>
            <a:off x="1297500" y="1658325"/>
            <a:ext cx="3036300" cy="1751700"/>
          </a:xfrm>
          <a:prstGeom prst="rect">
            <a:avLst/>
          </a:prstGeom>
        </p:spPr>
        <p:txBody>
          <a:bodyPr anchorCtr="0" anchor="t"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Shape 96"/>
          <p:cNvSpPr txBox="1"/>
          <p:nvPr>
            <p:ph idx="1" type="subTitle"/>
          </p:nvPr>
        </p:nvSpPr>
        <p:spPr>
          <a:xfrm>
            <a:off x="1297500" y="3538000"/>
            <a:ext cx="3036300" cy="506100"/>
          </a:xfrm>
          <a:prstGeom prst="rect">
            <a:avLst/>
          </a:prstGeom>
        </p:spPr>
        <p:txBody>
          <a:bodyPr anchorCtr="0" anchor="t" bIns="91425" lIns="91425" spcFirstLastPara="1" rIns="91425" wrap="square" tIns="91425"/>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Shape 97"/>
          <p:cNvSpPr txBox="1"/>
          <p:nvPr>
            <p:ph idx="2" type="body"/>
          </p:nvPr>
        </p:nvSpPr>
        <p:spPr>
          <a:xfrm>
            <a:off x="4648200" y="1696600"/>
            <a:ext cx="3676800" cy="2347500"/>
          </a:xfrm>
          <a:prstGeom prst="rect">
            <a:avLst/>
          </a:prstGeom>
        </p:spPr>
        <p:txBody>
          <a:bodyPr anchorCtr="0" anchor="t" bIns="91425" lIns="91425" spcFirstLastPara="1" rIns="91425" wrap="square" tIns="91425"/>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Shape 9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Shape 100"/>
          <p:cNvGrpSpPr/>
          <p:nvPr/>
        </p:nvGrpSpPr>
        <p:grpSpPr>
          <a:xfrm>
            <a:off x="0" y="4128572"/>
            <a:ext cx="698925" cy="684657"/>
            <a:chOff x="0" y="3785672"/>
            <a:chExt cx="698925" cy="684657"/>
          </a:xfrm>
        </p:grpSpPr>
        <p:sp>
          <p:nvSpPr>
            <p:cNvPr id="101" name="Shape 101"/>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Shape 10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grpSp>
      <p:sp>
        <p:nvSpPr>
          <p:cNvPr id="103" name="Shape 103"/>
          <p:cNvSpPr txBox="1"/>
          <p:nvPr>
            <p:ph idx="1" type="body"/>
          </p:nvPr>
        </p:nvSpPr>
        <p:spPr>
          <a:xfrm>
            <a:off x="812725" y="4305375"/>
            <a:ext cx="6936000" cy="523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300"/>
              <a:buNone/>
              <a:defRPr/>
            </a:lvl1pPr>
          </a:lstStyle>
          <a:p/>
        </p:txBody>
      </p:sp>
      <p:sp>
        <p:nvSpPr>
          <p:cNvPr id="104" name="Shape 10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w3schools.com/" TargetMode="External"/><Relationship Id="rId4" Type="http://schemas.openxmlformats.org/officeDocument/2006/relationships/hyperlink" Target="https://getbootstrap.com/docs/4.1/components/alerts/" TargetMode="External"/><Relationship Id="rId5" Type="http://schemas.openxmlformats.org/officeDocument/2006/relationships/hyperlink" Target="https://github.com/mgalante/jquery.redirect" TargetMode="External"/><Relationship Id="rId6" Type="http://schemas.openxmlformats.org/officeDocument/2006/relationships/hyperlink" Target="https://stackoverflow.com/questions/20738329/how-to-call-a-php-function-on-the-click-of-a-button" TargetMode="External"/><Relationship Id="rId7" Type="http://schemas.openxmlformats.org/officeDocument/2006/relationships/hyperlink" Target="https://stackoverflow.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slide=id.g39b2ab5833_0_157" TargetMode="External"/><Relationship Id="rId4" Type="http://schemas.openxmlformats.org/officeDocument/2006/relationships/slide" Target="slide3.xml"/><Relationship Id="rId9" Type="http://schemas.openxmlformats.org/officeDocument/2006/relationships/slide" Target="slide11.xml"/><Relationship Id="rId5" Type="http://schemas.openxmlformats.org/officeDocument/2006/relationships/slide" Target="slide4.xml"/><Relationship Id="rId6" Type="http://schemas.openxmlformats.org/officeDocument/2006/relationships/slide" Target="slide7.xml"/><Relationship Id="rId7" Type="http://schemas.openxmlformats.org/officeDocument/2006/relationships/slide" Target="slide9.xml"/><Relationship Id="rId8"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Shape 134"/>
          <p:cNvSpPr txBox="1"/>
          <p:nvPr>
            <p:ph type="ctrTitle"/>
          </p:nvPr>
        </p:nvSpPr>
        <p:spPr>
          <a:xfrm>
            <a:off x="3895400" y="862700"/>
            <a:ext cx="4005900" cy="1045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4800"/>
              <a:t>Projet Web</a:t>
            </a:r>
            <a:endParaRPr sz="4800"/>
          </a:p>
        </p:txBody>
      </p:sp>
      <p:sp>
        <p:nvSpPr>
          <p:cNvPr id="135" name="Shape 135"/>
          <p:cNvSpPr txBox="1"/>
          <p:nvPr>
            <p:ph idx="1" type="subTitle"/>
          </p:nvPr>
        </p:nvSpPr>
        <p:spPr>
          <a:xfrm>
            <a:off x="3895400" y="1908375"/>
            <a:ext cx="3399600" cy="1683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2400"/>
              <a:t>Aurelio ROGNETTA</a:t>
            </a:r>
            <a:endParaRPr sz="2400"/>
          </a:p>
          <a:p>
            <a:pPr indent="0" lvl="0" marL="0">
              <a:spcBef>
                <a:spcPts val="0"/>
              </a:spcBef>
              <a:spcAft>
                <a:spcPts val="0"/>
              </a:spcAft>
              <a:buNone/>
            </a:pPr>
            <a:r>
              <a:rPr lang="fr" sz="2400"/>
              <a:t>Tuong Vi TAO</a:t>
            </a:r>
            <a:endParaRPr sz="2400"/>
          </a:p>
          <a:p>
            <a:pPr indent="0" lvl="0" marL="0">
              <a:spcBef>
                <a:spcPts val="0"/>
              </a:spcBef>
              <a:spcAft>
                <a:spcPts val="0"/>
              </a:spcAft>
              <a:buNone/>
            </a:pPr>
            <a:r>
              <a:rPr lang="fr" sz="2400"/>
              <a:t>Henri VERCLYTTE</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sz="1300">
                <a:latin typeface="Lato"/>
                <a:ea typeface="Lato"/>
                <a:cs typeface="Lato"/>
                <a:sym typeface="Lato"/>
              </a:rPr>
              <a:t> Bilan individuel et collectif</a:t>
            </a:r>
            <a:endParaRPr/>
          </a:p>
        </p:txBody>
      </p:sp>
      <p:sp>
        <p:nvSpPr>
          <p:cNvPr id="194" name="Shape 194"/>
          <p:cNvSpPr txBox="1"/>
          <p:nvPr>
            <p:ph idx="1" type="body"/>
          </p:nvPr>
        </p:nvSpPr>
        <p:spPr>
          <a:xfrm>
            <a:off x="1157250" y="851850"/>
            <a:ext cx="7319400" cy="954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sz="1100">
                <a:latin typeface="Arial"/>
                <a:ea typeface="Arial"/>
                <a:cs typeface="Arial"/>
                <a:sym typeface="Arial"/>
              </a:rPr>
              <a:t>Tuong Vi : J’ai toujours été intéressée par le web, je voyais donc ce projet avec une bonne perspective. Cependant les conditions de DS déterminants pour notre semestre et d’une semaine de codage tres condensée ont été difficiles à gérer. J’ai pu apprendre un peu l’utilisation du JavaScript.</a:t>
            </a:r>
            <a:endParaRPr sz="1100">
              <a:latin typeface="Arial"/>
              <a:ea typeface="Arial"/>
              <a:cs typeface="Arial"/>
              <a:sym typeface="Arial"/>
            </a:endParaRPr>
          </a:p>
          <a:p>
            <a:pPr indent="0" lvl="0" marL="0">
              <a:spcBef>
                <a:spcPts val="1600"/>
              </a:spcBef>
              <a:spcAft>
                <a:spcPts val="1600"/>
              </a:spcAft>
              <a:buNone/>
            </a:pPr>
            <a:r>
              <a:t/>
            </a:r>
            <a:endParaRPr sz="1100">
              <a:latin typeface="Arial"/>
              <a:ea typeface="Arial"/>
              <a:cs typeface="Arial"/>
              <a:sym typeface="Arial"/>
            </a:endParaRPr>
          </a:p>
        </p:txBody>
      </p:sp>
      <p:sp>
        <p:nvSpPr>
          <p:cNvPr id="195" name="Shape 195"/>
          <p:cNvSpPr txBox="1"/>
          <p:nvPr>
            <p:ph idx="1" type="body"/>
          </p:nvPr>
        </p:nvSpPr>
        <p:spPr>
          <a:xfrm>
            <a:off x="1157250" y="1806575"/>
            <a:ext cx="7319400" cy="10692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fr" sz="1100">
                <a:latin typeface="Arial"/>
                <a:ea typeface="Arial"/>
                <a:cs typeface="Arial"/>
                <a:sym typeface="Arial"/>
              </a:rPr>
              <a:t>Henri</a:t>
            </a:r>
            <a:r>
              <a:rPr lang="fr" sz="1100">
                <a:latin typeface="Arial"/>
                <a:ea typeface="Arial"/>
                <a:cs typeface="Arial"/>
                <a:sym typeface="Arial"/>
              </a:rPr>
              <a:t> : j</a:t>
            </a:r>
            <a:r>
              <a:rPr lang="fr" sz="1100">
                <a:latin typeface="Arial"/>
                <a:ea typeface="Arial"/>
                <a:cs typeface="Arial"/>
                <a:sym typeface="Arial"/>
              </a:rPr>
              <a:t>’ai eu beaucoup de mal au début à m’y retrouver tellement il y avait de programmation à faire dans des langages divers et avec une interconnexion entre les pages différentes de ce à quoi j’étais habitué avec le langage orienté objet. Bien que je n’ais pas prévu de continuer dans la programmation par la suite je suis content d’avoir eu l’occasion de mieux comprendre comment sont fait les sites web et l’immense richesse des outils à disposition pour les créer.</a:t>
            </a:r>
            <a:endParaRPr sz="1100">
              <a:latin typeface="Arial"/>
              <a:ea typeface="Arial"/>
              <a:cs typeface="Arial"/>
              <a:sym typeface="Arial"/>
            </a:endParaRPr>
          </a:p>
        </p:txBody>
      </p:sp>
      <p:sp>
        <p:nvSpPr>
          <p:cNvPr id="196" name="Shape 196"/>
          <p:cNvSpPr txBox="1"/>
          <p:nvPr>
            <p:ph idx="1" type="body"/>
          </p:nvPr>
        </p:nvSpPr>
        <p:spPr>
          <a:xfrm>
            <a:off x="1157250" y="2875798"/>
            <a:ext cx="7319400" cy="954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fr" sz="1100">
                <a:latin typeface="Arial"/>
                <a:ea typeface="Arial"/>
                <a:cs typeface="Arial"/>
                <a:sym typeface="Arial"/>
              </a:rPr>
              <a:t>Aurelio</a:t>
            </a:r>
            <a:r>
              <a:rPr lang="fr" sz="1100">
                <a:latin typeface="Arial"/>
                <a:ea typeface="Arial"/>
                <a:cs typeface="Arial"/>
                <a:sym typeface="Arial"/>
              </a:rPr>
              <a:t> : c’était, dur long et la </a:t>
            </a:r>
            <a:r>
              <a:rPr lang="fr" sz="1100">
                <a:latin typeface="Arial"/>
                <a:ea typeface="Arial"/>
                <a:cs typeface="Arial"/>
                <a:sym typeface="Arial"/>
              </a:rPr>
              <a:t>perspective</a:t>
            </a:r>
            <a:r>
              <a:rPr lang="fr" sz="1100">
                <a:latin typeface="Arial"/>
                <a:ea typeface="Arial"/>
                <a:cs typeface="Arial"/>
                <a:sym typeface="Arial"/>
              </a:rPr>
              <a:t> d’avoir des DS la semaine d’après n’a pas aidé. A défaut </a:t>
            </a:r>
            <a:r>
              <a:rPr lang="fr" sz="1100">
                <a:latin typeface="Arial"/>
                <a:ea typeface="Arial"/>
                <a:cs typeface="Arial"/>
                <a:sym typeface="Arial"/>
              </a:rPr>
              <a:t>d'être</a:t>
            </a:r>
            <a:r>
              <a:rPr lang="fr" sz="1100">
                <a:latin typeface="Arial"/>
                <a:ea typeface="Arial"/>
                <a:cs typeface="Arial"/>
                <a:sym typeface="Arial"/>
              </a:rPr>
              <a:t> reposant c’était très instructifs, on ne se rend pas forcément compte de ce que c’est que d’avoir des deadlines avant d’en avoir réellement. La différence avec la </a:t>
            </a:r>
            <a:r>
              <a:rPr lang="fr" sz="1100">
                <a:latin typeface="Arial"/>
                <a:ea typeface="Arial"/>
                <a:cs typeface="Arial"/>
                <a:sym typeface="Arial"/>
              </a:rPr>
              <a:t>programmation</a:t>
            </a:r>
            <a:r>
              <a:rPr lang="fr" sz="1100">
                <a:latin typeface="Arial"/>
                <a:ea typeface="Arial"/>
                <a:cs typeface="Arial"/>
                <a:sym typeface="Arial"/>
              </a:rPr>
              <a:t> orienté objet a été aussi assez dur a prendre en compte, surtout avec toutes les possibilités de langages différents qui ont leurs spécificités.</a:t>
            </a:r>
            <a:endParaRPr sz="1100">
              <a:latin typeface="Arial"/>
              <a:ea typeface="Arial"/>
              <a:cs typeface="Arial"/>
              <a:sym typeface="Arial"/>
            </a:endParaRPr>
          </a:p>
        </p:txBody>
      </p:sp>
      <p:sp>
        <p:nvSpPr>
          <p:cNvPr id="197" name="Shape 197"/>
          <p:cNvSpPr txBox="1"/>
          <p:nvPr>
            <p:ph idx="1" type="body"/>
          </p:nvPr>
        </p:nvSpPr>
        <p:spPr>
          <a:xfrm>
            <a:off x="1157250" y="3716023"/>
            <a:ext cx="7319400" cy="954600"/>
          </a:xfrm>
          <a:prstGeom prst="rect">
            <a:avLst/>
          </a:prstGeom>
        </p:spPr>
        <p:txBody>
          <a:bodyPr anchorCtr="0" anchor="t" bIns="91425" lIns="91425" spcFirstLastPara="1" rIns="91425" wrap="square" tIns="91425">
            <a:noAutofit/>
          </a:bodyPr>
          <a:lstStyle/>
          <a:p>
            <a:pPr indent="0" lvl="0" marL="0" rtl="0">
              <a:spcBef>
                <a:spcPts val="0"/>
              </a:spcBef>
              <a:spcAft>
                <a:spcPts val="1600"/>
              </a:spcAft>
              <a:buNone/>
            </a:pPr>
            <a:r>
              <a:rPr lang="fr" sz="1100">
                <a:latin typeface="Arial"/>
                <a:ea typeface="Arial"/>
                <a:cs typeface="Arial"/>
                <a:sym typeface="Arial"/>
              </a:rPr>
              <a:t>Collectif</a:t>
            </a:r>
            <a:r>
              <a:rPr lang="fr" sz="1100">
                <a:latin typeface="Arial"/>
                <a:ea typeface="Arial"/>
                <a:cs typeface="Arial"/>
                <a:sym typeface="Arial"/>
              </a:rPr>
              <a:t> : l’un dans l’autre ce fut une expérience assez enrichissante, que ce soit au niveau des efforts fournis ou de nouvelles compétences acquises permettant la réalisation d’un tel projet. Nous en avons beaucoup appris sur la création d’un site web dynamique. Et ce dans tous les domaines, du front end au back end.</a:t>
            </a:r>
            <a:endParaRPr sz="11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a:latin typeface="Lato"/>
                <a:ea typeface="Lato"/>
                <a:cs typeface="Lato"/>
                <a:sym typeface="Lato"/>
              </a:rPr>
              <a:t>Bibliographie</a:t>
            </a:r>
            <a:endParaRPr/>
          </a:p>
        </p:txBody>
      </p:sp>
      <p:sp>
        <p:nvSpPr>
          <p:cNvPr id="203" name="Shape 20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u="sng">
                <a:solidFill>
                  <a:schemeClr val="hlink"/>
                </a:solidFill>
                <a:hlinkClick r:id="rId3"/>
              </a:rPr>
              <a:t>https://www.w3schools.com/</a:t>
            </a:r>
            <a:endParaRPr/>
          </a:p>
          <a:p>
            <a:pPr indent="0" lvl="0" marL="0">
              <a:spcBef>
                <a:spcPts val="1600"/>
              </a:spcBef>
              <a:spcAft>
                <a:spcPts val="0"/>
              </a:spcAft>
              <a:buNone/>
            </a:pPr>
            <a:r>
              <a:rPr lang="fr" u="sng">
                <a:solidFill>
                  <a:schemeClr val="hlink"/>
                </a:solidFill>
                <a:hlinkClick r:id="rId4"/>
              </a:rPr>
              <a:t>https://getbootstrap.com/docs/4.1/components/alerts/</a:t>
            </a:r>
            <a:endParaRPr/>
          </a:p>
          <a:p>
            <a:pPr indent="0" lvl="0" marL="0">
              <a:spcBef>
                <a:spcPts val="1600"/>
              </a:spcBef>
              <a:spcAft>
                <a:spcPts val="0"/>
              </a:spcAft>
              <a:buNone/>
            </a:pPr>
            <a:r>
              <a:rPr lang="fr" u="sng">
                <a:solidFill>
                  <a:schemeClr val="hlink"/>
                </a:solidFill>
                <a:hlinkClick r:id="rId5"/>
              </a:rPr>
              <a:t>https://github.com/mgalante/jquery.redirect</a:t>
            </a:r>
            <a:endParaRPr/>
          </a:p>
          <a:p>
            <a:pPr indent="0" lvl="0" marL="0">
              <a:spcBef>
                <a:spcPts val="1600"/>
              </a:spcBef>
              <a:spcAft>
                <a:spcPts val="0"/>
              </a:spcAft>
              <a:buNone/>
            </a:pPr>
            <a:r>
              <a:rPr lang="fr" u="sng">
                <a:solidFill>
                  <a:schemeClr val="hlink"/>
                </a:solidFill>
                <a:hlinkClick r:id="rId6"/>
              </a:rPr>
              <a:t>https://stackoverflow.com/questions/20738329/how-to-call-a-php-function-on-the-click-of-a-button</a:t>
            </a:r>
            <a:endParaRPr/>
          </a:p>
          <a:p>
            <a:pPr indent="0" lvl="0" marL="0">
              <a:spcBef>
                <a:spcPts val="1600"/>
              </a:spcBef>
              <a:spcAft>
                <a:spcPts val="0"/>
              </a:spcAft>
              <a:buNone/>
            </a:pPr>
            <a:r>
              <a:rPr lang="fr" u="sng">
                <a:solidFill>
                  <a:schemeClr val="hlink"/>
                </a:solidFill>
                <a:hlinkClick r:id="rId7"/>
              </a:rPr>
              <a:t>https://stackoverflow.com/</a:t>
            </a:r>
            <a:endParaRPr/>
          </a:p>
          <a:p>
            <a:pPr indent="0" lvl="0" marL="0">
              <a:spcBef>
                <a:spcPts val="1600"/>
              </a:spcBef>
              <a:spcAft>
                <a:spcPts val="0"/>
              </a:spcAft>
              <a:buNone/>
            </a:pPr>
            <a:r>
              <a:t/>
            </a:r>
            <a:endParaRPr/>
          </a:p>
          <a:p>
            <a:pPr indent="0" lvl="0" marL="0">
              <a:spcBef>
                <a:spcPts val="1600"/>
              </a:spcBef>
              <a:spcAft>
                <a:spcPts val="0"/>
              </a:spcAft>
              <a:buNone/>
            </a:pPr>
            <a:r>
              <a:t/>
            </a:r>
            <a:endParaRPr/>
          </a:p>
          <a:p>
            <a:pPr indent="0" lvl="0" marL="0">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Fin</a:t>
            </a:r>
            <a:endParaRPr/>
          </a:p>
        </p:txBody>
      </p:sp>
      <p:sp>
        <p:nvSpPr>
          <p:cNvPr id="209" name="Shape 20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fr"/>
              <a:t>Merci de nous avoir écouté, avez vous des questions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2595600" y="393750"/>
            <a:ext cx="3903000" cy="516600"/>
          </a:xfrm>
          <a:prstGeom prst="rect">
            <a:avLst/>
          </a:prstGeom>
        </p:spPr>
        <p:txBody>
          <a:bodyPr anchorCtr="0" anchor="t" bIns="91425" lIns="91425" spcFirstLastPara="1" rIns="91425" wrap="square" tIns="91425">
            <a:noAutofit/>
          </a:bodyPr>
          <a:lstStyle/>
          <a:p>
            <a:pPr indent="0" lvl="0" marL="0" algn="ctr">
              <a:spcBef>
                <a:spcPts val="0"/>
              </a:spcBef>
              <a:spcAft>
                <a:spcPts val="0"/>
              </a:spcAft>
              <a:buNone/>
            </a:pPr>
            <a:r>
              <a:rPr lang="fr"/>
              <a:t>Sommaire</a:t>
            </a:r>
            <a:endParaRPr/>
          </a:p>
        </p:txBody>
      </p:sp>
      <p:sp>
        <p:nvSpPr>
          <p:cNvPr id="141" name="Shape 141">
            <a:hlinkClick r:id="rId3"/>
          </p:cNvPr>
          <p:cNvSpPr txBox="1"/>
          <p:nvPr>
            <p:ph idx="1" type="body"/>
          </p:nvPr>
        </p:nvSpPr>
        <p:spPr>
          <a:xfrm>
            <a:off x="1087875" y="861350"/>
            <a:ext cx="7353600" cy="3226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u="sng">
                <a:solidFill>
                  <a:schemeClr val="hlink"/>
                </a:solidFill>
                <a:hlinkClick action="ppaction://hlinksldjump" r:id="rId4"/>
              </a:rPr>
              <a:t>Diapositive 3 : Modèle relationnel</a:t>
            </a:r>
            <a:endParaRPr/>
          </a:p>
          <a:p>
            <a:pPr indent="0" lvl="0" marL="0">
              <a:spcBef>
                <a:spcPts val="1600"/>
              </a:spcBef>
              <a:spcAft>
                <a:spcPts val="0"/>
              </a:spcAft>
              <a:buNone/>
            </a:pPr>
            <a:r>
              <a:rPr lang="fr" u="sng">
                <a:solidFill>
                  <a:schemeClr val="hlink"/>
                </a:solidFill>
                <a:hlinkClick action="ppaction://hlinksldjump" r:id="rId5"/>
              </a:rPr>
              <a:t>Diapositive 4 : Design du front</a:t>
            </a:r>
            <a:endParaRPr/>
          </a:p>
          <a:p>
            <a:pPr indent="0" lvl="0" marL="0">
              <a:spcBef>
                <a:spcPts val="1600"/>
              </a:spcBef>
              <a:spcAft>
                <a:spcPts val="0"/>
              </a:spcAft>
              <a:buNone/>
            </a:pPr>
            <a:r>
              <a:rPr lang="fr" u="sng">
                <a:solidFill>
                  <a:schemeClr val="hlink"/>
                </a:solidFill>
                <a:hlinkClick action="ppaction://hlinksldjump" r:id="rId6"/>
              </a:rPr>
              <a:t>Diapositive 7 : Spécifications fonctionnelles</a:t>
            </a:r>
            <a:endParaRPr/>
          </a:p>
          <a:p>
            <a:pPr indent="0" lvl="0" marL="0">
              <a:spcBef>
                <a:spcPts val="1600"/>
              </a:spcBef>
              <a:spcAft>
                <a:spcPts val="0"/>
              </a:spcAft>
              <a:buNone/>
            </a:pPr>
            <a:r>
              <a:rPr lang="fr" u="sng">
                <a:solidFill>
                  <a:schemeClr val="accent5"/>
                </a:solidFill>
                <a:hlinkClick action="ppaction://hlinksldjump" r:id="rId7"/>
              </a:rPr>
              <a:t>Diapositive 9 : Versioning GIT</a:t>
            </a:r>
            <a:endParaRPr/>
          </a:p>
          <a:p>
            <a:pPr indent="0" lvl="0" marL="0">
              <a:spcBef>
                <a:spcPts val="1600"/>
              </a:spcBef>
              <a:spcAft>
                <a:spcPts val="0"/>
              </a:spcAft>
              <a:buNone/>
            </a:pPr>
            <a:r>
              <a:rPr lang="fr" u="sng">
                <a:solidFill>
                  <a:schemeClr val="hlink"/>
                </a:solidFill>
                <a:hlinkClick action="ppaction://hlinksldjump" r:id="rId8"/>
              </a:rPr>
              <a:t>Diapositive 10 : Bilan individuel et collectif</a:t>
            </a:r>
            <a:endParaRPr/>
          </a:p>
          <a:p>
            <a:pPr indent="0" lvl="0" marL="0">
              <a:spcBef>
                <a:spcPts val="1600"/>
              </a:spcBef>
              <a:spcAft>
                <a:spcPts val="1600"/>
              </a:spcAft>
              <a:buNone/>
            </a:pPr>
            <a:r>
              <a:rPr lang="fr" u="sng">
                <a:solidFill>
                  <a:schemeClr val="accent5"/>
                </a:solidFill>
                <a:hlinkClick action="ppaction://hlinksldjump" r:id="rId9"/>
              </a:rPr>
              <a:t>Diapositive 11 : Bibliographie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Modèle relationnel</a:t>
            </a:r>
            <a:endParaRPr/>
          </a:p>
        </p:txBody>
      </p:sp>
      <p:pic>
        <p:nvPicPr>
          <p:cNvPr id="147" name="Shape 147"/>
          <p:cNvPicPr preferRelativeResize="0"/>
          <p:nvPr/>
        </p:nvPicPr>
        <p:blipFill>
          <a:blip r:embed="rId3">
            <a:alphaModFix/>
          </a:blip>
          <a:stretch>
            <a:fillRect/>
          </a:stretch>
        </p:blipFill>
        <p:spPr>
          <a:xfrm>
            <a:off x="152400" y="1460250"/>
            <a:ext cx="8839200" cy="32594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fr"/>
              <a:t>Design du front</a:t>
            </a:r>
            <a:endParaRPr/>
          </a:p>
        </p:txBody>
      </p:sp>
      <p:pic>
        <p:nvPicPr>
          <p:cNvPr id="153" name="Shape 153"/>
          <p:cNvPicPr preferRelativeResize="0"/>
          <p:nvPr/>
        </p:nvPicPr>
        <p:blipFill>
          <a:blip r:embed="rId3">
            <a:alphaModFix/>
          </a:blip>
          <a:stretch>
            <a:fillRect/>
          </a:stretch>
        </p:blipFill>
        <p:spPr>
          <a:xfrm>
            <a:off x="125500" y="1462250"/>
            <a:ext cx="4303050" cy="2870025"/>
          </a:xfrm>
          <a:prstGeom prst="rect">
            <a:avLst/>
          </a:prstGeom>
          <a:noFill/>
          <a:ln>
            <a:noFill/>
          </a:ln>
        </p:spPr>
      </p:pic>
      <p:pic>
        <p:nvPicPr>
          <p:cNvPr id="154" name="Shape 154"/>
          <p:cNvPicPr preferRelativeResize="0"/>
          <p:nvPr/>
        </p:nvPicPr>
        <p:blipFill>
          <a:blip r:embed="rId4">
            <a:alphaModFix/>
          </a:blip>
          <a:stretch>
            <a:fillRect/>
          </a:stretch>
        </p:blipFill>
        <p:spPr>
          <a:xfrm>
            <a:off x="4688550" y="1460250"/>
            <a:ext cx="4303050" cy="28740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pic>
        <p:nvPicPr>
          <p:cNvPr id="159" name="Shape 159"/>
          <p:cNvPicPr preferRelativeResize="0"/>
          <p:nvPr/>
        </p:nvPicPr>
        <p:blipFill>
          <a:blip r:embed="rId3">
            <a:alphaModFix/>
          </a:blip>
          <a:stretch>
            <a:fillRect/>
          </a:stretch>
        </p:blipFill>
        <p:spPr>
          <a:xfrm>
            <a:off x="206175" y="1461250"/>
            <a:ext cx="4165876" cy="2777251"/>
          </a:xfrm>
          <a:prstGeom prst="rect">
            <a:avLst/>
          </a:prstGeom>
          <a:noFill/>
          <a:ln>
            <a:noFill/>
          </a:ln>
        </p:spPr>
      </p:pic>
      <p:pic>
        <p:nvPicPr>
          <p:cNvPr id="160" name="Shape 160"/>
          <p:cNvPicPr preferRelativeResize="0"/>
          <p:nvPr/>
        </p:nvPicPr>
        <p:blipFill>
          <a:blip r:embed="rId4">
            <a:alphaModFix/>
          </a:blip>
          <a:stretch>
            <a:fillRect/>
          </a:stretch>
        </p:blipFill>
        <p:spPr>
          <a:xfrm>
            <a:off x="4736075" y="1462538"/>
            <a:ext cx="4165874" cy="277468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151300" y="1508298"/>
            <a:ext cx="4307351" cy="2876864"/>
          </a:xfrm>
          <a:prstGeom prst="rect">
            <a:avLst/>
          </a:prstGeom>
          <a:noFill/>
          <a:ln>
            <a:noFill/>
          </a:ln>
        </p:spPr>
      </p:pic>
      <p:pic>
        <p:nvPicPr>
          <p:cNvPr id="166" name="Shape 166"/>
          <p:cNvPicPr preferRelativeResize="0"/>
          <p:nvPr/>
        </p:nvPicPr>
        <p:blipFill>
          <a:blip r:embed="rId4">
            <a:alphaModFix/>
          </a:blip>
          <a:stretch>
            <a:fillRect/>
          </a:stretch>
        </p:blipFill>
        <p:spPr>
          <a:xfrm>
            <a:off x="4718400" y="1510950"/>
            <a:ext cx="4307351" cy="28715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3168000" y="279000"/>
            <a:ext cx="2808000" cy="524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sz="1300">
                <a:latin typeface="Lato"/>
                <a:ea typeface="Lato"/>
                <a:cs typeface="Lato"/>
                <a:sym typeface="Lato"/>
              </a:rPr>
              <a:t>Spécifications fonctionnelles </a:t>
            </a:r>
            <a:endParaRPr/>
          </a:p>
        </p:txBody>
      </p:sp>
      <p:pic>
        <p:nvPicPr>
          <p:cNvPr id="172" name="Shape 172"/>
          <p:cNvPicPr preferRelativeResize="0"/>
          <p:nvPr/>
        </p:nvPicPr>
        <p:blipFill>
          <a:blip r:embed="rId3">
            <a:alphaModFix/>
          </a:blip>
          <a:stretch>
            <a:fillRect/>
          </a:stretch>
        </p:blipFill>
        <p:spPr>
          <a:xfrm>
            <a:off x="1936525" y="1988400"/>
            <a:ext cx="5270951" cy="3155100"/>
          </a:xfrm>
          <a:prstGeom prst="rect">
            <a:avLst/>
          </a:prstGeom>
          <a:noFill/>
          <a:ln>
            <a:noFill/>
          </a:ln>
        </p:spPr>
      </p:pic>
      <p:pic>
        <p:nvPicPr>
          <p:cNvPr id="173" name="Shape 173"/>
          <p:cNvPicPr preferRelativeResize="0"/>
          <p:nvPr/>
        </p:nvPicPr>
        <p:blipFill>
          <a:blip r:embed="rId4">
            <a:alphaModFix/>
          </a:blip>
          <a:stretch>
            <a:fillRect/>
          </a:stretch>
        </p:blipFill>
        <p:spPr>
          <a:xfrm>
            <a:off x="1936525" y="632925"/>
            <a:ext cx="5270950" cy="1230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2386000" y="782400"/>
            <a:ext cx="4371975" cy="4267200"/>
          </a:xfrm>
          <a:prstGeom prst="rect">
            <a:avLst/>
          </a:prstGeom>
          <a:noFill/>
          <a:ln>
            <a:noFill/>
          </a:ln>
        </p:spPr>
      </p:pic>
      <p:sp>
        <p:nvSpPr>
          <p:cNvPr id="179" name="Shape 179"/>
          <p:cNvSpPr txBox="1"/>
          <p:nvPr>
            <p:ph type="title"/>
          </p:nvPr>
        </p:nvSpPr>
        <p:spPr>
          <a:xfrm>
            <a:off x="3168000" y="218250"/>
            <a:ext cx="2808000" cy="5244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sz="1300">
                <a:latin typeface="Lato"/>
                <a:ea typeface="Lato"/>
                <a:cs typeface="Lato"/>
                <a:sym typeface="Lato"/>
              </a:rPr>
              <a:t>Spécifications fonctionnelles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None/>
            </a:pPr>
            <a:r>
              <a:rPr lang="fr" sz="1300">
                <a:latin typeface="Lato"/>
                <a:ea typeface="Lato"/>
                <a:cs typeface="Lato"/>
                <a:sym typeface="Lato"/>
              </a:rPr>
              <a:t>Versioning GIT </a:t>
            </a:r>
            <a:endParaRPr/>
          </a:p>
        </p:txBody>
      </p:sp>
      <p:sp>
        <p:nvSpPr>
          <p:cNvPr id="185" name="Shape 185"/>
          <p:cNvSpPr txBox="1"/>
          <p:nvPr>
            <p:ph idx="1" type="body"/>
          </p:nvPr>
        </p:nvSpPr>
        <p:spPr>
          <a:xfrm>
            <a:off x="3807225" y="393750"/>
            <a:ext cx="4246800" cy="4401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fr"/>
              <a:t>https://github.com/tvng/projet_web_de_la_positivite.git</a:t>
            </a:r>
            <a:endParaRPr/>
          </a:p>
        </p:txBody>
      </p:sp>
      <p:pic>
        <p:nvPicPr>
          <p:cNvPr id="186" name="Shape 186"/>
          <p:cNvPicPr preferRelativeResize="0"/>
          <p:nvPr/>
        </p:nvPicPr>
        <p:blipFill>
          <a:blip r:embed="rId3">
            <a:alphaModFix/>
          </a:blip>
          <a:stretch>
            <a:fillRect/>
          </a:stretch>
        </p:blipFill>
        <p:spPr>
          <a:xfrm>
            <a:off x="6899425" y="979913"/>
            <a:ext cx="1294225" cy="1272775"/>
          </a:xfrm>
          <a:prstGeom prst="rect">
            <a:avLst/>
          </a:prstGeom>
          <a:noFill/>
          <a:ln>
            <a:noFill/>
          </a:ln>
        </p:spPr>
      </p:pic>
      <p:pic>
        <p:nvPicPr>
          <p:cNvPr id="187" name="Shape 187"/>
          <p:cNvPicPr preferRelativeResize="0"/>
          <p:nvPr/>
        </p:nvPicPr>
        <p:blipFill>
          <a:blip r:embed="rId4">
            <a:alphaModFix/>
          </a:blip>
          <a:stretch>
            <a:fillRect/>
          </a:stretch>
        </p:blipFill>
        <p:spPr>
          <a:xfrm>
            <a:off x="1297500" y="2894975"/>
            <a:ext cx="7248525" cy="1438275"/>
          </a:xfrm>
          <a:prstGeom prst="rect">
            <a:avLst/>
          </a:prstGeom>
          <a:noFill/>
          <a:ln>
            <a:noFill/>
          </a:ln>
        </p:spPr>
      </p:pic>
      <p:sp>
        <p:nvSpPr>
          <p:cNvPr id="188" name="Shape 188"/>
          <p:cNvSpPr txBox="1"/>
          <p:nvPr/>
        </p:nvSpPr>
        <p:spPr>
          <a:xfrm>
            <a:off x="1297500" y="4450725"/>
            <a:ext cx="1154700" cy="391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fr">
                <a:solidFill>
                  <a:schemeClr val="lt1"/>
                </a:solidFill>
              </a:rPr>
              <a:t>Un exemple</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