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4" r:id="rId4"/>
    <p:sldId id="268" r:id="rId5"/>
    <p:sldId id="265" r:id="rId6"/>
    <p:sldId id="270" r:id="rId7"/>
    <p:sldId id="266" r:id="rId8"/>
    <p:sldId id="267" r:id="rId9"/>
    <p:sldId id="269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8DFB"/>
    <a:srgbClr val="EAB7FC"/>
    <a:srgbClr val="0E964F"/>
    <a:srgbClr val="4D0397"/>
    <a:srgbClr val="5603A9"/>
    <a:srgbClr val="6F04DA"/>
    <a:srgbClr val="00A4DE"/>
    <a:srgbClr val="009218"/>
    <a:srgbClr val="701800"/>
    <a:srgbClr val="681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75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82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66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0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91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43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1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07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59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68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78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C34F5-BDE2-4375-B83B-F49841317258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83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10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4" t="12302" r="3901" b="12632"/>
          <a:stretch/>
        </p:blipFill>
        <p:spPr>
          <a:xfrm>
            <a:off x="777904" y="610624"/>
            <a:ext cx="2229493" cy="1301015"/>
          </a:xfrm>
          <a:prstGeom prst="rect">
            <a:avLst/>
          </a:prstGeom>
        </p:spPr>
      </p:pic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894046"/>
              </p:ext>
            </p:extLst>
          </p:nvPr>
        </p:nvGraphicFramePr>
        <p:xfrm>
          <a:off x="3108805" y="610624"/>
          <a:ext cx="1145277" cy="50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3084412" imgH="1354813" progId="CorelDraw.Graphic.22">
                  <p:embed/>
                </p:oleObj>
              </mc:Choice>
              <mc:Fallback>
                <p:oleObj name="CorelDRAW" r:id="rId3" imgW="3084412" imgH="1354813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8805" y="610624"/>
                        <a:ext cx="1145277" cy="502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Заголовок 1"/>
          <p:cNvSpPr txBox="1">
            <a:spLocks/>
          </p:cNvSpPr>
          <p:nvPr/>
        </p:nvSpPr>
        <p:spPr>
          <a:xfrm>
            <a:off x="0" y="2408166"/>
            <a:ext cx="5878286" cy="138939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ru-RU" sz="5400" b="1" i="1" dirty="0">
                <a:solidFill>
                  <a:srgbClr val="DE8D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Sweet House</a:t>
            </a:r>
            <a:endParaRPr lang="ru-RU" altLang="ru-RU" sz="5400" b="1" i="1" dirty="0">
              <a:solidFill>
                <a:srgbClr val="DE8DF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35186" y="4615719"/>
            <a:ext cx="5144422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Докладчик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Розанова Анна Вячеславовна</a:t>
            </a:r>
          </a:p>
          <a:p>
            <a:r>
              <a:rPr lang="ru-RU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Обоскалова</a:t>
            </a: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 Елена Юрьевна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РИМ-140960/1</a:t>
            </a:r>
          </a:p>
        </p:txBody>
      </p:sp>
      <p:pic>
        <p:nvPicPr>
          <p:cNvPr id="1028" name="Picture 4" descr="Фиолетовый кот сидит на розовом диване в комнате с пальмами ...">
            <a:extLst>
              <a:ext uri="{FF2B5EF4-FFF2-40B4-BE49-F238E27FC236}">
                <a16:creationId xmlns:a16="http://schemas.microsoft.com/office/drawing/2014/main" id="{17E176A7-D452-475B-940D-DB756902D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286" y="0"/>
            <a:ext cx="63137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C5479A-AE6B-8576-67F5-690A46E586C9}"/>
              </a:ext>
            </a:extLst>
          </p:cNvPr>
          <p:cNvSpPr txBox="1">
            <a:spLocks/>
          </p:cNvSpPr>
          <p:nvPr/>
        </p:nvSpPr>
        <p:spPr>
          <a:xfrm>
            <a:off x="0" y="3460465"/>
            <a:ext cx="5878286" cy="119643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ru-RU" sz="3200" b="1" i="1" u="sng" dirty="0">
                <a:solidFill>
                  <a:srgbClr val="EAB7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altLang="ru-RU" sz="3200" b="1" i="1" u="sng" dirty="0">
                <a:solidFill>
                  <a:srgbClr val="EAB7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Мебель начинается с дивана</a:t>
            </a:r>
            <a:r>
              <a:rPr lang="en-US" altLang="ru-RU" sz="3200" b="1" i="1" u="sng" dirty="0">
                <a:solidFill>
                  <a:srgbClr val="EAB7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ru-RU" altLang="ru-RU" sz="3200" b="1" i="1" u="sng" dirty="0">
              <a:solidFill>
                <a:srgbClr val="EAB7F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" r="1"/>
          <a:stretch/>
        </p:blipFill>
        <p:spPr>
          <a:xfrm>
            <a:off x="0" y="0"/>
            <a:ext cx="12149211" cy="68580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4" t="12302" r="3901" b="12632"/>
          <a:stretch/>
        </p:blipFill>
        <p:spPr>
          <a:xfrm>
            <a:off x="3440414" y="393929"/>
            <a:ext cx="2229493" cy="1301015"/>
          </a:xfrm>
          <a:prstGeom prst="rect">
            <a:avLst/>
          </a:prstGeom>
        </p:spPr>
      </p:pic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629724"/>
              </p:ext>
            </p:extLst>
          </p:nvPr>
        </p:nvGraphicFramePr>
        <p:xfrm>
          <a:off x="10103851" y="440000"/>
          <a:ext cx="1145277" cy="50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3084412" imgH="1354813" progId="CorelDraw.Graphic.22">
                  <p:embed/>
                </p:oleObj>
              </mc:Choice>
              <mc:Fallback>
                <p:oleObj name="CorelDRAW" r:id="rId4" imgW="3084412" imgH="1354813" progId="CorelDraw.Graphic.22">
                  <p:embed/>
                  <p:pic>
                    <p:nvPicPr>
                      <p:cNvPr id="18" name="Объект 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03851" y="440000"/>
                        <a:ext cx="1145277" cy="502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1"/>
          <p:cNvSpPr txBox="1">
            <a:spLocks/>
          </p:cNvSpPr>
          <p:nvPr/>
        </p:nvSpPr>
        <p:spPr>
          <a:xfrm>
            <a:off x="3440414" y="2346106"/>
            <a:ext cx="7488832" cy="23316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Тема презентации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499408" y="4798350"/>
            <a:ext cx="4138441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Докладчик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Фамилия Имя Отчество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3986311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54406" cy="6858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4" t="12302" r="3901" b="12632"/>
          <a:stretch/>
        </p:blipFill>
        <p:spPr>
          <a:xfrm>
            <a:off x="2311015" y="532290"/>
            <a:ext cx="2229493" cy="1301015"/>
          </a:xfrm>
          <a:prstGeom prst="rect">
            <a:avLst/>
          </a:prstGeom>
        </p:spPr>
      </p:pic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034012"/>
              </p:ext>
            </p:extLst>
          </p:nvPr>
        </p:nvGraphicFramePr>
        <p:xfrm>
          <a:off x="9841661" y="565277"/>
          <a:ext cx="1145277" cy="50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3084412" imgH="1354813" progId="CorelDraw.Graphic.22">
                  <p:embed/>
                </p:oleObj>
              </mc:Choice>
              <mc:Fallback>
                <p:oleObj name="CorelDRAW" r:id="rId4" imgW="3084412" imgH="1354813" progId="CorelDraw.Graphic.22">
                  <p:embed/>
                  <p:pic>
                    <p:nvPicPr>
                      <p:cNvPr id="16" name="Объект 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41661" y="565277"/>
                        <a:ext cx="1145277" cy="502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1"/>
          <p:cNvSpPr txBox="1">
            <a:spLocks/>
          </p:cNvSpPr>
          <p:nvPr/>
        </p:nvSpPr>
        <p:spPr>
          <a:xfrm>
            <a:off x="2925468" y="2529299"/>
            <a:ext cx="7488832" cy="23316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Тема презентации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970673" y="4873256"/>
            <a:ext cx="4138441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Докладчик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Фамилия Имя Отчество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183948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305449"/>
              </p:ext>
            </p:extLst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F9241A-9FD3-21E4-0609-1D03A8532507}"/>
              </a:ext>
            </a:extLst>
          </p:cNvPr>
          <p:cNvSpPr txBox="1"/>
          <p:nvPr/>
        </p:nvSpPr>
        <p:spPr>
          <a:xfrm>
            <a:off x="986118" y="1194318"/>
            <a:ext cx="105864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последние годы российский рынок мебели пережил значительные трансформации, вызванные изменением структуры предложения и уходом крупных международных игроков, таких как IKEA. Освободившаяся ниша в сегменте доступной и функциональной мебели открыла широкие возможности для отечественных производителей и ритейлеров. Современные потребители, особенно молодые семьи, студенты и арендаторы, продолжают нуждаться в стильной и практичной мебели по доступной цене, что подчеркивает актуальность разработки эффективных инструментов для продаж и взаимодействия с клиентами.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Рисунок 3" descr="Изображение выглядит как черный, темнота, ночь&#10;&#10;Автоматически созданное описание">
            <a:extLst>
              <a:ext uri="{FF2B5EF4-FFF2-40B4-BE49-F238E27FC236}">
                <a16:creationId xmlns:a16="http://schemas.microsoft.com/office/drawing/2014/main" id="{0A521A90-CEAA-F09A-6104-D8A8DA8EA5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56" y="3211869"/>
            <a:ext cx="1471516" cy="14715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3F04B4-939D-E2BF-DCF7-4E6556AA55C5}"/>
              </a:ext>
            </a:extLst>
          </p:cNvPr>
          <p:cNvSpPr txBox="1"/>
          <p:nvPr/>
        </p:nvSpPr>
        <p:spPr>
          <a:xfrm>
            <a:off x="6631208" y="4683385"/>
            <a:ext cx="5367959" cy="1704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структуры сайта на HTML</a:t>
            </a:r>
            <a:endParaRPr lang="ru-RU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визуального оформления на CSS</a:t>
            </a:r>
            <a:endParaRPr lang="ru-RU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Реализация интерактивности на JavaScript</a:t>
            </a:r>
            <a:endParaRPr lang="ru-RU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Оптимизация пользовательского опыта</a:t>
            </a:r>
            <a:endParaRPr lang="ru-RU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70D52A-85F1-3EC3-2EB5-1E7746A154D7}"/>
              </a:ext>
            </a:extLst>
          </p:cNvPr>
          <p:cNvSpPr txBox="1"/>
          <p:nvPr/>
        </p:nvSpPr>
        <p:spPr>
          <a:xfrm>
            <a:off x="986118" y="4781529"/>
            <a:ext cx="4898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сайта для продажи мебели, который станет полноценной платформой для взаимодействия продавца с покупателями 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D51CE4-4A18-DF72-14EA-DF8433FF4FAA}"/>
              </a:ext>
            </a:extLst>
          </p:cNvPr>
          <p:cNvSpPr txBox="1"/>
          <p:nvPr/>
        </p:nvSpPr>
        <p:spPr>
          <a:xfrm>
            <a:off x="2584172" y="3947627"/>
            <a:ext cx="2612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u="sng" dirty="0">
                <a:solidFill>
                  <a:srgbClr val="DE8D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F7DA1F-4C50-0C3C-9E73-E575D98CA468}"/>
              </a:ext>
            </a:extLst>
          </p:cNvPr>
          <p:cNvSpPr txBox="1"/>
          <p:nvPr/>
        </p:nvSpPr>
        <p:spPr>
          <a:xfrm>
            <a:off x="6631208" y="3947627"/>
            <a:ext cx="2612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u="sng" dirty="0">
                <a:solidFill>
                  <a:srgbClr val="DE8D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42F765-34AC-7C90-C872-9F05536B71DC}"/>
              </a:ext>
            </a:extLst>
          </p:cNvPr>
          <p:cNvSpPr txBox="1"/>
          <p:nvPr/>
        </p:nvSpPr>
        <p:spPr>
          <a:xfrm>
            <a:off x="1112656" y="711948"/>
            <a:ext cx="10425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u="sng" dirty="0">
                <a:solidFill>
                  <a:srgbClr val="DE8D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</p:spTree>
    <p:extLst>
      <p:ext uri="{BB962C8B-B14F-4D97-AF65-F5344CB8AC3E}">
        <p14:creationId xmlns:p14="http://schemas.microsoft.com/office/powerpoint/2010/main" val="174244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2FF12-F6DC-A622-0009-E960F1049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D2BE1F86-DF3D-8118-A57E-13A727F231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CE4D842-D968-5433-8EA7-EB2921C5BBD0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98D8295-6E9E-EC0F-0C32-85F87E2BEE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DA15E3-AF8E-C6BE-B49D-E4505D28DA30}"/>
              </a:ext>
            </a:extLst>
          </p:cNvPr>
          <p:cNvSpPr txBox="1"/>
          <p:nvPr/>
        </p:nvSpPr>
        <p:spPr>
          <a:xfrm>
            <a:off x="216503" y="2981751"/>
            <a:ext cx="3147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>
                <a:solidFill>
                  <a:srgbClr val="DE8D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400" b="1" i="0" u="sng" dirty="0">
                <a:solidFill>
                  <a:srgbClr val="DE8D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убъект системы: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Покупатели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Администраторы сайта 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Маркетинговая команда 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Сторонние партнеры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B0006-1C7A-BB2C-5A84-F37B234538B6}"/>
              </a:ext>
            </a:extLst>
          </p:cNvPr>
          <p:cNvSpPr txBox="1"/>
          <p:nvPr/>
        </p:nvSpPr>
        <p:spPr>
          <a:xfrm>
            <a:off x="2715682" y="4886032"/>
            <a:ext cx="3472071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u="sng" dirty="0">
                <a:solidFill>
                  <a:srgbClr val="DE8D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Объектами системы являются:</a:t>
            </a:r>
            <a:br>
              <a:rPr lang="ru-RU" sz="2400" b="1" u="sng" dirty="0">
                <a:solidFill>
                  <a:srgbClr val="DE8D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Каталог мебели 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фильтрации 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3568C5-D5F0-F20D-80EE-0FA2C944A703}"/>
              </a:ext>
            </a:extLst>
          </p:cNvPr>
          <p:cNvSpPr txBox="1"/>
          <p:nvPr/>
        </p:nvSpPr>
        <p:spPr>
          <a:xfrm>
            <a:off x="2297229" y="800471"/>
            <a:ext cx="8097073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u="sng" dirty="0">
                <a:solidFill>
                  <a:srgbClr val="DE8D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Клиентский путь на сайте интернет-магазина мебели:</a:t>
            </a:r>
          </a:p>
          <a:p>
            <a:pPr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Просматривает модели, их характеристики и цены.</a:t>
            </a:r>
          </a:p>
          <a:p>
            <a:pPr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Изучает подробную информацию о товаре (размеры, материалы, конструкция).</a:t>
            </a:r>
          </a:p>
          <a:p>
            <a:pPr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 товар в корзину, указывает количество.</a:t>
            </a:r>
          </a:p>
          <a:p>
            <a:pPr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Оформляет заказ, вводя личные данные и способ оплаты.</a:t>
            </a:r>
          </a:p>
          <a:p>
            <a:pPr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необходимости обращается за помощью через форму связи.</a:t>
            </a:r>
          </a:p>
        </p:txBody>
      </p:sp>
      <p:pic>
        <p:nvPicPr>
          <p:cNvPr id="2050" name="Picture 2" descr="Фото Кот Отдыхает | Freepik">
            <a:extLst>
              <a:ext uri="{FF2B5EF4-FFF2-40B4-BE49-F238E27FC236}">
                <a16:creationId xmlns:a16="http://schemas.microsoft.com/office/drawing/2014/main" id="{726AA3AB-14A2-0321-E904-F8C3C4398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2886075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Соединитель: изогнутый 7">
            <a:extLst>
              <a:ext uri="{FF2B5EF4-FFF2-40B4-BE49-F238E27FC236}">
                <a16:creationId xmlns:a16="http://schemas.microsoft.com/office/drawing/2014/main" id="{F2F6A017-3F10-0656-22EB-170A91CF475D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4064068" y="1484882"/>
            <a:ext cx="1119451" cy="3443946"/>
          </a:xfrm>
          <a:prstGeom prst="curvedConnector2">
            <a:avLst/>
          </a:prstGeom>
          <a:ln w="19050" cap="flat" cmpd="sng" algn="ctr">
            <a:solidFill>
              <a:srgbClr val="DE8DF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Соединитель: изогнутый 13">
            <a:extLst>
              <a:ext uri="{FF2B5EF4-FFF2-40B4-BE49-F238E27FC236}">
                <a16:creationId xmlns:a16="http://schemas.microsoft.com/office/drawing/2014/main" id="{FAC79982-6525-DA50-9421-99BC570A4E5E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976465" y="4101202"/>
            <a:ext cx="1475253" cy="784830"/>
          </a:xfrm>
          <a:prstGeom prst="curvedConnector2">
            <a:avLst/>
          </a:prstGeom>
          <a:ln w="19050" cap="flat" cmpd="sng" algn="ctr">
            <a:solidFill>
              <a:srgbClr val="DE8DF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86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6FDF9-5533-F10F-890F-0E51A3EE6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6B8C7B9A-1F97-6F44-5E8A-0ACE02CA3E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5CA17F2-D9B9-5DAA-1FF1-B63FC7CE19A6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E14FB6E-31A8-271F-F219-1D6D3698B4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92DF13-8EC7-9E06-7D3D-EAF2836A5468}"/>
              </a:ext>
            </a:extLst>
          </p:cNvPr>
          <p:cNvSpPr txBox="1"/>
          <p:nvPr/>
        </p:nvSpPr>
        <p:spPr>
          <a:xfrm>
            <a:off x="0" y="6488668"/>
            <a:ext cx="1058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Ссылка: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https://miro.com/app/board/uXjVKHVSd-o=/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9F1EECE-C3EB-3B65-5A63-506612BDB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6004"/>
            <a:ext cx="4007166" cy="474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E1B2FFD-DDF8-E541-2B01-7C9A1468E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167" y="1496004"/>
            <a:ext cx="4029667" cy="475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5EA7C2B8-B757-03B5-516A-28C3F5A0B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836" y="1485944"/>
            <a:ext cx="4007125" cy="475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CE9B51-1700-C34B-56AA-206B9AAD990F}"/>
              </a:ext>
            </a:extLst>
          </p:cNvPr>
          <p:cNvSpPr txBox="1"/>
          <p:nvPr/>
        </p:nvSpPr>
        <p:spPr>
          <a:xfrm>
            <a:off x="11250" y="1011592"/>
            <a:ext cx="400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41EC0F-0D7C-1890-742B-AC69486CB17E}"/>
              </a:ext>
            </a:extLst>
          </p:cNvPr>
          <p:cNvSpPr txBox="1"/>
          <p:nvPr/>
        </p:nvSpPr>
        <p:spPr>
          <a:xfrm>
            <a:off x="4055417" y="1011592"/>
            <a:ext cx="400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Карточка товара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A5B8B-D6E0-37CD-0229-4A961C0B7C69}"/>
              </a:ext>
            </a:extLst>
          </p:cNvPr>
          <p:cNvSpPr txBox="1"/>
          <p:nvPr/>
        </p:nvSpPr>
        <p:spPr>
          <a:xfrm>
            <a:off x="8136583" y="1016133"/>
            <a:ext cx="400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Корзина</a:t>
            </a:r>
            <a:r>
              <a:rPr lang="ru-RU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B3D2E6-6D95-D550-859D-CA7FA772A98A}"/>
              </a:ext>
            </a:extLst>
          </p:cNvPr>
          <p:cNvSpPr txBox="1"/>
          <p:nvPr/>
        </p:nvSpPr>
        <p:spPr>
          <a:xfrm>
            <a:off x="1571517" y="233401"/>
            <a:ext cx="871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 сайта</a:t>
            </a:r>
          </a:p>
        </p:txBody>
      </p:sp>
    </p:spTree>
    <p:extLst>
      <p:ext uri="{BB962C8B-B14F-4D97-AF65-F5344CB8AC3E}">
        <p14:creationId xmlns:p14="http://schemas.microsoft.com/office/powerpoint/2010/main" val="258496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AC7C6-2EF9-B2B3-5AD8-4805F5E38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7F8F3000-84DF-EF15-E0A7-53E5D6AFD2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49792E1-3184-5F1E-1EE2-27C0616AA43A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C65D8A1-D25A-4A7A-3B60-D7E73E2A1D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7F9290-5442-65A8-E7EA-B378DF0D48BF}"/>
              </a:ext>
            </a:extLst>
          </p:cNvPr>
          <p:cNvSpPr txBox="1"/>
          <p:nvPr/>
        </p:nvSpPr>
        <p:spPr>
          <a:xfrm>
            <a:off x="865239" y="1839176"/>
            <a:ext cx="7502013" cy="81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lnSpc>
                <a:spcPts val="1350"/>
              </a:lnSpc>
              <a:buFont typeface="Arial" panose="020B0604020202020204" pitchFamily="34" charset="0"/>
              <a:buChar char="•"/>
            </a:pPr>
            <a:r>
              <a:rPr lang="ru-RU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HTML, CSS, </a:t>
            </a:r>
            <a:r>
              <a:rPr lang="ru-RU" sz="18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javaScript</a:t>
            </a:r>
            <a:r>
              <a:rPr lang="ru-RU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код проекта (показать примеры кода проекта).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</a:p>
          <a:p>
            <a:pPr algn="just" rtl="0" fontAlgn="base">
              <a:lnSpc>
                <a:spcPts val="1350"/>
              </a:lnSpc>
              <a:buFont typeface="Arial" panose="020B0604020202020204" pitchFamily="34" charset="0"/>
              <a:buChar char="•"/>
            </a:pPr>
            <a:r>
              <a:rPr lang="ru-RU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Показать, каким образом реализована адаптивность веб-страниц.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</a:p>
          <a:p>
            <a:pPr algn="just" rtl="0" fontAlgn="base">
              <a:lnSpc>
                <a:spcPts val="1350"/>
              </a:lnSpc>
              <a:buFont typeface="Arial" panose="020B0604020202020204" pitchFamily="34" charset="0"/>
              <a:buChar char="•"/>
            </a:pPr>
            <a:r>
              <a:rPr lang="ru-RU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Демонстрация проект в сети Интернет (используйте любой бесплатный хостинг).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7111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47F27-1989-3400-33C7-17038254B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691EBCE5-823F-D6A0-E817-CBC5A468B0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7F8F3000-84DF-EF15-E0A7-53E5D6AFD2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AE71D6C-051B-2045-D2B7-325FCF837F36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EF6E689-C17B-6C35-CDDA-0A4E13F2D8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4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DE049-1942-230A-2A8C-7D5251FFB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D1CB3181-DA37-D173-934F-778AEC7AAB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5032495-EF52-7149-740A-97E82D3E048E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27ADF36-9002-20AC-0ABE-E74E9A4DD1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5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97005-1781-52D6-5C88-1B9CB804D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F1C02D69-8F40-5C0A-C952-A6B828DCF9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B3235C9-2450-8391-1251-F2316B4BACEA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9F1B34A-EF0B-F276-8795-242FB24C88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57F6AB-0D0B-6855-67BF-5CA45F07FA1D}"/>
              </a:ext>
            </a:extLst>
          </p:cNvPr>
          <p:cNvSpPr txBox="1"/>
          <p:nvPr/>
        </p:nvSpPr>
        <p:spPr>
          <a:xfrm>
            <a:off x="578498" y="1830488"/>
            <a:ext cx="51878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интернет-магазина Sweet House успешно реализован как современная, удобная и функциональная платформа для продажи мебели. Использование классических технологий (HTML, CSS, JavaScript) и современных инструментов дизайна позволило создать производительный, адаптивный и легко поддерживаемый веб-интерфейс. Сайт соответствует ожиданиям пользователей, обеспечивает удобство выбора и покупки мебели, а также предоставляет компании мощный инструмент для взаимодействия с клиентами и анализа данных. Проект готов к масштабированию и дальнейшему развитию в соответствии с запросами бизнеса и пользователей.</a:t>
            </a:r>
          </a:p>
        </p:txBody>
      </p:sp>
      <p:pic>
        <p:nvPicPr>
          <p:cNvPr id="3074" name="Picture 2" descr="Фиолетовый диван с сидящим на нем котом в саду генеративный искусственный  интеллект | Премиум AI-сгенерированное изображение">
            <a:extLst>
              <a:ext uri="{FF2B5EF4-FFF2-40B4-BE49-F238E27FC236}">
                <a16:creationId xmlns:a16="http://schemas.microsoft.com/office/drawing/2014/main" id="{55EB7DC9-DCBB-BF6B-381F-62D697F60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27991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A79BD1-7F88-132B-3917-53871E712533}"/>
              </a:ext>
            </a:extLst>
          </p:cNvPr>
          <p:cNvSpPr txBox="1"/>
          <p:nvPr/>
        </p:nvSpPr>
        <p:spPr>
          <a:xfrm>
            <a:off x="578498" y="1042744"/>
            <a:ext cx="5187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u="sng" dirty="0">
                <a:solidFill>
                  <a:srgbClr val="DE8D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64287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2B774-3363-8225-012B-DE1B282FE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920D1A4-1D11-9D19-4737-DB53FF4893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4" t="12302" r="3901" b="12632"/>
          <a:stretch/>
        </p:blipFill>
        <p:spPr>
          <a:xfrm>
            <a:off x="370233" y="274467"/>
            <a:ext cx="1145277" cy="668323"/>
          </a:xfrm>
          <a:prstGeom prst="rect">
            <a:avLst/>
          </a:prstGeom>
        </p:spPr>
      </p:pic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8129F673-2638-6E89-5DCC-7971A47D37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263861"/>
              </p:ext>
            </p:extLst>
          </p:nvPr>
        </p:nvGraphicFramePr>
        <p:xfrm>
          <a:off x="10676490" y="440000"/>
          <a:ext cx="1145277" cy="50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3084412" imgH="1354813" progId="CorelDraw.Graphic.22">
                  <p:embed/>
                </p:oleObj>
              </mc:Choice>
              <mc:Fallback>
                <p:oleObj name="CorelDRAW" r:id="rId3" imgW="3084412" imgH="1354813" progId="CorelDraw.Graphic.22">
                  <p:embed/>
                  <p:pic>
                    <p:nvPicPr>
                      <p:cNvPr id="16" name="Объект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76490" y="440000"/>
                        <a:ext cx="1145277" cy="502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4163A69-25EB-02D2-D24A-CA2382559840}"/>
              </a:ext>
            </a:extLst>
          </p:cNvPr>
          <p:cNvSpPr txBox="1">
            <a:spLocks/>
          </p:cNvSpPr>
          <p:nvPr/>
        </p:nvSpPr>
        <p:spPr>
          <a:xfrm>
            <a:off x="0" y="957330"/>
            <a:ext cx="12192000" cy="10174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5400" b="1" dirty="0">
                <a:solidFill>
                  <a:srgbClr val="DE8D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E36242F-05AA-852D-BA53-17783D9DD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642" y="2301072"/>
            <a:ext cx="2390117" cy="2926408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24B3B8-BEFB-B9A5-704C-ECE158FDC910}"/>
              </a:ext>
            </a:extLst>
          </p:cNvPr>
          <p:cNvSpPr txBox="1"/>
          <p:nvPr/>
        </p:nvSpPr>
        <p:spPr>
          <a:xfrm>
            <a:off x="2217967" y="5492367"/>
            <a:ext cx="33514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Розанова Анна Вячеславовна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РИМ-140961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2A73C3-ED5E-DCA5-17BB-4FEA1B11FA64}"/>
              </a:ext>
            </a:extLst>
          </p:cNvPr>
          <p:cNvSpPr txBox="1"/>
          <p:nvPr/>
        </p:nvSpPr>
        <p:spPr>
          <a:xfrm>
            <a:off x="6179133" y="5492367"/>
            <a:ext cx="34609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Обоскалова</a:t>
            </a:r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Елена Юрьевна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РИМ-140960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Изображение выглядит как одежда, Человеческое лицо, человек, портрет&#10;&#10;Автоматически созданное описание">
            <a:extLst>
              <a:ext uri="{FF2B5EF4-FFF2-40B4-BE49-F238E27FC236}">
                <a16:creationId xmlns:a16="http://schemas.microsoft.com/office/drawing/2014/main" id="{F9122EB2-E889-BD50-D5E3-A96F57B19D1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553" y="2239675"/>
            <a:ext cx="2390117" cy="2987805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933158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2399</TotalTime>
  <Words>386</Words>
  <Application>Microsoft Office PowerPoint</Application>
  <PresentationFormat>Широкоэкранный</PresentationFormat>
  <Paragraphs>52</Paragraphs>
  <Slides>11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CorelDRAW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Design</dc:creator>
  <cp:lastModifiedBy>Анна Розанова</cp:lastModifiedBy>
  <cp:revision>123</cp:revision>
  <dcterms:created xsi:type="dcterms:W3CDTF">2019-05-31T06:38:44Z</dcterms:created>
  <dcterms:modified xsi:type="dcterms:W3CDTF">2024-12-16T10:51:56Z</dcterms:modified>
</cp:coreProperties>
</file>