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84048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166C"/>
    <a:srgbClr val="39C4D3"/>
    <a:srgbClr val="8E0000"/>
    <a:srgbClr val="FF9B9B"/>
    <a:srgbClr val="DA0000"/>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p:scale>
          <a:sx n="40" d="100"/>
          <a:sy n="40" d="100"/>
        </p:scale>
        <p:origin x="-2964" y="-2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5387342"/>
            <a:ext cx="3264408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17289782"/>
            <a:ext cx="288036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52212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791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752600"/>
            <a:ext cx="828103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752600"/>
            <a:ext cx="2436304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86108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022F2F-1DFB-4495-9929-91AA1C47FA66}"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81502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8206749"/>
            <a:ext cx="3312414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2029429"/>
            <a:ext cx="33124140" cy="7200898"/>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022F2F-1DFB-4495-9929-91AA1C47FA66}"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94467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8763000"/>
            <a:ext cx="1632204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022F2F-1DFB-4495-9929-91AA1C47FA66}"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81373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752607"/>
            <a:ext cx="3312414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8069582"/>
            <a:ext cx="16247028"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2024360"/>
            <a:ext cx="1624702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8069582"/>
            <a:ext cx="16327042"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2024360"/>
            <a:ext cx="1632704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022F2F-1DFB-4495-9929-91AA1C47FA66}"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62608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022F2F-1DFB-4495-9929-91AA1C47FA66}"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226859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22F2F-1DFB-4495-9929-91AA1C47FA66}"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1254060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4739647"/>
            <a:ext cx="1944243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04623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194560"/>
            <a:ext cx="12386548"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4739647"/>
            <a:ext cx="1944243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9875520"/>
            <a:ext cx="12386548"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9C022F2F-1DFB-4495-9929-91AA1C47FA66}"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1848D-EA57-4F60-9A14-854C5AAD08F2}" type="slidenum">
              <a:rPr lang="en-US" smtClean="0"/>
              <a:t>‹#›</a:t>
            </a:fld>
            <a:endParaRPr lang="en-US"/>
          </a:p>
        </p:txBody>
      </p:sp>
    </p:spTree>
    <p:extLst>
      <p:ext uri="{BB962C8B-B14F-4D97-AF65-F5344CB8AC3E}">
        <p14:creationId xmlns:p14="http://schemas.microsoft.com/office/powerpoint/2010/main" val="353059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752607"/>
            <a:ext cx="3312414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8763000"/>
            <a:ext cx="3312414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0510487"/>
            <a:ext cx="864108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9C022F2F-1DFB-4495-9929-91AA1C47FA66}" type="datetimeFigureOut">
              <a:rPr lang="en-US" smtClean="0"/>
              <a:t>5/30/2018</a:t>
            </a:fld>
            <a:endParaRPr lang="en-US"/>
          </a:p>
        </p:txBody>
      </p:sp>
      <p:sp>
        <p:nvSpPr>
          <p:cNvPr id="5" name="Footer Placeholder 4"/>
          <p:cNvSpPr>
            <a:spLocks noGrp="1"/>
          </p:cNvSpPr>
          <p:nvPr>
            <p:ph type="ftr" sz="quarter" idx="3"/>
          </p:nvPr>
        </p:nvSpPr>
        <p:spPr>
          <a:xfrm>
            <a:off x="12721590" y="30510487"/>
            <a:ext cx="129616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0510487"/>
            <a:ext cx="864108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0061848D-EA57-4F60-9A14-854C5AAD08F2}" type="slidenum">
              <a:rPr lang="en-US" smtClean="0"/>
              <a:t>‹#›</a:t>
            </a:fld>
            <a:endParaRPr lang="en-US"/>
          </a:p>
        </p:txBody>
      </p:sp>
    </p:spTree>
    <p:extLst>
      <p:ext uri="{BB962C8B-B14F-4D97-AF65-F5344CB8AC3E}">
        <p14:creationId xmlns:p14="http://schemas.microsoft.com/office/powerpoint/2010/main" val="101055098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9"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D98255-B604-4C42-B59B-70AFD106D052}"/>
              </a:ext>
            </a:extLst>
          </p:cNvPr>
          <p:cNvSpPr txBox="1"/>
          <p:nvPr/>
        </p:nvSpPr>
        <p:spPr>
          <a:xfrm>
            <a:off x="-3968" y="13926"/>
            <a:ext cx="38404800" cy="3657600"/>
          </a:xfrm>
          <a:prstGeom prst="rect">
            <a:avLst/>
          </a:prstGeom>
          <a:solidFill>
            <a:srgbClr val="8E0000"/>
          </a:solidFill>
        </p:spPr>
        <p:txBody>
          <a:bodyPr wrap="square" rtlCol="0" anchor="ctr">
            <a:spAutoFit/>
          </a:bodyPr>
          <a:lstStyle/>
          <a:p>
            <a:pPr algn="ctr"/>
            <a:r>
              <a:rPr lang="en-US" sz="6600" b="1" dirty="0">
                <a:solidFill>
                  <a:schemeClr val="bg1"/>
                </a:solidFill>
                <a:latin typeface="Times New Roman" panose="02020603050405020304" pitchFamily="18" charset="0"/>
                <a:cs typeface="Times New Roman" panose="02020603050405020304" pitchFamily="18" charset="0"/>
              </a:rPr>
              <a:t>	Bacterial and Viral Co-occurrence Across Samples in Lake Michigan to Predict Potential Infection</a:t>
            </a:r>
          </a:p>
          <a:p>
            <a:pPr algn="ctr"/>
            <a:r>
              <a:rPr lang="en-US" sz="5400" dirty="0">
                <a:solidFill>
                  <a:schemeClr val="bg1">
                    <a:lumMod val="75000"/>
                  </a:schemeClr>
                </a:solidFill>
                <a:latin typeface="Times New Roman" panose="02020603050405020304" pitchFamily="18" charset="0"/>
                <a:cs typeface="Times New Roman" panose="02020603050405020304" pitchFamily="18" charset="0"/>
              </a:rPr>
              <a:t>	Tien T. VoNguyen</a:t>
            </a:r>
            <a:r>
              <a:rPr lang="en-US" sz="5400" baseline="30000" dirty="0">
                <a:solidFill>
                  <a:schemeClr val="bg1">
                    <a:lumMod val="75000"/>
                  </a:schemeClr>
                </a:solidFill>
                <a:latin typeface="Times New Roman" panose="02020603050405020304" pitchFamily="18" charset="0"/>
                <a:cs typeface="Times New Roman" panose="02020603050405020304" pitchFamily="18" charset="0"/>
              </a:rPr>
              <a:t>3</a:t>
            </a:r>
            <a:r>
              <a:rPr lang="en-US" sz="5400" dirty="0">
                <a:solidFill>
                  <a:schemeClr val="bg1">
                    <a:lumMod val="75000"/>
                  </a:schemeClr>
                </a:solidFill>
                <a:latin typeface="Times New Roman" panose="02020603050405020304" pitchFamily="18" charset="0"/>
                <a:cs typeface="Times New Roman" panose="02020603050405020304" pitchFamily="18" charset="0"/>
              </a:rPr>
              <a:t>, Ashley J. Mulford</a:t>
            </a:r>
            <a:r>
              <a:rPr lang="en-US" sz="5400" baseline="30000" dirty="0">
                <a:solidFill>
                  <a:schemeClr val="bg1">
                    <a:lumMod val="75000"/>
                  </a:schemeClr>
                </a:solidFill>
                <a:latin typeface="Times New Roman" panose="02020603050405020304" pitchFamily="18" charset="0"/>
                <a:cs typeface="Times New Roman" panose="02020603050405020304" pitchFamily="18" charset="0"/>
              </a:rPr>
              <a:t>1</a:t>
            </a:r>
            <a:r>
              <a:rPr lang="en-US" sz="5400" dirty="0">
                <a:solidFill>
                  <a:schemeClr val="bg1">
                    <a:lumMod val="75000"/>
                  </a:schemeClr>
                </a:solidFill>
                <a:latin typeface="Times New Roman" panose="02020603050405020304" pitchFamily="18" charset="0"/>
                <a:cs typeface="Times New Roman" panose="02020603050405020304" pitchFamily="18" charset="0"/>
              </a:rPr>
              <a:t>, Elyse C. Geoffroy</a:t>
            </a:r>
            <a:r>
              <a:rPr lang="en-US" sz="5400" baseline="30000" dirty="0">
                <a:solidFill>
                  <a:schemeClr val="bg1">
                    <a:lumMod val="75000"/>
                  </a:schemeClr>
                </a:solidFill>
                <a:latin typeface="Times New Roman" panose="02020603050405020304" pitchFamily="18" charset="0"/>
                <a:cs typeface="Times New Roman" panose="02020603050405020304" pitchFamily="18" charset="0"/>
              </a:rPr>
              <a:t>1</a:t>
            </a:r>
            <a:r>
              <a:rPr lang="en-US" sz="5400" dirty="0">
                <a:solidFill>
                  <a:schemeClr val="bg1">
                    <a:lumMod val="75000"/>
                  </a:schemeClr>
                </a:solidFill>
                <a:latin typeface="Times New Roman" panose="02020603050405020304" pitchFamily="18" charset="0"/>
                <a:cs typeface="Times New Roman" panose="02020603050405020304" pitchFamily="18" charset="0"/>
              </a:rPr>
              <a:t>, Mark V. Albert</a:t>
            </a:r>
            <a:r>
              <a:rPr lang="en-US" sz="5400" baseline="30000" dirty="0">
                <a:solidFill>
                  <a:schemeClr val="bg1">
                    <a:lumMod val="75000"/>
                  </a:schemeClr>
                </a:solidFill>
                <a:latin typeface="Times New Roman" panose="02020603050405020304" pitchFamily="18" charset="0"/>
                <a:cs typeface="Times New Roman" panose="02020603050405020304" pitchFamily="18" charset="0"/>
              </a:rPr>
              <a:t>3</a:t>
            </a:r>
            <a:r>
              <a:rPr lang="en-US" sz="5400" dirty="0">
                <a:solidFill>
                  <a:schemeClr val="bg1">
                    <a:lumMod val="75000"/>
                  </a:schemeClr>
                </a:solidFill>
                <a:latin typeface="Times New Roman" panose="02020603050405020304" pitchFamily="18" charset="0"/>
                <a:cs typeface="Times New Roman" panose="02020603050405020304" pitchFamily="18" charset="0"/>
              </a:rPr>
              <a:t>, Catherine Putonti</a:t>
            </a:r>
            <a:r>
              <a:rPr lang="en-US" sz="5400" baseline="30000" dirty="0">
                <a:solidFill>
                  <a:schemeClr val="bg1">
                    <a:lumMod val="75000"/>
                  </a:schemeClr>
                </a:solidFill>
                <a:latin typeface="Times New Roman" panose="02020603050405020304" pitchFamily="18" charset="0"/>
                <a:cs typeface="Times New Roman" panose="02020603050405020304" pitchFamily="18" charset="0"/>
              </a:rPr>
              <a:t>2,3</a:t>
            </a:r>
          </a:p>
          <a:p>
            <a:pPr algn="ctr"/>
            <a:r>
              <a:rPr lang="en-US" sz="3600" dirty="0">
                <a:solidFill>
                  <a:schemeClr val="bg1">
                    <a:lumMod val="75000"/>
                  </a:schemeClr>
                </a:solidFill>
                <a:latin typeface="Times New Roman" panose="02020603050405020304" pitchFamily="18" charset="0"/>
                <a:cs typeface="Times New Roman" panose="02020603050405020304" pitchFamily="18" charset="0"/>
              </a:rPr>
              <a:t>	(1) Bioinformatics Interdisciplinary Program, (2) Department of Biology, (3) Department of Computer Science</a:t>
            </a:r>
          </a:p>
          <a:p>
            <a:pPr algn="ctr"/>
            <a:r>
              <a:rPr lang="en-US" sz="4000" b="1" dirty="0">
                <a:solidFill>
                  <a:schemeClr val="bg1">
                    <a:lumMod val="75000"/>
                  </a:schemeClr>
                </a:solidFill>
                <a:latin typeface="Times New Roman" panose="02020603050405020304" pitchFamily="18" charset="0"/>
                <a:cs typeface="Times New Roman" panose="02020603050405020304" pitchFamily="18" charset="0"/>
              </a:rPr>
              <a:t>	Loyola University Chicago</a:t>
            </a:r>
          </a:p>
        </p:txBody>
      </p:sp>
      <p:sp>
        <p:nvSpPr>
          <p:cNvPr id="4" name="TextBox 3">
            <a:extLst>
              <a:ext uri="{FF2B5EF4-FFF2-40B4-BE49-F238E27FC236}">
                <a16:creationId xmlns:a16="http://schemas.microsoft.com/office/drawing/2014/main" id="{F94883B3-713F-40D3-AEED-A3190580926F}"/>
              </a:ext>
            </a:extLst>
          </p:cNvPr>
          <p:cNvSpPr txBox="1"/>
          <p:nvPr/>
        </p:nvSpPr>
        <p:spPr>
          <a:xfrm>
            <a:off x="691096" y="19976433"/>
            <a:ext cx="11887200" cy="12403395"/>
          </a:xfrm>
          <a:prstGeom prst="rect">
            <a:avLst/>
          </a:prstGeom>
          <a:noFill/>
          <a:ln>
            <a:noFill/>
          </a:ln>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There is much unknown about the functions of viruses in the field of bioinformatics. Despite being present on all surfaces, only a small fraction of viruses are classified, whereas most bacterial functions are known. To further understand the function of viruses, one must also look at their interactions with certain bacteria. Viruses cannot live on their own, as they require a host cell to reproduce. In the case of bacteriophages, a specific type of virus, the host is a bacterial cell. The best way to increase the understanding of the infection relationship between specific phages and their host cells is through the analysis of co-occurrence across lake water samples. By seeing which bacteria and viruses are present together in multiple samples, the correlation between the two can be found, as viruses will only be able to reproduce through their corresponding bacterial host cells. The goal for this project is to create genome networks from Lake Michigan water samples to illustrate the potential bacterial and viral infection relationships. By placing various thresholds on the data and then running it through code, edge lists were created. These edge lists include the bacteria name, virus name, edge weight, and node weight. From there, the edge lists were imported into </a:t>
            </a:r>
            <a:r>
              <a:rPr lang="en-US" sz="3200" dirty="0" err="1">
                <a:latin typeface="Times New Roman" panose="02020603050405020304" pitchFamily="18" charset="0"/>
                <a:cs typeface="Times New Roman" panose="02020603050405020304" pitchFamily="18" charset="0"/>
              </a:rPr>
              <a:t>Cytoscape</a:t>
            </a:r>
            <a:r>
              <a:rPr lang="en-US" sz="3200" dirty="0">
                <a:latin typeface="Times New Roman" panose="02020603050405020304" pitchFamily="18" charset="0"/>
                <a:cs typeface="Times New Roman" panose="02020603050405020304" pitchFamily="18" charset="0"/>
              </a:rPr>
              <a:t>, a bioinformatics program that outputs genome networks, showing the co-occurrence in varying degrees between viruses and bacteria. While the networks cannot determine with certainty whether the virus actually infects the bacteria, it provides the visual representation of the correlation that exists across samples, which can be useful to bioinformaticians as they continue their study on viruses.</a:t>
            </a:r>
          </a:p>
        </p:txBody>
      </p:sp>
      <p:sp>
        <p:nvSpPr>
          <p:cNvPr id="7" name="TextBox 6">
            <a:extLst>
              <a:ext uri="{FF2B5EF4-FFF2-40B4-BE49-F238E27FC236}">
                <a16:creationId xmlns:a16="http://schemas.microsoft.com/office/drawing/2014/main" id="{5982B514-D8E1-48BD-91AC-175D9B3BA464}"/>
              </a:ext>
            </a:extLst>
          </p:cNvPr>
          <p:cNvSpPr txBox="1"/>
          <p:nvPr/>
        </p:nvSpPr>
        <p:spPr>
          <a:xfrm>
            <a:off x="691096" y="15344760"/>
            <a:ext cx="11887200" cy="3046988"/>
          </a:xfrm>
          <a:prstGeom prst="rect">
            <a:avLst/>
          </a:prstGeom>
          <a:noFill/>
          <a:ln>
            <a:noFill/>
          </a:ln>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Growing antibiotic resistance of bacteria necessitates the development of alternative treatments for infection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Bacteriophages infect bacterial cells that are harmful to humans, and can act as this alternative treatment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Genome networks show the infection relationship between phages and bacteria, which is vital in developing these new treatments</a:t>
            </a:r>
          </a:p>
        </p:txBody>
      </p:sp>
      <p:sp>
        <p:nvSpPr>
          <p:cNvPr id="8" name="TextBox 7">
            <a:extLst>
              <a:ext uri="{FF2B5EF4-FFF2-40B4-BE49-F238E27FC236}">
                <a16:creationId xmlns:a16="http://schemas.microsoft.com/office/drawing/2014/main" id="{D98BACDE-30F5-4281-AE21-51FE0790A0A5}"/>
              </a:ext>
            </a:extLst>
          </p:cNvPr>
          <p:cNvSpPr txBox="1"/>
          <p:nvPr/>
        </p:nvSpPr>
        <p:spPr>
          <a:xfrm>
            <a:off x="653141" y="18765521"/>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Abstract</a:t>
            </a:r>
          </a:p>
        </p:txBody>
      </p:sp>
      <p:sp>
        <p:nvSpPr>
          <p:cNvPr id="11" name="TextBox 10">
            <a:extLst>
              <a:ext uri="{FF2B5EF4-FFF2-40B4-BE49-F238E27FC236}">
                <a16:creationId xmlns:a16="http://schemas.microsoft.com/office/drawing/2014/main" id="{C705D010-6ADC-4FB6-9CBD-41A4D85959A9}"/>
              </a:ext>
            </a:extLst>
          </p:cNvPr>
          <p:cNvSpPr txBox="1"/>
          <p:nvPr/>
        </p:nvSpPr>
        <p:spPr>
          <a:xfrm>
            <a:off x="25821341" y="4537070"/>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Results</a:t>
            </a:r>
          </a:p>
        </p:txBody>
      </p:sp>
      <p:sp>
        <p:nvSpPr>
          <p:cNvPr id="12" name="TextBox 11">
            <a:extLst>
              <a:ext uri="{FF2B5EF4-FFF2-40B4-BE49-F238E27FC236}">
                <a16:creationId xmlns:a16="http://schemas.microsoft.com/office/drawing/2014/main" id="{3F81AF33-E902-46F8-880B-CB2DA4BE4DD8}"/>
              </a:ext>
            </a:extLst>
          </p:cNvPr>
          <p:cNvSpPr txBox="1"/>
          <p:nvPr/>
        </p:nvSpPr>
        <p:spPr>
          <a:xfrm>
            <a:off x="691096" y="4537070"/>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Background</a:t>
            </a:r>
          </a:p>
        </p:txBody>
      </p:sp>
      <p:sp>
        <p:nvSpPr>
          <p:cNvPr id="14" name="TextBox 13">
            <a:extLst>
              <a:ext uri="{FF2B5EF4-FFF2-40B4-BE49-F238E27FC236}">
                <a16:creationId xmlns:a16="http://schemas.microsoft.com/office/drawing/2014/main" id="{45E6D118-92E4-4622-BF54-CCC9640CB030}"/>
              </a:ext>
            </a:extLst>
          </p:cNvPr>
          <p:cNvSpPr txBox="1"/>
          <p:nvPr/>
        </p:nvSpPr>
        <p:spPr>
          <a:xfrm>
            <a:off x="25821341" y="29505597"/>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Acknowledgments</a:t>
            </a:r>
          </a:p>
        </p:txBody>
      </p:sp>
      <p:sp>
        <p:nvSpPr>
          <p:cNvPr id="15" name="TextBox 14">
            <a:extLst>
              <a:ext uri="{FF2B5EF4-FFF2-40B4-BE49-F238E27FC236}">
                <a16:creationId xmlns:a16="http://schemas.microsoft.com/office/drawing/2014/main" id="{1B524EA4-D062-4CE9-AEEB-A835D9FDC7B9}"/>
              </a:ext>
            </a:extLst>
          </p:cNvPr>
          <p:cNvSpPr txBox="1"/>
          <p:nvPr/>
        </p:nvSpPr>
        <p:spPr>
          <a:xfrm>
            <a:off x="653141" y="14367964"/>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Relevance to the Medical Field</a:t>
            </a:r>
          </a:p>
        </p:txBody>
      </p:sp>
      <p:sp>
        <p:nvSpPr>
          <p:cNvPr id="16" name="TextBox 15">
            <a:extLst>
              <a:ext uri="{FF2B5EF4-FFF2-40B4-BE49-F238E27FC236}">
                <a16:creationId xmlns:a16="http://schemas.microsoft.com/office/drawing/2014/main" id="{9E1BC9BD-08C5-4E03-937F-F2C3A00E5B55}"/>
              </a:ext>
            </a:extLst>
          </p:cNvPr>
          <p:cNvSpPr txBox="1"/>
          <p:nvPr/>
        </p:nvSpPr>
        <p:spPr>
          <a:xfrm>
            <a:off x="13296754" y="18765521"/>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Data Processing</a:t>
            </a:r>
          </a:p>
        </p:txBody>
      </p:sp>
      <p:sp>
        <p:nvSpPr>
          <p:cNvPr id="19" name="TextBox 18">
            <a:extLst>
              <a:ext uri="{FF2B5EF4-FFF2-40B4-BE49-F238E27FC236}">
                <a16:creationId xmlns:a16="http://schemas.microsoft.com/office/drawing/2014/main" id="{62007C9B-1747-47E4-A8A8-7B70E60B9D89}"/>
              </a:ext>
            </a:extLst>
          </p:cNvPr>
          <p:cNvSpPr txBox="1"/>
          <p:nvPr/>
        </p:nvSpPr>
        <p:spPr>
          <a:xfrm>
            <a:off x="25821341" y="30595300"/>
            <a:ext cx="11887200" cy="1569660"/>
          </a:xfrm>
          <a:prstGeom prst="rect">
            <a:avLst/>
          </a:prstGeom>
          <a:noFill/>
          <a:ln>
            <a:noFill/>
          </a:ln>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was made possible by:</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Loyola University Chicago Summer Research Program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Loyola University Chicago F.Y.R.E. Program (2018)</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Loyola University Chicago Computer Science and Bioinformatics Departments</a:t>
            </a:r>
          </a:p>
        </p:txBody>
      </p:sp>
      <p:pic>
        <p:nvPicPr>
          <p:cNvPr id="29" name="Picture 28" descr="Image result for viruses lysing bacterial cell">
            <a:extLst>
              <a:ext uri="{FF2B5EF4-FFF2-40B4-BE49-F238E27FC236}">
                <a16:creationId xmlns:a16="http://schemas.microsoft.com/office/drawing/2014/main" id="{2AE6A845-7B86-44B8-9E50-1335320D76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34231" y="8821682"/>
            <a:ext cx="5491480" cy="3660775"/>
          </a:xfrm>
          <a:prstGeom prst="rect">
            <a:avLst/>
          </a:prstGeom>
          <a:noFill/>
          <a:ln>
            <a:noFill/>
          </a:ln>
        </p:spPr>
      </p:pic>
      <p:sp>
        <p:nvSpPr>
          <p:cNvPr id="26" name="Rectangle 25">
            <a:extLst>
              <a:ext uri="{FF2B5EF4-FFF2-40B4-BE49-F238E27FC236}">
                <a16:creationId xmlns:a16="http://schemas.microsoft.com/office/drawing/2014/main" id="{0623FE43-9EA1-4007-A4DC-33CE7C4BF914}"/>
              </a:ext>
            </a:extLst>
          </p:cNvPr>
          <p:cNvSpPr/>
          <p:nvPr/>
        </p:nvSpPr>
        <p:spPr>
          <a:xfrm>
            <a:off x="684548" y="5774366"/>
            <a:ext cx="11887200" cy="2369880"/>
          </a:xfrm>
          <a:prstGeom prst="rect">
            <a:avLst/>
          </a:prstGeom>
        </p:spPr>
        <p:txBody>
          <a:bodyPr wrap="square">
            <a:spAutoFit/>
          </a:bodyPr>
          <a:lstStyle/>
          <a:p>
            <a:pPr marL="457200" indent="-457200" algn="just">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Viruses are unable to reproduce without a host</a:t>
            </a:r>
          </a:p>
          <a:p>
            <a:pPr marL="457200" indent="-457200" algn="just">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Bacteriophages, a type of virus, use bacterial cells as their hosts</a:t>
            </a:r>
          </a:p>
          <a:p>
            <a:pPr marL="457200" indent="-457200" algn="just">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Cell machinery is hijacked for replication of genetic material</a:t>
            </a:r>
          </a:p>
          <a:p>
            <a:pPr marL="457200" indent="-457200" algn="just">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Host cell undergoes lysis and new viruses emerge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3" name="Picture 32" descr="Related image">
            <a:extLst>
              <a:ext uri="{FF2B5EF4-FFF2-40B4-BE49-F238E27FC236}">
                <a16:creationId xmlns:a16="http://schemas.microsoft.com/office/drawing/2014/main" id="{C40C558D-8C5D-4C44-A202-69D7A5769EAE}"/>
              </a:ext>
            </a:extLst>
          </p:cNvPr>
          <p:cNvPicPr/>
          <p:nvPr/>
        </p:nvPicPr>
        <p:blipFill rotWithShape="1">
          <a:blip r:embed="rId3">
            <a:extLst>
              <a:ext uri="{28A0092B-C50C-407E-A947-70E740481C1C}">
                <a14:useLocalDpi xmlns:a14="http://schemas.microsoft.com/office/drawing/2010/main" val="0"/>
              </a:ext>
            </a:extLst>
          </a:blip>
          <a:srcRect l="3729" r="2203" b="4751"/>
          <a:stretch/>
        </p:blipFill>
        <p:spPr bwMode="auto">
          <a:xfrm>
            <a:off x="910432" y="8631005"/>
            <a:ext cx="5286375" cy="4010025"/>
          </a:xfrm>
          <a:prstGeom prst="rect">
            <a:avLst/>
          </a:prstGeom>
          <a:noFill/>
          <a:ln>
            <a:noFill/>
          </a:ln>
          <a:extLst>
            <a:ext uri="{53640926-AAD7-44D8-BBD7-CCE9431645EC}">
              <a14:shadowObscured xmlns:a14="http://schemas.microsoft.com/office/drawing/2010/main"/>
            </a:ext>
          </a:extLst>
        </p:spPr>
      </p:pic>
      <p:sp>
        <p:nvSpPr>
          <p:cNvPr id="36" name="Rectangle 35">
            <a:extLst>
              <a:ext uri="{FF2B5EF4-FFF2-40B4-BE49-F238E27FC236}">
                <a16:creationId xmlns:a16="http://schemas.microsoft.com/office/drawing/2014/main" id="{61DF8984-4738-4296-8BF4-F05A4EF6CF01}"/>
              </a:ext>
            </a:extLst>
          </p:cNvPr>
          <p:cNvSpPr/>
          <p:nvPr/>
        </p:nvSpPr>
        <p:spPr>
          <a:xfrm>
            <a:off x="7035743" y="12993210"/>
            <a:ext cx="5144357" cy="468077"/>
          </a:xfrm>
          <a:prstGeom prst="rect">
            <a:avLst/>
          </a:prstGeom>
        </p:spPr>
        <p:txBody>
          <a:bodyPr wrap="none">
            <a:spAutoFit/>
          </a:bodyPr>
          <a:lstStyle/>
          <a:p>
            <a:pPr>
              <a:lnSpc>
                <a:spcPct val="107000"/>
              </a:lnSpc>
              <a:spcAft>
                <a:spcPts val="8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Bacteriophages breaking out of host cell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6C55E404-D1ED-4D8E-83D4-D5BD58968843}"/>
              </a:ext>
            </a:extLst>
          </p:cNvPr>
          <p:cNvSpPr/>
          <p:nvPr/>
        </p:nvSpPr>
        <p:spPr>
          <a:xfrm>
            <a:off x="1321326" y="12927398"/>
            <a:ext cx="4394294" cy="863250"/>
          </a:xfrm>
          <a:prstGeom prst="rect">
            <a:avLst/>
          </a:prstGeom>
        </p:spPr>
        <p:txBody>
          <a:bodyPr wrap="square">
            <a:spAutoFit/>
          </a:bodyPr>
          <a:lstStyle/>
          <a:p>
            <a:pPr algn="ctr">
              <a:lnSpc>
                <a:spcPct val="107000"/>
              </a:lnSpc>
              <a:spcAft>
                <a:spcPts val="8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Bacteriophages invading and infecting a bacterial cell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25B329E1-27EC-408A-91CC-ED1398D3EC43}"/>
              </a:ext>
            </a:extLst>
          </p:cNvPr>
          <p:cNvSpPr txBox="1"/>
          <p:nvPr/>
        </p:nvSpPr>
        <p:spPr>
          <a:xfrm>
            <a:off x="13296754" y="4537070"/>
            <a:ext cx="11887200" cy="914400"/>
          </a:xfrm>
          <a:prstGeom prst="rect">
            <a:avLst/>
          </a:prstGeom>
          <a:solidFill>
            <a:srgbClr val="8E0000"/>
          </a:solidFill>
        </p:spPr>
        <p:txBody>
          <a:bodyPr wrap="square" rtlCol="0" anchor="ctr">
            <a:spAutoFit/>
          </a:bodyPr>
          <a:lstStyle/>
          <a:p>
            <a:pPr algn="ctr"/>
            <a:r>
              <a:rPr lang="en-US" dirty="0">
                <a:solidFill>
                  <a:schemeClr val="bg1"/>
                </a:solidFill>
                <a:latin typeface="Times New Roman" panose="02020603050405020304" pitchFamily="18" charset="0"/>
                <a:cs typeface="Times New Roman" panose="02020603050405020304" pitchFamily="18" charset="0"/>
              </a:rPr>
              <a:t>Data Collection</a:t>
            </a:r>
          </a:p>
        </p:txBody>
      </p:sp>
      <p:pic>
        <p:nvPicPr>
          <p:cNvPr id="5" name="Picture 4">
            <a:extLst>
              <a:ext uri="{FF2B5EF4-FFF2-40B4-BE49-F238E27FC236}">
                <a16:creationId xmlns:a16="http://schemas.microsoft.com/office/drawing/2014/main" id="{EA0CFEB3-A9F9-4D63-B274-B20C4CC310DC}"/>
              </a:ext>
            </a:extLst>
          </p:cNvPr>
          <p:cNvPicPr>
            <a:picLocks noChangeAspect="1"/>
          </p:cNvPicPr>
          <p:nvPr/>
        </p:nvPicPr>
        <p:blipFill>
          <a:blip r:embed="rId4"/>
          <a:stretch>
            <a:fillRect/>
          </a:stretch>
        </p:blipFill>
        <p:spPr>
          <a:xfrm>
            <a:off x="19349754" y="6210178"/>
            <a:ext cx="5758294" cy="4603875"/>
          </a:xfrm>
          <a:prstGeom prst="rect">
            <a:avLst/>
          </a:prstGeom>
        </p:spPr>
      </p:pic>
      <p:sp>
        <p:nvSpPr>
          <p:cNvPr id="6" name="TextBox 5">
            <a:extLst>
              <a:ext uri="{FF2B5EF4-FFF2-40B4-BE49-F238E27FC236}">
                <a16:creationId xmlns:a16="http://schemas.microsoft.com/office/drawing/2014/main" id="{BCA7A0DF-2D12-43EF-A911-5F9287D2F755}"/>
              </a:ext>
            </a:extLst>
          </p:cNvPr>
          <p:cNvSpPr txBox="1"/>
          <p:nvPr/>
        </p:nvSpPr>
        <p:spPr>
          <a:xfrm>
            <a:off x="13296754" y="5762615"/>
            <a:ext cx="5758294" cy="5509200"/>
          </a:xfrm>
          <a:prstGeom prst="rect">
            <a:avLst/>
          </a:prstGeom>
          <a:noFill/>
          <a:ln>
            <a:solidFill>
              <a:schemeClr val="bg1"/>
            </a:solidFill>
          </a:ln>
        </p:spPr>
        <p:txBody>
          <a:bodyPr wrap="square" rtlCol="0">
            <a:spAutoFit/>
          </a:bodyPr>
          <a:lstStyle/>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Thirty-one water samples collected from Lake Michigan over the course of twelve weeks</a:t>
            </a:r>
          </a:p>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Genetic material isolated, sequenced, and inputted into BLAST algorithm for identification</a:t>
            </a:r>
          </a:p>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Known species compiled into data tables with corresponding quantity value</a:t>
            </a:r>
          </a:p>
        </p:txBody>
      </p:sp>
      <p:sp>
        <p:nvSpPr>
          <p:cNvPr id="22" name="TextBox 21">
            <a:extLst>
              <a:ext uri="{FF2B5EF4-FFF2-40B4-BE49-F238E27FC236}">
                <a16:creationId xmlns:a16="http://schemas.microsoft.com/office/drawing/2014/main" id="{83FBEC3D-FF0E-4172-9650-CE4AE065BE8E}"/>
              </a:ext>
            </a:extLst>
          </p:cNvPr>
          <p:cNvSpPr txBox="1"/>
          <p:nvPr/>
        </p:nvSpPr>
        <p:spPr>
          <a:xfrm>
            <a:off x="13296754" y="19976433"/>
            <a:ext cx="11887199" cy="5016758"/>
          </a:xfrm>
          <a:prstGeom prst="rect">
            <a:avLst/>
          </a:prstGeom>
          <a:noFill/>
          <a:ln>
            <a:noFill/>
          </a:ln>
        </p:spPr>
        <p:txBody>
          <a:bodyPr wrap="square" rtlCol="0">
            <a:spAutoFit/>
          </a:bodyPr>
          <a:lstStyle/>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Begin with raw data, in the form of tables, containing species name and quantity</a:t>
            </a:r>
          </a:p>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Python code in </a:t>
            </a:r>
            <a:r>
              <a:rPr lang="en-US" sz="3200" dirty="0" err="1">
                <a:latin typeface="Times New Roman" panose="02020603050405020304" pitchFamily="18" charset="0"/>
                <a:cs typeface="Times New Roman" panose="02020603050405020304" pitchFamily="18" charset="0"/>
              </a:rPr>
              <a:t>Jupyter</a:t>
            </a:r>
            <a:r>
              <a:rPr lang="en-US" sz="3200" dirty="0">
                <a:latin typeface="Times New Roman" panose="02020603050405020304" pitchFamily="18" charset="0"/>
                <a:cs typeface="Times New Roman" panose="02020603050405020304" pitchFamily="18" charset="0"/>
              </a:rPr>
              <a:t> Notebook reads in the data files and uses packages ‘</a:t>
            </a:r>
            <a:r>
              <a:rPr lang="en-US" sz="3200" dirty="0" err="1">
                <a:latin typeface="Times New Roman" panose="02020603050405020304" pitchFamily="18" charset="0"/>
                <a:cs typeface="Times New Roman" panose="02020603050405020304" pitchFamily="18" charset="0"/>
              </a:rPr>
              <a:t>numpy</a:t>
            </a:r>
            <a:r>
              <a:rPr lang="en-US" sz="3200" dirty="0">
                <a:latin typeface="Times New Roman" panose="02020603050405020304" pitchFamily="18" charset="0"/>
                <a:cs typeface="Times New Roman" panose="02020603050405020304" pitchFamily="18" charset="0"/>
              </a:rPr>
              <a:t>’ and ‘pandas’ to determine co-occurrence for different thresholds, set by the user</a:t>
            </a:r>
            <a:endParaRPr lang="en-US" sz="3200" dirty="0"/>
          </a:p>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Edge lists containing two nodes for the species and a numerical value for the edge weight are produced</a:t>
            </a:r>
          </a:p>
          <a:p>
            <a:pPr marL="685800" indent="-685800">
              <a:buFont typeface="+mj-lt"/>
              <a:buAutoNum type="arabicPeriod"/>
            </a:pPr>
            <a:r>
              <a:rPr lang="en-US" sz="3200" dirty="0">
                <a:latin typeface="Times New Roman" panose="02020603050405020304" pitchFamily="18" charset="0"/>
                <a:cs typeface="Times New Roman" panose="02020603050405020304" pitchFamily="18" charset="0"/>
              </a:rPr>
              <a:t>Insert edge lists into Cytoscape to</a:t>
            </a:r>
            <a:r>
              <a:rPr lang="en-US" sz="3200" dirty="0"/>
              <a:t> </a:t>
            </a:r>
            <a:r>
              <a:rPr lang="en-US" sz="3200" dirty="0">
                <a:latin typeface="Times New Roman" panose="02020603050405020304" pitchFamily="18" charset="0"/>
                <a:cs typeface="Times New Roman" panose="02020603050405020304" pitchFamily="18" charset="0"/>
              </a:rPr>
              <a:t>produce the genome networks, depicting the relationships between the viruses and bacteria across samples</a:t>
            </a:r>
          </a:p>
        </p:txBody>
      </p:sp>
      <p:graphicFrame>
        <p:nvGraphicFramePr>
          <p:cNvPr id="24" name="Table 23">
            <a:extLst>
              <a:ext uri="{FF2B5EF4-FFF2-40B4-BE49-F238E27FC236}">
                <a16:creationId xmlns:a16="http://schemas.microsoft.com/office/drawing/2014/main" id="{2E7BE3D7-AA37-4E72-BDBB-8BC09FFDF303}"/>
              </a:ext>
            </a:extLst>
          </p:cNvPr>
          <p:cNvGraphicFramePr>
            <a:graphicFrameLocks noGrp="1"/>
          </p:cNvGraphicFramePr>
          <p:nvPr>
            <p:extLst>
              <p:ext uri="{D42A27DB-BD31-4B8C-83A1-F6EECF244321}">
                <p14:modId xmlns:p14="http://schemas.microsoft.com/office/powerpoint/2010/main" val="4056429636"/>
              </p:ext>
            </p:extLst>
          </p:nvPr>
        </p:nvGraphicFramePr>
        <p:xfrm>
          <a:off x="13296754" y="11710929"/>
          <a:ext cx="11887200" cy="2286000"/>
        </p:xfrm>
        <a:graphic>
          <a:graphicData uri="http://schemas.openxmlformats.org/drawingml/2006/table">
            <a:tbl>
              <a:tblPr firstRow="1" bandRow="1">
                <a:tableStyleId>{5940675A-B579-460E-94D1-54222C63F5DA}</a:tableStyleId>
              </a:tblPr>
              <a:tblGrid>
                <a:gridCol w="1188720">
                  <a:extLst>
                    <a:ext uri="{9D8B030D-6E8A-4147-A177-3AD203B41FA5}">
                      <a16:colId xmlns:a16="http://schemas.microsoft.com/office/drawing/2014/main" val="41584543"/>
                    </a:ext>
                  </a:extLst>
                </a:gridCol>
                <a:gridCol w="1188720">
                  <a:extLst>
                    <a:ext uri="{9D8B030D-6E8A-4147-A177-3AD203B41FA5}">
                      <a16:colId xmlns:a16="http://schemas.microsoft.com/office/drawing/2014/main" val="1175715928"/>
                    </a:ext>
                  </a:extLst>
                </a:gridCol>
                <a:gridCol w="1188720">
                  <a:extLst>
                    <a:ext uri="{9D8B030D-6E8A-4147-A177-3AD203B41FA5}">
                      <a16:colId xmlns:a16="http://schemas.microsoft.com/office/drawing/2014/main" val="1685249992"/>
                    </a:ext>
                  </a:extLst>
                </a:gridCol>
                <a:gridCol w="1188720">
                  <a:extLst>
                    <a:ext uri="{9D8B030D-6E8A-4147-A177-3AD203B41FA5}">
                      <a16:colId xmlns:a16="http://schemas.microsoft.com/office/drawing/2014/main" val="1436836392"/>
                    </a:ext>
                  </a:extLst>
                </a:gridCol>
                <a:gridCol w="1188720">
                  <a:extLst>
                    <a:ext uri="{9D8B030D-6E8A-4147-A177-3AD203B41FA5}">
                      <a16:colId xmlns:a16="http://schemas.microsoft.com/office/drawing/2014/main" val="1331021382"/>
                    </a:ext>
                  </a:extLst>
                </a:gridCol>
                <a:gridCol w="1188720">
                  <a:extLst>
                    <a:ext uri="{9D8B030D-6E8A-4147-A177-3AD203B41FA5}">
                      <a16:colId xmlns:a16="http://schemas.microsoft.com/office/drawing/2014/main" val="639007456"/>
                    </a:ext>
                  </a:extLst>
                </a:gridCol>
                <a:gridCol w="1188720">
                  <a:extLst>
                    <a:ext uri="{9D8B030D-6E8A-4147-A177-3AD203B41FA5}">
                      <a16:colId xmlns:a16="http://schemas.microsoft.com/office/drawing/2014/main" val="1566787136"/>
                    </a:ext>
                  </a:extLst>
                </a:gridCol>
                <a:gridCol w="1188720">
                  <a:extLst>
                    <a:ext uri="{9D8B030D-6E8A-4147-A177-3AD203B41FA5}">
                      <a16:colId xmlns:a16="http://schemas.microsoft.com/office/drawing/2014/main" val="3619929723"/>
                    </a:ext>
                  </a:extLst>
                </a:gridCol>
                <a:gridCol w="1188720">
                  <a:extLst>
                    <a:ext uri="{9D8B030D-6E8A-4147-A177-3AD203B41FA5}">
                      <a16:colId xmlns:a16="http://schemas.microsoft.com/office/drawing/2014/main" val="2825835068"/>
                    </a:ext>
                  </a:extLst>
                </a:gridCol>
                <a:gridCol w="1188720">
                  <a:extLst>
                    <a:ext uri="{9D8B030D-6E8A-4147-A177-3AD203B41FA5}">
                      <a16:colId xmlns:a16="http://schemas.microsoft.com/office/drawing/2014/main" val="2852482706"/>
                    </a:ext>
                  </a:extLst>
                </a:gridCol>
              </a:tblGrid>
              <a:tr h="381000">
                <a:tc gridSpan="6">
                  <a:txBody>
                    <a:bodyPr/>
                    <a:lstStyle/>
                    <a:p>
                      <a:pPr algn="ctr" fontAlgn="b"/>
                      <a:r>
                        <a:rPr lang="en-US" sz="1200" u="none" strike="noStrike" dirty="0">
                          <a:effectLst/>
                        </a:rPr>
                        <a:t>Corresponding Viral Sample</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US" sz="1100" u="none" strike="noStrike" dirty="0">
                          <a:effectLst/>
                        </a:rPr>
                        <a:t>V2S1</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V1S5</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V2S2</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V2S3</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897185464"/>
                  </a:ext>
                </a:extLst>
              </a:tr>
              <a:tr h="381000">
                <a:tc gridSpan="6">
                  <a:txBody>
                    <a:bodyPr/>
                    <a:lstStyle/>
                    <a:p>
                      <a:pPr algn="ctr" fontAlgn="b"/>
                      <a:r>
                        <a:rPr lang="en-US" sz="1200" u="none" strike="noStrike" dirty="0">
                          <a:effectLst/>
                        </a:rPr>
                        <a:t>Date</a:t>
                      </a:r>
                      <a:endParaRPr lang="en-US" sz="12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en-US" sz="1100" u="none" strike="noStrike" dirty="0">
                          <a:effectLst/>
                        </a:rPr>
                        <a:t>140513</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140513</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140513</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100" u="none" strike="noStrike" dirty="0">
                          <a:effectLst/>
                        </a:rPr>
                        <a:t>140513</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1207709143"/>
                  </a:ext>
                </a:extLst>
              </a:tr>
              <a:tr h="254000">
                <a:tc>
                  <a:txBody>
                    <a:bodyPr/>
                    <a:lstStyle/>
                    <a:p>
                      <a:pPr algn="ctr" fontAlgn="b"/>
                      <a:r>
                        <a:rPr lang="en-US" sz="1100" u="none" strike="noStrike" dirty="0">
                          <a:effectLst/>
                        </a:rPr>
                        <a:t>Kingdom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Phylum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Class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Order</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Family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Genus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89386845"/>
                  </a:ext>
                </a:extLst>
              </a:tr>
              <a:tr h="254000">
                <a:tc>
                  <a:txBody>
                    <a:bodyPr/>
                    <a:lstStyle/>
                    <a:p>
                      <a:pPr algn="l" fontAlgn="b"/>
                      <a:r>
                        <a:rPr lang="en-US" sz="1100" u="none" strike="noStrike" dirty="0">
                          <a:effectLst/>
                        </a:rPr>
                        <a:t>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Actinobacteria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Actinobacteria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err="1">
                          <a:effectLst/>
                        </a:rPr>
                        <a:t>Actinomycetales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16423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24034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13561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7675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10155698"/>
                  </a:ext>
                </a:extLst>
              </a:tr>
              <a:tr h="254000">
                <a:tc>
                  <a:txBody>
                    <a:bodyPr/>
                    <a:lstStyle/>
                    <a:p>
                      <a:pPr algn="l" fontAlgn="b"/>
                      <a:r>
                        <a:rPr lang="en-US" sz="1100" u="none" strike="noStrike" dirty="0">
                          <a:effectLst/>
                        </a:rPr>
                        <a:t>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Bacteroidetes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Flavobacteria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err="1">
                          <a:effectLst/>
                        </a:rPr>
                        <a:t>Flavobacteriales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err="1">
                          <a:effectLst/>
                        </a:rPr>
                        <a:t>Flavobacteriaceae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Flavobacterium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26406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21836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32021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12547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78616116"/>
                  </a:ext>
                </a:extLst>
              </a:tr>
              <a:tr h="254000">
                <a:tc>
                  <a:txBody>
                    <a:bodyPr/>
                    <a:lstStyle/>
                    <a:p>
                      <a:pPr algn="l" fontAlgn="b"/>
                      <a:r>
                        <a:rPr lang="en-US" sz="1100" u="none" strike="noStrike" dirty="0">
                          <a:effectLst/>
                        </a:rPr>
                        <a:t>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Proteobacteria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Betaproteobacteria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Burkholderiales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Comamonadaceae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unclassified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8169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13392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13219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2306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19489996"/>
                  </a:ext>
                </a:extLst>
              </a:tr>
              <a:tr h="254000">
                <a:tc>
                  <a:txBody>
                    <a:bodyPr/>
                    <a:lstStyle/>
                    <a:p>
                      <a:pPr algn="l" fontAlgn="b"/>
                      <a:r>
                        <a:rPr lang="en-US" sz="1100" u="none" strike="noStrike">
                          <a:effectLst/>
                        </a:rPr>
                        <a:t>Bacteria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Bacteroidetes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err="1">
                          <a:effectLst/>
                        </a:rPr>
                        <a:t>Sphingobacteria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err="1">
                          <a:effectLst/>
                        </a:rPr>
                        <a:t>Sphingobacteriales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Cytophagaceae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8770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8606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17086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3725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08979950"/>
                  </a:ext>
                </a:extLst>
              </a:tr>
              <a:tr h="254000">
                <a:tc>
                  <a:txBody>
                    <a:bodyPr/>
                    <a:lstStyle/>
                    <a:p>
                      <a:pPr algn="l" fontAlgn="b"/>
                      <a:r>
                        <a:rPr lang="en-US" sz="1100" u="none" strike="noStrike" dirty="0">
                          <a:effectLst/>
                        </a:rPr>
                        <a:t>Bacteria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unclassified</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unclassified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4523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3482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1285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2615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84961552"/>
                  </a:ext>
                </a:extLst>
              </a:tr>
            </a:tbl>
          </a:graphicData>
        </a:graphic>
      </p:graphicFrame>
      <p:graphicFrame>
        <p:nvGraphicFramePr>
          <p:cNvPr id="25" name="Table 24">
            <a:extLst>
              <a:ext uri="{FF2B5EF4-FFF2-40B4-BE49-F238E27FC236}">
                <a16:creationId xmlns:a16="http://schemas.microsoft.com/office/drawing/2014/main" id="{F5FA80CF-725A-40A0-8939-5BECCCEAEE05}"/>
              </a:ext>
            </a:extLst>
          </p:cNvPr>
          <p:cNvGraphicFramePr>
            <a:graphicFrameLocks noGrp="1"/>
          </p:cNvGraphicFramePr>
          <p:nvPr>
            <p:extLst>
              <p:ext uri="{D42A27DB-BD31-4B8C-83A1-F6EECF244321}">
                <p14:modId xmlns:p14="http://schemas.microsoft.com/office/powerpoint/2010/main" val="3041739008"/>
              </p:ext>
            </p:extLst>
          </p:nvPr>
        </p:nvGraphicFramePr>
        <p:xfrm>
          <a:off x="13296754" y="15270787"/>
          <a:ext cx="11887200" cy="2225040"/>
        </p:xfrm>
        <a:graphic>
          <a:graphicData uri="http://schemas.openxmlformats.org/drawingml/2006/table">
            <a:tbl>
              <a:tblPr firstRow="1" bandRow="1">
                <a:tableStyleId>{5940675A-B579-460E-94D1-54222C63F5DA}</a:tableStyleId>
              </a:tblPr>
              <a:tblGrid>
                <a:gridCol w="2377440">
                  <a:extLst>
                    <a:ext uri="{9D8B030D-6E8A-4147-A177-3AD203B41FA5}">
                      <a16:colId xmlns:a16="http://schemas.microsoft.com/office/drawing/2014/main" val="1542367192"/>
                    </a:ext>
                  </a:extLst>
                </a:gridCol>
                <a:gridCol w="2377440">
                  <a:extLst>
                    <a:ext uri="{9D8B030D-6E8A-4147-A177-3AD203B41FA5}">
                      <a16:colId xmlns:a16="http://schemas.microsoft.com/office/drawing/2014/main" val="2940034710"/>
                    </a:ext>
                  </a:extLst>
                </a:gridCol>
                <a:gridCol w="2377440">
                  <a:extLst>
                    <a:ext uri="{9D8B030D-6E8A-4147-A177-3AD203B41FA5}">
                      <a16:colId xmlns:a16="http://schemas.microsoft.com/office/drawing/2014/main" val="4063618540"/>
                    </a:ext>
                  </a:extLst>
                </a:gridCol>
                <a:gridCol w="2377440">
                  <a:extLst>
                    <a:ext uri="{9D8B030D-6E8A-4147-A177-3AD203B41FA5}">
                      <a16:colId xmlns:a16="http://schemas.microsoft.com/office/drawing/2014/main" val="3689965521"/>
                    </a:ext>
                  </a:extLst>
                </a:gridCol>
                <a:gridCol w="2377440">
                  <a:extLst>
                    <a:ext uri="{9D8B030D-6E8A-4147-A177-3AD203B41FA5}">
                      <a16:colId xmlns:a16="http://schemas.microsoft.com/office/drawing/2014/main" val="3513671191"/>
                    </a:ext>
                  </a:extLst>
                </a:gridCol>
              </a:tblGrid>
              <a:tr h="370840">
                <a:tc>
                  <a:txBody>
                    <a:bodyPr/>
                    <a:lstStyle/>
                    <a:p>
                      <a:pPr algn="ctr" fontAlgn="b"/>
                      <a:r>
                        <a:rPr lang="en-US" sz="1400" u="none" strike="noStrike" dirty="0">
                          <a:effectLst/>
                        </a:rPr>
                        <a:t>Accession Number</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400" u="none" strike="noStrike" dirty="0" err="1">
                          <a:effectLst/>
                        </a:rPr>
                        <a:t>Spp</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400" u="none" strike="noStrike">
                          <a:effectLst/>
                        </a:rPr>
                        <a:t>Number of Proteins in Genome</a:t>
                      </a:r>
                      <a:endParaRPr lang="en-US" sz="14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400" u="none" strike="noStrike" dirty="0">
                          <a:effectLst/>
                        </a:rPr>
                        <a:t>Number of Hits to Genome</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b"/>
                      <a:r>
                        <a:rPr lang="en-US" sz="1400" u="none" strike="noStrike" dirty="0">
                          <a:effectLst/>
                        </a:rPr>
                        <a:t>Percent Proteins Hit</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1958889509"/>
                  </a:ext>
                </a:extLst>
              </a:tr>
              <a:tr h="370840">
                <a:tc>
                  <a:txBody>
                    <a:bodyPr/>
                    <a:lstStyle/>
                    <a:p>
                      <a:pPr algn="l" fontAlgn="b"/>
                      <a:r>
                        <a:rPr lang="en-US" sz="1400" u="none" strike="noStrike">
                          <a:effectLst/>
                        </a:rPr>
                        <a:t>NC_011165</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a:effectLst/>
                        </a:rPr>
                        <a:t>Pseudomonas phage LBL3</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88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248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95.45</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53002570"/>
                  </a:ext>
                </a:extLst>
              </a:tr>
              <a:tr h="370840">
                <a:tc>
                  <a:txBody>
                    <a:bodyPr/>
                    <a:lstStyle/>
                    <a:p>
                      <a:pPr algn="l" fontAlgn="b"/>
                      <a:r>
                        <a:rPr lang="en-US" sz="1400" u="none" strike="noStrike">
                          <a:effectLst/>
                        </a:rPr>
                        <a:t>NC_019503</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Escherichia phage ime09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106</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10.07</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2170899"/>
                  </a:ext>
                </a:extLst>
              </a:tr>
              <a:tr h="370840">
                <a:tc>
                  <a:txBody>
                    <a:bodyPr/>
                    <a:lstStyle/>
                    <a:p>
                      <a:pPr algn="l" fontAlgn="b"/>
                      <a:r>
                        <a:rPr lang="en-US" sz="1400" u="none" strike="noStrike" dirty="0">
                          <a:effectLst/>
                        </a:rPr>
                        <a:t>NC_024625</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Peridroma alphabaculovirus</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139</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3.6</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9381296"/>
                  </a:ext>
                </a:extLst>
              </a:tr>
              <a:tr h="370840">
                <a:tc>
                  <a:txBody>
                    <a:bodyPr/>
                    <a:lstStyle/>
                    <a:p>
                      <a:pPr algn="l" fontAlgn="b"/>
                      <a:r>
                        <a:rPr lang="en-US" sz="1400" u="none" strike="noStrike">
                          <a:effectLst/>
                        </a:rPr>
                        <a:t>NC_002321</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a:effectLst/>
                        </a:rPr>
                        <a:t>Staphylococcus phage PVL</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a:effectLst/>
                        </a:rPr>
                        <a:t>11.29</a:t>
                      </a:r>
                      <a:endParaRPr lang="en-US"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2568135"/>
                  </a:ext>
                </a:extLst>
              </a:tr>
              <a:tr h="370840">
                <a:tc>
                  <a:txBody>
                    <a:bodyPr/>
                    <a:lstStyle/>
                    <a:p>
                      <a:pPr algn="l" fontAlgn="b"/>
                      <a:r>
                        <a:rPr lang="en-US" sz="1400" u="none" strike="noStrike">
                          <a:effectLst/>
                        </a:rPr>
                        <a:t>NC_022987</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u="none" strike="noStrike" dirty="0" err="1">
                          <a:effectLst/>
                        </a:rPr>
                        <a:t>Xylella</a:t>
                      </a:r>
                      <a:r>
                        <a:rPr lang="en-US" sz="1400" u="none" strike="noStrike" dirty="0">
                          <a:effectLst/>
                        </a:rPr>
                        <a:t> phage Prado</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52</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24</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400" u="none" strike="noStrike" dirty="0">
                          <a:effectLst/>
                        </a:rPr>
                        <a:t>9.62</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08508987"/>
                  </a:ext>
                </a:extLst>
              </a:tr>
            </a:tbl>
          </a:graphicData>
        </a:graphic>
      </p:graphicFrame>
      <p:sp>
        <p:nvSpPr>
          <p:cNvPr id="27" name="TextBox 26">
            <a:extLst>
              <a:ext uri="{FF2B5EF4-FFF2-40B4-BE49-F238E27FC236}">
                <a16:creationId xmlns:a16="http://schemas.microsoft.com/office/drawing/2014/main" id="{1D11BA47-B773-4366-AA39-D7DDF9A64ACA}"/>
              </a:ext>
            </a:extLst>
          </p:cNvPr>
          <p:cNvSpPr txBox="1"/>
          <p:nvPr/>
        </p:nvSpPr>
        <p:spPr>
          <a:xfrm>
            <a:off x="13296754" y="14120053"/>
            <a:ext cx="118872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Bacterial data showing five species in table from four different lake water samples</a:t>
            </a:r>
          </a:p>
        </p:txBody>
      </p:sp>
      <p:sp>
        <p:nvSpPr>
          <p:cNvPr id="34" name="TextBox 33">
            <a:extLst>
              <a:ext uri="{FF2B5EF4-FFF2-40B4-BE49-F238E27FC236}">
                <a16:creationId xmlns:a16="http://schemas.microsoft.com/office/drawing/2014/main" id="{B9746996-7FCC-4B2A-B396-00B11D263004}"/>
              </a:ext>
            </a:extLst>
          </p:cNvPr>
          <p:cNvSpPr txBox="1"/>
          <p:nvPr/>
        </p:nvSpPr>
        <p:spPr>
          <a:xfrm>
            <a:off x="13291589" y="17701689"/>
            <a:ext cx="12089878"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Viral data showing the first five phages in table from a single lake water sample</a:t>
            </a:r>
          </a:p>
        </p:txBody>
      </p:sp>
      <p:sp>
        <p:nvSpPr>
          <p:cNvPr id="35" name="TextBox 34">
            <a:extLst>
              <a:ext uri="{FF2B5EF4-FFF2-40B4-BE49-F238E27FC236}">
                <a16:creationId xmlns:a16="http://schemas.microsoft.com/office/drawing/2014/main" id="{75C5D2F5-531C-4091-BB13-0E6460399D5D}"/>
              </a:ext>
            </a:extLst>
          </p:cNvPr>
          <p:cNvSpPr txBox="1"/>
          <p:nvPr/>
        </p:nvSpPr>
        <p:spPr>
          <a:xfrm>
            <a:off x="13296753" y="30996018"/>
            <a:ext cx="11887200"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Edge list with a 50% viral genome threshold and a bacterial cell count of at least 100. List includes quantity of corresponding samples, virus name, and bacterium name</a:t>
            </a:r>
          </a:p>
        </p:txBody>
      </p:sp>
      <p:sp>
        <p:nvSpPr>
          <p:cNvPr id="45" name="TextBox 44">
            <a:extLst>
              <a:ext uri="{FF2B5EF4-FFF2-40B4-BE49-F238E27FC236}">
                <a16:creationId xmlns:a16="http://schemas.microsoft.com/office/drawing/2014/main" id="{8183C12A-77A4-40DE-AFE3-E38094AFB3A7}"/>
              </a:ext>
            </a:extLst>
          </p:cNvPr>
          <p:cNvSpPr txBox="1"/>
          <p:nvPr/>
        </p:nvSpPr>
        <p:spPr>
          <a:xfrm>
            <a:off x="25821341" y="28003482"/>
            <a:ext cx="11887200" cy="830997"/>
          </a:xfrm>
          <a:prstGeom prst="rect">
            <a:avLst/>
          </a:prstGeom>
          <a:noFill/>
        </p:spPr>
        <p:txBody>
          <a:bodyPr wrap="square" rtlCol="0">
            <a:spAutoFit/>
          </a:bodyP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Genome network at a threshold of 50% viral genome found with a bacterial cell count of 100, filtered to show strongest correlations only, indicating potential infection relationship</a:t>
            </a:r>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11017" t="29" r="24583" b="63516"/>
          <a:stretch/>
        </p:blipFill>
        <p:spPr>
          <a:xfrm>
            <a:off x="25821341" y="18878695"/>
            <a:ext cx="11887200" cy="8708288"/>
          </a:xfrm>
          <a:prstGeom prst="rect">
            <a:avLst/>
          </a:prstGeom>
          <a:ln>
            <a:solidFill>
              <a:schemeClr val="tx1"/>
            </a:solidFill>
          </a:ln>
        </p:spPr>
      </p:pic>
      <p:pic>
        <p:nvPicPr>
          <p:cNvPr id="28" name="Picture 27"/>
          <p:cNvPicPr>
            <a:picLocks noChangeAspect="1"/>
          </p:cNvPicPr>
          <p:nvPr/>
        </p:nvPicPr>
        <p:blipFill rotWithShape="1">
          <a:blip r:embed="rId6">
            <a:extLst>
              <a:ext uri="{28A0092B-C50C-407E-A947-70E740481C1C}">
                <a14:useLocalDpi xmlns:a14="http://schemas.microsoft.com/office/drawing/2010/main" val="0"/>
              </a:ext>
            </a:extLst>
          </a:blip>
          <a:srcRect l="11316" t="-662" r="23864" b="51645"/>
          <a:stretch/>
        </p:blipFill>
        <p:spPr>
          <a:xfrm>
            <a:off x="25821337" y="5595822"/>
            <a:ext cx="11887200" cy="11531200"/>
          </a:xfrm>
          <a:prstGeom prst="rect">
            <a:avLst/>
          </a:prstGeom>
        </p:spPr>
      </p:pic>
      <p:sp>
        <p:nvSpPr>
          <p:cNvPr id="30" name="TextBox 29">
            <a:extLst>
              <a:ext uri="{FF2B5EF4-FFF2-40B4-BE49-F238E27FC236}">
                <a16:creationId xmlns:a16="http://schemas.microsoft.com/office/drawing/2014/main" id="{2C5E15D4-8A7C-4620-B548-CEC5B6C68405}"/>
              </a:ext>
            </a:extLst>
          </p:cNvPr>
          <p:cNvSpPr txBox="1"/>
          <p:nvPr/>
        </p:nvSpPr>
        <p:spPr>
          <a:xfrm>
            <a:off x="27395768" y="17034499"/>
            <a:ext cx="8738337" cy="1200329"/>
          </a:xfrm>
          <a:prstGeom prst="rect">
            <a:avLst/>
          </a:prstGeom>
          <a:noFill/>
        </p:spPr>
        <p:txBody>
          <a:bodyPr wrap="square" rtlCol="0">
            <a:spAutoFit/>
          </a:bodyPr>
          <a:lstStyle/>
          <a:p>
            <a:pPr algn="ctr"/>
            <a:r>
              <a:rPr lang="en-US" sz="2400" dirty="0">
                <a:solidFill>
                  <a:sysClr val="windowText" lastClr="000000"/>
                </a:solidFill>
                <a:latin typeface="Times New Roman" panose="02020603050405020304" pitchFamily="18" charset="0"/>
                <a:cs typeface="Times New Roman" panose="02020603050405020304" pitchFamily="18" charset="0"/>
              </a:rPr>
              <a:t>Genome network at a threshold of 50% viral genome found with a bacterial cell count of 100, showing all correlations across samples that could be indicative of infection relationship</a:t>
            </a:r>
          </a:p>
        </p:txBody>
      </p:sp>
      <p:pic>
        <p:nvPicPr>
          <p:cNvPr id="9" name="Picture 8">
            <a:extLst>
              <a:ext uri="{FF2B5EF4-FFF2-40B4-BE49-F238E27FC236}">
                <a16:creationId xmlns:a16="http://schemas.microsoft.com/office/drawing/2014/main" id="{A6EBC065-B9A8-4075-8437-137E29037FAD}"/>
              </a:ext>
            </a:extLst>
          </p:cNvPr>
          <p:cNvPicPr>
            <a:picLocks noChangeAspect="1"/>
          </p:cNvPicPr>
          <p:nvPr/>
        </p:nvPicPr>
        <p:blipFill>
          <a:blip r:embed="rId7"/>
          <a:stretch>
            <a:fillRect/>
          </a:stretch>
        </p:blipFill>
        <p:spPr>
          <a:xfrm>
            <a:off x="191006" y="222376"/>
            <a:ext cx="2485627" cy="3200400"/>
          </a:xfrm>
          <a:prstGeom prst="rect">
            <a:avLst/>
          </a:prstGeom>
        </p:spPr>
      </p:pic>
      <p:sp>
        <p:nvSpPr>
          <p:cNvPr id="13" name="TextBox 12">
            <a:extLst>
              <a:ext uri="{FF2B5EF4-FFF2-40B4-BE49-F238E27FC236}">
                <a16:creationId xmlns:a16="http://schemas.microsoft.com/office/drawing/2014/main" id="{C0A23AD9-07F3-40CA-8636-B9FA3807C860}"/>
              </a:ext>
            </a:extLst>
          </p:cNvPr>
          <p:cNvSpPr txBox="1"/>
          <p:nvPr/>
        </p:nvSpPr>
        <p:spPr>
          <a:xfrm>
            <a:off x="26489528" y="6478690"/>
            <a:ext cx="117157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Phage</a:t>
            </a:r>
          </a:p>
          <a:p>
            <a:r>
              <a:rPr lang="en-US" sz="2000" dirty="0">
                <a:latin typeface="Times New Roman" panose="02020603050405020304" pitchFamily="18" charset="0"/>
                <a:cs typeface="Times New Roman" panose="02020603050405020304" pitchFamily="18" charset="0"/>
              </a:rPr>
              <a:t>Host</a:t>
            </a:r>
          </a:p>
        </p:txBody>
      </p:sp>
      <p:sp>
        <p:nvSpPr>
          <p:cNvPr id="18" name="Rectangle 17">
            <a:extLst>
              <a:ext uri="{FF2B5EF4-FFF2-40B4-BE49-F238E27FC236}">
                <a16:creationId xmlns:a16="http://schemas.microsoft.com/office/drawing/2014/main" id="{41209AD9-1925-42DF-B60F-914FF9C9A50F}"/>
              </a:ext>
            </a:extLst>
          </p:cNvPr>
          <p:cNvSpPr/>
          <p:nvPr/>
        </p:nvSpPr>
        <p:spPr>
          <a:xfrm>
            <a:off x="26313492" y="6595962"/>
            <a:ext cx="182880" cy="182880"/>
          </a:xfrm>
          <a:prstGeom prst="rect">
            <a:avLst/>
          </a:prstGeom>
          <a:solidFill>
            <a:srgbClr val="6016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883C07-4B7E-4006-8E80-93728311C318}"/>
              </a:ext>
            </a:extLst>
          </p:cNvPr>
          <p:cNvSpPr/>
          <p:nvPr/>
        </p:nvSpPr>
        <p:spPr>
          <a:xfrm>
            <a:off x="26313978" y="6900086"/>
            <a:ext cx="182880" cy="182880"/>
          </a:xfrm>
          <a:prstGeom prst="rect">
            <a:avLst/>
          </a:prstGeom>
          <a:solidFill>
            <a:srgbClr val="39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egend (1).pdf - Adobe Acrobat Reader DC">
            <a:extLst>
              <a:ext uri="{FF2B5EF4-FFF2-40B4-BE49-F238E27FC236}">
                <a16:creationId xmlns:a16="http://schemas.microsoft.com/office/drawing/2014/main" id="{0363E137-AA73-4C43-B44A-BCBA21475825}"/>
              </a:ext>
            </a:extLst>
          </p:cNvPr>
          <p:cNvPicPr>
            <a:picLocks noChangeAspect="1"/>
          </p:cNvPicPr>
          <p:nvPr/>
        </p:nvPicPr>
        <p:blipFill rotWithShape="1">
          <a:blip r:embed="rId8">
            <a:extLst>
              <a:ext uri="{28A0092B-C50C-407E-A947-70E740481C1C}">
                <a14:useLocalDpi xmlns:a14="http://schemas.microsoft.com/office/drawing/2010/main" val="0"/>
              </a:ext>
            </a:extLst>
          </a:blip>
          <a:srcRect l="36803" t="54350" r="34026" b="30469"/>
          <a:stretch/>
        </p:blipFill>
        <p:spPr>
          <a:xfrm>
            <a:off x="27592516" y="6559609"/>
            <a:ext cx="2284798" cy="640080"/>
          </a:xfrm>
          <a:prstGeom prst="rect">
            <a:avLst/>
          </a:prstGeom>
        </p:spPr>
      </p:pic>
      <p:sp>
        <p:nvSpPr>
          <p:cNvPr id="32" name="TextBox 31">
            <a:extLst>
              <a:ext uri="{FF2B5EF4-FFF2-40B4-BE49-F238E27FC236}">
                <a16:creationId xmlns:a16="http://schemas.microsoft.com/office/drawing/2014/main" id="{6C5A7A0D-D5FB-4343-9546-2DE72CFB66DE}"/>
              </a:ext>
            </a:extLst>
          </p:cNvPr>
          <p:cNvSpPr txBox="1"/>
          <p:nvPr/>
        </p:nvSpPr>
        <p:spPr>
          <a:xfrm>
            <a:off x="26313492" y="6061749"/>
            <a:ext cx="38007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Node          Edge Weight</a:t>
            </a:r>
          </a:p>
        </p:txBody>
      </p:sp>
      <p:graphicFrame>
        <p:nvGraphicFramePr>
          <p:cNvPr id="39" name="Table 38">
            <a:extLst>
              <a:ext uri="{FF2B5EF4-FFF2-40B4-BE49-F238E27FC236}">
                <a16:creationId xmlns:a16="http://schemas.microsoft.com/office/drawing/2014/main" id="{FE7B19A4-1B8F-419D-82BB-EBC45FCC2EF2}"/>
              </a:ext>
            </a:extLst>
          </p:cNvPr>
          <p:cNvGraphicFramePr>
            <a:graphicFrameLocks noGrp="1"/>
          </p:cNvGraphicFramePr>
          <p:nvPr>
            <p:extLst>
              <p:ext uri="{D42A27DB-BD31-4B8C-83A1-F6EECF244321}">
                <p14:modId xmlns:p14="http://schemas.microsoft.com/office/powerpoint/2010/main" val="261414804"/>
              </p:ext>
            </p:extLst>
          </p:nvPr>
        </p:nvGraphicFramePr>
        <p:xfrm>
          <a:off x="13578904" y="25161364"/>
          <a:ext cx="11332226" cy="5554663"/>
        </p:xfrm>
        <a:graphic>
          <a:graphicData uri="http://schemas.openxmlformats.org/drawingml/2006/table">
            <a:tbl>
              <a:tblPr firstRow="1" bandRow="1">
                <a:tableStyleId>{5940675A-B579-460E-94D1-54222C63F5DA}</a:tableStyleId>
              </a:tblPr>
              <a:tblGrid>
                <a:gridCol w="1388126">
                  <a:extLst>
                    <a:ext uri="{9D8B030D-6E8A-4147-A177-3AD203B41FA5}">
                      <a16:colId xmlns:a16="http://schemas.microsoft.com/office/drawing/2014/main" val="2636891786"/>
                    </a:ext>
                  </a:extLst>
                </a:gridCol>
                <a:gridCol w="3451860">
                  <a:extLst>
                    <a:ext uri="{9D8B030D-6E8A-4147-A177-3AD203B41FA5}">
                      <a16:colId xmlns:a16="http://schemas.microsoft.com/office/drawing/2014/main" val="759291891"/>
                    </a:ext>
                  </a:extLst>
                </a:gridCol>
                <a:gridCol w="6492240">
                  <a:extLst>
                    <a:ext uri="{9D8B030D-6E8A-4147-A177-3AD203B41FA5}">
                      <a16:colId xmlns:a16="http://schemas.microsoft.com/office/drawing/2014/main" val="3749811152"/>
                    </a:ext>
                  </a:extLst>
                </a:gridCol>
              </a:tblGrid>
              <a:tr h="509451">
                <a:tc>
                  <a:txBody>
                    <a:bodyPr/>
                    <a:lstStyle/>
                    <a:p>
                      <a:pPr algn="ctr"/>
                      <a:r>
                        <a:rPr lang="en-US" sz="1600" dirty="0">
                          <a:latin typeface="+mn-lt"/>
                        </a:rPr>
                        <a:t>Edge Weight</a:t>
                      </a:r>
                    </a:p>
                  </a:txBody>
                  <a:tcPr anchor="ctr">
                    <a:solidFill>
                      <a:schemeClr val="bg1">
                        <a:lumMod val="85000"/>
                      </a:schemeClr>
                    </a:solidFill>
                  </a:tcPr>
                </a:tc>
                <a:tc>
                  <a:txBody>
                    <a:bodyPr/>
                    <a:lstStyle/>
                    <a:p>
                      <a:pPr algn="ctr"/>
                      <a:r>
                        <a:rPr lang="en-US" sz="1600" dirty="0">
                          <a:latin typeface="+mn-lt"/>
                        </a:rPr>
                        <a:t>Virus</a:t>
                      </a:r>
                    </a:p>
                  </a:txBody>
                  <a:tcPr anchor="ctr">
                    <a:solidFill>
                      <a:schemeClr val="bg1">
                        <a:lumMod val="85000"/>
                      </a:schemeClr>
                    </a:solidFill>
                  </a:tcPr>
                </a:tc>
                <a:tc>
                  <a:txBody>
                    <a:bodyPr/>
                    <a:lstStyle/>
                    <a:p>
                      <a:pPr algn="ctr"/>
                      <a:r>
                        <a:rPr lang="en-US" sz="1600" dirty="0">
                          <a:latin typeface="+mn-lt"/>
                        </a:rPr>
                        <a:t>Bacteria</a:t>
                      </a:r>
                    </a:p>
                  </a:txBody>
                  <a:tcPr anchor="ctr">
                    <a:solidFill>
                      <a:schemeClr val="bg1">
                        <a:lumMod val="85000"/>
                      </a:schemeClr>
                    </a:solidFill>
                  </a:tcPr>
                </a:tc>
                <a:extLst>
                  <a:ext uri="{0D108BD9-81ED-4DB2-BD59-A6C34878D82A}">
                    <a16:rowId xmlns:a16="http://schemas.microsoft.com/office/drawing/2014/main" val="2943219847"/>
                  </a:ext>
                </a:extLst>
              </a:tr>
              <a:tr h="50945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Bacteria_Actinobacteria_Actinobacteria_Actinomycetales_unclassified_unclassified</a:t>
                      </a:r>
                      <a:endParaRPr lang="en-US" sz="1600" dirty="0">
                        <a:latin typeface="+mn-lt"/>
                      </a:endParaRPr>
                    </a:p>
                  </a:txBody>
                  <a:tcPr anchor="ctr"/>
                </a:tc>
                <a:extLst>
                  <a:ext uri="{0D108BD9-81ED-4DB2-BD59-A6C34878D82A}">
                    <a16:rowId xmlns:a16="http://schemas.microsoft.com/office/drawing/2014/main" val="3675653769"/>
                  </a:ext>
                </a:extLst>
              </a:tr>
              <a:tr h="50945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Bacteria_Bacteroidetes_Flavobacteria_Flavobacteriales_Flavobacteriaceae_Flavobacterium</a:t>
                      </a:r>
                      <a:endParaRPr lang="en-US" sz="1600" dirty="0">
                        <a:latin typeface="+mn-lt"/>
                      </a:endParaRPr>
                    </a:p>
                  </a:txBody>
                  <a:tcPr anchor="ctr"/>
                </a:tc>
                <a:extLst>
                  <a:ext uri="{0D108BD9-81ED-4DB2-BD59-A6C34878D82A}">
                    <a16:rowId xmlns:a16="http://schemas.microsoft.com/office/drawing/2014/main" val="3519937657"/>
                  </a:ext>
                </a:extLst>
              </a:tr>
              <a:tr h="50945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Bacteria_Proteobacteria_Betaproteobacteria_Burkholderiales_Comamonadaceae_unclassified</a:t>
                      </a:r>
                      <a:endParaRPr lang="en-US" sz="1600" dirty="0">
                        <a:latin typeface="+mn-lt"/>
                      </a:endParaRPr>
                    </a:p>
                  </a:txBody>
                  <a:tcPr anchor="ctr"/>
                </a:tc>
                <a:extLst>
                  <a:ext uri="{0D108BD9-81ED-4DB2-BD59-A6C34878D82A}">
                    <a16:rowId xmlns:a16="http://schemas.microsoft.com/office/drawing/2014/main" val="1857535929"/>
                  </a:ext>
                </a:extLst>
              </a:tr>
              <a:tr h="50945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Bacteria_Bacteroidetes_Sphingobacteria_Sphingobacteriales_Cytophagaceae_unclassified</a:t>
                      </a:r>
                      <a:endParaRPr lang="en-US" sz="1600" dirty="0">
                        <a:latin typeface="+mn-lt"/>
                      </a:endParaRPr>
                    </a:p>
                  </a:txBody>
                  <a:tcPr anchor="ctr"/>
                </a:tc>
                <a:extLst>
                  <a:ext uri="{0D108BD9-81ED-4DB2-BD59-A6C34878D82A}">
                    <a16:rowId xmlns:a16="http://schemas.microsoft.com/office/drawing/2014/main" val="1543872542"/>
                  </a:ext>
                </a:extLst>
              </a:tr>
              <a:tr h="50945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Bacteria_unclassified_unclassified_unclassified_unclassified_unclassified</a:t>
                      </a:r>
                      <a:endParaRPr lang="en-US" sz="1600" dirty="0">
                        <a:latin typeface="+mn-lt"/>
                      </a:endParaRPr>
                    </a:p>
                  </a:txBody>
                  <a:tcPr anchor="ctr"/>
                </a:tc>
                <a:extLst>
                  <a:ext uri="{0D108BD9-81ED-4DB2-BD59-A6C34878D82A}">
                    <a16:rowId xmlns:a16="http://schemas.microsoft.com/office/drawing/2014/main" val="761712784"/>
                  </a:ext>
                </a:extLst>
              </a:tr>
              <a:tr h="481921">
                <a:tc>
                  <a:txBody>
                    <a:bodyPr/>
                    <a:lstStyle/>
                    <a:p>
                      <a:pPr algn="ctr"/>
                      <a:r>
                        <a:rPr lang="en-US" sz="1600" dirty="0">
                          <a:latin typeface="+mn-lt"/>
                        </a:rPr>
                        <a:t>30</a:t>
                      </a:r>
                    </a:p>
                  </a:txBody>
                  <a:tcPr anchor="ctr"/>
                </a:tc>
                <a:tc>
                  <a:txBody>
                    <a:bodyPr/>
                    <a:lstStyle/>
                    <a:p>
                      <a:pPr algn="l"/>
                      <a:r>
                        <a:rPr lang="en-US" sz="1600" dirty="0">
                          <a:latin typeface="+mn-lt"/>
                          <a:cs typeface="Times New Roman" panose="02020603050405020304" pitchFamily="18" charset="0"/>
                        </a:rPr>
                        <a:t>NC_011165_Pseudomonas phage LBL3</a:t>
                      </a:r>
                    </a:p>
                  </a:txBody>
                  <a:tcPr anchor="ctr"/>
                </a:tc>
                <a:tc>
                  <a:txBody>
                    <a:bodyPr/>
                    <a:lstStyle/>
                    <a:p>
                      <a:pPr algn="l"/>
                      <a:r>
                        <a:rPr lang="en-US" sz="1600" dirty="0">
                          <a:latin typeface="+mn-lt"/>
                          <a:cs typeface="Courier New" panose="02070309020205020404" pitchFamily="49" charset="0"/>
                        </a:rPr>
                        <a:t>Bacteria_Bacteroidetes_Sphingobacteria_Sphingobacteriales_Chitinophagaceae_Sediminibacterium</a:t>
                      </a:r>
                      <a:endParaRPr lang="en-US" sz="1600" dirty="0">
                        <a:latin typeface="+mn-lt"/>
                      </a:endParaRPr>
                    </a:p>
                  </a:txBody>
                  <a:tcPr anchor="ctr"/>
                </a:tc>
                <a:extLst>
                  <a:ext uri="{0D108BD9-81ED-4DB2-BD59-A6C34878D82A}">
                    <a16:rowId xmlns:a16="http://schemas.microsoft.com/office/drawing/2014/main" val="18553238"/>
                  </a:ext>
                </a:extLst>
              </a:tr>
              <a:tr h="481921">
                <a:tc>
                  <a:txBody>
                    <a:bodyPr/>
                    <a:lstStyle/>
                    <a:p>
                      <a:pPr algn="ctr"/>
                      <a:r>
                        <a:rPr lang="en-US" sz="1600" dirty="0">
                          <a:latin typeface="+mn-lt"/>
                        </a:rPr>
                        <a:t>30</a:t>
                      </a:r>
                    </a:p>
                  </a:txBody>
                  <a:tcPr anchor="ctr"/>
                </a:tc>
                <a:tc>
                  <a:txBody>
                    <a:bodyPr/>
                    <a:lstStyle/>
                    <a:p>
                      <a:pPr algn="l"/>
                      <a:r>
                        <a:rPr kumimoji="0" lang="en-US" altLang="en-US" sz="1600" b="0" i="0" u="none" strike="noStrike" cap="none" normalizeH="0" baseline="0" dirty="0">
                          <a:ln>
                            <a:noFill/>
                          </a:ln>
                          <a:solidFill>
                            <a:srgbClr val="000000"/>
                          </a:solidFill>
                          <a:effectLst/>
                          <a:latin typeface="+mn-lt"/>
                        </a:rPr>
                        <a:t>NC_011165_Pseudomonas phage LBL3 </a:t>
                      </a:r>
                      <a:endParaRPr lang="en-US" sz="1600" dirty="0">
                        <a:latin typeface="+mn-lt"/>
                        <a:cs typeface="Times New Roman" panose="02020603050405020304" pitchFamily="18" charset="0"/>
                      </a:endParaRPr>
                    </a:p>
                  </a:txBody>
                  <a:tcPr anchor="ctr"/>
                </a:tc>
                <a:tc>
                  <a:txBody>
                    <a:bodyPr/>
                    <a:lstStyle/>
                    <a:p>
                      <a:pPr marL="0" marR="0" lvl="0" indent="0" algn="l" defTabSz="3840480"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rgbClr val="000000"/>
                          </a:solidFill>
                          <a:effectLst/>
                          <a:latin typeface="+mn-lt"/>
                        </a:rPr>
                        <a:t>Bacteria_Proteobacteria_Betaproteobacteria_Burkholderiales_Burkholderiaceae_Polynucleobacter </a:t>
                      </a:r>
                    </a:p>
                  </a:txBody>
                  <a:tcPr anchor="ctr"/>
                </a:tc>
                <a:extLst>
                  <a:ext uri="{0D108BD9-81ED-4DB2-BD59-A6C34878D82A}">
                    <a16:rowId xmlns:a16="http://schemas.microsoft.com/office/drawing/2014/main" val="3639012326"/>
                  </a:ext>
                </a:extLst>
              </a:tr>
              <a:tr h="481921">
                <a:tc>
                  <a:txBody>
                    <a:bodyPr/>
                    <a:lstStyle/>
                    <a:p>
                      <a:pPr algn="ctr"/>
                      <a:r>
                        <a:rPr lang="en-US" sz="1600" dirty="0">
                          <a:latin typeface="+mn-lt"/>
                        </a:rPr>
                        <a:t>30</a:t>
                      </a:r>
                    </a:p>
                  </a:txBody>
                  <a:tcPr anchor="ctr"/>
                </a:tc>
                <a:tc>
                  <a:txBody>
                    <a:bodyPr/>
                    <a:lstStyle/>
                    <a:p>
                      <a:pPr algn="l"/>
                      <a:r>
                        <a:rPr kumimoji="0" lang="en-US" altLang="en-US" sz="1600" b="0" i="0" u="none" strike="noStrike" cap="none" normalizeH="0" baseline="0" dirty="0">
                          <a:ln>
                            <a:noFill/>
                          </a:ln>
                          <a:solidFill>
                            <a:srgbClr val="000000"/>
                          </a:solidFill>
                          <a:effectLst/>
                          <a:latin typeface="+mn-lt"/>
                        </a:rPr>
                        <a:t>NC_011165_Pseudomonas phage LBL3</a:t>
                      </a:r>
                      <a:endParaRPr lang="en-US" sz="1600" dirty="0">
                        <a:latin typeface="+mn-lt"/>
                        <a:cs typeface="Times New Roman" panose="02020603050405020304" pitchFamily="18" charset="0"/>
                      </a:endParaRPr>
                    </a:p>
                  </a:txBody>
                  <a:tcPr anchor="ctr"/>
                </a:tc>
                <a:tc>
                  <a:txBody>
                    <a:bodyPr/>
                    <a:lstStyle/>
                    <a:p>
                      <a:pPr algn="l"/>
                      <a:r>
                        <a:rPr kumimoji="0" lang="en-US" altLang="en-US" sz="1600" b="0" i="0" u="none" strike="noStrike" cap="none" normalizeH="0" baseline="0" dirty="0">
                          <a:ln>
                            <a:noFill/>
                          </a:ln>
                          <a:solidFill>
                            <a:srgbClr val="000000"/>
                          </a:solidFill>
                          <a:effectLst/>
                          <a:latin typeface="+mn-lt"/>
                        </a:rPr>
                        <a:t>Bacteria_Proteobacteria_Betaproteobacteria_Burkholderiales_unclassified_unclassified </a:t>
                      </a:r>
                      <a:endParaRPr lang="en-US" sz="1600" dirty="0">
                        <a:latin typeface="+mn-lt"/>
                      </a:endParaRPr>
                    </a:p>
                  </a:txBody>
                  <a:tcPr anchor="ctr"/>
                </a:tc>
                <a:extLst>
                  <a:ext uri="{0D108BD9-81ED-4DB2-BD59-A6C34878D82A}">
                    <a16:rowId xmlns:a16="http://schemas.microsoft.com/office/drawing/2014/main" val="2989091761"/>
                  </a:ext>
                </a:extLst>
              </a:tr>
              <a:tr h="481921">
                <a:tc>
                  <a:txBody>
                    <a:bodyPr/>
                    <a:lstStyle/>
                    <a:p>
                      <a:pPr algn="ctr"/>
                      <a:r>
                        <a:rPr lang="en-US" sz="1600" dirty="0">
                          <a:latin typeface="+mn-lt"/>
                        </a:rPr>
                        <a:t>30</a:t>
                      </a:r>
                    </a:p>
                  </a:txBody>
                  <a:tcPr anchor="ctr"/>
                </a:tc>
                <a:tc>
                  <a:txBody>
                    <a:bodyPr/>
                    <a:lstStyle/>
                    <a:p>
                      <a:pPr algn="l"/>
                      <a:r>
                        <a:rPr kumimoji="0" lang="en-US" altLang="en-US" sz="1600" b="0" i="0" u="none" strike="noStrike" cap="none" normalizeH="0" baseline="0" dirty="0">
                          <a:ln>
                            <a:noFill/>
                          </a:ln>
                          <a:solidFill>
                            <a:srgbClr val="000000"/>
                          </a:solidFill>
                          <a:effectLst/>
                          <a:latin typeface="+mn-lt"/>
                        </a:rPr>
                        <a:t>NC_011165_Pseudomonas phage LBL3 </a:t>
                      </a:r>
                      <a:endParaRPr lang="en-US" sz="1600" dirty="0">
                        <a:latin typeface="+mn-lt"/>
                        <a:cs typeface="Times New Roman" panose="02020603050405020304" pitchFamily="18" charset="0"/>
                      </a:endParaRPr>
                    </a:p>
                  </a:txBody>
                  <a:tcPr anchor="ctr"/>
                </a:tc>
                <a:tc>
                  <a:txBody>
                    <a:bodyPr/>
                    <a:lstStyle/>
                    <a:p>
                      <a:pPr algn="l"/>
                      <a:r>
                        <a:rPr kumimoji="0" lang="en-US" altLang="en-US" sz="1600" b="0" i="0" u="none" strike="noStrike" cap="none" normalizeH="0" baseline="0" dirty="0">
                          <a:ln>
                            <a:noFill/>
                          </a:ln>
                          <a:solidFill>
                            <a:srgbClr val="000000"/>
                          </a:solidFill>
                          <a:effectLst/>
                          <a:latin typeface="+mn-lt"/>
                        </a:rPr>
                        <a:t>Bacteria_Proteobacteria_unclassified_unclassified_unclassified_unclassified </a:t>
                      </a:r>
                      <a:endParaRPr lang="en-US" sz="1600" dirty="0">
                        <a:latin typeface="+mn-lt"/>
                      </a:endParaRPr>
                    </a:p>
                  </a:txBody>
                  <a:tcPr anchor="ctr"/>
                </a:tc>
                <a:extLst>
                  <a:ext uri="{0D108BD9-81ED-4DB2-BD59-A6C34878D82A}">
                    <a16:rowId xmlns:a16="http://schemas.microsoft.com/office/drawing/2014/main" val="2505565926"/>
                  </a:ext>
                </a:extLst>
              </a:tr>
            </a:tbl>
          </a:graphicData>
        </a:graphic>
      </p:graphicFrame>
      <p:sp>
        <p:nvSpPr>
          <p:cNvPr id="3" name="Rectangle 2">
            <a:extLst>
              <a:ext uri="{FF2B5EF4-FFF2-40B4-BE49-F238E27FC236}">
                <a16:creationId xmlns:a16="http://schemas.microsoft.com/office/drawing/2014/main" id="{B4A0264E-908E-43B8-92A4-1A356B5BE6FC}"/>
              </a:ext>
            </a:extLst>
          </p:cNvPr>
          <p:cNvSpPr/>
          <p:nvPr/>
        </p:nvSpPr>
        <p:spPr>
          <a:xfrm>
            <a:off x="30480000" y="9601200"/>
            <a:ext cx="3474720" cy="3017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BB3FA44-FC8D-4A65-8F86-E44EA5915AFB}"/>
              </a:ext>
            </a:extLst>
          </p:cNvPr>
          <p:cNvCxnSpPr>
            <a:cxnSpLocks/>
          </p:cNvCxnSpPr>
          <p:nvPr/>
        </p:nvCxnSpPr>
        <p:spPr>
          <a:xfrm>
            <a:off x="33954720" y="12618720"/>
            <a:ext cx="3753817" cy="6259975"/>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9FE4AA8-259C-4359-93C2-D6598D3B4037}"/>
              </a:ext>
            </a:extLst>
          </p:cNvPr>
          <p:cNvCxnSpPr>
            <a:cxnSpLocks/>
          </p:cNvCxnSpPr>
          <p:nvPr/>
        </p:nvCxnSpPr>
        <p:spPr>
          <a:xfrm flipH="1">
            <a:off x="25821333" y="12618720"/>
            <a:ext cx="4658663" cy="6259975"/>
          </a:xfrm>
          <a:prstGeom prst="line">
            <a:avLst/>
          </a:prstGeom>
          <a:ln>
            <a:prstDash val="lgDash"/>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9EC1F0DF-4028-49B6-8368-2A36CE55F87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118606" y="19541902"/>
            <a:ext cx="2286000" cy="656617"/>
          </a:xfrm>
          <a:prstGeom prst="rect">
            <a:avLst/>
          </a:prstGeom>
        </p:spPr>
      </p:pic>
      <p:sp>
        <p:nvSpPr>
          <p:cNvPr id="43" name="TextBox 42">
            <a:extLst>
              <a:ext uri="{FF2B5EF4-FFF2-40B4-BE49-F238E27FC236}">
                <a16:creationId xmlns:a16="http://schemas.microsoft.com/office/drawing/2014/main" id="{9D0D8967-A8CB-4A2F-86DC-23F98B598688}"/>
              </a:ext>
            </a:extLst>
          </p:cNvPr>
          <p:cNvSpPr txBox="1"/>
          <p:nvPr/>
        </p:nvSpPr>
        <p:spPr>
          <a:xfrm>
            <a:off x="26366953" y="19103952"/>
            <a:ext cx="203524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Edge</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Weight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313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995</Words>
  <Application>Microsoft Office PowerPoint</Application>
  <PresentationFormat>Custom</PresentationFormat>
  <Paragraphs>171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Courier New</vt:lpstr>
      <vt:lpstr>Times New Roman</vt:lpstr>
      <vt:lpstr>Office Theme</vt:lpstr>
      <vt:lpstr>PowerPoint Presentation</vt:lpstr>
    </vt:vector>
  </TitlesOfParts>
  <Company>Loyola University Chicago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Childs, Bethany</dc:creator>
  <cp:lastModifiedBy>ashley mulford</cp:lastModifiedBy>
  <cp:revision>70</cp:revision>
  <dcterms:created xsi:type="dcterms:W3CDTF">2015-10-26T20:35:27Z</dcterms:created>
  <dcterms:modified xsi:type="dcterms:W3CDTF">2018-05-30T19:53:14Z</dcterms:modified>
</cp:coreProperties>
</file>