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" name="Google Shape;2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03db25148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303db25148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0449174fa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30449174fa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0449174fa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0449174fa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0449174fa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30449174fa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449174fa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449174fa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449174fa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449174fa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449174fa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449174fa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body"/>
          </p:nvPr>
        </p:nvSpPr>
        <p:spPr>
          <a:xfrm>
            <a:off x="727075" y="910938"/>
            <a:ext cx="74613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FEC52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96900" lvl="1" marL="914400" marR="0" rtl="0" algn="l">
              <a:lnSpc>
                <a:spcPct val="1103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Char char="–"/>
              <a:defRPr b="0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96900" lvl="2" marL="1371600" marR="0" rtl="0" algn="l">
              <a:lnSpc>
                <a:spcPct val="1103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Char char="•"/>
              <a:defRPr b="0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96900" lvl="3" marL="1828800" marR="0" rtl="0" algn="l">
              <a:lnSpc>
                <a:spcPct val="1103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Char char="–"/>
              <a:defRPr b="0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96900" lvl="4" marL="2286000" marR="0" rtl="0" algn="l">
              <a:lnSpc>
                <a:spcPct val="1103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Char char="»"/>
              <a:defRPr b="0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727075" y="2446893"/>
            <a:ext cx="74613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727075" y="4335172"/>
            <a:ext cx="5140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1" i="0" sz="1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36550" lvl="2" marL="1371600" marR="0" rtl="0" algn="l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1" i="0" sz="1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36550" lvl="3" marL="1828800" marR="0" rtl="0" algn="l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1" i="0" sz="1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36550" lvl="4" marL="2286000" marR="0" rtl="0" algn="l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b="1" i="0" sz="17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.jp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6858000" cy="51423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/>
        </p:nvSpPr>
        <p:spPr>
          <a:xfrm>
            <a:off x="0" y="4020740"/>
            <a:ext cx="6046800" cy="877500"/>
          </a:xfrm>
          <a:prstGeom prst="rect">
            <a:avLst/>
          </a:prstGeom>
          <a:solidFill>
            <a:srgbClr val="FEC5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6038850" y="4021931"/>
            <a:ext cx="3105300" cy="87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70650" y="4213622"/>
            <a:ext cx="1558527" cy="50125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102875" y="827175"/>
            <a:ext cx="7012800" cy="13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EC52B"/>
                </a:solidFill>
              </a:rPr>
              <a:t>Real-Time Surveillance System for Weapon </a:t>
            </a:r>
            <a:r>
              <a:rPr lang="en" sz="4000">
                <a:solidFill>
                  <a:srgbClr val="FEC52B"/>
                </a:solidFill>
              </a:rPr>
              <a:t>D</a:t>
            </a:r>
            <a:r>
              <a:rPr lang="en" sz="4000">
                <a:solidFill>
                  <a:srgbClr val="FEC52B"/>
                </a:solidFill>
              </a:rPr>
              <a:t>etection  </a:t>
            </a:r>
            <a:endParaRPr sz="4000">
              <a:solidFill>
                <a:srgbClr val="FEC52B"/>
              </a:solidFill>
            </a:endParaRPr>
          </a:p>
        </p:txBody>
      </p:sp>
      <p:sp>
        <p:nvSpPr>
          <p:cNvPr id="23" name="Google Shape;23;p4"/>
          <p:cNvSpPr txBox="1"/>
          <p:nvPr/>
        </p:nvSpPr>
        <p:spPr>
          <a:xfrm>
            <a:off x="102875" y="4135125"/>
            <a:ext cx="519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Tirth V Patel , Yi Xu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eptember 26, 2024</a:t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102875" y="2340900"/>
            <a:ext cx="876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C52B"/>
                </a:solidFill>
              </a:rPr>
              <a:t>Empowering Security with Real-Time Threat Detection and Alerts</a:t>
            </a:r>
            <a:endParaRPr sz="1800">
              <a:solidFill>
                <a:srgbClr val="FEC52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/>
        </p:nvSpPr>
        <p:spPr>
          <a:xfrm>
            <a:off x="163800" y="313275"/>
            <a:ext cx="9010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EC52B"/>
                </a:solidFill>
              </a:rPr>
              <a:t>Project Overview </a:t>
            </a:r>
            <a:endParaRPr sz="3200">
              <a:solidFill>
                <a:srgbClr val="FEC52B"/>
              </a:solidFill>
            </a:endParaRPr>
          </a:p>
        </p:txBody>
      </p:sp>
      <p:sp>
        <p:nvSpPr>
          <p:cNvPr id="30" name="Google Shape;30;p5"/>
          <p:cNvSpPr txBox="1"/>
          <p:nvPr/>
        </p:nvSpPr>
        <p:spPr>
          <a:xfrm>
            <a:off x="163725" y="1129450"/>
            <a:ext cx="90105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EC52B"/>
                </a:solidFill>
              </a:rPr>
              <a:t>What is it? </a:t>
            </a:r>
            <a:endParaRPr sz="2000">
              <a:solidFill>
                <a:srgbClr val="FEC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EC52B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C52B"/>
              </a:buClr>
              <a:buSzPts val="2000"/>
              <a:buChar char="●"/>
            </a:pPr>
            <a:r>
              <a:rPr lang="en" sz="2000">
                <a:solidFill>
                  <a:srgbClr val="FEC52B"/>
                </a:solidFill>
              </a:rPr>
              <a:t>An AI-powered surveillance system designed to analyze </a:t>
            </a:r>
            <a:r>
              <a:rPr lang="en" sz="2000">
                <a:solidFill>
                  <a:schemeClr val="dk1"/>
                </a:solidFill>
              </a:rPr>
              <a:t>real-time video</a:t>
            </a:r>
            <a:r>
              <a:rPr lang="en" sz="2000">
                <a:solidFill>
                  <a:srgbClr val="FEC52B"/>
                </a:solidFill>
              </a:rPr>
              <a:t> footage from CCTV cameras and drones.</a:t>
            </a:r>
            <a:endParaRPr sz="2000">
              <a:solidFill>
                <a:srgbClr val="FEC52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EC52B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C52B"/>
              </a:buClr>
              <a:buSzPts val="2000"/>
              <a:buChar char="●"/>
            </a:pPr>
            <a:r>
              <a:rPr lang="en" sz="2000">
                <a:solidFill>
                  <a:srgbClr val="FEC52B"/>
                </a:solidFill>
              </a:rPr>
              <a:t>It detects weapons such as guns, knives, or other potential </a:t>
            </a:r>
            <a:r>
              <a:rPr lang="en" sz="2000">
                <a:solidFill>
                  <a:schemeClr val="dk1"/>
                </a:solidFill>
              </a:rPr>
              <a:t>threats, and</a:t>
            </a:r>
            <a:r>
              <a:rPr lang="en" sz="2000">
                <a:solidFill>
                  <a:srgbClr val="FEC52B"/>
                </a:solidFill>
              </a:rPr>
              <a:t> immediately alerts security personnel and law enforcement.  </a:t>
            </a:r>
            <a:endParaRPr sz="2000">
              <a:solidFill>
                <a:srgbClr val="FEC52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EC52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ctrTitle"/>
          </p:nvPr>
        </p:nvSpPr>
        <p:spPr>
          <a:xfrm>
            <a:off x="311700" y="3117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EC52B"/>
                </a:solidFill>
              </a:rPr>
              <a:t>Problem Scope</a:t>
            </a:r>
            <a:r>
              <a:rPr lang="en" sz="4900">
                <a:solidFill>
                  <a:srgbClr val="FEC52B"/>
                </a:solidFill>
              </a:rPr>
              <a:t> </a:t>
            </a:r>
            <a:endParaRPr sz="4900">
              <a:solidFill>
                <a:srgbClr val="FEC52B"/>
              </a:solidFill>
            </a:endParaRPr>
          </a:p>
        </p:txBody>
      </p:sp>
      <p:sp>
        <p:nvSpPr>
          <p:cNvPr id="36" name="Google Shape;36;p6"/>
          <p:cNvSpPr txBox="1"/>
          <p:nvPr>
            <p:ph idx="1" type="subTitle"/>
          </p:nvPr>
        </p:nvSpPr>
        <p:spPr>
          <a:xfrm>
            <a:off x="69875" y="1104375"/>
            <a:ext cx="7681200" cy="5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EC52B"/>
                </a:solidFill>
              </a:rPr>
              <a:t>Why do we need this system?  </a:t>
            </a:r>
            <a:endParaRPr sz="2000">
              <a:solidFill>
                <a:srgbClr val="FEC52B"/>
              </a:solidFill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0" y="1660275"/>
            <a:ext cx="8436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C52B"/>
              </a:buClr>
              <a:buSzPts val="1800"/>
              <a:buChar char="●"/>
            </a:pPr>
            <a:r>
              <a:rPr lang="en" sz="1800">
                <a:solidFill>
                  <a:srgbClr val="FEC52B"/>
                </a:solidFill>
              </a:rPr>
              <a:t>Gun violence, knife attacks, and public security threats are on  </a:t>
            </a:r>
            <a:r>
              <a:rPr lang="en" sz="1800">
                <a:solidFill>
                  <a:schemeClr val="dk1"/>
                </a:solidFill>
              </a:rPr>
              <a:t>the rise in</a:t>
            </a:r>
            <a:r>
              <a:rPr lang="en" sz="1800">
                <a:solidFill>
                  <a:srgbClr val="FEC52B"/>
                </a:solidFill>
              </a:rPr>
              <a:t> many areas. </a:t>
            </a:r>
            <a:endParaRPr sz="1800">
              <a:solidFill>
                <a:srgbClr val="FEC52B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C52B"/>
              </a:buClr>
              <a:buSzPts val="1800"/>
              <a:buChar char="●"/>
            </a:pPr>
            <a:r>
              <a:rPr lang="en" sz="1800">
                <a:solidFill>
                  <a:srgbClr val="FEC52B"/>
                </a:solidFill>
              </a:rPr>
              <a:t>Manual monitoring and delayed alerts often lead to slower law </a:t>
            </a:r>
            <a:r>
              <a:rPr lang="en" sz="1800">
                <a:solidFill>
                  <a:schemeClr val="dk1"/>
                </a:solidFill>
              </a:rPr>
              <a:t>enforcement</a:t>
            </a:r>
            <a:r>
              <a:rPr lang="en" sz="1800">
                <a:solidFill>
                  <a:srgbClr val="FEC52B"/>
                </a:solidFill>
              </a:rPr>
              <a:t> responses in critical situations. </a:t>
            </a:r>
            <a:endParaRPr sz="1800">
              <a:solidFill>
                <a:srgbClr val="FEC52B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C52B"/>
              </a:buClr>
              <a:buSzPts val="1800"/>
              <a:buChar char="●"/>
            </a:pPr>
            <a:r>
              <a:rPr lang="en" sz="1800">
                <a:solidFill>
                  <a:srgbClr val="FEC52B"/>
                </a:solidFill>
              </a:rPr>
              <a:t>Large facilities or events have hundreds of cameras, making it </a:t>
            </a:r>
            <a:r>
              <a:rPr lang="en" sz="1800">
                <a:solidFill>
                  <a:schemeClr val="dk1"/>
                </a:solidFill>
              </a:rPr>
              <a:t>impossible for </a:t>
            </a:r>
            <a:r>
              <a:rPr lang="en" sz="1800">
                <a:solidFill>
                  <a:srgbClr val="FEC52B"/>
                </a:solidFill>
              </a:rPr>
              <a:t>human operators to efficiently monitor all feeds and identify threats </a:t>
            </a:r>
            <a:r>
              <a:rPr lang="en" sz="1800">
                <a:solidFill>
                  <a:schemeClr val="dk1"/>
                </a:solidFill>
              </a:rPr>
              <a:t>in time.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ctrTitle"/>
          </p:nvPr>
        </p:nvSpPr>
        <p:spPr>
          <a:xfrm>
            <a:off x="311700" y="252800"/>
            <a:ext cx="8520600" cy="6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EC52B"/>
                </a:solidFill>
              </a:rPr>
              <a:t> Solution </a:t>
            </a:r>
            <a:endParaRPr sz="3200">
              <a:solidFill>
                <a:srgbClr val="FEC52B"/>
              </a:solidFill>
            </a:endParaRPr>
          </a:p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311700" y="938175"/>
            <a:ext cx="85206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EC52B"/>
                </a:solidFill>
              </a:rPr>
              <a:t>AI-Based Real-Time Surveillance for Weapon Detection:</a:t>
            </a:r>
            <a:endParaRPr sz="2000">
              <a:solidFill>
                <a:srgbClr val="FEC52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EC52B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C52B"/>
              </a:buClr>
              <a:buSzPts val="1800"/>
              <a:buChar char="●"/>
            </a:pPr>
            <a:r>
              <a:rPr lang="en" sz="1800">
                <a:solidFill>
                  <a:srgbClr val="FEC52B"/>
                </a:solidFill>
              </a:rPr>
              <a:t>Live CCTV &amp; Drone Integration</a:t>
            </a:r>
            <a:endParaRPr sz="1800">
              <a:solidFill>
                <a:srgbClr val="FEC52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C52B"/>
              </a:buClr>
              <a:buSzPts val="2000"/>
              <a:buChar char="○"/>
            </a:pPr>
            <a:r>
              <a:rPr lang="en" sz="1800">
                <a:solidFill>
                  <a:srgbClr val="FEC52B"/>
                </a:solidFill>
              </a:rPr>
              <a:t>The system will monitor both fixed CCTV feeds and mobile </a:t>
            </a:r>
            <a:r>
              <a:rPr lang="en" sz="1800">
                <a:solidFill>
                  <a:schemeClr val="dk1"/>
                </a:solidFill>
              </a:rPr>
              <a:t>drone </a:t>
            </a:r>
            <a:r>
              <a:rPr lang="en" sz="1800">
                <a:solidFill>
                  <a:srgbClr val="FEC52B"/>
                </a:solidFill>
              </a:rPr>
              <a:t>footage, providing comprehensive surveillance coverage. </a:t>
            </a:r>
            <a:endParaRPr sz="1800">
              <a:solidFill>
                <a:srgbClr val="FEC52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EC52B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C52B"/>
              </a:buClr>
              <a:buSzPts val="1800"/>
              <a:buChar char="●"/>
            </a:pPr>
            <a:r>
              <a:rPr lang="en" sz="1800">
                <a:solidFill>
                  <a:srgbClr val="FEC52B"/>
                </a:solidFill>
              </a:rPr>
              <a:t>AI-Powered Weapon Detection</a:t>
            </a:r>
            <a:endParaRPr sz="1800">
              <a:solidFill>
                <a:srgbClr val="FEC52B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C52B"/>
              </a:buClr>
              <a:buSzPts val="2000"/>
              <a:buChar char="○"/>
            </a:pPr>
            <a:r>
              <a:rPr lang="en" sz="1800">
                <a:solidFill>
                  <a:srgbClr val="FEC52B"/>
                </a:solidFill>
              </a:rPr>
              <a:t>Leveraging machine learning algorithms to identify weapons </a:t>
            </a:r>
            <a:r>
              <a:rPr lang="en" sz="1800">
                <a:solidFill>
                  <a:schemeClr val="dk1"/>
                </a:solidFill>
              </a:rPr>
              <a:t>like firearms </a:t>
            </a:r>
            <a:r>
              <a:rPr lang="en" sz="1800">
                <a:solidFill>
                  <a:srgbClr val="FEC52B"/>
                </a:solidFill>
              </a:rPr>
              <a:t>and knives in real-time from video footage. </a:t>
            </a:r>
            <a:endParaRPr sz="1800">
              <a:solidFill>
                <a:srgbClr val="FEC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EC52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ctrTitle"/>
          </p:nvPr>
        </p:nvSpPr>
        <p:spPr>
          <a:xfrm>
            <a:off x="311700" y="434175"/>
            <a:ext cx="8520600" cy="6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EC52B"/>
                </a:solidFill>
              </a:rPr>
              <a:t> Solution </a:t>
            </a:r>
            <a:endParaRPr sz="3200">
              <a:solidFill>
                <a:srgbClr val="FEC52B"/>
              </a:solidFill>
            </a:endParaRPr>
          </a:p>
        </p:txBody>
      </p:sp>
      <p:sp>
        <p:nvSpPr>
          <p:cNvPr id="49" name="Google Shape;49;p8"/>
          <p:cNvSpPr txBox="1"/>
          <p:nvPr>
            <p:ph idx="1" type="subTitle"/>
          </p:nvPr>
        </p:nvSpPr>
        <p:spPr>
          <a:xfrm>
            <a:off x="311700" y="1059075"/>
            <a:ext cx="8520600" cy="29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EC52B"/>
                </a:solidFill>
              </a:rPr>
              <a:t>AI-Based Real-Time Surveillance for Weapon Detection: </a:t>
            </a:r>
            <a:endParaRPr sz="2000">
              <a:solidFill>
                <a:srgbClr val="FEC52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EC52B"/>
                </a:solidFill>
              </a:rPr>
              <a:t> </a:t>
            </a:r>
            <a:endParaRPr sz="2000">
              <a:solidFill>
                <a:srgbClr val="FEC52B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C52B"/>
              </a:buClr>
              <a:buSzPts val="1800"/>
              <a:buChar char="●"/>
            </a:pPr>
            <a:r>
              <a:rPr lang="en" sz="1800">
                <a:solidFill>
                  <a:srgbClr val="FEC52B"/>
                </a:solidFill>
              </a:rPr>
              <a:t>Instant Threat Alerts</a:t>
            </a:r>
            <a:endParaRPr sz="1800">
              <a:solidFill>
                <a:srgbClr val="FEC52B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C52B"/>
              </a:buClr>
              <a:buSzPts val="1800"/>
              <a:buChar char="○"/>
            </a:pPr>
            <a:r>
              <a:rPr lang="en" sz="1800">
                <a:solidFill>
                  <a:srgbClr val="FEC52B"/>
                </a:solidFill>
              </a:rPr>
              <a:t>When a weapon is detected, the system will automatically </a:t>
            </a:r>
            <a:r>
              <a:rPr lang="en" sz="1800">
                <a:solidFill>
                  <a:schemeClr val="dk1"/>
                </a:solidFill>
              </a:rPr>
              <a:t>send alerts to</a:t>
            </a:r>
            <a:r>
              <a:rPr lang="en" sz="1800">
                <a:solidFill>
                  <a:srgbClr val="FEC52B"/>
                </a:solidFill>
              </a:rPr>
              <a:t> on-site security teams and local law enforcement</a:t>
            </a:r>
            <a:endParaRPr sz="1800">
              <a:solidFill>
                <a:srgbClr val="FEC52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EC52B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C52B"/>
              </a:buClr>
              <a:buSzPts val="1800"/>
              <a:buChar char="●"/>
            </a:pPr>
            <a:r>
              <a:rPr lang="en" sz="1800">
                <a:solidFill>
                  <a:srgbClr val="FEC52B"/>
                </a:solidFill>
              </a:rPr>
              <a:t>Cloud-Based Video Analysis (MVP2)</a:t>
            </a:r>
            <a:endParaRPr sz="1800">
              <a:solidFill>
                <a:srgbClr val="FEC52B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EC52B"/>
              </a:buClr>
              <a:buSzPts val="1800"/>
              <a:buChar char="○"/>
            </a:pPr>
            <a:r>
              <a:rPr lang="en" sz="1800">
                <a:solidFill>
                  <a:srgbClr val="FEC52B"/>
                </a:solidFill>
              </a:rPr>
              <a:t>Secure cloud storage for footage, enabling review and </a:t>
            </a:r>
            <a:r>
              <a:rPr lang="en" sz="1800">
                <a:solidFill>
                  <a:schemeClr val="dk1"/>
                </a:solidFill>
              </a:rPr>
              <a:t>analysis at any</a:t>
            </a:r>
            <a:r>
              <a:rPr lang="en" sz="1800">
                <a:solidFill>
                  <a:srgbClr val="FEC52B"/>
                </a:solidFill>
              </a:rPr>
              <a:t> time</a:t>
            </a:r>
            <a:endParaRPr sz="1800">
              <a:solidFill>
                <a:srgbClr val="FEC52B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ctrTitle"/>
          </p:nvPr>
        </p:nvSpPr>
        <p:spPr>
          <a:xfrm>
            <a:off x="311700" y="396950"/>
            <a:ext cx="8712000" cy="7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EC52B"/>
                </a:solidFill>
              </a:rPr>
              <a:t>The Team </a:t>
            </a:r>
            <a:endParaRPr sz="3200">
              <a:solidFill>
                <a:srgbClr val="FEC52B"/>
              </a:solidFill>
            </a:endParaRPr>
          </a:p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99100" y="1015100"/>
            <a:ext cx="2528100" cy="30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EC52B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EC52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C52B"/>
              </a:solidFill>
            </a:endParaRPr>
          </a:p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3">
            <a:alphaModFix/>
          </a:blip>
          <a:srcRect b="0" l="-6780" r="6780" t="0"/>
          <a:stretch/>
        </p:blipFill>
        <p:spPr>
          <a:xfrm>
            <a:off x="659806" y="1054325"/>
            <a:ext cx="2066043" cy="27547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/>
          <p:nvPr/>
        </p:nvSpPr>
        <p:spPr>
          <a:xfrm>
            <a:off x="2820100" y="1197325"/>
            <a:ext cx="24588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EC52B"/>
                </a:solidFill>
              </a:rPr>
              <a:t>Tirth V Patel</a:t>
            </a:r>
            <a:endParaRPr sz="1600">
              <a:solidFill>
                <a:srgbClr val="FEC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FEC52B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EC52B"/>
              </a:buClr>
              <a:buSzPts val="1600"/>
              <a:buChar char="●"/>
            </a:pPr>
            <a:r>
              <a:rPr lang="en" sz="1600">
                <a:solidFill>
                  <a:srgbClr val="FEC52B"/>
                </a:solidFill>
              </a:rPr>
              <a:t>ML Engineer</a:t>
            </a:r>
            <a:endParaRPr sz="1600">
              <a:solidFill>
                <a:srgbClr val="FEC52B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EC52B"/>
              </a:buClr>
              <a:buSzPts val="1600"/>
              <a:buChar char="●"/>
            </a:pPr>
            <a:r>
              <a:rPr lang="en" sz="1600">
                <a:solidFill>
                  <a:srgbClr val="FEC52B"/>
                </a:solidFill>
              </a:rPr>
              <a:t>Full stack developer</a:t>
            </a:r>
            <a:endParaRPr sz="1600">
              <a:solidFill>
                <a:srgbClr val="FEC52B"/>
              </a:solidFill>
            </a:endParaRPr>
          </a:p>
        </p:txBody>
      </p:sp>
      <p:pic>
        <p:nvPicPr>
          <p:cNvPr id="58" name="Google Shape;5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3802" y="1197325"/>
            <a:ext cx="2107223" cy="274884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/>
          <p:nvPr/>
        </p:nvSpPr>
        <p:spPr>
          <a:xfrm>
            <a:off x="2820100" y="2640175"/>
            <a:ext cx="272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EC52B"/>
                </a:solidFill>
              </a:rPr>
              <a:t>Yi Xu</a:t>
            </a:r>
            <a:endParaRPr sz="1600">
              <a:solidFill>
                <a:srgbClr val="FEC52B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EC52B"/>
              </a:buClr>
              <a:buSzPts val="1600"/>
              <a:buChar char="●"/>
            </a:pPr>
            <a:r>
              <a:rPr lang="en" sz="1600">
                <a:solidFill>
                  <a:srgbClr val="FEC52B"/>
                </a:solidFill>
              </a:rPr>
              <a:t>Front end developer</a:t>
            </a:r>
            <a:endParaRPr sz="1600">
              <a:solidFill>
                <a:srgbClr val="FEC52B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EC52B"/>
              </a:buClr>
              <a:buSzPts val="1600"/>
              <a:buChar char="●"/>
            </a:pPr>
            <a:r>
              <a:rPr lang="en" sz="1600">
                <a:solidFill>
                  <a:srgbClr val="FEC52B"/>
                </a:solidFill>
              </a:rPr>
              <a:t>Business Analyst</a:t>
            </a:r>
            <a:endParaRPr sz="1600">
              <a:solidFill>
                <a:srgbClr val="FEC52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ctrTitle"/>
          </p:nvPr>
        </p:nvSpPr>
        <p:spPr>
          <a:xfrm>
            <a:off x="283050" y="254125"/>
            <a:ext cx="8577900" cy="7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EC52B"/>
                </a:solidFill>
              </a:rPr>
              <a:t>Timeline</a:t>
            </a:r>
            <a:endParaRPr sz="3200">
              <a:solidFill>
                <a:srgbClr val="FEC52B"/>
              </a:solidFill>
            </a:endParaRPr>
          </a:p>
        </p:txBody>
      </p:sp>
      <p:sp>
        <p:nvSpPr>
          <p:cNvPr id="65" name="Google Shape;65;p10"/>
          <p:cNvSpPr txBox="1"/>
          <p:nvPr>
            <p:ph idx="1" type="subTitle"/>
          </p:nvPr>
        </p:nvSpPr>
        <p:spPr>
          <a:xfrm>
            <a:off x="26425" y="1779138"/>
            <a:ext cx="19581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EC52B"/>
                </a:solidFill>
              </a:rPr>
              <a:t>Project Planning </a:t>
            </a:r>
            <a:br>
              <a:rPr lang="en" sz="1400">
                <a:solidFill>
                  <a:srgbClr val="FEC52B"/>
                </a:solidFill>
              </a:rPr>
            </a:br>
            <a:r>
              <a:rPr lang="en" sz="1400">
                <a:solidFill>
                  <a:srgbClr val="FEC52B"/>
                </a:solidFill>
              </a:rPr>
              <a:t>Requirement Analysis</a:t>
            </a:r>
            <a:r>
              <a:rPr lang="en" sz="1400">
                <a:solidFill>
                  <a:schemeClr val="lt1"/>
                </a:solidFill>
              </a:rPr>
              <a:t> </a:t>
            </a:r>
            <a:endParaRPr sz="1400">
              <a:solidFill>
                <a:schemeClr val="lt1"/>
              </a:solidFill>
            </a:endParaRPr>
          </a:p>
        </p:txBody>
      </p:sp>
      <p:cxnSp>
        <p:nvCxnSpPr>
          <p:cNvPr id="66" name="Google Shape;66;p10"/>
          <p:cNvCxnSpPr/>
          <p:nvPr/>
        </p:nvCxnSpPr>
        <p:spPr>
          <a:xfrm flipH="1" rot="10800000">
            <a:off x="457200" y="2667975"/>
            <a:ext cx="7916400" cy="19200"/>
          </a:xfrm>
          <a:prstGeom prst="straightConnector1">
            <a:avLst/>
          </a:prstGeom>
          <a:noFill/>
          <a:ln cap="flat" cmpd="sng" w="28575">
            <a:solidFill>
              <a:srgbClr val="CFE2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0"/>
          <p:cNvSpPr/>
          <p:nvPr/>
        </p:nvSpPr>
        <p:spPr>
          <a:xfrm>
            <a:off x="818425" y="2571750"/>
            <a:ext cx="221700" cy="213300"/>
          </a:xfrm>
          <a:prstGeom prst="flowChartConnector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2561300" y="2571750"/>
            <a:ext cx="221700" cy="213300"/>
          </a:xfrm>
          <a:prstGeom prst="flowChartConnector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4237700" y="2571750"/>
            <a:ext cx="221700" cy="213300"/>
          </a:xfrm>
          <a:prstGeom prst="flowChartConnector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5837900" y="2571750"/>
            <a:ext cx="221700" cy="213300"/>
          </a:xfrm>
          <a:prstGeom prst="flowChartConnector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/>
        </p:nvSpPr>
        <p:spPr>
          <a:xfrm>
            <a:off x="395875" y="2763375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Oct 2024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72" name="Google Shape;72;p10"/>
          <p:cNvSpPr txBox="1"/>
          <p:nvPr/>
        </p:nvSpPr>
        <p:spPr>
          <a:xfrm>
            <a:off x="2122275" y="2763375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Nov 2024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73" name="Google Shape;73;p10"/>
          <p:cNvSpPr txBox="1"/>
          <p:nvPr/>
        </p:nvSpPr>
        <p:spPr>
          <a:xfrm>
            <a:off x="3780500" y="2763375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Dec 2024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5355625" y="2763375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Feb</a:t>
            </a:r>
            <a:r>
              <a:rPr lang="en" sz="1700">
                <a:solidFill>
                  <a:schemeClr val="lt1"/>
                </a:solidFill>
              </a:rPr>
              <a:t> 2025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75" name="Google Shape;75;p10"/>
          <p:cNvSpPr txBox="1"/>
          <p:nvPr>
            <p:ph idx="1" type="subTitle"/>
          </p:nvPr>
        </p:nvSpPr>
        <p:spPr>
          <a:xfrm>
            <a:off x="1658900" y="994288"/>
            <a:ext cx="2026500" cy="12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EC52B"/>
                </a:solidFill>
              </a:rPr>
              <a:t>Requirement</a:t>
            </a:r>
            <a:br>
              <a:rPr lang="en" sz="1400">
                <a:solidFill>
                  <a:srgbClr val="FEC52B"/>
                </a:solidFill>
              </a:rPr>
            </a:br>
            <a:r>
              <a:rPr lang="en" sz="1400">
                <a:solidFill>
                  <a:srgbClr val="FEC52B"/>
                </a:solidFill>
              </a:rPr>
              <a:t>Documentation </a:t>
            </a:r>
            <a:br>
              <a:rPr lang="en" sz="1400">
                <a:solidFill>
                  <a:srgbClr val="FEC52B"/>
                </a:solidFill>
              </a:rPr>
            </a:br>
            <a:r>
              <a:rPr lang="en" sz="1400">
                <a:solidFill>
                  <a:srgbClr val="FEC52B"/>
                </a:solidFill>
              </a:rPr>
              <a:t>Lo-fi Prototype Design</a:t>
            </a:r>
            <a:endParaRPr sz="1400">
              <a:solidFill>
                <a:srgbClr val="FEC52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EC52B"/>
                </a:solidFill>
              </a:rPr>
              <a:t>Hi-fi Design</a:t>
            </a:r>
            <a:r>
              <a:rPr lang="en" sz="1400">
                <a:solidFill>
                  <a:schemeClr val="lt1"/>
                </a:solidFill>
              </a:rPr>
              <a:t> </a:t>
            </a:r>
            <a:endParaRPr sz="1400">
              <a:solidFill>
                <a:srgbClr val="FEC52B"/>
              </a:solidFill>
            </a:endParaRPr>
          </a:p>
        </p:txBody>
      </p:sp>
      <p:sp>
        <p:nvSpPr>
          <p:cNvPr id="76" name="Google Shape;76;p10"/>
          <p:cNvSpPr txBox="1"/>
          <p:nvPr>
            <p:ph idx="1" type="subTitle"/>
          </p:nvPr>
        </p:nvSpPr>
        <p:spPr>
          <a:xfrm>
            <a:off x="3396050" y="1799175"/>
            <a:ext cx="1905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EC52B"/>
                </a:solidFill>
              </a:rPr>
              <a:t>Code </a:t>
            </a:r>
            <a:endParaRPr sz="1400">
              <a:solidFill>
                <a:srgbClr val="FEC52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EC52B"/>
                </a:solidFill>
              </a:rPr>
              <a:t>implementation</a:t>
            </a:r>
            <a:endParaRPr sz="1400">
              <a:solidFill>
                <a:srgbClr val="FEC52B"/>
              </a:solidFill>
            </a:endParaRPr>
          </a:p>
        </p:txBody>
      </p:sp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5013650" y="1882575"/>
            <a:ext cx="1870200" cy="6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EC52B"/>
                </a:solidFill>
              </a:rPr>
              <a:t>Software Testing</a:t>
            </a:r>
            <a:endParaRPr sz="2100">
              <a:solidFill>
                <a:srgbClr val="FEC52B"/>
              </a:solidFill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7471050" y="2571750"/>
            <a:ext cx="221700" cy="213300"/>
          </a:xfrm>
          <a:prstGeom prst="flowChartConnector">
            <a:avLst/>
          </a:prstGeom>
          <a:solidFill>
            <a:srgbClr val="59595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7010400" y="274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Mar</a:t>
            </a:r>
            <a:r>
              <a:rPr lang="en" sz="1700"/>
              <a:t> 2025</a:t>
            </a:r>
            <a:endParaRPr sz="1700"/>
          </a:p>
        </p:txBody>
      </p:sp>
      <p:sp>
        <p:nvSpPr>
          <p:cNvPr id="80" name="Google Shape;80;p10"/>
          <p:cNvSpPr txBox="1"/>
          <p:nvPr>
            <p:ph idx="1" type="subTitle"/>
          </p:nvPr>
        </p:nvSpPr>
        <p:spPr>
          <a:xfrm>
            <a:off x="6629400" y="1799175"/>
            <a:ext cx="1905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Final 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Documentation &amp; Presentation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EC52B"/>
                </a:solidFill>
              </a:rPr>
              <a:t>Thank you</a:t>
            </a:r>
            <a:endParaRPr>
              <a:solidFill>
                <a:srgbClr val="FEC52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