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106" autoAdjust="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0F29-ADAF-4579-9459-9DEB8298E95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DF19-05C6-4134-A2AD-82890EDC0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7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0F29-ADAF-4579-9459-9DEB8298E95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DF19-05C6-4134-A2AD-82890EDC0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0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0F29-ADAF-4579-9459-9DEB8298E95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DF19-05C6-4134-A2AD-82890EDC0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5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0F29-ADAF-4579-9459-9DEB8298E95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DF19-05C6-4134-A2AD-82890EDC0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9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0F29-ADAF-4579-9459-9DEB8298E95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DF19-05C6-4134-A2AD-82890EDC0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0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0F29-ADAF-4579-9459-9DEB8298E95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DF19-05C6-4134-A2AD-82890EDC0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4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0F29-ADAF-4579-9459-9DEB8298E95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DF19-05C6-4134-A2AD-82890EDC0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7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0F29-ADAF-4579-9459-9DEB8298E95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DF19-05C6-4134-A2AD-82890EDC0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0F29-ADAF-4579-9459-9DEB8298E95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DF19-05C6-4134-A2AD-82890EDC0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7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0F29-ADAF-4579-9459-9DEB8298E95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DF19-05C6-4134-A2AD-82890EDC0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3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0F29-ADAF-4579-9459-9DEB8298E95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DF19-05C6-4134-A2AD-82890EDC0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8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0F29-ADAF-4579-9459-9DEB8298E951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8DF19-05C6-4134-A2AD-82890EDC08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2133105206,&quot;Placement&quot;:&quot;Footer&quot;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5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wmf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Bowl Type Classification</a:t>
            </a:r>
            <a:br>
              <a:rPr lang="en-US" b="1" dirty="0" smtClean="0"/>
            </a:br>
            <a:r>
              <a:rPr lang="en-US" b="1" dirty="0" smtClean="0"/>
              <a:t>(Status Report)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43552" y="5424407"/>
            <a:ext cx="631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POCs: </a:t>
            </a:r>
            <a:r>
              <a:rPr lang="en-US" dirty="0" smtClean="0"/>
              <a:t>Tharun, Shubham, Shobhankitha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00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145402"/>
              </p:ext>
            </p:extLst>
          </p:nvPr>
        </p:nvGraphicFramePr>
        <p:xfrm>
          <a:off x="0" y="5051596"/>
          <a:ext cx="2006600" cy="113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ackager Shell Object" showAsIcon="1" r:id="rId3" imgW="773640" imgH="437760" progId="Package">
                  <p:embed/>
                </p:oleObj>
              </mc:Choice>
              <mc:Fallback>
                <p:oleObj name="Packager Shell Object" showAsIcon="1" r:id="rId3" imgW="77364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5051596"/>
                        <a:ext cx="2006600" cy="1137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38200" y="1690689"/>
            <a:ext cx="10515600" cy="1668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Synthetic data of various bowling styles generated from the Cricket game(</a:t>
            </a:r>
            <a:r>
              <a:rPr lang="en-US" sz="3600" dirty="0" err="1" smtClean="0"/>
              <a:t>Webapp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46" y="3353885"/>
            <a:ext cx="1409478" cy="14094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951" y="3353885"/>
            <a:ext cx="1437446" cy="13576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62" y="3347664"/>
            <a:ext cx="1389634" cy="13757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161" y="3347664"/>
            <a:ext cx="1417967" cy="13899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42" y="3359485"/>
            <a:ext cx="1398277" cy="139827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003300" y="4032730"/>
            <a:ext cx="1202871" cy="72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81161" y="4723398"/>
            <a:ext cx="63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29294" y="4723398"/>
            <a:ext cx="63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t+1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19738" y="4723398"/>
            <a:ext cx="63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t+2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57937" y="4737565"/>
            <a:ext cx="63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t+3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596136" y="4761313"/>
            <a:ext cx="63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t+4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3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Tasks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199" y="1901370"/>
            <a:ext cx="10192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Ball trajectory coordinate extraction from 2D images(CV/Object detection)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Bowl type classification from video inputs( Context retrieval using Conv3d)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Bowl type classification from ball trajectory coordinates(images-CNN/Time-series data-RNN)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054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Ball trajectory coordinate extraction from 2D </a:t>
            </a:r>
            <a:r>
              <a:rPr lang="en-US" b="1" dirty="0" smtClean="0"/>
              <a:t>images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474842" y="4216174"/>
            <a:ext cx="2264229" cy="1291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19986" y="4491947"/>
            <a:ext cx="195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CV Color detection / Object Detection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84672" y="4804229"/>
            <a:ext cx="957943" cy="1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71298" y="4847546"/>
            <a:ext cx="957943" cy="1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148629"/>
              </p:ext>
            </p:extLst>
          </p:nvPr>
        </p:nvGraphicFramePr>
        <p:xfrm>
          <a:off x="838200" y="4321401"/>
          <a:ext cx="2337343" cy="132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Packager Shell Object" showAsIcon="1" r:id="rId3" imgW="773640" imgH="437760" progId="Package">
                  <p:embed/>
                </p:oleObj>
              </mc:Choice>
              <mc:Fallback>
                <p:oleObj name="Packager Shell Object" showAsIcon="1" r:id="rId3" imgW="77364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4321401"/>
                        <a:ext cx="2337343" cy="132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5" r="29040"/>
          <a:stretch/>
        </p:blipFill>
        <p:spPr>
          <a:xfrm>
            <a:off x="8655093" y="3800863"/>
            <a:ext cx="2119086" cy="20067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8200" y="1690688"/>
            <a:ext cx="10381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Input: Video clipping of bowling( from batsman POV)</a:t>
            </a:r>
          </a:p>
          <a:p>
            <a:r>
              <a:rPr lang="en-US" sz="2000" dirty="0" smtClean="0"/>
              <a:t>Output: Trajectory of the bowl in the form 2D coordinates</a:t>
            </a:r>
          </a:p>
          <a:p>
            <a:r>
              <a:rPr lang="en-US" sz="2000" dirty="0" smtClean="0"/>
              <a:t>Status: </a:t>
            </a:r>
            <a:r>
              <a:rPr lang="en-US" sz="2000" dirty="0" smtClean="0">
                <a:solidFill>
                  <a:srgbClr val="92D050"/>
                </a:solidFill>
              </a:rPr>
              <a:t>Completed</a:t>
            </a:r>
            <a:endParaRPr lang="en-US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04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Bowl type classification from video inputs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74842" y="4216174"/>
            <a:ext cx="2264229" cy="1291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79643" y="4634077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</a:t>
            </a:r>
            <a:r>
              <a:rPr lang="en-US" dirty="0"/>
              <a:t>-</a:t>
            </a:r>
            <a:r>
              <a:rPr lang="en-US" dirty="0" smtClean="0"/>
              <a:t>3D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84672" y="4804229"/>
            <a:ext cx="957943" cy="1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71298" y="4847546"/>
            <a:ext cx="957943" cy="1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647890"/>
              </p:ext>
            </p:extLst>
          </p:nvPr>
        </p:nvGraphicFramePr>
        <p:xfrm>
          <a:off x="838200" y="4321401"/>
          <a:ext cx="2337343" cy="132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Packager Shell Object" showAsIcon="1" r:id="rId3" imgW="773640" imgH="437760" progId="Package">
                  <p:embed/>
                </p:oleObj>
              </mc:Choice>
              <mc:Fallback>
                <p:oleObj name="Packager Shell Object" showAsIcon="1" r:id="rId3" imgW="773640" imgH="437760" progId="Package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4321401"/>
                        <a:ext cx="2337343" cy="132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38200" y="1690688"/>
            <a:ext cx="10381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Input: Video clipping of bowling( from batsman POV)</a:t>
            </a:r>
          </a:p>
          <a:p>
            <a:r>
              <a:rPr lang="en-US" sz="2000" dirty="0" smtClean="0"/>
              <a:t>Output: Bowl type</a:t>
            </a:r>
          </a:p>
          <a:p>
            <a:r>
              <a:rPr lang="en-US" sz="2000" dirty="0" smtClean="0"/>
              <a:t>Accuracy: 98.16%</a:t>
            </a:r>
          </a:p>
          <a:p>
            <a:r>
              <a:rPr lang="en-US" sz="2000" dirty="0" smtClean="0"/>
              <a:t>Status: </a:t>
            </a:r>
            <a:r>
              <a:rPr lang="en-US" sz="2000" dirty="0" smtClean="0">
                <a:solidFill>
                  <a:srgbClr val="92D050"/>
                </a:solidFill>
              </a:rPr>
              <a:t>Completed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90857" y="4687271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Label: Off spin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4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Bowl type classification from ball trajectory </a:t>
            </a:r>
            <a:r>
              <a:rPr lang="en-US" b="1" dirty="0" smtClean="0"/>
              <a:t>coordinates(Images-CNN)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098957" y="4143603"/>
            <a:ext cx="2264229" cy="1291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03758" y="4382390"/>
            <a:ext cx="195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08787" y="4731658"/>
            <a:ext cx="957943" cy="1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95413" y="4774975"/>
            <a:ext cx="957943" cy="1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1690688"/>
            <a:ext cx="10381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Input: Ball Trajectory plot</a:t>
            </a:r>
          </a:p>
          <a:p>
            <a:r>
              <a:rPr lang="en-US" sz="2000" dirty="0" smtClean="0"/>
              <a:t>Output: Bowl type</a:t>
            </a:r>
          </a:p>
          <a:p>
            <a:r>
              <a:rPr lang="en-US" sz="2000" dirty="0" smtClean="0"/>
              <a:t>Accuracy: 96.16%</a:t>
            </a:r>
          </a:p>
          <a:p>
            <a:r>
              <a:rPr lang="en-US" sz="2000" dirty="0" smtClean="0"/>
              <a:t>Status: </a:t>
            </a:r>
            <a:r>
              <a:rPr lang="en-US" sz="2000" dirty="0" smtClean="0">
                <a:solidFill>
                  <a:srgbClr val="92D050"/>
                </a:solidFill>
              </a:rPr>
              <a:t>Completed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972" y="4614700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Label: Off spin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5" r="29040"/>
          <a:stretch/>
        </p:blipFill>
        <p:spPr>
          <a:xfrm>
            <a:off x="1228085" y="3796000"/>
            <a:ext cx="2119086" cy="20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0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Bowl type classification from ball trajectory </a:t>
            </a:r>
            <a:r>
              <a:rPr lang="en-US" b="1" dirty="0" smtClean="0"/>
              <a:t>coordinates(Time Series Data-RNN(LSTM/GRU))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098957" y="3386028"/>
            <a:ext cx="2264229" cy="1291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55177" y="3694234"/>
            <a:ext cx="195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Bidirectional-RNN/LSTM/GRU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08787" y="3974083"/>
            <a:ext cx="957943" cy="1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95413" y="4017400"/>
            <a:ext cx="957943" cy="1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1690688"/>
            <a:ext cx="10381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Input: Ball Trajectory coordinates</a:t>
            </a:r>
          </a:p>
          <a:p>
            <a:r>
              <a:rPr lang="en-US" sz="2000" dirty="0" smtClean="0"/>
              <a:t>Output: Bowl type</a:t>
            </a:r>
          </a:p>
          <a:p>
            <a:r>
              <a:rPr lang="en-US" sz="2000" dirty="0" smtClean="0"/>
              <a:t>Status: </a:t>
            </a:r>
            <a:r>
              <a:rPr lang="en-US" sz="2000" dirty="0" smtClean="0">
                <a:solidFill>
                  <a:schemeClr val="accent2"/>
                </a:solidFill>
              </a:rPr>
              <a:t>Model Training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972" y="3857125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Label: Off spin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763314"/>
            <a:ext cx="301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(x1,y1),(x2,y2),(x3,y3)…(</a:t>
            </a:r>
            <a:r>
              <a:rPr lang="en-US" dirty="0" err="1" smtClean="0"/>
              <a:t>xn,yn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1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#1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5" b="47110"/>
          <a:stretch/>
        </p:blipFill>
        <p:spPr>
          <a:xfrm>
            <a:off x="721826" y="1690688"/>
            <a:ext cx="5374174" cy="3183103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4353636" y="1690688"/>
            <a:ext cx="3193576" cy="122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93122" y="1201003"/>
            <a:ext cx="45719" cy="123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91014" y="1094096"/>
            <a:ext cx="45719" cy="123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81915" y="1301086"/>
            <a:ext cx="45719" cy="123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88906" y="1125940"/>
            <a:ext cx="45719" cy="123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811" y="1445845"/>
            <a:ext cx="45719" cy="123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35209" y="1660069"/>
            <a:ext cx="46757" cy="1416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443187" y="1445845"/>
            <a:ext cx="45719" cy="123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548993" y="1505313"/>
            <a:ext cx="45719" cy="1236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189490" y="1290531"/>
            <a:ext cx="45719" cy="1236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641306" y="1278340"/>
            <a:ext cx="45719" cy="123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05662" y="1270604"/>
            <a:ext cx="45719" cy="1236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312820" y="1500763"/>
            <a:ext cx="46757" cy="1416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416573" y="2262273"/>
            <a:ext cx="72334" cy="680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730357" y="2107516"/>
            <a:ext cx="70728" cy="5937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370854" y="1892734"/>
            <a:ext cx="70728" cy="5937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687026" y="1872807"/>
            <a:ext cx="70728" cy="5937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494184" y="2102967"/>
            <a:ext cx="72334" cy="680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411531" y="1769086"/>
            <a:ext cx="94131" cy="12364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9594712" y="1801749"/>
            <a:ext cx="900416" cy="7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539595" y="1617083"/>
            <a:ext cx="110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Ball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888406" y="900752"/>
            <a:ext cx="912679" cy="789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218845" y="1783078"/>
            <a:ext cx="738431" cy="6397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929208" y="1062702"/>
            <a:ext cx="964646" cy="1008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138841" y="467033"/>
            <a:ext cx="151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Bowl Type 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873372" y="866867"/>
            <a:ext cx="151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Bowl Type 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488906" y="2522511"/>
            <a:ext cx="151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Bowl Type 2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888406" y="2707177"/>
            <a:ext cx="0" cy="104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810233" y="3985146"/>
            <a:ext cx="4582481" cy="2606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203116" y="4165862"/>
            <a:ext cx="169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Report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191084" y="5001635"/>
            <a:ext cx="294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5% chance of Straight Drive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07773" y="5420860"/>
            <a:ext cx="328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80% chance of getting bowled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207773" y="4591647"/>
            <a:ext cx="395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Bowl Type: Leg Spin with ~3 units Swing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207773" y="5789161"/>
            <a:ext cx="3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Ideal shot: Cover Drive ( 3 Players have a success rate of &gt;=75%)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20267256">
            <a:off x="5770774" y="1991699"/>
            <a:ext cx="1519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modelling + Clustering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998083" y="3085693"/>
            <a:ext cx="151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8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Interaction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4351338"/>
          </a:xfrm>
        </p:spPr>
        <p:txBody>
          <a:bodyPr/>
          <a:lstStyle/>
          <a:p>
            <a:r>
              <a:rPr lang="en-US" dirty="0" smtClean="0"/>
              <a:t>Playing the cricket game with the HTC Vive</a:t>
            </a:r>
          </a:p>
          <a:p>
            <a:r>
              <a:rPr lang="en-US" dirty="0" smtClean="0"/>
              <a:t>Bowling with predefined parameters and viewing an extended analysis report.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3385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516508"/>
            <a:ext cx="10515600" cy="1660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AI : RNN, CNN, Conv3D, Object Detection</a:t>
            </a:r>
          </a:p>
          <a:p>
            <a:r>
              <a:rPr lang="en-US" dirty="0" smtClean="0"/>
              <a:t>CV : Color </a:t>
            </a:r>
            <a:r>
              <a:rPr lang="en-US" smtClean="0"/>
              <a:t>Contour detection</a:t>
            </a:r>
            <a:endParaRPr lang="en-US" dirty="0" smtClean="0"/>
          </a:p>
          <a:p>
            <a:r>
              <a:rPr lang="en-US" dirty="0" smtClean="0"/>
              <a:t>Synthetic Data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4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307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Packager Shell Object</vt:lpstr>
      <vt:lpstr>Bowl Type Classification (Status Report)</vt:lpstr>
      <vt:lpstr>Dataset</vt:lpstr>
      <vt:lpstr>Tasks</vt:lpstr>
      <vt:lpstr>Ball trajectory coordinate extraction from 2D images </vt:lpstr>
      <vt:lpstr>Bowl type classification from video inputs</vt:lpstr>
      <vt:lpstr>Bowl type classification from ball trajectory coordinates(Images-CNN)</vt:lpstr>
      <vt:lpstr>Bowl type classification from ball trajectory coordinates(Time Series Data-RNN(LSTM/GRU))</vt:lpstr>
      <vt:lpstr>Milestone #1</vt:lpstr>
      <vt:lpstr>Customer Interaction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13</cp:revision>
  <dcterms:created xsi:type="dcterms:W3CDTF">2020-07-17T10:36:09Z</dcterms:created>
  <dcterms:modified xsi:type="dcterms:W3CDTF">2020-07-20T12:24:24Z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Owner">
    <vt:lpwstr>IMGADMIN@L-156150661</vt:lpwstr>
  </property>
  <property fmtid="{D5CDD505-2E9C-101B-9397-08002B2CF9AE}" pid="5" name="MSIP_Label_b9a70571-31c6-4603-80c1-ef2fb871a62a_SetDate">
    <vt:lpwstr>2020-07-17T11:19:26.0358405Z</vt:lpwstr>
  </property>
  <property fmtid="{D5CDD505-2E9C-101B-9397-08002B2CF9AE}" pid="6" name="MSIP_Label_b9a70571-31c6-4603-80c1-ef2fb871a62a_Name">
    <vt:lpwstr>Internal and Restricted</vt:lpwstr>
  </property>
  <property fmtid="{D5CDD505-2E9C-101B-9397-08002B2CF9AE}" pid="7" name="MSIP_Label_b9a70571-31c6-4603-80c1-ef2fb871a62a_Application">
    <vt:lpwstr>Microsoft Azure Information Protection</vt:lpwstr>
  </property>
  <property fmtid="{D5CDD505-2E9C-101B-9397-08002B2CF9AE}" pid="8" name="MSIP_Label_b9a70571-31c6-4603-80c1-ef2fb871a62a_ActionId">
    <vt:lpwstr>e42a292f-8467-4cc0-a8d9-21ec39096335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