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4292C-9FC0-4E7F-801A-F13FB6EAC456}"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AA942-39A7-45A7-BA62-3599D19B9539}" type="slidenum">
              <a:rPr lang="en-US" smtClean="0"/>
              <a:t>‹#›</a:t>
            </a:fld>
            <a:endParaRPr lang="en-US"/>
          </a:p>
        </p:txBody>
      </p:sp>
    </p:spTree>
    <p:extLst>
      <p:ext uri="{BB962C8B-B14F-4D97-AF65-F5344CB8AC3E}">
        <p14:creationId xmlns:p14="http://schemas.microsoft.com/office/powerpoint/2010/main" val="225153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5AA942-39A7-45A7-BA62-3599D19B9539}" type="slidenum">
              <a:rPr lang="en-US" smtClean="0"/>
              <a:t>2</a:t>
            </a:fld>
            <a:endParaRPr lang="en-US"/>
          </a:p>
        </p:txBody>
      </p:sp>
    </p:spTree>
    <p:extLst>
      <p:ext uri="{BB962C8B-B14F-4D97-AF65-F5344CB8AC3E}">
        <p14:creationId xmlns:p14="http://schemas.microsoft.com/office/powerpoint/2010/main" val="2037046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5AA942-39A7-45A7-BA62-3599D19B9539}" type="slidenum">
              <a:rPr lang="en-US" smtClean="0"/>
              <a:t>4</a:t>
            </a:fld>
            <a:endParaRPr lang="en-US"/>
          </a:p>
        </p:txBody>
      </p:sp>
    </p:spTree>
    <p:extLst>
      <p:ext uri="{BB962C8B-B14F-4D97-AF65-F5344CB8AC3E}">
        <p14:creationId xmlns:p14="http://schemas.microsoft.com/office/powerpoint/2010/main" val="3944678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0C0460-E452-48B4-BB2C-EC3A7E35D1F9}"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178059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C0460-E452-48B4-BB2C-EC3A7E35D1F9}"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103310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C0460-E452-48B4-BB2C-EC3A7E35D1F9}"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349353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C0460-E452-48B4-BB2C-EC3A7E35D1F9}"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275070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0C0460-E452-48B4-BB2C-EC3A7E35D1F9}"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235670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0C0460-E452-48B4-BB2C-EC3A7E35D1F9}"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357030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0C0460-E452-48B4-BB2C-EC3A7E35D1F9}"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152937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0C0460-E452-48B4-BB2C-EC3A7E35D1F9}"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176895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C0460-E452-48B4-BB2C-EC3A7E35D1F9}"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400107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0C0460-E452-48B4-BB2C-EC3A7E35D1F9}"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360560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0C0460-E452-48B4-BB2C-EC3A7E35D1F9}"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3FC89-2F3D-4BC1-930E-6147410E3FF7}" type="slidenum">
              <a:rPr lang="en-US" smtClean="0"/>
              <a:t>‹#›</a:t>
            </a:fld>
            <a:endParaRPr lang="en-US"/>
          </a:p>
        </p:txBody>
      </p:sp>
    </p:spTree>
    <p:extLst>
      <p:ext uri="{BB962C8B-B14F-4D97-AF65-F5344CB8AC3E}">
        <p14:creationId xmlns:p14="http://schemas.microsoft.com/office/powerpoint/2010/main" val="90600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C0460-E452-48B4-BB2C-EC3A7E35D1F9}" type="datetimeFigureOut">
              <a:rPr lang="en-US" smtClean="0"/>
              <a:t>7/3/2020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3FC89-2F3D-4BC1-930E-6147410E3FF7}" type="slidenum">
              <a:rPr lang="en-US" smtClean="0"/>
              <a:t>‹#›</a:t>
            </a:fld>
            <a:endParaRPr lang="en-US"/>
          </a:p>
        </p:txBody>
      </p:sp>
    </p:spTree>
    <p:extLst>
      <p:ext uri="{BB962C8B-B14F-4D97-AF65-F5344CB8AC3E}">
        <p14:creationId xmlns:p14="http://schemas.microsoft.com/office/powerpoint/2010/main" val="63922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Cricket Game-POV</a:t>
            </a:r>
            <a:br>
              <a:rPr lang="en-US" b="1" dirty="0" smtClean="0"/>
            </a:br>
            <a:r>
              <a:rPr lang="en-US" b="1" dirty="0" smtClean="0"/>
              <a:t> </a:t>
            </a:r>
            <a:r>
              <a:rPr lang="en-US" dirty="0" smtClean="0"/>
              <a:t>(Realization Ideas)</a:t>
            </a:r>
            <a:endParaRPr lang="en-US" dirty="0"/>
          </a:p>
        </p:txBody>
      </p:sp>
    </p:spTree>
    <p:extLst>
      <p:ext uri="{BB962C8B-B14F-4D97-AF65-F5344CB8AC3E}">
        <p14:creationId xmlns:p14="http://schemas.microsoft.com/office/powerpoint/2010/main" val="876869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142" y="180459"/>
            <a:ext cx="10515600" cy="1325563"/>
          </a:xfrm>
        </p:spPr>
        <p:txBody>
          <a:bodyPr/>
          <a:lstStyle/>
          <a:p>
            <a:r>
              <a:rPr lang="en-US" b="1" dirty="0"/>
              <a:t>B</a:t>
            </a:r>
            <a:r>
              <a:rPr lang="en-US" b="1" dirty="0" smtClean="0"/>
              <a:t>are-minimum requirements</a:t>
            </a:r>
            <a:r>
              <a:rPr lang="en-US" dirty="0" smtClean="0"/>
              <a:t> for the POC:</a:t>
            </a:r>
            <a:br>
              <a:rPr lang="en-US" dirty="0" smtClean="0"/>
            </a:br>
            <a:endParaRPr lang="en-US" dirty="0"/>
          </a:p>
        </p:txBody>
      </p:sp>
      <p:sp>
        <p:nvSpPr>
          <p:cNvPr id="5" name="Title 1"/>
          <p:cNvSpPr txBox="1">
            <a:spLocks/>
          </p:cNvSpPr>
          <p:nvPr/>
        </p:nvSpPr>
        <p:spPr>
          <a:xfrm>
            <a:off x="780142" y="26851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Implementation:</a:t>
            </a:r>
            <a:endParaRPr lang="en-US" dirty="0"/>
          </a:p>
        </p:txBody>
      </p:sp>
      <p:sp>
        <p:nvSpPr>
          <p:cNvPr id="8" name="TextBox 7"/>
          <p:cNvSpPr txBox="1"/>
          <p:nvPr/>
        </p:nvSpPr>
        <p:spPr>
          <a:xfrm>
            <a:off x="957943" y="1262743"/>
            <a:ext cx="8955314" cy="1422400"/>
          </a:xfrm>
          <a:prstGeom prst="rect">
            <a:avLst/>
          </a:prstGeom>
          <a:noFill/>
        </p:spPr>
        <p:txBody>
          <a:bodyPr wrap="square" rtlCol="0">
            <a:spAutoFit/>
          </a:bodyPr>
          <a:lstStyle/>
          <a:p>
            <a:endParaRPr lang="en-US" dirty="0"/>
          </a:p>
        </p:txBody>
      </p:sp>
      <p:sp>
        <p:nvSpPr>
          <p:cNvPr id="9" name="TextBox 8"/>
          <p:cNvSpPr txBox="1"/>
          <p:nvPr/>
        </p:nvSpPr>
        <p:spPr>
          <a:xfrm>
            <a:off x="1204685" y="1506022"/>
            <a:ext cx="9608458"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cricket game where all the internal elements trackable </a:t>
            </a:r>
          </a:p>
          <a:p>
            <a:pPr marL="285750" indent="-285750">
              <a:buFont typeface="Arial" panose="020B0604020202020204" pitchFamily="34" charset="0"/>
              <a:buChar char="•"/>
            </a:pPr>
            <a:r>
              <a:rPr lang="en-US" dirty="0" smtClean="0"/>
              <a:t>Hard fixed parameters that could uniquely define a bowl(or bat) type</a:t>
            </a:r>
          </a:p>
          <a:p>
            <a:r>
              <a:rPr lang="en-US" dirty="0" smtClean="0"/>
              <a:t>	</a:t>
            </a:r>
            <a:r>
              <a:rPr lang="en-US" i="1" dirty="0" err="1" smtClean="0"/>
              <a:t>Eg</a:t>
            </a:r>
            <a:r>
              <a:rPr lang="en-US" dirty="0" smtClean="0"/>
              <a:t>: for bowling, the ball speed, ball swing could be the parameters</a:t>
            </a:r>
          </a:p>
          <a:p>
            <a:endParaRPr lang="en-US" dirty="0" smtClean="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14" name="TextBox 13"/>
          <p:cNvSpPr txBox="1"/>
          <p:nvPr/>
        </p:nvSpPr>
        <p:spPr>
          <a:xfrm>
            <a:off x="957942" y="3767427"/>
            <a:ext cx="9622971" cy="2308324"/>
          </a:xfrm>
          <a:prstGeom prst="rect">
            <a:avLst/>
          </a:prstGeom>
          <a:noFill/>
        </p:spPr>
        <p:txBody>
          <a:bodyPr wrap="square" rtlCol="0">
            <a:spAutoFit/>
          </a:bodyPr>
          <a:lstStyle/>
          <a:p>
            <a:r>
              <a:rPr lang="en-US" dirty="0" smtClean="0"/>
              <a:t>Assuming the aim is to </a:t>
            </a:r>
            <a:r>
              <a:rPr lang="en-US" b="1" dirty="0" smtClean="0"/>
              <a:t>skill twin </a:t>
            </a:r>
            <a:r>
              <a:rPr lang="en-US" dirty="0" smtClean="0"/>
              <a:t>a </a:t>
            </a:r>
            <a:r>
              <a:rPr lang="en-US" b="1" dirty="0" smtClean="0"/>
              <a:t>batsman,</a:t>
            </a:r>
          </a:p>
          <a:p>
            <a:pPr marL="285750" indent="-285750">
              <a:buFont typeface="Arial" panose="020B0604020202020204" pitchFamily="34" charset="0"/>
              <a:buChar char="•"/>
            </a:pPr>
            <a:r>
              <a:rPr lang="en-US" dirty="0" smtClean="0"/>
              <a:t>Make the target player play our game where he has to face 6 distinct balls</a:t>
            </a:r>
          </a:p>
          <a:p>
            <a:pPr marL="285750" indent="-285750">
              <a:buFont typeface="Arial" panose="020B0604020202020204" pitchFamily="34" charset="0"/>
              <a:buChar char="•"/>
            </a:pPr>
            <a:r>
              <a:rPr lang="en-US" dirty="0" smtClean="0"/>
              <a:t>Let the 2 parameters available for the player to change be power of the shot and tilt of the bat.</a:t>
            </a:r>
          </a:p>
          <a:p>
            <a:pPr marL="285750" indent="-285750">
              <a:buFont typeface="Arial" panose="020B0604020202020204" pitchFamily="34" charset="0"/>
              <a:buChar char="•"/>
            </a:pPr>
            <a:r>
              <a:rPr lang="en-US" dirty="0" smtClean="0"/>
              <a:t> Upon completion of all the 6 attempts by a player, a detailed report can be generated about the batting style of the player.</a:t>
            </a:r>
          </a:p>
          <a:p>
            <a:pPr marL="285750" indent="-285750">
              <a:buFont typeface="Arial" panose="020B0604020202020204" pitchFamily="34" charset="0"/>
              <a:buChar char="•"/>
            </a:pPr>
            <a:r>
              <a:rPr lang="en-US" dirty="0" smtClean="0"/>
              <a:t>The average of the </a:t>
            </a:r>
            <a:r>
              <a:rPr lang="en-US" b="1" dirty="0" smtClean="0"/>
              <a:t>Shot-power</a:t>
            </a:r>
            <a:r>
              <a:rPr lang="en-US" dirty="0" smtClean="0"/>
              <a:t> and  mode of the </a:t>
            </a:r>
            <a:r>
              <a:rPr lang="en-US" b="1" dirty="0" smtClean="0"/>
              <a:t>Bat-tilt</a:t>
            </a:r>
            <a:r>
              <a:rPr lang="en-US" dirty="0" smtClean="0"/>
              <a:t> for 6 attempts if translated to a model,</a:t>
            </a:r>
          </a:p>
          <a:p>
            <a:r>
              <a:rPr lang="en-US" dirty="0"/>
              <a:t>c</a:t>
            </a:r>
            <a:r>
              <a:rPr lang="en-US" dirty="0" smtClean="0"/>
              <a:t>ould behave like a simple skill </a:t>
            </a:r>
            <a:r>
              <a:rPr lang="en-US" dirty="0" err="1" smtClean="0"/>
              <a:t>approximator</a:t>
            </a:r>
            <a:r>
              <a:rPr lang="en-US" dirty="0" smtClean="0"/>
              <a:t> of the target player.</a:t>
            </a:r>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3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cket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2484934"/>
            <a:ext cx="2590800" cy="17621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me ICC guidelines on resumption of cricket impractical, wi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4456" y="3858806"/>
            <a:ext cx="3560836" cy="26706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959429" y="261257"/>
            <a:ext cx="5791200" cy="523220"/>
          </a:xfrm>
          <a:prstGeom prst="rect">
            <a:avLst/>
          </a:prstGeom>
          <a:noFill/>
        </p:spPr>
        <p:txBody>
          <a:bodyPr wrap="square" rtlCol="0">
            <a:spAutoFit/>
          </a:bodyPr>
          <a:lstStyle/>
          <a:p>
            <a:r>
              <a:rPr lang="en-US" sz="2800" i="1" dirty="0" smtClean="0"/>
              <a:t>How to </a:t>
            </a:r>
            <a:r>
              <a:rPr lang="en-US" sz="2800" b="1" i="1" dirty="0" smtClean="0"/>
              <a:t>define</a:t>
            </a:r>
            <a:r>
              <a:rPr lang="en-US" sz="2800" i="1" dirty="0" smtClean="0"/>
              <a:t> the bowl?</a:t>
            </a:r>
            <a:endParaRPr lang="en-US" sz="2800" i="1" dirty="0"/>
          </a:p>
        </p:txBody>
      </p:sp>
      <p:sp>
        <p:nvSpPr>
          <p:cNvPr id="20" name="Rectangle 19"/>
          <p:cNvSpPr/>
          <p:nvPr/>
        </p:nvSpPr>
        <p:spPr>
          <a:xfrm>
            <a:off x="7483380" y="4368799"/>
            <a:ext cx="791027" cy="5238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03828" y="1342571"/>
            <a:ext cx="7881257" cy="923330"/>
          </a:xfrm>
          <a:prstGeom prst="rect">
            <a:avLst/>
          </a:prstGeom>
          <a:noFill/>
        </p:spPr>
        <p:txBody>
          <a:bodyPr wrap="square" rtlCol="0">
            <a:spAutoFit/>
          </a:bodyPr>
          <a:lstStyle/>
          <a:p>
            <a:r>
              <a:rPr lang="en-US" dirty="0" smtClean="0"/>
              <a:t>For the very reason that players garner all the necessary inputs that determines their action decisions from the visual stimuli, all the inputs used to train the batsman model must ideally come from visual inputs.</a:t>
            </a:r>
            <a:endParaRPr lang="en-US" dirty="0"/>
          </a:p>
        </p:txBody>
      </p:sp>
      <p:sp>
        <p:nvSpPr>
          <p:cNvPr id="25" name="TextBox 24"/>
          <p:cNvSpPr txBox="1"/>
          <p:nvPr/>
        </p:nvSpPr>
        <p:spPr>
          <a:xfrm>
            <a:off x="4071255" y="2404132"/>
            <a:ext cx="7881257" cy="1200329"/>
          </a:xfrm>
          <a:prstGeom prst="rect">
            <a:avLst/>
          </a:prstGeom>
          <a:noFill/>
        </p:spPr>
        <p:txBody>
          <a:bodyPr wrap="square" rtlCol="0">
            <a:spAutoFit/>
          </a:bodyPr>
          <a:lstStyle/>
          <a:p>
            <a:r>
              <a:rPr lang="en-US" dirty="0" smtClean="0"/>
              <a:t>Input : 2D frames of fixed dimensions captured at the line of sight of the batsman.</a:t>
            </a:r>
            <a:endParaRPr lang="en-US" dirty="0" smtClean="0"/>
          </a:p>
          <a:p>
            <a:r>
              <a:rPr lang="en-US" dirty="0" smtClean="0"/>
              <a:t>Data Modelling: Generate and record subsequent frames from the release to the hit of the ball.</a:t>
            </a:r>
          </a:p>
          <a:p>
            <a:r>
              <a:rPr lang="en-US" dirty="0" smtClean="0"/>
              <a:t>Output: Bowl Type and Ball trajectory coordinates</a:t>
            </a:r>
            <a:endParaRPr lang="en-US" dirty="0"/>
          </a:p>
        </p:txBody>
      </p:sp>
      <p:sp>
        <p:nvSpPr>
          <p:cNvPr id="21" name="Rectangle 20"/>
          <p:cNvSpPr/>
          <p:nvPr/>
        </p:nvSpPr>
        <p:spPr>
          <a:xfrm>
            <a:off x="2238830" y="2917371"/>
            <a:ext cx="377371" cy="246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27515" y="3010398"/>
            <a:ext cx="377371" cy="246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16200" y="3119254"/>
            <a:ext cx="377371" cy="246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812141" y="3214255"/>
            <a:ext cx="377371" cy="246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08081" y="3357718"/>
            <a:ext cx="377371" cy="2467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2583543" y="3048000"/>
            <a:ext cx="562329" cy="725714"/>
          </a:xfrm>
          <a:custGeom>
            <a:avLst/>
            <a:gdLst>
              <a:gd name="connsiteX0" fmla="*/ 0 w 562329"/>
              <a:gd name="connsiteY0" fmla="*/ 0 h 725714"/>
              <a:gd name="connsiteX1" fmla="*/ 43543 w 562329"/>
              <a:gd name="connsiteY1" fmla="*/ 72571 h 725714"/>
              <a:gd name="connsiteX2" fmla="*/ 87086 w 562329"/>
              <a:gd name="connsiteY2" fmla="*/ 87086 h 725714"/>
              <a:gd name="connsiteX3" fmla="*/ 145143 w 562329"/>
              <a:gd name="connsiteY3" fmla="*/ 174171 h 725714"/>
              <a:gd name="connsiteX4" fmla="*/ 174171 w 562329"/>
              <a:gd name="connsiteY4" fmla="*/ 217714 h 725714"/>
              <a:gd name="connsiteX5" fmla="*/ 261257 w 562329"/>
              <a:gd name="connsiteY5" fmla="*/ 232229 h 725714"/>
              <a:gd name="connsiteX6" fmla="*/ 348343 w 562329"/>
              <a:gd name="connsiteY6" fmla="*/ 261257 h 725714"/>
              <a:gd name="connsiteX7" fmla="*/ 362857 w 562329"/>
              <a:gd name="connsiteY7" fmla="*/ 304800 h 725714"/>
              <a:gd name="connsiteX8" fmla="*/ 493486 w 562329"/>
              <a:gd name="connsiteY8" fmla="*/ 362857 h 725714"/>
              <a:gd name="connsiteX9" fmla="*/ 537028 w 562329"/>
              <a:gd name="connsiteY9" fmla="*/ 377371 h 725714"/>
              <a:gd name="connsiteX10" fmla="*/ 551543 w 562329"/>
              <a:gd name="connsiteY10" fmla="*/ 725714 h 7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2329" h="725714">
                <a:moveTo>
                  <a:pt x="0" y="0"/>
                </a:moveTo>
                <a:cubicBezTo>
                  <a:pt x="14514" y="24190"/>
                  <a:pt x="23595" y="52623"/>
                  <a:pt x="43543" y="72571"/>
                </a:cubicBezTo>
                <a:cubicBezTo>
                  <a:pt x="54361" y="83389"/>
                  <a:pt x="76268" y="76268"/>
                  <a:pt x="87086" y="87086"/>
                </a:cubicBezTo>
                <a:cubicBezTo>
                  <a:pt x="111755" y="111755"/>
                  <a:pt x="125791" y="145143"/>
                  <a:pt x="145143" y="174171"/>
                </a:cubicBezTo>
                <a:cubicBezTo>
                  <a:pt x="154819" y="188685"/>
                  <a:pt x="156964" y="214846"/>
                  <a:pt x="174171" y="217714"/>
                </a:cubicBezTo>
                <a:cubicBezTo>
                  <a:pt x="203200" y="222552"/>
                  <a:pt x="232707" y="225091"/>
                  <a:pt x="261257" y="232229"/>
                </a:cubicBezTo>
                <a:cubicBezTo>
                  <a:pt x="290942" y="239650"/>
                  <a:pt x="348343" y="261257"/>
                  <a:pt x="348343" y="261257"/>
                </a:cubicBezTo>
                <a:cubicBezTo>
                  <a:pt x="353181" y="275771"/>
                  <a:pt x="353300" y="292853"/>
                  <a:pt x="362857" y="304800"/>
                </a:cubicBezTo>
                <a:cubicBezTo>
                  <a:pt x="387950" y="336166"/>
                  <a:pt x="466874" y="353986"/>
                  <a:pt x="493486" y="362857"/>
                </a:cubicBezTo>
                <a:lnTo>
                  <a:pt x="537028" y="377371"/>
                </a:lnTo>
                <a:cubicBezTo>
                  <a:pt x="583673" y="517300"/>
                  <a:pt x="551543" y="405614"/>
                  <a:pt x="551543" y="725714"/>
                </a:cubicBezTo>
              </a:path>
            </a:pathLst>
          </a:cu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a:off x="2238830" y="3214255"/>
            <a:ext cx="0" cy="2620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427515" y="3257141"/>
            <a:ext cx="0" cy="2171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616200" y="3365997"/>
            <a:ext cx="0" cy="1684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2799440" y="3460998"/>
            <a:ext cx="12701" cy="131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008081" y="3604461"/>
            <a:ext cx="0" cy="92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06173" y="5650077"/>
            <a:ext cx="377370" cy="369332"/>
          </a:xfrm>
          <a:prstGeom prst="rect">
            <a:avLst/>
          </a:prstGeom>
          <a:noFill/>
        </p:spPr>
        <p:txBody>
          <a:bodyPr wrap="square" rtlCol="0">
            <a:spAutoFit/>
          </a:bodyPr>
          <a:lstStyle/>
          <a:p>
            <a:r>
              <a:rPr lang="en-US" dirty="0" smtClean="0"/>
              <a:t>t</a:t>
            </a:r>
            <a:endParaRPr lang="en-US" dirty="0"/>
          </a:p>
        </p:txBody>
      </p:sp>
      <p:sp>
        <p:nvSpPr>
          <p:cNvPr id="53" name="TextBox 52"/>
          <p:cNvSpPr txBox="1"/>
          <p:nvPr/>
        </p:nvSpPr>
        <p:spPr>
          <a:xfrm>
            <a:off x="2428419" y="5312228"/>
            <a:ext cx="579661" cy="369332"/>
          </a:xfrm>
          <a:prstGeom prst="rect">
            <a:avLst/>
          </a:prstGeom>
          <a:noFill/>
        </p:spPr>
        <p:txBody>
          <a:bodyPr wrap="square" rtlCol="0">
            <a:spAutoFit/>
          </a:bodyPr>
          <a:lstStyle/>
          <a:p>
            <a:r>
              <a:rPr lang="en-US" dirty="0" smtClean="0"/>
              <a:t>t+1</a:t>
            </a:r>
            <a:endParaRPr lang="en-US" dirty="0"/>
          </a:p>
        </p:txBody>
      </p:sp>
      <p:sp>
        <p:nvSpPr>
          <p:cNvPr id="54" name="TextBox 53"/>
          <p:cNvSpPr txBox="1"/>
          <p:nvPr/>
        </p:nvSpPr>
        <p:spPr>
          <a:xfrm>
            <a:off x="2610754" y="4942896"/>
            <a:ext cx="535117" cy="369332"/>
          </a:xfrm>
          <a:prstGeom prst="rect">
            <a:avLst/>
          </a:prstGeom>
          <a:noFill/>
        </p:spPr>
        <p:txBody>
          <a:bodyPr wrap="square" rtlCol="0">
            <a:spAutoFit/>
          </a:bodyPr>
          <a:lstStyle/>
          <a:p>
            <a:r>
              <a:rPr lang="en-US" dirty="0"/>
              <a:t>t</a:t>
            </a:r>
            <a:r>
              <a:rPr lang="en-US" dirty="0" smtClean="0"/>
              <a:t>+2</a:t>
            </a:r>
            <a:endParaRPr lang="en-US" dirty="0"/>
          </a:p>
        </p:txBody>
      </p:sp>
      <p:sp>
        <p:nvSpPr>
          <p:cNvPr id="55" name="TextBox 54"/>
          <p:cNvSpPr txBox="1"/>
          <p:nvPr/>
        </p:nvSpPr>
        <p:spPr>
          <a:xfrm>
            <a:off x="2807604" y="4616392"/>
            <a:ext cx="577848" cy="369332"/>
          </a:xfrm>
          <a:prstGeom prst="rect">
            <a:avLst/>
          </a:prstGeom>
          <a:noFill/>
        </p:spPr>
        <p:txBody>
          <a:bodyPr wrap="square" rtlCol="0">
            <a:spAutoFit/>
          </a:bodyPr>
          <a:lstStyle/>
          <a:p>
            <a:r>
              <a:rPr lang="en-US" dirty="0"/>
              <a:t>t</a:t>
            </a:r>
            <a:r>
              <a:rPr lang="en-US" dirty="0" smtClean="0"/>
              <a:t>+ 3</a:t>
            </a:r>
            <a:endParaRPr lang="en-US" dirty="0"/>
          </a:p>
        </p:txBody>
      </p:sp>
      <p:sp>
        <p:nvSpPr>
          <p:cNvPr id="56" name="TextBox 55"/>
          <p:cNvSpPr txBox="1"/>
          <p:nvPr/>
        </p:nvSpPr>
        <p:spPr>
          <a:xfrm>
            <a:off x="3009865" y="4299067"/>
            <a:ext cx="720305" cy="369332"/>
          </a:xfrm>
          <a:prstGeom prst="rect">
            <a:avLst/>
          </a:prstGeom>
          <a:noFill/>
        </p:spPr>
        <p:txBody>
          <a:bodyPr wrap="square" rtlCol="0">
            <a:spAutoFit/>
          </a:bodyPr>
          <a:lstStyle/>
          <a:p>
            <a:r>
              <a:rPr lang="en-US" dirty="0"/>
              <a:t>t</a:t>
            </a:r>
            <a:r>
              <a:rPr lang="en-US" dirty="0" smtClean="0"/>
              <a:t> + 4</a:t>
            </a:r>
            <a:endParaRPr lang="en-US" dirty="0"/>
          </a:p>
        </p:txBody>
      </p:sp>
      <p:cxnSp>
        <p:nvCxnSpPr>
          <p:cNvPr id="51" name="Elbow Connector 50"/>
          <p:cNvCxnSpPr/>
          <p:nvPr/>
        </p:nvCxnSpPr>
        <p:spPr>
          <a:xfrm>
            <a:off x="3730170" y="653143"/>
            <a:ext cx="3753210" cy="406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976863" y="261257"/>
            <a:ext cx="2554515" cy="108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8011883" y="281010"/>
            <a:ext cx="2627088" cy="1077218"/>
          </a:xfrm>
          <a:prstGeom prst="rect">
            <a:avLst/>
          </a:prstGeom>
          <a:noFill/>
        </p:spPr>
        <p:txBody>
          <a:bodyPr wrap="square" rtlCol="0">
            <a:spAutoFit/>
          </a:bodyPr>
          <a:lstStyle/>
          <a:p>
            <a:r>
              <a:rPr lang="en-US" sz="1600" dirty="0" smtClean="0"/>
              <a:t>With parameters that can distinctly identify one bowl from the other.</a:t>
            </a:r>
          </a:p>
          <a:p>
            <a:r>
              <a:rPr lang="en-US" sz="1600" dirty="0" err="1" smtClean="0"/>
              <a:t>Eg</a:t>
            </a:r>
            <a:r>
              <a:rPr lang="en-US" sz="1600" dirty="0" smtClean="0"/>
              <a:t>: Bowl type and Trajectory</a:t>
            </a:r>
            <a:endParaRPr lang="en-US" sz="1600" dirty="0"/>
          </a:p>
        </p:txBody>
      </p:sp>
    </p:spTree>
    <p:extLst>
      <p:ext uri="{BB962C8B-B14F-4D97-AF65-F5344CB8AC3E}">
        <p14:creationId xmlns:p14="http://schemas.microsoft.com/office/powerpoint/2010/main" val="1465493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ndia vs Australia 1st Test at Adelaide: Pitch good for batting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61148" y="3925173"/>
            <a:ext cx="9937362" cy="28951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06403" y="1675627"/>
            <a:ext cx="2386739" cy="1131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09029" y="2190411"/>
            <a:ext cx="1320800" cy="845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6402" y="2056649"/>
            <a:ext cx="2386739" cy="369332"/>
          </a:xfrm>
          <a:prstGeom prst="rect">
            <a:avLst/>
          </a:prstGeom>
          <a:noFill/>
        </p:spPr>
        <p:txBody>
          <a:bodyPr wrap="square" rtlCol="0">
            <a:spAutoFit/>
          </a:bodyPr>
          <a:lstStyle/>
          <a:p>
            <a:pPr algn="ctr"/>
            <a:r>
              <a:rPr lang="en-US" dirty="0" smtClean="0"/>
              <a:t>Batsman model</a:t>
            </a:r>
            <a:endParaRPr lang="en-US" dirty="0"/>
          </a:p>
        </p:txBody>
      </p:sp>
      <p:sp>
        <p:nvSpPr>
          <p:cNvPr id="10" name="Rectangle 9"/>
          <p:cNvSpPr/>
          <p:nvPr/>
        </p:nvSpPr>
        <p:spPr>
          <a:xfrm>
            <a:off x="5109029" y="1092248"/>
            <a:ext cx="1320800" cy="928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50471" y="2493036"/>
            <a:ext cx="2386739" cy="369332"/>
          </a:xfrm>
          <a:prstGeom prst="rect">
            <a:avLst/>
          </a:prstGeom>
          <a:noFill/>
        </p:spPr>
        <p:txBody>
          <a:bodyPr wrap="square" rtlCol="0">
            <a:spAutoFit/>
          </a:bodyPr>
          <a:lstStyle/>
          <a:p>
            <a:pPr algn="ctr"/>
            <a:r>
              <a:rPr lang="en-US" dirty="0" smtClean="0"/>
              <a:t>Bowl Type</a:t>
            </a:r>
            <a:endParaRPr lang="en-US" dirty="0"/>
          </a:p>
        </p:txBody>
      </p:sp>
      <p:sp>
        <p:nvSpPr>
          <p:cNvPr id="12" name="TextBox 11"/>
          <p:cNvSpPr txBox="1"/>
          <p:nvPr/>
        </p:nvSpPr>
        <p:spPr>
          <a:xfrm>
            <a:off x="5134618" y="1093600"/>
            <a:ext cx="1320800" cy="923330"/>
          </a:xfrm>
          <a:prstGeom prst="rect">
            <a:avLst/>
          </a:prstGeom>
          <a:noFill/>
        </p:spPr>
        <p:txBody>
          <a:bodyPr wrap="square" rtlCol="0">
            <a:spAutoFit/>
          </a:bodyPr>
          <a:lstStyle/>
          <a:p>
            <a:pPr algn="ctr"/>
            <a:r>
              <a:rPr lang="en-US" dirty="0" smtClean="0"/>
              <a:t>Ball Trajectory Coordinates</a:t>
            </a:r>
            <a:endParaRPr lang="en-US" dirty="0"/>
          </a:p>
        </p:txBody>
      </p:sp>
      <p:sp>
        <p:nvSpPr>
          <p:cNvPr id="14" name="TextBox 13"/>
          <p:cNvSpPr txBox="1"/>
          <p:nvPr/>
        </p:nvSpPr>
        <p:spPr>
          <a:xfrm>
            <a:off x="6599141" y="731685"/>
            <a:ext cx="2386739" cy="646331"/>
          </a:xfrm>
          <a:prstGeom prst="rect">
            <a:avLst/>
          </a:prstGeom>
          <a:noFill/>
        </p:spPr>
        <p:txBody>
          <a:bodyPr wrap="square" rtlCol="0">
            <a:spAutoFit/>
          </a:bodyPr>
          <a:lstStyle/>
          <a:p>
            <a:pPr algn="ctr"/>
            <a:r>
              <a:rPr lang="en-US" dirty="0" smtClean="0"/>
              <a:t>Visual inputs for the batsman model</a:t>
            </a:r>
            <a:endParaRPr lang="en-US" dirty="0"/>
          </a:p>
        </p:txBody>
      </p:sp>
      <p:cxnSp>
        <p:nvCxnSpPr>
          <p:cNvPr id="18" name="Straight Arrow Connector 17"/>
          <p:cNvCxnSpPr/>
          <p:nvPr/>
        </p:nvCxnSpPr>
        <p:spPr>
          <a:xfrm>
            <a:off x="2904517" y="2980485"/>
            <a:ext cx="841829" cy="213830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rot="5400000">
            <a:off x="4576059" y="622240"/>
            <a:ext cx="2386739" cy="29609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5892800" y="3367314"/>
            <a:ext cx="101600" cy="175147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312577" y="2154958"/>
            <a:ext cx="811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6114" y="3367314"/>
            <a:ext cx="12075886"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4484" y="706402"/>
            <a:ext cx="3694752" cy="646331"/>
          </a:xfrm>
          <a:prstGeom prst="rect">
            <a:avLst/>
          </a:prstGeom>
          <a:noFill/>
        </p:spPr>
        <p:txBody>
          <a:bodyPr wrap="square" rtlCol="0">
            <a:spAutoFit/>
          </a:bodyPr>
          <a:lstStyle/>
          <a:p>
            <a:r>
              <a:rPr lang="en-US" dirty="0" smtClean="0"/>
              <a:t>SIMULATION </a:t>
            </a:r>
          </a:p>
          <a:p>
            <a:r>
              <a:rPr lang="en-US" dirty="0" smtClean="0"/>
              <a:t>ENVIRONMENT</a:t>
            </a:r>
            <a:endParaRPr lang="en-US" dirty="0"/>
          </a:p>
        </p:txBody>
      </p:sp>
      <p:sp>
        <p:nvSpPr>
          <p:cNvPr id="30" name="TextBox 29"/>
          <p:cNvSpPr txBox="1"/>
          <p:nvPr/>
        </p:nvSpPr>
        <p:spPr>
          <a:xfrm>
            <a:off x="51594" y="3813464"/>
            <a:ext cx="3694752" cy="646331"/>
          </a:xfrm>
          <a:prstGeom prst="rect">
            <a:avLst/>
          </a:prstGeom>
          <a:noFill/>
        </p:spPr>
        <p:txBody>
          <a:bodyPr wrap="square" rtlCol="0">
            <a:spAutoFit/>
          </a:bodyPr>
          <a:lstStyle/>
          <a:p>
            <a:r>
              <a:rPr lang="en-US" dirty="0" smtClean="0"/>
              <a:t>REAL </a:t>
            </a:r>
          </a:p>
          <a:p>
            <a:r>
              <a:rPr lang="en-US" dirty="0" smtClean="0"/>
              <a:t>GAME</a:t>
            </a:r>
            <a:endParaRPr lang="en-US" dirty="0"/>
          </a:p>
        </p:txBody>
      </p:sp>
      <p:sp>
        <p:nvSpPr>
          <p:cNvPr id="33" name="TextBox 32"/>
          <p:cNvSpPr txBox="1"/>
          <p:nvPr/>
        </p:nvSpPr>
        <p:spPr>
          <a:xfrm>
            <a:off x="2206171" y="188686"/>
            <a:ext cx="6444343" cy="523220"/>
          </a:xfrm>
          <a:prstGeom prst="rect">
            <a:avLst/>
          </a:prstGeom>
          <a:noFill/>
        </p:spPr>
        <p:txBody>
          <a:bodyPr wrap="square" rtlCol="0">
            <a:spAutoFit/>
          </a:bodyPr>
          <a:lstStyle/>
          <a:p>
            <a:r>
              <a:rPr lang="en-US" sz="2800" i="1" dirty="0" smtClean="0"/>
              <a:t>What the batsman(or made to) see(s)?</a:t>
            </a:r>
            <a:endParaRPr lang="en-US" sz="2800" i="1" dirty="0"/>
          </a:p>
        </p:txBody>
      </p:sp>
    </p:spTree>
    <p:extLst>
      <p:ext uri="{BB962C8B-B14F-4D97-AF65-F5344CB8AC3E}">
        <p14:creationId xmlns:p14="http://schemas.microsoft.com/office/powerpoint/2010/main" val="90948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4256</TotalTime>
  <Words>297</Words>
  <Application>Microsoft Office PowerPoint</Application>
  <PresentationFormat>Widescreen</PresentationFormat>
  <Paragraphs>40</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Cricket Game-POV  (Realization Ideas)</vt:lpstr>
      <vt:lpstr>Bare-minimum requirements for the POC: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16</cp:revision>
  <dcterms:created xsi:type="dcterms:W3CDTF">2020-07-03T11:14:43Z</dcterms:created>
  <dcterms:modified xsi:type="dcterms:W3CDTF">2020-07-06T10:11:09Z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3599e32-523d-45cf-80c8-50d522cc3338_Enabled">
    <vt:lpwstr>True</vt:lpwstr>
  </property>
  <property fmtid="{D5CDD505-2E9C-101B-9397-08002B2CF9AE}" pid="3" name="MSIP_Label_a3599e32-523d-45cf-80c8-50d522cc3338_SiteId">
    <vt:lpwstr>258ac4e4-146a-411e-9dc8-79a9e12fd6da</vt:lpwstr>
  </property>
  <property fmtid="{D5CDD505-2E9C-101B-9397-08002B2CF9AE}" pid="4" name="MSIP_Label_a3599e32-523d-45cf-80c8-50d522cc3338_Owner">
    <vt:lpwstr>IMGADMIN@L-156150661</vt:lpwstr>
  </property>
  <property fmtid="{D5CDD505-2E9C-101B-9397-08002B2CF9AE}" pid="5" name="MSIP_Label_a3599e32-523d-45cf-80c8-50d522cc3338_SetDate">
    <vt:lpwstr>2020-07-03T11:22:30.5739182Z</vt:lpwstr>
  </property>
  <property fmtid="{D5CDD505-2E9C-101B-9397-08002B2CF9AE}" pid="6" name="MSIP_Label_a3599e32-523d-45cf-80c8-50d522cc3338_Name">
    <vt:lpwstr>Public</vt:lpwstr>
  </property>
  <property fmtid="{D5CDD505-2E9C-101B-9397-08002B2CF9AE}" pid="7" name="MSIP_Label_a3599e32-523d-45cf-80c8-50d522cc3338_Application">
    <vt:lpwstr>Microsoft Azure Information Protection</vt:lpwstr>
  </property>
  <property fmtid="{D5CDD505-2E9C-101B-9397-08002B2CF9AE}" pid="8" name="MSIP_Label_a3599e32-523d-45cf-80c8-50d522cc3338_ActionId">
    <vt:lpwstr>f2fd34b1-f931-4231-bd1d-2b2a1c4b4aaf</vt:lpwstr>
  </property>
  <property fmtid="{D5CDD505-2E9C-101B-9397-08002B2CF9AE}" pid="9" name="MSIP_Label_a3599e32-523d-45cf-80c8-50d522cc3338_Extended_MSFT_Method">
    <vt:lpwstr>Manual</vt:lpwstr>
  </property>
  <property fmtid="{D5CDD505-2E9C-101B-9397-08002B2CF9AE}" pid="10" name="Sensitivity">
    <vt:lpwstr>Public</vt:lpwstr>
  </property>
</Properties>
</file>