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89" r:id="rId4"/>
    <p:sldId id="258" r:id="rId5"/>
    <p:sldId id="288" r:id="rId6"/>
    <p:sldId id="263" r:id="rId7"/>
    <p:sldId id="278" r:id="rId8"/>
    <p:sldId id="265" r:id="rId9"/>
    <p:sldId id="264" r:id="rId10"/>
    <p:sldId id="290" r:id="rId11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A533-41E6-E640-A5F0-6021AE3D048A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60A-A3B9-304B-B2ED-005D3C879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01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A533-41E6-E640-A5F0-6021AE3D048A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60A-A3B9-304B-B2ED-005D3C879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0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A533-41E6-E640-A5F0-6021AE3D048A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60A-A3B9-304B-B2ED-005D3C879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65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A533-41E6-E640-A5F0-6021AE3D048A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60A-A3B9-304B-B2ED-005D3C879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27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A533-41E6-E640-A5F0-6021AE3D048A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60A-A3B9-304B-B2ED-005D3C879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09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A533-41E6-E640-A5F0-6021AE3D048A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60A-A3B9-304B-B2ED-005D3C879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02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A533-41E6-E640-A5F0-6021AE3D048A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60A-A3B9-304B-B2ED-005D3C879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8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A533-41E6-E640-A5F0-6021AE3D048A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60A-A3B9-304B-B2ED-005D3C879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A533-41E6-E640-A5F0-6021AE3D048A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60A-A3B9-304B-B2ED-005D3C879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4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A533-41E6-E640-A5F0-6021AE3D048A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60A-A3B9-304B-B2ED-005D3C879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93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A533-41E6-E640-A5F0-6021AE3D048A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60A-A3B9-304B-B2ED-005D3C879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13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8A533-41E6-E640-A5F0-6021AE3D048A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960A-A3B9-304B-B2ED-005D3C879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05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548105" y="518615"/>
            <a:ext cx="8315158" cy="1542197"/>
          </a:xfrm>
        </p:spPr>
        <p:txBody>
          <a:bodyPr/>
          <a:lstStyle/>
          <a:p>
            <a:r>
              <a:rPr lang="ru-RU" sz="3600" b="1" dirty="0" smtClean="0">
                <a:latin typeface="Cambria" panose="02040503050406030204" pitchFamily="18" charset="0"/>
                <a:cs typeface="Aharoni" panose="02010803020104030203" pitchFamily="2" charset="-79"/>
              </a:rPr>
              <a:t>Студенческий стандарт качества образования</a:t>
            </a:r>
            <a:endParaRPr lang="ru-RU" sz="3600" b="1" dirty="0">
              <a:latin typeface="Cambria" panose="02040503050406030204" pitchFamily="18" charset="0"/>
              <a:cs typeface="Aharoni" panose="02010803020104030203" pitchFamily="2" charset="-79"/>
            </a:endParaRPr>
          </a:p>
        </p:txBody>
      </p:sp>
      <p:pic>
        <p:nvPicPr>
          <p:cNvPr id="4" name="Изображение 3" descr="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24" y="2320119"/>
            <a:ext cx="3669221" cy="3991642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28596" y="5786672"/>
            <a:ext cx="1396293" cy="52508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182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Cambria" panose="02040503050406030204" pitchFamily="18" charset="0"/>
              </a:rPr>
              <a:t>Направления дальнейшей работы</a:t>
            </a:r>
            <a:endParaRPr lang="ru-RU" b="1" dirty="0">
              <a:latin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sz="2400" dirty="0" smtClean="0">
                <a:latin typeface="Cambria" panose="02040503050406030204" pitchFamily="18" charset="0"/>
              </a:rPr>
              <a:t>Утверждение студенческого стандарта качества образования на </a:t>
            </a:r>
            <a:r>
              <a:rPr lang="ru-RU" sz="2400" dirty="0" smtClean="0">
                <a:latin typeface="Cambria" panose="02040503050406030204" pitchFamily="18" charset="0"/>
              </a:rPr>
              <a:t>I Всероссийском студенческом форуме по качеству образования </a:t>
            </a:r>
            <a:r>
              <a:rPr lang="ru-RU" sz="2400" dirty="0" smtClean="0">
                <a:latin typeface="Cambria" panose="02040503050406030204" pitchFamily="18" charset="0"/>
              </a:rPr>
              <a:t>с </a:t>
            </a:r>
            <a:r>
              <a:rPr lang="ru-RU" sz="2400" dirty="0">
                <a:latin typeface="Cambria" panose="02040503050406030204" pitchFamily="18" charset="0"/>
              </a:rPr>
              <a:t>6 по 9 октября 2014 </a:t>
            </a:r>
            <a:r>
              <a:rPr lang="ru-RU" sz="2400" dirty="0" smtClean="0">
                <a:latin typeface="Cambria" panose="02040503050406030204" pitchFamily="18" charset="0"/>
              </a:rPr>
              <a:t>года (место проведения – Санкт-Петербурге).</a:t>
            </a:r>
          </a:p>
          <a:p>
            <a:pPr algn="just"/>
            <a:r>
              <a:rPr lang="ru-RU" sz="2400" dirty="0" smtClean="0">
                <a:latin typeface="Cambria" panose="02040503050406030204" pitchFamily="18" charset="0"/>
              </a:rPr>
              <a:t>Проведение региональных школ для обучения руководителей комиссий по качеству образования необходимым  навыкам во всех федеральных округах РФ. </a:t>
            </a:r>
          </a:p>
          <a:p>
            <a:pPr algn="just"/>
            <a:r>
              <a:rPr lang="ru-RU" sz="2400" dirty="0" smtClean="0">
                <a:latin typeface="Cambria" panose="02040503050406030204" pitchFamily="18" charset="0"/>
              </a:rPr>
              <a:t>Создание отраслевых студенческих советов по качеству образования для разработки отраслевых стандартов качества образования.</a:t>
            </a:r>
          </a:p>
          <a:p>
            <a:pPr algn="just"/>
            <a:r>
              <a:rPr lang="ru-RU" sz="2400" dirty="0" smtClean="0">
                <a:latin typeface="Cambria" panose="02040503050406030204" pitchFamily="18" charset="0"/>
              </a:rPr>
              <a:t>Создание региональных советов по качеству образования для учета культурной, конфессиональной и региональной специфики студенческих требований к образованию.</a:t>
            </a:r>
            <a:endParaRPr lang="ru-RU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8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68741" y="996287"/>
            <a:ext cx="7694210" cy="513155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	</a:t>
            </a:r>
            <a:endParaRPr lang="ru-RU" dirty="0"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Cambria" panose="02040503050406030204" pitchFamily="18" charset="0"/>
              </a:rPr>
              <a:t>	</a:t>
            </a:r>
            <a:r>
              <a:rPr lang="ru-RU" sz="2400" dirty="0" smtClean="0">
                <a:latin typeface="Cambria" panose="02040503050406030204" pitchFamily="18" charset="0"/>
              </a:rPr>
              <a:t>Сложившаяся в России система высшего образования является крайне закрытой и достаточно </a:t>
            </a:r>
            <a:r>
              <a:rPr lang="ru-RU" sz="2400" dirty="0" err="1" smtClean="0">
                <a:latin typeface="Cambria" panose="02040503050406030204" pitchFamily="18" charset="0"/>
              </a:rPr>
              <a:t>ригидно</a:t>
            </a:r>
            <a:r>
              <a:rPr lang="ru-RU" sz="2400" dirty="0" smtClean="0">
                <a:latin typeface="Cambria" panose="02040503050406030204" pitchFamily="18" charset="0"/>
              </a:rPr>
              <a:t> реагирует на вызовы рынка труда.  Целесообразным путем решения данной проблемы является независимая оценка качества образования, помимо государственной. 	</a:t>
            </a:r>
          </a:p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</a:rPr>
              <a:t>	</a:t>
            </a:r>
            <a:r>
              <a:rPr lang="ru-RU" sz="2400" dirty="0" smtClean="0">
                <a:latin typeface="Cambria" panose="02040503050406030204" pitchFamily="18" charset="0"/>
              </a:rPr>
              <a:t>Данная оценка возможна по двум направлениям: </a:t>
            </a:r>
          </a:p>
          <a:p>
            <a:pPr algn="just"/>
            <a:r>
              <a:rPr lang="ru-RU" sz="2400" dirty="0" smtClean="0">
                <a:latin typeface="Cambria" panose="02040503050406030204" pitchFamily="18" charset="0"/>
              </a:rPr>
              <a:t>работодатели </a:t>
            </a:r>
          </a:p>
          <a:p>
            <a:pPr algn="just"/>
            <a:r>
              <a:rPr lang="ru-RU" sz="2400" dirty="0" smtClean="0">
                <a:latin typeface="Cambria" panose="02040503050406030204" pitchFamily="18" charset="0"/>
              </a:rPr>
              <a:t>обучающиеся образовательных организаций. </a:t>
            </a:r>
          </a:p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</a:rPr>
              <a:t>	</a:t>
            </a:r>
            <a:r>
              <a:rPr lang="ru-RU" sz="2400" dirty="0" smtClean="0">
                <a:latin typeface="Cambria" panose="02040503050406030204" pitchFamily="18" charset="0"/>
              </a:rPr>
              <a:t>Именно студенты являются наиболее адекватными оценщиками системы высшего образования, поскольку наиболее заинтересованы в ее результатах и понимают ее «изнутри».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ru-RU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2553367" y="5578992"/>
            <a:ext cx="6162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9 июня, президент России Владимир Путин </a:t>
            </a:r>
            <a:r>
              <a:rPr lang="ru-RU" sz="1600" dirty="0" smtClean="0">
                <a:solidFill>
                  <a:schemeClr val="bg1"/>
                </a:solidFill>
              </a:rPr>
              <a:t>на встрече </a:t>
            </a:r>
            <a:r>
              <a:rPr lang="ru-RU" sz="1600" dirty="0">
                <a:solidFill>
                  <a:schemeClr val="bg1"/>
                </a:solidFill>
              </a:rPr>
              <a:t>со студентами Северного (Арктического) федерального университета имени Ломоносова (САФУ) в Архангельске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093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ru-RU" b="1" dirty="0" smtClean="0">
                <a:latin typeface="Cambria" panose="02040503050406030204" pitchFamily="18" charset="0"/>
              </a:rPr>
              <a:t>Нормативная база:</a:t>
            </a:r>
            <a:endParaRPr lang="ru-RU" b="1" dirty="0" smtClean="0">
              <a:latin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28549"/>
            <a:ext cx="7886700" cy="4648414"/>
          </a:xfrm>
        </p:spPr>
        <p:txBody>
          <a:bodyPr>
            <a:noAutofit/>
          </a:bodyPr>
          <a:lstStyle/>
          <a:p>
            <a:pPr algn="just"/>
            <a:r>
              <a:rPr lang="ru-RU" sz="2400" dirty="0" smtClean="0">
                <a:latin typeface="Cambria" panose="02040503050406030204" pitchFamily="18" charset="0"/>
              </a:rPr>
              <a:t>По закону «Об образовании РФ» (273 - ФЗ, 26 статья) студенты становятся полноправными участниками управления образовательной организацией, соответственно студенты должны участвовать в управлении образовательным процессом, оценивая и контролируя его. </a:t>
            </a:r>
          </a:p>
          <a:p>
            <a:pPr algn="just"/>
            <a:r>
              <a:rPr lang="ru-RU" sz="2400" dirty="0" smtClean="0">
                <a:latin typeface="Cambria" panose="02040503050406030204" pitchFamily="18" charset="0"/>
              </a:rPr>
              <a:t>Поручение Президента  РФ </a:t>
            </a:r>
            <a:r>
              <a:rPr lang="en-US" sz="2400" dirty="0" smtClean="0">
                <a:latin typeface="Cambria" panose="02040503050406030204" pitchFamily="18" charset="0"/>
              </a:rPr>
              <a:t>N</a:t>
            </a:r>
            <a:r>
              <a:rPr lang="ru-RU" sz="2400" dirty="0" smtClean="0">
                <a:latin typeface="Cambria" panose="02040503050406030204" pitchFamily="18" charset="0"/>
              </a:rPr>
              <a:t>1148 п.2 от 22 мая 2014 года предполагает  создание внутренних систем оценки деятельности научно-педагогических работников и удовлетворённости студентов условиями и результатами обучения, для последующего учёта результатов этой оценки в системе показателей эффективности деятельности образовательных организаций высшего образования.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2257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04716" y="532264"/>
            <a:ext cx="8693624" cy="98263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</a:rPr>
              <a:t>Студенческий стандарт качества образования</a:t>
            </a:r>
            <a:endParaRPr lang="ru-RU" b="1" dirty="0">
              <a:latin typeface="Cambria" panose="020405030504060302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4632" y="1697789"/>
            <a:ext cx="7967579" cy="43399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Cambria" panose="02040503050406030204" pitchFamily="18" charset="0"/>
              </a:rPr>
              <a:t>	Студенческий стандарт качества образования – это инструмен</a:t>
            </a:r>
            <a:r>
              <a:rPr lang="ru-RU" sz="2400" dirty="0" smtClean="0">
                <a:latin typeface="Cambria" panose="02040503050406030204" pitchFamily="18" charset="0"/>
              </a:rPr>
              <a:t>т, который позволит включить студентов в управление образовательной организацией посредством оценки и повышения качества получаемых услуг.</a:t>
            </a:r>
          </a:p>
          <a:p>
            <a:pPr marL="0" indent="0" algn="just">
              <a:buNone/>
            </a:pPr>
            <a:r>
              <a:rPr lang="ru-RU" sz="2400" dirty="0" smtClean="0">
                <a:latin typeface="Cambria" panose="02040503050406030204" pitchFamily="18" charset="0"/>
              </a:rPr>
              <a:t>	Он включает в себя  стандартизированный набор критериев,  который позволит с</a:t>
            </a:r>
            <a:r>
              <a:rPr lang="ru-RU" sz="2400" dirty="0" smtClean="0">
                <a:latin typeface="Cambria" panose="02040503050406030204" pitchFamily="18" charset="0"/>
              </a:rPr>
              <a:t>оздать  в вузах комиссии по качеству образования, направленные на проведение мониторинга качества образования, а также на решение выявленных проблем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</a:p>
          <a:p>
            <a:pPr marL="0" indent="0" algn="just">
              <a:buNone/>
            </a:pPr>
            <a:endParaRPr lang="ru-RU" sz="24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9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0828"/>
            <a:ext cx="7886700" cy="1325563"/>
          </a:xfrm>
        </p:spPr>
        <p:txBody>
          <a:bodyPr/>
          <a:lstStyle/>
          <a:p>
            <a:r>
              <a:rPr lang="ru-RU" b="1" dirty="0" smtClean="0">
                <a:latin typeface="Cambria" panose="02040503050406030204" pitchFamily="18" charset="0"/>
              </a:rPr>
              <a:t>Разработка студенческого стандарта качества</a:t>
            </a:r>
            <a:endParaRPr lang="ru-RU" b="1" dirty="0">
              <a:latin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69493"/>
            <a:ext cx="7886700" cy="46074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Cambria" panose="02040503050406030204" pitchFamily="18" charset="0"/>
              </a:rPr>
              <a:t>	Показатели и критерии, вошедшие в студенческий стандарт обсуждались в ходе работы ведущих российских площадок, собирающих наиболее талантливую и активную часть студенческого сообщества:  </a:t>
            </a:r>
            <a:endParaRPr lang="ru-RU" sz="2400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Cambria" panose="02040503050406030204" pitchFamily="18" charset="0"/>
              </a:rPr>
              <a:t>3 </a:t>
            </a:r>
            <a:r>
              <a:rPr lang="ru-RU" sz="2400" dirty="0" smtClean="0">
                <a:latin typeface="Cambria" panose="02040503050406030204" pitchFamily="18" charset="0"/>
              </a:rPr>
              <a:t>окружных форума: </a:t>
            </a:r>
          </a:p>
          <a:p>
            <a:r>
              <a:rPr lang="ru-RU" sz="2400" dirty="0" smtClean="0">
                <a:latin typeface="Cambria" panose="02040503050406030204" pitchFamily="18" charset="0"/>
              </a:rPr>
              <a:t>«Утро-2014</a:t>
            </a:r>
            <a:r>
              <a:rPr lang="ru-RU" sz="2400" dirty="0" smtClean="0">
                <a:latin typeface="Cambria" panose="02040503050406030204" pitchFamily="18" charset="0"/>
              </a:rPr>
              <a:t>» </a:t>
            </a:r>
          </a:p>
          <a:p>
            <a:r>
              <a:rPr lang="ru-RU" sz="2400" dirty="0" smtClean="0">
                <a:latin typeface="Cambria" panose="02040503050406030204" pitchFamily="18" charset="0"/>
              </a:rPr>
              <a:t>«</a:t>
            </a:r>
            <a:r>
              <a:rPr lang="ru-RU" sz="2400" dirty="0" smtClean="0">
                <a:latin typeface="Cambria" panose="02040503050406030204" pitchFamily="18" charset="0"/>
              </a:rPr>
              <a:t>БалтАртэк-2014</a:t>
            </a:r>
            <a:r>
              <a:rPr lang="ru-RU" sz="2400" dirty="0" smtClean="0">
                <a:latin typeface="Cambria" panose="02040503050406030204" pitchFamily="18" charset="0"/>
              </a:rPr>
              <a:t>» </a:t>
            </a:r>
          </a:p>
          <a:p>
            <a:r>
              <a:rPr lang="ru-RU" sz="2400" dirty="0" smtClean="0">
                <a:latin typeface="Cambria" panose="02040503050406030204" pitchFamily="18" charset="0"/>
              </a:rPr>
              <a:t>«</a:t>
            </a:r>
            <a:r>
              <a:rPr lang="ru-RU" sz="2400" dirty="0" smtClean="0">
                <a:latin typeface="Cambria" panose="02040503050406030204" pitchFamily="18" charset="0"/>
              </a:rPr>
              <a:t>Машук-2014»</a:t>
            </a:r>
          </a:p>
          <a:p>
            <a:pPr marL="0" indent="0">
              <a:buNone/>
            </a:pPr>
            <a:r>
              <a:rPr lang="ru-RU" sz="2400" dirty="0" smtClean="0">
                <a:latin typeface="Cambria" panose="02040503050406030204" pitchFamily="18" charset="0"/>
              </a:rPr>
              <a:t>Всероссийский форум «Селигер-2014»</a:t>
            </a:r>
          </a:p>
          <a:p>
            <a:pPr marL="0" indent="0" algn="just">
              <a:buNone/>
            </a:pPr>
            <a:r>
              <a:rPr lang="ru-RU" sz="2400" dirty="0" smtClean="0">
                <a:latin typeface="Cambria" panose="02040503050406030204" pitchFamily="18" charset="0"/>
              </a:rPr>
              <a:t>Всего в разработке и обсуждении стандарта приняло участие более 1500 </a:t>
            </a:r>
            <a:r>
              <a:rPr lang="ru-RU" sz="2400" dirty="0" smtClean="0">
                <a:latin typeface="Cambria" panose="02040503050406030204" pitchFamily="18" charset="0"/>
              </a:rPr>
              <a:t>человек </a:t>
            </a:r>
            <a:r>
              <a:rPr lang="ru-RU" sz="2400" dirty="0" smtClean="0">
                <a:latin typeface="Cambria" panose="02040503050406030204" pitchFamily="18" charset="0"/>
              </a:rPr>
              <a:t>из более чем  </a:t>
            </a:r>
            <a:r>
              <a:rPr lang="ru-RU" sz="2400" dirty="0" smtClean="0">
                <a:latin typeface="Cambria" panose="02040503050406030204" pitchFamily="18" charset="0"/>
              </a:rPr>
              <a:t>50 регионов </a:t>
            </a:r>
            <a:r>
              <a:rPr lang="ru-RU" sz="2400" dirty="0" smtClean="0">
                <a:latin typeface="Cambria" panose="02040503050406030204" pitchFamily="18" charset="0"/>
              </a:rPr>
              <a:t>РФ</a:t>
            </a:r>
            <a:endParaRPr lang="ru-RU" sz="24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67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 smtClean="0">
                <a:latin typeface="Cambria" panose="02040503050406030204" pitchFamily="18" charset="0"/>
              </a:rPr>
              <a:t>Содержание и концепция студенческого стандарта</a:t>
            </a:r>
            <a:endParaRPr lang="ru-RU" sz="2800" b="1" dirty="0">
              <a:latin typeface="Cambria" panose="020405030504060302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Cambria" panose="02040503050406030204" pitchFamily="18" charset="0"/>
              </a:rPr>
              <a:t>	Проведенные </a:t>
            </a:r>
            <a:r>
              <a:rPr lang="ru-RU" sz="2400" dirty="0">
                <a:latin typeface="Cambria" panose="02040503050406030204" pitchFamily="18" charset="0"/>
              </a:rPr>
              <a:t>первичные замеры и фокус-группы, включавшие студентов, выпускников, а также представителей работодателей, органов власти, общественных объединений, руководства вузов, позволили выявить наиболее значимые для студентов параметры системы профессионального образования и систематизировать их, сгруппировав в пять смысловых блоков.</a:t>
            </a:r>
            <a:endParaRPr lang="ru-RU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7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3081" y="873456"/>
            <a:ext cx="7776585" cy="51588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sz="2400" dirty="0">
                <a:latin typeface="Cambria" panose="02040503050406030204" pitchFamily="18" charset="0"/>
              </a:rPr>
              <a:t>Первый раздел системы показателей содержит значимые для студентов условия и факторы образовательного процесса, включающего в себя учебную, научную и воспитательную (согласно 273-ФЗ) деятельность. </a:t>
            </a:r>
          </a:p>
          <a:p>
            <a:pPr algn="just"/>
            <a:r>
              <a:rPr lang="ru-RU" sz="2400" dirty="0">
                <a:latin typeface="Cambria" panose="02040503050406030204" pitchFamily="18" charset="0"/>
              </a:rPr>
              <a:t>Второй раздел – это показатели результата, включающие объемный блок показателей самооценки, призванных сфокусировать выявление проблемных зон в процессе образования через поиск отклонений промежуточных и итоговых результатов  обучения от результатов, желаемых для обучающихся, определяемых с учетом требований работодателей и государственно-общественных институтов (государственной политики и общественных потребностей). </a:t>
            </a:r>
            <a:endParaRPr lang="ru-RU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5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4023" y="655093"/>
            <a:ext cx="8284191" cy="5872498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>
                <a:latin typeface="Cambria" panose="02040503050406030204" pitchFamily="18" charset="0"/>
              </a:rPr>
              <a:t>Т</a:t>
            </a:r>
            <a:r>
              <a:rPr lang="ru-RU" dirty="0" smtClean="0">
                <a:latin typeface="Cambria" panose="02040503050406030204" pitchFamily="18" charset="0"/>
              </a:rPr>
              <a:t>ретий раздел</a:t>
            </a:r>
            <a:r>
              <a:rPr lang="ru-RU" dirty="0">
                <a:latin typeface="Cambria" panose="02040503050406030204" pitchFamily="18" charset="0"/>
              </a:rPr>
              <a:t> </a:t>
            </a:r>
            <a:r>
              <a:rPr lang="ru-RU" dirty="0" smtClean="0">
                <a:latin typeface="Cambria" panose="02040503050406030204" pitchFamily="18" charset="0"/>
              </a:rPr>
              <a:t>посвящен </a:t>
            </a:r>
            <a:r>
              <a:rPr lang="ru-RU" dirty="0" smtClean="0">
                <a:latin typeface="Cambria" panose="02040503050406030204" pitchFamily="18" charset="0"/>
              </a:rPr>
              <a:t> </a:t>
            </a:r>
            <a:r>
              <a:rPr lang="ru-RU" dirty="0" smtClean="0">
                <a:latin typeface="Cambria" panose="02040503050406030204" pitchFamily="18" charset="0"/>
              </a:rPr>
              <a:t>п</a:t>
            </a:r>
            <a:r>
              <a:rPr lang="ru-RU" dirty="0" smtClean="0">
                <a:latin typeface="Cambria" panose="02040503050406030204" pitchFamily="18" charset="0"/>
              </a:rPr>
              <a:t>оказателям качества преподавания, </a:t>
            </a:r>
            <a:r>
              <a:rPr lang="ru-RU" dirty="0" smtClean="0">
                <a:latin typeface="Cambria" panose="02040503050406030204" pitchFamily="18" charset="0"/>
              </a:rPr>
              <a:t>ввиду </a:t>
            </a:r>
            <a:r>
              <a:rPr lang="ru-RU" dirty="0">
                <a:latin typeface="Cambria" panose="02040503050406030204" pitchFamily="18" charset="0"/>
              </a:rPr>
              <a:t>сформировавшейся и поддержанной Президентом России практики выявления наиболее эффективных с точки зрения создания условий и результатов образования преподавателей. А также для определения слабых сторон в организации преподавательской деятельности с целью своевременного принятия мер по повышению квалификации, обучению, переобучению ППС.  </a:t>
            </a:r>
            <a:endParaRPr lang="ru-RU" dirty="0" smtClean="0">
              <a:latin typeface="Cambria" panose="02040503050406030204" pitchFamily="18" charset="0"/>
            </a:endParaRPr>
          </a:p>
          <a:p>
            <a:pPr algn="just"/>
            <a:r>
              <a:rPr lang="ru-RU" dirty="0" smtClean="0">
                <a:latin typeface="Cambria" panose="02040503050406030204" pitchFamily="18" charset="0"/>
              </a:rPr>
              <a:t>Показатели </a:t>
            </a:r>
            <a:r>
              <a:rPr lang="ru-RU" dirty="0">
                <a:latin typeface="Cambria" panose="02040503050406030204" pitchFamily="18" charset="0"/>
              </a:rPr>
              <a:t>четвертого раздела связаны с информированностью студентов о том, как должен быть организован эффективный образовательный процесс, какие способы влияния на формы и содержания образования, условия обучения, известны и доступны студентам, в соответствии с политикой информационной открытости образовательной организации.  </a:t>
            </a:r>
            <a:endParaRPr lang="ru-RU" dirty="0" smtClean="0">
              <a:latin typeface="Cambria" panose="02040503050406030204" pitchFamily="18" charset="0"/>
            </a:endParaRPr>
          </a:p>
          <a:p>
            <a:pPr algn="just"/>
            <a:r>
              <a:rPr lang="ru-RU" dirty="0" smtClean="0">
                <a:latin typeface="Cambria" panose="02040503050406030204" pitchFamily="18" charset="0"/>
              </a:rPr>
              <a:t>Пятый </a:t>
            </a:r>
            <a:r>
              <a:rPr lang="ru-RU" dirty="0">
                <a:latin typeface="Cambria" panose="02040503050406030204" pitchFamily="18" charset="0"/>
              </a:rPr>
              <a:t>раздел касается материального сопровождения образовательного процесса, выполнения санитарно-гигиенических, эстетических, эргономических и иных норм, научную организацию труда и учения, которые напрямую либо косвенно  обуславливают результативность образовательного процесса.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71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79463" y="1078173"/>
            <a:ext cx="7583487" cy="5390866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800" dirty="0" smtClean="0"/>
              <a:t>	</a:t>
            </a:r>
            <a:r>
              <a:rPr lang="ru-RU" sz="2400" dirty="0" smtClean="0">
                <a:latin typeface="Cambria" panose="02040503050406030204" pitchFamily="18" charset="0"/>
              </a:rPr>
              <a:t>Проект стандарта был рассмотрен и одобрен на заседании Комиссии по  развитию образования Общественной палаты РФ 26.08.2014.</a:t>
            </a:r>
          </a:p>
          <a:p>
            <a:pPr algn="just"/>
            <a:r>
              <a:rPr lang="ru-RU" sz="2400" dirty="0" smtClean="0">
                <a:latin typeface="Cambria" panose="02040503050406030204" pitchFamily="18" charset="0"/>
              </a:rPr>
              <a:t>Разработан инструментарий  для мониторинга вузов  студенческими организациями</a:t>
            </a:r>
            <a:r>
              <a:rPr lang="en-US" sz="2400" dirty="0" smtClean="0">
                <a:latin typeface="Cambria" panose="02040503050406030204" pitchFamily="18" charset="0"/>
              </a:rPr>
              <a:t>;</a:t>
            </a:r>
            <a:endParaRPr lang="ru-RU" sz="2400" dirty="0" smtClean="0">
              <a:latin typeface="Cambria" panose="02040503050406030204" pitchFamily="18" charset="0"/>
            </a:endParaRPr>
          </a:p>
          <a:p>
            <a:pPr algn="just"/>
            <a:r>
              <a:rPr lang="ru-RU" sz="2400" dirty="0" smtClean="0">
                <a:latin typeface="Cambria" panose="02040503050406030204" pitchFamily="18" charset="0"/>
              </a:rPr>
              <a:t>Разработаны системы оценки деятельности научно-педагогических работников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ru-RU" sz="2400" dirty="0" smtClean="0">
                <a:latin typeface="Cambria" panose="02040503050406030204" pitchFamily="18" charset="0"/>
              </a:rPr>
              <a:t>и удовлетворённости студентов условиями и результатами обучения;</a:t>
            </a:r>
          </a:p>
          <a:p>
            <a:pPr algn="just"/>
            <a:r>
              <a:rPr lang="ru-RU" sz="2400" dirty="0" smtClean="0">
                <a:latin typeface="Cambria" panose="02040503050406030204" pitchFamily="18" charset="0"/>
              </a:rPr>
              <a:t>Проведено более</a:t>
            </a:r>
            <a:r>
              <a:rPr lang="en-US" sz="2400" dirty="0" smtClean="0">
                <a:latin typeface="Cambria" panose="02040503050406030204" pitchFamily="18" charset="0"/>
              </a:rPr>
              <a:t> 20</a:t>
            </a:r>
            <a:r>
              <a:rPr lang="ru-RU" sz="2400" dirty="0" smtClean="0">
                <a:latin typeface="Cambria" panose="02040503050406030204" pitchFamily="18" charset="0"/>
              </a:rPr>
              <a:t> образовательных программ;</a:t>
            </a:r>
          </a:p>
          <a:p>
            <a:pPr algn="just"/>
            <a:r>
              <a:rPr lang="ru-RU" sz="2400" dirty="0" smtClean="0">
                <a:latin typeface="Cambria" panose="02040503050406030204" pitchFamily="18" charset="0"/>
              </a:rPr>
              <a:t>Созданы комиссии по качеству образования более чем в 25 вузах РФ;</a:t>
            </a:r>
          </a:p>
          <a:p>
            <a:pPr algn="just"/>
            <a:r>
              <a:rPr lang="ru-RU" sz="2400" dirty="0" smtClean="0">
                <a:latin typeface="Cambria" panose="02040503050406030204" pitchFamily="18" charset="0"/>
              </a:rPr>
              <a:t>Проведен мониторинг качества образования более чем в 15 вузах РФ.</a:t>
            </a:r>
          </a:p>
          <a:p>
            <a:pPr algn="just"/>
            <a:r>
              <a:rPr lang="ru-RU" sz="2400" dirty="0" smtClean="0">
                <a:latin typeface="Cambria" panose="02040503050406030204" pitchFamily="18" charset="0"/>
              </a:rPr>
              <a:t>Создан сайт проекта </a:t>
            </a:r>
            <a:r>
              <a:rPr lang="en-US" sz="2400" dirty="0" smtClean="0">
                <a:latin typeface="Cambria" panose="02040503050406030204" pitchFamily="18" charset="0"/>
              </a:rPr>
              <a:t>studstandart.ru</a:t>
            </a:r>
            <a:endParaRPr lang="ru-RU" sz="2400" dirty="0" smtClean="0"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160060" y="122830"/>
            <a:ext cx="743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Cambria" panose="02040503050406030204" pitchFamily="18" charset="0"/>
              </a:rPr>
              <a:t>Результаты на сентябрь   2014</a:t>
            </a:r>
            <a:endParaRPr lang="ru-RU" sz="32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6237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393</Words>
  <Application>Microsoft Office PowerPoint</Application>
  <PresentationFormat>Экран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Cambria</vt:lpstr>
      <vt:lpstr>Тема Office</vt:lpstr>
      <vt:lpstr>Студенческий стандарт качества образования</vt:lpstr>
      <vt:lpstr>Презентация PowerPoint</vt:lpstr>
      <vt:lpstr>Нормативная база:</vt:lpstr>
      <vt:lpstr>Студенческий стандарт качества образования</vt:lpstr>
      <vt:lpstr>Разработка студенческого стандарта качества</vt:lpstr>
      <vt:lpstr>Содержание и концепция студенческого стандарта</vt:lpstr>
      <vt:lpstr>Презентация PowerPoint</vt:lpstr>
      <vt:lpstr>Презентация PowerPoint</vt:lpstr>
      <vt:lpstr>Презентация PowerPoint</vt:lpstr>
      <vt:lpstr>Направления дальнейшей работы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«Студент – главный потребитель образовательной услуги»</dc:title>
  <dc:creator>Валерия Зотова</dc:creator>
  <cp:lastModifiedBy>Ваня</cp:lastModifiedBy>
  <cp:revision>30</cp:revision>
  <dcterms:created xsi:type="dcterms:W3CDTF">2014-08-23T19:08:25Z</dcterms:created>
  <dcterms:modified xsi:type="dcterms:W3CDTF">2014-09-23T09:16:07Z</dcterms:modified>
</cp:coreProperties>
</file>