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1.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9" name="Shape 2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9" name="Shape 239"/>
        <p:cNvGrpSpPr/>
        <p:nvPr/>
      </p:nvGrpSpPr>
      <p:grpSpPr>
        <a:xfrm>
          <a:off y="0" x="0"/>
          <a:ext cy="0" cx="0"/>
          <a:chOff y="0" x="0"/>
          <a:chExt cy="0" cx="0"/>
        </a:xfrm>
      </p:grpSpPr>
      <p:sp>
        <p:nvSpPr>
          <p:cNvPr id="240" name="Shape 2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1" name="Shape 2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3" name="Shape 2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7" name="Shape 257"/>
        <p:cNvGrpSpPr/>
        <p:nvPr/>
      </p:nvGrpSpPr>
      <p:grpSpPr>
        <a:xfrm>
          <a:off y="0" x="0"/>
          <a:ext cy="0" cx="0"/>
          <a:chOff y="0" x="0"/>
          <a:chExt cy="0" cx="0"/>
        </a:xfrm>
      </p:grpSpPr>
      <p:sp>
        <p:nvSpPr>
          <p:cNvPr id="258" name="Shape 2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9" name="Shape 2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3" name="Shape 263"/>
        <p:cNvGrpSpPr/>
        <p:nvPr/>
      </p:nvGrpSpPr>
      <p:grpSpPr>
        <a:xfrm>
          <a:off y="0" x="0"/>
          <a:ext cy="0" cx="0"/>
          <a:chOff y="0" x="0"/>
          <a:chExt cy="0" cx="0"/>
        </a:xfrm>
      </p:grpSpPr>
      <p:sp>
        <p:nvSpPr>
          <p:cNvPr id="264" name="Shape 2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5" name="Shape 2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1" name="Shape 2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7" name="Shape 2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1" name="Shape 281"/>
        <p:cNvGrpSpPr/>
        <p:nvPr/>
      </p:nvGrpSpPr>
      <p:grpSpPr>
        <a:xfrm>
          <a:off y="0" x="0"/>
          <a:ext cy="0" cx="0"/>
          <a:chOff y="0" x="0"/>
          <a:chExt cy="0" cx="0"/>
        </a:xfrm>
      </p:grpSpPr>
      <p:sp>
        <p:nvSpPr>
          <p:cNvPr id="282" name="Shape 2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3" name="Shape 2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7" name="Shape 287"/>
        <p:cNvGrpSpPr/>
        <p:nvPr/>
      </p:nvGrpSpPr>
      <p:grpSpPr>
        <a:xfrm>
          <a:off y="0" x="0"/>
          <a:ext cy="0" cx="0"/>
          <a:chOff y="0" x="0"/>
          <a:chExt cy="0" cx="0"/>
        </a:xfrm>
      </p:grpSpPr>
      <p:sp>
        <p:nvSpPr>
          <p:cNvPr id="288" name="Shape 2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9" name="Shape 2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5" name="Shape 2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1" name="Shape 3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5" name="Shape 305"/>
        <p:cNvGrpSpPr/>
        <p:nvPr/>
      </p:nvGrpSpPr>
      <p:grpSpPr>
        <a:xfrm>
          <a:off y="0" x="0"/>
          <a:ext cy="0" cx="0"/>
          <a:chOff y="0" x="0"/>
          <a:chExt cy="0" cx="0"/>
        </a:xfrm>
      </p:grpSpPr>
      <p:sp>
        <p:nvSpPr>
          <p:cNvPr id="306" name="Shape 3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7" name="Shape 30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3" name="Shape 3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indent="457200">
              <a:buClr>
                <a:schemeClr val="dk2"/>
              </a:buClr>
              <a:buSzPct val="100000"/>
              <a:defRPr sz="7200">
                <a:solidFill>
                  <a:schemeClr val="dk2"/>
                </a:solidFill>
              </a:defRPr>
            </a:lvl1pPr>
            <a:lvl2pPr indent="457200">
              <a:buClr>
                <a:schemeClr val="dk2"/>
              </a:buClr>
              <a:buSzPct val="100000"/>
              <a:defRPr sz="7200">
                <a:solidFill>
                  <a:schemeClr val="dk2"/>
                </a:solidFill>
              </a:defRPr>
            </a:lvl2pPr>
            <a:lvl3pPr indent="457200">
              <a:buClr>
                <a:schemeClr val="dk2"/>
              </a:buClr>
              <a:buSzPct val="100000"/>
              <a:defRPr sz="7200">
                <a:solidFill>
                  <a:schemeClr val="dk2"/>
                </a:solidFill>
              </a:defRPr>
            </a:lvl3pPr>
            <a:lvl4pPr indent="457200">
              <a:buClr>
                <a:schemeClr val="dk2"/>
              </a:buClr>
              <a:buSzPct val="100000"/>
              <a:defRPr sz="7200">
                <a:solidFill>
                  <a:schemeClr val="dk2"/>
                </a:solidFill>
              </a:defRPr>
            </a:lvl4pPr>
            <a:lvl5pPr indent="457200">
              <a:buClr>
                <a:schemeClr val="dk2"/>
              </a:buClr>
              <a:buSzPct val="100000"/>
              <a:defRPr sz="7200">
                <a:solidFill>
                  <a:schemeClr val="dk2"/>
                </a:solidFill>
              </a:defRPr>
            </a:lvl5pPr>
            <a:lvl6pPr indent="457200">
              <a:buClr>
                <a:schemeClr val="dk2"/>
              </a:buClr>
              <a:buSzPct val="100000"/>
              <a:defRPr sz="7200">
                <a:solidFill>
                  <a:schemeClr val="dk2"/>
                </a:solidFill>
              </a:defRPr>
            </a:lvl6pPr>
            <a:lvl7pPr indent="457200">
              <a:buClr>
                <a:schemeClr val="dk2"/>
              </a:buClr>
              <a:buSzPct val="100000"/>
              <a:defRPr sz="7200">
                <a:solidFill>
                  <a:schemeClr val="dk2"/>
                </a:solidFill>
              </a:defRPr>
            </a:lvl7pPr>
            <a:lvl8pPr indent="457200">
              <a:buClr>
                <a:schemeClr val="dk2"/>
              </a:buClr>
              <a:buSzPct val="100000"/>
              <a:defRPr sz="7200">
                <a:solidFill>
                  <a:schemeClr val="dk2"/>
                </a:solidFill>
              </a:defRPr>
            </a:lvl8pPr>
            <a:lvl9pPr indent="457200">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marL="0">
              <a:spcBef>
                <a:spcPts val="0"/>
              </a:spcBef>
              <a:buClr>
                <a:schemeClr val="lt2"/>
              </a:buClr>
              <a:buNone/>
              <a:defRPr b="1">
                <a:solidFill>
                  <a:schemeClr val="lt2"/>
                </a:solidFill>
              </a:defRPr>
            </a:lvl1pPr>
            <a:lvl2pPr indent="190500" marL="0">
              <a:spcBef>
                <a:spcPts val="0"/>
              </a:spcBef>
              <a:buClr>
                <a:schemeClr val="lt2"/>
              </a:buClr>
              <a:buSzPct val="100000"/>
              <a:buNone/>
              <a:defRPr b="1" sz="3000">
                <a:solidFill>
                  <a:schemeClr val="lt2"/>
                </a:solidFill>
              </a:defRPr>
            </a:lvl2pPr>
            <a:lvl3pPr indent="190500" marL="0">
              <a:spcBef>
                <a:spcPts val="0"/>
              </a:spcBef>
              <a:buClr>
                <a:schemeClr val="lt2"/>
              </a:buClr>
              <a:buSzPct val="100000"/>
              <a:buNone/>
              <a:defRPr b="1" sz="3000">
                <a:solidFill>
                  <a:schemeClr val="lt2"/>
                </a:solidFill>
              </a:defRPr>
            </a:lvl3pPr>
            <a:lvl4pPr indent="190500" marL="0">
              <a:spcBef>
                <a:spcPts val="0"/>
              </a:spcBef>
              <a:buClr>
                <a:schemeClr val="lt2"/>
              </a:buClr>
              <a:buSzPct val="100000"/>
              <a:buNone/>
              <a:defRPr b="1" sz="3000">
                <a:solidFill>
                  <a:schemeClr val="lt2"/>
                </a:solidFill>
              </a:defRPr>
            </a:lvl4pPr>
            <a:lvl5pPr indent="190500" marL="0">
              <a:spcBef>
                <a:spcPts val="0"/>
              </a:spcBef>
              <a:buClr>
                <a:schemeClr val="lt2"/>
              </a:buClr>
              <a:buSzPct val="100000"/>
              <a:buNone/>
              <a:defRPr b="1" sz="3000">
                <a:solidFill>
                  <a:schemeClr val="lt2"/>
                </a:solidFill>
              </a:defRPr>
            </a:lvl5pPr>
            <a:lvl6pPr indent="190500" marL="0">
              <a:spcBef>
                <a:spcPts val="0"/>
              </a:spcBef>
              <a:buClr>
                <a:schemeClr val="lt2"/>
              </a:buClr>
              <a:buSzPct val="100000"/>
              <a:buNone/>
              <a:defRPr b="1" sz="3000">
                <a:solidFill>
                  <a:schemeClr val="lt2"/>
                </a:solidFill>
              </a:defRPr>
            </a:lvl6pPr>
            <a:lvl7pPr indent="190500" marL="0">
              <a:spcBef>
                <a:spcPts val="0"/>
              </a:spcBef>
              <a:buClr>
                <a:schemeClr val="lt2"/>
              </a:buClr>
              <a:buSzPct val="100000"/>
              <a:buNone/>
              <a:defRPr b="1" sz="3000">
                <a:solidFill>
                  <a:schemeClr val="lt2"/>
                </a:solidFill>
              </a:defRPr>
            </a:lvl7pPr>
            <a:lvl8pPr indent="190500" marL="0">
              <a:spcBef>
                <a:spcPts val="0"/>
              </a:spcBef>
              <a:buClr>
                <a:schemeClr val="lt2"/>
              </a:buClr>
              <a:buSzPct val="100000"/>
              <a:buNone/>
              <a:defRPr b="1" sz="3000">
                <a:solidFill>
                  <a:schemeClr val="lt2"/>
                </a:solidFill>
              </a:defRPr>
            </a:lvl8pPr>
            <a:lvl9pPr indent="190500" marL="0">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indent="152400">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p:spPr>
        <p:txBody>
          <a:bodyPr bIns="91425" rIns="91425" lIns="91425" tIns="91425" anchor="b" anchorCtr="0"/>
          <a:lstStyle>
            <a:lvl1pPr indent="304800" marL="0">
              <a:buClr>
                <a:schemeClr val="lt1"/>
              </a:buClr>
              <a:buSzPct val="100000"/>
              <a:buNone/>
              <a:defRPr b="1" sz="4800">
                <a:solidFill>
                  <a:schemeClr val="lt1"/>
                </a:solidFill>
              </a:defRPr>
            </a:lvl1pPr>
            <a:lvl2pPr indent="304800" marL="0">
              <a:buClr>
                <a:schemeClr val="lt1"/>
              </a:buClr>
              <a:buSzPct val="100000"/>
              <a:buNone/>
              <a:defRPr b="1" sz="4800">
                <a:solidFill>
                  <a:schemeClr val="lt1"/>
                </a:solidFill>
              </a:defRPr>
            </a:lvl2pPr>
            <a:lvl3pPr indent="304800" marL="0">
              <a:buClr>
                <a:schemeClr val="lt1"/>
              </a:buClr>
              <a:buSzPct val="100000"/>
              <a:buNone/>
              <a:defRPr b="1" sz="4800">
                <a:solidFill>
                  <a:schemeClr val="lt1"/>
                </a:solidFill>
              </a:defRPr>
            </a:lvl3pPr>
            <a:lvl4pPr indent="304800" marL="0">
              <a:buClr>
                <a:schemeClr val="lt1"/>
              </a:buClr>
              <a:buSzPct val="100000"/>
              <a:buNone/>
              <a:defRPr b="1" sz="4800">
                <a:solidFill>
                  <a:schemeClr val="lt1"/>
                </a:solidFill>
              </a:defRPr>
            </a:lvl4pPr>
            <a:lvl5pPr indent="304800" marL="0">
              <a:buClr>
                <a:schemeClr val="lt1"/>
              </a:buClr>
              <a:buSzPct val="100000"/>
              <a:buNone/>
              <a:defRPr b="1" sz="4800">
                <a:solidFill>
                  <a:schemeClr val="lt1"/>
                </a:solidFill>
              </a:defRPr>
            </a:lvl5pPr>
            <a:lvl6pPr indent="304800" marL="0">
              <a:buClr>
                <a:schemeClr val="lt1"/>
              </a:buClr>
              <a:buSzPct val="100000"/>
              <a:buNone/>
              <a:defRPr b="1" sz="4800">
                <a:solidFill>
                  <a:schemeClr val="lt1"/>
                </a:solidFill>
              </a:defRPr>
            </a:lvl6pPr>
            <a:lvl7pPr indent="304800" marL="0">
              <a:buClr>
                <a:schemeClr val="lt1"/>
              </a:buClr>
              <a:buSzPct val="100000"/>
              <a:buNone/>
              <a:defRPr b="1" sz="4800">
                <a:solidFill>
                  <a:schemeClr val="lt1"/>
                </a:solidFill>
              </a:defRPr>
            </a:lvl7pPr>
            <a:lvl8pPr indent="304800" marL="0">
              <a:buClr>
                <a:schemeClr val="lt1"/>
              </a:buClr>
              <a:buSzPct val="100000"/>
              <a:buNone/>
              <a:defRPr b="1" sz="4800">
                <a:solidFill>
                  <a:schemeClr val="lt1"/>
                </a:solidFill>
              </a:defRPr>
            </a:lvl8pPr>
            <a:lvl9pPr indent="304800" marL="0">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p:spPr>
        <p:txBody>
          <a:bodyPr bIns="91425" rIns="91425" lIns="91425" tIns="91425" anchor="t" anchorCtr="0"/>
          <a:lstStyle>
            <a:lvl1pPr indent="-152400" marL="342900">
              <a:spcBef>
                <a:spcPts val="600"/>
              </a:spcBef>
              <a:buClr>
                <a:schemeClr val="dk2"/>
              </a:buClr>
              <a:buSzPct val="100000"/>
              <a:defRPr sz="3000">
                <a:solidFill>
                  <a:schemeClr val="dk2"/>
                </a:solidFill>
              </a:defRPr>
            </a:lvl1pPr>
            <a:lvl2pPr indent="-133350" marL="742950">
              <a:spcBef>
                <a:spcPts val="480"/>
              </a:spcBef>
              <a:buClr>
                <a:schemeClr val="dk2"/>
              </a:buClr>
              <a:buSzPct val="100000"/>
              <a:defRPr sz="2400">
                <a:solidFill>
                  <a:schemeClr val="dk2"/>
                </a:solidFill>
              </a:defRPr>
            </a:lvl2pPr>
            <a:lvl3pPr indent="-76200" marL="1143000">
              <a:spcBef>
                <a:spcPts val="480"/>
              </a:spcBef>
              <a:buClr>
                <a:schemeClr val="dk2"/>
              </a:buClr>
              <a:buSzPct val="100000"/>
              <a:defRPr sz="2400">
                <a:solidFill>
                  <a:schemeClr val="dk2"/>
                </a:solidFill>
              </a:defRPr>
            </a:lvl3pPr>
            <a:lvl4pPr indent="-114300" marL="1600200">
              <a:spcBef>
                <a:spcPts val="360"/>
              </a:spcBef>
              <a:buClr>
                <a:schemeClr val="dk2"/>
              </a:buClr>
              <a:buSzPct val="100000"/>
              <a:defRPr sz="1800">
                <a:solidFill>
                  <a:schemeClr val="dk2"/>
                </a:solidFill>
              </a:defRPr>
            </a:lvl4pPr>
            <a:lvl5pPr indent="-114300" marL="2057400">
              <a:spcBef>
                <a:spcPts val="360"/>
              </a:spcBef>
              <a:buClr>
                <a:schemeClr val="dk2"/>
              </a:buClr>
              <a:buSzPct val="100000"/>
              <a:defRPr sz="1800">
                <a:solidFill>
                  <a:schemeClr val="dk2"/>
                </a:solidFill>
              </a:defRPr>
            </a:lvl5pPr>
            <a:lvl6pPr indent="-114300" marL="2514600">
              <a:spcBef>
                <a:spcPts val="360"/>
              </a:spcBef>
              <a:buClr>
                <a:schemeClr val="dk2"/>
              </a:buClr>
              <a:buSzPct val="100000"/>
              <a:defRPr sz="1800">
                <a:solidFill>
                  <a:schemeClr val="dk2"/>
                </a:solidFill>
              </a:defRPr>
            </a:lvl6pPr>
            <a:lvl7pPr indent="-114300" marL="2971800">
              <a:spcBef>
                <a:spcPts val="360"/>
              </a:spcBef>
              <a:buClr>
                <a:schemeClr val="dk2"/>
              </a:buClr>
              <a:buSzPct val="100000"/>
              <a:defRPr sz="1800">
                <a:solidFill>
                  <a:schemeClr val="dk2"/>
                </a:solidFill>
              </a:defRPr>
            </a:lvl7pPr>
            <a:lvl8pPr indent="-114300" marL="3429000">
              <a:spcBef>
                <a:spcPts val="360"/>
              </a:spcBef>
              <a:buClr>
                <a:schemeClr val="dk2"/>
              </a:buClr>
              <a:buSzPct val="100000"/>
              <a:defRPr sz="1800">
                <a:solidFill>
                  <a:schemeClr val="dk2"/>
                </a:solidFill>
              </a:defRPr>
            </a:lvl8pPr>
            <a:lvl9pPr indent="-114300" marL="3886200">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3.xml" Type="http://schemas.openxmlformats.org/officeDocument/2006/relationships/slideLayout" Id="rId1"/><Relationship Target="../media/image04.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7.png" Type="http://schemas.openxmlformats.org/officeDocument/2006/relationships/image" Id="rId3"/><Relationship Target="../media/image03.png" Type="http://schemas.openxmlformats.org/officeDocument/2006/relationships/image" Id="rId5"/></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1.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1.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 Target="../media/image02.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 Target="../media/image05.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267932" x="587300"/>
            <a:ext cy="1684199" cx="7772400"/>
          </a:xfrm>
          <a:prstGeom prst="rect">
            <a:avLst/>
          </a:prstGeom>
        </p:spPr>
        <p:txBody>
          <a:bodyPr bIns="91425" rIns="91425" lIns="91425" tIns="91425" anchor="b" anchorCtr="0">
            <a:noAutofit/>
          </a:bodyPr>
          <a:lstStyle/>
          <a:p>
            <a:pPr>
              <a:buNone/>
            </a:pPr>
            <a:r>
              <a:rPr sz="3600" lang="en-GB"/>
              <a:t>Locomotion Skills for Simulated Quadrupeds</a:t>
            </a:r>
          </a:p>
        </p:txBody>
      </p:sp>
      <p:sp>
        <p:nvSpPr>
          <p:cNvPr id="29" name="Shape 29"/>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buNone/>
            </a:pPr>
            <a:r>
              <a:rPr lang="en-GB"/>
              <a:t>Tanmay Randhavane, Alok Yadav</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The Controller</a:t>
            </a:r>
          </a:p>
        </p:txBody>
      </p:sp>
      <p:sp>
        <p:nvSpPr>
          <p:cNvPr id="94" name="Shape 94"/>
          <p:cNvSpPr txBox="1"/>
          <p:nvPr>
            <p:ph idx="1" type="subTitle"/>
          </p:nvPr>
        </p:nvSpPr>
        <p:spPr>
          <a:xfrm>
            <a:off y="3093357" x="685800"/>
            <a:ext cy="712499" cx="7772400"/>
          </a:xfrm>
          <a:prstGeom prst="rect">
            <a:avLst/>
          </a:prstGeom>
        </p:spPr>
        <p:txBody>
          <a:bodyPr bIns="91425" rIns="91425" lIns="91425" tIns="91425" anchor="ctr" anchorCtr="0">
            <a:noAutofit/>
          </a:bodyPr>
          <a:lstStyle/>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Overview of the Controller</a:t>
            </a:r>
          </a:p>
        </p:txBody>
      </p:sp>
      <p:pic>
        <p:nvPicPr>
          <p:cNvPr id="100" name="Shape 100"/>
          <p:cNvPicPr preferRelativeResize="0"/>
          <p:nvPr/>
        </p:nvPicPr>
        <p:blipFill>
          <a:blip r:embed="rId3"/>
          <a:stretch>
            <a:fillRect/>
          </a:stretch>
        </p:blipFill>
        <p:spPr>
          <a:xfrm>
            <a:off y="1653300" x="1732025"/>
            <a:ext cy="2362200" cx="5876925"/>
          </a:xfrm>
          <a:prstGeom prst="rect">
            <a:avLst/>
          </a:prstGeom>
          <a:noFill/>
          <a:ln>
            <a:noFill/>
          </a:ln>
        </p:spPr>
      </p:pic>
      <p:sp>
        <p:nvSpPr>
          <p:cNvPr id="101" name="Shape 101"/>
          <p:cNvSpPr txBox="1"/>
          <p:nvPr>
            <p:ph idx="1" type="body"/>
          </p:nvPr>
        </p:nvSpPr>
        <p:spPr>
          <a:xfrm>
            <a:off y="4355549" x="457200"/>
            <a:ext cy="570299" cx="8229600"/>
          </a:xfrm>
          <a:prstGeom prst="rect">
            <a:avLst/>
          </a:prstGeom>
        </p:spPr>
        <p:txBody>
          <a:bodyPr bIns="91425" rIns="91425" lIns="91425" tIns="91425" anchor="t" anchorCtr="0">
            <a:noAutofit/>
          </a:bodyPr>
          <a:lstStyle/>
          <a:p>
            <a:pPr algn="ctr" rtl="0" lvl="0">
              <a:buNone/>
            </a:pPr>
            <a:r>
              <a:rPr sz="1000" lang="en-GB"/>
              <a:t>Credits :-“</a:t>
            </a:r>
            <a:r>
              <a:rPr sz="1000" lang="en-GB">
                <a:solidFill>
                  <a:schemeClr val="dk1"/>
                </a:solidFill>
              </a:rPr>
              <a:t>Locomotion Skills for Simulated Quadrupeds “ by S.Coros, A.Karpathy, B.Jones, L.Reveret, M.V.de Panne. Published in “ACM SIGGRAPH 2011”.</a:t>
            </a:r>
          </a:p>
          <a:p>
            <a:r>
              <a:t/>
            </a:r>
          </a:p>
        </p:txBody>
      </p:sp>
      <p:sp>
        <p:nvSpPr>
          <p:cNvPr id="102" name="Shape 102"/>
          <p:cNvSpPr/>
          <p:nvPr/>
        </p:nvSpPr>
        <p:spPr>
          <a:xfrm>
            <a:off y="1572900" x="3498825"/>
            <a:ext cy="666300" cx="23432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Gait Graphs</a:t>
            </a:r>
          </a:p>
        </p:txBody>
      </p:sp>
      <p:sp>
        <p:nvSpPr>
          <p:cNvPr id="108" name="Shape 108"/>
          <p:cNvSpPr txBox="1"/>
          <p:nvPr>
            <p:ph idx="1" type="body"/>
          </p:nvPr>
        </p:nvSpPr>
        <p:spPr>
          <a:xfrm>
            <a:off y="1460499" x="457200"/>
            <a:ext cy="1141499" cx="40302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The timing and relative phasing of legs in a gait is dictated by a gait graph.</a:t>
            </a:r>
          </a:p>
        </p:txBody>
      </p:sp>
      <p:sp>
        <p:nvSpPr>
          <p:cNvPr id="109" name="Shape 109"/>
          <p:cNvSpPr txBox="1"/>
          <p:nvPr>
            <p:ph idx="2" type="body"/>
          </p:nvPr>
        </p:nvSpPr>
        <p:spPr>
          <a:xfrm>
            <a:off y="3184599" x="4656675"/>
            <a:ext cy="1742399" cx="4030200"/>
          </a:xfrm>
          <a:prstGeom prst="rect">
            <a:avLst/>
          </a:prstGeom>
        </p:spPr>
        <p:txBody>
          <a:bodyPr bIns="91425" rIns="91425" lIns="91425" tIns="91425" anchor="t" anchorCtr="0">
            <a:noAutofit/>
          </a:bodyPr>
          <a:lstStyle/>
          <a:p>
            <a:pPr algn="ctr" rtl="0" lvl="0">
              <a:buNone/>
            </a:pPr>
            <a:r>
              <a:rPr sz="1800" lang="en-GB"/>
              <a:t>Gait graph for walk</a:t>
            </a:r>
          </a:p>
          <a:p>
            <a:pPr algn="ctr" rtl="0" lvl="0">
              <a:buClr>
                <a:schemeClr val="dk1"/>
              </a:buClr>
              <a:buSzPct val="110000"/>
              <a:buFont typeface="Arial"/>
              <a:buNone/>
            </a:pPr>
            <a:r>
              <a:rPr sz="1000" lang="en-GB"/>
              <a:t>Credits :-“</a:t>
            </a:r>
            <a:r>
              <a:rPr sz="1000" lang="en-GB">
                <a:solidFill>
                  <a:schemeClr val="dk1"/>
                </a:solidFill>
              </a:rPr>
              <a:t>Locomotion Skills for Simulated Quadrupeds “ by S.Coros, A.Karpathy, B.Jones, L.Reveret, M.V.de Panne. Published in “ACM SIGGRAPH 2011”.</a:t>
            </a:r>
          </a:p>
          <a:p>
            <a:r>
              <a:t/>
            </a:r>
          </a:p>
        </p:txBody>
      </p:sp>
      <p:pic>
        <p:nvPicPr>
          <p:cNvPr id="110" name="Shape 110"/>
          <p:cNvPicPr preferRelativeResize="0"/>
          <p:nvPr/>
        </p:nvPicPr>
        <p:blipFill>
          <a:blip r:embed="rId3"/>
          <a:stretch>
            <a:fillRect/>
          </a:stretch>
        </p:blipFill>
        <p:spPr>
          <a:xfrm>
            <a:off y="1794887" x="4487400"/>
            <a:ext cy="1447800" cx="4229100"/>
          </a:xfrm>
          <a:prstGeom prst="rect">
            <a:avLst/>
          </a:prstGeom>
        </p:spPr>
      </p:pic>
      <p:sp>
        <p:nvSpPr>
          <p:cNvPr id="111" name="Shape 111"/>
          <p:cNvSpPr txBox="1"/>
          <p:nvPr/>
        </p:nvSpPr>
        <p:spPr>
          <a:xfrm>
            <a:off y="2515725" x="457200"/>
            <a:ext cy="812100" cx="3657600"/>
          </a:xfrm>
          <a:prstGeom prst="rect">
            <a:avLst/>
          </a:prstGeom>
        </p:spPr>
        <p:txBody>
          <a:bodyPr bIns="91425" rIns="91425" lIns="91425" tIns="91425" anchor="t" anchorCtr="0">
            <a:noAutofit/>
          </a:bodyPr>
          <a:lstStyle/>
          <a:p>
            <a:pPr lvl="0" indent="-342900" marL="457200">
              <a:buClr>
                <a:srgbClr val="000000"/>
              </a:buClr>
              <a:buSzPct val="100000"/>
              <a:buFont typeface="Arial"/>
              <a:buChar char="●"/>
            </a:pPr>
            <a:r>
              <a:rPr sz="1800" lang="en-GB">
                <a:solidFill>
                  <a:schemeClr val="dk2"/>
                </a:solidFill>
              </a:rPr>
              <a:t>Gait graph is defined for a stride period T.</a:t>
            </a:r>
          </a:p>
        </p:txBody>
      </p:sp>
      <p:sp>
        <p:nvSpPr>
          <p:cNvPr id="112" name="Shape 112"/>
          <p:cNvSpPr/>
          <p:nvPr/>
        </p:nvSpPr>
        <p:spPr>
          <a:xfrm rot="10800000">
            <a:off y="1460500" x="5134791"/>
            <a:ext cy="398775" cx="3507683"/>
          </a:xfrm>
          <a:custGeom>
            <a:pathLst>
              <a:path w="163243" extrusionOk="0" h="15951">
                <a:moveTo>
                  <a:pt y="5986" x="0"/>
                </a:moveTo>
                <a:cubicBezTo>
                  <a:pt y="17522" x="13458"/>
                  <a:pt y="11960" x="35115"/>
                  <a:pt y="11960" x="52842"/>
                </a:cubicBezTo>
                <a:cubicBezTo>
                  <a:pt y="11960" x="58205"/>
                  <a:pt y="11118" x="63721"/>
                  <a:pt y="12419" x="68925"/>
                </a:cubicBezTo>
                <a:cubicBezTo>
                  <a:pt y="13101" x="71656"/>
                  <a:pt y="16896" x="74217"/>
                  <a:pt y="15636" x="76736"/>
                </a:cubicBezTo>
                <a:cubicBezTo>
                  <a:pt y="8699" x="90593"/>
                  <a:pt y="14474" x="107730"/>
                  <a:pt y="12879" x="123145"/>
                </a:cubicBezTo>
                <a:cubicBezTo>
                  <a:pt y="11732" x="134219"/>
                  <a:pt y="10115" x="145246"/>
                  <a:pt y="8284" x="156229"/>
                </a:cubicBezTo>
                <a:cubicBezTo>
                  <a:pt y="7941" x="158284"/>
                  <a:pt y="7817" x="160634"/>
                  <a:pt y="6446" x="162203"/>
                </a:cubicBezTo>
                <a:cubicBezTo>
                  <a:pt y="5219" x="163605"/>
                  <a:pt y="-931" x="163122"/>
                  <a:pt y="932" x="163122"/>
                </a:cubicBezTo>
              </a:path>
            </a:pathLst>
          </a:custGeom>
          <a:noFill/>
          <a:ln w="19050" cap="flat">
            <a:solidFill>
              <a:srgbClr val="FF0000"/>
            </a:solidFill>
            <a:prstDash val="solid"/>
            <a:round/>
            <a:headEnd w="lg" len="lg" type="none"/>
            <a:tailEnd w="lg" len="lg" type="none"/>
          </a:ln>
        </p:spPr>
      </p:sp>
      <p:sp>
        <p:nvSpPr>
          <p:cNvPr id="113" name="Shape 113"/>
          <p:cNvSpPr txBox="1"/>
          <p:nvPr/>
        </p:nvSpPr>
        <p:spPr>
          <a:xfrm>
            <a:off y="978112" x="6579875"/>
            <a:ext cy="287100" cx="551399"/>
          </a:xfrm>
          <a:prstGeom prst="rect">
            <a:avLst/>
          </a:prstGeom>
        </p:spPr>
        <p:txBody>
          <a:bodyPr bIns="91425" rIns="91425" lIns="91425" tIns="91425" anchor="t" anchorCtr="0">
            <a:noAutofit/>
          </a:bodyPr>
          <a:lstStyle/>
          <a:p>
            <a:pPr>
              <a:buNone/>
            </a:pPr>
            <a:r>
              <a:rPr sz="3000" lang="en-GB">
                <a:solidFill>
                  <a:srgbClr val="FF0000"/>
                </a:solidFill>
              </a:rPr>
              <a:t>T</a:t>
            </a:r>
          </a:p>
        </p:txBody>
      </p:sp>
      <p:sp>
        <p:nvSpPr>
          <p:cNvPr id="114" name="Shape 114"/>
          <p:cNvSpPr txBox="1"/>
          <p:nvPr/>
        </p:nvSpPr>
        <p:spPr>
          <a:xfrm>
            <a:off y="3242700" x="457200"/>
            <a:ext cy="1030499" cx="3657600"/>
          </a:xfrm>
          <a:prstGeom prst="rect">
            <a:avLst/>
          </a:prstGeom>
        </p:spPr>
        <p:txBody>
          <a:bodyPr bIns="91425" rIns="91425" lIns="91425" tIns="91425" anchor="t" anchorCtr="0">
            <a:noAutofit/>
          </a:bodyPr>
          <a:lstStyle/>
          <a:p>
            <a:pPr rtl="0" lvl="0" indent="-342900" marL="457200">
              <a:buClr>
                <a:schemeClr val="dk1"/>
              </a:buClr>
              <a:buSzPct val="100000"/>
              <a:buFont typeface="Arial"/>
              <a:buChar char="●"/>
            </a:pPr>
            <a:r>
              <a:rPr sz="1800" lang="en-GB">
                <a:solidFill>
                  <a:schemeClr val="dk2"/>
                </a:solidFill>
              </a:rPr>
              <a:t>We define swing phase and stance phase for all four legs in the gait graph.</a:t>
            </a:r>
          </a:p>
        </p:txBody>
      </p:sp>
      <p:cxnSp>
        <p:nvCxnSpPr>
          <p:cNvPr id="115" name="Shape 115"/>
          <p:cNvCxnSpPr/>
          <p:nvPr/>
        </p:nvCxnSpPr>
        <p:spPr>
          <a:xfrm rot="10800000">
            <a:off y="-80400" x="3228100"/>
            <a:ext cy="0" cx="57299"/>
          </a:xfrm>
          <a:prstGeom prst="straightConnector1">
            <a:avLst/>
          </a:prstGeom>
          <a:noFill/>
          <a:ln w="19050" cap="flat">
            <a:solidFill>
              <a:schemeClr val="dk2"/>
            </a:solidFill>
            <a:prstDash val="solid"/>
            <a:round/>
            <a:headEnd w="lg" len="lg" type="none"/>
            <a:tailEnd w="lg" len="lg" type="triangle"/>
          </a:ln>
        </p:spPr>
      </p:cxnSp>
      <p:sp>
        <p:nvSpPr>
          <p:cNvPr id="116" name="Shape 116"/>
          <p:cNvSpPr/>
          <p:nvPr/>
        </p:nvSpPr>
        <p:spPr>
          <a:xfrm>
            <a:off y="1972300" x="5835575"/>
            <a:ext cy="103499" cx="1295699"/>
          </a:xfrm>
          <a:prstGeom prst="lef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cxnSp>
        <p:nvCxnSpPr>
          <p:cNvPr id="117" name="Shape 117"/>
          <p:cNvCxnSpPr/>
          <p:nvPr/>
        </p:nvCxnSpPr>
        <p:spPr>
          <a:xfrm>
            <a:off y="1677175" x="5743725"/>
            <a:ext cy="310199" cx="459600"/>
          </a:xfrm>
          <a:prstGeom prst="straightConnector1">
            <a:avLst/>
          </a:prstGeom>
          <a:noFill/>
          <a:ln w="19050" cap="flat">
            <a:solidFill>
              <a:schemeClr val="dk2"/>
            </a:solidFill>
            <a:prstDash val="solid"/>
            <a:round/>
            <a:headEnd w="lg" len="lg" type="none"/>
            <a:tailEnd w="lg" len="lg" type="triangle"/>
          </a:ln>
        </p:spPr>
      </p:cxnSp>
      <p:sp>
        <p:nvSpPr>
          <p:cNvPr id="118" name="Shape 118"/>
          <p:cNvSpPr/>
          <p:nvPr/>
        </p:nvSpPr>
        <p:spPr>
          <a:xfrm>
            <a:off y="1972300" x="5295700"/>
            <a:ext cy="103499" cx="390599"/>
          </a:xfrm>
          <a:prstGeom prst="rightArrow">
            <a:avLst>
              <a:gd fmla="val 50000" name="adj1"/>
              <a:gd fmla="val 50000" name="adj2"/>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9" name="Shape 119"/>
          <p:cNvSpPr/>
          <p:nvPr/>
        </p:nvSpPr>
        <p:spPr>
          <a:xfrm>
            <a:off y="2021800" x="7248575"/>
            <a:ext cy="53999" cx="1438200"/>
          </a:xfrm>
          <a:prstGeom prst="leftArrow">
            <a:avLst>
              <a:gd fmla="val 50000" name="adj1"/>
              <a:gd fmla="val 50000" name="adj2"/>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cxnSp>
        <p:nvCxnSpPr>
          <p:cNvPr id="120" name="Shape 120"/>
          <p:cNvCxnSpPr/>
          <p:nvPr/>
        </p:nvCxnSpPr>
        <p:spPr>
          <a:xfrm flipH="1">
            <a:off y="1700150" x="7616175"/>
            <a:ext cy="264300" cx="275699"/>
          </a:xfrm>
          <a:prstGeom prst="straightConnector1">
            <a:avLst/>
          </a:prstGeom>
          <a:noFill/>
          <a:ln w="19050" cap="flat">
            <a:solidFill>
              <a:schemeClr val="dk2"/>
            </a:solidFill>
            <a:prstDash val="solid"/>
            <a:round/>
            <a:headEnd w="lg" len="lg" type="none"/>
            <a:tailEnd w="lg" len="lg" type="triangle"/>
          </a:ln>
        </p:spPr>
      </p:cxnSp>
      <p:cxnSp>
        <p:nvCxnSpPr>
          <p:cNvPr id="121" name="Shape 121"/>
          <p:cNvCxnSpPr/>
          <p:nvPr/>
        </p:nvCxnSpPr>
        <p:spPr>
          <a:xfrm flipH="1">
            <a:off y="1618050" x="5686300"/>
            <a:ext cy="295199" cx="2199899"/>
          </a:xfrm>
          <a:prstGeom prst="straightConnector1">
            <a:avLst/>
          </a:prstGeom>
          <a:noFill/>
          <a:ln w="19050" cap="flat">
            <a:solidFill>
              <a:schemeClr val="dk2"/>
            </a:solidFill>
            <a:prstDash val="solid"/>
            <a:round/>
            <a:headEnd w="lg" len="lg" type="none"/>
            <a:tailEnd w="lg" len="lg" type="triangle"/>
          </a:ln>
        </p:spPr>
      </p:cxnSp>
      <p:sp>
        <p:nvSpPr>
          <p:cNvPr id="122" name="Shape 122"/>
          <p:cNvSpPr txBox="1"/>
          <p:nvPr/>
        </p:nvSpPr>
        <p:spPr>
          <a:xfrm>
            <a:off y="1456037" x="7834450"/>
            <a:ext cy="457200" cx="3657600"/>
          </a:xfrm>
          <a:prstGeom prst="rect">
            <a:avLst/>
          </a:prstGeom>
        </p:spPr>
        <p:txBody>
          <a:bodyPr bIns="91425" rIns="91425" lIns="91425" tIns="91425" anchor="t" anchorCtr="0">
            <a:noAutofit/>
          </a:bodyPr>
          <a:lstStyle/>
          <a:p>
            <a:pPr>
              <a:buNone/>
            </a:pPr>
            <a:r>
              <a:rPr lang="en-GB"/>
              <a:t>Stance</a:t>
            </a:r>
          </a:p>
        </p:txBody>
      </p:sp>
      <p:sp>
        <p:nvSpPr>
          <p:cNvPr id="123" name="Shape 123"/>
          <p:cNvSpPr txBox="1"/>
          <p:nvPr/>
        </p:nvSpPr>
        <p:spPr>
          <a:xfrm>
            <a:off y="1431275" x="5026775"/>
            <a:ext cy="457200" cx="3657600"/>
          </a:xfrm>
          <a:prstGeom prst="rect">
            <a:avLst/>
          </a:prstGeom>
        </p:spPr>
        <p:txBody>
          <a:bodyPr bIns="91425" rIns="91425" lIns="91425" tIns="91425" anchor="t" anchorCtr="0">
            <a:noAutofit/>
          </a:bodyPr>
          <a:lstStyle/>
          <a:p>
            <a:pPr>
              <a:buNone/>
            </a:pPr>
            <a:r>
              <a:rPr lang="en-GB"/>
              <a:t>Swing</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8">
                                            <p:txEl>
                                              <p:pRg st="0" end="0"/>
                                            </p:txEl>
                                          </p:spTgt>
                                        </p:tgtEl>
                                        <p:attrNameLst>
                                          <p:attrName>style.visibility</p:attrName>
                                        </p:attrNameLst>
                                      </p:cBhvr>
                                      <p:to>
                                        <p:strVal val="visible"/>
                                      </p:to>
                                    </p:set>
                                    <p:animEffect transition="in" filter="fade">
                                      <p:cBhvr>
                                        <p:cTn dur="1000"/>
                                        <p:tgtEl>
                                          <p:spTgt spid="108">
                                            <p:txEl>
                                              <p:pRg st="0" end="0"/>
                                            </p:txEl>
                                          </p:spTgt>
                                        </p:tgtEl>
                                      </p:cBhvr>
                                    </p:animEffect>
                                  </p:childTnLst>
                                </p:cTn>
                              </p:par>
                              <p:par>
                                <p:cTn presetID="10" fill="hold" presetSubtype="0" presetClass="entr" nodeType="withEffect">
                                  <p:stCondLst>
                                    <p:cond delay="0"/>
                                  </p:stCondLst>
                                  <p:childTnLst>
                                    <p:set>
                                      <p:cBhvr>
                                        <p:cTn dur="1" fill="hold">
                                          <p:stCondLst>
                                            <p:cond delay="0"/>
                                          </p:stCondLst>
                                        </p:cTn>
                                        <p:tgtEl>
                                          <p:spTgt spid="110"/>
                                        </p:tgtEl>
                                        <p:attrNameLst>
                                          <p:attrName>style.visibility</p:attrName>
                                        </p:attrNameLst>
                                      </p:cBhvr>
                                      <p:to>
                                        <p:strVal val="visible"/>
                                      </p:to>
                                    </p:set>
                                    <p:animEffect transition="in" filter="fade">
                                      <p:cBhvr>
                                        <p:cTn dur="1000"/>
                                        <p:tgtEl>
                                          <p:spTgt spid="110"/>
                                        </p:tgtEl>
                                      </p:cBhvr>
                                    </p:animEffect>
                                  </p:childTnLst>
                                </p:cTn>
                              </p:par>
                              <p:par>
                                <p:cTn presetID="10" fill="hold" presetSubtype="0" presetClass="entr" nodeType="with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fade">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fade">
                                      <p:cBhvr>
                                        <p:cTn dur="1000"/>
                                        <p:tgtEl>
                                          <p:spTgt spid="111"/>
                                        </p:tgtEl>
                                      </p:cBhvr>
                                    </p:animEffect>
                                  </p:childTnLst>
                                </p:cTn>
                              </p:par>
                              <p:par>
                                <p:cTn presetID="10" fill="hold" presetSubtype="0" presetClass="entr" nodeType="with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1000"/>
                                        <p:tgtEl>
                                          <p:spTgt spid="112"/>
                                        </p:tgtEl>
                                      </p:cBhvr>
                                    </p:animEffect>
                                  </p:childTnLst>
                                </p:cTn>
                              </p:par>
                              <p:par>
                                <p:cTn presetID="10" fill="hold" presetSubtype="0" presetClass="entr" nodeType="with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fade">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par>
                                <p:cTn presetID="10" fill="hold" presetSubtype="0" presetClass="exit" nodeType="withEffect">
                                  <p:stCondLst>
                                    <p:cond delay="0"/>
                                  </p:stCondLst>
                                  <p:childTnLst>
                                    <p:animEffect transition="out" filter="fade">
                                      <p:cBhvr>
                                        <p:cTn dur="1000"/>
                                        <p:tgtEl>
                                          <p:spTgt spid="113"/>
                                        </p:tgtEl>
                                      </p:cBhvr>
                                    </p:animEffect>
                                    <p:set>
                                      <p:cBhvr>
                                        <p:cTn dur="1" fill="hold">
                                          <p:stCondLst>
                                            <p:cond delay="1000"/>
                                          </p:stCondLst>
                                        </p:cTn>
                                        <p:tgtEl>
                                          <p:spTgt spid="113"/>
                                        </p:tgtEl>
                                        <p:attrNameLst>
                                          <p:attrName>style.visibility</p:attrName>
                                        </p:attrNameLst>
                                      </p:cBhvr>
                                      <p:to>
                                        <p:strVal val="hidden"/>
                                      </p:to>
                                    </p:set>
                                  </p:childTnLst>
                                </p:cTn>
                              </p:par>
                            </p:childTnLst>
                          </p:cTn>
                        </p:par>
                        <p:par>
                          <p:cTn fill="hold">
                            <p:stCondLst>
                              <p:cond delay="1000"/>
                            </p:stCondLst>
                            <p:childTnLst>
                              <p:par>
                                <p:cTn presetID="10" fill="hold" presetSubtype="0" presetClass="entr"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fade">
                                      <p:cBhvr>
                                        <p:cTn dur="1000"/>
                                        <p:tgtEl>
                                          <p:spTgt spid="116"/>
                                        </p:tgtEl>
                                      </p:cBhvr>
                                    </p:animEffect>
                                  </p:childTnLst>
                                </p:cTn>
                              </p:par>
                              <p:par>
                                <p:cTn presetID="10" fill="hold" presetSubtype="0" presetClass="entr" nodeType="with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fade">
                                      <p:cBhvr>
                                        <p:cTn dur="1000"/>
                                        <p:tgtEl>
                                          <p:spTgt spid="118"/>
                                        </p:tgtEl>
                                      </p:cBhvr>
                                    </p:animEffect>
                                  </p:childTnLst>
                                </p:cTn>
                              </p:par>
                              <p:par>
                                <p:cTn presetID="10" fill="hold" presetSubtype="0" presetClass="entr" nodeType="with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1000"/>
                                        <p:tgtEl>
                                          <p:spTgt spid="119"/>
                                        </p:tgtEl>
                                      </p:cBhvr>
                                    </p:animEffect>
                                  </p:childTnLst>
                                </p:cTn>
                              </p:par>
                              <p:par>
                                <p:cTn presetID="10" fill="hold" presetSubtype="0" presetClass="entr" nodeType="with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1000"/>
                                        <p:tgtEl>
                                          <p:spTgt spid="123"/>
                                        </p:tgtEl>
                                      </p:cBhvr>
                                    </p:animEffect>
                                  </p:childTnLst>
                                </p:cTn>
                              </p:par>
                              <p:par>
                                <p:cTn presetID="10" fill="hold" presetSubtype="0" presetClass="entr" nodeType="with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1000"/>
                                        <p:tgtEl>
                                          <p:spTgt spid="114"/>
                                        </p:tgtEl>
                                      </p:cBhvr>
                                    </p:animEffect>
                                  </p:childTnLst>
                                </p:cTn>
                              </p:par>
                              <p:par>
                                <p:cTn presetID="10" fill="hold" presetSubtype="0" presetClass="entr" nodeType="withEffect">
                                  <p:stCondLst>
                                    <p:cond delay="0"/>
                                  </p:stCondLst>
                                  <p:childTnLst>
                                    <p:set>
                                      <p:cBhvr>
                                        <p:cTn dur="1" fill="hold">
                                          <p:stCondLst>
                                            <p:cond delay="0"/>
                                          </p:stCondLst>
                                        </p:cTn>
                                        <p:tgtEl>
                                          <p:spTgt spid="121"/>
                                        </p:tgtEl>
                                        <p:attrNameLst>
                                          <p:attrName>style.visibility</p:attrName>
                                        </p:attrNameLst>
                                      </p:cBhvr>
                                      <p:to>
                                        <p:strVal val="visible"/>
                                      </p:to>
                                    </p:set>
                                    <p:animEffect transition="in" filter="fade">
                                      <p:cBhvr>
                                        <p:cTn dur="1000"/>
                                        <p:tgtEl>
                                          <p:spTgt spid="121"/>
                                        </p:tgtEl>
                                      </p:cBhvr>
                                    </p:animEffect>
                                  </p:childTnLst>
                                </p:cTn>
                              </p:par>
                              <p:par>
                                <p:cTn presetID="10" fill="hold" presetSubtype="0" presetClass="entr" nodeType="with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1000"/>
                                        <p:tgtEl>
                                          <p:spTgt spid="123"/>
                                        </p:tgtEl>
                                      </p:cBhvr>
                                    </p:animEffect>
                                  </p:childTnLst>
                                </p:cTn>
                              </p:par>
                              <p:par>
                                <p:cTn presetID="10" fill="hold" presetSubtype="0" presetClass="entr" nodeType="with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fade">
                                      <p:cBhvr>
                                        <p:cTn dur="1000"/>
                                        <p:tgtEl>
                                          <p:spTgt spid="120"/>
                                        </p:tgtEl>
                                      </p:cBhvr>
                                    </p:animEffect>
                                  </p:childTnLst>
                                </p:cTn>
                              </p:par>
                              <p:par>
                                <p:cTn presetID="10" fill="hold" presetSubtype="0" presetClass="entr" nodeType="with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1000"/>
                                        <p:tgtEl>
                                          <p:spTgt spid="117"/>
                                        </p:tgtEl>
                                      </p:cBhvr>
                                    </p:animEffect>
                                  </p:childTnLst>
                                </p:cTn>
                              </p:par>
                              <p:par>
                                <p:cTn presetID="10" fill="hold" presetSubtype="0" presetClass="entr" nodeType="with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fade">
                                      <p:cBhvr>
                                        <p:cTn dur="11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GB"/>
              <a:t>Overview of the Controller</a:t>
            </a:r>
          </a:p>
        </p:txBody>
      </p:sp>
      <p:pic>
        <p:nvPicPr>
          <p:cNvPr id="129" name="Shape 129"/>
          <p:cNvPicPr preferRelativeResize="0"/>
          <p:nvPr/>
        </p:nvPicPr>
        <p:blipFill>
          <a:blip r:embed="rId3"/>
          <a:stretch>
            <a:fillRect/>
          </a:stretch>
        </p:blipFill>
        <p:spPr>
          <a:xfrm>
            <a:off y="1653300" x="1732025"/>
            <a:ext cy="2362200" cx="5876925"/>
          </a:xfrm>
          <a:prstGeom prst="rect">
            <a:avLst/>
          </a:prstGeom>
          <a:noFill/>
          <a:ln>
            <a:noFill/>
          </a:ln>
        </p:spPr>
      </p:pic>
      <p:sp>
        <p:nvSpPr>
          <p:cNvPr id="130" name="Shape 130"/>
          <p:cNvSpPr txBox="1"/>
          <p:nvPr>
            <p:ph idx="1" type="body"/>
          </p:nvPr>
        </p:nvSpPr>
        <p:spPr>
          <a:xfrm>
            <a:off y="4355549" x="457200"/>
            <a:ext cy="570299" cx="8229600"/>
          </a:xfrm>
          <a:prstGeom prst="rect">
            <a:avLst/>
          </a:prstGeom>
        </p:spPr>
        <p:txBody>
          <a:bodyPr bIns="91425" rIns="91425" lIns="91425" tIns="91425" anchor="t" anchorCtr="0">
            <a:noAutofit/>
          </a:bodyPr>
          <a:lstStyle/>
          <a:p>
            <a:pPr algn="ctr" rtl="0" lvl="0">
              <a:buNone/>
            </a:pPr>
            <a:r>
              <a:rPr sz="1000" lang="en-GB"/>
              <a:t>Credits :-“</a:t>
            </a:r>
            <a:r>
              <a:rPr sz="1000" lang="en-GB">
                <a:solidFill>
                  <a:schemeClr val="dk1"/>
                </a:solidFill>
              </a:rPr>
              <a:t>Locomotion Skills for Simulated Quadrupeds “ by S.Coros, A.Karpathy, B.Jones, L.Reveret, M.V.de Panne. Published in “ACM SIGGRAPH 2011”.</a:t>
            </a:r>
          </a:p>
          <a:p>
            <a:r>
              <a:t/>
            </a:r>
          </a:p>
        </p:txBody>
      </p:sp>
      <p:sp>
        <p:nvSpPr>
          <p:cNvPr id="131" name="Shape 131"/>
          <p:cNvSpPr/>
          <p:nvPr/>
        </p:nvSpPr>
        <p:spPr>
          <a:xfrm>
            <a:off y="1572900" x="3498825"/>
            <a:ext cy="666300" cx="23432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32" name="Shape 132"/>
          <p:cNvSpPr/>
          <p:nvPr/>
        </p:nvSpPr>
        <p:spPr>
          <a:xfrm>
            <a:off y="2997600" x="2203800"/>
            <a:ext cy="450899" cx="16904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Foot Placement Control</a:t>
            </a:r>
          </a:p>
        </p:txBody>
      </p:sp>
      <p:sp>
        <p:nvSpPr>
          <p:cNvPr id="138" name="Shape 138"/>
          <p:cNvSpPr txBox="1"/>
          <p:nvPr>
            <p:ph idx="1" type="body"/>
          </p:nvPr>
        </p:nvSpPr>
        <p:spPr>
          <a:xfrm>
            <a:off y="1460499" x="457200"/>
            <a:ext cy="1034700"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The foot placement control part finds the desired foot placement location for the swing legs.</a:t>
            </a:r>
          </a:p>
          <a:p>
            <a:pPr rtl="0" lvl="0" indent="-342900" marL="457200">
              <a:buClr>
                <a:schemeClr val="dk2"/>
              </a:buClr>
              <a:buSzPct val="166666"/>
              <a:buFont typeface="Arial"/>
              <a:buChar char="•"/>
            </a:pPr>
            <a:r>
              <a:rPr sz="1800" lang="en-GB"/>
              <a:t>The location of the foot placement is calculated as follows:</a:t>
            </a:r>
          </a:p>
        </p:txBody>
      </p:sp>
      <p:pic>
        <p:nvPicPr>
          <p:cNvPr id="139" name="Shape 139"/>
          <p:cNvPicPr preferRelativeResize="0"/>
          <p:nvPr/>
        </p:nvPicPr>
        <p:blipFill>
          <a:blip r:embed="rId3"/>
          <a:stretch>
            <a:fillRect/>
          </a:stretch>
        </p:blipFill>
        <p:spPr>
          <a:xfrm>
            <a:off y="2679362" x="2406687"/>
            <a:ext cy="542925" cx="3457575"/>
          </a:xfrm>
          <a:prstGeom prst="rect">
            <a:avLst/>
          </a:prstGeom>
          <a:noFill/>
          <a:ln>
            <a:noFill/>
          </a:ln>
        </p:spPr>
      </p:pic>
      <p:sp>
        <p:nvSpPr>
          <p:cNvPr id="140" name="Shape 140"/>
          <p:cNvSpPr txBox="1"/>
          <p:nvPr/>
        </p:nvSpPr>
        <p:spPr>
          <a:xfrm>
            <a:off y="3411775" x="1114275"/>
            <a:ext cy="942000" cx="6478800"/>
          </a:xfrm>
          <a:prstGeom prst="rect">
            <a:avLst/>
          </a:prstGeom>
        </p:spPr>
        <p:txBody>
          <a:bodyPr bIns="91425" rIns="91425" lIns="91425" tIns="91425" anchor="t" anchorCtr="0">
            <a:noAutofit/>
          </a:bodyPr>
          <a:lstStyle/>
          <a:p>
            <a:pPr rtl="0" lvl="0">
              <a:buNone/>
            </a:pPr>
            <a:r>
              <a:rPr sz="1800" lang="en-GB">
                <a:solidFill>
                  <a:schemeClr val="dk2"/>
                </a:solidFill>
              </a:rPr>
              <a:t>here, </a:t>
            </a:r>
          </a:p>
          <a:p>
            <a:pPr rtl="0" lvl="0">
              <a:buNone/>
            </a:pPr>
            <a:r>
              <a:rPr sz="1800" lang="en-GB">
                <a:solidFill>
                  <a:schemeClr val="dk2"/>
                </a:solidFill>
              </a:rPr>
              <a:t> 	=  the default stepping location relative to the leg frame </a:t>
            </a:r>
          </a:p>
          <a:p>
            <a:pPr>
              <a:buNone/>
            </a:pPr>
            <a:r>
              <a:rPr sz="1800" lang="en-GB">
                <a:solidFill>
                  <a:schemeClr val="dk2"/>
                </a:solidFill>
              </a:rPr>
              <a:t> 	=  the scaling factor</a:t>
            </a:r>
          </a:p>
        </p:txBody>
      </p:sp>
      <p:pic>
        <p:nvPicPr>
          <p:cNvPr id="141" name="Shape 141"/>
          <p:cNvPicPr preferRelativeResize="0"/>
          <p:nvPr/>
        </p:nvPicPr>
        <p:blipFill>
          <a:blip r:embed="rId4"/>
          <a:stretch>
            <a:fillRect/>
          </a:stretch>
        </p:blipFill>
        <p:spPr>
          <a:xfrm>
            <a:off y="3761625" x="1171720"/>
            <a:ext cy="334200" cx="423699"/>
          </a:xfrm>
          <a:prstGeom prst="rect">
            <a:avLst/>
          </a:prstGeom>
          <a:noFill/>
          <a:ln>
            <a:noFill/>
          </a:ln>
        </p:spPr>
      </p:pic>
      <p:pic>
        <p:nvPicPr>
          <p:cNvPr id="142" name="Shape 142"/>
          <p:cNvPicPr preferRelativeResize="0"/>
          <p:nvPr/>
        </p:nvPicPr>
        <p:blipFill>
          <a:blip r:embed="rId5"/>
          <a:stretch>
            <a:fillRect/>
          </a:stretch>
        </p:blipFill>
        <p:spPr>
          <a:xfrm>
            <a:off y="4095825" x="1204630"/>
            <a:ext cy="334199" cx="40276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GB"/>
              <a:t>Foot Placement Control</a:t>
            </a:r>
          </a:p>
        </p:txBody>
      </p:sp>
      <p:sp>
        <p:nvSpPr>
          <p:cNvPr id="148" name="Shape 148"/>
          <p:cNvSpPr txBox="1"/>
          <p:nvPr>
            <p:ph idx="1" type="body"/>
          </p:nvPr>
        </p:nvSpPr>
        <p:spPr>
          <a:xfrm>
            <a:off y="1460500" x="457200"/>
            <a:ext cy="17444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The height trajectory of a foot as a function of swing phase is initially given and then tuned during optimization.</a:t>
            </a:r>
          </a:p>
          <a:p>
            <a:r>
              <a:t/>
            </a:r>
          </a:p>
          <a:p>
            <a:pPr rtl="0" lvl="0" indent="-342900" marL="457200">
              <a:buClr>
                <a:schemeClr val="dk2"/>
              </a:buClr>
              <a:buSzPct val="166666"/>
              <a:buFont typeface="Arial"/>
              <a:buChar char="•"/>
            </a:pPr>
            <a:r>
              <a:rPr sz="1800" lang="en-GB"/>
              <a:t>At any point during the swing phase, the position of the foot in the ground plane is given by linearly interpolating between the previous toe-off position and the calculated strike down position.</a:t>
            </a:r>
          </a:p>
          <a:p>
            <a:r>
              <a:t/>
            </a:r>
          </a:p>
          <a:p>
            <a:pPr rtl="0" lvl="0" indent="-342900" marL="457200">
              <a:buClr>
                <a:schemeClr val="dk2"/>
              </a:buClr>
              <a:buSzPct val="166666"/>
              <a:buFont typeface="Arial"/>
              <a:buChar char="•"/>
            </a:pPr>
            <a:r>
              <a:rPr sz="1800" lang="en-GB"/>
              <a:t>Using the height trajectory and the position calculated in the ground plane, we get the foot location at any time step.</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GB"/>
              <a:t>Overview of the Controller</a:t>
            </a:r>
          </a:p>
        </p:txBody>
      </p:sp>
      <p:pic>
        <p:nvPicPr>
          <p:cNvPr id="154" name="Shape 154"/>
          <p:cNvPicPr preferRelativeResize="0"/>
          <p:nvPr/>
        </p:nvPicPr>
        <p:blipFill>
          <a:blip r:embed="rId3"/>
          <a:stretch>
            <a:fillRect/>
          </a:stretch>
        </p:blipFill>
        <p:spPr>
          <a:xfrm>
            <a:off y="1653300" x="1732025"/>
            <a:ext cy="2362200" cx="5876925"/>
          </a:xfrm>
          <a:prstGeom prst="rect">
            <a:avLst/>
          </a:prstGeom>
          <a:noFill/>
          <a:ln>
            <a:noFill/>
          </a:ln>
        </p:spPr>
      </p:pic>
      <p:sp>
        <p:nvSpPr>
          <p:cNvPr id="155" name="Shape 155"/>
          <p:cNvSpPr txBox="1"/>
          <p:nvPr>
            <p:ph idx="1" type="body"/>
          </p:nvPr>
        </p:nvSpPr>
        <p:spPr>
          <a:xfrm>
            <a:off y="4355549" x="457200"/>
            <a:ext cy="570299" cx="8229600"/>
          </a:xfrm>
          <a:prstGeom prst="rect">
            <a:avLst/>
          </a:prstGeom>
        </p:spPr>
        <p:txBody>
          <a:bodyPr bIns="91425" rIns="91425" lIns="91425" tIns="91425" anchor="t" anchorCtr="0">
            <a:noAutofit/>
          </a:bodyPr>
          <a:lstStyle/>
          <a:p>
            <a:pPr algn="ctr" rtl="0" lvl="0">
              <a:buNone/>
            </a:pPr>
            <a:r>
              <a:rPr sz="1000" lang="en-GB"/>
              <a:t>Credits :-“</a:t>
            </a:r>
            <a:r>
              <a:rPr sz="1000" lang="en-GB">
                <a:solidFill>
                  <a:schemeClr val="dk1"/>
                </a:solidFill>
              </a:rPr>
              <a:t>Locomotion Skills for Simulated Quadrupeds “ by S.Coros, A.Karpathy, B.Jones, L.Reveret, M.V.de Panne. Published in “ACM SIGGRAPH 2011”.</a:t>
            </a:r>
          </a:p>
          <a:p>
            <a:r>
              <a:t/>
            </a:r>
          </a:p>
        </p:txBody>
      </p:sp>
      <p:sp>
        <p:nvSpPr>
          <p:cNvPr id="156" name="Shape 156"/>
          <p:cNvSpPr/>
          <p:nvPr/>
        </p:nvSpPr>
        <p:spPr>
          <a:xfrm>
            <a:off y="1572900" x="3498825"/>
            <a:ext cy="666300" cx="23432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57" name="Shape 157"/>
          <p:cNvSpPr/>
          <p:nvPr/>
        </p:nvSpPr>
        <p:spPr>
          <a:xfrm>
            <a:off y="2545825" x="3191725"/>
            <a:ext cy="450899" cx="16904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58" name="Shape 158"/>
          <p:cNvSpPr/>
          <p:nvPr/>
        </p:nvSpPr>
        <p:spPr>
          <a:xfrm>
            <a:off y="2996712" x="2195375"/>
            <a:ext cy="450899" cx="16904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7"/>
                                        </p:tgtEl>
                                        <p:attrNameLst>
                                          <p:attrName>style.visibility</p:attrName>
                                        </p:attrNameLst>
                                      </p:cBhvr>
                                      <p:to>
                                        <p:strVal val="visible"/>
                                      </p:to>
                                    </p:set>
                                    <p:animEffect transition="in" filter="fade">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Pose Generator </a:t>
            </a:r>
          </a:p>
        </p:txBody>
      </p:sp>
      <p:sp>
        <p:nvSpPr>
          <p:cNvPr id="164" name="Shape 16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After getting the target position of the foot, the orientation of joints is determined by the pose generator.</a:t>
            </a:r>
          </a:p>
          <a:p>
            <a:r>
              <a:t/>
            </a:r>
          </a:p>
          <a:p>
            <a:pPr rtl="0" lvl="0" indent="-342900" marL="457200">
              <a:buClr>
                <a:schemeClr val="dk2"/>
              </a:buClr>
              <a:buSzPct val="166666"/>
              <a:buFont typeface="Arial"/>
              <a:buChar char="•"/>
            </a:pPr>
            <a:r>
              <a:rPr sz="1800" lang="en-GB"/>
              <a:t>We use inverse kinematics (for leg joints), predefined trajectories (for head and neck) and interpolated leg-frame orientations (for spine) to get the target joint angles.</a:t>
            </a:r>
          </a:p>
          <a:p>
            <a:r>
              <a:t/>
            </a:r>
          </a:p>
          <a:p>
            <a:pPr rtl="0" lvl="0" indent="-342900" marL="457200">
              <a:buClr>
                <a:schemeClr val="dk2"/>
              </a:buClr>
              <a:buSzPct val="166666"/>
              <a:buFont typeface="Arial"/>
              <a:buChar char="•"/>
            </a:pPr>
            <a:r>
              <a:rPr sz="1800" lang="en-GB"/>
              <a:t>Every joint has a proportional-derivative (PD) controller attached to it, which when given a desired orientation and current orientation returns the required torque to be applied at the joint. This torque is the first source of computed torque.</a:t>
            </a:r>
          </a:p>
          <a:p>
            <a:r>
              <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GB"/>
              <a:t>Overview of the Controller</a:t>
            </a:r>
          </a:p>
        </p:txBody>
      </p:sp>
      <p:pic>
        <p:nvPicPr>
          <p:cNvPr id="170" name="Shape 170"/>
          <p:cNvPicPr preferRelativeResize="0"/>
          <p:nvPr/>
        </p:nvPicPr>
        <p:blipFill>
          <a:blip r:embed="rId3"/>
          <a:stretch>
            <a:fillRect/>
          </a:stretch>
        </p:blipFill>
        <p:spPr>
          <a:xfrm>
            <a:off y="1653300" x="1732025"/>
            <a:ext cy="2362200" cx="5876925"/>
          </a:xfrm>
          <a:prstGeom prst="rect">
            <a:avLst/>
          </a:prstGeom>
          <a:noFill/>
          <a:ln>
            <a:noFill/>
          </a:ln>
        </p:spPr>
      </p:pic>
      <p:sp>
        <p:nvSpPr>
          <p:cNvPr id="171" name="Shape 171"/>
          <p:cNvSpPr txBox="1"/>
          <p:nvPr>
            <p:ph idx="1" type="body"/>
          </p:nvPr>
        </p:nvSpPr>
        <p:spPr>
          <a:xfrm>
            <a:off y="4355549" x="457200"/>
            <a:ext cy="570299" cx="8229600"/>
          </a:xfrm>
          <a:prstGeom prst="rect">
            <a:avLst/>
          </a:prstGeom>
        </p:spPr>
        <p:txBody>
          <a:bodyPr bIns="91425" rIns="91425" lIns="91425" tIns="91425" anchor="t" anchorCtr="0">
            <a:noAutofit/>
          </a:bodyPr>
          <a:lstStyle/>
          <a:p>
            <a:pPr algn="ctr" rtl="0" lvl="0">
              <a:buNone/>
            </a:pPr>
            <a:r>
              <a:rPr sz="1000" lang="en-GB"/>
              <a:t>Credits :-“</a:t>
            </a:r>
            <a:r>
              <a:rPr sz="1000" lang="en-GB">
                <a:solidFill>
                  <a:schemeClr val="dk1"/>
                </a:solidFill>
              </a:rPr>
              <a:t>Locomotion Skills for Simulated Quadrupeds “ by S.Coros, A.Karpathy, B.Jones, L.Reveret, M.V.de Panne. Published in “ACM SIGGRAPH 2011”.</a:t>
            </a:r>
          </a:p>
          <a:p>
            <a:r>
              <a:t/>
            </a:r>
          </a:p>
        </p:txBody>
      </p:sp>
      <p:sp>
        <p:nvSpPr>
          <p:cNvPr id="172" name="Shape 172"/>
          <p:cNvSpPr/>
          <p:nvPr/>
        </p:nvSpPr>
        <p:spPr>
          <a:xfrm>
            <a:off y="1572900" x="3498825"/>
            <a:ext cy="666300" cx="23432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73" name="Shape 173"/>
          <p:cNvSpPr/>
          <p:nvPr/>
        </p:nvSpPr>
        <p:spPr>
          <a:xfrm>
            <a:off y="3326950" x="3615150"/>
            <a:ext cy="450899" cx="19136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74" name="Shape 174"/>
          <p:cNvSpPr/>
          <p:nvPr/>
        </p:nvSpPr>
        <p:spPr>
          <a:xfrm>
            <a:off y="2996712" x="2195375"/>
            <a:ext cy="450899" cx="16904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75" name="Shape 175"/>
          <p:cNvSpPr/>
          <p:nvPr/>
        </p:nvSpPr>
        <p:spPr>
          <a:xfrm>
            <a:off y="2582637" x="3043850"/>
            <a:ext cy="426000" cx="16904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gtEl>
                                        <p:attrNameLst>
                                          <p:attrName>style.visibility</p:attrName>
                                        </p:attrNameLst>
                                      </p:cBhvr>
                                      <p:to>
                                        <p:strVal val="visible"/>
                                      </p:to>
                                    </p:set>
                                    <p:animEffect transition="in" filter="fade">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Virtual Forces</a:t>
            </a:r>
          </a:p>
        </p:txBody>
      </p:sp>
      <p:sp>
        <p:nvSpPr>
          <p:cNvPr id="181" name="Shape 181"/>
          <p:cNvSpPr txBox="1"/>
          <p:nvPr>
            <p:ph idx="1" type="body"/>
          </p:nvPr>
        </p:nvSpPr>
        <p:spPr>
          <a:xfrm>
            <a:off y="1460499" x="457200"/>
            <a:ext cy="1589700"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Virtual forces (e.g. gravity) provide the second source of computed torques.</a:t>
            </a:r>
          </a:p>
          <a:p>
            <a:r>
              <a:t/>
            </a:r>
          </a:p>
          <a:p>
            <a:pPr rtl="0" lvl="0" indent="-342900" marL="457200">
              <a:buClr>
                <a:schemeClr val="dk2"/>
              </a:buClr>
              <a:buSzPct val="166666"/>
              <a:buFont typeface="Arial"/>
              <a:buChar char="•"/>
            </a:pPr>
            <a:r>
              <a:rPr sz="1800" lang="en-GB"/>
              <a:t>The torque to be applied for a virtual force is calculated using Jacobian Transpose Control by following equation - </a:t>
            </a:r>
          </a:p>
          <a:p>
            <a:r>
              <a:t/>
            </a:r>
          </a:p>
          <a:p>
            <a:r>
              <a:t/>
            </a:r>
          </a:p>
          <a:p>
            <a:r>
              <a:t/>
            </a:r>
          </a:p>
          <a:p>
            <a:pPr rtl="0" lvl="0" indent="-342900" marL="457200">
              <a:buClr>
                <a:schemeClr val="dk2"/>
              </a:buClr>
              <a:buSzPct val="166666"/>
              <a:buFont typeface="Arial"/>
              <a:buChar char="•"/>
            </a:pPr>
            <a:r>
              <a:rPr sz="1800" lang="en-GB"/>
              <a:t>These two torques are then summed up and sent to a forward dynamics simulation engine.</a:t>
            </a:r>
          </a:p>
          <a:p>
            <a:r>
              <a:t/>
            </a:r>
          </a:p>
        </p:txBody>
      </p:sp>
      <p:pic>
        <p:nvPicPr>
          <p:cNvPr id="182" name="Shape 182"/>
          <p:cNvPicPr preferRelativeResize="0"/>
          <p:nvPr/>
        </p:nvPicPr>
        <p:blipFill>
          <a:blip r:embed="rId3"/>
          <a:stretch>
            <a:fillRect/>
          </a:stretch>
        </p:blipFill>
        <p:spPr>
          <a:xfrm>
            <a:off y="3256824" x="2975249"/>
            <a:ext cy="791650" cx="2211475"/>
          </a:xfrm>
          <a:prstGeom prst="rect">
            <a:avLst/>
          </a:prstGeom>
          <a:noFill/>
          <a:ln>
            <a:noFill/>
          </a:ln>
        </p:spPr>
      </p:pic>
      <p:sp>
        <p:nvSpPr>
          <p:cNvPr id="183" name="Shape 183"/>
          <p:cNvSpPr txBox="1"/>
          <p:nvPr/>
        </p:nvSpPr>
        <p:spPr>
          <a:xfrm>
            <a:off y="4388200" x="2975250"/>
            <a:ext cy="457200" cx="3657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CS 775 Open Project</a:t>
            </a:r>
          </a:p>
        </p:txBody>
      </p:sp>
      <p:sp>
        <p:nvSpPr>
          <p:cNvPr id="35" name="Shape 3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buNone/>
            </a:pPr>
            <a:r>
              <a:rPr lang="en-GB"/>
              <a:t>“</a:t>
            </a:r>
            <a:r>
              <a:rPr b="1" sz="1800" lang="en-GB">
                <a:solidFill>
                  <a:schemeClr val="dk1"/>
                </a:solidFill>
              </a:rPr>
              <a:t>Locomotion Skills for Simulated Quadrupeds “ by S.Coros, A.Karpathy, B.Jones, L.Reveret, M.V.de Panne. Published in “ACM SIGGRAPH 2011”.</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GB"/>
              <a:t>Overview of the Controller</a:t>
            </a:r>
          </a:p>
        </p:txBody>
      </p:sp>
      <p:pic>
        <p:nvPicPr>
          <p:cNvPr id="189" name="Shape 189"/>
          <p:cNvPicPr preferRelativeResize="0"/>
          <p:nvPr/>
        </p:nvPicPr>
        <p:blipFill>
          <a:blip r:embed="rId3"/>
          <a:stretch>
            <a:fillRect/>
          </a:stretch>
        </p:blipFill>
        <p:spPr>
          <a:xfrm>
            <a:off y="1653300" x="1732025"/>
            <a:ext cy="2362200" cx="5876925"/>
          </a:xfrm>
          <a:prstGeom prst="rect">
            <a:avLst/>
          </a:prstGeom>
          <a:noFill/>
          <a:ln>
            <a:noFill/>
          </a:ln>
        </p:spPr>
      </p:pic>
      <p:sp>
        <p:nvSpPr>
          <p:cNvPr id="190" name="Shape 190"/>
          <p:cNvSpPr txBox="1"/>
          <p:nvPr>
            <p:ph idx="1" type="body"/>
          </p:nvPr>
        </p:nvSpPr>
        <p:spPr>
          <a:xfrm>
            <a:off y="4355549" x="457200"/>
            <a:ext cy="570299" cx="8229600"/>
          </a:xfrm>
          <a:prstGeom prst="rect">
            <a:avLst/>
          </a:prstGeom>
        </p:spPr>
        <p:txBody>
          <a:bodyPr bIns="91425" rIns="91425" lIns="91425" tIns="91425" anchor="t" anchorCtr="0">
            <a:noAutofit/>
          </a:bodyPr>
          <a:lstStyle/>
          <a:p>
            <a:pPr algn="ctr" rtl="0" lvl="0">
              <a:buNone/>
            </a:pPr>
            <a:r>
              <a:rPr sz="1000" lang="en-GB"/>
              <a:t>Credits :-“</a:t>
            </a:r>
            <a:r>
              <a:rPr sz="1000" lang="en-GB">
                <a:solidFill>
                  <a:schemeClr val="dk1"/>
                </a:solidFill>
              </a:rPr>
              <a:t>Locomotion Skills for Simulated Quadrupeds “ by S.Coros, A.Karpathy, B.Jones, L.Reveret, M.V.de Panne. Published in “ACM SIGGRAPH 2011”.</a:t>
            </a:r>
          </a:p>
          <a:p>
            <a:r>
              <a:t/>
            </a:r>
          </a:p>
        </p:txBody>
      </p:sp>
      <p:sp>
        <p:nvSpPr>
          <p:cNvPr id="191" name="Shape 191"/>
          <p:cNvSpPr/>
          <p:nvPr/>
        </p:nvSpPr>
        <p:spPr>
          <a:xfrm>
            <a:off y="1572900" x="3498825"/>
            <a:ext cy="666300" cx="23432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92" name="Shape 192"/>
          <p:cNvSpPr/>
          <p:nvPr/>
        </p:nvSpPr>
        <p:spPr>
          <a:xfrm>
            <a:off y="3009175" x="6221200"/>
            <a:ext cy="426000" cx="1337400"/>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93" name="Shape 193"/>
          <p:cNvSpPr/>
          <p:nvPr/>
        </p:nvSpPr>
        <p:spPr>
          <a:xfrm>
            <a:off y="2996712" x="2195375"/>
            <a:ext cy="450899" cx="16904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94" name="Shape 194"/>
          <p:cNvSpPr/>
          <p:nvPr/>
        </p:nvSpPr>
        <p:spPr>
          <a:xfrm>
            <a:off y="2582637" x="3043850"/>
            <a:ext cy="426000" cx="16904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195" name="Shape 195"/>
          <p:cNvSpPr/>
          <p:nvPr/>
        </p:nvSpPr>
        <p:spPr>
          <a:xfrm>
            <a:off y="3352100" x="3713625"/>
            <a:ext cy="450899" cx="19136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2"/>
                                        </p:tgtEl>
                                        <p:attrNameLst>
                                          <p:attrName>style.visibility</p:attrName>
                                        </p:attrNameLst>
                                      </p:cBhvr>
                                      <p:to>
                                        <p:strVal val="visible"/>
                                      </p:to>
                                    </p:set>
                                    <p:animEffect transition="in" filter="fade">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The Leg Frame Control</a:t>
            </a:r>
          </a:p>
        </p:txBody>
      </p:sp>
      <p:sp>
        <p:nvSpPr>
          <p:cNvPr id="201" name="Shape 201"/>
          <p:cNvSpPr txBox="1"/>
          <p:nvPr>
            <p:ph idx="1" type="body"/>
          </p:nvPr>
        </p:nvSpPr>
        <p:spPr>
          <a:xfrm>
            <a:off y="1414549" x="457200"/>
            <a:ext cy="2284500"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The net torque on a leg frame must be zero to avoid the quadruped from toppling. </a:t>
            </a:r>
          </a:p>
          <a:p>
            <a:r>
              <a:t/>
            </a:r>
          </a:p>
          <a:p>
            <a:pPr rtl="0" lvl="0" indent="-342900" marL="457200">
              <a:buClr>
                <a:schemeClr val="dk2"/>
              </a:buClr>
              <a:buSzPct val="166666"/>
              <a:buFont typeface="Arial"/>
              <a:buChar char="•"/>
            </a:pPr>
            <a:r>
              <a:rPr sz="1800" lang="en-GB"/>
              <a:t>The internal forces should provide all the torque on a leg frame. The leg frame control module achieves this by disabling active control of the stance leg. The torque on the stance leg is then calculated as - </a:t>
            </a:r>
          </a:p>
          <a:p>
            <a:r>
              <a:t/>
            </a:r>
          </a:p>
        </p:txBody>
      </p:sp>
      <p:pic>
        <p:nvPicPr>
          <p:cNvPr id="202" name="Shape 202"/>
          <p:cNvPicPr preferRelativeResize="0"/>
          <p:nvPr/>
        </p:nvPicPr>
        <p:blipFill>
          <a:blip r:embed="rId3"/>
          <a:stretch>
            <a:fillRect/>
          </a:stretch>
        </p:blipFill>
        <p:spPr>
          <a:xfrm>
            <a:off y="3699037" x="2553275"/>
            <a:ext cy="485775" cx="42672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Physics Engine</a:t>
            </a:r>
          </a:p>
        </p:txBody>
      </p:sp>
      <p:sp>
        <p:nvSpPr>
          <p:cNvPr id="208" name="Shape 20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The torques thus obtained from the controller are then provided to the forward dynamics engine.</a:t>
            </a:r>
          </a:p>
          <a:p>
            <a:r>
              <a:t/>
            </a:r>
          </a:p>
          <a:p>
            <a:pPr lvl="0" indent="-342900" marL="457200">
              <a:buClr>
                <a:schemeClr val="dk2"/>
              </a:buClr>
              <a:buSzPct val="166666"/>
              <a:buFont typeface="Arial"/>
              <a:buChar char="•"/>
            </a:pPr>
            <a:r>
              <a:rPr sz="1800" lang="en-GB"/>
              <a:t>The forward dynamics engine then gives the motion for the next time step.</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Optimization</a:t>
            </a:r>
          </a:p>
        </p:txBody>
      </p:sp>
      <p:sp>
        <p:nvSpPr>
          <p:cNvPr id="214" name="Shape 214"/>
          <p:cNvSpPr txBox="1"/>
          <p:nvPr>
            <p:ph idx="1" type="subTitle"/>
          </p:nvPr>
        </p:nvSpPr>
        <p:spPr>
          <a:xfrm>
            <a:off y="3093357" x="685800"/>
            <a:ext cy="712499" cx="7772400"/>
          </a:xfrm>
          <a:prstGeom prst="rect">
            <a:avLst/>
          </a:prstGeom>
        </p:spPr>
        <p:txBody>
          <a:bodyPr bIns="91425" rIns="91425" lIns="91425" tIns="91425" anchor="ctr" anchorCtr="0">
            <a:noAutofit/>
          </a:bodyPr>
          <a:lstStyle/>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Parameter Optimization</a:t>
            </a:r>
          </a:p>
        </p:txBody>
      </p:sp>
      <p:sp>
        <p:nvSpPr>
          <p:cNvPr id="220" name="Shape 22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The default initialization of the controller parameters gives only a basic version of the gaits. Using optimization, particular styles of gaits can be modelled.</a:t>
            </a:r>
          </a:p>
          <a:p>
            <a:r>
              <a:t/>
            </a:r>
          </a:p>
          <a:p>
            <a:pPr rtl="0" lvl="0" indent="-342900" marL="457200">
              <a:buClr>
                <a:schemeClr val="dk2"/>
              </a:buClr>
              <a:buSzPct val="166666"/>
              <a:buFont typeface="Arial"/>
              <a:buChar char="•"/>
            </a:pPr>
            <a:r>
              <a:rPr sz="1800" lang="en-GB"/>
              <a:t>The gaits can be optimized by matching the gaits of the simulated quadruped to the gaits of a filmed dog using motion capture data.</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GB"/>
              <a:t>Parameter Optimization</a:t>
            </a:r>
          </a:p>
        </p:txBody>
      </p:sp>
      <p:sp>
        <p:nvSpPr>
          <p:cNvPr id="226" name="Shape 22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The optimization is done by minimizing an objective function using a greedy stochastic local optimization algorithm.</a:t>
            </a:r>
          </a:p>
          <a:p>
            <a:r>
              <a:t/>
            </a:r>
          </a:p>
          <a:p>
            <a:pPr rtl="0" lvl="0" indent="-342900" marL="457200">
              <a:buClr>
                <a:schemeClr val="dk2"/>
              </a:buClr>
              <a:buSzPct val="166666"/>
              <a:buFont typeface="Arial"/>
              <a:buChar char="•"/>
            </a:pPr>
            <a:r>
              <a:rPr sz="1800" lang="en-GB"/>
              <a:t>The optimization function depends on the differences between desired position of the markers, desired heading, desired velocity and head accelerations.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Gait Selection</a:t>
            </a:r>
          </a:p>
        </p:txBody>
      </p:sp>
      <p:sp>
        <p:nvSpPr>
          <p:cNvPr id="232" name="Shape 23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The gaits of the quadruped are developed to work for a specific range of speeds.</a:t>
            </a:r>
          </a:p>
          <a:p>
            <a:r>
              <a:t/>
            </a:r>
          </a:p>
          <a:p>
            <a:pPr rtl="0" lvl="0" indent="-342900" marL="457200">
              <a:buClr>
                <a:schemeClr val="dk2"/>
              </a:buClr>
              <a:buSzPct val="166666"/>
              <a:buFont typeface="Arial"/>
              <a:buChar char="•"/>
            </a:pPr>
            <a:r>
              <a:rPr sz="1800" lang="en-GB"/>
              <a:t>The gait and gait parameter are selected according to the desired speed for the quadruped in the next time step.</a:t>
            </a:r>
          </a:p>
          <a:p>
            <a:r>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Gait Transition</a:t>
            </a:r>
          </a:p>
        </p:txBody>
      </p:sp>
      <p:sp>
        <p:nvSpPr>
          <p:cNvPr id="238" name="Shape 23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The desired speed for each time step is computed such that it is always in a range of 0.5 m/s from the current speed.</a:t>
            </a:r>
          </a:p>
          <a:p>
            <a:r>
              <a:t/>
            </a:r>
          </a:p>
          <a:p>
            <a:pPr lvl="0" indent="-342900" marL="457200">
              <a:buClr>
                <a:schemeClr val="dk2"/>
              </a:buClr>
              <a:buSzPct val="166666"/>
              <a:buFont typeface="Arial"/>
              <a:buChar char="•"/>
            </a:pPr>
            <a:r>
              <a:rPr sz="1800" lang="en-GB"/>
              <a:t>The gait and gait parameters of the desired speed are selected and the transition between the two gaits is achieved by linear interpolation between the two gait parameters.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y="0" x="0"/>
          <a:ext cy="0" cx="0"/>
          <a:chOff y="0" x="0"/>
          <a:chExt cy="0" cx="0"/>
        </a:xfrm>
      </p:grpSpPr>
      <p:sp>
        <p:nvSpPr>
          <p:cNvPr id="243" name="Shape 243"/>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Other Gaits</a:t>
            </a:r>
          </a:p>
        </p:txBody>
      </p:sp>
      <p:sp>
        <p:nvSpPr>
          <p:cNvPr id="244" name="Shape 244"/>
          <p:cNvSpPr txBox="1"/>
          <p:nvPr>
            <p:ph idx="1" type="subTitle"/>
          </p:nvPr>
        </p:nvSpPr>
        <p:spPr>
          <a:xfrm>
            <a:off y="3093357" x="685800"/>
            <a:ext cy="712499" cx="7772400"/>
          </a:xfrm>
          <a:prstGeom prst="rect">
            <a:avLst/>
          </a:prstGeom>
        </p:spPr>
        <p:txBody>
          <a:bodyPr bIns="91425" rIns="91425" lIns="91425" tIns="91425" anchor="ctr" anchorCtr="0">
            <a:noAutofit/>
          </a:bodyPr>
          <a:lstStyle/>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sp>
        <p:nvSpPr>
          <p:cNvPr id="249" name="Shape 24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Parameterized Leaps</a:t>
            </a:r>
          </a:p>
        </p:txBody>
      </p:sp>
      <p:sp>
        <p:nvSpPr>
          <p:cNvPr id="250" name="Shape 250"/>
          <p:cNvSpPr txBox="1"/>
          <p:nvPr>
            <p:ph idx="1" type="body"/>
          </p:nvPr>
        </p:nvSpPr>
        <p:spPr>
          <a:xfrm>
            <a:off y="1496799" x="399775"/>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A leap consists of 3 stages:</a:t>
            </a:r>
          </a:p>
          <a:p>
            <a:pPr rtl="0" lvl="1" indent="-342900" marL="914400">
              <a:buClr>
                <a:schemeClr val="dk2"/>
              </a:buClr>
              <a:buSzPct val="100000"/>
              <a:buFont typeface="Arial"/>
              <a:buAutoNum type="alphaLcPeriod"/>
            </a:pPr>
            <a:r>
              <a:rPr sz="1800" lang="en-GB"/>
              <a:t>loading</a:t>
            </a:r>
          </a:p>
          <a:p>
            <a:pPr rtl="0" lvl="1" indent="-342900" marL="914400">
              <a:buClr>
                <a:schemeClr val="dk2"/>
              </a:buClr>
              <a:buSzPct val="100000"/>
              <a:buFont typeface="Arial"/>
              <a:buAutoNum type="alphaLcPeriod"/>
            </a:pPr>
            <a:r>
              <a:rPr sz="1800" lang="en-GB"/>
              <a:t>take-off</a:t>
            </a:r>
          </a:p>
          <a:p>
            <a:pPr rtl="0" lvl="1" indent="-342900" marL="914400">
              <a:buClr>
                <a:schemeClr val="dk2"/>
              </a:buClr>
              <a:buSzPct val="100000"/>
              <a:buFont typeface="Arial"/>
              <a:buAutoNum type="alphaLcPeriod"/>
            </a:pPr>
            <a:r>
              <a:rPr sz="1800" lang="en-GB"/>
              <a:t>airborne</a:t>
            </a:r>
          </a:p>
          <a:p>
            <a:pPr rtl="0" lvl="0" indent="-342900" marL="457200">
              <a:buClr>
                <a:schemeClr val="dk2"/>
              </a:buClr>
              <a:buSzPct val="166666"/>
              <a:buFont typeface="Arial"/>
              <a:buChar char="•"/>
            </a:pPr>
            <a:r>
              <a:rPr sz="1800" lang="en-GB"/>
              <a:t>In the loading stage, the quadruped is set in the jumping stance.</a:t>
            </a:r>
          </a:p>
          <a:p>
            <a:r>
              <a:t/>
            </a:r>
          </a:p>
          <a:p>
            <a:pPr rtl="0" lvl="0" indent="-342900" marL="457200">
              <a:buClr>
                <a:schemeClr val="dk2"/>
              </a:buClr>
              <a:buSzPct val="166666"/>
              <a:buFont typeface="Arial"/>
              <a:buChar char="•"/>
            </a:pPr>
            <a:r>
              <a:rPr sz="1800" lang="en-GB"/>
              <a:t>In take-off stage, virtual forces are applied to propel the body into the air.</a:t>
            </a:r>
          </a:p>
          <a:p>
            <a:r>
              <a:t/>
            </a:r>
          </a:p>
          <a:p>
            <a:pPr rtl="0" lvl="0" indent="-342900" marL="457200">
              <a:buClr>
                <a:schemeClr val="dk2"/>
              </a:buClr>
              <a:buSzPct val="166666"/>
              <a:buFont typeface="Arial"/>
              <a:buChar char="•"/>
            </a:pPr>
            <a:r>
              <a:rPr sz="1800" lang="en-GB"/>
              <a:t>In the airborne stage, when the velocity of center of mass becomes negative, the body is prepared for landing.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The Problem</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y="0" x="0"/>
          <a:ext cy="0" cx="0"/>
          <a:chOff y="0" x="0"/>
          <a:chExt cy="0" cx="0"/>
        </a:xfrm>
      </p:grpSpPr>
      <p:sp>
        <p:nvSpPr>
          <p:cNvPr id="255" name="Shape 25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Sitting</a:t>
            </a:r>
          </a:p>
        </p:txBody>
      </p:sp>
      <p:sp>
        <p:nvSpPr>
          <p:cNvPr id="256" name="Shape 25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Sitting consists of two phases.</a:t>
            </a:r>
          </a:p>
          <a:p>
            <a:r>
              <a:t/>
            </a:r>
          </a:p>
          <a:p>
            <a:pPr rtl="0" lvl="0" indent="-342900" marL="457200">
              <a:buClr>
                <a:schemeClr val="dk2"/>
              </a:buClr>
              <a:buSzPct val="166666"/>
              <a:buFont typeface="Arial"/>
              <a:buChar char="•"/>
            </a:pPr>
            <a:r>
              <a:rPr sz="1800" lang="en-GB"/>
              <a:t>In the first phase, the body is prepared for sitting, for example, by moving the back legs outward.</a:t>
            </a:r>
          </a:p>
          <a:p>
            <a:r>
              <a:t/>
            </a:r>
          </a:p>
          <a:p>
            <a:pPr lvl="0" indent="-342900" marL="457200">
              <a:buClr>
                <a:schemeClr val="dk2"/>
              </a:buClr>
              <a:buSzPct val="166666"/>
              <a:buFont typeface="Arial"/>
              <a:buChar char="•"/>
            </a:pPr>
            <a:r>
              <a:rPr sz="1800" lang="en-GB"/>
              <a:t>In the second phase, the hip height is decreased until the model is resting on its buttocks.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y="0" x="0"/>
          <a:ext cy="0" cx="0"/>
          <a:chOff y="0" x="0"/>
          <a:chExt cy="0" cx="0"/>
        </a:xfrm>
      </p:grpSpPr>
      <p:sp>
        <p:nvSpPr>
          <p:cNvPr id="261" name="Shape 261"/>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Lying Down</a:t>
            </a:r>
          </a:p>
        </p:txBody>
      </p:sp>
      <p:sp>
        <p:nvSpPr>
          <p:cNvPr id="262" name="Shape 26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Lying down also consists of two phases.</a:t>
            </a:r>
          </a:p>
          <a:p>
            <a:r>
              <a:t/>
            </a:r>
          </a:p>
          <a:p>
            <a:pPr rtl="0" lvl="0" indent="-342900" marL="457200">
              <a:buClr>
                <a:schemeClr val="dk2"/>
              </a:buClr>
              <a:buSzPct val="166666"/>
              <a:buFont typeface="Arial"/>
              <a:buChar char="•"/>
            </a:pPr>
            <a:r>
              <a:rPr sz="1800" lang="en-GB"/>
              <a:t>First phase of lying down is identical to the sitting module.</a:t>
            </a:r>
          </a:p>
          <a:p>
            <a:r>
              <a:t/>
            </a:r>
          </a:p>
          <a:p>
            <a:pPr lvl="0" indent="-342900" marL="457200">
              <a:buClr>
                <a:schemeClr val="dk2"/>
              </a:buClr>
              <a:buSzPct val="166666"/>
              <a:buFont typeface="Arial"/>
              <a:buChar char="•"/>
            </a:pPr>
            <a:r>
              <a:rPr sz="1800" lang="en-GB"/>
              <a:t>In the second phase, shoulders are lowered until the quadruped is lying down.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y="0" x="0"/>
          <a:ext cy="0" cx="0"/>
          <a:chOff y="0" x="0"/>
          <a:chExt cy="0" cx="0"/>
        </a:xfrm>
      </p:grpSpPr>
      <p:sp>
        <p:nvSpPr>
          <p:cNvPr id="267" name="Shape 26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Standing Up</a:t>
            </a:r>
          </a:p>
        </p:txBody>
      </p:sp>
      <p:sp>
        <p:nvSpPr>
          <p:cNvPr id="268" name="Shape 26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Standing up from sitting involves stepping forward with the front legs while increasing the hip height.</a:t>
            </a:r>
          </a:p>
          <a:p>
            <a:r>
              <a:t/>
            </a:r>
          </a:p>
          <a:p>
            <a:pPr lvl="0" indent="-342900" marL="457200">
              <a:buClr>
                <a:schemeClr val="dk2"/>
              </a:buClr>
              <a:buSzPct val="166666"/>
              <a:buFont typeface="Arial"/>
              <a:buChar char="•"/>
            </a:pPr>
            <a:r>
              <a:rPr sz="1800" lang="en-GB"/>
              <a:t>Standing up from lying down position involves increasing the hip and shoulder height without stepping. If the standing position is unstable, balance is restored by invoking the walking module with zero speed for one or two cycles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sp>
        <p:nvSpPr>
          <p:cNvPr id="273" name="Shape 273"/>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Getting Up</a:t>
            </a:r>
          </a:p>
        </p:txBody>
      </p:sp>
      <p:sp>
        <p:nvSpPr>
          <p:cNvPr id="274" name="Shape 27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Getting up module models the motion of getting up from sideways lying position.</a:t>
            </a:r>
          </a:p>
          <a:p>
            <a:r>
              <a:t/>
            </a:r>
          </a:p>
          <a:p>
            <a:pPr rtl="0" lvl="0" indent="-342900" marL="457200">
              <a:buClr>
                <a:schemeClr val="dk2"/>
              </a:buClr>
              <a:buSzPct val="166666"/>
              <a:buFont typeface="Arial"/>
              <a:buChar char="•"/>
            </a:pPr>
            <a:r>
              <a:rPr sz="1800" lang="en-GB"/>
              <a:t>It involves two phases. In the first phase, the spine is twisted to bring roll the quadruped onto its front feet.</a:t>
            </a:r>
          </a:p>
          <a:p>
            <a:r>
              <a:t/>
            </a:r>
          </a:p>
          <a:p>
            <a:pPr rtl="0" lvl="0" indent="-342900" marL="457200">
              <a:buClr>
                <a:schemeClr val="dk2"/>
              </a:buClr>
              <a:buSzPct val="166666"/>
              <a:buFont typeface="Arial"/>
              <a:buChar char="•"/>
            </a:pPr>
            <a:r>
              <a:rPr sz="1800" lang="en-GB"/>
              <a:t>Once the shoulder frame is vertical and the front feet are securely planted the quadruped applies forward vertical forces to the shoulder and hip frames.</a:t>
            </a:r>
            <a:r>
              <a:rPr lang="en-GB"/>
              <a:t>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y="0" x="0"/>
          <a:ext cy="0" cx="0"/>
          <a:chOff y="0" x="0"/>
          <a:chExt cy="0" cx="0"/>
        </a:xfrm>
      </p:grpSpPr>
      <p:sp>
        <p:nvSpPr>
          <p:cNvPr id="279" name="Shape 279"/>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Results</a:t>
            </a:r>
          </a:p>
        </p:txBody>
      </p:sp>
      <p:sp>
        <p:nvSpPr>
          <p:cNvPr id="280" name="Shape 280"/>
          <p:cNvSpPr txBox="1"/>
          <p:nvPr>
            <p:ph idx="1" type="subTitle"/>
          </p:nvPr>
        </p:nvSpPr>
        <p:spPr>
          <a:xfrm>
            <a:off y="3093357" x="685800"/>
            <a:ext cy="712499" cx="7772400"/>
          </a:xfrm>
          <a:prstGeom prst="rect">
            <a:avLst/>
          </a:prstGeom>
        </p:spPr>
        <p:txBody>
          <a:bodyPr bIns="91425" rIns="91425" lIns="91425" tIns="91425" anchor="ctr" anchorCtr="0">
            <a:noAutofit/>
          </a:bodyPr>
          <a:lstStyle/>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y="0" x="0"/>
          <a:ext cy="0" cx="0"/>
          <a:chOff y="0" x="0"/>
          <a:chExt cy="0" cx="0"/>
        </a:xfrm>
      </p:grpSpPr>
      <p:sp>
        <p:nvSpPr>
          <p:cNvPr id="285" name="Shape 28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Results</a:t>
            </a:r>
          </a:p>
        </p:txBody>
      </p:sp>
      <p:sp>
        <p:nvSpPr>
          <p:cNvPr id="286" name="Shape 28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The system is robust against perturbation forces.</a:t>
            </a:r>
          </a:p>
          <a:p>
            <a:r>
              <a:t/>
            </a:r>
          </a:p>
          <a:p>
            <a:pPr rtl="0" lvl="0" indent="-342900" marL="457200">
              <a:buClr>
                <a:schemeClr val="dk2"/>
              </a:buClr>
              <a:buSzPct val="166666"/>
              <a:buFont typeface="Arial"/>
              <a:buChar char="•"/>
            </a:pPr>
            <a:r>
              <a:rPr sz="1800" lang="en-GB"/>
              <a:t>Variable terrain in the form of series of low steps can be successfully traversed by the quadruped.</a:t>
            </a:r>
          </a:p>
          <a:p>
            <a:r>
              <a:t/>
            </a:r>
          </a:p>
          <a:p>
            <a:pPr rtl="0" lvl="0" indent="-342900" marL="457200">
              <a:buClr>
                <a:schemeClr val="dk2"/>
              </a:buClr>
              <a:buSzPct val="166666"/>
              <a:buFont typeface="Arial"/>
              <a:buChar char="•"/>
            </a:pPr>
            <a:r>
              <a:rPr sz="1800" lang="en-GB"/>
              <a:t>The model is able to leap up onto platforms, leap over barriers and leap at specific objects.</a:t>
            </a:r>
          </a:p>
          <a:p>
            <a:r>
              <a:t/>
            </a:r>
          </a:p>
          <a:p>
            <a:pPr lvl="0" indent="-342900" marL="457200">
              <a:buClr>
                <a:schemeClr val="dk2"/>
              </a:buClr>
              <a:buSzPct val="166666"/>
              <a:buFont typeface="Arial"/>
              <a:buChar char="•"/>
            </a:pPr>
            <a:r>
              <a:rPr sz="1800" lang="en-GB"/>
              <a:t>The results can be best observed from the video - https://www.youtube.com/watch?v=dRthdBr46cs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y="0" x="0"/>
          <a:ext cy="0" cx="0"/>
          <a:chOff y="0" x="0"/>
          <a:chExt cy="0" cx="0"/>
        </a:xfrm>
      </p:grpSpPr>
      <p:sp>
        <p:nvSpPr>
          <p:cNvPr id="291" name="Shape 291"/>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Future Work</a:t>
            </a:r>
          </a:p>
        </p:txBody>
      </p:sp>
      <p:sp>
        <p:nvSpPr>
          <p:cNvPr id="292" name="Shape 292"/>
          <p:cNvSpPr txBox="1"/>
          <p:nvPr>
            <p:ph idx="1" type="subTitle"/>
          </p:nvPr>
        </p:nvSpPr>
        <p:spPr>
          <a:xfrm>
            <a:off y="3093357" x="685800"/>
            <a:ext cy="712499" cx="7772400"/>
          </a:xfrm>
          <a:prstGeom prst="rect">
            <a:avLst/>
          </a:prstGeom>
        </p:spPr>
        <p:txBody>
          <a:bodyPr bIns="91425" rIns="91425" lIns="91425" tIns="91425" anchor="ctr" anchorCtr="0">
            <a:noAutofit/>
          </a:bodyPr>
          <a:lstStyle/>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y="0" x="0"/>
          <a:ext cy="0" cx="0"/>
          <a:chOff y="0" x="0"/>
          <a:chExt cy="0" cx="0"/>
        </a:xfrm>
      </p:grpSpPr>
      <p:sp>
        <p:nvSpPr>
          <p:cNvPr id="297" name="Shape 29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Future Work</a:t>
            </a:r>
          </a:p>
        </p:txBody>
      </p:sp>
      <p:sp>
        <p:nvSpPr>
          <p:cNvPr id="298" name="Shape 29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The work performed is tested only for dog. It needs to be modelled for quadrupeds of different proportions such as elephants.</a:t>
            </a:r>
          </a:p>
          <a:p>
            <a:r>
              <a:t/>
            </a:r>
          </a:p>
          <a:p>
            <a:pPr rtl="0" lvl="0" indent="-342900" marL="457200">
              <a:buClr>
                <a:schemeClr val="dk2"/>
              </a:buClr>
              <a:buSzPct val="166666"/>
              <a:buFont typeface="Arial"/>
              <a:buChar char="•"/>
            </a:pPr>
            <a:r>
              <a:rPr sz="1800" lang="en-GB"/>
              <a:t>Certain gaits not realistic if they are not optimized by using motion capture data. If motion capture data is not available, for example, while modelling non-existent animals, the method may need modification.</a:t>
            </a:r>
          </a:p>
          <a:p>
            <a:r>
              <a:t/>
            </a:r>
          </a:p>
          <a:p>
            <a:pPr lvl="0" indent="-342900" marL="457200">
              <a:buClr>
                <a:schemeClr val="dk2"/>
              </a:buClr>
              <a:buSzPct val="166666"/>
              <a:buFont typeface="Arial"/>
              <a:buChar char="•"/>
            </a:pPr>
            <a:r>
              <a:rPr sz="1800" lang="en-GB"/>
              <a:t>The capabilities of the model are limited to few gaits only. The model, for example, cannot land on paws like a cat.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sp>
        <p:nvSpPr>
          <p:cNvPr id="303" name="Shape 303"/>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Questions?</a:t>
            </a:r>
          </a:p>
        </p:txBody>
      </p:sp>
      <p:sp>
        <p:nvSpPr>
          <p:cNvPr id="304" name="Shape 304"/>
          <p:cNvSpPr txBox="1"/>
          <p:nvPr>
            <p:ph idx="1" type="subTitle"/>
          </p:nvPr>
        </p:nvSpPr>
        <p:spPr>
          <a:xfrm>
            <a:off y="3093357" x="685800"/>
            <a:ext cy="712499" cx="7772400"/>
          </a:xfrm>
          <a:prstGeom prst="rect">
            <a:avLst/>
          </a:prstGeom>
        </p:spPr>
        <p:txBody>
          <a:bodyPr bIns="91425" rIns="91425" lIns="91425" tIns="91425" anchor="ctr" anchorCtr="0">
            <a:noAutofit/>
          </a:bodyPr>
          <a:lstStyle/>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y="0" x="0"/>
          <a:ext cy="0" cx="0"/>
          <a:chOff y="0" x="0"/>
          <a:chExt cy="0" cx="0"/>
        </a:xfrm>
      </p:grpSpPr>
      <p:sp>
        <p:nvSpPr>
          <p:cNvPr id="309" name="Shape 309"/>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Thank you.</a:t>
            </a:r>
          </a:p>
        </p:txBody>
      </p:sp>
      <p:sp>
        <p:nvSpPr>
          <p:cNvPr id="310" name="Shape 310"/>
          <p:cNvSpPr txBox="1"/>
          <p:nvPr>
            <p:ph idx="1" type="subTitle"/>
          </p:nvPr>
        </p:nvSpPr>
        <p:spPr>
          <a:xfrm>
            <a:off y="3093357" x="685800"/>
            <a:ext cy="712499" cx="7772400"/>
          </a:xfrm>
          <a:prstGeom prst="rect">
            <a:avLst/>
          </a:prstGeom>
        </p:spPr>
        <p:txBody>
          <a:bodyPr bIns="91425" rIns="91425" lIns="91425" tIns="91425" anchor="ctr" anchorCtr="0">
            <a:noAutofit/>
          </a:bodyPr>
          <a:lstStyle/>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The Problem</a:t>
            </a:r>
          </a:p>
        </p:txBody>
      </p:sp>
      <p:sp>
        <p:nvSpPr>
          <p:cNvPr id="46" name="Shape 46"/>
          <p:cNvSpPr txBox="1"/>
          <p:nvPr>
            <p:ph idx="1" type="body"/>
          </p:nvPr>
        </p:nvSpPr>
        <p:spPr>
          <a:xfrm>
            <a:off y="1460499" x="457200"/>
            <a:ext cy="3465299" cx="40302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Quadrupeds (four-legged animals) are integral part of our lives.</a:t>
            </a:r>
          </a:p>
          <a:p>
            <a:r>
              <a:t/>
            </a:r>
          </a:p>
          <a:p>
            <a:pPr rtl="0" lvl="0" indent="-342900" marL="457200">
              <a:buClr>
                <a:schemeClr val="dk2"/>
              </a:buClr>
              <a:buSzPct val="166666"/>
              <a:buFont typeface="Arial"/>
              <a:buChar char="•"/>
            </a:pPr>
            <a:r>
              <a:rPr sz="1800" lang="en-GB"/>
              <a:t>So, it is not surprising that they make appearance in our movies and games. Robotics also presents the need to model their motions.  </a:t>
            </a:r>
          </a:p>
        </p:txBody>
      </p:sp>
      <p:sp>
        <p:nvSpPr>
          <p:cNvPr id="47" name="Shape 47"/>
          <p:cNvSpPr txBox="1"/>
          <p:nvPr>
            <p:ph idx="2" type="body"/>
          </p:nvPr>
        </p:nvSpPr>
        <p:spPr>
          <a:xfrm>
            <a:off y="4377451" x="4656600"/>
            <a:ext cy="451499" cx="4030200"/>
          </a:xfrm>
          <a:prstGeom prst="rect">
            <a:avLst/>
          </a:prstGeom>
        </p:spPr>
        <p:txBody>
          <a:bodyPr bIns="91425" rIns="91425" lIns="91425" tIns="91425" anchor="t" anchorCtr="0">
            <a:noAutofit/>
          </a:bodyPr>
          <a:lstStyle/>
          <a:p>
            <a:pPr algn="ctr" lvl="0">
              <a:buNone/>
            </a:pPr>
            <a:r>
              <a:rPr sz="1000" lang="en-GB"/>
              <a:t>Life of Pi -</a:t>
            </a:r>
            <a:r>
              <a:rPr sz="2200" lang="en-GB"/>
              <a:t> </a:t>
            </a:r>
            <a:r>
              <a:rPr sz="1000" lang="en-GB">
                <a:solidFill>
                  <a:srgbClr val="FFFFFF"/>
                </a:solidFill>
              </a:rPr>
              <a:t>Credits - © 2014 CGTantra.com</a:t>
            </a:r>
          </a:p>
        </p:txBody>
      </p:sp>
      <p:pic>
        <p:nvPicPr>
          <p:cNvPr id="48" name="Shape 48"/>
          <p:cNvPicPr preferRelativeResize="0"/>
          <p:nvPr/>
        </p:nvPicPr>
        <p:blipFill>
          <a:blip r:embed="rId3"/>
          <a:stretch>
            <a:fillRect/>
          </a:stretch>
        </p:blipFill>
        <p:spPr>
          <a:xfrm>
            <a:off y="1669812" x="4594300"/>
            <a:ext cy="2657475" cx="42862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buNone/>
            </a:pPr>
            <a:r>
              <a:rPr lang="en-GB"/>
              <a:t>The Problem</a:t>
            </a:r>
          </a:p>
        </p:txBody>
      </p:sp>
      <p:sp>
        <p:nvSpPr>
          <p:cNvPr id="54" name="Shape 54"/>
          <p:cNvSpPr txBox="1"/>
          <p:nvPr>
            <p:ph idx="1" type="body"/>
          </p:nvPr>
        </p:nvSpPr>
        <p:spPr>
          <a:xfrm>
            <a:off y="1460499" x="457200"/>
            <a:ext cy="3465299" cx="4030200"/>
          </a:xfrm>
          <a:prstGeom prst="rect">
            <a:avLst/>
          </a:prstGeom>
        </p:spPr>
        <p:txBody>
          <a:bodyPr bIns="91425" rIns="91425" lIns="91425" tIns="91425" anchor="t" anchorCtr="0">
            <a:noAutofit/>
          </a:bodyPr>
          <a:lstStyle/>
          <a:p>
            <a:pPr rtl="0" lvl="0" indent="-330200" marL="457200">
              <a:buClr>
                <a:schemeClr val="dk2"/>
              </a:buClr>
              <a:buSzPct val="166666"/>
              <a:buFont typeface="Arial"/>
              <a:buChar char="•"/>
            </a:pPr>
            <a:r>
              <a:rPr sz="1600" lang="en-GB"/>
              <a:t>Since, the quadrupeds appear frequently in movies and games, there is a requirement to model their basic gaits and motions.</a:t>
            </a:r>
          </a:p>
          <a:p>
            <a:pPr rtl="0" lvl="0" indent="-330200" marL="457200">
              <a:buClr>
                <a:schemeClr val="dk2"/>
              </a:buClr>
              <a:buSzPct val="166666"/>
              <a:buFont typeface="Arial"/>
              <a:buChar char="•"/>
            </a:pPr>
            <a:r>
              <a:rPr sz="1600" lang="en-GB"/>
              <a:t>So, in this paper the authors have tried to solve this particular problem. </a:t>
            </a:r>
          </a:p>
          <a:p>
            <a:pPr lvl="0" indent="-330200" marL="457200">
              <a:buClr>
                <a:schemeClr val="dk2"/>
              </a:buClr>
              <a:buSzPct val="166666"/>
              <a:buFont typeface="Arial"/>
              <a:buChar char="•"/>
            </a:pPr>
            <a:r>
              <a:rPr sz="1600" lang="en-GB"/>
              <a:t>They propose a method to model the basic gaits of the quadrupeds including walk, trot, pace, canter, gallop and also to model actions like sitting down, lying down, standing up, getting up, leaps and jumps.</a:t>
            </a:r>
          </a:p>
        </p:txBody>
      </p:sp>
      <p:sp>
        <p:nvSpPr>
          <p:cNvPr id="55" name="Shape 55"/>
          <p:cNvSpPr txBox="1"/>
          <p:nvPr>
            <p:ph idx="2" type="body"/>
          </p:nvPr>
        </p:nvSpPr>
        <p:spPr>
          <a:xfrm>
            <a:off y="4366502" x="4656675"/>
            <a:ext cy="560700" cx="4030200"/>
          </a:xfrm>
          <a:prstGeom prst="rect">
            <a:avLst/>
          </a:prstGeom>
        </p:spPr>
        <p:txBody>
          <a:bodyPr bIns="91425" rIns="91425" lIns="91425" tIns="91425" anchor="t" anchorCtr="0">
            <a:noAutofit/>
          </a:bodyPr>
          <a:lstStyle/>
          <a:p>
            <a:pPr algn="ctr" indent="0" marL="0">
              <a:buNone/>
            </a:pPr>
            <a:r>
              <a:rPr sz="1000" lang="en-GB"/>
              <a:t>Assissin’s creed </a:t>
            </a:r>
            <a:r>
              <a:rPr sz="1600" lang="en-GB"/>
              <a:t>- </a:t>
            </a:r>
            <a:r>
              <a:rPr sz="800" lang="en-GB">
                <a:solidFill>
                  <a:srgbClr val="A6A6A6"/>
                </a:solidFill>
              </a:rPr>
              <a:t>http://www.gamesradar.com/</a:t>
            </a:r>
          </a:p>
        </p:txBody>
      </p:sp>
      <p:pic>
        <p:nvPicPr>
          <p:cNvPr id="56" name="Shape 56"/>
          <p:cNvPicPr preferRelativeResize="0"/>
          <p:nvPr/>
        </p:nvPicPr>
        <p:blipFill>
          <a:blip r:embed="rId3"/>
          <a:stretch>
            <a:fillRect/>
          </a:stretch>
        </p:blipFill>
        <p:spPr>
          <a:xfrm>
            <a:off y="1847750" x="4656662"/>
            <a:ext cy="2323500" cx="41159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ctrTitle"/>
          </p:nvPr>
        </p:nvSpPr>
        <p:spPr>
          <a:xfrm>
            <a:off y="1300757" x="685800"/>
            <a:ext cy="1684199" cx="7772400"/>
          </a:xfrm>
          <a:prstGeom prst="rect">
            <a:avLst/>
          </a:prstGeom>
        </p:spPr>
        <p:txBody>
          <a:bodyPr bIns="91425" rIns="91425" lIns="91425" tIns="91425" anchor="b" anchorCtr="0">
            <a:noAutofit/>
          </a:bodyPr>
          <a:lstStyle/>
          <a:p>
            <a:pPr>
              <a:buNone/>
            </a:pPr>
            <a:r>
              <a:rPr lang="en-GB"/>
              <a:t>Approach</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Controller based approach</a:t>
            </a:r>
          </a:p>
        </p:txBody>
      </p:sp>
      <p:sp>
        <p:nvSpPr>
          <p:cNvPr id="67" name="Shape 6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GB"/>
              <a:t>
</a:t>
            </a:r>
            <a:r>
              <a:rPr sz="1800" lang="en-GB"/>
              <a:t>The solution proposed in this paper, is based  on a controller based approach to create robust quadruped motions.</a:t>
            </a:r>
          </a:p>
          <a:p>
            <a:r>
              <a:t/>
            </a:r>
          </a:p>
          <a:p>
            <a:pPr rtl="0" lvl="0" indent="-342900" marL="457200">
              <a:buClr>
                <a:schemeClr val="dk2"/>
              </a:buClr>
              <a:buSzPct val="166666"/>
              <a:buFont typeface="Arial"/>
              <a:buChar char="•"/>
            </a:pPr>
            <a:r>
              <a:rPr sz="1800" lang="en-GB"/>
              <a:t>The controller has some parameters which are initialized for each gait and then are optimized using motion capture data to model the particular styles of gaits in the quadruped.</a:t>
            </a:r>
          </a:p>
          <a:p>
            <a:r>
              <a:t/>
            </a:r>
          </a:p>
          <a:p>
            <a:pPr lvl="0" indent="-342900" marL="457200">
              <a:buClr>
                <a:schemeClr val="dk2"/>
              </a:buClr>
              <a:buSzPct val="166666"/>
              <a:buFont typeface="Arial"/>
              <a:buChar char="•"/>
            </a:pPr>
            <a:r>
              <a:rPr sz="1800" lang="en-GB"/>
              <a:t>The abstract flexible spine and leg frame model provide a better control on the gaits and gait parameters.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Abstract View</a:t>
            </a:r>
          </a:p>
        </p:txBody>
      </p:sp>
      <p:sp>
        <p:nvSpPr>
          <p:cNvPr id="73" name="Shape 73"/>
          <p:cNvSpPr txBox="1"/>
          <p:nvPr>
            <p:ph idx="1" type="body"/>
          </p:nvPr>
        </p:nvSpPr>
        <p:spPr>
          <a:xfrm>
            <a:off y="4355549" x="457200"/>
            <a:ext cy="570299" cx="8229600"/>
          </a:xfrm>
          <a:prstGeom prst="rect">
            <a:avLst/>
          </a:prstGeom>
        </p:spPr>
        <p:txBody>
          <a:bodyPr bIns="91425" rIns="91425" lIns="91425" tIns="91425" anchor="t" anchorCtr="0">
            <a:noAutofit/>
          </a:bodyPr>
          <a:lstStyle/>
          <a:p>
            <a:pPr algn="ctr" rtl="0" lvl="0">
              <a:buClr>
                <a:schemeClr val="dk1"/>
              </a:buClr>
              <a:buSzPct val="110000"/>
              <a:buFont typeface="Arial"/>
              <a:buNone/>
            </a:pPr>
            <a:r>
              <a:rPr sz="1000" lang="en-GB"/>
              <a:t>Credits :-“</a:t>
            </a:r>
            <a:r>
              <a:rPr sz="1000" lang="en-GB">
                <a:solidFill>
                  <a:schemeClr val="dk1"/>
                </a:solidFill>
              </a:rPr>
              <a:t>Locomotion Skills for Simulated Quadrupeds “ by S.Coros, A.Karpathy, B.Jones, L.Reveret, M.V.de Panne. Published in “ACM SIGGRAPH 2011”.</a:t>
            </a:r>
          </a:p>
          <a:p>
            <a:r>
              <a:t/>
            </a:r>
          </a:p>
        </p:txBody>
      </p:sp>
      <p:pic>
        <p:nvPicPr>
          <p:cNvPr id="74" name="Shape 74"/>
          <p:cNvPicPr preferRelativeResize="0"/>
          <p:nvPr/>
        </p:nvPicPr>
        <p:blipFill>
          <a:blip r:embed="rId3"/>
          <a:stretch>
            <a:fillRect/>
          </a:stretch>
        </p:blipFill>
        <p:spPr>
          <a:xfrm>
            <a:off y="1460500" x="1240637"/>
            <a:ext cy="2714904" cx="66627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n-GB"/>
              <a:t>Character Details</a:t>
            </a:r>
          </a:p>
        </p:txBody>
      </p:sp>
      <p:pic>
        <p:nvPicPr>
          <p:cNvPr id="80" name="Shape 80"/>
          <p:cNvPicPr preferRelativeResize="0"/>
          <p:nvPr/>
        </p:nvPicPr>
        <p:blipFill>
          <a:blip r:embed="rId3"/>
          <a:stretch>
            <a:fillRect/>
          </a:stretch>
        </p:blipFill>
        <p:spPr>
          <a:xfrm>
            <a:off y="1879687" x="3129900"/>
            <a:ext cy="2250075" cx="2989825"/>
          </a:xfrm>
          <a:prstGeom prst="rect">
            <a:avLst/>
          </a:prstGeom>
          <a:noFill/>
          <a:ln>
            <a:noFill/>
          </a:ln>
        </p:spPr>
      </p:pic>
      <p:cxnSp>
        <p:nvCxnSpPr>
          <p:cNvPr id="81" name="Shape 81"/>
          <p:cNvCxnSpPr/>
          <p:nvPr/>
        </p:nvCxnSpPr>
        <p:spPr>
          <a:xfrm flipH="1">
            <a:off y="1460600" x="4330675"/>
            <a:ext cy="1206299" cx="2274599"/>
          </a:xfrm>
          <a:prstGeom prst="straightConnector1">
            <a:avLst/>
          </a:prstGeom>
          <a:noFill/>
          <a:ln w="19050" cap="flat">
            <a:solidFill>
              <a:schemeClr val="dk2"/>
            </a:solidFill>
            <a:prstDash val="solid"/>
            <a:round/>
            <a:headEnd w="lg" len="lg" type="none"/>
            <a:tailEnd w="lg" len="lg" type="triangle"/>
          </a:ln>
        </p:spPr>
      </p:cxnSp>
      <p:cxnSp>
        <p:nvCxnSpPr>
          <p:cNvPr id="82" name="Shape 82"/>
          <p:cNvCxnSpPr/>
          <p:nvPr/>
        </p:nvCxnSpPr>
        <p:spPr>
          <a:xfrm flipH="1">
            <a:off y="1575500" x="5500999"/>
            <a:ext cy="1091399" cx="1240500"/>
          </a:xfrm>
          <a:prstGeom prst="straightConnector1">
            <a:avLst/>
          </a:prstGeom>
          <a:noFill/>
          <a:ln w="19050" cap="flat">
            <a:solidFill>
              <a:schemeClr val="dk2"/>
            </a:solidFill>
            <a:prstDash val="solid"/>
            <a:round/>
            <a:headEnd w="lg" len="lg" type="none"/>
            <a:tailEnd w="lg" len="lg" type="triangle"/>
          </a:ln>
        </p:spPr>
      </p:cxnSp>
      <p:sp>
        <p:nvSpPr>
          <p:cNvPr id="83" name="Shape 83"/>
          <p:cNvSpPr txBox="1"/>
          <p:nvPr/>
        </p:nvSpPr>
        <p:spPr>
          <a:xfrm>
            <a:off y="1270875" x="6513875"/>
            <a:ext cy="457200" cx="3657600"/>
          </a:xfrm>
          <a:prstGeom prst="rect">
            <a:avLst/>
          </a:prstGeom>
        </p:spPr>
        <p:txBody>
          <a:bodyPr bIns="91425" rIns="91425" lIns="91425" tIns="91425" anchor="t" anchorCtr="0">
            <a:noAutofit/>
          </a:bodyPr>
          <a:lstStyle/>
          <a:p>
            <a:pPr>
              <a:buNone/>
            </a:pPr>
            <a:r>
              <a:rPr lang="en-GB"/>
              <a:t>Leg Frames</a:t>
            </a:r>
          </a:p>
        </p:txBody>
      </p:sp>
      <p:sp>
        <p:nvSpPr>
          <p:cNvPr id="84" name="Shape 84"/>
          <p:cNvSpPr/>
          <p:nvPr/>
        </p:nvSpPr>
        <p:spPr>
          <a:xfrm>
            <a:off y="2520501" x="4489950"/>
            <a:ext cy="146400" cx="930475"/>
          </a:xfrm>
          <a:custGeom>
            <a:pathLst>
              <a:path w="37219" extrusionOk="0" h="5856">
                <a:moveTo>
                  <a:pt y="5856" x="0"/>
                </a:moveTo>
                <a:cubicBezTo>
                  <a:pt y="2045" x="11855"/>
                  <a:pt y="-2928" x="26081"/>
                  <a:pt y="2640" x="37219"/>
                </a:cubicBezTo>
              </a:path>
            </a:pathLst>
          </a:custGeom>
          <a:noFill/>
          <a:ln w="19050" cap="flat">
            <a:solidFill>
              <a:srgbClr val="FF0000"/>
            </a:solidFill>
            <a:prstDash val="solid"/>
            <a:round/>
            <a:headEnd w="lg" len="lg" type="none"/>
            <a:tailEnd w="lg" len="lg" type="none"/>
          </a:ln>
        </p:spPr>
      </p:sp>
      <p:cxnSp>
        <p:nvCxnSpPr>
          <p:cNvPr id="85" name="Shape 85"/>
          <p:cNvCxnSpPr/>
          <p:nvPr/>
        </p:nvCxnSpPr>
        <p:spPr>
          <a:xfrm rot="10800000">
            <a:off y="2617850" x="4845925"/>
            <a:ext cy="620399" cx="1998899"/>
          </a:xfrm>
          <a:prstGeom prst="straightConnector1">
            <a:avLst/>
          </a:prstGeom>
          <a:noFill/>
          <a:ln w="19050" cap="flat">
            <a:solidFill>
              <a:schemeClr val="dk2"/>
            </a:solidFill>
            <a:prstDash val="solid"/>
            <a:round/>
            <a:headEnd w="lg" len="lg" type="none"/>
            <a:tailEnd w="lg" len="lg" type="triangle"/>
          </a:ln>
        </p:spPr>
      </p:cxnSp>
      <p:sp>
        <p:nvSpPr>
          <p:cNvPr id="86" name="Shape 86"/>
          <p:cNvSpPr txBox="1"/>
          <p:nvPr/>
        </p:nvSpPr>
        <p:spPr>
          <a:xfrm>
            <a:off y="3139750" x="6664875"/>
            <a:ext cy="457200" cx="3657600"/>
          </a:xfrm>
          <a:prstGeom prst="rect">
            <a:avLst/>
          </a:prstGeom>
        </p:spPr>
        <p:txBody>
          <a:bodyPr bIns="91425" rIns="91425" lIns="91425" tIns="91425" anchor="t" anchorCtr="0">
            <a:noAutofit/>
          </a:bodyPr>
          <a:lstStyle/>
          <a:p>
            <a:pPr>
              <a:buNone/>
            </a:pPr>
            <a:r>
              <a:rPr lang="en-GB"/>
              <a:t>Flexible Spine</a:t>
            </a:r>
          </a:p>
        </p:txBody>
      </p:sp>
      <p:sp>
        <p:nvSpPr>
          <p:cNvPr id="87" name="Shape 87"/>
          <p:cNvSpPr txBox="1"/>
          <p:nvPr/>
        </p:nvSpPr>
        <p:spPr>
          <a:xfrm>
            <a:off y="4804250" x="2856275"/>
            <a:ext cy="457200" cx="3657600"/>
          </a:xfrm>
          <a:prstGeom prst="rect">
            <a:avLst/>
          </a:prstGeom>
        </p:spPr>
        <p:txBody>
          <a:bodyPr bIns="91425" rIns="91425" lIns="91425" tIns="91425" anchor="t" anchorCtr="0">
            <a:noAutofit/>
          </a:bodyPr>
          <a:lstStyle/>
          <a:p/>
        </p:txBody>
      </p:sp>
      <p:sp>
        <p:nvSpPr>
          <p:cNvPr id="88" name="Shape 88"/>
          <p:cNvSpPr txBox="1"/>
          <p:nvPr/>
        </p:nvSpPr>
        <p:spPr>
          <a:xfrm>
            <a:off y="4661975" x="1200725"/>
            <a:ext cy="347700" cx="6968700"/>
          </a:xfrm>
          <a:prstGeom prst="rect">
            <a:avLst/>
          </a:prstGeom>
        </p:spPr>
        <p:txBody>
          <a:bodyPr bIns="91425" rIns="91425" lIns="91425" tIns="91425" anchor="ctr" anchorCtr="0">
            <a:noAutofit/>
          </a:bodyPr>
          <a:lstStyle/>
          <a:p>
            <a:pPr algn="ctr" rtl="0" lvl="0">
              <a:spcBef>
                <a:spcPts val="600"/>
              </a:spcBef>
              <a:buNone/>
            </a:pPr>
            <a:r>
              <a:rPr sz="1000" lang="en-GB">
                <a:solidFill>
                  <a:schemeClr val="dk2"/>
                </a:solidFill>
              </a:rPr>
              <a:t>Credits :-“</a:t>
            </a:r>
            <a:r>
              <a:rPr sz="1000" lang="en-GB">
                <a:solidFill>
                  <a:schemeClr val="dk1"/>
                </a:solidFill>
              </a:rPr>
              <a:t>Locomotion Skills for Simulated Quadrupeds “ by S.Coros, A.Karpathy, B.Jones, L.Reveret, M.V.de Panne. Published in “ACM SIGGRAPH 2011”.</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cond evt="onBegin" delay="0">
                          <p:tn val="2"/>
                        </p:cond>
                      </p:stCondLst>
                      <p:childTnLst>
                        <p:par>
                          <p:cTn fill="hold">
                            <p:stCondLst>
                              <p:cond delay="0"/>
                            </p:stCondLst>
                            <p:childTnLst>
                              <p:par>
                                <p:cTn presetID="10" fill="hold" presetSubtype="0" presetClass="entr"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1000"/>
                                        <p:tgtEl>
                                          <p:spTgt spid="81"/>
                                        </p:tgtEl>
                                      </p:cBhvr>
                                    </p:animEffect>
                                  </p:childTnLst>
                                </p:cTn>
                              </p:par>
                              <p:par>
                                <p:cTn presetID="10" fill="hold" presetSubtype="0" presetClass="entr"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1000"/>
                                        <p:tgtEl>
                                          <p:spTgt spid="83"/>
                                        </p:tgtEl>
                                      </p:cBhvr>
                                    </p:animEffect>
                                  </p:childTnLst>
                                </p:cTn>
                              </p:par>
                              <p:par>
                                <p:cTn presetID="10" fill="hold" presetSubtype="0" presetClass="entr"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1000"/>
                                        <p:tgtEl>
                                          <p:spTgt spid="84"/>
                                        </p:tgtEl>
                                      </p:cBhvr>
                                    </p:animEffect>
                                  </p:childTnLst>
                                </p:cTn>
                              </p:par>
                              <p:par>
                                <p:cTn presetID="10" fill="hold" presetSubtype="0" presetClass="entr"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1000"/>
                                        <p:tgtEl>
                                          <p:spTgt spid="85"/>
                                        </p:tgtEl>
                                      </p:cBhvr>
                                    </p:animEffect>
                                  </p:childTnLst>
                                </p:cTn>
                              </p:par>
                              <p:par>
                                <p:cTn presetID="10" fill="hold" presetSubtype="0" presetClass="entr"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