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97" r:id="rId3"/>
    <p:sldId id="367" r:id="rId4"/>
    <p:sldId id="296" r:id="rId5"/>
    <p:sldId id="298" r:id="rId6"/>
    <p:sldId id="289" r:id="rId7"/>
    <p:sldId id="299" r:id="rId8"/>
    <p:sldId id="300" r:id="rId9"/>
    <p:sldId id="301" r:id="rId10"/>
    <p:sldId id="368" r:id="rId11"/>
    <p:sldId id="318" r:id="rId12"/>
    <p:sldId id="341" r:id="rId13"/>
    <p:sldId id="351" r:id="rId14"/>
    <p:sldId id="352" r:id="rId15"/>
    <p:sldId id="342" r:id="rId16"/>
    <p:sldId id="343" r:id="rId17"/>
    <p:sldId id="355" r:id="rId18"/>
    <p:sldId id="353" r:id="rId19"/>
    <p:sldId id="356" r:id="rId20"/>
    <p:sldId id="358" r:id="rId21"/>
    <p:sldId id="307" r:id="rId22"/>
    <p:sldId id="316" r:id="rId23"/>
    <p:sldId id="317" r:id="rId24"/>
    <p:sldId id="320" r:id="rId25"/>
    <p:sldId id="321" r:id="rId26"/>
    <p:sldId id="322" r:id="rId27"/>
    <p:sldId id="323" r:id="rId28"/>
    <p:sldId id="324" r:id="rId29"/>
    <p:sldId id="349" r:id="rId30"/>
    <p:sldId id="362" r:id="rId31"/>
    <p:sldId id="363" r:id="rId32"/>
    <p:sldId id="364" r:id="rId33"/>
    <p:sldId id="361" r:id="rId34"/>
    <p:sldId id="325" r:id="rId35"/>
    <p:sldId id="327" r:id="rId36"/>
    <p:sldId id="328" r:id="rId37"/>
    <p:sldId id="331" r:id="rId38"/>
    <p:sldId id="329" r:id="rId39"/>
    <p:sldId id="332" r:id="rId40"/>
    <p:sldId id="333" r:id="rId41"/>
    <p:sldId id="334" r:id="rId42"/>
    <p:sldId id="335" r:id="rId43"/>
    <p:sldId id="336" r:id="rId44"/>
    <p:sldId id="337" r:id="rId45"/>
    <p:sldId id="338" r:id="rId46"/>
    <p:sldId id="339" r:id="rId47"/>
    <p:sldId id="365"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6475" autoAdjust="0"/>
  </p:normalViewPr>
  <p:slideViewPr>
    <p:cSldViewPr>
      <p:cViewPr>
        <p:scale>
          <a:sx n="66" d="100"/>
          <a:sy n="66" d="100"/>
        </p:scale>
        <p:origin x="-594"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21742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2016-07-04</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6867589" y="188640"/>
            <a:ext cx="2240915" cy="648072"/>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2016-07-04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2016-07-04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2016-07-04</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2016-07-04</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语言的起源与发展历程</a:t>
            </a:r>
          </a:p>
        </p:txBody>
      </p:sp>
      <p:sp>
        <p:nvSpPr>
          <p:cNvPr id="29" name="TextBox 28"/>
          <p:cNvSpPr txBox="1"/>
          <p:nvPr/>
        </p:nvSpPr>
        <p:spPr>
          <a:xfrm>
            <a:off x="323528" y="1037927"/>
            <a:ext cx="8424936" cy="5416868"/>
          </a:xfrm>
          <a:prstGeom prst="rect">
            <a:avLst/>
          </a:prstGeom>
          <a:noFill/>
        </p:spPr>
        <p:txBody>
          <a:bodyPr wrap="square" rtlCol="0">
            <a:spAutoFit/>
          </a:bodyPr>
          <a:lstStyle/>
          <a:p>
            <a:pPr marL="342900" indent="-342900">
              <a:spcAft>
                <a:spcPts val="600"/>
              </a:spcAft>
              <a:buFont typeface="Wingdings" panose="05000000000000000000"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之父：</a:t>
            </a:r>
            <a:r>
              <a:rPr lang="en-US" altLang="zh-CN" sz="2800" b="1" dirty="0" smtClean="0">
                <a:solidFill>
                  <a:srgbClr val="FF0000"/>
                </a:solidFill>
                <a:latin typeface="Arial" pitchFamily="34" charset="0"/>
                <a:ea typeface="华文细黑" pitchFamily="2" charset="-122"/>
                <a:cs typeface="Arial" pitchFamily="34" charset="0"/>
              </a:rPr>
              <a:t>James</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Gosling</a:t>
            </a:r>
          </a:p>
          <a:p>
            <a:pPr marL="342900" indent="-342900">
              <a:spcAft>
                <a:spcPts val="600"/>
              </a:spcAft>
              <a:buFont typeface="Wingdings" panose="05000000000000000000"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1997</a:t>
            </a:r>
            <a:r>
              <a:rPr lang="zh-CN" altLang="en-US" sz="2400" b="1" dirty="0" smtClean="0">
                <a:solidFill>
                  <a:srgbClr val="C00000"/>
                </a:solidFill>
                <a:latin typeface="Arial" pitchFamily="34" charset="0"/>
                <a:ea typeface="华文细黑" pitchFamily="2" charset="-122"/>
                <a:cs typeface="Arial" pitchFamily="34" charset="0"/>
              </a:rPr>
              <a:t>年</a:t>
            </a:r>
            <a:r>
              <a:rPr lang="zh-CN" altLang="en-US" sz="2400" b="1" dirty="0" smtClean="0">
                <a:latin typeface="Arial" pitchFamily="34" charset="0"/>
                <a:ea typeface="华文细黑" pitchFamily="2" charset="-122"/>
                <a:cs typeface="Arial" pitchFamily="34" charset="0"/>
              </a:rPr>
              <a:t>获加拿大卡尔加里计算机科学学士学位，</a:t>
            </a:r>
            <a:r>
              <a:rPr lang="en-US" altLang="zh-CN" sz="2400" b="1" dirty="0" smtClean="0">
                <a:latin typeface="Arial" pitchFamily="34" charset="0"/>
                <a:ea typeface="华文细黑" pitchFamily="2" charset="-122"/>
                <a:cs typeface="Arial" pitchFamily="34" charset="0"/>
              </a:rPr>
              <a:t>1983</a:t>
            </a:r>
            <a:r>
              <a:rPr lang="zh-CN" altLang="en-US" sz="2400" b="1" dirty="0" smtClean="0">
                <a:latin typeface="Arial" pitchFamily="34" charset="0"/>
                <a:ea typeface="华文细黑" pitchFamily="2" charset="-122"/>
                <a:cs typeface="Arial" pitchFamily="34" charset="0"/>
              </a:rPr>
              <a:t>年获美国卡内梅隆大学计算机科学博士学位。</a:t>
            </a:r>
            <a:endParaRPr lang="en-US" altLang="zh-CN" sz="2400" b="1" dirty="0" smtClean="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1990</a:t>
            </a:r>
            <a:r>
              <a:rPr lang="zh-CN" altLang="en-US" sz="2400" b="1" dirty="0" smtClean="0">
                <a:solidFill>
                  <a:srgbClr val="C00000"/>
                </a:solidFill>
                <a:latin typeface="Arial" pitchFamily="34" charset="0"/>
                <a:ea typeface="华文细黑" pitchFamily="2" charset="-122"/>
                <a:cs typeface="Arial" pitchFamily="34" charset="0"/>
              </a:rPr>
              <a:t>年</a:t>
            </a:r>
            <a:r>
              <a:rPr lang="zh-CN" altLang="en-US" sz="2400" b="1" dirty="0" smtClean="0">
                <a:latin typeface="Arial" pitchFamily="34" charset="0"/>
                <a:ea typeface="华文细黑" pitchFamily="2" charset="-122"/>
                <a:cs typeface="Arial" pitchFamily="34" charset="0"/>
              </a:rPr>
              <a:t>，在</a:t>
            </a:r>
            <a:r>
              <a:rPr lang="en-US" altLang="zh-CN" sz="2400" b="1" dirty="0" smtClean="0">
                <a:latin typeface="Arial" pitchFamily="34" charset="0"/>
                <a:ea typeface="华文细黑" pitchFamily="2" charset="-122"/>
                <a:cs typeface="Arial" pitchFamily="34" charset="0"/>
              </a:rPr>
              <a:t>Sun</a:t>
            </a:r>
            <a:r>
              <a:rPr lang="zh-CN" altLang="en-US" sz="2400" b="1" dirty="0" smtClean="0">
                <a:latin typeface="Arial" pitchFamily="34" charset="0"/>
                <a:ea typeface="华文细黑" pitchFamily="2" charset="-122"/>
                <a:cs typeface="Arial" pitchFamily="34" charset="0"/>
              </a:rPr>
              <a:t>公司主导“绿色计划”项目，开发“</a:t>
            </a:r>
            <a:r>
              <a:rPr lang="en-US" altLang="zh-CN" sz="2400" b="1" dirty="0" smtClean="0">
                <a:latin typeface="Arial" pitchFamily="34" charset="0"/>
                <a:ea typeface="华文细黑" pitchFamily="2" charset="-122"/>
                <a:cs typeface="Arial" pitchFamily="34" charset="0"/>
              </a:rPr>
              <a:t>Oak</a:t>
            </a:r>
            <a:r>
              <a:rPr lang="zh-CN" altLang="en-US" sz="2400" b="1" dirty="0" smtClean="0">
                <a:latin typeface="Arial" pitchFamily="34" charset="0"/>
                <a:ea typeface="华文细黑" pitchFamily="2" charset="-122"/>
                <a:cs typeface="Arial" pitchFamily="34" charset="0"/>
              </a:rPr>
              <a:t>”语言，后改名为</a:t>
            </a:r>
            <a:r>
              <a:rPr lang="en-US" altLang="zh-CN" sz="2400" b="1" dirty="0" smtClean="0">
                <a:latin typeface="Arial" pitchFamily="34" charset="0"/>
                <a:ea typeface="华文细黑" pitchFamily="2" charset="-122"/>
                <a:cs typeface="Arial" pitchFamily="34" charset="0"/>
              </a:rPr>
              <a:t>Java</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2009</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4</a:t>
            </a:r>
            <a:r>
              <a:rPr lang="zh-CN" altLang="en-US" sz="2400" b="1" dirty="0" smtClean="0">
                <a:solidFill>
                  <a:srgbClr val="C00000"/>
                </a:solidFill>
                <a:latin typeface="Arial" pitchFamily="34" charset="0"/>
                <a:ea typeface="华文细黑" pitchFamily="2" charset="-122"/>
                <a:cs typeface="Arial" pitchFamily="34" charset="0"/>
              </a:rPr>
              <a:t>月</a:t>
            </a:r>
            <a:r>
              <a:rPr lang="zh-CN" altLang="en-US" sz="2400" b="1" dirty="0" smtClean="0">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Sun</a:t>
            </a:r>
            <a:r>
              <a:rPr lang="zh-CN" altLang="en-US" sz="2400" b="1" dirty="0" smtClean="0">
                <a:latin typeface="Arial" pitchFamily="34" charset="0"/>
                <a:ea typeface="华文细黑" pitchFamily="2" charset="-122"/>
                <a:cs typeface="Arial" pitchFamily="34" charset="0"/>
              </a:rPr>
              <a:t>被</a:t>
            </a:r>
            <a:r>
              <a:rPr lang="en-US" altLang="zh-CN" sz="2400" b="1" dirty="0" smtClean="0">
                <a:latin typeface="Arial" pitchFamily="34" charset="0"/>
                <a:ea typeface="华文细黑" pitchFamily="2" charset="-122"/>
                <a:cs typeface="Arial" pitchFamily="34" charset="0"/>
              </a:rPr>
              <a:t>Oracle</a:t>
            </a:r>
            <a:r>
              <a:rPr lang="zh-CN" altLang="en-US" sz="2400" b="1" dirty="0" smtClean="0">
                <a:latin typeface="Arial" pitchFamily="34" charset="0"/>
                <a:ea typeface="华文细黑" pitchFamily="2" charset="-122"/>
                <a:cs typeface="Arial" pitchFamily="34" charset="0"/>
              </a:rPr>
              <a:t>收购后，他于</a:t>
            </a:r>
            <a:r>
              <a:rPr lang="en-US" altLang="zh-CN" sz="2400" b="1" dirty="0" smtClean="0">
                <a:latin typeface="Arial" pitchFamily="34" charset="0"/>
                <a:ea typeface="华文细黑" pitchFamily="2" charset="-122"/>
                <a:cs typeface="Arial" pitchFamily="34" charset="0"/>
              </a:rPr>
              <a:t>2010</a:t>
            </a:r>
            <a:r>
              <a:rPr lang="zh-CN" altLang="en-US" sz="2400" b="1" dirty="0" smtClean="0">
                <a:latin typeface="Arial" pitchFamily="34" charset="0"/>
                <a:ea typeface="华文细黑" pitchFamily="2" charset="-122"/>
                <a:cs typeface="Arial" pitchFamily="34" charset="0"/>
              </a:rPr>
              <a:t>年</a:t>
            </a:r>
            <a:r>
              <a:rPr lang="en-US" altLang="zh-CN" sz="2400" b="1" dirty="0" smtClean="0">
                <a:latin typeface="Arial" pitchFamily="34" charset="0"/>
                <a:ea typeface="华文细黑" pitchFamily="2" charset="-122"/>
                <a:cs typeface="Arial" pitchFamily="34" charset="0"/>
              </a:rPr>
              <a:t>4</a:t>
            </a:r>
            <a:r>
              <a:rPr lang="zh-CN" altLang="en-US" sz="2400" b="1" dirty="0" smtClean="0">
                <a:latin typeface="Arial" pitchFamily="34" charset="0"/>
                <a:ea typeface="华文细黑" pitchFamily="2" charset="-122"/>
                <a:cs typeface="Arial" pitchFamily="34" charset="0"/>
              </a:rPr>
              <a:t>月宣布从</a:t>
            </a:r>
            <a:r>
              <a:rPr lang="en-US" altLang="zh-CN" sz="2400" b="1" dirty="0" smtClean="0">
                <a:latin typeface="Arial" pitchFamily="34" charset="0"/>
                <a:ea typeface="华文细黑" pitchFamily="2" charset="-122"/>
                <a:cs typeface="Arial" pitchFamily="34" charset="0"/>
              </a:rPr>
              <a:t>Oracle</a:t>
            </a:r>
            <a:r>
              <a:rPr lang="zh-CN" altLang="en-US" sz="2400" b="1" dirty="0" smtClean="0">
                <a:latin typeface="Arial" pitchFamily="34" charset="0"/>
                <a:ea typeface="华文细黑" pitchFamily="2" charset="-122"/>
                <a:cs typeface="Arial" pitchFamily="34" charset="0"/>
              </a:rPr>
              <a:t>公司离职。</a:t>
            </a:r>
            <a:endParaRPr lang="en-US" altLang="zh-CN" sz="2400" b="1" dirty="0" smtClean="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2011</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3</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C00000"/>
                </a:solidFill>
                <a:latin typeface="Arial" pitchFamily="34" charset="0"/>
                <a:ea typeface="华文细黑" pitchFamily="2" charset="-122"/>
                <a:cs typeface="Arial" pitchFamily="34" charset="0"/>
              </a:rPr>
              <a:t>29</a:t>
            </a:r>
            <a:r>
              <a:rPr lang="zh-CN" altLang="en-US" sz="2400" b="1" dirty="0" smtClean="0">
                <a:solidFill>
                  <a:srgbClr val="C00000"/>
                </a:solidFill>
                <a:latin typeface="Arial" pitchFamily="34" charset="0"/>
                <a:ea typeface="华文细黑" pitchFamily="2" charset="-122"/>
                <a:cs typeface="Arial" pitchFamily="34" charset="0"/>
              </a:rPr>
              <a:t>日</a:t>
            </a:r>
            <a:r>
              <a:rPr lang="zh-CN" altLang="en-US" sz="2400" b="1" dirty="0" smtClean="0">
                <a:latin typeface="Arial" pitchFamily="34" charset="0"/>
                <a:ea typeface="华文细黑" pitchFamily="2" charset="-122"/>
                <a:cs typeface="Arial" pitchFamily="34" charset="0"/>
              </a:rPr>
              <a:t>，他</a:t>
            </a:r>
            <a:r>
              <a:rPr lang="zh-CN" altLang="en-US" sz="2400" b="1" dirty="0">
                <a:latin typeface="Arial" pitchFamily="34" charset="0"/>
                <a:ea typeface="华文细黑" pitchFamily="2" charset="-122"/>
                <a:cs typeface="Arial" pitchFamily="34" charset="0"/>
              </a:rPr>
              <a:t>在个人博客上宣布将加入</a:t>
            </a:r>
            <a:r>
              <a:rPr lang="en-US" altLang="zh-CN" sz="2400" b="1" dirty="0" smtClean="0">
                <a:latin typeface="Arial" pitchFamily="34" charset="0"/>
                <a:ea typeface="华文细黑" pitchFamily="2" charset="-122"/>
                <a:cs typeface="Arial" pitchFamily="34" charset="0"/>
              </a:rPr>
              <a:t>Google</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2011</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8</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C00000"/>
                </a:solidFill>
                <a:latin typeface="Arial" pitchFamily="34" charset="0"/>
                <a:ea typeface="华文细黑" pitchFamily="2" charset="-122"/>
                <a:cs typeface="Arial" pitchFamily="34" charset="0"/>
              </a:rPr>
              <a:t>30</a:t>
            </a:r>
            <a:r>
              <a:rPr lang="zh-CN" altLang="en-US" sz="2400" b="1" dirty="0" smtClean="0">
                <a:solidFill>
                  <a:srgbClr val="C00000"/>
                </a:solidFill>
                <a:latin typeface="Arial" pitchFamily="34" charset="0"/>
                <a:ea typeface="华文细黑" pitchFamily="2" charset="-122"/>
                <a:cs typeface="Arial" pitchFamily="34" charset="0"/>
              </a:rPr>
              <a:t>日</a:t>
            </a:r>
            <a:r>
              <a:rPr lang="zh-CN" altLang="en-US" sz="2400" b="1" dirty="0" smtClean="0">
                <a:latin typeface="Arial" pitchFamily="34" charset="0"/>
                <a:ea typeface="华文细黑" pitchFamily="2" charset="-122"/>
                <a:cs typeface="Arial" pitchFamily="34" charset="0"/>
              </a:rPr>
              <a:t>，</a:t>
            </a:r>
            <a:r>
              <a:rPr lang="zh-CN" altLang="en-US" sz="2400" b="1" dirty="0">
                <a:latin typeface="Arial" pitchFamily="34" charset="0"/>
                <a:ea typeface="华文细黑" pitchFamily="2" charset="-122"/>
                <a:cs typeface="Arial" pitchFamily="34" charset="0"/>
              </a:rPr>
              <a:t>仅仅加入</a:t>
            </a:r>
            <a:r>
              <a:rPr lang="en-US" altLang="zh-CN" sz="2400" b="1" dirty="0">
                <a:latin typeface="Arial" pitchFamily="34" charset="0"/>
                <a:ea typeface="华文细黑" pitchFamily="2" charset="-122"/>
                <a:cs typeface="Arial" pitchFamily="34" charset="0"/>
              </a:rPr>
              <a:t>Google</a:t>
            </a:r>
            <a:r>
              <a:rPr lang="zh-CN" altLang="en-US" sz="2400" b="1" dirty="0">
                <a:latin typeface="Arial" pitchFamily="34" charset="0"/>
                <a:ea typeface="华文细黑" pitchFamily="2" charset="-122"/>
                <a:cs typeface="Arial" pitchFamily="34" charset="0"/>
              </a:rPr>
              <a:t>数月之后的高斯林就在个人博客上宣布离开</a:t>
            </a:r>
            <a:r>
              <a:rPr lang="en-US" altLang="zh-CN" sz="2400" b="1" dirty="0">
                <a:latin typeface="Arial" pitchFamily="34" charset="0"/>
                <a:ea typeface="华文细黑" pitchFamily="2" charset="-122"/>
                <a:cs typeface="Arial" pitchFamily="34" charset="0"/>
              </a:rPr>
              <a:t>Google</a:t>
            </a:r>
            <a:r>
              <a:rPr lang="zh-CN" altLang="en-US" sz="2400" b="1" dirty="0">
                <a:latin typeface="Arial" pitchFamily="34" charset="0"/>
                <a:ea typeface="华文细黑" pitchFamily="2" charset="-122"/>
                <a:cs typeface="Arial" pitchFamily="34" charset="0"/>
              </a:rPr>
              <a:t>，加盟一家从事海洋机器人研究的创业公司</a:t>
            </a:r>
            <a:r>
              <a:rPr lang="en-US" altLang="zh-CN" sz="2400" b="1" dirty="0">
                <a:latin typeface="Arial" pitchFamily="34" charset="0"/>
                <a:ea typeface="华文细黑" pitchFamily="2" charset="-122"/>
                <a:cs typeface="Arial" pitchFamily="34" charset="0"/>
              </a:rPr>
              <a:t>Liquid </a:t>
            </a:r>
            <a:r>
              <a:rPr lang="en-US" altLang="zh-CN" sz="2400" b="1" dirty="0" smtClean="0">
                <a:latin typeface="Arial" pitchFamily="34" charset="0"/>
                <a:ea typeface="华文细黑" pitchFamily="2" charset="-122"/>
                <a:cs typeface="Arial" pitchFamily="34" charset="0"/>
              </a:rPr>
              <a:t>Robotics</a:t>
            </a:r>
            <a:r>
              <a:rPr lang="zh-CN" altLang="en-US" sz="2400" b="1" dirty="0" smtClean="0">
                <a:latin typeface="Arial" pitchFamily="34" charset="0"/>
                <a:ea typeface="华文细黑" pitchFamily="2" charset="-122"/>
                <a:cs typeface="Arial" pitchFamily="34" charset="0"/>
              </a:rPr>
              <a:t>，</a:t>
            </a:r>
            <a:r>
              <a:rPr lang="zh-CN" altLang="en-US" sz="2400" b="1" dirty="0">
                <a:latin typeface="Arial" pitchFamily="34" charset="0"/>
                <a:ea typeface="华文细黑" pitchFamily="2" charset="-122"/>
                <a:cs typeface="Arial" pitchFamily="34" charset="0"/>
              </a:rPr>
              <a:t>担任首席软件架构师</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marL="342900" indent="-342900">
              <a:spcAft>
                <a:spcPts val="600"/>
              </a:spcAft>
              <a:buFont typeface="Wingdings" panose="05000000000000000000" pitchFamily="2" charset="2"/>
              <a:buChar char="Ø"/>
            </a:pPr>
            <a:r>
              <a:rPr lang="zh-CN" altLang="en-US" sz="2400" b="1" dirty="0">
                <a:solidFill>
                  <a:srgbClr val="C00000"/>
                </a:solidFill>
                <a:latin typeface="Arial" pitchFamily="34" charset="0"/>
                <a:ea typeface="华文细黑" pitchFamily="2" charset="-122"/>
                <a:cs typeface="Arial" pitchFamily="34" charset="0"/>
              </a:rPr>
              <a:t>在</a:t>
            </a:r>
            <a:r>
              <a:rPr lang="en-US" altLang="zh-CN" sz="2400" b="1" dirty="0">
                <a:solidFill>
                  <a:srgbClr val="C00000"/>
                </a:solidFill>
                <a:latin typeface="Arial" pitchFamily="34" charset="0"/>
                <a:ea typeface="华文细黑" pitchFamily="2" charset="-122"/>
                <a:cs typeface="Arial" pitchFamily="34" charset="0"/>
              </a:rPr>
              <a:t>2011</a:t>
            </a:r>
            <a:r>
              <a:rPr lang="zh-CN" altLang="en-US" sz="2400" b="1" dirty="0">
                <a:solidFill>
                  <a:srgbClr val="C00000"/>
                </a:solidFill>
                <a:latin typeface="Arial" pitchFamily="34" charset="0"/>
                <a:ea typeface="华文细黑" pitchFamily="2" charset="-122"/>
                <a:cs typeface="Arial" pitchFamily="34" charset="0"/>
              </a:rPr>
              <a:t>年</a:t>
            </a:r>
            <a:r>
              <a:rPr lang="en-US" altLang="zh-CN" sz="2400" b="1" dirty="0">
                <a:solidFill>
                  <a:srgbClr val="C00000"/>
                </a:solidFill>
                <a:latin typeface="Arial" pitchFamily="34" charset="0"/>
                <a:ea typeface="华文细黑" pitchFamily="2" charset="-122"/>
                <a:cs typeface="Arial" pitchFamily="34" charset="0"/>
              </a:rPr>
              <a:t>5</a:t>
            </a:r>
            <a:r>
              <a:rPr lang="zh-CN" altLang="en-US" sz="2400" b="1" dirty="0">
                <a:solidFill>
                  <a:srgbClr val="C00000"/>
                </a:solidFill>
                <a:latin typeface="Arial" pitchFamily="34" charset="0"/>
                <a:ea typeface="华文细黑" pitchFamily="2" charset="-122"/>
                <a:cs typeface="Arial" pitchFamily="34" charset="0"/>
              </a:rPr>
              <a:t>月</a:t>
            </a:r>
            <a:r>
              <a:rPr lang="zh-CN" altLang="en-US" sz="2400" b="1" dirty="0">
                <a:latin typeface="Arial" pitchFamily="34" charset="0"/>
                <a:ea typeface="华文细黑" pitchFamily="2" charset="-122"/>
                <a:cs typeface="Arial" pitchFamily="34" charset="0"/>
              </a:rPr>
              <a:t>建立的</a:t>
            </a:r>
            <a:r>
              <a:rPr lang="en-US" altLang="zh-CN" sz="2400" b="1" dirty="0">
                <a:latin typeface="Arial" pitchFamily="34" charset="0"/>
                <a:ea typeface="华文细黑" pitchFamily="2" charset="-122"/>
                <a:cs typeface="Arial" pitchFamily="34" charset="0"/>
              </a:rPr>
              <a:t>Scala</a:t>
            </a:r>
            <a:r>
              <a:rPr lang="zh-CN" altLang="en-US" sz="2400" b="1" dirty="0">
                <a:latin typeface="Arial" pitchFamily="34" charset="0"/>
                <a:ea typeface="华文细黑" pitchFamily="2" charset="-122"/>
                <a:cs typeface="Arial" pitchFamily="34" charset="0"/>
              </a:rPr>
              <a:t>公司</a:t>
            </a:r>
            <a:r>
              <a:rPr lang="en-US" altLang="zh-CN" sz="2400" b="1" dirty="0" err="1">
                <a:latin typeface="Arial" pitchFamily="34" charset="0"/>
                <a:ea typeface="华文细黑" pitchFamily="2" charset="-122"/>
                <a:cs typeface="Arial" pitchFamily="34" charset="0"/>
              </a:rPr>
              <a:t>Typesafe</a:t>
            </a:r>
            <a:r>
              <a:rPr lang="en-US" altLang="zh-CN" sz="2400" b="1" dirty="0">
                <a:latin typeface="Arial" pitchFamily="34" charset="0"/>
                <a:ea typeface="华文细黑" pitchFamily="2" charset="-122"/>
                <a:cs typeface="Arial" pitchFamily="34" charset="0"/>
              </a:rPr>
              <a:t> Inc.</a:t>
            </a:r>
            <a:r>
              <a:rPr lang="zh-CN" altLang="en-US" sz="2400" b="1" dirty="0">
                <a:latin typeface="Arial" pitchFamily="34" charset="0"/>
                <a:ea typeface="华文细黑" pitchFamily="2" charset="-122"/>
                <a:cs typeface="Arial" pitchFamily="34" charset="0"/>
              </a:rPr>
              <a:t>， 高斯林被聘请为公司顾问。</a:t>
            </a:r>
          </a:p>
        </p:txBody>
      </p:sp>
    </p:spTree>
    <p:extLst>
      <p:ext uri="{BB962C8B-B14F-4D97-AF65-F5344CB8AC3E}">
        <p14:creationId xmlns:p14="http://schemas.microsoft.com/office/powerpoint/2010/main" val="3262278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语言的特点</a:t>
            </a:r>
          </a:p>
        </p:txBody>
      </p:sp>
      <p:sp>
        <p:nvSpPr>
          <p:cNvPr id="4" name="TextBox 3"/>
          <p:cNvSpPr txBox="1"/>
          <p:nvPr/>
        </p:nvSpPr>
        <p:spPr>
          <a:xfrm>
            <a:off x="361628" y="980728"/>
            <a:ext cx="8496944" cy="4819781"/>
          </a:xfrm>
          <a:prstGeom prst="rect">
            <a:avLst/>
          </a:prstGeom>
          <a:noFill/>
        </p:spPr>
        <p:txBody>
          <a:bodyPr wrap="square" rtlCol="0">
            <a:spAutoFit/>
          </a:bodyPr>
          <a:lstStyle/>
          <a:p>
            <a:pPr marL="457200" indent="-457200">
              <a:lnSpc>
                <a:spcPct val="120000"/>
              </a:lnSpc>
              <a:buFont typeface="Wingdings" panose="05000000000000000000"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简单性</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平台无关性</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面向对象</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分布式</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安全性</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a:solidFill>
                  <a:srgbClr val="0000FF"/>
                </a:solidFill>
                <a:latin typeface="Arial" pitchFamily="34" charset="0"/>
                <a:ea typeface="华文细黑" pitchFamily="2" charset="-122"/>
                <a:cs typeface="Arial" pitchFamily="34" charset="0"/>
              </a:rPr>
              <a:t>多</a:t>
            </a:r>
            <a:r>
              <a:rPr lang="zh-CN" altLang="en-US" sz="3200" b="1" dirty="0" smtClean="0">
                <a:solidFill>
                  <a:srgbClr val="0000FF"/>
                </a:solidFill>
                <a:latin typeface="Arial" pitchFamily="34" charset="0"/>
                <a:ea typeface="华文细黑" pitchFamily="2" charset="-122"/>
                <a:cs typeface="Arial" pitchFamily="34" charset="0"/>
              </a:rPr>
              <a:t>线程</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a:solidFill>
                  <a:srgbClr val="0000FF"/>
                </a:solidFill>
                <a:latin typeface="Arial" pitchFamily="34" charset="0"/>
                <a:ea typeface="华文细黑" pitchFamily="2" charset="-122"/>
                <a:cs typeface="Arial" pitchFamily="34" charset="0"/>
              </a:rPr>
              <a:t>解释</a:t>
            </a:r>
            <a:r>
              <a:rPr lang="zh-CN" altLang="en-US" sz="3200" b="1" dirty="0" smtClean="0">
                <a:solidFill>
                  <a:srgbClr val="0000FF"/>
                </a:solidFill>
                <a:latin typeface="Arial" pitchFamily="34" charset="0"/>
                <a:ea typeface="华文细黑" pitchFamily="2" charset="-122"/>
                <a:cs typeface="Arial" pitchFamily="34" charset="0"/>
              </a:rPr>
              <a:t>编译两种执行方式</a:t>
            </a:r>
            <a:endParaRPr lang="en-US" altLang="zh-CN" sz="3200" b="1" dirty="0" smtClean="0">
              <a:solidFill>
                <a:srgbClr val="0000FF"/>
              </a:solidFill>
              <a:latin typeface="Arial" pitchFamily="34" charset="0"/>
              <a:ea typeface="华文细黑" pitchFamily="2" charset="-122"/>
              <a:cs typeface="Arial" pitchFamily="34" charset="0"/>
            </a:endParaRPr>
          </a:p>
          <a:p>
            <a:pPr marL="457200" indent="-457200">
              <a:lnSpc>
                <a:spcPct val="120000"/>
              </a:lnSpc>
              <a:buFont typeface="Wingdings" panose="05000000000000000000" pitchFamily="2" charset="2"/>
              <a:buChar char="Ø"/>
            </a:pPr>
            <a:r>
              <a:rPr lang="zh-CN" altLang="en-US" sz="3200" b="1" dirty="0" smtClean="0">
                <a:solidFill>
                  <a:srgbClr val="0000FF"/>
                </a:solidFill>
                <a:latin typeface="Arial" pitchFamily="34" charset="0"/>
                <a:ea typeface="华文细黑" pitchFamily="2" charset="-122"/>
                <a:cs typeface="Arial" pitchFamily="34" charset="0"/>
              </a:rPr>
              <a:t>丰富的</a:t>
            </a:r>
            <a:r>
              <a:rPr lang="en-US" altLang="zh-CN" sz="3200" b="1" dirty="0" smtClean="0">
                <a:solidFill>
                  <a:srgbClr val="0000FF"/>
                </a:solidFill>
                <a:latin typeface="Arial" pitchFamily="34" charset="0"/>
                <a:ea typeface="华文细黑" pitchFamily="2" charset="-122"/>
                <a:cs typeface="Arial" pitchFamily="34" charset="0"/>
              </a:rPr>
              <a:t>API</a:t>
            </a:r>
            <a:r>
              <a:rPr lang="zh-CN" altLang="en-US" sz="3200" b="1" dirty="0" smtClean="0">
                <a:solidFill>
                  <a:srgbClr val="0000FF"/>
                </a:solidFill>
                <a:latin typeface="Arial" pitchFamily="34" charset="0"/>
                <a:ea typeface="华文细黑" pitchFamily="2" charset="-122"/>
                <a:cs typeface="Arial" pitchFamily="34" charset="0"/>
              </a:rPr>
              <a:t>文档和类库</a:t>
            </a:r>
            <a:endParaRPr lang="en-US" altLang="zh-CN" sz="32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语言的特点</a:t>
            </a:r>
            <a:endParaRPr lang="zh-CN" altLang="en-US" dirty="0"/>
          </a:p>
        </p:txBody>
      </p:sp>
      <p:sp>
        <p:nvSpPr>
          <p:cNvPr id="4" name="TextBox 3"/>
          <p:cNvSpPr txBox="1"/>
          <p:nvPr/>
        </p:nvSpPr>
        <p:spPr>
          <a:xfrm>
            <a:off x="361628" y="980728"/>
            <a:ext cx="8496944" cy="4878259"/>
          </a:xfrm>
          <a:prstGeom prst="rect">
            <a:avLst/>
          </a:prstGeom>
          <a:noFill/>
        </p:spPr>
        <p:txBody>
          <a:bodyPr wrap="square" rtlCol="0">
            <a:spAutoFit/>
          </a:bodyPr>
          <a:lstStyle/>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简单性</a:t>
            </a:r>
            <a:endParaRPr lang="en-US" altLang="zh-CN" sz="2800" b="1" dirty="0" smtClean="0">
              <a:solidFill>
                <a:srgbClr val="0000FF"/>
              </a:solidFill>
              <a:latin typeface="Arial" pitchFamily="34" charset="0"/>
              <a:ea typeface="华文细黑" pitchFamily="2" charset="-122"/>
              <a:cs typeface="Arial" pitchFamily="34" charset="0"/>
            </a:endParaRPr>
          </a:p>
          <a:p>
            <a:pPr algn="just">
              <a:spcAft>
                <a:spcPts val="600"/>
              </a:spcAft>
              <a:buFont typeface="Wingdings" pitchFamily="2" charset="2"/>
              <a:buChar char="ü"/>
            </a:pPr>
            <a:r>
              <a:rPr lang="en-US" altLang="zh-CN" sz="2400" b="1" dirty="0" smtClean="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语言是在</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语言和</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语言的基础上进行简化设计和改进的一种新型计算语言，因此，熟悉</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和</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语言的程序设计人员，不需要花费太多的精力就可以掌握</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语言。</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去掉了</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和</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中最容易出错的指针和最难理解的多重继承等技术，通过垃圾自动回收机制简化了程序内存管理，统一了各种数据类型在不同操作系统平台上所占内存</a:t>
            </a:r>
            <a:r>
              <a:rPr lang="zh-CN" altLang="zh-CN" sz="2400" b="1" dirty="0" smtClean="0">
                <a:latin typeface="Arial" pitchFamily="34" charset="0"/>
                <a:ea typeface="华文楷体" pitchFamily="2" charset="-122"/>
                <a:cs typeface="Arial" pitchFamily="34" charset="0"/>
              </a:rPr>
              <a:t>大小</a:t>
            </a:r>
            <a:r>
              <a:rPr lang="zh-CN" altLang="en-US" sz="2400" b="1" dirty="0" smtClean="0">
                <a:latin typeface="Arial" pitchFamily="34" charset="0"/>
                <a:ea typeface="华文楷体" pitchFamily="2" charset="-122"/>
                <a:cs typeface="Arial" pitchFamily="34" charset="0"/>
              </a:rPr>
              <a:t>。</a:t>
            </a:r>
            <a:endParaRPr lang="en-US" altLang="zh-CN" sz="2400" b="1" dirty="0">
              <a:latin typeface="Arial" pitchFamily="34" charset="0"/>
              <a:ea typeface="华文楷体" pitchFamily="2" charset="-122"/>
              <a:cs typeface="Arial" pitchFamily="34" charset="0"/>
            </a:endParaRPr>
          </a:p>
          <a:p>
            <a:pPr>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平台无关性</a:t>
            </a:r>
            <a:endParaRPr lang="en-US" altLang="zh-CN" sz="28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en-US" altLang="zh-CN" sz="2400" b="1" dirty="0" smtClean="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源程序经过编译器编译，会被转换成一种称为字节码</a:t>
            </a:r>
            <a:r>
              <a:rPr lang="en-US" altLang="zh-CN" sz="2400" b="1" dirty="0">
                <a:latin typeface="Arial" pitchFamily="34" charset="0"/>
                <a:ea typeface="华文楷体" pitchFamily="2" charset="-122"/>
                <a:cs typeface="Arial" pitchFamily="34" charset="0"/>
              </a:rPr>
              <a:t>(Byte Code)</a:t>
            </a:r>
            <a:r>
              <a:rPr lang="zh-CN" altLang="zh-CN" sz="2400" b="1" dirty="0">
                <a:latin typeface="Arial" pitchFamily="34" charset="0"/>
                <a:ea typeface="华文楷体" pitchFamily="2" charset="-122"/>
                <a:cs typeface="Arial" pitchFamily="34" charset="0"/>
              </a:rPr>
              <a:t>的目标程序。字节码的最大特点便是可以跨平台运行，即程序设计人员常说的“</a:t>
            </a:r>
            <a:r>
              <a:rPr lang="zh-CN" altLang="zh-CN" sz="2400" b="1" dirty="0">
                <a:solidFill>
                  <a:srgbClr val="FF00FF"/>
                </a:solidFill>
                <a:latin typeface="Arial" pitchFamily="34" charset="0"/>
                <a:ea typeface="华文楷体" pitchFamily="2" charset="-122"/>
                <a:cs typeface="Arial" pitchFamily="34" charset="0"/>
              </a:rPr>
              <a:t>编写一次、到处运行</a:t>
            </a:r>
            <a:r>
              <a:rPr lang="zh-CN" altLang="zh-CN" sz="2400" b="1" dirty="0">
                <a:latin typeface="Arial" pitchFamily="34" charset="0"/>
                <a:ea typeface="华文楷体" pitchFamily="2" charset="-122"/>
                <a:cs typeface="Arial" pitchFamily="34" charset="0"/>
              </a:rPr>
              <a:t>”，正是这一特性成为</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得以迅速普及和发展的主要原因</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语言的特点</a:t>
            </a:r>
            <a:endParaRPr lang="zh-CN" altLang="en-US" dirty="0"/>
          </a:p>
        </p:txBody>
      </p:sp>
      <p:sp>
        <p:nvSpPr>
          <p:cNvPr id="4" name="TextBox 3"/>
          <p:cNvSpPr txBox="1"/>
          <p:nvPr/>
        </p:nvSpPr>
        <p:spPr>
          <a:xfrm>
            <a:off x="361628" y="1023114"/>
            <a:ext cx="8496944" cy="4647426"/>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面向对象</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zh-CN" sz="2400" b="1" dirty="0" smtClean="0">
                <a:latin typeface="Arial" pitchFamily="34" charset="0"/>
                <a:ea typeface="华文楷体" pitchFamily="2" charset="-122"/>
                <a:cs typeface="Arial" pitchFamily="34" charset="0"/>
              </a:rPr>
              <a:t>面向对象</a:t>
            </a:r>
            <a:r>
              <a:rPr lang="zh-CN" altLang="zh-CN" sz="2400" b="1" dirty="0">
                <a:latin typeface="Arial" pitchFamily="34" charset="0"/>
                <a:ea typeface="华文楷体" pitchFamily="2" charset="-122"/>
                <a:cs typeface="Arial" pitchFamily="34" charset="0"/>
              </a:rPr>
              <a:t>模型是一种模拟人类社会和人解决实际问题的模型，它更加符合人们的思维习惯，而且容易扩展和维护。由于</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语言没有兼容过程式语言，因此它在面向对象的特性上比</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语言更为彻底，是一种完全的面向对象语言。它对面向对象的软件开发方法具有很强的支持度，这也是</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得以普及的另一个重要原因</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分布式</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zh-CN" sz="2400" b="1" dirty="0" smtClean="0">
                <a:latin typeface="Arial" pitchFamily="34" charset="0"/>
                <a:ea typeface="华文楷体" pitchFamily="2" charset="-122"/>
                <a:cs typeface="Arial" pitchFamily="34" charset="0"/>
              </a:rPr>
              <a:t>所谓</a:t>
            </a:r>
            <a:r>
              <a:rPr lang="zh-CN" altLang="zh-CN" sz="2400" b="1" dirty="0">
                <a:latin typeface="Arial" pitchFamily="34" charset="0"/>
                <a:ea typeface="华文楷体" pitchFamily="2" charset="-122"/>
                <a:cs typeface="Arial" pitchFamily="34" charset="0"/>
              </a:rPr>
              <a:t>分布式支持程序和数据可分散在网络的不同主机上运行和存储。</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从诞生起就与网络联系在一起，它更加强调网络特性，内置了</a:t>
            </a:r>
            <a:r>
              <a:rPr lang="en-US" altLang="zh-CN" sz="2400" b="1" dirty="0">
                <a:latin typeface="Arial" pitchFamily="34" charset="0"/>
                <a:ea typeface="华文楷体" pitchFamily="2" charset="-122"/>
                <a:cs typeface="Arial" pitchFamily="34" charset="0"/>
              </a:rPr>
              <a:t>TCP/IP</a:t>
            </a:r>
            <a:r>
              <a:rPr lang="zh-CN" altLang="zh-CN" sz="2400" b="1" dirty="0">
                <a:latin typeface="Arial" pitchFamily="34" charset="0"/>
                <a:ea typeface="华文楷体" pitchFamily="2" charset="-122"/>
                <a:cs typeface="Arial" pitchFamily="34" charset="0"/>
              </a:rPr>
              <a:t>、</a:t>
            </a:r>
            <a:r>
              <a:rPr lang="en-US" altLang="zh-CN" sz="2400" b="1" dirty="0">
                <a:latin typeface="Arial" pitchFamily="34" charset="0"/>
                <a:ea typeface="华文楷体" pitchFamily="2" charset="-122"/>
                <a:cs typeface="Arial" pitchFamily="34" charset="0"/>
              </a:rPr>
              <a:t>HTTP</a:t>
            </a:r>
            <a:r>
              <a:rPr lang="zh-CN" altLang="zh-CN" sz="2400" b="1" dirty="0">
                <a:latin typeface="Arial" pitchFamily="34" charset="0"/>
                <a:ea typeface="华文楷体" pitchFamily="2" charset="-122"/>
                <a:cs typeface="Arial" pitchFamily="34" charset="0"/>
              </a:rPr>
              <a:t>、</a:t>
            </a:r>
            <a:r>
              <a:rPr lang="en-US" altLang="zh-CN" sz="2400" b="1" dirty="0">
                <a:latin typeface="Arial" pitchFamily="34" charset="0"/>
                <a:ea typeface="华文楷体" pitchFamily="2" charset="-122"/>
                <a:cs typeface="Arial" pitchFamily="34" charset="0"/>
              </a:rPr>
              <a:t>FTP</a:t>
            </a:r>
            <a:r>
              <a:rPr lang="zh-CN" altLang="zh-CN" sz="2400" b="1" dirty="0">
                <a:latin typeface="Arial" pitchFamily="34" charset="0"/>
                <a:ea typeface="华文楷体" pitchFamily="2" charset="-122"/>
                <a:cs typeface="Arial" pitchFamily="34" charset="0"/>
              </a:rPr>
              <a:t>协议类库，便于开发分布式的网络应用程序</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400257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语言的特点</a:t>
            </a:r>
            <a:endParaRPr lang="zh-CN" altLang="en-US" dirty="0"/>
          </a:p>
        </p:txBody>
      </p:sp>
      <p:sp>
        <p:nvSpPr>
          <p:cNvPr id="4" name="TextBox 3"/>
          <p:cNvSpPr txBox="1"/>
          <p:nvPr/>
        </p:nvSpPr>
        <p:spPr>
          <a:xfrm>
            <a:off x="361628" y="1023114"/>
            <a:ext cx="8496944" cy="538609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安全性</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en-US" altLang="zh-CN" sz="2400" b="1" dirty="0" smtClean="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平台采用了基于域的安全管理模型，无论是本地代码还是远程代码都可以通过配置的策略，设定可访问的资源域</a:t>
            </a:r>
            <a:r>
              <a:rPr lang="zh-CN" altLang="zh-CN" sz="2400" b="1" dirty="0" smtClean="0">
                <a:latin typeface="Arial" pitchFamily="34" charset="0"/>
                <a:ea typeface="华文楷体" pitchFamily="2" charset="-122"/>
                <a:cs typeface="Arial" pitchFamily="34" charset="0"/>
              </a:rPr>
              <a:t>。当</a:t>
            </a:r>
            <a:r>
              <a:rPr lang="en-US" altLang="zh-CN" sz="2400" b="1" dirty="0" smtClean="0">
                <a:latin typeface="Arial" pitchFamily="34" charset="0"/>
                <a:ea typeface="华文楷体" pitchFamily="2" charset="-122"/>
                <a:cs typeface="Arial" pitchFamily="34" charset="0"/>
              </a:rPr>
              <a:t>Java</a:t>
            </a:r>
            <a:r>
              <a:rPr lang="zh-CN" altLang="zh-CN" sz="2400" b="1" dirty="0" smtClean="0">
                <a:latin typeface="Arial" pitchFamily="34" charset="0"/>
                <a:ea typeface="华文楷体" pitchFamily="2" charset="-122"/>
                <a:cs typeface="Arial" pitchFamily="34" charset="0"/>
              </a:rPr>
              <a:t>字节码进入专门处理该内容的程序</a:t>
            </a:r>
            <a:r>
              <a:rPr lang="en-US" altLang="zh-CN" sz="2400" b="1" dirty="0" smtClean="0">
                <a:latin typeface="Arial" pitchFamily="34" charset="0"/>
                <a:ea typeface="华文楷体" pitchFamily="2" charset="-122"/>
                <a:cs typeface="Arial" pitchFamily="34" charset="0"/>
              </a:rPr>
              <a:t>(</a:t>
            </a:r>
            <a:r>
              <a:rPr lang="zh-CN" altLang="zh-CN" sz="2400" b="1" dirty="0" smtClean="0">
                <a:latin typeface="Arial" pitchFamily="34" charset="0"/>
                <a:ea typeface="华文楷体" pitchFamily="2" charset="-122"/>
                <a:cs typeface="Arial" pitchFamily="34" charset="0"/>
              </a:rPr>
              <a:t>解释器</a:t>
            </a:r>
            <a:r>
              <a:rPr lang="en-US" altLang="zh-CN" sz="2400" b="1" dirty="0" smtClean="0">
                <a:latin typeface="Arial" pitchFamily="34" charset="0"/>
                <a:ea typeface="华文楷体" pitchFamily="2" charset="-122"/>
                <a:cs typeface="Arial" pitchFamily="34" charset="0"/>
              </a:rPr>
              <a:t>)</a:t>
            </a:r>
            <a:r>
              <a:rPr lang="zh-CN" altLang="zh-CN" sz="2400" b="1" dirty="0" smtClean="0">
                <a:latin typeface="Arial" pitchFamily="34" charset="0"/>
                <a:ea typeface="华文楷体" pitchFamily="2" charset="-122"/>
                <a:cs typeface="Arial" pitchFamily="34" charset="0"/>
              </a:rPr>
              <a:t>时，首先必须经过字节码校验器的检查，然后</a:t>
            </a:r>
            <a:r>
              <a:rPr lang="en-US" altLang="zh-CN" sz="2400" b="1" dirty="0" smtClean="0">
                <a:latin typeface="Arial" pitchFamily="34" charset="0"/>
                <a:ea typeface="华文楷体" pitchFamily="2" charset="-122"/>
                <a:cs typeface="Arial" pitchFamily="34" charset="0"/>
              </a:rPr>
              <a:t>Java</a:t>
            </a:r>
            <a:r>
              <a:rPr lang="zh-CN" altLang="zh-CN" sz="2400" b="1" dirty="0" smtClean="0">
                <a:latin typeface="Arial" pitchFamily="34" charset="0"/>
                <a:ea typeface="华文楷体" pitchFamily="2" charset="-122"/>
                <a:cs typeface="Arial" pitchFamily="34" charset="0"/>
              </a:rPr>
              <a:t>解释器将决定程序中类的内存布局；随后类装载器负责把来自网络的类装载到单独的内存区域，避免应用程序之间相互干扰破坏；最后，客户端用户还可以限制从网络上装载的类只能访问某些文件。</a:t>
            </a:r>
            <a:endParaRPr lang="en-US" altLang="zh-CN" sz="2400" b="1" dirty="0" smtClean="0">
              <a:latin typeface="Arial" pitchFamily="34" charset="0"/>
              <a:ea typeface="华文楷体" pitchFamily="2" charset="-122"/>
              <a:cs typeface="Arial" pitchFamily="34" charset="0"/>
            </a:endParaRPr>
          </a:p>
          <a:p>
            <a:pPr marL="457200" indent="-457200">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多线程</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内置了语言级多线程功能</a:t>
            </a:r>
            <a:r>
              <a:rPr lang="en-US" altLang="zh-CN" sz="2400" b="1" dirty="0" smtClean="0">
                <a:latin typeface="Arial" pitchFamily="34" charset="0"/>
                <a:ea typeface="华文楷体" pitchFamily="2" charset="-122"/>
                <a:cs typeface="Arial" pitchFamily="34" charset="0"/>
              </a:rPr>
              <a:t>(Thread</a:t>
            </a:r>
            <a:r>
              <a:rPr lang="zh-CN" altLang="en-US" sz="2400" b="1" dirty="0" smtClean="0">
                <a:latin typeface="Arial" pitchFamily="34" charset="0"/>
                <a:ea typeface="华文楷体" pitchFamily="2" charset="-122"/>
                <a:cs typeface="Arial" pitchFamily="34" charset="0"/>
              </a:rPr>
              <a:t>类</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，提供了同步机制可以保证各线程对共享数据的正确操作。</a:t>
            </a:r>
            <a:r>
              <a:rPr lang="zh-CN" altLang="zh-CN" sz="2400" b="1" dirty="0" smtClean="0">
                <a:latin typeface="Arial" pitchFamily="34" charset="0"/>
                <a:ea typeface="华文楷体" pitchFamily="2" charset="-122"/>
                <a:cs typeface="Arial" pitchFamily="34" charset="0"/>
              </a:rPr>
              <a:t>通过</a:t>
            </a:r>
            <a:r>
              <a:rPr lang="zh-CN" altLang="zh-CN" sz="2400" b="1" dirty="0">
                <a:latin typeface="Arial" pitchFamily="34" charset="0"/>
                <a:ea typeface="华文楷体" pitchFamily="2" charset="-122"/>
                <a:cs typeface="Arial" pitchFamily="34" charset="0"/>
              </a:rPr>
              <a:t>使用多线程，程序设计者可以分别用不同的线程完成特定的行为，而不需要采用全局的事件循环机制，从而可以非常容易地实现网络上的实时交互行为</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387667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语言的特点</a:t>
            </a:r>
          </a:p>
        </p:txBody>
      </p:sp>
      <p:sp>
        <p:nvSpPr>
          <p:cNvPr id="4" name="TextBox 3"/>
          <p:cNvSpPr txBox="1"/>
          <p:nvPr/>
        </p:nvSpPr>
        <p:spPr>
          <a:xfrm>
            <a:off x="361628" y="980728"/>
            <a:ext cx="8496944" cy="353943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解释编译两种运行方式</a:t>
            </a:r>
            <a:endParaRPr lang="en-US" altLang="zh-CN" sz="2800" b="1" dirty="0" smtClean="0">
              <a:solidFill>
                <a:srgbClr val="0000FF"/>
              </a:solidFill>
              <a:latin typeface="Arial" pitchFamily="34" charset="0"/>
              <a:ea typeface="华文细黑" pitchFamily="2" charset="-122"/>
              <a:cs typeface="Arial" pitchFamily="34" charset="0"/>
            </a:endParaRPr>
          </a:p>
          <a:p>
            <a:pPr indent="-342900">
              <a:buFont typeface="Wingdings" pitchFamily="2" charset="2"/>
              <a:buChar char="ü"/>
            </a:pPr>
            <a:r>
              <a:rPr lang="zh-CN" altLang="zh-CN" sz="2400" b="1" dirty="0" smtClean="0">
                <a:latin typeface="Arial" pitchFamily="34" charset="0"/>
                <a:ea typeface="华文楷体" pitchFamily="2" charset="-122"/>
                <a:cs typeface="Arial" pitchFamily="34" charset="0"/>
              </a:rPr>
              <a:t>用</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语言的编辑源程序的执行方法是先经过编译器编译生成字节码，然后再通过解释器解释的方式来运行。解释执行的语言一般会比编译执行的语言</a:t>
            </a:r>
            <a:r>
              <a:rPr lang="en-US" altLang="zh-CN" sz="2400" b="1" dirty="0">
                <a:latin typeface="Arial" pitchFamily="34" charset="0"/>
                <a:ea typeface="华文楷体" pitchFamily="2" charset="-122"/>
                <a:cs typeface="Arial" pitchFamily="34" charset="0"/>
              </a:rPr>
              <a:t>(</a:t>
            </a:r>
            <a:r>
              <a:rPr lang="zh-CN" altLang="zh-CN" sz="2400" b="1" dirty="0">
                <a:latin typeface="Arial" pitchFamily="34" charset="0"/>
                <a:ea typeface="华文楷体" pitchFamily="2" charset="-122"/>
                <a:cs typeface="Arial" pitchFamily="34" charset="0"/>
              </a:rPr>
              <a:t>如</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和</a:t>
            </a:r>
            <a:r>
              <a:rPr lang="en-US" altLang="zh-CN" sz="2400" b="1" dirty="0">
                <a:latin typeface="Arial" pitchFamily="34" charset="0"/>
                <a:ea typeface="华文楷体" pitchFamily="2" charset="-122"/>
                <a:cs typeface="Arial" pitchFamily="34" charset="0"/>
              </a:rPr>
              <a:t>C++</a:t>
            </a:r>
            <a:r>
              <a:rPr lang="zh-CN" altLang="zh-CN" sz="2400" b="1" dirty="0">
                <a:latin typeface="Arial" pitchFamily="34" charset="0"/>
                <a:ea typeface="华文楷体" pitchFamily="2" charset="-122"/>
                <a:cs typeface="Arial" pitchFamily="34" charset="0"/>
              </a:rPr>
              <a:t>语言</a:t>
            </a:r>
            <a:r>
              <a:rPr lang="en-US" altLang="zh-CN" sz="2400" b="1" dirty="0">
                <a:latin typeface="Arial" pitchFamily="34" charset="0"/>
                <a:ea typeface="华文楷体" pitchFamily="2" charset="-122"/>
                <a:cs typeface="Arial" pitchFamily="34" charset="0"/>
              </a:rPr>
              <a:t>)</a:t>
            </a:r>
            <a:r>
              <a:rPr lang="zh-CN" altLang="zh-CN" sz="2400" b="1" dirty="0">
                <a:latin typeface="Arial" pitchFamily="34" charset="0"/>
                <a:ea typeface="华文楷体" pitchFamily="2" charset="-122"/>
                <a:cs typeface="Arial" pitchFamily="34" charset="0"/>
              </a:rPr>
              <a:t>的执行效率低。为了提高</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程序的执行效率，最新的</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版本中加入了编译功能</a:t>
            </a:r>
            <a:r>
              <a:rPr lang="en-US" altLang="zh-CN" sz="2400" b="1" dirty="0">
                <a:latin typeface="Arial" pitchFamily="34" charset="0"/>
                <a:ea typeface="华文楷体" pitchFamily="2" charset="-122"/>
                <a:cs typeface="Arial" pitchFamily="34" charset="0"/>
              </a:rPr>
              <a:t>(JIT</a:t>
            </a:r>
            <a:r>
              <a:rPr lang="zh-CN" altLang="zh-CN" sz="2400" b="1" dirty="0">
                <a:latin typeface="Arial" pitchFamily="34" charset="0"/>
                <a:ea typeface="华文楷体" pitchFamily="2" charset="-122"/>
                <a:cs typeface="Arial" pitchFamily="34" charset="0"/>
              </a:rPr>
              <a:t>编译器</a:t>
            </a:r>
            <a:r>
              <a:rPr lang="en-US" altLang="zh-CN" sz="2400" b="1" dirty="0">
                <a:latin typeface="Arial" pitchFamily="34" charset="0"/>
                <a:ea typeface="华文楷体" pitchFamily="2" charset="-122"/>
                <a:cs typeface="Arial" pitchFamily="34" charset="0"/>
              </a:rPr>
              <a:t>)</a:t>
            </a:r>
            <a:r>
              <a:rPr lang="zh-CN" altLang="zh-CN" sz="2400" b="1" dirty="0">
                <a:latin typeface="Arial" pitchFamily="34" charset="0"/>
                <a:ea typeface="华文楷体" pitchFamily="2" charset="-122"/>
                <a:cs typeface="Arial" pitchFamily="34" charset="0"/>
              </a:rPr>
              <a:t>，</a:t>
            </a:r>
            <a:r>
              <a:rPr lang="en-US" altLang="zh-CN" sz="2400" b="1" dirty="0">
                <a:latin typeface="Arial" pitchFamily="34" charset="0"/>
                <a:ea typeface="华文楷体" pitchFamily="2" charset="-122"/>
                <a:cs typeface="Arial" pitchFamily="34" charset="0"/>
              </a:rPr>
              <a:t>JIT</a:t>
            </a:r>
            <a:r>
              <a:rPr lang="zh-CN" altLang="zh-CN" sz="2400" b="1" dirty="0">
                <a:latin typeface="Arial" pitchFamily="34" charset="0"/>
                <a:ea typeface="华文楷体" pitchFamily="2" charset="-122"/>
                <a:cs typeface="Arial" pitchFamily="34" charset="0"/>
              </a:rPr>
              <a:t>编译器能够将字节码转换成本机的机器代码，然后可以以较高速度执行，使得执行效率大幅度提高，基本达到编译语言的水平</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a:p>
            <a:pPr>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丰富的</a:t>
            </a:r>
            <a:r>
              <a:rPr lang="en-US" altLang="zh-CN" sz="2800" b="1" dirty="0" smtClean="0">
                <a:solidFill>
                  <a:srgbClr val="0000FF"/>
                </a:solidFill>
                <a:latin typeface="Arial" pitchFamily="34" charset="0"/>
                <a:ea typeface="华文细黑" pitchFamily="2" charset="-122"/>
                <a:cs typeface="Arial" pitchFamily="34" charset="0"/>
              </a:rPr>
              <a:t>API</a:t>
            </a:r>
            <a:r>
              <a:rPr lang="zh-CN" altLang="en-US" sz="2800" b="1" dirty="0" smtClean="0">
                <a:solidFill>
                  <a:srgbClr val="0000FF"/>
                </a:solidFill>
                <a:latin typeface="Arial" pitchFamily="34" charset="0"/>
                <a:ea typeface="华文细黑" pitchFamily="2" charset="-122"/>
                <a:cs typeface="Arial" pitchFamily="34" charset="0"/>
              </a:rPr>
              <a:t>文档和类库</a:t>
            </a:r>
            <a:endParaRPr lang="en-US" altLang="zh-CN" sz="2800" b="1" dirty="0" smtClean="0">
              <a:solidFill>
                <a:srgbClr val="0000FF"/>
              </a:solidFill>
              <a:latin typeface="Arial" pitchFamily="34" charset="0"/>
              <a:ea typeface="华文细黑" pitchFamily="2" charset="-122"/>
              <a:cs typeface="Arial" pitchFamily="34" charset="0"/>
            </a:endParaRPr>
          </a:p>
        </p:txBody>
      </p:sp>
      <p:pic>
        <p:nvPicPr>
          <p:cNvPr id="5" name="Picture 5"/>
          <p:cNvPicPr>
            <a:picLocks noChangeAspect="1" noChangeArrowheads="1"/>
          </p:cNvPicPr>
          <p:nvPr/>
        </p:nvPicPr>
        <p:blipFill>
          <a:blip r:embed="rId2" cstate="print"/>
          <a:srcRect/>
          <a:stretch>
            <a:fillRect/>
          </a:stretch>
        </p:blipFill>
        <p:spPr bwMode="auto">
          <a:xfrm>
            <a:off x="1043608" y="4519144"/>
            <a:ext cx="2959165" cy="1916832"/>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4293412" y="4551009"/>
            <a:ext cx="2954860" cy="19314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程序的运行机制</a:t>
            </a:r>
            <a:endParaRPr lang="zh-CN" altLang="en-US" dirty="0"/>
          </a:p>
        </p:txBody>
      </p:sp>
      <p:sp>
        <p:nvSpPr>
          <p:cNvPr id="4" name="TextBox 3"/>
          <p:cNvSpPr txBox="1"/>
          <p:nvPr/>
        </p:nvSpPr>
        <p:spPr>
          <a:xfrm>
            <a:off x="361628" y="980728"/>
            <a:ext cx="8496944" cy="609398"/>
          </a:xfrm>
          <a:prstGeom prst="rect">
            <a:avLst/>
          </a:prstGeom>
          <a:noFill/>
        </p:spPr>
        <p:txBody>
          <a:bodyPr wrap="square" rtlCol="0">
            <a:spAutoFit/>
          </a:bodyPr>
          <a:lstStyle/>
          <a:p>
            <a:pPr>
              <a:lnSpc>
                <a:spcPct val="120000"/>
              </a:lnSpc>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程序开发和运行过程</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矩形 4"/>
          <p:cNvSpPr/>
          <p:nvPr/>
        </p:nvSpPr>
        <p:spPr>
          <a:xfrm>
            <a:off x="3549819" y="1628800"/>
            <a:ext cx="1800201"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smtClean="0">
                <a:latin typeface="华文细黑" pitchFamily="2" charset="-122"/>
                <a:ea typeface="华文细黑" pitchFamily="2" charset="-122"/>
              </a:rPr>
              <a:t>Java</a:t>
            </a:r>
            <a:r>
              <a:rPr lang="zh-CN" altLang="en-US" b="1" dirty="0" smtClean="0">
                <a:latin typeface="华文细黑" pitchFamily="2" charset="-122"/>
                <a:ea typeface="华文细黑" pitchFamily="2" charset="-122"/>
              </a:rPr>
              <a:t>编辑工具</a:t>
            </a:r>
            <a:endParaRPr lang="zh-CN" altLang="en-US" b="1" dirty="0">
              <a:latin typeface="华文细黑" pitchFamily="2" charset="-122"/>
              <a:ea typeface="华文细黑" pitchFamily="2" charset="-122"/>
            </a:endParaRPr>
          </a:p>
        </p:txBody>
      </p:sp>
      <p:sp>
        <p:nvSpPr>
          <p:cNvPr id="6" name="流程图: 文档 5"/>
          <p:cNvSpPr/>
          <p:nvPr/>
        </p:nvSpPr>
        <p:spPr>
          <a:xfrm>
            <a:off x="3750108" y="2348880"/>
            <a:ext cx="1397956" cy="576064"/>
          </a:xfrm>
          <a:prstGeom prst="flowChartDocumen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latin typeface="Arial" pitchFamily="34" charset="0"/>
                <a:ea typeface="华文细黑" pitchFamily="2" charset="-122"/>
                <a:cs typeface="Arial" pitchFamily="34" charset="0"/>
              </a:rPr>
              <a:t>Java</a:t>
            </a:r>
            <a:r>
              <a:rPr lang="zh-CN" altLang="en-US" sz="1600" dirty="0" smtClean="0">
                <a:latin typeface="Arial" pitchFamily="34" charset="0"/>
                <a:ea typeface="华文细黑" pitchFamily="2" charset="-122"/>
                <a:cs typeface="Arial" pitchFamily="34" charset="0"/>
              </a:rPr>
              <a:t>源程序</a:t>
            </a:r>
            <a:endParaRPr lang="en-US" altLang="zh-CN" sz="1600" dirty="0" smtClean="0">
              <a:latin typeface="Arial" pitchFamily="34" charset="0"/>
              <a:ea typeface="华文细黑" pitchFamily="2" charset="-122"/>
              <a:cs typeface="Arial" pitchFamily="34" charset="0"/>
            </a:endParaRPr>
          </a:p>
          <a:p>
            <a:pPr algn="ctr"/>
            <a:r>
              <a:rPr lang="en-US" altLang="zh-CN" sz="1600" dirty="0" smtClean="0">
                <a:latin typeface="Arial" pitchFamily="34" charset="0"/>
                <a:ea typeface="华文细黑" pitchFamily="2" charset="-122"/>
                <a:cs typeface="Arial" pitchFamily="34" charset="0"/>
              </a:rPr>
              <a:t>(.java</a:t>
            </a:r>
            <a:r>
              <a:rPr lang="zh-CN" altLang="en-US" sz="1600" dirty="0" smtClean="0">
                <a:latin typeface="Arial" pitchFamily="34" charset="0"/>
                <a:ea typeface="华文细黑" pitchFamily="2" charset="-122"/>
                <a:cs typeface="Arial" pitchFamily="34" charset="0"/>
              </a:rPr>
              <a:t>文件</a:t>
            </a:r>
            <a:r>
              <a:rPr lang="en-US" altLang="zh-CN" sz="1600" dirty="0" smtClean="0">
                <a:latin typeface="Arial" pitchFamily="34" charset="0"/>
                <a:ea typeface="华文细黑" pitchFamily="2" charset="-122"/>
                <a:cs typeface="Arial" pitchFamily="34" charset="0"/>
              </a:rPr>
              <a:t>)</a:t>
            </a:r>
            <a:endParaRPr lang="zh-CN" altLang="en-US" sz="1600" dirty="0">
              <a:latin typeface="Arial" pitchFamily="34" charset="0"/>
              <a:ea typeface="华文细黑" pitchFamily="2" charset="-122"/>
              <a:cs typeface="Arial" pitchFamily="34" charset="0"/>
            </a:endParaRPr>
          </a:p>
        </p:txBody>
      </p:sp>
      <p:cxnSp>
        <p:nvCxnSpPr>
          <p:cNvPr id="7" name="直接箭头连接符 6"/>
          <p:cNvCxnSpPr>
            <a:stCxn id="5" idx="2"/>
            <a:endCxn id="6" idx="0"/>
          </p:cNvCxnSpPr>
          <p:nvPr/>
        </p:nvCxnSpPr>
        <p:spPr>
          <a:xfrm flipH="1">
            <a:off x="4449086" y="2060848"/>
            <a:ext cx="834"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693836" y="3212976"/>
            <a:ext cx="1512168"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smtClean="0">
                <a:latin typeface="华文细黑" pitchFamily="2" charset="-122"/>
                <a:ea typeface="华文细黑" pitchFamily="2" charset="-122"/>
              </a:rPr>
              <a:t>Java</a:t>
            </a:r>
            <a:r>
              <a:rPr lang="zh-CN" altLang="en-US" b="1" dirty="0" smtClean="0">
                <a:latin typeface="华文细黑" pitchFamily="2" charset="-122"/>
                <a:ea typeface="华文细黑" pitchFamily="2" charset="-122"/>
              </a:rPr>
              <a:t>编译器</a:t>
            </a:r>
            <a:endParaRPr lang="zh-CN" altLang="en-US" b="1" dirty="0">
              <a:latin typeface="华文细黑" pitchFamily="2" charset="-122"/>
              <a:ea typeface="华文细黑" pitchFamily="2" charset="-122"/>
            </a:endParaRPr>
          </a:p>
        </p:txBody>
      </p:sp>
      <p:cxnSp>
        <p:nvCxnSpPr>
          <p:cNvPr id="9" name="直接箭头连接符 8"/>
          <p:cNvCxnSpPr>
            <a:stCxn id="6" idx="2"/>
            <a:endCxn id="8" idx="0"/>
          </p:cNvCxnSpPr>
          <p:nvPr/>
        </p:nvCxnSpPr>
        <p:spPr>
          <a:xfrm>
            <a:off x="4449086" y="2886860"/>
            <a:ext cx="834" cy="326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流程图: 文档 9"/>
          <p:cNvSpPr/>
          <p:nvPr/>
        </p:nvSpPr>
        <p:spPr>
          <a:xfrm>
            <a:off x="3750108" y="4005064"/>
            <a:ext cx="1397956" cy="576064"/>
          </a:xfrm>
          <a:prstGeom prst="flowChartDocumen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latin typeface="Arial" pitchFamily="34" charset="0"/>
                <a:ea typeface="华文细黑" pitchFamily="2" charset="-122"/>
                <a:cs typeface="Arial" pitchFamily="34" charset="0"/>
              </a:rPr>
              <a:t>Java</a:t>
            </a:r>
            <a:r>
              <a:rPr lang="zh-CN" altLang="en-US" sz="1600" dirty="0" smtClean="0">
                <a:latin typeface="Arial" pitchFamily="34" charset="0"/>
                <a:ea typeface="华文细黑" pitchFamily="2" charset="-122"/>
                <a:cs typeface="Arial" pitchFamily="34" charset="0"/>
              </a:rPr>
              <a:t>字节码</a:t>
            </a:r>
            <a:endParaRPr lang="en-US" altLang="zh-CN" sz="1600" dirty="0" smtClean="0">
              <a:latin typeface="Arial" pitchFamily="34" charset="0"/>
              <a:ea typeface="华文细黑" pitchFamily="2" charset="-122"/>
              <a:cs typeface="Arial" pitchFamily="34" charset="0"/>
            </a:endParaRPr>
          </a:p>
          <a:p>
            <a:pPr algn="ctr"/>
            <a:r>
              <a:rPr lang="en-US" altLang="zh-CN" sz="1600" dirty="0" smtClean="0">
                <a:latin typeface="Arial" pitchFamily="34" charset="0"/>
                <a:ea typeface="华文细黑" pitchFamily="2" charset="-122"/>
                <a:cs typeface="Arial" pitchFamily="34" charset="0"/>
              </a:rPr>
              <a:t>(.class</a:t>
            </a:r>
            <a:r>
              <a:rPr lang="zh-CN" altLang="en-US" sz="1600" dirty="0" smtClean="0">
                <a:latin typeface="Arial" pitchFamily="34" charset="0"/>
                <a:ea typeface="华文细黑" pitchFamily="2" charset="-122"/>
                <a:cs typeface="Arial" pitchFamily="34" charset="0"/>
              </a:rPr>
              <a:t>文件</a:t>
            </a:r>
            <a:r>
              <a:rPr lang="en-US" altLang="zh-CN" sz="1600" dirty="0" smtClean="0">
                <a:latin typeface="Arial" pitchFamily="34" charset="0"/>
                <a:ea typeface="华文细黑" pitchFamily="2" charset="-122"/>
                <a:cs typeface="Arial" pitchFamily="34" charset="0"/>
              </a:rPr>
              <a:t>)</a:t>
            </a:r>
            <a:endParaRPr lang="zh-CN" altLang="en-US" sz="1600" dirty="0">
              <a:latin typeface="Arial" pitchFamily="34" charset="0"/>
              <a:ea typeface="华文细黑" pitchFamily="2" charset="-122"/>
              <a:cs typeface="Arial" pitchFamily="34" charset="0"/>
            </a:endParaRPr>
          </a:p>
        </p:txBody>
      </p:sp>
      <p:cxnSp>
        <p:nvCxnSpPr>
          <p:cNvPr id="11" name="直接箭头连接符 10"/>
          <p:cNvCxnSpPr>
            <a:stCxn id="8" idx="2"/>
            <a:endCxn id="10" idx="0"/>
          </p:cNvCxnSpPr>
          <p:nvPr/>
        </p:nvCxnSpPr>
        <p:spPr>
          <a:xfrm flipH="1">
            <a:off x="4449086" y="3573016"/>
            <a:ext cx="834"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立方体 11"/>
          <p:cNvSpPr/>
          <p:nvPr/>
        </p:nvSpPr>
        <p:spPr>
          <a:xfrm>
            <a:off x="395536" y="5177956"/>
            <a:ext cx="1440160" cy="36004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1" dirty="0" smtClean="0">
                <a:latin typeface="华文细黑" pitchFamily="2" charset="-122"/>
                <a:ea typeface="华文细黑" pitchFamily="2" charset="-122"/>
              </a:rPr>
              <a:t>Java</a:t>
            </a:r>
            <a:r>
              <a:rPr lang="zh-CN" altLang="en-US" sz="1600" b="1" dirty="0" smtClean="0">
                <a:latin typeface="华文细黑" pitchFamily="2" charset="-122"/>
                <a:ea typeface="华文细黑" pitchFamily="2" charset="-122"/>
              </a:rPr>
              <a:t>虚拟机</a:t>
            </a:r>
            <a:endParaRPr lang="zh-CN" altLang="en-US" sz="1600" b="1" dirty="0">
              <a:latin typeface="华文细黑" pitchFamily="2" charset="-122"/>
              <a:ea typeface="华文细黑" pitchFamily="2" charset="-122"/>
            </a:endParaRPr>
          </a:p>
        </p:txBody>
      </p:sp>
      <p:grpSp>
        <p:nvGrpSpPr>
          <p:cNvPr id="13" name="组合 12"/>
          <p:cNvGrpSpPr/>
          <p:nvPr/>
        </p:nvGrpSpPr>
        <p:grpSpPr>
          <a:xfrm>
            <a:off x="395536" y="5610726"/>
            <a:ext cx="1512168" cy="914618"/>
            <a:chOff x="683568" y="5610726"/>
            <a:chExt cx="1512168" cy="914618"/>
          </a:xfrm>
        </p:grpSpPr>
        <p:pic>
          <p:nvPicPr>
            <p:cNvPr id="14" name="Picture 12"/>
            <p:cNvPicPr>
              <a:picLocks noChangeAspect="1" noChangeArrowheads="1"/>
            </p:cNvPicPr>
            <p:nvPr/>
          </p:nvPicPr>
          <p:blipFill>
            <a:blip r:embed="rId2" cstate="print"/>
            <a:srcRect/>
            <a:stretch>
              <a:fillRect/>
            </a:stretch>
          </p:blipFill>
          <p:spPr bwMode="auto">
            <a:xfrm>
              <a:off x="1187624" y="5610726"/>
              <a:ext cx="584044" cy="648072"/>
            </a:xfrm>
            <a:prstGeom prst="rect">
              <a:avLst/>
            </a:prstGeom>
            <a:noFill/>
            <a:ln w="9525">
              <a:noFill/>
              <a:miter lim="800000"/>
              <a:headEnd/>
              <a:tailEnd/>
            </a:ln>
          </p:spPr>
        </p:pic>
        <p:sp>
          <p:nvSpPr>
            <p:cNvPr id="15" name="TextBox 14"/>
            <p:cNvSpPr txBox="1"/>
            <p:nvPr/>
          </p:nvSpPr>
          <p:spPr>
            <a:xfrm>
              <a:off x="683568" y="6186790"/>
              <a:ext cx="1512168" cy="338554"/>
            </a:xfrm>
            <a:prstGeom prst="rect">
              <a:avLst/>
            </a:prstGeom>
            <a:noFill/>
          </p:spPr>
          <p:txBody>
            <a:bodyPr wrap="square" rtlCol="0">
              <a:spAutoFit/>
            </a:bodyPr>
            <a:lstStyle/>
            <a:p>
              <a:pPr algn="ctr"/>
              <a:r>
                <a:rPr lang="zh-CN" altLang="en-US" sz="1600" dirty="0" smtClean="0">
                  <a:solidFill>
                    <a:srgbClr val="FF0000"/>
                  </a:solidFill>
                </a:rPr>
                <a:t>移动电话</a:t>
              </a:r>
              <a:r>
                <a:rPr lang="en-US" altLang="zh-CN" sz="1600" dirty="0" smtClean="0">
                  <a:solidFill>
                    <a:srgbClr val="FF0000"/>
                  </a:solidFill>
                </a:rPr>
                <a:t>PDA</a:t>
              </a:r>
              <a:endParaRPr lang="zh-CN" altLang="en-US" sz="1600" dirty="0">
                <a:solidFill>
                  <a:srgbClr val="FF0000"/>
                </a:solidFill>
              </a:endParaRPr>
            </a:p>
          </p:txBody>
        </p:sp>
      </p:grpSp>
      <p:grpSp>
        <p:nvGrpSpPr>
          <p:cNvPr id="16" name="组合 15"/>
          <p:cNvGrpSpPr/>
          <p:nvPr/>
        </p:nvGrpSpPr>
        <p:grpSpPr>
          <a:xfrm>
            <a:off x="2195736" y="5569370"/>
            <a:ext cx="1440160" cy="955974"/>
            <a:chOff x="2699792" y="5569370"/>
            <a:chExt cx="1440160" cy="955974"/>
          </a:xfrm>
        </p:grpSpPr>
        <p:pic>
          <p:nvPicPr>
            <p:cNvPr id="17" name="Picture 15" descr="C:\Users\Administrator\Desktop\云服务平台\终端2.jpg"/>
            <p:cNvPicPr>
              <a:picLocks noChangeAspect="1" noChangeArrowheads="1"/>
            </p:cNvPicPr>
            <p:nvPr/>
          </p:nvPicPr>
          <p:blipFill>
            <a:blip r:embed="rId3" cstate="print"/>
            <a:srcRect/>
            <a:stretch>
              <a:fillRect/>
            </a:stretch>
          </p:blipFill>
          <p:spPr bwMode="auto">
            <a:xfrm>
              <a:off x="2915816" y="5569370"/>
              <a:ext cx="936104" cy="811958"/>
            </a:xfrm>
            <a:prstGeom prst="rect">
              <a:avLst/>
            </a:prstGeom>
            <a:noFill/>
            <a:ln w="9525">
              <a:noFill/>
              <a:miter lim="800000"/>
              <a:headEnd/>
              <a:tailEnd/>
            </a:ln>
          </p:spPr>
        </p:pic>
        <p:sp>
          <p:nvSpPr>
            <p:cNvPr id="18" name="TextBox 17"/>
            <p:cNvSpPr txBox="1"/>
            <p:nvPr/>
          </p:nvSpPr>
          <p:spPr>
            <a:xfrm>
              <a:off x="2699792" y="6186068"/>
              <a:ext cx="1440160" cy="339276"/>
            </a:xfrm>
            <a:prstGeom prst="rect">
              <a:avLst/>
            </a:prstGeom>
            <a:noFill/>
          </p:spPr>
          <p:txBody>
            <a:bodyPr wrap="square" rtlCol="0">
              <a:spAutoFit/>
            </a:bodyPr>
            <a:lstStyle/>
            <a:p>
              <a:r>
                <a:rPr lang="en-US" altLang="zh-CN" sz="1600" dirty="0" smtClean="0">
                  <a:solidFill>
                    <a:srgbClr val="FF0000"/>
                  </a:solidFill>
                </a:rPr>
                <a:t>Window</a:t>
              </a:r>
              <a:r>
                <a:rPr lang="zh-CN" altLang="en-US" sz="1600" dirty="0" smtClean="0">
                  <a:solidFill>
                    <a:srgbClr val="FF0000"/>
                  </a:solidFill>
                </a:rPr>
                <a:t>系统</a:t>
              </a:r>
              <a:endParaRPr lang="zh-CN" altLang="en-US" sz="1600" dirty="0">
                <a:solidFill>
                  <a:srgbClr val="FF0000"/>
                </a:solidFill>
              </a:endParaRPr>
            </a:p>
          </p:txBody>
        </p:sp>
      </p:grpSp>
      <p:grpSp>
        <p:nvGrpSpPr>
          <p:cNvPr id="19" name="组合 18"/>
          <p:cNvGrpSpPr/>
          <p:nvPr/>
        </p:nvGrpSpPr>
        <p:grpSpPr>
          <a:xfrm>
            <a:off x="3995936" y="5517232"/>
            <a:ext cx="1296144" cy="1058634"/>
            <a:chOff x="4572000" y="5517232"/>
            <a:chExt cx="1296144" cy="1058634"/>
          </a:xfrm>
        </p:grpSpPr>
        <p:pic>
          <p:nvPicPr>
            <p:cNvPr id="20" name="Picture 7" descr="C:\Users\Administrator\Desktop\云服务平台\客户端.jpg"/>
            <p:cNvPicPr>
              <a:picLocks noChangeAspect="1" noChangeArrowheads="1"/>
            </p:cNvPicPr>
            <p:nvPr/>
          </p:nvPicPr>
          <p:blipFill>
            <a:blip r:embed="rId4" cstate="print"/>
            <a:srcRect/>
            <a:stretch>
              <a:fillRect/>
            </a:stretch>
          </p:blipFill>
          <p:spPr bwMode="auto">
            <a:xfrm>
              <a:off x="4788024" y="5517232"/>
              <a:ext cx="953206" cy="836712"/>
            </a:xfrm>
            <a:prstGeom prst="rect">
              <a:avLst/>
            </a:prstGeom>
            <a:noFill/>
            <a:ln w="9525">
              <a:noFill/>
              <a:miter lim="800000"/>
              <a:headEnd/>
              <a:tailEnd/>
            </a:ln>
          </p:spPr>
        </p:pic>
        <p:sp>
          <p:nvSpPr>
            <p:cNvPr id="21" name="TextBox 20"/>
            <p:cNvSpPr txBox="1"/>
            <p:nvPr/>
          </p:nvSpPr>
          <p:spPr>
            <a:xfrm>
              <a:off x="4572000" y="6237312"/>
              <a:ext cx="1296144" cy="338554"/>
            </a:xfrm>
            <a:prstGeom prst="rect">
              <a:avLst/>
            </a:prstGeom>
            <a:noFill/>
          </p:spPr>
          <p:txBody>
            <a:bodyPr wrap="square" rtlCol="0">
              <a:spAutoFit/>
            </a:bodyPr>
            <a:lstStyle/>
            <a:p>
              <a:pPr algn="ctr"/>
              <a:r>
                <a:rPr lang="en-US" altLang="zh-CN" sz="1600" dirty="0" smtClean="0">
                  <a:solidFill>
                    <a:srgbClr val="FF0000"/>
                  </a:solidFill>
                </a:rPr>
                <a:t>Linux</a:t>
              </a:r>
              <a:r>
                <a:rPr lang="zh-CN" altLang="en-US" sz="1600" dirty="0" smtClean="0">
                  <a:solidFill>
                    <a:srgbClr val="FF0000"/>
                  </a:solidFill>
                </a:rPr>
                <a:t>系统</a:t>
              </a:r>
              <a:endParaRPr lang="zh-CN" altLang="en-US" sz="1600" dirty="0">
                <a:solidFill>
                  <a:srgbClr val="FF0000"/>
                </a:solidFill>
              </a:endParaRPr>
            </a:p>
          </p:txBody>
        </p:sp>
      </p:grpSp>
      <p:grpSp>
        <p:nvGrpSpPr>
          <p:cNvPr id="22" name="组合 21"/>
          <p:cNvGrpSpPr/>
          <p:nvPr/>
        </p:nvGrpSpPr>
        <p:grpSpPr>
          <a:xfrm>
            <a:off x="7524328" y="5617346"/>
            <a:ext cx="1296144" cy="980006"/>
            <a:chOff x="6804248" y="5617346"/>
            <a:chExt cx="1296144" cy="980006"/>
          </a:xfrm>
        </p:grpSpPr>
        <p:pic>
          <p:nvPicPr>
            <p:cNvPr id="23" name="Picture 6" descr="C:\Users\Administrator\Desktop\云服务平台\服务器.jpg"/>
            <p:cNvPicPr>
              <a:picLocks noChangeAspect="1" noChangeArrowheads="1"/>
            </p:cNvPicPr>
            <p:nvPr/>
          </p:nvPicPr>
          <p:blipFill>
            <a:blip r:embed="rId5" cstate="print"/>
            <a:srcRect/>
            <a:stretch>
              <a:fillRect/>
            </a:stretch>
          </p:blipFill>
          <p:spPr bwMode="auto">
            <a:xfrm>
              <a:off x="7020272" y="5617346"/>
              <a:ext cx="748947" cy="691974"/>
            </a:xfrm>
            <a:prstGeom prst="rect">
              <a:avLst/>
            </a:prstGeom>
            <a:noFill/>
            <a:ln w="9525">
              <a:noFill/>
              <a:miter lim="800000"/>
              <a:headEnd/>
              <a:tailEnd/>
            </a:ln>
          </p:spPr>
        </p:pic>
        <p:sp>
          <p:nvSpPr>
            <p:cNvPr id="24" name="TextBox 23"/>
            <p:cNvSpPr txBox="1"/>
            <p:nvPr/>
          </p:nvSpPr>
          <p:spPr>
            <a:xfrm>
              <a:off x="6804248" y="6258076"/>
              <a:ext cx="1296144" cy="339276"/>
            </a:xfrm>
            <a:prstGeom prst="rect">
              <a:avLst/>
            </a:prstGeom>
            <a:noFill/>
          </p:spPr>
          <p:txBody>
            <a:bodyPr wrap="square" rtlCol="0">
              <a:spAutoFit/>
            </a:bodyPr>
            <a:lstStyle/>
            <a:p>
              <a:pPr algn="ctr"/>
              <a:r>
                <a:rPr lang="en-US" altLang="zh-CN" sz="1600" dirty="0" smtClean="0">
                  <a:solidFill>
                    <a:srgbClr val="FF0000"/>
                  </a:solidFill>
                </a:rPr>
                <a:t>UNIX</a:t>
              </a:r>
              <a:r>
                <a:rPr lang="zh-CN" altLang="en-US" sz="1600" dirty="0" smtClean="0">
                  <a:solidFill>
                    <a:srgbClr val="FF0000"/>
                  </a:solidFill>
                </a:rPr>
                <a:t>系统</a:t>
              </a:r>
              <a:endParaRPr lang="zh-CN" altLang="en-US" sz="1600" dirty="0">
                <a:solidFill>
                  <a:srgbClr val="FF0000"/>
                </a:solidFill>
              </a:endParaRPr>
            </a:p>
          </p:txBody>
        </p:sp>
      </p:grpSp>
      <p:sp>
        <p:nvSpPr>
          <p:cNvPr id="25" name="立方体 24"/>
          <p:cNvSpPr/>
          <p:nvPr/>
        </p:nvSpPr>
        <p:spPr>
          <a:xfrm>
            <a:off x="2339752" y="5201064"/>
            <a:ext cx="1440160" cy="36004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1" dirty="0" smtClean="0">
                <a:latin typeface="华文细黑" pitchFamily="2" charset="-122"/>
                <a:ea typeface="华文细黑" pitchFamily="2" charset="-122"/>
              </a:rPr>
              <a:t>Java</a:t>
            </a:r>
            <a:r>
              <a:rPr lang="zh-CN" altLang="en-US" sz="1600" b="1" dirty="0" smtClean="0">
                <a:latin typeface="华文细黑" pitchFamily="2" charset="-122"/>
                <a:ea typeface="华文细黑" pitchFamily="2" charset="-122"/>
              </a:rPr>
              <a:t>虚拟机</a:t>
            </a:r>
            <a:endParaRPr lang="zh-CN" altLang="en-US" sz="1600" b="1" dirty="0">
              <a:latin typeface="华文细黑" pitchFamily="2" charset="-122"/>
              <a:ea typeface="华文细黑" pitchFamily="2" charset="-122"/>
            </a:endParaRPr>
          </a:p>
        </p:txBody>
      </p:sp>
      <p:sp>
        <p:nvSpPr>
          <p:cNvPr id="26" name="立方体 25"/>
          <p:cNvSpPr/>
          <p:nvPr/>
        </p:nvSpPr>
        <p:spPr>
          <a:xfrm>
            <a:off x="4067944" y="5229200"/>
            <a:ext cx="1512168" cy="36004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1" dirty="0" smtClean="0">
                <a:latin typeface="华文细黑" pitchFamily="2" charset="-122"/>
                <a:ea typeface="华文细黑" pitchFamily="2" charset="-122"/>
              </a:rPr>
              <a:t>Java</a:t>
            </a:r>
            <a:r>
              <a:rPr lang="zh-CN" altLang="en-US" sz="1600" b="1" dirty="0" smtClean="0">
                <a:latin typeface="华文细黑" pitchFamily="2" charset="-122"/>
                <a:ea typeface="华文细黑" pitchFamily="2" charset="-122"/>
              </a:rPr>
              <a:t>虚拟机</a:t>
            </a:r>
            <a:endParaRPr lang="zh-CN" altLang="en-US" sz="1600" b="1" dirty="0">
              <a:latin typeface="华文细黑" pitchFamily="2" charset="-122"/>
              <a:ea typeface="华文细黑" pitchFamily="2" charset="-122"/>
            </a:endParaRPr>
          </a:p>
        </p:txBody>
      </p:sp>
      <p:sp>
        <p:nvSpPr>
          <p:cNvPr id="27" name="立方体 26"/>
          <p:cNvSpPr/>
          <p:nvPr/>
        </p:nvSpPr>
        <p:spPr>
          <a:xfrm>
            <a:off x="7380312" y="5243268"/>
            <a:ext cx="1584176" cy="36004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1" dirty="0" smtClean="0">
                <a:latin typeface="华文细黑" pitchFamily="2" charset="-122"/>
                <a:ea typeface="华文细黑" pitchFamily="2" charset="-122"/>
              </a:rPr>
              <a:t>Java</a:t>
            </a:r>
            <a:r>
              <a:rPr lang="zh-CN" altLang="en-US" sz="1600" b="1" dirty="0" smtClean="0">
                <a:latin typeface="华文细黑" pitchFamily="2" charset="-122"/>
                <a:ea typeface="华文细黑" pitchFamily="2" charset="-122"/>
              </a:rPr>
              <a:t>虚拟机</a:t>
            </a:r>
            <a:endParaRPr lang="zh-CN" altLang="en-US" sz="1600" b="1" dirty="0">
              <a:latin typeface="华文细黑" pitchFamily="2" charset="-122"/>
              <a:ea typeface="华文细黑" pitchFamily="2" charset="-122"/>
            </a:endParaRPr>
          </a:p>
        </p:txBody>
      </p:sp>
      <p:cxnSp>
        <p:nvCxnSpPr>
          <p:cNvPr id="28" name="直接箭头连接符 27"/>
          <p:cNvCxnSpPr>
            <a:stCxn id="10" idx="2"/>
            <a:endCxn id="12" idx="0"/>
          </p:cNvCxnSpPr>
          <p:nvPr/>
        </p:nvCxnSpPr>
        <p:spPr>
          <a:xfrm flipH="1">
            <a:off x="1160621" y="4543044"/>
            <a:ext cx="3288465" cy="634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2"/>
            <a:endCxn id="25" idx="0"/>
          </p:cNvCxnSpPr>
          <p:nvPr/>
        </p:nvCxnSpPr>
        <p:spPr>
          <a:xfrm flipH="1">
            <a:off x="3104837" y="4543044"/>
            <a:ext cx="1344249" cy="658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2"/>
            <a:endCxn id="26" idx="0"/>
          </p:cNvCxnSpPr>
          <p:nvPr/>
        </p:nvCxnSpPr>
        <p:spPr>
          <a:xfrm>
            <a:off x="4449086" y="4543044"/>
            <a:ext cx="419947" cy="6861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27" idx="0"/>
          </p:cNvCxnSpPr>
          <p:nvPr/>
        </p:nvCxnSpPr>
        <p:spPr>
          <a:xfrm>
            <a:off x="4449086" y="4543044"/>
            <a:ext cx="3768319" cy="700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20072" y="4077072"/>
            <a:ext cx="1080120" cy="369332"/>
          </a:xfrm>
          <a:prstGeom prst="rect">
            <a:avLst/>
          </a:prstGeom>
          <a:noFill/>
        </p:spPr>
        <p:txBody>
          <a:bodyPr wrap="square" rtlCol="0">
            <a:spAutoFit/>
          </a:bodyPr>
          <a:lstStyle/>
          <a:p>
            <a:r>
              <a:rPr lang="zh-CN" altLang="en-US" dirty="0" smtClean="0">
                <a:latin typeface="华文细黑" pitchFamily="2" charset="-122"/>
                <a:ea typeface="华文细黑" pitchFamily="2" charset="-122"/>
              </a:rPr>
              <a:t>二进制</a:t>
            </a:r>
            <a:endParaRPr lang="zh-CN" altLang="en-US" dirty="0">
              <a:latin typeface="华文细黑" pitchFamily="2" charset="-122"/>
              <a:ea typeface="华文细黑" pitchFamily="2" charset="-122"/>
            </a:endParaRPr>
          </a:p>
        </p:txBody>
      </p:sp>
      <p:sp>
        <p:nvSpPr>
          <p:cNvPr id="33" name="TextBox 32"/>
          <p:cNvSpPr txBox="1"/>
          <p:nvPr/>
        </p:nvSpPr>
        <p:spPr>
          <a:xfrm>
            <a:off x="6043416" y="2449753"/>
            <a:ext cx="2448272" cy="1200329"/>
          </a:xfrm>
          <a:prstGeom prst="rect">
            <a:avLst/>
          </a:prstGeom>
          <a:solidFill>
            <a:srgbClr val="FFFFCC"/>
          </a:solidFill>
        </p:spPr>
        <p:txBody>
          <a:bodyPr wrap="square" rtlCol="0">
            <a:spAutoFit/>
          </a:bodyPr>
          <a:lstStyle/>
          <a:p>
            <a:r>
              <a:rPr lang="en-US" altLang="zh-CN" sz="2400" b="1" dirty="0" smtClean="0">
                <a:solidFill>
                  <a:srgbClr val="0000FF"/>
                </a:solidFill>
                <a:latin typeface="华文细黑" pitchFamily="2" charset="-122"/>
                <a:ea typeface="华文细黑" pitchFamily="2" charset="-122"/>
              </a:rPr>
              <a:t>Java</a:t>
            </a:r>
            <a:r>
              <a:rPr lang="zh-CN" altLang="en-US" sz="2400" b="1" dirty="0" smtClean="0">
                <a:solidFill>
                  <a:srgbClr val="0000FF"/>
                </a:solidFill>
                <a:latin typeface="华文细黑" pitchFamily="2" charset="-122"/>
                <a:ea typeface="华文细黑" pitchFamily="2" charset="-122"/>
              </a:rPr>
              <a:t>应用程序可以在支持</a:t>
            </a:r>
            <a:r>
              <a:rPr lang="en-US" altLang="zh-CN" sz="2400" b="1" dirty="0" smtClean="0">
                <a:solidFill>
                  <a:srgbClr val="0000FF"/>
                </a:solidFill>
                <a:latin typeface="华文细黑" pitchFamily="2" charset="-122"/>
                <a:ea typeface="华文细黑" pitchFamily="2" charset="-122"/>
              </a:rPr>
              <a:t>Java</a:t>
            </a:r>
            <a:r>
              <a:rPr lang="zh-CN" altLang="en-US" sz="2400" b="1" dirty="0" smtClean="0">
                <a:solidFill>
                  <a:srgbClr val="0000FF"/>
                </a:solidFill>
                <a:latin typeface="华文细黑" pitchFamily="2" charset="-122"/>
                <a:ea typeface="华文细黑" pitchFamily="2" charset="-122"/>
              </a:rPr>
              <a:t>的任何系统上运行</a:t>
            </a:r>
            <a:endParaRPr lang="zh-CN" altLang="en-US" sz="2400" b="1" dirty="0">
              <a:solidFill>
                <a:srgbClr val="0000FF"/>
              </a:solidFill>
              <a:latin typeface="华文细黑" pitchFamily="2" charset="-122"/>
              <a:ea typeface="华文细黑" pitchFamily="2" charset="-122"/>
            </a:endParaRPr>
          </a:p>
        </p:txBody>
      </p:sp>
      <p:sp>
        <p:nvSpPr>
          <p:cNvPr id="34" name="TextBox 33"/>
          <p:cNvSpPr txBox="1"/>
          <p:nvPr/>
        </p:nvSpPr>
        <p:spPr>
          <a:xfrm>
            <a:off x="7308304" y="4787860"/>
            <a:ext cx="1512168" cy="369332"/>
          </a:xfrm>
          <a:prstGeom prst="rect">
            <a:avLst/>
          </a:prstGeom>
          <a:noFill/>
        </p:spPr>
        <p:txBody>
          <a:bodyPr wrap="square" rtlCol="0">
            <a:spAutoFit/>
          </a:bodyPr>
          <a:lstStyle/>
          <a:p>
            <a:r>
              <a:rPr lang="en-US" altLang="zh-CN" dirty="0" smtClean="0">
                <a:solidFill>
                  <a:srgbClr val="FF0000"/>
                </a:solidFill>
                <a:latin typeface="华文细黑" pitchFamily="2" charset="-122"/>
                <a:ea typeface="华文细黑" pitchFamily="2" charset="-122"/>
              </a:rPr>
              <a:t>Java</a:t>
            </a:r>
            <a:r>
              <a:rPr lang="zh-CN" altLang="en-US" dirty="0" smtClean="0">
                <a:solidFill>
                  <a:srgbClr val="FF0000"/>
                </a:solidFill>
                <a:latin typeface="华文细黑" pitchFamily="2" charset="-122"/>
                <a:ea typeface="华文细黑" pitchFamily="2" charset="-122"/>
              </a:rPr>
              <a:t>运行时</a:t>
            </a:r>
            <a:endParaRPr lang="zh-CN" altLang="en-US" dirty="0">
              <a:solidFill>
                <a:srgbClr val="FF0000"/>
              </a:solidFill>
              <a:latin typeface="华文细黑" pitchFamily="2" charset="-122"/>
              <a:ea typeface="华文细黑" pitchFamily="2" charset="-122"/>
            </a:endParaRPr>
          </a:p>
        </p:txBody>
      </p:sp>
      <p:cxnSp>
        <p:nvCxnSpPr>
          <p:cNvPr id="35" name="直接箭头连接符 34"/>
          <p:cNvCxnSpPr>
            <a:stCxn id="10" idx="2"/>
            <a:endCxn id="39" idx="0"/>
          </p:cNvCxnSpPr>
          <p:nvPr/>
        </p:nvCxnSpPr>
        <p:spPr>
          <a:xfrm>
            <a:off x="4449086" y="4543044"/>
            <a:ext cx="2112135" cy="7076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5652120" y="5589240"/>
            <a:ext cx="1728192" cy="1051984"/>
            <a:chOff x="5652120" y="5589240"/>
            <a:chExt cx="1728192" cy="1051984"/>
          </a:xfrm>
        </p:grpSpPr>
        <p:pic>
          <p:nvPicPr>
            <p:cNvPr id="37" name="Picture 4" descr="D:\Java程序设计\Java程序设计\图片\Macintosh.jpg"/>
            <p:cNvPicPr>
              <a:picLocks noChangeAspect="1" noChangeArrowheads="1"/>
            </p:cNvPicPr>
            <p:nvPr/>
          </p:nvPicPr>
          <p:blipFill>
            <a:blip r:embed="rId6" cstate="print"/>
            <a:srcRect/>
            <a:stretch>
              <a:fillRect/>
            </a:stretch>
          </p:blipFill>
          <p:spPr bwMode="auto">
            <a:xfrm>
              <a:off x="6084169" y="5589240"/>
              <a:ext cx="864096" cy="824819"/>
            </a:xfrm>
            <a:prstGeom prst="rect">
              <a:avLst/>
            </a:prstGeom>
            <a:noFill/>
          </p:spPr>
        </p:pic>
        <p:sp>
          <p:nvSpPr>
            <p:cNvPr id="38" name="TextBox 37"/>
            <p:cNvSpPr txBox="1"/>
            <p:nvPr/>
          </p:nvSpPr>
          <p:spPr>
            <a:xfrm>
              <a:off x="5652120" y="6302670"/>
              <a:ext cx="1728192" cy="338554"/>
            </a:xfrm>
            <a:prstGeom prst="rect">
              <a:avLst/>
            </a:prstGeom>
            <a:noFill/>
          </p:spPr>
          <p:txBody>
            <a:bodyPr wrap="square" rtlCol="0">
              <a:spAutoFit/>
            </a:bodyPr>
            <a:lstStyle/>
            <a:p>
              <a:pPr algn="ctr"/>
              <a:r>
                <a:rPr lang="en-US" altLang="zh-CN" sz="1600" dirty="0" smtClean="0">
                  <a:solidFill>
                    <a:srgbClr val="FF0000"/>
                  </a:solidFill>
                </a:rPr>
                <a:t>Macintosh</a:t>
              </a:r>
              <a:r>
                <a:rPr lang="zh-CN" altLang="en-US" sz="1600" dirty="0" smtClean="0">
                  <a:solidFill>
                    <a:srgbClr val="FF0000"/>
                  </a:solidFill>
                </a:rPr>
                <a:t>系统</a:t>
              </a:r>
              <a:endParaRPr lang="zh-CN" altLang="en-US" sz="1600" dirty="0">
                <a:solidFill>
                  <a:srgbClr val="FF0000"/>
                </a:solidFill>
              </a:endParaRPr>
            </a:p>
          </p:txBody>
        </p:sp>
      </p:grpSp>
      <p:sp>
        <p:nvSpPr>
          <p:cNvPr id="39" name="立方体 38"/>
          <p:cNvSpPr/>
          <p:nvPr/>
        </p:nvSpPr>
        <p:spPr>
          <a:xfrm>
            <a:off x="5796136" y="5250686"/>
            <a:ext cx="1440160" cy="360040"/>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1" dirty="0" smtClean="0">
                <a:latin typeface="华文细黑" pitchFamily="2" charset="-122"/>
                <a:ea typeface="华文细黑" pitchFamily="2" charset="-122"/>
              </a:rPr>
              <a:t>Java</a:t>
            </a:r>
            <a:r>
              <a:rPr lang="zh-CN" altLang="en-US" sz="1600" b="1" dirty="0" smtClean="0">
                <a:latin typeface="华文细黑" pitchFamily="2" charset="-122"/>
                <a:ea typeface="华文细黑" pitchFamily="2" charset="-122"/>
              </a:rPr>
              <a:t>虚拟机</a:t>
            </a:r>
            <a:endParaRPr lang="zh-CN" altLang="en-US" sz="1600" b="1" dirty="0">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程序的运行机制</a:t>
            </a:r>
          </a:p>
        </p:txBody>
      </p:sp>
      <p:grpSp>
        <p:nvGrpSpPr>
          <p:cNvPr id="2" name="组合 85"/>
          <p:cNvGrpSpPr/>
          <p:nvPr/>
        </p:nvGrpSpPr>
        <p:grpSpPr>
          <a:xfrm>
            <a:off x="395536" y="1916832"/>
            <a:ext cx="8208912" cy="3672408"/>
            <a:chOff x="395536" y="2636912"/>
            <a:chExt cx="8208912" cy="3672408"/>
          </a:xfrm>
        </p:grpSpPr>
        <p:sp>
          <p:nvSpPr>
            <p:cNvPr id="60" name="矩形 59"/>
            <p:cNvSpPr/>
            <p:nvPr/>
          </p:nvSpPr>
          <p:spPr>
            <a:xfrm>
              <a:off x="395536" y="3861048"/>
              <a:ext cx="8208912" cy="1296144"/>
            </a:xfrm>
            <a:prstGeom prst="rect">
              <a:avLst/>
            </a:prstGeom>
            <a:noFill/>
            <a:ln>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9" name="立方体 38"/>
            <p:cNvSpPr/>
            <p:nvPr/>
          </p:nvSpPr>
          <p:spPr>
            <a:xfrm>
              <a:off x="5076056" y="2636912"/>
              <a:ext cx="1728192" cy="792088"/>
            </a:xfrm>
            <a:prstGeom prst="cube">
              <a:avLst>
                <a:gd name="adj" fmla="val 1414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b="1" dirty="0" smtClean="0"/>
                <a:t>类装载子系统</a:t>
              </a:r>
              <a:endParaRPr lang="zh-CN" altLang="en-US" b="1" dirty="0"/>
            </a:p>
          </p:txBody>
        </p:sp>
        <p:sp>
          <p:nvSpPr>
            <p:cNvPr id="41" name="立方体 40"/>
            <p:cNvSpPr/>
            <p:nvPr/>
          </p:nvSpPr>
          <p:spPr>
            <a:xfrm>
              <a:off x="1835696" y="5517232"/>
              <a:ext cx="1368152" cy="792088"/>
            </a:xfrm>
            <a:prstGeom prst="cube">
              <a:avLst>
                <a:gd name="adj" fmla="val 1414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b="1" dirty="0" smtClean="0"/>
                <a:t>执行引擎</a:t>
              </a:r>
              <a:endParaRPr lang="zh-CN" altLang="en-US" b="1" dirty="0"/>
            </a:p>
          </p:txBody>
        </p:sp>
        <p:sp>
          <p:nvSpPr>
            <p:cNvPr id="42" name="矩形 41"/>
            <p:cNvSpPr/>
            <p:nvPr/>
          </p:nvSpPr>
          <p:spPr>
            <a:xfrm>
              <a:off x="899592" y="3976036"/>
              <a:ext cx="1080120" cy="7345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方法区</a:t>
              </a:r>
              <a:endParaRPr lang="zh-CN" altLang="en-US" sz="1600" dirty="0"/>
            </a:p>
          </p:txBody>
        </p:sp>
        <p:sp>
          <p:nvSpPr>
            <p:cNvPr id="43" name="矩形 42"/>
            <p:cNvSpPr/>
            <p:nvPr/>
          </p:nvSpPr>
          <p:spPr>
            <a:xfrm>
              <a:off x="2267744" y="3990550"/>
              <a:ext cx="1080120" cy="7345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堆</a:t>
              </a:r>
              <a:endParaRPr lang="zh-CN" altLang="en-US" sz="1600" dirty="0"/>
            </a:p>
          </p:txBody>
        </p:sp>
        <p:sp>
          <p:nvSpPr>
            <p:cNvPr id="44" name="矩形 43"/>
            <p:cNvSpPr/>
            <p:nvPr/>
          </p:nvSpPr>
          <p:spPr>
            <a:xfrm>
              <a:off x="3563888" y="3976036"/>
              <a:ext cx="1080120" cy="7345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dirty="0" smtClean="0"/>
                <a:t>Java</a:t>
              </a:r>
              <a:r>
                <a:rPr lang="zh-CN" altLang="en-US" sz="1600" dirty="0" smtClean="0"/>
                <a:t>栈</a:t>
              </a:r>
              <a:endParaRPr lang="zh-CN" altLang="en-US" sz="1600" dirty="0"/>
            </a:p>
          </p:txBody>
        </p:sp>
        <p:sp>
          <p:nvSpPr>
            <p:cNvPr id="45" name="矩形 44"/>
            <p:cNvSpPr/>
            <p:nvPr/>
          </p:nvSpPr>
          <p:spPr>
            <a:xfrm>
              <a:off x="4932040" y="3989988"/>
              <a:ext cx="1080120" cy="7345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dirty="0" smtClean="0"/>
                <a:t>PC</a:t>
              </a:r>
              <a:r>
                <a:rPr lang="zh-CN" altLang="en-US" sz="1600" dirty="0" smtClean="0"/>
                <a:t>寄存器</a:t>
              </a:r>
              <a:endParaRPr lang="zh-CN" altLang="en-US" sz="1600" dirty="0"/>
            </a:p>
          </p:txBody>
        </p:sp>
        <p:sp>
          <p:nvSpPr>
            <p:cNvPr id="46" name="矩形 45"/>
            <p:cNvSpPr/>
            <p:nvPr/>
          </p:nvSpPr>
          <p:spPr>
            <a:xfrm>
              <a:off x="6300192" y="3990550"/>
              <a:ext cx="1296144" cy="7345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本地方法栈</a:t>
              </a:r>
              <a:endParaRPr lang="zh-CN" altLang="en-US" sz="1600" dirty="0"/>
            </a:p>
          </p:txBody>
        </p:sp>
        <p:sp>
          <p:nvSpPr>
            <p:cNvPr id="49" name="矩形 48"/>
            <p:cNvSpPr/>
            <p:nvPr/>
          </p:nvSpPr>
          <p:spPr>
            <a:xfrm>
              <a:off x="4788024" y="5459176"/>
              <a:ext cx="1584176" cy="7920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smtClean="0"/>
                <a:t>本地方法接口</a:t>
              </a:r>
              <a:endParaRPr lang="zh-CN" altLang="en-US" sz="1600" dirty="0"/>
            </a:p>
          </p:txBody>
        </p:sp>
        <p:sp>
          <p:nvSpPr>
            <p:cNvPr id="56" name="TextBox 55"/>
            <p:cNvSpPr txBox="1"/>
            <p:nvPr/>
          </p:nvSpPr>
          <p:spPr>
            <a:xfrm>
              <a:off x="2915816" y="2901138"/>
              <a:ext cx="1368152" cy="369332"/>
            </a:xfrm>
            <a:prstGeom prst="rect">
              <a:avLst/>
            </a:prstGeom>
            <a:noFill/>
          </p:spPr>
          <p:txBody>
            <a:bodyPr wrap="square" rtlCol="0">
              <a:spAutoFit/>
            </a:bodyPr>
            <a:lstStyle/>
            <a:p>
              <a:pPr algn="r"/>
              <a:r>
                <a:rPr lang="en-US" altLang="zh-CN" dirty="0" smtClean="0"/>
                <a:t>class</a:t>
              </a:r>
              <a:r>
                <a:rPr lang="zh-CN" altLang="en-US" dirty="0" smtClean="0"/>
                <a:t>文件</a:t>
              </a:r>
              <a:endParaRPr lang="zh-CN" altLang="en-US" dirty="0"/>
            </a:p>
          </p:txBody>
        </p:sp>
        <p:sp>
          <p:nvSpPr>
            <p:cNvPr id="61" name="TextBox 60"/>
            <p:cNvSpPr txBox="1"/>
            <p:nvPr/>
          </p:nvSpPr>
          <p:spPr>
            <a:xfrm>
              <a:off x="3779912" y="4787860"/>
              <a:ext cx="1728192" cy="369332"/>
            </a:xfrm>
            <a:prstGeom prst="rect">
              <a:avLst/>
            </a:prstGeom>
            <a:noFill/>
          </p:spPr>
          <p:txBody>
            <a:bodyPr wrap="square" rtlCol="0">
              <a:spAutoFit/>
            </a:bodyPr>
            <a:lstStyle/>
            <a:p>
              <a:pPr algn="ctr"/>
              <a:r>
                <a:rPr lang="zh-CN" altLang="en-US" b="1" dirty="0" smtClean="0"/>
                <a:t>运行时数据区</a:t>
              </a:r>
              <a:endParaRPr lang="zh-CN" altLang="en-US" b="1" dirty="0"/>
            </a:p>
          </p:txBody>
        </p:sp>
        <p:cxnSp>
          <p:nvCxnSpPr>
            <p:cNvPr id="63" name="直接箭头连接符 62"/>
            <p:cNvCxnSpPr>
              <a:stCxn id="56" idx="3"/>
              <a:endCxn id="39" idx="2"/>
            </p:cNvCxnSpPr>
            <p:nvPr/>
          </p:nvCxnSpPr>
          <p:spPr>
            <a:xfrm>
              <a:off x="4283968" y="3085804"/>
              <a:ext cx="792088" cy="3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下箭头 66"/>
            <p:cNvSpPr/>
            <p:nvPr/>
          </p:nvSpPr>
          <p:spPr>
            <a:xfrm>
              <a:off x="5436096" y="3501008"/>
              <a:ext cx="288032" cy="36004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8" name="上箭头 67"/>
            <p:cNvSpPr/>
            <p:nvPr/>
          </p:nvSpPr>
          <p:spPr>
            <a:xfrm>
              <a:off x="5968618" y="3471980"/>
              <a:ext cx="302546" cy="360040"/>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0" name="下箭头 69"/>
            <p:cNvSpPr/>
            <p:nvPr/>
          </p:nvSpPr>
          <p:spPr>
            <a:xfrm>
              <a:off x="2109776" y="5172268"/>
              <a:ext cx="288032" cy="36004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1" name="上箭头 70"/>
            <p:cNvSpPr/>
            <p:nvPr/>
          </p:nvSpPr>
          <p:spPr>
            <a:xfrm>
              <a:off x="2642298" y="5143240"/>
              <a:ext cx="302546" cy="360040"/>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3" name="TextBox 72"/>
            <p:cNvSpPr txBox="1"/>
            <p:nvPr/>
          </p:nvSpPr>
          <p:spPr>
            <a:xfrm>
              <a:off x="7236296" y="5674638"/>
              <a:ext cx="1368152" cy="369332"/>
            </a:xfrm>
            <a:prstGeom prst="rect">
              <a:avLst/>
            </a:prstGeom>
            <a:noFill/>
          </p:spPr>
          <p:txBody>
            <a:bodyPr wrap="square" rtlCol="0">
              <a:spAutoFit/>
            </a:bodyPr>
            <a:lstStyle/>
            <a:p>
              <a:r>
                <a:rPr lang="zh-CN" altLang="en-US" dirty="0" smtClean="0"/>
                <a:t>本地方法库</a:t>
              </a:r>
              <a:endParaRPr lang="zh-CN" altLang="en-US" dirty="0"/>
            </a:p>
          </p:txBody>
        </p:sp>
        <p:cxnSp>
          <p:nvCxnSpPr>
            <p:cNvPr id="75" name="直接箭头连接符 74"/>
            <p:cNvCxnSpPr>
              <a:stCxn id="73" idx="1"/>
              <a:endCxn id="49" idx="3"/>
            </p:cNvCxnSpPr>
            <p:nvPr/>
          </p:nvCxnSpPr>
          <p:spPr>
            <a:xfrm flipH="1" flipV="1">
              <a:off x="6372200" y="5855220"/>
              <a:ext cx="864096" cy="40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9" idx="1"/>
              <a:endCxn id="41" idx="5"/>
            </p:cNvCxnSpPr>
            <p:nvPr/>
          </p:nvCxnSpPr>
          <p:spPr>
            <a:xfrm flipH="1">
              <a:off x="3203848" y="5855220"/>
              <a:ext cx="1584176" cy="202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49" idx="0"/>
            </p:cNvCxnSpPr>
            <p:nvPr/>
          </p:nvCxnSpPr>
          <p:spPr>
            <a:xfrm flipV="1">
              <a:off x="5580112" y="5157192"/>
              <a:ext cx="0" cy="30198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323528" y="1052736"/>
            <a:ext cx="8640960" cy="523220"/>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虚拟机体系结构</a:t>
            </a:r>
            <a:endParaRPr lang="zh-CN" altLang="en-US" sz="2800" b="1" dirty="0">
              <a:solidFill>
                <a:srgbClr val="FF0000"/>
              </a:solidFill>
              <a:latin typeface="Arial" pitchFamily="34" charset="0"/>
              <a:ea typeface="华文细黑" pitchFamily="2" charset="-122"/>
              <a:cs typeface="Arial" pitchFamily="34" charset="0"/>
            </a:endParaRPr>
          </a:p>
        </p:txBody>
      </p:sp>
      <p:sp>
        <p:nvSpPr>
          <p:cNvPr id="26" name="圆角矩形标注 25"/>
          <p:cNvSpPr/>
          <p:nvPr/>
        </p:nvSpPr>
        <p:spPr>
          <a:xfrm>
            <a:off x="6444208" y="1196752"/>
            <a:ext cx="2232248" cy="648072"/>
          </a:xfrm>
          <a:prstGeom prst="wedgeRoundRectCallout">
            <a:avLst>
              <a:gd name="adj1" fmla="val -32778"/>
              <a:gd name="adj2" fmla="val 100293"/>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smtClean="0"/>
              <a:t>用来装载</a:t>
            </a:r>
            <a:r>
              <a:rPr lang="en-US" altLang="zh-CN" dirty="0" smtClean="0"/>
              <a:t>class</a:t>
            </a:r>
            <a:r>
              <a:rPr lang="zh-CN" altLang="en-US" dirty="0" smtClean="0"/>
              <a:t>文件</a:t>
            </a:r>
            <a:endParaRPr lang="zh-CN" altLang="en-US" dirty="0"/>
          </a:p>
        </p:txBody>
      </p:sp>
      <p:sp>
        <p:nvSpPr>
          <p:cNvPr id="27" name="圆角矩形标注 26"/>
          <p:cNvSpPr/>
          <p:nvPr/>
        </p:nvSpPr>
        <p:spPr>
          <a:xfrm>
            <a:off x="1187624" y="5877272"/>
            <a:ext cx="2736304" cy="648072"/>
          </a:xfrm>
          <a:prstGeom prst="wedgeRoundRectCallout">
            <a:avLst>
              <a:gd name="adj1" fmla="val -10945"/>
              <a:gd name="adj2" fmla="val -96793"/>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dirty="0" smtClean="0"/>
              <a:t>执行字节码或本地方法</a:t>
            </a:r>
            <a:endParaRPr lang="zh-CN" altLang="en-US" dirty="0"/>
          </a:p>
        </p:txBody>
      </p:sp>
      <p:sp>
        <p:nvSpPr>
          <p:cNvPr id="4" name="矩形 3"/>
          <p:cNvSpPr/>
          <p:nvPr/>
        </p:nvSpPr>
        <p:spPr>
          <a:xfrm>
            <a:off x="4158208" y="5589240"/>
            <a:ext cx="4572000" cy="1200329"/>
          </a:xfrm>
          <a:prstGeom prst="rect">
            <a:avLst/>
          </a:prstGeom>
          <a:solidFill>
            <a:srgbClr val="FFFF00"/>
          </a:solidFill>
        </p:spPr>
        <p:txBody>
          <a:bodyPr>
            <a:spAutoFit/>
          </a:bodyPr>
          <a:lstStyle/>
          <a:p>
            <a:pPr>
              <a:spcBef>
                <a:spcPts val="600"/>
              </a:spcBef>
            </a:pPr>
            <a:r>
              <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rPr>
              <a:t>Java</a:t>
            </a:r>
            <a:r>
              <a:rPr lang="zh-CN" altLang="en-US" b="1" dirty="0">
                <a:solidFill>
                  <a:srgbClr val="0000FF"/>
                </a:solidFill>
                <a:latin typeface="Arial" panose="020B0604020202020204" pitchFamily="34" charset="0"/>
                <a:ea typeface="华文楷体" panose="02010600040101010101" pitchFamily="2" charset="-122"/>
                <a:cs typeface="Arial" panose="020B0604020202020204" pitchFamily="34" charset="0"/>
              </a:rPr>
              <a:t>虚拟机</a:t>
            </a:r>
            <a:r>
              <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rPr>
              <a:t>(Java</a:t>
            </a:r>
            <a:r>
              <a:rPr lang="zh-CN" altLang="en-US" b="1" dirty="0">
                <a:solidFill>
                  <a:srgbClr val="0000FF"/>
                </a:solidFill>
                <a:latin typeface="Arial" panose="020B0604020202020204" pitchFamily="34" charset="0"/>
                <a:ea typeface="华文楷体" panose="02010600040101010101" pitchFamily="2" charset="-122"/>
                <a:cs typeface="Arial" panose="020B0604020202020204" pitchFamily="34" charset="0"/>
              </a:rPr>
              <a:t> </a:t>
            </a:r>
            <a:r>
              <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rPr>
              <a:t>Virtual</a:t>
            </a:r>
            <a:r>
              <a:rPr lang="zh-CN" altLang="en-US" b="1" dirty="0">
                <a:solidFill>
                  <a:srgbClr val="0000FF"/>
                </a:solidFill>
                <a:latin typeface="Arial" panose="020B0604020202020204" pitchFamily="34" charset="0"/>
                <a:ea typeface="华文楷体" panose="02010600040101010101" pitchFamily="2" charset="-122"/>
                <a:cs typeface="Arial" panose="020B0604020202020204" pitchFamily="34" charset="0"/>
              </a:rPr>
              <a:t> </a:t>
            </a:r>
            <a:r>
              <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rPr>
              <a:t>Machine, </a:t>
            </a:r>
            <a:r>
              <a:rPr lang="en-US" altLang="zh-CN" b="1" dirty="0">
                <a:solidFill>
                  <a:srgbClr val="FF00FF"/>
                </a:solidFill>
                <a:latin typeface="Arial" panose="020B0604020202020204" pitchFamily="34" charset="0"/>
                <a:ea typeface="华文楷体" panose="02010600040101010101" pitchFamily="2" charset="-122"/>
                <a:cs typeface="Arial" panose="020B0604020202020204" pitchFamily="34" charset="0"/>
              </a:rPr>
              <a:t>JVM</a:t>
            </a:r>
            <a:r>
              <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rPr>
              <a:t>)</a:t>
            </a:r>
            <a:r>
              <a:rPr lang="zh-CN" altLang="en-US" b="1" dirty="0">
                <a:solidFill>
                  <a:srgbClr val="0000FF"/>
                </a:solidFill>
                <a:latin typeface="Arial" panose="020B0604020202020204" pitchFamily="34" charset="0"/>
                <a:ea typeface="华文楷体" panose="02010600040101010101" pitchFamily="2" charset="-122"/>
                <a:cs typeface="Arial" panose="020B0604020202020204" pitchFamily="34" charset="0"/>
              </a:rPr>
              <a:t>是在一台真正的机器上用软件方式实现一台假想机。</a:t>
            </a:r>
            <a:r>
              <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rPr>
              <a:t>JVM</a:t>
            </a:r>
            <a:r>
              <a:rPr lang="zh-CN" altLang="en-US" b="1" dirty="0">
                <a:solidFill>
                  <a:srgbClr val="0000FF"/>
                </a:solidFill>
                <a:latin typeface="Arial" panose="020B0604020202020204" pitchFamily="34" charset="0"/>
                <a:ea typeface="华文楷体" panose="02010600040101010101" pitchFamily="2" charset="-122"/>
                <a:cs typeface="Arial" panose="020B0604020202020204" pitchFamily="34" charset="0"/>
              </a:rPr>
              <a:t>有自己想象中的硬件，如处理器、堆栈、寄存器等，还有相应的指令系统。</a:t>
            </a:r>
            <a:endParaRPr lang="en-US" altLang="zh-CN" b="1" dirty="0">
              <a:solidFill>
                <a:srgbClr val="0000FF"/>
              </a:solidFill>
              <a:latin typeface="Arial" panose="020B0604020202020204" pitchFamily="34" charset="0"/>
              <a:ea typeface="华文楷体" panose="02010600040101010101" pitchFamily="2" charset="-122"/>
              <a:cs typeface="Arial" panose="020B0604020202020204" pitchFamily="34" charset="0"/>
            </a:endParaRPr>
          </a:p>
        </p:txBody>
      </p:sp>
    </p:spTree>
    <p:extLst>
      <p:ext uri="{BB962C8B-B14F-4D97-AF65-F5344CB8AC3E}">
        <p14:creationId xmlns:p14="http://schemas.microsoft.com/office/powerpoint/2010/main" val="1066008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程序的运行机制</a:t>
            </a:r>
          </a:p>
        </p:txBody>
      </p:sp>
      <p:sp>
        <p:nvSpPr>
          <p:cNvPr id="4" name="TextBox 3"/>
          <p:cNvSpPr txBox="1"/>
          <p:nvPr/>
        </p:nvSpPr>
        <p:spPr>
          <a:xfrm>
            <a:off x="361628" y="980728"/>
            <a:ext cx="8496944" cy="609398"/>
          </a:xfrm>
          <a:prstGeom prst="rect">
            <a:avLst/>
          </a:prstGeom>
          <a:noFill/>
        </p:spPr>
        <p:txBody>
          <a:bodyPr wrap="square" rtlCol="0">
            <a:spAutoFit/>
          </a:bodyPr>
          <a:lstStyle/>
          <a:p>
            <a:pPr>
              <a:lnSpc>
                <a:spcPct val="120000"/>
              </a:lnSpc>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代码安全保障</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流程图: 文档 4"/>
          <p:cNvSpPr/>
          <p:nvPr/>
        </p:nvSpPr>
        <p:spPr>
          <a:xfrm>
            <a:off x="3707904" y="1700808"/>
            <a:ext cx="1397956" cy="576064"/>
          </a:xfrm>
          <a:prstGeom prst="flowChartDocumen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latin typeface="Arial" pitchFamily="34" charset="0"/>
                <a:ea typeface="华文细黑" pitchFamily="2" charset="-122"/>
                <a:cs typeface="Arial" pitchFamily="34" charset="0"/>
              </a:rPr>
              <a:t>Java</a:t>
            </a:r>
            <a:r>
              <a:rPr lang="zh-CN" altLang="en-US" sz="1600" dirty="0" smtClean="0">
                <a:latin typeface="Arial" pitchFamily="34" charset="0"/>
                <a:ea typeface="华文细黑" pitchFamily="2" charset="-122"/>
                <a:cs typeface="Arial" pitchFamily="34" charset="0"/>
              </a:rPr>
              <a:t>源程序</a:t>
            </a:r>
            <a:endParaRPr lang="en-US" altLang="zh-CN" sz="1600" dirty="0" smtClean="0">
              <a:latin typeface="Arial" pitchFamily="34" charset="0"/>
              <a:ea typeface="华文细黑" pitchFamily="2" charset="-122"/>
              <a:cs typeface="Arial" pitchFamily="34" charset="0"/>
            </a:endParaRPr>
          </a:p>
          <a:p>
            <a:pPr algn="ctr"/>
            <a:r>
              <a:rPr lang="en-US" altLang="zh-CN" sz="1600" dirty="0" smtClean="0">
                <a:latin typeface="Arial" pitchFamily="34" charset="0"/>
                <a:ea typeface="华文细黑" pitchFamily="2" charset="-122"/>
                <a:cs typeface="Arial" pitchFamily="34" charset="0"/>
              </a:rPr>
              <a:t>(.java</a:t>
            </a:r>
            <a:r>
              <a:rPr lang="zh-CN" altLang="en-US" sz="1600" dirty="0" smtClean="0">
                <a:latin typeface="Arial" pitchFamily="34" charset="0"/>
                <a:ea typeface="华文细黑" pitchFamily="2" charset="-122"/>
                <a:cs typeface="Arial" pitchFamily="34" charset="0"/>
              </a:rPr>
              <a:t>文件</a:t>
            </a:r>
            <a:r>
              <a:rPr lang="en-US" altLang="zh-CN" sz="1600" dirty="0" smtClean="0">
                <a:latin typeface="Arial" pitchFamily="34" charset="0"/>
                <a:ea typeface="华文细黑" pitchFamily="2" charset="-122"/>
                <a:cs typeface="Arial" pitchFamily="34" charset="0"/>
              </a:rPr>
              <a:t>)</a:t>
            </a:r>
            <a:endParaRPr lang="zh-CN" altLang="en-US" sz="1600" dirty="0">
              <a:latin typeface="Arial" pitchFamily="34" charset="0"/>
              <a:ea typeface="华文细黑" pitchFamily="2" charset="-122"/>
              <a:cs typeface="Arial" pitchFamily="34" charset="0"/>
            </a:endParaRPr>
          </a:p>
        </p:txBody>
      </p:sp>
      <p:sp>
        <p:nvSpPr>
          <p:cNvPr id="6" name="矩形 5"/>
          <p:cNvSpPr/>
          <p:nvPr/>
        </p:nvSpPr>
        <p:spPr>
          <a:xfrm>
            <a:off x="3651632" y="2564904"/>
            <a:ext cx="1512168"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b="1" dirty="0" smtClean="0">
                <a:latin typeface="华文细黑" pitchFamily="2" charset="-122"/>
                <a:ea typeface="华文细黑" pitchFamily="2" charset="-122"/>
              </a:rPr>
              <a:t>Java</a:t>
            </a:r>
            <a:r>
              <a:rPr lang="zh-CN" altLang="en-US" b="1" dirty="0" smtClean="0">
                <a:latin typeface="华文细黑" pitchFamily="2" charset="-122"/>
                <a:ea typeface="华文细黑" pitchFamily="2" charset="-122"/>
              </a:rPr>
              <a:t>编译器</a:t>
            </a:r>
            <a:endParaRPr lang="zh-CN" altLang="en-US" b="1" dirty="0">
              <a:latin typeface="华文细黑" pitchFamily="2" charset="-122"/>
              <a:ea typeface="华文细黑" pitchFamily="2" charset="-122"/>
            </a:endParaRPr>
          </a:p>
        </p:txBody>
      </p:sp>
      <p:cxnSp>
        <p:nvCxnSpPr>
          <p:cNvPr id="7" name="直接箭头连接符 6"/>
          <p:cNvCxnSpPr>
            <a:stCxn id="5" idx="2"/>
            <a:endCxn id="6" idx="0"/>
          </p:cNvCxnSpPr>
          <p:nvPr/>
        </p:nvCxnSpPr>
        <p:spPr>
          <a:xfrm>
            <a:off x="4406882" y="2238788"/>
            <a:ext cx="834" cy="326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流程图: 文档 7"/>
          <p:cNvSpPr/>
          <p:nvPr/>
        </p:nvSpPr>
        <p:spPr>
          <a:xfrm>
            <a:off x="3707904" y="3356992"/>
            <a:ext cx="1397956" cy="576064"/>
          </a:xfrm>
          <a:prstGeom prst="flowChartDocument">
            <a:avLst/>
          </a:prstGeom>
          <a:solidFill>
            <a:srgbClr val="FFFF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latin typeface="Arial" pitchFamily="34" charset="0"/>
                <a:ea typeface="华文细黑" pitchFamily="2" charset="-122"/>
                <a:cs typeface="Arial" pitchFamily="34" charset="0"/>
              </a:rPr>
              <a:t>Java</a:t>
            </a:r>
            <a:r>
              <a:rPr lang="zh-CN" altLang="en-US" sz="1600" dirty="0" smtClean="0">
                <a:latin typeface="Arial" pitchFamily="34" charset="0"/>
                <a:ea typeface="华文细黑" pitchFamily="2" charset="-122"/>
                <a:cs typeface="Arial" pitchFamily="34" charset="0"/>
              </a:rPr>
              <a:t>字节码</a:t>
            </a:r>
            <a:endParaRPr lang="en-US" altLang="zh-CN" sz="1600" dirty="0" smtClean="0">
              <a:latin typeface="Arial" pitchFamily="34" charset="0"/>
              <a:ea typeface="华文细黑" pitchFamily="2" charset="-122"/>
              <a:cs typeface="Arial" pitchFamily="34" charset="0"/>
            </a:endParaRPr>
          </a:p>
          <a:p>
            <a:pPr algn="ctr"/>
            <a:r>
              <a:rPr lang="en-US" altLang="zh-CN" sz="1600" dirty="0" smtClean="0">
                <a:latin typeface="Arial" pitchFamily="34" charset="0"/>
                <a:ea typeface="华文细黑" pitchFamily="2" charset="-122"/>
                <a:cs typeface="Arial" pitchFamily="34" charset="0"/>
              </a:rPr>
              <a:t>(.class</a:t>
            </a:r>
            <a:r>
              <a:rPr lang="zh-CN" altLang="en-US" sz="1600" dirty="0" smtClean="0">
                <a:latin typeface="Arial" pitchFamily="34" charset="0"/>
                <a:ea typeface="华文细黑" pitchFamily="2" charset="-122"/>
                <a:cs typeface="Arial" pitchFamily="34" charset="0"/>
              </a:rPr>
              <a:t>文件</a:t>
            </a:r>
            <a:r>
              <a:rPr lang="en-US" altLang="zh-CN" sz="1600" dirty="0" smtClean="0">
                <a:latin typeface="Arial" pitchFamily="34" charset="0"/>
                <a:ea typeface="华文细黑" pitchFamily="2" charset="-122"/>
                <a:cs typeface="Arial" pitchFamily="34" charset="0"/>
              </a:rPr>
              <a:t>)</a:t>
            </a:r>
            <a:endParaRPr lang="zh-CN" altLang="en-US" sz="1600" dirty="0">
              <a:latin typeface="Arial" pitchFamily="34" charset="0"/>
              <a:ea typeface="华文细黑" pitchFamily="2" charset="-122"/>
              <a:cs typeface="Arial" pitchFamily="34" charset="0"/>
            </a:endParaRPr>
          </a:p>
        </p:txBody>
      </p:sp>
      <p:cxnSp>
        <p:nvCxnSpPr>
          <p:cNvPr id="9" name="直接箭头连接符 8"/>
          <p:cNvCxnSpPr>
            <a:stCxn id="6" idx="2"/>
            <a:endCxn id="8" idx="0"/>
          </p:cNvCxnSpPr>
          <p:nvPr/>
        </p:nvCxnSpPr>
        <p:spPr>
          <a:xfrm flipH="1">
            <a:off x="4406882" y="2924944"/>
            <a:ext cx="834"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2"/>
            <a:endCxn id="14" idx="0"/>
          </p:cNvCxnSpPr>
          <p:nvPr/>
        </p:nvCxnSpPr>
        <p:spPr>
          <a:xfrm flipH="1">
            <a:off x="4405932" y="3894972"/>
            <a:ext cx="950" cy="61358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31784" y="2506964"/>
            <a:ext cx="1512168" cy="461665"/>
          </a:xfrm>
          <a:prstGeom prst="rect">
            <a:avLst/>
          </a:prstGeom>
          <a:solidFill>
            <a:srgbClr val="FFFFCC"/>
          </a:solidFill>
        </p:spPr>
        <p:txBody>
          <a:bodyPr wrap="square" rtlCol="0">
            <a:spAutoFit/>
          </a:bodyPr>
          <a:lstStyle/>
          <a:p>
            <a:r>
              <a:rPr lang="zh-CN" altLang="en-US" sz="2400" b="1" dirty="0" smtClean="0">
                <a:solidFill>
                  <a:srgbClr val="0000FF"/>
                </a:solidFill>
                <a:latin typeface="华文细黑" pitchFamily="2" charset="-122"/>
                <a:ea typeface="华文细黑" pitchFamily="2" charset="-122"/>
              </a:rPr>
              <a:t>语言定义</a:t>
            </a:r>
            <a:endParaRPr lang="zh-CN" altLang="en-US" sz="2400" b="1" dirty="0">
              <a:solidFill>
                <a:srgbClr val="0000FF"/>
              </a:solidFill>
              <a:latin typeface="华文细黑" pitchFamily="2" charset="-122"/>
              <a:ea typeface="华文细黑" pitchFamily="2" charset="-122"/>
            </a:endParaRPr>
          </a:p>
        </p:txBody>
      </p:sp>
      <p:sp>
        <p:nvSpPr>
          <p:cNvPr id="12" name="圆角矩形标注 11"/>
          <p:cNvSpPr/>
          <p:nvPr/>
        </p:nvSpPr>
        <p:spPr>
          <a:xfrm>
            <a:off x="539552" y="3212976"/>
            <a:ext cx="2016224" cy="648072"/>
          </a:xfrm>
          <a:prstGeom prst="wedgeRoundRectCallout">
            <a:avLst>
              <a:gd name="adj1" fmla="val 30701"/>
              <a:gd name="adj2" fmla="val -8366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smtClean="0"/>
              <a:t>取消指针、自动回收垃圾</a:t>
            </a:r>
            <a:endParaRPr lang="zh-CN" altLang="en-US" sz="2000" dirty="0"/>
          </a:p>
        </p:txBody>
      </p:sp>
      <p:sp>
        <p:nvSpPr>
          <p:cNvPr id="13" name="圆角矩形标注 12"/>
          <p:cNvSpPr/>
          <p:nvPr/>
        </p:nvSpPr>
        <p:spPr>
          <a:xfrm>
            <a:off x="5796136" y="2276872"/>
            <a:ext cx="2664296" cy="936104"/>
          </a:xfrm>
          <a:prstGeom prst="wedgeRoundRectCallout">
            <a:avLst>
              <a:gd name="adj1" fmla="val -33490"/>
              <a:gd name="adj2" fmla="val 9804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smtClean="0"/>
              <a:t>限定对象的存取权限、系统堆栈溢出、参数类型一致性</a:t>
            </a:r>
            <a:endParaRPr lang="zh-CN" altLang="en-US" sz="2000" dirty="0"/>
          </a:p>
        </p:txBody>
      </p:sp>
      <p:sp>
        <p:nvSpPr>
          <p:cNvPr id="14" name="矩形 13"/>
          <p:cNvSpPr/>
          <p:nvPr/>
        </p:nvSpPr>
        <p:spPr>
          <a:xfrm>
            <a:off x="3505832" y="4508558"/>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latin typeface="华文细黑" pitchFamily="2" charset="-122"/>
                <a:ea typeface="华文细黑" pitchFamily="2" charset="-122"/>
              </a:rPr>
              <a:t>字节码下载器</a:t>
            </a:r>
            <a:endParaRPr lang="zh-CN" altLang="en-US" b="1" dirty="0">
              <a:latin typeface="华文细黑" pitchFamily="2" charset="-122"/>
              <a:ea typeface="华文细黑" pitchFamily="2" charset="-122"/>
            </a:endParaRPr>
          </a:p>
        </p:txBody>
      </p:sp>
      <p:sp>
        <p:nvSpPr>
          <p:cNvPr id="15" name="矩形 14"/>
          <p:cNvSpPr/>
          <p:nvPr/>
        </p:nvSpPr>
        <p:spPr>
          <a:xfrm>
            <a:off x="3506278" y="5229200"/>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latin typeface="华文细黑" pitchFamily="2" charset="-122"/>
                <a:ea typeface="华文细黑" pitchFamily="2" charset="-122"/>
              </a:rPr>
              <a:t>字节码解释器</a:t>
            </a:r>
            <a:endParaRPr lang="zh-CN" altLang="en-US" b="1" dirty="0">
              <a:latin typeface="华文细黑" pitchFamily="2" charset="-122"/>
              <a:ea typeface="华文细黑" pitchFamily="2" charset="-122"/>
            </a:endParaRPr>
          </a:p>
        </p:txBody>
      </p:sp>
      <p:cxnSp>
        <p:nvCxnSpPr>
          <p:cNvPr id="16" name="直接箭头连接符 15"/>
          <p:cNvCxnSpPr>
            <a:stCxn id="14" idx="2"/>
            <a:endCxn id="15" idx="0"/>
          </p:cNvCxnSpPr>
          <p:nvPr/>
        </p:nvCxnSpPr>
        <p:spPr>
          <a:xfrm>
            <a:off x="4405932" y="4868598"/>
            <a:ext cx="446" cy="3606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506840" y="6165304"/>
            <a:ext cx="1800200"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smtClean="0">
                <a:latin typeface="华文细黑" pitchFamily="2" charset="-122"/>
                <a:ea typeface="华文细黑" pitchFamily="2" charset="-122"/>
              </a:rPr>
              <a:t>系统执行平台</a:t>
            </a:r>
            <a:endParaRPr lang="zh-CN" altLang="en-US" b="1" dirty="0">
              <a:latin typeface="华文细黑" pitchFamily="2" charset="-122"/>
              <a:ea typeface="华文细黑" pitchFamily="2" charset="-122"/>
            </a:endParaRPr>
          </a:p>
        </p:txBody>
      </p:sp>
      <p:cxnSp>
        <p:nvCxnSpPr>
          <p:cNvPr id="18" name="直接箭头连接符 17"/>
          <p:cNvCxnSpPr>
            <a:stCxn id="15" idx="2"/>
            <a:endCxn id="17" idx="0"/>
          </p:cNvCxnSpPr>
          <p:nvPr/>
        </p:nvCxnSpPr>
        <p:spPr>
          <a:xfrm>
            <a:off x="4406378" y="5589240"/>
            <a:ext cx="562"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014292" y="275279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52120" y="3933056"/>
            <a:ext cx="1728192" cy="461665"/>
          </a:xfrm>
          <a:prstGeom prst="rect">
            <a:avLst/>
          </a:prstGeom>
          <a:solidFill>
            <a:srgbClr val="FFFFCC"/>
          </a:solidFill>
        </p:spPr>
        <p:txBody>
          <a:bodyPr wrap="square" rtlCol="0">
            <a:spAutoFit/>
          </a:bodyPr>
          <a:lstStyle/>
          <a:p>
            <a:r>
              <a:rPr lang="zh-CN" altLang="en-US" sz="2400" b="1" dirty="0" smtClean="0">
                <a:solidFill>
                  <a:srgbClr val="0000FF"/>
                </a:solidFill>
                <a:latin typeface="华文细黑" pitchFamily="2" charset="-122"/>
                <a:ea typeface="华文细黑" pitchFamily="2" charset="-122"/>
              </a:rPr>
              <a:t>字节码检查</a:t>
            </a:r>
            <a:endParaRPr lang="zh-CN" altLang="en-US" sz="2400" b="1" dirty="0">
              <a:solidFill>
                <a:srgbClr val="0000FF"/>
              </a:solidFill>
              <a:latin typeface="华文细黑" pitchFamily="2" charset="-122"/>
              <a:ea typeface="华文细黑" pitchFamily="2" charset="-122"/>
            </a:endParaRPr>
          </a:p>
        </p:txBody>
      </p:sp>
      <p:cxnSp>
        <p:nvCxnSpPr>
          <p:cNvPr id="21" name="直接箭头连接符 20"/>
          <p:cNvCxnSpPr/>
          <p:nvPr/>
        </p:nvCxnSpPr>
        <p:spPr>
          <a:xfrm flipH="1">
            <a:off x="4572000" y="414908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00192" y="5157192"/>
            <a:ext cx="2016224" cy="461665"/>
          </a:xfrm>
          <a:prstGeom prst="rect">
            <a:avLst/>
          </a:prstGeom>
          <a:solidFill>
            <a:srgbClr val="FFFFCC"/>
          </a:solidFill>
        </p:spPr>
        <p:txBody>
          <a:bodyPr wrap="square" rtlCol="0">
            <a:spAutoFit/>
          </a:bodyPr>
          <a:lstStyle/>
          <a:p>
            <a:r>
              <a:rPr lang="zh-CN" altLang="en-US" sz="2400" b="1" dirty="0" smtClean="0">
                <a:solidFill>
                  <a:srgbClr val="0000FF"/>
                </a:solidFill>
                <a:latin typeface="华文细黑" pitchFamily="2" charset="-122"/>
                <a:ea typeface="华文细黑" pitchFamily="2" charset="-122"/>
              </a:rPr>
              <a:t>程序执行系统</a:t>
            </a:r>
            <a:endParaRPr lang="zh-CN" altLang="en-US" sz="2400" b="1" dirty="0">
              <a:solidFill>
                <a:srgbClr val="0000FF"/>
              </a:solidFill>
              <a:latin typeface="华文细黑" pitchFamily="2" charset="-122"/>
              <a:ea typeface="华文细黑" pitchFamily="2" charset="-122"/>
            </a:endParaRPr>
          </a:p>
        </p:txBody>
      </p:sp>
      <p:cxnSp>
        <p:nvCxnSpPr>
          <p:cNvPr id="23" name="直接箭头连接符 22"/>
          <p:cNvCxnSpPr/>
          <p:nvPr/>
        </p:nvCxnSpPr>
        <p:spPr>
          <a:xfrm flipH="1">
            <a:off x="5436096" y="5445224"/>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圆角矩形标注 23"/>
          <p:cNvSpPr/>
          <p:nvPr/>
        </p:nvSpPr>
        <p:spPr>
          <a:xfrm>
            <a:off x="5508104" y="5877272"/>
            <a:ext cx="2736304" cy="720080"/>
          </a:xfrm>
          <a:prstGeom prst="wedgeRoundRectCallout">
            <a:avLst>
              <a:gd name="adj1" fmla="val -32188"/>
              <a:gd name="adj2" fmla="val -6974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smtClean="0"/>
              <a:t>浏览器限制</a:t>
            </a:r>
            <a:r>
              <a:rPr lang="en-US" altLang="zh-CN" sz="2000" dirty="0" smtClean="0"/>
              <a:t>Java</a:t>
            </a:r>
            <a:r>
              <a:rPr lang="zh-CN" altLang="en-US" sz="2000" dirty="0" smtClean="0"/>
              <a:t>小程序的不正当使用</a:t>
            </a:r>
            <a:endParaRPr lang="zh-CN" altLang="en-US" sz="2000" dirty="0"/>
          </a:p>
        </p:txBody>
      </p:sp>
    </p:spTree>
    <p:extLst>
      <p:ext uri="{BB962C8B-B14F-4D97-AF65-F5344CB8AC3E}">
        <p14:creationId xmlns:p14="http://schemas.microsoft.com/office/powerpoint/2010/main" val="1236514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建立</a:t>
            </a:r>
            <a:r>
              <a:rPr lang="en-US" altLang="zh-CN" dirty="0" smtClean="0"/>
              <a:t>Java</a:t>
            </a:r>
            <a:r>
              <a:rPr lang="zh-CN" altLang="en-US" dirty="0" smtClean="0"/>
              <a:t>开发环境</a:t>
            </a:r>
            <a:endParaRPr lang="zh-CN" altLang="en-US" dirty="0"/>
          </a:p>
        </p:txBody>
      </p:sp>
      <p:sp>
        <p:nvSpPr>
          <p:cNvPr id="4" name="TextBox 3"/>
          <p:cNvSpPr txBox="1"/>
          <p:nvPr/>
        </p:nvSpPr>
        <p:spPr>
          <a:xfrm>
            <a:off x="251520" y="1004067"/>
            <a:ext cx="8640960" cy="4228850"/>
          </a:xfrm>
          <a:prstGeom prst="rect">
            <a:avLst/>
          </a:prstGeom>
          <a:noFill/>
        </p:spPr>
        <p:txBody>
          <a:bodyPr wrap="square" rtlCol="0">
            <a:spAutoFit/>
          </a:bodyPr>
          <a:lstStyle/>
          <a:p>
            <a:pPr>
              <a:lnSpc>
                <a:spcPct val="120000"/>
              </a:lnSpc>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开发工具包的三种版本</a:t>
            </a:r>
            <a:endParaRPr lang="en-US" altLang="zh-CN" sz="2800" b="1" dirty="0" smtClean="0">
              <a:solidFill>
                <a:srgbClr val="FF0000"/>
              </a:solidFill>
              <a:latin typeface="Arial" pitchFamily="34" charset="0"/>
              <a:ea typeface="华文细黑" pitchFamily="2" charset="-122"/>
              <a:cs typeface="Arial" pitchFamily="34" charset="0"/>
            </a:endParaRPr>
          </a:p>
          <a:p>
            <a:pPr marL="360000" indent="-360000">
              <a:lnSpc>
                <a:spcPct val="120000"/>
              </a:lnSpc>
              <a:buFont typeface="Wingdings" panose="05000000000000000000"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(1)</a:t>
            </a:r>
            <a:r>
              <a:rPr lang="zh-CN" altLang="en-US" sz="2600" b="1" dirty="0" smtClean="0">
                <a:solidFill>
                  <a:srgbClr val="0000FF"/>
                </a:solidFill>
                <a:latin typeface="Arial" pitchFamily="34" charset="0"/>
                <a:ea typeface="华文细黑" pitchFamily="2" charset="-122"/>
                <a:cs typeface="Arial" pitchFamily="34" charset="0"/>
              </a:rPr>
              <a:t>微型版</a:t>
            </a:r>
            <a:r>
              <a:rPr lang="en-US" altLang="zh-CN" sz="2600" b="1" dirty="0" smtClean="0">
                <a:solidFill>
                  <a:srgbClr val="0000FF"/>
                </a:solidFill>
                <a:latin typeface="Arial" pitchFamily="34" charset="0"/>
                <a:ea typeface="华文细黑" pitchFamily="2" charset="-122"/>
                <a:cs typeface="Arial" pitchFamily="34" charset="0"/>
              </a:rPr>
              <a:t>-Java ME(Java Platform, Micro Edition)</a:t>
            </a:r>
          </a:p>
          <a:p>
            <a:pPr>
              <a:lnSpc>
                <a:spcPct val="120000"/>
              </a:lnSpc>
            </a:pPr>
            <a:r>
              <a:rPr lang="en-US" altLang="zh-CN" sz="2400" b="1" dirty="0">
                <a:latin typeface="Arial" pitchFamily="34" charset="0"/>
                <a:ea typeface="华文楷体" pitchFamily="2" charset="-122"/>
                <a:cs typeface="Arial" pitchFamily="34" charset="0"/>
              </a:rPr>
              <a:t>Java ME</a:t>
            </a:r>
            <a:r>
              <a:rPr lang="zh-CN" altLang="zh-CN" sz="2400" b="1" dirty="0">
                <a:latin typeface="Arial" pitchFamily="34" charset="0"/>
                <a:ea typeface="华文楷体" pitchFamily="2" charset="-122"/>
                <a:cs typeface="Arial" pitchFamily="34" charset="0"/>
              </a:rPr>
              <a:t>主要是为物联网上的嵌入式设备和移动设备，例如，微控制器、传感器、网关、手机、个人数字助理</a:t>
            </a:r>
            <a:r>
              <a:rPr lang="en-US" altLang="zh-CN" sz="2400" b="1" dirty="0">
                <a:latin typeface="Arial" pitchFamily="34" charset="0"/>
                <a:ea typeface="华文楷体" pitchFamily="2" charset="-122"/>
                <a:cs typeface="Arial" pitchFamily="34" charset="0"/>
              </a:rPr>
              <a:t>(PDA)</a:t>
            </a:r>
            <a:r>
              <a:rPr lang="zh-CN" altLang="zh-CN" sz="2400" b="1" dirty="0">
                <a:latin typeface="Arial" pitchFamily="34" charset="0"/>
                <a:ea typeface="华文楷体" pitchFamily="2" charset="-122"/>
                <a:cs typeface="Arial" pitchFamily="34" charset="0"/>
              </a:rPr>
              <a:t>、电视机顶盒和打印机等，提供</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应用程序的开发环境</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a:p>
            <a:pPr marL="360000" indent="-360000">
              <a:lnSpc>
                <a:spcPct val="120000"/>
              </a:lnSpc>
              <a:buFont typeface="Wingdings" panose="05000000000000000000" pitchFamily="2" charset="2"/>
              <a:buChar char="Ø"/>
            </a:pPr>
            <a:r>
              <a:rPr lang="en-US" altLang="zh-CN" sz="2600" b="1" dirty="0">
                <a:solidFill>
                  <a:srgbClr val="0000FF"/>
                </a:solidFill>
                <a:latin typeface="Arial" pitchFamily="34" charset="0"/>
                <a:ea typeface="华文细黑" pitchFamily="2" charset="-122"/>
                <a:cs typeface="Arial" pitchFamily="34" charset="0"/>
              </a:rPr>
              <a:t>(2)</a:t>
            </a:r>
            <a:r>
              <a:rPr lang="zh-CN" altLang="en-US" sz="2600" b="1" dirty="0">
                <a:solidFill>
                  <a:srgbClr val="0000FF"/>
                </a:solidFill>
                <a:latin typeface="Arial" pitchFamily="34" charset="0"/>
                <a:ea typeface="华文细黑" pitchFamily="2" charset="-122"/>
                <a:cs typeface="Arial" pitchFamily="34" charset="0"/>
              </a:rPr>
              <a:t>标准版</a:t>
            </a:r>
            <a:r>
              <a:rPr lang="en-US" altLang="zh-CN" sz="2600" b="1" dirty="0">
                <a:solidFill>
                  <a:srgbClr val="0000FF"/>
                </a:solidFill>
                <a:latin typeface="Arial" pitchFamily="34" charset="0"/>
                <a:ea typeface="华文细黑" pitchFamily="2" charset="-122"/>
                <a:cs typeface="Arial" pitchFamily="34" charset="0"/>
              </a:rPr>
              <a:t>-Java SE(Java  Platform, Standard Edition)</a:t>
            </a:r>
          </a:p>
          <a:p>
            <a:pPr>
              <a:lnSpc>
                <a:spcPct val="120000"/>
              </a:lnSpc>
            </a:pPr>
            <a:r>
              <a:rPr lang="en-US" altLang="zh-CN" sz="2400" b="1" dirty="0">
                <a:latin typeface="Arial" pitchFamily="34" charset="0"/>
                <a:ea typeface="华文楷体" pitchFamily="2" charset="-122"/>
                <a:cs typeface="Arial" pitchFamily="34" charset="0"/>
              </a:rPr>
              <a:t>Java SE</a:t>
            </a:r>
            <a:r>
              <a:rPr lang="zh-CN" altLang="zh-CN" sz="2400" b="1" dirty="0">
                <a:latin typeface="Arial" pitchFamily="34" charset="0"/>
                <a:ea typeface="华文楷体" pitchFamily="2" charset="-122"/>
                <a:cs typeface="Arial" pitchFamily="34" charset="0"/>
              </a:rPr>
              <a:t>是用于工作站和个人计算机的开发工具包，主要用来开发和部署桌面、服务器以及嵌入式设备和实时环境中的</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应用程序</a:t>
            </a:r>
            <a:r>
              <a:rPr lang="zh-CN" altLang="zh-CN" sz="2400" b="1" dirty="0" smtClean="0">
                <a:latin typeface="Arial" pitchFamily="34" charset="0"/>
                <a:ea typeface="华文楷体" pitchFamily="2" charset="-122"/>
                <a:cs typeface="Arial" pitchFamily="34" charset="0"/>
              </a:rPr>
              <a:t>。</a:t>
            </a:r>
            <a:endParaRPr lang="en-US" altLang="zh-CN" sz="2400" b="1" dirty="0" smtClean="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3237124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辛运帏</a:t>
            </a:r>
            <a:r>
              <a:rPr lang="en-US" altLang="zh-CN" dirty="0" smtClean="0"/>
              <a:t>, </a:t>
            </a:r>
            <a:r>
              <a:rPr lang="zh-CN" altLang="en-US" dirty="0" smtClean="0"/>
              <a:t>饶一梅</a:t>
            </a:r>
            <a:r>
              <a:rPr lang="en-US" altLang="zh-CN" dirty="0" smtClean="0"/>
              <a:t>, </a:t>
            </a:r>
            <a:r>
              <a:rPr lang="zh-CN" altLang="en-US" dirty="0" smtClean="0"/>
              <a:t>马素霞</a:t>
            </a:r>
            <a:r>
              <a:rPr lang="en-US" altLang="zh-CN" dirty="0" smtClean="0"/>
              <a:t>. Java</a:t>
            </a:r>
            <a:r>
              <a:rPr lang="zh-CN" altLang="en-US" dirty="0" smtClean="0"/>
              <a:t>程序设计</a:t>
            </a:r>
            <a:r>
              <a:rPr lang="en-US" altLang="zh-CN" dirty="0" smtClean="0"/>
              <a:t>(</a:t>
            </a:r>
            <a:r>
              <a:rPr lang="zh-CN" altLang="en-US" dirty="0" smtClean="0"/>
              <a:t>第二版</a:t>
            </a:r>
            <a:r>
              <a:rPr lang="en-US" altLang="zh-CN" dirty="0" smtClean="0"/>
              <a:t>). </a:t>
            </a:r>
            <a:r>
              <a:rPr lang="zh-CN" altLang="en-US" dirty="0" smtClean="0"/>
              <a:t>清华大学出版社</a:t>
            </a:r>
            <a:r>
              <a:rPr lang="en-US" altLang="zh-CN" dirty="0" smtClean="0"/>
              <a:t>, 2006.</a:t>
            </a:r>
          </a:p>
          <a:p>
            <a:r>
              <a:rPr lang="zh-CN" altLang="en-US" dirty="0" smtClean="0"/>
              <a:t>雍俊海</a:t>
            </a:r>
            <a:r>
              <a:rPr lang="en-US" altLang="zh-CN" dirty="0" smtClean="0"/>
              <a:t>. Java</a:t>
            </a:r>
            <a:r>
              <a:rPr lang="zh-CN" altLang="en-US" dirty="0" smtClean="0"/>
              <a:t>程序设计教程</a:t>
            </a:r>
            <a:r>
              <a:rPr lang="en-US" altLang="zh-CN" dirty="0" smtClean="0"/>
              <a:t>(</a:t>
            </a:r>
            <a:r>
              <a:rPr lang="zh-CN" altLang="en-US" dirty="0" smtClean="0"/>
              <a:t>第</a:t>
            </a:r>
            <a:r>
              <a:rPr lang="en-US" altLang="zh-CN" dirty="0" smtClean="0"/>
              <a:t>3</a:t>
            </a:r>
            <a:r>
              <a:rPr lang="zh-CN" altLang="en-US" dirty="0" smtClean="0"/>
              <a:t>版</a:t>
            </a:r>
            <a:r>
              <a:rPr lang="en-US" altLang="zh-CN" dirty="0" smtClean="0"/>
              <a:t>). </a:t>
            </a:r>
            <a:r>
              <a:rPr lang="zh-CN" altLang="en-US" dirty="0" smtClean="0"/>
              <a:t>清华大学出版社</a:t>
            </a:r>
            <a:r>
              <a:rPr lang="en-US" altLang="zh-CN" dirty="0" smtClean="0"/>
              <a:t>, 2013.</a:t>
            </a:r>
          </a:p>
          <a:p>
            <a:r>
              <a:rPr lang="en-US" altLang="zh-CN" dirty="0"/>
              <a:t>Bruce </a:t>
            </a:r>
            <a:r>
              <a:rPr lang="en-US" altLang="zh-CN" dirty="0" err="1"/>
              <a:t>Eckel</a:t>
            </a:r>
            <a:r>
              <a:rPr lang="zh-CN" altLang="en-US" dirty="0"/>
              <a:t>著</a:t>
            </a:r>
            <a:r>
              <a:rPr lang="en-US" altLang="zh-CN" dirty="0"/>
              <a:t>, </a:t>
            </a:r>
            <a:r>
              <a:rPr lang="zh-CN" altLang="en-US" dirty="0"/>
              <a:t>陈昊鹏译</a:t>
            </a:r>
            <a:r>
              <a:rPr lang="en-US" altLang="zh-CN" dirty="0"/>
              <a:t>. Thinking in Java (Java</a:t>
            </a:r>
            <a:r>
              <a:rPr lang="zh-CN" altLang="en-US" dirty="0"/>
              <a:t>编程思想</a:t>
            </a:r>
            <a:r>
              <a:rPr lang="en-US" altLang="zh-CN" dirty="0"/>
              <a:t>). </a:t>
            </a:r>
            <a:r>
              <a:rPr lang="zh-CN" altLang="en-US" dirty="0"/>
              <a:t>机械工业出版社</a:t>
            </a:r>
            <a:r>
              <a:rPr lang="en-US" altLang="zh-CN" dirty="0"/>
              <a:t>, 2007</a:t>
            </a:r>
            <a:r>
              <a:rPr lang="en-US" altLang="zh-CN" dirty="0" smtClean="0"/>
              <a:t>.</a:t>
            </a:r>
            <a:endParaRPr lang="en-US" altLang="zh-CN" dirty="0"/>
          </a:p>
        </p:txBody>
      </p:sp>
      <p:sp>
        <p:nvSpPr>
          <p:cNvPr id="3" name="标题 2"/>
          <p:cNvSpPr>
            <a:spLocks noGrp="1"/>
          </p:cNvSpPr>
          <p:nvPr>
            <p:ph type="title"/>
          </p:nvPr>
        </p:nvSpPr>
        <p:spPr/>
        <p:txBody>
          <a:bodyPr/>
          <a:lstStyle/>
          <a:p>
            <a:r>
              <a:rPr lang="zh-CN" altLang="en-US" dirty="0" smtClean="0"/>
              <a:t>参考资料</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建立</a:t>
            </a:r>
            <a:r>
              <a:rPr lang="en-US" altLang="zh-CN" dirty="0" smtClean="0"/>
              <a:t>Java</a:t>
            </a:r>
            <a:r>
              <a:rPr lang="zh-CN" altLang="en-US" dirty="0" smtClean="0"/>
              <a:t>开发环境</a:t>
            </a:r>
            <a:endParaRPr lang="zh-CN" altLang="en-US" dirty="0"/>
          </a:p>
        </p:txBody>
      </p:sp>
      <p:sp>
        <p:nvSpPr>
          <p:cNvPr id="4" name="TextBox 3"/>
          <p:cNvSpPr txBox="1"/>
          <p:nvPr/>
        </p:nvSpPr>
        <p:spPr>
          <a:xfrm>
            <a:off x="251520" y="1004067"/>
            <a:ext cx="8640960" cy="2788456"/>
          </a:xfrm>
          <a:prstGeom prst="rect">
            <a:avLst/>
          </a:prstGeom>
          <a:noFill/>
        </p:spPr>
        <p:txBody>
          <a:bodyPr wrap="square" rtlCol="0">
            <a:spAutoFit/>
          </a:bodyPr>
          <a:lstStyle/>
          <a:p>
            <a:pPr marL="457200" indent="-457200">
              <a:lnSpc>
                <a:spcPct val="120000"/>
              </a:lnSpc>
              <a:buFont typeface="Wingdings" panose="05000000000000000000" pitchFamily="2" charset="2"/>
              <a:buChar char="Ø"/>
            </a:pPr>
            <a:r>
              <a:rPr lang="en-US" altLang="zh-CN" sz="2600" b="1" dirty="0">
                <a:solidFill>
                  <a:srgbClr val="0000FF"/>
                </a:solidFill>
                <a:latin typeface="Arial" pitchFamily="34" charset="0"/>
                <a:ea typeface="华文细黑" pitchFamily="2" charset="-122"/>
                <a:cs typeface="Arial" pitchFamily="34" charset="0"/>
              </a:rPr>
              <a:t>(3)</a:t>
            </a:r>
            <a:r>
              <a:rPr lang="zh-CN" altLang="en-US" sz="2600" b="1" dirty="0">
                <a:solidFill>
                  <a:srgbClr val="0000FF"/>
                </a:solidFill>
                <a:latin typeface="Arial" pitchFamily="34" charset="0"/>
                <a:ea typeface="华文细黑" pitchFamily="2" charset="-122"/>
                <a:cs typeface="Arial" pitchFamily="34" charset="0"/>
              </a:rPr>
              <a:t>企业版</a:t>
            </a:r>
            <a:r>
              <a:rPr lang="en-US" altLang="zh-CN" sz="2600" b="1" dirty="0">
                <a:solidFill>
                  <a:srgbClr val="0000FF"/>
                </a:solidFill>
                <a:latin typeface="Arial" pitchFamily="34" charset="0"/>
                <a:ea typeface="华文细黑" pitchFamily="2" charset="-122"/>
                <a:cs typeface="Arial" pitchFamily="34" charset="0"/>
              </a:rPr>
              <a:t>-Java </a:t>
            </a:r>
            <a:r>
              <a:rPr lang="en-US" altLang="zh-CN" sz="2400" b="1" dirty="0">
                <a:solidFill>
                  <a:srgbClr val="0000FF"/>
                </a:solidFill>
                <a:latin typeface="Arial" pitchFamily="34" charset="0"/>
                <a:ea typeface="华文细黑" pitchFamily="2" charset="-122"/>
                <a:cs typeface="Arial" pitchFamily="34" charset="0"/>
              </a:rPr>
              <a:t>EE(Java Platform, Enterprise Edition</a:t>
            </a:r>
            <a:r>
              <a:rPr lang="en-US" altLang="zh-CN" sz="2600" b="1" dirty="0">
                <a:solidFill>
                  <a:srgbClr val="0000FF"/>
                </a:solidFill>
                <a:latin typeface="Arial" pitchFamily="34" charset="0"/>
                <a:ea typeface="华文细黑" pitchFamily="2" charset="-122"/>
                <a:cs typeface="Arial" pitchFamily="34" charset="0"/>
              </a:rPr>
              <a:t>)</a:t>
            </a:r>
          </a:p>
          <a:p>
            <a:pPr>
              <a:lnSpc>
                <a:spcPct val="120000"/>
              </a:lnSpc>
            </a:pPr>
            <a:r>
              <a:rPr lang="en-US" altLang="zh-CN" sz="2400" b="1" dirty="0">
                <a:latin typeface="Arial" pitchFamily="34" charset="0"/>
                <a:ea typeface="华文楷体" pitchFamily="2" charset="-122"/>
                <a:cs typeface="Arial" pitchFamily="34" charset="0"/>
              </a:rPr>
              <a:t>Java EE</a:t>
            </a:r>
            <a:r>
              <a:rPr lang="zh-CN" altLang="zh-CN" sz="2400" b="1" dirty="0">
                <a:latin typeface="Arial" pitchFamily="34" charset="0"/>
                <a:ea typeface="华文楷体" pitchFamily="2" charset="-122"/>
                <a:cs typeface="Arial" pitchFamily="34" charset="0"/>
              </a:rPr>
              <a:t>属于企业级的开发工具包，用于开发和部署可移植、健壮、可伸缩且安全的服务器端</a:t>
            </a:r>
            <a:r>
              <a:rPr lang="en-US" altLang="zh-CN" sz="2400" b="1" dirty="0">
                <a:latin typeface="Arial" pitchFamily="34" charset="0"/>
                <a:ea typeface="华文楷体" pitchFamily="2" charset="-122"/>
                <a:cs typeface="Arial" pitchFamily="34" charset="0"/>
              </a:rPr>
              <a:t>Java</a:t>
            </a:r>
            <a:r>
              <a:rPr lang="zh-CN" altLang="zh-CN" sz="2400" b="1" dirty="0">
                <a:latin typeface="Arial" pitchFamily="34" charset="0"/>
                <a:ea typeface="华文楷体" pitchFamily="2" charset="-122"/>
                <a:cs typeface="Arial" pitchFamily="34" charset="0"/>
              </a:rPr>
              <a:t>应用程序</a:t>
            </a:r>
            <a:r>
              <a:rPr lang="zh-CN" altLang="zh-CN"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Java </a:t>
            </a:r>
            <a:r>
              <a:rPr lang="en-US" altLang="zh-CN" sz="2400" b="1" dirty="0">
                <a:latin typeface="Arial" pitchFamily="34" charset="0"/>
                <a:ea typeface="华文楷体" pitchFamily="2" charset="-122"/>
                <a:cs typeface="Arial" pitchFamily="34" charset="0"/>
              </a:rPr>
              <a:t>EE</a:t>
            </a:r>
            <a:r>
              <a:rPr lang="zh-CN" altLang="zh-CN" sz="2400" b="1" dirty="0">
                <a:latin typeface="Arial" pitchFamily="34" charset="0"/>
                <a:ea typeface="华文楷体" pitchFamily="2" charset="-122"/>
                <a:cs typeface="Arial" pitchFamily="34" charset="0"/>
              </a:rPr>
              <a:t>是在</a:t>
            </a:r>
            <a:r>
              <a:rPr lang="en-US" altLang="zh-CN" sz="2400" b="1" dirty="0">
                <a:latin typeface="Arial" pitchFamily="34" charset="0"/>
                <a:ea typeface="华文楷体" pitchFamily="2" charset="-122"/>
                <a:cs typeface="Arial" pitchFamily="34" charset="0"/>
              </a:rPr>
              <a:t>Java SE</a:t>
            </a:r>
            <a:r>
              <a:rPr lang="zh-CN" altLang="zh-CN" sz="2400" b="1" dirty="0">
                <a:latin typeface="Arial" pitchFamily="34" charset="0"/>
                <a:ea typeface="华文楷体" pitchFamily="2" charset="-122"/>
                <a:cs typeface="Arial" pitchFamily="34" charset="0"/>
              </a:rPr>
              <a:t>基础上构建的，它提供了</a:t>
            </a:r>
            <a:r>
              <a:rPr lang="en-US" altLang="zh-CN" sz="2400" b="1" dirty="0">
                <a:latin typeface="Arial" pitchFamily="34" charset="0"/>
                <a:ea typeface="华文楷体" pitchFamily="2" charset="-122"/>
                <a:cs typeface="Arial" pitchFamily="34" charset="0"/>
              </a:rPr>
              <a:t>Web</a:t>
            </a:r>
            <a:r>
              <a:rPr lang="zh-CN" altLang="zh-CN" sz="2400" b="1" dirty="0">
                <a:latin typeface="Arial" pitchFamily="34" charset="0"/>
                <a:ea typeface="华文楷体" pitchFamily="2" charset="-122"/>
                <a:cs typeface="Arial" pitchFamily="34" charset="0"/>
              </a:rPr>
              <a:t>服务、组件模型、管理和通信</a:t>
            </a:r>
            <a:r>
              <a:rPr lang="en-US" altLang="zh-CN" sz="2400" b="1" dirty="0">
                <a:latin typeface="Arial" pitchFamily="34" charset="0"/>
                <a:ea typeface="华文楷体" pitchFamily="2" charset="-122"/>
                <a:cs typeface="Arial" pitchFamily="34" charset="0"/>
              </a:rPr>
              <a:t>API</a:t>
            </a:r>
            <a:r>
              <a:rPr lang="zh-CN" altLang="zh-CN" sz="2400" b="1" dirty="0">
                <a:latin typeface="Arial" pitchFamily="34" charset="0"/>
                <a:ea typeface="华文楷体" pitchFamily="2" charset="-122"/>
                <a:cs typeface="Arial" pitchFamily="34" charset="0"/>
              </a:rPr>
              <a:t>，可用来实现企业级的面向服务体系结构</a:t>
            </a:r>
            <a:r>
              <a:rPr lang="en-US" altLang="zh-CN" sz="2400" b="1" dirty="0">
                <a:latin typeface="Arial" pitchFamily="34" charset="0"/>
                <a:ea typeface="华文楷体" pitchFamily="2" charset="-122"/>
                <a:cs typeface="Arial" pitchFamily="34" charset="0"/>
              </a:rPr>
              <a:t>(Service Oriented Architecture, SOA)</a:t>
            </a:r>
            <a:r>
              <a:rPr lang="zh-CN" altLang="zh-CN" sz="2400" b="1" dirty="0">
                <a:latin typeface="Arial" pitchFamily="34" charset="0"/>
                <a:ea typeface="华文楷体" pitchFamily="2" charset="-122"/>
                <a:cs typeface="Arial" pitchFamily="34" charset="0"/>
              </a:rPr>
              <a:t>和</a:t>
            </a:r>
            <a:r>
              <a:rPr lang="en-US" altLang="zh-CN" sz="2400" b="1" dirty="0">
                <a:latin typeface="Arial" pitchFamily="34" charset="0"/>
                <a:ea typeface="华文楷体" pitchFamily="2" charset="-122"/>
                <a:cs typeface="Arial" pitchFamily="34" charset="0"/>
              </a:rPr>
              <a:t>Web2.0</a:t>
            </a:r>
            <a:r>
              <a:rPr lang="zh-CN" altLang="zh-CN" sz="2400" b="1" dirty="0">
                <a:latin typeface="Arial" pitchFamily="34" charset="0"/>
                <a:ea typeface="华文楷体" pitchFamily="2" charset="-122"/>
                <a:cs typeface="Arial" pitchFamily="34" charset="0"/>
              </a:rPr>
              <a:t>程序。</a:t>
            </a:r>
            <a:endParaRPr lang="en-US" altLang="zh-CN" sz="2400" b="1" dirty="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469507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6" name="TextBox 5"/>
          <p:cNvSpPr txBox="1"/>
          <p:nvPr/>
        </p:nvSpPr>
        <p:spPr>
          <a:xfrm>
            <a:off x="251520" y="1004067"/>
            <a:ext cx="8640960" cy="4819781"/>
          </a:xfrm>
          <a:prstGeom prst="rect">
            <a:avLst/>
          </a:prstGeom>
          <a:noFill/>
        </p:spPr>
        <p:txBody>
          <a:bodyPr wrap="square" rtlCol="0">
            <a:spAutoFit/>
          </a:bodyPr>
          <a:lstStyle/>
          <a:p>
            <a:pPr>
              <a:lnSpc>
                <a:spcPct val="120000"/>
              </a:lnSpc>
              <a:buFont typeface="Wingdings" pitchFamily="2" charset="2"/>
              <a:buChar char="ü"/>
            </a:pPr>
            <a:r>
              <a:rPr lang="en-US" altLang="zh-CN" sz="2800" b="1" dirty="0" smtClean="0">
                <a:solidFill>
                  <a:srgbClr val="C00000"/>
                </a:solidFill>
                <a:latin typeface="Arial" pitchFamily="34" charset="0"/>
                <a:ea typeface="华文细黑" pitchFamily="2" charset="-122"/>
                <a:cs typeface="Arial" pitchFamily="34" charset="0"/>
              </a:rPr>
              <a:t>Java</a:t>
            </a:r>
            <a:r>
              <a:rPr lang="zh-CN" altLang="en-US" sz="2800" b="1" dirty="0" smtClean="0">
                <a:solidFill>
                  <a:srgbClr val="C00000"/>
                </a:solidFill>
                <a:latin typeface="Arial" pitchFamily="34" charset="0"/>
                <a:ea typeface="华文细黑" pitchFamily="2" charset="-122"/>
                <a:cs typeface="Arial" pitchFamily="34" charset="0"/>
              </a:rPr>
              <a:t> </a:t>
            </a:r>
            <a:r>
              <a:rPr lang="en-US" altLang="zh-CN" sz="2800" b="1" dirty="0" smtClean="0">
                <a:solidFill>
                  <a:srgbClr val="C00000"/>
                </a:solidFill>
                <a:latin typeface="Arial" pitchFamily="34" charset="0"/>
                <a:ea typeface="华文细黑" pitchFamily="2" charset="-122"/>
                <a:cs typeface="Arial" pitchFamily="34" charset="0"/>
              </a:rPr>
              <a:t>EE</a:t>
            </a:r>
            <a:r>
              <a:rPr lang="zh-CN" altLang="en-US" sz="2800" b="1" dirty="0" smtClean="0">
                <a:solidFill>
                  <a:srgbClr val="C00000"/>
                </a:solidFill>
                <a:latin typeface="Arial" pitchFamily="34" charset="0"/>
                <a:ea typeface="华文细黑" pitchFamily="2" charset="-122"/>
                <a:cs typeface="Arial" pitchFamily="34" charset="0"/>
              </a:rPr>
              <a:t>主要技术</a:t>
            </a:r>
            <a:endParaRPr lang="en-US" altLang="zh-CN" sz="2800" b="1" dirty="0" smtClean="0">
              <a:solidFill>
                <a:srgbClr val="C00000"/>
              </a:solidFill>
              <a:latin typeface="Arial" pitchFamily="34" charset="0"/>
              <a:ea typeface="华文细黑"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JDBC(Java Database Connectivity)</a:t>
            </a:r>
            <a:r>
              <a:rPr lang="zh-CN" altLang="en-US" sz="2000" b="1" dirty="0" smtClean="0">
                <a:latin typeface="Arial" pitchFamily="34" charset="0"/>
                <a:ea typeface="华文楷体" pitchFamily="2" charset="-122"/>
                <a:cs typeface="Arial" pitchFamily="34" charset="0"/>
              </a:rPr>
              <a:t>提</a:t>
            </a:r>
            <a:r>
              <a:rPr lang="zh-CN" altLang="en-US" sz="2200" b="1" dirty="0" smtClean="0">
                <a:latin typeface="Arial" pitchFamily="34" charset="0"/>
                <a:ea typeface="华文楷体" pitchFamily="2" charset="-122"/>
                <a:cs typeface="Arial" pitchFamily="34" charset="0"/>
              </a:rPr>
              <a:t>供连接各种关系数据库的统一接口，可以为多种关系数据库提供统一访问，它由一组用</a:t>
            </a:r>
            <a:r>
              <a:rPr lang="en-US" altLang="zh-CN" sz="2200" b="1" dirty="0" smtClean="0">
                <a:latin typeface="Arial" pitchFamily="34" charset="0"/>
                <a:ea typeface="华文楷体" pitchFamily="2" charset="-122"/>
                <a:cs typeface="Arial" pitchFamily="34" charset="0"/>
              </a:rPr>
              <a:t>Java</a:t>
            </a:r>
            <a:r>
              <a:rPr lang="zh-CN" altLang="en-US" sz="2200" b="1" dirty="0" smtClean="0">
                <a:latin typeface="Arial" pitchFamily="34" charset="0"/>
                <a:ea typeface="华文楷体" pitchFamily="2" charset="-122"/>
                <a:cs typeface="Arial" pitchFamily="34" charset="0"/>
              </a:rPr>
              <a:t>语言编写的类和接口组成。</a:t>
            </a:r>
            <a:endParaRPr lang="en-US" altLang="zh-CN" sz="22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EJB(Enterprise JavaBeans)</a:t>
            </a:r>
            <a:r>
              <a:rPr lang="zh-CN" altLang="en-US" sz="2200" b="1" dirty="0" smtClean="0">
                <a:latin typeface="Arial" pitchFamily="34" charset="0"/>
                <a:ea typeface="华文楷体" pitchFamily="2" charset="-122"/>
                <a:cs typeface="Arial" pitchFamily="34" charset="0"/>
              </a:rPr>
              <a:t>使得开发者方便地创建、部署和管理跨平台的基于组件的企业应用。</a:t>
            </a:r>
            <a:endParaRPr lang="en-US" altLang="zh-CN" sz="22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Java</a:t>
            </a:r>
            <a:r>
              <a:rPr lang="zh-CN" altLang="en-US" sz="2400" b="1" dirty="0" smtClean="0">
                <a:solidFill>
                  <a:srgbClr val="FF00FF"/>
                </a:solidFill>
                <a:latin typeface="Arial" pitchFamily="34" charset="0"/>
                <a:ea typeface="华文细黑" pitchFamily="2" charset="-122"/>
                <a:cs typeface="Arial" pitchFamily="34" charset="0"/>
              </a:rPr>
              <a:t> </a:t>
            </a:r>
            <a:r>
              <a:rPr lang="en-US" altLang="zh-CN" sz="2400" b="1" dirty="0" smtClean="0">
                <a:solidFill>
                  <a:srgbClr val="FF00FF"/>
                </a:solidFill>
                <a:latin typeface="Arial" pitchFamily="34" charset="0"/>
                <a:ea typeface="华文细黑" pitchFamily="2" charset="-122"/>
                <a:cs typeface="Arial" pitchFamily="34" charset="0"/>
              </a:rPr>
              <a:t>RMI(Java Remote Method Invocation)</a:t>
            </a:r>
            <a:r>
              <a:rPr lang="zh-CN" altLang="en-US" sz="2200" b="1" dirty="0" smtClean="0">
                <a:latin typeface="Arial" pitchFamily="34" charset="0"/>
                <a:ea typeface="华文楷体" pitchFamily="2" charset="-122"/>
                <a:cs typeface="Arial" pitchFamily="34" charset="0"/>
              </a:rPr>
              <a:t>用来开发分布式</a:t>
            </a:r>
            <a:r>
              <a:rPr lang="en-US" altLang="zh-CN" sz="2200" b="1" dirty="0" smtClean="0">
                <a:latin typeface="Arial" pitchFamily="34" charset="0"/>
                <a:ea typeface="华文楷体" pitchFamily="2" charset="-122"/>
                <a:cs typeface="Arial" pitchFamily="34" charset="0"/>
              </a:rPr>
              <a:t>Java</a:t>
            </a:r>
            <a:r>
              <a:rPr lang="zh-CN" altLang="en-US" sz="2200" b="1" dirty="0" smtClean="0">
                <a:latin typeface="Arial" pitchFamily="34" charset="0"/>
                <a:ea typeface="华文楷体" pitchFamily="2" charset="-122"/>
                <a:cs typeface="Arial" pitchFamily="34" charset="0"/>
              </a:rPr>
              <a:t>应用程序。</a:t>
            </a:r>
            <a:endParaRPr lang="en-US" altLang="zh-CN" sz="22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JNDI(Java Naming and Directory Interface) </a:t>
            </a:r>
            <a:r>
              <a:rPr lang="zh-CN" altLang="en-US" sz="2200" b="1" dirty="0" smtClean="0">
                <a:latin typeface="Arial" pitchFamily="34" charset="0"/>
                <a:ea typeface="华文楷体" pitchFamily="2" charset="-122"/>
                <a:cs typeface="Arial" pitchFamily="34" charset="0"/>
              </a:rPr>
              <a:t>是一组在</a:t>
            </a:r>
            <a:r>
              <a:rPr lang="en-US" altLang="zh-CN" sz="2200" b="1" dirty="0" smtClean="0">
                <a:latin typeface="Arial" pitchFamily="34" charset="0"/>
                <a:ea typeface="华文楷体" pitchFamily="2" charset="-122"/>
                <a:cs typeface="Arial" pitchFamily="34" charset="0"/>
              </a:rPr>
              <a:t>Java</a:t>
            </a:r>
            <a:r>
              <a:rPr lang="zh-CN" altLang="en-US" sz="2200" b="1" dirty="0" smtClean="0">
                <a:latin typeface="Arial" pitchFamily="34" charset="0"/>
                <a:ea typeface="华文楷体" pitchFamily="2" charset="-122"/>
                <a:cs typeface="Arial" pitchFamily="34" charset="0"/>
              </a:rPr>
              <a:t>应用中访问命名和目录服务的</a:t>
            </a:r>
            <a:r>
              <a:rPr lang="en-US" altLang="zh-CN" sz="2200" b="1" dirty="0" smtClean="0">
                <a:latin typeface="Arial" pitchFamily="34" charset="0"/>
                <a:ea typeface="华文楷体" pitchFamily="2" charset="-122"/>
                <a:cs typeface="Arial" pitchFamily="34" charset="0"/>
              </a:rPr>
              <a:t>API</a:t>
            </a:r>
            <a:r>
              <a:rPr lang="zh-CN" altLang="en-US" sz="2200" b="1" dirty="0" smtClean="0">
                <a:latin typeface="Arial" pitchFamily="34" charset="0"/>
                <a:ea typeface="华文楷体" pitchFamily="2" charset="-122"/>
                <a:cs typeface="Arial" pitchFamily="34" charset="0"/>
              </a:rPr>
              <a:t>。命名服务将名称和对象联系起来，使得我们可以用名称访问对象。</a:t>
            </a:r>
            <a:endParaRPr lang="en-US" altLang="zh-CN" sz="22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slide(fromBottom)">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slide(fromBottom)">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slide(fromBottom)">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slide(fromBottom)">
                                      <p:cBhvr>
                                        <p:cTn id="3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6" name="TextBox 5"/>
          <p:cNvSpPr txBox="1"/>
          <p:nvPr/>
        </p:nvSpPr>
        <p:spPr>
          <a:xfrm>
            <a:off x="251520" y="1004067"/>
            <a:ext cx="8640960" cy="4302716"/>
          </a:xfrm>
          <a:prstGeom prst="rect">
            <a:avLst/>
          </a:prstGeom>
          <a:noFill/>
        </p:spPr>
        <p:txBody>
          <a:bodyPr wrap="square" rtlCol="0">
            <a:spAutoFit/>
          </a:bodyPr>
          <a:lstStyle/>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JMAPI(Java Management API)</a:t>
            </a:r>
            <a:r>
              <a:rPr lang="zh-CN" altLang="en-US" sz="2200" b="1" dirty="0" smtClean="0">
                <a:latin typeface="华文楷体" pitchFamily="2" charset="-122"/>
                <a:ea typeface="华文楷体" pitchFamily="2" charset="-122"/>
                <a:cs typeface="Arial" pitchFamily="34" charset="0"/>
              </a:rPr>
              <a:t>为异构网络上系统、网络和服务管理的开发提供一整套丰富的对象和方法。</a:t>
            </a:r>
            <a:endParaRPr lang="en-US" altLang="zh-CN" sz="2200" b="1" dirty="0" smtClean="0">
              <a:latin typeface="华文楷体" pitchFamily="2" charset="-122"/>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JMS(Java Message Service)</a:t>
            </a:r>
            <a:r>
              <a:rPr lang="zh-CN" altLang="en-US" sz="2200" b="1" dirty="0" smtClean="0">
                <a:latin typeface="Arial" pitchFamily="34" charset="0"/>
                <a:ea typeface="华文楷体" pitchFamily="2" charset="-122"/>
                <a:cs typeface="Arial" pitchFamily="34" charset="0"/>
              </a:rPr>
              <a:t>提供企业消息服务，如可靠的消息队列、发布和订阅通信、以及有关推拉技术的各个方面。</a:t>
            </a:r>
            <a:endParaRPr lang="en-US" altLang="zh-CN" sz="22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JTS(Java Transaction Service)</a:t>
            </a:r>
            <a:r>
              <a:rPr lang="zh-CN" altLang="en-US" sz="2200" b="1" dirty="0" smtClean="0">
                <a:latin typeface="Arial" pitchFamily="34" charset="0"/>
                <a:ea typeface="华文楷体" pitchFamily="2" charset="-122"/>
                <a:cs typeface="Arial" pitchFamily="34" charset="0"/>
              </a:rPr>
              <a:t>提供存取事务处理资源的开放标准，这些事务处理资源包括事务处理应用程序、事务处理管理及监控。</a:t>
            </a:r>
            <a:endParaRPr lang="en-US" altLang="zh-CN" sz="22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JMF(Java Media Framework API)</a:t>
            </a:r>
            <a:r>
              <a:rPr lang="zh-CN" altLang="en-US" sz="2200" b="1" dirty="0" smtClean="0">
                <a:latin typeface="Arial" pitchFamily="34" charset="0"/>
                <a:ea typeface="华文楷体" pitchFamily="2" charset="-122"/>
                <a:cs typeface="Arial" pitchFamily="34" charset="0"/>
              </a:rPr>
              <a:t>帮助开发者把音频、视频和其它一些基于时间的媒体放到</a:t>
            </a:r>
            <a:r>
              <a:rPr lang="en-US" altLang="zh-CN" sz="2200" b="1" dirty="0" smtClean="0">
                <a:latin typeface="Arial" pitchFamily="34" charset="0"/>
                <a:ea typeface="华文楷体" pitchFamily="2" charset="-122"/>
                <a:cs typeface="Arial" pitchFamily="34" charset="0"/>
              </a:rPr>
              <a:t>Java</a:t>
            </a:r>
            <a:r>
              <a:rPr lang="zh-CN" altLang="en-US" sz="2200" b="1" dirty="0" smtClean="0">
                <a:latin typeface="Arial" pitchFamily="34" charset="0"/>
                <a:ea typeface="华文楷体" pitchFamily="2" charset="-122"/>
                <a:cs typeface="Arial" pitchFamily="34" charset="0"/>
              </a:rPr>
              <a:t>应用程序或</a:t>
            </a:r>
            <a:r>
              <a:rPr lang="en-US" altLang="zh-CN" sz="2200" b="1" dirty="0" smtClean="0">
                <a:latin typeface="Arial" pitchFamily="34" charset="0"/>
                <a:ea typeface="华文楷体" pitchFamily="2" charset="-122"/>
                <a:cs typeface="Arial" pitchFamily="34" charset="0"/>
              </a:rPr>
              <a:t>applet</a:t>
            </a:r>
            <a:r>
              <a:rPr lang="zh-CN" altLang="en-US" sz="2200" b="1" dirty="0" smtClean="0">
                <a:latin typeface="Arial" pitchFamily="34" charset="0"/>
                <a:ea typeface="华文楷体" pitchFamily="2" charset="-122"/>
                <a:cs typeface="Arial" pitchFamily="34" charset="0"/>
              </a:rPr>
              <a:t>小程序中去，为多媒体开发者提供了捕捉、回访、编解码等工具，是一个弹性的、跨平台的多媒体解决方案。</a:t>
            </a:r>
            <a:endParaRPr lang="en-US" altLang="zh-CN" sz="22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lide(fromBottom)">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6" name="TextBox 5"/>
          <p:cNvSpPr txBox="1"/>
          <p:nvPr/>
        </p:nvSpPr>
        <p:spPr>
          <a:xfrm>
            <a:off x="251520" y="1004067"/>
            <a:ext cx="8640960" cy="4967514"/>
          </a:xfrm>
          <a:prstGeom prst="rect">
            <a:avLst/>
          </a:prstGeom>
          <a:noFill/>
        </p:spPr>
        <p:txBody>
          <a:bodyPr wrap="square" rtlCol="0">
            <a:spAutoFit/>
          </a:bodyPr>
          <a:lstStyle/>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Annotation(Java Annotation) </a:t>
            </a:r>
            <a:r>
              <a:rPr lang="zh-CN" altLang="en-US" sz="2400" b="1" dirty="0" smtClean="0">
                <a:latin typeface="Arial" pitchFamily="34" charset="0"/>
                <a:ea typeface="华文楷体" pitchFamily="2" charset="-122"/>
                <a:cs typeface="Arial" pitchFamily="34" charset="0"/>
              </a:rPr>
              <a:t>在已经发布的</a:t>
            </a:r>
            <a:r>
              <a:rPr lang="en-US" altLang="zh-CN" sz="2400" b="1" dirty="0" smtClean="0">
                <a:latin typeface="Arial" pitchFamily="34" charset="0"/>
                <a:ea typeface="华文楷体" pitchFamily="2" charset="-122"/>
                <a:cs typeface="Arial" pitchFamily="34" charset="0"/>
              </a:rPr>
              <a:t>JDK1.5</a:t>
            </a:r>
            <a:r>
              <a:rPr lang="zh-CN" altLang="en-US" sz="2400" b="1" dirty="0" smtClean="0">
                <a:latin typeface="Arial" pitchFamily="34" charset="0"/>
                <a:ea typeface="华文楷体" pitchFamily="2" charset="-122"/>
                <a:cs typeface="Arial" pitchFamily="34" charset="0"/>
              </a:rPr>
              <a:t>中增加了标注。标注提供了一种机制，将程序的元素如类、方法、属性、参数、本地变量、包和元数据联系起来，这样编译器可以将元数据存储在</a:t>
            </a:r>
            <a:r>
              <a:rPr lang="en-US" altLang="zh-CN" sz="2400" b="1" dirty="0" smtClean="0">
                <a:latin typeface="Arial" pitchFamily="34" charset="0"/>
                <a:ea typeface="华文楷体" pitchFamily="2" charset="-122"/>
                <a:cs typeface="Arial" pitchFamily="34" charset="0"/>
              </a:rPr>
              <a:t>Class</a:t>
            </a:r>
            <a:r>
              <a:rPr lang="zh-CN" altLang="en-US" sz="2400" b="1" dirty="0" smtClean="0">
                <a:latin typeface="Arial" pitchFamily="34" charset="0"/>
                <a:ea typeface="华文楷体" pitchFamily="2" charset="-122"/>
                <a:cs typeface="Arial" pitchFamily="34" charset="0"/>
              </a:rPr>
              <a:t>文件中，虚拟机和其它对象可以根据这些元数据来决定如何使用这些程序元素或改变它们运行的行为。</a:t>
            </a:r>
            <a:endParaRPr lang="en-US" altLang="zh-CN" sz="24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JMX(Java Management Extension, Java</a:t>
            </a:r>
            <a:r>
              <a:rPr lang="zh-CN" altLang="en-US" sz="2400" b="1" dirty="0" smtClean="0">
                <a:solidFill>
                  <a:srgbClr val="FF00FF"/>
                </a:solidFill>
                <a:latin typeface="Arial" pitchFamily="34" charset="0"/>
                <a:ea typeface="华文细黑" pitchFamily="2" charset="-122"/>
                <a:cs typeface="Arial" pitchFamily="34" charset="0"/>
              </a:rPr>
              <a:t>管理扩展</a:t>
            </a:r>
            <a:r>
              <a:rPr lang="en-US" altLang="zh-CN" sz="2400" b="1" dirty="0" smtClean="0">
                <a:solidFill>
                  <a:srgbClr val="FF00FF"/>
                </a:solidFill>
                <a:latin typeface="Arial" pitchFamily="34" charset="0"/>
                <a:ea typeface="华文细黑" pitchFamily="2" charset="-122"/>
                <a:cs typeface="Arial" pitchFamily="34" charset="0"/>
              </a:rPr>
              <a:t>) </a:t>
            </a:r>
            <a:r>
              <a:rPr lang="zh-CN" altLang="en-US" sz="2400" b="1" dirty="0" smtClean="0">
                <a:latin typeface="Arial" pitchFamily="34" charset="0"/>
                <a:ea typeface="华文楷体" pitchFamily="2" charset="-122"/>
                <a:cs typeface="Arial" pitchFamily="34" charset="0"/>
              </a:rPr>
              <a:t>是一个为应用程序、设备、系统等植入管理功能的框架。</a:t>
            </a:r>
            <a:r>
              <a:rPr lang="en-US" altLang="zh-CN" sz="2400" b="1" dirty="0" smtClean="0">
                <a:latin typeface="Arial" pitchFamily="34" charset="0"/>
                <a:ea typeface="华文楷体" pitchFamily="2" charset="-122"/>
                <a:cs typeface="Arial" pitchFamily="34" charset="0"/>
              </a:rPr>
              <a:t>JMX</a:t>
            </a:r>
            <a:r>
              <a:rPr lang="zh-CN" altLang="en-US" sz="2400" b="1" dirty="0" smtClean="0">
                <a:latin typeface="Arial" pitchFamily="34" charset="0"/>
                <a:ea typeface="华文楷体" pitchFamily="2" charset="-122"/>
                <a:cs typeface="Arial" pitchFamily="34" charset="0"/>
              </a:rPr>
              <a:t>可以跨越一系列异构的操作系统平台、系统体系结构和网络传输协议，灵活地开发无缝集成的系统、网络和服务管理应用。</a:t>
            </a:r>
            <a:endParaRPr lang="en-US" altLang="zh-CN" sz="2400" b="1" dirty="0" smtClean="0">
              <a:latin typeface="Arial" pitchFamily="34" charset="0"/>
              <a:ea typeface="华文楷体" pitchFamily="2" charset="-122"/>
              <a:cs typeface="Arial" pitchFamily="34" charset="0"/>
            </a:endParaRPr>
          </a:p>
          <a:p>
            <a:pPr>
              <a:lnSpc>
                <a:spcPct val="120000"/>
              </a:lnSpc>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JPA(Java Persistence</a:t>
            </a:r>
            <a:r>
              <a:rPr lang="zh-CN" altLang="en-US" sz="2400" b="1" dirty="0" smtClean="0">
                <a:solidFill>
                  <a:srgbClr val="FF00FF"/>
                </a:solidFill>
                <a:latin typeface="Arial" pitchFamily="34" charset="0"/>
                <a:ea typeface="华文细黑" pitchFamily="2" charset="-122"/>
                <a:cs typeface="Arial" pitchFamily="34" charset="0"/>
              </a:rPr>
              <a:t> </a:t>
            </a:r>
            <a:r>
              <a:rPr lang="en-US" altLang="zh-CN" sz="2400" b="1" dirty="0" smtClean="0">
                <a:solidFill>
                  <a:srgbClr val="FF00FF"/>
                </a:solidFill>
                <a:latin typeface="Arial" pitchFamily="34" charset="0"/>
                <a:ea typeface="华文细黑" pitchFamily="2" charset="-122"/>
                <a:cs typeface="Arial" pitchFamily="34" charset="0"/>
              </a:rPr>
              <a:t>API) </a:t>
            </a:r>
            <a:r>
              <a:rPr lang="zh-CN" altLang="en-US" sz="2400" b="1" dirty="0" smtClean="0">
                <a:latin typeface="Arial" pitchFamily="34" charset="0"/>
                <a:ea typeface="华文楷体" pitchFamily="2" charset="-122"/>
                <a:cs typeface="Arial" pitchFamily="34" charset="0"/>
              </a:rPr>
              <a:t>通过</a:t>
            </a:r>
            <a:r>
              <a:rPr lang="en-US" altLang="zh-CN" sz="2400" b="1" dirty="0" smtClean="0">
                <a:latin typeface="Arial" pitchFamily="34" charset="0"/>
                <a:ea typeface="华文楷体" pitchFamily="2" charset="-122"/>
                <a:cs typeface="Arial" pitchFamily="34" charset="0"/>
              </a:rPr>
              <a:t>JDK5.0</a:t>
            </a:r>
            <a:r>
              <a:rPr lang="zh-CN" altLang="en-US" sz="2400" b="1" dirty="0" smtClean="0">
                <a:latin typeface="Arial" pitchFamily="34" charset="0"/>
                <a:ea typeface="华文楷体" pitchFamily="2" charset="-122"/>
                <a:cs typeface="Arial" pitchFamily="34" charset="0"/>
              </a:rPr>
              <a:t>注释或</a:t>
            </a:r>
            <a:r>
              <a:rPr lang="en-US" altLang="zh-CN" sz="2400" b="1" dirty="0" smtClean="0">
                <a:latin typeface="Arial" pitchFamily="34" charset="0"/>
                <a:ea typeface="华文楷体" pitchFamily="2" charset="-122"/>
                <a:cs typeface="Arial" pitchFamily="34" charset="0"/>
              </a:rPr>
              <a:t>XML</a:t>
            </a:r>
            <a:r>
              <a:rPr lang="zh-CN" altLang="en-US" sz="2400" b="1" dirty="0" smtClean="0">
                <a:latin typeface="Arial" pitchFamily="34" charset="0"/>
                <a:ea typeface="华文楷体" pitchFamily="2" charset="-122"/>
                <a:cs typeface="Arial" pitchFamily="34" charset="0"/>
              </a:rPr>
              <a:t>描述对象</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关系表的映射关系，并将运行期的实体对象持久化到数据库中。</a:t>
            </a:r>
            <a:endParaRPr lang="en-US" altLang="zh-CN" sz="2400" b="1" dirty="0" smtClean="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4" name="TextBox 3"/>
          <p:cNvSpPr txBox="1"/>
          <p:nvPr/>
        </p:nvSpPr>
        <p:spPr>
          <a:xfrm>
            <a:off x="361628" y="980728"/>
            <a:ext cx="8496944" cy="2000548"/>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Java SE</a:t>
            </a:r>
            <a:r>
              <a:rPr lang="zh-CN" altLang="en-US" sz="2800" b="1" dirty="0" smtClean="0">
                <a:solidFill>
                  <a:srgbClr val="FF0000"/>
                </a:solidFill>
                <a:latin typeface="Arial" pitchFamily="34" charset="0"/>
                <a:ea typeface="华文细黑" pitchFamily="2" charset="-122"/>
                <a:cs typeface="Arial" pitchFamily="34" charset="0"/>
              </a:rPr>
              <a:t>开发工具包下载、安装和配置：</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步骤</a:t>
            </a:r>
            <a:r>
              <a:rPr lang="en-US" altLang="zh-CN" sz="2400" b="1" dirty="0" smtClean="0">
                <a:solidFill>
                  <a:srgbClr val="0000FF"/>
                </a:solidFill>
                <a:latin typeface="Arial" pitchFamily="34" charset="0"/>
                <a:ea typeface="华文细黑" pitchFamily="2" charset="-122"/>
                <a:cs typeface="Arial" pitchFamily="34" charset="0"/>
              </a:rPr>
              <a:t>1</a:t>
            </a:r>
            <a:r>
              <a:rPr lang="zh-CN" altLang="en-US" sz="2400" b="1" dirty="0" smtClean="0">
                <a:solidFill>
                  <a:srgbClr val="0000FF"/>
                </a:solidFill>
                <a:latin typeface="Arial" pitchFamily="34" charset="0"/>
                <a:ea typeface="华文细黑" pitchFamily="2" charset="-122"/>
                <a:cs typeface="Arial" pitchFamily="34" charset="0"/>
              </a:rPr>
              <a:t>：</a:t>
            </a:r>
            <a:r>
              <a:rPr lang="zh-CN" altLang="zh-CN" sz="2400" b="1" dirty="0">
                <a:latin typeface="Arial" pitchFamily="34" charset="0"/>
                <a:ea typeface="华文细黑" pitchFamily="2" charset="-122"/>
                <a:cs typeface="Arial" pitchFamily="34" charset="0"/>
              </a:rPr>
              <a:t>下载</a:t>
            </a:r>
            <a:r>
              <a:rPr lang="en-US" altLang="zh-CN" sz="2400" b="1" dirty="0">
                <a:latin typeface="Arial" pitchFamily="34" charset="0"/>
                <a:ea typeface="华文细黑" pitchFamily="2" charset="-122"/>
                <a:cs typeface="Arial" pitchFamily="34" charset="0"/>
              </a:rPr>
              <a:t>Java SE</a:t>
            </a:r>
            <a:r>
              <a:rPr lang="zh-CN" altLang="zh-CN" sz="2400" b="1" dirty="0">
                <a:latin typeface="Arial" pitchFamily="34" charset="0"/>
                <a:ea typeface="华文细黑" pitchFamily="2" charset="-122"/>
                <a:cs typeface="Arial" pitchFamily="34" charset="0"/>
              </a:rPr>
              <a:t>开发工具包</a:t>
            </a:r>
            <a:r>
              <a:rPr lang="zh-CN" altLang="en-US" sz="2400" b="1" dirty="0">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登陆到</a:t>
            </a:r>
            <a:r>
              <a:rPr lang="en-US" altLang="zh-CN" sz="2400" b="1" dirty="0" smtClean="0">
                <a:latin typeface="Arial" pitchFamily="34" charset="0"/>
                <a:ea typeface="华文细黑" pitchFamily="2" charset="-122"/>
                <a:cs typeface="Arial" pitchFamily="34" charset="0"/>
              </a:rPr>
              <a:t>Oracle</a:t>
            </a:r>
            <a:r>
              <a:rPr lang="zh-CN" altLang="en-US" sz="2400" b="1" dirty="0" smtClean="0">
                <a:latin typeface="Arial" pitchFamily="34" charset="0"/>
                <a:ea typeface="华文细黑" pitchFamily="2" charset="-122"/>
                <a:cs typeface="Arial" pitchFamily="34" charset="0"/>
              </a:rPr>
              <a:t>公司网页</a:t>
            </a:r>
            <a:r>
              <a:rPr lang="en-US" altLang="zh-CN" sz="2400" b="1" dirty="0" smtClean="0">
                <a:solidFill>
                  <a:srgbClr val="0000FF"/>
                </a:solidFill>
                <a:latin typeface="Arial" pitchFamily="34" charset="0"/>
                <a:ea typeface="华文细黑" pitchFamily="2" charset="-122"/>
                <a:cs typeface="Arial" pitchFamily="34" charset="0"/>
                <a:hlinkClick r:id="rId2"/>
              </a:rPr>
              <a:t>http://www.oracle.com/technetwork/java/javase/downloads/index.html</a:t>
            </a:r>
            <a:r>
              <a:rPr lang="zh-CN" altLang="en-US" sz="2400" b="1" dirty="0" smtClean="0">
                <a:solidFill>
                  <a:srgbClr val="0000FF"/>
                </a:solidFill>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，目前</a:t>
            </a:r>
            <a:r>
              <a:rPr lang="en-US" altLang="zh-CN" sz="2400" b="1" dirty="0">
                <a:latin typeface="Arial" pitchFamily="34" charset="0"/>
                <a:ea typeface="华文细黑" pitchFamily="2" charset="-122"/>
                <a:cs typeface="Arial" pitchFamily="34" charset="0"/>
              </a:rPr>
              <a:t>Java SE</a:t>
            </a:r>
            <a:r>
              <a:rPr lang="zh-CN" altLang="en-US" sz="2400" b="1" dirty="0" smtClean="0">
                <a:latin typeface="Arial" pitchFamily="34" charset="0"/>
                <a:ea typeface="华文细黑" pitchFamily="2" charset="-122"/>
                <a:cs typeface="Arial" pitchFamily="34" charset="0"/>
              </a:rPr>
              <a:t>的最高版本是</a:t>
            </a:r>
            <a:r>
              <a:rPr lang="en-US" altLang="zh-CN" sz="2400" b="1" dirty="0" smtClean="0">
                <a:latin typeface="Arial" pitchFamily="34" charset="0"/>
                <a:ea typeface="华文细黑" pitchFamily="2" charset="-122"/>
                <a:cs typeface="Arial" pitchFamily="34" charset="0"/>
              </a:rPr>
              <a:t>8u25</a:t>
            </a:r>
            <a:r>
              <a:rPr lang="zh-CN" altLang="en-US" sz="2400" b="1" dirty="0" smtClean="0">
                <a:latin typeface="Arial" pitchFamily="34" charset="0"/>
                <a:ea typeface="华文细黑" pitchFamily="2" charset="-122"/>
                <a:cs typeface="Arial" pitchFamily="34" charset="0"/>
              </a:rPr>
              <a:t>，点击如下链接。</a:t>
            </a:r>
            <a:endParaRPr lang="en-US" altLang="zh-CN" sz="2400" b="1" dirty="0" smtClean="0">
              <a:latin typeface="Arial" pitchFamily="34" charset="0"/>
              <a:ea typeface="华文细黑" pitchFamily="2" charset="-122"/>
              <a:cs typeface="Arial"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977048"/>
            <a:ext cx="4973182" cy="362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椭圆 7"/>
          <p:cNvSpPr/>
          <p:nvPr/>
        </p:nvSpPr>
        <p:spPr>
          <a:xfrm>
            <a:off x="3275856" y="4077072"/>
            <a:ext cx="1296144" cy="792088"/>
          </a:xfrm>
          <a:prstGeom prst="ellipse">
            <a:avLst/>
          </a:prstGeom>
          <a:noFill/>
          <a:ln w="28575">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lide(fromBottom)">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4" name="TextBox 3"/>
          <p:cNvSpPr txBox="1"/>
          <p:nvPr/>
        </p:nvSpPr>
        <p:spPr>
          <a:xfrm>
            <a:off x="361628" y="980728"/>
            <a:ext cx="8496944" cy="1569660"/>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步骤</a:t>
            </a:r>
            <a:r>
              <a:rPr lang="en-US" altLang="zh-CN" sz="2400" b="1" dirty="0" smtClean="0">
                <a:solidFill>
                  <a:srgbClr val="0000FF"/>
                </a:solidFill>
                <a:latin typeface="Arial" pitchFamily="34" charset="0"/>
                <a:ea typeface="华文细黑" pitchFamily="2" charset="-122"/>
                <a:cs typeface="Arial" pitchFamily="34" charset="0"/>
              </a:rPr>
              <a:t>2</a:t>
            </a:r>
            <a:r>
              <a:rPr lang="zh-CN" altLang="en-US" sz="2400" b="1" dirty="0" smtClean="0">
                <a:solidFill>
                  <a:srgbClr val="0000FF"/>
                </a:solidFill>
                <a:latin typeface="Arial" pitchFamily="34" charset="0"/>
                <a:ea typeface="华文细黑" pitchFamily="2" charset="-122"/>
                <a:cs typeface="Arial" pitchFamily="34" charset="0"/>
              </a:rPr>
              <a:t>：</a:t>
            </a:r>
            <a:r>
              <a:rPr lang="zh-CN" altLang="zh-CN" sz="2400" b="1" dirty="0" smtClean="0">
                <a:latin typeface="Arial" pitchFamily="34" charset="0"/>
                <a:ea typeface="华文细黑" pitchFamily="2" charset="-122"/>
                <a:cs typeface="Arial" pitchFamily="34" charset="0"/>
              </a:rPr>
              <a:t>用户</a:t>
            </a:r>
            <a:r>
              <a:rPr lang="zh-CN" altLang="zh-CN" sz="2400" b="1" dirty="0">
                <a:latin typeface="Arial" pitchFamily="34" charset="0"/>
                <a:ea typeface="华文细黑" pitchFamily="2" charset="-122"/>
                <a:cs typeface="Arial" pitchFamily="34" charset="0"/>
              </a:rPr>
              <a:t>可以根据不同操作系统</a:t>
            </a:r>
            <a:r>
              <a:rPr lang="en-US" altLang="zh-CN" sz="2400" b="1" dirty="0">
                <a:latin typeface="Arial" pitchFamily="34" charset="0"/>
                <a:ea typeface="华文细黑" pitchFamily="2" charset="-122"/>
                <a:cs typeface="Arial" pitchFamily="34" charset="0"/>
              </a:rPr>
              <a:t>(Linux</a:t>
            </a:r>
            <a:r>
              <a:rPr lang="zh-CN" altLang="zh-CN" sz="2400" b="1" dirty="0">
                <a:latin typeface="Arial" pitchFamily="34" charset="0"/>
                <a:ea typeface="华文细黑" pitchFamily="2" charset="-122"/>
                <a:cs typeface="Arial" pitchFamily="34" charset="0"/>
              </a:rPr>
              <a:t>、</a:t>
            </a:r>
            <a:r>
              <a:rPr lang="en-US" altLang="zh-CN" sz="2400" b="1" dirty="0">
                <a:latin typeface="Arial" pitchFamily="34" charset="0"/>
                <a:ea typeface="华文细黑" pitchFamily="2" charset="-122"/>
                <a:cs typeface="Arial" pitchFamily="34" charset="0"/>
              </a:rPr>
              <a:t>Windows</a:t>
            </a:r>
            <a:r>
              <a:rPr lang="zh-CN" altLang="zh-CN" sz="2400" b="1" dirty="0">
                <a:latin typeface="Arial" pitchFamily="34" charset="0"/>
                <a:ea typeface="华文细黑" pitchFamily="2" charset="-122"/>
                <a:cs typeface="Arial" pitchFamily="34" charset="0"/>
              </a:rPr>
              <a:t>、</a:t>
            </a:r>
            <a:r>
              <a:rPr lang="en-US" altLang="zh-CN" sz="2400" b="1" dirty="0">
                <a:latin typeface="Arial" pitchFamily="34" charset="0"/>
                <a:ea typeface="华文细黑" pitchFamily="2" charset="-122"/>
                <a:cs typeface="Arial" pitchFamily="34" charset="0"/>
              </a:rPr>
              <a:t>Mac OS</a:t>
            </a:r>
            <a:r>
              <a:rPr lang="zh-CN" altLang="zh-CN" sz="2400" b="1" dirty="0">
                <a:latin typeface="Arial" pitchFamily="34" charset="0"/>
                <a:ea typeface="华文细黑" pitchFamily="2" charset="-122"/>
                <a:cs typeface="Arial" pitchFamily="34" charset="0"/>
              </a:rPr>
              <a:t>等</a:t>
            </a:r>
            <a:r>
              <a:rPr lang="en-US" altLang="zh-CN" sz="2400" b="1" dirty="0">
                <a:latin typeface="Arial" pitchFamily="34" charset="0"/>
                <a:ea typeface="华文细黑" pitchFamily="2" charset="-122"/>
                <a:cs typeface="Arial" pitchFamily="34" charset="0"/>
              </a:rPr>
              <a:t>)</a:t>
            </a:r>
            <a:r>
              <a:rPr lang="zh-CN" altLang="zh-CN" sz="2400" b="1" dirty="0">
                <a:latin typeface="Arial" pitchFamily="34" charset="0"/>
                <a:ea typeface="华文细黑" pitchFamily="2" charset="-122"/>
                <a:cs typeface="Arial" pitchFamily="34" charset="0"/>
              </a:rPr>
              <a:t>上</a:t>
            </a:r>
            <a:r>
              <a:rPr lang="en-US" altLang="zh-CN" sz="2400" b="1" dirty="0">
                <a:latin typeface="Arial" pitchFamily="34" charset="0"/>
                <a:ea typeface="华文细黑" pitchFamily="2" charset="-122"/>
                <a:cs typeface="Arial" pitchFamily="34" charset="0"/>
              </a:rPr>
              <a:t>Java SE</a:t>
            </a:r>
            <a:r>
              <a:rPr lang="zh-CN" altLang="zh-CN" sz="2400" b="1" dirty="0">
                <a:latin typeface="Arial" pitchFamily="34" charset="0"/>
                <a:ea typeface="华文细黑" pitchFamily="2" charset="-122"/>
                <a:cs typeface="Arial" pitchFamily="34" charset="0"/>
              </a:rPr>
              <a:t>开发工具包。我们选择</a:t>
            </a:r>
            <a:r>
              <a:rPr lang="en-US" altLang="zh-CN" sz="2400" b="1" dirty="0">
                <a:latin typeface="Arial" pitchFamily="34" charset="0"/>
                <a:ea typeface="华文细黑" pitchFamily="2" charset="-122"/>
                <a:cs typeface="Arial" pitchFamily="34" charset="0"/>
              </a:rPr>
              <a:t>Window64</a:t>
            </a:r>
            <a:r>
              <a:rPr lang="zh-CN" altLang="zh-CN" sz="2400" b="1" dirty="0">
                <a:latin typeface="Arial" pitchFamily="34" charset="0"/>
                <a:ea typeface="华文细黑" pitchFamily="2" charset="-122"/>
                <a:cs typeface="Arial" pitchFamily="34" charset="0"/>
              </a:rPr>
              <a:t>位操作系统上的</a:t>
            </a:r>
            <a:r>
              <a:rPr lang="en-US" altLang="zh-CN" sz="2400" b="1" dirty="0">
                <a:latin typeface="Arial" pitchFamily="34" charset="0"/>
                <a:ea typeface="华文细黑" pitchFamily="2" charset="-122"/>
                <a:cs typeface="Arial" pitchFamily="34" charset="0"/>
              </a:rPr>
              <a:t>Java SE</a:t>
            </a:r>
            <a:r>
              <a:rPr lang="zh-CN" altLang="zh-CN" sz="2400" b="1" dirty="0">
                <a:latin typeface="Arial" pitchFamily="34" charset="0"/>
                <a:ea typeface="华文细黑" pitchFamily="2" charset="-122"/>
                <a:cs typeface="Arial" pitchFamily="34" charset="0"/>
              </a:rPr>
              <a:t>开发工具包，点击</a:t>
            </a:r>
            <a:r>
              <a:rPr lang="en-US" altLang="zh-CN" sz="2400" b="1" dirty="0">
                <a:latin typeface="Arial" pitchFamily="34" charset="0"/>
                <a:ea typeface="华文细黑" pitchFamily="2" charset="-122"/>
                <a:cs typeface="Arial" pitchFamily="34" charset="0"/>
              </a:rPr>
              <a:t>jdk-8u45-windows-x64.exe</a:t>
            </a:r>
            <a:r>
              <a:rPr lang="zh-CN" altLang="zh-CN" sz="2400" b="1" dirty="0">
                <a:latin typeface="Arial" pitchFamily="34" charset="0"/>
                <a:ea typeface="华文细黑" pitchFamily="2" charset="-122"/>
                <a:cs typeface="Arial" pitchFamily="34" charset="0"/>
              </a:rPr>
              <a:t>进行下载</a:t>
            </a:r>
            <a:r>
              <a:rPr lang="zh-CN" altLang="zh-CN"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657" y="2555176"/>
            <a:ext cx="5772885"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椭圆 6"/>
          <p:cNvSpPr/>
          <p:nvPr/>
        </p:nvSpPr>
        <p:spPr>
          <a:xfrm>
            <a:off x="2729944" y="6569216"/>
            <a:ext cx="3600400" cy="248500"/>
          </a:xfrm>
          <a:prstGeom prst="ellipse">
            <a:avLst/>
          </a:prstGeom>
          <a:noFill/>
          <a:ln w="28575">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4" name="TextBox 3"/>
          <p:cNvSpPr txBox="1"/>
          <p:nvPr/>
        </p:nvSpPr>
        <p:spPr>
          <a:xfrm>
            <a:off x="361628" y="980728"/>
            <a:ext cx="8496944" cy="461665"/>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步骤</a:t>
            </a:r>
            <a:r>
              <a:rPr lang="en-US" altLang="zh-CN" sz="2400" b="1" dirty="0" smtClean="0">
                <a:solidFill>
                  <a:srgbClr val="0000FF"/>
                </a:solidFill>
                <a:latin typeface="Arial" pitchFamily="34" charset="0"/>
                <a:ea typeface="华文细黑" pitchFamily="2" charset="-122"/>
                <a:cs typeface="Arial" pitchFamily="34" charset="0"/>
              </a:rPr>
              <a:t>3</a:t>
            </a:r>
            <a:r>
              <a:rPr lang="zh-CN" altLang="en-US" sz="2400" b="1" dirty="0" smtClean="0">
                <a:solidFill>
                  <a:srgbClr val="0000FF"/>
                </a:solidFill>
                <a:latin typeface="Arial" pitchFamily="34" charset="0"/>
                <a:ea typeface="华文细黑" pitchFamily="2" charset="-122"/>
                <a:cs typeface="Arial" pitchFamily="34" charset="0"/>
              </a:rPr>
              <a:t>：</a:t>
            </a:r>
            <a:r>
              <a:rPr lang="zh-CN" altLang="zh-CN" sz="2400" b="1" dirty="0" smtClean="0">
                <a:latin typeface="华文细黑" panose="02010600040101010101" pitchFamily="2" charset="-122"/>
                <a:ea typeface="华文细黑" panose="02010600040101010101" pitchFamily="2" charset="-122"/>
              </a:rPr>
              <a:t>安装</a:t>
            </a:r>
            <a:r>
              <a:rPr lang="en-US" altLang="zh-CN" sz="2400" b="1" dirty="0">
                <a:latin typeface="华文细黑" panose="02010600040101010101" pitchFamily="2" charset="-122"/>
                <a:ea typeface="华文细黑" panose="02010600040101010101" pitchFamily="2" charset="-122"/>
              </a:rPr>
              <a:t>Java SE</a:t>
            </a:r>
            <a:r>
              <a:rPr lang="zh-CN" altLang="zh-CN" sz="2400" b="1" dirty="0">
                <a:latin typeface="华文细黑" panose="02010600040101010101" pitchFamily="2" charset="-122"/>
                <a:ea typeface="华文细黑" panose="02010600040101010101" pitchFamily="2" charset="-122"/>
              </a:rPr>
              <a:t>开发</a:t>
            </a:r>
            <a:r>
              <a:rPr lang="zh-CN" altLang="zh-CN" sz="2400" b="1" dirty="0" smtClean="0">
                <a:latin typeface="华文细黑" panose="02010600040101010101" pitchFamily="2" charset="-122"/>
                <a:ea typeface="华文细黑" panose="02010600040101010101" pitchFamily="2" charset="-122"/>
              </a:rPr>
              <a:t>工具包</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251520" y="1556792"/>
            <a:ext cx="4933950" cy="37052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899592" y="1844824"/>
            <a:ext cx="4895850" cy="375285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1619672" y="2132856"/>
            <a:ext cx="4876800" cy="3724275"/>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2483768" y="2420888"/>
            <a:ext cx="4876800" cy="3752850"/>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3491880" y="2767671"/>
            <a:ext cx="4905375" cy="3752850"/>
          </a:xfrm>
          <a:prstGeom prst="rect">
            <a:avLst/>
          </a:prstGeom>
          <a:noFill/>
          <a:ln w="9525">
            <a:noFill/>
            <a:miter lim="800000"/>
            <a:headEnd/>
            <a:tailEnd/>
          </a:ln>
        </p:spPr>
      </p:pic>
      <p:pic>
        <p:nvPicPr>
          <p:cNvPr id="1033" name="Picture 9"/>
          <p:cNvPicPr>
            <a:picLocks noChangeAspect="1" noChangeArrowheads="1"/>
          </p:cNvPicPr>
          <p:nvPr/>
        </p:nvPicPr>
        <p:blipFill>
          <a:blip r:embed="rId7" cstate="print"/>
          <a:srcRect/>
          <a:stretch>
            <a:fillRect/>
          </a:stretch>
        </p:blipFill>
        <p:spPr bwMode="auto">
          <a:xfrm>
            <a:off x="4269212" y="3168019"/>
            <a:ext cx="4857750" cy="3714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slide(fromBottom)">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slide(fromBottom)">
                                      <p:cBhvr>
                                        <p:cTn id="16" dur="500"/>
                                        <p:tgtEl>
                                          <p:spTgt spid="103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31"/>
                                        </p:tgtEl>
                                        <p:attrNameLst>
                                          <p:attrName>style.visibility</p:attrName>
                                        </p:attrNameLst>
                                      </p:cBhvr>
                                      <p:to>
                                        <p:strVal val="visible"/>
                                      </p:to>
                                    </p:set>
                                    <p:animEffect transition="in" filter="slide(fromBottom)">
                                      <p:cBhvr>
                                        <p:cTn id="21" dur="500"/>
                                        <p:tgtEl>
                                          <p:spTgt spid="1031"/>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Effect transition="in" filter="slide(fromBottom)">
                                      <p:cBhvr>
                                        <p:cTn id="26" dur="500"/>
                                        <p:tgtEl>
                                          <p:spTgt spid="103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33"/>
                                        </p:tgtEl>
                                        <p:attrNameLst>
                                          <p:attrName>style.visibility</p:attrName>
                                        </p:attrNameLst>
                                      </p:cBhvr>
                                      <p:to>
                                        <p:strVal val="visible"/>
                                      </p:to>
                                    </p:set>
                                    <p:animEffect transition="in" filter="slide(fromBottom)">
                                      <p:cBhvr>
                                        <p:cTn id="31"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4" name="TextBox 3"/>
          <p:cNvSpPr txBox="1"/>
          <p:nvPr/>
        </p:nvSpPr>
        <p:spPr>
          <a:xfrm>
            <a:off x="361628" y="980728"/>
            <a:ext cx="8496944" cy="1200329"/>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步骤</a:t>
            </a:r>
            <a:r>
              <a:rPr lang="en-US" altLang="zh-CN" sz="2400" b="1" dirty="0" smtClean="0">
                <a:solidFill>
                  <a:srgbClr val="0000FF"/>
                </a:solidFill>
                <a:latin typeface="Arial" pitchFamily="34" charset="0"/>
                <a:ea typeface="华文细黑" pitchFamily="2" charset="-122"/>
                <a:cs typeface="Arial" pitchFamily="34" charset="0"/>
              </a:rPr>
              <a:t>4</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设置环境变量。</a:t>
            </a:r>
            <a:endParaRPr lang="en-US" altLang="zh-CN" sz="2400" b="1"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PATH</a:t>
            </a:r>
            <a:r>
              <a:rPr lang="en-US" altLang="zh-CN" sz="2400" b="1" dirty="0" smtClean="0">
                <a:latin typeface="Arial" pitchFamily="34" charset="0"/>
                <a:ea typeface="华文细黑" pitchFamily="2" charset="-122"/>
                <a:cs typeface="Arial" pitchFamily="34" charset="0"/>
              </a:rPr>
              <a:t>=C:\Program Files\Java\jdk1.8.0_45\bin</a:t>
            </a:r>
          </a:p>
          <a:p>
            <a:pPr>
              <a:buFont typeface="Arial" pitchFamily="34" charset="0"/>
              <a:buChar char="•"/>
            </a:pPr>
            <a:r>
              <a:rPr lang="en-US" altLang="zh-CN" sz="2400" b="1" dirty="0" smtClean="0">
                <a:solidFill>
                  <a:srgbClr val="FF00FF"/>
                </a:solidFill>
                <a:latin typeface="Arial" pitchFamily="34" charset="0"/>
                <a:ea typeface="华文细黑" pitchFamily="2" charset="-122"/>
                <a:cs typeface="Arial" pitchFamily="34" charset="0"/>
              </a:rPr>
              <a:t>CLASSPATH</a:t>
            </a:r>
            <a:r>
              <a:rPr lang="en-US" altLang="zh-CN" sz="2400" b="1" dirty="0" smtClean="0">
                <a:latin typeface="Arial" pitchFamily="34" charset="0"/>
                <a:ea typeface="华文细黑" pitchFamily="2" charset="-122"/>
                <a:cs typeface="Arial" pitchFamily="34" charset="0"/>
              </a:rPr>
              <a:t>=.; C:\Program Files\Java\jdk1.8.0_45\lib</a:t>
            </a:r>
          </a:p>
        </p:txBody>
      </p:sp>
      <p:pic>
        <p:nvPicPr>
          <p:cNvPr id="2051" name="Picture 3"/>
          <p:cNvPicPr>
            <a:picLocks noChangeAspect="1" noChangeArrowheads="1"/>
          </p:cNvPicPr>
          <p:nvPr/>
        </p:nvPicPr>
        <p:blipFill>
          <a:blip r:embed="rId2" cstate="print"/>
          <a:srcRect/>
          <a:stretch>
            <a:fillRect/>
          </a:stretch>
        </p:blipFill>
        <p:spPr bwMode="auto">
          <a:xfrm>
            <a:off x="4572000" y="2492896"/>
            <a:ext cx="3752850" cy="38671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95536" y="2492896"/>
            <a:ext cx="3724275" cy="3838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sp>
        <p:nvSpPr>
          <p:cNvPr id="4" name="TextBox 3"/>
          <p:cNvSpPr txBox="1"/>
          <p:nvPr/>
        </p:nvSpPr>
        <p:spPr>
          <a:xfrm>
            <a:off x="361628" y="980728"/>
            <a:ext cx="8496944" cy="1938992"/>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细黑" pitchFamily="2" charset="-122"/>
                <a:cs typeface="Arial" pitchFamily="34" charset="0"/>
              </a:rPr>
              <a:t>步骤</a:t>
            </a:r>
            <a:r>
              <a:rPr lang="en-US" altLang="zh-CN" sz="2400" b="1" dirty="0" smtClean="0">
                <a:solidFill>
                  <a:srgbClr val="0000FF"/>
                </a:solidFill>
                <a:latin typeface="Arial" pitchFamily="34" charset="0"/>
                <a:ea typeface="华文细黑" pitchFamily="2" charset="-122"/>
                <a:cs typeface="Arial" pitchFamily="34" charset="0"/>
              </a:rPr>
              <a:t>5</a:t>
            </a:r>
            <a:r>
              <a:rPr lang="zh-CN" altLang="en-US" sz="24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测试设置环境变量。单击“开始”按钮，在“搜索程序和文件”对话框中输入“</a:t>
            </a:r>
            <a:r>
              <a:rPr lang="en-US" altLang="zh-CN" sz="2400" b="1" dirty="0" err="1" smtClean="0">
                <a:latin typeface="Arial" pitchFamily="34" charset="0"/>
                <a:ea typeface="华文细黑" pitchFamily="2" charset="-122"/>
                <a:cs typeface="Arial" pitchFamily="34" charset="0"/>
              </a:rPr>
              <a:t>cmd</a:t>
            </a:r>
            <a:r>
              <a:rPr lang="zh-CN" altLang="en-US" sz="2400" b="1" dirty="0" smtClean="0">
                <a:latin typeface="Arial" pitchFamily="34" charset="0"/>
                <a:ea typeface="华文细黑" pitchFamily="2" charset="-122"/>
                <a:cs typeface="Arial" pitchFamily="34" charset="0"/>
              </a:rPr>
              <a:t>”，按</a:t>
            </a:r>
            <a:r>
              <a:rPr lang="en-US" altLang="zh-CN" sz="2400" b="1" dirty="0" smtClean="0"/>
              <a:t>【Enter】</a:t>
            </a:r>
            <a:r>
              <a:rPr lang="zh-CN" altLang="en-US" sz="2400" b="1" dirty="0" smtClean="0">
                <a:latin typeface="Arial" pitchFamily="34" charset="0"/>
                <a:ea typeface="华文细黑" pitchFamily="2" charset="-122"/>
                <a:cs typeface="Arial" pitchFamily="34" charset="0"/>
              </a:rPr>
              <a:t>键进入</a:t>
            </a:r>
            <a:r>
              <a:rPr lang="en-US" altLang="zh-CN" sz="2400" b="1" dirty="0" smtClean="0">
                <a:latin typeface="Arial" pitchFamily="34" charset="0"/>
                <a:ea typeface="华文细黑" pitchFamily="2" charset="-122"/>
                <a:cs typeface="Arial" pitchFamily="34" charset="0"/>
              </a:rPr>
              <a:t>DOS</a:t>
            </a:r>
            <a:r>
              <a:rPr lang="zh-CN" altLang="en-US" sz="2400" b="1" dirty="0" smtClean="0">
                <a:latin typeface="Arial" pitchFamily="34" charset="0"/>
                <a:ea typeface="华文细黑" pitchFamily="2" charset="-122"/>
                <a:cs typeface="Arial" pitchFamily="34" charset="0"/>
              </a:rPr>
              <a:t>窗口，</a:t>
            </a:r>
            <a:r>
              <a:rPr lang="zh-CN" altLang="en-US" sz="2400" b="1" dirty="0" smtClean="0"/>
              <a:t>在</a:t>
            </a:r>
            <a:r>
              <a:rPr lang="en-US" altLang="zh-CN" sz="2400" b="1" dirty="0" smtClean="0"/>
              <a:t>DOS</a:t>
            </a:r>
            <a:r>
              <a:rPr lang="zh-CN" altLang="en-US" sz="2400" b="1" dirty="0" smtClean="0"/>
              <a:t>提示符下输入</a:t>
            </a:r>
            <a:r>
              <a:rPr lang="zh-CN" altLang="en-US" sz="2400" b="1" dirty="0" smtClean="0">
                <a:latin typeface="Arial"/>
              </a:rPr>
              <a:t>“</a:t>
            </a:r>
            <a:r>
              <a:rPr lang="en-US" altLang="zh-CN" sz="2400" b="1" dirty="0" smtClean="0"/>
              <a:t>javac</a:t>
            </a:r>
            <a:r>
              <a:rPr lang="en-US" altLang="zh-CN" sz="2400" b="1" dirty="0" smtClean="0">
                <a:latin typeface="Arial"/>
              </a:rPr>
              <a:t>”</a:t>
            </a:r>
            <a:r>
              <a:rPr lang="zh-CN" altLang="en-US" sz="2400" b="1" dirty="0" smtClean="0"/>
              <a:t>并按</a:t>
            </a:r>
            <a:r>
              <a:rPr lang="en-US" altLang="zh-CN" sz="2400" b="1" dirty="0" smtClean="0"/>
              <a:t>【Enter】</a:t>
            </a:r>
            <a:r>
              <a:rPr lang="zh-CN" altLang="en-US" sz="2400" b="1" dirty="0" smtClean="0"/>
              <a:t>键，执行</a:t>
            </a:r>
            <a:r>
              <a:rPr lang="en-US" altLang="zh-CN" sz="2400" b="1" dirty="0" smtClean="0"/>
              <a:t>javac</a:t>
            </a:r>
            <a:r>
              <a:rPr lang="zh-CN" altLang="en-US" sz="2400" b="1" dirty="0" smtClean="0"/>
              <a:t>命令，此时将显示</a:t>
            </a:r>
            <a:r>
              <a:rPr lang="en-US" altLang="zh-CN" sz="2400" b="1" dirty="0" smtClean="0"/>
              <a:t>javac</a:t>
            </a:r>
            <a:r>
              <a:rPr lang="zh-CN" altLang="en-US" sz="2400" b="1" dirty="0" smtClean="0"/>
              <a:t>命令帮助信息， 显示如下右图所示，这表明系统变量设置已经生效了。</a:t>
            </a:r>
            <a:endParaRPr lang="en-US" altLang="zh-CN" sz="2400" b="1" dirty="0" smtClean="0">
              <a:latin typeface="Arial" pitchFamily="34" charset="0"/>
              <a:ea typeface="华文细黑" pitchFamily="2" charset="-122"/>
              <a:cs typeface="Arial" pitchFamily="34" charset="0"/>
            </a:endParaRPr>
          </a:p>
        </p:txBody>
      </p:sp>
      <p:pic>
        <p:nvPicPr>
          <p:cNvPr id="3075" name="Picture 3"/>
          <p:cNvPicPr>
            <a:picLocks noChangeAspect="1" noChangeArrowheads="1"/>
          </p:cNvPicPr>
          <p:nvPr/>
        </p:nvPicPr>
        <p:blipFill>
          <a:blip r:embed="rId2" cstate="print"/>
          <a:srcRect/>
          <a:stretch>
            <a:fillRect/>
          </a:stretch>
        </p:blipFill>
        <p:spPr bwMode="auto">
          <a:xfrm>
            <a:off x="1907704" y="2924944"/>
            <a:ext cx="5050316" cy="3933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建立</a:t>
            </a:r>
            <a:r>
              <a:rPr lang="en-US" altLang="zh-CN" dirty="0"/>
              <a:t>Java</a:t>
            </a:r>
            <a:r>
              <a:rPr lang="zh-CN" altLang="en-US" dirty="0"/>
              <a:t>开发环境</a:t>
            </a:r>
          </a:p>
        </p:txBody>
      </p:sp>
      <p:pic>
        <p:nvPicPr>
          <p:cNvPr id="1026" name="Picture 2"/>
          <p:cNvPicPr>
            <a:picLocks noChangeAspect="1" noChangeArrowheads="1"/>
          </p:cNvPicPr>
          <p:nvPr/>
        </p:nvPicPr>
        <p:blipFill>
          <a:blip r:embed="rId2" cstate="print"/>
          <a:srcRect/>
          <a:stretch>
            <a:fillRect/>
          </a:stretch>
        </p:blipFill>
        <p:spPr bwMode="auto">
          <a:xfrm>
            <a:off x="251520" y="1556792"/>
            <a:ext cx="4095455" cy="4680520"/>
          </a:xfrm>
          <a:prstGeom prst="rect">
            <a:avLst/>
          </a:prstGeom>
          <a:noFill/>
          <a:ln w="9525">
            <a:noFill/>
            <a:miter lim="800000"/>
            <a:headEnd/>
            <a:tailEnd/>
          </a:ln>
        </p:spPr>
      </p:pic>
      <p:sp>
        <p:nvSpPr>
          <p:cNvPr id="21" name="TextBox 20"/>
          <p:cNvSpPr txBox="1"/>
          <p:nvPr/>
        </p:nvSpPr>
        <p:spPr>
          <a:xfrm>
            <a:off x="3635896" y="1650866"/>
            <a:ext cx="5040560" cy="400110"/>
          </a:xfrm>
          <a:prstGeom prst="rect">
            <a:avLst/>
          </a:prstGeom>
          <a:noFill/>
        </p:spPr>
        <p:txBody>
          <a:bodyPr wrap="square" rtlCol="0">
            <a:spAutoFit/>
          </a:bodyPr>
          <a:lstStyle/>
          <a:p>
            <a:r>
              <a:rPr lang="en-US" altLang="zh-CN" sz="2000" dirty="0" smtClean="0"/>
              <a:t>bin</a:t>
            </a:r>
            <a:r>
              <a:rPr lang="zh-CN" altLang="en-US" sz="2000" dirty="0" smtClean="0"/>
              <a:t>目录：包含</a:t>
            </a:r>
            <a:r>
              <a:rPr lang="en-US" altLang="zh-CN" sz="2000" dirty="0" smtClean="0"/>
              <a:t>SDK</a:t>
            </a:r>
            <a:r>
              <a:rPr lang="zh-CN" altLang="en-US" sz="2000" dirty="0" smtClean="0"/>
              <a:t>开发工具的可执行文件。</a:t>
            </a:r>
            <a:endParaRPr lang="zh-CN" altLang="en-US" sz="2000" dirty="0"/>
          </a:p>
        </p:txBody>
      </p:sp>
      <p:sp>
        <p:nvSpPr>
          <p:cNvPr id="23" name="TextBox 22"/>
          <p:cNvSpPr txBox="1"/>
          <p:nvPr/>
        </p:nvSpPr>
        <p:spPr>
          <a:xfrm>
            <a:off x="3635896" y="2145630"/>
            <a:ext cx="5040560" cy="400110"/>
          </a:xfrm>
          <a:prstGeom prst="rect">
            <a:avLst/>
          </a:prstGeom>
          <a:noFill/>
        </p:spPr>
        <p:txBody>
          <a:bodyPr wrap="square" rtlCol="0">
            <a:spAutoFit/>
          </a:bodyPr>
          <a:lstStyle/>
          <a:p>
            <a:r>
              <a:rPr lang="en-US" altLang="zh-CN" sz="2000" dirty="0" smtClean="0"/>
              <a:t>lib</a:t>
            </a:r>
            <a:r>
              <a:rPr lang="zh-CN" altLang="en-US" sz="2000" dirty="0" smtClean="0"/>
              <a:t>目录：开发工具使用的归档包文件。</a:t>
            </a:r>
            <a:endParaRPr lang="zh-CN" altLang="en-US" sz="2000" dirty="0"/>
          </a:p>
        </p:txBody>
      </p:sp>
      <p:sp>
        <p:nvSpPr>
          <p:cNvPr id="24" name="TextBox 23"/>
          <p:cNvSpPr txBox="1"/>
          <p:nvPr/>
        </p:nvSpPr>
        <p:spPr>
          <a:xfrm>
            <a:off x="3635896" y="2649686"/>
            <a:ext cx="5040560" cy="400110"/>
          </a:xfrm>
          <a:prstGeom prst="rect">
            <a:avLst/>
          </a:prstGeom>
          <a:noFill/>
        </p:spPr>
        <p:txBody>
          <a:bodyPr wrap="square" rtlCol="0">
            <a:spAutoFit/>
          </a:bodyPr>
          <a:lstStyle/>
          <a:p>
            <a:r>
              <a:rPr lang="en-US" altLang="zh-CN" sz="2000" dirty="0" smtClean="0"/>
              <a:t>jre</a:t>
            </a:r>
            <a:r>
              <a:rPr lang="zh-CN" altLang="en-US" sz="2000" dirty="0" smtClean="0"/>
              <a:t>目录：</a:t>
            </a:r>
            <a:r>
              <a:rPr lang="en-US" altLang="zh-CN" sz="2000" dirty="0" smtClean="0"/>
              <a:t>java</a:t>
            </a:r>
            <a:r>
              <a:rPr lang="zh-CN" altLang="en-US" sz="2000" dirty="0" smtClean="0"/>
              <a:t>运行时环境的根目录。</a:t>
            </a:r>
            <a:endParaRPr lang="zh-CN" altLang="en-US" sz="2000" dirty="0"/>
          </a:p>
        </p:txBody>
      </p:sp>
      <p:sp>
        <p:nvSpPr>
          <p:cNvPr id="26" name="TextBox 25"/>
          <p:cNvSpPr txBox="1"/>
          <p:nvPr/>
        </p:nvSpPr>
        <p:spPr>
          <a:xfrm>
            <a:off x="3707904" y="3244914"/>
            <a:ext cx="5040560" cy="400110"/>
          </a:xfrm>
          <a:prstGeom prst="rect">
            <a:avLst/>
          </a:prstGeom>
          <a:noFill/>
        </p:spPr>
        <p:txBody>
          <a:bodyPr wrap="square" rtlCol="0">
            <a:spAutoFit/>
          </a:bodyPr>
          <a:lstStyle/>
          <a:p>
            <a:r>
              <a:rPr lang="en-US" altLang="zh-CN" sz="2000" dirty="0" smtClean="0"/>
              <a:t>example</a:t>
            </a:r>
            <a:r>
              <a:rPr lang="zh-CN" altLang="en-US" sz="2000" dirty="0" smtClean="0"/>
              <a:t>目录：有资源代码的程序示例。</a:t>
            </a:r>
            <a:endParaRPr lang="zh-CN" altLang="en-US" sz="2000" dirty="0"/>
          </a:p>
        </p:txBody>
      </p:sp>
      <p:sp>
        <p:nvSpPr>
          <p:cNvPr id="27" name="TextBox 26"/>
          <p:cNvSpPr txBox="1"/>
          <p:nvPr/>
        </p:nvSpPr>
        <p:spPr>
          <a:xfrm>
            <a:off x="3635896" y="3781489"/>
            <a:ext cx="5040560" cy="1015663"/>
          </a:xfrm>
          <a:prstGeom prst="rect">
            <a:avLst/>
          </a:prstGeom>
          <a:noFill/>
        </p:spPr>
        <p:txBody>
          <a:bodyPr wrap="square" rtlCol="0">
            <a:spAutoFit/>
          </a:bodyPr>
          <a:lstStyle/>
          <a:p>
            <a:r>
              <a:rPr lang="en-US" altLang="zh-CN" sz="2000" dirty="0" smtClean="0"/>
              <a:t>include</a:t>
            </a:r>
            <a:r>
              <a:rPr lang="zh-CN" altLang="en-US" sz="2000" dirty="0" smtClean="0"/>
              <a:t>目录：包含</a:t>
            </a:r>
            <a:r>
              <a:rPr lang="en-US" altLang="zh-CN" sz="2000" dirty="0" smtClean="0"/>
              <a:t>C</a:t>
            </a:r>
            <a:r>
              <a:rPr lang="zh-CN" altLang="en-US" sz="2000" dirty="0" smtClean="0"/>
              <a:t>语言头文件，支持</a:t>
            </a:r>
            <a:r>
              <a:rPr lang="en-US" altLang="zh-CN" sz="2000" dirty="0" smtClean="0"/>
              <a:t>java</a:t>
            </a:r>
            <a:r>
              <a:rPr lang="zh-CN" altLang="en-US" sz="2000" dirty="0" smtClean="0"/>
              <a:t>本地接口和</a:t>
            </a:r>
            <a:r>
              <a:rPr lang="en-US" altLang="zh-CN" sz="2000" dirty="0" smtClean="0"/>
              <a:t>Java</a:t>
            </a:r>
            <a:r>
              <a:rPr lang="zh-CN" altLang="en-US" sz="2000" dirty="0" smtClean="0"/>
              <a:t>虚拟机调试程序接口的本地代码编成技术。</a:t>
            </a:r>
            <a:endParaRPr lang="zh-CN" altLang="en-US" sz="2000" dirty="0"/>
          </a:p>
        </p:txBody>
      </p:sp>
      <p:sp>
        <p:nvSpPr>
          <p:cNvPr id="9" name="TextBox 8"/>
          <p:cNvSpPr txBox="1"/>
          <p:nvPr/>
        </p:nvSpPr>
        <p:spPr>
          <a:xfrm>
            <a:off x="251520" y="1004067"/>
            <a:ext cx="8640960" cy="584775"/>
          </a:xfrm>
          <a:prstGeom prst="rect">
            <a:avLst/>
          </a:prstGeom>
          <a:noFill/>
        </p:spPr>
        <p:txBody>
          <a:bodyPr wrap="square" rtlCol="0">
            <a:spAutoFit/>
          </a:bodyPr>
          <a:lstStyle/>
          <a:p>
            <a:pPr>
              <a:buFont typeface="Wingdings" pitchFamily="2" charset="2"/>
              <a:buChar char="n"/>
            </a:pPr>
            <a:r>
              <a:rPr lang="en-US" altLang="zh-CN" sz="3200" b="1" dirty="0" smtClean="0">
                <a:solidFill>
                  <a:srgbClr val="FF0000"/>
                </a:solidFill>
                <a:latin typeface="Arial" pitchFamily="34" charset="0"/>
                <a:ea typeface="华文细黑" pitchFamily="2" charset="-122"/>
                <a:cs typeface="Arial" pitchFamily="34" charset="0"/>
              </a:rPr>
              <a:t>JDK</a:t>
            </a:r>
            <a:r>
              <a:rPr lang="zh-CN" altLang="en-US" sz="3200" b="1" smtClean="0">
                <a:solidFill>
                  <a:srgbClr val="FF0000"/>
                </a:solidFill>
                <a:latin typeface="Arial" pitchFamily="34" charset="0"/>
                <a:ea typeface="华文细黑" pitchFamily="2" charset="-122"/>
                <a:cs typeface="Arial" pitchFamily="34" charset="0"/>
              </a:rPr>
              <a:t>目录</a:t>
            </a:r>
            <a:endParaRPr lang="en-US" altLang="zh-CN" sz="3200" b="1" dirty="0" smtClean="0">
              <a:solidFill>
                <a:srgbClr val="FF0000"/>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课程安排</a:t>
            </a:r>
            <a:endParaRPr lang="zh-CN" altLang="en-US" dirty="0"/>
          </a:p>
        </p:txBody>
      </p:sp>
      <p:sp>
        <p:nvSpPr>
          <p:cNvPr id="4" name="内容占位符 1"/>
          <p:cNvSpPr>
            <a:spLocks noGrp="1"/>
          </p:cNvSpPr>
          <p:nvPr>
            <p:ph idx="1"/>
          </p:nvPr>
        </p:nvSpPr>
        <p:spPr>
          <a:xfrm>
            <a:off x="395536" y="1052736"/>
            <a:ext cx="8229600" cy="5026563"/>
          </a:xfrm>
        </p:spPr>
        <p:txBody>
          <a:bodyPr>
            <a:normAutofit/>
          </a:bodyPr>
          <a:lstStyle/>
          <a:p>
            <a:r>
              <a:rPr lang="zh-CN" altLang="en-US" dirty="0" smtClean="0"/>
              <a:t>课程编号：</a:t>
            </a:r>
            <a:r>
              <a:rPr lang="en-US" altLang="zh-CN" dirty="0" smtClean="0"/>
              <a:t>SE04100</a:t>
            </a:r>
          </a:p>
          <a:p>
            <a:r>
              <a:rPr lang="zh-CN" altLang="en-US" dirty="0" smtClean="0"/>
              <a:t>讲课</a:t>
            </a:r>
            <a:r>
              <a:rPr lang="en-US" altLang="zh-CN" dirty="0" smtClean="0"/>
              <a:t>24</a:t>
            </a:r>
            <a:r>
              <a:rPr lang="zh-CN" altLang="en-US" dirty="0" smtClean="0"/>
              <a:t>学时，占总成绩</a:t>
            </a:r>
            <a:r>
              <a:rPr lang="en-US" altLang="zh-CN" dirty="0"/>
              <a:t>7</a:t>
            </a:r>
            <a:r>
              <a:rPr lang="en-US" altLang="zh-CN" dirty="0" smtClean="0"/>
              <a:t>0%</a:t>
            </a:r>
          </a:p>
          <a:p>
            <a:r>
              <a:rPr lang="zh-CN" altLang="en-US" dirty="0" smtClean="0"/>
              <a:t>实验</a:t>
            </a:r>
            <a:r>
              <a:rPr lang="en-US" altLang="zh-CN" dirty="0" smtClean="0"/>
              <a:t>8</a:t>
            </a:r>
            <a:r>
              <a:rPr lang="zh-CN" altLang="en-US" dirty="0" smtClean="0"/>
              <a:t>学时，占总成绩</a:t>
            </a:r>
            <a:r>
              <a:rPr lang="en-US" altLang="zh-CN" dirty="0" smtClean="0"/>
              <a:t>20%</a:t>
            </a:r>
          </a:p>
          <a:p>
            <a:r>
              <a:rPr lang="zh-CN" altLang="en-US" dirty="0"/>
              <a:t>平时</a:t>
            </a:r>
            <a:r>
              <a:rPr lang="zh-CN" altLang="en-US" dirty="0" smtClean="0"/>
              <a:t>成绩，</a:t>
            </a:r>
            <a:r>
              <a:rPr lang="zh-CN" altLang="en-US" dirty="0"/>
              <a:t>占总成绩</a:t>
            </a:r>
            <a:r>
              <a:rPr lang="en-US" altLang="zh-CN" dirty="0" smtClean="0"/>
              <a:t>10%</a:t>
            </a:r>
          </a:p>
          <a:p>
            <a:r>
              <a:rPr lang="zh-CN" altLang="en-US" dirty="0" smtClean="0"/>
              <a:t>授课时间：</a:t>
            </a:r>
            <a:r>
              <a:rPr lang="en-US" altLang="zh-CN" smtClean="0"/>
              <a:t>19-22</a:t>
            </a:r>
            <a:r>
              <a:rPr lang="zh-CN" altLang="en-US" dirty="0" smtClean="0"/>
              <a:t>周</a:t>
            </a:r>
            <a:endParaRPr lang="en-US" altLang="zh-CN" dirty="0" smtClean="0"/>
          </a:p>
          <a:p>
            <a:pPr lvl="1"/>
            <a:r>
              <a:rPr lang="zh-CN" altLang="en-US" dirty="0" smtClean="0"/>
              <a:t>周</a:t>
            </a:r>
            <a:r>
              <a:rPr lang="zh-CN" altLang="en-US" dirty="0"/>
              <a:t>一</a:t>
            </a:r>
            <a:r>
              <a:rPr lang="zh-CN" altLang="en-US" dirty="0" smtClean="0"/>
              <a:t>第</a:t>
            </a:r>
            <a:r>
              <a:rPr lang="en-US" altLang="zh-CN" dirty="0"/>
              <a:t>1</a:t>
            </a:r>
            <a:r>
              <a:rPr lang="zh-CN" altLang="en-US" dirty="0" smtClean="0"/>
              <a:t>大节</a:t>
            </a:r>
            <a:r>
              <a:rPr lang="en-US" altLang="zh-CN" dirty="0" smtClean="0"/>
              <a:t>(M105):8:00-9:45</a:t>
            </a:r>
          </a:p>
          <a:p>
            <a:pPr lvl="1"/>
            <a:r>
              <a:rPr lang="zh-CN" altLang="en-US" dirty="0" smtClean="0"/>
              <a:t>周</a:t>
            </a:r>
            <a:r>
              <a:rPr lang="zh-CN" altLang="en-US" dirty="0"/>
              <a:t>三</a:t>
            </a:r>
            <a:r>
              <a:rPr lang="zh-CN" altLang="en-US" dirty="0" smtClean="0"/>
              <a:t>第</a:t>
            </a:r>
            <a:r>
              <a:rPr lang="en-US" altLang="zh-CN" dirty="0"/>
              <a:t>1</a:t>
            </a:r>
            <a:r>
              <a:rPr lang="zh-CN" altLang="en-US" dirty="0"/>
              <a:t>大节</a:t>
            </a:r>
            <a:r>
              <a:rPr lang="en-US" altLang="zh-CN" dirty="0"/>
              <a:t>(M105):8:00-9:45</a:t>
            </a:r>
          </a:p>
          <a:p>
            <a:pPr lvl="1"/>
            <a:r>
              <a:rPr lang="zh-CN" altLang="en-US" dirty="0" smtClean="0"/>
              <a:t>周五第</a:t>
            </a:r>
            <a:r>
              <a:rPr lang="en-US" altLang="zh-CN" dirty="0" smtClean="0"/>
              <a:t>1</a:t>
            </a:r>
            <a:r>
              <a:rPr lang="zh-CN" altLang="en-US" dirty="0" smtClean="0"/>
              <a:t>大节</a:t>
            </a:r>
            <a:r>
              <a:rPr lang="en-US" altLang="zh-CN" dirty="0" smtClean="0"/>
              <a:t>(</a:t>
            </a:r>
            <a:r>
              <a:rPr lang="en-US" altLang="zh-CN" dirty="0"/>
              <a:t>M105): 8:00-9:45</a:t>
            </a:r>
            <a:endParaRPr lang="en-US" altLang="zh-CN" dirty="0" smtClean="0"/>
          </a:p>
          <a:p>
            <a:r>
              <a:rPr lang="zh-CN" altLang="en-US" dirty="0" smtClean="0"/>
              <a:t>实验课</a:t>
            </a:r>
            <a:r>
              <a:rPr lang="en-US" altLang="zh-CN" dirty="0" smtClean="0"/>
              <a:t>:  </a:t>
            </a:r>
          </a:p>
          <a:p>
            <a:pPr lvl="1"/>
            <a:r>
              <a:rPr lang="zh-CN" altLang="en-US" dirty="0" smtClean="0"/>
              <a:t>地点</a:t>
            </a:r>
            <a:r>
              <a:rPr lang="zh-CN" altLang="en-US" dirty="0"/>
              <a:t>：</a:t>
            </a:r>
            <a:r>
              <a:rPr lang="zh-CN" altLang="en-US" dirty="0" smtClean="0"/>
              <a:t>研究院楼</a:t>
            </a:r>
            <a:r>
              <a:rPr lang="zh-CN" altLang="en-US" dirty="0"/>
              <a:t>公共</a:t>
            </a:r>
            <a:r>
              <a:rPr lang="zh-CN" altLang="en-US" dirty="0" smtClean="0"/>
              <a:t>机房，时间：待定</a:t>
            </a:r>
            <a:endParaRPr lang="en-US" altLang="zh-CN" dirty="0" smtClean="0"/>
          </a:p>
          <a:p>
            <a:r>
              <a:rPr lang="en-US" altLang="zh-CN" dirty="0" smtClean="0"/>
              <a:t>QQ</a:t>
            </a:r>
            <a:r>
              <a:rPr lang="zh-CN" altLang="en-US" dirty="0" smtClean="0"/>
              <a:t>群：</a:t>
            </a:r>
            <a:r>
              <a:rPr lang="en-US" altLang="zh-CN" dirty="0" smtClean="0"/>
              <a:t>146036601</a:t>
            </a:r>
          </a:p>
          <a:p>
            <a:endParaRPr lang="en-US" altLang="zh-CN" dirty="0" smtClean="0"/>
          </a:p>
          <a:p>
            <a:endParaRPr lang="zh-CN" altLang="en-US" dirty="0"/>
          </a:p>
        </p:txBody>
      </p:sp>
      <p:pic>
        <p:nvPicPr>
          <p:cNvPr id="1026" name="Picture 2" descr="E:\Java程序设计\15级Java程序设计群群二维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748427"/>
            <a:ext cx="21526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29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程序分类</a:t>
            </a:r>
            <a:endParaRPr lang="zh-CN" altLang="en-US" dirty="0"/>
          </a:p>
        </p:txBody>
      </p:sp>
      <p:sp>
        <p:nvSpPr>
          <p:cNvPr id="4" name="TextBox 3"/>
          <p:cNvSpPr txBox="1"/>
          <p:nvPr/>
        </p:nvSpPr>
        <p:spPr>
          <a:xfrm>
            <a:off x="361628" y="980728"/>
            <a:ext cx="8496944" cy="4385816"/>
          </a:xfrm>
          <a:prstGeom prst="rect">
            <a:avLst/>
          </a:prstGeom>
          <a:noFill/>
        </p:spPr>
        <p:txBody>
          <a:bodyPr wrap="square" rtlCol="0">
            <a:spAutoFit/>
          </a:bodyPr>
          <a:lstStyle/>
          <a:p>
            <a:pPr marL="457200" indent="-457200">
              <a:spcBef>
                <a:spcPts val="600"/>
              </a:spcBef>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Java</a:t>
            </a:r>
            <a:r>
              <a:rPr lang="zh-CN" altLang="en-US" sz="2800" b="1" dirty="0">
                <a:solidFill>
                  <a:srgbClr val="0000FF"/>
                </a:solidFill>
                <a:latin typeface="Arial" pitchFamily="34" charset="0"/>
                <a:ea typeface="华文细黑" pitchFamily="2" charset="-122"/>
                <a:cs typeface="Arial" pitchFamily="34" charset="0"/>
              </a:rPr>
              <a:t>应用程序</a:t>
            </a:r>
            <a:endParaRPr lang="en-US" altLang="zh-CN" sz="2800" b="1" dirty="0">
              <a:solidFill>
                <a:srgbClr val="0000FF"/>
              </a:solidFill>
              <a:latin typeface="Arial" pitchFamily="34" charset="0"/>
              <a:ea typeface="华文细黑" pitchFamily="2" charset="-122"/>
              <a:cs typeface="Arial" pitchFamily="34" charset="0"/>
            </a:endParaRPr>
          </a:p>
          <a:p>
            <a:pPr>
              <a:spcBef>
                <a:spcPts val="600"/>
              </a:spcBef>
              <a:buFont typeface="Wingdings" pitchFamily="2" charset="2"/>
              <a:buChar char="ü"/>
            </a:pP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应用程序是指完整的、可独立运行运行的</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程序。在组成</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应用程序的类中，必须包含一个</a:t>
            </a:r>
            <a:r>
              <a:rPr lang="en-US" altLang="zh-CN" sz="2600" b="1" dirty="0" smtClean="0">
                <a:latin typeface="Arial" pitchFamily="34" charset="0"/>
                <a:ea typeface="华文楷体" pitchFamily="2" charset="-122"/>
                <a:cs typeface="Arial" pitchFamily="34" charset="0"/>
              </a:rPr>
              <a:t>main()</a:t>
            </a:r>
            <a:r>
              <a:rPr lang="zh-CN" altLang="en-US" sz="2600" b="1" dirty="0" smtClean="0">
                <a:latin typeface="Arial" pitchFamily="34" charset="0"/>
                <a:ea typeface="华文楷体" pitchFamily="2" charset="-122"/>
                <a:cs typeface="Arial" pitchFamily="34" charset="0"/>
              </a:rPr>
              <a:t>方法，它是</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应用程序的入口，</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虚拟机从该方法开始执行</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应用程序。</a:t>
            </a:r>
            <a:endParaRPr lang="en-US" altLang="zh-CN" sz="2600" b="1" dirty="0" smtClean="0">
              <a:solidFill>
                <a:srgbClr val="0000FF"/>
              </a:solidFill>
              <a:latin typeface="Arial" pitchFamily="34" charset="0"/>
              <a:ea typeface="华文细黑" pitchFamily="2" charset="-122"/>
              <a:cs typeface="Arial" pitchFamily="34" charset="0"/>
            </a:endParaRPr>
          </a:p>
          <a:p>
            <a:pPr>
              <a:spcBef>
                <a:spcPts val="600"/>
              </a:spcBef>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Java</a:t>
            </a:r>
            <a:r>
              <a:rPr lang="zh-CN" altLang="en-US" sz="2800" b="1" dirty="0" smtClean="0">
                <a:solidFill>
                  <a:srgbClr val="0000FF"/>
                </a:solidFill>
                <a:latin typeface="Arial" pitchFamily="34" charset="0"/>
                <a:ea typeface="华文细黑" pitchFamily="2" charset="-122"/>
                <a:cs typeface="Arial" pitchFamily="34" charset="0"/>
              </a:rPr>
              <a:t>小应用程序</a:t>
            </a:r>
            <a:r>
              <a:rPr lang="en-US" altLang="zh-CN" sz="2800" b="1" dirty="0" smtClean="0">
                <a:solidFill>
                  <a:srgbClr val="0000FF"/>
                </a:solidFill>
                <a:latin typeface="Arial" pitchFamily="34" charset="0"/>
                <a:ea typeface="华文细黑" pitchFamily="2" charset="-122"/>
                <a:cs typeface="Arial" pitchFamily="34" charset="0"/>
              </a:rPr>
              <a:t>(Applet)</a:t>
            </a:r>
          </a:p>
          <a:p>
            <a:pPr algn="just">
              <a:spcBef>
                <a:spcPts val="600"/>
              </a:spcBef>
              <a:buFont typeface="Wingdings" pitchFamily="2" charset="2"/>
              <a:buChar char="ü"/>
            </a:pP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嵌入在</a:t>
            </a:r>
            <a:r>
              <a:rPr lang="en-US" altLang="zh-CN" sz="2600" b="1" dirty="0" smtClean="0">
                <a:latin typeface="Arial" pitchFamily="34" charset="0"/>
                <a:ea typeface="华文楷体" pitchFamily="2" charset="-122"/>
                <a:cs typeface="Arial" pitchFamily="34" charset="0"/>
              </a:rPr>
              <a:t>HTML</a:t>
            </a:r>
            <a:r>
              <a:rPr lang="zh-CN" altLang="en-US" sz="2600" b="1" dirty="0" smtClean="0">
                <a:latin typeface="Arial" pitchFamily="34" charset="0"/>
                <a:ea typeface="华文楷体" pitchFamily="2" charset="-122"/>
                <a:cs typeface="Arial" pitchFamily="34" charset="0"/>
              </a:rPr>
              <a:t>页中，靠</a:t>
            </a:r>
            <a:r>
              <a:rPr lang="en-US" altLang="zh-CN" sz="2600" b="1" dirty="0" smtClean="0">
                <a:latin typeface="Arial" pitchFamily="34" charset="0"/>
                <a:ea typeface="华文楷体" pitchFamily="2" charset="-122"/>
                <a:cs typeface="Arial" pitchFamily="34" charset="0"/>
              </a:rPr>
              <a:t>Web</a:t>
            </a:r>
            <a:r>
              <a:rPr lang="zh-CN" altLang="en-US" sz="2600" b="1" dirty="0" smtClean="0">
                <a:latin typeface="Arial" pitchFamily="34" charset="0"/>
                <a:ea typeface="华文楷体" pitchFamily="2" charset="-122"/>
                <a:cs typeface="Arial" pitchFamily="34" charset="0"/>
              </a:rPr>
              <a:t>浏览器激活</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虚拟机来运行的程序。</a:t>
            </a: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部署在服务器端，当用户访问了嵌入</a:t>
            </a: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的网页时，相应的</a:t>
            </a: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会被下载到客户端的机器上执行。</a:t>
            </a:r>
            <a:endParaRPr lang="en-US" altLang="zh-CN" sz="2600" b="1" dirty="0" smtClean="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153838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程序分类</a:t>
            </a:r>
          </a:p>
        </p:txBody>
      </p:sp>
      <p:sp>
        <p:nvSpPr>
          <p:cNvPr id="4" name="TextBox 3"/>
          <p:cNvSpPr txBox="1"/>
          <p:nvPr/>
        </p:nvSpPr>
        <p:spPr>
          <a:xfrm>
            <a:off x="361628" y="980728"/>
            <a:ext cx="8496944" cy="3985706"/>
          </a:xfrm>
          <a:prstGeom prst="rect">
            <a:avLst/>
          </a:prstGeom>
          <a:noFill/>
        </p:spPr>
        <p:txBody>
          <a:bodyPr wrap="square" rtlCol="0">
            <a:spAutoFit/>
          </a:bodyPr>
          <a:lstStyle/>
          <a:p>
            <a:pPr>
              <a:spcBef>
                <a:spcPts val="600"/>
              </a:spcBef>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服务器端小程序</a:t>
            </a:r>
            <a:r>
              <a:rPr lang="en-US" altLang="zh-CN" sz="2800" b="1" dirty="0" smtClean="0">
                <a:solidFill>
                  <a:srgbClr val="0000FF"/>
                </a:solidFill>
                <a:latin typeface="Arial" pitchFamily="34" charset="0"/>
                <a:ea typeface="华文细黑" pitchFamily="2" charset="-122"/>
                <a:cs typeface="Arial" pitchFamily="34" charset="0"/>
              </a:rPr>
              <a:t>(Servlet)</a:t>
            </a:r>
          </a:p>
          <a:p>
            <a:pPr>
              <a:spcBef>
                <a:spcPts val="600"/>
              </a:spcBef>
              <a:buFont typeface="Wingdings" pitchFamily="2" charset="2"/>
              <a:buChar char="ü"/>
            </a:pPr>
            <a:r>
              <a:rPr lang="en-US" altLang="zh-CN" sz="2600" b="1" dirty="0" smtClean="0">
                <a:latin typeface="Arial" pitchFamily="34" charset="0"/>
                <a:ea typeface="华文楷体" pitchFamily="2" charset="-122"/>
                <a:cs typeface="Arial" pitchFamily="34" charset="0"/>
              </a:rPr>
              <a:t>Servlet</a:t>
            </a:r>
            <a:r>
              <a:rPr lang="zh-CN" altLang="en-US" sz="2600" b="1" dirty="0" smtClean="0">
                <a:latin typeface="Arial" pitchFamily="34" charset="0"/>
                <a:ea typeface="华文楷体" pitchFamily="2" charset="-122"/>
                <a:cs typeface="Arial" pitchFamily="34" charset="0"/>
              </a:rPr>
              <a:t>是一种用</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编写的服务器端程序，以</a:t>
            </a:r>
            <a:r>
              <a:rPr lang="en-US" altLang="zh-CN" sz="2600" b="1" dirty="0" smtClean="0">
                <a:latin typeface="Arial" pitchFamily="34" charset="0"/>
                <a:ea typeface="华文楷体" pitchFamily="2" charset="-122"/>
                <a:cs typeface="Arial" pitchFamily="34" charset="0"/>
              </a:rPr>
              <a:t>Web</a:t>
            </a:r>
            <a:r>
              <a:rPr lang="zh-CN" altLang="en-US" sz="2600" b="1" dirty="0" smtClean="0">
                <a:latin typeface="Arial" pitchFamily="34" charset="0"/>
                <a:ea typeface="华文楷体" pitchFamily="2" charset="-122"/>
                <a:cs typeface="Arial" pitchFamily="34" charset="0"/>
              </a:rPr>
              <a:t>服务器为容器，靠</a:t>
            </a:r>
            <a:r>
              <a:rPr lang="en-US" altLang="zh-CN" sz="2600" b="1" dirty="0" smtClean="0">
                <a:latin typeface="Arial" pitchFamily="34" charset="0"/>
                <a:ea typeface="华文楷体" pitchFamily="2" charset="-122"/>
                <a:cs typeface="Arial" pitchFamily="34" charset="0"/>
              </a:rPr>
              <a:t>Web</a:t>
            </a:r>
            <a:r>
              <a:rPr lang="zh-CN" altLang="en-US" sz="2600" b="1" dirty="0" smtClean="0">
                <a:latin typeface="Arial" pitchFamily="34" charset="0"/>
                <a:ea typeface="华文楷体" pitchFamily="2" charset="-122"/>
                <a:cs typeface="Arial" pitchFamily="34" charset="0"/>
              </a:rPr>
              <a:t>服务器来加载和运行。与</a:t>
            </a: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不同的是，</a:t>
            </a: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在客户端执行，</a:t>
            </a:r>
            <a:r>
              <a:rPr lang="en-US" altLang="zh-CN" sz="2600" b="1" dirty="0" smtClean="0">
                <a:latin typeface="Arial" pitchFamily="34" charset="0"/>
                <a:ea typeface="华文楷体" pitchFamily="2" charset="-122"/>
                <a:cs typeface="Arial" pitchFamily="34" charset="0"/>
              </a:rPr>
              <a:t>Servlet</a:t>
            </a:r>
            <a:r>
              <a:rPr lang="zh-CN" altLang="en-US" sz="2600" b="1" dirty="0" smtClean="0">
                <a:latin typeface="Arial" pitchFamily="34" charset="0"/>
                <a:ea typeface="华文楷体" pitchFamily="2" charset="-122"/>
                <a:cs typeface="Arial" pitchFamily="34" charset="0"/>
              </a:rPr>
              <a:t>在服务器端运行。</a:t>
            </a:r>
            <a:endParaRPr lang="en-US" altLang="zh-CN" sz="2600" b="1" dirty="0" smtClean="0">
              <a:latin typeface="Arial" pitchFamily="34" charset="0"/>
              <a:ea typeface="华文楷体" pitchFamily="2" charset="-122"/>
              <a:cs typeface="Arial" pitchFamily="34" charset="0"/>
            </a:endParaRPr>
          </a:p>
          <a:p>
            <a:pPr>
              <a:spcBef>
                <a:spcPts val="600"/>
              </a:spcBef>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Javabean</a:t>
            </a:r>
          </a:p>
          <a:p>
            <a:pPr>
              <a:spcBef>
                <a:spcPts val="600"/>
              </a:spcBef>
              <a:buFont typeface="Wingdings" pitchFamily="2" charset="2"/>
              <a:buChar char="ü"/>
            </a:pPr>
            <a:r>
              <a:rPr lang="en-US" altLang="zh-CN" sz="2600" b="1" dirty="0" smtClean="0">
                <a:latin typeface="Arial" pitchFamily="34" charset="0"/>
                <a:ea typeface="华文楷体" pitchFamily="2" charset="-122"/>
                <a:cs typeface="Arial" pitchFamily="34" charset="0"/>
              </a:rPr>
              <a:t>Javabean</a:t>
            </a:r>
            <a:r>
              <a:rPr lang="zh-CN" altLang="en-US" sz="2600" b="1" dirty="0" smtClean="0">
                <a:latin typeface="Arial" pitchFamily="34" charset="0"/>
                <a:ea typeface="华文楷体" pitchFamily="2" charset="-122"/>
                <a:cs typeface="Arial" pitchFamily="34" charset="0"/>
              </a:rPr>
              <a:t>是一种用</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编写的可重用的软件组件，其本身不能独立运行，必须以</a:t>
            </a:r>
            <a:r>
              <a:rPr lang="en-US" altLang="zh-CN" sz="2600" b="1" dirty="0" smtClean="0">
                <a:latin typeface="Arial" pitchFamily="34" charset="0"/>
                <a:ea typeface="华文楷体" pitchFamily="2" charset="-122"/>
                <a:cs typeface="Arial" pitchFamily="34" charset="0"/>
              </a:rPr>
              <a:t>Java</a:t>
            </a:r>
            <a:r>
              <a:rPr lang="zh-CN" altLang="en-US" sz="2600" b="1" dirty="0" smtClean="0">
                <a:latin typeface="Arial" pitchFamily="34" charset="0"/>
                <a:ea typeface="华文楷体" pitchFamily="2" charset="-122"/>
                <a:cs typeface="Arial" pitchFamily="34" charset="0"/>
              </a:rPr>
              <a:t>应用程序、</a:t>
            </a:r>
            <a:r>
              <a:rPr lang="en-US" altLang="zh-CN" sz="2600" b="1" dirty="0" smtClean="0">
                <a:latin typeface="Arial" pitchFamily="34" charset="0"/>
                <a:ea typeface="华文楷体" pitchFamily="2" charset="-122"/>
                <a:cs typeface="Arial" pitchFamily="34" charset="0"/>
              </a:rPr>
              <a:t>Applet</a:t>
            </a:r>
            <a:r>
              <a:rPr lang="zh-CN" altLang="en-US" sz="2600" b="1" dirty="0" smtClean="0">
                <a:latin typeface="Arial" pitchFamily="34" charset="0"/>
                <a:ea typeface="华文楷体" pitchFamily="2" charset="-122"/>
                <a:cs typeface="Arial" pitchFamily="34" charset="0"/>
              </a:rPr>
              <a:t>、</a:t>
            </a:r>
            <a:r>
              <a:rPr lang="en-US" altLang="zh-CN" sz="2600" b="1" dirty="0" smtClean="0">
                <a:latin typeface="Arial" pitchFamily="34" charset="0"/>
                <a:ea typeface="华文楷体" pitchFamily="2" charset="-122"/>
                <a:cs typeface="Arial" pitchFamily="34" charset="0"/>
              </a:rPr>
              <a:t>Servlet</a:t>
            </a:r>
            <a:r>
              <a:rPr lang="zh-CN" altLang="en-US" sz="2600" b="1" dirty="0" smtClean="0">
                <a:latin typeface="Arial" pitchFamily="34" charset="0"/>
                <a:ea typeface="华文楷体" pitchFamily="2" charset="-122"/>
                <a:cs typeface="Arial" pitchFamily="34" charset="0"/>
              </a:rPr>
              <a:t>或者</a:t>
            </a:r>
            <a:r>
              <a:rPr lang="en-US" altLang="zh-CN" sz="2600" b="1" dirty="0" smtClean="0">
                <a:latin typeface="Arial" pitchFamily="34" charset="0"/>
                <a:ea typeface="华文楷体" pitchFamily="2" charset="-122"/>
                <a:cs typeface="Arial" pitchFamily="34" charset="0"/>
              </a:rPr>
              <a:t>Javabean</a:t>
            </a:r>
            <a:r>
              <a:rPr lang="zh-CN" altLang="en-US" sz="2600" b="1" dirty="0" smtClean="0">
                <a:latin typeface="Arial" pitchFamily="34" charset="0"/>
                <a:ea typeface="华文楷体" pitchFamily="2" charset="-122"/>
                <a:cs typeface="Arial" pitchFamily="34" charset="0"/>
              </a:rPr>
              <a:t>为容器才能执行。</a:t>
            </a:r>
            <a:r>
              <a:rPr lang="en-US" altLang="zh-CN" sz="2600" b="1" dirty="0" smtClean="0">
                <a:latin typeface="Arial" pitchFamily="34" charset="0"/>
                <a:ea typeface="华文楷体" pitchFamily="2" charset="-122"/>
                <a:cs typeface="Arial" pitchFamily="34" charset="0"/>
              </a:rPr>
              <a:t>Javabean</a:t>
            </a:r>
            <a:r>
              <a:rPr lang="zh-CN" altLang="en-US" sz="2600" b="1" dirty="0" smtClean="0">
                <a:latin typeface="Arial" pitchFamily="34" charset="0"/>
                <a:ea typeface="华文楷体" pitchFamily="2" charset="-122"/>
                <a:cs typeface="Arial" pitchFamily="34" charset="0"/>
              </a:rPr>
              <a:t>有两种类型，一种是可视化的，另一种是非可视化的。</a:t>
            </a:r>
            <a:endParaRPr lang="en-US" altLang="zh-CN" sz="2600" b="1" dirty="0" smtClean="0">
              <a:latin typeface="Arial" pitchFamily="34" charset="0"/>
              <a:ea typeface="华文楷体" pitchFamily="2" charset="-122"/>
              <a:cs typeface="Arial" pitchFamily="34" charset="0"/>
            </a:endParaRPr>
          </a:p>
        </p:txBody>
      </p:sp>
    </p:spTree>
    <p:extLst>
      <p:ext uri="{BB962C8B-B14F-4D97-AF65-F5344CB8AC3E}">
        <p14:creationId xmlns:p14="http://schemas.microsoft.com/office/powerpoint/2010/main" val="425043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4" presetClass="entr" presetSubtype="0" accel="10000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p:cTn id="20"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1"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2"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8"/>
            <a:ext cx="8496944" cy="2970044"/>
          </a:xfrm>
          <a:prstGeom prst="rect">
            <a:avLst/>
          </a:prstGeom>
          <a:noFill/>
        </p:spPr>
        <p:txBody>
          <a:bodyPr wrap="square" rtlCol="0">
            <a:spAutoFit/>
          </a:bodyPr>
          <a:lstStyle/>
          <a:p>
            <a:pPr>
              <a:spcAft>
                <a:spcPts val="600"/>
              </a:spcAft>
              <a:buFont typeface="Wingdings" pitchFamily="2" charset="2"/>
              <a:buChar char="n"/>
            </a:pPr>
            <a:r>
              <a:rPr lang="zh-CN" altLang="en-US" sz="3200" b="1" dirty="0" smtClean="0">
                <a:solidFill>
                  <a:srgbClr val="FF0000"/>
                </a:solidFill>
                <a:latin typeface="Arial" pitchFamily="34" charset="0"/>
                <a:ea typeface="华文细黑" pitchFamily="2" charset="-122"/>
                <a:cs typeface="Arial" pitchFamily="34" charset="0"/>
              </a:rPr>
              <a:t>开发</a:t>
            </a:r>
            <a:r>
              <a:rPr lang="en-US" altLang="zh-CN" sz="3200" b="1" dirty="0" smtClean="0">
                <a:solidFill>
                  <a:srgbClr val="FF0000"/>
                </a:solidFill>
                <a:latin typeface="Arial" pitchFamily="34" charset="0"/>
                <a:ea typeface="华文细黑" pitchFamily="2" charset="-122"/>
                <a:cs typeface="Arial" pitchFamily="34" charset="0"/>
              </a:rPr>
              <a:t>Java</a:t>
            </a:r>
            <a:r>
              <a:rPr lang="zh-CN" altLang="en-US" sz="3200" b="1" dirty="0" smtClean="0">
                <a:solidFill>
                  <a:srgbClr val="FF0000"/>
                </a:solidFill>
                <a:latin typeface="Arial" pitchFamily="34" charset="0"/>
                <a:ea typeface="华文细黑" pitchFamily="2" charset="-122"/>
                <a:cs typeface="Arial" pitchFamily="34" charset="0"/>
              </a:rPr>
              <a:t>应用程序步骤：</a:t>
            </a:r>
            <a:endParaRPr lang="en-US" altLang="zh-CN" sz="3200" b="1" dirty="0" smtClean="0">
              <a:solidFill>
                <a:srgbClr val="FF0000"/>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编辑：</a:t>
            </a:r>
            <a:r>
              <a:rPr lang="zh-CN" altLang="en-US" sz="2800" b="1" dirty="0" smtClean="0">
                <a:latin typeface="Arial" pitchFamily="34" charset="0"/>
                <a:ea typeface="华文细黑" pitchFamily="2" charset="-122"/>
                <a:cs typeface="Arial" pitchFamily="34" charset="0"/>
              </a:rPr>
              <a:t>采用编辑器编写</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源程序</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a:t>
            </a:r>
            <a:endParaRPr lang="en-US" altLang="zh-CN" sz="28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编译：</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源程序经过</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编译器的编译可以生成</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字节码文件</a:t>
            </a:r>
            <a:r>
              <a:rPr lang="en-US" altLang="zh-CN" sz="2800" b="1" dirty="0" smtClean="0">
                <a:latin typeface="Arial" pitchFamily="34" charset="0"/>
                <a:ea typeface="华文细黑" pitchFamily="2" charset="-122"/>
                <a:cs typeface="Arial" pitchFamily="34" charset="0"/>
              </a:rPr>
              <a:t>(.class)</a:t>
            </a:r>
            <a:r>
              <a:rPr lang="zh-CN" altLang="en-US" sz="2800" b="1" dirty="0" smtClean="0">
                <a:latin typeface="Arial" pitchFamily="34" charset="0"/>
                <a:ea typeface="华文细黑" pitchFamily="2" charset="-122"/>
                <a:cs typeface="Arial" pitchFamily="34" charset="0"/>
              </a:rPr>
              <a:t>。</a:t>
            </a:r>
            <a:endParaRPr lang="en-US" altLang="zh-CN" sz="28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运行：</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字节码能够在</a:t>
            </a:r>
            <a:r>
              <a:rPr lang="en-US" altLang="zh-CN" sz="2800" b="1" dirty="0" smtClean="0">
                <a:latin typeface="Arial" pitchFamily="34" charset="0"/>
                <a:ea typeface="华文细黑" pitchFamily="2" charset="-122"/>
                <a:cs typeface="Arial" pitchFamily="34" charset="0"/>
              </a:rPr>
              <a:t>JVM</a:t>
            </a:r>
            <a:r>
              <a:rPr lang="zh-CN" altLang="en-US" sz="2800" b="1" dirty="0" smtClean="0">
                <a:latin typeface="Arial" pitchFamily="34" charset="0"/>
                <a:ea typeface="华文细黑" pitchFamily="2" charset="-122"/>
                <a:cs typeface="Arial" pitchFamily="34" charset="0"/>
              </a:rPr>
              <a:t>上执行，</a:t>
            </a:r>
            <a:r>
              <a:rPr lang="en-US" altLang="zh-CN" sz="2800" b="1" dirty="0" smtClean="0">
                <a:latin typeface="Arial" pitchFamily="34" charset="0"/>
                <a:ea typeface="华文细黑" pitchFamily="2" charset="-122"/>
                <a:cs typeface="Arial" pitchFamily="34" charset="0"/>
              </a:rPr>
              <a:t>JVM</a:t>
            </a:r>
            <a:r>
              <a:rPr lang="zh-CN" altLang="en-US" sz="2800" b="1" dirty="0" smtClean="0">
                <a:latin typeface="Arial" pitchFamily="34" charset="0"/>
                <a:ea typeface="华文细黑" pitchFamily="2" charset="-122"/>
                <a:cs typeface="Arial" pitchFamily="34" charset="0"/>
              </a:rPr>
              <a:t>机通过解释器执行</a:t>
            </a:r>
            <a:r>
              <a:rPr lang="en-US" altLang="zh-CN" sz="2800" b="1" dirty="0" smtClean="0">
                <a:latin typeface="Arial" pitchFamily="34" charset="0"/>
                <a:ea typeface="华文细黑" pitchFamily="2" charset="-122"/>
                <a:cs typeface="Arial" pitchFamily="34" charset="0"/>
              </a:rPr>
              <a:t>Java</a:t>
            </a:r>
            <a:r>
              <a:rPr lang="zh-CN" altLang="en-US" sz="2800" b="1" dirty="0" smtClean="0">
                <a:latin typeface="Arial" pitchFamily="34" charset="0"/>
                <a:ea typeface="华文细黑" pitchFamily="2" charset="-122"/>
                <a:cs typeface="Arial" pitchFamily="34" charset="0"/>
              </a:rPr>
              <a:t>字节码文件。</a:t>
            </a:r>
            <a:endParaRPr lang="en-US" altLang="zh-CN" sz="28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11563123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8"/>
            <a:ext cx="8496944" cy="969496"/>
          </a:xfrm>
          <a:prstGeom prst="rect">
            <a:avLst/>
          </a:prstGeom>
          <a:noFill/>
        </p:spPr>
        <p:txBody>
          <a:bodyPr wrap="square" rtlCol="0">
            <a:spAutoFit/>
          </a:bodyPr>
          <a:lstStyle/>
          <a:p>
            <a:pPr marL="457200" indent="-457200">
              <a:spcAft>
                <a:spcPts val="600"/>
              </a:spcAft>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1</a:t>
            </a:r>
            <a:r>
              <a:rPr lang="zh-CN" altLang="en-US" sz="2800" b="1" dirty="0" smtClean="0">
                <a:solidFill>
                  <a:srgbClr val="0000FF"/>
                </a:solidFill>
                <a:latin typeface="Arial" pitchFamily="34" charset="0"/>
                <a:ea typeface="华文细黑" pitchFamily="2" charset="-122"/>
                <a:cs typeface="Arial" pitchFamily="34" charset="0"/>
              </a:rPr>
              <a:t>、编辑</a:t>
            </a:r>
            <a:endParaRPr lang="en-US" altLang="zh-CN" sz="28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400" b="1" dirty="0" smtClean="0">
                <a:latin typeface="Arial" pitchFamily="34" charset="0"/>
                <a:ea typeface="华文细黑" pitchFamily="2" charset="-122"/>
                <a:cs typeface="Arial" pitchFamily="34" charset="0"/>
              </a:rPr>
              <a:t>文件目录：</a:t>
            </a:r>
            <a:r>
              <a:rPr lang="en-US" altLang="zh-CN" sz="2400" b="1" dirty="0" smtClean="0">
                <a:latin typeface="Arial" pitchFamily="34" charset="0"/>
                <a:ea typeface="华文细黑" pitchFamily="2" charset="-122"/>
                <a:cs typeface="Arial" pitchFamily="34" charset="0"/>
              </a:rPr>
              <a:t>D:\examples\src\HelloWorld.java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04864"/>
            <a:ext cx="6285040"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284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开发</a:t>
            </a:r>
            <a:r>
              <a:rPr lang="en-US" altLang="zh-CN" dirty="0" smtClean="0"/>
              <a:t>Java</a:t>
            </a:r>
            <a:r>
              <a:rPr lang="zh-CN" altLang="en-US" dirty="0" smtClean="0"/>
              <a:t>应用程序</a:t>
            </a:r>
            <a:endParaRPr lang="zh-CN" altLang="en-US" dirty="0"/>
          </a:p>
        </p:txBody>
      </p:sp>
      <p:sp>
        <p:nvSpPr>
          <p:cNvPr id="7" name="TextBox 6"/>
          <p:cNvSpPr txBox="1"/>
          <p:nvPr/>
        </p:nvSpPr>
        <p:spPr>
          <a:xfrm>
            <a:off x="361628" y="980728"/>
            <a:ext cx="8496944" cy="236988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2</a:t>
            </a:r>
            <a:r>
              <a:rPr lang="zh-CN" altLang="en-US" sz="2800" b="1" dirty="0" smtClean="0">
                <a:solidFill>
                  <a:srgbClr val="0000FF"/>
                </a:solidFill>
                <a:latin typeface="Arial" pitchFamily="34" charset="0"/>
                <a:ea typeface="华文细黑" pitchFamily="2" charset="-122"/>
                <a:cs typeface="Arial" pitchFamily="34" charset="0"/>
              </a:rPr>
              <a:t>、编译</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进入目录：</a:t>
            </a:r>
            <a:r>
              <a:rPr lang="en-US" altLang="zh-CN" sz="2400" b="1" dirty="0" smtClean="0">
                <a:latin typeface="Arial" pitchFamily="34" charset="0"/>
                <a:ea typeface="华文细黑" pitchFamily="2" charset="-122"/>
                <a:cs typeface="Arial" pitchFamily="34" charset="0"/>
              </a:rPr>
              <a:t>D:</a:t>
            </a:r>
            <a:r>
              <a:rPr lang="en-US" altLang="zh-CN" sz="2400" b="1" dirty="0">
                <a:latin typeface="Arial" pitchFamily="34" charset="0"/>
                <a:ea typeface="华文细黑" pitchFamily="2" charset="-122"/>
                <a:cs typeface="Arial" pitchFamily="34" charset="0"/>
              </a:rPr>
              <a:t>\</a:t>
            </a:r>
            <a:r>
              <a:rPr lang="en-US" altLang="zh-CN" sz="2400" b="1" dirty="0" smtClean="0">
                <a:latin typeface="Arial" pitchFamily="34" charset="0"/>
                <a:ea typeface="华文细黑" pitchFamily="2" charset="-122"/>
                <a:cs typeface="Arial" pitchFamily="34" charset="0"/>
              </a:rPr>
              <a:t>examples\src</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输入</a:t>
            </a:r>
            <a:r>
              <a:rPr lang="en-US" altLang="zh-CN" sz="2400" b="1" dirty="0" err="1" smtClean="0">
                <a:latin typeface="Arial" pitchFamily="34" charset="0"/>
                <a:ea typeface="华文细黑" pitchFamily="2" charset="-122"/>
                <a:cs typeface="Arial" pitchFamily="34" charset="0"/>
              </a:rPr>
              <a:t>javac</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–d D:\exaples\bin HelloWorld.java</a:t>
            </a:r>
            <a:r>
              <a:rPr lang="zh-CN" altLang="en-US" sz="2400" b="1" dirty="0" smtClean="0">
                <a:latin typeface="Arial" pitchFamily="34" charset="0"/>
                <a:ea typeface="华文细黑" pitchFamily="2" charset="-122"/>
                <a:cs typeface="Arial" pitchFamily="34" charset="0"/>
              </a:rPr>
              <a:t>，点击回车键，进行编译。</a:t>
            </a:r>
            <a:endParaRPr lang="en-US" altLang="zh-CN" sz="2400" b="1" dirty="0" smtClean="0">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在</a:t>
            </a:r>
            <a:r>
              <a:rPr lang="en-US" altLang="zh-CN" sz="2400" b="1" dirty="0" smtClean="0">
                <a:latin typeface="Arial" pitchFamily="34" charset="0"/>
                <a:ea typeface="华文细黑" pitchFamily="2" charset="-122"/>
                <a:cs typeface="Arial" pitchFamily="34" charset="0"/>
              </a:rPr>
              <a:t>D:\examples\bin\example1</a:t>
            </a:r>
            <a:r>
              <a:rPr lang="zh-CN" altLang="en-US" sz="2400" b="1" dirty="0" smtClean="0">
                <a:latin typeface="Arial" pitchFamily="34" charset="0"/>
                <a:ea typeface="华文细黑" pitchFamily="2" charset="-122"/>
                <a:cs typeface="Arial" pitchFamily="34" charset="0"/>
              </a:rPr>
              <a:t>中生成</a:t>
            </a:r>
            <a:r>
              <a:rPr lang="en-US" altLang="zh-CN" sz="2400" b="1" dirty="0" smtClean="0">
                <a:latin typeface="Arial" pitchFamily="34" charset="0"/>
                <a:ea typeface="华文细黑" pitchFamily="2" charset="-122"/>
                <a:cs typeface="Arial" pitchFamily="34" charset="0"/>
              </a:rPr>
              <a:t>Java</a:t>
            </a:r>
            <a:r>
              <a:rPr lang="zh-CN" altLang="en-US" sz="2400" b="1" dirty="0" smtClean="0">
                <a:latin typeface="Arial" pitchFamily="34" charset="0"/>
                <a:ea typeface="华文细黑" pitchFamily="2" charset="-122"/>
                <a:cs typeface="Arial" pitchFamily="34" charset="0"/>
              </a:rPr>
              <a:t>可执行文件</a:t>
            </a:r>
            <a:r>
              <a:rPr lang="en-US" altLang="zh-CN" sz="2400" b="1" dirty="0" err="1" smtClean="0">
                <a:latin typeface="Arial" pitchFamily="34" charset="0"/>
                <a:ea typeface="华文细黑" pitchFamily="2" charset="-122"/>
                <a:cs typeface="Arial" pitchFamily="34" charset="0"/>
              </a:rPr>
              <a:t>HelloWorld.class</a:t>
            </a:r>
            <a:r>
              <a:rPr lang="zh-CN" altLang="en-US" sz="2400" b="1" dirty="0" smtClean="0">
                <a:latin typeface="Arial" pitchFamily="34" charset="0"/>
                <a:ea typeface="华文细黑" pitchFamily="2" charset="-122"/>
                <a:cs typeface="Arial" pitchFamily="34" charset="0"/>
              </a:rPr>
              <a:t>。</a:t>
            </a:r>
            <a:endParaRPr lang="en-US" altLang="zh-CN" sz="2400" b="1" dirty="0" smtClean="0">
              <a:latin typeface="Arial" pitchFamily="34" charset="0"/>
              <a:ea typeface="华文细黑" pitchFamily="2" charset="-122"/>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289215"/>
            <a:ext cx="4248472" cy="3504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fill="hold"/>
                                        <p:tgtEl>
                                          <p:spTgt spid="7">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7">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 calcmode="lin" valueType="num">
                                      <p:cBhvr>
                                        <p:cTn id="16" dur="500" fill="hold"/>
                                        <p:tgtEl>
                                          <p:spTgt spid="7">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7">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 calcmode="lin" valueType="num">
                                      <p:cBhvr additive="base">
                                        <p:cTn id="25" dur="500" fill="hold"/>
                                        <p:tgtEl>
                                          <p:spTgt spid="4098"/>
                                        </p:tgtEl>
                                        <p:attrNameLst>
                                          <p:attrName>ppt_x</p:attrName>
                                        </p:attrNameLst>
                                      </p:cBhvr>
                                      <p:tavLst>
                                        <p:tav tm="0">
                                          <p:val>
                                            <p:strVal val="#ppt_x"/>
                                          </p:val>
                                        </p:tav>
                                        <p:tav tm="100000">
                                          <p:val>
                                            <p:strVal val="#ppt_x"/>
                                          </p:val>
                                        </p:tav>
                                      </p:tavLst>
                                    </p:anim>
                                    <p:anim calcmode="lin" valueType="num">
                                      <p:cBhvr additive="base">
                                        <p:cTn id="2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4" presetClass="entr" presetSubtype="0" accel="10000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500" fill="hold"/>
                                        <p:tgtEl>
                                          <p:spTgt spid="7">
                                            <p:txEl>
                                              <p:pRg st="3" end="3"/>
                                            </p:txEl>
                                          </p:spTgt>
                                        </p:tgtEl>
                                        <p:attrNameLst>
                                          <p:attrName>ppt_w</p:attrName>
                                        </p:attrNameLst>
                                      </p:cBhvr>
                                      <p:tavLst>
                                        <p:tav tm="0">
                                          <p:val>
                                            <p:strVal val="#ppt_w*0.05"/>
                                          </p:val>
                                        </p:tav>
                                        <p:tav tm="100000">
                                          <p:val>
                                            <p:strVal val="#ppt_w"/>
                                          </p:val>
                                        </p:tav>
                                      </p:tavLst>
                                    </p:anim>
                                    <p:anim calcmode="lin" valueType="num">
                                      <p:cBhvr>
                                        <p:cTn id="32" dur="5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33" dur="500" fill="hold"/>
                                        <p:tgtEl>
                                          <p:spTgt spid="7">
                                            <p:txEl>
                                              <p:pRg st="3" end="3"/>
                                            </p:txEl>
                                          </p:spTgt>
                                        </p:tgtEl>
                                        <p:attrNameLst>
                                          <p:attrName>ppt_x</p:attrName>
                                        </p:attrNameLst>
                                      </p:cBhvr>
                                      <p:tavLst>
                                        <p:tav tm="0">
                                          <p:val>
                                            <p:strVal val="#ppt_x-.2"/>
                                          </p:val>
                                        </p:tav>
                                        <p:tav tm="100000">
                                          <p:val>
                                            <p:strVal val="#ppt_x"/>
                                          </p:val>
                                        </p:tav>
                                      </p:tavLst>
                                    </p:anim>
                                    <p:anim calcmode="lin" valueType="num">
                                      <p:cBhvr>
                                        <p:cTn id="34" dur="500" fill="hold"/>
                                        <p:tgtEl>
                                          <p:spTgt spid="7">
                                            <p:txEl>
                                              <p:pRg st="3" end="3"/>
                                            </p:txEl>
                                          </p:spTgt>
                                        </p:tgtEl>
                                        <p:attrNameLst>
                                          <p:attrName>ppt_y</p:attrName>
                                        </p:attrNameLst>
                                      </p:cBhvr>
                                      <p:tavLst>
                                        <p:tav tm="0">
                                          <p:val>
                                            <p:strVal val="#ppt_y"/>
                                          </p:val>
                                        </p:tav>
                                        <p:tav tm="100000">
                                          <p:val>
                                            <p:strVal val="#ppt_y"/>
                                          </p:val>
                                        </p:tav>
                                      </p:tavLst>
                                    </p:anim>
                                    <p:animEffect transition="in" filter="fade">
                                      <p:cBhvr>
                                        <p:cTn id="3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开发</a:t>
            </a:r>
            <a:r>
              <a:rPr lang="en-US" altLang="zh-CN" dirty="0" smtClean="0"/>
              <a:t>Java</a:t>
            </a:r>
            <a:r>
              <a:rPr lang="zh-CN" altLang="en-US" dirty="0" smtClean="0"/>
              <a:t>应用程序</a:t>
            </a:r>
            <a:endParaRPr lang="zh-CN" altLang="en-US" dirty="0"/>
          </a:p>
        </p:txBody>
      </p:sp>
      <p:sp>
        <p:nvSpPr>
          <p:cNvPr id="7" name="TextBox 6"/>
          <p:cNvSpPr txBox="1"/>
          <p:nvPr/>
        </p:nvSpPr>
        <p:spPr>
          <a:xfrm>
            <a:off x="361628" y="980728"/>
            <a:ext cx="8496944" cy="1261884"/>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3</a:t>
            </a:r>
            <a:r>
              <a:rPr lang="zh-CN" altLang="en-US" sz="2800" b="1" dirty="0" smtClean="0">
                <a:solidFill>
                  <a:srgbClr val="0000FF"/>
                </a:solidFill>
                <a:latin typeface="Arial" pitchFamily="34" charset="0"/>
                <a:ea typeface="华文细黑" pitchFamily="2" charset="-122"/>
                <a:cs typeface="Arial" pitchFamily="34" charset="0"/>
              </a:rPr>
              <a:t>、运行</a:t>
            </a:r>
            <a:endParaRPr lang="en-US" altLang="zh-CN" sz="28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ü"/>
            </a:pPr>
            <a:r>
              <a:rPr lang="zh-CN" altLang="en-US" sz="2400" b="1" dirty="0" smtClean="0">
                <a:latin typeface="Arial" pitchFamily="34" charset="0"/>
                <a:ea typeface="华文细黑" pitchFamily="2" charset="-122"/>
                <a:cs typeface="Arial" pitchFamily="34" charset="0"/>
              </a:rPr>
              <a:t>要运行</a:t>
            </a:r>
            <a:r>
              <a:rPr lang="en-US" altLang="zh-CN" sz="2400" b="1" dirty="0" err="1" smtClean="0">
                <a:latin typeface="Arial" pitchFamily="34" charset="0"/>
                <a:ea typeface="华文细黑" pitchFamily="2" charset="-122"/>
                <a:cs typeface="Arial" pitchFamily="34" charset="0"/>
              </a:rPr>
              <a:t>HelloWorld</a:t>
            </a:r>
            <a:r>
              <a:rPr lang="zh-CN" altLang="en-US" sz="2400" b="1" dirty="0" smtClean="0">
                <a:latin typeface="Arial" pitchFamily="34" charset="0"/>
                <a:ea typeface="华文细黑" pitchFamily="2" charset="-122"/>
                <a:cs typeface="Arial" pitchFamily="34" charset="0"/>
              </a:rPr>
              <a:t>应用程序，键入如下命令：</a:t>
            </a:r>
            <a:endParaRPr lang="en-US" altLang="zh-CN" sz="2400" b="1" dirty="0" smtClean="0">
              <a:latin typeface="Arial" pitchFamily="34" charset="0"/>
              <a:ea typeface="华文细黑" pitchFamily="2" charset="-122"/>
              <a:cs typeface="Arial" pitchFamily="34" charset="0"/>
            </a:endParaRPr>
          </a:p>
          <a:p>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java</a:t>
            </a:r>
            <a:r>
              <a:rPr lang="zh-CN" altLang="en-US" sz="2400" b="1" dirty="0" smtClean="0">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example1.HelloWorld</a:t>
            </a:r>
            <a:r>
              <a:rPr lang="zh-CN" altLang="en-US" sz="2400" b="1" dirty="0" smtClean="0">
                <a:latin typeface="Arial" pitchFamily="34" charset="0"/>
                <a:ea typeface="华文细黑" pitchFamily="2" charset="-122"/>
                <a:cs typeface="Arial" pitchFamily="34" charset="0"/>
              </a:rPr>
              <a:t>，点击回车键，运行结果如下：</a:t>
            </a:r>
            <a:endParaRPr lang="en-US" altLang="zh-CN" sz="2400" b="1" dirty="0" smtClean="0">
              <a:latin typeface="Arial" pitchFamily="34" charset="0"/>
              <a:ea typeface="华文细黑" pitchFamily="2" charset="-122"/>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5991225"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4770537"/>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Eclipse</a:t>
            </a:r>
            <a:r>
              <a:rPr lang="zh-CN" altLang="en-US" sz="2800" b="1" dirty="0" smtClean="0">
                <a:solidFill>
                  <a:srgbClr val="FF0000"/>
                </a:solidFill>
                <a:latin typeface="Arial" pitchFamily="34" charset="0"/>
                <a:ea typeface="华文细黑" pitchFamily="2" charset="-122"/>
                <a:cs typeface="Arial" pitchFamily="34" charset="0"/>
              </a:rPr>
              <a:t>简介</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最初是</a:t>
            </a:r>
            <a:r>
              <a:rPr lang="en-US" altLang="zh-CN" sz="2300" b="1" dirty="0" smtClean="0">
                <a:solidFill>
                  <a:srgbClr val="0000FF"/>
                </a:solidFill>
                <a:latin typeface="Arial" pitchFamily="34" charset="0"/>
                <a:ea typeface="华文细黑" pitchFamily="2" charset="-122"/>
                <a:cs typeface="Arial" pitchFamily="34" charset="0"/>
              </a:rPr>
              <a:t>IBM</a:t>
            </a:r>
            <a:r>
              <a:rPr lang="zh-CN" altLang="en-US" sz="2300" b="1" dirty="0" smtClean="0">
                <a:solidFill>
                  <a:srgbClr val="0000FF"/>
                </a:solidFill>
                <a:latin typeface="Arial" pitchFamily="34" charset="0"/>
                <a:ea typeface="华文细黑" pitchFamily="2" charset="-122"/>
                <a:cs typeface="Arial" pitchFamily="34" charset="0"/>
              </a:rPr>
              <a:t>公司的一个软件产品。</a:t>
            </a: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的中文意思是“日蚀、遮盖”，据说</a:t>
            </a:r>
            <a:r>
              <a:rPr lang="en-US" altLang="zh-CN" sz="2300" b="1" dirty="0" smtClean="0">
                <a:solidFill>
                  <a:srgbClr val="0000FF"/>
                </a:solidFill>
                <a:latin typeface="Arial" pitchFamily="34" charset="0"/>
                <a:ea typeface="华文细黑" pitchFamily="2" charset="-122"/>
                <a:cs typeface="Arial" pitchFamily="34" charset="0"/>
              </a:rPr>
              <a:t>IBM</a:t>
            </a:r>
            <a:r>
              <a:rPr lang="zh-CN" altLang="en-US" sz="2300" b="1" dirty="0" smtClean="0">
                <a:solidFill>
                  <a:srgbClr val="0000FF"/>
                </a:solidFill>
                <a:latin typeface="Arial" pitchFamily="34" charset="0"/>
                <a:ea typeface="华文细黑" pitchFamily="2" charset="-122"/>
                <a:cs typeface="Arial" pitchFamily="34" charset="0"/>
              </a:rPr>
              <a:t>公司之所以选择这个名称，就是为了展示出意欲遮住竞争对手的光芒的动机，现在看来，它确实做到了。</a:t>
            </a:r>
            <a:endParaRPr lang="en-US" altLang="zh-CN" sz="23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是一个开放源代码的、基于</a:t>
            </a:r>
            <a:r>
              <a:rPr lang="en-US" altLang="zh-CN" sz="2300" b="1" dirty="0" smtClean="0">
                <a:solidFill>
                  <a:srgbClr val="0000FF"/>
                </a:solidFill>
                <a:latin typeface="Arial" pitchFamily="34" charset="0"/>
                <a:ea typeface="华文细黑" pitchFamily="2" charset="-122"/>
                <a:cs typeface="Arial" pitchFamily="34" charset="0"/>
              </a:rPr>
              <a:t>Java</a:t>
            </a:r>
            <a:r>
              <a:rPr lang="zh-CN" altLang="en-US" sz="2300" b="1" dirty="0" smtClean="0">
                <a:solidFill>
                  <a:srgbClr val="0000FF"/>
                </a:solidFill>
                <a:latin typeface="Arial" pitchFamily="34" charset="0"/>
                <a:ea typeface="华文细黑" pitchFamily="2" charset="-122"/>
                <a:cs typeface="Arial" pitchFamily="34" charset="0"/>
              </a:rPr>
              <a:t>的可扩展开发平台。就其本身而言，它只是一个框架和一组服务，用于通过插件组件构建开发环境。</a:t>
            </a: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附带了一个标准的插件集，包括</a:t>
            </a:r>
            <a:r>
              <a:rPr lang="en-US" altLang="zh-CN" sz="2300" b="1" dirty="0" smtClean="0">
                <a:solidFill>
                  <a:srgbClr val="0000FF"/>
                </a:solidFill>
                <a:latin typeface="Arial" pitchFamily="34" charset="0"/>
                <a:ea typeface="华文细黑" pitchFamily="2" charset="-122"/>
                <a:cs typeface="Arial" pitchFamily="34" charset="0"/>
              </a:rPr>
              <a:t>Java</a:t>
            </a:r>
            <a:r>
              <a:rPr lang="zh-CN" altLang="en-US" sz="2300" b="1" dirty="0" smtClean="0">
                <a:solidFill>
                  <a:srgbClr val="0000FF"/>
                </a:solidFill>
                <a:latin typeface="Arial" pitchFamily="34" charset="0"/>
                <a:ea typeface="华文细黑" pitchFamily="2" charset="-122"/>
                <a:cs typeface="Arial" pitchFamily="34" charset="0"/>
              </a:rPr>
              <a:t>开发工具</a:t>
            </a:r>
            <a:r>
              <a:rPr lang="en-US" altLang="zh-CN" sz="2300" b="1" dirty="0" smtClean="0">
                <a:solidFill>
                  <a:srgbClr val="0000FF"/>
                </a:solidFill>
                <a:latin typeface="Arial" pitchFamily="34" charset="0"/>
                <a:ea typeface="华文细黑" pitchFamily="2" charset="-122"/>
                <a:cs typeface="Arial" pitchFamily="34" charset="0"/>
              </a:rPr>
              <a:t>(JDK)</a:t>
            </a:r>
            <a:r>
              <a:rPr lang="zh-CN" altLang="en-US" sz="2300" b="1" dirty="0" smtClean="0">
                <a:solidFill>
                  <a:srgbClr val="0000FF"/>
                </a:solidFill>
                <a:latin typeface="Arial" pitchFamily="34" charset="0"/>
                <a:ea typeface="华文细黑" pitchFamily="2" charset="-122"/>
                <a:cs typeface="Arial" pitchFamily="34" charset="0"/>
              </a:rPr>
              <a:t>。</a:t>
            </a:r>
            <a:endParaRPr lang="en-US" altLang="zh-CN" sz="2300" b="1" dirty="0" smtClean="0">
              <a:solidFill>
                <a:srgbClr val="0000FF"/>
              </a:solidFill>
              <a:latin typeface="Arial" pitchFamily="34" charset="0"/>
              <a:ea typeface="华文细黑" pitchFamily="2" charset="-122"/>
              <a:cs typeface="Arial" pitchFamily="34" charset="0"/>
            </a:endParaRPr>
          </a:p>
          <a:p>
            <a:pPr>
              <a:buFont typeface="Wingdings" pitchFamily="2" charset="2"/>
              <a:buChar char="Ø"/>
            </a:pP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的设计思想是：一切皆插件。</a:t>
            </a: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核心很小，其它所有功能都以插件的形式附加于</a:t>
            </a: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核心之上。</a:t>
            </a:r>
            <a:r>
              <a:rPr lang="en-US" altLang="zh-CN" sz="2300" b="1" dirty="0" smtClean="0">
                <a:solidFill>
                  <a:srgbClr val="0000FF"/>
                </a:solidFill>
                <a:latin typeface="Arial" pitchFamily="34" charset="0"/>
                <a:ea typeface="华文细黑" pitchFamily="2" charset="-122"/>
                <a:cs typeface="Arial" pitchFamily="34" charset="0"/>
              </a:rPr>
              <a:t>Eclipse</a:t>
            </a:r>
            <a:r>
              <a:rPr lang="zh-CN" altLang="en-US" sz="2300" b="1" dirty="0" smtClean="0">
                <a:solidFill>
                  <a:srgbClr val="0000FF"/>
                </a:solidFill>
                <a:latin typeface="Arial" pitchFamily="34" charset="0"/>
                <a:ea typeface="华文细黑" pitchFamily="2" charset="-122"/>
                <a:cs typeface="Arial" pitchFamily="34" charset="0"/>
              </a:rPr>
              <a:t>基本内核包括：图形</a:t>
            </a:r>
            <a:r>
              <a:rPr lang="en-US" altLang="zh-CN" sz="2300" b="1" dirty="0" smtClean="0">
                <a:solidFill>
                  <a:srgbClr val="0000FF"/>
                </a:solidFill>
                <a:latin typeface="Arial" pitchFamily="34" charset="0"/>
                <a:ea typeface="华文细黑" pitchFamily="2" charset="-122"/>
                <a:cs typeface="Arial" pitchFamily="34" charset="0"/>
              </a:rPr>
              <a:t>API(SWT/</a:t>
            </a:r>
            <a:r>
              <a:rPr lang="en-US" altLang="zh-CN" sz="2300" b="1" dirty="0" err="1" smtClean="0">
                <a:solidFill>
                  <a:srgbClr val="0000FF"/>
                </a:solidFill>
                <a:latin typeface="Arial" pitchFamily="34" charset="0"/>
                <a:ea typeface="华文细黑" pitchFamily="2" charset="-122"/>
                <a:cs typeface="Arial" pitchFamily="34" charset="0"/>
              </a:rPr>
              <a:t>Jface</a:t>
            </a:r>
            <a:r>
              <a:rPr lang="en-US" altLang="zh-CN" sz="2300" b="1" dirty="0" smtClean="0">
                <a:solidFill>
                  <a:srgbClr val="0000FF"/>
                </a:solidFill>
                <a:latin typeface="Arial" pitchFamily="34" charset="0"/>
                <a:ea typeface="华文细黑" pitchFamily="2" charset="-122"/>
                <a:cs typeface="Arial" pitchFamily="34" charset="0"/>
              </a:rPr>
              <a:t>)</a:t>
            </a:r>
            <a:r>
              <a:rPr lang="zh-CN" altLang="en-US" sz="2300" b="1" dirty="0" smtClean="0">
                <a:solidFill>
                  <a:srgbClr val="0000FF"/>
                </a:solidFill>
                <a:latin typeface="Arial" pitchFamily="34" charset="0"/>
                <a:ea typeface="华文细黑" pitchFamily="2" charset="-122"/>
                <a:cs typeface="Arial" pitchFamily="34" charset="0"/>
              </a:rPr>
              <a:t>，</a:t>
            </a:r>
            <a:r>
              <a:rPr lang="en-US" altLang="zh-CN" sz="2300" b="1" dirty="0" smtClean="0">
                <a:solidFill>
                  <a:srgbClr val="0000FF"/>
                </a:solidFill>
                <a:latin typeface="Arial" pitchFamily="34" charset="0"/>
                <a:ea typeface="华文细黑" pitchFamily="2" charset="-122"/>
                <a:cs typeface="Arial" pitchFamily="34" charset="0"/>
              </a:rPr>
              <a:t>JAVA</a:t>
            </a:r>
            <a:r>
              <a:rPr lang="zh-CN" altLang="en-US" sz="2300" b="1" dirty="0" smtClean="0">
                <a:solidFill>
                  <a:srgbClr val="0000FF"/>
                </a:solidFill>
                <a:latin typeface="Arial" pitchFamily="34" charset="0"/>
                <a:ea typeface="华文细黑" pitchFamily="2" charset="-122"/>
                <a:cs typeface="Arial" pitchFamily="34" charset="0"/>
              </a:rPr>
              <a:t>开发环境</a:t>
            </a:r>
            <a:r>
              <a:rPr lang="en-US" altLang="zh-CN" sz="2300" b="1" dirty="0" smtClean="0">
                <a:solidFill>
                  <a:srgbClr val="0000FF"/>
                </a:solidFill>
                <a:latin typeface="Arial" pitchFamily="34" charset="0"/>
                <a:ea typeface="华文细黑" pitchFamily="2" charset="-122"/>
                <a:cs typeface="Arial" pitchFamily="34" charset="0"/>
              </a:rPr>
              <a:t>(JDT)</a:t>
            </a:r>
            <a:r>
              <a:rPr lang="zh-CN" altLang="en-US" sz="2300" b="1" dirty="0" smtClean="0">
                <a:solidFill>
                  <a:srgbClr val="0000FF"/>
                </a:solidFill>
                <a:latin typeface="Arial" pitchFamily="34" charset="0"/>
                <a:ea typeface="华文细黑" pitchFamily="2" charset="-122"/>
                <a:cs typeface="Arial" pitchFamily="34" charset="0"/>
              </a:rPr>
              <a:t>，插件开发环境</a:t>
            </a:r>
            <a:r>
              <a:rPr lang="en-US" altLang="zh-CN" sz="2300" b="1" dirty="0" smtClean="0">
                <a:solidFill>
                  <a:srgbClr val="0000FF"/>
                </a:solidFill>
                <a:latin typeface="Arial" pitchFamily="34" charset="0"/>
                <a:ea typeface="华文细黑" pitchFamily="2" charset="-122"/>
                <a:cs typeface="Arial" pitchFamily="34" charset="0"/>
              </a:rPr>
              <a:t>(PDE)</a:t>
            </a:r>
            <a:r>
              <a:rPr lang="zh-CN" altLang="en-US" sz="2300" b="1" dirty="0" smtClean="0">
                <a:solidFill>
                  <a:srgbClr val="0000FF"/>
                </a:solidFill>
                <a:latin typeface="Arial" pitchFamily="34" charset="0"/>
                <a:ea typeface="华文细黑" pitchFamily="2" charset="-122"/>
                <a:cs typeface="Arial" pitchFamily="34" charset="0"/>
              </a:rPr>
              <a:t>等。</a:t>
            </a:r>
            <a:endParaRPr lang="en-US" altLang="zh-CN" sz="23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1631216"/>
          </a:xfrm>
          <a:prstGeom prst="rect">
            <a:avLst/>
          </a:prstGeom>
          <a:noFill/>
        </p:spPr>
        <p:txBody>
          <a:bodyPr wrap="square" rtlCol="0">
            <a:spAutoFit/>
          </a:bodyPr>
          <a:lstStyle/>
          <a:p>
            <a:pPr>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Eclipse</a:t>
            </a:r>
            <a:r>
              <a:rPr lang="zh-CN" altLang="en-US" sz="2800" b="1" dirty="0" smtClean="0">
                <a:solidFill>
                  <a:srgbClr val="FF0000"/>
                </a:solidFill>
                <a:latin typeface="Arial" pitchFamily="34" charset="0"/>
                <a:ea typeface="华文细黑" pitchFamily="2" charset="-122"/>
                <a:cs typeface="Arial" pitchFamily="34" charset="0"/>
              </a:rPr>
              <a:t>下载、安装、创建项目</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1</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首先安装</a:t>
            </a:r>
            <a:r>
              <a:rPr lang="en-US" altLang="zh-CN" sz="2400" b="1" dirty="0" smtClean="0">
                <a:latin typeface="Arial" pitchFamily="34" charset="0"/>
                <a:ea typeface="华文楷体" pitchFamily="2" charset="-122"/>
                <a:cs typeface="Arial" pitchFamily="34" charset="0"/>
              </a:rPr>
              <a:t>JDK</a:t>
            </a:r>
            <a:r>
              <a:rPr lang="zh-CN" altLang="en-US" sz="2400" b="1" dirty="0" smtClean="0">
                <a:latin typeface="Arial" pitchFamily="34" charset="0"/>
                <a:ea typeface="华文楷体" pitchFamily="2" charset="-122"/>
                <a:cs typeface="Arial" pitchFamily="34" charset="0"/>
              </a:rPr>
              <a:t>，唯有如此，</a:t>
            </a:r>
            <a:r>
              <a:rPr lang="en-US" altLang="zh-CN" sz="2400" b="1" dirty="0" smtClean="0">
                <a:latin typeface="Arial" pitchFamily="34" charset="0"/>
                <a:ea typeface="华文楷体" pitchFamily="2" charset="-122"/>
                <a:cs typeface="Arial" pitchFamily="34" charset="0"/>
              </a:rPr>
              <a:t>Eclipse</a:t>
            </a:r>
            <a:r>
              <a:rPr lang="zh-CN" altLang="en-US" sz="2400" b="1" dirty="0" smtClean="0">
                <a:latin typeface="Arial" pitchFamily="34" charset="0"/>
                <a:ea typeface="华文楷体" pitchFamily="2" charset="-122"/>
                <a:cs typeface="Arial" pitchFamily="34" charset="0"/>
              </a:rPr>
              <a:t>方能使用。</a:t>
            </a:r>
            <a:endParaRPr lang="en-US" altLang="zh-CN" sz="2400" b="1" dirty="0" smtClean="0">
              <a:latin typeface="Arial" pitchFamily="34" charset="0"/>
              <a:ea typeface="华文楷体"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2</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在</a:t>
            </a:r>
            <a:r>
              <a:rPr lang="en-US" altLang="zh-CN" sz="2400" b="1" dirty="0" smtClean="0">
                <a:latin typeface="Arial" pitchFamily="34" charset="0"/>
                <a:ea typeface="华文楷体" pitchFamily="2" charset="-122"/>
                <a:cs typeface="Arial" pitchFamily="34" charset="0"/>
              </a:rPr>
              <a:t>Eclipse</a:t>
            </a:r>
            <a:r>
              <a:rPr lang="zh-CN" altLang="en-US" sz="2400" b="1" dirty="0" smtClean="0">
                <a:latin typeface="Arial" pitchFamily="34" charset="0"/>
                <a:ea typeface="华文楷体" pitchFamily="2" charset="-122"/>
                <a:cs typeface="Arial" pitchFamily="34" charset="0"/>
              </a:rPr>
              <a:t>的官方网站下载</a:t>
            </a:r>
            <a:r>
              <a:rPr lang="en-US" altLang="zh-CN" sz="2400" b="1" dirty="0" smtClean="0">
                <a:latin typeface="Arial" pitchFamily="34" charset="0"/>
                <a:ea typeface="华文楷体" pitchFamily="2" charset="-122"/>
                <a:cs typeface="Arial" pitchFamily="34" charset="0"/>
              </a:rPr>
              <a:t>Eclipse</a:t>
            </a:r>
            <a:r>
              <a:rPr lang="zh-CN" altLang="en-US" sz="2400" b="1" dirty="0" smtClean="0">
                <a:latin typeface="Arial" pitchFamily="34" charset="0"/>
                <a:ea typeface="华文楷体" pitchFamily="2" charset="-122"/>
                <a:cs typeface="Arial" pitchFamily="34" charset="0"/>
              </a:rPr>
              <a:t>软件，</a:t>
            </a:r>
            <a:r>
              <a:rPr lang="en-US" altLang="zh-CN" sz="2400" b="1" dirty="0" smtClean="0">
                <a:latin typeface="Arial" pitchFamily="34" charset="0"/>
                <a:ea typeface="华文楷体" pitchFamily="2" charset="-122"/>
                <a:cs typeface="Arial" pitchFamily="34" charset="0"/>
              </a:rPr>
              <a:t>Eclipse</a:t>
            </a:r>
            <a:r>
              <a:rPr lang="zh-CN" altLang="en-US" sz="2400" b="1" dirty="0" smtClean="0">
                <a:latin typeface="Arial" pitchFamily="34" charset="0"/>
                <a:ea typeface="华文楷体" pitchFamily="2" charset="-122"/>
                <a:cs typeface="Arial" pitchFamily="34" charset="0"/>
              </a:rPr>
              <a:t>有许多版本，我们可以选择一个版本。</a:t>
            </a:r>
            <a:endParaRPr lang="en-US" altLang="zh-CN" sz="2400" b="1" dirty="0" smtClean="0">
              <a:latin typeface="Arial" pitchFamily="34" charset="0"/>
              <a:ea typeface="华文楷体" pitchFamily="2" charset="-122"/>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3635896" y="2564904"/>
            <a:ext cx="5183287" cy="4293096"/>
          </a:xfrm>
          <a:prstGeom prst="rect">
            <a:avLst/>
          </a:prstGeom>
          <a:noFill/>
          <a:ln w="9525">
            <a:noFill/>
            <a:miter lim="800000"/>
            <a:headEnd/>
            <a:tailEnd/>
          </a:ln>
        </p:spPr>
      </p:pic>
      <p:sp>
        <p:nvSpPr>
          <p:cNvPr id="9" name="Text Box 4"/>
          <p:cNvSpPr txBox="1">
            <a:spLocks noChangeArrowheads="1"/>
          </p:cNvSpPr>
          <p:nvPr/>
        </p:nvSpPr>
        <p:spPr bwMode="auto">
          <a:xfrm>
            <a:off x="395536" y="2780928"/>
            <a:ext cx="2952328" cy="1569660"/>
          </a:xfrm>
          <a:prstGeom prst="rect">
            <a:avLst/>
          </a:prstGeom>
          <a:noFill/>
          <a:ln w="9525">
            <a:noFill/>
            <a:miter lim="800000"/>
            <a:headEnd/>
            <a:tailEnd/>
          </a:ln>
          <a:effectLst/>
        </p:spPr>
        <p:txBody>
          <a:bodyPr wrap="square">
            <a:spAutoFit/>
          </a:bodyPr>
          <a:lstStyle/>
          <a:p>
            <a:pPr>
              <a:spcBef>
                <a:spcPct val="50000"/>
              </a:spcBef>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3</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a:latin typeface="Arial" pitchFamily="34" charset="0"/>
                <a:ea typeface="华文楷体" pitchFamily="2" charset="-122"/>
                <a:cs typeface="Arial" pitchFamily="34" charset="0"/>
              </a:rPr>
              <a:t>双击下载的</a:t>
            </a:r>
            <a:r>
              <a:rPr lang="en-US" altLang="zh-CN" sz="2400" b="1" dirty="0">
                <a:latin typeface="Arial" pitchFamily="34" charset="0"/>
                <a:ea typeface="华文楷体" pitchFamily="2" charset="-122"/>
                <a:cs typeface="Arial" pitchFamily="34" charset="0"/>
              </a:rPr>
              <a:t>Eclipse</a:t>
            </a:r>
            <a:r>
              <a:rPr lang="zh-CN" altLang="en-US" sz="2400" b="1" dirty="0">
                <a:latin typeface="Arial" pitchFamily="34" charset="0"/>
                <a:ea typeface="华文楷体" pitchFamily="2" charset="-122"/>
                <a:cs typeface="Arial" pitchFamily="34" charset="0"/>
              </a:rPr>
              <a:t>程序文件包，将其解压缩到一个指定文件夹</a:t>
            </a:r>
            <a:r>
              <a:rPr lang="zh-CN" altLang="en-US" sz="2400" b="1" dirty="0" smtClean="0">
                <a:latin typeface="Arial" pitchFamily="34" charset="0"/>
                <a:ea typeface="华文楷体" pitchFamily="2" charset="-122"/>
                <a:cs typeface="Arial" pitchFamily="34" charset="0"/>
              </a:rPr>
              <a:t>。</a:t>
            </a:r>
            <a:endParaRPr lang="zh-CN" altLang="en-US" sz="2400" b="1" dirty="0">
              <a:latin typeface="Arial" pitchFamily="34" charset="0"/>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slide(fromBottom)">
                                      <p:cBhvr>
                                        <p:cTn id="25" dur="500"/>
                                        <p:tgtEl>
                                          <p:spTgt spid="205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5" name="Text Box 5"/>
          <p:cNvSpPr txBox="1">
            <a:spLocks noChangeArrowheads="1"/>
          </p:cNvSpPr>
          <p:nvPr/>
        </p:nvSpPr>
        <p:spPr bwMode="auto">
          <a:xfrm>
            <a:off x="395536" y="980728"/>
            <a:ext cx="8424936" cy="1569660"/>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4</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a:latin typeface="Arial" pitchFamily="34" charset="0"/>
                <a:ea typeface="华文楷体" pitchFamily="2" charset="-122"/>
                <a:cs typeface="Arial" pitchFamily="34" charset="0"/>
              </a:rPr>
              <a:t>双</a:t>
            </a:r>
            <a:r>
              <a:rPr lang="zh-CN" altLang="en-US" sz="2400" b="1" dirty="0" smtClean="0">
                <a:latin typeface="Arial" pitchFamily="34" charset="0"/>
                <a:ea typeface="华文楷体" pitchFamily="2" charset="-122"/>
                <a:cs typeface="Arial" pitchFamily="34" charset="0"/>
              </a:rPr>
              <a:t>击</a:t>
            </a:r>
            <a:r>
              <a:rPr lang="en-US" altLang="zh-CN" sz="2400" b="1" dirty="0" smtClean="0">
                <a:latin typeface="Arial" pitchFamily="34" charset="0"/>
                <a:ea typeface="华文楷体" pitchFamily="2" charset="-122"/>
                <a:cs typeface="Arial" pitchFamily="34" charset="0"/>
              </a:rPr>
              <a:t>Eclipse</a:t>
            </a:r>
            <a:r>
              <a:rPr lang="zh-CN" altLang="en-US" sz="2400" b="1" dirty="0">
                <a:latin typeface="Arial" pitchFamily="34" charset="0"/>
                <a:ea typeface="华文楷体" pitchFamily="2" charset="-122"/>
                <a:cs typeface="Arial" pitchFamily="34" charset="0"/>
              </a:rPr>
              <a:t>文件夹中的</a:t>
            </a:r>
            <a:r>
              <a:rPr lang="en-US" altLang="zh-CN" sz="2400" b="1" dirty="0">
                <a:latin typeface="Arial" pitchFamily="34" charset="0"/>
                <a:ea typeface="华文楷体" pitchFamily="2" charset="-122"/>
                <a:cs typeface="Arial" pitchFamily="34" charset="0"/>
              </a:rPr>
              <a:t>eclipse.exe</a:t>
            </a:r>
            <a:r>
              <a:rPr lang="zh-CN" altLang="en-US" sz="2400" b="1" dirty="0">
                <a:latin typeface="Arial" pitchFamily="34" charset="0"/>
                <a:ea typeface="华文楷体" pitchFamily="2" charset="-122"/>
                <a:cs typeface="Arial" pitchFamily="34" charset="0"/>
              </a:rPr>
              <a:t>，即可启动</a:t>
            </a:r>
            <a:r>
              <a:rPr lang="en-US" altLang="zh-CN" sz="2400" b="1" dirty="0">
                <a:latin typeface="Arial" pitchFamily="34" charset="0"/>
                <a:ea typeface="华文楷体" pitchFamily="2" charset="-122"/>
                <a:cs typeface="Arial" pitchFamily="34" charset="0"/>
              </a:rPr>
              <a:t>Eclipse</a:t>
            </a:r>
            <a:r>
              <a:rPr lang="zh-CN" altLang="en-US" sz="2400" b="1" dirty="0">
                <a:latin typeface="Arial" pitchFamily="34" charset="0"/>
                <a:ea typeface="华文楷体" pitchFamily="2" charset="-122"/>
                <a:cs typeface="Arial" pitchFamily="34" charset="0"/>
              </a:rPr>
              <a:t>程序。选择希望作为工作空间的文件夹后，系统将打开欢迎画面。  单击“欢迎”画面左上角的“关闭”按钮，此时</a:t>
            </a:r>
            <a:r>
              <a:rPr lang="en-US" altLang="zh-CN" sz="2400" b="1" dirty="0">
                <a:latin typeface="Arial" pitchFamily="34" charset="0"/>
                <a:ea typeface="华文楷体" pitchFamily="2" charset="-122"/>
                <a:cs typeface="Arial" pitchFamily="34" charset="0"/>
              </a:rPr>
              <a:t>Eclipse</a:t>
            </a:r>
            <a:r>
              <a:rPr lang="zh-CN" altLang="en-US" sz="2400" b="1" dirty="0">
                <a:latin typeface="Arial" pitchFamily="34" charset="0"/>
                <a:ea typeface="华文楷体" pitchFamily="2" charset="-122"/>
                <a:cs typeface="Arial" pitchFamily="34" charset="0"/>
              </a:rPr>
              <a:t>的初始工作画</a:t>
            </a:r>
            <a:r>
              <a:rPr lang="zh-CN" altLang="en-US" sz="2400" b="1" dirty="0" smtClean="0">
                <a:latin typeface="Arial" pitchFamily="34" charset="0"/>
                <a:ea typeface="华文楷体" pitchFamily="2" charset="-122"/>
                <a:cs typeface="Arial" pitchFamily="34" charset="0"/>
              </a:rPr>
              <a:t>面。 </a:t>
            </a:r>
            <a:endParaRPr lang="zh-CN" altLang="en-US" sz="2400" b="1" dirty="0">
              <a:latin typeface="Arial" pitchFamily="34" charset="0"/>
              <a:ea typeface="华文楷体" pitchFamily="2" charset="-122"/>
              <a:cs typeface="Arial" pitchFamily="34" charset="0"/>
            </a:endParaRPr>
          </a:p>
        </p:txBody>
      </p:sp>
      <p:pic>
        <p:nvPicPr>
          <p:cNvPr id="3076" name="Picture 4"/>
          <p:cNvPicPr>
            <a:picLocks noChangeAspect="1" noChangeArrowheads="1"/>
          </p:cNvPicPr>
          <p:nvPr/>
        </p:nvPicPr>
        <p:blipFill>
          <a:blip r:embed="rId2" cstate="print"/>
          <a:srcRect/>
          <a:stretch>
            <a:fillRect/>
          </a:stretch>
        </p:blipFill>
        <p:spPr bwMode="auto">
          <a:xfrm>
            <a:off x="4572000" y="2132856"/>
            <a:ext cx="4176464" cy="2808312"/>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4932040" y="4221088"/>
            <a:ext cx="3888432" cy="2636912"/>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72008" y="2924944"/>
            <a:ext cx="4355976" cy="24482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slide(fromLeft)">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slide(fromRight)">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slide(fromBottom)">
                                      <p:cBhvr>
                                        <p:cTn id="1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5" name="Text Box 5"/>
          <p:cNvSpPr txBox="1">
            <a:spLocks noChangeArrowheads="1"/>
          </p:cNvSpPr>
          <p:nvPr/>
        </p:nvSpPr>
        <p:spPr bwMode="auto">
          <a:xfrm>
            <a:off x="395536" y="980728"/>
            <a:ext cx="8424936" cy="2677656"/>
          </a:xfrm>
          <a:prstGeom prst="rect">
            <a:avLst/>
          </a:prstGeom>
          <a:noFill/>
          <a:ln w="9525">
            <a:noFill/>
            <a:miter lim="800000"/>
            <a:headEnd/>
            <a:tailEnd/>
          </a:ln>
          <a:effectLst/>
        </p:spPr>
        <p:txBody>
          <a:bodyPr wrap="square">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5(</a:t>
            </a:r>
            <a:r>
              <a:rPr lang="zh-CN" altLang="en-US" sz="2400" b="1" dirty="0" smtClean="0">
                <a:solidFill>
                  <a:srgbClr val="0000FF"/>
                </a:solidFill>
                <a:latin typeface="Arial" pitchFamily="34" charset="0"/>
                <a:ea typeface="华文楷体" pitchFamily="2" charset="-122"/>
                <a:cs typeface="Arial" pitchFamily="34" charset="0"/>
              </a:rPr>
              <a:t>创建</a:t>
            </a:r>
            <a:r>
              <a:rPr lang="en-US" altLang="zh-CN" sz="2400" b="1" dirty="0" smtClean="0">
                <a:solidFill>
                  <a:srgbClr val="0000FF"/>
                </a:solidFill>
                <a:latin typeface="Arial" pitchFamily="34" charset="0"/>
                <a:ea typeface="华文楷体" pitchFamily="2" charset="-122"/>
                <a:cs typeface="Arial" pitchFamily="34" charset="0"/>
              </a:rPr>
              <a:t>Java</a:t>
            </a:r>
            <a:r>
              <a:rPr lang="zh-CN" altLang="en-US" sz="2400" b="1" dirty="0" smtClean="0">
                <a:solidFill>
                  <a:srgbClr val="0000FF"/>
                </a:solidFill>
                <a:latin typeface="Arial" pitchFamily="34" charset="0"/>
                <a:ea typeface="华文楷体" pitchFamily="2" charset="-122"/>
                <a:cs typeface="Arial" pitchFamily="34" charset="0"/>
              </a:rPr>
              <a:t>项目</a:t>
            </a:r>
            <a:r>
              <a:rPr lang="en-US" altLang="zh-CN" sz="2400" b="1" dirty="0" smtClean="0">
                <a:solidFill>
                  <a:srgbClr val="0000FF"/>
                </a:solidFill>
                <a:latin typeface="Arial" pitchFamily="34" charset="0"/>
                <a:ea typeface="华文楷体" pitchFamily="2" charset="-122"/>
                <a:cs typeface="Arial" pitchFamily="34" charset="0"/>
              </a:rPr>
              <a:t>)</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选择“</a:t>
            </a:r>
            <a:r>
              <a:rPr lang="en-US" altLang="zh-CN" sz="2400" b="1" dirty="0" smtClean="0">
                <a:latin typeface="Arial" pitchFamily="34" charset="0"/>
                <a:ea typeface="华文楷体" pitchFamily="2" charset="-122"/>
                <a:cs typeface="Arial" pitchFamily="34" charset="0"/>
              </a:rPr>
              <a:t>File</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&gt;“New</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&gt;“Project</a:t>
            </a:r>
            <a:r>
              <a:rPr lang="zh-CN" altLang="en-US" sz="2400" b="1" dirty="0" smtClean="0">
                <a:latin typeface="Arial" pitchFamily="34" charset="0"/>
                <a:ea typeface="华文楷体" pitchFamily="2" charset="-122"/>
                <a:cs typeface="Arial" pitchFamily="34" charset="0"/>
              </a:rPr>
              <a:t>”菜单，打开“</a:t>
            </a:r>
            <a:r>
              <a:rPr lang="en-US" altLang="zh-CN" sz="2400" b="1" dirty="0" smtClean="0">
                <a:latin typeface="Arial" pitchFamily="34" charset="0"/>
                <a:ea typeface="华文楷体" pitchFamily="2" charset="-122"/>
                <a:cs typeface="Arial" pitchFamily="34" charset="0"/>
              </a:rPr>
              <a:t>New</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Project</a:t>
            </a:r>
            <a:r>
              <a:rPr lang="zh-CN" altLang="en-US" sz="2400" b="1" dirty="0" smtClean="0">
                <a:latin typeface="Arial" pitchFamily="34" charset="0"/>
                <a:ea typeface="华文楷体" pitchFamily="2" charset="-122"/>
                <a:cs typeface="Arial" pitchFamily="34" charset="0"/>
              </a:rPr>
              <a:t>”窗口。在窗口下方的项目列表中单击“</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前面的“</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号，展开该项目，单击选中“</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Project</a:t>
            </a:r>
            <a:r>
              <a:rPr lang="zh-CN" altLang="en-US" sz="2400" b="1" dirty="0" smtClean="0">
                <a:latin typeface="Arial" pitchFamily="34" charset="0"/>
                <a:ea typeface="华文楷体" pitchFamily="2" charset="-122"/>
                <a:cs typeface="Arial" pitchFamily="34" charset="0"/>
              </a:rPr>
              <a:t>” 。 </a:t>
            </a:r>
            <a:endParaRPr lang="en-US" altLang="zh-CN" sz="2400" b="1" dirty="0" smtClean="0">
              <a:latin typeface="Arial" pitchFamily="34" charset="0"/>
              <a:ea typeface="华文楷体"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6</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单击“</a:t>
            </a:r>
            <a:r>
              <a:rPr lang="en-US" altLang="zh-CN" sz="2400" b="1" dirty="0" smtClean="0">
                <a:latin typeface="Arial" pitchFamily="34" charset="0"/>
                <a:ea typeface="华文楷体" pitchFamily="2" charset="-122"/>
                <a:cs typeface="Arial" pitchFamily="34" charset="0"/>
              </a:rPr>
              <a:t>Next</a:t>
            </a:r>
            <a:r>
              <a:rPr lang="zh-CN" altLang="en-US" sz="2400" b="1" dirty="0" smtClean="0">
                <a:latin typeface="Arial" pitchFamily="34" charset="0"/>
                <a:ea typeface="华文楷体" pitchFamily="2" charset="-122"/>
                <a:cs typeface="Arial" pitchFamily="34" charset="0"/>
              </a:rPr>
              <a:t>”按钮，打开“</a:t>
            </a:r>
            <a:r>
              <a:rPr lang="en-US" altLang="zh-CN" sz="2400" b="1" dirty="0" smtClean="0">
                <a:latin typeface="Arial" pitchFamily="34" charset="0"/>
                <a:ea typeface="华文楷体" pitchFamily="2" charset="-122"/>
                <a:cs typeface="Arial" pitchFamily="34" charset="0"/>
              </a:rPr>
              <a:t>Create a</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Java Project</a:t>
            </a:r>
            <a:r>
              <a:rPr lang="zh-CN" altLang="en-US" sz="2400" b="1" dirty="0" smtClean="0">
                <a:latin typeface="Arial" pitchFamily="34" charset="0"/>
                <a:ea typeface="华文楷体" pitchFamily="2" charset="-122"/>
                <a:cs typeface="Arial" pitchFamily="34" charset="0"/>
              </a:rPr>
              <a:t>”窗口。在“</a:t>
            </a:r>
            <a:r>
              <a:rPr lang="en-US" altLang="zh-CN" sz="2400" b="1" dirty="0" smtClean="0">
                <a:latin typeface="Arial" pitchFamily="34" charset="0"/>
                <a:ea typeface="华文楷体" pitchFamily="2" charset="-122"/>
                <a:cs typeface="Arial" pitchFamily="34" charset="0"/>
              </a:rPr>
              <a:t>Project name</a:t>
            </a:r>
            <a:r>
              <a:rPr lang="zh-CN" altLang="en-US" sz="2400" b="1" dirty="0" smtClean="0">
                <a:latin typeface="Arial" pitchFamily="34" charset="0"/>
                <a:ea typeface="华文楷体" pitchFamily="2" charset="-122"/>
                <a:cs typeface="Arial" pitchFamily="34" charset="0"/>
              </a:rPr>
              <a:t>”编辑框中输入项目名称，如“</a:t>
            </a:r>
            <a:r>
              <a:rPr lang="en-US" altLang="zh-CN" sz="2400" b="1" dirty="0" smtClean="0">
                <a:latin typeface="Arial" pitchFamily="34" charset="0"/>
                <a:ea typeface="华文楷体" pitchFamily="2" charset="-122"/>
                <a:cs typeface="Arial" pitchFamily="34" charset="0"/>
              </a:rPr>
              <a:t>example</a:t>
            </a:r>
            <a:r>
              <a:rPr lang="zh-CN" altLang="en-US" sz="2400" b="1" dirty="0" smtClean="0">
                <a:latin typeface="Arial" pitchFamily="34" charset="0"/>
                <a:ea typeface="华文楷体" pitchFamily="2" charset="-122"/>
                <a:cs typeface="Arial" pitchFamily="34" charset="0"/>
              </a:rPr>
              <a:t>”。</a:t>
            </a:r>
          </a:p>
        </p:txBody>
      </p:sp>
      <p:pic>
        <p:nvPicPr>
          <p:cNvPr id="4098" name="Picture 2"/>
          <p:cNvPicPr>
            <a:picLocks noChangeAspect="1" noChangeArrowheads="1"/>
          </p:cNvPicPr>
          <p:nvPr/>
        </p:nvPicPr>
        <p:blipFill>
          <a:blip r:embed="rId2" cstate="print"/>
          <a:srcRect/>
          <a:stretch>
            <a:fillRect/>
          </a:stretch>
        </p:blipFill>
        <p:spPr bwMode="auto">
          <a:xfrm>
            <a:off x="87084" y="3648583"/>
            <a:ext cx="4464496" cy="3209417"/>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4620810" y="3645024"/>
            <a:ext cx="4487694" cy="31878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slide(fromBottom)">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p:cTn id="21" dur="500" fill="hold"/>
                                        <p:tgtEl>
                                          <p:spTgt spid="5">
                                            <p:txEl>
                                              <p:pRg st="1" end="1"/>
                                            </p:txEl>
                                          </p:spTgt>
                                        </p:tgtEl>
                                        <p:attrNameLst>
                                          <p:attrName>ppt_w</p:attrName>
                                        </p:attrNameLst>
                                      </p:cBhvr>
                                      <p:tavLst>
                                        <p:tav tm="0">
                                          <p:val>
                                            <p:strVal val="#ppt_w*0.05"/>
                                          </p:val>
                                        </p:tav>
                                        <p:tav tm="100000">
                                          <p:val>
                                            <p:strVal val="#ppt_w"/>
                                          </p:val>
                                        </p:tav>
                                      </p:tavLst>
                                    </p:anim>
                                    <p:anim calcmode="lin" valueType="num">
                                      <p:cBhvr>
                                        <p:cTn id="22" dur="5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23" dur="500" fill="hold"/>
                                        <p:tgtEl>
                                          <p:spTgt spid="5">
                                            <p:txEl>
                                              <p:pRg st="1" end="1"/>
                                            </p:txEl>
                                          </p:spTgt>
                                        </p:tgtEl>
                                        <p:attrNameLst>
                                          <p:attrName>ppt_x</p:attrName>
                                        </p:attrNameLst>
                                      </p:cBhvr>
                                      <p:tavLst>
                                        <p:tav tm="0">
                                          <p:val>
                                            <p:strVal val="#ppt_x-.2"/>
                                          </p:val>
                                        </p:tav>
                                        <p:tav tm="100000">
                                          <p:val>
                                            <p:strVal val="#ppt_x"/>
                                          </p:val>
                                        </p:tav>
                                      </p:tavLst>
                                    </p:anim>
                                    <p:anim calcmode="lin" valueType="num">
                                      <p:cBhvr>
                                        <p:cTn id="24" dur="500" fill="hold"/>
                                        <p:tgtEl>
                                          <p:spTgt spid="5">
                                            <p:txEl>
                                              <p:pRg st="1" end="1"/>
                                            </p:txEl>
                                          </p:spTgt>
                                        </p:tgtEl>
                                        <p:attrNameLst>
                                          <p:attrName>ppt_y</p:attrName>
                                        </p:attrNameLst>
                                      </p:cBhvr>
                                      <p:tavLst>
                                        <p:tav tm="0">
                                          <p:val>
                                            <p:strVal val="#ppt_y"/>
                                          </p:val>
                                        </p:tav>
                                        <p:tav tm="100000">
                                          <p:val>
                                            <p:strVal val="#ppt_y"/>
                                          </p:val>
                                        </p:tav>
                                      </p:tavLst>
                                    </p:anim>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4101"/>
                                        </p:tgtEl>
                                        <p:attrNameLst>
                                          <p:attrName>style.visibility</p:attrName>
                                        </p:attrNameLst>
                                      </p:cBhvr>
                                      <p:to>
                                        <p:strVal val="visible"/>
                                      </p:to>
                                    </p:set>
                                    <p:animEffect transition="in" filter="slide(fromBottom)">
                                      <p:cBhvr>
                                        <p:cTn id="30"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solidFill>
                  <a:srgbClr val="FF0000"/>
                </a:solidFill>
              </a:rPr>
              <a:t>第</a:t>
            </a:r>
            <a:r>
              <a:rPr lang="en-US" altLang="zh-CN" dirty="0" smtClean="0">
                <a:solidFill>
                  <a:srgbClr val="FF0000"/>
                </a:solidFill>
              </a:rPr>
              <a:t>1</a:t>
            </a:r>
            <a:r>
              <a:rPr lang="zh-CN" altLang="en-US" dirty="0" smtClean="0">
                <a:solidFill>
                  <a:srgbClr val="FF0000"/>
                </a:solidFill>
              </a:rPr>
              <a:t>章</a:t>
            </a:r>
            <a:r>
              <a:rPr lang="en-US" altLang="zh-CN" dirty="0" smtClean="0">
                <a:solidFill>
                  <a:srgbClr val="FF0000"/>
                </a:solidFill>
              </a:rPr>
              <a:t>. </a:t>
            </a:r>
            <a:r>
              <a:rPr lang="zh-CN" altLang="en-US" dirty="0" smtClean="0">
                <a:solidFill>
                  <a:srgbClr val="FF0000"/>
                </a:solidFill>
              </a:rPr>
              <a:t>概述</a:t>
            </a:r>
            <a:endParaRPr lang="en-US" altLang="zh-CN" dirty="0" smtClean="0">
              <a:solidFill>
                <a:srgbClr val="FF0000"/>
              </a:solidFill>
            </a:endParaRPr>
          </a:p>
          <a:p>
            <a:r>
              <a:rPr lang="zh-CN" altLang="en-US" dirty="0" smtClean="0"/>
              <a:t>第</a:t>
            </a:r>
            <a:r>
              <a:rPr lang="en-US" altLang="zh-CN" dirty="0" smtClean="0"/>
              <a:t>2</a:t>
            </a:r>
            <a:r>
              <a:rPr lang="zh-CN" altLang="en-US" dirty="0" smtClean="0"/>
              <a:t>章</a:t>
            </a:r>
            <a:r>
              <a:rPr lang="en-US" altLang="zh-CN" dirty="0" smtClean="0"/>
              <a:t>. </a:t>
            </a:r>
            <a:r>
              <a:rPr lang="zh-CN" altLang="en-US" dirty="0" smtClean="0"/>
              <a:t>标识符和数据类型</a:t>
            </a:r>
            <a:endParaRPr lang="en-US" altLang="zh-CN" dirty="0" smtClean="0"/>
          </a:p>
          <a:p>
            <a:r>
              <a:rPr lang="zh-CN" altLang="en-US" dirty="0" smtClean="0"/>
              <a:t>第</a:t>
            </a:r>
            <a:r>
              <a:rPr lang="en-US" altLang="zh-CN" dirty="0" smtClean="0"/>
              <a:t>3</a:t>
            </a:r>
            <a:r>
              <a:rPr lang="zh-CN" altLang="en-US" dirty="0" smtClean="0"/>
              <a:t>章</a:t>
            </a:r>
            <a:r>
              <a:rPr lang="en-US" altLang="zh-CN" dirty="0" smtClean="0"/>
              <a:t>. </a:t>
            </a:r>
            <a:r>
              <a:rPr lang="zh-CN" altLang="en-US" dirty="0" smtClean="0"/>
              <a:t>表达式和流程控制语句</a:t>
            </a:r>
            <a:endParaRPr lang="en-US" altLang="zh-CN" dirty="0" smtClean="0"/>
          </a:p>
          <a:p>
            <a:r>
              <a:rPr lang="zh-CN" altLang="en-US" dirty="0" smtClean="0"/>
              <a:t>第</a:t>
            </a:r>
            <a:r>
              <a:rPr lang="en-US" altLang="zh-CN" dirty="0" smtClean="0"/>
              <a:t>4</a:t>
            </a:r>
            <a:r>
              <a:rPr lang="zh-CN" altLang="en-US" dirty="0" smtClean="0"/>
              <a:t>章</a:t>
            </a:r>
            <a:r>
              <a:rPr lang="en-US" altLang="zh-CN" dirty="0" smtClean="0"/>
              <a:t>. </a:t>
            </a:r>
            <a:r>
              <a:rPr lang="zh-CN" altLang="en-US" dirty="0" smtClean="0"/>
              <a:t>数组、向量和字符串</a:t>
            </a:r>
            <a:endParaRPr lang="en-US" altLang="zh-CN" dirty="0" smtClean="0"/>
          </a:p>
          <a:p>
            <a:r>
              <a:rPr lang="zh-CN" altLang="en-US" dirty="0" smtClean="0"/>
              <a:t>第</a:t>
            </a:r>
            <a:r>
              <a:rPr lang="en-US" altLang="zh-CN" dirty="0" smtClean="0"/>
              <a:t>5</a:t>
            </a:r>
            <a:r>
              <a:rPr lang="zh-CN" altLang="en-US" dirty="0" smtClean="0"/>
              <a:t>章</a:t>
            </a:r>
            <a:r>
              <a:rPr lang="en-US" altLang="zh-CN" dirty="0" smtClean="0"/>
              <a:t>. </a:t>
            </a:r>
            <a:r>
              <a:rPr lang="zh-CN" altLang="en-US" dirty="0" smtClean="0"/>
              <a:t>进一步讨论对象和类</a:t>
            </a:r>
            <a:endParaRPr lang="en-US" altLang="zh-CN" dirty="0" smtClean="0"/>
          </a:p>
          <a:p>
            <a:r>
              <a:rPr lang="zh-CN" altLang="en-US" dirty="0" smtClean="0"/>
              <a:t>第</a:t>
            </a:r>
            <a:r>
              <a:rPr lang="en-US" altLang="zh-CN" dirty="0" smtClean="0"/>
              <a:t>6</a:t>
            </a:r>
            <a:r>
              <a:rPr lang="zh-CN" altLang="en-US" dirty="0" smtClean="0"/>
              <a:t>章</a:t>
            </a:r>
            <a:r>
              <a:rPr lang="en-US" altLang="zh-CN" dirty="0" smtClean="0"/>
              <a:t>. 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a:t>
            </a:r>
            <a:r>
              <a:rPr lang="en-US" altLang="zh-CN" dirty="0" smtClean="0"/>
              <a:t>. 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a:t>
            </a:r>
            <a:r>
              <a:rPr lang="en-US" altLang="zh-CN" dirty="0" smtClean="0"/>
              <a:t>. 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a:t>
            </a:r>
            <a:r>
              <a:rPr lang="en-US" altLang="zh-CN" dirty="0" smtClean="0"/>
              <a:t>. Java Applet</a:t>
            </a:r>
          </a:p>
          <a:p>
            <a:r>
              <a:rPr lang="zh-CN" altLang="en-US" dirty="0" smtClean="0"/>
              <a:t>第</a:t>
            </a:r>
            <a:r>
              <a:rPr lang="en-US" altLang="zh-CN" dirty="0" smtClean="0"/>
              <a:t>10</a:t>
            </a:r>
            <a:r>
              <a:rPr lang="zh-CN" altLang="en-US" dirty="0" smtClean="0"/>
              <a:t>章</a:t>
            </a:r>
            <a:r>
              <a:rPr lang="en-US" altLang="zh-CN" dirty="0" smtClean="0"/>
              <a:t>. Java</a:t>
            </a:r>
            <a:r>
              <a:rPr lang="zh-CN" altLang="en-US" dirty="0" smtClean="0"/>
              <a:t>数据流</a:t>
            </a:r>
            <a:endParaRPr lang="en-US" altLang="zh-CN" dirty="0" smtClean="0"/>
          </a:p>
          <a:p>
            <a:r>
              <a:rPr lang="zh-CN" altLang="en-US" dirty="0" smtClean="0"/>
              <a:t>第</a:t>
            </a:r>
            <a:r>
              <a:rPr lang="en-US" altLang="zh-CN" dirty="0" smtClean="0"/>
              <a:t>11</a:t>
            </a:r>
            <a:r>
              <a:rPr lang="zh-CN" altLang="en-US" dirty="0" smtClean="0"/>
              <a:t>章</a:t>
            </a:r>
            <a:r>
              <a:rPr lang="en-US" altLang="zh-CN" dirty="0" smtClean="0"/>
              <a:t>. </a:t>
            </a:r>
            <a:r>
              <a:rPr lang="zh-CN" altLang="en-US" dirty="0" smtClean="0"/>
              <a:t>线程</a:t>
            </a:r>
            <a:endParaRPr lang="en-US" altLang="zh-CN" dirty="0" smtClean="0"/>
          </a:p>
          <a:p>
            <a:r>
              <a:rPr lang="zh-CN" altLang="en-US" dirty="0" smtClean="0"/>
              <a:t>第</a:t>
            </a:r>
            <a:r>
              <a:rPr lang="en-US" altLang="zh-CN" dirty="0" smtClean="0"/>
              <a:t>12</a:t>
            </a:r>
            <a:r>
              <a:rPr lang="zh-CN" altLang="en-US" dirty="0" smtClean="0"/>
              <a:t>章</a:t>
            </a:r>
            <a:r>
              <a:rPr lang="en-US" altLang="zh-CN" dirty="0" smtClean="0"/>
              <a:t>. 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5" name="Text Box 5"/>
          <p:cNvSpPr txBox="1">
            <a:spLocks noChangeArrowheads="1"/>
          </p:cNvSpPr>
          <p:nvPr/>
        </p:nvSpPr>
        <p:spPr bwMode="auto">
          <a:xfrm>
            <a:off x="395536" y="980728"/>
            <a:ext cx="8424936" cy="1569660"/>
          </a:xfrm>
          <a:prstGeom prst="rect">
            <a:avLst/>
          </a:prstGeom>
          <a:noFill/>
          <a:ln w="9525">
            <a:noFill/>
            <a:miter lim="800000"/>
            <a:headEnd/>
            <a:tailEnd/>
          </a:ln>
          <a:effectLst/>
        </p:spPr>
        <p:txBody>
          <a:bodyPr wrap="square">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7</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单击“</a:t>
            </a:r>
            <a:r>
              <a:rPr lang="en-US" altLang="zh-CN" sz="2400" b="1" dirty="0" smtClean="0">
                <a:latin typeface="Arial" pitchFamily="34" charset="0"/>
                <a:ea typeface="华文楷体" pitchFamily="2" charset="-122"/>
                <a:cs typeface="Arial" pitchFamily="34" charset="0"/>
              </a:rPr>
              <a:t>Next</a:t>
            </a:r>
            <a:r>
              <a:rPr lang="zh-CN" altLang="en-US" sz="2400" b="1" dirty="0" smtClean="0">
                <a:latin typeface="Arial" pitchFamily="34" charset="0"/>
                <a:ea typeface="华文楷体" pitchFamily="2" charset="-122"/>
                <a:cs typeface="Arial" pitchFamily="34" charset="0"/>
              </a:rPr>
              <a:t>”按钮，进入“</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Settings</a:t>
            </a:r>
            <a:r>
              <a:rPr lang="zh-CN" altLang="en-US" sz="2400" b="1" dirty="0" smtClean="0">
                <a:latin typeface="Arial" pitchFamily="34" charset="0"/>
                <a:ea typeface="华文楷体" pitchFamily="2" charset="-122"/>
                <a:cs typeface="Arial" pitchFamily="34" charset="0"/>
              </a:rPr>
              <a:t>”窗口。单击“</a:t>
            </a:r>
            <a:r>
              <a:rPr lang="en-US" altLang="zh-CN" sz="2400" b="1" dirty="0" smtClean="0">
                <a:latin typeface="Arial" pitchFamily="34" charset="0"/>
                <a:ea typeface="华文楷体" pitchFamily="2" charset="-122"/>
                <a:cs typeface="Arial" pitchFamily="34" charset="0"/>
              </a:rPr>
              <a:t>Finish</a:t>
            </a:r>
            <a:r>
              <a:rPr lang="zh-CN" altLang="en-US" sz="2400" b="1" dirty="0" smtClean="0">
                <a:latin typeface="Arial" pitchFamily="34" charset="0"/>
                <a:ea typeface="华文楷体" pitchFamily="2" charset="-122"/>
                <a:cs typeface="Arial" pitchFamily="34" charset="0"/>
              </a:rPr>
              <a:t>”按钮，在打开的“</a:t>
            </a:r>
            <a:r>
              <a:rPr lang="en-US" altLang="zh-CN" sz="2400" b="1" dirty="0" smtClean="0">
                <a:latin typeface="Arial" pitchFamily="34" charset="0"/>
                <a:ea typeface="华文楷体" pitchFamily="2" charset="-122"/>
                <a:cs typeface="Arial" pitchFamily="34" charset="0"/>
              </a:rPr>
              <a:t>Open</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Associated Perspective</a:t>
            </a:r>
            <a:r>
              <a:rPr lang="zh-CN" altLang="en-US" sz="2400" b="1" dirty="0" smtClean="0">
                <a:latin typeface="Arial" pitchFamily="34" charset="0"/>
                <a:ea typeface="华文楷体" pitchFamily="2" charset="-122"/>
                <a:cs typeface="Arial" pitchFamily="34" charset="0"/>
              </a:rPr>
              <a:t>？”对话框中单击“</a:t>
            </a:r>
            <a:r>
              <a:rPr lang="en-US" altLang="zh-CN" sz="2400" b="1" dirty="0" smtClean="0">
                <a:latin typeface="Arial" pitchFamily="34" charset="0"/>
                <a:ea typeface="华文楷体" pitchFamily="2" charset="-122"/>
                <a:cs typeface="Arial" pitchFamily="34" charset="0"/>
              </a:rPr>
              <a:t>Yes</a:t>
            </a:r>
            <a:r>
              <a:rPr lang="zh-CN" altLang="en-US" sz="2400" b="1" dirty="0" smtClean="0">
                <a:latin typeface="Arial" pitchFamily="34" charset="0"/>
                <a:ea typeface="华文楷体" pitchFamily="2" charset="-122"/>
                <a:cs typeface="Arial" pitchFamily="34" charset="0"/>
              </a:rPr>
              <a:t>”按钮，表示在创建</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项目后打开</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相关视图 。</a:t>
            </a:r>
            <a:endParaRPr lang="en-US" altLang="zh-CN" sz="2400" b="1" dirty="0" smtClean="0">
              <a:latin typeface="Arial" pitchFamily="34" charset="0"/>
              <a:ea typeface="华文楷体" pitchFamily="2" charset="-122"/>
              <a:cs typeface="Arial" pitchFamily="34" charset="0"/>
            </a:endParaRPr>
          </a:p>
        </p:txBody>
      </p:sp>
      <p:pic>
        <p:nvPicPr>
          <p:cNvPr id="5124" name="Picture 4"/>
          <p:cNvPicPr>
            <a:picLocks noChangeAspect="1" noChangeArrowheads="1"/>
          </p:cNvPicPr>
          <p:nvPr/>
        </p:nvPicPr>
        <p:blipFill>
          <a:blip r:embed="rId2" cstate="print"/>
          <a:srcRect/>
          <a:stretch>
            <a:fillRect/>
          </a:stretch>
        </p:blipFill>
        <p:spPr bwMode="auto">
          <a:xfrm>
            <a:off x="0" y="2708920"/>
            <a:ext cx="4663042" cy="3312368"/>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4774072" y="2636912"/>
            <a:ext cx="4248472" cy="3384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5" name="Text Box 5"/>
          <p:cNvSpPr txBox="1">
            <a:spLocks noChangeArrowheads="1"/>
          </p:cNvSpPr>
          <p:nvPr/>
        </p:nvSpPr>
        <p:spPr bwMode="auto">
          <a:xfrm>
            <a:off x="395536" y="980728"/>
            <a:ext cx="8424936" cy="1938992"/>
          </a:xfrm>
          <a:prstGeom prst="rect">
            <a:avLst/>
          </a:prstGeom>
          <a:noFill/>
          <a:ln w="9525">
            <a:noFill/>
            <a:miter lim="800000"/>
            <a:headEnd/>
            <a:tailEnd/>
          </a:ln>
          <a:effectLst/>
        </p:spPr>
        <p:txBody>
          <a:bodyPr wrap="square">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8</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为了进一步分类管理</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程序，我们还可以在项目中创建多个包。为此，可选择“</a:t>
            </a:r>
            <a:r>
              <a:rPr lang="en-US" altLang="zh-CN" sz="2400" b="1" dirty="0" smtClean="0">
                <a:latin typeface="Arial" pitchFamily="34" charset="0"/>
                <a:ea typeface="华文楷体" pitchFamily="2" charset="-122"/>
                <a:cs typeface="Arial" pitchFamily="34" charset="0"/>
              </a:rPr>
              <a:t>File</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&gt;“New</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&gt;“Package</a:t>
            </a:r>
            <a:r>
              <a:rPr lang="zh-CN" altLang="en-US" sz="2400" b="1" dirty="0" smtClean="0">
                <a:latin typeface="Arial" pitchFamily="34" charset="0"/>
                <a:ea typeface="华文楷体" pitchFamily="2" charset="-122"/>
                <a:cs typeface="Arial" pitchFamily="34" charset="0"/>
              </a:rPr>
              <a:t>”菜单，打开“</a:t>
            </a:r>
            <a:r>
              <a:rPr lang="en-US" altLang="zh-CN" sz="2400" b="1" dirty="0" smtClean="0">
                <a:latin typeface="Arial" pitchFamily="34" charset="0"/>
                <a:ea typeface="华文楷体" pitchFamily="2" charset="-122"/>
                <a:cs typeface="Arial" pitchFamily="34" charset="0"/>
              </a:rPr>
              <a:t>New Java Package</a:t>
            </a:r>
            <a:r>
              <a:rPr lang="zh-CN" altLang="en-US" sz="2400" b="1" dirty="0" smtClean="0">
                <a:latin typeface="Arial" pitchFamily="34" charset="0"/>
                <a:ea typeface="华文楷体" pitchFamily="2" charset="-122"/>
                <a:cs typeface="Arial" pitchFamily="34" charset="0"/>
              </a:rPr>
              <a:t>”窗口，然后在“</a:t>
            </a:r>
            <a:r>
              <a:rPr lang="en-US" altLang="zh-CN" sz="2400" b="1" dirty="0" smtClean="0">
                <a:latin typeface="Arial" pitchFamily="34" charset="0"/>
                <a:ea typeface="华文楷体" pitchFamily="2" charset="-122"/>
                <a:cs typeface="Arial" pitchFamily="34" charset="0"/>
              </a:rPr>
              <a:t>Name</a:t>
            </a:r>
            <a:r>
              <a:rPr lang="zh-CN" altLang="en-US" sz="2400" b="1" dirty="0" smtClean="0">
                <a:latin typeface="Arial" pitchFamily="34" charset="0"/>
                <a:ea typeface="华文楷体" pitchFamily="2" charset="-122"/>
                <a:cs typeface="Arial" pitchFamily="34" charset="0"/>
              </a:rPr>
              <a:t>”编辑框中输入包名。单击“</a:t>
            </a:r>
            <a:r>
              <a:rPr lang="en-US" altLang="zh-CN" sz="2400" b="1" dirty="0" smtClean="0">
                <a:latin typeface="Arial" pitchFamily="34" charset="0"/>
                <a:ea typeface="华文楷体" pitchFamily="2" charset="-122"/>
                <a:cs typeface="Arial" pitchFamily="34" charset="0"/>
              </a:rPr>
              <a:t>Finish</a:t>
            </a:r>
            <a:r>
              <a:rPr lang="zh-CN" altLang="en-US" sz="2400" b="1" dirty="0" smtClean="0">
                <a:latin typeface="Arial" pitchFamily="34" charset="0"/>
                <a:ea typeface="华文楷体" pitchFamily="2" charset="-122"/>
                <a:cs typeface="Arial" pitchFamily="34" charset="0"/>
              </a:rPr>
              <a:t>”按钮，创建的包将显示在画面左侧的包资源管理器中，并且位于项目的</a:t>
            </a:r>
            <a:r>
              <a:rPr lang="en-US" altLang="zh-CN" sz="2400" b="1" dirty="0" err="1" smtClean="0">
                <a:latin typeface="Arial" pitchFamily="34" charset="0"/>
                <a:ea typeface="华文楷体" pitchFamily="2" charset="-122"/>
                <a:cs typeface="Arial" pitchFamily="34" charset="0"/>
              </a:rPr>
              <a:t>src</a:t>
            </a:r>
            <a:r>
              <a:rPr lang="zh-CN" altLang="en-US" sz="2400" b="1" dirty="0" smtClean="0">
                <a:latin typeface="Arial" pitchFamily="34" charset="0"/>
                <a:ea typeface="华文楷体" pitchFamily="2" charset="-122"/>
                <a:cs typeface="Arial" pitchFamily="34" charset="0"/>
              </a:rPr>
              <a:t>文件夹下。</a:t>
            </a:r>
            <a:endParaRPr lang="en-US" altLang="zh-CN" sz="2400" b="1" dirty="0" smtClean="0">
              <a:latin typeface="Arial" pitchFamily="34" charset="0"/>
              <a:ea typeface="华文楷体" pitchFamily="2" charset="-122"/>
              <a:cs typeface="Arial"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2051720" y="3068960"/>
            <a:ext cx="4928156" cy="34824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2739211"/>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使用</a:t>
            </a:r>
            <a:r>
              <a:rPr lang="en-US" altLang="zh-CN" sz="2800" b="1" dirty="0" smtClean="0">
                <a:solidFill>
                  <a:srgbClr val="FF0000"/>
                </a:solidFill>
                <a:latin typeface="Arial" pitchFamily="34" charset="0"/>
                <a:ea typeface="华文细黑" pitchFamily="2" charset="-122"/>
                <a:cs typeface="Arial" pitchFamily="34" charset="0"/>
              </a:rPr>
              <a:t>Eclipse</a:t>
            </a:r>
            <a:r>
              <a:rPr lang="zh-CN" altLang="en-US" sz="2800" b="1" dirty="0" smtClean="0">
                <a:solidFill>
                  <a:srgbClr val="FF0000"/>
                </a:solidFill>
                <a:latin typeface="Arial" pitchFamily="34" charset="0"/>
                <a:ea typeface="华文细黑" pitchFamily="2" charset="-122"/>
                <a:cs typeface="Arial" pitchFamily="34" charset="0"/>
              </a:rPr>
              <a:t>创建</a:t>
            </a:r>
            <a:r>
              <a:rPr lang="en-US" altLang="zh-CN" sz="2800" b="1" dirty="0" smtClean="0">
                <a:solidFill>
                  <a:srgbClr val="FF0000"/>
                </a:solidFill>
                <a:latin typeface="Arial" pitchFamily="34" charset="0"/>
                <a:ea typeface="华文细黑" pitchFamily="2" charset="-122"/>
                <a:cs typeface="Arial" pitchFamily="34" charset="0"/>
              </a:rPr>
              <a:t>Java</a:t>
            </a:r>
            <a:r>
              <a:rPr lang="zh-CN" altLang="en-US" sz="2800" b="1" dirty="0" smtClean="0">
                <a:solidFill>
                  <a:srgbClr val="FF0000"/>
                </a:solidFill>
                <a:latin typeface="Arial" pitchFamily="34" charset="0"/>
                <a:ea typeface="华文细黑" pitchFamily="2" charset="-122"/>
                <a:cs typeface="Arial" pitchFamily="34" charset="0"/>
              </a:rPr>
              <a:t>程序</a:t>
            </a:r>
            <a:endParaRPr lang="en-US" altLang="zh-CN" sz="2800" b="1" dirty="0" smtClean="0">
              <a:solidFill>
                <a:srgbClr val="FF0000"/>
              </a:solidFill>
              <a:latin typeface="Arial" pitchFamily="34" charset="0"/>
              <a:ea typeface="华文细黑" pitchFamily="2" charset="-122"/>
              <a:cs typeface="Arial" pitchFamily="34" charset="0"/>
            </a:endParaRPr>
          </a:p>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1</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启动</a:t>
            </a:r>
            <a:r>
              <a:rPr lang="en-US" altLang="zh-CN" sz="2400" b="1" dirty="0" smtClean="0">
                <a:latin typeface="Arial" pitchFamily="34" charset="0"/>
                <a:ea typeface="华文楷体" pitchFamily="2" charset="-122"/>
                <a:cs typeface="Arial" pitchFamily="34" charset="0"/>
              </a:rPr>
              <a:t>Eclipse</a:t>
            </a:r>
            <a:r>
              <a:rPr lang="zh-CN" altLang="en-US" sz="2400" b="1" dirty="0" smtClean="0">
                <a:latin typeface="Arial" pitchFamily="34" charset="0"/>
                <a:ea typeface="华文楷体" pitchFamily="2" charset="-122"/>
                <a:cs typeface="Arial" pitchFamily="34" charset="0"/>
              </a:rPr>
              <a:t>，在窗口左侧的包资源管理器中单击</a:t>
            </a:r>
            <a:r>
              <a:rPr lang="en-US" altLang="zh-CN" sz="2400" b="1" dirty="0" smtClean="0">
                <a:latin typeface="Arial" pitchFamily="34" charset="0"/>
                <a:ea typeface="华文楷体" pitchFamily="2" charset="-122"/>
                <a:cs typeface="Arial" pitchFamily="34" charset="0"/>
              </a:rPr>
              <a:t>charpter_1</a:t>
            </a:r>
            <a:r>
              <a:rPr lang="zh-CN" altLang="en-US" sz="2400" b="1" dirty="0" smtClean="0">
                <a:latin typeface="Arial" pitchFamily="34" charset="0"/>
                <a:ea typeface="华文楷体" pitchFamily="2" charset="-122"/>
                <a:cs typeface="Arial" pitchFamily="34" charset="0"/>
              </a:rPr>
              <a:t>，即选中要在其中创建</a:t>
            </a:r>
            <a:r>
              <a:rPr lang="en-US" altLang="zh-CN" sz="2400" b="1" dirty="0" smtClean="0">
                <a:latin typeface="Arial" pitchFamily="34" charset="0"/>
                <a:ea typeface="华文楷体" pitchFamily="2" charset="-122"/>
                <a:cs typeface="Arial" pitchFamily="34" charset="0"/>
              </a:rPr>
              <a:t>Java</a:t>
            </a:r>
            <a:r>
              <a:rPr lang="zh-CN" altLang="en-US" sz="2400" b="1" dirty="0" smtClean="0">
                <a:latin typeface="Arial" pitchFamily="34" charset="0"/>
                <a:ea typeface="华文楷体" pitchFamily="2" charset="-122"/>
                <a:cs typeface="Arial" pitchFamily="34" charset="0"/>
              </a:rPr>
              <a:t>程序的包。选择“</a:t>
            </a:r>
            <a:r>
              <a:rPr lang="en-US" altLang="zh-CN" sz="2400" b="1" dirty="0" smtClean="0">
                <a:latin typeface="Arial" pitchFamily="34" charset="0"/>
                <a:ea typeface="华文楷体" pitchFamily="2" charset="-122"/>
                <a:cs typeface="Arial" pitchFamily="34" charset="0"/>
              </a:rPr>
              <a:t>File</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&gt;“New</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&gt;“Class</a:t>
            </a:r>
            <a:r>
              <a:rPr lang="zh-CN" altLang="en-US" sz="2400" b="1" dirty="0" smtClean="0">
                <a:latin typeface="Arial" pitchFamily="34" charset="0"/>
                <a:ea typeface="华文楷体" pitchFamily="2" charset="-122"/>
                <a:cs typeface="Arial" pitchFamily="34" charset="0"/>
              </a:rPr>
              <a:t>”菜单，打开“</a:t>
            </a:r>
            <a:r>
              <a:rPr lang="en-US" altLang="zh-CN" sz="2400" b="1" dirty="0" smtClean="0">
                <a:latin typeface="Arial" pitchFamily="34" charset="0"/>
                <a:ea typeface="华文楷体" pitchFamily="2" charset="-122"/>
                <a:cs typeface="Arial" pitchFamily="34" charset="0"/>
              </a:rPr>
              <a:t>New Java Class</a:t>
            </a:r>
            <a:r>
              <a:rPr lang="zh-CN" altLang="en-US" sz="2400" b="1" dirty="0" smtClean="0">
                <a:latin typeface="Arial" pitchFamily="34" charset="0"/>
                <a:ea typeface="华文楷体" pitchFamily="2" charset="-122"/>
                <a:cs typeface="Arial" pitchFamily="34" charset="0"/>
              </a:rPr>
              <a:t>”窗口。在“</a:t>
            </a:r>
            <a:r>
              <a:rPr lang="en-US" altLang="zh-CN" sz="2400" b="1" dirty="0" smtClean="0">
                <a:latin typeface="Arial" pitchFamily="34" charset="0"/>
                <a:ea typeface="华文楷体" pitchFamily="2" charset="-122"/>
                <a:cs typeface="Arial" pitchFamily="34" charset="0"/>
              </a:rPr>
              <a:t>Name</a:t>
            </a:r>
            <a:r>
              <a:rPr lang="zh-CN" altLang="en-US" sz="2400" b="1" dirty="0" smtClean="0">
                <a:latin typeface="Arial" pitchFamily="34" charset="0"/>
                <a:ea typeface="华文楷体" pitchFamily="2" charset="-122"/>
                <a:cs typeface="Arial" pitchFamily="34" charset="0"/>
              </a:rPr>
              <a:t>”编辑框中输入“</a:t>
            </a:r>
            <a:r>
              <a:rPr lang="en-US" altLang="zh-CN" sz="2400" b="1" dirty="0" err="1" smtClean="0">
                <a:latin typeface="Arial" pitchFamily="34" charset="0"/>
                <a:ea typeface="华文楷体" pitchFamily="2" charset="-122"/>
                <a:cs typeface="Arial" pitchFamily="34" charset="0"/>
              </a:rPr>
              <a:t>HelloWorld</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，选中</a:t>
            </a:r>
            <a:r>
              <a:rPr lang="en-US" altLang="zh-CN" sz="2400" b="1" dirty="0" smtClean="0">
                <a:latin typeface="Arial" pitchFamily="34" charset="0"/>
                <a:ea typeface="华文楷体" pitchFamily="2" charset="-122"/>
                <a:cs typeface="Arial" pitchFamily="34" charset="0"/>
              </a:rPr>
              <a:t>public static void main</a:t>
            </a:r>
            <a:r>
              <a:rPr lang="zh-CN" altLang="en-US" sz="2400" b="1" dirty="0" smtClean="0">
                <a:latin typeface="Arial" pitchFamily="34" charset="0"/>
                <a:ea typeface="华文楷体" pitchFamily="2" charset="-122"/>
                <a:cs typeface="Arial" pitchFamily="34" charset="0"/>
              </a:rPr>
              <a:t>（</a:t>
            </a:r>
            <a:r>
              <a:rPr lang="en-US" altLang="zh-CN" sz="2400" b="1" dirty="0" smtClean="0">
                <a:latin typeface="Arial" pitchFamily="34" charset="0"/>
                <a:ea typeface="华文楷体" pitchFamily="2" charset="-122"/>
                <a:cs typeface="Arial" pitchFamily="34" charset="0"/>
              </a:rPr>
              <a:t>String[] </a:t>
            </a:r>
            <a:r>
              <a:rPr lang="en-US" altLang="zh-CN" sz="2400" b="1" dirty="0" err="1" smtClean="0">
                <a:latin typeface="Arial" pitchFamily="34" charset="0"/>
                <a:ea typeface="华文楷体" pitchFamily="2" charset="-122"/>
                <a:cs typeface="Arial" pitchFamily="34" charset="0"/>
              </a:rPr>
              <a:t>args</a:t>
            </a:r>
            <a:r>
              <a:rPr lang="zh-CN" altLang="en-US" sz="2400" b="1" dirty="0" smtClean="0">
                <a:latin typeface="Arial" pitchFamily="34" charset="0"/>
                <a:ea typeface="华文楷体" pitchFamily="2" charset="-122"/>
                <a:cs typeface="Arial" pitchFamily="34" charset="0"/>
              </a:rPr>
              <a:t>）复选框（表示创建的类中包含</a:t>
            </a:r>
            <a:r>
              <a:rPr lang="en-US" altLang="zh-CN" sz="2400" b="1" dirty="0" smtClean="0">
                <a:latin typeface="Arial" pitchFamily="34" charset="0"/>
                <a:ea typeface="华文楷体" pitchFamily="2" charset="-122"/>
                <a:cs typeface="Arial" pitchFamily="34" charset="0"/>
              </a:rPr>
              <a:t>main</a:t>
            </a:r>
            <a:r>
              <a:rPr lang="zh-CN" altLang="en-US" sz="2400" b="1" dirty="0" smtClean="0">
                <a:latin typeface="Arial" pitchFamily="34" charset="0"/>
                <a:ea typeface="华文楷体" pitchFamily="2" charset="-122"/>
                <a:cs typeface="Arial" pitchFamily="34" charset="0"/>
              </a:rPr>
              <a:t>方法）。 </a:t>
            </a:r>
            <a:endParaRPr lang="en-US" altLang="zh-CN" sz="2400" b="1" dirty="0" smtClean="0">
              <a:latin typeface="Arial" pitchFamily="34" charset="0"/>
              <a:ea typeface="华文楷体" pitchFamily="2" charset="-122"/>
              <a:cs typeface="Arial"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3779912" y="3284984"/>
            <a:ext cx="4787079" cy="35730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circle(in)">
                                      <p:cBhvr>
                                        <p:cTn id="16"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1200329"/>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2</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单击“完成”按钮，回到</a:t>
            </a:r>
            <a:r>
              <a:rPr lang="en-US" altLang="zh-CN" sz="2400" b="1" dirty="0" smtClean="0">
                <a:latin typeface="Arial" pitchFamily="34" charset="0"/>
                <a:ea typeface="华文楷体" pitchFamily="2" charset="-122"/>
                <a:cs typeface="Arial" pitchFamily="34" charset="0"/>
              </a:rPr>
              <a:t>Eclipse</a:t>
            </a:r>
            <a:r>
              <a:rPr lang="zh-CN" altLang="en-US" sz="2400" b="1" dirty="0" smtClean="0">
                <a:latin typeface="Arial" pitchFamily="34" charset="0"/>
                <a:ea typeface="华文楷体" pitchFamily="2" charset="-122"/>
                <a:cs typeface="Arial" pitchFamily="34" charset="0"/>
              </a:rPr>
              <a:t>主界面，此时“</a:t>
            </a:r>
            <a:r>
              <a:rPr lang="en-US" altLang="zh-CN" sz="2400" b="1" dirty="0" err="1" smtClean="0">
                <a:latin typeface="Arial" pitchFamily="34" charset="0"/>
                <a:ea typeface="华文楷体" pitchFamily="2" charset="-122"/>
                <a:cs typeface="Arial" pitchFamily="34" charset="0"/>
              </a:rPr>
              <a:t>HelloWorld</a:t>
            </a:r>
            <a:r>
              <a:rPr lang="en-US" altLang="zh-CN" sz="2400" b="1" dirty="0" smtClean="0">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类文件已经创建好，并且其中给出了一些简单的代码 。</a:t>
            </a:r>
            <a:endParaRPr lang="en-US" altLang="zh-CN" sz="2400" b="1" dirty="0" smtClean="0">
              <a:latin typeface="Arial" pitchFamily="34" charset="0"/>
              <a:ea typeface="华文楷体" pitchFamily="2" charset="-122"/>
              <a:cs typeface="Arial"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2195736" y="2348880"/>
            <a:ext cx="6048672" cy="43290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461665"/>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3</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在代码编辑区的</a:t>
            </a:r>
            <a:r>
              <a:rPr lang="en-US" altLang="zh-CN" sz="2400" b="1" dirty="0" smtClean="0">
                <a:latin typeface="Arial" pitchFamily="34" charset="0"/>
                <a:ea typeface="华文楷体" pitchFamily="2" charset="-122"/>
                <a:cs typeface="Arial" pitchFamily="34" charset="0"/>
              </a:rPr>
              <a:t>main</a:t>
            </a:r>
            <a:r>
              <a:rPr lang="zh-CN" altLang="en-US" sz="2400" b="1" dirty="0" smtClean="0">
                <a:latin typeface="Arial" pitchFamily="34" charset="0"/>
                <a:ea typeface="华文楷体" pitchFamily="2" charset="-122"/>
                <a:cs typeface="Arial" pitchFamily="34" charset="0"/>
              </a:rPr>
              <a:t>方法中输入代码。 </a:t>
            </a:r>
            <a:endParaRPr lang="en-US" altLang="zh-CN" sz="2400" b="1" dirty="0" smtClean="0">
              <a:latin typeface="Arial" pitchFamily="34" charset="0"/>
              <a:ea typeface="华文楷体" pitchFamily="2" charset="-122"/>
              <a:cs typeface="Arial" pitchFamily="34" charset="0"/>
            </a:endParaRPr>
          </a:p>
        </p:txBody>
      </p:sp>
      <p:pic>
        <p:nvPicPr>
          <p:cNvPr id="9219" name="Picture 3"/>
          <p:cNvPicPr>
            <a:picLocks noChangeAspect="1" noChangeArrowheads="1"/>
          </p:cNvPicPr>
          <p:nvPr/>
        </p:nvPicPr>
        <p:blipFill>
          <a:blip r:embed="rId2" cstate="print"/>
          <a:srcRect/>
          <a:stretch>
            <a:fillRect/>
          </a:stretch>
        </p:blipFill>
        <p:spPr bwMode="auto">
          <a:xfrm>
            <a:off x="1259632" y="1700808"/>
            <a:ext cx="6321410" cy="4464496"/>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1569660"/>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4</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为了给程序指定运行参数，可选择“</a:t>
            </a:r>
            <a:r>
              <a:rPr lang="en-US" altLang="zh-CN" sz="2400" b="1" dirty="0" smtClean="0">
                <a:latin typeface="Arial" pitchFamily="34" charset="0"/>
                <a:ea typeface="华文楷体" pitchFamily="2" charset="-122"/>
                <a:cs typeface="Arial" pitchFamily="34" charset="0"/>
              </a:rPr>
              <a:t>Run”&gt;“Run</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Configurations</a:t>
            </a:r>
            <a:r>
              <a:rPr lang="zh-CN" altLang="en-US" sz="2400" b="1" dirty="0" smtClean="0">
                <a:latin typeface="Arial" pitchFamily="34" charset="0"/>
                <a:ea typeface="华文楷体" pitchFamily="2" charset="-122"/>
                <a:cs typeface="Arial" pitchFamily="34" charset="0"/>
              </a:rPr>
              <a:t>”菜单，打开“</a:t>
            </a:r>
            <a:r>
              <a:rPr lang="en-US" altLang="zh-CN" sz="2400" b="1" dirty="0" smtClean="0">
                <a:latin typeface="Arial" pitchFamily="34" charset="0"/>
                <a:ea typeface="华文楷体" pitchFamily="2" charset="-122"/>
                <a:cs typeface="Arial" pitchFamily="34" charset="0"/>
              </a:rPr>
              <a:t>Run</a:t>
            </a:r>
            <a:r>
              <a:rPr lang="zh-CN" altLang="en-US" sz="2400" b="1" dirty="0" smtClean="0">
                <a:latin typeface="Arial" pitchFamily="34" charset="0"/>
                <a:ea typeface="华文楷体" pitchFamily="2" charset="-122"/>
                <a:cs typeface="Arial" pitchFamily="34" charset="0"/>
              </a:rPr>
              <a:t> </a:t>
            </a:r>
            <a:r>
              <a:rPr lang="en-US" altLang="zh-CN" sz="2400" b="1" dirty="0" smtClean="0">
                <a:latin typeface="Arial" pitchFamily="34" charset="0"/>
                <a:ea typeface="华文楷体" pitchFamily="2" charset="-122"/>
                <a:cs typeface="Arial" pitchFamily="34" charset="0"/>
              </a:rPr>
              <a:t>Configurations</a:t>
            </a:r>
            <a:r>
              <a:rPr lang="zh-CN" altLang="en-US" sz="2400" b="1" dirty="0" smtClean="0">
                <a:latin typeface="Arial" pitchFamily="34" charset="0"/>
                <a:ea typeface="华文楷体" pitchFamily="2" charset="-122"/>
                <a:cs typeface="Arial" pitchFamily="34" charset="0"/>
              </a:rPr>
              <a:t>”对话框。在对话框右侧区域打开“</a:t>
            </a:r>
            <a:r>
              <a:rPr lang="en-US" altLang="zh-CN" sz="2400" b="1" dirty="0" smtClean="0">
                <a:latin typeface="Arial" pitchFamily="34" charset="0"/>
                <a:ea typeface="华文楷体" pitchFamily="2" charset="-122"/>
                <a:cs typeface="Arial" pitchFamily="34" charset="0"/>
              </a:rPr>
              <a:t>(x)=Arguments</a:t>
            </a:r>
            <a:r>
              <a:rPr lang="zh-CN" altLang="en-US" sz="2400" b="1" dirty="0" smtClean="0">
                <a:latin typeface="Arial" pitchFamily="34" charset="0"/>
                <a:ea typeface="华文楷体" pitchFamily="2" charset="-122"/>
                <a:cs typeface="Arial" pitchFamily="34" charset="0"/>
              </a:rPr>
              <a:t>”选项卡，在其中的编辑框中输入“</a:t>
            </a:r>
            <a:r>
              <a:rPr lang="en-US" altLang="zh-CN" sz="2400" b="1" dirty="0" smtClean="0">
                <a:latin typeface="Arial" pitchFamily="34" charset="0"/>
                <a:ea typeface="华文楷体" pitchFamily="2" charset="-122"/>
                <a:cs typeface="Arial" pitchFamily="34" charset="0"/>
              </a:rPr>
              <a:t>Hello World”</a:t>
            </a:r>
            <a:r>
              <a:rPr lang="zh-CN" altLang="en-US" sz="2400" b="1" dirty="0" smtClean="0">
                <a:latin typeface="Arial" pitchFamily="34" charset="0"/>
                <a:ea typeface="华文楷体" pitchFamily="2" charset="-122"/>
                <a:cs typeface="Arial" pitchFamily="34" charset="0"/>
              </a:rPr>
              <a:t>作为程序运行参数 </a:t>
            </a:r>
            <a:r>
              <a:rPr lang="zh-CN" altLang="en-US" sz="2400" dirty="0" smtClean="0"/>
              <a:t>。</a:t>
            </a:r>
            <a:r>
              <a:rPr lang="zh-CN" altLang="en-US" sz="2400" b="1" dirty="0" smtClean="0">
                <a:latin typeface="Arial" pitchFamily="34" charset="0"/>
                <a:ea typeface="华文楷体" pitchFamily="2" charset="-122"/>
                <a:cs typeface="Arial" pitchFamily="34" charset="0"/>
              </a:rPr>
              <a:t> </a:t>
            </a:r>
            <a:endParaRPr lang="en-US" altLang="zh-CN" sz="2400" b="1" dirty="0" smtClean="0">
              <a:latin typeface="Arial" pitchFamily="34" charset="0"/>
              <a:ea typeface="华文楷体" pitchFamily="2" charset="-122"/>
              <a:cs typeface="Arial"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1547664" y="2582917"/>
            <a:ext cx="5288831" cy="4275083"/>
          </a:xfrm>
          <a:prstGeom prst="rect">
            <a:avLst/>
          </a:prstGeom>
          <a:noFill/>
          <a:ln w="9525">
            <a:noFill/>
            <a:miter lim="800000"/>
            <a:headEnd/>
            <a:tailEnd/>
          </a:ln>
        </p:spPr>
      </p:pic>
      <p:sp>
        <p:nvSpPr>
          <p:cNvPr id="7" name="椭圆 6"/>
          <p:cNvSpPr/>
          <p:nvPr/>
        </p:nvSpPr>
        <p:spPr>
          <a:xfrm>
            <a:off x="2627784" y="3645024"/>
            <a:ext cx="3888432" cy="576064"/>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4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使用</a:t>
            </a:r>
            <a:r>
              <a:rPr lang="en-US" altLang="zh-CN" dirty="0" smtClean="0"/>
              <a:t>Eclipse</a:t>
            </a:r>
            <a:r>
              <a:rPr lang="zh-CN" altLang="en-US" dirty="0" smtClean="0"/>
              <a:t>开发</a:t>
            </a:r>
            <a:r>
              <a:rPr lang="en-US" altLang="zh-CN" dirty="0" smtClean="0"/>
              <a:t>Java</a:t>
            </a:r>
            <a:r>
              <a:rPr lang="zh-CN" altLang="en-US" dirty="0" smtClean="0"/>
              <a:t>应用程序</a:t>
            </a:r>
            <a:endParaRPr lang="zh-CN" altLang="en-US" dirty="0"/>
          </a:p>
        </p:txBody>
      </p:sp>
      <p:sp>
        <p:nvSpPr>
          <p:cNvPr id="4" name="TextBox 3"/>
          <p:cNvSpPr txBox="1"/>
          <p:nvPr/>
        </p:nvSpPr>
        <p:spPr>
          <a:xfrm>
            <a:off x="361628" y="980729"/>
            <a:ext cx="8496944" cy="1200329"/>
          </a:xfrm>
          <a:prstGeom prst="rect">
            <a:avLst/>
          </a:prstGeom>
          <a:noFill/>
        </p:spPr>
        <p:txBody>
          <a:bodyPr wrap="square" rtlCol="0">
            <a:spAutoFit/>
          </a:bodyPr>
          <a:lstStyle/>
          <a:p>
            <a:pPr>
              <a:buFont typeface="Wingdings" pitchFamily="2" charset="2"/>
              <a:buChar char="Ø"/>
            </a:pPr>
            <a:r>
              <a:rPr lang="zh-CN" altLang="en-US" sz="2400" b="1" dirty="0" smtClean="0">
                <a:solidFill>
                  <a:srgbClr val="0000FF"/>
                </a:solidFill>
                <a:latin typeface="Arial" pitchFamily="34" charset="0"/>
                <a:ea typeface="华文楷体" pitchFamily="2" charset="-122"/>
                <a:cs typeface="Arial" pitchFamily="34" charset="0"/>
              </a:rPr>
              <a:t>步骤</a:t>
            </a:r>
            <a:r>
              <a:rPr lang="en-US" altLang="zh-CN" sz="2400" b="1" dirty="0" smtClean="0">
                <a:solidFill>
                  <a:srgbClr val="0000FF"/>
                </a:solidFill>
                <a:latin typeface="Arial" pitchFamily="34" charset="0"/>
                <a:ea typeface="华文楷体" pitchFamily="2" charset="-122"/>
                <a:cs typeface="Arial" pitchFamily="34" charset="0"/>
              </a:rPr>
              <a:t>5</a:t>
            </a:r>
            <a:r>
              <a:rPr lang="zh-CN" altLang="en-US" sz="2400" b="1" dirty="0" smtClean="0">
                <a:solidFill>
                  <a:srgbClr val="0000FF"/>
                </a:solidFill>
                <a:latin typeface="Arial" pitchFamily="34" charset="0"/>
                <a:ea typeface="华文楷体" pitchFamily="2" charset="-122"/>
                <a:cs typeface="Arial" pitchFamily="34" charset="0"/>
              </a:rPr>
              <a:t>：</a:t>
            </a:r>
            <a:r>
              <a:rPr lang="zh-CN" altLang="en-US" sz="2400" b="1" dirty="0" smtClean="0">
                <a:latin typeface="Arial" pitchFamily="34" charset="0"/>
                <a:ea typeface="华文楷体" pitchFamily="2" charset="-122"/>
                <a:cs typeface="Arial" pitchFamily="34" charset="0"/>
              </a:rPr>
              <a:t>依次单击“</a:t>
            </a:r>
            <a:r>
              <a:rPr lang="en-US" altLang="zh-CN" sz="2400" b="1" dirty="0" smtClean="0">
                <a:latin typeface="Arial" pitchFamily="34" charset="0"/>
                <a:ea typeface="华文楷体" pitchFamily="2" charset="-122"/>
                <a:cs typeface="Arial" pitchFamily="34" charset="0"/>
              </a:rPr>
              <a:t>Apply</a:t>
            </a:r>
            <a:r>
              <a:rPr lang="zh-CN" altLang="en-US" sz="2400" b="1" dirty="0" smtClean="0">
                <a:latin typeface="Arial" pitchFamily="34" charset="0"/>
                <a:ea typeface="华文楷体" pitchFamily="2" charset="-122"/>
                <a:cs typeface="Arial" pitchFamily="34" charset="0"/>
              </a:rPr>
              <a:t>”和“</a:t>
            </a:r>
            <a:r>
              <a:rPr lang="en-US" altLang="zh-CN" sz="2400" b="1" dirty="0" smtClean="0">
                <a:latin typeface="Arial" pitchFamily="34" charset="0"/>
                <a:ea typeface="华文楷体" pitchFamily="2" charset="-122"/>
                <a:cs typeface="Arial" pitchFamily="34" charset="0"/>
              </a:rPr>
              <a:t>Run</a:t>
            </a:r>
            <a:r>
              <a:rPr lang="zh-CN" altLang="en-US" sz="2400" b="1" dirty="0" smtClean="0">
                <a:latin typeface="Arial" pitchFamily="34" charset="0"/>
                <a:ea typeface="华文楷体" pitchFamily="2" charset="-122"/>
                <a:cs typeface="Arial" pitchFamily="34" charset="0"/>
              </a:rPr>
              <a:t>”按钮，编译和运行程序，系统将在主窗口右下方的“控制台”选项卡中输出程序运行结果 。 </a:t>
            </a:r>
            <a:endParaRPr lang="en-US" altLang="zh-CN" sz="2400" b="1" dirty="0" smtClean="0">
              <a:latin typeface="Arial" pitchFamily="34" charset="0"/>
              <a:ea typeface="华文楷体" pitchFamily="2" charset="-122"/>
              <a:cs typeface="Arial"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1619672" y="1865751"/>
            <a:ext cx="7200800" cy="4875617"/>
          </a:xfrm>
          <a:prstGeom prst="rect">
            <a:avLst/>
          </a:prstGeom>
          <a:noFill/>
          <a:ln w="9525">
            <a:noFill/>
            <a:miter lim="800000"/>
            <a:headEnd/>
            <a:tailEnd/>
          </a:ln>
        </p:spPr>
      </p:pic>
      <p:sp>
        <p:nvSpPr>
          <p:cNvPr id="6" name="椭圆 5"/>
          <p:cNvSpPr/>
          <p:nvPr/>
        </p:nvSpPr>
        <p:spPr>
          <a:xfrm>
            <a:off x="2411760" y="5445224"/>
            <a:ext cx="3888432" cy="576064"/>
          </a:xfrm>
          <a:prstGeom prst="ellipse">
            <a:avLst/>
          </a:prstGeom>
          <a:noFill/>
          <a:ln w="38100">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r>
              <a:rPr lang="zh-CN" altLang="en-US" dirty="0" smtClean="0"/>
              <a:t>在自己的计算机上建立</a:t>
            </a:r>
            <a:r>
              <a:rPr lang="en-US" altLang="zh-CN" dirty="0" smtClean="0"/>
              <a:t>Java</a:t>
            </a:r>
            <a:r>
              <a:rPr lang="zh-CN" altLang="en-US" dirty="0" smtClean="0"/>
              <a:t>开发环境</a:t>
            </a:r>
            <a:endParaRPr lang="en-US" altLang="zh-CN" dirty="0" smtClean="0"/>
          </a:p>
          <a:p>
            <a:r>
              <a:rPr lang="en-US" altLang="zh-CN" dirty="0" smtClean="0"/>
              <a:t>(2).</a:t>
            </a:r>
            <a:r>
              <a:rPr lang="zh-CN" altLang="en-US" dirty="0" smtClean="0"/>
              <a:t>简述环境变量</a:t>
            </a:r>
            <a:r>
              <a:rPr lang="en-US" altLang="zh-CN" dirty="0" smtClean="0"/>
              <a:t>PATH</a:t>
            </a:r>
            <a:r>
              <a:rPr lang="zh-CN" altLang="en-US" dirty="0" smtClean="0"/>
              <a:t>和</a:t>
            </a:r>
            <a:r>
              <a:rPr lang="en-US" altLang="zh-CN" dirty="0" smtClean="0"/>
              <a:t>CLASSPATH</a:t>
            </a:r>
            <a:r>
              <a:rPr lang="zh-CN" altLang="en-US" dirty="0" smtClean="0"/>
              <a:t>的作用。</a:t>
            </a:r>
            <a:endParaRPr lang="en-US" altLang="zh-CN" dirty="0" smtClean="0"/>
          </a:p>
          <a:p>
            <a:r>
              <a:rPr lang="en-US" altLang="zh-CN" dirty="0" smtClean="0"/>
              <a:t>(3).</a:t>
            </a:r>
            <a:r>
              <a:rPr lang="zh-CN" altLang="en-US" dirty="0" smtClean="0"/>
              <a:t>编写一个</a:t>
            </a:r>
            <a:r>
              <a:rPr lang="en-US" altLang="zh-CN" dirty="0" smtClean="0"/>
              <a:t>Java</a:t>
            </a:r>
            <a:r>
              <a:rPr lang="zh-CN" altLang="en-US" dirty="0" smtClean="0"/>
              <a:t>程序，在控制台窗口输出“</a:t>
            </a:r>
            <a:r>
              <a:rPr lang="en-US" altLang="zh-CN" dirty="0" smtClean="0"/>
              <a:t>Java</a:t>
            </a:r>
            <a:r>
              <a:rPr lang="zh-CN" altLang="en-US" dirty="0" smtClean="0"/>
              <a:t>程序设计”</a:t>
            </a:r>
            <a:r>
              <a:rPr lang="zh-CN" altLang="en-US" dirty="0"/>
              <a:t>。</a:t>
            </a:r>
            <a:r>
              <a:rPr lang="en-US" altLang="zh-CN" dirty="0" smtClean="0"/>
              <a:t>(</a:t>
            </a:r>
            <a:r>
              <a:rPr lang="zh-CN" altLang="en-US" dirty="0" smtClean="0"/>
              <a:t>要求：</a:t>
            </a:r>
            <a:r>
              <a:rPr lang="en-US" altLang="zh-CN" dirty="0" smtClean="0"/>
              <a:t>Java</a:t>
            </a:r>
            <a:r>
              <a:rPr lang="zh-CN" altLang="en-US" dirty="0" smtClean="0"/>
              <a:t>源文件存储在</a:t>
            </a:r>
            <a:r>
              <a:rPr lang="en-US" altLang="zh-CN" dirty="0" smtClean="0"/>
              <a:t>D:\java\src</a:t>
            </a:r>
            <a:r>
              <a:rPr lang="zh-CN" altLang="en-US" dirty="0" smtClean="0"/>
              <a:t>目录中，</a:t>
            </a:r>
            <a:r>
              <a:rPr lang="en-US" altLang="zh-CN" dirty="0" smtClean="0"/>
              <a:t>Java</a:t>
            </a:r>
            <a:r>
              <a:rPr lang="zh-CN" altLang="en-US" dirty="0" smtClean="0"/>
              <a:t>类文件存储在</a:t>
            </a:r>
            <a:r>
              <a:rPr lang="en-US" altLang="zh-CN" dirty="0" smtClean="0"/>
              <a:t>D:\java\bin</a:t>
            </a:r>
            <a:r>
              <a:rPr lang="zh-CN" altLang="en-US" dirty="0" smtClean="0"/>
              <a:t>目录中</a:t>
            </a:r>
            <a:r>
              <a:rPr lang="en-US" altLang="zh-CN" dirty="0" smtClean="0"/>
              <a:t>)</a:t>
            </a:r>
          </a:p>
          <a:p>
            <a:r>
              <a:rPr lang="en-US" altLang="zh-CN" dirty="0" smtClean="0"/>
              <a:t>(4).</a:t>
            </a:r>
            <a:r>
              <a:rPr lang="zh-CN" altLang="en-US" dirty="0" smtClean="0"/>
              <a:t>利用</a:t>
            </a:r>
            <a:r>
              <a:rPr lang="en-US" altLang="zh-CN" dirty="0" smtClean="0"/>
              <a:t>Eclipse</a:t>
            </a:r>
            <a:r>
              <a:rPr lang="zh-CN" altLang="en-US" dirty="0" smtClean="0"/>
              <a:t>工具创建一个</a:t>
            </a:r>
            <a:r>
              <a:rPr lang="en-US" altLang="zh-CN" dirty="0" smtClean="0"/>
              <a:t>Java</a:t>
            </a:r>
            <a:r>
              <a:rPr lang="zh-CN" altLang="en-US" dirty="0" smtClean="0"/>
              <a:t>工程，实现</a:t>
            </a:r>
            <a:r>
              <a:rPr lang="en-US" altLang="zh-CN" dirty="0" smtClean="0"/>
              <a:t>(3)</a:t>
            </a:r>
            <a:r>
              <a:rPr lang="zh-CN" altLang="en-US" dirty="0" smtClean="0"/>
              <a:t>的功能。</a:t>
            </a:r>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1007450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smtClean="0">
                <a:solidFill>
                  <a:srgbClr val="0000FF"/>
                </a:solidFill>
              </a:rPr>
              <a:t>Java</a:t>
            </a:r>
            <a:r>
              <a:rPr lang="zh-CN" altLang="en-US" b="1" dirty="0" smtClean="0">
                <a:solidFill>
                  <a:srgbClr val="0000FF"/>
                </a:solidFill>
              </a:rPr>
              <a:t>语言起源与发展</a:t>
            </a:r>
            <a:endParaRPr lang="en-US" altLang="zh-CN" b="1" dirty="0" smtClean="0">
              <a:solidFill>
                <a:srgbClr val="0000FF"/>
              </a:solidFill>
            </a:endParaRPr>
          </a:p>
          <a:p>
            <a:r>
              <a:rPr lang="en-US" altLang="zh-CN" b="1" dirty="0" smtClean="0">
                <a:solidFill>
                  <a:srgbClr val="0000FF"/>
                </a:solidFill>
              </a:rPr>
              <a:t>Java</a:t>
            </a:r>
            <a:r>
              <a:rPr lang="zh-CN" altLang="en-US" b="1" dirty="0">
                <a:solidFill>
                  <a:srgbClr val="0000FF"/>
                </a:solidFill>
              </a:rPr>
              <a:t>语言特点</a:t>
            </a:r>
            <a:endParaRPr lang="en-US" altLang="zh-CN" b="1" dirty="0" smtClean="0">
              <a:solidFill>
                <a:srgbClr val="0000FF"/>
              </a:solidFill>
            </a:endParaRPr>
          </a:p>
          <a:p>
            <a:r>
              <a:rPr lang="en-US" altLang="zh-CN" b="1" dirty="0" smtClean="0">
                <a:solidFill>
                  <a:srgbClr val="0000FF"/>
                </a:solidFill>
              </a:rPr>
              <a:t>Java</a:t>
            </a:r>
            <a:r>
              <a:rPr lang="zh-CN" altLang="en-US" b="1" dirty="0" smtClean="0">
                <a:solidFill>
                  <a:srgbClr val="0000FF"/>
                </a:solidFill>
              </a:rPr>
              <a:t>程序运行机制</a:t>
            </a:r>
            <a:endParaRPr lang="en-US" altLang="zh-CN" b="1" dirty="0" smtClean="0">
              <a:solidFill>
                <a:srgbClr val="0000FF"/>
              </a:solidFill>
            </a:endParaRPr>
          </a:p>
          <a:p>
            <a:r>
              <a:rPr lang="zh-CN" altLang="en-US" b="1" dirty="0" smtClean="0">
                <a:solidFill>
                  <a:srgbClr val="0000FF"/>
                </a:solidFill>
              </a:rPr>
              <a:t>建立</a:t>
            </a:r>
            <a:r>
              <a:rPr lang="en-US" altLang="zh-CN" b="1" dirty="0" smtClean="0">
                <a:solidFill>
                  <a:srgbClr val="0000FF"/>
                </a:solidFill>
              </a:rPr>
              <a:t>Java</a:t>
            </a:r>
            <a:r>
              <a:rPr lang="zh-CN" altLang="en-US" b="1" dirty="0" smtClean="0">
                <a:solidFill>
                  <a:srgbClr val="0000FF"/>
                </a:solidFill>
              </a:rPr>
              <a:t>开发环境</a:t>
            </a:r>
            <a:endParaRPr lang="en-US" altLang="zh-CN" b="1" dirty="0" smtClean="0">
              <a:solidFill>
                <a:srgbClr val="0000FF"/>
              </a:solidFill>
            </a:endParaRPr>
          </a:p>
          <a:p>
            <a:r>
              <a:rPr lang="zh-CN" altLang="en-US" b="1" dirty="0" smtClean="0">
                <a:solidFill>
                  <a:srgbClr val="0000FF"/>
                </a:solidFill>
              </a:rPr>
              <a:t>开发</a:t>
            </a:r>
            <a:r>
              <a:rPr lang="en-US" altLang="zh-CN" b="1" dirty="0" smtClean="0">
                <a:solidFill>
                  <a:srgbClr val="0000FF"/>
                </a:solidFill>
              </a:rPr>
              <a:t>Java</a:t>
            </a:r>
            <a:r>
              <a:rPr lang="zh-CN" altLang="en-US" b="1" dirty="0" smtClean="0">
                <a:solidFill>
                  <a:srgbClr val="0000FF"/>
                </a:solidFill>
              </a:rPr>
              <a:t>应用程序</a:t>
            </a:r>
            <a:endParaRPr lang="en-US" altLang="zh-CN" b="1" dirty="0" smtClean="0">
              <a:solidFill>
                <a:srgbClr val="0000FF"/>
              </a:solidFill>
            </a:endParaRPr>
          </a:p>
          <a:p>
            <a:r>
              <a:rPr lang="zh-CN" altLang="en-US" b="1" dirty="0" smtClean="0">
                <a:solidFill>
                  <a:srgbClr val="0000FF"/>
                </a:solidFill>
              </a:rPr>
              <a:t>使用</a:t>
            </a:r>
            <a:r>
              <a:rPr lang="en-US" altLang="zh-CN" b="1" dirty="0" smtClean="0">
                <a:solidFill>
                  <a:srgbClr val="0000FF"/>
                </a:solidFill>
              </a:rPr>
              <a:t>Eclipse</a:t>
            </a:r>
            <a:r>
              <a:rPr lang="zh-CN" altLang="en-US" b="1" dirty="0" smtClean="0">
                <a:solidFill>
                  <a:srgbClr val="0000FF"/>
                </a:solidFill>
              </a:rPr>
              <a:t>开发</a:t>
            </a:r>
            <a:r>
              <a:rPr lang="en-US" altLang="zh-CN" b="1" dirty="0" smtClean="0">
                <a:solidFill>
                  <a:srgbClr val="0000FF"/>
                </a:solidFill>
              </a:rPr>
              <a:t>Java</a:t>
            </a:r>
            <a:r>
              <a:rPr lang="zh-CN" altLang="en-US" b="1" dirty="0" smtClean="0">
                <a:solidFill>
                  <a:srgbClr val="0000FF"/>
                </a:solidFill>
              </a:rPr>
              <a:t>应用程序</a:t>
            </a:r>
            <a:endParaRPr lang="en-US" altLang="zh-CN" b="1" dirty="0" smtClean="0">
              <a:solidFill>
                <a:srgbClr val="0000FF"/>
              </a:solidFill>
            </a:endParaRPr>
          </a:p>
        </p:txBody>
      </p:sp>
      <p:sp>
        <p:nvSpPr>
          <p:cNvPr id="3" name="标题 2"/>
          <p:cNvSpPr>
            <a:spLocks noGrp="1"/>
          </p:cNvSpPr>
          <p:nvPr>
            <p:ph type="title"/>
          </p:nvPr>
        </p:nvSpPr>
        <p:spPr/>
        <p:txBody>
          <a:bodyPr/>
          <a:lstStyle/>
          <a:p>
            <a:r>
              <a:rPr lang="zh-CN" altLang="en-US" dirty="0" smtClean="0"/>
              <a:t>第</a:t>
            </a:r>
            <a:r>
              <a:rPr lang="en-US" altLang="zh-CN" dirty="0" smtClean="0"/>
              <a:t>1</a:t>
            </a:r>
            <a:r>
              <a:rPr lang="zh-CN" altLang="en-US" dirty="0" smtClean="0"/>
              <a:t>章 概述</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Java</a:t>
            </a:r>
            <a:r>
              <a:rPr lang="zh-CN" altLang="en-US" dirty="0" smtClean="0"/>
              <a:t>语言的起源与发展历程</a:t>
            </a:r>
            <a:endParaRPr lang="zh-CN" altLang="en-US" dirty="0"/>
          </a:p>
        </p:txBody>
      </p:sp>
      <p:sp>
        <p:nvSpPr>
          <p:cNvPr id="5" name="TextBox 4"/>
          <p:cNvSpPr txBox="1"/>
          <p:nvPr/>
        </p:nvSpPr>
        <p:spPr>
          <a:xfrm>
            <a:off x="361628" y="980728"/>
            <a:ext cx="8496944" cy="1865126"/>
          </a:xfrm>
          <a:prstGeom prst="rect">
            <a:avLst/>
          </a:prstGeom>
          <a:noFill/>
        </p:spPr>
        <p:txBody>
          <a:bodyPr wrap="square" rtlCol="0">
            <a:spAutoFit/>
          </a:bodyPr>
          <a:lstStyle/>
          <a:p>
            <a:pPr marL="342900" indent="-342900">
              <a:lnSpc>
                <a:spcPct val="120000"/>
              </a:lnSpc>
              <a:buFont typeface="Wingdings" panose="05000000000000000000" pitchFamily="2" charset="2"/>
              <a:buChar char="n"/>
            </a:pPr>
            <a:r>
              <a:rPr lang="en-US" altLang="zh-CN" sz="2400" b="1" dirty="0" smtClean="0">
                <a:solidFill>
                  <a:srgbClr val="FF0000"/>
                </a:solidFill>
                <a:latin typeface="Arial" pitchFamily="34" charset="0"/>
                <a:ea typeface="华文细黑" pitchFamily="2" charset="-122"/>
                <a:cs typeface="Arial" pitchFamily="34" charset="0"/>
              </a:rPr>
              <a:t>Java</a:t>
            </a:r>
            <a:r>
              <a:rPr lang="zh-CN" altLang="en-US" sz="2400" b="1" dirty="0" smtClean="0">
                <a:solidFill>
                  <a:srgbClr val="FF0000"/>
                </a:solidFill>
                <a:latin typeface="Arial" pitchFamily="34" charset="0"/>
                <a:ea typeface="华文细黑" pitchFamily="2" charset="-122"/>
                <a:cs typeface="Arial" pitchFamily="34" charset="0"/>
              </a:rPr>
              <a:t>语言的前身是</a:t>
            </a:r>
            <a:r>
              <a:rPr lang="en-US" altLang="zh-CN" sz="2400" b="1" dirty="0" smtClean="0">
                <a:solidFill>
                  <a:srgbClr val="FF0000"/>
                </a:solidFill>
                <a:latin typeface="Arial" pitchFamily="34" charset="0"/>
                <a:ea typeface="华文细黑" pitchFamily="2" charset="-122"/>
                <a:cs typeface="Arial" pitchFamily="34" charset="0"/>
              </a:rPr>
              <a:t>Oak</a:t>
            </a:r>
            <a:r>
              <a:rPr lang="zh-CN" altLang="en-US" sz="2400" b="1" dirty="0" smtClean="0">
                <a:solidFill>
                  <a:srgbClr val="FF0000"/>
                </a:solidFill>
                <a:latin typeface="Arial" pitchFamily="34" charset="0"/>
                <a:ea typeface="华文细黑" pitchFamily="2" charset="-122"/>
                <a:cs typeface="Arial" pitchFamily="34" charset="0"/>
              </a:rPr>
              <a:t>语言。</a:t>
            </a:r>
            <a:r>
              <a:rPr lang="en-US" altLang="zh-CN" sz="2400" b="1" dirty="0" smtClean="0">
                <a:solidFill>
                  <a:srgbClr val="0000FF"/>
                </a:solidFill>
                <a:latin typeface="Arial" pitchFamily="34" charset="0"/>
                <a:ea typeface="华文细黑" pitchFamily="2" charset="-122"/>
                <a:cs typeface="Arial" pitchFamily="34" charset="0"/>
              </a:rPr>
              <a:t>1991</a:t>
            </a:r>
            <a:r>
              <a:rPr lang="zh-CN" altLang="en-US" sz="2400" b="1" dirty="0" smtClean="0">
                <a:solidFill>
                  <a:srgbClr val="0000FF"/>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4</a:t>
            </a:r>
            <a:r>
              <a:rPr lang="zh-CN" altLang="en-US" sz="2400" b="1" dirty="0" smtClean="0">
                <a:solidFill>
                  <a:srgbClr val="0000FF"/>
                </a:solidFill>
                <a:latin typeface="Arial" pitchFamily="34" charset="0"/>
                <a:ea typeface="华文细黑" pitchFamily="2" charset="-122"/>
                <a:cs typeface="Arial" pitchFamily="34" charset="0"/>
              </a:rPr>
              <a:t>月，</a:t>
            </a:r>
            <a:r>
              <a:rPr lang="en-US" altLang="zh-CN" sz="2400" b="1" dirty="0" smtClean="0">
                <a:solidFill>
                  <a:srgbClr val="0000FF"/>
                </a:solidFill>
                <a:latin typeface="Arial" pitchFamily="34" charset="0"/>
                <a:ea typeface="华文细黑" pitchFamily="2" charset="-122"/>
                <a:cs typeface="Arial" pitchFamily="34" charset="0"/>
              </a:rPr>
              <a:t>Sun</a:t>
            </a:r>
            <a:r>
              <a:rPr lang="zh-CN" altLang="en-US" sz="2400" b="1" dirty="0" smtClean="0">
                <a:solidFill>
                  <a:srgbClr val="0000FF"/>
                </a:solidFill>
                <a:latin typeface="Arial" pitchFamily="34" charset="0"/>
                <a:ea typeface="华文细黑" pitchFamily="2" charset="-122"/>
                <a:cs typeface="Arial" pitchFamily="34" charset="0"/>
              </a:rPr>
              <a:t> 公司</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已被甲骨文公司收购</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的</a:t>
            </a:r>
            <a:r>
              <a:rPr lang="en-US" altLang="zh-CN" sz="2400" b="1" dirty="0" smtClean="0">
                <a:solidFill>
                  <a:srgbClr val="0000FF"/>
                </a:solidFill>
                <a:latin typeface="Arial" pitchFamily="34" charset="0"/>
                <a:ea typeface="华文细黑" pitchFamily="2" charset="-122"/>
                <a:cs typeface="Arial" pitchFamily="34" charset="0"/>
              </a:rPr>
              <a:t>James</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Gosling</a:t>
            </a:r>
            <a:r>
              <a:rPr lang="zh-CN" altLang="en-US" sz="2400" b="1" dirty="0" smtClean="0">
                <a:solidFill>
                  <a:srgbClr val="0000FF"/>
                </a:solidFill>
                <a:latin typeface="Arial" pitchFamily="34" charset="0"/>
                <a:ea typeface="华文细黑" pitchFamily="2" charset="-122"/>
                <a:cs typeface="Arial" pitchFamily="34" charset="0"/>
              </a:rPr>
              <a:t>领导了一个称为</a:t>
            </a:r>
            <a:r>
              <a:rPr lang="en-US" altLang="zh-CN" sz="2400" b="1" dirty="0" smtClean="0">
                <a:solidFill>
                  <a:srgbClr val="0000FF"/>
                </a:solidFill>
                <a:latin typeface="Arial" pitchFamily="34" charset="0"/>
                <a:ea typeface="华文细黑" pitchFamily="2" charset="-122"/>
                <a:cs typeface="Arial" pitchFamily="34" charset="0"/>
              </a:rPr>
              <a:t>Green</a:t>
            </a:r>
            <a:r>
              <a:rPr lang="zh-CN" altLang="en-US" sz="2400" b="1" dirty="0" smtClean="0">
                <a:solidFill>
                  <a:srgbClr val="0000FF"/>
                </a:solidFill>
                <a:latin typeface="Arial" pitchFamily="34" charset="0"/>
                <a:ea typeface="华文细黑" pitchFamily="2" charset="-122"/>
                <a:cs typeface="Arial" pitchFamily="34" charset="0"/>
              </a:rPr>
              <a:t>的项目组，其目的是为在电视、烤箱等家用消费类产品上进行交互式操作而开发一个名为</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交互式设计的语言。</a:t>
            </a:r>
            <a:endParaRPr lang="en-US" altLang="zh-CN" sz="2400" b="1" dirty="0" smtClean="0">
              <a:solidFill>
                <a:srgbClr val="0000FF"/>
              </a:solidFill>
              <a:latin typeface="Arial" pitchFamily="34" charset="0"/>
              <a:ea typeface="华文细黑" pitchFamily="2" charset="-122"/>
              <a:cs typeface="Arial" pitchFamily="34" charset="0"/>
            </a:endParaRPr>
          </a:p>
        </p:txBody>
      </p:sp>
      <p:pic>
        <p:nvPicPr>
          <p:cNvPr id="4" name="Picture 5" descr="james"/>
          <p:cNvPicPr>
            <a:picLocks noChangeAspect="1" noChangeArrowheads="1"/>
          </p:cNvPicPr>
          <p:nvPr/>
        </p:nvPicPr>
        <p:blipFill>
          <a:blip r:embed="rId2" cstate="print"/>
          <a:srcRect/>
          <a:stretch>
            <a:fillRect/>
          </a:stretch>
        </p:blipFill>
        <p:spPr bwMode="auto">
          <a:xfrm>
            <a:off x="1331640" y="2996952"/>
            <a:ext cx="3096344" cy="3486224"/>
          </a:xfrm>
          <a:prstGeom prst="rect">
            <a:avLst/>
          </a:prstGeom>
          <a:noFill/>
        </p:spPr>
      </p:pic>
      <p:pic>
        <p:nvPicPr>
          <p:cNvPr id="6" name="Picture 4" descr="oak"/>
          <p:cNvPicPr>
            <a:picLocks noChangeAspect="1" noChangeArrowheads="1"/>
          </p:cNvPicPr>
          <p:nvPr/>
        </p:nvPicPr>
        <p:blipFill>
          <a:blip r:embed="rId3" cstate="print"/>
          <a:srcRect/>
          <a:stretch>
            <a:fillRect/>
          </a:stretch>
        </p:blipFill>
        <p:spPr bwMode="auto">
          <a:xfrm>
            <a:off x="5076056" y="2996952"/>
            <a:ext cx="3240360" cy="347815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语言的起源与发展历程</a:t>
            </a:r>
          </a:p>
        </p:txBody>
      </p:sp>
      <p:sp>
        <p:nvSpPr>
          <p:cNvPr id="5" name="TextBox 4"/>
          <p:cNvSpPr txBox="1"/>
          <p:nvPr/>
        </p:nvSpPr>
        <p:spPr>
          <a:xfrm>
            <a:off x="361628" y="980728"/>
            <a:ext cx="8496944" cy="4967514"/>
          </a:xfrm>
          <a:prstGeom prst="rect">
            <a:avLst/>
          </a:prstGeom>
          <a:noFill/>
        </p:spPr>
        <p:txBody>
          <a:bodyPr wrap="square" rtlCol="0">
            <a:spAutoFit/>
          </a:bodyPr>
          <a:lstStyle/>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1992</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的第一个成果是可触摸控制的手持家庭娱乐设备控制器，名为</a:t>
            </a:r>
            <a:r>
              <a:rPr lang="en-US" altLang="zh-CN" sz="2400" b="1" dirty="0" smtClean="0">
                <a:solidFill>
                  <a:srgbClr val="0000FF"/>
                </a:solidFill>
                <a:latin typeface="Arial" pitchFamily="34" charset="0"/>
                <a:ea typeface="华文细黑" pitchFamily="2" charset="-122"/>
                <a:cs typeface="Arial" pitchFamily="34" charset="0"/>
              </a:rPr>
              <a:t>star</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seven(</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7)</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Sun</a:t>
            </a:r>
            <a:r>
              <a:rPr lang="zh-CN" altLang="en-US" sz="2400" b="1" dirty="0" smtClean="0">
                <a:solidFill>
                  <a:srgbClr val="0000FF"/>
                </a:solidFill>
                <a:latin typeface="Arial" pitchFamily="34" charset="0"/>
                <a:ea typeface="华文细黑" pitchFamily="2" charset="-122"/>
                <a:cs typeface="Arial" pitchFamily="34" charset="0"/>
              </a:rPr>
              <a:t>公司为</a:t>
            </a:r>
            <a:r>
              <a:rPr lang="en-US" altLang="zh-CN" sz="2400" b="1" dirty="0" smtClean="0">
                <a:solidFill>
                  <a:srgbClr val="0000FF"/>
                </a:solidFill>
                <a:latin typeface="Arial" pitchFamily="34" charset="0"/>
                <a:ea typeface="华文细黑" pitchFamily="2" charset="-122"/>
                <a:cs typeface="Arial" pitchFamily="34" charset="0"/>
              </a:rPr>
              <a:t>Green</a:t>
            </a:r>
            <a:r>
              <a:rPr lang="zh-CN" altLang="en-US" sz="2400" b="1" dirty="0" smtClean="0">
                <a:solidFill>
                  <a:srgbClr val="0000FF"/>
                </a:solidFill>
                <a:latin typeface="Arial" pitchFamily="34" charset="0"/>
                <a:ea typeface="华文细黑" pitchFamily="2" charset="-122"/>
                <a:cs typeface="Arial" pitchFamily="34" charset="0"/>
              </a:rPr>
              <a:t>项目成立</a:t>
            </a:r>
            <a:r>
              <a:rPr lang="en-US" altLang="zh-CN" sz="2400" b="1" dirty="0" smtClean="0">
                <a:solidFill>
                  <a:srgbClr val="0000FF"/>
                </a:solidFill>
                <a:latin typeface="Arial" pitchFamily="34" charset="0"/>
                <a:ea typeface="华文细黑" pitchFamily="2" charset="-122"/>
                <a:cs typeface="Arial" pitchFamily="34" charset="0"/>
              </a:rPr>
              <a:t>First</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Person</a:t>
            </a:r>
            <a:r>
              <a:rPr lang="zh-CN" altLang="en-US" sz="2400" b="1" dirty="0" smtClean="0">
                <a:solidFill>
                  <a:srgbClr val="0000FF"/>
                </a:solidFill>
                <a:latin typeface="Arial" pitchFamily="34" charset="0"/>
                <a:ea typeface="华文细黑" pitchFamily="2" charset="-122"/>
                <a:cs typeface="Arial" pitchFamily="34" charset="0"/>
              </a:rPr>
              <a:t>公司。</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1993</a:t>
            </a:r>
            <a:r>
              <a:rPr lang="zh-CN" altLang="en-US" sz="2400" b="1" dirty="0" smtClean="0">
                <a:solidFill>
                  <a:srgbClr val="C00000"/>
                </a:solidFill>
                <a:latin typeface="Arial" pitchFamily="34" charset="0"/>
                <a:ea typeface="华文细黑" pitchFamily="2" charset="-122"/>
                <a:cs typeface="Arial" pitchFamily="34" charset="0"/>
              </a:rPr>
              <a:t>年，</a:t>
            </a:r>
            <a:r>
              <a:rPr lang="zh-CN" altLang="en-US" sz="2400" b="1" dirty="0">
                <a:solidFill>
                  <a:srgbClr val="0000FF"/>
                </a:solidFill>
                <a:latin typeface="Arial" pitchFamily="34" charset="0"/>
                <a:ea typeface="华文细黑" pitchFamily="2" charset="-122"/>
                <a:cs typeface="Arial" pitchFamily="34" charset="0"/>
              </a:rPr>
              <a:t>互联网热潮席卷全球，</a:t>
            </a:r>
            <a:r>
              <a:rPr lang="en-US" altLang="zh-CN" sz="2400" b="1" dirty="0" smtClean="0">
                <a:solidFill>
                  <a:srgbClr val="0000FF"/>
                </a:solidFill>
                <a:latin typeface="Arial" pitchFamily="34" charset="0"/>
                <a:ea typeface="华文细黑" pitchFamily="2" charset="-122"/>
                <a:cs typeface="Arial" pitchFamily="34" charset="0"/>
              </a:rPr>
              <a:t>First</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Person</a:t>
            </a:r>
            <a:r>
              <a:rPr lang="zh-CN" altLang="en-US" sz="2400" b="1" dirty="0" smtClean="0">
                <a:solidFill>
                  <a:srgbClr val="0000FF"/>
                </a:solidFill>
                <a:latin typeface="Arial" pitchFamily="34" charset="0"/>
                <a:ea typeface="华文细黑" pitchFamily="2" charset="-122"/>
                <a:cs typeface="Arial" pitchFamily="34" charset="0"/>
              </a:rPr>
              <a:t>公司重定位</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，转向网络应用领域。</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背景：静态网页</a:t>
            </a:r>
            <a:r>
              <a:rPr lang="en-US" altLang="zh-CN" sz="2400" b="1" dirty="0" smtClean="0">
                <a:solidFill>
                  <a:srgbClr val="0000FF"/>
                </a:solidFill>
                <a:latin typeface="Arial" pitchFamily="34" charset="0"/>
                <a:ea typeface="华文细黑" pitchFamily="2" charset="-122"/>
                <a:cs typeface="Arial" pitchFamily="34" charset="0"/>
              </a:rPr>
              <a:t>)</a:t>
            </a: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1994</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技术包括源代码全部免费公开。</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开发出网络浏览器</a:t>
            </a:r>
            <a:r>
              <a:rPr lang="en-US" altLang="zh-CN" sz="2400" b="1" dirty="0" err="1" smtClean="0">
                <a:solidFill>
                  <a:srgbClr val="0000FF"/>
                </a:solidFill>
                <a:latin typeface="Arial" pitchFamily="34" charset="0"/>
                <a:ea typeface="华文细黑" pitchFamily="2" charset="-122"/>
                <a:cs typeface="Arial" pitchFamily="34" charset="0"/>
              </a:rPr>
              <a:t>Webrunner</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后更名为</a:t>
            </a:r>
            <a:r>
              <a:rPr lang="en-US" altLang="zh-CN" sz="2400" b="1" dirty="0" smtClean="0">
                <a:solidFill>
                  <a:srgbClr val="0000FF"/>
                </a:solidFill>
                <a:latin typeface="Arial" pitchFamily="34" charset="0"/>
                <a:ea typeface="华文细黑" pitchFamily="2" charset="-122"/>
                <a:cs typeface="Arial" pitchFamily="34" charset="0"/>
              </a:rPr>
              <a:t>Hot</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编写的</a:t>
            </a:r>
            <a:r>
              <a:rPr lang="en-US" altLang="zh-CN" sz="2400" b="1" dirty="0" smtClean="0">
                <a:solidFill>
                  <a:srgbClr val="0000FF"/>
                </a:solidFill>
                <a:latin typeface="Arial" pitchFamily="34" charset="0"/>
                <a:ea typeface="华文细黑" pitchFamily="2" charset="-122"/>
                <a:cs typeface="Arial" pitchFamily="34" charset="0"/>
              </a:rPr>
              <a:t>Applet</a:t>
            </a:r>
            <a:r>
              <a:rPr lang="zh-CN" altLang="en-US" sz="2400" b="1" dirty="0" smtClean="0">
                <a:solidFill>
                  <a:srgbClr val="0000FF"/>
                </a:solidFill>
                <a:latin typeface="Arial" pitchFamily="34" charset="0"/>
                <a:ea typeface="华文细黑" pitchFamily="2" charset="-122"/>
                <a:cs typeface="Arial" pitchFamily="34" charset="0"/>
              </a:rPr>
              <a:t>网页由静态转为动态。</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1995</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Oak</a:t>
            </a:r>
            <a:r>
              <a:rPr lang="zh-CN" altLang="en-US" sz="2400" b="1" dirty="0" smtClean="0">
                <a:solidFill>
                  <a:srgbClr val="0000FF"/>
                </a:solidFill>
                <a:latin typeface="Arial" pitchFamily="34" charset="0"/>
                <a:ea typeface="华文细黑" pitchFamily="2" charset="-122"/>
                <a:cs typeface="Arial" pitchFamily="34" charset="0"/>
              </a:rPr>
              <a:t>注册登记时，发现该名已被占用，因此，更名为</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 First</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Person</a:t>
            </a:r>
            <a:r>
              <a:rPr lang="zh-CN" altLang="en-US" sz="2400" b="1" dirty="0" smtClean="0">
                <a:solidFill>
                  <a:srgbClr val="0000FF"/>
                </a:solidFill>
                <a:latin typeface="Arial" pitchFamily="34" charset="0"/>
                <a:ea typeface="华文细黑" pitchFamily="2" charset="-122"/>
                <a:cs typeface="Arial" pitchFamily="34" charset="0"/>
              </a:rPr>
              <a:t>公司解散。</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当年被评为十大优秀科技产品之一。</a:t>
            </a:r>
            <a:r>
              <a:rPr lang="en-US" altLang="zh-CN" sz="2400" b="1" dirty="0" smtClean="0">
                <a:solidFill>
                  <a:srgbClr val="0000FF"/>
                </a:solidFill>
                <a:latin typeface="Arial" pitchFamily="34" charset="0"/>
                <a:ea typeface="华文细黑" pitchFamily="2" charset="-122"/>
                <a:cs typeface="Arial" pitchFamily="34" charset="0"/>
              </a:rPr>
              <a:t>JDK1.0</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sym typeface="Symbol"/>
              </a:rPr>
              <a:t></a:t>
            </a:r>
            <a:r>
              <a:rPr lang="en-US" altLang="zh-CN" sz="2400" b="1" dirty="0" smtClean="0">
                <a:solidFill>
                  <a:srgbClr val="0000FF"/>
                </a:solidFill>
                <a:latin typeface="Arial" pitchFamily="34" charset="0"/>
                <a:ea typeface="华文细黑" pitchFamily="2" charset="-122"/>
                <a:cs typeface="Arial" pitchFamily="34" charset="0"/>
              </a:rPr>
              <a:t>2</a:t>
            </a:r>
            <a:r>
              <a:rPr lang="zh-CN" altLang="en-US" sz="2400" b="1" dirty="0" smtClean="0">
                <a:solidFill>
                  <a:srgbClr val="0000FF"/>
                </a:solidFill>
                <a:latin typeface="Arial" pitchFamily="34" charset="0"/>
                <a:ea typeface="华文细黑" pitchFamily="2" charset="-122"/>
                <a:cs typeface="Arial" pitchFamily="34" charset="0"/>
              </a:rPr>
              <a:t>版本正式对外发布。</a:t>
            </a:r>
            <a:endParaRPr lang="en-US" altLang="zh-CN" sz="24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Bottom)">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Bottom)">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lide(fromBottom)">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lide(fromBottom)">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语言的起源与发展历程</a:t>
            </a:r>
          </a:p>
        </p:txBody>
      </p:sp>
      <p:sp>
        <p:nvSpPr>
          <p:cNvPr id="5" name="TextBox 4"/>
          <p:cNvSpPr txBox="1"/>
          <p:nvPr/>
        </p:nvSpPr>
        <p:spPr>
          <a:xfrm>
            <a:off x="361628" y="980728"/>
            <a:ext cx="8496944" cy="1421928"/>
          </a:xfrm>
          <a:prstGeom prst="rect">
            <a:avLst/>
          </a:prstGeom>
          <a:noFill/>
        </p:spPr>
        <p:txBody>
          <a:bodyPr wrap="square" rtlCol="0">
            <a:spAutoFit/>
          </a:bodyPr>
          <a:lstStyle/>
          <a:p>
            <a:pPr>
              <a:lnSpc>
                <a:spcPct val="120000"/>
              </a:lnSpc>
              <a:buFont typeface="Wingdings" pitchFamily="2" charset="2"/>
              <a:buChar char="p"/>
            </a:pPr>
            <a:r>
              <a:rPr lang="zh-CN" altLang="en-US" sz="2400" b="1" dirty="0" smtClean="0">
                <a:solidFill>
                  <a:srgbClr val="FF0000"/>
                </a:solidFill>
                <a:latin typeface="Arial" pitchFamily="34" charset="0"/>
                <a:ea typeface="华文细黑" pitchFamily="2" charset="-122"/>
                <a:cs typeface="Arial" pitchFamily="34" charset="0"/>
              </a:rPr>
              <a:t>为何称为</a:t>
            </a:r>
            <a:r>
              <a:rPr lang="en-US" altLang="zh-CN" sz="2400" b="1" dirty="0" smtClean="0">
                <a:solidFill>
                  <a:srgbClr val="FF0000"/>
                </a:solidFill>
                <a:latin typeface="Arial" pitchFamily="34" charset="0"/>
                <a:ea typeface="华文细黑" pitchFamily="2" charset="-122"/>
                <a:cs typeface="Arial" pitchFamily="34" charset="0"/>
              </a:rPr>
              <a:t>Java</a:t>
            </a:r>
            <a:r>
              <a:rPr lang="zh-CN" altLang="en-US" sz="2400" b="1" dirty="0" smtClean="0">
                <a:solidFill>
                  <a:srgbClr val="FF0000"/>
                </a:solidFill>
                <a:latin typeface="Arial" pitchFamily="34" charset="0"/>
                <a:ea typeface="华文细黑" pitchFamily="2" charset="-122"/>
                <a:cs typeface="Arial" pitchFamily="34" charset="0"/>
              </a:rPr>
              <a:t>？</a:t>
            </a:r>
            <a:endParaRPr lang="en-US" altLang="zh-CN" sz="2400" b="1" dirty="0" smtClean="0">
              <a:solidFill>
                <a:srgbClr val="FF0000"/>
              </a:solidFill>
              <a:latin typeface="Arial" pitchFamily="34" charset="0"/>
              <a:ea typeface="华文细黑" pitchFamily="2" charset="-122"/>
              <a:cs typeface="Arial" pitchFamily="34" charset="0"/>
            </a:endParaRPr>
          </a:p>
          <a:p>
            <a:pPr>
              <a:lnSpc>
                <a:spcPct val="120000"/>
              </a:lnSpc>
            </a:pPr>
            <a:r>
              <a:rPr lang="zh-CN" altLang="en-US" sz="2400" b="1" dirty="0" smtClean="0">
                <a:solidFill>
                  <a:srgbClr val="0000FF"/>
                </a:solidFill>
                <a:latin typeface="Arial" pitchFamily="34" charset="0"/>
                <a:ea typeface="华文细黑" pitchFamily="2" charset="-122"/>
                <a:cs typeface="Arial" pitchFamily="34" charset="0"/>
              </a:rPr>
              <a:t>项目组骨干人员在咖啡馆品尝热腾腾、香浓的</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pP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爪哇岛特产</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咖啡而产生的灵感。</a:t>
            </a:r>
            <a:endParaRPr lang="en-US" altLang="zh-CN" sz="2400" b="1" dirty="0" smtClean="0">
              <a:solidFill>
                <a:srgbClr val="0000FF"/>
              </a:solidFill>
              <a:latin typeface="Arial" pitchFamily="34" charset="0"/>
              <a:ea typeface="华文细黑" pitchFamily="2" charset="-122"/>
              <a:cs typeface="Arial" pitchFamily="34" charset="0"/>
            </a:endParaRPr>
          </a:p>
        </p:txBody>
      </p:sp>
      <p:pic>
        <p:nvPicPr>
          <p:cNvPr id="4" name="Picture 4" descr="javalogo52x88"/>
          <p:cNvPicPr>
            <a:picLocks noGrp="1" noChangeAspect="1" noChangeArrowheads="1"/>
          </p:cNvPicPr>
          <p:nvPr>
            <p:ph sz="quarter" idx="4294967295"/>
          </p:nvPr>
        </p:nvPicPr>
        <p:blipFill>
          <a:blip r:embed="rId2" cstate="print">
            <a:clrChange>
              <a:clrFrom>
                <a:srgbClr val="FFFFFF"/>
              </a:clrFrom>
              <a:clrTo>
                <a:srgbClr val="FFFFFF">
                  <a:alpha val="0"/>
                </a:srgbClr>
              </a:clrTo>
            </a:clrChange>
          </a:blip>
          <a:srcRect/>
          <a:stretch>
            <a:fillRect/>
          </a:stretch>
        </p:blipFill>
        <p:spPr>
          <a:xfrm>
            <a:off x="6804248" y="1268760"/>
            <a:ext cx="1152525" cy="1198562"/>
          </a:xfrm>
          <a:prstGeom prst="rect">
            <a:avLst/>
          </a:prstGeom>
          <a:noFill/>
          <a:ln/>
        </p:spPr>
      </p:pic>
      <p:sp>
        <p:nvSpPr>
          <p:cNvPr id="6" name="TextBox 5"/>
          <p:cNvSpPr txBox="1"/>
          <p:nvPr/>
        </p:nvSpPr>
        <p:spPr>
          <a:xfrm>
            <a:off x="361628" y="2636912"/>
            <a:ext cx="8496944" cy="4081117"/>
          </a:xfrm>
          <a:prstGeom prst="rect">
            <a:avLst/>
          </a:prstGeom>
          <a:noFill/>
        </p:spPr>
        <p:txBody>
          <a:bodyPr wrap="square" rtlCol="0">
            <a:spAutoFit/>
          </a:bodyPr>
          <a:lstStyle/>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1996</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Sun</a:t>
            </a:r>
            <a:r>
              <a:rPr lang="zh-CN" altLang="en-US" sz="2400" b="1" dirty="0" smtClean="0">
                <a:solidFill>
                  <a:srgbClr val="0000FF"/>
                </a:solidFill>
                <a:latin typeface="Arial" pitchFamily="34" charset="0"/>
                <a:ea typeface="华文细黑" pitchFamily="2" charset="-122"/>
                <a:cs typeface="Arial" pitchFamily="34" charset="0"/>
              </a:rPr>
              <a:t> 成立</a:t>
            </a:r>
            <a:r>
              <a:rPr lang="en-US" altLang="zh-CN" sz="2400" b="1" dirty="0" err="1" smtClean="0">
                <a:solidFill>
                  <a:srgbClr val="0000FF"/>
                </a:solidFill>
                <a:latin typeface="Arial" pitchFamily="34" charset="0"/>
                <a:ea typeface="华文细黑" pitchFamily="2" charset="-122"/>
                <a:cs typeface="Arial" pitchFamily="34" charset="0"/>
              </a:rPr>
              <a:t>Javasoft</a:t>
            </a:r>
            <a:r>
              <a:rPr lang="zh-CN" altLang="en-US" sz="2400" b="1" dirty="0" smtClean="0">
                <a:solidFill>
                  <a:srgbClr val="0000FF"/>
                </a:solidFill>
                <a:latin typeface="Arial" pitchFamily="34" charset="0"/>
                <a:ea typeface="华文细黑" pitchFamily="2" charset="-122"/>
                <a:cs typeface="Arial" pitchFamily="34" charset="0"/>
              </a:rPr>
              <a:t>公司来发展</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Netscape</a:t>
            </a:r>
            <a:r>
              <a:rPr lang="zh-CN" altLang="en-US" sz="2400" b="1" dirty="0" smtClean="0">
                <a:solidFill>
                  <a:srgbClr val="0000FF"/>
                </a:solidFill>
                <a:latin typeface="Arial" pitchFamily="34" charset="0"/>
                <a:ea typeface="华文细黑" pitchFamily="2" charset="-122"/>
                <a:cs typeface="Arial" pitchFamily="34" charset="0"/>
              </a:rPr>
              <a:t>支持</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IBM</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Symantec</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err="1" smtClean="0">
                <a:solidFill>
                  <a:srgbClr val="0000FF"/>
                </a:solidFill>
                <a:latin typeface="Arial" pitchFamily="34" charset="0"/>
                <a:ea typeface="华文细黑" pitchFamily="2" charset="-122"/>
                <a:cs typeface="Arial" pitchFamily="34" charset="0"/>
              </a:rPr>
              <a:t>Inprise</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Microsoft IE</a:t>
            </a:r>
            <a:r>
              <a:rPr lang="zh-CN" altLang="en-US" sz="2400" b="1" dirty="0" smtClean="0">
                <a:solidFill>
                  <a:srgbClr val="0000FF"/>
                </a:solidFill>
                <a:latin typeface="Arial" pitchFamily="34" charset="0"/>
                <a:ea typeface="华文细黑" pitchFamily="2" charset="-122"/>
                <a:cs typeface="Arial" pitchFamily="34" charset="0"/>
              </a:rPr>
              <a:t>支持</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，众多第三方的</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编译器被推出，例如</a:t>
            </a:r>
            <a:r>
              <a:rPr lang="en-US" altLang="zh-CN" sz="2400" b="1" dirty="0" smtClean="0">
                <a:solidFill>
                  <a:srgbClr val="0000FF"/>
                </a:solidFill>
                <a:latin typeface="Arial" pitchFamily="34" charset="0"/>
                <a:ea typeface="华文细黑" pitchFamily="2" charset="-122"/>
                <a:cs typeface="Arial" pitchFamily="34" charset="0"/>
              </a:rPr>
              <a:t>VJ++</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err="1" smtClean="0">
                <a:solidFill>
                  <a:srgbClr val="0000FF"/>
                </a:solidFill>
                <a:latin typeface="Arial" pitchFamily="34" charset="0"/>
                <a:ea typeface="华文细黑" pitchFamily="2" charset="-122"/>
                <a:cs typeface="Arial" pitchFamily="34" charset="0"/>
              </a:rPr>
              <a:t>JBuilder</a:t>
            </a:r>
            <a:r>
              <a:rPr lang="zh-CN" altLang="en-US" sz="2400" b="1" dirty="0" smtClean="0">
                <a:solidFill>
                  <a:srgbClr val="0000FF"/>
                </a:solidFill>
                <a:latin typeface="Arial" pitchFamily="34" charset="0"/>
                <a:ea typeface="华文细黑" pitchFamily="2" charset="-122"/>
                <a:cs typeface="Arial" pitchFamily="34" charset="0"/>
              </a:rPr>
              <a:t>等。</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1997</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JDK1.1(Java Development Kit)</a:t>
            </a:r>
            <a:r>
              <a:rPr lang="zh-CN" altLang="en-US" sz="2400" b="1" dirty="0" smtClean="0">
                <a:solidFill>
                  <a:srgbClr val="0000FF"/>
                </a:solidFill>
                <a:latin typeface="Arial" pitchFamily="34" charset="0"/>
                <a:ea typeface="华文细黑" pitchFamily="2" charset="-122"/>
                <a:cs typeface="Arial" pitchFamily="34" charset="0"/>
              </a:rPr>
              <a:t>发布。</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1998</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0000FF"/>
                </a:solidFill>
                <a:latin typeface="Arial" pitchFamily="34" charset="0"/>
                <a:ea typeface="华文细黑" pitchFamily="2" charset="-122"/>
                <a:cs typeface="Arial" pitchFamily="34" charset="0"/>
              </a:rPr>
              <a:t>JDK1.2</a:t>
            </a:r>
            <a:r>
              <a:rPr lang="zh-CN" altLang="en-US" sz="2400" b="1" dirty="0" smtClean="0">
                <a:solidFill>
                  <a:srgbClr val="0000FF"/>
                </a:solidFill>
                <a:latin typeface="Arial" pitchFamily="34" charset="0"/>
                <a:ea typeface="华文细黑" pitchFamily="2" charset="-122"/>
                <a:cs typeface="Arial" pitchFamily="34" charset="0"/>
              </a:rPr>
              <a:t>发布，</a:t>
            </a:r>
            <a:r>
              <a:rPr lang="en-US" altLang="zh-CN" sz="2400" b="1" dirty="0" smtClean="0">
                <a:solidFill>
                  <a:srgbClr val="0000FF"/>
                </a:solidFill>
                <a:latin typeface="Arial" pitchFamily="34" charset="0"/>
                <a:ea typeface="华文细黑" pitchFamily="2" charset="-122"/>
                <a:cs typeface="Arial" pitchFamily="34" charset="0"/>
              </a:rPr>
              <a:t>JDK</a:t>
            </a:r>
            <a:r>
              <a:rPr lang="zh-CN" altLang="en-US" sz="2400" b="1" dirty="0" smtClean="0">
                <a:solidFill>
                  <a:srgbClr val="0000FF"/>
                </a:solidFill>
                <a:latin typeface="Arial" pitchFamily="34" charset="0"/>
                <a:ea typeface="华文细黑" pitchFamily="2" charset="-122"/>
                <a:cs typeface="Arial" pitchFamily="34" charset="0"/>
              </a:rPr>
              <a:t>更名为</a:t>
            </a:r>
            <a:r>
              <a:rPr lang="en-US" altLang="zh-CN" sz="2400" b="1" dirty="0" smtClean="0">
                <a:solidFill>
                  <a:srgbClr val="0000FF"/>
                </a:solidFill>
                <a:latin typeface="Arial" pitchFamily="34" charset="0"/>
                <a:ea typeface="华文细黑" pitchFamily="2" charset="-122"/>
                <a:cs typeface="Arial" pitchFamily="34" charset="0"/>
              </a:rPr>
              <a:t>J2SDK(Java 2 Software Development Kit)</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0000FF"/>
                </a:solidFill>
                <a:latin typeface="Arial" pitchFamily="34" charset="0"/>
                <a:ea typeface="华文细黑" pitchFamily="2" charset="-122"/>
                <a:cs typeface="Arial" pitchFamily="34" charset="0"/>
              </a:rPr>
              <a:t>J2SDK1.2</a:t>
            </a:r>
            <a:r>
              <a:rPr lang="zh-CN" altLang="en-US" sz="2400" b="1" dirty="0" smtClean="0">
                <a:solidFill>
                  <a:srgbClr val="0000FF"/>
                </a:solidFill>
                <a:latin typeface="Arial" pitchFamily="34" charset="0"/>
                <a:ea typeface="华文细黑" pitchFamily="2" charset="-122"/>
                <a:cs typeface="Arial" pitchFamily="34" charset="0"/>
              </a:rPr>
              <a:t>又名</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2</a:t>
            </a:r>
            <a:r>
              <a:rPr lang="zh-CN" altLang="en-US" sz="2400" b="1" dirty="0" smtClean="0">
                <a:solidFill>
                  <a:srgbClr val="0000FF"/>
                </a:solidFill>
                <a:latin typeface="Arial" pitchFamily="34" charset="0"/>
                <a:ea typeface="华文细黑" pitchFamily="2" charset="-122"/>
                <a:cs typeface="Arial" pitchFamily="34" charset="0"/>
              </a:rPr>
              <a:t>，并将</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的应用细分</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企业版</a:t>
            </a:r>
            <a:r>
              <a:rPr lang="en-US" altLang="zh-CN" sz="2400" b="1" dirty="0" smtClean="0">
                <a:solidFill>
                  <a:srgbClr val="FF00FF"/>
                </a:solidFill>
                <a:latin typeface="Arial" pitchFamily="34" charset="0"/>
                <a:ea typeface="华文细黑" pitchFamily="2" charset="-122"/>
                <a:cs typeface="Arial" pitchFamily="34" charset="0"/>
              </a:rPr>
              <a:t>J2EE</a:t>
            </a:r>
            <a:r>
              <a:rPr lang="zh-CN" altLang="en-US" sz="2400" b="1" dirty="0" smtClean="0">
                <a:solidFill>
                  <a:srgbClr val="0000FF"/>
                </a:solidFill>
                <a:latin typeface="Arial" pitchFamily="34" charset="0"/>
                <a:ea typeface="华文细黑" pitchFamily="2" charset="-122"/>
                <a:cs typeface="Arial" pitchFamily="34" charset="0"/>
              </a:rPr>
              <a:t>、标准版</a:t>
            </a:r>
            <a:r>
              <a:rPr lang="en-US" altLang="zh-CN" sz="2400" b="1" dirty="0" smtClean="0">
                <a:solidFill>
                  <a:srgbClr val="FF00FF"/>
                </a:solidFill>
                <a:latin typeface="Arial" pitchFamily="34" charset="0"/>
                <a:ea typeface="华文细黑" pitchFamily="2" charset="-122"/>
                <a:cs typeface="Arial" pitchFamily="34" charset="0"/>
              </a:rPr>
              <a:t>J2SE</a:t>
            </a:r>
            <a:r>
              <a:rPr lang="zh-CN" altLang="en-US" sz="2400" b="1" dirty="0" smtClean="0">
                <a:solidFill>
                  <a:srgbClr val="0000FF"/>
                </a:solidFill>
                <a:latin typeface="Arial" pitchFamily="34" charset="0"/>
                <a:ea typeface="华文细黑" pitchFamily="2" charset="-122"/>
                <a:cs typeface="Arial" pitchFamily="34" charset="0"/>
              </a:rPr>
              <a:t>和微型版</a:t>
            </a:r>
            <a:r>
              <a:rPr lang="en-US" altLang="zh-CN" sz="2400" b="1" dirty="0" smtClean="0">
                <a:solidFill>
                  <a:srgbClr val="FF00FF"/>
                </a:solidFill>
                <a:latin typeface="Arial" pitchFamily="34" charset="0"/>
                <a:ea typeface="华文细黑" pitchFamily="2" charset="-122"/>
                <a:cs typeface="Arial" pitchFamily="34" charset="0"/>
              </a:rPr>
              <a:t>J2ME</a:t>
            </a:r>
            <a:r>
              <a:rPr lang="en-US" altLang="zh-CN" sz="2400" b="1" dirty="0" smtClean="0">
                <a:solidFill>
                  <a:srgbClr val="0000FF"/>
                </a:solidFill>
                <a:latin typeface="Arial" pitchFamily="34" charset="0"/>
                <a:ea typeface="华文细黑" pitchFamily="2" charset="-122"/>
                <a:cs typeface="Arial" pitchFamily="34" charset="0"/>
              </a:rPr>
              <a:t>)</a:t>
            </a:r>
            <a:r>
              <a:rPr lang="zh-CN" altLang="en-US" sz="2400" b="1" dirty="0" smtClean="0">
                <a:solidFill>
                  <a:srgbClr val="0000FF"/>
                </a:solidFill>
                <a:latin typeface="Arial" pitchFamily="34" charset="0"/>
                <a:ea typeface="华文细黑" pitchFamily="2" charset="-122"/>
                <a:cs typeface="Arial" pitchFamily="34" charset="0"/>
              </a:rPr>
              <a:t>。</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2000</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5</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C00000"/>
                </a:solidFill>
                <a:latin typeface="Arial" pitchFamily="34" charset="0"/>
                <a:ea typeface="华文细黑" pitchFamily="2" charset="-122"/>
                <a:cs typeface="Arial" pitchFamily="34" charset="0"/>
              </a:rPr>
              <a:t>8</a:t>
            </a:r>
            <a:r>
              <a:rPr lang="zh-CN" altLang="en-US" sz="2400" b="1" dirty="0" smtClean="0">
                <a:solidFill>
                  <a:srgbClr val="C00000"/>
                </a:solidFill>
                <a:latin typeface="Arial" pitchFamily="34" charset="0"/>
                <a:ea typeface="华文细黑" pitchFamily="2" charset="-122"/>
                <a:cs typeface="Arial" pitchFamily="34" charset="0"/>
              </a:rPr>
              <a:t>日，</a:t>
            </a:r>
            <a:r>
              <a:rPr lang="en-US" altLang="zh-CN" sz="2400" b="1" dirty="0" smtClean="0">
                <a:solidFill>
                  <a:srgbClr val="0000FF"/>
                </a:solidFill>
                <a:latin typeface="Arial" pitchFamily="34" charset="0"/>
                <a:ea typeface="华文细黑" pitchFamily="2" charset="-122"/>
                <a:cs typeface="Arial" pitchFamily="34" charset="0"/>
              </a:rPr>
              <a:t>JDK1.3</a:t>
            </a:r>
            <a:r>
              <a:rPr lang="zh-CN" altLang="en-US" sz="2400" b="1" dirty="0" smtClean="0">
                <a:solidFill>
                  <a:srgbClr val="0000FF"/>
                </a:solidFill>
                <a:latin typeface="Arial" pitchFamily="34" charset="0"/>
                <a:ea typeface="华文细黑" pitchFamily="2" charset="-122"/>
                <a:cs typeface="Arial" pitchFamily="34" charset="0"/>
              </a:rPr>
              <a:t>发布；</a:t>
            </a:r>
            <a:r>
              <a:rPr lang="en-US" altLang="zh-CN" sz="2400" b="1" dirty="0" smtClean="0">
                <a:solidFill>
                  <a:srgbClr val="C00000"/>
                </a:solidFill>
                <a:latin typeface="Arial" pitchFamily="34" charset="0"/>
                <a:ea typeface="华文细黑" pitchFamily="2" charset="-122"/>
                <a:cs typeface="Arial" pitchFamily="34" charset="0"/>
              </a:rPr>
              <a:t>2000</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5</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C00000"/>
                </a:solidFill>
                <a:latin typeface="Arial" pitchFamily="34" charset="0"/>
                <a:ea typeface="华文细黑" pitchFamily="2" charset="-122"/>
                <a:cs typeface="Arial" pitchFamily="34" charset="0"/>
              </a:rPr>
              <a:t>29</a:t>
            </a:r>
            <a:r>
              <a:rPr lang="zh-CN" altLang="en-US" sz="2400" b="1" dirty="0" smtClean="0">
                <a:solidFill>
                  <a:srgbClr val="C00000"/>
                </a:solidFill>
                <a:latin typeface="Arial" pitchFamily="34" charset="0"/>
                <a:ea typeface="华文细黑" pitchFamily="2" charset="-122"/>
                <a:cs typeface="Arial" pitchFamily="34" charset="0"/>
              </a:rPr>
              <a:t>日，</a:t>
            </a:r>
            <a:r>
              <a:rPr lang="en-US" altLang="zh-CN" sz="2400" b="1" dirty="0" smtClean="0">
                <a:solidFill>
                  <a:srgbClr val="0000FF"/>
                </a:solidFill>
                <a:latin typeface="Arial" pitchFamily="34" charset="0"/>
                <a:ea typeface="华文细黑" pitchFamily="2" charset="-122"/>
                <a:cs typeface="Arial" pitchFamily="34" charset="0"/>
              </a:rPr>
              <a:t>JDK1.4</a:t>
            </a:r>
            <a:r>
              <a:rPr lang="zh-CN" altLang="en-US" sz="2400" b="1" dirty="0" smtClean="0">
                <a:solidFill>
                  <a:srgbClr val="0000FF"/>
                </a:solidFill>
                <a:latin typeface="Arial" pitchFamily="34" charset="0"/>
                <a:ea typeface="华文细黑" pitchFamily="2" charset="-122"/>
                <a:cs typeface="Arial" pitchFamily="34" charset="0"/>
              </a:rPr>
              <a:t>发布；</a:t>
            </a:r>
            <a:r>
              <a:rPr lang="en-US" altLang="zh-CN" sz="2400" b="1" dirty="0" smtClean="0">
                <a:solidFill>
                  <a:srgbClr val="C00000"/>
                </a:solidFill>
                <a:latin typeface="Arial" pitchFamily="34" charset="0"/>
                <a:ea typeface="华文细黑" pitchFamily="2" charset="-122"/>
                <a:cs typeface="Arial" pitchFamily="34" charset="0"/>
              </a:rPr>
              <a:t>2001</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9</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0000FF"/>
                </a:solidFill>
                <a:latin typeface="Arial" pitchFamily="34" charset="0"/>
                <a:ea typeface="华文细黑" pitchFamily="2" charset="-122"/>
                <a:cs typeface="Arial" pitchFamily="34" charset="0"/>
              </a:rPr>
              <a:t> J2EE1.3</a:t>
            </a:r>
            <a:r>
              <a:rPr lang="zh-CN" altLang="en-US" sz="2400" b="1" dirty="0" smtClean="0">
                <a:solidFill>
                  <a:srgbClr val="0000FF"/>
                </a:solidFill>
                <a:latin typeface="Arial" pitchFamily="34" charset="0"/>
                <a:ea typeface="华文细黑" pitchFamily="2" charset="-122"/>
                <a:cs typeface="Arial" pitchFamily="34" charset="0"/>
              </a:rPr>
              <a:t>发布；</a:t>
            </a:r>
            <a:r>
              <a:rPr lang="en-US" altLang="zh-CN" sz="2400" b="1" dirty="0" smtClean="0">
                <a:solidFill>
                  <a:srgbClr val="C00000"/>
                </a:solidFill>
                <a:latin typeface="Arial" pitchFamily="34" charset="0"/>
                <a:ea typeface="华文细黑" pitchFamily="2" charset="-122"/>
                <a:cs typeface="Arial" pitchFamily="34" charset="0"/>
              </a:rPr>
              <a:t> 2002</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2</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0000FF"/>
                </a:solidFill>
                <a:latin typeface="Arial" pitchFamily="34" charset="0"/>
                <a:ea typeface="华文细黑" pitchFamily="2" charset="-122"/>
                <a:cs typeface="Arial" pitchFamily="34" charset="0"/>
              </a:rPr>
              <a:t> J2SE1.4</a:t>
            </a:r>
            <a:r>
              <a:rPr lang="zh-CN" altLang="en-US" sz="2400" b="1" dirty="0" smtClean="0">
                <a:solidFill>
                  <a:srgbClr val="0000FF"/>
                </a:solidFill>
                <a:latin typeface="Arial" pitchFamily="34" charset="0"/>
                <a:ea typeface="华文细黑" pitchFamily="2" charset="-122"/>
                <a:cs typeface="Arial" pitchFamily="34" charset="0"/>
              </a:rPr>
              <a:t>发布。</a:t>
            </a:r>
            <a:endParaRPr lang="en-US" altLang="zh-CN" sz="2400" b="1" dirty="0" smtClean="0">
              <a:solidFill>
                <a:srgbClr val="0000FF"/>
              </a:solidFill>
              <a:latin typeface="Arial" pitchFamily="34" charset="0"/>
              <a:ea typeface="华文细黑" pitchFamily="2" charset="-122"/>
              <a:cs typeface="Arial" pitchFamily="34" charset="0"/>
            </a:endParaRPr>
          </a:p>
        </p:txBody>
      </p:sp>
      <p:cxnSp>
        <p:nvCxnSpPr>
          <p:cNvPr id="8" name="直接连接符 7"/>
          <p:cNvCxnSpPr/>
          <p:nvPr/>
        </p:nvCxnSpPr>
        <p:spPr>
          <a:xfrm>
            <a:off x="467544" y="2564904"/>
            <a:ext cx="82089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4" presetClass="entr" presetSubtype="0" accel="10000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p:cTn id="22" dur="500" fill="hold"/>
                                        <p:tgtEl>
                                          <p:spTgt spid="6">
                                            <p:txEl>
                                              <p:pRg st="3" end="3"/>
                                            </p:txEl>
                                          </p:spTgt>
                                        </p:tgtEl>
                                        <p:attrNameLst>
                                          <p:attrName>ppt_w</p:attrName>
                                        </p:attrNameLst>
                                      </p:cBhvr>
                                      <p:tavLst>
                                        <p:tav tm="0">
                                          <p:val>
                                            <p:strVal val="#ppt_w*0.05"/>
                                          </p:val>
                                        </p:tav>
                                        <p:tav tm="100000">
                                          <p:val>
                                            <p:strVal val="#ppt_w"/>
                                          </p:val>
                                        </p:tav>
                                      </p:tavLst>
                                    </p:anim>
                                    <p:anim calcmode="lin" valueType="num">
                                      <p:cBhvr>
                                        <p:cTn id="23" dur="5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24" dur="500" fill="hold"/>
                                        <p:tgtEl>
                                          <p:spTgt spid="6">
                                            <p:txEl>
                                              <p:pRg st="3" end="3"/>
                                            </p:txEl>
                                          </p:spTgt>
                                        </p:tgtEl>
                                        <p:attrNameLst>
                                          <p:attrName>ppt_x</p:attrName>
                                        </p:attrNameLst>
                                      </p:cBhvr>
                                      <p:tavLst>
                                        <p:tav tm="0">
                                          <p:val>
                                            <p:strVal val="#ppt_x-.2"/>
                                          </p:val>
                                        </p:tav>
                                        <p:tav tm="100000">
                                          <p:val>
                                            <p:strVal val="#ppt_x"/>
                                          </p:val>
                                        </p:tav>
                                      </p:tavLst>
                                    </p:anim>
                                    <p:anim calcmode="lin" valueType="num">
                                      <p:cBhvr>
                                        <p:cTn id="25" dur="500" fill="hold"/>
                                        <p:tgtEl>
                                          <p:spTgt spid="6">
                                            <p:txEl>
                                              <p:pRg st="3" end="3"/>
                                            </p:txEl>
                                          </p:spTgt>
                                        </p:tgtEl>
                                        <p:attrNameLst>
                                          <p:attrName>ppt_y</p:attrName>
                                        </p:attrNameLst>
                                      </p:cBhvr>
                                      <p:tavLst>
                                        <p:tav tm="0">
                                          <p:val>
                                            <p:strVal val="#ppt_y"/>
                                          </p:val>
                                        </p:tav>
                                        <p:tav tm="100000">
                                          <p:val>
                                            <p:strVal val="#ppt_y"/>
                                          </p:val>
                                        </p:tav>
                                      </p:tavLst>
                                    </p:anim>
                                    <p:animEffect transition="in" filter="fade">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a:t>
            </a:r>
            <a:r>
              <a:rPr lang="zh-CN" altLang="en-US" dirty="0"/>
              <a:t>语言的起源与发展历程</a:t>
            </a:r>
          </a:p>
        </p:txBody>
      </p:sp>
      <p:sp>
        <p:nvSpPr>
          <p:cNvPr id="6" name="TextBox 5"/>
          <p:cNvSpPr txBox="1"/>
          <p:nvPr/>
        </p:nvSpPr>
        <p:spPr>
          <a:xfrm>
            <a:off x="361628" y="1004067"/>
            <a:ext cx="8496944" cy="4967514"/>
          </a:xfrm>
          <a:prstGeom prst="rect">
            <a:avLst/>
          </a:prstGeom>
          <a:noFill/>
        </p:spPr>
        <p:txBody>
          <a:bodyPr wrap="square" rtlCol="0">
            <a:spAutoFit/>
          </a:bodyPr>
          <a:lstStyle/>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2004</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9</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0000FF"/>
                </a:solidFill>
                <a:latin typeface="Arial" pitchFamily="34" charset="0"/>
                <a:ea typeface="华文细黑" pitchFamily="2" charset="-122"/>
                <a:cs typeface="Arial" pitchFamily="34" charset="0"/>
              </a:rPr>
              <a:t>J2SE1.5</a:t>
            </a:r>
            <a:r>
              <a:rPr lang="zh-CN" altLang="en-US" sz="2400" b="1" dirty="0" smtClean="0">
                <a:solidFill>
                  <a:srgbClr val="0000FF"/>
                </a:solidFill>
                <a:latin typeface="Arial" pitchFamily="34" charset="0"/>
                <a:ea typeface="华文细黑" pitchFamily="2" charset="-122"/>
                <a:cs typeface="Arial" pitchFamily="34" charset="0"/>
              </a:rPr>
              <a:t>发布，为了表示该版本重要性，</a:t>
            </a:r>
            <a:r>
              <a:rPr lang="en-US" altLang="zh-CN" sz="2400" b="1" dirty="0" smtClean="0">
                <a:solidFill>
                  <a:srgbClr val="0000FF"/>
                </a:solidFill>
                <a:latin typeface="Arial" pitchFamily="34" charset="0"/>
                <a:ea typeface="华文细黑" pitchFamily="2" charset="-122"/>
                <a:cs typeface="Arial" pitchFamily="34" charset="0"/>
              </a:rPr>
              <a:t>J2SE1.5</a:t>
            </a:r>
            <a:r>
              <a:rPr lang="zh-CN" altLang="en-US" sz="2400" b="1" dirty="0" smtClean="0">
                <a:solidFill>
                  <a:srgbClr val="0000FF"/>
                </a:solidFill>
                <a:latin typeface="Arial" pitchFamily="34" charset="0"/>
                <a:ea typeface="华文细黑" pitchFamily="2" charset="-122"/>
                <a:cs typeface="Arial" pitchFamily="34" charset="0"/>
              </a:rPr>
              <a:t>更名为</a:t>
            </a:r>
            <a:r>
              <a:rPr lang="en-US" altLang="zh-CN" sz="2400" b="1" dirty="0" smtClean="0">
                <a:solidFill>
                  <a:srgbClr val="FF00FF"/>
                </a:solidFill>
                <a:latin typeface="Arial" pitchFamily="34" charset="0"/>
                <a:ea typeface="华文细黑" pitchFamily="2" charset="-122"/>
                <a:cs typeface="Arial" pitchFamily="34" charset="0"/>
              </a:rPr>
              <a:t>Java</a:t>
            </a:r>
            <a:r>
              <a:rPr lang="zh-CN" altLang="en-US" sz="2400" b="1" dirty="0" smtClean="0">
                <a:solidFill>
                  <a:srgbClr val="FF00FF"/>
                </a:solidFill>
                <a:latin typeface="Arial" pitchFamily="34" charset="0"/>
                <a:ea typeface="华文细黑" pitchFamily="2" charset="-122"/>
                <a:cs typeface="Arial" pitchFamily="34" charset="0"/>
              </a:rPr>
              <a:t> </a:t>
            </a:r>
            <a:r>
              <a:rPr lang="en-US" altLang="zh-CN" sz="2400" b="1" dirty="0" smtClean="0">
                <a:solidFill>
                  <a:srgbClr val="FF00FF"/>
                </a:solidFill>
                <a:latin typeface="Arial" pitchFamily="34" charset="0"/>
                <a:ea typeface="华文细黑" pitchFamily="2" charset="-122"/>
                <a:cs typeface="Arial" pitchFamily="34" charset="0"/>
              </a:rPr>
              <a:t>SE5.0</a:t>
            </a:r>
            <a:r>
              <a:rPr lang="zh-CN" altLang="en-US" sz="2400" b="1" dirty="0" smtClean="0">
                <a:solidFill>
                  <a:srgbClr val="0000FF"/>
                </a:solidFill>
                <a:latin typeface="Arial" pitchFamily="34" charset="0"/>
                <a:ea typeface="华文细黑" pitchFamily="2" charset="-122"/>
                <a:cs typeface="Arial" pitchFamily="34" charset="0"/>
              </a:rPr>
              <a:t>。</a:t>
            </a:r>
            <a:endParaRPr lang="en-US" altLang="zh-CN" sz="2400" b="1" dirty="0" smtClean="0">
              <a:solidFill>
                <a:srgbClr val="0000FF"/>
              </a:solidFill>
              <a:latin typeface="Arial" pitchFamily="34" charset="0"/>
              <a:ea typeface="华文细黑" pitchFamily="2" charset="-122"/>
              <a:cs typeface="Arial" pitchFamily="34" charset="0"/>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rPr>
              <a:t>2005</a:t>
            </a:r>
            <a:r>
              <a:rPr lang="zh-CN" altLang="en-US" sz="2400" b="1" dirty="0" smtClean="0">
                <a:solidFill>
                  <a:srgbClr val="C00000"/>
                </a:solidFill>
                <a:latin typeface="Arial" pitchFamily="34" charset="0"/>
                <a:ea typeface="华文细黑" pitchFamily="2" charset="-122"/>
                <a:cs typeface="Arial" pitchFamily="34" charset="0"/>
              </a:rPr>
              <a:t>年</a:t>
            </a:r>
            <a:r>
              <a:rPr lang="en-US" altLang="zh-CN" sz="2400" b="1" dirty="0" smtClean="0">
                <a:solidFill>
                  <a:srgbClr val="C00000"/>
                </a:solidFill>
                <a:latin typeface="Arial" pitchFamily="34" charset="0"/>
                <a:ea typeface="华文细黑" pitchFamily="2" charset="-122"/>
                <a:cs typeface="Arial" pitchFamily="34" charset="0"/>
              </a:rPr>
              <a:t>6</a:t>
            </a:r>
            <a:r>
              <a:rPr lang="zh-CN" altLang="en-US" sz="2400" b="1" dirty="0" smtClean="0">
                <a:solidFill>
                  <a:srgbClr val="C00000"/>
                </a:solidFill>
                <a:latin typeface="Arial" pitchFamily="34" charset="0"/>
                <a:ea typeface="华文细黑" pitchFamily="2" charset="-122"/>
                <a:cs typeface="Arial" pitchFamily="34" charset="0"/>
              </a:rPr>
              <a:t>月，</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SE6</a:t>
            </a:r>
            <a:r>
              <a:rPr lang="zh-CN" altLang="en-US" sz="2400" b="1" dirty="0" smtClean="0">
                <a:solidFill>
                  <a:srgbClr val="0000FF"/>
                </a:solidFill>
                <a:latin typeface="Arial" pitchFamily="34" charset="0"/>
                <a:ea typeface="华文细黑" pitchFamily="2" charset="-122"/>
                <a:cs typeface="Arial" pitchFamily="34" charset="0"/>
              </a:rPr>
              <a:t>发布，此时，</a:t>
            </a:r>
            <a:r>
              <a:rPr lang="en-US" altLang="zh-CN" sz="2400" b="1" dirty="0" smtClean="0">
                <a:solidFill>
                  <a:srgbClr val="0000FF"/>
                </a:solidFill>
                <a:latin typeface="Arial" pitchFamily="34" charset="0"/>
                <a:ea typeface="华文细黑" pitchFamily="2" charset="-122"/>
                <a:cs typeface="Arial" pitchFamily="34" charset="0"/>
              </a:rPr>
              <a:t>Java</a:t>
            </a:r>
            <a:r>
              <a:rPr lang="zh-CN" altLang="en-US" sz="2400" b="1" dirty="0" smtClean="0">
                <a:solidFill>
                  <a:srgbClr val="0000FF"/>
                </a:solidFill>
                <a:latin typeface="Arial" pitchFamily="34" charset="0"/>
                <a:ea typeface="华文细黑" pitchFamily="2" charset="-122"/>
                <a:cs typeface="Arial" pitchFamily="34" charset="0"/>
              </a:rPr>
              <a:t>的各种版本已经更名，以取消其中的数字“</a:t>
            </a:r>
            <a:r>
              <a:rPr lang="en-US" altLang="zh-CN" sz="2400" b="1" dirty="0" smtClean="0">
                <a:solidFill>
                  <a:srgbClr val="0000FF"/>
                </a:solidFill>
                <a:latin typeface="Arial" pitchFamily="34" charset="0"/>
                <a:ea typeface="华文细黑" pitchFamily="2" charset="-122"/>
                <a:cs typeface="Arial" pitchFamily="34" charset="0"/>
              </a:rPr>
              <a:t>2</a:t>
            </a:r>
            <a:r>
              <a:rPr lang="zh-CN" altLang="en-US" sz="2400" b="1" dirty="0" smtClean="0">
                <a:solidFill>
                  <a:srgbClr val="0000FF"/>
                </a:solidFill>
                <a:latin typeface="Arial" pitchFamily="34" charset="0"/>
                <a:ea typeface="华文细黑" pitchFamily="2" charset="-122"/>
                <a:cs typeface="Arial" pitchFamily="34" charset="0"/>
              </a:rPr>
              <a:t>”，</a:t>
            </a:r>
            <a:r>
              <a:rPr lang="en-US" altLang="zh-CN" sz="2400" b="1" dirty="0" smtClean="0">
                <a:solidFill>
                  <a:srgbClr val="FF00FF"/>
                </a:solidFill>
                <a:latin typeface="Arial" pitchFamily="34" charset="0"/>
                <a:ea typeface="华文细黑" pitchFamily="2" charset="-122"/>
                <a:cs typeface="Arial" pitchFamily="34" charset="0"/>
              </a:rPr>
              <a:t>J2EE</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a:t>
            </a:r>
            <a:r>
              <a:rPr lang="en-US" altLang="zh-CN" sz="2400" b="1" dirty="0" smtClean="0">
                <a:solidFill>
                  <a:srgbClr val="FF00FF"/>
                </a:solidFill>
                <a:latin typeface="Arial" pitchFamily="34" charset="0"/>
                <a:ea typeface="华文细黑" pitchFamily="2" charset="-122"/>
                <a:cs typeface="Arial" pitchFamily="34" charset="0"/>
                <a:sym typeface="Wingdings" pitchFamily="2" charset="2"/>
              </a:rPr>
              <a:t>Jave EE</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a:t>
            </a:r>
            <a:r>
              <a:rPr lang="en-US" altLang="zh-CN" sz="2400" b="1" dirty="0" smtClean="0">
                <a:solidFill>
                  <a:srgbClr val="FF00FF"/>
                </a:solidFill>
                <a:latin typeface="Arial" pitchFamily="34" charset="0"/>
                <a:ea typeface="华文细黑" pitchFamily="2" charset="-122"/>
                <a:cs typeface="Arial" pitchFamily="34" charset="0"/>
                <a:sym typeface="Wingdings" pitchFamily="2" charset="2"/>
              </a:rPr>
              <a:t>J2SE</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 </a:t>
            </a:r>
            <a:r>
              <a:rPr lang="en-US" altLang="zh-CN" sz="2400" b="1" dirty="0" smtClean="0">
                <a:solidFill>
                  <a:srgbClr val="FF00FF"/>
                </a:solidFill>
                <a:latin typeface="Arial" pitchFamily="34" charset="0"/>
                <a:ea typeface="华文细黑" pitchFamily="2" charset="-122"/>
                <a:cs typeface="Arial" pitchFamily="34" charset="0"/>
                <a:sym typeface="Wingdings" pitchFamily="2" charset="2"/>
              </a:rPr>
              <a:t>Java SE</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a:t>
            </a:r>
            <a:r>
              <a:rPr lang="en-US" altLang="zh-CN" sz="2400" b="1" dirty="0" smtClean="0">
                <a:solidFill>
                  <a:srgbClr val="FF00FF"/>
                </a:solidFill>
                <a:latin typeface="Arial" pitchFamily="34" charset="0"/>
                <a:ea typeface="华文细黑" pitchFamily="2" charset="-122"/>
                <a:cs typeface="Arial" pitchFamily="34" charset="0"/>
                <a:sym typeface="Wingdings" pitchFamily="2" charset="2"/>
              </a:rPr>
              <a:t>J2ME</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a:t>
            </a:r>
            <a:r>
              <a:rPr lang="en-US" altLang="zh-CN" sz="2400" b="1" dirty="0" smtClean="0">
                <a:solidFill>
                  <a:srgbClr val="FF00FF"/>
                </a:solidFill>
                <a:latin typeface="Arial" pitchFamily="34" charset="0"/>
                <a:ea typeface="华文细黑" pitchFamily="2" charset="-122"/>
                <a:cs typeface="Arial" pitchFamily="34" charset="0"/>
                <a:sym typeface="Wingdings" pitchFamily="2" charset="2"/>
              </a:rPr>
              <a:t>Java ME</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a:t>
            </a:r>
            <a:endParaRPr lang="en-US" altLang="zh-CN" sz="2400" b="1" dirty="0" smtClean="0">
              <a:solidFill>
                <a:srgbClr val="0000FF"/>
              </a:solidFill>
              <a:latin typeface="Arial" pitchFamily="34" charset="0"/>
              <a:ea typeface="华文细黑" pitchFamily="2" charset="-122"/>
              <a:cs typeface="Arial" pitchFamily="34" charset="0"/>
              <a:sym typeface="Wingdings" pitchFamily="2" charset="2"/>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2006</a:t>
            </a:r>
            <a:r>
              <a:rPr lang="zh-CN" altLang="en-US" sz="2400" b="1" dirty="0" smtClean="0">
                <a:solidFill>
                  <a:srgbClr val="C00000"/>
                </a:solidFill>
                <a:latin typeface="Arial" pitchFamily="34" charset="0"/>
                <a:ea typeface="华文细黑" pitchFamily="2" charset="-122"/>
                <a:cs typeface="Arial" pitchFamily="34" charset="0"/>
                <a:sym typeface="Wingdings" pitchFamily="2" charset="2"/>
              </a:rPr>
              <a:t>年</a:t>
            </a: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12</a:t>
            </a:r>
            <a:r>
              <a:rPr lang="zh-CN" altLang="en-US" sz="2400" b="1" dirty="0" smtClean="0">
                <a:solidFill>
                  <a:srgbClr val="C00000"/>
                </a:solidFill>
                <a:latin typeface="Arial" pitchFamily="34" charset="0"/>
                <a:ea typeface="华文细黑" pitchFamily="2" charset="-122"/>
                <a:cs typeface="Arial" pitchFamily="34" charset="0"/>
                <a:sym typeface="Wingdings" pitchFamily="2" charset="2"/>
              </a:rPr>
              <a:t>月，</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Sun</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公司发布</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JRE6.0</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a:t>
            </a:r>
            <a:endParaRPr lang="en-US" altLang="zh-CN" sz="2400" b="1" dirty="0" smtClean="0">
              <a:solidFill>
                <a:srgbClr val="0000FF"/>
              </a:solidFill>
              <a:latin typeface="Arial" pitchFamily="34" charset="0"/>
              <a:ea typeface="华文细黑" pitchFamily="2" charset="-122"/>
              <a:cs typeface="Arial" pitchFamily="34" charset="0"/>
              <a:sym typeface="Wingdings" pitchFamily="2" charset="2"/>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2009</a:t>
            </a:r>
            <a:r>
              <a:rPr lang="zh-CN" altLang="en-US" sz="2400" b="1" dirty="0" smtClean="0">
                <a:solidFill>
                  <a:srgbClr val="C00000"/>
                </a:solidFill>
                <a:latin typeface="Arial" pitchFamily="34" charset="0"/>
                <a:ea typeface="华文细黑" pitchFamily="2" charset="-122"/>
                <a:cs typeface="Arial" pitchFamily="34" charset="0"/>
                <a:sym typeface="Wingdings" pitchFamily="2" charset="2"/>
              </a:rPr>
              <a:t>年</a:t>
            </a: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4</a:t>
            </a:r>
            <a:r>
              <a:rPr lang="zh-CN" altLang="en-US" sz="2400" b="1" dirty="0" smtClean="0">
                <a:solidFill>
                  <a:srgbClr val="C00000"/>
                </a:solidFill>
                <a:latin typeface="Arial" pitchFamily="34" charset="0"/>
                <a:ea typeface="华文细黑" pitchFamily="2" charset="-122"/>
                <a:cs typeface="Arial" pitchFamily="34" charset="0"/>
                <a:sym typeface="Wingdings" pitchFamily="2" charset="2"/>
              </a:rPr>
              <a:t>月，</a:t>
            </a:r>
            <a:r>
              <a:rPr lang="en-US" altLang="zh-CN" sz="2400" b="1" dirty="0">
                <a:solidFill>
                  <a:srgbClr val="0000FF"/>
                </a:solidFill>
                <a:latin typeface="Arial" pitchFamily="34" charset="0"/>
                <a:ea typeface="华文细黑" pitchFamily="2" charset="-122"/>
                <a:cs typeface="Arial" pitchFamily="34" charset="0"/>
              </a:rPr>
              <a:t> Oracle</a:t>
            </a:r>
            <a:r>
              <a:rPr lang="zh-CN" altLang="en-US" sz="2400" b="1" dirty="0">
                <a:solidFill>
                  <a:srgbClr val="0000FF"/>
                </a:solidFill>
                <a:latin typeface="Arial" pitchFamily="34" charset="0"/>
                <a:ea typeface="华文细黑" pitchFamily="2" charset="-122"/>
                <a:cs typeface="Arial" pitchFamily="34" charset="0"/>
              </a:rPr>
              <a:t>公司</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收购</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Sun</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公司，取得</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Java</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版权。</a:t>
            </a:r>
            <a:endParaRPr lang="en-US" altLang="zh-CN" sz="2400" b="1" dirty="0" smtClean="0">
              <a:solidFill>
                <a:srgbClr val="0000FF"/>
              </a:solidFill>
              <a:latin typeface="Arial" pitchFamily="34" charset="0"/>
              <a:ea typeface="华文细黑" pitchFamily="2" charset="-122"/>
              <a:cs typeface="Arial" pitchFamily="34" charset="0"/>
              <a:sym typeface="Wingdings" pitchFamily="2" charset="2"/>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2011</a:t>
            </a:r>
            <a:r>
              <a:rPr lang="zh-CN" altLang="en-US" sz="2400" b="1" dirty="0" smtClean="0">
                <a:solidFill>
                  <a:srgbClr val="C00000"/>
                </a:solidFill>
                <a:latin typeface="Arial" pitchFamily="34" charset="0"/>
                <a:ea typeface="华文细黑" pitchFamily="2" charset="-122"/>
                <a:cs typeface="Arial" pitchFamily="34" charset="0"/>
                <a:sym typeface="Wingdings" pitchFamily="2" charset="2"/>
              </a:rPr>
              <a:t>年</a:t>
            </a: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7</a:t>
            </a:r>
            <a:r>
              <a:rPr lang="zh-CN" altLang="en-US" sz="2400" b="1" dirty="0" smtClean="0">
                <a:solidFill>
                  <a:srgbClr val="C00000"/>
                </a:solidFill>
                <a:latin typeface="Arial" pitchFamily="34" charset="0"/>
                <a:ea typeface="华文细黑" pitchFamily="2" charset="-122"/>
                <a:cs typeface="Arial" pitchFamily="34" charset="0"/>
                <a:sym typeface="Wingdings" pitchFamily="2" charset="2"/>
              </a:rPr>
              <a:t>月，</a:t>
            </a:r>
            <a:r>
              <a:rPr lang="en-US" altLang="zh-CN" sz="2400" b="1" dirty="0">
                <a:solidFill>
                  <a:srgbClr val="0000FF"/>
                </a:solidFill>
                <a:latin typeface="Arial" pitchFamily="34" charset="0"/>
                <a:ea typeface="华文细黑" pitchFamily="2" charset="-122"/>
                <a:cs typeface="Arial" pitchFamily="34" charset="0"/>
              </a:rPr>
              <a:t> </a:t>
            </a:r>
            <a:r>
              <a:rPr lang="en-US" altLang="zh-CN" sz="2400" b="1" dirty="0" smtClean="0">
                <a:solidFill>
                  <a:srgbClr val="0000FF"/>
                </a:solidFill>
                <a:latin typeface="Arial" pitchFamily="34" charset="0"/>
                <a:ea typeface="华文细黑" pitchFamily="2" charset="-122"/>
                <a:cs typeface="Arial" pitchFamily="34" charset="0"/>
              </a:rPr>
              <a:t>Oracle</a:t>
            </a:r>
            <a:r>
              <a:rPr lang="zh-CN" altLang="en-US" sz="2400" b="1" dirty="0" smtClean="0">
                <a:solidFill>
                  <a:srgbClr val="0000FF"/>
                </a:solidFill>
                <a:latin typeface="Arial" pitchFamily="34" charset="0"/>
                <a:ea typeface="华文细黑" pitchFamily="2" charset="-122"/>
                <a:cs typeface="Arial" pitchFamily="34" charset="0"/>
              </a:rPr>
              <a:t>公司</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发布</a:t>
            </a:r>
            <a:r>
              <a:rPr lang="en-US" altLang="zh-CN" sz="2400" b="1" dirty="0" smtClean="0">
                <a:solidFill>
                  <a:srgbClr val="0000FF"/>
                </a:solidFill>
                <a:latin typeface="Arial" pitchFamily="34" charset="0"/>
                <a:ea typeface="华文细黑" pitchFamily="2" charset="-122"/>
                <a:cs typeface="Arial" pitchFamily="34" charset="0"/>
                <a:sym typeface="Wingdings" pitchFamily="2" charset="2"/>
              </a:rPr>
              <a:t>Java7.0</a:t>
            </a:r>
            <a:r>
              <a:rPr lang="zh-CN" altLang="en-US" sz="2400" b="1" dirty="0" smtClean="0">
                <a:solidFill>
                  <a:srgbClr val="0000FF"/>
                </a:solidFill>
                <a:latin typeface="Arial" pitchFamily="34" charset="0"/>
                <a:ea typeface="华文细黑" pitchFamily="2" charset="-122"/>
                <a:cs typeface="Arial" pitchFamily="34" charset="0"/>
                <a:sym typeface="Wingdings" pitchFamily="2" charset="2"/>
              </a:rPr>
              <a:t>的正式版。</a:t>
            </a:r>
            <a:endParaRPr lang="en-US" altLang="zh-CN" sz="2400" b="1" dirty="0" smtClean="0">
              <a:solidFill>
                <a:srgbClr val="0000FF"/>
              </a:solidFill>
              <a:latin typeface="Arial" pitchFamily="34" charset="0"/>
              <a:ea typeface="华文细黑" pitchFamily="2" charset="-122"/>
              <a:cs typeface="Arial" pitchFamily="34" charset="0"/>
              <a:sym typeface="Wingdings" pitchFamily="2" charset="2"/>
            </a:endParaRPr>
          </a:p>
          <a:p>
            <a:pPr>
              <a:lnSpc>
                <a:spcPct val="120000"/>
              </a:lnSpc>
              <a:buFont typeface="Wingdings" pitchFamily="2" charset="2"/>
              <a:buChar char="Ø"/>
            </a:pPr>
            <a:r>
              <a:rPr lang="en-US" altLang="zh-CN" sz="2400" b="1" dirty="0">
                <a:solidFill>
                  <a:srgbClr val="C00000"/>
                </a:solidFill>
                <a:latin typeface="Arial" pitchFamily="34" charset="0"/>
                <a:ea typeface="华文细黑" pitchFamily="2" charset="-122"/>
                <a:cs typeface="Arial" pitchFamily="34" charset="0"/>
              </a:rPr>
              <a:t>2014</a:t>
            </a:r>
            <a:r>
              <a:rPr lang="zh-CN" altLang="zh-CN" sz="2400" b="1" dirty="0">
                <a:solidFill>
                  <a:srgbClr val="C00000"/>
                </a:solidFill>
                <a:latin typeface="Arial" pitchFamily="34" charset="0"/>
                <a:ea typeface="华文细黑" pitchFamily="2" charset="-122"/>
                <a:cs typeface="Arial" pitchFamily="34" charset="0"/>
              </a:rPr>
              <a:t>年</a:t>
            </a:r>
            <a:r>
              <a:rPr lang="en-US" altLang="zh-CN" sz="2400" b="1" dirty="0">
                <a:solidFill>
                  <a:srgbClr val="C00000"/>
                </a:solidFill>
                <a:latin typeface="Arial" pitchFamily="34" charset="0"/>
                <a:ea typeface="华文细黑" pitchFamily="2" charset="-122"/>
                <a:cs typeface="Arial" pitchFamily="34" charset="0"/>
              </a:rPr>
              <a:t>3</a:t>
            </a:r>
            <a:r>
              <a:rPr lang="zh-CN" altLang="zh-CN" sz="2400" b="1" dirty="0">
                <a:solidFill>
                  <a:srgbClr val="C00000"/>
                </a:solidFill>
                <a:latin typeface="Arial" pitchFamily="34" charset="0"/>
                <a:ea typeface="华文细黑" pitchFamily="2" charset="-122"/>
                <a:cs typeface="Arial" pitchFamily="34" charset="0"/>
              </a:rPr>
              <a:t>月</a:t>
            </a:r>
            <a:r>
              <a:rPr lang="en-US" altLang="zh-CN" sz="2400" b="1" dirty="0">
                <a:solidFill>
                  <a:srgbClr val="C00000"/>
                </a:solidFill>
                <a:latin typeface="Arial" pitchFamily="34" charset="0"/>
                <a:ea typeface="华文细黑" pitchFamily="2" charset="-122"/>
                <a:cs typeface="Arial" pitchFamily="34" charset="0"/>
              </a:rPr>
              <a:t>19</a:t>
            </a:r>
            <a:r>
              <a:rPr lang="zh-CN" altLang="zh-CN" sz="2400" b="1" dirty="0">
                <a:solidFill>
                  <a:srgbClr val="C00000"/>
                </a:solidFill>
                <a:latin typeface="Arial" pitchFamily="34" charset="0"/>
                <a:ea typeface="华文细黑" pitchFamily="2" charset="-122"/>
                <a:cs typeface="Arial" pitchFamily="34" charset="0"/>
              </a:rPr>
              <a:t>日，</a:t>
            </a:r>
            <a:r>
              <a:rPr lang="en-US" altLang="zh-CN" sz="2400" b="1" dirty="0">
                <a:solidFill>
                  <a:srgbClr val="0000FF"/>
                </a:solidFill>
                <a:latin typeface="Arial" pitchFamily="34" charset="0"/>
                <a:ea typeface="华文细黑" pitchFamily="2" charset="-122"/>
                <a:cs typeface="Arial" pitchFamily="34" charset="0"/>
              </a:rPr>
              <a:t>Oracle</a:t>
            </a:r>
            <a:r>
              <a:rPr lang="zh-CN" altLang="zh-CN" sz="2400" b="1" dirty="0">
                <a:solidFill>
                  <a:srgbClr val="0000FF"/>
                </a:solidFill>
                <a:latin typeface="Arial" pitchFamily="34" charset="0"/>
                <a:ea typeface="华文细黑" pitchFamily="2" charset="-122"/>
                <a:cs typeface="Arial" pitchFamily="34" charset="0"/>
              </a:rPr>
              <a:t>公司发布了</a:t>
            </a:r>
            <a:r>
              <a:rPr lang="en-US" altLang="zh-CN" sz="2400" b="1" dirty="0">
                <a:solidFill>
                  <a:srgbClr val="0000FF"/>
                </a:solidFill>
                <a:latin typeface="Arial" pitchFamily="34" charset="0"/>
                <a:ea typeface="华文细黑" pitchFamily="2" charset="-122"/>
                <a:cs typeface="Arial" pitchFamily="34" charset="0"/>
              </a:rPr>
              <a:t>Java 8.0</a:t>
            </a:r>
            <a:r>
              <a:rPr lang="zh-CN" altLang="zh-CN" sz="2400" b="1" dirty="0">
                <a:solidFill>
                  <a:srgbClr val="0000FF"/>
                </a:solidFill>
                <a:latin typeface="Arial" pitchFamily="34" charset="0"/>
                <a:ea typeface="华文细黑" pitchFamily="2" charset="-122"/>
                <a:cs typeface="Arial" pitchFamily="34" charset="0"/>
              </a:rPr>
              <a:t>的正式版本。</a:t>
            </a:r>
            <a:endParaRPr lang="en-US" altLang="zh-CN" sz="2400" b="1" dirty="0">
              <a:solidFill>
                <a:srgbClr val="0000FF"/>
              </a:solidFill>
              <a:latin typeface="Arial" pitchFamily="34" charset="0"/>
              <a:ea typeface="华文细黑" pitchFamily="2" charset="-122"/>
              <a:cs typeface="Arial" pitchFamily="34" charset="0"/>
              <a:sym typeface="Wingdings" pitchFamily="2" charset="2"/>
            </a:endParaRPr>
          </a:p>
          <a:p>
            <a:pPr>
              <a:lnSpc>
                <a:spcPct val="120000"/>
              </a:lnSpc>
              <a:buFont typeface="Wingdings" pitchFamily="2" charset="2"/>
              <a:buChar char="Ø"/>
            </a:pPr>
            <a:r>
              <a:rPr lang="en-US" altLang="zh-CN" sz="2400" b="1" dirty="0" smtClean="0">
                <a:solidFill>
                  <a:srgbClr val="C00000"/>
                </a:solidFill>
                <a:latin typeface="Arial" pitchFamily="34" charset="0"/>
                <a:ea typeface="华文细黑" pitchFamily="2" charset="-122"/>
                <a:cs typeface="Arial" pitchFamily="34" charset="0"/>
                <a:sym typeface="Wingdings" pitchFamily="2" charset="2"/>
              </a:rPr>
              <a:t>……</a:t>
            </a:r>
            <a:endParaRPr lang="en-US" altLang="zh-CN" sz="2400" b="1" dirty="0" smtClean="0">
              <a:solidFill>
                <a:srgbClr val="C00000"/>
              </a:solidFill>
              <a:latin typeface="Arial" pitchFamily="34" charset="0"/>
              <a:ea typeface="华文细黑" pitchFamily="2" charset="-122"/>
              <a:cs typeface="Arial" pitchFamily="34" charset="0"/>
            </a:endParaRPr>
          </a:p>
          <a:p>
            <a:pPr>
              <a:lnSpc>
                <a:spcPct val="120000"/>
              </a:lnSpc>
              <a:buFont typeface="Wingdings" pitchFamily="2" charset="2"/>
              <a:buChar char="Ø"/>
            </a:pPr>
            <a:endParaRPr lang="en-US" altLang="zh-CN" sz="2400" b="1" dirty="0" smtClean="0">
              <a:solidFill>
                <a:srgbClr val="0000FF"/>
              </a:solidFill>
              <a:latin typeface="Arial" pitchFamily="34" charset="0"/>
              <a:ea typeface="华文细黑"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lide(fromBottom)">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lide(fromBottom)">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lide(fromBottom)">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lide(fromBottom)">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slide(fromBottom)">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slide(fromBottom)">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slide(fromBottom)">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71072</TotalTime>
  <Words>3894</Words>
  <Application>Microsoft Office PowerPoint</Application>
  <PresentationFormat>全屏显示(4:3)</PresentationFormat>
  <Paragraphs>258</Paragraphs>
  <Slides>47</Slides>
  <Notes>0</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聚合</vt:lpstr>
      <vt:lpstr>Java程序设计</vt:lpstr>
      <vt:lpstr>参考资料</vt:lpstr>
      <vt:lpstr>课程安排</vt:lpstr>
      <vt:lpstr>课程内容</vt:lpstr>
      <vt:lpstr>第1章 概述</vt:lpstr>
      <vt:lpstr>Java语言的起源与发展历程</vt:lpstr>
      <vt:lpstr>Java语言的起源与发展历程</vt:lpstr>
      <vt:lpstr>Java语言的起源与发展历程</vt:lpstr>
      <vt:lpstr>Java语言的起源与发展历程</vt:lpstr>
      <vt:lpstr>Java语言的起源与发展历程</vt:lpstr>
      <vt:lpstr>Java语言的特点</vt:lpstr>
      <vt:lpstr>Java语言的特点</vt:lpstr>
      <vt:lpstr>Java语言的特点</vt:lpstr>
      <vt:lpstr>Java语言的特点</vt:lpstr>
      <vt:lpstr>Java语言的特点</vt:lpstr>
      <vt:lpstr>Java程序的运行机制</vt:lpstr>
      <vt:lpstr>Java程序的运行机制</vt:lpstr>
      <vt:lpstr>Java程序的运行机制</vt:lpstr>
      <vt:lpstr>建立Java开发环境</vt:lpstr>
      <vt:lpstr>建立Java开发环境</vt:lpstr>
      <vt:lpstr>建立Java开发环境</vt:lpstr>
      <vt:lpstr>建立Java开发环境</vt:lpstr>
      <vt:lpstr>建立Java开发环境</vt:lpstr>
      <vt:lpstr>建立Java开发环境</vt:lpstr>
      <vt:lpstr>建立Java开发环境</vt:lpstr>
      <vt:lpstr>建立Java开发环境</vt:lpstr>
      <vt:lpstr>建立Java开发环境</vt:lpstr>
      <vt:lpstr>建立Java开发环境</vt:lpstr>
      <vt:lpstr>建立Java开发环境</vt:lpstr>
      <vt:lpstr>Java程序分类</vt:lpstr>
      <vt:lpstr>Java程序分类</vt:lpstr>
      <vt:lpstr>开发Java应用程序</vt:lpstr>
      <vt:lpstr>开发Java应用程序</vt:lpstr>
      <vt:lpstr>开发Java应用程序</vt:lpstr>
      <vt:lpstr>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使用Eclipse开发Java应用程序</vt:lpstr>
      <vt:lpstr>作业</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967</cp:revision>
  <dcterms:created xsi:type="dcterms:W3CDTF">2010-11-29T01:45:49Z</dcterms:created>
  <dcterms:modified xsi:type="dcterms:W3CDTF">2016-07-04T01:43:32Z</dcterms:modified>
</cp:coreProperties>
</file>