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97" r:id="rId3"/>
    <p:sldId id="296" r:id="rId4"/>
    <p:sldId id="298" r:id="rId5"/>
    <p:sldId id="299" r:id="rId6"/>
    <p:sldId id="356" r:id="rId7"/>
    <p:sldId id="358" r:id="rId8"/>
    <p:sldId id="300" r:id="rId9"/>
    <p:sldId id="324" r:id="rId10"/>
    <p:sldId id="325" r:id="rId11"/>
    <p:sldId id="326" r:id="rId12"/>
    <p:sldId id="328" r:id="rId13"/>
    <p:sldId id="327" r:id="rId14"/>
    <p:sldId id="361" r:id="rId15"/>
    <p:sldId id="362" r:id="rId16"/>
    <p:sldId id="368" r:id="rId17"/>
    <p:sldId id="367" r:id="rId18"/>
    <p:sldId id="369" r:id="rId19"/>
    <p:sldId id="363" r:id="rId20"/>
    <p:sldId id="302" r:id="rId21"/>
    <p:sldId id="365" r:id="rId22"/>
    <p:sldId id="303" r:id="rId23"/>
    <p:sldId id="304" r:id="rId24"/>
    <p:sldId id="366" r:id="rId25"/>
    <p:sldId id="305" r:id="rId26"/>
    <p:sldId id="306" r:id="rId27"/>
    <p:sldId id="353" r:id="rId28"/>
    <p:sldId id="329" r:id="rId29"/>
    <p:sldId id="307" r:id="rId30"/>
    <p:sldId id="330" r:id="rId31"/>
    <p:sldId id="331" r:id="rId32"/>
    <p:sldId id="332" r:id="rId33"/>
    <p:sldId id="333" r:id="rId34"/>
    <p:sldId id="334" r:id="rId35"/>
    <p:sldId id="335" r:id="rId36"/>
    <p:sldId id="311" r:id="rId37"/>
    <p:sldId id="312" r:id="rId38"/>
    <p:sldId id="336" r:id="rId39"/>
    <p:sldId id="337" r:id="rId40"/>
    <p:sldId id="338" r:id="rId41"/>
    <p:sldId id="339" r:id="rId42"/>
    <p:sldId id="340" r:id="rId43"/>
    <p:sldId id="341" r:id="rId44"/>
    <p:sldId id="342" r:id="rId45"/>
    <p:sldId id="344" r:id="rId46"/>
    <p:sldId id="345" r:id="rId47"/>
    <p:sldId id="376" r:id="rId48"/>
    <p:sldId id="377" r:id="rId49"/>
    <p:sldId id="374" r:id="rId50"/>
    <p:sldId id="375" r:id="rId51"/>
    <p:sldId id="370" r:id="rId52"/>
    <p:sldId id="349" r:id="rId53"/>
    <p:sldId id="351" r:id="rId54"/>
    <p:sldId id="352" r:id="rId55"/>
    <p:sldId id="355" r:id="rId56"/>
    <p:sldId id="378" r:id="rId57"/>
    <p:sldId id="381" r:id="rId58"/>
    <p:sldId id="379" r:id="rId59"/>
    <p:sldId id="380" r:id="rId60"/>
    <p:sldId id="382" r:id="rId61"/>
    <p:sldId id="383" r:id="rId62"/>
    <p:sldId id="384" r:id="rId63"/>
    <p:sldId id="387" r:id="rId64"/>
    <p:sldId id="386"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6475" autoAdjust="0"/>
  </p:normalViewPr>
  <p:slideViewPr>
    <p:cSldViewPr>
      <p:cViewPr>
        <p:scale>
          <a:sx n="66" d="100"/>
          <a:sy n="66" d="100"/>
        </p:scale>
        <p:origin x="-145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E6F887-8D2C-434B-9B77-E273844654E6}" type="datetimeFigureOut">
              <a:rPr lang="zh-CN" altLang="en-US" smtClean="0"/>
              <a:pPr/>
              <a:t>2016-07-21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A1A2A-E813-441E-9C62-C79E591E2B55}" type="slidenum">
              <a:rPr lang="zh-CN" altLang="en-US" smtClean="0"/>
              <a:pPr/>
              <a:t>‹#›</a:t>
            </a:fld>
            <a:endParaRPr lang="zh-CN" altLang="en-US"/>
          </a:p>
        </p:txBody>
      </p:sp>
    </p:spTree>
    <p:extLst>
      <p:ext uri="{BB962C8B-B14F-4D97-AF65-F5344CB8AC3E}">
        <p14:creationId xmlns:p14="http://schemas.microsoft.com/office/powerpoint/2010/main" val="2876514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9A03C77-6C6D-424C-AADC-567200E98A25}" type="datetimeFigureOut">
              <a:rPr lang="zh-CN" altLang="en-US" smtClean="0"/>
              <a:pPr/>
              <a:t>2016-07-21</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9548BD0B-0607-40D4-8E89-53F685825ED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50265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dirty="0"/>
          </a:p>
        </p:txBody>
      </p:sp>
      <p:sp>
        <p:nvSpPr>
          <p:cNvPr id="7" name="标题 6"/>
          <p:cNvSpPr>
            <a:spLocks noGrp="1"/>
          </p:cNvSpPr>
          <p:nvPr>
            <p:ph type="title"/>
          </p:nvPr>
        </p:nvSpPr>
        <p:spPr>
          <a:xfrm>
            <a:off x="404948" y="142758"/>
            <a:ext cx="8229600" cy="778098"/>
          </a:xfrm>
        </p:spPr>
        <p:txBody>
          <a:bodyPr rtlCol="0">
            <a:normAutofit/>
          </a:bodyPr>
          <a:lstStyle>
            <a:lvl1pPr>
              <a:defRPr sz="4000">
                <a:solidFill>
                  <a:srgbClr val="FF0000"/>
                </a:solidFill>
              </a:defRPr>
            </a:lvl1pPr>
            <a:extLst/>
          </a:lstStyle>
          <a:p>
            <a:r>
              <a:rPr kumimoji="0" lang="zh-CN" altLang="en-US" dirty="0" smtClean="0"/>
              <a:t>单击此处编辑母版标题样式</a:t>
            </a:r>
            <a:endParaRPr kumimoji="0" lang="en-US" dirty="0"/>
          </a:p>
        </p:txBody>
      </p:sp>
      <p:cxnSp>
        <p:nvCxnSpPr>
          <p:cNvPr id="9" name="直接连接符 8"/>
          <p:cNvCxnSpPr/>
          <p:nvPr userDrawn="1"/>
        </p:nvCxnSpPr>
        <p:spPr>
          <a:xfrm>
            <a:off x="323528" y="993791"/>
            <a:ext cx="849694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251520" y="6381328"/>
            <a:ext cx="504056" cy="369332"/>
          </a:xfrm>
          <a:prstGeom prst="rect">
            <a:avLst/>
          </a:prstGeom>
          <a:noFill/>
        </p:spPr>
        <p:txBody>
          <a:bodyPr wrap="square" rtlCol="0">
            <a:spAutoFit/>
          </a:bodyPr>
          <a:lstStyle/>
          <a:p>
            <a:fld id="{412936E2-E68A-4693-A9BD-61C525D57B06}" type="slidenum">
              <a:rPr lang="zh-CN" altLang="en-US" smtClean="0"/>
              <a:pPr/>
              <a:t>‹#›</a:t>
            </a:fld>
            <a:endParaRPr lang="zh-CN" altLang="en-US" dirty="0"/>
          </a:p>
        </p:txBody>
      </p:sp>
      <p:pic>
        <p:nvPicPr>
          <p:cNvPr id="12" name="Picture 43" descr="shen7_03"/>
          <p:cNvPicPr>
            <a:picLocks noChangeAspect="1" noChangeArrowheads="1"/>
          </p:cNvPicPr>
          <p:nvPr userDrawn="1"/>
        </p:nvPicPr>
        <p:blipFill>
          <a:blip r:embed="rId2" cstate="print"/>
          <a:srcRect/>
          <a:stretch>
            <a:fillRect/>
          </a:stretch>
        </p:blipFill>
        <p:spPr bwMode="auto">
          <a:xfrm>
            <a:off x="7020272" y="188640"/>
            <a:ext cx="2088232" cy="64807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C9A03C77-6C6D-424C-AADC-567200E98A25}" type="datetimeFigureOut">
              <a:rPr lang="zh-CN" altLang="en-US" smtClean="0"/>
              <a:pPr/>
              <a:t>2016-07-21</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C9A03C77-6C6D-424C-AADC-567200E98A25}" type="datetimeFigureOut">
              <a:rPr lang="zh-CN" altLang="en-US" smtClean="0"/>
              <a:pPr/>
              <a:t>2016-07-21</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548BD0B-0607-40D4-8E89-53F685825ED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9A03C77-6C6D-424C-AADC-567200E98A25}" type="datetimeFigureOut">
              <a:rPr lang="zh-CN" altLang="en-US" smtClean="0"/>
              <a:pPr/>
              <a:t>2016-07-21</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548BD0B-0607-40D4-8E89-53F685825ED3}"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9A03C77-6C6D-424C-AADC-567200E98A25}" type="datetimeFigureOut">
              <a:rPr lang="zh-CN" altLang="en-US" smtClean="0"/>
              <a:pPr/>
              <a:t>2016-07-21</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548BD0B-0607-40D4-8E89-53F685825ED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52736"/>
            <a:ext cx="7772400" cy="1829761"/>
          </a:xfrm>
        </p:spPr>
        <p:txBody>
          <a:bodyPr/>
          <a:lstStyle/>
          <a:p>
            <a:pPr algn="ctr"/>
            <a:r>
              <a:rPr lang="en-US" altLang="zh-CN" dirty="0" smtClean="0">
                <a:solidFill>
                  <a:srgbClr val="FF0000"/>
                </a:solidFill>
              </a:rPr>
              <a:t>Java</a:t>
            </a:r>
            <a:r>
              <a:rPr lang="zh-CN" altLang="en-US" dirty="0" smtClean="0">
                <a:solidFill>
                  <a:srgbClr val="FF0000"/>
                </a:solidFill>
              </a:rPr>
              <a:t>程序设计</a:t>
            </a:r>
            <a:endParaRPr lang="zh-CN" altLang="en-US" dirty="0">
              <a:solidFill>
                <a:srgbClr val="FF0000"/>
              </a:solidFill>
            </a:endParaRPr>
          </a:p>
        </p:txBody>
      </p:sp>
      <p:sp>
        <p:nvSpPr>
          <p:cNvPr id="3" name="副标题 2"/>
          <p:cNvSpPr>
            <a:spLocks noGrp="1"/>
          </p:cNvSpPr>
          <p:nvPr>
            <p:ph type="subTitle" idx="1"/>
          </p:nvPr>
        </p:nvSpPr>
        <p:spPr>
          <a:xfrm>
            <a:off x="685800" y="3827630"/>
            <a:ext cx="7772400" cy="1257554"/>
          </a:xfrm>
        </p:spPr>
        <p:txBody>
          <a:bodyPr>
            <a:normAutofit fontScale="92500" lnSpcReduction="10000"/>
          </a:bodyPr>
          <a:lstStyle/>
          <a:p>
            <a:pPr algn="ctr"/>
            <a:r>
              <a:rPr lang="zh-CN" altLang="en-US" dirty="0" smtClean="0">
                <a:solidFill>
                  <a:srgbClr val="0000FF"/>
                </a:solidFill>
              </a:rPr>
              <a:t>孟凡超</a:t>
            </a:r>
            <a:endParaRPr lang="en-US" altLang="zh-CN" dirty="0" smtClean="0">
              <a:solidFill>
                <a:srgbClr val="0000FF"/>
              </a:solidFill>
            </a:endParaRPr>
          </a:p>
          <a:p>
            <a:pPr algn="ctr"/>
            <a:r>
              <a:rPr lang="zh-CN" altLang="en-US" dirty="0" smtClean="0">
                <a:solidFill>
                  <a:srgbClr val="0000FF"/>
                </a:solidFill>
              </a:rPr>
              <a:t>哈尔滨工业大学</a:t>
            </a:r>
            <a:r>
              <a:rPr lang="en-US" altLang="zh-CN" dirty="0" smtClean="0">
                <a:solidFill>
                  <a:srgbClr val="0000FF"/>
                </a:solidFill>
              </a:rPr>
              <a:t>(</a:t>
            </a:r>
            <a:r>
              <a:rPr lang="zh-CN" altLang="en-US" dirty="0" smtClean="0">
                <a:solidFill>
                  <a:srgbClr val="0000FF"/>
                </a:solidFill>
              </a:rPr>
              <a:t>威海</a:t>
            </a:r>
            <a:r>
              <a:rPr lang="en-US" altLang="zh-CN" dirty="0" smtClean="0">
                <a:solidFill>
                  <a:srgbClr val="0000FF"/>
                </a:solidFill>
              </a:rPr>
              <a:t>)</a:t>
            </a:r>
            <a:r>
              <a:rPr lang="zh-CN" altLang="en-US" dirty="0" smtClean="0">
                <a:solidFill>
                  <a:srgbClr val="0000FF"/>
                </a:solidFill>
              </a:rPr>
              <a:t>计算机科学与技术学院</a:t>
            </a:r>
            <a:endParaRPr lang="en-US" altLang="zh-CN" dirty="0" smtClean="0">
              <a:solidFill>
                <a:srgbClr val="0000FF"/>
              </a:solidFill>
            </a:endParaRPr>
          </a:p>
          <a:p>
            <a:pPr algn="ctr"/>
            <a:r>
              <a:rPr lang="en-US" altLang="zh-CN" dirty="0" smtClean="0">
                <a:solidFill>
                  <a:srgbClr val="0000FF"/>
                </a:solidFill>
              </a:rPr>
              <a:t>mengfanchao74@163.com</a:t>
            </a:r>
          </a:p>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28" name="TextBox 27"/>
          <p:cNvSpPr txBox="1"/>
          <p:nvPr/>
        </p:nvSpPr>
        <p:spPr>
          <a:xfrm>
            <a:off x="323528" y="980728"/>
            <a:ext cx="8496944" cy="523220"/>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InputStream(</a:t>
            </a:r>
            <a:r>
              <a:rPr lang="zh-CN" altLang="en-US" sz="2800" b="1" dirty="0" smtClean="0">
                <a:solidFill>
                  <a:srgbClr val="0000FF"/>
                </a:solidFill>
                <a:latin typeface="Arial" pitchFamily="34" charset="0"/>
                <a:ea typeface="华文细黑" pitchFamily="2" charset="-122"/>
                <a:cs typeface="Arial" pitchFamily="34" charset="0"/>
              </a:rPr>
              <a:t>抽象类</a:t>
            </a:r>
            <a:r>
              <a:rPr lang="en-US" altLang="zh-CN" sz="2800" b="1" dirty="0" smtClean="0">
                <a:solidFill>
                  <a:srgbClr val="0000FF"/>
                </a:solidFill>
                <a:latin typeface="Arial" pitchFamily="34" charset="0"/>
                <a:ea typeface="华文细黑" pitchFamily="2" charset="-122"/>
                <a:cs typeface="Arial" pitchFamily="34" charset="0"/>
              </a:rPr>
              <a:t>)</a:t>
            </a:r>
          </a:p>
        </p:txBody>
      </p:sp>
      <p:sp>
        <p:nvSpPr>
          <p:cNvPr id="27" name="TextBox 26"/>
          <p:cNvSpPr txBox="1"/>
          <p:nvPr/>
        </p:nvSpPr>
        <p:spPr>
          <a:xfrm>
            <a:off x="395536" y="1570141"/>
            <a:ext cx="8496944" cy="4955203"/>
          </a:xfrm>
          <a:prstGeom prst="rect">
            <a:avLst/>
          </a:prstGeom>
          <a:noFill/>
        </p:spPr>
        <p:txBody>
          <a:bodyPr wrap="square" rtlCol="0">
            <a:spAutoFit/>
          </a:bodyPr>
          <a:lstStyle/>
          <a:p>
            <a:pPr>
              <a:buFont typeface="Wingdings" pitchFamily="2" charset="2"/>
              <a:buChar char="p"/>
            </a:pPr>
            <a:r>
              <a:rPr lang="zh-CN" altLang="en-US" sz="2600" b="1" dirty="0" smtClean="0">
                <a:solidFill>
                  <a:srgbClr val="C00000"/>
                </a:solidFill>
                <a:latin typeface="Arial" pitchFamily="34" charset="0"/>
                <a:ea typeface="华文细黑" pitchFamily="2" charset="-122"/>
                <a:cs typeface="Arial" pitchFamily="34" charset="0"/>
              </a:rPr>
              <a:t>主要操作：</a:t>
            </a:r>
            <a:endParaRPr lang="en-US" altLang="zh-CN" sz="26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en-US" altLang="zh-CN" sz="2400" b="1" dirty="0" err="1" smtClean="0">
                <a:solidFill>
                  <a:srgbClr val="C00000"/>
                </a:solidFill>
                <a:latin typeface="Arial" pitchFamily="34" charset="0"/>
                <a:ea typeface="华文细黑" pitchFamily="2" charset="-122"/>
                <a:cs typeface="Arial" pitchFamily="34" charset="0"/>
              </a:rPr>
              <a:t>int</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read()</a:t>
            </a:r>
          </a:p>
          <a:p>
            <a:r>
              <a:rPr lang="zh-CN" altLang="en-US" sz="2400" dirty="0" smtClean="0">
                <a:latin typeface="Arial" pitchFamily="34" charset="0"/>
                <a:ea typeface="华文细黑" pitchFamily="2" charset="-122"/>
                <a:cs typeface="Arial" pitchFamily="34" charset="0"/>
              </a:rPr>
              <a:t>它从输入流中读一个字节的二进制数据，然后以此数据为低位字节，配上一个全零字节，形成一个</a:t>
            </a:r>
            <a:r>
              <a:rPr lang="en-US" altLang="zh-CN" sz="2400" dirty="0" smtClean="0">
                <a:latin typeface="Arial" pitchFamily="34" charset="0"/>
                <a:ea typeface="华文细黑" pitchFamily="2" charset="-122"/>
                <a:cs typeface="Arial" pitchFamily="34" charset="0"/>
              </a:rPr>
              <a:t>0-255</a:t>
            </a:r>
            <a:r>
              <a:rPr lang="zh-CN" altLang="en-US" sz="2400" dirty="0" smtClean="0">
                <a:latin typeface="Arial" pitchFamily="34" charset="0"/>
                <a:ea typeface="华文细黑" pitchFamily="2" charset="-122"/>
                <a:cs typeface="Arial" pitchFamily="34" charset="0"/>
              </a:rPr>
              <a:t>之间的整数返回。当输入流读取结束时，它会得到</a:t>
            </a:r>
            <a:r>
              <a:rPr lang="en-US" altLang="zh-CN" sz="2400" dirty="0" smtClean="0">
                <a:latin typeface="Arial" pitchFamily="34" charset="0"/>
                <a:ea typeface="华文细黑" pitchFamily="2" charset="-122"/>
                <a:cs typeface="Arial" pitchFamily="34" charset="0"/>
              </a:rPr>
              <a:t>-1</a:t>
            </a:r>
            <a:r>
              <a:rPr lang="zh-CN" altLang="en-US" sz="2400" dirty="0" smtClean="0">
                <a:latin typeface="Arial" pitchFamily="34" charset="0"/>
                <a:ea typeface="华文细黑" pitchFamily="2" charset="-122"/>
                <a:cs typeface="Arial" pitchFamily="34" charset="0"/>
              </a:rPr>
              <a:t>，以标志数据流的结束。</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read(byte[] b)</a:t>
            </a:r>
          </a:p>
          <a:p>
            <a:r>
              <a:rPr lang="zh-CN" altLang="en-US" sz="2400" dirty="0" smtClean="0">
                <a:latin typeface="Arial" pitchFamily="34" charset="0"/>
                <a:ea typeface="华文细黑" pitchFamily="2" charset="-122"/>
                <a:cs typeface="Arial" pitchFamily="34" charset="0"/>
              </a:rPr>
              <a:t>将多个字节读到数组中，填满整个数组。</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err="1" smtClean="0">
                <a:solidFill>
                  <a:srgbClr val="C00000"/>
                </a:solidFill>
                <a:latin typeface="Arial" pitchFamily="34" charset="0"/>
                <a:ea typeface="华文细黑" pitchFamily="2" charset="-122"/>
                <a:cs typeface="Arial" pitchFamily="34" charset="0"/>
              </a:rPr>
              <a:t>int</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read(byte[] b,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off,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len)</a:t>
            </a:r>
          </a:p>
          <a:p>
            <a:r>
              <a:rPr lang="zh-CN" altLang="en-US" sz="2400" dirty="0" smtClean="0">
                <a:latin typeface="Arial" pitchFamily="34" charset="0"/>
                <a:ea typeface="华文细黑" pitchFamily="2" charset="-122"/>
                <a:cs typeface="Arial" pitchFamily="34" charset="0"/>
              </a:rPr>
              <a:t>从数据流中读取长度为</a:t>
            </a:r>
            <a:r>
              <a:rPr lang="en-US" altLang="zh-CN" sz="2400" dirty="0" smtClean="0">
                <a:latin typeface="Arial" pitchFamily="34" charset="0"/>
                <a:ea typeface="华文细黑" pitchFamily="2" charset="-122"/>
                <a:cs typeface="Arial" pitchFamily="34" charset="0"/>
              </a:rPr>
              <a:t>len</a:t>
            </a:r>
            <a:r>
              <a:rPr lang="zh-CN" altLang="en-US" sz="2400" dirty="0" smtClean="0">
                <a:latin typeface="Arial" pitchFamily="34" charset="0"/>
                <a:ea typeface="华文细黑" pitchFamily="2" charset="-122"/>
                <a:cs typeface="Arial" pitchFamily="34" charset="0"/>
              </a:rPr>
              <a:t>的数据，从数组</a:t>
            </a:r>
            <a:r>
              <a:rPr lang="en-US" altLang="zh-CN" sz="2400" dirty="0" smtClean="0">
                <a:latin typeface="Arial" pitchFamily="34" charset="0"/>
                <a:ea typeface="华文细黑" pitchFamily="2" charset="-122"/>
                <a:cs typeface="Arial" pitchFamily="34" charset="0"/>
              </a:rPr>
              <a:t>b</a:t>
            </a:r>
            <a:r>
              <a:rPr lang="zh-CN" altLang="en-US" sz="2400" dirty="0" smtClean="0">
                <a:latin typeface="Arial" pitchFamily="34" charset="0"/>
                <a:ea typeface="华文细黑" pitchFamily="2" charset="-122"/>
                <a:cs typeface="Arial" pitchFamily="34" charset="0"/>
              </a:rPr>
              <a:t>中索引为</a:t>
            </a:r>
            <a:r>
              <a:rPr lang="en-US" altLang="zh-CN" sz="2400" dirty="0" smtClean="0">
                <a:latin typeface="Arial" pitchFamily="34" charset="0"/>
                <a:ea typeface="华文细黑" pitchFamily="2" charset="-122"/>
                <a:cs typeface="Arial" pitchFamily="34" charset="0"/>
              </a:rPr>
              <a:t>off</a:t>
            </a:r>
            <a:r>
              <a:rPr lang="zh-CN" altLang="en-US" sz="2400" dirty="0" smtClean="0">
                <a:latin typeface="Arial" pitchFamily="34" charset="0"/>
                <a:ea typeface="华文细黑" pitchFamily="2" charset="-122"/>
                <a:cs typeface="Arial" pitchFamily="34" charset="0"/>
              </a:rPr>
              <a:t>的位置开始放置读入的数据，读毕返回读取的字节数。</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close()</a:t>
            </a:r>
          </a:p>
          <a:p>
            <a:r>
              <a:rPr lang="zh-CN" altLang="en-US" sz="2400" dirty="0" smtClean="0">
                <a:latin typeface="Arial" pitchFamily="34" charset="0"/>
                <a:ea typeface="华文细黑" pitchFamily="2" charset="-122"/>
                <a:cs typeface="Arial" pitchFamily="34" charset="0"/>
              </a:rPr>
              <a:t>当结束对一个数据流的操作时应该将其关闭，同时释放与该数据流相关的资源。</a:t>
            </a:r>
            <a:endParaRPr lang="en-US" altLang="zh-CN" sz="2400"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30" name="TextBox 29"/>
          <p:cNvSpPr txBox="1"/>
          <p:nvPr/>
        </p:nvSpPr>
        <p:spPr>
          <a:xfrm>
            <a:off x="323528" y="1052736"/>
            <a:ext cx="8496944" cy="5262979"/>
          </a:xfrm>
          <a:prstGeom prst="rect">
            <a:avLst/>
          </a:prstGeom>
          <a:noFill/>
        </p:spPr>
        <p:txBody>
          <a:bodyPr wrap="square" rtlCol="0">
            <a:spAutoFit/>
          </a:bodyPr>
          <a:lstStyle/>
          <a:p>
            <a:pPr>
              <a:buFont typeface="Arial" pitchFamily="34" charset="0"/>
              <a:buChar char="•"/>
            </a:pPr>
            <a:r>
              <a:rPr lang="en-US" altLang="zh-CN" sz="2400" b="1" dirty="0" err="1" smtClean="0">
                <a:solidFill>
                  <a:srgbClr val="C00000"/>
                </a:solidFill>
                <a:latin typeface="Arial" pitchFamily="34" charset="0"/>
                <a:ea typeface="华文细黑" pitchFamily="2" charset="-122"/>
                <a:cs typeface="Arial" pitchFamily="34" charset="0"/>
              </a:rPr>
              <a:t>int</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available()</a:t>
            </a:r>
          </a:p>
          <a:p>
            <a:r>
              <a:rPr lang="zh-CN" altLang="en-US" sz="2400" dirty="0" smtClean="0">
                <a:latin typeface="Arial" pitchFamily="34" charset="0"/>
                <a:ea typeface="华文细黑" pitchFamily="2" charset="-122"/>
                <a:cs typeface="Arial" pitchFamily="34" charset="0"/>
              </a:rPr>
              <a:t>该方法返回目前可以从数据流中读取的字节数。</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long ship(long</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l)</a:t>
            </a:r>
          </a:p>
          <a:p>
            <a:r>
              <a:rPr lang="zh-CN" altLang="en-US" sz="2400" dirty="0" smtClean="0">
                <a:latin typeface="Arial" pitchFamily="34" charset="0"/>
                <a:ea typeface="华文细黑" pitchFamily="2" charset="-122"/>
                <a:cs typeface="Arial" pitchFamily="34" charset="0"/>
              </a:rPr>
              <a:t>该方法跳过数据流中指定数量的字节不读，返回值表示实际跳过的字节数。</a:t>
            </a:r>
            <a:endParaRPr lang="en-US" altLang="zh-CN" sz="24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en-US" altLang="zh-CN" sz="2400" b="1" dirty="0" err="1" smtClean="0">
                <a:solidFill>
                  <a:srgbClr val="C00000"/>
                </a:solidFill>
                <a:latin typeface="Arial" pitchFamily="34" charset="0"/>
                <a:ea typeface="华文细黑" pitchFamily="2" charset="-122"/>
                <a:cs typeface="Arial" pitchFamily="34" charset="0"/>
              </a:rPr>
              <a:t>boolean</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markSupported</a:t>
            </a:r>
            <a:r>
              <a:rPr lang="en-US" altLang="zh-CN" sz="2400" b="1" dirty="0" smtClean="0">
                <a:solidFill>
                  <a:srgbClr val="C00000"/>
                </a:solidFill>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用于指示数据流是否支持回退操作，当一个数据流支持</a:t>
            </a:r>
            <a:r>
              <a:rPr lang="en-US" altLang="zh-CN" sz="2400" dirty="0" smtClean="0">
                <a:latin typeface="Arial" pitchFamily="34" charset="0"/>
                <a:ea typeface="华文细黑" pitchFamily="2" charset="-122"/>
                <a:cs typeface="Arial" pitchFamily="34" charset="0"/>
              </a:rPr>
              <a:t>mark()</a:t>
            </a:r>
            <a:r>
              <a:rPr lang="zh-CN" altLang="en-US" sz="2400" dirty="0" smtClean="0">
                <a:latin typeface="Arial" pitchFamily="34" charset="0"/>
                <a:ea typeface="华文细黑" pitchFamily="2" charset="-122"/>
                <a:cs typeface="Arial" pitchFamily="34" charset="0"/>
              </a:rPr>
              <a:t>和</a:t>
            </a:r>
            <a:r>
              <a:rPr lang="en-US" altLang="zh-CN" sz="2400" dirty="0" smtClean="0">
                <a:latin typeface="Arial" pitchFamily="34" charset="0"/>
                <a:ea typeface="华文细黑" pitchFamily="2" charset="-122"/>
                <a:cs typeface="Arial" pitchFamily="34" charset="0"/>
              </a:rPr>
              <a:t>reset()</a:t>
            </a:r>
            <a:r>
              <a:rPr lang="zh-CN" altLang="en-US" sz="2400" dirty="0" smtClean="0">
                <a:latin typeface="Arial" pitchFamily="34" charset="0"/>
                <a:ea typeface="华文细黑" pitchFamily="2" charset="-122"/>
                <a:cs typeface="Arial" pitchFamily="34" charset="0"/>
              </a:rPr>
              <a:t>方法时返回</a:t>
            </a:r>
            <a:r>
              <a:rPr lang="en-US" altLang="zh-CN" sz="2400" dirty="0" smtClean="0">
                <a:latin typeface="Arial" pitchFamily="34" charset="0"/>
                <a:ea typeface="华文细黑" pitchFamily="2" charset="-122"/>
                <a:cs typeface="Arial" pitchFamily="34" charset="0"/>
              </a:rPr>
              <a:t>true</a:t>
            </a:r>
            <a:r>
              <a:rPr lang="zh-CN" altLang="en-US" sz="2400" dirty="0" smtClean="0">
                <a:latin typeface="Arial" pitchFamily="34" charset="0"/>
                <a:ea typeface="华文细黑" pitchFamily="2" charset="-122"/>
                <a:cs typeface="Arial" pitchFamily="34" charset="0"/>
              </a:rPr>
              <a:t>，否则返回</a:t>
            </a:r>
            <a:r>
              <a:rPr lang="en-US" altLang="zh-CN" sz="2400" dirty="0" smtClean="0">
                <a:latin typeface="Arial" pitchFamily="34" charset="0"/>
                <a:ea typeface="华文细黑" pitchFamily="2" charset="-122"/>
                <a:cs typeface="Arial" pitchFamily="34" charset="0"/>
              </a:rPr>
              <a:t>false</a:t>
            </a:r>
            <a:r>
              <a:rPr lang="zh-CN" altLang="en-US" sz="2400" dirty="0" smtClean="0">
                <a:latin typeface="Arial" pitchFamily="34" charset="0"/>
                <a:ea typeface="华文细黑" pitchFamily="2" charset="-122"/>
                <a:cs typeface="Arial" pitchFamily="34" charset="0"/>
              </a:rPr>
              <a:t>。</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 mark(</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markarea</a:t>
            </a:r>
            <a:r>
              <a:rPr lang="en-US" altLang="zh-CN" sz="2400" b="1" dirty="0" smtClean="0">
                <a:solidFill>
                  <a:srgbClr val="C00000"/>
                </a:solidFill>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用于标记数据流的当前位置，并划出一个缓冲区，其大小至少为指定参数大小。</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 reset()</a:t>
            </a:r>
          </a:p>
          <a:p>
            <a:r>
              <a:rPr lang="zh-CN" altLang="en-US" sz="2400" dirty="0" smtClean="0">
                <a:latin typeface="Arial" pitchFamily="34" charset="0"/>
                <a:ea typeface="华文细黑" pitchFamily="2" charset="-122"/>
                <a:cs typeface="Arial" pitchFamily="34" charset="0"/>
              </a:rPr>
              <a:t>在执行完随后的</a:t>
            </a:r>
            <a:r>
              <a:rPr lang="en-US" altLang="zh-CN" sz="2400" dirty="0" smtClean="0">
                <a:latin typeface="Arial" pitchFamily="34" charset="0"/>
                <a:ea typeface="华文细黑" pitchFamily="2" charset="-122"/>
                <a:cs typeface="Arial" pitchFamily="34" charset="0"/>
              </a:rPr>
              <a:t>read()</a:t>
            </a:r>
            <a:r>
              <a:rPr lang="zh-CN" altLang="en-US" sz="2400" dirty="0" smtClean="0">
                <a:latin typeface="Arial" pitchFamily="34" charset="0"/>
                <a:ea typeface="华文细黑" pitchFamily="2" charset="-122"/>
                <a:cs typeface="Arial" pitchFamily="34" charset="0"/>
              </a:rPr>
              <a:t>操作后，调用方法</a:t>
            </a:r>
            <a:r>
              <a:rPr lang="en-US" altLang="zh-CN" sz="2400" dirty="0" smtClean="0">
                <a:latin typeface="Arial" pitchFamily="34" charset="0"/>
                <a:ea typeface="华文细黑" pitchFamily="2" charset="-122"/>
                <a:cs typeface="Arial" pitchFamily="34" charset="0"/>
              </a:rPr>
              <a:t>reset()</a:t>
            </a:r>
            <a:r>
              <a:rPr lang="zh-CN" altLang="en-US" sz="2400" dirty="0" smtClean="0">
                <a:latin typeface="Arial" pitchFamily="34" charset="0"/>
                <a:ea typeface="华文细黑" pitchFamily="2" charset="-122"/>
                <a:cs typeface="Arial" pitchFamily="34" charset="0"/>
              </a:rPr>
              <a:t>将回到输入数据流中被标记的位置。</a:t>
            </a:r>
            <a:endParaRPr lang="en-US" altLang="zh-CN" sz="2400"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28" name="TextBox 27"/>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字节</a:t>
            </a:r>
            <a:r>
              <a:rPr lang="zh-CN" altLang="en-US" sz="2800" b="1" dirty="0">
                <a:solidFill>
                  <a:srgbClr val="FF0000"/>
                </a:solidFill>
                <a:latin typeface="Arial" pitchFamily="34" charset="0"/>
                <a:ea typeface="华文细黑" pitchFamily="2" charset="-122"/>
                <a:cs typeface="Arial" pitchFamily="34" charset="0"/>
              </a:rPr>
              <a:t>输出流</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5" name="矩形 4"/>
          <p:cNvSpPr/>
          <p:nvPr/>
        </p:nvSpPr>
        <p:spPr>
          <a:xfrm>
            <a:off x="107504" y="3392996"/>
            <a:ext cx="1800200" cy="6840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dirty="0" err="1" smtClean="0">
                <a:latin typeface="Arial" pitchFamily="34" charset="0"/>
                <a:cs typeface="Arial" pitchFamily="34" charset="0"/>
              </a:rPr>
              <a:t>OutStream</a:t>
            </a:r>
            <a:endParaRPr lang="en-US" altLang="zh-CN" sz="2000" dirty="0">
              <a:latin typeface="Arial" pitchFamily="34" charset="0"/>
              <a:cs typeface="Arial" pitchFamily="34" charset="0"/>
            </a:endParaRPr>
          </a:p>
          <a:p>
            <a:pPr algn="ctr"/>
            <a:r>
              <a:rPr lang="en-US" altLang="zh-CN" sz="2000" dirty="0" smtClean="0">
                <a:latin typeface="Arial" pitchFamily="34" charset="0"/>
                <a:cs typeface="Arial" pitchFamily="34" charset="0"/>
              </a:rPr>
              <a:t>(</a:t>
            </a:r>
            <a:r>
              <a:rPr lang="zh-CN" altLang="en-US" sz="2000" dirty="0" smtClean="0">
                <a:latin typeface="Arial" pitchFamily="34" charset="0"/>
                <a:cs typeface="Arial" pitchFamily="34" charset="0"/>
              </a:rPr>
              <a:t>字节输出流</a:t>
            </a:r>
            <a:r>
              <a:rPr lang="en-US" altLang="zh-CN" sz="2000" dirty="0" smtClean="0">
                <a:latin typeface="Arial" pitchFamily="34" charset="0"/>
                <a:cs typeface="Arial" pitchFamily="34" charset="0"/>
              </a:rPr>
              <a:t>)</a:t>
            </a:r>
          </a:p>
        </p:txBody>
      </p:sp>
      <p:sp>
        <p:nvSpPr>
          <p:cNvPr id="6" name="矩形 5"/>
          <p:cNvSpPr/>
          <p:nvPr/>
        </p:nvSpPr>
        <p:spPr>
          <a:xfrm>
            <a:off x="2771800" y="1628800"/>
            <a:ext cx="28800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FileOutputStream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文件输出流</a:t>
            </a:r>
            <a:r>
              <a:rPr lang="en-US" altLang="zh-CN" dirty="0" smtClean="0">
                <a:latin typeface="Arial" pitchFamily="34" charset="0"/>
                <a:cs typeface="Arial" pitchFamily="34" charset="0"/>
              </a:rPr>
              <a:t>)</a:t>
            </a:r>
          </a:p>
        </p:txBody>
      </p:sp>
      <p:sp>
        <p:nvSpPr>
          <p:cNvPr id="7" name="矩形 6"/>
          <p:cNvSpPr/>
          <p:nvPr/>
        </p:nvSpPr>
        <p:spPr>
          <a:xfrm>
            <a:off x="2771800" y="2564904"/>
            <a:ext cx="28800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ObjectOutputStream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对象输出流</a:t>
            </a:r>
            <a:r>
              <a:rPr lang="en-US" altLang="zh-CN" dirty="0" smtClean="0">
                <a:latin typeface="Arial" pitchFamily="34" charset="0"/>
                <a:cs typeface="Arial" pitchFamily="34" charset="0"/>
              </a:rPr>
              <a:t>)</a:t>
            </a:r>
          </a:p>
        </p:txBody>
      </p:sp>
      <p:sp>
        <p:nvSpPr>
          <p:cNvPr id="8" name="矩形 7"/>
          <p:cNvSpPr/>
          <p:nvPr/>
        </p:nvSpPr>
        <p:spPr>
          <a:xfrm>
            <a:off x="2771800" y="3429000"/>
            <a:ext cx="28800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PipedOutputStream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管道输出流</a:t>
            </a:r>
            <a:r>
              <a:rPr lang="en-US" altLang="zh-CN" dirty="0" smtClean="0">
                <a:latin typeface="Arial" pitchFamily="34" charset="0"/>
                <a:cs typeface="Arial" pitchFamily="34" charset="0"/>
              </a:rPr>
              <a:t>)</a:t>
            </a:r>
          </a:p>
        </p:txBody>
      </p:sp>
      <p:sp>
        <p:nvSpPr>
          <p:cNvPr id="10" name="矩形 9"/>
          <p:cNvSpPr/>
          <p:nvPr/>
        </p:nvSpPr>
        <p:spPr>
          <a:xfrm>
            <a:off x="2771800" y="4293096"/>
            <a:ext cx="28800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FilterOutputStream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过滤器输出流</a:t>
            </a:r>
            <a:r>
              <a:rPr lang="en-US" altLang="zh-CN" dirty="0" smtClean="0">
                <a:latin typeface="Arial" pitchFamily="34" charset="0"/>
                <a:cs typeface="Arial" pitchFamily="34" charset="0"/>
              </a:rPr>
              <a:t>)</a:t>
            </a:r>
          </a:p>
        </p:txBody>
      </p:sp>
      <p:sp>
        <p:nvSpPr>
          <p:cNvPr id="12" name="矩形 11"/>
          <p:cNvSpPr/>
          <p:nvPr/>
        </p:nvSpPr>
        <p:spPr>
          <a:xfrm>
            <a:off x="2771800" y="5157192"/>
            <a:ext cx="288000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ByteArrayInputStream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字节数据组输出流</a:t>
            </a:r>
            <a:r>
              <a:rPr lang="en-US" altLang="zh-CN" dirty="0" smtClean="0">
                <a:latin typeface="Arial" pitchFamily="34" charset="0"/>
                <a:cs typeface="Arial" pitchFamily="34" charset="0"/>
              </a:rPr>
              <a:t>)</a:t>
            </a:r>
          </a:p>
        </p:txBody>
      </p:sp>
      <p:sp>
        <p:nvSpPr>
          <p:cNvPr id="13" name="矩形 12"/>
          <p:cNvSpPr/>
          <p:nvPr/>
        </p:nvSpPr>
        <p:spPr>
          <a:xfrm>
            <a:off x="6228184" y="3356992"/>
            <a:ext cx="266429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PrintStream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格式化输出流</a:t>
            </a:r>
            <a:r>
              <a:rPr lang="en-US" altLang="zh-CN" dirty="0" smtClean="0">
                <a:latin typeface="Arial" pitchFamily="34" charset="0"/>
                <a:cs typeface="Arial" pitchFamily="34" charset="0"/>
              </a:rPr>
              <a:t>)</a:t>
            </a:r>
          </a:p>
        </p:txBody>
      </p:sp>
      <p:sp>
        <p:nvSpPr>
          <p:cNvPr id="15" name="矩形 14"/>
          <p:cNvSpPr/>
          <p:nvPr/>
        </p:nvSpPr>
        <p:spPr>
          <a:xfrm>
            <a:off x="6228184" y="4293096"/>
            <a:ext cx="266429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BufferedOutputStream</a:t>
            </a:r>
            <a:endParaRPr lang="en-US" altLang="zh-CN" dirty="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缓冲区输出流</a:t>
            </a:r>
            <a:r>
              <a:rPr lang="en-US" altLang="zh-CN" dirty="0" smtClean="0">
                <a:latin typeface="Arial" pitchFamily="34" charset="0"/>
                <a:cs typeface="Arial" pitchFamily="34" charset="0"/>
              </a:rPr>
              <a:t>)</a:t>
            </a:r>
          </a:p>
        </p:txBody>
      </p:sp>
      <p:sp>
        <p:nvSpPr>
          <p:cNvPr id="16" name="矩形 15"/>
          <p:cNvSpPr/>
          <p:nvPr/>
        </p:nvSpPr>
        <p:spPr>
          <a:xfrm>
            <a:off x="6236568" y="5157192"/>
            <a:ext cx="2727920"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DataOutputStream</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数据输出流</a:t>
            </a:r>
            <a:r>
              <a:rPr lang="en-US" altLang="zh-CN" dirty="0" smtClean="0">
                <a:latin typeface="Arial" pitchFamily="34" charset="0"/>
                <a:cs typeface="Arial" pitchFamily="34" charset="0"/>
              </a:rPr>
              <a:t>)</a:t>
            </a:r>
          </a:p>
        </p:txBody>
      </p:sp>
      <p:cxnSp>
        <p:nvCxnSpPr>
          <p:cNvPr id="17" name="肘形连接符 16"/>
          <p:cNvCxnSpPr>
            <a:stCxn id="6" idx="1"/>
            <a:endCxn id="5" idx="3"/>
          </p:cNvCxnSpPr>
          <p:nvPr/>
        </p:nvCxnSpPr>
        <p:spPr>
          <a:xfrm rot="10800000" flipV="1">
            <a:off x="1907704" y="1952836"/>
            <a:ext cx="864096" cy="178219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7" idx="1"/>
            <a:endCxn id="5" idx="3"/>
          </p:cNvCxnSpPr>
          <p:nvPr/>
        </p:nvCxnSpPr>
        <p:spPr>
          <a:xfrm rot="10800000" flipV="1">
            <a:off x="1907704" y="2888940"/>
            <a:ext cx="864096" cy="84609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8" idx="1"/>
            <a:endCxn id="5" idx="3"/>
          </p:cNvCxnSpPr>
          <p:nvPr/>
        </p:nvCxnSpPr>
        <p:spPr>
          <a:xfrm rot="10800000">
            <a:off x="1907704" y="3735034"/>
            <a:ext cx="864096" cy="1800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0" idx="1"/>
            <a:endCxn id="5" idx="3"/>
          </p:cNvCxnSpPr>
          <p:nvPr/>
        </p:nvCxnSpPr>
        <p:spPr>
          <a:xfrm rot="10800000">
            <a:off x="1907704" y="3735034"/>
            <a:ext cx="864096" cy="88209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1"/>
            <a:endCxn id="5" idx="3"/>
          </p:cNvCxnSpPr>
          <p:nvPr/>
        </p:nvCxnSpPr>
        <p:spPr>
          <a:xfrm rot="10800000">
            <a:off x="1907704" y="3735034"/>
            <a:ext cx="864096" cy="174619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1"/>
            <a:endCxn id="10" idx="3"/>
          </p:cNvCxnSpPr>
          <p:nvPr/>
        </p:nvCxnSpPr>
        <p:spPr>
          <a:xfrm rot="10800000" flipV="1">
            <a:off x="5651800" y="3681028"/>
            <a:ext cx="576384" cy="93610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5" idx="1"/>
            <a:endCxn id="10" idx="3"/>
          </p:cNvCxnSpPr>
          <p:nvPr/>
        </p:nvCxnSpPr>
        <p:spPr>
          <a:xfrm rot="10800000">
            <a:off x="5651800" y="4617132"/>
            <a:ext cx="576384" cy="12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1"/>
            <a:endCxn id="10" idx="3"/>
          </p:cNvCxnSpPr>
          <p:nvPr/>
        </p:nvCxnSpPr>
        <p:spPr>
          <a:xfrm rot="10800000">
            <a:off x="5651800" y="4617132"/>
            <a:ext cx="584768" cy="86409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28" name="TextBox 27"/>
          <p:cNvSpPr txBox="1"/>
          <p:nvPr/>
        </p:nvSpPr>
        <p:spPr>
          <a:xfrm>
            <a:off x="361628" y="980728"/>
            <a:ext cx="8496944" cy="523220"/>
          </a:xfrm>
          <a:prstGeom prst="rect">
            <a:avLst/>
          </a:prstGeom>
          <a:noFill/>
        </p:spPr>
        <p:txBody>
          <a:bodyPr wrap="square" rtlCol="0">
            <a:spAutoFit/>
          </a:bodyPr>
          <a:lstStyle/>
          <a:p>
            <a:pPr>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OutputStream</a:t>
            </a:r>
            <a:endParaRPr lang="en-US" altLang="zh-CN" sz="2800" b="1" dirty="0" smtClean="0">
              <a:latin typeface="Arial" pitchFamily="34" charset="0"/>
              <a:ea typeface="华文细黑" pitchFamily="2" charset="-122"/>
              <a:cs typeface="Arial" pitchFamily="34" charset="0"/>
            </a:endParaRPr>
          </a:p>
        </p:txBody>
      </p:sp>
      <p:sp>
        <p:nvSpPr>
          <p:cNvPr id="27" name="TextBox 26"/>
          <p:cNvSpPr txBox="1"/>
          <p:nvPr/>
        </p:nvSpPr>
        <p:spPr>
          <a:xfrm>
            <a:off x="467544" y="1524848"/>
            <a:ext cx="8352928" cy="4154984"/>
          </a:xfrm>
          <a:prstGeom prst="rect">
            <a:avLst/>
          </a:prstGeom>
          <a:noFill/>
        </p:spPr>
        <p:txBody>
          <a:bodyPr wrap="square" rtlCol="0">
            <a:spAutoFit/>
          </a:bodyPr>
          <a:lstStyle/>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write(</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i</a:t>
            </a:r>
            <a:r>
              <a:rPr lang="en-US" altLang="zh-CN" sz="2400" b="1" dirty="0" smtClean="0">
                <a:solidFill>
                  <a:srgbClr val="C00000"/>
                </a:solidFill>
                <a:latin typeface="Arial" pitchFamily="34" charset="0"/>
                <a:ea typeface="华文细黑" pitchFamily="2" charset="-122"/>
                <a:cs typeface="Arial" pitchFamily="34" charset="0"/>
              </a:rPr>
              <a:t>)</a:t>
            </a:r>
          </a:p>
          <a:p>
            <a:r>
              <a:rPr lang="zh-CN" altLang="en-US" sz="2400" dirty="0" smtClean="0">
                <a:latin typeface="Arial" pitchFamily="34" charset="0"/>
                <a:ea typeface="华文细黑" pitchFamily="2" charset="-122"/>
                <a:cs typeface="Arial" pitchFamily="34" charset="0"/>
              </a:rPr>
              <a:t>该方法的含义是将字节</a:t>
            </a:r>
            <a:r>
              <a:rPr lang="en-US" altLang="zh-CN" sz="2400" dirty="0" err="1" smtClean="0">
                <a:latin typeface="Arial" pitchFamily="34" charset="0"/>
                <a:ea typeface="华文细黑" pitchFamily="2" charset="-122"/>
                <a:cs typeface="Arial" pitchFamily="34" charset="0"/>
              </a:rPr>
              <a:t>i</a:t>
            </a:r>
            <a:r>
              <a:rPr lang="zh-CN" altLang="en-US" sz="2400" dirty="0" smtClean="0">
                <a:latin typeface="Arial" pitchFamily="34" charset="0"/>
                <a:ea typeface="华文细黑" pitchFamily="2" charset="-122"/>
                <a:cs typeface="Arial" pitchFamily="34" charset="0"/>
              </a:rPr>
              <a:t>写入数据流中，它只输出低位字节。</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 write(byte[])</a:t>
            </a:r>
          </a:p>
          <a:p>
            <a:r>
              <a:rPr lang="zh-CN" altLang="en-US" sz="2400" dirty="0" smtClean="0">
                <a:latin typeface="Arial" pitchFamily="34" charset="0"/>
                <a:ea typeface="华文细黑" pitchFamily="2" charset="-122"/>
                <a:cs typeface="Arial" pitchFamily="34" charset="0"/>
              </a:rPr>
              <a:t>该方法的含以是将数组</a:t>
            </a:r>
            <a:r>
              <a:rPr lang="en-US" altLang="zh-CN" sz="2400" dirty="0" smtClean="0">
                <a:latin typeface="Arial" pitchFamily="34" charset="0"/>
                <a:ea typeface="华文细黑" pitchFamily="2" charset="-122"/>
                <a:cs typeface="Arial" pitchFamily="34" charset="0"/>
              </a:rPr>
              <a:t>b[]</a:t>
            </a:r>
            <a:r>
              <a:rPr lang="zh-CN" altLang="en-US" sz="2400" dirty="0" smtClean="0">
                <a:latin typeface="Arial" pitchFamily="34" charset="0"/>
                <a:ea typeface="华文细黑" pitchFamily="2" charset="-122"/>
                <a:cs typeface="Arial" pitchFamily="34" charset="0"/>
              </a:rPr>
              <a:t>中的全部</a:t>
            </a:r>
            <a:r>
              <a:rPr lang="en-US" altLang="zh-CN" sz="2400" dirty="0" err="1" smtClean="0">
                <a:latin typeface="Arial" pitchFamily="34" charset="0"/>
                <a:ea typeface="华文细黑" pitchFamily="2" charset="-122"/>
                <a:cs typeface="Arial" pitchFamily="34" charset="0"/>
              </a:rPr>
              <a:t>b.lenth</a:t>
            </a:r>
            <a:r>
              <a:rPr lang="zh-CN" altLang="en-US" sz="2400" dirty="0" smtClean="0">
                <a:latin typeface="Arial" pitchFamily="34" charset="0"/>
                <a:ea typeface="华文细黑" pitchFamily="2" charset="-122"/>
                <a:cs typeface="Arial" pitchFamily="34" charset="0"/>
              </a:rPr>
              <a:t>个字节写入数据流。</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write(byte[],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off, </a:t>
            </a:r>
            <a:r>
              <a:rPr lang="en-US" altLang="zh-CN" sz="2400" b="1" dirty="0" err="1" smtClean="0">
                <a:solidFill>
                  <a:srgbClr val="C00000"/>
                </a:solidFill>
                <a:latin typeface="Arial" pitchFamily="34" charset="0"/>
                <a:ea typeface="华文细黑" pitchFamily="2" charset="-122"/>
                <a:cs typeface="Arial" pitchFamily="34" charset="0"/>
              </a:rPr>
              <a:t>int</a:t>
            </a:r>
            <a:r>
              <a:rPr lang="en-US" altLang="zh-CN" sz="2400" b="1" dirty="0" smtClean="0">
                <a:solidFill>
                  <a:srgbClr val="C00000"/>
                </a:solidFill>
                <a:latin typeface="Arial" pitchFamily="34" charset="0"/>
                <a:ea typeface="华文细黑" pitchFamily="2" charset="-122"/>
                <a:cs typeface="Arial" pitchFamily="34" charset="0"/>
              </a:rPr>
              <a:t> len)</a:t>
            </a:r>
          </a:p>
          <a:p>
            <a:r>
              <a:rPr lang="zh-CN" altLang="en-US" sz="2400" dirty="0" smtClean="0">
                <a:latin typeface="Arial" pitchFamily="34" charset="0"/>
                <a:ea typeface="华文细黑" pitchFamily="2" charset="-122"/>
                <a:cs typeface="Arial" pitchFamily="34" charset="0"/>
              </a:rPr>
              <a:t>该方法的含以是将数组</a:t>
            </a:r>
            <a:r>
              <a:rPr lang="en-US" altLang="zh-CN" sz="2400" dirty="0" smtClean="0">
                <a:latin typeface="Arial" pitchFamily="34" charset="0"/>
                <a:ea typeface="华文细黑" pitchFamily="2" charset="-122"/>
                <a:cs typeface="Arial" pitchFamily="34" charset="0"/>
              </a:rPr>
              <a:t>b[]</a:t>
            </a:r>
            <a:r>
              <a:rPr lang="zh-CN" altLang="en-US" sz="2400" dirty="0" smtClean="0">
                <a:latin typeface="Arial" pitchFamily="34" charset="0"/>
                <a:ea typeface="华文细黑" pitchFamily="2" charset="-122"/>
                <a:cs typeface="Arial" pitchFamily="34" charset="0"/>
              </a:rPr>
              <a:t>中从第</a:t>
            </a:r>
            <a:r>
              <a:rPr lang="en-US" altLang="zh-CN" sz="2400" dirty="0" smtClean="0">
                <a:latin typeface="Arial" pitchFamily="34" charset="0"/>
                <a:ea typeface="华文细黑" pitchFamily="2" charset="-122"/>
                <a:cs typeface="Arial" pitchFamily="34" charset="0"/>
              </a:rPr>
              <a:t>off</a:t>
            </a:r>
            <a:r>
              <a:rPr lang="zh-CN" altLang="en-US" sz="2400" dirty="0" smtClean="0">
                <a:latin typeface="Arial" pitchFamily="34" charset="0"/>
                <a:ea typeface="华文细黑" pitchFamily="2" charset="-122"/>
                <a:cs typeface="Arial" pitchFamily="34" charset="0"/>
              </a:rPr>
              <a:t>个字节开始的</a:t>
            </a:r>
            <a:r>
              <a:rPr lang="en-US" altLang="zh-CN" sz="2400" dirty="0" smtClean="0">
                <a:latin typeface="Arial" pitchFamily="34" charset="0"/>
                <a:ea typeface="华文细黑" pitchFamily="2" charset="-122"/>
                <a:cs typeface="Arial" pitchFamily="34" charset="0"/>
              </a:rPr>
              <a:t>len</a:t>
            </a:r>
            <a:r>
              <a:rPr lang="zh-CN" altLang="en-US" sz="2400" dirty="0" smtClean="0">
                <a:latin typeface="Arial" pitchFamily="34" charset="0"/>
                <a:ea typeface="华文细黑" pitchFamily="2" charset="-122"/>
                <a:cs typeface="Arial" pitchFamily="34" charset="0"/>
              </a:rPr>
              <a:t>个字节写入数据流。</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close()</a:t>
            </a:r>
          </a:p>
          <a:p>
            <a:r>
              <a:rPr lang="zh-CN" altLang="en-US" sz="2400" dirty="0" smtClean="0">
                <a:latin typeface="Arial" pitchFamily="34" charset="0"/>
                <a:ea typeface="华文细黑" pitchFamily="2" charset="-122"/>
                <a:cs typeface="Arial" pitchFamily="34" charset="0"/>
              </a:rPr>
              <a:t>当结束对输出数据流的操作时应该将其关闭。</a:t>
            </a:r>
            <a:endParaRPr lang="en-US" altLang="zh-CN" sz="2400" dirty="0" smtClean="0">
              <a:latin typeface="Arial" pitchFamily="34" charset="0"/>
              <a:ea typeface="华文细黑" pitchFamily="2" charset="-122"/>
              <a:cs typeface="Arial" pitchFamily="34" charset="0"/>
            </a:endParaRPr>
          </a:p>
          <a:p>
            <a:pPr>
              <a:buFont typeface="Arial" pitchFamily="34" charset="0"/>
              <a:buChar char="•"/>
            </a:pPr>
            <a:r>
              <a:rPr lang="en-US" altLang="zh-CN" sz="2400" b="1" dirty="0" smtClean="0">
                <a:solidFill>
                  <a:srgbClr val="C00000"/>
                </a:solidFill>
                <a:latin typeface="Arial" pitchFamily="34" charset="0"/>
                <a:ea typeface="华文细黑" pitchFamily="2" charset="-122"/>
                <a:cs typeface="Arial" pitchFamily="34" charset="0"/>
              </a:rPr>
              <a:t>void</a:t>
            </a:r>
            <a:r>
              <a:rPr lang="zh-CN" altLang="en-US" sz="2400" b="1" dirty="0" smtClean="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flush()</a:t>
            </a:r>
          </a:p>
          <a:p>
            <a:r>
              <a:rPr lang="zh-CN" altLang="en-US" sz="2400" dirty="0" smtClean="0">
                <a:latin typeface="Arial" pitchFamily="34" charset="0"/>
                <a:ea typeface="华文细黑" pitchFamily="2" charset="-122"/>
                <a:cs typeface="Arial" pitchFamily="34" charset="0"/>
              </a:rPr>
              <a:t>将缓冲区中不够一个批次的数据强制提交。</a:t>
            </a:r>
            <a:endParaRPr lang="en-US" altLang="zh-CN" sz="2400"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10.2</a:t>
            </a:r>
            <a:r>
              <a:rPr lang="zh-CN" altLang="en-US" dirty="0"/>
              <a:t> 基本字节数据流</a:t>
            </a:r>
          </a:p>
        </p:txBody>
      </p:sp>
      <p:sp>
        <p:nvSpPr>
          <p:cNvPr id="4" name="TextBox 3"/>
          <p:cNvSpPr txBox="1"/>
          <p:nvPr/>
        </p:nvSpPr>
        <p:spPr>
          <a:xfrm>
            <a:off x="361628" y="980728"/>
            <a:ext cx="8496944" cy="3708708"/>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标准输入输出流</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标准输入输出是在命令行方式下的输入输出方式。</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类</a:t>
            </a:r>
            <a:r>
              <a:rPr lang="en-US" altLang="zh-CN" sz="2600" b="1" dirty="0" err="1" smtClean="0">
                <a:solidFill>
                  <a:srgbClr val="C00000"/>
                </a:solidFill>
                <a:latin typeface="Arial" pitchFamily="34" charset="0"/>
                <a:ea typeface="华文细黑" pitchFamily="2" charset="-122"/>
                <a:cs typeface="Arial" pitchFamily="34" charset="0"/>
              </a:rPr>
              <a:t>java.lang.System</a:t>
            </a:r>
            <a:r>
              <a:rPr lang="zh-CN" altLang="en-US" sz="2600" b="1" dirty="0" smtClean="0">
                <a:latin typeface="Arial" pitchFamily="34" charset="0"/>
                <a:ea typeface="华文细黑" pitchFamily="2" charset="-122"/>
                <a:cs typeface="Arial" pitchFamily="34" charset="0"/>
              </a:rPr>
              <a:t>含有</a:t>
            </a:r>
            <a:r>
              <a:rPr lang="en-US" altLang="zh-CN" sz="2600" b="1" dirty="0" smtClean="0">
                <a:latin typeface="Arial" pitchFamily="34" charset="0"/>
                <a:ea typeface="华文细黑" pitchFamily="2" charset="-122"/>
                <a:cs typeface="Arial" pitchFamily="34" charset="0"/>
              </a:rPr>
              <a:t>3</a:t>
            </a:r>
            <a:r>
              <a:rPr lang="zh-CN" altLang="en-US" sz="2600" b="1" dirty="0" smtClean="0">
                <a:latin typeface="Arial" pitchFamily="34" charset="0"/>
                <a:ea typeface="华文细黑" pitchFamily="2" charset="-122"/>
                <a:cs typeface="Arial" pitchFamily="34" charset="0"/>
              </a:rPr>
              <a:t>个静态变量</a:t>
            </a:r>
            <a:r>
              <a:rPr lang="en-US" altLang="zh-CN" sz="2600" b="1" dirty="0" smtClean="0">
                <a:solidFill>
                  <a:srgbClr val="FF00FF"/>
                </a:solidFill>
                <a:latin typeface="Arial" pitchFamily="34" charset="0"/>
                <a:ea typeface="华文细黑" pitchFamily="2" charset="-122"/>
                <a:cs typeface="Arial" pitchFamily="34" charset="0"/>
              </a:rPr>
              <a:t>in</a:t>
            </a:r>
            <a:r>
              <a:rPr lang="zh-CN" altLang="en-US" sz="2600" b="1" dirty="0" smtClean="0">
                <a:latin typeface="Arial" pitchFamily="34" charset="0"/>
                <a:ea typeface="华文细黑" pitchFamily="2" charset="-122"/>
                <a:cs typeface="Arial" pitchFamily="34" charset="0"/>
              </a:rPr>
              <a:t>、</a:t>
            </a:r>
            <a:r>
              <a:rPr lang="en-US" altLang="zh-CN" sz="2600" b="1" dirty="0" smtClean="0">
                <a:solidFill>
                  <a:srgbClr val="FF00FF"/>
                </a:solidFill>
                <a:latin typeface="Arial" pitchFamily="34" charset="0"/>
                <a:ea typeface="华文细黑" pitchFamily="2" charset="-122"/>
                <a:cs typeface="Arial" pitchFamily="34" charset="0"/>
              </a:rPr>
              <a:t>out</a:t>
            </a:r>
            <a:r>
              <a:rPr lang="zh-CN" altLang="en-US" sz="2600" b="1" dirty="0" smtClean="0">
                <a:latin typeface="Arial" pitchFamily="34" charset="0"/>
                <a:ea typeface="华文细黑" pitchFamily="2" charset="-122"/>
                <a:cs typeface="Arial" pitchFamily="34" charset="0"/>
              </a:rPr>
              <a:t>和</a:t>
            </a:r>
            <a:r>
              <a:rPr lang="en-US" altLang="zh-CN" sz="2600" b="1" dirty="0" smtClean="0">
                <a:solidFill>
                  <a:srgbClr val="FF00FF"/>
                </a:solidFill>
                <a:latin typeface="Arial" pitchFamily="34" charset="0"/>
                <a:ea typeface="华文细黑" pitchFamily="2" charset="-122"/>
                <a:cs typeface="Arial" pitchFamily="34" charset="0"/>
              </a:rPr>
              <a:t>err</a:t>
            </a:r>
            <a:r>
              <a:rPr lang="zh-CN" altLang="en-US" sz="2600" b="1" dirty="0" smtClean="0">
                <a:latin typeface="Arial" pitchFamily="34" charset="0"/>
                <a:ea typeface="华文细黑" pitchFamily="2" charset="-122"/>
                <a:cs typeface="Arial" pitchFamily="34" charset="0"/>
              </a:rPr>
              <a:t>，分别表示标准输入流、标准输出流和标准错误输出流。</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标准输入流主要用来接受键盘的输入。</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a:latin typeface="Arial" pitchFamily="34" charset="0"/>
                <a:ea typeface="华文细黑" pitchFamily="2" charset="-122"/>
                <a:cs typeface="Arial" pitchFamily="34" charset="0"/>
              </a:rPr>
              <a:t>标准输出</a:t>
            </a:r>
            <a:r>
              <a:rPr lang="zh-CN" altLang="en-US" sz="2600" b="1" dirty="0" smtClean="0">
                <a:latin typeface="Arial" pitchFamily="34" charset="0"/>
                <a:ea typeface="华文细黑" pitchFamily="2" charset="-122"/>
                <a:cs typeface="Arial" pitchFamily="34" charset="0"/>
              </a:rPr>
              <a:t>流是用来在控制台中输出信息。</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标准错误输出流是用来在控制台窗口中输出错误提示信息。</a:t>
            </a:r>
            <a:endParaRPr lang="en-US" altLang="zh-CN" sz="26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6352465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10.2</a:t>
            </a:r>
            <a:r>
              <a:rPr lang="zh-CN" altLang="en-US" dirty="0"/>
              <a:t> 基本字节数据流</a:t>
            </a:r>
          </a:p>
        </p:txBody>
      </p:sp>
      <p:sp>
        <p:nvSpPr>
          <p:cNvPr id="4" name="TextBox 3"/>
          <p:cNvSpPr txBox="1"/>
          <p:nvPr/>
        </p:nvSpPr>
        <p:spPr>
          <a:xfrm>
            <a:off x="361628" y="980728"/>
            <a:ext cx="8496944" cy="4108817"/>
          </a:xfrm>
          <a:prstGeom prst="rect">
            <a:avLst/>
          </a:prstGeom>
          <a:noFill/>
        </p:spPr>
        <p:txBody>
          <a:bodyPr wrap="square" rtlCol="0">
            <a:spAutoFit/>
          </a:bodyPr>
          <a:lstStyle/>
          <a:p>
            <a:pPr marL="457200" indent="-457200">
              <a:spcAft>
                <a:spcPts val="600"/>
              </a:spcAft>
              <a:buFont typeface="Wingdings" panose="05000000000000000000"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System.in</a:t>
            </a:r>
          </a:p>
          <a:p>
            <a:pPr>
              <a:spcAft>
                <a:spcPts val="600"/>
              </a:spcAft>
            </a:pPr>
            <a:r>
              <a:rPr lang="en-US" altLang="zh-CN" sz="2600" b="1" dirty="0" smtClean="0">
                <a:latin typeface="Arial" pitchFamily="34" charset="0"/>
                <a:ea typeface="华文细黑" pitchFamily="2" charset="-122"/>
                <a:cs typeface="Arial" pitchFamily="34" charset="0"/>
              </a:rPr>
              <a:t>System.in</a:t>
            </a:r>
            <a:r>
              <a:rPr lang="zh-CN" altLang="en-US" sz="2600" b="1" dirty="0" smtClean="0">
                <a:latin typeface="Arial" pitchFamily="34" charset="0"/>
                <a:ea typeface="华文细黑" pitchFamily="2" charset="-122"/>
                <a:cs typeface="Arial" pitchFamily="34" charset="0"/>
              </a:rPr>
              <a:t>是</a:t>
            </a:r>
            <a:r>
              <a:rPr lang="en-US" altLang="zh-CN" sz="2600" b="1" dirty="0" err="1" smtClean="0">
                <a:latin typeface="Arial" pitchFamily="34" charset="0"/>
                <a:ea typeface="华文细黑" pitchFamily="2" charset="-122"/>
                <a:cs typeface="Arial" pitchFamily="34" charset="0"/>
              </a:rPr>
              <a:t>InputStream</a:t>
            </a:r>
            <a:r>
              <a:rPr lang="zh-CN" altLang="en-US" sz="2600" b="1" dirty="0" smtClean="0">
                <a:latin typeface="Arial" pitchFamily="34" charset="0"/>
                <a:ea typeface="华文细黑" pitchFamily="2" charset="-122"/>
                <a:cs typeface="Arial" pitchFamily="34" charset="0"/>
              </a:rPr>
              <a:t>类型变量，对应于标准输入，主要通过</a:t>
            </a:r>
            <a:r>
              <a:rPr lang="en-US" altLang="zh-CN" sz="2600" b="1" dirty="0" smtClean="0">
                <a:latin typeface="Arial" pitchFamily="34" charset="0"/>
                <a:ea typeface="华文细黑" pitchFamily="2" charset="-122"/>
                <a:cs typeface="Arial" pitchFamily="34" charset="0"/>
              </a:rPr>
              <a:t>read</a:t>
            </a:r>
            <a:r>
              <a:rPr lang="zh-CN" altLang="en-US" sz="2600" b="1" dirty="0" smtClean="0">
                <a:latin typeface="Arial" pitchFamily="34" charset="0"/>
                <a:ea typeface="华文细黑" pitchFamily="2" charset="-122"/>
                <a:cs typeface="Arial" pitchFamily="34" charset="0"/>
              </a:rPr>
              <a:t>方法接受键盘输入数据。</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System.out</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pPr>
            <a:r>
              <a:rPr lang="en-US" altLang="zh-CN" sz="2600" b="1" dirty="0" err="1" smtClean="0">
                <a:latin typeface="Arial" pitchFamily="34" charset="0"/>
                <a:ea typeface="华文细黑" pitchFamily="2" charset="-122"/>
                <a:cs typeface="Arial" pitchFamily="34" charset="0"/>
              </a:rPr>
              <a:t>System.out</a:t>
            </a:r>
            <a:r>
              <a:rPr lang="zh-CN" altLang="en-US" sz="2600" b="1" dirty="0" smtClean="0">
                <a:latin typeface="Arial" pitchFamily="34" charset="0"/>
                <a:ea typeface="华文细黑" pitchFamily="2" charset="-122"/>
                <a:cs typeface="Arial" pitchFamily="34" charset="0"/>
              </a:rPr>
              <a:t>是</a:t>
            </a:r>
            <a:r>
              <a:rPr lang="en-US" altLang="zh-CN" sz="2600" b="1" dirty="0" err="1" smtClean="0">
                <a:latin typeface="Arial" pitchFamily="34" charset="0"/>
                <a:ea typeface="华文细黑" pitchFamily="2" charset="-122"/>
                <a:cs typeface="Arial" pitchFamily="34" charset="0"/>
              </a:rPr>
              <a:t>PrintStream</a:t>
            </a:r>
            <a:r>
              <a:rPr lang="zh-CN" altLang="en-US" sz="2600" b="1" dirty="0" smtClean="0">
                <a:latin typeface="Arial" pitchFamily="34" charset="0"/>
                <a:ea typeface="华文细黑" pitchFamily="2" charset="-122"/>
                <a:cs typeface="Arial" pitchFamily="34" charset="0"/>
              </a:rPr>
              <a:t>类型变量，对应于标准输出，主要通过</a:t>
            </a:r>
            <a:r>
              <a:rPr lang="en-US" altLang="zh-CN" sz="2600" b="1" dirty="0" smtClean="0">
                <a:latin typeface="Arial" pitchFamily="34" charset="0"/>
                <a:ea typeface="华文细黑" pitchFamily="2" charset="-122"/>
                <a:cs typeface="Arial" pitchFamily="34" charset="0"/>
              </a:rPr>
              <a:t>print</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println</a:t>
            </a:r>
            <a:r>
              <a:rPr lang="zh-CN" altLang="en-US" sz="2600" b="1" dirty="0" smtClean="0">
                <a:latin typeface="Arial" pitchFamily="34" charset="0"/>
                <a:ea typeface="华文细黑" pitchFamily="2" charset="-122"/>
                <a:cs typeface="Arial" pitchFamily="34" charset="0"/>
              </a:rPr>
              <a:t>方法向控制台输出数据。</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System.err</a:t>
            </a:r>
            <a:endParaRPr lang="en-US" altLang="zh-CN" sz="2600" b="1" dirty="0" smtClean="0">
              <a:solidFill>
                <a:srgbClr val="0000FF"/>
              </a:solidFill>
              <a:latin typeface="Arial" pitchFamily="34" charset="0"/>
              <a:ea typeface="华文细黑" pitchFamily="2" charset="-122"/>
              <a:cs typeface="Arial" pitchFamily="34" charset="0"/>
            </a:endParaRPr>
          </a:p>
          <a:p>
            <a:pPr>
              <a:spcAft>
                <a:spcPts val="600"/>
              </a:spcAft>
            </a:pPr>
            <a:r>
              <a:rPr lang="en-US" altLang="zh-CN" sz="2600" b="1" dirty="0" err="1" smtClean="0">
                <a:latin typeface="Arial" pitchFamily="34" charset="0"/>
                <a:ea typeface="华文细黑" pitchFamily="2" charset="-122"/>
                <a:cs typeface="Arial" pitchFamily="34" charset="0"/>
              </a:rPr>
              <a:t>System.err</a:t>
            </a:r>
            <a:r>
              <a:rPr lang="zh-CN" altLang="en-US" sz="2600" b="1" dirty="0" smtClean="0">
                <a:latin typeface="Arial" pitchFamily="34" charset="0"/>
                <a:ea typeface="华文细黑" pitchFamily="2" charset="-122"/>
                <a:cs typeface="Arial" pitchFamily="34" charset="0"/>
              </a:rPr>
              <a:t>是</a:t>
            </a:r>
            <a:r>
              <a:rPr lang="en-US" altLang="zh-CN" sz="2600" b="1" dirty="0" err="1">
                <a:latin typeface="Arial" pitchFamily="34" charset="0"/>
                <a:ea typeface="华文细黑" pitchFamily="2" charset="-122"/>
                <a:cs typeface="Arial" pitchFamily="34" charset="0"/>
              </a:rPr>
              <a:t>PrintStream</a:t>
            </a:r>
            <a:r>
              <a:rPr lang="zh-CN" altLang="en-US" sz="2600" b="1" dirty="0">
                <a:latin typeface="Arial" pitchFamily="34" charset="0"/>
                <a:ea typeface="华文细黑" pitchFamily="2" charset="-122"/>
                <a:cs typeface="Arial" pitchFamily="34" charset="0"/>
              </a:rPr>
              <a:t>类型变量</a:t>
            </a:r>
            <a:r>
              <a:rPr lang="zh-CN" altLang="en-US" sz="2600" b="1" dirty="0" smtClean="0">
                <a:latin typeface="Arial" pitchFamily="34" charset="0"/>
                <a:ea typeface="华文细黑" pitchFamily="2" charset="-122"/>
                <a:cs typeface="Arial" pitchFamily="34" charset="0"/>
              </a:rPr>
              <a:t>，用于向</a:t>
            </a:r>
            <a:r>
              <a:rPr lang="zh-CN" altLang="en-US" sz="2600" b="1" dirty="0">
                <a:latin typeface="Arial" pitchFamily="34" charset="0"/>
                <a:ea typeface="华文细黑" pitchFamily="2" charset="-122"/>
                <a:cs typeface="Arial" pitchFamily="34" charset="0"/>
              </a:rPr>
              <a:t>控制台</a:t>
            </a:r>
            <a:r>
              <a:rPr lang="zh-CN" altLang="en-US" sz="2600" b="1" dirty="0" smtClean="0">
                <a:latin typeface="Arial" pitchFamily="34" charset="0"/>
                <a:ea typeface="华文细黑" pitchFamily="2" charset="-122"/>
                <a:cs typeface="Arial" pitchFamily="34" charset="0"/>
              </a:rPr>
              <a:t>输出错误信息。</a:t>
            </a:r>
            <a:endParaRPr lang="en-US" altLang="zh-CN" sz="26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33094397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1000"/>
                                        <p:tgtEl>
                                          <p:spTgt spid="4">
                                            <p:txEl>
                                              <p:pRg st="4" end="4"/>
                                            </p:txEl>
                                          </p:spTgt>
                                        </p:tgtEl>
                                      </p:cBhvr>
                                    </p:animEffect>
                                    <p:anim calcmode="lin" valueType="num">
                                      <p:cBhvr>
                                        <p:cTn id="3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1000"/>
                                        <p:tgtEl>
                                          <p:spTgt spid="4">
                                            <p:txEl>
                                              <p:pRg st="5" end="5"/>
                                            </p:txEl>
                                          </p:spTgt>
                                        </p:tgtEl>
                                      </p:cBhvr>
                                    </p:animEffect>
                                    <p:anim calcmode="lin" valueType="num">
                                      <p:cBhvr>
                                        <p:cTn id="3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4" name="TextBox 3"/>
          <p:cNvSpPr txBox="1"/>
          <p:nvPr/>
        </p:nvSpPr>
        <p:spPr>
          <a:xfrm>
            <a:off x="251520" y="1700808"/>
            <a:ext cx="864096" cy="1569660"/>
          </a:xfrm>
          <a:prstGeom prst="rect">
            <a:avLst/>
          </a:prstGeom>
          <a:noFill/>
        </p:spPr>
        <p:txBody>
          <a:bodyPr wrap="square" rtlCol="0">
            <a:spAutoFit/>
          </a:bodyPr>
          <a:lstStyle/>
          <a:p>
            <a:pPr algn="ctr"/>
            <a:r>
              <a:rPr lang="zh-CN" altLang="en-US" sz="2400" b="1" dirty="0" smtClean="0">
                <a:solidFill>
                  <a:srgbClr val="FF0000"/>
                </a:solidFill>
              </a:rPr>
              <a:t>屏幕输入回显程序</a:t>
            </a:r>
            <a:endParaRPr lang="zh-CN" altLang="en-US" sz="2400" b="1" dirty="0">
              <a:solidFill>
                <a:srgbClr val="FF0000"/>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7056784" cy="5611604"/>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739361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10.2</a:t>
            </a:r>
            <a:r>
              <a:rPr lang="zh-CN" altLang="en-US" dirty="0"/>
              <a:t> 基本字节数据流</a:t>
            </a:r>
          </a:p>
        </p:txBody>
      </p:sp>
      <p:sp>
        <p:nvSpPr>
          <p:cNvPr id="4" name="TextBox 3"/>
          <p:cNvSpPr txBox="1"/>
          <p:nvPr/>
        </p:nvSpPr>
        <p:spPr>
          <a:xfrm>
            <a:off x="361628" y="980728"/>
            <a:ext cx="8496944" cy="2200602"/>
          </a:xfrm>
          <a:prstGeom prst="rect">
            <a:avLst/>
          </a:prstGeom>
          <a:noFill/>
        </p:spPr>
        <p:txBody>
          <a:bodyPr wrap="square" rtlCol="0">
            <a:spAutoFit/>
          </a:bodyPr>
          <a:lstStyle/>
          <a:p>
            <a:pPr>
              <a:spcAft>
                <a:spcPts val="600"/>
              </a:spcAft>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标准输入输出流重定向</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标准输入流、标准输出流和标准错误输出流的重定向就是将这些流分别与指定的文件建立起关系。当输入数据时，数据将从文件读入；当输出数据时，数据将写入文件。</a:t>
            </a:r>
            <a:endParaRPr lang="en-US" altLang="zh-CN" sz="2600" b="1" dirty="0" smtClean="0">
              <a:latin typeface="Arial" pitchFamily="34" charset="0"/>
              <a:ea typeface="华文细黑" pitchFamily="2" charset="-122"/>
              <a:cs typeface="Arial" pitchFamily="34" charset="0"/>
            </a:endParaRPr>
          </a:p>
        </p:txBody>
      </p:sp>
      <p:sp>
        <p:nvSpPr>
          <p:cNvPr id="2" name="TextBox 1"/>
          <p:cNvSpPr txBox="1"/>
          <p:nvPr/>
        </p:nvSpPr>
        <p:spPr>
          <a:xfrm>
            <a:off x="576040" y="3356992"/>
            <a:ext cx="7632848" cy="907941"/>
          </a:xfrm>
          <a:prstGeom prst="rect">
            <a:avLst/>
          </a:prstGeom>
          <a:solidFill>
            <a:srgbClr val="FFFFCC"/>
          </a:solidFill>
          <a:ln>
            <a:solidFill>
              <a:srgbClr val="C00000"/>
            </a:solidFill>
          </a:ln>
        </p:spPr>
        <p:txBody>
          <a:bodyPr wrap="square" rtlCol="0">
            <a:spAutoFit/>
          </a:bodyPr>
          <a:lstStyle/>
          <a:p>
            <a:pPr>
              <a:spcAft>
                <a:spcPts val="600"/>
              </a:spcAft>
            </a:pPr>
            <a:r>
              <a:rPr lang="en-US" altLang="zh-CN" sz="2400" b="1" dirty="0" smtClean="0">
                <a:solidFill>
                  <a:srgbClr val="0000FF"/>
                </a:solidFill>
              </a:rPr>
              <a:t>//</a:t>
            </a:r>
            <a:r>
              <a:rPr lang="zh-CN" altLang="en-US" sz="2400" b="1" dirty="0" smtClean="0">
                <a:solidFill>
                  <a:srgbClr val="0000FF"/>
                </a:solidFill>
              </a:rPr>
              <a:t>将标准输入流重定向为参数</a:t>
            </a:r>
            <a:r>
              <a:rPr lang="en-US" altLang="zh-CN" sz="2400" b="1" dirty="0" smtClean="0">
                <a:solidFill>
                  <a:srgbClr val="0000FF"/>
                </a:solidFill>
              </a:rPr>
              <a:t>in</a:t>
            </a:r>
            <a:r>
              <a:rPr lang="zh-CN" altLang="en-US" sz="2400" b="1" dirty="0" smtClean="0">
                <a:solidFill>
                  <a:srgbClr val="0000FF"/>
                </a:solidFill>
              </a:rPr>
              <a:t>指定的输入流</a:t>
            </a:r>
            <a:endParaRPr lang="en-US" altLang="zh-CN" sz="2400" b="1" dirty="0" smtClean="0">
              <a:solidFill>
                <a:srgbClr val="0000FF"/>
              </a:solidFill>
            </a:endParaRPr>
          </a:p>
          <a:p>
            <a:pPr>
              <a:spcAft>
                <a:spcPts val="600"/>
              </a:spcAft>
            </a:pPr>
            <a:r>
              <a:rPr lang="en-US" altLang="zh-CN" sz="2400" dirty="0" smtClean="0"/>
              <a:t>public static void </a:t>
            </a:r>
            <a:r>
              <a:rPr lang="en-US" altLang="zh-CN" sz="2400" dirty="0" err="1" smtClean="0"/>
              <a:t>setIn</a:t>
            </a:r>
            <a:r>
              <a:rPr lang="en-US" altLang="zh-CN" sz="2400" dirty="0" smtClean="0"/>
              <a:t>(</a:t>
            </a:r>
            <a:r>
              <a:rPr lang="en-US" altLang="zh-CN" sz="2400" dirty="0" err="1" smtClean="0"/>
              <a:t>InputStream</a:t>
            </a:r>
            <a:r>
              <a:rPr lang="en-US" altLang="zh-CN" sz="2400" dirty="0" smtClean="0"/>
              <a:t> in)</a:t>
            </a:r>
            <a:endParaRPr lang="zh-CN" altLang="en-US" sz="2400" dirty="0"/>
          </a:p>
        </p:txBody>
      </p:sp>
      <p:sp>
        <p:nvSpPr>
          <p:cNvPr id="5" name="TextBox 4"/>
          <p:cNvSpPr txBox="1"/>
          <p:nvPr/>
        </p:nvSpPr>
        <p:spPr>
          <a:xfrm>
            <a:off x="611560" y="4437112"/>
            <a:ext cx="7632848" cy="907941"/>
          </a:xfrm>
          <a:prstGeom prst="rect">
            <a:avLst/>
          </a:prstGeom>
          <a:solidFill>
            <a:srgbClr val="FFFFCC"/>
          </a:solidFill>
          <a:ln>
            <a:solidFill>
              <a:srgbClr val="C00000"/>
            </a:solidFill>
          </a:ln>
        </p:spPr>
        <p:txBody>
          <a:bodyPr wrap="square" rtlCol="0">
            <a:spAutoFit/>
          </a:bodyPr>
          <a:lstStyle/>
          <a:p>
            <a:pPr>
              <a:spcAft>
                <a:spcPts val="600"/>
              </a:spcAft>
            </a:pPr>
            <a:r>
              <a:rPr lang="en-US" altLang="zh-CN" sz="2400" b="1" dirty="0" smtClean="0">
                <a:solidFill>
                  <a:srgbClr val="0000FF"/>
                </a:solidFill>
              </a:rPr>
              <a:t>//</a:t>
            </a:r>
            <a:r>
              <a:rPr lang="zh-CN" altLang="en-US" sz="2400" b="1" dirty="0" smtClean="0">
                <a:solidFill>
                  <a:srgbClr val="0000FF"/>
                </a:solidFill>
              </a:rPr>
              <a:t>将标准输出流重定向为参数</a:t>
            </a:r>
            <a:r>
              <a:rPr lang="en-US" altLang="zh-CN" sz="2400" b="1" dirty="0" smtClean="0">
                <a:solidFill>
                  <a:srgbClr val="0000FF"/>
                </a:solidFill>
              </a:rPr>
              <a:t>out</a:t>
            </a:r>
            <a:r>
              <a:rPr lang="zh-CN" altLang="en-US" sz="2400" b="1" dirty="0" smtClean="0">
                <a:solidFill>
                  <a:srgbClr val="0000FF"/>
                </a:solidFill>
              </a:rPr>
              <a:t>指定的输出流</a:t>
            </a:r>
            <a:endParaRPr lang="en-US" altLang="zh-CN" sz="2400" b="1" dirty="0" smtClean="0">
              <a:solidFill>
                <a:srgbClr val="0000FF"/>
              </a:solidFill>
            </a:endParaRPr>
          </a:p>
          <a:p>
            <a:pPr>
              <a:spcAft>
                <a:spcPts val="600"/>
              </a:spcAft>
            </a:pPr>
            <a:r>
              <a:rPr lang="en-US" altLang="zh-CN" sz="2400" dirty="0" smtClean="0"/>
              <a:t>public static void </a:t>
            </a:r>
            <a:r>
              <a:rPr lang="en-US" altLang="zh-CN" sz="2400" dirty="0" err="1" smtClean="0"/>
              <a:t>setOut</a:t>
            </a:r>
            <a:r>
              <a:rPr lang="en-US" altLang="zh-CN" sz="2400" dirty="0" smtClean="0"/>
              <a:t>(</a:t>
            </a:r>
            <a:r>
              <a:rPr lang="en-US" altLang="zh-CN" sz="2400" dirty="0" err="1" smtClean="0"/>
              <a:t>PrintStream</a:t>
            </a:r>
            <a:r>
              <a:rPr lang="en-US" altLang="zh-CN" sz="2400" dirty="0" smtClean="0"/>
              <a:t> </a:t>
            </a:r>
            <a:r>
              <a:rPr lang="en-US" altLang="zh-CN" sz="2400" dirty="0"/>
              <a:t>out</a:t>
            </a:r>
            <a:r>
              <a:rPr lang="en-US" altLang="zh-CN" sz="2400" dirty="0" smtClean="0"/>
              <a:t>)</a:t>
            </a:r>
            <a:endParaRPr lang="zh-CN" altLang="en-US" sz="2400" dirty="0"/>
          </a:p>
        </p:txBody>
      </p:sp>
      <p:sp>
        <p:nvSpPr>
          <p:cNvPr id="6" name="TextBox 5"/>
          <p:cNvSpPr txBox="1"/>
          <p:nvPr/>
        </p:nvSpPr>
        <p:spPr>
          <a:xfrm>
            <a:off x="611560" y="5545395"/>
            <a:ext cx="7632848" cy="907941"/>
          </a:xfrm>
          <a:prstGeom prst="rect">
            <a:avLst/>
          </a:prstGeom>
          <a:solidFill>
            <a:srgbClr val="FFFFCC"/>
          </a:solidFill>
          <a:ln>
            <a:solidFill>
              <a:srgbClr val="C00000"/>
            </a:solidFill>
          </a:ln>
        </p:spPr>
        <p:txBody>
          <a:bodyPr wrap="square" rtlCol="0">
            <a:spAutoFit/>
          </a:bodyPr>
          <a:lstStyle/>
          <a:p>
            <a:pPr>
              <a:spcAft>
                <a:spcPts val="600"/>
              </a:spcAft>
            </a:pPr>
            <a:r>
              <a:rPr lang="en-US" altLang="zh-CN" sz="2400" b="1" dirty="0" smtClean="0">
                <a:solidFill>
                  <a:srgbClr val="0000FF"/>
                </a:solidFill>
              </a:rPr>
              <a:t>//</a:t>
            </a:r>
            <a:r>
              <a:rPr lang="zh-CN" altLang="en-US" sz="2400" b="1" dirty="0" smtClean="0">
                <a:solidFill>
                  <a:srgbClr val="0000FF"/>
                </a:solidFill>
              </a:rPr>
              <a:t>将标准错误输出流重定向为参数</a:t>
            </a:r>
            <a:r>
              <a:rPr lang="en-US" altLang="zh-CN" sz="2400" b="1" dirty="0" smtClean="0">
                <a:solidFill>
                  <a:srgbClr val="0000FF"/>
                </a:solidFill>
              </a:rPr>
              <a:t>err</a:t>
            </a:r>
            <a:r>
              <a:rPr lang="zh-CN" altLang="en-US" sz="2400" b="1" dirty="0" smtClean="0">
                <a:solidFill>
                  <a:srgbClr val="0000FF"/>
                </a:solidFill>
              </a:rPr>
              <a:t>指定的输出流</a:t>
            </a:r>
            <a:endParaRPr lang="en-US" altLang="zh-CN" sz="2400" b="1" dirty="0" smtClean="0">
              <a:solidFill>
                <a:srgbClr val="0000FF"/>
              </a:solidFill>
            </a:endParaRPr>
          </a:p>
          <a:p>
            <a:pPr>
              <a:spcAft>
                <a:spcPts val="600"/>
              </a:spcAft>
            </a:pPr>
            <a:r>
              <a:rPr lang="en-US" altLang="zh-CN" sz="2400" dirty="0" smtClean="0"/>
              <a:t>public static void </a:t>
            </a:r>
            <a:r>
              <a:rPr lang="en-US" altLang="zh-CN" sz="2400" dirty="0" err="1" smtClean="0"/>
              <a:t>setErr</a:t>
            </a:r>
            <a:r>
              <a:rPr lang="en-US" altLang="zh-CN" sz="2400" dirty="0" smtClean="0"/>
              <a:t>(</a:t>
            </a:r>
            <a:r>
              <a:rPr lang="en-US" altLang="zh-CN" sz="2400" dirty="0" err="1" smtClean="0"/>
              <a:t>PrintStream</a:t>
            </a:r>
            <a:r>
              <a:rPr lang="en-US" altLang="zh-CN" sz="2400" dirty="0" smtClean="0"/>
              <a:t> err)</a:t>
            </a:r>
            <a:endParaRPr lang="zh-CN" altLang="en-US" sz="2400" dirty="0"/>
          </a:p>
        </p:txBody>
      </p:sp>
    </p:spTree>
    <p:extLst>
      <p:ext uri="{BB962C8B-B14F-4D97-AF65-F5344CB8AC3E}">
        <p14:creationId xmlns:p14="http://schemas.microsoft.com/office/powerpoint/2010/main" val="3666650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27" y="1124744"/>
            <a:ext cx="8205712" cy="4248472"/>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777977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4" name="TextBox 3"/>
          <p:cNvSpPr txBox="1"/>
          <p:nvPr/>
        </p:nvSpPr>
        <p:spPr>
          <a:xfrm>
            <a:off x="361628" y="980728"/>
            <a:ext cx="8496944" cy="2754600"/>
          </a:xfrm>
          <a:prstGeom prst="rect">
            <a:avLst/>
          </a:prstGeom>
          <a:noFill/>
        </p:spPr>
        <p:txBody>
          <a:bodyPr wrap="square" rtlCol="0">
            <a:spAutoFit/>
          </a:bodyPr>
          <a:lstStyle/>
          <a:p>
            <a:pPr marL="457200" indent="-457200">
              <a:spcAft>
                <a:spcPts val="600"/>
              </a:spcAft>
              <a:buFont typeface="Wingdings" panose="05000000000000000000" pitchFamily="2" charset="2"/>
              <a:buChar char="n"/>
            </a:pPr>
            <a:r>
              <a:rPr lang="en-US" altLang="zh-CN" sz="2800" b="1" dirty="0" err="1">
                <a:solidFill>
                  <a:srgbClr val="FF0000"/>
                </a:solidFill>
                <a:latin typeface="Arial" pitchFamily="34" charset="0"/>
                <a:ea typeface="华文细黑" pitchFamily="2" charset="-122"/>
                <a:cs typeface="Arial" pitchFamily="34" charset="0"/>
              </a:rPr>
              <a:t>j</a:t>
            </a:r>
            <a:r>
              <a:rPr lang="en-US" altLang="zh-CN" sz="2800" b="1" dirty="0" err="1" smtClean="0">
                <a:solidFill>
                  <a:srgbClr val="FF0000"/>
                </a:solidFill>
                <a:latin typeface="Arial" pitchFamily="34" charset="0"/>
                <a:ea typeface="华文细黑" pitchFamily="2" charset="-122"/>
                <a:cs typeface="Arial" pitchFamily="34" charset="0"/>
              </a:rPr>
              <a:t>ava.util.Scanner</a:t>
            </a:r>
            <a:r>
              <a:rPr lang="zh-CN" altLang="en-US" sz="2800" b="1" dirty="0" smtClean="0">
                <a:solidFill>
                  <a:srgbClr val="FF0000"/>
                </a:solidFill>
                <a:latin typeface="Arial" pitchFamily="34" charset="0"/>
                <a:ea typeface="华文细黑" pitchFamily="2" charset="-122"/>
                <a:cs typeface="Arial" pitchFamily="34" charset="0"/>
              </a:rPr>
              <a:t>类</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en-US" altLang="zh-CN" sz="2600" b="1" dirty="0" smtClean="0">
                <a:latin typeface="Arial" pitchFamily="34" charset="0"/>
                <a:ea typeface="华文细黑" pitchFamily="2" charset="-122"/>
                <a:cs typeface="Arial" pitchFamily="34" charset="0"/>
              </a:rPr>
              <a:t>Scanner</a:t>
            </a:r>
            <a:r>
              <a:rPr lang="zh-CN" altLang="en-US" sz="2600" b="1" dirty="0" smtClean="0">
                <a:latin typeface="Arial" pitchFamily="34" charset="0"/>
                <a:ea typeface="华文细黑" pitchFamily="2" charset="-122"/>
                <a:cs typeface="Arial" pitchFamily="34" charset="0"/>
              </a:rPr>
              <a:t>类是</a:t>
            </a:r>
            <a:r>
              <a:rPr lang="en-US" altLang="zh-CN" sz="2600" b="1" dirty="0" smtClean="0">
                <a:latin typeface="Arial" pitchFamily="34" charset="0"/>
                <a:ea typeface="华文细黑" pitchFamily="2" charset="-122"/>
                <a:cs typeface="Arial" pitchFamily="34" charset="0"/>
              </a:rPr>
              <a:t>Java 5</a:t>
            </a:r>
            <a:r>
              <a:rPr lang="zh-CN" altLang="en-US" sz="2600" b="1" dirty="0" smtClean="0">
                <a:latin typeface="Arial" pitchFamily="34" charset="0"/>
                <a:ea typeface="华文细黑" pitchFamily="2" charset="-122"/>
                <a:cs typeface="Arial" pitchFamily="34" charset="0"/>
              </a:rPr>
              <a:t>的新特征，主要功能是简化文本扫描。</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latin typeface="Arial" pitchFamily="34" charset="0"/>
                <a:ea typeface="华文细黑" pitchFamily="2" charset="-122"/>
                <a:cs typeface="Arial" pitchFamily="34" charset="0"/>
              </a:rPr>
              <a:t>可以从字符串、输入流、文件等来构建</a:t>
            </a:r>
            <a:r>
              <a:rPr lang="en-US" altLang="zh-CN" sz="2600" b="1" dirty="0" smtClean="0">
                <a:latin typeface="Arial" pitchFamily="34" charset="0"/>
                <a:ea typeface="华文细黑" pitchFamily="2" charset="-122"/>
                <a:cs typeface="Arial" pitchFamily="34" charset="0"/>
              </a:rPr>
              <a:t>Scanner</a:t>
            </a:r>
            <a:r>
              <a:rPr lang="zh-CN" altLang="en-US" sz="2600" b="1" dirty="0" smtClean="0">
                <a:latin typeface="Arial" pitchFamily="34" charset="0"/>
                <a:ea typeface="华文细黑" pitchFamily="2" charset="-122"/>
                <a:cs typeface="Arial" pitchFamily="34" charset="0"/>
              </a:rPr>
              <a:t>对象。</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en-US" altLang="zh-CN" sz="2600" b="1" dirty="0" smtClean="0">
                <a:latin typeface="Arial" pitchFamily="34" charset="0"/>
                <a:ea typeface="华文细黑" pitchFamily="2" charset="-122"/>
                <a:cs typeface="Arial" pitchFamily="34" charset="0"/>
              </a:rPr>
              <a:t>Scanner</a:t>
            </a:r>
            <a:r>
              <a:rPr lang="zh-CN" altLang="en-US" sz="2600" b="1" dirty="0" smtClean="0">
                <a:latin typeface="Arial" pitchFamily="34" charset="0"/>
                <a:ea typeface="华文细黑" pitchFamily="2" charset="-122"/>
                <a:cs typeface="Arial" pitchFamily="34" charset="0"/>
              </a:rPr>
              <a:t>默认和使用空格作为分隔符来分隔文本，可以通过方法</a:t>
            </a:r>
            <a:r>
              <a:rPr lang="en-US" altLang="zh-CN" sz="2600" b="1" dirty="0" err="1" smtClean="0">
                <a:latin typeface="Arial" pitchFamily="34" charset="0"/>
                <a:ea typeface="华文细黑" pitchFamily="2" charset="-122"/>
                <a:cs typeface="Arial" pitchFamily="34" charset="0"/>
              </a:rPr>
              <a:t>useDelimiter</a:t>
            </a:r>
            <a:r>
              <a:rPr lang="zh-CN" altLang="en-US" sz="2600" b="1" dirty="0" smtClean="0">
                <a:latin typeface="Arial" pitchFamily="34" charset="0"/>
                <a:ea typeface="华文细黑" pitchFamily="2" charset="-122"/>
                <a:cs typeface="Arial" pitchFamily="34" charset="0"/>
              </a:rPr>
              <a:t>来设置分隔符。</a:t>
            </a:r>
            <a:endParaRPr lang="en-US" altLang="zh-CN" sz="26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32123002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辛运帏</a:t>
            </a:r>
            <a:r>
              <a:rPr lang="en-US" altLang="zh-CN" dirty="0" smtClean="0"/>
              <a:t>, </a:t>
            </a:r>
            <a:r>
              <a:rPr lang="zh-CN" altLang="en-US" dirty="0" smtClean="0"/>
              <a:t>饶一梅</a:t>
            </a:r>
            <a:r>
              <a:rPr lang="en-US" altLang="zh-CN" dirty="0" smtClean="0"/>
              <a:t>, </a:t>
            </a:r>
            <a:r>
              <a:rPr lang="zh-CN" altLang="en-US" dirty="0" smtClean="0"/>
              <a:t>马素霞</a:t>
            </a:r>
            <a:r>
              <a:rPr lang="en-US" altLang="zh-CN" dirty="0" smtClean="0"/>
              <a:t>. Java</a:t>
            </a:r>
            <a:r>
              <a:rPr lang="zh-CN" altLang="en-US" dirty="0" smtClean="0"/>
              <a:t>程序设计</a:t>
            </a:r>
            <a:r>
              <a:rPr lang="en-US" altLang="zh-CN" dirty="0" smtClean="0"/>
              <a:t>(</a:t>
            </a:r>
            <a:r>
              <a:rPr lang="zh-CN" altLang="en-US" dirty="0" smtClean="0"/>
              <a:t>第二版</a:t>
            </a:r>
            <a:r>
              <a:rPr lang="en-US" altLang="zh-CN" dirty="0" smtClean="0"/>
              <a:t>). </a:t>
            </a:r>
            <a:r>
              <a:rPr lang="zh-CN" altLang="en-US" dirty="0" smtClean="0"/>
              <a:t>清华大学出版社</a:t>
            </a:r>
            <a:r>
              <a:rPr lang="en-US" altLang="zh-CN" dirty="0" smtClean="0"/>
              <a:t>, 2006.</a:t>
            </a:r>
            <a:endParaRPr lang="zh-CN" altLang="en-US" dirty="0"/>
          </a:p>
        </p:txBody>
      </p:sp>
      <p:sp>
        <p:nvSpPr>
          <p:cNvPr id="3" name="标题 2"/>
          <p:cNvSpPr>
            <a:spLocks noGrp="1"/>
          </p:cNvSpPr>
          <p:nvPr>
            <p:ph type="title"/>
          </p:nvPr>
        </p:nvSpPr>
        <p:spPr/>
        <p:txBody>
          <a:bodyPr/>
          <a:lstStyle/>
          <a:p>
            <a:r>
              <a:rPr lang="zh-CN" altLang="en-US" dirty="0" smtClean="0"/>
              <a:t>参考资料</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28" name="TextBox 27"/>
          <p:cNvSpPr txBox="1"/>
          <p:nvPr/>
        </p:nvSpPr>
        <p:spPr>
          <a:xfrm>
            <a:off x="361628" y="980728"/>
            <a:ext cx="8496944" cy="4062651"/>
          </a:xfrm>
          <a:prstGeom prst="rect">
            <a:avLst/>
          </a:prstGeom>
          <a:noFill/>
        </p:spPr>
        <p:txBody>
          <a:bodyPr wrap="square" rtlCol="0">
            <a:spAutoFit/>
          </a:bodyPr>
          <a:lstStyle/>
          <a:p>
            <a:pPr algn="just">
              <a:spcBef>
                <a:spcPts val="200"/>
              </a:spcBef>
              <a:spcAft>
                <a:spcPts val="2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文件数据流</a:t>
            </a:r>
            <a:endParaRPr lang="en-US" altLang="zh-CN" sz="2800" b="1" dirty="0" smtClean="0">
              <a:solidFill>
                <a:srgbClr val="FF0000"/>
              </a:solidFill>
              <a:latin typeface="Arial" pitchFamily="34" charset="0"/>
              <a:ea typeface="华文细黑" pitchFamily="2" charset="-122"/>
              <a:cs typeface="Arial" pitchFamily="34" charset="0"/>
            </a:endParaRPr>
          </a:p>
          <a:p>
            <a:pPr algn="just">
              <a:spcBef>
                <a:spcPts val="200"/>
              </a:spcBef>
              <a:spcAft>
                <a:spcPts val="200"/>
              </a:spcAft>
              <a:buFont typeface="Wingdings" pitchFamily="2" charset="2"/>
              <a:buChar char="Ø"/>
            </a:pPr>
            <a:r>
              <a:rPr lang="zh-CN" altLang="en-US" sz="2400" b="1" dirty="0" smtClean="0">
                <a:latin typeface="Arial" pitchFamily="34" charset="0"/>
                <a:ea typeface="华文细黑" pitchFamily="2" charset="-122"/>
                <a:cs typeface="Arial" pitchFamily="34" charset="0"/>
              </a:rPr>
              <a:t>包括</a:t>
            </a:r>
            <a:r>
              <a:rPr lang="en-US" altLang="zh-CN" sz="2400" b="1" dirty="0" smtClean="0">
                <a:solidFill>
                  <a:srgbClr val="FF0000"/>
                </a:solidFill>
                <a:latin typeface="Arial" pitchFamily="34" charset="0"/>
                <a:ea typeface="华文细黑" pitchFamily="2" charset="-122"/>
                <a:cs typeface="Arial" pitchFamily="34" charset="0"/>
              </a:rPr>
              <a:t>FileInputStream</a:t>
            </a:r>
            <a:r>
              <a:rPr lang="zh-CN" altLang="en-US" sz="2400" b="1" dirty="0" smtClean="0">
                <a:latin typeface="Arial" pitchFamily="34" charset="0"/>
                <a:ea typeface="华文细黑" pitchFamily="2" charset="-122"/>
                <a:cs typeface="Arial" pitchFamily="34" charset="0"/>
              </a:rPr>
              <a:t>和</a:t>
            </a:r>
            <a:r>
              <a:rPr lang="en-US" altLang="zh-CN" sz="2400" b="1" dirty="0" smtClean="0">
                <a:solidFill>
                  <a:srgbClr val="FF0000"/>
                </a:solidFill>
                <a:latin typeface="Arial" pitchFamily="34" charset="0"/>
                <a:ea typeface="华文细黑" pitchFamily="2" charset="-122"/>
                <a:cs typeface="Arial" pitchFamily="34" charset="0"/>
              </a:rPr>
              <a:t>FileOutputStream</a:t>
            </a:r>
            <a:r>
              <a:rPr lang="zh-CN" altLang="en-US" sz="2400" b="1" dirty="0" smtClean="0">
                <a:latin typeface="Arial" pitchFamily="34" charset="0"/>
                <a:ea typeface="华文细黑" pitchFamily="2" charset="-122"/>
                <a:cs typeface="Arial" pitchFamily="34" charset="0"/>
              </a:rPr>
              <a:t>。这两个类用来进行文件的</a:t>
            </a:r>
            <a:r>
              <a:rPr lang="en-US" altLang="zh-CN" sz="2400" b="1" dirty="0" smtClean="0">
                <a:latin typeface="Arial" pitchFamily="34" charset="0"/>
                <a:ea typeface="华文细黑" pitchFamily="2" charset="-122"/>
                <a:cs typeface="Arial" pitchFamily="34" charset="0"/>
              </a:rPr>
              <a:t>I/O</a:t>
            </a:r>
            <a:r>
              <a:rPr lang="zh-CN" altLang="en-US" sz="2400" b="1" dirty="0" smtClean="0">
                <a:latin typeface="Arial" pitchFamily="34" charset="0"/>
                <a:ea typeface="华文细黑" pitchFamily="2" charset="-122"/>
                <a:cs typeface="Arial" pitchFamily="34" charset="0"/>
              </a:rPr>
              <a:t>处理，其数据源和数据终点都应当是文件。</a:t>
            </a:r>
            <a:endParaRPr lang="en-US" altLang="zh-CN" sz="2400" b="1" dirty="0" smtClean="0">
              <a:latin typeface="Arial" pitchFamily="34" charset="0"/>
              <a:ea typeface="华文细黑" pitchFamily="2" charset="-122"/>
              <a:cs typeface="Arial" pitchFamily="34" charset="0"/>
            </a:endParaRPr>
          </a:p>
          <a:p>
            <a:pPr algn="just">
              <a:spcBef>
                <a:spcPts val="200"/>
              </a:spcBef>
              <a:spcAft>
                <a:spcPts val="2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FileInputStream</a:t>
            </a:r>
            <a:r>
              <a:rPr lang="zh-CN" altLang="en-US" sz="26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用来打开一个输入文件。对于</a:t>
            </a:r>
            <a:r>
              <a:rPr lang="zh-CN" altLang="en-US" sz="2400" b="1" dirty="0" smtClean="0">
                <a:solidFill>
                  <a:srgbClr val="04040C"/>
                </a:solidFill>
                <a:latin typeface="Arial" pitchFamily="34" charset="0"/>
                <a:ea typeface="华文细黑" pitchFamily="2" charset="-122"/>
                <a:cs typeface="Arial" pitchFamily="34" charset="0"/>
              </a:rPr>
              <a:t>类</a:t>
            </a:r>
            <a:r>
              <a:rPr lang="en-US" altLang="zh-CN" sz="2400" b="1" dirty="0" smtClean="0">
                <a:latin typeface="Arial" pitchFamily="34" charset="0"/>
                <a:ea typeface="华文细黑" pitchFamily="2" charset="-122"/>
                <a:cs typeface="Arial" pitchFamily="34" charset="0"/>
              </a:rPr>
              <a:t>FileInputStream</a:t>
            </a:r>
            <a:r>
              <a:rPr lang="zh-CN" altLang="en-US" sz="2400" b="1" dirty="0" smtClean="0">
                <a:latin typeface="Arial" pitchFamily="34" charset="0"/>
                <a:ea typeface="华文细黑" pitchFamily="2" charset="-122"/>
                <a:cs typeface="Arial" pitchFamily="34" charset="0"/>
              </a:rPr>
              <a:t>的实例对象，如果所指定的文件不存在，产生</a:t>
            </a:r>
            <a:r>
              <a:rPr lang="en-US" altLang="zh-CN" sz="2400" b="1" dirty="0" smtClean="0">
                <a:latin typeface="Arial" pitchFamily="34" charset="0"/>
                <a:ea typeface="华文细黑" pitchFamily="2" charset="-122"/>
                <a:cs typeface="Arial" pitchFamily="34" charset="0"/>
              </a:rPr>
              <a:t>FileNotFoundException</a:t>
            </a:r>
            <a:r>
              <a:rPr lang="zh-CN" altLang="en-US" sz="2400" b="1" dirty="0" smtClean="0">
                <a:latin typeface="Arial" pitchFamily="34" charset="0"/>
                <a:ea typeface="华文细黑" pitchFamily="2" charset="-122"/>
                <a:cs typeface="Arial" pitchFamily="34" charset="0"/>
              </a:rPr>
              <a:t>异常。</a:t>
            </a:r>
            <a:endParaRPr lang="en-US" altLang="zh-CN" sz="2400" b="1" dirty="0" smtClean="0">
              <a:latin typeface="Arial" pitchFamily="34" charset="0"/>
              <a:ea typeface="华文细黑" pitchFamily="2" charset="-122"/>
              <a:cs typeface="Arial" pitchFamily="34" charset="0"/>
            </a:endParaRPr>
          </a:p>
          <a:p>
            <a:pPr algn="just">
              <a:spcBef>
                <a:spcPts val="200"/>
              </a:spcBef>
              <a:spcAft>
                <a:spcPts val="200"/>
              </a:spcAft>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FileOutputStream</a:t>
            </a:r>
            <a:r>
              <a:rPr lang="zh-CN" altLang="en-US" sz="2600" b="1" dirty="0" smtClean="0">
                <a:solidFill>
                  <a:srgbClr val="0000FF"/>
                </a:solidFill>
                <a:latin typeface="Arial" pitchFamily="34" charset="0"/>
                <a:ea typeface="华文细黑" pitchFamily="2" charset="-122"/>
                <a:cs typeface="Arial" pitchFamily="34" charset="0"/>
              </a:rPr>
              <a:t>：</a:t>
            </a:r>
            <a:r>
              <a:rPr lang="zh-CN" altLang="en-US" sz="2400" b="1" dirty="0" smtClean="0">
                <a:latin typeface="Arial" pitchFamily="34" charset="0"/>
                <a:ea typeface="华文细黑" pitchFamily="2" charset="-122"/>
                <a:cs typeface="Arial" pitchFamily="34" charset="0"/>
              </a:rPr>
              <a:t>用来打开一个输出文件。对于类</a:t>
            </a:r>
            <a:r>
              <a:rPr lang="en-US" altLang="zh-CN" sz="2400" b="1" dirty="0" smtClean="0">
                <a:latin typeface="Arial" pitchFamily="34" charset="0"/>
                <a:ea typeface="华文细黑" pitchFamily="2" charset="-122"/>
                <a:cs typeface="Arial" pitchFamily="34" charset="0"/>
              </a:rPr>
              <a:t>FileOutputStream</a:t>
            </a:r>
            <a:r>
              <a:rPr lang="zh-CN" altLang="en-US" sz="2400" b="1" dirty="0" smtClean="0">
                <a:latin typeface="Arial" pitchFamily="34" charset="0"/>
                <a:ea typeface="华文细黑" pitchFamily="2" charset="-122"/>
                <a:cs typeface="Arial" pitchFamily="34" charset="0"/>
              </a:rPr>
              <a:t>的实例对象，如果所指定的文件不存在，则创建一个新文件；如果存在，那么新写入的内容将会覆盖原有数据。</a:t>
            </a:r>
            <a:endParaRPr lang="en-US" altLang="zh-CN" sz="2400" b="1" dirty="0" smtClean="0">
              <a:latin typeface="Arial" pitchFamily="34" charset="0"/>
              <a:ea typeface="华文细黑" pitchFamily="2" charset="-122"/>
              <a:cs typeface="Arial" pitchFamily="34" charset="0"/>
            </a:endParaRPr>
          </a:p>
        </p:txBody>
      </p:sp>
      <p:sp>
        <p:nvSpPr>
          <p:cNvPr id="12" name="矩形 11"/>
          <p:cNvSpPr/>
          <p:nvPr/>
        </p:nvSpPr>
        <p:spPr>
          <a:xfrm>
            <a:off x="3816424" y="5817458"/>
            <a:ext cx="4572000" cy="707886"/>
          </a:xfrm>
          <a:prstGeom prst="rect">
            <a:avLst/>
          </a:prstGeom>
          <a:solidFill>
            <a:srgbClr val="FFFFCC"/>
          </a:solidFill>
        </p:spPr>
        <p:txBody>
          <a:bodyPr>
            <a:spAutoFit/>
          </a:bodyPr>
          <a:lstStyle/>
          <a:p>
            <a:r>
              <a:rPr lang="zh-CN" altLang="en-US" sz="2000" b="1" dirty="0" smtClean="0">
                <a:solidFill>
                  <a:srgbClr val="FF0000"/>
                </a:solidFill>
                <a:latin typeface="Arial" pitchFamily="34" charset="0"/>
                <a:ea typeface="华文细黑" pitchFamily="2" charset="-122"/>
                <a:cs typeface="Arial" pitchFamily="34" charset="0"/>
              </a:rPr>
              <a:t>如果在读、写或生成新文件时发生错误，则会产生</a:t>
            </a:r>
            <a:r>
              <a:rPr lang="en-US" altLang="zh-CN" sz="2000" b="1" dirty="0" err="1" smtClean="0">
                <a:solidFill>
                  <a:srgbClr val="FF0000"/>
                </a:solidFill>
                <a:latin typeface="Arial" pitchFamily="34" charset="0"/>
                <a:ea typeface="华文细黑" pitchFamily="2" charset="-122"/>
                <a:cs typeface="Arial" pitchFamily="34" charset="0"/>
              </a:rPr>
              <a:t>IOException</a:t>
            </a:r>
            <a:r>
              <a:rPr lang="zh-CN" altLang="en-US" sz="2000" b="1" dirty="0" smtClean="0">
                <a:solidFill>
                  <a:srgbClr val="FF0000"/>
                </a:solidFill>
                <a:latin typeface="Arial" pitchFamily="34" charset="0"/>
                <a:ea typeface="华文细黑" pitchFamily="2" charset="-122"/>
                <a:cs typeface="Arial" pitchFamily="34" charset="0"/>
              </a:rPr>
              <a:t>异常</a:t>
            </a:r>
            <a:endParaRPr lang="zh-CN" altLang="en-US" sz="2000" b="1" dirty="0">
              <a:solidFill>
                <a:srgbClr val="FF0000"/>
              </a:solidFill>
              <a:latin typeface="Arial" pitchFamily="34" charset="0"/>
              <a:ea typeface="华文细黑" pitchFamily="2" charset="-122"/>
              <a:cs typeface="Arial" pitchFamily="34" charset="0"/>
            </a:endParaRPr>
          </a:p>
        </p:txBody>
      </p:sp>
      <p:grpSp>
        <p:nvGrpSpPr>
          <p:cNvPr id="15" name="组合 14"/>
          <p:cNvGrpSpPr/>
          <p:nvPr/>
        </p:nvGrpSpPr>
        <p:grpSpPr>
          <a:xfrm>
            <a:off x="1800200" y="4708872"/>
            <a:ext cx="2736304" cy="1108586"/>
            <a:chOff x="1547664" y="5013176"/>
            <a:chExt cx="2736304" cy="1108586"/>
          </a:xfrm>
        </p:grpSpPr>
        <p:grpSp>
          <p:nvGrpSpPr>
            <p:cNvPr id="10" name="组合 9"/>
            <p:cNvGrpSpPr/>
            <p:nvPr/>
          </p:nvGrpSpPr>
          <p:grpSpPr>
            <a:xfrm>
              <a:off x="1547664" y="5013176"/>
              <a:ext cx="2664296" cy="1080120"/>
              <a:chOff x="755576" y="4437112"/>
              <a:chExt cx="2664296" cy="1080120"/>
            </a:xfrm>
          </p:grpSpPr>
          <p:sp>
            <p:nvSpPr>
              <p:cNvPr id="4" name="流程图: 文档 3"/>
              <p:cNvSpPr/>
              <p:nvPr/>
            </p:nvSpPr>
            <p:spPr>
              <a:xfrm>
                <a:off x="755576" y="4581128"/>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输入文件</a:t>
                </a:r>
                <a:endParaRPr lang="zh-CN" altLang="en-US" sz="2000" dirty="0">
                  <a:latin typeface="Arial" pitchFamily="34" charset="0"/>
                  <a:ea typeface="华文细黑" pitchFamily="2" charset="-122"/>
                  <a:cs typeface="Arial" pitchFamily="34" charset="0"/>
                </a:endParaRPr>
              </a:p>
            </p:txBody>
          </p:sp>
          <p:sp>
            <p:nvSpPr>
              <p:cNvPr id="5" name="右箭头 4"/>
              <p:cNvSpPr/>
              <p:nvPr/>
            </p:nvSpPr>
            <p:spPr>
              <a:xfrm>
                <a:off x="2483768" y="4797152"/>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6" name="TextBox 5"/>
              <p:cNvSpPr txBox="1"/>
              <p:nvPr/>
            </p:nvSpPr>
            <p:spPr>
              <a:xfrm>
                <a:off x="2483768" y="4437112"/>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read</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13" name="TextBox 12"/>
            <p:cNvSpPr txBox="1"/>
            <p:nvPr/>
          </p:nvSpPr>
          <p:spPr>
            <a:xfrm>
              <a:off x="3275856" y="5752430"/>
              <a:ext cx="1008112" cy="369332"/>
            </a:xfrm>
            <a:prstGeom prst="rect">
              <a:avLst/>
            </a:prstGeom>
            <a:noFill/>
          </p:spPr>
          <p:txBody>
            <a:bodyPr wrap="square" rtlCol="0">
              <a:spAutoFit/>
            </a:bodyPr>
            <a:lstStyle/>
            <a:p>
              <a:r>
                <a:rPr lang="zh-CN" altLang="en-US" dirty="0" smtClean="0"/>
                <a:t>输入流</a:t>
              </a:r>
              <a:endParaRPr lang="zh-CN" altLang="en-US" dirty="0"/>
            </a:p>
          </p:txBody>
        </p:sp>
      </p:grpSp>
      <p:grpSp>
        <p:nvGrpSpPr>
          <p:cNvPr id="16" name="组合 15"/>
          <p:cNvGrpSpPr/>
          <p:nvPr/>
        </p:nvGrpSpPr>
        <p:grpSpPr>
          <a:xfrm>
            <a:off x="4968552" y="4708872"/>
            <a:ext cx="2664296" cy="1089412"/>
            <a:chOff x="4716016" y="5013176"/>
            <a:chExt cx="2664296" cy="1089412"/>
          </a:xfrm>
        </p:grpSpPr>
        <p:grpSp>
          <p:nvGrpSpPr>
            <p:cNvPr id="11" name="组合 10"/>
            <p:cNvGrpSpPr/>
            <p:nvPr/>
          </p:nvGrpSpPr>
          <p:grpSpPr>
            <a:xfrm>
              <a:off x="4788024" y="5013176"/>
              <a:ext cx="2592288" cy="1080120"/>
              <a:chOff x="4644008" y="5445224"/>
              <a:chExt cx="2592288" cy="1080120"/>
            </a:xfrm>
          </p:grpSpPr>
          <p:sp>
            <p:nvSpPr>
              <p:cNvPr id="7" name="流程图: 文档 6"/>
              <p:cNvSpPr/>
              <p:nvPr/>
            </p:nvSpPr>
            <p:spPr>
              <a:xfrm>
                <a:off x="5652120" y="5589240"/>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输出文件</a:t>
                </a:r>
                <a:endParaRPr lang="zh-CN" altLang="en-US" sz="2000" dirty="0">
                  <a:latin typeface="Arial" pitchFamily="34" charset="0"/>
                  <a:ea typeface="华文细黑" pitchFamily="2" charset="-122"/>
                  <a:cs typeface="Arial" pitchFamily="34" charset="0"/>
                </a:endParaRPr>
              </a:p>
            </p:txBody>
          </p:sp>
          <p:sp>
            <p:nvSpPr>
              <p:cNvPr id="8" name="右箭头 7"/>
              <p:cNvSpPr/>
              <p:nvPr/>
            </p:nvSpPr>
            <p:spPr>
              <a:xfrm>
                <a:off x="4644008" y="5805264"/>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9" name="TextBox 8"/>
              <p:cNvSpPr txBox="1"/>
              <p:nvPr/>
            </p:nvSpPr>
            <p:spPr>
              <a:xfrm>
                <a:off x="4644008" y="5445224"/>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write</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14" name="TextBox 13"/>
            <p:cNvSpPr txBox="1"/>
            <p:nvPr/>
          </p:nvSpPr>
          <p:spPr>
            <a:xfrm>
              <a:off x="4716016" y="5733256"/>
              <a:ext cx="1008112" cy="369332"/>
            </a:xfrm>
            <a:prstGeom prst="rect">
              <a:avLst/>
            </a:prstGeom>
            <a:noFill/>
          </p:spPr>
          <p:txBody>
            <a:bodyPr wrap="square" rtlCol="0">
              <a:spAutoFit/>
            </a:bodyPr>
            <a:lstStyle/>
            <a:p>
              <a:r>
                <a:rPr lang="zh-CN" altLang="en-US" dirty="0" smtClean="0"/>
                <a:t>输出流</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4" presetClass="entr" presetSubtype="0" accel="100000" fill="hold"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anim calcmode="lin" valueType="num">
                                      <p:cBhvr>
                                        <p:cTn id="11" dur="500" fill="hold"/>
                                        <p:tgtEl>
                                          <p:spTgt spid="28">
                                            <p:txEl>
                                              <p:pRg st="2" end="2"/>
                                            </p:txEl>
                                          </p:spTgt>
                                        </p:tgtEl>
                                        <p:attrNameLst>
                                          <p:attrName>ppt_w</p:attrName>
                                        </p:attrNameLst>
                                      </p:cBhvr>
                                      <p:tavLst>
                                        <p:tav tm="0">
                                          <p:val>
                                            <p:strVal val="#ppt_w*0.05"/>
                                          </p:val>
                                        </p:tav>
                                        <p:tav tm="100000">
                                          <p:val>
                                            <p:strVal val="#ppt_w"/>
                                          </p:val>
                                        </p:tav>
                                      </p:tavLst>
                                    </p:anim>
                                    <p:anim calcmode="lin" valueType="num">
                                      <p:cBhvr>
                                        <p:cTn id="12" dur="500" fill="hold"/>
                                        <p:tgtEl>
                                          <p:spTgt spid="28">
                                            <p:txEl>
                                              <p:pRg st="2" end="2"/>
                                            </p:txEl>
                                          </p:spTgt>
                                        </p:tgtEl>
                                        <p:attrNameLst>
                                          <p:attrName>ppt_h</p:attrName>
                                        </p:attrNameLst>
                                      </p:cBhvr>
                                      <p:tavLst>
                                        <p:tav tm="0">
                                          <p:val>
                                            <p:strVal val="#ppt_h"/>
                                          </p:val>
                                        </p:tav>
                                        <p:tav tm="100000">
                                          <p:val>
                                            <p:strVal val="#ppt_h"/>
                                          </p:val>
                                        </p:tav>
                                      </p:tavLst>
                                    </p:anim>
                                    <p:anim calcmode="lin" valueType="num">
                                      <p:cBhvr>
                                        <p:cTn id="13" dur="500" fill="hold"/>
                                        <p:tgtEl>
                                          <p:spTgt spid="28">
                                            <p:txEl>
                                              <p:pRg st="2" end="2"/>
                                            </p:txEl>
                                          </p:spTgt>
                                        </p:tgtEl>
                                        <p:attrNameLst>
                                          <p:attrName>ppt_x</p:attrName>
                                        </p:attrNameLst>
                                      </p:cBhvr>
                                      <p:tavLst>
                                        <p:tav tm="0">
                                          <p:val>
                                            <p:strVal val="#ppt_x-.2"/>
                                          </p:val>
                                        </p:tav>
                                        <p:tav tm="100000">
                                          <p:val>
                                            <p:strVal val="#ppt_x"/>
                                          </p:val>
                                        </p:tav>
                                      </p:tavLst>
                                    </p:anim>
                                    <p:anim calcmode="lin" valueType="num">
                                      <p:cBhvr>
                                        <p:cTn id="14" dur="500" fill="hold"/>
                                        <p:tgtEl>
                                          <p:spTgt spid="28">
                                            <p:txEl>
                                              <p:pRg st="2" end="2"/>
                                            </p:txEl>
                                          </p:spTgt>
                                        </p:tgtEl>
                                        <p:attrNameLst>
                                          <p:attrName>ppt_y</p:attrName>
                                        </p:attrNameLst>
                                      </p:cBhvr>
                                      <p:tavLst>
                                        <p:tav tm="0">
                                          <p:val>
                                            <p:strVal val="#ppt_y"/>
                                          </p:val>
                                        </p:tav>
                                        <p:tav tm="100000">
                                          <p:val>
                                            <p:strVal val="#ppt_y"/>
                                          </p:val>
                                        </p:tav>
                                      </p:tavLst>
                                    </p:anim>
                                    <p:animEffect transition="in" filter="fade">
                                      <p:cBhvr>
                                        <p:cTn id="15" dur="500"/>
                                        <p:tgtEl>
                                          <p:spTgt spid="2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28">
                                            <p:txEl>
                                              <p:pRg st="3" end="3"/>
                                            </p:txEl>
                                          </p:spTgt>
                                        </p:tgtEl>
                                        <p:attrNameLst>
                                          <p:attrName>style.visibility</p:attrName>
                                        </p:attrNameLst>
                                      </p:cBhvr>
                                      <p:to>
                                        <p:strVal val="visible"/>
                                      </p:to>
                                    </p:set>
                                    <p:anim calcmode="lin" valueType="num">
                                      <p:cBhvr>
                                        <p:cTn id="24" dur="500" fill="hold"/>
                                        <p:tgtEl>
                                          <p:spTgt spid="28">
                                            <p:txEl>
                                              <p:pRg st="3" end="3"/>
                                            </p:txEl>
                                          </p:spTgt>
                                        </p:tgtEl>
                                        <p:attrNameLst>
                                          <p:attrName>ppt_w</p:attrName>
                                        </p:attrNameLst>
                                      </p:cBhvr>
                                      <p:tavLst>
                                        <p:tav tm="0">
                                          <p:val>
                                            <p:strVal val="#ppt_w*0.05"/>
                                          </p:val>
                                        </p:tav>
                                        <p:tav tm="100000">
                                          <p:val>
                                            <p:strVal val="#ppt_w"/>
                                          </p:val>
                                        </p:tav>
                                      </p:tavLst>
                                    </p:anim>
                                    <p:anim calcmode="lin" valueType="num">
                                      <p:cBhvr>
                                        <p:cTn id="25" dur="500" fill="hold"/>
                                        <p:tgtEl>
                                          <p:spTgt spid="28">
                                            <p:txEl>
                                              <p:pRg st="3" end="3"/>
                                            </p:txEl>
                                          </p:spTgt>
                                        </p:tgtEl>
                                        <p:attrNameLst>
                                          <p:attrName>ppt_h</p:attrName>
                                        </p:attrNameLst>
                                      </p:cBhvr>
                                      <p:tavLst>
                                        <p:tav tm="0">
                                          <p:val>
                                            <p:strVal val="#ppt_h"/>
                                          </p:val>
                                        </p:tav>
                                        <p:tav tm="100000">
                                          <p:val>
                                            <p:strVal val="#ppt_h"/>
                                          </p:val>
                                        </p:tav>
                                      </p:tavLst>
                                    </p:anim>
                                    <p:anim calcmode="lin" valueType="num">
                                      <p:cBhvr>
                                        <p:cTn id="26" dur="500" fill="hold"/>
                                        <p:tgtEl>
                                          <p:spTgt spid="28">
                                            <p:txEl>
                                              <p:pRg st="3" end="3"/>
                                            </p:txEl>
                                          </p:spTgt>
                                        </p:tgtEl>
                                        <p:attrNameLst>
                                          <p:attrName>ppt_x</p:attrName>
                                        </p:attrNameLst>
                                      </p:cBhvr>
                                      <p:tavLst>
                                        <p:tav tm="0">
                                          <p:val>
                                            <p:strVal val="#ppt_x-.2"/>
                                          </p:val>
                                        </p:tav>
                                        <p:tav tm="100000">
                                          <p:val>
                                            <p:strVal val="#ppt_x"/>
                                          </p:val>
                                        </p:tav>
                                      </p:tavLst>
                                    </p:anim>
                                    <p:anim calcmode="lin" valueType="num">
                                      <p:cBhvr>
                                        <p:cTn id="27" dur="500" fill="hold"/>
                                        <p:tgtEl>
                                          <p:spTgt spid="28">
                                            <p:txEl>
                                              <p:pRg st="3" end="3"/>
                                            </p:txEl>
                                          </p:spTgt>
                                        </p:tgtEl>
                                        <p:attrNameLst>
                                          <p:attrName>ppt_y</p:attrName>
                                        </p:attrNameLst>
                                      </p:cBhvr>
                                      <p:tavLst>
                                        <p:tav tm="0">
                                          <p:val>
                                            <p:strVal val="#ppt_y"/>
                                          </p:val>
                                        </p:tav>
                                        <p:tav tm="100000">
                                          <p:val>
                                            <p:strVal val="#ppt_y"/>
                                          </p:val>
                                        </p:tav>
                                      </p:tavLst>
                                    </p:anim>
                                    <p:animEffect transition="in" filter="fade">
                                      <p:cBhvr>
                                        <p:cTn id="28" dur="500"/>
                                        <p:tgtEl>
                                          <p:spTgt spid="28">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46" y="1098850"/>
            <a:ext cx="7248012" cy="5714526"/>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
        <p:nvSpPr>
          <p:cNvPr id="3" name="标题 2"/>
          <p:cNvSpPr>
            <a:spLocks noGrp="1"/>
          </p:cNvSpPr>
          <p:nvPr>
            <p:ph type="title"/>
          </p:nvPr>
        </p:nvSpPr>
        <p:spPr/>
        <p:txBody>
          <a:bodyPr/>
          <a:lstStyle/>
          <a:p>
            <a:r>
              <a:rPr lang="en-US" altLang="zh-CN" dirty="0"/>
              <a:t>10.2</a:t>
            </a:r>
            <a:r>
              <a:rPr lang="zh-CN" altLang="en-US" dirty="0"/>
              <a:t> 基本字节数据流</a:t>
            </a:r>
          </a:p>
        </p:txBody>
      </p:sp>
      <p:grpSp>
        <p:nvGrpSpPr>
          <p:cNvPr id="6" name="组合 5"/>
          <p:cNvGrpSpPr/>
          <p:nvPr/>
        </p:nvGrpSpPr>
        <p:grpSpPr>
          <a:xfrm>
            <a:off x="5121737" y="2530708"/>
            <a:ext cx="3842751" cy="1114316"/>
            <a:chOff x="5220072" y="2788112"/>
            <a:chExt cx="3842751" cy="1114316"/>
          </a:xfrm>
        </p:grpSpPr>
        <p:grpSp>
          <p:nvGrpSpPr>
            <p:cNvPr id="7" name="组合 6"/>
            <p:cNvGrpSpPr/>
            <p:nvPr/>
          </p:nvGrpSpPr>
          <p:grpSpPr>
            <a:xfrm>
              <a:off x="5220072" y="2788112"/>
              <a:ext cx="2736304" cy="1108586"/>
              <a:chOff x="1547664" y="5013176"/>
              <a:chExt cx="2736304" cy="1108586"/>
            </a:xfrm>
          </p:grpSpPr>
          <p:grpSp>
            <p:nvGrpSpPr>
              <p:cNvPr id="8" name="组合 9"/>
              <p:cNvGrpSpPr/>
              <p:nvPr/>
            </p:nvGrpSpPr>
            <p:grpSpPr>
              <a:xfrm>
                <a:off x="1547664" y="5013176"/>
                <a:ext cx="2664296" cy="1080120"/>
                <a:chOff x="755576" y="4437112"/>
                <a:chExt cx="2664296" cy="1080120"/>
              </a:xfrm>
            </p:grpSpPr>
            <p:sp>
              <p:nvSpPr>
                <p:cNvPr id="10" name="流程图: 文档 9"/>
                <p:cNvSpPr/>
                <p:nvPr/>
              </p:nvSpPr>
              <p:spPr>
                <a:xfrm>
                  <a:off x="755576" y="4581128"/>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dirty="0">
                      <a:latin typeface="Arial" pitchFamily="34" charset="0"/>
                      <a:ea typeface="华文细黑" pitchFamily="2" charset="-122"/>
                      <a:cs typeface="Arial" pitchFamily="34" charset="0"/>
                    </a:rPr>
                    <a:t>文件</a:t>
                  </a:r>
                </a:p>
              </p:txBody>
            </p:sp>
            <p:sp>
              <p:nvSpPr>
                <p:cNvPr id="11" name="右箭头 10"/>
                <p:cNvSpPr/>
                <p:nvPr/>
              </p:nvSpPr>
              <p:spPr>
                <a:xfrm>
                  <a:off x="2483768" y="4797152"/>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12" name="TextBox 11"/>
                <p:cNvSpPr txBox="1"/>
                <p:nvPr/>
              </p:nvSpPr>
              <p:spPr>
                <a:xfrm>
                  <a:off x="2483768" y="4437112"/>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read</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9" name="TextBox 8"/>
              <p:cNvSpPr txBox="1"/>
              <p:nvPr/>
            </p:nvSpPr>
            <p:spPr>
              <a:xfrm>
                <a:off x="3275856" y="5752430"/>
                <a:ext cx="1008112" cy="369332"/>
              </a:xfrm>
              <a:prstGeom prst="rect">
                <a:avLst/>
              </a:prstGeom>
              <a:noFill/>
            </p:spPr>
            <p:txBody>
              <a:bodyPr wrap="square" rtlCol="0">
                <a:spAutoFit/>
              </a:bodyPr>
              <a:lstStyle/>
              <a:p>
                <a:r>
                  <a:rPr lang="zh-CN" altLang="en-US" dirty="0" smtClean="0"/>
                  <a:t>输入流</a:t>
                </a:r>
                <a:endParaRPr lang="zh-CN" altLang="en-US" dirty="0"/>
              </a:p>
            </p:txBody>
          </p:sp>
        </p:grpSp>
        <p:sp>
          <p:nvSpPr>
            <p:cNvPr id="5" name="圆角矩形 4"/>
            <p:cNvSpPr/>
            <p:nvPr/>
          </p:nvSpPr>
          <p:spPr>
            <a:xfrm>
              <a:off x="7947207" y="2813523"/>
              <a:ext cx="1115616" cy="10889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屏幕</a:t>
              </a:r>
              <a:endParaRPr lang="zh-CN" altLang="en-US" dirty="0"/>
            </a:p>
          </p:txBody>
        </p:sp>
      </p:grpSp>
    </p:spTree>
    <p:extLst>
      <p:ext uri="{BB962C8B-B14F-4D97-AF65-F5344CB8AC3E}">
        <p14:creationId xmlns:p14="http://schemas.microsoft.com/office/powerpoint/2010/main" val="5484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1023708"/>
            <a:ext cx="6696744" cy="5805264"/>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grpSp>
        <p:nvGrpSpPr>
          <p:cNvPr id="23" name="组合 22"/>
          <p:cNvGrpSpPr/>
          <p:nvPr/>
        </p:nvGrpSpPr>
        <p:grpSpPr>
          <a:xfrm>
            <a:off x="3491880" y="1052736"/>
            <a:ext cx="2736304" cy="1108586"/>
            <a:chOff x="1547664" y="5013176"/>
            <a:chExt cx="2736304" cy="1108586"/>
          </a:xfrm>
        </p:grpSpPr>
        <p:grpSp>
          <p:nvGrpSpPr>
            <p:cNvPr id="24" name="组合 9"/>
            <p:cNvGrpSpPr/>
            <p:nvPr/>
          </p:nvGrpSpPr>
          <p:grpSpPr>
            <a:xfrm>
              <a:off x="1547664" y="5013176"/>
              <a:ext cx="2664296" cy="1080120"/>
              <a:chOff x="755576" y="4437112"/>
              <a:chExt cx="2664296" cy="1080120"/>
            </a:xfrm>
          </p:grpSpPr>
          <p:sp>
            <p:nvSpPr>
              <p:cNvPr id="26" name="流程图: 文档 25"/>
              <p:cNvSpPr/>
              <p:nvPr/>
            </p:nvSpPr>
            <p:spPr>
              <a:xfrm>
                <a:off x="755576" y="4581128"/>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dirty="0" smtClean="0">
                    <a:latin typeface="Arial" pitchFamily="34" charset="0"/>
                    <a:ea typeface="华文细黑" pitchFamily="2" charset="-122"/>
                    <a:cs typeface="Arial" pitchFamily="34" charset="0"/>
                  </a:rPr>
                  <a:t>file1.txt</a:t>
                </a:r>
                <a:endParaRPr lang="zh-CN" altLang="en-US" sz="2400" dirty="0">
                  <a:latin typeface="Arial" pitchFamily="34" charset="0"/>
                  <a:ea typeface="华文细黑" pitchFamily="2" charset="-122"/>
                  <a:cs typeface="Arial" pitchFamily="34" charset="0"/>
                </a:endParaRPr>
              </a:p>
            </p:txBody>
          </p:sp>
          <p:sp>
            <p:nvSpPr>
              <p:cNvPr id="27" name="右箭头 26"/>
              <p:cNvSpPr/>
              <p:nvPr/>
            </p:nvSpPr>
            <p:spPr>
              <a:xfrm>
                <a:off x="2483768" y="4797152"/>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29" name="TextBox 28"/>
              <p:cNvSpPr txBox="1"/>
              <p:nvPr/>
            </p:nvSpPr>
            <p:spPr>
              <a:xfrm>
                <a:off x="2483768" y="4437112"/>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read</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25" name="TextBox 24"/>
            <p:cNvSpPr txBox="1"/>
            <p:nvPr/>
          </p:nvSpPr>
          <p:spPr>
            <a:xfrm>
              <a:off x="3275856" y="5752430"/>
              <a:ext cx="1008112" cy="369332"/>
            </a:xfrm>
            <a:prstGeom prst="rect">
              <a:avLst/>
            </a:prstGeom>
            <a:noFill/>
          </p:spPr>
          <p:txBody>
            <a:bodyPr wrap="square" rtlCol="0">
              <a:spAutoFit/>
            </a:bodyPr>
            <a:lstStyle/>
            <a:p>
              <a:r>
                <a:rPr lang="zh-CN" altLang="en-US" dirty="0" smtClean="0"/>
                <a:t>输入流</a:t>
              </a:r>
              <a:endParaRPr lang="zh-CN" altLang="en-US" dirty="0"/>
            </a:p>
          </p:txBody>
        </p:sp>
      </p:grpSp>
      <p:grpSp>
        <p:nvGrpSpPr>
          <p:cNvPr id="30" name="组合 29"/>
          <p:cNvGrpSpPr/>
          <p:nvPr/>
        </p:nvGrpSpPr>
        <p:grpSpPr>
          <a:xfrm>
            <a:off x="6228184" y="1052736"/>
            <a:ext cx="2664296" cy="1089412"/>
            <a:chOff x="4716016" y="5013176"/>
            <a:chExt cx="2664296" cy="1089412"/>
          </a:xfrm>
        </p:grpSpPr>
        <p:grpSp>
          <p:nvGrpSpPr>
            <p:cNvPr id="31" name="组合 10"/>
            <p:cNvGrpSpPr/>
            <p:nvPr/>
          </p:nvGrpSpPr>
          <p:grpSpPr>
            <a:xfrm>
              <a:off x="4788024" y="5013176"/>
              <a:ext cx="2592288" cy="1080120"/>
              <a:chOff x="4644008" y="5445224"/>
              <a:chExt cx="2592288" cy="1080120"/>
            </a:xfrm>
          </p:grpSpPr>
          <p:sp>
            <p:nvSpPr>
              <p:cNvPr id="33" name="流程图: 文档 32"/>
              <p:cNvSpPr/>
              <p:nvPr/>
            </p:nvSpPr>
            <p:spPr>
              <a:xfrm>
                <a:off x="5652120" y="5589240"/>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dirty="0" smtClean="0">
                    <a:latin typeface="Arial" pitchFamily="34" charset="0"/>
                    <a:ea typeface="华文细黑" pitchFamily="2" charset="-122"/>
                    <a:cs typeface="Arial" pitchFamily="34" charset="0"/>
                  </a:rPr>
                  <a:t>file2.txt</a:t>
                </a:r>
                <a:endParaRPr lang="zh-CN" altLang="en-US" sz="2400" dirty="0">
                  <a:latin typeface="Arial" pitchFamily="34" charset="0"/>
                  <a:ea typeface="华文细黑" pitchFamily="2" charset="-122"/>
                  <a:cs typeface="Arial" pitchFamily="34" charset="0"/>
                </a:endParaRPr>
              </a:p>
            </p:txBody>
          </p:sp>
          <p:sp>
            <p:nvSpPr>
              <p:cNvPr id="34" name="右箭头 33"/>
              <p:cNvSpPr/>
              <p:nvPr/>
            </p:nvSpPr>
            <p:spPr>
              <a:xfrm>
                <a:off x="4644008" y="5805264"/>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35" name="TextBox 8"/>
              <p:cNvSpPr txBox="1"/>
              <p:nvPr/>
            </p:nvSpPr>
            <p:spPr>
              <a:xfrm>
                <a:off x="4644008" y="5445224"/>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write</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32" name="TextBox 31"/>
            <p:cNvSpPr txBox="1"/>
            <p:nvPr/>
          </p:nvSpPr>
          <p:spPr>
            <a:xfrm>
              <a:off x="4716016" y="5733256"/>
              <a:ext cx="1008112" cy="369332"/>
            </a:xfrm>
            <a:prstGeom prst="rect">
              <a:avLst/>
            </a:prstGeom>
            <a:noFill/>
          </p:spPr>
          <p:txBody>
            <a:bodyPr wrap="square" rtlCol="0">
              <a:spAutoFit/>
            </a:bodyPr>
            <a:lstStyle/>
            <a:p>
              <a:r>
                <a:rPr lang="zh-CN" altLang="en-US" dirty="0" smtClean="0"/>
                <a:t>输出流</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additive="base">
                                        <p:cTn id="15" dur="500" fill="hold"/>
                                        <p:tgtEl>
                                          <p:spTgt spid="1026"/>
                                        </p:tgtEl>
                                        <p:attrNameLst>
                                          <p:attrName>ppt_x</p:attrName>
                                        </p:attrNameLst>
                                      </p:cBhvr>
                                      <p:tavLst>
                                        <p:tav tm="0">
                                          <p:val>
                                            <p:strVal val="#ppt_x"/>
                                          </p:val>
                                        </p:tav>
                                        <p:tav tm="100000">
                                          <p:val>
                                            <p:strVal val="#ppt_x"/>
                                          </p:val>
                                        </p:tav>
                                      </p:tavLst>
                                    </p:anim>
                                    <p:anim calcmode="lin" valueType="num">
                                      <p:cBhvr additive="base">
                                        <p:cTn id="1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23528" y="1050714"/>
            <a:ext cx="6840760" cy="5633160"/>
          </a:xfrm>
          <a:prstGeom prst="rect">
            <a:avLst/>
          </a:prstGeom>
          <a:noFill/>
          <a:ln w="9525">
            <a:solidFill>
              <a:srgbClr val="FF0000"/>
            </a:solidFill>
            <a:miter lim="800000"/>
            <a:headEnd/>
            <a:tailEnd/>
          </a:ln>
        </p:spPr>
      </p:pic>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grpSp>
        <p:nvGrpSpPr>
          <p:cNvPr id="5" name="组合 29"/>
          <p:cNvGrpSpPr/>
          <p:nvPr/>
        </p:nvGrpSpPr>
        <p:grpSpPr>
          <a:xfrm>
            <a:off x="6156176" y="1043444"/>
            <a:ext cx="2664296" cy="1089412"/>
            <a:chOff x="4716016" y="5013176"/>
            <a:chExt cx="2664296" cy="1089412"/>
          </a:xfrm>
        </p:grpSpPr>
        <p:grpSp>
          <p:nvGrpSpPr>
            <p:cNvPr id="6" name="组合 10"/>
            <p:cNvGrpSpPr/>
            <p:nvPr/>
          </p:nvGrpSpPr>
          <p:grpSpPr>
            <a:xfrm>
              <a:off x="4788024" y="5013176"/>
              <a:ext cx="2592288" cy="965694"/>
              <a:chOff x="4644008" y="5445224"/>
              <a:chExt cx="2592288" cy="965694"/>
            </a:xfrm>
          </p:grpSpPr>
          <p:sp>
            <p:nvSpPr>
              <p:cNvPr id="33" name="流程图: 文档 32"/>
              <p:cNvSpPr/>
              <p:nvPr/>
            </p:nvSpPr>
            <p:spPr>
              <a:xfrm>
                <a:off x="5652120" y="5690838"/>
                <a:ext cx="1584176" cy="720080"/>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dirty="0" smtClean="0">
                    <a:latin typeface="Arial" pitchFamily="34" charset="0"/>
                    <a:ea typeface="华文细黑" pitchFamily="2" charset="-122"/>
                    <a:cs typeface="Arial" pitchFamily="34" charset="0"/>
                  </a:rPr>
                  <a:t>file2.txt</a:t>
                </a:r>
                <a:endParaRPr lang="zh-CN" altLang="en-US" sz="2400" dirty="0">
                  <a:latin typeface="Arial" pitchFamily="34" charset="0"/>
                  <a:ea typeface="华文细黑" pitchFamily="2" charset="-122"/>
                  <a:cs typeface="Arial" pitchFamily="34" charset="0"/>
                </a:endParaRPr>
              </a:p>
            </p:txBody>
          </p:sp>
          <p:sp>
            <p:nvSpPr>
              <p:cNvPr id="34" name="右箭头 33"/>
              <p:cNvSpPr/>
              <p:nvPr/>
            </p:nvSpPr>
            <p:spPr>
              <a:xfrm>
                <a:off x="4644008" y="5805264"/>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35" name="TextBox 8"/>
              <p:cNvSpPr txBox="1"/>
              <p:nvPr/>
            </p:nvSpPr>
            <p:spPr>
              <a:xfrm>
                <a:off x="4644008" y="5445224"/>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write</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32" name="TextBox 31"/>
            <p:cNvSpPr txBox="1"/>
            <p:nvPr/>
          </p:nvSpPr>
          <p:spPr>
            <a:xfrm>
              <a:off x="4716016" y="5733256"/>
              <a:ext cx="1008112" cy="369332"/>
            </a:xfrm>
            <a:prstGeom prst="rect">
              <a:avLst/>
            </a:prstGeom>
            <a:noFill/>
          </p:spPr>
          <p:txBody>
            <a:bodyPr wrap="square" rtlCol="0">
              <a:spAutoFit/>
            </a:bodyPr>
            <a:lstStyle/>
            <a:p>
              <a:r>
                <a:rPr lang="zh-CN" altLang="en-US" dirty="0" smtClean="0"/>
                <a:t>输出流</a:t>
              </a:r>
              <a:endParaRPr lang="zh-CN" altLang="en-US" dirty="0"/>
            </a:p>
          </p:txBody>
        </p:sp>
      </p:grpSp>
      <p:sp>
        <p:nvSpPr>
          <p:cNvPr id="16" name="矩形 15"/>
          <p:cNvSpPr/>
          <p:nvPr/>
        </p:nvSpPr>
        <p:spPr>
          <a:xfrm>
            <a:off x="4139952" y="1259468"/>
            <a:ext cx="1512168"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dirty="0" smtClean="0"/>
              <a:t>程序</a:t>
            </a:r>
            <a:endParaRPr lang="en-US" altLang="zh-CN" sz="2400" dirty="0" smtClean="0"/>
          </a:p>
          <a:p>
            <a:pPr algn="ctr"/>
            <a:r>
              <a:rPr lang="en-US" altLang="zh-CN" dirty="0" smtClean="0"/>
              <a:t>(</a:t>
            </a:r>
            <a:r>
              <a:rPr lang="zh-CN" altLang="en-US" dirty="0" smtClean="0"/>
              <a:t>内存</a:t>
            </a:r>
            <a:r>
              <a:rPr lang="en-US" altLang="zh-CN" dirty="0" smtClean="0"/>
              <a:t>)</a:t>
            </a:r>
            <a:endParaRPr lang="zh-CN" altLang="en-US" dirty="0"/>
          </a:p>
        </p:txBody>
      </p:sp>
      <p:sp>
        <p:nvSpPr>
          <p:cNvPr id="17" name="TextBox 16"/>
          <p:cNvSpPr txBox="1"/>
          <p:nvPr/>
        </p:nvSpPr>
        <p:spPr>
          <a:xfrm>
            <a:off x="5652120" y="1331476"/>
            <a:ext cx="576064" cy="646331"/>
          </a:xfrm>
          <a:prstGeom prst="rect">
            <a:avLst/>
          </a:prstGeom>
          <a:noFill/>
        </p:spPr>
        <p:txBody>
          <a:bodyPr wrap="square" rtlCol="0">
            <a:spAutoFit/>
          </a:bodyPr>
          <a:lstStyle/>
          <a:p>
            <a:pPr algn="ctr"/>
            <a:r>
              <a:rPr lang="zh-CN" altLang="en-US" dirty="0" smtClean="0">
                <a:solidFill>
                  <a:srgbClr val="0000FF"/>
                </a:solidFill>
              </a:rPr>
              <a:t>数据</a:t>
            </a:r>
            <a:endParaRPr lang="zh-CN" altLang="en-US"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slide(fromBottom)">
                                      <p:cBhvr>
                                        <p:cTn id="1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124743"/>
            <a:ext cx="8611657" cy="4896545"/>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0042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17" name="TextBox 16"/>
          <p:cNvSpPr txBox="1"/>
          <p:nvPr/>
        </p:nvSpPr>
        <p:spPr>
          <a:xfrm>
            <a:off x="361628" y="980728"/>
            <a:ext cx="8496944" cy="1877437"/>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过滤器数据流</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pPr>
            <a:r>
              <a:rPr lang="zh-CN" altLang="en-US" sz="2600" b="1" dirty="0" smtClean="0">
                <a:latin typeface="Arial" pitchFamily="34" charset="0"/>
                <a:ea typeface="华文细黑" pitchFamily="2" charset="-122"/>
                <a:cs typeface="Arial" pitchFamily="34" charset="0"/>
              </a:rPr>
              <a:t>过滤器数据流在创建时与一个已经存在的数据流相连，这样在从该数据流中取数据时，它提供的是对一个原始输入数据流的内容进行了特定处理的数据。</a:t>
            </a:r>
            <a:endParaRPr lang="en-US" altLang="zh-CN" sz="2600" b="1" dirty="0" smtClean="0">
              <a:latin typeface="Arial" pitchFamily="34" charset="0"/>
              <a:ea typeface="华文细黑" pitchFamily="2" charset="-122"/>
              <a:cs typeface="Arial" pitchFamily="34" charset="0"/>
            </a:endParaRPr>
          </a:p>
        </p:txBody>
      </p:sp>
      <p:grpSp>
        <p:nvGrpSpPr>
          <p:cNvPr id="4" name="组合 3"/>
          <p:cNvGrpSpPr/>
          <p:nvPr/>
        </p:nvGrpSpPr>
        <p:grpSpPr>
          <a:xfrm>
            <a:off x="467544" y="3429000"/>
            <a:ext cx="8064896" cy="1377444"/>
            <a:chOff x="467544" y="4005064"/>
            <a:chExt cx="8064896" cy="1377444"/>
          </a:xfrm>
        </p:grpSpPr>
        <p:grpSp>
          <p:nvGrpSpPr>
            <p:cNvPr id="5" name="组合 17"/>
            <p:cNvGrpSpPr/>
            <p:nvPr/>
          </p:nvGrpSpPr>
          <p:grpSpPr>
            <a:xfrm>
              <a:off x="467544" y="4005064"/>
              <a:ext cx="2736304" cy="1108586"/>
              <a:chOff x="1547664" y="5013176"/>
              <a:chExt cx="2736304" cy="1108586"/>
            </a:xfrm>
          </p:grpSpPr>
          <p:grpSp>
            <p:nvGrpSpPr>
              <p:cNvPr id="18" name="组合 9"/>
              <p:cNvGrpSpPr/>
              <p:nvPr/>
            </p:nvGrpSpPr>
            <p:grpSpPr>
              <a:xfrm>
                <a:off x="1547664" y="5013176"/>
                <a:ext cx="2664296" cy="1080120"/>
                <a:chOff x="755576" y="4437112"/>
                <a:chExt cx="2664296" cy="1080120"/>
              </a:xfrm>
            </p:grpSpPr>
            <p:sp>
              <p:nvSpPr>
                <p:cNvPr id="20" name="流程图: 文档 19"/>
                <p:cNvSpPr/>
                <p:nvPr/>
              </p:nvSpPr>
              <p:spPr>
                <a:xfrm>
                  <a:off x="755576" y="4581128"/>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输入文件</a:t>
                  </a:r>
                  <a:endParaRPr lang="zh-CN" altLang="en-US" sz="2000" dirty="0">
                    <a:latin typeface="Arial" pitchFamily="34" charset="0"/>
                    <a:ea typeface="华文细黑" pitchFamily="2" charset="-122"/>
                    <a:cs typeface="Arial" pitchFamily="34" charset="0"/>
                  </a:endParaRPr>
                </a:p>
              </p:txBody>
            </p:sp>
            <p:sp>
              <p:nvSpPr>
                <p:cNvPr id="21" name="右箭头 20"/>
                <p:cNvSpPr/>
                <p:nvPr/>
              </p:nvSpPr>
              <p:spPr>
                <a:xfrm>
                  <a:off x="2483768" y="4797152"/>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22" name="TextBox 21"/>
                <p:cNvSpPr txBox="1"/>
                <p:nvPr/>
              </p:nvSpPr>
              <p:spPr>
                <a:xfrm>
                  <a:off x="2483768" y="4437112"/>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read</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19" name="TextBox 18"/>
              <p:cNvSpPr txBox="1"/>
              <p:nvPr/>
            </p:nvSpPr>
            <p:spPr>
              <a:xfrm>
                <a:off x="3275856" y="5752430"/>
                <a:ext cx="1008112" cy="369332"/>
              </a:xfrm>
              <a:prstGeom prst="rect">
                <a:avLst/>
              </a:prstGeom>
              <a:noFill/>
            </p:spPr>
            <p:txBody>
              <a:bodyPr wrap="square" rtlCol="0">
                <a:spAutoFit/>
              </a:bodyPr>
              <a:lstStyle/>
              <a:p>
                <a:r>
                  <a:rPr lang="zh-CN" altLang="en-US" dirty="0" smtClean="0"/>
                  <a:t>输入流</a:t>
                </a:r>
                <a:endParaRPr lang="zh-CN" altLang="en-US" dirty="0"/>
              </a:p>
            </p:txBody>
          </p:sp>
        </p:grpSp>
        <p:grpSp>
          <p:nvGrpSpPr>
            <p:cNvPr id="6" name="组合 23"/>
            <p:cNvGrpSpPr/>
            <p:nvPr/>
          </p:nvGrpSpPr>
          <p:grpSpPr>
            <a:xfrm>
              <a:off x="5868144" y="4005064"/>
              <a:ext cx="2664296" cy="1089412"/>
              <a:chOff x="4716016" y="5013176"/>
              <a:chExt cx="2664296" cy="1089412"/>
            </a:xfrm>
          </p:grpSpPr>
          <p:grpSp>
            <p:nvGrpSpPr>
              <p:cNvPr id="12" name="组合 10"/>
              <p:cNvGrpSpPr/>
              <p:nvPr/>
            </p:nvGrpSpPr>
            <p:grpSpPr>
              <a:xfrm>
                <a:off x="4788024" y="5013176"/>
                <a:ext cx="2592288" cy="1080120"/>
                <a:chOff x="4644008" y="5445224"/>
                <a:chExt cx="2592288" cy="1080120"/>
              </a:xfrm>
            </p:grpSpPr>
            <p:sp>
              <p:nvSpPr>
                <p:cNvPr id="14" name="流程图: 文档 13"/>
                <p:cNvSpPr/>
                <p:nvPr/>
              </p:nvSpPr>
              <p:spPr>
                <a:xfrm>
                  <a:off x="5652120" y="5589240"/>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输出文件</a:t>
                  </a:r>
                  <a:endParaRPr lang="zh-CN" altLang="en-US" sz="2000" dirty="0">
                    <a:latin typeface="Arial" pitchFamily="34" charset="0"/>
                    <a:ea typeface="华文细黑" pitchFamily="2" charset="-122"/>
                    <a:cs typeface="Arial" pitchFamily="34" charset="0"/>
                  </a:endParaRPr>
                </a:p>
              </p:txBody>
            </p:sp>
            <p:sp>
              <p:nvSpPr>
                <p:cNvPr id="15" name="右箭头 14"/>
                <p:cNvSpPr/>
                <p:nvPr/>
              </p:nvSpPr>
              <p:spPr>
                <a:xfrm>
                  <a:off x="4644008" y="5805264"/>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16" name="TextBox 8"/>
                <p:cNvSpPr txBox="1"/>
                <p:nvPr/>
              </p:nvSpPr>
              <p:spPr>
                <a:xfrm>
                  <a:off x="4644008" y="5445224"/>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write</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13" name="TextBox 12"/>
              <p:cNvSpPr txBox="1"/>
              <p:nvPr/>
            </p:nvSpPr>
            <p:spPr>
              <a:xfrm>
                <a:off x="4716016" y="5733256"/>
                <a:ext cx="1008112" cy="369332"/>
              </a:xfrm>
              <a:prstGeom prst="rect">
                <a:avLst/>
              </a:prstGeom>
              <a:noFill/>
            </p:spPr>
            <p:txBody>
              <a:bodyPr wrap="square" rtlCol="0">
                <a:spAutoFit/>
              </a:bodyPr>
              <a:lstStyle/>
              <a:p>
                <a:r>
                  <a:rPr lang="zh-CN" altLang="en-US" dirty="0" smtClean="0"/>
                  <a:t>输出流</a:t>
                </a:r>
                <a:endParaRPr lang="zh-CN" altLang="en-US" dirty="0"/>
              </a:p>
            </p:txBody>
          </p:sp>
        </p:grpSp>
        <p:sp>
          <p:nvSpPr>
            <p:cNvPr id="7" name="圆柱形 6"/>
            <p:cNvSpPr/>
            <p:nvPr/>
          </p:nvSpPr>
          <p:spPr>
            <a:xfrm rot="16200000">
              <a:off x="3455876" y="3969060"/>
              <a:ext cx="720080" cy="122413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圆柱形 7"/>
            <p:cNvSpPr/>
            <p:nvPr/>
          </p:nvSpPr>
          <p:spPr>
            <a:xfrm rot="16200000">
              <a:off x="4968044" y="4041068"/>
              <a:ext cx="720080" cy="108012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TextBox 8"/>
            <p:cNvSpPr txBox="1"/>
            <p:nvPr/>
          </p:nvSpPr>
          <p:spPr>
            <a:xfrm>
              <a:off x="3059832" y="5013176"/>
              <a:ext cx="1368152" cy="369332"/>
            </a:xfrm>
            <a:prstGeom prst="rect">
              <a:avLst/>
            </a:prstGeom>
            <a:noFill/>
          </p:spPr>
          <p:txBody>
            <a:bodyPr wrap="square" rtlCol="0">
              <a:spAutoFit/>
            </a:bodyPr>
            <a:lstStyle/>
            <a:p>
              <a:pPr algn="ctr"/>
              <a:r>
                <a:rPr lang="zh-CN" altLang="en-US" dirty="0" smtClean="0">
                  <a:solidFill>
                    <a:srgbClr val="0000FF"/>
                  </a:solidFill>
                </a:rPr>
                <a:t>输入缓冲区</a:t>
              </a:r>
              <a:endParaRPr lang="zh-CN" altLang="en-US" dirty="0">
                <a:solidFill>
                  <a:srgbClr val="0000FF"/>
                </a:solidFill>
              </a:endParaRPr>
            </a:p>
          </p:txBody>
        </p:sp>
        <p:sp>
          <p:nvSpPr>
            <p:cNvPr id="10" name="TextBox 9"/>
            <p:cNvSpPr txBox="1"/>
            <p:nvPr/>
          </p:nvSpPr>
          <p:spPr>
            <a:xfrm>
              <a:off x="4716016" y="5013176"/>
              <a:ext cx="1368152" cy="369332"/>
            </a:xfrm>
            <a:prstGeom prst="rect">
              <a:avLst/>
            </a:prstGeom>
            <a:noFill/>
          </p:spPr>
          <p:txBody>
            <a:bodyPr wrap="square" rtlCol="0">
              <a:spAutoFit/>
            </a:bodyPr>
            <a:lstStyle/>
            <a:p>
              <a:pPr algn="ctr"/>
              <a:r>
                <a:rPr lang="zh-CN" altLang="en-US" dirty="0" smtClean="0">
                  <a:solidFill>
                    <a:srgbClr val="0000FF"/>
                  </a:solidFill>
                </a:rPr>
                <a:t>输出缓冲区</a:t>
              </a:r>
              <a:endParaRPr lang="zh-CN" altLang="en-US" dirty="0">
                <a:solidFill>
                  <a:srgbClr val="0000FF"/>
                </a:solidFill>
              </a:endParaRPr>
            </a:p>
          </p:txBody>
        </p:sp>
        <p:cxnSp>
          <p:nvCxnSpPr>
            <p:cNvPr id="11" name="直接箭头连接符 10"/>
            <p:cNvCxnSpPr>
              <a:stCxn id="7" idx="3"/>
              <a:endCxn id="8" idx="1"/>
            </p:cNvCxnSpPr>
            <p:nvPr/>
          </p:nvCxnSpPr>
          <p:spPr>
            <a:xfrm>
              <a:off x="4427984" y="458112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043608" y="4826769"/>
            <a:ext cx="7056784" cy="461665"/>
          </a:xfrm>
          <a:prstGeom prst="rect">
            <a:avLst/>
          </a:prstGeom>
          <a:solidFill>
            <a:srgbClr val="FFFFCC"/>
          </a:solidFill>
        </p:spPr>
        <p:txBody>
          <a:bodyPr wrap="square">
            <a:spAutoFit/>
          </a:bodyPr>
          <a:lstStyle/>
          <a:p>
            <a:r>
              <a:rPr lang="zh-CN" altLang="en-US" sz="2400" b="1" dirty="0" smtClean="0">
                <a:solidFill>
                  <a:srgbClr val="FF0000"/>
                </a:solidFill>
                <a:latin typeface="Arial" pitchFamily="34" charset="0"/>
                <a:ea typeface="华文细黑" pitchFamily="2" charset="-122"/>
                <a:cs typeface="Arial" pitchFamily="34" charset="0"/>
              </a:rPr>
              <a:t>增加缓冲区流，减少访问硬盘的次数，提高效率！</a:t>
            </a:r>
            <a:endParaRPr lang="zh-CN" altLang="en-US" sz="2400" b="1" dirty="0">
              <a:solidFill>
                <a:srgbClr val="FF0000"/>
              </a:solidFill>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1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1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1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1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17">
                                            <p:txEl>
                                              <p:pRg st="1" end="1"/>
                                            </p:txEl>
                                          </p:spTgt>
                                        </p:tgtEl>
                                        <p:attrNameLst>
                                          <p:attrName>style.visibility</p:attrName>
                                        </p:attrNameLst>
                                      </p:cBhvr>
                                      <p:to>
                                        <p:strVal val="visible"/>
                                      </p:to>
                                    </p:set>
                                    <p:anim calcmode="lin" valueType="num">
                                      <p:cBhvr>
                                        <p:cTn id="16" dur="500" fill="hold"/>
                                        <p:tgtEl>
                                          <p:spTgt spid="17">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17">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17">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17">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1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4" presetClass="entr" presetSubtype="0" accel="10000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strVal val="#ppt_w*0.05"/>
                                          </p:val>
                                        </p:tav>
                                        <p:tav tm="100000">
                                          <p:val>
                                            <p:strVal val="#ppt_w"/>
                                          </p:val>
                                        </p:tav>
                                      </p:tavLst>
                                    </p:anim>
                                    <p:anim calcmode="lin" valueType="num">
                                      <p:cBhvr>
                                        <p:cTn id="30" dur="500" fill="hold"/>
                                        <p:tgtEl>
                                          <p:spTgt spid="23"/>
                                        </p:tgtEl>
                                        <p:attrNameLst>
                                          <p:attrName>ppt_h</p:attrName>
                                        </p:attrNameLst>
                                      </p:cBhvr>
                                      <p:tavLst>
                                        <p:tav tm="0">
                                          <p:val>
                                            <p:strVal val="#ppt_h"/>
                                          </p:val>
                                        </p:tav>
                                        <p:tav tm="100000">
                                          <p:val>
                                            <p:strVal val="#ppt_h"/>
                                          </p:val>
                                        </p:tav>
                                      </p:tavLst>
                                    </p:anim>
                                    <p:anim calcmode="lin" valueType="num">
                                      <p:cBhvr>
                                        <p:cTn id="31" dur="500" fill="hold"/>
                                        <p:tgtEl>
                                          <p:spTgt spid="23"/>
                                        </p:tgtEl>
                                        <p:attrNameLst>
                                          <p:attrName>ppt_x</p:attrName>
                                        </p:attrNameLst>
                                      </p:cBhvr>
                                      <p:tavLst>
                                        <p:tav tm="0">
                                          <p:val>
                                            <p:strVal val="#ppt_x-.2"/>
                                          </p:val>
                                        </p:tav>
                                        <p:tav tm="100000">
                                          <p:val>
                                            <p:strVal val="#ppt_x"/>
                                          </p:val>
                                        </p:tav>
                                      </p:tavLst>
                                    </p:anim>
                                    <p:anim calcmode="lin" valueType="num">
                                      <p:cBhvr>
                                        <p:cTn id="32" dur="500" fill="hold"/>
                                        <p:tgtEl>
                                          <p:spTgt spid="23"/>
                                        </p:tgtEl>
                                        <p:attrNameLst>
                                          <p:attrName>ppt_y</p:attrName>
                                        </p:attrNameLst>
                                      </p:cBhvr>
                                      <p:tavLst>
                                        <p:tav tm="0">
                                          <p:val>
                                            <p:strVal val="#ppt_y"/>
                                          </p:val>
                                        </p:tav>
                                        <p:tav tm="100000">
                                          <p:val>
                                            <p:strVal val="#ppt_y"/>
                                          </p:val>
                                        </p:tav>
                                      </p:tavLst>
                                    </p:anim>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25" name="TextBox 24"/>
          <p:cNvSpPr txBox="1"/>
          <p:nvPr/>
        </p:nvSpPr>
        <p:spPr>
          <a:xfrm>
            <a:off x="361628" y="980728"/>
            <a:ext cx="8496944" cy="4431983"/>
          </a:xfrm>
          <a:prstGeom prst="rect">
            <a:avLst/>
          </a:prstGeom>
          <a:noFill/>
        </p:spPr>
        <p:txBody>
          <a:bodyPr wrap="square" rtlCol="0">
            <a:spAutoFit/>
          </a:bodyPr>
          <a:lstStyle/>
          <a:p>
            <a:pPr>
              <a:spcBef>
                <a:spcPts val="600"/>
              </a:spcBef>
              <a:spcAft>
                <a:spcPts val="6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缓冲区数据流</a:t>
            </a:r>
            <a:endParaRPr lang="en-US" altLang="zh-CN" sz="2800" b="1" dirty="0" smtClean="0">
              <a:solidFill>
                <a:srgbClr val="0000FF"/>
              </a:solidFill>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包括</a:t>
            </a:r>
            <a:r>
              <a:rPr lang="en-US" altLang="zh-CN" sz="2600" b="1" dirty="0" smtClean="0">
                <a:solidFill>
                  <a:srgbClr val="FF0000"/>
                </a:solidFill>
                <a:latin typeface="Arial" pitchFamily="34" charset="0"/>
                <a:ea typeface="华文细黑" pitchFamily="2" charset="-122"/>
                <a:cs typeface="Arial" pitchFamily="34" charset="0"/>
              </a:rPr>
              <a:t>BufferedInputStream</a:t>
            </a:r>
            <a:r>
              <a:rPr lang="zh-CN" altLang="en-US" sz="2600" b="1" dirty="0" smtClean="0">
                <a:latin typeface="Arial" pitchFamily="34" charset="0"/>
                <a:ea typeface="华文细黑" pitchFamily="2" charset="-122"/>
                <a:cs typeface="Arial" pitchFamily="34" charset="0"/>
              </a:rPr>
              <a:t>和</a:t>
            </a:r>
            <a:r>
              <a:rPr lang="en-US" altLang="zh-CN" sz="2600" b="1" dirty="0" smtClean="0">
                <a:solidFill>
                  <a:srgbClr val="FF0000"/>
                </a:solidFill>
                <a:latin typeface="Arial" pitchFamily="34" charset="0"/>
                <a:ea typeface="华文细黑" pitchFamily="2" charset="-122"/>
                <a:cs typeface="Arial" pitchFamily="34" charset="0"/>
              </a:rPr>
              <a:t>BufferedOutputStream</a:t>
            </a:r>
            <a:r>
              <a:rPr lang="zh-CN" altLang="en-US" sz="2600" b="1" dirty="0" smtClean="0">
                <a:latin typeface="Arial" pitchFamily="34" charset="0"/>
                <a:ea typeface="华文细黑" pitchFamily="2" charset="-122"/>
                <a:cs typeface="Arial" pitchFamily="34" charset="0"/>
              </a:rPr>
              <a:t>，它们都是过滤器数据流，都是在数据流上增加了一个缓冲区。</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当读写数据时，数据以</a:t>
            </a:r>
            <a:r>
              <a:rPr lang="zh-CN" altLang="en-US" sz="2600" b="1" dirty="0" smtClean="0">
                <a:solidFill>
                  <a:srgbClr val="FF0000"/>
                </a:solidFill>
                <a:latin typeface="Arial" pitchFamily="34" charset="0"/>
                <a:ea typeface="华文细黑" pitchFamily="2" charset="-122"/>
                <a:cs typeface="Arial" pitchFamily="34" charset="0"/>
              </a:rPr>
              <a:t>块</a:t>
            </a:r>
            <a:r>
              <a:rPr lang="zh-CN" altLang="en-US" sz="2600" b="1" dirty="0" smtClean="0">
                <a:latin typeface="Arial" pitchFamily="34" charset="0"/>
                <a:ea typeface="华文细黑" pitchFamily="2" charset="-122"/>
                <a:cs typeface="Arial" pitchFamily="34" charset="0"/>
              </a:rPr>
              <a:t>为单位先进入</a:t>
            </a:r>
            <a:r>
              <a:rPr lang="zh-CN" altLang="en-US" sz="2600" b="1" dirty="0" smtClean="0">
                <a:solidFill>
                  <a:srgbClr val="FF0000"/>
                </a:solidFill>
                <a:latin typeface="Arial" pitchFamily="34" charset="0"/>
                <a:ea typeface="华文细黑" pitchFamily="2" charset="-122"/>
                <a:cs typeface="Arial" pitchFamily="34" charset="0"/>
              </a:rPr>
              <a:t>缓冲区</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块的大小可以进行设置</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，其后的读写操作则作用于缓冲区。</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只有缓冲区满时，才会将数据送到输出流。一般在关闭一个缓冲区输出流之前，应使用</a:t>
            </a:r>
            <a:r>
              <a:rPr lang="en-US" altLang="zh-CN" sz="2600" b="1" dirty="0" smtClean="0">
                <a:latin typeface="Arial" pitchFamily="34" charset="0"/>
                <a:ea typeface="华文细黑" pitchFamily="2" charset="-122"/>
                <a:cs typeface="Arial" pitchFamily="34" charset="0"/>
              </a:rPr>
              <a:t>flush()</a:t>
            </a:r>
            <a:r>
              <a:rPr lang="zh-CN" altLang="en-US" sz="2600" b="1" dirty="0" smtClean="0">
                <a:latin typeface="Arial" pitchFamily="34" charset="0"/>
                <a:ea typeface="华文细黑" pitchFamily="2" charset="-122"/>
                <a:cs typeface="Arial" pitchFamily="34" charset="0"/>
              </a:rPr>
              <a:t>方法，强制输出剩余数据，以确保缓冲区内的所有数据全部写入输出流。</a:t>
            </a:r>
            <a:endParaRPr lang="en-US" altLang="zh-CN" sz="2600" b="1" dirty="0" smtClean="0">
              <a:latin typeface="Arial" pitchFamily="34" charset="0"/>
              <a:ea typeface="华文细黑" pitchFamily="2" charset="-122"/>
              <a:cs typeface="Arial" pitchFamily="34" charset="0"/>
            </a:endParaRPr>
          </a:p>
          <a:p>
            <a:pPr>
              <a:spcAft>
                <a:spcPts val="600"/>
              </a:spcAft>
              <a:buFont typeface="Wingdings" pitchFamily="2" charset="2"/>
              <a:buChar char="ü"/>
            </a:pPr>
            <a:r>
              <a:rPr lang="zh-CN" altLang="en-US" sz="2600" b="1" dirty="0" smtClean="0">
                <a:latin typeface="Arial" pitchFamily="34" charset="0"/>
                <a:ea typeface="华文细黑" pitchFamily="2" charset="-122"/>
                <a:cs typeface="Arial" pitchFamily="34" charset="0"/>
              </a:rPr>
              <a:t>提供了对</a:t>
            </a:r>
            <a:r>
              <a:rPr lang="en-US" altLang="zh-CN" sz="2600" b="1" dirty="0" smtClean="0">
                <a:latin typeface="Arial" pitchFamily="34" charset="0"/>
                <a:ea typeface="华文细黑" pitchFamily="2" charset="-122"/>
                <a:cs typeface="Arial" pitchFamily="34" charset="0"/>
              </a:rPr>
              <a:t>mark()</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reset()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skip()</a:t>
            </a:r>
            <a:r>
              <a:rPr lang="zh-CN" altLang="en-US" sz="2600" b="1" dirty="0" smtClean="0">
                <a:latin typeface="Arial" pitchFamily="34" charset="0"/>
                <a:ea typeface="华文细黑" pitchFamily="2" charset="-122"/>
                <a:cs typeface="Arial" pitchFamily="34" charset="0"/>
              </a:rPr>
              <a:t>等方法的支持。</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500" fill="hold"/>
                                        <p:tgtEl>
                                          <p:spTgt spid="2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25" name="TextBox 24"/>
          <p:cNvSpPr txBox="1"/>
          <p:nvPr/>
        </p:nvSpPr>
        <p:spPr>
          <a:xfrm>
            <a:off x="361628" y="1035903"/>
            <a:ext cx="8496944" cy="2277547"/>
          </a:xfrm>
          <a:prstGeom prst="rect">
            <a:avLst/>
          </a:prstGeom>
          <a:noFill/>
        </p:spPr>
        <p:txBody>
          <a:bodyPr wrap="square" rtlCol="0">
            <a:spAutoFit/>
          </a:bodyPr>
          <a:lstStyle/>
          <a:p>
            <a:pPr>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创建方式</a:t>
            </a:r>
            <a:endParaRPr lang="en-US" altLang="zh-CN" sz="2600" b="1" dirty="0" smtClean="0">
              <a:solidFill>
                <a:srgbClr val="C00000"/>
              </a:solidFill>
              <a:latin typeface="Arial" pitchFamily="34" charset="0"/>
              <a:ea typeface="华文细黑" pitchFamily="2" charset="-122"/>
              <a:cs typeface="Arial" pitchFamily="34" charset="0"/>
            </a:endParaRPr>
          </a:p>
          <a:p>
            <a:pPr>
              <a:spcAft>
                <a:spcPts val="600"/>
              </a:spcAft>
            </a:pPr>
            <a:r>
              <a:rPr lang="en-US" altLang="zh-CN" sz="2400" dirty="0" smtClean="0">
                <a:latin typeface="Arial" pitchFamily="34" charset="0"/>
                <a:ea typeface="华文细黑" pitchFamily="2" charset="-122"/>
                <a:cs typeface="Arial" pitchFamily="34" charset="0"/>
              </a:rPr>
              <a:t>FileInputStream</a:t>
            </a:r>
            <a:r>
              <a:rPr lang="zh-CN" altLang="en-US" sz="2400" dirty="0" smtClean="0">
                <a:latin typeface="Arial" pitchFamily="34" charset="0"/>
                <a:ea typeface="华文细黑" pitchFamily="2" charset="-122"/>
                <a:cs typeface="Arial" pitchFamily="34" charset="0"/>
              </a:rPr>
              <a:t> </a:t>
            </a:r>
            <a:r>
              <a:rPr lang="en-US" altLang="zh-CN" sz="2400" dirty="0" err="1" smtClean="0">
                <a:solidFill>
                  <a:srgbClr val="FF00FF"/>
                </a:solidFill>
                <a:latin typeface="Arial" pitchFamily="34" charset="0"/>
                <a:ea typeface="华文细黑" pitchFamily="2" charset="-122"/>
                <a:cs typeface="Arial" pitchFamily="34" charset="0"/>
              </a:rPr>
              <a:t>fis</a:t>
            </a:r>
            <a:r>
              <a:rPr lang="en-US" altLang="zh-CN" sz="2400" dirty="0" smtClean="0">
                <a:latin typeface="Arial" pitchFamily="34" charset="0"/>
                <a:ea typeface="华文细黑" pitchFamily="2" charset="-122"/>
                <a:cs typeface="Arial" pitchFamily="34" charset="0"/>
              </a:rPr>
              <a:t>=new FileInputStream(“file1.txt”);</a:t>
            </a:r>
          </a:p>
          <a:p>
            <a:pPr>
              <a:spcAft>
                <a:spcPts val="600"/>
              </a:spcAft>
            </a:pPr>
            <a:r>
              <a:rPr lang="en-US" altLang="zh-CN" sz="2400" dirty="0" smtClean="0">
                <a:latin typeface="Arial" pitchFamily="34" charset="0"/>
                <a:ea typeface="华文细黑" pitchFamily="2" charset="-122"/>
                <a:cs typeface="Arial" pitchFamily="34" charset="0"/>
              </a:rPr>
              <a:t>InputStream </a:t>
            </a:r>
            <a:r>
              <a:rPr lang="en-US" altLang="zh-CN" sz="2400" dirty="0" smtClean="0">
                <a:solidFill>
                  <a:srgbClr val="0000FF"/>
                </a:solidFill>
                <a:latin typeface="Arial" pitchFamily="34" charset="0"/>
                <a:ea typeface="华文细黑" pitchFamily="2" charset="-122"/>
                <a:cs typeface="Arial" pitchFamily="34" charset="0"/>
              </a:rPr>
              <a:t>is</a:t>
            </a:r>
            <a:r>
              <a:rPr lang="en-US" altLang="zh-CN" sz="2400" dirty="0" smtClean="0">
                <a:latin typeface="Arial" pitchFamily="34" charset="0"/>
                <a:ea typeface="华文细黑" pitchFamily="2" charset="-122"/>
                <a:cs typeface="Arial" pitchFamily="34" charset="0"/>
              </a:rPr>
              <a:t>=new BufferedInputStream(</a:t>
            </a:r>
            <a:r>
              <a:rPr lang="en-US" altLang="zh-CN" sz="2400" dirty="0" smtClean="0">
                <a:solidFill>
                  <a:srgbClr val="FF00FF"/>
                </a:solidFill>
                <a:latin typeface="Arial" pitchFamily="34" charset="0"/>
                <a:ea typeface="华文细黑" pitchFamily="2" charset="-122"/>
                <a:cs typeface="Arial" pitchFamily="34" charset="0"/>
              </a:rPr>
              <a:t>fis</a:t>
            </a:r>
            <a:r>
              <a:rPr lang="en-US" altLang="zh-CN" sz="2400" dirty="0" smtClean="0">
                <a:latin typeface="Arial" pitchFamily="34" charset="0"/>
                <a:ea typeface="华文细黑" pitchFamily="2" charset="-122"/>
                <a:cs typeface="Arial" pitchFamily="34" charset="0"/>
              </a:rPr>
              <a:t>,1024);</a:t>
            </a:r>
          </a:p>
          <a:p>
            <a:pPr>
              <a:spcAft>
                <a:spcPts val="600"/>
              </a:spcAft>
            </a:pPr>
            <a:r>
              <a:rPr lang="en-US" altLang="zh-CN" sz="2400" dirty="0" err="1" smtClean="0">
                <a:latin typeface="Arial" pitchFamily="34" charset="0"/>
                <a:ea typeface="华文细黑" pitchFamily="2" charset="-122"/>
                <a:cs typeface="Arial" pitchFamily="34" charset="0"/>
              </a:rPr>
              <a:t>FileOutputStream</a:t>
            </a:r>
            <a:r>
              <a:rPr lang="en-US" altLang="zh-CN" sz="2400" dirty="0" smtClean="0">
                <a:latin typeface="Arial" pitchFamily="34" charset="0"/>
                <a:ea typeface="华文细黑" pitchFamily="2" charset="-122"/>
                <a:cs typeface="Arial" pitchFamily="34" charset="0"/>
              </a:rPr>
              <a:t> </a:t>
            </a:r>
            <a:r>
              <a:rPr lang="en-US" altLang="zh-CN" sz="2400" dirty="0" err="1" smtClean="0">
                <a:solidFill>
                  <a:srgbClr val="FF00FF"/>
                </a:solidFill>
                <a:latin typeface="Arial" pitchFamily="34" charset="0"/>
                <a:ea typeface="华文细黑" pitchFamily="2" charset="-122"/>
                <a:cs typeface="Arial" pitchFamily="34" charset="0"/>
              </a:rPr>
              <a:t>fos</a:t>
            </a:r>
            <a:r>
              <a:rPr lang="en-US" altLang="zh-CN" sz="2400" dirty="0" smtClean="0">
                <a:latin typeface="Arial" pitchFamily="34" charset="0"/>
                <a:ea typeface="华文细黑" pitchFamily="2" charset="-122"/>
                <a:cs typeface="Arial" pitchFamily="34" charset="0"/>
              </a:rPr>
              <a:t>=new </a:t>
            </a:r>
            <a:r>
              <a:rPr lang="en-US" altLang="zh-CN" sz="2400" dirty="0" err="1" smtClean="0">
                <a:latin typeface="Arial" pitchFamily="34" charset="0"/>
                <a:ea typeface="华文细黑" pitchFamily="2" charset="-122"/>
                <a:cs typeface="Arial" pitchFamily="34" charset="0"/>
              </a:rPr>
              <a:t>FileOutputStream</a:t>
            </a:r>
            <a:r>
              <a:rPr lang="en-US" altLang="zh-CN" sz="2400" dirty="0" smtClean="0">
                <a:latin typeface="Arial" pitchFamily="34" charset="0"/>
                <a:ea typeface="华文细黑" pitchFamily="2" charset="-122"/>
                <a:cs typeface="Arial" pitchFamily="34" charset="0"/>
              </a:rPr>
              <a:t>(“file2.txt”);</a:t>
            </a:r>
          </a:p>
          <a:p>
            <a:pPr>
              <a:spcAft>
                <a:spcPts val="600"/>
              </a:spcAft>
            </a:pPr>
            <a:r>
              <a:rPr lang="en-US" altLang="zh-CN" sz="2400" dirty="0" err="1" smtClean="0">
                <a:latin typeface="Arial" pitchFamily="34" charset="0"/>
                <a:ea typeface="华文细黑" pitchFamily="2" charset="-122"/>
                <a:cs typeface="Arial" pitchFamily="34" charset="0"/>
              </a:rPr>
              <a:t>OutputStream</a:t>
            </a:r>
            <a:r>
              <a:rPr lang="en-US" altLang="zh-CN" sz="2400" dirty="0" smtClean="0">
                <a:latin typeface="Arial" pitchFamily="34" charset="0"/>
                <a:ea typeface="华文细黑" pitchFamily="2" charset="-122"/>
                <a:cs typeface="Arial" pitchFamily="34" charset="0"/>
              </a:rPr>
              <a:t> </a:t>
            </a:r>
            <a:r>
              <a:rPr lang="en-US" altLang="zh-CN" sz="2400" dirty="0" err="1" smtClean="0">
                <a:solidFill>
                  <a:srgbClr val="0000FF"/>
                </a:solidFill>
                <a:latin typeface="Arial" pitchFamily="34" charset="0"/>
                <a:ea typeface="华文细黑" pitchFamily="2" charset="-122"/>
                <a:cs typeface="Arial" pitchFamily="34" charset="0"/>
              </a:rPr>
              <a:t>os</a:t>
            </a:r>
            <a:r>
              <a:rPr lang="en-US" altLang="zh-CN" sz="2400" dirty="0" smtClean="0">
                <a:latin typeface="Arial" pitchFamily="34" charset="0"/>
                <a:ea typeface="华文细黑" pitchFamily="2" charset="-122"/>
                <a:cs typeface="Arial" pitchFamily="34" charset="0"/>
              </a:rPr>
              <a:t>=new </a:t>
            </a:r>
            <a:r>
              <a:rPr lang="en-US" altLang="zh-CN" sz="2400" dirty="0" err="1" smtClean="0">
                <a:latin typeface="Arial" pitchFamily="34" charset="0"/>
                <a:ea typeface="华文细黑" pitchFamily="2" charset="-122"/>
                <a:cs typeface="Arial" pitchFamily="34" charset="0"/>
              </a:rPr>
              <a:t>BufferedOutStream</a:t>
            </a:r>
            <a:r>
              <a:rPr lang="en-US" altLang="zh-CN" sz="2400" dirty="0" smtClean="0">
                <a:latin typeface="Arial" pitchFamily="34" charset="0"/>
                <a:ea typeface="华文细黑" pitchFamily="2" charset="-122"/>
                <a:cs typeface="Arial" pitchFamily="34" charset="0"/>
              </a:rPr>
              <a:t>(</a:t>
            </a:r>
            <a:r>
              <a:rPr lang="en-US" altLang="zh-CN" sz="2400" dirty="0" smtClean="0">
                <a:solidFill>
                  <a:srgbClr val="FF00FF"/>
                </a:solidFill>
                <a:latin typeface="Arial" pitchFamily="34" charset="0"/>
                <a:ea typeface="华文细黑" pitchFamily="2" charset="-122"/>
                <a:cs typeface="Arial" pitchFamily="34" charset="0"/>
              </a:rPr>
              <a:t>fos</a:t>
            </a:r>
            <a:r>
              <a:rPr lang="en-US" altLang="zh-CN" sz="2400" dirty="0" smtClean="0">
                <a:latin typeface="Arial" pitchFamily="34" charset="0"/>
                <a:ea typeface="华文细黑" pitchFamily="2" charset="-122"/>
                <a:cs typeface="Arial" pitchFamily="34" charset="0"/>
              </a:rPr>
              <a:t>,1024); </a:t>
            </a:r>
          </a:p>
        </p:txBody>
      </p:sp>
      <p:grpSp>
        <p:nvGrpSpPr>
          <p:cNvPr id="28" name="组合 27"/>
          <p:cNvGrpSpPr/>
          <p:nvPr/>
        </p:nvGrpSpPr>
        <p:grpSpPr>
          <a:xfrm>
            <a:off x="467544" y="3717032"/>
            <a:ext cx="8064896" cy="1521460"/>
            <a:chOff x="467544" y="4797152"/>
            <a:chExt cx="8064896" cy="1521460"/>
          </a:xfrm>
        </p:grpSpPr>
        <p:grpSp>
          <p:nvGrpSpPr>
            <p:cNvPr id="2" name="组合 4"/>
            <p:cNvGrpSpPr/>
            <p:nvPr/>
          </p:nvGrpSpPr>
          <p:grpSpPr>
            <a:xfrm>
              <a:off x="467544" y="4941168"/>
              <a:ext cx="8064896" cy="1377444"/>
              <a:chOff x="467544" y="4005064"/>
              <a:chExt cx="8064896" cy="1377444"/>
            </a:xfrm>
          </p:grpSpPr>
          <p:grpSp>
            <p:nvGrpSpPr>
              <p:cNvPr id="4" name="组合 17"/>
              <p:cNvGrpSpPr/>
              <p:nvPr/>
            </p:nvGrpSpPr>
            <p:grpSpPr>
              <a:xfrm>
                <a:off x="467544" y="4005064"/>
                <a:ext cx="2592288" cy="1108586"/>
                <a:chOff x="1547664" y="5013176"/>
                <a:chExt cx="2592288" cy="1108586"/>
              </a:xfrm>
            </p:grpSpPr>
            <p:grpSp>
              <p:nvGrpSpPr>
                <p:cNvPr id="5" name="组合 9"/>
                <p:cNvGrpSpPr/>
                <p:nvPr/>
              </p:nvGrpSpPr>
              <p:grpSpPr>
                <a:xfrm>
                  <a:off x="1547664" y="5013176"/>
                  <a:ext cx="2563822" cy="1080120"/>
                  <a:chOff x="755576" y="4437112"/>
                  <a:chExt cx="2563822" cy="1080120"/>
                </a:xfrm>
              </p:grpSpPr>
              <p:sp>
                <p:nvSpPr>
                  <p:cNvPr id="21" name="流程图: 文档 20"/>
                  <p:cNvSpPr/>
                  <p:nvPr/>
                </p:nvSpPr>
                <p:spPr>
                  <a:xfrm>
                    <a:off x="755576" y="4581128"/>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输入文件</a:t>
                    </a:r>
                    <a:endParaRPr lang="en-US" altLang="zh-CN" sz="2000" dirty="0" smtClean="0">
                      <a:latin typeface="Arial" pitchFamily="34" charset="0"/>
                      <a:ea typeface="华文细黑" pitchFamily="2" charset="-122"/>
                      <a:cs typeface="Arial" pitchFamily="34" charset="0"/>
                    </a:endParaRPr>
                  </a:p>
                  <a:p>
                    <a:pPr algn="ctr"/>
                    <a:r>
                      <a:rPr lang="en-US" altLang="zh-CN" sz="2000" dirty="0" smtClean="0">
                        <a:latin typeface="Arial" pitchFamily="34" charset="0"/>
                        <a:ea typeface="华文细黑" pitchFamily="2" charset="-122"/>
                        <a:cs typeface="Arial" pitchFamily="34" charset="0"/>
                      </a:rPr>
                      <a:t>(file1.txt)</a:t>
                    </a:r>
                    <a:endParaRPr lang="zh-CN" altLang="en-US" sz="2000" dirty="0">
                      <a:latin typeface="Arial" pitchFamily="34" charset="0"/>
                      <a:ea typeface="华文细黑" pitchFamily="2" charset="-122"/>
                      <a:cs typeface="Arial" pitchFamily="34" charset="0"/>
                    </a:endParaRPr>
                  </a:p>
                </p:txBody>
              </p:sp>
              <p:sp>
                <p:nvSpPr>
                  <p:cNvPr id="22" name="右箭头 21"/>
                  <p:cNvSpPr/>
                  <p:nvPr/>
                </p:nvSpPr>
                <p:spPr>
                  <a:xfrm>
                    <a:off x="2383294" y="4797152"/>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23" name="TextBox 22"/>
                  <p:cNvSpPr txBox="1"/>
                  <p:nvPr/>
                </p:nvSpPr>
                <p:spPr>
                  <a:xfrm>
                    <a:off x="2411760" y="4437112"/>
                    <a:ext cx="864096" cy="400110"/>
                  </a:xfrm>
                  <a:prstGeom prst="rect">
                    <a:avLst/>
                  </a:prstGeom>
                  <a:noFill/>
                </p:spPr>
                <p:txBody>
                  <a:bodyPr wrap="square" rtlCol="0">
                    <a:spAutoFit/>
                  </a:bodyPr>
                  <a:lstStyle/>
                  <a:p>
                    <a:pPr algn="ctr"/>
                    <a:r>
                      <a:rPr lang="en-US" altLang="zh-CN" sz="2000" b="1" dirty="0" err="1" smtClean="0">
                        <a:solidFill>
                          <a:srgbClr val="FF0000"/>
                        </a:solidFill>
                        <a:latin typeface="Arial" pitchFamily="34" charset="0"/>
                        <a:ea typeface="华文细黑" pitchFamily="2" charset="-122"/>
                        <a:cs typeface="Arial" pitchFamily="34" charset="0"/>
                      </a:rPr>
                      <a:t>fis</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20" name="TextBox 19"/>
                <p:cNvSpPr txBox="1"/>
                <p:nvPr/>
              </p:nvSpPr>
              <p:spPr>
                <a:xfrm>
                  <a:off x="3131840" y="5752430"/>
                  <a:ext cx="1008112" cy="369332"/>
                </a:xfrm>
                <a:prstGeom prst="rect">
                  <a:avLst/>
                </a:prstGeom>
                <a:noFill/>
              </p:spPr>
              <p:txBody>
                <a:bodyPr wrap="square" rtlCol="0">
                  <a:spAutoFit/>
                </a:bodyPr>
                <a:lstStyle/>
                <a:p>
                  <a:r>
                    <a:rPr lang="zh-CN" altLang="en-US" dirty="0" smtClean="0"/>
                    <a:t>输入流</a:t>
                  </a:r>
                  <a:endParaRPr lang="zh-CN" altLang="en-US" dirty="0"/>
                </a:p>
              </p:txBody>
            </p:sp>
          </p:grpSp>
          <p:grpSp>
            <p:nvGrpSpPr>
              <p:cNvPr id="6" name="组合 23"/>
              <p:cNvGrpSpPr/>
              <p:nvPr/>
            </p:nvGrpSpPr>
            <p:grpSpPr>
              <a:xfrm>
                <a:off x="6012160" y="4005064"/>
                <a:ext cx="2520280" cy="1089412"/>
                <a:chOff x="4860032" y="5013176"/>
                <a:chExt cx="2520280" cy="1089412"/>
              </a:xfrm>
            </p:grpSpPr>
            <p:grpSp>
              <p:nvGrpSpPr>
                <p:cNvPr id="7" name="组合 10"/>
                <p:cNvGrpSpPr/>
                <p:nvPr/>
              </p:nvGrpSpPr>
              <p:grpSpPr>
                <a:xfrm>
                  <a:off x="4860032" y="5013176"/>
                  <a:ext cx="2520280" cy="1080120"/>
                  <a:chOff x="4716016" y="5445224"/>
                  <a:chExt cx="2520280" cy="1080120"/>
                </a:xfrm>
              </p:grpSpPr>
              <p:sp>
                <p:nvSpPr>
                  <p:cNvPr id="15" name="流程图: 文档 14"/>
                  <p:cNvSpPr/>
                  <p:nvPr/>
                </p:nvSpPr>
                <p:spPr>
                  <a:xfrm>
                    <a:off x="5652120" y="5589240"/>
                    <a:ext cx="1584176" cy="936104"/>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latin typeface="Arial" pitchFamily="34" charset="0"/>
                        <a:ea typeface="华文细黑" pitchFamily="2" charset="-122"/>
                        <a:cs typeface="Arial" pitchFamily="34" charset="0"/>
                      </a:rPr>
                      <a:t>输出文件</a:t>
                    </a:r>
                    <a:endParaRPr lang="en-US" altLang="zh-CN" sz="2000" dirty="0" smtClean="0">
                      <a:latin typeface="Arial" pitchFamily="34" charset="0"/>
                      <a:ea typeface="华文细黑" pitchFamily="2" charset="-122"/>
                      <a:cs typeface="Arial" pitchFamily="34" charset="0"/>
                    </a:endParaRPr>
                  </a:p>
                  <a:p>
                    <a:pPr algn="ctr"/>
                    <a:r>
                      <a:rPr lang="en-US" altLang="zh-CN" sz="2000" dirty="0" smtClean="0">
                        <a:latin typeface="Arial" pitchFamily="34" charset="0"/>
                        <a:ea typeface="华文细黑" pitchFamily="2" charset="-122"/>
                        <a:cs typeface="Arial" pitchFamily="34" charset="0"/>
                      </a:rPr>
                      <a:t>(file2.txt)</a:t>
                    </a:r>
                    <a:endParaRPr lang="zh-CN" altLang="en-US" sz="2000" dirty="0">
                      <a:latin typeface="Arial" pitchFamily="34" charset="0"/>
                      <a:ea typeface="华文细黑" pitchFamily="2" charset="-122"/>
                      <a:cs typeface="Arial" pitchFamily="34" charset="0"/>
                    </a:endParaRPr>
                  </a:p>
                </p:txBody>
              </p:sp>
              <p:sp>
                <p:nvSpPr>
                  <p:cNvPr id="16" name="右箭头 15"/>
                  <p:cNvSpPr/>
                  <p:nvPr/>
                </p:nvSpPr>
                <p:spPr>
                  <a:xfrm>
                    <a:off x="4716016" y="5805264"/>
                    <a:ext cx="936104" cy="43204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Arial" pitchFamily="34" charset="0"/>
                      <a:ea typeface="华文细黑" pitchFamily="2" charset="-122"/>
                      <a:cs typeface="Arial" pitchFamily="34" charset="0"/>
                    </a:endParaRPr>
                  </a:p>
                </p:txBody>
              </p:sp>
              <p:sp>
                <p:nvSpPr>
                  <p:cNvPr id="18" name="TextBox 8"/>
                  <p:cNvSpPr txBox="1"/>
                  <p:nvPr/>
                </p:nvSpPr>
                <p:spPr>
                  <a:xfrm>
                    <a:off x="4716016" y="5445224"/>
                    <a:ext cx="864096" cy="400110"/>
                  </a:xfrm>
                  <a:prstGeom prst="rect">
                    <a:avLst/>
                  </a:prstGeom>
                  <a:noFill/>
                </p:spPr>
                <p:txBody>
                  <a:bodyPr wrap="square" rtlCol="0">
                    <a:spAutoFit/>
                  </a:bodyPr>
                  <a:lstStyle/>
                  <a:p>
                    <a:pPr algn="ctr"/>
                    <a:r>
                      <a:rPr lang="en-US" altLang="zh-CN" sz="2000" b="1" dirty="0" err="1" smtClean="0">
                        <a:solidFill>
                          <a:srgbClr val="FF0000"/>
                        </a:solidFill>
                        <a:latin typeface="Arial" pitchFamily="34" charset="0"/>
                        <a:ea typeface="华文细黑" pitchFamily="2" charset="-122"/>
                        <a:cs typeface="Arial" pitchFamily="34" charset="0"/>
                      </a:rPr>
                      <a:t>fos</a:t>
                    </a:r>
                    <a:endParaRPr lang="zh-CN" altLang="en-US" sz="2000" b="1" dirty="0">
                      <a:solidFill>
                        <a:srgbClr val="FF0000"/>
                      </a:solidFill>
                      <a:latin typeface="Arial" pitchFamily="34" charset="0"/>
                      <a:ea typeface="华文细黑" pitchFamily="2" charset="-122"/>
                      <a:cs typeface="Arial" pitchFamily="34" charset="0"/>
                    </a:endParaRPr>
                  </a:p>
                </p:txBody>
              </p:sp>
            </p:grpSp>
            <p:sp>
              <p:nvSpPr>
                <p:cNvPr id="14" name="TextBox 13"/>
                <p:cNvSpPr txBox="1"/>
                <p:nvPr/>
              </p:nvSpPr>
              <p:spPr>
                <a:xfrm>
                  <a:off x="4860032" y="5733256"/>
                  <a:ext cx="1008112" cy="369332"/>
                </a:xfrm>
                <a:prstGeom prst="rect">
                  <a:avLst/>
                </a:prstGeom>
                <a:noFill/>
              </p:spPr>
              <p:txBody>
                <a:bodyPr wrap="square" rtlCol="0">
                  <a:spAutoFit/>
                </a:bodyPr>
                <a:lstStyle/>
                <a:p>
                  <a:r>
                    <a:rPr lang="zh-CN" altLang="en-US" dirty="0" smtClean="0"/>
                    <a:t>输出流</a:t>
                  </a:r>
                  <a:endParaRPr lang="zh-CN" altLang="en-US" dirty="0"/>
                </a:p>
              </p:txBody>
            </p:sp>
          </p:grpSp>
          <p:sp>
            <p:nvSpPr>
              <p:cNvPr id="8" name="圆柱形 7"/>
              <p:cNvSpPr/>
              <p:nvPr/>
            </p:nvSpPr>
            <p:spPr>
              <a:xfrm rot="16200000">
                <a:off x="3311860" y="3969060"/>
                <a:ext cx="720080" cy="122413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9" name="圆柱形 8"/>
              <p:cNvSpPr/>
              <p:nvPr/>
            </p:nvSpPr>
            <p:spPr>
              <a:xfrm rot="16200000">
                <a:off x="5040052" y="4041068"/>
                <a:ext cx="720080" cy="108012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TextBox 9"/>
              <p:cNvSpPr txBox="1"/>
              <p:nvPr/>
            </p:nvSpPr>
            <p:spPr>
              <a:xfrm>
                <a:off x="3059832" y="5013176"/>
                <a:ext cx="1368152" cy="369332"/>
              </a:xfrm>
              <a:prstGeom prst="rect">
                <a:avLst/>
              </a:prstGeom>
              <a:noFill/>
            </p:spPr>
            <p:txBody>
              <a:bodyPr wrap="square" rtlCol="0">
                <a:spAutoFit/>
              </a:bodyPr>
              <a:lstStyle/>
              <a:p>
                <a:pPr algn="ctr"/>
                <a:r>
                  <a:rPr lang="zh-CN" altLang="en-US" dirty="0" smtClean="0">
                    <a:solidFill>
                      <a:srgbClr val="0000FF"/>
                    </a:solidFill>
                  </a:rPr>
                  <a:t>输入缓冲区</a:t>
                </a:r>
                <a:endParaRPr lang="zh-CN" altLang="en-US" dirty="0">
                  <a:solidFill>
                    <a:srgbClr val="0000FF"/>
                  </a:solidFill>
                </a:endParaRPr>
              </a:p>
            </p:txBody>
          </p:sp>
          <p:sp>
            <p:nvSpPr>
              <p:cNvPr id="11" name="TextBox 10"/>
              <p:cNvSpPr txBox="1"/>
              <p:nvPr/>
            </p:nvSpPr>
            <p:spPr>
              <a:xfrm>
                <a:off x="4716016" y="5013176"/>
                <a:ext cx="1368152" cy="369332"/>
              </a:xfrm>
              <a:prstGeom prst="rect">
                <a:avLst/>
              </a:prstGeom>
              <a:noFill/>
            </p:spPr>
            <p:txBody>
              <a:bodyPr wrap="square" rtlCol="0">
                <a:spAutoFit/>
              </a:bodyPr>
              <a:lstStyle/>
              <a:p>
                <a:pPr algn="ctr"/>
                <a:r>
                  <a:rPr lang="zh-CN" altLang="en-US" dirty="0" smtClean="0">
                    <a:solidFill>
                      <a:srgbClr val="0000FF"/>
                    </a:solidFill>
                  </a:rPr>
                  <a:t>输出缓冲区</a:t>
                </a:r>
                <a:endParaRPr lang="zh-CN" altLang="en-US" dirty="0">
                  <a:solidFill>
                    <a:srgbClr val="0000FF"/>
                  </a:solidFill>
                </a:endParaRPr>
              </a:p>
            </p:txBody>
          </p:sp>
          <p:cxnSp>
            <p:nvCxnSpPr>
              <p:cNvPr id="12" name="直接箭头连接符 11"/>
              <p:cNvCxnSpPr>
                <a:stCxn id="8" idx="3"/>
                <a:endCxn id="9" idx="1"/>
              </p:cNvCxnSpPr>
              <p:nvPr/>
            </p:nvCxnSpPr>
            <p:spPr>
              <a:xfrm>
                <a:off x="4283968" y="45811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275856" y="4797152"/>
              <a:ext cx="864096" cy="400110"/>
            </a:xfrm>
            <a:prstGeom prst="rect">
              <a:avLst/>
            </a:prstGeom>
            <a:noFill/>
          </p:spPr>
          <p:txBody>
            <a:bodyPr wrap="square" rtlCol="0">
              <a:spAutoFit/>
            </a:bodyPr>
            <a:lstStyle/>
            <a:p>
              <a:pPr algn="ctr"/>
              <a:r>
                <a:rPr lang="en-US" altLang="zh-CN" sz="2000" b="1" dirty="0" smtClean="0">
                  <a:solidFill>
                    <a:srgbClr val="FF0000"/>
                  </a:solidFill>
                  <a:latin typeface="Arial" pitchFamily="34" charset="0"/>
                  <a:ea typeface="华文细黑" pitchFamily="2" charset="-122"/>
                  <a:cs typeface="Arial" pitchFamily="34" charset="0"/>
                </a:rPr>
                <a:t>is</a:t>
              </a:r>
              <a:endParaRPr lang="zh-CN" altLang="en-US" sz="2000" b="1" dirty="0">
                <a:solidFill>
                  <a:srgbClr val="FF0000"/>
                </a:solidFill>
                <a:latin typeface="Arial" pitchFamily="34" charset="0"/>
                <a:ea typeface="华文细黑" pitchFamily="2" charset="-122"/>
                <a:cs typeface="Arial" pitchFamily="34" charset="0"/>
              </a:endParaRPr>
            </a:p>
          </p:txBody>
        </p:sp>
        <p:sp>
          <p:nvSpPr>
            <p:cNvPr id="27" name="TextBox 26"/>
            <p:cNvSpPr txBox="1"/>
            <p:nvPr/>
          </p:nvSpPr>
          <p:spPr>
            <a:xfrm>
              <a:off x="5004048" y="4797152"/>
              <a:ext cx="864096" cy="400110"/>
            </a:xfrm>
            <a:prstGeom prst="rect">
              <a:avLst/>
            </a:prstGeom>
            <a:noFill/>
          </p:spPr>
          <p:txBody>
            <a:bodyPr wrap="square" rtlCol="0">
              <a:spAutoFit/>
            </a:bodyPr>
            <a:lstStyle/>
            <a:p>
              <a:pPr algn="ctr"/>
              <a:r>
                <a:rPr lang="en-US" altLang="zh-CN" sz="2000" b="1" dirty="0" err="1" smtClean="0">
                  <a:solidFill>
                    <a:srgbClr val="FF0000"/>
                  </a:solidFill>
                  <a:latin typeface="Arial" pitchFamily="34" charset="0"/>
                  <a:ea typeface="华文细黑" pitchFamily="2" charset="-122"/>
                  <a:cs typeface="Arial" pitchFamily="34" charset="0"/>
                </a:rPr>
                <a:t>os</a:t>
              </a:r>
              <a:endParaRPr lang="zh-CN" altLang="en-US" sz="2000" b="1" dirty="0">
                <a:solidFill>
                  <a:srgbClr val="FF0000"/>
                </a:solidFill>
                <a:latin typeface="Arial" pitchFamily="34" charset="0"/>
                <a:ea typeface="华文细黑" pitchFamily="2" charset="-122"/>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500" fill="hold"/>
                                        <p:tgtEl>
                                          <p:spTgt spid="2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2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2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2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2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25">
                                            <p:txEl>
                                              <p:pRg st="1" end="1"/>
                                            </p:txEl>
                                          </p:spTgt>
                                        </p:tgtEl>
                                        <p:attrNameLst>
                                          <p:attrName>style.visibility</p:attrName>
                                        </p:attrNameLst>
                                      </p:cBhvr>
                                      <p:to>
                                        <p:strVal val="visible"/>
                                      </p:to>
                                    </p:set>
                                    <p:anim calcmode="lin" valueType="num">
                                      <p:cBhvr>
                                        <p:cTn id="16" dur="500" fill="hold"/>
                                        <p:tgtEl>
                                          <p:spTgt spid="25">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25">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25">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25">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 calcmode="lin" valueType="num">
                                      <p:cBhvr>
                                        <p:cTn id="25" dur="500" fill="hold"/>
                                        <p:tgtEl>
                                          <p:spTgt spid="25">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25">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25">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25">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2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25">
                                            <p:txEl>
                                              <p:pRg st="3" end="3"/>
                                            </p:txEl>
                                          </p:spTgt>
                                        </p:tgtEl>
                                        <p:attrNameLst>
                                          <p:attrName>style.visibility</p:attrName>
                                        </p:attrNameLst>
                                      </p:cBhvr>
                                      <p:to>
                                        <p:strVal val="visible"/>
                                      </p:to>
                                    </p:set>
                                    <p:anim calcmode="lin" valueType="num">
                                      <p:cBhvr>
                                        <p:cTn id="34" dur="500" fill="hold"/>
                                        <p:tgtEl>
                                          <p:spTgt spid="25">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25">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25">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25">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2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25">
                                            <p:txEl>
                                              <p:pRg st="4" end="4"/>
                                            </p:txEl>
                                          </p:spTgt>
                                        </p:tgtEl>
                                        <p:attrNameLst>
                                          <p:attrName>style.visibility</p:attrName>
                                        </p:attrNameLst>
                                      </p:cBhvr>
                                      <p:to>
                                        <p:strVal val="visible"/>
                                      </p:to>
                                    </p:set>
                                    <p:anim calcmode="lin" valueType="num">
                                      <p:cBhvr>
                                        <p:cTn id="43" dur="500" fill="hold"/>
                                        <p:tgtEl>
                                          <p:spTgt spid="25">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25">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25">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25">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547664" y="116632"/>
            <a:ext cx="7200800" cy="6669360"/>
          </a:xfrm>
          <a:prstGeom prst="rect">
            <a:avLst/>
          </a:prstGeom>
          <a:noFill/>
          <a:ln w="9525">
            <a:solidFill>
              <a:srgbClr val="FF0000"/>
            </a:solidFill>
            <a:miter lim="800000"/>
            <a:headEnd/>
            <a:tailEnd/>
          </a:ln>
        </p:spPr>
      </p:pic>
      <p:sp>
        <p:nvSpPr>
          <p:cNvPr id="4" name="TextBox 3"/>
          <p:cNvSpPr txBox="1"/>
          <p:nvPr/>
        </p:nvSpPr>
        <p:spPr>
          <a:xfrm>
            <a:off x="539552" y="1484784"/>
            <a:ext cx="504056" cy="3539430"/>
          </a:xfrm>
          <a:prstGeom prst="rect">
            <a:avLst/>
          </a:prstGeom>
          <a:noFill/>
        </p:spPr>
        <p:txBody>
          <a:bodyPr wrap="square" rtlCol="0">
            <a:spAutoFit/>
          </a:bodyPr>
          <a:lstStyle/>
          <a:p>
            <a:r>
              <a:rPr lang="zh-CN" altLang="en-US" sz="2800" dirty="0" smtClean="0">
                <a:solidFill>
                  <a:srgbClr val="FF0000"/>
                </a:solidFill>
              </a:rPr>
              <a:t>缓冲区数据流实例</a:t>
            </a:r>
            <a:endParaRPr lang="zh-CN" altLang="en-US" sz="2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61628" y="980728"/>
            <a:ext cx="8496944" cy="3600986"/>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数据数据流</a:t>
            </a:r>
            <a:endParaRPr lang="en-US" altLang="zh-CN" sz="2800" b="1" dirty="0" smtClean="0">
              <a:solidFill>
                <a:srgbClr val="0000FF"/>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zh-CN" altLang="en-US" sz="2600" b="1" dirty="0" smtClean="0">
                <a:latin typeface="Arial" pitchFamily="34" charset="0"/>
                <a:ea typeface="华文细黑" pitchFamily="2" charset="-122"/>
                <a:cs typeface="Arial" pitchFamily="34" charset="0"/>
              </a:rPr>
              <a:t>文件流和缓冲区流的处理对象是</a:t>
            </a:r>
            <a:r>
              <a:rPr lang="zh-CN" altLang="en-US" sz="2600" b="1" dirty="0" smtClean="0">
                <a:solidFill>
                  <a:srgbClr val="0000FF"/>
                </a:solidFill>
                <a:latin typeface="Arial" pitchFamily="34" charset="0"/>
                <a:ea typeface="华文细黑" pitchFamily="2" charset="-122"/>
                <a:cs typeface="Arial" pitchFamily="34" charset="0"/>
              </a:rPr>
              <a:t>字节</a:t>
            </a:r>
            <a:r>
              <a:rPr lang="zh-CN" altLang="en-US" sz="2600" b="1" dirty="0" smtClean="0">
                <a:latin typeface="Arial" pitchFamily="34" charset="0"/>
                <a:ea typeface="华文细黑" pitchFamily="2" charset="-122"/>
                <a:cs typeface="Arial" pitchFamily="34" charset="0"/>
              </a:rPr>
              <a:t>或</a:t>
            </a:r>
            <a:r>
              <a:rPr lang="zh-CN" altLang="en-US" sz="2600" b="1" dirty="0" smtClean="0">
                <a:solidFill>
                  <a:srgbClr val="0000FF"/>
                </a:solidFill>
                <a:latin typeface="Arial" pitchFamily="34" charset="0"/>
                <a:ea typeface="华文细黑" pitchFamily="2" charset="-122"/>
                <a:cs typeface="Arial" pitchFamily="34" charset="0"/>
              </a:rPr>
              <a:t>字节数组</a:t>
            </a:r>
            <a:r>
              <a:rPr lang="zh-CN" altLang="en-US" sz="2600" b="1" dirty="0" smtClean="0">
                <a:latin typeface="Arial" pitchFamily="34" charset="0"/>
                <a:ea typeface="华文细黑" pitchFamily="2" charset="-122"/>
                <a:cs typeface="Arial" pitchFamily="34" charset="0"/>
              </a:rPr>
              <a:t>，利用数据输入输出流可以实现对文件的不同数据类型的读写。</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ü"/>
            </a:pPr>
            <a:r>
              <a:rPr lang="en-US" altLang="zh-CN" sz="2600" b="1" dirty="0" err="1" smtClean="0">
                <a:solidFill>
                  <a:srgbClr val="C00000"/>
                </a:solidFill>
                <a:latin typeface="Arial" pitchFamily="34" charset="0"/>
                <a:ea typeface="华文细黑" pitchFamily="2" charset="-122"/>
                <a:cs typeface="Arial" pitchFamily="34" charset="0"/>
              </a:rPr>
              <a:t>DataInputStream</a:t>
            </a:r>
            <a:r>
              <a:rPr lang="zh-CN" altLang="en-US" sz="2600" b="1" dirty="0" smtClean="0">
                <a:latin typeface="Arial" pitchFamily="34" charset="0"/>
                <a:ea typeface="华文细黑" pitchFamily="2" charset="-122"/>
                <a:cs typeface="Arial" pitchFamily="34" charset="0"/>
              </a:rPr>
              <a:t>和</a:t>
            </a:r>
            <a:r>
              <a:rPr lang="en-US" altLang="zh-CN" sz="2600" b="1" dirty="0" err="1" smtClean="0">
                <a:solidFill>
                  <a:srgbClr val="C00000"/>
                </a:solidFill>
                <a:latin typeface="Arial" pitchFamily="34" charset="0"/>
                <a:ea typeface="华文细黑" pitchFamily="2" charset="-122"/>
                <a:cs typeface="Arial" pitchFamily="34" charset="0"/>
              </a:rPr>
              <a:t>DataOutputStream</a:t>
            </a:r>
            <a:r>
              <a:rPr lang="zh-CN" altLang="en-US" sz="2600" b="1" dirty="0" smtClean="0">
                <a:latin typeface="Arial" pitchFamily="34" charset="0"/>
                <a:ea typeface="华文细黑" pitchFamily="2" charset="-122"/>
                <a:cs typeface="Arial" pitchFamily="34" charset="0"/>
              </a:rPr>
              <a:t>：一种较为高级的数据输入输出方式，除了字节和字节数组，还可以处理</a:t>
            </a:r>
            <a:r>
              <a:rPr lang="en-US" altLang="zh-CN" sz="2600" b="1" dirty="0" err="1" smtClean="0">
                <a:latin typeface="Arial" pitchFamily="34" charset="0"/>
                <a:ea typeface="华文细黑" pitchFamily="2" charset="-122"/>
                <a:cs typeface="Arial" pitchFamily="34" charset="0"/>
              </a:rPr>
              <a:t>int</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float</a:t>
            </a:r>
            <a:r>
              <a:rPr lang="zh-CN" altLang="en-US" sz="2600" b="1" dirty="0" smtClean="0">
                <a:latin typeface="Arial" pitchFamily="34" charset="0"/>
                <a:ea typeface="华文细黑" pitchFamily="2" charset="-122"/>
                <a:cs typeface="Arial" pitchFamily="34" charset="0"/>
              </a:rPr>
              <a:t>、</a:t>
            </a:r>
            <a:r>
              <a:rPr lang="en-US" altLang="zh-CN" sz="2600" b="1" dirty="0" err="1" smtClean="0">
                <a:latin typeface="Arial" pitchFamily="34" charset="0"/>
                <a:ea typeface="华文细黑" pitchFamily="2" charset="-122"/>
                <a:cs typeface="Arial" pitchFamily="34" charset="0"/>
              </a:rPr>
              <a:t>boolean</a:t>
            </a:r>
            <a:r>
              <a:rPr lang="zh-CN" altLang="en-US" sz="2600" b="1" dirty="0" smtClean="0">
                <a:latin typeface="Arial" pitchFamily="34" charset="0"/>
                <a:ea typeface="华文细黑" pitchFamily="2" charset="-122"/>
                <a:cs typeface="Arial" pitchFamily="34" charset="0"/>
              </a:rPr>
              <a:t>等类型。还可以用</a:t>
            </a:r>
            <a:r>
              <a:rPr lang="en-US" altLang="zh-CN" sz="2600" b="1" dirty="0" err="1" smtClean="0">
                <a:latin typeface="Arial" pitchFamily="34" charset="0"/>
                <a:ea typeface="华文细黑" pitchFamily="2" charset="-122"/>
                <a:cs typeface="Arial" pitchFamily="34" charset="0"/>
              </a:rPr>
              <a:t>readLine</a:t>
            </a:r>
            <a:r>
              <a:rPr lang="zh-CN" altLang="en-US" sz="2600" b="1" dirty="0" smtClean="0">
                <a:latin typeface="Arial" pitchFamily="34" charset="0"/>
                <a:ea typeface="华文细黑" pitchFamily="2" charset="-122"/>
                <a:cs typeface="Arial" pitchFamily="34" charset="0"/>
              </a:rPr>
              <a:t>方法读取一行信息。</a:t>
            </a:r>
          </a:p>
          <a:p>
            <a:pPr>
              <a:spcBef>
                <a:spcPts val="300"/>
              </a:spcBef>
              <a:spcAft>
                <a:spcPts val="3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创建方式：</a:t>
            </a:r>
          </a:p>
        </p:txBody>
      </p:sp>
      <p:sp>
        <p:nvSpPr>
          <p:cNvPr id="5" name="矩形 4"/>
          <p:cNvSpPr/>
          <p:nvPr/>
        </p:nvSpPr>
        <p:spPr>
          <a:xfrm>
            <a:off x="539552" y="4581128"/>
            <a:ext cx="8064896" cy="1569660"/>
          </a:xfrm>
          <a:prstGeom prst="rect">
            <a:avLst/>
          </a:prstGeom>
          <a:solidFill>
            <a:srgbClr val="FFFFCC"/>
          </a:solidFill>
          <a:ln>
            <a:solidFill>
              <a:srgbClr val="FF0000"/>
            </a:solidFill>
          </a:ln>
        </p:spPr>
        <p:txBody>
          <a:bodyPr wrap="square">
            <a:spAutoFit/>
          </a:bodyPr>
          <a:lstStyle/>
          <a:p>
            <a:r>
              <a:rPr kumimoji="1" lang="en-US" altLang="zh-CN" sz="2400" dirty="0" err="1" smtClean="0">
                <a:latin typeface="Arial" pitchFamily="34" charset="0"/>
                <a:cs typeface="Arial" pitchFamily="34" charset="0"/>
              </a:rPr>
              <a:t>FileInputStream</a:t>
            </a:r>
            <a:r>
              <a:rPr kumimoji="1" lang="en-US" altLang="zh-CN" sz="2400" dirty="0" smtClean="0">
                <a:latin typeface="Arial" pitchFamily="34" charset="0"/>
                <a:cs typeface="Arial" pitchFamily="34" charset="0"/>
              </a:rPr>
              <a:t> </a:t>
            </a:r>
            <a:r>
              <a:rPr kumimoji="1" lang="en-US" altLang="zh-CN" sz="2400" dirty="0" err="1" smtClean="0">
                <a:solidFill>
                  <a:srgbClr val="FF00FF"/>
                </a:solidFill>
                <a:latin typeface="Arial" pitchFamily="34" charset="0"/>
                <a:cs typeface="Arial" pitchFamily="34" charset="0"/>
              </a:rPr>
              <a:t>fis</a:t>
            </a:r>
            <a:r>
              <a:rPr kumimoji="1" lang="en-US" altLang="zh-CN" sz="2400" dirty="0" smtClean="0">
                <a:latin typeface="Arial" pitchFamily="34" charset="0"/>
                <a:cs typeface="Arial" pitchFamily="34" charset="0"/>
              </a:rPr>
              <a:t>=new FileInputStream (”file1.txt"));</a:t>
            </a:r>
          </a:p>
          <a:p>
            <a:r>
              <a:rPr lang="en-US" altLang="zh-CN" sz="2400" dirty="0" err="1" smtClean="0">
                <a:latin typeface="Arial" pitchFamily="34" charset="0"/>
                <a:cs typeface="Arial" pitchFamily="34" charset="0"/>
              </a:rPr>
              <a:t>DataInputStream</a:t>
            </a:r>
            <a:r>
              <a:rPr lang="en-US" altLang="zh-CN" sz="2400" dirty="0" smtClean="0">
                <a:latin typeface="Arial" pitchFamily="34" charset="0"/>
                <a:cs typeface="Arial" pitchFamily="34" charset="0"/>
              </a:rPr>
              <a:t> </a:t>
            </a:r>
            <a:r>
              <a:rPr lang="en-US" altLang="zh-CN" sz="2400" dirty="0" smtClean="0">
                <a:solidFill>
                  <a:srgbClr val="0000FF"/>
                </a:solidFill>
                <a:latin typeface="Arial" pitchFamily="34" charset="0"/>
                <a:cs typeface="Arial" pitchFamily="34" charset="0"/>
              </a:rPr>
              <a:t>dis </a:t>
            </a:r>
            <a:r>
              <a:rPr lang="en-US" altLang="zh-CN" sz="2400" dirty="0" smtClean="0">
                <a:latin typeface="Arial" pitchFamily="34" charset="0"/>
                <a:cs typeface="Arial" pitchFamily="34" charset="0"/>
              </a:rPr>
              <a:t>= new </a:t>
            </a:r>
            <a:r>
              <a:rPr lang="en-US" altLang="zh-CN" sz="2400" dirty="0" err="1" smtClean="0">
                <a:latin typeface="Arial" pitchFamily="34" charset="0"/>
                <a:cs typeface="Arial" pitchFamily="34" charset="0"/>
              </a:rPr>
              <a:t>DataInputStream</a:t>
            </a:r>
            <a:r>
              <a:rPr lang="en-US" altLang="zh-CN" sz="2400" dirty="0" smtClean="0">
                <a:latin typeface="Arial" pitchFamily="34" charset="0"/>
                <a:cs typeface="Arial" pitchFamily="34" charset="0"/>
              </a:rPr>
              <a:t>(</a:t>
            </a:r>
            <a:r>
              <a:rPr lang="en-US" altLang="zh-CN" sz="2400" dirty="0" err="1" smtClean="0">
                <a:solidFill>
                  <a:srgbClr val="FF00FF"/>
                </a:solidFill>
                <a:latin typeface="Arial" pitchFamily="34" charset="0"/>
                <a:cs typeface="Arial" pitchFamily="34" charset="0"/>
              </a:rPr>
              <a:t>fis</a:t>
            </a:r>
            <a:r>
              <a:rPr lang="en-US" altLang="zh-CN" sz="2400" dirty="0" smtClean="0">
                <a:latin typeface="Arial" pitchFamily="34" charset="0"/>
                <a:cs typeface="Arial" pitchFamily="34" charset="0"/>
              </a:rPr>
              <a:t>);</a:t>
            </a:r>
            <a:endParaRPr kumimoji="1" lang="en-US" altLang="zh-CN" sz="2400" dirty="0" smtClean="0">
              <a:latin typeface="Arial" pitchFamily="34" charset="0"/>
              <a:cs typeface="Arial" pitchFamily="34" charset="0"/>
            </a:endParaRPr>
          </a:p>
          <a:p>
            <a:r>
              <a:rPr kumimoji="1" lang="en-US" altLang="zh-CN" sz="2400" dirty="0" err="1" smtClean="0">
                <a:latin typeface="Arial" pitchFamily="34" charset="0"/>
                <a:cs typeface="Arial" pitchFamily="34" charset="0"/>
              </a:rPr>
              <a:t>FileOutputStream</a:t>
            </a:r>
            <a:r>
              <a:rPr kumimoji="1" lang="en-US" altLang="zh-CN" sz="2400" dirty="0" smtClean="0">
                <a:latin typeface="Arial" pitchFamily="34" charset="0"/>
                <a:cs typeface="Arial" pitchFamily="34" charset="0"/>
              </a:rPr>
              <a:t> </a:t>
            </a:r>
            <a:r>
              <a:rPr kumimoji="1" lang="en-US" altLang="zh-CN" sz="2400" dirty="0" err="1" smtClean="0">
                <a:solidFill>
                  <a:srgbClr val="FF00FF"/>
                </a:solidFill>
                <a:latin typeface="Arial" pitchFamily="34" charset="0"/>
                <a:cs typeface="Arial" pitchFamily="34" charset="0"/>
              </a:rPr>
              <a:t>fos</a:t>
            </a:r>
            <a:r>
              <a:rPr kumimoji="1" lang="en-US" altLang="zh-CN" sz="2400" dirty="0" smtClean="0">
                <a:latin typeface="Arial" pitchFamily="34" charset="0"/>
                <a:cs typeface="Arial" pitchFamily="34" charset="0"/>
              </a:rPr>
              <a:t>=new FileOutputStream(”file2.txt"));</a:t>
            </a:r>
            <a:endParaRPr lang="en-US" altLang="zh-CN" sz="2400" dirty="0" smtClean="0">
              <a:latin typeface="Arial" pitchFamily="34" charset="0"/>
              <a:cs typeface="Arial" pitchFamily="34" charset="0"/>
            </a:endParaRPr>
          </a:p>
          <a:p>
            <a:pPr>
              <a:buFontTx/>
              <a:buNone/>
            </a:pPr>
            <a:r>
              <a:rPr lang="en-US" altLang="zh-CN" sz="2400" dirty="0" err="1" smtClean="0">
                <a:latin typeface="Arial" pitchFamily="34" charset="0"/>
                <a:cs typeface="Arial" pitchFamily="34" charset="0"/>
              </a:rPr>
              <a:t>DataOutputStream</a:t>
            </a:r>
            <a:r>
              <a:rPr lang="en-US" altLang="zh-CN" sz="2400" dirty="0" smtClean="0">
                <a:latin typeface="Arial" pitchFamily="34" charset="0"/>
                <a:cs typeface="Arial" pitchFamily="34" charset="0"/>
              </a:rPr>
              <a:t> </a:t>
            </a:r>
            <a:r>
              <a:rPr lang="en-US" altLang="zh-CN" sz="2400" dirty="0" smtClean="0">
                <a:solidFill>
                  <a:srgbClr val="0000FF"/>
                </a:solidFill>
                <a:latin typeface="Arial" pitchFamily="34" charset="0"/>
                <a:cs typeface="Arial" pitchFamily="34" charset="0"/>
              </a:rPr>
              <a:t>dos </a:t>
            </a:r>
            <a:r>
              <a:rPr lang="en-US" altLang="zh-CN" sz="2400" dirty="0" smtClean="0">
                <a:latin typeface="Arial" pitchFamily="34" charset="0"/>
                <a:cs typeface="Arial" pitchFamily="34" charset="0"/>
              </a:rPr>
              <a:t>= new </a:t>
            </a:r>
            <a:r>
              <a:rPr lang="en-US" altLang="zh-CN" sz="2400" dirty="0" err="1" smtClean="0">
                <a:latin typeface="Arial" pitchFamily="34" charset="0"/>
                <a:cs typeface="Arial" pitchFamily="34" charset="0"/>
              </a:rPr>
              <a:t>DataOutputStream</a:t>
            </a:r>
            <a:r>
              <a:rPr lang="en-US" altLang="zh-CN" sz="2400" dirty="0" smtClean="0">
                <a:latin typeface="Arial" pitchFamily="34" charset="0"/>
                <a:cs typeface="Arial" pitchFamily="34" charset="0"/>
              </a:rPr>
              <a:t>(</a:t>
            </a:r>
            <a:r>
              <a:rPr lang="en-US" altLang="zh-CN" sz="2400" dirty="0" err="1" smtClean="0">
                <a:solidFill>
                  <a:srgbClr val="FF00FF"/>
                </a:solidFill>
                <a:latin typeface="Arial" pitchFamily="34" charset="0"/>
                <a:cs typeface="Arial" pitchFamily="34" charset="0"/>
              </a:rPr>
              <a:t>fos</a:t>
            </a:r>
            <a:r>
              <a:rPr lang="en-US" altLang="zh-CN" sz="2400" dirty="0" smtClean="0">
                <a:latin typeface="Arial" pitchFamily="34" charset="0"/>
                <a:cs typeface="Arial" pitchFamily="34" charset="0"/>
              </a:rPr>
              <a:t>); </a:t>
            </a:r>
            <a:endParaRPr lang="en-US" altLang="zh-CN" sz="24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p:cTn id="2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2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2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2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28" dur="500"/>
                                        <p:tgtEl>
                                          <p:spTgt spid="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lide(fromBottom)">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052736"/>
            <a:ext cx="8229600" cy="5256584"/>
          </a:xfrm>
        </p:spPr>
        <p:txBody>
          <a:bodyPr>
            <a:normAutofit lnSpcReduction="10000"/>
          </a:bodyPr>
          <a:lstStyle/>
          <a:p>
            <a:r>
              <a:rPr lang="zh-CN" altLang="en-US" dirty="0" smtClean="0"/>
              <a:t>第</a:t>
            </a:r>
            <a:r>
              <a:rPr lang="en-US" altLang="zh-CN" dirty="0" smtClean="0"/>
              <a:t>1</a:t>
            </a:r>
            <a:r>
              <a:rPr lang="zh-CN" altLang="en-US" dirty="0" smtClean="0"/>
              <a:t>章 概述</a:t>
            </a:r>
            <a:endParaRPr lang="en-US" altLang="zh-CN" dirty="0" smtClean="0"/>
          </a:p>
          <a:p>
            <a:r>
              <a:rPr lang="zh-CN" altLang="en-US" dirty="0" smtClean="0"/>
              <a:t>第</a:t>
            </a:r>
            <a:r>
              <a:rPr lang="en-US" altLang="zh-CN" dirty="0" smtClean="0"/>
              <a:t>2</a:t>
            </a:r>
            <a:r>
              <a:rPr lang="zh-CN" altLang="en-US" dirty="0" smtClean="0"/>
              <a:t>章 标识符和数据类型</a:t>
            </a:r>
            <a:endParaRPr lang="en-US" altLang="zh-CN" dirty="0" smtClean="0"/>
          </a:p>
          <a:p>
            <a:r>
              <a:rPr lang="zh-CN" altLang="en-US" dirty="0" smtClean="0"/>
              <a:t>第</a:t>
            </a:r>
            <a:r>
              <a:rPr lang="en-US" altLang="zh-CN" dirty="0" smtClean="0"/>
              <a:t>3</a:t>
            </a:r>
            <a:r>
              <a:rPr lang="zh-CN" altLang="en-US" dirty="0" smtClean="0"/>
              <a:t>章 表达式和流程控制语句</a:t>
            </a:r>
            <a:endParaRPr lang="en-US" altLang="zh-CN" dirty="0" smtClean="0"/>
          </a:p>
          <a:p>
            <a:r>
              <a:rPr lang="zh-CN" altLang="en-US" dirty="0" smtClean="0"/>
              <a:t>第</a:t>
            </a:r>
            <a:r>
              <a:rPr lang="en-US" altLang="zh-CN" dirty="0" smtClean="0"/>
              <a:t>4</a:t>
            </a:r>
            <a:r>
              <a:rPr lang="zh-CN" altLang="en-US" dirty="0" smtClean="0"/>
              <a:t>章 数组、向量和字符串</a:t>
            </a:r>
            <a:endParaRPr lang="en-US" altLang="zh-CN" dirty="0" smtClean="0"/>
          </a:p>
          <a:p>
            <a:r>
              <a:rPr lang="zh-CN" altLang="en-US" dirty="0" smtClean="0"/>
              <a:t>第</a:t>
            </a:r>
            <a:r>
              <a:rPr lang="en-US" altLang="zh-CN" dirty="0" smtClean="0"/>
              <a:t>5</a:t>
            </a:r>
            <a:r>
              <a:rPr lang="zh-CN" altLang="en-US" dirty="0" smtClean="0"/>
              <a:t>章 进一步讨论对象和类</a:t>
            </a:r>
            <a:endParaRPr lang="en-US" altLang="zh-CN" dirty="0" smtClean="0"/>
          </a:p>
          <a:p>
            <a:r>
              <a:rPr lang="zh-CN" altLang="en-US" dirty="0" smtClean="0"/>
              <a:t>第</a:t>
            </a:r>
            <a:r>
              <a:rPr lang="en-US" altLang="zh-CN" dirty="0" smtClean="0"/>
              <a:t>6</a:t>
            </a:r>
            <a:r>
              <a:rPr lang="zh-CN" altLang="en-US" dirty="0" smtClean="0"/>
              <a:t>章 </a:t>
            </a:r>
            <a:r>
              <a:rPr lang="en-US" altLang="zh-CN" dirty="0" smtClean="0"/>
              <a:t>Java</a:t>
            </a:r>
            <a:r>
              <a:rPr lang="zh-CN" altLang="en-US" dirty="0" smtClean="0"/>
              <a:t>语言中的异常</a:t>
            </a:r>
            <a:endParaRPr lang="en-US" altLang="zh-CN" dirty="0" smtClean="0"/>
          </a:p>
          <a:p>
            <a:r>
              <a:rPr lang="zh-CN" altLang="en-US" dirty="0" smtClean="0"/>
              <a:t>第</a:t>
            </a:r>
            <a:r>
              <a:rPr lang="en-US" altLang="zh-CN" dirty="0" smtClean="0"/>
              <a:t>7</a:t>
            </a:r>
            <a:r>
              <a:rPr lang="zh-CN" altLang="en-US" dirty="0" smtClean="0"/>
              <a:t>章 </a:t>
            </a:r>
            <a:r>
              <a:rPr lang="en-US" altLang="zh-CN" dirty="0" smtClean="0"/>
              <a:t>Java</a:t>
            </a:r>
            <a:r>
              <a:rPr lang="zh-CN" altLang="en-US" dirty="0" smtClean="0"/>
              <a:t>的图形用户界面设计</a:t>
            </a:r>
            <a:endParaRPr lang="en-US" altLang="zh-CN" dirty="0" smtClean="0"/>
          </a:p>
          <a:p>
            <a:r>
              <a:rPr lang="zh-CN" altLang="en-US" dirty="0" smtClean="0"/>
              <a:t>第</a:t>
            </a:r>
            <a:r>
              <a:rPr lang="en-US" altLang="zh-CN" dirty="0" smtClean="0"/>
              <a:t>8</a:t>
            </a:r>
            <a:r>
              <a:rPr lang="zh-CN" altLang="en-US" dirty="0" smtClean="0"/>
              <a:t>章 </a:t>
            </a:r>
            <a:r>
              <a:rPr lang="en-US" altLang="zh-CN" dirty="0" smtClean="0"/>
              <a:t>Swing</a:t>
            </a:r>
            <a:r>
              <a:rPr lang="zh-CN" altLang="en-US" dirty="0" smtClean="0"/>
              <a:t>组件</a:t>
            </a:r>
            <a:endParaRPr lang="en-US" altLang="zh-CN" dirty="0" smtClean="0"/>
          </a:p>
          <a:p>
            <a:r>
              <a:rPr lang="zh-CN" altLang="en-US" dirty="0" smtClean="0"/>
              <a:t>第</a:t>
            </a:r>
            <a:r>
              <a:rPr lang="en-US" altLang="zh-CN" dirty="0" smtClean="0"/>
              <a:t>9</a:t>
            </a:r>
            <a:r>
              <a:rPr lang="zh-CN" altLang="en-US" dirty="0" smtClean="0"/>
              <a:t>章 </a:t>
            </a:r>
            <a:r>
              <a:rPr lang="en-US" altLang="zh-CN" dirty="0" smtClean="0"/>
              <a:t>Java Applet</a:t>
            </a:r>
          </a:p>
          <a:p>
            <a:r>
              <a:rPr lang="zh-CN" altLang="en-US" dirty="0" smtClean="0">
                <a:solidFill>
                  <a:srgbClr val="FF0000"/>
                </a:solidFill>
              </a:rPr>
              <a:t>第</a:t>
            </a:r>
            <a:r>
              <a:rPr lang="en-US" altLang="zh-CN" dirty="0" smtClean="0">
                <a:solidFill>
                  <a:srgbClr val="FF0000"/>
                </a:solidFill>
              </a:rPr>
              <a:t>10</a:t>
            </a:r>
            <a:r>
              <a:rPr lang="zh-CN" altLang="en-US" dirty="0" smtClean="0">
                <a:solidFill>
                  <a:srgbClr val="FF0000"/>
                </a:solidFill>
              </a:rPr>
              <a:t>章 </a:t>
            </a:r>
            <a:r>
              <a:rPr lang="en-US" altLang="zh-CN" dirty="0" smtClean="0">
                <a:solidFill>
                  <a:srgbClr val="FF0000"/>
                </a:solidFill>
              </a:rPr>
              <a:t>Java</a:t>
            </a:r>
            <a:r>
              <a:rPr lang="zh-CN" altLang="en-US" dirty="0" smtClean="0">
                <a:solidFill>
                  <a:srgbClr val="FF0000"/>
                </a:solidFill>
              </a:rPr>
              <a:t>数据流</a:t>
            </a:r>
            <a:endParaRPr lang="en-US" altLang="zh-CN" dirty="0" smtClean="0">
              <a:solidFill>
                <a:srgbClr val="FF0000"/>
              </a:solidFill>
            </a:endParaRPr>
          </a:p>
          <a:p>
            <a:r>
              <a:rPr lang="zh-CN" altLang="en-US" dirty="0" smtClean="0"/>
              <a:t>第</a:t>
            </a:r>
            <a:r>
              <a:rPr lang="en-US" altLang="zh-CN" dirty="0" smtClean="0"/>
              <a:t>11</a:t>
            </a:r>
            <a:r>
              <a:rPr lang="zh-CN" altLang="en-US" dirty="0" smtClean="0"/>
              <a:t>章 线程</a:t>
            </a:r>
            <a:endParaRPr lang="en-US" altLang="zh-CN" dirty="0" smtClean="0"/>
          </a:p>
          <a:p>
            <a:r>
              <a:rPr lang="zh-CN" altLang="en-US" dirty="0" smtClean="0"/>
              <a:t>第</a:t>
            </a:r>
            <a:r>
              <a:rPr lang="en-US" altLang="zh-CN" dirty="0" smtClean="0"/>
              <a:t>12</a:t>
            </a:r>
            <a:r>
              <a:rPr lang="zh-CN" altLang="en-US" dirty="0" smtClean="0"/>
              <a:t>章  </a:t>
            </a:r>
            <a:r>
              <a:rPr lang="en-US" altLang="zh-CN" dirty="0" smtClean="0"/>
              <a:t>Java</a:t>
            </a:r>
            <a:r>
              <a:rPr lang="zh-CN" altLang="en-US" dirty="0" smtClean="0"/>
              <a:t>网络功能</a:t>
            </a:r>
            <a:endParaRPr lang="zh-CN" altLang="en-US" dirty="0"/>
          </a:p>
        </p:txBody>
      </p:sp>
      <p:sp>
        <p:nvSpPr>
          <p:cNvPr id="3" name="标题 2"/>
          <p:cNvSpPr>
            <a:spLocks noGrp="1"/>
          </p:cNvSpPr>
          <p:nvPr>
            <p:ph type="title"/>
          </p:nvPr>
        </p:nvSpPr>
        <p:spPr/>
        <p:txBody>
          <a:bodyPr/>
          <a:lstStyle/>
          <a:p>
            <a:r>
              <a:rPr lang="zh-CN" altLang="en-US" dirty="0" smtClean="0"/>
              <a:t>课程内容</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61628" y="980728"/>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DataInputStram</a:t>
            </a:r>
            <a:r>
              <a:rPr lang="zh-CN" altLang="en-US" sz="2600" b="1" dirty="0" smtClean="0">
                <a:solidFill>
                  <a:srgbClr val="0000FF"/>
                </a:solidFill>
                <a:latin typeface="Arial" pitchFamily="34" charset="0"/>
                <a:ea typeface="华文细黑" pitchFamily="2" charset="-122"/>
                <a:cs typeface="Arial" pitchFamily="34" charset="0"/>
              </a:rPr>
              <a:t>主要方法：</a:t>
            </a:r>
          </a:p>
        </p:txBody>
      </p:sp>
      <p:sp>
        <p:nvSpPr>
          <p:cNvPr id="5" name="矩形 4"/>
          <p:cNvSpPr/>
          <p:nvPr/>
        </p:nvSpPr>
        <p:spPr>
          <a:xfrm>
            <a:off x="683568" y="1484784"/>
            <a:ext cx="7848872" cy="3693319"/>
          </a:xfrm>
          <a:prstGeom prst="rect">
            <a:avLst/>
          </a:prstGeom>
          <a:noFill/>
          <a:ln>
            <a:noFill/>
          </a:ln>
        </p:spPr>
        <p:txBody>
          <a:bodyPr wrap="square">
            <a:spAutoFit/>
          </a:bodyPr>
          <a:lstStyle/>
          <a:p>
            <a:r>
              <a:rPr lang="en-US" altLang="zh-CN" sz="2600" dirty="0" smtClean="0">
                <a:latin typeface="Arial" pitchFamily="34" charset="0"/>
                <a:cs typeface="Arial" pitchFamily="34" charset="0"/>
              </a:rPr>
              <a:t>byte</a:t>
            </a:r>
            <a:r>
              <a:rPr lang="zh-CN" altLang="en-US" sz="2600" dirty="0" smtClean="0">
                <a:latin typeface="Arial" pitchFamily="34" charset="0"/>
                <a:cs typeface="Arial" pitchFamily="34" charset="0"/>
              </a:rPr>
              <a:t> </a:t>
            </a:r>
            <a:r>
              <a:rPr lang="en-US" altLang="zh-CN" sz="2600" dirty="0" err="1" smtClean="0">
                <a:latin typeface="Arial" pitchFamily="34" charset="0"/>
                <a:cs typeface="Arial" pitchFamily="34" charset="0"/>
              </a:rPr>
              <a:t>readByte</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long </a:t>
            </a:r>
            <a:r>
              <a:rPr lang="en-US" altLang="zh-CN" sz="2600" dirty="0" err="1" smtClean="0">
                <a:latin typeface="Arial" pitchFamily="34" charset="0"/>
                <a:cs typeface="Arial" pitchFamily="34" charset="0"/>
              </a:rPr>
              <a:t>readLong</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double </a:t>
            </a:r>
            <a:r>
              <a:rPr lang="en-US" altLang="zh-CN" sz="2600" dirty="0" err="1" smtClean="0">
                <a:latin typeface="Arial" pitchFamily="34" charset="0"/>
                <a:cs typeface="Arial" pitchFamily="34" charset="0"/>
              </a:rPr>
              <a:t>readDouble</a:t>
            </a:r>
            <a:r>
              <a:rPr lang="en-US" altLang="zh-CN" sz="2600" dirty="0" smtClean="0">
                <a:latin typeface="Arial" pitchFamily="34" charset="0"/>
                <a:cs typeface="Arial" pitchFamily="34" charset="0"/>
              </a:rPr>
              <a:t>()</a:t>
            </a:r>
          </a:p>
          <a:p>
            <a:r>
              <a:rPr lang="en-US" altLang="zh-CN" sz="2600" dirty="0" err="1" smtClean="0">
                <a:latin typeface="Arial" pitchFamily="34" charset="0"/>
                <a:cs typeface="Arial" pitchFamily="34" charset="0"/>
              </a:rPr>
              <a:t>boolean</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readBoolean</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string </a:t>
            </a:r>
            <a:r>
              <a:rPr lang="en-US" altLang="zh-CN" sz="2600" dirty="0" err="1" smtClean="0">
                <a:latin typeface="Arial" pitchFamily="34" charset="0"/>
                <a:cs typeface="Arial" pitchFamily="34" charset="0"/>
              </a:rPr>
              <a:t>readUTF</a:t>
            </a:r>
            <a:r>
              <a:rPr lang="en-US" altLang="zh-CN" sz="2600" dirty="0" smtClean="0">
                <a:latin typeface="Arial" pitchFamily="34" charset="0"/>
                <a:cs typeface="Arial" pitchFamily="34" charset="0"/>
              </a:rPr>
              <a:t>()</a:t>
            </a:r>
          </a:p>
          <a:p>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readInt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float </a:t>
            </a:r>
            <a:r>
              <a:rPr lang="en-US" altLang="zh-CN" sz="2600" dirty="0" err="1" smtClean="0">
                <a:latin typeface="Arial" pitchFamily="34" charset="0"/>
                <a:cs typeface="Arial" pitchFamily="34" charset="0"/>
              </a:rPr>
              <a:t>readFloat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short </a:t>
            </a:r>
            <a:r>
              <a:rPr lang="en-US" altLang="zh-CN" sz="2600" dirty="0" err="1" smtClean="0">
                <a:latin typeface="Arial" pitchFamily="34" charset="0"/>
                <a:cs typeface="Arial" pitchFamily="34" charset="0"/>
              </a:rPr>
              <a:t>readShort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char </a:t>
            </a:r>
            <a:r>
              <a:rPr lang="en-US" altLang="zh-CN" sz="2600" dirty="0" err="1" smtClean="0">
                <a:latin typeface="Arial" pitchFamily="34" charset="0"/>
                <a:cs typeface="Arial" pitchFamily="34" charset="0"/>
              </a:rPr>
              <a:t>readChar</a:t>
            </a:r>
            <a:r>
              <a:rPr lang="en-US" altLang="zh-CN" sz="2600" dirty="0" smtClean="0">
                <a:latin typeface="Arial" pitchFamily="34" charset="0"/>
                <a:cs typeface="Arial" pitchFamily="34" charset="0"/>
              </a:rPr>
              <a:t>()</a:t>
            </a:r>
            <a:endParaRPr lang="en-US" altLang="zh-CN" sz="26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61628" y="980728"/>
            <a:ext cx="8496944" cy="492443"/>
          </a:xfrm>
          <a:prstGeom prst="rect">
            <a:avLst/>
          </a:prstGeom>
          <a:noFill/>
        </p:spPr>
        <p:txBody>
          <a:bodyPr wrap="square" rtlCol="0">
            <a:spAutoFit/>
          </a:bodyPr>
          <a:lstStyle/>
          <a:p>
            <a:pPr>
              <a:spcBef>
                <a:spcPts val="300"/>
              </a:spcBef>
              <a:spcAft>
                <a:spcPts val="300"/>
              </a:spcAft>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DataOutputStram</a:t>
            </a:r>
            <a:r>
              <a:rPr lang="zh-CN" altLang="en-US" sz="2600" b="1" dirty="0" smtClean="0">
                <a:solidFill>
                  <a:srgbClr val="0000FF"/>
                </a:solidFill>
                <a:latin typeface="Arial" pitchFamily="34" charset="0"/>
                <a:ea typeface="华文细黑" pitchFamily="2" charset="-122"/>
                <a:cs typeface="Arial" pitchFamily="34" charset="0"/>
              </a:rPr>
              <a:t>主要方法：</a:t>
            </a:r>
          </a:p>
        </p:txBody>
      </p:sp>
      <p:sp>
        <p:nvSpPr>
          <p:cNvPr id="5" name="矩形 4"/>
          <p:cNvSpPr/>
          <p:nvPr/>
        </p:nvSpPr>
        <p:spPr>
          <a:xfrm>
            <a:off x="683568" y="1484784"/>
            <a:ext cx="7848872" cy="3693319"/>
          </a:xfrm>
          <a:prstGeom prst="rect">
            <a:avLst/>
          </a:prstGeom>
          <a:noFill/>
          <a:ln>
            <a:noFill/>
          </a:ln>
        </p:spPr>
        <p:txBody>
          <a:bodyPr wrap="square">
            <a:spAutoFit/>
          </a:bodyPr>
          <a:lstStyle/>
          <a:p>
            <a:r>
              <a:rPr lang="en-US" altLang="zh-CN" sz="2600" dirty="0" smtClean="0">
                <a:latin typeface="Arial" pitchFamily="34" charset="0"/>
                <a:cs typeface="Arial" pitchFamily="34" charset="0"/>
              </a:rPr>
              <a:t>void</a:t>
            </a:r>
            <a:r>
              <a:rPr lang="zh-CN" altLang="en-US" sz="2600" dirty="0" smtClean="0">
                <a:latin typeface="Arial" pitchFamily="34" charset="0"/>
                <a:cs typeface="Arial" pitchFamily="34" charset="0"/>
              </a:rPr>
              <a:t> </a:t>
            </a:r>
            <a:r>
              <a:rPr lang="en-US" altLang="zh-CN" sz="2600" dirty="0" err="1" smtClean="0">
                <a:latin typeface="Arial" pitchFamily="34" charset="0"/>
                <a:cs typeface="Arial" pitchFamily="34" charset="0"/>
              </a:rPr>
              <a:t>writeByte</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aByte</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writeLong</a:t>
            </a:r>
            <a:r>
              <a:rPr lang="en-US" altLang="zh-CN" sz="2600" dirty="0" smtClean="0">
                <a:latin typeface="Arial" pitchFamily="34" charset="0"/>
                <a:cs typeface="Arial" pitchFamily="34" charset="0"/>
              </a:rPr>
              <a:t>(long </a:t>
            </a:r>
            <a:r>
              <a:rPr lang="en-US" altLang="zh-CN" sz="2600" dirty="0" err="1" smtClean="0">
                <a:latin typeface="Arial" pitchFamily="34" charset="0"/>
                <a:cs typeface="Arial" pitchFamily="34" charset="0"/>
              </a:rPr>
              <a:t>aLong</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writeDouble</a:t>
            </a:r>
            <a:r>
              <a:rPr lang="en-US" altLang="zh-CN" sz="2600" dirty="0" smtClean="0">
                <a:latin typeface="Arial" pitchFamily="34" charset="0"/>
                <a:cs typeface="Arial" pitchFamily="34" charset="0"/>
              </a:rPr>
              <a:t>(double </a:t>
            </a:r>
            <a:r>
              <a:rPr lang="en-US" altLang="zh-CN" sz="2600" dirty="0" err="1" smtClean="0">
                <a:latin typeface="Arial" pitchFamily="34" charset="0"/>
                <a:cs typeface="Arial" pitchFamily="34" charset="0"/>
              </a:rPr>
              <a:t>aDouble</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writeBoolean</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boolean</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aBool</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writeUTF</a:t>
            </a:r>
            <a:r>
              <a:rPr lang="en-US" altLang="zh-CN" sz="2600" dirty="0" smtClean="0">
                <a:latin typeface="Arial" pitchFamily="34" charset="0"/>
                <a:cs typeface="Arial" pitchFamily="34" charset="0"/>
              </a:rPr>
              <a:t>(String </a:t>
            </a:r>
            <a:r>
              <a:rPr lang="en-US" altLang="zh-CN" sz="2600" dirty="0" err="1" smtClean="0">
                <a:latin typeface="Arial" pitchFamily="34" charset="0"/>
                <a:cs typeface="Arial" pitchFamily="34" charset="0"/>
              </a:rPr>
              <a:t>aString</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writeInt</a:t>
            </a:r>
            <a:r>
              <a:rPr lang="en-US" altLang="zh-CN" sz="2600" dirty="0" smtClean="0">
                <a:latin typeface="Arial" pitchFamily="34" charset="0"/>
                <a:cs typeface="Arial" pitchFamily="34" charset="0"/>
              </a:rPr>
              <a:t>(</a:t>
            </a:r>
            <a:r>
              <a:rPr lang="en-US" altLang="zh-CN" sz="2600" dirty="0" err="1" smtClean="0">
                <a:latin typeface="Arial" pitchFamily="34" charset="0"/>
                <a:cs typeface="Arial" pitchFamily="34" charset="0"/>
              </a:rPr>
              <a:t>int</a:t>
            </a:r>
            <a:r>
              <a:rPr lang="en-US" altLang="zh-CN" sz="2600" dirty="0" smtClean="0">
                <a:latin typeface="Arial" pitchFamily="34" charset="0"/>
                <a:cs typeface="Arial" pitchFamily="34" charset="0"/>
              </a:rPr>
              <a:t> </a:t>
            </a:r>
            <a:r>
              <a:rPr lang="en-US" altLang="zh-CN" sz="2600" dirty="0" err="1" smtClean="0">
                <a:latin typeface="Arial" pitchFamily="34" charset="0"/>
                <a:cs typeface="Arial" pitchFamily="34" charset="0"/>
              </a:rPr>
              <a:t>anInt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writeFloat</a:t>
            </a:r>
            <a:r>
              <a:rPr lang="en-US" altLang="zh-CN" sz="2600" dirty="0" smtClean="0">
                <a:latin typeface="Arial" pitchFamily="34" charset="0"/>
                <a:cs typeface="Arial" pitchFamily="34" charset="0"/>
              </a:rPr>
              <a:t>(float </a:t>
            </a:r>
            <a:r>
              <a:rPr lang="en-US" altLang="zh-CN" sz="2600" dirty="0" err="1" smtClean="0">
                <a:latin typeface="Arial" pitchFamily="34" charset="0"/>
                <a:cs typeface="Arial" pitchFamily="34" charset="0"/>
              </a:rPr>
              <a:t>aFloat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writeShort</a:t>
            </a:r>
            <a:r>
              <a:rPr lang="en-US" altLang="zh-CN" sz="2600" dirty="0" smtClean="0">
                <a:latin typeface="Arial" pitchFamily="34" charset="0"/>
                <a:cs typeface="Arial" pitchFamily="34" charset="0"/>
              </a:rPr>
              <a:t>(short </a:t>
            </a:r>
            <a:r>
              <a:rPr lang="en-US" altLang="zh-CN" sz="2600" dirty="0" err="1" smtClean="0">
                <a:latin typeface="Arial" pitchFamily="34" charset="0"/>
                <a:cs typeface="Arial" pitchFamily="34" charset="0"/>
              </a:rPr>
              <a:t>aShort</a:t>
            </a:r>
            <a:r>
              <a:rPr lang="en-US" altLang="zh-CN" sz="2600" dirty="0" smtClean="0">
                <a:latin typeface="Arial" pitchFamily="34" charset="0"/>
                <a:cs typeface="Arial" pitchFamily="34" charset="0"/>
              </a:rPr>
              <a:t>)</a:t>
            </a:r>
          </a:p>
          <a:p>
            <a:r>
              <a:rPr lang="en-US" altLang="zh-CN" sz="2600" dirty="0" smtClean="0">
                <a:latin typeface="Arial" pitchFamily="34" charset="0"/>
                <a:cs typeface="Arial" pitchFamily="34" charset="0"/>
              </a:rPr>
              <a:t>void </a:t>
            </a:r>
            <a:r>
              <a:rPr lang="en-US" altLang="zh-CN" sz="2600" dirty="0" err="1" smtClean="0">
                <a:latin typeface="Arial" pitchFamily="34" charset="0"/>
                <a:cs typeface="Arial" pitchFamily="34" charset="0"/>
              </a:rPr>
              <a:t>writeChar</a:t>
            </a:r>
            <a:r>
              <a:rPr lang="en-US" altLang="zh-CN" sz="2600" dirty="0" smtClean="0">
                <a:latin typeface="Arial" pitchFamily="34" charset="0"/>
                <a:cs typeface="Arial" pitchFamily="34" charset="0"/>
              </a:rPr>
              <a:t>(char </a:t>
            </a:r>
            <a:r>
              <a:rPr lang="en-US" altLang="zh-CN" sz="2600" dirty="0" err="1" smtClean="0">
                <a:latin typeface="Arial" pitchFamily="34" charset="0"/>
                <a:cs typeface="Arial" pitchFamily="34" charset="0"/>
              </a:rPr>
              <a:t>aChar</a:t>
            </a:r>
            <a:r>
              <a:rPr lang="en-US" altLang="zh-CN" sz="2600" dirty="0" smtClean="0">
                <a:latin typeface="Arial" pitchFamily="34" charset="0"/>
                <a:cs typeface="Arial" pitchFamily="34" charset="0"/>
              </a:rPr>
              <a:t>)</a:t>
            </a:r>
            <a:endParaRPr lang="en-US" altLang="zh-CN" sz="26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61628" y="1039956"/>
            <a:ext cx="609972" cy="2893100"/>
          </a:xfrm>
          <a:prstGeom prst="rect">
            <a:avLst/>
          </a:prstGeom>
          <a:noFill/>
        </p:spPr>
        <p:txBody>
          <a:bodyPr wrap="square" rtlCol="0">
            <a:spAutoFit/>
          </a:bodyPr>
          <a:lstStyle/>
          <a:p>
            <a:pPr>
              <a:spcBef>
                <a:spcPts val="300"/>
              </a:spcBef>
              <a:spcAft>
                <a:spcPts val="300"/>
              </a:spcAft>
            </a:pPr>
            <a:r>
              <a:rPr lang="zh-CN" altLang="en-US" sz="2600" b="1" dirty="0" smtClean="0">
                <a:solidFill>
                  <a:srgbClr val="0000FF"/>
                </a:solidFill>
                <a:latin typeface="Arial" pitchFamily="34" charset="0"/>
                <a:ea typeface="华文细黑" pitchFamily="2" charset="-122"/>
                <a:cs typeface="Arial" pitchFamily="34" charset="0"/>
              </a:rPr>
              <a:t>数据数据流实例</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97698"/>
            <a:ext cx="7816801" cy="4923590"/>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5" name="TextBox 4"/>
          <p:cNvSpPr txBox="1"/>
          <p:nvPr/>
        </p:nvSpPr>
        <p:spPr>
          <a:xfrm>
            <a:off x="361628" y="1039956"/>
            <a:ext cx="609972" cy="2893100"/>
          </a:xfrm>
          <a:prstGeom prst="rect">
            <a:avLst/>
          </a:prstGeom>
          <a:noFill/>
        </p:spPr>
        <p:txBody>
          <a:bodyPr wrap="square" rtlCol="0">
            <a:spAutoFit/>
          </a:bodyPr>
          <a:lstStyle/>
          <a:p>
            <a:pPr>
              <a:spcBef>
                <a:spcPts val="300"/>
              </a:spcBef>
              <a:spcAft>
                <a:spcPts val="300"/>
              </a:spcAft>
            </a:pPr>
            <a:r>
              <a:rPr lang="zh-CN" altLang="en-US" sz="2600" b="1" dirty="0" smtClean="0">
                <a:solidFill>
                  <a:srgbClr val="0000FF"/>
                </a:solidFill>
                <a:latin typeface="Arial" pitchFamily="34" charset="0"/>
                <a:ea typeface="华文细黑" pitchFamily="2" charset="-122"/>
                <a:cs typeface="Arial" pitchFamily="34" charset="0"/>
              </a:rPr>
              <a:t>数据数据流实例</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566" y="1036260"/>
            <a:ext cx="7249842" cy="5705108"/>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5" name="TextBox 4"/>
          <p:cNvSpPr txBox="1"/>
          <p:nvPr/>
        </p:nvSpPr>
        <p:spPr>
          <a:xfrm>
            <a:off x="361628" y="980728"/>
            <a:ext cx="8496944" cy="3539430"/>
          </a:xfrm>
          <a:prstGeom prst="rect">
            <a:avLst/>
          </a:prstGeom>
          <a:noFill/>
        </p:spPr>
        <p:txBody>
          <a:bodyPr wrap="square" rtlCol="0">
            <a:spAutoFit/>
          </a:bodyPr>
          <a:lstStyle/>
          <a:p>
            <a:pPr>
              <a:spcBef>
                <a:spcPts val="600"/>
              </a:spcBef>
              <a:spcAft>
                <a:spcPts val="6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3</a:t>
            </a:r>
            <a:r>
              <a:rPr lang="zh-CN" altLang="en-US" sz="2800" b="1" dirty="0" smtClean="0">
                <a:solidFill>
                  <a:srgbClr val="FF0000"/>
                </a:solidFill>
                <a:latin typeface="Arial" pitchFamily="34" charset="0"/>
                <a:ea typeface="华文细黑" pitchFamily="2" charset="-122"/>
                <a:cs typeface="Arial" pitchFamily="34" charset="0"/>
              </a:rPr>
              <a:t> 管道数据流</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管道数据流主要用于线程间的通信。</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一个线程中的</a:t>
            </a:r>
            <a:r>
              <a:rPr lang="en-US" altLang="zh-CN" sz="2600" b="1" dirty="0" smtClean="0">
                <a:solidFill>
                  <a:srgbClr val="C00000"/>
                </a:solidFill>
                <a:latin typeface="Arial" pitchFamily="34" charset="0"/>
                <a:ea typeface="华文细黑" pitchFamily="2" charset="-122"/>
                <a:cs typeface="Arial" pitchFamily="34" charset="0"/>
              </a:rPr>
              <a:t>PipedInputStream</a:t>
            </a:r>
            <a:r>
              <a:rPr lang="zh-CN" altLang="en-US" sz="2600" b="1" dirty="0" smtClean="0">
                <a:latin typeface="Arial" pitchFamily="34" charset="0"/>
                <a:ea typeface="华文细黑" pitchFamily="2" charset="-122"/>
                <a:cs typeface="Arial" pitchFamily="34" charset="0"/>
              </a:rPr>
              <a:t>对象从另一个线程中互补的</a:t>
            </a:r>
            <a:r>
              <a:rPr lang="en-US" altLang="zh-CN" sz="2600" b="1" dirty="0" smtClean="0">
                <a:solidFill>
                  <a:srgbClr val="C00000"/>
                </a:solidFill>
                <a:latin typeface="Arial" pitchFamily="34" charset="0"/>
                <a:ea typeface="华文细黑" pitchFamily="2" charset="-122"/>
                <a:cs typeface="Arial" pitchFamily="34" charset="0"/>
              </a:rPr>
              <a:t>PipedOutputStream</a:t>
            </a:r>
            <a:r>
              <a:rPr lang="zh-CN" altLang="en-US" sz="2600" b="1" dirty="0" smtClean="0">
                <a:latin typeface="Arial" pitchFamily="34" charset="0"/>
                <a:ea typeface="华文细黑" pitchFamily="2" charset="-122"/>
                <a:cs typeface="Arial" pitchFamily="34" charset="0"/>
              </a:rPr>
              <a:t>对象中接收输入 。</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类</a:t>
            </a:r>
            <a:r>
              <a:rPr lang="en-US" altLang="zh-CN" sz="2600" b="1" dirty="0" smtClean="0">
                <a:solidFill>
                  <a:srgbClr val="C00000"/>
                </a:solidFill>
                <a:latin typeface="Arial" pitchFamily="34" charset="0"/>
                <a:ea typeface="华文细黑" pitchFamily="2" charset="-122"/>
                <a:cs typeface="Arial" pitchFamily="34" charset="0"/>
              </a:rPr>
              <a:t>PipedInputStream</a:t>
            </a:r>
            <a:r>
              <a:rPr lang="zh-CN" altLang="en-US" sz="2600" b="1" dirty="0" smtClean="0">
                <a:latin typeface="Arial" pitchFamily="34" charset="0"/>
                <a:ea typeface="华文细黑" pitchFamily="2" charset="-122"/>
                <a:cs typeface="Arial" pitchFamily="34" charset="0"/>
              </a:rPr>
              <a:t>必须和类</a:t>
            </a:r>
            <a:r>
              <a:rPr lang="en-US" altLang="zh-CN" sz="2600" b="1" dirty="0" smtClean="0">
                <a:solidFill>
                  <a:srgbClr val="C00000"/>
                </a:solidFill>
                <a:latin typeface="Arial" pitchFamily="34" charset="0"/>
                <a:ea typeface="华文细黑" pitchFamily="2" charset="-122"/>
                <a:cs typeface="Arial" pitchFamily="34" charset="0"/>
              </a:rPr>
              <a:t>PipedOutputStream</a:t>
            </a:r>
            <a:r>
              <a:rPr lang="zh-CN" altLang="en-US" sz="2600" b="1" dirty="0" smtClean="0">
                <a:latin typeface="Arial" pitchFamily="34" charset="0"/>
                <a:ea typeface="华文细黑" pitchFamily="2" charset="-122"/>
                <a:cs typeface="Arial" pitchFamily="34" charset="0"/>
              </a:rPr>
              <a:t>一起使用，来建立一个通信通道。</a:t>
            </a:r>
            <a:endParaRPr lang="en-US" altLang="zh-CN" sz="2600" b="1" dirty="0" smtClean="0">
              <a:latin typeface="Arial" pitchFamily="34" charset="0"/>
              <a:ea typeface="华文细黑" pitchFamily="2" charset="-122"/>
              <a:cs typeface="Arial" pitchFamily="34" charset="0"/>
            </a:endParaRPr>
          </a:p>
          <a:p>
            <a:pPr>
              <a:spcBef>
                <a:spcPts val="600"/>
              </a:spcBef>
              <a:spcAft>
                <a:spcPts val="600"/>
              </a:spcAft>
              <a:buFont typeface="Wingdings" pitchFamily="2" charset="2"/>
              <a:buChar char="Ø"/>
            </a:pPr>
            <a:r>
              <a:rPr lang="zh-CN" altLang="en-US" sz="2600" b="1" dirty="0" smtClean="0">
                <a:latin typeface="Arial" pitchFamily="34" charset="0"/>
                <a:ea typeface="华文细黑" pitchFamily="2" charset="-122"/>
                <a:cs typeface="Arial" pitchFamily="34" charset="0"/>
              </a:rPr>
              <a:t>管道数据流必须同时具备可用的输入端和输出端。</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23528" y="1052736"/>
            <a:ext cx="8568952" cy="52322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rPr>
              <a:t>创建一个通信通道 </a:t>
            </a:r>
            <a:r>
              <a:rPr lang="en-US" altLang="zh-CN" sz="2800" b="1" dirty="0" smtClean="0">
                <a:solidFill>
                  <a:srgbClr val="0000FF"/>
                </a:solidFill>
              </a:rPr>
              <a:t>(</a:t>
            </a:r>
            <a:r>
              <a:rPr lang="zh-CN" altLang="en-US" sz="2800" b="1" dirty="0" smtClean="0">
                <a:solidFill>
                  <a:srgbClr val="0000FF"/>
                </a:solidFill>
              </a:rPr>
              <a:t>方法</a:t>
            </a:r>
            <a:r>
              <a:rPr lang="en-US" altLang="zh-CN" sz="2800" b="1" dirty="0" smtClean="0">
                <a:solidFill>
                  <a:srgbClr val="0000FF"/>
                </a:solidFill>
              </a:rPr>
              <a:t>1)</a:t>
            </a:r>
            <a:r>
              <a:rPr lang="zh-CN" altLang="en-US" sz="2800" b="1" dirty="0" smtClean="0">
                <a:solidFill>
                  <a:srgbClr val="0000FF"/>
                </a:solidFill>
              </a:rPr>
              <a:t>：</a:t>
            </a:r>
            <a:endParaRPr lang="zh-CN" altLang="en-US" sz="2800" b="1" dirty="0">
              <a:solidFill>
                <a:srgbClr val="0000FF"/>
              </a:solidFill>
            </a:endParaRPr>
          </a:p>
        </p:txBody>
      </p:sp>
      <p:sp>
        <p:nvSpPr>
          <p:cNvPr id="6" name="TextBox 5"/>
          <p:cNvSpPr txBox="1"/>
          <p:nvPr/>
        </p:nvSpPr>
        <p:spPr>
          <a:xfrm>
            <a:off x="251520" y="1916832"/>
            <a:ext cx="8568952" cy="892552"/>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600" b="1" dirty="0" smtClean="0">
                <a:latin typeface="Arial" pitchFamily="34" charset="0"/>
                <a:ea typeface="华文细黑" pitchFamily="2" charset="-122"/>
                <a:cs typeface="Arial" pitchFamily="34" charset="0"/>
              </a:rPr>
              <a:t>(1)</a:t>
            </a:r>
            <a:r>
              <a:rPr lang="zh-CN" altLang="en-US" sz="2600" b="1" dirty="0" smtClean="0">
                <a:latin typeface="Arial" pitchFamily="34" charset="0"/>
                <a:ea typeface="华文细黑" pitchFamily="2" charset="-122"/>
                <a:cs typeface="Arial" pitchFamily="34" charset="0"/>
              </a:rPr>
              <a:t>建立输入数据流：</a:t>
            </a:r>
            <a:endParaRPr lang="en-US" altLang="zh-CN" sz="2600" b="1" dirty="0" smtClean="0">
              <a:latin typeface="Arial" pitchFamily="34" charset="0"/>
              <a:ea typeface="华文细黑" pitchFamily="2" charset="-122"/>
              <a:cs typeface="Arial" pitchFamily="34" charset="0"/>
            </a:endParaRPr>
          </a:p>
          <a:p>
            <a:r>
              <a:rPr lang="en-US" altLang="zh-CN" sz="2600" b="1" dirty="0" smtClean="0">
                <a:solidFill>
                  <a:srgbClr val="C00000"/>
                </a:solidFill>
                <a:latin typeface="Arial" pitchFamily="34" charset="0"/>
                <a:ea typeface="华文细黑" pitchFamily="2" charset="-122"/>
                <a:cs typeface="Arial" pitchFamily="34" charset="0"/>
              </a:rPr>
              <a:t> PipedInputStream </a:t>
            </a:r>
            <a:r>
              <a:rPr lang="en-US" altLang="zh-CN" sz="2600" b="1" dirty="0" err="1" smtClean="0">
                <a:solidFill>
                  <a:srgbClr val="C00000"/>
                </a:solidFill>
                <a:latin typeface="Arial" pitchFamily="34" charset="0"/>
                <a:ea typeface="华文细黑" pitchFamily="2" charset="-122"/>
                <a:cs typeface="Arial" pitchFamily="34" charset="0"/>
              </a:rPr>
              <a:t>pis</a:t>
            </a:r>
            <a:r>
              <a:rPr lang="en-US" altLang="zh-CN" sz="2600" b="1" dirty="0" smtClean="0">
                <a:solidFill>
                  <a:srgbClr val="C00000"/>
                </a:solidFill>
                <a:latin typeface="Arial" pitchFamily="34" charset="0"/>
                <a:ea typeface="华文细黑" pitchFamily="2" charset="-122"/>
                <a:cs typeface="Arial" pitchFamily="34" charset="0"/>
              </a:rPr>
              <a:t> = new PipedInputStream();</a:t>
            </a:r>
            <a:endParaRPr lang="zh-CN" altLang="en-US" sz="2600" b="1" dirty="0" smtClean="0">
              <a:solidFill>
                <a:srgbClr val="C00000"/>
              </a:solidFill>
              <a:latin typeface="Arial" pitchFamily="34" charset="0"/>
              <a:ea typeface="华文细黑" pitchFamily="2" charset="-122"/>
              <a:cs typeface="Arial" pitchFamily="34" charset="0"/>
            </a:endParaRPr>
          </a:p>
        </p:txBody>
      </p:sp>
      <p:sp>
        <p:nvSpPr>
          <p:cNvPr id="7" name="TextBox 6"/>
          <p:cNvSpPr txBox="1"/>
          <p:nvPr/>
        </p:nvSpPr>
        <p:spPr>
          <a:xfrm>
            <a:off x="251520" y="3184520"/>
            <a:ext cx="8568952" cy="892552"/>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600" b="1" dirty="0" smtClean="0">
                <a:latin typeface="Arial" pitchFamily="34" charset="0"/>
                <a:ea typeface="华文细黑" pitchFamily="2" charset="-122"/>
                <a:cs typeface="Arial" pitchFamily="34" charset="0"/>
              </a:rPr>
              <a:t>(2)</a:t>
            </a:r>
            <a:r>
              <a:rPr lang="zh-CN" altLang="en-US" sz="2600" b="1" dirty="0" smtClean="0">
                <a:latin typeface="Arial" pitchFamily="34" charset="0"/>
                <a:ea typeface="华文细黑" pitchFamily="2" charset="-122"/>
                <a:cs typeface="Arial" pitchFamily="34" charset="0"/>
              </a:rPr>
              <a:t>建立输出数据流：</a:t>
            </a:r>
            <a:endParaRPr lang="en-US" altLang="zh-CN" sz="2600" b="1" dirty="0" smtClean="0">
              <a:latin typeface="Arial" pitchFamily="34" charset="0"/>
              <a:ea typeface="华文细黑" pitchFamily="2" charset="-122"/>
              <a:cs typeface="Arial" pitchFamily="34" charset="0"/>
            </a:endParaRPr>
          </a:p>
          <a:p>
            <a:r>
              <a:rPr lang="en-US" altLang="zh-CN" sz="2600" b="1" dirty="0" smtClean="0">
                <a:solidFill>
                  <a:srgbClr val="C00000"/>
                </a:solidFill>
                <a:latin typeface="Arial" pitchFamily="34" charset="0"/>
                <a:ea typeface="华文细黑" pitchFamily="2" charset="-122"/>
                <a:cs typeface="Arial" pitchFamily="34" charset="0"/>
              </a:rPr>
              <a:t> PipedOutputStream pos = new PipedOutputStream();</a:t>
            </a:r>
            <a:endParaRPr lang="zh-CN" altLang="en-US" sz="2600" b="1" dirty="0" smtClean="0">
              <a:solidFill>
                <a:srgbClr val="C00000"/>
              </a:solidFill>
              <a:latin typeface="Arial" pitchFamily="34" charset="0"/>
              <a:ea typeface="华文细黑" pitchFamily="2" charset="-122"/>
              <a:cs typeface="Arial" pitchFamily="34" charset="0"/>
            </a:endParaRPr>
          </a:p>
        </p:txBody>
      </p:sp>
      <p:sp>
        <p:nvSpPr>
          <p:cNvPr id="8" name="TextBox 7"/>
          <p:cNvSpPr txBox="1"/>
          <p:nvPr/>
        </p:nvSpPr>
        <p:spPr>
          <a:xfrm>
            <a:off x="251520" y="4653136"/>
            <a:ext cx="8568952" cy="892552"/>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600" b="1" dirty="0" smtClean="0">
                <a:latin typeface="Arial" pitchFamily="34" charset="0"/>
                <a:ea typeface="华文细黑" pitchFamily="2" charset="-122"/>
                <a:cs typeface="Arial" pitchFamily="34" charset="0"/>
              </a:rPr>
              <a:t>(3)</a:t>
            </a:r>
            <a:r>
              <a:rPr lang="zh-CN" altLang="en-US" sz="2600" b="1" dirty="0" smtClean="0">
                <a:latin typeface="Arial" pitchFamily="34" charset="0"/>
                <a:ea typeface="华文细黑" pitchFamily="2" charset="-122"/>
                <a:cs typeface="Arial" pitchFamily="34" charset="0"/>
              </a:rPr>
              <a:t>将输入和输出数据流连接起来：</a:t>
            </a:r>
            <a:endParaRPr lang="en-US" altLang="zh-CN" sz="2600" b="1" dirty="0" smtClean="0">
              <a:latin typeface="Arial" pitchFamily="34" charset="0"/>
              <a:ea typeface="华文细黑" pitchFamily="2" charset="-122"/>
              <a:cs typeface="Arial" pitchFamily="34" charset="0"/>
            </a:endParaRPr>
          </a:p>
          <a:p>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pis.connect</a:t>
            </a:r>
            <a:r>
              <a:rPr lang="en-US" altLang="zh-CN" sz="2600" b="1" dirty="0" smtClean="0">
                <a:solidFill>
                  <a:srgbClr val="C00000"/>
                </a:solidFill>
                <a:latin typeface="Arial" pitchFamily="34" charset="0"/>
                <a:ea typeface="华文细黑" pitchFamily="2" charset="-122"/>
                <a:cs typeface="Arial" pitchFamily="34" charset="0"/>
              </a:rPr>
              <a:t>(pos);</a:t>
            </a:r>
            <a:endParaRPr lang="zh-CN" altLang="en-US" sz="2600" b="1" dirty="0" smtClean="0">
              <a:solidFill>
                <a:srgbClr val="C00000"/>
              </a:solidFill>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Bottom)">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8" name="TextBox 7"/>
          <p:cNvSpPr txBox="1"/>
          <p:nvPr/>
        </p:nvSpPr>
        <p:spPr>
          <a:xfrm>
            <a:off x="467544" y="1052736"/>
            <a:ext cx="8424936" cy="52322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rPr>
              <a:t>创建一个通信通道 </a:t>
            </a:r>
            <a:r>
              <a:rPr lang="en-US" altLang="zh-CN" sz="2800" b="1" dirty="0" smtClean="0">
                <a:solidFill>
                  <a:srgbClr val="0000FF"/>
                </a:solidFill>
              </a:rPr>
              <a:t>(</a:t>
            </a:r>
            <a:r>
              <a:rPr lang="zh-CN" altLang="en-US" sz="2800" b="1" dirty="0" smtClean="0">
                <a:solidFill>
                  <a:srgbClr val="0000FF"/>
                </a:solidFill>
              </a:rPr>
              <a:t>方法</a:t>
            </a:r>
            <a:r>
              <a:rPr lang="en-US" altLang="zh-CN" sz="2800" b="1" dirty="0" smtClean="0">
                <a:solidFill>
                  <a:srgbClr val="0000FF"/>
                </a:solidFill>
              </a:rPr>
              <a:t>2)</a:t>
            </a:r>
            <a:r>
              <a:rPr lang="zh-CN" altLang="en-US" sz="2800" b="1" dirty="0" smtClean="0">
                <a:solidFill>
                  <a:srgbClr val="0000FF"/>
                </a:solidFill>
              </a:rPr>
              <a:t>：</a:t>
            </a:r>
            <a:endParaRPr lang="zh-CN" altLang="en-US" sz="2800" b="1" dirty="0">
              <a:solidFill>
                <a:srgbClr val="0000FF"/>
              </a:solidFill>
            </a:endParaRPr>
          </a:p>
        </p:txBody>
      </p:sp>
      <p:sp>
        <p:nvSpPr>
          <p:cNvPr id="15" name="矩形 14"/>
          <p:cNvSpPr/>
          <p:nvPr/>
        </p:nvSpPr>
        <p:spPr>
          <a:xfrm>
            <a:off x="323528" y="1988840"/>
            <a:ext cx="8496944" cy="1152128"/>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400" b="1" dirty="0" smtClean="0">
                <a:solidFill>
                  <a:srgbClr val="C00000"/>
                </a:solidFill>
                <a:latin typeface="Arial" pitchFamily="34" charset="0"/>
                <a:cs typeface="Arial" pitchFamily="34" charset="0"/>
              </a:rPr>
              <a:t>PipedInputStream </a:t>
            </a:r>
            <a:r>
              <a:rPr lang="en-US" altLang="zh-CN" sz="2400" b="1" dirty="0" err="1" smtClean="0">
                <a:solidFill>
                  <a:schemeClr val="tx1"/>
                </a:solidFill>
                <a:latin typeface="Arial" pitchFamily="34" charset="0"/>
                <a:cs typeface="Arial" pitchFamily="34" charset="0"/>
              </a:rPr>
              <a:t>pis</a:t>
            </a:r>
            <a:r>
              <a:rPr lang="en-US" altLang="zh-CN" sz="2400" b="1" dirty="0" smtClean="0">
                <a:solidFill>
                  <a:srgbClr val="C00000"/>
                </a:solidFill>
                <a:latin typeface="Arial" pitchFamily="34" charset="0"/>
                <a:cs typeface="Arial" pitchFamily="34" charset="0"/>
              </a:rPr>
              <a:t> = new PipedInputStream();</a:t>
            </a:r>
          </a:p>
          <a:p>
            <a:r>
              <a:rPr lang="en-US" altLang="zh-CN" sz="2400" b="1" dirty="0" smtClean="0">
                <a:solidFill>
                  <a:srgbClr val="C00000"/>
                </a:solidFill>
                <a:latin typeface="Arial" pitchFamily="34" charset="0"/>
                <a:cs typeface="Arial" pitchFamily="34" charset="0"/>
              </a:rPr>
              <a:t>PipedOutputStream </a:t>
            </a:r>
            <a:r>
              <a:rPr lang="en-US" altLang="zh-CN" sz="2400" b="1" dirty="0" smtClean="0">
                <a:solidFill>
                  <a:schemeClr val="tx1"/>
                </a:solidFill>
                <a:latin typeface="Arial" pitchFamily="34" charset="0"/>
                <a:cs typeface="Arial" pitchFamily="34" charset="0"/>
              </a:rPr>
              <a:t>pos</a:t>
            </a:r>
            <a:r>
              <a:rPr lang="en-US" altLang="zh-CN" sz="2400" b="1" dirty="0" smtClean="0">
                <a:solidFill>
                  <a:srgbClr val="C00000"/>
                </a:solidFill>
                <a:latin typeface="Arial" pitchFamily="34" charset="0"/>
                <a:cs typeface="Arial" pitchFamily="34" charset="0"/>
              </a:rPr>
              <a:t> = new PipedOutputStream(</a:t>
            </a:r>
            <a:r>
              <a:rPr lang="en-US" altLang="zh-CN" sz="2400" b="1" dirty="0" err="1" smtClean="0">
                <a:solidFill>
                  <a:schemeClr val="tx1"/>
                </a:solidFill>
                <a:latin typeface="Arial" pitchFamily="34" charset="0"/>
                <a:cs typeface="Arial" pitchFamily="34" charset="0"/>
              </a:rPr>
              <a:t>pis</a:t>
            </a:r>
            <a:r>
              <a:rPr lang="en-US" altLang="zh-CN" sz="2400" b="1" dirty="0" smtClean="0">
                <a:solidFill>
                  <a:srgbClr val="C00000"/>
                </a:solidFill>
                <a:latin typeface="Arial" pitchFamily="34" charset="0"/>
                <a:cs typeface="Arial" pitchFamily="34" charset="0"/>
              </a:rPr>
              <a:t>); </a:t>
            </a:r>
          </a:p>
        </p:txBody>
      </p:sp>
      <p:sp>
        <p:nvSpPr>
          <p:cNvPr id="16" name="矩形 15"/>
          <p:cNvSpPr/>
          <p:nvPr/>
        </p:nvSpPr>
        <p:spPr>
          <a:xfrm>
            <a:off x="323528" y="3573016"/>
            <a:ext cx="8496944" cy="1152128"/>
          </a:xfrm>
          <a:prstGeom prst="rect">
            <a:avLst/>
          </a:prstGeom>
          <a:solidFill>
            <a:srgbClr val="FFFFCC"/>
          </a:solidFill>
        </p:spPr>
        <p:style>
          <a:lnRef idx="1">
            <a:schemeClr val="accent1"/>
          </a:lnRef>
          <a:fillRef idx="2">
            <a:schemeClr val="accent1"/>
          </a:fillRef>
          <a:effectRef idx="1">
            <a:schemeClr val="accent1"/>
          </a:effectRef>
          <a:fontRef idx="minor">
            <a:schemeClr val="dk1"/>
          </a:fontRef>
        </p:style>
        <p:txBody>
          <a:bodyPr rtlCol="0" anchor="ctr"/>
          <a:lstStyle/>
          <a:p>
            <a:r>
              <a:rPr lang="en-US" altLang="zh-CN" sz="2600" b="1" dirty="0" smtClean="0">
                <a:solidFill>
                  <a:srgbClr val="C00000"/>
                </a:solidFill>
                <a:latin typeface="Arial" pitchFamily="34" charset="0"/>
                <a:cs typeface="Arial" pitchFamily="34" charset="0"/>
              </a:rPr>
              <a:t>PipedOutputStream </a:t>
            </a:r>
            <a:r>
              <a:rPr lang="en-US" altLang="zh-CN" sz="2600" b="1" dirty="0" smtClean="0">
                <a:solidFill>
                  <a:schemeClr val="tx1"/>
                </a:solidFill>
                <a:latin typeface="Arial" pitchFamily="34" charset="0"/>
                <a:cs typeface="Arial" pitchFamily="34" charset="0"/>
              </a:rPr>
              <a:t>pos</a:t>
            </a:r>
            <a:r>
              <a:rPr lang="en-US" altLang="zh-CN" sz="2600" b="1" dirty="0" smtClean="0">
                <a:solidFill>
                  <a:srgbClr val="C00000"/>
                </a:solidFill>
                <a:latin typeface="Arial" pitchFamily="34" charset="0"/>
                <a:cs typeface="Arial" pitchFamily="34" charset="0"/>
              </a:rPr>
              <a:t> = new PipedOutputStream();</a:t>
            </a:r>
          </a:p>
          <a:p>
            <a:r>
              <a:rPr lang="en-US" altLang="zh-CN" sz="2600" b="1" dirty="0" smtClean="0">
                <a:solidFill>
                  <a:srgbClr val="C00000"/>
                </a:solidFill>
                <a:latin typeface="Arial" pitchFamily="34" charset="0"/>
                <a:cs typeface="Arial" pitchFamily="34" charset="0"/>
              </a:rPr>
              <a:t>PipedInputStream</a:t>
            </a:r>
            <a:r>
              <a:rPr lang="en-US" altLang="zh-CN" sz="2600" b="1" dirty="0" smtClean="0">
                <a:solidFill>
                  <a:schemeClr val="tx1"/>
                </a:solidFill>
                <a:latin typeface="Arial" pitchFamily="34" charset="0"/>
                <a:cs typeface="Arial" pitchFamily="34" charset="0"/>
              </a:rPr>
              <a:t> </a:t>
            </a:r>
            <a:r>
              <a:rPr lang="en-US" altLang="zh-CN" sz="2600" b="1" dirty="0" err="1" smtClean="0">
                <a:solidFill>
                  <a:schemeClr val="tx1"/>
                </a:solidFill>
                <a:latin typeface="Arial" pitchFamily="34" charset="0"/>
                <a:cs typeface="Arial" pitchFamily="34" charset="0"/>
              </a:rPr>
              <a:t>pis</a:t>
            </a:r>
            <a:r>
              <a:rPr lang="en-US" altLang="zh-CN" sz="2600" b="1" dirty="0" smtClean="0">
                <a:solidFill>
                  <a:schemeClr val="tx1"/>
                </a:solidFill>
                <a:latin typeface="Arial" pitchFamily="34" charset="0"/>
                <a:cs typeface="Arial" pitchFamily="34" charset="0"/>
              </a:rPr>
              <a:t> </a:t>
            </a:r>
            <a:r>
              <a:rPr lang="en-US" altLang="zh-CN" sz="2600" b="1" dirty="0" smtClean="0">
                <a:solidFill>
                  <a:srgbClr val="C00000"/>
                </a:solidFill>
                <a:latin typeface="Arial" pitchFamily="34" charset="0"/>
                <a:cs typeface="Arial" pitchFamily="34" charset="0"/>
              </a:rPr>
              <a:t>= new PipedInputStream(</a:t>
            </a:r>
            <a:r>
              <a:rPr lang="en-US" altLang="zh-CN" sz="2600" b="1" dirty="0" smtClean="0">
                <a:solidFill>
                  <a:schemeClr val="tx1"/>
                </a:solidFill>
                <a:latin typeface="Arial" pitchFamily="34" charset="0"/>
                <a:cs typeface="Arial" pitchFamily="34" charset="0"/>
              </a:rPr>
              <a:t>pos</a:t>
            </a:r>
            <a:r>
              <a:rPr lang="en-US" altLang="zh-CN" sz="2600" b="1" dirty="0" smtClean="0">
                <a:solidFill>
                  <a:srgbClr val="C00000"/>
                </a:solidFill>
                <a:latin typeface="Arial" pitchFamily="34" charset="0"/>
                <a:cs typeface="Arial" pitchFamily="34" charset="0"/>
              </a:rPr>
              <a:t>); </a:t>
            </a:r>
            <a:endParaRPr lang="en-US" altLang="zh-CN" sz="2600" b="1" dirty="0">
              <a:solidFill>
                <a:srgbClr val="C000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Bottom)">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7" name="TextBox 6"/>
          <p:cNvSpPr txBox="1"/>
          <p:nvPr/>
        </p:nvSpPr>
        <p:spPr>
          <a:xfrm>
            <a:off x="467544" y="1340768"/>
            <a:ext cx="504056" cy="2893100"/>
          </a:xfrm>
          <a:prstGeom prst="rect">
            <a:avLst/>
          </a:prstGeom>
          <a:noFill/>
        </p:spPr>
        <p:txBody>
          <a:bodyPr wrap="square" rtlCol="0">
            <a:spAutoFit/>
          </a:bodyPr>
          <a:lstStyle/>
          <a:p>
            <a:r>
              <a:rPr lang="zh-CN" altLang="en-US" sz="2600" b="1" dirty="0" smtClean="0">
                <a:solidFill>
                  <a:srgbClr val="0000FF"/>
                </a:solidFill>
                <a:latin typeface="华文细黑" pitchFamily="2" charset="-122"/>
                <a:ea typeface="华文细黑" pitchFamily="2" charset="-122"/>
              </a:rPr>
              <a:t>管道数据流示例</a:t>
            </a:r>
            <a:endParaRPr lang="zh-CN" altLang="en-US" sz="2600" b="1" dirty="0">
              <a:solidFill>
                <a:srgbClr val="0000FF"/>
              </a:solidFill>
              <a:latin typeface="华文细黑" pitchFamily="2" charset="-122"/>
              <a:ea typeface="华文细黑"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1187624" y="58056"/>
            <a:ext cx="7632848" cy="6741368"/>
          </a:xfrm>
          <a:prstGeom prst="rect">
            <a:avLst/>
          </a:prstGeom>
          <a:noFill/>
          <a:ln w="9525">
            <a:solidFill>
              <a:srgbClr val="FF0000"/>
            </a:solid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361628" y="980728"/>
            <a:ext cx="8458844" cy="1877437"/>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华文细黑" pitchFamily="2" charset="-122"/>
                <a:ea typeface="华文细黑" pitchFamily="2" charset="-122"/>
                <a:cs typeface="Arial" pitchFamily="34" charset="0"/>
              </a:rPr>
              <a:t>4</a:t>
            </a:r>
            <a:r>
              <a:rPr lang="zh-CN" altLang="en-US" sz="2800" b="1" dirty="0" smtClean="0">
                <a:solidFill>
                  <a:srgbClr val="FF0000"/>
                </a:solidFill>
                <a:latin typeface="华文细黑" pitchFamily="2" charset="-122"/>
                <a:ea typeface="华文细黑" pitchFamily="2" charset="-122"/>
                <a:cs typeface="Arial" pitchFamily="34" charset="0"/>
              </a:rPr>
              <a:t> 对象流</a:t>
            </a:r>
            <a:endParaRPr lang="en-US" altLang="zh-CN" sz="2800" b="1" dirty="0" smtClean="0">
              <a:solidFill>
                <a:srgbClr val="FF0000"/>
              </a:solidFill>
              <a:latin typeface="华文细黑" pitchFamily="2" charset="-122"/>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能够输入输出对象的流称为</a:t>
            </a:r>
            <a:r>
              <a:rPr lang="zh-CN" altLang="en-US" sz="2600" b="1" dirty="0" smtClean="0">
                <a:solidFill>
                  <a:srgbClr val="FF0000"/>
                </a:solidFill>
                <a:latin typeface="Arial" pitchFamily="34" charset="0"/>
                <a:ea typeface="华文细黑" pitchFamily="2" charset="-122"/>
                <a:cs typeface="Arial" pitchFamily="34" charset="0"/>
              </a:rPr>
              <a:t>对象流</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zh-CN" altLang="en-US" sz="2600" b="1" dirty="0" smtClean="0">
                <a:latin typeface="Arial" pitchFamily="34" charset="0"/>
                <a:ea typeface="华文细黑" pitchFamily="2" charset="-122"/>
                <a:cs typeface="Arial" pitchFamily="34" charset="0"/>
              </a:rPr>
              <a:t>通过</a:t>
            </a:r>
            <a:r>
              <a:rPr lang="en-US" altLang="zh-CN" sz="2600" b="1" dirty="0" smtClean="0">
                <a:solidFill>
                  <a:srgbClr val="C00000"/>
                </a:solidFill>
                <a:latin typeface="Arial" pitchFamily="34" charset="0"/>
                <a:ea typeface="华文细黑" pitchFamily="2" charset="-122"/>
                <a:cs typeface="Arial" pitchFamily="34" charset="0"/>
              </a:rPr>
              <a:t>ObjectInputStream</a:t>
            </a:r>
            <a:r>
              <a:rPr lang="zh-CN" altLang="en-US" sz="2600" b="1" dirty="0" smtClean="0">
                <a:latin typeface="Arial" pitchFamily="34" charset="0"/>
                <a:ea typeface="华文细黑" pitchFamily="2" charset="-122"/>
                <a:cs typeface="Arial" pitchFamily="34" charset="0"/>
              </a:rPr>
              <a:t>和</a:t>
            </a:r>
            <a:r>
              <a:rPr lang="en-US" altLang="zh-CN" sz="2600" b="1" dirty="0" smtClean="0">
                <a:solidFill>
                  <a:srgbClr val="C00000"/>
                </a:solidFill>
                <a:latin typeface="Arial" pitchFamily="34" charset="0"/>
                <a:ea typeface="华文细黑" pitchFamily="2" charset="-122"/>
                <a:cs typeface="Arial" pitchFamily="34" charset="0"/>
              </a:rPr>
              <a:t>ObjectOutputStream</a:t>
            </a:r>
            <a:r>
              <a:rPr lang="zh-CN" altLang="en-US" sz="2600" b="1" dirty="0" smtClean="0">
                <a:latin typeface="Arial" pitchFamily="34" charset="0"/>
                <a:ea typeface="华文细黑" pitchFamily="2" charset="-122"/>
                <a:cs typeface="Arial" pitchFamily="34" charset="0"/>
              </a:rPr>
              <a:t>两个类实现对象流。</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395536" y="2924944"/>
            <a:ext cx="4680520" cy="492443"/>
          </a:xfrm>
          <a:prstGeom prst="rect">
            <a:avLst/>
          </a:prstGeom>
          <a:noFill/>
        </p:spPr>
        <p:txBody>
          <a:bodyPr wrap="square" rtlCol="0">
            <a:spAutoFit/>
          </a:bodyPr>
          <a:lstStyle/>
          <a:p>
            <a:pPr>
              <a:buFont typeface="Wingdings" pitchFamily="2" charset="2"/>
              <a:buChar char="Ø"/>
            </a:pPr>
            <a:r>
              <a:rPr lang="en-US" altLang="zh-CN" sz="2600" b="1" dirty="0" smtClean="0">
                <a:solidFill>
                  <a:srgbClr val="0000FF"/>
                </a:solidFill>
                <a:latin typeface="华文细黑" pitchFamily="2" charset="-122"/>
                <a:ea typeface="华文细黑" pitchFamily="2" charset="-122"/>
              </a:rPr>
              <a:t>(1)</a:t>
            </a:r>
            <a:r>
              <a:rPr lang="zh-CN" altLang="en-US" sz="2600" b="1" dirty="0" smtClean="0">
                <a:solidFill>
                  <a:srgbClr val="0000FF"/>
                </a:solidFill>
                <a:latin typeface="华文细黑" pitchFamily="2" charset="-122"/>
                <a:ea typeface="华文细黑" pitchFamily="2" charset="-122"/>
              </a:rPr>
              <a:t>写对象数据流</a:t>
            </a:r>
            <a:endParaRPr lang="zh-CN" altLang="en-US" sz="2600" b="1" dirty="0">
              <a:solidFill>
                <a:srgbClr val="0000FF"/>
              </a:solidFill>
              <a:latin typeface="华文细黑" pitchFamily="2" charset="-122"/>
              <a:ea typeface="华文细黑" pitchFamily="2" charset="-122"/>
            </a:endParaRPr>
          </a:p>
        </p:txBody>
      </p:sp>
      <p:sp>
        <p:nvSpPr>
          <p:cNvPr id="6" name="TextBox 5"/>
          <p:cNvSpPr txBox="1"/>
          <p:nvPr/>
        </p:nvSpPr>
        <p:spPr>
          <a:xfrm>
            <a:off x="539552" y="3446998"/>
            <a:ext cx="7776864" cy="3222362"/>
          </a:xfrm>
          <a:prstGeom prst="rect">
            <a:avLst/>
          </a:prstGeom>
          <a:solidFill>
            <a:srgbClr val="FFFFCC"/>
          </a:solidFill>
          <a:ln>
            <a:solidFill>
              <a:srgbClr val="FF0000"/>
            </a:solidFill>
          </a:ln>
        </p:spPr>
        <p:txBody>
          <a:bodyPr wrap="square" rtlCol="0">
            <a:spAutoFit/>
          </a:bodyPr>
          <a:lstStyle/>
          <a:p>
            <a:r>
              <a:rPr lang="en-US" altLang="zh-CN" sz="2000" b="1" dirty="0" smtClean="0">
                <a:solidFill>
                  <a:srgbClr val="FF00FF"/>
                </a:solidFill>
                <a:latin typeface="Arial" pitchFamily="34" charset="0"/>
                <a:cs typeface="Arial" pitchFamily="34" charset="0"/>
              </a:rPr>
              <a:t>//</a:t>
            </a:r>
            <a:r>
              <a:rPr lang="zh-CN" altLang="en-US" sz="2000" b="1" dirty="0" smtClean="0">
                <a:solidFill>
                  <a:srgbClr val="FF00FF"/>
                </a:solidFill>
                <a:latin typeface="Arial" pitchFamily="34" charset="0"/>
                <a:cs typeface="Arial" pitchFamily="34" charset="0"/>
              </a:rPr>
              <a:t>将一个</a:t>
            </a:r>
            <a:r>
              <a:rPr lang="en-US" altLang="zh-CN" sz="2000" b="1" dirty="0" smtClean="0">
                <a:solidFill>
                  <a:srgbClr val="FF00FF"/>
                </a:solidFill>
                <a:latin typeface="Arial" pitchFamily="34" charset="0"/>
                <a:cs typeface="Arial" pitchFamily="34" charset="0"/>
              </a:rPr>
              <a:t>Customer</a:t>
            </a:r>
            <a:r>
              <a:rPr lang="zh-CN" altLang="en-US" sz="2000" b="1" dirty="0" smtClean="0">
                <a:solidFill>
                  <a:srgbClr val="FF00FF"/>
                </a:solidFill>
                <a:latin typeface="Arial" pitchFamily="34" charset="0"/>
                <a:cs typeface="Arial" pitchFamily="34" charset="0"/>
              </a:rPr>
              <a:t>对象写入文件</a:t>
            </a:r>
            <a:endParaRPr lang="en-US" altLang="zh-CN" sz="2000" b="1" dirty="0" smtClean="0">
              <a:solidFill>
                <a:srgbClr val="FF00FF"/>
              </a:solidFill>
              <a:latin typeface="Arial" pitchFamily="34" charset="0"/>
              <a:cs typeface="Arial" pitchFamily="34" charset="0"/>
            </a:endParaRPr>
          </a:p>
          <a:p>
            <a:r>
              <a:rPr lang="en-US" altLang="zh-CN" sz="2000" dirty="0" smtClean="0">
                <a:latin typeface="Arial" pitchFamily="34" charset="0"/>
                <a:cs typeface="Arial" pitchFamily="34" charset="0"/>
              </a:rPr>
              <a:t>Customer </a:t>
            </a:r>
            <a:r>
              <a:rPr lang="en-US" altLang="zh-CN" sz="2000" dirty="0" smtClean="0">
                <a:solidFill>
                  <a:srgbClr val="FF0000"/>
                </a:solidFill>
                <a:latin typeface="Arial" pitchFamily="34" charset="0"/>
                <a:cs typeface="Arial" pitchFamily="34" charset="0"/>
              </a:rPr>
              <a:t>c</a:t>
            </a:r>
            <a:r>
              <a:rPr lang="en-US" altLang="zh-CN" sz="2000" dirty="0" smtClean="0">
                <a:latin typeface="Arial" pitchFamily="34" charset="0"/>
                <a:cs typeface="Arial" pitchFamily="34" charset="0"/>
              </a:rPr>
              <a:t>=new Customer();</a:t>
            </a:r>
          </a:p>
          <a:p>
            <a:r>
              <a:rPr lang="en-US" altLang="zh-CN" sz="2000" dirty="0" err="1" smtClean="0">
                <a:latin typeface="Arial" pitchFamily="34" charset="0"/>
                <a:cs typeface="Arial" pitchFamily="34" charset="0"/>
              </a:rPr>
              <a:t>FileOutputStream</a:t>
            </a:r>
            <a:r>
              <a:rPr lang="en-US" altLang="zh-CN" sz="2000" dirty="0" smtClean="0">
                <a:latin typeface="Arial" pitchFamily="34" charset="0"/>
                <a:cs typeface="Arial" pitchFamily="34" charset="0"/>
              </a:rPr>
              <a:t> </a:t>
            </a:r>
            <a:r>
              <a:rPr lang="en-US" altLang="zh-CN" sz="2000" dirty="0" smtClean="0">
                <a:solidFill>
                  <a:srgbClr val="FF00FF"/>
                </a:solidFill>
                <a:latin typeface="Arial" pitchFamily="34" charset="0"/>
                <a:cs typeface="Arial" pitchFamily="34" charset="0"/>
              </a:rPr>
              <a:t>f</a:t>
            </a:r>
            <a:r>
              <a:rPr lang="en-US" altLang="zh-CN" sz="2000" dirty="0" smtClean="0">
                <a:latin typeface="Arial" pitchFamily="34" charset="0"/>
                <a:cs typeface="Arial" pitchFamily="34" charset="0"/>
              </a:rPr>
              <a:t>=new </a:t>
            </a:r>
            <a:r>
              <a:rPr lang="en-US" altLang="zh-CN" sz="2000" dirty="0" err="1" smtClean="0">
                <a:latin typeface="Arial" pitchFamily="34" charset="0"/>
                <a:cs typeface="Arial" pitchFamily="34" charset="0"/>
              </a:rPr>
              <a:t>FileOutputStream</a:t>
            </a:r>
            <a:r>
              <a:rPr lang="en-US" altLang="zh-CN" sz="2000" dirty="0" smtClean="0">
                <a:latin typeface="Arial" pitchFamily="34" charset="0"/>
                <a:cs typeface="Arial" pitchFamily="34" charset="0"/>
              </a:rPr>
              <a:t>(“D:/java/f.txt”);</a:t>
            </a:r>
          </a:p>
          <a:p>
            <a:r>
              <a:rPr lang="en-US" altLang="zh-CN" sz="2000" dirty="0" smtClean="0">
                <a:latin typeface="Arial" pitchFamily="34" charset="0"/>
                <a:cs typeface="Arial" pitchFamily="34" charset="0"/>
              </a:rPr>
              <a:t>ObjectOutputStream </a:t>
            </a:r>
            <a:r>
              <a:rPr lang="en-US" altLang="zh-CN" sz="2000" dirty="0" smtClean="0">
                <a:solidFill>
                  <a:srgbClr val="0000FF"/>
                </a:solidFill>
                <a:latin typeface="Arial" pitchFamily="34" charset="0"/>
                <a:cs typeface="Arial" pitchFamily="34" charset="0"/>
              </a:rPr>
              <a:t>s</a:t>
            </a:r>
            <a:r>
              <a:rPr lang="en-US" altLang="zh-CN" sz="2000" dirty="0" smtClean="0">
                <a:latin typeface="Arial" pitchFamily="34" charset="0"/>
                <a:cs typeface="Arial" pitchFamily="34" charset="0"/>
              </a:rPr>
              <a:t>=new ObjectOutputStream(</a:t>
            </a:r>
            <a:r>
              <a:rPr lang="en-US" altLang="zh-CN" sz="2000" dirty="0" smtClean="0">
                <a:solidFill>
                  <a:srgbClr val="FF00FF"/>
                </a:solidFill>
                <a:latin typeface="Arial" pitchFamily="34" charset="0"/>
                <a:cs typeface="Arial" pitchFamily="34" charset="0"/>
              </a:rPr>
              <a:t>f</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try{</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s.writeObject</a:t>
            </a:r>
            <a:r>
              <a:rPr lang="en-US" altLang="zh-CN" sz="2000" dirty="0" smtClean="0">
                <a:latin typeface="Arial" pitchFamily="34" charset="0"/>
                <a:cs typeface="Arial" pitchFamily="34" charset="0"/>
              </a:rPr>
              <a:t>(c);</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s.close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}catch(</a:t>
            </a:r>
            <a:r>
              <a:rPr lang="en-US" altLang="zh-CN" sz="2000" dirty="0" err="1" smtClean="0">
                <a:latin typeface="Arial" pitchFamily="34" charset="0"/>
                <a:cs typeface="Arial" pitchFamily="34" charset="0"/>
              </a:rPr>
              <a:t>IOException</a:t>
            </a:r>
            <a:r>
              <a:rPr lang="en-US" altLang="zh-CN" sz="2000" dirty="0" smtClean="0">
                <a:latin typeface="Arial" pitchFamily="34" charset="0"/>
                <a:cs typeface="Arial" pitchFamily="34" charset="0"/>
              </a:rPr>
              <a:t> e){</a:t>
            </a:r>
          </a:p>
          <a:p>
            <a:r>
              <a:rPr lang="en-US" altLang="zh-CN" sz="2000" dirty="0" smtClean="0">
                <a:latin typeface="Arial" pitchFamily="34" charset="0"/>
                <a:cs typeface="Arial" pitchFamily="34" charset="0"/>
              </a:rPr>
              <a:t>     </a:t>
            </a:r>
            <a:r>
              <a:rPr lang="en-US" altLang="zh-CN" sz="2000" dirty="0" err="1" smtClean="0">
                <a:latin typeface="Arial" pitchFamily="34" charset="0"/>
                <a:cs typeface="Arial" pitchFamily="34" charset="0"/>
              </a:rPr>
              <a:t>e.printStackTrace</a:t>
            </a:r>
            <a:r>
              <a:rPr lang="en-US" altLang="zh-CN" sz="2000" dirty="0" smtClean="0">
                <a:latin typeface="Arial" pitchFamily="34" charset="0"/>
                <a:cs typeface="Arial" pitchFamily="34" charset="0"/>
              </a:rPr>
              <a:t>();</a:t>
            </a:r>
          </a:p>
          <a:p>
            <a:r>
              <a:rPr lang="en-US" altLang="zh-CN" sz="2000" dirty="0" smtClean="0">
                <a:latin typeface="Arial" pitchFamily="34" charset="0"/>
                <a:cs typeface="Arial" pitchFamily="34" charset="0"/>
              </a:rPr>
              <a:t>}</a:t>
            </a:r>
            <a:endParaRPr lang="zh-CN" altLang="en-US" sz="2000" dirty="0">
              <a:latin typeface="Arial" pitchFamily="34" charset="0"/>
              <a:cs typeface="Arial" pitchFamily="34" charset="0"/>
            </a:endParaRPr>
          </a:p>
        </p:txBody>
      </p:sp>
      <p:sp>
        <p:nvSpPr>
          <p:cNvPr id="7" name="椭圆 6"/>
          <p:cNvSpPr/>
          <p:nvPr/>
        </p:nvSpPr>
        <p:spPr>
          <a:xfrm>
            <a:off x="251520" y="4984148"/>
            <a:ext cx="3744416" cy="432048"/>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4" presetClass="entr" presetSubtype="0" accel="10000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p:cTn id="24"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25"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6"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27"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slide(fromBottom)">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5" name="TextBox 4"/>
          <p:cNvSpPr txBox="1"/>
          <p:nvPr/>
        </p:nvSpPr>
        <p:spPr>
          <a:xfrm>
            <a:off x="395536" y="1052736"/>
            <a:ext cx="8496944" cy="492443"/>
          </a:xfrm>
          <a:prstGeom prst="rect">
            <a:avLst/>
          </a:prstGeom>
          <a:noFill/>
        </p:spPr>
        <p:txBody>
          <a:bodyPr wrap="square" rtlCol="0">
            <a:spAutoFit/>
          </a:bodyPr>
          <a:lstStyle/>
          <a:p>
            <a:pPr>
              <a:buFont typeface="Wingdings" pitchFamily="2" charset="2"/>
              <a:buChar char="Ø"/>
            </a:pPr>
            <a:r>
              <a:rPr lang="en-US" altLang="zh-CN" sz="2600" b="1" dirty="0" smtClean="0">
                <a:solidFill>
                  <a:srgbClr val="0000FF"/>
                </a:solidFill>
                <a:latin typeface="华文细黑" pitchFamily="2" charset="-122"/>
                <a:ea typeface="华文细黑" pitchFamily="2" charset="-122"/>
              </a:rPr>
              <a:t>(2)</a:t>
            </a:r>
            <a:r>
              <a:rPr lang="zh-CN" altLang="en-US" sz="2600" b="1" dirty="0" smtClean="0">
                <a:solidFill>
                  <a:srgbClr val="0000FF"/>
                </a:solidFill>
                <a:latin typeface="华文细黑" pitchFamily="2" charset="-122"/>
                <a:ea typeface="华文细黑" pitchFamily="2" charset="-122"/>
              </a:rPr>
              <a:t>对象数据流</a:t>
            </a:r>
            <a:endParaRPr lang="zh-CN" altLang="en-US" sz="2600" b="1" dirty="0">
              <a:solidFill>
                <a:srgbClr val="0000FF"/>
              </a:solidFill>
              <a:latin typeface="华文细黑" pitchFamily="2" charset="-122"/>
              <a:ea typeface="华文细黑" pitchFamily="2" charset="-122"/>
            </a:endParaRPr>
          </a:p>
        </p:txBody>
      </p:sp>
      <p:sp>
        <p:nvSpPr>
          <p:cNvPr id="6" name="TextBox 5"/>
          <p:cNvSpPr txBox="1"/>
          <p:nvPr/>
        </p:nvSpPr>
        <p:spPr>
          <a:xfrm>
            <a:off x="467544" y="1700808"/>
            <a:ext cx="8208912" cy="3785652"/>
          </a:xfrm>
          <a:prstGeom prst="rect">
            <a:avLst/>
          </a:prstGeom>
          <a:solidFill>
            <a:srgbClr val="FFFFCC"/>
          </a:solidFill>
          <a:ln>
            <a:solidFill>
              <a:srgbClr val="FF0000"/>
            </a:solidFill>
          </a:ln>
        </p:spPr>
        <p:txBody>
          <a:bodyPr wrap="square" rtlCol="0">
            <a:spAutoFit/>
          </a:bodyPr>
          <a:lstStyle/>
          <a:p>
            <a:r>
              <a:rPr lang="en-US" altLang="zh-CN" sz="2400" b="1" dirty="0" smtClean="0">
                <a:solidFill>
                  <a:srgbClr val="FF00FF"/>
                </a:solidFill>
                <a:latin typeface="Arial" pitchFamily="34" charset="0"/>
                <a:cs typeface="Arial" pitchFamily="34" charset="0"/>
              </a:rPr>
              <a:t>//</a:t>
            </a:r>
            <a:r>
              <a:rPr lang="zh-CN" altLang="en-US" sz="2400" b="1" dirty="0" smtClean="0">
                <a:solidFill>
                  <a:srgbClr val="FF00FF"/>
                </a:solidFill>
                <a:latin typeface="Arial" pitchFamily="34" charset="0"/>
                <a:cs typeface="Arial" pitchFamily="34" charset="0"/>
              </a:rPr>
              <a:t>从文件中取出一个</a:t>
            </a:r>
            <a:r>
              <a:rPr lang="en-US" altLang="zh-CN" sz="2400" b="1" dirty="0" smtClean="0">
                <a:solidFill>
                  <a:srgbClr val="FF00FF"/>
                </a:solidFill>
                <a:latin typeface="Arial" pitchFamily="34" charset="0"/>
                <a:cs typeface="Arial" pitchFamily="34" charset="0"/>
              </a:rPr>
              <a:t>Customer</a:t>
            </a:r>
            <a:r>
              <a:rPr lang="zh-CN" altLang="en-US" sz="2400" b="1" dirty="0" smtClean="0">
                <a:solidFill>
                  <a:srgbClr val="FF00FF"/>
                </a:solidFill>
                <a:latin typeface="Arial" pitchFamily="34" charset="0"/>
                <a:cs typeface="Arial" pitchFamily="34" charset="0"/>
              </a:rPr>
              <a:t>对象实例</a:t>
            </a:r>
            <a:endParaRPr lang="en-US" altLang="zh-CN" sz="2400" b="1" dirty="0" smtClean="0">
              <a:solidFill>
                <a:srgbClr val="FF00FF"/>
              </a:solidFill>
              <a:latin typeface="Arial" pitchFamily="34" charset="0"/>
              <a:cs typeface="Arial" pitchFamily="34" charset="0"/>
            </a:endParaRPr>
          </a:p>
          <a:p>
            <a:r>
              <a:rPr lang="en-US" altLang="zh-CN" sz="2400" dirty="0" smtClean="0">
                <a:latin typeface="Arial" pitchFamily="34" charset="0"/>
                <a:cs typeface="Arial" pitchFamily="34" charset="0"/>
              </a:rPr>
              <a:t>Customer </a:t>
            </a:r>
            <a:r>
              <a:rPr lang="en-US" altLang="zh-CN" sz="2400" dirty="0" smtClean="0">
                <a:solidFill>
                  <a:srgbClr val="FF0000"/>
                </a:solidFill>
                <a:latin typeface="Arial" pitchFamily="34" charset="0"/>
                <a:cs typeface="Arial" pitchFamily="34" charset="0"/>
              </a:rPr>
              <a:t>c</a:t>
            </a:r>
            <a:r>
              <a:rPr lang="en-US" altLang="zh-CN" sz="2400" dirty="0" smtClean="0">
                <a:latin typeface="Arial" pitchFamily="34" charset="0"/>
                <a:cs typeface="Arial" pitchFamily="34" charset="0"/>
              </a:rPr>
              <a:t>=null;</a:t>
            </a:r>
          </a:p>
          <a:p>
            <a:r>
              <a:rPr lang="en-US" altLang="zh-CN" sz="2400" dirty="0" smtClean="0">
                <a:latin typeface="Arial" pitchFamily="34" charset="0"/>
                <a:cs typeface="Arial" pitchFamily="34" charset="0"/>
              </a:rPr>
              <a:t>FileInputStream </a:t>
            </a:r>
            <a:r>
              <a:rPr lang="en-US" altLang="zh-CN" sz="2400" dirty="0" smtClean="0">
                <a:solidFill>
                  <a:srgbClr val="FF00FF"/>
                </a:solidFill>
                <a:latin typeface="Arial" pitchFamily="34" charset="0"/>
                <a:cs typeface="Arial" pitchFamily="34" charset="0"/>
              </a:rPr>
              <a:t>f</a:t>
            </a:r>
            <a:r>
              <a:rPr lang="en-US" altLang="zh-CN" sz="2400" dirty="0" smtClean="0">
                <a:latin typeface="Arial" pitchFamily="34" charset="0"/>
                <a:cs typeface="Arial" pitchFamily="34" charset="0"/>
              </a:rPr>
              <a:t>=new FileInputStream(“D:/java/f.txt”);</a:t>
            </a:r>
          </a:p>
          <a:p>
            <a:r>
              <a:rPr lang="en-US" altLang="zh-CN" sz="2400" dirty="0" smtClean="0">
                <a:latin typeface="Arial" pitchFamily="34" charset="0"/>
                <a:cs typeface="Arial" pitchFamily="34" charset="0"/>
              </a:rPr>
              <a:t>ObjectInputStream </a:t>
            </a:r>
            <a:r>
              <a:rPr lang="en-US" altLang="zh-CN" sz="2400" dirty="0" smtClean="0">
                <a:solidFill>
                  <a:srgbClr val="0000FF"/>
                </a:solidFill>
                <a:latin typeface="Arial" pitchFamily="34" charset="0"/>
                <a:cs typeface="Arial" pitchFamily="34" charset="0"/>
              </a:rPr>
              <a:t>s</a:t>
            </a:r>
            <a:r>
              <a:rPr lang="en-US" altLang="zh-CN" sz="2400" dirty="0" smtClean="0">
                <a:latin typeface="Arial" pitchFamily="34" charset="0"/>
                <a:cs typeface="Arial" pitchFamily="34" charset="0"/>
              </a:rPr>
              <a:t>=new ObjectInputStream(</a:t>
            </a:r>
            <a:r>
              <a:rPr lang="en-US" altLang="zh-CN" sz="2400" dirty="0" smtClean="0">
                <a:solidFill>
                  <a:srgbClr val="FF00FF"/>
                </a:solidFill>
                <a:latin typeface="Arial" pitchFamily="34" charset="0"/>
                <a:cs typeface="Arial" pitchFamily="34" charset="0"/>
              </a:rPr>
              <a:t>f</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try{</a:t>
            </a:r>
          </a:p>
          <a:p>
            <a:r>
              <a:rPr lang="en-US" altLang="zh-CN" sz="2400" dirty="0" smtClean="0">
                <a:latin typeface="Arial" pitchFamily="34" charset="0"/>
                <a:cs typeface="Arial" pitchFamily="34" charset="0"/>
              </a:rPr>
              <a:t>     c=(Customer)</a:t>
            </a:r>
            <a:r>
              <a:rPr lang="en-US" altLang="zh-CN" sz="2400" dirty="0" err="1" smtClean="0">
                <a:latin typeface="Arial" pitchFamily="34" charset="0"/>
                <a:cs typeface="Arial" pitchFamily="34" charset="0"/>
              </a:rPr>
              <a:t>s.readObject</a:t>
            </a:r>
            <a:r>
              <a:rPr lang="en-US" altLang="zh-CN" sz="2400" dirty="0" smtClean="0">
                <a:latin typeface="Arial" pitchFamily="34" charset="0"/>
                <a:cs typeface="Arial" pitchFamily="34" charset="0"/>
              </a:rPr>
              <a:t>(c);</a:t>
            </a:r>
          </a:p>
          <a:p>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c.close</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}catch(</a:t>
            </a:r>
            <a:r>
              <a:rPr lang="en-US" altLang="zh-CN" sz="2400" dirty="0" err="1" smtClean="0">
                <a:latin typeface="Arial" pitchFamily="34" charset="0"/>
                <a:cs typeface="Arial" pitchFamily="34" charset="0"/>
              </a:rPr>
              <a:t>IOException</a:t>
            </a:r>
            <a:r>
              <a:rPr lang="en-US" altLang="zh-CN" sz="2400" dirty="0" smtClean="0">
                <a:latin typeface="Arial" pitchFamily="34" charset="0"/>
                <a:cs typeface="Arial" pitchFamily="34" charset="0"/>
              </a:rPr>
              <a:t> e){</a:t>
            </a:r>
          </a:p>
          <a:p>
            <a:r>
              <a:rPr lang="en-US" altLang="zh-CN" sz="2400" dirty="0" smtClean="0">
                <a:latin typeface="Arial" pitchFamily="34" charset="0"/>
                <a:cs typeface="Arial" pitchFamily="34" charset="0"/>
              </a:rPr>
              <a:t>     </a:t>
            </a:r>
            <a:r>
              <a:rPr lang="en-US" altLang="zh-CN" sz="2400" dirty="0" err="1" smtClean="0">
                <a:latin typeface="Arial" pitchFamily="34" charset="0"/>
                <a:cs typeface="Arial" pitchFamily="34" charset="0"/>
              </a:rPr>
              <a:t>e.printStackTrace</a:t>
            </a:r>
            <a:r>
              <a:rPr lang="en-US" altLang="zh-CN" sz="2400" dirty="0" smtClean="0">
                <a:latin typeface="Arial" pitchFamily="34" charset="0"/>
                <a:cs typeface="Arial" pitchFamily="34" charset="0"/>
              </a:rPr>
              <a:t>();</a:t>
            </a:r>
          </a:p>
          <a:p>
            <a:r>
              <a:rPr lang="en-US" altLang="zh-CN" sz="2400" dirty="0" smtClean="0">
                <a:latin typeface="Arial" pitchFamily="34" charset="0"/>
                <a:cs typeface="Arial" pitchFamily="34" charset="0"/>
              </a:rPr>
              <a:t>}</a:t>
            </a:r>
            <a:endParaRPr lang="zh-CN" altLang="en-US" sz="2400" dirty="0">
              <a:latin typeface="Arial" pitchFamily="34" charset="0"/>
              <a:cs typeface="Arial" pitchFamily="34" charset="0"/>
            </a:endParaRPr>
          </a:p>
        </p:txBody>
      </p:sp>
      <p:sp>
        <p:nvSpPr>
          <p:cNvPr id="7" name="椭圆 6"/>
          <p:cNvSpPr/>
          <p:nvPr/>
        </p:nvSpPr>
        <p:spPr>
          <a:xfrm>
            <a:off x="553504" y="3429562"/>
            <a:ext cx="5184576" cy="619606"/>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Bottom)">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smtClean="0">
                <a:solidFill>
                  <a:srgbClr val="0000FF"/>
                </a:solidFill>
              </a:rPr>
              <a:t>10.1</a:t>
            </a:r>
            <a:r>
              <a:rPr lang="zh-CN" altLang="en-US" dirty="0" smtClean="0">
                <a:solidFill>
                  <a:srgbClr val="0000FF"/>
                </a:solidFill>
              </a:rPr>
              <a:t> 数据流的基本概念</a:t>
            </a:r>
            <a:endParaRPr lang="en-US" altLang="zh-CN" dirty="0" smtClean="0">
              <a:solidFill>
                <a:srgbClr val="0000FF"/>
              </a:solidFill>
            </a:endParaRPr>
          </a:p>
          <a:p>
            <a:r>
              <a:rPr lang="en-US" altLang="zh-CN" dirty="0" smtClean="0">
                <a:solidFill>
                  <a:srgbClr val="0000FF"/>
                </a:solidFill>
              </a:rPr>
              <a:t>10.2</a:t>
            </a:r>
            <a:r>
              <a:rPr lang="zh-CN" altLang="en-US" dirty="0" smtClean="0">
                <a:solidFill>
                  <a:srgbClr val="0000FF"/>
                </a:solidFill>
              </a:rPr>
              <a:t> 基本字节数据流类</a:t>
            </a:r>
            <a:endParaRPr lang="en-US" altLang="zh-CN" dirty="0" smtClean="0">
              <a:solidFill>
                <a:srgbClr val="0000FF"/>
              </a:solidFill>
            </a:endParaRPr>
          </a:p>
          <a:p>
            <a:r>
              <a:rPr lang="en-US" altLang="zh-CN" dirty="0" smtClean="0">
                <a:solidFill>
                  <a:srgbClr val="0000FF"/>
                </a:solidFill>
              </a:rPr>
              <a:t>10.3</a:t>
            </a:r>
            <a:r>
              <a:rPr lang="zh-CN" altLang="en-US" dirty="0" smtClean="0">
                <a:solidFill>
                  <a:srgbClr val="0000FF"/>
                </a:solidFill>
              </a:rPr>
              <a:t> 基本字符流</a:t>
            </a:r>
            <a:endParaRPr lang="en-US" altLang="zh-CN" dirty="0" smtClean="0">
              <a:solidFill>
                <a:srgbClr val="0000FF"/>
              </a:solidFill>
            </a:endParaRPr>
          </a:p>
          <a:p>
            <a:r>
              <a:rPr lang="en-US" altLang="zh-CN" dirty="0" smtClean="0">
                <a:solidFill>
                  <a:srgbClr val="0000FF"/>
                </a:solidFill>
              </a:rPr>
              <a:t>10.4</a:t>
            </a:r>
            <a:r>
              <a:rPr lang="zh-CN" altLang="en-US" dirty="0" smtClean="0">
                <a:solidFill>
                  <a:srgbClr val="0000FF"/>
                </a:solidFill>
              </a:rPr>
              <a:t> 文件处理</a:t>
            </a:r>
            <a:endParaRPr lang="en-US" altLang="zh-CN" dirty="0" smtClean="0">
              <a:solidFill>
                <a:srgbClr val="0000FF"/>
              </a:solidFill>
            </a:endParaRPr>
          </a:p>
        </p:txBody>
      </p:sp>
      <p:sp>
        <p:nvSpPr>
          <p:cNvPr id="3" name="标题 2"/>
          <p:cNvSpPr>
            <a:spLocks noGrp="1"/>
          </p:cNvSpPr>
          <p:nvPr>
            <p:ph type="title"/>
          </p:nvPr>
        </p:nvSpPr>
        <p:spPr/>
        <p:txBody>
          <a:bodyPr/>
          <a:lstStyle/>
          <a:p>
            <a:r>
              <a:rPr lang="zh-CN" altLang="en-US" dirty="0" smtClean="0"/>
              <a:t>第</a:t>
            </a:r>
            <a:r>
              <a:rPr lang="en-US" altLang="zh-CN" dirty="0" smtClean="0"/>
              <a:t>10</a:t>
            </a:r>
            <a:r>
              <a:rPr lang="zh-CN" altLang="en-US" dirty="0" smtClean="0"/>
              <a:t>章 </a:t>
            </a:r>
            <a:r>
              <a:rPr lang="en-US" altLang="zh-CN" dirty="0" smtClean="0"/>
              <a:t>Java</a:t>
            </a:r>
            <a:r>
              <a:rPr lang="zh-CN" altLang="en-US" dirty="0" smtClean="0"/>
              <a:t>数据流</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7" name="TextBox 6"/>
          <p:cNvSpPr txBox="1"/>
          <p:nvPr/>
        </p:nvSpPr>
        <p:spPr>
          <a:xfrm>
            <a:off x="251520" y="1023119"/>
            <a:ext cx="8424936" cy="5232202"/>
          </a:xfrm>
          <a:prstGeom prst="rect">
            <a:avLst/>
          </a:prstGeom>
          <a:noFill/>
        </p:spPr>
        <p:txBody>
          <a:bodyPr wrap="square" rtlCol="0">
            <a:spAutoFit/>
          </a:bodyPr>
          <a:lstStyle/>
          <a:p>
            <a:pPr algn="just">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5</a:t>
            </a:r>
            <a:r>
              <a:rPr lang="zh-CN" altLang="en-US" sz="2800" b="1" dirty="0" smtClean="0">
                <a:solidFill>
                  <a:srgbClr val="FF0000"/>
                </a:solidFill>
                <a:latin typeface="Arial" pitchFamily="34" charset="0"/>
                <a:ea typeface="华文细黑" pitchFamily="2" charset="-122"/>
                <a:cs typeface="Arial" pitchFamily="34" charset="0"/>
              </a:rPr>
              <a:t> 可持续性</a:t>
            </a:r>
            <a:endParaRPr lang="en-US" altLang="zh-CN" sz="2800" b="1" dirty="0" smtClean="0">
              <a:solidFill>
                <a:srgbClr val="FF0000"/>
              </a:solidFill>
              <a:latin typeface="Arial" pitchFamily="34" charset="0"/>
              <a:ea typeface="华文细黑" pitchFamily="2" charset="-122"/>
              <a:cs typeface="Arial" pitchFamily="34" charset="0"/>
            </a:endParaRPr>
          </a:p>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持续性：</a:t>
            </a:r>
            <a:r>
              <a:rPr lang="zh-CN" altLang="en-US" sz="2600" b="1" dirty="0" smtClean="0">
                <a:latin typeface="Arial" pitchFamily="34" charset="0"/>
                <a:ea typeface="华文细黑" pitchFamily="2" charset="-122"/>
                <a:cs typeface="Arial" pitchFamily="34" charset="0"/>
              </a:rPr>
              <a:t>记录自己的状态以便将来再生的能力，叫做对象持续性。</a:t>
            </a:r>
            <a:endParaRPr lang="en-US" altLang="zh-CN" sz="2600" b="1" dirty="0" smtClean="0">
              <a:latin typeface="Arial" pitchFamily="34" charset="0"/>
              <a:ea typeface="华文细黑" pitchFamily="2" charset="-122"/>
              <a:cs typeface="Arial" pitchFamily="34" charset="0"/>
            </a:endParaRPr>
          </a:p>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持续化：</a:t>
            </a:r>
            <a:r>
              <a:rPr lang="zh-CN" altLang="en-US" sz="2600" b="1" dirty="0" smtClean="0">
                <a:latin typeface="Arial" pitchFamily="34" charset="0"/>
                <a:ea typeface="华文细黑" pitchFamily="2" charset="-122"/>
                <a:cs typeface="Arial" pitchFamily="34" charset="0"/>
              </a:rPr>
              <a:t>对象通过写出描述自己状态的数值来记录自己的过程叫做持续化</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或串行化</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a:t>
            </a:r>
            <a:endParaRPr lang="en-US" altLang="zh-CN" sz="2600" b="1" dirty="0" smtClean="0">
              <a:latin typeface="Arial" pitchFamily="34" charset="0"/>
              <a:ea typeface="华文细黑" pitchFamily="2" charset="-122"/>
              <a:cs typeface="Arial" pitchFamily="34" charset="0"/>
            </a:endParaRPr>
          </a:p>
          <a:p>
            <a:pPr algn="just">
              <a:spcAft>
                <a:spcPts val="600"/>
              </a:spcAft>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Serializable</a:t>
            </a:r>
            <a:r>
              <a:rPr lang="zh-CN" altLang="en-US" sz="2600" b="1" dirty="0" smtClean="0">
                <a:solidFill>
                  <a:srgbClr val="0000FF"/>
                </a:solidFill>
                <a:latin typeface="Arial" pitchFamily="34" charset="0"/>
                <a:ea typeface="华文细黑" pitchFamily="2" charset="-122"/>
                <a:cs typeface="Arial" pitchFamily="34" charset="0"/>
              </a:rPr>
              <a:t>接口：</a:t>
            </a:r>
            <a:r>
              <a:rPr lang="zh-CN" altLang="en-US" sz="2600" b="1" dirty="0" smtClean="0">
                <a:latin typeface="Arial" pitchFamily="34" charset="0"/>
                <a:ea typeface="华文细黑" pitchFamily="2" charset="-122"/>
                <a:cs typeface="Arial" pitchFamily="34" charset="0"/>
              </a:rPr>
              <a:t>当一个对象声明实现</a:t>
            </a:r>
            <a:r>
              <a:rPr lang="en-US" altLang="zh-CN" sz="2600" b="1" dirty="0" err="1" smtClean="0">
                <a:latin typeface="Arial" pitchFamily="34" charset="0"/>
                <a:ea typeface="华文细黑" pitchFamily="2" charset="-122"/>
                <a:cs typeface="Arial" pitchFamily="34" charset="0"/>
              </a:rPr>
              <a:t>Serializable</a:t>
            </a:r>
            <a:r>
              <a:rPr lang="zh-CN" altLang="en-US" sz="2600" b="1" dirty="0" smtClean="0">
                <a:latin typeface="Arial" pitchFamily="34" charset="0"/>
                <a:ea typeface="华文细黑" pitchFamily="2" charset="-122"/>
                <a:cs typeface="Arial" pitchFamily="34" charset="0"/>
              </a:rPr>
              <a:t>接口时，表明该类加入了对象串行化协议。</a:t>
            </a:r>
            <a:endParaRPr lang="en-US" altLang="zh-CN" sz="2600" b="1" dirty="0" smtClean="0">
              <a:latin typeface="Arial" pitchFamily="34" charset="0"/>
              <a:ea typeface="华文细黑" pitchFamily="2" charset="-122"/>
              <a:cs typeface="Arial" pitchFamily="34" charset="0"/>
            </a:endParaRPr>
          </a:p>
          <a:p>
            <a:pPr algn="just">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对象输出</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输入流：</a:t>
            </a:r>
            <a:r>
              <a:rPr lang="zh-CN" altLang="en-US" sz="2600" b="1" dirty="0" smtClean="0">
                <a:latin typeface="Arial" pitchFamily="34" charset="0"/>
                <a:ea typeface="华文细黑" pitchFamily="2" charset="-122"/>
                <a:cs typeface="Arial" pitchFamily="34" charset="0"/>
              </a:rPr>
              <a:t>要串行化一个对象，必须与特定的对象输出输入流联系起来，通过对象输出流将对象状态保存下来，之后再通过对象输入流将对象状态恢复，这一功能是通过</a:t>
            </a:r>
            <a:r>
              <a:rPr lang="en-US" altLang="zh-CN" sz="2400" b="1" dirty="0" smtClean="0">
                <a:solidFill>
                  <a:srgbClr val="FF00FF"/>
                </a:solidFill>
                <a:latin typeface="Arial" pitchFamily="34" charset="0"/>
                <a:ea typeface="华文细黑" pitchFamily="2" charset="-122"/>
                <a:cs typeface="Arial" pitchFamily="34" charset="0"/>
              </a:rPr>
              <a:t>ObjectOutputStream</a:t>
            </a:r>
            <a:r>
              <a:rPr lang="zh-CN" altLang="en-US" sz="2600" b="1" dirty="0" smtClean="0">
                <a:latin typeface="Arial" pitchFamily="34" charset="0"/>
                <a:ea typeface="华文细黑" pitchFamily="2" charset="-122"/>
                <a:cs typeface="Arial" pitchFamily="34" charset="0"/>
              </a:rPr>
              <a:t>和</a:t>
            </a:r>
            <a:r>
              <a:rPr lang="en-US" altLang="zh-CN" sz="2400" b="1" dirty="0" smtClean="0">
                <a:solidFill>
                  <a:srgbClr val="FF00FF"/>
                </a:solidFill>
                <a:latin typeface="Arial" pitchFamily="34" charset="0"/>
                <a:ea typeface="华文细黑" pitchFamily="2" charset="-122"/>
                <a:cs typeface="Arial" pitchFamily="34" charset="0"/>
              </a:rPr>
              <a:t>ObjectInputStream</a:t>
            </a:r>
            <a:r>
              <a:rPr lang="zh-CN" altLang="en-US" sz="2600" b="1" dirty="0" smtClean="0">
                <a:latin typeface="Arial" pitchFamily="34" charset="0"/>
                <a:ea typeface="华文细黑" pitchFamily="2" charset="-122"/>
                <a:cs typeface="Arial" pitchFamily="34" charset="0"/>
              </a:rPr>
              <a:t>两个类实现的。</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251520" y="1024280"/>
            <a:ext cx="8424936" cy="923330"/>
          </a:xfrm>
          <a:prstGeom prst="rect">
            <a:avLst/>
          </a:prstGeom>
          <a:noFill/>
        </p:spPr>
        <p:txBody>
          <a:bodyPr wrap="square" rtlCol="0">
            <a:spAutoFit/>
          </a:bodyPr>
          <a:lstStyle/>
          <a:p>
            <a:pPr>
              <a:buFont typeface="Wingdings" pitchFamily="2" charset="2"/>
              <a:buChar char="Ø"/>
            </a:pPr>
            <a:r>
              <a:rPr lang="zh-CN" altLang="en-US" sz="2800" b="1" dirty="0" smtClean="0">
                <a:solidFill>
                  <a:srgbClr val="0000FF"/>
                </a:solidFill>
                <a:latin typeface="华文细黑" pitchFamily="2" charset="-122"/>
                <a:ea typeface="华文细黑" pitchFamily="2" charset="-122"/>
              </a:rPr>
              <a:t>对象存储、恢复示例</a:t>
            </a:r>
            <a:endParaRPr lang="en-US" altLang="zh-CN" sz="2800" b="1" dirty="0" smtClean="0">
              <a:solidFill>
                <a:srgbClr val="0000FF"/>
              </a:solidFill>
              <a:latin typeface="华文细黑" pitchFamily="2" charset="-122"/>
              <a:ea typeface="华文细黑" pitchFamily="2" charset="-122"/>
            </a:endParaRPr>
          </a:p>
          <a:p>
            <a:pPr>
              <a:buFont typeface="Wingdings" pitchFamily="2" charset="2"/>
              <a:buChar char="ü"/>
            </a:pPr>
            <a:r>
              <a:rPr lang="en-US" altLang="zh-CN" sz="2600" b="1" dirty="0" smtClean="0">
                <a:solidFill>
                  <a:srgbClr val="C00000"/>
                </a:solidFill>
                <a:latin typeface="华文细黑" pitchFamily="2" charset="-122"/>
                <a:ea typeface="华文细黑" pitchFamily="2" charset="-122"/>
              </a:rPr>
              <a:t>1)</a:t>
            </a:r>
            <a:r>
              <a:rPr lang="zh-CN" altLang="en-US" sz="2600" b="1" dirty="0" smtClean="0">
                <a:solidFill>
                  <a:srgbClr val="C00000"/>
                </a:solidFill>
                <a:latin typeface="华文细黑" pitchFamily="2" charset="-122"/>
                <a:ea typeface="华文细黑" pitchFamily="2" charset="-122"/>
              </a:rPr>
              <a:t>定义可持续化类：</a:t>
            </a:r>
            <a:endParaRPr lang="zh-CN" altLang="en-US" sz="2600" b="1" dirty="0">
              <a:solidFill>
                <a:srgbClr val="C00000"/>
              </a:solidFill>
              <a:latin typeface="华文细黑" pitchFamily="2" charset="-122"/>
              <a:ea typeface="华文细黑" pitchFamily="2" charset="-122"/>
            </a:endParaRPr>
          </a:p>
        </p:txBody>
      </p:sp>
      <p:pic>
        <p:nvPicPr>
          <p:cNvPr id="6146" name="Picture 2"/>
          <p:cNvPicPr>
            <a:picLocks noChangeAspect="1" noChangeArrowheads="1"/>
          </p:cNvPicPr>
          <p:nvPr/>
        </p:nvPicPr>
        <p:blipFill>
          <a:blip r:embed="rId2" cstate="print"/>
          <a:srcRect/>
          <a:stretch>
            <a:fillRect/>
          </a:stretch>
        </p:blipFill>
        <p:spPr bwMode="auto">
          <a:xfrm>
            <a:off x="395536" y="1916832"/>
            <a:ext cx="8352928" cy="4869160"/>
          </a:xfrm>
          <a:prstGeom prst="rect">
            <a:avLst/>
          </a:prstGeom>
          <a:noFill/>
          <a:ln w="9525">
            <a:solidFill>
              <a:srgbClr val="FF0000"/>
            </a:solid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251520" y="966214"/>
            <a:ext cx="8424936" cy="492443"/>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2)</a:t>
            </a:r>
            <a:r>
              <a:rPr lang="zh-CN" altLang="en-US" sz="2600" b="1" dirty="0" smtClean="0">
                <a:solidFill>
                  <a:srgbClr val="C00000"/>
                </a:solidFill>
                <a:latin typeface="Arial" pitchFamily="34" charset="0"/>
                <a:ea typeface="华文细黑" pitchFamily="2" charset="-122"/>
                <a:cs typeface="Arial" pitchFamily="34" charset="0"/>
              </a:rPr>
              <a:t>对象存储程序：</a:t>
            </a:r>
            <a:endParaRPr lang="zh-CN" altLang="en-US" sz="2600" b="1" dirty="0">
              <a:solidFill>
                <a:srgbClr val="C00000"/>
              </a:solidFill>
              <a:latin typeface="Arial" pitchFamily="34" charset="0"/>
              <a:ea typeface="华文细黑" pitchFamily="2" charset="-122"/>
              <a:cs typeface="Arial"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395536" y="1485346"/>
            <a:ext cx="8496944" cy="5184576"/>
          </a:xfrm>
          <a:prstGeom prst="rect">
            <a:avLst/>
          </a:prstGeom>
          <a:noFill/>
          <a:ln w="9525">
            <a:solidFill>
              <a:srgbClr val="FF0000"/>
            </a:solidFill>
            <a:miter lim="800000"/>
            <a:headEnd/>
            <a:tailEnd/>
          </a:ln>
        </p:spPr>
      </p:pic>
      <p:sp>
        <p:nvSpPr>
          <p:cNvPr id="5" name="椭圆 4"/>
          <p:cNvSpPr/>
          <p:nvPr/>
        </p:nvSpPr>
        <p:spPr>
          <a:xfrm>
            <a:off x="553504" y="4321562"/>
            <a:ext cx="5184576" cy="83563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251520" y="1024280"/>
            <a:ext cx="8424936" cy="492443"/>
          </a:xfrm>
          <a:prstGeom prst="rect">
            <a:avLst/>
          </a:prstGeom>
          <a:noFill/>
        </p:spPr>
        <p:txBody>
          <a:bodyPr wrap="square" rtlCol="0">
            <a:spAutoFit/>
          </a:bodyPr>
          <a:lstStyle/>
          <a:p>
            <a:pPr>
              <a:spcBef>
                <a:spcPts val="600"/>
              </a:spcBef>
              <a:spcAft>
                <a:spcPts val="600"/>
              </a:spcAft>
              <a:buFont typeface="Wingdings" pitchFamily="2" charset="2"/>
              <a:buChar char="ü"/>
            </a:pPr>
            <a:r>
              <a:rPr lang="en-US" altLang="zh-CN" sz="2600" b="1" dirty="0" smtClean="0">
                <a:solidFill>
                  <a:srgbClr val="C00000"/>
                </a:solidFill>
                <a:latin typeface="Arial" pitchFamily="34" charset="0"/>
                <a:ea typeface="华文细黑" pitchFamily="2" charset="-122"/>
                <a:cs typeface="Arial" pitchFamily="34" charset="0"/>
              </a:rPr>
              <a:t>3)</a:t>
            </a:r>
            <a:r>
              <a:rPr lang="zh-CN" altLang="en-US" sz="2600" b="1" dirty="0" smtClean="0">
                <a:solidFill>
                  <a:srgbClr val="C00000"/>
                </a:solidFill>
                <a:latin typeface="Arial" pitchFamily="34" charset="0"/>
                <a:ea typeface="华文细黑" pitchFamily="2" charset="-122"/>
                <a:cs typeface="Arial" pitchFamily="34" charset="0"/>
              </a:rPr>
              <a:t>对象恢复程序：</a:t>
            </a:r>
            <a:endParaRPr lang="zh-CN" altLang="en-US" sz="2600" b="1" dirty="0">
              <a:solidFill>
                <a:srgbClr val="C00000"/>
              </a:solidFill>
              <a:latin typeface="Arial" pitchFamily="34" charset="0"/>
              <a:ea typeface="华文细黑" pitchFamily="2" charset="-122"/>
              <a:cs typeface="Arial"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323528" y="1556792"/>
            <a:ext cx="8424936" cy="5112568"/>
          </a:xfrm>
          <a:prstGeom prst="rect">
            <a:avLst/>
          </a:prstGeom>
          <a:noFill/>
          <a:ln w="9525">
            <a:solidFill>
              <a:srgbClr val="FF0000"/>
            </a:solidFill>
            <a:miter lim="800000"/>
            <a:headEnd/>
            <a:tailEnd/>
          </a:ln>
        </p:spPr>
      </p:pic>
      <p:sp>
        <p:nvSpPr>
          <p:cNvPr id="5" name="椭圆 4"/>
          <p:cNvSpPr/>
          <p:nvPr/>
        </p:nvSpPr>
        <p:spPr>
          <a:xfrm>
            <a:off x="611560" y="3429000"/>
            <a:ext cx="5184576" cy="72008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10.2</a:t>
            </a:r>
            <a:r>
              <a:rPr lang="zh-CN" altLang="en-US" dirty="0" smtClean="0"/>
              <a:t> 基本字节数据流</a:t>
            </a:r>
            <a:endParaRPr lang="zh-CN" altLang="en-US" dirty="0"/>
          </a:p>
        </p:txBody>
      </p:sp>
      <p:sp>
        <p:nvSpPr>
          <p:cNvPr id="4" name="TextBox 3"/>
          <p:cNvSpPr txBox="1"/>
          <p:nvPr/>
        </p:nvSpPr>
        <p:spPr>
          <a:xfrm>
            <a:off x="251520" y="1023119"/>
            <a:ext cx="8424936" cy="3516347"/>
          </a:xfrm>
          <a:prstGeom prst="rect">
            <a:avLst/>
          </a:prstGeom>
          <a:noFill/>
        </p:spPr>
        <p:txBody>
          <a:bodyPr wrap="square" rtlCol="0">
            <a:spAutoFit/>
          </a:bodyPr>
          <a:lstStyle/>
          <a:p>
            <a:pPr algn="just">
              <a:spcBef>
                <a:spcPts val="300"/>
              </a:spcBef>
              <a:spcAft>
                <a:spcPts val="300"/>
              </a:spcAft>
              <a:buFont typeface="Wingdings"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对象结构表</a:t>
            </a:r>
            <a:endParaRPr lang="en-US" altLang="zh-CN" sz="2800" b="1" dirty="0" smtClean="0">
              <a:solidFill>
                <a:srgbClr val="0000FF"/>
              </a:solidFill>
              <a:latin typeface="Arial" pitchFamily="34" charset="0"/>
              <a:ea typeface="华文细黑" pitchFamily="2" charset="-122"/>
              <a:cs typeface="Arial" pitchFamily="34" charset="0"/>
            </a:endParaRPr>
          </a:p>
          <a:p>
            <a:pPr algn="just">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串行化只能保存对象的非静态成员变量，而不能保存任何成员方法和静态成员变量，而且保存的只是变量的值，对于变量任何修饰都不能保存。</a:t>
            </a:r>
            <a:endParaRPr lang="en-US" altLang="zh-CN" sz="2600" b="1" dirty="0" smtClean="0">
              <a:latin typeface="Arial" pitchFamily="34" charset="0"/>
              <a:ea typeface="华文楷体" pitchFamily="2" charset="-122"/>
              <a:cs typeface="Arial" pitchFamily="34" charset="0"/>
            </a:endParaRPr>
          </a:p>
          <a:p>
            <a:pPr algn="just">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对于不可持续化的成员变量，用关键字</a:t>
            </a:r>
            <a:r>
              <a:rPr lang="en-US" altLang="zh-CN" sz="2600" b="1" dirty="0" smtClean="0">
                <a:solidFill>
                  <a:srgbClr val="FF00FF"/>
                </a:solidFill>
                <a:latin typeface="Arial" pitchFamily="34" charset="0"/>
                <a:ea typeface="华文楷体" pitchFamily="2" charset="-122"/>
                <a:cs typeface="Arial" pitchFamily="34" charset="0"/>
              </a:rPr>
              <a:t>transient</a:t>
            </a:r>
            <a:r>
              <a:rPr lang="zh-CN" altLang="en-US" sz="2600" b="1" dirty="0" smtClean="0">
                <a:latin typeface="Arial" pitchFamily="34" charset="0"/>
                <a:ea typeface="华文楷体" pitchFamily="2" charset="-122"/>
                <a:cs typeface="Arial" pitchFamily="34" charset="0"/>
              </a:rPr>
              <a:t>标记。</a:t>
            </a:r>
            <a:endParaRPr lang="en-US" altLang="zh-CN" sz="2600" b="1" dirty="0" smtClean="0">
              <a:latin typeface="Arial" pitchFamily="34" charset="0"/>
              <a:ea typeface="华文楷体" pitchFamily="2" charset="-122"/>
              <a:cs typeface="Arial" pitchFamily="34" charset="0"/>
            </a:endParaRPr>
          </a:p>
          <a:p>
            <a:pPr algn="just">
              <a:spcAft>
                <a:spcPts val="600"/>
              </a:spcAft>
              <a:buFont typeface="Wingdings" pitchFamily="2" charset="2"/>
              <a:buChar char="ü"/>
            </a:pPr>
            <a:r>
              <a:rPr lang="zh-CN" altLang="en-US" sz="2600" b="1" dirty="0" smtClean="0">
                <a:latin typeface="Arial" pitchFamily="34" charset="0"/>
                <a:ea typeface="华文楷体" pitchFamily="2" charset="-122"/>
                <a:cs typeface="Arial" pitchFamily="34" charset="0"/>
              </a:rPr>
              <a:t>当数据变量是一个对象时，该对象的数据成员也可以被持续化。对象的数据结构或结构树，包括其子树在内，构成了这个对象的</a:t>
            </a:r>
            <a:r>
              <a:rPr lang="zh-CN" altLang="en-US" sz="2600" b="1" dirty="0" smtClean="0">
                <a:solidFill>
                  <a:srgbClr val="C00000"/>
                </a:solidFill>
                <a:latin typeface="Arial" pitchFamily="34" charset="0"/>
                <a:ea typeface="华文楷体" pitchFamily="2" charset="-122"/>
                <a:cs typeface="Arial" pitchFamily="34" charset="0"/>
              </a:rPr>
              <a:t>结构表</a:t>
            </a:r>
            <a:r>
              <a:rPr lang="zh-CN" altLang="en-US" sz="2600" b="1" dirty="0" smtClean="0">
                <a:latin typeface="Arial" pitchFamily="34" charset="0"/>
                <a:ea typeface="华文楷体" pitchFamily="2" charset="-122"/>
                <a:cs typeface="Arial" pitchFamily="34" charset="0"/>
              </a:rPr>
              <a:t>。</a:t>
            </a:r>
            <a:endParaRPr lang="en-US" altLang="zh-CN" sz="2600" b="1" dirty="0" smtClean="0">
              <a:latin typeface="Arial" pitchFamily="34" charset="0"/>
              <a:ea typeface="华文楷体" pitchFamily="2" charset="-122"/>
              <a:cs typeface="Arial"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395536" y="4437112"/>
            <a:ext cx="8208912" cy="2448272"/>
          </a:xfrm>
          <a:prstGeom prst="rect">
            <a:avLst/>
          </a:prstGeom>
          <a:noFill/>
          <a:ln w="9525">
            <a:solidFill>
              <a:srgbClr val="C00000"/>
            </a:solid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slide(fromBottom)">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7" name="TextBox 6"/>
          <p:cNvSpPr txBox="1"/>
          <p:nvPr/>
        </p:nvSpPr>
        <p:spPr>
          <a:xfrm>
            <a:off x="251520" y="1023119"/>
            <a:ext cx="8640960" cy="892552"/>
          </a:xfrm>
          <a:prstGeom prst="rect">
            <a:avLst/>
          </a:prstGeom>
          <a:noFill/>
        </p:spPr>
        <p:txBody>
          <a:bodyPr wrap="square" rtlCol="0">
            <a:spAutoFit/>
          </a:bodyPr>
          <a:lstStyle/>
          <a:p>
            <a:pPr>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从</a:t>
            </a:r>
            <a:r>
              <a:rPr lang="en-US" altLang="zh-CN" sz="2600" b="1" dirty="0" smtClean="0">
                <a:solidFill>
                  <a:srgbClr val="0000FF"/>
                </a:solidFill>
                <a:latin typeface="Arial" pitchFamily="34" charset="0"/>
                <a:ea typeface="华文细黑" pitchFamily="2" charset="-122"/>
                <a:cs typeface="Arial" pitchFamily="34" charset="0"/>
              </a:rPr>
              <a:t>JDK1.1</a:t>
            </a:r>
            <a:r>
              <a:rPr lang="zh-CN" altLang="en-US" sz="2600" b="1" dirty="0" smtClean="0">
                <a:solidFill>
                  <a:srgbClr val="0000FF"/>
                </a:solidFill>
                <a:latin typeface="Arial" pitchFamily="34" charset="0"/>
                <a:ea typeface="华文细黑" pitchFamily="2" charset="-122"/>
                <a:cs typeface="Arial" pitchFamily="34" charset="0"/>
              </a:rPr>
              <a:t>开始，</a:t>
            </a:r>
            <a:r>
              <a:rPr lang="en-US" altLang="zh-CN" sz="2600" b="1" dirty="0" smtClean="0">
                <a:solidFill>
                  <a:srgbClr val="0000FF"/>
                </a:solidFill>
                <a:latin typeface="Arial" pitchFamily="34" charset="0"/>
                <a:ea typeface="华文细黑" pitchFamily="2" charset="-122"/>
                <a:cs typeface="Arial" pitchFamily="34" charset="0"/>
              </a:rPr>
              <a:t>java.io</a:t>
            </a:r>
            <a:r>
              <a:rPr lang="zh-CN" altLang="en-US" sz="2600" b="1" dirty="0" smtClean="0">
                <a:solidFill>
                  <a:srgbClr val="0000FF"/>
                </a:solidFill>
                <a:latin typeface="Arial" pitchFamily="34" charset="0"/>
                <a:ea typeface="华文细黑" pitchFamily="2" charset="-122"/>
                <a:cs typeface="Arial" pitchFamily="34" charset="0"/>
              </a:rPr>
              <a:t>包中加入了专门用于字符流处理的类，它们是以</a:t>
            </a:r>
            <a:r>
              <a:rPr lang="en-US" altLang="zh-CN" sz="2600" b="1" dirty="0" smtClean="0">
                <a:solidFill>
                  <a:srgbClr val="FF0000"/>
                </a:solidFill>
                <a:latin typeface="Arial" pitchFamily="34" charset="0"/>
                <a:ea typeface="华文细黑" pitchFamily="2" charset="-122"/>
                <a:cs typeface="Arial" pitchFamily="34" charset="0"/>
              </a:rPr>
              <a:t>Reader</a:t>
            </a:r>
            <a:r>
              <a:rPr lang="zh-CN" altLang="en-US" sz="2600" b="1" dirty="0" smtClean="0">
                <a:solidFill>
                  <a:srgbClr val="0000FF"/>
                </a:solidFill>
                <a:latin typeface="Arial" pitchFamily="34" charset="0"/>
                <a:ea typeface="华文细黑" pitchFamily="2" charset="-122"/>
                <a:cs typeface="Arial" pitchFamily="34" charset="0"/>
              </a:rPr>
              <a:t>和</a:t>
            </a:r>
            <a:r>
              <a:rPr lang="en-US" altLang="zh-CN" sz="2600" b="1" dirty="0" smtClean="0">
                <a:solidFill>
                  <a:srgbClr val="FF0000"/>
                </a:solidFill>
                <a:latin typeface="Arial" pitchFamily="34" charset="0"/>
                <a:ea typeface="华文细黑" pitchFamily="2" charset="-122"/>
                <a:cs typeface="Arial" pitchFamily="34" charset="0"/>
              </a:rPr>
              <a:t>Writer</a:t>
            </a:r>
            <a:r>
              <a:rPr lang="zh-CN" altLang="en-US" sz="2600" b="1" dirty="0" smtClean="0">
                <a:solidFill>
                  <a:srgbClr val="0000FF"/>
                </a:solidFill>
                <a:latin typeface="Arial" pitchFamily="34" charset="0"/>
                <a:ea typeface="华文细黑" pitchFamily="2" charset="-122"/>
                <a:cs typeface="Arial" pitchFamily="34" charset="0"/>
              </a:rPr>
              <a:t>为基础派生的一些列类。</a:t>
            </a:r>
            <a:endParaRPr lang="en-US" altLang="zh-CN" sz="2600" b="1" dirty="0" smtClean="0">
              <a:solidFill>
                <a:srgbClr val="0000FF"/>
              </a:solidFill>
              <a:latin typeface="Arial" pitchFamily="34" charset="0"/>
              <a:ea typeface="华文细黑" pitchFamily="2" charset="-122"/>
              <a:cs typeface="Arial" pitchFamily="34" charset="0"/>
            </a:endParaRPr>
          </a:p>
        </p:txBody>
      </p:sp>
      <p:pic>
        <p:nvPicPr>
          <p:cNvPr id="9218" name="Picture 2" descr="D:\Java程序设计\Reader和Writer.png"/>
          <p:cNvPicPr>
            <a:picLocks noChangeAspect="1" noChangeArrowheads="1"/>
          </p:cNvPicPr>
          <p:nvPr/>
        </p:nvPicPr>
        <p:blipFill>
          <a:blip r:embed="rId2" cstate="print"/>
          <a:srcRect/>
          <a:stretch>
            <a:fillRect/>
          </a:stretch>
        </p:blipFill>
        <p:spPr bwMode="auto">
          <a:xfrm>
            <a:off x="1763688" y="1988840"/>
            <a:ext cx="5616624" cy="467144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4" name="TextBox 3"/>
          <p:cNvSpPr txBox="1"/>
          <p:nvPr/>
        </p:nvSpPr>
        <p:spPr>
          <a:xfrm>
            <a:off x="251520" y="1023119"/>
            <a:ext cx="8640960" cy="3954929"/>
          </a:xfrm>
          <a:prstGeom prst="rect">
            <a:avLst/>
          </a:prstGeom>
          <a:noFill/>
        </p:spPr>
        <p:txBody>
          <a:bodyPr wrap="square" rtlCol="0">
            <a:spAutoFit/>
          </a:bodyPr>
          <a:lstStyle/>
          <a:p>
            <a:pPr algn="just">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a:t>
            </a:r>
            <a:r>
              <a:rPr lang="en-US" altLang="zh-CN" sz="2800" b="1" dirty="0" smtClean="0">
                <a:solidFill>
                  <a:srgbClr val="FF0000"/>
                </a:solidFill>
                <a:latin typeface="Arial" pitchFamily="34" charset="0"/>
                <a:ea typeface="华文细黑" pitchFamily="2" charset="-122"/>
                <a:cs typeface="Arial" pitchFamily="34" charset="0"/>
              </a:rPr>
              <a:t>Reader</a:t>
            </a:r>
            <a:r>
              <a:rPr lang="zh-CN" altLang="en-US" sz="2800" b="1" dirty="0" smtClean="0">
                <a:solidFill>
                  <a:srgbClr val="FF0000"/>
                </a:solidFill>
                <a:latin typeface="Arial" pitchFamily="34" charset="0"/>
                <a:ea typeface="华文细黑" pitchFamily="2" charset="-122"/>
                <a:cs typeface="Arial" pitchFamily="34" charset="0"/>
              </a:rPr>
              <a:t>和</a:t>
            </a:r>
            <a:r>
              <a:rPr lang="en-US" altLang="zh-CN" sz="2800" b="1" dirty="0" smtClean="0">
                <a:solidFill>
                  <a:srgbClr val="FF0000"/>
                </a:solidFill>
                <a:latin typeface="Arial" pitchFamily="34" charset="0"/>
                <a:ea typeface="华文细黑" pitchFamily="2" charset="-122"/>
                <a:cs typeface="Arial" pitchFamily="34" charset="0"/>
              </a:rPr>
              <a:t>Writer</a:t>
            </a:r>
          </a:p>
          <a:p>
            <a:pPr lvl="0" algn="just">
              <a:spcBef>
                <a:spcPts val="300"/>
              </a:spcBef>
              <a:spcAft>
                <a:spcPts val="300"/>
              </a:spcAft>
              <a:buFont typeface="Wingdings" pitchFamily="2" charset="2"/>
              <a:buChar char="Ø"/>
            </a:pPr>
            <a:r>
              <a:rPr lang="zh-CN" altLang="en-US" sz="2600" b="1" dirty="0" smtClean="0">
                <a:solidFill>
                  <a:srgbClr val="0000FF"/>
                </a:solidFill>
                <a:latin typeface="华文细黑" pitchFamily="2" charset="-122"/>
                <a:ea typeface="华文细黑" pitchFamily="2" charset="-122"/>
              </a:rPr>
              <a:t>用于读取或者写入字符流的抽象类是</a:t>
            </a:r>
            <a:r>
              <a:rPr lang="en-US" altLang="zh-CN" sz="2600" b="1" dirty="0" smtClean="0">
                <a:solidFill>
                  <a:srgbClr val="0000FF"/>
                </a:solidFill>
                <a:latin typeface="华文细黑" pitchFamily="2" charset="-122"/>
                <a:ea typeface="华文细黑" pitchFamily="2" charset="-122"/>
              </a:rPr>
              <a:t>Reader</a:t>
            </a:r>
            <a:r>
              <a:rPr lang="zh-CN" altLang="en-US" sz="2600" b="1" dirty="0" smtClean="0">
                <a:solidFill>
                  <a:srgbClr val="0000FF"/>
                </a:solidFill>
                <a:latin typeface="华文细黑" pitchFamily="2" charset="-122"/>
                <a:ea typeface="华文细黑" pitchFamily="2" charset="-122"/>
              </a:rPr>
              <a:t>和</a:t>
            </a:r>
            <a:r>
              <a:rPr lang="en-US" altLang="zh-CN" sz="2600" b="1" dirty="0" smtClean="0">
                <a:solidFill>
                  <a:srgbClr val="0000FF"/>
                </a:solidFill>
                <a:latin typeface="华文细黑" pitchFamily="2" charset="-122"/>
                <a:ea typeface="华文细黑" pitchFamily="2" charset="-122"/>
              </a:rPr>
              <a:t>Writer</a:t>
            </a:r>
            <a:r>
              <a:rPr lang="zh-CN" altLang="en-US" sz="2600" b="1" dirty="0" smtClean="0">
                <a:solidFill>
                  <a:srgbClr val="0000FF"/>
                </a:solidFill>
                <a:latin typeface="华文细黑" pitchFamily="2" charset="-122"/>
                <a:ea typeface="华文细黑" pitchFamily="2" charset="-122"/>
              </a:rPr>
              <a:t>，它们支持的方法类似于字节流</a:t>
            </a:r>
            <a:r>
              <a:rPr lang="en-US" altLang="zh-CN" sz="2600" b="1" dirty="0" err="1" smtClean="0">
                <a:solidFill>
                  <a:srgbClr val="0000FF"/>
                </a:solidFill>
                <a:latin typeface="华文细黑" pitchFamily="2" charset="-122"/>
                <a:ea typeface="华文细黑" pitchFamily="2" charset="-122"/>
              </a:rPr>
              <a:t>InputStream</a:t>
            </a:r>
            <a:r>
              <a:rPr lang="zh-CN" altLang="en-US" sz="2600" b="1" dirty="0" smtClean="0">
                <a:solidFill>
                  <a:srgbClr val="0000FF"/>
                </a:solidFill>
                <a:latin typeface="华文细黑" pitchFamily="2" charset="-122"/>
                <a:ea typeface="华文细黑" pitchFamily="2" charset="-122"/>
              </a:rPr>
              <a:t>和</a:t>
            </a:r>
            <a:r>
              <a:rPr lang="en-US" altLang="zh-CN" sz="2600" b="1" dirty="0" err="1" smtClean="0">
                <a:solidFill>
                  <a:srgbClr val="0000FF"/>
                </a:solidFill>
                <a:latin typeface="华文细黑" pitchFamily="2" charset="-122"/>
                <a:ea typeface="华文细黑" pitchFamily="2" charset="-122"/>
              </a:rPr>
              <a:t>OutputStream</a:t>
            </a:r>
            <a:r>
              <a:rPr lang="zh-CN" altLang="en-US" sz="2600" b="1" dirty="0" smtClean="0">
                <a:solidFill>
                  <a:srgbClr val="0000FF"/>
                </a:solidFill>
                <a:latin typeface="华文细黑" pitchFamily="2" charset="-122"/>
                <a:ea typeface="华文细黑" pitchFamily="2" charset="-122"/>
              </a:rPr>
              <a:t>中的方法。</a:t>
            </a:r>
            <a:endParaRPr lang="en-US" altLang="zh-CN" sz="2600" b="1" dirty="0" smtClean="0">
              <a:solidFill>
                <a:srgbClr val="0000FF"/>
              </a:solidFill>
              <a:latin typeface="华文细黑" pitchFamily="2" charset="-122"/>
              <a:ea typeface="华文细黑" pitchFamily="2" charset="-122"/>
            </a:endParaRPr>
          </a:p>
          <a:p>
            <a:pPr lvl="0" algn="just">
              <a:spcBef>
                <a:spcPts val="300"/>
              </a:spcBef>
              <a:spcAft>
                <a:spcPts val="300"/>
              </a:spcAft>
              <a:buFont typeface="Wingdings" pitchFamily="2" charset="2"/>
              <a:buChar char="Ø"/>
            </a:pPr>
            <a:r>
              <a:rPr lang="en-US" altLang="zh-CN" sz="2600" b="1" dirty="0" err="1" smtClean="0">
                <a:solidFill>
                  <a:srgbClr val="0000FF"/>
                </a:solidFill>
                <a:latin typeface="华文细黑" pitchFamily="2" charset="-122"/>
                <a:ea typeface="华文细黑" pitchFamily="2" charset="-122"/>
              </a:rPr>
              <a:t>InputStream</a:t>
            </a:r>
            <a:r>
              <a:rPr lang="zh-CN" altLang="en-US" sz="2600" b="1" dirty="0" smtClean="0">
                <a:solidFill>
                  <a:srgbClr val="0000FF"/>
                </a:solidFill>
                <a:latin typeface="华文细黑" pitchFamily="2" charset="-122"/>
                <a:ea typeface="华文细黑" pitchFamily="2" charset="-122"/>
              </a:rPr>
              <a:t>中的方法</a:t>
            </a:r>
            <a:r>
              <a:rPr lang="en-US" altLang="zh-CN" sz="2600" b="1" dirty="0" smtClean="0">
                <a:solidFill>
                  <a:srgbClr val="0000FF"/>
                </a:solidFill>
                <a:latin typeface="华文细黑" pitchFamily="2" charset="-122"/>
                <a:ea typeface="华文细黑" pitchFamily="2" charset="-122"/>
              </a:rPr>
              <a:t>read</a:t>
            </a:r>
            <a:r>
              <a:rPr lang="zh-CN" altLang="en-US" sz="2600" b="1" dirty="0" smtClean="0">
                <a:solidFill>
                  <a:srgbClr val="0000FF"/>
                </a:solidFill>
                <a:latin typeface="华文细黑" pitchFamily="2" charset="-122"/>
                <a:ea typeface="华文细黑" pitchFamily="2" charset="-122"/>
              </a:rPr>
              <a:t>返回由某个</a:t>
            </a:r>
            <a:r>
              <a:rPr lang="en-US" altLang="zh-CN" sz="2600" b="1" dirty="0" err="1" smtClean="0">
                <a:solidFill>
                  <a:srgbClr val="0000FF"/>
                </a:solidFill>
                <a:latin typeface="华文细黑" pitchFamily="2" charset="-122"/>
                <a:ea typeface="华文细黑" pitchFamily="2" charset="-122"/>
              </a:rPr>
              <a:t>int</a:t>
            </a:r>
            <a:r>
              <a:rPr lang="zh-CN" altLang="en-US" sz="2600" b="1" dirty="0" smtClean="0">
                <a:solidFill>
                  <a:srgbClr val="0000FF"/>
                </a:solidFill>
                <a:latin typeface="华文细黑" pitchFamily="2" charset="-122"/>
                <a:ea typeface="华文细黑" pitchFamily="2" charset="-122"/>
              </a:rPr>
              <a:t>值的低</a:t>
            </a:r>
            <a:r>
              <a:rPr lang="en-US" altLang="zh-CN" sz="2600" b="1" dirty="0" smtClean="0">
                <a:solidFill>
                  <a:srgbClr val="0000FF"/>
                </a:solidFill>
                <a:latin typeface="华文细黑" pitchFamily="2" charset="-122"/>
                <a:ea typeface="华文细黑" pitchFamily="2" charset="-122"/>
              </a:rPr>
              <a:t>8</a:t>
            </a:r>
            <a:r>
              <a:rPr lang="zh-CN" altLang="en-US" sz="2600" b="1" dirty="0" smtClean="0">
                <a:solidFill>
                  <a:srgbClr val="0000FF"/>
                </a:solidFill>
                <a:latin typeface="华文细黑" pitchFamily="2" charset="-122"/>
                <a:ea typeface="华文细黑" pitchFamily="2" charset="-122"/>
              </a:rPr>
              <a:t>位构成的</a:t>
            </a:r>
            <a:r>
              <a:rPr lang="en-US" altLang="zh-CN" sz="2600" b="1" dirty="0" smtClean="0">
                <a:solidFill>
                  <a:srgbClr val="0000FF"/>
                </a:solidFill>
                <a:latin typeface="华文细黑" pitchFamily="2" charset="-122"/>
                <a:ea typeface="华文细黑" pitchFamily="2" charset="-122"/>
              </a:rPr>
              <a:t>byte</a:t>
            </a:r>
            <a:r>
              <a:rPr lang="zh-CN" altLang="en-US" sz="2600" b="1" dirty="0" smtClean="0">
                <a:solidFill>
                  <a:srgbClr val="0000FF"/>
                </a:solidFill>
                <a:latin typeface="华文细黑" pitchFamily="2" charset="-122"/>
                <a:ea typeface="华文细黑" pitchFamily="2" charset="-122"/>
              </a:rPr>
              <a:t>，而</a:t>
            </a:r>
            <a:r>
              <a:rPr lang="en-US" altLang="zh-CN" sz="2600" b="1" dirty="0" smtClean="0">
                <a:solidFill>
                  <a:srgbClr val="0000FF"/>
                </a:solidFill>
                <a:latin typeface="华文细黑" pitchFamily="2" charset="-122"/>
                <a:ea typeface="华文细黑" pitchFamily="2" charset="-122"/>
              </a:rPr>
              <a:t>Reader</a:t>
            </a:r>
            <a:r>
              <a:rPr lang="zh-CN" altLang="en-US" sz="2600" b="1" dirty="0" smtClean="0">
                <a:solidFill>
                  <a:srgbClr val="0000FF"/>
                </a:solidFill>
                <a:latin typeface="华文细黑" pitchFamily="2" charset="-122"/>
                <a:ea typeface="华文细黑" pitchFamily="2" charset="-122"/>
              </a:rPr>
              <a:t>中的方法</a:t>
            </a:r>
            <a:r>
              <a:rPr lang="en-US" altLang="zh-CN" sz="2600" b="1" dirty="0" smtClean="0">
                <a:solidFill>
                  <a:srgbClr val="0000FF"/>
                </a:solidFill>
                <a:latin typeface="华文细黑" pitchFamily="2" charset="-122"/>
                <a:ea typeface="华文细黑" pitchFamily="2" charset="-122"/>
              </a:rPr>
              <a:t>read</a:t>
            </a:r>
            <a:r>
              <a:rPr lang="zh-CN" altLang="en-US" sz="2600" b="1" dirty="0" smtClean="0">
                <a:solidFill>
                  <a:srgbClr val="0000FF"/>
                </a:solidFill>
                <a:latin typeface="华文细黑" pitchFamily="2" charset="-122"/>
                <a:ea typeface="华文细黑" pitchFamily="2" charset="-122"/>
              </a:rPr>
              <a:t>返回由某个</a:t>
            </a:r>
            <a:r>
              <a:rPr lang="en-US" altLang="zh-CN" sz="2600" b="1" dirty="0" err="1" smtClean="0">
                <a:solidFill>
                  <a:srgbClr val="0000FF"/>
                </a:solidFill>
                <a:latin typeface="华文细黑" pitchFamily="2" charset="-122"/>
                <a:ea typeface="华文细黑" pitchFamily="2" charset="-122"/>
              </a:rPr>
              <a:t>int</a:t>
            </a:r>
            <a:r>
              <a:rPr lang="zh-CN" altLang="en-US" sz="2600" b="1" dirty="0" smtClean="0">
                <a:solidFill>
                  <a:srgbClr val="0000FF"/>
                </a:solidFill>
                <a:latin typeface="华文细黑" pitchFamily="2" charset="-122"/>
                <a:ea typeface="华文细黑" pitchFamily="2" charset="-122"/>
              </a:rPr>
              <a:t>值的低</a:t>
            </a:r>
            <a:r>
              <a:rPr lang="en-US" altLang="zh-CN" sz="2600" b="1" dirty="0" smtClean="0">
                <a:solidFill>
                  <a:srgbClr val="0000FF"/>
                </a:solidFill>
                <a:latin typeface="华文细黑" pitchFamily="2" charset="-122"/>
                <a:ea typeface="华文细黑" pitchFamily="2" charset="-122"/>
              </a:rPr>
              <a:t>16</a:t>
            </a:r>
            <a:r>
              <a:rPr lang="zh-CN" altLang="en-US" sz="2600" b="1" dirty="0" smtClean="0">
                <a:solidFill>
                  <a:srgbClr val="0000FF"/>
                </a:solidFill>
                <a:latin typeface="华文细黑" pitchFamily="2" charset="-122"/>
                <a:ea typeface="华文细黑" pitchFamily="2" charset="-122"/>
              </a:rPr>
              <a:t>位构成的</a:t>
            </a:r>
            <a:r>
              <a:rPr lang="en-US" altLang="zh-CN" sz="2600" b="1" dirty="0" smtClean="0">
                <a:solidFill>
                  <a:srgbClr val="0000FF"/>
                </a:solidFill>
                <a:latin typeface="华文细黑" pitchFamily="2" charset="-122"/>
                <a:ea typeface="华文细黑" pitchFamily="2" charset="-122"/>
              </a:rPr>
              <a:t>char</a:t>
            </a:r>
            <a:r>
              <a:rPr lang="zh-CN" altLang="en-US" sz="2600" b="1" dirty="0" smtClean="0">
                <a:solidFill>
                  <a:srgbClr val="0000FF"/>
                </a:solidFill>
                <a:latin typeface="华文细黑" pitchFamily="2" charset="-122"/>
                <a:ea typeface="华文细黑" pitchFamily="2" charset="-122"/>
              </a:rPr>
              <a:t>。</a:t>
            </a:r>
            <a:endParaRPr lang="en-US" altLang="zh-CN" sz="2600" b="1" dirty="0" smtClean="0">
              <a:solidFill>
                <a:srgbClr val="0000FF"/>
              </a:solidFill>
              <a:latin typeface="华文细黑" pitchFamily="2" charset="-122"/>
              <a:ea typeface="华文细黑" pitchFamily="2" charset="-122"/>
            </a:endParaRPr>
          </a:p>
          <a:p>
            <a:pPr lvl="0" algn="just">
              <a:spcBef>
                <a:spcPts val="300"/>
              </a:spcBef>
              <a:spcAft>
                <a:spcPts val="300"/>
              </a:spcAft>
              <a:buFont typeface="Wingdings" pitchFamily="2" charset="2"/>
              <a:buChar char="Ø"/>
            </a:pPr>
            <a:r>
              <a:rPr lang="en-US" altLang="zh-CN" sz="2600" b="1" dirty="0" err="1" smtClean="0">
                <a:solidFill>
                  <a:srgbClr val="0000FF"/>
                </a:solidFill>
                <a:latin typeface="华文细黑" pitchFamily="2" charset="-122"/>
                <a:ea typeface="华文细黑" pitchFamily="2" charset="-122"/>
              </a:rPr>
              <a:t>OutputStream</a:t>
            </a:r>
            <a:r>
              <a:rPr lang="zh-CN" altLang="en-US" sz="2600" b="1" dirty="0" smtClean="0">
                <a:solidFill>
                  <a:srgbClr val="0000FF"/>
                </a:solidFill>
                <a:latin typeface="华文细黑" pitchFamily="2" charset="-122"/>
                <a:ea typeface="华文细黑" pitchFamily="2" charset="-122"/>
              </a:rPr>
              <a:t>具有可以写入</a:t>
            </a:r>
            <a:r>
              <a:rPr lang="en-US" altLang="zh-CN" sz="2600" b="1" dirty="0" smtClean="0">
                <a:solidFill>
                  <a:srgbClr val="0000FF"/>
                </a:solidFill>
                <a:latin typeface="华文细黑" pitchFamily="2" charset="-122"/>
                <a:ea typeface="华文细黑" pitchFamily="2" charset="-122"/>
              </a:rPr>
              <a:t>byte</a:t>
            </a:r>
            <a:r>
              <a:rPr lang="zh-CN" altLang="en-US" sz="2600" b="1" dirty="0" smtClean="0">
                <a:solidFill>
                  <a:srgbClr val="0000FF"/>
                </a:solidFill>
                <a:latin typeface="华文细黑" pitchFamily="2" charset="-122"/>
                <a:ea typeface="华文细黑" pitchFamily="2" charset="-122"/>
              </a:rPr>
              <a:t>数组的方法，</a:t>
            </a:r>
            <a:r>
              <a:rPr lang="en-US" altLang="zh-CN" sz="2600" b="1" dirty="0" smtClean="0">
                <a:solidFill>
                  <a:srgbClr val="0000FF"/>
                </a:solidFill>
                <a:latin typeface="华文细黑" pitchFamily="2" charset="-122"/>
                <a:ea typeface="华文细黑" pitchFamily="2" charset="-122"/>
              </a:rPr>
              <a:t>Writer</a:t>
            </a:r>
            <a:r>
              <a:rPr lang="zh-CN" altLang="en-US" sz="2600" b="1" dirty="0" smtClean="0">
                <a:solidFill>
                  <a:srgbClr val="0000FF"/>
                </a:solidFill>
                <a:latin typeface="华文细黑" pitchFamily="2" charset="-122"/>
                <a:ea typeface="华文细黑" pitchFamily="2" charset="-122"/>
              </a:rPr>
              <a:t>具有可以写入</a:t>
            </a:r>
            <a:r>
              <a:rPr lang="en-US" altLang="zh-CN" sz="2600" b="1" dirty="0" smtClean="0">
                <a:solidFill>
                  <a:srgbClr val="0000FF"/>
                </a:solidFill>
                <a:latin typeface="华文细黑" pitchFamily="2" charset="-122"/>
                <a:ea typeface="华文细黑" pitchFamily="2" charset="-122"/>
              </a:rPr>
              <a:t>char</a:t>
            </a:r>
            <a:r>
              <a:rPr lang="zh-CN" altLang="en-US" sz="2600" b="1" dirty="0" smtClean="0">
                <a:solidFill>
                  <a:srgbClr val="0000FF"/>
                </a:solidFill>
                <a:latin typeface="华文细黑" pitchFamily="2" charset="-122"/>
                <a:ea typeface="华文细黑" pitchFamily="2" charset="-122"/>
              </a:rPr>
              <a:t>数组的方法。</a:t>
            </a:r>
            <a:endParaRPr lang="en-US" altLang="zh-CN" sz="2600" b="1" dirty="0" smtClean="0">
              <a:solidFill>
                <a:srgbClr val="0000FF"/>
              </a:solidFill>
              <a:latin typeface="华文细黑" pitchFamily="2" charset="-122"/>
              <a:ea typeface="华文细黑"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1000"/>
                                        <p:tgtEl>
                                          <p:spTgt spid="4">
                                            <p:txEl>
                                              <p:pRg st="2" end="2"/>
                                            </p:txEl>
                                          </p:spTgt>
                                        </p:tgtEl>
                                      </p:cBhvr>
                                    </p:animEffect>
                                    <p:anim calcmode="lin" valueType="num">
                                      <p:cBhvr>
                                        <p:cTn id="2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10.1</a:t>
            </a:r>
            <a:r>
              <a:rPr lang="zh-CN" altLang="en-US" dirty="0" smtClean="0"/>
              <a:t>数据流基本概念</a:t>
            </a:r>
            <a:endParaRPr lang="zh-CN" altLang="en-US" dirty="0"/>
          </a:p>
        </p:txBody>
      </p:sp>
      <p:sp>
        <p:nvSpPr>
          <p:cNvPr id="28" name="TextBox 27"/>
          <p:cNvSpPr txBox="1"/>
          <p:nvPr/>
        </p:nvSpPr>
        <p:spPr>
          <a:xfrm>
            <a:off x="361628" y="980728"/>
            <a:ext cx="8496944"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字符输入流</a:t>
            </a:r>
            <a:endParaRPr lang="en-US" altLang="zh-CN" sz="2800" b="1" dirty="0" smtClean="0">
              <a:solidFill>
                <a:srgbClr val="0000FF"/>
              </a:solidFill>
              <a:latin typeface="Arial" pitchFamily="34" charset="0"/>
              <a:ea typeface="华文细黑" pitchFamily="2" charset="-122"/>
              <a:cs typeface="Arial" pitchFamily="34" charset="0"/>
            </a:endParaRPr>
          </a:p>
        </p:txBody>
      </p:sp>
      <p:sp>
        <p:nvSpPr>
          <p:cNvPr id="32" name="矩形 31"/>
          <p:cNvSpPr/>
          <p:nvPr/>
        </p:nvSpPr>
        <p:spPr>
          <a:xfrm>
            <a:off x="361628" y="3573016"/>
            <a:ext cx="154607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Reader</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字符输入流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4" name="矩形 33"/>
          <p:cNvSpPr/>
          <p:nvPr/>
        </p:nvSpPr>
        <p:spPr>
          <a:xfrm>
            <a:off x="2771800" y="1916832"/>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InputStreamReader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a:latin typeface="Arial" pitchFamily="34" charset="0"/>
                <a:cs typeface="Arial" pitchFamily="34" charset="0"/>
              </a:rPr>
              <a:t>字符</a:t>
            </a:r>
            <a:r>
              <a:rPr lang="zh-CN" altLang="en-US" dirty="0" smtClean="0">
                <a:latin typeface="Arial" pitchFamily="34" charset="0"/>
                <a:cs typeface="Arial" pitchFamily="34" charset="0"/>
              </a:rPr>
              <a:t>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5" name="矩形 34"/>
          <p:cNvSpPr/>
          <p:nvPr/>
        </p:nvSpPr>
        <p:spPr>
          <a:xfrm>
            <a:off x="2771800" y="270892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FilterReader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a:latin typeface="Arial" pitchFamily="34" charset="0"/>
                <a:cs typeface="Arial" pitchFamily="34" charset="0"/>
              </a:rPr>
              <a:t>过滤器</a:t>
            </a:r>
            <a:r>
              <a:rPr lang="zh-CN" altLang="en-US" dirty="0" smtClean="0">
                <a:latin typeface="Arial" pitchFamily="34" charset="0"/>
                <a:cs typeface="Arial" pitchFamily="34" charset="0"/>
              </a:rPr>
              <a:t>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9" name="矩形 38"/>
          <p:cNvSpPr/>
          <p:nvPr/>
        </p:nvSpPr>
        <p:spPr>
          <a:xfrm>
            <a:off x="2771800" y="342900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BufferedReader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缓冲区输入流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0" name="矩形 39"/>
          <p:cNvSpPr/>
          <p:nvPr/>
        </p:nvSpPr>
        <p:spPr>
          <a:xfrm>
            <a:off x="2771800" y="414908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PipedReader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管道输入流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2" name="矩形 41"/>
          <p:cNvSpPr/>
          <p:nvPr/>
        </p:nvSpPr>
        <p:spPr>
          <a:xfrm>
            <a:off x="2771800" y="486916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CharArrayReader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字节数组输入流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3" name="矩形 42"/>
          <p:cNvSpPr/>
          <p:nvPr/>
        </p:nvSpPr>
        <p:spPr>
          <a:xfrm>
            <a:off x="2771800" y="558924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StringReader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字符串输入流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9" name="矩形 48"/>
          <p:cNvSpPr/>
          <p:nvPr/>
        </p:nvSpPr>
        <p:spPr>
          <a:xfrm>
            <a:off x="6300192" y="2708920"/>
            <a:ext cx="26642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PushbackReader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回压输入流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52" name="矩形 51"/>
          <p:cNvSpPr/>
          <p:nvPr/>
        </p:nvSpPr>
        <p:spPr>
          <a:xfrm>
            <a:off x="6268380" y="3429000"/>
            <a:ext cx="27279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LineNumberReader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行号输入流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59" name="肘形连接符 58"/>
          <p:cNvCxnSpPr>
            <a:stCxn id="34" idx="1"/>
            <a:endCxn id="32" idx="3"/>
          </p:cNvCxnSpPr>
          <p:nvPr/>
        </p:nvCxnSpPr>
        <p:spPr>
          <a:xfrm rot="10800000" flipV="1">
            <a:off x="1907704" y="2168860"/>
            <a:ext cx="864096" cy="172819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35" idx="1"/>
            <a:endCxn id="32" idx="3"/>
          </p:cNvCxnSpPr>
          <p:nvPr/>
        </p:nvCxnSpPr>
        <p:spPr>
          <a:xfrm rot="10800000" flipV="1">
            <a:off x="1907704" y="2960948"/>
            <a:ext cx="864096" cy="93610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39" idx="1"/>
            <a:endCxn id="32" idx="3"/>
          </p:cNvCxnSpPr>
          <p:nvPr/>
        </p:nvCxnSpPr>
        <p:spPr>
          <a:xfrm rot="10800000" flipV="1">
            <a:off x="1907704" y="3681028"/>
            <a:ext cx="864096" cy="21602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40" idx="1"/>
            <a:endCxn id="32" idx="3"/>
          </p:cNvCxnSpPr>
          <p:nvPr/>
        </p:nvCxnSpPr>
        <p:spPr>
          <a:xfrm rot="10800000">
            <a:off x="1907704" y="3897052"/>
            <a:ext cx="864096" cy="50405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42" idx="1"/>
            <a:endCxn id="32" idx="3"/>
          </p:cNvCxnSpPr>
          <p:nvPr/>
        </p:nvCxnSpPr>
        <p:spPr>
          <a:xfrm rot="10800000">
            <a:off x="1907704" y="3897052"/>
            <a:ext cx="864096" cy="122413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43" idx="1"/>
            <a:endCxn id="32" idx="3"/>
          </p:cNvCxnSpPr>
          <p:nvPr/>
        </p:nvCxnSpPr>
        <p:spPr>
          <a:xfrm rot="10800000">
            <a:off x="1907704" y="3897052"/>
            <a:ext cx="864096" cy="194421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300192" y="1916832"/>
            <a:ext cx="269610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FileReader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文件输入流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4" name="直接箭头连接符 3"/>
          <p:cNvCxnSpPr>
            <a:stCxn id="27" idx="1"/>
            <a:endCxn id="34" idx="3"/>
          </p:cNvCxnSpPr>
          <p:nvPr/>
        </p:nvCxnSpPr>
        <p:spPr>
          <a:xfrm flipH="1">
            <a:off x="5651800" y="2168860"/>
            <a:ext cx="64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9" idx="1"/>
            <a:endCxn id="35" idx="3"/>
          </p:cNvCxnSpPr>
          <p:nvPr/>
        </p:nvCxnSpPr>
        <p:spPr>
          <a:xfrm flipH="1">
            <a:off x="5651800" y="2960948"/>
            <a:ext cx="64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2" idx="1"/>
            <a:endCxn id="39" idx="3"/>
          </p:cNvCxnSpPr>
          <p:nvPr/>
        </p:nvCxnSpPr>
        <p:spPr>
          <a:xfrm flipH="1">
            <a:off x="5651800" y="3681028"/>
            <a:ext cx="616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614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10.1</a:t>
            </a:r>
            <a:r>
              <a:rPr lang="zh-CN" altLang="en-US" dirty="0" smtClean="0"/>
              <a:t>数据流基本概念</a:t>
            </a:r>
            <a:endParaRPr lang="zh-CN" altLang="en-US" dirty="0"/>
          </a:p>
        </p:txBody>
      </p:sp>
      <p:sp>
        <p:nvSpPr>
          <p:cNvPr id="28" name="TextBox 27"/>
          <p:cNvSpPr txBox="1"/>
          <p:nvPr/>
        </p:nvSpPr>
        <p:spPr>
          <a:xfrm>
            <a:off x="361628" y="980728"/>
            <a:ext cx="8496944" cy="523220"/>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字符输出流</a:t>
            </a:r>
            <a:endParaRPr lang="en-US" altLang="zh-CN" sz="2800" b="1" dirty="0" smtClean="0">
              <a:solidFill>
                <a:srgbClr val="0000FF"/>
              </a:solidFill>
              <a:latin typeface="Arial" pitchFamily="34" charset="0"/>
              <a:ea typeface="华文细黑" pitchFamily="2" charset="-122"/>
              <a:cs typeface="Arial" pitchFamily="34" charset="0"/>
            </a:endParaRPr>
          </a:p>
        </p:txBody>
      </p:sp>
      <p:sp>
        <p:nvSpPr>
          <p:cNvPr id="32" name="矩形 31"/>
          <p:cNvSpPr/>
          <p:nvPr/>
        </p:nvSpPr>
        <p:spPr>
          <a:xfrm>
            <a:off x="361628" y="3861048"/>
            <a:ext cx="154607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Writer</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字符输出流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4" name="矩形 33"/>
          <p:cNvSpPr/>
          <p:nvPr/>
        </p:nvSpPr>
        <p:spPr>
          <a:xfrm>
            <a:off x="2771800" y="1700808"/>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OutputStreamWriter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a:latin typeface="Arial" pitchFamily="34" charset="0"/>
                <a:cs typeface="Arial" pitchFamily="34" charset="0"/>
              </a:rPr>
              <a:t>字符</a:t>
            </a:r>
            <a:r>
              <a:rPr lang="zh-CN" altLang="en-US" dirty="0" smtClean="0">
                <a:latin typeface="Arial" pitchFamily="34" charset="0"/>
                <a:cs typeface="Arial" pitchFamily="34" charset="0"/>
              </a:rPr>
              <a:t>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5" name="矩形 34"/>
          <p:cNvSpPr/>
          <p:nvPr/>
        </p:nvSpPr>
        <p:spPr>
          <a:xfrm>
            <a:off x="2771800" y="249289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latin typeface="Arial" pitchFamily="34" charset="0"/>
                <a:cs typeface="Arial" pitchFamily="34" charset="0"/>
              </a:rPr>
              <a:t>FilterWriter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a:latin typeface="Arial" pitchFamily="34" charset="0"/>
                <a:cs typeface="Arial" pitchFamily="34" charset="0"/>
              </a:rPr>
              <a:t>过滤器</a:t>
            </a:r>
            <a:r>
              <a:rPr lang="zh-CN" altLang="en-US" dirty="0" smtClean="0">
                <a:latin typeface="Arial" pitchFamily="34" charset="0"/>
                <a:cs typeface="Arial" pitchFamily="34" charset="0"/>
              </a:rPr>
              <a:t>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9" name="矩形 38"/>
          <p:cNvSpPr/>
          <p:nvPr/>
        </p:nvSpPr>
        <p:spPr>
          <a:xfrm>
            <a:off x="2771800" y="321297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latin typeface="Arial" pitchFamily="34" charset="0"/>
                <a:cs typeface="Arial" pitchFamily="34" charset="0"/>
              </a:rPr>
              <a:t>BufferedWriter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缓冲区输出流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0" name="矩形 39"/>
          <p:cNvSpPr/>
          <p:nvPr/>
        </p:nvSpPr>
        <p:spPr>
          <a:xfrm>
            <a:off x="2771800" y="393305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latin typeface="Arial" pitchFamily="34" charset="0"/>
                <a:cs typeface="Arial" pitchFamily="34" charset="0"/>
              </a:rPr>
              <a:t>PipedWriter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管道输出流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2" name="矩形 41"/>
          <p:cNvSpPr/>
          <p:nvPr/>
        </p:nvSpPr>
        <p:spPr>
          <a:xfrm>
            <a:off x="2771800" y="465313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latin typeface="Arial" pitchFamily="34" charset="0"/>
                <a:cs typeface="Arial" pitchFamily="34" charset="0"/>
              </a:rPr>
              <a:t>CharArrayWriter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字节数组输出流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3" name="矩形 42"/>
          <p:cNvSpPr/>
          <p:nvPr/>
        </p:nvSpPr>
        <p:spPr>
          <a:xfrm>
            <a:off x="2771800" y="537321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a:latin typeface="Arial" pitchFamily="34" charset="0"/>
                <a:cs typeface="Arial" pitchFamily="34" charset="0"/>
              </a:rPr>
              <a:t>StringWriter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字符串输出流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9" name="矩形 48"/>
          <p:cNvSpPr/>
          <p:nvPr/>
        </p:nvSpPr>
        <p:spPr>
          <a:xfrm>
            <a:off x="6300192" y="2492896"/>
            <a:ext cx="26642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PushbackReader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回压输入流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52" name="矩形 51"/>
          <p:cNvSpPr/>
          <p:nvPr/>
        </p:nvSpPr>
        <p:spPr>
          <a:xfrm>
            <a:off x="6268380" y="3212976"/>
            <a:ext cx="27279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LineNumberReader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行号输入流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59" name="肘形连接符 58"/>
          <p:cNvCxnSpPr>
            <a:stCxn id="34" idx="1"/>
            <a:endCxn id="32" idx="3"/>
          </p:cNvCxnSpPr>
          <p:nvPr/>
        </p:nvCxnSpPr>
        <p:spPr>
          <a:xfrm rot="10800000" flipV="1">
            <a:off x="1907704" y="1952836"/>
            <a:ext cx="864096" cy="223224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35" idx="1"/>
            <a:endCxn id="32" idx="3"/>
          </p:cNvCxnSpPr>
          <p:nvPr/>
        </p:nvCxnSpPr>
        <p:spPr>
          <a:xfrm rot="10800000" flipV="1">
            <a:off x="1907704" y="2744924"/>
            <a:ext cx="864096" cy="144016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39" idx="1"/>
            <a:endCxn id="32" idx="3"/>
          </p:cNvCxnSpPr>
          <p:nvPr/>
        </p:nvCxnSpPr>
        <p:spPr>
          <a:xfrm rot="10800000" flipV="1">
            <a:off x="1907704" y="3465004"/>
            <a:ext cx="864096" cy="72008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40" idx="1"/>
            <a:endCxn id="32" idx="3"/>
          </p:cNvCxnSpPr>
          <p:nvPr/>
        </p:nvCxnSpPr>
        <p:spPr>
          <a:xfrm rot="10800000">
            <a:off x="1907704" y="4185084"/>
            <a:ext cx="864096" cy="12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42" idx="1"/>
            <a:endCxn id="32" idx="3"/>
          </p:cNvCxnSpPr>
          <p:nvPr/>
        </p:nvCxnSpPr>
        <p:spPr>
          <a:xfrm rot="10800000">
            <a:off x="1907704" y="4185084"/>
            <a:ext cx="864096" cy="72008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43" idx="1"/>
            <a:endCxn id="32" idx="3"/>
          </p:cNvCxnSpPr>
          <p:nvPr/>
        </p:nvCxnSpPr>
        <p:spPr>
          <a:xfrm rot="10800000">
            <a:off x="1907704" y="4185084"/>
            <a:ext cx="864096" cy="144016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300192" y="1700808"/>
            <a:ext cx="2696108"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FileWriterr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文件输出流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4" name="直接箭头连接符 3"/>
          <p:cNvCxnSpPr>
            <a:stCxn id="27" idx="1"/>
            <a:endCxn id="34" idx="3"/>
          </p:cNvCxnSpPr>
          <p:nvPr/>
        </p:nvCxnSpPr>
        <p:spPr>
          <a:xfrm flipH="1">
            <a:off x="5651800" y="1952836"/>
            <a:ext cx="64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9" idx="1"/>
            <a:endCxn id="35" idx="3"/>
          </p:cNvCxnSpPr>
          <p:nvPr/>
        </p:nvCxnSpPr>
        <p:spPr>
          <a:xfrm flipH="1">
            <a:off x="5651800" y="2744924"/>
            <a:ext cx="64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2" idx="1"/>
            <a:endCxn id="39" idx="3"/>
          </p:cNvCxnSpPr>
          <p:nvPr/>
        </p:nvCxnSpPr>
        <p:spPr>
          <a:xfrm flipH="1">
            <a:off x="5651800" y="3465004"/>
            <a:ext cx="6165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771800" y="609329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err="1" smtClean="0">
                <a:latin typeface="Arial" pitchFamily="34" charset="0"/>
                <a:cs typeface="Arial" pitchFamily="34" charset="0"/>
              </a:rPr>
              <a:t>PrintWriter</a:t>
            </a:r>
            <a:endParaRPr lang="en-US" altLang="zh-CN" dirty="0" smtClean="0">
              <a:latin typeface="Arial" pitchFamily="34" charset="0"/>
              <a:cs typeface="Arial" pitchFamily="34" charset="0"/>
            </a:endParaRP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格式化输出流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24" name="肘形连接符 23"/>
          <p:cNvCxnSpPr>
            <a:stCxn id="23" idx="1"/>
            <a:endCxn id="32" idx="3"/>
          </p:cNvCxnSpPr>
          <p:nvPr/>
        </p:nvCxnSpPr>
        <p:spPr>
          <a:xfrm rot="10800000">
            <a:off x="1907704" y="4185084"/>
            <a:ext cx="864096" cy="216024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236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4" name="TextBox 3"/>
          <p:cNvSpPr txBox="1"/>
          <p:nvPr/>
        </p:nvSpPr>
        <p:spPr>
          <a:xfrm>
            <a:off x="251520" y="1023119"/>
            <a:ext cx="8640960" cy="523220"/>
          </a:xfrm>
          <a:prstGeom prst="rect">
            <a:avLst/>
          </a:prstGeom>
          <a:noFill/>
        </p:spPr>
        <p:txBody>
          <a:bodyPr wrap="square" rtlCol="0">
            <a:spAutoFit/>
          </a:bodyPr>
          <a:lstStyle/>
          <a:p>
            <a:pPr lvl="0">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Reader</a:t>
            </a:r>
            <a:r>
              <a:rPr lang="zh-CN" altLang="en-US" sz="2800" b="1" dirty="0" smtClean="0">
                <a:solidFill>
                  <a:srgbClr val="0000FF"/>
                </a:solidFill>
                <a:latin typeface="Arial" pitchFamily="34" charset="0"/>
                <a:ea typeface="华文细黑" pitchFamily="2" charset="-122"/>
                <a:cs typeface="Arial" pitchFamily="34" charset="0"/>
              </a:rPr>
              <a:t>提供方法</a:t>
            </a:r>
            <a:endParaRPr lang="zh-CN" altLang="en-US" sz="2800" b="1" dirty="0" smtClean="0">
              <a:latin typeface="华文细黑" pitchFamily="2" charset="-122"/>
              <a:ea typeface="华文细黑" pitchFamily="2" charset="-122"/>
            </a:endParaRPr>
          </a:p>
        </p:txBody>
      </p:sp>
      <p:sp>
        <p:nvSpPr>
          <p:cNvPr id="6" name="TextBox 5"/>
          <p:cNvSpPr txBox="1"/>
          <p:nvPr/>
        </p:nvSpPr>
        <p:spPr>
          <a:xfrm>
            <a:off x="395536" y="1556792"/>
            <a:ext cx="8496944" cy="3693319"/>
          </a:xfrm>
          <a:prstGeom prst="rect">
            <a:avLst/>
          </a:prstGeom>
          <a:noFill/>
        </p:spPr>
        <p:txBody>
          <a:bodyPr wrap="square" rtlCol="0">
            <a:spAutoFit/>
          </a:bodyPr>
          <a:lstStyle/>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a:t>
            </a:r>
            <a:r>
              <a:rPr lang="zh-CN" altLang="en-US"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C00000"/>
                </a:solidFill>
                <a:latin typeface="Arial" pitchFamily="34" charset="0"/>
                <a:ea typeface="华文细黑" pitchFamily="2" charset="-122"/>
                <a:cs typeface="Arial" pitchFamily="34" charset="0"/>
              </a:rPr>
              <a:t>close()</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mark(</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readAheadLimit</a:t>
            </a:r>
            <a:r>
              <a:rPr lang="en-US" altLang="zh-CN" sz="2600" b="1" dirty="0" smtClean="0">
                <a:solidFill>
                  <a:srgbClr val="C00000"/>
                </a:solidFill>
                <a:latin typeface="Arial" pitchFamily="34" charset="0"/>
                <a:ea typeface="华文细黑" pitchFamily="2" charset="-122"/>
                <a:cs typeface="Arial" pitchFamily="34" charset="0"/>
              </a:rPr>
              <a:t>)</a:t>
            </a:r>
          </a:p>
          <a:p>
            <a:pPr>
              <a:buFont typeface="Arial" pitchFamily="34" charset="0"/>
              <a:buChar char="•"/>
            </a:pPr>
            <a:r>
              <a:rPr lang="en-US" altLang="zh-CN" sz="2600" b="1" dirty="0" err="1" smtClean="0">
                <a:solidFill>
                  <a:srgbClr val="C00000"/>
                </a:solidFill>
                <a:latin typeface="Arial" pitchFamily="34" charset="0"/>
                <a:ea typeface="华文细黑" pitchFamily="2" charset="-122"/>
                <a:cs typeface="Arial" pitchFamily="34" charset="0"/>
              </a:rPr>
              <a:t>boolean</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markSupported</a:t>
            </a:r>
            <a:r>
              <a:rPr lang="en-US" altLang="zh-CN" sz="2600" b="1" dirty="0" smtClean="0">
                <a:solidFill>
                  <a:srgbClr val="C00000"/>
                </a:solidFill>
                <a:latin typeface="Arial" pitchFamily="34" charset="0"/>
                <a:ea typeface="华文细黑" pitchFamily="2" charset="-122"/>
                <a:cs typeface="Arial" pitchFamily="34" charset="0"/>
              </a:rPr>
              <a:t>()</a:t>
            </a:r>
          </a:p>
          <a:p>
            <a:pPr>
              <a:buFont typeface="Arial" pitchFamily="34" charset="0"/>
              <a:buChar char="•"/>
            </a:pP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read()</a:t>
            </a:r>
          </a:p>
          <a:p>
            <a:pPr>
              <a:buFont typeface="Arial" pitchFamily="34" charset="0"/>
              <a:buChar char="•"/>
            </a:pP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read(char[] </a:t>
            </a:r>
            <a:r>
              <a:rPr lang="en-US" altLang="zh-CN" sz="2600" b="1" dirty="0" err="1" smtClean="0">
                <a:solidFill>
                  <a:srgbClr val="C00000"/>
                </a:solidFill>
                <a:latin typeface="Arial" pitchFamily="34" charset="0"/>
                <a:ea typeface="华文细黑" pitchFamily="2" charset="-122"/>
                <a:cs typeface="Arial" pitchFamily="34" charset="0"/>
              </a:rPr>
              <a:t>cbuf</a:t>
            </a:r>
            <a:r>
              <a:rPr lang="en-US" altLang="zh-CN" sz="2600" b="1" dirty="0" smtClean="0">
                <a:solidFill>
                  <a:srgbClr val="C00000"/>
                </a:solidFill>
                <a:latin typeface="Arial" pitchFamily="34" charset="0"/>
                <a:ea typeface="华文细黑" pitchFamily="2" charset="-122"/>
                <a:cs typeface="Arial" pitchFamily="34" charset="0"/>
              </a:rPr>
              <a:t>)</a:t>
            </a:r>
          </a:p>
          <a:p>
            <a:pPr>
              <a:buFont typeface="Arial" pitchFamily="34" charset="0"/>
              <a:buChar char="•"/>
            </a:pP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read(char[] </a:t>
            </a:r>
            <a:r>
              <a:rPr lang="en-US" altLang="zh-CN" sz="2600" b="1" dirty="0" err="1" smtClean="0">
                <a:solidFill>
                  <a:srgbClr val="C00000"/>
                </a:solidFill>
                <a:latin typeface="Arial" pitchFamily="34" charset="0"/>
                <a:ea typeface="华文细黑" pitchFamily="2" charset="-122"/>
                <a:cs typeface="Arial" pitchFamily="34" charset="0"/>
              </a:rPr>
              <a:t>cbuf</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off,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len)</a:t>
            </a:r>
          </a:p>
          <a:p>
            <a:pPr>
              <a:buFont typeface="Arial" pitchFamily="34" charset="0"/>
              <a:buChar char="•"/>
            </a:pPr>
            <a:r>
              <a:rPr lang="en-US" altLang="zh-CN" sz="2600" b="1" dirty="0" err="1" smtClean="0">
                <a:solidFill>
                  <a:srgbClr val="C00000"/>
                </a:solidFill>
                <a:latin typeface="Arial" pitchFamily="34" charset="0"/>
                <a:ea typeface="华文细黑" pitchFamily="2" charset="-122"/>
                <a:cs typeface="Arial" pitchFamily="34" charset="0"/>
              </a:rPr>
              <a:t>boolean</a:t>
            </a:r>
            <a:r>
              <a:rPr lang="en-US" altLang="zh-CN" sz="2600" b="1" dirty="0" smtClean="0">
                <a:solidFill>
                  <a:srgbClr val="C00000"/>
                </a:solidFill>
                <a:latin typeface="Arial" pitchFamily="34" charset="0"/>
                <a:ea typeface="华文细黑" pitchFamily="2" charset="-122"/>
                <a:cs typeface="Arial" pitchFamily="34" charset="0"/>
              </a:rPr>
              <a:t> ready()</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reset()</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long skip(long n)</a:t>
            </a:r>
          </a:p>
        </p:txBody>
      </p:sp>
    </p:spTree>
    <p:extLst>
      <p:ext uri="{BB962C8B-B14F-4D97-AF65-F5344CB8AC3E}">
        <p14:creationId xmlns:p14="http://schemas.microsoft.com/office/powerpoint/2010/main" val="1595740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96144" y="2348880"/>
            <a:ext cx="1944216" cy="2952328"/>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华文细黑" pitchFamily="2" charset="-122"/>
              <a:ea typeface="华文细黑" pitchFamily="2" charset="-122"/>
            </a:endParaRPr>
          </a:p>
        </p:txBody>
      </p:sp>
      <p:sp>
        <p:nvSpPr>
          <p:cNvPr id="3" name="标题 2"/>
          <p:cNvSpPr>
            <a:spLocks noGrp="1"/>
          </p:cNvSpPr>
          <p:nvPr>
            <p:ph type="title"/>
          </p:nvPr>
        </p:nvSpPr>
        <p:spPr/>
        <p:txBody>
          <a:bodyPr/>
          <a:lstStyle/>
          <a:p>
            <a:r>
              <a:rPr lang="en-US" altLang="zh-CN" dirty="0" smtClean="0"/>
              <a:t>10.1</a:t>
            </a:r>
            <a:r>
              <a:rPr lang="zh-CN" altLang="en-US" dirty="0" smtClean="0"/>
              <a:t>数据流基本概念</a:t>
            </a:r>
            <a:endParaRPr lang="zh-CN" altLang="en-US" dirty="0"/>
          </a:p>
        </p:txBody>
      </p:sp>
      <p:sp>
        <p:nvSpPr>
          <p:cNvPr id="5" name="TextBox 4"/>
          <p:cNvSpPr txBox="1"/>
          <p:nvPr/>
        </p:nvSpPr>
        <p:spPr>
          <a:xfrm>
            <a:off x="361628" y="980728"/>
            <a:ext cx="8496944" cy="92333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数据流</a:t>
            </a:r>
            <a:r>
              <a:rPr lang="en-US" altLang="zh-CN" sz="2800" b="1" dirty="0" smtClean="0">
                <a:solidFill>
                  <a:srgbClr val="FF0000"/>
                </a:solidFill>
                <a:latin typeface="Arial" pitchFamily="34" charset="0"/>
                <a:ea typeface="华文细黑" pitchFamily="2" charset="-122"/>
                <a:cs typeface="Arial" pitchFamily="34" charset="0"/>
              </a:rPr>
              <a:t>(Data Stream)</a:t>
            </a:r>
          </a:p>
          <a:p>
            <a:pPr>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数据流是指一组有顺序的、有起点和终点的字节集合。</a:t>
            </a:r>
            <a:endParaRPr lang="en-US" altLang="zh-CN" sz="2600" b="1" dirty="0" smtClean="0">
              <a:solidFill>
                <a:srgbClr val="0000FF"/>
              </a:solidFill>
              <a:latin typeface="Arial" pitchFamily="34" charset="0"/>
              <a:ea typeface="华文细黑" pitchFamily="2" charset="-122"/>
              <a:cs typeface="Arial" pitchFamily="34" charset="0"/>
            </a:endParaRPr>
          </a:p>
        </p:txBody>
      </p:sp>
      <p:sp>
        <p:nvSpPr>
          <p:cNvPr id="7" name="矩形 6"/>
          <p:cNvSpPr/>
          <p:nvPr/>
        </p:nvSpPr>
        <p:spPr>
          <a:xfrm>
            <a:off x="1656184" y="2564904"/>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文件</a:t>
            </a:r>
            <a:endParaRPr lang="zh-CN" altLang="en-US" dirty="0">
              <a:latin typeface="华文细黑" pitchFamily="2" charset="-122"/>
              <a:ea typeface="华文细黑" pitchFamily="2" charset="-122"/>
            </a:endParaRPr>
          </a:p>
        </p:txBody>
      </p:sp>
      <p:sp>
        <p:nvSpPr>
          <p:cNvPr id="8" name="矩形 7"/>
          <p:cNvSpPr/>
          <p:nvPr/>
        </p:nvSpPr>
        <p:spPr>
          <a:xfrm>
            <a:off x="1656184" y="3501008"/>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程序</a:t>
            </a:r>
            <a:endParaRPr lang="zh-CN" altLang="en-US" dirty="0">
              <a:latin typeface="华文细黑" pitchFamily="2" charset="-122"/>
              <a:ea typeface="华文细黑" pitchFamily="2" charset="-122"/>
            </a:endParaRPr>
          </a:p>
        </p:txBody>
      </p:sp>
      <p:sp>
        <p:nvSpPr>
          <p:cNvPr id="9" name="矩形 8"/>
          <p:cNvSpPr/>
          <p:nvPr/>
        </p:nvSpPr>
        <p:spPr>
          <a:xfrm>
            <a:off x="1656184" y="4437112"/>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网络终点</a:t>
            </a:r>
            <a:endParaRPr lang="zh-CN" altLang="en-US" dirty="0">
              <a:latin typeface="华文细黑" pitchFamily="2" charset="-122"/>
              <a:ea typeface="华文细黑" pitchFamily="2" charset="-122"/>
            </a:endParaRPr>
          </a:p>
        </p:txBody>
      </p:sp>
      <p:sp>
        <p:nvSpPr>
          <p:cNvPr id="11" name="TextBox 10"/>
          <p:cNvSpPr txBox="1"/>
          <p:nvPr/>
        </p:nvSpPr>
        <p:spPr>
          <a:xfrm>
            <a:off x="720080" y="3318083"/>
            <a:ext cx="539552" cy="830997"/>
          </a:xfrm>
          <a:prstGeom prst="rect">
            <a:avLst/>
          </a:prstGeom>
          <a:noFill/>
        </p:spPr>
        <p:txBody>
          <a:bodyPr wrap="square" rtlCol="0">
            <a:spAutoFit/>
          </a:bodyPr>
          <a:lstStyle/>
          <a:p>
            <a:r>
              <a:rPr lang="zh-CN" altLang="en-US" sz="2400" b="1" dirty="0" smtClean="0">
                <a:solidFill>
                  <a:srgbClr val="0000FF"/>
                </a:solidFill>
                <a:latin typeface="华文细黑" pitchFamily="2" charset="-122"/>
                <a:ea typeface="华文细黑" pitchFamily="2" charset="-122"/>
              </a:rPr>
              <a:t>起点</a:t>
            </a:r>
            <a:endParaRPr lang="zh-CN" altLang="en-US" sz="2400" b="1" dirty="0">
              <a:solidFill>
                <a:srgbClr val="0000FF"/>
              </a:solidFill>
              <a:latin typeface="华文细黑" pitchFamily="2" charset="-122"/>
              <a:ea typeface="华文细黑" pitchFamily="2" charset="-122"/>
            </a:endParaRPr>
          </a:p>
        </p:txBody>
      </p:sp>
      <p:sp>
        <p:nvSpPr>
          <p:cNvPr id="12" name="矩形 11"/>
          <p:cNvSpPr/>
          <p:nvPr/>
        </p:nvSpPr>
        <p:spPr>
          <a:xfrm>
            <a:off x="5616624" y="2132856"/>
            <a:ext cx="1944216" cy="3456384"/>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latin typeface="华文细黑" pitchFamily="2" charset="-122"/>
              <a:ea typeface="华文细黑" pitchFamily="2" charset="-122"/>
            </a:endParaRPr>
          </a:p>
        </p:txBody>
      </p:sp>
      <p:sp>
        <p:nvSpPr>
          <p:cNvPr id="13" name="矩形 12"/>
          <p:cNvSpPr/>
          <p:nvPr/>
        </p:nvSpPr>
        <p:spPr>
          <a:xfrm>
            <a:off x="5976664" y="2348880"/>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文件</a:t>
            </a:r>
            <a:endParaRPr lang="zh-CN" altLang="en-US" dirty="0">
              <a:latin typeface="华文细黑" pitchFamily="2" charset="-122"/>
              <a:ea typeface="华文细黑" pitchFamily="2" charset="-122"/>
            </a:endParaRPr>
          </a:p>
        </p:txBody>
      </p:sp>
      <p:sp>
        <p:nvSpPr>
          <p:cNvPr id="14" name="矩形 13"/>
          <p:cNvSpPr/>
          <p:nvPr/>
        </p:nvSpPr>
        <p:spPr>
          <a:xfrm>
            <a:off x="5976664" y="3140968"/>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程序</a:t>
            </a:r>
            <a:endParaRPr lang="zh-CN" altLang="en-US" dirty="0">
              <a:latin typeface="华文细黑" pitchFamily="2" charset="-122"/>
              <a:ea typeface="华文细黑" pitchFamily="2" charset="-122"/>
            </a:endParaRPr>
          </a:p>
        </p:txBody>
      </p:sp>
      <p:sp>
        <p:nvSpPr>
          <p:cNvPr id="15" name="矩形 14"/>
          <p:cNvSpPr/>
          <p:nvPr/>
        </p:nvSpPr>
        <p:spPr>
          <a:xfrm>
            <a:off x="5976664" y="4725144"/>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网络终点</a:t>
            </a:r>
            <a:endParaRPr lang="zh-CN" altLang="en-US" dirty="0">
              <a:latin typeface="华文细黑" pitchFamily="2" charset="-122"/>
              <a:ea typeface="华文细黑" pitchFamily="2" charset="-122"/>
            </a:endParaRPr>
          </a:p>
        </p:txBody>
      </p:sp>
      <p:sp>
        <p:nvSpPr>
          <p:cNvPr id="16" name="矩形 15"/>
          <p:cNvSpPr/>
          <p:nvPr/>
        </p:nvSpPr>
        <p:spPr>
          <a:xfrm>
            <a:off x="5976664" y="3933056"/>
            <a:ext cx="1224136"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latin typeface="华文细黑" pitchFamily="2" charset="-122"/>
                <a:ea typeface="华文细黑" pitchFamily="2" charset="-122"/>
              </a:rPr>
              <a:t>终端</a:t>
            </a:r>
            <a:endParaRPr lang="zh-CN" altLang="en-US" dirty="0">
              <a:latin typeface="华文细黑" pitchFamily="2" charset="-122"/>
              <a:ea typeface="华文细黑" pitchFamily="2" charset="-122"/>
            </a:endParaRPr>
          </a:p>
        </p:txBody>
      </p:sp>
      <p:sp>
        <p:nvSpPr>
          <p:cNvPr id="17" name="TextBox 16"/>
          <p:cNvSpPr txBox="1"/>
          <p:nvPr/>
        </p:nvSpPr>
        <p:spPr>
          <a:xfrm>
            <a:off x="7560840" y="3429000"/>
            <a:ext cx="539552" cy="830997"/>
          </a:xfrm>
          <a:prstGeom prst="rect">
            <a:avLst/>
          </a:prstGeom>
          <a:noFill/>
        </p:spPr>
        <p:txBody>
          <a:bodyPr wrap="square" rtlCol="0">
            <a:spAutoFit/>
          </a:bodyPr>
          <a:lstStyle/>
          <a:p>
            <a:r>
              <a:rPr lang="zh-CN" altLang="en-US" sz="2400" b="1" dirty="0" smtClean="0">
                <a:solidFill>
                  <a:srgbClr val="0000FF"/>
                </a:solidFill>
                <a:latin typeface="华文细黑" pitchFamily="2" charset="-122"/>
                <a:ea typeface="华文细黑" pitchFamily="2" charset="-122"/>
              </a:rPr>
              <a:t>终点</a:t>
            </a:r>
            <a:endParaRPr lang="zh-CN" altLang="en-US" sz="2400" b="1" dirty="0">
              <a:solidFill>
                <a:srgbClr val="0000FF"/>
              </a:solidFill>
              <a:latin typeface="华文细黑" pitchFamily="2" charset="-122"/>
              <a:ea typeface="华文细黑" pitchFamily="2" charset="-122"/>
            </a:endParaRPr>
          </a:p>
        </p:txBody>
      </p:sp>
      <p:sp>
        <p:nvSpPr>
          <p:cNvPr id="18" name="左右箭头 17"/>
          <p:cNvSpPr/>
          <p:nvPr/>
        </p:nvSpPr>
        <p:spPr>
          <a:xfrm>
            <a:off x="3384376" y="3501008"/>
            <a:ext cx="2088232" cy="432048"/>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9" name="TextBox 18"/>
          <p:cNvSpPr txBox="1"/>
          <p:nvPr/>
        </p:nvSpPr>
        <p:spPr>
          <a:xfrm>
            <a:off x="3744416" y="3861048"/>
            <a:ext cx="1440160" cy="400110"/>
          </a:xfrm>
          <a:prstGeom prst="rect">
            <a:avLst/>
          </a:prstGeom>
          <a:noFill/>
        </p:spPr>
        <p:txBody>
          <a:bodyPr wrap="square" rtlCol="0">
            <a:spAutoFit/>
          </a:bodyPr>
          <a:lstStyle/>
          <a:p>
            <a:pPr algn="ctr"/>
            <a:r>
              <a:rPr lang="zh-CN" altLang="en-US" sz="2000" b="1" dirty="0" smtClean="0">
                <a:solidFill>
                  <a:srgbClr val="FF0000"/>
                </a:solidFill>
                <a:latin typeface="华文细黑" pitchFamily="2" charset="-122"/>
                <a:ea typeface="华文细黑" pitchFamily="2" charset="-122"/>
              </a:rPr>
              <a:t>数据流</a:t>
            </a:r>
            <a:endParaRPr lang="zh-CN" altLang="en-US" sz="2000" b="1" dirty="0">
              <a:solidFill>
                <a:srgbClr val="FF0000"/>
              </a:solidFill>
              <a:latin typeface="华文细黑" pitchFamily="2" charset="-122"/>
              <a:ea typeface="华文细黑" pitchFamily="2" charset="-122"/>
            </a:endParaRPr>
          </a:p>
        </p:txBody>
      </p:sp>
      <p:sp>
        <p:nvSpPr>
          <p:cNvPr id="20" name="TextBox 19"/>
          <p:cNvSpPr txBox="1"/>
          <p:nvPr/>
        </p:nvSpPr>
        <p:spPr>
          <a:xfrm>
            <a:off x="3528392" y="2852936"/>
            <a:ext cx="1872208" cy="707886"/>
          </a:xfrm>
          <a:prstGeom prst="rect">
            <a:avLst/>
          </a:prstGeom>
          <a:noFill/>
        </p:spPr>
        <p:txBody>
          <a:bodyPr wrap="square" rtlCol="0">
            <a:spAutoFit/>
          </a:bodyPr>
          <a:lstStyle/>
          <a:p>
            <a:pPr algn="ctr"/>
            <a:r>
              <a:rPr lang="zh-CN" altLang="en-US" sz="2000" dirty="0" smtClean="0">
                <a:latin typeface="华文细黑" pitchFamily="2" charset="-122"/>
                <a:ea typeface="华文细黑" pitchFamily="2" charset="-122"/>
              </a:rPr>
              <a:t>文件、字符串存储区</a:t>
            </a:r>
            <a:endParaRPr lang="zh-CN" altLang="en-US" sz="2000" dirty="0">
              <a:latin typeface="华文细黑" pitchFamily="2" charset="-122"/>
              <a:ea typeface="华文细黑"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4" name="TextBox 3"/>
          <p:cNvSpPr txBox="1"/>
          <p:nvPr/>
        </p:nvSpPr>
        <p:spPr>
          <a:xfrm>
            <a:off x="251520" y="1023119"/>
            <a:ext cx="8640960" cy="523220"/>
          </a:xfrm>
          <a:prstGeom prst="rect">
            <a:avLst/>
          </a:prstGeom>
          <a:noFill/>
        </p:spPr>
        <p:txBody>
          <a:bodyPr wrap="square" rtlCol="0">
            <a:spAutoFit/>
          </a:bodyPr>
          <a:lstStyle/>
          <a:p>
            <a:pPr lvl="0">
              <a:spcBef>
                <a:spcPts val="300"/>
              </a:spcBef>
              <a:spcAft>
                <a:spcPts val="300"/>
              </a:spcAft>
              <a:buFont typeface="Wingdings" pitchFamily="2" charset="2"/>
              <a:buChar char="Ø"/>
            </a:pPr>
            <a:r>
              <a:rPr lang="en-US" altLang="zh-CN" sz="2800" b="1" dirty="0" smtClean="0">
                <a:solidFill>
                  <a:srgbClr val="0000FF"/>
                </a:solidFill>
                <a:latin typeface="Arial" pitchFamily="34" charset="0"/>
                <a:ea typeface="华文细黑" pitchFamily="2" charset="-122"/>
                <a:cs typeface="Arial" pitchFamily="34" charset="0"/>
              </a:rPr>
              <a:t>Writer</a:t>
            </a:r>
            <a:r>
              <a:rPr lang="zh-CN" altLang="en-US" sz="2800" b="1" dirty="0" smtClean="0">
                <a:solidFill>
                  <a:srgbClr val="0000FF"/>
                </a:solidFill>
                <a:latin typeface="Arial" pitchFamily="34" charset="0"/>
                <a:ea typeface="华文细黑" pitchFamily="2" charset="-122"/>
                <a:cs typeface="Arial" pitchFamily="34" charset="0"/>
              </a:rPr>
              <a:t>提供方法</a:t>
            </a:r>
            <a:endParaRPr lang="zh-CN" altLang="en-US" sz="2800" b="1" dirty="0" smtClean="0">
              <a:latin typeface="华文细黑" pitchFamily="2" charset="-122"/>
              <a:ea typeface="华文细黑" pitchFamily="2" charset="-122"/>
            </a:endParaRPr>
          </a:p>
        </p:txBody>
      </p:sp>
      <p:sp>
        <p:nvSpPr>
          <p:cNvPr id="6" name="TextBox 5"/>
          <p:cNvSpPr txBox="1"/>
          <p:nvPr/>
        </p:nvSpPr>
        <p:spPr>
          <a:xfrm>
            <a:off x="395536" y="1556792"/>
            <a:ext cx="8496944" cy="2893100"/>
          </a:xfrm>
          <a:prstGeom prst="rect">
            <a:avLst/>
          </a:prstGeom>
          <a:noFill/>
        </p:spPr>
        <p:txBody>
          <a:bodyPr wrap="square" rtlCol="0">
            <a:spAutoFit/>
          </a:bodyPr>
          <a:lstStyle/>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a:t>
            </a:r>
            <a:r>
              <a:rPr lang="zh-CN" altLang="en-US"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C00000"/>
                </a:solidFill>
                <a:latin typeface="Arial" pitchFamily="34" charset="0"/>
                <a:ea typeface="华文细黑" pitchFamily="2" charset="-122"/>
                <a:cs typeface="Arial" pitchFamily="34" charset="0"/>
              </a:rPr>
              <a:t>close()</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flush()</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write(char[] </a:t>
            </a:r>
            <a:r>
              <a:rPr lang="en-US" altLang="zh-CN" sz="2600" b="1" dirty="0" err="1" smtClean="0">
                <a:solidFill>
                  <a:srgbClr val="C00000"/>
                </a:solidFill>
                <a:latin typeface="Arial" pitchFamily="34" charset="0"/>
                <a:ea typeface="华文细黑" pitchFamily="2" charset="-122"/>
                <a:cs typeface="Arial" pitchFamily="34" charset="0"/>
              </a:rPr>
              <a:t>cbuf</a:t>
            </a:r>
            <a:r>
              <a:rPr lang="en-US" altLang="zh-CN" sz="2600" b="1" dirty="0" smtClean="0">
                <a:solidFill>
                  <a:srgbClr val="C00000"/>
                </a:solidFill>
                <a:latin typeface="Arial" pitchFamily="34" charset="0"/>
                <a:ea typeface="华文细黑" pitchFamily="2" charset="-122"/>
                <a:cs typeface="Arial" pitchFamily="34" charset="0"/>
              </a:rPr>
              <a:t>)</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write(char[] </a:t>
            </a:r>
            <a:r>
              <a:rPr lang="en-US" altLang="zh-CN" sz="2600" b="1" dirty="0" err="1" smtClean="0">
                <a:solidFill>
                  <a:srgbClr val="C00000"/>
                </a:solidFill>
                <a:latin typeface="Arial" pitchFamily="34" charset="0"/>
                <a:ea typeface="华文细黑" pitchFamily="2" charset="-122"/>
                <a:cs typeface="Arial" pitchFamily="34" charset="0"/>
              </a:rPr>
              <a:t>cbuf</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off,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len)</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write(</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c)</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void write(String </a:t>
            </a:r>
            <a:r>
              <a:rPr lang="en-US" altLang="zh-CN" sz="2600" b="1" dirty="0" err="1" smtClean="0">
                <a:solidFill>
                  <a:srgbClr val="C00000"/>
                </a:solidFill>
                <a:latin typeface="Arial" pitchFamily="34" charset="0"/>
                <a:ea typeface="华文细黑" pitchFamily="2" charset="-122"/>
                <a:cs typeface="Arial" pitchFamily="34" charset="0"/>
              </a:rPr>
              <a:t>str</a:t>
            </a:r>
            <a:r>
              <a:rPr lang="en-US" altLang="zh-CN" sz="2600" b="1" dirty="0" smtClean="0">
                <a:solidFill>
                  <a:srgbClr val="C00000"/>
                </a:solidFill>
                <a:latin typeface="Arial" pitchFamily="34" charset="0"/>
                <a:ea typeface="华文细黑" pitchFamily="2" charset="-122"/>
                <a:cs typeface="Arial" pitchFamily="34" charset="0"/>
              </a:rPr>
              <a:t>)</a:t>
            </a: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long write(String </a:t>
            </a:r>
            <a:r>
              <a:rPr lang="en-US" altLang="zh-CN" sz="2600" b="1" dirty="0" err="1" smtClean="0">
                <a:solidFill>
                  <a:srgbClr val="C00000"/>
                </a:solidFill>
                <a:latin typeface="Arial" pitchFamily="34" charset="0"/>
                <a:ea typeface="华文细黑" pitchFamily="2" charset="-122"/>
                <a:cs typeface="Arial" pitchFamily="34" charset="0"/>
              </a:rPr>
              <a:t>str</a:t>
            </a:r>
            <a:r>
              <a:rPr lang="en-US" altLang="zh-CN"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off, </a:t>
            </a:r>
            <a:r>
              <a:rPr lang="en-US" altLang="zh-CN" sz="2600" b="1" dirty="0" err="1" smtClean="0">
                <a:solidFill>
                  <a:srgbClr val="C00000"/>
                </a:solidFill>
                <a:latin typeface="Arial" pitchFamily="34" charset="0"/>
                <a:ea typeface="华文细黑" pitchFamily="2" charset="-122"/>
                <a:cs typeface="Arial" pitchFamily="34" charset="0"/>
              </a:rPr>
              <a:t>int</a:t>
            </a:r>
            <a:r>
              <a:rPr lang="en-US" altLang="zh-CN" sz="2600" b="1" dirty="0" smtClean="0">
                <a:solidFill>
                  <a:srgbClr val="C00000"/>
                </a:solidFill>
                <a:latin typeface="Arial" pitchFamily="34" charset="0"/>
                <a:ea typeface="华文细黑" pitchFamily="2" charset="-122"/>
                <a:cs typeface="Arial" pitchFamily="34" charset="0"/>
              </a:rPr>
              <a:t> len)</a:t>
            </a:r>
          </a:p>
        </p:txBody>
      </p:sp>
    </p:spTree>
    <p:extLst>
      <p:ext uri="{BB962C8B-B14F-4D97-AF65-F5344CB8AC3E}">
        <p14:creationId xmlns:p14="http://schemas.microsoft.com/office/powerpoint/2010/main" val="12574743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4" name="TextBox 3"/>
          <p:cNvSpPr txBox="1"/>
          <p:nvPr/>
        </p:nvSpPr>
        <p:spPr>
          <a:xfrm>
            <a:off x="251520" y="1023119"/>
            <a:ext cx="8640960" cy="1800493"/>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a:t>
            </a:r>
            <a:r>
              <a:rPr lang="en-US" altLang="zh-CN" sz="2800" b="1" dirty="0" err="1" smtClean="0">
                <a:solidFill>
                  <a:srgbClr val="0000FF"/>
                </a:solidFill>
                <a:latin typeface="Arial" pitchFamily="34" charset="0"/>
                <a:ea typeface="华文细黑" pitchFamily="2" charset="-122"/>
                <a:cs typeface="Arial" pitchFamily="34" charset="0"/>
              </a:rPr>
              <a:t>InputStreamReader</a:t>
            </a:r>
            <a:r>
              <a:rPr lang="zh-CN" altLang="en-US" sz="2800" b="1" dirty="0" smtClean="0">
                <a:solidFill>
                  <a:srgbClr val="0000FF"/>
                </a:solidFill>
                <a:latin typeface="Arial" pitchFamily="34" charset="0"/>
                <a:ea typeface="华文细黑" pitchFamily="2" charset="-122"/>
                <a:cs typeface="Arial" pitchFamily="34" charset="0"/>
              </a:rPr>
              <a:t>和</a:t>
            </a:r>
            <a:r>
              <a:rPr lang="en-US" altLang="zh-CN" sz="2800" b="1" dirty="0" err="1" smtClean="0">
                <a:solidFill>
                  <a:srgbClr val="0000FF"/>
                </a:solidFill>
                <a:latin typeface="Arial" pitchFamily="34" charset="0"/>
                <a:ea typeface="华文细黑" pitchFamily="2" charset="-122"/>
                <a:cs typeface="Arial" pitchFamily="34" charset="0"/>
              </a:rPr>
              <a:t>OutputStreamWriter</a:t>
            </a:r>
            <a:endParaRPr lang="en-US" altLang="zh-CN" sz="2800" b="1" dirty="0" smtClean="0">
              <a:solidFill>
                <a:srgbClr val="0000FF"/>
              </a:solidFill>
              <a:latin typeface="Arial" pitchFamily="34" charset="0"/>
              <a:ea typeface="华文细黑" pitchFamily="2" charset="-122"/>
              <a:cs typeface="Arial" pitchFamily="34" charset="0"/>
            </a:endParaRPr>
          </a:p>
          <a:p>
            <a:pPr lvl="0">
              <a:spcBef>
                <a:spcPts val="300"/>
              </a:spcBef>
              <a:spcAft>
                <a:spcPts val="300"/>
              </a:spcAft>
            </a:pPr>
            <a:r>
              <a:rPr lang="en-US" altLang="zh-CN" sz="2600" b="1" dirty="0" err="1" smtClean="0">
                <a:latin typeface="Arial" pitchFamily="34" charset="0"/>
                <a:ea typeface="华文细黑" pitchFamily="2" charset="-122"/>
                <a:cs typeface="Arial" pitchFamily="34" charset="0"/>
              </a:rPr>
              <a:t>InputStreamReader</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OutputStreamWriter</a:t>
            </a:r>
            <a:r>
              <a:rPr lang="zh-CN" altLang="en-US" sz="2600" b="1" dirty="0" smtClean="0">
                <a:latin typeface="Arial" pitchFamily="34" charset="0"/>
                <a:ea typeface="华文细黑" pitchFamily="2" charset="-122"/>
                <a:cs typeface="Arial" pitchFamily="34" charset="0"/>
              </a:rPr>
              <a:t>这两个类是字节流和读者、写者的接口，用来在字节流和字符流之间作为中介。</a:t>
            </a:r>
            <a:endParaRPr lang="zh-CN" altLang="en-US" sz="2600" b="1" dirty="0" smtClean="0">
              <a:latin typeface="华文细黑" pitchFamily="2" charset="-122"/>
              <a:ea typeface="华文细黑" pitchFamily="2" charset="-122"/>
            </a:endParaRPr>
          </a:p>
        </p:txBody>
      </p:sp>
      <p:sp>
        <p:nvSpPr>
          <p:cNvPr id="5" name="TextBox 4"/>
          <p:cNvSpPr txBox="1"/>
          <p:nvPr/>
        </p:nvSpPr>
        <p:spPr>
          <a:xfrm>
            <a:off x="278430" y="2996952"/>
            <a:ext cx="8496944" cy="830997"/>
          </a:xfrm>
          <a:prstGeom prst="rect">
            <a:avLst/>
          </a:prstGeom>
          <a:noFill/>
        </p:spPr>
        <p:txBody>
          <a:bodyPr wrap="square" rtlCol="0">
            <a:spAutoFit/>
          </a:bodyPr>
          <a:lstStyle/>
          <a:p>
            <a:r>
              <a:rPr lang="en-US" altLang="zh-CN" sz="2400" b="1" dirty="0" err="1" smtClean="0">
                <a:solidFill>
                  <a:srgbClr val="C00000"/>
                </a:solidFill>
                <a:latin typeface="Arial" pitchFamily="34" charset="0"/>
                <a:ea typeface="华文细黑" pitchFamily="2" charset="-122"/>
                <a:cs typeface="Arial" pitchFamily="34" charset="0"/>
              </a:rPr>
              <a:t>InputStreamReader</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InputStream</a:t>
            </a:r>
            <a:r>
              <a:rPr lang="en-US" altLang="zh-CN" sz="2400" b="1" dirty="0" smtClean="0">
                <a:solidFill>
                  <a:srgbClr val="C00000"/>
                </a:solidFill>
                <a:latin typeface="Arial" pitchFamily="34" charset="0"/>
                <a:ea typeface="华文细黑" pitchFamily="2" charset="-122"/>
                <a:cs typeface="Arial" pitchFamily="34" charset="0"/>
              </a:rPr>
              <a:t> in);</a:t>
            </a:r>
          </a:p>
          <a:p>
            <a:r>
              <a:rPr lang="en-US" altLang="zh-CN" sz="2400" b="1" dirty="0" err="1" smtClean="0">
                <a:solidFill>
                  <a:srgbClr val="C00000"/>
                </a:solidFill>
                <a:latin typeface="Arial" pitchFamily="34" charset="0"/>
                <a:ea typeface="华文细黑" pitchFamily="2" charset="-122"/>
                <a:cs typeface="Arial" pitchFamily="34" charset="0"/>
              </a:rPr>
              <a:t>InputStreamReader</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InputStream</a:t>
            </a:r>
            <a:r>
              <a:rPr lang="en-US" altLang="zh-CN" sz="2400" b="1" dirty="0" smtClean="0">
                <a:solidFill>
                  <a:srgbClr val="C00000"/>
                </a:solidFill>
                <a:latin typeface="Arial" pitchFamily="34" charset="0"/>
                <a:ea typeface="华文细黑" pitchFamily="2" charset="-122"/>
                <a:cs typeface="Arial" pitchFamily="34" charset="0"/>
              </a:rPr>
              <a:t> in, String enc);</a:t>
            </a:r>
          </a:p>
        </p:txBody>
      </p:sp>
      <p:sp>
        <p:nvSpPr>
          <p:cNvPr id="6" name="TextBox 5"/>
          <p:cNvSpPr txBox="1"/>
          <p:nvPr/>
        </p:nvSpPr>
        <p:spPr>
          <a:xfrm>
            <a:off x="278430" y="4093621"/>
            <a:ext cx="7957392" cy="830997"/>
          </a:xfrm>
          <a:prstGeom prst="rect">
            <a:avLst/>
          </a:prstGeom>
          <a:noFill/>
        </p:spPr>
        <p:txBody>
          <a:bodyPr wrap="square" rtlCol="0">
            <a:spAutoFit/>
          </a:bodyPr>
          <a:lstStyle/>
          <a:p>
            <a:r>
              <a:rPr lang="en-US" altLang="zh-CN" sz="2400" b="1" dirty="0" err="1" smtClean="0">
                <a:solidFill>
                  <a:srgbClr val="C00000"/>
                </a:solidFill>
                <a:latin typeface="Arial" pitchFamily="34" charset="0"/>
                <a:ea typeface="华文细黑" pitchFamily="2" charset="-122"/>
                <a:cs typeface="Arial" pitchFamily="34" charset="0"/>
              </a:rPr>
              <a:t>OutputStreamWriter</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OutputStream</a:t>
            </a:r>
            <a:r>
              <a:rPr lang="en-US" altLang="zh-CN" sz="2400" b="1" dirty="0" smtClean="0">
                <a:solidFill>
                  <a:srgbClr val="C00000"/>
                </a:solidFill>
                <a:latin typeface="Arial" pitchFamily="34" charset="0"/>
                <a:ea typeface="华文细黑" pitchFamily="2" charset="-122"/>
                <a:cs typeface="Arial" pitchFamily="34" charset="0"/>
              </a:rPr>
              <a:t> out);</a:t>
            </a:r>
          </a:p>
          <a:p>
            <a:r>
              <a:rPr lang="en-US" altLang="zh-CN" sz="2400" b="1" dirty="0" err="1" smtClean="0">
                <a:solidFill>
                  <a:srgbClr val="C00000"/>
                </a:solidFill>
                <a:latin typeface="Arial" pitchFamily="34" charset="0"/>
                <a:ea typeface="华文细黑" pitchFamily="2" charset="-122"/>
                <a:cs typeface="Arial" pitchFamily="34" charset="0"/>
              </a:rPr>
              <a:t>OutputStreamWriter</a:t>
            </a:r>
            <a:r>
              <a:rPr lang="en-US" altLang="zh-CN" sz="2400" b="1" dirty="0" smtClean="0">
                <a:solidFill>
                  <a:srgbClr val="C00000"/>
                </a:solidFill>
                <a:latin typeface="Arial" pitchFamily="34" charset="0"/>
                <a:ea typeface="华文细黑" pitchFamily="2" charset="-122"/>
                <a:cs typeface="Arial" pitchFamily="34" charset="0"/>
              </a:rPr>
              <a:t>(</a:t>
            </a:r>
            <a:r>
              <a:rPr lang="en-US" altLang="zh-CN" sz="2400" b="1" dirty="0" err="1" smtClean="0">
                <a:solidFill>
                  <a:srgbClr val="C00000"/>
                </a:solidFill>
                <a:latin typeface="Arial" pitchFamily="34" charset="0"/>
                <a:ea typeface="华文细黑" pitchFamily="2" charset="-122"/>
                <a:cs typeface="Arial" pitchFamily="34" charset="0"/>
              </a:rPr>
              <a:t>OutputStream</a:t>
            </a:r>
            <a:r>
              <a:rPr lang="en-US" altLang="zh-CN" sz="2400" b="1" dirty="0" smtClean="0">
                <a:solidFill>
                  <a:srgbClr val="C00000"/>
                </a:solidFill>
                <a:latin typeface="Arial" pitchFamily="34" charset="0"/>
                <a:ea typeface="华文细黑" pitchFamily="2" charset="-122"/>
                <a:cs typeface="Arial" pitchFamily="34" charset="0"/>
              </a:rPr>
              <a:t> out, String enc);</a:t>
            </a:r>
          </a:p>
        </p:txBody>
      </p:sp>
    </p:spTree>
    <p:extLst>
      <p:ext uri="{BB962C8B-B14F-4D97-AF65-F5344CB8AC3E}">
        <p14:creationId xmlns:p14="http://schemas.microsoft.com/office/powerpoint/2010/main" val="849024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sp>
        <p:nvSpPr>
          <p:cNvPr id="4" name="TextBox 3"/>
          <p:cNvSpPr txBox="1"/>
          <p:nvPr/>
        </p:nvSpPr>
        <p:spPr>
          <a:xfrm>
            <a:off x="251520" y="1023119"/>
            <a:ext cx="8640960" cy="1400383"/>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缓冲区读者和写者</a:t>
            </a:r>
            <a:endParaRPr lang="en-US" altLang="zh-CN" sz="2800" b="1" dirty="0" smtClean="0">
              <a:solidFill>
                <a:srgbClr val="FF0000"/>
              </a:solidFill>
              <a:latin typeface="Arial" pitchFamily="34" charset="0"/>
              <a:ea typeface="华文细黑" pitchFamily="2" charset="-122"/>
              <a:cs typeface="Arial" pitchFamily="34" charset="0"/>
            </a:endParaRPr>
          </a:p>
          <a:p>
            <a:pPr>
              <a:spcBef>
                <a:spcPts val="300"/>
              </a:spcBef>
              <a:spcAft>
                <a:spcPts val="300"/>
              </a:spcAft>
              <a:buFont typeface="Wingdings" pitchFamily="2" charset="2"/>
              <a:buChar char="Ø"/>
            </a:pPr>
            <a:r>
              <a:rPr lang="en-US" altLang="zh-CN" sz="2600" b="1" dirty="0" err="1" smtClean="0">
                <a:latin typeface="Arial" pitchFamily="34" charset="0"/>
                <a:ea typeface="华文细黑" pitchFamily="2" charset="-122"/>
                <a:cs typeface="Arial" pitchFamily="34" charset="0"/>
              </a:rPr>
              <a:t>BufferedReader</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BufferedWriter</a:t>
            </a:r>
            <a:r>
              <a:rPr lang="zh-CN" altLang="en-US" sz="2600" b="1" dirty="0" smtClean="0">
                <a:latin typeface="Arial" pitchFamily="34" charset="0"/>
                <a:ea typeface="华文细黑" pitchFamily="2" charset="-122"/>
                <a:cs typeface="Arial" pitchFamily="34" charset="0"/>
              </a:rPr>
              <a:t>，其构造方法与</a:t>
            </a:r>
            <a:r>
              <a:rPr lang="en-US" altLang="zh-CN" sz="2600" b="1" dirty="0" smtClean="0">
                <a:latin typeface="Arial" pitchFamily="34" charset="0"/>
                <a:ea typeface="华文细黑" pitchFamily="2" charset="-122"/>
                <a:cs typeface="Arial" pitchFamily="34" charset="0"/>
              </a:rPr>
              <a:t>BufferedInputStream</a:t>
            </a:r>
            <a:r>
              <a:rPr lang="zh-CN" altLang="en-US" sz="2600" b="1" dirty="0" smtClean="0">
                <a:latin typeface="Arial" pitchFamily="34" charset="0"/>
                <a:ea typeface="华文细黑" pitchFamily="2" charset="-122"/>
                <a:cs typeface="Arial" pitchFamily="34" charset="0"/>
              </a:rPr>
              <a:t>和</a:t>
            </a:r>
            <a:r>
              <a:rPr lang="en-US" altLang="zh-CN" sz="2600" b="1" dirty="0" err="1" smtClean="0">
                <a:latin typeface="Arial" pitchFamily="34" charset="0"/>
                <a:ea typeface="华文细黑" pitchFamily="2" charset="-122"/>
                <a:cs typeface="Arial" pitchFamily="34" charset="0"/>
              </a:rPr>
              <a:t>BufferedOutputStream</a:t>
            </a:r>
            <a:r>
              <a:rPr lang="zh-CN" altLang="en-US" sz="2600" b="1" dirty="0" smtClean="0">
                <a:latin typeface="Arial" pitchFamily="34" charset="0"/>
                <a:ea typeface="华文细黑" pitchFamily="2" charset="-122"/>
                <a:cs typeface="Arial" pitchFamily="34" charset="0"/>
              </a:rPr>
              <a:t>类似 。</a:t>
            </a:r>
            <a:endParaRPr lang="en-US" altLang="zh-CN" sz="2600" b="1" dirty="0" smtClean="0">
              <a:solidFill>
                <a:srgbClr val="0000FF"/>
              </a:solidFill>
              <a:latin typeface="华文细黑" pitchFamily="2" charset="-122"/>
              <a:ea typeface="华文细黑" pitchFamily="2" charset="-122"/>
            </a:endParaRPr>
          </a:p>
        </p:txBody>
      </p:sp>
      <p:sp>
        <p:nvSpPr>
          <p:cNvPr id="5" name="TextBox 4"/>
          <p:cNvSpPr txBox="1"/>
          <p:nvPr/>
        </p:nvSpPr>
        <p:spPr>
          <a:xfrm>
            <a:off x="395536" y="2592194"/>
            <a:ext cx="8496944" cy="2492990"/>
          </a:xfrm>
          <a:prstGeom prst="rect">
            <a:avLst/>
          </a:prstGeom>
          <a:noFill/>
        </p:spPr>
        <p:txBody>
          <a:bodyPr wrap="square" rtlCol="0">
            <a:spAutoFit/>
          </a:bodyPr>
          <a:lstStyle/>
          <a:p>
            <a:pPr lvl="0">
              <a:buFont typeface="Wingdings" pitchFamily="2" charset="2"/>
              <a:buChar char="ü"/>
            </a:pPr>
            <a:r>
              <a:rPr lang="zh-CN" altLang="en-US" sz="2600" b="1" dirty="0" smtClean="0">
                <a:solidFill>
                  <a:srgbClr val="0000FF"/>
                </a:solidFill>
                <a:latin typeface="华文细黑" pitchFamily="2" charset="-122"/>
                <a:ea typeface="华文细黑" pitchFamily="2" charset="-122"/>
              </a:rPr>
              <a:t>整行处理方法：</a:t>
            </a:r>
            <a:endParaRPr lang="en-US" altLang="zh-CN" sz="2600" b="1" dirty="0" smtClean="0">
              <a:solidFill>
                <a:srgbClr val="C00000"/>
              </a:solidFill>
              <a:latin typeface="Arial" pitchFamily="34" charset="0"/>
              <a:ea typeface="华文细黑" pitchFamily="2" charset="-122"/>
              <a:cs typeface="Arial" pitchFamily="34" charset="0"/>
            </a:endParaRP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public</a:t>
            </a:r>
            <a:r>
              <a:rPr lang="zh-CN" altLang="en-US" sz="2600" b="1" dirty="0" smtClean="0">
                <a:solidFill>
                  <a:srgbClr val="C00000"/>
                </a:solidFill>
                <a:latin typeface="Arial" pitchFamily="34" charset="0"/>
                <a:ea typeface="华文细黑" pitchFamily="2" charset="-122"/>
                <a:cs typeface="Arial" pitchFamily="34" charset="0"/>
              </a:rPr>
              <a:t> </a:t>
            </a:r>
            <a:r>
              <a:rPr lang="en-US" altLang="zh-CN" sz="2600" b="1" dirty="0" smtClean="0">
                <a:solidFill>
                  <a:srgbClr val="C00000"/>
                </a:solidFill>
                <a:latin typeface="Arial" pitchFamily="34" charset="0"/>
                <a:ea typeface="华文细黑" pitchFamily="2" charset="-122"/>
                <a:cs typeface="Arial" pitchFamily="34" charset="0"/>
              </a:rPr>
              <a:t>String</a:t>
            </a:r>
            <a:r>
              <a:rPr lang="zh-CN" altLang="en-US" sz="2600" b="1" dirty="0" smtClean="0">
                <a:solidFill>
                  <a:srgbClr val="C00000"/>
                </a:solidFill>
                <a:latin typeface="Arial" pitchFamily="34" charset="0"/>
                <a:ea typeface="华文细黑" pitchFamily="2" charset="-122"/>
                <a:cs typeface="Arial" pitchFamily="34" charset="0"/>
              </a:rPr>
              <a:t> </a:t>
            </a:r>
            <a:r>
              <a:rPr lang="en-US" altLang="zh-CN" sz="2600" b="1" dirty="0" err="1" smtClean="0">
                <a:solidFill>
                  <a:srgbClr val="C00000"/>
                </a:solidFill>
                <a:latin typeface="Arial" pitchFamily="34" charset="0"/>
                <a:ea typeface="华文细黑" pitchFamily="2" charset="-122"/>
                <a:cs typeface="Arial" pitchFamily="34" charset="0"/>
              </a:rPr>
              <a:t>readLine</a:t>
            </a:r>
            <a:r>
              <a:rPr lang="en-US" altLang="zh-CN" sz="2600" b="1" dirty="0" smtClean="0">
                <a:solidFill>
                  <a:srgbClr val="C00000"/>
                </a:solidFill>
                <a:latin typeface="Arial" pitchFamily="34" charset="0"/>
                <a:ea typeface="华文细黑" pitchFamily="2" charset="-122"/>
                <a:cs typeface="Arial" pitchFamily="34" charset="0"/>
              </a:rPr>
              <a:t>()</a:t>
            </a:r>
          </a:p>
          <a:p>
            <a:r>
              <a:rPr lang="en-US" altLang="zh-CN" sz="2600" b="1" dirty="0" err="1" smtClean="0">
                <a:latin typeface="Arial" pitchFamily="34" charset="0"/>
                <a:ea typeface="华文细黑" pitchFamily="2" charset="-122"/>
                <a:cs typeface="Arial" pitchFamily="34" charset="0"/>
              </a:rPr>
              <a:t>BufferedReader</a:t>
            </a:r>
            <a:r>
              <a:rPr lang="zh-CN" altLang="en-US" sz="2600" b="1" dirty="0" smtClean="0">
                <a:latin typeface="Arial" pitchFamily="34" charset="0"/>
                <a:ea typeface="华文细黑" pitchFamily="2" charset="-122"/>
                <a:cs typeface="Arial" pitchFamily="34" charset="0"/>
              </a:rPr>
              <a:t>的方法，从输入流中读取一行字符，行结束标志为‘</a:t>
            </a:r>
            <a:r>
              <a:rPr lang="en-US" altLang="zh-CN" sz="2600" b="1" dirty="0" smtClean="0">
                <a:latin typeface="Arial" pitchFamily="34" charset="0"/>
                <a:ea typeface="华文细黑" pitchFamily="2" charset="-122"/>
                <a:cs typeface="Arial" pitchFamily="34" charset="0"/>
              </a:rPr>
              <a:t>\n</a:t>
            </a:r>
            <a:r>
              <a:rPr lang="zh-CN" altLang="en-US" sz="2600" b="1" dirty="0" smtClean="0">
                <a:latin typeface="Arial" pitchFamily="34" charset="0"/>
                <a:ea typeface="华文细黑" pitchFamily="2" charset="-122"/>
                <a:cs typeface="Arial" pitchFamily="34" charset="0"/>
              </a:rPr>
              <a:t>’、‘</a:t>
            </a:r>
            <a:r>
              <a:rPr lang="en-US" altLang="zh-CN" sz="2600" b="1" dirty="0" smtClean="0">
                <a:latin typeface="Arial" pitchFamily="34" charset="0"/>
                <a:ea typeface="华文细黑" pitchFamily="2" charset="-122"/>
                <a:cs typeface="Arial" pitchFamily="34" charset="0"/>
              </a:rPr>
              <a:t>\r</a:t>
            </a:r>
            <a:r>
              <a:rPr lang="zh-CN" altLang="en-US" sz="2600" b="1" dirty="0" smtClean="0">
                <a:latin typeface="Arial" pitchFamily="34" charset="0"/>
                <a:ea typeface="华文细黑" pitchFamily="2" charset="-122"/>
                <a:cs typeface="Arial" pitchFamily="34" charset="0"/>
              </a:rPr>
              <a:t>’或两者一起。</a:t>
            </a:r>
            <a:endParaRPr lang="en-US" altLang="zh-CN" sz="2600" b="1" dirty="0" smtClean="0">
              <a:latin typeface="Arial" pitchFamily="34" charset="0"/>
              <a:ea typeface="华文细黑" pitchFamily="2" charset="-122"/>
              <a:cs typeface="Arial" pitchFamily="34" charset="0"/>
            </a:endParaRPr>
          </a:p>
          <a:p>
            <a:pPr>
              <a:buFont typeface="Arial" pitchFamily="34" charset="0"/>
              <a:buChar char="•"/>
            </a:pPr>
            <a:r>
              <a:rPr lang="en-US" altLang="zh-CN" sz="2600" b="1" dirty="0" smtClean="0">
                <a:solidFill>
                  <a:srgbClr val="C00000"/>
                </a:solidFill>
                <a:latin typeface="Arial" pitchFamily="34" charset="0"/>
                <a:ea typeface="华文细黑" pitchFamily="2" charset="-122"/>
                <a:cs typeface="Arial" pitchFamily="34" charset="0"/>
              </a:rPr>
              <a:t>public void </a:t>
            </a:r>
            <a:r>
              <a:rPr lang="en-US" altLang="zh-CN" sz="2600" b="1" dirty="0" err="1" smtClean="0">
                <a:solidFill>
                  <a:srgbClr val="C00000"/>
                </a:solidFill>
                <a:latin typeface="Arial" pitchFamily="34" charset="0"/>
                <a:ea typeface="华文细黑" pitchFamily="2" charset="-122"/>
                <a:cs typeface="Arial" pitchFamily="34" charset="0"/>
              </a:rPr>
              <a:t>newLine</a:t>
            </a:r>
            <a:r>
              <a:rPr lang="en-US" altLang="zh-CN" sz="2600" b="1" dirty="0" smtClean="0">
                <a:solidFill>
                  <a:srgbClr val="C00000"/>
                </a:solidFill>
                <a:latin typeface="Arial" pitchFamily="34" charset="0"/>
                <a:ea typeface="华文细黑" pitchFamily="2" charset="-122"/>
                <a:cs typeface="Arial" pitchFamily="34" charset="0"/>
              </a:rPr>
              <a:t>()</a:t>
            </a:r>
          </a:p>
          <a:p>
            <a:r>
              <a:rPr lang="en-US" altLang="zh-CN" sz="2600" b="1" dirty="0" err="1" smtClean="0">
                <a:latin typeface="Arial" pitchFamily="34" charset="0"/>
                <a:ea typeface="华文细黑" pitchFamily="2" charset="-122"/>
                <a:cs typeface="Arial" pitchFamily="34" charset="0"/>
              </a:rPr>
              <a:t>BufferedWriter</a:t>
            </a:r>
            <a:r>
              <a:rPr lang="zh-CN" altLang="en-US" sz="2600" b="1" dirty="0" smtClean="0">
                <a:latin typeface="Arial" pitchFamily="34" charset="0"/>
                <a:ea typeface="华文细黑" pitchFamily="2" charset="-122"/>
                <a:cs typeface="Arial" pitchFamily="34" charset="0"/>
              </a:rPr>
              <a:t>的方法，向输出流中写入一个行结束标志。</a:t>
            </a:r>
            <a:endParaRPr lang="en-US" altLang="zh-CN" sz="2600" b="1"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323528" y="1556792"/>
            <a:ext cx="8424936" cy="5040560"/>
          </a:xfrm>
          <a:prstGeom prst="rect">
            <a:avLst/>
          </a:prstGeom>
          <a:noFill/>
          <a:ln w="9525">
            <a:solidFill>
              <a:srgbClr val="FF0000"/>
            </a:solidFill>
            <a:miter lim="800000"/>
            <a:headEnd/>
            <a:tailEnd/>
          </a:ln>
        </p:spPr>
      </p:pic>
      <p:sp>
        <p:nvSpPr>
          <p:cNvPr id="5" name="TextBox 4"/>
          <p:cNvSpPr txBox="1"/>
          <p:nvPr/>
        </p:nvSpPr>
        <p:spPr>
          <a:xfrm>
            <a:off x="251520" y="1024280"/>
            <a:ext cx="8424936" cy="492443"/>
          </a:xfrm>
          <a:prstGeom prst="rect">
            <a:avLst/>
          </a:prstGeom>
          <a:noFill/>
        </p:spPr>
        <p:txBody>
          <a:bodyPr wrap="square" rtlCol="0">
            <a:spAutoFit/>
          </a:bodyPr>
          <a:lstStyle/>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写文件程序：</a:t>
            </a:r>
            <a:endParaRPr lang="zh-CN" altLang="en-US" sz="2600" b="1" dirty="0">
              <a:solidFill>
                <a:srgbClr val="C00000"/>
              </a:solidFill>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10.3</a:t>
            </a:r>
            <a:r>
              <a:rPr lang="zh-CN" altLang="en-US" dirty="0" smtClean="0"/>
              <a:t> 基本字符流</a:t>
            </a:r>
            <a:endParaRPr lang="zh-CN" altLang="en-US" dirty="0"/>
          </a:p>
        </p:txBody>
      </p:sp>
      <p:pic>
        <p:nvPicPr>
          <p:cNvPr id="10243" name="Picture 3"/>
          <p:cNvPicPr>
            <a:picLocks noChangeAspect="1" noChangeArrowheads="1"/>
          </p:cNvPicPr>
          <p:nvPr/>
        </p:nvPicPr>
        <p:blipFill>
          <a:blip r:embed="rId2" cstate="print"/>
          <a:srcRect/>
          <a:stretch>
            <a:fillRect/>
          </a:stretch>
        </p:blipFill>
        <p:spPr bwMode="auto">
          <a:xfrm>
            <a:off x="323528" y="1628800"/>
            <a:ext cx="8424936" cy="4968552"/>
          </a:xfrm>
          <a:prstGeom prst="rect">
            <a:avLst/>
          </a:prstGeom>
          <a:noFill/>
          <a:ln w="9525">
            <a:solidFill>
              <a:srgbClr val="FF0000"/>
            </a:solidFill>
            <a:miter lim="800000"/>
            <a:headEnd/>
            <a:tailEnd/>
          </a:ln>
        </p:spPr>
      </p:pic>
      <p:sp>
        <p:nvSpPr>
          <p:cNvPr id="4" name="TextBox 3"/>
          <p:cNvSpPr txBox="1"/>
          <p:nvPr/>
        </p:nvSpPr>
        <p:spPr>
          <a:xfrm>
            <a:off x="251520" y="1024280"/>
            <a:ext cx="8424936" cy="492443"/>
          </a:xfrm>
          <a:prstGeom prst="rect">
            <a:avLst/>
          </a:prstGeom>
          <a:noFill/>
        </p:spPr>
        <p:txBody>
          <a:bodyPr wrap="square" rtlCol="0">
            <a:spAutoFit/>
          </a:bodyPr>
          <a:lstStyle/>
          <a:p>
            <a:pPr>
              <a:spcBef>
                <a:spcPts val="600"/>
              </a:spcBef>
              <a:spcAft>
                <a:spcPts val="600"/>
              </a:spcAft>
              <a:buFont typeface="Wingdings" pitchFamily="2" charset="2"/>
              <a:buChar char="ü"/>
            </a:pPr>
            <a:r>
              <a:rPr lang="zh-CN" altLang="en-US" sz="2600" b="1" dirty="0" smtClean="0">
                <a:solidFill>
                  <a:srgbClr val="C00000"/>
                </a:solidFill>
                <a:latin typeface="Arial" pitchFamily="34" charset="0"/>
                <a:ea typeface="华文细黑" pitchFamily="2" charset="-122"/>
                <a:cs typeface="Arial" pitchFamily="34" charset="0"/>
              </a:rPr>
              <a:t>读文件程序：</a:t>
            </a:r>
            <a:endParaRPr lang="zh-CN" altLang="en-US" sz="2600" b="1" dirty="0">
              <a:solidFill>
                <a:srgbClr val="C00000"/>
              </a:solidFill>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10.4</a:t>
            </a:r>
            <a:r>
              <a:rPr lang="zh-CN" altLang="en-US" dirty="0" smtClean="0"/>
              <a:t> 文件的处理</a:t>
            </a:r>
            <a:endParaRPr lang="zh-CN" altLang="en-US" dirty="0"/>
          </a:p>
        </p:txBody>
      </p:sp>
      <p:sp>
        <p:nvSpPr>
          <p:cNvPr id="4" name="TextBox 3"/>
          <p:cNvSpPr txBox="1"/>
          <p:nvPr/>
        </p:nvSpPr>
        <p:spPr>
          <a:xfrm>
            <a:off x="251520" y="1023119"/>
            <a:ext cx="8640960" cy="2277547"/>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1</a:t>
            </a:r>
            <a:r>
              <a:rPr lang="zh-CN" altLang="en-US" sz="2800" b="1" dirty="0" smtClean="0">
                <a:solidFill>
                  <a:srgbClr val="FF0000"/>
                </a:solidFill>
                <a:latin typeface="Arial" pitchFamily="34" charset="0"/>
                <a:ea typeface="华文细黑" pitchFamily="2" charset="-122"/>
                <a:cs typeface="Arial" pitchFamily="34" charset="0"/>
              </a:rPr>
              <a:t> 文件类</a:t>
            </a:r>
            <a:r>
              <a:rPr lang="en-US" altLang="zh-CN" sz="2800" b="1" dirty="0" smtClean="0">
                <a:solidFill>
                  <a:srgbClr val="FF0000"/>
                </a:solidFill>
                <a:latin typeface="Arial" pitchFamily="34" charset="0"/>
                <a:ea typeface="华文细黑" pitchFamily="2" charset="-122"/>
                <a:cs typeface="Arial" pitchFamily="34" charset="0"/>
              </a:rPr>
              <a:t>File</a:t>
            </a:r>
          </a:p>
          <a:p>
            <a:pPr lvl="0">
              <a:spcBef>
                <a:spcPts val="300"/>
              </a:spcBef>
              <a:spcAft>
                <a:spcPts val="300"/>
              </a:spcAft>
              <a:buFont typeface="Wingdings" pitchFamily="2" charset="2"/>
              <a:buChar char="Ø"/>
            </a:pPr>
            <a:r>
              <a:rPr lang="en-US" altLang="zh-CN" sz="2600" b="1" dirty="0" smtClean="0">
                <a:latin typeface="Arial" pitchFamily="34" charset="0"/>
                <a:ea typeface="华文细黑" pitchFamily="2" charset="-122"/>
                <a:cs typeface="Arial" pitchFamily="34" charset="0"/>
              </a:rPr>
              <a:t>File</a:t>
            </a:r>
            <a:r>
              <a:rPr lang="zh-CN" altLang="en-US" sz="2600" b="1" dirty="0" smtClean="0">
                <a:latin typeface="Arial" pitchFamily="34" charset="0"/>
                <a:ea typeface="华文细黑" pitchFamily="2" charset="-122"/>
                <a:cs typeface="Arial" pitchFamily="34" charset="0"/>
              </a:rPr>
              <a:t>类提供了对文件的操作，如创建目录、创建临时文件、改变文件名、删除文件等。</a:t>
            </a:r>
            <a:endParaRPr lang="en-US" altLang="zh-CN" sz="2600" b="1" dirty="0" smtClean="0">
              <a:latin typeface="Arial" pitchFamily="34" charset="0"/>
              <a:ea typeface="华文细黑" pitchFamily="2" charset="-122"/>
              <a:cs typeface="Arial" pitchFamily="34" charset="0"/>
            </a:endParaRPr>
          </a:p>
          <a:p>
            <a:pPr lvl="0">
              <a:spcBef>
                <a:spcPts val="300"/>
              </a:spcBef>
              <a:spcAft>
                <a:spcPts val="300"/>
              </a:spcAft>
              <a:buFont typeface="Wingdings" pitchFamily="2" charset="2"/>
              <a:buChar char="Ø"/>
            </a:pPr>
            <a:r>
              <a:rPr lang="en-US" altLang="zh-CN" sz="2600" b="1" dirty="0" smtClean="0">
                <a:latin typeface="Arial" pitchFamily="34" charset="0"/>
                <a:ea typeface="华文细黑" pitchFamily="2" charset="-122"/>
                <a:cs typeface="Arial" pitchFamily="34" charset="0"/>
              </a:rPr>
              <a:t>File</a:t>
            </a:r>
            <a:r>
              <a:rPr lang="zh-CN" altLang="en-US" sz="2600" b="1" dirty="0" smtClean="0">
                <a:latin typeface="Arial" pitchFamily="34" charset="0"/>
                <a:ea typeface="华文细黑" pitchFamily="2" charset="-122"/>
                <a:cs typeface="Arial" pitchFamily="34" charset="0"/>
              </a:rPr>
              <a:t>类提供了文件信息的方法，文件名、文件所在的路径和文件的长度等。</a:t>
            </a:r>
            <a:endParaRPr lang="en-US" altLang="zh-CN" sz="2600" b="1" dirty="0" smtClean="0">
              <a:latin typeface="Arial" pitchFamily="34" charset="0"/>
              <a:ea typeface="华文细黑" pitchFamily="2" charset="-122"/>
              <a:cs typeface="Arial" pitchFamily="34" charset="0"/>
            </a:endParaRPr>
          </a:p>
        </p:txBody>
      </p:sp>
      <p:sp>
        <p:nvSpPr>
          <p:cNvPr id="8" name="TextBox 7"/>
          <p:cNvSpPr txBox="1"/>
          <p:nvPr/>
        </p:nvSpPr>
        <p:spPr>
          <a:xfrm>
            <a:off x="395536" y="3349005"/>
            <a:ext cx="7848872" cy="1808187"/>
          </a:xfrm>
          <a:prstGeom prst="rect">
            <a:avLst/>
          </a:prstGeom>
          <a:solidFill>
            <a:srgbClr val="FFFFCC"/>
          </a:solidFill>
          <a:ln>
            <a:solidFill>
              <a:srgbClr val="C00000"/>
            </a:solidFill>
          </a:ln>
        </p:spPr>
        <p:txBody>
          <a:bodyPr wrap="square" rtlCol="0">
            <a:spAutoFit/>
          </a:bodyPr>
          <a:lstStyle/>
          <a:p>
            <a:pPr lvl="0">
              <a:spcBef>
                <a:spcPts val="300"/>
              </a:spcBef>
              <a:spcAft>
                <a:spcPts val="300"/>
              </a:spcAft>
              <a:buFont typeface="Wingdings" pitchFamily="2" charset="2"/>
              <a:buChar char="Ø"/>
            </a:pPr>
            <a:r>
              <a:rPr lang="en-US" altLang="zh-CN" sz="2600" b="1" dirty="0" smtClean="0">
                <a:solidFill>
                  <a:srgbClr val="0000FF"/>
                </a:solidFill>
                <a:latin typeface="Arial" pitchFamily="34" charset="0"/>
                <a:ea typeface="华文细黑" pitchFamily="2" charset="-122"/>
                <a:cs typeface="Arial" pitchFamily="34" charset="0"/>
              </a:rPr>
              <a:t>File</a:t>
            </a:r>
            <a:r>
              <a:rPr lang="zh-CN" altLang="en-US" sz="2600" b="1" dirty="0" smtClean="0">
                <a:solidFill>
                  <a:srgbClr val="0000FF"/>
                </a:solidFill>
                <a:latin typeface="Arial" pitchFamily="34" charset="0"/>
                <a:ea typeface="华文细黑" pitchFamily="2" charset="-122"/>
                <a:cs typeface="Arial" pitchFamily="34" charset="0"/>
              </a:rPr>
              <a:t>类构造方法：</a:t>
            </a:r>
            <a:endParaRPr lang="en-US" altLang="zh-CN" sz="2600" b="1" dirty="0" smtClean="0">
              <a:solidFill>
                <a:srgbClr val="0000FF"/>
              </a:solidFill>
              <a:latin typeface="Arial" pitchFamily="34" charset="0"/>
              <a:ea typeface="华文细黑" pitchFamily="2" charset="-122"/>
              <a:cs typeface="Arial" pitchFamily="34" charset="0"/>
            </a:endParaRPr>
          </a:p>
          <a:p>
            <a:pPr lvl="0">
              <a:spcAft>
                <a:spcPts val="300"/>
              </a:spcAft>
            </a:pPr>
            <a:r>
              <a:rPr lang="en-US" altLang="zh-CN" sz="2600" dirty="0" smtClean="0">
                <a:latin typeface="Arial" pitchFamily="34" charset="0"/>
                <a:ea typeface="华文细黑" pitchFamily="2" charset="-122"/>
                <a:cs typeface="Arial" pitchFamily="34" charset="0"/>
              </a:rPr>
              <a:t>public File(String pathname)</a:t>
            </a:r>
          </a:p>
          <a:p>
            <a:pPr lvl="0">
              <a:spcAft>
                <a:spcPts val="300"/>
              </a:spcAft>
            </a:pPr>
            <a:r>
              <a:rPr lang="en-US" altLang="zh-CN" sz="2600" dirty="0" smtClean="0">
                <a:latin typeface="Arial" pitchFamily="34" charset="0"/>
                <a:ea typeface="华文细黑" pitchFamily="2" charset="-122"/>
                <a:cs typeface="Arial" pitchFamily="34" charset="0"/>
              </a:rPr>
              <a:t>public File(File parent, String child)</a:t>
            </a:r>
          </a:p>
          <a:p>
            <a:pPr lvl="0">
              <a:spcAft>
                <a:spcPts val="300"/>
              </a:spcAft>
            </a:pPr>
            <a:r>
              <a:rPr lang="en-US" altLang="zh-CN" sz="2600" dirty="0" smtClean="0">
                <a:latin typeface="Arial" pitchFamily="34" charset="0"/>
                <a:ea typeface="华文细黑" pitchFamily="2" charset="-122"/>
                <a:cs typeface="Arial" pitchFamily="34" charset="0"/>
              </a:rPr>
              <a:t>public File(String parent, String child)</a:t>
            </a:r>
          </a:p>
        </p:txBody>
      </p:sp>
      <p:sp>
        <p:nvSpPr>
          <p:cNvPr id="9" name="TextBox 8"/>
          <p:cNvSpPr txBox="1"/>
          <p:nvPr/>
        </p:nvSpPr>
        <p:spPr>
          <a:xfrm>
            <a:off x="323528" y="5200744"/>
            <a:ext cx="8208912" cy="892552"/>
          </a:xfrm>
          <a:prstGeom prst="rect">
            <a:avLst/>
          </a:prstGeom>
          <a:noFill/>
          <a:ln>
            <a:noFill/>
          </a:ln>
        </p:spPr>
        <p:txBody>
          <a:bodyPr wrap="square" rtlCol="0">
            <a:spAutoFit/>
          </a:bodyPr>
          <a:lstStyle/>
          <a:p>
            <a:pPr lvl="0">
              <a:spcAft>
                <a:spcPts val="300"/>
              </a:spcAft>
            </a:pPr>
            <a:r>
              <a:rPr lang="zh-CN" altLang="en-US" sz="2600" dirty="0" smtClean="0">
                <a:latin typeface="Arial" pitchFamily="34" charset="0"/>
                <a:ea typeface="华文细黑" pitchFamily="2" charset="-122"/>
                <a:cs typeface="Arial" pitchFamily="34" charset="0"/>
              </a:rPr>
              <a:t>其中，</a:t>
            </a:r>
            <a:r>
              <a:rPr lang="en-US" altLang="zh-CN" sz="2600" dirty="0" smtClean="0">
                <a:latin typeface="Arial" pitchFamily="34" charset="0"/>
                <a:ea typeface="华文细黑" pitchFamily="2" charset="-122"/>
                <a:cs typeface="Arial" pitchFamily="34" charset="0"/>
              </a:rPr>
              <a:t>child</a:t>
            </a:r>
            <a:r>
              <a:rPr lang="zh-CN" altLang="en-US" sz="2600" dirty="0" smtClean="0">
                <a:latin typeface="Arial" pitchFamily="34" charset="0"/>
                <a:ea typeface="华文细黑" pitchFamily="2" charset="-122"/>
                <a:cs typeface="Arial" pitchFamily="34" charset="0"/>
              </a:rPr>
              <a:t>是文件名，</a:t>
            </a:r>
            <a:r>
              <a:rPr lang="en-US" altLang="zh-CN" sz="2600" dirty="0" smtClean="0">
                <a:latin typeface="Arial" pitchFamily="34" charset="0"/>
                <a:ea typeface="华文细黑" pitchFamily="2" charset="-122"/>
                <a:cs typeface="Arial" pitchFamily="34" charset="0"/>
              </a:rPr>
              <a:t>parent</a:t>
            </a:r>
            <a:r>
              <a:rPr lang="zh-CN" altLang="en-US" sz="2600" dirty="0" smtClean="0">
                <a:latin typeface="Arial" pitchFamily="34" charset="0"/>
                <a:ea typeface="华文细黑" pitchFamily="2" charset="-122"/>
                <a:cs typeface="Arial" pitchFamily="34" charset="0"/>
              </a:rPr>
              <a:t>是文件所在的路径，</a:t>
            </a:r>
            <a:r>
              <a:rPr lang="en-US" altLang="zh-CN" sz="2600" dirty="0" smtClean="0">
                <a:latin typeface="Arial" pitchFamily="34" charset="0"/>
                <a:ea typeface="华文细黑" pitchFamily="2" charset="-122"/>
                <a:cs typeface="Arial" pitchFamily="34" charset="0"/>
              </a:rPr>
              <a:t>pathname</a:t>
            </a:r>
            <a:r>
              <a:rPr lang="zh-CN" altLang="en-US" sz="2600" dirty="0" smtClean="0">
                <a:latin typeface="Arial" pitchFamily="34" charset="0"/>
                <a:ea typeface="华文细黑" pitchFamily="2" charset="-122"/>
                <a:cs typeface="Arial" pitchFamily="34" charset="0"/>
              </a:rPr>
              <a:t>是路径名。</a:t>
            </a:r>
            <a:endParaRPr lang="en-US" altLang="zh-CN" sz="2600" dirty="0" smtClean="0">
              <a:latin typeface="Arial" pitchFamily="34" charset="0"/>
              <a:ea typeface="华文细黑" pitchFamily="2" charset="-122"/>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TextBox 3"/>
          <p:cNvSpPr txBox="1"/>
          <p:nvPr/>
        </p:nvSpPr>
        <p:spPr>
          <a:xfrm>
            <a:off x="251520" y="1023119"/>
            <a:ext cx="8640960" cy="4985980"/>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访问文件对象方法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String </a:t>
            </a:r>
            <a:r>
              <a:rPr lang="en-US" altLang="zh-CN" sz="2400" b="1" dirty="0" err="1" smtClean="0">
                <a:solidFill>
                  <a:srgbClr val="C00000"/>
                </a:solidFill>
                <a:latin typeface="Arial" pitchFamily="34" charset="0"/>
                <a:ea typeface="华文细黑" pitchFamily="2" charset="-122"/>
                <a:cs typeface="Arial" pitchFamily="34" charset="0"/>
              </a:rPr>
              <a:t>getName</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返回文件名，不含路径信息</a:t>
            </a:r>
            <a:endParaRPr lang="en-US" altLang="zh-CN" sz="2400" b="1" dirty="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String </a:t>
            </a:r>
            <a:r>
              <a:rPr lang="en-US" altLang="zh-CN" sz="2400" b="1" dirty="0" err="1" smtClean="0">
                <a:solidFill>
                  <a:srgbClr val="C00000"/>
                </a:solidFill>
                <a:latin typeface="Arial" pitchFamily="34" charset="0"/>
                <a:ea typeface="华文细黑" pitchFamily="2" charset="-122"/>
                <a:cs typeface="Arial" pitchFamily="34" charset="0"/>
              </a:rPr>
              <a:t>getPath</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返回相对路径名和文件名</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String </a:t>
            </a:r>
            <a:r>
              <a:rPr lang="en-US" altLang="zh-CN" sz="2400" b="1" dirty="0" err="1" smtClean="0">
                <a:solidFill>
                  <a:srgbClr val="C00000"/>
                </a:solidFill>
                <a:latin typeface="Arial" pitchFamily="34" charset="0"/>
                <a:ea typeface="华文细黑" pitchFamily="2" charset="-122"/>
                <a:cs typeface="Arial" pitchFamily="34" charset="0"/>
              </a:rPr>
              <a:t>getAbsolutePath</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返回绝对路径和文件名</a:t>
            </a: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String </a:t>
            </a:r>
            <a:r>
              <a:rPr lang="en-US" altLang="zh-CN" sz="2400" b="1" dirty="0" err="1" smtClean="0">
                <a:solidFill>
                  <a:srgbClr val="C00000"/>
                </a:solidFill>
                <a:latin typeface="Arial" pitchFamily="34" charset="0"/>
                <a:ea typeface="华文细黑" pitchFamily="2" charset="-122"/>
                <a:cs typeface="Arial" pitchFamily="34" charset="0"/>
              </a:rPr>
              <a:t>getParent</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返回文件所在的路径名</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File </a:t>
            </a:r>
            <a:r>
              <a:rPr lang="en-US" altLang="zh-CN" sz="2400" b="1" dirty="0" err="1" smtClean="0">
                <a:solidFill>
                  <a:srgbClr val="C00000"/>
                </a:solidFill>
                <a:latin typeface="Arial" pitchFamily="34" charset="0"/>
                <a:ea typeface="华文细黑" pitchFamily="2" charset="-122"/>
                <a:cs typeface="Arial" pitchFamily="34" charset="0"/>
              </a:rPr>
              <a:t>getParentFile</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返回文件所在的路径对象</a:t>
            </a:r>
            <a:endParaRPr lang="en-US" altLang="zh-CN" sz="24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3463771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1000"/>
                                        <p:tgtEl>
                                          <p:spTgt spid="4">
                                            <p:txEl>
                                              <p:pRg st="6" end="6"/>
                                            </p:txEl>
                                          </p:spTgt>
                                        </p:tgtEl>
                                      </p:cBhvr>
                                    </p:animEffect>
                                    <p:anim calcmode="lin" valueType="num">
                                      <p:cBhvr>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1000"/>
                                        <p:tgtEl>
                                          <p:spTgt spid="4">
                                            <p:txEl>
                                              <p:pRg st="8" end="8"/>
                                            </p:txEl>
                                          </p:spTgt>
                                        </p:tgtEl>
                                      </p:cBhvr>
                                    </p:animEffect>
                                    <p:anim calcmode="lin" valueType="num">
                                      <p:cBhvr>
                                        <p:cTn id="4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 calcmode="lin" valueType="num">
                                      <p:cBhvr additive="base">
                                        <p:cTn id="5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TextBox 3"/>
          <p:cNvSpPr txBox="1"/>
          <p:nvPr/>
        </p:nvSpPr>
        <p:spPr>
          <a:xfrm>
            <a:off x="251520" y="1023119"/>
            <a:ext cx="8640960" cy="4985980"/>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文件检测方法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exists()</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判断文件是否存在</a:t>
            </a:r>
            <a:endParaRPr lang="en-US" altLang="zh-CN" sz="2400" b="1" dirty="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canWrite</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判断文件是否可写</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canRead</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判断文件是否可读</a:t>
            </a: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isFile</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判断是否为文件</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isDirectory</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a:t>
            </a:r>
            <a:r>
              <a:rPr lang="zh-CN" altLang="en-US" sz="2400" b="1" dirty="0">
                <a:latin typeface="Arial" pitchFamily="34" charset="0"/>
                <a:ea typeface="华文细黑" pitchFamily="2" charset="-122"/>
                <a:cs typeface="Arial" pitchFamily="34" charset="0"/>
              </a:rPr>
              <a:t>判断是否为目录</a:t>
            </a:r>
            <a:endParaRPr lang="en-US" altLang="zh-CN" sz="24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896261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1000"/>
                                        <p:tgtEl>
                                          <p:spTgt spid="4">
                                            <p:txEl>
                                              <p:pRg st="5" end="5"/>
                                            </p:txEl>
                                          </p:spTgt>
                                        </p:tgtEl>
                                      </p:cBhvr>
                                    </p:animEffect>
                                    <p:anim calcmode="lin" valueType="num">
                                      <p:cBhvr>
                                        <p:cTn id="3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1000"/>
                                        <p:tgtEl>
                                          <p:spTgt spid="4">
                                            <p:txEl>
                                              <p:pRg st="6" end="6"/>
                                            </p:txEl>
                                          </p:spTgt>
                                        </p:tgtEl>
                                      </p:cBhvr>
                                    </p:animEffect>
                                    <p:anim calcmode="lin" valueType="num">
                                      <p:cBhvr>
                                        <p:cTn id="3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1000"/>
                                        <p:tgtEl>
                                          <p:spTgt spid="4">
                                            <p:txEl>
                                              <p:pRg st="7" end="7"/>
                                            </p:txEl>
                                          </p:spTgt>
                                        </p:tgtEl>
                                      </p:cBhvr>
                                    </p:animEffect>
                                    <p:anim calcmode="lin" valueType="num">
                                      <p:cBhvr>
                                        <p:cTn id="4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Effect transition="in" filter="fade">
                                      <p:cBhvr>
                                        <p:cTn id="48" dur="1000"/>
                                        <p:tgtEl>
                                          <p:spTgt spid="4">
                                            <p:txEl>
                                              <p:pRg st="8" end="8"/>
                                            </p:txEl>
                                          </p:spTgt>
                                        </p:tgtEl>
                                      </p:cBhvr>
                                    </p:animEffect>
                                    <p:anim calcmode="lin" valueType="num">
                                      <p:cBhvr>
                                        <p:cTn id="4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 calcmode="lin" valueType="num">
                                      <p:cBhvr additive="base">
                                        <p:cTn id="5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TextBox 3"/>
          <p:cNvSpPr txBox="1"/>
          <p:nvPr/>
        </p:nvSpPr>
        <p:spPr>
          <a:xfrm>
            <a:off x="251520" y="1023119"/>
            <a:ext cx="8640960" cy="2308324"/>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获得文件属性方法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long length()</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返回文件长度</a:t>
            </a:r>
            <a:endParaRPr lang="en-US" altLang="zh-CN" sz="2400" b="1" dirty="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long </a:t>
            </a:r>
            <a:r>
              <a:rPr lang="en-US" altLang="zh-CN" sz="2400" b="1" dirty="0" err="1" smtClean="0">
                <a:solidFill>
                  <a:srgbClr val="C00000"/>
                </a:solidFill>
                <a:latin typeface="Arial" pitchFamily="34" charset="0"/>
                <a:ea typeface="华文细黑" pitchFamily="2" charset="-122"/>
                <a:cs typeface="Arial" pitchFamily="34" charset="0"/>
              </a:rPr>
              <a:t>lastModified</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返回文件的最后修改时间</a:t>
            </a:r>
          </a:p>
        </p:txBody>
      </p:sp>
      <p:sp>
        <p:nvSpPr>
          <p:cNvPr id="5" name="TextBox 4"/>
          <p:cNvSpPr txBox="1"/>
          <p:nvPr/>
        </p:nvSpPr>
        <p:spPr>
          <a:xfrm>
            <a:off x="251520" y="3501008"/>
            <a:ext cx="8640960" cy="2308324"/>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文件操作方法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renameTo</a:t>
            </a:r>
            <a:r>
              <a:rPr lang="en-US" altLang="zh-CN" sz="2400" b="1" dirty="0" smtClean="0">
                <a:solidFill>
                  <a:srgbClr val="C00000"/>
                </a:solidFill>
                <a:latin typeface="Arial" pitchFamily="34" charset="0"/>
                <a:ea typeface="华文细黑" pitchFamily="2" charset="-122"/>
                <a:cs typeface="Arial" pitchFamily="34" charset="0"/>
              </a:rPr>
              <a:t>(File </a:t>
            </a:r>
            <a:r>
              <a:rPr lang="en-US" altLang="zh-CN" sz="2400" b="1" dirty="0" err="1" smtClean="0">
                <a:solidFill>
                  <a:srgbClr val="C00000"/>
                </a:solidFill>
                <a:latin typeface="Arial" pitchFamily="34" charset="0"/>
                <a:ea typeface="华文细黑" pitchFamily="2" charset="-122"/>
                <a:cs typeface="Arial" pitchFamily="34" charset="0"/>
              </a:rPr>
              <a:t>dest</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文件</a:t>
            </a:r>
            <a:r>
              <a:rPr lang="zh-CN" altLang="en-US" sz="2400" b="1" dirty="0">
                <a:latin typeface="Arial" pitchFamily="34" charset="0"/>
                <a:ea typeface="华文细黑" pitchFamily="2" charset="-122"/>
                <a:cs typeface="Arial" pitchFamily="34" charset="0"/>
              </a:rPr>
              <a:t>重命名</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delete()</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删除文件或空目录</a:t>
            </a:r>
          </a:p>
        </p:txBody>
      </p:sp>
    </p:spTree>
    <p:extLst>
      <p:ext uri="{BB962C8B-B14F-4D97-AF65-F5344CB8AC3E}">
        <p14:creationId xmlns:p14="http://schemas.microsoft.com/office/powerpoint/2010/main" val="1284790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1000"/>
                                        <p:tgtEl>
                                          <p:spTgt spid="4">
                                            <p:txEl>
                                              <p:pRg st="4" end="4"/>
                                            </p:txEl>
                                          </p:spTgt>
                                        </p:tgtEl>
                                      </p:cBhvr>
                                    </p:animEffect>
                                    <p:anim calcmode="lin" valueType="num">
                                      <p:cBhvr>
                                        <p:cTn id="2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1000"/>
                                        <p:tgtEl>
                                          <p:spTgt spid="5">
                                            <p:txEl>
                                              <p:pRg st="1" end="1"/>
                                            </p:txEl>
                                          </p:spTgt>
                                        </p:tgtEl>
                                      </p:cBhvr>
                                    </p:animEffect>
                                    <p:anim calcmode="lin" valueType="num">
                                      <p:cBhvr>
                                        <p:cTn id="3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 end="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fade">
                                      <p:cBhvr>
                                        <p:cTn id="40" dur="1000"/>
                                        <p:tgtEl>
                                          <p:spTgt spid="5">
                                            <p:txEl>
                                              <p:pRg st="2" end="2"/>
                                            </p:txEl>
                                          </p:spTgt>
                                        </p:tgtEl>
                                      </p:cBhvr>
                                    </p:animEffect>
                                    <p:anim calcmode="lin" valueType="num">
                                      <p:cBhvr>
                                        <p:cTn id="4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1000"/>
                                        <p:tgtEl>
                                          <p:spTgt spid="5">
                                            <p:txEl>
                                              <p:pRg st="3" end="3"/>
                                            </p:txEl>
                                          </p:spTgt>
                                        </p:tgtEl>
                                      </p:cBhvr>
                                    </p:animEffect>
                                    <p:anim calcmode="lin" valueType="num">
                                      <p:cBhvr>
                                        <p:cTn id="4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fade">
                                      <p:cBhvr>
                                        <p:cTn id="52" dur="1000"/>
                                        <p:tgtEl>
                                          <p:spTgt spid="5">
                                            <p:txEl>
                                              <p:pRg st="4" end="4"/>
                                            </p:txEl>
                                          </p:spTgt>
                                        </p:tgtEl>
                                      </p:cBhvr>
                                    </p:animEffect>
                                    <p:anim calcmode="lin" valueType="num">
                                      <p:cBhvr>
                                        <p:cTn id="5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5" name="TextBox 4"/>
          <p:cNvSpPr txBox="1"/>
          <p:nvPr/>
        </p:nvSpPr>
        <p:spPr>
          <a:xfrm>
            <a:off x="323528" y="980728"/>
            <a:ext cx="8640960" cy="3200876"/>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zh-CN" altLang="en-US" sz="2800" b="1" dirty="0" smtClean="0">
                <a:solidFill>
                  <a:srgbClr val="0000FF"/>
                </a:solidFill>
                <a:latin typeface="Arial" pitchFamily="34" charset="0"/>
                <a:ea typeface="华文细黑" pitchFamily="2" charset="-122"/>
                <a:cs typeface="Arial" pitchFamily="34" charset="0"/>
              </a:rPr>
              <a:t> 目录操作方法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a:t>
            </a:r>
            <a:r>
              <a:rPr lang="en-US" altLang="zh-CN" sz="2400" b="1" dirty="0" err="1" smtClean="0">
                <a:solidFill>
                  <a:srgbClr val="C00000"/>
                </a:solidFill>
                <a:latin typeface="Arial" pitchFamily="34" charset="0"/>
                <a:ea typeface="华文细黑" pitchFamily="2" charset="-122"/>
                <a:cs typeface="Arial" pitchFamily="34" charset="0"/>
              </a:rPr>
              <a:t>boolean</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err="1" smtClean="0">
                <a:solidFill>
                  <a:srgbClr val="C00000"/>
                </a:solidFill>
                <a:latin typeface="Arial" pitchFamily="34" charset="0"/>
                <a:ea typeface="华文细黑" pitchFamily="2" charset="-122"/>
                <a:cs typeface="Arial" pitchFamily="34" charset="0"/>
              </a:rPr>
              <a:t>mkdir</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en-US" altLang="zh-CN" sz="2400" b="1" dirty="0" smtClean="0">
                <a:latin typeface="Arial" pitchFamily="34" charset="0"/>
                <a:ea typeface="华文细黑" pitchFamily="2" charset="-122"/>
                <a:cs typeface="Arial" pitchFamily="34" charset="0"/>
              </a:rPr>
              <a:t>  </a:t>
            </a:r>
            <a:r>
              <a:rPr lang="zh-CN" altLang="en-US" sz="2400" b="1" dirty="0">
                <a:latin typeface="Arial" pitchFamily="34" charset="0"/>
                <a:ea typeface="华文细黑" pitchFamily="2" charset="-122"/>
                <a:cs typeface="Arial" pitchFamily="34" charset="0"/>
              </a:rPr>
              <a:t>创建目录</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String[] list()</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列出目录中所有的文件和子目录名</a:t>
            </a:r>
            <a:endParaRPr lang="en-US" altLang="zh-CN" sz="2400" b="1" dirty="0" smtClean="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public </a:t>
            </a:r>
            <a:r>
              <a:rPr lang="en-US" altLang="zh-CN" sz="2400" b="1" dirty="0" smtClean="0">
                <a:solidFill>
                  <a:srgbClr val="C00000"/>
                </a:solidFill>
                <a:latin typeface="Arial" pitchFamily="34" charset="0"/>
                <a:ea typeface="华文细黑" pitchFamily="2" charset="-122"/>
                <a:cs typeface="Arial" pitchFamily="34" charset="0"/>
              </a:rPr>
              <a:t>File[] </a:t>
            </a:r>
            <a:r>
              <a:rPr lang="en-US" altLang="zh-CN" sz="2400" b="1" dirty="0" err="1" smtClean="0">
                <a:solidFill>
                  <a:srgbClr val="C00000"/>
                </a:solidFill>
                <a:latin typeface="Arial" pitchFamily="34" charset="0"/>
                <a:ea typeface="华文细黑" pitchFamily="2" charset="-122"/>
                <a:cs typeface="Arial" pitchFamily="34" charset="0"/>
              </a:rPr>
              <a:t>listFiles</a:t>
            </a:r>
            <a:r>
              <a:rPr lang="en-US" altLang="zh-CN" sz="2400" b="1" dirty="0" smtClean="0">
                <a:solidFill>
                  <a:srgbClr val="C00000"/>
                </a:solidFill>
                <a:latin typeface="Arial" pitchFamily="34" charset="0"/>
                <a:ea typeface="华文细黑" pitchFamily="2" charset="-122"/>
                <a:cs typeface="Arial" pitchFamily="34" charset="0"/>
              </a:rPr>
              <a:t>()</a:t>
            </a:r>
            <a:endParaRPr lang="en-US" altLang="zh-CN" sz="2400" b="1" dirty="0">
              <a:solidFill>
                <a:srgbClr val="C00000"/>
              </a:solidFill>
              <a:latin typeface="Arial" pitchFamily="34" charset="0"/>
              <a:ea typeface="华文细黑" pitchFamily="2" charset="-122"/>
              <a:cs typeface="Arial" pitchFamily="34" charset="0"/>
            </a:endParaRPr>
          </a:p>
          <a:p>
            <a:pPr lvl="0">
              <a:spcBef>
                <a:spcPts val="300"/>
              </a:spcBef>
              <a:spcAft>
                <a:spcPts val="300"/>
              </a:spcAft>
            </a:pPr>
            <a:r>
              <a:rPr lang="zh-CN" altLang="en-US" sz="2400" b="1" dirty="0">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列出目录中所有的文件和子目录对象</a:t>
            </a:r>
            <a:endParaRPr lang="en-US" altLang="zh-CN" sz="2400" b="1" dirty="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9357624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1000"/>
                                        <p:tgtEl>
                                          <p:spTgt spid="5">
                                            <p:txEl>
                                              <p:pRg st="1" end="1"/>
                                            </p:txEl>
                                          </p:spTgt>
                                        </p:tgtEl>
                                      </p:cBhvr>
                                    </p:animEffect>
                                    <p:anim calcmode="lin" valueType="num">
                                      <p:cBhvr>
                                        <p:cTn id="1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1000"/>
                                        <p:tgtEl>
                                          <p:spTgt spid="5">
                                            <p:txEl>
                                              <p:pRg st="2" end="2"/>
                                            </p:txEl>
                                          </p:spTgt>
                                        </p:tgtEl>
                                      </p:cBhvr>
                                    </p:animEffect>
                                    <p:anim calcmode="lin" valueType="num">
                                      <p:cBhvr>
                                        <p:cTn id="1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1000"/>
                                        <p:tgtEl>
                                          <p:spTgt spid="5">
                                            <p:txEl>
                                              <p:pRg st="3" end="3"/>
                                            </p:txEl>
                                          </p:spTgt>
                                        </p:tgtEl>
                                      </p:cBhvr>
                                    </p:animEffect>
                                    <p:anim calcmode="lin" valueType="num">
                                      <p:cBhvr>
                                        <p:cTn id="2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1000"/>
                                        <p:tgtEl>
                                          <p:spTgt spid="5">
                                            <p:txEl>
                                              <p:pRg st="6" end="6"/>
                                            </p:txEl>
                                          </p:spTgt>
                                        </p:tgtEl>
                                      </p:cBhvr>
                                    </p:animEffect>
                                    <p:anim calcmode="lin" valueType="num">
                                      <p:cBhvr>
                                        <p:cTn id="4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10.1</a:t>
            </a:r>
            <a:r>
              <a:rPr lang="zh-CN" altLang="en-US" dirty="0"/>
              <a:t>数据流基本概念</a:t>
            </a:r>
          </a:p>
        </p:txBody>
      </p:sp>
      <p:sp>
        <p:nvSpPr>
          <p:cNvPr id="4" name="TextBox 3"/>
          <p:cNvSpPr txBox="1"/>
          <p:nvPr/>
        </p:nvSpPr>
        <p:spPr>
          <a:xfrm>
            <a:off x="361628" y="980728"/>
            <a:ext cx="8496944" cy="2277547"/>
          </a:xfrm>
          <a:prstGeom prst="rect">
            <a:avLst/>
          </a:prstGeom>
          <a:noFill/>
        </p:spPr>
        <p:txBody>
          <a:bodyPr wrap="square" rtlCol="0">
            <a:spAutoFit/>
          </a:bodyPr>
          <a:lstStyle/>
          <a:p>
            <a:pPr marL="457200" indent="-457200">
              <a:spcAft>
                <a:spcPts val="600"/>
              </a:spcAft>
              <a:buFont typeface="Wingdings" panose="05000000000000000000"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输入流与输出流</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输入流：</a:t>
            </a:r>
            <a:r>
              <a:rPr lang="zh-CN" altLang="en-US" sz="2600" b="1" dirty="0" smtClean="0">
                <a:latin typeface="Arial" pitchFamily="34" charset="0"/>
                <a:ea typeface="华文细黑" pitchFamily="2" charset="-122"/>
                <a:cs typeface="Arial" pitchFamily="34" charset="0"/>
              </a:rPr>
              <a:t>将程序中需要的数据从文件、标准输入或其它输入设备中读入。</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输出流：</a:t>
            </a:r>
            <a:r>
              <a:rPr lang="zh-CN" altLang="en-US" sz="2600" b="1" dirty="0" smtClean="0">
                <a:solidFill>
                  <a:schemeClr val="tx2"/>
                </a:solidFill>
                <a:latin typeface="Arial" pitchFamily="34" charset="0"/>
                <a:ea typeface="华文细黑" pitchFamily="2" charset="-122"/>
                <a:cs typeface="Arial" pitchFamily="34" charset="0"/>
              </a:rPr>
              <a:t>将程序中产生的数据写到文件中，或</a:t>
            </a:r>
            <a:r>
              <a:rPr lang="zh-CN" altLang="en-US" sz="2600" b="1" dirty="0" smtClean="0">
                <a:solidFill>
                  <a:schemeClr val="tx2"/>
                </a:solidFill>
                <a:latin typeface="Arial" pitchFamily="34" charset="0"/>
                <a:ea typeface="华文细黑" pitchFamily="2" charset="-122"/>
                <a:cs typeface="Arial" pitchFamily="34" charset="0"/>
              </a:rPr>
              <a:t>传输到输出设备</a:t>
            </a:r>
            <a:r>
              <a:rPr lang="zh-CN" altLang="en-US" sz="2600" b="1" dirty="0" smtClean="0">
                <a:solidFill>
                  <a:schemeClr val="tx2"/>
                </a:solidFill>
                <a:latin typeface="Arial" pitchFamily="34" charset="0"/>
                <a:ea typeface="华文细黑" pitchFamily="2" charset="-122"/>
                <a:cs typeface="Arial" pitchFamily="34" charset="0"/>
              </a:rPr>
              <a:t>。</a:t>
            </a:r>
            <a:endParaRPr lang="en-US" altLang="zh-CN" sz="2600" b="1" dirty="0">
              <a:solidFill>
                <a:schemeClr val="tx2"/>
              </a:solidFill>
              <a:latin typeface="Arial" pitchFamily="34" charset="0"/>
              <a:ea typeface="华文细黑" pitchFamily="2" charset="-122"/>
              <a:cs typeface="Arial" pitchFamily="34" charset="0"/>
            </a:endParaRPr>
          </a:p>
        </p:txBody>
      </p:sp>
      <p:sp>
        <p:nvSpPr>
          <p:cNvPr id="6" name="TextBox 5"/>
          <p:cNvSpPr txBox="1"/>
          <p:nvPr/>
        </p:nvSpPr>
        <p:spPr>
          <a:xfrm>
            <a:off x="361628" y="3495779"/>
            <a:ext cx="8496944" cy="1877437"/>
          </a:xfrm>
          <a:prstGeom prst="rect">
            <a:avLst/>
          </a:prstGeom>
          <a:noFill/>
        </p:spPr>
        <p:txBody>
          <a:bodyPr wrap="square" rtlCol="0">
            <a:spAutoFit/>
          </a:bodyPr>
          <a:lstStyle/>
          <a:p>
            <a:pPr marL="457200" indent="-457200">
              <a:spcAft>
                <a:spcPts val="600"/>
              </a:spcAft>
              <a:buFont typeface="Wingdings" panose="05000000000000000000"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字符流与字节流</a:t>
            </a:r>
            <a:endParaRPr lang="en-US" altLang="zh-CN" sz="2800" b="1" dirty="0" smtClean="0">
              <a:solidFill>
                <a:srgbClr val="FF0000"/>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字节流</a:t>
            </a:r>
            <a:r>
              <a:rPr lang="en-US" altLang="zh-CN" sz="2600" b="1" dirty="0" smtClean="0">
                <a:solidFill>
                  <a:srgbClr val="0000FF"/>
                </a:solidFill>
                <a:latin typeface="Arial" pitchFamily="34" charset="0"/>
                <a:ea typeface="华文细黑" pitchFamily="2" charset="-122"/>
                <a:cs typeface="Arial" pitchFamily="34" charset="0"/>
              </a:rPr>
              <a:t>(8</a:t>
            </a:r>
            <a:r>
              <a:rPr lang="zh-CN" altLang="en-US" sz="2600" b="1" dirty="0" smtClean="0">
                <a:solidFill>
                  <a:srgbClr val="0000FF"/>
                </a:solidFill>
                <a:latin typeface="Arial" pitchFamily="34" charset="0"/>
                <a:ea typeface="华文细黑" pitchFamily="2" charset="-122"/>
                <a:cs typeface="Arial" pitchFamily="34" charset="0"/>
              </a:rPr>
              <a:t>位</a:t>
            </a:r>
            <a:r>
              <a:rPr lang="en-US" altLang="zh-CN" sz="2600" b="1" dirty="0" smtClean="0">
                <a:solidFill>
                  <a:srgbClr val="0000FF"/>
                </a:solidFill>
                <a:latin typeface="Arial" pitchFamily="34" charset="0"/>
                <a:ea typeface="华文细黑" pitchFamily="2" charset="-122"/>
                <a:cs typeface="Arial" pitchFamily="34" charset="0"/>
              </a:rPr>
              <a:t>)</a:t>
            </a:r>
            <a:r>
              <a:rPr lang="zh-CN" altLang="en-US" sz="2600" b="1" dirty="0" smtClean="0">
                <a:solidFill>
                  <a:srgbClr val="0000FF"/>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基于二进制数据的，比如图像的位</a:t>
            </a:r>
            <a:r>
              <a:rPr lang="zh-CN" altLang="en-US" sz="2600" b="1" dirty="0" smtClean="0">
                <a:latin typeface="Arial" pitchFamily="34" charset="0"/>
                <a:ea typeface="华文细黑" pitchFamily="2" charset="-122"/>
                <a:cs typeface="Arial" pitchFamily="34" charset="0"/>
              </a:rPr>
              <a:t>模式。</a:t>
            </a:r>
            <a:endParaRPr lang="en-US" altLang="zh-CN" sz="2600" b="1" dirty="0" smtClean="0">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字符流</a:t>
            </a:r>
            <a:r>
              <a:rPr lang="en-US" altLang="zh-CN" sz="2600" b="1" dirty="0">
                <a:solidFill>
                  <a:srgbClr val="0000FF"/>
                </a:solidFill>
                <a:latin typeface="Arial" pitchFamily="34" charset="0"/>
                <a:ea typeface="华文细黑" pitchFamily="2" charset="-122"/>
                <a:cs typeface="Arial" pitchFamily="34" charset="0"/>
              </a:rPr>
              <a:t>(16</a:t>
            </a:r>
            <a:r>
              <a:rPr lang="zh-CN" altLang="en-US" sz="2600" b="1" dirty="0">
                <a:solidFill>
                  <a:srgbClr val="0000FF"/>
                </a:solidFill>
                <a:latin typeface="Arial" pitchFamily="34" charset="0"/>
                <a:ea typeface="华文细黑" pitchFamily="2" charset="-122"/>
                <a:cs typeface="Arial" pitchFamily="34" charset="0"/>
              </a:rPr>
              <a:t>位</a:t>
            </a:r>
            <a:r>
              <a:rPr lang="en-US" altLang="zh-CN" sz="2600" b="1" dirty="0">
                <a:solidFill>
                  <a:srgbClr val="0000FF"/>
                </a:solidFill>
                <a:latin typeface="Arial" pitchFamily="34" charset="0"/>
                <a:ea typeface="华文细黑" pitchFamily="2" charset="-122"/>
                <a:cs typeface="Arial" pitchFamily="34" charset="0"/>
              </a:rPr>
              <a:t>)</a:t>
            </a:r>
            <a:r>
              <a:rPr lang="zh-CN" altLang="en-US" sz="2600" b="1" dirty="0">
                <a:solidFill>
                  <a:srgbClr val="0000FF"/>
                </a:solidFill>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基于文本的，主要服务于人可以阅读的字符，比如源代码</a:t>
            </a:r>
            <a:r>
              <a:rPr lang="zh-CN" altLang="en-US" sz="2600" b="1" dirty="0" smtClean="0">
                <a:latin typeface="Arial" pitchFamily="34" charset="0"/>
                <a:ea typeface="华文细黑" pitchFamily="2" charset="-122"/>
                <a:cs typeface="Arial" pitchFamily="34" charset="0"/>
              </a:rPr>
              <a:t>。</a:t>
            </a:r>
            <a:endParaRPr lang="en-US" altLang="zh-CN" sz="2600" b="1" dirty="0">
              <a:solidFill>
                <a:srgbClr val="0000FF"/>
              </a:solidFill>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27572502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305504" cy="2952328"/>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034504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676286" cy="5544616"/>
          </a:xfrm>
          <a:prstGeom prst="rect">
            <a:avLst/>
          </a:prstGeom>
          <a:noFill/>
          <a:ln w="9525">
            <a:solidFill>
              <a:srgbClr val="C0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667642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TextBox 3"/>
          <p:cNvSpPr txBox="1"/>
          <p:nvPr/>
        </p:nvSpPr>
        <p:spPr>
          <a:xfrm>
            <a:off x="251520" y="1023119"/>
            <a:ext cx="8640960" cy="2677656"/>
          </a:xfrm>
          <a:prstGeom prst="rect">
            <a:avLst/>
          </a:prstGeom>
          <a:noFill/>
        </p:spPr>
        <p:txBody>
          <a:bodyPr wrap="square" rtlCol="0">
            <a:spAutoFit/>
          </a:bodyPr>
          <a:lstStyle/>
          <a:p>
            <a:pPr>
              <a:spcBef>
                <a:spcPts val="300"/>
              </a:spcBef>
              <a:spcAft>
                <a:spcPts val="300"/>
              </a:spcAft>
              <a:buFont typeface="Wingdings" pitchFamily="2" charset="2"/>
              <a:buChar char="n"/>
            </a:pPr>
            <a:r>
              <a:rPr lang="en-US" altLang="zh-CN" sz="2800" b="1" dirty="0" smtClean="0">
                <a:solidFill>
                  <a:srgbClr val="FF0000"/>
                </a:solidFill>
                <a:latin typeface="Arial" pitchFamily="34" charset="0"/>
                <a:ea typeface="华文细黑" pitchFamily="2" charset="-122"/>
                <a:cs typeface="Arial" pitchFamily="34" charset="0"/>
              </a:rPr>
              <a:t>2</a:t>
            </a:r>
            <a:r>
              <a:rPr lang="zh-CN" altLang="en-US" sz="2800" b="1" dirty="0" smtClean="0">
                <a:solidFill>
                  <a:srgbClr val="FF0000"/>
                </a:solidFill>
                <a:latin typeface="Arial" pitchFamily="34" charset="0"/>
                <a:ea typeface="华文细黑" pitchFamily="2" charset="-122"/>
                <a:cs typeface="Arial" pitchFamily="34" charset="0"/>
              </a:rPr>
              <a:t> 随机访问文件</a:t>
            </a:r>
            <a:r>
              <a:rPr lang="en-US" altLang="zh-CN" sz="2800" b="1" dirty="0" smtClean="0">
                <a:solidFill>
                  <a:srgbClr val="FF0000"/>
                </a:solidFill>
                <a:latin typeface="Arial" pitchFamily="34" charset="0"/>
                <a:ea typeface="华文细黑" pitchFamily="2" charset="-122"/>
                <a:cs typeface="Arial" pitchFamily="34" charset="0"/>
              </a:rPr>
              <a:t>(</a:t>
            </a:r>
            <a:r>
              <a:rPr lang="en-US" altLang="zh-CN" sz="2800" b="1" dirty="0" err="1" smtClean="0">
                <a:solidFill>
                  <a:srgbClr val="FF0000"/>
                </a:solidFill>
                <a:latin typeface="Arial" pitchFamily="34" charset="0"/>
                <a:ea typeface="华文细黑" pitchFamily="2" charset="-122"/>
                <a:cs typeface="Arial" pitchFamily="34" charset="0"/>
              </a:rPr>
              <a:t>RandomAccessFile</a:t>
            </a:r>
            <a:r>
              <a:rPr lang="en-US" altLang="zh-CN" sz="2800" b="1" dirty="0" smtClean="0">
                <a:solidFill>
                  <a:srgbClr val="FF0000"/>
                </a:solidFill>
                <a:latin typeface="Arial" pitchFamily="34" charset="0"/>
                <a:ea typeface="华文细黑" pitchFamily="2" charset="-122"/>
                <a:cs typeface="Arial" pitchFamily="34" charset="0"/>
              </a:rPr>
              <a:t>)</a:t>
            </a:r>
          </a:p>
          <a:p>
            <a:pPr lvl="0">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顺序访问文件：</a:t>
            </a:r>
            <a:r>
              <a:rPr lang="zh-CN" altLang="en-US" sz="2600" b="1" dirty="0" smtClean="0">
                <a:latin typeface="Arial" pitchFamily="34" charset="0"/>
                <a:ea typeface="华文细黑" pitchFamily="2" charset="-122"/>
                <a:cs typeface="Arial" pitchFamily="34" charset="0"/>
              </a:rPr>
              <a:t>从头到尾依次读出或写入数据，对一个文件不能同时读写。</a:t>
            </a:r>
            <a:endParaRPr lang="en-US" altLang="zh-CN" sz="2600" b="1" dirty="0" smtClean="0">
              <a:latin typeface="Arial" pitchFamily="34" charset="0"/>
              <a:ea typeface="华文细黑" pitchFamily="2" charset="-122"/>
              <a:cs typeface="Arial" pitchFamily="34" charset="0"/>
            </a:endParaRPr>
          </a:p>
          <a:p>
            <a:pPr lvl="0">
              <a:spcBef>
                <a:spcPts val="300"/>
              </a:spcBef>
              <a:spcAft>
                <a:spcPts val="3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随机访问文件：</a:t>
            </a:r>
            <a:r>
              <a:rPr lang="zh-CN" altLang="en-US" sz="2600" b="1" dirty="0" smtClean="0">
                <a:latin typeface="Arial" pitchFamily="34" charset="0"/>
                <a:ea typeface="华文细黑" pitchFamily="2" charset="-122"/>
                <a:cs typeface="Arial" pitchFamily="34" charset="0"/>
              </a:rPr>
              <a:t>在文件的任意位置读或写数据，可以同时进行读和写的操作。</a:t>
            </a:r>
            <a:r>
              <a:rPr lang="en-US" altLang="zh-CN" sz="2600" b="1" dirty="0" err="1" smtClean="0">
                <a:latin typeface="Arial" pitchFamily="34" charset="0"/>
                <a:ea typeface="华文细黑" pitchFamily="2" charset="-122"/>
                <a:cs typeface="Arial" pitchFamily="34" charset="0"/>
              </a:rPr>
              <a:t>RandomAccessFile</a:t>
            </a:r>
            <a:r>
              <a:rPr lang="zh-CN" altLang="en-US" sz="2600" b="1" dirty="0" smtClean="0">
                <a:latin typeface="Arial" pitchFamily="34" charset="0"/>
                <a:ea typeface="华文细黑" pitchFamily="2" charset="-122"/>
                <a:cs typeface="Arial" pitchFamily="34" charset="0"/>
              </a:rPr>
              <a:t>提供了对文件随机读写操作。</a:t>
            </a:r>
            <a:endParaRPr lang="en-US" altLang="zh-CN" sz="2600" b="1" dirty="0" smtClean="0">
              <a:latin typeface="Arial" pitchFamily="34" charset="0"/>
              <a:ea typeface="华文细黑" pitchFamily="2" charset="-122"/>
              <a:cs typeface="Arial" pitchFamily="34" charset="0"/>
            </a:endParaRPr>
          </a:p>
        </p:txBody>
      </p:sp>
      <p:sp>
        <p:nvSpPr>
          <p:cNvPr id="5" name="TextBox 4"/>
          <p:cNvSpPr txBox="1"/>
          <p:nvPr/>
        </p:nvSpPr>
        <p:spPr>
          <a:xfrm>
            <a:off x="467544" y="3861048"/>
            <a:ext cx="7848872" cy="1369606"/>
          </a:xfrm>
          <a:prstGeom prst="rect">
            <a:avLst/>
          </a:prstGeom>
          <a:solidFill>
            <a:srgbClr val="FFFFCC"/>
          </a:solidFill>
          <a:ln>
            <a:solidFill>
              <a:srgbClr val="C00000"/>
            </a:solidFill>
          </a:ln>
        </p:spPr>
        <p:txBody>
          <a:bodyPr wrap="square" rtlCol="0">
            <a:spAutoFit/>
          </a:bodyPr>
          <a:lstStyle/>
          <a:p>
            <a:pPr lvl="0">
              <a:spcBef>
                <a:spcPts val="300"/>
              </a:spcBef>
              <a:spcAft>
                <a:spcPts val="300"/>
              </a:spcAft>
              <a:buFont typeface="Wingdings" pitchFamily="2" charset="2"/>
              <a:buChar char="Ø"/>
            </a:pPr>
            <a:r>
              <a:rPr lang="en-US" altLang="zh-CN" sz="2600" b="1" dirty="0" err="1" smtClean="0">
                <a:solidFill>
                  <a:srgbClr val="0000FF"/>
                </a:solidFill>
                <a:latin typeface="Arial" pitchFamily="34" charset="0"/>
                <a:ea typeface="华文细黑" pitchFamily="2" charset="-122"/>
                <a:cs typeface="Arial" pitchFamily="34" charset="0"/>
              </a:rPr>
              <a:t>RandomAccessFile</a:t>
            </a:r>
            <a:r>
              <a:rPr lang="zh-CN" altLang="en-US" sz="2600" b="1" dirty="0" smtClean="0">
                <a:solidFill>
                  <a:srgbClr val="0000FF"/>
                </a:solidFill>
                <a:latin typeface="Arial" pitchFamily="34" charset="0"/>
                <a:ea typeface="华文细黑" pitchFamily="2" charset="-122"/>
                <a:cs typeface="Arial" pitchFamily="34" charset="0"/>
              </a:rPr>
              <a:t>类构造方法：</a:t>
            </a:r>
            <a:endParaRPr lang="en-US" altLang="zh-CN" sz="2600" b="1" dirty="0" smtClean="0">
              <a:solidFill>
                <a:srgbClr val="0000FF"/>
              </a:solidFill>
              <a:latin typeface="Arial" pitchFamily="34" charset="0"/>
              <a:ea typeface="华文细黑" pitchFamily="2" charset="-122"/>
              <a:cs typeface="Arial" pitchFamily="34" charset="0"/>
            </a:endParaRPr>
          </a:p>
          <a:p>
            <a:pPr lvl="0">
              <a:spcAft>
                <a:spcPts val="300"/>
              </a:spcAft>
            </a:pPr>
            <a:r>
              <a:rPr lang="en-US" altLang="zh-CN" sz="2600" dirty="0" smtClean="0">
                <a:latin typeface="Arial" pitchFamily="34" charset="0"/>
                <a:ea typeface="华文细黑" pitchFamily="2" charset="-122"/>
                <a:cs typeface="Arial" pitchFamily="34" charset="0"/>
              </a:rPr>
              <a:t>public </a:t>
            </a:r>
            <a:r>
              <a:rPr lang="en-US" altLang="zh-CN" sz="2600" dirty="0" err="1" smtClean="0">
                <a:latin typeface="Arial" pitchFamily="34" charset="0"/>
                <a:ea typeface="华文细黑" pitchFamily="2" charset="-122"/>
                <a:cs typeface="Arial" pitchFamily="34" charset="0"/>
              </a:rPr>
              <a:t>RandomAccessFile</a:t>
            </a:r>
            <a:r>
              <a:rPr lang="en-US" altLang="zh-CN" sz="2600" dirty="0" smtClean="0">
                <a:latin typeface="Arial" pitchFamily="34" charset="0"/>
                <a:ea typeface="华文细黑" pitchFamily="2" charset="-122"/>
                <a:cs typeface="Arial" pitchFamily="34" charset="0"/>
              </a:rPr>
              <a:t>(File </a:t>
            </a:r>
            <a:r>
              <a:rPr lang="en-US" altLang="zh-CN" sz="2600" dirty="0" err="1" smtClean="0">
                <a:latin typeface="Arial" pitchFamily="34" charset="0"/>
                <a:ea typeface="华文细黑" pitchFamily="2" charset="-122"/>
                <a:cs typeface="Arial" pitchFamily="34" charset="0"/>
              </a:rPr>
              <a:t>file</a:t>
            </a:r>
            <a:r>
              <a:rPr lang="en-US" altLang="zh-CN" sz="2600" dirty="0" smtClean="0">
                <a:latin typeface="Arial" pitchFamily="34" charset="0"/>
                <a:ea typeface="华文细黑" pitchFamily="2" charset="-122"/>
                <a:cs typeface="Arial" pitchFamily="34" charset="0"/>
              </a:rPr>
              <a:t>, String mode)</a:t>
            </a:r>
          </a:p>
          <a:p>
            <a:pPr lvl="0">
              <a:spcAft>
                <a:spcPts val="300"/>
              </a:spcAft>
            </a:pPr>
            <a:r>
              <a:rPr lang="en-US" altLang="zh-CN" sz="2600" dirty="0">
                <a:latin typeface="Arial" pitchFamily="34" charset="0"/>
                <a:ea typeface="华文细黑" pitchFamily="2" charset="-122"/>
                <a:cs typeface="Arial" pitchFamily="34" charset="0"/>
              </a:rPr>
              <a:t>public </a:t>
            </a:r>
            <a:r>
              <a:rPr lang="en-US" altLang="zh-CN" sz="2600" dirty="0" err="1" smtClean="0">
                <a:latin typeface="Arial" pitchFamily="34" charset="0"/>
                <a:ea typeface="华文细黑" pitchFamily="2" charset="-122"/>
                <a:cs typeface="Arial" pitchFamily="34" charset="0"/>
              </a:rPr>
              <a:t>RandomAccessFile</a:t>
            </a:r>
            <a:r>
              <a:rPr lang="en-US" altLang="zh-CN" sz="2600" dirty="0" smtClean="0">
                <a:latin typeface="Arial" pitchFamily="34" charset="0"/>
                <a:ea typeface="华文细黑" pitchFamily="2" charset="-122"/>
                <a:cs typeface="Arial" pitchFamily="34" charset="0"/>
              </a:rPr>
              <a:t>(String name, </a:t>
            </a:r>
            <a:r>
              <a:rPr lang="en-US" altLang="zh-CN" sz="2600" dirty="0">
                <a:latin typeface="Arial" pitchFamily="34" charset="0"/>
                <a:ea typeface="华文细黑" pitchFamily="2" charset="-122"/>
                <a:cs typeface="Arial" pitchFamily="34" charset="0"/>
              </a:rPr>
              <a:t>String mode</a:t>
            </a:r>
            <a:r>
              <a:rPr lang="en-US" altLang="zh-CN" sz="2600" dirty="0" smtClean="0">
                <a:latin typeface="Arial" pitchFamily="34" charset="0"/>
                <a:ea typeface="华文细黑" pitchFamily="2" charset="-122"/>
                <a:cs typeface="Arial" pitchFamily="34" charset="0"/>
              </a:rPr>
              <a:t>)</a:t>
            </a:r>
          </a:p>
        </p:txBody>
      </p:sp>
      <p:sp>
        <p:nvSpPr>
          <p:cNvPr id="6" name="TextBox 5"/>
          <p:cNvSpPr txBox="1"/>
          <p:nvPr/>
        </p:nvSpPr>
        <p:spPr>
          <a:xfrm>
            <a:off x="323528" y="5373216"/>
            <a:ext cx="8208912" cy="892552"/>
          </a:xfrm>
          <a:prstGeom prst="rect">
            <a:avLst/>
          </a:prstGeom>
          <a:noFill/>
          <a:ln>
            <a:noFill/>
          </a:ln>
        </p:spPr>
        <p:txBody>
          <a:bodyPr wrap="square" rtlCol="0">
            <a:spAutoFit/>
          </a:bodyPr>
          <a:lstStyle/>
          <a:p>
            <a:pPr lvl="0">
              <a:spcAft>
                <a:spcPts val="300"/>
              </a:spcAft>
            </a:pPr>
            <a:r>
              <a:rPr lang="zh-CN" altLang="en-US" sz="2600" dirty="0" smtClean="0">
                <a:latin typeface="Arial" pitchFamily="34" charset="0"/>
                <a:ea typeface="华文细黑" pitchFamily="2" charset="-122"/>
                <a:cs typeface="Arial" pitchFamily="34" charset="0"/>
              </a:rPr>
              <a:t>其中，</a:t>
            </a:r>
            <a:r>
              <a:rPr lang="en-US" altLang="zh-CN" sz="2600" dirty="0" smtClean="0">
                <a:latin typeface="Arial" pitchFamily="34" charset="0"/>
                <a:ea typeface="华文细黑" pitchFamily="2" charset="-122"/>
                <a:cs typeface="Arial" pitchFamily="34" charset="0"/>
              </a:rPr>
              <a:t>file</a:t>
            </a:r>
            <a:r>
              <a:rPr lang="zh-CN" altLang="en-US" sz="2600" dirty="0" smtClean="0">
                <a:latin typeface="Arial" pitchFamily="34" charset="0"/>
                <a:ea typeface="华文细黑" pitchFamily="2" charset="-122"/>
                <a:cs typeface="Arial" pitchFamily="34" charset="0"/>
              </a:rPr>
              <a:t>和</a:t>
            </a:r>
            <a:r>
              <a:rPr lang="en-US" altLang="zh-CN" sz="2600" dirty="0" smtClean="0">
                <a:latin typeface="Arial" pitchFamily="34" charset="0"/>
                <a:ea typeface="华文细黑" pitchFamily="2" charset="-122"/>
                <a:cs typeface="Arial" pitchFamily="34" charset="0"/>
              </a:rPr>
              <a:t>name</a:t>
            </a:r>
            <a:r>
              <a:rPr lang="zh-CN" altLang="en-US" sz="2600" dirty="0" smtClean="0">
                <a:latin typeface="Arial" pitchFamily="34" charset="0"/>
                <a:ea typeface="华文细黑" pitchFamily="2" charset="-122"/>
                <a:cs typeface="Arial" pitchFamily="34" charset="0"/>
              </a:rPr>
              <a:t>是文件对象和文件字符串；</a:t>
            </a:r>
            <a:r>
              <a:rPr lang="en-US" altLang="zh-CN" sz="2600" dirty="0" smtClean="0">
                <a:latin typeface="Arial" pitchFamily="34" charset="0"/>
                <a:ea typeface="华文细黑" pitchFamily="2" charset="-122"/>
                <a:cs typeface="Arial" pitchFamily="34" charset="0"/>
              </a:rPr>
              <a:t>mode</a:t>
            </a:r>
            <a:r>
              <a:rPr lang="zh-CN" altLang="en-US" sz="2600" dirty="0" smtClean="0">
                <a:latin typeface="Arial" pitchFamily="34" charset="0"/>
                <a:ea typeface="华文细黑" pitchFamily="2" charset="-122"/>
                <a:cs typeface="Arial" pitchFamily="34" charset="0"/>
              </a:rPr>
              <a:t>是对访问方式的设定：</a:t>
            </a:r>
            <a:r>
              <a:rPr lang="en-US" altLang="zh-CN" sz="2600" dirty="0" smtClean="0">
                <a:latin typeface="Arial" pitchFamily="34" charset="0"/>
                <a:ea typeface="华文细黑" pitchFamily="2" charset="-122"/>
                <a:cs typeface="Arial" pitchFamily="34" charset="0"/>
              </a:rPr>
              <a:t>r</a:t>
            </a:r>
            <a:r>
              <a:rPr lang="zh-CN" altLang="en-US" sz="2600" dirty="0">
                <a:latin typeface="Arial" pitchFamily="34" charset="0"/>
                <a:ea typeface="华文细黑" pitchFamily="2" charset="-122"/>
                <a:cs typeface="Arial" pitchFamily="34" charset="0"/>
              </a:rPr>
              <a:t>表示</a:t>
            </a:r>
            <a:r>
              <a:rPr lang="zh-CN" altLang="en-US" sz="2600" dirty="0" smtClean="0">
                <a:latin typeface="Arial" pitchFamily="34" charset="0"/>
                <a:ea typeface="华文细黑" pitchFamily="2" charset="-122"/>
                <a:cs typeface="Arial" pitchFamily="34" charset="0"/>
              </a:rPr>
              <a:t>读，</a:t>
            </a:r>
            <a:r>
              <a:rPr lang="en-US" altLang="zh-CN" sz="2600" dirty="0" smtClean="0">
                <a:latin typeface="Arial" pitchFamily="34" charset="0"/>
                <a:ea typeface="华文细黑" pitchFamily="2" charset="-122"/>
                <a:cs typeface="Arial" pitchFamily="34" charset="0"/>
              </a:rPr>
              <a:t>w</a:t>
            </a:r>
            <a:r>
              <a:rPr lang="zh-CN" altLang="en-US" sz="2600" dirty="0" smtClean="0">
                <a:latin typeface="Arial" pitchFamily="34" charset="0"/>
                <a:ea typeface="华文细黑" pitchFamily="2" charset="-122"/>
                <a:cs typeface="Arial" pitchFamily="34" charset="0"/>
              </a:rPr>
              <a:t>表示写，</a:t>
            </a:r>
            <a:r>
              <a:rPr lang="en-US" altLang="zh-CN" sz="2600" dirty="0" err="1" smtClean="0">
                <a:latin typeface="Arial" pitchFamily="34" charset="0"/>
                <a:ea typeface="华文细黑" pitchFamily="2" charset="-122"/>
                <a:cs typeface="Arial" pitchFamily="34" charset="0"/>
              </a:rPr>
              <a:t>rw</a:t>
            </a:r>
            <a:r>
              <a:rPr lang="zh-CN" altLang="en-US" sz="2600" dirty="0" smtClean="0">
                <a:latin typeface="Arial" pitchFamily="34" charset="0"/>
                <a:ea typeface="华文细黑" pitchFamily="2" charset="-122"/>
                <a:cs typeface="Arial" pitchFamily="34" charset="0"/>
              </a:rPr>
              <a:t>表示读写。</a:t>
            </a:r>
            <a:endParaRPr lang="en-US" altLang="zh-CN" sz="2600"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8387862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矩形 3"/>
          <p:cNvSpPr/>
          <p:nvPr/>
        </p:nvSpPr>
        <p:spPr>
          <a:xfrm>
            <a:off x="251520" y="1221093"/>
            <a:ext cx="8568952" cy="830997"/>
          </a:xfrm>
          <a:prstGeom prst="rect">
            <a:avLst/>
          </a:prstGeom>
          <a:ln>
            <a:solidFill>
              <a:srgbClr val="C00000"/>
            </a:solidFill>
          </a:ln>
        </p:spPr>
        <p:txBody>
          <a:bodyPr wrap="square">
            <a:spAutoFit/>
          </a:bodyPr>
          <a:lstStyle/>
          <a:p>
            <a:r>
              <a:rPr kumimoji="1" lang="en-US" altLang="zh-CN" sz="2400" b="1" dirty="0" err="1">
                <a:solidFill>
                  <a:srgbClr val="C00000"/>
                </a:solidFill>
              </a:rPr>
              <a:t>RandomAccessFile</a:t>
            </a:r>
            <a:r>
              <a:rPr kumimoji="1" lang="en-US" altLang="zh-CN" sz="2400" b="1" dirty="0"/>
              <a:t> </a:t>
            </a:r>
            <a:r>
              <a:rPr kumimoji="1" lang="en-US" altLang="zh-CN" sz="2400" b="1" dirty="0" smtClean="0"/>
              <a:t> </a:t>
            </a:r>
            <a:r>
              <a:rPr lang="en-US" altLang="zh-CN" sz="2400" b="1" dirty="0" err="1" smtClean="0">
                <a:solidFill>
                  <a:srgbClr val="0000FF"/>
                </a:solidFill>
              </a:rPr>
              <a:t>myRAFile</a:t>
            </a:r>
            <a:r>
              <a:rPr lang="en-US" altLang="zh-CN" sz="2400" b="1" dirty="0" smtClean="0"/>
              <a:t>;</a:t>
            </a:r>
          </a:p>
          <a:p>
            <a:r>
              <a:rPr lang="en-US" altLang="zh-CN" sz="2400" b="1" dirty="0" err="1" smtClean="0">
                <a:solidFill>
                  <a:srgbClr val="0000FF"/>
                </a:solidFill>
              </a:rPr>
              <a:t>myRAFile</a:t>
            </a:r>
            <a:r>
              <a:rPr lang="en-US" altLang="zh-CN" sz="2400" b="1" dirty="0" smtClean="0"/>
              <a:t>=</a:t>
            </a:r>
            <a:r>
              <a:rPr kumimoji="1" lang="en-US" altLang="zh-CN" sz="2400" b="1" dirty="0" smtClean="0"/>
              <a:t>new </a:t>
            </a:r>
            <a:r>
              <a:rPr kumimoji="1" lang="en-US" altLang="zh-CN" sz="2400" b="1" dirty="0" err="1">
                <a:solidFill>
                  <a:srgbClr val="C00000"/>
                </a:solidFill>
              </a:rPr>
              <a:t>RandomAccessFile</a:t>
            </a:r>
            <a:r>
              <a:rPr kumimoji="1" lang="en-US" altLang="zh-CN" sz="2400" b="1" dirty="0"/>
              <a:t>(“file1.txt”, “r”);</a:t>
            </a:r>
            <a:r>
              <a:rPr lang="en-US" altLang="zh-CN" sz="2400" b="1" dirty="0"/>
              <a:t> </a:t>
            </a:r>
          </a:p>
        </p:txBody>
      </p:sp>
      <p:sp>
        <p:nvSpPr>
          <p:cNvPr id="5" name="矩形 4"/>
          <p:cNvSpPr/>
          <p:nvPr/>
        </p:nvSpPr>
        <p:spPr>
          <a:xfrm>
            <a:off x="251520" y="2420888"/>
            <a:ext cx="8208912" cy="1200329"/>
          </a:xfrm>
          <a:prstGeom prst="rect">
            <a:avLst/>
          </a:prstGeom>
          <a:ln>
            <a:solidFill>
              <a:srgbClr val="C00000"/>
            </a:solidFill>
          </a:ln>
        </p:spPr>
        <p:txBody>
          <a:bodyPr wrap="square">
            <a:spAutoFit/>
          </a:bodyPr>
          <a:lstStyle/>
          <a:p>
            <a:r>
              <a:rPr lang="en-US" altLang="zh-CN" sz="2400" b="1" dirty="0">
                <a:solidFill>
                  <a:srgbClr val="C00000"/>
                </a:solidFill>
              </a:rPr>
              <a:t>File</a:t>
            </a:r>
            <a:r>
              <a:rPr lang="en-US" altLang="zh-CN" sz="2400" b="1" dirty="0"/>
              <a:t> </a:t>
            </a:r>
            <a:r>
              <a:rPr lang="en-US" altLang="zh-CN" sz="2400" b="1" dirty="0" err="1">
                <a:solidFill>
                  <a:srgbClr val="0000FF"/>
                </a:solidFill>
              </a:rPr>
              <a:t>myFile</a:t>
            </a:r>
            <a:r>
              <a:rPr lang="en-US" altLang="zh-CN" sz="2400" b="1" dirty="0"/>
              <a:t>= new </a:t>
            </a:r>
            <a:r>
              <a:rPr lang="en-US" altLang="zh-CN" sz="2400" b="1" dirty="0">
                <a:solidFill>
                  <a:srgbClr val="C00000"/>
                </a:solidFill>
              </a:rPr>
              <a:t>File</a:t>
            </a:r>
            <a:r>
              <a:rPr lang="en-US" altLang="zh-CN" sz="2400" b="1" dirty="0"/>
              <a:t>("</a:t>
            </a:r>
            <a:r>
              <a:rPr lang="en-US" altLang="zh-CN" sz="2400" b="1" dirty="0" err="1"/>
              <a:t>mymotd</a:t>
            </a:r>
            <a:r>
              <a:rPr lang="en-US" altLang="zh-CN" sz="2400" b="1" dirty="0"/>
              <a:t>");</a:t>
            </a:r>
            <a:endParaRPr lang="en-US" altLang="zh-CN" sz="2400" b="1" dirty="0">
              <a:latin typeface="Times New Roman" pitchFamily="18" charset="0"/>
            </a:endParaRPr>
          </a:p>
          <a:p>
            <a:r>
              <a:rPr kumimoji="1" lang="en-US" altLang="zh-CN" sz="2400" b="1" dirty="0" err="1">
                <a:solidFill>
                  <a:srgbClr val="C00000"/>
                </a:solidFill>
              </a:rPr>
              <a:t>RandomAccessFile</a:t>
            </a:r>
            <a:r>
              <a:rPr kumimoji="1" lang="en-US" altLang="zh-CN" sz="2400" b="1" dirty="0"/>
              <a:t>  </a:t>
            </a:r>
            <a:r>
              <a:rPr lang="en-US" altLang="zh-CN" sz="2400" b="1" dirty="0" err="1">
                <a:solidFill>
                  <a:srgbClr val="0000FF"/>
                </a:solidFill>
              </a:rPr>
              <a:t>myRAFile</a:t>
            </a:r>
            <a:r>
              <a:rPr lang="en-US" altLang="zh-CN" sz="2400" b="1" dirty="0"/>
              <a:t>;</a:t>
            </a:r>
          </a:p>
          <a:p>
            <a:r>
              <a:rPr lang="en-US" altLang="zh-CN" sz="2400" b="1" dirty="0" err="1" smtClean="0">
                <a:solidFill>
                  <a:srgbClr val="0000FF"/>
                </a:solidFill>
              </a:rPr>
              <a:t>myRAFile</a:t>
            </a:r>
            <a:r>
              <a:rPr lang="en-US" altLang="zh-CN" sz="2400" b="1" dirty="0" smtClean="0"/>
              <a:t>=new</a:t>
            </a:r>
            <a:r>
              <a:rPr lang="en-US" altLang="zh-CN" sz="2400" dirty="0" smtClean="0"/>
              <a:t> </a:t>
            </a:r>
            <a:r>
              <a:rPr kumimoji="1" lang="en-US" altLang="zh-CN" sz="2400" b="1" dirty="0" err="1" smtClean="0">
                <a:solidFill>
                  <a:srgbClr val="C00000"/>
                </a:solidFill>
              </a:rPr>
              <a:t>RandomAccessFile</a:t>
            </a:r>
            <a:r>
              <a:rPr kumimoji="1" lang="en-US" altLang="zh-CN" sz="2400" b="1" dirty="0" smtClean="0">
                <a:solidFill>
                  <a:srgbClr val="003366"/>
                </a:solidFill>
              </a:rPr>
              <a:t>(</a:t>
            </a:r>
            <a:r>
              <a:rPr lang="en-US" altLang="zh-CN" sz="2400" b="1" dirty="0" err="1" smtClean="0"/>
              <a:t>myFile</a:t>
            </a:r>
            <a:r>
              <a:rPr kumimoji="1" lang="zh-CN" altLang="en-US" sz="2400" b="1" dirty="0">
                <a:solidFill>
                  <a:srgbClr val="003366"/>
                </a:solidFill>
              </a:rPr>
              <a:t>，</a:t>
            </a:r>
            <a:r>
              <a:rPr kumimoji="1" lang="en-US" altLang="zh-CN" sz="2400" b="1" dirty="0" smtClean="0">
                <a:solidFill>
                  <a:srgbClr val="003366"/>
                </a:solidFill>
              </a:rPr>
              <a:t>” </a:t>
            </a:r>
            <a:r>
              <a:rPr kumimoji="1" lang="en-US" altLang="zh-CN" sz="2400" b="1" dirty="0" err="1">
                <a:solidFill>
                  <a:srgbClr val="003366"/>
                </a:solidFill>
              </a:rPr>
              <a:t>rw</a:t>
            </a:r>
            <a:r>
              <a:rPr kumimoji="1" lang="en-US" altLang="zh-CN" sz="2400" b="1" dirty="0" smtClean="0">
                <a:solidFill>
                  <a:srgbClr val="003366"/>
                </a:solidFill>
              </a:rPr>
              <a:t>”);</a:t>
            </a:r>
            <a:r>
              <a:rPr lang="en-US" altLang="zh-CN" sz="2400" b="1" dirty="0" smtClean="0"/>
              <a:t> </a:t>
            </a:r>
            <a:endParaRPr lang="en-US" altLang="zh-CN" sz="2400" b="1" dirty="0"/>
          </a:p>
        </p:txBody>
      </p:sp>
    </p:spTree>
    <p:extLst>
      <p:ext uri="{BB962C8B-B14F-4D97-AF65-F5344CB8AC3E}">
        <p14:creationId xmlns:p14="http://schemas.microsoft.com/office/powerpoint/2010/main" val="33480739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10.4</a:t>
            </a:r>
            <a:r>
              <a:rPr lang="zh-CN" altLang="en-US" dirty="0"/>
              <a:t> 文件的处理</a:t>
            </a:r>
          </a:p>
        </p:txBody>
      </p:sp>
      <p:sp>
        <p:nvSpPr>
          <p:cNvPr id="4" name="TextBox 3"/>
          <p:cNvSpPr txBox="1"/>
          <p:nvPr/>
        </p:nvSpPr>
        <p:spPr>
          <a:xfrm>
            <a:off x="323528" y="1023119"/>
            <a:ext cx="8640960" cy="4539704"/>
          </a:xfrm>
          <a:prstGeom prst="rect">
            <a:avLst/>
          </a:prstGeom>
          <a:noFill/>
        </p:spPr>
        <p:txBody>
          <a:bodyPr wrap="square" rtlCol="0">
            <a:spAutoFit/>
          </a:bodyPr>
          <a:lstStyle/>
          <a:p>
            <a:pPr marL="457200" indent="-457200">
              <a:spcBef>
                <a:spcPts val="300"/>
              </a:spcBef>
              <a:spcAft>
                <a:spcPts val="300"/>
              </a:spcAft>
              <a:buFont typeface="Wingdings" panose="05000000000000000000" pitchFamily="2" charset="2"/>
              <a:buChar char="Ø"/>
            </a:pPr>
            <a:r>
              <a:rPr lang="en-US" altLang="zh-CN" sz="2800" b="1" dirty="0" err="1" smtClean="0">
                <a:solidFill>
                  <a:srgbClr val="0000FF"/>
                </a:solidFill>
                <a:latin typeface="Arial" pitchFamily="34" charset="0"/>
                <a:ea typeface="华文细黑" pitchFamily="2" charset="-122"/>
                <a:cs typeface="Arial" pitchFamily="34" charset="0"/>
              </a:rPr>
              <a:t>RandomAccessFile</a:t>
            </a:r>
            <a:r>
              <a:rPr lang="zh-CN" altLang="en-US" sz="2800" b="1" dirty="0">
                <a:solidFill>
                  <a:srgbClr val="0000FF"/>
                </a:solidFill>
                <a:latin typeface="Arial" pitchFamily="34" charset="0"/>
                <a:ea typeface="华文细黑" pitchFamily="2" charset="-122"/>
                <a:cs typeface="Arial" pitchFamily="34" charset="0"/>
              </a:rPr>
              <a:t>的常用方法</a:t>
            </a:r>
            <a:endParaRPr lang="en-US" altLang="zh-CN" sz="2800" b="1" dirty="0" smtClean="0">
              <a:solidFill>
                <a:srgbClr val="0000FF"/>
              </a:solidFill>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smtClean="0">
                <a:solidFill>
                  <a:srgbClr val="C00000"/>
                </a:solidFill>
                <a:latin typeface="Arial" pitchFamily="34" charset="0"/>
                <a:ea typeface="华文细黑" pitchFamily="2" charset="-122"/>
                <a:cs typeface="Arial" pitchFamily="34" charset="0"/>
              </a:rPr>
              <a:t>public long length()</a:t>
            </a:r>
          </a:p>
          <a:p>
            <a:pPr lvl="0">
              <a:spcBef>
                <a:spcPts val="300"/>
              </a:spcBef>
              <a:spcAft>
                <a:spcPts val="300"/>
              </a:spcAft>
            </a:pPr>
            <a:r>
              <a:rPr lang="en-US" altLang="zh-CN" sz="2400" b="1" dirty="0">
                <a:solidFill>
                  <a:srgbClr val="C00000"/>
                </a:solidFill>
                <a:latin typeface="Arial" pitchFamily="34" charset="0"/>
                <a:ea typeface="华文细黑" pitchFamily="2" charset="-122"/>
                <a:cs typeface="Arial" pitchFamily="34" charset="0"/>
              </a:rPr>
              <a:t> </a:t>
            </a:r>
            <a:r>
              <a:rPr lang="en-US" altLang="zh-CN" sz="2400" b="1" dirty="0" smtClean="0">
                <a:solidFill>
                  <a:srgbClr val="C00000"/>
                </a:solidFill>
                <a:latin typeface="Arial" pitchFamily="34" charset="0"/>
                <a:ea typeface="华文细黑" pitchFamily="2" charset="-122"/>
                <a:cs typeface="Arial" pitchFamily="34" charset="0"/>
              </a:rPr>
              <a:t>     </a:t>
            </a:r>
            <a:r>
              <a:rPr lang="zh-CN" altLang="en-US" sz="2400" b="1" dirty="0" smtClean="0">
                <a:latin typeface="Arial" pitchFamily="34" charset="0"/>
                <a:ea typeface="华文细黑" pitchFamily="2" charset="-122"/>
                <a:cs typeface="Arial" pitchFamily="34" charset="0"/>
              </a:rPr>
              <a:t>返回文件的长度</a:t>
            </a:r>
            <a:endParaRPr lang="en-US" altLang="zh-CN" sz="2400" b="1" dirty="0">
              <a:latin typeface="Arial" pitchFamily="34" charset="0"/>
              <a:ea typeface="华文细黑"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void seek(long </a:t>
            </a:r>
            <a:r>
              <a:rPr lang="en-US" altLang="zh-CN" sz="2400" b="1" dirty="0" err="1" smtClean="0">
                <a:solidFill>
                  <a:srgbClr val="C00000"/>
                </a:solidFill>
                <a:latin typeface="Arial" pitchFamily="34" charset="0"/>
                <a:ea typeface="华文细黑" pitchFamily="2" charset="-122"/>
                <a:cs typeface="Arial" pitchFamily="34" charset="0"/>
              </a:rPr>
              <a:t>pos</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en-US" altLang="zh-CN" sz="2400" b="1" dirty="0" smtClean="0">
                <a:solidFill>
                  <a:srgbClr val="C00000"/>
                </a:solidFill>
                <a:latin typeface="Arial" pitchFamily="34" charset="0"/>
                <a:ea typeface="华文细黑" pitchFamily="2" charset="-122"/>
                <a:cs typeface="Arial" pitchFamily="34" charset="0"/>
              </a:rPr>
              <a:t>      </a:t>
            </a:r>
            <a:r>
              <a:rPr lang="zh-CN" altLang="en-US" sz="2400" b="1" dirty="0" smtClean="0">
                <a:latin typeface="华文细黑" panose="02010600040101010101" pitchFamily="2" charset="-122"/>
                <a:ea typeface="华文细黑" panose="02010600040101010101" pitchFamily="2" charset="-122"/>
              </a:rPr>
              <a:t>将文件指针置于指定的绝对位置，位置值以从文件开始处</a:t>
            </a:r>
            <a:endParaRPr lang="en-US" altLang="zh-CN" sz="2400" b="1" dirty="0" smtClean="0">
              <a:latin typeface="华文细黑" panose="02010600040101010101" pitchFamily="2" charset="-122"/>
              <a:ea typeface="华文细黑" panose="02010600040101010101" pitchFamily="2" charset="-122"/>
            </a:endParaRPr>
          </a:p>
          <a:p>
            <a:pPr lvl="0">
              <a:spcBef>
                <a:spcPts val="300"/>
              </a:spcBef>
              <a:spcAft>
                <a:spcPts val="300"/>
              </a:spcAft>
            </a:pPr>
            <a:r>
              <a:rPr lang="en-US" altLang="zh-CN" sz="2400" b="1" dirty="0">
                <a:latin typeface="华文细黑" panose="02010600040101010101" pitchFamily="2" charset="-122"/>
                <a:ea typeface="华文细黑" panose="02010600040101010101" pitchFamily="2" charset="-122"/>
              </a:rPr>
              <a:t> </a:t>
            </a:r>
            <a:r>
              <a:rPr lang="en-US" altLang="zh-CN" sz="2400" b="1" dirty="0" smtClean="0">
                <a:latin typeface="华文细黑" panose="02010600040101010101" pitchFamily="2" charset="-122"/>
                <a:ea typeface="华文细黑" panose="02010600040101010101" pitchFamily="2" charset="-122"/>
              </a:rPr>
              <a:t>     </a:t>
            </a:r>
            <a:r>
              <a:rPr lang="zh-CN" altLang="en-US" sz="2400" b="1" dirty="0" smtClean="0">
                <a:latin typeface="华文细黑" panose="02010600040101010101" pitchFamily="2" charset="-122"/>
                <a:ea typeface="华文细黑" panose="02010600040101010101" pitchFamily="2" charset="-122"/>
              </a:rPr>
              <a:t>的字  节偏移量</a:t>
            </a:r>
            <a:r>
              <a:rPr lang="en-US" altLang="zh-CN" sz="2400" b="1" dirty="0" err="1" smtClean="0">
                <a:latin typeface="华文细黑" panose="02010600040101010101" pitchFamily="2" charset="-122"/>
                <a:ea typeface="华文细黑" panose="02010600040101010101" pitchFamily="2" charset="-122"/>
              </a:rPr>
              <a:t>pos</a:t>
            </a:r>
            <a:r>
              <a:rPr lang="zh-CN" altLang="en-US" sz="2400" b="1" dirty="0" smtClean="0">
                <a:latin typeface="华文细黑" panose="02010600040101010101" pitchFamily="2" charset="-122"/>
                <a:ea typeface="华文细黑" panose="02010600040101010101" pitchFamily="2" charset="-122"/>
              </a:rPr>
              <a:t>来计算，</a:t>
            </a:r>
            <a:r>
              <a:rPr lang="en-US" altLang="zh-CN" sz="2400" b="1" dirty="0" err="1" smtClean="0">
                <a:latin typeface="华文细黑" panose="02010600040101010101" pitchFamily="2" charset="-122"/>
                <a:ea typeface="华文细黑" panose="02010600040101010101" pitchFamily="2" charset="-122"/>
              </a:rPr>
              <a:t>pos</a:t>
            </a:r>
            <a:r>
              <a:rPr lang="zh-CN" altLang="en-US" sz="2400" b="1" dirty="0" smtClean="0">
                <a:latin typeface="华文细黑" panose="02010600040101010101" pitchFamily="2" charset="-122"/>
                <a:ea typeface="华文细黑" panose="02010600040101010101" pitchFamily="2" charset="-122"/>
              </a:rPr>
              <a:t>为</a:t>
            </a:r>
            <a:r>
              <a:rPr lang="en-US" altLang="zh-CN" sz="2400" b="1" dirty="0" smtClean="0">
                <a:latin typeface="华文细黑" panose="02010600040101010101" pitchFamily="2" charset="-122"/>
                <a:ea typeface="华文细黑" panose="02010600040101010101" pitchFamily="2" charset="-122"/>
              </a:rPr>
              <a:t>0</a:t>
            </a:r>
            <a:r>
              <a:rPr lang="zh-CN" altLang="en-US" sz="2400" b="1" dirty="0" smtClean="0">
                <a:latin typeface="华文细黑" panose="02010600040101010101" pitchFamily="2" charset="-122"/>
                <a:ea typeface="华文细黑" panose="02010600040101010101" pitchFamily="2" charset="-122"/>
              </a:rPr>
              <a:t>代表文件的开始</a:t>
            </a:r>
            <a:r>
              <a:rPr lang="zh-CN" altLang="en-US" sz="2400" b="1" dirty="0">
                <a:latin typeface="华文细黑" panose="02010600040101010101" pitchFamily="2" charset="-122"/>
                <a:ea typeface="华文细黑" panose="02010600040101010101" pitchFamily="2" charset="-122"/>
              </a:rPr>
              <a:t>。</a:t>
            </a:r>
            <a:endParaRPr lang="en-US" altLang="zh-CN" sz="2400" b="1" dirty="0" smtClean="0">
              <a:latin typeface="华文细黑" panose="02010600040101010101" pitchFamily="2" charset="-122"/>
              <a:ea typeface="华文细黑" panose="02010600040101010101"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long </a:t>
            </a:r>
            <a:r>
              <a:rPr lang="en-US" altLang="zh-CN" sz="2400" b="1" dirty="0" err="1" smtClean="0">
                <a:solidFill>
                  <a:srgbClr val="C00000"/>
                </a:solidFill>
                <a:latin typeface="Arial" pitchFamily="34" charset="0"/>
                <a:ea typeface="华文细黑" pitchFamily="2" charset="-122"/>
                <a:cs typeface="Arial" pitchFamily="34" charset="0"/>
              </a:rPr>
              <a:t>getFilePointer</a:t>
            </a:r>
            <a:r>
              <a:rPr lang="en-US" altLang="zh-CN" sz="2400" b="1" dirty="0" smtClean="0">
                <a:solidFill>
                  <a:srgbClr val="C00000"/>
                </a:solidFill>
                <a:latin typeface="Arial" pitchFamily="34" charset="0"/>
                <a:ea typeface="华文细黑" pitchFamily="2" charset="-122"/>
                <a:cs typeface="Arial" pitchFamily="34" charset="0"/>
              </a:rPr>
              <a:t>()</a:t>
            </a:r>
          </a:p>
          <a:p>
            <a:pPr lvl="0">
              <a:spcBef>
                <a:spcPts val="300"/>
              </a:spcBef>
              <a:spcAft>
                <a:spcPts val="300"/>
              </a:spcAft>
            </a:pPr>
            <a:r>
              <a:rPr lang="zh-CN" altLang="en-US" sz="2400" b="1" dirty="0" smtClean="0">
                <a:latin typeface="宋体" charset="-122"/>
                <a:ea typeface="宋体" charset="-122"/>
              </a:rPr>
              <a:t>   </a:t>
            </a:r>
            <a:r>
              <a:rPr lang="zh-CN" altLang="en-US" sz="2400" b="1" dirty="0" smtClean="0">
                <a:latin typeface="华文细黑" panose="02010600040101010101" pitchFamily="2" charset="-122"/>
                <a:ea typeface="华文细黑" panose="02010600040101010101" pitchFamily="2" charset="-122"/>
              </a:rPr>
              <a:t>返回</a:t>
            </a:r>
            <a:r>
              <a:rPr lang="zh-CN" altLang="en-US" sz="2400" b="1" dirty="0">
                <a:latin typeface="华文细黑" panose="02010600040101010101" pitchFamily="2" charset="-122"/>
                <a:ea typeface="华文细黑" panose="02010600040101010101" pitchFamily="2" charset="-122"/>
              </a:rPr>
              <a:t>文件的</a:t>
            </a:r>
            <a:r>
              <a:rPr lang="zh-CN" altLang="en-US" sz="2400" b="1" dirty="0" smtClean="0">
                <a:latin typeface="华文细黑" panose="02010600040101010101" pitchFamily="2" charset="-122"/>
                <a:ea typeface="华文细黑" panose="02010600040101010101" pitchFamily="2" charset="-122"/>
              </a:rPr>
              <a:t>长度，位置</a:t>
            </a:r>
            <a:r>
              <a:rPr lang="zh-CN" altLang="en-US" sz="2400" b="1" dirty="0">
                <a:latin typeface="华文细黑" panose="02010600040101010101" pitchFamily="2" charset="-122"/>
                <a:ea typeface="华文细黑" panose="02010600040101010101" pitchFamily="2" charset="-122"/>
              </a:rPr>
              <a:t>值为</a:t>
            </a:r>
            <a:r>
              <a:rPr lang="en-US" altLang="zh-CN" sz="2400" b="1" dirty="0">
                <a:latin typeface="华文细黑" panose="02010600040101010101" pitchFamily="2" charset="-122"/>
                <a:ea typeface="华文细黑" panose="02010600040101010101" pitchFamily="2" charset="-122"/>
              </a:rPr>
              <a:t>length()</a:t>
            </a:r>
            <a:r>
              <a:rPr lang="zh-CN" altLang="en-US" sz="2400" b="1" dirty="0">
                <a:latin typeface="华文细黑" panose="02010600040101010101" pitchFamily="2" charset="-122"/>
                <a:ea typeface="华文细黑" panose="02010600040101010101" pitchFamily="2" charset="-122"/>
              </a:rPr>
              <a:t>，代表文件的</a:t>
            </a:r>
            <a:r>
              <a:rPr lang="zh-CN" altLang="en-US" sz="2400" b="1" dirty="0" smtClean="0">
                <a:latin typeface="华文细黑" panose="02010600040101010101" pitchFamily="2" charset="-122"/>
                <a:ea typeface="华文细黑" panose="02010600040101010101" pitchFamily="2" charset="-122"/>
              </a:rPr>
              <a:t>结尾。</a:t>
            </a:r>
            <a:endParaRPr lang="zh-CN" altLang="en-US" sz="2400" b="1" dirty="0" smtClean="0">
              <a:latin typeface="华文细黑" panose="02010600040101010101" pitchFamily="2" charset="-122"/>
              <a:ea typeface="华文细黑" panose="02010600040101010101" pitchFamily="2" charset="-122"/>
              <a:cs typeface="Arial" pitchFamily="34" charset="0"/>
            </a:endParaRPr>
          </a:p>
          <a:p>
            <a:pPr marL="457200" lvl="0" indent="-457200">
              <a:spcBef>
                <a:spcPts val="300"/>
              </a:spcBef>
              <a:spcAft>
                <a:spcPts val="300"/>
              </a:spcAft>
              <a:buFont typeface="Wingdings" panose="05000000000000000000" pitchFamily="2" charset="2"/>
              <a:buChar char="ü"/>
            </a:pPr>
            <a:r>
              <a:rPr lang="en-US" altLang="zh-CN" sz="2400" b="1" dirty="0">
                <a:solidFill>
                  <a:srgbClr val="C00000"/>
                </a:solidFill>
                <a:latin typeface="Arial" pitchFamily="34" charset="0"/>
                <a:ea typeface="华文细黑" pitchFamily="2" charset="-122"/>
                <a:cs typeface="Arial" pitchFamily="34" charset="0"/>
              </a:rPr>
              <a:t>p</a:t>
            </a:r>
            <a:r>
              <a:rPr lang="en-US" altLang="zh-CN" sz="2400" b="1" dirty="0" smtClean="0">
                <a:solidFill>
                  <a:srgbClr val="C00000"/>
                </a:solidFill>
                <a:latin typeface="Arial" pitchFamily="34" charset="0"/>
                <a:ea typeface="华文细黑" pitchFamily="2" charset="-122"/>
                <a:cs typeface="Arial" pitchFamily="34" charset="0"/>
              </a:rPr>
              <a:t>ublic void close()</a:t>
            </a:r>
          </a:p>
          <a:p>
            <a:pPr lvl="0">
              <a:spcBef>
                <a:spcPts val="300"/>
              </a:spcBef>
              <a:spcAft>
                <a:spcPts val="300"/>
              </a:spcAft>
            </a:pPr>
            <a:r>
              <a:rPr lang="zh-CN" altLang="en-US" sz="2400" b="1" dirty="0" smtClean="0">
                <a:latin typeface="Arial" pitchFamily="34" charset="0"/>
                <a:ea typeface="华文细黑" pitchFamily="2" charset="-122"/>
                <a:cs typeface="Arial" pitchFamily="34" charset="0"/>
              </a:rPr>
              <a:t>     关闭文件</a:t>
            </a:r>
            <a:endParaRPr lang="en-US" altLang="zh-CN" sz="2400" b="1" dirty="0" smtClean="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11013254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1000"/>
                                        <p:tgtEl>
                                          <p:spTgt spid="4">
                                            <p:txEl>
                                              <p:pRg st="4" end="4"/>
                                            </p:txEl>
                                          </p:spTgt>
                                        </p:tgtEl>
                                      </p:cBhvr>
                                    </p:animEffect>
                                    <p:anim calcmode="lin" valueType="num">
                                      <p:cBhvr>
                                        <p:cTn id="2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000"/>
                                        <p:tgtEl>
                                          <p:spTgt spid="4">
                                            <p:txEl>
                                              <p:pRg st="5" end="5"/>
                                            </p:txEl>
                                          </p:spTgt>
                                        </p:tgtEl>
                                      </p:cBhvr>
                                    </p:animEffect>
                                    <p:anim calcmode="lin" valueType="num">
                                      <p:cBhvr>
                                        <p:cTn id="3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1000"/>
                                        <p:tgtEl>
                                          <p:spTgt spid="4">
                                            <p:txEl>
                                              <p:pRg st="6" end="6"/>
                                            </p:txEl>
                                          </p:spTgt>
                                        </p:tgtEl>
                                      </p:cBhvr>
                                    </p:animEffect>
                                    <p:anim calcmode="lin" valueType="num">
                                      <p:cBhvr>
                                        <p:cTn id="4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1000"/>
                                        <p:tgtEl>
                                          <p:spTgt spid="4">
                                            <p:txEl>
                                              <p:pRg st="9" end="9"/>
                                            </p:txEl>
                                          </p:spTgt>
                                        </p:tgtEl>
                                      </p:cBhvr>
                                    </p:animEffect>
                                    <p:anim calcmode="lin" valueType="num">
                                      <p:cBhvr>
                                        <p:cTn id="5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10.1</a:t>
            </a:r>
            <a:r>
              <a:rPr lang="zh-CN" altLang="en-US" dirty="0"/>
              <a:t>数据流基本概念</a:t>
            </a:r>
          </a:p>
        </p:txBody>
      </p:sp>
      <p:sp>
        <p:nvSpPr>
          <p:cNvPr id="4" name="TextBox 3"/>
          <p:cNvSpPr txBox="1"/>
          <p:nvPr/>
        </p:nvSpPr>
        <p:spPr>
          <a:xfrm>
            <a:off x="361628" y="980728"/>
            <a:ext cx="8496944" cy="3385542"/>
          </a:xfrm>
          <a:prstGeom prst="rect">
            <a:avLst/>
          </a:prstGeom>
          <a:noFill/>
        </p:spPr>
        <p:txBody>
          <a:bodyPr wrap="square" rtlCol="0">
            <a:spAutoFit/>
          </a:bodyPr>
          <a:lstStyle/>
          <a:p>
            <a:pPr marL="457200" indent="-457200">
              <a:spcAft>
                <a:spcPts val="600"/>
              </a:spcAft>
              <a:buFont typeface="Wingdings" panose="05000000000000000000"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字节输入</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出流和字符输入</a:t>
            </a:r>
            <a:r>
              <a:rPr lang="en-US" altLang="zh-CN" sz="2800" b="1" dirty="0" smtClean="0">
                <a:solidFill>
                  <a:srgbClr val="FF0000"/>
                </a:solidFill>
                <a:latin typeface="Arial" pitchFamily="34" charset="0"/>
                <a:ea typeface="华文细黑" pitchFamily="2" charset="-122"/>
                <a:cs typeface="Arial" pitchFamily="34" charset="0"/>
              </a:rPr>
              <a:t>/</a:t>
            </a:r>
            <a:r>
              <a:rPr lang="zh-CN" altLang="en-US" sz="2800" b="1" dirty="0" smtClean="0">
                <a:solidFill>
                  <a:srgbClr val="FF0000"/>
                </a:solidFill>
                <a:latin typeface="Arial" pitchFamily="34" charset="0"/>
                <a:ea typeface="华文细黑" pitchFamily="2" charset="-122"/>
                <a:cs typeface="Arial" pitchFamily="34" charset="0"/>
              </a:rPr>
              <a:t>出流</a:t>
            </a:r>
            <a:endParaRPr lang="en-US" altLang="zh-CN" sz="2800" b="1" dirty="0" smtClean="0">
              <a:solidFill>
                <a:srgbClr val="FF0000"/>
              </a:solidFill>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输入流</a:t>
            </a:r>
            <a:endParaRPr lang="en-US" altLang="zh-CN" sz="2600" b="1" dirty="0" smtClean="0">
              <a:solidFill>
                <a:srgbClr val="0000FF"/>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ü"/>
            </a:pPr>
            <a:r>
              <a:rPr lang="zh-CN" altLang="en-US" sz="2600" b="1" dirty="0">
                <a:latin typeface="Arial" pitchFamily="34" charset="0"/>
                <a:ea typeface="华文细黑" pitchFamily="2" charset="-122"/>
                <a:cs typeface="Arial" pitchFamily="34" charset="0"/>
              </a:rPr>
              <a:t>字节</a:t>
            </a:r>
            <a:r>
              <a:rPr lang="zh-CN" altLang="en-US" sz="2600" b="1" dirty="0" smtClean="0">
                <a:latin typeface="Arial" pitchFamily="34" charset="0"/>
                <a:ea typeface="华文细黑" pitchFamily="2" charset="-122"/>
                <a:cs typeface="Arial" pitchFamily="34" charset="0"/>
              </a:rPr>
              <a:t>输入流</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抽象类</a:t>
            </a:r>
            <a:r>
              <a:rPr lang="en-US" altLang="zh-CN" sz="2600" b="1" dirty="0" err="1">
                <a:latin typeface="Arial" pitchFamily="34" charset="0"/>
                <a:ea typeface="华文细黑" pitchFamily="2" charset="-122"/>
                <a:cs typeface="Arial" pitchFamily="34" charset="0"/>
              </a:rPr>
              <a:t>java.io.InputStream</a:t>
            </a:r>
            <a:r>
              <a:rPr lang="zh-CN" altLang="en-US" sz="2600" b="1" dirty="0">
                <a:latin typeface="Arial" pitchFamily="34" charset="0"/>
                <a:ea typeface="华文细黑" pitchFamily="2" charset="-122"/>
                <a:cs typeface="Arial" pitchFamily="34" charset="0"/>
              </a:rPr>
              <a:t>及其子类</a:t>
            </a:r>
            <a:r>
              <a:rPr lang="en-US" altLang="zh-CN" sz="2600" b="1" dirty="0">
                <a:latin typeface="Arial" pitchFamily="34" charset="0"/>
                <a:ea typeface="华文细黑" pitchFamily="2" charset="-122"/>
                <a:cs typeface="Arial" pitchFamily="34" charset="0"/>
              </a:rPr>
              <a:t>)</a:t>
            </a:r>
          </a:p>
          <a:p>
            <a:pPr marL="457200" indent="-457200">
              <a:spcAft>
                <a:spcPts val="600"/>
              </a:spcAft>
              <a:buFont typeface="Wingdings" panose="05000000000000000000" pitchFamily="2" charset="2"/>
              <a:buChar char="ü"/>
            </a:pPr>
            <a:r>
              <a:rPr lang="zh-CN" altLang="en-US" sz="2600" b="1" dirty="0">
                <a:latin typeface="Arial" pitchFamily="34" charset="0"/>
                <a:ea typeface="华文细黑" pitchFamily="2" charset="-122"/>
                <a:cs typeface="Arial" pitchFamily="34" charset="0"/>
              </a:rPr>
              <a:t>字符</a:t>
            </a:r>
            <a:r>
              <a:rPr lang="zh-CN" altLang="en-US" sz="2600" b="1" dirty="0" smtClean="0">
                <a:latin typeface="Arial" pitchFamily="34" charset="0"/>
                <a:ea typeface="华文细黑" pitchFamily="2" charset="-122"/>
                <a:cs typeface="Arial" pitchFamily="34" charset="0"/>
              </a:rPr>
              <a:t>输入流</a:t>
            </a:r>
            <a:r>
              <a:rPr lang="en-US" altLang="zh-CN" sz="2600" b="1" dirty="0">
                <a:latin typeface="Arial" pitchFamily="34" charset="0"/>
                <a:ea typeface="华文细黑" pitchFamily="2" charset="-122"/>
                <a:cs typeface="Arial" pitchFamily="34" charset="0"/>
              </a:rPr>
              <a:t>(</a:t>
            </a:r>
            <a:r>
              <a:rPr lang="zh-CN" altLang="en-US" sz="2600" b="1" dirty="0">
                <a:latin typeface="Arial" pitchFamily="34" charset="0"/>
                <a:ea typeface="华文细黑" pitchFamily="2" charset="-122"/>
                <a:cs typeface="Arial" pitchFamily="34" charset="0"/>
              </a:rPr>
              <a:t>抽象类</a:t>
            </a:r>
            <a:r>
              <a:rPr lang="en-US" altLang="zh-CN" sz="2600" b="1" dirty="0" err="1" smtClean="0">
                <a:latin typeface="Arial" pitchFamily="34" charset="0"/>
                <a:ea typeface="华文细黑" pitchFamily="2" charset="-122"/>
                <a:cs typeface="Arial" pitchFamily="34" charset="0"/>
              </a:rPr>
              <a:t>java.io.Reader</a:t>
            </a:r>
            <a:r>
              <a:rPr lang="zh-CN" altLang="en-US" sz="2600" b="1" dirty="0" smtClean="0">
                <a:latin typeface="Arial" pitchFamily="34" charset="0"/>
                <a:ea typeface="华文细黑" pitchFamily="2" charset="-122"/>
                <a:cs typeface="Arial" pitchFamily="34" charset="0"/>
              </a:rPr>
              <a:t>及其子类</a:t>
            </a:r>
            <a:r>
              <a:rPr lang="en-US" altLang="zh-CN"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a:p>
            <a:pPr>
              <a:spcAft>
                <a:spcPts val="600"/>
              </a:spcAft>
              <a:buFont typeface="Wingdings" pitchFamily="2" charset="2"/>
              <a:buChar char="Ø"/>
            </a:pPr>
            <a:r>
              <a:rPr lang="zh-CN" altLang="en-US" sz="2600" b="1" dirty="0" smtClean="0">
                <a:solidFill>
                  <a:srgbClr val="0000FF"/>
                </a:solidFill>
                <a:latin typeface="Arial" pitchFamily="34" charset="0"/>
                <a:ea typeface="华文细黑" pitchFamily="2" charset="-122"/>
                <a:cs typeface="Arial" pitchFamily="34" charset="0"/>
              </a:rPr>
              <a:t>输出流</a:t>
            </a:r>
            <a:endParaRPr lang="en-US" altLang="zh-CN" sz="2600" b="1" dirty="0" smtClean="0">
              <a:solidFill>
                <a:srgbClr val="0000FF"/>
              </a:solidFill>
              <a:latin typeface="Arial" pitchFamily="34" charset="0"/>
              <a:ea typeface="华文细黑" pitchFamily="2" charset="-122"/>
              <a:cs typeface="Arial" pitchFamily="34" charset="0"/>
            </a:endParaRPr>
          </a:p>
          <a:p>
            <a:pPr marL="457200" indent="-457200">
              <a:spcAft>
                <a:spcPts val="600"/>
              </a:spcAft>
              <a:buFont typeface="Wingdings" panose="05000000000000000000" pitchFamily="2" charset="2"/>
              <a:buChar char="ü"/>
            </a:pPr>
            <a:r>
              <a:rPr lang="zh-CN" altLang="en-US" sz="2600" b="1" dirty="0">
                <a:latin typeface="Arial" pitchFamily="34" charset="0"/>
                <a:ea typeface="华文细黑" pitchFamily="2" charset="-122"/>
                <a:cs typeface="Arial" pitchFamily="34" charset="0"/>
              </a:rPr>
              <a:t>字节</a:t>
            </a:r>
            <a:r>
              <a:rPr lang="zh-CN" altLang="en-US" sz="2600" b="1" dirty="0" smtClean="0">
                <a:latin typeface="Arial" pitchFamily="34" charset="0"/>
                <a:ea typeface="华文细黑" pitchFamily="2" charset="-122"/>
                <a:cs typeface="Arial" pitchFamily="34" charset="0"/>
              </a:rPr>
              <a:t>输出流</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抽象类</a:t>
            </a:r>
            <a:r>
              <a:rPr lang="en-US" altLang="zh-CN" sz="2600" b="1" dirty="0" err="1" smtClean="0">
                <a:latin typeface="Arial" pitchFamily="34" charset="0"/>
                <a:ea typeface="华文细黑" pitchFamily="2" charset="-122"/>
                <a:cs typeface="Arial" pitchFamily="34" charset="0"/>
              </a:rPr>
              <a:t>java.io.OutputStream</a:t>
            </a:r>
            <a:r>
              <a:rPr lang="zh-CN" altLang="en-US" sz="2600" b="1" dirty="0" smtClean="0">
                <a:latin typeface="Arial" pitchFamily="34" charset="0"/>
                <a:ea typeface="华文细黑" pitchFamily="2" charset="-122"/>
                <a:cs typeface="Arial" pitchFamily="34" charset="0"/>
              </a:rPr>
              <a:t>及其子类</a:t>
            </a:r>
            <a:r>
              <a:rPr lang="en-US" altLang="zh-CN" sz="2600" b="1" dirty="0" smtClean="0">
                <a:latin typeface="Arial" pitchFamily="34" charset="0"/>
                <a:ea typeface="华文细黑" pitchFamily="2" charset="-122"/>
                <a:cs typeface="Arial" pitchFamily="34" charset="0"/>
              </a:rPr>
              <a:t>)</a:t>
            </a:r>
          </a:p>
          <a:p>
            <a:pPr marL="457200" indent="-457200">
              <a:spcAft>
                <a:spcPts val="600"/>
              </a:spcAft>
              <a:buFont typeface="Wingdings" panose="05000000000000000000" pitchFamily="2" charset="2"/>
              <a:buChar char="ü"/>
            </a:pPr>
            <a:r>
              <a:rPr lang="zh-CN" altLang="en-US" sz="2600" b="1" dirty="0">
                <a:latin typeface="Arial" pitchFamily="34" charset="0"/>
                <a:ea typeface="华文细黑" pitchFamily="2" charset="-122"/>
                <a:cs typeface="Arial" pitchFamily="34" charset="0"/>
              </a:rPr>
              <a:t>字符</a:t>
            </a:r>
            <a:r>
              <a:rPr lang="zh-CN" altLang="en-US" sz="2600" b="1" dirty="0" smtClean="0">
                <a:latin typeface="Arial" pitchFamily="34" charset="0"/>
                <a:ea typeface="华文细黑" pitchFamily="2" charset="-122"/>
                <a:cs typeface="Arial" pitchFamily="34" charset="0"/>
              </a:rPr>
              <a:t>输出流</a:t>
            </a:r>
            <a:r>
              <a:rPr lang="en-US" altLang="zh-CN" sz="2600" b="1" dirty="0" smtClean="0">
                <a:latin typeface="Arial" pitchFamily="34" charset="0"/>
                <a:ea typeface="华文细黑" pitchFamily="2" charset="-122"/>
                <a:cs typeface="Arial" pitchFamily="34" charset="0"/>
              </a:rPr>
              <a:t>(</a:t>
            </a:r>
            <a:r>
              <a:rPr lang="zh-CN" altLang="en-US" sz="2600" b="1" dirty="0" smtClean="0">
                <a:latin typeface="Arial" pitchFamily="34" charset="0"/>
                <a:ea typeface="华文细黑" pitchFamily="2" charset="-122"/>
                <a:cs typeface="Arial" pitchFamily="34" charset="0"/>
              </a:rPr>
              <a:t>抽象类</a:t>
            </a:r>
            <a:r>
              <a:rPr lang="en-US" altLang="zh-CN" sz="2600" b="1" dirty="0" err="1" smtClean="0">
                <a:latin typeface="Arial" pitchFamily="34" charset="0"/>
                <a:ea typeface="华文细黑" pitchFamily="2" charset="-122"/>
                <a:cs typeface="Arial" pitchFamily="34" charset="0"/>
              </a:rPr>
              <a:t>java.io.Writer</a:t>
            </a:r>
            <a:r>
              <a:rPr lang="zh-CN" altLang="en-US" sz="2600" b="1" dirty="0" smtClean="0">
                <a:latin typeface="Arial" pitchFamily="34" charset="0"/>
                <a:ea typeface="华文细黑" pitchFamily="2" charset="-122"/>
                <a:cs typeface="Arial" pitchFamily="34" charset="0"/>
              </a:rPr>
              <a:t>及其子类</a:t>
            </a:r>
            <a:r>
              <a:rPr lang="en-US" altLang="zh-CN" sz="2600" b="1" dirty="0" smtClean="0">
                <a:latin typeface="Arial" pitchFamily="34" charset="0"/>
                <a:ea typeface="华文细黑" pitchFamily="2" charset="-122"/>
                <a:cs typeface="Arial" pitchFamily="34" charset="0"/>
              </a:rPr>
              <a:t>)</a:t>
            </a:r>
            <a:endParaRPr lang="en-US" altLang="zh-CN" sz="2600" b="1" dirty="0">
              <a:latin typeface="Arial" pitchFamily="34" charset="0"/>
              <a:ea typeface="华文细黑" pitchFamily="2" charset="-122"/>
              <a:cs typeface="Arial" pitchFamily="34" charset="0"/>
            </a:endParaRPr>
          </a:p>
        </p:txBody>
      </p:sp>
    </p:spTree>
    <p:extLst>
      <p:ext uri="{BB962C8B-B14F-4D97-AF65-F5344CB8AC3E}">
        <p14:creationId xmlns:p14="http://schemas.microsoft.com/office/powerpoint/2010/main" val="13475932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10.1</a:t>
            </a:r>
            <a:r>
              <a:rPr lang="zh-CN" altLang="en-US" dirty="0" smtClean="0"/>
              <a:t>数据流基本概念</a:t>
            </a:r>
            <a:endParaRPr lang="zh-CN" altLang="en-US" dirty="0"/>
          </a:p>
        </p:txBody>
      </p:sp>
      <p:sp>
        <p:nvSpPr>
          <p:cNvPr id="7" name="矩形 6"/>
          <p:cNvSpPr/>
          <p:nvPr/>
        </p:nvSpPr>
        <p:spPr>
          <a:xfrm>
            <a:off x="3779912" y="1628800"/>
            <a:ext cx="1224136" cy="6480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1" dirty="0" smtClean="0">
                <a:latin typeface="Arial" pitchFamily="34" charset="0"/>
                <a:ea typeface="华文细黑" pitchFamily="2" charset="-122"/>
                <a:cs typeface="Arial" pitchFamily="34" charset="0"/>
              </a:rPr>
              <a:t>Object</a:t>
            </a:r>
            <a:endParaRPr lang="zh-CN" altLang="en-US" sz="2000" b="1" dirty="0">
              <a:latin typeface="Arial" pitchFamily="34" charset="0"/>
              <a:ea typeface="华文细黑" pitchFamily="2" charset="-122"/>
              <a:cs typeface="Arial" pitchFamily="34" charset="0"/>
            </a:endParaRPr>
          </a:p>
        </p:txBody>
      </p:sp>
      <p:sp>
        <p:nvSpPr>
          <p:cNvPr id="21" name="矩形 20"/>
          <p:cNvSpPr/>
          <p:nvPr/>
        </p:nvSpPr>
        <p:spPr>
          <a:xfrm>
            <a:off x="179512" y="3140968"/>
            <a:ext cx="201622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latin typeface="Arial" pitchFamily="34" charset="0"/>
                <a:ea typeface="华文细黑" pitchFamily="2" charset="-122"/>
                <a:cs typeface="Arial" pitchFamily="34" charset="0"/>
              </a:rPr>
              <a:t>InputStream</a:t>
            </a:r>
            <a:endParaRPr lang="zh-CN" altLang="en-US" sz="2000" b="1" dirty="0">
              <a:latin typeface="Arial" pitchFamily="34" charset="0"/>
              <a:ea typeface="华文细黑" pitchFamily="2" charset="-122"/>
              <a:cs typeface="Arial" pitchFamily="34" charset="0"/>
            </a:endParaRPr>
          </a:p>
        </p:txBody>
      </p:sp>
      <p:sp>
        <p:nvSpPr>
          <p:cNvPr id="22" name="矩形 21"/>
          <p:cNvSpPr/>
          <p:nvPr/>
        </p:nvSpPr>
        <p:spPr>
          <a:xfrm>
            <a:off x="2771800" y="3140968"/>
            <a:ext cx="2016224" cy="6480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smtClean="0">
                <a:latin typeface="Arial" pitchFamily="34" charset="0"/>
                <a:ea typeface="华文细黑" pitchFamily="2" charset="-122"/>
                <a:cs typeface="Arial" pitchFamily="34" charset="0"/>
              </a:rPr>
              <a:t>OutputtStream</a:t>
            </a:r>
            <a:endParaRPr lang="zh-CN" altLang="en-US" sz="2000" b="1" dirty="0">
              <a:latin typeface="Arial" pitchFamily="34" charset="0"/>
              <a:ea typeface="华文细黑" pitchFamily="2" charset="-122"/>
              <a:cs typeface="Arial" pitchFamily="34" charset="0"/>
            </a:endParaRPr>
          </a:p>
        </p:txBody>
      </p:sp>
      <p:sp>
        <p:nvSpPr>
          <p:cNvPr id="23" name="矩形 22"/>
          <p:cNvSpPr/>
          <p:nvPr/>
        </p:nvSpPr>
        <p:spPr>
          <a:xfrm>
            <a:off x="5076056" y="3140968"/>
            <a:ext cx="1368152"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b="1" dirty="0" smtClean="0">
                <a:latin typeface="Arial" pitchFamily="34" charset="0"/>
                <a:ea typeface="华文细黑" pitchFamily="2" charset="-122"/>
                <a:cs typeface="Arial" pitchFamily="34" charset="0"/>
              </a:rPr>
              <a:t>Reader</a:t>
            </a:r>
            <a:endParaRPr lang="zh-CN" altLang="en-US" sz="2000" b="1" dirty="0">
              <a:latin typeface="Arial" pitchFamily="34" charset="0"/>
              <a:ea typeface="华文细黑" pitchFamily="2" charset="-122"/>
              <a:cs typeface="Arial" pitchFamily="34" charset="0"/>
            </a:endParaRPr>
          </a:p>
        </p:txBody>
      </p:sp>
      <p:sp>
        <p:nvSpPr>
          <p:cNvPr id="24" name="矩形 23"/>
          <p:cNvSpPr/>
          <p:nvPr/>
        </p:nvSpPr>
        <p:spPr>
          <a:xfrm>
            <a:off x="6876256" y="3140968"/>
            <a:ext cx="1368152" cy="6480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b="1" dirty="0" smtClean="0">
                <a:latin typeface="Arial" pitchFamily="34" charset="0"/>
                <a:ea typeface="华文细黑" pitchFamily="2" charset="-122"/>
                <a:cs typeface="Arial" pitchFamily="34" charset="0"/>
              </a:rPr>
              <a:t>Writer</a:t>
            </a:r>
            <a:endParaRPr lang="zh-CN" altLang="en-US" sz="2000" b="1" dirty="0">
              <a:latin typeface="Arial" pitchFamily="34" charset="0"/>
              <a:ea typeface="华文细黑" pitchFamily="2" charset="-122"/>
              <a:cs typeface="Arial" pitchFamily="34" charset="0"/>
            </a:endParaRPr>
          </a:p>
        </p:txBody>
      </p:sp>
      <p:cxnSp>
        <p:nvCxnSpPr>
          <p:cNvPr id="26" name="肘形连接符 25"/>
          <p:cNvCxnSpPr>
            <a:stCxn id="7" idx="2"/>
            <a:endCxn id="21" idx="0"/>
          </p:cNvCxnSpPr>
          <p:nvPr/>
        </p:nvCxnSpPr>
        <p:spPr>
          <a:xfrm rot="5400000">
            <a:off x="2357754" y="1106742"/>
            <a:ext cx="864096" cy="320435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7" idx="2"/>
            <a:endCxn id="24" idx="0"/>
          </p:cNvCxnSpPr>
          <p:nvPr/>
        </p:nvCxnSpPr>
        <p:spPr>
          <a:xfrm rot="16200000" flipH="1">
            <a:off x="5544108" y="1124744"/>
            <a:ext cx="864096" cy="31683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7" idx="2"/>
            <a:endCxn id="22" idx="0"/>
          </p:cNvCxnSpPr>
          <p:nvPr/>
        </p:nvCxnSpPr>
        <p:spPr>
          <a:xfrm rot="5400000">
            <a:off x="3653898" y="2402886"/>
            <a:ext cx="864096" cy="6120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7" idx="2"/>
            <a:endCxn id="23" idx="0"/>
          </p:cNvCxnSpPr>
          <p:nvPr/>
        </p:nvCxnSpPr>
        <p:spPr>
          <a:xfrm rot="16200000" flipH="1">
            <a:off x="4644008" y="2024844"/>
            <a:ext cx="864096" cy="136815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40" y="422108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sp>
        <p:nvSpPr>
          <p:cNvPr id="37" name="矩形 36"/>
          <p:cNvSpPr/>
          <p:nvPr/>
        </p:nvSpPr>
        <p:spPr>
          <a:xfrm>
            <a:off x="1331640" y="486916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cxnSp>
        <p:nvCxnSpPr>
          <p:cNvPr id="38" name="肘形连接符 37"/>
          <p:cNvCxnSpPr>
            <a:stCxn id="21" idx="2"/>
            <a:endCxn id="36" idx="1"/>
          </p:cNvCxnSpPr>
          <p:nvPr/>
        </p:nvCxnSpPr>
        <p:spPr>
          <a:xfrm rot="16200000" flipH="1">
            <a:off x="935596" y="4041068"/>
            <a:ext cx="648072" cy="14401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肘形连接符 37"/>
          <p:cNvCxnSpPr>
            <a:stCxn id="21" idx="2"/>
            <a:endCxn id="37" idx="1"/>
          </p:cNvCxnSpPr>
          <p:nvPr/>
        </p:nvCxnSpPr>
        <p:spPr>
          <a:xfrm rot="16200000" flipH="1">
            <a:off x="611560" y="4365104"/>
            <a:ext cx="1296144" cy="14401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995936" y="4221088"/>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sp>
        <p:nvSpPr>
          <p:cNvPr id="45" name="矩形 44"/>
          <p:cNvSpPr/>
          <p:nvPr/>
        </p:nvSpPr>
        <p:spPr>
          <a:xfrm>
            <a:off x="3995936" y="4869160"/>
            <a:ext cx="1008112"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cxnSp>
        <p:nvCxnSpPr>
          <p:cNvPr id="48" name="肘形连接符 47"/>
          <p:cNvCxnSpPr>
            <a:stCxn id="22" idx="2"/>
            <a:endCxn id="44" idx="1"/>
          </p:cNvCxnSpPr>
          <p:nvPr/>
        </p:nvCxnSpPr>
        <p:spPr>
          <a:xfrm rot="16200000" flipH="1">
            <a:off x="3563888" y="4005064"/>
            <a:ext cx="648072" cy="21602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肘形连接符 47"/>
          <p:cNvCxnSpPr>
            <a:stCxn id="22" idx="2"/>
            <a:endCxn id="45" idx="1"/>
          </p:cNvCxnSpPr>
          <p:nvPr/>
        </p:nvCxnSpPr>
        <p:spPr>
          <a:xfrm rot="16200000" flipH="1">
            <a:off x="3239852" y="4329100"/>
            <a:ext cx="1296144" cy="216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012160" y="4221088"/>
            <a:ext cx="100811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sp>
        <p:nvSpPr>
          <p:cNvPr id="55" name="矩形 54"/>
          <p:cNvSpPr/>
          <p:nvPr/>
        </p:nvSpPr>
        <p:spPr>
          <a:xfrm>
            <a:off x="6012160" y="4869160"/>
            <a:ext cx="100811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sp>
        <p:nvSpPr>
          <p:cNvPr id="56" name="矩形 55"/>
          <p:cNvSpPr/>
          <p:nvPr/>
        </p:nvSpPr>
        <p:spPr>
          <a:xfrm>
            <a:off x="7740352" y="4221088"/>
            <a:ext cx="100811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sp>
        <p:nvSpPr>
          <p:cNvPr id="57" name="矩形 56"/>
          <p:cNvSpPr/>
          <p:nvPr/>
        </p:nvSpPr>
        <p:spPr>
          <a:xfrm>
            <a:off x="7740352" y="4869160"/>
            <a:ext cx="1008112" cy="432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latin typeface="Arial" pitchFamily="34" charset="0"/>
                <a:ea typeface="华文细黑" pitchFamily="2" charset="-122"/>
                <a:cs typeface="Arial" pitchFamily="34" charset="0"/>
              </a:rPr>
              <a:t>…</a:t>
            </a:r>
            <a:endParaRPr lang="zh-CN" altLang="en-US" dirty="0">
              <a:latin typeface="Arial" pitchFamily="34" charset="0"/>
              <a:ea typeface="华文细黑" pitchFamily="2" charset="-122"/>
              <a:cs typeface="Arial" pitchFamily="34" charset="0"/>
            </a:endParaRPr>
          </a:p>
        </p:txBody>
      </p:sp>
      <p:cxnSp>
        <p:nvCxnSpPr>
          <p:cNvPr id="58" name="肘形连接符 47"/>
          <p:cNvCxnSpPr>
            <a:stCxn id="23" idx="2"/>
            <a:endCxn id="54" idx="1"/>
          </p:cNvCxnSpPr>
          <p:nvPr/>
        </p:nvCxnSpPr>
        <p:spPr>
          <a:xfrm rot="16200000" flipH="1">
            <a:off x="5562110" y="3987062"/>
            <a:ext cx="648072" cy="2520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1" name="肘形连接符 47"/>
          <p:cNvCxnSpPr>
            <a:stCxn id="23" idx="2"/>
            <a:endCxn id="55" idx="1"/>
          </p:cNvCxnSpPr>
          <p:nvPr/>
        </p:nvCxnSpPr>
        <p:spPr>
          <a:xfrm rot="16200000" flipH="1">
            <a:off x="5238074" y="4311098"/>
            <a:ext cx="1296144" cy="2520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4" name="肘形连接符 47"/>
          <p:cNvCxnSpPr>
            <a:stCxn id="24" idx="2"/>
            <a:endCxn id="56" idx="1"/>
          </p:cNvCxnSpPr>
          <p:nvPr/>
        </p:nvCxnSpPr>
        <p:spPr>
          <a:xfrm rot="16200000" flipH="1">
            <a:off x="7326306" y="4023066"/>
            <a:ext cx="648072" cy="1800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肘形连接符 47"/>
          <p:cNvCxnSpPr>
            <a:stCxn id="24" idx="2"/>
            <a:endCxn id="57" idx="1"/>
          </p:cNvCxnSpPr>
          <p:nvPr/>
        </p:nvCxnSpPr>
        <p:spPr>
          <a:xfrm rot="16200000" flipH="1">
            <a:off x="7002270" y="4347102"/>
            <a:ext cx="1296144" cy="18002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1628" y="980728"/>
            <a:ext cx="8496944" cy="523220"/>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流的不同层次</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29" name="TextBox 28"/>
          <p:cNvSpPr txBox="1"/>
          <p:nvPr/>
        </p:nvSpPr>
        <p:spPr>
          <a:xfrm>
            <a:off x="1475656" y="5373216"/>
            <a:ext cx="3240360" cy="646331"/>
          </a:xfrm>
          <a:prstGeom prst="rect">
            <a:avLst/>
          </a:prstGeom>
          <a:noFill/>
        </p:spPr>
        <p:txBody>
          <a:bodyPr wrap="square" rtlCol="0">
            <a:spAutoFit/>
          </a:bodyPr>
          <a:lstStyle/>
          <a:p>
            <a:pPr algn="ctr"/>
            <a:r>
              <a:rPr lang="en-US" altLang="zh-CN" dirty="0" smtClean="0">
                <a:solidFill>
                  <a:srgbClr val="FF0000"/>
                </a:solidFill>
              </a:rPr>
              <a:t>Meant</a:t>
            </a:r>
            <a:r>
              <a:rPr lang="zh-CN" altLang="en-US" dirty="0" smtClean="0">
                <a:solidFill>
                  <a:srgbClr val="FF0000"/>
                </a:solidFill>
              </a:rPr>
              <a:t> </a:t>
            </a:r>
            <a:r>
              <a:rPr lang="en-US" altLang="zh-CN" dirty="0" smtClean="0">
                <a:solidFill>
                  <a:srgbClr val="FF0000"/>
                </a:solidFill>
              </a:rPr>
              <a:t>for</a:t>
            </a:r>
            <a:r>
              <a:rPr lang="zh-CN" altLang="en-US" dirty="0" smtClean="0">
                <a:solidFill>
                  <a:srgbClr val="FF0000"/>
                </a:solidFill>
              </a:rPr>
              <a:t> </a:t>
            </a:r>
            <a:r>
              <a:rPr lang="en-US" altLang="zh-CN" dirty="0" smtClean="0">
                <a:solidFill>
                  <a:srgbClr val="FF0000"/>
                </a:solidFill>
              </a:rPr>
              <a:t>byte transfer</a:t>
            </a:r>
          </a:p>
          <a:p>
            <a:pPr algn="ctr"/>
            <a:r>
              <a:rPr lang="en-US" altLang="zh-CN" dirty="0" smtClean="0">
                <a:solidFill>
                  <a:srgbClr val="FF0000"/>
                </a:solidFill>
              </a:rPr>
              <a:t>(i.e. Binary)</a:t>
            </a:r>
            <a:endParaRPr lang="zh-CN" altLang="en-US" dirty="0">
              <a:solidFill>
                <a:srgbClr val="FF0000"/>
              </a:solidFill>
            </a:endParaRPr>
          </a:p>
        </p:txBody>
      </p:sp>
      <p:sp>
        <p:nvSpPr>
          <p:cNvPr id="31" name="TextBox 30"/>
          <p:cNvSpPr txBox="1"/>
          <p:nvPr/>
        </p:nvSpPr>
        <p:spPr>
          <a:xfrm>
            <a:off x="5364088" y="5374957"/>
            <a:ext cx="3528392" cy="646331"/>
          </a:xfrm>
          <a:prstGeom prst="rect">
            <a:avLst/>
          </a:prstGeom>
          <a:noFill/>
        </p:spPr>
        <p:txBody>
          <a:bodyPr wrap="square" rtlCol="0">
            <a:spAutoFit/>
          </a:bodyPr>
          <a:lstStyle/>
          <a:p>
            <a:pPr algn="ctr"/>
            <a:r>
              <a:rPr lang="en-US" altLang="zh-CN" dirty="0" smtClean="0">
                <a:solidFill>
                  <a:srgbClr val="FF0000"/>
                </a:solidFill>
              </a:rPr>
              <a:t>Meant</a:t>
            </a:r>
            <a:r>
              <a:rPr lang="zh-CN" altLang="en-US" dirty="0" smtClean="0">
                <a:solidFill>
                  <a:srgbClr val="FF0000"/>
                </a:solidFill>
              </a:rPr>
              <a:t> </a:t>
            </a:r>
            <a:r>
              <a:rPr lang="en-US" altLang="zh-CN" dirty="0" smtClean="0">
                <a:solidFill>
                  <a:srgbClr val="FF0000"/>
                </a:solidFill>
              </a:rPr>
              <a:t>for</a:t>
            </a:r>
            <a:r>
              <a:rPr lang="zh-CN" altLang="en-US" dirty="0" smtClean="0">
                <a:solidFill>
                  <a:srgbClr val="FF0000"/>
                </a:solidFill>
              </a:rPr>
              <a:t> </a:t>
            </a:r>
            <a:r>
              <a:rPr lang="en-US" altLang="zh-CN" dirty="0" smtClean="0">
                <a:solidFill>
                  <a:srgbClr val="FF0000"/>
                </a:solidFill>
              </a:rPr>
              <a:t>character transfer</a:t>
            </a:r>
          </a:p>
          <a:p>
            <a:pPr algn="ctr"/>
            <a:r>
              <a:rPr lang="en-US" altLang="zh-CN" dirty="0" smtClean="0">
                <a:solidFill>
                  <a:srgbClr val="FF0000"/>
                </a:solidFill>
              </a:rPr>
              <a:t>(i.e. Text</a:t>
            </a:r>
            <a:r>
              <a:rPr lang="zh-CN" altLang="en-US" dirty="0" smtClean="0">
                <a:solidFill>
                  <a:srgbClr val="FF0000"/>
                </a:solidFill>
              </a:rPr>
              <a:t> </a:t>
            </a:r>
            <a:r>
              <a:rPr lang="en-US" altLang="zh-CN" dirty="0" smtClean="0">
                <a:solidFill>
                  <a:srgbClr val="FF0000"/>
                </a:solidFill>
              </a:rPr>
              <a:t>or</a:t>
            </a:r>
            <a:r>
              <a:rPr lang="zh-CN" altLang="en-US" dirty="0" smtClean="0">
                <a:solidFill>
                  <a:srgbClr val="FF0000"/>
                </a:solidFill>
              </a:rPr>
              <a:t> </a:t>
            </a:r>
            <a:r>
              <a:rPr lang="en-US" altLang="zh-CN" dirty="0" smtClean="0">
                <a:solidFill>
                  <a:srgbClr val="FF0000"/>
                </a:solidFill>
              </a:rPr>
              <a:t>ASCII)</a:t>
            </a:r>
            <a:endParaRPr lang="zh-CN"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10.2</a:t>
            </a:r>
            <a:r>
              <a:rPr lang="zh-CN" altLang="en-US" dirty="0"/>
              <a:t> 基本字节数据流</a:t>
            </a:r>
          </a:p>
        </p:txBody>
      </p:sp>
      <p:sp>
        <p:nvSpPr>
          <p:cNvPr id="28" name="TextBox 27"/>
          <p:cNvSpPr txBox="1"/>
          <p:nvPr/>
        </p:nvSpPr>
        <p:spPr>
          <a:xfrm>
            <a:off x="361628" y="980728"/>
            <a:ext cx="8496944" cy="523220"/>
          </a:xfrm>
          <a:prstGeom prst="rect">
            <a:avLst/>
          </a:prstGeom>
          <a:noFill/>
        </p:spPr>
        <p:txBody>
          <a:bodyPr wrap="square" rtlCol="0">
            <a:spAutoFit/>
          </a:bodyPr>
          <a:lstStyle/>
          <a:p>
            <a:pPr>
              <a:buFont typeface="Wingdings" pitchFamily="2" charset="2"/>
              <a:buChar char="n"/>
            </a:pPr>
            <a:r>
              <a:rPr lang="zh-CN" altLang="en-US" sz="2800" b="1" dirty="0" smtClean="0">
                <a:solidFill>
                  <a:srgbClr val="FF0000"/>
                </a:solidFill>
                <a:latin typeface="Arial" pitchFamily="34" charset="0"/>
                <a:ea typeface="华文细黑" pitchFamily="2" charset="-122"/>
                <a:cs typeface="Arial" pitchFamily="34" charset="0"/>
              </a:rPr>
              <a:t> 字节输入流</a:t>
            </a:r>
            <a:endParaRPr lang="en-US" altLang="zh-CN" sz="2800" b="1" dirty="0" smtClean="0">
              <a:solidFill>
                <a:srgbClr val="FF0000"/>
              </a:solidFill>
              <a:latin typeface="Arial" pitchFamily="34" charset="0"/>
              <a:ea typeface="华文细黑" pitchFamily="2" charset="-122"/>
              <a:cs typeface="Arial" pitchFamily="34" charset="0"/>
            </a:endParaRPr>
          </a:p>
        </p:txBody>
      </p:sp>
      <p:sp>
        <p:nvSpPr>
          <p:cNvPr id="32" name="矩形 31"/>
          <p:cNvSpPr/>
          <p:nvPr/>
        </p:nvSpPr>
        <p:spPr>
          <a:xfrm>
            <a:off x="107504" y="3645024"/>
            <a:ext cx="18002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字节输入流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4" name="矩形 33"/>
          <p:cNvSpPr/>
          <p:nvPr/>
        </p:nvSpPr>
        <p:spPr>
          <a:xfrm>
            <a:off x="2771800" y="1700808"/>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FileInputStream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文件输入流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5" name="矩形 34"/>
          <p:cNvSpPr/>
          <p:nvPr/>
        </p:nvSpPr>
        <p:spPr>
          <a:xfrm>
            <a:off x="2771800" y="2348880"/>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ObjectInputStream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对象输入流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39" name="矩形 38"/>
          <p:cNvSpPr/>
          <p:nvPr/>
        </p:nvSpPr>
        <p:spPr>
          <a:xfrm>
            <a:off x="2771800" y="2996952"/>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PipedInputStream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管道输入流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0" name="矩形 39"/>
          <p:cNvSpPr/>
          <p:nvPr/>
        </p:nvSpPr>
        <p:spPr>
          <a:xfrm>
            <a:off x="2771800" y="3645024"/>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SequenceInputStream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顺序输入流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2" name="矩形 41"/>
          <p:cNvSpPr/>
          <p:nvPr/>
        </p:nvSpPr>
        <p:spPr>
          <a:xfrm>
            <a:off x="2771800" y="429309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FilterInputStream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过滤器输入流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3" name="矩形 42"/>
          <p:cNvSpPr/>
          <p:nvPr/>
        </p:nvSpPr>
        <p:spPr>
          <a:xfrm>
            <a:off x="2771800" y="501317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StringBufferInputStream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缓冲字符串输入流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6" name="矩形 45"/>
          <p:cNvSpPr/>
          <p:nvPr/>
        </p:nvSpPr>
        <p:spPr>
          <a:xfrm>
            <a:off x="2771800" y="5733256"/>
            <a:ext cx="288000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ByteArrayInputStream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字节数组输入流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7" name="矩形 46"/>
          <p:cNvSpPr/>
          <p:nvPr/>
        </p:nvSpPr>
        <p:spPr>
          <a:xfrm>
            <a:off x="6228184" y="3140968"/>
            <a:ext cx="26642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DateInputStream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数据输入流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49" name="矩形 48"/>
          <p:cNvSpPr/>
          <p:nvPr/>
        </p:nvSpPr>
        <p:spPr>
          <a:xfrm>
            <a:off x="6228184" y="3861048"/>
            <a:ext cx="26642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PushbackInputStream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回压输入流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50" name="矩形 49"/>
          <p:cNvSpPr/>
          <p:nvPr/>
        </p:nvSpPr>
        <p:spPr>
          <a:xfrm>
            <a:off x="6228184" y="4581128"/>
            <a:ext cx="2664296"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BufferedInputStream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缓冲区输入流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sp>
        <p:nvSpPr>
          <p:cNvPr id="52" name="矩形 51"/>
          <p:cNvSpPr/>
          <p:nvPr/>
        </p:nvSpPr>
        <p:spPr>
          <a:xfrm>
            <a:off x="6236568" y="5301208"/>
            <a:ext cx="2727920" cy="5040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latin typeface="Arial" pitchFamily="34" charset="0"/>
                <a:cs typeface="Arial" pitchFamily="34" charset="0"/>
              </a:rPr>
              <a:t>LineNumberInputStream</a:t>
            </a:r>
          </a:p>
          <a:p>
            <a:pPr algn="ctr"/>
            <a:r>
              <a:rPr lang="en-US" altLang="zh-CN" dirty="0" smtClean="0">
                <a:latin typeface="Arial" pitchFamily="34" charset="0"/>
                <a:cs typeface="Arial" pitchFamily="34" charset="0"/>
              </a:rPr>
              <a:t>(</a:t>
            </a:r>
            <a:r>
              <a:rPr lang="zh-CN" altLang="en-US" dirty="0" smtClean="0">
                <a:latin typeface="Arial" pitchFamily="34" charset="0"/>
                <a:cs typeface="Arial" pitchFamily="34" charset="0"/>
              </a:rPr>
              <a:t>行号输入流</a:t>
            </a:r>
            <a:r>
              <a:rPr lang="en-US" altLang="zh-CN" dirty="0" smtClean="0">
                <a:latin typeface="Arial" pitchFamily="34" charset="0"/>
                <a:cs typeface="Arial" pitchFamily="34" charset="0"/>
              </a:rPr>
              <a:t>)</a:t>
            </a:r>
            <a:endParaRPr lang="zh-CN" altLang="en-US" dirty="0">
              <a:latin typeface="Arial" pitchFamily="34" charset="0"/>
              <a:cs typeface="Arial" pitchFamily="34" charset="0"/>
            </a:endParaRPr>
          </a:p>
        </p:txBody>
      </p:sp>
      <p:cxnSp>
        <p:nvCxnSpPr>
          <p:cNvPr id="59" name="肘形连接符 58"/>
          <p:cNvCxnSpPr>
            <a:stCxn id="34" idx="1"/>
            <a:endCxn id="32" idx="3"/>
          </p:cNvCxnSpPr>
          <p:nvPr/>
        </p:nvCxnSpPr>
        <p:spPr>
          <a:xfrm rot="10800000" flipV="1">
            <a:off x="1907704" y="1952836"/>
            <a:ext cx="864096" cy="1944216"/>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35" idx="1"/>
            <a:endCxn id="32" idx="3"/>
          </p:cNvCxnSpPr>
          <p:nvPr/>
        </p:nvCxnSpPr>
        <p:spPr>
          <a:xfrm rot="10800000" flipV="1">
            <a:off x="1907704" y="2600908"/>
            <a:ext cx="864096" cy="1296144"/>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39" idx="1"/>
            <a:endCxn id="32" idx="3"/>
          </p:cNvCxnSpPr>
          <p:nvPr/>
        </p:nvCxnSpPr>
        <p:spPr>
          <a:xfrm rot="10800000" flipV="1">
            <a:off x="1907704" y="3248980"/>
            <a:ext cx="864096" cy="64807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肘形连接符 71"/>
          <p:cNvCxnSpPr>
            <a:stCxn id="40" idx="1"/>
            <a:endCxn id="32" idx="3"/>
          </p:cNvCxnSpPr>
          <p:nvPr/>
        </p:nvCxnSpPr>
        <p:spPr>
          <a:xfrm rot="10800000">
            <a:off x="1907704" y="3897052"/>
            <a:ext cx="864096" cy="12700"/>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肘形连接符 74"/>
          <p:cNvCxnSpPr>
            <a:stCxn id="42" idx="1"/>
            <a:endCxn id="32" idx="3"/>
          </p:cNvCxnSpPr>
          <p:nvPr/>
        </p:nvCxnSpPr>
        <p:spPr>
          <a:xfrm rot="10800000">
            <a:off x="1907704" y="3897052"/>
            <a:ext cx="864096" cy="64807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43" idx="1"/>
            <a:endCxn id="32" idx="3"/>
          </p:cNvCxnSpPr>
          <p:nvPr/>
        </p:nvCxnSpPr>
        <p:spPr>
          <a:xfrm rot="10800000">
            <a:off x="1907704" y="3897052"/>
            <a:ext cx="864096" cy="136815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46" idx="1"/>
            <a:endCxn id="32" idx="3"/>
          </p:cNvCxnSpPr>
          <p:nvPr/>
        </p:nvCxnSpPr>
        <p:spPr>
          <a:xfrm rot="10800000">
            <a:off x="1907704" y="3897052"/>
            <a:ext cx="864096" cy="208823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肘形连接符 84"/>
          <p:cNvCxnSpPr>
            <a:stCxn id="47" idx="1"/>
            <a:endCxn id="42" idx="3"/>
          </p:cNvCxnSpPr>
          <p:nvPr/>
        </p:nvCxnSpPr>
        <p:spPr>
          <a:xfrm rot="10800000" flipV="1">
            <a:off x="5651800" y="3392996"/>
            <a:ext cx="576384" cy="115212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49" idx="1"/>
            <a:endCxn id="42" idx="3"/>
          </p:cNvCxnSpPr>
          <p:nvPr/>
        </p:nvCxnSpPr>
        <p:spPr>
          <a:xfrm rot="10800000" flipV="1">
            <a:off x="5651800" y="4113076"/>
            <a:ext cx="576384" cy="432048"/>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肘形连接符 91"/>
          <p:cNvCxnSpPr>
            <a:stCxn id="50" idx="1"/>
            <a:endCxn id="42" idx="3"/>
          </p:cNvCxnSpPr>
          <p:nvPr/>
        </p:nvCxnSpPr>
        <p:spPr>
          <a:xfrm rot="10800000">
            <a:off x="5651800" y="4545124"/>
            <a:ext cx="576384" cy="28803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肘形连接符 94"/>
          <p:cNvCxnSpPr>
            <a:stCxn id="52" idx="1"/>
            <a:endCxn id="42" idx="3"/>
          </p:cNvCxnSpPr>
          <p:nvPr/>
        </p:nvCxnSpPr>
        <p:spPr>
          <a:xfrm rot="10800000">
            <a:off x="5651800" y="4545124"/>
            <a:ext cx="584768" cy="1008112"/>
          </a:xfrm>
          <a:prstGeom prst="bentConnector3">
            <a:avLst>
              <a:gd name="adj1" fmla="val 5000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70290</TotalTime>
  <Words>3410</Words>
  <Application>Microsoft Office PowerPoint</Application>
  <PresentationFormat>全屏显示(4:3)</PresentationFormat>
  <Paragraphs>526</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聚合</vt:lpstr>
      <vt:lpstr>Java程序设计</vt:lpstr>
      <vt:lpstr>参考资料</vt:lpstr>
      <vt:lpstr>课程内容</vt:lpstr>
      <vt:lpstr>第10章 Java数据流</vt:lpstr>
      <vt:lpstr>10.1数据流基本概念</vt:lpstr>
      <vt:lpstr>10.1数据流基本概念</vt:lpstr>
      <vt:lpstr>10.1数据流基本概念</vt:lpstr>
      <vt:lpstr>10.1数据流基本概念</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10.2 基本字节数据流</vt:lpstr>
      <vt:lpstr>10.3 基本字符流</vt:lpstr>
      <vt:lpstr>10.3 基本字符流</vt:lpstr>
      <vt:lpstr>10.1数据流基本概念</vt:lpstr>
      <vt:lpstr>10.1数据流基本概念</vt:lpstr>
      <vt:lpstr>10.3 基本字符流</vt:lpstr>
      <vt:lpstr>10.3 基本字符流</vt:lpstr>
      <vt:lpstr>10.3 基本字符流</vt:lpstr>
      <vt:lpstr>10.3 基本字符流</vt:lpstr>
      <vt:lpstr>10.3 基本字符流</vt:lpstr>
      <vt:lpstr>10.3 基本字符流</vt:lpstr>
      <vt:lpstr>10.4 文件的处理</vt:lpstr>
      <vt:lpstr>10.4 文件的处理</vt:lpstr>
      <vt:lpstr>10.4 文件的处理</vt:lpstr>
      <vt:lpstr>10.4 文件的处理</vt:lpstr>
      <vt:lpstr>10.4 文件的处理</vt:lpstr>
      <vt:lpstr>10.4 文件的处理</vt:lpstr>
      <vt:lpstr>10.4 文件的处理</vt:lpstr>
      <vt:lpstr>10.4 文件的处理</vt:lpstr>
      <vt:lpstr>10.4 文件的处理</vt:lpstr>
      <vt:lpstr>10.4 文件的处理</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MFC</cp:lastModifiedBy>
  <cp:revision>1067</cp:revision>
  <dcterms:created xsi:type="dcterms:W3CDTF">2010-11-29T01:45:49Z</dcterms:created>
  <dcterms:modified xsi:type="dcterms:W3CDTF">2016-07-21T08:37:59Z</dcterms:modified>
</cp:coreProperties>
</file>