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9"/>
  </p:notesMasterIdLst>
  <p:sldIdLst>
    <p:sldId id="256" r:id="rId2"/>
    <p:sldId id="296" r:id="rId3"/>
    <p:sldId id="298" r:id="rId4"/>
    <p:sldId id="299" r:id="rId5"/>
    <p:sldId id="324" r:id="rId6"/>
    <p:sldId id="302" r:id="rId7"/>
    <p:sldId id="306" r:id="rId8"/>
    <p:sldId id="303" r:id="rId9"/>
    <p:sldId id="307" r:id="rId10"/>
    <p:sldId id="345" r:id="rId11"/>
    <p:sldId id="308" r:id="rId12"/>
    <p:sldId id="327" r:id="rId13"/>
    <p:sldId id="328" r:id="rId14"/>
    <p:sldId id="311" r:id="rId15"/>
    <p:sldId id="338" r:id="rId16"/>
    <p:sldId id="313" r:id="rId17"/>
    <p:sldId id="314" r:id="rId18"/>
    <p:sldId id="315" r:id="rId19"/>
    <p:sldId id="316" r:id="rId20"/>
    <p:sldId id="339" r:id="rId21"/>
    <p:sldId id="340" r:id="rId22"/>
    <p:sldId id="318" r:id="rId23"/>
    <p:sldId id="341" r:id="rId24"/>
    <p:sldId id="319" r:id="rId25"/>
    <p:sldId id="342" r:id="rId26"/>
    <p:sldId id="320" r:id="rId27"/>
    <p:sldId id="343" r:id="rId28"/>
    <p:sldId id="323" r:id="rId29"/>
    <p:sldId id="358" r:id="rId30"/>
    <p:sldId id="359" r:id="rId31"/>
    <p:sldId id="329" r:id="rId32"/>
    <p:sldId id="330" r:id="rId33"/>
    <p:sldId id="331" r:id="rId34"/>
    <p:sldId id="332" r:id="rId35"/>
    <p:sldId id="333" r:id="rId36"/>
    <p:sldId id="335" r:id="rId37"/>
    <p:sldId id="354" r:id="rId38"/>
    <p:sldId id="336" r:id="rId39"/>
    <p:sldId id="360" r:id="rId40"/>
    <p:sldId id="347" r:id="rId41"/>
    <p:sldId id="348" r:id="rId42"/>
    <p:sldId id="349" r:id="rId43"/>
    <p:sldId id="350" r:id="rId44"/>
    <p:sldId id="351" r:id="rId45"/>
    <p:sldId id="352" r:id="rId46"/>
    <p:sldId id="355" r:id="rId47"/>
    <p:sldId id="356" r:id="rId48"/>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00FF"/>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5758FB7-9AC5-4552-8A53-C91805E547FA}" styleName="主题样式 1 - 强调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306799F8-075E-4A3A-A7F6-7FBC6576F1A4}" styleName="主题样式 2 - 强调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9C7853C-536D-4A76-A0AE-DD22124D55A5}" styleName="主题样式 1 - 强调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E269D01E-BC32-4049-B463-5C60D7B0CCD2}" styleName="主题样式 2 - 强调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B301B821-A1FF-4177-AEE7-76D212191A09}" styleName="中度样式 1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中度样式 1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FECB4D8-DB02-4DC6-A0A2-4F2EBAE1DC90}" styleName="中度样式 1 - 强调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1E171933-4619-4E11-9A3F-F7608DF75F80}" styleName="中度样式 1 - 强调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FABFCF23-3B69-468F-B69F-88F6DE6A72F2}" styleName="中度样式 1 - 强调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主题样式 1 - 强调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10A1B5D5-9B99-4C35-A422-299274C87663}" styleName="中度样式 1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616DA210-FB5B-4158-B5E0-FEB733F419BA}" styleName="浅色样式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912C8C85-51F0-491E-9774-3900AFEF0FD7}" styleName="浅色样式 2 - 强调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E8B1032C-EA38-4F05-BA0D-38AFFFC7BED3}" styleName="浅色样式 3 - 强调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BC89EF96-8CEA-46FF-86C4-4CE0E7609802}" styleName="浅色样式 3 - 强调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699" autoAdjust="0"/>
    <p:restoredTop sz="96475" autoAdjust="0"/>
  </p:normalViewPr>
  <p:slideViewPr>
    <p:cSldViewPr>
      <p:cViewPr>
        <p:scale>
          <a:sx n="66" d="100"/>
          <a:sy n="66" d="100"/>
        </p:scale>
        <p:origin x="-1452" y="-15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FE6F887-8D2C-434B-9B77-E273844654E6}" type="datetimeFigureOut">
              <a:rPr lang="zh-CN" altLang="en-US" smtClean="0"/>
              <a:pPr/>
              <a:t>2016-07-24</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41A1A2A-E813-441E-9C62-C79E591E2B55}" type="slidenum">
              <a:rPr lang="zh-CN" altLang="en-US" smtClean="0"/>
              <a:pPr/>
              <a:t>‹#›</a:t>
            </a:fld>
            <a:endParaRPr lang="zh-CN" altLang="en-US"/>
          </a:p>
        </p:txBody>
      </p:sp>
    </p:spTree>
    <p:extLst>
      <p:ext uri="{BB962C8B-B14F-4D97-AF65-F5344CB8AC3E}">
        <p14:creationId xmlns:p14="http://schemas.microsoft.com/office/powerpoint/2010/main" val="17671899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0" name="直角三角形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标题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zh-CN" altLang="en-US" smtClean="0"/>
              <a:t>单击此处编辑母版标题样式</a:t>
            </a:r>
            <a:endParaRPr kumimoji="0" lang="en-US"/>
          </a:p>
        </p:txBody>
      </p:sp>
      <p:sp>
        <p:nvSpPr>
          <p:cNvPr id="17" name="副标题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zh-CN" altLang="en-US" smtClean="0"/>
              <a:t>单击此处编辑母版副标题样式</a:t>
            </a:r>
            <a:endParaRPr kumimoji="0" lang="en-US"/>
          </a:p>
        </p:txBody>
      </p:sp>
      <p:grpSp>
        <p:nvGrpSpPr>
          <p:cNvPr id="2" name="组合 1"/>
          <p:cNvGrpSpPr/>
          <p:nvPr/>
        </p:nvGrpSpPr>
        <p:grpSpPr>
          <a:xfrm>
            <a:off x="-3765" y="4953000"/>
            <a:ext cx="9147765" cy="1912088"/>
            <a:chOff x="-3765" y="4832896"/>
            <a:chExt cx="9147765" cy="2032192"/>
          </a:xfrm>
        </p:grpSpPr>
        <p:sp>
          <p:nvSpPr>
            <p:cNvPr id="7" name="任意多边形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任意多边形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任意多边形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直接连接符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日期占位符 29"/>
          <p:cNvSpPr>
            <a:spLocks noGrp="1"/>
          </p:cNvSpPr>
          <p:nvPr>
            <p:ph type="dt" sz="half" idx="10"/>
          </p:nvPr>
        </p:nvSpPr>
        <p:spPr/>
        <p:txBody>
          <a:bodyPr/>
          <a:lstStyle>
            <a:lvl1pPr>
              <a:defRPr>
                <a:solidFill>
                  <a:srgbClr val="FFFFFF"/>
                </a:solidFill>
              </a:defRPr>
            </a:lvl1pPr>
            <a:extLst/>
          </a:lstStyle>
          <a:p>
            <a:fld id="{C9A03C77-6C6D-424C-AADC-567200E98A25}" type="datetimeFigureOut">
              <a:rPr lang="zh-CN" altLang="en-US" smtClean="0"/>
              <a:pPr/>
              <a:t>2016-07-24</a:t>
            </a:fld>
            <a:endParaRPr lang="zh-CN" altLang="en-US"/>
          </a:p>
        </p:txBody>
      </p:sp>
      <p:sp>
        <p:nvSpPr>
          <p:cNvPr id="19" name="页脚占位符 18"/>
          <p:cNvSpPr>
            <a:spLocks noGrp="1"/>
          </p:cNvSpPr>
          <p:nvPr>
            <p:ph type="ftr" sz="quarter" idx="11"/>
          </p:nvPr>
        </p:nvSpPr>
        <p:spPr/>
        <p:txBody>
          <a:bodyPr/>
          <a:lstStyle>
            <a:lvl1pPr>
              <a:defRPr>
                <a:solidFill>
                  <a:schemeClr val="accent1">
                    <a:tint val="20000"/>
                  </a:schemeClr>
                </a:solidFill>
              </a:defRPr>
            </a:lvl1pPr>
            <a:extLst/>
          </a:lstStyle>
          <a:p>
            <a:endParaRPr lang="zh-CN" altLang="en-US"/>
          </a:p>
        </p:txBody>
      </p:sp>
      <p:sp>
        <p:nvSpPr>
          <p:cNvPr id="27" name="灯片编号占位符 26"/>
          <p:cNvSpPr>
            <a:spLocks noGrp="1"/>
          </p:cNvSpPr>
          <p:nvPr>
            <p:ph type="sldNum" sz="quarter" idx="12"/>
          </p:nvPr>
        </p:nvSpPr>
        <p:spPr/>
        <p:txBody>
          <a:bodyPr/>
          <a:lstStyle>
            <a:lvl1pPr>
              <a:defRPr>
                <a:solidFill>
                  <a:srgbClr val="FFFFFF"/>
                </a:solidFill>
              </a:defRPr>
            </a:lvl1pPr>
            <a:extLst/>
          </a:lstStyle>
          <a:p>
            <a:fld id="{9548BD0B-0607-40D4-8E89-53F685825ED3}"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extLs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1481329"/>
            <a:ext cx="8229600" cy="4386071"/>
          </a:xfrm>
        </p:spPr>
        <p:txBody>
          <a:bodyPr vert="eaVert"/>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fld id="{C9A03C77-6C6D-424C-AADC-567200E98A25}" type="datetimeFigureOut">
              <a:rPr lang="zh-CN" altLang="en-US" smtClean="0"/>
              <a:pPr/>
              <a:t>2016-07-24</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9548BD0B-0607-40D4-8E89-53F685825ED3}"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44013" y="274640"/>
            <a:ext cx="1777470" cy="5592761"/>
          </a:xfrm>
        </p:spPr>
        <p:txBody>
          <a:bodyPr vert="eaVert"/>
          <a:lstStyle>
            <a:extLs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274641"/>
            <a:ext cx="6324600" cy="5592760"/>
          </a:xfrm>
        </p:spPr>
        <p:txBody>
          <a:bodyPr vert="eaVert"/>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fld id="{C9A03C77-6C6D-424C-AADC-567200E98A25}" type="datetimeFigureOut">
              <a:rPr lang="zh-CN" altLang="en-US" smtClean="0"/>
              <a:pPr/>
              <a:t>2016-07-24</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9548BD0B-0607-40D4-8E89-53F685825ED3}"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395536" y="1052736"/>
            <a:ext cx="8229600" cy="5026563"/>
          </a:xfrm>
        </p:spPr>
        <p:txBody>
          <a:bodyPr/>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fld id="{C9A03C77-6C6D-424C-AADC-567200E98A25}" type="datetimeFigureOut">
              <a:rPr lang="zh-CN" altLang="en-US" smtClean="0"/>
              <a:pPr/>
              <a:t>2016-07-24</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9548BD0B-0607-40D4-8E89-53F685825ED3}" type="slidenum">
              <a:rPr lang="zh-CN" altLang="en-US" smtClean="0"/>
              <a:pPr/>
              <a:t>‹#›</a:t>
            </a:fld>
            <a:endParaRPr lang="zh-CN" altLang="en-US" dirty="0"/>
          </a:p>
        </p:txBody>
      </p:sp>
      <p:sp>
        <p:nvSpPr>
          <p:cNvPr id="7" name="标题 6"/>
          <p:cNvSpPr>
            <a:spLocks noGrp="1"/>
          </p:cNvSpPr>
          <p:nvPr>
            <p:ph type="title"/>
          </p:nvPr>
        </p:nvSpPr>
        <p:spPr>
          <a:xfrm>
            <a:off x="404948" y="142758"/>
            <a:ext cx="8229600" cy="778098"/>
          </a:xfrm>
        </p:spPr>
        <p:txBody>
          <a:bodyPr rtlCol="0">
            <a:normAutofit/>
          </a:bodyPr>
          <a:lstStyle>
            <a:lvl1pPr>
              <a:defRPr sz="4000">
                <a:solidFill>
                  <a:srgbClr val="FF0000"/>
                </a:solidFill>
              </a:defRPr>
            </a:lvl1pPr>
            <a:extLst/>
          </a:lstStyle>
          <a:p>
            <a:r>
              <a:rPr kumimoji="0" lang="zh-CN" altLang="en-US" dirty="0" smtClean="0"/>
              <a:t>单击此处编辑母版标题样式</a:t>
            </a:r>
            <a:endParaRPr kumimoji="0" lang="en-US" dirty="0"/>
          </a:p>
        </p:txBody>
      </p:sp>
      <p:cxnSp>
        <p:nvCxnSpPr>
          <p:cNvPr id="9" name="直接连接符 8"/>
          <p:cNvCxnSpPr/>
          <p:nvPr userDrawn="1"/>
        </p:nvCxnSpPr>
        <p:spPr>
          <a:xfrm>
            <a:off x="323528" y="993791"/>
            <a:ext cx="8496944" cy="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10" name="TextBox 9"/>
          <p:cNvSpPr txBox="1"/>
          <p:nvPr userDrawn="1"/>
        </p:nvSpPr>
        <p:spPr>
          <a:xfrm>
            <a:off x="251520" y="6381328"/>
            <a:ext cx="504056" cy="369332"/>
          </a:xfrm>
          <a:prstGeom prst="rect">
            <a:avLst/>
          </a:prstGeom>
          <a:noFill/>
        </p:spPr>
        <p:txBody>
          <a:bodyPr wrap="square" rtlCol="0">
            <a:spAutoFit/>
          </a:bodyPr>
          <a:lstStyle/>
          <a:p>
            <a:fld id="{412936E2-E68A-4693-A9BD-61C525D57B06}" type="slidenum">
              <a:rPr lang="zh-CN" altLang="en-US" smtClean="0"/>
              <a:pPr/>
              <a:t>‹#›</a:t>
            </a:fld>
            <a:endParaRPr lang="zh-CN" altLang="en-US" dirty="0"/>
          </a:p>
        </p:txBody>
      </p:sp>
      <p:pic>
        <p:nvPicPr>
          <p:cNvPr id="12" name="Picture 43" descr="shen7_03"/>
          <p:cNvPicPr>
            <a:picLocks noChangeAspect="1" noChangeArrowheads="1"/>
          </p:cNvPicPr>
          <p:nvPr userDrawn="1"/>
        </p:nvPicPr>
        <p:blipFill>
          <a:blip r:embed="rId2" cstate="print"/>
          <a:srcRect/>
          <a:stretch>
            <a:fillRect/>
          </a:stretch>
        </p:blipFill>
        <p:spPr bwMode="auto">
          <a:xfrm>
            <a:off x="7020272" y="188640"/>
            <a:ext cx="2088232" cy="648072"/>
          </a:xfrm>
          <a:prstGeom prst="rect">
            <a:avLst/>
          </a:prstGeom>
          <a:noFill/>
          <a:ln w="9525">
            <a:noFill/>
            <a:miter lim="800000"/>
            <a:headEnd/>
            <a:tailEnd/>
          </a:ln>
        </p:spPr>
      </p:pic>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Ref idx="1002">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zh-CN" altLang="en-US" smtClean="0"/>
              <a:t>单击此处编辑母版文本样式</a:t>
            </a:r>
          </a:p>
        </p:txBody>
      </p:sp>
      <p:sp>
        <p:nvSpPr>
          <p:cNvPr id="4" name="日期占位符 3"/>
          <p:cNvSpPr>
            <a:spLocks noGrp="1"/>
          </p:cNvSpPr>
          <p:nvPr>
            <p:ph type="dt" sz="half" idx="10"/>
          </p:nvPr>
        </p:nvSpPr>
        <p:spPr/>
        <p:txBody>
          <a:bodyPr/>
          <a:lstStyle>
            <a:extLst/>
          </a:lstStyle>
          <a:p>
            <a:fld id="{C9A03C77-6C6D-424C-AADC-567200E98A25}" type="datetimeFigureOut">
              <a:rPr lang="zh-CN" altLang="en-US" smtClean="0"/>
              <a:pPr/>
              <a:t>2016-07-24</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9548BD0B-0607-40D4-8E89-53F685825ED3}" type="slidenum">
              <a:rPr lang="zh-CN" altLang="en-US" smtClean="0"/>
              <a:pPr/>
              <a:t>‹#›</a:t>
            </a:fld>
            <a:endParaRPr lang="zh-CN" altLang="en-US"/>
          </a:p>
        </p:txBody>
      </p:sp>
      <p:sp>
        <p:nvSpPr>
          <p:cNvPr id="7" name="燕尾形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燕尾形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Ref idx="1002">
        <a:schemeClr val="bg1"/>
      </p:bgRef>
    </p:bg>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extLst/>
          </a:lstStyle>
          <a:p>
            <a:fld id="{C9A03C77-6C6D-424C-AADC-567200E98A25}" type="datetimeFigureOut">
              <a:rPr lang="zh-CN" altLang="en-US" smtClean="0"/>
              <a:pPr/>
              <a:t>2016-07-24</a:t>
            </a:fld>
            <a:endParaRPr lang="zh-CN" altLang="en-US"/>
          </a:p>
        </p:txBody>
      </p:sp>
      <p:sp>
        <p:nvSpPr>
          <p:cNvPr id="6" name="页脚占位符 5"/>
          <p:cNvSpPr>
            <a:spLocks noGrp="1"/>
          </p:cNvSpPr>
          <p:nvPr>
            <p:ph type="ftr" sz="quarter" idx="11"/>
          </p:nvPr>
        </p:nvSpPr>
        <p:spPr/>
        <p:txBody>
          <a:bodyPr/>
          <a:lstStyle>
            <a:extLst/>
          </a:lstStyle>
          <a:p>
            <a:endParaRPr lang="zh-CN" altLang="en-US"/>
          </a:p>
        </p:txBody>
      </p:sp>
      <p:sp>
        <p:nvSpPr>
          <p:cNvPr id="7" name="灯片编号占位符 6"/>
          <p:cNvSpPr>
            <a:spLocks noGrp="1"/>
          </p:cNvSpPr>
          <p:nvPr>
            <p:ph type="sldNum" sz="quarter" idx="12"/>
          </p:nvPr>
        </p:nvSpPr>
        <p:spPr/>
        <p:txBody>
          <a:bodyPr/>
          <a:lstStyle>
            <a:extLst/>
          </a:lstStyle>
          <a:p>
            <a:fld id="{9548BD0B-0607-40D4-8E89-53F685825ED3}" type="slidenum">
              <a:rPr lang="zh-CN" altLang="en-US" smtClean="0"/>
              <a:pPr/>
              <a:t>‹#›</a:t>
            </a:fld>
            <a:endParaRPr lang="zh-CN" altLang="en-US"/>
          </a:p>
        </p:txBody>
      </p:sp>
      <p:sp>
        <p:nvSpPr>
          <p:cNvPr id="8" name="标题 7"/>
          <p:cNvSpPr>
            <a:spLocks noGrp="1"/>
          </p:cNvSpPr>
          <p:nvPr>
            <p:ph type="title"/>
          </p:nvPr>
        </p:nvSpPr>
        <p:spPr/>
        <p:txBody>
          <a:bodyPr rtlCol="0"/>
          <a:lstStyle>
            <a:extLst/>
          </a:lstStyle>
          <a:p>
            <a:r>
              <a:rPr kumimoji="0" lang="zh-CN" altLang="en-US" smtClean="0"/>
              <a:t>单击此处编辑母版标题样式</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bg>
      <p:bgRef idx="1003">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8229600" cy="1143000"/>
          </a:xfrm>
        </p:spPr>
        <p:txBody>
          <a:bodyPr anchor="ctr"/>
          <a:lstStyle>
            <a:lvl1pPr>
              <a:defRPr/>
            </a:lvl1pPr>
            <a:extLst/>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CN" altLang="en-US" smtClean="0"/>
              <a:t>单击此处编辑母版文本样式</a:t>
            </a:r>
          </a:p>
        </p:txBody>
      </p:sp>
      <p:sp>
        <p:nvSpPr>
          <p:cNvPr id="4" name="文本占位符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CN" altLang="en-US" smtClean="0"/>
              <a:t>单击此处编辑母版文本样式</a:t>
            </a:r>
          </a:p>
        </p:txBody>
      </p:sp>
      <p:sp>
        <p:nvSpPr>
          <p:cNvPr id="5" name="内容占位符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6" name="内容占位符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extLst/>
          </a:lstStyle>
          <a:p>
            <a:fld id="{C9A03C77-6C6D-424C-AADC-567200E98A25}" type="datetimeFigureOut">
              <a:rPr lang="zh-CN" altLang="en-US" smtClean="0"/>
              <a:pPr/>
              <a:t>2016-07-24</a:t>
            </a:fld>
            <a:endParaRPr lang="zh-CN" altLang="en-US"/>
          </a:p>
        </p:txBody>
      </p:sp>
      <p:sp>
        <p:nvSpPr>
          <p:cNvPr id="8" name="页脚占位符 7"/>
          <p:cNvSpPr>
            <a:spLocks noGrp="1"/>
          </p:cNvSpPr>
          <p:nvPr>
            <p:ph type="ftr" sz="quarter" idx="11"/>
          </p:nvPr>
        </p:nvSpPr>
        <p:spPr/>
        <p:txBody>
          <a:bodyPr/>
          <a:lstStyle>
            <a:extLst/>
          </a:lstStyle>
          <a:p>
            <a:endParaRPr lang="zh-CN" altLang="en-US"/>
          </a:p>
        </p:txBody>
      </p:sp>
      <p:sp>
        <p:nvSpPr>
          <p:cNvPr id="9" name="灯片编号占位符 8"/>
          <p:cNvSpPr>
            <a:spLocks noGrp="1"/>
          </p:cNvSpPr>
          <p:nvPr>
            <p:ph type="sldNum" sz="quarter" idx="12"/>
          </p:nvPr>
        </p:nvSpPr>
        <p:spPr/>
        <p:txBody>
          <a:bodyPr/>
          <a:lstStyle>
            <a:extLst/>
          </a:lstStyle>
          <a:p>
            <a:fld id="{9548BD0B-0607-40D4-8E89-53F685825ED3}" type="slidenum">
              <a:rPr lang="zh-CN" altLang="en-US" smtClean="0"/>
              <a:pPr/>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Ref idx="1002">
        <a:schemeClr val="bg1"/>
      </p:bgRef>
    </p:bg>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extLst/>
          </a:lstStyle>
          <a:p>
            <a:fld id="{C9A03C77-6C6D-424C-AADC-567200E98A25}" type="datetimeFigureOut">
              <a:rPr lang="zh-CN" altLang="en-US" smtClean="0"/>
              <a:pPr/>
              <a:t>2016-07-24</a:t>
            </a:fld>
            <a:endParaRPr lang="zh-CN" altLang="en-US"/>
          </a:p>
        </p:txBody>
      </p:sp>
      <p:sp>
        <p:nvSpPr>
          <p:cNvPr id="4" name="页脚占位符 3"/>
          <p:cNvSpPr>
            <a:spLocks noGrp="1"/>
          </p:cNvSpPr>
          <p:nvPr>
            <p:ph type="ftr" sz="quarter" idx="11"/>
          </p:nvPr>
        </p:nvSpPr>
        <p:spPr/>
        <p:txBody>
          <a:bodyPr/>
          <a:lstStyle>
            <a:extLst/>
          </a:lstStyle>
          <a:p>
            <a:endParaRPr lang="zh-CN" altLang="en-US"/>
          </a:p>
        </p:txBody>
      </p:sp>
      <p:sp>
        <p:nvSpPr>
          <p:cNvPr id="5" name="灯片编号占位符 4"/>
          <p:cNvSpPr>
            <a:spLocks noGrp="1"/>
          </p:cNvSpPr>
          <p:nvPr>
            <p:ph type="sldNum" sz="quarter" idx="12"/>
          </p:nvPr>
        </p:nvSpPr>
        <p:spPr/>
        <p:txBody>
          <a:bodyPr/>
          <a:lstStyle>
            <a:extLst/>
          </a:lstStyle>
          <a:p>
            <a:fld id="{9548BD0B-0607-40D4-8E89-53F685825ED3}" type="slidenum">
              <a:rPr lang="zh-CN" altLang="en-US" smtClean="0"/>
              <a:pPr/>
              <a:t>‹#›</a:t>
            </a:fld>
            <a:endParaRPr lang="zh-CN" altLang="en-US"/>
          </a:p>
        </p:txBody>
      </p:sp>
      <p:sp>
        <p:nvSpPr>
          <p:cNvPr id="6" name="标题 5"/>
          <p:cNvSpPr>
            <a:spLocks noGrp="1"/>
          </p:cNvSpPr>
          <p:nvPr>
            <p:ph type="title"/>
          </p:nvPr>
        </p:nvSpPr>
        <p:spPr/>
        <p:txBody>
          <a:bodyPr rtlCol="0"/>
          <a:lstStyle>
            <a:extLst/>
          </a:lstStyle>
          <a:p>
            <a:r>
              <a:rPr kumimoji="0" lang="zh-CN" altLang="en-US" smtClean="0"/>
              <a:t>单击此处编辑母版标题样式</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extLst/>
          </a:lstStyle>
          <a:p>
            <a:fld id="{C9A03C77-6C6D-424C-AADC-567200E98A25}" type="datetimeFigureOut">
              <a:rPr lang="zh-CN" altLang="en-US" smtClean="0"/>
              <a:pPr/>
              <a:t>2016-07-24</a:t>
            </a:fld>
            <a:endParaRPr lang="zh-CN" altLang="en-US"/>
          </a:p>
        </p:txBody>
      </p:sp>
      <p:sp>
        <p:nvSpPr>
          <p:cNvPr id="3" name="页脚占位符 2"/>
          <p:cNvSpPr>
            <a:spLocks noGrp="1"/>
          </p:cNvSpPr>
          <p:nvPr>
            <p:ph type="ftr" sz="quarter" idx="11"/>
          </p:nvPr>
        </p:nvSpPr>
        <p:spPr/>
        <p:txBody>
          <a:bodyPr/>
          <a:lstStyle>
            <a:extLst/>
          </a:lstStyle>
          <a:p>
            <a:endParaRPr lang="zh-CN" altLang="en-US"/>
          </a:p>
        </p:txBody>
      </p:sp>
      <p:sp>
        <p:nvSpPr>
          <p:cNvPr id="4" name="灯片编号占位符 3"/>
          <p:cNvSpPr>
            <a:spLocks noGrp="1"/>
          </p:cNvSpPr>
          <p:nvPr>
            <p:ph type="sldNum" sz="quarter" idx="12"/>
          </p:nvPr>
        </p:nvSpPr>
        <p:spPr/>
        <p:txBody>
          <a:bodyPr/>
          <a:lstStyle>
            <a:extLst/>
          </a:lstStyle>
          <a:p>
            <a:fld id="{9548BD0B-0607-40D4-8E89-53F685825ED3}"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bg>
      <p:bgRef idx="1003">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zh-CN" altLang="en-US" smtClean="0"/>
              <a:t>单击此处编辑母版标题样式</a:t>
            </a:r>
            <a:endParaRPr kumimoji="0" lang="en-US"/>
          </a:p>
        </p:txBody>
      </p:sp>
      <p:sp>
        <p:nvSpPr>
          <p:cNvPr id="3" name="文本占位符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zh-CN" altLang="en-US" smtClean="0"/>
              <a:t>单击此处编辑母版文本样式</a:t>
            </a:r>
          </a:p>
        </p:txBody>
      </p:sp>
      <p:sp>
        <p:nvSpPr>
          <p:cNvPr id="4" name="内容占位符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a:xfrm>
            <a:off x="6727032" y="6407944"/>
            <a:ext cx="1920240" cy="365760"/>
          </a:xfrm>
        </p:spPr>
        <p:txBody>
          <a:bodyPr/>
          <a:lstStyle>
            <a:extLst/>
          </a:lstStyle>
          <a:p>
            <a:fld id="{C9A03C77-6C6D-424C-AADC-567200E98A25}" type="datetimeFigureOut">
              <a:rPr lang="zh-CN" altLang="en-US" smtClean="0"/>
              <a:pPr/>
              <a:t>2016-07-24</a:t>
            </a:fld>
            <a:endParaRPr lang="zh-CN" altLang="en-US"/>
          </a:p>
        </p:txBody>
      </p:sp>
      <p:sp>
        <p:nvSpPr>
          <p:cNvPr id="6" name="页脚占位符 5"/>
          <p:cNvSpPr>
            <a:spLocks noGrp="1"/>
          </p:cNvSpPr>
          <p:nvPr>
            <p:ph type="ftr" sz="quarter" idx="11"/>
          </p:nvPr>
        </p:nvSpPr>
        <p:spPr/>
        <p:txBody>
          <a:bodyPr/>
          <a:lstStyle>
            <a:extLst/>
          </a:lstStyle>
          <a:p>
            <a:endParaRPr lang="zh-CN" altLang="en-US"/>
          </a:p>
        </p:txBody>
      </p:sp>
      <p:sp>
        <p:nvSpPr>
          <p:cNvPr id="7" name="灯片编号占位符 6"/>
          <p:cNvSpPr>
            <a:spLocks noGrp="1"/>
          </p:cNvSpPr>
          <p:nvPr>
            <p:ph type="sldNum" sz="quarter" idx="12"/>
          </p:nvPr>
        </p:nvSpPr>
        <p:spPr/>
        <p:txBody>
          <a:bodyPr/>
          <a:lstStyle>
            <a:extLst/>
          </a:lstStyle>
          <a:p>
            <a:fld id="{9548BD0B-0607-40D4-8E89-53F685825ED3}" type="slidenum">
              <a:rPr lang="zh-CN" altLang="en-US" smtClean="0"/>
              <a:pPr/>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bg>
      <p:bgRef idx="1002">
        <a:schemeClr val="bg1"/>
      </p:bgRef>
    </p:bg>
    <p:spTree>
      <p:nvGrpSpPr>
        <p:cNvPr id="1" name=""/>
        <p:cNvGrpSpPr/>
        <p:nvPr/>
      </p:nvGrpSpPr>
      <p:grpSpPr>
        <a:xfrm>
          <a:off x="0" y="0"/>
          <a:ext cx="0" cy="0"/>
          <a:chOff x="0" y="0"/>
          <a:chExt cx="0" cy="0"/>
        </a:xfrm>
      </p:grpSpPr>
      <p:sp>
        <p:nvSpPr>
          <p:cNvPr id="4" name="文本占位符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zh-CN" altLang="en-US" smtClean="0"/>
              <a:t>单击此处编辑母版文本样式</a:t>
            </a:r>
          </a:p>
        </p:txBody>
      </p:sp>
      <p:sp>
        <p:nvSpPr>
          <p:cNvPr id="3" name="图片占位符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zh-CN" altLang="en-US" smtClean="0"/>
              <a:t>单击图标添加图片</a:t>
            </a:r>
            <a:endParaRPr kumimoji="0" lang="en-US" dirty="0"/>
          </a:p>
        </p:txBody>
      </p:sp>
      <p:sp>
        <p:nvSpPr>
          <p:cNvPr id="5" name="日期占位符 4"/>
          <p:cNvSpPr>
            <a:spLocks noGrp="1"/>
          </p:cNvSpPr>
          <p:nvPr>
            <p:ph type="dt" sz="half" idx="10"/>
          </p:nvPr>
        </p:nvSpPr>
        <p:spPr/>
        <p:txBody>
          <a:bodyPr/>
          <a:lstStyle>
            <a:lvl1pPr>
              <a:defRPr>
                <a:solidFill>
                  <a:schemeClr val="tx1"/>
                </a:solidFill>
              </a:defRPr>
            </a:lvl1pPr>
            <a:extLst/>
          </a:lstStyle>
          <a:p>
            <a:fld id="{C9A03C77-6C6D-424C-AADC-567200E98A25}" type="datetimeFigureOut">
              <a:rPr lang="zh-CN" altLang="en-US" smtClean="0"/>
              <a:pPr/>
              <a:t>2016-07-24</a:t>
            </a:fld>
            <a:endParaRPr lang="zh-CN" altLang="en-US"/>
          </a:p>
        </p:txBody>
      </p:sp>
      <p:sp>
        <p:nvSpPr>
          <p:cNvPr id="6" name="页脚占位符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zh-CN" altLang="en-US"/>
          </a:p>
        </p:txBody>
      </p:sp>
      <p:sp>
        <p:nvSpPr>
          <p:cNvPr id="7" name="灯片编号占位符 6"/>
          <p:cNvSpPr>
            <a:spLocks noGrp="1"/>
          </p:cNvSpPr>
          <p:nvPr>
            <p:ph type="sldNum" sz="quarter" idx="12"/>
          </p:nvPr>
        </p:nvSpPr>
        <p:spPr/>
        <p:txBody>
          <a:bodyPr/>
          <a:lstStyle>
            <a:lvl1pPr>
              <a:defRPr>
                <a:solidFill>
                  <a:schemeClr val="tx1"/>
                </a:solidFill>
              </a:defRPr>
            </a:lvl1pPr>
            <a:extLst/>
          </a:lstStyle>
          <a:p>
            <a:fld id="{9548BD0B-0607-40D4-8E89-53F685825ED3}" type="slidenum">
              <a:rPr lang="zh-CN" altLang="en-US" smtClean="0"/>
              <a:pPr/>
              <a:t>‹#›</a:t>
            </a:fld>
            <a:endParaRPr lang="zh-CN" altLang="en-US"/>
          </a:p>
        </p:txBody>
      </p:sp>
      <p:sp>
        <p:nvSpPr>
          <p:cNvPr id="2" name="标题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zh-CN" altLang="en-US" smtClean="0"/>
              <a:t>单击此处编辑母版标题样式</a:t>
            </a:r>
            <a:endParaRPr kumimoji="0" lang="en-US"/>
          </a:p>
        </p:txBody>
      </p:sp>
      <p:sp>
        <p:nvSpPr>
          <p:cNvPr id="8" name="任意多边形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任意多边形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直角三角形 9"/>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直接连接符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燕尾形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燕尾形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任意多边形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任意多边形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直角三角形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直接连接符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标题占位符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zh-CN" altLang="en-US" smtClean="0"/>
              <a:t>单击此处编辑母版标题样式</a:t>
            </a:r>
            <a:endParaRPr kumimoji="0" lang="en-US"/>
          </a:p>
        </p:txBody>
      </p:sp>
      <p:sp>
        <p:nvSpPr>
          <p:cNvPr id="30" name="文本占位符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10" name="日期占位符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C9A03C77-6C6D-424C-AADC-567200E98A25}" type="datetimeFigureOut">
              <a:rPr lang="zh-CN" altLang="en-US" smtClean="0"/>
              <a:pPr/>
              <a:t>2016-07-24</a:t>
            </a:fld>
            <a:endParaRPr lang="zh-CN" altLang="en-US"/>
          </a:p>
        </p:txBody>
      </p:sp>
      <p:sp>
        <p:nvSpPr>
          <p:cNvPr id="22" name="页脚占位符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zh-CN" altLang="en-US"/>
          </a:p>
        </p:txBody>
      </p:sp>
      <p:sp>
        <p:nvSpPr>
          <p:cNvPr id="18" name="灯片编号占位符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9548BD0B-0607-40D4-8E89-53F685825ED3}"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4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052736"/>
            <a:ext cx="7772400" cy="1829761"/>
          </a:xfrm>
        </p:spPr>
        <p:txBody>
          <a:bodyPr/>
          <a:lstStyle/>
          <a:p>
            <a:pPr algn="ctr"/>
            <a:r>
              <a:rPr lang="en-US" altLang="zh-CN" dirty="0" smtClean="0">
                <a:solidFill>
                  <a:srgbClr val="FF0000"/>
                </a:solidFill>
              </a:rPr>
              <a:t>Java</a:t>
            </a:r>
            <a:r>
              <a:rPr lang="zh-CN" altLang="en-US" dirty="0" smtClean="0">
                <a:solidFill>
                  <a:srgbClr val="FF0000"/>
                </a:solidFill>
              </a:rPr>
              <a:t>程序设计</a:t>
            </a:r>
            <a:endParaRPr lang="zh-CN" altLang="en-US" dirty="0">
              <a:solidFill>
                <a:srgbClr val="FF0000"/>
              </a:solidFill>
            </a:endParaRPr>
          </a:p>
        </p:txBody>
      </p:sp>
      <p:sp>
        <p:nvSpPr>
          <p:cNvPr id="3" name="副标题 2"/>
          <p:cNvSpPr>
            <a:spLocks noGrp="1"/>
          </p:cNvSpPr>
          <p:nvPr>
            <p:ph type="subTitle" idx="1"/>
          </p:nvPr>
        </p:nvSpPr>
        <p:spPr>
          <a:xfrm>
            <a:off x="685800" y="3827630"/>
            <a:ext cx="7772400" cy="1257554"/>
          </a:xfrm>
        </p:spPr>
        <p:txBody>
          <a:bodyPr>
            <a:normAutofit fontScale="92500" lnSpcReduction="10000"/>
          </a:bodyPr>
          <a:lstStyle/>
          <a:p>
            <a:pPr algn="ctr"/>
            <a:r>
              <a:rPr lang="zh-CN" altLang="en-US" dirty="0" smtClean="0">
                <a:solidFill>
                  <a:srgbClr val="0000FF"/>
                </a:solidFill>
              </a:rPr>
              <a:t>孟凡超</a:t>
            </a:r>
            <a:endParaRPr lang="en-US" altLang="zh-CN" dirty="0" smtClean="0">
              <a:solidFill>
                <a:srgbClr val="0000FF"/>
              </a:solidFill>
            </a:endParaRPr>
          </a:p>
          <a:p>
            <a:pPr algn="ctr"/>
            <a:r>
              <a:rPr lang="zh-CN" altLang="en-US" dirty="0" smtClean="0">
                <a:solidFill>
                  <a:srgbClr val="0000FF"/>
                </a:solidFill>
              </a:rPr>
              <a:t>哈尔滨工业大学</a:t>
            </a:r>
            <a:r>
              <a:rPr lang="en-US" altLang="zh-CN" dirty="0" smtClean="0">
                <a:solidFill>
                  <a:srgbClr val="0000FF"/>
                </a:solidFill>
              </a:rPr>
              <a:t>(</a:t>
            </a:r>
            <a:r>
              <a:rPr lang="zh-CN" altLang="en-US" dirty="0" smtClean="0">
                <a:solidFill>
                  <a:srgbClr val="0000FF"/>
                </a:solidFill>
              </a:rPr>
              <a:t>威海</a:t>
            </a:r>
            <a:r>
              <a:rPr lang="en-US" altLang="zh-CN" dirty="0" smtClean="0">
                <a:solidFill>
                  <a:srgbClr val="0000FF"/>
                </a:solidFill>
              </a:rPr>
              <a:t>)</a:t>
            </a:r>
            <a:r>
              <a:rPr lang="zh-CN" altLang="en-US" dirty="0" smtClean="0">
                <a:solidFill>
                  <a:srgbClr val="0000FF"/>
                </a:solidFill>
              </a:rPr>
              <a:t>计算机科学与技术学院</a:t>
            </a:r>
            <a:endParaRPr lang="en-US" altLang="zh-CN" dirty="0" smtClean="0">
              <a:solidFill>
                <a:srgbClr val="0000FF"/>
              </a:solidFill>
            </a:endParaRPr>
          </a:p>
          <a:p>
            <a:pPr algn="ctr"/>
            <a:r>
              <a:rPr lang="en-US" altLang="zh-CN" dirty="0" smtClean="0">
                <a:solidFill>
                  <a:srgbClr val="0000FF"/>
                </a:solidFill>
              </a:rPr>
              <a:t>mengfanchao74@163.com</a:t>
            </a:r>
          </a:p>
          <a:p>
            <a:pPr algn="ctr"/>
            <a:endParaRPr lang="zh-CN" alt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11.2</a:t>
            </a:r>
            <a:r>
              <a:rPr lang="zh-CN" altLang="en-US" dirty="0" smtClean="0"/>
              <a:t> 线程的状态</a:t>
            </a:r>
            <a:endParaRPr lang="zh-CN" altLang="en-US" dirty="0"/>
          </a:p>
        </p:txBody>
      </p:sp>
      <p:sp>
        <p:nvSpPr>
          <p:cNvPr id="5" name="TextBox 4"/>
          <p:cNvSpPr txBox="1"/>
          <p:nvPr/>
        </p:nvSpPr>
        <p:spPr>
          <a:xfrm>
            <a:off x="361628" y="1030084"/>
            <a:ext cx="8496944" cy="523220"/>
          </a:xfrm>
          <a:prstGeom prst="rect">
            <a:avLst/>
          </a:prstGeom>
          <a:noFill/>
        </p:spPr>
        <p:txBody>
          <a:bodyPr wrap="square" rtlCol="0">
            <a:spAutoFit/>
          </a:bodyPr>
          <a:lstStyle/>
          <a:p>
            <a:pPr>
              <a:spcBef>
                <a:spcPts val="600"/>
              </a:spcBef>
              <a:spcAft>
                <a:spcPts val="600"/>
              </a:spcAft>
              <a:buFont typeface="Wingdings" pitchFamily="2" charset="2"/>
              <a:buChar char="n"/>
            </a:pPr>
            <a:r>
              <a:rPr lang="zh-CN" altLang="en-US" sz="2800" b="1" dirty="0" smtClean="0">
                <a:solidFill>
                  <a:srgbClr val="FF0000"/>
                </a:solidFill>
                <a:latin typeface="Arial" pitchFamily="34" charset="0"/>
                <a:ea typeface="华文细黑" pitchFamily="2" charset="-122"/>
                <a:cs typeface="Arial" pitchFamily="34" charset="0"/>
              </a:rPr>
              <a:t>线程状态</a:t>
            </a:r>
            <a:endParaRPr lang="en-US" altLang="zh-CN" sz="2800" b="1" dirty="0" smtClean="0">
              <a:solidFill>
                <a:srgbClr val="FF0000"/>
              </a:solidFill>
              <a:latin typeface="Arial" pitchFamily="34" charset="0"/>
              <a:ea typeface="华文细黑" pitchFamily="2" charset="-122"/>
              <a:cs typeface="Arial" pitchFamily="34" charset="0"/>
            </a:endParaRPr>
          </a:p>
        </p:txBody>
      </p:sp>
      <p:grpSp>
        <p:nvGrpSpPr>
          <p:cNvPr id="9" name="组合 8"/>
          <p:cNvGrpSpPr/>
          <p:nvPr/>
        </p:nvGrpSpPr>
        <p:grpSpPr>
          <a:xfrm>
            <a:off x="395536" y="1484784"/>
            <a:ext cx="8424936" cy="5184576"/>
            <a:chOff x="841674" y="1484784"/>
            <a:chExt cx="7690766" cy="4961398"/>
          </a:xfrm>
        </p:grpSpPr>
        <p:pic>
          <p:nvPicPr>
            <p:cNvPr id="1026" name="Picture 2" descr="D:\Java程序设计\图片\线程状态转换图.jpg"/>
            <p:cNvPicPr>
              <a:picLocks noChangeAspect="1" noChangeArrowheads="1"/>
            </p:cNvPicPr>
            <p:nvPr/>
          </p:nvPicPr>
          <p:blipFill>
            <a:blip r:embed="rId2" cstate="print"/>
            <a:srcRect/>
            <a:stretch>
              <a:fillRect/>
            </a:stretch>
          </p:blipFill>
          <p:spPr bwMode="auto">
            <a:xfrm>
              <a:off x="841674" y="1484784"/>
              <a:ext cx="7690766" cy="4961398"/>
            </a:xfrm>
            <a:prstGeom prst="rect">
              <a:avLst/>
            </a:prstGeom>
            <a:noFill/>
          </p:spPr>
        </p:pic>
        <p:cxnSp>
          <p:nvCxnSpPr>
            <p:cNvPr id="7" name="直接箭头连接符 6"/>
            <p:cNvCxnSpPr/>
            <p:nvPr/>
          </p:nvCxnSpPr>
          <p:spPr>
            <a:xfrm>
              <a:off x="1878676" y="1585820"/>
              <a:ext cx="0" cy="360040"/>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1835696" y="1628800"/>
              <a:ext cx="648072" cy="246221"/>
            </a:xfrm>
            <a:prstGeom prst="rect">
              <a:avLst/>
            </a:prstGeom>
            <a:noFill/>
          </p:spPr>
          <p:txBody>
            <a:bodyPr wrap="square" rtlCol="0">
              <a:spAutoFit/>
            </a:bodyPr>
            <a:lstStyle/>
            <a:p>
              <a:r>
                <a:rPr lang="en-US" altLang="zh-CN" sz="1000" dirty="0" smtClean="0"/>
                <a:t>new()</a:t>
              </a:r>
              <a:endParaRPr lang="zh-CN" altLang="en-US" sz="1000" dirty="0"/>
            </a:p>
          </p:txBody>
        </p:sp>
      </p:grpSp>
      <p:sp>
        <p:nvSpPr>
          <p:cNvPr id="2" name="矩形 1"/>
          <p:cNvSpPr/>
          <p:nvPr/>
        </p:nvSpPr>
        <p:spPr>
          <a:xfrm>
            <a:off x="827584" y="1635278"/>
            <a:ext cx="6336704" cy="2657818"/>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en-US" altLang="zh-CN" dirty="0" smtClean="0"/>
              <a:t>11.2</a:t>
            </a:r>
            <a:r>
              <a:rPr lang="zh-CN" altLang="en-US" dirty="0" smtClean="0"/>
              <a:t> 线程的状态</a:t>
            </a:r>
            <a:endParaRPr lang="zh-CN" altLang="en-US" dirty="0"/>
          </a:p>
        </p:txBody>
      </p:sp>
      <p:sp>
        <p:nvSpPr>
          <p:cNvPr id="5" name="TextBox 4"/>
          <p:cNvSpPr txBox="1"/>
          <p:nvPr/>
        </p:nvSpPr>
        <p:spPr>
          <a:xfrm>
            <a:off x="323528" y="1013822"/>
            <a:ext cx="8496944" cy="5016758"/>
          </a:xfrm>
          <a:prstGeom prst="rect">
            <a:avLst/>
          </a:prstGeom>
          <a:noFill/>
        </p:spPr>
        <p:txBody>
          <a:bodyPr wrap="square" rtlCol="0">
            <a:spAutoFit/>
          </a:bodyPr>
          <a:lstStyle/>
          <a:p>
            <a:pPr>
              <a:spcBef>
                <a:spcPts val="600"/>
              </a:spcBef>
              <a:spcAft>
                <a:spcPts val="600"/>
              </a:spcAft>
              <a:buFont typeface="Wingdings" pitchFamily="2" charset="2"/>
              <a:buChar char="Ø"/>
            </a:pPr>
            <a:r>
              <a:rPr lang="zh-CN" altLang="en-US" sz="2800" b="1" dirty="0" smtClean="0">
                <a:solidFill>
                  <a:srgbClr val="0000FF"/>
                </a:solidFill>
                <a:latin typeface="Arial" pitchFamily="34" charset="0"/>
                <a:ea typeface="华文细黑" pitchFamily="2" charset="-122"/>
                <a:cs typeface="Arial" pitchFamily="34" charset="0"/>
              </a:rPr>
              <a:t>新建</a:t>
            </a:r>
            <a:r>
              <a:rPr lang="en-US" altLang="zh-CN" sz="2800" b="1" dirty="0" smtClean="0">
                <a:solidFill>
                  <a:srgbClr val="0000FF"/>
                </a:solidFill>
                <a:latin typeface="Arial" pitchFamily="34" charset="0"/>
                <a:ea typeface="华文细黑" pitchFamily="2" charset="-122"/>
                <a:cs typeface="Arial" pitchFamily="34" charset="0"/>
              </a:rPr>
              <a:t>(new)</a:t>
            </a:r>
          </a:p>
          <a:p>
            <a:pPr>
              <a:spcBef>
                <a:spcPts val="600"/>
              </a:spcBef>
              <a:spcAft>
                <a:spcPts val="600"/>
              </a:spcAft>
            </a:pPr>
            <a:r>
              <a:rPr lang="zh-CN" altLang="en-US" sz="2600" b="1" dirty="0" smtClean="0">
                <a:latin typeface="Arial" pitchFamily="34" charset="0"/>
                <a:ea typeface="华文细黑" pitchFamily="2" charset="-122"/>
                <a:cs typeface="Arial" pitchFamily="34" charset="0"/>
              </a:rPr>
              <a:t>当一个线程的实例被创建，即使用</a:t>
            </a:r>
            <a:r>
              <a:rPr lang="en-US" altLang="zh-CN" sz="2600" b="1" dirty="0" smtClean="0">
                <a:solidFill>
                  <a:srgbClr val="C00000"/>
                </a:solidFill>
                <a:latin typeface="Arial" pitchFamily="34" charset="0"/>
                <a:ea typeface="华文细黑" pitchFamily="2" charset="-122"/>
                <a:cs typeface="Arial" pitchFamily="34" charset="0"/>
              </a:rPr>
              <a:t>new</a:t>
            </a:r>
            <a:r>
              <a:rPr lang="zh-CN" altLang="en-US" sz="2600" b="1" dirty="0" smtClean="0">
                <a:latin typeface="Arial" pitchFamily="34" charset="0"/>
                <a:ea typeface="华文细黑" pitchFamily="2" charset="-122"/>
                <a:cs typeface="Arial" pitchFamily="34" charset="0"/>
              </a:rPr>
              <a:t>关键字和</a:t>
            </a:r>
            <a:r>
              <a:rPr lang="en-US" altLang="zh-CN" sz="2600" b="1" dirty="0" smtClean="0">
                <a:solidFill>
                  <a:srgbClr val="C00000"/>
                </a:solidFill>
                <a:latin typeface="Arial" pitchFamily="34" charset="0"/>
                <a:ea typeface="华文细黑" pitchFamily="2" charset="-122"/>
                <a:cs typeface="Arial" pitchFamily="34" charset="0"/>
              </a:rPr>
              <a:t>Thread</a:t>
            </a:r>
            <a:r>
              <a:rPr lang="zh-CN" altLang="en-US" sz="2600" b="1" dirty="0" smtClean="0">
                <a:latin typeface="Arial" pitchFamily="34" charset="0"/>
                <a:ea typeface="华文细黑" pitchFamily="2" charset="-122"/>
                <a:cs typeface="Arial" pitchFamily="34" charset="0"/>
              </a:rPr>
              <a:t>类或其子类创建一个线程对象后，此时该线程处于</a:t>
            </a:r>
            <a:r>
              <a:rPr lang="en-US" altLang="zh-CN" sz="2600" b="1" u="sng" dirty="0" smtClean="0">
                <a:solidFill>
                  <a:srgbClr val="FF00FF"/>
                </a:solidFill>
                <a:latin typeface="Arial" pitchFamily="34" charset="0"/>
                <a:ea typeface="华文细黑" pitchFamily="2" charset="-122"/>
                <a:cs typeface="Arial" pitchFamily="34" charset="0"/>
              </a:rPr>
              <a:t>new</a:t>
            </a:r>
            <a:r>
              <a:rPr lang="zh-CN" altLang="en-US" sz="2600" b="1" u="sng" dirty="0" smtClean="0">
                <a:solidFill>
                  <a:srgbClr val="FF00FF"/>
                </a:solidFill>
                <a:latin typeface="Arial" pitchFamily="34" charset="0"/>
                <a:ea typeface="华文细黑" pitchFamily="2" charset="-122"/>
                <a:cs typeface="Arial" pitchFamily="34" charset="0"/>
              </a:rPr>
              <a:t>状态</a:t>
            </a:r>
            <a:r>
              <a:rPr lang="zh-CN" altLang="en-US" sz="2600" b="1" dirty="0" smtClean="0">
                <a:latin typeface="Arial" pitchFamily="34" charset="0"/>
                <a:ea typeface="华文细黑" pitchFamily="2" charset="-122"/>
                <a:cs typeface="Arial" pitchFamily="34" charset="0"/>
              </a:rPr>
              <a:t>。处于</a:t>
            </a:r>
            <a:r>
              <a:rPr lang="en-US" altLang="zh-CN" sz="2600" b="1" dirty="0" smtClean="0">
                <a:latin typeface="Arial" pitchFamily="34" charset="0"/>
                <a:ea typeface="华文细黑" pitchFamily="2" charset="-122"/>
                <a:cs typeface="Arial" pitchFamily="34" charset="0"/>
              </a:rPr>
              <a:t>new</a:t>
            </a:r>
            <a:r>
              <a:rPr lang="zh-CN" altLang="en-US" sz="2600" b="1" dirty="0" smtClean="0">
                <a:latin typeface="Arial" pitchFamily="34" charset="0"/>
                <a:ea typeface="华文细黑" pitchFamily="2" charset="-122"/>
                <a:cs typeface="Arial" pitchFamily="34" charset="0"/>
              </a:rPr>
              <a:t>状态的线程有自己的内存空间，但该线程并没有运行，此时线程还不是活着的</a:t>
            </a:r>
            <a:r>
              <a:rPr lang="en-US" altLang="zh-CN" sz="2600" b="1" dirty="0" smtClean="0">
                <a:latin typeface="Arial" pitchFamily="34" charset="0"/>
                <a:ea typeface="华文细黑" pitchFamily="2" charset="-122"/>
                <a:cs typeface="Arial" pitchFamily="34" charset="0"/>
              </a:rPr>
              <a:t>(</a:t>
            </a:r>
            <a:r>
              <a:rPr lang="en-US" altLang="zh-CN" sz="2600" b="1" dirty="0" smtClean="0">
                <a:solidFill>
                  <a:srgbClr val="FF00FF"/>
                </a:solidFill>
                <a:latin typeface="Arial" pitchFamily="34" charset="0"/>
                <a:ea typeface="华文细黑" pitchFamily="2" charset="-122"/>
                <a:cs typeface="Arial" pitchFamily="34" charset="0"/>
              </a:rPr>
              <a:t>not alive</a:t>
            </a:r>
            <a:r>
              <a:rPr lang="en-US" altLang="zh-CN" sz="2600" b="1" dirty="0" smtClean="0">
                <a:latin typeface="Arial" pitchFamily="34" charset="0"/>
                <a:ea typeface="华文细黑" pitchFamily="2" charset="-122"/>
                <a:cs typeface="Arial" pitchFamily="34" charset="0"/>
              </a:rPr>
              <a:t>)</a:t>
            </a:r>
            <a:r>
              <a:rPr lang="zh-CN" altLang="en-US" sz="2600" b="1" dirty="0" smtClean="0">
                <a:latin typeface="Arial" pitchFamily="34" charset="0"/>
                <a:ea typeface="华文细黑" pitchFamily="2" charset="-122"/>
                <a:cs typeface="Arial" pitchFamily="34" charset="0"/>
              </a:rPr>
              <a:t>。</a:t>
            </a:r>
            <a:endParaRPr lang="en-US" altLang="zh-CN" sz="2600" b="1" dirty="0" smtClean="0">
              <a:latin typeface="Arial" pitchFamily="34" charset="0"/>
              <a:ea typeface="华文细黑" pitchFamily="2" charset="-122"/>
              <a:cs typeface="Arial" pitchFamily="34" charset="0"/>
            </a:endParaRPr>
          </a:p>
          <a:p>
            <a:pPr>
              <a:spcBef>
                <a:spcPts val="600"/>
              </a:spcBef>
              <a:spcAft>
                <a:spcPts val="600"/>
              </a:spcAft>
              <a:buFont typeface="Wingdings" pitchFamily="2" charset="2"/>
              <a:buChar char="Ø"/>
            </a:pPr>
            <a:r>
              <a:rPr lang="zh-CN" altLang="en-US" sz="2800" b="1" dirty="0" smtClean="0">
                <a:solidFill>
                  <a:srgbClr val="0000FF"/>
                </a:solidFill>
                <a:latin typeface="Arial" pitchFamily="34" charset="0"/>
                <a:ea typeface="华文细黑" pitchFamily="2" charset="-122"/>
                <a:cs typeface="Arial" pitchFamily="34" charset="0"/>
              </a:rPr>
              <a:t>就绪状态</a:t>
            </a:r>
            <a:r>
              <a:rPr lang="en-US" altLang="zh-CN" sz="2800" b="1" dirty="0" smtClean="0">
                <a:solidFill>
                  <a:srgbClr val="0000FF"/>
                </a:solidFill>
                <a:latin typeface="Arial" pitchFamily="34" charset="0"/>
                <a:ea typeface="华文细黑" pitchFamily="2" charset="-122"/>
                <a:cs typeface="Arial" pitchFamily="34" charset="0"/>
              </a:rPr>
              <a:t>(runnable)</a:t>
            </a:r>
          </a:p>
          <a:p>
            <a:pPr>
              <a:spcBef>
                <a:spcPts val="600"/>
              </a:spcBef>
              <a:spcAft>
                <a:spcPts val="600"/>
              </a:spcAft>
            </a:pPr>
            <a:r>
              <a:rPr lang="zh-CN" altLang="en-US" sz="2600" b="1" dirty="0" smtClean="0">
                <a:latin typeface="Arial" pitchFamily="34" charset="0"/>
                <a:ea typeface="华文细黑" pitchFamily="2" charset="-122"/>
                <a:cs typeface="Arial" pitchFamily="34" charset="0"/>
              </a:rPr>
              <a:t>通过调用线程实例的</a:t>
            </a:r>
            <a:r>
              <a:rPr lang="en-US" altLang="zh-CN" sz="2600" b="1" dirty="0" smtClean="0">
                <a:solidFill>
                  <a:srgbClr val="C00000"/>
                </a:solidFill>
                <a:latin typeface="Arial" pitchFamily="34" charset="0"/>
                <a:ea typeface="华文细黑" pitchFamily="2" charset="-122"/>
                <a:cs typeface="Arial" pitchFamily="34" charset="0"/>
              </a:rPr>
              <a:t>start()</a:t>
            </a:r>
            <a:r>
              <a:rPr lang="zh-CN" altLang="en-US" sz="2600" b="1" dirty="0" smtClean="0">
                <a:latin typeface="Arial" pitchFamily="34" charset="0"/>
                <a:ea typeface="华文细黑" pitchFamily="2" charset="-122"/>
                <a:cs typeface="Arial" pitchFamily="34" charset="0"/>
              </a:rPr>
              <a:t>方法来启动线程使线程进入</a:t>
            </a:r>
            <a:r>
              <a:rPr lang="zh-CN" altLang="en-US" sz="2600" b="1" u="sng" dirty="0" smtClean="0">
                <a:solidFill>
                  <a:srgbClr val="FF00FF"/>
                </a:solidFill>
                <a:latin typeface="Arial" pitchFamily="34" charset="0"/>
                <a:ea typeface="华文细黑" pitchFamily="2" charset="-122"/>
                <a:cs typeface="Arial" pitchFamily="34" charset="0"/>
              </a:rPr>
              <a:t>就绪状态</a:t>
            </a:r>
            <a:r>
              <a:rPr lang="zh-CN" altLang="en-US" sz="2600" b="1" dirty="0" smtClean="0">
                <a:latin typeface="Arial" pitchFamily="34" charset="0"/>
                <a:ea typeface="华文细黑" pitchFamily="2" charset="-122"/>
                <a:cs typeface="Arial" pitchFamily="34" charset="0"/>
              </a:rPr>
              <a:t>。处于就绪状态的线程已经具备了运行条件，但还没有被分配到</a:t>
            </a:r>
            <a:r>
              <a:rPr lang="en-US" altLang="zh-CN" sz="2600" b="1" dirty="0" smtClean="0">
                <a:latin typeface="Arial" pitchFamily="34" charset="0"/>
                <a:ea typeface="华文细黑" pitchFamily="2" charset="-122"/>
                <a:cs typeface="Arial" pitchFamily="34" charset="0"/>
              </a:rPr>
              <a:t>CPU</a:t>
            </a:r>
            <a:r>
              <a:rPr lang="zh-CN" altLang="en-US" sz="2600" b="1" dirty="0" smtClean="0">
                <a:latin typeface="Arial" pitchFamily="34" charset="0"/>
                <a:ea typeface="华文细黑" pitchFamily="2" charset="-122"/>
                <a:cs typeface="Arial" pitchFamily="34" charset="0"/>
              </a:rPr>
              <a:t>即不一定会被立即执行，此时处于线程就绪队列，等待系统为其分配</a:t>
            </a:r>
            <a:r>
              <a:rPr lang="en-US" altLang="zh-CN" sz="2600" b="1" dirty="0" smtClean="0">
                <a:latin typeface="Arial" pitchFamily="34" charset="0"/>
                <a:ea typeface="华文细黑" pitchFamily="2" charset="-122"/>
                <a:cs typeface="Arial" pitchFamily="34" charset="0"/>
              </a:rPr>
              <a:t>CPU</a:t>
            </a:r>
            <a:r>
              <a:rPr lang="zh-CN" altLang="en-US" sz="2600" b="1" dirty="0" smtClean="0">
                <a:latin typeface="Arial" pitchFamily="34" charset="0"/>
                <a:ea typeface="华文细黑" pitchFamily="2" charset="-122"/>
                <a:cs typeface="Arial" pitchFamily="34" charset="0"/>
              </a:rPr>
              <a:t>，等待状态并不是执行状态，此时线程是活着的</a:t>
            </a:r>
            <a:r>
              <a:rPr lang="en-US" altLang="zh-CN" sz="2600" b="1" dirty="0" smtClean="0">
                <a:latin typeface="Arial" pitchFamily="34" charset="0"/>
                <a:ea typeface="华文细黑" pitchFamily="2" charset="-122"/>
                <a:cs typeface="Arial" pitchFamily="34" charset="0"/>
              </a:rPr>
              <a:t>(</a:t>
            </a:r>
            <a:r>
              <a:rPr lang="en-US" altLang="zh-CN" sz="2600" b="1" dirty="0" smtClean="0">
                <a:solidFill>
                  <a:srgbClr val="FF00FF"/>
                </a:solidFill>
                <a:latin typeface="Arial" pitchFamily="34" charset="0"/>
                <a:ea typeface="华文细黑" pitchFamily="2" charset="-122"/>
                <a:cs typeface="Arial" pitchFamily="34" charset="0"/>
              </a:rPr>
              <a:t>alive</a:t>
            </a:r>
            <a:r>
              <a:rPr lang="en-US" altLang="zh-CN" sz="2600" b="1" dirty="0" smtClean="0">
                <a:latin typeface="Arial" pitchFamily="34" charset="0"/>
                <a:ea typeface="华文细黑" pitchFamily="2" charset="-122"/>
                <a:cs typeface="Arial" pitchFamily="34" charset="0"/>
              </a:rPr>
              <a:t>)</a:t>
            </a:r>
            <a:r>
              <a:rPr lang="zh-CN" altLang="en-US" sz="2600" b="1" dirty="0" smtClean="0">
                <a:latin typeface="Arial" pitchFamily="34" charset="0"/>
                <a:ea typeface="华文细黑" pitchFamily="2" charset="-122"/>
                <a:cs typeface="Arial" pitchFamily="34" charset="0"/>
              </a:rPr>
              <a:t>。</a:t>
            </a:r>
            <a:endParaRPr lang="en-US" altLang="zh-CN" sz="2600" b="1" dirty="0" smtClean="0">
              <a:latin typeface="Arial" pitchFamily="34" charset="0"/>
              <a:ea typeface="华文细黑" pitchFamily="2" charset="-122"/>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1000"/>
                                        <p:tgtEl>
                                          <p:spTgt spid="5">
                                            <p:txEl>
                                              <p:pRg st="1" end="1"/>
                                            </p:txEl>
                                          </p:spTgt>
                                        </p:tgtEl>
                                      </p:cBhvr>
                                    </p:animEffect>
                                    <p:anim calcmode="lin" valueType="num">
                                      <p:cBhvr>
                                        <p:cTn id="13"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Effect transition="in" filter="fade">
                                      <p:cBhvr>
                                        <p:cTn id="19" dur="500"/>
                                        <p:tgtEl>
                                          <p:spTgt spid="5">
                                            <p:txEl>
                                              <p:pRg st="2" end="2"/>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5">
                                            <p:txEl>
                                              <p:pRg st="3" end="3"/>
                                            </p:txEl>
                                          </p:spTgt>
                                        </p:tgtEl>
                                        <p:attrNameLst>
                                          <p:attrName>style.visibility</p:attrName>
                                        </p:attrNameLst>
                                      </p:cBhvr>
                                      <p:to>
                                        <p:strVal val="visible"/>
                                      </p:to>
                                    </p:set>
                                    <p:animEffect transition="in" filter="fade">
                                      <p:cBhvr>
                                        <p:cTn id="24" dur="1000"/>
                                        <p:tgtEl>
                                          <p:spTgt spid="5">
                                            <p:txEl>
                                              <p:pRg st="3" end="3"/>
                                            </p:txEl>
                                          </p:spTgt>
                                        </p:tgtEl>
                                      </p:cBhvr>
                                    </p:animEffect>
                                    <p:anim calcmode="lin" valueType="num">
                                      <p:cBhvr>
                                        <p:cTn id="25"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5">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11.2</a:t>
            </a:r>
            <a:r>
              <a:rPr lang="zh-CN" altLang="en-US" dirty="0" smtClean="0"/>
              <a:t> 线程的状态</a:t>
            </a:r>
            <a:endParaRPr lang="zh-CN" altLang="en-US" dirty="0"/>
          </a:p>
        </p:txBody>
      </p:sp>
      <p:sp>
        <p:nvSpPr>
          <p:cNvPr id="4" name="TextBox 3"/>
          <p:cNvSpPr txBox="1"/>
          <p:nvPr/>
        </p:nvSpPr>
        <p:spPr>
          <a:xfrm>
            <a:off x="323528" y="980728"/>
            <a:ext cx="8496944" cy="4616648"/>
          </a:xfrm>
          <a:prstGeom prst="rect">
            <a:avLst/>
          </a:prstGeom>
          <a:noFill/>
        </p:spPr>
        <p:txBody>
          <a:bodyPr wrap="square" rtlCol="0">
            <a:spAutoFit/>
          </a:bodyPr>
          <a:lstStyle/>
          <a:p>
            <a:pPr>
              <a:spcBef>
                <a:spcPts val="600"/>
              </a:spcBef>
              <a:spcAft>
                <a:spcPts val="600"/>
              </a:spcAft>
              <a:buFont typeface="Wingdings" pitchFamily="2" charset="2"/>
              <a:buChar char="Ø"/>
            </a:pPr>
            <a:r>
              <a:rPr lang="zh-CN" altLang="en-US" sz="2800" b="1" dirty="0" smtClean="0">
                <a:solidFill>
                  <a:srgbClr val="0000FF"/>
                </a:solidFill>
                <a:latin typeface="Arial" pitchFamily="34" charset="0"/>
                <a:ea typeface="华文细黑" pitchFamily="2" charset="-122"/>
                <a:cs typeface="Arial" pitchFamily="34" charset="0"/>
              </a:rPr>
              <a:t>运行状态</a:t>
            </a:r>
            <a:r>
              <a:rPr lang="en-US" altLang="zh-CN" sz="2800" b="1" dirty="0" smtClean="0">
                <a:solidFill>
                  <a:srgbClr val="0000FF"/>
                </a:solidFill>
                <a:latin typeface="Arial" pitchFamily="34" charset="0"/>
                <a:ea typeface="华文细黑" pitchFamily="2" charset="-122"/>
                <a:cs typeface="Arial" pitchFamily="34" charset="0"/>
              </a:rPr>
              <a:t>(running)</a:t>
            </a:r>
          </a:p>
          <a:p>
            <a:pPr>
              <a:spcBef>
                <a:spcPts val="600"/>
              </a:spcBef>
              <a:spcAft>
                <a:spcPts val="600"/>
              </a:spcAft>
            </a:pPr>
            <a:r>
              <a:rPr lang="zh-CN" altLang="en-US" sz="2600" b="1" dirty="0" smtClean="0">
                <a:latin typeface="Arial" pitchFamily="34" charset="0"/>
                <a:ea typeface="华文细黑" pitchFamily="2" charset="-122"/>
                <a:cs typeface="Arial" pitchFamily="34" charset="0"/>
              </a:rPr>
              <a:t>一旦</a:t>
            </a:r>
            <a:r>
              <a:rPr lang="zh-CN" altLang="en-US" sz="2600" b="1" dirty="0" smtClean="0">
                <a:solidFill>
                  <a:srgbClr val="C00000"/>
                </a:solidFill>
                <a:latin typeface="Arial" pitchFamily="34" charset="0"/>
                <a:ea typeface="华文细黑" pitchFamily="2" charset="-122"/>
                <a:cs typeface="Arial" pitchFamily="34" charset="0"/>
              </a:rPr>
              <a:t>获取</a:t>
            </a:r>
            <a:r>
              <a:rPr lang="en-US" altLang="zh-CN" sz="2600" b="1" dirty="0" smtClean="0">
                <a:solidFill>
                  <a:srgbClr val="C00000"/>
                </a:solidFill>
                <a:latin typeface="Arial" pitchFamily="34" charset="0"/>
                <a:ea typeface="华文细黑" pitchFamily="2" charset="-122"/>
                <a:cs typeface="Arial" pitchFamily="34" charset="0"/>
              </a:rPr>
              <a:t>CPU</a:t>
            </a:r>
            <a:r>
              <a:rPr lang="en-US" altLang="zh-CN" sz="2600" b="1" dirty="0" smtClean="0">
                <a:latin typeface="Arial" pitchFamily="34" charset="0"/>
                <a:ea typeface="华文细黑" pitchFamily="2" charset="-122"/>
                <a:cs typeface="Arial" pitchFamily="34" charset="0"/>
              </a:rPr>
              <a:t>(</a:t>
            </a:r>
            <a:r>
              <a:rPr lang="zh-CN" altLang="en-US" sz="2600" b="1" dirty="0" smtClean="0">
                <a:latin typeface="Arial" pitchFamily="34" charset="0"/>
                <a:ea typeface="华文细黑" pitchFamily="2" charset="-122"/>
                <a:cs typeface="Arial" pitchFamily="34" charset="0"/>
              </a:rPr>
              <a:t>被</a:t>
            </a:r>
            <a:r>
              <a:rPr lang="en-US" altLang="zh-CN" sz="2600" b="1" dirty="0" smtClean="0">
                <a:latin typeface="Arial" pitchFamily="34" charset="0"/>
                <a:ea typeface="华文细黑" pitchFamily="2" charset="-122"/>
                <a:cs typeface="Arial" pitchFamily="34" charset="0"/>
              </a:rPr>
              <a:t>JVM</a:t>
            </a:r>
            <a:r>
              <a:rPr lang="zh-CN" altLang="en-US" sz="2600" b="1" dirty="0" smtClean="0">
                <a:latin typeface="Arial" pitchFamily="34" charset="0"/>
                <a:ea typeface="华文细黑" pitchFamily="2" charset="-122"/>
                <a:cs typeface="Arial" pitchFamily="34" charset="0"/>
              </a:rPr>
              <a:t>选中</a:t>
            </a:r>
            <a:r>
              <a:rPr lang="en-US" altLang="zh-CN" sz="2600" b="1" dirty="0" smtClean="0">
                <a:latin typeface="Arial" pitchFamily="34" charset="0"/>
                <a:ea typeface="华文细黑" pitchFamily="2" charset="-122"/>
                <a:cs typeface="Arial" pitchFamily="34" charset="0"/>
              </a:rPr>
              <a:t>)</a:t>
            </a:r>
            <a:r>
              <a:rPr lang="zh-CN" altLang="en-US" sz="2600" b="1" dirty="0" smtClean="0">
                <a:latin typeface="Arial" pitchFamily="34" charset="0"/>
                <a:ea typeface="华文细黑" pitchFamily="2" charset="-122"/>
                <a:cs typeface="Arial" pitchFamily="34" charset="0"/>
              </a:rPr>
              <a:t>，线程就进入</a:t>
            </a:r>
            <a:r>
              <a:rPr lang="zh-CN" altLang="en-US" sz="2600" b="1" u="sng" dirty="0" smtClean="0">
                <a:solidFill>
                  <a:srgbClr val="FF00FF"/>
                </a:solidFill>
                <a:latin typeface="Arial" pitchFamily="34" charset="0"/>
                <a:ea typeface="华文细黑" pitchFamily="2" charset="-122"/>
                <a:cs typeface="Arial" pitchFamily="34" charset="0"/>
              </a:rPr>
              <a:t>运行状态</a:t>
            </a:r>
            <a:r>
              <a:rPr lang="zh-CN" altLang="en-US" sz="2600" b="1" dirty="0" smtClean="0">
                <a:latin typeface="Arial" pitchFamily="34" charset="0"/>
                <a:ea typeface="华文细黑" pitchFamily="2" charset="-122"/>
                <a:cs typeface="Arial" pitchFamily="34" charset="0"/>
              </a:rPr>
              <a:t>，线程的</a:t>
            </a:r>
            <a:r>
              <a:rPr lang="en-US" altLang="zh-CN" sz="2600" b="1" dirty="0" smtClean="0">
                <a:solidFill>
                  <a:srgbClr val="C00000"/>
                </a:solidFill>
                <a:latin typeface="Arial" pitchFamily="34" charset="0"/>
                <a:ea typeface="华文细黑" pitchFamily="2" charset="-122"/>
                <a:cs typeface="Arial" pitchFamily="34" charset="0"/>
              </a:rPr>
              <a:t>run()</a:t>
            </a:r>
            <a:r>
              <a:rPr lang="zh-CN" altLang="en-US" sz="2600" b="1" dirty="0" smtClean="0">
                <a:latin typeface="Arial" pitchFamily="34" charset="0"/>
                <a:ea typeface="华文细黑" pitchFamily="2" charset="-122"/>
                <a:cs typeface="Arial" pitchFamily="34" charset="0"/>
              </a:rPr>
              <a:t>方法才开始被执行。在运行状态的线程执行自己的</a:t>
            </a:r>
            <a:r>
              <a:rPr lang="en-US" altLang="zh-CN" sz="2600" b="1" dirty="0" smtClean="0">
                <a:latin typeface="Arial" pitchFamily="34" charset="0"/>
                <a:ea typeface="华文细黑" pitchFamily="2" charset="-122"/>
                <a:cs typeface="Arial" pitchFamily="34" charset="0"/>
              </a:rPr>
              <a:t>run()</a:t>
            </a:r>
            <a:r>
              <a:rPr lang="zh-CN" altLang="en-US" sz="2600" b="1" dirty="0" smtClean="0">
                <a:latin typeface="Arial" pitchFamily="34" charset="0"/>
                <a:ea typeface="华文细黑" pitchFamily="2" charset="-122"/>
                <a:cs typeface="Arial" pitchFamily="34" charset="0"/>
              </a:rPr>
              <a:t>方法中的操作，直到调用其他的方法而终止、或者等待某种资源而阻塞、或者完成任务而死亡。如果在给定的时间片内没有执行结束，就会被系统给换下来回到线程的等待状态；此时线程是活着的</a:t>
            </a:r>
            <a:r>
              <a:rPr lang="en-US" altLang="zh-CN" sz="2600" b="1" dirty="0" smtClean="0">
                <a:latin typeface="Arial" pitchFamily="34" charset="0"/>
                <a:ea typeface="华文细黑" pitchFamily="2" charset="-122"/>
                <a:cs typeface="Arial" pitchFamily="34" charset="0"/>
              </a:rPr>
              <a:t>(</a:t>
            </a:r>
            <a:r>
              <a:rPr lang="en-US" altLang="zh-CN" sz="2600" b="1" dirty="0" smtClean="0">
                <a:solidFill>
                  <a:srgbClr val="FF00FF"/>
                </a:solidFill>
                <a:latin typeface="Arial" pitchFamily="34" charset="0"/>
                <a:ea typeface="华文细黑" pitchFamily="2" charset="-122"/>
                <a:cs typeface="Arial" pitchFamily="34" charset="0"/>
              </a:rPr>
              <a:t>alive</a:t>
            </a:r>
            <a:r>
              <a:rPr lang="en-US" altLang="zh-CN" sz="2600" b="1" dirty="0" smtClean="0">
                <a:latin typeface="Arial" pitchFamily="34" charset="0"/>
                <a:ea typeface="华文细黑" pitchFamily="2" charset="-122"/>
                <a:cs typeface="Arial" pitchFamily="34" charset="0"/>
              </a:rPr>
              <a:t>)</a:t>
            </a:r>
            <a:r>
              <a:rPr lang="zh-CN" altLang="en-US" sz="2600" b="1" dirty="0" smtClean="0">
                <a:latin typeface="Arial" pitchFamily="34" charset="0"/>
                <a:ea typeface="华文细黑" pitchFamily="2" charset="-122"/>
                <a:cs typeface="Arial" pitchFamily="34" charset="0"/>
              </a:rPr>
              <a:t>。</a:t>
            </a:r>
            <a:endParaRPr lang="en-US" altLang="zh-CN" sz="2600" b="1" dirty="0" smtClean="0">
              <a:latin typeface="Arial" pitchFamily="34" charset="0"/>
              <a:ea typeface="华文细黑" pitchFamily="2" charset="-122"/>
              <a:cs typeface="Arial" pitchFamily="34" charset="0"/>
            </a:endParaRPr>
          </a:p>
          <a:p>
            <a:pPr>
              <a:spcBef>
                <a:spcPts val="600"/>
              </a:spcBef>
              <a:spcAft>
                <a:spcPts val="600"/>
              </a:spcAft>
              <a:buFont typeface="Wingdings" pitchFamily="2" charset="2"/>
              <a:buChar char="Ø"/>
            </a:pPr>
            <a:r>
              <a:rPr lang="zh-CN" altLang="en-US" sz="2800" b="1" dirty="0" smtClean="0">
                <a:solidFill>
                  <a:srgbClr val="0000FF"/>
                </a:solidFill>
                <a:latin typeface="Arial" pitchFamily="34" charset="0"/>
                <a:ea typeface="华文细黑" pitchFamily="2" charset="-122"/>
                <a:cs typeface="Arial" pitchFamily="34" charset="0"/>
              </a:rPr>
              <a:t>阻塞状态</a:t>
            </a:r>
            <a:r>
              <a:rPr lang="en-US" altLang="zh-CN" sz="2800" b="1" dirty="0" smtClean="0">
                <a:solidFill>
                  <a:srgbClr val="0000FF"/>
                </a:solidFill>
                <a:latin typeface="Arial" pitchFamily="34" charset="0"/>
                <a:ea typeface="华文细黑" pitchFamily="2" charset="-122"/>
                <a:cs typeface="Arial" pitchFamily="34" charset="0"/>
              </a:rPr>
              <a:t>(blocked)</a:t>
            </a:r>
          </a:p>
          <a:p>
            <a:pPr>
              <a:spcBef>
                <a:spcPts val="600"/>
              </a:spcBef>
              <a:spcAft>
                <a:spcPts val="600"/>
              </a:spcAft>
            </a:pPr>
            <a:r>
              <a:rPr lang="zh-CN" altLang="en-US" sz="2600" b="1" dirty="0" smtClean="0">
                <a:latin typeface="Arial" pitchFamily="34" charset="0"/>
                <a:ea typeface="华文细黑" pitchFamily="2" charset="-122"/>
                <a:cs typeface="Arial" pitchFamily="34" charset="0"/>
              </a:rPr>
              <a:t>通过调用</a:t>
            </a:r>
            <a:r>
              <a:rPr lang="en-US" altLang="zh-CN" sz="2600" b="1" dirty="0" smtClean="0">
                <a:solidFill>
                  <a:srgbClr val="C00000"/>
                </a:solidFill>
                <a:latin typeface="Arial" pitchFamily="34" charset="0"/>
                <a:ea typeface="华文细黑" pitchFamily="2" charset="-122"/>
                <a:cs typeface="Arial" pitchFamily="34" charset="0"/>
              </a:rPr>
              <a:t>join()</a:t>
            </a:r>
            <a:r>
              <a:rPr lang="zh-CN" altLang="en-US" sz="2600" b="1" dirty="0" smtClean="0">
                <a:solidFill>
                  <a:srgbClr val="C00000"/>
                </a:solidFill>
                <a:latin typeface="Arial" pitchFamily="34" charset="0"/>
                <a:ea typeface="华文细黑" pitchFamily="2" charset="-122"/>
                <a:cs typeface="Arial" pitchFamily="34" charset="0"/>
              </a:rPr>
              <a:t>、</a:t>
            </a:r>
            <a:r>
              <a:rPr lang="en-US" altLang="zh-CN" sz="2600" b="1" dirty="0" smtClean="0">
                <a:solidFill>
                  <a:srgbClr val="C00000"/>
                </a:solidFill>
                <a:latin typeface="Arial" pitchFamily="34" charset="0"/>
                <a:ea typeface="华文细黑" pitchFamily="2" charset="-122"/>
                <a:cs typeface="Arial" pitchFamily="34" charset="0"/>
              </a:rPr>
              <a:t>sleep()</a:t>
            </a:r>
            <a:r>
              <a:rPr lang="zh-CN" altLang="en-US" sz="2600" b="1" dirty="0" smtClean="0">
                <a:solidFill>
                  <a:srgbClr val="C00000"/>
                </a:solidFill>
                <a:latin typeface="Arial" pitchFamily="34" charset="0"/>
                <a:ea typeface="华文细黑" pitchFamily="2" charset="-122"/>
                <a:cs typeface="Arial" pitchFamily="34" charset="0"/>
              </a:rPr>
              <a:t>、</a:t>
            </a:r>
            <a:r>
              <a:rPr lang="en-US" altLang="zh-CN" sz="2600" b="1" dirty="0" smtClean="0">
                <a:solidFill>
                  <a:srgbClr val="C00000"/>
                </a:solidFill>
                <a:latin typeface="Arial" pitchFamily="34" charset="0"/>
                <a:ea typeface="华文细黑" pitchFamily="2" charset="-122"/>
                <a:cs typeface="Arial" pitchFamily="34" charset="0"/>
              </a:rPr>
              <a:t>wait()</a:t>
            </a:r>
            <a:r>
              <a:rPr lang="zh-CN" altLang="en-US" sz="2600" b="1" dirty="0" smtClean="0">
                <a:latin typeface="Arial" pitchFamily="34" charset="0"/>
                <a:ea typeface="华文细黑" pitchFamily="2" charset="-122"/>
                <a:cs typeface="Arial" pitchFamily="34" charset="0"/>
              </a:rPr>
              <a:t>或者资源被暂用使线程处于阻塞状态。处于阻塞状态的线程仍然是活着的</a:t>
            </a:r>
            <a:r>
              <a:rPr lang="en-US" altLang="zh-CN" sz="2600" b="1" dirty="0" smtClean="0">
                <a:latin typeface="Arial" pitchFamily="34" charset="0"/>
                <a:ea typeface="华文细黑" pitchFamily="2" charset="-122"/>
                <a:cs typeface="Arial" pitchFamily="34" charset="0"/>
              </a:rPr>
              <a:t>(</a:t>
            </a:r>
            <a:r>
              <a:rPr lang="en-US" altLang="zh-CN" sz="2600" b="1" dirty="0" smtClean="0">
                <a:solidFill>
                  <a:srgbClr val="FF00FF"/>
                </a:solidFill>
                <a:latin typeface="Arial" pitchFamily="34" charset="0"/>
                <a:ea typeface="华文细黑" pitchFamily="2" charset="-122"/>
                <a:cs typeface="Arial" pitchFamily="34" charset="0"/>
              </a:rPr>
              <a:t>alive</a:t>
            </a:r>
            <a:r>
              <a:rPr lang="en-US" altLang="zh-CN" sz="2600" b="1" dirty="0" smtClean="0">
                <a:latin typeface="Arial" pitchFamily="34" charset="0"/>
                <a:ea typeface="华文细黑" pitchFamily="2" charset="-122"/>
                <a:cs typeface="Arial" pitchFamily="34" charset="0"/>
              </a:rPr>
              <a:t>) </a:t>
            </a:r>
            <a:r>
              <a:rPr lang="zh-CN" altLang="en-US" sz="2600" b="1" dirty="0" smtClean="0">
                <a:latin typeface="Arial" pitchFamily="34" charset="0"/>
                <a:ea typeface="华文细黑" pitchFamily="2" charset="-122"/>
                <a:cs typeface="Arial" pitchFamily="34" charset="0"/>
              </a:rPr>
              <a:t>。</a:t>
            </a:r>
            <a:endParaRPr lang="en-US" altLang="zh-CN" sz="2600" b="1" dirty="0" smtClean="0">
              <a:latin typeface="Arial" pitchFamily="34" charset="0"/>
              <a:ea typeface="华文细黑" pitchFamily="2" charset="-122"/>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1000"/>
                                        <p:tgtEl>
                                          <p:spTgt spid="4">
                                            <p:txEl>
                                              <p:pRg st="1" end="1"/>
                                            </p:txEl>
                                          </p:spTgt>
                                        </p:tgtEl>
                                      </p:cBhvr>
                                    </p:animEffect>
                                    <p:anim calcmode="lin" valueType="num">
                                      <p:cBhvr>
                                        <p:cTn id="13"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Effect transition="in" filter="fade">
                                      <p:cBhvr>
                                        <p:cTn id="19" dur="500"/>
                                        <p:tgtEl>
                                          <p:spTgt spid="4">
                                            <p:txEl>
                                              <p:pRg st="2" end="2"/>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4">
                                            <p:txEl>
                                              <p:pRg st="3" end="3"/>
                                            </p:txEl>
                                          </p:spTgt>
                                        </p:tgtEl>
                                        <p:attrNameLst>
                                          <p:attrName>style.visibility</p:attrName>
                                        </p:attrNameLst>
                                      </p:cBhvr>
                                      <p:to>
                                        <p:strVal val="visible"/>
                                      </p:to>
                                    </p:set>
                                    <p:animEffect transition="in" filter="fade">
                                      <p:cBhvr>
                                        <p:cTn id="24" dur="1000"/>
                                        <p:tgtEl>
                                          <p:spTgt spid="4">
                                            <p:txEl>
                                              <p:pRg st="3" end="3"/>
                                            </p:txEl>
                                          </p:spTgt>
                                        </p:tgtEl>
                                      </p:cBhvr>
                                    </p:animEffect>
                                    <p:anim calcmode="lin" valueType="num">
                                      <p:cBhvr>
                                        <p:cTn id="25"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11.2</a:t>
            </a:r>
            <a:r>
              <a:rPr lang="zh-CN" altLang="en-US" dirty="0" smtClean="0"/>
              <a:t> 线程的状态</a:t>
            </a:r>
            <a:endParaRPr lang="zh-CN" altLang="en-US" dirty="0"/>
          </a:p>
        </p:txBody>
      </p:sp>
      <p:sp>
        <p:nvSpPr>
          <p:cNvPr id="4" name="TextBox 3"/>
          <p:cNvSpPr txBox="1"/>
          <p:nvPr/>
        </p:nvSpPr>
        <p:spPr>
          <a:xfrm>
            <a:off x="323528" y="1013822"/>
            <a:ext cx="8496944" cy="4370427"/>
          </a:xfrm>
          <a:prstGeom prst="rect">
            <a:avLst/>
          </a:prstGeom>
          <a:noFill/>
        </p:spPr>
        <p:txBody>
          <a:bodyPr wrap="square" rtlCol="0">
            <a:spAutoFit/>
          </a:bodyPr>
          <a:lstStyle/>
          <a:p>
            <a:pPr>
              <a:spcBef>
                <a:spcPts val="600"/>
              </a:spcBef>
              <a:spcAft>
                <a:spcPts val="600"/>
              </a:spcAft>
              <a:buFont typeface="Wingdings" pitchFamily="2" charset="2"/>
              <a:buChar char="Ø"/>
            </a:pPr>
            <a:r>
              <a:rPr lang="zh-CN" altLang="en-US" sz="2800" b="1" dirty="0" smtClean="0">
                <a:solidFill>
                  <a:srgbClr val="0000FF"/>
                </a:solidFill>
                <a:latin typeface="Arial" pitchFamily="34" charset="0"/>
                <a:ea typeface="华文细黑" pitchFamily="2" charset="-122"/>
                <a:cs typeface="Arial" pitchFamily="34" charset="0"/>
              </a:rPr>
              <a:t>死亡状态</a:t>
            </a:r>
            <a:r>
              <a:rPr lang="en-US" altLang="zh-CN" sz="2800" b="1" dirty="0" smtClean="0">
                <a:solidFill>
                  <a:srgbClr val="0000FF"/>
                </a:solidFill>
                <a:latin typeface="Arial" pitchFamily="34" charset="0"/>
                <a:ea typeface="华文细黑" pitchFamily="2" charset="-122"/>
                <a:cs typeface="Arial" pitchFamily="34" charset="0"/>
              </a:rPr>
              <a:t>(dead)</a:t>
            </a:r>
          </a:p>
          <a:p>
            <a:pPr>
              <a:spcBef>
                <a:spcPts val="600"/>
              </a:spcBef>
              <a:spcAft>
                <a:spcPts val="600"/>
              </a:spcAft>
            </a:pPr>
            <a:r>
              <a:rPr lang="zh-CN" altLang="en-US" sz="2600" b="1" dirty="0" smtClean="0">
                <a:latin typeface="Arial" pitchFamily="34" charset="0"/>
                <a:ea typeface="华文细黑" pitchFamily="2" charset="-122"/>
                <a:cs typeface="Arial" pitchFamily="34" charset="0"/>
              </a:rPr>
              <a:t>当一个线程的</a:t>
            </a:r>
            <a:r>
              <a:rPr lang="en-US" altLang="zh-CN" sz="2600" b="1" dirty="0" smtClean="0">
                <a:latin typeface="Arial" pitchFamily="34" charset="0"/>
                <a:ea typeface="华文细黑" pitchFamily="2" charset="-122"/>
                <a:cs typeface="Arial" pitchFamily="34" charset="0"/>
              </a:rPr>
              <a:t>run()</a:t>
            </a:r>
            <a:r>
              <a:rPr lang="zh-CN" altLang="en-US" sz="2600" b="1" dirty="0" smtClean="0">
                <a:latin typeface="Arial" pitchFamily="34" charset="0"/>
                <a:ea typeface="华文细黑" pitchFamily="2" charset="-122"/>
                <a:cs typeface="Arial" pitchFamily="34" charset="0"/>
              </a:rPr>
              <a:t>方法运行完毕或被中断或被异常退出，该线程到达死亡</a:t>
            </a:r>
            <a:r>
              <a:rPr lang="en-US" altLang="zh-CN" sz="2600" b="1" dirty="0" smtClean="0">
                <a:latin typeface="Arial" pitchFamily="34" charset="0"/>
                <a:ea typeface="华文细黑" pitchFamily="2" charset="-122"/>
                <a:cs typeface="Arial" pitchFamily="34" charset="0"/>
              </a:rPr>
              <a:t>(dead)</a:t>
            </a:r>
            <a:r>
              <a:rPr lang="zh-CN" altLang="en-US" sz="2600" b="1" dirty="0" smtClean="0">
                <a:latin typeface="Arial" pitchFamily="34" charset="0"/>
                <a:ea typeface="华文细黑" pitchFamily="2" charset="-122"/>
                <a:cs typeface="Arial" pitchFamily="34" charset="0"/>
              </a:rPr>
              <a:t>状态。此时可能仍然存在一个该</a:t>
            </a:r>
            <a:r>
              <a:rPr lang="en-US" altLang="zh-CN" sz="2600" b="1" dirty="0" smtClean="0">
                <a:latin typeface="Arial" pitchFamily="34" charset="0"/>
                <a:ea typeface="华文细黑" pitchFamily="2" charset="-122"/>
                <a:cs typeface="Arial" pitchFamily="34" charset="0"/>
              </a:rPr>
              <a:t>Thread</a:t>
            </a:r>
            <a:r>
              <a:rPr lang="zh-CN" altLang="en-US" sz="2600" b="1" dirty="0" smtClean="0">
                <a:latin typeface="Arial" pitchFamily="34" charset="0"/>
                <a:ea typeface="华文细黑" pitchFamily="2" charset="-122"/>
                <a:cs typeface="Arial" pitchFamily="34" charset="0"/>
              </a:rPr>
              <a:t>的实例对象，当该</a:t>
            </a:r>
            <a:r>
              <a:rPr lang="en-US" altLang="zh-CN" sz="2600" b="1" dirty="0" smtClean="0">
                <a:latin typeface="Arial" pitchFamily="34" charset="0"/>
                <a:ea typeface="华文细黑" pitchFamily="2" charset="-122"/>
                <a:cs typeface="Arial" pitchFamily="34" charset="0"/>
              </a:rPr>
              <a:t>Thread</a:t>
            </a:r>
            <a:r>
              <a:rPr lang="zh-CN" altLang="en-US" sz="2600" b="1" dirty="0" smtClean="0">
                <a:latin typeface="Arial" pitchFamily="34" charset="0"/>
                <a:ea typeface="华文细黑" pitchFamily="2" charset="-122"/>
                <a:cs typeface="Arial" pitchFamily="34" charset="0"/>
              </a:rPr>
              <a:t>已经不可能在被作为一个可被独立执行的线程对待了，线程的独立的</a:t>
            </a:r>
            <a:r>
              <a:rPr lang="en-US" altLang="zh-CN" sz="2600" b="1" dirty="0" smtClean="0">
                <a:latin typeface="Arial" pitchFamily="34" charset="0"/>
                <a:ea typeface="华文细黑" pitchFamily="2" charset="-122"/>
                <a:cs typeface="Arial" pitchFamily="34" charset="0"/>
              </a:rPr>
              <a:t>call stack</a:t>
            </a:r>
            <a:r>
              <a:rPr lang="zh-CN" altLang="en-US" sz="2600" b="1" dirty="0" smtClean="0">
                <a:latin typeface="Arial" pitchFamily="34" charset="0"/>
                <a:ea typeface="华文细黑" pitchFamily="2" charset="-122"/>
                <a:cs typeface="Arial" pitchFamily="34" charset="0"/>
              </a:rPr>
              <a:t>已经被</a:t>
            </a:r>
            <a:r>
              <a:rPr lang="en-US" altLang="zh-CN" sz="2600" b="1" dirty="0" smtClean="0">
                <a:latin typeface="Arial" pitchFamily="34" charset="0"/>
                <a:ea typeface="华文细黑" pitchFamily="2" charset="-122"/>
                <a:cs typeface="Arial" pitchFamily="34" charset="0"/>
              </a:rPr>
              <a:t>dissolved</a:t>
            </a:r>
            <a:r>
              <a:rPr lang="zh-CN" altLang="en-US" sz="2600" b="1" dirty="0" smtClean="0">
                <a:latin typeface="Arial" pitchFamily="34" charset="0"/>
                <a:ea typeface="华文细黑" pitchFamily="2" charset="-122"/>
                <a:cs typeface="Arial" pitchFamily="34" charset="0"/>
              </a:rPr>
              <a:t>。一旦某一线程进入</a:t>
            </a:r>
            <a:r>
              <a:rPr lang="en-US" altLang="zh-CN" sz="2600" b="1" dirty="0" smtClean="0">
                <a:latin typeface="Arial" pitchFamily="34" charset="0"/>
                <a:ea typeface="华文细黑" pitchFamily="2" charset="-122"/>
                <a:cs typeface="Arial" pitchFamily="34" charset="0"/>
              </a:rPr>
              <a:t>Dead</a:t>
            </a:r>
            <a:r>
              <a:rPr lang="zh-CN" altLang="en-US" sz="2600" b="1" dirty="0" smtClean="0">
                <a:latin typeface="Arial" pitchFamily="34" charset="0"/>
                <a:ea typeface="华文细黑" pitchFamily="2" charset="-122"/>
                <a:cs typeface="Arial" pitchFamily="34" charset="0"/>
              </a:rPr>
              <a:t>状态，他就再也不能进入一个独立线程的生命周期了。对于一个处于</a:t>
            </a:r>
            <a:r>
              <a:rPr lang="en-US" altLang="zh-CN" sz="2600" b="1" dirty="0" smtClean="0">
                <a:latin typeface="Arial" pitchFamily="34" charset="0"/>
                <a:ea typeface="华文细黑" pitchFamily="2" charset="-122"/>
                <a:cs typeface="Arial" pitchFamily="34" charset="0"/>
              </a:rPr>
              <a:t>Dead</a:t>
            </a:r>
            <a:r>
              <a:rPr lang="zh-CN" altLang="en-US" sz="2600" b="1" dirty="0" smtClean="0">
                <a:latin typeface="Arial" pitchFamily="34" charset="0"/>
                <a:ea typeface="华文细黑" pitchFamily="2" charset="-122"/>
                <a:cs typeface="Arial" pitchFamily="34" charset="0"/>
              </a:rPr>
              <a:t>状态的线程调用</a:t>
            </a:r>
            <a:r>
              <a:rPr lang="en-US" altLang="zh-CN" sz="2600" b="1" dirty="0" smtClean="0">
                <a:latin typeface="Arial" pitchFamily="34" charset="0"/>
                <a:ea typeface="华文细黑" pitchFamily="2" charset="-122"/>
                <a:cs typeface="Arial" pitchFamily="34" charset="0"/>
              </a:rPr>
              <a:t>start()</a:t>
            </a:r>
            <a:r>
              <a:rPr lang="zh-CN" altLang="en-US" sz="2600" b="1" dirty="0" smtClean="0">
                <a:latin typeface="Arial" pitchFamily="34" charset="0"/>
                <a:ea typeface="华文细黑" pitchFamily="2" charset="-122"/>
                <a:cs typeface="Arial" pitchFamily="34" charset="0"/>
              </a:rPr>
              <a:t>方法，会出现一个运行期</a:t>
            </a:r>
            <a:r>
              <a:rPr lang="en-US" altLang="zh-CN" sz="2600" b="1" dirty="0" smtClean="0">
                <a:latin typeface="Arial" pitchFamily="34" charset="0"/>
                <a:ea typeface="华文细黑" pitchFamily="2" charset="-122"/>
                <a:cs typeface="Arial" pitchFamily="34" charset="0"/>
              </a:rPr>
              <a:t>(runtime exception)</a:t>
            </a:r>
            <a:r>
              <a:rPr lang="zh-CN" altLang="en-US" sz="2600" b="1" dirty="0" smtClean="0">
                <a:latin typeface="Arial" pitchFamily="34" charset="0"/>
                <a:ea typeface="华文细黑" pitchFamily="2" charset="-122"/>
                <a:cs typeface="Arial" pitchFamily="34" charset="0"/>
              </a:rPr>
              <a:t>的异常。处于</a:t>
            </a:r>
            <a:r>
              <a:rPr lang="en-US" altLang="zh-CN" sz="2600" b="1" dirty="0" smtClean="0">
                <a:latin typeface="Arial" pitchFamily="34" charset="0"/>
                <a:ea typeface="华文细黑" pitchFamily="2" charset="-122"/>
                <a:cs typeface="Arial" pitchFamily="34" charset="0"/>
              </a:rPr>
              <a:t>dead</a:t>
            </a:r>
            <a:r>
              <a:rPr lang="zh-CN" altLang="en-US" sz="2600" b="1" dirty="0" smtClean="0">
                <a:latin typeface="Arial" pitchFamily="34" charset="0"/>
                <a:ea typeface="华文细黑" pitchFamily="2" charset="-122"/>
                <a:cs typeface="Arial" pitchFamily="34" charset="0"/>
              </a:rPr>
              <a:t>状态的线程不是活着的</a:t>
            </a:r>
            <a:r>
              <a:rPr lang="en-US" altLang="zh-CN" sz="2600" b="1" dirty="0" smtClean="0">
                <a:latin typeface="Arial" pitchFamily="34" charset="0"/>
                <a:ea typeface="华文细黑" pitchFamily="2" charset="-122"/>
                <a:cs typeface="Arial" pitchFamily="34" charset="0"/>
              </a:rPr>
              <a:t>(</a:t>
            </a:r>
            <a:r>
              <a:rPr lang="en-US" altLang="zh-CN" sz="2600" b="1" dirty="0" smtClean="0">
                <a:solidFill>
                  <a:srgbClr val="FF00FF"/>
                </a:solidFill>
                <a:latin typeface="Arial" pitchFamily="34" charset="0"/>
                <a:ea typeface="华文细黑" pitchFamily="2" charset="-122"/>
                <a:cs typeface="Arial" pitchFamily="34" charset="0"/>
              </a:rPr>
              <a:t>not alive</a:t>
            </a:r>
            <a:r>
              <a:rPr lang="en-US" altLang="zh-CN" sz="2600" b="1" dirty="0" smtClean="0">
                <a:latin typeface="Arial" pitchFamily="34" charset="0"/>
                <a:ea typeface="华文细黑" pitchFamily="2" charset="-122"/>
                <a:cs typeface="Arial" pitchFamily="34" charset="0"/>
              </a:rPr>
              <a:t>)</a:t>
            </a:r>
            <a:r>
              <a:rPr lang="zh-CN" altLang="en-US" sz="2600" b="1" dirty="0" smtClean="0">
                <a:latin typeface="Arial" pitchFamily="34" charset="0"/>
                <a:ea typeface="华文细黑" pitchFamily="2" charset="-122"/>
                <a:cs typeface="Arial" pitchFamily="34" charset="0"/>
              </a:rPr>
              <a:t>。</a:t>
            </a:r>
            <a:endParaRPr lang="en-US" altLang="zh-CN" sz="2600" b="1" dirty="0" smtClean="0">
              <a:latin typeface="Arial" pitchFamily="34" charset="0"/>
              <a:ea typeface="华文细黑" pitchFamily="2" charset="-122"/>
              <a:cs typeface="Arial" pitchFamily="34"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11.3</a:t>
            </a:r>
            <a:r>
              <a:rPr lang="zh-CN" altLang="en-US" dirty="0" smtClean="0"/>
              <a:t> 创建线程</a:t>
            </a:r>
            <a:endParaRPr lang="zh-CN" altLang="en-US" dirty="0"/>
          </a:p>
        </p:txBody>
      </p:sp>
      <p:sp>
        <p:nvSpPr>
          <p:cNvPr id="4" name="TextBox 3"/>
          <p:cNvSpPr txBox="1"/>
          <p:nvPr/>
        </p:nvSpPr>
        <p:spPr>
          <a:xfrm>
            <a:off x="323528" y="1052736"/>
            <a:ext cx="8424936" cy="523220"/>
          </a:xfrm>
          <a:prstGeom prst="rect">
            <a:avLst/>
          </a:prstGeom>
          <a:noFill/>
        </p:spPr>
        <p:txBody>
          <a:bodyPr wrap="square" rtlCol="0">
            <a:spAutoFit/>
          </a:bodyPr>
          <a:lstStyle/>
          <a:p>
            <a:pPr>
              <a:buFont typeface="Wingdings" pitchFamily="2" charset="2"/>
              <a:buChar char="Ø"/>
            </a:pPr>
            <a:r>
              <a:rPr lang="zh-CN" altLang="en-US" sz="2800" b="1" dirty="0" smtClean="0">
                <a:solidFill>
                  <a:srgbClr val="0000FF"/>
                </a:solidFill>
                <a:latin typeface="Arial" pitchFamily="34" charset="0"/>
                <a:ea typeface="华文细黑" pitchFamily="2" charset="-122"/>
                <a:cs typeface="Arial" pitchFamily="34" charset="0"/>
              </a:rPr>
              <a:t>类</a:t>
            </a:r>
            <a:r>
              <a:rPr lang="en-US" altLang="zh-CN" sz="2800" b="1" dirty="0" smtClean="0">
                <a:solidFill>
                  <a:srgbClr val="0000FF"/>
                </a:solidFill>
                <a:latin typeface="Arial" pitchFamily="34" charset="0"/>
                <a:ea typeface="华文细黑" pitchFamily="2" charset="-122"/>
                <a:cs typeface="Arial" pitchFamily="34" charset="0"/>
              </a:rPr>
              <a:t>Thread</a:t>
            </a:r>
            <a:r>
              <a:rPr lang="zh-CN" altLang="en-US" sz="2800" b="1" dirty="0" smtClean="0">
                <a:solidFill>
                  <a:srgbClr val="0000FF"/>
                </a:solidFill>
                <a:latin typeface="Arial" pitchFamily="34" charset="0"/>
                <a:ea typeface="华文细黑" pitchFamily="2" charset="-122"/>
                <a:cs typeface="Arial" pitchFamily="34" charset="0"/>
              </a:rPr>
              <a:t>的构造方法</a:t>
            </a:r>
            <a:r>
              <a:rPr lang="zh-CN" altLang="en-US" sz="2800" dirty="0" smtClean="0">
                <a:solidFill>
                  <a:srgbClr val="0000FF"/>
                </a:solidFill>
                <a:latin typeface="Arial" pitchFamily="34" charset="0"/>
                <a:ea typeface="华文细黑" pitchFamily="2" charset="-122"/>
                <a:cs typeface="Arial" pitchFamily="34" charset="0"/>
              </a:rPr>
              <a:t>：</a:t>
            </a:r>
            <a:endParaRPr lang="en-US" altLang="zh-CN" sz="2800" dirty="0" smtClean="0">
              <a:solidFill>
                <a:srgbClr val="0000FF"/>
              </a:solidFill>
              <a:latin typeface="Arial" pitchFamily="34" charset="0"/>
              <a:ea typeface="华文细黑" pitchFamily="2" charset="-122"/>
              <a:cs typeface="Arial" pitchFamily="34" charset="0"/>
            </a:endParaRPr>
          </a:p>
        </p:txBody>
      </p:sp>
      <p:sp>
        <p:nvSpPr>
          <p:cNvPr id="5" name="TextBox 4"/>
          <p:cNvSpPr txBox="1"/>
          <p:nvPr/>
        </p:nvSpPr>
        <p:spPr>
          <a:xfrm>
            <a:off x="395536" y="1773977"/>
            <a:ext cx="8424936" cy="430887"/>
          </a:xfrm>
          <a:prstGeom prst="rect">
            <a:avLst/>
          </a:prstGeom>
          <a:solidFill>
            <a:srgbClr val="FFFFCC"/>
          </a:solidFill>
        </p:spPr>
        <p:txBody>
          <a:bodyPr wrap="square" rtlCol="0">
            <a:spAutoFit/>
          </a:bodyPr>
          <a:lstStyle/>
          <a:p>
            <a:r>
              <a:rPr lang="en-US" altLang="zh-CN" sz="2200" dirty="0" smtClean="0">
                <a:latin typeface="Arial" pitchFamily="34" charset="0"/>
                <a:ea typeface="华文细黑" pitchFamily="2" charset="-122"/>
                <a:cs typeface="Arial" pitchFamily="34" charset="0"/>
              </a:rPr>
              <a:t>Public Thread(</a:t>
            </a:r>
            <a:r>
              <a:rPr lang="en-US" altLang="zh-CN" sz="2200" dirty="0" err="1" smtClean="0">
                <a:latin typeface="Arial" pitchFamily="34" charset="0"/>
                <a:ea typeface="华文细黑" pitchFamily="2" charset="-122"/>
                <a:cs typeface="Arial" pitchFamily="34" charset="0"/>
              </a:rPr>
              <a:t>ThreadGroup</a:t>
            </a:r>
            <a:r>
              <a:rPr lang="en-US" altLang="zh-CN" sz="2200" dirty="0" smtClean="0">
                <a:latin typeface="Arial" pitchFamily="34" charset="0"/>
                <a:ea typeface="华文细黑" pitchFamily="2" charset="-122"/>
                <a:cs typeface="Arial" pitchFamily="34" charset="0"/>
              </a:rPr>
              <a:t> group, Runnable target, String name)</a:t>
            </a:r>
            <a:endParaRPr lang="zh-CN" altLang="en-US" sz="2200" dirty="0">
              <a:latin typeface="Arial" pitchFamily="34" charset="0"/>
              <a:ea typeface="华文细黑" pitchFamily="2" charset="-122"/>
              <a:cs typeface="Arial" pitchFamily="34" charset="0"/>
            </a:endParaRPr>
          </a:p>
        </p:txBody>
      </p:sp>
      <p:sp>
        <p:nvSpPr>
          <p:cNvPr id="6" name="TextBox 5"/>
          <p:cNvSpPr txBox="1"/>
          <p:nvPr/>
        </p:nvSpPr>
        <p:spPr>
          <a:xfrm>
            <a:off x="395536" y="2348880"/>
            <a:ext cx="8424936" cy="1600438"/>
          </a:xfrm>
          <a:prstGeom prst="rect">
            <a:avLst/>
          </a:prstGeom>
          <a:noFill/>
        </p:spPr>
        <p:txBody>
          <a:bodyPr wrap="square" rtlCol="0">
            <a:spAutoFit/>
          </a:bodyPr>
          <a:lstStyle/>
          <a:p>
            <a:pPr>
              <a:spcBef>
                <a:spcPts val="600"/>
              </a:spcBef>
              <a:spcAft>
                <a:spcPts val="600"/>
              </a:spcAft>
              <a:buFont typeface="Wingdings" pitchFamily="2" charset="2"/>
              <a:buChar char="ü"/>
            </a:pPr>
            <a:r>
              <a:rPr lang="en-US" altLang="zh-CN" sz="2600" dirty="0" smtClean="0">
                <a:latin typeface="Arial" pitchFamily="34" charset="0"/>
                <a:ea typeface="华文细黑" pitchFamily="2" charset="-122"/>
                <a:cs typeface="Arial" pitchFamily="34" charset="0"/>
              </a:rPr>
              <a:t>group</a:t>
            </a:r>
            <a:r>
              <a:rPr lang="zh-CN" altLang="en-US" sz="2600" dirty="0" smtClean="0">
                <a:latin typeface="Arial" pitchFamily="34" charset="0"/>
                <a:ea typeface="华文细黑" pitchFamily="2" charset="-122"/>
                <a:cs typeface="Arial" pitchFamily="34" charset="0"/>
              </a:rPr>
              <a:t>指明了线程所属的线程组；</a:t>
            </a:r>
            <a:endParaRPr lang="en-US" altLang="zh-CN" sz="2600" dirty="0" smtClean="0">
              <a:latin typeface="Arial" pitchFamily="34" charset="0"/>
              <a:ea typeface="华文细黑" pitchFamily="2" charset="-122"/>
              <a:cs typeface="Arial" pitchFamily="34" charset="0"/>
            </a:endParaRPr>
          </a:p>
          <a:p>
            <a:pPr>
              <a:spcBef>
                <a:spcPts val="600"/>
              </a:spcBef>
              <a:spcAft>
                <a:spcPts val="600"/>
              </a:spcAft>
              <a:buFont typeface="Wingdings" pitchFamily="2" charset="2"/>
              <a:buChar char="ü"/>
            </a:pPr>
            <a:r>
              <a:rPr lang="en-US" altLang="zh-CN" sz="2600" dirty="0" smtClean="0">
                <a:latin typeface="Arial" pitchFamily="34" charset="0"/>
                <a:ea typeface="华文细黑" pitchFamily="2" charset="-122"/>
                <a:cs typeface="Arial" pitchFamily="34" charset="0"/>
              </a:rPr>
              <a:t>target</a:t>
            </a:r>
            <a:r>
              <a:rPr lang="zh-CN" altLang="en-US" sz="2600" dirty="0" smtClean="0">
                <a:latin typeface="Arial" pitchFamily="34" charset="0"/>
                <a:ea typeface="华文细黑" pitchFamily="2" charset="-122"/>
                <a:cs typeface="Arial" pitchFamily="34" charset="0"/>
              </a:rPr>
              <a:t>是线程体</a:t>
            </a:r>
            <a:r>
              <a:rPr lang="en-US" altLang="zh-CN" sz="2600" dirty="0" smtClean="0">
                <a:latin typeface="Arial" pitchFamily="34" charset="0"/>
                <a:ea typeface="华文细黑" pitchFamily="2" charset="-122"/>
                <a:cs typeface="Arial" pitchFamily="34" charset="0"/>
              </a:rPr>
              <a:t>run()</a:t>
            </a:r>
            <a:r>
              <a:rPr lang="zh-CN" altLang="en-US" sz="2600" dirty="0" smtClean="0">
                <a:latin typeface="Arial" pitchFamily="34" charset="0"/>
                <a:ea typeface="华文细黑" pitchFamily="2" charset="-122"/>
                <a:cs typeface="Arial" pitchFamily="34" charset="0"/>
              </a:rPr>
              <a:t>方法所在的对象；</a:t>
            </a:r>
            <a:endParaRPr lang="en-US" altLang="zh-CN" sz="2600" dirty="0" smtClean="0">
              <a:latin typeface="Arial" pitchFamily="34" charset="0"/>
              <a:ea typeface="华文细黑" pitchFamily="2" charset="-122"/>
              <a:cs typeface="Arial" pitchFamily="34" charset="0"/>
            </a:endParaRPr>
          </a:p>
          <a:p>
            <a:pPr>
              <a:spcBef>
                <a:spcPts val="600"/>
              </a:spcBef>
              <a:spcAft>
                <a:spcPts val="600"/>
              </a:spcAft>
              <a:buFont typeface="Wingdings" pitchFamily="2" charset="2"/>
              <a:buChar char="ü"/>
            </a:pPr>
            <a:r>
              <a:rPr lang="en-US" altLang="zh-CN" sz="2600" dirty="0" smtClean="0">
                <a:latin typeface="Arial" pitchFamily="34" charset="0"/>
                <a:ea typeface="华文细黑" pitchFamily="2" charset="-122"/>
                <a:cs typeface="Arial" pitchFamily="34" charset="0"/>
              </a:rPr>
              <a:t>name</a:t>
            </a:r>
            <a:r>
              <a:rPr lang="zh-CN" altLang="en-US" sz="2600" dirty="0" smtClean="0">
                <a:latin typeface="Arial" pitchFamily="34" charset="0"/>
                <a:ea typeface="华文细黑" pitchFamily="2" charset="-122"/>
                <a:cs typeface="Arial" pitchFamily="34" charset="0"/>
              </a:rPr>
              <a:t>是线程的名称。</a:t>
            </a:r>
            <a:endParaRPr lang="en-US" altLang="zh-CN" sz="2600" dirty="0" smtClean="0">
              <a:latin typeface="Arial" pitchFamily="34" charset="0"/>
              <a:ea typeface="华文细黑" pitchFamily="2" charset="-122"/>
              <a:cs typeface="Arial" pitchFamily="34" charset="0"/>
            </a:endParaRPr>
          </a:p>
        </p:txBody>
      </p:sp>
      <p:sp>
        <p:nvSpPr>
          <p:cNvPr id="9" name="TextBox 8"/>
          <p:cNvSpPr txBox="1"/>
          <p:nvPr/>
        </p:nvSpPr>
        <p:spPr>
          <a:xfrm>
            <a:off x="395536" y="4144431"/>
            <a:ext cx="8424936" cy="2092881"/>
          </a:xfrm>
          <a:prstGeom prst="rect">
            <a:avLst/>
          </a:prstGeom>
          <a:noFill/>
        </p:spPr>
        <p:txBody>
          <a:bodyPr wrap="square" rtlCol="0">
            <a:spAutoFit/>
          </a:bodyPr>
          <a:lstStyle/>
          <a:p>
            <a:pPr algn="just">
              <a:spcAft>
                <a:spcPts val="600"/>
              </a:spcAft>
            </a:pPr>
            <a:r>
              <a:rPr lang="zh-CN" altLang="en-US" sz="2600" b="1" dirty="0" smtClean="0">
                <a:solidFill>
                  <a:srgbClr val="FF0000"/>
                </a:solidFill>
                <a:latin typeface="Arial" pitchFamily="34" charset="0"/>
                <a:ea typeface="华文细黑" pitchFamily="2" charset="-122"/>
                <a:cs typeface="Arial" pitchFamily="34" charset="0"/>
              </a:rPr>
              <a:t>注：</a:t>
            </a:r>
            <a:r>
              <a:rPr lang="en-US" altLang="zh-CN" sz="2600" b="1" dirty="0" smtClean="0">
                <a:latin typeface="Arial" pitchFamily="34" charset="0"/>
                <a:ea typeface="华文楷体" pitchFamily="2" charset="-122"/>
                <a:cs typeface="Arial" pitchFamily="34" charset="0"/>
              </a:rPr>
              <a:t>Target</a:t>
            </a:r>
            <a:r>
              <a:rPr lang="zh-CN" altLang="en-US" sz="2600" b="1" dirty="0" smtClean="0">
                <a:latin typeface="Arial" pitchFamily="34" charset="0"/>
                <a:ea typeface="华文楷体" pitchFamily="2" charset="-122"/>
                <a:cs typeface="Arial" pitchFamily="34" charset="0"/>
              </a:rPr>
              <a:t>必须实现接口</a:t>
            </a:r>
            <a:r>
              <a:rPr lang="en-US" altLang="zh-CN" sz="2600" b="1" dirty="0" smtClean="0">
                <a:latin typeface="Arial" pitchFamily="34" charset="0"/>
                <a:ea typeface="华文楷体" pitchFamily="2" charset="-122"/>
                <a:cs typeface="Arial" pitchFamily="34" charset="0"/>
              </a:rPr>
              <a:t>Runnable</a:t>
            </a:r>
            <a:r>
              <a:rPr lang="zh-CN" altLang="en-US" sz="2600" b="1" dirty="0" smtClean="0">
                <a:latin typeface="Arial" pitchFamily="34" charset="0"/>
                <a:ea typeface="华文楷体" pitchFamily="2" charset="-122"/>
                <a:cs typeface="Arial" pitchFamily="34" charset="0"/>
              </a:rPr>
              <a:t>，在接口</a:t>
            </a:r>
            <a:r>
              <a:rPr lang="en-US" altLang="zh-CN" sz="2600" b="1" dirty="0" smtClean="0">
                <a:latin typeface="Arial" pitchFamily="34" charset="0"/>
                <a:ea typeface="华文楷体" pitchFamily="2" charset="-122"/>
                <a:cs typeface="Arial" pitchFamily="34" charset="0"/>
              </a:rPr>
              <a:t>Runnable</a:t>
            </a:r>
            <a:r>
              <a:rPr lang="zh-CN" altLang="en-US" sz="2600" b="1" dirty="0" smtClean="0">
                <a:latin typeface="Arial" pitchFamily="34" charset="0"/>
                <a:ea typeface="华文楷体" pitchFamily="2" charset="-122"/>
                <a:cs typeface="Arial" pitchFamily="34" charset="0"/>
              </a:rPr>
              <a:t>中只定义了一个方法</a:t>
            </a:r>
            <a:r>
              <a:rPr lang="en-US" altLang="zh-CN" sz="2600" b="1" dirty="0" smtClean="0">
                <a:latin typeface="Arial" pitchFamily="34" charset="0"/>
                <a:ea typeface="华文楷体" pitchFamily="2" charset="-122"/>
                <a:cs typeface="Arial" pitchFamily="34" charset="0"/>
              </a:rPr>
              <a:t>run()</a:t>
            </a:r>
            <a:r>
              <a:rPr lang="zh-CN" altLang="en-US" sz="2600" b="1" dirty="0" smtClean="0">
                <a:latin typeface="Arial" pitchFamily="34" charset="0"/>
                <a:ea typeface="华文楷体" pitchFamily="2" charset="-122"/>
                <a:cs typeface="Arial" pitchFamily="34" charset="0"/>
              </a:rPr>
              <a:t>作为线程体，任何实现</a:t>
            </a:r>
            <a:r>
              <a:rPr lang="en-US" altLang="zh-CN" sz="2600" b="1" dirty="0" smtClean="0">
                <a:latin typeface="Arial" pitchFamily="34" charset="0"/>
                <a:ea typeface="华文楷体" pitchFamily="2" charset="-122"/>
                <a:cs typeface="Arial" pitchFamily="34" charset="0"/>
              </a:rPr>
              <a:t>Runnable</a:t>
            </a:r>
            <a:r>
              <a:rPr lang="zh-CN" altLang="en-US" sz="2600" b="1" dirty="0" smtClean="0">
                <a:latin typeface="Arial" pitchFamily="34" charset="0"/>
                <a:ea typeface="华文楷体" pitchFamily="2" charset="-122"/>
                <a:cs typeface="Arial" pitchFamily="34" charset="0"/>
              </a:rPr>
              <a:t>的对象都可以作为一个线程的目标对象。类</a:t>
            </a:r>
            <a:r>
              <a:rPr lang="en-US" altLang="zh-CN" sz="2600" b="1" dirty="0" smtClean="0">
                <a:latin typeface="Arial" pitchFamily="34" charset="0"/>
                <a:ea typeface="华文楷体" pitchFamily="2" charset="-122"/>
                <a:cs typeface="Arial" pitchFamily="34" charset="0"/>
              </a:rPr>
              <a:t>Thread</a:t>
            </a:r>
            <a:r>
              <a:rPr lang="zh-CN" altLang="en-US" sz="2600" b="1" dirty="0" smtClean="0">
                <a:latin typeface="Arial" pitchFamily="34" charset="0"/>
                <a:ea typeface="华文楷体" pitchFamily="2" charset="-122"/>
                <a:cs typeface="Arial" pitchFamily="34" charset="0"/>
              </a:rPr>
              <a:t>本身也实现了接口</a:t>
            </a:r>
            <a:r>
              <a:rPr lang="en-US" altLang="zh-CN" sz="2600" b="1" dirty="0" smtClean="0">
                <a:latin typeface="Arial" pitchFamily="34" charset="0"/>
                <a:ea typeface="华文楷体" pitchFamily="2" charset="-122"/>
                <a:cs typeface="Arial" pitchFamily="34" charset="0"/>
              </a:rPr>
              <a:t>Runnable</a:t>
            </a:r>
            <a:r>
              <a:rPr lang="zh-CN" altLang="en-US" sz="2600" b="1" dirty="0" smtClean="0">
                <a:latin typeface="Arial" pitchFamily="34" charset="0"/>
                <a:ea typeface="华文楷体" pitchFamily="2" charset="-122"/>
                <a:cs typeface="Arial" pitchFamily="34" charset="0"/>
              </a:rPr>
              <a:t>，因此，构造方法中各参数可为</a:t>
            </a:r>
            <a:r>
              <a:rPr lang="en-US" altLang="zh-CN" sz="2600" b="1" dirty="0" smtClean="0">
                <a:latin typeface="Arial" pitchFamily="34" charset="0"/>
                <a:ea typeface="华文楷体" pitchFamily="2" charset="-122"/>
                <a:cs typeface="Arial" pitchFamily="34" charset="0"/>
              </a:rPr>
              <a:t>null</a:t>
            </a:r>
            <a:r>
              <a:rPr lang="zh-CN" altLang="en-US" sz="2600" b="1" dirty="0" smtClean="0">
                <a:latin typeface="Arial" pitchFamily="34" charset="0"/>
                <a:ea typeface="华文楷体" pitchFamily="2" charset="-122"/>
                <a:cs typeface="Arial" pitchFamily="34" charset="0"/>
              </a:rPr>
              <a:t>。</a:t>
            </a:r>
            <a:endParaRPr lang="en-US" altLang="zh-CN" sz="2600" b="1" dirty="0" smtClean="0">
              <a:latin typeface="Arial" pitchFamily="34" charset="0"/>
              <a:ea typeface="华文楷体" pitchFamily="2" charset="-122"/>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4" presetClass="entr" presetSubtype="0" accel="10000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strVal val="#ppt_w*0.05"/>
                                          </p:val>
                                        </p:tav>
                                        <p:tav tm="100000">
                                          <p:val>
                                            <p:strVal val="#ppt_w"/>
                                          </p:val>
                                        </p:tav>
                                      </p:tavLst>
                                    </p:anim>
                                    <p:anim calcmode="lin" valueType="num">
                                      <p:cBhvr>
                                        <p:cTn id="8" dur="500" fill="hold"/>
                                        <p:tgtEl>
                                          <p:spTgt spid="4"/>
                                        </p:tgtEl>
                                        <p:attrNameLst>
                                          <p:attrName>ppt_h</p:attrName>
                                        </p:attrNameLst>
                                      </p:cBhvr>
                                      <p:tavLst>
                                        <p:tav tm="0">
                                          <p:val>
                                            <p:strVal val="#ppt_h"/>
                                          </p:val>
                                        </p:tav>
                                        <p:tav tm="100000">
                                          <p:val>
                                            <p:strVal val="#ppt_h"/>
                                          </p:val>
                                        </p:tav>
                                      </p:tavLst>
                                    </p:anim>
                                    <p:anim calcmode="lin" valueType="num">
                                      <p:cBhvr>
                                        <p:cTn id="9" dur="500" fill="hold"/>
                                        <p:tgtEl>
                                          <p:spTgt spid="4"/>
                                        </p:tgtEl>
                                        <p:attrNameLst>
                                          <p:attrName>ppt_x</p:attrName>
                                        </p:attrNameLst>
                                      </p:cBhvr>
                                      <p:tavLst>
                                        <p:tav tm="0">
                                          <p:val>
                                            <p:strVal val="#ppt_x-.2"/>
                                          </p:val>
                                        </p:tav>
                                        <p:tav tm="100000">
                                          <p:val>
                                            <p:strVal val="#ppt_x"/>
                                          </p:val>
                                        </p:tav>
                                      </p:tavLst>
                                    </p:anim>
                                    <p:anim calcmode="lin" valueType="num">
                                      <p:cBhvr>
                                        <p:cTn id="10" dur="500" fill="hold"/>
                                        <p:tgtEl>
                                          <p:spTgt spid="4"/>
                                        </p:tgtEl>
                                        <p:attrNameLst>
                                          <p:attrName>ppt_y</p:attrName>
                                        </p:attrNameLst>
                                      </p:cBhvr>
                                      <p:tavLst>
                                        <p:tav tm="0">
                                          <p:val>
                                            <p:strVal val="#ppt_y"/>
                                          </p:val>
                                        </p:tav>
                                        <p:tav tm="100000">
                                          <p:val>
                                            <p:strVal val="#ppt_y"/>
                                          </p:val>
                                        </p:tav>
                                      </p:tavLst>
                                    </p:anim>
                                    <p:animEffect transition="in" filter="fade">
                                      <p:cBhvr>
                                        <p:cTn id="11" dur="5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11.3</a:t>
            </a:r>
            <a:r>
              <a:rPr lang="zh-CN" altLang="en-US" dirty="0" smtClean="0"/>
              <a:t> 创建线程</a:t>
            </a:r>
            <a:endParaRPr lang="zh-CN" altLang="en-US" dirty="0"/>
          </a:p>
        </p:txBody>
      </p:sp>
      <p:sp>
        <p:nvSpPr>
          <p:cNvPr id="6" name="TextBox 5"/>
          <p:cNvSpPr txBox="1"/>
          <p:nvPr/>
        </p:nvSpPr>
        <p:spPr>
          <a:xfrm>
            <a:off x="395536" y="1052731"/>
            <a:ext cx="8424936" cy="3816429"/>
          </a:xfrm>
          <a:prstGeom prst="rect">
            <a:avLst/>
          </a:prstGeom>
          <a:noFill/>
        </p:spPr>
        <p:txBody>
          <a:bodyPr wrap="square" rtlCol="0">
            <a:spAutoFit/>
          </a:bodyPr>
          <a:lstStyle/>
          <a:p>
            <a:pPr>
              <a:spcBef>
                <a:spcPts val="600"/>
              </a:spcBef>
              <a:spcAft>
                <a:spcPts val="600"/>
              </a:spcAft>
              <a:buFont typeface="Wingdings" pitchFamily="2" charset="2"/>
              <a:buChar char="n"/>
            </a:pPr>
            <a:r>
              <a:rPr lang="zh-CN" altLang="en-US" sz="2600" b="1" dirty="0" smtClean="0">
                <a:solidFill>
                  <a:srgbClr val="FF0000"/>
                </a:solidFill>
                <a:latin typeface="Arial" pitchFamily="34" charset="0"/>
                <a:ea typeface="华文细黑" pitchFamily="2" charset="-122"/>
                <a:cs typeface="Arial" pitchFamily="34" charset="0"/>
              </a:rPr>
              <a:t>创建线程的方法</a:t>
            </a:r>
            <a:r>
              <a:rPr lang="en-US" altLang="zh-CN" sz="2600" b="1" dirty="0" smtClean="0">
                <a:solidFill>
                  <a:srgbClr val="FF0000"/>
                </a:solidFill>
                <a:latin typeface="Arial" pitchFamily="34" charset="0"/>
                <a:ea typeface="华文细黑" pitchFamily="2" charset="-122"/>
                <a:cs typeface="Arial" pitchFamily="34" charset="0"/>
              </a:rPr>
              <a:t>—</a:t>
            </a:r>
            <a:r>
              <a:rPr lang="zh-CN" altLang="en-US" sz="2600" b="1" dirty="0" smtClean="0">
                <a:solidFill>
                  <a:srgbClr val="FF0000"/>
                </a:solidFill>
                <a:latin typeface="Arial" pitchFamily="34" charset="0"/>
                <a:ea typeface="华文细黑" pitchFamily="2" charset="-122"/>
                <a:cs typeface="Arial" pitchFamily="34" charset="0"/>
              </a:rPr>
              <a:t>：继承</a:t>
            </a:r>
            <a:r>
              <a:rPr lang="en-US" altLang="zh-CN" sz="2600" b="1" dirty="0" smtClean="0">
                <a:solidFill>
                  <a:srgbClr val="FF0000"/>
                </a:solidFill>
                <a:latin typeface="Arial" pitchFamily="34" charset="0"/>
                <a:ea typeface="华文细黑" pitchFamily="2" charset="-122"/>
                <a:cs typeface="Arial" pitchFamily="34" charset="0"/>
              </a:rPr>
              <a:t>Thread</a:t>
            </a:r>
            <a:r>
              <a:rPr lang="zh-CN" altLang="en-US" sz="2600" b="1" dirty="0" smtClean="0">
                <a:solidFill>
                  <a:srgbClr val="FF0000"/>
                </a:solidFill>
                <a:latin typeface="Arial" pitchFamily="34" charset="0"/>
                <a:ea typeface="华文细黑" pitchFamily="2" charset="-122"/>
                <a:cs typeface="Arial" pitchFamily="34" charset="0"/>
              </a:rPr>
              <a:t>类</a:t>
            </a:r>
            <a:endParaRPr lang="en-US" altLang="zh-CN" sz="2600" b="1" dirty="0" smtClean="0">
              <a:solidFill>
                <a:srgbClr val="FF0000"/>
              </a:solidFill>
              <a:latin typeface="Arial" pitchFamily="34" charset="0"/>
              <a:ea typeface="华文细黑" pitchFamily="2" charset="-122"/>
              <a:cs typeface="Arial" pitchFamily="34" charset="0"/>
            </a:endParaRPr>
          </a:p>
          <a:p>
            <a:pPr>
              <a:spcBef>
                <a:spcPts val="600"/>
              </a:spcBef>
              <a:spcAft>
                <a:spcPts val="600"/>
              </a:spcAft>
              <a:buFont typeface="Wingdings" pitchFamily="2" charset="2"/>
              <a:buChar char="Ø"/>
            </a:pPr>
            <a:r>
              <a:rPr lang="zh-CN" altLang="en-US" sz="2600" dirty="0" smtClean="0">
                <a:latin typeface="Arial" pitchFamily="34" charset="0"/>
                <a:ea typeface="华文细黑" pitchFamily="2" charset="-122"/>
                <a:cs typeface="Arial" pitchFamily="34" charset="0"/>
              </a:rPr>
              <a:t>如果将一个类定义为</a:t>
            </a:r>
            <a:r>
              <a:rPr lang="en-US" altLang="zh-CN" sz="2600" dirty="0" smtClean="0">
                <a:latin typeface="Arial" pitchFamily="34" charset="0"/>
                <a:ea typeface="华文细黑" pitchFamily="2" charset="-122"/>
                <a:cs typeface="Arial" pitchFamily="34" charset="0"/>
              </a:rPr>
              <a:t>Thread</a:t>
            </a:r>
            <a:r>
              <a:rPr lang="zh-CN" altLang="en-US" sz="2600" dirty="0" smtClean="0">
                <a:latin typeface="Arial" pitchFamily="34" charset="0"/>
                <a:ea typeface="华文细黑" pitchFamily="2" charset="-122"/>
                <a:cs typeface="Arial" pitchFamily="34" charset="0"/>
              </a:rPr>
              <a:t>的子类，那么这个类就可以用来表示线程。</a:t>
            </a:r>
            <a:endParaRPr lang="en-US" altLang="zh-CN" sz="2600" dirty="0" smtClean="0">
              <a:latin typeface="Arial" pitchFamily="34" charset="0"/>
              <a:ea typeface="华文细黑" pitchFamily="2" charset="-122"/>
              <a:cs typeface="Arial" pitchFamily="34" charset="0"/>
            </a:endParaRPr>
          </a:p>
          <a:p>
            <a:pPr>
              <a:spcBef>
                <a:spcPts val="600"/>
              </a:spcBef>
              <a:spcAft>
                <a:spcPts val="600"/>
              </a:spcAft>
              <a:buFont typeface="Wingdings" pitchFamily="2" charset="2"/>
              <a:buChar char="Ø"/>
            </a:pPr>
            <a:r>
              <a:rPr lang="zh-CN" altLang="en-US" sz="2600" dirty="0" smtClean="0">
                <a:latin typeface="Arial" pitchFamily="34" charset="0"/>
                <a:ea typeface="华文细黑" pitchFamily="2" charset="-122"/>
                <a:cs typeface="Arial" pitchFamily="34" charset="0"/>
              </a:rPr>
              <a:t>定义一个线程类，它继承类</a:t>
            </a:r>
            <a:r>
              <a:rPr lang="en-US" altLang="zh-CN" sz="2600" dirty="0" smtClean="0">
                <a:latin typeface="Arial" pitchFamily="34" charset="0"/>
                <a:ea typeface="华文细黑" pitchFamily="2" charset="-122"/>
                <a:cs typeface="Arial" pitchFamily="34" charset="0"/>
              </a:rPr>
              <a:t>Thread</a:t>
            </a:r>
            <a:r>
              <a:rPr lang="zh-CN" altLang="en-US" sz="2600" dirty="0" smtClean="0">
                <a:latin typeface="Arial" pitchFamily="34" charset="0"/>
                <a:ea typeface="华文细黑" pitchFamily="2" charset="-122"/>
                <a:cs typeface="Arial" pitchFamily="34" charset="0"/>
              </a:rPr>
              <a:t>并重写其中的方法</a:t>
            </a:r>
            <a:r>
              <a:rPr lang="en-US" altLang="zh-CN" sz="2600" dirty="0" smtClean="0">
                <a:latin typeface="Arial" pitchFamily="34" charset="0"/>
                <a:ea typeface="华文细黑" pitchFamily="2" charset="-122"/>
                <a:cs typeface="Arial" pitchFamily="34" charset="0"/>
              </a:rPr>
              <a:t>run()</a:t>
            </a:r>
            <a:r>
              <a:rPr lang="zh-CN" altLang="en-US" sz="2600" dirty="0" smtClean="0">
                <a:latin typeface="Arial" pitchFamily="34" charset="0"/>
                <a:ea typeface="华文细黑" pitchFamily="2" charset="-122"/>
                <a:cs typeface="Arial" pitchFamily="34" charset="0"/>
              </a:rPr>
              <a:t>，这时在初始化这个类的实例时，目标对象</a:t>
            </a:r>
            <a:r>
              <a:rPr lang="en-US" altLang="zh-CN" sz="2600" dirty="0" smtClean="0">
                <a:latin typeface="Arial" pitchFamily="34" charset="0"/>
                <a:ea typeface="华文细黑" pitchFamily="2" charset="-122"/>
                <a:cs typeface="Arial" pitchFamily="34" charset="0"/>
              </a:rPr>
              <a:t>target</a:t>
            </a:r>
            <a:r>
              <a:rPr lang="zh-CN" altLang="en-US" sz="2600" dirty="0" smtClean="0">
                <a:latin typeface="Arial" pitchFamily="34" charset="0"/>
                <a:ea typeface="华文细黑" pitchFamily="2" charset="-122"/>
                <a:cs typeface="Arial" pitchFamily="34" charset="0"/>
              </a:rPr>
              <a:t>可以为</a:t>
            </a:r>
            <a:r>
              <a:rPr lang="en-US" altLang="zh-CN" sz="2600" dirty="0" smtClean="0">
                <a:latin typeface="Arial" pitchFamily="34" charset="0"/>
                <a:ea typeface="华文细黑" pitchFamily="2" charset="-122"/>
                <a:cs typeface="Arial" pitchFamily="34" charset="0"/>
              </a:rPr>
              <a:t>null</a:t>
            </a:r>
            <a:r>
              <a:rPr lang="zh-CN" altLang="en-US" sz="2600" dirty="0" smtClean="0">
                <a:latin typeface="Arial" pitchFamily="34" charset="0"/>
                <a:ea typeface="华文细黑" pitchFamily="2" charset="-122"/>
                <a:cs typeface="Arial" pitchFamily="34" charset="0"/>
              </a:rPr>
              <a:t>，表示这个实例本身具有线程体。</a:t>
            </a:r>
            <a:endParaRPr lang="en-US" altLang="zh-CN" sz="2600" dirty="0" smtClean="0">
              <a:latin typeface="Arial" pitchFamily="34" charset="0"/>
              <a:ea typeface="华文细黑" pitchFamily="2" charset="-122"/>
              <a:cs typeface="Arial" pitchFamily="34" charset="0"/>
            </a:endParaRPr>
          </a:p>
          <a:p>
            <a:pPr>
              <a:spcBef>
                <a:spcPts val="600"/>
              </a:spcBef>
              <a:spcAft>
                <a:spcPts val="600"/>
              </a:spcAft>
              <a:buFont typeface="Wingdings" pitchFamily="2" charset="2"/>
              <a:buChar char="Ø"/>
            </a:pPr>
            <a:r>
              <a:rPr lang="zh-CN" altLang="en-US" sz="2600" dirty="0" smtClean="0">
                <a:latin typeface="Arial" pitchFamily="34" charset="0"/>
                <a:ea typeface="华文细黑" pitchFamily="2" charset="-122"/>
                <a:cs typeface="Arial" pitchFamily="34" charset="0"/>
              </a:rPr>
              <a:t>由于</a:t>
            </a:r>
            <a:r>
              <a:rPr lang="en-US" altLang="zh-CN" sz="2600" dirty="0" smtClean="0">
                <a:latin typeface="Arial" pitchFamily="34" charset="0"/>
                <a:ea typeface="华文细黑" pitchFamily="2" charset="-122"/>
                <a:cs typeface="Arial" pitchFamily="34" charset="0"/>
              </a:rPr>
              <a:t>Java</a:t>
            </a:r>
            <a:r>
              <a:rPr lang="zh-CN" altLang="en-US" sz="2600" dirty="0" smtClean="0">
                <a:latin typeface="Arial" pitchFamily="34" charset="0"/>
                <a:ea typeface="华文细黑" pitchFamily="2" charset="-122"/>
                <a:cs typeface="Arial" pitchFamily="34" charset="0"/>
              </a:rPr>
              <a:t>只支持单继承，用这种方法定义的类不能再继承其他类。</a:t>
            </a:r>
            <a:endParaRPr lang="en-US" altLang="zh-CN" sz="2600" dirty="0" smtClean="0">
              <a:latin typeface="Arial" pitchFamily="34" charset="0"/>
              <a:ea typeface="华文细黑" pitchFamily="2" charset="-122"/>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4" presetClass="entr" presetSubtype="0" accel="10000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p:cTn id="7" dur="500" fill="hold"/>
                                        <p:tgtEl>
                                          <p:spTgt spid="6">
                                            <p:txEl>
                                              <p:pRg st="0" end="0"/>
                                            </p:txEl>
                                          </p:spTgt>
                                        </p:tgtEl>
                                        <p:attrNameLst>
                                          <p:attrName>ppt_w</p:attrName>
                                        </p:attrNameLst>
                                      </p:cBhvr>
                                      <p:tavLst>
                                        <p:tav tm="0">
                                          <p:val>
                                            <p:strVal val="#ppt_w*0.05"/>
                                          </p:val>
                                        </p:tav>
                                        <p:tav tm="100000">
                                          <p:val>
                                            <p:strVal val="#ppt_w"/>
                                          </p:val>
                                        </p:tav>
                                      </p:tavLst>
                                    </p:anim>
                                    <p:anim calcmode="lin" valueType="num">
                                      <p:cBhvr>
                                        <p:cTn id="8" dur="500" fill="hold"/>
                                        <p:tgtEl>
                                          <p:spTgt spid="6">
                                            <p:txEl>
                                              <p:pRg st="0" end="0"/>
                                            </p:txEl>
                                          </p:spTgt>
                                        </p:tgtEl>
                                        <p:attrNameLst>
                                          <p:attrName>ppt_h</p:attrName>
                                        </p:attrNameLst>
                                      </p:cBhvr>
                                      <p:tavLst>
                                        <p:tav tm="0">
                                          <p:val>
                                            <p:strVal val="#ppt_h"/>
                                          </p:val>
                                        </p:tav>
                                        <p:tav tm="100000">
                                          <p:val>
                                            <p:strVal val="#ppt_h"/>
                                          </p:val>
                                        </p:tav>
                                      </p:tavLst>
                                    </p:anim>
                                    <p:anim calcmode="lin" valueType="num">
                                      <p:cBhvr>
                                        <p:cTn id="9" dur="500" fill="hold"/>
                                        <p:tgtEl>
                                          <p:spTgt spid="6">
                                            <p:txEl>
                                              <p:pRg st="0" end="0"/>
                                            </p:txEl>
                                          </p:spTgt>
                                        </p:tgtEl>
                                        <p:attrNameLst>
                                          <p:attrName>ppt_x</p:attrName>
                                        </p:attrNameLst>
                                      </p:cBhvr>
                                      <p:tavLst>
                                        <p:tav tm="0">
                                          <p:val>
                                            <p:strVal val="#ppt_x-.2"/>
                                          </p:val>
                                        </p:tav>
                                        <p:tav tm="100000">
                                          <p:val>
                                            <p:strVal val="#ppt_x"/>
                                          </p:val>
                                        </p:tav>
                                      </p:tavLst>
                                    </p:anim>
                                    <p:anim calcmode="lin" valueType="num">
                                      <p:cBhvr>
                                        <p:cTn id="10" dur="500" fill="hold"/>
                                        <p:tgtEl>
                                          <p:spTgt spid="6">
                                            <p:txEl>
                                              <p:pRg st="0" end="0"/>
                                            </p:txEl>
                                          </p:spTgt>
                                        </p:tgtEl>
                                        <p:attrNameLst>
                                          <p:attrName>ppt_y</p:attrName>
                                        </p:attrNameLst>
                                      </p:cBhvr>
                                      <p:tavLst>
                                        <p:tav tm="0">
                                          <p:val>
                                            <p:strVal val="#ppt_y"/>
                                          </p:val>
                                        </p:tav>
                                        <p:tav tm="100000">
                                          <p:val>
                                            <p:strVal val="#ppt_y"/>
                                          </p:val>
                                        </p:tav>
                                      </p:tavLst>
                                    </p:anim>
                                    <p:animEffect transition="in" filter="fade">
                                      <p:cBhvr>
                                        <p:cTn id="11" dur="500"/>
                                        <p:tgtEl>
                                          <p:spTgt spid="6">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11.3</a:t>
            </a:r>
            <a:r>
              <a:rPr lang="zh-CN" altLang="en-US" dirty="0" smtClean="0"/>
              <a:t> 创建线程</a:t>
            </a:r>
            <a:endParaRPr lang="zh-CN" altLang="en-US" dirty="0"/>
          </a:p>
        </p:txBody>
      </p:sp>
      <p:sp>
        <p:nvSpPr>
          <p:cNvPr id="6" name="TextBox 5"/>
          <p:cNvSpPr txBox="1"/>
          <p:nvPr/>
        </p:nvSpPr>
        <p:spPr>
          <a:xfrm>
            <a:off x="323528" y="980728"/>
            <a:ext cx="8424936" cy="1046440"/>
          </a:xfrm>
          <a:prstGeom prst="rect">
            <a:avLst/>
          </a:prstGeom>
          <a:noFill/>
        </p:spPr>
        <p:txBody>
          <a:bodyPr wrap="square" rtlCol="0">
            <a:spAutoFit/>
          </a:bodyPr>
          <a:lstStyle/>
          <a:p>
            <a:pPr>
              <a:spcBef>
                <a:spcPts val="600"/>
              </a:spcBef>
              <a:spcAft>
                <a:spcPts val="600"/>
              </a:spcAft>
              <a:buFont typeface="Wingdings" pitchFamily="2" charset="2"/>
              <a:buChar char="Ø"/>
            </a:pPr>
            <a:r>
              <a:rPr lang="zh-CN" altLang="en-US" sz="2800" b="1" dirty="0" smtClean="0">
                <a:solidFill>
                  <a:srgbClr val="0000FF"/>
                </a:solidFill>
                <a:latin typeface="Arial" pitchFamily="34" charset="0"/>
                <a:ea typeface="华文细黑" pitchFamily="2" charset="-122"/>
                <a:cs typeface="Arial" pitchFamily="34" charset="0"/>
              </a:rPr>
              <a:t>用</a:t>
            </a:r>
            <a:r>
              <a:rPr lang="en-US" altLang="zh-CN" sz="2800" b="1" dirty="0" smtClean="0">
                <a:solidFill>
                  <a:srgbClr val="0000FF"/>
                </a:solidFill>
                <a:latin typeface="Arial" pitchFamily="34" charset="0"/>
                <a:ea typeface="华文细黑" pitchFamily="2" charset="-122"/>
                <a:cs typeface="Arial" pitchFamily="34" charset="0"/>
              </a:rPr>
              <a:t>Thread</a:t>
            </a:r>
            <a:r>
              <a:rPr lang="zh-CN" altLang="en-US" sz="2800" b="1" dirty="0" smtClean="0">
                <a:solidFill>
                  <a:srgbClr val="0000FF"/>
                </a:solidFill>
                <a:latin typeface="Arial" pitchFamily="34" charset="0"/>
                <a:ea typeface="华文细黑" pitchFamily="2" charset="-122"/>
                <a:cs typeface="Arial" pitchFamily="34" charset="0"/>
              </a:rPr>
              <a:t>子类创建线程步骤：</a:t>
            </a:r>
            <a:endParaRPr lang="en-US" altLang="zh-CN" sz="2800" b="1" dirty="0" smtClean="0">
              <a:solidFill>
                <a:srgbClr val="0000FF"/>
              </a:solidFill>
              <a:latin typeface="Arial" pitchFamily="34" charset="0"/>
              <a:ea typeface="华文细黑" pitchFamily="2" charset="-122"/>
              <a:cs typeface="Arial" pitchFamily="34" charset="0"/>
            </a:endParaRPr>
          </a:p>
          <a:p>
            <a:pPr>
              <a:spcBef>
                <a:spcPts val="600"/>
              </a:spcBef>
              <a:spcAft>
                <a:spcPts val="600"/>
              </a:spcAft>
            </a:pPr>
            <a:r>
              <a:rPr lang="en-US" altLang="zh-CN" sz="2400" b="1" dirty="0" smtClean="0">
                <a:solidFill>
                  <a:srgbClr val="C00000"/>
                </a:solidFill>
                <a:latin typeface="Arial" pitchFamily="34" charset="0"/>
                <a:ea typeface="华文细黑" pitchFamily="2" charset="-122"/>
                <a:cs typeface="Arial" pitchFamily="34" charset="0"/>
              </a:rPr>
              <a:t>(1)</a:t>
            </a:r>
            <a:r>
              <a:rPr lang="zh-CN" altLang="en-US" sz="2400" b="1" dirty="0" smtClean="0">
                <a:solidFill>
                  <a:srgbClr val="C00000"/>
                </a:solidFill>
                <a:latin typeface="Arial" pitchFamily="34" charset="0"/>
                <a:ea typeface="华文细黑" pitchFamily="2" charset="-122"/>
                <a:cs typeface="Arial" pitchFamily="34" charset="0"/>
              </a:rPr>
              <a:t>从</a:t>
            </a:r>
            <a:r>
              <a:rPr lang="en-US" altLang="zh-CN" sz="2400" b="1" dirty="0" smtClean="0">
                <a:solidFill>
                  <a:srgbClr val="C00000"/>
                </a:solidFill>
                <a:latin typeface="Arial" pitchFamily="34" charset="0"/>
                <a:ea typeface="华文细黑" pitchFamily="2" charset="-122"/>
                <a:cs typeface="Arial" pitchFamily="34" charset="0"/>
              </a:rPr>
              <a:t>Thread</a:t>
            </a:r>
            <a:r>
              <a:rPr lang="zh-CN" altLang="en-US" sz="2400" b="1" dirty="0" smtClean="0">
                <a:solidFill>
                  <a:srgbClr val="C00000"/>
                </a:solidFill>
                <a:latin typeface="Arial" pitchFamily="34" charset="0"/>
                <a:ea typeface="华文细黑" pitchFamily="2" charset="-122"/>
                <a:cs typeface="Arial" pitchFamily="34" charset="0"/>
              </a:rPr>
              <a:t>类派生出一个子类，在类中一定要实现</a:t>
            </a:r>
            <a:r>
              <a:rPr lang="en-US" altLang="zh-CN" sz="2400" b="1" dirty="0" smtClean="0">
                <a:solidFill>
                  <a:srgbClr val="C00000"/>
                </a:solidFill>
                <a:latin typeface="Arial" pitchFamily="34" charset="0"/>
                <a:ea typeface="华文细黑" pitchFamily="2" charset="-122"/>
                <a:cs typeface="Arial" pitchFamily="34" charset="0"/>
              </a:rPr>
              <a:t>run()</a:t>
            </a:r>
            <a:r>
              <a:rPr lang="zh-CN" altLang="en-US" sz="2400" b="1" dirty="0" smtClean="0">
                <a:solidFill>
                  <a:srgbClr val="C00000"/>
                </a:solidFill>
                <a:latin typeface="Arial" pitchFamily="34" charset="0"/>
                <a:ea typeface="华文细黑" pitchFamily="2" charset="-122"/>
                <a:cs typeface="Arial" pitchFamily="34" charset="0"/>
              </a:rPr>
              <a:t>。</a:t>
            </a:r>
            <a:endParaRPr lang="en-US" altLang="zh-CN" sz="2400" b="1" dirty="0" smtClean="0">
              <a:solidFill>
                <a:srgbClr val="C00000"/>
              </a:solidFill>
              <a:latin typeface="Arial" pitchFamily="34" charset="0"/>
              <a:ea typeface="华文细黑" pitchFamily="2" charset="-122"/>
              <a:cs typeface="Arial" pitchFamily="34" charset="0"/>
            </a:endParaRPr>
          </a:p>
        </p:txBody>
      </p:sp>
      <p:sp>
        <p:nvSpPr>
          <p:cNvPr id="4" name="TextBox 3"/>
          <p:cNvSpPr txBox="1"/>
          <p:nvPr/>
        </p:nvSpPr>
        <p:spPr>
          <a:xfrm>
            <a:off x="1763688" y="2066072"/>
            <a:ext cx="5112568" cy="1938992"/>
          </a:xfrm>
          <a:prstGeom prst="rect">
            <a:avLst/>
          </a:prstGeom>
          <a:solidFill>
            <a:srgbClr val="FFFFCC"/>
          </a:solidFill>
          <a:ln>
            <a:solidFill>
              <a:srgbClr val="FF0000"/>
            </a:solidFill>
          </a:ln>
        </p:spPr>
        <p:txBody>
          <a:bodyPr wrap="square" rtlCol="0">
            <a:spAutoFit/>
          </a:bodyPr>
          <a:lstStyle/>
          <a:p>
            <a:r>
              <a:rPr lang="en-US" altLang="zh-CN" sz="2400" dirty="0" smtClean="0">
                <a:latin typeface="Arial" pitchFamily="34" charset="0"/>
                <a:cs typeface="Arial" pitchFamily="34" charset="0"/>
              </a:rPr>
              <a:t>class </a:t>
            </a:r>
            <a:r>
              <a:rPr lang="en-US" altLang="zh-CN" sz="2400" dirty="0" smtClean="0">
                <a:solidFill>
                  <a:srgbClr val="FF00FF"/>
                </a:solidFill>
                <a:latin typeface="Arial" pitchFamily="34" charset="0"/>
                <a:cs typeface="Arial" pitchFamily="34" charset="0"/>
              </a:rPr>
              <a:t>ThreadClass </a:t>
            </a:r>
            <a:r>
              <a:rPr lang="en-US" altLang="zh-CN" sz="2400" dirty="0" smtClean="0">
                <a:latin typeface="Arial" pitchFamily="34" charset="0"/>
                <a:cs typeface="Arial" pitchFamily="34" charset="0"/>
              </a:rPr>
              <a:t>extends Thread{</a:t>
            </a:r>
          </a:p>
          <a:p>
            <a:r>
              <a:rPr lang="en-US" altLang="zh-CN" sz="2400" dirty="0" smtClean="0">
                <a:latin typeface="Arial" pitchFamily="34" charset="0"/>
                <a:cs typeface="Arial" pitchFamily="34" charset="0"/>
              </a:rPr>
              <a:t>       run void run(){</a:t>
            </a:r>
          </a:p>
          <a:p>
            <a:r>
              <a:rPr lang="en-US" altLang="zh-CN" sz="2400" dirty="0" smtClean="0">
                <a:latin typeface="Arial" pitchFamily="34" charset="0"/>
                <a:cs typeface="Arial" pitchFamily="34" charset="0"/>
              </a:rPr>
              <a:t>         </a:t>
            </a:r>
            <a:r>
              <a:rPr lang="zh-CN" altLang="en-US" sz="2400" dirty="0" smtClean="0">
                <a:latin typeface="Arial" pitchFamily="34" charset="0"/>
                <a:cs typeface="Arial" pitchFamily="34" charset="0"/>
              </a:rPr>
              <a:t> 线程实现体</a:t>
            </a:r>
            <a:r>
              <a:rPr lang="en-US" altLang="zh-CN" sz="2400" dirty="0" smtClean="0">
                <a:latin typeface="Arial" pitchFamily="34" charset="0"/>
                <a:cs typeface="Arial" pitchFamily="34" charset="0"/>
              </a:rPr>
              <a:t>;</a:t>
            </a:r>
          </a:p>
          <a:p>
            <a:r>
              <a:rPr lang="en-US" altLang="zh-CN" sz="2400" dirty="0" smtClean="0">
                <a:latin typeface="Arial" pitchFamily="34" charset="0"/>
                <a:cs typeface="Arial" pitchFamily="34" charset="0"/>
              </a:rPr>
              <a:t>       }</a:t>
            </a:r>
          </a:p>
          <a:p>
            <a:r>
              <a:rPr lang="en-US" altLang="zh-CN" sz="2400" dirty="0" smtClean="0">
                <a:latin typeface="Arial" pitchFamily="34" charset="0"/>
                <a:cs typeface="Arial" pitchFamily="34" charset="0"/>
              </a:rPr>
              <a:t>}</a:t>
            </a:r>
            <a:endParaRPr lang="zh-CN" altLang="en-US" sz="2400" dirty="0">
              <a:latin typeface="Arial" pitchFamily="34" charset="0"/>
              <a:cs typeface="Arial" pitchFamily="34" charset="0"/>
            </a:endParaRPr>
          </a:p>
        </p:txBody>
      </p:sp>
      <p:sp>
        <p:nvSpPr>
          <p:cNvPr id="5" name="TextBox 4"/>
          <p:cNvSpPr txBox="1"/>
          <p:nvPr/>
        </p:nvSpPr>
        <p:spPr>
          <a:xfrm>
            <a:off x="395536" y="4016677"/>
            <a:ext cx="8208912" cy="492443"/>
          </a:xfrm>
          <a:prstGeom prst="rect">
            <a:avLst/>
          </a:prstGeom>
          <a:noFill/>
        </p:spPr>
        <p:txBody>
          <a:bodyPr wrap="square" rtlCol="0">
            <a:spAutoFit/>
          </a:bodyPr>
          <a:lstStyle/>
          <a:p>
            <a:r>
              <a:rPr lang="en-US" altLang="zh-CN" sz="2600" b="1" dirty="0" smtClean="0">
                <a:solidFill>
                  <a:srgbClr val="C00000"/>
                </a:solidFill>
                <a:latin typeface="Arial" pitchFamily="34" charset="0"/>
                <a:ea typeface="华文细黑" pitchFamily="2" charset="-122"/>
                <a:cs typeface="Arial" pitchFamily="34" charset="0"/>
              </a:rPr>
              <a:t>(2)</a:t>
            </a:r>
            <a:r>
              <a:rPr lang="zh-CN" altLang="en-US" sz="2600" b="1" dirty="0" smtClean="0">
                <a:solidFill>
                  <a:srgbClr val="C00000"/>
                </a:solidFill>
                <a:latin typeface="Arial" pitchFamily="34" charset="0"/>
                <a:ea typeface="华文细黑" pitchFamily="2" charset="-122"/>
                <a:cs typeface="Arial" pitchFamily="34" charset="0"/>
              </a:rPr>
              <a:t>然后用该类创建一个对象，如：</a:t>
            </a:r>
            <a:endParaRPr lang="en-US" altLang="zh-CN" sz="2600" b="1" dirty="0" smtClean="0">
              <a:solidFill>
                <a:srgbClr val="C00000"/>
              </a:solidFill>
              <a:latin typeface="Arial" pitchFamily="34" charset="0"/>
              <a:ea typeface="华文细黑" pitchFamily="2" charset="-122"/>
              <a:cs typeface="Arial" pitchFamily="34" charset="0"/>
            </a:endParaRPr>
          </a:p>
        </p:txBody>
      </p:sp>
      <p:sp>
        <p:nvSpPr>
          <p:cNvPr id="7" name="TextBox 6"/>
          <p:cNvSpPr txBox="1"/>
          <p:nvPr/>
        </p:nvSpPr>
        <p:spPr>
          <a:xfrm>
            <a:off x="1691680" y="4653136"/>
            <a:ext cx="6696744" cy="461665"/>
          </a:xfrm>
          <a:prstGeom prst="rect">
            <a:avLst/>
          </a:prstGeom>
          <a:solidFill>
            <a:srgbClr val="FFFFCC"/>
          </a:solidFill>
          <a:ln>
            <a:solidFill>
              <a:srgbClr val="FF0000"/>
            </a:solidFill>
          </a:ln>
        </p:spPr>
        <p:txBody>
          <a:bodyPr wrap="square" rtlCol="0">
            <a:spAutoFit/>
          </a:bodyPr>
          <a:lstStyle/>
          <a:p>
            <a:r>
              <a:rPr lang="en-US" altLang="zh-CN" sz="2400" dirty="0" smtClean="0">
                <a:solidFill>
                  <a:srgbClr val="FF00FF"/>
                </a:solidFill>
                <a:latin typeface="Arial" pitchFamily="34" charset="0"/>
                <a:cs typeface="Arial" pitchFamily="34" charset="0"/>
              </a:rPr>
              <a:t>ThreadClass</a:t>
            </a:r>
            <a:r>
              <a:rPr lang="zh-CN" altLang="en-US" sz="2400" dirty="0" smtClean="0">
                <a:latin typeface="Arial" pitchFamily="34" charset="0"/>
                <a:cs typeface="Arial" pitchFamily="34" charset="0"/>
              </a:rPr>
              <a:t> </a:t>
            </a:r>
            <a:r>
              <a:rPr lang="en-US" altLang="zh-CN" sz="2400" dirty="0" err="1" smtClean="0">
                <a:solidFill>
                  <a:srgbClr val="0000FF"/>
                </a:solidFill>
                <a:latin typeface="Arial" pitchFamily="34" charset="0"/>
                <a:cs typeface="Arial" pitchFamily="34" charset="0"/>
              </a:rPr>
              <a:t>threadObject</a:t>
            </a:r>
            <a:r>
              <a:rPr lang="en-US" altLang="zh-CN" sz="2400" dirty="0" smtClean="0">
                <a:latin typeface="Arial" pitchFamily="34" charset="0"/>
                <a:cs typeface="Arial" pitchFamily="34" charset="0"/>
              </a:rPr>
              <a:t>=new</a:t>
            </a:r>
            <a:r>
              <a:rPr lang="zh-CN" altLang="en-US" sz="2400" dirty="0" smtClean="0">
                <a:latin typeface="Arial" pitchFamily="34" charset="0"/>
                <a:cs typeface="Arial" pitchFamily="34" charset="0"/>
              </a:rPr>
              <a:t> </a:t>
            </a:r>
            <a:r>
              <a:rPr lang="en-US" altLang="zh-CN" sz="2400" dirty="0" smtClean="0">
                <a:solidFill>
                  <a:srgbClr val="FF00FF"/>
                </a:solidFill>
                <a:latin typeface="Arial" pitchFamily="34" charset="0"/>
                <a:cs typeface="Arial" pitchFamily="34" charset="0"/>
              </a:rPr>
              <a:t>ThreadClass</a:t>
            </a:r>
            <a:r>
              <a:rPr lang="en-US" altLang="zh-CN" sz="2400" dirty="0" smtClean="0">
                <a:latin typeface="Arial" pitchFamily="34" charset="0"/>
                <a:cs typeface="Arial" pitchFamily="34" charset="0"/>
              </a:rPr>
              <a:t>();</a:t>
            </a:r>
            <a:endParaRPr lang="zh-CN" altLang="en-US" sz="2400" dirty="0">
              <a:latin typeface="Arial" pitchFamily="34" charset="0"/>
              <a:cs typeface="Arial" pitchFamily="34" charset="0"/>
            </a:endParaRPr>
          </a:p>
        </p:txBody>
      </p:sp>
      <p:sp>
        <p:nvSpPr>
          <p:cNvPr id="8" name="TextBox 7"/>
          <p:cNvSpPr txBox="1"/>
          <p:nvPr/>
        </p:nvSpPr>
        <p:spPr>
          <a:xfrm>
            <a:off x="395536" y="5240813"/>
            <a:ext cx="8136904" cy="492443"/>
          </a:xfrm>
          <a:prstGeom prst="rect">
            <a:avLst/>
          </a:prstGeom>
          <a:noFill/>
        </p:spPr>
        <p:txBody>
          <a:bodyPr wrap="square" rtlCol="0">
            <a:spAutoFit/>
          </a:bodyPr>
          <a:lstStyle/>
          <a:p>
            <a:r>
              <a:rPr lang="en-US" altLang="zh-CN" sz="2600" b="1" dirty="0" smtClean="0">
                <a:solidFill>
                  <a:srgbClr val="C00000"/>
                </a:solidFill>
                <a:latin typeface="Arial" pitchFamily="34" charset="0"/>
                <a:ea typeface="华文细黑" pitchFamily="2" charset="-122"/>
                <a:cs typeface="Arial" pitchFamily="34" charset="0"/>
              </a:rPr>
              <a:t>(3)</a:t>
            </a:r>
            <a:r>
              <a:rPr lang="zh-CN" altLang="en-US" sz="2600" b="1" dirty="0" smtClean="0">
                <a:solidFill>
                  <a:srgbClr val="C00000"/>
                </a:solidFill>
                <a:latin typeface="Arial" pitchFamily="34" charset="0"/>
                <a:ea typeface="华文细黑" pitchFamily="2" charset="-122"/>
                <a:cs typeface="Arial" pitchFamily="34" charset="0"/>
              </a:rPr>
              <a:t>用</a:t>
            </a:r>
            <a:r>
              <a:rPr lang="en-US" altLang="zh-CN" sz="2600" b="1" dirty="0" smtClean="0">
                <a:solidFill>
                  <a:srgbClr val="C00000"/>
                </a:solidFill>
                <a:latin typeface="Arial" pitchFamily="34" charset="0"/>
                <a:ea typeface="华文细黑" pitchFamily="2" charset="-122"/>
                <a:cs typeface="Arial" pitchFamily="34" charset="0"/>
              </a:rPr>
              <a:t>start()</a:t>
            </a:r>
            <a:r>
              <a:rPr lang="zh-CN" altLang="en-US" sz="2600" b="1" dirty="0" smtClean="0">
                <a:solidFill>
                  <a:srgbClr val="C00000"/>
                </a:solidFill>
                <a:latin typeface="Arial" pitchFamily="34" charset="0"/>
                <a:ea typeface="华文细黑" pitchFamily="2" charset="-122"/>
                <a:cs typeface="Arial" pitchFamily="34" charset="0"/>
              </a:rPr>
              <a:t>方法启动线程，如：</a:t>
            </a:r>
            <a:endParaRPr lang="en-US" altLang="zh-CN" sz="2600" b="1" dirty="0" smtClean="0">
              <a:solidFill>
                <a:srgbClr val="C00000"/>
              </a:solidFill>
              <a:latin typeface="Arial" pitchFamily="34" charset="0"/>
              <a:ea typeface="华文细黑" pitchFamily="2" charset="-122"/>
              <a:cs typeface="Arial" pitchFamily="34" charset="0"/>
            </a:endParaRPr>
          </a:p>
        </p:txBody>
      </p:sp>
      <p:sp>
        <p:nvSpPr>
          <p:cNvPr id="9" name="TextBox 8"/>
          <p:cNvSpPr txBox="1"/>
          <p:nvPr/>
        </p:nvSpPr>
        <p:spPr>
          <a:xfrm>
            <a:off x="2123728" y="5775647"/>
            <a:ext cx="4104456" cy="461665"/>
          </a:xfrm>
          <a:prstGeom prst="rect">
            <a:avLst/>
          </a:prstGeom>
          <a:solidFill>
            <a:srgbClr val="FFFFCC"/>
          </a:solidFill>
          <a:ln>
            <a:solidFill>
              <a:srgbClr val="FF0000"/>
            </a:solidFill>
          </a:ln>
        </p:spPr>
        <p:txBody>
          <a:bodyPr wrap="square" rtlCol="0">
            <a:spAutoFit/>
          </a:bodyPr>
          <a:lstStyle/>
          <a:p>
            <a:r>
              <a:rPr lang="en-US" altLang="zh-CN" sz="2400" dirty="0" err="1" smtClean="0">
                <a:solidFill>
                  <a:srgbClr val="0000FF"/>
                </a:solidFill>
                <a:latin typeface="Arial" pitchFamily="34" charset="0"/>
                <a:cs typeface="Arial" pitchFamily="34" charset="0"/>
              </a:rPr>
              <a:t>threadObject</a:t>
            </a:r>
            <a:r>
              <a:rPr lang="en-US" altLang="zh-CN" sz="2400" dirty="0" err="1" smtClean="0">
                <a:latin typeface="Arial" pitchFamily="34" charset="0"/>
                <a:cs typeface="Arial" pitchFamily="34" charset="0"/>
              </a:rPr>
              <a:t>.start</a:t>
            </a:r>
            <a:r>
              <a:rPr lang="en-US" altLang="zh-CN" sz="2400" dirty="0" smtClean="0">
                <a:latin typeface="Arial" pitchFamily="34" charset="0"/>
                <a:cs typeface="Arial" pitchFamily="34" charset="0"/>
              </a:rPr>
              <a:t>();</a:t>
            </a:r>
            <a:endParaRPr lang="zh-CN" altLang="en-US" sz="2400" dirty="0">
              <a:latin typeface="Arial" pitchFamily="34" charset="0"/>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4" presetClass="entr" presetSubtype="0" accel="10000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p:cTn id="7" dur="500" fill="hold"/>
                                        <p:tgtEl>
                                          <p:spTgt spid="6">
                                            <p:txEl>
                                              <p:pRg st="0" end="0"/>
                                            </p:txEl>
                                          </p:spTgt>
                                        </p:tgtEl>
                                        <p:attrNameLst>
                                          <p:attrName>ppt_w</p:attrName>
                                        </p:attrNameLst>
                                      </p:cBhvr>
                                      <p:tavLst>
                                        <p:tav tm="0">
                                          <p:val>
                                            <p:strVal val="#ppt_w*0.05"/>
                                          </p:val>
                                        </p:tav>
                                        <p:tav tm="100000">
                                          <p:val>
                                            <p:strVal val="#ppt_w"/>
                                          </p:val>
                                        </p:tav>
                                      </p:tavLst>
                                    </p:anim>
                                    <p:anim calcmode="lin" valueType="num">
                                      <p:cBhvr>
                                        <p:cTn id="8" dur="500" fill="hold"/>
                                        <p:tgtEl>
                                          <p:spTgt spid="6">
                                            <p:txEl>
                                              <p:pRg st="0" end="0"/>
                                            </p:txEl>
                                          </p:spTgt>
                                        </p:tgtEl>
                                        <p:attrNameLst>
                                          <p:attrName>ppt_h</p:attrName>
                                        </p:attrNameLst>
                                      </p:cBhvr>
                                      <p:tavLst>
                                        <p:tav tm="0">
                                          <p:val>
                                            <p:strVal val="#ppt_h"/>
                                          </p:val>
                                        </p:tav>
                                        <p:tav tm="100000">
                                          <p:val>
                                            <p:strVal val="#ppt_h"/>
                                          </p:val>
                                        </p:tav>
                                      </p:tavLst>
                                    </p:anim>
                                    <p:anim calcmode="lin" valueType="num">
                                      <p:cBhvr>
                                        <p:cTn id="9" dur="500" fill="hold"/>
                                        <p:tgtEl>
                                          <p:spTgt spid="6">
                                            <p:txEl>
                                              <p:pRg st="0" end="0"/>
                                            </p:txEl>
                                          </p:spTgt>
                                        </p:tgtEl>
                                        <p:attrNameLst>
                                          <p:attrName>ppt_x</p:attrName>
                                        </p:attrNameLst>
                                      </p:cBhvr>
                                      <p:tavLst>
                                        <p:tav tm="0">
                                          <p:val>
                                            <p:strVal val="#ppt_x-.2"/>
                                          </p:val>
                                        </p:tav>
                                        <p:tav tm="100000">
                                          <p:val>
                                            <p:strVal val="#ppt_x"/>
                                          </p:val>
                                        </p:tav>
                                      </p:tavLst>
                                    </p:anim>
                                    <p:anim calcmode="lin" valueType="num">
                                      <p:cBhvr>
                                        <p:cTn id="10" dur="500" fill="hold"/>
                                        <p:tgtEl>
                                          <p:spTgt spid="6">
                                            <p:txEl>
                                              <p:pRg st="0" end="0"/>
                                            </p:txEl>
                                          </p:spTgt>
                                        </p:tgtEl>
                                        <p:attrNameLst>
                                          <p:attrName>ppt_y</p:attrName>
                                        </p:attrNameLst>
                                      </p:cBhvr>
                                      <p:tavLst>
                                        <p:tav tm="0">
                                          <p:val>
                                            <p:strVal val="#ppt_y"/>
                                          </p:val>
                                        </p:tav>
                                        <p:tav tm="100000">
                                          <p:val>
                                            <p:strVal val="#ppt_y"/>
                                          </p:val>
                                        </p:tav>
                                      </p:tavLst>
                                    </p:anim>
                                    <p:animEffect transition="in" filter="fade">
                                      <p:cBhvr>
                                        <p:cTn id="11" dur="500"/>
                                        <p:tgtEl>
                                          <p:spTgt spid="6">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54" presetClass="entr" presetSubtype="0" accel="100000" fill="hold" nodeType="clickEffect">
                                  <p:stCondLst>
                                    <p:cond delay="0"/>
                                  </p:stCondLst>
                                  <p:childTnLst>
                                    <p:set>
                                      <p:cBhvr>
                                        <p:cTn id="15" dur="1" fill="hold">
                                          <p:stCondLst>
                                            <p:cond delay="0"/>
                                          </p:stCondLst>
                                        </p:cTn>
                                        <p:tgtEl>
                                          <p:spTgt spid="6">
                                            <p:txEl>
                                              <p:pRg st="1" end="1"/>
                                            </p:txEl>
                                          </p:spTgt>
                                        </p:tgtEl>
                                        <p:attrNameLst>
                                          <p:attrName>style.visibility</p:attrName>
                                        </p:attrNameLst>
                                      </p:cBhvr>
                                      <p:to>
                                        <p:strVal val="visible"/>
                                      </p:to>
                                    </p:set>
                                    <p:anim calcmode="lin" valueType="num">
                                      <p:cBhvr>
                                        <p:cTn id="16" dur="500" fill="hold"/>
                                        <p:tgtEl>
                                          <p:spTgt spid="6">
                                            <p:txEl>
                                              <p:pRg st="1" end="1"/>
                                            </p:txEl>
                                          </p:spTgt>
                                        </p:tgtEl>
                                        <p:attrNameLst>
                                          <p:attrName>ppt_w</p:attrName>
                                        </p:attrNameLst>
                                      </p:cBhvr>
                                      <p:tavLst>
                                        <p:tav tm="0">
                                          <p:val>
                                            <p:strVal val="#ppt_w*0.05"/>
                                          </p:val>
                                        </p:tav>
                                        <p:tav tm="100000">
                                          <p:val>
                                            <p:strVal val="#ppt_w"/>
                                          </p:val>
                                        </p:tav>
                                      </p:tavLst>
                                    </p:anim>
                                    <p:anim calcmode="lin" valueType="num">
                                      <p:cBhvr>
                                        <p:cTn id="17" dur="500" fill="hold"/>
                                        <p:tgtEl>
                                          <p:spTgt spid="6">
                                            <p:txEl>
                                              <p:pRg st="1" end="1"/>
                                            </p:txEl>
                                          </p:spTgt>
                                        </p:tgtEl>
                                        <p:attrNameLst>
                                          <p:attrName>ppt_h</p:attrName>
                                        </p:attrNameLst>
                                      </p:cBhvr>
                                      <p:tavLst>
                                        <p:tav tm="0">
                                          <p:val>
                                            <p:strVal val="#ppt_h"/>
                                          </p:val>
                                        </p:tav>
                                        <p:tav tm="100000">
                                          <p:val>
                                            <p:strVal val="#ppt_h"/>
                                          </p:val>
                                        </p:tav>
                                      </p:tavLst>
                                    </p:anim>
                                    <p:anim calcmode="lin" valueType="num">
                                      <p:cBhvr>
                                        <p:cTn id="18" dur="500" fill="hold"/>
                                        <p:tgtEl>
                                          <p:spTgt spid="6">
                                            <p:txEl>
                                              <p:pRg st="1" end="1"/>
                                            </p:txEl>
                                          </p:spTgt>
                                        </p:tgtEl>
                                        <p:attrNameLst>
                                          <p:attrName>ppt_x</p:attrName>
                                        </p:attrNameLst>
                                      </p:cBhvr>
                                      <p:tavLst>
                                        <p:tav tm="0">
                                          <p:val>
                                            <p:strVal val="#ppt_x-.2"/>
                                          </p:val>
                                        </p:tav>
                                        <p:tav tm="100000">
                                          <p:val>
                                            <p:strVal val="#ppt_x"/>
                                          </p:val>
                                        </p:tav>
                                      </p:tavLst>
                                    </p:anim>
                                    <p:anim calcmode="lin" valueType="num">
                                      <p:cBhvr>
                                        <p:cTn id="19" dur="500" fill="hold"/>
                                        <p:tgtEl>
                                          <p:spTgt spid="6">
                                            <p:txEl>
                                              <p:pRg st="1" end="1"/>
                                            </p:txEl>
                                          </p:spTgt>
                                        </p:tgtEl>
                                        <p:attrNameLst>
                                          <p:attrName>ppt_y</p:attrName>
                                        </p:attrNameLst>
                                      </p:cBhvr>
                                      <p:tavLst>
                                        <p:tav tm="0">
                                          <p:val>
                                            <p:strVal val="#ppt_y"/>
                                          </p:val>
                                        </p:tav>
                                        <p:tav tm="100000">
                                          <p:val>
                                            <p:strVal val="#ppt_y"/>
                                          </p:val>
                                        </p:tav>
                                      </p:tavLst>
                                    </p:anim>
                                    <p:animEffect transition="in" filter="fade">
                                      <p:cBhvr>
                                        <p:cTn id="20" dur="500"/>
                                        <p:tgtEl>
                                          <p:spTgt spid="6">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54" presetClass="entr" presetSubtype="0" accel="100000" fill="hold" nodeType="clickEffect">
                                  <p:stCondLst>
                                    <p:cond delay="0"/>
                                  </p:stCondLst>
                                  <p:childTnLst>
                                    <p:set>
                                      <p:cBhvr>
                                        <p:cTn id="28" dur="1" fill="hold">
                                          <p:stCondLst>
                                            <p:cond delay="0"/>
                                          </p:stCondLst>
                                        </p:cTn>
                                        <p:tgtEl>
                                          <p:spTgt spid="5">
                                            <p:txEl>
                                              <p:pRg st="0" end="0"/>
                                            </p:txEl>
                                          </p:spTgt>
                                        </p:tgtEl>
                                        <p:attrNameLst>
                                          <p:attrName>style.visibility</p:attrName>
                                        </p:attrNameLst>
                                      </p:cBhvr>
                                      <p:to>
                                        <p:strVal val="visible"/>
                                      </p:to>
                                    </p:set>
                                    <p:anim calcmode="lin" valueType="num">
                                      <p:cBhvr>
                                        <p:cTn id="29" dur="500" fill="hold"/>
                                        <p:tgtEl>
                                          <p:spTgt spid="5">
                                            <p:txEl>
                                              <p:pRg st="0" end="0"/>
                                            </p:txEl>
                                          </p:spTgt>
                                        </p:tgtEl>
                                        <p:attrNameLst>
                                          <p:attrName>ppt_w</p:attrName>
                                        </p:attrNameLst>
                                      </p:cBhvr>
                                      <p:tavLst>
                                        <p:tav tm="0">
                                          <p:val>
                                            <p:strVal val="#ppt_w*0.05"/>
                                          </p:val>
                                        </p:tav>
                                        <p:tav tm="100000">
                                          <p:val>
                                            <p:strVal val="#ppt_w"/>
                                          </p:val>
                                        </p:tav>
                                      </p:tavLst>
                                    </p:anim>
                                    <p:anim calcmode="lin" valueType="num">
                                      <p:cBhvr>
                                        <p:cTn id="30" dur="500" fill="hold"/>
                                        <p:tgtEl>
                                          <p:spTgt spid="5">
                                            <p:txEl>
                                              <p:pRg st="0" end="0"/>
                                            </p:txEl>
                                          </p:spTgt>
                                        </p:tgtEl>
                                        <p:attrNameLst>
                                          <p:attrName>ppt_h</p:attrName>
                                        </p:attrNameLst>
                                      </p:cBhvr>
                                      <p:tavLst>
                                        <p:tav tm="0">
                                          <p:val>
                                            <p:strVal val="#ppt_h"/>
                                          </p:val>
                                        </p:tav>
                                        <p:tav tm="100000">
                                          <p:val>
                                            <p:strVal val="#ppt_h"/>
                                          </p:val>
                                        </p:tav>
                                      </p:tavLst>
                                    </p:anim>
                                    <p:anim calcmode="lin" valueType="num">
                                      <p:cBhvr>
                                        <p:cTn id="31" dur="500" fill="hold"/>
                                        <p:tgtEl>
                                          <p:spTgt spid="5">
                                            <p:txEl>
                                              <p:pRg st="0" end="0"/>
                                            </p:txEl>
                                          </p:spTgt>
                                        </p:tgtEl>
                                        <p:attrNameLst>
                                          <p:attrName>ppt_x</p:attrName>
                                        </p:attrNameLst>
                                      </p:cBhvr>
                                      <p:tavLst>
                                        <p:tav tm="0">
                                          <p:val>
                                            <p:strVal val="#ppt_x-.2"/>
                                          </p:val>
                                        </p:tav>
                                        <p:tav tm="100000">
                                          <p:val>
                                            <p:strVal val="#ppt_x"/>
                                          </p:val>
                                        </p:tav>
                                      </p:tavLst>
                                    </p:anim>
                                    <p:anim calcmode="lin" valueType="num">
                                      <p:cBhvr>
                                        <p:cTn id="32" dur="500" fill="hold"/>
                                        <p:tgtEl>
                                          <p:spTgt spid="5">
                                            <p:txEl>
                                              <p:pRg st="0" end="0"/>
                                            </p:txEl>
                                          </p:spTgt>
                                        </p:tgtEl>
                                        <p:attrNameLst>
                                          <p:attrName>ppt_y</p:attrName>
                                        </p:attrNameLst>
                                      </p:cBhvr>
                                      <p:tavLst>
                                        <p:tav tm="0">
                                          <p:val>
                                            <p:strVal val="#ppt_y"/>
                                          </p:val>
                                        </p:tav>
                                        <p:tav tm="100000">
                                          <p:val>
                                            <p:strVal val="#ppt_y"/>
                                          </p:val>
                                        </p:tav>
                                      </p:tavLst>
                                    </p:anim>
                                    <p:animEffect transition="in" filter="fade">
                                      <p:cBhvr>
                                        <p:cTn id="33" dur="500"/>
                                        <p:tgtEl>
                                          <p:spTgt spid="5">
                                            <p:txEl>
                                              <p:pRg st="0" end="0"/>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7"/>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54" presetClass="entr" presetSubtype="0" accel="100000" fill="hold" grpId="0" nodeType="clickEffect">
                                  <p:stCondLst>
                                    <p:cond delay="0"/>
                                  </p:stCondLst>
                                  <p:childTnLst>
                                    <p:set>
                                      <p:cBhvr>
                                        <p:cTn id="41" dur="1" fill="hold">
                                          <p:stCondLst>
                                            <p:cond delay="0"/>
                                          </p:stCondLst>
                                        </p:cTn>
                                        <p:tgtEl>
                                          <p:spTgt spid="8"/>
                                        </p:tgtEl>
                                        <p:attrNameLst>
                                          <p:attrName>style.visibility</p:attrName>
                                        </p:attrNameLst>
                                      </p:cBhvr>
                                      <p:to>
                                        <p:strVal val="visible"/>
                                      </p:to>
                                    </p:set>
                                    <p:anim calcmode="lin" valueType="num">
                                      <p:cBhvr>
                                        <p:cTn id="42" dur="500" fill="hold"/>
                                        <p:tgtEl>
                                          <p:spTgt spid="8"/>
                                        </p:tgtEl>
                                        <p:attrNameLst>
                                          <p:attrName>ppt_w</p:attrName>
                                        </p:attrNameLst>
                                      </p:cBhvr>
                                      <p:tavLst>
                                        <p:tav tm="0">
                                          <p:val>
                                            <p:strVal val="#ppt_w*0.05"/>
                                          </p:val>
                                        </p:tav>
                                        <p:tav tm="100000">
                                          <p:val>
                                            <p:strVal val="#ppt_w"/>
                                          </p:val>
                                        </p:tav>
                                      </p:tavLst>
                                    </p:anim>
                                    <p:anim calcmode="lin" valueType="num">
                                      <p:cBhvr>
                                        <p:cTn id="43" dur="500" fill="hold"/>
                                        <p:tgtEl>
                                          <p:spTgt spid="8"/>
                                        </p:tgtEl>
                                        <p:attrNameLst>
                                          <p:attrName>ppt_h</p:attrName>
                                        </p:attrNameLst>
                                      </p:cBhvr>
                                      <p:tavLst>
                                        <p:tav tm="0">
                                          <p:val>
                                            <p:strVal val="#ppt_h"/>
                                          </p:val>
                                        </p:tav>
                                        <p:tav tm="100000">
                                          <p:val>
                                            <p:strVal val="#ppt_h"/>
                                          </p:val>
                                        </p:tav>
                                      </p:tavLst>
                                    </p:anim>
                                    <p:anim calcmode="lin" valueType="num">
                                      <p:cBhvr>
                                        <p:cTn id="44" dur="500" fill="hold"/>
                                        <p:tgtEl>
                                          <p:spTgt spid="8"/>
                                        </p:tgtEl>
                                        <p:attrNameLst>
                                          <p:attrName>ppt_x</p:attrName>
                                        </p:attrNameLst>
                                      </p:cBhvr>
                                      <p:tavLst>
                                        <p:tav tm="0">
                                          <p:val>
                                            <p:strVal val="#ppt_x-.2"/>
                                          </p:val>
                                        </p:tav>
                                        <p:tav tm="100000">
                                          <p:val>
                                            <p:strVal val="#ppt_x"/>
                                          </p:val>
                                        </p:tav>
                                      </p:tavLst>
                                    </p:anim>
                                    <p:anim calcmode="lin" valueType="num">
                                      <p:cBhvr>
                                        <p:cTn id="45" dur="500" fill="hold"/>
                                        <p:tgtEl>
                                          <p:spTgt spid="8"/>
                                        </p:tgtEl>
                                        <p:attrNameLst>
                                          <p:attrName>ppt_y</p:attrName>
                                        </p:attrNameLst>
                                      </p:cBhvr>
                                      <p:tavLst>
                                        <p:tav tm="0">
                                          <p:val>
                                            <p:strVal val="#ppt_y"/>
                                          </p:val>
                                        </p:tav>
                                        <p:tav tm="100000">
                                          <p:val>
                                            <p:strVal val="#ppt_y"/>
                                          </p:val>
                                        </p:tav>
                                      </p:tavLst>
                                    </p:anim>
                                    <p:animEffect transition="in" filter="fade">
                                      <p:cBhvr>
                                        <p:cTn id="46" dur="500"/>
                                        <p:tgtEl>
                                          <p:spTgt spid="8"/>
                                        </p:tgtEl>
                                      </p:cBhvr>
                                    </p:animEffec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P spid="8" grpId="0"/>
      <p:bldP spid="9"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11.3</a:t>
            </a:r>
            <a:r>
              <a:rPr lang="zh-CN" altLang="en-US" dirty="0" smtClean="0"/>
              <a:t> 创建线程</a:t>
            </a:r>
            <a:endParaRPr lang="zh-CN" altLang="en-US" dirty="0"/>
          </a:p>
        </p:txBody>
      </p:sp>
      <p:pic>
        <p:nvPicPr>
          <p:cNvPr id="1030" name="Picture 6"/>
          <p:cNvPicPr>
            <a:picLocks noChangeAspect="1" noChangeArrowheads="1"/>
          </p:cNvPicPr>
          <p:nvPr/>
        </p:nvPicPr>
        <p:blipFill>
          <a:blip r:embed="rId2" cstate="print"/>
          <a:srcRect/>
          <a:stretch>
            <a:fillRect/>
          </a:stretch>
        </p:blipFill>
        <p:spPr bwMode="auto">
          <a:xfrm>
            <a:off x="5796136" y="3861048"/>
            <a:ext cx="2088232" cy="2664296"/>
          </a:xfrm>
          <a:prstGeom prst="rect">
            <a:avLst/>
          </a:prstGeom>
          <a:noFill/>
          <a:ln w="9525">
            <a:solidFill>
              <a:srgbClr val="FF0000"/>
            </a:solidFill>
            <a:miter lim="800000"/>
            <a:headEnd/>
            <a:tailEnd/>
          </a:ln>
        </p:spPr>
      </p:pic>
      <p:pic>
        <p:nvPicPr>
          <p:cNvPr id="2" name="Picture 2"/>
          <p:cNvPicPr>
            <a:picLocks noChangeAspect="1" noChangeArrowheads="1"/>
          </p:cNvPicPr>
          <p:nvPr/>
        </p:nvPicPr>
        <p:blipFill>
          <a:blip r:embed="rId3" cstate="print"/>
          <a:srcRect/>
          <a:stretch>
            <a:fillRect/>
          </a:stretch>
        </p:blipFill>
        <p:spPr bwMode="auto">
          <a:xfrm>
            <a:off x="179512" y="260648"/>
            <a:ext cx="4536504" cy="3024336"/>
          </a:xfrm>
          <a:prstGeom prst="rect">
            <a:avLst/>
          </a:prstGeom>
          <a:noFill/>
          <a:ln w="9525">
            <a:solidFill>
              <a:srgbClr val="C00000"/>
            </a:solidFill>
            <a:miter lim="800000"/>
            <a:headEnd/>
            <a:tailEnd/>
          </a:ln>
        </p:spPr>
      </p:pic>
      <p:pic>
        <p:nvPicPr>
          <p:cNvPr id="4" name="Picture 3"/>
          <p:cNvPicPr>
            <a:picLocks noChangeAspect="1" noChangeArrowheads="1"/>
          </p:cNvPicPr>
          <p:nvPr/>
        </p:nvPicPr>
        <p:blipFill>
          <a:blip r:embed="rId4" cstate="print"/>
          <a:srcRect/>
          <a:stretch>
            <a:fillRect/>
          </a:stretch>
        </p:blipFill>
        <p:spPr bwMode="auto">
          <a:xfrm>
            <a:off x="179512" y="3356992"/>
            <a:ext cx="4536504" cy="3501008"/>
          </a:xfrm>
          <a:prstGeom prst="rect">
            <a:avLst/>
          </a:prstGeom>
          <a:noFill/>
          <a:ln w="9525">
            <a:solidFill>
              <a:srgbClr val="C00000"/>
            </a:solidFill>
            <a:miter lim="800000"/>
            <a:headEnd/>
            <a:tailEnd/>
          </a:ln>
        </p:spPr>
      </p:pic>
      <p:pic>
        <p:nvPicPr>
          <p:cNvPr id="1028" name="Picture 4"/>
          <p:cNvPicPr>
            <a:picLocks noChangeAspect="1" noChangeArrowheads="1"/>
          </p:cNvPicPr>
          <p:nvPr/>
        </p:nvPicPr>
        <p:blipFill>
          <a:blip r:embed="rId5" cstate="print"/>
          <a:srcRect/>
          <a:stretch>
            <a:fillRect/>
          </a:stretch>
        </p:blipFill>
        <p:spPr bwMode="auto">
          <a:xfrm>
            <a:off x="4895528" y="260648"/>
            <a:ext cx="4248472" cy="3528392"/>
          </a:xfrm>
          <a:prstGeom prst="rect">
            <a:avLst/>
          </a:prstGeom>
          <a:noFill/>
          <a:ln w="9525">
            <a:solidFill>
              <a:srgbClr val="C00000"/>
            </a:solid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1" fill="hold" nodeType="clickEffect">
                                  <p:stCondLst>
                                    <p:cond delay="0"/>
                                  </p:stCondLst>
                                  <p:childTnLst>
                                    <p:set>
                                      <p:cBhvr>
                                        <p:cTn id="6" dur="1" fill="hold">
                                          <p:stCondLst>
                                            <p:cond delay="0"/>
                                          </p:stCondLst>
                                        </p:cTn>
                                        <p:tgtEl>
                                          <p:spTgt spid="1030"/>
                                        </p:tgtEl>
                                        <p:attrNameLst>
                                          <p:attrName>style.visibility</p:attrName>
                                        </p:attrNameLst>
                                      </p:cBhvr>
                                      <p:to>
                                        <p:strVal val="visible"/>
                                      </p:to>
                                    </p:set>
                                    <p:animEffect transition="in" filter="slide(fromTop)">
                                      <p:cBhvr>
                                        <p:cTn id="7" dur="500"/>
                                        <p:tgtEl>
                                          <p:spTgt spid="10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11.3</a:t>
            </a:r>
            <a:r>
              <a:rPr lang="zh-CN" altLang="en-US" dirty="0" smtClean="0"/>
              <a:t> 创建线程</a:t>
            </a:r>
            <a:endParaRPr lang="zh-CN" altLang="en-US" dirty="0"/>
          </a:p>
        </p:txBody>
      </p:sp>
      <p:sp>
        <p:nvSpPr>
          <p:cNvPr id="6" name="TextBox 5"/>
          <p:cNvSpPr txBox="1"/>
          <p:nvPr/>
        </p:nvSpPr>
        <p:spPr>
          <a:xfrm>
            <a:off x="323528" y="980728"/>
            <a:ext cx="8424936" cy="4108817"/>
          </a:xfrm>
          <a:prstGeom prst="rect">
            <a:avLst/>
          </a:prstGeom>
          <a:noFill/>
        </p:spPr>
        <p:txBody>
          <a:bodyPr wrap="square" rtlCol="0">
            <a:spAutoFit/>
          </a:bodyPr>
          <a:lstStyle/>
          <a:p>
            <a:pPr>
              <a:buFont typeface="Wingdings" pitchFamily="2" charset="2"/>
              <a:buChar char="n"/>
            </a:pPr>
            <a:r>
              <a:rPr lang="zh-CN" altLang="en-US" sz="2800" b="1" dirty="0" smtClean="0">
                <a:solidFill>
                  <a:srgbClr val="FF0000"/>
                </a:solidFill>
                <a:latin typeface="Arial" pitchFamily="34" charset="0"/>
                <a:ea typeface="华文细黑" pitchFamily="2" charset="-122"/>
                <a:cs typeface="Arial" pitchFamily="34" charset="0"/>
              </a:rPr>
              <a:t>创建线程的方法二：实现</a:t>
            </a:r>
            <a:r>
              <a:rPr lang="en-US" altLang="zh-CN" sz="2800" b="1" dirty="0" smtClean="0">
                <a:solidFill>
                  <a:srgbClr val="FF0000"/>
                </a:solidFill>
                <a:latin typeface="Arial" pitchFamily="34" charset="0"/>
                <a:ea typeface="华文细黑" pitchFamily="2" charset="-122"/>
                <a:cs typeface="Arial" pitchFamily="34" charset="0"/>
              </a:rPr>
              <a:t>Runnable</a:t>
            </a:r>
            <a:r>
              <a:rPr lang="zh-CN" altLang="en-US" sz="2800" b="1" dirty="0" smtClean="0">
                <a:solidFill>
                  <a:srgbClr val="FF0000"/>
                </a:solidFill>
                <a:latin typeface="Arial" pitchFamily="34" charset="0"/>
                <a:ea typeface="华文细黑" pitchFamily="2" charset="-122"/>
                <a:cs typeface="Arial" pitchFamily="34" charset="0"/>
              </a:rPr>
              <a:t>接口</a:t>
            </a:r>
            <a:endParaRPr lang="en-US" altLang="zh-CN" sz="2800" b="1" dirty="0" smtClean="0">
              <a:solidFill>
                <a:srgbClr val="FF0000"/>
              </a:solidFill>
              <a:latin typeface="Arial" pitchFamily="34" charset="0"/>
              <a:ea typeface="华文细黑" pitchFamily="2" charset="-122"/>
              <a:cs typeface="Arial" pitchFamily="34" charset="0"/>
            </a:endParaRPr>
          </a:p>
          <a:p>
            <a:pPr>
              <a:spcBef>
                <a:spcPts val="600"/>
              </a:spcBef>
              <a:spcAft>
                <a:spcPts val="600"/>
              </a:spcAft>
              <a:buFont typeface="Wingdings" pitchFamily="2" charset="2"/>
              <a:buChar char="Ø"/>
            </a:pPr>
            <a:r>
              <a:rPr lang="en-US" altLang="zh-CN" sz="2600" b="1" dirty="0" smtClean="0">
                <a:latin typeface="Arial" pitchFamily="34" charset="0"/>
                <a:ea typeface="华文细黑" pitchFamily="2" charset="-122"/>
                <a:cs typeface="Arial" pitchFamily="34" charset="0"/>
              </a:rPr>
              <a:t>Runnable</a:t>
            </a:r>
            <a:r>
              <a:rPr lang="zh-CN" altLang="en-US" sz="2600" b="1" dirty="0" smtClean="0">
                <a:latin typeface="Arial" pitchFamily="34" charset="0"/>
                <a:ea typeface="华文细黑" pitchFamily="2" charset="-122"/>
                <a:cs typeface="Arial" pitchFamily="34" charset="0"/>
              </a:rPr>
              <a:t>是</a:t>
            </a:r>
            <a:r>
              <a:rPr lang="en-US" altLang="zh-CN" sz="2600" b="1" dirty="0" smtClean="0">
                <a:latin typeface="Arial" pitchFamily="34" charset="0"/>
                <a:ea typeface="华文细黑" pitchFamily="2" charset="-122"/>
                <a:cs typeface="Arial" pitchFamily="34" charset="0"/>
              </a:rPr>
              <a:t>Java</a:t>
            </a:r>
            <a:r>
              <a:rPr lang="zh-CN" altLang="en-US" sz="2600" b="1" dirty="0" smtClean="0">
                <a:latin typeface="Arial" pitchFamily="34" charset="0"/>
                <a:ea typeface="华文细黑" pitchFamily="2" charset="-122"/>
                <a:cs typeface="Arial" pitchFamily="34" charset="0"/>
              </a:rPr>
              <a:t>中用以实现线程的接口，任何实现线程功能的类都必须实现该接口。前面所用到的</a:t>
            </a:r>
            <a:r>
              <a:rPr lang="en-US" altLang="zh-CN" sz="2600" b="1" dirty="0" smtClean="0">
                <a:latin typeface="Arial" pitchFamily="34" charset="0"/>
                <a:ea typeface="华文细黑" pitchFamily="2" charset="-122"/>
                <a:cs typeface="Arial" pitchFamily="34" charset="0"/>
              </a:rPr>
              <a:t>Thread</a:t>
            </a:r>
            <a:r>
              <a:rPr lang="zh-CN" altLang="en-US" sz="2600" b="1" dirty="0" smtClean="0">
                <a:latin typeface="Arial" pitchFamily="34" charset="0"/>
                <a:ea typeface="华文细黑" pitchFamily="2" charset="-122"/>
                <a:cs typeface="Arial" pitchFamily="34" charset="0"/>
              </a:rPr>
              <a:t>类就是因为实现了</a:t>
            </a:r>
            <a:r>
              <a:rPr lang="en-US" altLang="zh-CN" sz="2600" b="1" dirty="0" smtClean="0">
                <a:latin typeface="Arial" pitchFamily="34" charset="0"/>
                <a:ea typeface="华文细黑" pitchFamily="2" charset="-122"/>
                <a:cs typeface="Arial" pitchFamily="34" charset="0"/>
              </a:rPr>
              <a:t>Runnable</a:t>
            </a:r>
            <a:r>
              <a:rPr lang="zh-CN" altLang="en-US" sz="2600" b="1" dirty="0" smtClean="0">
                <a:latin typeface="Arial" pitchFamily="34" charset="0"/>
                <a:ea typeface="华文细黑" pitchFamily="2" charset="-122"/>
                <a:cs typeface="Arial" pitchFamily="34" charset="0"/>
              </a:rPr>
              <a:t>接口，所以它的子类才相应具有线程功能。</a:t>
            </a:r>
            <a:endParaRPr lang="en-US" altLang="zh-CN" sz="2600" b="1" dirty="0" smtClean="0">
              <a:latin typeface="Arial" pitchFamily="34" charset="0"/>
              <a:ea typeface="华文细黑" pitchFamily="2" charset="-122"/>
              <a:cs typeface="Arial" pitchFamily="34" charset="0"/>
            </a:endParaRPr>
          </a:p>
          <a:p>
            <a:pPr>
              <a:spcBef>
                <a:spcPts val="600"/>
              </a:spcBef>
              <a:spcAft>
                <a:spcPts val="600"/>
              </a:spcAft>
              <a:buFont typeface="Wingdings" pitchFamily="2" charset="2"/>
              <a:buChar char="Ø"/>
            </a:pPr>
            <a:r>
              <a:rPr lang="en-US" altLang="zh-CN" sz="2600" b="1" dirty="0" smtClean="0">
                <a:latin typeface="Arial" pitchFamily="34" charset="0"/>
                <a:ea typeface="华文细黑" pitchFamily="2" charset="-122"/>
                <a:cs typeface="Arial" pitchFamily="34" charset="0"/>
              </a:rPr>
              <a:t>Runnable</a:t>
            </a:r>
            <a:r>
              <a:rPr lang="zh-CN" altLang="en-US" sz="2600" b="1" dirty="0" smtClean="0">
                <a:latin typeface="Arial" pitchFamily="34" charset="0"/>
                <a:ea typeface="华文细黑" pitchFamily="2" charset="-122"/>
                <a:cs typeface="Arial" pitchFamily="34" charset="0"/>
              </a:rPr>
              <a:t>接口中只定义了一个方法就是</a:t>
            </a:r>
            <a:r>
              <a:rPr lang="en-US" altLang="zh-CN" sz="2600" b="1" dirty="0" smtClean="0">
                <a:solidFill>
                  <a:srgbClr val="FF00FF"/>
                </a:solidFill>
                <a:latin typeface="Arial" pitchFamily="34" charset="0"/>
                <a:ea typeface="华文细黑" pitchFamily="2" charset="-122"/>
                <a:cs typeface="Arial" pitchFamily="34" charset="0"/>
              </a:rPr>
              <a:t>run()</a:t>
            </a:r>
            <a:r>
              <a:rPr lang="zh-CN" altLang="en-US" sz="2600" b="1" dirty="0" smtClean="0">
                <a:latin typeface="Arial" pitchFamily="34" charset="0"/>
                <a:ea typeface="华文细黑" pitchFamily="2" charset="-122"/>
                <a:cs typeface="Arial" pitchFamily="34" charset="0"/>
              </a:rPr>
              <a:t>方法，也就是线程体。</a:t>
            </a:r>
            <a:endParaRPr lang="en-US" altLang="zh-CN" sz="2600" b="1" dirty="0" smtClean="0">
              <a:latin typeface="Arial" pitchFamily="34" charset="0"/>
              <a:ea typeface="华文细黑" pitchFamily="2" charset="-122"/>
              <a:cs typeface="Arial" pitchFamily="34" charset="0"/>
            </a:endParaRPr>
          </a:p>
          <a:p>
            <a:pPr>
              <a:spcBef>
                <a:spcPts val="600"/>
              </a:spcBef>
              <a:spcAft>
                <a:spcPts val="600"/>
              </a:spcAft>
              <a:buFont typeface="Wingdings" pitchFamily="2" charset="2"/>
              <a:buChar char="Ø"/>
            </a:pPr>
            <a:r>
              <a:rPr lang="zh-CN" altLang="en-US" sz="2600" b="1" dirty="0" smtClean="0">
                <a:latin typeface="Arial" pitchFamily="34" charset="0"/>
                <a:ea typeface="华文细黑" pitchFamily="2" charset="-122"/>
                <a:cs typeface="Arial" pitchFamily="34" charset="0"/>
              </a:rPr>
              <a:t>用</a:t>
            </a:r>
            <a:r>
              <a:rPr lang="en-US" altLang="zh-CN" sz="2600" b="1" dirty="0" smtClean="0">
                <a:latin typeface="Arial" pitchFamily="34" charset="0"/>
                <a:ea typeface="华文细黑" pitchFamily="2" charset="-122"/>
                <a:cs typeface="Arial" pitchFamily="34" charset="0"/>
              </a:rPr>
              <a:t>Runnable</a:t>
            </a:r>
            <a:r>
              <a:rPr lang="zh-CN" altLang="en-US" sz="2600" b="1" dirty="0" smtClean="0">
                <a:latin typeface="Arial" pitchFamily="34" charset="0"/>
                <a:ea typeface="华文细黑" pitchFamily="2" charset="-122"/>
                <a:cs typeface="Arial" pitchFamily="34" charset="0"/>
              </a:rPr>
              <a:t>接口实现多线程时，也必须实现</a:t>
            </a:r>
            <a:r>
              <a:rPr lang="en-US" altLang="zh-CN" sz="2600" b="1" dirty="0" smtClean="0">
                <a:latin typeface="Arial" pitchFamily="34" charset="0"/>
                <a:ea typeface="华文细黑" pitchFamily="2" charset="-122"/>
                <a:cs typeface="Arial" pitchFamily="34" charset="0"/>
              </a:rPr>
              <a:t>run()</a:t>
            </a:r>
            <a:r>
              <a:rPr lang="zh-CN" altLang="en-US" sz="2600" b="1" dirty="0" smtClean="0">
                <a:latin typeface="Arial" pitchFamily="34" charset="0"/>
                <a:ea typeface="华文细黑" pitchFamily="2" charset="-122"/>
                <a:cs typeface="Arial" pitchFamily="34" charset="0"/>
              </a:rPr>
              <a:t>方法，但此时常用</a:t>
            </a:r>
            <a:r>
              <a:rPr lang="en-US" altLang="zh-CN" sz="2600" b="1" dirty="0" smtClean="0">
                <a:latin typeface="Arial" pitchFamily="34" charset="0"/>
                <a:ea typeface="华文细黑" pitchFamily="2" charset="-122"/>
                <a:cs typeface="Arial" pitchFamily="34" charset="0"/>
              </a:rPr>
              <a:t>Thread</a:t>
            </a:r>
            <a:r>
              <a:rPr lang="zh-CN" altLang="en-US" sz="2600" b="1" dirty="0" smtClean="0">
                <a:latin typeface="Arial" pitchFamily="34" charset="0"/>
                <a:ea typeface="华文细黑" pitchFamily="2" charset="-122"/>
                <a:cs typeface="Arial" pitchFamily="34" charset="0"/>
              </a:rPr>
              <a:t>类的构造方法来创建线程对象。</a:t>
            </a:r>
            <a:endParaRPr lang="en-US" altLang="zh-CN" sz="2600" b="1" dirty="0" smtClean="0">
              <a:latin typeface="Arial" pitchFamily="34" charset="0"/>
              <a:ea typeface="华文细黑" pitchFamily="2" charset="-122"/>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4" presetClass="entr" presetSubtype="0" accel="10000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p:cTn id="7" dur="500" fill="hold"/>
                                        <p:tgtEl>
                                          <p:spTgt spid="6">
                                            <p:txEl>
                                              <p:pRg st="0" end="0"/>
                                            </p:txEl>
                                          </p:spTgt>
                                        </p:tgtEl>
                                        <p:attrNameLst>
                                          <p:attrName>ppt_w</p:attrName>
                                        </p:attrNameLst>
                                      </p:cBhvr>
                                      <p:tavLst>
                                        <p:tav tm="0">
                                          <p:val>
                                            <p:strVal val="#ppt_w*0.05"/>
                                          </p:val>
                                        </p:tav>
                                        <p:tav tm="100000">
                                          <p:val>
                                            <p:strVal val="#ppt_w"/>
                                          </p:val>
                                        </p:tav>
                                      </p:tavLst>
                                    </p:anim>
                                    <p:anim calcmode="lin" valueType="num">
                                      <p:cBhvr>
                                        <p:cTn id="8" dur="500" fill="hold"/>
                                        <p:tgtEl>
                                          <p:spTgt spid="6">
                                            <p:txEl>
                                              <p:pRg st="0" end="0"/>
                                            </p:txEl>
                                          </p:spTgt>
                                        </p:tgtEl>
                                        <p:attrNameLst>
                                          <p:attrName>ppt_h</p:attrName>
                                        </p:attrNameLst>
                                      </p:cBhvr>
                                      <p:tavLst>
                                        <p:tav tm="0">
                                          <p:val>
                                            <p:strVal val="#ppt_h"/>
                                          </p:val>
                                        </p:tav>
                                        <p:tav tm="100000">
                                          <p:val>
                                            <p:strVal val="#ppt_h"/>
                                          </p:val>
                                        </p:tav>
                                      </p:tavLst>
                                    </p:anim>
                                    <p:anim calcmode="lin" valueType="num">
                                      <p:cBhvr>
                                        <p:cTn id="9" dur="500" fill="hold"/>
                                        <p:tgtEl>
                                          <p:spTgt spid="6">
                                            <p:txEl>
                                              <p:pRg st="0" end="0"/>
                                            </p:txEl>
                                          </p:spTgt>
                                        </p:tgtEl>
                                        <p:attrNameLst>
                                          <p:attrName>ppt_x</p:attrName>
                                        </p:attrNameLst>
                                      </p:cBhvr>
                                      <p:tavLst>
                                        <p:tav tm="0">
                                          <p:val>
                                            <p:strVal val="#ppt_x-.2"/>
                                          </p:val>
                                        </p:tav>
                                        <p:tav tm="100000">
                                          <p:val>
                                            <p:strVal val="#ppt_x"/>
                                          </p:val>
                                        </p:tav>
                                      </p:tavLst>
                                    </p:anim>
                                    <p:anim calcmode="lin" valueType="num">
                                      <p:cBhvr>
                                        <p:cTn id="10" dur="500" fill="hold"/>
                                        <p:tgtEl>
                                          <p:spTgt spid="6">
                                            <p:txEl>
                                              <p:pRg st="0" end="0"/>
                                            </p:txEl>
                                          </p:spTgt>
                                        </p:tgtEl>
                                        <p:attrNameLst>
                                          <p:attrName>ppt_y</p:attrName>
                                        </p:attrNameLst>
                                      </p:cBhvr>
                                      <p:tavLst>
                                        <p:tav tm="0">
                                          <p:val>
                                            <p:strVal val="#ppt_y"/>
                                          </p:val>
                                        </p:tav>
                                        <p:tav tm="100000">
                                          <p:val>
                                            <p:strVal val="#ppt_y"/>
                                          </p:val>
                                        </p:tav>
                                      </p:tavLst>
                                    </p:anim>
                                    <p:animEffect transition="in" filter="fade">
                                      <p:cBhvr>
                                        <p:cTn id="11" dur="500"/>
                                        <p:tgtEl>
                                          <p:spTgt spid="6">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11.3</a:t>
            </a:r>
            <a:r>
              <a:rPr lang="zh-CN" altLang="en-US" dirty="0" smtClean="0"/>
              <a:t> 创建线程</a:t>
            </a:r>
            <a:endParaRPr lang="zh-CN" altLang="en-US" dirty="0"/>
          </a:p>
        </p:txBody>
      </p:sp>
      <p:sp>
        <p:nvSpPr>
          <p:cNvPr id="4" name="TextBox 3"/>
          <p:cNvSpPr txBox="1"/>
          <p:nvPr/>
        </p:nvSpPr>
        <p:spPr>
          <a:xfrm>
            <a:off x="323528" y="980728"/>
            <a:ext cx="8424936" cy="1231106"/>
          </a:xfrm>
          <a:prstGeom prst="rect">
            <a:avLst/>
          </a:prstGeom>
          <a:noFill/>
        </p:spPr>
        <p:txBody>
          <a:bodyPr wrap="square" rtlCol="0">
            <a:spAutoFit/>
          </a:bodyPr>
          <a:lstStyle/>
          <a:p>
            <a:pPr>
              <a:buFont typeface="Wingdings" pitchFamily="2" charset="2"/>
              <a:buChar char="Ø"/>
            </a:pPr>
            <a:r>
              <a:rPr lang="zh-CN" altLang="en-US" sz="2600" b="1" dirty="0" smtClean="0">
                <a:solidFill>
                  <a:srgbClr val="0000FF"/>
                </a:solidFill>
                <a:latin typeface="Arial" pitchFamily="34" charset="0"/>
                <a:ea typeface="华文细黑" pitchFamily="2" charset="-122"/>
                <a:cs typeface="Arial" pitchFamily="34" charset="0"/>
              </a:rPr>
              <a:t>实现</a:t>
            </a:r>
            <a:r>
              <a:rPr lang="en-US" altLang="zh-CN" sz="2600" b="1" dirty="0" smtClean="0">
                <a:solidFill>
                  <a:srgbClr val="0000FF"/>
                </a:solidFill>
                <a:latin typeface="Arial" pitchFamily="34" charset="0"/>
                <a:ea typeface="华文细黑" pitchFamily="2" charset="-122"/>
                <a:cs typeface="Arial" pitchFamily="34" charset="0"/>
              </a:rPr>
              <a:t>Runnable</a:t>
            </a:r>
            <a:r>
              <a:rPr lang="zh-CN" altLang="en-US" sz="2600" b="1" dirty="0" smtClean="0">
                <a:solidFill>
                  <a:srgbClr val="0000FF"/>
                </a:solidFill>
                <a:latin typeface="Arial" pitchFamily="34" charset="0"/>
                <a:ea typeface="华文细黑" pitchFamily="2" charset="-122"/>
                <a:cs typeface="Arial" pitchFamily="34" charset="0"/>
              </a:rPr>
              <a:t>接口创建线程步骤：</a:t>
            </a:r>
            <a:endParaRPr lang="en-US" altLang="zh-CN" sz="2600" b="1" dirty="0" smtClean="0">
              <a:solidFill>
                <a:srgbClr val="0000FF"/>
              </a:solidFill>
              <a:latin typeface="Arial" pitchFamily="34" charset="0"/>
              <a:ea typeface="华文细黑" pitchFamily="2" charset="-122"/>
              <a:cs typeface="Arial" pitchFamily="34" charset="0"/>
            </a:endParaRPr>
          </a:p>
          <a:p>
            <a:r>
              <a:rPr lang="en-US" altLang="zh-CN" sz="2400" b="1" dirty="0" smtClean="0">
                <a:solidFill>
                  <a:srgbClr val="C00000"/>
                </a:solidFill>
                <a:latin typeface="Arial" pitchFamily="34" charset="0"/>
                <a:ea typeface="华文细黑" pitchFamily="2" charset="-122"/>
                <a:cs typeface="Arial" pitchFamily="34" charset="0"/>
              </a:rPr>
              <a:t>(1)</a:t>
            </a:r>
            <a:r>
              <a:rPr lang="zh-CN" altLang="en-US" sz="2400" b="1" dirty="0" smtClean="0">
                <a:solidFill>
                  <a:srgbClr val="C00000"/>
                </a:solidFill>
                <a:latin typeface="Arial" pitchFamily="34" charset="0"/>
                <a:ea typeface="华文细黑" pitchFamily="2" charset="-122"/>
                <a:cs typeface="Arial" pitchFamily="34" charset="0"/>
              </a:rPr>
              <a:t>定义一个实现</a:t>
            </a:r>
            <a:r>
              <a:rPr lang="en-US" altLang="zh-CN" sz="2400" b="1" dirty="0" smtClean="0">
                <a:solidFill>
                  <a:srgbClr val="C00000"/>
                </a:solidFill>
                <a:latin typeface="Arial" pitchFamily="34" charset="0"/>
                <a:ea typeface="华文细黑" pitchFamily="2" charset="-122"/>
                <a:cs typeface="Arial" pitchFamily="34" charset="0"/>
              </a:rPr>
              <a:t>Runnable</a:t>
            </a:r>
            <a:r>
              <a:rPr lang="zh-CN" altLang="en-US" sz="2400" b="1" dirty="0" smtClean="0">
                <a:solidFill>
                  <a:srgbClr val="C00000"/>
                </a:solidFill>
                <a:latin typeface="Arial" pitchFamily="34" charset="0"/>
                <a:ea typeface="华文细黑" pitchFamily="2" charset="-122"/>
                <a:cs typeface="Arial" pitchFamily="34" charset="0"/>
              </a:rPr>
              <a:t>接口的实现类，在类中一定要实现</a:t>
            </a:r>
            <a:r>
              <a:rPr lang="en-US" altLang="zh-CN" sz="2400" b="1" dirty="0" smtClean="0">
                <a:solidFill>
                  <a:srgbClr val="C00000"/>
                </a:solidFill>
                <a:latin typeface="Arial" pitchFamily="34" charset="0"/>
                <a:ea typeface="华文细黑" pitchFamily="2" charset="-122"/>
                <a:cs typeface="Arial" pitchFamily="34" charset="0"/>
              </a:rPr>
              <a:t>run()</a:t>
            </a:r>
            <a:r>
              <a:rPr lang="zh-CN" altLang="en-US" sz="2400" b="1" dirty="0" smtClean="0">
                <a:solidFill>
                  <a:srgbClr val="C00000"/>
                </a:solidFill>
                <a:latin typeface="Arial" pitchFamily="34" charset="0"/>
                <a:ea typeface="华文细黑" pitchFamily="2" charset="-122"/>
                <a:cs typeface="Arial" pitchFamily="34" charset="0"/>
              </a:rPr>
              <a:t>。</a:t>
            </a:r>
            <a:endParaRPr lang="en-US" altLang="zh-CN" sz="2400" b="1" dirty="0" smtClean="0">
              <a:solidFill>
                <a:srgbClr val="C00000"/>
              </a:solidFill>
              <a:latin typeface="Arial" pitchFamily="34" charset="0"/>
              <a:ea typeface="华文细黑" pitchFamily="2" charset="-122"/>
              <a:cs typeface="Arial" pitchFamily="34" charset="0"/>
            </a:endParaRPr>
          </a:p>
        </p:txBody>
      </p:sp>
      <p:sp>
        <p:nvSpPr>
          <p:cNvPr id="5" name="TextBox 4"/>
          <p:cNvSpPr txBox="1"/>
          <p:nvPr/>
        </p:nvSpPr>
        <p:spPr>
          <a:xfrm>
            <a:off x="1907704" y="1844824"/>
            <a:ext cx="6624736" cy="1785104"/>
          </a:xfrm>
          <a:prstGeom prst="rect">
            <a:avLst/>
          </a:prstGeom>
          <a:solidFill>
            <a:srgbClr val="FFFFCC"/>
          </a:solidFill>
          <a:ln>
            <a:solidFill>
              <a:srgbClr val="FF0000"/>
            </a:solidFill>
          </a:ln>
        </p:spPr>
        <p:txBody>
          <a:bodyPr wrap="square" rtlCol="0">
            <a:spAutoFit/>
          </a:bodyPr>
          <a:lstStyle/>
          <a:p>
            <a:r>
              <a:rPr lang="en-US" altLang="zh-CN" sz="2200" dirty="0" smtClean="0">
                <a:latin typeface="Arial" pitchFamily="34" charset="0"/>
                <a:cs typeface="Arial" pitchFamily="34" charset="0"/>
              </a:rPr>
              <a:t>class </a:t>
            </a:r>
            <a:r>
              <a:rPr lang="en-US" altLang="zh-CN" sz="2200" dirty="0" err="1" smtClean="0">
                <a:solidFill>
                  <a:srgbClr val="FF00FF"/>
                </a:solidFill>
                <a:latin typeface="Arial" pitchFamily="34" charset="0"/>
                <a:cs typeface="Arial" pitchFamily="34" charset="0"/>
              </a:rPr>
              <a:t>ThreadInterfaceImpl</a:t>
            </a:r>
            <a:r>
              <a:rPr lang="en-US" altLang="zh-CN" sz="2200" dirty="0" smtClean="0">
                <a:latin typeface="Arial" pitchFamily="34" charset="0"/>
                <a:cs typeface="Arial" pitchFamily="34" charset="0"/>
              </a:rPr>
              <a:t> implements Runnable{</a:t>
            </a:r>
          </a:p>
          <a:p>
            <a:r>
              <a:rPr lang="en-US" altLang="zh-CN" sz="2200" dirty="0" smtClean="0">
                <a:latin typeface="Arial" pitchFamily="34" charset="0"/>
                <a:cs typeface="Arial" pitchFamily="34" charset="0"/>
              </a:rPr>
              <a:t>       run void run(){</a:t>
            </a:r>
          </a:p>
          <a:p>
            <a:r>
              <a:rPr lang="en-US" altLang="zh-CN" sz="2200" dirty="0" smtClean="0">
                <a:latin typeface="Arial" pitchFamily="34" charset="0"/>
                <a:cs typeface="Arial" pitchFamily="34" charset="0"/>
              </a:rPr>
              <a:t>           </a:t>
            </a:r>
            <a:r>
              <a:rPr lang="zh-CN" altLang="en-US" sz="2200" dirty="0" smtClean="0">
                <a:latin typeface="Arial" pitchFamily="34" charset="0"/>
                <a:cs typeface="Arial" pitchFamily="34" charset="0"/>
              </a:rPr>
              <a:t>线程实现体</a:t>
            </a:r>
            <a:r>
              <a:rPr lang="en-US" altLang="zh-CN" sz="2200" dirty="0" smtClean="0">
                <a:latin typeface="Arial" pitchFamily="34" charset="0"/>
                <a:cs typeface="Arial" pitchFamily="34" charset="0"/>
              </a:rPr>
              <a:t>;</a:t>
            </a:r>
          </a:p>
          <a:p>
            <a:r>
              <a:rPr lang="en-US" altLang="zh-CN" sz="2200" dirty="0" smtClean="0">
                <a:latin typeface="Arial" pitchFamily="34" charset="0"/>
                <a:cs typeface="Arial" pitchFamily="34" charset="0"/>
              </a:rPr>
              <a:t>       }</a:t>
            </a:r>
          </a:p>
          <a:p>
            <a:r>
              <a:rPr lang="en-US" altLang="zh-CN" sz="2200" dirty="0" smtClean="0">
                <a:latin typeface="Arial" pitchFamily="34" charset="0"/>
                <a:cs typeface="Arial" pitchFamily="34" charset="0"/>
              </a:rPr>
              <a:t>}</a:t>
            </a:r>
            <a:endParaRPr lang="zh-CN" altLang="en-US" sz="2200" dirty="0">
              <a:latin typeface="Arial" pitchFamily="34" charset="0"/>
              <a:cs typeface="Arial" pitchFamily="34" charset="0"/>
            </a:endParaRPr>
          </a:p>
        </p:txBody>
      </p:sp>
      <p:sp>
        <p:nvSpPr>
          <p:cNvPr id="6" name="TextBox 5"/>
          <p:cNvSpPr txBox="1"/>
          <p:nvPr/>
        </p:nvSpPr>
        <p:spPr>
          <a:xfrm>
            <a:off x="395536" y="3645024"/>
            <a:ext cx="8424936" cy="461665"/>
          </a:xfrm>
          <a:prstGeom prst="rect">
            <a:avLst/>
          </a:prstGeom>
          <a:noFill/>
        </p:spPr>
        <p:txBody>
          <a:bodyPr wrap="square" rtlCol="0">
            <a:spAutoFit/>
          </a:bodyPr>
          <a:lstStyle/>
          <a:p>
            <a:r>
              <a:rPr lang="en-US" altLang="zh-CN" sz="2400" b="1" dirty="0" smtClean="0">
                <a:solidFill>
                  <a:srgbClr val="C00000"/>
                </a:solidFill>
                <a:latin typeface="Arial" pitchFamily="34" charset="0"/>
                <a:ea typeface="华文细黑" pitchFamily="2" charset="-122"/>
                <a:cs typeface="Arial" pitchFamily="34" charset="0"/>
              </a:rPr>
              <a:t>(2)</a:t>
            </a:r>
            <a:r>
              <a:rPr lang="zh-CN" altLang="en-US" sz="2400" b="1" dirty="0" smtClean="0">
                <a:solidFill>
                  <a:srgbClr val="C00000"/>
                </a:solidFill>
                <a:latin typeface="Arial" pitchFamily="34" charset="0"/>
                <a:ea typeface="华文细黑" pitchFamily="2" charset="-122"/>
                <a:cs typeface="Arial" pitchFamily="34" charset="0"/>
              </a:rPr>
              <a:t>然后用该接口实现类创建一个对象。如：</a:t>
            </a:r>
            <a:endParaRPr lang="en-US" altLang="zh-CN" sz="2400" b="1" dirty="0" smtClean="0">
              <a:solidFill>
                <a:srgbClr val="C00000"/>
              </a:solidFill>
              <a:latin typeface="Arial" pitchFamily="34" charset="0"/>
              <a:ea typeface="华文细黑" pitchFamily="2" charset="-122"/>
              <a:cs typeface="Arial" pitchFamily="34" charset="0"/>
            </a:endParaRPr>
          </a:p>
        </p:txBody>
      </p:sp>
      <p:sp>
        <p:nvSpPr>
          <p:cNvPr id="7" name="TextBox 6"/>
          <p:cNvSpPr txBox="1"/>
          <p:nvPr/>
        </p:nvSpPr>
        <p:spPr>
          <a:xfrm>
            <a:off x="1907704" y="4149080"/>
            <a:ext cx="6840760" cy="430887"/>
          </a:xfrm>
          <a:prstGeom prst="rect">
            <a:avLst/>
          </a:prstGeom>
          <a:solidFill>
            <a:srgbClr val="FFFFCC"/>
          </a:solidFill>
          <a:ln>
            <a:solidFill>
              <a:srgbClr val="FF0000"/>
            </a:solidFill>
          </a:ln>
        </p:spPr>
        <p:txBody>
          <a:bodyPr wrap="square" rtlCol="0">
            <a:spAutoFit/>
          </a:bodyPr>
          <a:lstStyle/>
          <a:p>
            <a:r>
              <a:rPr lang="en-US" altLang="zh-CN" sz="2200" dirty="0" smtClean="0">
                <a:latin typeface="Arial" pitchFamily="34" charset="0"/>
                <a:cs typeface="Arial" pitchFamily="34" charset="0"/>
              </a:rPr>
              <a:t>Runnable</a:t>
            </a:r>
            <a:r>
              <a:rPr lang="zh-CN" altLang="en-US" sz="2200" dirty="0" smtClean="0">
                <a:latin typeface="Arial" pitchFamily="34" charset="0"/>
                <a:cs typeface="Arial" pitchFamily="34" charset="0"/>
              </a:rPr>
              <a:t> </a:t>
            </a:r>
            <a:r>
              <a:rPr lang="en-US" altLang="zh-CN" sz="2200" dirty="0" smtClean="0">
                <a:solidFill>
                  <a:srgbClr val="FF00FF"/>
                </a:solidFill>
                <a:latin typeface="Arial" pitchFamily="34" charset="0"/>
                <a:cs typeface="Arial" pitchFamily="34" charset="0"/>
              </a:rPr>
              <a:t>target</a:t>
            </a:r>
            <a:r>
              <a:rPr lang="en-US" altLang="zh-CN" sz="2200" dirty="0" smtClean="0">
                <a:latin typeface="Arial" pitchFamily="34" charset="0"/>
                <a:cs typeface="Arial" pitchFamily="34" charset="0"/>
              </a:rPr>
              <a:t>=new</a:t>
            </a:r>
            <a:r>
              <a:rPr lang="zh-CN" altLang="en-US" sz="2200" dirty="0" smtClean="0">
                <a:latin typeface="Arial" pitchFamily="34" charset="0"/>
                <a:cs typeface="Arial" pitchFamily="34" charset="0"/>
              </a:rPr>
              <a:t> </a:t>
            </a:r>
            <a:r>
              <a:rPr lang="en-US" altLang="zh-CN" sz="2200" dirty="0" err="1" smtClean="0">
                <a:solidFill>
                  <a:srgbClr val="FF00FF"/>
                </a:solidFill>
                <a:latin typeface="Arial" pitchFamily="34" charset="0"/>
                <a:cs typeface="Arial" pitchFamily="34" charset="0"/>
              </a:rPr>
              <a:t>ThreadInterfaceImpl</a:t>
            </a:r>
            <a:r>
              <a:rPr lang="en-US" altLang="zh-CN" sz="2200" dirty="0" smtClean="0">
                <a:latin typeface="Arial" pitchFamily="34" charset="0"/>
                <a:cs typeface="Arial" pitchFamily="34" charset="0"/>
              </a:rPr>
              <a:t>();</a:t>
            </a:r>
            <a:r>
              <a:rPr lang="zh-CN" altLang="en-US" sz="2200" dirty="0" smtClean="0">
                <a:latin typeface="Arial" pitchFamily="34" charset="0"/>
                <a:cs typeface="Arial" pitchFamily="34" charset="0"/>
              </a:rPr>
              <a:t> </a:t>
            </a:r>
            <a:endParaRPr lang="zh-CN" altLang="en-US" sz="2200" dirty="0">
              <a:latin typeface="Arial" pitchFamily="34" charset="0"/>
              <a:cs typeface="Arial" pitchFamily="34" charset="0"/>
            </a:endParaRPr>
          </a:p>
        </p:txBody>
      </p:sp>
      <p:sp>
        <p:nvSpPr>
          <p:cNvPr id="8" name="TextBox 7"/>
          <p:cNvSpPr txBox="1"/>
          <p:nvPr/>
        </p:nvSpPr>
        <p:spPr>
          <a:xfrm>
            <a:off x="467544" y="4581128"/>
            <a:ext cx="8424936" cy="830997"/>
          </a:xfrm>
          <a:prstGeom prst="rect">
            <a:avLst/>
          </a:prstGeom>
          <a:noFill/>
        </p:spPr>
        <p:txBody>
          <a:bodyPr wrap="square" rtlCol="0">
            <a:spAutoFit/>
          </a:bodyPr>
          <a:lstStyle/>
          <a:p>
            <a:r>
              <a:rPr lang="en-US" altLang="zh-CN" sz="2400" b="1" dirty="0" smtClean="0">
                <a:solidFill>
                  <a:srgbClr val="C00000"/>
                </a:solidFill>
                <a:latin typeface="Arial" pitchFamily="34" charset="0"/>
                <a:ea typeface="华文细黑" pitchFamily="2" charset="-122"/>
                <a:cs typeface="Arial" pitchFamily="34" charset="0"/>
              </a:rPr>
              <a:t>(3)</a:t>
            </a:r>
            <a:r>
              <a:rPr lang="zh-CN" altLang="en-US" sz="2400" b="1" dirty="0" smtClean="0">
                <a:solidFill>
                  <a:srgbClr val="C00000"/>
                </a:solidFill>
                <a:latin typeface="Arial" pitchFamily="34" charset="0"/>
                <a:ea typeface="华文细黑" pitchFamily="2" charset="-122"/>
                <a:cs typeface="Arial" pitchFamily="34" charset="0"/>
              </a:rPr>
              <a:t>创建一个</a:t>
            </a:r>
            <a:r>
              <a:rPr lang="en-US" altLang="zh-CN" sz="2400" b="1" dirty="0" smtClean="0">
                <a:solidFill>
                  <a:srgbClr val="C00000"/>
                </a:solidFill>
                <a:latin typeface="Arial" pitchFamily="34" charset="0"/>
                <a:ea typeface="华文细黑" pitchFamily="2" charset="-122"/>
                <a:cs typeface="Arial" pitchFamily="34" charset="0"/>
              </a:rPr>
              <a:t>Thread</a:t>
            </a:r>
            <a:r>
              <a:rPr lang="zh-CN" altLang="en-US" sz="2400" b="1" dirty="0" smtClean="0">
                <a:solidFill>
                  <a:srgbClr val="C00000"/>
                </a:solidFill>
                <a:latin typeface="Arial" pitchFamily="34" charset="0"/>
                <a:ea typeface="华文细黑" pitchFamily="2" charset="-122"/>
                <a:cs typeface="Arial" pitchFamily="34" charset="0"/>
              </a:rPr>
              <a:t>类的对象，并将上步中创建的对象作为参数传递给</a:t>
            </a:r>
            <a:r>
              <a:rPr lang="en-US" altLang="zh-CN" sz="2400" b="1" dirty="0" smtClean="0">
                <a:solidFill>
                  <a:srgbClr val="C00000"/>
                </a:solidFill>
                <a:latin typeface="Arial" pitchFamily="34" charset="0"/>
                <a:ea typeface="华文细黑" pitchFamily="2" charset="-122"/>
                <a:cs typeface="Arial" pitchFamily="34" charset="0"/>
              </a:rPr>
              <a:t>Thread</a:t>
            </a:r>
            <a:r>
              <a:rPr lang="zh-CN" altLang="en-US" sz="2400" b="1" dirty="0" smtClean="0">
                <a:solidFill>
                  <a:srgbClr val="C00000"/>
                </a:solidFill>
                <a:latin typeface="Arial" pitchFamily="34" charset="0"/>
                <a:ea typeface="华文细黑" pitchFamily="2" charset="-122"/>
                <a:cs typeface="Arial" pitchFamily="34" charset="0"/>
              </a:rPr>
              <a:t>类的构造函数中。如：</a:t>
            </a:r>
            <a:endParaRPr lang="en-US" altLang="zh-CN" sz="2400" b="1" dirty="0" smtClean="0">
              <a:solidFill>
                <a:srgbClr val="C00000"/>
              </a:solidFill>
              <a:latin typeface="Arial" pitchFamily="34" charset="0"/>
              <a:ea typeface="华文细黑" pitchFamily="2" charset="-122"/>
              <a:cs typeface="Arial" pitchFamily="34" charset="0"/>
            </a:endParaRPr>
          </a:p>
        </p:txBody>
      </p:sp>
      <p:sp>
        <p:nvSpPr>
          <p:cNvPr id="9" name="TextBox 8"/>
          <p:cNvSpPr txBox="1"/>
          <p:nvPr/>
        </p:nvSpPr>
        <p:spPr>
          <a:xfrm>
            <a:off x="2123728" y="5446385"/>
            <a:ext cx="5688632" cy="430887"/>
          </a:xfrm>
          <a:prstGeom prst="rect">
            <a:avLst/>
          </a:prstGeom>
          <a:solidFill>
            <a:srgbClr val="FFFFCC"/>
          </a:solidFill>
          <a:ln>
            <a:solidFill>
              <a:srgbClr val="FF0000"/>
            </a:solidFill>
          </a:ln>
        </p:spPr>
        <p:txBody>
          <a:bodyPr wrap="square" rtlCol="0">
            <a:spAutoFit/>
          </a:bodyPr>
          <a:lstStyle/>
          <a:p>
            <a:r>
              <a:rPr lang="en-US" altLang="zh-CN" sz="2200" dirty="0" smtClean="0">
                <a:latin typeface="Arial" pitchFamily="34" charset="0"/>
                <a:cs typeface="Arial" pitchFamily="34" charset="0"/>
              </a:rPr>
              <a:t>Thread</a:t>
            </a:r>
            <a:r>
              <a:rPr lang="zh-CN" altLang="en-US" sz="2200" dirty="0" smtClean="0">
                <a:latin typeface="Arial" pitchFamily="34" charset="0"/>
                <a:cs typeface="Arial" pitchFamily="34" charset="0"/>
              </a:rPr>
              <a:t> </a:t>
            </a:r>
            <a:r>
              <a:rPr lang="en-US" altLang="zh-CN" sz="2200" dirty="0" smtClean="0">
                <a:solidFill>
                  <a:srgbClr val="0000FF"/>
                </a:solidFill>
                <a:latin typeface="Arial" pitchFamily="34" charset="0"/>
                <a:cs typeface="Arial" pitchFamily="34" charset="0"/>
              </a:rPr>
              <a:t>threadObject</a:t>
            </a:r>
            <a:r>
              <a:rPr lang="en-US" altLang="zh-CN" sz="2200" dirty="0" smtClean="0">
                <a:latin typeface="Arial" pitchFamily="34" charset="0"/>
                <a:cs typeface="Arial" pitchFamily="34" charset="0"/>
              </a:rPr>
              <a:t>=new</a:t>
            </a:r>
            <a:r>
              <a:rPr lang="zh-CN" altLang="en-US" sz="2200" dirty="0" smtClean="0">
                <a:latin typeface="Arial" pitchFamily="34" charset="0"/>
                <a:cs typeface="Arial" pitchFamily="34" charset="0"/>
              </a:rPr>
              <a:t> </a:t>
            </a:r>
            <a:r>
              <a:rPr lang="en-US" altLang="zh-CN" sz="2200" dirty="0" smtClean="0">
                <a:latin typeface="Arial" pitchFamily="34" charset="0"/>
                <a:cs typeface="Arial" pitchFamily="34" charset="0"/>
              </a:rPr>
              <a:t>Thread(</a:t>
            </a:r>
            <a:r>
              <a:rPr lang="en-US" altLang="zh-CN" sz="2200" dirty="0" smtClean="0">
                <a:solidFill>
                  <a:srgbClr val="FF00FF"/>
                </a:solidFill>
                <a:latin typeface="Arial" pitchFamily="34" charset="0"/>
                <a:cs typeface="Arial" pitchFamily="34" charset="0"/>
              </a:rPr>
              <a:t>target</a:t>
            </a:r>
            <a:r>
              <a:rPr lang="en-US" altLang="zh-CN" sz="2200" dirty="0" smtClean="0">
                <a:latin typeface="Arial" pitchFamily="34" charset="0"/>
                <a:cs typeface="Arial" pitchFamily="34" charset="0"/>
              </a:rPr>
              <a:t>);</a:t>
            </a:r>
            <a:r>
              <a:rPr lang="zh-CN" altLang="en-US" sz="2200" dirty="0" smtClean="0">
                <a:latin typeface="Arial" pitchFamily="34" charset="0"/>
                <a:cs typeface="Arial" pitchFamily="34" charset="0"/>
              </a:rPr>
              <a:t> </a:t>
            </a:r>
            <a:endParaRPr lang="zh-CN" altLang="en-US" sz="2200" dirty="0">
              <a:latin typeface="Arial" pitchFamily="34" charset="0"/>
              <a:cs typeface="Arial" pitchFamily="34" charset="0"/>
            </a:endParaRPr>
          </a:p>
        </p:txBody>
      </p:sp>
      <p:sp>
        <p:nvSpPr>
          <p:cNvPr id="10" name="TextBox 9"/>
          <p:cNvSpPr txBox="1"/>
          <p:nvPr/>
        </p:nvSpPr>
        <p:spPr>
          <a:xfrm>
            <a:off x="467544" y="5877272"/>
            <a:ext cx="8424936" cy="461665"/>
          </a:xfrm>
          <a:prstGeom prst="rect">
            <a:avLst/>
          </a:prstGeom>
          <a:noFill/>
        </p:spPr>
        <p:txBody>
          <a:bodyPr wrap="square" rtlCol="0">
            <a:spAutoFit/>
          </a:bodyPr>
          <a:lstStyle/>
          <a:p>
            <a:r>
              <a:rPr lang="en-US" altLang="zh-CN" sz="2400" b="1" dirty="0" smtClean="0">
                <a:solidFill>
                  <a:srgbClr val="C00000"/>
                </a:solidFill>
                <a:latin typeface="Arial" pitchFamily="34" charset="0"/>
                <a:ea typeface="华文细黑" pitchFamily="2" charset="-122"/>
                <a:cs typeface="Arial" pitchFamily="34" charset="0"/>
              </a:rPr>
              <a:t>(4)</a:t>
            </a:r>
            <a:r>
              <a:rPr lang="zh-CN" altLang="en-US" sz="2400" b="1" dirty="0" smtClean="0">
                <a:solidFill>
                  <a:srgbClr val="C00000"/>
                </a:solidFill>
                <a:latin typeface="Arial" pitchFamily="34" charset="0"/>
                <a:ea typeface="华文细黑" pitchFamily="2" charset="-122"/>
                <a:cs typeface="Arial" pitchFamily="34" charset="0"/>
              </a:rPr>
              <a:t>用</a:t>
            </a:r>
            <a:r>
              <a:rPr lang="en-US" altLang="zh-CN" sz="2400" b="1" dirty="0" smtClean="0">
                <a:solidFill>
                  <a:srgbClr val="C00000"/>
                </a:solidFill>
                <a:latin typeface="Arial" pitchFamily="34" charset="0"/>
                <a:ea typeface="华文细黑" pitchFamily="2" charset="-122"/>
                <a:cs typeface="Arial" pitchFamily="34" charset="0"/>
              </a:rPr>
              <a:t>start()</a:t>
            </a:r>
            <a:r>
              <a:rPr lang="zh-CN" altLang="en-US" sz="2400" b="1" dirty="0" smtClean="0">
                <a:solidFill>
                  <a:srgbClr val="C00000"/>
                </a:solidFill>
                <a:latin typeface="Arial" pitchFamily="34" charset="0"/>
                <a:ea typeface="华文细黑" pitchFamily="2" charset="-122"/>
                <a:cs typeface="Arial" pitchFamily="34" charset="0"/>
              </a:rPr>
              <a:t>方法启动线程。如：</a:t>
            </a:r>
            <a:endParaRPr lang="en-US" altLang="zh-CN" sz="2400" b="1" dirty="0" smtClean="0">
              <a:solidFill>
                <a:srgbClr val="C00000"/>
              </a:solidFill>
              <a:latin typeface="Arial" pitchFamily="34" charset="0"/>
              <a:ea typeface="华文细黑" pitchFamily="2" charset="-122"/>
              <a:cs typeface="Arial" pitchFamily="34" charset="0"/>
            </a:endParaRPr>
          </a:p>
        </p:txBody>
      </p:sp>
      <p:sp>
        <p:nvSpPr>
          <p:cNvPr id="11" name="TextBox 10"/>
          <p:cNvSpPr txBox="1"/>
          <p:nvPr/>
        </p:nvSpPr>
        <p:spPr>
          <a:xfrm>
            <a:off x="2123728" y="6381328"/>
            <a:ext cx="5688632" cy="430887"/>
          </a:xfrm>
          <a:prstGeom prst="rect">
            <a:avLst/>
          </a:prstGeom>
          <a:solidFill>
            <a:srgbClr val="FFFFCC"/>
          </a:solidFill>
          <a:ln>
            <a:solidFill>
              <a:srgbClr val="FF0000"/>
            </a:solidFill>
          </a:ln>
        </p:spPr>
        <p:txBody>
          <a:bodyPr wrap="square" rtlCol="0">
            <a:spAutoFit/>
          </a:bodyPr>
          <a:lstStyle/>
          <a:p>
            <a:r>
              <a:rPr lang="en-US" altLang="zh-CN" sz="2200" dirty="0" err="1" smtClean="0">
                <a:solidFill>
                  <a:srgbClr val="0000FF"/>
                </a:solidFill>
                <a:latin typeface="Arial" pitchFamily="34" charset="0"/>
                <a:cs typeface="Arial" pitchFamily="34" charset="0"/>
              </a:rPr>
              <a:t>threadObject</a:t>
            </a:r>
            <a:r>
              <a:rPr lang="en-US" altLang="zh-CN" sz="2200" dirty="0" err="1" smtClean="0">
                <a:latin typeface="Arial" pitchFamily="34" charset="0"/>
                <a:cs typeface="Arial" pitchFamily="34" charset="0"/>
              </a:rPr>
              <a:t>.start</a:t>
            </a:r>
            <a:r>
              <a:rPr lang="en-US" altLang="zh-CN" sz="2200" dirty="0" smtClean="0">
                <a:latin typeface="Arial" pitchFamily="34" charset="0"/>
                <a:cs typeface="Arial" pitchFamily="34" charset="0"/>
              </a:rPr>
              <a:t>();</a:t>
            </a:r>
            <a:endParaRPr lang="zh-CN" altLang="en-US" sz="2200" dirty="0">
              <a:latin typeface="Arial" pitchFamily="34" charset="0"/>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4" presetClass="entr" presetSubtype="0" accel="10000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p:cTn id="7" dur="500" fill="hold"/>
                                        <p:tgtEl>
                                          <p:spTgt spid="4">
                                            <p:txEl>
                                              <p:pRg st="0" end="0"/>
                                            </p:txEl>
                                          </p:spTgt>
                                        </p:tgtEl>
                                        <p:attrNameLst>
                                          <p:attrName>ppt_w</p:attrName>
                                        </p:attrNameLst>
                                      </p:cBhvr>
                                      <p:tavLst>
                                        <p:tav tm="0">
                                          <p:val>
                                            <p:strVal val="#ppt_w*0.05"/>
                                          </p:val>
                                        </p:tav>
                                        <p:tav tm="100000">
                                          <p:val>
                                            <p:strVal val="#ppt_w"/>
                                          </p:val>
                                        </p:tav>
                                      </p:tavLst>
                                    </p:anim>
                                    <p:anim calcmode="lin" valueType="num">
                                      <p:cBhvr>
                                        <p:cTn id="8" dur="500" fill="hold"/>
                                        <p:tgtEl>
                                          <p:spTgt spid="4">
                                            <p:txEl>
                                              <p:pRg st="0" end="0"/>
                                            </p:txEl>
                                          </p:spTgt>
                                        </p:tgtEl>
                                        <p:attrNameLst>
                                          <p:attrName>ppt_h</p:attrName>
                                        </p:attrNameLst>
                                      </p:cBhvr>
                                      <p:tavLst>
                                        <p:tav tm="0">
                                          <p:val>
                                            <p:strVal val="#ppt_h"/>
                                          </p:val>
                                        </p:tav>
                                        <p:tav tm="100000">
                                          <p:val>
                                            <p:strVal val="#ppt_h"/>
                                          </p:val>
                                        </p:tav>
                                      </p:tavLst>
                                    </p:anim>
                                    <p:anim calcmode="lin" valueType="num">
                                      <p:cBhvr>
                                        <p:cTn id="9" dur="500" fill="hold"/>
                                        <p:tgtEl>
                                          <p:spTgt spid="4">
                                            <p:txEl>
                                              <p:pRg st="0" end="0"/>
                                            </p:txEl>
                                          </p:spTgt>
                                        </p:tgtEl>
                                        <p:attrNameLst>
                                          <p:attrName>ppt_x</p:attrName>
                                        </p:attrNameLst>
                                      </p:cBhvr>
                                      <p:tavLst>
                                        <p:tav tm="0">
                                          <p:val>
                                            <p:strVal val="#ppt_x-.2"/>
                                          </p:val>
                                        </p:tav>
                                        <p:tav tm="100000">
                                          <p:val>
                                            <p:strVal val="#ppt_x"/>
                                          </p:val>
                                        </p:tav>
                                      </p:tavLst>
                                    </p:anim>
                                    <p:anim calcmode="lin" valueType="num">
                                      <p:cBhvr>
                                        <p:cTn id="10" dur="500" fill="hold"/>
                                        <p:tgtEl>
                                          <p:spTgt spid="4">
                                            <p:txEl>
                                              <p:pRg st="0" end="0"/>
                                            </p:txEl>
                                          </p:spTgt>
                                        </p:tgtEl>
                                        <p:attrNameLst>
                                          <p:attrName>ppt_y</p:attrName>
                                        </p:attrNameLst>
                                      </p:cBhvr>
                                      <p:tavLst>
                                        <p:tav tm="0">
                                          <p:val>
                                            <p:strVal val="#ppt_y"/>
                                          </p:val>
                                        </p:tav>
                                        <p:tav tm="100000">
                                          <p:val>
                                            <p:strVal val="#ppt_y"/>
                                          </p:val>
                                        </p:tav>
                                      </p:tavLst>
                                    </p:anim>
                                    <p:animEffect transition="in" filter="fade">
                                      <p:cBhvr>
                                        <p:cTn id="11" dur="500"/>
                                        <p:tgtEl>
                                          <p:spTgt spid="4">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5"/>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6"/>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7"/>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8"/>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9"/>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10"/>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2" presetClass="entr" presetSubtype="4" fill="hold" grpId="0" nodeType="clickEffect">
                                  <p:stCondLst>
                                    <p:cond delay="0"/>
                                  </p:stCondLst>
                                  <p:childTnLst>
                                    <p:set>
                                      <p:cBhvr>
                                        <p:cTn id="43" dur="1" fill="hold">
                                          <p:stCondLst>
                                            <p:cond delay="0"/>
                                          </p:stCondLst>
                                        </p:cTn>
                                        <p:tgtEl>
                                          <p:spTgt spid="11"/>
                                        </p:tgtEl>
                                        <p:attrNameLst>
                                          <p:attrName>style.visibility</p:attrName>
                                        </p:attrNameLst>
                                      </p:cBhvr>
                                      <p:to>
                                        <p:strVal val="visible"/>
                                      </p:to>
                                    </p:set>
                                    <p:anim calcmode="lin" valueType="num">
                                      <p:cBhvr additive="base">
                                        <p:cTn id="44" dur="500" fill="hold"/>
                                        <p:tgtEl>
                                          <p:spTgt spid="11"/>
                                        </p:tgtEl>
                                        <p:attrNameLst>
                                          <p:attrName>ppt_x</p:attrName>
                                        </p:attrNameLst>
                                      </p:cBhvr>
                                      <p:tavLst>
                                        <p:tav tm="0">
                                          <p:val>
                                            <p:strVal val="#ppt_x"/>
                                          </p:val>
                                        </p:tav>
                                        <p:tav tm="100000">
                                          <p:val>
                                            <p:strVal val="#ppt_x"/>
                                          </p:val>
                                        </p:tav>
                                      </p:tavLst>
                                    </p:anim>
                                    <p:anim calcmode="lin" valueType="num">
                                      <p:cBhvr additive="base">
                                        <p:cTn id="45"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animBg="1"/>
      <p:bldP spid="8" grpId="0"/>
      <p:bldP spid="9" grpId="0" animBg="1"/>
      <p:bldP spid="10" grpId="0"/>
      <p:bldP spid="11"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95536" y="1052736"/>
            <a:ext cx="8229600" cy="5256584"/>
          </a:xfrm>
        </p:spPr>
        <p:txBody>
          <a:bodyPr>
            <a:normAutofit lnSpcReduction="10000"/>
          </a:bodyPr>
          <a:lstStyle/>
          <a:p>
            <a:r>
              <a:rPr lang="zh-CN" altLang="en-US" dirty="0" smtClean="0"/>
              <a:t>第</a:t>
            </a:r>
            <a:r>
              <a:rPr lang="en-US" altLang="zh-CN" dirty="0" smtClean="0"/>
              <a:t>1</a:t>
            </a:r>
            <a:r>
              <a:rPr lang="zh-CN" altLang="en-US" dirty="0" smtClean="0"/>
              <a:t>章 概述</a:t>
            </a:r>
            <a:endParaRPr lang="en-US" altLang="zh-CN" dirty="0" smtClean="0"/>
          </a:p>
          <a:p>
            <a:r>
              <a:rPr lang="zh-CN" altLang="en-US" dirty="0" smtClean="0"/>
              <a:t>第</a:t>
            </a:r>
            <a:r>
              <a:rPr lang="en-US" altLang="zh-CN" dirty="0" smtClean="0"/>
              <a:t>2</a:t>
            </a:r>
            <a:r>
              <a:rPr lang="zh-CN" altLang="en-US" dirty="0" smtClean="0"/>
              <a:t>章 标识符和数据类型</a:t>
            </a:r>
            <a:endParaRPr lang="en-US" altLang="zh-CN" dirty="0" smtClean="0"/>
          </a:p>
          <a:p>
            <a:r>
              <a:rPr lang="zh-CN" altLang="en-US" dirty="0" smtClean="0"/>
              <a:t>第</a:t>
            </a:r>
            <a:r>
              <a:rPr lang="en-US" altLang="zh-CN" dirty="0" smtClean="0"/>
              <a:t>3</a:t>
            </a:r>
            <a:r>
              <a:rPr lang="zh-CN" altLang="en-US" dirty="0" smtClean="0"/>
              <a:t>章 表达式和流程控制语句</a:t>
            </a:r>
            <a:endParaRPr lang="en-US" altLang="zh-CN" dirty="0" smtClean="0"/>
          </a:p>
          <a:p>
            <a:r>
              <a:rPr lang="zh-CN" altLang="en-US" dirty="0" smtClean="0"/>
              <a:t>第</a:t>
            </a:r>
            <a:r>
              <a:rPr lang="en-US" altLang="zh-CN" dirty="0" smtClean="0"/>
              <a:t>4</a:t>
            </a:r>
            <a:r>
              <a:rPr lang="zh-CN" altLang="en-US" dirty="0" smtClean="0"/>
              <a:t>章 数组、向量和字符串</a:t>
            </a:r>
            <a:endParaRPr lang="en-US" altLang="zh-CN" dirty="0" smtClean="0"/>
          </a:p>
          <a:p>
            <a:r>
              <a:rPr lang="zh-CN" altLang="en-US" dirty="0" smtClean="0"/>
              <a:t>第</a:t>
            </a:r>
            <a:r>
              <a:rPr lang="en-US" altLang="zh-CN" dirty="0" smtClean="0"/>
              <a:t>5</a:t>
            </a:r>
            <a:r>
              <a:rPr lang="zh-CN" altLang="en-US" dirty="0" smtClean="0"/>
              <a:t>章 进一步讨论对象和类</a:t>
            </a:r>
            <a:endParaRPr lang="en-US" altLang="zh-CN" dirty="0" smtClean="0"/>
          </a:p>
          <a:p>
            <a:r>
              <a:rPr lang="zh-CN" altLang="en-US" dirty="0" smtClean="0"/>
              <a:t>第</a:t>
            </a:r>
            <a:r>
              <a:rPr lang="en-US" altLang="zh-CN" dirty="0" smtClean="0"/>
              <a:t>6</a:t>
            </a:r>
            <a:r>
              <a:rPr lang="zh-CN" altLang="en-US" dirty="0" smtClean="0"/>
              <a:t>章 </a:t>
            </a:r>
            <a:r>
              <a:rPr lang="en-US" altLang="zh-CN" dirty="0" smtClean="0"/>
              <a:t>Java</a:t>
            </a:r>
            <a:r>
              <a:rPr lang="zh-CN" altLang="en-US" dirty="0" smtClean="0"/>
              <a:t>语言中的异常</a:t>
            </a:r>
            <a:endParaRPr lang="en-US" altLang="zh-CN" dirty="0" smtClean="0"/>
          </a:p>
          <a:p>
            <a:r>
              <a:rPr lang="zh-CN" altLang="en-US" dirty="0" smtClean="0"/>
              <a:t>第</a:t>
            </a:r>
            <a:r>
              <a:rPr lang="en-US" altLang="zh-CN" dirty="0" smtClean="0"/>
              <a:t>7</a:t>
            </a:r>
            <a:r>
              <a:rPr lang="zh-CN" altLang="en-US" dirty="0" smtClean="0"/>
              <a:t>章 </a:t>
            </a:r>
            <a:r>
              <a:rPr lang="en-US" altLang="zh-CN" dirty="0" smtClean="0"/>
              <a:t>Java</a:t>
            </a:r>
            <a:r>
              <a:rPr lang="zh-CN" altLang="en-US" dirty="0" smtClean="0"/>
              <a:t>的图形用户界面设计</a:t>
            </a:r>
            <a:endParaRPr lang="en-US" altLang="zh-CN" dirty="0" smtClean="0"/>
          </a:p>
          <a:p>
            <a:r>
              <a:rPr lang="zh-CN" altLang="en-US" dirty="0" smtClean="0"/>
              <a:t>第</a:t>
            </a:r>
            <a:r>
              <a:rPr lang="en-US" altLang="zh-CN" dirty="0" smtClean="0"/>
              <a:t>8</a:t>
            </a:r>
            <a:r>
              <a:rPr lang="zh-CN" altLang="en-US" dirty="0" smtClean="0"/>
              <a:t>章 </a:t>
            </a:r>
            <a:r>
              <a:rPr lang="en-US" altLang="zh-CN" dirty="0" smtClean="0"/>
              <a:t>Swing</a:t>
            </a:r>
            <a:r>
              <a:rPr lang="zh-CN" altLang="en-US" dirty="0" smtClean="0"/>
              <a:t>组件</a:t>
            </a:r>
            <a:endParaRPr lang="en-US" altLang="zh-CN" dirty="0" smtClean="0"/>
          </a:p>
          <a:p>
            <a:r>
              <a:rPr lang="zh-CN" altLang="en-US" dirty="0" smtClean="0"/>
              <a:t>第</a:t>
            </a:r>
            <a:r>
              <a:rPr lang="en-US" altLang="zh-CN" dirty="0" smtClean="0"/>
              <a:t>9</a:t>
            </a:r>
            <a:r>
              <a:rPr lang="zh-CN" altLang="en-US" dirty="0" smtClean="0"/>
              <a:t>章 </a:t>
            </a:r>
            <a:r>
              <a:rPr lang="en-US" altLang="zh-CN" dirty="0" smtClean="0"/>
              <a:t>Java Applet</a:t>
            </a:r>
          </a:p>
          <a:p>
            <a:r>
              <a:rPr lang="zh-CN" altLang="en-US" dirty="0" smtClean="0"/>
              <a:t>第</a:t>
            </a:r>
            <a:r>
              <a:rPr lang="en-US" altLang="zh-CN" dirty="0" smtClean="0"/>
              <a:t>10</a:t>
            </a:r>
            <a:r>
              <a:rPr lang="zh-CN" altLang="en-US" dirty="0" smtClean="0"/>
              <a:t>章 </a:t>
            </a:r>
            <a:r>
              <a:rPr lang="en-US" altLang="zh-CN" dirty="0" smtClean="0"/>
              <a:t>Java</a:t>
            </a:r>
            <a:r>
              <a:rPr lang="zh-CN" altLang="en-US" dirty="0" smtClean="0"/>
              <a:t>数据流</a:t>
            </a:r>
            <a:endParaRPr lang="en-US" altLang="zh-CN" dirty="0" smtClean="0"/>
          </a:p>
          <a:p>
            <a:r>
              <a:rPr lang="zh-CN" altLang="en-US" dirty="0" smtClean="0">
                <a:solidFill>
                  <a:srgbClr val="FF0000"/>
                </a:solidFill>
              </a:rPr>
              <a:t>第</a:t>
            </a:r>
            <a:r>
              <a:rPr lang="en-US" altLang="zh-CN" dirty="0" smtClean="0">
                <a:solidFill>
                  <a:srgbClr val="FF0000"/>
                </a:solidFill>
              </a:rPr>
              <a:t>11</a:t>
            </a:r>
            <a:r>
              <a:rPr lang="zh-CN" altLang="en-US" dirty="0" smtClean="0">
                <a:solidFill>
                  <a:srgbClr val="FF0000"/>
                </a:solidFill>
              </a:rPr>
              <a:t>章 线程</a:t>
            </a:r>
            <a:endParaRPr lang="en-US" altLang="zh-CN" dirty="0" smtClean="0">
              <a:solidFill>
                <a:srgbClr val="FF0000"/>
              </a:solidFill>
            </a:endParaRPr>
          </a:p>
          <a:p>
            <a:r>
              <a:rPr lang="zh-CN" altLang="en-US" dirty="0" smtClean="0"/>
              <a:t>第</a:t>
            </a:r>
            <a:r>
              <a:rPr lang="en-US" altLang="zh-CN" dirty="0" smtClean="0"/>
              <a:t>12</a:t>
            </a:r>
            <a:r>
              <a:rPr lang="zh-CN" altLang="en-US" dirty="0" smtClean="0"/>
              <a:t>章  </a:t>
            </a:r>
            <a:r>
              <a:rPr lang="en-US" altLang="zh-CN" dirty="0" smtClean="0"/>
              <a:t>Java</a:t>
            </a:r>
            <a:r>
              <a:rPr lang="zh-CN" altLang="en-US" dirty="0" smtClean="0"/>
              <a:t>网络功能</a:t>
            </a:r>
            <a:endParaRPr lang="zh-CN" altLang="en-US" dirty="0"/>
          </a:p>
        </p:txBody>
      </p:sp>
      <p:sp>
        <p:nvSpPr>
          <p:cNvPr id="3" name="标题 2"/>
          <p:cNvSpPr>
            <a:spLocks noGrp="1"/>
          </p:cNvSpPr>
          <p:nvPr>
            <p:ph type="title"/>
          </p:nvPr>
        </p:nvSpPr>
        <p:spPr/>
        <p:txBody>
          <a:bodyPr/>
          <a:lstStyle/>
          <a:p>
            <a:r>
              <a:rPr lang="zh-CN" altLang="en-US" dirty="0" smtClean="0"/>
              <a:t>课程内容</a:t>
            </a:r>
            <a:endParaRPr lang="zh-CN" alt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11.3</a:t>
            </a:r>
            <a:r>
              <a:rPr lang="zh-CN" altLang="en-US" dirty="0" smtClean="0"/>
              <a:t> 创建线程</a:t>
            </a:r>
            <a:endParaRPr lang="zh-CN" altLang="en-US" dirty="0"/>
          </a:p>
        </p:txBody>
      </p:sp>
      <p:pic>
        <p:nvPicPr>
          <p:cNvPr id="2050" name="Picture 2"/>
          <p:cNvPicPr>
            <a:picLocks noChangeAspect="1" noChangeArrowheads="1"/>
          </p:cNvPicPr>
          <p:nvPr/>
        </p:nvPicPr>
        <p:blipFill>
          <a:blip r:embed="rId2" cstate="print"/>
          <a:srcRect/>
          <a:stretch>
            <a:fillRect/>
          </a:stretch>
        </p:blipFill>
        <p:spPr bwMode="auto">
          <a:xfrm>
            <a:off x="107504" y="188640"/>
            <a:ext cx="4608512" cy="3168352"/>
          </a:xfrm>
          <a:prstGeom prst="rect">
            <a:avLst/>
          </a:prstGeom>
          <a:noFill/>
          <a:ln w="9525">
            <a:solidFill>
              <a:srgbClr val="C00000"/>
            </a:solidFill>
            <a:miter lim="800000"/>
            <a:headEnd/>
            <a:tailEnd/>
          </a:ln>
        </p:spPr>
      </p:pic>
      <p:pic>
        <p:nvPicPr>
          <p:cNvPr id="2051" name="Picture 3"/>
          <p:cNvPicPr>
            <a:picLocks noChangeAspect="1" noChangeArrowheads="1"/>
          </p:cNvPicPr>
          <p:nvPr/>
        </p:nvPicPr>
        <p:blipFill>
          <a:blip r:embed="rId3" cstate="print"/>
          <a:srcRect/>
          <a:stretch>
            <a:fillRect/>
          </a:stretch>
        </p:blipFill>
        <p:spPr bwMode="auto">
          <a:xfrm>
            <a:off x="107504" y="3429000"/>
            <a:ext cx="4608512" cy="3240360"/>
          </a:xfrm>
          <a:prstGeom prst="rect">
            <a:avLst/>
          </a:prstGeom>
          <a:noFill/>
          <a:ln w="9525">
            <a:solidFill>
              <a:srgbClr val="C00000"/>
            </a:solidFill>
            <a:miter lim="800000"/>
            <a:headEnd/>
            <a:tailEnd/>
          </a:ln>
        </p:spPr>
      </p:pic>
      <p:pic>
        <p:nvPicPr>
          <p:cNvPr id="2052" name="Picture 4"/>
          <p:cNvPicPr>
            <a:picLocks noChangeAspect="1" noChangeArrowheads="1"/>
          </p:cNvPicPr>
          <p:nvPr/>
        </p:nvPicPr>
        <p:blipFill>
          <a:blip r:embed="rId4" cstate="print"/>
          <a:srcRect/>
          <a:stretch>
            <a:fillRect/>
          </a:stretch>
        </p:blipFill>
        <p:spPr bwMode="auto">
          <a:xfrm>
            <a:off x="4752528" y="188640"/>
            <a:ext cx="4283968" cy="3816424"/>
          </a:xfrm>
          <a:prstGeom prst="rect">
            <a:avLst/>
          </a:prstGeom>
          <a:noFill/>
          <a:ln w="9525">
            <a:solidFill>
              <a:srgbClr val="C00000"/>
            </a:solidFill>
            <a:miter lim="800000"/>
            <a:headEnd/>
            <a:tailEnd/>
          </a:ln>
        </p:spPr>
      </p:pic>
      <p:pic>
        <p:nvPicPr>
          <p:cNvPr id="2053" name="Picture 5"/>
          <p:cNvPicPr>
            <a:picLocks noChangeAspect="1" noChangeArrowheads="1"/>
          </p:cNvPicPr>
          <p:nvPr/>
        </p:nvPicPr>
        <p:blipFill>
          <a:blip r:embed="rId5" cstate="print"/>
          <a:srcRect/>
          <a:stretch>
            <a:fillRect/>
          </a:stretch>
        </p:blipFill>
        <p:spPr bwMode="auto">
          <a:xfrm>
            <a:off x="5724128" y="4077072"/>
            <a:ext cx="2376264" cy="2453308"/>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11.3</a:t>
            </a:r>
            <a:r>
              <a:rPr lang="zh-CN" altLang="en-US" dirty="0" smtClean="0"/>
              <a:t> 创建线程</a:t>
            </a:r>
            <a:endParaRPr lang="zh-CN" altLang="en-US" dirty="0"/>
          </a:p>
        </p:txBody>
      </p:sp>
      <p:sp>
        <p:nvSpPr>
          <p:cNvPr id="4" name="TextBox 3"/>
          <p:cNvSpPr txBox="1"/>
          <p:nvPr/>
        </p:nvSpPr>
        <p:spPr>
          <a:xfrm>
            <a:off x="323528" y="980728"/>
            <a:ext cx="8424936" cy="3462486"/>
          </a:xfrm>
          <a:prstGeom prst="rect">
            <a:avLst/>
          </a:prstGeom>
          <a:noFill/>
        </p:spPr>
        <p:txBody>
          <a:bodyPr wrap="square" rtlCol="0">
            <a:spAutoFit/>
          </a:bodyPr>
          <a:lstStyle/>
          <a:p>
            <a:pPr>
              <a:buFont typeface="Wingdings" pitchFamily="2" charset="2"/>
              <a:buChar char="n"/>
            </a:pPr>
            <a:r>
              <a:rPr lang="zh-CN" altLang="en-US" sz="2800" b="1" dirty="0" smtClean="0">
                <a:solidFill>
                  <a:srgbClr val="FF0000"/>
                </a:solidFill>
                <a:latin typeface="Arial" pitchFamily="34" charset="0"/>
                <a:ea typeface="华文细黑" pitchFamily="2" charset="-122"/>
                <a:cs typeface="Arial" pitchFamily="34" charset="0"/>
              </a:rPr>
              <a:t>关于两种创建线程方法讨论</a:t>
            </a:r>
            <a:endParaRPr lang="en-US" altLang="zh-CN" sz="2800" b="1" dirty="0" smtClean="0">
              <a:solidFill>
                <a:srgbClr val="FF0000"/>
              </a:solidFill>
              <a:latin typeface="Arial" pitchFamily="34" charset="0"/>
              <a:ea typeface="华文细黑" pitchFamily="2" charset="-122"/>
              <a:cs typeface="Arial" pitchFamily="34" charset="0"/>
            </a:endParaRPr>
          </a:p>
          <a:p>
            <a:pPr>
              <a:spcBef>
                <a:spcPts val="600"/>
              </a:spcBef>
              <a:spcAft>
                <a:spcPts val="600"/>
              </a:spcAft>
              <a:buFont typeface="Wingdings" pitchFamily="2" charset="2"/>
              <a:buChar char="Ø"/>
            </a:pPr>
            <a:r>
              <a:rPr lang="zh-CN" altLang="en-US" sz="2600" b="1" dirty="0" smtClean="0">
                <a:solidFill>
                  <a:srgbClr val="0000FF"/>
                </a:solidFill>
                <a:latin typeface="Arial" pitchFamily="34" charset="0"/>
                <a:ea typeface="华文细黑" pitchFamily="2" charset="-122"/>
                <a:cs typeface="Arial" pitchFamily="34" charset="0"/>
              </a:rPr>
              <a:t>实现</a:t>
            </a:r>
            <a:r>
              <a:rPr lang="en-US" altLang="zh-CN" sz="2600" b="1" dirty="0" smtClean="0">
                <a:solidFill>
                  <a:srgbClr val="0000FF"/>
                </a:solidFill>
                <a:latin typeface="Arial" pitchFamily="34" charset="0"/>
                <a:ea typeface="华文细黑" pitchFamily="2" charset="-122"/>
                <a:cs typeface="Arial" pitchFamily="34" charset="0"/>
              </a:rPr>
              <a:t>Runnable</a:t>
            </a:r>
            <a:r>
              <a:rPr lang="zh-CN" altLang="en-US" sz="2600" b="1" dirty="0" smtClean="0">
                <a:solidFill>
                  <a:srgbClr val="0000FF"/>
                </a:solidFill>
                <a:latin typeface="Arial" pitchFamily="34" charset="0"/>
                <a:ea typeface="华文细黑" pitchFamily="2" charset="-122"/>
                <a:cs typeface="Arial" pitchFamily="34" charset="0"/>
              </a:rPr>
              <a:t>接口方法</a:t>
            </a:r>
            <a:endParaRPr lang="en-US" altLang="zh-CN" sz="2600" b="1" dirty="0" smtClean="0">
              <a:solidFill>
                <a:srgbClr val="0000FF"/>
              </a:solidFill>
              <a:latin typeface="Arial" pitchFamily="34" charset="0"/>
              <a:ea typeface="华文细黑" pitchFamily="2" charset="-122"/>
              <a:cs typeface="Arial" pitchFamily="34" charset="0"/>
            </a:endParaRPr>
          </a:p>
          <a:p>
            <a:pPr>
              <a:spcBef>
                <a:spcPts val="600"/>
              </a:spcBef>
              <a:spcAft>
                <a:spcPts val="600"/>
              </a:spcAft>
            </a:pPr>
            <a:r>
              <a:rPr lang="zh-CN" altLang="en-US" sz="2600" b="1" dirty="0" smtClean="0">
                <a:latin typeface="Arial" pitchFamily="34" charset="0"/>
                <a:ea typeface="华文楷体" pitchFamily="2" charset="-122"/>
                <a:cs typeface="Arial" pitchFamily="34" charset="0"/>
              </a:rPr>
              <a:t>因为</a:t>
            </a:r>
            <a:r>
              <a:rPr lang="en-US" altLang="zh-CN" sz="2600" b="1" dirty="0" smtClean="0">
                <a:latin typeface="Arial" pitchFamily="34" charset="0"/>
                <a:ea typeface="华文楷体" pitchFamily="2" charset="-122"/>
                <a:cs typeface="Arial" pitchFamily="34" charset="0"/>
              </a:rPr>
              <a:t>Java</a:t>
            </a:r>
            <a:r>
              <a:rPr lang="zh-CN" altLang="en-US" sz="2600" b="1" dirty="0" smtClean="0">
                <a:latin typeface="Arial" pitchFamily="34" charset="0"/>
                <a:ea typeface="华文楷体" pitchFamily="2" charset="-122"/>
                <a:cs typeface="Arial" pitchFamily="34" charset="0"/>
              </a:rPr>
              <a:t>只允许单继承，如果一个类已经继承了</a:t>
            </a:r>
            <a:r>
              <a:rPr lang="en-US" altLang="zh-CN" sz="2600" b="1" dirty="0" smtClean="0">
                <a:latin typeface="Arial" pitchFamily="34" charset="0"/>
                <a:ea typeface="华文楷体" pitchFamily="2" charset="-122"/>
                <a:cs typeface="Arial" pitchFamily="34" charset="0"/>
              </a:rPr>
              <a:t>Thread</a:t>
            </a:r>
            <a:r>
              <a:rPr lang="zh-CN" altLang="en-US" sz="2600" b="1" dirty="0" smtClean="0">
                <a:latin typeface="Arial" pitchFamily="34" charset="0"/>
                <a:ea typeface="华文楷体" pitchFamily="2" charset="-122"/>
                <a:cs typeface="Arial" pitchFamily="34" charset="0"/>
              </a:rPr>
              <a:t>，就不能再继承其他类，在一般情况下，这就需要采用实现</a:t>
            </a:r>
            <a:r>
              <a:rPr lang="en-US" altLang="zh-CN" sz="2600" b="1" dirty="0" smtClean="0">
                <a:latin typeface="Arial" pitchFamily="34" charset="0"/>
                <a:ea typeface="华文楷体" pitchFamily="2" charset="-122"/>
                <a:cs typeface="Arial" pitchFamily="34" charset="0"/>
              </a:rPr>
              <a:t>Runnable</a:t>
            </a:r>
            <a:r>
              <a:rPr lang="zh-CN" altLang="en-US" sz="2600" b="1" dirty="0" smtClean="0">
                <a:latin typeface="Arial" pitchFamily="34" charset="0"/>
                <a:ea typeface="华文楷体" pitchFamily="2" charset="-122"/>
                <a:cs typeface="Arial" pitchFamily="34" charset="0"/>
              </a:rPr>
              <a:t>的方法。</a:t>
            </a:r>
            <a:endParaRPr lang="en-US" altLang="zh-CN" sz="2600" b="1" dirty="0" smtClean="0">
              <a:latin typeface="Arial" pitchFamily="34" charset="0"/>
              <a:ea typeface="华文楷体" pitchFamily="2" charset="-122"/>
              <a:cs typeface="Arial" pitchFamily="34" charset="0"/>
            </a:endParaRPr>
          </a:p>
          <a:p>
            <a:pPr>
              <a:spcBef>
                <a:spcPts val="600"/>
              </a:spcBef>
              <a:spcAft>
                <a:spcPts val="600"/>
              </a:spcAft>
              <a:buFont typeface="Wingdings" pitchFamily="2" charset="2"/>
              <a:buChar char="Ø"/>
            </a:pPr>
            <a:r>
              <a:rPr lang="zh-CN" altLang="en-US" sz="2600" b="1" dirty="0" smtClean="0">
                <a:solidFill>
                  <a:srgbClr val="0000FF"/>
                </a:solidFill>
                <a:latin typeface="Arial" pitchFamily="34" charset="0"/>
                <a:ea typeface="华文细黑" pitchFamily="2" charset="-122"/>
                <a:cs typeface="Arial" pitchFamily="34" charset="0"/>
              </a:rPr>
              <a:t>继承</a:t>
            </a:r>
            <a:r>
              <a:rPr lang="en-US" altLang="zh-CN" sz="2600" b="1" dirty="0" smtClean="0">
                <a:solidFill>
                  <a:srgbClr val="0000FF"/>
                </a:solidFill>
                <a:latin typeface="Arial" pitchFamily="34" charset="0"/>
                <a:ea typeface="华文细黑" pitchFamily="2" charset="-122"/>
                <a:cs typeface="Arial" pitchFamily="34" charset="0"/>
              </a:rPr>
              <a:t>Thread</a:t>
            </a:r>
            <a:r>
              <a:rPr lang="zh-CN" altLang="en-US" sz="2600" b="1" dirty="0" smtClean="0">
                <a:solidFill>
                  <a:srgbClr val="0000FF"/>
                </a:solidFill>
                <a:latin typeface="Arial" pitchFamily="34" charset="0"/>
                <a:ea typeface="华文细黑" pitchFamily="2" charset="-122"/>
                <a:cs typeface="Arial" pitchFamily="34" charset="0"/>
              </a:rPr>
              <a:t>方法</a:t>
            </a:r>
            <a:endParaRPr lang="en-US" altLang="zh-CN" sz="2600" b="1" dirty="0" smtClean="0">
              <a:solidFill>
                <a:srgbClr val="0000FF"/>
              </a:solidFill>
              <a:latin typeface="Arial" pitchFamily="34" charset="0"/>
              <a:ea typeface="华文细黑" pitchFamily="2" charset="-122"/>
              <a:cs typeface="Arial" pitchFamily="34" charset="0"/>
            </a:endParaRPr>
          </a:p>
          <a:p>
            <a:pPr>
              <a:spcBef>
                <a:spcPts val="600"/>
              </a:spcBef>
              <a:spcAft>
                <a:spcPts val="600"/>
              </a:spcAft>
            </a:pPr>
            <a:r>
              <a:rPr lang="zh-CN" altLang="en-US" sz="2600" b="1" dirty="0" smtClean="0">
                <a:latin typeface="华文楷体" pitchFamily="2" charset="-122"/>
                <a:ea typeface="华文楷体" pitchFamily="2" charset="-122"/>
                <a:cs typeface="Arial" pitchFamily="34" charset="0"/>
              </a:rPr>
              <a:t>代码简洁，但是不能继承其他类。</a:t>
            </a:r>
            <a:endParaRPr lang="en-US" altLang="zh-CN" sz="2600" b="1" dirty="0" smtClean="0">
              <a:latin typeface="华文楷体" pitchFamily="2" charset="-122"/>
              <a:ea typeface="华文楷体" pitchFamily="2" charset="-122"/>
              <a:cs typeface="Arial" pitchFamily="34"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11.4</a:t>
            </a:r>
            <a:r>
              <a:rPr lang="zh-CN" altLang="en-US" dirty="0" smtClean="0"/>
              <a:t> 线程的启动</a:t>
            </a:r>
            <a:endParaRPr lang="zh-CN" altLang="en-US" dirty="0"/>
          </a:p>
        </p:txBody>
      </p:sp>
      <p:sp>
        <p:nvSpPr>
          <p:cNvPr id="4" name="TextBox 3"/>
          <p:cNvSpPr txBox="1"/>
          <p:nvPr/>
        </p:nvSpPr>
        <p:spPr>
          <a:xfrm>
            <a:off x="323528" y="980728"/>
            <a:ext cx="8424936" cy="2354491"/>
          </a:xfrm>
          <a:prstGeom prst="rect">
            <a:avLst/>
          </a:prstGeom>
          <a:noFill/>
        </p:spPr>
        <p:txBody>
          <a:bodyPr wrap="square" rtlCol="0">
            <a:spAutoFit/>
          </a:bodyPr>
          <a:lstStyle/>
          <a:p>
            <a:pPr>
              <a:buFont typeface="Wingdings" pitchFamily="2" charset="2"/>
              <a:buChar char="n"/>
            </a:pPr>
            <a:r>
              <a:rPr lang="zh-CN" altLang="en-US" sz="2800" b="1" dirty="0" smtClean="0">
                <a:solidFill>
                  <a:srgbClr val="FF0000"/>
                </a:solidFill>
                <a:latin typeface="Arial" pitchFamily="34" charset="0"/>
                <a:ea typeface="华文细黑" pitchFamily="2" charset="-122"/>
                <a:cs typeface="Arial" pitchFamily="34" charset="0"/>
              </a:rPr>
              <a:t>线程启动</a:t>
            </a:r>
            <a:endParaRPr lang="en-US" altLang="zh-CN" sz="2800" b="1" dirty="0" smtClean="0">
              <a:solidFill>
                <a:srgbClr val="FF0000"/>
              </a:solidFill>
              <a:latin typeface="Arial" pitchFamily="34" charset="0"/>
              <a:ea typeface="华文细黑" pitchFamily="2" charset="-122"/>
              <a:cs typeface="Arial" pitchFamily="34" charset="0"/>
            </a:endParaRPr>
          </a:p>
          <a:p>
            <a:pPr>
              <a:spcBef>
                <a:spcPts val="600"/>
              </a:spcBef>
              <a:spcAft>
                <a:spcPts val="600"/>
              </a:spcAft>
              <a:buFont typeface="Wingdings" pitchFamily="2" charset="2"/>
              <a:buChar char="ü"/>
            </a:pPr>
            <a:r>
              <a:rPr lang="zh-CN" altLang="en-US" sz="2600" b="1" dirty="0" smtClean="0">
                <a:latin typeface="Arial" pitchFamily="34" charset="0"/>
                <a:ea typeface="华文细黑" pitchFamily="2" charset="-122"/>
                <a:cs typeface="Arial" pitchFamily="34" charset="0"/>
              </a:rPr>
              <a:t>通过</a:t>
            </a:r>
            <a:r>
              <a:rPr lang="en-US" altLang="zh-CN" sz="2600" b="1" dirty="0" smtClean="0">
                <a:latin typeface="Arial" pitchFamily="34" charset="0"/>
                <a:ea typeface="华文细黑" pitchFamily="2" charset="-122"/>
                <a:cs typeface="Arial" pitchFamily="34" charset="0"/>
              </a:rPr>
              <a:t>Thread</a:t>
            </a:r>
            <a:r>
              <a:rPr lang="zh-CN" altLang="en-US" sz="2600" b="1" dirty="0" smtClean="0">
                <a:latin typeface="Arial" pitchFamily="34" charset="0"/>
                <a:ea typeface="华文细黑" pitchFamily="2" charset="-122"/>
                <a:cs typeface="Arial" pitchFamily="34" charset="0"/>
              </a:rPr>
              <a:t>类的</a:t>
            </a:r>
            <a:r>
              <a:rPr lang="en-US" altLang="zh-CN" sz="2600" b="1" dirty="0" smtClean="0">
                <a:latin typeface="Arial" pitchFamily="34" charset="0"/>
                <a:ea typeface="华文细黑" pitchFamily="2" charset="-122"/>
                <a:cs typeface="Arial" pitchFamily="34" charset="0"/>
              </a:rPr>
              <a:t>start()</a:t>
            </a:r>
            <a:r>
              <a:rPr lang="zh-CN" altLang="en-US" sz="2600" b="1" dirty="0" smtClean="0">
                <a:latin typeface="Arial" pitchFamily="34" charset="0"/>
                <a:ea typeface="华文细黑" pitchFamily="2" charset="-122"/>
                <a:cs typeface="Arial" pitchFamily="34" charset="0"/>
              </a:rPr>
              <a:t>方法启动线程，此时虚拟机已经就绪，可以把这一过程想象为打开虚拟机</a:t>
            </a:r>
            <a:r>
              <a:rPr lang="en-US" altLang="zh-CN" sz="2600" b="1" dirty="0" smtClean="0">
                <a:latin typeface="Arial" pitchFamily="34" charset="0"/>
                <a:ea typeface="华文细黑" pitchFamily="2" charset="-122"/>
                <a:cs typeface="Arial" pitchFamily="34" charset="0"/>
              </a:rPr>
              <a:t>CPU</a:t>
            </a:r>
            <a:r>
              <a:rPr lang="zh-CN" altLang="en-US" sz="2600" b="1" dirty="0" smtClean="0">
                <a:latin typeface="Arial" pitchFamily="34" charset="0"/>
                <a:ea typeface="华文细黑" pitchFamily="2" charset="-122"/>
                <a:cs typeface="Arial" pitchFamily="34" charset="0"/>
              </a:rPr>
              <a:t>的开关。</a:t>
            </a:r>
            <a:endParaRPr lang="en-US" altLang="zh-CN" sz="2600" b="1" dirty="0" smtClean="0">
              <a:latin typeface="Arial" pitchFamily="34" charset="0"/>
              <a:ea typeface="华文细黑" pitchFamily="2" charset="-122"/>
              <a:cs typeface="Arial" pitchFamily="34" charset="0"/>
            </a:endParaRPr>
          </a:p>
          <a:p>
            <a:pPr>
              <a:spcBef>
                <a:spcPts val="600"/>
              </a:spcBef>
              <a:spcAft>
                <a:spcPts val="600"/>
              </a:spcAft>
              <a:buFont typeface="Wingdings" pitchFamily="2" charset="2"/>
              <a:buChar char="ü"/>
            </a:pPr>
            <a:r>
              <a:rPr lang="zh-CN" altLang="en-US" sz="2600" b="1" dirty="0" smtClean="0">
                <a:latin typeface="Arial" pitchFamily="34" charset="0"/>
                <a:ea typeface="华文细黑" pitchFamily="2" charset="-122"/>
                <a:cs typeface="Arial" pitchFamily="34" charset="0"/>
              </a:rPr>
              <a:t>如何实现“</a:t>
            </a:r>
            <a:r>
              <a:rPr lang="zh-CN" altLang="en-US" sz="2600" b="1" dirty="0" smtClean="0">
                <a:solidFill>
                  <a:srgbClr val="FF0000"/>
                </a:solidFill>
                <a:latin typeface="Arial" pitchFamily="34" charset="0"/>
                <a:ea typeface="华文细黑" pitchFamily="2" charset="-122"/>
                <a:cs typeface="Arial" pitchFamily="34" charset="0"/>
              </a:rPr>
              <a:t>并行性</a:t>
            </a:r>
            <a:r>
              <a:rPr lang="zh-CN" altLang="en-US" sz="2600" b="1" dirty="0" smtClean="0">
                <a:latin typeface="Arial" pitchFamily="34" charset="0"/>
                <a:ea typeface="华文细黑" pitchFamily="2" charset="-122"/>
                <a:cs typeface="Arial" pitchFamily="34" charset="0"/>
              </a:rPr>
              <a:t>”？如何让一个线程让出</a:t>
            </a:r>
            <a:r>
              <a:rPr lang="en-US" altLang="zh-CN" sz="2600" b="1" dirty="0" smtClean="0">
                <a:latin typeface="Arial" pitchFamily="34" charset="0"/>
                <a:ea typeface="华文细黑" pitchFamily="2" charset="-122"/>
                <a:cs typeface="Arial" pitchFamily="34" charset="0"/>
              </a:rPr>
              <a:t>CPU</a:t>
            </a:r>
            <a:r>
              <a:rPr lang="zh-CN" altLang="en-US" sz="2600" b="1" dirty="0" smtClean="0">
                <a:latin typeface="Arial" pitchFamily="34" charset="0"/>
                <a:ea typeface="华文细黑" pitchFamily="2" charset="-122"/>
                <a:cs typeface="Arial" pitchFamily="34" charset="0"/>
              </a:rPr>
              <a:t>，供其它线程使用？</a:t>
            </a:r>
            <a:endParaRPr lang="en-US" altLang="zh-CN" sz="2600" b="1" dirty="0" smtClean="0">
              <a:latin typeface="Arial" pitchFamily="34" charset="0"/>
              <a:ea typeface="华文细黑" pitchFamily="2" charset="-122"/>
              <a:cs typeface="Arial" pitchFamily="34" charset="0"/>
            </a:endParaRPr>
          </a:p>
        </p:txBody>
      </p:sp>
      <p:pic>
        <p:nvPicPr>
          <p:cNvPr id="3074" name="Picture 2"/>
          <p:cNvPicPr>
            <a:picLocks noChangeAspect="1" noChangeArrowheads="1"/>
          </p:cNvPicPr>
          <p:nvPr/>
        </p:nvPicPr>
        <p:blipFill>
          <a:blip r:embed="rId2" cstate="print"/>
          <a:srcRect/>
          <a:stretch>
            <a:fillRect/>
          </a:stretch>
        </p:blipFill>
        <p:spPr bwMode="auto">
          <a:xfrm>
            <a:off x="72008" y="3356992"/>
            <a:ext cx="4427984" cy="3456384"/>
          </a:xfrm>
          <a:prstGeom prst="rect">
            <a:avLst/>
          </a:prstGeom>
          <a:noFill/>
          <a:ln w="9525">
            <a:solidFill>
              <a:srgbClr val="C00000"/>
            </a:solidFill>
            <a:miter lim="800000"/>
            <a:headEnd/>
            <a:tailEnd/>
          </a:ln>
        </p:spPr>
      </p:pic>
      <p:pic>
        <p:nvPicPr>
          <p:cNvPr id="3075" name="Picture 3"/>
          <p:cNvPicPr>
            <a:picLocks noChangeAspect="1" noChangeArrowheads="1"/>
          </p:cNvPicPr>
          <p:nvPr/>
        </p:nvPicPr>
        <p:blipFill>
          <a:blip r:embed="rId3" cstate="print"/>
          <a:srcRect/>
          <a:stretch>
            <a:fillRect/>
          </a:stretch>
        </p:blipFill>
        <p:spPr bwMode="auto">
          <a:xfrm>
            <a:off x="4572000" y="3356992"/>
            <a:ext cx="4415079" cy="3456384"/>
          </a:xfrm>
          <a:prstGeom prst="rect">
            <a:avLst/>
          </a:prstGeom>
          <a:noFill/>
          <a:ln w="9525">
            <a:solidFill>
              <a:srgbClr val="C00000"/>
            </a:solidFill>
            <a:miter lim="800000"/>
            <a:headEnd/>
            <a:tailEnd/>
          </a:ln>
        </p:spPr>
      </p:pic>
      <p:pic>
        <p:nvPicPr>
          <p:cNvPr id="6" name="Picture 4"/>
          <p:cNvPicPr>
            <a:picLocks noChangeAspect="1" noChangeArrowheads="1"/>
          </p:cNvPicPr>
          <p:nvPr/>
        </p:nvPicPr>
        <p:blipFill>
          <a:blip r:embed="rId4" cstate="print"/>
          <a:srcRect/>
          <a:stretch>
            <a:fillRect/>
          </a:stretch>
        </p:blipFill>
        <p:spPr bwMode="auto">
          <a:xfrm>
            <a:off x="2339752" y="44624"/>
            <a:ext cx="4248472" cy="3528392"/>
          </a:xfrm>
          <a:prstGeom prst="rect">
            <a:avLst/>
          </a:prstGeom>
          <a:noFill/>
          <a:ln w="9525">
            <a:solidFill>
              <a:srgbClr val="C00000"/>
            </a:solidFill>
            <a:miter lim="800000"/>
            <a:headEnd/>
            <a:tailEnd/>
          </a:ln>
        </p:spPr>
      </p:pic>
      <p:pic>
        <p:nvPicPr>
          <p:cNvPr id="3076" name="Picture 4"/>
          <p:cNvPicPr>
            <a:picLocks noChangeAspect="1" noChangeArrowheads="1"/>
          </p:cNvPicPr>
          <p:nvPr/>
        </p:nvPicPr>
        <p:blipFill>
          <a:blip r:embed="rId5" cstate="print"/>
          <a:srcRect/>
          <a:stretch>
            <a:fillRect/>
          </a:stretch>
        </p:blipFill>
        <p:spPr bwMode="auto">
          <a:xfrm>
            <a:off x="6948264" y="260648"/>
            <a:ext cx="2088232" cy="2929325"/>
          </a:xfrm>
          <a:prstGeom prst="rect">
            <a:avLst/>
          </a:prstGeom>
          <a:noFill/>
          <a:ln w="9525">
            <a:solidFill>
              <a:srgbClr val="C00000"/>
            </a:solid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animEffect transition="in" filter="slide(fromBottom)">
                                      <p:cBhvr>
                                        <p:cTn id="7" dur="500"/>
                                        <p:tgtEl>
                                          <p:spTgt spid="3074"/>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3075"/>
                                        </p:tgtEl>
                                        <p:attrNameLst>
                                          <p:attrName>style.visibility</p:attrName>
                                        </p:attrNameLst>
                                      </p:cBhvr>
                                      <p:to>
                                        <p:strVal val="visible"/>
                                      </p:to>
                                    </p:set>
                                    <p:animEffect transition="in" filter="slide(fromBottom)">
                                      <p:cBhvr>
                                        <p:cTn id="12" dur="500"/>
                                        <p:tgtEl>
                                          <p:spTgt spid="3075"/>
                                        </p:tgtEl>
                                      </p:cBhvr>
                                    </p:animEffect>
                                  </p:childTnLst>
                                </p:cTn>
                              </p:par>
                            </p:childTnLst>
                          </p:cTn>
                        </p:par>
                      </p:childTnLst>
                    </p:cTn>
                  </p:par>
                  <p:par>
                    <p:cTn id="13" fill="hold">
                      <p:stCondLst>
                        <p:cond delay="indefinite"/>
                      </p:stCondLst>
                      <p:childTnLst>
                        <p:par>
                          <p:cTn id="14" fill="hold">
                            <p:stCondLst>
                              <p:cond delay="0"/>
                            </p:stCondLst>
                            <p:childTnLst>
                              <p:par>
                                <p:cTn id="15" presetID="54" presetClass="entr" presetSubtype="0" accel="10000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p:cTn id="17" dur="500" fill="hold"/>
                                        <p:tgtEl>
                                          <p:spTgt spid="6"/>
                                        </p:tgtEl>
                                        <p:attrNameLst>
                                          <p:attrName>ppt_w</p:attrName>
                                        </p:attrNameLst>
                                      </p:cBhvr>
                                      <p:tavLst>
                                        <p:tav tm="0">
                                          <p:val>
                                            <p:strVal val="#ppt_w*0.05"/>
                                          </p:val>
                                        </p:tav>
                                        <p:tav tm="100000">
                                          <p:val>
                                            <p:strVal val="#ppt_w"/>
                                          </p:val>
                                        </p:tav>
                                      </p:tavLst>
                                    </p:anim>
                                    <p:anim calcmode="lin" valueType="num">
                                      <p:cBhvr>
                                        <p:cTn id="18" dur="500" fill="hold"/>
                                        <p:tgtEl>
                                          <p:spTgt spid="6"/>
                                        </p:tgtEl>
                                        <p:attrNameLst>
                                          <p:attrName>ppt_h</p:attrName>
                                        </p:attrNameLst>
                                      </p:cBhvr>
                                      <p:tavLst>
                                        <p:tav tm="0">
                                          <p:val>
                                            <p:strVal val="#ppt_h"/>
                                          </p:val>
                                        </p:tav>
                                        <p:tav tm="100000">
                                          <p:val>
                                            <p:strVal val="#ppt_h"/>
                                          </p:val>
                                        </p:tav>
                                      </p:tavLst>
                                    </p:anim>
                                    <p:anim calcmode="lin" valueType="num">
                                      <p:cBhvr>
                                        <p:cTn id="19" dur="500" fill="hold"/>
                                        <p:tgtEl>
                                          <p:spTgt spid="6"/>
                                        </p:tgtEl>
                                        <p:attrNameLst>
                                          <p:attrName>ppt_x</p:attrName>
                                        </p:attrNameLst>
                                      </p:cBhvr>
                                      <p:tavLst>
                                        <p:tav tm="0">
                                          <p:val>
                                            <p:strVal val="#ppt_x-.2"/>
                                          </p:val>
                                        </p:tav>
                                        <p:tav tm="100000">
                                          <p:val>
                                            <p:strVal val="#ppt_x"/>
                                          </p:val>
                                        </p:tav>
                                      </p:tavLst>
                                    </p:anim>
                                    <p:anim calcmode="lin" valueType="num">
                                      <p:cBhvr>
                                        <p:cTn id="20" dur="500" fill="hold"/>
                                        <p:tgtEl>
                                          <p:spTgt spid="6"/>
                                        </p:tgtEl>
                                        <p:attrNameLst>
                                          <p:attrName>ppt_y</p:attrName>
                                        </p:attrNameLst>
                                      </p:cBhvr>
                                      <p:tavLst>
                                        <p:tav tm="0">
                                          <p:val>
                                            <p:strVal val="#ppt_y"/>
                                          </p:val>
                                        </p:tav>
                                        <p:tav tm="100000">
                                          <p:val>
                                            <p:strVal val="#ppt_y"/>
                                          </p:val>
                                        </p:tav>
                                      </p:tavLst>
                                    </p:anim>
                                    <p:animEffect transition="in" filter="fade">
                                      <p:cBhvr>
                                        <p:cTn id="21" dur="500"/>
                                        <p:tgtEl>
                                          <p:spTgt spid="6"/>
                                        </p:tgtEl>
                                      </p:cBhvr>
                                    </p:animEffect>
                                  </p:childTnLst>
                                </p:cTn>
                              </p:par>
                            </p:childTnLst>
                          </p:cTn>
                        </p:par>
                      </p:childTnLst>
                    </p:cTn>
                  </p:par>
                  <p:par>
                    <p:cTn id="22" fill="hold">
                      <p:stCondLst>
                        <p:cond delay="indefinite"/>
                      </p:stCondLst>
                      <p:childTnLst>
                        <p:par>
                          <p:cTn id="23" fill="hold">
                            <p:stCondLst>
                              <p:cond delay="0"/>
                            </p:stCondLst>
                            <p:childTnLst>
                              <p:par>
                                <p:cTn id="24" presetID="2" presetClass="entr" presetSubtype="2" fill="hold" nodeType="clickEffect">
                                  <p:stCondLst>
                                    <p:cond delay="0"/>
                                  </p:stCondLst>
                                  <p:childTnLst>
                                    <p:set>
                                      <p:cBhvr>
                                        <p:cTn id="25" dur="1" fill="hold">
                                          <p:stCondLst>
                                            <p:cond delay="0"/>
                                          </p:stCondLst>
                                        </p:cTn>
                                        <p:tgtEl>
                                          <p:spTgt spid="3076"/>
                                        </p:tgtEl>
                                        <p:attrNameLst>
                                          <p:attrName>style.visibility</p:attrName>
                                        </p:attrNameLst>
                                      </p:cBhvr>
                                      <p:to>
                                        <p:strVal val="visible"/>
                                      </p:to>
                                    </p:set>
                                    <p:anim calcmode="lin" valueType="num">
                                      <p:cBhvr additive="base">
                                        <p:cTn id="26" dur="500" fill="hold"/>
                                        <p:tgtEl>
                                          <p:spTgt spid="3076"/>
                                        </p:tgtEl>
                                        <p:attrNameLst>
                                          <p:attrName>ppt_x</p:attrName>
                                        </p:attrNameLst>
                                      </p:cBhvr>
                                      <p:tavLst>
                                        <p:tav tm="0">
                                          <p:val>
                                            <p:strVal val="1+#ppt_w/2"/>
                                          </p:val>
                                        </p:tav>
                                        <p:tav tm="100000">
                                          <p:val>
                                            <p:strVal val="#ppt_x"/>
                                          </p:val>
                                        </p:tav>
                                      </p:tavLst>
                                    </p:anim>
                                    <p:anim calcmode="lin" valueType="num">
                                      <p:cBhvr additive="base">
                                        <p:cTn id="27" dur="500" fill="hold"/>
                                        <p:tgtEl>
                                          <p:spTgt spid="307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11.4</a:t>
            </a:r>
            <a:r>
              <a:rPr lang="zh-CN" altLang="en-US" dirty="0" smtClean="0"/>
              <a:t> 线程的启动</a:t>
            </a:r>
            <a:endParaRPr lang="zh-CN" altLang="en-US" dirty="0"/>
          </a:p>
        </p:txBody>
      </p:sp>
      <p:sp>
        <p:nvSpPr>
          <p:cNvPr id="4" name="TextBox 3"/>
          <p:cNvSpPr txBox="1"/>
          <p:nvPr/>
        </p:nvSpPr>
        <p:spPr>
          <a:xfrm>
            <a:off x="323528" y="980728"/>
            <a:ext cx="8424936" cy="4724370"/>
          </a:xfrm>
          <a:prstGeom prst="rect">
            <a:avLst/>
          </a:prstGeom>
          <a:noFill/>
        </p:spPr>
        <p:txBody>
          <a:bodyPr wrap="square" rtlCol="0">
            <a:spAutoFit/>
          </a:bodyPr>
          <a:lstStyle/>
          <a:p>
            <a:pPr>
              <a:buFont typeface="Wingdings" pitchFamily="2" charset="2"/>
              <a:buChar char="n"/>
            </a:pPr>
            <a:r>
              <a:rPr lang="en-US" altLang="zh-CN" sz="2800" b="1" dirty="0" smtClean="0">
                <a:solidFill>
                  <a:srgbClr val="FF0000"/>
                </a:solidFill>
                <a:latin typeface="Arial" pitchFamily="34" charset="0"/>
                <a:ea typeface="华文细黑" pitchFamily="2" charset="-122"/>
                <a:cs typeface="Arial" pitchFamily="34" charset="0"/>
              </a:rPr>
              <a:t>Thread</a:t>
            </a:r>
            <a:r>
              <a:rPr lang="zh-CN" altLang="en-US" sz="2800" b="1" dirty="0" smtClean="0">
                <a:solidFill>
                  <a:srgbClr val="FF0000"/>
                </a:solidFill>
                <a:latin typeface="Arial" pitchFamily="34" charset="0"/>
                <a:ea typeface="华文细黑" pitchFamily="2" charset="-122"/>
                <a:cs typeface="Arial" pitchFamily="34" charset="0"/>
              </a:rPr>
              <a:t>类主要方法</a:t>
            </a:r>
            <a:endParaRPr lang="en-US" altLang="zh-CN" sz="2800" b="1" dirty="0" smtClean="0">
              <a:solidFill>
                <a:srgbClr val="FF0000"/>
              </a:solidFill>
              <a:latin typeface="Arial" pitchFamily="34" charset="0"/>
              <a:ea typeface="华文细黑" pitchFamily="2" charset="-122"/>
              <a:cs typeface="Arial" pitchFamily="34" charset="0"/>
            </a:endParaRPr>
          </a:p>
          <a:p>
            <a:pPr>
              <a:spcBef>
                <a:spcPts val="600"/>
              </a:spcBef>
              <a:spcAft>
                <a:spcPts val="600"/>
              </a:spcAft>
              <a:buFont typeface="Wingdings" pitchFamily="2" charset="2"/>
              <a:buChar char="ü"/>
            </a:pPr>
            <a:r>
              <a:rPr lang="en-US" altLang="zh-CN" sz="2600" dirty="0" smtClean="0">
                <a:latin typeface="Arial" pitchFamily="34" charset="0"/>
                <a:ea typeface="华文细黑" pitchFamily="2" charset="-122"/>
                <a:cs typeface="Arial" pitchFamily="34" charset="0"/>
              </a:rPr>
              <a:t>start();  //</a:t>
            </a:r>
            <a:r>
              <a:rPr lang="zh-CN" altLang="en-US" sz="2600" dirty="0" smtClean="0">
                <a:latin typeface="Arial" pitchFamily="34" charset="0"/>
                <a:ea typeface="华文细黑" pitchFamily="2" charset="-122"/>
                <a:cs typeface="Arial" pitchFamily="34" charset="0"/>
              </a:rPr>
              <a:t>启动线程</a:t>
            </a:r>
            <a:endParaRPr lang="en-US" altLang="zh-CN" sz="2600" dirty="0" smtClean="0">
              <a:latin typeface="Arial" pitchFamily="34" charset="0"/>
              <a:ea typeface="华文细黑" pitchFamily="2" charset="-122"/>
              <a:cs typeface="Arial" pitchFamily="34" charset="0"/>
            </a:endParaRPr>
          </a:p>
          <a:p>
            <a:pPr>
              <a:spcBef>
                <a:spcPts val="600"/>
              </a:spcBef>
              <a:spcAft>
                <a:spcPts val="600"/>
              </a:spcAft>
              <a:buFont typeface="Wingdings" pitchFamily="2" charset="2"/>
              <a:buChar char="ü"/>
            </a:pPr>
            <a:r>
              <a:rPr lang="en-US" altLang="zh-CN" sz="2600" dirty="0" smtClean="0">
                <a:latin typeface="Arial" pitchFamily="34" charset="0"/>
                <a:ea typeface="华文细黑" pitchFamily="2" charset="-122"/>
                <a:cs typeface="Arial" pitchFamily="34" charset="0"/>
              </a:rPr>
              <a:t>run(); //</a:t>
            </a:r>
            <a:r>
              <a:rPr lang="zh-CN" altLang="en-US" sz="2600" dirty="0" smtClean="0">
                <a:latin typeface="Arial" pitchFamily="34" charset="0"/>
                <a:ea typeface="华文细黑" pitchFamily="2" charset="-122"/>
                <a:cs typeface="Arial" pitchFamily="34" charset="0"/>
              </a:rPr>
              <a:t>用来定义线程对象被调度之后执行的操作，用</a:t>
            </a:r>
            <a:endParaRPr lang="en-US" altLang="zh-CN" sz="2600" dirty="0" smtClean="0">
              <a:latin typeface="Arial" pitchFamily="34" charset="0"/>
              <a:ea typeface="华文细黑" pitchFamily="2" charset="-122"/>
              <a:cs typeface="Arial" pitchFamily="34" charset="0"/>
            </a:endParaRPr>
          </a:p>
          <a:p>
            <a:pPr>
              <a:spcBef>
                <a:spcPts val="600"/>
              </a:spcBef>
              <a:spcAft>
                <a:spcPts val="600"/>
              </a:spcAft>
            </a:pPr>
            <a:r>
              <a:rPr lang="zh-CN" altLang="en-US" sz="2600" dirty="0" smtClean="0">
                <a:latin typeface="Arial" pitchFamily="34" charset="0"/>
                <a:ea typeface="华文细黑" pitchFamily="2" charset="-122"/>
                <a:cs typeface="Arial" pitchFamily="34" charset="0"/>
              </a:rPr>
              <a:t>             </a:t>
            </a:r>
            <a:r>
              <a:rPr lang="en-US" altLang="zh-CN" sz="2600" dirty="0" smtClean="0">
                <a:latin typeface="Arial" pitchFamily="34" charset="0"/>
                <a:ea typeface="华文细黑" pitchFamily="2" charset="-122"/>
                <a:cs typeface="Arial" pitchFamily="34" charset="0"/>
              </a:rPr>
              <a:t>//</a:t>
            </a:r>
            <a:r>
              <a:rPr lang="zh-CN" altLang="en-US" sz="2600" dirty="0" smtClean="0">
                <a:latin typeface="Arial" pitchFamily="34" charset="0"/>
                <a:ea typeface="华文细黑" pitchFamily="2" charset="-122"/>
                <a:cs typeface="Arial" pitchFamily="34" charset="0"/>
              </a:rPr>
              <a:t>户必须重写</a:t>
            </a:r>
            <a:r>
              <a:rPr lang="en-US" altLang="zh-CN" sz="2600" dirty="0" smtClean="0">
                <a:latin typeface="Arial" pitchFamily="34" charset="0"/>
                <a:ea typeface="华文细黑" pitchFamily="2" charset="-122"/>
                <a:cs typeface="Arial" pitchFamily="34" charset="0"/>
              </a:rPr>
              <a:t>run()</a:t>
            </a:r>
            <a:r>
              <a:rPr lang="zh-CN" altLang="en-US" sz="2600" dirty="0" smtClean="0">
                <a:latin typeface="Arial" pitchFamily="34" charset="0"/>
                <a:ea typeface="华文细黑" pitchFamily="2" charset="-122"/>
                <a:cs typeface="Arial" pitchFamily="34" charset="0"/>
              </a:rPr>
              <a:t>方法</a:t>
            </a:r>
            <a:endParaRPr lang="en-US" altLang="zh-CN" sz="2600" dirty="0" smtClean="0">
              <a:latin typeface="Arial" pitchFamily="34" charset="0"/>
              <a:ea typeface="华文细黑" pitchFamily="2" charset="-122"/>
              <a:cs typeface="Arial" pitchFamily="34" charset="0"/>
            </a:endParaRPr>
          </a:p>
          <a:p>
            <a:pPr>
              <a:spcBef>
                <a:spcPts val="600"/>
              </a:spcBef>
              <a:spcAft>
                <a:spcPts val="600"/>
              </a:spcAft>
              <a:buFont typeface="Wingdings" pitchFamily="2" charset="2"/>
              <a:buChar char="ü"/>
            </a:pPr>
            <a:r>
              <a:rPr lang="en-US" altLang="zh-CN" sz="2600" dirty="0" smtClean="0">
                <a:latin typeface="Arial" pitchFamily="34" charset="0"/>
                <a:ea typeface="华文细黑" pitchFamily="2" charset="-122"/>
                <a:cs typeface="Arial" pitchFamily="34" charset="0"/>
              </a:rPr>
              <a:t>yield(); //</a:t>
            </a:r>
            <a:r>
              <a:rPr lang="zh-CN" altLang="en-US" sz="2600" dirty="0" smtClean="0">
                <a:latin typeface="Arial" pitchFamily="34" charset="0"/>
                <a:ea typeface="华文细黑" pitchFamily="2" charset="-122"/>
                <a:cs typeface="Arial" pitchFamily="34" charset="0"/>
              </a:rPr>
              <a:t>强制终止线程执行</a:t>
            </a:r>
            <a:endParaRPr lang="en-US" altLang="zh-CN" sz="2600" dirty="0" smtClean="0">
              <a:latin typeface="Arial" pitchFamily="34" charset="0"/>
              <a:ea typeface="华文细黑" pitchFamily="2" charset="-122"/>
              <a:cs typeface="Arial" pitchFamily="34" charset="0"/>
            </a:endParaRPr>
          </a:p>
          <a:p>
            <a:pPr>
              <a:spcBef>
                <a:spcPts val="600"/>
              </a:spcBef>
              <a:spcAft>
                <a:spcPts val="600"/>
              </a:spcAft>
              <a:buFont typeface="Wingdings" pitchFamily="2" charset="2"/>
              <a:buChar char="ü"/>
            </a:pPr>
            <a:r>
              <a:rPr lang="en-US" altLang="zh-CN" sz="2600" dirty="0" err="1" smtClean="0">
                <a:latin typeface="Arial" pitchFamily="34" charset="0"/>
                <a:ea typeface="华文细黑" pitchFamily="2" charset="-122"/>
                <a:cs typeface="Arial" pitchFamily="34" charset="0"/>
              </a:rPr>
              <a:t>isAlive</a:t>
            </a:r>
            <a:r>
              <a:rPr lang="en-US" altLang="zh-CN" sz="2600" dirty="0" smtClean="0">
                <a:latin typeface="Arial" pitchFamily="34" charset="0"/>
                <a:ea typeface="华文细黑" pitchFamily="2" charset="-122"/>
                <a:cs typeface="Arial" pitchFamily="34" charset="0"/>
              </a:rPr>
              <a:t>(); //</a:t>
            </a:r>
            <a:r>
              <a:rPr lang="zh-CN" altLang="en-US" sz="2600" dirty="0" smtClean="0">
                <a:latin typeface="Arial" pitchFamily="34" charset="0"/>
                <a:ea typeface="华文细黑" pitchFamily="2" charset="-122"/>
                <a:cs typeface="Arial" pitchFamily="34" charset="0"/>
              </a:rPr>
              <a:t>测试当前线程是否在活动</a:t>
            </a:r>
            <a:endParaRPr lang="en-US" altLang="zh-CN" sz="2600" dirty="0" smtClean="0">
              <a:latin typeface="Arial" pitchFamily="34" charset="0"/>
              <a:ea typeface="华文细黑" pitchFamily="2" charset="-122"/>
              <a:cs typeface="Arial" pitchFamily="34" charset="0"/>
            </a:endParaRPr>
          </a:p>
          <a:p>
            <a:pPr>
              <a:spcBef>
                <a:spcPts val="600"/>
              </a:spcBef>
              <a:spcAft>
                <a:spcPts val="600"/>
              </a:spcAft>
              <a:buFont typeface="Wingdings" pitchFamily="2" charset="2"/>
              <a:buChar char="ü"/>
            </a:pPr>
            <a:r>
              <a:rPr lang="en-US" altLang="zh-CN" sz="2600" dirty="0" smtClean="0">
                <a:solidFill>
                  <a:srgbClr val="C00000"/>
                </a:solidFill>
                <a:latin typeface="Arial" pitchFamily="34" charset="0"/>
                <a:ea typeface="华文细黑" pitchFamily="2" charset="-122"/>
                <a:cs typeface="Arial" pitchFamily="34" charset="0"/>
              </a:rPr>
              <a:t>sleep(</a:t>
            </a:r>
            <a:r>
              <a:rPr lang="en-US" altLang="zh-CN" sz="2600" dirty="0" err="1" smtClean="0">
                <a:solidFill>
                  <a:srgbClr val="C00000"/>
                </a:solidFill>
                <a:latin typeface="Arial" pitchFamily="34" charset="0"/>
                <a:ea typeface="华文细黑" pitchFamily="2" charset="-122"/>
                <a:cs typeface="Arial" pitchFamily="34" charset="0"/>
              </a:rPr>
              <a:t>int</a:t>
            </a:r>
            <a:r>
              <a:rPr lang="en-US" altLang="zh-CN" sz="2600" dirty="0" smtClean="0">
                <a:solidFill>
                  <a:srgbClr val="C00000"/>
                </a:solidFill>
                <a:latin typeface="Arial" pitchFamily="34" charset="0"/>
                <a:ea typeface="华文细黑" pitchFamily="2" charset="-122"/>
                <a:cs typeface="Arial" pitchFamily="34" charset="0"/>
              </a:rPr>
              <a:t> </a:t>
            </a:r>
            <a:r>
              <a:rPr lang="en-US" altLang="zh-CN" sz="2600" dirty="0" err="1" smtClean="0">
                <a:solidFill>
                  <a:srgbClr val="C00000"/>
                </a:solidFill>
                <a:latin typeface="Arial" pitchFamily="34" charset="0"/>
                <a:ea typeface="华文细黑" pitchFamily="2" charset="-122"/>
                <a:cs typeface="Arial" pitchFamily="34" charset="0"/>
              </a:rPr>
              <a:t>millsecond</a:t>
            </a:r>
            <a:r>
              <a:rPr lang="en-US" altLang="zh-CN" sz="2600" dirty="0" smtClean="0">
                <a:solidFill>
                  <a:srgbClr val="C00000"/>
                </a:solidFill>
                <a:latin typeface="Arial" pitchFamily="34" charset="0"/>
                <a:ea typeface="华文细黑" pitchFamily="2" charset="-122"/>
                <a:cs typeface="Arial" pitchFamily="34" charset="0"/>
              </a:rPr>
              <a:t>); //</a:t>
            </a:r>
            <a:r>
              <a:rPr lang="zh-CN" altLang="en-US" sz="2600" dirty="0" smtClean="0">
                <a:solidFill>
                  <a:srgbClr val="C00000"/>
                </a:solidFill>
                <a:latin typeface="Arial" pitchFamily="34" charset="0"/>
                <a:ea typeface="华文细黑" pitchFamily="2" charset="-122"/>
                <a:cs typeface="Arial" pitchFamily="34" charset="0"/>
              </a:rPr>
              <a:t>使线程休眠一段时间，时间长短由参数所决定</a:t>
            </a:r>
            <a:endParaRPr lang="en-US" altLang="zh-CN" sz="2600" dirty="0" smtClean="0">
              <a:solidFill>
                <a:srgbClr val="C00000"/>
              </a:solidFill>
              <a:latin typeface="Arial" pitchFamily="34" charset="0"/>
              <a:ea typeface="华文细黑" pitchFamily="2" charset="-122"/>
              <a:cs typeface="Arial" pitchFamily="34" charset="0"/>
            </a:endParaRPr>
          </a:p>
          <a:p>
            <a:pPr>
              <a:spcBef>
                <a:spcPts val="600"/>
              </a:spcBef>
              <a:spcAft>
                <a:spcPts val="600"/>
              </a:spcAft>
              <a:buFont typeface="Wingdings" pitchFamily="2" charset="2"/>
              <a:buChar char="ü"/>
            </a:pPr>
            <a:r>
              <a:rPr lang="en-US" altLang="zh-CN" sz="2600" dirty="0" smtClean="0">
                <a:solidFill>
                  <a:srgbClr val="C00000"/>
                </a:solidFill>
                <a:latin typeface="Arial" pitchFamily="34" charset="0"/>
                <a:ea typeface="华文细黑" pitchFamily="2" charset="-122"/>
                <a:cs typeface="Arial" pitchFamily="34" charset="0"/>
              </a:rPr>
              <a:t>void wait(); //</a:t>
            </a:r>
            <a:r>
              <a:rPr lang="zh-CN" altLang="en-US" sz="2600" dirty="0" smtClean="0">
                <a:solidFill>
                  <a:srgbClr val="C00000"/>
                </a:solidFill>
                <a:latin typeface="Arial" pitchFamily="34" charset="0"/>
                <a:ea typeface="华文细黑" pitchFamily="2" charset="-122"/>
                <a:cs typeface="Arial" pitchFamily="34" charset="0"/>
              </a:rPr>
              <a:t>使线程处于等待状态</a:t>
            </a:r>
            <a:endParaRPr lang="en-US" altLang="zh-CN" sz="2600" dirty="0" smtClean="0">
              <a:solidFill>
                <a:srgbClr val="C00000"/>
              </a:solidFill>
              <a:latin typeface="Arial" pitchFamily="34" charset="0"/>
              <a:ea typeface="华文细黑" pitchFamily="2" charset="-122"/>
              <a:cs typeface="Arial" pitchFamily="34"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11.5</a:t>
            </a:r>
            <a:r>
              <a:rPr lang="zh-CN" altLang="en-US" dirty="0" smtClean="0"/>
              <a:t>线程的调度</a:t>
            </a:r>
            <a:endParaRPr lang="zh-CN" altLang="en-US" dirty="0"/>
          </a:p>
        </p:txBody>
      </p:sp>
      <p:sp>
        <p:nvSpPr>
          <p:cNvPr id="4" name="TextBox 3"/>
          <p:cNvSpPr txBox="1"/>
          <p:nvPr/>
        </p:nvSpPr>
        <p:spPr>
          <a:xfrm>
            <a:off x="323528" y="980728"/>
            <a:ext cx="8424936" cy="923330"/>
          </a:xfrm>
          <a:prstGeom prst="rect">
            <a:avLst/>
          </a:prstGeom>
          <a:noFill/>
        </p:spPr>
        <p:txBody>
          <a:bodyPr wrap="square" rtlCol="0">
            <a:spAutoFit/>
          </a:bodyPr>
          <a:lstStyle/>
          <a:p>
            <a:pPr>
              <a:buFont typeface="Wingdings" pitchFamily="2" charset="2"/>
              <a:buChar char="n"/>
            </a:pPr>
            <a:r>
              <a:rPr lang="zh-CN" altLang="en-US" sz="2800" b="1" dirty="0" smtClean="0">
                <a:solidFill>
                  <a:srgbClr val="FF0000"/>
                </a:solidFill>
                <a:latin typeface="Arial" pitchFamily="34" charset="0"/>
                <a:ea typeface="华文细黑" pitchFamily="2" charset="-122"/>
                <a:cs typeface="Arial" pitchFamily="34" charset="0"/>
              </a:rPr>
              <a:t>线程调度策略</a:t>
            </a:r>
            <a:endParaRPr lang="en-US" altLang="zh-CN" sz="2800" b="1" dirty="0" smtClean="0">
              <a:solidFill>
                <a:srgbClr val="FF0000"/>
              </a:solidFill>
              <a:latin typeface="Arial" pitchFamily="34" charset="0"/>
              <a:ea typeface="华文细黑" pitchFamily="2" charset="-122"/>
              <a:cs typeface="Arial" pitchFamily="34" charset="0"/>
            </a:endParaRPr>
          </a:p>
          <a:p>
            <a:pPr>
              <a:buFont typeface="Wingdings" pitchFamily="2" charset="2"/>
              <a:buChar char="Ø"/>
            </a:pPr>
            <a:r>
              <a:rPr lang="zh-CN" altLang="en-US" sz="2600" b="1" dirty="0" smtClean="0">
                <a:solidFill>
                  <a:srgbClr val="0000FF"/>
                </a:solidFill>
                <a:latin typeface="Arial" pitchFamily="34" charset="0"/>
                <a:ea typeface="华文细黑" pitchFamily="2" charset="-122"/>
                <a:cs typeface="Arial" pitchFamily="34" charset="0"/>
              </a:rPr>
              <a:t>时间片</a:t>
            </a:r>
            <a:endParaRPr lang="en-US" altLang="zh-CN" sz="2600" b="1" dirty="0" smtClean="0">
              <a:solidFill>
                <a:srgbClr val="0000FF"/>
              </a:solidFill>
              <a:latin typeface="Arial" pitchFamily="34" charset="0"/>
              <a:ea typeface="华文细黑" pitchFamily="2" charset="-122"/>
              <a:cs typeface="Arial" pitchFamily="34" charset="0"/>
            </a:endParaRPr>
          </a:p>
        </p:txBody>
      </p:sp>
      <p:grpSp>
        <p:nvGrpSpPr>
          <p:cNvPr id="20" name="组合 19"/>
          <p:cNvGrpSpPr/>
          <p:nvPr/>
        </p:nvGrpSpPr>
        <p:grpSpPr>
          <a:xfrm>
            <a:off x="1691680" y="2276872"/>
            <a:ext cx="3816424" cy="648072"/>
            <a:chOff x="5004048" y="2420888"/>
            <a:chExt cx="3816424" cy="648072"/>
          </a:xfrm>
        </p:grpSpPr>
        <p:cxnSp>
          <p:nvCxnSpPr>
            <p:cNvPr id="6" name="直接连接符 5"/>
            <p:cNvCxnSpPr/>
            <p:nvPr/>
          </p:nvCxnSpPr>
          <p:spPr>
            <a:xfrm>
              <a:off x="5364088" y="2492896"/>
              <a:ext cx="576064"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5940152" y="2924944"/>
              <a:ext cx="576064"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6516216" y="2492896"/>
              <a:ext cx="576064"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7668344" y="2492896"/>
              <a:ext cx="576064"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7092280" y="2924944"/>
              <a:ext cx="576064"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5940152" y="2492896"/>
              <a:ext cx="0" cy="432048"/>
            </a:xfrm>
            <a:prstGeom prst="line">
              <a:avLst/>
            </a:prstGeom>
            <a:ln>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6516216" y="2492896"/>
              <a:ext cx="0" cy="432048"/>
            </a:xfrm>
            <a:prstGeom prst="line">
              <a:avLst/>
            </a:prstGeom>
            <a:ln>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7092280" y="2492896"/>
              <a:ext cx="0" cy="432048"/>
            </a:xfrm>
            <a:prstGeom prst="line">
              <a:avLst/>
            </a:prstGeom>
            <a:ln>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7668344" y="2492896"/>
              <a:ext cx="0" cy="432048"/>
            </a:xfrm>
            <a:prstGeom prst="line">
              <a:avLst/>
            </a:prstGeom>
            <a:ln>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8244408" y="2924944"/>
              <a:ext cx="576064"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8244408" y="2492896"/>
              <a:ext cx="0" cy="432048"/>
            </a:xfrm>
            <a:prstGeom prst="line">
              <a:avLst/>
            </a:prstGeom>
            <a:ln>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5004048" y="2420888"/>
              <a:ext cx="504056" cy="338554"/>
            </a:xfrm>
            <a:prstGeom prst="rect">
              <a:avLst/>
            </a:prstGeom>
            <a:noFill/>
          </p:spPr>
          <p:txBody>
            <a:bodyPr wrap="square" rtlCol="0">
              <a:spAutoFit/>
            </a:bodyPr>
            <a:lstStyle/>
            <a:p>
              <a:pPr algn="ctr"/>
              <a:r>
                <a:rPr lang="en-US" altLang="zh-CN" sz="1600" b="1" dirty="0" smtClean="0"/>
                <a:t>1</a:t>
              </a:r>
              <a:endParaRPr lang="zh-CN" altLang="en-US" sz="1600" b="1" dirty="0"/>
            </a:p>
          </p:txBody>
        </p:sp>
        <p:sp>
          <p:nvSpPr>
            <p:cNvPr id="19" name="TextBox 18"/>
            <p:cNvSpPr txBox="1"/>
            <p:nvPr/>
          </p:nvSpPr>
          <p:spPr>
            <a:xfrm>
              <a:off x="5004048" y="2730406"/>
              <a:ext cx="504056" cy="338554"/>
            </a:xfrm>
            <a:prstGeom prst="rect">
              <a:avLst/>
            </a:prstGeom>
            <a:noFill/>
          </p:spPr>
          <p:txBody>
            <a:bodyPr wrap="square" rtlCol="0">
              <a:spAutoFit/>
            </a:bodyPr>
            <a:lstStyle/>
            <a:p>
              <a:pPr algn="ctr"/>
              <a:r>
                <a:rPr lang="en-US" altLang="zh-CN" sz="1600" b="1" dirty="0" smtClean="0"/>
                <a:t>2</a:t>
              </a:r>
              <a:endParaRPr lang="zh-CN" altLang="en-US" sz="1600" b="1" dirty="0"/>
            </a:p>
          </p:txBody>
        </p:sp>
      </p:grpSp>
      <p:sp>
        <p:nvSpPr>
          <p:cNvPr id="21" name="TextBox 20"/>
          <p:cNvSpPr txBox="1"/>
          <p:nvPr/>
        </p:nvSpPr>
        <p:spPr>
          <a:xfrm>
            <a:off x="395536" y="3544560"/>
            <a:ext cx="8424936" cy="969496"/>
          </a:xfrm>
          <a:prstGeom prst="rect">
            <a:avLst/>
          </a:prstGeom>
          <a:noFill/>
        </p:spPr>
        <p:txBody>
          <a:bodyPr wrap="square" rtlCol="0">
            <a:spAutoFit/>
          </a:bodyPr>
          <a:lstStyle/>
          <a:p>
            <a:pPr>
              <a:spcAft>
                <a:spcPts val="600"/>
              </a:spcAft>
              <a:buFont typeface="Wingdings" pitchFamily="2" charset="2"/>
              <a:buChar char="Ø"/>
            </a:pPr>
            <a:r>
              <a:rPr lang="zh-CN" altLang="en-US" sz="2600" b="1" dirty="0" smtClean="0">
                <a:solidFill>
                  <a:srgbClr val="0000FF"/>
                </a:solidFill>
                <a:latin typeface="Arial" pitchFamily="34" charset="0"/>
                <a:ea typeface="华文细黑" pitchFamily="2" charset="-122"/>
                <a:cs typeface="Arial" pitchFamily="34" charset="0"/>
              </a:rPr>
              <a:t>抢占式</a:t>
            </a:r>
            <a:endParaRPr lang="en-US" altLang="zh-CN" sz="2600" b="1" dirty="0" smtClean="0">
              <a:solidFill>
                <a:srgbClr val="0000FF"/>
              </a:solidFill>
              <a:latin typeface="Arial" pitchFamily="34" charset="0"/>
              <a:ea typeface="华文细黑" pitchFamily="2" charset="-122"/>
              <a:cs typeface="Arial" pitchFamily="34" charset="0"/>
            </a:endParaRPr>
          </a:p>
          <a:p>
            <a:pPr>
              <a:spcAft>
                <a:spcPts val="600"/>
              </a:spcAft>
            </a:pPr>
            <a:r>
              <a:rPr lang="zh-CN" altLang="en-US" sz="2600" b="1" dirty="0" smtClean="0">
                <a:latin typeface="Arial" pitchFamily="34" charset="0"/>
                <a:ea typeface="华文细黑" pitchFamily="2" charset="-122"/>
                <a:cs typeface="Arial" pitchFamily="34" charset="0"/>
              </a:rPr>
              <a:t>高优先级的线程抢占</a:t>
            </a:r>
            <a:r>
              <a:rPr lang="en-US" altLang="zh-CN" sz="2600" b="1" dirty="0" smtClean="0">
                <a:latin typeface="Arial" pitchFamily="34" charset="0"/>
                <a:ea typeface="华文细黑" pitchFamily="2" charset="-122"/>
                <a:cs typeface="Arial" pitchFamily="34" charset="0"/>
              </a:rPr>
              <a:t>CPU</a:t>
            </a:r>
            <a:r>
              <a:rPr lang="zh-CN" altLang="en-US" sz="2600" b="1" dirty="0" smtClean="0">
                <a:latin typeface="Arial" pitchFamily="34" charset="0"/>
                <a:ea typeface="华文细黑" pitchFamily="2" charset="-122"/>
                <a:cs typeface="Arial" pitchFamily="34" charset="0"/>
              </a:rPr>
              <a:t>。 </a:t>
            </a:r>
            <a:r>
              <a:rPr lang="en-US" altLang="zh-CN" sz="2600" b="1" dirty="0" smtClean="0">
                <a:latin typeface="Arial" pitchFamily="34" charset="0"/>
                <a:ea typeface="华文细黑" pitchFamily="2" charset="-122"/>
                <a:cs typeface="Arial" pitchFamily="34" charset="0"/>
              </a:rPr>
              <a:t>(</a:t>
            </a:r>
            <a:r>
              <a:rPr lang="en-US" altLang="zh-CN" sz="2600" b="1" dirty="0" smtClean="0">
                <a:solidFill>
                  <a:srgbClr val="FF00FF"/>
                </a:solidFill>
                <a:latin typeface="Arial" pitchFamily="34" charset="0"/>
                <a:ea typeface="华文细黑" pitchFamily="2" charset="-122"/>
                <a:cs typeface="Arial" pitchFamily="34" charset="0"/>
              </a:rPr>
              <a:t>Java</a:t>
            </a:r>
            <a:r>
              <a:rPr lang="zh-CN" altLang="en-US" sz="2600" b="1" dirty="0" smtClean="0">
                <a:solidFill>
                  <a:srgbClr val="FF00FF"/>
                </a:solidFill>
                <a:latin typeface="Arial" pitchFamily="34" charset="0"/>
                <a:ea typeface="华文细黑" pitchFamily="2" charset="-122"/>
                <a:cs typeface="Arial" pitchFamily="34" charset="0"/>
              </a:rPr>
              <a:t>采用抢占式策略</a:t>
            </a:r>
            <a:r>
              <a:rPr lang="en-US" altLang="zh-CN" sz="2600" b="1" dirty="0" smtClean="0">
                <a:latin typeface="Arial" pitchFamily="34" charset="0"/>
                <a:ea typeface="华文细黑" pitchFamily="2" charset="-122"/>
                <a:cs typeface="Arial" pitchFamily="34" charset="0"/>
              </a:rPr>
              <a:t>)</a:t>
            </a:r>
            <a:endParaRPr lang="en-US" altLang="zh-CN" sz="2600" dirty="0" smtClean="0">
              <a:latin typeface="Arial" pitchFamily="34" charset="0"/>
              <a:ea typeface="华文细黑" pitchFamily="2" charset="-122"/>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4" presetClass="entr" presetSubtype="0" accel="10000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 calcmode="lin" valueType="num">
                                      <p:cBhvr>
                                        <p:cTn id="7" dur="500" fill="hold"/>
                                        <p:tgtEl>
                                          <p:spTgt spid="4">
                                            <p:txEl>
                                              <p:pRg st="1" end="1"/>
                                            </p:txEl>
                                          </p:spTgt>
                                        </p:tgtEl>
                                        <p:attrNameLst>
                                          <p:attrName>ppt_w</p:attrName>
                                        </p:attrNameLst>
                                      </p:cBhvr>
                                      <p:tavLst>
                                        <p:tav tm="0">
                                          <p:val>
                                            <p:strVal val="#ppt_w*0.05"/>
                                          </p:val>
                                        </p:tav>
                                        <p:tav tm="100000">
                                          <p:val>
                                            <p:strVal val="#ppt_w"/>
                                          </p:val>
                                        </p:tav>
                                      </p:tavLst>
                                    </p:anim>
                                    <p:anim calcmode="lin" valueType="num">
                                      <p:cBhvr>
                                        <p:cTn id="8" dur="500" fill="hold"/>
                                        <p:tgtEl>
                                          <p:spTgt spid="4">
                                            <p:txEl>
                                              <p:pRg st="1" end="1"/>
                                            </p:txEl>
                                          </p:spTgt>
                                        </p:tgtEl>
                                        <p:attrNameLst>
                                          <p:attrName>ppt_h</p:attrName>
                                        </p:attrNameLst>
                                      </p:cBhvr>
                                      <p:tavLst>
                                        <p:tav tm="0">
                                          <p:val>
                                            <p:strVal val="#ppt_h"/>
                                          </p:val>
                                        </p:tav>
                                        <p:tav tm="100000">
                                          <p:val>
                                            <p:strVal val="#ppt_h"/>
                                          </p:val>
                                        </p:tav>
                                      </p:tavLst>
                                    </p:anim>
                                    <p:anim calcmode="lin" valueType="num">
                                      <p:cBhvr>
                                        <p:cTn id="9" dur="500" fill="hold"/>
                                        <p:tgtEl>
                                          <p:spTgt spid="4">
                                            <p:txEl>
                                              <p:pRg st="1" end="1"/>
                                            </p:txEl>
                                          </p:spTgt>
                                        </p:tgtEl>
                                        <p:attrNameLst>
                                          <p:attrName>ppt_x</p:attrName>
                                        </p:attrNameLst>
                                      </p:cBhvr>
                                      <p:tavLst>
                                        <p:tav tm="0">
                                          <p:val>
                                            <p:strVal val="#ppt_x-.2"/>
                                          </p:val>
                                        </p:tav>
                                        <p:tav tm="100000">
                                          <p:val>
                                            <p:strVal val="#ppt_x"/>
                                          </p:val>
                                        </p:tav>
                                      </p:tavLst>
                                    </p:anim>
                                    <p:anim calcmode="lin" valueType="num">
                                      <p:cBhvr>
                                        <p:cTn id="10" dur="500" fill="hold"/>
                                        <p:tgtEl>
                                          <p:spTgt spid="4">
                                            <p:txEl>
                                              <p:pRg st="1" end="1"/>
                                            </p:txEl>
                                          </p:spTgt>
                                        </p:tgtEl>
                                        <p:attrNameLst>
                                          <p:attrName>ppt_y</p:attrName>
                                        </p:attrNameLst>
                                      </p:cBhvr>
                                      <p:tavLst>
                                        <p:tav tm="0">
                                          <p:val>
                                            <p:strVal val="#ppt_y"/>
                                          </p:val>
                                        </p:tav>
                                        <p:tav tm="100000">
                                          <p:val>
                                            <p:strVal val="#ppt_y"/>
                                          </p:val>
                                        </p:tav>
                                      </p:tavLst>
                                    </p:anim>
                                    <p:animEffect transition="in" filter="fade">
                                      <p:cBhvr>
                                        <p:cTn id="11" dur="500"/>
                                        <p:tgtEl>
                                          <p:spTgt spid="4">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20"/>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54" presetClass="entr" presetSubtype="0" accel="100000" fill="hold" nodeType="clickEffect">
                                  <p:stCondLst>
                                    <p:cond delay="0"/>
                                  </p:stCondLst>
                                  <p:childTnLst>
                                    <p:set>
                                      <p:cBhvr>
                                        <p:cTn id="19" dur="1" fill="hold">
                                          <p:stCondLst>
                                            <p:cond delay="0"/>
                                          </p:stCondLst>
                                        </p:cTn>
                                        <p:tgtEl>
                                          <p:spTgt spid="21">
                                            <p:txEl>
                                              <p:pRg st="0" end="0"/>
                                            </p:txEl>
                                          </p:spTgt>
                                        </p:tgtEl>
                                        <p:attrNameLst>
                                          <p:attrName>style.visibility</p:attrName>
                                        </p:attrNameLst>
                                      </p:cBhvr>
                                      <p:to>
                                        <p:strVal val="visible"/>
                                      </p:to>
                                    </p:set>
                                    <p:anim calcmode="lin" valueType="num">
                                      <p:cBhvr>
                                        <p:cTn id="20" dur="500" fill="hold"/>
                                        <p:tgtEl>
                                          <p:spTgt spid="21">
                                            <p:txEl>
                                              <p:pRg st="0" end="0"/>
                                            </p:txEl>
                                          </p:spTgt>
                                        </p:tgtEl>
                                        <p:attrNameLst>
                                          <p:attrName>ppt_w</p:attrName>
                                        </p:attrNameLst>
                                      </p:cBhvr>
                                      <p:tavLst>
                                        <p:tav tm="0">
                                          <p:val>
                                            <p:strVal val="#ppt_w*0.05"/>
                                          </p:val>
                                        </p:tav>
                                        <p:tav tm="100000">
                                          <p:val>
                                            <p:strVal val="#ppt_w"/>
                                          </p:val>
                                        </p:tav>
                                      </p:tavLst>
                                    </p:anim>
                                    <p:anim calcmode="lin" valueType="num">
                                      <p:cBhvr>
                                        <p:cTn id="21" dur="500" fill="hold"/>
                                        <p:tgtEl>
                                          <p:spTgt spid="21">
                                            <p:txEl>
                                              <p:pRg st="0" end="0"/>
                                            </p:txEl>
                                          </p:spTgt>
                                        </p:tgtEl>
                                        <p:attrNameLst>
                                          <p:attrName>ppt_h</p:attrName>
                                        </p:attrNameLst>
                                      </p:cBhvr>
                                      <p:tavLst>
                                        <p:tav tm="0">
                                          <p:val>
                                            <p:strVal val="#ppt_h"/>
                                          </p:val>
                                        </p:tav>
                                        <p:tav tm="100000">
                                          <p:val>
                                            <p:strVal val="#ppt_h"/>
                                          </p:val>
                                        </p:tav>
                                      </p:tavLst>
                                    </p:anim>
                                    <p:anim calcmode="lin" valueType="num">
                                      <p:cBhvr>
                                        <p:cTn id="22" dur="500" fill="hold"/>
                                        <p:tgtEl>
                                          <p:spTgt spid="21">
                                            <p:txEl>
                                              <p:pRg st="0" end="0"/>
                                            </p:txEl>
                                          </p:spTgt>
                                        </p:tgtEl>
                                        <p:attrNameLst>
                                          <p:attrName>ppt_x</p:attrName>
                                        </p:attrNameLst>
                                      </p:cBhvr>
                                      <p:tavLst>
                                        <p:tav tm="0">
                                          <p:val>
                                            <p:strVal val="#ppt_x-.2"/>
                                          </p:val>
                                        </p:tav>
                                        <p:tav tm="100000">
                                          <p:val>
                                            <p:strVal val="#ppt_x"/>
                                          </p:val>
                                        </p:tav>
                                      </p:tavLst>
                                    </p:anim>
                                    <p:anim calcmode="lin" valueType="num">
                                      <p:cBhvr>
                                        <p:cTn id="23" dur="500" fill="hold"/>
                                        <p:tgtEl>
                                          <p:spTgt spid="21">
                                            <p:txEl>
                                              <p:pRg st="0" end="0"/>
                                            </p:txEl>
                                          </p:spTgt>
                                        </p:tgtEl>
                                        <p:attrNameLst>
                                          <p:attrName>ppt_y</p:attrName>
                                        </p:attrNameLst>
                                      </p:cBhvr>
                                      <p:tavLst>
                                        <p:tav tm="0">
                                          <p:val>
                                            <p:strVal val="#ppt_y"/>
                                          </p:val>
                                        </p:tav>
                                        <p:tav tm="100000">
                                          <p:val>
                                            <p:strVal val="#ppt_y"/>
                                          </p:val>
                                        </p:tav>
                                      </p:tavLst>
                                    </p:anim>
                                    <p:animEffect transition="in" filter="fade">
                                      <p:cBhvr>
                                        <p:cTn id="24" dur="500"/>
                                        <p:tgtEl>
                                          <p:spTgt spid="21">
                                            <p:txEl>
                                              <p:pRg st="0" end="0"/>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54" presetClass="entr" presetSubtype="0" accel="100000" fill="hold" nodeType="clickEffect">
                                  <p:stCondLst>
                                    <p:cond delay="0"/>
                                  </p:stCondLst>
                                  <p:childTnLst>
                                    <p:set>
                                      <p:cBhvr>
                                        <p:cTn id="28" dur="1" fill="hold">
                                          <p:stCondLst>
                                            <p:cond delay="0"/>
                                          </p:stCondLst>
                                        </p:cTn>
                                        <p:tgtEl>
                                          <p:spTgt spid="21">
                                            <p:txEl>
                                              <p:pRg st="1" end="1"/>
                                            </p:txEl>
                                          </p:spTgt>
                                        </p:tgtEl>
                                        <p:attrNameLst>
                                          <p:attrName>style.visibility</p:attrName>
                                        </p:attrNameLst>
                                      </p:cBhvr>
                                      <p:to>
                                        <p:strVal val="visible"/>
                                      </p:to>
                                    </p:set>
                                    <p:anim calcmode="lin" valueType="num">
                                      <p:cBhvr>
                                        <p:cTn id="29" dur="500" fill="hold"/>
                                        <p:tgtEl>
                                          <p:spTgt spid="21">
                                            <p:txEl>
                                              <p:pRg st="1" end="1"/>
                                            </p:txEl>
                                          </p:spTgt>
                                        </p:tgtEl>
                                        <p:attrNameLst>
                                          <p:attrName>ppt_w</p:attrName>
                                        </p:attrNameLst>
                                      </p:cBhvr>
                                      <p:tavLst>
                                        <p:tav tm="0">
                                          <p:val>
                                            <p:strVal val="#ppt_w*0.05"/>
                                          </p:val>
                                        </p:tav>
                                        <p:tav tm="100000">
                                          <p:val>
                                            <p:strVal val="#ppt_w"/>
                                          </p:val>
                                        </p:tav>
                                      </p:tavLst>
                                    </p:anim>
                                    <p:anim calcmode="lin" valueType="num">
                                      <p:cBhvr>
                                        <p:cTn id="30" dur="500" fill="hold"/>
                                        <p:tgtEl>
                                          <p:spTgt spid="21">
                                            <p:txEl>
                                              <p:pRg st="1" end="1"/>
                                            </p:txEl>
                                          </p:spTgt>
                                        </p:tgtEl>
                                        <p:attrNameLst>
                                          <p:attrName>ppt_h</p:attrName>
                                        </p:attrNameLst>
                                      </p:cBhvr>
                                      <p:tavLst>
                                        <p:tav tm="0">
                                          <p:val>
                                            <p:strVal val="#ppt_h"/>
                                          </p:val>
                                        </p:tav>
                                        <p:tav tm="100000">
                                          <p:val>
                                            <p:strVal val="#ppt_h"/>
                                          </p:val>
                                        </p:tav>
                                      </p:tavLst>
                                    </p:anim>
                                    <p:anim calcmode="lin" valueType="num">
                                      <p:cBhvr>
                                        <p:cTn id="31" dur="500" fill="hold"/>
                                        <p:tgtEl>
                                          <p:spTgt spid="21">
                                            <p:txEl>
                                              <p:pRg st="1" end="1"/>
                                            </p:txEl>
                                          </p:spTgt>
                                        </p:tgtEl>
                                        <p:attrNameLst>
                                          <p:attrName>ppt_x</p:attrName>
                                        </p:attrNameLst>
                                      </p:cBhvr>
                                      <p:tavLst>
                                        <p:tav tm="0">
                                          <p:val>
                                            <p:strVal val="#ppt_x-.2"/>
                                          </p:val>
                                        </p:tav>
                                        <p:tav tm="100000">
                                          <p:val>
                                            <p:strVal val="#ppt_x"/>
                                          </p:val>
                                        </p:tav>
                                      </p:tavLst>
                                    </p:anim>
                                    <p:anim calcmode="lin" valueType="num">
                                      <p:cBhvr>
                                        <p:cTn id="32" dur="500" fill="hold"/>
                                        <p:tgtEl>
                                          <p:spTgt spid="21">
                                            <p:txEl>
                                              <p:pRg st="1" end="1"/>
                                            </p:txEl>
                                          </p:spTgt>
                                        </p:tgtEl>
                                        <p:attrNameLst>
                                          <p:attrName>ppt_y</p:attrName>
                                        </p:attrNameLst>
                                      </p:cBhvr>
                                      <p:tavLst>
                                        <p:tav tm="0">
                                          <p:val>
                                            <p:strVal val="#ppt_y"/>
                                          </p:val>
                                        </p:tav>
                                        <p:tav tm="100000">
                                          <p:val>
                                            <p:strVal val="#ppt_y"/>
                                          </p:val>
                                        </p:tav>
                                      </p:tavLst>
                                    </p:anim>
                                    <p:animEffect transition="in" filter="fade">
                                      <p:cBhvr>
                                        <p:cTn id="33" dur="500"/>
                                        <p:tgtEl>
                                          <p:spTgt spid="2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11.5</a:t>
            </a:r>
            <a:r>
              <a:rPr lang="zh-CN" altLang="en-US" dirty="0" smtClean="0"/>
              <a:t>线程的调度</a:t>
            </a:r>
            <a:endParaRPr lang="zh-CN" altLang="en-US" dirty="0"/>
          </a:p>
        </p:txBody>
      </p:sp>
      <p:sp>
        <p:nvSpPr>
          <p:cNvPr id="23" name="TextBox 22"/>
          <p:cNvSpPr txBox="1"/>
          <p:nvPr/>
        </p:nvSpPr>
        <p:spPr>
          <a:xfrm>
            <a:off x="323528" y="1029504"/>
            <a:ext cx="8424936" cy="3139321"/>
          </a:xfrm>
          <a:prstGeom prst="rect">
            <a:avLst/>
          </a:prstGeom>
          <a:noFill/>
        </p:spPr>
        <p:txBody>
          <a:bodyPr wrap="square" rtlCol="0">
            <a:spAutoFit/>
          </a:bodyPr>
          <a:lstStyle/>
          <a:p>
            <a:pPr>
              <a:spcBef>
                <a:spcPts val="600"/>
              </a:spcBef>
              <a:spcAft>
                <a:spcPts val="600"/>
              </a:spcAft>
              <a:buFont typeface="Wingdings" pitchFamily="2" charset="2"/>
              <a:buChar char="n"/>
            </a:pPr>
            <a:r>
              <a:rPr lang="en-US" altLang="zh-CN" sz="2800" b="1" dirty="0" smtClean="0">
                <a:solidFill>
                  <a:srgbClr val="FF0000"/>
                </a:solidFill>
                <a:latin typeface="Arial" pitchFamily="34" charset="0"/>
                <a:ea typeface="华文细黑" pitchFamily="2" charset="-122"/>
                <a:cs typeface="Arial" pitchFamily="34" charset="0"/>
              </a:rPr>
              <a:t>Java</a:t>
            </a:r>
            <a:r>
              <a:rPr lang="zh-CN" altLang="en-US" sz="2800" b="1" dirty="0" smtClean="0">
                <a:solidFill>
                  <a:srgbClr val="FF0000"/>
                </a:solidFill>
                <a:latin typeface="Arial" pitchFamily="34" charset="0"/>
                <a:ea typeface="华文细黑" pitchFamily="2" charset="-122"/>
                <a:cs typeface="Arial" pitchFamily="34" charset="0"/>
              </a:rPr>
              <a:t>线程调度的优先级策略</a:t>
            </a:r>
            <a:endParaRPr lang="en-US" altLang="zh-CN" sz="2800" b="1" dirty="0" smtClean="0">
              <a:solidFill>
                <a:srgbClr val="FF0000"/>
              </a:solidFill>
              <a:latin typeface="Arial" pitchFamily="34" charset="0"/>
              <a:ea typeface="华文细黑" pitchFamily="2" charset="-122"/>
              <a:cs typeface="Arial" pitchFamily="34" charset="0"/>
            </a:endParaRPr>
          </a:p>
          <a:p>
            <a:pPr>
              <a:spcBef>
                <a:spcPts val="600"/>
              </a:spcBef>
              <a:spcAft>
                <a:spcPts val="600"/>
              </a:spcAft>
              <a:buFont typeface="Wingdings" pitchFamily="2" charset="2"/>
              <a:buChar char="Ø"/>
            </a:pPr>
            <a:r>
              <a:rPr lang="zh-CN" altLang="en-US" sz="2600" b="1" dirty="0" smtClean="0">
                <a:latin typeface="Arial" pitchFamily="34" charset="0"/>
                <a:ea typeface="华文细黑" pitchFamily="2" charset="-122"/>
                <a:cs typeface="Arial" pitchFamily="34" charset="0"/>
              </a:rPr>
              <a:t>优先级高的先执行，优先级低的后执行。</a:t>
            </a:r>
            <a:endParaRPr lang="en-US" altLang="zh-CN" sz="2600" b="1" dirty="0" smtClean="0">
              <a:latin typeface="Arial" pitchFamily="34" charset="0"/>
              <a:ea typeface="华文细黑" pitchFamily="2" charset="-122"/>
              <a:cs typeface="Arial" pitchFamily="34" charset="0"/>
            </a:endParaRPr>
          </a:p>
          <a:p>
            <a:pPr>
              <a:spcBef>
                <a:spcPts val="600"/>
              </a:spcBef>
              <a:spcAft>
                <a:spcPts val="600"/>
              </a:spcAft>
              <a:buFont typeface="Wingdings" pitchFamily="2" charset="2"/>
              <a:buChar char="Ø"/>
            </a:pPr>
            <a:r>
              <a:rPr lang="zh-CN" altLang="en-US" sz="2600" b="1" dirty="0" smtClean="0">
                <a:latin typeface="Arial" pitchFamily="34" charset="0"/>
                <a:ea typeface="华文细黑" pitchFamily="2" charset="-122"/>
                <a:cs typeface="Arial" pitchFamily="34" charset="0"/>
              </a:rPr>
              <a:t>多线程系统会自动为每个线程分配一个优先级，缺省时，继承其父类的优先级。</a:t>
            </a:r>
            <a:endParaRPr lang="en-US" altLang="zh-CN" sz="2600" b="1" dirty="0" smtClean="0">
              <a:latin typeface="Arial" pitchFamily="34" charset="0"/>
              <a:ea typeface="华文细黑" pitchFamily="2" charset="-122"/>
              <a:cs typeface="Arial" pitchFamily="34" charset="0"/>
            </a:endParaRPr>
          </a:p>
          <a:p>
            <a:pPr>
              <a:spcBef>
                <a:spcPts val="600"/>
              </a:spcBef>
              <a:spcAft>
                <a:spcPts val="600"/>
              </a:spcAft>
              <a:buFont typeface="Wingdings" pitchFamily="2" charset="2"/>
              <a:buChar char="Ø"/>
            </a:pPr>
            <a:r>
              <a:rPr lang="zh-CN" altLang="en-US" sz="2600" b="1" dirty="0" smtClean="0">
                <a:latin typeface="Arial" pitchFamily="34" charset="0"/>
                <a:ea typeface="华文细黑" pitchFamily="2" charset="-122"/>
                <a:cs typeface="Arial" pitchFamily="34" charset="0"/>
              </a:rPr>
              <a:t>任务紧急的线程，其优先级较高。</a:t>
            </a:r>
            <a:endParaRPr lang="en-US" altLang="zh-CN" sz="2600" b="1" dirty="0" smtClean="0">
              <a:latin typeface="Arial" pitchFamily="34" charset="0"/>
              <a:ea typeface="华文细黑" pitchFamily="2" charset="-122"/>
              <a:cs typeface="Arial" pitchFamily="34" charset="0"/>
            </a:endParaRPr>
          </a:p>
          <a:p>
            <a:pPr>
              <a:spcBef>
                <a:spcPts val="600"/>
              </a:spcBef>
              <a:spcAft>
                <a:spcPts val="600"/>
              </a:spcAft>
              <a:buFont typeface="Wingdings" pitchFamily="2" charset="2"/>
              <a:buChar char="Ø"/>
            </a:pPr>
            <a:r>
              <a:rPr lang="zh-CN" altLang="en-US" sz="2600" b="1" dirty="0" smtClean="0">
                <a:latin typeface="Arial" pitchFamily="34" charset="0"/>
                <a:ea typeface="华文细黑" pitchFamily="2" charset="-122"/>
                <a:cs typeface="Arial" pitchFamily="34" charset="0"/>
              </a:rPr>
              <a:t>同优先级的线程按“先进先出”的原则。</a:t>
            </a:r>
            <a:endParaRPr lang="en-US" altLang="zh-CN" sz="2600" b="1" dirty="0" smtClean="0">
              <a:latin typeface="Arial" pitchFamily="34" charset="0"/>
              <a:ea typeface="华文细黑" pitchFamily="2" charset="-122"/>
              <a:cs typeface="Arial" pitchFamily="34"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11.5</a:t>
            </a:r>
            <a:r>
              <a:rPr lang="zh-CN" altLang="en-US" dirty="0" smtClean="0"/>
              <a:t>线程的调度</a:t>
            </a:r>
            <a:endParaRPr lang="zh-CN" altLang="en-US" dirty="0"/>
          </a:p>
        </p:txBody>
      </p:sp>
      <p:sp>
        <p:nvSpPr>
          <p:cNvPr id="4" name="TextBox 3"/>
          <p:cNvSpPr txBox="1"/>
          <p:nvPr/>
        </p:nvSpPr>
        <p:spPr>
          <a:xfrm>
            <a:off x="323528" y="980728"/>
            <a:ext cx="8424936" cy="1862048"/>
          </a:xfrm>
          <a:prstGeom prst="rect">
            <a:avLst/>
          </a:prstGeom>
          <a:noFill/>
        </p:spPr>
        <p:txBody>
          <a:bodyPr wrap="square" rtlCol="0">
            <a:spAutoFit/>
          </a:bodyPr>
          <a:lstStyle/>
          <a:p>
            <a:pPr>
              <a:spcAft>
                <a:spcPts val="600"/>
              </a:spcAft>
              <a:buFont typeface="Wingdings" pitchFamily="2" charset="2"/>
              <a:buChar char="n"/>
            </a:pPr>
            <a:r>
              <a:rPr lang="en-US" altLang="zh-CN" sz="2800" b="1" dirty="0" smtClean="0">
                <a:solidFill>
                  <a:srgbClr val="FF0000"/>
                </a:solidFill>
                <a:latin typeface="Arial" pitchFamily="34" charset="0"/>
                <a:ea typeface="华文细黑" pitchFamily="2" charset="-122"/>
                <a:cs typeface="Arial" pitchFamily="34" charset="0"/>
              </a:rPr>
              <a:t>Thread</a:t>
            </a:r>
            <a:r>
              <a:rPr lang="zh-CN" altLang="en-US" sz="2800" b="1" dirty="0" smtClean="0">
                <a:solidFill>
                  <a:srgbClr val="FF0000"/>
                </a:solidFill>
                <a:latin typeface="Arial" pitchFamily="34" charset="0"/>
                <a:ea typeface="华文细黑" pitchFamily="2" charset="-122"/>
                <a:cs typeface="Arial" pitchFamily="34" charset="0"/>
              </a:rPr>
              <a:t>类中与优先级有关的静态量</a:t>
            </a:r>
            <a:endParaRPr lang="en-US" altLang="zh-CN" sz="2800" b="1" dirty="0" smtClean="0">
              <a:solidFill>
                <a:srgbClr val="FF0000"/>
              </a:solidFill>
              <a:latin typeface="Arial" pitchFamily="34" charset="0"/>
              <a:ea typeface="华文细黑" pitchFamily="2" charset="-122"/>
              <a:cs typeface="Arial" pitchFamily="34" charset="0"/>
            </a:endParaRPr>
          </a:p>
          <a:p>
            <a:pPr>
              <a:spcAft>
                <a:spcPts val="600"/>
              </a:spcAft>
              <a:buFont typeface="Wingdings" pitchFamily="2" charset="2"/>
              <a:buChar char="Ø"/>
            </a:pPr>
            <a:r>
              <a:rPr lang="en-US" altLang="zh-CN" sz="2400" b="1" dirty="0" smtClean="0">
                <a:solidFill>
                  <a:srgbClr val="0000FF"/>
                </a:solidFill>
                <a:latin typeface="Arial" pitchFamily="34" charset="0"/>
                <a:ea typeface="华文细黑" pitchFamily="2" charset="-122"/>
                <a:cs typeface="Arial" pitchFamily="34" charset="0"/>
              </a:rPr>
              <a:t>MAX_PRIORITY</a:t>
            </a:r>
            <a:r>
              <a:rPr lang="zh-CN" altLang="en-US" sz="2400" b="1" dirty="0" smtClean="0">
                <a:solidFill>
                  <a:srgbClr val="0000FF"/>
                </a:solidFill>
                <a:latin typeface="Arial" pitchFamily="34" charset="0"/>
                <a:ea typeface="华文细黑" pitchFamily="2" charset="-122"/>
                <a:cs typeface="Arial" pitchFamily="34" charset="0"/>
              </a:rPr>
              <a:t>：</a:t>
            </a:r>
            <a:r>
              <a:rPr lang="zh-CN" altLang="en-US" sz="2400" b="1" dirty="0" smtClean="0">
                <a:latin typeface="Arial" pitchFamily="34" charset="0"/>
                <a:ea typeface="华文细黑" pitchFamily="2" charset="-122"/>
                <a:cs typeface="Arial" pitchFamily="34" charset="0"/>
              </a:rPr>
              <a:t>最大优先级，值为</a:t>
            </a:r>
            <a:r>
              <a:rPr lang="en-US" altLang="zh-CN" sz="2400" b="1" dirty="0" smtClean="0">
                <a:latin typeface="Arial" pitchFamily="34" charset="0"/>
                <a:ea typeface="华文细黑" pitchFamily="2" charset="-122"/>
                <a:cs typeface="Arial" pitchFamily="34" charset="0"/>
              </a:rPr>
              <a:t>10</a:t>
            </a:r>
            <a:r>
              <a:rPr lang="zh-CN" altLang="en-US" sz="2400" b="1" dirty="0" smtClean="0">
                <a:latin typeface="Arial" pitchFamily="34" charset="0"/>
                <a:ea typeface="华文细黑" pitchFamily="2" charset="-122"/>
                <a:cs typeface="Arial" pitchFamily="34" charset="0"/>
              </a:rPr>
              <a:t>。</a:t>
            </a:r>
            <a:endParaRPr lang="en-US" altLang="zh-CN" sz="2400" b="1" dirty="0" smtClean="0">
              <a:latin typeface="Arial" pitchFamily="34" charset="0"/>
              <a:ea typeface="华文细黑" pitchFamily="2" charset="-122"/>
              <a:cs typeface="Arial" pitchFamily="34" charset="0"/>
            </a:endParaRPr>
          </a:p>
          <a:p>
            <a:pPr>
              <a:spcAft>
                <a:spcPts val="600"/>
              </a:spcAft>
              <a:buFont typeface="Wingdings" pitchFamily="2" charset="2"/>
              <a:buChar char="Ø"/>
            </a:pPr>
            <a:r>
              <a:rPr lang="en-US" altLang="zh-CN" sz="2400" b="1" dirty="0" smtClean="0">
                <a:solidFill>
                  <a:srgbClr val="0000FF"/>
                </a:solidFill>
                <a:latin typeface="Arial" pitchFamily="34" charset="0"/>
                <a:ea typeface="华文细黑" pitchFamily="2" charset="-122"/>
                <a:cs typeface="Arial" pitchFamily="34" charset="0"/>
              </a:rPr>
              <a:t>MIN_PRIORITY</a:t>
            </a:r>
            <a:r>
              <a:rPr lang="zh-CN" altLang="en-US" sz="2400" b="1" dirty="0" smtClean="0">
                <a:solidFill>
                  <a:srgbClr val="0000FF"/>
                </a:solidFill>
                <a:latin typeface="Arial" pitchFamily="34" charset="0"/>
                <a:ea typeface="华文细黑" pitchFamily="2" charset="-122"/>
                <a:cs typeface="Arial" pitchFamily="34" charset="0"/>
              </a:rPr>
              <a:t>：</a:t>
            </a:r>
            <a:r>
              <a:rPr lang="zh-CN" altLang="en-US" sz="2400" b="1" dirty="0" smtClean="0">
                <a:latin typeface="Arial" pitchFamily="34" charset="0"/>
                <a:ea typeface="华文细黑" pitchFamily="2" charset="-122"/>
                <a:cs typeface="Arial" pitchFamily="34" charset="0"/>
              </a:rPr>
              <a:t>最小优先级，值为</a:t>
            </a:r>
            <a:r>
              <a:rPr lang="en-US" altLang="zh-CN" sz="2400" b="1" dirty="0" smtClean="0">
                <a:latin typeface="Arial" pitchFamily="34" charset="0"/>
                <a:ea typeface="华文细黑" pitchFamily="2" charset="-122"/>
                <a:cs typeface="Arial" pitchFamily="34" charset="0"/>
              </a:rPr>
              <a:t>1</a:t>
            </a:r>
            <a:r>
              <a:rPr lang="zh-CN" altLang="en-US" sz="2400" b="1" dirty="0" smtClean="0">
                <a:latin typeface="Arial" pitchFamily="34" charset="0"/>
                <a:ea typeface="华文细黑" pitchFamily="2" charset="-122"/>
                <a:cs typeface="Arial" pitchFamily="34" charset="0"/>
              </a:rPr>
              <a:t>。</a:t>
            </a:r>
            <a:endParaRPr lang="en-US" altLang="zh-CN" sz="2400" b="1" dirty="0" smtClean="0">
              <a:latin typeface="Arial" pitchFamily="34" charset="0"/>
              <a:ea typeface="华文细黑" pitchFamily="2" charset="-122"/>
              <a:cs typeface="Arial" pitchFamily="34" charset="0"/>
            </a:endParaRPr>
          </a:p>
          <a:p>
            <a:pPr>
              <a:spcAft>
                <a:spcPts val="600"/>
              </a:spcAft>
              <a:buFont typeface="Wingdings" pitchFamily="2" charset="2"/>
              <a:buChar char="Ø"/>
            </a:pPr>
            <a:r>
              <a:rPr lang="en-US" altLang="zh-CN" sz="2400" b="1" dirty="0" smtClean="0">
                <a:solidFill>
                  <a:srgbClr val="0000FF"/>
                </a:solidFill>
                <a:latin typeface="Arial" pitchFamily="34" charset="0"/>
                <a:ea typeface="华文细黑" pitchFamily="2" charset="-122"/>
                <a:cs typeface="Arial" pitchFamily="34" charset="0"/>
              </a:rPr>
              <a:t>NORM_PRIORITY</a:t>
            </a:r>
            <a:r>
              <a:rPr lang="zh-CN" altLang="en-US" sz="2400" b="1" dirty="0" smtClean="0">
                <a:solidFill>
                  <a:srgbClr val="0000FF"/>
                </a:solidFill>
                <a:latin typeface="Arial" pitchFamily="34" charset="0"/>
                <a:ea typeface="华文细黑" pitchFamily="2" charset="-122"/>
                <a:cs typeface="Arial" pitchFamily="34" charset="0"/>
              </a:rPr>
              <a:t>：</a:t>
            </a:r>
            <a:r>
              <a:rPr lang="zh-CN" altLang="en-US" sz="2400" b="1" dirty="0" smtClean="0">
                <a:latin typeface="Arial" pitchFamily="34" charset="0"/>
                <a:ea typeface="华文细黑" pitchFamily="2" charset="-122"/>
                <a:cs typeface="Arial" pitchFamily="34" charset="0"/>
              </a:rPr>
              <a:t>默认优先级，值为</a:t>
            </a:r>
            <a:r>
              <a:rPr lang="en-US" altLang="zh-CN" sz="2400" b="1" dirty="0" smtClean="0">
                <a:latin typeface="Arial" pitchFamily="34" charset="0"/>
                <a:ea typeface="华文细黑" pitchFamily="2" charset="-122"/>
                <a:cs typeface="Arial" pitchFamily="34" charset="0"/>
              </a:rPr>
              <a:t>5</a:t>
            </a:r>
            <a:r>
              <a:rPr lang="zh-CN" altLang="en-US" sz="2400" b="1" dirty="0" smtClean="0">
                <a:latin typeface="Arial" pitchFamily="34" charset="0"/>
                <a:ea typeface="华文细黑" pitchFamily="2" charset="-122"/>
                <a:cs typeface="Arial" pitchFamily="34" charset="0"/>
              </a:rPr>
              <a:t>。</a:t>
            </a:r>
            <a:endParaRPr lang="en-US" altLang="zh-CN" sz="2400" b="1" dirty="0" smtClean="0">
              <a:latin typeface="Arial" pitchFamily="34" charset="0"/>
              <a:ea typeface="华文细黑" pitchFamily="2" charset="-122"/>
              <a:cs typeface="Arial" pitchFamily="34" charset="0"/>
            </a:endParaRPr>
          </a:p>
        </p:txBody>
      </p:sp>
      <p:sp>
        <p:nvSpPr>
          <p:cNvPr id="5" name="TextBox 4"/>
          <p:cNvSpPr txBox="1"/>
          <p:nvPr/>
        </p:nvSpPr>
        <p:spPr>
          <a:xfrm>
            <a:off x="323528" y="2935104"/>
            <a:ext cx="8424936" cy="1862048"/>
          </a:xfrm>
          <a:prstGeom prst="rect">
            <a:avLst/>
          </a:prstGeom>
          <a:noFill/>
        </p:spPr>
        <p:txBody>
          <a:bodyPr wrap="square" rtlCol="0">
            <a:spAutoFit/>
          </a:bodyPr>
          <a:lstStyle/>
          <a:p>
            <a:pPr>
              <a:spcAft>
                <a:spcPts val="600"/>
              </a:spcAft>
              <a:buFont typeface="Wingdings" pitchFamily="2" charset="2"/>
              <a:buChar char="n"/>
            </a:pPr>
            <a:r>
              <a:rPr lang="en-US" altLang="zh-CN" sz="2800" b="1" dirty="0" smtClean="0">
                <a:solidFill>
                  <a:srgbClr val="FF0000"/>
                </a:solidFill>
                <a:latin typeface="Arial" pitchFamily="34" charset="0"/>
                <a:ea typeface="华文细黑" pitchFamily="2" charset="-122"/>
                <a:cs typeface="Arial" pitchFamily="34" charset="0"/>
              </a:rPr>
              <a:t>Thread</a:t>
            </a:r>
            <a:r>
              <a:rPr lang="zh-CN" altLang="en-US" sz="2800" b="1" dirty="0" smtClean="0">
                <a:solidFill>
                  <a:srgbClr val="FF0000"/>
                </a:solidFill>
                <a:latin typeface="Arial" pitchFamily="34" charset="0"/>
                <a:ea typeface="华文细黑" pitchFamily="2" charset="-122"/>
                <a:cs typeface="Arial" pitchFamily="34" charset="0"/>
              </a:rPr>
              <a:t>类中与优先级有关的方法</a:t>
            </a:r>
            <a:endParaRPr lang="en-US" altLang="zh-CN" sz="2800" b="1" dirty="0" smtClean="0">
              <a:solidFill>
                <a:srgbClr val="FF0000"/>
              </a:solidFill>
              <a:latin typeface="Arial" pitchFamily="34" charset="0"/>
              <a:ea typeface="华文细黑" pitchFamily="2" charset="-122"/>
              <a:cs typeface="Arial" pitchFamily="34" charset="0"/>
            </a:endParaRPr>
          </a:p>
          <a:p>
            <a:pPr>
              <a:spcAft>
                <a:spcPts val="600"/>
              </a:spcAft>
              <a:buFont typeface="Wingdings" pitchFamily="2" charset="2"/>
              <a:buChar char="Ø"/>
            </a:pPr>
            <a:r>
              <a:rPr lang="en-US" altLang="zh-CN" sz="2400" b="1" dirty="0" smtClean="0">
                <a:solidFill>
                  <a:srgbClr val="0000FF"/>
                </a:solidFill>
                <a:latin typeface="Arial" pitchFamily="34" charset="0"/>
                <a:ea typeface="华文细黑" pitchFamily="2" charset="-122"/>
                <a:cs typeface="Arial" pitchFamily="34" charset="0"/>
              </a:rPr>
              <a:t>void</a:t>
            </a:r>
            <a:r>
              <a:rPr lang="zh-CN" altLang="en-US" sz="2400" b="1" dirty="0" smtClean="0">
                <a:solidFill>
                  <a:srgbClr val="0000FF"/>
                </a:solidFill>
                <a:latin typeface="Arial" pitchFamily="34" charset="0"/>
                <a:ea typeface="华文细黑" pitchFamily="2" charset="-122"/>
                <a:cs typeface="Arial" pitchFamily="34" charset="0"/>
              </a:rPr>
              <a:t> </a:t>
            </a:r>
            <a:r>
              <a:rPr lang="en-US" altLang="zh-CN" sz="2400" b="1" dirty="0" err="1" smtClean="0">
                <a:solidFill>
                  <a:srgbClr val="0000FF"/>
                </a:solidFill>
                <a:latin typeface="Arial" pitchFamily="34" charset="0"/>
                <a:ea typeface="华文细黑" pitchFamily="2" charset="-122"/>
                <a:cs typeface="Arial" pitchFamily="34" charset="0"/>
              </a:rPr>
              <a:t>setPriority</a:t>
            </a:r>
            <a:r>
              <a:rPr lang="en-US" altLang="zh-CN" sz="2400" b="1" dirty="0" smtClean="0">
                <a:solidFill>
                  <a:srgbClr val="0000FF"/>
                </a:solidFill>
                <a:latin typeface="Arial" pitchFamily="34" charset="0"/>
                <a:ea typeface="华文细黑" pitchFamily="2" charset="-122"/>
                <a:cs typeface="Arial" pitchFamily="34" charset="0"/>
              </a:rPr>
              <a:t>(</a:t>
            </a:r>
            <a:r>
              <a:rPr lang="en-US" altLang="zh-CN" sz="2400" b="1" dirty="0" err="1" smtClean="0">
                <a:solidFill>
                  <a:srgbClr val="0000FF"/>
                </a:solidFill>
                <a:latin typeface="Arial" pitchFamily="34" charset="0"/>
                <a:ea typeface="华文细黑" pitchFamily="2" charset="-122"/>
                <a:cs typeface="Arial" pitchFamily="34" charset="0"/>
              </a:rPr>
              <a:t>int</a:t>
            </a:r>
            <a:r>
              <a:rPr lang="en-US" altLang="zh-CN" sz="2400" b="1" dirty="0" smtClean="0">
                <a:solidFill>
                  <a:srgbClr val="0000FF"/>
                </a:solidFill>
                <a:latin typeface="Arial" pitchFamily="34" charset="0"/>
                <a:ea typeface="华文细黑" pitchFamily="2" charset="-122"/>
                <a:cs typeface="Arial" pitchFamily="34" charset="0"/>
              </a:rPr>
              <a:t> </a:t>
            </a:r>
            <a:r>
              <a:rPr lang="en-US" altLang="zh-CN" sz="2400" b="1" dirty="0" err="1" smtClean="0">
                <a:solidFill>
                  <a:srgbClr val="0000FF"/>
                </a:solidFill>
                <a:latin typeface="Arial" pitchFamily="34" charset="0"/>
                <a:ea typeface="华文细黑" pitchFamily="2" charset="-122"/>
                <a:cs typeface="Arial" pitchFamily="34" charset="0"/>
              </a:rPr>
              <a:t>newPriority</a:t>
            </a:r>
            <a:r>
              <a:rPr lang="en-US" altLang="zh-CN" sz="2400" b="1" dirty="0" smtClean="0">
                <a:solidFill>
                  <a:srgbClr val="0000FF"/>
                </a:solidFill>
                <a:latin typeface="Arial" pitchFamily="34" charset="0"/>
                <a:ea typeface="华文细黑" pitchFamily="2" charset="-122"/>
                <a:cs typeface="Arial" pitchFamily="34" charset="0"/>
              </a:rPr>
              <a:t>)</a:t>
            </a:r>
            <a:r>
              <a:rPr lang="zh-CN" altLang="en-US" sz="2400" b="1" dirty="0" smtClean="0">
                <a:solidFill>
                  <a:srgbClr val="0000FF"/>
                </a:solidFill>
                <a:latin typeface="Arial" pitchFamily="34" charset="0"/>
                <a:ea typeface="华文细黑" pitchFamily="2" charset="-122"/>
                <a:cs typeface="Arial" pitchFamily="34" charset="0"/>
              </a:rPr>
              <a:t>：</a:t>
            </a:r>
            <a:r>
              <a:rPr lang="zh-CN" altLang="en-US" sz="2400" b="1" dirty="0" smtClean="0">
                <a:latin typeface="Arial" pitchFamily="34" charset="0"/>
                <a:ea typeface="华文细黑" pitchFamily="2" charset="-122"/>
                <a:cs typeface="Arial" pitchFamily="34" charset="0"/>
              </a:rPr>
              <a:t>重置线程优先级。</a:t>
            </a:r>
            <a:endParaRPr lang="en-US" altLang="zh-CN" sz="2400" b="1" dirty="0" smtClean="0">
              <a:latin typeface="Arial" pitchFamily="34" charset="0"/>
              <a:ea typeface="华文细黑" pitchFamily="2" charset="-122"/>
              <a:cs typeface="Arial" pitchFamily="34" charset="0"/>
            </a:endParaRPr>
          </a:p>
          <a:p>
            <a:pPr>
              <a:spcAft>
                <a:spcPts val="600"/>
              </a:spcAft>
              <a:buFont typeface="Wingdings" pitchFamily="2" charset="2"/>
              <a:buChar char="Ø"/>
            </a:pPr>
            <a:r>
              <a:rPr lang="en-US" altLang="zh-CN" sz="2400" b="1" dirty="0" err="1" smtClean="0">
                <a:solidFill>
                  <a:srgbClr val="0000FF"/>
                </a:solidFill>
                <a:latin typeface="Arial" pitchFamily="34" charset="0"/>
                <a:ea typeface="华文细黑" pitchFamily="2" charset="-122"/>
                <a:cs typeface="Arial" pitchFamily="34" charset="0"/>
              </a:rPr>
              <a:t>int</a:t>
            </a:r>
            <a:r>
              <a:rPr lang="zh-CN" altLang="en-US" sz="2400" b="1" dirty="0" smtClean="0">
                <a:solidFill>
                  <a:srgbClr val="0000FF"/>
                </a:solidFill>
                <a:latin typeface="Arial" pitchFamily="34" charset="0"/>
                <a:ea typeface="华文细黑" pitchFamily="2" charset="-122"/>
                <a:cs typeface="Arial" pitchFamily="34" charset="0"/>
              </a:rPr>
              <a:t> </a:t>
            </a:r>
            <a:r>
              <a:rPr lang="en-US" altLang="zh-CN" sz="2400" b="1" dirty="0" smtClean="0">
                <a:solidFill>
                  <a:srgbClr val="0000FF"/>
                </a:solidFill>
                <a:latin typeface="Arial" pitchFamily="34" charset="0"/>
                <a:ea typeface="华文细黑" pitchFamily="2" charset="-122"/>
                <a:cs typeface="Arial" pitchFamily="34" charset="0"/>
              </a:rPr>
              <a:t>: </a:t>
            </a:r>
            <a:r>
              <a:rPr lang="en-US" altLang="zh-CN" sz="2400" b="1" dirty="0" err="1" smtClean="0">
                <a:solidFill>
                  <a:srgbClr val="0000FF"/>
                </a:solidFill>
                <a:latin typeface="Arial" pitchFamily="34" charset="0"/>
                <a:ea typeface="华文细黑" pitchFamily="2" charset="-122"/>
                <a:cs typeface="Arial" pitchFamily="34" charset="0"/>
              </a:rPr>
              <a:t>getPriority</a:t>
            </a:r>
            <a:r>
              <a:rPr lang="en-US" altLang="zh-CN" sz="2400" b="1" dirty="0" smtClean="0">
                <a:solidFill>
                  <a:srgbClr val="0000FF"/>
                </a:solidFill>
                <a:latin typeface="Arial" pitchFamily="34" charset="0"/>
                <a:ea typeface="华文细黑" pitchFamily="2" charset="-122"/>
                <a:cs typeface="Arial" pitchFamily="34" charset="0"/>
              </a:rPr>
              <a:t>()</a:t>
            </a:r>
            <a:r>
              <a:rPr lang="zh-CN" altLang="en-US" sz="2400" b="1" dirty="0" smtClean="0">
                <a:solidFill>
                  <a:srgbClr val="0000FF"/>
                </a:solidFill>
                <a:latin typeface="Arial" pitchFamily="34" charset="0"/>
                <a:ea typeface="华文细黑" pitchFamily="2" charset="-122"/>
                <a:cs typeface="Arial" pitchFamily="34" charset="0"/>
              </a:rPr>
              <a:t>：</a:t>
            </a:r>
            <a:r>
              <a:rPr lang="zh-CN" altLang="en-US" sz="2400" b="1" dirty="0" smtClean="0">
                <a:latin typeface="Arial" pitchFamily="34" charset="0"/>
                <a:ea typeface="华文细黑" pitchFamily="2" charset="-122"/>
                <a:cs typeface="Arial" pitchFamily="34" charset="0"/>
              </a:rPr>
              <a:t>获得当前线程的优先级。</a:t>
            </a:r>
            <a:endParaRPr lang="en-US" altLang="zh-CN" sz="2400" b="1" dirty="0" smtClean="0">
              <a:latin typeface="Arial" pitchFamily="34" charset="0"/>
              <a:ea typeface="华文细黑" pitchFamily="2" charset="-122"/>
              <a:cs typeface="Arial" pitchFamily="34" charset="0"/>
            </a:endParaRPr>
          </a:p>
          <a:p>
            <a:pPr>
              <a:spcAft>
                <a:spcPts val="600"/>
              </a:spcAft>
              <a:buFont typeface="Wingdings" pitchFamily="2" charset="2"/>
              <a:buChar char="Ø"/>
            </a:pPr>
            <a:r>
              <a:rPr lang="en-US" altLang="zh-CN" sz="2400" b="1" dirty="0" smtClean="0">
                <a:solidFill>
                  <a:srgbClr val="0000FF"/>
                </a:solidFill>
                <a:latin typeface="Arial" pitchFamily="34" charset="0"/>
                <a:ea typeface="华文细黑" pitchFamily="2" charset="-122"/>
                <a:cs typeface="Arial" pitchFamily="34" charset="0"/>
              </a:rPr>
              <a:t>static</a:t>
            </a:r>
            <a:r>
              <a:rPr lang="zh-CN" altLang="en-US" sz="2400" b="1" dirty="0" smtClean="0">
                <a:solidFill>
                  <a:srgbClr val="0000FF"/>
                </a:solidFill>
                <a:latin typeface="Arial" pitchFamily="34" charset="0"/>
                <a:ea typeface="华文细黑" pitchFamily="2" charset="-122"/>
                <a:cs typeface="Arial" pitchFamily="34" charset="0"/>
              </a:rPr>
              <a:t> </a:t>
            </a:r>
            <a:r>
              <a:rPr lang="en-US" altLang="zh-CN" sz="2400" b="1" dirty="0" smtClean="0">
                <a:solidFill>
                  <a:srgbClr val="0000FF"/>
                </a:solidFill>
                <a:latin typeface="Arial" pitchFamily="34" charset="0"/>
                <a:ea typeface="华文细黑" pitchFamily="2" charset="-122"/>
                <a:cs typeface="Arial" pitchFamily="34" charset="0"/>
              </a:rPr>
              <a:t>void yield()</a:t>
            </a:r>
            <a:r>
              <a:rPr lang="zh-CN" altLang="en-US" sz="2400" b="1" dirty="0" smtClean="0">
                <a:solidFill>
                  <a:srgbClr val="0000FF"/>
                </a:solidFill>
                <a:latin typeface="Arial" pitchFamily="34" charset="0"/>
                <a:ea typeface="华文细黑" pitchFamily="2" charset="-122"/>
                <a:cs typeface="Arial" pitchFamily="34" charset="0"/>
              </a:rPr>
              <a:t>：</a:t>
            </a:r>
            <a:r>
              <a:rPr lang="zh-CN" altLang="en-US" sz="2400" b="1" dirty="0" smtClean="0">
                <a:latin typeface="Arial" pitchFamily="34" charset="0"/>
                <a:ea typeface="华文细黑" pitchFamily="2" charset="-122"/>
                <a:cs typeface="Arial" pitchFamily="34" charset="0"/>
              </a:rPr>
              <a:t>使当前线程放弃执行权。</a:t>
            </a:r>
            <a:endParaRPr lang="en-US" altLang="zh-CN" sz="2400" b="1" dirty="0" smtClean="0">
              <a:latin typeface="Arial" pitchFamily="34" charset="0"/>
              <a:ea typeface="华文细黑" pitchFamily="2" charset="-122"/>
              <a:cs typeface="Arial" pitchFamily="34" charset="0"/>
            </a:endParaRPr>
          </a:p>
        </p:txBody>
      </p:sp>
      <p:sp>
        <p:nvSpPr>
          <p:cNvPr id="6" name="TextBox 5"/>
          <p:cNvSpPr txBox="1"/>
          <p:nvPr/>
        </p:nvSpPr>
        <p:spPr>
          <a:xfrm>
            <a:off x="395536" y="5068341"/>
            <a:ext cx="8136904" cy="1384995"/>
          </a:xfrm>
          <a:prstGeom prst="rect">
            <a:avLst/>
          </a:prstGeom>
          <a:solidFill>
            <a:srgbClr val="FFFFCC"/>
          </a:solidFill>
        </p:spPr>
        <p:txBody>
          <a:bodyPr wrap="square" rtlCol="0">
            <a:spAutoFit/>
          </a:bodyPr>
          <a:lstStyle/>
          <a:p>
            <a:r>
              <a:rPr lang="en-US" altLang="zh-CN" sz="2800" b="1" dirty="0" smtClean="0">
                <a:solidFill>
                  <a:srgbClr val="FF0000"/>
                </a:solidFill>
                <a:latin typeface="Arial" pitchFamily="34" charset="0"/>
                <a:ea typeface="华文细黑" pitchFamily="2" charset="-122"/>
                <a:cs typeface="Arial" pitchFamily="34" charset="0"/>
              </a:rPr>
              <a:t>Java</a:t>
            </a:r>
            <a:r>
              <a:rPr lang="zh-CN" altLang="en-US" sz="2800" b="1" dirty="0" smtClean="0">
                <a:solidFill>
                  <a:srgbClr val="FF0000"/>
                </a:solidFill>
                <a:latin typeface="Arial" pitchFamily="34" charset="0"/>
                <a:ea typeface="华文细黑" pitchFamily="2" charset="-122"/>
                <a:cs typeface="Arial" pitchFamily="34" charset="0"/>
              </a:rPr>
              <a:t>线程调度不是时间片式，所以在程序设计时要合理安排不同线程之间的运行顺序，以保证给其它线程留有执行的机会。</a:t>
            </a:r>
            <a:endParaRPr lang="zh-CN" altLang="en-US" sz="2800" b="1" dirty="0">
              <a:solidFill>
                <a:srgbClr val="FF0000"/>
              </a:solidFill>
              <a:latin typeface="Arial" pitchFamily="34" charset="0"/>
              <a:ea typeface="华文细黑" pitchFamily="2" charset="-122"/>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slide(fromBottom)">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11.5</a:t>
            </a:r>
            <a:r>
              <a:rPr lang="zh-CN" altLang="en-US" dirty="0" smtClean="0"/>
              <a:t>线程的调度</a:t>
            </a:r>
            <a:endParaRPr lang="zh-CN" altLang="en-US" dirty="0"/>
          </a:p>
        </p:txBody>
      </p:sp>
      <p:sp>
        <p:nvSpPr>
          <p:cNvPr id="4" name="TextBox 3"/>
          <p:cNvSpPr txBox="1"/>
          <p:nvPr/>
        </p:nvSpPr>
        <p:spPr>
          <a:xfrm>
            <a:off x="323528" y="980728"/>
            <a:ext cx="8424936" cy="1877437"/>
          </a:xfrm>
          <a:prstGeom prst="rect">
            <a:avLst/>
          </a:prstGeom>
          <a:noFill/>
        </p:spPr>
        <p:txBody>
          <a:bodyPr wrap="square" rtlCol="0">
            <a:spAutoFit/>
          </a:bodyPr>
          <a:lstStyle/>
          <a:p>
            <a:pPr>
              <a:spcAft>
                <a:spcPts val="600"/>
              </a:spcAft>
              <a:buFont typeface="Wingdings" pitchFamily="2" charset="2"/>
              <a:buChar char="n"/>
            </a:pPr>
            <a:r>
              <a:rPr lang="zh-CN" altLang="en-US" sz="2800" b="1" dirty="0" smtClean="0">
                <a:solidFill>
                  <a:srgbClr val="FF0000"/>
                </a:solidFill>
                <a:latin typeface="Arial" pitchFamily="34" charset="0"/>
                <a:ea typeface="华文细黑" pitchFamily="2" charset="-122"/>
                <a:cs typeface="Arial" pitchFamily="34" charset="0"/>
              </a:rPr>
              <a:t>线程调度方法</a:t>
            </a:r>
            <a:endParaRPr lang="en-US" altLang="zh-CN" sz="2800" b="1" dirty="0" smtClean="0">
              <a:solidFill>
                <a:srgbClr val="FF0000"/>
              </a:solidFill>
              <a:latin typeface="Arial" pitchFamily="34" charset="0"/>
              <a:ea typeface="华文细黑" pitchFamily="2" charset="-122"/>
              <a:cs typeface="Arial" pitchFamily="34" charset="0"/>
            </a:endParaRPr>
          </a:p>
          <a:p>
            <a:pPr>
              <a:spcAft>
                <a:spcPts val="600"/>
              </a:spcAft>
              <a:buFont typeface="Wingdings" pitchFamily="2" charset="2"/>
              <a:buChar char="Ø"/>
            </a:pPr>
            <a:r>
              <a:rPr lang="zh-CN" altLang="en-US" sz="2600" b="1" dirty="0" smtClean="0">
                <a:solidFill>
                  <a:srgbClr val="0000FF"/>
                </a:solidFill>
                <a:latin typeface="Arial" pitchFamily="34" charset="0"/>
                <a:ea typeface="华文细黑" pitchFamily="2" charset="-122"/>
                <a:cs typeface="Arial" pitchFamily="34" charset="0"/>
              </a:rPr>
              <a:t>调用</a:t>
            </a:r>
            <a:r>
              <a:rPr lang="en-US" altLang="zh-CN" sz="2600" b="1" dirty="0" smtClean="0">
                <a:solidFill>
                  <a:srgbClr val="0000FF"/>
                </a:solidFill>
                <a:latin typeface="Arial" pitchFamily="34" charset="0"/>
                <a:ea typeface="华文细黑" pitchFamily="2" charset="-122"/>
                <a:cs typeface="Arial" pitchFamily="34" charset="0"/>
              </a:rPr>
              <a:t>sleep()</a:t>
            </a:r>
            <a:r>
              <a:rPr lang="zh-CN" altLang="en-US" sz="2600" b="1" dirty="0" smtClean="0">
                <a:solidFill>
                  <a:srgbClr val="0000FF"/>
                </a:solidFill>
                <a:latin typeface="Arial" pitchFamily="34" charset="0"/>
                <a:ea typeface="华文细黑" pitchFamily="2" charset="-122"/>
                <a:cs typeface="Arial" pitchFamily="34" charset="0"/>
              </a:rPr>
              <a:t>方法，使线程休眠一段时间。</a:t>
            </a:r>
            <a:endParaRPr lang="en-US" altLang="zh-CN" sz="2600" b="1" dirty="0" smtClean="0">
              <a:solidFill>
                <a:srgbClr val="0000FF"/>
              </a:solidFill>
              <a:latin typeface="Arial" pitchFamily="34" charset="0"/>
              <a:ea typeface="华文细黑" pitchFamily="2" charset="-122"/>
              <a:cs typeface="Arial" pitchFamily="34" charset="0"/>
            </a:endParaRPr>
          </a:p>
          <a:p>
            <a:pPr>
              <a:spcAft>
                <a:spcPts val="600"/>
              </a:spcAft>
              <a:buFont typeface="Wingdings" pitchFamily="2" charset="2"/>
              <a:buChar char="Ø"/>
            </a:pPr>
            <a:r>
              <a:rPr lang="zh-CN" altLang="en-US" sz="2600" b="1" dirty="0" smtClean="0">
                <a:solidFill>
                  <a:srgbClr val="0000FF"/>
                </a:solidFill>
                <a:latin typeface="Arial" pitchFamily="34" charset="0"/>
                <a:ea typeface="华文细黑" pitchFamily="2" charset="-122"/>
                <a:cs typeface="Arial" pitchFamily="34" charset="0"/>
              </a:rPr>
              <a:t>调用</a:t>
            </a:r>
            <a:r>
              <a:rPr lang="en-US" altLang="zh-CN" sz="2600" b="1" dirty="0" smtClean="0">
                <a:solidFill>
                  <a:srgbClr val="0000FF"/>
                </a:solidFill>
                <a:latin typeface="Arial" pitchFamily="34" charset="0"/>
                <a:ea typeface="华文细黑" pitchFamily="2" charset="-122"/>
                <a:cs typeface="Arial" pitchFamily="34" charset="0"/>
              </a:rPr>
              <a:t>yield()</a:t>
            </a:r>
            <a:r>
              <a:rPr lang="zh-CN" altLang="en-US" sz="2600" b="1" dirty="0" smtClean="0">
                <a:solidFill>
                  <a:srgbClr val="0000FF"/>
                </a:solidFill>
                <a:latin typeface="Arial" pitchFamily="34" charset="0"/>
                <a:ea typeface="华文细黑" pitchFamily="2" charset="-122"/>
                <a:cs typeface="Arial" pitchFamily="34" charset="0"/>
              </a:rPr>
              <a:t>方法，可以给其他同等优先级的线程一个运行机会。</a:t>
            </a:r>
            <a:endParaRPr lang="en-US" altLang="zh-CN" sz="2600" b="1" dirty="0" smtClean="0">
              <a:solidFill>
                <a:srgbClr val="0000FF"/>
              </a:solidFill>
              <a:latin typeface="Arial" pitchFamily="34" charset="0"/>
              <a:ea typeface="华文细黑" pitchFamily="2" charset="-122"/>
              <a:cs typeface="Arial" pitchFamily="34" charset="0"/>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11.6</a:t>
            </a:r>
            <a:r>
              <a:rPr lang="zh-CN" altLang="en-US" dirty="0" smtClean="0"/>
              <a:t> 线程的基本控制</a:t>
            </a:r>
            <a:endParaRPr lang="zh-CN" altLang="en-US" dirty="0"/>
          </a:p>
        </p:txBody>
      </p:sp>
      <p:sp>
        <p:nvSpPr>
          <p:cNvPr id="4" name="TextBox 3"/>
          <p:cNvSpPr txBox="1"/>
          <p:nvPr/>
        </p:nvSpPr>
        <p:spPr>
          <a:xfrm>
            <a:off x="323528" y="980728"/>
            <a:ext cx="8424936" cy="5170646"/>
          </a:xfrm>
          <a:prstGeom prst="rect">
            <a:avLst/>
          </a:prstGeom>
          <a:noFill/>
        </p:spPr>
        <p:txBody>
          <a:bodyPr wrap="square" rtlCol="0">
            <a:spAutoFit/>
          </a:bodyPr>
          <a:lstStyle/>
          <a:p>
            <a:pPr>
              <a:buFont typeface="Wingdings" pitchFamily="2" charset="2"/>
              <a:buChar char="n"/>
            </a:pPr>
            <a:r>
              <a:rPr lang="zh-CN" altLang="en-US" sz="2800" b="1" dirty="0" smtClean="0">
                <a:solidFill>
                  <a:srgbClr val="FF0000"/>
                </a:solidFill>
                <a:latin typeface="Arial" pitchFamily="34" charset="0"/>
                <a:ea typeface="华文细黑" pitchFamily="2" charset="-122"/>
                <a:cs typeface="Arial" pitchFamily="34" charset="0"/>
              </a:rPr>
              <a:t>结束线程</a:t>
            </a:r>
            <a:endParaRPr lang="en-US" altLang="zh-CN" sz="2800" b="1" dirty="0" smtClean="0">
              <a:solidFill>
                <a:srgbClr val="FF0000"/>
              </a:solidFill>
              <a:latin typeface="Arial" pitchFamily="34" charset="0"/>
              <a:ea typeface="华文细黑" pitchFamily="2" charset="-122"/>
              <a:cs typeface="Arial" pitchFamily="34" charset="0"/>
            </a:endParaRPr>
          </a:p>
          <a:p>
            <a:pPr>
              <a:buFont typeface="Wingdings" pitchFamily="2" charset="2"/>
              <a:buChar char="Ø"/>
            </a:pPr>
            <a:r>
              <a:rPr lang="zh-CN" altLang="en-US" sz="2400" b="1" dirty="0" smtClean="0">
                <a:latin typeface="Arial" pitchFamily="34" charset="0"/>
                <a:ea typeface="华文细黑" pitchFamily="2" charset="-122"/>
                <a:cs typeface="Arial" pitchFamily="34" charset="0"/>
              </a:rPr>
              <a:t>当一个线程从</a:t>
            </a:r>
            <a:r>
              <a:rPr lang="en-US" altLang="zh-CN" sz="2400" b="1" dirty="0" smtClean="0">
                <a:latin typeface="Arial" pitchFamily="34" charset="0"/>
                <a:ea typeface="华文细黑" pitchFamily="2" charset="-122"/>
                <a:cs typeface="Arial" pitchFamily="34" charset="0"/>
              </a:rPr>
              <a:t>run()</a:t>
            </a:r>
            <a:r>
              <a:rPr lang="zh-CN" altLang="en-US" sz="2400" b="1" dirty="0" smtClean="0">
                <a:latin typeface="Arial" pitchFamily="34" charset="0"/>
                <a:ea typeface="华文细黑" pitchFamily="2" charset="-122"/>
                <a:cs typeface="Arial" pitchFamily="34" charset="0"/>
              </a:rPr>
              <a:t>方法的结尾处返回时，它自动消亡并不能再被运行，可以将其理解为自然死亡。</a:t>
            </a:r>
            <a:endParaRPr lang="en-US" altLang="zh-CN" sz="2400" b="1" dirty="0" smtClean="0">
              <a:latin typeface="Arial" pitchFamily="34" charset="0"/>
              <a:ea typeface="华文细黑" pitchFamily="2" charset="-122"/>
              <a:cs typeface="Arial" pitchFamily="34" charset="0"/>
            </a:endParaRPr>
          </a:p>
          <a:p>
            <a:pPr>
              <a:buFont typeface="Wingdings" pitchFamily="2" charset="2"/>
              <a:buChar char="Ø"/>
            </a:pPr>
            <a:r>
              <a:rPr lang="zh-CN" altLang="en-US" sz="2400" b="1" dirty="0" smtClean="0">
                <a:latin typeface="Arial" pitchFamily="34" charset="0"/>
                <a:ea typeface="华文细黑" pitchFamily="2" charset="-122"/>
                <a:cs typeface="Arial" pitchFamily="34" charset="0"/>
              </a:rPr>
              <a:t>利用</a:t>
            </a:r>
            <a:r>
              <a:rPr lang="en-US" altLang="zh-CN" sz="2400" b="1" dirty="0" smtClean="0">
                <a:latin typeface="Arial" pitchFamily="34" charset="0"/>
                <a:ea typeface="华文细黑" pitchFamily="2" charset="-122"/>
                <a:cs typeface="Arial" pitchFamily="34" charset="0"/>
              </a:rPr>
              <a:t>stop()</a:t>
            </a:r>
            <a:r>
              <a:rPr lang="zh-CN" altLang="en-US" sz="2400" b="1" dirty="0" smtClean="0">
                <a:latin typeface="Arial" pitchFamily="34" charset="0"/>
                <a:ea typeface="华文细黑" pitchFamily="2" charset="-122"/>
                <a:cs typeface="Arial" pitchFamily="34" charset="0"/>
              </a:rPr>
              <a:t>方法强制停止，可以理解为强迫死亡。</a:t>
            </a:r>
            <a:endParaRPr lang="en-US" altLang="zh-CN" sz="2400" b="1" dirty="0" smtClean="0">
              <a:latin typeface="Arial" pitchFamily="34" charset="0"/>
              <a:ea typeface="华文细黑" pitchFamily="2" charset="-122"/>
              <a:cs typeface="Arial" pitchFamily="34" charset="0"/>
            </a:endParaRPr>
          </a:p>
          <a:p>
            <a:pPr>
              <a:spcBef>
                <a:spcPts val="600"/>
              </a:spcBef>
              <a:spcAft>
                <a:spcPts val="600"/>
              </a:spcAft>
              <a:buFont typeface="Wingdings" pitchFamily="2" charset="2"/>
              <a:buChar char="n"/>
            </a:pPr>
            <a:r>
              <a:rPr lang="zh-CN" altLang="en-US" sz="2800" b="1" dirty="0" smtClean="0">
                <a:solidFill>
                  <a:srgbClr val="FF0000"/>
                </a:solidFill>
                <a:latin typeface="Arial" pitchFamily="34" charset="0"/>
                <a:ea typeface="华文细黑" pitchFamily="2" charset="-122"/>
                <a:cs typeface="Arial" pitchFamily="34" charset="0"/>
              </a:rPr>
              <a:t>检查线程</a:t>
            </a:r>
            <a:endParaRPr lang="en-US" altLang="zh-CN" sz="2800" b="1" dirty="0" smtClean="0">
              <a:solidFill>
                <a:srgbClr val="FF0000"/>
              </a:solidFill>
              <a:latin typeface="Arial" pitchFamily="34" charset="0"/>
              <a:ea typeface="华文细黑" pitchFamily="2" charset="-122"/>
              <a:cs typeface="Arial" pitchFamily="34" charset="0"/>
            </a:endParaRPr>
          </a:p>
          <a:p>
            <a:pPr>
              <a:spcBef>
                <a:spcPts val="600"/>
              </a:spcBef>
              <a:spcAft>
                <a:spcPts val="600"/>
              </a:spcAft>
              <a:buFont typeface="Wingdings" pitchFamily="2" charset="2"/>
              <a:buChar char="Ø"/>
            </a:pPr>
            <a:r>
              <a:rPr lang="zh-CN" altLang="en-US" sz="2400" b="1" dirty="0" smtClean="0">
                <a:latin typeface="Arial" pitchFamily="34" charset="0"/>
                <a:ea typeface="华文细黑" pitchFamily="2" charset="-122"/>
                <a:cs typeface="Arial" pitchFamily="34" charset="0"/>
              </a:rPr>
              <a:t>利用方法</a:t>
            </a:r>
            <a:r>
              <a:rPr lang="en-US" altLang="zh-CN" sz="2400" b="1" dirty="0" err="1" smtClean="0">
                <a:latin typeface="Arial" pitchFamily="34" charset="0"/>
                <a:ea typeface="华文细黑" pitchFamily="2" charset="-122"/>
                <a:cs typeface="Arial" pitchFamily="34" charset="0"/>
              </a:rPr>
              <a:t>isAlive</a:t>
            </a:r>
            <a:r>
              <a:rPr lang="en-US" altLang="zh-CN" sz="2400" b="1" dirty="0" smtClean="0">
                <a:latin typeface="Arial" pitchFamily="34" charset="0"/>
                <a:ea typeface="华文细黑" pitchFamily="2" charset="-122"/>
                <a:cs typeface="Arial" pitchFamily="34" charset="0"/>
              </a:rPr>
              <a:t>()</a:t>
            </a:r>
            <a:r>
              <a:rPr lang="zh-CN" altLang="en-US" sz="2400" b="1" dirty="0" smtClean="0">
                <a:latin typeface="Arial" pitchFamily="34" charset="0"/>
                <a:ea typeface="华文细黑" pitchFamily="2" charset="-122"/>
                <a:cs typeface="Arial" pitchFamily="34" charset="0"/>
              </a:rPr>
              <a:t>来获取一个线程是否还在活动状态信息。</a:t>
            </a:r>
            <a:endParaRPr lang="en-US" altLang="zh-CN" sz="2400" b="1" dirty="0" smtClean="0">
              <a:latin typeface="Arial" pitchFamily="34" charset="0"/>
              <a:ea typeface="华文细黑" pitchFamily="2" charset="-122"/>
              <a:cs typeface="Arial" pitchFamily="34" charset="0"/>
            </a:endParaRPr>
          </a:p>
          <a:p>
            <a:pPr>
              <a:spcBef>
                <a:spcPts val="600"/>
              </a:spcBef>
              <a:spcAft>
                <a:spcPts val="600"/>
              </a:spcAft>
              <a:buFont typeface="Wingdings" pitchFamily="2" charset="2"/>
              <a:buChar char="n"/>
            </a:pPr>
            <a:r>
              <a:rPr lang="zh-CN" altLang="en-US" sz="2800" b="1" dirty="0" smtClean="0">
                <a:solidFill>
                  <a:srgbClr val="FF0000"/>
                </a:solidFill>
                <a:latin typeface="Arial" pitchFamily="34" charset="0"/>
                <a:ea typeface="华文细黑" pitchFamily="2" charset="-122"/>
                <a:cs typeface="Arial" pitchFamily="34" charset="0"/>
              </a:rPr>
              <a:t>挂起线程</a:t>
            </a:r>
            <a:endParaRPr lang="en-US" altLang="zh-CN" sz="2800" b="1" dirty="0" smtClean="0">
              <a:solidFill>
                <a:srgbClr val="FF0000"/>
              </a:solidFill>
              <a:latin typeface="Arial" pitchFamily="34" charset="0"/>
              <a:ea typeface="华文细黑" pitchFamily="2" charset="-122"/>
              <a:cs typeface="Arial" pitchFamily="34" charset="0"/>
            </a:endParaRPr>
          </a:p>
          <a:p>
            <a:pPr>
              <a:buFont typeface="Wingdings" pitchFamily="2" charset="2"/>
              <a:buChar char="Ø"/>
            </a:pPr>
            <a:r>
              <a:rPr lang="en-US" altLang="zh-CN" sz="2400" b="1" dirty="0" smtClean="0">
                <a:latin typeface="Arial" pitchFamily="34" charset="0"/>
                <a:ea typeface="华文细黑" pitchFamily="2" charset="-122"/>
                <a:cs typeface="Arial" pitchFamily="34" charset="0"/>
              </a:rPr>
              <a:t>sleep()</a:t>
            </a:r>
            <a:r>
              <a:rPr lang="zh-CN" altLang="en-US" sz="2400" b="1" dirty="0" smtClean="0">
                <a:latin typeface="Arial" pitchFamily="34" charset="0"/>
                <a:ea typeface="华文细黑" pitchFamily="2" charset="-122"/>
                <a:cs typeface="Arial" pitchFamily="34" charset="0"/>
              </a:rPr>
              <a:t>：它用于暂时停止一个线程的执行。</a:t>
            </a:r>
            <a:endParaRPr lang="en-US" altLang="zh-CN" sz="2400" b="1" dirty="0" smtClean="0">
              <a:latin typeface="Arial" pitchFamily="34" charset="0"/>
              <a:ea typeface="华文细黑" pitchFamily="2" charset="-122"/>
              <a:cs typeface="Arial" pitchFamily="34" charset="0"/>
            </a:endParaRPr>
          </a:p>
          <a:p>
            <a:pPr>
              <a:buFont typeface="Wingdings" pitchFamily="2" charset="2"/>
              <a:buChar char="Ø"/>
            </a:pPr>
            <a:r>
              <a:rPr lang="en-US" altLang="zh-CN" sz="2400" b="1" dirty="0" smtClean="0">
                <a:latin typeface="Arial" pitchFamily="34" charset="0"/>
                <a:ea typeface="华文细黑" pitchFamily="2" charset="-122"/>
                <a:cs typeface="Arial" pitchFamily="34" charset="0"/>
              </a:rPr>
              <a:t>suspend()</a:t>
            </a:r>
            <a:r>
              <a:rPr lang="zh-CN" altLang="en-US" sz="2400" b="1" dirty="0" smtClean="0">
                <a:latin typeface="Arial" pitchFamily="34" charset="0"/>
                <a:ea typeface="华文细黑" pitchFamily="2" charset="-122"/>
                <a:cs typeface="Arial" pitchFamily="34" charset="0"/>
              </a:rPr>
              <a:t>和</a:t>
            </a:r>
            <a:r>
              <a:rPr lang="en-US" altLang="zh-CN" sz="2400" b="1" dirty="0" smtClean="0">
                <a:latin typeface="Arial" pitchFamily="34" charset="0"/>
                <a:ea typeface="华文细黑" pitchFamily="2" charset="-122"/>
                <a:cs typeface="Arial" pitchFamily="34" charset="0"/>
              </a:rPr>
              <a:t>resume()</a:t>
            </a:r>
            <a:r>
              <a:rPr lang="zh-CN" altLang="en-US" sz="2400" b="1" dirty="0" smtClean="0">
                <a:latin typeface="Arial" pitchFamily="34" charset="0"/>
                <a:ea typeface="华文细黑" pitchFamily="2" charset="-122"/>
                <a:cs typeface="Arial" pitchFamily="34" charset="0"/>
              </a:rPr>
              <a:t>：强制挂起线程，这种情况下由其他线程负责唤醒其继续执行。</a:t>
            </a:r>
            <a:endParaRPr lang="en-US" altLang="zh-CN" sz="2400" b="1" dirty="0" smtClean="0">
              <a:latin typeface="Arial" pitchFamily="34" charset="0"/>
              <a:ea typeface="华文细黑" pitchFamily="2" charset="-122"/>
              <a:cs typeface="Arial" pitchFamily="34" charset="0"/>
            </a:endParaRPr>
          </a:p>
          <a:p>
            <a:pPr>
              <a:buFont typeface="Wingdings" pitchFamily="2" charset="2"/>
              <a:buChar char="Ø"/>
            </a:pPr>
            <a:r>
              <a:rPr lang="en-US" altLang="zh-CN" sz="2400" b="1" dirty="0" smtClean="0">
                <a:latin typeface="Arial" pitchFamily="34" charset="0"/>
                <a:ea typeface="华文细黑" pitchFamily="2" charset="-122"/>
                <a:cs typeface="Arial" pitchFamily="34" charset="0"/>
              </a:rPr>
              <a:t>join()</a:t>
            </a:r>
            <a:r>
              <a:rPr lang="zh-CN" altLang="en-US" sz="2400" b="1" dirty="0" smtClean="0">
                <a:latin typeface="Arial" pitchFamily="34" charset="0"/>
                <a:ea typeface="华文细黑" pitchFamily="2" charset="-122"/>
                <a:cs typeface="Arial" pitchFamily="34" charset="0"/>
              </a:rPr>
              <a:t>：引起现行线程等待，直到方法</a:t>
            </a:r>
            <a:r>
              <a:rPr lang="en-US" altLang="zh-CN" sz="2400" b="1" dirty="0" smtClean="0">
                <a:latin typeface="Arial" pitchFamily="34" charset="0"/>
                <a:ea typeface="华文细黑" pitchFamily="2" charset="-122"/>
                <a:cs typeface="Arial" pitchFamily="34" charset="0"/>
              </a:rPr>
              <a:t>join()</a:t>
            </a:r>
            <a:r>
              <a:rPr lang="zh-CN" altLang="en-US" sz="2400" b="1" dirty="0" smtClean="0">
                <a:latin typeface="Arial" pitchFamily="34" charset="0"/>
                <a:ea typeface="华文细黑" pitchFamily="2" charset="-122"/>
                <a:cs typeface="Arial" pitchFamily="34" charset="0"/>
              </a:rPr>
              <a:t>所调用的线程结束。</a:t>
            </a:r>
            <a:endParaRPr lang="en-US" altLang="zh-CN" sz="2400" b="1" dirty="0" smtClean="0">
              <a:latin typeface="Arial" pitchFamily="34" charset="0"/>
              <a:ea typeface="华文细黑" pitchFamily="2" charset="-122"/>
              <a:cs typeface="Arial" pitchFamily="34" charset="0"/>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11.6</a:t>
            </a:r>
            <a:r>
              <a:rPr lang="zh-CN" altLang="en-US" dirty="0"/>
              <a:t> 线程的基本控制</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1052736"/>
            <a:ext cx="8496944" cy="2138493"/>
          </a:xfrm>
          <a:prstGeom prst="rect">
            <a:avLst/>
          </a:prstGeom>
          <a:noFill/>
          <a:ln w="9525">
            <a:solidFill>
              <a:srgbClr val="C00000"/>
            </a:solidFill>
            <a:miter lim="800000"/>
            <a:headEnd/>
            <a:tailEnd/>
          </a:ln>
          <a:extLst>
            <a:ext uri="{909E8E84-426E-40DD-AFC4-6F175D3DCCD1}">
              <a14:hiddenFill xmlns:a14="http://schemas.microsoft.com/office/drawing/2010/main">
                <a:solidFill>
                  <a:schemeClr val="accent1"/>
                </a:solidFill>
              </a14:hiddenFill>
            </a:ext>
          </a:extLst>
        </p:spPr>
      </p:pic>
      <p:sp>
        <p:nvSpPr>
          <p:cNvPr id="4" name="椭圆 3"/>
          <p:cNvSpPr/>
          <p:nvPr/>
        </p:nvSpPr>
        <p:spPr>
          <a:xfrm>
            <a:off x="467544" y="1772816"/>
            <a:ext cx="8496944" cy="432048"/>
          </a:xfrm>
          <a:prstGeom prst="ellipse">
            <a:avLst/>
          </a:prstGeom>
          <a:noFill/>
          <a:ln w="28575">
            <a:solidFill>
              <a:srgbClr val="FF00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3434" y="3191477"/>
            <a:ext cx="7639046" cy="3552551"/>
          </a:xfrm>
          <a:prstGeom prst="rect">
            <a:avLst/>
          </a:prstGeom>
          <a:noFill/>
          <a:ln w="9525">
            <a:solidFill>
              <a:srgbClr val="C00000"/>
            </a:solidFill>
            <a:miter lim="800000"/>
            <a:headEnd/>
            <a:tailEnd/>
          </a:ln>
          <a:extLst>
            <a:ext uri="{909E8E84-426E-40DD-AFC4-6F175D3DCCD1}">
              <a14:hiddenFill xmlns:a14="http://schemas.microsoft.com/office/drawing/2010/main">
                <a:solidFill>
                  <a:schemeClr val="accent1"/>
                </a:solidFill>
              </a14:hiddenFill>
            </a:ext>
          </a:extLst>
        </p:spPr>
      </p:pic>
      <p:sp>
        <p:nvSpPr>
          <p:cNvPr id="7" name="椭圆 6"/>
          <p:cNvSpPr/>
          <p:nvPr/>
        </p:nvSpPr>
        <p:spPr>
          <a:xfrm>
            <a:off x="467544" y="5805264"/>
            <a:ext cx="8496944" cy="432048"/>
          </a:xfrm>
          <a:prstGeom prst="ellipse">
            <a:avLst/>
          </a:prstGeom>
          <a:noFill/>
          <a:ln w="28575">
            <a:solidFill>
              <a:srgbClr val="FF00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TextBox 4"/>
          <p:cNvSpPr txBox="1"/>
          <p:nvPr/>
        </p:nvSpPr>
        <p:spPr>
          <a:xfrm>
            <a:off x="35767" y="3429000"/>
            <a:ext cx="1584176" cy="1200329"/>
          </a:xfrm>
          <a:prstGeom prst="rect">
            <a:avLst/>
          </a:prstGeom>
          <a:noFill/>
        </p:spPr>
        <p:txBody>
          <a:bodyPr wrap="square" rtlCol="0">
            <a:spAutoFit/>
          </a:bodyPr>
          <a:lstStyle/>
          <a:p>
            <a:r>
              <a:rPr lang="en-US" altLang="zh-CN" sz="2400" b="1" dirty="0" smtClean="0">
                <a:solidFill>
                  <a:srgbClr val="FF0000"/>
                </a:solidFill>
              </a:rPr>
              <a:t>suspend</a:t>
            </a:r>
            <a:r>
              <a:rPr lang="zh-CN" altLang="en-US" sz="2400" b="1" dirty="0" smtClean="0">
                <a:solidFill>
                  <a:srgbClr val="FF0000"/>
                </a:solidFill>
              </a:rPr>
              <a:t>和</a:t>
            </a:r>
            <a:r>
              <a:rPr lang="en-US" altLang="zh-CN" sz="2400" b="1" dirty="0" smtClean="0">
                <a:solidFill>
                  <a:srgbClr val="FF0000"/>
                </a:solidFill>
              </a:rPr>
              <a:t>resume</a:t>
            </a:r>
            <a:r>
              <a:rPr lang="zh-CN" altLang="en-US" sz="2400" b="1" dirty="0" smtClean="0">
                <a:solidFill>
                  <a:srgbClr val="FF0000"/>
                </a:solidFill>
              </a:rPr>
              <a:t>方法用法</a:t>
            </a:r>
            <a:endParaRPr lang="zh-CN" altLang="en-US" sz="2400" b="1" dirty="0">
              <a:solidFill>
                <a:srgbClr val="FF0000"/>
              </a:solidFill>
            </a:endParaRPr>
          </a:p>
        </p:txBody>
      </p:sp>
    </p:spTree>
    <p:extLst>
      <p:ext uri="{BB962C8B-B14F-4D97-AF65-F5344CB8AC3E}">
        <p14:creationId xmlns:p14="http://schemas.microsoft.com/office/powerpoint/2010/main" val="6206382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027"/>
                                        </p:tgtEl>
                                        <p:attrNameLst>
                                          <p:attrName>style.visibility</p:attrName>
                                        </p:attrNameLst>
                                      </p:cBhvr>
                                      <p:to>
                                        <p:strVal val="visible"/>
                                      </p:to>
                                    </p:set>
                                    <p:anim calcmode="lin" valueType="num">
                                      <p:cBhvr additive="base">
                                        <p:cTn id="12" dur="500" fill="hold"/>
                                        <p:tgtEl>
                                          <p:spTgt spid="1027"/>
                                        </p:tgtEl>
                                        <p:attrNameLst>
                                          <p:attrName>ppt_x</p:attrName>
                                        </p:attrNameLst>
                                      </p:cBhvr>
                                      <p:tavLst>
                                        <p:tav tm="0">
                                          <p:val>
                                            <p:strVal val="#ppt_x"/>
                                          </p:val>
                                        </p:tav>
                                        <p:tav tm="100000">
                                          <p:val>
                                            <p:strVal val="#ppt_x"/>
                                          </p:val>
                                        </p:tav>
                                      </p:tavLst>
                                    </p:anim>
                                    <p:anim calcmode="lin" valueType="num">
                                      <p:cBhvr additive="base">
                                        <p:cTn id="13" dur="500" fill="hold"/>
                                        <p:tgtEl>
                                          <p:spTgt spid="1027"/>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en-US" altLang="zh-CN" dirty="0" smtClean="0">
                <a:solidFill>
                  <a:srgbClr val="0000FF"/>
                </a:solidFill>
              </a:rPr>
              <a:t>11.1</a:t>
            </a:r>
            <a:r>
              <a:rPr lang="zh-CN" altLang="en-US" dirty="0" smtClean="0">
                <a:solidFill>
                  <a:srgbClr val="0000FF"/>
                </a:solidFill>
              </a:rPr>
              <a:t> 线程和多线程</a:t>
            </a:r>
            <a:endParaRPr lang="en-US" altLang="zh-CN" dirty="0" smtClean="0">
              <a:solidFill>
                <a:srgbClr val="0000FF"/>
              </a:solidFill>
            </a:endParaRPr>
          </a:p>
          <a:p>
            <a:r>
              <a:rPr lang="en-US" altLang="zh-CN" dirty="0" smtClean="0">
                <a:solidFill>
                  <a:srgbClr val="0000FF"/>
                </a:solidFill>
              </a:rPr>
              <a:t>11.2</a:t>
            </a:r>
            <a:r>
              <a:rPr lang="zh-CN" altLang="en-US" dirty="0" smtClean="0">
                <a:solidFill>
                  <a:srgbClr val="0000FF"/>
                </a:solidFill>
              </a:rPr>
              <a:t> 线程的状态</a:t>
            </a:r>
            <a:endParaRPr lang="en-US" altLang="zh-CN" dirty="0" smtClean="0">
              <a:solidFill>
                <a:srgbClr val="0000FF"/>
              </a:solidFill>
            </a:endParaRPr>
          </a:p>
          <a:p>
            <a:r>
              <a:rPr lang="en-US" altLang="zh-CN" dirty="0" smtClean="0">
                <a:solidFill>
                  <a:srgbClr val="0000FF"/>
                </a:solidFill>
              </a:rPr>
              <a:t>11.3</a:t>
            </a:r>
            <a:r>
              <a:rPr lang="zh-CN" altLang="en-US" dirty="0" smtClean="0">
                <a:solidFill>
                  <a:srgbClr val="0000FF"/>
                </a:solidFill>
              </a:rPr>
              <a:t> 创建线程</a:t>
            </a:r>
            <a:endParaRPr lang="en-US" altLang="zh-CN" dirty="0" smtClean="0">
              <a:solidFill>
                <a:srgbClr val="0000FF"/>
              </a:solidFill>
            </a:endParaRPr>
          </a:p>
          <a:p>
            <a:r>
              <a:rPr lang="en-US" altLang="zh-CN" dirty="0" smtClean="0">
                <a:solidFill>
                  <a:srgbClr val="0000FF"/>
                </a:solidFill>
              </a:rPr>
              <a:t>11.4</a:t>
            </a:r>
            <a:r>
              <a:rPr lang="zh-CN" altLang="en-US" dirty="0" smtClean="0">
                <a:solidFill>
                  <a:srgbClr val="0000FF"/>
                </a:solidFill>
              </a:rPr>
              <a:t> 线程的启动</a:t>
            </a:r>
            <a:endParaRPr lang="en-US" altLang="zh-CN" dirty="0" smtClean="0">
              <a:solidFill>
                <a:srgbClr val="0000FF"/>
              </a:solidFill>
            </a:endParaRPr>
          </a:p>
          <a:p>
            <a:r>
              <a:rPr lang="en-US" altLang="zh-CN" dirty="0" smtClean="0">
                <a:solidFill>
                  <a:srgbClr val="0000FF"/>
                </a:solidFill>
              </a:rPr>
              <a:t>11.5</a:t>
            </a:r>
            <a:r>
              <a:rPr lang="zh-CN" altLang="en-US" dirty="0" smtClean="0">
                <a:solidFill>
                  <a:srgbClr val="0000FF"/>
                </a:solidFill>
              </a:rPr>
              <a:t> 线程的调度</a:t>
            </a:r>
            <a:endParaRPr lang="en-US" altLang="zh-CN" dirty="0" smtClean="0">
              <a:solidFill>
                <a:srgbClr val="0000FF"/>
              </a:solidFill>
            </a:endParaRPr>
          </a:p>
          <a:p>
            <a:r>
              <a:rPr lang="en-US" altLang="zh-CN" dirty="0" smtClean="0">
                <a:solidFill>
                  <a:srgbClr val="0000FF"/>
                </a:solidFill>
              </a:rPr>
              <a:t>11.6</a:t>
            </a:r>
            <a:r>
              <a:rPr lang="zh-CN" altLang="en-US" dirty="0" smtClean="0">
                <a:solidFill>
                  <a:srgbClr val="0000FF"/>
                </a:solidFill>
              </a:rPr>
              <a:t> 线程的基本控制</a:t>
            </a:r>
            <a:endParaRPr lang="en-US" altLang="zh-CN" dirty="0" smtClean="0">
              <a:solidFill>
                <a:srgbClr val="0000FF"/>
              </a:solidFill>
            </a:endParaRPr>
          </a:p>
          <a:p>
            <a:r>
              <a:rPr lang="en-US" altLang="zh-CN" dirty="0" smtClean="0">
                <a:solidFill>
                  <a:srgbClr val="0000FF"/>
                </a:solidFill>
              </a:rPr>
              <a:t>11.7</a:t>
            </a:r>
            <a:r>
              <a:rPr lang="zh-CN" altLang="en-US" dirty="0" smtClean="0">
                <a:solidFill>
                  <a:srgbClr val="0000FF"/>
                </a:solidFill>
              </a:rPr>
              <a:t> 同步问题</a:t>
            </a:r>
            <a:endParaRPr lang="en-US" altLang="zh-CN" dirty="0" smtClean="0">
              <a:solidFill>
                <a:srgbClr val="0000FF"/>
              </a:solidFill>
            </a:endParaRPr>
          </a:p>
          <a:p>
            <a:r>
              <a:rPr lang="en-US" altLang="zh-CN" dirty="0" smtClean="0">
                <a:solidFill>
                  <a:srgbClr val="0000FF"/>
                </a:solidFill>
              </a:rPr>
              <a:t>11.8</a:t>
            </a:r>
            <a:r>
              <a:rPr lang="zh-CN" altLang="en-US" dirty="0" smtClean="0">
                <a:solidFill>
                  <a:srgbClr val="0000FF"/>
                </a:solidFill>
              </a:rPr>
              <a:t> 死锁</a:t>
            </a:r>
            <a:endParaRPr lang="en-US" altLang="zh-CN" dirty="0" smtClean="0">
              <a:solidFill>
                <a:srgbClr val="0000FF"/>
              </a:solidFill>
            </a:endParaRPr>
          </a:p>
          <a:p>
            <a:r>
              <a:rPr lang="en-US" altLang="zh-CN" dirty="0" smtClean="0">
                <a:solidFill>
                  <a:srgbClr val="0000FF"/>
                </a:solidFill>
              </a:rPr>
              <a:t>11.9</a:t>
            </a:r>
            <a:r>
              <a:rPr lang="zh-CN" altLang="en-US" dirty="0" smtClean="0">
                <a:solidFill>
                  <a:srgbClr val="0000FF"/>
                </a:solidFill>
              </a:rPr>
              <a:t> 线程交互</a:t>
            </a:r>
            <a:r>
              <a:rPr lang="en-US" altLang="zh-CN" dirty="0" smtClean="0">
                <a:solidFill>
                  <a:srgbClr val="0000FF"/>
                </a:solidFill>
              </a:rPr>
              <a:t>-wait()</a:t>
            </a:r>
            <a:r>
              <a:rPr lang="zh-CN" altLang="en-US" dirty="0" smtClean="0">
                <a:solidFill>
                  <a:srgbClr val="0000FF"/>
                </a:solidFill>
              </a:rPr>
              <a:t>和</a:t>
            </a:r>
            <a:r>
              <a:rPr lang="en-US" altLang="zh-CN" dirty="0" smtClean="0">
                <a:solidFill>
                  <a:srgbClr val="0000FF"/>
                </a:solidFill>
              </a:rPr>
              <a:t>notify()</a:t>
            </a:r>
          </a:p>
        </p:txBody>
      </p:sp>
      <p:sp>
        <p:nvSpPr>
          <p:cNvPr id="3" name="标题 2"/>
          <p:cNvSpPr>
            <a:spLocks noGrp="1"/>
          </p:cNvSpPr>
          <p:nvPr>
            <p:ph type="title"/>
          </p:nvPr>
        </p:nvSpPr>
        <p:spPr/>
        <p:txBody>
          <a:bodyPr/>
          <a:lstStyle/>
          <a:p>
            <a:r>
              <a:rPr lang="zh-CN" altLang="en-US" dirty="0" smtClean="0"/>
              <a:t>第</a:t>
            </a:r>
            <a:r>
              <a:rPr lang="en-US" altLang="zh-CN" dirty="0" smtClean="0"/>
              <a:t>11</a:t>
            </a:r>
            <a:r>
              <a:rPr lang="zh-CN" altLang="en-US" dirty="0" smtClean="0"/>
              <a:t>章 线程</a:t>
            </a:r>
            <a:endParaRPr lang="zh-CN" alt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11.6</a:t>
            </a:r>
            <a:r>
              <a:rPr lang="zh-CN" altLang="en-US" dirty="0"/>
              <a:t> 线程的基本控制</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3" y="17364"/>
            <a:ext cx="7560841" cy="3843684"/>
          </a:xfrm>
          <a:prstGeom prst="rect">
            <a:avLst/>
          </a:prstGeom>
          <a:noFill/>
          <a:ln w="9525">
            <a:solidFill>
              <a:srgbClr val="C00000"/>
            </a:solidFill>
            <a:miter lim="800000"/>
            <a:headEnd/>
            <a:tailEnd/>
          </a:ln>
          <a:extLst>
            <a:ext uri="{909E8E84-426E-40DD-AFC4-6F175D3DCCD1}">
              <a14:hiddenFill xmlns:a14="http://schemas.microsoft.com/office/drawing/2010/main">
                <a:solidFill>
                  <a:schemeClr val="accent1"/>
                </a:solidFill>
              </a14:hiddenFill>
            </a:ext>
          </a:extLst>
        </p:spPr>
      </p:pic>
      <p:sp>
        <p:nvSpPr>
          <p:cNvPr id="6" name="TextBox 5"/>
          <p:cNvSpPr txBox="1"/>
          <p:nvPr/>
        </p:nvSpPr>
        <p:spPr>
          <a:xfrm>
            <a:off x="214658" y="4047455"/>
            <a:ext cx="1584176" cy="461665"/>
          </a:xfrm>
          <a:prstGeom prst="rect">
            <a:avLst/>
          </a:prstGeom>
          <a:noFill/>
        </p:spPr>
        <p:txBody>
          <a:bodyPr wrap="square" rtlCol="0">
            <a:spAutoFit/>
          </a:bodyPr>
          <a:lstStyle/>
          <a:p>
            <a:r>
              <a:rPr lang="en-US" altLang="zh-CN" sz="2400" b="1" dirty="0" smtClean="0">
                <a:solidFill>
                  <a:srgbClr val="FF0000"/>
                </a:solidFill>
              </a:rPr>
              <a:t>join</a:t>
            </a:r>
            <a:r>
              <a:rPr lang="zh-CN" altLang="en-US" sz="2400" b="1" dirty="0" smtClean="0">
                <a:solidFill>
                  <a:srgbClr val="FF0000"/>
                </a:solidFill>
              </a:rPr>
              <a:t>用法</a:t>
            </a:r>
            <a:endParaRPr lang="zh-CN" altLang="en-US" sz="2400" b="1" dirty="0">
              <a:solidFill>
                <a:srgbClr val="FF0000"/>
              </a:solidFill>
            </a:endParaRPr>
          </a:p>
        </p:txBody>
      </p:sp>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4599" y="3342306"/>
            <a:ext cx="6734733" cy="3481033"/>
          </a:xfrm>
          <a:prstGeom prst="rect">
            <a:avLst/>
          </a:prstGeom>
          <a:noFill/>
          <a:ln w="9525">
            <a:solidFill>
              <a:srgbClr val="C00000"/>
            </a:solidFill>
            <a:miter lim="800000"/>
            <a:headEnd/>
            <a:tailEnd/>
          </a:ln>
          <a:extLst>
            <a:ext uri="{909E8E84-426E-40DD-AFC4-6F175D3DCCD1}">
              <a14:hiddenFill xmlns:a14="http://schemas.microsoft.com/office/drawing/2010/main">
                <a:solidFill>
                  <a:schemeClr val="accent1"/>
                </a:solidFill>
              </a14:hiddenFill>
            </a:ext>
          </a:extLst>
        </p:spPr>
      </p:pic>
      <p:sp>
        <p:nvSpPr>
          <p:cNvPr id="9" name="椭圆 8"/>
          <p:cNvSpPr/>
          <p:nvPr/>
        </p:nvSpPr>
        <p:spPr>
          <a:xfrm>
            <a:off x="1256838" y="4509120"/>
            <a:ext cx="7707650" cy="1008112"/>
          </a:xfrm>
          <a:prstGeom prst="ellipse">
            <a:avLst/>
          </a:prstGeom>
          <a:noFill/>
          <a:ln w="28575">
            <a:solidFill>
              <a:srgbClr val="FF00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067185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矩形 18"/>
          <p:cNvSpPr/>
          <p:nvPr/>
        </p:nvSpPr>
        <p:spPr>
          <a:xfrm>
            <a:off x="6156176" y="3212976"/>
            <a:ext cx="2520280" cy="2880320"/>
          </a:xfrm>
          <a:prstGeom prst="rect">
            <a:avLst/>
          </a:prstGeom>
          <a:noFill/>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2000" dirty="0">
              <a:latin typeface="Arial" pitchFamily="34" charset="0"/>
              <a:cs typeface="Arial" pitchFamily="34" charset="0"/>
            </a:endParaRPr>
          </a:p>
        </p:txBody>
      </p:sp>
      <p:sp>
        <p:nvSpPr>
          <p:cNvPr id="18" name="矩形 17"/>
          <p:cNvSpPr/>
          <p:nvPr/>
        </p:nvSpPr>
        <p:spPr>
          <a:xfrm>
            <a:off x="539552" y="2780928"/>
            <a:ext cx="2520280" cy="2520280"/>
          </a:xfrm>
          <a:prstGeom prst="rect">
            <a:avLst/>
          </a:prstGeom>
          <a:noFill/>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2000" dirty="0">
              <a:latin typeface="Arial" pitchFamily="34" charset="0"/>
              <a:cs typeface="Arial" pitchFamily="34" charset="0"/>
            </a:endParaRPr>
          </a:p>
        </p:txBody>
      </p:sp>
      <p:sp>
        <p:nvSpPr>
          <p:cNvPr id="3" name="标题 2"/>
          <p:cNvSpPr>
            <a:spLocks noGrp="1"/>
          </p:cNvSpPr>
          <p:nvPr>
            <p:ph type="title"/>
          </p:nvPr>
        </p:nvSpPr>
        <p:spPr/>
        <p:txBody>
          <a:bodyPr/>
          <a:lstStyle/>
          <a:p>
            <a:r>
              <a:rPr lang="en-US" altLang="zh-CN" dirty="0" smtClean="0"/>
              <a:t>11.7</a:t>
            </a:r>
            <a:r>
              <a:rPr lang="zh-CN" altLang="en-US" dirty="0" smtClean="0"/>
              <a:t> 线程的同步</a:t>
            </a:r>
            <a:endParaRPr lang="zh-CN" altLang="en-US" dirty="0"/>
          </a:p>
        </p:txBody>
      </p:sp>
      <p:sp>
        <p:nvSpPr>
          <p:cNvPr id="4" name="TextBox 3"/>
          <p:cNvSpPr txBox="1"/>
          <p:nvPr/>
        </p:nvSpPr>
        <p:spPr>
          <a:xfrm>
            <a:off x="323528" y="980728"/>
            <a:ext cx="8424936" cy="523220"/>
          </a:xfrm>
          <a:prstGeom prst="rect">
            <a:avLst/>
          </a:prstGeom>
          <a:noFill/>
        </p:spPr>
        <p:txBody>
          <a:bodyPr wrap="square" rtlCol="0">
            <a:spAutoFit/>
          </a:bodyPr>
          <a:lstStyle/>
          <a:p>
            <a:pPr>
              <a:buFont typeface="Wingdings" pitchFamily="2" charset="2"/>
              <a:buChar char="n"/>
            </a:pPr>
            <a:r>
              <a:rPr lang="zh-CN" altLang="en-US" sz="2800" b="1" dirty="0" smtClean="0">
                <a:solidFill>
                  <a:srgbClr val="FF0000"/>
                </a:solidFill>
                <a:latin typeface="Arial" pitchFamily="34" charset="0"/>
                <a:ea typeface="华文细黑" pitchFamily="2" charset="-122"/>
                <a:cs typeface="Arial" pitchFamily="34" charset="0"/>
              </a:rPr>
              <a:t>线程间的通信</a:t>
            </a:r>
            <a:endParaRPr lang="en-US" altLang="zh-CN" sz="2800" b="1" dirty="0" smtClean="0">
              <a:solidFill>
                <a:srgbClr val="FF0000"/>
              </a:solidFill>
              <a:latin typeface="Arial" pitchFamily="34" charset="0"/>
              <a:ea typeface="华文细黑" pitchFamily="2" charset="-122"/>
              <a:cs typeface="Arial" pitchFamily="34" charset="0"/>
            </a:endParaRPr>
          </a:p>
        </p:txBody>
      </p:sp>
      <p:sp>
        <p:nvSpPr>
          <p:cNvPr id="5" name="矩形 4"/>
          <p:cNvSpPr/>
          <p:nvPr/>
        </p:nvSpPr>
        <p:spPr>
          <a:xfrm>
            <a:off x="827584" y="3070701"/>
            <a:ext cx="1296144" cy="201622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2000" dirty="0" smtClean="0">
                <a:latin typeface="Arial" pitchFamily="34" charset="0"/>
                <a:cs typeface="Arial" pitchFamily="34" charset="0"/>
              </a:rPr>
              <a:t>辅类</a:t>
            </a:r>
            <a:endParaRPr lang="en-US" altLang="zh-CN" sz="2000" dirty="0" smtClean="0">
              <a:latin typeface="Arial" pitchFamily="34" charset="0"/>
              <a:cs typeface="Arial" pitchFamily="34" charset="0"/>
            </a:endParaRPr>
          </a:p>
          <a:p>
            <a:pPr algn="ctr"/>
            <a:r>
              <a:rPr lang="en-US" altLang="zh-CN" sz="2000" dirty="0" smtClean="0">
                <a:latin typeface="Arial" pitchFamily="34" charset="0"/>
                <a:cs typeface="Arial" pitchFamily="34" charset="0"/>
              </a:rPr>
              <a:t>myWriter</a:t>
            </a:r>
          </a:p>
          <a:p>
            <a:pPr algn="ctr"/>
            <a:r>
              <a:rPr lang="zh-CN" altLang="en-US" sz="2000" dirty="0" smtClean="0">
                <a:latin typeface="Arial" pitchFamily="34" charset="0"/>
                <a:cs typeface="Arial" pitchFamily="34" charset="0"/>
              </a:rPr>
              <a:t>线</a:t>
            </a:r>
            <a:endParaRPr lang="en-US" altLang="zh-CN" sz="2000" dirty="0" smtClean="0">
              <a:latin typeface="Arial" pitchFamily="34" charset="0"/>
              <a:cs typeface="Arial" pitchFamily="34" charset="0"/>
            </a:endParaRPr>
          </a:p>
          <a:p>
            <a:pPr algn="ctr"/>
            <a:r>
              <a:rPr lang="zh-CN" altLang="en-US" sz="2000" dirty="0" smtClean="0">
                <a:latin typeface="Arial" pitchFamily="34" charset="0"/>
                <a:cs typeface="Arial" pitchFamily="34" charset="0"/>
              </a:rPr>
              <a:t>程</a:t>
            </a:r>
            <a:endParaRPr lang="en-US" altLang="zh-CN" sz="2000" dirty="0" smtClean="0">
              <a:latin typeface="Arial" pitchFamily="34" charset="0"/>
              <a:cs typeface="Arial" pitchFamily="34" charset="0"/>
            </a:endParaRPr>
          </a:p>
          <a:p>
            <a:pPr algn="ctr"/>
            <a:r>
              <a:rPr lang="zh-CN" altLang="en-US" sz="2000" dirty="0" smtClean="0">
                <a:latin typeface="Arial" pitchFamily="34" charset="0"/>
                <a:cs typeface="Arial" pitchFamily="34" charset="0"/>
              </a:rPr>
              <a:t>类</a:t>
            </a:r>
            <a:endParaRPr lang="zh-CN" altLang="en-US" sz="2000" dirty="0">
              <a:latin typeface="Arial" pitchFamily="34" charset="0"/>
              <a:cs typeface="Arial" pitchFamily="34" charset="0"/>
            </a:endParaRPr>
          </a:p>
        </p:txBody>
      </p:sp>
      <p:sp>
        <p:nvSpPr>
          <p:cNvPr id="6" name="矩形 5"/>
          <p:cNvSpPr/>
          <p:nvPr/>
        </p:nvSpPr>
        <p:spPr>
          <a:xfrm>
            <a:off x="6804248" y="3501008"/>
            <a:ext cx="1512168" cy="216024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2000" dirty="0" smtClean="0">
                <a:latin typeface="Arial" pitchFamily="34" charset="0"/>
                <a:cs typeface="Arial" pitchFamily="34" charset="0"/>
              </a:rPr>
              <a:t>辅类</a:t>
            </a:r>
            <a:endParaRPr lang="en-US" altLang="zh-CN" sz="2000" dirty="0" smtClean="0">
              <a:latin typeface="Arial" pitchFamily="34" charset="0"/>
              <a:cs typeface="Arial" pitchFamily="34" charset="0"/>
            </a:endParaRPr>
          </a:p>
          <a:p>
            <a:pPr algn="ctr"/>
            <a:r>
              <a:rPr lang="en-US" altLang="zh-CN" sz="2000" dirty="0" err="1" smtClean="0">
                <a:latin typeface="Arial" pitchFamily="34" charset="0"/>
                <a:cs typeface="Arial" pitchFamily="34" charset="0"/>
              </a:rPr>
              <a:t>myReader</a:t>
            </a:r>
            <a:endParaRPr lang="en-US" altLang="zh-CN" sz="2000" dirty="0" smtClean="0">
              <a:latin typeface="Arial" pitchFamily="34" charset="0"/>
              <a:cs typeface="Arial" pitchFamily="34" charset="0"/>
            </a:endParaRPr>
          </a:p>
          <a:p>
            <a:pPr algn="ctr"/>
            <a:r>
              <a:rPr lang="zh-CN" altLang="en-US" sz="2000" dirty="0" smtClean="0">
                <a:latin typeface="Arial" pitchFamily="34" charset="0"/>
                <a:cs typeface="Arial" pitchFamily="34" charset="0"/>
              </a:rPr>
              <a:t>线</a:t>
            </a:r>
            <a:endParaRPr lang="en-US" altLang="zh-CN" sz="2000" dirty="0" smtClean="0">
              <a:latin typeface="Arial" pitchFamily="34" charset="0"/>
              <a:cs typeface="Arial" pitchFamily="34" charset="0"/>
            </a:endParaRPr>
          </a:p>
          <a:p>
            <a:pPr algn="ctr"/>
            <a:r>
              <a:rPr lang="zh-CN" altLang="en-US" sz="2000" dirty="0" smtClean="0">
                <a:latin typeface="Arial" pitchFamily="34" charset="0"/>
                <a:cs typeface="Arial" pitchFamily="34" charset="0"/>
              </a:rPr>
              <a:t>程</a:t>
            </a:r>
            <a:endParaRPr lang="en-US" altLang="zh-CN" sz="2000" dirty="0" smtClean="0">
              <a:latin typeface="Arial" pitchFamily="34" charset="0"/>
              <a:cs typeface="Arial" pitchFamily="34" charset="0"/>
            </a:endParaRPr>
          </a:p>
          <a:p>
            <a:pPr algn="ctr"/>
            <a:r>
              <a:rPr lang="zh-CN" altLang="en-US" sz="2000" dirty="0" smtClean="0">
                <a:latin typeface="Arial" pitchFamily="34" charset="0"/>
                <a:cs typeface="Arial" pitchFamily="34" charset="0"/>
              </a:rPr>
              <a:t>类</a:t>
            </a:r>
            <a:endParaRPr lang="zh-CN" altLang="en-US" sz="2000" dirty="0">
              <a:latin typeface="Arial" pitchFamily="34" charset="0"/>
              <a:cs typeface="Arial" pitchFamily="34" charset="0"/>
            </a:endParaRPr>
          </a:p>
        </p:txBody>
      </p:sp>
      <p:sp>
        <p:nvSpPr>
          <p:cNvPr id="7" name="矩形 6"/>
          <p:cNvSpPr/>
          <p:nvPr/>
        </p:nvSpPr>
        <p:spPr>
          <a:xfrm>
            <a:off x="3376330" y="1731015"/>
            <a:ext cx="2232248" cy="72008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2200" dirty="0" smtClean="0">
                <a:latin typeface="Arial" pitchFamily="34" charset="0"/>
                <a:cs typeface="Arial" pitchFamily="34" charset="0"/>
              </a:rPr>
              <a:t>主类</a:t>
            </a:r>
            <a:r>
              <a:rPr lang="en-US" altLang="zh-CN" sz="2200" dirty="0" smtClean="0">
                <a:latin typeface="Arial" pitchFamily="34" charset="0"/>
                <a:cs typeface="Arial" pitchFamily="34" charset="0"/>
              </a:rPr>
              <a:t>Pipethread</a:t>
            </a:r>
            <a:endParaRPr lang="zh-CN" altLang="en-US" sz="2200" dirty="0">
              <a:latin typeface="Arial" pitchFamily="34" charset="0"/>
              <a:cs typeface="Arial" pitchFamily="34" charset="0"/>
            </a:endParaRPr>
          </a:p>
        </p:txBody>
      </p:sp>
      <p:sp>
        <p:nvSpPr>
          <p:cNvPr id="8" name="右箭头 7"/>
          <p:cNvSpPr/>
          <p:nvPr/>
        </p:nvSpPr>
        <p:spPr>
          <a:xfrm>
            <a:off x="2195736" y="3789040"/>
            <a:ext cx="2160240" cy="360040"/>
          </a:xfrm>
          <a:prstGeom prst="rightArrow">
            <a:avLst/>
          </a:prstGeom>
          <a:solidFill>
            <a:schemeClr val="bg1"/>
          </a:solidFill>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latin typeface="Arial" pitchFamily="34" charset="0"/>
              <a:cs typeface="Arial" pitchFamily="34" charset="0"/>
            </a:endParaRPr>
          </a:p>
        </p:txBody>
      </p:sp>
      <p:sp>
        <p:nvSpPr>
          <p:cNvPr id="9" name="TextBox 8"/>
          <p:cNvSpPr txBox="1"/>
          <p:nvPr/>
        </p:nvSpPr>
        <p:spPr>
          <a:xfrm>
            <a:off x="2483768" y="2924944"/>
            <a:ext cx="1368152" cy="923330"/>
          </a:xfrm>
          <a:prstGeom prst="rect">
            <a:avLst/>
          </a:prstGeom>
          <a:solidFill>
            <a:schemeClr val="bg1"/>
          </a:solidFill>
        </p:spPr>
        <p:txBody>
          <a:bodyPr wrap="square" rtlCol="0">
            <a:spAutoFit/>
          </a:bodyPr>
          <a:lstStyle/>
          <a:p>
            <a:pPr algn="ctr"/>
            <a:r>
              <a:rPr lang="zh-CN" altLang="en-US" dirty="0" smtClean="0">
                <a:latin typeface="Arial" pitchFamily="34" charset="0"/>
                <a:cs typeface="Arial" pitchFamily="34" charset="0"/>
              </a:rPr>
              <a:t>输出流作为参数传递给</a:t>
            </a:r>
            <a:r>
              <a:rPr lang="en-US" altLang="zh-CN" dirty="0" smtClean="0">
                <a:latin typeface="Arial" pitchFamily="34" charset="0"/>
                <a:cs typeface="Arial" pitchFamily="34" charset="0"/>
              </a:rPr>
              <a:t>myWriter</a:t>
            </a:r>
            <a:endParaRPr lang="zh-CN" altLang="en-US" dirty="0">
              <a:latin typeface="Arial" pitchFamily="34" charset="0"/>
              <a:cs typeface="Arial" pitchFamily="34" charset="0"/>
            </a:endParaRPr>
          </a:p>
        </p:txBody>
      </p:sp>
      <p:sp>
        <p:nvSpPr>
          <p:cNvPr id="10" name="右箭头 9"/>
          <p:cNvSpPr/>
          <p:nvPr/>
        </p:nvSpPr>
        <p:spPr>
          <a:xfrm>
            <a:off x="4716016" y="4725144"/>
            <a:ext cx="2088232" cy="360040"/>
          </a:xfrm>
          <a:prstGeom prst="rightArrow">
            <a:avLst/>
          </a:prstGeom>
          <a:solidFill>
            <a:schemeClr val="bg1"/>
          </a:solidFill>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latin typeface="Arial" pitchFamily="34" charset="0"/>
              <a:cs typeface="Arial" pitchFamily="34" charset="0"/>
            </a:endParaRPr>
          </a:p>
        </p:txBody>
      </p:sp>
      <p:sp>
        <p:nvSpPr>
          <p:cNvPr id="11" name="TextBox 10"/>
          <p:cNvSpPr txBox="1"/>
          <p:nvPr/>
        </p:nvSpPr>
        <p:spPr>
          <a:xfrm>
            <a:off x="5076056" y="3873822"/>
            <a:ext cx="1440160" cy="923330"/>
          </a:xfrm>
          <a:prstGeom prst="rect">
            <a:avLst/>
          </a:prstGeom>
          <a:solidFill>
            <a:schemeClr val="bg1"/>
          </a:solidFill>
        </p:spPr>
        <p:txBody>
          <a:bodyPr wrap="square" rtlCol="0">
            <a:spAutoFit/>
          </a:bodyPr>
          <a:lstStyle/>
          <a:p>
            <a:pPr algn="ctr"/>
            <a:r>
              <a:rPr lang="zh-CN" altLang="en-US" dirty="0" smtClean="0">
                <a:latin typeface="Arial" pitchFamily="34" charset="0"/>
                <a:cs typeface="Arial" pitchFamily="34" charset="0"/>
              </a:rPr>
              <a:t>输入流作为参数传递给</a:t>
            </a:r>
            <a:r>
              <a:rPr lang="en-US" altLang="zh-CN" dirty="0" err="1" smtClean="0">
                <a:latin typeface="Arial" pitchFamily="34" charset="0"/>
                <a:cs typeface="Arial" pitchFamily="34" charset="0"/>
              </a:rPr>
              <a:t>myReader</a:t>
            </a:r>
            <a:endParaRPr lang="zh-CN" altLang="en-US" dirty="0">
              <a:latin typeface="Arial" pitchFamily="34" charset="0"/>
              <a:cs typeface="Arial" pitchFamily="34" charset="0"/>
            </a:endParaRPr>
          </a:p>
        </p:txBody>
      </p:sp>
      <p:sp>
        <p:nvSpPr>
          <p:cNvPr id="12" name="TextBox 11"/>
          <p:cNvSpPr txBox="1"/>
          <p:nvPr/>
        </p:nvSpPr>
        <p:spPr>
          <a:xfrm>
            <a:off x="2195736" y="4365104"/>
            <a:ext cx="2088232" cy="369332"/>
          </a:xfrm>
          <a:prstGeom prst="rect">
            <a:avLst/>
          </a:prstGeom>
          <a:noFill/>
        </p:spPr>
        <p:txBody>
          <a:bodyPr wrap="square" rtlCol="0">
            <a:spAutoFit/>
          </a:bodyPr>
          <a:lstStyle/>
          <a:p>
            <a:pPr algn="ctr"/>
            <a:r>
              <a:rPr lang="zh-CN" altLang="en-US" dirty="0" smtClean="0">
                <a:latin typeface="Arial" pitchFamily="34" charset="0"/>
                <a:cs typeface="Arial" pitchFamily="34" charset="0"/>
              </a:rPr>
              <a:t>将数据写到输出流</a:t>
            </a:r>
            <a:endParaRPr lang="zh-CN" altLang="en-US" dirty="0">
              <a:latin typeface="Arial" pitchFamily="34" charset="0"/>
              <a:cs typeface="Arial" pitchFamily="34" charset="0"/>
            </a:endParaRPr>
          </a:p>
        </p:txBody>
      </p:sp>
      <p:sp>
        <p:nvSpPr>
          <p:cNvPr id="13" name="TextBox 12"/>
          <p:cNvSpPr txBox="1"/>
          <p:nvPr/>
        </p:nvSpPr>
        <p:spPr>
          <a:xfrm>
            <a:off x="4716016" y="5219908"/>
            <a:ext cx="2016224" cy="369332"/>
          </a:xfrm>
          <a:prstGeom prst="rect">
            <a:avLst/>
          </a:prstGeom>
          <a:noFill/>
        </p:spPr>
        <p:txBody>
          <a:bodyPr wrap="square" rtlCol="0">
            <a:spAutoFit/>
          </a:bodyPr>
          <a:lstStyle/>
          <a:p>
            <a:pPr algn="ctr"/>
            <a:r>
              <a:rPr lang="zh-CN" altLang="en-US" dirty="0" smtClean="0">
                <a:latin typeface="Arial" pitchFamily="34" charset="0"/>
                <a:cs typeface="Arial" pitchFamily="34" charset="0"/>
              </a:rPr>
              <a:t>从输入流中读数据</a:t>
            </a:r>
            <a:endParaRPr lang="zh-CN" altLang="en-US" dirty="0">
              <a:latin typeface="Arial" pitchFamily="34" charset="0"/>
              <a:cs typeface="Arial" pitchFamily="34" charset="0"/>
            </a:endParaRPr>
          </a:p>
        </p:txBody>
      </p:sp>
      <p:sp>
        <p:nvSpPr>
          <p:cNvPr id="14" name="下箭头 13"/>
          <p:cNvSpPr/>
          <p:nvPr/>
        </p:nvSpPr>
        <p:spPr>
          <a:xfrm>
            <a:off x="4283968" y="2710661"/>
            <a:ext cx="432048" cy="2448272"/>
          </a:xfrm>
          <a:prstGeom prst="downArrow">
            <a:avLst/>
          </a:prstGeom>
          <a:solidFill>
            <a:schemeClr val="bg1"/>
          </a:solidFill>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latin typeface="Arial" pitchFamily="34" charset="0"/>
              <a:cs typeface="Arial" pitchFamily="34" charset="0"/>
            </a:endParaRPr>
          </a:p>
        </p:txBody>
      </p:sp>
      <p:sp>
        <p:nvSpPr>
          <p:cNvPr id="15" name="TextBox 14"/>
          <p:cNvSpPr txBox="1"/>
          <p:nvPr/>
        </p:nvSpPr>
        <p:spPr>
          <a:xfrm>
            <a:off x="4716016" y="2723435"/>
            <a:ext cx="432048" cy="923330"/>
          </a:xfrm>
          <a:prstGeom prst="rect">
            <a:avLst/>
          </a:prstGeom>
          <a:noFill/>
        </p:spPr>
        <p:txBody>
          <a:bodyPr wrap="square" rtlCol="0">
            <a:spAutoFit/>
          </a:bodyPr>
          <a:lstStyle/>
          <a:p>
            <a:pPr algn="ctr"/>
            <a:r>
              <a:rPr lang="zh-CN" altLang="en-US" dirty="0" smtClean="0">
                <a:latin typeface="Arial" pitchFamily="34" charset="0"/>
                <a:cs typeface="Arial" pitchFamily="34" charset="0"/>
              </a:rPr>
              <a:t>管道流</a:t>
            </a:r>
            <a:endParaRPr lang="zh-CN" altLang="en-US" dirty="0">
              <a:latin typeface="Arial" pitchFamily="34" charset="0"/>
              <a:cs typeface="Arial" pitchFamily="34" charset="0"/>
            </a:endParaRPr>
          </a:p>
        </p:txBody>
      </p:sp>
      <p:cxnSp>
        <p:nvCxnSpPr>
          <p:cNvPr id="17" name="直接箭头连接符 16"/>
          <p:cNvCxnSpPr>
            <a:stCxn id="7" idx="2"/>
            <a:endCxn id="14" idx="0"/>
          </p:cNvCxnSpPr>
          <p:nvPr/>
        </p:nvCxnSpPr>
        <p:spPr>
          <a:xfrm>
            <a:off x="4492454" y="2451095"/>
            <a:ext cx="7538" cy="25956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p:nvPr/>
        </p:nvCxnSpPr>
        <p:spPr>
          <a:xfrm flipV="1">
            <a:off x="5292080" y="5013176"/>
            <a:ext cx="0" cy="28803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p:nvPr/>
        </p:nvCxnSpPr>
        <p:spPr>
          <a:xfrm flipV="1">
            <a:off x="2771800" y="4077072"/>
            <a:ext cx="0" cy="28803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11.7</a:t>
            </a:r>
            <a:r>
              <a:rPr lang="zh-CN" altLang="en-US" dirty="0" smtClean="0"/>
              <a:t> 线程的同步</a:t>
            </a:r>
            <a:endParaRPr lang="zh-CN" altLang="en-US" dirty="0"/>
          </a:p>
        </p:txBody>
      </p:sp>
      <p:pic>
        <p:nvPicPr>
          <p:cNvPr id="4098" name="Picture 2"/>
          <p:cNvPicPr>
            <a:picLocks noChangeAspect="1" noChangeArrowheads="1"/>
          </p:cNvPicPr>
          <p:nvPr/>
        </p:nvPicPr>
        <p:blipFill>
          <a:blip r:embed="rId2" cstate="print"/>
          <a:srcRect/>
          <a:stretch>
            <a:fillRect/>
          </a:stretch>
        </p:blipFill>
        <p:spPr bwMode="auto">
          <a:xfrm>
            <a:off x="755577" y="116632"/>
            <a:ext cx="7848871" cy="6669360"/>
          </a:xfrm>
          <a:prstGeom prst="rect">
            <a:avLst/>
          </a:prstGeom>
          <a:noFill/>
          <a:ln w="9525">
            <a:solidFill>
              <a:srgbClr val="C00000"/>
            </a:solidFill>
            <a:miter lim="800000"/>
            <a:headEnd/>
            <a:tailEnd/>
          </a:ln>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11.7</a:t>
            </a:r>
            <a:r>
              <a:rPr lang="zh-CN" altLang="en-US" dirty="0" smtClean="0"/>
              <a:t> 线程的同步</a:t>
            </a:r>
            <a:endParaRPr lang="zh-CN" altLang="en-US" dirty="0"/>
          </a:p>
        </p:txBody>
      </p:sp>
      <p:pic>
        <p:nvPicPr>
          <p:cNvPr id="5" name="Picture 3"/>
          <p:cNvPicPr>
            <a:picLocks noChangeAspect="1" noChangeArrowheads="1"/>
          </p:cNvPicPr>
          <p:nvPr/>
        </p:nvPicPr>
        <p:blipFill>
          <a:blip r:embed="rId2" cstate="print"/>
          <a:srcRect/>
          <a:stretch>
            <a:fillRect/>
          </a:stretch>
        </p:blipFill>
        <p:spPr bwMode="auto">
          <a:xfrm>
            <a:off x="827584" y="116632"/>
            <a:ext cx="7920880" cy="6669360"/>
          </a:xfrm>
          <a:prstGeom prst="rect">
            <a:avLst/>
          </a:prstGeom>
          <a:noFill/>
          <a:ln w="9525">
            <a:solidFill>
              <a:srgbClr val="C00000"/>
            </a:solidFill>
            <a:miter lim="800000"/>
            <a:headEnd/>
            <a:tailEnd/>
          </a:ln>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11.7</a:t>
            </a:r>
            <a:r>
              <a:rPr lang="zh-CN" altLang="en-US" dirty="0" smtClean="0"/>
              <a:t> 线程的同步</a:t>
            </a:r>
            <a:endParaRPr lang="zh-CN" altLang="en-US" dirty="0"/>
          </a:p>
        </p:txBody>
      </p:sp>
      <p:pic>
        <p:nvPicPr>
          <p:cNvPr id="4" name="Picture 4"/>
          <p:cNvPicPr>
            <a:picLocks noChangeAspect="1" noChangeArrowheads="1"/>
          </p:cNvPicPr>
          <p:nvPr/>
        </p:nvPicPr>
        <p:blipFill>
          <a:blip r:embed="rId2" cstate="print"/>
          <a:srcRect/>
          <a:stretch>
            <a:fillRect/>
          </a:stretch>
        </p:blipFill>
        <p:spPr bwMode="auto">
          <a:xfrm>
            <a:off x="971600" y="980728"/>
            <a:ext cx="7056784" cy="5544616"/>
          </a:xfrm>
          <a:prstGeom prst="rect">
            <a:avLst/>
          </a:prstGeom>
          <a:noFill/>
          <a:ln w="9525">
            <a:solidFill>
              <a:srgbClr val="C00000"/>
            </a:solidFill>
            <a:miter lim="800000"/>
            <a:headEnd/>
            <a:tailEnd/>
          </a:ln>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圆角矩形 28"/>
          <p:cNvSpPr/>
          <p:nvPr/>
        </p:nvSpPr>
        <p:spPr>
          <a:xfrm>
            <a:off x="4572000" y="2852936"/>
            <a:ext cx="4248472" cy="288032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
        <p:nvSpPr>
          <p:cNvPr id="3" name="标题 2"/>
          <p:cNvSpPr>
            <a:spLocks noGrp="1"/>
          </p:cNvSpPr>
          <p:nvPr>
            <p:ph type="title"/>
          </p:nvPr>
        </p:nvSpPr>
        <p:spPr/>
        <p:txBody>
          <a:bodyPr/>
          <a:lstStyle/>
          <a:p>
            <a:r>
              <a:rPr lang="en-US" altLang="zh-CN" dirty="0" smtClean="0"/>
              <a:t>11.7</a:t>
            </a:r>
            <a:r>
              <a:rPr lang="zh-CN" altLang="en-US" dirty="0" smtClean="0"/>
              <a:t> 线程的同步</a:t>
            </a:r>
            <a:endParaRPr lang="zh-CN" altLang="en-US" dirty="0"/>
          </a:p>
        </p:txBody>
      </p:sp>
      <p:sp>
        <p:nvSpPr>
          <p:cNvPr id="5" name="TextBox 4"/>
          <p:cNvSpPr txBox="1"/>
          <p:nvPr/>
        </p:nvSpPr>
        <p:spPr>
          <a:xfrm>
            <a:off x="323528" y="980728"/>
            <a:ext cx="8424936" cy="523220"/>
          </a:xfrm>
          <a:prstGeom prst="rect">
            <a:avLst/>
          </a:prstGeom>
          <a:noFill/>
        </p:spPr>
        <p:txBody>
          <a:bodyPr wrap="square" rtlCol="0">
            <a:spAutoFit/>
          </a:bodyPr>
          <a:lstStyle/>
          <a:p>
            <a:pPr>
              <a:buFont typeface="Wingdings" pitchFamily="2" charset="2"/>
              <a:buChar char="n"/>
            </a:pPr>
            <a:r>
              <a:rPr lang="zh-CN" altLang="en-US" sz="2800" b="1" dirty="0" smtClean="0">
                <a:solidFill>
                  <a:srgbClr val="FF0000"/>
                </a:solidFill>
                <a:latin typeface="Arial" pitchFamily="34" charset="0"/>
                <a:ea typeface="华文细黑" pitchFamily="2" charset="-122"/>
                <a:cs typeface="Arial" pitchFamily="34" charset="0"/>
              </a:rPr>
              <a:t>线程间的资源互斥</a:t>
            </a:r>
            <a:endParaRPr lang="en-US" altLang="zh-CN" sz="2800" b="1" dirty="0" smtClean="0">
              <a:solidFill>
                <a:srgbClr val="FF0000"/>
              </a:solidFill>
              <a:latin typeface="Arial" pitchFamily="34" charset="0"/>
              <a:ea typeface="华文细黑" pitchFamily="2" charset="-122"/>
              <a:cs typeface="Arial" pitchFamily="34" charset="0"/>
            </a:endParaRPr>
          </a:p>
        </p:txBody>
      </p:sp>
      <p:sp>
        <p:nvSpPr>
          <p:cNvPr id="6" name="TextBox 5"/>
          <p:cNvSpPr txBox="1"/>
          <p:nvPr/>
        </p:nvSpPr>
        <p:spPr>
          <a:xfrm>
            <a:off x="323528" y="2060848"/>
            <a:ext cx="3816424" cy="3785652"/>
          </a:xfrm>
          <a:prstGeom prst="rect">
            <a:avLst/>
          </a:prstGeom>
          <a:solidFill>
            <a:srgbClr val="FFFFCC"/>
          </a:solidFill>
          <a:ln>
            <a:solidFill>
              <a:srgbClr val="FF0000"/>
            </a:solidFill>
          </a:ln>
        </p:spPr>
        <p:txBody>
          <a:bodyPr wrap="square" rtlCol="0">
            <a:spAutoFit/>
          </a:bodyPr>
          <a:lstStyle/>
          <a:p>
            <a:r>
              <a:rPr lang="en-US" altLang="zh-CN" sz="2000" dirty="0" smtClean="0"/>
              <a:t>class</a:t>
            </a:r>
            <a:r>
              <a:rPr lang="zh-CN" altLang="en-US" sz="2000" dirty="0" smtClean="0"/>
              <a:t> </a:t>
            </a:r>
            <a:r>
              <a:rPr lang="en-US" altLang="zh-CN" sz="2000" dirty="0" smtClean="0"/>
              <a:t>Stack{</a:t>
            </a:r>
          </a:p>
          <a:p>
            <a:r>
              <a:rPr lang="zh-CN" altLang="en-US" sz="2000" dirty="0" smtClean="0"/>
              <a:t>      </a:t>
            </a:r>
            <a:r>
              <a:rPr lang="en-US" altLang="zh-CN" sz="2000" dirty="0" err="1" smtClean="0"/>
              <a:t>int</a:t>
            </a:r>
            <a:r>
              <a:rPr lang="zh-CN" altLang="en-US" sz="2000" dirty="0" smtClean="0"/>
              <a:t> </a:t>
            </a:r>
            <a:r>
              <a:rPr lang="en-US" altLang="zh-CN" sz="2000" dirty="0" err="1" smtClean="0"/>
              <a:t>idx</a:t>
            </a:r>
            <a:r>
              <a:rPr lang="en-US" altLang="zh-CN" sz="2000" dirty="0" smtClean="0"/>
              <a:t>=0;</a:t>
            </a:r>
          </a:p>
          <a:p>
            <a:r>
              <a:rPr lang="en-US" altLang="zh-CN" sz="2000" dirty="0" smtClean="0"/>
              <a:t>      char data[]=new char[6]</a:t>
            </a:r>
          </a:p>
          <a:p>
            <a:r>
              <a:rPr lang="en-US" altLang="zh-CN" sz="2000" dirty="0" smtClean="0"/>
              <a:t>      public void push(char c){</a:t>
            </a:r>
          </a:p>
          <a:p>
            <a:r>
              <a:rPr lang="en-US" altLang="zh-CN" sz="2000" dirty="0" smtClean="0"/>
              <a:t>            data[</a:t>
            </a:r>
            <a:r>
              <a:rPr lang="en-US" altLang="zh-CN" sz="2000" dirty="0" err="1" smtClean="0"/>
              <a:t>idx</a:t>
            </a:r>
            <a:r>
              <a:rPr lang="en-US" altLang="zh-CN" sz="2000" dirty="0" smtClean="0"/>
              <a:t>]=c;</a:t>
            </a:r>
          </a:p>
          <a:p>
            <a:r>
              <a:rPr lang="en-US" altLang="zh-CN" sz="2000" dirty="0" smtClean="0"/>
              <a:t>             </a:t>
            </a:r>
            <a:r>
              <a:rPr lang="en-US" altLang="zh-CN" sz="2000" dirty="0" err="1" smtClean="0"/>
              <a:t>idx</a:t>
            </a:r>
            <a:r>
              <a:rPr lang="en-US" altLang="zh-CN" sz="2000" dirty="0" smtClean="0"/>
              <a:t>++;</a:t>
            </a:r>
          </a:p>
          <a:p>
            <a:r>
              <a:rPr lang="en-US" altLang="zh-CN" sz="2000" dirty="0" smtClean="0"/>
              <a:t>      }</a:t>
            </a:r>
          </a:p>
          <a:p>
            <a:r>
              <a:rPr lang="en-US" altLang="zh-CN" sz="2000" dirty="0" smtClean="0"/>
              <a:t>      public char pop{</a:t>
            </a:r>
          </a:p>
          <a:p>
            <a:r>
              <a:rPr lang="en-US" altLang="zh-CN" sz="2000" dirty="0" smtClean="0"/>
              <a:t>           </a:t>
            </a:r>
            <a:r>
              <a:rPr lang="en-US" altLang="zh-CN" sz="2000" dirty="0" err="1" smtClean="0"/>
              <a:t>idx</a:t>
            </a:r>
            <a:r>
              <a:rPr lang="en-US" altLang="zh-CN" sz="2000" dirty="0" smtClean="0"/>
              <a:t>--;</a:t>
            </a:r>
          </a:p>
          <a:p>
            <a:r>
              <a:rPr lang="en-US" altLang="zh-CN" sz="2000" dirty="0" smtClean="0"/>
              <a:t>           </a:t>
            </a:r>
            <a:r>
              <a:rPr lang="en-US" altLang="zh-CN" sz="2000" dirty="0" err="1" smtClean="0"/>
              <a:t>retrurn</a:t>
            </a:r>
            <a:r>
              <a:rPr lang="en-US" altLang="zh-CN" sz="2000" dirty="0" smtClean="0"/>
              <a:t> data[</a:t>
            </a:r>
            <a:r>
              <a:rPr lang="en-US" altLang="zh-CN" sz="2000" dirty="0" err="1" smtClean="0"/>
              <a:t>idx</a:t>
            </a:r>
            <a:r>
              <a:rPr lang="en-US" altLang="zh-CN" sz="2000" dirty="0" smtClean="0"/>
              <a:t>];</a:t>
            </a:r>
          </a:p>
          <a:p>
            <a:r>
              <a:rPr lang="en-US" altLang="zh-CN" sz="2000" dirty="0" smtClean="0"/>
              <a:t>      }</a:t>
            </a:r>
          </a:p>
          <a:p>
            <a:r>
              <a:rPr lang="en-US" altLang="zh-CN" sz="2000" dirty="0" smtClean="0"/>
              <a:t>}</a:t>
            </a:r>
            <a:endParaRPr lang="zh-CN" altLang="en-US" sz="2000" dirty="0"/>
          </a:p>
        </p:txBody>
      </p:sp>
      <p:graphicFrame>
        <p:nvGraphicFramePr>
          <p:cNvPr id="7" name="表格 6"/>
          <p:cNvGraphicFramePr>
            <a:graphicFrameLocks noGrp="1"/>
          </p:cNvGraphicFramePr>
          <p:nvPr/>
        </p:nvGraphicFramePr>
        <p:xfrm>
          <a:off x="6492552" y="3212974"/>
          <a:ext cx="527720" cy="2369058"/>
        </p:xfrm>
        <a:graphic>
          <a:graphicData uri="http://schemas.openxmlformats.org/drawingml/2006/table">
            <a:tbl>
              <a:tblPr firstRow="1" bandRow="1">
                <a:tableStyleId>{5940675A-B579-460E-94D1-54222C63F5DA}</a:tableStyleId>
              </a:tblPr>
              <a:tblGrid>
                <a:gridCol w="527720"/>
              </a:tblGrid>
              <a:tr h="394843">
                <a:tc>
                  <a:txBody>
                    <a:bodyPr/>
                    <a:lstStyle/>
                    <a:p>
                      <a:endParaRPr lang="zh-CN" altLang="en-US" dirty="0"/>
                    </a:p>
                  </a:txBody>
                  <a:tcPr/>
                </a:tc>
              </a:tr>
              <a:tr h="394843">
                <a:tc>
                  <a:txBody>
                    <a:bodyPr/>
                    <a:lstStyle/>
                    <a:p>
                      <a:endParaRPr lang="zh-CN" altLang="en-US" dirty="0"/>
                    </a:p>
                  </a:txBody>
                  <a:tcPr/>
                </a:tc>
              </a:tr>
              <a:tr h="394843">
                <a:tc>
                  <a:txBody>
                    <a:bodyPr/>
                    <a:lstStyle/>
                    <a:p>
                      <a:endParaRPr lang="zh-CN" altLang="en-US" dirty="0"/>
                    </a:p>
                  </a:txBody>
                  <a:tcPr/>
                </a:tc>
              </a:tr>
              <a:tr h="394843">
                <a:tc>
                  <a:txBody>
                    <a:bodyPr/>
                    <a:lstStyle/>
                    <a:p>
                      <a:endParaRPr lang="zh-CN" altLang="en-US"/>
                    </a:p>
                  </a:txBody>
                  <a:tcPr/>
                </a:tc>
              </a:tr>
              <a:tr h="394843">
                <a:tc>
                  <a:txBody>
                    <a:bodyPr/>
                    <a:lstStyle/>
                    <a:p>
                      <a:endParaRPr lang="zh-CN" altLang="en-US"/>
                    </a:p>
                  </a:txBody>
                  <a:tcPr/>
                </a:tc>
              </a:tr>
              <a:tr h="394843">
                <a:tc>
                  <a:txBody>
                    <a:bodyPr/>
                    <a:lstStyle/>
                    <a:p>
                      <a:endParaRPr lang="zh-CN" altLang="en-US" dirty="0"/>
                    </a:p>
                  </a:txBody>
                  <a:tcPr/>
                </a:tc>
              </a:tr>
            </a:tbl>
          </a:graphicData>
        </a:graphic>
      </p:graphicFrame>
      <p:sp>
        <p:nvSpPr>
          <p:cNvPr id="8" name="椭圆 7"/>
          <p:cNvSpPr/>
          <p:nvPr/>
        </p:nvSpPr>
        <p:spPr>
          <a:xfrm>
            <a:off x="5004048" y="1484784"/>
            <a:ext cx="1440160" cy="504056"/>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dirty="0" smtClean="0"/>
              <a:t>线程</a:t>
            </a:r>
            <a:r>
              <a:rPr lang="en-US" altLang="zh-CN" dirty="0" smtClean="0"/>
              <a:t>a</a:t>
            </a:r>
            <a:endParaRPr lang="zh-CN" altLang="en-US" dirty="0"/>
          </a:p>
        </p:txBody>
      </p:sp>
      <p:sp>
        <p:nvSpPr>
          <p:cNvPr id="9" name="椭圆 8"/>
          <p:cNvSpPr/>
          <p:nvPr/>
        </p:nvSpPr>
        <p:spPr>
          <a:xfrm>
            <a:off x="6516216" y="1484784"/>
            <a:ext cx="1440160" cy="504056"/>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dirty="0" smtClean="0"/>
              <a:t>线程</a:t>
            </a:r>
            <a:r>
              <a:rPr lang="en-US" altLang="zh-CN" dirty="0" smtClean="0"/>
              <a:t>b</a:t>
            </a:r>
            <a:endParaRPr lang="zh-CN" altLang="en-US" dirty="0"/>
          </a:p>
        </p:txBody>
      </p:sp>
      <p:sp>
        <p:nvSpPr>
          <p:cNvPr id="10" name="TextBox 9"/>
          <p:cNvSpPr txBox="1"/>
          <p:nvPr/>
        </p:nvSpPr>
        <p:spPr>
          <a:xfrm>
            <a:off x="6132512" y="3370382"/>
            <a:ext cx="360040" cy="369332"/>
          </a:xfrm>
          <a:prstGeom prst="rect">
            <a:avLst/>
          </a:prstGeom>
          <a:noFill/>
        </p:spPr>
        <p:txBody>
          <a:bodyPr wrap="square" rtlCol="0">
            <a:spAutoFit/>
          </a:bodyPr>
          <a:lstStyle/>
          <a:p>
            <a:pPr algn="ctr"/>
            <a:r>
              <a:rPr lang="en-US" altLang="zh-CN" dirty="0" smtClean="0"/>
              <a:t>0</a:t>
            </a:r>
            <a:endParaRPr lang="zh-CN" altLang="en-US" dirty="0"/>
          </a:p>
        </p:txBody>
      </p:sp>
      <p:sp>
        <p:nvSpPr>
          <p:cNvPr id="11" name="TextBox 10"/>
          <p:cNvSpPr txBox="1"/>
          <p:nvPr/>
        </p:nvSpPr>
        <p:spPr>
          <a:xfrm>
            <a:off x="6132512" y="3765234"/>
            <a:ext cx="360040" cy="369332"/>
          </a:xfrm>
          <a:prstGeom prst="rect">
            <a:avLst/>
          </a:prstGeom>
          <a:noFill/>
        </p:spPr>
        <p:txBody>
          <a:bodyPr wrap="square" rtlCol="0">
            <a:spAutoFit/>
          </a:bodyPr>
          <a:lstStyle/>
          <a:p>
            <a:pPr algn="ctr"/>
            <a:r>
              <a:rPr lang="en-US" altLang="zh-CN" dirty="0" smtClean="0"/>
              <a:t>1</a:t>
            </a:r>
            <a:endParaRPr lang="zh-CN" altLang="en-US" dirty="0"/>
          </a:p>
        </p:txBody>
      </p:sp>
      <p:sp>
        <p:nvSpPr>
          <p:cNvPr id="12" name="TextBox 11"/>
          <p:cNvSpPr txBox="1"/>
          <p:nvPr/>
        </p:nvSpPr>
        <p:spPr>
          <a:xfrm>
            <a:off x="6132512" y="4125274"/>
            <a:ext cx="360040" cy="369332"/>
          </a:xfrm>
          <a:prstGeom prst="rect">
            <a:avLst/>
          </a:prstGeom>
          <a:noFill/>
        </p:spPr>
        <p:txBody>
          <a:bodyPr wrap="square" rtlCol="0">
            <a:spAutoFit/>
          </a:bodyPr>
          <a:lstStyle/>
          <a:p>
            <a:pPr algn="ctr"/>
            <a:r>
              <a:rPr lang="en-US" altLang="zh-CN" dirty="0" smtClean="0"/>
              <a:t>2</a:t>
            </a:r>
            <a:endParaRPr lang="zh-CN" altLang="en-US" dirty="0"/>
          </a:p>
        </p:txBody>
      </p:sp>
      <p:sp>
        <p:nvSpPr>
          <p:cNvPr id="13" name="TextBox 12"/>
          <p:cNvSpPr txBox="1"/>
          <p:nvPr/>
        </p:nvSpPr>
        <p:spPr>
          <a:xfrm>
            <a:off x="6132512" y="4514342"/>
            <a:ext cx="360040" cy="369332"/>
          </a:xfrm>
          <a:prstGeom prst="rect">
            <a:avLst/>
          </a:prstGeom>
          <a:noFill/>
        </p:spPr>
        <p:txBody>
          <a:bodyPr wrap="square" rtlCol="0">
            <a:spAutoFit/>
          </a:bodyPr>
          <a:lstStyle/>
          <a:p>
            <a:pPr algn="ctr"/>
            <a:r>
              <a:rPr lang="en-US" altLang="zh-CN" dirty="0" smtClean="0"/>
              <a:t>3</a:t>
            </a:r>
            <a:endParaRPr lang="zh-CN" altLang="en-US" dirty="0"/>
          </a:p>
        </p:txBody>
      </p:sp>
      <p:sp>
        <p:nvSpPr>
          <p:cNvPr id="14" name="TextBox 13"/>
          <p:cNvSpPr txBox="1"/>
          <p:nvPr/>
        </p:nvSpPr>
        <p:spPr>
          <a:xfrm>
            <a:off x="6132512" y="4859868"/>
            <a:ext cx="360040" cy="369332"/>
          </a:xfrm>
          <a:prstGeom prst="rect">
            <a:avLst/>
          </a:prstGeom>
          <a:noFill/>
        </p:spPr>
        <p:txBody>
          <a:bodyPr wrap="square" rtlCol="0">
            <a:spAutoFit/>
          </a:bodyPr>
          <a:lstStyle/>
          <a:p>
            <a:pPr algn="ctr"/>
            <a:r>
              <a:rPr lang="en-US" altLang="zh-CN" dirty="0" smtClean="0"/>
              <a:t>4</a:t>
            </a:r>
            <a:endParaRPr lang="zh-CN" altLang="en-US" dirty="0"/>
          </a:p>
        </p:txBody>
      </p:sp>
      <p:sp>
        <p:nvSpPr>
          <p:cNvPr id="15" name="TextBox 14"/>
          <p:cNvSpPr txBox="1"/>
          <p:nvPr/>
        </p:nvSpPr>
        <p:spPr>
          <a:xfrm>
            <a:off x="6132512" y="5219908"/>
            <a:ext cx="360040" cy="369332"/>
          </a:xfrm>
          <a:prstGeom prst="rect">
            <a:avLst/>
          </a:prstGeom>
          <a:noFill/>
        </p:spPr>
        <p:txBody>
          <a:bodyPr wrap="square" rtlCol="0">
            <a:spAutoFit/>
          </a:bodyPr>
          <a:lstStyle/>
          <a:p>
            <a:pPr algn="ctr"/>
            <a:r>
              <a:rPr lang="en-US" altLang="zh-CN" dirty="0" smtClean="0"/>
              <a:t>4</a:t>
            </a:r>
            <a:endParaRPr lang="zh-CN" altLang="en-US" dirty="0"/>
          </a:p>
        </p:txBody>
      </p:sp>
      <p:sp>
        <p:nvSpPr>
          <p:cNvPr id="19" name="TextBox 18"/>
          <p:cNvSpPr txBox="1"/>
          <p:nvPr/>
        </p:nvSpPr>
        <p:spPr>
          <a:xfrm>
            <a:off x="4644008" y="4077072"/>
            <a:ext cx="720080" cy="369332"/>
          </a:xfrm>
          <a:prstGeom prst="rect">
            <a:avLst/>
          </a:prstGeom>
          <a:noFill/>
        </p:spPr>
        <p:txBody>
          <a:bodyPr wrap="square" rtlCol="0">
            <a:spAutoFit/>
          </a:bodyPr>
          <a:lstStyle/>
          <a:p>
            <a:pPr algn="ctr"/>
            <a:r>
              <a:rPr lang="en-US" altLang="zh-CN" dirty="0" err="1" smtClean="0"/>
              <a:t>idx</a:t>
            </a:r>
            <a:r>
              <a:rPr lang="en-US" altLang="zh-CN" dirty="0" smtClean="0"/>
              <a:t>=</a:t>
            </a:r>
            <a:endParaRPr lang="zh-CN" altLang="en-US" dirty="0"/>
          </a:p>
        </p:txBody>
      </p:sp>
      <p:sp>
        <p:nvSpPr>
          <p:cNvPr id="20" name="TextBox 19"/>
          <p:cNvSpPr txBox="1"/>
          <p:nvPr/>
        </p:nvSpPr>
        <p:spPr>
          <a:xfrm>
            <a:off x="4932040" y="2996952"/>
            <a:ext cx="1512168" cy="369332"/>
          </a:xfrm>
          <a:prstGeom prst="rect">
            <a:avLst/>
          </a:prstGeom>
          <a:noFill/>
        </p:spPr>
        <p:txBody>
          <a:bodyPr wrap="square" rtlCol="0">
            <a:spAutoFit/>
          </a:bodyPr>
          <a:lstStyle/>
          <a:p>
            <a:pPr algn="ctr"/>
            <a:r>
              <a:rPr lang="zh-CN" altLang="en-US" dirty="0" smtClean="0"/>
              <a:t>调用</a:t>
            </a:r>
            <a:r>
              <a:rPr lang="en-US" altLang="zh-CN" dirty="0" smtClean="0"/>
              <a:t>push()</a:t>
            </a:r>
            <a:endParaRPr lang="zh-CN" altLang="en-US" dirty="0"/>
          </a:p>
        </p:txBody>
      </p:sp>
      <p:sp>
        <p:nvSpPr>
          <p:cNvPr id="21" name="TextBox 20"/>
          <p:cNvSpPr txBox="1"/>
          <p:nvPr/>
        </p:nvSpPr>
        <p:spPr>
          <a:xfrm>
            <a:off x="6732240" y="2987660"/>
            <a:ext cx="1512168" cy="369332"/>
          </a:xfrm>
          <a:prstGeom prst="rect">
            <a:avLst/>
          </a:prstGeom>
          <a:noFill/>
        </p:spPr>
        <p:txBody>
          <a:bodyPr wrap="square" rtlCol="0">
            <a:spAutoFit/>
          </a:bodyPr>
          <a:lstStyle/>
          <a:p>
            <a:pPr algn="ctr"/>
            <a:r>
              <a:rPr lang="zh-CN" altLang="en-US" dirty="0" smtClean="0"/>
              <a:t>调用</a:t>
            </a:r>
            <a:r>
              <a:rPr lang="en-US" altLang="zh-CN" dirty="0" smtClean="0"/>
              <a:t>pop()</a:t>
            </a:r>
            <a:endParaRPr lang="zh-CN" altLang="en-US" dirty="0"/>
          </a:p>
        </p:txBody>
      </p:sp>
      <p:sp>
        <p:nvSpPr>
          <p:cNvPr id="23" name="TextBox 22"/>
          <p:cNvSpPr txBox="1"/>
          <p:nvPr/>
        </p:nvSpPr>
        <p:spPr>
          <a:xfrm>
            <a:off x="6012160" y="5805264"/>
            <a:ext cx="1512168" cy="400110"/>
          </a:xfrm>
          <a:prstGeom prst="rect">
            <a:avLst/>
          </a:prstGeom>
          <a:noFill/>
        </p:spPr>
        <p:txBody>
          <a:bodyPr wrap="square" rtlCol="0">
            <a:spAutoFit/>
          </a:bodyPr>
          <a:lstStyle/>
          <a:p>
            <a:pPr algn="ctr"/>
            <a:r>
              <a:rPr lang="en-US" altLang="zh-CN" sz="2000" dirty="0" smtClean="0"/>
              <a:t>Stack</a:t>
            </a:r>
            <a:r>
              <a:rPr lang="zh-CN" altLang="en-US" sz="2000" dirty="0" smtClean="0"/>
              <a:t>对象</a:t>
            </a:r>
            <a:endParaRPr lang="zh-CN" altLang="en-US" sz="2000" dirty="0"/>
          </a:p>
        </p:txBody>
      </p:sp>
      <p:cxnSp>
        <p:nvCxnSpPr>
          <p:cNvPr id="25" name="曲线连接符 24"/>
          <p:cNvCxnSpPr>
            <a:stCxn id="8" idx="4"/>
            <a:endCxn id="20" idx="0"/>
          </p:cNvCxnSpPr>
          <p:nvPr/>
        </p:nvCxnSpPr>
        <p:spPr>
          <a:xfrm rot="5400000">
            <a:off x="5202070" y="2474894"/>
            <a:ext cx="1008112" cy="36004"/>
          </a:xfrm>
          <a:prstGeom prst="curvedConnector3">
            <a:avLst>
              <a:gd name="adj1" fmla="val 50000"/>
            </a:avLst>
          </a:prstGeom>
          <a:ln>
            <a:prstDash val="dash"/>
            <a:tailEnd type="arrow"/>
          </a:ln>
        </p:spPr>
        <p:style>
          <a:lnRef idx="1">
            <a:schemeClr val="accent1"/>
          </a:lnRef>
          <a:fillRef idx="0">
            <a:schemeClr val="accent1"/>
          </a:fillRef>
          <a:effectRef idx="0">
            <a:schemeClr val="accent1"/>
          </a:effectRef>
          <a:fontRef idx="minor">
            <a:schemeClr val="tx1"/>
          </a:fontRef>
        </p:style>
      </p:cxnSp>
      <p:cxnSp>
        <p:nvCxnSpPr>
          <p:cNvPr id="30" name="曲线连接符 29"/>
          <p:cNvCxnSpPr>
            <a:stCxn id="9" idx="4"/>
            <a:endCxn id="21" idx="0"/>
          </p:cNvCxnSpPr>
          <p:nvPr/>
        </p:nvCxnSpPr>
        <p:spPr>
          <a:xfrm rot="16200000" flipH="1">
            <a:off x="6862900" y="2362236"/>
            <a:ext cx="998820" cy="252028"/>
          </a:xfrm>
          <a:prstGeom prst="curvedConnector3">
            <a:avLst>
              <a:gd name="adj1" fmla="val 50000"/>
            </a:avLst>
          </a:prstGeom>
          <a:ln>
            <a:prstDash val="dash"/>
            <a:tailEnd type="arrow"/>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5349574" y="4048044"/>
            <a:ext cx="504056" cy="369332"/>
          </a:xfrm>
          <a:prstGeom prst="rect">
            <a:avLst/>
          </a:prstGeom>
          <a:ln>
            <a:noFill/>
          </a:ln>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altLang="zh-CN" dirty="0" smtClean="0"/>
              <a:t>2</a:t>
            </a:r>
            <a:endParaRPr lang="zh-CN" altLang="en-US" dirty="0"/>
          </a:p>
        </p:txBody>
      </p:sp>
      <p:sp>
        <p:nvSpPr>
          <p:cNvPr id="44" name="TextBox 43"/>
          <p:cNvSpPr txBox="1"/>
          <p:nvPr/>
        </p:nvSpPr>
        <p:spPr>
          <a:xfrm>
            <a:off x="6545244" y="3275692"/>
            <a:ext cx="360040" cy="369332"/>
          </a:xfrm>
          <a:prstGeom prst="rect">
            <a:avLst/>
          </a:prstGeom>
          <a:noFill/>
        </p:spPr>
        <p:txBody>
          <a:bodyPr wrap="square" rtlCol="0">
            <a:spAutoFit/>
          </a:bodyPr>
          <a:lstStyle/>
          <a:p>
            <a:r>
              <a:rPr lang="en-US" altLang="zh-CN" dirty="0" smtClean="0"/>
              <a:t>p</a:t>
            </a:r>
            <a:endParaRPr lang="zh-CN" altLang="en-US" dirty="0"/>
          </a:p>
        </p:txBody>
      </p:sp>
      <p:sp>
        <p:nvSpPr>
          <p:cNvPr id="45" name="TextBox 44"/>
          <p:cNvSpPr txBox="1"/>
          <p:nvPr/>
        </p:nvSpPr>
        <p:spPr>
          <a:xfrm>
            <a:off x="6545244" y="3645024"/>
            <a:ext cx="360040" cy="369332"/>
          </a:xfrm>
          <a:prstGeom prst="rect">
            <a:avLst/>
          </a:prstGeom>
          <a:noFill/>
        </p:spPr>
        <p:txBody>
          <a:bodyPr wrap="square" rtlCol="0">
            <a:spAutoFit/>
          </a:bodyPr>
          <a:lstStyle/>
          <a:p>
            <a:r>
              <a:rPr lang="en-US" altLang="zh-CN" dirty="0" smtClean="0"/>
              <a:t>q</a:t>
            </a:r>
            <a:endParaRPr lang="zh-CN" altLang="en-US" dirty="0"/>
          </a:p>
        </p:txBody>
      </p:sp>
      <p:sp>
        <p:nvSpPr>
          <p:cNvPr id="46" name="TextBox 45"/>
          <p:cNvSpPr txBox="1"/>
          <p:nvPr/>
        </p:nvSpPr>
        <p:spPr>
          <a:xfrm>
            <a:off x="6573710" y="4077072"/>
            <a:ext cx="360040" cy="369332"/>
          </a:xfrm>
          <a:prstGeom prst="rect">
            <a:avLst/>
          </a:prstGeom>
          <a:noFill/>
        </p:spPr>
        <p:txBody>
          <a:bodyPr wrap="square" rtlCol="0">
            <a:spAutoFit/>
          </a:bodyPr>
          <a:lstStyle/>
          <a:p>
            <a:r>
              <a:rPr lang="en-US" altLang="zh-CN" dirty="0" smtClean="0"/>
              <a:t>r</a:t>
            </a:r>
            <a:endParaRPr lang="zh-CN" altLang="en-US" dirty="0"/>
          </a:p>
        </p:txBody>
      </p:sp>
      <p:sp>
        <p:nvSpPr>
          <p:cNvPr id="48" name="TextBox 47"/>
          <p:cNvSpPr txBox="1"/>
          <p:nvPr/>
        </p:nvSpPr>
        <p:spPr>
          <a:xfrm>
            <a:off x="5364088" y="4077072"/>
            <a:ext cx="504056" cy="369332"/>
          </a:xfrm>
          <a:prstGeom prst="rect">
            <a:avLst/>
          </a:prstGeom>
          <a:ln>
            <a:noFill/>
          </a:ln>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altLang="zh-CN" dirty="0" smtClean="0"/>
              <a:t>1</a:t>
            </a:r>
            <a:endParaRPr lang="zh-CN" altLang="en-US" dirty="0"/>
          </a:p>
        </p:txBody>
      </p:sp>
      <p:sp>
        <p:nvSpPr>
          <p:cNvPr id="49" name="TextBox 48"/>
          <p:cNvSpPr txBox="1"/>
          <p:nvPr/>
        </p:nvSpPr>
        <p:spPr>
          <a:xfrm>
            <a:off x="4283968" y="2060848"/>
            <a:ext cx="1368152" cy="830997"/>
          </a:xfrm>
          <a:prstGeom prst="rect">
            <a:avLst/>
          </a:prstGeom>
          <a:noFill/>
        </p:spPr>
        <p:txBody>
          <a:bodyPr wrap="square" rtlCol="0">
            <a:spAutoFit/>
          </a:bodyPr>
          <a:lstStyle/>
          <a:p>
            <a:pPr algn="ctr"/>
            <a:r>
              <a:rPr lang="en-US" altLang="zh-CN" sz="2400" dirty="0" smtClean="0">
                <a:solidFill>
                  <a:srgbClr val="0000FF"/>
                </a:solidFill>
              </a:rPr>
              <a:t>(2)</a:t>
            </a:r>
            <a:r>
              <a:rPr lang="zh-CN" altLang="en-US" sz="2400" dirty="0" smtClean="0">
                <a:solidFill>
                  <a:srgbClr val="0000FF"/>
                </a:solidFill>
              </a:rPr>
              <a:t>线程</a:t>
            </a:r>
            <a:r>
              <a:rPr lang="en-US" altLang="zh-CN" sz="2400" dirty="0" smtClean="0">
                <a:solidFill>
                  <a:srgbClr val="0000FF"/>
                </a:solidFill>
              </a:rPr>
              <a:t>a</a:t>
            </a:r>
            <a:r>
              <a:rPr lang="zh-CN" altLang="en-US" sz="2400" dirty="0" smtClean="0">
                <a:solidFill>
                  <a:srgbClr val="0000FF"/>
                </a:solidFill>
              </a:rPr>
              <a:t>被抢占</a:t>
            </a:r>
            <a:endParaRPr lang="zh-CN" altLang="en-US" sz="2400" dirty="0">
              <a:solidFill>
                <a:srgbClr val="0000FF"/>
              </a:solidFill>
            </a:endParaRPr>
          </a:p>
        </p:txBody>
      </p:sp>
      <p:sp>
        <p:nvSpPr>
          <p:cNvPr id="50" name="TextBox 49"/>
          <p:cNvSpPr txBox="1"/>
          <p:nvPr/>
        </p:nvSpPr>
        <p:spPr>
          <a:xfrm>
            <a:off x="7344816" y="1988840"/>
            <a:ext cx="1763688" cy="830997"/>
          </a:xfrm>
          <a:prstGeom prst="rect">
            <a:avLst/>
          </a:prstGeom>
          <a:noFill/>
        </p:spPr>
        <p:txBody>
          <a:bodyPr wrap="square" rtlCol="0">
            <a:spAutoFit/>
          </a:bodyPr>
          <a:lstStyle/>
          <a:p>
            <a:pPr algn="ctr"/>
            <a:r>
              <a:rPr lang="en-US" altLang="zh-CN" sz="2400" dirty="0" smtClean="0">
                <a:solidFill>
                  <a:srgbClr val="0000FF"/>
                </a:solidFill>
              </a:rPr>
              <a:t>(3)</a:t>
            </a:r>
            <a:r>
              <a:rPr lang="zh-CN" altLang="en-US" sz="2400" dirty="0" smtClean="0">
                <a:solidFill>
                  <a:srgbClr val="0000FF"/>
                </a:solidFill>
              </a:rPr>
              <a:t>线程</a:t>
            </a:r>
            <a:r>
              <a:rPr lang="en-US" altLang="zh-CN" sz="2400" dirty="0" smtClean="0">
                <a:solidFill>
                  <a:srgbClr val="0000FF"/>
                </a:solidFill>
              </a:rPr>
              <a:t>b</a:t>
            </a:r>
            <a:r>
              <a:rPr lang="zh-CN" altLang="en-US" sz="2400" dirty="0" smtClean="0">
                <a:solidFill>
                  <a:srgbClr val="0000FF"/>
                </a:solidFill>
              </a:rPr>
              <a:t>得到运行机会</a:t>
            </a:r>
            <a:endParaRPr lang="zh-CN" altLang="en-US" sz="2400" dirty="0">
              <a:solidFill>
                <a:srgbClr val="0000FF"/>
              </a:solidFill>
            </a:endParaRPr>
          </a:p>
        </p:txBody>
      </p:sp>
      <p:sp>
        <p:nvSpPr>
          <p:cNvPr id="51" name="TextBox 50"/>
          <p:cNvSpPr txBox="1"/>
          <p:nvPr/>
        </p:nvSpPr>
        <p:spPr>
          <a:xfrm>
            <a:off x="5004048" y="980728"/>
            <a:ext cx="2160240" cy="461665"/>
          </a:xfrm>
          <a:prstGeom prst="rect">
            <a:avLst/>
          </a:prstGeom>
          <a:noFill/>
        </p:spPr>
        <p:txBody>
          <a:bodyPr wrap="square" rtlCol="0">
            <a:spAutoFit/>
          </a:bodyPr>
          <a:lstStyle/>
          <a:p>
            <a:pPr algn="ctr"/>
            <a:r>
              <a:rPr lang="en-US" altLang="zh-CN" sz="2400" dirty="0" smtClean="0">
                <a:solidFill>
                  <a:srgbClr val="0000FF"/>
                </a:solidFill>
              </a:rPr>
              <a:t>(1)</a:t>
            </a:r>
            <a:r>
              <a:rPr lang="zh-CN" altLang="en-US" sz="2400" dirty="0" smtClean="0">
                <a:solidFill>
                  <a:srgbClr val="0000FF"/>
                </a:solidFill>
              </a:rPr>
              <a:t>线程</a:t>
            </a:r>
            <a:r>
              <a:rPr lang="en-US" altLang="zh-CN" sz="2400" dirty="0" smtClean="0">
                <a:solidFill>
                  <a:srgbClr val="0000FF"/>
                </a:solidFill>
              </a:rPr>
              <a:t>a</a:t>
            </a:r>
            <a:r>
              <a:rPr lang="zh-CN" altLang="en-US" sz="2400" dirty="0" smtClean="0">
                <a:solidFill>
                  <a:srgbClr val="0000FF"/>
                </a:solidFill>
              </a:rPr>
              <a:t>执行</a:t>
            </a:r>
            <a:endParaRPr lang="zh-CN" altLang="en-US" sz="2400" dirty="0">
              <a:solidFill>
                <a:srgbClr val="0000FF"/>
              </a:solidFill>
            </a:endParaRPr>
          </a:p>
        </p:txBody>
      </p:sp>
      <p:sp>
        <p:nvSpPr>
          <p:cNvPr id="52" name="TextBox 51"/>
          <p:cNvSpPr txBox="1"/>
          <p:nvPr/>
        </p:nvSpPr>
        <p:spPr>
          <a:xfrm>
            <a:off x="4067944" y="6093296"/>
            <a:ext cx="1872208" cy="461665"/>
          </a:xfrm>
          <a:prstGeom prst="rect">
            <a:avLst/>
          </a:prstGeom>
          <a:noFill/>
        </p:spPr>
        <p:txBody>
          <a:bodyPr wrap="square" rtlCol="0">
            <a:spAutoFit/>
          </a:bodyPr>
          <a:lstStyle/>
          <a:p>
            <a:pPr algn="ctr"/>
            <a:r>
              <a:rPr lang="zh-CN" altLang="en-US" sz="2400" b="1" dirty="0" smtClean="0">
                <a:solidFill>
                  <a:srgbClr val="FF0000"/>
                </a:solidFill>
              </a:rPr>
              <a:t>出现不一致！</a:t>
            </a:r>
            <a:endParaRPr lang="zh-CN" altLang="en-US" sz="2400" b="1"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4" presetClass="entr" presetSubtype="0" accel="100000" fill="hold" grpId="0" nodeType="clickEffect">
                                  <p:stCondLst>
                                    <p:cond delay="0"/>
                                  </p:stCondLst>
                                  <p:childTnLst>
                                    <p:set>
                                      <p:cBhvr>
                                        <p:cTn id="6" dur="1" fill="hold">
                                          <p:stCondLst>
                                            <p:cond delay="0"/>
                                          </p:stCondLst>
                                        </p:cTn>
                                        <p:tgtEl>
                                          <p:spTgt spid="51"/>
                                        </p:tgtEl>
                                        <p:attrNameLst>
                                          <p:attrName>style.visibility</p:attrName>
                                        </p:attrNameLst>
                                      </p:cBhvr>
                                      <p:to>
                                        <p:strVal val="visible"/>
                                      </p:to>
                                    </p:set>
                                    <p:anim calcmode="lin" valueType="num">
                                      <p:cBhvr>
                                        <p:cTn id="7" dur="500" fill="hold"/>
                                        <p:tgtEl>
                                          <p:spTgt spid="51"/>
                                        </p:tgtEl>
                                        <p:attrNameLst>
                                          <p:attrName>ppt_w</p:attrName>
                                        </p:attrNameLst>
                                      </p:cBhvr>
                                      <p:tavLst>
                                        <p:tav tm="0">
                                          <p:val>
                                            <p:strVal val="#ppt_w*0.05"/>
                                          </p:val>
                                        </p:tav>
                                        <p:tav tm="100000">
                                          <p:val>
                                            <p:strVal val="#ppt_w"/>
                                          </p:val>
                                        </p:tav>
                                      </p:tavLst>
                                    </p:anim>
                                    <p:anim calcmode="lin" valueType="num">
                                      <p:cBhvr>
                                        <p:cTn id="8" dur="500" fill="hold"/>
                                        <p:tgtEl>
                                          <p:spTgt spid="51"/>
                                        </p:tgtEl>
                                        <p:attrNameLst>
                                          <p:attrName>ppt_h</p:attrName>
                                        </p:attrNameLst>
                                      </p:cBhvr>
                                      <p:tavLst>
                                        <p:tav tm="0">
                                          <p:val>
                                            <p:strVal val="#ppt_h"/>
                                          </p:val>
                                        </p:tav>
                                        <p:tav tm="100000">
                                          <p:val>
                                            <p:strVal val="#ppt_h"/>
                                          </p:val>
                                        </p:tav>
                                      </p:tavLst>
                                    </p:anim>
                                    <p:anim calcmode="lin" valueType="num">
                                      <p:cBhvr>
                                        <p:cTn id="9" dur="500" fill="hold"/>
                                        <p:tgtEl>
                                          <p:spTgt spid="51"/>
                                        </p:tgtEl>
                                        <p:attrNameLst>
                                          <p:attrName>ppt_x</p:attrName>
                                        </p:attrNameLst>
                                      </p:cBhvr>
                                      <p:tavLst>
                                        <p:tav tm="0">
                                          <p:val>
                                            <p:strVal val="#ppt_x-.2"/>
                                          </p:val>
                                        </p:tav>
                                        <p:tav tm="100000">
                                          <p:val>
                                            <p:strVal val="#ppt_x"/>
                                          </p:val>
                                        </p:tav>
                                      </p:tavLst>
                                    </p:anim>
                                    <p:anim calcmode="lin" valueType="num">
                                      <p:cBhvr>
                                        <p:cTn id="10" dur="500" fill="hold"/>
                                        <p:tgtEl>
                                          <p:spTgt spid="51"/>
                                        </p:tgtEl>
                                        <p:attrNameLst>
                                          <p:attrName>ppt_y</p:attrName>
                                        </p:attrNameLst>
                                      </p:cBhvr>
                                      <p:tavLst>
                                        <p:tav tm="0">
                                          <p:val>
                                            <p:strVal val="#ppt_y"/>
                                          </p:val>
                                        </p:tav>
                                        <p:tav tm="100000">
                                          <p:val>
                                            <p:strVal val="#ppt_y"/>
                                          </p:val>
                                        </p:tav>
                                      </p:tavLst>
                                    </p:anim>
                                    <p:animEffect transition="in" filter="fade">
                                      <p:cBhvr>
                                        <p:cTn id="11" dur="500"/>
                                        <p:tgtEl>
                                          <p:spTgt spid="51"/>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46"/>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54" presetClass="entr" presetSubtype="0" accel="100000" fill="hold" grpId="0" nodeType="clickEffect">
                                  <p:stCondLst>
                                    <p:cond delay="0"/>
                                  </p:stCondLst>
                                  <p:childTnLst>
                                    <p:set>
                                      <p:cBhvr>
                                        <p:cTn id="19" dur="1" fill="hold">
                                          <p:stCondLst>
                                            <p:cond delay="0"/>
                                          </p:stCondLst>
                                        </p:cTn>
                                        <p:tgtEl>
                                          <p:spTgt spid="49"/>
                                        </p:tgtEl>
                                        <p:attrNameLst>
                                          <p:attrName>style.visibility</p:attrName>
                                        </p:attrNameLst>
                                      </p:cBhvr>
                                      <p:to>
                                        <p:strVal val="visible"/>
                                      </p:to>
                                    </p:set>
                                    <p:anim calcmode="lin" valueType="num">
                                      <p:cBhvr>
                                        <p:cTn id="20" dur="500" fill="hold"/>
                                        <p:tgtEl>
                                          <p:spTgt spid="49"/>
                                        </p:tgtEl>
                                        <p:attrNameLst>
                                          <p:attrName>ppt_w</p:attrName>
                                        </p:attrNameLst>
                                      </p:cBhvr>
                                      <p:tavLst>
                                        <p:tav tm="0">
                                          <p:val>
                                            <p:strVal val="#ppt_w*0.05"/>
                                          </p:val>
                                        </p:tav>
                                        <p:tav tm="100000">
                                          <p:val>
                                            <p:strVal val="#ppt_w"/>
                                          </p:val>
                                        </p:tav>
                                      </p:tavLst>
                                    </p:anim>
                                    <p:anim calcmode="lin" valueType="num">
                                      <p:cBhvr>
                                        <p:cTn id="21" dur="500" fill="hold"/>
                                        <p:tgtEl>
                                          <p:spTgt spid="49"/>
                                        </p:tgtEl>
                                        <p:attrNameLst>
                                          <p:attrName>ppt_h</p:attrName>
                                        </p:attrNameLst>
                                      </p:cBhvr>
                                      <p:tavLst>
                                        <p:tav tm="0">
                                          <p:val>
                                            <p:strVal val="#ppt_h"/>
                                          </p:val>
                                        </p:tav>
                                        <p:tav tm="100000">
                                          <p:val>
                                            <p:strVal val="#ppt_h"/>
                                          </p:val>
                                        </p:tav>
                                      </p:tavLst>
                                    </p:anim>
                                    <p:anim calcmode="lin" valueType="num">
                                      <p:cBhvr>
                                        <p:cTn id="22" dur="500" fill="hold"/>
                                        <p:tgtEl>
                                          <p:spTgt spid="49"/>
                                        </p:tgtEl>
                                        <p:attrNameLst>
                                          <p:attrName>ppt_x</p:attrName>
                                        </p:attrNameLst>
                                      </p:cBhvr>
                                      <p:tavLst>
                                        <p:tav tm="0">
                                          <p:val>
                                            <p:strVal val="#ppt_x-.2"/>
                                          </p:val>
                                        </p:tav>
                                        <p:tav tm="100000">
                                          <p:val>
                                            <p:strVal val="#ppt_x"/>
                                          </p:val>
                                        </p:tav>
                                      </p:tavLst>
                                    </p:anim>
                                    <p:anim calcmode="lin" valueType="num">
                                      <p:cBhvr>
                                        <p:cTn id="23" dur="500" fill="hold"/>
                                        <p:tgtEl>
                                          <p:spTgt spid="49"/>
                                        </p:tgtEl>
                                        <p:attrNameLst>
                                          <p:attrName>ppt_y</p:attrName>
                                        </p:attrNameLst>
                                      </p:cBhvr>
                                      <p:tavLst>
                                        <p:tav tm="0">
                                          <p:val>
                                            <p:strVal val="#ppt_y"/>
                                          </p:val>
                                        </p:tav>
                                        <p:tav tm="100000">
                                          <p:val>
                                            <p:strVal val="#ppt_y"/>
                                          </p:val>
                                        </p:tav>
                                      </p:tavLst>
                                    </p:anim>
                                    <p:animEffect transition="in" filter="fade">
                                      <p:cBhvr>
                                        <p:cTn id="24" dur="500"/>
                                        <p:tgtEl>
                                          <p:spTgt spid="49"/>
                                        </p:tgtEl>
                                      </p:cBhvr>
                                    </p:animEffect>
                                  </p:childTnLst>
                                </p:cTn>
                              </p:par>
                            </p:childTnLst>
                          </p:cTn>
                        </p:par>
                      </p:childTnLst>
                    </p:cTn>
                  </p:par>
                  <p:par>
                    <p:cTn id="25" fill="hold">
                      <p:stCondLst>
                        <p:cond delay="indefinite"/>
                      </p:stCondLst>
                      <p:childTnLst>
                        <p:par>
                          <p:cTn id="26" fill="hold">
                            <p:stCondLst>
                              <p:cond delay="0"/>
                            </p:stCondLst>
                            <p:childTnLst>
                              <p:par>
                                <p:cTn id="27" presetID="54" presetClass="entr" presetSubtype="0" accel="100000" fill="hold" grpId="0" nodeType="clickEffect">
                                  <p:stCondLst>
                                    <p:cond delay="0"/>
                                  </p:stCondLst>
                                  <p:childTnLst>
                                    <p:set>
                                      <p:cBhvr>
                                        <p:cTn id="28" dur="1" fill="hold">
                                          <p:stCondLst>
                                            <p:cond delay="0"/>
                                          </p:stCondLst>
                                        </p:cTn>
                                        <p:tgtEl>
                                          <p:spTgt spid="50"/>
                                        </p:tgtEl>
                                        <p:attrNameLst>
                                          <p:attrName>style.visibility</p:attrName>
                                        </p:attrNameLst>
                                      </p:cBhvr>
                                      <p:to>
                                        <p:strVal val="visible"/>
                                      </p:to>
                                    </p:set>
                                    <p:anim calcmode="lin" valueType="num">
                                      <p:cBhvr>
                                        <p:cTn id="29" dur="500" fill="hold"/>
                                        <p:tgtEl>
                                          <p:spTgt spid="50"/>
                                        </p:tgtEl>
                                        <p:attrNameLst>
                                          <p:attrName>ppt_w</p:attrName>
                                        </p:attrNameLst>
                                      </p:cBhvr>
                                      <p:tavLst>
                                        <p:tav tm="0">
                                          <p:val>
                                            <p:strVal val="#ppt_w*0.05"/>
                                          </p:val>
                                        </p:tav>
                                        <p:tav tm="100000">
                                          <p:val>
                                            <p:strVal val="#ppt_w"/>
                                          </p:val>
                                        </p:tav>
                                      </p:tavLst>
                                    </p:anim>
                                    <p:anim calcmode="lin" valueType="num">
                                      <p:cBhvr>
                                        <p:cTn id="30" dur="500" fill="hold"/>
                                        <p:tgtEl>
                                          <p:spTgt spid="50"/>
                                        </p:tgtEl>
                                        <p:attrNameLst>
                                          <p:attrName>ppt_h</p:attrName>
                                        </p:attrNameLst>
                                      </p:cBhvr>
                                      <p:tavLst>
                                        <p:tav tm="0">
                                          <p:val>
                                            <p:strVal val="#ppt_h"/>
                                          </p:val>
                                        </p:tav>
                                        <p:tav tm="100000">
                                          <p:val>
                                            <p:strVal val="#ppt_h"/>
                                          </p:val>
                                        </p:tav>
                                      </p:tavLst>
                                    </p:anim>
                                    <p:anim calcmode="lin" valueType="num">
                                      <p:cBhvr>
                                        <p:cTn id="31" dur="500" fill="hold"/>
                                        <p:tgtEl>
                                          <p:spTgt spid="50"/>
                                        </p:tgtEl>
                                        <p:attrNameLst>
                                          <p:attrName>ppt_x</p:attrName>
                                        </p:attrNameLst>
                                      </p:cBhvr>
                                      <p:tavLst>
                                        <p:tav tm="0">
                                          <p:val>
                                            <p:strVal val="#ppt_x-.2"/>
                                          </p:val>
                                        </p:tav>
                                        <p:tav tm="100000">
                                          <p:val>
                                            <p:strVal val="#ppt_x"/>
                                          </p:val>
                                        </p:tav>
                                      </p:tavLst>
                                    </p:anim>
                                    <p:anim calcmode="lin" valueType="num">
                                      <p:cBhvr>
                                        <p:cTn id="32" dur="500" fill="hold"/>
                                        <p:tgtEl>
                                          <p:spTgt spid="50"/>
                                        </p:tgtEl>
                                        <p:attrNameLst>
                                          <p:attrName>ppt_y</p:attrName>
                                        </p:attrNameLst>
                                      </p:cBhvr>
                                      <p:tavLst>
                                        <p:tav tm="0">
                                          <p:val>
                                            <p:strVal val="#ppt_y"/>
                                          </p:val>
                                        </p:tav>
                                        <p:tav tm="100000">
                                          <p:val>
                                            <p:strVal val="#ppt_y"/>
                                          </p:val>
                                        </p:tav>
                                      </p:tavLst>
                                    </p:anim>
                                    <p:animEffect transition="in" filter="fade">
                                      <p:cBhvr>
                                        <p:cTn id="33" dur="500"/>
                                        <p:tgtEl>
                                          <p:spTgt spid="50"/>
                                        </p:tgtEl>
                                      </p:cBhvr>
                                    </p:animEffec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48"/>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p:bldP spid="48" grpId="0" animBg="1"/>
      <p:bldP spid="49" grpId="0"/>
      <p:bldP spid="50" grpId="0"/>
      <p:bldP spid="51" grpId="0"/>
      <p:bldP spid="52"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圆角矩形 28"/>
          <p:cNvSpPr/>
          <p:nvPr/>
        </p:nvSpPr>
        <p:spPr>
          <a:xfrm>
            <a:off x="4572000" y="2852936"/>
            <a:ext cx="4248472" cy="288032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
        <p:nvSpPr>
          <p:cNvPr id="3" name="标题 2"/>
          <p:cNvSpPr>
            <a:spLocks noGrp="1"/>
          </p:cNvSpPr>
          <p:nvPr>
            <p:ph type="title"/>
          </p:nvPr>
        </p:nvSpPr>
        <p:spPr/>
        <p:txBody>
          <a:bodyPr/>
          <a:lstStyle/>
          <a:p>
            <a:r>
              <a:rPr lang="en-US" altLang="zh-CN" dirty="0" smtClean="0"/>
              <a:t>11.7</a:t>
            </a:r>
            <a:r>
              <a:rPr lang="zh-CN" altLang="en-US" dirty="0" smtClean="0"/>
              <a:t> 线程的同步</a:t>
            </a:r>
            <a:endParaRPr lang="zh-CN" altLang="en-US" dirty="0"/>
          </a:p>
        </p:txBody>
      </p:sp>
      <p:sp>
        <p:nvSpPr>
          <p:cNvPr id="5" name="TextBox 4"/>
          <p:cNvSpPr txBox="1"/>
          <p:nvPr/>
        </p:nvSpPr>
        <p:spPr>
          <a:xfrm>
            <a:off x="323528" y="980728"/>
            <a:ext cx="8424936" cy="523220"/>
          </a:xfrm>
          <a:prstGeom prst="rect">
            <a:avLst/>
          </a:prstGeom>
          <a:noFill/>
        </p:spPr>
        <p:txBody>
          <a:bodyPr wrap="square" rtlCol="0">
            <a:spAutoFit/>
          </a:bodyPr>
          <a:lstStyle/>
          <a:p>
            <a:pPr>
              <a:buFont typeface="Wingdings" pitchFamily="2" charset="2"/>
              <a:buChar char="n"/>
            </a:pPr>
            <a:r>
              <a:rPr lang="zh-CN" altLang="en-US" sz="2800" b="1" dirty="0" smtClean="0">
                <a:solidFill>
                  <a:srgbClr val="FF0000"/>
                </a:solidFill>
                <a:latin typeface="Arial" pitchFamily="34" charset="0"/>
                <a:ea typeface="华文细黑" pitchFamily="2" charset="-122"/>
                <a:cs typeface="Arial" pitchFamily="34" charset="0"/>
              </a:rPr>
              <a:t>线程间的资源互斥</a:t>
            </a:r>
            <a:endParaRPr lang="en-US" altLang="zh-CN" sz="2800" b="1" dirty="0" smtClean="0">
              <a:solidFill>
                <a:srgbClr val="FF0000"/>
              </a:solidFill>
              <a:latin typeface="Arial" pitchFamily="34" charset="0"/>
              <a:ea typeface="华文细黑" pitchFamily="2" charset="-122"/>
              <a:cs typeface="Arial" pitchFamily="34" charset="0"/>
            </a:endParaRPr>
          </a:p>
        </p:txBody>
      </p:sp>
      <p:sp>
        <p:nvSpPr>
          <p:cNvPr id="6" name="TextBox 5"/>
          <p:cNvSpPr txBox="1"/>
          <p:nvPr/>
        </p:nvSpPr>
        <p:spPr>
          <a:xfrm>
            <a:off x="323528" y="2060848"/>
            <a:ext cx="3816424" cy="3785652"/>
          </a:xfrm>
          <a:prstGeom prst="rect">
            <a:avLst/>
          </a:prstGeom>
          <a:solidFill>
            <a:srgbClr val="FFFFCC"/>
          </a:solidFill>
          <a:ln>
            <a:solidFill>
              <a:srgbClr val="FF0000"/>
            </a:solidFill>
          </a:ln>
        </p:spPr>
        <p:txBody>
          <a:bodyPr wrap="square" rtlCol="0">
            <a:spAutoFit/>
          </a:bodyPr>
          <a:lstStyle/>
          <a:p>
            <a:r>
              <a:rPr lang="en-US" altLang="zh-CN" sz="2000" dirty="0" smtClean="0"/>
              <a:t>class</a:t>
            </a:r>
            <a:r>
              <a:rPr lang="zh-CN" altLang="en-US" sz="2000" dirty="0" smtClean="0"/>
              <a:t> </a:t>
            </a:r>
            <a:r>
              <a:rPr lang="en-US" altLang="zh-CN" sz="2000" dirty="0" smtClean="0"/>
              <a:t>Stack{</a:t>
            </a:r>
          </a:p>
          <a:p>
            <a:r>
              <a:rPr lang="zh-CN" altLang="en-US" sz="2000" dirty="0" smtClean="0"/>
              <a:t>      </a:t>
            </a:r>
            <a:r>
              <a:rPr lang="en-US" altLang="zh-CN" sz="2000" dirty="0" err="1" smtClean="0"/>
              <a:t>int</a:t>
            </a:r>
            <a:r>
              <a:rPr lang="zh-CN" altLang="en-US" sz="2000" dirty="0" smtClean="0"/>
              <a:t> </a:t>
            </a:r>
            <a:r>
              <a:rPr lang="en-US" altLang="zh-CN" sz="2000" dirty="0" err="1" smtClean="0"/>
              <a:t>idx</a:t>
            </a:r>
            <a:r>
              <a:rPr lang="en-US" altLang="zh-CN" sz="2000" dirty="0" smtClean="0"/>
              <a:t>=0;</a:t>
            </a:r>
          </a:p>
          <a:p>
            <a:r>
              <a:rPr lang="en-US" altLang="zh-CN" sz="2000" dirty="0" smtClean="0"/>
              <a:t>      char data[]=new char[6]</a:t>
            </a:r>
          </a:p>
          <a:p>
            <a:r>
              <a:rPr lang="en-US" altLang="zh-CN" sz="2000" dirty="0" smtClean="0"/>
              <a:t>      public void push(char c){</a:t>
            </a:r>
          </a:p>
          <a:p>
            <a:r>
              <a:rPr lang="en-US" altLang="zh-CN" sz="2000" dirty="0" smtClean="0"/>
              <a:t>            data[</a:t>
            </a:r>
            <a:r>
              <a:rPr lang="en-US" altLang="zh-CN" sz="2000" dirty="0" err="1" smtClean="0"/>
              <a:t>idx</a:t>
            </a:r>
            <a:r>
              <a:rPr lang="en-US" altLang="zh-CN" sz="2000" dirty="0" smtClean="0"/>
              <a:t>]=c;</a:t>
            </a:r>
          </a:p>
          <a:p>
            <a:r>
              <a:rPr lang="en-US" altLang="zh-CN" sz="2000" dirty="0" smtClean="0"/>
              <a:t>             </a:t>
            </a:r>
            <a:r>
              <a:rPr lang="en-US" altLang="zh-CN" sz="2000" dirty="0" err="1" smtClean="0"/>
              <a:t>idx</a:t>
            </a:r>
            <a:r>
              <a:rPr lang="en-US" altLang="zh-CN" sz="2000" dirty="0" smtClean="0"/>
              <a:t>++;</a:t>
            </a:r>
          </a:p>
          <a:p>
            <a:r>
              <a:rPr lang="en-US" altLang="zh-CN" sz="2000" dirty="0" smtClean="0"/>
              <a:t>      }</a:t>
            </a:r>
          </a:p>
          <a:p>
            <a:r>
              <a:rPr lang="en-US" altLang="zh-CN" sz="2000" dirty="0" smtClean="0"/>
              <a:t>      public char pop{</a:t>
            </a:r>
          </a:p>
          <a:p>
            <a:r>
              <a:rPr lang="en-US" altLang="zh-CN" sz="2000" dirty="0" smtClean="0"/>
              <a:t>           </a:t>
            </a:r>
            <a:r>
              <a:rPr lang="en-US" altLang="zh-CN" sz="2000" dirty="0" err="1" smtClean="0"/>
              <a:t>idx</a:t>
            </a:r>
            <a:r>
              <a:rPr lang="en-US" altLang="zh-CN" sz="2000" dirty="0" smtClean="0"/>
              <a:t>--;</a:t>
            </a:r>
          </a:p>
          <a:p>
            <a:r>
              <a:rPr lang="en-US" altLang="zh-CN" sz="2000" dirty="0" smtClean="0"/>
              <a:t>           </a:t>
            </a:r>
            <a:r>
              <a:rPr lang="en-US" altLang="zh-CN" sz="2000" dirty="0" err="1" smtClean="0"/>
              <a:t>retrurn</a:t>
            </a:r>
            <a:r>
              <a:rPr lang="en-US" altLang="zh-CN" sz="2000" dirty="0" smtClean="0"/>
              <a:t> data[</a:t>
            </a:r>
            <a:r>
              <a:rPr lang="en-US" altLang="zh-CN" sz="2000" dirty="0" err="1" smtClean="0"/>
              <a:t>idx</a:t>
            </a:r>
            <a:r>
              <a:rPr lang="en-US" altLang="zh-CN" sz="2000" dirty="0" smtClean="0"/>
              <a:t>];</a:t>
            </a:r>
          </a:p>
          <a:p>
            <a:r>
              <a:rPr lang="en-US" altLang="zh-CN" sz="2000" dirty="0" smtClean="0"/>
              <a:t>      }</a:t>
            </a:r>
          </a:p>
          <a:p>
            <a:r>
              <a:rPr lang="en-US" altLang="zh-CN" sz="2000" dirty="0" smtClean="0"/>
              <a:t>}</a:t>
            </a:r>
            <a:endParaRPr lang="zh-CN" altLang="en-US" sz="2000" dirty="0"/>
          </a:p>
        </p:txBody>
      </p:sp>
      <p:graphicFrame>
        <p:nvGraphicFramePr>
          <p:cNvPr id="7" name="表格 6"/>
          <p:cNvGraphicFramePr>
            <a:graphicFrameLocks noGrp="1"/>
          </p:cNvGraphicFramePr>
          <p:nvPr/>
        </p:nvGraphicFramePr>
        <p:xfrm>
          <a:off x="6492552" y="3212974"/>
          <a:ext cx="527720" cy="2369058"/>
        </p:xfrm>
        <a:graphic>
          <a:graphicData uri="http://schemas.openxmlformats.org/drawingml/2006/table">
            <a:tbl>
              <a:tblPr firstRow="1" bandRow="1">
                <a:tableStyleId>{5940675A-B579-460E-94D1-54222C63F5DA}</a:tableStyleId>
              </a:tblPr>
              <a:tblGrid>
                <a:gridCol w="527720"/>
              </a:tblGrid>
              <a:tr h="394843">
                <a:tc>
                  <a:txBody>
                    <a:bodyPr/>
                    <a:lstStyle/>
                    <a:p>
                      <a:endParaRPr lang="zh-CN" altLang="en-US" dirty="0"/>
                    </a:p>
                  </a:txBody>
                  <a:tcPr/>
                </a:tc>
              </a:tr>
              <a:tr h="394843">
                <a:tc>
                  <a:txBody>
                    <a:bodyPr/>
                    <a:lstStyle/>
                    <a:p>
                      <a:endParaRPr lang="zh-CN" altLang="en-US" dirty="0"/>
                    </a:p>
                  </a:txBody>
                  <a:tcPr/>
                </a:tc>
              </a:tr>
              <a:tr h="394843">
                <a:tc>
                  <a:txBody>
                    <a:bodyPr/>
                    <a:lstStyle/>
                    <a:p>
                      <a:endParaRPr lang="zh-CN" altLang="en-US" dirty="0"/>
                    </a:p>
                  </a:txBody>
                  <a:tcPr/>
                </a:tc>
              </a:tr>
              <a:tr h="394843">
                <a:tc>
                  <a:txBody>
                    <a:bodyPr/>
                    <a:lstStyle/>
                    <a:p>
                      <a:endParaRPr lang="zh-CN" altLang="en-US"/>
                    </a:p>
                  </a:txBody>
                  <a:tcPr/>
                </a:tc>
              </a:tr>
              <a:tr h="394843">
                <a:tc>
                  <a:txBody>
                    <a:bodyPr/>
                    <a:lstStyle/>
                    <a:p>
                      <a:endParaRPr lang="zh-CN" altLang="en-US"/>
                    </a:p>
                  </a:txBody>
                  <a:tcPr/>
                </a:tc>
              </a:tr>
              <a:tr h="394843">
                <a:tc>
                  <a:txBody>
                    <a:bodyPr/>
                    <a:lstStyle/>
                    <a:p>
                      <a:endParaRPr lang="zh-CN" altLang="en-US" dirty="0"/>
                    </a:p>
                  </a:txBody>
                  <a:tcPr/>
                </a:tc>
              </a:tr>
            </a:tbl>
          </a:graphicData>
        </a:graphic>
      </p:graphicFrame>
      <p:sp>
        <p:nvSpPr>
          <p:cNvPr id="8" name="椭圆 7"/>
          <p:cNvSpPr/>
          <p:nvPr/>
        </p:nvSpPr>
        <p:spPr>
          <a:xfrm>
            <a:off x="5004048" y="1484784"/>
            <a:ext cx="1440160" cy="504056"/>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dirty="0" smtClean="0"/>
              <a:t>线程</a:t>
            </a:r>
            <a:r>
              <a:rPr lang="en-US" altLang="zh-CN" dirty="0" smtClean="0"/>
              <a:t>a</a:t>
            </a:r>
            <a:endParaRPr lang="zh-CN" altLang="en-US" dirty="0"/>
          </a:p>
        </p:txBody>
      </p:sp>
      <p:sp>
        <p:nvSpPr>
          <p:cNvPr id="9" name="椭圆 8"/>
          <p:cNvSpPr/>
          <p:nvPr/>
        </p:nvSpPr>
        <p:spPr>
          <a:xfrm>
            <a:off x="6516216" y="1484784"/>
            <a:ext cx="1440160" cy="504056"/>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dirty="0" smtClean="0"/>
              <a:t>线程</a:t>
            </a:r>
            <a:r>
              <a:rPr lang="en-US" altLang="zh-CN" dirty="0" smtClean="0"/>
              <a:t>b</a:t>
            </a:r>
            <a:endParaRPr lang="zh-CN" altLang="en-US" dirty="0"/>
          </a:p>
        </p:txBody>
      </p:sp>
      <p:sp>
        <p:nvSpPr>
          <p:cNvPr id="10" name="TextBox 9"/>
          <p:cNvSpPr txBox="1"/>
          <p:nvPr/>
        </p:nvSpPr>
        <p:spPr>
          <a:xfrm>
            <a:off x="6132512" y="3370382"/>
            <a:ext cx="360040" cy="369332"/>
          </a:xfrm>
          <a:prstGeom prst="rect">
            <a:avLst/>
          </a:prstGeom>
          <a:noFill/>
        </p:spPr>
        <p:txBody>
          <a:bodyPr wrap="square" rtlCol="0">
            <a:spAutoFit/>
          </a:bodyPr>
          <a:lstStyle/>
          <a:p>
            <a:pPr algn="ctr"/>
            <a:r>
              <a:rPr lang="en-US" altLang="zh-CN" dirty="0" smtClean="0"/>
              <a:t>0</a:t>
            </a:r>
            <a:endParaRPr lang="zh-CN" altLang="en-US" dirty="0"/>
          </a:p>
        </p:txBody>
      </p:sp>
      <p:sp>
        <p:nvSpPr>
          <p:cNvPr id="11" name="TextBox 10"/>
          <p:cNvSpPr txBox="1"/>
          <p:nvPr/>
        </p:nvSpPr>
        <p:spPr>
          <a:xfrm>
            <a:off x="6132512" y="3765234"/>
            <a:ext cx="360040" cy="369332"/>
          </a:xfrm>
          <a:prstGeom prst="rect">
            <a:avLst/>
          </a:prstGeom>
          <a:noFill/>
        </p:spPr>
        <p:txBody>
          <a:bodyPr wrap="square" rtlCol="0">
            <a:spAutoFit/>
          </a:bodyPr>
          <a:lstStyle/>
          <a:p>
            <a:pPr algn="ctr"/>
            <a:r>
              <a:rPr lang="en-US" altLang="zh-CN" dirty="0" smtClean="0"/>
              <a:t>1</a:t>
            </a:r>
            <a:endParaRPr lang="zh-CN" altLang="en-US" dirty="0"/>
          </a:p>
        </p:txBody>
      </p:sp>
      <p:sp>
        <p:nvSpPr>
          <p:cNvPr id="12" name="TextBox 11"/>
          <p:cNvSpPr txBox="1"/>
          <p:nvPr/>
        </p:nvSpPr>
        <p:spPr>
          <a:xfrm>
            <a:off x="6132512" y="4125274"/>
            <a:ext cx="360040" cy="369332"/>
          </a:xfrm>
          <a:prstGeom prst="rect">
            <a:avLst/>
          </a:prstGeom>
          <a:noFill/>
        </p:spPr>
        <p:txBody>
          <a:bodyPr wrap="square" rtlCol="0">
            <a:spAutoFit/>
          </a:bodyPr>
          <a:lstStyle/>
          <a:p>
            <a:pPr algn="ctr"/>
            <a:r>
              <a:rPr lang="en-US" altLang="zh-CN" dirty="0" smtClean="0"/>
              <a:t>2</a:t>
            </a:r>
            <a:endParaRPr lang="zh-CN" altLang="en-US" dirty="0"/>
          </a:p>
        </p:txBody>
      </p:sp>
      <p:sp>
        <p:nvSpPr>
          <p:cNvPr id="13" name="TextBox 12"/>
          <p:cNvSpPr txBox="1"/>
          <p:nvPr/>
        </p:nvSpPr>
        <p:spPr>
          <a:xfrm>
            <a:off x="6132512" y="4514342"/>
            <a:ext cx="360040" cy="369332"/>
          </a:xfrm>
          <a:prstGeom prst="rect">
            <a:avLst/>
          </a:prstGeom>
          <a:noFill/>
        </p:spPr>
        <p:txBody>
          <a:bodyPr wrap="square" rtlCol="0">
            <a:spAutoFit/>
          </a:bodyPr>
          <a:lstStyle/>
          <a:p>
            <a:pPr algn="ctr"/>
            <a:r>
              <a:rPr lang="en-US" altLang="zh-CN" dirty="0" smtClean="0"/>
              <a:t>3</a:t>
            </a:r>
            <a:endParaRPr lang="zh-CN" altLang="en-US" dirty="0"/>
          </a:p>
        </p:txBody>
      </p:sp>
      <p:sp>
        <p:nvSpPr>
          <p:cNvPr id="14" name="TextBox 13"/>
          <p:cNvSpPr txBox="1"/>
          <p:nvPr/>
        </p:nvSpPr>
        <p:spPr>
          <a:xfrm>
            <a:off x="6132512" y="4859868"/>
            <a:ext cx="360040" cy="369332"/>
          </a:xfrm>
          <a:prstGeom prst="rect">
            <a:avLst/>
          </a:prstGeom>
          <a:noFill/>
        </p:spPr>
        <p:txBody>
          <a:bodyPr wrap="square" rtlCol="0">
            <a:spAutoFit/>
          </a:bodyPr>
          <a:lstStyle/>
          <a:p>
            <a:pPr algn="ctr"/>
            <a:r>
              <a:rPr lang="en-US" altLang="zh-CN" dirty="0" smtClean="0"/>
              <a:t>4</a:t>
            </a:r>
            <a:endParaRPr lang="zh-CN" altLang="en-US" dirty="0"/>
          </a:p>
        </p:txBody>
      </p:sp>
      <p:sp>
        <p:nvSpPr>
          <p:cNvPr id="15" name="TextBox 14"/>
          <p:cNvSpPr txBox="1"/>
          <p:nvPr/>
        </p:nvSpPr>
        <p:spPr>
          <a:xfrm>
            <a:off x="6132512" y="5219908"/>
            <a:ext cx="360040" cy="369332"/>
          </a:xfrm>
          <a:prstGeom prst="rect">
            <a:avLst/>
          </a:prstGeom>
          <a:noFill/>
        </p:spPr>
        <p:txBody>
          <a:bodyPr wrap="square" rtlCol="0">
            <a:spAutoFit/>
          </a:bodyPr>
          <a:lstStyle/>
          <a:p>
            <a:pPr algn="ctr"/>
            <a:r>
              <a:rPr lang="en-US" altLang="zh-CN" dirty="0" smtClean="0"/>
              <a:t>4</a:t>
            </a:r>
            <a:endParaRPr lang="zh-CN" altLang="en-US" dirty="0"/>
          </a:p>
        </p:txBody>
      </p:sp>
      <p:sp>
        <p:nvSpPr>
          <p:cNvPr id="19" name="TextBox 18"/>
          <p:cNvSpPr txBox="1"/>
          <p:nvPr/>
        </p:nvSpPr>
        <p:spPr>
          <a:xfrm>
            <a:off x="4644008" y="4077072"/>
            <a:ext cx="720080" cy="369332"/>
          </a:xfrm>
          <a:prstGeom prst="rect">
            <a:avLst/>
          </a:prstGeom>
          <a:noFill/>
        </p:spPr>
        <p:txBody>
          <a:bodyPr wrap="square" rtlCol="0">
            <a:spAutoFit/>
          </a:bodyPr>
          <a:lstStyle/>
          <a:p>
            <a:pPr algn="ctr"/>
            <a:r>
              <a:rPr lang="en-US" altLang="zh-CN" dirty="0" err="1" smtClean="0"/>
              <a:t>idx</a:t>
            </a:r>
            <a:r>
              <a:rPr lang="en-US" altLang="zh-CN" dirty="0" smtClean="0"/>
              <a:t>=</a:t>
            </a:r>
            <a:endParaRPr lang="zh-CN" altLang="en-US" dirty="0"/>
          </a:p>
        </p:txBody>
      </p:sp>
      <p:sp>
        <p:nvSpPr>
          <p:cNvPr id="20" name="TextBox 19"/>
          <p:cNvSpPr txBox="1"/>
          <p:nvPr/>
        </p:nvSpPr>
        <p:spPr>
          <a:xfrm>
            <a:off x="4932040" y="2996952"/>
            <a:ext cx="1512168" cy="369332"/>
          </a:xfrm>
          <a:prstGeom prst="rect">
            <a:avLst/>
          </a:prstGeom>
          <a:noFill/>
        </p:spPr>
        <p:txBody>
          <a:bodyPr wrap="square" rtlCol="0">
            <a:spAutoFit/>
          </a:bodyPr>
          <a:lstStyle/>
          <a:p>
            <a:pPr algn="ctr"/>
            <a:r>
              <a:rPr lang="zh-CN" altLang="en-US" dirty="0" smtClean="0"/>
              <a:t>调用</a:t>
            </a:r>
            <a:r>
              <a:rPr lang="en-US" altLang="zh-CN" dirty="0" smtClean="0"/>
              <a:t>push()</a:t>
            </a:r>
            <a:endParaRPr lang="zh-CN" altLang="en-US" dirty="0"/>
          </a:p>
        </p:txBody>
      </p:sp>
      <p:sp>
        <p:nvSpPr>
          <p:cNvPr id="21" name="TextBox 20"/>
          <p:cNvSpPr txBox="1"/>
          <p:nvPr/>
        </p:nvSpPr>
        <p:spPr>
          <a:xfrm>
            <a:off x="6732240" y="2987660"/>
            <a:ext cx="1512168" cy="369332"/>
          </a:xfrm>
          <a:prstGeom prst="rect">
            <a:avLst/>
          </a:prstGeom>
          <a:noFill/>
        </p:spPr>
        <p:txBody>
          <a:bodyPr wrap="square" rtlCol="0">
            <a:spAutoFit/>
          </a:bodyPr>
          <a:lstStyle/>
          <a:p>
            <a:pPr algn="ctr"/>
            <a:r>
              <a:rPr lang="zh-CN" altLang="en-US" dirty="0" smtClean="0"/>
              <a:t>调用</a:t>
            </a:r>
            <a:r>
              <a:rPr lang="en-US" altLang="zh-CN" dirty="0" smtClean="0"/>
              <a:t>pop()</a:t>
            </a:r>
            <a:endParaRPr lang="zh-CN" altLang="en-US" dirty="0"/>
          </a:p>
        </p:txBody>
      </p:sp>
      <p:sp>
        <p:nvSpPr>
          <p:cNvPr id="23" name="TextBox 22"/>
          <p:cNvSpPr txBox="1"/>
          <p:nvPr/>
        </p:nvSpPr>
        <p:spPr>
          <a:xfrm>
            <a:off x="6012160" y="5805264"/>
            <a:ext cx="1512168" cy="400110"/>
          </a:xfrm>
          <a:prstGeom prst="rect">
            <a:avLst/>
          </a:prstGeom>
          <a:noFill/>
        </p:spPr>
        <p:txBody>
          <a:bodyPr wrap="square" rtlCol="0">
            <a:spAutoFit/>
          </a:bodyPr>
          <a:lstStyle/>
          <a:p>
            <a:pPr algn="ctr"/>
            <a:r>
              <a:rPr lang="en-US" altLang="zh-CN" sz="2000" dirty="0" smtClean="0"/>
              <a:t>Stack</a:t>
            </a:r>
            <a:r>
              <a:rPr lang="zh-CN" altLang="en-US" sz="2000" dirty="0" smtClean="0"/>
              <a:t>对象</a:t>
            </a:r>
            <a:endParaRPr lang="zh-CN" altLang="en-US" sz="2000" dirty="0"/>
          </a:p>
        </p:txBody>
      </p:sp>
      <p:cxnSp>
        <p:nvCxnSpPr>
          <p:cNvPr id="25" name="曲线连接符 24"/>
          <p:cNvCxnSpPr>
            <a:stCxn id="8" idx="4"/>
            <a:endCxn id="20" idx="0"/>
          </p:cNvCxnSpPr>
          <p:nvPr/>
        </p:nvCxnSpPr>
        <p:spPr>
          <a:xfrm rot="5400000">
            <a:off x="5202070" y="2474894"/>
            <a:ext cx="1008112" cy="36004"/>
          </a:xfrm>
          <a:prstGeom prst="curvedConnector3">
            <a:avLst>
              <a:gd name="adj1" fmla="val 50000"/>
            </a:avLst>
          </a:prstGeom>
          <a:ln>
            <a:prstDash val="dash"/>
            <a:tailEnd type="arrow"/>
          </a:ln>
        </p:spPr>
        <p:style>
          <a:lnRef idx="1">
            <a:schemeClr val="accent1"/>
          </a:lnRef>
          <a:fillRef idx="0">
            <a:schemeClr val="accent1"/>
          </a:fillRef>
          <a:effectRef idx="0">
            <a:schemeClr val="accent1"/>
          </a:effectRef>
          <a:fontRef idx="minor">
            <a:schemeClr val="tx1"/>
          </a:fontRef>
        </p:style>
      </p:cxnSp>
      <p:cxnSp>
        <p:nvCxnSpPr>
          <p:cNvPr id="30" name="曲线连接符 29"/>
          <p:cNvCxnSpPr>
            <a:stCxn id="9" idx="4"/>
            <a:endCxn id="21" idx="0"/>
          </p:cNvCxnSpPr>
          <p:nvPr/>
        </p:nvCxnSpPr>
        <p:spPr>
          <a:xfrm rot="16200000" flipH="1">
            <a:off x="6862900" y="2362236"/>
            <a:ext cx="998820" cy="252028"/>
          </a:xfrm>
          <a:prstGeom prst="curvedConnector3">
            <a:avLst>
              <a:gd name="adj1" fmla="val 50000"/>
            </a:avLst>
          </a:prstGeom>
          <a:ln>
            <a:prstDash val="dash"/>
            <a:tailEnd type="arrow"/>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6545244" y="3275692"/>
            <a:ext cx="360040" cy="369332"/>
          </a:xfrm>
          <a:prstGeom prst="rect">
            <a:avLst/>
          </a:prstGeom>
          <a:noFill/>
        </p:spPr>
        <p:txBody>
          <a:bodyPr wrap="square" rtlCol="0">
            <a:spAutoFit/>
          </a:bodyPr>
          <a:lstStyle/>
          <a:p>
            <a:r>
              <a:rPr lang="en-US" altLang="zh-CN" dirty="0" smtClean="0"/>
              <a:t>p</a:t>
            </a:r>
            <a:endParaRPr lang="zh-CN" altLang="en-US" dirty="0"/>
          </a:p>
        </p:txBody>
      </p:sp>
      <p:sp>
        <p:nvSpPr>
          <p:cNvPr id="45" name="TextBox 44"/>
          <p:cNvSpPr txBox="1"/>
          <p:nvPr/>
        </p:nvSpPr>
        <p:spPr>
          <a:xfrm>
            <a:off x="6545244" y="3645024"/>
            <a:ext cx="360040" cy="369332"/>
          </a:xfrm>
          <a:prstGeom prst="rect">
            <a:avLst/>
          </a:prstGeom>
          <a:noFill/>
        </p:spPr>
        <p:txBody>
          <a:bodyPr wrap="square" rtlCol="0">
            <a:spAutoFit/>
          </a:bodyPr>
          <a:lstStyle/>
          <a:p>
            <a:r>
              <a:rPr lang="en-US" altLang="zh-CN" dirty="0" smtClean="0"/>
              <a:t>q</a:t>
            </a:r>
            <a:endParaRPr lang="zh-CN" altLang="en-US" dirty="0"/>
          </a:p>
        </p:txBody>
      </p:sp>
      <p:sp>
        <p:nvSpPr>
          <p:cNvPr id="48" name="TextBox 47"/>
          <p:cNvSpPr txBox="1"/>
          <p:nvPr/>
        </p:nvSpPr>
        <p:spPr>
          <a:xfrm>
            <a:off x="5364088" y="4077072"/>
            <a:ext cx="504056" cy="369332"/>
          </a:xfrm>
          <a:prstGeom prst="rect">
            <a:avLst/>
          </a:prstGeom>
          <a:ln>
            <a:noFill/>
          </a:ln>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altLang="zh-CN" dirty="0" smtClean="0"/>
              <a:t>1</a:t>
            </a:r>
            <a:endParaRPr lang="zh-CN" altLang="en-US" dirty="0"/>
          </a:p>
        </p:txBody>
      </p:sp>
      <p:sp>
        <p:nvSpPr>
          <p:cNvPr id="49" name="TextBox 48"/>
          <p:cNvSpPr txBox="1"/>
          <p:nvPr/>
        </p:nvSpPr>
        <p:spPr>
          <a:xfrm>
            <a:off x="4283968" y="2060848"/>
            <a:ext cx="1368152" cy="830997"/>
          </a:xfrm>
          <a:prstGeom prst="rect">
            <a:avLst/>
          </a:prstGeom>
          <a:noFill/>
        </p:spPr>
        <p:txBody>
          <a:bodyPr wrap="square" rtlCol="0">
            <a:spAutoFit/>
          </a:bodyPr>
          <a:lstStyle/>
          <a:p>
            <a:pPr algn="ctr"/>
            <a:r>
              <a:rPr lang="en-US" altLang="zh-CN" sz="2400" dirty="0" smtClean="0">
                <a:solidFill>
                  <a:srgbClr val="0000FF"/>
                </a:solidFill>
              </a:rPr>
              <a:t>(2)</a:t>
            </a:r>
            <a:r>
              <a:rPr lang="zh-CN" altLang="en-US" sz="2400" dirty="0" smtClean="0">
                <a:solidFill>
                  <a:srgbClr val="0000FF"/>
                </a:solidFill>
              </a:rPr>
              <a:t>线程</a:t>
            </a:r>
            <a:r>
              <a:rPr lang="en-US" altLang="zh-CN" sz="2400" dirty="0" smtClean="0">
                <a:solidFill>
                  <a:srgbClr val="0000FF"/>
                </a:solidFill>
              </a:rPr>
              <a:t>a</a:t>
            </a:r>
            <a:r>
              <a:rPr lang="zh-CN" altLang="en-US" sz="2400" dirty="0" smtClean="0">
                <a:solidFill>
                  <a:srgbClr val="0000FF"/>
                </a:solidFill>
              </a:rPr>
              <a:t>被抢占</a:t>
            </a:r>
            <a:endParaRPr lang="zh-CN" altLang="en-US" sz="2400" dirty="0">
              <a:solidFill>
                <a:srgbClr val="0000FF"/>
              </a:solidFill>
            </a:endParaRPr>
          </a:p>
        </p:txBody>
      </p:sp>
      <p:sp>
        <p:nvSpPr>
          <p:cNvPr id="50" name="TextBox 49"/>
          <p:cNvSpPr txBox="1"/>
          <p:nvPr/>
        </p:nvSpPr>
        <p:spPr>
          <a:xfrm>
            <a:off x="7344816" y="1988840"/>
            <a:ext cx="1763688" cy="830997"/>
          </a:xfrm>
          <a:prstGeom prst="rect">
            <a:avLst/>
          </a:prstGeom>
          <a:noFill/>
        </p:spPr>
        <p:txBody>
          <a:bodyPr wrap="square" rtlCol="0">
            <a:spAutoFit/>
          </a:bodyPr>
          <a:lstStyle/>
          <a:p>
            <a:pPr algn="ctr"/>
            <a:r>
              <a:rPr lang="en-US" altLang="zh-CN" sz="2400" dirty="0" smtClean="0">
                <a:solidFill>
                  <a:srgbClr val="0000FF"/>
                </a:solidFill>
              </a:rPr>
              <a:t>(3)</a:t>
            </a:r>
            <a:r>
              <a:rPr lang="zh-CN" altLang="en-US" sz="2400" dirty="0" smtClean="0">
                <a:solidFill>
                  <a:srgbClr val="0000FF"/>
                </a:solidFill>
              </a:rPr>
              <a:t>线程</a:t>
            </a:r>
            <a:r>
              <a:rPr lang="en-US" altLang="zh-CN" sz="2400" dirty="0" smtClean="0">
                <a:solidFill>
                  <a:srgbClr val="0000FF"/>
                </a:solidFill>
              </a:rPr>
              <a:t>b</a:t>
            </a:r>
            <a:r>
              <a:rPr lang="zh-CN" altLang="en-US" sz="2400" dirty="0" smtClean="0">
                <a:solidFill>
                  <a:srgbClr val="0000FF"/>
                </a:solidFill>
              </a:rPr>
              <a:t>得到运行机会</a:t>
            </a:r>
            <a:endParaRPr lang="zh-CN" altLang="en-US" sz="2400" dirty="0">
              <a:solidFill>
                <a:srgbClr val="0000FF"/>
              </a:solidFill>
            </a:endParaRPr>
          </a:p>
        </p:txBody>
      </p:sp>
      <p:sp>
        <p:nvSpPr>
          <p:cNvPr id="51" name="TextBox 50"/>
          <p:cNvSpPr txBox="1"/>
          <p:nvPr/>
        </p:nvSpPr>
        <p:spPr>
          <a:xfrm>
            <a:off x="5076056" y="980728"/>
            <a:ext cx="2016224" cy="461665"/>
          </a:xfrm>
          <a:prstGeom prst="rect">
            <a:avLst/>
          </a:prstGeom>
          <a:noFill/>
        </p:spPr>
        <p:txBody>
          <a:bodyPr wrap="square" rtlCol="0">
            <a:spAutoFit/>
          </a:bodyPr>
          <a:lstStyle/>
          <a:p>
            <a:pPr algn="ctr"/>
            <a:r>
              <a:rPr lang="en-US" altLang="zh-CN" sz="2400" dirty="0" smtClean="0">
                <a:solidFill>
                  <a:srgbClr val="0000FF"/>
                </a:solidFill>
              </a:rPr>
              <a:t>(1)</a:t>
            </a:r>
            <a:r>
              <a:rPr lang="zh-CN" altLang="en-US" sz="2400" dirty="0" smtClean="0">
                <a:solidFill>
                  <a:srgbClr val="0000FF"/>
                </a:solidFill>
              </a:rPr>
              <a:t>线程</a:t>
            </a:r>
            <a:r>
              <a:rPr lang="en-US" altLang="zh-CN" sz="2400" dirty="0" smtClean="0">
                <a:solidFill>
                  <a:srgbClr val="0000FF"/>
                </a:solidFill>
              </a:rPr>
              <a:t>a</a:t>
            </a:r>
            <a:r>
              <a:rPr lang="zh-CN" altLang="en-US" sz="2400" dirty="0" smtClean="0">
                <a:solidFill>
                  <a:srgbClr val="0000FF"/>
                </a:solidFill>
              </a:rPr>
              <a:t>执行</a:t>
            </a:r>
            <a:endParaRPr lang="zh-CN" altLang="en-US" sz="2400" dirty="0">
              <a:solidFill>
                <a:srgbClr val="0000FF"/>
              </a:solidFill>
            </a:endParaRPr>
          </a:p>
        </p:txBody>
      </p:sp>
      <p:sp>
        <p:nvSpPr>
          <p:cNvPr id="31" name="TextBox 30"/>
          <p:cNvSpPr txBox="1"/>
          <p:nvPr/>
        </p:nvSpPr>
        <p:spPr>
          <a:xfrm>
            <a:off x="6573710" y="4077072"/>
            <a:ext cx="360040" cy="369332"/>
          </a:xfrm>
          <a:prstGeom prst="rect">
            <a:avLst/>
          </a:prstGeom>
          <a:noFill/>
        </p:spPr>
        <p:txBody>
          <a:bodyPr wrap="square" rtlCol="0">
            <a:spAutoFit/>
          </a:bodyPr>
          <a:lstStyle/>
          <a:p>
            <a:r>
              <a:rPr lang="en-US" altLang="zh-CN" dirty="0" smtClean="0"/>
              <a:t>r</a:t>
            </a:r>
            <a:endParaRPr lang="zh-CN" altLang="en-US" dirty="0"/>
          </a:p>
        </p:txBody>
      </p:sp>
      <p:sp>
        <p:nvSpPr>
          <p:cNvPr id="34" name="TextBox 33"/>
          <p:cNvSpPr txBox="1"/>
          <p:nvPr/>
        </p:nvSpPr>
        <p:spPr>
          <a:xfrm>
            <a:off x="7020272" y="3635732"/>
            <a:ext cx="1080120" cy="369332"/>
          </a:xfrm>
          <a:prstGeom prst="rect">
            <a:avLst/>
          </a:prstGeom>
          <a:noFill/>
        </p:spPr>
        <p:txBody>
          <a:bodyPr wrap="square" rtlCol="0">
            <a:spAutoFit/>
          </a:bodyPr>
          <a:lstStyle/>
          <a:p>
            <a:r>
              <a:rPr lang="zh-CN" altLang="en-US" dirty="0" smtClean="0">
                <a:solidFill>
                  <a:srgbClr val="0000FF"/>
                </a:solidFill>
              </a:rPr>
              <a:t>返回</a:t>
            </a:r>
            <a:r>
              <a:rPr lang="en-US" altLang="zh-CN" dirty="0" smtClean="0">
                <a:solidFill>
                  <a:srgbClr val="0000FF"/>
                </a:solidFill>
              </a:rPr>
              <a:t>q</a:t>
            </a:r>
            <a:endParaRPr lang="zh-CN" altLang="en-US" dirty="0">
              <a:solidFill>
                <a:srgbClr val="0000FF"/>
              </a:solidFill>
            </a:endParaRPr>
          </a:p>
        </p:txBody>
      </p:sp>
      <p:sp>
        <p:nvSpPr>
          <p:cNvPr id="35" name="TextBox 34"/>
          <p:cNvSpPr txBox="1"/>
          <p:nvPr/>
        </p:nvSpPr>
        <p:spPr>
          <a:xfrm>
            <a:off x="4067944" y="6093296"/>
            <a:ext cx="1872208" cy="461665"/>
          </a:xfrm>
          <a:prstGeom prst="rect">
            <a:avLst/>
          </a:prstGeom>
          <a:noFill/>
        </p:spPr>
        <p:txBody>
          <a:bodyPr wrap="square" rtlCol="0">
            <a:spAutoFit/>
          </a:bodyPr>
          <a:lstStyle/>
          <a:p>
            <a:pPr algn="ctr"/>
            <a:r>
              <a:rPr lang="zh-CN" altLang="en-US" sz="2400" b="1" dirty="0" smtClean="0">
                <a:solidFill>
                  <a:srgbClr val="FF0000"/>
                </a:solidFill>
              </a:rPr>
              <a:t>出现不一致！</a:t>
            </a:r>
            <a:endParaRPr lang="zh-CN" altLang="en-US" sz="2400" b="1" dirty="0">
              <a:solidFill>
                <a:srgbClr val="FF0000"/>
              </a:solidFill>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11.7</a:t>
            </a:r>
            <a:r>
              <a:rPr lang="zh-CN" altLang="en-US" dirty="0" smtClean="0"/>
              <a:t> 线程的同步</a:t>
            </a:r>
            <a:endParaRPr lang="zh-CN" altLang="en-US" dirty="0"/>
          </a:p>
        </p:txBody>
      </p:sp>
      <p:sp>
        <p:nvSpPr>
          <p:cNvPr id="5" name="TextBox 4"/>
          <p:cNvSpPr txBox="1"/>
          <p:nvPr/>
        </p:nvSpPr>
        <p:spPr>
          <a:xfrm>
            <a:off x="3851920" y="1380832"/>
            <a:ext cx="5112568" cy="3416320"/>
          </a:xfrm>
          <a:prstGeom prst="rect">
            <a:avLst/>
          </a:prstGeom>
          <a:solidFill>
            <a:srgbClr val="FFFFCC"/>
          </a:solidFill>
          <a:ln>
            <a:solidFill>
              <a:srgbClr val="FF0000"/>
            </a:solidFill>
          </a:ln>
        </p:spPr>
        <p:txBody>
          <a:bodyPr wrap="square" rtlCol="0">
            <a:spAutoFit/>
          </a:bodyPr>
          <a:lstStyle/>
          <a:p>
            <a:r>
              <a:rPr lang="en-US" altLang="zh-CN" dirty="0" smtClean="0"/>
              <a:t>class</a:t>
            </a:r>
            <a:r>
              <a:rPr lang="zh-CN" altLang="en-US" dirty="0" smtClean="0"/>
              <a:t> </a:t>
            </a:r>
            <a:r>
              <a:rPr lang="en-US" altLang="zh-CN" dirty="0" smtClean="0"/>
              <a:t>Stack{</a:t>
            </a:r>
          </a:p>
          <a:p>
            <a:r>
              <a:rPr lang="zh-CN" altLang="en-US" dirty="0" smtClean="0"/>
              <a:t>      </a:t>
            </a:r>
            <a:r>
              <a:rPr lang="en-US" altLang="zh-CN" dirty="0" err="1" smtClean="0"/>
              <a:t>int</a:t>
            </a:r>
            <a:r>
              <a:rPr lang="zh-CN" altLang="en-US" dirty="0" smtClean="0"/>
              <a:t> </a:t>
            </a:r>
            <a:r>
              <a:rPr lang="en-US" altLang="zh-CN" dirty="0" err="1" smtClean="0"/>
              <a:t>idx</a:t>
            </a:r>
            <a:r>
              <a:rPr lang="en-US" altLang="zh-CN" dirty="0" smtClean="0"/>
              <a:t>=0;</a:t>
            </a:r>
          </a:p>
          <a:p>
            <a:r>
              <a:rPr lang="en-US" altLang="zh-CN" dirty="0" smtClean="0"/>
              <a:t>      char data[]=new char[6]</a:t>
            </a:r>
          </a:p>
          <a:p>
            <a:r>
              <a:rPr lang="en-US" altLang="zh-CN" dirty="0" smtClean="0"/>
              <a:t>      public </a:t>
            </a:r>
            <a:r>
              <a:rPr lang="en-US" altLang="zh-CN" dirty="0" smtClean="0">
                <a:solidFill>
                  <a:srgbClr val="C00000"/>
                </a:solidFill>
              </a:rPr>
              <a:t>synchronized </a:t>
            </a:r>
            <a:r>
              <a:rPr lang="en-US" altLang="zh-CN" dirty="0" smtClean="0"/>
              <a:t>void push(char c){</a:t>
            </a:r>
          </a:p>
          <a:p>
            <a:r>
              <a:rPr lang="en-US" altLang="zh-CN" dirty="0" smtClean="0"/>
              <a:t>             data[</a:t>
            </a:r>
            <a:r>
              <a:rPr lang="en-US" altLang="zh-CN" dirty="0" err="1" smtClean="0"/>
              <a:t>idx</a:t>
            </a:r>
            <a:r>
              <a:rPr lang="en-US" altLang="zh-CN" dirty="0" smtClean="0"/>
              <a:t>]=c;</a:t>
            </a:r>
          </a:p>
          <a:p>
            <a:r>
              <a:rPr lang="en-US" altLang="zh-CN" dirty="0" smtClean="0"/>
              <a:t>              </a:t>
            </a:r>
            <a:r>
              <a:rPr lang="en-US" altLang="zh-CN" dirty="0" err="1" smtClean="0"/>
              <a:t>idx</a:t>
            </a:r>
            <a:r>
              <a:rPr lang="en-US" altLang="zh-CN" dirty="0" smtClean="0"/>
              <a:t>++;</a:t>
            </a:r>
          </a:p>
          <a:p>
            <a:r>
              <a:rPr lang="en-US" altLang="zh-CN" dirty="0" smtClean="0"/>
              <a:t>      }</a:t>
            </a:r>
          </a:p>
          <a:p>
            <a:r>
              <a:rPr lang="en-US" altLang="zh-CN" dirty="0" smtClean="0"/>
              <a:t>      public </a:t>
            </a:r>
            <a:r>
              <a:rPr lang="en-US" altLang="zh-CN" dirty="0" smtClean="0">
                <a:solidFill>
                  <a:srgbClr val="C00000"/>
                </a:solidFill>
              </a:rPr>
              <a:t>synchronized</a:t>
            </a:r>
            <a:r>
              <a:rPr lang="en-US" altLang="zh-CN" dirty="0" smtClean="0"/>
              <a:t> char pop{</a:t>
            </a:r>
          </a:p>
          <a:p>
            <a:r>
              <a:rPr lang="en-US" altLang="zh-CN" dirty="0" smtClean="0"/>
              <a:t>             </a:t>
            </a:r>
            <a:r>
              <a:rPr lang="en-US" altLang="zh-CN" dirty="0" err="1" smtClean="0"/>
              <a:t>idx</a:t>
            </a:r>
            <a:r>
              <a:rPr lang="en-US" altLang="zh-CN" dirty="0" smtClean="0"/>
              <a:t>--;</a:t>
            </a:r>
          </a:p>
          <a:p>
            <a:r>
              <a:rPr lang="en-US" altLang="zh-CN" dirty="0" smtClean="0"/>
              <a:t>             </a:t>
            </a:r>
            <a:r>
              <a:rPr lang="en-US" altLang="zh-CN" dirty="0" err="1" smtClean="0"/>
              <a:t>retrurn</a:t>
            </a:r>
            <a:r>
              <a:rPr lang="en-US" altLang="zh-CN" dirty="0" smtClean="0"/>
              <a:t> data[</a:t>
            </a:r>
            <a:r>
              <a:rPr lang="en-US" altLang="zh-CN" dirty="0" err="1" smtClean="0"/>
              <a:t>idx</a:t>
            </a:r>
            <a:r>
              <a:rPr lang="en-US" altLang="zh-CN" dirty="0" smtClean="0"/>
              <a:t>];</a:t>
            </a:r>
          </a:p>
          <a:p>
            <a:r>
              <a:rPr lang="en-US" altLang="zh-CN" dirty="0" smtClean="0"/>
              <a:t>      }</a:t>
            </a:r>
          </a:p>
          <a:p>
            <a:r>
              <a:rPr lang="en-US" altLang="zh-CN" dirty="0" smtClean="0"/>
              <a:t>}</a:t>
            </a:r>
            <a:endParaRPr lang="zh-CN" altLang="en-US" dirty="0"/>
          </a:p>
        </p:txBody>
      </p:sp>
      <p:sp>
        <p:nvSpPr>
          <p:cNvPr id="6" name="TextBox 5"/>
          <p:cNvSpPr txBox="1"/>
          <p:nvPr/>
        </p:nvSpPr>
        <p:spPr>
          <a:xfrm>
            <a:off x="323528" y="1352957"/>
            <a:ext cx="3384376" cy="4524315"/>
          </a:xfrm>
          <a:prstGeom prst="rect">
            <a:avLst/>
          </a:prstGeom>
          <a:solidFill>
            <a:srgbClr val="FFFFCC"/>
          </a:solidFill>
          <a:ln>
            <a:solidFill>
              <a:srgbClr val="FF0000"/>
            </a:solidFill>
          </a:ln>
        </p:spPr>
        <p:txBody>
          <a:bodyPr wrap="square" rtlCol="0">
            <a:spAutoFit/>
          </a:bodyPr>
          <a:lstStyle/>
          <a:p>
            <a:r>
              <a:rPr lang="en-US" altLang="zh-CN" dirty="0" smtClean="0"/>
              <a:t>class</a:t>
            </a:r>
            <a:r>
              <a:rPr lang="zh-CN" altLang="en-US" dirty="0" smtClean="0"/>
              <a:t> </a:t>
            </a:r>
            <a:r>
              <a:rPr lang="en-US" altLang="zh-CN" dirty="0" smtClean="0"/>
              <a:t>Stack{</a:t>
            </a:r>
          </a:p>
          <a:p>
            <a:r>
              <a:rPr lang="zh-CN" altLang="en-US" dirty="0" smtClean="0"/>
              <a:t>      </a:t>
            </a:r>
            <a:r>
              <a:rPr lang="en-US" altLang="zh-CN" dirty="0" err="1" smtClean="0"/>
              <a:t>int</a:t>
            </a:r>
            <a:r>
              <a:rPr lang="zh-CN" altLang="en-US" dirty="0" smtClean="0"/>
              <a:t> </a:t>
            </a:r>
            <a:r>
              <a:rPr lang="en-US" altLang="zh-CN" dirty="0" err="1" smtClean="0"/>
              <a:t>idx</a:t>
            </a:r>
            <a:r>
              <a:rPr lang="en-US" altLang="zh-CN" dirty="0" smtClean="0"/>
              <a:t>=0;</a:t>
            </a:r>
          </a:p>
          <a:p>
            <a:r>
              <a:rPr lang="en-US" altLang="zh-CN" dirty="0" smtClean="0"/>
              <a:t>      char data[]=new char[6]</a:t>
            </a:r>
          </a:p>
          <a:p>
            <a:r>
              <a:rPr lang="en-US" altLang="zh-CN" dirty="0" smtClean="0"/>
              <a:t>      public void push(char c){</a:t>
            </a:r>
          </a:p>
          <a:p>
            <a:r>
              <a:rPr lang="en-US" altLang="zh-CN" dirty="0" smtClean="0"/>
              <a:t>            </a:t>
            </a:r>
            <a:r>
              <a:rPr lang="zh-CN" altLang="en-US" dirty="0" smtClean="0"/>
              <a:t> </a:t>
            </a:r>
            <a:r>
              <a:rPr lang="en-US" altLang="zh-CN" dirty="0" smtClean="0">
                <a:solidFill>
                  <a:srgbClr val="C00000"/>
                </a:solidFill>
              </a:rPr>
              <a:t>synchronized</a:t>
            </a:r>
            <a:r>
              <a:rPr lang="en-US" altLang="zh-CN" dirty="0" smtClean="0"/>
              <a:t>(this){</a:t>
            </a:r>
          </a:p>
          <a:p>
            <a:r>
              <a:rPr lang="zh-CN" altLang="en-US" dirty="0" smtClean="0"/>
              <a:t>                   </a:t>
            </a:r>
            <a:r>
              <a:rPr lang="en-US" altLang="zh-CN" dirty="0" smtClean="0"/>
              <a:t>data[</a:t>
            </a:r>
            <a:r>
              <a:rPr lang="en-US" altLang="zh-CN" dirty="0" err="1" smtClean="0"/>
              <a:t>idx</a:t>
            </a:r>
            <a:r>
              <a:rPr lang="en-US" altLang="zh-CN" dirty="0" smtClean="0"/>
              <a:t>]=c;</a:t>
            </a:r>
          </a:p>
          <a:p>
            <a:r>
              <a:rPr lang="en-US" altLang="zh-CN" dirty="0" smtClean="0"/>
              <a:t>                   </a:t>
            </a:r>
            <a:r>
              <a:rPr lang="en-US" altLang="zh-CN" dirty="0" err="1" smtClean="0"/>
              <a:t>idx</a:t>
            </a:r>
            <a:r>
              <a:rPr lang="en-US" altLang="zh-CN" dirty="0" smtClean="0"/>
              <a:t>++;</a:t>
            </a:r>
          </a:p>
          <a:p>
            <a:r>
              <a:rPr lang="en-US" altLang="zh-CN" dirty="0" smtClean="0"/>
              <a:t>              }</a:t>
            </a:r>
          </a:p>
          <a:p>
            <a:r>
              <a:rPr lang="en-US" altLang="zh-CN" dirty="0" smtClean="0"/>
              <a:t>      }</a:t>
            </a:r>
          </a:p>
          <a:p>
            <a:r>
              <a:rPr lang="en-US" altLang="zh-CN" dirty="0" smtClean="0"/>
              <a:t>      public char pop{</a:t>
            </a:r>
          </a:p>
          <a:p>
            <a:r>
              <a:rPr lang="en-US" altLang="zh-CN" dirty="0" smtClean="0"/>
              <a:t>           </a:t>
            </a:r>
            <a:r>
              <a:rPr lang="en-US" altLang="zh-CN" dirty="0" smtClean="0">
                <a:solidFill>
                  <a:srgbClr val="C00000"/>
                </a:solidFill>
              </a:rPr>
              <a:t>synchronized</a:t>
            </a:r>
            <a:r>
              <a:rPr lang="en-US" altLang="zh-CN" dirty="0" smtClean="0"/>
              <a:t>(this){</a:t>
            </a:r>
          </a:p>
          <a:p>
            <a:r>
              <a:rPr lang="en-US" altLang="zh-CN" dirty="0" smtClean="0"/>
              <a:t>                 </a:t>
            </a:r>
            <a:r>
              <a:rPr lang="en-US" altLang="zh-CN" dirty="0" err="1" smtClean="0"/>
              <a:t>idx</a:t>
            </a:r>
            <a:r>
              <a:rPr lang="en-US" altLang="zh-CN" dirty="0" smtClean="0"/>
              <a:t>--;</a:t>
            </a:r>
          </a:p>
          <a:p>
            <a:r>
              <a:rPr lang="en-US" altLang="zh-CN" dirty="0" smtClean="0"/>
              <a:t>                 </a:t>
            </a:r>
            <a:r>
              <a:rPr lang="en-US" altLang="zh-CN" dirty="0" err="1" smtClean="0"/>
              <a:t>retrurn</a:t>
            </a:r>
            <a:r>
              <a:rPr lang="en-US" altLang="zh-CN" dirty="0" smtClean="0"/>
              <a:t> data[</a:t>
            </a:r>
            <a:r>
              <a:rPr lang="en-US" altLang="zh-CN" dirty="0" err="1" smtClean="0"/>
              <a:t>idx</a:t>
            </a:r>
            <a:r>
              <a:rPr lang="en-US" altLang="zh-CN" dirty="0" smtClean="0"/>
              <a:t>];</a:t>
            </a:r>
          </a:p>
          <a:p>
            <a:r>
              <a:rPr lang="en-US" altLang="zh-CN" dirty="0" smtClean="0"/>
              <a:t>           }</a:t>
            </a:r>
          </a:p>
          <a:p>
            <a:r>
              <a:rPr lang="en-US" altLang="zh-CN" dirty="0" smtClean="0"/>
              <a:t>      }</a:t>
            </a:r>
          </a:p>
          <a:p>
            <a:r>
              <a:rPr lang="en-US" altLang="zh-CN" dirty="0" smtClean="0"/>
              <a:t>}</a:t>
            </a:r>
            <a:endParaRPr lang="zh-CN" alt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11.7</a:t>
            </a:r>
            <a:r>
              <a:rPr lang="zh-CN" altLang="en-US" dirty="0" smtClean="0"/>
              <a:t> 线程的同步</a:t>
            </a:r>
            <a:endParaRPr lang="zh-CN" altLang="en-US" dirty="0"/>
          </a:p>
        </p:txBody>
      </p:sp>
      <p:sp>
        <p:nvSpPr>
          <p:cNvPr id="4" name="TextBox 3"/>
          <p:cNvSpPr txBox="1"/>
          <p:nvPr/>
        </p:nvSpPr>
        <p:spPr>
          <a:xfrm>
            <a:off x="323528" y="980728"/>
            <a:ext cx="8424936" cy="4816703"/>
          </a:xfrm>
          <a:prstGeom prst="rect">
            <a:avLst/>
          </a:prstGeom>
          <a:noFill/>
        </p:spPr>
        <p:txBody>
          <a:bodyPr wrap="square" rtlCol="0">
            <a:spAutoFit/>
          </a:bodyPr>
          <a:lstStyle/>
          <a:p>
            <a:pPr>
              <a:spcAft>
                <a:spcPts val="600"/>
              </a:spcAft>
              <a:buFont typeface="Wingdings" pitchFamily="2" charset="2"/>
              <a:buChar char="n"/>
            </a:pPr>
            <a:r>
              <a:rPr lang="zh-CN" altLang="en-US" sz="3200" b="1" dirty="0" smtClean="0">
                <a:solidFill>
                  <a:srgbClr val="FF0000"/>
                </a:solidFill>
                <a:latin typeface="Arial" pitchFamily="34" charset="0"/>
                <a:ea typeface="华文细黑" pitchFamily="2" charset="-122"/>
                <a:cs typeface="Arial" pitchFamily="34" charset="0"/>
              </a:rPr>
              <a:t>线程同步</a:t>
            </a:r>
            <a:endParaRPr lang="en-US" altLang="zh-CN" sz="3200" b="1" dirty="0" smtClean="0">
              <a:solidFill>
                <a:srgbClr val="FF0000"/>
              </a:solidFill>
              <a:latin typeface="Arial" pitchFamily="34" charset="0"/>
              <a:ea typeface="华文细黑" pitchFamily="2" charset="-122"/>
              <a:cs typeface="Arial" pitchFamily="34" charset="0"/>
            </a:endParaRPr>
          </a:p>
          <a:p>
            <a:pPr>
              <a:spcAft>
                <a:spcPts val="600"/>
              </a:spcAft>
              <a:buFont typeface="Wingdings" pitchFamily="2" charset="2"/>
              <a:buChar char="Ø"/>
            </a:pPr>
            <a:r>
              <a:rPr lang="zh-CN" altLang="en-US" sz="2600" b="1" dirty="0" smtClean="0">
                <a:solidFill>
                  <a:srgbClr val="0000FF"/>
                </a:solidFill>
                <a:latin typeface="Arial" pitchFamily="34" charset="0"/>
                <a:ea typeface="华文细黑" pitchFamily="2" charset="-122"/>
                <a:cs typeface="Arial" pitchFamily="34" charset="0"/>
              </a:rPr>
              <a:t>在多个线程共享同一资源的情况下，如果不加以任何控制，有可能产生访问冲突和数据不一致。</a:t>
            </a:r>
            <a:endParaRPr lang="en-US" altLang="zh-CN" sz="2600" b="1" dirty="0" smtClean="0">
              <a:solidFill>
                <a:srgbClr val="0000FF"/>
              </a:solidFill>
              <a:latin typeface="Arial" pitchFamily="34" charset="0"/>
              <a:ea typeface="华文细黑" pitchFamily="2" charset="-122"/>
              <a:cs typeface="Arial" pitchFamily="34" charset="0"/>
            </a:endParaRPr>
          </a:p>
          <a:p>
            <a:pPr>
              <a:spcAft>
                <a:spcPts val="600"/>
              </a:spcAft>
              <a:buFont typeface="Wingdings" pitchFamily="2" charset="2"/>
              <a:buChar char="Ø"/>
            </a:pPr>
            <a:r>
              <a:rPr lang="zh-CN" altLang="en-US" sz="2600" b="1" dirty="0" smtClean="0">
                <a:solidFill>
                  <a:srgbClr val="0000FF"/>
                </a:solidFill>
                <a:latin typeface="Arial" pitchFamily="34" charset="0"/>
                <a:ea typeface="华文细黑" pitchFamily="2" charset="-122"/>
                <a:cs typeface="Arial" pitchFamily="34" charset="0"/>
              </a:rPr>
              <a:t>为了解决这样的问题，就需要给多个线程共享的资源</a:t>
            </a:r>
            <a:r>
              <a:rPr lang="en-US" altLang="zh-CN" sz="2600" b="1" dirty="0" smtClean="0">
                <a:solidFill>
                  <a:srgbClr val="0000FF"/>
                </a:solidFill>
                <a:latin typeface="Arial" pitchFamily="34" charset="0"/>
                <a:ea typeface="华文细黑" pitchFamily="2" charset="-122"/>
                <a:cs typeface="Arial" pitchFamily="34" charset="0"/>
              </a:rPr>
              <a:t>(</a:t>
            </a:r>
            <a:r>
              <a:rPr lang="zh-CN" altLang="en-US" sz="2600" b="1" dirty="0" smtClean="0">
                <a:solidFill>
                  <a:srgbClr val="0000FF"/>
                </a:solidFill>
                <a:latin typeface="Arial" pitchFamily="34" charset="0"/>
                <a:ea typeface="华文细黑" pitchFamily="2" charset="-122"/>
                <a:cs typeface="Arial" pitchFamily="34" charset="0"/>
              </a:rPr>
              <a:t>如堆栈</a:t>
            </a:r>
            <a:r>
              <a:rPr lang="en-US" altLang="zh-CN" sz="2600" b="1" dirty="0" smtClean="0">
                <a:solidFill>
                  <a:srgbClr val="0000FF"/>
                </a:solidFill>
                <a:latin typeface="Arial" pitchFamily="34" charset="0"/>
                <a:ea typeface="华文细黑" pitchFamily="2" charset="-122"/>
                <a:cs typeface="Arial" pitchFamily="34" charset="0"/>
              </a:rPr>
              <a:t>)</a:t>
            </a:r>
            <a:r>
              <a:rPr lang="zh-CN" altLang="en-US" sz="2600" b="1" dirty="0" smtClean="0">
                <a:solidFill>
                  <a:srgbClr val="0000FF"/>
                </a:solidFill>
                <a:latin typeface="Arial" pitchFamily="34" charset="0"/>
                <a:ea typeface="华文细黑" pitchFamily="2" charset="-122"/>
                <a:cs typeface="Arial" pitchFamily="34" charset="0"/>
              </a:rPr>
              <a:t>加锁，当一个线程访问共享资源时，就会被共享的资源加锁，其它线程就不能访问被加了锁的资源，直到共享资源的锁被释放为止。这种确保在同一时刻只允许一个线程访问共享资源的机制，称为</a:t>
            </a:r>
            <a:r>
              <a:rPr lang="zh-CN" altLang="en-US" sz="2600" b="1" dirty="0" smtClean="0">
                <a:solidFill>
                  <a:srgbClr val="FF00FF"/>
                </a:solidFill>
                <a:latin typeface="Arial" pitchFamily="34" charset="0"/>
                <a:ea typeface="华文细黑" pitchFamily="2" charset="-122"/>
                <a:cs typeface="Arial" pitchFamily="34" charset="0"/>
              </a:rPr>
              <a:t>线程同步</a:t>
            </a:r>
            <a:r>
              <a:rPr lang="zh-CN" altLang="en-US" sz="2600" b="1" dirty="0" smtClean="0">
                <a:solidFill>
                  <a:srgbClr val="0000FF"/>
                </a:solidFill>
                <a:latin typeface="Arial" pitchFamily="34" charset="0"/>
                <a:ea typeface="华文细黑" pitchFamily="2" charset="-122"/>
                <a:cs typeface="Arial" pitchFamily="34" charset="0"/>
              </a:rPr>
              <a:t>。</a:t>
            </a:r>
            <a:endParaRPr lang="en-US" altLang="zh-CN" sz="2600" b="1" dirty="0" smtClean="0">
              <a:solidFill>
                <a:srgbClr val="0000FF"/>
              </a:solidFill>
              <a:latin typeface="Arial" pitchFamily="34" charset="0"/>
              <a:ea typeface="华文细黑" pitchFamily="2" charset="-122"/>
              <a:cs typeface="Arial" pitchFamily="34" charset="0"/>
            </a:endParaRPr>
          </a:p>
          <a:p>
            <a:pPr>
              <a:spcAft>
                <a:spcPts val="600"/>
              </a:spcAft>
              <a:buFont typeface="Wingdings" pitchFamily="2" charset="2"/>
              <a:buChar char="Ø"/>
            </a:pPr>
            <a:r>
              <a:rPr lang="zh-CN" altLang="en-US" sz="2600" b="1" dirty="0" smtClean="0">
                <a:solidFill>
                  <a:srgbClr val="0000FF"/>
                </a:solidFill>
                <a:latin typeface="Arial" pitchFamily="34" charset="0"/>
                <a:ea typeface="华文细黑" pitchFamily="2" charset="-122"/>
                <a:cs typeface="Arial" pitchFamily="34" charset="0"/>
              </a:rPr>
              <a:t>在</a:t>
            </a:r>
            <a:r>
              <a:rPr lang="en-US" altLang="zh-CN" sz="2600" b="1" dirty="0" smtClean="0">
                <a:solidFill>
                  <a:srgbClr val="0000FF"/>
                </a:solidFill>
                <a:latin typeface="Arial" pitchFamily="34" charset="0"/>
                <a:ea typeface="华文细黑" pitchFamily="2" charset="-122"/>
                <a:cs typeface="Arial" pitchFamily="34" charset="0"/>
              </a:rPr>
              <a:t>Java</a:t>
            </a:r>
            <a:r>
              <a:rPr lang="zh-CN" altLang="en-US" sz="2600" b="1" dirty="0" smtClean="0">
                <a:solidFill>
                  <a:srgbClr val="0000FF"/>
                </a:solidFill>
                <a:latin typeface="Arial" pitchFamily="34" charset="0"/>
                <a:ea typeface="华文细黑" pitchFamily="2" charset="-122"/>
                <a:cs typeface="Arial" pitchFamily="34" charset="0"/>
              </a:rPr>
              <a:t>中，使用关键字</a:t>
            </a:r>
            <a:r>
              <a:rPr lang="en-US" altLang="zh-CN" sz="2600" b="1" dirty="0" smtClean="0">
                <a:solidFill>
                  <a:srgbClr val="C00000"/>
                </a:solidFill>
                <a:latin typeface="Arial" pitchFamily="34" charset="0"/>
                <a:ea typeface="华文细黑" pitchFamily="2" charset="-122"/>
                <a:cs typeface="Arial" pitchFamily="34" charset="0"/>
              </a:rPr>
              <a:t>synchronized</a:t>
            </a:r>
            <a:r>
              <a:rPr lang="zh-CN" altLang="en-US" sz="2600" b="1" dirty="0" smtClean="0">
                <a:solidFill>
                  <a:srgbClr val="0000FF"/>
                </a:solidFill>
                <a:latin typeface="Arial" pitchFamily="34" charset="0"/>
                <a:ea typeface="华文细黑" pitchFamily="2" charset="-122"/>
                <a:cs typeface="Arial" pitchFamily="34" charset="0"/>
              </a:rPr>
              <a:t>来保证线程同步。</a:t>
            </a:r>
            <a:r>
              <a:rPr lang="en-US" altLang="zh-CN" sz="2600" b="1" dirty="0" smtClean="0">
                <a:solidFill>
                  <a:srgbClr val="C00000"/>
                </a:solidFill>
                <a:latin typeface="Arial" pitchFamily="34" charset="0"/>
                <a:ea typeface="华文细黑" pitchFamily="2" charset="-122"/>
                <a:cs typeface="Arial" pitchFamily="34" charset="0"/>
              </a:rPr>
              <a:t> </a:t>
            </a:r>
            <a:r>
              <a:rPr lang="en-US" altLang="zh-CN" sz="2600" b="1" dirty="0" smtClean="0">
                <a:solidFill>
                  <a:srgbClr val="0000FF"/>
                </a:solidFill>
                <a:latin typeface="Arial" pitchFamily="34" charset="0"/>
                <a:ea typeface="华文细黑" pitchFamily="2" charset="-122"/>
                <a:cs typeface="Arial" pitchFamily="34" charset="0"/>
              </a:rPr>
              <a:t>synchronized</a:t>
            </a:r>
            <a:r>
              <a:rPr lang="zh-CN" altLang="en-US" sz="2600" b="1" dirty="0" smtClean="0">
                <a:solidFill>
                  <a:srgbClr val="0000FF"/>
                </a:solidFill>
                <a:latin typeface="Arial" pitchFamily="34" charset="0"/>
                <a:ea typeface="华文细黑" pitchFamily="2" charset="-122"/>
                <a:cs typeface="Arial" pitchFamily="34" charset="0"/>
              </a:rPr>
              <a:t>可用于方法和语句块，分别称为</a:t>
            </a:r>
            <a:r>
              <a:rPr lang="zh-CN" altLang="en-US" sz="2600" b="1" u="sng" dirty="0" smtClean="0">
                <a:solidFill>
                  <a:srgbClr val="FF00FF"/>
                </a:solidFill>
                <a:latin typeface="Arial" pitchFamily="34" charset="0"/>
                <a:ea typeface="华文细黑" pitchFamily="2" charset="-122"/>
                <a:cs typeface="Arial" pitchFamily="34" charset="0"/>
              </a:rPr>
              <a:t>方法同步</a:t>
            </a:r>
            <a:r>
              <a:rPr lang="zh-CN" altLang="en-US" sz="2600" b="1" dirty="0" smtClean="0">
                <a:solidFill>
                  <a:srgbClr val="0000FF"/>
                </a:solidFill>
                <a:latin typeface="Arial" pitchFamily="34" charset="0"/>
                <a:ea typeface="华文细黑" pitchFamily="2" charset="-122"/>
                <a:cs typeface="Arial" pitchFamily="34" charset="0"/>
              </a:rPr>
              <a:t>和</a:t>
            </a:r>
            <a:r>
              <a:rPr lang="zh-CN" altLang="en-US" sz="2600" b="1" dirty="0" smtClean="0">
                <a:solidFill>
                  <a:srgbClr val="FF00FF"/>
                </a:solidFill>
                <a:latin typeface="Arial" pitchFamily="34" charset="0"/>
                <a:ea typeface="华文细黑" pitchFamily="2" charset="-122"/>
                <a:cs typeface="Arial" pitchFamily="34" charset="0"/>
              </a:rPr>
              <a:t>语句块同步</a:t>
            </a:r>
            <a:r>
              <a:rPr lang="zh-CN" altLang="en-US" sz="2600" b="1" dirty="0" smtClean="0">
                <a:solidFill>
                  <a:srgbClr val="0000FF"/>
                </a:solidFill>
                <a:latin typeface="Arial" pitchFamily="34" charset="0"/>
                <a:ea typeface="华文细黑" pitchFamily="2" charset="-122"/>
                <a:cs typeface="Arial" pitchFamily="34" charset="0"/>
              </a:rPr>
              <a:t>。</a:t>
            </a:r>
            <a:endParaRPr lang="en-US" altLang="zh-CN" sz="2600" b="1" dirty="0" smtClean="0">
              <a:solidFill>
                <a:srgbClr val="0000FF"/>
              </a:solidFill>
              <a:latin typeface="Arial" pitchFamily="34" charset="0"/>
              <a:ea typeface="华文细黑" pitchFamily="2" charset="-122"/>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圆角矩形 20"/>
          <p:cNvSpPr/>
          <p:nvPr/>
        </p:nvSpPr>
        <p:spPr>
          <a:xfrm>
            <a:off x="1216571" y="1472480"/>
            <a:ext cx="7531893" cy="4476800"/>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3" name="标题 2"/>
          <p:cNvSpPr>
            <a:spLocks noGrp="1"/>
          </p:cNvSpPr>
          <p:nvPr>
            <p:ph type="title"/>
          </p:nvPr>
        </p:nvSpPr>
        <p:spPr/>
        <p:txBody>
          <a:bodyPr/>
          <a:lstStyle/>
          <a:p>
            <a:r>
              <a:rPr lang="en-US" altLang="zh-CN" dirty="0"/>
              <a:t>11.7</a:t>
            </a:r>
            <a:r>
              <a:rPr lang="zh-CN" altLang="en-US" dirty="0"/>
              <a:t> 线程的同步</a:t>
            </a:r>
          </a:p>
        </p:txBody>
      </p:sp>
      <p:sp>
        <p:nvSpPr>
          <p:cNvPr id="4" name="矩形 3"/>
          <p:cNvSpPr/>
          <p:nvPr/>
        </p:nvSpPr>
        <p:spPr>
          <a:xfrm>
            <a:off x="1785390" y="2148813"/>
            <a:ext cx="1368152" cy="57606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dirty="0" smtClean="0"/>
              <a:t>同步方法</a:t>
            </a:r>
            <a:endParaRPr lang="zh-CN" altLang="en-US" dirty="0"/>
          </a:p>
        </p:txBody>
      </p:sp>
      <p:sp>
        <p:nvSpPr>
          <p:cNvPr id="5" name="矩形 4"/>
          <p:cNvSpPr/>
          <p:nvPr/>
        </p:nvSpPr>
        <p:spPr>
          <a:xfrm>
            <a:off x="4593702" y="2175227"/>
            <a:ext cx="1368152" cy="57606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dirty="0" smtClean="0"/>
              <a:t>同步方法</a:t>
            </a:r>
            <a:endParaRPr lang="zh-CN" altLang="en-US" dirty="0"/>
          </a:p>
        </p:txBody>
      </p:sp>
      <p:sp>
        <p:nvSpPr>
          <p:cNvPr id="6" name="矩形 5"/>
          <p:cNvSpPr/>
          <p:nvPr/>
        </p:nvSpPr>
        <p:spPr>
          <a:xfrm>
            <a:off x="3380700" y="2163147"/>
            <a:ext cx="924970" cy="57606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dirty="0" smtClean="0"/>
              <a:t>…</a:t>
            </a:r>
            <a:endParaRPr lang="zh-CN" altLang="en-US" dirty="0"/>
          </a:p>
        </p:txBody>
      </p:sp>
      <p:sp>
        <p:nvSpPr>
          <p:cNvPr id="7" name="矩形 6"/>
          <p:cNvSpPr/>
          <p:nvPr/>
        </p:nvSpPr>
        <p:spPr>
          <a:xfrm>
            <a:off x="1799342" y="2972161"/>
            <a:ext cx="1368152" cy="57606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dirty="0" smtClean="0"/>
              <a:t>同步方法</a:t>
            </a:r>
            <a:endParaRPr lang="zh-CN" altLang="en-US" dirty="0"/>
          </a:p>
        </p:txBody>
      </p:sp>
      <p:sp>
        <p:nvSpPr>
          <p:cNvPr id="8" name="矩形 7"/>
          <p:cNvSpPr/>
          <p:nvPr/>
        </p:nvSpPr>
        <p:spPr>
          <a:xfrm>
            <a:off x="4608216" y="2998575"/>
            <a:ext cx="1368152" cy="57606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dirty="0" smtClean="0"/>
              <a:t>同步方法</a:t>
            </a:r>
            <a:endParaRPr lang="zh-CN" altLang="en-US" dirty="0"/>
          </a:p>
        </p:txBody>
      </p:sp>
      <p:sp>
        <p:nvSpPr>
          <p:cNvPr id="9" name="矩形 8"/>
          <p:cNvSpPr/>
          <p:nvPr/>
        </p:nvSpPr>
        <p:spPr>
          <a:xfrm>
            <a:off x="3395214" y="2986495"/>
            <a:ext cx="924970" cy="57606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dirty="0" smtClean="0"/>
              <a:t>…</a:t>
            </a:r>
            <a:endParaRPr lang="zh-CN" altLang="en-US" dirty="0"/>
          </a:p>
        </p:txBody>
      </p:sp>
      <p:sp>
        <p:nvSpPr>
          <p:cNvPr id="10" name="矩形 9"/>
          <p:cNvSpPr/>
          <p:nvPr/>
        </p:nvSpPr>
        <p:spPr>
          <a:xfrm>
            <a:off x="1641374" y="4165037"/>
            <a:ext cx="1368152" cy="57606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dirty="0"/>
              <a:t>非</a:t>
            </a:r>
            <a:r>
              <a:rPr lang="zh-CN" altLang="en-US" dirty="0" smtClean="0"/>
              <a:t>同步方法</a:t>
            </a:r>
            <a:endParaRPr lang="zh-CN" altLang="en-US" dirty="0"/>
          </a:p>
        </p:txBody>
      </p:sp>
      <p:sp>
        <p:nvSpPr>
          <p:cNvPr id="11" name="矩形 10"/>
          <p:cNvSpPr/>
          <p:nvPr/>
        </p:nvSpPr>
        <p:spPr>
          <a:xfrm>
            <a:off x="4593702" y="4191451"/>
            <a:ext cx="1368152" cy="57606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dirty="0" smtClean="0"/>
              <a:t>非同步方法</a:t>
            </a:r>
            <a:endParaRPr lang="zh-CN" altLang="en-US" dirty="0"/>
          </a:p>
        </p:txBody>
      </p:sp>
      <p:sp>
        <p:nvSpPr>
          <p:cNvPr id="12" name="矩形 11"/>
          <p:cNvSpPr/>
          <p:nvPr/>
        </p:nvSpPr>
        <p:spPr>
          <a:xfrm>
            <a:off x="3380700" y="4179371"/>
            <a:ext cx="924970" cy="57606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dirty="0" smtClean="0"/>
              <a:t>…</a:t>
            </a:r>
            <a:endParaRPr lang="zh-CN" altLang="en-US" dirty="0"/>
          </a:p>
        </p:txBody>
      </p:sp>
      <p:sp>
        <p:nvSpPr>
          <p:cNvPr id="13" name="矩形 12"/>
          <p:cNvSpPr/>
          <p:nvPr/>
        </p:nvSpPr>
        <p:spPr>
          <a:xfrm>
            <a:off x="1655888" y="4988385"/>
            <a:ext cx="1368152" cy="57606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dirty="0" smtClean="0"/>
              <a:t>非同步方法</a:t>
            </a:r>
            <a:endParaRPr lang="zh-CN" altLang="en-US" dirty="0"/>
          </a:p>
        </p:txBody>
      </p:sp>
      <p:sp>
        <p:nvSpPr>
          <p:cNvPr id="14" name="矩形 13"/>
          <p:cNvSpPr/>
          <p:nvPr/>
        </p:nvSpPr>
        <p:spPr>
          <a:xfrm>
            <a:off x="4608216" y="5014799"/>
            <a:ext cx="1368152" cy="57606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dirty="0" smtClean="0"/>
              <a:t>非同步方法</a:t>
            </a:r>
            <a:endParaRPr lang="zh-CN" altLang="en-US" dirty="0"/>
          </a:p>
        </p:txBody>
      </p:sp>
      <p:sp>
        <p:nvSpPr>
          <p:cNvPr id="15" name="矩形 14"/>
          <p:cNvSpPr/>
          <p:nvPr/>
        </p:nvSpPr>
        <p:spPr>
          <a:xfrm>
            <a:off x="3395214" y="5002719"/>
            <a:ext cx="924970" cy="57606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dirty="0" smtClean="0"/>
              <a:t>…</a:t>
            </a:r>
            <a:endParaRPr lang="zh-CN" altLang="en-US" dirty="0"/>
          </a:p>
        </p:txBody>
      </p:sp>
      <p:sp>
        <p:nvSpPr>
          <p:cNvPr id="16" name="圆角矩形 15"/>
          <p:cNvSpPr/>
          <p:nvPr/>
        </p:nvSpPr>
        <p:spPr>
          <a:xfrm>
            <a:off x="1425350" y="1918455"/>
            <a:ext cx="4896544" cy="1944216"/>
          </a:xfrm>
          <a:prstGeom prst="roundRect">
            <a:avLst/>
          </a:prstGeom>
          <a:noFill/>
          <a:ln>
            <a:solidFill>
              <a:srgbClr val="0000FF"/>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
        <p:nvSpPr>
          <p:cNvPr id="17" name="矩形 16"/>
          <p:cNvSpPr/>
          <p:nvPr/>
        </p:nvSpPr>
        <p:spPr>
          <a:xfrm>
            <a:off x="7251372" y="2492896"/>
            <a:ext cx="1008112" cy="57606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dirty="0" smtClean="0"/>
              <a:t>线程</a:t>
            </a:r>
            <a:endParaRPr lang="zh-CN" altLang="en-US" dirty="0"/>
          </a:p>
        </p:txBody>
      </p:sp>
      <p:sp>
        <p:nvSpPr>
          <p:cNvPr id="18" name="矩形 17"/>
          <p:cNvSpPr/>
          <p:nvPr/>
        </p:nvSpPr>
        <p:spPr>
          <a:xfrm>
            <a:off x="7251372" y="3999520"/>
            <a:ext cx="1008112" cy="57606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dirty="0" smtClean="0"/>
              <a:t>线程</a:t>
            </a:r>
            <a:endParaRPr lang="zh-CN" altLang="en-US" dirty="0"/>
          </a:p>
        </p:txBody>
      </p:sp>
      <p:sp>
        <p:nvSpPr>
          <p:cNvPr id="19" name="矩形 18"/>
          <p:cNvSpPr/>
          <p:nvPr/>
        </p:nvSpPr>
        <p:spPr>
          <a:xfrm>
            <a:off x="7265886" y="3348864"/>
            <a:ext cx="1008112" cy="405603"/>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dirty="0" smtClean="0"/>
              <a:t>…</a:t>
            </a:r>
            <a:endParaRPr lang="zh-CN" altLang="en-US" dirty="0"/>
          </a:p>
        </p:txBody>
      </p:sp>
      <p:sp>
        <p:nvSpPr>
          <p:cNvPr id="20" name="圆角矩形 19"/>
          <p:cNvSpPr/>
          <p:nvPr/>
        </p:nvSpPr>
        <p:spPr>
          <a:xfrm>
            <a:off x="6963340" y="1691623"/>
            <a:ext cx="1512168" cy="3114319"/>
          </a:xfrm>
          <a:prstGeom prst="roundRect">
            <a:avLst/>
          </a:prstGeom>
          <a:noFill/>
          <a:ln>
            <a:solidFill>
              <a:srgbClr val="0000FF"/>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cxnSp>
        <p:nvCxnSpPr>
          <p:cNvPr id="24" name="肘形连接符 23"/>
          <p:cNvCxnSpPr>
            <a:stCxn id="20" idx="2"/>
            <a:endCxn id="29" idx="2"/>
          </p:cNvCxnSpPr>
          <p:nvPr/>
        </p:nvCxnSpPr>
        <p:spPr>
          <a:xfrm rot="5400000" flipH="1">
            <a:off x="3556008" y="642527"/>
            <a:ext cx="1896549" cy="6430283"/>
          </a:xfrm>
          <a:prstGeom prst="bentConnector4">
            <a:avLst>
              <a:gd name="adj1" fmla="val -67155"/>
              <a:gd name="adj2" fmla="val 103555"/>
            </a:avLst>
          </a:prstGeom>
          <a:ln>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29" name="圆柱形 28"/>
          <p:cNvSpPr/>
          <p:nvPr/>
        </p:nvSpPr>
        <p:spPr>
          <a:xfrm>
            <a:off x="1289141" y="2549353"/>
            <a:ext cx="331305" cy="720080"/>
          </a:xfrm>
          <a:prstGeom prst="can">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p>
        </p:txBody>
      </p:sp>
      <p:sp>
        <p:nvSpPr>
          <p:cNvPr id="34" name="椭圆 33"/>
          <p:cNvSpPr/>
          <p:nvPr/>
        </p:nvSpPr>
        <p:spPr>
          <a:xfrm>
            <a:off x="251520" y="2660396"/>
            <a:ext cx="144016" cy="119923"/>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6" name="直接箭头连接符 35"/>
          <p:cNvCxnSpPr>
            <a:stCxn id="34" idx="6"/>
          </p:cNvCxnSpPr>
          <p:nvPr/>
        </p:nvCxnSpPr>
        <p:spPr>
          <a:xfrm flipV="1">
            <a:off x="395536" y="2720357"/>
            <a:ext cx="893605" cy="1"/>
          </a:xfrm>
          <a:prstGeom prst="straightConnector1">
            <a:avLst/>
          </a:prstGeom>
          <a:ln>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4334698" y="1491568"/>
            <a:ext cx="1130426" cy="400110"/>
          </a:xfrm>
          <a:prstGeom prst="rect">
            <a:avLst/>
          </a:prstGeom>
          <a:noFill/>
        </p:spPr>
        <p:txBody>
          <a:bodyPr wrap="square" rtlCol="0">
            <a:spAutoFit/>
          </a:bodyPr>
          <a:lstStyle/>
          <a:p>
            <a:pPr algn="ctr"/>
            <a:r>
              <a:rPr lang="zh-CN" altLang="en-US" sz="2000" b="1" dirty="0"/>
              <a:t>对象</a:t>
            </a:r>
          </a:p>
        </p:txBody>
      </p:sp>
      <p:sp>
        <p:nvSpPr>
          <p:cNvPr id="38" name="TextBox 37"/>
          <p:cNvSpPr txBox="1"/>
          <p:nvPr/>
        </p:nvSpPr>
        <p:spPr>
          <a:xfrm>
            <a:off x="395536" y="2267580"/>
            <a:ext cx="813791" cy="369332"/>
          </a:xfrm>
          <a:prstGeom prst="rect">
            <a:avLst/>
          </a:prstGeom>
          <a:noFill/>
        </p:spPr>
        <p:txBody>
          <a:bodyPr wrap="square" rtlCol="0">
            <a:spAutoFit/>
          </a:bodyPr>
          <a:lstStyle/>
          <a:p>
            <a:pPr algn="ctr"/>
            <a:r>
              <a:rPr lang="zh-CN" altLang="en-US" dirty="0" smtClean="0"/>
              <a:t>线程</a:t>
            </a:r>
            <a:endParaRPr lang="en-US" altLang="zh-CN" dirty="0" smtClean="0"/>
          </a:p>
        </p:txBody>
      </p:sp>
      <p:sp>
        <p:nvSpPr>
          <p:cNvPr id="41" name="TextBox 40"/>
          <p:cNvSpPr txBox="1"/>
          <p:nvPr/>
        </p:nvSpPr>
        <p:spPr>
          <a:xfrm>
            <a:off x="214376" y="3377893"/>
            <a:ext cx="813791" cy="369332"/>
          </a:xfrm>
          <a:prstGeom prst="rect">
            <a:avLst/>
          </a:prstGeom>
          <a:noFill/>
        </p:spPr>
        <p:txBody>
          <a:bodyPr wrap="square" rtlCol="0">
            <a:spAutoFit/>
          </a:bodyPr>
          <a:lstStyle/>
          <a:p>
            <a:pPr algn="ctr"/>
            <a:r>
              <a:rPr lang="zh-CN" altLang="en-US" dirty="0" smtClean="0"/>
              <a:t>线程</a:t>
            </a:r>
            <a:endParaRPr lang="en-US" altLang="zh-CN" dirty="0" smtClean="0"/>
          </a:p>
        </p:txBody>
      </p:sp>
      <p:cxnSp>
        <p:nvCxnSpPr>
          <p:cNvPr id="43" name="直接箭头连接符 42"/>
          <p:cNvCxnSpPr>
            <a:stCxn id="16" idx="3"/>
          </p:cNvCxnSpPr>
          <p:nvPr/>
        </p:nvCxnSpPr>
        <p:spPr>
          <a:xfrm>
            <a:off x="6321894" y="2890563"/>
            <a:ext cx="641446" cy="0"/>
          </a:xfrm>
          <a:prstGeom prst="straightConnector1">
            <a:avLst/>
          </a:prstGeom>
          <a:ln>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6260725" y="2475730"/>
            <a:ext cx="813791" cy="369332"/>
          </a:xfrm>
          <a:prstGeom prst="rect">
            <a:avLst/>
          </a:prstGeom>
          <a:noFill/>
        </p:spPr>
        <p:txBody>
          <a:bodyPr wrap="square" rtlCol="0">
            <a:spAutoFit/>
          </a:bodyPr>
          <a:lstStyle/>
          <a:p>
            <a:pPr algn="ctr"/>
            <a:r>
              <a:rPr lang="en-US" altLang="zh-CN" dirty="0" smtClean="0"/>
              <a:t>wait</a:t>
            </a:r>
          </a:p>
        </p:txBody>
      </p:sp>
      <p:sp>
        <p:nvSpPr>
          <p:cNvPr id="46" name="TextBox 45"/>
          <p:cNvSpPr txBox="1"/>
          <p:nvPr/>
        </p:nvSpPr>
        <p:spPr>
          <a:xfrm>
            <a:off x="6403979" y="5025701"/>
            <a:ext cx="1336373" cy="646331"/>
          </a:xfrm>
          <a:prstGeom prst="rect">
            <a:avLst/>
          </a:prstGeom>
          <a:noFill/>
        </p:spPr>
        <p:txBody>
          <a:bodyPr wrap="square" rtlCol="0">
            <a:spAutoFit/>
          </a:bodyPr>
          <a:lstStyle/>
          <a:p>
            <a:pPr algn="ctr"/>
            <a:r>
              <a:rPr lang="en-US" altLang="zh-CN" dirty="0" err="1" smtClean="0"/>
              <a:t>notifyAll</a:t>
            </a:r>
            <a:r>
              <a:rPr lang="en-US" altLang="zh-CN" dirty="0" smtClean="0"/>
              <a:t>/notify</a:t>
            </a:r>
          </a:p>
        </p:txBody>
      </p:sp>
      <p:sp>
        <p:nvSpPr>
          <p:cNvPr id="48" name="TextBox 47"/>
          <p:cNvSpPr txBox="1"/>
          <p:nvPr/>
        </p:nvSpPr>
        <p:spPr>
          <a:xfrm>
            <a:off x="5220072" y="6093296"/>
            <a:ext cx="1967317" cy="369332"/>
          </a:xfrm>
          <a:prstGeom prst="rect">
            <a:avLst/>
          </a:prstGeom>
          <a:noFill/>
        </p:spPr>
        <p:txBody>
          <a:bodyPr wrap="square" rtlCol="0">
            <a:spAutoFit/>
          </a:bodyPr>
          <a:lstStyle/>
          <a:p>
            <a:pPr algn="ctr"/>
            <a:r>
              <a:rPr lang="zh-CN" altLang="en-US" dirty="0" smtClean="0"/>
              <a:t>结束等待时间到</a:t>
            </a:r>
            <a:endParaRPr lang="en-US" altLang="zh-CN" dirty="0" smtClean="0"/>
          </a:p>
        </p:txBody>
      </p:sp>
      <p:sp>
        <p:nvSpPr>
          <p:cNvPr id="49" name="TextBox 48"/>
          <p:cNvSpPr txBox="1"/>
          <p:nvPr/>
        </p:nvSpPr>
        <p:spPr>
          <a:xfrm>
            <a:off x="7164288" y="1700808"/>
            <a:ext cx="1162980" cy="646331"/>
          </a:xfrm>
          <a:prstGeom prst="rect">
            <a:avLst/>
          </a:prstGeom>
          <a:noFill/>
        </p:spPr>
        <p:txBody>
          <a:bodyPr wrap="square" rtlCol="0">
            <a:spAutoFit/>
          </a:bodyPr>
          <a:lstStyle/>
          <a:p>
            <a:pPr algn="ctr"/>
            <a:r>
              <a:rPr lang="zh-CN" altLang="en-US" dirty="0" smtClean="0"/>
              <a:t>等候集</a:t>
            </a:r>
            <a:r>
              <a:rPr lang="en-US" altLang="zh-CN" dirty="0" smtClean="0"/>
              <a:t>(wait set)</a:t>
            </a:r>
          </a:p>
        </p:txBody>
      </p:sp>
      <p:sp>
        <p:nvSpPr>
          <p:cNvPr id="52" name="TextBox 51"/>
          <p:cNvSpPr txBox="1"/>
          <p:nvPr/>
        </p:nvSpPr>
        <p:spPr>
          <a:xfrm>
            <a:off x="1137319" y="2152757"/>
            <a:ext cx="590015" cy="369332"/>
          </a:xfrm>
          <a:prstGeom prst="rect">
            <a:avLst/>
          </a:prstGeom>
          <a:noFill/>
        </p:spPr>
        <p:txBody>
          <a:bodyPr wrap="square" rtlCol="0">
            <a:spAutoFit/>
          </a:bodyPr>
          <a:lstStyle/>
          <a:p>
            <a:pPr algn="ctr"/>
            <a:r>
              <a:rPr lang="zh-CN" altLang="en-US" b="1" dirty="0" smtClean="0"/>
              <a:t>锁</a:t>
            </a:r>
            <a:endParaRPr lang="en-US" altLang="zh-CN" b="1" dirty="0" smtClean="0"/>
          </a:p>
        </p:txBody>
      </p:sp>
    </p:spTree>
    <p:extLst>
      <p:ext uri="{BB962C8B-B14F-4D97-AF65-F5344CB8AC3E}">
        <p14:creationId xmlns:p14="http://schemas.microsoft.com/office/powerpoint/2010/main" val="241330340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en-US" altLang="zh-CN" dirty="0" smtClean="0"/>
              <a:t>11.1</a:t>
            </a:r>
            <a:r>
              <a:rPr lang="zh-CN" altLang="en-US" dirty="0" smtClean="0"/>
              <a:t> 线程和多线程</a:t>
            </a:r>
            <a:endParaRPr lang="zh-CN" altLang="en-US" dirty="0"/>
          </a:p>
        </p:txBody>
      </p:sp>
      <p:sp>
        <p:nvSpPr>
          <p:cNvPr id="5" name="TextBox 4"/>
          <p:cNvSpPr txBox="1"/>
          <p:nvPr/>
        </p:nvSpPr>
        <p:spPr>
          <a:xfrm>
            <a:off x="361628" y="980728"/>
            <a:ext cx="8496944" cy="5386090"/>
          </a:xfrm>
          <a:prstGeom prst="rect">
            <a:avLst/>
          </a:prstGeom>
          <a:noFill/>
        </p:spPr>
        <p:txBody>
          <a:bodyPr wrap="square" rtlCol="0">
            <a:spAutoFit/>
          </a:bodyPr>
          <a:lstStyle/>
          <a:p>
            <a:pPr>
              <a:spcBef>
                <a:spcPts val="600"/>
              </a:spcBef>
              <a:spcAft>
                <a:spcPts val="600"/>
              </a:spcAft>
              <a:buFont typeface="Wingdings" pitchFamily="2" charset="2"/>
              <a:buChar char="n"/>
            </a:pPr>
            <a:r>
              <a:rPr lang="zh-CN" altLang="en-US" sz="2800" b="1" dirty="0" smtClean="0">
                <a:solidFill>
                  <a:srgbClr val="FF0000"/>
                </a:solidFill>
                <a:latin typeface="Arial" pitchFamily="34" charset="0"/>
                <a:ea typeface="华文细黑" pitchFamily="2" charset="-122"/>
                <a:cs typeface="Arial" pitchFamily="34" charset="0"/>
              </a:rPr>
              <a:t>进程与线程</a:t>
            </a:r>
            <a:endParaRPr lang="en-US" altLang="zh-CN" sz="2800" b="1" dirty="0" smtClean="0">
              <a:solidFill>
                <a:srgbClr val="FF0000"/>
              </a:solidFill>
              <a:latin typeface="Arial" pitchFamily="34" charset="0"/>
              <a:ea typeface="华文细黑" pitchFamily="2" charset="-122"/>
              <a:cs typeface="Arial" pitchFamily="34" charset="0"/>
            </a:endParaRPr>
          </a:p>
          <a:p>
            <a:pPr>
              <a:spcBef>
                <a:spcPts val="600"/>
              </a:spcBef>
              <a:spcAft>
                <a:spcPts val="600"/>
              </a:spcAft>
              <a:buFont typeface="Wingdings" pitchFamily="2" charset="2"/>
              <a:buChar char="Ø"/>
            </a:pPr>
            <a:r>
              <a:rPr lang="zh-CN" altLang="en-US" sz="2600" b="1" dirty="0" smtClean="0">
                <a:solidFill>
                  <a:srgbClr val="0000FF"/>
                </a:solidFill>
                <a:latin typeface="Arial" pitchFamily="34" charset="0"/>
                <a:ea typeface="华文细黑" pitchFamily="2" charset="-122"/>
                <a:cs typeface="Arial" pitchFamily="34" charset="0"/>
              </a:rPr>
              <a:t>进程一般是对操作系统而言的。</a:t>
            </a:r>
            <a:r>
              <a:rPr lang="zh-CN" altLang="en-US" sz="2600" b="1" dirty="0" smtClean="0">
                <a:latin typeface="Arial" pitchFamily="34" charset="0"/>
                <a:ea typeface="华文细黑" pitchFamily="2" charset="-122"/>
                <a:cs typeface="Arial" pitchFamily="34" charset="0"/>
              </a:rPr>
              <a:t>例如，你打开</a:t>
            </a:r>
            <a:r>
              <a:rPr lang="en-US" altLang="zh-CN" sz="2600" b="1" dirty="0" smtClean="0">
                <a:latin typeface="Arial" pitchFamily="34" charset="0"/>
                <a:ea typeface="华文细黑" pitchFamily="2" charset="-122"/>
                <a:cs typeface="Arial" pitchFamily="34" charset="0"/>
              </a:rPr>
              <a:t>word</a:t>
            </a:r>
            <a:r>
              <a:rPr lang="zh-CN" altLang="en-US" sz="2600" b="1" dirty="0" smtClean="0">
                <a:latin typeface="Arial" pitchFamily="34" charset="0"/>
                <a:ea typeface="华文细黑" pitchFamily="2" charset="-122"/>
                <a:cs typeface="Arial" pitchFamily="34" charset="0"/>
              </a:rPr>
              <a:t>编辑文档，同时打开</a:t>
            </a:r>
            <a:r>
              <a:rPr lang="en-US" altLang="zh-CN" sz="2600" b="1" dirty="0" smtClean="0">
                <a:latin typeface="Arial" pitchFamily="34" charset="0"/>
                <a:ea typeface="华文细黑" pitchFamily="2" charset="-122"/>
                <a:cs typeface="Arial" pitchFamily="34" charset="0"/>
              </a:rPr>
              <a:t>outlook</a:t>
            </a:r>
            <a:r>
              <a:rPr lang="zh-CN" altLang="en-US" sz="2600" b="1" dirty="0" smtClean="0">
                <a:latin typeface="Arial" pitchFamily="34" charset="0"/>
                <a:ea typeface="华文细黑" pitchFamily="2" charset="-122"/>
                <a:cs typeface="Arial" pitchFamily="34" charset="0"/>
              </a:rPr>
              <a:t>收取邮件。我们可以说这时系统内有两个进程在运行。即多个程序几乎在同一时间执行多个任务。</a:t>
            </a:r>
            <a:endParaRPr lang="en-US" altLang="zh-CN" sz="2600" b="1" dirty="0" smtClean="0">
              <a:latin typeface="Arial" pitchFamily="34" charset="0"/>
              <a:ea typeface="华文细黑" pitchFamily="2" charset="-122"/>
              <a:cs typeface="Arial" pitchFamily="34" charset="0"/>
            </a:endParaRPr>
          </a:p>
          <a:p>
            <a:pPr>
              <a:spcBef>
                <a:spcPts val="600"/>
              </a:spcBef>
              <a:spcAft>
                <a:spcPts val="600"/>
              </a:spcAft>
              <a:buFont typeface="Wingdings" pitchFamily="2" charset="2"/>
              <a:buChar char="Ø"/>
            </a:pPr>
            <a:r>
              <a:rPr lang="zh-CN" altLang="en-US" sz="2600" b="1" dirty="0" smtClean="0">
                <a:solidFill>
                  <a:srgbClr val="0000FF"/>
                </a:solidFill>
                <a:latin typeface="Arial" pitchFamily="34" charset="0"/>
                <a:ea typeface="华文细黑" pitchFamily="2" charset="-122"/>
                <a:cs typeface="Arial" pitchFamily="34" charset="0"/>
              </a:rPr>
              <a:t>线程一般是对某程序而言的。</a:t>
            </a:r>
            <a:r>
              <a:rPr lang="zh-CN" altLang="en-US" sz="2600" b="1" dirty="0" smtClean="0">
                <a:latin typeface="Arial" pitchFamily="34" charset="0"/>
                <a:ea typeface="华文细黑" pitchFamily="2" charset="-122"/>
                <a:cs typeface="Arial" pitchFamily="34" charset="0"/>
              </a:rPr>
              <a:t>例如，你打开</a:t>
            </a:r>
            <a:r>
              <a:rPr lang="en-US" altLang="zh-CN" sz="2600" b="1" dirty="0" smtClean="0">
                <a:latin typeface="Arial" pitchFamily="34" charset="0"/>
                <a:ea typeface="华文细黑" pitchFamily="2" charset="-122"/>
                <a:cs typeface="Arial" pitchFamily="34" charset="0"/>
              </a:rPr>
              <a:t>outlook</a:t>
            </a:r>
            <a:r>
              <a:rPr lang="zh-CN" altLang="en-US" sz="2600" b="1" dirty="0" smtClean="0">
                <a:latin typeface="Arial" pitchFamily="34" charset="0"/>
                <a:ea typeface="华文细黑" pitchFamily="2" charset="-122"/>
                <a:cs typeface="Arial" pitchFamily="34" charset="0"/>
              </a:rPr>
              <a:t>收新邮件的同时，还可以看已下载得邮件，这两件事情没有相互干扰，那么我们说此时这一程序中至少有两个线程在运行。即每一程序同一时间内执行多个任务。</a:t>
            </a:r>
            <a:endParaRPr lang="en-US" altLang="zh-CN" sz="2600" b="1" dirty="0" smtClean="0">
              <a:latin typeface="Arial" pitchFamily="34" charset="0"/>
              <a:ea typeface="华文细黑" pitchFamily="2" charset="-122"/>
              <a:cs typeface="Arial" pitchFamily="34" charset="0"/>
            </a:endParaRPr>
          </a:p>
          <a:p>
            <a:pPr>
              <a:spcBef>
                <a:spcPts val="600"/>
              </a:spcBef>
              <a:spcAft>
                <a:spcPts val="600"/>
              </a:spcAft>
              <a:buFont typeface="Wingdings" pitchFamily="2" charset="2"/>
              <a:buChar char="Ø"/>
            </a:pPr>
            <a:r>
              <a:rPr lang="zh-CN" altLang="en-US" sz="2600" b="1" dirty="0" smtClean="0">
                <a:solidFill>
                  <a:srgbClr val="0000FF"/>
                </a:solidFill>
                <a:latin typeface="Arial" pitchFamily="34" charset="0"/>
                <a:ea typeface="华文细黑" pitchFamily="2" charset="-122"/>
                <a:cs typeface="Arial" pitchFamily="34" charset="0"/>
              </a:rPr>
              <a:t>从逻辑的观点来看，多线程意味着一个程序的多行语句同时执行，</a:t>
            </a:r>
            <a:r>
              <a:rPr lang="zh-CN" altLang="en-US" sz="2600" b="1" dirty="0" smtClean="0">
                <a:latin typeface="Arial" pitchFamily="34" charset="0"/>
                <a:ea typeface="华文细黑" pitchFamily="2" charset="-122"/>
                <a:cs typeface="Arial" pitchFamily="34" charset="0"/>
              </a:rPr>
              <a:t>但是多线程并不等于多次启动一个程序，操作系统也不会把每个线程当作独立的进程来对待。</a:t>
            </a:r>
            <a:endParaRPr lang="en-US" altLang="zh-CN" sz="2600" b="1" dirty="0" smtClean="0">
              <a:latin typeface="Arial" pitchFamily="34" charset="0"/>
              <a:ea typeface="华文细黑" pitchFamily="2" charset="-122"/>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4" presetClass="entr" presetSubtype="0" accel="10000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p:cTn id="7" dur="500" fill="hold"/>
                                        <p:tgtEl>
                                          <p:spTgt spid="5">
                                            <p:txEl>
                                              <p:pRg st="0" end="0"/>
                                            </p:txEl>
                                          </p:spTgt>
                                        </p:tgtEl>
                                        <p:attrNameLst>
                                          <p:attrName>ppt_w</p:attrName>
                                        </p:attrNameLst>
                                      </p:cBhvr>
                                      <p:tavLst>
                                        <p:tav tm="0">
                                          <p:val>
                                            <p:strVal val="#ppt_w*0.05"/>
                                          </p:val>
                                        </p:tav>
                                        <p:tav tm="100000">
                                          <p:val>
                                            <p:strVal val="#ppt_w"/>
                                          </p:val>
                                        </p:tav>
                                      </p:tavLst>
                                    </p:anim>
                                    <p:anim calcmode="lin" valueType="num">
                                      <p:cBhvr>
                                        <p:cTn id="8" dur="500" fill="hold"/>
                                        <p:tgtEl>
                                          <p:spTgt spid="5">
                                            <p:txEl>
                                              <p:pRg st="0" end="0"/>
                                            </p:txEl>
                                          </p:spTgt>
                                        </p:tgtEl>
                                        <p:attrNameLst>
                                          <p:attrName>ppt_h</p:attrName>
                                        </p:attrNameLst>
                                      </p:cBhvr>
                                      <p:tavLst>
                                        <p:tav tm="0">
                                          <p:val>
                                            <p:strVal val="#ppt_h"/>
                                          </p:val>
                                        </p:tav>
                                        <p:tav tm="100000">
                                          <p:val>
                                            <p:strVal val="#ppt_h"/>
                                          </p:val>
                                        </p:tav>
                                      </p:tavLst>
                                    </p:anim>
                                    <p:anim calcmode="lin" valueType="num">
                                      <p:cBhvr>
                                        <p:cTn id="9" dur="500" fill="hold"/>
                                        <p:tgtEl>
                                          <p:spTgt spid="5">
                                            <p:txEl>
                                              <p:pRg st="0" end="0"/>
                                            </p:txEl>
                                          </p:spTgt>
                                        </p:tgtEl>
                                        <p:attrNameLst>
                                          <p:attrName>ppt_x</p:attrName>
                                        </p:attrNameLst>
                                      </p:cBhvr>
                                      <p:tavLst>
                                        <p:tav tm="0">
                                          <p:val>
                                            <p:strVal val="#ppt_x-.2"/>
                                          </p:val>
                                        </p:tav>
                                        <p:tav tm="100000">
                                          <p:val>
                                            <p:strVal val="#ppt_x"/>
                                          </p:val>
                                        </p:tav>
                                      </p:tavLst>
                                    </p:anim>
                                    <p:anim calcmode="lin" valueType="num">
                                      <p:cBhvr>
                                        <p:cTn id="10" dur="500" fill="hold"/>
                                        <p:tgtEl>
                                          <p:spTgt spid="5">
                                            <p:txEl>
                                              <p:pRg st="0" end="0"/>
                                            </p:txEl>
                                          </p:spTgt>
                                        </p:tgtEl>
                                        <p:attrNameLst>
                                          <p:attrName>ppt_y</p:attrName>
                                        </p:attrNameLst>
                                      </p:cBhvr>
                                      <p:tavLst>
                                        <p:tav tm="0">
                                          <p:val>
                                            <p:strVal val="#ppt_y"/>
                                          </p:val>
                                        </p:tav>
                                        <p:tav tm="100000">
                                          <p:val>
                                            <p:strVal val="#ppt_y"/>
                                          </p:val>
                                        </p:tav>
                                      </p:tavLst>
                                    </p:anim>
                                    <p:animEffect transition="in" filter="fade">
                                      <p:cBhvr>
                                        <p:cTn id="11" dur="500"/>
                                        <p:tgtEl>
                                          <p:spTgt spid="5">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2" presetClass="entr" presetSubtype="4" fill="hold" nodeType="clickEffect">
                                  <p:stCondLst>
                                    <p:cond delay="0"/>
                                  </p:stCondLst>
                                  <p:childTnLst>
                                    <p:set>
                                      <p:cBhvr>
                                        <p:cTn id="15" dur="1" fill="hold">
                                          <p:stCondLst>
                                            <p:cond delay="0"/>
                                          </p:stCondLst>
                                        </p:cTn>
                                        <p:tgtEl>
                                          <p:spTgt spid="5">
                                            <p:txEl>
                                              <p:pRg st="1" end="1"/>
                                            </p:txEl>
                                          </p:spTgt>
                                        </p:tgtEl>
                                        <p:attrNameLst>
                                          <p:attrName>style.visibility</p:attrName>
                                        </p:attrNameLst>
                                      </p:cBhvr>
                                      <p:to>
                                        <p:strVal val="visible"/>
                                      </p:to>
                                    </p:set>
                                    <p:animEffect transition="in" filter="slide(fromBottom)">
                                      <p:cBhvr>
                                        <p:cTn id="16" dur="500"/>
                                        <p:tgtEl>
                                          <p:spTgt spid="5">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2" presetClass="entr" presetSubtype="4" fill="hold" nodeType="clickEffect">
                                  <p:stCondLst>
                                    <p:cond delay="0"/>
                                  </p:stCondLst>
                                  <p:childTnLst>
                                    <p:set>
                                      <p:cBhvr>
                                        <p:cTn id="20" dur="1" fill="hold">
                                          <p:stCondLst>
                                            <p:cond delay="0"/>
                                          </p:stCondLst>
                                        </p:cTn>
                                        <p:tgtEl>
                                          <p:spTgt spid="5">
                                            <p:txEl>
                                              <p:pRg st="2" end="2"/>
                                            </p:txEl>
                                          </p:spTgt>
                                        </p:tgtEl>
                                        <p:attrNameLst>
                                          <p:attrName>style.visibility</p:attrName>
                                        </p:attrNameLst>
                                      </p:cBhvr>
                                      <p:to>
                                        <p:strVal val="visible"/>
                                      </p:to>
                                    </p:set>
                                    <p:animEffect transition="in" filter="slide(fromBottom)">
                                      <p:cBhvr>
                                        <p:cTn id="21" dur="500"/>
                                        <p:tgtEl>
                                          <p:spTgt spid="5">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2" presetClass="entr" presetSubtype="4" fill="hold" nodeType="clickEffect">
                                  <p:stCondLst>
                                    <p:cond delay="0"/>
                                  </p:stCondLst>
                                  <p:childTnLst>
                                    <p:set>
                                      <p:cBhvr>
                                        <p:cTn id="25" dur="1" fill="hold">
                                          <p:stCondLst>
                                            <p:cond delay="0"/>
                                          </p:stCondLst>
                                        </p:cTn>
                                        <p:tgtEl>
                                          <p:spTgt spid="5">
                                            <p:txEl>
                                              <p:pRg st="3" end="3"/>
                                            </p:txEl>
                                          </p:spTgt>
                                        </p:tgtEl>
                                        <p:attrNameLst>
                                          <p:attrName>style.visibility</p:attrName>
                                        </p:attrNameLst>
                                      </p:cBhvr>
                                      <p:to>
                                        <p:strVal val="visible"/>
                                      </p:to>
                                    </p:set>
                                    <p:animEffect transition="in" filter="slide(fromBottom)">
                                      <p:cBhvr>
                                        <p:cTn id="26"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11.7</a:t>
            </a:r>
            <a:r>
              <a:rPr lang="zh-CN" altLang="en-US" dirty="0" smtClean="0"/>
              <a:t> 线程的同步</a:t>
            </a:r>
            <a:endParaRPr lang="zh-CN" altLang="en-US" dirty="0"/>
          </a:p>
        </p:txBody>
      </p:sp>
      <p:sp>
        <p:nvSpPr>
          <p:cNvPr id="4" name="TextBox 3"/>
          <p:cNvSpPr txBox="1"/>
          <p:nvPr/>
        </p:nvSpPr>
        <p:spPr>
          <a:xfrm>
            <a:off x="323528" y="1028343"/>
            <a:ext cx="8424936" cy="4031873"/>
          </a:xfrm>
          <a:prstGeom prst="rect">
            <a:avLst/>
          </a:prstGeom>
          <a:noFill/>
        </p:spPr>
        <p:txBody>
          <a:bodyPr wrap="square" rtlCol="0">
            <a:spAutoFit/>
          </a:bodyPr>
          <a:lstStyle/>
          <a:p>
            <a:pPr>
              <a:spcBef>
                <a:spcPts val="600"/>
              </a:spcBef>
              <a:spcAft>
                <a:spcPts val="600"/>
              </a:spcAft>
              <a:buFont typeface="Wingdings" pitchFamily="2" charset="2"/>
              <a:buChar char="Ø"/>
            </a:pPr>
            <a:r>
              <a:rPr lang="zh-CN" altLang="en-US" sz="2800" b="1" dirty="0" smtClean="0">
                <a:solidFill>
                  <a:srgbClr val="0000FF"/>
                </a:solidFill>
                <a:latin typeface="Arial" pitchFamily="34" charset="0"/>
                <a:ea typeface="华文细黑" pitchFamily="2" charset="-122"/>
                <a:cs typeface="Arial" pitchFamily="34" charset="0"/>
              </a:rPr>
              <a:t>方法同步</a:t>
            </a:r>
            <a:endParaRPr lang="en-US" altLang="zh-CN" sz="2800" b="1" dirty="0" smtClean="0">
              <a:latin typeface="Arial" pitchFamily="34" charset="0"/>
              <a:ea typeface="华文细黑" pitchFamily="2" charset="-122"/>
              <a:cs typeface="Arial" pitchFamily="34" charset="0"/>
            </a:endParaRPr>
          </a:p>
          <a:p>
            <a:pPr>
              <a:spcBef>
                <a:spcPts val="600"/>
              </a:spcBef>
              <a:spcAft>
                <a:spcPts val="600"/>
              </a:spcAft>
              <a:buFont typeface="Wingdings" pitchFamily="2" charset="2"/>
              <a:buChar char="ü"/>
            </a:pPr>
            <a:r>
              <a:rPr lang="zh-CN" altLang="en-US" sz="2600" b="1" dirty="0" smtClean="0">
                <a:solidFill>
                  <a:srgbClr val="C00000"/>
                </a:solidFill>
                <a:latin typeface="Arial" pitchFamily="34" charset="0"/>
                <a:ea typeface="华文细黑" pitchFamily="2" charset="-122"/>
                <a:cs typeface="Arial" pitchFamily="34" charset="0"/>
              </a:rPr>
              <a:t>实例方法同步：</a:t>
            </a:r>
            <a:r>
              <a:rPr lang="zh-CN" altLang="en-US" sz="2600" b="1" dirty="0" smtClean="0">
                <a:latin typeface="Arial" pitchFamily="34" charset="0"/>
                <a:ea typeface="华文细黑" pitchFamily="2" charset="-122"/>
                <a:cs typeface="Arial" pitchFamily="34" charset="0"/>
              </a:rPr>
              <a:t>对于实例方法，</a:t>
            </a:r>
            <a:r>
              <a:rPr lang="en-US" altLang="zh-CN" sz="2600" b="1" dirty="0" smtClean="0">
                <a:latin typeface="Arial" pitchFamily="34" charset="0"/>
                <a:ea typeface="华文细黑" pitchFamily="2" charset="-122"/>
                <a:cs typeface="Arial" pitchFamily="34" charset="0"/>
              </a:rPr>
              <a:t> synchronized</a:t>
            </a:r>
            <a:r>
              <a:rPr lang="zh-CN" altLang="en-US" sz="2600" b="1" dirty="0" smtClean="0">
                <a:latin typeface="Arial" pitchFamily="34" charset="0"/>
                <a:ea typeface="华文细黑" pitchFamily="2" charset="-122"/>
                <a:cs typeface="Arial" pitchFamily="34" charset="0"/>
              </a:rPr>
              <a:t>关键字指定的同步内容是该方法中的所有语句，指定的锁是该方法所在的对象。</a:t>
            </a:r>
            <a:endParaRPr lang="en-US" altLang="zh-CN" sz="2600" b="1" dirty="0" smtClean="0">
              <a:latin typeface="Arial" pitchFamily="34" charset="0"/>
              <a:ea typeface="华文细黑" pitchFamily="2" charset="-122"/>
              <a:cs typeface="Arial" pitchFamily="34" charset="0"/>
            </a:endParaRPr>
          </a:p>
          <a:p>
            <a:pPr>
              <a:spcBef>
                <a:spcPts val="600"/>
              </a:spcBef>
              <a:spcAft>
                <a:spcPts val="600"/>
              </a:spcAft>
              <a:buFont typeface="Wingdings" pitchFamily="2" charset="2"/>
              <a:buChar char="ü"/>
            </a:pPr>
            <a:r>
              <a:rPr lang="zh-CN" altLang="en-US" sz="2600" b="1" dirty="0" smtClean="0">
                <a:solidFill>
                  <a:srgbClr val="C00000"/>
                </a:solidFill>
                <a:latin typeface="Arial" pitchFamily="34" charset="0"/>
                <a:ea typeface="华文细黑" pitchFamily="2" charset="-122"/>
                <a:cs typeface="Arial" pitchFamily="34" charset="0"/>
              </a:rPr>
              <a:t>静态方法同步：</a:t>
            </a:r>
            <a:r>
              <a:rPr lang="zh-CN" altLang="en-US" sz="2600" b="1" dirty="0" smtClean="0">
                <a:latin typeface="Arial" pitchFamily="34" charset="0"/>
                <a:ea typeface="华文细黑" pitchFamily="2" charset="-122"/>
                <a:cs typeface="Arial" pitchFamily="34" charset="0"/>
              </a:rPr>
              <a:t>对于类方法，</a:t>
            </a:r>
            <a:r>
              <a:rPr lang="en-US" altLang="zh-CN" sz="2600" b="1" dirty="0" smtClean="0">
                <a:latin typeface="Arial" pitchFamily="34" charset="0"/>
                <a:ea typeface="华文细黑" pitchFamily="2" charset="-122"/>
                <a:cs typeface="Arial" pitchFamily="34" charset="0"/>
              </a:rPr>
              <a:t> synchronized</a:t>
            </a:r>
            <a:r>
              <a:rPr lang="zh-CN" altLang="en-US" sz="2600" b="1" dirty="0" smtClean="0">
                <a:latin typeface="Arial" pitchFamily="34" charset="0"/>
                <a:ea typeface="华文细黑" pitchFamily="2" charset="-122"/>
                <a:cs typeface="Arial" pitchFamily="34" charset="0"/>
              </a:rPr>
              <a:t>关键字指定的锁是整个类，指定的同步内容是方法中的所有语句。只要有一个实例的线程调用了被同步的方法，整个类就被指定所锁，其它实例的线程在没有获得这个锁之前是无法调用这个类中被同步的方法。</a:t>
            </a:r>
            <a:endParaRPr lang="en-US" altLang="zh-CN" sz="2600" b="1" dirty="0" smtClean="0">
              <a:latin typeface="Arial" pitchFamily="34" charset="0"/>
              <a:ea typeface="华文细黑" pitchFamily="2" charset="-122"/>
              <a:cs typeface="Arial" pitchFamily="34" charset="0"/>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11.7</a:t>
            </a:r>
            <a:r>
              <a:rPr lang="zh-CN" altLang="en-US" dirty="0" smtClean="0"/>
              <a:t> 线程的同步</a:t>
            </a:r>
            <a:endParaRPr lang="zh-CN" altLang="en-US" dirty="0"/>
          </a:p>
        </p:txBody>
      </p:sp>
      <p:pic>
        <p:nvPicPr>
          <p:cNvPr id="2050" name="Picture 2"/>
          <p:cNvPicPr>
            <a:picLocks noChangeAspect="1" noChangeArrowheads="1"/>
          </p:cNvPicPr>
          <p:nvPr/>
        </p:nvPicPr>
        <p:blipFill>
          <a:blip r:embed="rId2" cstate="print"/>
          <a:srcRect/>
          <a:stretch>
            <a:fillRect/>
          </a:stretch>
        </p:blipFill>
        <p:spPr bwMode="auto">
          <a:xfrm>
            <a:off x="0" y="260648"/>
            <a:ext cx="5148064" cy="6264696"/>
          </a:xfrm>
          <a:prstGeom prst="rect">
            <a:avLst/>
          </a:prstGeom>
          <a:noFill/>
          <a:ln w="9525">
            <a:solidFill>
              <a:srgbClr val="C00000"/>
            </a:solidFill>
            <a:miter lim="800000"/>
            <a:headEnd/>
            <a:tailEnd/>
          </a:ln>
        </p:spPr>
      </p:pic>
      <p:pic>
        <p:nvPicPr>
          <p:cNvPr id="2051" name="Picture 3"/>
          <p:cNvPicPr>
            <a:picLocks noChangeAspect="1" noChangeArrowheads="1"/>
          </p:cNvPicPr>
          <p:nvPr/>
        </p:nvPicPr>
        <p:blipFill>
          <a:blip r:embed="rId3" cstate="print"/>
          <a:srcRect/>
          <a:stretch>
            <a:fillRect/>
          </a:stretch>
        </p:blipFill>
        <p:spPr bwMode="auto">
          <a:xfrm>
            <a:off x="4716016" y="260648"/>
            <a:ext cx="4407002" cy="4896544"/>
          </a:xfrm>
          <a:prstGeom prst="rect">
            <a:avLst/>
          </a:prstGeom>
          <a:noFill/>
          <a:ln w="9525">
            <a:solidFill>
              <a:srgbClr val="C00000"/>
            </a:solidFill>
            <a:miter lim="800000"/>
            <a:headEnd/>
            <a:tailEnd/>
          </a:ln>
        </p:spPr>
      </p:pic>
      <p:pic>
        <p:nvPicPr>
          <p:cNvPr id="2052" name="Picture 4"/>
          <p:cNvPicPr>
            <a:picLocks noChangeAspect="1" noChangeArrowheads="1"/>
          </p:cNvPicPr>
          <p:nvPr/>
        </p:nvPicPr>
        <p:blipFill>
          <a:blip r:embed="rId4" cstate="print"/>
          <a:srcRect/>
          <a:stretch>
            <a:fillRect/>
          </a:stretch>
        </p:blipFill>
        <p:spPr bwMode="auto">
          <a:xfrm>
            <a:off x="4139952" y="5517232"/>
            <a:ext cx="4244305" cy="53206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052"/>
                                        </p:tgtEl>
                                        <p:attrNameLst>
                                          <p:attrName>style.visibility</p:attrName>
                                        </p:attrNameLst>
                                      </p:cBhvr>
                                      <p:to>
                                        <p:strVal val="visible"/>
                                      </p:to>
                                    </p:set>
                                    <p:anim calcmode="lin" valueType="num">
                                      <p:cBhvr additive="base">
                                        <p:cTn id="7" dur="500" fill="hold"/>
                                        <p:tgtEl>
                                          <p:spTgt spid="2052"/>
                                        </p:tgtEl>
                                        <p:attrNameLst>
                                          <p:attrName>ppt_x</p:attrName>
                                        </p:attrNameLst>
                                      </p:cBhvr>
                                      <p:tavLst>
                                        <p:tav tm="0">
                                          <p:val>
                                            <p:strVal val="#ppt_x"/>
                                          </p:val>
                                        </p:tav>
                                        <p:tav tm="100000">
                                          <p:val>
                                            <p:strVal val="#ppt_x"/>
                                          </p:val>
                                        </p:tav>
                                      </p:tavLst>
                                    </p:anim>
                                    <p:anim calcmode="lin" valueType="num">
                                      <p:cBhvr additive="base">
                                        <p:cTn id="8" dur="500" fill="hold"/>
                                        <p:tgtEl>
                                          <p:spTgt spid="205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11.7</a:t>
            </a:r>
            <a:r>
              <a:rPr lang="zh-CN" altLang="en-US" dirty="0" smtClean="0"/>
              <a:t> 线程的同步</a:t>
            </a:r>
            <a:endParaRPr lang="zh-CN" altLang="en-US" dirty="0"/>
          </a:p>
        </p:txBody>
      </p:sp>
      <p:pic>
        <p:nvPicPr>
          <p:cNvPr id="3074" name="Picture 2"/>
          <p:cNvPicPr>
            <a:picLocks noChangeAspect="1" noChangeArrowheads="1"/>
          </p:cNvPicPr>
          <p:nvPr/>
        </p:nvPicPr>
        <p:blipFill>
          <a:blip r:embed="rId2" cstate="print"/>
          <a:srcRect/>
          <a:stretch>
            <a:fillRect/>
          </a:stretch>
        </p:blipFill>
        <p:spPr bwMode="auto">
          <a:xfrm>
            <a:off x="0" y="72008"/>
            <a:ext cx="5353050" cy="6785992"/>
          </a:xfrm>
          <a:prstGeom prst="rect">
            <a:avLst/>
          </a:prstGeom>
          <a:noFill/>
          <a:ln w="9525">
            <a:solidFill>
              <a:srgbClr val="C00000"/>
            </a:solidFill>
            <a:miter lim="800000"/>
            <a:headEnd/>
            <a:tailEnd/>
          </a:ln>
        </p:spPr>
      </p:pic>
      <p:pic>
        <p:nvPicPr>
          <p:cNvPr id="5" name="Picture 3"/>
          <p:cNvPicPr>
            <a:picLocks noChangeAspect="1" noChangeArrowheads="1"/>
          </p:cNvPicPr>
          <p:nvPr/>
        </p:nvPicPr>
        <p:blipFill>
          <a:blip r:embed="rId3" cstate="print"/>
          <a:srcRect/>
          <a:stretch>
            <a:fillRect/>
          </a:stretch>
        </p:blipFill>
        <p:spPr bwMode="auto">
          <a:xfrm>
            <a:off x="4839050" y="116632"/>
            <a:ext cx="4283968" cy="4896544"/>
          </a:xfrm>
          <a:prstGeom prst="rect">
            <a:avLst/>
          </a:prstGeom>
          <a:noFill/>
          <a:ln w="9525">
            <a:solidFill>
              <a:srgbClr val="C00000"/>
            </a:solidFill>
            <a:miter lim="800000"/>
            <a:headEnd/>
            <a:tailEnd/>
          </a:ln>
        </p:spPr>
      </p:pic>
      <p:pic>
        <p:nvPicPr>
          <p:cNvPr id="3075" name="Picture 3"/>
          <p:cNvPicPr>
            <a:picLocks noChangeAspect="1" noChangeArrowheads="1"/>
          </p:cNvPicPr>
          <p:nvPr/>
        </p:nvPicPr>
        <p:blipFill>
          <a:blip r:embed="rId4" cstate="print"/>
          <a:srcRect/>
          <a:stretch>
            <a:fillRect/>
          </a:stretch>
        </p:blipFill>
        <p:spPr bwMode="auto">
          <a:xfrm>
            <a:off x="3707904" y="5373216"/>
            <a:ext cx="4536504" cy="752847"/>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075"/>
                                        </p:tgtEl>
                                        <p:attrNameLst>
                                          <p:attrName>style.visibility</p:attrName>
                                        </p:attrNameLst>
                                      </p:cBhvr>
                                      <p:to>
                                        <p:strVal val="visible"/>
                                      </p:to>
                                    </p:set>
                                    <p:anim calcmode="lin" valueType="num">
                                      <p:cBhvr additive="base">
                                        <p:cTn id="7" dur="500" fill="hold"/>
                                        <p:tgtEl>
                                          <p:spTgt spid="3075"/>
                                        </p:tgtEl>
                                        <p:attrNameLst>
                                          <p:attrName>ppt_x</p:attrName>
                                        </p:attrNameLst>
                                      </p:cBhvr>
                                      <p:tavLst>
                                        <p:tav tm="0">
                                          <p:val>
                                            <p:strVal val="#ppt_x"/>
                                          </p:val>
                                        </p:tav>
                                        <p:tav tm="100000">
                                          <p:val>
                                            <p:strVal val="#ppt_x"/>
                                          </p:val>
                                        </p:tav>
                                      </p:tavLst>
                                    </p:anim>
                                    <p:anim calcmode="lin" valueType="num">
                                      <p:cBhvr additive="base">
                                        <p:cTn id="8" dur="500" fill="hold"/>
                                        <p:tgtEl>
                                          <p:spTgt spid="307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11.7</a:t>
            </a:r>
            <a:r>
              <a:rPr lang="zh-CN" altLang="en-US" dirty="0" smtClean="0"/>
              <a:t> 线程的同步</a:t>
            </a:r>
            <a:endParaRPr lang="zh-CN" altLang="en-US" dirty="0"/>
          </a:p>
        </p:txBody>
      </p:sp>
      <p:sp>
        <p:nvSpPr>
          <p:cNvPr id="4" name="TextBox 3"/>
          <p:cNvSpPr txBox="1"/>
          <p:nvPr/>
        </p:nvSpPr>
        <p:spPr>
          <a:xfrm>
            <a:off x="323528" y="1028343"/>
            <a:ext cx="8424936" cy="2431435"/>
          </a:xfrm>
          <a:prstGeom prst="rect">
            <a:avLst/>
          </a:prstGeom>
          <a:noFill/>
        </p:spPr>
        <p:txBody>
          <a:bodyPr wrap="square" rtlCol="0">
            <a:spAutoFit/>
          </a:bodyPr>
          <a:lstStyle/>
          <a:p>
            <a:pPr>
              <a:spcBef>
                <a:spcPts val="600"/>
              </a:spcBef>
              <a:spcAft>
                <a:spcPts val="600"/>
              </a:spcAft>
              <a:buFont typeface="Wingdings" pitchFamily="2" charset="2"/>
              <a:buChar char="Ø"/>
            </a:pPr>
            <a:r>
              <a:rPr lang="zh-CN" altLang="en-US" sz="2800" b="1" dirty="0" smtClean="0">
                <a:solidFill>
                  <a:srgbClr val="0000FF"/>
                </a:solidFill>
                <a:latin typeface="Arial" pitchFamily="34" charset="0"/>
                <a:ea typeface="华文细黑" pitchFamily="2" charset="-122"/>
                <a:cs typeface="Arial" pitchFamily="34" charset="0"/>
              </a:rPr>
              <a:t>语句块同步</a:t>
            </a:r>
            <a:endParaRPr lang="en-US" altLang="zh-CN" sz="2800" b="1" dirty="0" smtClean="0">
              <a:latin typeface="Arial" pitchFamily="34" charset="0"/>
              <a:ea typeface="华文细黑" pitchFamily="2" charset="-122"/>
              <a:cs typeface="Arial" pitchFamily="34" charset="0"/>
            </a:endParaRPr>
          </a:p>
          <a:p>
            <a:pPr>
              <a:spcBef>
                <a:spcPts val="600"/>
              </a:spcBef>
              <a:spcAft>
                <a:spcPts val="600"/>
              </a:spcAft>
              <a:buFont typeface="Wingdings" pitchFamily="2" charset="2"/>
              <a:buChar char="ü"/>
            </a:pPr>
            <a:r>
              <a:rPr lang="zh-CN" altLang="en-US" sz="2600" b="1" dirty="0" smtClean="0">
                <a:latin typeface="Arial" pitchFamily="34" charset="0"/>
                <a:ea typeface="华文细黑" pitchFamily="2" charset="-122"/>
                <a:cs typeface="Arial" pitchFamily="34" charset="0"/>
              </a:rPr>
              <a:t>用</a:t>
            </a:r>
            <a:r>
              <a:rPr lang="en-US" altLang="zh-CN" sz="2600" b="1" dirty="0" smtClean="0">
                <a:latin typeface="Arial" pitchFamily="34" charset="0"/>
                <a:ea typeface="华文细黑" pitchFamily="2" charset="-122"/>
                <a:cs typeface="Arial" pitchFamily="34" charset="0"/>
              </a:rPr>
              <a:t> synchronized</a:t>
            </a:r>
            <a:r>
              <a:rPr lang="zh-CN" altLang="en-US" sz="2600" b="1" dirty="0" smtClean="0">
                <a:latin typeface="Arial" pitchFamily="34" charset="0"/>
                <a:ea typeface="华文细黑" pitchFamily="2" charset="-122"/>
                <a:cs typeface="Arial" pitchFamily="34" charset="0"/>
              </a:rPr>
              <a:t>关键字对方法进行同步，虽然简便易行，但在一定程度上会影响程序运行效率。</a:t>
            </a:r>
            <a:endParaRPr lang="en-US" altLang="zh-CN" sz="2600" b="1" dirty="0" smtClean="0">
              <a:latin typeface="Arial" pitchFamily="34" charset="0"/>
              <a:ea typeface="华文细黑" pitchFamily="2" charset="-122"/>
              <a:cs typeface="Arial" pitchFamily="34" charset="0"/>
            </a:endParaRPr>
          </a:p>
          <a:p>
            <a:pPr>
              <a:spcBef>
                <a:spcPts val="600"/>
              </a:spcBef>
              <a:spcAft>
                <a:spcPts val="600"/>
              </a:spcAft>
              <a:buFont typeface="Wingdings" pitchFamily="2" charset="2"/>
              <a:buChar char="ü"/>
            </a:pPr>
            <a:r>
              <a:rPr lang="en-US" altLang="zh-CN" sz="2600" b="1" dirty="0" smtClean="0">
                <a:latin typeface="Arial" pitchFamily="34" charset="0"/>
                <a:ea typeface="华文细黑" pitchFamily="2" charset="-122"/>
                <a:cs typeface="Arial" pitchFamily="34" charset="0"/>
              </a:rPr>
              <a:t>Java</a:t>
            </a:r>
            <a:r>
              <a:rPr lang="zh-CN" altLang="en-US" sz="2600" b="1" dirty="0" smtClean="0">
                <a:latin typeface="Arial" pitchFamily="34" charset="0"/>
                <a:ea typeface="华文细黑" pitchFamily="2" charset="-122"/>
                <a:cs typeface="Arial" pitchFamily="34" charset="0"/>
              </a:rPr>
              <a:t>为了解决这个问题，提供了语句块同步，以便缩小同步的范围，提高运行效率。</a:t>
            </a:r>
            <a:endParaRPr lang="en-US" altLang="zh-CN" sz="2600" b="1" dirty="0" smtClean="0">
              <a:latin typeface="Arial" pitchFamily="34" charset="0"/>
              <a:ea typeface="华文细黑" pitchFamily="2" charset="-122"/>
              <a:cs typeface="Arial" pitchFamily="34" charset="0"/>
            </a:endParaRPr>
          </a:p>
        </p:txBody>
      </p:sp>
      <p:sp>
        <p:nvSpPr>
          <p:cNvPr id="5" name="TextBox 4"/>
          <p:cNvSpPr txBox="1"/>
          <p:nvPr/>
        </p:nvSpPr>
        <p:spPr>
          <a:xfrm>
            <a:off x="1547664" y="3573016"/>
            <a:ext cx="5040560" cy="1631216"/>
          </a:xfrm>
          <a:prstGeom prst="rect">
            <a:avLst/>
          </a:prstGeom>
          <a:solidFill>
            <a:srgbClr val="FFFFCC"/>
          </a:solidFill>
          <a:ln>
            <a:solidFill>
              <a:srgbClr val="C00000"/>
            </a:solidFill>
          </a:ln>
        </p:spPr>
        <p:txBody>
          <a:bodyPr wrap="square" rtlCol="0">
            <a:spAutoFit/>
          </a:bodyPr>
          <a:lstStyle/>
          <a:p>
            <a:r>
              <a:rPr lang="zh-CN" altLang="en-US" sz="2000" dirty="0" smtClean="0"/>
              <a:t>方法名</a:t>
            </a:r>
            <a:r>
              <a:rPr lang="en-US" altLang="zh-CN" sz="2000" dirty="0" smtClean="0"/>
              <a:t>(){</a:t>
            </a:r>
          </a:p>
          <a:p>
            <a:r>
              <a:rPr lang="en-US" altLang="zh-CN" sz="2000" dirty="0" smtClean="0"/>
              <a:t>       …</a:t>
            </a:r>
          </a:p>
          <a:p>
            <a:r>
              <a:rPr lang="en-US" altLang="zh-CN" sz="2000" dirty="0" smtClean="0"/>
              <a:t>       </a:t>
            </a:r>
            <a:r>
              <a:rPr lang="en-US" altLang="zh-CN" sz="2000" dirty="0" smtClean="0">
                <a:solidFill>
                  <a:srgbClr val="C00000"/>
                </a:solidFill>
              </a:rPr>
              <a:t>synchronized</a:t>
            </a:r>
            <a:r>
              <a:rPr lang="en-US" altLang="zh-CN" sz="2000" dirty="0" smtClean="0"/>
              <a:t>(</a:t>
            </a:r>
            <a:r>
              <a:rPr lang="en-US" altLang="zh-CN" sz="2000" dirty="0" smtClean="0">
                <a:solidFill>
                  <a:srgbClr val="0000FF"/>
                </a:solidFill>
              </a:rPr>
              <a:t>lock</a:t>
            </a:r>
            <a:r>
              <a:rPr lang="en-US" altLang="zh-CN" sz="2000" dirty="0" smtClean="0"/>
              <a:t>){}//</a:t>
            </a:r>
            <a:r>
              <a:rPr lang="zh-CN" altLang="en-US" sz="2000" dirty="0" smtClean="0"/>
              <a:t>同步的代码段</a:t>
            </a:r>
            <a:endParaRPr lang="en-US" altLang="zh-CN" sz="2000" dirty="0" smtClean="0"/>
          </a:p>
          <a:p>
            <a:r>
              <a:rPr lang="en-US" altLang="zh-CN" sz="2000" dirty="0" smtClean="0"/>
              <a:t>       …</a:t>
            </a:r>
          </a:p>
          <a:p>
            <a:r>
              <a:rPr lang="en-US" altLang="zh-CN" sz="2000" dirty="0" smtClean="0"/>
              <a:t>}</a:t>
            </a:r>
            <a:endParaRPr lang="zh-CN" altLang="en-US" sz="2000" dirty="0"/>
          </a:p>
        </p:txBody>
      </p:sp>
      <p:sp>
        <p:nvSpPr>
          <p:cNvPr id="6" name="TextBox 5"/>
          <p:cNvSpPr txBox="1"/>
          <p:nvPr/>
        </p:nvSpPr>
        <p:spPr>
          <a:xfrm>
            <a:off x="467544" y="5456837"/>
            <a:ext cx="8208912" cy="492443"/>
          </a:xfrm>
          <a:prstGeom prst="rect">
            <a:avLst/>
          </a:prstGeom>
          <a:noFill/>
        </p:spPr>
        <p:txBody>
          <a:bodyPr wrap="square" rtlCol="0">
            <a:spAutoFit/>
          </a:bodyPr>
          <a:lstStyle/>
          <a:p>
            <a:r>
              <a:rPr lang="zh-CN" altLang="en-US" sz="2600" dirty="0" smtClean="0"/>
              <a:t>其中，</a:t>
            </a:r>
            <a:r>
              <a:rPr lang="en-US" altLang="zh-CN" sz="2600" dirty="0" smtClean="0"/>
              <a:t>lock</a:t>
            </a:r>
            <a:r>
              <a:rPr lang="zh-CN" altLang="en-US" sz="2600" dirty="0" smtClean="0"/>
              <a:t>取值可以是</a:t>
            </a:r>
            <a:r>
              <a:rPr lang="en-US" altLang="zh-CN" sz="2600" dirty="0" smtClean="0"/>
              <a:t>this</a:t>
            </a:r>
            <a:r>
              <a:rPr lang="zh-CN" altLang="en-US" sz="2600" dirty="0" smtClean="0"/>
              <a:t>、类名</a:t>
            </a:r>
            <a:r>
              <a:rPr lang="en-US" altLang="zh-CN" sz="2600" dirty="0" smtClean="0"/>
              <a:t>.class</a:t>
            </a:r>
            <a:r>
              <a:rPr lang="zh-CN" altLang="en-US" sz="2600" dirty="0" smtClean="0"/>
              <a:t>或者普通对象。</a:t>
            </a:r>
            <a:endParaRPr lang="zh-CN" altLang="en-US" sz="2600"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11.7</a:t>
            </a:r>
            <a:r>
              <a:rPr lang="zh-CN" altLang="en-US" dirty="0" smtClean="0"/>
              <a:t> 线程的同步</a:t>
            </a:r>
            <a:endParaRPr lang="zh-CN" altLang="en-US" dirty="0"/>
          </a:p>
        </p:txBody>
      </p:sp>
      <p:pic>
        <p:nvPicPr>
          <p:cNvPr id="4099" name="Picture 3"/>
          <p:cNvPicPr>
            <a:picLocks noChangeAspect="1" noChangeArrowheads="1"/>
          </p:cNvPicPr>
          <p:nvPr/>
        </p:nvPicPr>
        <p:blipFill>
          <a:blip r:embed="rId2" cstate="print"/>
          <a:srcRect/>
          <a:stretch>
            <a:fillRect/>
          </a:stretch>
        </p:blipFill>
        <p:spPr bwMode="auto">
          <a:xfrm>
            <a:off x="179512" y="3501008"/>
            <a:ext cx="8784976" cy="3083752"/>
          </a:xfrm>
          <a:prstGeom prst="rect">
            <a:avLst/>
          </a:prstGeom>
          <a:noFill/>
          <a:ln w="9525">
            <a:solidFill>
              <a:srgbClr val="C00000"/>
            </a:solidFill>
            <a:miter lim="800000"/>
            <a:headEnd/>
            <a:tailEnd/>
          </a:ln>
        </p:spPr>
      </p:pic>
      <p:pic>
        <p:nvPicPr>
          <p:cNvPr id="4100" name="Picture 4"/>
          <p:cNvPicPr>
            <a:picLocks noChangeAspect="1" noChangeArrowheads="1"/>
          </p:cNvPicPr>
          <p:nvPr/>
        </p:nvPicPr>
        <p:blipFill>
          <a:blip r:embed="rId3" cstate="print"/>
          <a:srcRect/>
          <a:stretch>
            <a:fillRect/>
          </a:stretch>
        </p:blipFill>
        <p:spPr bwMode="auto">
          <a:xfrm>
            <a:off x="179512" y="260648"/>
            <a:ext cx="8718145" cy="3168352"/>
          </a:xfrm>
          <a:prstGeom prst="rect">
            <a:avLst/>
          </a:prstGeom>
          <a:noFill/>
          <a:ln w="9525">
            <a:solidFill>
              <a:srgbClr val="C00000"/>
            </a:solidFill>
            <a:miter lim="800000"/>
            <a:headEnd/>
            <a:tailEnd/>
          </a:ln>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11.9</a:t>
            </a:r>
            <a:r>
              <a:rPr lang="zh-CN" altLang="en-US" dirty="0" smtClean="0"/>
              <a:t> 线程交互</a:t>
            </a:r>
            <a:endParaRPr lang="zh-CN" altLang="en-US" dirty="0"/>
          </a:p>
        </p:txBody>
      </p:sp>
      <p:sp>
        <p:nvSpPr>
          <p:cNvPr id="4" name="TextBox 3"/>
          <p:cNvSpPr txBox="1"/>
          <p:nvPr/>
        </p:nvSpPr>
        <p:spPr>
          <a:xfrm>
            <a:off x="323528" y="980728"/>
            <a:ext cx="8424936" cy="1061829"/>
          </a:xfrm>
          <a:prstGeom prst="rect">
            <a:avLst/>
          </a:prstGeom>
          <a:noFill/>
        </p:spPr>
        <p:txBody>
          <a:bodyPr wrap="square" rtlCol="0">
            <a:spAutoFit/>
          </a:bodyPr>
          <a:lstStyle/>
          <a:p>
            <a:pPr>
              <a:spcAft>
                <a:spcPts val="600"/>
              </a:spcAft>
              <a:buFont typeface="Wingdings" pitchFamily="2" charset="2"/>
              <a:buChar char="n"/>
            </a:pPr>
            <a:r>
              <a:rPr lang="zh-CN" altLang="en-US" sz="3200" b="1" dirty="0" smtClean="0">
                <a:solidFill>
                  <a:srgbClr val="FF0000"/>
                </a:solidFill>
                <a:latin typeface="Arial" pitchFamily="34" charset="0"/>
                <a:ea typeface="华文细黑" pitchFamily="2" charset="-122"/>
                <a:cs typeface="Arial" pitchFamily="34" charset="0"/>
              </a:rPr>
              <a:t>问题提出</a:t>
            </a:r>
            <a:endParaRPr lang="en-US" altLang="zh-CN" sz="3200" b="1" dirty="0" smtClean="0">
              <a:solidFill>
                <a:srgbClr val="FF0000"/>
              </a:solidFill>
              <a:latin typeface="Arial" pitchFamily="34" charset="0"/>
              <a:ea typeface="华文细黑" pitchFamily="2" charset="-122"/>
              <a:cs typeface="Arial" pitchFamily="34" charset="0"/>
            </a:endParaRPr>
          </a:p>
          <a:p>
            <a:pPr>
              <a:spcAft>
                <a:spcPts val="600"/>
              </a:spcAft>
              <a:buFont typeface="Wingdings" pitchFamily="2" charset="2"/>
              <a:buChar char="Ø"/>
            </a:pPr>
            <a:r>
              <a:rPr lang="zh-CN" altLang="en-US" sz="2600" b="1" dirty="0" smtClean="0">
                <a:solidFill>
                  <a:srgbClr val="0000FF"/>
                </a:solidFill>
                <a:latin typeface="Arial" pitchFamily="34" charset="0"/>
                <a:ea typeface="华文细黑" pitchFamily="2" charset="-122"/>
                <a:cs typeface="Arial" pitchFamily="34" charset="0"/>
              </a:rPr>
              <a:t>生产者</a:t>
            </a:r>
            <a:r>
              <a:rPr lang="en-US" altLang="zh-CN" sz="2600" b="1" dirty="0" smtClean="0">
                <a:solidFill>
                  <a:srgbClr val="0000FF"/>
                </a:solidFill>
                <a:latin typeface="Arial" pitchFamily="34" charset="0"/>
                <a:ea typeface="华文细黑" pitchFamily="2" charset="-122"/>
                <a:cs typeface="Arial" pitchFamily="34" charset="0"/>
              </a:rPr>
              <a:t>-</a:t>
            </a:r>
            <a:r>
              <a:rPr lang="zh-CN" altLang="en-US" sz="2600" b="1" dirty="0" smtClean="0">
                <a:solidFill>
                  <a:srgbClr val="0000FF"/>
                </a:solidFill>
                <a:latin typeface="Arial" pitchFamily="34" charset="0"/>
                <a:ea typeface="华文细黑" pitchFamily="2" charset="-122"/>
                <a:cs typeface="Arial" pitchFamily="34" charset="0"/>
              </a:rPr>
              <a:t>消费者问题</a:t>
            </a:r>
            <a:endParaRPr lang="en-US" altLang="zh-CN" sz="2600" b="1" dirty="0" smtClean="0">
              <a:solidFill>
                <a:srgbClr val="0000FF"/>
              </a:solidFill>
              <a:latin typeface="Arial" pitchFamily="34" charset="0"/>
              <a:ea typeface="华文细黑" pitchFamily="2" charset="-122"/>
              <a:cs typeface="Arial" pitchFamily="34" charset="0"/>
            </a:endParaRPr>
          </a:p>
        </p:txBody>
      </p:sp>
      <p:sp>
        <p:nvSpPr>
          <p:cNvPr id="5" name="矩形 4"/>
          <p:cNvSpPr/>
          <p:nvPr/>
        </p:nvSpPr>
        <p:spPr>
          <a:xfrm>
            <a:off x="611560" y="2348880"/>
            <a:ext cx="1512168" cy="72008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2400" dirty="0" smtClean="0"/>
              <a:t>生产者</a:t>
            </a:r>
            <a:endParaRPr lang="zh-CN" altLang="en-US" sz="2400" dirty="0"/>
          </a:p>
        </p:txBody>
      </p:sp>
      <p:sp>
        <p:nvSpPr>
          <p:cNvPr id="6" name="矩形 5"/>
          <p:cNvSpPr/>
          <p:nvPr/>
        </p:nvSpPr>
        <p:spPr>
          <a:xfrm>
            <a:off x="6732240" y="2349442"/>
            <a:ext cx="1512168" cy="72008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2400" dirty="0" smtClean="0"/>
              <a:t>消费者</a:t>
            </a:r>
            <a:endParaRPr lang="zh-CN" altLang="en-US" sz="2400" dirty="0"/>
          </a:p>
        </p:txBody>
      </p:sp>
      <p:sp>
        <p:nvSpPr>
          <p:cNvPr id="7" name="椭圆 6"/>
          <p:cNvSpPr/>
          <p:nvPr/>
        </p:nvSpPr>
        <p:spPr>
          <a:xfrm>
            <a:off x="3491880" y="2132856"/>
            <a:ext cx="1872208" cy="115212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zh-CN" altLang="en-US" sz="2400" dirty="0" smtClean="0"/>
              <a:t>共享</a:t>
            </a:r>
            <a:endParaRPr lang="en-US" altLang="zh-CN" sz="2400" dirty="0" smtClean="0"/>
          </a:p>
          <a:p>
            <a:pPr algn="ctr"/>
            <a:r>
              <a:rPr lang="zh-CN" altLang="en-US" sz="2400" dirty="0" smtClean="0"/>
              <a:t>对象</a:t>
            </a:r>
            <a:endParaRPr lang="zh-CN" altLang="en-US" sz="2400" dirty="0"/>
          </a:p>
        </p:txBody>
      </p:sp>
      <p:cxnSp>
        <p:nvCxnSpPr>
          <p:cNvPr id="9" name="直接箭头连接符 8"/>
          <p:cNvCxnSpPr>
            <a:stCxn id="5" idx="3"/>
            <a:endCxn id="7" idx="2"/>
          </p:cNvCxnSpPr>
          <p:nvPr/>
        </p:nvCxnSpPr>
        <p:spPr>
          <a:xfrm>
            <a:off x="2123728" y="2708920"/>
            <a:ext cx="136815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a:stCxn id="7" idx="6"/>
            <a:endCxn id="6" idx="1"/>
          </p:cNvCxnSpPr>
          <p:nvPr/>
        </p:nvCxnSpPr>
        <p:spPr>
          <a:xfrm>
            <a:off x="5364088" y="2708920"/>
            <a:ext cx="1368152" cy="56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411760" y="2339588"/>
            <a:ext cx="792088" cy="369332"/>
          </a:xfrm>
          <a:prstGeom prst="rect">
            <a:avLst/>
          </a:prstGeom>
          <a:noFill/>
        </p:spPr>
        <p:txBody>
          <a:bodyPr wrap="square" rtlCol="0">
            <a:spAutoFit/>
          </a:bodyPr>
          <a:lstStyle/>
          <a:p>
            <a:pPr algn="ctr"/>
            <a:r>
              <a:rPr lang="en-US" altLang="zh-CN" dirty="0" smtClean="0"/>
              <a:t>put</a:t>
            </a:r>
            <a:endParaRPr lang="zh-CN" altLang="en-US" dirty="0"/>
          </a:p>
        </p:txBody>
      </p:sp>
      <p:sp>
        <p:nvSpPr>
          <p:cNvPr id="15" name="TextBox 14"/>
          <p:cNvSpPr txBox="1"/>
          <p:nvPr/>
        </p:nvSpPr>
        <p:spPr>
          <a:xfrm>
            <a:off x="5580112" y="2348880"/>
            <a:ext cx="792088" cy="369332"/>
          </a:xfrm>
          <a:prstGeom prst="rect">
            <a:avLst/>
          </a:prstGeom>
          <a:noFill/>
        </p:spPr>
        <p:txBody>
          <a:bodyPr wrap="square" rtlCol="0">
            <a:spAutoFit/>
          </a:bodyPr>
          <a:lstStyle/>
          <a:p>
            <a:pPr algn="ctr"/>
            <a:r>
              <a:rPr lang="en-US" altLang="zh-CN" dirty="0" smtClean="0"/>
              <a:t>get</a:t>
            </a:r>
            <a:endParaRPr lang="zh-CN" altLang="en-US" dirty="0"/>
          </a:p>
        </p:txBody>
      </p:sp>
      <p:sp>
        <p:nvSpPr>
          <p:cNvPr id="16" name="TextBox 15"/>
          <p:cNvSpPr txBox="1"/>
          <p:nvPr/>
        </p:nvSpPr>
        <p:spPr>
          <a:xfrm>
            <a:off x="395536" y="3554139"/>
            <a:ext cx="8424936" cy="2631490"/>
          </a:xfrm>
          <a:prstGeom prst="rect">
            <a:avLst/>
          </a:prstGeom>
          <a:noFill/>
        </p:spPr>
        <p:txBody>
          <a:bodyPr wrap="square" rtlCol="0">
            <a:spAutoFit/>
          </a:bodyPr>
          <a:lstStyle/>
          <a:p>
            <a:pPr>
              <a:spcAft>
                <a:spcPts val="600"/>
              </a:spcAft>
              <a:buFont typeface="Wingdings" pitchFamily="2" charset="2"/>
              <a:buChar char="ü"/>
            </a:pPr>
            <a:r>
              <a:rPr lang="zh-CN" altLang="en-US" sz="2400" b="1" dirty="0" smtClean="0">
                <a:latin typeface="Arial" pitchFamily="34" charset="0"/>
                <a:ea typeface="华文细黑" pitchFamily="2" charset="-122"/>
                <a:cs typeface="Arial" pitchFamily="34" charset="0"/>
              </a:rPr>
              <a:t>生产者生产一个产品后放入共享对象中，而不管共享对象中是否已有产品；消费者从共享对象中取用产品，但不检测是否已经取过。</a:t>
            </a:r>
            <a:endParaRPr lang="en-US" altLang="zh-CN" sz="2400" b="1" dirty="0" smtClean="0">
              <a:latin typeface="Arial" pitchFamily="34" charset="0"/>
              <a:ea typeface="华文细黑" pitchFamily="2" charset="-122"/>
              <a:cs typeface="Arial" pitchFamily="34" charset="0"/>
            </a:endParaRPr>
          </a:p>
          <a:p>
            <a:pPr>
              <a:spcAft>
                <a:spcPts val="600"/>
              </a:spcAft>
              <a:buFont typeface="Wingdings" pitchFamily="2" charset="2"/>
              <a:buChar char="ü"/>
            </a:pPr>
            <a:r>
              <a:rPr lang="zh-CN" altLang="en-US" sz="2600" b="1" dirty="0" smtClean="0">
                <a:latin typeface="Arial" pitchFamily="34" charset="0"/>
                <a:ea typeface="华文细黑" pitchFamily="2" charset="-122"/>
                <a:cs typeface="Arial" pitchFamily="34" charset="0"/>
              </a:rPr>
              <a:t>若共享对象中只能存放一个数据，可能出现以下问题：</a:t>
            </a:r>
            <a:endParaRPr lang="en-US" altLang="zh-CN" sz="2600" b="1" dirty="0" smtClean="0">
              <a:latin typeface="Arial" pitchFamily="34" charset="0"/>
              <a:ea typeface="华文细黑" pitchFamily="2" charset="-122"/>
              <a:cs typeface="Arial" pitchFamily="34" charset="0"/>
            </a:endParaRPr>
          </a:p>
          <a:p>
            <a:pPr>
              <a:spcAft>
                <a:spcPts val="600"/>
              </a:spcAft>
              <a:buFont typeface="Arial" pitchFamily="34" charset="0"/>
              <a:buChar char="•"/>
            </a:pPr>
            <a:r>
              <a:rPr lang="zh-CN" altLang="en-US" sz="2600" b="1" dirty="0" smtClean="0">
                <a:solidFill>
                  <a:srgbClr val="C00000"/>
                </a:solidFill>
                <a:latin typeface="华文楷体" pitchFamily="2" charset="-122"/>
                <a:ea typeface="华文楷体" pitchFamily="2" charset="-122"/>
                <a:cs typeface="Arial" pitchFamily="34" charset="0"/>
              </a:rPr>
              <a:t>生产者比消费者快时，消费者会漏掉一些数据取不到。</a:t>
            </a:r>
            <a:endParaRPr lang="en-US" altLang="zh-CN" sz="2600" b="1" dirty="0" smtClean="0">
              <a:solidFill>
                <a:srgbClr val="C00000"/>
              </a:solidFill>
              <a:latin typeface="华文楷体" pitchFamily="2" charset="-122"/>
              <a:ea typeface="华文楷体" pitchFamily="2" charset="-122"/>
              <a:cs typeface="Arial" pitchFamily="34" charset="0"/>
            </a:endParaRPr>
          </a:p>
          <a:p>
            <a:pPr>
              <a:spcAft>
                <a:spcPts val="600"/>
              </a:spcAft>
              <a:buFont typeface="Arial" pitchFamily="34" charset="0"/>
              <a:buChar char="•"/>
            </a:pPr>
            <a:r>
              <a:rPr lang="zh-CN" altLang="en-US" sz="2600" b="1" dirty="0" smtClean="0">
                <a:solidFill>
                  <a:srgbClr val="C00000"/>
                </a:solidFill>
                <a:latin typeface="华文楷体" pitchFamily="2" charset="-122"/>
                <a:ea typeface="华文楷体" pitchFamily="2" charset="-122"/>
                <a:cs typeface="Arial" pitchFamily="34" charset="0"/>
              </a:rPr>
              <a:t>消费者比生产者快时，消费者取的数据相同。</a:t>
            </a:r>
            <a:endParaRPr lang="en-US" altLang="zh-CN" sz="2600" b="1" dirty="0" smtClean="0">
              <a:solidFill>
                <a:srgbClr val="C00000"/>
              </a:solidFill>
              <a:latin typeface="华文楷体" pitchFamily="2" charset="-122"/>
              <a:ea typeface="华文楷体" pitchFamily="2" charset="-122"/>
              <a:cs typeface="Arial" pitchFamily="34" charset="0"/>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11.9</a:t>
            </a:r>
            <a:r>
              <a:rPr lang="zh-CN" altLang="en-US" dirty="0" smtClean="0"/>
              <a:t> 线程交互</a:t>
            </a:r>
            <a:endParaRPr lang="zh-CN" altLang="en-US" dirty="0"/>
          </a:p>
        </p:txBody>
      </p:sp>
      <p:sp>
        <p:nvSpPr>
          <p:cNvPr id="4" name="TextBox 3"/>
          <p:cNvSpPr txBox="1"/>
          <p:nvPr/>
        </p:nvSpPr>
        <p:spPr>
          <a:xfrm>
            <a:off x="323528" y="980728"/>
            <a:ext cx="8424936" cy="3770263"/>
          </a:xfrm>
          <a:prstGeom prst="rect">
            <a:avLst/>
          </a:prstGeom>
          <a:noFill/>
        </p:spPr>
        <p:txBody>
          <a:bodyPr wrap="square" rtlCol="0">
            <a:spAutoFit/>
          </a:bodyPr>
          <a:lstStyle/>
          <a:p>
            <a:pPr>
              <a:spcAft>
                <a:spcPts val="600"/>
              </a:spcAft>
              <a:buFont typeface="Wingdings" pitchFamily="2" charset="2"/>
              <a:buChar char="n"/>
            </a:pPr>
            <a:r>
              <a:rPr lang="zh-CN" altLang="en-US" sz="3200" b="1" dirty="0" smtClean="0">
                <a:solidFill>
                  <a:srgbClr val="FF0000"/>
                </a:solidFill>
                <a:latin typeface="Arial" pitchFamily="34" charset="0"/>
                <a:ea typeface="华文细黑" pitchFamily="2" charset="-122"/>
                <a:cs typeface="Arial" pitchFamily="34" charset="0"/>
              </a:rPr>
              <a:t>解决方案</a:t>
            </a:r>
            <a:endParaRPr lang="en-US" altLang="zh-CN" sz="3200" b="1" dirty="0" smtClean="0">
              <a:solidFill>
                <a:srgbClr val="FF0000"/>
              </a:solidFill>
              <a:latin typeface="Arial" pitchFamily="34" charset="0"/>
              <a:ea typeface="华文细黑" pitchFamily="2" charset="-122"/>
              <a:cs typeface="Arial" pitchFamily="34" charset="0"/>
            </a:endParaRPr>
          </a:p>
          <a:p>
            <a:pPr>
              <a:spcAft>
                <a:spcPts val="600"/>
              </a:spcAft>
              <a:buFont typeface="Wingdings" pitchFamily="2" charset="2"/>
              <a:buChar char="Ø"/>
            </a:pPr>
            <a:r>
              <a:rPr lang="zh-CN" altLang="en-US" sz="2600" b="1" dirty="0" smtClean="0">
                <a:solidFill>
                  <a:srgbClr val="0000FF"/>
                </a:solidFill>
                <a:latin typeface="Arial" pitchFamily="34" charset="0"/>
                <a:ea typeface="华文细黑" pitchFamily="2" charset="-122"/>
                <a:cs typeface="Arial" pitchFamily="34" charset="0"/>
              </a:rPr>
              <a:t>线程协作：</a:t>
            </a:r>
            <a:r>
              <a:rPr lang="zh-CN" altLang="en-US" sz="2600" b="1" dirty="0" smtClean="0">
                <a:latin typeface="Arial" pitchFamily="34" charset="0"/>
                <a:ea typeface="华文细黑" pitchFamily="2" charset="-122"/>
                <a:cs typeface="Arial" pitchFamily="34" charset="0"/>
              </a:rPr>
              <a:t>使用</a:t>
            </a:r>
            <a:r>
              <a:rPr lang="en-US" altLang="zh-CN" sz="2600" b="1" dirty="0" smtClean="0">
                <a:latin typeface="Arial" pitchFamily="34" charset="0"/>
                <a:ea typeface="华文细黑" pitchFamily="2" charset="-122"/>
                <a:cs typeface="Arial" pitchFamily="34" charset="0"/>
              </a:rPr>
              <a:t>Object</a:t>
            </a:r>
            <a:r>
              <a:rPr lang="zh-CN" altLang="en-US" sz="2600" b="1" dirty="0" smtClean="0">
                <a:latin typeface="Arial" pitchFamily="34" charset="0"/>
                <a:ea typeface="华文细黑" pitchFamily="2" charset="-122"/>
                <a:cs typeface="Arial" pitchFamily="34" charset="0"/>
              </a:rPr>
              <a:t>中定义的方法</a:t>
            </a:r>
            <a:r>
              <a:rPr lang="en-US" altLang="zh-CN" sz="2600" b="1" dirty="0" smtClean="0">
                <a:latin typeface="Arial" pitchFamily="34" charset="0"/>
                <a:ea typeface="华文细黑" pitchFamily="2" charset="-122"/>
                <a:cs typeface="Arial" pitchFamily="34" charset="0"/>
              </a:rPr>
              <a:t>wait()</a:t>
            </a:r>
            <a:r>
              <a:rPr lang="zh-CN" altLang="en-US" sz="2600" b="1" dirty="0" smtClean="0">
                <a:latin typeface="Arial" pitchFamily="34" charset="0"/>
                <a:ea typeface="华文细黑" pitchFamily="2" charset="-122"/>
                <a:cs typeface="Arial" pitchFamily="34" charset="0"/>
              </a:rPr>
              <a:t>、</a:t>
            </a:r>
            <a:r>
              <a:rPr lang="en-US" altLang="zh-CN" sz="2600" b="1" dirty="0" smtClean="0">
                <a:latin typeface="Arial" pitchFamily="34" charset="0"/>
                <a:ea typeface="华文细黑" pitchFamily="2" charset="-122"/>
                <a:cs typeface="Arial" pitchFamily="34" charset="0"/>
              </a:rPr>
              <a:t>notify()</a:t>
            </a:r>
            <a:r>
              <a:rPr lang="zh-CN" altLang="en-US" sz="2600" b="1" dirty="0" smtClean="0">
                <a:latin typeface="Arial" pitchFamily="34" charset="0"/>
                <a:ea typeface="华文细黑" pitchFamily="2" charset="-122"/>
                <a:cs typeface="Arial" pitchFamily="34" charset="0"/>
              </a:rPr>
              <a:t>、</a:t>
            </a:r>
            <a:r>
              <a:rPr lang="en-US" altLang="zh-CN" sz="2600" b="1" dirty="0" smtClean="0">
                <a:latin typeface="Arial" pitchFamily="34" charset="0"/>
                <a:ea typeface="华文细黑" pitchFamily="2" charset="-122"/>
                <a:cs typeface="Arial" pitchFamily="34" charset="0"/>
              </a:rPr>
              <a:t>notifyAll()</a:t>
            </a:r>
            <a:r>
              <a:rPr lang="zh-CN" altLang="en-US" sz="2600" b="1" dirty="0" smtClean="0">
                <a:latin typeface="Arial" pitchFamily="34" charset="0"/>
                <a:ea typeface="华文细黑" pitchFamily="2" charset="-122"/>
                <a:cs typeface="Arial" pitchFamily="34" charset="0"/>
              </a:rPr>
              <a:t>。</a:t>
            </a:r>
            <a:endParaRPr lang="en-US" altLang="zh-CN" sz="2600" b="1" dirty="0" smtClean="0">
              <a:latin typeface="Arial" pitchFamily="34" charset="0"/>
              <a:ea typeface="华文细黑" pitchFamily="2" charset="-122"/>
              <a:cs typeface="Arial" pitchFamily="34" charset="0"/>
            </a:endParaRPr>
          </a:p>
          <a:p>
            <a:pPr>
              <a:spcAft>
                <a:spcPts val="600"/>
              </a:spcAft>
              <a:buFont typeface="Wingdings" pitchFamily="2" charset="2"/>
              <a:buChar char="ü"/>
            </a:pPr>
            <a:r>
              <a:rPr lang="en-US" altLang="zh-CN" sz="2600" b="1" dirty="0" smtClean="0">
                <a:solidFill>
                  <a:srgbClr val="C00000"/>
                </a:solidFill>
                <a:latin typeface="Arial" pitchFamily="34" charset="0"/>
                <a:ea typeface="华文细黑" pitchFamily="2" charset="-122"/>
                <a:cs typeface="Arial" pitchFamily="34" charset="0"/>
              </a:rPr>
              <a:t>wait()</a:t>
            </a:r>
            <a:r>
              <a:rPr lang="zh-CN" altLang="en-US" sz="2600" b="1" dirty="0" smtClean="0">
                <a:solidFill>
                  <a:srgbClr val="C00000"/>
                </a:solidFill>
                <a:latin typeface="Arial" pitchFamily="34" charset="0"/>
                <a:ea typeface="华文细黑" pitchFamily="2" charset="-122"/>
                <a:cs typeface="Arial" pitchFamily="34" charset="0"/>
              </a:rPr>
              <a:t>：</a:t>
            </a:r>
            <a:r>
              <a:rPr lang="zh-CN" altLang="en-US" sz="2600" b="1" dirty="0" smtClean="0">
                <a:latin typeface="Arial" pitchFamily="34" charset="0"/>
                <a:ea typeface="华文细黑" pitchFamily="2" charset="-122"/>
                <a:cs typeface="Arial" pitchFamily="34" charset="0"/>
              </a:rPr>
              <a:t>当前线程等待，直到被唤醒。</a:t>
            </a:r>
            <a:endParaRPr lang="en-US" altLang="zh-CN" sz="2600" b="1" dirty="0" smtClean="0">
              <a:latin typeface="Arial" pitchFamily="34" charset="0"/>
              <a:ea typeface="华文细黑" pitchFamily="2" charset="-122"/>
              <a:cs typeface="Arial" pitchFamily="34" charset="0"/>
            </a:endParaRPr>
          </a:p>
          <a:p>
            <a:pPr>
              <a:spcAft>
                <a:spcPts val="600"/>
              </a:spcAft>
              <a:buFont typeface="Wingdings" pitchFamily="2" charset="2"/>
              <a:buChar char="ü"/>
            </a:pPr>
            <a:r>
              <a:rPr lang="en-US" altLang="zh-CN" sz="2600" b="1" dirty="0" smtClean="0">
                <a:solidFill>
                  <a:srgbClr val="C00000"/>
                </a:solidFill>
                <a:latin typeface="Arial" pitchFamily="34" charset="0"/>
                <a:ea typeface="华文细黑" pitchFamily="2" charset="-122"/>
                <a:cs typeface="Arial" pitchFamily="34" charset="0"/>
              </a:rPr>
              <a:t>wait(long timeout)</a:t>
            </a:r>
            <a:r>
              <a:rPr lang="zh-CN" altLang="en-US" sz="2600" b="1" dirty="0" smtClean="0">
                <a:solidFill>
                  <a:srgbClr val="C00000"/>
                </a:solidFill>
                <a:latin typeface="Arial" pitchFamily="34" charset="0"/>
                <a:ea typeface="华文细黑" pitchFamily="2" charset="-122"/>
                <a:cs typeface="Arial" pitchFamily="34" charset="0"/>
              </a:rPr>
              <a:t>：</a:t>
            </a:r>
            <a:r>
              <a:rPr lang="zh-CN" altLang="en-US" sz="2600" b="1" dirty="0" smtClean="0">
                <a:latin typeface="Arial" pitchFamily="34" charset="0"/>
                <a:ea typeface="华文细黑" pitchFamily="2" charset="-122"/>
                <a:cs typeface="Arial" pitchFamily="34" charset="0"/>
              </a:rPr>
              <a:t>当前线程等待参数</a:t>
            </a:r>
            <a:r>
              <a:rPr lang="en-US" altLang="zh-CN" sz="2600" b="1" dirty="0" smtClean="0">
                <a:latin typeface="Arial" pitchFamily="34" charset="0"/>
                <a:ea typeface="华文细黑" pitchFamily="2" charset="-122"/>
                <a:cs typeface="Arial" pitchFamily="34" charset="0"/>
              </a:rPr>
              <a:t>timeout</a:t>
            </a:r>
            <a:r>
              <a:rPr lang="zh-CN" altLang="en-US" sz="2600" b="1" dirty="0" smtClean="0">
                <a:latin typeface="Arial" pitchFamily="34" charset="0"/>
                <a:ea typeface="华文细黑" pitchFamily="2" charset="-122"/>
                <a:cs typeface="Arial" pitchFamily="34" charset="0"/>
              </a:rPr>
              <a:t>指定的时间，直到被唤醒或者到达了参数</a:t>
            </a:r>
            <a:r>
              <a:rPr lang="en-US" altLang="zh-CN" sz="2600" b="1" dirty="0" smtClean="0">
                <a:latin typeface="Arial" pitchFamily="34" charset="0"/>
                <a:ea typeface="华文细黑" pitchFamily="2" charset="-122"/>
                <a:cs typeface="Arial" pitchFamily="34" charset="0"/>
              </a:rPr>
              <a:t>timeout</a:t>
            </a:r>
            <a:r>
              <a:rPr lang="zh-CN" altLang="en-US" sz="2600" b="1" dirty="0" smtClean="0">
                <a:latin typeface="Arial" pitchFamily="34" charset="0"/>
                <a:ea typeface="华文细黑" pitchFamily="2" charset="-122"/>
                <a:cs typeface="Arial" pitchFamily="34" charset="0"/>
              </a:rPr>
              <a:t>指定的时间。</a:t>
            </a:r>
            <a:endParaRPr lang="en-US" altLang="zh-CN" sz="2600" b="1" dirty="0" smtClean="0">
              <a:latin typeface="Arial" pitchFamily="34" charset="0"/>
              <a:ea typeface="华文细黑" pitchFamily="2" charset="-122"/>
              <a:cs typeface="Arial" pitchFamily="34" charset="0"/>
            </a:endParaRPr>
          </a:p>
          <a:p>
            <a:pPr>
              <a:spcAft>
                <a:spcPts val="600"/>
              </a:spcAft>
              <a:buFont typeface="Wingdings" pitchFamily="2" charset="2"/>
              <a:buChar char="ü"/>
            </a:pPr>
            <a:r>
              <a:rPr lang="en-US" altLang="zh-CN" sz="2600" b="1" dirty="0" smtClean="0">
                <a:solidFill>
                  <a:srgbClr val="C00000"/>
                </a:solidFill>
                <a:latin typeface="Arial" pitchFamily="34" charset="0"/>
                <a:ea typeface="华文细黑" pitchFamily="2" charset="-122"/>
                <a:cs typeface="Arial" pitchFamily="34" charset="0"/>
              </a:rPr>
              <a:t>notify()</a:t>
            </a:r>
            <a:r>
              <a:rPr lang="zh-CN" altLang="en-US" sz="2600" b="1" dirty="0" smtClean="0">
                <a:solidFill>
                  <a:srgbClr val="C00000"/>
                </a:solidFill>
                <a:latin typeface="Arial" pitchFamily="34" charset="0"/>
                <a:ea typeface="华文细黑" pitchFamily="2" charset="-122"/>
                <a:cs typeface="Arial" pitchFamily="34" charset="0"/>
              </a:rPr>
              <a:t>：</a:t>
            </a:r>
            <a:r>
              <a:rPr lang="zh-CN" altLang="en-US" sz="2600" b="1" dirty="0" smtClean="0">
                <a:latin typeface="Arial" pitchFamily="34" charset="0"/>
                <a:ea typeface="华文细黑" pitchFamily="2" charset="-122"/>
                <a:cs typeface="Arial" pitchFamily="34" charset="0"/>
              </a:rPr>
              <a:t>唤醒一个等待线程。</a:t>
            </a:r>
            <a:endParaRPr lang="en-US" altLang="zh-CN" sz="2600" b="1" dirty="0" smtClean="0">
              <a:latin typeface="Arial" pitchFamily="34" charset="0"/>
              <a:ea typeface="华文细黑" pitchFamily="2" charset="-122"/>
              <a:cs typeface="Arial" pitchFamily="34" charset="0"/>
            </a:endParaRPr>
          </a:p>
          <a:p>
            <a:pPr>
              <a:spcAft>
                <a:spcPts val="600"/>
              </a:spcAft>
              <a:buFont typeface="Wingdings" pitchFamily="2" charset="2"/>
              <a:buChar char="ü"/>
            </a:pPr>
            <a:r>
              <a:rPr lang="en-US" altLang="zh-CN" sz="2600" b="1" dirty="0" smtClean="0">
                <a:solidFill>
                  <a:srgbClr val="C00000"/>
                </a:solidFill>
                <a:latin typeface="Arial" pitchFamily="34" charset="0"/>
                <a:ea typeface="华文细黑" pitchFamily="2" charset="-122"/>
                <a:cs typeface="Arial" pitchFamily="34" charset="0"/>
              </a:rPr>
              <a:t>notifyAll()</a:t>
            </a:r>
            <a:r>
              <a:rPr lang="zh-CN" altLang="en-US" sz="2600" b="1" dirty="0" smtClean="0">
                <a:solidFill>
                  <a:srgbClr val="C00000"/>
                </a:solidFill>
                <a:latin typeface="Arial" pitchFamily="34" charset="0"/>
                <a:ea typeface="华文细黑" pitchFamily="2" charset="-122"/>
                <a:cs typeface="Arial" pitchFamily="34" charset="0"/>
              </a:rPr>
              <a:t>：</a:t>
            </a:r>
            <a:r>
              <a:rPr lang="zh-CN" altLang="en-US" sz="2600" b="1" dirty="0" smtClean="0">
                <a:latin typeface="Arial" pitchFamily="34" charset="0"/>
                <a:ea typeface="华文细黑" pitchFamily="2" charset="-122"/>
                <a:cs typeface="Arial" pitchFamily="34" charset="0"/>
              </a:rPr>
              <a:t>唤醒所有等待的线程。</a:t>
            </a:r>
            <a:endParaRPr lang="en-US" altLang="zh-CN" sz="2600" b="1" dirty="0" smtClean="0">
              <a:latin typeface="Arial" pitchFamily="34" charset="0"/>
              <a:ea typeface="华文细黑" pitchFamily="2" charset="-122"/>
              <a:cs typeface="Arial" pitchFamily="34" charset="0"/>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11.9</a:t>
            </a:r>
            <a:r>
              <a:rPr lang="zh-CN" altLang="en-US" dirty="0" smtClean="0"/>
              <a:t> 线程交互</a:t>
            </a:r>
            <a:endParaRPr lang="zh-CN" altLang="en-US" dirty="0"/>
          </a:p>
        </p:txBody>
      </p:sp>
      <p:sp>
        <p:nvSpPr>
          <p:cNvPr id="4" name="TextBox 3"/>
          <p:cNvSpPr txBox="1"/>
          <p:nvPr/>
        </p:nvSpPr>
        <p:spPr>
          <a:xfrm>
            <a:off x="323528" y="980728"/>
            <a:ext cx="8424936" cy="1292662"/>
          </a:xfrm>
          <a:prstGeom prst="rect">
            <a:avLst/>
          </a:prstGeom>
          <a:noFill/>
        </p:spPr>
        <p:txBody>
          <a:bodyPr wrap="square" rtlCol="0">
            <a:spAutoFit/>
          </a:bodyPr>
          <a:lstStyle/>
          <a:p>
            <a:pPr algn="just">
              <a:spcAft>
                <a:spcPts val="600"/>
              </a:spcAft>
              <a:buFont typeface="Wingdings" pitchFamily="2" charset="2"/>
              <a:buChar char="Ø"/>
            </a:pPr>
            <a:r>
              <a:rPr lang="en-US" altLang="zh-CN" sz="2600" b="1" dirty="0" smtClean="0">
                <a:latin typeface="Arial" pitchFamily="34" charset="0"/>
                <a:ea typeface="华文细黑" pitchFamily="2" charset="-122"/>
                <a:cs typeface="Arial" pitchFamily="34" charset="0"/>
              </a:rPr>
              <a:t>wait()</a:t>
            </a:r>
            <a:r>
              <a:rPr lang="zh-CN" altLang="en-US" sz="2600" b="1" dirty="0" smtClean="0">
                <a:latin typeface="Arial" pitchFamily="34" charset="0"/>
                <a:ea typeface="华文细黑" pitchFamily="2" charset="-122"/>
                <a:cs typeface="Arial" pitchFamily="34" charset="0"/>
              </a:rPr>
              <a:t>、</a:t>
            </a:r>
            <a:r>
              <a:rPr lang="en-US" altLang="zh-CN" sz="2600" b="1" dirty="0" smtClean="0">
                <a:latin typeface="Arial" pitchFamily="34" charset="0"/>
                <a:ea typeface="华文细黑" pitchFamily="2" charset="-122"/>
                <a:cs typeface="Arial" pitchFamily="34" charset="0"/>
              </a:rPr>
              <a:t>notify()</a:t>
            </a:r>
            <a:r>
              <a:rPr lang="zh-CN" altLang="en-US" sz="2600" b="1" dirty="0" smtClean="0">
                <a:latin typeface="Arial" pitchFamily="34" charset="0"/>
                <a:ea typeface="华文细黑" pitchFamily="2" charset="-122"/>
                <a:cs typeface="Arial" pitchFamily="34" charset="0"/>
              </a:rPr>
              <a:t>、</a:t>
            </a:r>
            <a:r>
              <a:rPr lang="en-US" altLang="zh-CN" sz="2600" b="1" dirty="0" smtClean="0">
                <a:latin typeface="Arial" pitchFamily="34" charset="0"/>
                <a:ea typeface="华文细黑" pitchFamily="2" charset="-122"/>
                <a:cs typeface="Arial" pitchFamily="34" charset="0"/>
              </a:rPr>
              <a:t>notifyAll()</a:t>
            </a:r>
            <a:r>
              <a:rPr lang="zh-CN" altLang="en-US" sz="2600" b="1" dirty="0" smtClean="0">
                <a:latin typeface="Arial" pitchFamily="34" charset="0"/>
                <a:ea typeface="华文细黑" pitchFamily="2" charset="-122"/>
                <a:cs typeface="Arial" pitchFamily="34" charset="0"/>
              </a:rPr>
              <a:t>方法必须与关键字</a:t>
            </a:r>
            <a:r>
              <a:rPr lang="en-US" altLang="zh-CN" sz="2600" b="1" dirty="0" smtClean="0">
                <a:solidFill>
                  <a:srgbClr val="C00000"/>
                </a:solidFill>
                <a:latin typeface="Arial" pitchFamily="34" charset="0"/>
                <a:ea typeface="华文细黑" pitchFamily="2" charset="-122"/>
                <a:cs typeface="Arial" pitchFamily="34" charset="0"/>
              </a:rPr>
              <a:t>synchronized</a:t>
            </a:r>
            <a:r>
              <a:rPr lang="zh-CN" altLang="en-US" sz="2600" b="1" dirty="0" smtClean="0">
                <a:latin typeface="Arial" pitchFamily="34" charset="0"/>
                <a:ea typeface="华文细黑" pitchFamily="2" charset="-122"/>
                <a:cs typeface="Arial" pitchFamily="34" charset="0"/>
              </a:rPr>
              <a:t>配合使用，它们只能用在</a:t>
            </a:r>
            <a:r>
              <a:rPr lang="en-US" altLang="zh-CN" sz="2600" b="1" dirty="0" smtClean="0">
                <a:latin typeface="Arial" pitchFamily="34" charset="0"/>
                <a:ea typeface="华文细黑" pitchFamily="2" charset="-122"/>
                <a:cs typeface="Arial" pitchFamily="34" charset="0"/>
              </a:rPr>
              <a:t>synchronized </a:t>
            </a:r>
            <a:r>
              <a:rPr lang="zh-CN" altLang="en-US" sz="2600" b="1" dirty="0" smtClean="0">
                <a:latin typeface="Arial" pitchFamily="34" charset="0"/>
                <a:ea typeface="华文细黑" pitchFamily="2" charset="-122"/>
                <a:cs typeface="Arial" pitchFamily="34" charset="0"/>
              </a:rPr>
              <a:t>关键字指明要加以同步的代码部分内。</a:t>
            </a:r>
            <a:endParaRPr lang="en-US" altLang="zh-CN" sz="2600" b="1" dirty="0" smtClean="0">
              <a:latin typeface="Arial" pitchFamily="34" charset="0"/>
              <a:ea typeface="华文细黑" pitchFamily="2" charset="-122"/>
              <a:cs typeface="Arial" pitchFamily="34" charset="0"/>
            </a:endParaRPr>
          </a:p>
        </p:txBody>
      </p:sp>
      <p:sp>
        <p:nvSpPr>
          <p:cNvPr id="5" name="TextBox 4"/>
          <p:cNvSpPr txBox="1"/>
          <p:nvPr/>
        </p:nvSpPr>
        <p:spPr>
          <a:xfrm>
            <a:off x="683568" y="2348880"/>
            <a:ext cx="7560840" cy="2308324"/>
          </a:xfrm>
          <a:prstGeom prst="rect">
            <a:avLst/>
          </a:prstGeom>
          <a:solidFill>
            <a:srgbClr val="FFFFCC"/>
          </a:solidFill>
          <a:ln>
            <a:solidFill>
              <a:srgbClr val="C00000"/>
            </a:solidFill>
          </a:ln>
        </p:spPr>
        <p:txBody>
          <a:bodyPr wrap="square" rtlCol="0">
            <a:spAutoFit/>
          </a:bodyPr>
          <a:lstStyle/>
          <a:p>
            <a:r>
              <a:rPr lang="en-US" altLang="zh-CN" sz="2400" dirty="0" smtClean="0"/>
              <a:t>Object</a:t>
            </a:r>
            <a:r>
              <a:rPr lang="zh-CN" altLang="en-US" sz="2400" dirty="0" smtClean="0"/>
              <a:t> </a:t>
            </a:r>
            <a:r>
              <a:rPr lang="en-US" altLang="zh-CN" sz="2400" dirty="0" smtClean="0"/>
              <a:t>lock=new Object();</a:t>
            </a:r>
          </a:p>
          <a:p>
            <a:r>
              <a:rPr lang="en-US" altLang="zh-CN" sz="2400" dirty="0" smtClean="0"/>
              <a:t>synchronized(lock){</a:t>
            </a:r>
          </a:p>
          <a:p>
            <a:r>
              <a:rPr lang="en-US" altLang="zh-CN" sz="2400" dirty="0" smtClean="0"/>
              <a:t>       …</a:t>
            </a:r>
          </a:p>
          <a:p>
            <a:r>
              <a:rPr lang="en-US" altLang="zh-CN" sz="2400" dirty="0" smtClean="0"/>
              <a:t>       lock.wait();//</a:t>
            </a:r>
            <a:r>
              <a:rPr lang="zh-CN" altLang="en-US" sz="2400" dirty="0" smtClean="0"/>
              <a:t>或者</a:t>
            </a:r>
            <a:r>
              <a:rPr lang="en-US" altLang="zh-CN" sz="2400" dirty="0" smtClean="0"/>
              <a:t>lock.notify; </a:t>
            </a:r>
            <a:r>
              <a:rPr lang="zh-CN" altLang="en-US" sz="2400" dirty="0" smtClean="0"/>
              <a:t>或者</a:t>
            </a:r>
            <a:r>
              <a:rPr lang="en-US" altLang="zh-CN" sz="2400" dirty="0" smtClean="0"/>
              <a:t>notifyAll();</a:t>
            </a:r>
          </a:p>
          <a:p>
            <a:r>
              <a:rPr lang="en-US" altLang="zh-CN" sz="2400" dirty="0" smtClean="0"/>
              <a:t>       ….</a:t>
            </a:r>
          </a:p>
          <a:p>
            <a:r>
              <a:rPr lang="en-US" altLang="zh-CN" sz="2400" dirty="0" smtClean="0"/>
              <a:t>}</a:t>
            </a:r>
            <a:endParaRPr lang="zh-CN" altLang="en-US" sz="24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en-US" altLang="zh-CN" dirty="0" smtClean="0"/>
              <a:t>11.1</a:t>
            </a:r>
            <a:r>
              <a:rPr lang="zh-CN" altLang="en-US" dirty="0" smtClean="0"/>
              <a:t> 线程和多线程</a:t>
            </a:r>
            <a:endParaRPr lang="zh-CN" altLang="en-US" dirty="0"/>
          </a:p>
        </p:txBody>
      </p:sp>
      <p:sp>
        <p:nvSpPr>
          <p:cNvPr id="5" name="TextBox 4"/>
          <p:cNvSpPr txBox="1"/>
          <p:nvPr/>
        </p:nvSpPr>
        <p:spPr>
          <a:xfrm>
            <a:off x="361628" y="980728"/>
            <a:ext cx="8496944" cy="4955203"/>
          </a:xfrm>
          <a:prstGeom prst="rect">
            <a:avLst/>
          </a:prstGeom>
          <a:noFill/>
        </p:spPr>
        <p:txBody>
          <a:bodyPr wrap="square" rtlCol="0">
            <a:spAutoFit/>
          </a:bodyPr>
          <a:lstStyle/>
          <a:p>
            <a:pPr>
              <a:spcBef>
                <a:spcPts val="600"/>
              </a:spcBef>
              <a:spcAft>
                <a:spcPts val="600"/>
              </a:spcAft>
              <a:buFont typeface="Wingdings" pitchFamily="2" charset="2"/>
              <a:buChar char="Ø"/>
            </a:pPr>
            <a:r>
              <a:rPr lang="zh-CN" altLang="en-US" sz="2600" b="1" dirty="0" smtClean="0">
                <a:solidFill>
                  <a:srgbClr val="0000FF"/>
                </a:solidFill>
                <a:latin typeface="Arial" pitchFamily="34" charset="0"/>
                <a:ea typeface="华文细黑" pitchFamily="2" charset="-122"/>
                <a:cs typeface="Arial" pitchFamily="34" charset="0"/>
              </a:rPr>
              <a:t>两者的粒度不同，</a:t>
            </a:r>
            <a:r>
              <a:rPr lang="zh-CN" altLang="en-US" sz="2600" b="1" dirty="0" smtClean="0">
                <a:latin typeface="Arial" pitchFamily="34" charset="0"/>
                <a:ea typeface="华文细黑" pitchFamily="2" charset="-122"/>
                <a:cs typeface="Arial" pitchFamily="34" charset="0"/>
              </a:rPr>
              <a:t>是两个不同层次上的概念。进程是操作系统来管理的，而线程则是在一个程序</a:t>
            </a:r>
            <a:r>
              <a:rPr lang="en-US" altLang="zh-CN" sz="2600" b="1" dirty="0" smtClean="0">
                <a:latin typeface="Arial" pitchFamily="34" charset="0"/>
                <a:ea typeface="华文细黑" pitchFamily="2" charset="-122"/>
                <a:cs typeface="Arial" pitchFamily="34" charset="0"/>
              </a:rPr>
              <a:t>(</a:t>
            </a:r>
            <a:r>
              <a:rPr lang="zh-CN" altLang="en-US" sz="2600" b="1" dirty="0" smtClean="0">
                <a:latin typeface="Arial" pitchFamily="34" charset="0"/>
                <a:ea typeface="华文细黑" pitchFamily="2" charset="-122"/>
                <a:cs typeface="Arial" pitchFamily="34" charset="0"/>
              </a:rPr>
              <a:t>进程</a:t>
            </a:r>
            <a:r>
              <a:rPr lang="en-US" altLang="zh-CN" sz="2600" b="1" dirty="0" smtClean="0">
                <a:latin typeface="Arial" pitchFamily="34" charset="0"/>
                <a:ea typeface="华文细黑" pitchFamily="2" charset="-122"/>
                <a:cs typeface="Arial" pitchFamily="34" charset="0"/>
              </a:rPr>
              <a:t>)</a:t>
            </a:r>
            <a:r>
              <a:rPr lang="zh-CN" altLang="en-US" sz="2600" b="1" dirty="0" smtClean="0">
                <a:latin typeface="Arial" pitchFamily="34" charset="0"/>
                <a:ea typeface="华文细黑" pitchFamily="2" charset="-122"/>
                <a:cs typeface="Arial" pitchFamily="34" charset="0"/>
              </a:rPr>
              <a:t>内。</a:t>
            </a:r>
            <a:endParaRPr lang="en-US" altLang="zh-CN" sz="2600" b="1" dirty="0" smtClean="0">
              <a:latin typeface="Arial" pitchFamily="34" charset="0"/>
              <a:ea typeface="华文细黑" pitchFamily="2" charset="-122"/>
              <a:cs typeface="Arial" pitchFamily="34" charset="0"/>
            </a:endParaRPr>
          </a:p>
          <a:p>
            <a:pPr>
              <a:spcBef>
                <a:spcPts val="600"/>
              </a:spcBef>
              <a:spcAft>
                <a:spcPts val="600"/>
              </a:spcAft>
              <a:buFont typeface="Wingdings" pitchFamily="2" charset="2"/>
              <a:buChar char="Ø"/>
            </a:pPr>
            <a:r>
              <a:rPr lang="zh-CN" altLang="en-US" sz="2600" b="1" dirty="0" smtClean="0">
                <a:latin typeface="Arial" pitchFamily="34" charset="0"/>
                <a:ea typeface="华文细黑" pitchFamily="2" charset="-122"/>
                <a:cs typeface="Arial" pitchFamily="34" charset="0"/>
              </a:rPr>
              <a:t>不同进程的代码、内部数据和状态都是完全独立的，而一个程序内的多线程是共享同一块内存空间和同一组系统资源，又可能相互影响。</a:t>
            </a:r>
            <a:endParaRPr lang="en-US" altLang="zh-CN" sz="2600" b="1" dirty="0" smtClean="0">
              <a:latin typeface="Arial" pitchFamily="34" charset="0"/>
              <a:ea typeface="华文细黑" pitchFamily="2" charset="-122"/>
              <a:cs typeface="Arial" pitchFamily="34" charset="0"/>
            </a:endParaRPr>
          </a:p>
          <a:p>
            <a:pPr>
              <a:spcBef>
                <a:spcPts val="600"/>
              </a:spcBef>
              <a:spcAft>
                <a:spcPts val="600"/>
              </a:spcAft>
              <a:buFont typeface="Wingdings" pitchFamily="2" charset="2"/>
              <a:buChar char="Ø"/>
            </a:pPr>
            <a:r>
              <a:rPr lang="zh-CN" altLang="en-US" sz="2600" b="1" dirty="0" smtClean="0">
                <a:latin typeface="Arial" pitchFamily="34" charset="0"/>
                <a:ea typeface="华文细黑" pitchFamily="2" charset="-122"/>
                <a:cs typeface="Arial" pitchFamily="34" charset="0"/>
              </a:rPr>
              <a:t>线程本身的数据通常只有寄存器数据，以及一个程序执行时使用的堆栈，所以线程的切换比进程切换的负担要小。</a:t>
            </a:r>
            <a:endParaRPr lang="en-US" altLang="zh-CN" sz="2600" b="1" dirty="0" smtClean="0">
              <a:latin typeface="Arial" pitchFamily="34" charset="0"/>
              <a:ea typeface="华文细黑" pitchFamily="2" charset="-122"/>
              <a:cs typeface="Arial" pitchFamily="34" charset="0"/>
            </a:endParaRPr>
          </a:p>
          <a:p>
            <a:pPr>
              <a:spcBef>
                <a:spcPts val="600"/>
              </a:spcBef>
              <a:spcAft>
                <a:spcPts val="600"/>
              </a:spcAft>
              <a:buFont typeface="Wingdings" pitchFamily="2" charset="2"/>
              <a:buChar char="Ø"/>
            </a:pPr>
            <a:r>
              <a:rPr lang="zh-CN" altLang="en-US" sz="2600" b="1" dirty="0" smtClean="0">
                <a:latin typeface="Arial" pitchFamily="34" charset="0"/>
                <a:ea typeface="华文细黑" pitchFamily="2" charset="-122"/>
                <a:cs typeface="Arial" pitchFamily="34" charset="0"/>
              </a:rPr>
              <a:t>为了达到多线程的效果，</a:t>
            </a:r>
            <a:r>
              <a:rPr lang="en-US" altLang="zh-CN" sz="2600" b="1" dirty="0" smtClean="0">
                <a:latin typeface="Arial" pitchFamily="34" charset="0"/>
                <a:ea typeface="华文细黑" pitchFamily="2" charset="-122"/>
                <a:cs typeface="Arial" pitchFamily="34" charset="0"/>
              </a:rPr>
              <a:t>Java</a:t>
            </a:r>
            <a:r>
              <a:rPr lang="zh-CN" altLang="en-US" sz="2600" b="1" dirty="0" smtClean="0">
                <a:latin typeface="Arial" pitchFamily="34" charset="0"/>
                <a:ea typeface="华文细黑" pitchFamily="2" charset="-122"/>
                <a:cs typeface="Arial" pitchFamily="34" charset="0"/>
              </a:rPr>
              <a:t>语言把线程或执行环境当作一个封装对象，包含</a:t>
            </a:r>
            <a:r>
              <a:rPr lang="en-US" altLang="zh-CN" sz="2600" b="1" dirty="0" smtClean="0">
                <a:latin typeface="Arial" pitchFamily="34" charset="0"/>
                <a:ea typeface="华文细黑" pitchFamily="2" charset="-122"/>
                <a:cs typeface="Arial" pitchFamily="34" charset="0"/>
              </a:rPr>
              <a:t>CPU</a:t>
            </a:r>
            <a:r>
              <a:rPr lang="zh-CN" altLang="en-US" sz="2600" b="1" dirty="0" smtClean="0">
                <a:latin typeface="Arial" pitchFamily="34" charset="0"/>
                <a:ea typeface="华文细黑" pitchFamily="2" charset="-122"/>
                <a:cs typeface="Arial" pitchFamily="34" charset="0"/>
              </a:rPr>
              <a:t>及自己的程序代码和数据，由虚拟机提供控制。</a:t>
            </a:r>
            <a:r>
              <a:rPr lang="en-US" altLang="zh-CN" sz="2600" b="1" dirty="0" smtClean="0">
                <a:latin typeface="Arial" pitchFamily="34" charset="0"/>
                <a:ea typeface="华文细黑" pitchFamily="2" charset="-122"/>
                <a:cs typeface="Arial" pitchFamily="34" charset="0"/>
              </a:rPr>
              <a:t>Java</a:t>
            </a:r>
            <a:r>
              <a:rPr lang="zh-CN" altLang="en-US" sz="2600" b="1" dirty="0" smtClean="0">
                <a:latin typeface="Arial" pitchFamily="34" charset="0"/>
                <a:ea typeface="华文细黑" pitchFamily="2" charset="-122"/>
                <a:cs typeface="Arial" pitchFamily="34" charset="0"/>
              </a:rPr>
              <a:t>类库中的类</a:t>
            </a:r>
            <a:r>
              <a:rPr lang="en-US" altLang="zh-CN" sz="2600" b="1" dirty="0" err="1" smtClean="0">
                <a:solidFill>
                  <a:srgbClr val="FF0000"/>
                </a:solidFill>
                <a:latin typeface="Arial" pitchFamily="34" charset="0"/>
                <a:ea typeface="华文细黑" pitchFamily="2" charset="-122"/>
                <a:cs typeface="Arial" pitchFamily="34" charset="0"/>
              </a:rPr>
              <a:t>java.lang.Thread</a:t>
            </a:r>
            <a:r>
              <a:rPr lang="zh-CN" altLang="en-US" sz="2600" b="1" dirty="0" smtClean="0">
                <a:latin typeface="Arial" pitchFamily="34" charset="0"/>
                <a:ea typeface="华文细黑" pitchFamily="2" charset="-122"/>
                <a:cs typeface="Arial" pitchFamily="34" charset="0"/>
              </a:rPr>
              <a:t>允许创建这样的线程，并可控制所创建的线程。</a:t>
            </a:r>
            <a:endParaRPr lang="en-US" altLang="zh-CN" sz="2600" b="1" dirty="0" smtClean="0">
              <a:latin typeface="Arial" pitchFamily="34" charset="0"/>
              <a:ea typeface="华文细黑" pitchFamily="2" charset="-122"/>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slide(fromBottom)">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slide(fromBottom)">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slide(fromBottom)">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slide(fromBottom)">
                                      <p:cBhvr>
                                        <p:cTn id="22"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en-US" altLang="zh-CN" dirty="0" smtClean="0"/>
              <a:t>11.1</a:t>
            </a:r>
            <a:r>
              <a:rPr lang="zh-CN" altLang="en-US" dirty="0" smtClean="0"/>
              <a:t> 线程和多线程</a:t>
            </a:r>
            <a:endParaRPr lang="zh-CN" altLang="en-US" dirty="0"/>
          </a:p>
        </p:txBody>
      </p:sp>
      <p:sp>
        <p:nvSpPr>
          <p:cNvPr id="5" name="TextBox 4"/>
          <p:cNvSpPr txBox="1"/>
          <p:nvPr/>
        </p:nvSpPr>
        <p:spPr>
          <a:xfrm>
            <a:off x="361628" y="980728"/>
            <a:ext cx="8496944" cy="523220"/>
          </a:xfrm>
          <a:prstGeom prst="rect">
            <a:avLst/>
          </a:prstGeom>
          <a:noFill/>
        </p:spPr>
        <p:txBody>
          <a:bodyPr wrap="square" rtlCol="0">
            <a:spAutoFit/>
          </a:bodyPr>
          <a:lstStyle/>
          <a:p>
            <a:pPr>
              <a:buFont typeface="Wingdings" pitchFamily="2" charset="2"/>
              <a:buChar char="n"/>
            </a:pPr>
            <a:r>
              <a:rPr lang="en-US" altLang="zh-CN" sz="2800" b="1" dirty="0" smtClean="0">
                <a:solidFill>
                  <a:srgbClr val="FF0000"/>
                </a:solidFill>
                <a:latin typeface="Arial" pitchFamily="34" charset="0"/>
                <a:ea typeface="华文细黑" pitchFamily="2" charset="-122"/>
                <a:cs typeface="Arial" pitchFamily="34" charset="0"/>
              </a:rPr>
              <a:t>Java</a:t>
            </a:r>
            <a:r>
              <a:rPr lang="zh-CN" altLang="en-US" sz="2800" b="1" dirty="0" smtClean="0">
                <a:solidFill>
                  <a:srgbClr val="FF0000"/>
                </a:solidFill>
                <a:latin typeface="Arial" pitchFamily="34" charset="0"/>
                <a:ea typeface="华文细黑" pitchFamily="2" charset="-122"/>
                <a:cs typeface="Arial" pitchFamily="34" charset="0"/>
              </a:rPr>
              <a:t>线程的结构</a:t>
            </a:r>
            <a:endParaRPr lang="en-US" altLang="zh-CN" sz="2800" b="1" dirty="0" smtClean="0">
              <a:solidFill>
                <a:srgbClr val="FF0000"/>
              </a:solidFill>
              <a:latin typeface="Arial" pitchFamily="34" charset="0"/>
              <a:ea typeface="华文细黑" pitchFamily="2" charset="-122"/>
              <a:cs typeface="Arial" pitchFamily="34" charset="0"/>
            </a:endParaRPr>
          </a:p>
        </p:txBody>
      </p:sp>
      <p:grpSp>
        <p:nvGrpSpPr>
          <p:cNvPr id="35" name="组合 34"/>
          <p:cNvGrpSpPr/>
          <p:nvPr/>
        </p:nvGrpSpPr>
        <p:grpSpPr>
          <a:xfrm>
            <a:off x="6588224" y="2852936"/>
            <a:ext cx="2160240" cy="1872208"/>
            <a:chOff x="6012160" y="1988840"/>
            <a:chExt cx="2160240" cy="1872208"/>
          </a:xfrm>
        </p:grpSpPr>
        <p:sp>
          <p:nvSpPr>
            <p:cNvPr id="21" name="椭圆 20"/>
            <p:cNvSpPr/>
            <p:nvPr/>
          </p:nvSpPr>
          <p:spPr>
            <a:xfrm>
              <a:off x="6012160" y="1988840"/>
              <a:ext cx="2160240" cy="187220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solidFill>
                  <a:schemeClr val="tx1"/>
                </a:solidFill>
              </a:endParaRPr>
            </a:p>
          </p:txBody>
        </p:sp>
        <p:sp>
          <p:nvSpPr>
            <p:cNvPr id="22" name="TextBox 21"/>
            <p:cNvSpPr txBox="1"/>
            <p:nvPr/>
          </p:nvSpPr>
          <p:spPr>
            <a:xfrm>
              <a:off x="6703212" y="2305338"/>
              <a:ext cx="821116" cy="400110"/>
            </a:xfrm>
            <a:prstGeom prst="rect">
              <a:avLst/>
            </a:prstGeom>
            <a:noFill/>
          </p:spPr>
          <p:txBody>
            <a:bodyPr wrap="square" rtlCol="0">
              <a:spAutoFit/>
            </a:bodyPr>
            <a:lstStyle/>
            <a:p>
              <a:pPr algn="ctr"/>
              <a:r>
                <a:rPr lang="en-US" altLang="zh-CN" sz="2000" b="1" dirty="0" smtClean="0"/>
                <a:t>CPU</a:t>
              </a:r>
              <a:endParaRPr lang="zh-CN" altLang="en-US" sz="2000" b="1" dirty="0"/>
            </a:p>
          </p:txBody>
        </p:sp>
        <p:sp>
          <p:nvSpPr>
            <p:cNvPr id="23" name="TextBox 22"/>
            <p:cNvSpPr txBox="1"/>
            <p:nvPr/>
          </p:nvSpPr>
          <p:spPr>
            <a:xfrm>
              <a:off x="6084168" y="2924944"/>
              <a:ext cx="936104" cy="400110"/>
            </a:xfrm>
            <a:prstGeom prst="rect">
              <a:avLst/>
            </a:prstGeom>
            <a:noFill/>
          </p:spPr>
          <p:txBody>
            <a:bodyPr wrap="square" rtlCol="0">
              <a:spAutoFit/>
            </a:bodyPr>
            <a:lstStyle/>
            <a:p>
              <a:pPr algn="ctr"/>
              <a:r>
                <a:rPr lang="en-US" altLang="zh-CN" sz="2000" b="1" dirty="0" smtClean="0"/>
                <a:t>Code</a:t>
              </a:r>
              <a:endParaRPr lang="zh-CN" altLang="en-US" sz="2000" b="1" dirty="0"/>
            </a:p>
          </p:txBody>
        </p:sp>
        <p:sp>
          <p:nvSpPr>
            <p:cNvPr id="24" name="TextBox 23"/>
            <p:cNvSpPr txBox="1"/>
            <p:nvPr/>
          </p:nvSpPr>
          <p:spPr>
            <a:xfrm>
              <a:off x="7308304" y="2924944"/>
              <a:ext cx="792088" cy="400110"/>
            </a:xfrm>
            <a:prstGeom prst="rect">
              <a:avLst/>
            </a:prstGeom>
            <a:noFill/>
          </p:spPr>
          <p:txBody>
            <a:bodyPr wrap="square" rtlCol="0">
              <a:spAutoFit/>
            </a:bodyPr>
            <a:lstStyle/>
            <a:p>
              <a:pPr algn="ctr"/>
              <a:r>
                <a:rPr lang="en-US" altLang="zh-CN" sz="2000" b="1" dirty="0" smtClean="0"/>
                <a:t>Data</a:t>
              </a:r>
              <a:endParaRPr lang="zh-CN" altLang="en-US" sz="2000" b="1" dirty="0"/>
            </a:p>
          </p:txBody>
        </p:sp>
        <p:cxnSp>
          <p:nvCxnSpPr>
            <p:cNvPr id="26" name="直接连接符 25"/>
            <p:cNvCxnSpPr/>
            <p:nvPr/>
          </p:nvCxnSpPr>
          <p:spPr>
            <a:xfrm>
              <a:off x="6156176" y="2420888"/>
              <a:ext cx="936104" cy="576064"/>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flipV="1">
              <a:off x="7092280" y="2348880"/>
              <a:ext cx="864096" cy="648072"/>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直接连接符 29"/>
            <p:cNvCxnSpPr>
              <a:endCxn id="21" idx="4"/>
            </p:cNvCxnSpPr>
            <p:nvPr/>
          </p:nvCxnSpPr>
          <p:spPr>
            <a:xfrm>
              <a:off x="7092280" y="2996952"/>
              <a:ext cx="0" cy="864096"/>
            </a:xfrm>
            <a:prstGeom prst="line">
              <a:avLst/>
            </a:prstGeom>
          </p:spPr>
          <p:style>
            <a:lnRef idx="1">
              <a:schemeClr val="accent1"/>
            </a:lnRef>
            <a:fillRef idx="0">
              <a:schemeClr val="accent1"/>
            </a:fillRef>
            <a:effectRef idx="0">
              <a:schemeClr val="accent1"/>
            </a:effectRef>
            <a:fontRef idx="minor">
              <a:schemeClr val="tx1"/>
            </a:fontRef>
          </p:style>
        </p:cxnSp>
      </p:grpSp>
      <p:sp>
        <p:nvSpPr>
          <p:cNvPr id="36" name="TextBox 35"/>
          <p:cNvSpPr txBox="1"/>
          <p:nvPr/>
        </p:nvSpPr>
        <p:spPr>
          <a:xfrm>
            <a:off x="539552" y="1628800"/>
            <a:ext cx="5040560" cy="492443"/>
          </a:xfrm>
          <a:prstGeom prst="rect">
            <a:avLst/>
          </a:prstGeom>
          <a:noFill/>
        </p:spPr>
        <p:txBody>
          <a:bodyPr wrap="square" rtlCol="0">
            <a:spAutoFit/>
          </a:bodyPr>
          <a:lstStyle/>
          <a:p>
            <a:pPr>
              <a:buFont typeface="Wingdings" pitchFamily="2" charset="2"/>
              <a:buChar char="Ø"/>
            </a:pPr>
            <a:r>
              <a:rPr lang="zh-CN" altLang="en-US" sz="2600" b="1" dirty="0" smtClean="0">
                <a:solidFill>
                  <a:srgbClr val="0000FF"/>
                </a:solidFill>
                <a:latin typeface="Arial" pitchFamily="34" charset="0"/>
                <a:ea typeface="华文细黑" pitchFamily="2" charset="-122"/>
                <a:cs typeface="Arial" pitchFamily="34" charset="0"/>
              </a:rPr>
              <a:t>在</a:t>
            </a:r>
            <a:r>
              <a:rPr lang="en-US" altLang="zh-CN" sz="2600" b="1" dirty="0" smtClean="0">
                <a:solidFill>
                  <a:srgbClr val="0000FF"/>
                </a:solidFill>
                <a:latin typeface="Arial" pitchFamily="34" charset="0"/>
                <a:ea typeface="华文细黑" pitchFamily="2" charset="-122"/>
                <a:cs typeface="Arial" pitchFamily="34" charset="0"/>
              </a:rPr>
              <a:t>Java</a:t>
            </a:r>
            <a:r>
              <a:rPr lang="zh-CN" altLang="en-US" sz="2600" b="1" dirty="0" smtClean="0">
                <a:solidFill>
                  <a:srgbClr val="0000FF"/>
                </a:solidFill>
                <a:latin typeface="Arial" pitchFamily="34" charset="0"/>
                <a:ea typeface="华文细黑" pitchFamily="2" charset="-122"/>
                <a:cs typeface="Arial" pitchFamily="34" charset="0"/>
              </a:rPr>
              <a:t>中，线程由三部分组成：</a:t>
            </a:r>
            <a:endParaRPr lang="zh-CN" altLang="en-US" sz="2600" b="1" dirty="0">
              <a:solidFill>
                <a:srgbClr val="0000FF"/>
              </a:solidFill>
              <a:latin typeface="Arial" pitchFamily="34" charset="0"/>
              <a:ea typeface="华文细黑" pitchFamily="2" charset="-122"/>
              <a:cs typeface="Arial" pitchFamily="34" charset="0"/>
            </a:endParaRPr>
          </a:p>
        </p:txBody>
      </p:sp>
      <p:sp>
        <p:nvSpPr>
          <p:cNvPr id="37" name="TextBox 36"/>
          <p:cNvSpPr txBox="1"/>
          <p:nvPr/>
        </p:nvSpPr>
        <p:spPr>
          <a:xfrm>
            <a:off x="611560" y="2204864"/>
            <a:ext cx="5760640" cy="2800767"/>
          </a:xfrm>
          <a:prstGeom prst="rect">
            <a:avLst/>
          </a:prstGeom>
          <a:noFill/>
        </p:spPr>
        <p:txBody>
          <a:bodyPr wrap="square" rtlCol="0">
            <a:spAutoFit/>
          </a:bodyPr>
          <a:lstStyle/>
          <a:p>
            <a:pPr>
              <a:spcBef>
                <a:spcPts val="600"/>
              </a:spcBef>
              <a:spcAft>
                <a:spcPts val="600"/>
              </a:spcAft>
              <a:buFont typeface="Wingdings" pitchFamily="2" charset="2"/>
              <a:buChar char="ü"/>
            </a:pPr>
            <a:r>
              <a:rPr lang="zh-CN" altLang="en-US" sz="2600" b="1" dirty="0" smtClean="0">
                <a:latin typeface="Arial" pitchFamily="34" charset="0"/>
                <a:ea typeface="华文细黑" pitchFamily="2" charset="-122"/>
                <a:cs typeface="Arial" pitchFamily="34" charset="0"/>
              </a:rPr>
              <a:t>虚拟</a:t>
            </a:r>
            <a:r>
              <a:rPr lang="en-US" altLang="zh-CN" sz="2600" b="1" dirty="0" smtClean="0">
                <a:latin typeface="Arial" pitchFamily="34" charset="0"/>
                <a:ea typeface="华文细黑" pitchFamily="2" charset="-122"/>
                <a:cs typeface="Arial" pitchFamily="34" charset="0"/>
              </a:rPr>
              <a:t>CPU</a:t>
            </a:r>
            <a:r>
              <a:rPr lang="zh-CN" altLang="en-US" sz="2600" b="1" dirty="0" smtClean="0">
                <a:latin typeface="Arial" pitchFamily="34" charset="0"/>
                <a:ea typeface="华文细黑" pitchFamily="2" charset="-122"/>
                <a:cs typeface="Arial" pitchFamily="34" charset="0"/>
              </a:rPr>
              <a:t>，</a:t>
            </a:r>
            <a:r>
              <a:rPr lang="zh-CN" altLang="en-US" sz="2600" dirty="0" smtClean="0">
                <a:latin typeface="Arial" pitchFamily="34" charset="0"/>
                <a:ea typeface="华文细黑" pitchFamily="2" charset="-122"/>
                <a:cs typeface="Arial" pitchFamily="34" charset="0"/>
              </a:rPr>
              <a:t>封装在</a:t>
            </a:r>
            <a:r>
              <a:rPr lang="en-US" altLang="zh-CN" sz="2600" dirty="0" err="1" smtClean="0">
                <a:latin typeface="Arial" pitchFamily="34" charset="0"/>
                <a:ea typeface="华文细黑" pitchFamily="2" charset="-122"/>
                <a:cs typeface="Arial" pitchFamily="34" charset="0"/>
              </a:rPr>
              <a:t>java.lang.Thread</a:t>
            </a:r>
            <a:r>
              <a:rPr lang="zh-CN" altLang="en-US" sz="2600" dirty="0" smtClean="0">
                <a:latin typeface="Arial" pitchFamily="34" charset="0"/>
                <a:ea typeface="华文细黑" pitchFamily="2" charset="-122"/>
                <a:cs typeface="Arial" pitchFamily="34" charset="0"/>
              </a:rPr>
              <a:t>中，它控制着整个线程的运行。</a:t>
            </a:r>
            <a:endParaRPr lang="en-US" altLang="zh-CN" sz="2600" dirty="0" smtClean="0">
              <a:latin typeface="Arial" pitchFamily="34" charset="0"/>
              <a:ea typeface="华文细黑" pitchFamily="2" charset="-122"/>
              <a:cs typeface="Arial" pitchFamily="34" charset="0"/>
            </a:endParaRPr>
          </a:p>
          <a:p>
            <a:pPr>
              <a:spcBef>
                <a:spcPts val="600"/>
              </a:spcBef>
              <a:spcAft>
                <a:spcPts val="600"/>
              </a:spcAft>
              <a:buFont typeface="Wingdings" pitchFamily="2" charset="2"/>
              <a:buChar char="ü"/>
            </a:pPr>
            <a:r>
              <a:rPr lang="zh-CN" altLang="en-US" sz="2600" b="1" dirty="0" smtClean="0">
                <a:latin typeface="Arial" pitchFamily="34" charset="0"/>
                <a:ea typeface="华文细黑" pitchFamily="2" charset="-122"/>
                <a:cs typeface="Arial" pitchFamily="34" charset="0"/>
              </a:rPr>
              <a:t>执行的代码，</a:t>
            </a:r>
            <a:r>
              <a:rPr lang="zh-CN" altLang="en-US" sz="2600" dirty="0" smtClean="0">
                <a:latin typeface="Arial" pitchFamily="34" charset="0"/>
                <a:ea typeface="华文细黑" pitchFamily="2" charset="-122"/>
                <a:cs typeface="Arial" pitchFamily="34" charset="0"/>
              </a:rPr>
              <a:t>传递给</a:t>
            </a:r>
            <a:r>
              <a:rPr lang="en-US" altLang="zh-CN" sz="2600" dirty="0" smtClean="0">
                <a:latin typeface="Arial" pitchFamily="34" charset="0"/>
                <a:ea typeface="华文细黑" pitchFamily="2" charset="-122"/>
                <a:cs typeface="Arial" pitchFamily="34" charset="0"/>
              </a:rPr>
              <a:t>Thread</a:t>
            </a:r>
            <a:r>
              <a:rPr lang="zh-CN" altLang="en-US" sz="2600" dirty="0" smtClean="0">
                <a:latin typeface="Arial" pitchFamily="34" charset="0"/>
                <a:ea typeface="华文细黑" pitchFamily="2" charset="-122"/>
                <a:cs typeface="Arial" pitchFamily="34" charset="0"/>
              </a:rPr>
              <a:t>类，由</a:t>
            </a:r>
            <a:r>
              <a:rPr lang="en-US" altLang="zh-CN" sz="2600" dirty="0" smtClean="0">
                <a:latin typeface="Arial" pitchFamily="34" charset="0"/>
                <a:ea typeface="华文细黑" pitchFamily="2" charset="-122"/>
                <a:cs typeface="Arial" pitchFamily="34" charset="0"/>
              </a:rPr>
              <a:t>Thread</a:t>
            </a:r>
            <a:r>
              <a:rPr lang="zh-CN" altLang="en-US" sz="2600" dirty="0" smtClean="0">
                <a:latin typeface="Arial" pitchFamily="34" charset="0"/>
                <a:ea typeface="华文细黑" pitchFamily="2" charset="-122"/>
                <a:cs typeface="Arial" pitchFamily="34" charset="0"/>
              </a:rPr>
              <a:t>类控制顺序执行。</a:t>
            </a:r>
            <a:endParaRPr lang="en-US" altLang="zh-CN" sz="2600" dirty="0" smtClean="0">
              <a:latin typeface="Arial" pitchFamily="34" charset="0"/>
              <a:ea typeface="华文细黑" pitchFamily="2" charset="-122"/>
              <a:cs typeface="Arial" pitchFamily="34" charset="0"/>
            </a:endParaRPr>
          </a:p>
          <a:p>
            <a:pPr>
              <a:spcBef>
                <a:spcPts val="600"/>
              </a:spcBef>
              <a:spcAft>
                <a:spcPts val="600"/>
              </a:spcAft>
              <a:buFont typeface="Wingdings" pitchFamily="2" charset="2"/>
              <a:buChar char="ü"/>
            </a:pPr>
            <a:r>
              <a:rPr lang="zh-CN" altLang="en-US" sz="2600" b="1" dirty="0" smtClean="0">
                <a:latin typeface="Arial" pitchFamily="34" charset="0"/>
                <a:ea typeface="华文细黑" pitchFamily="2" charset="-122"/>
                <a:cs typeface="Arial" pitchFamily="34" charset="0"/>
              </a:rPr>
              <a:t>处理的数据，</a:t>
            </a:r>
            <a:r>
              <a:rPr lang="zh-CN" altLang="en-US" sz="2600" dirty="0" smtClean="0">
                <a:latin typeface="Arial" pitchFamily="34" charset="0"/>
                <a:ea typeface="华文细黑" pitchFamily="2" charset="-122"/>
                <a:cs typeface="Arial" pitchFamily="34" charset="0"/>
              </a:rPr>
              <a:t>传递给</a:t>
            </a:r>
            <a:r>
              <a:rPr lang="en-US" altLang="zh-CN" sz="2600" dirty="0" smtClean="0">
                <a:latin typeface="Arial" pitchFamily="34" charset="0"/>
                <a:ea typeface="华文细黑" pitchFamily="2" charset="-122"/>
                <a:cs typeface="Arial" pitchFamily="34" charset="0"/>
              </a:rPr>
              <a:t>Thread</a:t>
            </a:r>
            <a:r>
              <a:rPr lang="zh-CN" altLang="en-US" sz="2600" dirty="0" smtClean="0">
                <a:latin typeface="Arial" pitchFamily="34" charset="0"/>
                <a:ea typeface="华文细黑" pitchFamily="2" charset="-122"/>
                <a:cs typeface="Arial" pitchFamily="34" charset="0"/>
              </a:rPr>
              <a:t>类，是在代码执行过程中所要处理的数据。</a:t>
            </a:r>
            <a:endParaRPr lang="zh-CN" altLang="en-US" sz="2600" dirty="0">
              <a:latin typeface="Arial" pitchFamily="34" charset="0"/>
              <a:ea typeface="华文细黑" pitchFamily="2" charset="-122"/>
              <a:cs typeface="Arial" pitchFamily="34"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827584" y="2636912"/>
            <a:ext cx="3312368" cy="2808312"/>
          </a:xfrm>
          <a:prstGeom prst="rect">
            <a:avLst/>
          </a:prstGeom>
          <a:solidFill>
            <a:schemeClr val="bg1"/>
          </a:solidFill>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3" name="标题 2"/>
          <p:cNvSpPr>
            <a:spLocks noGrp="1"/>
          </p:cNvSpPr>
          <p:nvPr>
            <p:ph type="title"/>
          </p:nvPr>
        </p:nvSpPr>
        <p:spPr/>
        <p:txBody>
          <a:bodyPr/>
          <a:lstStyle/>
          <a:p>
            <a:r>
              <a:rPr lang="en-US" altLang="zh-CN" dirty="0" smtClean="0"/>
              <a:t>11.1</a:t>
            </a:r>
            <a:r>
              <a:rPr lang="zh-CN" altLang="en-US" dirty="0" smtClean="0"/>
              <a:t> 线程和多线程</a:t>
            </a:r>
            <a:endParaRPr lang="zh-CN" altLang="en-US" dirty="0"/>
          </a:p>
        </p:txBody>
      </p:sp>
      <p:sp>
        <p:nvSpPr>
          <p:cNvPr id="4" name="TextBox 3"/>
          <p:cNvSpPr txBox="1"/>
          <p:nvPr/>
        </p:nvSpPr>
        <p:spPr>
          <a:xfrm>
            <a:off x="323528" y="995242"/>
            <a:ext cx="8496944" cy="492443"/>
          </a:xfrm>
          <a:prstGeom prst="rect">
            <a:avLst/>
          </a:prstGeom>
          <a:noFill/>
        </p:spPr>
        <p:txBody>
          <a:bodyPr wrap="square" rtlCol="0">
            <a:spAutoFit/>
          </a:bodyPr>
          <a:lstStyle/>
          <a:p>
            <a:pPr>
              <a:buFont typeface="Wingdings" pitchFamily="2" charset="2"/>
              <a:buChar char="Ø"/>
            </a:pPr>
            <a:r>
              <a:rPr lang="zh-CN" altLang="en-US" sz="2600" b="1" dirty="0" smtClean="0">
                <a:solidFill>
                  <a:srgbClr val="0000FF"/>
                </a:solidFill>
                <a:latin typeface="Arial" pitchFamily="34" charset="0"/>
                <a:ea typeface="华文细黑" pitchFamily="2" charset="-122"/>
                <a:cs typeface="Arial" pitchFamily="34" charset="0"/>
              </a:rPr>
              <a:t>多线程</a:t>
            </a:r>
            <a:endParaRPr lang="zh-CN" altLang="en-US" sz="2600" b="1" dirty="0">
              <a:solidFill>
                <a:srgbClr val="0000FF"/>
              </a:solidFill>
              <a:latin typeface="Arial" pitchFamily="34" charset="0"/>
              <a:ea typeface="华文细黑" pitchFamily="2" charset="-122"/>
              <a:cs typeface="Arial" pitchFamily="34" charset="0"/>
            </a:endParaRPr>
          </a:p>
        </p:txBody>
      </p:sp>
      <p:sp>
        <p:nvSpPr>
          <p:cNvPr id="5" name="矩形 4"/>
          <p:cNvSpPr/>
          <p:nvPr/>
        </p:nvSpPr>
        <p:spPr>
          <a:xfrm>
            <a:off x="107504" y="1700808"/>
            <a:ext cx="895404" cy="576064"/>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zh-CN" altLang="en-US" sz="1600" dirty="0" smtClean="0"/>
              <a:t>文件</a:t>
            </a:r>
            <a:endParaRPr lang="zh-CN" altLang="en-US" sz="1600" dirty="0"/>
          </a:p>
        </p:txBody>
      </p:sp>
      <p:sp>
        <p:nvSpPr>
          <p:cNvPr id="6" name="矩形 5"/>
          <p:cNvSpPr/>
          <p:nvPr/>
        </p:nvSpPr>
        <p:spPr>
          <a:xfrm>
            <a:off x="1187624" y="1729836"/>
            <a:ext cx="1515299" cy="576064"/>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zh-CN" altLang="en-US" sz="1600" dirty="0" smtClean="0"/>
              <a:t>各种系统资源</a:t>
            </a:r>
            <a:endParaRPr lang="zh-CN" altLang="en-US" sz="1600" dirty="0"/>
          </a:p>
        </p:txBody>
      </p:sp>
      <p:sp>
        <p:nvSpPr>
          <p:cNvPr id="7" name="矩形 6"/>
          <p:cNvSpPr/>
          <p:nvPr/>
        </p:nvSpPr>
        <p:spPr>
          <a:xfrm>
            <a:off x="2843808" y="1700808"/>
            <a:ext cx="1584176" cy="576064"/>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zh-CN" altLang="en-US" sz="1600" dirty="0" smtClean="0"/>
              <a:t>输入输出装置</a:t>
            </a:r>
            <a:endParaRPr lang="zh-CN" altLang="en-US" sz="1600" dirty="0"/>
          </a:p>
        </p:txBody>
      </p:sp>
      <p:sp>
        <p:nvSpPr>
          <p:cNvPr id="11" name="矩形 10"/>
          <p:cNvSpPr/>
          <p:nvPr/>
        </p:nvSpPr>
        <p:spPr>
          <a:xfrm>
            <a:off x="1043608" y="2780928"/>
            <a:ext cx="2808312" cy="115212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12" name="矩形 11"/>
          <p:cNvSpPr/>
          <p:nvPr/>
        </p:nvSpPr>
        <p:spPr>
          <a:xfrm>
            <a:off x="1043608" y="4077072"/>
            <a:ext cx="2808312" cy="115212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13" name="TextBox 12"/>
          <p:cNvSpPr txBox="1"/>
          <p:nvPr/>
        </p:nvSpPr>
        <p:spPr>
          <a:xfrm>
            <a:off x="1691680" y="3429000"/>
            <a:ext cx="1512168" cy="400110"/>
          </a:xfrm>
          <a:prstGeom prst="rect">
            <a:avLst/>
          </a:prstGeom>
          <a:noFill/>
        </p:spPr>
        <p:txBody>
          <a:bodyPr wrap="square" rtlCol="0">
            <a:spAutoFit/>
          </a:bodyPr>
          <a:lstStyle/>
          <a:p>
            <a:pPr algn="ctr"/>
            <a:r>
              <a:rPr lang="zh-CN" altLang="en-US" sz="2000" dirty="0" smtClean="0"/>
              <a:t>数据区段</a:t>
            </a:r>
            <a:endParaRPr lang="zh-CN" altLang="en-US" sz="2000" dirty="0"/>
          </a:p>
        </p:txBody>
      </p:sp>
      <p:sp>
        <p:nvSpPr>
          <p:cNvPr id="14" name="TextBox 13"/>
          <p:cNvSpPr txBox="1"/>
          <p:nvPr/>
        </p:nvSpPr>
        <p:spPr>
          <a:xfrm>
            <a:off x="1734660" y="4767535"/>
            <a:ext cx="1512168" cy="400110"/>
          </a:xfrm>
          <a:prstGeom prst="rect">
            <a:avLst/>
          </a:prstGeom>
          <a:noFill/>
        </p:spPr>
        <p:txBody>
          <a:bodyPr wrap="square" rtlCol="0">
            <a:spAutoFit/>
          </a:bodyPr>
          <a:lstStyle/>
          <a:p>
            <a:pPr algn="ctr"/>
            <a:r>
              <a:rPr lang="zh-CN" altLang="en-US" sz="2000" dirty="0" smtClean="0"/>
              <a:t>程序区段</a:t>
            </a:r>
            <a:endParaRPr lang="zh-CN" altLang="en-US" sz="2000" dirty="0"/>
          </a:p>
        </p:txBody>
      </p:sp>
      <p:sp>
        <p:nvSpPr>
          <p:cNvPr id="15" name="任意多边形 14"/>
          <p:cNvSpPr/>
          <p:nvPr/>
        </p:nvSpPr>
        <p:spPr>
          <a:xfrm>
            <a:off x="1259632" y="4293096"/>
            <a:ext cx="2220686" cy="130746"/>
          </a:xfrm>
          <a:custGeom>
            <a:avLst/>
            <a:gdLst>
              <a:gd name="connsiteX0" fmla="*/ 0 w 2220686"/>
              <a:gd name="connsiteY0" fmla="*/ 53917 h 130746"/>
              <a:gd name="connsiteX1" fmla="*/ 159658 w 2220686"/>
              <a:gd name="connsiteY1" fmla="*/ 53917 h 130746"/>
              <a:gd name="connsiteX2" fmla="*/ 246743 w 2220686"/>
              <a:gd name="connsiteY2" fmla="*/ 111974 h 130746"/>
              <a:gd name="connsiteX3" fmla="*/ 290286 w 2220686"/>
              <a:gd name="connsiteY3" fmla="*/ 126489 h 130746"/>
              <a:gd name="connsiteX4" fmla="*/ 333829 w 2220686"/>
              <a:gd name="connsiteY4" fmla="*/ 97460 h 130746"/>
              <a:gd name="connsiteX5" fmla="*/ 377372 w 2220686"/>
              <a:gd name="connsiteY5" fmla="*/ 82946 h 130746"/>
              <a:gd name="connsiteX6" fmla="*/ 420915 w 2220686"/>
              <a:gd name="connsiteY6" fmla="*/ 39403 h 130746"/>
              <a:gd name="connsiteX7" fmla="*/ 522515 w 2220686"/>
              <a:gd name="connsiteY7" fmla="*/ 68431 h 130746"/>
              <a:gd name="connsiteX8" fmla="*/ 609600 w 2220686"/>
              <a:gd name="connsiteY8" fmla="*/ 111974 h 130746"/>
              <a:gd name="connsiteX9" fmla="*/ 725715 w 2220686"/>
              <a:gd name="connsiteY9" fmla="*/ 97460 h 130746"/>
              <a:gd name="connsiteX10" fmla="*/ 812800 w 2220686"/>
              <a:gd name="connsiteY10" fmla="*/ 39403 h 130746"/>
              <a:gd name="connsiteX11" fmla="*/ 943429 w 2220686"/>
              <a:gd name="connsiteY11" fmla="*/ 53917 h 130746"/>
              <a:gd name="connsiteX12" fmla="*/ 986972 w 2220686"/>
              <a:gd name="connsiteY12" fmla="*/ 82946 h 130746"/>
              <a:gd name="connsiteX13" fmla="*/ 1030515 w 2220686"/>
              <a:gd name="connsiteY13" fmla="*/ 97460 h 130746"/>
              <a:gd name="connsiteX14" fmla="*/ 1074058 w 2220686"/>
              <a:gd name="connsiteY14" fmla="*/ 126489 h 130746"/>
              <a:gd name="connsiteX15" fmla="*/ 1204686 w 2220686"/>
              <a:gd name="connsiteY15" fmla="*/ 97460 h 130746"/>
              <a:gd name="connsiteX16" fmla="*/ 1233715 w 2220686"/>
              <a:gd name="connsiteY16" fmla="*/ 53917 h 130746"/>
              <a:gd name="connsiteX17" fmla="*/ 1393372 w 2220686"/>
              <a:gd name="connsiteY17" fmla="*/ 53917 h 130746"/>
              <a:gd name="connsiteX18" fmla="*/ 1480458 w 2220686"/>
              <a:gd name="connsiteY18" fmla="*/ 82946 h 130746"/>
              <a:gd name="connsiteX19" fmla="*/ 1524000 w 2220686"/>
              <a:gd name="connsiteY19" fmla="*/ 97460 h 130746"/>
              <a:gd name="connsiteX20" fmla="*/ 1654629 w 2220686"/>
              <a:gd name="connsiteY20" fmla="*/ 82946 h 130746"/>
              <a:gd name="connsiteX21" fmla="*/ 1741715 w 2220686"/>
              <a:gd name="connsiteY21" fmla="*/ 53917 h 130746"/>
              <a:gd name="connsiteX22" fmla="*/ 1756229 w 2220686"/>
              <a:gd name="connsiteY22" fmla="*/ 97460 h 130746"/>
              <a:gd name="connsiteX23" fmla="*/ 1799772 w 2220686"/>
              <a:gd name="connsiteY23" fmla="*/ 111974 h 130746"/>
              <a:gd name="connsiteX24" fmla="*/ 1944915 w 2220686"/>
              <a:gd name="connsiteY24" fmla="*/ 97460 h 130746"/>
              <a:gd name="connsiteX25" fmla="*/ 2075543 w 2220686"/>
              <a:gd name="connsiteY25" fmla="*/ 53917 h 130746"/>
              <a:gd name="connsiteX26" fmla="*/ 2119086 w 2220686"/>
              <a:gd name="connsiteY26" fmla="*/ 82946 h 130746"/>
              <a:gd name="connsiteX27" fmla="*/ 2220686 w 2220686"/>
              <a:gd name="connsiteY27" fmla="*/ 68431 h 1307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220686" h="130746">
                <a:moveTo>
                  <a:pt x="0" y="53917"/>
                </a:moveTo>
                <a:cubicBezTo>
                  <a:pt x="63233" y="32840"/>
                  <a:pt x="72505" y="22791"/>
                  <a:pt x="159658" y="53917"/>
                </a:cubicBezTo>
                <a:cubicBezTo>
                  <a:pt x="192513" y="65651"/>
                  <a:pt x="213646" y="100941"/>
                  <a:pt x="246743" y="111974"/>
                </a:cubicBezTo>
                <a:lnTo>
                  <a:pt x="290286" y="126489"/>
                </a:lnTo>
                <a:cubicBezTo>
                  <a:pt x="304800" y="116813"/>
                  <a:pt x="318227" y="105261"/>
                  <a:pt x="333829" y="97460"/>
                </a:cubicBezTo>
                <a:cubicBezTo>
                  <a:pt x="347513" y="90618"/>
                  <a:pt x="364642" y="91433"/>
                  <a:pt x="377372" y="82946"/>
                </a:cubicBezTo>
                <a:cubicBezTo>
                  <a:pt x="394451" y="71560"/>
                  <a:pt x="406401" y="53917"/>
                  <a:pt x="420915" y="39403"/>
                </a:cubicBezTo>
                <a:cubicBezTo>
                  <a:pt x="439515" y="44053"/>
                  <a:pt x="501694" y="58020"/>
                  <a:pt x="522515" y="68431"/>
                </a:cubicBezTo>
                <a:cubicBezTo>
                  <a:pt x="635063" y="124705"/>
                  <a:pt x="500154" y="75492"/>
                  <a:pt x="609600" y="111974"/>
                </a:cubicBezTo>
                <a:cubicBezTo>
                  <a:pt x="648305" y="107136"/>
                  <a:pt x="688981" y="110579"/>
                  <a:pt x="725715" y="97460"/>
                </a:cubicBezTo>
                <a:cubicBezTo>
                  <a:pt x="758570" y="85726"/>
                  <a:pt x="812800" y="39403"/>
                  <a:pt x="812800" y="39403"/>
                </a:cubicBezTo>
                <a:cubicBezTo>
                  <a:pt x="856343" y="44241"/>
                  <a:pt x="900926" y="43291"/>
                  <a:pt x="943429" y="53917"/>
                </a:cubicBezTo>
                <a:cubicBezTo>
                  <a:pt x="960352" y="58148"/>
                  <a:pt x="971370" y="75145"/>
                  <a:pt x="986972" y="82946"/>
                </a:cubicBezTo>
                <a:cubicBezTo>
                  <a:pt x="1000656" y="89788"/>
                  <a:pt x="1016001" y="92622"/>
                  <a:pt x="1030515" y="97460"/>
                </a:cubicBezTo>
                <a:cubicBezTo>
                  <a:pt x="1045029" y="107136"/>
                  <a:pt x="1056721" y="124563"/>
                  <a:pt x="1074058" y="126489"/>
                </a:cubicBezTo>
                <a:cubicBezTo>
                  <a:pt x="1112371" y="130746"/>
                  <a:pt x="1166426" y="110213"/>
                  <a:pt x="1204686" y="97460"/>
                </a:cubicBezTo>
                <a:cubicBezTo>
                  <a:pt x="1214362" y="82946"/>
                  <a:pt x="1221380" y="66252"/>
                  <a:pt x="1233715" y="53917"/>
                </a:cubicBezTo>
                <a:cubicBezTo>
                  <a:pt x="1287633" y="0"/>
                  <a:pt x="1312528" y="26969"/>
                  <a:pt x="1393372" y="53917"/>
                </a:cubicBezTo>
                <a:lnTo>
                  <a:pt x="1480458" y="82946"/>
                </a:lnTo>
                <a:lnTo>
                  <a:pt x="1524000" y="97460"/>
                </a:lnTo>
                <a:cubicBezTo>
                  <a:pt x="1567543" y="92622"/>
                  <a:pt x="1611669" y="91538"/>
                  <a:pt x="1654629" y="82946"/>
                </a:cubicBezTo>
                <a:cubicBezTo>
                  <a:pt x="1684634" y="76945"/>
                  <a:pt x="1741715" y="53917"/>
                  <a:pt x="1741715" y="53917"/>
                </a:cubicBezTo>
                <a:cubicBezTo>
                  <a:pt x="1746553" y="68431"/>
                  <a:pt x="1745411" y="86642"/>
                  <a:pt x="1756229" y="97460"/>
                </a:cubicBezTo>
                <a:cubicBezTo>
                  <a:pt x="1767047" y="108278"/>
                  <a:pt x="1784473" y="111974"/>
                  <a:pt x="1799772" y="111974"/>
                </a:cubicBezTo>
                <a:cubicBezTo>
                  <a:pt x="1848394" y="111974"/>
                  <a:pt x="1896534" y="102298"/>
                  <a:pt x="1944915" y="97460"/>
                </a:cubicBezTo>
                <a:cubicBezTo>
                  <a:pt x="2044730" y="30916"/>
                  <a:pt x="1998902" y="28371"/>
                  <a:pt x="2075543" y="53917"/>
                </a:cubicBezTo>
                <a:cubicBezTo>
                  <a:pt x="2090057" y="63593"/>
                  <a:pt x="2101728" y="81210"/>
                  <a:pt x="2119086" y="82946"/>
                </a:cubicBezTo>
                <a:cubicBezTo>
                  <a:pt x="2153127" y="86350"/>
                  <a:pt x="2220686" y="68431"/>
                  <a:pt x="2220686" y="68431"/>
                </a:cubicBezTo>
              </a:path>
            </a:pathLst>
          </a:cu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6" name="矩形 15"/>
          <p:cNvSpPr/>
          <p:nvPr/>
        </p:nvSpPr>
        <p:spPr>
          <a:xfrm>
            <a:off x="1115616" y="5589240"/>
            <a:ext cx="2808312" cy="504056"/>
          </a:xfrm>
          <a:prstGeom prst="rect">
            <a:avLst/>
          </a:prstGeom>
          <a:solidFill>
            <a:schemeClr val="bg1"/>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b="1" dirty="0" smtClean="0"/>
              <a:t>只有一个地方在执行</a:t>
            </a:r>
            <a:endParaRPr lang="zh-CN" altLang="en-US" b="1" dirty="0"/>
          </a:p>
        </p:txBody>
      </p:sp>
      <p:cxnSp>
        <p:nvCxnSpPr>
          <p:cNvPr id="19" name="形状 18"/>
          <p:cNvCxnSpPr>
            <a:stCxn id="5" idx="2"/>
            <a:endCxn id="11" idx="1"/>
          </p:cNvCxnSpPr>
          <p:nvPr/>
        </p:nvCxnSpPr>
        <p:spPr>
          <a:xfrm rot="16200000" flipH="1">
            <a:off x="259347" y="2572731"/>
            <a:ext cx="1080120" cy="488402"/>
          </a:xfrm>
          <a:prstGeom prst="curvedConnector2">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0" name="形状 19"/>
          <p:cNvCxnSpPr>
            <a:stCxn id="6" idx="2"/>
            <a:endCxn id="11" idx="0"/>
          </p:cNvCxnSpPr>
          <p:nvPr/>
        </p:nvCxnSpPr>
        <p:spPr>
          <a:xfrm rot="16200000" flipH="1">
            <a:off x="1959005" y="2292169"/>
            <a:ext cx="475028" cy="502490"/>
          </a:xfrm>
          <a:prstGeom prst="curvedConnector3">
            <a:avLst>
              <a:gd name="adj1" fmla="val 50000"/>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3" name="形状 19"/>
          <p:cNvCxnSpPr>
            <a:stCxn id="7" idx="2"/>
            <a:endCxn id="11" idx="3"/>
          </p:cNvCxnSpPr>
          <p:nvPr/>
        </p:nvCxnSpPr>
        <p:spPr>
          <a:xfrm rot="16200000" flipH="1">
            <a:off x="3203848" y="2708920"/>
            <a:ext cx="1080120" cy="216024"/>
          </a:xfrm>
          <a:prstGeom prst="curvedConnector4">
            <a:avLst>
              <a:gd name="adj1" fmla="val 23333"/>
              <a:gd name="adj2" fmla="val 472488"/>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6" name="矩形 25"/>
          <p:cNvSpPr/>
          <p:nvPr/>
        </p:nvSpPr>
        <p:spPr>
          <a:xfrm>
            <a:off x="5436096" y="2636912"/>
            <a:ext cx="3312368" cy="2808312"/>
          </a:xfrm>
          <a:prstGeom prst="rect">
            <a:avLst/>
          </a:prstGeom>
          <a:solidFill>
            <a:schemeClr val="bg1"/>
          </a:solidFill>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27" name="矩形 26"/>
          <p:cNvSpPr/>
          <p:nvPr/>
        </p:nvSpPr>
        <p:spPr>
          <a:xfrm>
            <a:off x="4716016" y="1700808"/>
            <a:ext cx="895404" cy="576064"/>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zh-CN" altLang="en-US" sz="1600" dirty="0" smtClean="0"/>
              <a:t>文件</a:t>
            </a:r>
            <a:endParaRPr lang="zh-CN" altLang="en-US" sz="1600" dirty="0"/>
          </a:p>
        </p:txBody>
      </p:sp>
      <p:sp>
        <p:nvSpPr>
          <p:cNvPr id="28" name="矩形 27"/>
          <p:cNvSpPr/>
          <p:nvPr/>
        </p:nvSpPr>
        <p:spPr>
          <a:xfrm>
            <a:off x="5796136" y="1729836"/>
            <a:ext cx="1515299" cy="576064"/>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zh-CN" altLang="en-US" sz="1600" dirty="0" smtClean="0"/>
              <a:t>各种系统资源</a:t>
            </a:r>
            <a:endParaRPr lang="zh-CN" altLang="en-US" sz="1600" dirty="0"/>
          </a:p>
        </p:txBody>
      </p:sp>
      <p:sp>
        <p:nvSpPr>
          <p:cNvPr id="29" name="矩形 28"/>
          <p:cNvSpPr/>
          <p:nvPr/>
        </p:nvSpPr>
        <p:spPr>
          <a:xfrm>
            <a:off x="7452320" y="1700808"/>
            <a:ext cx="1584176" cy="576064"/>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zh-CN" altLang="en-US" sz="1600" dirty="0" smtClean="0"/>
              <a:t>输入输出装置</a:t>
            </a:r>
            <a:endParaRPr lang="zh-CN" altLang="en-US" sz="1600" dirty="0"/>
          </a:p>
        </p:txBody>
      </p:sp>
      <p:sp>
        <p:nvSpPr>
          <p:cNvPr id="30" name="矩形 29"/>
          <p:cNvSpPr/>
          <p:nvPr/>
        </p:nvSpPr>
        <p:spPr>
          <a:xfrm>
            <a:off x="5652120" y="2780928"/>
            <a:ext cx="2808312" cy="115212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31" name="矩形 30"/>
          <p:cNvSpPr/>
          <p:nvPr/>
        </p:nvSpPr>
        <p:spPr>
          <a:xfrm>
            <a:off x="5652120" y="4077072"/>
            <a:ext cx="2808312" cy="115212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32" name="TextBox 31"/>
          <p:cNvSpPr txBox="1"/>
          <p:nvPr/>
        </p:nvSpPr>
        <p:spPr>
          <a:xfrm>
            <a:off x="6300192" y="3429000"/>
            <a:ext cx="1512168" cy="400110"/>
          </a:xfrm>
          <a:prstGeom prst="rect">
            <a:avLst/>
          </a:prstGeom>
          <a:noFill/>
        </p:spPr>
        <p:txBody>
          <a:bodyPr wrap="square" rtlCol="0">
            <a:spAutoFit/>
          </a:bodyPr>
          <a:lstStyle/>
          <a:p>
            <a:pPr algn="ctr"/>
            <a:r>
              <a:rPr lang="zh-CN" altLang="en-US" sz="2000" dirty="0" smtClean="0"/>
              <a:t>数据区段</a:t>
            </a:r>
            <a:endParaRPr lang="zh-CN" altLang="en-US" sz="2000" dirty="0"/>
          </a:p>
        </p:txBody>
      </p:sp>
      <p:sp>
        <p:nvSpPr>
          <p:cNvPr id="33" name="TextBox 32"/>
          <p:cNvSpPr txBox="1"/>
          <p:nvPr/>
        </p:nvSpPr>
        <p:spPr>
          <a:xfrm>
            <a:off x="6343172" y="4767535"/>
            <a:ext cx="1512168" cy="400110"/>
          </a:xfrm>
          <a:prstGeom prst="rect">
            <a:avLst/>
          </a:prstGeom>
          <a:noFill/>
        </p:spPr>
        <p:txBody>
          <a:bodyPr wrap="square" rtlCol="0">
            <a:spAutoFit/>
          </a:bodyPr>
          <a:lstStyle/>
          <a:p>
            <a:pPr algn="ctr"/>
            <a:r>
              <a:rPr lang="zh-CN" altLang="en-US" sz="2000" dirty="0" smtClean="0"/>
              <a:t>程序区段</a:t>
            </a:r>
            <a:endParaRPr lang="zh-CN" altLang="en-US" sz="2000" dirty="0"/>
          </a:p>
        </p:txBody>
      </p:sp>
      <p:sp>
        <p:nvSpPr>
          <p:cNvPr id="34" name="任意多边形 33"/>
          <p:cNvSpPr/>
          <p:nvPr/>
        </p:nvSpPr>
        <p:spPr>
          <a:xfrm>
            <a:off x="5868144" y="4206012"/>
            <a:ext cx="2220686" cy="130746"/>
          </a:xfrm>
          <a:custGeom>
            <a:avLst/>
            <a:gdLst>
              <a:gd name="connsiteX0" fmla="*/ 0 w 2220686"/>
              <a:gd name="connsiteY0" fmla="*/ 53917 h 130746"/>
              <a:gd name="connsiteX1" fmla="*/ 159658 w 2220686"/>
              <a:gd name="connsiteY1" fmla="*/ 53917 h 130746"/>
              <a:gd name="connsiteX2" fmla="*/ 246743 w 2220686"/>
              <a:gd name="connsiteY2" fmla="*/ 111974 h 130746"/>
              <a:gd name="connsiteX3" fmla="*/ 290286 w 2220686"/>
              <a:gd name="connsiteY3" fmla="*/ 126489 h 130746"/>
              <a:gd name="connsiteX4" fmla="*/ 333829 w 2220686"/>
              <a:gd name="connsiteY4" fmla="*/ 97460 h 130746"/>
              <a:gd name="connsiteX5" fmla="*/ 377372 w 2220686"/>
              <a:gd name="connsiteY5" fmla="*/ 82946 h 130746"/>
              <a:gd name="connsiteX6" fmla="*/ 420915 w 2220686"/>
              <a:gd name="connsiteY6" fmla="*/ 39403 h 130746"/>
              <a:gd name="connsiteX7" fmla="*/ 522515 w 2220686"/>
              <a:gd name="connsiteY7" fmla="*/ 68431 h 130746"/>
              <a:gd name="connsiteX8" fmla="*/ 609600 w 2220686"/>
              <a:gd name="connsiteY8" fmla="*/ 111974 h 130746"/>
              <a:gd name="connsiteX9" fmla="*/ 725715 w 2220686"/>
              <a:gd name="connsiteY9" fmla="*/ 97460 h 130746"/>
              <a:gd name="connsiteX10" fmla="*/ 812800 w 2220686"/>
              <a:gd name="connsiteY10" fmla="*/ 39403 h 130746"/>
              <a:gd name="connsiteX11" fmla="*/ 943429 w 2220686"/>
              <a:gd name="connsiteY11" fmla="*/ 53917 h 130746"/>
              <a:gd name="connsiteX12" fmla="*/ 986972 w 2220686"/>
              <a:gd name="connsiteY12" fmla="*/ 82946 h 130746"/>
              <a:gd name="connsiteX13" fmla="*/ 1030515 w 2220686"/>
              <a:gd name="connsiteY13" fmla="*/ 97460 h 130746"/>
              <a:gd name="connsiteX14" fmla="*/ 1074058 w 2220686"/>
              <a:gd name="connsiteY14" fmla="*/ 126489 h 130746"/>
              <a:gd name="connsiteX15" fmla="*/ 1204686 w 2220686"/>
              <a:gd name="connsiteY15" fmla="*/ 97460 h 130746"/>
              <a:gd name="connsiteX16" fmla="*/ 1233715 w 2220686"/>
              <a:gd name="connsiteY16" fmla="*/ 53917 h 130746"/>
              <a:gd name="connsiteX17" fmla="*/ 1393372 w 2220686"/>
              <a:gd name="connsiteY17" fmla="*/ 53917 h 130746"/>
              <a:gd name="connsiteX18" fmla="*/ 1480458 w 2220686"/>
              <a:gd name="connsiteY18" fmla="*/ 82946 h 130746"/>
              <a:gd name="connsiteX19" fmla="*/ 1524000 w 2220686"/>
              <a:gd name="connsiteY19" fmla="*/ 97460 h 130746"/>
              <a:gd name="connsiteX20" fmla="*/ 1654629 w 2220686"/>
              <a:gd name="connsiteY20" fmla="*/ 82946 h 130746"/>
              <a:gd name="connsiteX21" fmla="*/ 1741715 w 2220686"/>
              <a:gd name="connsiteY21" fmla="*/ 53917 h 130746"/>
              <a:gd name="connsiteX22" fmla="*/ 1756229 w 2220686"/>
              <a:gd name="connsiteY22" fmla="*/ 97460 h 130746"/>
              <a:gd name="connsiteX23" fmla="*/ 1799772 w 2220686"/>
              <a:gd name="connsiteY23" fmla="*/ 111974 h 130746"/>
              <a:gd name="connsiteX24" fmla="*/ 1944915 w 2220686"/>
              <a:gd name="connsiteY24" fmla="*/ 97460 h 130746"/>
              <a:gd name="connsiteX25" fmla="*/ 2075543 w 2220686"/>
              <a:gd name="connsiteY25" fmla="*/ 53917 h 130746"/>
              <a:gd name="connsiteX26" fmla="*/ 2119086 w 2220686"/>
              <a:gd name="connsiteY26" fmla="*/ 82946 h 130746"/>
              <a:gd name="connsiteX27" fmla="*/ 2220686 w 2220686"/>
              <a:gd name="connsiteY27" fmla="*/ 68431 h 1307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220686" h="130746">
                <a:moveTo>
                  <a:pt x="0" y="53917"/>
                </a:moveTo>
                <a:cubicBezTo>
                  <a:pt x="63233" y="32840"/>
                  <a:pt x="72505" y="22791"/>
                  <a:pt x="159658" y="53917"/>
                </a:cubicBezTo>
                <a:cubicBezTo>
                  <a:pt x="192513" y="65651"/>
                  <a:pt x="213646" y="100941"/>
                  <a:pt x="246743" y="111974"/>
                </a:cubicBezTo>
                <a:lnTo>
                  <a:pt x="290286" y="126489"/>
                </a:lnTo>
                <a:cubicBezTo>
                  <a:pt x="304800" y="116813"/>
                  <a:pt x="318227" y="105261"/>
                  <a:pt x="333829" y="97460"/>
                </a:cubicBezTo>
                <a:cubicBezTo>
                  <a:pt x="347513" y="90618"/>
                  <a:pt x="364642" y="91433"/>
                  <a:pt x="377372" y="82946"/>
                </a:cubicBezTo>
                <a:cubicBezTo>
                  <a:pt x="394451" y="71560"/>
                  <a:pt x="406401" y="53917"/>
                  <a:pt x="420915" y="39403"/>
                </a:cubicBezTo>
                <a:cubicBezTo>
                  <a:pt x="439515" y="44053"/>
                  <a:pt x="501694" y="58020"/>
                  <a:pt x="522515" y="68431"/>
                </a:cubicBezTo>
                <a:cubicBezTo>
                  <a:pt x="635063" y="124705"/>
                  <a:pt x="500154" y="75492"/>
                  <a:pt x="609600" y="111974"/>
                </a:cubicBezTo>
                <a:cubicBezTo>
                  <a:pt x="648305" y="107136"/>
                  <a:pt x="688981" y="110579"/>
                  <a:pt x="725715" y="97460"/>
                </a:cubicBezTo>
                <a:cubicBezTo>
                  <a:pt x="758570" y="85726"/>
                  <a:pt x="812800" y="39403"/>
                  <a:pt x="812800" y="39403"/>
                </a:cubicBezTo>
                <a:cubicBezTo>
                  <a:pt x="856343" y="44241"/>
                  <a:pt x="900926" y="43291"/>
                  <a:pt x="943429" y="53917"/>
                </a:cubicBezTo>
                <a:cubicBezTo>
                  <a:pt x="960352" y="58148"/>
                  <a:pt x="971370" y="75145"/>
                  <a:pt x="986972" y="82946"/>
                </a:cubicBezTo>
                <a:cubicBezTo>
                  <a:pt x="1000656" y="89788"/>
                  <a:pt x="1016001" y="92622"/>
                  <a:pt x="1030515" y="97460"/>
                </a:cubicBezTo>
                <a:cubicBezTo>
                  <a:pt x="1045029" y="107136"/>
                  <a:pt x="1056721" y="124563"/>
                  <a:pt x="1074058" y="126489"/>
                </a:cubicBezTo>
                <a:cubicBezTo>
                  <a:pt x="1112371" y="130746"/>
                  <a:pt x="1166426" y="110213"/>
                  <a:pt x="1204686" y="97460"/>
                </a:cubicBezTo>
                <a:cubicBezTo>
                  <a:pt x="1214362" y="82946"/>
                  <a:pt x="1221380" y="66252"/>
                  <a:pt x="1233715" y="53917"/>
                </a:cubicBezTo>
                <a:cubicBezTo>
                  <a:pt x="1287633" y="0"/>
                  <a:pt x="1312528" y="26969"/>
                  <a:pt x="1393372" y="53917"/>
                </a:cubicBezTo>
                <a:lnTo>
                  <a:pt x="1480458" y="82946"/>
                </a:lnTo>
                <a:lnTo>
                  <a:pt x="1524000" y="97460"/>
                </a:lnTo>
                <a:cubicBezTo>
                  <a:pt x="1567543" y="92622"/>
                  <a:pt x="1611669" y="91538"/>
                  <a:pt x="1654629" y="82946"/>
                </a:cubicBezTo>
                <a:cubicBezTo>
                  <a:pt x="1684634" y="76945"/>
                  <a:pt x="1741715" y="53917"/>
                  <a:pt x="1741715" y="53917"/>
                </a:cubicBezTo>
                <a:cubicBezTo>
                  <a:pt x="1746553" y="68431"/>
                  <a:pt x="1745411" y="86642"/>
                  <a:pt x="1756229" y="97460"/>
                </a:cubicBezTo>
                <a:cubicBezTo>
                  <a:pt x="1767047" y="108278"/>
                  <a:pt x="1784473" y="111974"/>
                  <a:pt x="1799772" y="111974"/>
                </a:cubicBezTo>
                <a:cubicBezTo>
                  <a:pt x="1848394" y="111974"/>
                  <a:pt x="1896534" y="102298"/>
                  <a:pt x="1944915" y="97460"/>
                </a:cubicBezTo>
                <a:cubicBezTo>
                  <a:pt x="2044730" y="30916"/>
                  <a:pt x="1998902" y="28371"/>
                  <a:pt x="2075543" y="53917"/>
                </a:cubicBezTo>
                <a:cubicBezTo>
                  <a:pt x="2090057" y="63593"/>
                  <a:pt x="2101728" y="81210"/>
                  <a:pt x="2119086" y="82946"/>
                </a:cubicBezTo>
                <a:cubicBezTo>
                  <a:pt x="2153127" y="86350"/>
                  <a:pt x="2220686" y="68431"/>
                  <a:pt x="2220686" y="68431"/>
                </a:cubicBezTo>
              </a:path>
            </a:pathLst>
          </a:cu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5" name="矩形 34"/>
          <p:cNvSpPr/>
          <p:nvPr/>
        </p:nvSpPr>
        <p:spPr>
          <a:xfrm>
            <a:off x="5724128" y="5589240"/>
            <a:ext cx="2808312" cy="504056"/>
          </a:xfrm>
          <a:prstGeom prst="rect">
            <a:avLst/>
          </a:prstGeom>
          <a:solidFill>
            <a:schemeClr val="bg1"/>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b="1" dirty="0" smtClean="0"/>
              <a:t>同时有数个地方在执行</a:t>
            </a:r>
            <a:endParaRPr lang="zh-CN" altLang="en-US" b="1" dirty="0"/>
          </a:p>
        </p:txBody>
      </p:sp>
      <p:cxnSp>
        <p:nvCxnSpPr>
          <p:cNvPr id="36" name="形状 35"/>
          <p:cNvCxnSpPr>
            <a:stCxn id="27" idx="2"/>
            <a:endCxn id="30" idx="1"/>
          </p:cNvCxnSpPr>
          <p:nvPr/>
        </p:nvCxnSpPr>
        <p:spPr>
          <a:xfrm rot="16200000" flipH="1">
            <a:off x="4867859" y="2572731"/>
            <a:ext cx="1080120" cy="488402"/>
          </a:xfrm>
          <a:prstGeom prst="curvedConnector2">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7" name="形状 19"/>
          <p:cNvCxnSpPr>
            <a:stCxn id="28" idx="2"/>
            <a:endCxn id="30" idx="0"/>
          </p:cNvCxnSpPr>
          <p:nvPr/>
        </p:nvCxnSpPr>
        <p:spPr>
          <a:xfrm rot="16200000" flipH="1">
            <a:off x="6567517" y="2292169"/>
            <a:ext cx="475028" cy="502490"/>
          </a:xfrm>
          <a:prstGeom prst="curvedConnector3">
            <a:avLst>
              <a:gd name="adj1" fmla="val 50000"/>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8" name="形状 19"/>
          <p:cNvCxnSpPr>
            <a:stCxn id="29" idx="2"/>
            <a:endCxn id="30" idx="3"/>
          </p:cNvCxnSpPr>
          <p:nvPr/>
        </p:nvCxnSpPr>
        <p:spPr>
          <a:xfrm rot="16200000" flipH="1">
            <a:off x="7812360" y="2708920"/>
            <a:ext cx="1080120" cy="216024"/>
          </a:xfrm>
          <a:prstGeom prst="curvedConnector4">
            <a:avLst>
              <a:gd name="adj1" fmla="val 23333"/>
              <a:gd name="adj2" fmla="val 472488"/>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9" name="任意多边形 38"/>
          <p:cNvSpPr/>
          <p:nvPr/>
        </p:nvSpPr>
        <p:spPr>
          <a:xfrm>
            <a:off x="5868144" y="4358412"/>
            <a:ext cx="2220686" cy="130746"/>
          </a:xfrm>
          <a:custGeom>
            <a:avLst/>
            <a:gdLst>
              <a:gd name="connsiteX0" fmla="*/ 0 w 2220686"/>
              <a:gd name="connsiteY0" fmla="*/ 53917 h 130746"/>
              <a:gd name="connsiteX1" fmla="*/ 159658 w 2220686"/>
              <a:gd name="connsiteY1" fmla="*/ 53917 h 130746"/>
              <a:gd name="connsiteX2" fmla="*/ 246743 w 2220686"/>
              <a:gd name="connsiteY2" fmla="*/ 111974 h 130746"/>
              <a:gd name="connsiteX3" fmla="*/ 290286 w 2220686"/>
              <a:gd name="connsiteY3" fmla="*/ 126489 h 130746"/>
              <a:gd name="connsiteX4" fmla="*/ 333829 w 2220686"/>
              <a:gd name="connsiteY4" fmla="*/ 97460 h 130746"/>
              <a:gd name="connsiteX5" fmla="*/ 377372 w 2220686"/>
              <a:gd name="connsiteY5" fmla="*/ 82946 h 130746"/>
              <a:gd name="connsiteX6" fmla="*/ 420915 w 2220686"/>
              <a:gd name="connsiteY6" fmla="*/ 39403 h 130746"/>
              <a:gd name="connsiteX7" fmla="*/ 522515 w 2220686"/>
              <a:gd name="connsiteY7" fmla="*/ 68431 h 130746"/>
              <a:gd name="connsiteX8" fmla="*/ 609600 w 2220686"/>
              <a:gd name="connsiteY8" fmla="*/ 111974 h 130746"/>
              <a:gd name="connsiteX9" fmla="*/ 725715 w 2220686"/>
              <a:gd name="connsiteY9" fmla="*/ 97460 h 130746"/>
              <a:gd name="connsiteX10" fmla="*/ 812800 w 2220686"/>
              <a:gd name="connsiteY10" fmla="*/ 39403 h 130746"/>
              <a:gd name="connsiteX11" fmla="*/ 943429 w 2220686"/>
              <a:gd name="connsiteY11" fmla="*/ 53917 h 130746"/>
              <a:gd name="connsiteX12" fmla="*/ 986972 w 2220686"/>
              <a:gd name="connsiteY12" fmla="*/ 82946 h 130746"/>
              <a:gd name="connsiteX13" fmla="*/ 1030515 w 2220686"/>
              <a:gd name="connsiteY13" fmla="*/ 97460 h 130746"/>
              <a:gd name="connsiteX14" fmla="*/ 1074058 w 2220686"/>
              <a:gd name="connsiteY14" fmla="*/ 126489 h 130746"/>
              <a:gd name="connsiteX15" fmla="*/ 1204686 w 2220686"/>
              <a:gd name="connsiteY15" fmla="*/ 97460 h 130746"/>
              <a:gd name="connsiteX16" fmla="*/ 1233715 w 2220686"/>
              <a:gd name="connsiteY16" fmla="*/ 53917 h 130746"/>
              <a:gd name="connsiteX17" fmla="*/ 1393372 w 2220686"/>
              <a:gd name="connsiteY17" fmla="*/ 53917 h 130746"/>
              <a:gd name="connsiteX18" fmla="*/ 1480458 w 2220686"/>
              <a:gd name="connsiteY18" fmla="*/ 82946 h 130746"/>
              <a:gd name="connsiteX19" fmla="*/ 1524000 w 2220686"/>
              <a:gd name="connsiteY19" fmla="*/ 97460 h 130746"/>
              <a:gd name="connsiteX20" fmla="*/ 1654629 w 2220686"/>
              <a:gd name="connsiteY20" fmla="*/ 82946 h 130746"/>
              <a:gd name="connsiteX21" fmla="*/ 1741715 w 2220686"/>
              <a:gd name="connsiteY21" fmla="*/ 53917 h 130746"/>
              <a:gd name="connsiteX22" fmla="*/ 1756229 w 2220686"/>
              <a:gd name="connsiteY22" fmla="*/ 97460 h 130746"/>
              <a:gd name="connsiteX23" fmla="*/ 1799772 w 2220686"/>
              <a:gd name="connsiteY23" fmla="*/ 111974 h 130746"/>
              <a:gd name="connsiteX24" fmla="*/ 1944915 w 2220686"/>
              <a:gd name="connsiteY24" fmla="*/ 97460 h 130746"/>
              <a:gd name="connsiteX25" fmla="*/ 2075543 w 2220686"/>
              <a:gd name="connsiteY25" fmla="*/ 53917 h 130746"/>
              <a:gd name="connsiteX26" fmla="*/ 2119086 w 2220686"/>
              <a:gd name="connsiteY26" fmla="*/ 82946 h 130746"/>
              <a:gd name="connsiteX27" fmla="*/ 2220686 w 2220686"/>
              <a:gd name="connsiteY27" fmla="*/ 68431 h 1307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220686" h="130746">
                <a:moveTo>
                  <a:pt x="0" y="53917"/>
                </a:moveTo>
                <a:cubicBezTo>
                  <a:pt x="63233" y="32840"/>
                  <a:pt x="72505" y="22791"/>
                  <a:pt x="159658" y="53917"/>
                </a:cubicBezTo>
                <a:cubicBezTo>
                  <a:pt x="192513" y="65651"/>
                  <a:pt x="213646" y="100941"/>
                  <a:pt x="246743" y="111974"/>
                </a:cubicBezTo>
                <a:lnTo>
                  <a:pt x="290286" y="126489"/>
                </a:lnTo>
                <a:cubicBezTo>
                  <a:pt x="304800" y="116813"/>
                  <a:pt x="318227" y="105261"/>
                  <a:pt x="333829" y="97460"/>
                </a:cubicBezTo>
                <a:cubicBezTo>
                  <a:pt x="347513" y="90618"/>
                  <a:pt x="364642" y="91433"/>
                  <a:pt x="377372" y="82946"/>
                </a:cubicBezTo>
                <a:cubicBezTo>
                  <a:pt x="394451" y="71560"/>
                  <a:pt x="406401" y="53917"/>
                  <a:pt x="420915" y="39403"/>
                </a:cubicBezTo>
                <a:cubicBezTo>
                  <a:pt x="439515" y="44053"/>
                  <a:pt x="501694" y="58020"/>
                  <a:pt x="522515" y="68431"/>
                </a:cubicBezTo>
                <a:cubicBezTo>
                  <a:pt x="635063" y="124705"/>
                  <a:pt x="500154" y="75492"/>
                  <a:pt x="609600" y="111974"/>
                </a:cubicBezTo>
                <a:cubicBezTo>
                  <a:pt x="648305" y="107136"/>
                  <a:pt x="688981" y="110579"/>
                  <a:pt x="725715" y="97460"/>
                </a:cubicBezTo>
                <a:cubicBezTo>
                  <a:pt x="758570" y="85726"/>
                  <a:pt x="812800" y="39403"/>
                  <a:pt x="812800" y="39403"/>
                </a:cubicBezTo>
                <a:cubicBezTo>
                  <a:pt x="856343" y="44241"/>
                  <a:pt x="900926" y="43291"/>
                  <a:pt x="943429" y="53917"/>
                </a:cubicBezTo>
                <a:cubicBezTo>
                  <a:pt x="960352" y="58148"/>
                  <a:pt x="971370" y="75145"/>
                  <a:pt x="986972" y="82946"/>
                </a:cubicBezTo>
                <a:cubicBezTo>
                  <a:pt x="1000656" y="89788"/>
                  <a:pt x="1016001" y="92622"/>
                  <a:pt x="1030515" y="97460"/>
                </a:cubicBezTo>
                <a:cubicBezTo>
                  <a:pt x="1045029" y="107136"/>
                  <a:pt x="1056721" y="124563"/>
                  <a:pt x="1074058" y="126489"/>
                </a:cubicBezTo>
                <a:cubicBezTo>
                  <a:pt x="1112371" y="130746"/>
                  <a:pt x="1166426" y="110213"/>
                  <a:pt x="1204686" y="97460"/>
                </a:cubicBezTo>
                <a:cubicBezTo>
                  <a:pt x="1214362" y="82946"/>
                  <a:pt x="1221380" y="66252"/>
                  <a:pt x="1233715" y="53917"/>
                </a:cubicBezTo>
                <a:cubicBezTo>
                  <a:pt x="1287633" y="0"/>
                  <a:pt x="1312528" y="26969"/>
                  <a:pt x="1393372" y="53917"/>
                </a:cubicBezTo>
                <a:lnTo>
                  <a:pt x="1480458" y="82946"/>
                </a:lnTo>
                <a:lnTo>
                  <a:pt x="1524000" y="97460"/>
                </a:lnTo>
                <a:cubicBezTo>
                  <a:pt x="1567543" y="92622"/>
                  <a:pt x="1611669" y="91538"/>
                  <a:pt x="1654629" y="82946"/>
                </a:cubicBezTo>
                <a:cubicBezTo>
                  <a:pt x="1684634" y="76945"/>
                  <a:pt x="1741715" y="53917"/>
                  <a:pt x="1741715" y="53917"/>
                </a:cubicBezTo>
                <a:cubicBezTo>
                  <a:pt x="1746553" y="68431"/>
                  <a:pt x="1745411" y="86642"/>
                  <a:pt x="1756229" y="97460"/>
                </a:cubicBezTo>
                <a:cubicBezTo>
                  <a:pt x="1767047" y="108278"/>
                  <a:pt x="1784473" y="111974"/>
                  <a:pt x="1799772" y="111974"/>
                </a:cubicBezTo>
                <a:cubicBezTo>
                  <a:pt x="1848394" y="111974"/>
                  <a:pt x="1896534" y="102298"/>
                  <a:pt x="1944915" y="97460"/>
                </a:cubicBezTo>
                <a:cubicBezTo>
                  <a:pt x="2044730" y="30916"/>
                  <a:pt x="1998902" y="28371"/>
                  <a:pt x="2075543" y="53917"/>
                </a:cubicBezTo>
                <a:cubicBezTo>
                  <a:pt x="2090057" y="63593"/>
                  <a:pt x="2101728" y="81210"/>
                  <a:pt x="2119086" y="82946"/>
                </a:cubicBezTo>
                <a:cubicBezTo>
                  <a:pt x="2153127" y="86350"/>
                  <a:pt x="2220686" y="68431"/>
                  <a:pt x="2220686" y="68431"/>
                </a:cubicBezTo>
              </a:path>
            </a:pathLst>
          </a:cu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0" name="任意多边形 39"/>
          <p:cNvSpPr/>
          <p:nvPr/>
        </p:nvSpPr>
        <p:spPr>
          <a:xfrm>
            <a:off x="5868144" y="4594398"/>
            <a:ext cx="2220686" cy="130746"/>
          </a:xfrm>
          <a:custGeom>
            <a:avLst/>
            <a:gdLst>
              <a:gd name="connsiteX0" fmla="*/ 0 w 2220686"/>
              <a:gd name="connsiteY0" fmla="*/ 53917 h 130746"/>
              <a:gd name="connsiteX1" fmla="*/ 159658 w 2220686"/>
              <a:gd name="connsiteY1" fmla="*/ 53917 h 130746"/>
              <a:gd name="connsiteX2" fmla="*/ 246743 w 2220686"/>
              <a:gd name="connsiteY2" fmla="*/ 111974 h 130746"/>
              <a:gd name="connsiteX3" fmla="*/ 290286 w 2220686"/>
              <a:gd name="connsiteY3" fmla="*/ 126489 h 130746"/>
              <a:gd name="connsiteX4" fmla="*/ 333829 w 2220686"/>
              <a:gd name="connsiteY4" fmla="*/ 97460 h 130746"/>
              <a:gd name="connsiteX5" fmla="*/ 377372 w 2220686"/>
              <a:gd name="connsiteY5" fmla="*/ 82946 h 130746"/>
              <a:gd name="connsiteX6" fmla="*/ 420915 w 2220686"/>
              <a:gd name="connsiteY6" fmla="*/ 39403 h 130746"/>
              <a:gd name="connsiteX7" fmla="*/ 522515 w 2220686"/>
              <a:gd name="connsiteY7" fmla="*/ 68431 h 130746"/>
              <a:gd name="connsiteX8" fmla="*/ 609600 w 2220686"/>
              <a:gd name="connsiteY8" fmla="*/ 111974 h 130746"/>
              <a:gd name="connsiteX9" fmla="*/ 725715 w 2220686"/>
              <a:gd name="connsiteY9" fmla="*/ 97460 h 130746"/>
              <a:gd name="connsiteX10" fmla="*/ 812800 w 2220686"/>
              <a:gd name="connsiteY10" fmla="*/ 39403 h 130746"/>
              <a:gd name="connsiteX11" fmla="*/ 943429 w 2220686"/>
              <a:gd name="connsiteY11" fmla="*/ 53917 h 130746"/>
              <a:gd name="connsiteX12" fmla="*/ 986972 w 2220686"/>
              <a:gd name="connsiteY12" fmla="*/ 82946 h 130746"/>
              <a:gd name="connsiteX13" fmla="*/ 1030515 w 2220686"/>
              <a:gd name="connsiteY13" fmla="*/ 97460 h 130746"/>
              <a:gd name="connsiteX14" fmla="*/ 1074058 w 2220686"/>
              <a:gd name="connsiteY14" fmla="*/ 126489 h 130746"/>
              <a:gd name="connsiteX15" fmla="*/ 1204686 w 2220686"/>
              <a:gd name="connsiteY15" fmla="*/ 97460 h 130746"/>
              <a:gd name="connsiteX16" fmla="*/ 1233715 w 2220686"/>
              <a:gd name="connsiteY16" fmla="*/ 53917 h 130746"/>
              <a:gd name="connsiteX17" fmla="*/ 1393372 w 2220686"/>
              <a:gd name="connsiteY17" fmla="*/ 53917 h 130746"/>
              <a:gd name="connsiteX18" fmla="*/ 1480458 w 2220686"/>
              <a:gd name="connsiteY18" fmla="*/ 82946 h 130746"/>
              <a:gd name="connsiteX19" fmla="*/ 1524000 w 2220686"/>
              <a:gd name="connsiteY19" fmla="*/ 97460 h 130746"/>
              <a:gd name="connsiteX20" fmla="*/ 1654629 w 2220686"/>
              <a:gd name="connsiteY20" fmla="*/ 82946 h 130746"/>
              <a:gd name="connsiteX21" fmla="*/ 1741715 w 2220686"/>
              <a:gd name="connsiteY21" fmla="*/ 53917 h 130746"/>
              <a:gd name="connsiteX22" fmla="*/ 1756229 w 2220686"/>
              <a:gd name="connsiteY22" fmla="*/ 97460 h 130746"/>
              <a:gd name="connsiteX23" fmla="*/ 1799772 w 2220686"/>
              <a:gd name="connsiteY23" fmla="*/ 111974 h 130746"/>
              <a:gd name="connsiteX24" fmla="*/ 1944915 w 2220686"/>
              <a:gd name="connsiteY24" fmla="*/ 97460 h 130746"/>
              <a:gd name="connsiteX25" fmla="*/ 2075543 w 2220686"/>
              <a:gd name="connsiteY25" fmla="*/ 53917 h 130746"/>
              <a:gd name="connsiteX26" fmla="*/ 2119086 w 2220686"/>
              <a:gd name="connsiteY26" fmla="*/ 82946 h 130746"/>
              <a:gd name="connsiteX27" fmla="*/ 2220686 w 2220686"/>
              <a:gd name="connsiteY27" fmla="*/ 68431 h 1307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220686" h="130746">
                <a:moveTo>
                  <a:pt x="0" y="53917"/>
                </a:moveTo>
                <a:cubicBezTo>
                  <a:pt x="63233" y="32840"/>
                  <a:pt x="72505" y="22791"/>
                  <a:pt x="159658" y="53917"/>
                </a:cubicBezTo>
                <a:cubicBezTo>
                  <a:pt x="192513" y="65651"/>
                  <a:pt x="213646" y="100941"/>
                  <a:pt x="246743" y="111974"/>
                </a:cubicBezTo>
                <a:lnTo>
                  <a:pt x="290286" y="126489"/>
                </a:lnTo>
                <a:cubicBezTo>
                  <a:pt x="304800" y="116813"/>
                  <a:pt x="318227" y="105261"/>
                  <a:pt x="333829" y="97460"/>
                </a:cubicBezTo>
                <a:cubicBezTo>
                  <a:pt x="347513" y="90618"/>
                  <a:pt x="364642" y="91433"/>
                  <a:pt x="377372" y="82946"/>
                </a:cubicBezTo>
                <a:cubicBezTo>
                  <a:pt x="394451" y="71560"/>
                  <a:pt x="406401" y="53917"/>
                  <a:pt x="420915" y="39403"/>
                </a:cubicBezTo>
                <a:cubicBezTo>
                  <a:pt x="439515" y="44053"/>
                  <a:pt x="501694" y="58020"/>
                  <a:pt x="522515" y="68431"/>
                </a:cubicBezTo>
                <a:cubicBezTo>
                  <a:pt x="635063" y="124705"/>
                  <a:pt x="500154" y="75492"/>
                  <a:pt x="609600" y="111974"/>
                </a:cubicBezTo>
                <a:cubicBezTo>
                  <a:pt x="648305" y="107136"/>
                  <a:pt x="688981" y="110579"/>
                  <a:pt x="725715" y="97460"/>
                </a:cubicBezTo>
                <a:cubicBezTo>
                  <a:pt x="758570" y="85726"/>
                  <a:pt x="812800" y="39403"/>
                  <a:pt x="812800" y="39403"/>
                </a:cubicBezTo>
                <a:cubicBezTo>
                  <a:pt x="856343" y="44241"/>
                  <a:pt x="900926" y="43291"/>
                  <a:pt x="943429" y="53917"/>
                </a:cubicBezTo>
                <a:cubicBezTo>
                  <a:pt x="960352" y="58148"/>
                  <a:pt x="971370" y="75145"/>
                  <a:pt x="986972" y="82946"/>
                </a:cubicBezTo>
                <a:cubicBezTo>
                  <a:pt x="1000656" y="89788"/>
                  <a:pt x="1016001" y="92622"/>
                  <a:pt x="1030515" y="97460"/>
                </a:cubicBezTo>
                <a:cubicBezTo>
                  <a:pt x="1045029" y="107136"/>
                  <a:pt x="1056721" y="124563"/>
                  <a:pt x="1074058" y="126489"/>
                </a:cubicBezTo>
                <a:cubicBezTo>
                  <a:pt x="1112371" y="130746"/>
                  <a:pt x="1166426" y="110213"/>
                  <a:pt x="1204686" y="97460"/>
                </a:cubicBezTo>
                <a:cubicBezTo>
                  <a:pt x="1214362" y="82946"/>
                  <a:pt x="1221380" y="66252"/>
                  <a:pt x="1233715" y="53917"/>
                </a:cubicBezTo>
                <a:cubicBezTo>
                  <a:pt x="1287633" y="0"/>
                  <a:pt x="1312528" y="26969"/>
                  <a:pt x="1393372" y="53917"/>
                </a:cubicBezTo>
                <a:lnTo>
                  <a:pt x="1480458" y="82946"/>
                </a:lnTo>
                <a:lnTo>
                  <a:pt x="1524000" y="97460"/>
                </a:lnTo>
                <a:cubicBezTo>
                  <a:pt x="1567543" y="92622"/>
                  <a:pt x="1611669" y="91538"/>
                  <a:pt x="1654629" y="82946"/>
                </a:cubicBezTo>
                <a:cubicBezTo>
                  <a:pt x="1684634" y="76945"/>
                  <a:pt x="1741715" y="53917"/>
                  <a:pt x="1741715" y="53917"/>
                </a:cubicBezTo>
                <a:cubicBezTo>
                  <a:pt x="1746553" y="68431"/>
                  <a:pt x="1745411" y="86642"/>
                  <a:pt x="1756229" y="97460"/>
                </a:cubicBezTo>
                <a:cubicBezTo>
                  <a:pt x="1767047" y="108278"/>
                  <a:pt x="1784473" y="111974"/>
                  <a:pt x="1799772" y="111974"/>
                </a:cubicBezTo>
                <a:cubicBezTo>
                  <a:pt x="1848394" y="111974"/>
                  <a:pt x="1896534" y="102298"/>
                  <a:pt x="1944915" y="97460"/>
                </a:cubicBezTo>
                <a:cubicBezTo>
                  <a:pt x="2044730" y="30916"/>
                  <a:pt x="1998902" y="28371"/>
                  <a:pt x="2075543" y="53917"/>
                </a:cubicBezTo>
                <a:cubicBezTo>
                  <a:pt x="2090057" y="63593"/>
                  <a:pt x="2101728" y="81210"/>
                  <a:pt x="2119086" y="82946"/>
                </a:cubicBezTo>
                <a:cubicBezTo>
                  <a:pt x="2153127" y="86350"/>
                  <a:pt x="2220686" y="68431"/>
                  <a:pt x="2220686" y="68431"/>
                </a:cubicBezTo>
              </a:path>
            </a:pathLst>
          </a:cu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41" name="形状 40"/>
          <p:cNvCxnSpPr>
            <a:stCxn id="16" idx="1"/>
          </p:cNvCxnSpPr>
          <p:nvPr/>
        </p:nvCxnSpPr>
        <p:spPr>
          <a:xfrm rot="10800000">
            <a:off x="1043608" y="4405754"/>
            <a:ext cx="72008" cy="1435514"/>
          </a:xfrm>
          <a:prstGeom prst="curvedConnector3">
            <a:avLst>
              <a:gd name="adj1" fmla="val 679498"/>
            </a:avLst>
          </a:prstGeom>
          <a:ln>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47" name="形状 40"/>
          <p:cNvCxnSpPr>
            <a:stCxn id="35" idx="1"/>
          </p:cNvCxnSpPr>
          <p:nvPr/>
        </p:nvCxnSpPr>
        <p:spPr>
          <a:xfrm rot="10800000">
            <a:off x="5652120" y="4333746"/>
            <a:ext cx="72008" cy="1507522"/>
          </a:xfrm>
          <a:prstGeom prst="curvedConnector3">
            <a:avLst>
              <a:gd name="adj1" fmla="val 417465"/>
            </a:avLst>
          </a:prstGeom>
          <a:ln>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53" name="直接箭头连接符 52"/>
          <p:cNvCxnSpPr/>
          <p:nvPr/>
        </p:nvCxnSpPr>
        <p:spPr>
          <a:xfrm flipV="1">
            <a:off x="5580112" y="4437112"/>
            <a:ext cx="288032" cy="504056"/>
          </a:xfrm>
          <a:prstGeom prst="straightConnector1">
            <a:avLst/>
          </a:prstGeom>
          <a:ln>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54" name="直接箭头连接符 53"/>
          <p:cNvCxnSpPr/>
          <p:nvPr/>
        </p:nvCxnSpPr>
        <p:spPr>
          <a:xfrm flipV="1">
            <a:off x="5580112" y="4661520"/>
            <a:ext cx="368424" cy="279648"/>
          </a:xfrm>
          <a:prstGeom prst="straightConnector1">
            <a:avLst/>
          </a:prstGeom>
          <a:ln>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a:off x="1475656" y="6165304"/>
            <a:ext cx="2232248" cy="461665"/>
          </a:xfrm>
          <a:prstGeom prst="rect">
            <a:avLst/>
          </a:prstGeom>
          <a:noFill/>
        </p:spPr>
        <p:txBody>
          <a:bodyPr wrap="square" rtlCol="0">
            <a:spAutoFit/>
          </a:bodyPr>
          <a:lstStyle/>
          <a:p>
            <a:pPr algn="ctr"/>
            <a:r>
              <a:rPr lang="zh-CN" altLang="en-US" sz="2400" b="1" dirty="0" smtClean="0">
                <a:solidFill>
                  <a:srgbClr val="FF0000"/>
                </a:solidFill>
                <a:latin typeface="Arial" pitchFamily="34" charset="0"/>
                <a:ea typeface="华文细黑" pitchFamily="2" charset="-122"/>
                <a:cs typeface="Arial" pitchFamily="34" charset="0"/>
              </a:rPr>
              <a:t>传统的进程</a:t>
            </a:r>
            <a:endParaRPr lang="zh-CN" altLang="en-US" sz="2400" b="1" dirty="0">
              <a:solidFill>
                <a:srgbClr val="FF0000"/>
              </a:solidFill>
              <a:latin typeface="Arial" pitchFamily="34" charset="0"/>
              <a:ea typeface="华文细黑" pitchFamily="2" charset="-122"/>
              <a:cs typeface="Arial" pitchFamily="34" charset="0"/>
            </a:endParaRPr>
          </a:p>
        </p:txBody>
      </p:sp>
      <p:sp>
        <p:nvSpPr>
          <p:cNvPr id="59" name="TextBox 58"/>
          <p:cNvSpPr txBox="1"/>
          <p:nvPr/>
        </p:nvSpPr>
        <p:spPr>
          <a:xfrm>
            <a:off x="6084168" y="6165304"/>
            <a:ext cx="2232248" cy="461665"/>
          </a:xfrm>
          <a:prstGeom prst="rect">
            <a:avLst/>
          </a:prstGeom>
          <a:noFill/>
        </p:spPr>
        <p:txBody>
          <a:bodyPr wrap="square" rtlCol="0">
            <a:spAutoFit/>
          </a:bodyPr>
          <a:lstStyle/>
          <a:p>
            <a:pPr algn="ctr"/>
            <a:r>
              <a:rPr lang="zh-CN" altLang="en-US" sz="2400" b="1" dirty="0" smtClean="0">
                <a:solidFill>
                  <a:srgbClr val="FF0000"/>
                </a:solidFill>
                <a:latin typeface="Arial" pitchFamily="34" charset="0"/>
                <a:ea typeface="华文细黑" pitchFamily="2" charset="-122"/>
                <a:cs typeface="Arial" pitchFamily="34" charset="0"/>
              </a:rPr>
              <a:t>多线程的任务</a:t>
            </a:r>
            <a:endParaRPr lang="zh-CN" altLang="en-US" sz="2400" b="1" dirty="0">
              <a:solidFill>
                <a:srgbClr val="FF0000"/>
              </a:solidFill>
              <a:latin typeface="Arial" pitchFamily="34" charset="0"/>
              <a:ea typeface="华文细黑" pitchFamily="2" charset="-122"/>
              <a:cs typeface="Arial" pitchFamily="34"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11.1</a:t>
            </a:r>
            <a:r>
              <a:rPr lang="zh-CN" altLang="en-US" dirty="0" smtClean="0"/>
              <a:t> 线程和多线程</a:t>
            </a:r>
            <a:endParaRPr lang="zh-CN" altLang="en-US" dirty="0"/>
          </a:p>
        </p:txBody>
      </p:sp>
      <p:sp>
        <p:nvSpPr>
          <p:cNvPr id="4" name="TextBox 3"/>
          <p:cNvSpPr txBox="1"/>
          <p:nvPr/>
        </p:nvSpPr>
        <p:spPr>
          <a:xfrm>
            <a:off x="251520" y="1052736"/>
            <a:ext cx="8712968" cy="3939540"/>
          </a:xfrm>
          <a:prstGeom prst="rect">
            <a:avLst/>
          </a:prstGeom>
          <a:noFill/>
        </p:spPr>
        <p:txBody>
          <a:bodyPr wrap="square" rtlCol="0">
            <a:spAutoFit/>
          </a:bodyPr>
          <a:lstStyle/>
          <a:p>
            <a:pPr>
              <a:spcBef>
                <a:spcPts val="600"/>
              </a:spcBef>
              <a:spcAft>
                <a:spcPts val="600"/>
              </a:spcAft>
              <a:buFont typeface="Wingdings" pitchFamily="2" charset="2"/>
              <a:buChar char="Ø"/>
            </a:pPr>
            <a:r>
              <a:rPr lang="zh-CN" altLang="en-US" sz="2800" b="1" dirty="0" smtClean="0">
                <a:solidFill>
                  <a:srgbClr val="0000FF"/>
                </a:solidFill>
                <a:latin typeface="Arial" pitchFamily="34" charset="0"/>
                <a:ea typeface="华文细黑" pitchFamily="2" charset="-122"/>
                <a:cs typeface="Arial" pitchFamily="34" charset="0"/>
              </a:rPr>
              <a:t>多线程的优势</a:t>
            </a:r>
            <a:endParaRPr lang="en-US" altLang="zh-CN" sz="2800" b="1" dirty="0" smtClean="0">
              <a:solidFill>
                <a:srgbClr val="0000FF"/>
              </a:solidFill>
              <a:latin typeface="Arial" pitchFamily="34" charset="0"/>
              <a:ea typeface="华文细黑" pitchFamily="2" charset="-122"/>
              <a:cs typeface="Arial" pitchFamily="34" charset="0"/>
            </a:endParaRPr>
          </a:p>
          <a:p>
            <a:pPr>
              <a:spcBef>
                <a:spcPts val="600"/>
              </a:spcBef>
              <a:spcAft>
                <a:spcPts val="600"/>
              </a:spcAft>
              <a:buFont typeface="Wingdings" pitchFamily="2" charset="2"/>
              <a:buChar char="ü"/>
            </a:pPr>
            <a:r>
              <a:rPr lang="zh-CN" altLang="en-US" sz="2600" b="1" dirty="0" smtClean="0">
                <a:latin typeface="Arial" pitchFamily="34" charset="0"/>
                <a:ea typeface="华文细黑" pitchFamily="2" charset="-122"/>
                <a:cs typeface="Arial" pitchFamily="34" charset="0"/>
              </a:rPr>
              <a:t>多线程编程简单、效率高。使用多线程可以在线程间直接共享数据和资源，而多进程之间不能做到这一点。</a:t>
            </a:r>
            <a:endParaRPr lang="en-US" altLang="zh-CN" sz="2600" b="1" dirty="0" smtClean="0">
              <a:latin typeface="Arial" pitchFamily="34" charset="0"/>
              <a:ea typeface="华文细黑" pitchFamily="2" charset="-122"/>
              <a:cs typeface="Arial" pitchFamily="34" charset="0"/>
            </a:endParaRPr>
          </a:p>
          <a:p>
            <a:pPr>
              <a:spcBef>
                <a:spcPts val="600"/>
              </a:spcBef>
              <a:spcAft>
                <a:spcPts val="600"/>
              </a:spcAft>
              <a:buFont typeface="Wingdings" pitchFamily="2" charset="2"/>
              <a:buChar char="ü"/>
            </a:pPr>
            <a:r>
              <a:rPr lang="zh-CN" altLang="en-US" sz="2600" b="1" dirty="0" smtClean="0">
                <a:latin typeface="Arial" pitchFamily="34" charset="0"/>
                <a:ea typeface="华文细黑" pitchFamily="2" charset="-122"/>
                <a:cs typeface="Arial" pitchFamily="34" charset="0"/>
              </a:rPr>
              <a:t>适合于开发服务程序，如</a:t>
            </a:r>
            <a:r>
              <a:rPr lang="en-US" altLang="zh-CN" sz="2600" b="1" dirty="0" smtClean="0">
                <a:latin typeface="Arial" pitchFamily="34" charset="0"/>
                <a:ea typeface="华文细黑" pitchFamily="2" charset="-122"/>
                <a:cs typeface="Arial" pitchFamily="34" charset="0"/>
              </a:rPr>
              <a:t>Web</a:t>
            </a:r>
            <a:r>
              <a:rPr lang="zh-CN" altLang="en-US" sz="2600" b="1" dirty="0" smtClean="0">
                <a:latin typeface="Arial" pitchFamily="34" charset="0"/>
                <a:ea typeface="华文细黑" pitchFamily="2" charset="-122"/>
                <a:cs typeface="Arial" pitchFamily="34" charset="0"/>
              </a:rPr>
              <a:t>服务、聊天服务等。</a:t>
            </a:r>
            <a:endParaRPr lang="en-US" altLang="zh-CN" sz="2600" b="1" dirty="0" smtClean="0">
              <a:latin typeface="Arial" pitchFamily="34" charset="0"/>
              <a:ea typeface="华文细黑" pitchFamily="2" charset="-122"/>
              <a:cs typeface="Arial" pitchFamily="34" charset="0"/>
            </a:endParaRPr>
          </a:p>
          <a:p>
            <a:pPr>
              <a:spcBef>
                <a:spcPts val="600"/>
              </a:spcBef>
              <a:spcAft>
                <a:spcPts val="600"/>
              </a:spcAft>
              <a:buFont typeface="Wingdings" pitchFamily="2" charset="2"/>
              <a:buChar char="ü"/>
            </a:pPr>
            <a:r>
              <a:rPr lang="zh-CN" altLang="en-US" sz="2600" b="1" dirty="0" smtClean="0">
                <a:latin typeface="Arial" pitchFamily="34" charset="0"/>
                <a:ea typeface="华文细黑" pitchFamily="2" charset="-122"/>
                <a:cs typeface="Arial" pitchFamily="34" charset="0"/>
              </a:rPr>
              <a:t>适合于开发有多种交互接口的程序，如聊天程序的客户端、网络下载工具等。</a:t>
            </a:r>
            <a:endParaRPr lang="en-US" altLang="zh-CN" sz="2600" b="1" dirty="0" smtClean="0">
              <a:latin typeface="Arial" pitchFamily="34" charset="0"/>
              <a:ea typeface="华文细黑" pitchFamily="2" charset="-122"/>
              <a:cs typeface="Arial" pitchFamily="34" charset="0"/>
            </a:endParaRPr>
          </a:p>
          <a:p>
            <a:pPr>
              <a:spcBef>
                <a:spcPts val="600"/>
              </a:spcBef>
              <a:spcAft>
                <a:spcPts val="600"/>
              </a:spcAft>
              <a:buFont typeface="Wingdings" pitchFamily="2" charset="2"/>
              <a:buChar char="ü"/>
            </a:pPr>
            <a:r>
              <a:rPr lang="zh-CN" altLang="en-US" sz="2600" b="1" dirty="0" smtClean="0">
                <a:latin typeface="Arial" pitchFamily="34" charset="0"/>
                <a:ea typeface="华文细黑" pitchFamily="2" charset="-122"/>
                <a:cs typeface="Arial" pitchFamily="34" charset="0"/>
              </a:rPr>
              <a:t>适合于有人机交互又有计算量的程序，如字处理程序</a:t>
            </a:r>
            <a:r>
              <a:rPr lang="en-US" altLang="zh-CN" sz="2600" b="1" dirty="0" smtClean="0">
                <a:latin typeface="Arial" pitchFamily="34" charset="0"/>
                <a:ea typeface="华文细黑" pitchFamily="2" charset="-122"/>
                <a:cs typeface="Arial" pitchFamily="34" charset="0"/>
              </a:rPr>
              <a:t>Word</a:t>
            </a:r>
            <a:r>
              <a:rPr lang="zh-CN" altLang="en-US" sz="2600" b="1" dirty="0" smtClean="0">
                <a:latin typeface="Arial" pitchFamily="34" charset="0"/>
                <a:ea typeface="华文细黑" pitchFamily="2" charset="-122"/>
                <a:cs typeface="Arial" pitchFamily="34" charset="0"/>
              </a:rPr>
              <a:t>、</a:t>
            </a:r>
            <a:r>
              <a:rPr lang="en-US" altLang="zh-CN" sz="2600" b="1" dirty="0" smtClean="0">
                <a:latin typeface="Arial" pitchFamily="34" charset="0"/>
                <a:ea typeface="华文细黑" pitchFamily="2" charset="-122"/>
                <a:cs typeface="Arial" pitchFamily="34" charset="0"/>
              </a:rPr>
              <a:t>Excel</a:t>
            </a:r>
            <a:r>
              <a:rPr lang="zh-CN" altLang="en-US" sz="2600" b="1" dirty="0" smtClean="0">
                <a:latin typeface="Arial" pitchFamily="34" charset="0"/>
                <a:ea typeface="华文细黑" pitchFamily="2" charset="-122"/>
                <a:cs typeface="Arial" pitchFamily="34" charset="0"/>
              </a:rPr>
              <a:t>等。</a:t>
            </a:r>
            <a:endParaRPr lang="en-US" altLang="zh-CN" sz="2600" b="1" dirty="0" smtClean="0">
              <a:latin typeface="Arial" pitchFamily="34" charset="0"/>
              <a:ea typeface="华文细黑" pitchFamily="2" charset="-122"/>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4" presetClass="entr" presetSubtype="0" accel="10000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p:cTn id="7" dur="500" fill="hold"/>
                                        <p:tgtEl>
                                          <p:spTgt spid="4">
                                            <p:txEl>
                                              <p:pRg st="0" end="0"/>
                                            </p:txEl>
                                          </p:spTgt>
                                        </p:tgtEl>
                                        <p:attrNameLst>
                                          <p:attrName>ppt_w</p:attrName>
                                        </p:attrNameLst>
                                      </p:cBhvr>
                                      <p:tavLst>
                                        <p:tav tm="0">
                                          <p:val>
                                            <p:strVal val="#ppt_w*0.05"/>
                                          </p:val>
                                        </p:tav>
                                        <p:tav tm="100000">
                                          <p:val>
                                            <p:strVal val="#ppt_w"/>
                                          </p:val>
                                        </p:tav>
                                      </p:tavLst>
                                    </p:anim>
                                    <p:anim calcmode="lin" valueType="num">
                                      <p:cBhvr>
                                        <p:cTn id="8" dur="500" fill="hold"/>
                                        <p:tgtEl>
                                          <p:spTgt spid="4">
                                            <p:txEl>
                                              <p:pRg st="0" end="0"/>
                                            </p:txEl>
                                          </p:spTgt>
                                        </p:tgtEl>
                                        <p:attrNameLst>
                                          <p:attrName>ppt_h</p:attrName>
                                        </p:attrNameLst>
                                      </p:cBhvr>
                                      <p:tavLst>
                                        <p:tav tm="0">
                                          <p:val>
                                            <p:strVal val="#ppt_h"/>
                                          </p:val>
                                        </p:tav>
                                        <p:tav tm="100000">
                                          <p:val>
                                            <p:strVal val="#ppt_h"/>
                                          </p:val>
                                        </p:tav>
                                      </p:tavLst>
                                    </p:anim>
                                    <p:anim calcmode="lin" valueType="num">
                                      <p:cBhvr>
                                        <p:cTn id="9" dur="500" fill="hold"/>
                                        <p:tgtEl>
                                          <p:spTgt spid="4">
                                            <p:txEl>
                                              <p:pRg st="0" end="0"/>
                                            </p:txEl>
                                          </p:spTgt>
                                        </p:tgtEl>
                                        <p:attrNameLst>
                                          <p:attrName>ppt_x</p:attrName>
                                        </p:attrNameLst>
                                      </p:cBhvr>
                                      <p:tavLst>
                                        <p:tav tm="0">
                                          <p:val>
                                            <p:strVal val="#ppt_x-.2"/>
                                          </p:val>
                                        </p:tav>
                                        <p:tav tm="100000">
                                          <p:val>
                                            <p:strVal val="#ppt_x"/>
                                          </p:val>
                                        </p:tav>
                                      </p:tavLst>
                                    </p:anim>
                                    <p:anim calcmode="lin" valueType="num">
                                      <p:cBhvr>
                                        <p:cTn id="10" dur="500" fill="hold"/>
                                        <p:tgtEl>
                                          <p:spTgt spid="4">
                                            <p:txEl>
                                              <p:pRg st="0" end="0"/>
                                            </p:txEl>
                                          </p:spTgt>
                                        </p:tgtEl>
                                        <p:attrNameLst>
                                          <p:attrName>ppt_y</p:attrName>
                                        </p:attrNameLst>
                                      </p:cBhvr>
                                      <p:tavLst>
                                        <p:tav tm="0">
                                          <p:val>
                                            <p:strVal val="#ppt_y"/>
                                          </p:val>
                                        </p:tav>
                                        <p:tav tm="100000">
                                          <p:val>
                                            <p:strVal val="#ppt_y"/>
                                          </p:val>
                                        </p:tav>
                                      </p:tavLst>
                                    </p:anim>
                                    <p:animEffect transition="in" filter="fade">
                                      <p:cBhvr>
                                        <p:cTn id="11" dur="500"/>
                                        <p:tgtEl>
                                          <p:spTgt spid="4">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54" presetClass="entr" presetSubtype="0" accel="100000" fill="hold" nodeType="clickEffect">
                                  <p:stCondLst>
                                    <p:cond delay="0"/>
                                  </p:stCondLst>
                                  <p:childTnLst>
                                    <p:set>
                                      <p:cBhvr>
                                        <p:cTn id="15" dur="1" fill="hold">
                                          <p:stCondLst>
                                            <p:cond delay="0"/>
                                          </p:stCondLst>
                                        </p:cTn>
                                        <p:tgtEl>
                                          <p:spTgt spid="4">
                                            <p:txEl>
                                              <p:pRg st="1" end="1"/>
                                            </p:txEl>
                                          </p:spTgt>
                                        </p:tgtEl>
                                        <p:attrNameLst>
                                          <p:attrName>style.visibility</p:attrName>
                                        </p:attrNameLst>
                                      </p:cBhvr>
                                      <p:to>
                                        <p:strVal val="visible"/>
                                      </p:to>
                                    </p:set>
                                    <p:anim calcmode="lin" valueType="num">
                                      <p:cBhvr>
                                        <p:cTn id="16" dur="500" fill="hold"/>
                                        <p:tgtEl>
                                          <p:spTgt spid="4">
                                            <p:txEl>
                                              <p:pRg st="1" end="1"/>
                                            </p:txEl>
                                          </p:spTgt>
                                        </p:tgtEl>
                                        <p:attrNameLst>
                                          <p:attrName>ppt_w</p:attrName>
                                        </p:attrNameLst>
                                      </p:cBhvr>
                                      <p:tavLst>
                                        <p:tav tm="0">
                                          <p:val>
                                            <p:strVal val="#ppt_w*0.05"/>
                                          </p:val>
                                        </p:tav>
                                        <p:tav tm="100000">
                                          <p:val>
                                            <p:strVal val="#ppt_w"/>
                                          </p:val>
                                        </p:tav>
                                      </p:tavLst>
                                    </p:anim>
                                    <p:anim calcmode="lin" valueType="num">
                                      <p:cBhvr>
                                        <p:cTn id="17" dur="500" fill="hold"/>
                                        <p:tgtEl>
                                          <p:spTgt spid="4">
                                            <p:txEl>
                                              <p:pRg st="1" end="1"/>
                                            </p:txEl>
                                          </p:spTgt>
                                        </p:tgtEl>
                                        <p:attrNameLst>
                                          <p:attrName>ppt_h</p:attrName>
                                        </p:attrNameLst>
                                      </p:cBhvr>
                                      <p:tavLst>
                                        <p:tav tm="0">
                                          <p:val>
                                            <p:strVal val="#ppt_h"/>
                                          </p:val>
                                        </p:tav>
                                        <p:tav tm="100000">
                                          <p:val>
                                            <p:strVal val="#ppt_h"/>
                                          </p:val>
                                        </p:tav>
                                      </p:tavLst>
                                    </p:anim>
                                    <p:anim calcmode="lin" valueType="num">
                                      <p:cBhvr>
                                        <p:cTn id="18" dur="500" fill="hold"/>
                                        <p:tgtEl>
                                          <p:spTgt spid="4">
                                            <p:txEl>
                                              <p:pRg st="1" end="1"/>
                                            </p:txEl>
                                          </p:spTgt>
                                        </p:tgtEl>
                                        <p:attrNameLst>
                                          <p:attrName>ppt_x</p:attrName>
                                        </p:attrNameLst>
                                      </p:cBhvr>
                                      <p:tavLst>
                                        <p:tav tm="0">
                                          <p:val>
                                            <p:strVal val="#ppt_x-.2"/>
                                          </p:val>
                                        </p:tav>
                                        <p:tav tm="100000">
                                          <p:val>
                                            <p:strVal val="#ppt_x"/>
                                          </p:val>
                                        </p:tav>
                                      </p:tavLst>
                                    </p:anim>
                                    <p:anim calcmode="lin" valueType="num">
                                      <p:cBhvr>
                                        <p:cTn id="19" dur="500" fill="hold"/>
                                        <p:tgtEl>
                                          <p:spTgt spid="4">
                                            <p:txEl>
                                              <p:pRg st="1" end="1"/>
                                            </p:txEl>
                                          </p:spTgt>
                                        </p:tgtEl>
                                        <p:attrNameLst>
                                          <p:attrName>ppt_y</p:attrName>
                                        </p:attrNameLst>
                                      </p:cBhvr>
                                      <p:tavLst>
                                        <p:tav tm="0">
                                          <p:val>
                                            <p:strVal val="#ppt_y"/>
                                          </p:val>
                                        </p:tav>
                                        <p:tav tm="100000">
                                          <p:val>
                                            <p:strVal val="#ppt_y"/>
                                          </p:val>
                                        </p:tav>
                                      </p:tavLst>
                                    </p:anim>
                                    <p:animEffect transition="in" filter="fade">
                                      <p:cBhvr>
                                        <p:cTn id="20" dur="500"/>
                                        <p:tgtEl>
                                          <p:spTgt spid="4">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54" presetClass="entr" presetSubtype="0" accel="100000" fill="hold" nodeType="clickEffect">
                                  <p:stCondLst>
                                    <p:cond delay="0"/>
                                  </p:stCondLst>
                                  <p:childTnLst>
                                    <p:set>
                                      <p:cBhvr>
                                        <p:cTn id="24" dur="1" fill="hold">
                                          <p:stCondLst>
                                            <p:cond delay="0"/>
                                          </p:stCondLst>
                                        </p:cTn>
                                        <p:tgtEl>
                                          <p:spTgt spid="4">
                                            <p:txEl>
                                              <p:pRg st="2" end="2"/>
                                            </p:txEl>
                                          </p:spTgt>
                                        </p:tgtEl>
                                        <p:attrNameLst>
                                          <p:attrName>style.visibility</p:attrName>
                                        </p:attrNameLst>
                                      </p:cBhvr>
                                      <p:to>
                                        <p:strVal val="visible"/>
                                      </p:to>
                                    </p:set>
                                    <p:anim calcmode="lin" valueType="num">
                                      <p:cBhvr>
                                        <p:cTn id="25" dur="500" fill="hold"/>
                                        <p:tgtEl>
                                          <p:spTgt spid="4">
                                            <p:txEl>
                                              <p:pRg st="2" end="2"/>
                                            </p:txEl>
                                          </p:spTgt>
                                        </p:tgtEl>
                                        <p:attrNameLst>
                                          <p:attrName>ppt_w</p:attrName>
                                        </p:attrNameLst>
                                      </p:cBhvr>
                                      <p:tavLst>
                                        <p:tav tm="0">
                                          <p:val>
                                            <p:strVal val="#ppt_w*0.05"/>
                                          </p:val>
                                        </p:tav>
                                        <p:tav tm="100000">
                                          <p:val>
                                            <p:strVal val="#ppt_w"/>
                                          </p:val>
                                        </p:tav>
                                      </p:tavLst>
                                    </p:anim>
                                    <p:anim calcmode="lin" valueType="num">
                                      <p:cBhvr>
                                        <p:cTn id="26" dur="500" fill="hold"/>
                                        <p:tgtEl>
                                          <p:spTgt spid="4">
                                            <p:txEl>
                                              <p:pRg st="2" end="2"/>
                                            </p:txEl>
                                          </p:spTgt>
                                        </p:tgtEl>
                                        <p:attrNameLst>
                                          <p:attrName>ppt_h</p:attrName>
                                        </p:attrNameLst>
                                      </p:cBhvr>
                                      <p:tavLst>
                                        <p:tav tm="0">
                                          <p:val>
                                            <p:strVal val="#ppt_h"/>
                                          </p:val>
                                        </p:tav>
                                        <p:tav tm="100000">
                                          <p:val>
                                            <p:strVal val="#ppt_h"/>
                                          </p:val>
                                        </p:tav>
                                      </p:tavLst>
                                    </p:anim>
                                    <p:anim calcmode="lin" valueType="num">
                                      <p:cBhvr>
                                        <p:cTn id="27" dur="500" fill="hold"/>
                                        <p:tgtEl>
                                          <p:spTgt spid="4">
                                            <p:txEl>
                                              <p:pRg st="2" end="2"/>
                                            </p:txEl>
                                          </p:spTgt>
                                        </p:tgtEl>
                                        <p:attrNameLst>
                                          <p:attrName>ppt_x</p:attrName>
                                        </p:attrNameLst>
                                      </p:cBhvr>
                                      <p:tavLst>
                                        <p:tav tm="0">
                                          <p:val>
                                            <p:strVal val="#ppt_x-.2"/>
                                          </p:val>
                                        </p:tav>
                                        <p:tav tm="100000">
                                          <p:val>
                                            <p:strVal val="#ppt_x"/>
                                          </p:val>
                                        </p:tav>
                                      </p:tavLst>
                                    </p:anim>
                                    <p:anim calcmode="lin" valueType="num">
                                      <p:cBhvr>
                                        <p:cTn id="28" dur="500" fill="hold"/>
                                        <p:tgtEl>
                                          <p:spTgt spid="4">
                                            <p:txEl>
                                              <p:pRg st="2" end="2"/>
                                            </p:txEl>
                                          </p:spTgt>
                                        </p:tgtEl>
                                        <p:attrNameLst>
                                          <p:attrName>ppt_y</p:attrName>
                                        </p:attrNameLst>
                                      </p:cBhvr>
                                      <p:tavLst>
                                        <p:tav tm="0">
                                          <p:val>
                                            <p:strVal val="#ppt_y"/>
                                          </p:val>
                                        </p:tav>
                                        <p:tav tm="100000">
                                          <p:val>
                                            <p:strVal val="#ppt_y"/>
                                          </p:val>
                                        </p:tav>
                                      </p:tavLst>
                                    </p:anim>
                                    <p:animEffect transition="in" filter="fade">
                                      <p:cBhvr>
                                        <p:cTn id="29" dur="500"/>
                                        <p:tgtEl>
                                          <p:spTgt spid="4">
                                            <p:txEl>
                                              <p:pRg st="2" end="2"/>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54" presetClass="entr" presetSubtype="0" accel="100000" fill="hold" nodeType="clickEffect">
                                  <p:stCondLst>
                                    <p:cond delay="0"/>
                                  </p:stCondLst>
                                  <p:childTnLst>
                                    <p:set>
                                      <p:cBhvr>
                                        <p:cTn id="33" dur="1" fill="hold">
                                          <p:stCondLst>
                                            <p:cond delay="0"/>
                                          </p:stCondLst>
                                        </p:cTn>
                                        <p:tgtEl>
                                          <p:spTgt spid="4">
                                            <p:txEl>
                                              <p:pRg st="3" end="3"/>
                                            </p:txEl>
                                          </p:spTgt>
                                        </p:tgtEl>
                                        <p:attrNameLst>
                                          <p:attrName>style.visibility</p:attrName>
                                        </p:attrNameLst>
                                      </p:cBhvr>
                                      <p:to>
                                        <p:strVal val="visible"/>
                                      </p:to>
                                    </p:set>
                                    <p:anim calcmode="lin" valueType="num">
                                      <p:cBhvr>
                                        <p:cTn id="34" dur="500" fill="hold"/>
                                        <p:tgtEl>
                                          <p:spTgt spid="4">
                                            <p:txEl>
                                              <p:pRg st="3" end="3"/>
                                            </p:txEl>
                                          </p:spTgt>
                                        </p:tgtEl>
                                        <p:attrNameLst>
                                          <p:attrName>ppt_w</p:attrName>
                                        </p:attrNameLst>
                                      </p:cBhvr>
                                      <p:tavLst>
                                        <p:tav tm="0">
                                          <p:val>
                                            <p:strVal val="#ppt_w*0.05"/>
                                          </p:val>
                                        </p:tav>
                                        <p:tav tm="100000">
                                          <p:val>
                                            <p:strVal val="#ppt_w"/>
                                          </p:val>
                                        </p:tav>
                                      </p:tavLst>
                                    </p:anim>
                                    <p:anim calcmode="lin" valueType="num">
                                      <p:cBhvr>
                                        <p:cTn id="35" dur="500" fill="hold"/>
                                        <p:tgtEl>
                                          <p:spTgt spid="4">
                                            <p:txEl>
                                              <p:pRg st="3" end="3"/>
                                            </p:txEl>
                                          </p:spTgt>
                                        </p:tgtEl>
                                        <p:attrNameLst>
                                          <p:attrName>ppt_h</p:attrName>
                                        </p:attrNameLst>
                                      </p:cBhvr>
                                      <p:tavLst>
                                        <p:tav tm="0">
                                          <p:val>
                                            <p:strVal val="#ppt_h"/>
                                          </p:val>
                                        </p:tav>
                                        <p:tav tm="100000">
                                          <p:val>
                                            <p:strVal val="#ppt_h"/>
                                          </p:val>
                                        </p:tav>
                                      </p:tavLst>
                                    </p:anim>
                                    <p:anim calcmode="lin" valueType="num">
                                      <p:cBhvr>
                                        <p:cTn id="36" dur="500" fill="hold"/>
                                        <p:tgtEl>
                                          <p:spTgt spid="4">
                                            <p:txEl>
                                              <p:pRg st="3" end="3"/>
                                            </p:txEl>
                                          </p:spTgt>
                                        </p:tgtEl>
                                        <p:attrNameLst>
                                          <p:attrName>ppt_x</p:attrName>
                                        </p:attrNameLst>
                                      </p:cBhvr>
                                      <p:tavLst>
                                        <p:tav tm="0">
                                          <p:val>
                                            <p:strVal val="#ppt_x-.2"/>
                                          </p:val>
                                        </p:tav>
                                        <p:tav tm="100000">
                                          <p:val>
                                            <p:strVal val="#ppt_x"/>
                                          </p:val>
                                        </p:tav>
                                      </p:tavLst>
                                    </p:anim>
                                    <p:anim calcmode="lin" valueType="num">
                                      <p:cBhvr>
                                        <p:cTn id="37" dur="500" fill="hold"/>
                                        <p:tgtEl>
                                          <p:spTgt spid="4">
                                            <p:txEl>
                                              <p:pRg st="3" end="3"/>
                                            </p:txEl>
                                          </p:spTgt>
                                        </p:tgtEl>
                                        <p:attrNameLst>
                                          <p:attrName>ppt_y</p:attrName>
                                        </p:attrNameLst>
                                      </p:cBhvr>
                                      <p:tavLst>
                                        <p:tav tm="0">
                                          <p:val>
                                            <p:strVal val="#ppt_y"/>
                                          </p:val>
                                        </p:tav>
                                        <p:tav tm="100000">
                                          <p:val>
                                            <p:strVal val="#ppt_y"/>
                                          </p:val>
                                        </p:tav>
                                      </p:tavLst>
                                    </p:anim>
                                    <p:animEffect transition="in" filter="fade">
                                      <p:cBhvr>
                                        <p:cTn id="38" dur="500"/>
                                        <p:tgtEl>
                                          <p:spTgt spid="4">
                                            <p:txEl>
                                              <p:pRg st="3" end="3"/>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54" presetClass="entr" presetSubtype="0" accel="100000" fill="hold" nodeType="clickEffect">
                                  <p:stCondLst>
                                    <p:cond delay="0"/>
                                  </p:stCondLst>
                                  <p:childTnLst>
                                    <p:set>
                                      <p:cBhvr>
                                        <p:cTn id="42" dur="1" fill="hold">
                                          <p:stCondLst>
                                            <p:cond delay="0"/>
                                          </p:stCondLst>
                                        </p:cTn>
                                        <p:tgtEl>
                                          <p:spTgt spid="4">
                                            <p:txEl>
                                              <p:pRg st="4" end="4"/>
                                            </p:txEl>
                                          </p:spTgt>
                                        </p:tgtEl>
                                        <p:attrNameLst>
                                          <p:attrName>style.visibility</p:attrName>
                                        </p:attrNameLst>
                                      </p:cBhvr>
                                      <p:to>
                                        <p:strVal val="visible"/>
                                      </p:to>
                                    </p:set>
                                    <p:anim calcmode="lin" valueType="num">
                                      <p:cBhvr>
                                        <p:cTn id="43" dur="500" fill="hold"/>
                                        <p:tgtEl>
                                          <p:spTgt spid="4">
                                            <p:txEl>
                                              <p:pRg st="4" end="4"/>
                                            </p:txEl>
                                          </p:spTgt>
                                        </p:tgtEl>
                                        <p:attrNameLst>
                                          <p:attrName>ppt_w</p:attrName>
                                        </p:attrNameLst>
                                      </p:cBhvr>
                                      <p:tavLst>
                                        <p:tav tm="0">
                                          <p:val>
                                            <p:strVal val="#ppt_w*0.05"/>
                                          </p:val>
                                        </p:tav>
                                        <p:tav tm="100000">
                                          <p:val>
                                            <p:strVal val="#ppt_w"/>
                                          </p:val>
                                        </p:tav>
                                      </p:tavLst>
                                    </p:anim>
                                    <p:anim calcmode="lin" valueType="num">
                                      <p:cBhvr>
                                        <p:cTn id="44" dur="500" fill="hold"/>
                                        <p:tgtEl>
                                          <p:spTgt spid="4">
                                            <p:txEl>
                                              <p:pRg st="4" end="4"/>
                                            </p:txEl>
                                          </p:spTgt>
                                        </p:tgtEl>
                                        <p:attrNameLst>
                                          <p:attrName>ppt_h</p:attrName>
                                        </p:attrNameLst>
                                      </p:cBhvr>
                                      <p:tavLst>
                                        <p:tav tm="0">
                                          <p:val>
                                            <p:strVal val="#ppt_h"/>
                                          </p:val>
                                        </p:tav>
                                        <p:tav tm="100000">
                                          <p:val>
                                            <p:strVal val="#ppt_h"/>
                                          </p:val>
                                        </p:tav>
                                      </p:tavLst>
                                    </p:anim>
                                    <p:anim calcmode="lin" valueType="num">
                                      <p:cBhvr>
                                        <p:cTn id="45" dur="500" fill="hold"/>
                                        <p:tgtEl>
                                          <p:spTgt spid="4">
                                            <p:txEl>
                                              <p:pRg st="4" end="4"/>
                                            </p:txEl>
                                          </p:spTgt>
                                        </p:tgtEl>
                                        <p:attrNameLst>
                                          <p:attrName>ppt_x</p:attrName>
                                        </p:attrNameLst>
                                      </p:cBhvr>
                                      <p:tavLst>
                                        <p:tav tm="0">
                                          <p:val>
                                            <p:strVal val="#ppt_x-.2"/>
                                          </p:val>
                                        </p:tav>
                                        <p:tav tm="100000">
                                          <p:val>
                                            <p:strVal val="#ppt_x"/>
                                          </p:val>
                                        </p:tav>
                                      </p:tavLst>
                                    </p:anim>
                                    <p:anim calcmode="lin" valueType="num">
                                      <p:cBhvr>
                                        <p:cTn id="46" dur="500" fill="hold"/>
                                        <p:tgtEl>
                                          <p:spTgt spid="4">
                                            <p:txEl>
                                              <p:pRg st="4" end="4"/>
                                            </p:txEl>
                                          </p:spTgt>
                                        </p:tgtEl>
                                        <p:attrNameLst>
                                          <p:attrName>ppt_y</p:attrName>
                                        </p:attrNameLst>
                                      </p:cBhvr>
                                      <p:tavLst>
                                        <p:tav tm="0">
                                          <p:val>
                                            <p:strVal val="#ppt_y"/>
                                          </p:val>
                                        </p:tav>
                                        <p:tav tm="100000">
                                          <p:val>
                                            <p:strVal val="#ppt_y"/>
                                          </p:val>
                                        </p:tav>
                                      </p:tavLst>
                                    </p:anim>
                                    <p:animEffect transition="in" filter="fade">
                                      <p:cBhvr>
                                        <p:cTn id="47"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en-US" altLang="zh-CN" dirty="0" smtClean="0"/>
              <a:t>11.2</a:t>
            </a:r>
            <a:r>
              <a:rPr lang="zh-CN" altLang="en-US" dirty="0" smtClean="0"/>
              <a:t> 线程的状态</a:t>
            </a:r>
            <a:endParaRPr lang="zh-CN" altLang="en-US" dirty="0"/>
          </a:p>
        </p:txBody>
      </p:sp>
      <p:sp>
        <p:nvSpPr>
          <p:cNvPr id="5" name="TextBox 4"/>
          <p:cNvSpPr txBox="1"/>
          <p:nvPr/>
        </p:nvSpPr>
        <p:spPr>
          <a:xfrm>
            <a:off x="361628" y="1030084"/>
            <a:ext cx="8496944" cy="3231654"/>
          </a:xfrm>
          <a:prstGeom prst="rect">
            <a:avLst/>
          </a:prstGeom>
          <a:noFill/>
        </p:spPr>
        <p:txBody>
          <a:bodyPr wrap="square" rtlCol="0">
            <a:spAutoFit/>
          </a:bodyPr>
          <a:lstStyle/>
          <a:p>
            <a:pPr>
              <a:spcBef>
                <a:spcPts val="600"/>
              </a:spcBef>
              <a:spcAft>
                <a:spcPts val="600"/>
              </a:spcAft>
              <a:buFont typeface="Wingdings" pitchFamily="2" charset="2"/>
              <a:buChar char="n"/>
            </a:pPr>
            <a:r>
              <a:rPr lang="en-US" altLang="zh-CN" sz="2800" b="1" dirty="0" smtClean="0">
                <a:solidFill>
                  <a:srgbClr val="FF0000"/>
                </a:solidFill>
                <a:latin typeface="Arial" pitchFamily="34" charset="0"/>
                <a:ea typeface="华文细黑" pitchFamily="2" charset="-122"/>
                <a:cs typeface="Arial" pitchFamily="34" charset="0"/>
              </a:rPr>
              <a:t>Thread</a:t>
            </a:r>
            <a:r>
              <a:rPr lang="zh-CN" altLang="en-US" sz="2800" b="1" dirty="0" smtClean="0">
                <a:solidFill>
                  <a:srgbClr val="FF0000"/>
                </a:solidFill>
                <a:latin typeface="Arial" pitchFamily="34" charset="0"/>
                <a:ea typeface="华文细黑" pitchFamily="2" charset="-122"/>
                <a:cs typeface="Arial" pitchFamily="34" charset="0"/>
              </a:rPr>
              <a:t>类</a:t>
            </a:r>
            <a:endParaRPr lang="en-US" altLang="zh-CN" sz="2800" b="1" dirty="0" smtClean="0">
              <a:solidFill>
                <a:srgbClr val="FF0000"/>
              </a:solidFill>
              <a:latin typeface="Arial" pitchFamily="34" charset="0"/>
              <a:ea typeface="华文细黑" pitchFamily="2" charset="-122"/>
              <a:cs typeface="Arial" pitchFamily="34" charset="0"/>
            </a:endParaRPr>
          </a:p>
          <a:p>
            <a:pPr>
              <a:spcBef>
                <a:spcPts val="600"/>
              </a:spcBef>
              <a:spcAft>
                <a:spcPts val="600"/>
              </a:spcAft>
              <a:buFont typeface="Wingdings" pitchFamily="2" charset="2"/>
              <a:buChar char="Ø"/>
            </a:pPr>
            <a:r>
              <a:rPr lang="en-US" altLang="zh-CN" sz="2600" b="1" dirty="0" smtClean="0">
                <a:latin typeface="Arial" pitchFamily="34" charset="0"/>
                <a:ea typeface="华文细黑" pitchFamily="2" charset="-122"/>
                <a:cs typeface="Arial" pitchFamily="34" charset="0"/>
              </a:rPr>
              <a:t>Java</a:t>
            </a:r>
            <a:r>
              <a:rPr lang="zh-CN" altLang="en-US" sz="2600" b="1" dirty="0" smtClean="0">
                <a:latin typeface="Arial" pitchFamily="34" charset="0"/>
                <a:ea typeface="华文细黑" pitchFamily="2" charset="-122"/>
                <a:cs typeface="Arial" pitchFamily="34" charset="0"/>
              </a:rPr>
              <a:t>的线程是通过类</a:t>
            </a:r>
            <a:r>
              <a:rPr lang="en-US" altLang="zh-CN" sz="2600" b="1" u="sng" dirty="0" smtClean="0">
                <a:solidFill>
                  <a:srgbClr val="FF00FF"/>
                </a:solidFill>
                <a:latin typeface="Arial" pitchFamily="34" charset="0"/>
                <a:ea typeface="华文细黑" pitchFamily="2" charset="-122"/>
                <a:cs typeface="Arial" pitchFamily="34" charset="0"/>
              </a:rPr>
              <a:t>Thread</a:t>
            </a:r>
            <a:r>
              <a:rPr lang="zh-CN" altLang="en-US" sz="2600" b="1" dirty="0" smtClean="0">
                <a:latin typeface="Arial" pitchFamily="34" charset="0"/>
                <a:ea typeface="华文细黑" pitchFamily="2" charset="-122"/>
                <a:cs typeface="Arial" pitchFamily="34" charset="0"/>
              </a:rPr>
              <a:t>来实现的，当生成一个</a:t>
            </a:r>
            <a:r>
              <a:rPr lang="en-US" altLang="zh-CN" sz="2600" b="1" dirty="0" smtClean="0">
                <a:latin typeface="Arial" pitchFamily="34" charset="0"/>
                <a:ea typeface="华文细黑" pitchFamily="2" charset="-122"/>
                <a:cs typeface="Arial" pitchFamily="34" charset="0"/>
              </a:rPr>
              <a:t>Thread</a:t>
            </a:r>
            <a:r>
              <a:rPr lang="zh-CN" altLang="en-US" sz="2600" b="1" dirty="0" smtClean="0">
                <a:latin typeface="Arial" pitchFamily="34" charset="0"/>
                <a:ea typeface="华文细黑" pitchFamily="2" charset="-122"/>
                <a:cs typeface="Arial" pitchFamily="34" charset="0"/>
              </a:rPr>
              <a:t>类的对象之后，就产生了一个</a:t>
            </a:r>
            <a:r>
              <a:rPr lang="zh-CN" altLang="en-US" sz="2600" b="1" u="sng" dirty="0" smtClean="0">
                <a:solidFill>
                  <a:srgbClr val="FF00FF"/>
                </a:solidFill>
                <a:latin typeface="Arial" pitchFamily="34" charset="0"/>
                <a:ea typeface="华文细黑" pitchFamily="2" charset="-122"/>
                <a:cs typeface="Arial" pitchFamily="34" charset="0"/>
              </a:rPr>
              <a:t>线程</a:t>
            </a:r>
            <a:r>
              <a:rPr lang="zh-CN" altLang="en-US" sz="2600" b="1" dirty="0" smtClean="0">
                <a:latin typeface="Arial" pitchFamily="34" charset="0"/>
                <a:ea typeface="华文细黑" pitchFamily="2" charset="-122"/>
                <a:cs typeface="Arial" pitchFamily="34" charset="0"/>
              </a:rPr>
              <a:t>。通过该对象实例，可以</a:t>
            </a:r>
            <a:r>
              <a:rPr lang="zh-CN" altLang="en-US" sz="2600" b="1" u="sng" dirty="0" smtClean="0">
                <a:solidFill>
                  <a:srgbClr val="FF00FF"/>
                </a:solidFill>
                <a:latin typeface="Arial" pitchFamily="34" charset="0"/>
                <a:ea typeface="华文细黑" pitchFamily="2" charset="-122"/>
                <a:cs typeface="Arial" pitchFamily="34" charset="0"/>
              </a:rPr>
              <a:t>启动</a:t>
            </a:r>
            <a:r>
              <a:rPr lang="zh-CN" altLang="en-US" sz="2600" b="1" dirty="0" smtClean="0">
                <a:latin typeface="Arial" pitchFamily="34" charset="0"/>
                <a:ea typeface="华文细黑" pitchFamily="2" charset="-122"/>
                <a:cs typeface="Arial" pitchFamily="34" charset="0"/>
              </a:rPr>
              <a:t>线程、</a:t>
            </a:r>
            <a:r>
              <a:rPr lang="zh-CN" altLang="en-US" sz="2600" b="1" u="sng" dirty="0" smtClean="0">
                <a:solidFill>
                  <a:srgbClr val="FF00FF"/>
                </a:solidFill>
                <a:latin typeface="Arial" pitchFamily="34" charset="0"/>
                <a:ea typeface="华文细黑" pitchFamily="2" charset="-122"/>
                <a:cs typeface="Arial" pitchFamily="34" charset="0"/>
              </a:rPr>
              <a:t>终止</a:t>
            </a:r>
            <a:r>
              <a:rPr lang="zh-CN" altLang="en-US" sz="2600" b="1" dirty="0" smtClean="0">
                <a:latin typeface="Arial" pitchFamily="34" charset="0"/>
                <a:ea typeface="华文细黑" pitchFamily="2" charset="-122"/>
                <a:cs typeface="Arial" pitchFamily="34" charset="0"/>
              </a:rPr>
              <a:t>线程，或者暂时</a:t>
            </a:r>
            <a:r>
              <a:rPr lang="zh-CN" altLang="en-US" sz="2600" b="1" u="sng" dirty="0" smtClean="0">
                <a:solidFill>
                  <a:srgbClr val="FF00FF"/>
                </a:solidFill>
                <a:latin typeface="Arial" pitchFamily="34" charset="0"/>
                <a:ea typeface="华文细黑" pitchFamily="2" charset="-122"/>
                <a:cs typeface="Arial" pitchFamily="34" charset="0"/>
              </a:rPr>
              <a:t>挂起</a:t>
            </a:r>
            <a:r>
              <a:rPr lang="zh-CN" altLang="en-US" sz="2600" b="1" dirty="0" smtClean="0">
                <a:latin typeface="Arial" pitchFamily="34" charset="0"/>
                <a:ea typeface="华文细黑" pitchFamily="2" charset="-122"/>
                <a:cs typeface="Arial" pitchFamily="34" charset="0"/>
              </a:rPr>
              <a:t>线程等。</a:t>
            </a:r>
            <a:endParaRPr lang="en-US" altLang="zh-CN" sz="2600" b="1" dirty="0" smtClean="0">
              <a:latin typeface="Arial" pitchFamily="34" charset="0"/>
              <a:ea typeface="华文细黑" pitchFamily="2" charset="-122"/>
              <a:cs typeface="Arial" pitchFamily="34" charset="0"/>
            </a:endParaRPr>
          </a:p>
          <a:p>
            <a:pPr>
              <a:spcBef>
                <a:spcPts val="600"/>
              </a:spcBef>
              <a:spcAft>
                <a:spcPts val="600"/>
              </a:spcAft>
              <a:buFont typeface="Wingdings" pitchFamily="2" charset="2"/>
              <a:buChar char="Ø"/>
            </a:pPr>
            <a:r>
              <a:rPr lang="en-US" altLang="zh-CN" sz="2600" b="1" dirty="0" smtClean="0">
                <a:latin typeface="Arial" pitchFamily="34" charset="0"/>
                <a:ea typeface="华文细黑" pitchFamily="2" charset="-122"/>
                <a:cs typeface="Arial" pitchFamily="34" charset="0"/>
              </a:rPr>
              <a:t>Thread</a:t>
            </a:r>
            <a:r>
              <a:rPr lang="zh-CN" altLang="en-US" sz="2600" b="1" dirty="0" smtClean="0">
                <a:latin typeface="Arial" pitchFamily="34" charset="0"/>
                <a:ea typeface="华文细黑" pitchFamily="2" charset="-122"/>
                <a:cs typeface="Arial" pitchFamily="34" charset="0"/>
              </a:rPr>
              <a:t>类本身只是线程的虚拟</a:t>
            </a:r>
            <a:r>
              <a:rPr lang="en-US" altLang="zh-CN" sz="2600" b="1" dirty="0" smtClean="0">
                <a:latin typeface="Arial" pitchFamily="34" charset="0"/>
                <a:ea typeface="华文细黑" pitchFamily="2" charset="-122"/>
                <a:cs typeface="Arial" pitchFamily="34" charset="0"/>
              </a:rPr>
              <a:t>CPU</a:t>
            </a:r>
            <a:r>
              <a:rPr lang="zh-CN" altLang="en-US" sz="2600" b="1" dirty="0" smtClean="0">
                <a:latin typeface="Arial" pitchFamily="34" charset="0"/>
                <a:ea typeface="华文细黑" pitchFamily="2" charset="-122"/>
                <a:cs typeface="Arial" pitchFamily="34" charset="0"/>
              </a:rPr>
              <a:t>，线程所执行的代码是通过方法</a:t>
            </a:r>
            <a:r>
              <a:rPr lang="en-US" altLang="zh-CN" sz="2600" b="1" u="sng" dirty="0" smtClean="0">
                <a:solidFill>
                  <a:srgbClr val="FF00FF"/>
                </a:solidFill>
                <a:latin typeface="Arial" pitchFamily="34" charset="0"/>
                <a:ea typeface="华文细黑" pitchFamily="2" charset="-122"/>
                <a:cs typeface="Arial" pitchFamily="34" charset="0"/>
              </a:rPr>
              <a:t>run()</a:t>
            </a:r>
            <a:r>
              <a:rPr lang="zh-CN" altLang="en-US" sz="2600" b="1" dirty="0" smtClean="0">
                <a:latin typeface="Arial" pitchFamily="34" charset="0"/>
                <a:ea typeface="华文细黑" pitchFamily="2" charset="-122"/>
                <a:cs typeface="Arial" pitchFamily="34" charset="0"/>
              </a:rPr>
              <a:t>来完成的，方法</a:t>
            </a:r>
            <a:r>
              <a:rPr lang="en-US" altLang="zh-CN" sz="2600" b="1" dirty="0" smtClean="0">
                <a:latin typeface="Arial" pitchFamily="34" charset="0"/>
                <a:ea typeface="华文细黑" pitchFamily="2" charset="-122"/>
                <a:cs typeface="Arial" pitchFamily="34" charset="0"/>
              </a:rPr>
              <a:t>run()</a:t>
            </a:r>
            <a:r>
              <a:rPr lang="zh-CN" altLang="en-US" sz="2600" b="1" dirty="0" smtClean="0">
                <a:latin typeface="Arial" pitchFamily="34" charset="0"/>
                <a:ea typeface="华文细黑" pitchFamily="2" charset="-122"/>
                <a:cs typeface="Arial" pitchFamily="34" charset="0"/>
              </a:rPr>
              <a:t>称为</a:t>
            </a:r>
            <a:r>
              <a:rPr lang="zh-CN" altLang="en-US" sz="2600" b="1" u="sng" dirty="0" smtClean="0">
                <a:solidFill>
                  <a:srgbClr val="FF00FF"/>
                </a:solidFill>
                <a:latin typeface="Arial" pitchFamily="34" charset="0"/>
                <a:ea typeface="华文细黑" pitchFamily="2" charset="-122"/>
                <a:cs typeface="Arial" pitchFamily="34" charset="0"/>
              </a:rPr>
              <a:t>线程体</a:t>
            </a:r>
            <a:r>
              <a:rPr lang="zh-CN" altLang="en-US" sz="2600" b="1" dirty="0" smtClean="0">
                <a:latin typeface="Arial" pitchFamily="34" charset="0"/>
                <a:ea typeface="华文细黑" pitchFamily="2" charset="-122"/>
                <a:cs typeface="Arial" pitchFamily="34" charset="0"/>
              </a:rPr>
              <a:t>。实现线程体的特定对象是在初始化线程时传递给线程的。</a:t>
            </a:r>
            <a:endParaRPr lang="en-US" altLang="zh-CN" sz="2600" b="1" dirty="0" smtClean="0">
              <a:latin typeface="Arial" pitchFamily="34" charset="0"/>
              <a:ea typeface="华文细黑" pitchFamily="2" charset="-122"/>
              <a:cs typeface="Arial" pitchFamily="34" charset="0"/>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聚合">
  <a:themeElements>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聚合">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聚合">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68803</TotalTime>
  <Words>3262</Words>
  <Application>Microsoft Office PowerPoint</Application>
  <PresentationFormat>全屏显示(4:3)</PresentationFormat>
  <Paragraphs>387</Paragraphs>
  <Slides>47</Slides>
  <Notes>0</Notes>
  <HiddenSlides>0</HiddenSlides>
  <MMClips>0</MMClips>
  <ScaleCrop>false</ScaleCrop>
  <HeadingPairs>
    <vt:vector size="4" baseType="variant">
      <vt:variant>
        <vt:lpstr>主题</vt:lpstr>
      </vt:variant>
      <vt:variant>
        <vt:i4>1</vt:i4>
      </vt:variant>
      <vt:variant>
        <vt:lpstr>幻灯片标题</vt:lpstr>
      </vt:variant>
      <vt:variant>
        <vt:i4>47</vt:i4>
      </vt:variant>
    </vt:vector>
  </HeadingPairs>
  <TitlesOfParts>
    <vt:vector size="48" baseType="lpstr">
      <vt:lpstr>聚合</vt:lpstr>
      <vt:lpstr>Java程序设计</vt:lpstr>
      <vt:lpstr>课程内容</vt:lpstr>
      <vt:lpstr>第11章 线程</vt:lpstr>
      <vt:lpstr>11.1 线程和多线程</vt:lpstr>
      <vt:lpstr>11.1 线程和多线程</vt:lpstr>
      <vt:lpstr>11.1 线程和多线程</vt:lpstr>
      <vt:lpstr>11.1 线程和多线程</vt:lpstr>
      <vt:lpstr>11.1 线程和多线程</vt:lpstr>
      <vt:lpstr>11.2 线程的状态</vt:lpstr>
      <vt:lpstr>11.2 线程的状态</vt:lpstr>
      <vt:lpstr>11.2 线程的状态</vt:lpstr>
      <vt:lpstr>11.2 线程的状态</vt:lpstr>
      <vt:lpstr>11.2 线程的状态</vt:lpstr>
      <vt:lpstr>11.3 创建线程</vt:lpstr>
      <vt:lpstr>11.3 创建线程</vt:lpstr>
      <vt:lpstr>11.3 创建线程</vt:lpstr>
      <vt:lpstr>11.3 创建线程</vt:lpstr>
      <vt:lpstr>11.3 创建线程</vt:lpstr>
      <vt:lpstr>11.3 创建线程</vt:lpstr>
      <vt:lpstr>11.3 创建线程</vt:lpstr>
      <vt:lpstr>11.3 创建线程</vt:lpstr>
      <vt:lpstr>11.4 线程的启动</vt:lpstr>
      <vt:lpstr>11.4 线程的启动</vt:lpstr>
      <vt:lpstr>11.5线程的调度</vt:lpstr>
      <vt:lpstr>11.5线程的调度</vt:lpstr>
      <vt:lpstr>11.5线程的调度</vt:lpstr>
      <vt:lpstr>11.5线程的调度</vt:lpstr>
      <vt:lpstr>11.6 线程的基本控制</vt:lpstr>
      <vt:lpstr>11.6 线程的基本控制</vt:lpstr>
      <vt:lpstr>11.6 线程的基本控制</vt:lpstr>
      <vt:lpstr>11.7 线程的同步</vt:lpstr>
      <vt:lpstr>11.7 线程的同步</vt:lpstr>
      <vt:lpstr>11.7 线程的同步</vt:lpstr>
      <vt:lpstr>11.7 线程的同步</vt:lpstr>
      <vt:lpstr>11.7 线程的同步</vt:lpstr>
      <vt:lpstr>11.7 线程的同步</vt:lpstr>
      <vt:lpstr>11.7 线程的同步</vt:lpstr>
      <vt:lpstr>11.7 线程的同步</vt:lpstr>
      <vt:lpstr>11.7 线程的同步</vt:lpstr>
      <vt:lpstr>11.7 线程的同步</vt:lpstr>
      <vt:lpstr>11.7 线程的同步</vt:lpstr>
      <vt:lpstr>11.7 线程的同步</vt:lpstr>
      <vt:lpstr>11.7 线程的同步</vt:lpstr>
      <vt:lpstr>11.7 线程的同步</vt:lpstr>
      <vt:lpstr>11.9 线程交互</vt:lpstr>
      <vt:lpstr>11.9 线程交互</vt:lpstr>
      <vt:lpstr>11.9 线程交互</vt:lpstr>
    </vt:vector>
  </TitlesOfParts>
  <Company>微软中国</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微软用户</dc:creator>
  <cp:lastModifiedBy>MFC</cp:lastModifiedBy>
  <cp:revision>1016</cp:revision>
  <dcterms:created xsi:type="dcterms:W3CDTF">2010-11-29T01:45:49Z</dcterms:created>
  <dcterms:modified xsi:type="dcterms:W3CDTF">2016-07-24T07:18:42Z</dcterms:modified>
</cp:coreProperties>
</file>