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2"/>
  </p:notesMasterIdLst>
  <p:handoutMasterIdLst>
    <p:handoutMasterId r:id="rId63"/>
  </p:handoutMasterIdLst>
  <p:sldIdLst>
    <p:sldId id="256" r:id="rId2"/>
    <p:sldId id="355" r:id="rId3"/>
    <p:sldId id="296" r:id="rId4"/>
    <p:sldId id="298" r:id="rId5"/>
    <p:sldId id="299" r:id="rId6"/>
    <p:sldId id="321" r:id="rId7"/>
    <p:sldId id="358" r:id="rId8"/>
    <p:sldId id="322" r:id="rId9"/>
    <p:sldId id="359" r:id="rId10"/>
    <p:sldId id="323" r:id="rId11"/>
    <p:sldId id="325" r:id="rId12"/>
    <p:sldId id="324" r:id="rId13"/>
    <p:sldId id="360" r:id="rId14"/>
    <p:sldId id="361" r:id="rId15"/>
    <p:sldId id="362" r:id="rId16"/>
    <p:sldId id="326" r:id="rId17"/>
    <p:sldId id="354" r:id="rId18"/>
    <p:sldId id="328" r:id="rId19"/>
    <p:sldId id="347" r:id="rId20"/>
    <p:sldId id="329" r:id="rId21"/>
    <p:sldId id="330" r:id="rId22"/>
    <p:sldId id="348" r:id="rId23"/>
    <p:sldId id="331" r:id="rId24"/>
    <p:sldId id="349" r:id="rId25"/>
    <p:sldId id="332" r:id="rId26"/>
    <p:sldId id="350" r:id="rId27"/>
    <p:sldId id="357" r:id="rId28"/>
    <p:sldId id="333" r:id="rId29"/>
    <p:sldId id="337" r:id="rId30"/>
    <p:sldId id="336" r:id="rId31"/>
    <p:sldId id="338" r:id="rId32"/>
    <p:sldId id="351" r:id="rId33"/>
    <p:sldId id="339" r:id="rId34"/>
    <p:sldId id="341" r:id="rId35"/>
    <p:sldId id="342" r:id="rId36"/>
    <p:sldId id="343" r:id="rId37"/>
    <p:sldId id="344" r:id="rId38"/>
    <p:sldId id="345" r:id="rId39"/>
    <p:sldId id="346" r:id="rId40"/>
    <p:sldId id="363" r:id="rId41"/>
    <p:sldId id="364" r:id="rId42"/>
    <p:sldId id="365" r:id="rId43"/>
    <p:sldId id="366" r:id="rId44"/>
    <p:sldId id="367" r:id="rId45"/>
    <p:sldId id="368" r:id="rId46"/>
    <p:sldId id="369" r:id="rId47"/>
    <p:sldId id="370" r:id="rId48"/>
    <p:sldId id="371" r:id="rId49"/>
    <p:sldId id="372" r:id="rId50"/>
    <p:sldId id="373" r:id="rId51"/>
    <p:sldId id="374" r:id="rId52"/>
    <p:sldId id="375" r:id="rId53"/>
    <p:sldId id="376" r:id="rId54"/>
    <p:sldId id="377" r:id="rId55"/>
    <p:sldId id="378" r:id="rId56"/>
    <p:sldId id="379" r:id="rId57"/>
    <p:sldId id="380" r:id="rId58"/>
    <p:sldId id="381" r:id="rId59"/>
    <p:sldId id="382" r:id="rId60"/>
    <p:sldId id="383" r:id="rId6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FFFFC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269D01E-BC32-4049-B463-5C60D7B0CCD2}" styleName="主题样式 2 - 强调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9" autoAdjust="0"/>
    <p:restoredTop sz="96475" autoAdjust="0"/>
  </p:normalViewPr>
  <p:slideViewPr>
    <p:cSldViewPr>
      <p:cViewPr>
        <p:scale>
          <a:sx n="66" d="100"/>
          <a:sy n="66" d="100"/>
        </p:scale>
        <p:origin x="-1452" y="-1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3" d="100"/>
          <a:sy n="53" d="100"/>
        </p:scale>
        <p:origin x="-192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A0D3E96-9FB7-4E86-947F-DD7E187829B2}" type="datetimeFigureOut">
              <a:rPr lang="zh-CN" altLang="en-US" smtClean="0"/>
              <a:t>2016-07-06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E5E676C-CBAF-4BD8-9123-66EF6322064D}" type="slidenum">
              <a:rPr lang="zh-CN" altLang="en-US" smtClean="0"/>
              <a:t>‹#›</a:t>
            </a:fld>
            <a:endParaRPr lang="zh-CN" altLang="en-US"/>
          </a:p>
        </p:txBody>
      </p:sp>
    </p:spTree>
    <p:extLst>
      <p:ext uri="{BB962C8B-B14F-4D97-AF65-F5344CB8AC3E}">
        <p14:creationId xmlns:p14="http://schemas.microsoft.com/office/powerpoint/2010/main" val="6153082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E6F887-8D2C-434B-9B77-E273844654E6}" type="datetimeFigureOut">
              <a:rPr lang="zh-CN" altLang="en-US" smtClean="0"/>
              <a:pPr/>
              <a:t>2016-07-06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1A1A2A-E813-441E-9C62-C79E591E2B55}" type="slidenum">
              <a:rPr lang="zh-CN" altLang="en-US" smtClean="0"/>
              <a:pPr/>
              <a:t>‹#›</a:t>
            </a:fld>
            <a:endParaRPr lang="zh-CN" altLang="en-US"/>
          </a:p>
        </p:txBody>
      </p:sp>
    </p:spTree>
    <p:extLst>
      <p:ext uri="{BB962C8B-B14F-4D97-AF65-F5344CB8AC3E}">
        <p14:creationId xmlns:p14="http://schemas.microsoft.com/office/powerpoint/2010/main" val="2232388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C9A03C77-6C6D-424C-AADC-567200E98A25}" type="datetimeFigureOut">
              <a:rPr lang="zh-CN" altLang="en-US" smtClean="0"/>
              <a:pPr/>
              <a:t>2016-07-06</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9548BD0B-0607-40D4-8E89-53F685825ED3}"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C9A03C77-6C6D-424C-AADC-567200E98A25}" type="datetimeFigureOut">
              <a:rPr lang="zh-CN" altLang="en-US" smtClean="0"/>
              <a:pPr/>
              <a:t>2016-07-06</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9548BD0B-0607-40D4-8E89-53F685825ED3}"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C9A03C77-6C6D-424C-AADC-567200E98A25}" type="datetimeFigureOut">
              <a:rPr lang="zh-CN" altLang="en-US" smtClean="0"/>
              <a:pPr/>
              <a:t>2016-07-06</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9548BD0B-0607-40D4-8E89-53F685825ED3}"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052736"/>
            <a:ext cx="8229600" cy="5026563"/>
          </a:xfrm>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C9A03C77-6C6D-424C-AADC-567200E98A25}" type="datetimeFigureOut">
              <a:rPr lang="zh-CN" altLang="en-US" smtClean="0"/>
              <a:pPr/>
              <a:t>2016-07-06</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9548BD0B-0607-40D4-8E89-53F685825ED3}" type="slidenum">
              <a:rPr lang="zh-CN" altLang="en-US" smtClean="0"/>
              <a:pPr/>
              <a:t>‹#›</a:t>
            </a:fld>
            <a:endParaRPr lang="zh-CN" altLang="en-US" dirty="0"/>
          </a:p>
        </p:txBody>
      </p:sp>
      <p:sp>
        <p:nvSpPr>
          <p:cNvPr id="7" name="标题 6"/>
          <p:cNvSpPr>
            <a:spLocks noGrp="1"/>
          </p:cNvSpPr>
          <p:nvPr>
            <p:ph type="title"/>
          </p:nvPr>
        </p:nvSpPr>
        <p:spPr>
          <a:xfrm>
            <a:off x="404948" y="142758"/>
            <a:ext cx="8229600" cy="778098"/>
          </a:xfrm>
        </p:spPr>
        <p:txBody>
          <a:bodyPr rtlCol="0">
            <a:normAutofit/>
          </a:bodyPr>
          <a:lstStyle>
            <a:lvl1pPr>
              <a:defRPr sz="4000">
                <a:solidFill>
                  <a:srgbClr val="FF0000"/>
                </a:solidFill>
              </a:defRPr>
            </a:lvl1pPr>
            <a:extLst/>
          </a:lstStyle>
          <a:p>
            <a:r>
              <a:rPr kumimoji="0" lang="zh-CN" altLang="en-US" dirty="0" smtClean="0"/>
              <a:t>单击此处编辑母版标题样式</a:t>
            </a:r>
            <a:endParaRPr kumimoji="0" lang="en-US" dirty="0"/>
          </a:p>
        </p:txBody>
      </p:sp>
      <p:cxnSp>
        <p:nvCxnSpPr>
          <p:cNvPr id="9" name="直接连接符 8"/>
          <p:cNvCxnSpPr/>
          <p:nvPr userDrawn="1"/>
        </p:nvCxnSpPr>
        <p:spPr>
          <a:xfrm>
            <a:off x="323528" y="993791"/>
            <a:ext cx="8496944"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251520" y="6381328"/>
            <a:ext cx="720080" cy="369332"/>
          </a:xfrm>
          <a:prstGeom prst="rect">
            <a:avLst/>
          </a:prstGeom>
          <a:noFill/>
        </p:spPr>
        <p:txBody>
          <a:bodyPr wrap="square" rtlCol="0">
            <a:spAutoFit/>
          </a:bodyPr>
          <a:lstStyle/>
          <a:p>
            <a:fld id="{412936E2-E68A-4693-A9BD-61C525D57B06}" type="slidenum">
              <a:rPr lang="zh-CN" altLang="en-US" smtClean="0"/>
              <a:pPr/>
              <a:t>‹#›</a:t>
            </a:fld>
            <a:endParaRPr lang="zh-CN" altLang="en-US" dirty="0"/>
          </a:p>
        </p:txBody>
      </p:sp>
      <p:pic>
        <p:nvPicPr>
          <p:cNvPr id="12" name="Picture 43" descr="shen7_03"/>
          <p:cNvPicPr>
            <a:picLocks noChangeAspect="1" noChangeArrowheads="1"/>
          </p:cNvPicPr>
          <p:nvPr userDrawn="1"/>
        </p:nvPicPr>
        <p:blipFill>
          <a:blip r:embed="rId2" cstate="print"/>
          <a:srcRect/>
          <a:stretch>
            <a:fillRect/>
          </a:stretch>
        </p:blipFill>
        <p:spPr bwMode="auto">
          <a:xfrm>
            <a:off x="6867589" y="188640"/>
            <a:ext cx="2240915" cy="648072"/>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C9A03C77-6C6D-424C-AADC-567200E98A25}" type="datetimeFigureOut">
              <a:rPr lang="zh-CN" altLang="en-US" smtClean="0"/>
              <a:pPr/>
              <a:t>2016-07-06</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9548BD0B-0607-40D4-8E89-53F685825ED3}" type="slidenum">
              <a:rPr lang="zh-CN" altLang="en-US" smtClean="0"/>
              <a:pPr/>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C9A03C77-6C6D-424C-AADC-567200E98A25}" type="datetimeFigureOut">
              <a:rPr lang="zh-CN" altLang="en-US" smtClean="0"/>
              <a:pPr/>
              <a:t>2016-07-06</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9548BD0B-0607-40D4-8E89-53F685825ED3}" type="slidenum">
              <a:rPr lang="zh-CN" altLang="en-US" smtClean="0"/>
              <a:pPr/>
              <a:t>‹#›</a:t>
            </a:fld>
            <a:endParaRPr lang="zh-CN" alt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C9A03C77-6C6D-424C-AADC-567200E98A25}" type="datetimeFigureOut">
              <a:rPr lang="zh-CN" altLang="en-US" smtClean="0"/>
              <a:pPr/>
              <a:t>2016-07-06</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9548BD0B-0607-40D4-8E89-53F685825ED3}"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C9A03C77-6C6D-424C-AADC-567200E98A25}" type="datetimeFigureOut">
              <a:rPr lang="zh-CN" altLang="en-US" smtClean="0"/>
              <a:pPr/>
              <a:t>2016-07-06</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9548BD0B-0607-40D4-8E89-53F685825ED3}" type="slidenum">
              <a:rPr lang="zh-CN" altLang="en-US" smtClean="0"/>
              <a:pPr/>
              <a:t>‹#›</a:t>
            </a:fld>
            <a:endParaRPr lang="zh-CN" alt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C9A03C77-6C6D-424C-AADC-567200E98A25}" type="datetimeFigureOut">
              <a:rPr lang="zh-CN" altLang="en-US" smtClean="0"/>
              <a:pPr/>
              <a:t>2016-07-06</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9548BD0B-0607-40D4-8E89-53F685825ED3}"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C9A03C77-6C6D-424C-AADC-567200E98A25}" type="datetimeFigureOut">
              <a:rPr lang="zh-CN" altLang="en-US" smtClean="0"/>
              <a:pPr/>
              <a:t>2016-07-06</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9548BD0B-0607-40D4-8E89-53F685825ED3}"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C9A03C77-6C6D-424C-AADC-567200E98A25}" type="datetimeFigureOut">
              <a:rPr lang="zh-CN" altLang="en-US" smtClean="0"/>
              <a:pPr/>
              <a:t>2016-07-06</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9548BD0B-0607-40D4-8E89-53F685825ED3}" type="slidenum">
              <a:rPr lang="zh-CN" altLang="en-US" smtClean="0"/>
              <a:pPr/>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C9A03C77-6C6D-424C-AADC-567200E98A25}" type="datetimeFigureOut">
              <a:rPr lang="zh-CN" altLang="en-US" smtClean="0"/>
              <a:pPr/>
              <a:t>2016-07-06</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548BD0B-0607-40D4-8E89-53F685825ED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slideLayout" Target="../slideLayouts/slideLayout2.xml"/><Relationship Id="rId4" Type="http://schemas.openxmlformats.org/officeDocument/2006/relationships/image" Target="../media/image14.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052736"/>
            <a:ext cx="7772400" cy="1829761"/>
          </a:xfrm>
        </p:spPr>
        <p:txBody>
          <a:bodyPr/>
          <a:lstStyle/>
          <a:p>
            <a:pPr algn="ctr"/>
            <a:r>
              <a:rPr lang="en-US" altLang="zh-CN" dirty="0" smtClean="0">
                <a:solidFill>
                  <a:srgbClr val="FF0000"/>
                </a:solidFill>
              </a:rPr>
              <a:t>Java</a:t>
            </a:r>
            <a:r>
              <a:rPr lang="zh-CN" altLang="en-US" dirty="0" smtClean="0">
                <a:solidFill>
                  <a:srgbClr val="FF0000"/>
                </a:solidFill>
              </a:rPr>
              <a:t>程序设计</a:t>
            </a:r>
            <a:endParaRPr lang="zh-CN" altLang="en-US" dirty="0">
              <a:solidFill>
                <a:srgbClr val="FF0000"/>
              </a:solidFill>
            </a:endParaRPr>
          </a:p>
        </p:txBody>
      </p:sp>
      <p:sp>
        <p:nvSpPr>
          <p:cNvPr id="3" name="副标题 2"/>
          <p:cNvSpPr>
            <a:spLocks noGrp="1"/>
          </p:cNvSpPr>
          <p:nvPr>
            <p:ph type="subTitle" idx="1"/>
          </p:nvPr>
        </p:nvSpPr>
        <p:spPr>
          <a:xfrm>
            <a:off x="685800" y="3827630"/>
            <a:ext cx="7772400" cy="1257554"/>
          </a:xfrm>
        </p:spPr>
        <p:txBody>
          <a:bodyPr>
            <a:normAutofit fontScale="92500" lnSpcReduction="10000"/>
          </a:bodyPr>
          <a:lstStyle/>
          <a:p>
            <a:pPr algn="ctr"/>
            <a:r>
              <a:rPr lang="zh-CN" altLang="en-US" dirty="0" smtClean="0">
                <a:solidFill>
                  <a:srgbClr val="0000FF"/>
                </a:solidFill>
              </a:rPr>
              <a:t>孟凡超</a:t>
            </a:r>
            <a:endParaRPr lang="en-US" altLang="zh-CN" dirty="0" smtClean="0">
              <a:solidFill>
                <a:srgbClr val="0000FF"/>
              </a:solidFill>
            </a:endParaRPr>
          </a:p>
          <a:p>
            <a:pPr algn="ctr"/>
            <a:r>
              <a:rPr lang="zh-CN" altLang="en-US" dirty="0" smtClean="0">
                <a:solidFill>
                  <a:srgbClr val="0000FF"/>
                </a:solidFill>
              </a:rPr>
              <a:t>哈尔滨工业大学</a:t>
            </a:r>
            <a:r>
              <a:rPr lang="en-US" altLang="zh-CN" dirty="0" smtClean="0">
                <a:solidFill>
                  <a:srgbClr val="0000FF"/>
                </a:solidFill>
              </a:rPr>
              <a:t>(</a:t>
            </a:r>
            <a:r>
              <a:rPr lang="zh-CN" altLang="en-US" dirty="0" smtClean="0">
                <a:solidFill>
                  <a:srgbClr val="0000FF"/>
                </a:solidFill>
              </a:rPr>
              <a:t>威海</a:t>
            </a:r>
            <a:r>
              <a:rPr lang="en-US" altLang="zh-CN" dirty="0" smtClean="0">
                <a:solidFill>
                  <a:srgbClr val="0000FF"/>
                </a:solidFill>
              </a:rPr>
              <a:t>)</a:t>
            </a:r>
            <a:r>
              <a:rPr lang="zh-CN" altLang="en-US" dirty="0" smtClean="0">
                <a:solidFill>
                  <a:srgbClr val="0000FF"/>
                </a:solidFill>
              </a:rPr>
              <a:t>计算机科学与技术学院</a:t>
            </a:r>
            <a:endParaRPr lang="en-US" altLang="zh-CN" dirty="0" smtClean="0">
              <a:solidFill>
                <a:srgbClr val="0000FF"/>
              </a:solidFill>
            </a:endParaRPr>
          </a:p>
          <a:p>
            <a:pPr algn="ctr"/>
            <a:r>
              <a:rPr lang="en-US" altLang="zh-CN" dirty="0" smtClean="0">
                <a:solidFill>
                  <a:srgbClr val="0000FF"/>
                </a:solidFill>
              </a:rPr>
              <a:t>mengfanchao74@163.com</a:t>
            </a:r>
          </a:p>
          <a:p>
            <a:pPr algn="ct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2.1 Java</a:t>
            </a:r>
            <a:r>
              <a:rPr lang="zh-CN" altLang="en-US" dirty="0" smtClean="0"/>
              <a:t>的基本语法单位</a:t>
            </a:r>
            <a:endParaRPr lang="zh-CN" altLang="en-US" dirty="0"/>
          </a:p>
        </p:txBody>
      </p:sp>
      <p:sp>
        <p:nvSpPr>
          <p:cNvPr id="5" name="TextBox 4"/>
          <p:cNvSpPr txBox="1"/>
          <p:nvPr/>
        </p:nvSpPr>
        <p:spPr>
          <a:xfrm>
            <a:off x="361628" y="980728"/>
            <a:ext cx="8496944" cy="3400931"/>
          </a:xfrm>
          <a:prstGeom prst="rect">
            <a:avLst/>
          </a:prstGeom>
          <a:noFill/>
        </p:spPr>
        <p:txBody>
          <a:bodyPr wrap="square" rtlCol="0">
            <a:spAutoFit/>
          </a:bodyPr>
          <a:lstStyle/>
          <a:p>
            <a:pPr>
              <a:spcAft>
                <a:spcPts val="600"/>
              </a:spcAft>
              <a:buFont typeface="Wingdings" pitchFamily="2" charset="2"/>
              <a:buChar char="Ø"/>
            </a:pPr>
            <a:r>
              <a:rPr lang="zh-CN" altLang="en-US" sz="3200" b="1" dirty="0" smtClean="0">
                <a:solidFill>
                  <a:srgbClr val="0000FF"/>
                </a:solidFill>
                <a:latin typeface="Arial" pitchFamily="34" charset="0"/>
                <a:ea typeface="华文细黑" pitchFamily="2" charset="-122"/>
                <a:cs typeface="Arial" pitchFamily="34" charset="0"/>
              </a:rPr>
              <a:t>语句、分号和块</a:t>
            </a:r>
            <a:endParaRPr lang="en-US" altLang="zh-CN" sz="3200" b="1" dirty="0" smtClean="0">
              <a:solidFill>
                <a:srgbClr val="0000FF"/>
              </a:solidFill>
              <a:latin typeface="Arial" pitchFamily="34" charset="0"/>
              <a:ea typeface="华文细黑" pitchFamily="2" charset="-122"/>
              <a:cs typeface="Arial" pitchFamily="34" charset="0"/>
            </a:endParaRPr>
          </a:p>
          <a:p>
            <a:pPr>
              <a:spcAft>
                <a:spcPts val="600"/>
              </a:spcAft>
              <a:buFont typeface="Wingdings" pitchFamily="2" charset="2"/>
              <a:buChar char="ü"/>
            </a:pPr>
            <a:r>
              <a:rPr lang="zh-CN" altLang="en-US" sz="2800" b="1" dirty="0" smtClean="0">
                <a:latin typeface="Arial" pitchFamily="34" charset="0"/>
                <a:ea typeface="华文细黑" pitchFamily="2" charset="-122"/>
                <a:cs typeface="Arial" pitchFamily="34" charset="0"/>
              </a:rPr>
              <a:t>语句是</a:t>
            </a:r>
            <a:r>
              <a:rPr lang="en-US" altLang="zh-CN" sz="2800" b="1" dirty="0" smtClean="0">
                <a:latin typeface="Arial" pitchFamily="34" charset="0"/>
                <a:ea typeface="华文细黑" pitchFamily="2" charset="-122"/>
                <a:cs typeface="Arial" pitchFamily="34" charset="0"/>
              </a:rPr>
              <a:t>Java</a:t>
            </a:r>
            <a:r>
              <a:rPr lang="zh-CN" altLang="en-US" sz="2800" b="1" dirty="0" smtClean="0">
                <a:latin typeface="Arial" pitchFamily="34" charset="0"/>
                <a:ea typeface="华文细黑" pitchFamily="2" charset="-122"/>
                <a:cs typeface="Arial" pitchFamily="34" charset="0"/>
              </a:rPr>
              <a:t>中最小执行单位。一个语句可以写在连续的若干行内。</a:t>
            </a:r>
            <a:endParaRPr lang="en-US" altLang="zh-CN" sz="2800" b="1" dirty="0" smtClean="0">
              <a:latin typeface="Arial" pitchFamily="34" charset="0"/>
              <a:ea typeface="华文细黑" pitchFamily="2" charset="-122"/>
              <a:cs typeface="Arial" pitchFamily="34" charset="0"/>
            </a:endParaRPr>
          </a:p>
          <a:p>
            <a:pPr>
              <a:spcAft>
                <a:spcPts val="600"/>
              </a:spcAft>
              <a:buFont typeface="Wingdings" pitchFamily="2" charset="2"/>
              <a:buChar char="ü"/>
            </a:pPr>
            <a:r>
              <a:rPr lang="zh-CN" altLang="en-US" sz="2800" b="1" dirty="0" smtClean="0">
                <a:latin typeface="Arial" pitchFamily="34" charset="0"/>
                <a:ea typeface="华文细黑" pitchFamily="2" charset="-122"/>
                <a:cs typeface="Arial" pitchFamily="34" charset="0"/>
              </a:rPr>
              <a:t>各语句间以分号“</a:t>
            </a:r>
            <a:r>
              <a:rPr lang="en-US" altLang="zh-CN" sz="2800" b="1" dirty="0" smtClean="0">
                <a:solidFill>
                  <a:srgbClr val="FF0000"/>
                </a:solidFill>
                <a:latin typeface="Arial" pitchFamily="34" charset="0"/>
                <a:ea typeface="华文细黑" pitchFamily="2" charset="-122"/>
                <a:cs typeface="Arial" pitchFamily="34" charset="0"/>
              </a:rPr>
              <a:t>;</a:t>
            </a:r>
            <a:r>
              <a:rPr lang="zh-CN" altLang="en-US" sz="2800" b="1" dirty="0" smtClean="0">
                <a:latin typeface="Arial" pitchFamily="34" charset="0"/>
                <a:ea typeface="华文细黑" pitchFamily="2" charset="-122"/>
                <a:cs typeface="Arial" pitchFamily="34" charset="0"/>
              </a:rPr>
              <a:t>”隔开。</a:t>
            </a:r>
            <a:endParaRPr lang="en-US" altLang="zh-CN" sz="2800" b="1" dirty="0" smtClean="0">
              <a:latin typeface="Arial" pitchFamily="34" charset="0"/>
              <a:ea typeface="华文细黑" pitchFamily="2" charset="-122"/>
              <a:cs typeface="Arial" pitchFamily="34" charset="0"/>
            </a:endParaRPr>
          </a:p>
          <a:p>
            <a:pPr>
              <a:spcAft>
                <a:spcPts val="600"/>
              </a:spcAft>
              <a:buFont typeface="Wingdings" pitchFamily="2" charset="2"/>
              <a:buChar char="ü"/>
            </a:pPr>
            <a:r>
              <a:rPr lang="zh-CN" altLang="en-US" sz="2800" b="1" dirty="0" smtClean="0">
                <a:latin typeface="Arial" pitchFamily="34" charset="0"/>
                <a:ea typeface="华文细黑" pitchFamily="2" charset="-122"/>
                <a:cs typeface="Arial" pitchFamily="34" charset="0"/>
              </a:rPr>
              <a:t>花括号“</a:t>
            </a:r>
            <a:r>
              <a:rPr lang="en-US" altLang="zh-CN" sz="2800" b="1" dirty="0" smtClean="0">
                <a:solidFill>
                  <a:srgbClr val="FF0000"/>
                </a:solidFill>
                <a:latin typeface="Arial" pitchFamily="34" charset="0"/>
                <a:ea typeface="华文细黑" pitchFamily="2" charset="-122"/>
                <a:cs typeface="Arial" pitchFamily="34" charset="0"/>
              </a:rPr>
              <a:t>{</a:t>
            </a:r>
            <a:r>
              <a:rPr lang="zh-CN" altLang="en-US" sz="2800" b="1" dirty="0" smtClean="0">
                <a:latin typeface="Arial" pitchFamily="34" charset="0"/>
                <a:ea typeface="华文细黑" pitchFamily="2" charset="-122"/>
                <a:cs typeface="Arial" pitchFamily="34" charset="0"/>
              </a:rPr>
              <a:t>”和“</a:t>
            </a:r>
            <a:r>
              <a:rPr lang="en-US" altLang="zh-CN" sz="2800" b="1" dirty="0" smtClean="0">
                <a:solidFill>
                  <a:srgbClr val="FF0000"/>
                </a:solidFill>
                <a:latin typeface="Arial" pitchFamily="34" charset="0"/>
                <a:ea typeface="华文细黑" pitchFamily="2" charset="-122"/>
                <a:cs typeface="Arial" pitchFamily="34" charset="0"/>
              </a:rPr>
              <a:t>}</a:t>
            </a:r>
            <a:r>
              <a:rPr lang="zh-CN" altLang="en-US" sz="2800" b="1" dirty="0" smtClean="0">
                <a:latin typeface="Arial" pitchFamily="34" charset="0"/>
                <a:ea typeface="华文细黑" pitchFamily="2" charset="-122"/>
                <a:cs typeface="Arial" pitchFamily="34" charset="0"/>
              </a:rPr>
              <a:t>”之间包含的一系列语句称为</a:t>
            </a:r>
            <a:r>
              <a:rPr lang="zh-CN" altLang="en-US" sz="2800" b="1" u="sng" dirty="0" smtClean="0">
                <a:solidFill>
                  <a:srgbClr val="FF00FF"/>
                </a:solidFill>
                <a:latin typeface="Arial" pitchFamily="34" charset="0"/>
                <a:ea typeface="华文细黑" pitchFamily="2" charset="-122"/>
                <a:cs typeface="Arial" pitchFamily="34" charset="0"/>
              </a:rPr>
              <a:t>语句块</a:t>
            </a:r>
            <a:r>
              <a:rPr lang="zh-CN" altLang="en-US" sz="2800" b="1" dirty="0" smtClean="0">
                <a:latin typeface="Arial" pitchFamily="34" charset="0"/>
                <a:ea typeface="华文细黑" pitchFamily="2" charset="-122"/>
                <a:cs typeface="Arial" pitchFamily="34" charset="0"/>
              </a:rPr>
              <a:t>，简称块。语句块可以嵌套，即语句块中可以含有子语句块。</a:t>
            </a:r>
            <a:endParaRPr lang="en-US" altLang="zh-CN" sz="2800" b="1" dirty="0" smtClean="0">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2.1 Java</a:t>
            </a:r>
            <a:r>
              <a:rPr lang="zh-CN" altLang="en-US" dirty="0" smtClean="0"/>
              <a:t>的基本语法单位</a:t>
            </a:r>
            <a:endParaRPr lang="zh-CN" altLang="en-US" dirty="0"/>
          </a:p>
        </p:txBody>
      </p:sp>
      <p:sp>
        <p:nvSpPr>
          <p:cNvPr id="5" name="TextBox 4"/>
          <p:cNvSpPr txBox="1"/>
          <p:nvPr/>
        </p:nvSpPr>
        <p:spPr>
          <a:xfrm>
            <a:off x="361628" y="980728"/>
            <a:ext cx="8496944" cy="584775"/>
          </a:xfrm>
          <a:prstGeom prst="rect">
            <a:avLst/>
          </a:prstGeom>
          <a:noFill/>
        </p:spPr>
        <p:txBody>
          <a:bodyPr wrap="square" rtlCol="0">
            <a:spAutoFit/>
          </a:bodyPr>
          <a:lstStyle/>
          <a:p>
            <a:pPr>
              <a:buFont typeface="Wingdings" pitchFamily="2" charset="2"/>
              <a:buChar char="n"/>
            </a:pPr>
            <a:r>
              <a:rPr lang="en-US" altLang="zh-CN" sz="3200" b="1" dirty="0" smtClean="0">
                <a:solidFill>
                  <a:srgbClr val="FF0000"/>
                </a:solidFill>
                <a:latin typeface="Arial" pitchFamily="34" charset="0"/>
                <a:ea typeface="华文细黑" pitchFamily="2" charset="-122"/>
                <a:cs typeface="Arial" pitchFamily="34" charset="0"/>
              </a:rPr>
              <a:t>2 Java</a:t>
            </a:r>
            <a:r>
              <a:rPr lang="zh-CN" altLang="en-US" sz="3200" b="1" dirty="0" smtClean="0">
                <a:solidFill>
                  <a:srgbClr val="FF0000"/>
                </a:solidFill>
                <a:latin typeface="Arial" pitchFamily="34" charset="0"/>
                <a:ea typeface="华文细黑" pitchFamily="2" charset="-122"/>
                <a:cs typeface="Arial" pitchFamily="34" charset="0"/>
              </a:rPr>
              <a:t>关键字</a:t>
            </a:r>
            <a:endParaRPr lang="en-US" altLang="zh-CN" sz="3200" b="1" dirty="0" smtClean="0">
              <a:solidFill>
                <a:srgbClr val="FF0000"/>
              </a:solidFill>
              <a:latin typeface="Arial" pitchFamily="34" charset="0"/>
              <a:ea typeface="华文细黑" pitchFamily="2" charset="-122"/>
              <a:cs typeface="Arial" pitchFamily="34"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2042092777"/>
              </p:ext>
            </p:extLst>
          </p:nvPr>
        </p:nvGraphicFramePr>
        <p:xfrm>
          <a:off x="179512" y="1628800"/>
          <a:ext cx="8892478" cy="3017520"/>
        </p:xfrm>
        <a:graphic>
          <a:graphicData uri="http://schemas.openxmlformats.org/drawingml/2006/table">
            <a:tbl>
              <a:tblPr firstRow="1" bandRow="1">
                <a:tableStyleId>{3B4B98B0-60AC-42C2-AFA5-B58CD77FA1E5}</a:tableStyleId>
              </a:tblPr>
              <a:tblGrid>
                <a:gridCol w="1270354"/>
                <a:gridCol w="1270354"/>
                <a:gridCol w="1270354"/>
                <a:gridCol w="1085482"/>
                <a:gridCol w="1455226"/>
                <a:gridCol w="1425094"/>
                <a:gridCol w="1115614"/>
              </a:tblGrid>
              <a:tr h="280031">
                <a:tc>
                  <a:txBody>
                    <a:bodyPr/>
                    <a:lstStyle/>
                    <a:p>
                      <a:r>
                        <a:rPr lang="en-US" altLang="zh-CN" sz="1600" b="0" dirty="0" smtClean="0">
                          <a:solidFill>
                            <a:srgbClr val="FF0000"/>
                          </a:solidFill>
                          <a:latin typeface="Arial" pitchFamily="34" charset="0"/>
                          <a:cs typeface="Arial" pitchFamily="34" charset="0"/>
                        </a:rPr>
                        <a:t>abstract</a:t>
                      </a:r>
                      <a:endParaRPr lang="zh-CN" altLang="en-US" sz="1600" b="0" dirty="0">
                        <a:solidFill>
                          <a:srgbClr val="FF0000"/>
                        </a:solidFill>
                        <a:latin typeface="Arial" pitchFamily="34" charset="0"/>
                        <a:cs typeface="Arial" pitchFamily="34" charset="0"/>
                      </a:endParaRPr>
                    </a:p>
                  </a:txBody>
                  <a:tcPr/>
                </a:tc>
                <a:tc>
                  <a:txBody>
                    <a:bodyPr/>
                    <a:lstStyle/>
                    <a:p>
                      <a:r>
                        <a:rPr lang="en-US" altLang="zh-CN" sz="1600" b="0" dirty="0" smtClean="0">
                          <a:solidFill>
                            <a:srgbClr val="FF0000"/>
                          </a:solidFill>
                          <a:latin typeface="Arial" pitchFamily="34" charset="0"/>
                          <a:cs typeface="Arial" pitchFamily="34" charset="0"/>
                        </a:rPr>
                        <a:t>boolean</a:t>
                      </a:r>
                      <a:endParaRPr lang="zh-CN" altLang="en-US" sz="1600" b="0" dirty="0">
                        <a:solidFill>
                          <a:srgbClr val="FF0000"/>
                        </a:solidFill>
                        <a:latin typeface="Arial" pitchFamily="34" charset="0"/>
                        <a:cs typeface="Arial" pitchFamily="34" charset="0"/>
                      </a:endParaRPr>
                    </a:p>
                  </a:txBody>
                  <a:tcPr/>
                </a:tc>
                <a:tc>
                  <a:txBody>
                    <a:bodyPr/>
                    <a:lstStyle/>
                    <a:p>
                      <a:r>
                        <a:rPr lang="en-US" altLang="zh-CN" sz="1600" b="0" dirty="0" smtClean="0">
                          <a:solidFill>
                            <a:srgbClr val="FF0000"/>
                          </a:solidFill>
                          <a:latin typeface="Arial" pitchFamily="34" charset="0"/>
                          <a:cs typeface="Arial" pitchFamily="34" charset="0"/>
                        </a:rPr>
                        <a:t>break</a:t>
                      </a:r>
                      <a:endParaRPr lang="zh-CN" altLang="en-US" sz="1600" b="0" dirty="0">
                        <a:solidFill>
                          <a:srgbClr val="FF0000"/>
                        </a:solidFill>
                        <a:latin typeface="Arial" pitchFamily="34" charset="0"/>
                        <a:cs typeface="Arial" pitchFamily="34" charset="0"/>
                      </a:endParaRPr>
                    </a:p>
                  </a:txBody>
                  <a:tcPr/>
                </a:tc>
                <a:tc>
                  <a:txBody>
                    <a:bodyPr/>
                    <a:lstStyle/>
                    <a:p>
                      <a:r>
                        <a:rPr lang="en-US" altLang="zh-CN" sz="1600" b="0" dirty="0" smtClean="0">
                          <a:solidFill>
                            <a:srgbClr val="FF0000"/>
                          </a:solidFill>
                          <a:latin typeface="Arial" pitchFamily="34" charset="0"/>
                          <a:cs typeface="Arial" pitchFamily="34" charset="0"/>
                        </a:rPr>
                        <a:t>byte</a:t>
                      </a:r>
                      <a:endParaRPr lang="zh-CN" altLang="en-US" sz="1600" b="0" dirty="0">
                        <a:solidFill>
                          <a:srgbClr val="FF0000"/>
                        </a:solidFill>
                        <a:latin typeface="Arial" pitchFamily="34" charset="0"/>
                        <a:cs typeface="Arial" pitchFamily="34" charset="0"/>
                      </a:endParaRPr>
                    </a:p>
                  </a:txBody>
                  <a:tcPr/>
                </a:tc>
                <a:tc>
                  <a:txBody>
                    <a:bodyPr/>
                    <a:lstStyle/>
                    <a:p>
                      <a:r>
                        <a:rPr lang="en-US" altLang="zh-CN" sz="1600" b="0" i="1" dirty="0" smtClean="0">
                          <a:solidFill>
                            <a:schemeClr val="tx1"/>
                          </a:solidFill>
                          <a:latin typeface="Arial" pitchFamily="34" charset="0"/>
                          <a:cs typeface="Arial" pitchFamily="34" charset="0"/>
                        </a:rPr>
                        <a:t>case</a:t>
                      </a:r>
                      <a:endParaRPr lang="zh-CN" altLang="en-US" sz="1600" b="0" i="1" dirty="0">
                        <a:solidFill>
                          <a:schemeClr val="tx1"/>
                        </a:solidFill>
                        <a:latin typeface="Arial" pitchFamily="34" charset="0"/>
                        <a:cs typeface="Arial" pitchFamily="34" charset="0"/>
                      </a:endParaRPr>
                    </a:p>
                  </a:txBody>
                  <a:tcPr/>
                </a:tc>
                <a:tc>
                  <a:txBody>
                    <a:bodyPr/>
                    <a:lstStyle/>
                    <a:p>
                      <a:r>
                        <a:rPr lang="en-US" altLang="zh-CN" sz="1600" b="0" dirty="0" smtClean="0">
                          <a:solidFill>
                            <a:srgbClr val="FF0000"/>
                          </a:solidFill>
                          <a:latin typeface="Arial" pitchFamily="34" charset="0"/>
                          <a:cs typeface="Arial" pitchFamily="34" charset="0"/>
                        </a:rPr>
                        <a:t>cast</a:t>
                      </a:r>
                      <a:endParaRPr lang="zh-CN" altLang="en-US" sz="1600" b="0" dirty="0">
                        <a:solidFill>
                          <a:srgbClr val="FF0000"/>
                        </a:solidFill>
                        <a:latin typeface="Arial" pitchFamily="34" charset="0"/>
                        <a:cs typeface="Arial" pitchFamily="34" charset="0"/>
                      </a:endParaRPr>
                    </a:p>
                  </a:txBody>
                  <a:tcPr/>
                </a:tc>
                <a:tc>
                  <a:txBody>
                    <a:bodyPr/>
                    <a:lstStyle/>
                    <a:p>
                      <a:r>
                        <a:rPr lang="en-US" altLang="zh-CN" sz="1600" b="0" dirty="0" smtClean="0">
                          <a:solidFill>
                            <a:srgbClr val="FF0000"/>
                          </a:solidFill>
                          <a:latin typeface="Arial" pitchFamily="34" charset="0"/>
                          <a:cs typeface="Arial" pitchFamily="34" charset="0"/>
                        </a:rPr>
                        <a:t>catch</a:t>
                      </a:r>
                      <a:endParaRPr lang="zh-CN" altLang="en-US" sz="1600" b="0" dirty="0">
                        <a:solidFill>
                          <a:srgbClr val="FF0000"/>
                        </a:solidFill>
                        <a:latin typeface="Arial" pitchFamily="34" charset="0"/>
                        <a:cs typeface="Arial" pitchFamily="34" charset="0"/>
                      </a:endParaRPr>
                    </a:p>
                  </a:txBody>
                  <a:tcPr/>
                </a:tc>
              </a:tr>
              <a:tr h="280031">
                <a:tc>
                  <a:txBody>
                    <a:bodyPr/>
                    <a:lstStyle/>
                    <a:p>
                      <a:r>
                        <a:rPr lang="en-US" altLang="zh-CN" sz="1600" dirty="0" smtClean="0">
                          <a:solidFill>
                            <a:srgbClr val="FF0000"/>
                          </a:solidFill>
                          <a:latin typeface="Arial" pitchFamily="34" charset="0"/>
                          <a:cs typeface="Arial" pitchFamily="34" charset="0"/>
                        </a:rPr>
                        <a:t>chart</a:t>
                      </a:r>
                      <a:endParaRPr lang="zh-CN" altLang="en-US" sz="1600" dirty="0">
                        <a:solidFill>
                          <a:srgbClr val="FF0000"/>
                        </a:solidFill>
                        <a:latin typeface="Arial" pitchFamily="34" charset="0"/>
                        <a:cs typeface="Arial" pitchFamily="34" charset="0"/>
                      </a:endParaRPr>
                    </a:p>
                  </a:txBody>
                  <a:tcPr/>
                </a:tc>
                <a:tc>
                  <a:txBody>
                    <a:bodyPr/>
                    <a:lstStyle/>
                    <a:p>
                      <a:r>
                        <a:rPr lang="en-US" altLang="zh-CN" sz="1600" dirty="0" smtClean="0">
                          <a:solidFill>
                            <a:srgbClr val="FF0000"/>
                          </a:solidFill>
                          <a:latin typeface="Arial" pitchFamily="34" charset="0"/>
                          <a:cs typeface="Arial" pitchFamily="34" charset="0"/>
                        </a:rPr>
                        <a:t>class</a:t>
                      </a:r>
                      <a:endParaRPr lang="zh-CN" altLang="en-US" sz="1600" dirty="0">
                        <a:solidFill>
                          <a:srgbClr val="FF0000"/>
                        </a:solidFill>
                        <a:latin typeface="Arial" pitchFamily="34" charset="0"/>
                        <a:cs typeface="Arial" pitchFamily="34" charset="0"/>
                      </a:endParaRPr>
                    </a:p>
                  </a:txBody>
                  <a:tcPr/>
                </a:tc>
                <a:tc>
                  <a:txBody>
                    <a:bodyPr/>
                    <a:lstStyle/>
                    <a:p>
                      <a:r>
                        <a:rPr lang="en-US" altLang="zh-CN" sz="1600" dirty="0" smtClean="0">
                          <a:solidFill>
                            <a:srgbClr val="0000FF"/>
                          </a:solidFill>
                          <a:latin typeface="Arial" pitchFamily="34" charset="0"/>
                          <a:cs typeface="Arial" pitchFamily="34" charset="0"/>
                        </a:rPr>
                        <a:t>const</a:t>
                      </a:r>
                      <a:endParaRPr lang="zh-CN" altLang="en-US" sz="1600" dirty="0">
                        <a:solidFill>
                          <a:srgbClr val="0000FF"/>
                        </a:solidFill>
                        <a:latin typeface="Arial" pitchFamily="34" charset="0"/>
                        <a:cs typeface="Arial" pitchFamily="34" charset="0"/>
                      </a:endParaRPr>
                    </a:p>
                  </a:txBody>
                  <a:tcPr/>
                </a:tc>
                <a:tc>
                  <a:txBody>
                    <a:bodyPr/>
                    <a:lstStyle/>
                    <a:p>
                      <a:r>
                        <a:rPr lang="en-US" altLang="zh-CN" sz="1600" dirty="0" smtClean="0">
                          <a:solidFill>
                            <a:srgbClr val="FF0000"/>
                          </a:solidFill>
                          <a:latin typeface="Arial" pitchFamily="34" charset="0"/>
                          <a:cs typeface="Arial" pitchFamily="34" charset="0"/>
                        </a:rPr>
                        <a:t>continue</a:t>
                      </a:r>
                      <a:endParaRPr lang="zh-CN" altLang="en-US" sz="1600" dirty="0">
                        <a:solidFill>
                          <a:srgbClr val="FF0000"/>
                        </a:solidFill>
                        <a:latin typeface="Arial" pitchFamily="34" charset="0"/>
                        <a:cs typeface="Arial" pitchFamily="34" charset="0"/>
                      </a:endParaRPr>
                    </a:p>
                  </a:txBody>
                  <a:tcPr/>
                </a:tc>
                <a:tc>
                  <a:txBody>
                    <a:bodyPr/>
                    <a:lstStyle/>
                    <a:p>
                      <a:r>
                        <a:rPr lang="en-US" altLang="zh-CN" sz="1600" dirty="0" smtClean="0">
                          <a:solidFill>
                            <a:srgbClr val="FF0000"/>
                          </a:solidFill>
                          <a:latin typeface="Arial" pitchFamily="34" charset="0"/>
                          <a:cs typeface="Arial" pitchFamily="34" charset="0"/>
                        </a:rPr>
                        <a:t>default</a:t>
                      </a:r>
                      <a:endParaRPr lang="zh-CN" altLang="en-US" sz="1600" dirty="0">
                        <a:solidFill>
                          <a:srgbClr val="FF0000"/>
                        </a:solidFill>
                        <a:latin typeface="Arial" pitchFamily="34" charset="0"/>
                        <a:cs typeface="Arial" pitchFamily="34" charset="0"/>
                      </a:endParaRPr>
                    </a:p>
                  </a:txBody>
                  <a:tcPr/>
                </a:tc>
                <a:tc>
                  <a:txBody>
                    <a:bodyPr/>
                    <a:lstStyle/>
                    <a:p>
                      <a:r>
                        <a:rPr lang="en-US" altLang="zh-CN" sz="1600" dirty="0" smtClean="0">
                          <a:solidFill>
                            <a:srgbClr val="FF0000"/>
                          </a:solidFill>
                          <a:latin typeface="Arial" pitchFamily="34" charset="0"/>
                          <a:cs typeface="Arial" pitchFamily="34" charset="0"/>
                        </a:rPr>
                        <a:t>do</a:t>
                      </a:r>
                      <a:endParaRPr lang="zh-CN" altLang="en-US" sz="1600" dirty="0">
                        <a:solidFill>
                          <a:srgbClr val="FF0000"/>
                        </a:solidFill>
                        <a:latin typeface="Arial" pitchFamily="34" charset="0"/>
                        <a:cs typeface="Arial" pitchFamily="34" charset="0"/>
                      </a:endParaRPr>
                    </a:p>
                  </a:txBody>
                  <a:tcPr/>
                </a:tc>
                <a:tc>
                  <a:txBody>
                    <a:bodyPr/>
                    <a:lstStyle/>
                    <a:p>
                      <a:r>
                        <a:rPr lang="en-US" altLang="zh-CN" sz="1600" dirty="0" smtClean="0">
                          <a:solidFill>
                            <a:srgbClr val="FF0000"/>
                          </a:solidFill>
                          <a:latin typeface="Arial" pitchFamily="34" charset="0"/>
                          <a:cs typeface="Arial" pitchFamily="34" charset="0"/>
                        </a:rPr>
                        <a:t>double</a:t>
                      </a:r>
                      <a:endParaRPr lang="zh-CN" altLang="en-US" sz="1600" dirty="0">
                        <a:solidFill>
                          <a:srgbClr val="FF0000"/>
                        </a:solidFill>
                        <a:latin typeface="Arial" pitchFamily="34" charset="0"/>
                        <a:cs typeface="Arial" pitchFamily="34" charset="0"/>
                      </a:endParaRPr>
                    </a:p>
                  </a:txBody>
                  <a:tcPr/>
                </a:tc>
              </a:tr>
              <a:tr h="280031">
                <a:tc>
                  <a:txBody>
                    <a:bodyPr/>
                    <a:lstStyle/>
                    <a:p>
                      <a:r>
                        <a:rPr lang="en-US" altLang="zh-CN" sz="1600" dirty="0" smtClean="0">
                          <a:solidFill>
                            <a:srgbClr val="FF0000"/>
                          </a:solidFill>
                          <a:latin typeface="Arial" pitchFamily="34" charset="0"/>
                          <a:cs typeface="Arial" pitchFamily="34" charset="0"/>
                        </a:rPr>
                        <a:t>else</a:t>
                      </a:r>
                      <a:endParaRPr lang="zh-CN" altLang="en-US" sz="1600" dirty="0">
                        <a:solidFill>
                          <a:srgbClr val="FF0000"/>
                        </a:solidFill>
                        <a:latin typeface="Arial" pitchFamily="34" charset="0"/>
                        <a:cs typeface="Arial" pitchFamily="34" charset="0"/>
                      </a:endParaRPr>
                    </a:p>
                  </a:txBody>
                  <a:tcPr/>
                </a:tc>
                <a:tc>
                  <a:txBody>
                    <a:bodyPr/>
                    <a:lstStyle/>
                    <a:p>
                      <a:r>
                        <a:rPr lang="en-US" altLang="zh-CN" sz="1600" dirty="0" smtClean="0">
                          <a:solidFill>
                            <a:srgbClr val="FF0000"/>
                          </a:solidFill>
                          <a:latin typeface="Arial" pitchFamily="34" charset="0"/>
                          <a:cs typeface="Arial" pitchFamily="34" charset="0"/>
                        </a:rPr>
                        <a:t>extends</a:t>
                      </a:r>
                      <a:endParaRPr lang="zh-CN" altLang="en-US" sz="1600" dirty="0">
                        <a:solidFill>
                          <a:srgbClr val="FF0000"/>
                        </a:solidFill>
                        <a:latin typeface="Arial" pitchFamily="34" charset="0"/>
                        <a:cs typeface="Arial" pitchFamily="34" charset="0"/>
                      </a:endParaRPr>
                    </a:p>
                  </a:txBody>
                  <a:tcPr/>
                </a:tc>
                <a:tc>
                  <a:txBody>
                    <a:bodyPr/>
                    <a:lstStyle/>
                    <a:p>
                      <a:r>
                        <a:rPr lang="en-US" altLang="zh-CN" sz="1600" dirty="0" smtClean="0">
                          <a:solidFill>
                            <a:srgbClr val="FF0000"/>
                          </a:solidFill>
                          <a:latin typeface="Arial" pitchFamily="34" charset="0"/>
                          <a:cs typeface="Arial" pitchFamily="34" charset="0"/>
                        </a:rPr>
                        <a:t>false</a:t>
                      </a:r>
                      <a:endParaRPr lang="zh-CN" altLang="en-US" sz="1600" dirty="0">
                        <a:solidFill>
                          <a:srgbClr val="FF0000"/>
                        </a:solidFill>
                        <a:latin typeface="Arial" pitchFamily="34" charset="0"/>
                        <a:cs typeface="Arial" pitchFamily="34" charset="0"/>
                      </a:endParaRPr>
                    </a:p>
                  </a:txBody>
                  <a:tcPr/>
                </a:tc>
                <a:tc>
                  <a:txBody>
                    <a:bodyPr/>
                    <a:lstStyle/>
                    <a:p>
                      <a:r>
                        <a:rPr lang="en-US" altLang="zh-CN" sz="1600" dirty="0" smtClean="0">
                          <a:solidFill>
                            <a:srgbClr val="FF0000"/>
                          </a:solidFill>
                          <a:latin typeface="Arial" pitchFamily="34" charset="0"/>
                          <a:cs typeface="Arial" pitchFamily="34" charset="0"/>
                        </a:rPr>
                        <a:t>final</a:t>
                      </a:r>
                      <a:endParaRPr lang="zh-CN" altLang="en-US" sz="1600" dirty="0">
                        <a:solidFill>
                          <a:srgbClr val="FF0000"/>
                        </a:solidFill>
                        <a:latin typeface="Arial" pitchFamily="34" charset="0"/>
                        <a:cs typeface="Arial" pitchFamily="34" charset="0"/>
                      </a:endParaRPr>
                    </a:p>
                  </a:txBody>
                  <a:tcPr/>
                </a:tc>
                <a:tc>
                  <a:txBody>
                    <a:bodyPr/>
                    <a:lstStyle/>
                    <a:p>
                      <a:r>
                        <a:rPr lang="en-US" altLang="zh-CN" sz="1600" dirty="0" smtClean="0">
                          <a:solidFill>
                            <a:srgbClr val="FF0000"/>
                          </a:solidFill>
                          <a:latin typeface="Arial" pitchFamily="34" charset="0"/>
                          <a:cs typeface="Arial" pitchFamily="34" charset="0"/>
                        </a:rPr>
                        <a:t>finally</a:t>
                      </a:r>
                      <a:endParaRPr lang="zh-CN" altLang="en-US" sz="1600" dirty="0">
                        <a:solidFill>
                          <a:srgbClr val="FF0000"/>
                        </a:solidFill>
                        <a:latin typeface="Arial" pitchFamily="34" charset="0"/>
                        <a:cs typeface="Arial" pitchFamily="34" charset="0"/>
                      </a:endParaRPr>
                    </a:p>
                  </a:txBody>
                  <a:tcPr/>
                </a:tc>
                <a:tc>
                  <a:txBody>
                    <a:bodyPr/>
                    <a:lstStyle/>
                    <a:p>
                      <a:r>
                        <a:rPr lang="en-US" altLang="zh-CN" sz="1600" dirty="0" smtClean="0">
                          <a:solidFill>
                            <a:srgbClr val="FF0000"/>
                          </a:solidFill>
                          <a:latin typeface="Arial" pitchFamily="34" charset="0"/>
                          <a:cs typeface="Arial" pitchFamily="34" charset="0"/>
                        </a:rPr>
                        <a:t>float</a:t>
                      </a:r>
                      <a:endParaRPr lang="zh-CN" altLang="en-US" sz="1600" dirty="0">
                        <a:solidFill>
                          <a:srgbClr val="FF0000"/>
                        </a:solidFill>
                        <a:latin typeface="Arial" pitchFamily="34" charset="0"/>
                        <a:cs typeface="Arial" pitchFamily="34" charset="0"/>
                      </a:endParaRPr>
                    </a:p>
                  </a:txBody>
                  <a:tcPr/>
                </a:tc>
                <a:tc>
                  <a:txBody>
                    <a:bodyPr/>
                    <a:lstStyle/>
                    <a:p>
                      <a:r>
                        <a:rPr lang="en-US" altLang="zh-CN" sz="1600" dirty="0" smtClean="0">
                          <a:solidFill>
                            <a:srgbClr val="FF0000"/>
                          </a:solidFill>
                          <a:latin typeface="Arial" pitchFamily="34" charset="0"/>
                          <a:cs typeface="Arial" pitchFamily="34" charset="0"/>
                        </a:rPr>
                        <a:t>for</a:t>
                      </a:r>
                      <a:endParaRPr lang="zh-CN" altLang="en-US" sz="1600" dirty="0">
                        <a:solidFill>
                          <a:srgbClr val="FF0000"/>
                        </a:solidFill>
                        <a:latin typeface="Arial" pitchFamily="34" charset="0"/>
                        <a:cs typeface="Arial" pitchFamily="34" charset="0"/>
                      </a:endParaRPr>
                    </a:p>
                  </a:txBody>
                  <a:tcPr/>
                </a:tc>
              </a:tr>
              <a:tr h="280031">
                <a:tc>
                  <a:txBody>
                    <a:bodyPr/>
                    <a:lstStyle/>
                    <a:p>
                      <a:r>
                        <a:rPr lang="en-US" altLang="zh-CN" sz="1600" i="1" dirty="0" smtClean="0">
                          <a:solidFill>
                            <a:schemeClr val="tx1"/>
                          </a:solidFill>
                          <a:latin typeface="Arial" pitchFamily="34" charset="0"/>
                          <a:cs typeface="Arial" pitchFamily="34" charset="0"/>
                        </a:rPr>
                        <a:t>future</a:t>
                      </a:r>
                      <a:endParaRPr lang="zh-CN" altLang="en-US" sz="1600" i="1" dirty="0">
                        <a:solidFill>
                          <a:schemeClr val="tx1"/>
                        </a:solidFill>
                        <a:latin typeface="Arial" pitchFamily="34" charset="0"/>
                        <a:cs typeface="Arial" pitchFamily="34" charset="0"/>
                      </a:endParaRPr>
                    </a:p>
                  </a:txBody>
                  <a:tcPr/>
                </a:tc>
                <a:tc>
                  <a:txBody>
                    <a:bodyPr/>
                    <a:lstStyle/>
                    <a:p>
                      <a:r>
                        <a:rPr lang="en-US" altLang="zh-CN" sz="1600" i="1" dirty="0" smtClean="0">
                          <a:solidFill>
                            <a:schemeClr val="tx1"/>
                          </a:solidFill>
                          <a:latin typeface="Arial" pitchFamily="34" charset="0"/>
                          <a:cs typeface="Arial" pitchFamily="34" charset="0"/>
                        </a:rPr>
                        <a:t>generic</a:t>
                      </a:r>
                      <a:endParaRPr lang="zh-CN" altLang="en-US" sz="1600" i="1" dirty="0">
                        <a:solidFill>
                          <a:schemeClr val="tx1"/>
                        </a:solidFill>
                        <a:latin typeface="Arial" pitchFamily="34" charset="0"/>
                        <a:cs typeface="Arial" pitchFamily="34" charset="0"/>
                      </a:endParaRPr>
                    </a:p>
                  </a:txBody>
                  <a:tcPr/>
                </a:tc>
                <a:tc>
                  <a:txBody>
                    <a:bodyPr/>
                    <a:lstStyle/>
                    <a:p>
                      <a:r>
                        <a:rPr lang="en-US" altLang="zh-CN" sz="1600" dirty="0" err="1" smtClean="0">
                          <a:solidFill>
                            <a:srgbClr val="0000FF"/>
                          </a:solidFill>
                          <a:latin typeface="Arial" pitchFamily="34" charset="0"/>
                          <a:cs typeface="Arial" pitchFamily="34" charset="0"/>
                        </a:rPr>
                        <a:t>goto</a:t>
                      </a:r>
                      <a:endParaRPr lang="zh-CN" altLang="en-US" sz="1600" dirty="0">
                        <a:solidFill>
                          <a:srgbClr val="0000FF"/>
                        </a:solidFill>
                        <a:latin typeface="Arial" pitchFamily="34" charset="0"/>
                        <a:cs typeface="Arial" pitchFamily="34" charset="0"/>
                      </a:endParaRPr>
                    </a:p>
                  </a:txBody>
                  <a:tcPr/>
                </a:tc>
                <a:tc>
                  <a:txBody>
                    <a:bodyPr/>
                    <a:lstStyle/>
                    <a:p>
                      <a:r>
                        <a:rPr lang="en-US" altLang="zh-CN" sz="1600" dirty="0" smtClean="0">
                          <a:solidFill>
                            <a:srgbClr val="FF0000"/>
                          </a:solidFill>
                          <a:latin typeface="Arial" pitchFamily="34" charset="0"/>
                          <a:cs typeface="Arial" pitchFamily="34" charset="0"/>
                        </a:rPr>
                        <a:t>if</a:t>
                      </a:r>
                      <a:endParaRPr lang="zh-CN" altLang="en-US" sz="1600" dirty="0">
                        <a:solidFill>
                          <a:srgbClr val="FF0000"/>
                        </a:solidFill>
                        <a:latin typeface="Arial" pitchFamily="34" charset="0"/>
                        <a:cs typeface="Arial" pitchFamily="34" charset="0"/>
                      </a:endParaRPr>
                    </a:p>
                  </a:txBody>
                  <a:tcPr/>
                </a:tc>
                <a:tc>
                  <a:txBody>
                    <a:bodyPr/>
                    <a:lstStyle/>
                    <a:p>
                      <a:r>
                        <a:rPr lang="en-US" altLang="zh-CN" sz="1600" dirty="0" smtClean="0">
                          <a:solidFill>
                            <a:srgbClr val="FF0000"/>
                          </a:solidFill>
                          <a:latin typeface="Arial" pitchFamily="34" charset="0"/>
                          <a:cs typeface="Arial" pitchFamily="34" charset="0"/>
                        </a:rPr>
                        <a:t>implements</a:t>
                      </a:r>
                      <a:endParaRPr lang="zh-CN" altLang="en-US" sz="1600" dirty="0">
                        <a:solidFill>
                          <a:srgbClr val="FF0000"/>
                        </a:solidFill>
                        <a:latin typeface="Arial" pitchFamily="34" charset="0"/>
                        <a:cs typeface="Arial" pitchFamily="34" charset="0"/>
                      </a:endParaRPr>
                    </a:p>
                  </a:txBody>
                  <a:tcPr/>
                </a:tc>
                <a:tc>
                  <a:txBody>
                    <a:bodyPr/>
                    <a:lstStyle/>
                    <a:p>
                      <a:r>
                        <a:rPr lang="en-US" altLang="zh-CN" sz="1600" dirty="0" smtClean="0">
                          <a:solidFill>
                            <a:srgbClr val="FF0000"/>
                          </a:solidFill>
                          <a:latin typeface="Arial" pitchFamily="34" charset="0"/>
                          <a:cs typeface="Arial" pitchFamily="34" charset="0"/>
                        </a:rPr>
                        <a:t>import</a:t>
                      </a:r>
                      <a:endParaRPr lang="zh-CN" altLang="en-US" sz="1600" dirty="0">
                        <a:solidFill>
                          <a:srgbClr val="FF0000"/>
                        </a:solidFill>
                        <a:latin typeface="Arial" pitchFamily="34" charset="0"/>
                        <a:cs typeface="Arial" pitchFamily="34" charset="0"/>
                      </a:endParaRPr>
                    </a:p>
                  </a:txBody>
                  <a:tcPr/>
                </a:tc>
                <a:tc>
                  <a:txBody>
                    <a:bodyPr/>
                    <a:lstStyle/>
                    <a:p>
                      <a:r>
                        <a:rPr lang="en-US" altLang="zh-CN" sz="1600" i="1" dirty="0" smtClean="0">
                          <a:solidFill>
                            <a:schemeClr val="tx1"/>
                          </a:solidFill>
                          <a:latin typeface="Arial" pitchFamily="34" charset="0"/>
                          <a:cs typeface="Arial" pitchFamily="34" charset="0"/>
                        </a:rPr>
                        <a:t>inner</a:t>
                      </a:r>
                      <a:endParaRPr lang="zh-CN" altLang="en-US" sz="1600" i="1" dirty="0">
                        <a:solidFill>
                          <a:schemeClr val="tx1"/>
                        </a:solidFill>
                        <a:latin typeface="Arial" pitchFamily="34" charset="0"/>
                        <a:cs typeface="Arial" pitchFamily="34" charset="0"/>
                      </a:endParaRPr>
                    </a:p>
                  </a:txBody>
                  <a:tcPr/>
                </a:tc>
              </a:tr>
              <a:tr h="280031">
                <a:tc>
                  <a:txBody>
                    <a:bodyPr/>
                    <a:lstStyle/>
                    <a:p>
                      <a:r>
                        <a:rPr lang="en-US" altLang="zh-CN" sz="1600" dirty="0" err="1" smtClean="0">
                          <a:solidFill>
                            <a:srgbClr val="FF0000"/>
                          </a:solidFill>
                          <a:latin typeface="Arial" pitchFamily="34" charset="0"/>
                          <a:cs typeface="Arial" pitchFamily="34" charset="0"/>
                        </a:rPr>
                        <a:t>instanceof</a:t>
                      </a:r>
                      <a:endParaRPr lang="zh-CN" altLang="en-US" sz="1600" dirty="0">
                        <a:solidFill>
                          <a:srgbClr val="FF0000"/>
                        </a:solidFill>
                        <a:latin typeface="Arial" pitchFamily="34" charset="0"/>
                        <a:cs typeface="Arial" pitchFamily="34" charset="0"/>
                      </a:endParaRPr>
                    </a:p>
                  </a:txBody>
                  <a:tcPr/>
                </a:tc>
                <a:tc>
                  <a:txBody>
                    <a:bodyPr/>
                    <a:lstStyle/>
                    <a:p>
                      <a:r>
                        <a:rPr lang="en-US" altLang="zh-CN" sz="1600" dirty="0" smtClean="0">
                          <a:solidFill>
                            <a:srgbClr val="FF0000"/>
                          </a:solidFill>
                          <a:latin typeface="Arial" pitchFamily="34" charset="0"/>
                          <a:cs typeface="Arial" pitchFamily="34" charset="0"/>
                        </a:rPr>
                        <a:t>int</a:t>
                      </a:r>
                      <a:endParaRPr lang="zh-CN" altLang="en-US" sz="1600" dirty="0">
                        <a:solidFill>
                          <a:srgbClr val="FF0000"/>
                        </a:solidFill>
                        <a:latin typeface="Arial" pitchFamily="34" charset="0"/>
                        <a:cs typeface="Arial" pitchFamily="34" charset="0"/>
                      </a:endParaRPr>
                    </a:p>
                  </a:txBody>
                  <a:tcPr/>
                </a:tc>
                <a:tc>
                  <a:txBody>
                    <a:bodyPr/>
                    <a:lstStyle/>
                    <a:p>
                      <a:r>
                        <a:rPr lang="en-US" altLang="zh-CN" sz="1600" dirty="0" smtClean="0">
                          <a:solidFill>
                            <a:srgbClr val="FF0000"/>
                          </a:solidFill>
                          <a:latin typeface="Arial" pitchFamily="34" charset="0"/>
                          <a:cs typeface="Arial" pitchFamily="34" charset="0"/>
                        </a:rPr>
                        <a:t>interface</a:t>
                      </a:r>
                      <a:endParaRPr lang="zh-CN" altLang="en-US" sz="1600" dirty="0">
                        <a:solidFill>
                          <a:srgbClr val="FF0000"/>
                        </a:solidFill>
                        <a:latin typeface="Arial" pitchFamily="34" charset="0"/>
                        <a:cs typeface="Arial" pitchFamily="34" charset="0"/>
                      </a:endParaRPr>
                    </a:p>
                  </a:txBody>
                  <a:tcPr/>
                </a:tc>
                <a:tc>
                  <a:txBody>
                    <a:bodyPr/>
                    <a:lstStyle/>
                    <a:p>
                      <a:r>
                        <a:rPr lang="en-US" altLang="zh-CN" sz="1600" dirty="0" smtClean="0">
                          <a:solidFill>
                            <a:srgbClr val="FF0000"/>
                          </a:solidFill>
                          <a:latin typeface="Arial" pitchFamily="34" charset="0"/>
                          <a:cs typeface="Arial" pitchFamily="34" charset="0"/>
                        </a:rPr>
                        <a:t>long</a:t>
                      </a:r>
                      <a:endParaRPr lang="zh-CN" altLang="en-US" sz="1600" dirty="0">
                        <a:solidFill>
                          <a:srgbClr val="FF0000"/>
                        </a:solidFill>
                        <a:latin typeface="Arial" pitchFamily="34" charset="0"/>
                        <a:cs typeface="Arial" pitchFamily="34" charset="0"/>
                      </a:endParaRPr>
                    </a:p>
                  </a:txBody>
                  <a:tcPr/>
                </a:tc>
                <a:tc>
                  <a:txBody>
                    <a:bodyPr/>
                    <a:lstStyle/>
                    <a:p>
                      <a:r>
                        <a:rPr lang="en-US" altLang="zh-CN" sz="1600" dirty="0" smtClean="0">
                          <a:solidFill>
                            <a:srgbClr val="FF0000"/>
                          </a:solidFill>
                          <a:latin typeface="Arial" pitchFamily="34" charset="0"/>
                          <a:cs typeface="Arial" pitchFamily="34" charset="0"/>
                        </a:rPr>
                        <a:t>native</a:t>
                      </a:r>
                      <a:endParaRPr lang="zh-CN" altLang="en-US" sz="1600" dirty="0">
                        <a:solidFill>
                          <a:srgbClr val="FF0000"/>
                        </a:solidFill>
                        <a:latin typeface="Arial" pitchFamily="34" charset="0"/>
                        <a:cs typeface="Arial" pitchFamily="34" charset="0"/>
                      </a:endParaRPr>
                    </a:p>
                  </a:txBody>
                  <a:tcPr/>
                </a:tc>
                <a:tc>
                  <a:txBody>
                    <a:bodyPr/>
                    <a:lstStyle/>
                    <a:p>
                      <a:r>
                        <a:rPr lang="en-US" altLang="zh-CN" sz="1600" dirty="0" smtClean="0">
                          <a:solidFill>
                            <a:srgbClr val="FF0000"/>
                          </a:solidFill>
                          <a:latin typeface="Arial" pitchFamily="34" charset="0"/>
                          <a:cs typeface="Arial" pitchFamily="34" charset="0"/>
                        </a:rPr>
                        <a:t>new</a:t>
                      </a:r>
                      <a:endParaRPr lang="zh-CN" altLang="en-US" sz="1600" dirty="0">
                        <a:solidFill>
                          <a:srgbClr val="FF0000"/>
                        </a:solidFill>
                        <a:latin typeface="Arial" pitchFamily="34" charset="0"/>
                        <a:cs typeface="Arial" pitchFamily="34" charset="0"/>
                      </a:endParaRPr>
                    </a:p>
                  </a:txBody>
                  <a:tcPr/>
                </a:tc>
                <a:tc>
                  <a:txBody>
                    <a:bodyPr/>
                    <a:lstStyle/>
                    <a:p>
                      <a:r>
                        <a:rPr lang="en-US" altLang="zh-CN" sz="1600" dirty="0" smtClean="0">
                          <a:solidFill>
                            <a:srgbClr val="FF0000"/>
                          </a:solidFill>
                          <a:latin typeface="Arial" pitchFamily="34" charset="0"/>
                          <a:cs typeface="Arial" pitchFamily="34" charset="0"/>
                        </a:rPr>
                        <a:t>null</a:t>
                      </a:r>
                      <a:endParaRPr lang="zh-CN" altLang="en-US" sz="1600" dirty="0">
                        <a:solidFill>
                          <a:srgbClr val="FF0000"/>
                        </a:solidFill>
                        <a:latin typeface="Arial" pitchFamily="34" charset="0"/>
                        <a:cs typeface="Arial" pitchFamily="34" charset="0"/>
                      </a:endParaRPr>
                    </a:p>
                  </a:txBody>
                  <a:tcPr/>
                </a:tc>
              </a:tr>
              <a:tr h="280031">
                <a:tc>
                  <a:txBody>
                    <a:bodyPr/>
                    <a:lstStyle/>
                    <a:p>
                      <a:r>
                        <a:rPr lang="en-US" altLang="zh-CN" sz="1600" i="1" dirty="0" smtClean="0">
                          <a:solidFill>
                            <a:schemeClr val="tx1"/>
                          </a:solidFill>
                          <a:latin typeface="Arial" pitchFamily="34" charset="0"/>
                          <a:cs typeface="Arial" pitchFamily="34" charset="0"/>
                        </a:rPr>
                        <a:t>operator</a:t>
                      </a:r>
                      <a:endParaRPr lang="zh-CN" altLang="en-US" sz="1600" i="1" dirty="0">
                        <a:solidFill>
                          <a:schemeClr val="tx1"/>
                        </a:solidFill>
                        <a:latin typeface="Arial" pitchFamily="34" charset="0"/>
                        <a:cs typeface="Arial" pitchFamily="34" charset="0"/>
                      </a:endParaRPr>
                    </a:p>
                  </a:txBody>
                  <a:tcPr/>
                </a:tc>
                <a:tc>
                  <a:txBody>
                    <a:bodyPr/>
                    <a:lstStyle/>
                    <a:p>
                      <a:r>
                        <a:rPr lang="en-US" altLang="zh-CN" sz="1600" dirty="0" smtClean="0">
                          <a:solidFill>
                            <a:srgbClr val="FF0000"/>
                          </a:solidFill>
                          <a:latin typeface="Arial" pitchFamily="34" charset="0"/>
                          <a:cs typeface="Arial" pitchFamily="34" charset="0"/>
                        </a:rPr>
                        <a:t>outer</a:t>
                      </a:r>
                      <a:endParaRPr lang="zh-CN" altLang="en-US" sz="1600" dirty="0">
                        <a:solidFill>
                          <a:srgbClr val="FF0000"/>
                        </a:solidFill>
                        <a:latin typeface="Arial" pitchFamily="34" charset="0"/>
                        <a:cs typeface="Arial" pitchFamily="34" charset="0"/>
                      </a:endParaRPr>
                    </a:p>
                  </a:txBody>
                  <a:tcPr/>
                </a:tc>
                <a:tc>
                  <a:txBody>
                    <a:bodyPr/>
                    <a:lstStyle/>
                    <a:p>
                      <a:r>
                        <a:rPr lang="en-US" altLang="zh-CN" sz="1600" dirty="0" smtClean="0">
                          <a:solidFill>
                            <a:srgbClr val="FF0000"/>
                          </a:solidFill>
                          <a:latin typeface="Arial" pitchFamily="34" charset="0"/>
                          <a:cs typeface="Arial" pitchFamily="34" charset="0"/>
                        </a:rPr>
                        <a:t>package</a:t>
                      </a:r>
                      <a:endParaRPr lang="zh-CN" altLang="en-US" sz="1600" dirty="0">
                        <a:solidFill>
                          <a:srgbClr val="FF0000"/>
                        </a:solidFill>
                        <a:latin typeface="Arial" pitchFamily="34" charset="0"/>
                        <a:cs typeface="Arial" pitchFamily="34" charset="0"/>
                      </a:endParaRPr>
                    </a:p>
                  </a:txBody>
                  <a:tcPr/>
                </a:tc>
                <a:tc>
                  <a:txBody>
                    <a:bodyPr/>
                    <a:lstStyle/>
                    <a:p>
                      <a:r>
                        <a:rPr lang="en-US" altLang="zh-CN" sz="1600" dirty="0" smtClean="0">
                          <a:solidFill>
                            <a:srgbClr val="FF0000"/>
                          </a:solidFill>
                          <a:latin typeface="Arial" pitchFamily="34" charset="0"/>
                          <a:cs typeface="Arial" pitchFamily="34" charset="0"/>
                        </a:rPr>
                        <a:t>private</a:t>
                      </a:r>
                      <a:endParaRPr lang="zh-CN" altLang="en-US" sz="1600" dirty="0">
                        <a:solidFill>
                          <a:srgbClr val="FF0000"/>
                        </a:solidFill>
                        <a:latin typeface="Arial" pitchFamily="34" charset="0"/>
                        <a:cs typeface="Arial" pitchFamily="34" charset="0"/>
                      </a:endParaRPr>
                    </a:p>
                  </a:txBody>
                  <a:tcPr/>
                </a:tc>
                <a:tc>
                  <a:txBody>
                    <a:bodyPr/>
                    <a:lstStyle/>
                    <a:p>
                      <a:r>
                        <a:rPr lang="en-US" altLang="zh-CN" sz="1600" dirty="0" smtClean="0">
                          <a:solidFill>
                            <a:srgbClr val="FF0000"/>
                          </a:solidFill>
                          <a:latin typeface="Arial" pitchFamily="34" charset="0"/>
                          <a:cs typeface="Arial" pitchFamily="34" charset="0"/>
                        </a:rPr>
                        <a:t>protected</a:t>
                      </a:r>
                      <a:endParaRPr lang="zh-CN" altLang="en-US" sz="1600" dirty="0">
                        <a:solidFill>
                          <a:srgbClr val="FF0000"/>
                        </a:solidFill>
                        <a:latin typeface="Arial" pitchFamily="34" charset="0"/>
                        <a:cs typeface="Arial" pitchFamily="34" charset="0"/>
                      </a:endParaRPr>
                    </a:p>
                  </a:txBody>
                  <a:tcPr/>
                </a:tc>
                <a:tc>
                  <a:txBody>
                    <a:bodyPr/>
                    <a:lstStyle/>
                    <a:p>
                      <a:r>
                        <a:rPr lang="en-US" altLang="zh-CN" sz="1600" dirty="0" smtClean="0">
                          <a:solidFill>
                            <a:srgbClr val="FF0000"/>
                          </a:solidFill>
                          <a:latin typeface="Arial" pitchFamily="34" charset="0"/>
                          <a:cs typeface="Arial" pitchFamily="34" charset="0"/>
                        </a:rPr>
                        <a:t>public</a:t>
                      </a:r>
                      <a:endParaRPr lang="zh-CN" altLang="en-US" sz="1600" dirty="0">
                        <a:solidFill>
                          <a:srgbClr val="FF0000"/>
                        </a:solidFill>
                        <a:latin typeface="Arial" pitchFamily="34" charset="0"/>
                        <a:cs typeface="Arial" pitchFamily="34" charset="0"/>
                      </a:endParaRPr>
                    </a:p>
                  </a:txBody>
                  <a:tcPr/>
                </a:tc>
                <a:tc>
                  <a:txBody>
                    <a:bodyPr/>
                    <a:lstStyle/>
                    <a:p>
                      <a:r>
                        <a:rPr lang="en-US" altLang="zh-CN" sz="1600" i="1" dirty="0" smtClean="0">
                          <a:solidFill>
                            <a:schemeClr val="tx1"/>
                          </a:solidFill>
                          <a:latin typeface="Arial" pitchFamily="34" charset="0"/>
                          <a:cs typeface="Arial" pitchFamily="34" charset="0"/>
                        </a:rPr>
                        <a:t>rest</a:t>
                      </a:r>
                      <a:endParaRPr lang="zh-CN" altLang="en-US" sz="1600" i="1" dirty="0">
                        <a:solidFill>
                          <a:schemeClr val="tx1"/>
                        </a:solidFill>
                        <a:latin typeface="Arial" pitchFamily="34" charset="0"/>
                        <a:cs typeface="Arial" pitchFamily="34" charset="0"/>
                      </a:endParaRPr>
                    </a:p>
                  </a:txBody>
                  <a:tcPr/>
                </a:tc>
              </a:tr>
              <a:tr h="280031">
                <a:tc>
                  <a:txBody>
                    <a:bodyPr/>
                    <a:lstStyle/>
                    <a:p>
                      <a:r>
                        <a:rPr lang="en-US" altLang="zh-CN" sz="1600" dirty="0" smtClean="0">
                          <a:solidFill>
                            <a:srgbClr val="FF0000"/>
                          </a:solidFill>
                          <a:latin typeface="Arial" pitchFamily="34" charset="0"/>
                          <a:cs typeface="Arial" pitchFamily="34" charset="0"/>
                        </a:rPr>
                        <a:t>return</a:t>
                      </a:r>
                      <a:endParaRPr lang="zh-CN" altLang="en-US" sz="1600" dirty="0">
                        <a:solidFill>
                          <a:srgbClr val="FF0000"/>
                        </a:solidFill>
                        <a:latin typeface="Arial" pitchFamily="34" charset="0"/>
                        <a:cs typeface="Arial" pitchFamily="34" charset="0"/>
                      </a:endParaRPr>
                    </a:p>
                  </a:txBody>
                  <a:tcPr/>
                </a:tc>
                <a:tc>
                  <a:txBody>
                    <a:bodyPr/>
                    <a:lstStyle/>
                    <a:p>
                      <a:r>
                        <a:rPr lang="en-US" altLang="zh-CN" sz="1600" dirty="0" smtClean="0">
                          <a:solidFill>
                            <a:srgbClr val="FF0000"/>
                          </a:solidFill>
                          <a:latin typeface="Arial" pitchFamily="34" charset="0"/>
                          <a:cs typeface="Arial" pitchFamily="34" charset="0"/>
                        </a:rPr>
                        <a:t>short</a:t>
                      </a:r>
                      <a:endParaRPr lang="zh-CN" altLang="en-US" sz="1600" dirty="0">
                        <a:solidFill>
                          <a:srgbClr val="FF0000"/>
                        </a:solidFill>
                        <a:latin typeface="Arial" pitchFamily="34" charset="0"/>
                        <a:cs typeface="Arial" pitchFamily="34" charset="0"/>
                      </a:endParaRPr>
                    </a:p>
                  </a:txBody>
                  <a:tcPr/>
                </a:tc>
                <a:tc>
                  <a:txBody>
                    <a:bodyPr/>
                    <a:lstStyle/>
                    <a:p>
                      <a:r>
                        <a:rPr lang="en-US" altLang="zh-CN" sz="1600" dirty="0" smtClean="0">
                          <a:solidFill>
                            <a:srgbClr val="FF0000"/>
                          </a:solidFill>
                          <a:latin typeface="Arial" pitchFamily="34" charset="0"/>
                          <a:cs typeface="Arial" pitchFamily="34" charset="0"/>
                        </a:rPr>
                        <a:t>static</a:t>
                      </a:r>
                      <a:endParaRPr lang="zh-CN" altLang="en-US" sz="1600" dirty="0">
                        <a:solidFill>
                          <a:srgbClr val="FF0000"/>
                        </a:solidFill>
                        <a:latin typeface="Arial" pitchFamily="34" charset="0"/>
                        <a:cs typeface="Arial" pitchFamily="34" charset="0"/>
                      </a:endParaRPr>
                    </a:p>
                  </a:txBody>
                  <a:tcPr/>
                </a:tc>
                <a:tc>
                  <a:txBody>
                    <a:bodyPr/>
                    <a:lstStyle/>
                    <a:p>
                      <a:r>
                        <a:rPr lang="en-US" altLang="zh-CN" sz="1600" dirty="0" smtClean="0">
                          <a:solidFill>
                            <a:srgbClr val="FF0000"/>
                          </a:solidFill>
                          <a:latin typeface="Arial" pitchFamily="34" charset="0"/>
                          <a:cs typeface="Arial" pitchFamily="34" charset="0"/>
                        </a:rPr>
                        <a:t>super</a:t>
                      </a:r>
                      <a:endParaRPr lang="zh-CN" altLang="en-US" sz="1600" dirty="0">
                        <a:solidFill>
                          <a:srgbClr val="FF0000"/>
                        </a:solidFill>
                        <a:latin typeface="Arial" pitchFamily="34" charset="0"/>
                        <a:cs typeface="Arial" pitchFamily="34" charset="0"/>
                      </a:endParaRPr>
                    </a:p>
                  </a:txBody>
                  <a:tcPr/>
                </a:tc>
                <a:tc>
                  <a:txBody>
                    <a:bodyPr/>
                    <a:lstStyle/>
                    <a:p>
                      <a:r>
                        <a:rPr lang="en-US" altLang="zh-CN" sz="1600" dirty="0" smtClean="0">
                          <a:solidFill>
                            <a:srgbClr val="FF0000"/>
                          </a:solidFill>
                          <a:latin typeface="Arial" pitchFamily="34" charset="0"/>
                          <a:cs typeface="Arial" pitchFamily="34" charset="0"/>
                        </a:rPr>
                        <a:t>switch</a:t>
                      </a:r>
                      <a:endParaRPr lang="zh-CN" altLang="en-US" sz="1600" dirty="0">
                        <a:solidFill>
                          <a:srgbClr val="FF0000"/>
                        </a:solidFill>
                        <a:latin typeface="Arial" pitchFamily="34" charset="0"/>
                        <a:cs typeface="Arial" pitchFamily="34" charset="0"/>
                      </a:endParaRPr>
                    </a:p>
                  </a:txBody>
                  <a:tcPr/>
                </a:tc>
                <a:tc>
                  <a:txBody>
                    <a:bodyPr/>
                    <a:lstStyle/>
                    <a:p>
                      <a:r>
                        <a:rPr lang="en-US" altLang="zh-CN" sz="1600" dirty="0" smtClean="0">
                          <a:solidFill>
                            <a:srgbClr val="FF0000"/>
                          </a:solidFill>
                          <a:latin typeface="Arial" pitchFamily="34" charset="0"/>
                          <a:cs typeface="Arial" pitchFamily="34" charset="0"/>
                        </a:rPr>
                        <a:t>synchronized</a:t>
                      </a:r>
                      <a:endParaRPr lang="zh-CN" altLang="en-US" sz="1600" dirty="0">
                        <a:solidFill>
                          <a:srgbClr val="FF0000"/>
                        </a:solidFill>
                        <a:latin typeface="Arial" pitchFamily="34" charset="0"/>
                        <a:cs typeface="Arial" pitchFamily="34" charset="0"/>
                      </a:endParaRPr>
                    </a:p>
                  </a:txBody>
                  <a:tcPr/>
                </a:tc>
                <a:tc>
                  <a:txBody>
                    <a:bodyPr/>
                    <a:lstStyle/>
                    <a:p>
                      <a:r>
                        <a:rPr lang="en-US" altLang="zh-CN" sz="1600" dirty="0" smtClean="0">
                          <a:solidFill>
                            <a:srgbClr val="FF0000"/>
                          </a:solidFill>
                          <a:latin typeface="Arial" pitchFamily="34" charset="0"/>
                          <a:cs typeface="Arial" pitchFamily="34" charset="0"/>
                        </a:rPr>
                        <a:t>this</a:t>
                      </a:r>
                      <a:endParaRPr lang="zh-CN" altLang="en-US" sz="1600" dirty="0">
                        <a:solidFill>
                          <a:srgbClr val="FF0000"/>
                        </a:solidFill>
                        <a:latin typeface="Arial" pitchFamily="34" charset="0"/>
                        <a:cs typeface="Arial" pitchFamily="34" charset="0"/>
                      </a:endParaRPr>
                    </a:p>
                  </a:txBody>
                  <a:tcPr/>
                </a:tc>
              </a:tr>
              <a:tr h="280031">
                <a:tc>
                  <a:txBody>
                    <a:bodyPr/>
                    <a:lstStyle/>
                    <a:p>
                      <a:r>
                        <a:rPr lang="en-US" altLang="zh-CN" sz="1600" dirty="0" smtClean="0">
                          <a:solidFill>
                            <a:srgbClr val="FF0000"/>
                          </a:solidFill>
                          <a:latin typeface="Arial" pitchFamily="34" charset="0"/>
                          <a:cs typeface="Arial" pitchFamily="34" charset="0"/>
                        </a:rPr>
                        <a:t>throw</a:t>
                      </a:r>
                      <a:endParaRPr lang="zh-CN" altLang="en-US" sz="1600" dirty="0">
                        <a:solidFill>
                          <a:srgbClr val="FF0000"/>
                        </a:solidFill>
                        <a:latin typeface="Arial" pitchFamily="34" charset="0"/>
                        <a:cs typeface="Arial" pitchFamily="34" charset="0"/>
                      </a:endParaRPr>
                    </a:p>
                  </a:txBody>
                  <a:tcPr/>
                </a:tc>
                <a:tc>
                  <a:txBody>
                    <a:bodyPr/>
                    <a:lstStyle/>
                    <a:p>
                      <a:r>
                        <a:rPr lang="en-US" altLang="zh-CN" sz="1600" dirty="0" smtClean="0">
                          <a:solidFill>
                            <a:srgbClr val="FF0000"/>
                          </a:solidFill>
                          <a:latin typeface="Arial" pitchFamily="34" charset="0"/>
                          <a:cs typeface="Arial" pitchFamily="34" charset="0"/>
                        </a:rPr>
                        <a:t>throws</a:t>
                      </a:r>
                      <a:endParaRPr lang="zh-CN" altLang="en-US" sz="1600" dirty="0">
                        <a:solidFill>
                          <a:srgbClr val="FF0000"/>
                        </a:solidFill>
                        <a:latin typeface="Arial" pitchFamily="34" charset="0"/>
                        <a:cs typeface="Arial" pitchFamily="34" charset="0"/>
                      </a:endParaRPr>
                    </a:p>
                  </a:txBody>
                  <a:tcPr/>
                </a:tc>
                <a:tc>
                  <a:txBody>
                    <a:bodyPr/>
                    <a:lstStyle/>
                    <a:p>
                      <a:r>
                        <a:rPr lang="en-US" altLang="zh-CN" sz="1600" dirty="0" smtClean="0">
                          <a:solidFill>
                            <a:srgbClr val="FF0000"/>
                          </a:solidFill>
                          <a:latin typeface="Arial" pitchFamily="34" charset="0"/>
                          <a:cs typeface="Arial" pitchFamily="34" charset="0"/>
                        </a:rPr>
                        <a:t>transient</a:t>
                      </a:r>
                      <a:endParaRPr lang="zh-CN" altLang="en-US" sz="1600" dirty="0">
                        <a:solidFill>
                          <a:srgbClr val="FF0000"/>
                        </a:solidFill>
                        <a:latin typeface="Arial" pitchFamily="34" charset="0"/>
                        <a:cs typeface="Arial" pitchFamily="34" charset="0"/>
                      </a:endParaRPr>
                    </a:p>
                  </a:txBody>
                  <a:tcPr/>
                </a:tc>
                <a:tc>
                  <a:txBody>
                    <a:bodyPr/>
                    <a:lstStyle/>
                    <a:p>
                      <a:r>
                        <a:rPr lang="en-US" altLang="zh-CN" sz="1600" dirty="0" smtClean="0">
                          <a:solidFill>
                            <a:srgbClr val="FF0000"/>
                          </a:solidFill>
                          <a:latin typeface="Arial" pitchFamily="34" charset="0"/>
                          <a:cs typeface="Arial" pitchFamily="34" charset="0"/>
                        </a:rPr>
                        <a:t>true</a:t>
                      </a:r>
                      <a:endParaRPr lang="zh-CN" altLang="en-US" sz="1600" dirty="0">
                        <a:solidFill>
                          <a:srgbClr val="FF0000"/>
                        </a:solidFill>
                        <a:latin typeface="Arial" pitchFamily="34" charset="0"/>
                        <a:cs typeface="Arial" pitchFamily="34" charset="0"/>
                      </a:endParaRPr>
                    </a:p>
                  </a:txBody>
                  <a:tcPr/>
                </a:tc>
                <a:tc>
                  <a:txBody>
                    <a:bodyPr/>
                    <a:lstStyle/>
                    <a:p>
                      <a:r>
                        <a:rPr lang="en-US" altLang="zh-CN" sz="1600" dirty="0" smtClean="0">
                          <a:solidFill>
                            <a:srgbClr val="FF0000"/>
                          </a:solidFill>
                          <a:latin typeface="Arial" pitchFamily="34" charset="0"/>
                          <a:cs typeface="Arial" pitchFamily="34" charset="0"/>
                        </a:rPr>
                        <a:t>try</a:t>
                      </a:r>
                      <a:endParaRPr lang="zh-CN" altLang="en-US" sz="1600" dirty="0">
                        <a:solidFill>
                          <a:srgbClr val="FF0000"/>
                        </a:solidFill>
                        <a:latin typeface="Arial" pitchFamily="34" charset="0"/>
                        <a:cs typeface="Arial" pitchFamily="34" charset="0"/>
                      </a:endParaRPr>
                    </a:p>
                  </a:txBody>
                  <a:tcPr/>
                </a:tc>
                <a:tc>
                  <a:txBody>
                    <a:bodyPr/>
                    <a:lstStyle/>
                    <a:p>
                      <a:r>
                        <a:rPr lang="en-US" altLang="zh-CN" sz="1600" i="1" dirty="0" err="1" smtClean="0">
                          <a:solidFill>
                            <a:schemeClr val="tx1"/>
                          </a:solidFill>
                          <a:latin typeface="Arial" pitchFamily="34" charset="0"/>
                          <a:cs typeface="Arial" pitchFamily="34" charset="0"/>
                        </a:rPr>
                        <a:t>var</a:t>
                      </a:r>
                      <a:endParaRPr lang="zh-CN" altLang="en-US" sz="1600" i="1" dirty="0">
                        <a:solidFill>
                          <a:schemeClr val="tx1"/>
                        </a:solidFill>
                        <a:latin typeface="Arial" pitchFamily="34" charset="0"/>
                        <a:cs typeface="Arial" pitchFamily="34" charset="0"/>
                      </a:endParaRPr>
                    </a:p>
                  </a:txBody>
                  <a:tcPr/>
                </a:tc>
                <a:tc>
                  <a:txBody>
                    <a:bodyPr/>
                    <a:lstStyle/>
                    <a:p>
                      <a:r>
                        <a:rPr lang="en-US" altLang="zh-CN" sz="1600" dirty="0" smtClean="0">
                          <a:solidFill>
                            <a:srgbClr val="FF0000"/>
                          </a:solidFill>
                          <a:latin typeface="Arial" pitchFamily="34" charset="0"/>
                          <a:cs typeface="Arial" pitchFamily="34" charset="0"/>
                        </a:rPr>
                        <a:t>void</a:t>
                      </a:r>
                      <a:endParaRPr lang="zh-CN" altLang="en-US" sz="1600" dirty="0">
                        <a:solidFill>
                          <a:srgbClr val="FF0000"/>
                        </a:solidFill>
                        <a:latin typeface="Arial" pitchFamily="34" charset="0"/>
                        <a:cs typeface="Arial" pitchFamily="34" charset="0"/>
                      </a:endParaRPr>
                    </a:p>
                  </a:txBody>
                  <a:tcPr/>
                </a:tc>
              </a:tr>
              <a:tr h="28003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rgbClr val="FF0000"/>
                          </a:solidFill>
                          <a:latin typeface="Arial" pitchFamily="34" charset="0"/>
                          <a:cs typeface="Arial" pitchFamily="34" charset="0"/>
                        </a:rPr>
                        <a:t>volatile</a:t>
                      </a:r>
                      <a:endParaRPr lang="zh-CN" altLang="en-US" sz="1600" dirty="0" smtClean="0">
                        <a:solidFill>
                          <a:srgbClr val="FF0000"/>
                        </a:solidFill>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rgbClr val="FF0000"/>
                          </a:solidFill>
                          <a:latin typeface="Arial" pitchFamily="34" charset="0"/>
                          <a:cs typeface="Arial" pitchFamily="34" charset="0"/>
                        </a:rPr>
                        <a:t>while</a:t>
                      </a:r>
                      <a:endParaRPr lang="zh-CN" altLang="en-US" sz="1600" dirty="0" smtClean="0">
                        <a:solidFill>
                          <a:srgbClr val="FF0000"/>
                        </a:solidFill>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600" dirty="0" smtClean="0">
                        <a:solidFill>
                          <a:srgbClr val="FF0000"/>
                        </a:solidFill>
                        <a:latin typeface="Arial" pitchFamily="34" charset="0"/>
                        <a:cs typeface="Arial" pitchFamily="34" charset="0"/>
                      </a:endParaRPr>
                    </a:p>
                  </a:txBody>
                  <a:tcPr/>
                </a:tc>
                <a:tc>
                  <a:txBody>
                    <a:bodyPr/>
                    <a:lstStyle/>
                    <a:p>
                      <a:endParaRPr lang="zh-CN" altLang="en-US" sz="1600">
                        <a:solidFill>
                          <a:srgbClr val="FF0000"/>
                        </a:solidFill>
                        <a:latin typeface="Arial" pitchFamily="34" charset="0"/>
                        <a:cs typeface="Arial" pitchFamily="34" charset="0"/>
                      </a:endParaRPr>
                    </a:p>
                  </a:txBody>
                  <a:tcPr/>
                </a:tc>
                <a:tc>
                  <a:txBody>
                    <a:bodyPr/>
                    <a:lstStyle/>
                    <a:p>
                      <a:endParaRPr lang="zh-CN" altLang="en-US" sz="1600" dirty="0">
                        <a:solidFill>
                          <a:srgbClr val="FF0000"/>
                        </a:solidFill>
                        <a:latin typeface="Arial" pitchFamily="34" charset="0"/>
                        <a:cs typeface="Arial" pitchFamily="34" charset="0"/>
                      </a:endParaRPr>
                    </a:p>
                  </a:txBody>
                  <a:tcPr/>
                </a:tc>
                <a:tc>
                  <a:txBody>
                    <a:bodyPr/>
                    <a:lstStyle/>
                    <a:p>
                      <a:endParaRPr lang="zh-CN" altLang="en-US" sz="1600" dirty="0">
                        <a:solidFill>
                          <a:srgbClr val="FF0000"/>
                        </a:solidFill>
                        <a:latin typeface="Arial" pitchFamily="34" charset="0"/>
                        <a:cs typeface="Arial" pitchFamily="34" charset="0"/>
                      </a:endParaRPr>
                    </a:p>
                  </a:txBody>
                  <a:tcPr/>
                </a:tc>
                <a:tc>
                  <a:txBody>
                    <a:bodyPr/>
                    <a:lstStyle/>
                    <a:p>
                      <a:endParaRPr lang="zh-CN" altLang="en-US" sz="1600" dirty="0">
                        <a:solidFill>
                          <a:srgbClr val="FF0000"/>
                        </a:solidFill>
                        <a:latin typeface="Arial" pitchFamily="34" charset="0"/>
                        <a:cs typeface="Arial" pitchFamily="34" charset="0"/>
                      </a:endParaRPr>
                    </a:p>
                  </a:txBody>
                  <a:tcPr/>
                </a:tc>
              </a:tr>
            </a:tbl>
          </a:graphicData>
        </a:graphic>
      </p:graphicFrame>
      <p:sp>
        <p:nvSpPr>
          <p:cNvPr id="7" name="TextBox 6"/>
          <p:cNvSpPr txBox="1"/>
          <p:nvPr/>
        </p:nvSpPr>
        <p:spPr>
          <a:xfrm>
            <a:off x="2627784" y="5085184"/>
            <a:ext cx="3888432" cy="523220"/>
          </a:xfrm>
          <a:prstGeom prst="rect">
            <a:avLst/>
          </a:prstGeom>
          <a:noFill/>
        </p:spPr>
        <p:txBody>
          <a:bodyPr wrap="square" rtlCol="0">
            <a:spAutoFit/>
          </a:bodyPr>
          <a:lstStyle/>
          <a:p>
            <a:pPr algn="ctr"/>
            <a:r>
              <a:rPr lang="zh-CN" altLang="en-US" sz="2800" dirty="0" smtClean="0">
                <a:solidFill>
                  <a:srgbClr val="0000FF"/>
                </a:solidFill>
              </a:rPr>
              <a:t>关键字不能作为标识符</a:t>
            </a:r>
            <a:endParaRPr lang="en-US" altLang="zh-CN" sz="2800" dirty="0" smtClean="0">
              <a:solidFill>
                <a:srgbClr val="0000FF"/>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2.1 Java</a:t>
            </a:r>
            <a:r>
              <a:rPr lang="zh-CN" altLang="en-US" dirty="0" smtClean="0"/>
              <a:t>的基本语法单位</a:t>
            </a:r>
            <a:endParaRPr lang="zh-CN" altLang="en-US" dirty="0"/>
          </a:p>
        </p:txBody>
      </p:sp>
      <p:sp>
        <p:nvSpPr>
          <p:cNvPr id="5" name="TextBox 4"/>
          <p:cNvSpPr txBox="1"/>
          <p:nvPr/>
        </p:nvSpPr>
        <p:spPr>
          <a:xfrm>
            <a:off x="251520" y="980728"/>
            <a:ext cx="8712968" cy="5201424"/>
          </a:xfrm>
          <a:prstGeom prst="rect">
            <a:avLst/>
          </a:prstGeom>
          <a:noFill/>
        </p:spPr>
        <p:txBody>
          <a:bodyPr wrap="square" rtlCol="0">
            <a:spAutoFit/>
          </a:bodyPr>
          <a:lstStyle/>
          <a:p>
            <a:pPr>
              <a:spcAft>
                <a:spcPts val="600"/>
              </a:spcAft>
              <a:buFont typeface="Wingdings" pitchFamily="2" charset="2"/>
              <a:buChar char="n"/>
            </a:pPr>
            <a:r>
              <a:rPr lang="en-US" altLang="zh-CN" sz="3200" b="1" dirty="0" smtClean="0">
                <a:solidFill>
                  <a:srgbClr val="FF0000"/>
                </a:solidFill>
                <a:latin typeface="Arial" pitchFamily="34" charset="0"/>
                <a:ea typeface="华文细黑" pitchFamily="2" charset="-122"/>
                <a:cs typeface="Arial" pitchFamily="34" charset="0"/>
              </a:rPr>
              <a:t>3 </a:t>
            </a:r>
            <a:r>
              <a:rPr lang="zh-CN" altLang="en-US" sz="3200" b="1" dirty="0" smtClean="0">
                <a:solidFill>
                  <a:srgbClr val="FF0000"/>
                </a:solidFill>
                <a:latin typeface="Arial" pitchFamily="34" charset="0"/>
                <a:ea typeface="华文细黑" pitchFamily="2" charset="-122"/>
                <a:cs typeface="Arial" pitchFamily="34" charset="0"/>
              </a:rPr>
              <a:t>标识符</a:t>
            </a:r>
            <a:endParaRPr lang="en-US" altLang="zh-CN" sz="3200" b="1" dirty="0" smtClean="0">
              <a:solidFill>
                <a:srgbClr val="FF0000"/>
              </a:solidFill>
              <a:latin typeface="Arial" pitchFamily="34" charset="0"/>
              <a:ea typeface="华文细黑" pitchFamily="2" charset="-122"/>
              <a:cs typeface="Arial" pitchFamily="34" charset="0"/>
            </a:endParaRPr>
          </a:p>
          <a:p>
            <a:pPr>
              <a:spcAft>
                <a:spcPts val="600"/>
              </a:spcAft>
              <a:buFont typeface="Wingdings" pitchFamily="2" charset="2"/>
              <a:buChar char="Ø"/>
            </a:pPr>
            <a:r>
              <a:rPr lang="en-US" altLang="zh-CN" sz="2800" b="1" dirty="0">
                <a:latin typeface="Arial" pitchFamily="34" charset="0"/>
                <a:ea typeface="华文细黑" pitchFamily="2" charset="-122"/>
                <a:cs typeface="Arial" pitchFamily="34" charset="0"/>
              </a:rPr>
              <a:t>Java</a:t>
            </a:r>
            <a:r>
              <a:rPr lang="zh-CN" altLang="en-US" sz="2800" b="1" dirty="0">
                <a:latin typeface="Arial" pitchFamily="34" charset="0"/>
                <a:ea typeface="华文细黑" pitchFamily="2" charset="-122"/>
                <a:cs typeface="Arial" pitchFamily="34" charset="0"/>
              </a:rPr>
              <a:t>标识符使用</a:t>
            </a:r>
            <a:r>
              <a:rPr lang="en-US" altLang="zh-CN" sz="2800" b="1" dirty="0">
                <a:latin typeface="Arial" pitchFamily="34" charset="0"/>
                <a:ea typeface="华文细黑" pitchFamily="2" charset="-122"/>
                <a:cs typeface="Arial" pitchFamily="34" charset="0"/>
              </a:rPr>
              <a:t>Unicode</a:t>
            </a:r>
            <a:r>
              <a:rPr lang="zh-CN" altLang="en-US" sz="2800" b="1" dirty="0">
                <a:latin typeface="Arial" pitchFamily="34" charset="0"/>
                <a:ea typeface="华文细黑" pitchFamily="2" charset="-122"/>
                <a:cs typeface="Arial" pitchFamily="34" charset="0"/>
              </a:rPr>
              <a:t>码</a:t>
            </a:r>
            <a:r>
              <a:rPr lang="en-US" altLang="zh-CN" sz="2800" b="1" dirty="0">
                <a:latin typeface="Arial" pitchFamily="34" charset="0"/>
                <a:ea typeface="华文细黑" pitchFamily="2" charset="-122"/>
                <a:cs typeface="Arial" pitchFamily="34" charset="0"/>
              </a:rPr>
              <a:t>(16</a:t>
            </a:r>
            <a:r>
              <a:rPr lang="zh-CN" altLang="en-US" sz="2800" b="1" dirty="0">
                <a:latin typeface="Arial" pitchFamily="34" charset="0"/>
                <a:ea typeface="华文细黑" pitchFamily="2" charset="-122"/>
                <a:cs typeface="Arial" pitchFamily="34" charset="0"/>
              </a:rPr>
              <a:t>位</a:t>
            </a:r>
            <a:r>
              <a:rPr lang="en-US" altLang="zh-CN" sz="2800" b="1" dirty="0">
                <a:latin typeface="Arial" pitchFamily="34" charset="0"/>
                <a:ea typeface="华文细黑" pitchFamily="2" charset="-122"/>
                <a:cs typeface="Arial" pitchFamily="34" charset="0"/>
              </a:rPr>
              <a:t>)</a:t>
            </a:r>
            <a:r>
              <a:rPr lang="zh-CN" altLang="en-US" sz="2800" b="1" dirty="0">
                <a:latin typeface="Arial" pitchFamily="34" charset="0"/>
                <a:ea typeface="华文细黑" pitchFamily="2" charset="-122"/>
                <a:cs typeface="Arial" pitchFamily="34" charset="0"/>
              </a:rPr>
              <a:t>，不是</a:t>
            </a:r>
            <a:r>
              <a:rPr lang="en-US" altLang="zh-CN" sz="2800" b="1" dirty="0" err="1">
                <a:latin typeface="Arial" pitchFamily="34" charset="0"/>
                <a:ea typeface="华文细黑" pitchFamily="2" charset="-122"/>
                <a:cs typeface="Arial" pitchFamily="34" charset="0"/>
              </a:rPr>
              <a:t>ASCⅡ</a:t>
            </a:r>
            <a:r>
              <a:rPr lang="zh-CN" altLang="en-US" sz="2800" b="1" dirty="0">
                <a:latin typeface="Arial" pitchFamily="34" charset="0"/>
                <a:ea typeface="华文细黑" pitchFamily="2" charset="-122"/>
                <a:cs typeface="Arial" pitchFamily="34" charset="0"/>
              </a:rPr>
              <a:t>码</a:t>
            </a:r>
            <a:r>
              <a:rPr lang="en-US" altLang="zh-CN" sz="2800" b="1" dirty="0">
                <a:latin typeface="Arial" pitchFamily="34" charset="0"/>
                <a:ea typeface="华文细黑" pitchFamily="2" charset="-122"/>
                <a:cs typeface="Arial" pitchFamily="34" charset="0"/>
              </a:rPr>
              <a:t>(8</a:t>
            </a:r>
            <a:r>
              <a:rPr lang="zh-CN" altLang="en-US" sz="2800" b="1" dirty="0">
                <a:latin typeface="Arial" pitchFamily="34" charset="0"/>
                <a:ea typeface="华文细黑" pitchFamily="2" charset="-122"/>
                <a:cs typeface="Arial" pitchFamily="34" charset="0"/>
              </a:rPr>
              <a:t>位</a:t>
            </a:r>
            <a:r>
              <a:rPr lang="en-US" altLang="zh-CN" sz="2800" b="1" dirty="0">
                <a:latin typeface="Arial" pitchFamily="34" charset="0"/>
                <a:ea typeface="华文细黑" pitchFamily="2" charset="-122"/>
                <a:cs typeface="Arial" pitchFamily="34" charset="0"/>
              </a:rPr>
              <a:t>)</a:t>
            </a:r>
            <a:r>
              <a:rPr lang="zh-CN" altLang="en-US" sz="2800" b="1" dirty="0">
                <a:latin typeface="Arial" pitchFamily="34" charset="0"/>
                <a:ea typeface="华文细黑" pitchFamily="2" charset="-122"/>
                <a:cs typeface="Arial" pitchFamily="34" charset="0"/>
              </a:rPr>
              <a:t>。</a:t>
            </a:r>
            <a:r>
              <a:rPr lang="en-US" altLang="zh-CN" sz="2800" b="1" dirty="0">
                <a:latin typeface="Arial" pitchFamily="34" charset="0"/>
                <a:ea typeface="华文细黑" pitchFamily="2" charset="-122"/>
                <a:cs typeface="Arial" pitchFamily="34" charset="0"/>
              </a:rPr>
              <a:t>Unicode</a:t>
            </a:r>
            <a:r>
              <a:rPr lang="zh-CN" altLang="zh-CN" sz="2800" b="1" dirty="0" smtClean="0">
                <a:latin typeface="Arial" pitchFamily="34" charset="0"/>
                <a:ea typeface="华文细黑" pitchFamily="2" charset="-122"/>
                <a:cs typeface="Arial" pitchFamily="34" charset="0"/>
              </a:rPr>
              <a:t>字符集</a:t>
            </a:r>
            <a:r>
              <a:rPr lang="en-US" altLang="zh-CN" sz="2800" b="1" dirty="0" smtClean="0">
                <a:latin typeface="Arial" pitchFamily="34" charset="0"/>
                <a:ea typeface="华文细黑" pitchFamily="2" charset="-122"/>
                <a:cs typeface="Arial" pitchFamily="34" charset="0"/>
              </a:rPr>
              <a:t>(</a:t>
            </a:r>
            <a:r>
              <a:rPr lang="en-US" altLang="zh-CN" sz="2800" b="1" dirty="0" smtClean="0"/>
              <a:t>65535</a:t>
            </a:r>
            <a:r>
              <a:rPr lang="zh-CN" altLang="en-US" sz="2800" b="1" dirty="0" smtClean="0"/>
              <a:t>个</a:t>
            </a:r>
            <a:r>
              <a:rPr lang="en-US" altLang="zh-CN" sz="2800" b="1" dirty="0" smtClean="0">
                <a:latin typeface="Arial" pitchFamily="34" charset="0"/>
                <a:ea typeface="华文细黑" pitchFamily="2" charset="-122"/>
                <a:cs typeface="Arial" pitchFamily="34" charset="0"/>
              </a:rPr>
              <a:t>)</a:t>
            </a:r>
            <a:r>
              <a:rPr lang="zh-CN" altLang="zh-CN" sz="2800" b="1" dirty="0" smtClean="0">
                <a:latin typeface="Arial" pitchFamily="34" charset="0"/>
                <a:ea typeface="华文细黑" pitchFamily="2" charset="-122"/>
                <a:cs typeface="Arial" pitchFamily="34" charset="0"/>
              </a:rPr>
              <a:t>的</a:t>
            </a:r>
            <a:r>
              <a:rPr lang="zh-CN" altLang="zh-CN" sz="2800" b="1" dirty="0">
                <a:latin typeface="Arial" pitchFamily="34" charset="0"/>
                <a:ea typeface="华文细黑" pitchFamily="2" charset="-122"/>
                <a:cs typeface="Arial" pitchFamily="34" charset="0"/>
              </a:rPr>
              <a:t>头</a:t>
            </a:r>
            <a:r>
              <a:rPr lang="en-US" altLang="zh-CN" sz="2800" b="1" dirty="0">
                <a:latin typeface="Arial" pitchFamily="34" charset="0"/>
                <a:ea typeface="华文细黑" pitchFamily="2" charset="-122"/>
                <a:cs typeface="Arial" pitchFamily="34" charset="0"/>
              </a:rPr>
              <a:t>128</a:t>
            </a:r>
            <a:r>
              <a:rPr lang="zh-CN" altLang="zh-CN" sz="2800" b="1" dirty="0">
                <a:latin typeface="Arial" pitchFamily="34" charset="0"/>
                <a:ea typeface="华文细黑" pitchFamily="2" charset="-122"/>
                <a:cs typeface="Arial" pitchFamily="34" charset="0"/>
              </a:rPr>
              <a:t>个字符与标准的</a:t>
            </a:r>
            <a:r>
              <a:rPr lang="en-US" altLang="zh-CN" sz="2800" b="1" dirty="0">
                <a:latin typeface="Arial" pitchFamily="34" charset="0"/>
                <a:ea typeface="华文细黑" pitchFamily="2" charset="-122"/>
                <a:cs typeface="Arial" pitchFamily="34" charset="0"/>
              </a:rPr>
              <a:t>ASCII</a:t>
            </a:r>
            <a:r>
              <a:rPr lang="zh-CN" altLang="zh-CN" sz="2800" b="1" dirty="0">
                <a:latin typeface="Arial" pitchFamily="34" charset="0"/>
                <a:ea typeface="华文细黑" pitchFamily="2" charset="-122"/>
                <a:cs typeface="Arial" pitchFamily="34" charset="0"/>
              </a:rPr>
              <a:t>字符集是一致的</a:t>
            </a:r>
            <a:r>
              <a:rPr lang="zh-CN" altLang="zh-CN" sz="2800" b="1" dirty="0" smtClean="0">
                <a:latin typeface="Arial" pitchFamily="34" charset="0"/>
                <a:ea typeface="华文细黑" pitchFamily="2" charset="-122"/>
                <a:cs typeface="Arial" pitchFamily="34" charset="0"/>
              </a:rPr>
              <a:t>。</a:t>
            </a:r>
            <a:endParaRPr lang="en-US" altLang="zh-CN" sz="2800" b="1" dirty="0" smtClean="0">
              <a:latin typeface="Arial" pitchFamily="34" charset="0"/>
              <a:ea typeface="华文细黑" pitchFamily="2" charset="-122"/>
              <a:cs typeface="Arial" pitchFamily="34" charset="0"/>
            </a:endParaRPr>
          </a:p>
          <a:p>
            <a:pPr>
              <a:spcAft>
                <a:spcPts val="600"/>
              </a:spcAft>
              <a:buFont typeface="Wingdings" pitchFamily="2" charset="2"/>
              <a:buChar char="Ø"/>
            </a:pPr>
            <a:r>
              <a:rPr lang="zh-CN" altLang="en-US" sz="2800" b="1" dirty="0" smtClean="0">
                <a:latin typeface="Arial" pitchFamily="34" charset="0"/>
                <a:ea typeface="华文细黑" pitchFamily="2" charset="-122"/>
                <a:cs typeface="Arial" pitchFamily="34" charset="0"/>
              </a:rPr>
              <a:t>标识符是以字母、下划线</a:t>
            </a:r>
            <a:r>
              <a:rPr lang="en-US" altLang="zh-CN" sz="2800" b="1" dirty="0" smtClean="0">
                <a:latin typeface="Arial" pitchFamily="34" charset="0"/>
                <a:ea typeface="华文细黑" pitchFamily="2" charset="-122"/>
                <a:cs typeface="Arial" pitchFamily="34" charset="0"/>
              </a:rPr>
              <a:t>( </a:t>
            </a:r>
            <a:r>
              <a:rPr lang="en-US" altLang="zh-CN" sz="2800" b="1" dirty="0" smtClean="0">
                <a:solidFill>
                  <a:srgbClr val="FF0000"/>
                </a:solidFill>
                <a:latin typeface="Arial" pitchFamily="34" charset="0"/>
                <a:ea typeface="华文细黑" pitchFamily="2" charset="-122"/>
                <a:cs typeface="Arial" pitchFamily="34" charset="0"/>
              </a:rPr>
              <a:t>_ </a:t>
            </a:r>
            <a:r>
              <a:rPr lang="en-US" altLang="zh-CN" sz="2800" b="1" dirty="0" smtClean="0">
                <a:latin typeface="Arial" pitchFamily="34" charset="0"/>
                <a:ea typeface="华文细黑" pitchFamily="2" charset="-122"/>
                <a:cs typeface="Arial" pitchFamily="34" charset="0"/>
              </a:rPr>
              <a:t>)</a:t>
            </a:r>
            <a:r>
              <a:rPr lang="zh-CN" altLang="en-US" sz="2800" b="1" dirty="0" smtClean="0">
                <a:latin typeface="Arial" pitchFamily="34" charset="0"/>
                <a:ea typeface="华文细黑" pitchFamily="2" charset="-122"/>
                <a:cs typeface="Arial" pitchFamily="34" charset="0"/>
              </a:rPr>
              <a:t>或美元符</a:t>
            </a:r>
            <a:r>
              <a:rPr lang="en-US" altLang="zh-CN" sz="2800" b="1" dirty="0" smtClean="0">
                <a:latin typeface="Arial" pitchFamily="34" charset="0"/>
                <a:ea typeface="华文细黑" pitchFamily="2" charset="-122"/>
                <a:cs typeface="Arial" pitchFamily="34" charset="0"/>
              </a:rPr>
              <a:t>( </a:t>
            </a:r>
            <a:r>
              <a:rPr lang="en-US" altLang="zh-CN" sz="2800" b="1" dirty="0" smtClean="0">
                <a:solidFill>
                  <a:srgbClr val="FF0000"/>
                </a:solidFill>
                <a:latin typeface="Arial" pitchFamily="34" charset="0"/>
                <a:ea typeface="华文细黑" pitchFamily="2" charset="-122"/>
                <a:cs typeface="Arial" pitchFamily="34" charset="0"/>
              </a:rPr>
              <a:t>$</a:t>
            </a:r>
            <a:r>
              <a:rPr lang="en-US" altLang="zh-CN" sz="2800" b="1" dirty="0" smtClean="0">
                <a:latin typeface="Arial" pitchFamily="34" charset="0"/>
                <a:ea typeface="华文细黑" pitchFamily="2" charset="-122"/>
                <a:cs typeface="Arial" pitchFamily="34" charset="0"/>
              </a:rPr>
              <a:t> )</a:t>
            </a:r>
            <a:r>
              <a:rPr lang="zh-CN" altLang="en-US" sz="2800" b="1" dirty="0" smtClean="0">
                <a:latin typeface="Arial" pitchFamily="34" charset="0"/>
                <a:ea typeface="华文细黑" pitchFamily="2" charset="-122"/>
                <a:cs typeface="Arial" pitchFamily="34" charset="0"/>
              </a:rPr>
              <a:t>开头，由字母、数字、下划线</a:t>
            </a:r>
            <a:r>
              <a:rPr lang="en-US" altLang="zh-CN" sz="2800" b="1" dirty="0" smtClean="0">
                <a:latin typeface="Arial" pitchFamily="34" charset="0"/>
                <a:ea typeface="华文细黑" pitchFamily="2" charset="-122"/>
                <a:cs typeface="Arial" pitchFamily="34" charset="0"/>
              </a:rPr>
              <a:t>( </a:t>
            </a:r>
            <a:r>
              <a:rPr lang="en-US" altLang="zh-CN" sz="2800" b="1" dirty="0" smtClean="0">
                <a:solidFill>
                  <a:srgbClr val="FF0000"/>
                </a:solidFill>
                <a:latin typeface="Arial" pitchFamily="34" charset="0"/>
                <a:ea typeface="华文细黑" pitchFamily="2" charset="-122"/>
                <a:cs typeface="Arial" pitchFamily="34" charset="0"/>
              </a:rPr>
              <a:t>_ </a:t>
            </a:r>
            <a:r>
              <a:rPr lang="en-US" altLang="zh-CN" sz="2800" b="1" dirty="0" smtClean="0">
                <a:latin typeface="Arial" pitchFamily="34" charset="0"/>
                <a:ea typeface="华文细黑" pitchFamily="2" charset="-122"/>
                <a:cs typeface="Arial" pitchFamily="34" charset="0"/>
              </a:rPr>
              <a:t>)</a:t>
            </a:r>
            <a:r>
              <a:rPr lang="zh-CN" altLang="en-US" sz="2800" b="1" dirty="0" smtClean="0">
                <a:latin typeface="Arial" pitchFamily="34" charset="0"/>
                <a:ea typeface="华文细黑" pitchFamily="2" charset="-122"/>
                <a:cs typeface="Arial" pitchFamily="34" charset="0"/>
              </a:rPr>
              <a:t>或美元符</a:t>
            </a:r>
            <a:r>
              <a:rPr lang="en-US" altLang="zh-CN" sz="2800" b="1" dirty="0" smtClean="0">
                <a:latin typeface="Arial" pitchFamily="34" charset="0"/>
                <a:ea typeface="华文细黑" pitchFamily="2" charset="-122"/>
                <a:cs typeface="Arial" pitchFamily="34" charset="0"/>
              </a:rPr>
              <a:t>( </a:t>
            </a:r>
            <a:r>
              <a:rPr lang="en-US" altLang="zh-CN" sz="2800" b="1" dirty="0" smtClean="0">
                <a:solidFill>
                  <a:srgbClr val="FF0000"/>
                </a:solidFill>
                <a:latin typeface="Arial" pitchFamily="34" charset="0"/>
                <a:ea typeface="华文细黑" pitchFamily="2" charset="-122"/>
                <a:cs typeface="Arial" pitchFamily="34" charset="0"/>
              </a:rPr>
              <a:t>$</a:t>
            </a:r>
            <a:r>
              <a:rPr lang="en-US" altLang="zh-CN" sz="2800" b="1" dirty="0" smtClean="0">
                <a:latin typeface="Arial" pitchFamily="34" charset="0"/>
                <a:ea typeface="华文细黑" pitchFamily="2" charset="-122"/>
                <a:cs typeface="Arial" pitchFamily="34" charset="0"/>
              </a:rPr>
              <a:t> )</a:t>
            </a:r>
            <a:r>
              <a:rPr lang="zh-CN" altLang="en-US" sz="2800" b="1" dirty="0" smtClean="0">
                <a:latin typeface="Arial" pitchFamily="34" charset="0"/>
                <a:ea typeface="华文细黑" pitchFamily="2" charset="-122"/>
                <a:cs typeface="Arial" pitchFamily="34" charset="0"/>
              </a:rPr>
              <a:t>组成的字符串。</a:t>
            </a:r>
            <a:endParaRPr lang="en-US" altLang="zh-CN" sz="2800" b="1" dirty="0" smtClean="0">
              <a:latin typeface="Arial" pitchFamily="34" charset="0"/>
              <a:ea typeface="华文细黑" pitchFamily="2" charset="-122"/>
              <a:cs typeface="Arial" pitchFamily="34" charset="0"/>
            </a:endParaRPr>
          </a:p>
          <a:p>
            <a:pPr>
              <a:spcAft>
                <a:spcPts val="600"/>
              </a:spcAft>
              <a:buFont typeface="Wingdings" pitchFamily="2" charset="2"/>
              <a:buChar char="Ø"/>
            </a:pPr>
            <a:r>
              <a:rPr lang="zh-CN" altLang="en-US" sz="2800" b="1" dirty="0" smtClean="0">
                <a:latin typeface="Arial" pitchFamily="34" charset="0"/>
                <a:ea typeface="华文细黑" pitchFamily="2" charset="-122"/>
                <a:cs typeface="Arial" pitchFamily="34" charset="0"/>
              </a:rPr>
              <a:t>标识符</a:t>
            </a:r>
            <a:r>
              <a:rPr lang="zh-CN" altLang="en-US" sz="2800" b="1" dirty="0" smtClean="0">
                <a:solidFill>
                  <a:srgbClr val="FF00FF"/>
                </a:solidFill>
                <a:latin typeface="Arial" pitchFamily="34" charset="0"/>
                <a:ea typeface="华文细黑" pitchFamily="2" charset="-122"/>
                <a:cs typeface="Arial" pitchFamily="34" charset="0"/>
              </a:rPr>
              <a:t>区分大小写</a:t>
            </a:r>
            <a:r>
              <a:rPr lang="zh-CN" altLang="en-US" sz="2800" b="1" dirty="0" smtClean="0">
                <a:latin typeface="Arial" pitchFamily="34" charset="0"/>
                <a:ea typeface="华文细黑" pitchFamily="2" charset="-122"/>
                <a:cs typeface="Arial" pitchFamily="34" charset="0"/>
              </a:rPr>
              <a:t>，长度一般没有限制。除以上所列几项之外，标识符中不能含有其它符号，也不能插入空格。</a:t>
            </a:r>
            <a:endParaRPr lang="en-US" altLang="zh-CN" sz="2800" b="1" dirty="0" smtClean="0">
              <a:latin typeface="Arial" pitchFamily="34" charset="0"/>
              <a:ea typeface="华文细黑" pitchFamily="2" charset="-122"/>
              <a:cs typeface="Arial" pitchFamily="34" charset="0"/>
            </a:endParaRPr>
          </a:p>
          <a:p>
            <a:pPr>
              <a:spcAft>
                <a:spcPts val="600"/>
              </a:spcAft>
              <a:buFont typeface="Wingdings" pitchFamily="2" charset="2"/>
              <a:buChar char="Ø"/>
            </a:pPr>
            <a:r>
              <a:rPr lang="zh-CN" altLang="en-US" sz="2800" b="1" dirty="0" smtClean="0">
                <a:latin typeface="Arial" pitchFamily="34" charset="0"/>
                <a:ea typeface="华文细黑" pitchFamily="2" charset="-122"/>
                <a:cs typeface="Arial" pitchFamily="34" charset="0"/>
              </a:rPr>
              <a:t>在程序中，标识符可以用作变量名、方法名、接口名、类名等。</a:t>
            </a:r>
            <a:endParaRPr lang="en-US" altLang="zh-CN" sz="2800" b="1" dirty="0" smtClean="0">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5">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5">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5">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 calcmode="lin" valueType="num">
                                      <p:cBhvr>
                                        <p:cTn id="16" dur="500" fill="hold"/>
                                        <p:tgtEl>
                                          <p:spTgt spid="5">
                                            <p:txEl>
                                              <p:pRg st="1" end="1"/>
                                            </p:txEl>
                                          </p:spTgt>
                                        </p:tgtEl>
                                        <p:attrNameLst>
                                          <p:attrName>ppt_w</p:attrName>
                                        </p:attrNameLst>
                                      </p:cBhvr>
                                      <p:tavLst>
                                        <p:tav tm="0">
                                          <p:val>
                                            <p:strVal val="#ppt_w*0.05"/>
                                          </p:val>
                                        </p:tav>
                                        <p:tav tm="100000">
                                          <p:val>
                                            <p:strVal val="#ppt_w"/>
                                          </p:val>
                                        </p:tav>
                                      </p:tavLst>
                                    </p:anim>
                                    <p:anim calcmode="lin" valueType="num">
                                      <p:cBhvr>
                                        <p:cTn id="17" dur="500" fill="hold"/>
                                        <p:tgtEl>
                                          <p:spTgt spid="5">
                                            <p:txEl>
                                              <p:pRg st="1" end="1"/>
                                            </p:txEl>
                                          </p:spTgt>
                                        </p:tgtEl>
                                        <p:attrNameLst>
                                          <p:attrName>ppt_h</p:attrName>
                                        </p:attrNameLst>
                                      </p:cBhvr>
                                      <p:tavLst>
                                        <p:tav tm="0">
                                          <p:val>
                                            <p:strVal val="#ppt_h"/>
                                          </p:val>
                                        </p:tav>
                                        <p:tav tm="100000">
                                          <p:val>
                                            <p:strVal val="#ppt_h"/>
                                          </p:val>
                                        </p:tav>
                                      </p:tavLst>
                                    </p:anim>
                                    <p:anim calcmode="lin" valueType="num">
                                      <p:cBhvr>
                                        <p:cTn id="18" dur="500" fill="hold"/>
                                        <p:tgtEl>
                                          <p:spTgt spid="5">
                                            <p:txEl>
                                              <p:pRg st="1" end="1"/>
                                            </p:txEl>
                                          </p:spTgt>
                                        </p:tgtEl>
                                        <p:attrNameLst>
                                          <p:attrName>ppt_x</p:attrName>
                                        </p:attrNameLst>
                                      </p:cBhvr>
                                      <p:tavLst>
                                        <p:tav tm="0">
                                          <p:val>
                                            <p:strVal val="#ppt_x-.2"/>
                                          </p:val>
                                        </p:tav>
                                        <p:tav tm="100000">
                                          <p:val>
                                            <p:strVal val="#ppt_x"/>
                                          </p:val>
                                        </p:tav>
                                      </p:tavLst>
                                    </p:anim>
                                    <p:anim calcmode="lin" valueType="num">
                                      <p:cBhvr>
                                        <p:cTn id="19" dur="500" fill="hold"/>
                                        <p:tgtEl>
                                          <p:spTgt spid="5">
                                            <p:txEl>
                                              <p:pRg st="1" end="1"/>
                                            </p:txEl>
                                          </p:spTgt>
                                        </p:tgtEl>
                                        <p:attrNameLst>
                                          <p:attrName>ppt_y</p:attrName>
                                        </p:attrNameLst>
                                      </p:cBhvr>
                                      <p:tavLst>
                                        <p:tav tm="0">
                                          <p:val>
                                            <p:strVal val="#ppt_y"/>
                                          </p:val>
                                        </p:tav>
                                        <p:tav tm="100000">
                                          <p:val>
                                            <p:strVal val="#ppt_y"/>
                                          </p:val>
                                        </p:tav>
                                      </p:tavLst>
                                    </p:anim>
                                    <p:animEffect transition="in" filter="fade">
                                      <p:cBhvr>
                                        <p:cTn id="20" dur="500"/>
                                        <p:tgtEl>
                                          <p:spTgt spid="5">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Effect transition="in" filter="slide(fromBottom)">
                                      <p:cBhvr>
                                        <p:cTn id="25" dur="500"/>
                                        <p:tgtEl>
                                          <p:spTgt spid="5">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nodeType="clickEffect">
                                  <p:stCondLst>
                                    <p:cond delay="0"/>
                                  </p:stCondLst>
                                  <p:childTnLst>
                                    <p:set>
                                      <p:cBhvr>
                                        <p:cTn id="29" dur="1" fill="hold">
                                          <p:stCondLst>
                                            <p:cond delay="0"/>
                                          </p:stCondLst>
                                        </p:cTn>
                                        <p:tgtEl>
                                          <p:spTgt spid="5">
                                            <p:txEl>
                                              <p:pRg st="3" end="3"/>
                                            </p:txEl>
                                          </p:spTgt>
                                        </p:tgtEl>
                                        <p:attrNameLst>
                                          <p:attrName>style.visibility</p:attrName>
                                        </p:attrNameLst>
                                      </p:cBhvr>
                                      <p:to>
                                        <p:strVal val="visible"/>
                                      </p:to>
                                    </p:set>
                                    <p:animEffect transition="in" filter="slide(fromBottom)">
                                      <p:cBhvr>
                                        <p:cTn id="30" dur="500"/>
                                        <p:tgtEl>
                                          <p:spTgt spid="5">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4" fill="hold"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slide(fromBottom)">
                                      <p:cBhvr>
                                        <p:cTn id="35"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2.1 Java</a:t>
            </a:r>
            <a:r>
              <a:rPr lang="zh-CN" altLang="en-US" dirty="0" smtClean="0"/>
              <a:t>的基本语法单位</a:t>
            </a:r>
            <a:endParaRPr lang="zh-CN" altLang="en-US" dirty="0"/>
          </a:p>
        </p:txBody>
      </p:sp>
      <p:sp>
        <p:nvSpPr>
          <p:cNvPr id="5" name="TextBox 4"/>
          <p:cNvSpPr txBox="1"/>
          <p:nvPr/>
        </p:nvSpPr>
        <p:spPr>
          <a:xfrm>
            <a:off x="251520" y="980728"/>
            <a:ext cx="8712968" cy="3062377"/>
          </a:xfrm>
          <a:prstGeom prst="rect">
            <a:avLst/>
          </a:prstGeom>
          <a:noFill/>
        </p:spPr>
        <p:txBody>
          <a:bodyPr wrap="square" rtlCol="0">
            <a:spAutoFit/>
          </a:bodyPr>
          <a:lstStyle/>
          <a:p>
            <a:pPr>
              <a:spcAft>
                <a:spcPts val="600"/>
              </a:spcAft>
              <a:buFont typeface="Wingdings" pitchFamily="2" charset="2"/>
              <a:buChar char="p"/>
            </a:pPr>
            <a:r>
              <a:rPr lang="zh-CN" altLang="en-US" sz="2800" b="1" dirty="0" smtClean="0">
                <a:solidFill>
                  <a:srgbClr val="C00000"/>
                </a:solidFill>
                <a:latin typeface="Arial" pitchFamily="34" charset="0"/>
                <a:ea typeface="华文细黑" pitchFamily="2" charset="-122"/>
                <a:cs typeface="Arial" pitchFamily="34" charset="0"/>
              </a:rPr>
              <a:t>一些合法的标识符：</a:t>
            </a:r>
            <a:endParaRPr lang="en-US" altLang="zh-CN" sz="2800" b="1" dirty="0" smtClean="0">
              <a:solidFill>
                <a:srgbClr val="C00000"/>
              </a:solidFill>
              <a:latin typeface="Arial" pitchFamily="34" charset="0"/>
              <a:ea typeface="华文细黑" pitchFamily="2" charset="-122"/>
              <a:cs typeface="Arial" pitchFamily="34" charset="0"/>
            </a:endParaRPr>
          </a:p>
          <a:p>
            <a:pPr>
              <a:spcAft>
                <a:spcPts val="600"/>
              </a:spcAft>
            </a:pPr>
            <a:r>
              <a:rPr lang="en-US" altLang="zh-CN" sz="2800" dirty="0" smtClean="0">
                <a:solidFill>
                  <a:srgbClr val="FF0000"/>
                </a:solidFill>
                <a:latin typeface="Arial" pitchFamily="34" charset="0"/>
                <a:ea typeface="华文细黑" pitchFamily="2" charset="-122"/>
                <a:cs typeface="Arial" pitchFamily="34" charset="0"/>
              </a:rPr>
              <a:t>identifier  user_name  $change  _password  </a:t>
            </a:r>
            <a:r>
              <a:rPr lang="zh-CN" altLang="en-US" sz="2800" dirty="0" smtClean="0">
                <a:solidFill>
                  <a:srgbClr val="FF0000"/>
                </a:solidFill>
                <a:latin typeface="Arial" pitchFamily="34" charset="0"/>
                <a:ea typeface="华文细黑" pitchFamily="2" charset="-122"/>
                <a:cs typeface="Arial" pitchFamily="34" charset="0"/>
              </a:rPr>
              <a:t>课程</a:t>
            </a:r>
            <a:endParaRPr lang="en-US" altLang="zh-CN" sz="2800" dirty="0" smtClean="0">
              <a:solidFill>
                <a:srgbClr val="FF0000"/>
              </a:solidFill>
              <a:latin typeface="Arial" pitchFamily="34" charset="0"/>
              <a:ea typeface="华文细黑" pitchFamily="2" charset="-122"/>
              <a:cs typeface="Arial" pitchFamily="34" charset="0"/>
            </a:endParaRPr>
          </a:p>
          <a:p>
            <a:pPr>
              <a:spcAft>
                <a:spcPts val="600"/>
              </a:spcAft>
              <a:buFont typeface="Wingdings" pitchFamily="2" charset="2"/>
              <a:buChar char="p"/>
            </a:pPr>
            <a:r>
              <a:rPr lang="zh-CN" altLang="en-US" sz="2800" b="1" dirty="0" smtClean="0">
                <a:solidFill>
                  <a:srgbClr val="C00000"/>
                </a:solidFill>
                <a:latin typeface="Arial" pitchFamily="34" charset="0"/>
                <a:ea typeface="华文细黑" pitchFamily="2" charset="-122"/>
                <a:cs typeface="Arial" pitchFamily="34" charset="0"/>
              </a:rPr>
              <a:t>一些非法标识符：</a:t>
            </a:r>
            <a:endParaRPr lang="en-US" altLang="zh-CN" sz="2800" b="1" dirty="0" smtClean="0">
              <a:solidFill>
                <a:srgbClr val="C00000"/>
              </a:solidFill>
              <a:latin typeface="Arial" pitchFamily="34" charset="0"/>
              <a:ea typeface="华文细黑" pitchFamily="2" charset="-122"/>
              <a:cs typeface="Arial" pitchFamily="34" charset="0"/>
            </a:endParaRPr>
          </a:p>
          <a:p>
            <a:pPr>
              <a:spcAft>
                <a:spcPts val="600"/>
              </a:spcAft>
            </a:pPr>
            <a:r>
              <a:rPr lang="en-US" altLang="zh-CN" sz="2800" b="1" dirty="0" smtClean="0">
                <a:solidFill>
                  <a:srgbClr val="FF0000"/>
                </a:solidFill>
                <a:latin typeface="Arial" pitchFamily="34" charset="0"/>
                <a:ea typeface="华文细黑" pitchFamily="2" charset="-122"/>
                <a:cs typeface="Arial" pitchFamily="34" charset="0"/>
              </a:rPr>
              <a:t>2sun</a:t>
            </a:r>
            <a:r>
              <a:rPr lang="en-US" altLang="zh-CN" sz="2800" b="1" dirty="0" smtClean="0">
                <a:latin typeface="Arial" pitchFamily="34" charset="0"/>
                <a:ea typeface="华文细黑" pitchFamily="2" charset="-122"/>
                <a:cs typeface="Arial" pitchFamily="34" charset="0"/>
              </a:rPr>
              <a:t>              //</a:t>
            </a:r>
            <a:r>
              <a:rPr lang="zh-CN" altLang="en-US" sz="2800" b="1" dirty="0" smtClean="0">
                <a:latin typeface="Arial" pitchFamily="34" charset="0"/>
                <a:ea typeface="华文细黑" pitchFamily="2" charset="-122"/>
                <a:cs typeface="Arial" pitchFamily="34" charset="0"/>
              </a:rPr>
              <a:t>以数字</a:t>
            </a:r>
            <a:r>
              <a:rPr lang="en-US" altLang="zh-CN" sz="2800" b="1" dirty="0" smtClean="0">
                <a:latin typeface="Arial" pitchFamily="34" charset="0"/>
                <a:ea typeface="华文细黑" pitchFamily="2" charset="-122"/>
                <a:cs typeface="Arial" pitchFamily="34" charset="0"/>
              </a:rPr>
              <a:t>2</a:t>
            </a:r>
            <a:r>
              <a:rPr lang="zh-CN" altLang="en-US" sz="2800" b="1" dirty="0" smtClean="0">
                <a:latin typeface="Arial" pitchFamily="34" charset="0"/>
                <a:ea typeface="华文细黑" pitchFamily="2" charset="-122"/>
                <a:cs typeface="Arial" pitchFamily="34" charset="0"/>
              </a:rPr>
              <a:t>开头</a:t>
            </a:r>
            <a:endParaRPr lang="en-US" altLang="zh-CN" sz="2800" b="1" dirty="0" smtClean="0">
              <a:latin typeface="Arial" pitchFamily="34" charset="0"/>
              <a:ea typeface="华文细黑" pitchFamily="2" charset="-122"/>
              <a:cs typeface="Arial" pitchFamily="34" charset="0"/>
            </a:endParaRPr>
          </a:p>
          <a:p>
            <a:pPr>
              <a:spcAft>
                <a:spcPts val="600"/>
              </a:spcAft>
            </a:pPr>
            <a:r>
              <a:rPr lang="en-US" altLang="zh-CN" sz="2800" b="1" dirty="0" smtClean="0">
                <a:solidFill>
                  <a:srgbClr val="FF0000"/>
                </a:solidFill>
                <a:latin typeface="Arial" pitchFamily="34" charset="0"/>
                <a:ea typeface="华文细黑" pitchFamily="2" charset="-122"/>
                <a:cs typeface="Arial" pitchFamily="34" charset="0"/>
              </a:rPr>
              <a:t>class</a:t>
            </a:r>
            <a:r>
              <a:rPr lang="zh-CN" altLang="en-US" sz="2800" b="1" dirty="0" smtClean="0">
                <a:solidFill>
                  <a:srgbClr val="FF0000"/>
                </a:solidFill>
                <a:latin typeface="Arial" pitchFamily="34" charset="0"/>
                <a:ea typeface="华文细黑" pitchFamily="2" charset="-122"/>
                <a:cs typeface="Arial" pitchFamily="34" charset="0"/>
              </a:rPr>
              <a:t> </a:t>
            </a:r>
            <a:r>
              <a:rPr lang="zh-CN" altLang="en-US" sz="2800" b="1" dirty="0" smtClean="0">
                <a:latin typeface="Arial" pitchFamily="34" charset="0"/>
                <a:ea typeface="华文细黑" pitchFamily="2" charset="-122"/>
                <a:cs typeface="Arial" pitchFamily="34" charset="0"/>
              </a:rPr>
              <a:t>            </a:t>
            </a:r>
            <a:r>
              <a:rPr lang="en-US" altLang="zh-CN" sz="2800" b="1" dirty="0" smtClean="0">
                <a:latin typeface="Arial" pitchFamily="34" charset="0"/>
                <a:ea typeface="华文细黑" pitchFamily="2" charset="-122"/>
                <a:cs typeface="Arial" pitchFamily="34" charset="0"/>
              </a:rPr>
              <a:t>//</a:t>
            </a:r>
            <a:r>
              <a:rPr lang="zh-CN" altLang="en-US" sz="2800" b="1" dirty="0" smtClean="0">
                <a:latin typeface="Arial" pitchFamily="34" charset="0"/>
                <a:ea typeface="华文细黑" pitchFamily="2" charset="-122"/>
                <a:cs typeface="Arial" pitchFamily="34" charset="0"/>
              </a:rPr>
              <a:t>是</a:t>
            </a:r>
            <a:r>
              <a:rPr lang="en-US" altLang="zh-CN" sz="2800" b="1" dirty="0" smtClean="0">
                <a:latin typeface="Arial" pitchFamily="34" charset="0"/>
                <a:ea typeface="华文细黑" pitchFamily="2" charset="-122"/>
                <a:cs typeface="Arial" pitchFamily="34" charset="0"/>
              </a:rPr>
              <a:t>Java</a:t>
            </a:r>
            <a:r>
              <a:rPr lang="zh-CN" altLang="en-US" sz="2800" b="1" dirty="0" smtClean="0">
                <a:latin typeface="Arial" pitchFamily="34" charset="0"/>
                <a:ea typeface="华文细黑" pitchFamily="2" charset="-122"/>
                <a:cs typeface="Arial" pitchFamily="34" charset="0"/>
              </a:rPr>
              <a:t>关键字</a:t>
            </a:r>
            <a:endParaRPr lang="en-US" altLang="zh-CN" sz="2800" b="1" dirty="0" smtClean="0">
              <a:latin typeface="Arial" pitchFamily="34" charset="0"/>
              <a:ea typeface="华文细黑" pitchFamily="2" charset="-122"/>
              <a:cs typeface="Arial" pitchFamily="34" charset="0"/>
            </a:endParaRPr>
          </a:p>
          <a:p>
            <a:pPr>
              <a:spcAft>
                <a:spcPts val="600"/>
              </a:spcAft>
            </a:pPr>
            <a:r>
              <a:rPr lang="en-US" altLang="zh-CN" sz="2800" b="1" dirty="0" smtClean="0">
                <a:solidFill>
                  <a:srgbClr val="FF0000"/>
                </a:solidFill>
                <a:latin typeface="Arial" pitchFamily="34" charset="0"/>
                <a:ea typeface="华文细黑" pitchFamily="2" charset="-122"/>
                <a:cs typeface="Arial" pitchFamily="34" charset="0"/>
              </a:rPr>
              <a:t>#myname </a:t>
            </a:r>
            <a:r>
              <a:rPr lang="zh-CN" altLang="en-US" sz="2800" b="1" dirty="0" smtClean="0">
                <a:solidFill>
                  <a:srgbClr val="FF0000"/>
                </a:solidFill>
                <a:latin typeface="Arial" pitchFamily="34" charset="0"/>
                <a:ea typeface="华文细黑" pitchFamily="2" charset="-122"/>
                <a:cs typeface="Arial" pitchFamily="34" charset="0"/>
              </a:rPr>
              <a:t>     </a:t>
            </a:r>
            <a:r>
              <a:rPr lang="en-US" altLang="zh-CN" sz="2800" b="1" dirty="0" smtClean="0">
                <a:latin typeface="Arial" pitchFamily="34" charset="0"/>
                <a:ea typeface="华文细黑" pitchFamily="2" charset="-122"/>
                <a:cs typeface="Arial" pitchFamily="34" charset="0"/>
              </a:rPr>
              <a:t>//</a:t>
            </a:r>
            <a:r>
              <a:rPr lang="zh-CN" altLang="en-US" sz="2800" b="1" dirty="0" smtClean="0">
                <a:latin typeface="Arial" pitchFamily="34" charset="0"/>
                <a:ea typeface="华文细黑" pitchFamily="2" charset="-122"/>
                <a:cs typeface="Arial" pitchFamily="34" charset="0"/>
              </a:rPr>
              <a:t>含有其它字符</a:t>
            </a:r>
            <a:r>
              <a:rPr lang="en-US" altLang="zh-CN" sz="2800" b="1" dirty="0" smtClean="0">
                <a:latin typeface="Arial" pitchFamily="34" charset="0"/>
                <a:ea typeface="华文细黑" pitchFamily="2" charset="-122"/>
                <a:cs typeface="Arial" pitchFamily="34" charset="0"/>
              </a:rPr>
              <a:t>#</a:t>
            </a:r>
          </a:p>
        </p:txBody>
      </p:sp>
    </p:spTree>
    <p:extLst>
      <p:ext uri="{BB962C8B-B14F-4D97-AF65-F5344CB8AC3E}">
        <p14:creationId xmlns:p14="http://schemas.microsoft.com/office/powerpoint/2010/main" val="2183082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5">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5">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5">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54" presetClass="entr" presetSubtype="0" accel="100000" fill="hold"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 calcmode="lin" valueType="num">
                                      <p:cBhvr>
                                        <p:cTn id="20" dur="500" fill="hold"/>
                                        <p:tgtEl>
                                          <p:spTgt spid="5">
                                            <p:txEl>
                                              <p:pRg st="2" end="2"/>
                                            </p:txEl>
                                          </p:spTgt>
                                        </p:tgtEl>
                                        <p:attrNameLst>
                                          <p:attrName>ppt_w</p:attrName>
                                        </p:attrNameLst>
                                      </p:cBhvr>
                                      <p:tavLst>
                                        <p:tav tm="0">
                                          <p:val>
                                            <p:strVal val="#ppt_w*0.05"/>
                                          </p:val>
                                        </p:tav>
                                        <p:tav tm="100000">
                                          <p:val>
                                            <p:strVal val="#ppt_w"/>
                                          </p:val>
                                        </p:tav>
                                      </p:tavLst>
                                    </p:anim>
                                    <p:anim calcmode="lin" valueType="num">
                                      <p:cBhvr>
                                        <p:cTn id="21" dur="500" fill="hold"/>
                                        <p:tgtEl>
                                          <p:spTgt spid="5">
                                            <p:txEl>
                                              <p:pRg st="2" end="2"/>
                                            </p:txEl>
                                          </p:spTgt>
                                        </p:tgtEl>
                                        <p:attrNameLst>
                                          <p:attrName>ppt_h</p:attrName>
                                        </p:attrNameLst>
                                      </p:cBhvr>
                                      <p:tavLst>
                                        <p:tav tm="0">
                                          <p:val>
                                            <p:strVal val="#ppt_h"/>
                                          </p:val>
                                        </p:tav>
                                        <p:tav tm="100000">
                                          <p:val>
                                            <p:strVal val="#ppt_h"/>
                                          </p:val>
                                        </p:tav>
                                      </p:tavLst>
                                    </p:anim>
                                    <p:anim calcmode="lin" valueType="num">
                                      <p:cBhvr>
                                        <p:cTn id="22" dur="500" fill="hold"/>
                                        <p:tgtEl>
                                          <p:spTgt spid="5">
                                            <p:txEl>
                                              <p:pRg st="2" end="2"/>
                                            </p:txEl>
                                          </p:spTgt>
                                        </p:tgtEl>
                                        <p:attrNameLst>
                                          <p:attrName>ppt_x</p:attrName>
                                        </p:attrNameLst>
                                      </p:cBhvr>
                                      <p:tavLst>
                                        <p:tav tm="0">
                                          <p:val>
                                            <p:strVal val="#ppt_x-.2"/>
                                          </p:val>
                                        </p:tav>
                                        <p:tav tm="100000">
                                          <p:val>
                                            <p:strVal val="#ppt_x"/>
                                          </p:val>
                                        </p:tav>
                                      </p:tavLst>
                                    </p:anim>
                                    <p:anim calcmode="lin" valueType="num">
                                      <p:cBhvr>
                                        <p:cTn id="23" dur="500" fill="hold"/>
                                        <p:tgtEl>
                                          <p:spTgt spid="5">
                                            <p:txEl>
                                              <p:pRg st="2" end="2"/>
                                            </p:txEl>
                                          </p:spTgt>
                                        </p:tgtEl>
                                        <p:attrNameLst>
                                          <p:attrName>ppt_y</p:attrName>
                                        </p:attrNameLst>
                                      </p:cBhvr>
                                      <p:tavLst>
                                        <p:tav tm="0">
                                          <p:val>
                                            <p:strVal val="#ppt_y"/>
                                          </p:val>
                                        </p:tav>
                                        <p:tav tm="100000">
                                          <p:val>
                                            <p:strVal val="#ppt_y"/>
                                          </p:val>
                                        </p:tav>
                                      </p:tavLst>
                                    </p:anim>
                                    <p:animEffect transition="in" filter="fade">
                                      <p:cBhvr>
                                        <p:cTn id="24" dur="500"/>
                                        <p:tgtEl>
                                          <p:spTgt spid="5">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2.2 Java</a:t>
            </a:r>
            <a:r>
              <a:rPr lang="zh-CN" altLang="en-US" dirty="0" smtClean="0"/>
              <a:t>编码体例</a:t>
            </a:r>
            <a:endParaRPr lang="zh-CN" altLang="en-US" dirty="0"/>
          </a:p>
        </p:txBody>
      </p:sp>
      <p:sp>
        <p:nvSpPr>
          <p:cNvPr id="4" name="TextBox 3"/>
          <p:cNvSpPr txBox="1"/>
          <p:nvPr/>
        </p:nvSpPr>
        <p:spPr>
          <a:xfrm>
            <a:off x="251520" y="980728"/>
            <a:ext cx="8712968" cy="3400931"/>
          </a:xfrm>
          <a:prstGeom prst="rect">
            <a:avLst/>
          </a:prstGeom>
          <a:noFill/>
        </p:spPr>
        <p:txBody>
          <a:bodyPr wrap="square" rtlCol="0">
            <a:spAutoFit/>
          </a:bodyPr>
          <a:lstStyle/>
          <a:p>
            <a:pPr>
              <a:spcAft>
                <a:spcPts val="600"/>
              </a:spcAft>
              <a:buFont typeface="Wingdings" pitchFamily="2" charset="2"/>
              <a:buChar char="n"/>
            </a:pPr>
            <a:r>
              <a:rPr lang="en-US" altLang="zh-CN" sz="3200" b="1" dirty="0" smtClean="0">
                <a:solidFill>
                  <a:srgbClr val="FF0000"/>
                </a:solidFill>
                <a:latin typeface="Arial" pitchFamily="34" charset="0"/>
                <a:ea typeface="华文细黑" pitchFamily="2" charset="-122"/>
                <a:cs typeface="Arial" pitchFamily="34" charset="0"/>
              </a:rPr>
              <a:t>1 Java</a:t>
            </a:r>
            <a:r>
              <a:rPr lang="zh-CN" altLang="en-US" sz="3200" b="1" dirty="0" smtClean="0">
                <a:solidFill>
                  <a:srgbClr val="FF0000"/>
                </a:solidFill>
                <a:latin typeface="Arial" pitchFamily="34" charset="0"/>
                <a:ea typeface="华文细黑" pitchFamily="2" charset="-122"/>
                <a:cs typeface="Arial" pitchFamily="34" charset="0"/>
              </a:rPr>
              <a:t>中一些命名约定</a:t>
            </a:r>
            <a:endParaRPr lang="en-US" altLang="zh-CN" sz="3200" b="1" dirty="0" smtClean="0">
              <a:solidFill>
                <a:srgbClr val="FF0000"/>
              </a:solidFill>
              <a:latin typeface="Arial" pitchFamily="34" charset="0"/>
              <a:ea typeface="华文细黑" pitchFamily="2" charset="-122"/>
              <a:cs typeface="Arial" pitchFamily="34" charset="0"/>
            </a:endParaRPr>
          </a:p>
          <a:p>
            <a:pPr>
              <a:spcAft>
                <a:spcPts val="600"/>
              </a:spcAft>
              <a:buFont typeface="Wingdings" pitchFamily="2" charset="2"/>
              <a:buChar char="Ø"/>
            </a:pPr>
            <a:r>
              <a:rPr lang="zh-CN" altLang="en-US" sz="2800" b="1" dirty="0" smtClean="0">
                <a:solidFill>
                  <a:srgbClr val="0000FF"/>
                </a:solidFill>
                <a:latin typeface="Arial" pitchFamily="34" charset="0"/>
                <a:ea typeface="华文细黑" pitchFamily="2" charset="-122"/>
                <a:cs typeface="Arial" pitchFamily="34" charset="0"/>
              </a:rPr>
              <a:t>类：</a:t>
            </a:r>
            <a:r>
              <a:rPr lang="zh-CN" altLang="en-US" sz="2800" b="1" dirty="0" smtClean="0">
                <a:latin typeface="Arial" panose="020B0604020202020204" pitchFamily="34" charset="0"/>
                <a:ea typeface="华文楷体" panose="02010600040101010101" pitchFamily="2" charset="-122"/>
                <a:cs typeface="Arial" panose="020B0604020202020204" pitchFamily="34" charset="0"/>
              </a:rPr>
              <a:t>类名一般为名词，含有大小写，每个字的首字母大写。例如，</a:t>
            </a:r>
            <a:r>
              <a:rPr lang="en-US" altLang="zh-CN" sz="2800" b="1" dirty="0" smtClean="0">
                <a:latin typeface="Arial" panose="020B0604020202020204" pitchFamily="34" charset="0"/>
                <a:ea typeface="华文楷体" panose="02010600040101010101" pitchFamily="2" charset="-122"/>
                <a:cs typeface="Arial" panose="020B0604020202020204" pitchFamily="34" charset="0"/>
              </a:rPr>
              <a:t>HelloWord, Customer</a:t>
            </a:r>
            <a:r>
              <a:rPr lang="zh-CN" altLang="en-US" sz="2800" b="1" dirty="0" smtClean="0">
                <a:latin typeface="Arial" panose="020B0604020202020204" pitchFamily="34" charset="0"/>
                <a:ea typeface="华文楷体" panose="02010600040101010101" pitchFamily="2" charset="-122"/>
                <a:cs typeface="Arial" panose="020B0604020202020204" pitchFamily="34" charset="0"/>
              </a:rPr>
              <a:t>等。</a:t>
            </a:r>
            <a:endParaRPr lang="en-US" altLang="zh-CN" sz="2800" b="1" dirty="0" smtClean="0">
              <a:latin typeface="Arial" panose="020B0604020202020204" pitchFamily="34" charset="0"/>
              <a:ea typeface="华文楷体" panose="02010600040101010101" pitchFamily="2" charset="-122"/>
              <a:cs typeface="Arial" panose="020B0604020202020204" pitchFamily="34" charset="0"/>
            </a:endParaRPr>
          </a:p>
          <a:p>
            <a:pPr>
              <a:spcAft>
                <a:spcPts val="600"/>
              </a:spcAft>
              <a:buFont typeface="Wingdings" pitchFamily="2" charset="2"/>
              <a:buChar char="Ø"/>
            </a:pPr>
            <a:r>
              <a:rPr lang="zh-CN" altLang="en-US" sz="2800" b="1" dirty="0" smtClean="0">
                <a:solidFill>
                  <a:srgbClr val="0000FF"/>
                </a:solidFill>
                <a:latin typeface="Arial" pitchFamily="34" charset="0"/>
                <a:ea typeface="华文细黑" pitchFamily="2" charset="-122"/>
                <a:cs typeface="Arial" pitchFamily="34" charset="0"/>
              </a:rPr>
              <a:t>接口：</a:t>
            </a:r>
            <a:r>
              <a:rPr lang="zh-CN" altLang="en-US" sz="2800" b="1" dirty="0" smtClean="0">
                <a:latin typeface="Arial" panose="020B0604020202020204" pitchFamily="34" charset="0"/>
                <a:ea typeface="华文楷体" panose="02010600040101010101" pitchFamily="2" charset="-122"/>
                <a:cs typeface="Arial" panose="020B0604020202020204" pitchFamily="34" charset="0"/>
              </a:rPr>
              <a:t>接口是一种特殊的类，命名约定与类名相同。</a:t>
            </a:r>
            <a:endParaRPr lang="en-US" altLang="zh-CN" sz="2800" b="1" dirty="0" smtClean="0">
              <a:latin typeface="Arial" panose="020B0604020202020204" pitchFamily="34" charset="0"/>
              <a:ea typeface="华文楷体" panose="02010600040101010101" pitchFamily="2" charset="-122"/>
              <a:cs typeface="Arial" panose="020B0604020202020204" pitchFamily="34" charset="0"/>
            </a:endParaRPr>
          </a:p>
          <a:p>
            <a:pPr>
              <a:spcAft>
                <a:spcPts val="600"/>
              </a:spcAft>
              <a:buFont typeface="Wingdings" pitchFamily="2" charset="2"/>
              <a:buChar char="Ø"/>
            </a:pPr>
            <a:r>
              <a:rPr lang="zh-CN" altLang="en-US" sz="2800" b="1" dirty="0" smtClean="0">
                <a:solidFill>
                  <a:srgbClr val="0000FF"/>
                </a:solidFill>
                <a:latin typeface="Arial" pitchFamily="34" charset="0"/>
                <a:ea typeface="华文细黑" pitchFamily="2" charset="-122"/>
                <a:cs typeface="Arial" pitchFamily="34" charset="0"/>
              </a:rPr>
              <a:t>方法：</a:t>
            </a:r>
            <a:r>
              <a:rPr lang="zh-CN" altLang="en-US" sz="2800" b="1" dirty="0" smtClean="0">
                <a:latin typeface="Arial" panose="020B0604020202020204" pitchFamily="34" charset="0"/>
                <a:ea typeface="华文楷体" panose="02010600040101010101" pitchFamily="2" charset="-122"/>
                <a:cs typeface="Arial" panose="020B0604020202020204" pitchFamily="34" charset="0"/>
              </a:rPr>
              <a:t>方法名应为动词或动名词，含有大小写，首字母小写，其余各字的首字母大写。例如，</a:t>
            </a:r>
            <a:r>
              <a:rPr lang="en-US" altLang="zh-CN" sz="2800" b="1" dirty="0" err="1" smtClean="0">
                <a:latin typeface="Arial" panose="020B0604020202020204" pitchFamily="34" charset="0"/>
                <a:ea typeface="华文楷体" panose="02010600040101010101" pitchFamily="2" charset="-122"/>
                <a:cs typeface="Arial" panose="020B0604020202020204" pitchFamily="34" charset="0"/>
              </a:rPr>
              <a:t>getName</a:t>
            </a:r>
            <a:r>
              <a:rPr lang="en-US" altLang="zh-CN" sz="2800" b="1" dirty="0" smtClean="0">
                <a:latin typeface="Arial" panose="020B0604020202020204" pitchFamily="34" charset="0"/>
                <a:ea typeface="华文楷体" panose="02010600040101010101" pitchFamily="2" charset="-122"/>
                <a:cs typeface="Arial" panose="020B0604020202020204" pitchFamily="34" charset="0"/>
              </a:rPr>
              <a:t>, </a:t>
            </a:r>
            <a:r>
              <a:rPr lang="en-US" altLang="zh-CN" sz="2800" b="1" dirty="0" err="1" smtClean="0">
                <a:latin typeface="Arial" panose="020B0604020202020204" pitchFamily="34" charset="0"/>
                <a:ea typeface="华文楷体" panose="02010600040101010101" pitchFamily="2" charset="-122"/>
                <a:cs typeface="Arial" panose="020B0604020202020204" pitchFamily="34" charset="0"/>
              </a:rPr>
              <a:t>setName</a:t>
            </a:r>
            <a:r>
              <a:rPr lang="en-US" altLang="zh-CN" sz="2800" b="1" dirty="0" smtClean="0">
                <a:latin typeface="Arial" panose="020B0604020202020204" pitchFamily="34" charset="0"/>
                <a:ea typeface="华文楷体" panose="02010600040101010101" pitchFamily="2" charset="-122"/>
                <a:cs typeface="Arial" panose="020B0604020202020204" pitchFamily="34" charset="0"/>
              </a:rPr>
              <a:t>, query, </a:t>
            </a:r>
            <a:r>
              <a:rPr lang="en-US" altLang="zh-CN" sz="2800" b="1" dirty="0" err="1" smtClean="0">
                <a:latin typeface="Arial" panose="020B0604020202020204" pitchFamily="34" charset="0"/>
                <a:ea typeface="华文楷体" panose="02010600040101010101" pitchFamily="2" charset="-122"/>
                <a:cs typeface="Arial" panose="020B0604020202020204" pitchFamily="34" charset="0"/>
              </a:rPr>
              <a:t>raiseSalary</a:t>
            </a:r>
            <a:r>
              <a:rPr lang="zh-CN" altLang="en-US" sz="2800" b="1" dirty="0" smtClean="0">
                <a:latin typeface="Arial" panose="020B0604020202020204" pitchFamily="34" charset="0"/>
                <a:ea typeface="华文楷体" panose="02010600040101010101" pitchFamily="2" charset="-122"/>
                <a:cs typeface="Arial" panose="020B0604020202020204" pitchFamily="34" charset="0"/>
              </a:rPr>
              <a:t>等。</a:t>
            </a:r>
            <a:endParaRPr lang="en-US" altLang="zh-CN" sz="2800" b="1" dirty="0" smtClean="0">
              <a:latin typeface="Arial" panose="020B0604020202020204" pitchFamily="34" charset="0"/>
              <a:ea typeface="华文楷体" panose="02010600040101010101" pitchFamily="2" charset="-122"/>
              <a:cs typeface="Arial" panose="020B0604020202020204" pitchFamily="34" charset="0"/>
            </a:endParaRPr>
          </a:p>
        </p:txBody>
      </p:sp>
    </p:spTree>
    <p:extLst>
      <p:ext uri="{BB962C8B-B14F-4D97-AF65-F5344CB8AC3E}">
        <p14:creationId xmlns:p14="http://schemas.microsoft.com/office/powerpoint/2010/main" val="3827840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4">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4">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4">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4" fill="hold"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Effect transition="in" filter="slide(fromBottom)">
                                      <p:cBhvr>
                                        <p:cTn id="16" dur="500"/>
                                        <p:tgtEl>
                                          <p:spTgt spid="4">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slide(fromBottom)">
                                      <p:cBhvr>
                                        <p:cTn id="21" dur="500"/>
                                        <p:tgtEl>
                                          <p:spTgt spid="4">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nodeType="click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animEffect transition="in" filter="slide(fromBottom)">
                                      <p:cBhvr>
                                        <p:cTn id="26"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2.2 Java</a:t>
            </a:r>
            <a:r>
              <a:rPr lang="zh-CN" altLang="en-US" dirty="0" smtClean="0"/>
              <a:t>编码体例</a:t>
            </a:r>
            <a:endParaRPr lang="zh-CN" altLang="en-US" dirty="0"/>
          </a:p>
        </p:txBody>
      </p:sp>
      <p:sp>
        <p:nvSpPr>
          <p:cNvPr id="4" name="TextBox 3"/>
          <p:cNvSpPr txBox="1"/>
          <p:nvPr/>
        </p:nvSpPr>
        <p:spPr>
          <a:xfrm>
            <a:off x="251520" y="1035601"/>
            <a:ext cx="8712968" cy="3185487"/>
          </a:xfrm>
          <a:prstGeom prst="rect">
            <a:avLst/>
          </a:prstGeom>
          <a:noFill/>
        </p:spPr>
        <p:txBody>
          <a:bodyPr wrap="square" rtlCol="0">
            <a:spAutoFit/>
          </a:bodyPr>
          <a:lstStyle/>
          <a:p>
            <a:pPr>
              <a:spcAft>
                <a:spcPts val="600"/>
              </a:spcAft>
              <a:buFont typeface="Wingdings" pitchFamily="2" charset="2"/>
              <a:buChar char="Ø"/>
            </a:pPr>
            <a:r>
              <a:rPr lang="zh-CN" altLang="en-US" sz="2800" b="1" dirty="0" smtClean="0">
                <a:solidFill>
                  <a:srgbClr val="0000FF"/>
                </a:solidFill>
                <a:latin typeface="Arial" pitchFamily="34" charset="0"/>
                <a:ea typeface="华文细黑" pitchFamily="2" charset="-122"/>
                <a:cs typeface="Arial" pitchFamily="34" charset="0"/>
              </a:rPr>
              <a:t>常量：</a:t>
            </a:r>
            <a:r>
              <a:rPr lang="zh-CN" altLang="en-US" sz="2800" b="1" dirty="0" smtClean="0">
                <a:latin typeface="Arial" panose="020B0604020202020204" pitchFamily="34" charset="0"/>
                <a:ea typeface="华文楷体" panose="02010600040101010101" pitchFamily="2" charset="-122"/>
                <a:cs typeface="Arial" panose="020B0604020202020204" pitchFamily="34" charset="0"/>
              </a:rPr>
              <a:t>简单类型常量的名字应该全部为大写字母，字与字之间用下划线分隔，对象常量可以使用混合大小写。例如，</a:t>
            </a:r>
            <a:r>
              <a:rPr lang="en-US" altLang="zh-CN" sz="2800" b="1" dirty="0" smtClean="0">
                <a:latin typeface="Arial" panose="020B0604020202020204" pitchFamily="34" charset="0"/>
                <a:ea typeface="华文楷体" panose="02010600040101010101" pitchFamily="2" charset="-122"/>
                <a:cs typeface="Arial" panose="020B0604020202020204" pitchFamily="34" charset="0"/>
              </a:rPr>
              <a:t>BLUE_COLOR</a:t>
            </a:r>
            <a:r>
              <a:rPr lang="zh-CN" altLang="en-US" sz="2800" b="1" dirty="0" smtClean="0">
                <a:latin typeface="Arial" panose="020B0604020202020204" pitchFamily="34" charset="0"/>
                <a:ea typeface="华文楷体" panose="02010600040101010101" pitchFamily="2" charset="-122"/>
                <a:cs typeface="Arial" panose="020B0604020202020204" pitchFamily="34" charset="0"/>
              </a:rPr>
              <a:t>。</a:t>
            </a:r>
            <a:endParaRPr lang="en-US" altLang="zh-CN" sz="2800" b="1" dirty="0" smtClean="0">
              <a:latin typeface="Arial" panose="020B0604020202020204" pitchFamily="34" charset="0"/>
              <a:ea typeface="华文楷体" panose="02010600040101010101" pitchFamily="2" charset="-122"/>
              <a:cs typeface="Arial" panose="020B0604020202020204" pitchFamily="34" charset="0"/>
            </a:endParaRPr>
          </a:p>
          <a:p>
            <a:pPr>
              <a:spcAft>
                <a:spcPts val="600"/>
              </a:spcAft>
              <a:buFont typeface="Wingdings" pitchFamily="2" charset="2"/>
              <a:buChar char="Ø"/>
            </a:pPr>
            <a:r>
              <a:rPr lang="zh-CN" altLang="en-US" sz="2800" b="1" dirty="0" smtClean="0">
                <a:solidFill>
                  <a:srgbClr val="0000FF"/>
                </a:solidFill>
                <a:latin typeface="Arial" pitchFamily="34" charset="0"/>
                <a:ea typeface="华文细黑" pitchFamily="2" charset="-122"/>
                <a:cs typeface="Arial" pitchFamily="34" charset="0"/>
              </a:rPr>
              <a:t>变量：</a:t>
            </a:r>
            <a:r>
              <a:rPr lang="zh-CN" altLang="en-US" sz="2800" b="1" dirty="0" smtClean="0">
                <a:latin typeface="Arial" panose="020B0604020202020204" pitchFamily="34" charset="0"/>
                <a:ea typeface="华文楷体" panose="02010600040101010101" pitchFamily="2" charset="-122"/>
                <a:cs typeface="Arial" panose="020B0604020202020204" pitchFamily="34" charset="0"/>
              </a:rPr>
              <a:t>所有实例变量、类变量和全局变量都使用混合大小写，首字符为小写，后面的字首用大写，作为字间的分隔符。变量名中最好不要使用下划线和美元符号。例如，</a:t>
            </a:r>
            <a:r>
              <a:rPr lang="en-US" altLang="zh-CN" sz="2800" b="1" dirty="0" smtClean="0">
                <a:latin typeface="Arial" panose="020B0604020202020204" pitchFamily="34" charset="0"/>
                <a:ea typeface="华文楷体" panose="02010600040101010101" pitchFamily="2" charset="-122"/>
                <a:cs typeface="Arial" panose="020B0604020202020204" pitchFamily="34" charset="0"/>
              </a:rPr>
              <a:t>balance</a:t>
            </a:r>
            <a:r>
              <a:rPr lang="zh-CN" altLang="en-US" sz="2800" b="1" dirty="0" smtClean="0">
                <a:latin typeface="Arial" panose="020B0604020202020204" pitchFamily="34" charset="0"/>
                <a:ea typeface="华文楷体" panose="02010600040101010101" pitchFamily="2" charset="-122"/>
                <a:cs typeface="Arial" panose="020B0604020202020204" pitchFamily="34" charset="0"/>
              </a:rPr>
              <a:t>，</a:t>
            </a:r>
            <a:r>
              <a:rPr lang="en-US" altLang="zh-CN" sz="2800" b="1" dirty="0" smtClean="0">
                <a:latin typeface="Arial" panose="020B0604020202020204" pitchFamily="34" charset="0"/>
                <a:ea typeface="华文楷体" panose="02010600040101010101" pitchFamily="2" charset="-122"/>
                <a:cs typeface="Arial" panose="020B0604020202020204" pitchFamily="34" charset="0"/>
              </a:rPr>
              <a:t>orders, </a:t>
            </a:r>
            <a:r>
              <a:rPr lang="en-US" altLang="zh-CN" sz="2800" b="1" dirty="0" err="1" smtClean="0">
                <a:latin typeface="Arial" panose="020B0604020202020204" pitchFamily="34" charset="0"/>
                <a:ea typeface="华文楷体" panose="02010600040101010101" pitchFamily="2" charset="-122"/>
                <a:cs typeface="Arial" panose="020B0604020202020204" pitchFamily="34" charset="0"/>
              </a:rPr>
              <a:t>byPercent</a:t>
            </a:r>
            <a:r>
              <a:rPr lang="zh-CN" altLang="en-US" sz="2800" b="1" dirty="0" smtClean="0">
                <a:latin typeface="Arial" panose="020B0604020202020204" pitchFamily="34" charset="0"/>
                <a:ea typeface="华文楷体" panose="02010600040101010101" pitchFamily="2" charset="-122"/>
                <a:cs typeface="Arial" panose="020B0604020202020204" pitchFamily="34" charset="0"/>
              </a:rPr>
              <a:t>等。</a:t>
            </a:r>
            <a:endParaRPr lang="en-US" altLang="zh-CN" sz="2800" b="1" dirty="0" smtClean="0">
              <a:latin typeface="Arial" panose="020B0604020202020204" pitchFamily="34" charset="0"/>
              <a:ea typeface="华文楷体" panose="02010600040101010101" pitchFamily="2" charset="-122"/>
              <a:cs typeface="Arial" panose="020B0604020202020204" pitchFamily="34" charset="0"/>
            </a:endParaRPr>
          </a:p>
        </p:txBody>
      </p:sp>
    </p:spTree>
    <p:extLst>
      <p:ext uri="{BB962C8B-B14F-4D97-AF65-F5344CB8AC3E}">
        <p14:creationId xmlns:p14="http://schemas.microsoft.com/office/powerpoint/2010/main" val="907667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slide(fromBottom)">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slide(fromBottom)">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2.2</a:t>
            </a:r>
            <a:r>
              <a:rPr lang="zh-CN" altLang="en-US" dirty="0" smtClean="0"/>
              <a:t> </a:t>
            </a:r>
            <a:r>
              <a:rPr lang="en-US" altLang="zh-CN" dirty="0" smtClean="0"/>
              <a:t>Java</a:t>
            </a:r>
            <a:r>
              <a:rPr lang="zh-CN" altLang="en-US" dirty="0" smtClean="0"/>
              <a:t>编码体例</a:t>
            </a:r>
            <a:endParaRPr lang="zh-CN" altLang="en-US" dirty="0"/>
          </a:p>
        </p:txBody>
      </p:sp>
      <p:sp>
        <p:nvSpPr>
          <p:cNvPr id="4" name="TextBox 3"/>
          <p:cNvSpPr txBox="1"/>
          <p:nvPr/>
        </p:nvSpPr>
        <p:spPr>
          <a:xfrm>
            <a:off x="251520" y="980728"/>
            <a:ext cx="8712968" cy="1692771"/>
          </a:xfrm>
          <a:prstGeom prst="rect">
            <a:avLst/>
          </a:prstGeom>
          <a:noFill/>
        </p:spPr>
        <p:txBody>
          <a:bodyPr wrap="square" rtlCol="0">
            <a:spAutoFit/>
          </a:bodyPr>
          <a:lstStyle/>
          <a:p>
            <a:pPr>
              <a:buFont typeface="Wingdings" pitchFamily="2" charset="2"/>
              <a:buChar char="n"/>
            </a:pPr>
            <a:r>
              <a:rPr lang="en-US" altLang="zh-CN" sz="3200" b="1" dirty="0" smtClean="0">
                <a:solidFill>
                  <a:srgbClr val="FF0000"/>
                </a:solidFill>
                <a:latin typeface="Arial" pitchFamily="34" charset="0"/>
                <a:ea typeface="华文细黑" pitchFamily="2" charset="-122"/>
                <a:cs typeface="Arial" pitchFamily="34" charset="0"/>
              </a:rPr>
              <a:t>2 Java</a:t>
            </a:r>
            <a:r>
              <a:rPr lang="zh-CN" altLang="en-US" sz="3200" b="1" dirty="0" smtClean="0">
                <a:solidFill>
                  <a:srgbClr val="FF0000"/>
                </a:solidFill>
                <a:latin typeface="Arial" pitchFamily="34" charset="0"/>
                <a:ea typeface="华文细黑" pitchFamily="2" charset="-122"/>
                <a:cs typeface="Arial" pitchFamily="34" charset="0"/>
              </a:rPr>
              <a:t>的编码风格</a:t>
            </a:r>
            <a:endParaRPr lang="en-US" altLang="zh-CN" sz="3200" b="1" dirty="0" smtClean="0">
              <a:solidFill>
                <a:srgbClr val="FF0000"/>
              </a:solidFill>
              <a:latin typeface="Arial" pitchFamily="34" charset="0"/>
              <a:ea typeface="华文细黑" pitchFamily="2" charset="-122"/>
              <a:cs typeface="Arial" pitchFamily="34" charset="0"/>
            </a:endParaRPr>
          </a:p>
          <a:p>
            <a:r>
              <a:rPr lang="zh-CN" altLang="en-US" sz="2400" b="1" dirty="0" smtClean="0">
                <a:latin typeface="Arial" pitchFamily="34" charset="0"/>
                <a:ea typeface="华文细黑" pitchFamily="2" charset="-122"/>
                <a:cs typeface="Arial" pitchFamily="34" charset="0"/>
              </a:rPr>
              <a:t>编程时应该注重编程风格，添加必要的注释和空格，采用缩进格式，使得程序中使用的算法框架简单清楚。</a:t>
            </a:r>
            <a:endParaRPr lang="en-US" altLang="zh-CN" sz="2400" b="1" dirty="0" smtClean="0">
              <a:latin typeface="Arial" pitchFamily="34" charset="0"/>
              <a:ea typeface="华文细黑" pitchFamily="2" charset="-122"/>
              <a:cs typeface="Arial" pitchFamily="34" charset="0"/>
            </a:endParaRPr>
          </a:p>
          <a:p>
            <a:pPr>
              <a:buFont typeface="Wingdings" pitchFamily="2" charset="2"/>
              <a:buChar char="p"/>
            </a:pPr>
            <a:r>
              <a:rPr lang="zh-CN" altLang="en-US" sz="2400" b="1" dirty="0" smtClean="0">
                <a:solidFill>
                  <a:srgbClr val="C00000"/>
                </a:solidFill>
                <a:latin typeface="Arial" pitchFamily="34" charset="0"/>
                <a:ea typeface="华文细黑" pitchFamily="2" charset="-122"/>
                <a:cs typeface="Arial" pitchFamily="34" charset="0"/>
              </a:rPr>
              <a:t>示例</a:t>
            </a:r>
            <a:endParaRPr lang="en-US" altLang="zh-CN" sz="2400" b="1" dirty="0" smtClean="0">
              <a:solidFill>
                <a:srgbClr val="C00000"/>
              </a:solidFill>
              <a:latin typeface="Arial" pitchFamily="34" charset="0"/>
              <a:ea typeface="华文细黑" pitchFamily="2" charset="-122"/>
              <a:cs typeface="Arial" pitchFamily="34" charset="0"/>
            </a:endParaRPr>
          </a:p>
        </p:txBody>
      </p:sp>
      <p:sp>
        <p:nvSpPr>
          <p:cNvPr id="5" name="TextBox 4"/>
          <p:cNvSpPr txBox="1"/>
          <p:nvPr/>
        </p:nvSpPr>
        <p:spPr>
          <a:xfrm>
            <a:off x="395536" y="2636912"/>
            <a:ext cx="8136904" cy="4093428"/>
          </a:xfrm>
          <a:prstGeom prst="rect">
            <a:avLst/>
          </a:prstGeom>
          <a:solidFill>
            <a:srgbClr val="FFFFCC"/>
          </a:solidFill>
          <a:ln>
            <a:solidFill>
              <a:srgbClr val="FF0000"/>
            </a:solidFill>
          </a:ln>
        </p:spPr>
        <p:txBody>
          <a:bodyPr wrap="square" rtlCol="0">
            <a:spAutoFit/>
          </a:bodyPr>
          <a:lstStyle/>
          <a:p>
            <a:r>
              <a:rPr lang="en-US" altLang="zh-CN" sz="2000" dirty="0" smtClean="0">
                <a:latin typeface="Arial" pitchFamily="34" charset="0"/>
                <a:cs typeface="Arial" pitchFamily="34" charset="0"/>
              </a:rPr>
              <a:t>/**</a:t>
            </a:r>
          </a:p>
          <a:p>
            <a:r>
              <a:rPr lang="en-US" altLang="zh-CN" sz="2000" dirty="0" smtClean="0">
                <a:latin typeface="Arial" pitchFamily="34" charset="0"/>
                <a:cs typeface="Arial" pitchFamily="34" charset="0"/>
              </a:rPr>
              <a:t>  * </a:t>
            </a:r>
            <a:r>
              <a:rPr lang="zh-CN" altLang="en-US" sz="2000" dirty="0" smtClean="0">
                <a:latin typeface="Arial" pitchFamily="34" charset="0"/>
                <a:cs typeface="Arial" pitchFamily="34" charset="0"/>
              </a:rPr>
              <a:t>客户</a:t>
            </a:r>
            <a:endParaRPr lang="en-US" altLang="zh-CN" sz="2000" dirty="0" smtClean="0">
              <a:latin typeface="Arial" pitchFamily="34" charset="0"/>
              <a:cs typeface="Arial" pitchFamily="34" charset="0"/>
            </a:endParaRPr>
          </a:p>
          <a:p>
            <a:r>
              <a:rPr lang="en-US" altLang="zh-CN" sz="2000" dirty="0" smtClean="0">
                <a:latin typeface="Arial" pitchFamily="34" charset="0"/>
                <a:cs typeface="Arial" pitchFamily="34" charset="0"/>
              </a:rPr>
              <a:t>  */</a:t>
            </a:r>
          </a:p>
          <a:p>
            <a:r>
              <a:rPr lang="en-US" altLang="zh-CN" sz="2000" dirty="0" smtClean="0">
                <a:latin typeface="Arial" pitchFamily="34" charset="0"/>
                <a:cs typeface="Arial" pitchFamily="34" charset="0"/>
              </a:rPr>
              <a:t>public</a:t>
            </a:r>
            <a:r>
              <a:rPr lang="zh-CN" altLang="en-US" sz="2000" dirty="0" smtClean="0">
                <a:latin typeface="Arial" pitchFamily="34" charset="0"/>
                <a:cs typeface="Arial" pitchFamily="34" charset="0"/>
              </a:rPr>
              <a:t> </a:t>
            </a:r>
            <a:r>
              <a:rPr lang="en-US" altLang="zh-CN" sz="2000" dirty="0" smtClean="0">
                <a:latin typeface="Arial" pitchFamily="34" charset="0"/>
                <a:cs typeface="Arial" pitchFamily="34" charset="0"/>
              </a:rPr>
              <a:t>class</a:t>
            </a:r>
            <a:r>
              <a:rPr lang="zh-CN" altLang="en-US" sz="2000" dirty="0" smtClean="0">
                <a:latin typeface="Arial" pitchFamily="34" charset="0"/>
                <a:cs typeface="Arial" pitchFamily="34" charset="0"/>
              </a:rPr>
              <a:t> </a:t>
            </a:r>
            <a:r>
              <a:rPr lang="en-US" altLang="zh-CN" sz="2000" dirty="0" smtClean="0">
                <a:latin typeface="Arial" pitchFamily="34" charset="0"/>
                <a:cs typeface="Arial" pitchFamily="34" charset="0"/>
              </a:rPr>
              <a:t>Customer{</a:t>
            </a:r>
          </a:p>
          <a:p>
            <a:r>
              <a:rPr lang="zh-CN" altLang="en-US" sz="2000" dirty="0" smtClean="0">
                <a:latin typeface="Arial" pitchFamily="34" charset="0"/>
                <a:cs typeface="Arial" pitchFamily="34" charset="0"/>
              </a:rPr>
              <a:t>        </a:t>
            </a:r>
            <a:r>
              <a:rPr lang="en-US" altLang="zh-CN" sz="2000" dirty="0" smtClean="0">
                <a:latin typeface="Arial" pitchFamily="34" charset="0"/>
                <a:cs typeface="Arial" pitchFamily="34" charset="0"/>
              </a:rPr>
              <a:t>private long</a:t>
            </a:r>
            <a:r>
              <a:rPr lang="zh-CN" altLang="en-US" sz="2000" dirty="0" smtClean="0">
                <a:latin typeface="Arial" pitchFamily="34" charset="0"/>
                <a:cs typeface="Arial" pitchFamily="34" charset="0"/>
              </a:rPr>
              <a:t> </a:t>
            </a:r>
            <a:r>
              <a:rPr lang="en-US" altLang="zh-CN" sz="2000" dirty="0" err="1" smtClean="0">
                <a:latin typeface="Arial" pitchFamily="34" charset="0"/>
                <a:cs typeface="Arial" pitchFamily="34" charset="0"/>
              </a:rPr>
              <a:t>customerId</a:t>
            </a:r>
            <a:r>
              <a:rPr lang="en-US" altLang="zh-CN" sz="2000" dirty="0" smtClean="0">
                <a:latin typeface="Arial" pitchFamily="34" charset="0"/>
                <a:cs typeface="Arial" pitchFamily="34" charset="0"/>
              </a:rPr>
              <a:t>;//</a:t>
            </a:r>
            <a:r>
              <a:rPr lang="zh-CN" altLang="en-US" sz="2000" dirty="0" smtClean="0">
                <a:latin typeface="Arial" pitchFamily="34" charset="0"/>
                <a:cs typeface="Arial" pitchFamily="34" charset="0"/>
              </a:rPr>
              <a:t>客户</a:t>
            </a:r>
            <a:r>
              <a:rPr lang="en-US" altLang="zh-CN" sz="2000" dirty="0" smtClean="0">
                <a:latin typeface="Arial" pitchFamily="34" charset="0"/>
                <a:cs typeface="Arial" pitchFamily="34" charset="0"/>
              </a:rPr>
              <a:t>Id</a:t>
            </a:r>
          </a:p>
          <a:p>
            <a:r>
              <a:rPr lang="en-US" altLang="zh-CN" sz="2000" dirty="0" smtClean="0">
                <a:latin typeface="Arial" pitchFamily="34" charset="0"/>
                <a:cs typeface="Arial" pitchFamily="34" charset="0"/>
              </a:rPr>
              <a:t>        private String </a:t>
            </a:r>
            <a:r>
              <a:rPr lang="en-US" altLang="zh-CN" sz="2000" dirty="0" err="1" smtClean="0">
                <a:latin typeface="Arial" pitchFamily="34" charset="0"/>
                <a:cs typeface="Arial" pitchFamily="34" charset="0"/>
              </a:rPr>
              <a:t>customerName</a:t>
            </a:r>
            <a:r>
              <a:rPr lang="en-US" altLang="zh-CN" sz="2000" dirty="0" smtClean="0">
                <a:latin typeface="Arial" pitchFamily="34" charset="0"/>
                <a:cs typeface="Arial" pitchFamily="34" charset="0"/>
              </a:rPr>
              <a:t>;//</a:t>
            </a:r>
            <a:r>
              <a:rPr lang="zh-CN" altLang="en-US" sz="2000" dirty="0" smtClean="0">
                <a:latin typeface="Arial" pitchFamily="34" charset="0"/>
                <a:cs typeface="Arial" pitchFamily="34" charset="0"/>
              </a:rPr>
              <a:t>客户名称</a:t>
            </a:r>
            <a:endParaRPr lang="en-US" altLang="zh-CN" sz="2000" dirty="0" smtClean="0">
              <a:latin typeface="Arial" pitchFamily="34" charset="0"/>
              <a:cs typeface="Arial" pitchFamily="34" charset="0"/>
            </a:endParaRPr>
          </a:p>
          <a:p>
            <a:r>
              <a:rPr lang="en-US" altLang="zh-CN" sz="2000" dirty="0" smtClean="0">
                <a:latin typeface="Arial" pitchFamily="34" charset="0"/>
                <a:cs typeface="Arial" pitchFamily="34" charset="0"/>
              </a:rPr>
              <a:t>        public void </a:t>
            </a:r>
            <a:r>
              <a:rPr lang="en-US" altLang="zh-CN" sz="2000" dirty="0" err="1" smtClean="0">
                <a:latin typeface="Arial" pitchFamily="34" charset="0"/>
                <a:cs typeface="Arial" pitchFamily="34" charset="0"/>
              </a:rPr>
              <a:t>setCustomerName</a:t>
            </a:r>
            <a:r>
              <a:rPr lang="en-US" altLang="zh-CN" sz="2000" dirty="0" smtClean="0">
                <a:latin typeface="Arial" pitchFamily="34" charset="0"/>
                <a:cs typeface="Arial" pitchFamily="34" charset="0"/>
              </a:rPr>
              <a:t>(String </a:t>
            </a:r>
            <a:r>
              <a:rPr lang="en-US" altLang="zh-CN" sz="2000" dirty="0" err="1" smtClean="0">
                <a:latin typeface="Arial" pitchFamily="34" charset="0"/>
                <a:cs typeface="Arial" pitchFamily="34" charset="0"/>
              </a:rPr>
              <a:t>customerName</a:t>
            </a:r>
            <a:r>
              <a:rPr lang="en-US" altLang="zh-CN" sz="2000" dirty="0" smtClean="0">
                <a:latin typeface="Arial" pitchFamily="34" charset="0"/>
                <a:cs typeface="Arial" pitchFamily="34" charset="0"/>
              </a:rPr>
              <a:t>){</a:t>
            </a:r>
          </a:p>
          <a:p>
            <a:r>
              <a:rPr lang="en-US" altLang="zh-CN" sz="2000" dirty="0" smtClean="0">
                <a:latin typeface="Arial" pitchFamily="34" charset="0"/>
                <a:cs typeface="Arial" pitchFamily="34" charset="0"/>
              </a:rPr>
              <a:t>               </a:t>
            </a:r>
            <a:r>
              <a:rPr lang="en-US" altLang="zh-CN" sz="2000" dirty="0" err="1" smtClean="0">
                <a:latin typeface="Arial" pitchFamily="34" charset="0"/>
                <a:cs typeface="Arial" pitchFamily="34" charset="0"/>
              </a:rPr>
              <a:t>this.customerName</a:t>
            </a:r>
            <a:r>
              <a:rPr lang="en-US" altLang="zh-CN" sz="2000" dirty="0" smtClean="0">
                <a:latin typeface="Arial" pitchFamily="34" charset="0"/>
                <a:cs typeface="Arial" pitchFamily="34" charset="0"/>
              </a:rPr>
              <a:t>=</a:t>
            </a:r>
            <a:r>
              <a:rPr lang="en-US" altLang="zh-CN" sz="2000" dirty="0" err="1" smtClean="0">
                <a:latin typeface="Arial" pitchFamily="34" charset="0"/>
                <a:cs typeface="Arial" pitchFamily="34" charset="0"/>
              </a:rPr>
              <a:t>customerName</a:t>
            </a:r>
            <a:r>
              <a:rPr lang="en-US" altLang="zh-CN" sz="2000" dirty="0" smtClean="0">
                <a:latin typeface="Arial" pitchFamily="34" charset="0"/>
                <a:cs typeface="Arial" pitchFamily="34" charset="0"/>
              </a:rPr>
              <a:t>;</a:t>
            </a:r>
          </a:p>
          <a:p>
            <a:r>
              <a:rPr lang="en-US" altLang="zh-CN" sz="2000" dirty="0" smtClean="0">
                <a:latin typeface="Arial" pitchFamily="34" charset="0"/>
                <a:cs typeface="Arial" pitchFamily="34" charset="0"/>
              </a:rPr>
              <a:t>        }</a:t>
            </a:r>
          </a:p>
          <a:p>
            <a:r>
              <a:rPr lang="en-US" altLang="zh-CN" sz="2000" dirty="0" smtClean="0">
                <a:latin typeface="Arial" pitchFamily="34" charset="0"/>
                <a:cs typeface="Arial" pitchFamily="34" charset="0"/>
              </a:rPr>
              <a:t>        public String </a:t>
            </a:r>
            <a:r>
              <a:rPr lang="en-US" altLang="zh-CN" sz="2000" dirty="0" err="1" smtClean="0">
                <a:latin typeface="Arial" pitchFamily="34" charset="0"/>
                <a:cs typeface="Arial" pitchFamily="34" charset="0"/>
              </a:rPr>
              <a:t>getCustomerName</a:t>
            </a:r>
            <a:r>
              <a:rPr lang="en-US" altLang="zh-CN" sz="2000" dirty="0" smtClean="0">
                <a:latin typeface="Arial" pitchFamily="34" charset="0"/>
                <a:cs typeface="Arial" pitchFamily="34" charset="0"/>
              </a:rPr>
              <a:t>(){</a:t>
            </a:r>
          </a:p>
          <a:p>
            <a:r>
              <a:rPr lang="en-US" altLang="zh-CN" sz="2000" dirty="0" smtClean="0">
                <a:latin typeface="Arial" pitchFamily="34" charset="0"/>
                <a:cs typeface="Arial" pitchFamily="34" charset="0"/>
              </a:rPr>
              <a:t>                return </a:t>
            </a:r>
            <a:r>
              <a:rPr lang="en-US" altLang="zh-CN" sz="2000" dirty="0" err="1" smtClean="0">
                <a:latin typeface="Arial" pitchFamily="34" charset="0"/>
                <a:cs typeface="Arial" pitchFamily="34" charset="0"/>
              </a:rPr>
              <a:t>customerName</a:t>
            </a:r>
            <a:r>
              <a:rPr lang="en-US" altLang="zh-CN" sz="2000" dirty="0" smtClean="0">
                <a:latin typeface="Arial" pitchFamily="34" charset="0"/>
                <a:cs typeface="Arial" pitchFamily="34" charset="0"/>
              </a:rPr>
              <a:t>;</a:t>
            </a:r>
          </a:p>
          <a:p>
            <a:r>
              <a:rPr lang="en-US" altLang="zh-CN" sz="2000" dirty="0" smtClean="0">
                <a:latin typeface="Arial" pitchFamily="34" charset="0"/>
                <a:cs typeface="Arial" pitchFamily="34" charset="0"/>
              </a:rPr>
              <a:t>        }</a:t>
            </a:r>
          </a:p>
          <a:p>
            <a:r>
              <a:rPr lang="en-US" altLang="zh-CN" sz="2000" dirty="0" smtClean="0">
                <a:latin typeface="Arial" pitchFamily="34" charset="0"/>
                <a:cs typeface="Arial" pitchFamily="34" charset="0"/>
              </a:rPr>
              <a:t>}</a:t>
            </a:r>
            <a:endParaRPr lang="zh-CN" altLang="en-US" sz="2000"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4">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4">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4">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4" fill="hold"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Effect transition="in" filter="slide(fromBottom)">
                                      <p:cBhvr>
                                        <p:cTn id="16" dur="500"/>
                                        <p:tgtEl>
                                          <p:spTgt spid="4">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4" presetClass="entr" presetSubtype="0" accel="10000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 calcmode="lin" valueType="num">
                                      <p:cBhvr>
                                        <p:cTn id="21" dur="500" fill="hold"/>
                                        <p:tgtEl>
                                          <p:spTgt spid="4">
                                            <p:txEl>
                                              <p:pRg st="2" end="2"/>
                                            </p:txEl>
                                          </p:spTgt>
                                        </p:tgtEl>
                                        <p:attrNameLst>
                                          <p:attrName>ppt_w</p:attrName>
                                        </p:attrNameLst>
                                      </p:cBhvr>
                                      <p:tavLst>
                                        <p:tav tm="0">
                                          <p:val>
                                            <p:strVal val="#ppt_w*0.05"/>
                                          </p:val>
                                        </p:tav>
                                        <p:tav tm="100000">
                                          <p:val>
                                            <p:strVal val="#ppt_w"/>
                                          </p:val>
                                        </p:tav>
                                      </p:tavLst>
                                    </p:anim>
                                    <p:anim calcmode="lin" valueType="num">
                                      <p:cBhvr>
                                        <p:cTn id="22" dur="500" fill="hold"/>
                                        <p:tgtEl>
                                          <p:spTgt spid="4">
                                            <p:txEl>
                                              <p:pRg st="2" end="2"/>
                                            </p:txEl>
                                          </p:spTgt>
                                        </p:tgtEl>
                                        <p:attrNameLst>
                                          <p:attrName>ppt_h</p:attrName>
                                        </p:attrNameLst>
                                      </p:cBhvr>
                                      <p:tavLst>
                                        <p:tav tm="0">
                                          <p:val>
                                            <p:strVal val="#ppt_h"/>
                                          </p:val>
                                        </p:tav>
                                        <p:tav tm="100000">
                                          <p:val>
                                            <p:strVal val="#ppt_h"/>
                                          </p:val>
                                        </p:tav>
                                      </p:tavLst>
                                    </p:anim>
                                    <p:anim calcmode="lin" valueType="num">
                                      <p:cBhvr>
                                        <p:cTn id="23" dur="500" fill="hold"/>
                                        <p:tgtEl>
                                          <p:spTgt spid="4">
                                            <p:txEl>
                                              <p:pRg st="2" end="2"/>
                                            </p:txEl>
                                          </p:spTgt>
                                        </p:tgtEl>
                                        <p:attrNameLst>
                                          <p:attrName>ppt_x</p:attrName>
                                        </p:attrNameLst>
                                      </p:cBhvr>
                                      <p:tavLst>
                                        <p:tav tm="0">
                                          <p:val>
                                            <p:strVal val="#ppt_x-.2"/>
                                          </p:val>
                                        </p:tav>
                                        <p:tav tm="100000">
                                          <p:val>
                                            <p:strVal val="#ppt_x"/>
                                          </p:val>
                                        </p:tav>
                                      </p:tavLst>
                                    </p:anim>
                                    <p:anim calcmode="lin" valueType="num">
                                      <p:cBhvr>
                                        <p:cTn id="24" dur="500" fill="hold"/>
                                        <p:tgtEl>
                                          <p:spTgt spid="4">
                                            <p:txEl>
                                              <p:pRg st="2" end="2"/>
                                            </p:txEl>
                                          </p:spTgt>
                                        </p:tgtEl>
                                        <p:attrNameLst>
                                          <p:attrName>ppt_y</p:attrName>
                                        </p:attrNameLst>
                                      </p:cBhvr>
                                      <p:tavLst>
                                        <p:tav tm="0">
                                          <p:val>
                                            <p:strVal val="#ppt_y"/>
                                          </p:val>
                                        </p:tav>
                                        <p:tav tm="100000">
                                          <p:val>
                                            <p:strVal val="#ppt_y"/>
                                          </p:val>
                                        </p:tav>
                                      </p:tavLst>
                                    </p:anim>
                                    <p:animEffect transition="in" filter="fade">
                                      <p:cBhvr>
                                        <p:cTn id="25" dur="500"/>
                                        <p:tgtEl>
                                          <p:spTgt spid="4">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2.3 Java</a:t>
            </a:r>
            <a:r>
              <a:rPr lang="zh-CN" altLang="en-US" dirty="0" smtClean="0"/>
              <a:t>的基本数据类型</a:t>
            </a:r>
            <a:endParaRPr lang="zh-CN" altLang="en-US" dirty="0"/>
          </a:p>
        </p:txBody>
      </p:sp>
      <p:sp>
        <p:nvSpPr>
          <p:cNvPr id="4" name="TextBox 3"/>
          <p:cNvSpPr txBox="1"/>
          <p:nvPr/>
        </p:nvSpPr>
        <p:spPr>
          <a:xfrm>
            <a:off x="143000" y="1052736"/>
            <a:ext cx="8712968" cy="523220"/>
          </a:xfrm>
          <a:prstGeom prst="rect">
            <a:avLst/>
          </a:prstGeom>
          <a:noFill/>
        </p:spPr>
        <p:txBody>
          <a:bodyPr wrap="square" rtlCol="0">
            <a:spAutoFit/>
          </a:bodyPr>
          <a:lstStyle/>
          <a:p>
            <a:pPr>
              <a:buFont typeface="Wingdings" pitchFamily="2" charset="2"/>
              <a:buChar char="n"/>
            </a:pPr>
            <a:r>
              <a:rPr lang="en-US" altLang="zh-CN" sz="2800" b="1" dirty="0" smtClean="0">
                <a:solidFill>
                  <a:srgbClr val="FF0000"/>
                </a:solidFill>
                <a:latin typeface="Arial" pitchFamily="34" charset="0"/>
                <a:ea typeface="华文细黑" pitchFamily="2" charset="-122"/>
                <a:cs typeface="Arial" pitchFamily="34" charset="0"/>
              </a:rPr>
              <a:t>1 Java</a:t>
            </a:r>
            <a:r>
              <a:rPr lang="zh-CN" altLang="en-US" sz="2800" b="1" dirty="0" smtClean="0">
                <a:solidFill>
                  <a:srgbClr val="FF0000"/>
                </a:solidFill>
                <a:latin typeface="Arial" pitchFamily="34" charset="0"/>
                <a:ea typeface="华文细黑" pitchFamily="2" charset="-122"/>
                <a:cs typeface="Arial" pitchFamily="34" charset="0"/>
              </a:rPr>
              <a:t>数据类型</a:t>
            </a:r>
            <a:endParaRPr lang="en-US" altLang="zh-CN" sz="2800" b="1" dirty="0" smtClean="0">
              <a:solidFill>
                <a:srgbClr val="FF0000"/>
              </a:solidFill>
              <a:latin typeface="Arial" pitchFamily="34" charset="0"/>
              <a:ea typeface="华文细黑" pitchFamily="2" charset="-122"/>
              <a:cs typeface="Arial" pitchFamily="34" charset="0"/>
            </a:endParaRPr>
          </a:p>
        </p:txBody>
      </p:sp>
      <p:sp>
        <p:nvSpPr>
          <p:cNvPr id="5" name="TextBox 4"/>
          <p:cNvSpPr txBox="1"/>
          <p:nvPr/>
        </p:nvSpPr>
        <p:spPr>
          <a:xfrm>
            <a:off x="-36512" y="4469050"/>
            <a:ext cx="1259632" cy="400110"/>
          </a:xfrm>
          <a:prstGeom prst="rect">
            <a:avLst/>
          </a:prstGeom>
          <a:noFill/>
        </p:spPr>
        <p:txBody>
          <a:bodyPr wrap="square" rtlCol="0">
            <a:spAutoFit/>
          </a:bodyPr>
          <a:lstStyle/>
          <a:p>
            <a:pPr algn="r"/>
            <a:r>
              <a:rPr lang="zh-CN" altLang="en-US" sz="2000" b="1" dirty="0" smtClean="0">
                <a:latin typeface="华文细黑" pitchFamily="2" charset="-122"/>
                <a:ea typeface="华文细黑" pitchFamily="2" charset="-122"/>
              </a:rPr>
              <a:t>数据类型</a:t>
            </a:r>
            <a:endParaRPr lang="zh-CN" altLang="en-US" sz="2000" b="1" dirty="0">
              <a:latin typeface="华文细黑" pitchFamily="2" charset="-122"/>
              <a:ea typeface="华文细黑" pitchFamily="2" charset="-122"/>
            </a:endParaRPr>
          </a:p>
        </p:txBody>
      </p:sp>
      <p:sp>
        <p:nvSpPr>
          <p:cNvPr id="6" name="TextBox 5"/>
          <p:cNvSpPr txBox="1"/>
          <p:nvPr/>
        </p:nvSpPr>
        <p:spPr>
          <a:xfrm>
            <a:off x="1439144" y="3172326"/>
            <a:ext cx="1656184" cy="369332"/>
          </a:xfrm>
          <a:prstGeom prst="rect">
            <a:avLst/>
          </a:prstGeom>
          <a:noFill/>
        </p:spPr>
        <p:txBody>
          <a:bodyPr wrap="square" rtlCol="0">
            <a:spAutoFit/>
          </a:bodyPr>
          <a:lstStyle/>
          <a:p>
            <a:pPr algn="r"/>
            <a:r>
              <a:rPr lang="zh-CN" altLang="en-US" b="1" dirty="0" smtClean="0">
                <a:latin typeface="华文细黑" pitchFamily="2" charset="-122"/>
                <a:ea typeface="华文细黑" pitchFamily="2" charset="-122"/>
              </a:rPr>
              <a:t>基本数据类型</a:t>
            </a:r>
            <a:endParaRPr lang="zh-CN" altLang="en-US" b="1" dirty="0">
              <a:latin typeface="华文细黑" pitchFamily="2" charset="-122"/>
              <a:ea typeface="华文细黑" pitchFamily="2" charset="-122"/>
            </a:endParaRPr>
          </a:p>
        </p:txBody>
      </p:sp>
      <p:sp>
        <p:nvSpPr>
          <p:cNvPr id="7" name="TextBox 6"/>
          <p:cNvSpPr txBox="1"/>
          <p:nvPr/>
        </p:nvSpPr>
        <p:spPr>
          <a:xfrm>
            <a:off x="1511152" y="5867980"/>
            <a:ext cx="1656184" cy="369332"/>
          </a:xfrm>
          <a:prstGeom prst="rect">
            <a:avLst/>
          </a:prstGeom>
          <a:noFill/>
        </p:spPr>
        <p:txBody>
          <a:bodyPr wrap="square" rtlCol="0">
            <a:spAutoFit/>
          </a:bodyPr>
          <a:lstStyle/>
          <a:p>
            <a:pPr algn="r"/>
            <a:r>
              <a:rPr lang="zh-CN" altLang="en-US" b="1" dirty="0" smtClean="0">
                <a:latin typeface="华文细黑" pitchFamily="2" charset="-122"/>
                <a:ea typeface="华文细黑" pitchFamily="2" charset="-122"/>
              </a:rPr>
              <a:t>引用数据类型</a:t>
            </a:r>
            <a:endParaRPr lang="zh-CN" altLang="en-US" b="1" dirty="0">
              <a:latin typeface="华文细黑" pitchFamily="2" charset="-122"/>
              <a:ea typeface="华文细黑" pitchFamily="2" charset="-122"/>
            </a:endParaRPr>
          </a:p>
        </p:txBody>
      </p:sp>
      <p:sp>
        <p:nvSpPr>
          <p:cNvPr id="8" name="TextBox 7"/>
          <p:cNvSpPr txBox="1"/>
          <p:nvPr/>
        </p:nvSpPr>
        <p:spPr>
          <a:xfrm>
            <a:off x="3419872" y="4283804"/>
            <a:ext cx="1152128" cy="369332"/>
          </a:xfrm>
          <a:prstGeom prst="rect">
            <a:avLst/>
          </a:prstGeom>
          <a:noFill/>
        </p:spPr>
        <p:txBody>
          <a:bodyPr wrap="square" rtlCol="0">
            <a:spAutoFit/>
          </a:bodyPr>
          <a:lstStyle/>
          <a:p>
            <a:pPr algn="r"/>
            <a:r>
              <a:rPr lang="zh-CN" altLang="en-US" b="1" dirty="0" smtClean="0">
                <a:latin typeface="华文细黑" pitchFamily="2" charset="-122"/>
                <a:ea typeface="华文细黑" pitchFamily="2" charset="-122"/>
              </a:rPr>
              <a:t>数值类型</a:t>
            </a:r>
            <a:endParaRPr lang="zh-CN" altLang="en-US" b="1" dirty="0">
              <a:latin typeface="华文细黑" pitchFamily="2" charset="-122"/>
              <a:ea typeface="华文细黑" pitchFamily="2" charset="-122"/>
            </a:endParaRPr>
          </a:p>
        </p:txBody>
      </p:sp>
      <p:sp>
        <p:nvSpPr>
          <p:cNvPr id="9" name="TextBox 8"/>
          <p:cNvSpPr txBox="1"/>
          <p:nvPr/>
        </p:nvSpPr>
        <p:spPr>
          <a:xfrm>
            <a:off x="4989533" y="5075892"/>
            <a:ext cx="1299913" cy="369332"/>
          </a:xfrm>
          <a:prstGeom prst="rect">
            <a:avLst/>
          </a:prstGeom>
          <a:noFill/>
        </p:spPr>
        <p:txBody>
          <a:bodyPr wrap="square" rtlCol="0">
            <a:spAutoFit/>
          </a:bodyPr>
          <a:lstStyle/>
          <a:p>
            <a:r>
              <a:rPr lang="zh-CN" altLang="en-US" b="1" dirty="0" smtClean="0">
                <a:latin typeface="Arial" pitchFamily="34" charset="0"/>
                <a:ea typeface="华文细黑" pitchFamily="2" charset="-122"/>
                <a:cs typeface="Arial" pitchFamily="34" charset="0"/>
              </a:rPr>
              <a:t>浮点类型</a:t>
            </a:r>
            <a:endParaRPr lang="zh-CN" altLang="en-US" b="1" dirty="0">
              <a:solidFill>
                <a:srgbClr val="FF0000"/>
              </a:solidFill>
              <a:latin typeface="Arial" pitchFamily="34" charset="0"/>
              <a:ea typeface="华文细黑" pitchFamily="2" charset="-122"/>
              <a:cs typeface="Arial" pitchFamily="34" charset="0"/>
            </a:endParaRPr>
          </a:p>
        </p:txBody>
      </p:sp>
      <p:sp>
        <p:nvSpPr>
          <p:cNvPr id="10" name="TextBox 9"/>
          <p:cNvSpPr txBox="1"/>
          <p:nvPr/>
        </p:nvSpPr>
        <p:spPr>
          <a:xfrm>
            <a:off x="4947115" y="3491716"/>
            <a:ext cx="1224136" cy="369332"/>
          </a:xfrm>
          <a:prstGeom prst="rect">
            <a:avLst/>
          </a:prstGeom>
          <a:noFill/>
        </p:spPr>
        <p:txBody>
          <a:bodyPr wrap="square" rtlCol="0">
            <a:spAutoFit/>
          </a:bodyPr>
          <a:lstStyle/>
          <a:p>
            <a:r>
              <a:rPr lang="zh-CN" altLang="en-US" b="1" dirty="0" smtClean="0">
                <a:latin typeface="Arial" pitchFamily="34" charset="0"/>
                <a:ea typeface="华文细黑" pitchFamily="2" charset="-122"/>
                <a:cs typeface="Arial" pitchFamily="34" charset="0"/>
              </a:rPr>
              <a:t>整数类型</a:t>
            </a:r>
            <a:endParaRPr lang="zh-CN" altLang="en-US" b="1" dirty="0">
              <a:solidFill>
                <a:srgbClr val="FF0000"/>
              </a:solidFill>
              <a:latin typeface="Arial" pitchFamily="34" charset="0"/>
              <a:ea typeface="华文细黑" pitchFamily="2" charset="-122"/>
              <a:cs typeface="Arial" pitchFamily="34" charset="0"/>
            </a:endParaRPr>
          </a:p>
        </p:txBody>
      </p:sp>
      <p:sp>
        <p:nvSpPr>
          <p:cNvPr id="11" name="TextBox 10"/>
          <p:cNvSpPr txBox="1"/>
          <p:nvPr/>
        </p:nvSpPr>
        <p:spPr>
          <a:xfrm>
            <a:off x="3491880" y="2564904"/>
            <a:ext cx="2052228" cy="369332"/>
          </a:xfrm>
          <a:prstGeom prst="rect">
            <a:avLst/>
          </a:prstGeom>
          <a:noFill/>
        </p:spPr>
        <p:txBody>
          <a:bodyPr wrap="square" rtlCol="0">
            <a:spAutoFit/>
          </a:bodyPr>
          <a:lstStyle/>
          <a:p>
            <a:r>
              <a:rPr lang="zh-CN" altLang="en-US" b="1" dirty="0" smtClean="0">
                <a:latin typeface="Arial" pitchFamily="34" charset="0"/>
                <a:ea typeface="华文细黑" pitchFamily="2" charset="-122"/>
                <a:cs typeface="Arial" pitchFamily="34" charset="0"/>
              </a:rPr>
              <a:t>字符类型：</a:t>
            </a:r>
            <a:r>
              <a:rPr lang="en-US" altLang="zh-CN" b="1" dirty="0" smtClean="0">
                <a:solidFill>
                  <a:srgbClr val="FF0000"/>
                </a:solidFill>
                <a:latin typeface="Arial" pitchFamily="34" charset="0"/>
                <a:ea typeface="华文细黑" pitchFamily="2" charset="-122"/>
                <a:cs typeface="Arial" pitchFamily="34" charset="0"/>
              </a:rPr>
              <a:t>char</a:t>
            </a:r>
            <a:endParaRPr lang="zh-CN" altLang="en-US" b="1" dirty="0">
              <a:solidFill>
                <a:srgbClr val="FF0000"/>
              </a:solidFill>
              <a:latin typeface="Arial" pitchFamily="34" charset="0"/>
              <a:ea typeface="华文细黑" pitchFamily="2" charset="-122"/>
              <a:cs typeface="Arial" pitchFamily="34" charset="0"/>
            </a:endParaRPr>
          </a:p>
        </p:txBody>
      </p:sp>
      <p:sp>
        <p:nvSpPr>
          <p:cNvPr id="12" name="TextBox 11"/>
          <p:cNvSpPr txBox="1"/>
          <p:nvPr/>
        </p:nvSpPr>
        <p:spPr>
          <a:xfrm>
            <a:off x="3491880" y="1844824"/>
            <a:ext cx="2584750" cy="369332"/>
          </a:xfrm>
          <a:prstGeom prst="rect">
            <a:avLst/>
          </a:prstGeom>
          <a:noFill/>
        </p:spPr>
        <p:txBody>
          <a:bodyPr wrap="square" rtlCol="0">
            <a:spAutoFit/>
          </a:bodyPr>
          <a:lstStyle/>
          <a:p>
            <a:r>
              <a:rPr lang="zh-CN" altLang="en-US" b="1" dirty="0" smtClean="0">
                <a:latin typeface="华文细黑" pitchFamily="2" charset="-122"/>
                <a:ea typeface="华文细黑" pitchFamily="2" charset="-122"/>
              </a:rPr>
              <a:t>布尔类型：</a:t>
            </a:r>
            <a:r>
              <a:rPr lang="en-US" altLang="zh-CN" b="1" dirty="0" smtClean="0">
                <a:solidFill>
                  <a:srgbClr val="FF0000"/>
                </a:solidFill>
                <a:latin typeface="Arial" pitchFamily="34" charset="0"/>
                <a:ea typeface="华文细黑" pitchFamily="2" charset="-122"/>
                <a:cs typeface="Arial" pitchFamily="34" charset="0"/>
              </a:rPr>
              <a:t>boolean</a:t>
            </a:r>
            <a:endParaRPr lang="zh-CN" altLang="en-US" b="1" dirty="0">
              <a:solidFill>
                <a:srgbClr val="FF0000"/>
              </a:solidFill>
              <a:latin typeface="Arial" pitchFamily="34" charset="0"/>
              <a:ea typeface="华文细黑" pitchFamily="2" charset="-122"/>
              <a:cs typeface="Arial" pitchFamily="34" charset="0"/>
            </a:endParaRPr>
          </a:p>
        </p:txBody>
      </p:sp>
      <p:sp>
        <p:nvSpPr>
          <p:cNvPr id="13" name="TextBox 12"/>
          <p:cNvSpPr txBox="1"/>
          <p:nvPr/>
        </p:nvSpPr>
        <p:spPr>
          <a:xfrm>
            <a:off x="3599384" y="5579948"/>
            <a:ext cx="2088232" cy="369332"/>
          </a:xfrm>
          <a:prstGeom prst="rect">
            <a:avLst/>
          </a:prstGeom>
          <a:noFill/>
        </p:spPr>
        <p:txBody>
          <a:bodyPr wrap="square" rtlCol="0">
            <a:spAutoFit/>
          </a:bodyPr>
          <a:lstStyle/>
          <a:p>
            <a:r>
              <a:rPr lang="zh-CN" altLang="en-US" b="1" dirty="0" smtClean="0">
                <a:latin typeface="Arial" pitchFamily="34" charset="0"/>
                <a:ea typeface="华文细黑" pitchFamily="2" charset="-122"/>
                <a:cs typeface="Arial" pitchFamily="34" charset="0"/>
              </a:rPr>
              <a:t>类、枚举、接口</a:t>
            </a:r>
            <a:endParaRPr lang="zh-CN" altLang="en-US" b="1" dirty="0">
              <a:solidFill>
                <a:srgbClr val="FF0000"/>
              </a:solidFill>
              <a:latin typeface="Arial" pitchFamily="34" charset="0"/>
              <a:ea typeface="华文细黑" pitchFamily="2" charset="-122"/>
              <a:cs typeface="Arial" pitchFamily="34" charset="0"/>
            </a:endParaRPr>
          </a:p>
        </p:txBody>
      </p:sp>
      <p:sp>
        <p:nvSpPr>
          <p:cNvPr id="14" name="TextBox 13"/>
          <p:cNvSpPr txBox="1"/>
          <p:nvPr/>
        </p:nvSpPr>
        <p:spPr>
          <a:xfrm>
            <a:off x="3599384" y="6228020"/>
            <a:ext cx="2301010" cy="369332"/>
          </a:xfrm>
          <a:prstGeom prst="rect">
            <a:avLst/>
          </a:prstGeom>
          <a:noFill/>
        </p:spPr>
        <p:txBody>
          <a:bodyPr wrap="square" rtlCol="0">
            <a:spAutoFit/>
          </a:bodyPr>
          <a:lstStyle/>
          <a:p>
            <a:r>
              <a:rPr lang="zh-CN" altLang="en-US" b="1" dirty="0" smtClean="0">
                <a:latin typeface="华文细黑" pitchFamily="2" charset="-122"/>
                <a:ea typeface="华文细黑" pitchFamily="2" charset="-122"/>
              </a:rPr>
              <a:t>数组 </a:t>
            </a:r>
            <a:endParaRPr lang="zh-CN" altLang="en-US" b="1" dirty="0">
              <a:latin typeface="华文细黑" pitchFamily="2" charset="-122"/>
              <a:ea typeface="华文细黑" pitchFamily="2" charset="-122"/>
            </a:endParaRPr>
          </a:p>
        </p:txBody>
      </p:sp>
      <p:sp>
        <p:nvSpPr>
          <p:cNvPr id="16" name="左大括号 15"/>
          <p:cNvSpPr/>
          <p:nvPr/>
        </p:nvSpPr>
        <p:spPr>
          <a:xfrm>
            <a:off x="3095328" y="2029490"/>
            <a:ext cx="432048" cy="2520280"/>
          </a:xfrm>
          <a:prstGeom prst="leftBrace">
            <a:avLst>
              <a:gd name="adj1" fmla="val 5536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左大括号 16"/>
          <p:cNvSpPr/>
          <p:nvPr/>
        </p:nvSpPr>
        <p:spPr>
          <a:xfrm>
            <a:off x="1115616" y="3284984"/>
            <a:ext cx="504056" cy="280831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左大括号 17"/>
          <p:cNvSpPr/>
          <p:nvPr/>
        </p:nvSpPr>
        <p:spPr>
          <a:xfrm>
            <a:off x="4557485" y="3707740"/>
            <a:ext cx="432048" cy="166547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左大括号 18"/>
          <p:cNvSpPr/>
          <p:nvPr/>
        </p:nvSpPr>
        <p:spPr>
          <a:xfrm>
            <a:off x="3167336" y="5579948"/>
            <a:ext cx="432048" cy="101740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左大括号 19"/>
          <p:cNvSpPr/>
          <p:nvPr/>
        </p:nvSpPr>
        <p:spPr>
          <a:xfrm>
            <a:off x="6076630" y="2906360"/>
            <a:ext cx="511594" cy="145874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TextBox 20"/>
          <p:cNvSpPr txBox="1"/>
          <p:nvPr/>
        </p:nvSpPr>
        <p:spPr>
          <a:xfrm>
            <a:off x="6581248" y="2757122"/>
            <a:ext cx="1836204" cy="369332"/>
          </a:xfrm>
          <a:prstGeom prst="rect">
            <a:avLst/>
          </a:prstGeom>
          <a:noFill/>
        </p:spPr>
        <p:txBody>
          <a:bodyPr wrap="square" rtlCol="0">
            <a:spAutoFit/>
          </a:bodyPr>
          <a:lstStyle/>
          <a:p>
            <a:r>
              <a:rPr lang="zh-CN" altLang="en-US" b="1" dirty="0">
                <a:latin typeface="Arial" pitchFamily="34" charset="0"/>
                <a:ea typeface="华文细黑" pitchFamily="2" charset="-122"/>
                <a:cs typeface="Arial" pitchFamily="34" charset="0"/>
              </a:rPr>
              <a:t>字节</a:t>
            </a:r>
            <a:r>
              <a:rPr lang="zh-CN" altLang="en-US" b="1" dirty="0" smtClean="0">
                <a:latin typeface="Arial" pitchFamily="34" charset="0"/>
                <a:ea typeface="华文细黑" pitchFamily="2" charset="-122"/>
                <a:cs typeface="Arial" pitchFamily="34" charset="0"/>
              </a:rPr>
              <a:t>型：</a:t>
            </a:r>
            <a:r>
              <a:rPr lang="en-US" altLang="zh-CN" b="1" dirty="0" smtClean="0">
                <a:solidFill>
                  <a:srgbClr val="FF0000"/>
                </a:solidFill>
                <a:latin typeface="Arial" pitchFamily="34" charset="0"/>
                <a:ea typeface="华文细黑" pitchFamily="2" charset="-122"/>
                <a:cs typeface="Arial" pitchFamily="34" charset="0"/>
              </a:rPr>
              <a:t>byte</a:t>
            </a:r>
            <a:endParaRPr lang="zh-CN" altLang="en-US" b="1" dirty="0">
              <a:solidFill>
                <a:srgbClr val="FF0000"/>
              </a:solidFill>
              <a:latin typeface="Arial" pitchFamily="34" charset="0"/>
              <a:ea typeface="华文细黑" pitchFamily="2" charset="-122"/>
              <a:cs typeface="Arial" pitchFamily="34" charset="0"/>
            </a:endParaRPr>
          </a:p>
        </p:txBody>
      </p:sp>
      <p:sp>
        <p:nvSpPr>
          <p:cNvPr id="22" name="TextBox 21"/>
          <p:cNvSpPr txBox="1"/>
          <p:nvPr/>
        </p:nvSpPr>
        <p:spPr>
          <a:xfrm>
            <a:off x="6617252" y="3208344"/>
            <a:ext cx="1958730" cy="369332"/>
          </a:xfrm>
          <a:prstGeom prst="rect">
            <a:avLst/>
          </a:prstGeom>
          <a:noFill/>
        </p:spPr>
        <p:txBody>
          <a:bodyPr wrap="square" rtlCol="0">
            <a:spAutoFit/>
          </a:bodyPr>
          <a:lstStyle/>
          <a:p>
            <a:r>
              <a:rPr lang="zh-CN" altLang="en-US" b="1" dirty="0" smtClean="0">
                <a:latin typeface="Arial" pitchFamily="34" charset="0"/>
                <a:ea typeface="华文细黑" pitchFamily="2" charset="-122"/>
                <a:cs typeface="Arial" pitchFamily="34" charset="0"/>
              </a:rPr>
              <a:t>短整型：</a:t>
            </a:r>
            <a:r>
              <a:rPr lang="en-US" altLang="zh-CN" b="1" dirty="0" smtClean="0">
                <a:solidFill>
                  <a:srgbClr val="FF0000"/>
                </a:solidFill>
                <a:latin typeface="Arial" pitchFamily="34" charset="0"/>
                <a:ea typeface="华文细黑" pitchFamily="2" charset="-122"/>
                <a:cs typeface="Arial" pitchFamily="34" charset="0"/>
              </a:rPr>
              <a:t>short</a:t>
            </a:r>
            <a:endParaRPr lang="zh-CN" altLang="en-US" b="1" dirty="0">
              <a:solidFill>
                <a:srgbClr val="FF0000"/>
              </a:solidFill>
              <a:latin typeface="Arial" pitchFamily="34" charset="0"/>
              <a:ea typeface="华文细黑" pitchFamily="2" charset="-122"/>
              <a:cs typeface="Arial" pitchFamily="34" charset="0"/>
            </a:endParaRPr>
          </a:p>
        </p:txBody>
      </p:sp>
      <p:sp>
        <p:nvSpPr>
          <p:cNvPr id="23" name="TextBox 22"/>
          <p:cNvSpPr txBox="1"/>
          <p:nvPr/>
        </p:nvSpPr>
        <p:spPr>
          <a:xfrm>
            <a:off x="6609714" y="3693226"/>
            <a:ext cx="1850718" cy="369332"/>
          </a:xfrm>
          <a:prstGeom prst="rect">
            <a:avLst/>
          </a:prstGeom>
          <a:noFill/>
        </p:spPr>
        <p:txBody>
          <a:bodyPr wrap="square" rtlCol="0">
            <a:spAutoFit/>
          </a:bodyPr>
          <a:lstStyle/>
          <a:p>
            <a:r>
              <a:rPr lang="zh-CN" altLang="en-US" b="1" dirty="0" smtClean="0">
                <a:latin typeface="Arial" pitchFamily="34" charset="0"/>
                <a:ea typeface="华文细黑" pitchFamily="2" charset="-122"/>
                <a:cs typeface="Arial" pitchFamily="34" charset="0"/>
              </a:rPr>
              <a:t>整型：</a:t>
            </a:r>
            <a:r>
              <a:rPr lang="en-US" altLang="zh-CN" b="1" dirty="0" err="1" smtClean="0">
                <a:solidFill>
                  <a:srgbClr val="FF0000"/>
                </a:solidFill>
                <a:latin typeface="Arial" pitchFamily="34" charset="0"/>
                <a:ea typeface="华文细黑" pitchFamily="2" charset="-122"/>
                <a:cs typeface="Arial" pitchFamily="34" charset="0"/>
              </a:rPr>
              <a:t>int</a:t>
            </a:r>
            <a:endParaRPr lang="zh-CN" altLang="en-US" b="1" dirty="0">
              <a:solidFill>
                <a:srgbClr val="FF0000"/>
              </a:solidFill>
              <a:latin typeface="Arial" pitchFamily="34" charset="0"/>
              <a:ea typeface="华文细黑" pitchFamily="2" charset="-122"/>
              <a:cs typeface="Arial" pitchFamily="34" charset="0"/>
            </a:endParaRPr>
          </a:p>
        </p:txBody>
      </p:sp>
      <p:sp>
        <p:nvSpPr>
          <p:cNvPr id="24" name="TextBox 23"/>
          <p:cNvSpPr txBox="1"/>
          <p:nvPr/>
        </p:nvSpPr>
        <p:spPr>
          <a:xfrm>
            <a:off x="6559196" y="4139788"/>
            <a:ext cx="1944216" cy="369332"/>
          </a:xfrm>
          <a:prstGeom prst="rect">
            <a:avLst/>
          </a:prstGeom>
          <a:noFill/>
        </p:spPr>
        <p:txBody>
          <a:bodyPr wrap="square" rtlCol="0">
            <a:spAutoFit/>
          </a:bodyPr>
          <a:lstStyle/>
          <a:p>
            <a:r>
              <a:rPr lang="zh-CN" altLang="en-US" b="1" dirty="0" smtClean="0">
                <a:latin typeface="Arial" pitchFamily="34" charset="0"/>
                <a:ea typeface="华文细黑" pitchFamily="2" charset="-122"/>
                <a:cs typeface="Arial" pitchFamily="34" charset="0"/>
              </a:rPr>
              <a:t>长整型：</a:t>
            </a:r>
            <a:r>
              <a:rPr lang="en-US" altLang="zh-CN" b="1" dirty="0" smtClean="0">
                <a:solidFill>
                  <a:srgbClr val="FF0000"/>
                </a:solidFill>
                <a:latin typeface="Arial" pitchFamily="34" charset="0"/>
                <a:ea typeface="华文细黑" pitchFamily="2" charset="-122"/>
                <a:cs typeface="Arial" pitchFamily="34" charset="0"/>
              </a:rPr>
              <a:t>long</a:t>
            </a:r>
            <a:endParaRPr lang="zh-CN" altLang="en-US" b="1" dirty="0">
              <a:solidFill>
                <a:srgbClr val="FF0000"/>
              </a:solidFill>
              <a:latin typeface="Arial" pitchFamily="34" charset="0"/>
              <a:ea typeface="华文细黑" pitchFamily="2" charset="-122"/>
              <a:cs typeface="Arial" pitchFamily="34" charset="0"/>
            </a:endParaRPr>
          </a:p>
        </p:txBody>
      </p:sp>
      <p:sp>
        <p:nvSpPr>
          <p:cNvPr id="25" name="左大括号 24"/>
          <p:cNvSpPr/>
          <p:nvPr/>
        </p:nvSpPr>
        <p:spPr>
          <a:xfrm>
            <a:off x="6141661" y="4906266"/>
            <a:ext cx="432048" cy="75498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TextBox 25"/>
          <p:cNvSpPr txBox="1"/>
          <p:nvPr/>
        </p:nvSpPr>
        <p:spPr>
          <a:xfrm>
            <a:off x="6510446" y="4715852"/>
            <a:ext cx="2598057" cy="369332"/>
          </a:xfrm>
          <a:prstGeom prst="rect">
            <a:avLst/>
          </a:prstGeom>
          <a:noFill/>
        </p:spPr>
        <p:txBody>
          <a:bodyPr wrap="square" rtlCol="0">
            <a:spAutoFit/>
          </a:bodyPr>
          <a:lstStyle/>
          <a:p>
            <a:r>
              <a:rPr lang="zh-CN" altLang="en-US" b="1" dirty="0" smtClean="0">
                <a:latin typeface="Arial" pitchFamily="34" charset="0"/>
                <a:ea typeface="华文细黑" pitchFamily="2" charset="-122"/>
                <a:cs typeface="Arial" pitchFamily="34" charset="0"/>
              </a:rPr>
              <a:t>单精度浮点类型：</a:t>
            </a:r>
            <a:r>
              <a:rPr lang="en-US" altLang="zh-CN" b="1" dirty="0" smtClean="0">
                <a:solidFill>
                  <a:srgbClr val="FF0000"/>
                </a:solidFill>
                <a:latin typeface="Arial" pitchFamily="34" charset="0"/>
                <a:ea typeface="华文细黑" pitchFamily="2" charset="-122"/>
                <a:cs typeface="Arial" pitchFamily="34" charset="0"/>
              </a:rPr>
              <a:t>float</a:t>
            </a:r>
            <a:endParaRPr lang="zh-CN" altLang="en-US" b="1" dirty="0">
              <a:solidFill>
                <a:srgbClr val="FF0000"/>
              </a:solidFill>
              <a:latin typeface="Arial" pitchFamily="34" charset="0"/>
              <a:ea typeface="华文细黑" pitchFamily="2" charset="-122"/>
              <a:cs typeface="Arial" pitchFamily="34" charset="0"/>
            </a:endParaRPr>
          </a:p>
        </p:txBody>
      </p:sp>
      <p:sp>
        <p:nvSpPr>
          <p:cNvPr id="27" name="TextBox 26"/>
          <p:cNvSpPr txBox="1"/>
          <p:nvPr/>
        </p:nvSpPr>
        <p:spPr>
          <a:xfrm>
            <a:off x="6501702" y="5435932"/>
            <a:ext cx="2822826" cy="369332"/>
          </a:xfrm>
          <a:prstGeom prst="rect">
            <a:avLst/>
          </a:prstGeom>
          <a:noFill/>
        </p:spPr>
        <p:txBody>
          <a:bodyPr wrap="square" rtlCol="0">
            <a:spAutoFit/>
          </a:bodyPr>
          <a:lstStyle/>
          <a:p>
            <a:r>
              <a:rPr lang="zh-CN" altLang="en-US" b="1" dirty="0" smtClean="0">
                <a:latin typeface="Arial" pitchFamily="34" charset="0"/>
                <a:ea typeface="华文细黑" pitchFamily="2" charset="-122"/>
                <a:cs typeface="Arial" pitchFamily="34" charset="0"/>
              </a:rPr>
              <a:t>双精度浮点类型：</a:t>
            </a:r>
            <a:r>
              <a:rPr lang="en-US" altLang="zh-CN" b="1" dirty="0" smtClean="0">
                <a:solidFill>
                  <a:srgbClr val="FF0000"/>
                </a:solidFill>
                <a:latin typeface="Arial" pitchFamily="34" charset="0"/>
                <a:ea typeface="华文细黑" pitchFamily="2" charset="-122"/>
                <a:cs typeface="Arial" pitchFamily="34" charset="0"/>
              </a:rPr>
              <a:t>double</a:t>
            </a:r>
            <a:endParaRPr lang="zh-CN" altLang="en-US" b="1" dirty="0">
              <a:solidFill>
                <a:srgbClr val="FF0000"/>
              </a:solidFill>
              <a:latin typeface="Arial" pitchFamily="34" charset="0"/>
              <a:ea typeface="华文细黑" pitchFamily="2" charset="-122"/>
              <a:cs typeface="Arial" pitchFamily="34" charset="0"/>
            </a:endParaRPr>
          </a:p>
        </p:txBody>
      </p:sp>
    </p:spTree>
    <p:extLst>
      <p:ext uri="{BB962C8B-B14F-4D97-AF65-F5344CB8AC3E}">
        <p14:creationId xmlns:p14="http://schemas.microsoft.com/office/powerpoint/2010/main" val="15193526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2.3 Java</a:t>
            </a:r>
            <a:r>
              <a:rPr lang="zh-CN" altLang="en-US" dirty="0" smtClean="0"/>
              <a:t>的基本数据类型</a:t>
            </a:r>
            <a:endParaRPr lang="zh-CN" altLang="en-US" dirty="0"/>
          </a:p>
        </p:txBody>
      </p:sp>
      <p:sp>
        <p:nvSpPr>
          <p:cNvPr id="4" name="TextBox 3"/>
          <p:cNvSpPr txBox="1"/>
          <p:nvPr/>
        </p:nvSpPr>
        <p:spPr>
          <a:xfrm>
            <a:off x="251520" y="980728"/>
            <a:ext cx="8712968" cy="4924425"/>
          </a:xfrm>
          <a:prstGeom prst="rect">
            <a:avLst/>
          </a:prstGeom>
          <a:noFill/>
        </p:spPr>
        <p:txBody>
          <a:bodyPr wrap="square" rtlCol="0">
            <a:spAutoFit/>
          </a:bodyPr>
          <a:lstStyle/>
          <a:p>
            <a:pPr>
              <a:buFont typeface="Wingdings" pitchFamily="2" charset="2"/>
              <a:buChar char="Ø"/>
            </a:pPr>
            <a:r>
              <a:rPr lang="zh-CN" altLang="en-US" sz="2800" b="1" dirty="0" smtClean="0">
                <a:solidFill>
                  <a:srgbClr val="0000FF"/>
                </a:solidFill>
                <a:latin typeface="Arial" pitchFamily="34" charset="0"/>
                <a:ea typeface="华文细黑" pitchFamily="2" charset="-122"/>
                <a:cs typeface="Arial" pitchFamily="34" charset="0"/>
              </a:rPr>
              <a:t>布尔类型</a:t>
            </a:r>
            <a:r>
              <a:rPr lang="en-US" altLang="zh-CN" sz="2800" b="1" dirty="0" smtClean="0">
                <a:solidFill>
                  <a:srgbClr val="0000FF"/>
                </a:solidFill>
                <a:latin typeface="Arial" pitchFamily="34" charset="0"/>
                <a:ea typeface="华文细黑" pitchFamily="2" charset="-122"/>
                <a:cs typeface="Arial" pitchFamily="34" charset="0"/>
              </a:rPr>
              <a:t>---boolean</a:t>
            </a:r>
          </a:p>
          <a:p>
            <a:pPr>
              <a:buFont typeface="Wingdings" pitchFamily="2" charset="2"/>
              <a:buChar char="ü"/>
            </a:pPr>
            <a:r>
              <a:rPr lang="en-US" altLang="zh-CN" sz="2600" b="1" dirty="0" smtClean="0">
                <a:latin typeface="Arial" pitchFamily="34" charset="0"/>
                <a:ea typeface="华文细黑" pitchFamily="2" charset="-122"/>
                <a:cs typeface="Arial" pitchFamily="34" charset="0"/>
              </a:rPr>
              <a:t>boolean</a:t>
            </a:r>
            <a:r>
              <a:rPr lang="zh-CN" altLang="en-US" sz="2600" b="1" dirty="0" smtClean="0">
                <a:latin typeface="Arial" pitchFamily="34" charset="0"/>
                <a:ea typeface="华文细黑" pitchFamily="2" charset="-122"/>
                <a:cs typeface="Arial" pitchFamily="34" charset="0"/>
              </a:rPr>
              <a:t>有两个常量值</a:t>
            </a:r>
            <a:r>
              <a:rPr lang="en-US" altLang="zh-CN" sz="2600" b="1" dirty="0" smtClean="0">
                <a:latin typeface="Arial" pitchFamily="34" charset="0"/>
                <a:ea typeface="华文细黑" pitchFamily="2" charset="-122"/>
                <a:cs typeface="Arial" pitchFamily="34" charset="0"/>
              </a:rPr>
              <a:t>:</a:t>
            </a:r>
            <a:r>
              <a:rPr lang="en-US" altLang="zh-CN" sz="2600" b="1" dirty="0" smtClean="0">
                <a:solidFill>
                  <a:srgbClr val="FF0000"/>
                </a:solidFill>
                <a:latin typeface="Arial" pitchFamily="34" charset="0"/>
                <a:ea typeface="华文细黑" pitchFamily="2" charset="-122"/>
                <a:cs typeface="Arial" pitchFamily="34" charset="0"/>
              </a:rPr>
              <a:t>false</a:t>
            </a:r>
            <a:r>
              <a:rPr lang="zh-CN" altLang="en-US" sz="2600" b="1" dirty="0" smtClean="0">
                <a:latin typeface="Arial" pitchFamily="34" charset="0"/>
                <a:ea typeface="华文细黑" pitchFamily="2" charset="-122"/>
                <a:cs typeface="Arial" pitchFamily="34" charset="0"/>
              </a:rPr>
              <a:t>和</a:t>
            </a:r>
            <a:r>
              <a:rPr lang="en-US" altLang="zh-CN" sz="2600" b="1" dirty="0" smtClean="0">
                <a:solidFill>
                  <a:srgbClr val="FF0000"/>
                </a:solidFill>
                <a:latin typeface="Arial" pitchFamily="34" charset="0"/>
                <a:ea typeface="华文细黑" pitchFamily="2" charset="-122"/>
                <a:cs typeface="Arial" pitchFamily="34" charset="0"/>
              </a:rPr>
              <a:t>true</a:t>
            </a:r>
            <a:r>
              <a:rPr lang="zh-CN" altLang="en-US" sz="2600" b="1" dirty="0" smtClean="0">
                <a:latin typeface="Arial" pitchFamily="34" charset="0"/>
                <a:ea typeface="华文细黑" pitchFamily="2" charset="-122"/>
                <a:cs typeface="Arial" pitchFamily="34" charset="0"/>
              </a:rPr>
              <a:t>，它们全是</a:t>
            </a:r>
            <a:r>
              <a:rPr lang="zh-CN" altLang="en-US" sz="2600" b="1" dirty="0" smtClean="0">
                <a:solidFill>
                  <a:srgbClr val="FF0000"/>
                </a:solidFill>
                <a:latin typeface="Arial" pitchFamily="34" charset="0"/>
                <a:ea typeface="华文细黑" pitchFamily="2" charset="-122"/>
                <a:cs typeface="Arial" pitchFamily="34" charset="0"/>
              </a:rPr>
              <a:t>小写</a:t>
            </a:r>
            <a:r>
              <a:rPr lang="zh-CN" altLang="en-US" sz="2600" b="1" dirty="0" smtClean="0">
                <a:latin typeface="Arial" pitchFamily="34" charset="0"/>
                <a:ea typeface="华文细黑" pitchFamily="2" charset="-122"/>
                <a:cs typeface="Arial" pitchFamily="34" charset="0"/>
              </a:rPr>
              <a:t>字母，在计算机内用</a:t>
            </a:r>
            <a:r>
              <a:rPr lang="en-US" altLang="zh-CN" sz="2600" b="1" dirty="0" smtClean="0">
                <a:solidFill>
                  <a:srgbClr val="FF0000"/>
                </a:solidFill>
                <a:latin typeface="Arial" pitchFamily="34" charset="0"/>
                <a:ea typeface="华文细黑" pitchFamily="2" charset="-122"/>
                <a:cs typeface="Arial" pitchFamily="34" charset="0"/>
              </a:rPr>
              <a:t>8</a:t>
            </a:r>
            <a:r>
              <a:rPr lang="zh-CN" altLang="en-US" sz="2600" b="1" dirty="0" smtClean="0">
                <a:solidFill>
                  <a:srgbClr val="FF0000"/>
                </a:solidFill>
                <a:latin typeface="Arial" pitchFamily="34" charset="0"/>
                <a:ea typeface="华文细黑" pitchFamily="2" charset="-122"/>
                <a:cs typeface="Arial" pitchFamily="34" charset="0"/>
              </a:rPr>
              <a:t>位</a:t>
            </a:r>
            <a:r>
              <a:rPr lang="zh-CN" altLang="en-US" sz="2600" b="1" dirty="0" smtClean="0">
                <a:latin typeface="Arial" pitchFamily="34" charset="0"/>
                <a:ea typeface="华文细黑" pitchFamily="2" charset="-122"/>
                <a:cs typeface="Arial" pitchFamily="34" charset="0"/>
              </a:rPr>
              <a:t>表示。</a:t>
            </a:r>
            <a:endParaRPr lang="en-US" altLang="zh-CN" sz="2600" b="1" dirty="0" smtClean="0">
              <a:latin typeface="Arial" pitchFamily="34" charset="0"/>
              <a:ea typeface="华文细黑" pitchFamily="2" charset="-122"/>
              <a:cs typeface="Arial" pitchFamily="34" charset="0"/>
            </a:endParaRPr>
          </a:p>
          <a:p>
            <a:pPr>
              <a:buFont typeface="Wingdings" pitchFamily="2" charset="2"/>
              <a:buChar char="ü"/>
            </a:pPr>
            <a:r>
              <a:rPr lang="en-US" altLang="zh-CN" sz="2600" b="1" dirty="0" smtClean="0">
                <a:latin typeface="Arial" pitchFamily="34" charset="0"/>
                <a:ea typeface="华文细黑" pitchFamily="2" charset="-122"/>
                <a:cs typeface="Arial" pitchFamily="34" charset="0"/>
              </a:rPr>
              <a:t>Java</a:t>
            </a:r>
            <a:r>
              <a:rPr lang="zh-CN" altLang="en-US" sz="2600" b="1" dirty="0" smtClean="0">
                <a:latin typeface="Arial" pitchFamily="34" charset="0"/>
                <a:ea typeface="华文细黑" pitchFamily="2" charset="-122"/>
                <a:cs typeface="Arial" pitchFamily="34" charset="0"/>
              </a:rPr>
              <a:t>是一种严格的类型语言，它不允许数值类型和布尔类型之间进行转换。</a:t>
            </a:r>
            <a:endParaRPr lang="en-US" altLang="zh-CN" sz="2600" b="1" dirty="0" smtClean="0">
              <a:latin typeface="Arial" pitchFamily="34" charset="0"/>
              <a:ea typeface="华文细黑" pitchFamily="2" charset="-122"/>
              <a:cs typeface="Arial" pitchFamily="34" charset="0"/>
            </a:endParaRPr>
          </a:p>
          <a:p>
            <a:pPr>
              <a:buFont typeface="Wingdings" pitchFamily="2" charset="2"/>
              <a:buChar char="p"/>
            </a:pPr>
            <a:r>
              <a:rPr lang="zh-CN" altLang="en-US" sz="2600" b="1" dirty="0" smtClean="0">
                <a:solidFill>
                  <a:srgbClr val="C00000"/>
                </a:solidFill>
                <a:latin typeface="Arial" pitchFamily="34" charset="0"/>
                <a:ea typeface="华文细黑" pitchFamily="2" charset="-122"/>
                <a:cs typeface="Arial" pitchFamily="34" charset="0"/>
              </a:rPr>
              <a:t>例</a:t>
            </a:r>
            <a:r>
              <a:rPr lang="en-US" altLang="zh-CN" sz="2600" b="1" dirty="0" smtClean="0">
                <a:solidFill>
                  <a:srgbClr val="C00000"/>
                </a:solidFill>
                <a:latin typeface="Arial" pitchFamily="34" charset="0"/>
                <a:ea typeface="华文细黑" pitchFamily="2" charset="-122"/>
                <a:cs typeface="Arial" pitchFamily="34" charset="0"/>
              </a:rPr>
              <a:t>.  </a:t>
            </a:r>
            <a:r>
              <a:rPr lang="en-US" altLang="zh-CN" sz="2600" dirty="0" smtClean="0">
                <a:solidFill>
                  <a:srgbClr val="FF0000"/>
                </a:solidFill>
                <a:latin typeface="Arial" pitchFamily="34" charset="0"/>
                <a:ea typeface="华文细黑" pitchFamily="2" charset="-122"/>
                <a:cs typeface="Arial" pitchFamily="34" charset="0"/>
              </a:rPr>
              <a:t>boolean</a:t>
            </a:r>
            <a:r>
              <a:rPr lang="en-US" altLang="zh-CN" sz="2600" dirty="0" smtClean="0">
                <a:latin typeface="Arial" pitchFamily="34" charset="0"/>
                <a:ea typeface="华文细黑" pitchFamily="2" charset="-122"/>
                <a:cs typeface="Arial" pitchFamily="34" charset="0"/>
              </a:rPr>
              <a:t> a=true, b=false, c; </a:t>
            </a:r>
          </a:p>
          <a:p>
            <a:endParaRPr lang="en-US" altLang="zh-CN" sz="2400" dirty="0" smtClean="0">
              <a:solidFill>
                <a:srgbClr val="0000FF"/>
              </a:solidFill>
              <a:latin typeface="Arial" pitchFamily="34" charset="0"/>
              <a:ea typeface="华文细黑" pitchFamily="2" charset="-122"/>
              <a:cs typeface="Arial" pitchFamily="34" charset="0"/>
            </a:endParaRPr>
          </a:p>
          <a:p>
            <a:pPr>
              <a:buFont typeface="Wingdings" pitchFamily="2" charset="2"/>
              <a:buChar char="Ø"/>
            </a:pPr>
            <a:r>
              <a:rPr lang="zh-CN" altLang="en-US" sz="2800" b="1" dirty="0" smtClean="0">
                <a:solidFill>
                  <a:srgbClr val="0000FF"/>
                </a:solidFill>
                <a:latin typeface="Arial" pitchFamily="34" charset="0"/>
                <a:ea typeface="华文细黑" pitchFamily="2" charset="-122"/>
                <a:cs typeface="Arial" pitchFamily="34" charset="0"/>
              </a:rPr>
              <a:t>字符类型</a:t>
            </a:r>
            <a:r>
              <a:rPr lang="en-US" altLang="zh-CN" sz="2800" b="1" dirty="0" smtClean="0">
                <a:solidFill>
                  <a:srgbClr val="0000FF"/>
                </a:solidFill>
                <a:latin typeface="Arial" pitchFamily="34" charset="0"/>
                <a:ea typeface="华文细黑" pitchFamily="2" charset="-122"/>
                <a:cs typeface="Arial" pitchFamily="34" charset="0"/>
              </a:rPr>
              <a:t>---char</a:t>
            </a:r>
          </a:p>
          <a:p>
            <a:pPr>
              <a:buFont typeface="Wingdings" pitchFamily="2" charset="2"/>
              <a:buChar char="ü"/>
            </a:pPr>
            <a:r>
              <a:rPr lang="zh-CN" altLang="en-US" sz="2600" b="1" dirty="0" smtClean="0">
                <a:latin typeface="Arial" pitchFamily="34" charset="0"/>
                <a:ea typeface="华文细黑" pitchFamily="2" charset="-122"/>
                <a:cs typeface="Arial" pitchFamily="34" charset="0"/>
              </a:rPr>
              <a:t>单个字符用</a:t>
            </a:r>
            <a:r>
              <a:rPr lang="en-US" altLang="zh-CN" sz="2600" b="1" dirty="0" smtClean="0">
                <a:latin typeface="Arial" pitchFamily="34" charset="0"/>
                <a:ea typeface="华文细黑" pitchFamily="2" charset="-122"/>
                <a:cs typeface="Arial" pitchFamily="34" charset="0"/>
              </a:rPr>
              <a:t>char</a:t>
            </a:r>
            <a:r>
              <a:rPr lang="zh-CN" altLang="en-US" sz="2600" b="1" dirty="0" smtClean="0">
                <a:latin typeface="Arial" pitchFamily="34" charset="0"/>
                <a:ea typeface="华文细黑" pitchFamily="2" charset="-122"/>
                <a:cs typeface="Arial" pitchFamily="34" charset="0"/>
              </a:rPr>
              <a:t>类型表示，一个</a:t>
            </a:r>
            <a:r>
              <a:rPr lang="en-US" altLang="zh-CN" sz="2600" b="1" dirty="0" smtClean="0">
                <a:latin typeface="Arial" pitchFamily="34" charset="0"/>
                <a:ea typeface="华文细黑" pitchFamily="2" charset="-122"/>
                <a:cs typeface="Arial" pitchFamily="34" charset="0"/>
              </a:rPr>
              <a:t>char</a:t>
            </a:r>
            <a:r>
              <a:rPr lang="zh-CN" altLang="en-US" sz="2600" b="1" dirty="0" smtClean="0">
                <a:latin typeface="Arial" pitchFamily="34" charset="0"/>
                <a:ea typeface="华文细黑" pitchFamily="2" charset="-122"/>
                <a:cs typeface="Arial" pitchFamily="34" charset="0"/>
              </a:rPr>
              <a:t>表示一个</a:t>
            </a:r>
            <a:r>
              <a:rPr lang="en-US" altLang="zh-CN" sz="2600" b="1" dirty="0" smtClean="0">
                <a:latin typeface="Arial" pitchFamily="34" charset="0"/>
                <a:ea typeface="华文细黑" pitchFamily="2" charset="-122"/>
                <a:cs typeface="Arial" pitchFamily="34" charset="0"/>
              </a:rPr>
              <a:t>Unicode</a:t>
            </a:r>
            <a:r>
              <a:rPr lang="zh-CN" altLang="en-US" sz="2600" b="1" dirty="0" smtClean="0">
                <a:latin typeface="Arial" pitchFamily="34" charset="0"/>
                <a:ea typeface="华文细黑" pitchFamily="2" charset="-122"/>
                <a:cs typeface="Arial" pitchFamily="34" charset="0"/>
              </a:rPr>
              <a:t>字符，其值用</a:t>
            </a:r>
            <a:r>
              <a:rPr lang="en-US" altLang="zh-CN" sz="2600" b="1" dirty="0" smtClean="0">
                <a:solidFill>
                  <a:srgbClr val="FF0000"/>
                </a:solidFill>
                <a:latin typeface="Arial" pitchFamily="34" charset="0"/>
                <a:ea typeface="华文细黑" pitchFamily="2" charset="-122"/>
                <a:cs typeface="Arial" pitchFamily="34" charset="0"/>
              </a:rPr>
              <a:t>16</a:t>
            </a:r>
            <a:r>
              <a:rPr lang="zh-CN" altLang="en-US" sz="2600" b="1" dirty="0" smtClean="0">
                <a:solidFill>
                  <a:srgbClr val="FF0000"/>
                </a:solidFill>
                <a:latin typeface="Arial" pitchFamily="34" charset="0"/>
                <a:ea typeface="华文细黑" pitchFamily="2" charset="-122"/>
                <a:cs typeface="Arial" pitchFamily="34" charset="0"/>
              </a:rPr>
              <a:t>位无符号数</a:t>
            </a:r>
            <a:r>
              <a:rPr lang="zh-CN" altLang="en-US" sz="2600" b="1" dirty="0" smtClean="0">
                <a:latin typeface="Arial" pitchFamily="34" charset="0"/>
                <a:ea typeface="华文细黑" pitchFamily="2" charset="-122"/>
                <a:cs typeface="Arial" pitchFamily="34" charset="0"/>
              </a:rPr>
              <a:t>表示，范围为</a:t>
            </a:r>
            <a:r>
              <a:rPr lang="en-US" altLang="zh-CN" sz="2600" b="1" dirty="0" smtClean="0">
                <a:latin typeface="Arial" pitchFamily="34" charset="0"/>
                <a:ea typeface="华文细黑" pitchFamily="2" charset="-122"/>
                <a:cs typeface="Arial" pitchFamily="34" charset="0"/>
              </a:rPr>
              <a:t>0</a:t>
            </a:r>
            <a:r>
              <a:rPr lang="en-US" altLang="zh-CN" sz="2600" b="1" dirty="0" smtClean="0">
                <a:latin typeface="Arial" pitchFamily="34" charset="0"/>
                <a:ea typeface="华文细黑" pitchFamily="2" charset="-122"/>
                <a:cs typeface="Arial" pitchFamily="34" charset="0"/>
                <a:sym typeface="Symbol"/>
              </a:rPr>
              <a:t>2</a:t>
            </a:r>
            <a:r>
              <a:rPr lang="en-US" altLang="zh-CN" sz="2600" b="1" baseline="30000" dirty="0" smtClean="0">
                <a:latin typeface="Arial" pitchFamily="34" charset="0"/>
                <a:ea typeface="华文细黑" pitchFamily="2" charset="-122"/>
                <a:cs typeface="Arial" pitchFamily="34" charset="0"/>
                <a:sym typeface="Symbol"/>
              </a:rPr>
              <a:t>16</a:t>
            </a:r>
            <a:r>
              <a:rPr lang="en-US" altLang="zh-CN" sz="2600" b="1" dirty="0" smtClean="0">
                <a:latin typeface="Arial" pitchFamily="34" charset="0"/>
                <a:ea typeface="华文细黑" pitchFamily="2" charset="-122"/>
                <a:cs typeface="Arial" pitchFamily="34" charset="0"/>
                <a:sym typeface="Symbol"/>
              </a:rPr>
              <a:t>-1=65535</a:t>
            </a:r>
            <a:r>
              <a:rPr lang="zh-CN" altLang="en-US" sz="2600" b="1" dirty="0" smtClean="0">
                <a:latin typeface="Arial" pitchFamily="34" charset="0"/>
                <a:ea typeface="华文细黑" pitchFamily="2" charset="-122"/>
                <a:cs typeface="Arial" pitchFamily="34" charset="0"/>
                <a:sym typeface="Symbol"/>
              </a:rPr>
              <a:t>。</a:t>
            </a:r>
            <a:endParaRPr lang="en-US" altLang="zh-CN" sz="2600" b="1" dirty="0" smtClean="0">
              <a:latin typeface="Arial" pitchFamily="34" charset="0"/>
              <a:ea typeface="华文细黑" pitchFamily="2" charset="-122"/>
              <a:cs typeface="Arial" pitchFamily="34" charset="0"/>
              <a:sym typeface="Symbol"/>
            </a:endParaRPr>
          </a:p>
          <a:p>
            <a:pPr>
              <a:buFont typeface="Wingdings" pitchFamily="2" charset="2"/>
              <a:buChar char="ü"/>
            </a:pPr>
            <a:r>
              <a:rPr lang="en-US" altLang="zh-CN" sz="2600" b="1" dirty="0" smtClean="0">
                <a:latin typeface="Arial" pitchFamily="34" charset="0"/>
                <a:ea typeface="华文细黑" pitchFamily="2" charset="-122"/>
                <a:cs typeface="Arial" pitchFamily="34" charset="0"/>
                <a:sym typeface="Symbol"/>
              </a:rPr>
              <a:t>char</a:t>
            </a:r>
            <a:r>
              <a:rPr lang="zh-CN" altLang="en-US" sz="2600" b="1" dirty="0" smtClean="0">
                <a:latin typeface="Arial" pitchFamily="34" charset="0"/>
                <a:ea typeface="华文细黑" pitchFamily="2" charset="-122"/>
                <a:cs typeface="Arial" pitchFamily="34" charset="0"/>
                <a:sym typeface="Symbol"/>
              </a:rPr>
              <a:t>类型的常量值必须用一对单引括号</a:t>
            </a:r>
            <a:r>
              <a:rPr lang="en-US" altLang="zh-CN" sz="2600" b="1" dirty="0" smtClean="0">
                <a:latin typeface="Arial" pitchFamily="34" charset="0"/>
                <a:ea typeface="华文细黑" pitchFamily="2" charset="-122"/>
                <a:cs typeface="Arial" pitchFamily="34" charset="0"/>
                <a:sym typeface="Symbol"/>
              </a:rPr>
              <a:t>(</a:t>
            </a:r>
            <a:r>
              <a:rPr lang="en-US" altLang="zh-CN" sz="2600" b="1" dirty="0" smtClean="0">
                <a:solidFill>
                  <a:srgbClr val="FF0000"/>
                </a:solidFill>
                <a:latin typeface="Arial" pitchFamily="34" charset="0"/>
                <a:ea typeface="华文细黑" pitchFamily="2" charset="-122"/>
                <a:cs typeface="Arial" pitchFamily="34" charset="0"/>
                <a:sym typeface="Symbol"/>
              </a:rPr>
              <a:t>’</a:t>
            </a:r>
            <a:r>
              <a:rPr lang="en-US" altLang="zh-CN" sz="2600" b="1" dirty="0" smtClean="0">
                <a:latin typeface="Arial" pitchFamily="34" charset="0"/>
                <a:ea typeface="华文细黑" pitchFamily="2" charset="-122"/>
                <a:cs typeface="Arial" pitchFamily="34" charset="0"/>
                <a:sym typeface="Symbol"/>
              </a:rPr>
              <a:t> </a:t>
            </a:r>
            <a:r>
              <a:rPr lang="en-US" altLang="zh-CN" sz="2600" b="1" dirty="0" smtClean="0">
                <a:solidFill>
                  <a:srgbClr val="FF0000"/>
                </a:solidFill>
                <a:latin typeface="Arial" pitchFamily="34" charset="0"/>
                <a:ea typeface="华文细黑" pitchFamily="2" charset="-122"/>
                <a:cs typeface="Arial" pitchFamily="34" charset="0"/>
                <a:sym typeface="Symbol"/>
              </a:rPr>
              <a:t>’</a:t>
            </a:r>
            <a:r>
              <a:rPr lang="en-US" altLang="zh-CN" sz="2600" b="1" dirty="0" smtClean="0">
                <a:latin typeface="Arial" pitchFamily="34" charset="0"/>
                <a:ea typeface="华文细黑" pitchFamily="2" charset="-122"/>
                <a:cs typeface="Arial" pitchFamily="34" charset="0"/>
                <a:sym typeface="Symbol"/>
              </a:rPr>
              <a:t>)</a:t>
            </a:r>
            <a:r>
              <a:rPr lang="zh-CN" altLang="en-US" sz="2600" b="1" dirty="0" smtClean="0">
                <a:latin typeface="Arial" pitchFamily="34" charset="0"/>
                <a:ea typeface="华文细黑" pitchFamily="2" charset="-122"/>
                <a:cs typeface="Arial" pitchFamily="34" charset="0"/>
                <a:sym typeface="Symbol"/>
              </a:rPr>
              <a:t>括起来。</a:t>
            </a:r>
            <a:endParaRPr lang="en-US" altLang="zh-CN" sz="2600" b="1" dirty="0" smtClean="0">
              <a:latin typeface="Arial" pitchFamily="34" charset="0"/>
              <a:ea typeface="华文细黑" pitchFamily="2" charset="-122"/>
              <a:cs typeface="Arial" pitchFamily="34" charset="0"/>
              <a:sym typeface="Symbol"/>
            </a:endParaRPr>
          </a:p>
          <a:p>
            <a:pPr>
              <a:buFont typeface="Wingdings" pitchFamily="2" charset="2"/>
              <a:buChar char="p"/>
            </a:pPr>
            <a:r>
              <a:rPr lang="zh-CN" altLang="en-US" sz="2600" b="1" dirty="0" smtClean="0">
                <a:solidFill>
                  <a:srgbClr val="C00000"/>
                </a:solidFill>
                <a:latin typeface="Arial" pitchFamily="34" charset="0"/>
                <a:ea typeface="华文细黑" pitchFamily="2" charset="-122"/>
                <a:cs typeface="Arial" pitchFamily="34" charset="0"/>
                <a:sym typeface="Symbol"/>
              </a:rPr>
              <a:t>例</a:t>
            </a:r>
            <a:r>
              <a:rPr lang="en-US" altLang="zh-CN" sz="2600" b="1" dirty="0" smtClean="0">
                <a:solidFill>
                  <a:srgbClr val="C00000"/>
                </a:solidFill>
                <a:latin typeface="Arial" pitchFamily="34" charset="0"/>
                <a:ea typeface="华文细黑" pitchFamily="2" charset="-122"/>
                <a:cs typeface="Arial" pitchFamily="34" charset="0"/>
                <a:sym typeface="Symbol"/>
              </a:rPr>
              <a:t>. </a:t>
            </a:r>
            <a:r>
              <a:rPr lang="en-US" altLang="zh-CN" sz="2600" b="1" dirty="0" smtClean="0">
                <a:latin typeface="Arial" pitchFamily="34" charset="0"/>
                <a:ea typeface="华文细黑" pitchFamily="2" charset="-122"/>
                <a:cs typeface="Arial" pitchFamily="34" charset="0"/>
                <a:sym typeface="Symbol"/>
              </a:rPr>
              <a:t> </a:t>
            </a:r>
            <a:r>
              <a:rPr lang="en-US" altLang="zh-CN" sz="2600" dirty="0" smtClean="0">
                <a:solidFill>
                  <a:srgbClr val="FF0000"/>
                </a:solidFill>
                <a:latin typeface="Arial" pitchFamily="34" charset="0"/>
                <a:ea typeface="华文细黑" pitchFamily="2" charset="-122"/>
                <a:cs typeface="Arial" pitchFamily="34" charset="0"/>
              </a:rPr>
              <a:t>char </a:t>
            </a:r>
            <a:r>
              <a:rPr lang="en-US" altLang="zh-CN" sz="2600" dirty="0" smtClean="0">
                <a:latin typeface="Arial" pitchFamily="34" charset="0"/>
                <a:ea typeface="华文细黑" pitchFamily="2" charset="-122"/>
                <a:cs typeface="Arial" pitchFamily="34" charset="0"/>
              </a:rPr>
              <a:t>ch1=‘a’, ch2=‘1’, ch3=‘\t’;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4">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4">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4">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54" presetClass="entr" presetSubtype="0" accel="100000" fill="hold" nodeType="click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 calcmode="lin" valueType="num">
                                      <p:cBhvr>
                                        <p:cTn id="28" dur="500" fill="hold"/>
                                        <p:tgtEl>
                                          <p:spTgt spid="4">
                                            <p:txEl>
                                              <p:pRg st="5" end="5"/>
                                            </p:txEl>
                                          </p:spTgt>
                                        </p:tgtEl>
                                        <p:attrNameLst>
                                          <p:attrName>ppt_w</p:attrName>
                                        </p:attrNameLst>
                                      </p:cBhvr>
                                      <p:tavLst>
                                        <p:tav tm="0">
                                          <p:val>
                                            <p:strVal val="#ppt_w*0.05"/>
                                          </p:val>
                                        </p:tav>
                                        <p:tav tm="100000">
                                          <p:val>
                                            <p:strVal val="#ppt_w"/>
                                          </p:val>
                                        </p:tav>
                                      </p:tavLst>
                                    </p:anim>
                                    <p:anim calcmode="lin" valueType="num">
                                      <p:cBhvr>
                                        <p:cTn id="29" dur="500" fill="hold"/>
                                        <p:tgtEl>
                                          <p:spTgt spid="4">
                                            <p:txEl>
                                              <p:pRg st="5" end="5"/>
                                            </p:txEl>
                                          </p:spTgt>
                                        </p:tgtEl>
                                        <p:attrNameLst>
                                          <p:attrName>ppt_h</p:attrName>
                                        </p:attrNameLst>
                                      </p:cBhvr>
                                      <p:tavLst>
                                        <p:tav tm="0">
                                          <p:val>
                                            <p:strVal val="#ppt_h"/>
                                          </p:val>
                                        </p:tav>
                                        <p:tav tm="100000">
                                          <p:val>
                                            <p:strVal val="#ppt_h"/>
                                          </p:val>
                                        </p:tav>
                                      </p:tavLst>
                                    </p:anim>
                                    <p:anim calcmode="lin" valueType="num">
                                      <p:cBhvr>
                                        <p:cTn id="30" dur="500" fill="hold"/>
                                        <p:tgtEl>
                                          <p:spTgt spid="4">
                                            <p:txEl>
                                              <p:pRg st="5" end="5"/>
                                            </p:txEl>
                                          </p:spTgt>
                                        </p:tgtEl>
                                        <p:attrNameLst>
                                          <p:attrName>ppt_x</p:attrName>
                                        </p:attrNameLst>
                                      </p:cBhvr>
                                      <p:tavLst>
                                        <p:tav tm="0">
                                          <p:val>
                                            <p:strVal val="#ppt_x-.2"/>
                                          </p:val>
                                        </p:tav>
                                        <p:tav tm="100000">
                                          <p:val>
                                            <p:strVal val="#ppt_x"/>
                                          </p:val>
                                        </p:tav>
                                      </p:tavLst>
                                    </p:anim>
                                    <p:anim calcmode="lin" valueType="num">
                                      <p:cBhvr>
                                        <p:cTn id="31" dur="500" fill="hold"/>
                                        <p:tgtEl>
                                          <p:spTgt spid="4">
                                            <p:txEl>
                                              <p:pRg st="5" end="5"/>
                                            </p:txEl>
                                          </p:spTgt>
                                        </p:tgtEl>
                                        <p:attrNameLst>
                                          <p:attrName>ppt_y</p:attrName>
                                        </p:attrNameLst>
                                      </p:cBhvr>
                                      <p:tavLst>
                                        <p:tav tm="0">
                                          <p:val>
                                            <p:strVal val="#ppt_y"/>
                                          </p:val>
                                        </p:tav>
                                        <p:tav tm="100000">
                                          <p:val>
                                            <p:strVal val="#ppt_y"/>
                                          </p:val>
                                        </p:tav>
                                      </p:tavLst>
                                    </p:anim>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2.3 Java</a:t>
            </a:r>
            <a:r>
              <a:rPr lang="zh-CN" altLang="en-US" dirty="0" smtClean="0"/>
              <a:t>的基本数据类型</a:t>
            </a:r>
            <a:endParaRPr lang="zh-CN" altLang="en-US" dirty="0"/>
          </a:p>
        </p:txBody>
      </p:sp>
      <p:sp>
        <p:nvSpPr>
          <p:cNvPr id="4" name="TextBox 3"/>
          <p:cNvSpPr txBox="1"/>
          <p:nvPr/>
        </p:nvSpPr>
        <p:spPr>
          <a:xfrm>
            <a:off x="251520" y="980728"/>
            <a:ext cx="8712968" cy="523220"/>
          </a:xfrm>
          <a:prstGeom prst="rect">
            <a:avLst/>
          </a:prstGeom>
          <a:noFill/>
        </p:spPr>
        <p:txBody>
          <a:bodyPr wrap="square" rtlCol="0">
            <a:spAutoFit/>
          </a:bodyPr>
          <a:lstStyle/>
          <a:p>
            <a:pPr>
              <a:buFont typeface="Wingdings" pitchFamily="2" charset="2"/>
              <a:buChar char="Ø"/>
            </a:pPr>
            <a:r>
              <a:rPr lang="zh-CN" altLang="en-US" sz="2800" b="1" dirty="0">
                <a:solidFill>
                  <a:srgbClr val="0000FF"/>
                </a:solidFill>
                <a:latin typeface="Arial" pitchFamily="34" charset="0"/>
                <a:ea typeface="华文细黑" pitchFamily="2" charset="-122"/>
                <a:cs typeface="Arial" pitchFamily="34" charset="0"/>
              </a:rPr>
              <a:t>整数</a:t>
            </a:r>
            <a:r>
              <a:rPr lang="zh-CN" altLang="en-US" sz="2800" b="1" dirty="0" smtClean="0">
                <a:solidFill>
                  <a:srgbClr val="0000FF"/>
                </a:solidFill>
                <a:latin typeface="Arial" pitchFamily="34" charset="0"/>
                <a:ea typeface="华文细黑" pitchFamily="2" charset="-122"/>
                <a:cs typeface="Arial" pitchFamily="34" charset="0"/>
              </a:rPr>
              <a:t>类型</a:t>
            </a:r>
            <a:r>
              <a:rPr lang="en-US" altLang="zh-CN" sz="2800" b="1" dirty="0" smtClean="0">
                <a:solidFill>
                  <a:srgbClr val="0000FF"/>
                </a:solidFill>
                <a:latin typeface="Arial" pitchFamily="34" charset="0"/>
                <a:ea typeface="华文细黑" pitchFamily="2" charset="-122"/>
                <a:cs typeface="Arial" pitchFamily="34" charset="0"/>
              </a:rPr>
              <a:t>---byte, short, int, long</a:t>
            </a:r>
          </a:p>
        </p:txBody>
      </p:sp>
      <p:graphicFrame>
        <p:nvGraphicFramePr>
          <p:cNvPr id="5" name="表格 4"/>
          <p:cNvGraphicFramePr>
            <a:graphicFrameLocks noGrp="1"/>
          </p:cNvGraphicFramePr>
          <p:nvPr/>
        </p:nvGraphicFramePr>
        <p:xfrm>
          <a:off x="395536" y="1844824"/>
          <a:ext cx="8208912" cy="2286000"/>
        </p:xfrm>
        <a:graphic>
          <a:graphicData uri="http://schemas.openxmlformats.org/drawingml/2006/table">
            <a:tbl>
              <a:tblPr firstRow="1" bandRow="1">
                <a:tableStyleId>{00A15C55-8517-42AA-B614-E9B94910E393}</a:tableStyleId>
              </a:tblPr>
              <a:tblGrid>
                <a:gridCol w="2052228"/>
                <a:gridCol w="2052228"/>
                <a:gridCol w="2052228"/>
                <a:gridCol w="2052228"/>
              </a:tblGrid>
              <a:tr h="230426">
                <a:tc>
                  <a:txBody>
                    <a:bodyPr/>
                    <a:lstStyle/>
                    <a:p>
                      <a:pPr algn="ctr"/>
                      <a:r>
                        <a:rPr lang="zh-CN" altLang="en-US" sz="2400" dirty="0" smtClean="0"/>
                        <a:t>整型类型</a:t>
                      </a:r>
                      <a:endParaRPr lang="zh-CN" altLang="en-US" sz="2400" dirty="0">
                        <a:latin typeface="Arial" pitchFamily="34" charset="0"/>
                        <a:ea typeface="华文细黑" pitchFamily="2" charset="-122"/>
                        <a:cs typeface="Arial" pitchFamily="34" charset="0"/>
                      </a:endParaRPr>
                    </a:p>
                  </a:txBody>
                  <a:tcPr/>
                </a:tc>
                <a:tc>
                  <a:txBody>
                    <a:bodyPr/>
                    <a:lstStyle/>
                    <a:p>
                      <a:pPr algn="ctr"/>
                      <a:r>
                        <a:rPr lang="zh-CN" altLang="en-US" sz="2400" dirty="0" smtClean="0"/>
                        <a:t>整数长度</a:t>
                      </a:r>
                      <a:endParaRPr lang="zh-CN" altLang="en-US" sz="2400" dirty="0">
                        <a:latin typeface="Arial" pitchFamily="34" charset="0"/>
                        <a:ea typeface="华文细黑" pitchFamily="2" charset="-122"/>
                        <a:cs typeface="Arial" pitchFamily="34" charset="0"/>
                      </a:endParaRPr>
                    </a:p>
                  </a:txBody>
                  <a:tcPr/>
                </a:tc>
                <a:tc>
                  <a:txBody>
                    <a:bodyPr/>
                    <a:lstStyle/>
                    <a:p>
                      <a:pPr algn="ctr"/>
                      <a:r>
                        <a:rPr lang="zh-CN" altLang="en-US" sz="2400" dirty="0" smtClean="0"/>
                        <a:t>字节数</a:t>
                      </a:r>
                      <a:endParaRPr lang="zh-CN" altLang="en-US" sz="2400" dirty="0">
                        <a:latin typeface="Arial" pitchFamily="34" charset="0"/>
                        <a:ea typeface="华文细黑" pitchFamily="2" charset="-122"/>
                        <a:cs typeface="Arial" pitchFamily="34" charset="0"/>
                      </a:endParaRPr>
                    </a:p>
                  </a:txBody>
                  <a:tcPr/>
                </a:tc>
                <a:tc>
                  <a:txBody>
                    <a:bodyPr/>
                    <a:lstStyle/>
                    <a:p>
                      <a:pPr algn="ctr"/>
                      <a:r>
                        <a:rPr lang="zh-CN" altLang="en-US" sz="2400" dirty="0" smtClean="0"/>
                        <a:t>表示范围</a:t>
                      </a:r>
                      <a:endParaRPr lang="zh-CN" altLang="en-US" sz="2400" dirty="0">
                        <a:latin typeface="Arial" pitchFamily="34" charset="0"/>
                        <a:ea typeface="华文细黑" pitchFamily="2" charset="-122"/>
                        <a:cs typeface="Arial" pitchFamily="34" charset="0"/>
                      </a:endParaRPr>
                    </a:p>
                  </a:txBody>
                  <a:tcPr/>
                </a:tc>
              </a:tr>
              <a:tr h="230426">
                <a:tc>
                  <a:txBody>
                    <a:bodyPr/>
                    <a:lstStyle/>
                    <a:p>
                      <a:pPr algn="ctr"/>
                      <a:r>
                        <a:rPr lang="en-US" altLang="zh-CN" sz="2400" dirty="0" smtClean="0"/>
                        <a:t>byte</a:t>
                      </a:r>
                      <a:endParaRPr lang="zh-CN" altLang="en-US" sz="2400" dirty="0">
                        <a:latin typeface="Arial" pitchFamily="34" charset="0"/>
                        <a:ea typeface="华文细黑" pitchFamily="2" charset="-122"/>
                        <a:cs typeface="Arial" pitchFamily="34" charset="0"/>
                      </a:endParaRPr>
                    </a:p>
                  </a:txBody>
                  <a:tcPr/>
                </a:tc>
                <a:tc>
                  <a:txBody>
                    <a:bodyPr/>
                    <a:lstStyle/>
                    <a:p>
                      <a:pPr algn="ctr"/>
                      <a:r>
                        <a:rPr lang="en-US" altLang="zh-CN" sz="2400" dirty="0" smtClean="0"/>
                        <a:t>8</a:t>
                      </a:r>
                      <a:r>
                        <a:rPr lang="zh-CN" altLang="en-US" sz="2400" dirty="0" smtClean="0"/>
                        <a:t>位</a:t>
                      </a:r>
                      <a:endParaRPr lang="zh-CN" altLang="en-US" sz="2400" dirty="0">
                        <a:latin typeface="Arial" pitchFamily="34" charset="0"/>
                        <a:ea typeface="华文细黑" pitchFamily="2" charset="-122"/>
                        <a:cs typeface="Arial" pitchFamily="34" charset="0"/>
                      </a:endParaRPr>
                    </a:p>
                  </a:txBody>
                  <a:tcPr/>
                </a:tc>
                <a:tc>
                  <a:txBody>
                    <a:bodyPr/>
                    <a:lstStyle/>
                    <a:p>
                      <a:pPr algn="ctr"/>
                      <a:r>
                        <a:rPr lang="en-US" altLang="zh-CN" sz="2400" dirty="0" smtClean="0"/>
                        <a:t>1</a:t>
                      </a:r>
                      <a:endParaRPr lang="zh-CN" altLang="en-US" sz="2400" dirty="0">
                        <a:latin typeface="Arial" pitchFamily="34" charset="0"/>
                        <a:ea typeface="华文细黑" pitchFamily="2" charset="-122"/>
                        <a:cs typeface="Arial" pitchFamily="34" charset="0"/>
                      </a:endParaRPr>
                    </a:p>
                  </a:txBody>
                  <a:tcPr/>
                </a:tc>
                <a:tc>
                  <a:txBody>
                    <a:bodyPr/>
                    <a:lstStyle/>
                    <a:p>
                      <a:pPr algn="ctr"/>
                      <a:r>
                        <a:rPr lang="en-US" altLang="zh-CN" sz="2400" dirty="0" smtClean="0"/>
                        <a:t>-2</a:t>
                      </a:r>
                      <a:r>
                        <a:rPr lang="en-US" altLang="zh-CN" sz="2400" baseline="30000" dirty="0" smtClean="0"/>
                        <a:t>7</a:t>
                      </a:r>
                      <a:r>
                        <a:rPr lang="en-US" altLang="zh-CN" sz="2400" dirty="0" smtClean="0">
                          <a:sym typeface="Symbol"/>
                        </a:rPr>
                        <a:t>2</a:t>
                      </a:r>
                      <a:r>
                        <a:rPr lang="en-US" altLang="zh-CN" sz="2400" baseline="30000" dirty="0" smtClean="0">
                          <a:sym typeface="Symbol"/>
                        </a:rPr>
                        <a:t>7</a:t>
                      </a:r>
                      <a:r>
                        <a:rPr lang="en-US" altLang="zh-CN" sz="2400" dirty="0" smtClean="0">
                          <a:sym typeface="Symbol"/>
                        </a:rPr>
                        <a:t>-1</a:t>
                      </a:r>
                      <a:endParaRPr lang="zh-CN" altLang="en-US" sz="2400" dirty="0">
                        <a:latin typeface="Arial" pitchFamily="34" charset="0"/>
                        <a:ea typeface="华文细黑" pitchFamily="2" charset="-122"/>
                        <a:cs typeface="Arial" pitchFamily="34" charset="0"/>
                      </a:endParaRPr>
                    </a:p>
                  </a:txBody>
                  <a:tcPr/>
                </a:tc>
              </a:tr>
              <a:tr h="230426">
                <a:tc>
                  <a:txBody>
                    <a:bodyPr/>
                    <a:lstStyle/>
                    <a:p>
                      <a:pPr algn="ctr"/>
                      <a:r>
                        <a:rPr lang="en-US" altLang="zh-CN" sz="2400" dirty="0" smtClean="0"/>
                        <a:t>short</a:t>
                      </a:r>
                      <a:endParaRPr lang="zh-CN" altLang="en-US" sz="2400" dirty="0">
                        <a:latin typeface="Arial" pitchFamily="34" charset="0"/>
                        <a:ea typeface="华文细黑" pitchFamily="2" charset="-122"/>
                        <a:cs typeface="Arial" pitchFamily="34" charset="0"/>
                      </a:endParaRPr>
                    </a:p>
                  </a:txBody>
                  <a:tcPr/>
                </a:tc>
                <a:tc>
                  <a:txBody>
                    <a:bodyPr/>
                    <a:lstStyle/>
                    <a:p>
                      <a:pPr algn="ctr"/>
                      <a:r>
                        <a:rPr lang="en-US" altLang="zh-CN" sz="2400" dirty="0" smtClean="0"/>
                        <a:t>16</a:t>
                      </a:r>
                      <a:r>
                        <a:rPr lang="zh-CN" altLang="en-US" sz="2400" dirty="0" smtClean="0"/>
                        <a:t>位</a:t>
                      </a:r>
                      <a:endParaRPr lang="zh-CN" altLang="en-US" sz="2400" dirty="0">
                        <a:latin typeface="Arial" pitchFamily="34" charset="0"/>
                        <a:ea typeface="华文细黑" pitchFamily="2" charset="-122"/>
                        <a:cs typeface="Arial" pitchFamily="34" charset="0"/>
                      </a:endParaRPr>
                    </a:p>
                  </a:txBody>
                  <a:tcPr/>
                </a:tc>
                <a:tc>
                  <a:txBody>
                    <a:bodyPr/>
                    <a:lstStyle/>
                    <a:p>
                      <a:pPr algn="ctr"/>
                      <a:r>
                        <a:rPr lang="en-US" altLang="zh-CN" sz="2400" dirty="0" smtClean="0"/>
                        <a:t>2</a:t>
                      </a:r>
                      <a:endParaRPr lang="zh-CN" altLang="en-US" sz="2400" dirty="0">
                        <a:latin typeface="Arial" pitchFamily="34" charset="0"/>
                        <a:ea typeface="华文细黑" pitchFamily="2" charset="-122"/>
                        <a:cs typeface="Arial"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smtClean="0"/>
                        <a:t>-2</a:t>
                      </a:r>
                      <a:r>
                        <a:rPr lang="en-US" altLang="zh-CN" sz="2400" baseline="30000" dirty="0" smtClean="0"/>
                        <a:t>15</a:t>
                      </a:r>
                      <a:r>
                        <a:rPr lang="en-US" altLang="zh-CN" sz="2400" dirty="0" smtClean="0">
                          <a:sym typeface="Symbol"/>
                        </a:rPr>
                        <a:t>2</a:t>
                      </a:r>
                      <a:r>
                        <a:rPr lang="en-US" altLang="zh-CN" sz="2400" baseline="30000" dirty="0" smtClean="0">
                          <a:sym typeface="Symbol"/>
                        </a:rPr>
                        <a:t>15</a:t>
                      </a:r>
                      <a:r>
                        <a:rPr lang="en-US" altLang="zh-CN" sz="2400" dirty="0" smtClean="0">
                          <a:sym typeface="Symbol"/>
                        </a:rPr>
                        <a:t>-1</a:t>
                      </a:r>
                      <a:endParaRPr lang="zh-CN" altLang="en-US" sz="2400" dirty="0">
                        <a:latin typeface="Arial" pitchFamily="34" charset="0"/>
                        <a:ea typeface="华文细黑" pitchFamily="2" charset="-122"/>
                        <a:cs typeface="Arial" pitchFamily="34" charset="0"/>
                      </a:endParaRPr>
                    </a:p>
                  </a:txBody>
                  <a:tcPr/>
                </a:tc>
              </a:tr>
              <a:tr h="230426">
                <a:tc>
                  <a:txBody>
                    <a:bodyPr/>
                    <a:lstStyle/>
                    <a:p>
                      <a:pPr algn="ctr"/>
                      <a:r>
                        <a:rPr lang="en-US" altLang="zh-CN" sz="2400" dirty="0" smtClean="0"/>
                        <a:t>int</a:t>
                      </a:r>
                      <a:endParaRPr lang="zh-CN" altLang="en-US" sz="2400" dirty="0">
                        <a:latin typeface="Arial" pitchFamily="34" charset="0"/>
                        <a:ea typeface="华文细黑" pitchFamily="2" charset="-122"/>
                        <a:cs typeface="Arial" pitchFamily="34" charset="0"/>
                      </a:endParaRPr>
                    </a:p>
                  </a:txBody>
                  <a:tcPr/>
                </a:tc>
                <a:tc>
                  <a:txBody>
                    <a:bodyPr/>
                    <a:lstStyle/>
                    <a:p>
                      <a:pPr algn="ctr"/>
                      <a:r>
                        <a:rPr lang="en-US" altLang="zh-CN" sz="2400" dirty="0" smtClean="0"/>
                        <a:t>32</a:t>
                      </a:r>
                      <a:r>
                        <a:rPr lang="zh-CN" altLang="en-US" sz="2400" dirty="0" smtClean="0"/>
                        <a:t>位</a:t>
                      </a:r>
                      <a:endParaRPr lang="zh-CN" altLang="en-US" sz="2400" dirty="0">
                        <a:latin typeface="Arial" pitchFamily="34" charset="0"/>
                        <a:ea typeface="华文细黑" pitchFamily="2" charset="-122"/>
                        <a:cs typeface="Arial" pitchFamily="34" charset="0"/>
                      </a:endParaRPr>
                    </a:p>
                  </a:txBody>
                  <a:tcPr/>
                </a:tc>
                <a:tc>
                  <a:txBody>
                    <a:bodyPr/>
                    <a:lstStyle/>
                    <a:p>
                      <a:pPr algn="ctr"/>
                      <a:r>
                        <a:rPr lang="en-US" altLang="zh-CN" sz="2400" dirty="0" smtClean="0"/>
                        <a:t>4</a:t>
                      </a:r>
                      <a:endParaRPr lang="zh-CN" altLang="en-US" sz="2400" dirty="0">
                        <a:latin typeface="Arial" pitchFamily="34" charset="0"/>
                        <a:ea typeface="华文细黑" pitchFamily="2" charset="-122"/>
                        <a:cs typeface="Arial"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smtClean="0"/>
                        <a:t>-2</a:t>
                      </a:r>
                      <a:r>
                        <a:rPr lang="en-US" altLang="zh-CN" sz="2400" baseline="30000" dirty="0" smtClean="0"/>
                        <a:t>31</a:t>
                      </a:r>
                      <a:r>
                        <a:rPr lang="en-US" altLang="zh-CN" sz="2400" dirty="0" smtClean="0">
                          <a:sym typeface="Symbol"/>
                        </a:rPr>
                        <a:t>2</a:t>
                      </a:r>
                      <a:r>
                        <a:rPr lang="en-US" altLang="zh-CN" sz="2400" baseline="30000" dirty="0" smtClean="0">
                          <a:sym typeface="Symbol"/>
                        </a:rPr>
                        <a:t>31</a:t>
                      </a:r>
                      <a:r>
                        <a:rPr lang="en-US" altLang="zh-CN" sz="2400" dirty="0" smtClean="0">
                          <a:sym typeface="Symbol"/>
                        </a:rPr>
                        <a:t>-1</a:t>
                      </a:r>
                      <a:endParaRPr lang="zh-CN" altLang="en-US" sz="2400" dirty="0" smtClean="0">
                        <a:latin typeface="Arial" pitchFamily="34" charset="0"/>
                        <a:ea typeface="华文细黑" pitchFamily="2" charset="-122"/>
                        <a:cs typeface="Arial" pitchFamily="34" charset="0"/>
                      </a:endParaRPr>
                    </a:p>
                  </a:txBody>
                  <a:tcPr/>
                </a:tc>
              </a:tr>
              <a:tr h="230426">
                <a:tc>
                  <a:txBody>
                    <a:bodyPr/>
                    <a:lstStyle/>
                    <a:p>
                      <a:pPr algn="ctr"/>
                      <a:r>
                        <a:rPr lang="en-US" altLang="zh-CN" sz="2400" dirty="0" smtClean="0"/>
                        <a:t>long</a:t>
                      </a:r>
                      <a:endParaRPr lang="zh-CN" altLang="en-US" sz="2400" dirty="0">
                        <a:latin typeface="Arial" pitchFamily="34" charset="0"/>
                        <a:ea typeface="华文细黑" pitchFamily="2" charset="-122"/>
                        <a:cs typeface="Arial" pitchFamily="34" charset="0"/>
                      </a:endParaRPr>
                    </a:p>
                  </a:txBody>
                  <a:tcPr/>
                </a:tc>
                <a:tc>
                  <a:txBody>
                    <a:bodyPr/>
                    <a:lstStyle/>
                    <a:p>
                      <a:pPr algn="ctr"/>
                      <a:r>
                        <a:rPr lang="en-US" altLang="zh-CN" sz="2400" dirty="0" smtClean="0"/>
                        <a:t>64</a:t>
                      </a:r>
                      <a:r>
                        <a:rPr lang="zh-CN" altLang="en-US" sz="2400" dirty="0" smtClean="0"/>
                        <a:t>位</a:t>
                      </a:r>
                      <a:endParaRPr lang="zh-CN" altLang="en-US" sz="2400" dirty="0">
                        <a:latin typeface="Arial" pitchFamily="34" charset="0"/>
                        <a:ea typeface="华文细黑" pitchFamily="2" charset="-122"/>
                        <a:cs typeface="Arial" pitchFamily="34" charset="0"/>
                      </a:endParaRPr>
                    </a:p>
                  </a:txBody>
                  <a:tcPr/>
                </a:tc>
                <a:tc>
                  <a:txBody>
                    <a:bodyPr/>
                    <a:lstStyle/>
                    <a:p>
                      <a:pPr algn="ctr"/>
                      <a:r>
                        <a:rPr lang="en-US" altLang="zh-CN" sz="2400" dirty="0" smtClean="0"/>
                        <a:t>8</a:t>
                      </a:r>
                      <a:endParaRPr lang="zh-CN" altLang="en-US" sz="2400" dirty="0">
                        <a:latin typeface="Arial" pitchFamily="34" charset="0"/>
                        <a:ea typeface="华文细黑" pitchFamily="2" charset="-122"/>
                        <a:cs typeface="Arial"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smtClean="0"/>
                        <a:t>-2</a:t>
                      </a:r>
                      <a:r>
                        <a:rPr lang="en-US" altLang="zh-CN" sz="2400" baseline="30000" dirty="0" smtClean="0"/>
                        <a:t>63</a:t>
                      </a:r>
                      <a:r>
                        <a:rPr lang="en-US" altLang="zh-CN" sz="2400" dirty="0" smtClean="0">
                          <a:sym typeface="Symbol"/>
                        </a:rPr>
                        <a:t>2</a:t>
                      </a:r>
                      <a:r>
                        <a:rPr lang="en-US" altLang="zh-CN" sz="2400" baseline="30000" dirty="0" smtClean="0">
                          <a:sym typeface="Symbol"/>
                        </a:rPr>
                        <a:t>63</a:t>
                      </a:r>
                      <a:r>
                        <a:rPr lang="en-US" altLang="zh-CN" sz="2400" dirty="0" smtClean="0">
                          <a:sym typeface="Symbol"/>
                        </a:rPr>
                        <a:t>-1</a:t>
                      </a:r>
                      <a:endParaRPr lang="zh-CN" altLang="en-US" sz="2400" dirty="0" smtClean="0">
                        <a:latin typeface="Arial" pitchFamily="34" charset="0"/>
                        <a:ea typeface="华文细黑" pitchFamily="2" charset="-122"/>
                        <a:cs typeface="Arial" pitchFamily="34" charset="0"/>
                      </a:endParaRPr>
                    </a:p>
                  </a:txBody>
                  <a:tcPr/>
                </a:tc>
              </a:tr>
            </a:tbl>
          </a:graphicData>
        </a:graphic>
      </p:graphicFrame>
      <p:graphicFrame>
        <p:nvGraphicFramePr>
          <p:cNvPr id="7" name="表格 6"/>
          <p:cNvGraphicFramePr>
            <a:graphicFrameLocks noGrp="1"/>
          </p:cNvGraphicFramePr>
          <p:nvPr/>
        </p:nvGraphicFramePr>
        <p:xfrm>
          <a:off x="288032" y="4725144"/>
          <a:ext cx="8460432" cy="1371600"/>
        </p:xfrm>
        <a:graphic>
          <a:graphicData uri="http://schemas.openxmlformats.org/drawingml/2006/table">
            <a:tbl>
              <a:tblPr firstRow="1" bandRow="1">
                <a:tableStyleId>{00A15C55-8517-42AA-B614-E9B94910E393}</a:tableStyleId>
              </a:tblPr>
              <a:tblGrid>
                <a:gridCol w="1691680"/>
                <a:gridCol w="3600400"/>
                <a:gridCol w="3168352"/>
              </a:tblGrid>
              <a:tr h="154816">
                <a:tc>
                  <a:txBody>
                    <a:bodyPr/>
                    <a:lstStyle/>
                    <a:p>
                      <a:pPr algn="ctr"/>
                      <a:r>
                        <a:rPr lang="zh-CN" altLang="en-US" sz="2400" dirty="0" smtClean="0"/>
                        <a:t>类型</a:t>
                      </a:r>
                      <a:endParaRPr lang="zh-CN" altLang="en-US" sz="2400" dirty="0">
                        <a:latin typeface="Arial" pitchFamily="34" charset="0"/>
                        <a:ea typeface="华文细黑" pitchFamily="2" charset="-122"/>
                        <a:cs typeface="Arial" pitchFamily="34" charset="0"/>
                      </a:endParaRPr>
                    </a:p>
                  </a:txBody>
                  <a:tcPr/>
                </a:tc>
                <a:tc>
                  <a:txBody>
                    <a:bodyPr/>
                    <a:lstStyle/>
                    <a:p>
                      <a:pPr algn="ctr"/>
                      <a:r>
                        <a:rPr lang="zh-CN" altLang="en-US" sz="2400" dirty="0" smtClean="0"/>
                        <a:t>最大值</a:t>
                      </a:r>
                      <a:endParaRPr lang="zh-CN" altLang="en-US" sz="2400" dirty="0">
                        <a:latin typeface="Arial" pitchFamily="34" charset="0"/>
                        <a:ea typeface="华文细黑" pitchFamily="2" charset="-122"/>
                        <a:cs typeface="Arial" pitchFamily="34" charset="0"/>
                      </a:endParaRPr>
                    </a:p>
                  </a:txBody>
                  <a:tcPr/>
                </a:tc>
                <a:tc>
                  <a:txBody>
                    <a:bodyPr/>
                    <a:lstStyle/>
                    <a:p>
                      <a:pPr algn="ctr"/>
                      <a:r>
                        <a:rPr lang="zh-CN" altLang="en-US" sz="2400" dirty="0" smtClean="0"/>
                        <a:t>最小值</a:t>
                      </a:r>
                      <a:endParaRPr lang="zh-CN" altLang="en-US" sz="2400" dirty="0">
                        <a:latin typeface="Arial" pitchFamily="34" charset="0"/>
                        <a:ea typeface="华文细黑" pitchFamily="2" charset="-122"/>
                        <a:cs typeface="Arial" pitchFamily="34" charset="0"/>
                      </a:endParaRPr>
                    </a:p>
                  </a:txBody>
                  <a:tcPr/>
                </a:tc>
              </a:tr>
              <a:tr h="154816">
                <a:tc>
                  <a:txBody>
                    <a:bodyPr/>
                    <a:lstStyle/>
                    <a:p>
                      <a:pPr algn="ctr"/>
                      <a:r>
                        <a:rPr lang="en-US" altLang="zh-CN" sz="2400" dirty="0" smtClean="0"/>
                        <a:t>int</a:t>
                      </a:r>
                      <a:endParaRPr lang="zh-CN" altLang="en-US" sz="2400" dirty="0">
                        <a:latin typeface="Arial" pitchFamily="34" charset="0"/>
                        <a:ea typeface="华文细黑" pitchFamily="2" charset="-122"/>
                        <a:cs typeface="Arial" pitchFamily="34" charset="0"/>
                      </a:endParaRPr>
                    </a:p>
                  </a:txBody>
                  <a:tcPr/>
                </a:tc>
                <a:tc>
                  <a:txBody>
                    <a:bodyPr/>
                    <a:lstStyle/>
                    <a:p>
                      <a:pPr algn="ctr"/>
                      <a:r>
                        <a:rPr lang="en-US" altLang="zh-CN" sz="2400" dirty="0" smtClean="0"/>
                        <a:t>Integer.MAX_VALUE</a:t>
                      </a:r>
                      <a:endParaRPr lang="zh-CN" altLang="en-US" sz="2400" dirty="0">
                        <a:latin typeface="Arial" pitchFamily="34" charset="0"/>
                        <a:ea typeface="华文细黑" pitchFamily="2" charset="-122"/>
                        <a:cs typeface="Arial" pitchFamily="34" charset="0"/>
                      </a:endParaRPr>
                    </a:p>
                  </a:txBody>
                  <a:tcPr/>
                </a:tc>
                <a:tc>
                  <a:txBody>
                    <a:bodyPr/>
                    <a:lstStyle/>
                    <a:p>
                      <a:pPr algn="ctr"/>
                      <a:r>
                        <a:rPr lang="en-US" altLang="zh-CN" sz="2400" dirty="0" smtClean="0"/>
                        <a:t>Integer.MIN_VALUE</a:t>
                      </a:r>
                      <a:endParaRPr lang="zh-CN" altLang="en-US" sz="2400" dirty="0">
                        <a:latin typeface="Arial" pitchFamily="34" charset="0"/>
                        <a:ea typeface="华文细黑" pitchFamily="2" charset="-122"/>
                        <a:cs typeface="Arial" pitchFamily="34" charset="0"/>
                      </a:endParaRPr>
                    </a:p>
                  </a:txBody>
                  <a:tcPr/>
                </a:tc>
              </a:tr>
              <a:tr h="154816">
                <a:tc>
                  <a:txBody>
                    <a:bodyPr/>
                    <a:lstStyle/>
                    <a:p>
                      <a:pPr algn="ctr"/>
                      <a:r>
                        <a:rPr lang="en-US" altLang="zh-CN" sz="2400" dirty="0" smtClean="0"/>
                        <a:t>long</a:t>
                      </a:r>
                      <a:endParaRPr lang="zh-CN" altLang="en-US" sz="2400" dirty="0">
                        <a:latin typeface="Arial" pitchFamily="34" charset="0"/>
                        <a:ea typeface="华文细黑" pitchFamily="2" charset="-122"/>
                        <a:cs typeface="Arial" pitchFamily="34" charset="0"/>
                      </a:endParaRPr>
                    </a:p>
                  </a:txBody>
                  <a:tcPr/>
                </a:tc>
                <a:tc>
                  <a:txBody>
                    <a:bodyPr/>
                    <a:lstStyle/>
                    <a:p>
                      <a:pPr algn="ctr"/>
                      <a:r>
                        <a:rPr lang="en-US" altLang="zh-CN" sz="2400" dirty="0" smtClean="0"/>
                        <a:t>Long.MAX_VALUE</a:t>
                      </a:r>
                      <a:endParaRPr lang="zh-CN" altLang="en-US" sz="2400" dirty="0">
                        <a:latin typeface="Arial" pitchFamily="34" charset="0"/>
                        <a:ea typeface="华文细黑" pitchFamily="2" charset="-122"/>
                        <a:cs typeface="Arial" pitchFamily="34" charset="0"/>
                      </a:endParaRPr>
                    </a:p>
                  </a:txBody>
                  <a:tcPr/>
                </a:tc>
                <a:tc>
                  <a:txBody>
                    <a:bodyPr/>
                    <a:lstStyle/>
                    <a:p>
                      <a:pPr algn="ctr"/>
                      <a:r>
                        <a:rPr lang="en-US" altLang="zh-CN" sz="2400" dirty="0" smtClean="0"/>
                        <a:t>Long.MIN_VALUE</a:t>
                      </a:r>
                      <a:endParaRPr lang="zh-CN" altLang="en-US" sz="2400" dirty="0">
                        <a:latin typeface="Arial" pitchFamily="34" charset="0"/>
                        <a:ea typeface="华文细黑" pitchFamily="2" charset="-122"/>
                        <a:cs typeface="Arial" pitchFamily="34" charset="0"/>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辛运帏</a:t>
            </a:r>
            <a:r>
              <a:rPr lang="en-US" altLang="zh-CN" dirty="0" smtClean="0"/>
              <a:t>, </a:t>
            </a:r>
            <a:r>
              <a:rPr lang="zh-CN" altLang="en-US" dirty="0" smtClean="0"/>
              <a:t>饶一梅</a:t>
            </a:r>
            <a:r>
              <a:rPr lang="en-US" altLang="zh-CN" dirty="0" smtClean="0"/>
              <a:t>, </a:t>
            </a:r>
            <a:r>
              <a:rPr lang="zh-CN" altLang="en-US" dirty="0" smtClean="0"/>
              <a:t>马素霞</a:t>
            </a:r>
            <a:r>
              <a:rPr lang="en-US" altLang="zh-CN" dirty="0" smtClean="0"/>
              <a:t>. Java</a:t>
            </a:r>
            <a:r>
              <a:rPr lang="zh-CN" altLang="en-US" dirty="0" smtClean="0"/>
              <a:t>程序设计</a:t>
            </a:r>
            <a:r>
              <a:rPr lang="en-US" altLang="zh-CN" dirty="0" smtClean="0"/>
              <a:t>(</a:t>
            </a:r>
            <a:r>
              <a:rPr lang="zh-CN" altLang="en-US" dirty="0" smtClean="0"/>
              <a:t>第二版</a:t>
            </a:r>
            <a:r>
              <a:rPr lang="en-US" altLang="zh-CN" dirty="0" smtClean="0"/>
              <a:t>). </a:t>
            </a:r>
            <a:r>
              <a:rPr lang="zh-CN" altLang="en-US" dirty="0" smtClean="0"/>
              <a:t>清华大学出版社</a:t>
            </a:r>
            <a:r>
              <a:rPr lang="en-US" altLang="zh-CN" dirty="0" smtClean="0"/>
              <a:t>, 2006.</a:t>
            </a:r>
          </a:p>
          <a:p>
            <a:r>
              <a:rPr lang="zh-CN" altLang="en-US" dirty="0" smtClean="0"/>
              <a:t>雍俊海</a:t>
            </a:r>
            <a:r>
              <a:rPr lang="en-US" altLang="zh-CN" dirty="0" smtClean="0"/>
              <a:t>. Java</a:t>
            </a:r>
            <a:r>
              <a:rPr lang="zh-CN" altLang="en-US" dirty="0" smtClean="0"/>
              <a:t>程序设计教程</a:t>
            </a:r>
            <a:r>
              <a:rPr lang="en-US" altLang="zh-CN" dirty="0" smtClean="0"/>
              <a:t>(</a:t>
            </a:r>
            <a:r>
              <a:rPr lang="zh-CN" altLang="en-US" dirty="0" smtClean="0"/>
              <a:t>第</a:t>
            </a:r>
            <a:r>
              <a:rPr lang="en-US" altLang="zh-CN" dirty="0" smtClean="0"/>
              <a:t>3</a:t>
            </a:r>
            <a:r>
              <a:rPr lang="zh-CN" altLang="en-US" dirty="0" smtClean="0"/>
              <a:t>版</a:t>
            </a:r>
            <a:r>
              <a:rPr lang="en-US" altLang="zh-CN" dirty="0" smtClean="0"/>
              <a:t>). </a:t>
            </a:r>
            <a:r>
              <a:rPr lang="zh-CN" altLang="en-US" dirty="0" smtClean="0"/>
              <a:t>清华大学出版社</a:t>
            </a:r>
            <a:r>
              <a:rPr lang="en-US" altLang="zh-CN" dirty="0" smtClean="0"/>
              <a:t>, 2013.</a:t>
            </a:r>
          </a:p>
          <a:p>
            <a:r>
              <a:rPr lang="en-US" altLang="zh-CN" dirty="0"/>
              <a:t>Bruce </a:t>
            </a:r>
            <a:r>
              <a:rPr lang="en-US" altLang="zh-CN" dirty="0" err="1"/>
              <a:t>Eckel</a:t>
            </a:r>
            <a:r>
              <a:rPr lang="zh-CN" altLang="en-US" dirty="0"/>
              <a:t>著</a:t>
            </a:r>
            <a:r>
              <a:rPr lang="en-US" altLang="zh-CN" dirty="0"/>
              <a:t>, </a:t>
            </a:r>
            <a:r>
              <a:rPr lang="zh-CN" altLang="en-US" dirty="0"/>
              <a:t>陈昊鹏译</a:t>
            </a:r>
            <a:r>
              <a:rPr lang="en-US" altLang="zh-CN" dirty="0"/>
              <a:t>. Thinking in Java (Java</a:t>
            </a:r>
            <a:r>
              <a:rPr lang="zh-CN" altLang="en-US" dirty="0"/>
              <a:t>编程思想</a:t>
            </a:r>
            <a:r>
              <a:rPr lang="en-US" altLang="zh-CN" dirty="0"/>
              <a:t>). </a:t>
            </a:r>
            <a:r>
              <a:rPr lang="zh-CN" altLang="en-US" dirty="0"/>
              <a:t>机械工业出版社</a:t>
            </a:r>
            <a:r>
              <a:rPr lang="en-US" altLang="zh-CN" dirty="0"/>
              <a:t>, 2007.</a:t>
            </a:r>
          </a:p>
          <a:p>
            <a:pPr marL="109728" indent="0">
              <a:buNone/>
            </a:pPr>
            <a:endParaRPr lang="en-US" altLang="zh-CN" dirty="0" smtClean="0"/>
          </a:p>
        </p:txBody>
      </p:sp>
      <p:sp>
        <p:nvSpPr>
          <p:cNvPr id="3" name="标题 2"/>
          <p:cNvSpPr>
            <a:spLocks noGrp="1"/>
          </p:cNvSpPr>
          <p:nvPr>
            <p:ph type="title"/>
          </p:nvPr>
        </p:nvSpPr>
        <p:spPr/>
        <p:txBody>
          <a:bodyPr/>
          <a:lstStyle/>
          <a:p>
            <a:r>
              <a:rPr lang="zh-CN" altLang="en-US" dirty="0" smtClean="0"/>
              <a:t>参考资料</a:t>
            </a:r>
            <a:endParaRPr lang="zh-CN" altLang="en-US" dirty="0"/>
          </a:p>
        </p:txBody>
      </p:sp>
    </p:spTree>
    <p:extLst>
      <p:ext uri="{BB962C8B-B14F-4D97-AF65-F5344CB8AC3E}">
        <p14:creationId xmlns:p14="http://schemas.microsoft.com/office/powerpoint/2010/main" val="31721343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2.3 Java</a:t>
            </a:r>
            <a:r>
              <a:rPr lang="zh-CN" altLang="en-US" dirty="0" smtClean="0"/>
              <a:t>的基本数据类型</a:t>
            </a:r>
            <a:endParaRPr lang="zh-CN" altLang="en-US" dirty="0"/>
          </a:p>
        </p:txBody>
      </p:sp>
      <p:sp>
        <p:nvSpPr>
          <p:cNvPr id="8" name="TextBox 7"/>
          <p:cNvSpPr txBox="1"/>
          <p:nvPr/>
        </p:nvSpPr>
        <p:spPr>
          <a:xfrm>
            <a:off x="251520" y="980728"/>
            <a:ext cx="8712968" cy="4616648"/>
          </a:xfrm>
          <a:prstGeom prst="rect">
            <a:avLst/>
          </a:prstGeom>
          <a:noFill/>
        </p:spPr>
        <p:txBody>
          <a:bodyPr wrap="square" rtlCol="0">
            <a:spAutoFit/>
          </a:bodyPr>
          <a:lstStyle/>
          <a:p>
            <a:pPr>
              <a:buFont typeface="Wingdings" pitchFamily="2" charset="2"/>
              <a:buChar char="ü"/>
            </a:pPr>
            <a:r>
              <a:rPr lang="zh-CN" altLang="en-US" sz="2600" b="1" dirty="0">
                <a:solidFill>
                  <a:srgbClr val="C00000"/>
                </a:solidFill>
                <a:latin typeface="Arial" pitchFamily="34" charset="0"/>
                <a:ea typeface="华文细黑" pitchFamily="2" charset="-122"/>
                <a:cs typeface="Arial" pitchFamily="34" charset="0"/>
              </a:rPr>
              <a:t>整数</a:t>
            </a:r>
            <a:r>
              <a:rPr lang="zh-CN" altLang="en-US" sz="2600" b="1" dirty="0" smtClean="0">
                <a:solidFill>
                  <a:srgbClr val="C00000"/>
                </a:solidFill>
                <a:latin typeface="Arial" pitchFamily="34" charset="0"/>
                <a:ea typeface="华文细黑" pitchFamily="2" charset="-122"/>
                <a:cs typeface="Arial" pitchFamily="34" charset="0"/>
              </a:rPr>
              <a:t>类型常量可以用十进制、八进制或十六进制形式表示。</a:t>
            </a:r>
            <a:endParaRPr lang="en-US" altLang="zh-CN" sz="2600" b="1" dirty="0" smtClean="0">
              <a:solidFill>
                <a:srgbClr val="C00000"/>
              </a:solidFill>
              <a:latin typeface="Arial" pitchFamily="34" charset="0"/>
              <a:ea typeface="华文细黑" pitchFamily="2" charset="-122"/>
              <a:cs typeface="Arial" pitchFamily="34" charset="0"/>
            </a:endParaRPr>
          </a:p>
          <a:p>
            <a:pPr>
              <a:buFont typeface="Arial" pitchFamily="34" charset="0"/>
              <a:buChar char="•"/>
            </a:pPr>
            <a:r>
              <a:rPr lang="zh-CN" altLang="en-US" sz="2400" b="1" dirty="0" smtClean="0">
                <a:solidFill>
                  <a:srgbClr val="FF00FF"/>
                </a:solidFill>
                <a:latin typeface="Arial" pitchFamily="34" charset="0"/>
                <a:ea typeface="华文细黑" pitchFamily="2" charset="-122"/>
                <a:cs typeface="Arial" pitchFamily="34" charset="0"/>
              </a:rPr>
              <a:t>十进制：</a:t>
            </a:r>
            <a:r>
              <a:rPr lang="zh-CN" altLang="en-US" sz="2400" b="1" dirty="0" smtClean="0">
                <a:latin typeface="Arial" pitchFamily="34" charset="0"/>
                <a:ea typeface="华文细黑" pitchFamily="2" charset="-122"/>
                <a:cs typeface="Arial" pitchFamily="34" charset="0"/>
              </a:rPr>
              <a:t>以</a:t>
            </a:r>
            <a:r>
              <a:rPr lang="en-US" altLang="zh-CN" sz="2400" b="1" dirty="0" smtClean="0">
                <a:latin typeface="Arial" pitchFamily="34" charset="0"/>
                <a:ea typeface="华文细黑" pitchFamily="2" charset="-122"/>
                <a:cs typeface="Arial" pitchFamily="34" charset="0"/>
              </a:rPr>
              <a:t>1</a:t>
            </a:r>
            <a:r>
              <a:rPr lang="en-US" altLang="zh-CN" sz="2400" b="1" dirty="0" smtClean="0">
                <a:latin typeface="Arial" pitchFamily="34" charset="0"/>
                <a:ea typeface="华文细黑" pitchFamily="2" charset="-122"/>
                <a:cs typeface="Arial" pitchFamily="34" charset="0"/>
                <a:sym typeface="Symbol"/>
              </a:rPr>
              <a:t>9</a:t>
            </a:r>
            <a:r>
              <a:rPr lang="zh-CN" altLang="en-US" sz="2400" b="1" dirty="0" smtClean="0">
                <a:latin typeface="Arial" pitchFamily="34" charset="0"/>
                <a:ea typeface="华文细黑" pitchFamily="2" charset="-122"/>
                <a:cs typeface="Arial" pitchFamily="34" charset="0"/>
                <a:sym typeface="Symbol"/>
              </a:rPr>
              <a:t>开头，例如，</a:t>
            </a:r>
            <a:r>
              <a:rPr lang="en-US" altLang="zh-CN" sz="2400" b="1" dirty="0" smtClean="0">
                <a:solidFill>
                  <a:srgbClr val="0000FF"/>
                </a:solidFill>
                <a:latin typeface="Arial" pitchFamily="34" charset="0"/>
                <a:ea typeface="华文细黑" pitchFamily="2" charset="-122"/>
                <a:cs typeface="Arial" pitchFamily="34" charset="0"/>
                <a:sym typeface="Symbol"/>
              </a:rPr>
              <a:t>2</a:t>
            </a:r>
            <a:r>
              <a:rPr lang="zh-CN" altLang="en-US" sz="2400" b="1" dirty="0" smtClean="0">
                <a:latin typeface="Arial" pitchFamily="34" charset="0"/>
                <a:ea typeface="华文细黑" pitchFamily="2" charset="-122"/>
                <a:cs typeface="Arial" pitchFamily="34" charset="0"/>
                <a:sym typeface="Symbol"/>
              </a:rPr>
              <a:t>  </a:t>
            </a:r>
            <a:r>
              <a:rPr lang="en-US" altLang="zh-CN" sz="2400" b="1" dirty="0" smtClean="0">
                <a:latin typeface="Arial" pitchFamily="34" charset="0"/>
                <a:ea typeface="华文细黑" pitchFamily="2" charset="-122"/>
                <a:cs typeface="Arial" pitchFamily="34" charset="0"/>
                <a:sym typeface="Symbol"/>
              </a:rPr>
              <a:t>//</a:t>
            </a:r>
            <a:r>
              <a:rPr lang="zh-CN" altLang="en-US" sz="2400" b="1" dirty="0" smtClean="0">
                <a:latin typeface="Arial" pitchFamily="34" charset="0"/>
                <a:ea typeface="华文细黑" pitchFamily="2" charset="-122"/>
                <a:cs typeface="Arial" pitchFamily="34" charset="0"/>
                <a:sym typeface="Symbol"/>
              </a:rPr>
              <a:t>表示十进制</a:t>
            </a:r>
            <a:r>
              <a:rPr lang="en-US" altLang="zh-CN" sz="2400" b="1" dirty="0" smtClean="0">
                <a:solidFill>
                  <a:srgbClr val="0000FF"/>
                </a:solidFill>
                <a:latin typeface="Arial" pitchFamily="34" charset="0"/>
                <a:ea typeface="华文细黑" pitchFamily="2" charset="-122"/>
                <a:cs typeface="Arial" pitchFamily="34" charset="0"/>
                <a:sym typeface="Symbol"/>
              </a:rPr>
              <a:t>2</a:t>
            </a:r>
          </a:p>
          <a:p>
            <a:pPr>
              <a:buFont typeface="Arial" pitchFamily="34" charset="0"/>
              <a:buChar char="•"/>
            </a:pPr>
            <a:r>
              <a:rPr lang="zh-CN" altLang="en-US" sz="2400" b="1" dirty="0" smtClean="0">
                <a:solidFill>
                  <a:srgbClr val="FF00FF"/>
                </a:solidFill>
                <a:latin typeface="Arial" pitchFamily="34" charset="0"/>
                <a:ea typeface="华文细黑" pitchFamily="2" charset="-122"/>
                <a:cs typeface="Arial" pitchFamily="34" charset="0"/>
                <a:sym typeface="Symbol"/>
              </a:rPr>
              <a:t>八进制：</a:t>
            </a:r>
            <a:r>
              <a:rPr lang="zh-CN" altLang="en-US" sz="2400" b="1" dirty="0" smtClean="0">
                <a:latin typeface="Arial" pitchFamily="34" charset="0"/>
                <a:ea typeface="华文细黑" pitchFamily="2" charset="-122"/>
                <a:cs typeface="Arial" pitchFamily="34" charset="0"/>
                <a:sym typeface="Symbol"/>
              </a:rPr>
              <a:t>以</a:t>
            </a:r>
            <a:r>
              <a:rPr lang="en-US" altLang="zh-CN" sz="2400" b="1" dirty="0" smtClean="0">
                <a:latin typeface="Arial" pitchFamily="34" charset="0"/>
                <a:ea typeface="华文细黑" pitchFamily="2" charset="-122"/>
                <a:cs typeface="Arial" pitchFamily="34" charset="0"/>
                <a:sym typeface="Symbol"/>
              </a:rPr>
              <a:t>0</a:t>
            </a:r>
            <a:r>
              <a:rPr lang="zh-CN" altLang="en-US" sz="2400" b="1" dirty="0" smtClean="0">
                <a:latin typeface="Arial" pitchFamily="34" charset="0"/>
                <a:ea typeface="华文细黑" pitchFamily="2" charset="-122"/>
                <a:cs typeface="Arial" pitchFamily="34" charset="0"/>
                <a:sym typeface="Symbol"/>
              </a:rPr>
              <a:t>开头，例如，</a:t>
            </a:r>
            <a:r>
              <a:rPr lang="en-US" altLang="zh-CN" sz="2400" b="1" dirty="0" smtClean="0">
                <a:solidFill>
                  <a:srgbClr val="FF0000"/>
                </a:solidFill>
                <a:latin typeface="Arial" pitchFamily="34" charset="0"/>
                <a:ea typeface="华文细黑" pitchFamily="2" charset="-122"/>
                <a:cs typeface="Arial" pitchFamily="34" charset="0"/>
                <a:sym typeface="Symbol"/>
              </a:rPr>
              <a:t>0</a:t>
            </a:r>
            <a:r>
              <a:rPr lang="en-US" altLang="zh-CN" sz="2400" b="1" dirty="0" smtClean="0">
                <a:solidFill>
                  <a:srgbClr val="0000FF"/>
                </a:solidFill>
                <a:latin typeface="Arial" pitchFamily="34" charset="0"/>
                <a:ea typeface="华文细黑" pitchFamily="2" charset="-122"/>
                <a:cs typeface="Arial" pitchFamily="34" charset="0"/>
                <a:sym typeface="Symbol"/>
              </a:rPr>
              <a:t>77</a:t>
            </a:r>
            <a:r>
              <a:rPr lang="zh-CN" altLang="en-US" sz="2400" b="1" dirty="0" smtClean="0">
                <a:solidFill>
                  <a:srgbClr val="FF0000"/>
                </a:solidFill>
                <a:latin typeface="Arial" pitchFamily="34" charset="0"/>
                <a:ea typeface="华文细黑" pitchFamily="2" charset="-122"/>
                <a:cs typeface="Arial" pitchFamily="34" charset="0"/>
                <a:sym typeface="Symbol"/>
              </a:rPr>
              <a:t> </a:t>
            </a:r>
            <a:r>
              <a:rPr lang="en-US" altLang="zh-CN" sz="2400" b="1" dirty="0" smtClean="0">
                <a:latin typeface="Arial" pitchFamily="34" charset="0"/>
                <a:ea typeface="华文细黑" pitchFamily="2" charset="-122"/>
                <a:cs typeface="Arial" pitchFamily="34" charset="0"/>
                <a:sym typeface="Symbol"/>
              </a:rPr>
              <a:t>//</a:t>
            </a:r>
            <a:r>
              <a:rPr lang="zh-CN" altLang="en-US" sz="2400" b="1" dirty="0" smtClean="0">
                <a:latin typeface="Arial" pitchFamily="34" charset="0"/>
                <a:ea typeface="华文细黑" pitchFamily="2" charset="-122"/>
                <a:cs typeface="Arial" pitchFamily="34" charset="0"/>
                <a:sym typeface="Symbol"/>
              </a:rPr>
              <a:t>表示八进制</a:t>
            </a:r>
            <a:r>
              <a:rPr lang="en-US" altLang="zh-CN" sz="2400" b="1" dirty="0" smtClean="0">
                <a:latin typeface="Arial" pitchFamily="34" charset="0"/>
                <a:ea typeface="华文细黑" pitchFamily="2" charset="-122"/>
                <a:cs typeface="Arial" pitchFamily="34" charset="0"/>
                <a:sym typeface="Symbol"/>
              </a:rPr>
              <a:t>77</a:t>
            </a:r>
            <a:r>
              <a:rPr lang="zh-CN" altLang="en-US" sz="2400" b="1" dirty="0" smtClean="0">
                <a:latin typeface="Arial" pitchFamily="34" charset="0"/>
                <a:ea typeface="华文细黑" pitchFamily="2" charset="-122"/>
                <a:cs typeface="Arial" pitchFamily="34" charset="0"/>
                <a:sym typeface="Symbol"/>
              </a:rPr>
              <a:t>，等于十进制</a:t>
            </a:r>
            <a:r>
              <a:rPr lang="en-US" altLang="zh-CN" sz="2400" b="1" dirty="0" smtClean="0">
                <a:solidFill>
                  <a:srgbClr val="0000FF"/>
                </a:solidFill>
                <a:latin typeface="Arial" pitchFamily="34" charset="0"/>
                <a:ea typeface="华文细黑" pitchFamily="2" charset="-122"/>
                <a:cs typeface="Arial" pitchFamily="34" charset="0"/>
                <a:sym typeface="Symbol"/>
              </a:rPr>
              <a:t>63</a:t>
            </a:r>
          </a:p>
          <a:p>
            <a:pPr>
              <a:buFont typeface="Arial" pitchFamily="34" charset="0"/>
              <a:buChar char="•"/>
            </a:pPr>
            <a:r>
              <a:rPr lang="zh-CN" altLang="en-US" sz="2400" b="1" dirty="0" smtClean="0">
                <a:solidFill>
                  <a:srgbClr val="FF00FF"/>
                </a:solidFill>
                <a:latin typeface="Arial" pitchFamily="34" charset="0"/>
                <a:ea typeface="华文细黑" pitchFamily="2" charset="-122"/>
                <a:cs typeface="Arial" pitchFamily="34" charset="0"/>
                <a:sym typeface="Symbol"/>
              </a:rPr>
              <a:t>十六进制：</a:t>
            </a:r>
            <a:r>
              <a:rPr lang="zh-CN" altLang="en-US" sz="2400" b="1" dirty="0" smtClean="0">
                <a:latin typeface="Arial" pitchFamily="34" charset="0"/>
                <a:ea typeface="华文细黑" pitchFamily="2" charset="-122"/>
                <a:cs typeface="Arial" pitchFamily="34" charset="0"/>
                <a:sym typeface="Symbol"/>
              </a:rPr>
              <a:t>以</a:t>
            </a:r>
            <a:r>
              <a:rPr lang="en-US" altLang="zh-CN" sz="2400" b="1" dirty="0" smtClean="0">
                <a:latin typeface="Arial" pitchFamily="34" charset="0"/>
                <a:ea typeface="华文细黑" pitchFamily="2" charset="-122"/>
                <a:cs typeface="Arial" pitchFamily="34" charset="0"/>
                <a:sym typeface="Symbol"/>
              </a:rPr>
              <a:t>0x</a:t>
            </a:r>
            <a:r>
              <a:rPr lang="zh-CN" altLang="en-US" sz="2400" b="1" dirty="0" smtClean="0">
                <a:latin typeface="Arial" pitchFamily="34" charset="0"/>
                <a:ea typeface="华文细黑" pitchFamily="2" charset="-122"/>
                <a:cs typeface="Arial" pitchFamily="34" charset="0"/>
                <a:sym typeface="Symbol"/>
              </a:rPr>
              <a:t>开头，例如，</a:t>
            </a:r>
            <a:r>
              <a:rPr lang="en-US" altLang="zh-CN" sz="2400" b="1" dirty="0" smtClean="0">
                <a:solidFill>
                  <a:srgbClr val="FF0000"/>
                </a:solidFill>
                <a:latin typeface="Arial" pitchFamily="34" charset="0"/>
                <a:ea typeface="华文细黑" pitchFamily="2" charset="-122"/>
                <a:cs typeface="Arial" pitchFamily="34" charset="0"/>
                <a:sym typeface="Symbol"/>
              </a:rPr>
              <a:t>0x</a:t>
            </a:r>
            <a:r>
              <a:rPr lang="en-US" altLang="zh-CN" sz="2400" b="1" dirty="0" smtClean="0">
                <a:solidFill>
                  <a:srgbClr val="0000FF"/>
                </a:solidFill>
                <a:latin typeface="Arial" pitchFamily="34" charset="0"/>
                <a:ea typeface="华文细黑" pitchFamily="2" charset="-122"/>
                <a:cs typeface="Arial" pitchFamily="34" charset="0"/>
                <a:sym typeface="Symbol"/>
              </a:rPr>
              <a:t>BABE</a:t>
            </a:r>
            <a:r>
              <a:rPr lang="en-US" altLang="zh-CN" sz="2400" b="1" dirty="0" smtClean="0">
                <a:solidFill>
                  <a:srgbClr val="FF0000"/>
                </a:solidFill>
                <a:latin typeface="Arial" pitchFamily="34" charset="0"/>
                <a:ea typeface="华文细黑" pitchFamily="2" charset="-122"/>
                <a:cs typeface="Arial" pitchFamily="34" charset="0"/>
                <a:sym typeface="Symbol"/>
              </a:rPr>
              <a:t> </a:t>
            </a:r>
            <a:r>
              <a:rPr lang="en-US" altLang="zh-CN" sz="2400" b="1" dirty="0" smtClean="0">
                <a:latin typeface="Arial" pitchFamily="34" charset="0"/>
                <a:ea typeface="华文细黑" pitchFamily="2" charset="-122"/>
                <a:cs typeface="Arial" pitchFamily="34" charset="0"/>
                <a:sym typeface="Symbol"/>
              </a:rPr>
              <a:t>//</a:t>
            </a:r>
            <a:r>
              <a:rPr lang="zh-CN" altLang="en-US" sz="2400" b="1" dirty="0" smtClean="0">
                <a:latin typeface="Arial" pitchFamily="34" charset="0"/>
                <a:ea typeface="华文细黑" pitchFamily="2" charset="-122"/>
                <a:cs typeface="Arial" pitchFamily="34" charset="0"/>
                <a:sym typeface="Symbol"/>
              </a:rPr>
              <a:t>表示十六进制</a:t>
            </a:r>
            <a:r>
              <a:rPr lang="en-US" altLang="zh-CN" sz="2400" b="1" dirty="0" smtClean="0">
                <a:latin typeface="Arial" pitchFamily="34" charset="0"/>
                <a:ea typeface="华文细黑" pitchFamily="2" charset="-122"/>
                <a:cs typeface="Arial" pitchFamily="34" charset="0"/>
                <a:sym typeface="Symbol"/>
              </a:rPr>
              <a:t>BABE</a:t>
            </a:r>
            <a:r>
              <a:rPr lang="zh-CN" altLang="en-US" sz="2400" b="1" dirty="0" smtClean="0">
                <a:latin typeface="Arial" pitchFamily="34" charset="0"/>
                <a:ea typeface="华文细黑" pitchFamily="2" charset="-122"/>
                <a:cs typeface="Arial" pitchFamily="34" charset="0"/>
                <a:sym typeface="Symbol"/>
              </a:rPr>
              <a:t>，等于十进制</a:t>
            </a:r>
            <a:r>
              <a:rPr lang="en-US" altLang="zh-CN" sz="2400" b="1" dirty="0" smtClean="0">
                <a:solidFill>
                  <a:srgbClr val="0000FF"/>
                </a:solidFill>
                <a:latin typeface="Arial" pitchFamily="34" charset="0"/>
                <a:ea typeface="华文细黑" pitchFamily="2" charset="-122"/>
                <a:cs typeface="Arial" pitchFamily="34" charset="0"/>
                <a:sym typeface="Symbol"/>
              </a:rPr>
              <a:t>47806</a:t>
            </a:r>
            <a:r>
              <a:rPr lang="zh-CN" altLang="en-US" sz="2400" b="1" dirty="0" smtClean="0">
                <a:solidFill>
                  <a:srgbClr val="0000FF"/>
                </a:solidFill>
                <a:latin typeface="Arial" pitchFamily="34" charset="0"/>
                <a:ea typeface="华文细黑" pitchFamily="2" charset="-122"/>
                <a:cs typeface="Arial" pitchFamily="34" charset="0"/>
                <a:sym typeface="Symbol"/>
              </a:rPr>
              <a:t>。</a:t>
            </a:r>
            <a:endParaRPr lang="en-US" altLang="zh-CN" sz="2400" b="1" dirty="0" smtClean="0">
              <a:solidFill>
                <a:srgbClr val="0000FF"/>
              </a:solidFill>
              <a:latin typeface="Arial" pitchFamily="34" charset="0"/>
              <a:ea typeface="华文细黑" pitchFamily="2" charset="-122"/>
              <a:cs typeface="Arial" pitchFamily="34" charset="0"/>
              <a:sym typeface="Symbol"/>
            </a:endParaRPr>
          </a:p>
          <a:p>
            <a:pPr>
              <a:buFont typeface="Arial" pitchFamily="34" charset="0"/>
              <a:buChar char="•"/>
            </a:pPr>
            <a:endParaRPr lang="en-US" altLang="zh-CN" sz="2400" b="1" dirty="0" smtClean="0">
              <a:solidFill>
                <a:srgbClr val="0000FF"/>
              </a:solidFill>
              <a:latin typeface="Arial" pitchFamily="34" charset="0"/>
              <a:ea typeface="华文细黑" pitchFamily="2" charset="-122"/>
              <a:cs typeface="Arial" pitchFamily="34" charset="0"/>
              <a:sym typeface="Symbol"/>
            </a:endParaRPr>
          </a:p>
          <a:p>
            <a:pPr>
              <a:buFont typeface="Wingdings" pitchFamily="2" charset="2"/>
              <a:buChar char="ü"/>
            </a:pPr>
            <a:r>
              <a:rPr lang="en-US" altLang="zh-CN" sz="2600" b="1" dirty="0" smtClean="0">
                <a:solidFill>
                  <a:srgbClr val="C00000"/>
                </a:solidFill>
                <a:latin typeface="Arial" pitchFamily="34" charset="0"/>
                <a:ea typeface="华文细黑" pitchFamily="2" charset="-122"/>
                <a:cs typeface="Arial" pitchFamily="34" charset="0"/>
                <a:sym typeface="Symbol"/>
              </a:rPr>
              <a:t>Java</a:t>
            </a:r>
            <a:r>
              <a:rPr lang="zh-CN" altLang="en-US" sz="2600" b="1" dirty="0" smtClean="0">
                <a:solidFill>
                  <a:srgbClr val="C00000"/>
                </a:solidFill>
                <a:latin typeface="Arial" pitchFamily="34" charset="0"/>
                <a:ea typeface="华文细黑" pitchFamily="2" charset="-122"/>
                <a:cs typeface="Arial" pitchFamily="34" charset="0"/>
                <a:sym typeface="Symbol"/>
              </a:rPr>
              <a:t>中所有整型量都是有符号数。整型常量是</a:t>
            </a:r>
            <a:r>
              <a:rPr lang="en-US" altLang="zh-CN" sz="2600" b="1" dirty="0" smtClean="0">
                <a:solidFill>
                  <a:srgbClr val="C00000"/>
                </a:solidFill>
                <a:latin typeface="Arial" pitchFamily="34" charset="0"/>
                <a:ea typeface="华文细黑" pitchFamily="2" charset="-122"/>
                <a:cs typeface="Arial" pitchFamily="34" charset="0"/>
                <a:sym typeface="Symbol"/>
              </a:rPr>
              <a:t>int</a:t>
            </a:r>
            <a:r>
              <a:rPr lang="zh-CN" altLang="en-US" sz="2600" b="1" dirty="0" smtClean="0">
                <a:solidFill>
                  <a:srgbClr val="C00000"/>
                </a:solidFill>
                <a:latin typeface="Arial" pitchFamily="34" charset="0"/>
                <a:ea typeface="华文细黑" pitchFamily="2" charset="-122"/>
                <a:cs typeface="Arial" pitchFamily="34" charset="0"/>
                <a:sym typeface="Symbol"/>
              </a:rPr>
              <a:t>型。如果想要表示一个长整型常量，需要在数后面写出字母“</a:t>
            </a:r>
            <a:r>
              <a:rPr lang="en-US" altLang="zh-CN" sz="2600" b="1" dirty="0" smtClean="0">
                <a:solidFill>
                  <a:srgbClr val="FF0000"/>
                </a:solidFill>
                <a:latin typeface="Arial" pitchFamily="34" charset="0"/>
                <a:ea typeface="华文细黑" pitchFamily="2" charset="-122"/>
                <a:cs typeface="Arial" pitchFamily="34" charset="0"/>
                <a:sym typeface="Symbol"/>
              </a:rPr>
              <a:t>L</a:t>
            </a:r>
            <a:r>
              <a:rPr lang="zh-CN" altLang="en-US" sz="2600" b="1" dirty="0" smtClean="0">
                <a:solidFill>
                  <a:srgbClr val="C00000"/>
                </a:solidFill>
                <a:latin typeface="Arial" pitchFamily="34" charset="0"/>
                <a:ea typeface="华文细黑" pitchFamily="2" charset="-122"/>
                <a:cs typeface="Arial" pitchFamily="34" charset="0"/>
                <a:sym typeface="Symbol"/>
              </a:rPr>
              <a:t>”。</a:t>
            </a:r>
            <a:endParaRPr lang="en-US" altLang="zh-CN" sz="2600" b="1" dirty="0" smtClean="0">
              <a:solidFill>
                <a:srgbClr val="C00000"/>
              </a:solidFill>
              <a:latin typeface="Arial" pitchFamily="34" charset="0"/>
              <a:ea typeface="华文细黑" pitchFamily="2" charset="-122"/>
              <a:cs typeface="Arial" pitchFamily="34" charset="0"/>
              <a:sym typeface="Symbol"/>
            </a:endParaRPr>
          </a:p>
          <a:p>
            <a:pPr>
              <a:buFont typeface="Wingdings" pitchFamily="2" charset="2"/>
              <a:buChar char="p"/>
            </a:pPr>
            <a:r>
              <a:rPr lang="zh-CN" altLang="en-US" sz="2400" b="1" dirty="0" smtClean="0">
                <a:solidFill>
                  <a:srgbClr val="C00000"/>
                </a:solidFill>
                <a:latin typeface="Arial" pitchFamily="34" charset="0"/>
                <a:ea typeface="华文细黑" pitchFamily="2" charset="-122"/>
                <a:cs typeface="Arial" pitchFamily="34" charset="0"/>
                <a:sym typeface="Symbol"/>
              </a:rPr>
              <a:t>例如</a:t>
            </a:r>
            <a:endParaRPr lang="en-US" altLang="zh-CN" sz="2400" b="1" dirty="0" smtClean="0">
              <a:solidFill>
                <a:srgbClr val="C00000"/>
              </a:solidFill>
              <a:latin typeface="Arial" pitchFamily="34" charset="0"/>
              <a:ea typeface="华文细黑" pitchFamily="2" charset="-122"/>
              <a:cs typeface="Arial" pitchFamily="34" charset="0"/>
              <a:sym typeface="Symbol"/>
            </a:endParaRPr>
          </a:p>
          <a:p>
            <a:r>
              <a:rPr lang="en-US" altLang="zh-CN" sz="2400" b="1" dirty="0" smtClean="0">
                <a:latin typeface="Arial" pitchFamily="34" charset="0"/>
                <a:ea typeface="华文细黑" pitchFamily="2" charset="-122"/>
                <a:cs typeface="Arial" pitchFamily="34" charset="0"/>
                <a:sym typeface="Symbol"/>
              </a:rPr>
              <a:t>2</a:t>
            </a:r>
            <a:r>
              <a:rPr lang="en-US" altLang="zh-CN" sz="2400" b="1" dirty="0" smtClean="0">
                <a:solidFill>
                  <a:srgbClr val="FF0000"/>
                </a:solidFill>
                <a:latin typeface="Arial" pitchFamily="34" charset="0"/>
                <a:ea typeface="华文细黑" pitchFamily="2" charset="-122"/>
                <a:cs typeface="Arial" pitchFamily="34" charset="0"/>
                <a:sym typeface="Symbol"/>
              </a:rPr>
              <a:t>L</a:t>
            </a:r>
          </a:p>
          <a:p>
            <a:r>
              <a:rPr lang="en-US" altLang="zh-CN" sz="2400" b="1" dirty="0" smtClean="0">
                <a:latin typeface="Arial" pitchFamily="34" charset="0"/>
                <a:ea typeface="华文细黑" pitchFamily="2" charset="-122"/>
                <a:cs typeface="Arial" pitchFamily="34" charset="0"/>
                <a:sym typeface="Symbol"/>
              </a:rPr>
              <a:t>077</a:t>
            </a:r>
            <a:r>
              <a:rPr lang="en-US" altLang="zh-CN" sz="2400" b="1" dirty="0" smtClean="0">
                <a:solidFill>
                  <a:srgbClr val="FF0000"/>
                </a:solidFill>
                <a:latin typeface="Arial" pitchFamily="34" charset="0"/>
                <a:ea typeface="华文细黑" pitchFamily="2" charset="-122"/>
                <a:cs typeface="Arial" pitchFamily="34" charset="0"/>
                <a:sym typeface="Symbol"/>
              </a:rPr>
              <a:t>L</a:t>
            </a:r>
          </a:p>
          <a:p>
            <a:r>
              <a:rPr lang="en-US" altLang="zh-CN" sz="2400" b="1" dirty="0" smtClean="0">
                <a:latin typeface="Arial" pitchFamily="34" charset="0"/>
                <a:ea typeface="华文细黑" pitchFamily="2" charset="-122"/>
                <a:cs typeface="Arial" pitchFamily="34" charset="0"/>
                <a:sym typeface="Symbol"/>
              </a:rPr>
              <a:t>0xBABE</a:t>
            </a:r>
            <a:r>
              <a:rPr lang="en-US" altLang="zh-CN" sz="2400" b="1" dirty="0" smtClean="0">
                <a:solidFill>
                  <a:srgbClr val="FF0000"/>
                </a:solidFill>
                <a:latin typeface="Arial" pitchFamily="34" charset="0"/>
                <a:ea typeface="华文细黑" pitchFamily="2" charset="-122"/>
                <a:cs typeface="Arial" pitchFamily="34" charset="0"/>
                <a:sym typeface="Symbol"/>
              </a:rPr>
              <a:t>L</a:t>
            </a:r>
            <a:endParaRPr lang="en-US" altLang="zh-CN" sz="2400" b="1" dirty="0" smtClean="0">
              <a:solidFill>
                <a:srgbClr val="FF0000"/>
              </a:solidFill>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p:cTn id="7" dur="500" fill="hold"/>
                                        <p:tgtEl>
                                          <p:spTgt spid="8">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8">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8">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8">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8">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54" presetClass="entr" presetSubtype="0" accel="100000" fill="hold" nodeType="clickEffect">
                                  <p:stCondLst>
                                    <p:cond delay="0"/>
                                  </p:stCondLst>
                                  <p:childTnLst>
                                    <p:set>
                                      <p:cBhvr>
                                        <p:cTn id="27" dur="1" fill="hold">
                                          <p:stCondLst>
                                            <p:cond delay="0"/>
                                          </p:stCondLst>
                                        </p:cTn>
                                        <p:tgtEl>
                                          <p:spTgt spid="8">
                                            <p:txEl>
                                              <p:pRg st="5" end="5"/>
                                            </p:txEl>
                                          </p:spTgt>
                                        </p:tgtEl>
                                        <p:attrNameLst>
                                          <p:attrName>style.visibility</p:attrName>
                                        </p:attrNameLst>
                                      </p:cBhvr>
                                      <p:to>
                                        <p:strVal val="visible"/>
                                      </p:to>
                                    </p:set>
                                    <p:anim calcmode="lin" valueType="num">
                                      <p:cBhvr>
                                        <p:cTn id="28" dur="500" fill="hold"/>
                                        <p:tgtEl>
                                          <p:spTgt spid="8">
                                            <p:txEl>
                                              <p:pRg st="5" end="5"/>
                                            </p:txEl>
                                          </p:spTgt>
                                        </p:tgtEl>
                                        <p:attrNameLst>
                                          <p:attrName>ppt_w</p:attrName>
                                        </p:attrNameLst>
                                      </p:cBhvr>
                                      <p:tavLst>
                                        <p:tav tm="0">
                                          <p:val>
                                            <p:strVal val="#ppt_w*0.05"/>
                                          </p:val>
                                        </p:tav>
                                        <p:tav tm="100000">
                                          <p:val>
                                            <p:strVal val="#ppt_w"/>
                                          </p:val>
                                        </p:tav>
                                      </p:tavLst>
                                    </p:anim>
                                    <p:anim calcmode="lin" valueType="num">
                                      <p:cBhvr>
                                        <p:cTn id="29" dur="500" fill="hold"/>
                                        <p:tgtEl>
                                          <p:spTgt spid="8">
                                            <p:txEl>
                                              <p:pRg st="5" end="5"/>
                                            </p:txEl>
                                          </p:spTgt>
                                        </p:tgtEl>
                                        <p:attrNameLst>
                                          <p:attrName>ppt_h</p:attrName>
                                        </p:attrNameLst>
                                      </p:cBhvr>
                                      <p:tavLst>
                                        <p:tav tm="0">
                                          <p:val>
                                            <p:strVal val="#ppt_h"/>
                                          </p:val>
                                        </p:tav>
                                        <p:tav tm="100000">
                                          <p:val>
                                            <p:strVal val="#ppt_h"/>
                                          </p:val>
                                        </p:tav>
                                      </p:tavLst>
                                    </p:anim>
                                    <p:anim calcmode="lin" valueType="num">
                                      <p:cBhvr>
                                        <p:cTn id="30" dur="500" fill="hold"/>
                                        <p:tgtEl>
                                          <p:spTgt spid="8">
                                            <p:txEl>
                                              <p:pRg st="5" end="5"/>
                                            </p:txEl>
                                          </p:spTgt>
                                        </p:tgtEl>
                                        <p:attrNameLst>
                                          <p:attrName>ppt_x</p:attrName>
                                        </p:attrNameLst>
                                      </p:cBhvr>
                                      <p:tavLst>
                                        <p:tav tm="0">
                                          <p:val>
                                            <p:strVal val="#ppt_x-.2"/>
                                          </p:val>
                                        </p:tav>
                                        <p:tav tm="100000">
                                          <p:val>
                                            <p:strVal val="#ppt_x"/>
                                          </p:val>
                                        </p:tav>
                                      </p:tavLst>
                                    </p:anim>
                                    <p:anim calcmode="lin" valueType="num">
                                      <p:cBhvr>
                                        <p:cTn id="31" dur="500" fill="hold"/>
                                        <p:tgtEl>
                                          <p:spTgt spid="8">
                                            <p:txEl>
                                              <p:pRg st="5" end="5"/>
                                            </p:txEl>
                                          </p:spTgt>
                                        </p:tgtEl>
                                        <p:attrNameLst>
                                          <p:attrName>ppt_y</p:attrName>
                                        </p:attrNameLst>
                                      </p:cBhvr>
                                      <p:tavLst>
                                        <p:tav tm="0">
                                          <p:val>
                                            <p:strVal val="#ppt_y"/>
                                          </p:val>
                                        </p:tav>
                                        <p:tav tm="100000">
                                          <p:val>
                                            <p:strVal val="#ppt_y"/>
                                          </p:val>
                                        </p:tav>
                                      </p:tavLst>
                                    </p:anim>
                                    <p:animEffect transition="in" filter="fade">
                                      <p:cBhvr>
                                        <p:cTn id="32" dur="500"/>
                                        <p:tgtEl>
                                          <p:spTgt spid="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4" presetClass="entr" presetSubtype="0" accel="100000" fill="hold"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 calcmode="lin" valueType="num">
                                      <p:cBhvr>
                                        <p:cTn id="37" dur="500" fill="hold"/>
                                        <p:tgtEl>
                                          <p:spTgt spid="8">
                                            <p:txEl>
                                              <p:pRg st="6" end="6"/>
                                            </p:txEl>
                                          </p:spTgt>
                                        </p:tgtEl>
                                        <p:attrNameLst>
                                          <p:attrName>ppt_w</p:attrName>
                                        </p:attrNameLst>
                                      </p:cBhvr>
                                      <p:tavLst>
                                        <p:tav tm="0">
                                          <p:val>
                                            <p:strVal val="#ppt_w*0.05"/>
                                          </p:val>
                                        </p:tav>
                                        <p:tav tm="100000">
                                          <p:val>
                                            <p:strVal val="#ppt_w"/>
                                          </p:val>
                                        </p:tav>
                                      </p:tavLst>
                                    </p:anim>
                                    <p:anim calcmode="lin" valueType="num">
                                      <p:cBhvr>
                                        <p:cTn id="38" dur="500" fill="hold"/>
                                        <p:tgtEl>
                                          <p:spTgt spid="8">
                                            <p:txEl>
                                              <p:pRg st="6" end="6"/>
                                            </p:txEl>
                                          </p:spTgt>
                                        </p:tgtEl>
                                        <p:attrNameLst>
                                          <p:attrName>ppt_h</p:attrName>
                                        </p:attrNameLst>
                                      </p:cBhvr>
                                      <p:tavLst>
                                        <p:tav tm="0">
                                          <p:val>
                                            <p:strVal val="#ppt_h"/>
                                          </p:val>
                                        </p:tav>
                                        <p:tav tm="100000">
                                          <p:val>
                                            <p:strVal val="#ppt_h"/>
                                          </p:val>
                                        </p:tav>
                                      </p:tavLst>
                                    </p:anim>
                                    <p:anim calcmode="lin" valueType="num">
                                      <p:cBhvr>
                                        <p:cTn id="39" dur="500" fill="hold"/>
                                        <p:tgtEl>
                                          <p:spTgt spid="8">
                                            <p:txEl>
                                              <p:pRg st="6" end="6"/>
                                            </p:txEl>
                                          </p:spTgt>
                                        </p:tgtEl>
                                        <p:attrNameLst>
                                          <p:attrName>ppt_x</p:attrName>
                                        </p:attrNameLst>
                                      </p:cBhvr>
                                      <p:tavLst>
                                        <p:tav tm="0">
                                          <p:val>
                                            <p:strVal val="#ppt_x-.2"/>
                                          </p:val>
                                        </p:tav>
                                        <p:tav tm="100000">
                                          <p:val>
                                            <p:strVal val="#ppt_x"/>
                                          </p:val>
                                        </p:tav>
                                      </p:tavLst>
                                    </p:anim>
                                    <p:anim calcmode="lin" valueType="num">
                                      <p:cBhvr>
                                        <p:cTn id="40" dur="500" fill="hold"/>
                                        <p:tgtEl>
                                          <p:spTgt spid="8">
                                            <p:txEl>
                                              <p:pRg st="6" end="6"/>
                                            </p:txEl>
                                          </p:spTgt>
                                        </p:tgtEl>
                                        <p:attrNameLst>
                                          <p:attrName>ppt_y</p:attrName>
                                        </p:attrNameLst>
                                      </p:cBhvr>
                                      <p:tavLst>
                                        <p:tav tm="0">
                                          <p:val>
                                            <p:strVal val="#ppt_y"/>
                                          </p:val>
                                        </p:tav>
                                        <p:tav tm="100000">
                                          <p:val>
                                            <p:strVal val="#ppt_y"/>
                                          </p:val>
                                        </p:tav>
                                      </p:tavLst>
                                    </p:anim>
                                    <p:animEffect transition="in" filter="fade">
                                      <p:cBhvr>
                                        <p:cTn id="41" dur="500"/>
                                        <p:tgtEl>
                                          <p:spTgt spid="8">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2.3 Java</a:t>
            </a:r>
            <a:r>
              <a:rPr lang="zh-CN" altLang="en-US" dirty="0" smtClean="0"/>
              <a:t>的基本数据类型</a:t>
            </a:r>
            <a:endParaRPr lang="zh-CN" altLang="en-US" dirty="0"/>
          </a:p>
        </p:txBody>
      </p:sp>
      <p:sp>
        <p:nvSpPr>
          <p:cNvPr id="9" name="TextBox 8"/>
          <p:cNvSpPr txBox="1"/>
          <p:nvPr/>
        </p:nvSpPr>
        <p:spPr>
          <a:xfrm>
            <a:off x="251520" y="980728"/>
            <a:ext cx="8712968" cy="892552"/>
          </a:xfrm>
          <a:prstGeom prst="rect">
            <a:avLst/>
          </a:prstGeom>
          <a:noFill/>
        </p:spPr>
        <p:txBody>
          <a:bodyPr wrap="square" rtlCol="0">
            <a:spAutoFit/>
          </a:bodyPr>
          <a:lstStyle/>
          <a:p>
            <a:pPr>
              <a:buFont typeface="Wingdings" pitchFamily="2" charset="2"/>
              <a:buChar char="Ø"/>
            </a:pPr>
            <a:r>
              <a:rPr lang="zh-CN" altLang="en-US" sz="2800" b="1" dirty="0" smtClean="0">
                <a:solidFill>
                  <a:srgbClr val="0000FF"/>
                </a:solidFill>
                <a:latin typeface="Arial" pitchFamily="34" charset="0"/>
                <a:ea typeface="华文细黑" pitchFamily="2" charset="-122"/>
                <a:cs typeface="Arial" pitchFamily="34" charset="0"/>
              </a:rPr>
              <a:t>浮点型</a:t>
            </a:r>
            <a:r>
              <a:rPr lang="en-US" altLang="zh-CN" sz="2800" b="1" dirty="0" smtClean="0">
                <a:solidFill>
                  <a:srgbClr val="0000FF"/>
                </a:solidFill>
                <a:latin typeface="Arial" pitchFamily="34" charset="0"/>
                <a:ea typeface="华文细黑" pitchFamily="2" charset="-122"/>
                <a:cs typeface="Arial" pitchFamily="34" charset="0"/>
              </a:rPr>
              <a:t>---float, double</a:t>
            </a:r>
          </a:p>
          <a:p>
            <a:pPr>
              <a:buFont typeface="Wingdings" pitchFamily="2" charset="2"/>
              <a:buChar char="Ø"/>
            </a:pPr>
            <a:endParaRPr lang="en-US" altLang="zh-CN" sz="2400" b="1" dirty="0" smtClean="0">
              <a:solidFill>
                <a:srgbClr val="0000FF"/>
              </a:solidFill>
              <a:latin typeface="Arial" pitchFamily="34" charset="0"/>
              <a:ea typeface="华文细黑" pitchFamily="2" charset="-122"/>
              <a:cs typeface="Arial" pitchFamily="34" charset="0"/>
            </a:endParaRPr>
          </a:p>
        </p:txBody>
      </p:sp>
      <p:graphicFrame>
        <p:nvGraphicFramePr>
          <p:cNvPr id="10" name="表格 9"/>
          <p:cNvGraphicFramePr>
            <a:graphicFrameLocks noGrp="1"/>
          </p:cNvGraphicFramePr>
          <p:nvPr/>
        </p:nvGraphicFramePr>
        <p:xfrm>
          <a:off x="251520" y="1772816"/>
          <a:ext cx="8640960" cy="1280160"/>
        </p:xfrm>
        <a:graphic>
          <a:graphicData uri="http://schemas.openxmlformats.org/drawingml/2006/table">
            <a:tbl>
              <a:tblPr firstRow="1" bandRow="1">
                <a:tableStyleId>{00A15C55-8517-42AA-B614-E9B94910E393}</a:tableStyleId>
              </a:tblPr>
              <a:tblGrid>
                <a:gridCol w="1224136"/>
                <a:gridCol w="1440160"/>
                <a:gridCol w="1008112"/>
                <a:gridCol w="4968552"/>
              </a:tblGrid>
              <a:tr h="338882">
                <a:tc>
                  <a:txBody>
                    <a:bodyPr/>
                    <a:lstStyle/>
                    <a:p>
                      <a:pPr algn="ctr"/>
                      <a:r>
                        <a:rPr lang="zh-CN" altLang="en-US" sz="1800" dirty="0" smtClean="0"/>
                        <a:t>浮点类型</a:t>
                      </a:r>
                      <a:endParaRPr lang="zh-CN" altLang="en-US" sz="1800" dirty="0">
                        <a:latin typeface="Arial" pitchFamily="34" charset="0"/>
                        <a:ea typeface="华文细黑" pitchFamily="2" charset="-122"/>
                        <a:cs typeface="Arial" pitchFamily="34" charset="0"/>
                      </a:endParaRPr>
                    </a:p>
                  </a:txBody>
                  <a:tcPr/>
                </a:tc>
                <a:tc>
                  <a:txBody>
                    <a:bodyPr/>
                    <a:lstStyle/>
                    <a:p>
                      <a:pPr algn="ctr"/>
                      <a:r>
                        <a:rPr lang="zh-CN" altLang="en-US" sz="1800" dirty="0" smtClean="0"/>
                        <a:t>浮点数长度</a:t>
                      </a:r>
                      <a:endParaRPr lang="zh-CN" altLang="en-US" sz="1800" dirty="0">
                        <a:latin typeface="Arial" pitchFamily="34" charset="0"/>
                        <a:ea typeface="华文细黑" pitchFamily="2" charset="-122"/>
                        <a:cs typeface="Arial" pitchFamily="34" charset="0"/>
                      </a:endParaRPr>
                    </a:p>
                  </a:txBody>
                  <a:tcPr/>
                </a:tc>
                <a:tc>
                  <a:txBody>
                    <a:bodyPr/>
                    <a:lstStyle/>
                    <a:p>
                      <a:pPr algn="ctr"/>
                      <a:r>
                        <a:rPr lang="zh-CN" altLang="en-US" sz="1800" dirty="0" smtClean="0"/>
                        <a:t>字节数</a:t>
                      </a:r>
                      <a:endParaRPr lang="zh-CN" altLang="en-US" sz="1800" dirty="0">
                        <a:latin typeface="Arial" pitchFamily="34" charset="0"/>
                        <a:ea typeface="华文细黑" pitchFamily="2" charset="-122"/>
                        <a:cs typeface="Arial" pitchFamily="34" charset="0"/>
                      </a:endParaRPr>
                    </a:p>
                  </a:txBody>
                  <a:tcPr/>
                </a:tc>
                <a:tc>
                  <a:txBody>
                    <a:bodyPr/>
                    <a:lstStyle/>
                    <a:p>
                      <a:pPr algn="ctr"/>
                      <a:r>
                        <a:rPr lang="zh-CN" altLang="en-US" sz="1800" dirty="0" smtClean="0"/>
                        <a:t>表示范围</a:t>
                      </a:r>
                      <a:endParaRPr lang="zh-CN" altLang="en-US" sz="1800" dirty="0">
                        <a:latin typeface="Arial" pitchFamily="34" charset="0"/>
                        <a:ea typeface="华文细黑" pitchFamily="2" charset="-122"/>
                        <a:cs typeface="Arial" pitchFamily="34" charset="0"/>
                      </a:endParaRPr>
                    </a:p>
                  </a:txBody>
                  <a:tcPr/>
                </a:tc>
              </a:tr>
              <a:tr h="338882">
                <a:tc>
                  <a:txBody>
                    <a:bodyPr/>
                    <a:lstStyle/>
                    <a:p>
                      <a:pPr algn="ctr"/>
                      <a:r>
                        <a:rPr lang="en-US" altLang="zh-CN" sz="2400" dirty="0" smtClean="0"/>
                        <a:t>float</a:t>
                      </a:r>
                      <a:endParaRPr lang="zh-CN" altLang="en-US" sz="2400" dirty="0">
                        <a:latin typeface="Arial" pitchFamily="34" charset="0"/>
                        <a:ea typeface="华文细黑" pitchFamily="2" charset="-122"/>
                        <a:cs typeface="Arial" pitchFamily="34" charset="0"/>
                      </a:endParaRPr>
                    </a:p>
                  </a:txBody>
                  <a:tcPr/>
                </a:tc>
                <a:tc>
                  <a:txBody>
                    <a:bodyPr/>
                    <a:lstStyle/>
                    <a:p>
                      <a:pPr algn="ctr"/>
                      <a:r>
                        <a:rPr lang="en-US" altLang="zh-CN" sz="2400" dirty="0" smtClean="0"/>
                        <a:t>32</a:t>
                      </a:r>
                      <a:r>
                        <a:rPr lang="zh-CN" altLang="en-US" sz="2400" dirty="0" smtClean="0"/>
                        <a:t>位</a:t>
                      </a:r>
                      <a:endParaRPr lang="zh-CN" altLang="en-US" sz="2400" dirty="0">
                        <a:latin typeface="Arial" pitchFamily="34" charset="0"/>
                        <a:ea typeface="华文细黑" pitchFamily="2" charset="-122"/>
                        <a:cs typeface="Arial" pitchFamily="34" charset="0"/>
                      </a:endParaRPr>
                    </a:p>
                  </a:txBody>
                  <a:tcPr/>
                </a:tc>
                <a:tc>
                  <a:txBody>
                    <a:bodyPr/>
                    <a:lstStyle/>
                    <a:p>
                      <a:pPr algn="ctr"/>
                      <a:r>
                        <a:rPr lang="en-US" altLang="zh-CN" sz="2400" dirty="0" smtClean="0">
                          <a:latin typeface="Arial" pitchFamily="34" charset="0"/>
                          <a:ea typeface="华文细黑" pitchFamily="2" charset="-122"/>
                          <a:cs typeface="Arial" pitchFamily="34" charset="0"/>
                        </a:rPr>
                        <a:t>4</a:t>
                      </a:r>
                      <a:endParaRPr lang="zh-CN" altLang="en-US" sz="2400" dirty="0">
                        <a:latin typeface="Arial" pitchFamily="34" charset="0"/>
                        <a:ea typeface="华文细黑" pitchFamily="2" charset="-122"/>
                        <a:cs typeface="Arial" pitchFamily="34" charset="0"/>
                      </a:endParaRPr>
                    </a:p>
                  </a:txBody>
                  <a:tcPr/>
                </a:tc>
                <a:tc>
                  <a:txBody>
                    <a:bodyPr/>
                    <a:lstStyle/>
                    <a:p>
                      <a:pPr algn="ctr"/>
                      <a:r>
                        <a:rPr lang="en-US" altLang="zh-CN" dirty="0" smtClean="0">
                          <a:solidFill>
                            <a:srgbClr val="0000FF"/>
                          </a:solidFill>
                          <a:sym typeface="Symbol"/>
                        </a:rPr>
                        <a:t>1.4e-45</a:t>
                      </a:r>
                      <a:r>
                        <a:rPr lang="en-US" altLang="zh-CN" dirty="0" smtClean="0">
                          <a:solidFill>
                            <a:srgbClr val="FF0000"/>
                          </a:solidFill>
                          <a:sym typeface="Symbol"/>
                        </a:rPr>
                        <a:t>f</a:t>
                      </a:r>
                      <a:r>
                        <a:rPr lang="en-US" altLang="zh-CN" dirty="0" smtClean="0">
                          <a:solidFill>
                            <a:schemeClr val="tx1"/>
                          </a:solidFill>
                          <a:sym typeface="Symbol"/>
                        </a:rPr>
                        <a:t></a:t>
                      </a:r>
                      <a:r>
                        <a:rPr lang="en-US" altLang="zh-CN" dirty="0" smtClean="0">
                          <a:solidFill>
                            <a:srgbClr val="0000FF"/>
                          </a:solidFill>
                          <a:sym typeface="Symbol"/>
                        </a:rPr>
                        <a:t>3.402823e+38</a:t>
                      </a:r>
                      <a:r>
                        <a:rPr lang="en-US" altLang="zh-CN" dirty="0" smtClean="0">
                          <a:solidFill>
                            <a:srgbClr val="FF0000"/>
                          </a:solidFill>
                          <a:sym typeface="Symbol"/>
                        </a:rPr>
                        <a:t>f</a:t>
                      </a:r>
                      <a:endParaRPr lang="zh-CN" altLang="en-US" dirty="0">
                        <a:solidFill>
                          <a:srgbClr val="FF0000"/>
                        </a:solidFill>
                        <a:latin typeface="Arial" pitchFamily="34" charset="0"/>
                        <a:ea typeface="华文细黑" pitchFamily="2" charset="-122"/>
                        <a:cs typeface="Arial" pitchFamily="34" charset="0"/>
                      </a:endParaRPr>
                    </a:p>
                  </a:txBody>
                  <a:tcPr/>
                </a:tc>
              </a:tr>
              <a:tr h="338882">
                <a:tc>
                  <a:txBody>
                    <a:bodyPr/>
                    <a:lstStyle/>
                    <a:p>
                      <a:pPr algn="ctr"/>
                      <a:r>
                        <a:rPr lang="en-US" altLang="zh-CN" sz="2400" dirty="0" smtClean="0"/>
                        <a:t>double</a:t>
                      </a:r>
                      <a:endParaRPr lang="zh-CN" altLang="en-US" sz="2400" dirty="0">
                        <a:latin typeface="Arial" pitchFamily="34" charset="0"/>
                        <a:ea typeface="华文细黑" pitchFamily="2" charset="-122"/>
                        <a:cs typeface="Arial" pitchFamily="34" charset="0"/>
                      </a:endParaRPr>
                    </a:p>
                  </a:txBody>
                  <a:tcPr/>
                </a:tc>
                <a:tc>
                  <a:txBody>
                    <a:bodyPr/>
                    <a:lstStyle/>
                    <a:p>
                      <a:pPr algn="ctr"/>
                      <a:r>
                        <a:rPr lang="en-US" altLang="zh-CN" sz="2400" dirty="0" smtClean="0"/>
                        <a:t>64</a:t>
                      </a:r>
                      <a:r>
                        <a:rPr lang="zh-CN" altLang="en-US" sz="2400" dirty="0" smtClean="0"/>
                        <a:t>位</a:t>
                      </a:r>
                      <a:endParaRPr lang="zh-CN" altLang="en-US" sz="2400" dirty="0">
                        <a:latin typeface="Arial" pitchFamily="34" charset="0"/>
                        <a:ea typeface="华文细黑" pitchFamily="2" charset="-122"/>
                        <a:cs typeface="Arial" pitchFamily="34" charset="0"/>
                      </a:endParaRPr>
                    </a:p>
                  </a:txBody>
                  <a:tcPr/>
                </a:tc>
                <a:tc>
                  <a:txBody>
                    <a:bodyPr/>
                    <a:lstStyle/>
                    <a:p>
                      <a:pPr algn="ctr"/>
                      <a:r>
                        <a:rPr lang="en-US" altLang="zh-CN" sz="2400" dirty="0" smtClean="0">
                          <a:latin typeface="Arial" pitchFamily="34" charset="0"/>
                          <a:ea typeface="华文细黑" pitchFamily="2" charset="-122"/>
                          <a:cs typeface="Arial" pitchFamily="34" charset="0"/>
                        </a:rPr>
                        <a:t>8</a:t>
                      </a:r>
                      <a:endParaRPr lang="zh-CN" altLang="en-US" sz="2400" dirty="0">
                        <a:latin typeface="Arial" pitchFamily="34" charset="0"/>
                        <a:ea typeface="华文细黑" pitchFamily="2" charset="-122"/>
                        <a:cs typeface="Arial"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0000FF"/>
                          </a:solidFill>
                        </a:rPr>
                        <a:t>4.9e-324</a:t>
                      </a:r>
                      <a:r>
                        <a:rPr lang="en-US" altLang="zh-CN" dirty="0" smtClean="0">
                          <a:solidFill>
                            <a:srgbClr val="FF0000"/>
                          </a:solidFill>
                        </a:rPr>
                        <a:t>d</a:t>
                      </a:r>
                      <a:r>
                        <a:rPr lang="en-US" altLang="zh-CN" dirty="0" smtClean="0">
                          <a:sym typeface="Symbol"/>
                        </a:rPr>
                        <a:t></a:t>
                      </a:r>
                      <a:r>
                        <a:rPr lang="en-US" altLang="zh-CN" dirty="0" smtClean="0">
                          <a:solidFill>
                            <a:srgbClr val="0000FF"/>
                          </a:solidFill>
                          <a:sym typeface="Symbol"/>
                        </a:rPr>
                        <a:t>1.7976931348623157e+308</a:t>
                      </a:r>
                      <a:r>
                        <a:rPr lang="en-US" altLang="zh-CN" dirty="0" smtClean="0">
                          <a:solidFill>
                            <a:srgbClr val="FF0000"/>
                          </a:solidFill>
                          <a:sym typeface="Symbol"/>
                        </a:rPr>
                        <a:t>d</a:t>
                      </a:r>
                      <a:endParaRPr lang="zh-CN" altLang="en-US" dirty="0">
                        <a:solidFill>
                          <a:srgbClr val="FF0000"/>
                        </a:solidFill>
                        <a:latin typeface="Arial" pitchFamily="34" charset="0"/>
                        <a:ea typeface="华文细黑" pitchFamily="2" charset="-122"/>
                        <a:cs typeface="Arial" pitchFamily="34" charset="0"/>
                      </a:endParaRPr>
                    </a:p>
                  </a:txBody>
                  <a:tcPr/>
                </a:tc>
              </a:tr>
            </a:tbl>
          </a:graphicData>
        </a:graphic>
      </p:graphicFrame>
      <p:graphicFrame>
        <p:nvGraphicFramePr>
          <p:cNvPr id="11" name="表格 10"/>
          <p:cNvGraphicFramePr>
            <a:graphicFrameLocks noGrp="1"/>
          </p:cNvGraphicFramePr>
          <p:nvPr/>
        </p:nvGraphicFramePr>
        <p:xfrm>
          <a:off x="395536" y="3429000"/>
          <a:ext cx="8136904" cy="2743200"/>
        </p:xfrm>
        <a:graphic>
          <a:graphicData uri="http://schemas.openxmlformats.org/drawingml/2006/table">
            <a:tbl>
              <a:tblPr firstRow="1" bandRow="1">
                <a:tableStyleId>{00A15C55-8517-42AA-B614-E9B94910E393}</a:tableStyleId>
              </a:tblPr>
              <a:tblGrid>
                <a:gridCol w="1584176"/>
                <a:gridCol w="3312368"/>
                <a:gridCol w="3240360"/>
              </a:tblGrid>
              <a:tr h="154816">
                <a:tc>
                  <a:txBody>
                    <a:bodyPr/>
                    <a:lstStyle/>
                    <a:p>
                      <a:pPr algn="ctr"/>
                      <a:endParaRPr lang="zh-CN" altLang="en-US" dirty="0">
                        <a:latin typeface="Arial" pitchFamily="34" charset="0"/>
                        <a:ea typeface="华文细黑" pitchFamily="2" charset="-122"/>
                        <a:cs typeface="Arial" pitchFamily="34" charset="0"/>
                      </a:endParaRPr>
                    </a:p>
                  </a:txBody>
                  <a:tcPr/>
                </a:tc>
                <a:tc>
                  <a:txBody>
                    <a:bodyPr/>
                    <a:lstStyle/>
                    <a:p>
                      <a:pPr algn="ctr"/>
                      <a:r>
                        <a:rPr lang="en-US" altLang="zh-CN" sz="2400" dirty="0" smtClean="0">
                          <a:latin typeface="Arial" pitchFamily="34" charset="0"/>
                          <a:ea typeface="华文细黑" pitchFamily="2" charset="-122"/>
                          <a:cs typeface="Arial" pitchFamily="34" charset="0"/>
                        </a:rPr>
                        <a:t>float</a:t>
                      </a:r>
                      <a:endParaRPr lang="zh-CN" altLang="en-US" sz="2400" dirty="0">
                        <a:latin typeface="Arial" pitchFamily="34" charset="0"/>
                        <a:ea typeface="华文细黑" pitchFamily="2" charset="-122"/>
                        <a:cs typeface="Arial" pitchFamily="34" charset="0"/>
                      </a:endParaRPr>
                    </a:p>
                  </a:txBody>
                  <a:tcPr/>
                </a:tc>
                <a:tc>
                  <a:txBody>
                    <a:bodyPr/>
                    <a:lstStyle/>
                    <a:p>
                      <a:pPr algn="ctr"/>
                      <a:r>
                        <a:rPr lang="en-US" altLang="zh-CN" sz="2400" dirty="0" smtClean="0">
                          <a:latin typeface="Arial" pitchFamily="34" charset="0"/>
                          <a:ea typeface="华文细黑" pitchFamily="2" charset="-122"/>
                          <a:cs typeface="Arial" pitchFamily="34" charset="0"/>
                        </a:rPr>
                        <a:t>double</a:t>
                      </a:r>
                      <a:endParaRPr lang="zh-CN" altLang="en-US" sz="2400" dirty="0">
                        <a:latin typeface="Arial" pitchFamily="34" charset="0"/>
                        <a:ea typeface="华文细黑" pitchFamily="2" charset="-122"/>
                        <a:cs typeface="Arial" pitchFamily="34" charset="0"/>
                      </a:endParaRPr>
                    </a:p>
                  </a:txBody>
                  <a:tcPr/>
                </a:tc>
              </a:tr>
              <a:tr h="154816">
                <a:tc>
                  <a:txBody>
                    <a:bodyPr/>
                    <a:lstStyle/>
                    <a:p>
                      <a:pPr algn="ctr"/>
                      <a:r>
                        <a:rPr lang="zh-CN" altLang="en-US" sz="2400" dirty="0" smtClean="0">
                          <a:latin typeface="Arial" pitchFamily="34" charset="0"/>
                          <a:ea typeface="华文细黑" pitchFamily="2" charset="-122"/>
                          <a:cs typeface="Arial" pitchFamily="34" charset="0"/>
                        </a:rPr>
                        <a:t>最大值</a:t>
                      </a:r>
                      <a:endParaRPr lang="zh-CN" altLang="en-US" sz="2400" dirty="0">
                        <a:latin typeface="Arial" pitchFamily="34" charset="0"/>
                        <a:ea typeface="华文细黑" pitchFamily="2" charset="-122"/>
                        <a:cs typeface="Arial" pitchFamily="34" charset="0"/>
                      </a:endParaRPr>
                    </a:p>
                  </a:txBody>
                  <a:tcPr/>
                </a:tc>
                <a:tc>
                  <a:txBody>
                    <a:bodyPr/>
                    <a:lstStyle/>
                    <a:p>
                      <a:pPr algn="ctr"/>
                      <a:r>
                        <a:rPr lang="en-US" altLang="zh-CN" dirty="0" err="1" smtClean="0">
                          <a:latin typeface="Arial" pitchFamily="34" charset="0"/>
                          <a:ea typeface="华文细黑" pitchFamily="2" charset="-122"/>
                          <a:cs typeface="Arial" pitchFamily="34" charset="0"/>
                        </a:rPr>
                        <a:t>Float.MAX_VALUE</a:t>
                      </a:r>
                      <a:endParaRPr lang="zh-CN" altLang="en-US" dirty="0">
                        <a:latin typeface="Arial" pitchFamily="34" charset="0"/>
                        <a:ea typeface="华文细黑" pitchFamily="2" charset="-122"/>
                        <a:cs typeface="Arial" pitchFamily="34" charset="0"/>
                      </a:endParaRPr>
                    </a:p>
                  </a:txBody>
                  <a:tcPr/>
                </a:tc>
                <a:tc>
                  <a:txBody>
                    <a:bodyPr/>
                    <a:lstStyle/>
                    <a:p>
                      <a:pPr algn="ctr"/>
                      <a:r>
                        <a:rPr lang="en-US" altLang="zh-CN" dirty="0" err="1" smtClean="0">
                          <a:latin typeface="Arial" pitchFamily="34" charset="0"/>
                          <a:ea typeface="华文细黑" pitchFamily="2" charset="-122"/>
                          <a:cs typeface="Arial" pitchFamily="34" charset="0"/>
                        </a:rPr>
                        <a:t>Double.MAX_VALUE</a:t>
                      </a:r>
                      <a:endParaRPr lang="zh-CN" altLang="en-US" dirty="0">
                        <a:latin typeface="Arial" pitchFamily="34" charset="0"/>
                        <a:ea typeface="华文细黑" pitchFamily="2" charset="-122"/>
                        <a:cs typeface="Arial" pitchFamily="34" charset="0"/>
                      </a:endParaRPr>
                    </a:p>
                  </a:txBody>
                  <a:tcPr/>
                </a:tc>
              </a:tr>
              <a:tr h="154816">
                <a:tc>
                  <a:txBody>
                    <a:bodyPr/>
                    <a:lstStyle/>
                    <a:p>
                      <a:pPr algn="ctr"/>
                      <a:r>
                        <a:rPr lang="zh-CN" altLang="en-US" sz="2400" dirty="0" smtClean="0">
                          <a:latin typeface="Arial" pitchFamily="34" charset="0"/>
                          <a:ea typeface="华文细黑" pitchFamily="2" charset="-122"/>
                          <a:cs typeface="Arial" pitchFamily="34" charset="0"/>
                        </a:rPr>
                        <a:t>最小值</a:t>
                      </a:r>
                      <a:endParaRPr lang="zh-CN" altLang="en-US" sz="2400" dirty="0">
                        <a:latin typeface="Arial" pitchFamily="34" charset="0"/>
                        <a:ea typeface="华文细黑" pitchFamily="2" charset="-122"/>
                        <a:cs typeface="Arial" pitchFamily="34" charset="0"/>
                      </a:endParaRPr>
                    </a:p>
                  </a:txBody>
                  <a:tcPr/>
                </a:tc>
                <a:tc>
                  <a:txBody>
                    <a:bodyPr/>
                    <a:lstStyle/>
                    <a:p>
                      <a:pPr algn="ctr"/>
                      <a:r>
                        <a:rPr lang="en-US" altLang="zh-CN" dirty="0" err="1" smtClean="0">
                          <a:latin typeface="Arial" pitchFamily="34" charset="0"/>
                          <a:ea typeface="华文细黑" pitchFamily="2" charset="-122"/>
                          <a:cs typeface="Arial" pitchFamily="34" charset="0"/>
                        </a:rPr>
                        <a:t>Float.MIN_VALUE</a:t>
                      </a:r>
                      <a:endParaRPr lang="zh-CN" altLang="en-US" dirty="0">
                        <a:latin typeface="Arial" pitchFamily="34" charset="0"/>
                        <a:ea typeface="华文细黑" pitchFamily="2" charset="-122"/>
                        <a:cs typeface="Arial" pitchFamily="34" charset="0"/>
                      </a:endParaRPr>
                    </a:p>
                  </a:txBody>
                  <a:tcPr/>
                </a:tc>
                <a:tc>
                  <a:txBody>
                    <a:bodyPr/>
                    <a:lstStyle/>
                    <a:p>
                      <a:pPr algn="ctr"/>
                      <a:r>
                        <a:rPr lang="en-US" altLang="zh-CN" dirty="0" err="1" smtClean="0">
                          <a:latin typeface="Arial" pitchFamily="34" charset="0"/>
                          <a:ea typeface="华文细黑" pitchFamily="2" charset="-122"/>
                          <a:cs typeface="Arial" pitchFamily="34" charset="0"/>
                        </a:rPr>
                        <a:t>Double.MIN_VALUE</a:t>
                      </a:r>
                      <a:endParaRPr lang="zh-CN" altLang="en-US" dirty="0">
                        <a:latin typeface="Arial" pitchFamily="34" charset="0"/>
                        <a:ea typeface="华文细黑" pitchFamily="2" charset="-122"/>
                        <a:cs typeface="Arial" pitchFamily="34" charset="0"/>
                      </a:endParaRPr>
                    </a:p>
                  </a:txBody>
                  <a:tcPr/>
                </a:tc>
              </a:tr>
              <a:tr h="154816">
                <a:tc>
                  <a:txBody>
                    <a:bodyPr/>
                    <a:lstStyle/>
                    <a:p>
                      <a:pPr algn="ctr"/>
                      <a:r>
                        <a:rPr lang="zh-CN" altLang="en-US" sz="2400" dirty="0" smtClean="0">
                          <a:latin typeface="Arial" pitchFamily="34" charset="0"/>
                          <a:ea typeface="华文细黑" pitchFamily="2" charset="-122"/>
                          <a:cs typeface="Arial" pitchFamily="34" charset="0"/>
                        </a:rPr>
                        <a:t>正无穷大</a:t>
                      </a:r>
                      <a:endParaRPr lang="zh-CN" altLang="en-US" sz="2400" dirty="0">
                        <a:latin typeface="Arial" pitchFamily="34" charset="0"/>
                        <a:ea typeface="华文细黑" pitchFamily="2" charset="-122"/>
                        <a:cs typeface="Arial" pitchFamily="34" charset="0"/>
                      </a:endParaRPr>
                    </a:p>
                  </a:txBody>
                  <a:tcPr/>
                </a:tc>
                <a:tc>
                  <a:txBody>
                    <a:bodyPr/>
                    <a:lstStyle/>
                    <a:p>
                      <a:pPr algn="ctr"/>
                      <a:r>
                        <a:rPr lang="en-US" altLang="zh-CN" dirty="0" err="1" smtClean="0">
                          <a:latin typeface="Arial" pitchFamily="34" charset="0"/>
                          <a:ea typeface="华文细黑" pitchFamily="2" charset="-122"/>
                          <a:cs typeface="Arial" pitchFamily="34" charset="0"/>
                        </a:rPr>
                        <a:t>Float.POSITIVE_INFINITY</a:t>
                      </a:r>
                      <a:endParaRPr lang="zh-CN" altLang="en-US" dirty="0">
                        <a:latin typeface="Arial" pitchFamily="34" charset="0"/>
                        <a:ea typeface="华文细黑" pitchFamily="2" charset="-122"/>
                        <a:cs typeface="Arial"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err="1" smtClean="0">
                          <a:latin typeface="Arial" pitchFamily="34" charset="0"/>
                          <a:ea typeface="华文细黑" pitchFamily="2" charset="-122"/>
                          <a:cs typeface="Arial" pitchFamily="34" charset="0"/>
                        </a:rPr>
                        <a:t>Double.POSITIVE_INFINITY</a:t>
                      </a:r>
                      <a:endParaRPr lang="zh-CN" altLang="en-US" dirty="0">
                        <a:latin typeface="Arial" pitchFamily="34" charset="0"/>
                        <a:ea typeface="华文细黑" pitchFamily="2" charset="-122"/>
                        <a:cs typeface="Arial" pitchFamily="34" charset="0"/>
                      </a:endParaRPr>
                    </a:p>
                  </a:txBody>
                  <a:tcPr/>
                </a:tc>
              </a:tr>
              <a:tr h="154816">
                <a:tc>
                  <a:txBody>
                    <a:bodyPr/>
                    <a:lstStyle/>
                    <a:p>
                      <a:pPr algn="ctr"/>
                      <a:r>
                        <a:rPr lang="zh-CN" altLang="en-US" sz="2400" dirty="0" smtClean="0">
                          <a:latin typeface="Arial" pitchFamily="34" charset="0"/>
                          <a:ea typeface="华文细黑" pitchFamily="2" charset="-122"/>
                          <a:cs typeface="Arial" pitchFamily="34" charset="0"/>
                        </a:rPr>
                        <a:t>负无穷大</a:t>
                      </a:r>
                      <a:endParaRPr lang="zh-CN" altLang="en-US" sz="2400" dirty="0">
                        <a:latin typeface="Arial" pitchFamily="34" charset="0"/>
                        <a:ea typeface="华文细黑" pitchFamily="2" charset="-122"/>
                        <a:cs typeface="Arial"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err="1" smtClean="0">
                          <a:latin typeface="Arial" pitchFamily="34" charset="0"/>
                          <a:ea typeface="华文细黑" pitchFamily="2" charset="-122"/>
                          <a:cs typeface="Arial" pitchFamily="34" charset="0"/>
                        </a:rPr>
                        <a:t>Float.NEGATIVE_INFINITY</a:t>
                      </a:r>
                      <a:endParaRPr lang="zh-CN" altLang="en-US" dirty="0" smtClean="0">
                        <a:latin typeface="Arial" pitchFamily="34" charset="0"/>
                        <a:ea typeface="华文细黑" pitchFamily="2" charset="-122"/>
                        <a:cs typeface="Arial"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err="1" smtClean="0">
                          <a:latin typeface="Arial" pitchFamily="34" charset="0"/>
                          <a:ea typeface="华文细黑" pitchFamily="2" charset="-122"/>
                          <a:cs typeface="Arial" pitchFamily="34" charset="0"/>
                        </a:rPr>
                        <a:t>Double.NEGATIVE_INFINITY</a:t>
                      </a:r>
                      <a:endParaRPr lang="zh-CN" altLang="en-US" dirty="0" smtClean="0">
                        <a:latin typeface="Arial" pitchFamily="34" charset="0"/>
                        <a:ea typeface="华文细黑" pitchFamily="2" charset="-122"/>
                        <a:cs typeface="Arial" pitchFamily="34" charset="0"/>
                      </a:endParaRPr>
                    </a:p>
                  </a:txBody>
                  <a:tcPr/>
                </a:tc>
              </a:tr>
              <a:tr h="154816">
                <a:tc>
                  <a:txBody>
                    <a:bodyPr/>
                    <a:lstStyle/>
                    <a:p>
                      <a:pPr algn="ctr"/>
                      <a:r>
                        <a:rPr lang="en-US" altLang="zh-CN" sz="2400" dirty="0" smtClean="0">
                          <a:latin typeface="Arial" pitchFamily="34" charset="0"/>
                          <a:ea typeface="华文细黑" pitchFamily="2" charset="-122"/>
                          <a:cs typeface="Arial" pitchFamily="34" charset="0"/>
                        </a:rPr>
                        <a:t>0/0</a:t>
                      </a:r>
                      <a:endParaRPr lang="zh-CN" altLang="en-US" sz="2400" dirty="0">
                        <a:latin typeface="Arial" pitchFamily="34" charset="0"/>
                        <a:ea typeface="华文细黑" pitchFamily="2" charset="-122"/>
                        <a:cs typeface="Arial" pitchFamily="34" charset="0"/>
                      </a:endParaRPr>
                    </a:p>
                  </a:txBody>
                  <a:tcPr/>
                </a:tc>
                <a:tc>
                  <a:txBody>
                    <a:bodyPr/>
                    <a:lstStyle/>
                    <a:p>
                      <a:pPr algn="ctr"/>
                      <a:r>
                        <a:rPr lang="en-US" altLang="zh-CN" dirty="0" err="1" smtClean="0">
                          <a:latin typeface="Arial" pitchFamily="34" charset="0"/>
                          <a:ea typeface="华文细黑" pitchFamily="2" charset="-122"/>
                          <a:cs typeface="Arial" pitchFamily="34" charset="0"/>
                        </a:rPr>
                        <a:t>Float.NaN</a:t>
                      </a:r>
                      <a:endParaRPr lang="zh-CN" altLang="en-US" dirty="0">
                        <a:latin typeface="Arial" pitchFamily="34" charset="0"/>
                        <a:ea typeface="华文细黑" pitchFamily="2" charset="-122"/>
                        <a:cs typeface="Arial" pitchFamily="34" charset="0"/>
                      </a:endParaRPr>
                    </a:p>
                  </a:txBody>
                  <a:tcPr/>
                </a:tc>
                <a:tc>
                  <a:txBody>
                    <a:bodyPr/>
                    <a:lstStyle/>
                    <a:p>
                      <a:pPr algn="ctr"/>
                      <a:r>
                        <a:rPr lang="en-US" altLang="zh-CN" dirty="0" err="1" smtClean="0">
                          <a:latin typeface="Arial" pitchFamily="34" charset="0"/>
                          <a:ea typeface="华文细黑" pitchFamily="2" charset="-122"/>
                          <a:cs typeface="Arial" pitchFamily="34" charset="0"/>
                        </a:rPr>
                        <a:t>Double.NaN</a:t>
                      </a:r>
                      <a:endParaRPr lang="zh-CN" altLang="en-US" dirty="0">
                        <a:latin typeface="Arial" pitchFamily="34" charset="0"/>
                        <a:ea typeface="华文细黑" pitchFamily="2" charset="-122"/>
                        <a:cs typeface="Arial" pitchFamily="34" charset="0"/>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2.3 Java</a:t>
            </a:r>
            <a:r>
              <a:rPr lang="zh-CN" altLang="en-US" dirty="0" smtClean="0"/>
              <a:t>的基本数据类型</a:t>
            </a:r>
            <a:endParaRPr lang="zh-CN" altLang="en-US" dirty="0"/>
          </a:p>
        </p:txBody>
      </p:sp>
      <p:sp>
        <p:nvSpPr>
          <p:cNvPr id="12" name="TextBox 11"/>
          <p:cNvSpPr txBox="1"/>
          <p:nvPr/>
        </p:nvSpPr>
        <p:spPr>
          <a:xfrm>
            <a:off x="323528" y="980728"/>
            <a:ext cx="8496944" cy="4849533"/>
          </a:xfrm>
          <a:prstGeom prst="rect">
            <a:avLst/>
          </a:prstGeom>
          <a:noFill/>
        </p:spPr>
        <p:txBody>
          <a:bodyPr wrap="square" rtlCol="0">
            <a:spAutoFit/>
          </a:bodyPr>
          <a:lstStyle/>
          <a:p>
            <a:pPr>
              <a:lnSpc>
                <a:spcPct val="120000"/>
              </a:lnSpc>
              <a:buFont typeface="Wingdings" pitchFamily="2" charset="2"/>
              <a:buChar char="ü"/>
            </a:pPr>
            <a:r>
              <a:rPr lang="zh-CN" altLang="en-US" sz="2600" b="1" dirty="0" smtClean="0">
                <a:latin typeface="Arial" pitchFamily="34" charset="0"/>
                <a:ea typeface="华文细黑" pitchFamily="2" charset="-122"/>
                <a:cs typeface="Arial" pitchFamily="34" charset="0"/>
              </a:rPr>
              <a:t>浮点型有两种：单精度浮点数</a:t>
            </a:r>
            <a:r>
              <a:rPr lang="en-US" altLang="zh-CN" sz="2600" b="1" dirty="0" smtClean="0">
                <a:latin typeface="Arial" pitchFamily="34" charset="0"/>
                <a:ea typeface="华文细黑" pitchFamily="2" charset="-122"/>
                <a:cs typeface="Arial" pitchFamily="34" charset="0"/>
              </a:rPr>
              <a:t>float</a:t>
            </a:r>
            <a:r>
              <a:rPr lang="zh-CN" altLang="en-US" sz="2600" b="1" dirty="0" smtClean="0">
                <a:latin typeface="Arial" pitchFamily="34" charset="0"/>
                <a:ea typeface="华文细黑" pitchFamily="2" charset="-122"/>
                <a:cs typeface="Arial" pitchFamily="34" charset="0"/>
              </a:rPr>
              <a:t>，双精度浮点数</a:t>
            </a:r>
            <a:r>
              <a:rPr lang="en-US" altLang="zh-CN" sz="2600" b="1" dirty="0" smtClean="0">
                <a:latin typeface="Arial" pitchFamily="34" charset="0"/>
                <a:ea typeface="华文细黑" pitchFamily="2" charset="-122"/>
                <a:cs typeface="Arial" pitchFamily="34" charset="0"/>
              </a:rPr>
              <a:t>double</a:t>
            </a:r>
            <a:r>
              <a:rPr lang="zh-CN" altLang="en-US" sz="2600" b="1" dirty="0" smtClean="0">
                <a:latin typeface="Arial" pitchFamily="34" charset="0"/>
                <a:ea typeface="华文细黑" pitchFamily="2" charset="-122"/>
                <a:cs typeface="Arial" pitchFamily="34" charset="0"/>
              </a:rPr>
              <a:t>，它们都是有符号数。</a:t>
            </a:r>
            <a:endParaRPr lang="en-US" altLang="zh-CN" sz="2600" b="1" dirty="0" smtClean="0">
              <a:latin typeface="Arial" pitchFamily="34" charset="0"/>
              <a:ea typeface="华文细黑" pitchFamily="2" charset="-122"/>
              <a:cs typeface="Arial" pitchFamily="34" charset="0"/>
            </a:endParaRPr>
          </a:p>
          <a:p>
            <a:pPr>
              <a:lnSpc>
                <a:spcPct val="120000"/>
              </a:lnSpc>
              <a:buFont typeface="Wingdings" pitchFamily="2" charset="2"/>
              <a:buChar char="ü"/>
            </a:pPr>
            <a:r>
              <a:rPr lang="zh-CN" altLang="en-US" sz="2600" b="1" dirty="0" smtClean="0">
                <a:latin typeface="Arial" pitchFamily="34" charset="0"/>
                <a:ea typeface="华文细黑" pitchFamily="2" charset="-122"/>
                <a:cs typeface="Arial" pitchFamily="34" charset="0"/>
              </a:rPr>
              <a:t>如果数值中包含小数点、指数部分</a:t>
            </a:r>
            <a:r>
              <a:rPr lang="en-US" altLang="zh-CN" sz="2600" b="1" dirty="0" smtClean="0">
                <a:latin typeface="Arial" pitchFamily="34" charset="0"/>
                <a:ea typeface="华文细黑" pitchFamily="2" charset="-122"/>
                <a:cs typeface="Arial" pitchFamily="34" charset="0"/>
              </a:rPr>
              <a:t>(e)</a:t>
            </a:r>
            <a:r>
              <a:rPr lang="zh-CN" altLang="en-US" sz="2600" b="1" dirty="0" smtClean="0">
                <a:latin typeface="Arial" pitchFamily="34" charset="0"/>
                <a:ea typeface="华文细黑" pitchFamily="2" charset="-122"/>
                <a:cs typeface="Arial" pitchFamily="34" charset="0"/>
              </a:rPr>
              <a:t>，或者其后跟有字母</a:t>
            </a:r>
            <a:r>
              <a:rPr lang="en-US" altLang="zh-CN" sz="2600" b="1" dirty="0" smtClean="0">
                <a:latin typeface="Arial" pitchFamily="34" charset="0"/>
                <a:ea typeface="华文细黑" pitchFamily="2" charset="-122"/>
                <a:cs typeface="Arial" pitchFamily="34" charset="0"/>
              </a:rPr>
              <a:t>f/F(</a:t>
            </a:r>
            <a:r>
              <a:rPr lang="zh-CN" altLang="en-US" sz="2600" b="1" dirty="0" smtClean="0">
                <a:latin typeface="Arial" pitchFamily="34" charset="0"/>
                <a:ea typeface="华文细黑" pitchFamily="2" charset="-122"/>
                <a:cs typeface="Arial" pitchFamily="34" charset="0"/>
              </a:rPr>
              <a:t>单精度</a:t>
            </a:r>
            <a:r>
              <a:rPr lang="en-US" altLang="zh-CN" sz="2600" b="1" dirty="0" smtClean="0">
                <a:latin typeface="Arial" pitchFamily="34" charset="0"/>
                <a:ea typeface="华文细黑" pitchFamily="2" charset="-122"/>
                <a:cs typeface="Arial" pitchFamily="34" charset="0"/>
              </a:rPr>
              <a:t>)</a:t>
            </a:r>
            <a:r>
              <a:rPr lang="zh-CN" altLang="en-US" sz="2600" b="1" dirty="0" smtClean="0">
                <a:latin typeface="Arial" pitchFamily="34" charset="0"/>
                <a:ea typeface="华文细黑" pitchFamily="2" charset="-122"/>
                <a:cs typeface="Arial" pitchFamily="34" charset="0"/>
              </a:rPr>
              <a:t>或</a:t>
            </a:r>
            <a:r>
              <a:rPr lang="en-US" altLang="zh-CN" sz="2600" b="1" dirty="0" smtClean="0">
                <a:latin typeface="Arial" pitchFamily="34" charset="0"/>
                <a:ea typeface="华文细黑" pitchFamily="2" charset="-122"/>
                <a:cs typeface="Arial" pitchFamily="34" charset="0"/>
              </a:rPr>
              <a:t>d/D(</a:t>
            </a:r>
            <a:r>
              <a:rPr lang="zh-CN" altLang="en-US" sz="2600" b="1" dirty="0" smtClean="0">
                <a:latin typeface="Arial" pitchFamily="34" charset="0"/>
                <a:ea typeface="华文细黑" pitchFamily="2" charset="-122"/>
                <a:cs typeface="Arial" pitchFamily="34" charset="0"/>
              </a:rPr>
              <a:t>双精度</a:t>
            </a:r>
            <a:r>
              <a:rPr lang="en-US" altLang="zh-CN" sz="2600" b="1" dirty="0" smtClean="0">
                <a:latin typeface="Arial" pitchFamily="34" charset="0"/>
                <a:ea typeface="华文细黑" pitchFamily="2" charset="-122"/>
                <a:cs typeface="Arial" pitchFamily="34" charset="0"/>
              </a:rPr>
              <a:t>)</a:t>
            </a:r>
            <a:r>
              <a:rPr lang="zh-CN" altLang="en-US" sz="2600" b="1" dirty="0" smtClean="0">
                <a:latin typeface="Arial" pitchFamily="34" charset="0"/>
                <a:ea typeface="华文细黑" pitchFamily="2" charset="-122"/>
                <a:cs typeface="Arial" pitchFamily="34" charset="0"/>
              </a:rPr>
              <a:t>，则为浮点数。</a:t>
            </a:r>
            <a:endParaRPr lang="en-US" altLang="zh-CN" sz="2600" b="1" dirty="0" smtClean="0">
              <a:latin typeface="Arial" pitchFamily="34" charset="0"/>
              <a:ea typeface="华文细黑" pitchFamily="2" charset="-122"/>
              <a:cs typeface="Arial" pitchFamily="34" charset="0"/>
            </a:endParaRPr>
          </a:p>
          <a:p>
            <a:pPr>
              <a:lnSpc>
                <a:spcPct val="120000"/>
              </a:lnSpc>
              <a:buFont typeface="Wingdings" pitchFamily="2" charset="2"/>
              <a:buChar char="ü"/>
            </a:pPr>
            <a:r>
              <a:rPr lang="zh-CN" altLang="en-US" sz="2600" b="1" dirty="0" smtClean="0">
                <a:latin typeface="Arial" pitchFamily="34" charset="0"/>
                <a:ea typeface="华文细黑" pitchFamily="2" charset="-122"/>
                <a:cs typeface="Arial" pitchFamily="34" charset="0"/>
              </a:rPr>
              <a:t>浮点数常量是</a:t>
            </a:r>
            <a:r>
              <a:rPr lang="en-US" altLang="zh-CN" sz="2600" b="1" dirty="0" smtClean="0">
                <a:solidFill>
                  <a:srgbClr val="FF0000"/>
                </a:solidFill>
                <a:latin typeface="Arial" pitchFamily="34" charset="0"/>
                <a:ea typeface="华文细黑" pitchFamily="2" charset="-122"/>
                <a:cs typeface="Arial" pitchFamily="34" charset="0"/>
              </a:rPr>
              <a:t>double</a:t>
            </a:r>
            <a:r>
              <a:rPr lang="zh-CN" altLang="en-US" sz="2600" b="1" dirty="0" smtClean="0">
                <a:solidFill>
                  <a:srgbClr val="FF0000"/>
                </a:solidFill>
                <a:latin typeface="Arial" pitchFamily="34" charset="0"/>
                <a:ea typeface="华文细黑" pitchFamily="2" charset="-122"/>
                <a:cs typeface="Arial" pitchFamily="34" charset="0"/>
              </a:rPr>
              <a:t>型</a:t>
            </a:r>
            <a:r>
              <a:rPr lang="zh-CN" altLang="en-US" sz="2600" b="1" dirty="0" smtClean="0">
                <a:latin typeface="Arial" pitchFamily="34" charset="0"/>
                <a:ea typeface="华文细黑" pitchFamily="2" charset="-122"/>
                <a:cs typeface="Arial" pitchFamily="34" charset="0"/>
              </a:rPr>
              <a:t>的，除非用字母</a:t>
            </a:r>
            <a:r>
              <a:rPr lang="en-US" altLang="zh-CN" sz="2600" b="1" dirty="0" smtClean="0">
                <a:latin typeface="Arial" pitchFamily="34" charset="0"/>
                <a:ea typeface="华文细黑" pitchFamily="2" charset="-122"/>
                <a:cs typeface="Arial" pitchFamily="34" charset="0"/>
              </a:rPr>
              <a:t>f</a:t>
            </a:r>
            <a:r>
              <a:rPr lang="zh-CN" altLang="en-US" sz="2600" b="1" dirty="0" smtClean="0">
                <a:latin typeface="Arial" pitchFamily="34" charset="0"/>
                <a:ea typeface="华文细黑" pitchFamily="2" charset="-122"/>
                <a:cs typeface="Arial" pitchFamily="34" charset="0"/>
              </a:rPr>
              <a:t>明确说明它是</a:t>
            </a:r>
            <a:r>
              <a:rPr lang="en-US" altLang="zh-CN" sz="2600" b="1" dirty="0" smtClean="0">
                <a:latin typeface="Arial" pitchFamily="34" charset="0"/>
                <a:ea typeface="华文细黑" pitchFamily="2" charset="-122"/>
                <a:cs typeface="Arial" pitchFamily="34" charset="0"/>
              </a:rPr>
              <a:t>float</a:t>
            </a:r>
            <a:r>
              <a:rPr lang="zh-CN" altLang="en-US" sz="2600" b="1" dirty="0" smtClean="0">
                <a:latin typeface="Arial" pitchFamily="34" charset="0"/>
                <a:ea typeface="华文细黑" pitchFamily="2" charset="-122"/>
                <a:cs typeface="Arial" pitchFamily="34" charset="0"/>
              </a:rPr>
              <a:t>型的。</a:t>
            </a:r>
            <a:endParaRPr lang="en-US" altLang="zh-CN" sz="2600" b="1" dirty="0" smtClean="0">
              <a:latin typeface="Arial" pitchFamily="34" charset="0"/>
              <a:ea typeface="华文细黑" pitchFamily="2" charset="-122"/>
              <a:cs typeface="Arial" pitchFamily="34" charset="0"/>
            </a:endParaRPr>
          </a:p>
          <a:p>
            <a:pPr>
              <a:lnSpc>
                <a:spcPct val="120000"/>
              </a:lnSpc>
              <a:buFont typeface="Wingdings" pitchFamily="2" charset="2"/>
              <a:buChar char="p"/>
            </a:pPr>
            <a:r>
              <a:rPr lang="zh-CN" altLang="en-US" sz="2600" b="1" dirty="0" smtClean="0">
                <a:solidFill>
                  <a:srgbClr val="C00000"/>
                </a:solidFill>
                <a:latin typeface="Arial" pitchFamily="34" charset="0"/>
                <a:ea typeface="华文细黑" pitchFamily="2" charset="-122"/>
                <a:cs typeface="Arial" pitchFamily="34" charset="0"/>
              </a:rPr>
              <a:t>示例：</a:t>
            </a:r>
            <a:endParaRPr lang="en-US" altLang="zh-CN" sz="2600" b="1" dirty="0" smtClean="0">
              <a:solidFill>
                <a:srgbClr val="C00000"/>
              </a:solidFill>
              <a:latin typeface="Arial" pitchFamily="34" charset="0"/>
              <a:ea typeface="华文细黑" pitchFamily="2" charset="-122"/>
              <a:cs typeface="Arial" pitchFamily="34" charset="0"/>
            </a:endParaRPr>
          </a:p>
          <a:p>
            <a:pPr>
              <a:lnSpc>
                <a:spcPct val="120000"/>
              </a:lnSpc>
            </a:pPr>
            <a:r>
              <a:rPr lang="en-US" altLang="zh-CN" sz="2600" b="1" dirty="0" smtClean="0">
                <a:latin typeface="Arial" pitchFamily="34" charset="0"/>
                <a:ea typeface="华文细黑" pitchFamily="2" charset="-122"/>
                <a:cs typeface="Arial" pitchFamily="34" charset="0"/>
              </a:rPr>
              <a:t>5.31</a:t>
            </a:r>
          </a:p>
          <a:p>
            <a:pPr>
              <a:lnSpc>
                <a:spcPct val="120000"/>
              </a:lnSpc>
            </a:pPr>
            <a:r>
              <a:rPr lang="en-US" altLang="zh-CN" sz="2600" b="1" dirty="0" smtClean="0">
                <a:latin typeface="Arial" pitchFamily="34" charset="0"/>
                <a:ea typeface="华文细黑" pitchFamily="2" charset="-122"/>
                <a:cs typeface="Arial" pitchFamily="34" charset="0"/>
              </a:rPr>
              <a:t>5f</a:t>
            </a:r>
          </a:p>
          <a:p>
            <a:pPr>
              <a:lnSpc>
                <a:spcPct val="120000"/>
              </a:lnSpc>
            </a:pPr>
            <a:r>
              <a:rPr lang="en-US" altLang="zh-CN" sz="2600" b="1" dirty="0" smtClean="0">
                <a:latin typeface="Arial" pitchFamily="34" charset="0"/>
                <a:ea typeface="华文细黑" pitchFamily="2" charset="-122"/>
                <a:cs typeface="Arial" pitchFamily="34" charset="0"/>
              </a:rPr>
              <a:t>0.0124e+6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p:cTn id="7" dur="500" fill="hold"/>
                                        <p:tgtEl>
                                          <p:spTgt spid="12">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12">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12">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12">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12">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nodeType="clickEffect">
                                  <p:stCondLst>
                                    <p:cond delay="0"/>
                                  </p:stCondLst>
                                  <p:childTnLst>
                                    <p:set>
                                      <p:cBhvr>
                                        <p:cTn id="15" dur="1" fill="hold">
                                          <p:stCondLst>
                                            <p:cond delay="0"/>
                                          </p:stCondLst>
                                        </p:cTn>
                                        <p:tgtEl>
                                          <p:spTgt spid="12">
                                            <p:txEl>
                                              <p:pRg st="1" end="1"/>
                                            </p:txEl>
                                          </p:spTgt>
                                        </p:tgtEl>
                                        <p:attrNameLst>
                                          <p:attrName>style.visibility</p:attrName>
                                        </p:attrNameLst>
                                      </p:cBhvr>
                                      <p:to>
                                        <p:strVal val="visible"/>
                                      </p:to>
                                    </p:set>
                                    <p:anim calcmode="lin" valueType="num">
                                      <p:cBhvr>
                                        <p:cTn id="16" dur="500" fill="hold"/>
                                        <p:tgtEl>
                                          <p:spTgt spid="12">
                                            <p:txEl>
                                              <p:pRg st="1" end="1"/>
                                            </p:txEl>
                                          </p:spTgt>
                                        </p:tgtEl>
                                        <p:attrNameLst>
                                          <p:attrName>ppt_w</p:attrName>
                                        </p:attrNameLst>
                                      </p:cBhvr>
                                      <p:tavLst>
                                        <p:tav tm="0">
                                          <p:val>
                                            <p:strVal val="#ppt_w*0.05"/>
                                          </p:val>
                                        </p:tav>
                                        <p:tav tm="100000">
                                          <p:val>
                                            <p:strVal val="#ppt_w"/>
                                          </p:val>
                                        </p:tav>
                                      </p:tavLst>
                                    </p:anim>
                                    <p:anim calcmode="lin" valueType="num">
                                      <p:cBhvr>
                                        <p:cTn id="17" dur="500" fill="hold"/>
                                        <p:tgtEl>
                                          <p:spTgt spid="12">
                                            <p:txEl>
                                              <p:pRg st="1" end="1"/>
                                            </p:txEl>
                                          </p:spTgt>
                                        </p:tgtEl>
                                        <p:attrNameLst>
                                          <p:attrName>ppt_h</p:attrName>
                                        </p:attrNameLst>
                                      </p:cBhvr>
                                      <p:tavLst>
                                        <p:tav tm="0">
                                          <p:val>
                                            <p:strVal val="#ppt_h"/>
                                          </p:val>
                                        </p:tav>
                                        <p:tav tm="100000">
                                          <p:val>
                                            <p:strVal val="#ppt_h"/>
                                          </p:val>
                                        </p:tav>
                                      </p:tavLst>
                                    </p:anim>
                                    <p:anim calcmode="lin" valueType="num">
                                      <p:cBhvr>
                                        <p:cTn id="18" dur="500" fill="hold"/>
                                        <p:tgtEl>
                                          <p:spTgt spid="12">
                                            <p:txEl>
                                              <p:pRg st="1" end="1"/>
                                            </p:txEl>
                                          </p:spTgt>
                                        </p:tgtEl>
                                        <p:attrNameLst>
                                          <p:attrName>ppt_x</p:attrName>
                                        </p:attrNameLst>
                                      </p:cBhvr>
                                      <p:tavLst>
                                        <p:tav tm="0">
                                          <p:val>
                                            <p:strVal val="#ppt_x-.2"/>
                                          </p:val>
                                        </p:tav>
                                        <p:tav tm="100000">
                                          <p:val>
                                            <p:strVal val="#ppt_x"/>
                                          </p:val>
                                        </p:tav>
                                      </p:tavLst>
                                    </p:anim>
                                    <p:anim calcmode="lin" valueType="num">
                                      <p:cBhvr>
                                        <p:cTn id="19" dur="500" fill="hold"/>
                                        <p:tgtEl>
                                          <p:spTgt spid="12">
                                            <p:txEl>
                                              <p:pRg st="1" end="1"/>
                                            </p:txEl>
                                          </p:spTgt>
                                        </p:tgtEl>
                                        <p:attrNameLst>
                                          <p:attrName>ppt_y</p:attrName>
                                        </p:attrNameLst>
                                      </p:cBhvr>
                                      <p:tavLst>
                                        <p:tav tm="0">
                                          <p:val>
                                            <p:strVal val="#ppt_y"/>
                                          </p:val>
                                        </p:tav>
                                        <p:tav tm="100000">
                                          <p:val>
                                            <p:strVal val="#ppt_y"/>
                                          </p:val>
                                        </p:tav>
                                      </p:tavLst>
                                    </p:anim>
                                    <p:animEffect transition="in" filter="fade">
                                      <p:cBhvr>
                                        <p:cTn id="20" dur="500"/>
                                        <p:tgtEl>
                                          <p:spTgt spid="12">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4" presetClass="entr" presetSubtype="0" accel="100000" fill="hold" nodeType="clickEffect">
                                  <p:stCondLst>
                                    <p:cond delay="0"/>
                                  </p:stCondLst>
                                  <p:childTnLst>
                                    <p:set>
                                      <p:cBhvr>
                                        <p:cTn id="24" dur="1" fill="hold">
                                          <p:stCondLst>
                                            <p:cond delay="0"/>
                                          </p:stCondLst>
                                        </p:cTn>
                                        <p:tgtEl>
                                          <p:spTgt spid="12">
                                            <p:txEl>
                                              <p:pRg st="2" end="2"/>
                                            </p:txEl>
                                          </p:spTgt>
                                        </p:tgtEl>
                                        <p:attrNameLst>
                                          <p:attrName>style.visibility</p:attrName>
                                        </p:attrNameLst>
                                      </p:cBhvr>
                                      <p:to>
                                        <p:strVal val="visible"/>
                                      </p:to>
                                    </p:set>
                                    <p:anim calcmode="lin" valueType="num">
                                      <p:cBhvr>
                                        <p:cTn id="25" dur="500" fill="hold"/>
                                        <p:tgtEl>
                                          <p:spTgt spid="12">
                                            <p:txEl>
                                              <p:pRg st="2" end="2"/>
                                            </p:txEl>
                                          </p:spTgt>
                                        </p:tgtEl>
                                        <p:attrNameLst>
                                          <p:attrName>ppt_w</p:attrName>
                                        </p:attrNameLst>
                                      </p:cBhvr>
                                      <p:tavLst>
                                        <p:tav tm="0">
                                          <p:val>
                                            <p:strVal val="#ppt_w*0.05"/>
                                          </p:val>
                                        </p:tav>
                                        <p:tav tm="100000">
                                          <p:val>
                                            <p:strVal val="#ppt_w"/>
                                          </p:val>
                                        </p:tav>
                                      </p:tavLst>
                                    </p:anim>
                                    <p:anim calcmode="lin" valueType="num">
                                      <p:cBhvr>
                                        <p:cTn id="26" dur="500" fill="hold"/>
                                        <p:tgtEl>
                                          <p:spTgt spid="12">
                                            <p:txEl>
                                              <p:pRg st="2" end="2"/>
                                            </p:txEl>
                                          </p:spTgt>
                                        </p:tgtEl>
                                        <p:attrNameLst>
                                          <p:attrName>ppt_h</p:attrName>
                                        </p:attrNameLst>
                                      </p:cBhvr>
                                      <p:tavLst>
                                        <p:tav tm="0">
                                          <p:val>
                                            <p:strVal val="#ppt_h"/>
                                          </p:val>
                                        </p:tav>
                                        <p:tav tm="100000">
                                          <p:val>
                                            <p:strVal val="#ppt_h"/>
                                          </p:val>
                                        </p:tav>
                                      </p:tavLst>
                                    </p:anim>
                                    <p:anim calcmode="lin" valueType="num">
                                      <p:cBhvr>
                                        <p:cTn id="27" dur="500" fill="hold"/>
                                        <p:tgtEl>
                                          <p:spTgt spid="12">
                                            <p:txEl>
                                              <p:pRg st="2" end="2"/>
                                            </p:txEl>
                                          </p:spTgt>
                                        </p:tgtEl>
                                        <p:attrNameLst>
                                          <p:attrName>ppt_x</p:attrName>
                                        </p:attrNameLst>
                                      </p:cBhvr>
                                      <p:tavLst>
                                        <p:tav tm="0">
                                          <p:val>
                                            <p:strVal val="#ppt_x-.2"/>
                                          </p:val>
                                        </p:tav>
                                        <p:tav tm="100000">
                                          <p:val>
                                            <p:strVal val="#ppt_x"/>
                                          </p:val>
                                        </p:tav>
                                      </p:tavLst>
                                    </p:anim>
                                    <p:anim calcmode="lin" valueType="num">
                                      <p:cBhvr>
                                        <p:cTn id="28" dur="500" fill="hold"/>
                                        <p:tgtEl>
                                          <p:spTgt spid="12">
                                            <p:txEl>
                                              <p:pRg st="2" end="2"/>
                                            </p:txEl>
                                          </p:spTgt>
                                        </p:tgtEl>
                                        <p:attrNameLst>
                                          <p:attrName>ppt_y</p:attrName>
                                        </p:attrNameLst>
                                      </p:cBhvr>
                                      <p:tavLst>
                                        <p:tav tm="0">
                                          <p:val>
                                            <p:strVal val="#ppt_y"/>
                                          </p:val>
                                        </p:tav>
                                        <p:tav tm="100000">
                                          <p:val>
                                            <p:strVal val="#ppt_y"/>
                                          </p:val>
                                        </p:tav>
                                      </p:tavLst>
                                    </p:anim>
                                    <p:animEffect transition="in" filter="fade">
                                      <p:cBhvr>
                                        <p:cTn id="29" dur="500"/>
                                        <p:tgtEl>
                                          <p:spTgt spid="12">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4" presetClass="entr" presetSubtype="0" accel="100000" fill="hold" nodeType="clickEffect">
                                  <p:stCondLst>
                                    <p:cond delay="0"/>
                                  </p:stCondLst>
                                  <p:childTnLst>
                                    <p:set>
                                      <p:cBhvr>
                                        <p:cTn id="33" dur="1" fill="hold">
                                          <p:stCondLst>
                                            <p:cond delay="0"/>
                                          </p:stCondLst>
                                        </p:cTn>
                                        <p:tgtEl>
                                          <p:spTgt spid="12">
                                            <p:txEl>
                                              <p:pRg st="3" end="3"/>
                                            </p:txEl>
                                          </p:spTgt>
                                        </p:tgtEl>
                                        <p:attrNameLst>
                                          <p:attrName>style.visibility</p:attrName>
                                        </p:attrNameLst>
                                      </p:cBhvr>
                                      <p:to>
                                        <p:strVal val="visible"/>
                                      </p:to>
                                    </p:set>
                                    <p:anim calcmode="lin" valueType="num">
                                      <p:cBhvr>
                                        <p:cTn id="34" dur="500" fill="hold"/>
                                        <p:tgtEl>
                                          <p:spTgt spid="12">
                                            <p:txEl>
                                              <p:pRg st="3" end="3"/>
                                            </p:txEl>
                                          </p:spTgt>
                                        </p:tgtEl>
                                        <p:attrNameLst>
                                          <p:attrName>ppt_w</p:attrName>
                                        </p:attrNameLst>
                                      </p:cBhvr>
                                      <p:tavLst>
                                        <p:tav tm="0">
                                          <p:val>
                                            <p:strVal val="#ppt_w*0.05"/>
                                          </p:val>
                                        </p:tav>
                                        <p:tav tm="100000">
                                          <p:val>
                                            <p:strVal val="#ppt_w"/>
                                          </p:val>
                                        </p:tav>
                                      </p:tavLst>
                                    </p:anim>
                                    <p:anim calcmode="lin" valueType="num">
                                      <p:cBhvr>
                                        <p:cTn id="35" dur="500" fill="hold"/>
                                        <p:tgtEl>
                                          <p:spTgt spid="12">
                                            <p:txEl>
                                              <p:pRg st="3" end="3"/>
                                            </p:txEl>
                                          </p:spTgt>
                                        </p:tgtEl>
                                        <p:attrNameLst>
                                          <p:attrName>ppt_h</p:attrName>
                                        </p:attrNameLst>
                                      </p:cBhvr>
                                      <p:tavLst>
                                        <p:tav tm="0">
                                          <p:val>
                                            <p:strVal val="#ppt_h"/>
                                          </p:val>
                                        </p:tav>
                                        <p:tav tm="100000">
                                          <p:val>
                                            <p:strVal val="#ppt_h"/>
                                          </p:val>
                                        </p:tav>
                                      </p:tavLst>
                                    </p:anim>
                                    <p:anim calcmode="lin" valueType="num">
                                      <p:cBhvr>
                                        <p:cTn id="36" dur="500" fill="hold"/>
                                        <p:tgtEl>
                                          <p:spTgt spid="12">
                                            <p:txEl>
                                              <p:pRg st="3" end="3"/>
                                            </p:txEl>
                                          </p:spTgt>
                                        </p:tgtEl>
                                        <p:attrNameLst>
                                          <p:attrName>ppt_x</p:attrName>
                                        </p:attrNameLst>
                                      </p:cBhvr>
                                      <p:tavLst>
                                        <p:tav tm="0">
                                          <p:val>
                                            <p:strVal val="#ppt_x-.2"/>
                                          </p:val>
                                        </p:tav>
                                        <p:tav tm="100000">
                                          <p:val>
                                            <p:strVal val="#ppt_x"/>
                                          </p:val>
                                        </p:tav>
                                      </p:tavLst>
                                    </p:anim>
                                    <p:anim calcmode="lin" valueType="num">
                                      <p:cBhvr>
                                        <p:cTn id="37" dur="500" fill="hold"/>
                                        <p:tgtEl>
                                          <p:spTgt spid="12">
                                            <p:txEl>
                                              <p:pRg st="3" end="3"/>
                                            </p:txEl>
                                          </p:spTgt>
                                        </p:tgtEl>
                                        <p:attrNameLst>
                                          <p:attrName>ppt_y</p:attrName>
                                        </p:attrNameLst>
                                      </p:cBhvr>
                                      <p:tavLst>
                                        <p:tav tm="0">
                                          <p:val>
                                            <p:strVal val="#ppt_y"/>
                                          </p:val>
                                        </p:tav>
                                        <p:tav tm="100000">
                                          <p:val>
                                            <p:strVal val="#ppt_y"/>
                                          </p:val>
                                        </p:tav>
                                      </p:tavLst>
                                    </p:anim>
                                    <p:animEffect transition="in" filter="fade">
                                      <p:cBhvr>
                                        <p:cTn id="38" dur="500"/>
                                        <p:tgtEl>
                                          <p:spTgt spid="12">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2.3 Java</a:t>
            </a:r>
            <a:r>
              <a:rPr lang="zh-CN" altLang="en-US" dirty="0" smtClean="0"/>
              <a:t>的基本数据类型</a:t>
            </a:r>
            <a:endParaRPr lang="zh-CN" altLang="en-US" dirty="0"/>
          </a:p>
        </p:txBody>
      </p:sp>
      <p:sp>
        <p:nvSpPr>
          <p:cNvPr id="9" name="TextBox 8"/>
          <p:cNvSpPr txBox="1"/>
          <p:nvPr/>
        </p:nvSpPr>
        <p:spPr>
          <a:xfrm>
            <a:off x="251520" y="980728"/>
            <a:ext cx="8712968" cy="1785104"/>
          </a:xfrm>
          <a:prstGeom prst="rect">
            <a:avLst/>
          </a:prstGeom>
          <a:noFill/>
        </p:spPr>
        <p:txBody>
          <a:bodyPr wrap="square" rtlCol="0">
            <a:spAutoFit/>
          </a:bodyPr>
          <a:lstStyle/>
          <a:p>
            <a:pPr>
              <a:spcAft>
                <a:spcPts val="600"/>
              </a:spcAft>
              <a:buFont typeface="Wingdings" pitchFamily="2" charset="2"/>
              <a:buChar char="n"/>
            </a:pPr>
            <a:r>
              <a:rPr lang="en-US" altLang="zh-CN" sz="2800" b="1" dirty="0" smtClean="0">
                <a:solidFill>
                  <a:srgbClr val="FF0000"/>
                </a:solidFill>
                <a:latin typeface="Arial" pitchFamily="34" charset="0"/>
                <a:ea typeface="华文细黑" pitchFamily="2" charset="-122"/>
                <a:cs typeface="Arial" pitchFamily="34" charset="0"/>
              </a:rPr>
              <a:t>2 </a:t>
            </a:r>
            <a:r>
              <a:rPr lang="zh-CN" altLang="en-US" sz="2800" b="1" dirty="0" smtClean="0">
                <a:solidFill>
                  <a:srgbClr val="FF0000"/>
                </a:solidFill>
                <a:latin typeface="Arial" pitchFamily="34" charset="0"/>
                <a:ea typeface="华文细黑" pitchFamily="2" charset="-122"/>
                <a:cs typeface="Arial" pitchFamily="34" charset="0"/>
              </a:rPr>
              <a:t>类型转换</a:t>
            </a:r>
            <a:endParaRPr lang="en-US" altLang="zh-CN" sz="2800" b="1" dirty="0" smtClean="0">
              <a:solidFill>
                <a:srgbClr val="FF0000"/>
              </a:solidFill>
              <a:latin typeface="Arial" pitchFamily="34" charset="0"/>
              <a:ea typeface="华文细黑" pitchFamily="2" charset="-122"/>
              <a:cs typeface="Arial" pitchFamily="34" charset="0"/>
            </a:endParaRPr>
          </a:p>
          <a:p>
            <a:pPr>
              <a:spcAft>
                <a:spcPts val="600"/>
              </a:spcAft>
              <a:buFont typeface="Wingdings" pitchFamily="2" charset="2"/>
              <a:buChar char="ü"/>
            </a:pPr>
            <a:r>
              <a:rPr lang="zh-CN" altLang="en-US" sz="2400" b="1" dirty="0" smtClean="0">
                <a:latin typeface="Arial" pitchFamily="34" charset="0"/>
                <a:ea typeface="华文细黑" pitchFamily="2" charset="-122"/>
                <a:cs typeface="Arial" pitchFamily="34" charset="0"/>
              </a:rPr>
              <a:t>在运算中允许整型、字符型、浮点型数据进行混合运算，运算时，不同类型的数据先转换为同一类型，然后再运算。</a:t>
            </a:r>
            <a:endParaRPr lang="en-US" altLang="zh-CN" sz="2400" b="1" dirty="0" smtClean="0">
              <a:latin typeface="Arial" pitchFamily="34" charset="0"/>
              <a:ea typeface="华文细黑" pitchFamily="2" charset="-122"/>
              <a:cs typeface="Arial" pitchFamily="34" charset="0"/>
            </a:endParaRPr>
          </a:p>
          <a:p>
            <a:pPr>
              <a:spcAft>
                <a:spcPts val="600"/>
              </a:spcAft>
              <a:buFont typeface="Wingdings" pitchFamily="2" charset="2"/>
              <a:buChar char="ü"/>
            </a:pPr>
            <a:r>
              <a:rPr lang="zh-CN" altLang="en-US" sz="2400" b="1" dirty="0" smtClean="0">
                <a:solidFill>
                  <a:srgbClr val="C00000"/>
                </a:solidFill>
                <a:latin typeface="Arial" pitchFamily="34" charset="0"/>
                <a:ea typeface="华文细黑" pitchFamily="2" charset="-122"/>
                <a:cs typeface="Arial" pitchFamily="34" charset="0"/>
              </a:rPr>
              <a:t>自动转换：</a:t>
            </a:r>
            <a:r>
              <a:rPr lang="zh-CN" altLang="en-US" sz="2400" b="1" dirty="0" smtClean="0">
                <a:latin typeface="Arial" pitchFamily="34" charset="0"/>
                <a:ea typeface="华文细黑" pitchFamily="2" charset="-122"/>
                <a:cs typeface="Arial" pitchFamily="34" charset="0"/>
              </a:rPr>
              <a:t>位数少的类型转换向位数多的类型转换为自动转换。</a:t>
            </a:r>
            <a:endParaRPr lang="en-US" altLang="zh-CN" sz="2400" b="1" dirty="0" smtClean="0">
              <a:latin typeface="Arial" pitchFamily="34" charset="0"/>
              <a:ea typeface="华文细黑" pitchFamily="2" charset="-122"/>
              <a:cs typeface="Arial" pitchFamily="34" charset="0"/>
            </a:endParaRPr>
          </a:p>
        </p:txBody>
      </p:sp>
      <p:graphicFrame>
        <p:nvGraphicFramePr>
          <p:cNvPr id="7" name="表格 6"/>
          <p:cNvGraphicFramePr>
            <a:graphicFrameLocks noGrp="1"/>
          </p:cNvGraphicFramePr>
          <p:nvPr/>
        </p:nvGraphicFramePr>
        <p:xfrm>
          <a:off x="395536" y="3076168"/>
          <a:ext cx="7992888" cy="2743200"/>
        </p:xfrm>
        <a:graphic>
          <a:graphicData uri="http://schemas.openxmlformats.org/drawingml/2006/table">
            <a:tbl>
              <a:tblPr firstRow="1" bandRow="1">
                <a:tableStyleId>{5C22544A-7EE6-4342-B048-85BDC9FD1C3A}</a:tableStyleId>
              </a:tblPr>
              <a:tblGrid>
                <a:gridCol w="3672408"/>
                <a:gridCol w="1944216"/>
                <a:gridCol w="2376264"/>
              </a:tblGrid>
              <a:tr h="370840">
                <a:tc>
                  <a:txBody>
                    <a:bodyPr/>
                    <a:lstStyle/>
                    <a:p>
                      <a:pPr algn="ctr"/>
                      <a:r>
                        <a:rPr lang="zh-CN" altLang="en-US" sz="2400" b="1" dirty="0" smtClean="0">
                          <a:latin typeface="Arial" pitchFamily="34" charset="0"/>
                          <a:ea typeface="华文细黑" pitchFamily="2" charset="-122"/>
                          <a:cs typeface="Arial" pitchFamily="34" charset="0"/>
                        </a:rPr>
                        <a:t>操作数</a:t>
                      </a:r>
                      <a:r>
                        <a:rPr lang="en-US" altLang="zh-CN" sz="2400" b="1" dirty="0" smtClean="0">
                          <a:latin typeface="Arial" pitchFamily="34" charset="0"/>
                          <a:ea typeface="华文细黑" pitchFamily="2" charset="-122"/>
                          <a:cs typeface="Arial" pitchFamily="34" charset="0"/>
                        </a:rPr>
                        <a:t>1</a:t>
                      </a:r>
                      <a:r>
                        <a:rPr lang="zh-CN" altLang="en-US" sz="2400" b="1" dirty="0" smtClean="0">
                          <a:latin typeface="Arial" pitchFamily="34" charset="0"/>
                          <a:ea typeface="华文细黑" pitchFamily="2" charset="-122"/>
                          <a:cs typeface="Arial" pitchFamily="34" charset="0"/>
                        </a:rPr>
                        <a:t>类型</a:t>
                      </a:r>
                      <a:endParaRPr lang="zh-CN" altLang="en-US" sz="2400" b="1" dirty="0">
                        <a:latin typeface="Arial" pitchFamily="34" charset="0"/>
                        <a:ea typeface="华文细黑" pitchFamily="2" charset="-122"/>
                        <a:cs typeface="Arial" pitchFamily="34" charset="0"/>
                      </a:endParaRPr>
                    </a:p>
                  </a:txBody>
                  <a:tcPr/>
                </a:tc>
                <a:tc>
                  <a:txBody>
                    <a:bodyPr/>
                    <a:lstStyle/>
                    <a:p>
                      <a:pPr algn="ctr"/>
                      <a:r>
                        <a:rPr lang="zh-CN" altLang="en-US" sz="2400" b="1" dirty="0" smtClean="0">
                          <a:latin typeface="Arial" pitchFamily="34" charset="0"/>
                          <a:ea typeface="华文细黑" pitchFamily="2" charset="-122"/>
                          <a:cs typeface="Arial" pitchFamily="34" charset="0"/>
                        </a:rPr>
                        <a:t>操作数</a:t>
                      </a:r>
                      <a:r>
                        <a:rPr lang="en-US" altLang="zh-CN" sz="2400" b="1" dirty="0" smtClean="0">
                          <a:latin typeface="Arial" pitchFamily="34" charset="0"/>
                          <a:ea typeface="华文细黑" pitchFamily="2" charset="-122"/>
                          <a:cs typeface="Arial" pitchFamily="34" charset="0"/>
                        </a:rPr>
                        <a:t>2</a:t>
                      </a:r>
                      <a:r>
                        <a:rPr lang="zh-CN" altLang="en-US" sz="2400" b="1" dirty="0" smtClean="0">
                          <a:latin typeface="Arial" pitchFamily="34" charset="0"/>
                          <a:ea typeface="华文细黑" pitchFamily="2" charset="-122"/>
                          <a:cs typeface="Arial" pitchFamily="34" charset="0"/>
                        </a:rPr>
                        <a:t>类型</a:t>
                      </a:r>
                      <a:endParaRPr lang="zh-CN" altLang="en-US" sz="2400" b="1" dirty="0">
                        <a:latin typeface="Arial" pitchFamily="34" charset="0"/>
                        <a:ea typeface="华文细黑" pitchFamily="2" charset="-122"/>
                        <a:cs typeface="Arial" pitchFamily="34" charset="0"/>
                      </a:endParaRPr>
                    </a:p>
                  </a:txBody>
                  <a:tcPr/>
                </a:tc>
                <a:tc>
                  <a:txBody>
                    <a:bodyPr/>
                    <a:lstStyle/>
                    <a:p>
                      <a:pPr algn="ctr"/>
                      <a:r>
                        <a:rPr lang="zh-CN" altLang="en-US" sz="2400" b="1" dirty="0" smtClean="0">
                          <a:latin typeface="Arial" pitchFamily="34" charset="0"/>
                          <a:ea typeface="华文细黑" pitchFamily="2" charset="-122"/>
                          <a:cs typeface="Arial" pitchFamily="34" charset="0"/>
                        </a:rPr>
                        <a:t>转换后的类型</a:t>
                      </a:r>
                      <a:endParaRPr lang="zh-CN" altLang="en-US" sz="2400" b="1" dirty="0">
                        <a:latin typeface="Arial" pitchFamily="34" charset="0"/>
                        <a:ea typeface="华文细黑" pitchFamily="2" charset="-122"/>
                        <a:cs typeface="Arial" pitchFamily="34" charset="0"/>
                      </a:endParaRPr>
                    </a:p>
                  </a:txBody>
                  <a:tcPr/>
                </a:tc>
              </a:tr>
              <a:tr h="370840">
                <a:tc>
                  <a:txBody>
                    <a:bodyPr/>
                    <a:lstStyle/>
                    <a:p>
                      <a:pPr algn="ctr"/>
                      <a:r>
                        <a:rPr lang="en-US" altLang="zh-CN" sz="2400" dirty="0" smtClean="0">
                          <a:latin typeface="Arial" pitchFamily="34" charset="0"/>
                          <a:ea typeface="华文细黑" pitchFamily="2" charset="-122"/>
                          <a:cs typeface="Arial" pitchFamily="34" charset="0"/>
                        </a:rPr>
                        <a:t>byte, short</a:t>
                      </a:r>
                      <a:endParaRPr lang="zh-CN" altLang="en-US" sz="2400" dirty="0">
                        <a:latin typeface="Arial" pitchFamily="34" charset="0"/>
                        <a:ea typeface="华文细黑" pitchFamily="2" charset="-122"/>
                        <a:cs typeface="Arial" pitchFamily="34" charset="0"/>
                      </a:endParaRPr>
                    </a:p>
                  </a:txBody>
                  <a:tcPr/>
                </a:tc>
                <a:tc>
                  <a:txBody>
                    <a:bodyPr/>
                    <a:lstStyle/>
                    <a:p>
                      <a:pPr algn="ctr"/>
                      <a:r>
                        <a:rPr lang="en-US" altLang="zh-CN" sz="2400" dirty="0" smtClean="0">
                          <a:latin typeface="Arial" pitchFamily="34" charset="0"/>
                          <a:ea typeface="华文细黑" pitchFamily="2" charset="-122"/>
                          <a:cs typeface="Arial" pitchFamily="34" charset="0"/>
                        </a:rPr>
                        <a:t>int</a:t>
                      </a:r>
                      <a:endParaRPr lang="zh-CN" altLang="en-US" sz="2400" dirty="0">
                        <a:latin typeface="Arial" pitchFamily="34" charset="0"/>
                        <a:ea typeface="华文细黑" pitchFamily="2" charset="-122"/>
                        <a:cs typeface="Arial" pitchFamily="34" charset="0"/>
                      </a:endParaRPr>
                    </a:p>
                  </a:txBody>
                  <a:tcPr/>
                </a:tc>
                <a:tc>
                  <a:txBody>
                    <a:bodyPr/>
                    <a:lstStyle/>
                    <a:p>
                      <a:pPr algn="ctr"/>
                      <a:r>
                        <a:rPr lang="en-US" altLang="zh-CN" sz="2400" dirty="0" smtClean="0">
                          <a:latin typeface="Arial" pitchFamily="34" charset="0"/>
                          <a:ea typeface="华文细黑" pitchFamily="2" charset="-122"/>
                          <a:cs typeface="Arial" pitchFamily="34" charset="0"/>
                        </a:rPr>
                        <a:t>int</a:t>
                      </a:r>
                      <a:endParaRPr lang="zh-CN" altLang="en-US" sz="2400" dirty="0">
                        <a:latin typeface="Arial" pitchFamily="34" charset="0"/>
                        <a:ea typeface="华文细黑" pitchFamily="2" charset="-122"/>
                        <a:cs typeface="Arial" pitchFamily="34" charset="0"/>
                      </a:endParaRPr>
                    </a:p>
                  </a:txBody>
                  <a:tcPr/>
                </a:tc>
              </a:tr>
              <a:tr h="370840">
                <a:tc>
                  <a:txBody>
                    <a:bodyPr/>
                    <a:lstStyle/>
                    <a:p>
                      <a:pPr algn="ctr"/>
                      <a:r>
                        <a:rPr lang="en-US" altLang="zh-CN" sz="2400" dirty="0" smtClean="0">
                          <a:latin typeface="Arial" pitchFamily="34" charset="0"/>
                          <a:ea typeface="华文细黑" pitchFamily="2" charset="-122"/>
                          <a:cs typeface="Arial" pitchFamily="34" charset="0"/>
                        </a:rPr>
                        <a:t>byte, short, int</a:t>
                      </a:r>
                      <a:endParaRPr lang="zh-CN" altLang="en-US" sz="2400" dirty="0">
                        <a:latin typeface="Arial" pitchFamily="34" charset="0"/>
                        <a:ea typeface="华文细黑" pitchFamily="2" charset="-122"/>
                        <a:cs typeface="Arial" pitchFamily="34" charset="0"/>
                      </a:endParaRPr>
                    </a:p>
                  </a:txBody>
                  <a:tcPr/>
                </a:tc>
                <a:tc>
                  <a:txBody>
                    <a:bodyPr/>
                    <a:lstStyle/>
                    <a:p>
                      <a:pPr algn="ctr"/>
                      <a:r>
                        <a:rPr lang="en-US" altLang="zh-CN" sz="2400" dirty="0" smtClean="0">
                          <a:latin typeface="Arial" pitchFamily="34" charset="0"/>
                          <a:ea typeface="华文细黑" pitchFamily="2" charset="-122"/>
                          <a:cs typeface="Arial" pitchFamily="34" charset="0"/>
                        </a:rPr>
                        <a:t>long</a:t>
                      </a:r>
                      <a:endParaRPr lang="zh-CN" altLang="en-US" sz="2400" dirty="0">
                        <a:latin typeface="Arial" pitchFamily="34" charset="0"/>
                        <a:ea typeface="华文细黑" pitchFamily="2" charset="-122"/>
                        <a:cs typeface="Arial" pitchFamily="34" charset="0"/>
                      </a:endParaRPr>
                    </a:p>
                  </a:txBody>
                  <a:tcPr/>
                </a:tc>
                <a:tc>
                  <a:txBody>
                    <a:bodyPr/>
                    <a:lstStyle/>
                    <a:p>
                      <a:pPr algn="ctr"/>
                      <a:r>
                        <a:rPr lang="en-US" altLang="zh-CN" sz="2400" dirty="0" smtClean="0">
                          <a:latin typeface="Arial" pitchFamily="34" charset="0"/>
                          <a:ea typeface="华文细黑" pitchFamily="2" charset="-122"/>
                          <a:cs typeface="Arial" pitchFamily="34" charset="0"/>
                        </a:rPr>
                        <a:t>long</a:t>
                      </a:r>
                      <a:endParaRPr lang="zh-CN" altLang="en-US" sz="2400" dirty="0">
                        <a:latin typeface="Arial" pitchFamily="34" charset="0"/>
                        <a:ea typeface="华文细黑" pitchFamily="2" charset="-122"/>
                        <a:cs typeface="Arial" pitchFamily="34" charset="0"/>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smtClean="0">
                          <a:latin typeface="Arial" pitchFamily="34" charset="0"/>
                          <a:ea typeface="华文细黑" pitchFamily="2" charset="-122"/>
                          <a:cs typeface="Arial" pitchFamily="34" charset="0"/>
                        </a:rPr>
                        <a:t>byte, short, int, long</a:t>
                      </a:r>
                      <a:endParaRPr lang="zh-CN" altLang="en-US" sz="2400" dirty="0" smtClean="0">
                        <a:latin typeface="Arial" pitchFamily="34" charset="0"/>
                        <a:ea typeface="华文细黑" pitchFamily="2" charset="-122"/>
                        <a:cs typeface="Arial" pitchFamily="34" charset="0"/>
                      </a:endParaRPr>
                    </a:p>
                  </a:txBody>
                  <a:tcPr/>
                </a:tc>
                <a:tc>
                  <a:txBody>
                    <a:bodyPr/>
                    <a:lstStyle/>
                    <a:p>
                      <a:pPr algn="ctr"/>
                      <a:r>
                        <a:rPr lang="en-US" altLang="zh-CN" sz="2400" dirty="0" smtClean="0">
                          <a:latin typeface="Arial" pitchFamily="34" charset="0"/>
                          <a:ea typeface="华文细黑" pitchFamily="2" charset="-122"/>
                          <a:cs typeface="Arial" pitchFamily="34" charset="0"/>
                        </a:rPr>
                        <a:t>float</a:t>
                      </a:r>
                      <a:endParaRPr lang="zh-CN" altLang="en-US" sz="2400" dirty="0">
                        <a:latin typeface="Arial" pitchFamily="34" charset="0"/>
                        <a:ea typeface="华文细黑" pitchFamily="2" charset="-122"/>
                        <a:cs typeface="Arial" pitchFamily="34" charset="0"/>
                      </a:endParaRPr>
                    </a:p>
                  </a:txBody>
                  <a:tcPr/>
                </a:tc>
                <a:tc>
                  <a:txBody>
                    <a:bodyPr/>
                    <a:lstStyle/>
                    <a:p>
                      <a:pPr algn="ctr"/>
                      <a:r>
                        <a:rPr lang="en-US" altLang="zh-CN" sz="2400" dirty="0" smtClean="0">
                          <a:latin typeface="Arial" pitchFamily="34" charset="0"/>
                          <a:ea typeface="华文细黑" pitchFamily="2" charset="-122"/>
                          <a:cs typeface="Arial" pitchFamily="34" charset="0"/>
                        </a:rPr>
                        <a:t>float</a:t>
                      </a:r>
                      <a:endParaRPr lang="zh-CN" altLang="en-US" sz="2400" dirty="0">
                        <a:latin typeface="Arial" pitchFamily="34" charset="0"/>
                        <a:ea typeface="华文细黑" pitchFamily="2" charset="-122"/>
                        <a:cs typeface="Arial" pitchFamily="34" charset="0"/>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smtClean="0">
                          <a:latin typeface="Arial" pitchFamily="34" charset="0"/>
                          <a:ea typeface="华文细黑" pitchFamily="2" charset="-122"/>
                          <a:cs typeface="Arial" pitchFamily="34" charset="0"/>
                        </a:rPr>
                        <a:t>byte, short, int, long, float</a:t>
                      </a:r>
                      <a:endParaRPr lang="zh-CN" altLang="en-US" sz="2400" dirty="0">
                        <a:latin typeface="Arial" pitchFamily="34" charset="0"/>
                        <a:ea typeface="华文细黑" pitchFamily="2" charset="-122"/>
                        <a:cs typeface="Arial" pitchFamily="34" charset="0"/>
                      </a:endParaRPr>
                    </a:p>
                  </a:txBody>
                  <a:tcPr/>
                </a:tc>
                <a:tc>
                  <a:txBody>
                    <a:bodyPr/>
                    <a:lstStyle/>
                    <a:p>
                      <a:pPr algn="ctr"/>
                      <a:r>
                        <a:rPr lang="en-US" altLang="zh-CN" sz="2400" dirty="0" smtClean="0">
                          <a:latin typeface="Arial" pitchFamily="34" charset="0"/>
                          <a:ea typeface="华文细黑" pitchFamily="2" charset="-122"/>
                          <a:cs typeface="Arial" pitchFamily="34" charset="0"/>
                        </a:rPr>
                        <a:t>double</a:t>
                      </a:r>
                      <a:endParaRPr lang="zh-CN" altLang="en-US" sz="2400" dirty="0">
                        <a:latin typeface="Arial" pitchFamily="34" charset="0"/>
                        <a:ea typeface="华文细黑" pitchFamily="2" charset="-122"/>
                        <a:cs typeface="Arial" pitchFamily="34" charset="0"/>
                      </a:endParaRPr>
                    </a:p>
                  </a:txBody>
                  <a:tcPr/>
                </a:tc>
                <a:tc>
                  <a:txBody>
                    <a:bodyPr/>
                    <a:lstStyle/>
                    <a:p>
                      <a:pPr algn="ctr"/>
                      <a:r>
                        <a:rPr lang="en-US" altLang="zh-CN" sz="2400" dirty="0" smtClean="0">
                          <a:latin typeface="Arial" pitchFamily="34" charset="0"/>
                          <a:ea typeface="华文细黑" pitchFamily="2" charset="-122"/>
                          <a:cs typeface="Arial" pitchFamily="34" charset="0"/>
                        </a:rPr>
                        <a:t>double</a:t>
                      </a:r>
                      <a:endParaRPr lang="zh-CN" altLang="en-US" sz="2400" dirty="0">
                        <a:latin typeface="Arial" pitchFamily="34" charset="0"/>
                        <a:ea typeface="华文细黑" pitchFamily="2" charset="-122"/>
                        <a:cs typeface="Arial" pitchFamily="34" charset="0"/>
                      </a:endParaRPr>
                    </a:p>
                  </a:txBody>
                  <a:tcPr/>
                </a:tc>
              </a:tr>
              <a:tr h="370840">
                <a:tc>
                  <a:txBody>
                    <a:bodyPr/>
                    <a:lstStyle/>
                    <a:p>
                      <a:pPr algn="ctr"/>
                      <a:r>
                        <a:rPr lang="en-US" altLang="zh-CN" sz="2400" dirty="0" smtClean="0">
                          <a:latin typeface="Arial" pitchFamily="34" charset="0"/>
                          <a:ea typeface="华文细黑" pitchFamily="2" charset="-122"/>
                          <a:cs typeface="Arial" pitchFamily="34" charset="0"/>
                        </a:rPr>
                        <a:t>char</a:t>
                      </a:r>
                      <a:endParaRPr lang="zh-CN" altLang="en-US" sz="2400" dirty="0">
                        <a:latin typeface="Arial" pitchFamily="34" charset="0"/>
                        <a:ea typeface="华文细黑" pitchFamily="2" charset="-122"/>
                        <a:cs typeface="Arial" pitchFamily="34" charset="0"/>
                      </a:endParaRPr>
                    </a:p>
                  </a:txBody>
                  <a:tcPr/>
                </a:tc>
                <a:tc>
                  <a:txBody>
                    <a:bodyPr/>
                    <a:lstStyle/>
                    <a:p>
                      <a:pPr algn="ctr"/>
                      <a:r>
                        <a:rPr lang="en-US" altLang="zh-CN" sz="2400" dirty="0" smtClean="0">
                          <a:latin typeface="Arial" pitchFamily="34" charset="0"/>
                          <a:ea typeface="华文细黑" pitchFamily="2" charset="-122"/>
                          <a:cs typeface="Arial" pitchFamily="34" charset="0"/>
                        </a:rPr>
                        <a:t>int</a:t>
                      </a:r>
                      <a:endParaRPr lang="zh-CN" altLang="en-US" sz="2400" dirty="0">
                        <a:latin typeface="Arial" pitchFamily="34" charset="0"/>
                        <a:ea typeface="华文细黑" pitchFamily="2" charset="-122"/>
                        <a:cs typeface="Arial" pitchFamily="34" charset="0"/>
                      </a:endParaRPr>
                    </a:p>
                  </a:txBody>
                  <a:tcPr/>
                </a:tc>
                <a:tc>
                  <a:txBody>
                    <a:bodyPr/>
                    <a:lstStyle/>
                    <a:p>
                      <a:pPr algn="ctr"/>
                      <a:r>
                        <a:rPr lang="en-US" altLang="zh-CN" sz="2400" dirty="0" smtClean="0">
                          <a:latin typeface="Arial" pitchFamily="34" charset="0"/>
                          <a:ea typeface="华文细黑" pitchFamily="2" charset="-122"/>
                          <a:cs typeface="Arial" pitchFamily="34" charset="0"/>
                        </a:rPr>
                        <a:t>int</a:t>
                      </a:r>
                      <a:endParaRPr lang="zh-CN" altLang="en-US" sz="2400" dirty="0">
                        <a:latin typeface="Arial" pitchFamily="34" charset="0"/>
                        <a:ea typeface="华文细黑" pitchFamily="2" charset="-122"/>
                        <a:cs typeface="Arial" pitchFamily="34" charset="0"/>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slide(fromBottom)">
                                      <p:cBhvr>
                                        <p:cTn id="7" dur="500"/>
                                        <p:tgtEl>
                                          <p:spTgt spid="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4" presetClass="entr" presetSubtype="0" accel="100000" fill="hold"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 calcmode="lin" valueType="num">
                                      <p:cBhvr>
                                        <p:cTn id="12" dur="500" fill="hold"/>
                                        <p:tgtEl>
                                          <p:spTgt spid="9">
                                            <p:txEl>
                                              <p:pRg st="2" end="2"/>
                                            </p:txEl>
                                          </p:spTgt>
                                        </p:tgtEl>
                                        <p:attrNameLst>
                                          <p:attrName>ppt_w</p:attrName>
                                        </p:attrNameLst>
                                      </p:cBhvr>
                                      <p:tavLst>
                                        <p:tav tm="0">
                                          <p:val>
                                            <p:strVal val="#ppt_w*0.05"/>
                                          </p:val>
                                        </p:tav>
                                        <p:tav tm="100000">
                                          <p:val>
                                            <p:strVal val="#ppt_w"/>
                                          </p:val>
                                        </p:tav>
                                      </p:tavLst>
                                    </p:anim>
                                    <p:anim calcmode="lin" valueType="num">
                                      <p:cBhvr>
                                        <p:cTn id="13" dur="500" fill="hold"/>
                                        <p:tgtEl>
                                          <p:spTgt spid="9">
                                            <p:txEl>
                                              <p:pRg st="2" end="2"/>
                                            </p:txEl>
                                          </p:spTgt>
                                        </p:tgtEl>
                                        <p:attrNameLst>
                                          <p:attrName>ppt_h</p:attrName>
                                        </p:attrNameLst>
                                      </p:cBhvr>
                                      <p:tavLst>
                                        <p:tav tm="0">
                                          <p:val>
                                            <p:strVal val="#ppt_h"/>
                                          </p:val>
                                        </p:tav>
                                        <p:tav tm="100000">
                                          <p:val>
                                            <p:strVal val="#ppt_h"/>
                                          </p:val>
                                        </p:tav>
                                      </p:tavLst>
                                    </p:anim>
                                    <p:anim calcmode="lin" valueType="num">
                                      <p:cBhvr>
                                        <p:cTn id="14" dur="500" fill="hold"/>
                                        <p:tgtEl>
                                          <p:spTgt spid="9">
                                            <p:txEl>
                                              <p:pRg st="2" end="2"/>
                                            </p:txEl>
                                          </p:spTgt>
                                        </p:tgtEl>
                                        <p:attrNameLst>
                                          <p:attrName>ppt_x</p:attrName>
                                        </p:attrNameLst>
                                      </p:cBhvr>
                                      <p:tavLst>
                                        <p:tav tm="0">
                                          <p:val>
                                            <p:strVal val="#ppt_x-.2"/>
                                          </p:val>
                                        </p:tav>
                                        <p:tav tm="100000">
                                          <p:val>
                                            <p:strVal val="#ppt_x"/>
                                          </p:val>
                                        </p:tav>
                                      </p:tavLst>
                                    </p:anim>
                                    <p:anim calcmode="lin" valueType="num">
                                      <p:cBhvr>
                                        <p:cTn id="15" dur="500" fill="hold"/>
                                        <p:tgtEl>
                                          <p:spTgt spid="9">
                                            <p:txEl>
                                              <p:pRg st="2" end="2"/>
                                            </p:txEl>
                                          </p:spTgt>
                                        </p:tgtEl>
                                        <p:attrNameLst>
                                          <p:attrName>ppt_y</p:attrName>
                                        </p:attrNameLst>
                                      </p:cBhvr>
                                      <p:tavLst>
                                        <p:tav tm="0">
                                          <p:val>
                                            <p:strVal val="#ppt_y"/>
                                          </p:val>
                                        </p:tav>
                                        <p:tav tm="100000">
                                          <p:val>
                                            <p:strVal val="#ppt_y"/>
                                          </p:val>
                                        </p:tav>
                                      </p:tavLst>
                                    </p:anim>
                                    <p:animEffect transition="in" filter="fade">
                                      <p:cBhvr>
                                        <p:cTn id="16" dur="500"/>
                                        <p:tgtEl>
                                          <p:spTgt spid="9">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2.3 Java</a:t>
            </a:r>
            <a:r>
              <a:rPr lang="zh-CN" altLang="en-US" dirty="0" smtClean="0"/>
              <a:t>的基本数据类型</a:t>
            </a:r>
            <a:endParaRPr lang="zh-CN" altLang="en-US" dirty="0"/>
          </a:p>
        </p:txBody>
      </p:sp>
      <p:sp>
        <p:nvSpPr>
          <p:cNvPr id="9" name="TextBox 8"/>
          <p:cNvSpPr txBox="1"/>
          <p:nvPr/>
        </p:nvSpPr>
        <p:spPr>
          <a:xfrm>
            <a:off x="251520" y="980728"/>
            <a:ext cx="8712968" cy="2646878"/>
          </a:xfrm>
          <a:prstGeom prst="rect">
            <a:avLst/>
          </a:prstGeom>
          <a:noFill/>
        </p:spPr>
        <p:txBody>
          <a:bodyPr wrap="square" rtlCol="0">
            <a:spAutoFit/>
          </a:bodyPr>
          <a:lstStyle/>
          <a:p>
            <a:pPr>
              <a:spcAft>
                <a:spcPts val="600"/>
              </a:spcAft>
              <a:buFont typeface="Wingdings" pitchFamily="2" charset="2"/>
              <a:buChar char="ü"/>
            </a:pPr>
            <a:r>
              <a:rPr lang="zh-CN" altLang="en-US" sz="2600" b="1" dirty="0" smtClean="0">
                <a:solidFill>
                  <a:srgbClr val="C00000"/>
                </a:solidFill>
                <a:latin typeface="Arial" pitchFamily="34" charset="0"/>
                <a:ea typeface="华文细黑" pitchFamily="2" charset="-122"/>
                <a:cs typeface="Arial" pitchFamily="34" charset="0"/>
              </a:rPr>
              <a:t>强制转换</a:t>
            </a:r>
            <a:endParaRPr lang="en-US" altLang="zh-CN" sz="2600" b="1" dirty="0" smtClean="0">
              <a:solidFill>
                <a:srgbClr val="C00000"/>
              </a:solidFill>
              <a:latin typeface="Arial" pitchFamily="34" charset="0"/>
              <a:ea typeface="华文细黑" pitchFamily="2" charset="-122"/>
              <a:cs typeface="Arial" pitchFamily="34" charset="0"/>
            </a:endParaRPr>
          </a:p>
          <a:p>
            <a:pPr marL="457200" indent="-457200">
              <a:spcAft>
                <a:spcPts val="600"/>
              </a:spcAft>
              <a:buFont typeface="Arial" panose="020B0604020202020204" pitchFamily="34" charset="0"/>
              <a:buChar char="•"/>
            </a:pPr>
            <a:r>
              <a:rPr lang="zh-CN" altLang="en-US" sz="2600" b="1" dirty="0" smtClean="0">
                <a:latin typeface="Arial" pitchFamily="34" charset="0"/>
                <a:ea typeface="华文细黑" pitchFamily="2" charset="-122"/>
                <a:cs typeface="Arial" pitchFamily="34" charset="0"/>
              </a:rPr>
              <a:t>位数多的类型向位数少的类型进行转换需要进行强制转换。</a:t>
            </a:r>
            <a:endParaRPr lang="en-US" altLang="zh-CN" sz="2600" b="1" dirty="0" smtClean="0">
              <a:latin typeface="Arial" pitchFamily="34" charset="0"/>
              <a:ea typeface="华文细黑" pitchFamily="2" charset="-122"/>
              <a:cs typeface="Arial" pitchFamily="34" charset="0"/>
            </a:endParaRPr>
          </a:p>
          <a:p>
            <a:pPr marL="457200" indent="-457200">
              <a:spcAft>
                <a:spcPts val="600"/>
              </a:spcAft>
              <a:buFont typeface="Arial" panose="020B0604020202020204" pitchFamily="34" charset="0"/>
              <a:buChar char="•"/>
            </a:pPr>
            <a:r>
              <a:rPr lang="zh-CN" altLang="en-US" sz="2600" b="1" dirty="0" smtClean="0">
                <a:latin typeface="Arial" pitchFamily="34" charset="0"/>
                <a:ea typeface="华文细黑" pitchFamily="2" charset="-122"/>
                <a:cs typeface="Arial" pitchFamily="34" charset="0"/>
              </a:rPr>
              <a:t>高级类型</a:t>
            </a:r>
            <a:r>
              <a:rPr lang="en-US" altLang="zh-CN" sz="2600" b="1" dirty="0" smtClean="0">
                <a:latin typeface="Arial" pitchFamily="34" charset="0"/>
                <a:ea typeface="华文细黑" pitchFamily="2" charset="-122"/>
                <a:cs typeface="Arial" pitchFamily="34" charset="0"/>
              </a:rPr>
              <a:t>(</a:t>
            </a:r>
            <a:r>
              <a:rPr lang="zh-CN" altLang="en-US" sz="2600" b="1" dirty="0" smtClean="0">
                <a:latin typeface="Arial" pitchFamily="34" charset="0"/>
                <a:ea typeface="华文细黑" pitchFamily="2" charset="-122"/>
                <a:cs typeface="Arial" pitchFamily="34" charset="0"/>
              </a:rPr>
              <a:t>位数较多的数据类型</a:t>
            </a:r>
            <a:r>
              <a:rPr lang="en-US" altLang="zh-CN" sz="2600" b="1" dirty="0" smtClean="0">
                <a:latin typeface="Arial" pitchFamily="34" charset="0"/>
                <a:ea typeface="华文细黑" pitchFamily="2" charset="-122"/>
                <a:cs typeface="Arial" pitchFamily="34" charset="0"/>
              </a:rPr>
              <a:t>)</a:t>
            </a:r>
            <a:r>
              <a:rPr lang="zh-CN" altLang="en-US" sz="2600" b="1" dirty="0" smtClean="0">
                <a:latin typeface="Arial" pitchFamily="34" charset="0"/>
                <a:ea typeface="华文细黑" pitchFamily="2" charset="-122"/>
                <a:cs typeface="Arial" pitchFamily="34" charset="0"/>
              </a:rPr>
              <a:t>转换为低级类型</a:t>
            </a:r>
            <a:r>
              <a:rPr lang="en-US" altLang="zh-CN" sz="2600" b="1" dirty="0" smtClean="0">
                <a:latin typeface="Arial" pitchFamily="34" charset="0"/>
                <a:ea typeface="华文细黑" pitchFamily="2" charset="-122"/>
                <a:cs typeface="Arial" pitchFamily="34" charset="0"/>
              </a:rPr>
              <a:t>(</a:t>
            </a:r>
            <a:r>
              <a:rPr lang="zh-CN" altLang="en-US" sz="2600" b="1" dirty="0" smtClean="0">
                <a:latin typeface="Arial" pitchFamily="34" charset="0"/>
                <a:ea typeface="华文细黑" pitchFamily="2" charset="-122"/>
                <a:cs typeface="Arial" pitchFamily="34" charset="0"/>
              </a:rPr>
              <a:t>位数较少的数据类型</a:t>
            </a:r>
            <a:r>
              <a:rPr lang="en-US" altLang="zh-CN" sz="2600" b="1" dirty="0" smtClean="0">
                <a:latin typeface="Arial" pitchFamily="34" charset="0"/>
                <a:ea typeface="华文细黑" pitchFamily="2" charset="-122"/>
                <a:cs typeface="Arial" pitchFamily="34" charset="0"/>
              </a:rPr>
              <a:t>)</a:t>
            </a:r>
            <a:r>
              <a:rPr lang="zh-CN" altLang="en-US" sz="2600" b="1" dirty="0" smtClean="0">
                <a:latin typeface="Arial" pitchFamily="34" charset="0"/>
                <a:ea typeface="华文细黑" pitchFamily="2" charset="-122"/>
                <a:cs typeface="Arial" pitchFamily="34" charset="0"/>
              </a:rPr>
              <a:t>时，截断高位内容，因此会导致精度下降或数据溢出。</a:t>
            </a:r>
            <a:endParaRPr lang="en-US" altLang="zh-CN" sz="2600" b="1" dirty="0" smtClean="0">
              <a:latin typeface="Arial" pitchFamily="34" charset="0"/>
              <a:ea typeface="华文细黑" pitchFamily="2" charset="-122"/>
              <a:cs typeface="Arial" pitchFamily="34" charset="0"/>
            </a:endParaRPr>
          </a:p>
        </p:txBody>
      </p:sp>
      <p:sp>
        <p:nvSpPr>
          <p:cNvPr id="13" name="TextBox 12"/>
          <p:cNvSpPr txBox="1"/>
          <p:nvPr/>
        </p:nvSpPr>
        <p:spPr>
          <a:xfrm>
            <a:off x="539552" y="4005064"/>
            <a:ext cx="5588158" cy="1292662"/>
          </a:xfrm>
          <a:prstGeom prst="rect">
            <a:avLst/>
          </a:prstGeom>
          <a:solidFill>
            <a:srgbClr val="FFFFCC"/>
          </a:solidFill>
          <a:ln>
            <a:solidFill>
              <a:srgbClr val="FF0000"/>
            </a:solidFill>
          </a:ln>
        </p:spPr>
        <p:txBody>
          <a:bodyPr wrap="square" rtlCol="0">
            <a:spAutoFit/>
          </a:bodyPr>
          <a:lstStyle/>
          <a:p>
            <a:r>
              <a:rPr lang="en-US" altLang="zh-CN" sz="2600" dirty="0" smtClean="0">
                <a:solidFill>
                  <a:srgbClr val="C00000"/>
                </a:solidFill>
                <a:latin typeface="Arial" pitchFamily="34" charset="0"/>
                <a:ea typeface="华文细黑" pitchFamily="2" charset="-122"/>
                <a:cs typeface="Arial" pitchFamily="34" charset="0"/>
              </a:rPr>
              <a:t>int</a:t>
            </a:r>
            <a:r>
              <a:rPr lang="zh-CN" altLang="en-US" sz="2600" dirty="0" smtClean="0">
                <a:latin typeface="Arial" pitchFamily="34" charset="0"/>
                <a:ea typeface="华文细黑" pitchFamily="2" charset="-122"/>
                <a:cs typeface="Arial" pitchFamily="34" charset="0"/>
              </a:rPr>
              <a:t> </a:t>
            </a:r>
            <a:r>
              <a:rPr lang="en-US" altLang="zh-CN" sz="2600" dirty="0" err="1" smtClean="0">
                <a:latin typeface="Arial" pitchFamily="34" charset="0"/>
                <a:ea typeface="华文细黑" pitchFamily="2" charset="-122"/>
                <a:cs typeface="Arial" pitchFamily="34" charset="0"/>
              </a:rPr>
              <a:t>i</a:t>
            </a:r>
            <a:r>
              <a:rPr lang="en-US" altLang="zh-CN" sz="2600" dirty="0" smtClean="0">
                <a:latin typeface="Arial" pitchFamily="34" charset="0"/>
                <a:ea typeface="华文细黑" pitchFamily="2" charset="-122"/>
                <a:cs typeface="Arial" pitchFamily="34" charset="0"/>
              </a:rPr>
              <a:t>=10;</a:t>
            </a:r>
          </a:p>
          <a:p>
            <a:r>
              <a:rPr lang="en-US" altLang="zh-CN" sz="2600" dirty="0" smtClean="0">
                <a:solidFill>
                  <a:srgbClr val="C00000"/>
                </a:solidFill>
                <a:latin typeface="Arial" pitchFamily="34" charset="0"/>
                <a:ea typeface="华文细黑" pitchFamily="2" charset="-122"/>
                <a:cs typeface="Arial" pitchFamily="34" charset="0"/>
              </a:rPr>
              <a:t>long</a:t>
            </a:r>
            <a:r>
              <a:rPr lang="en-US" altLang="zh-CN" sz="2600" dirty="0" smtClean="0">
                <a:latin typeface="Arial" pitchFamily="34" charset="0"/>
                <a:ea typeface="华文细黑" pitchFamily="2" charset="-122"/>
                <a:cs typeface="Arial" pitchFamily="34" charset="0"/>
              </a:rPr>
              <a:t> l=</a:t>
            </a:r>
            <a:r>
              <a:rPr lang="en-US" altLang="zh-CN" sz="2600" dirty="0" err="1" smtClean="0">
                <a:latin typeface="Arial" pitchFamily="34" charset="0"/>
                <a:ea typeface="华文细黑" pitchFamily="2" charset="-122"/>
                <a:cs typeface="Arial" pitchFamily="34" charset="0"/>
              </a:rPr>
              <a:t>i</a:t>
            </a:r>
            <a:r>
              <a:rPr lang="en-US" altLang="zh-CN" sz="2600" dirty="0" smtClean="0">
                <a:latin typeface="Arial" pitchFamily="34" charset="0"/>
                <a:ea typeface="华文细黑" pitchFamily="2" charset="-122"/>
                <a:cs typeface="Arial" pitchFamily="34" charset="0"/>
              </a:rPr>
              <a:t>;     //</a:t>
            </a:r>
            <a:r>
              <a:rPr lang="zh-CN" altLang="en-US" sz="2600" dirty="0" smtClean="0">
                <a:latin typeface="Arial" pitchFamily="34" charset="0"/>
                <a:ea typeface="华文细黑" pitchFamily="2" charset="-122"/>
                <a:cs typeface="Arial" pitchFamily="34" charset="0"/>
              </a:rPr>
              <a:t>自动转换</a:t>
            </a:r>
            <a:endParaRPr lang="en-US" altLang="zh-CN" sz="2600" dirty="0" smtClean="0">
              <a:latin typeface="Arial" pitchFamily="34" charset="0"/>
              <a:ea typeface="华文细黑" pitchFamily="2" charset="-122"/>
              <a:cs typeface="Arial" pitchFamily="34" charset="0"/>
            </a:endParaRPr>
          </a:p>
          <a:p>
            <a:r>
              <a:rPr lang="en-US" altLang="zh-CN" sz="2600" dirty="0" smtClean="0">
                <a:solidFill>
                  <a:srgbClr val="C00000"/>
                </a:solidFill>
                <a:latin typeface="Arial" pitchFamily="34" charset="0"/>
                <a:ea typeface="华文细黑" pitchFamily="2" charset="-122"/>
                <a:cs typeface="Arial" pitchFamily="34" charset="0"/>
              </a:rPr>
              <a:t>byte</a:t>
            </a:r>
            <a:r>
              <a:rPr lang="en-US" altLang="zh-CN" sz="2600" dirty="0" smtClean="0">
                <a:latin typeface="Arial" pitchFamily="34" charset="0"/>
                <a:ea typeface="华文细黑" pitchFamily="2" charset="-122"/>
                <a:cs typeface="Arial" pitchFamily="34" charset="0"/>
              </a:rPr>
              <a:t> b=(byte) </a:t>
            </a:r>
            <a:r>
              <a:rPr lang="en-US" altLang="zh-CN" sz="2600" dirty="0" err="1" smtClean="0">
                <a:latin typeface="Arial" pitchFamily="34" charset="0"/>
                <a:ea typeface="华文细黑" pitchFamily="2" charset="-122"/>
                <a:cs typeface="Arial" pitchFamily="34" charset="0"/>
              </a:rPr>
              <a:t>i</a:t>
            </a:r>
            <a:r>
              <a:rPr lang="en-US" altLang="zh-CN" sz="2600" dirty="0" smtClean="0">
                <a:latin typeface="Arial" pitchFamily="34" charset="0"/>
                <a:ea typeface="华文细黑" pitchFamily="2" charset="-122"/>
                <a:cs typeface="Arial" pitchFamily="34" charset="0"/>
              </a:rPr>
              <a:t>;</a:t>
            </a:r>
            <a:r>
              <a:rPr lang="zh-CN" altLang="en-US" sz="2600" dirty="0" smtClean="0">
                <a:latin typeface="Arial" pitchFamily="34" charset="0"/>
                <a:ea typeface="华文细黑" pitchFamily="2" charset="-122"/>
                <a:cs typeface="Arial" pitchFamily="34" charset="0"/>
              </a:rPr>
              <a:t>  </a:t>
            </a:r>
            <a:r>
              <a:rPr lang="en-US" altLang="zh-CN" sz="2600" dirty="0" smtClean="0">
                <a:latin typeface="Arial" pitchFamily="34" charset="0"/>
                <a:ea typeface="华文细黑" pitchFamily="2" charset="-122"/>
                <a:cs typeface="Arial" pitchFamily="34" charset="0"/>
              </a:rPr>
              <a:t>//</a:t>
            </a:r>
            <a:r>
              <a:rPr lang="zh-CN" altLang="en-US" sz="2600" dirty="0" smtClean="0">
                <a:latin typeface="Arial" pitchFamily="34" charset="0"/>
                <a:ea typeface="华文细黑" pitchFamily="2" charset="-122"/>
                <a:cs typeface="Arial" pitchFamily="34" charset="0"/>
              </a:rPr>
              <a:t>强制转换</a:t>
            </a:r>
            <a:endParaRPr lang="en-US" altLang="zh-CN" sz="2600" dirty="0" smtClean="0">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p:cTn id="7" dur="500" fill="hold"/>
                                        <p:tgtEl>
                                          <p:spTgt spid="9">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9">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9">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9">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9">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nodeType="clickEffect">
                                  <p:stCondLst>
                                    <p:cond delay="0"/>
                                  </p:stCondLst>
                                  <p:childTnLst>
                                    <p:set>
                                      <p:cBhvr>
                                        <p:cTn id="15" dur="1" fill="hold">
                                          <p:stCondLst>
                                            <p:cond delay="0"/>
                                          </p:stCondLst>
                                        </p:cTn>
                                        <p:tgtEl>
                                          <p:spTgt spid="9">
                                            <p:txEl>
                                              <p:pRg st="1" end="1"/>
                                            </p:txEl>
                                          </p:spTgt>
                                        </p:tgtEl>
                                        <p:attrNameLst>
                                          <p:attrName>style.visibility</p:attrName>
                                        </p:attrNameLst>
                                      </p:cBhvr>
                                      <p:to>
                                        <p:strVal val="visible"/>
                                      </p:to>
                                    </p:set>
                                    <p:anim calcmode="lin" valueType="num">
                                      <p:cBhvr>
                                        <p:cTn id="16" dur="500" fill="hold"/>
                                        <p:tgtEl>
                                          <p:spTgt spid="9">
                                            <p:txEl>
                                              <p:pRg st="1" end="1"/>
                                            </p:txEl>
                                          </p:spTgt>
                                        </p:tgtEl>
                                        <p:attrNameLst>
                                          <p:attrName>ppt_w</p:attrName>
                                        </p:attrNameLst>
                                      </p:cBhvr>
                                      <p:tavLst>
                                        <p:tav tm="0">
                                          <p:val>
                                            <p:strVal val="#ppt_w*0.05"/>
                                          </p:val>
                                        </p:tav>
                                        <p:tav tm="100000">
                                          <p:val>
                                            <p:strVal val="#ppt_w"/>
                                          </p:val>
                                        </p:tav>
                                      </p:tavLst>
                                    </p:anim>
                                    <p:anim calcmode="lin" valueType="num">
                                      <p:cBhvr>
                                        <p:cTn id="17" dur="500" fill="hold"/>
                                        <p:tgtEl>
                                          <p:spTgt spid="9">
                                            <p:txEl>
                                              <p:pRg st="1" end="1"/>
                                            </p:txEl>
                                          </p:spTgt>
                                        </p:tgtEl>
                                        <p:attrNameLst>
                                          <p:attrName>ppt_h</p:attrName>
                                        </p:attrNameLst>
                                      </p:cBhvr>
                                      <p:tavLst>
                                        <p:tav tm="0">
                                          <p:val>
                                            <p:strVal val="#ppt_h"/>
                                          </p:val>
                                        </p:tav>
                                        <p:tav tm="100000">
                                          <p:val>
                                            <p:strVal val="#ppt_h"/>
                                          </p:val>
                                        </p:tav>
                                      </p:tavLst>
                                    </p:anim>
                                    <p:anim calcmode="lin" valueType="num">
                                      <p:cBhvr>
                                        <p:cTn id="18" dur="500" fill="hold"/>
                                        <p:tgtEl>
                                          <p:spTgt spid="9">
                                            <p:txEl>
                                              <p:pRg st="1" end="1"/>
                                            </p:txEl>
                                          </p:spTgt>
                                        </p:tgtEl>
                                        <p:attrNameLst>
                                          <p:attrName>ppt_x</p:attrName>
                                        </p:attrNameLst>
                                      </p:cBhvr>
                                      <p:tavLst>
                                        <p:tav tm="0">
                                          <p:val>
                                            <p:strVal val="#ppt_x-.2"/>
                                          </p:val>
                                        </p:tav>
                                        <p:tav tm="100000">
                                          <p:val>
                                            <p:strVal val="#ppt_x"/>
                                          </p:val>
                                        </p:tav>
                                      </p:tavLst>
                                    </p:anim>
                                    <p:anim calcmode="lin" valueType="num">
                                      <p:cBhvr>
                                        <p:cTn id="19" dur="500" fill="hold"/>
                                        <p:tgtEl>
                                          <p:spTgt spid="9">
                                            <p:txEl>
                                              <p:pRg st="1" end="1"/>
                                            </p:txEl>
                                          </p:spTgt>
                                        </p:tgtEl>
                                        <p:attrNameLst>
                                          <p:attrName>ppt_y</p:attrName>
                                        </p:attrNameLst>
                                      </p:cBhvr>
                                      <p:tavLst>
                                        <p:tav tm="0">
                                          <p:val>
                                            <p:strVal val="#ppt_y"/>
                                          </p:val>
                                        </p:tav>
                                        <p:tav tm="100000">
                                          <p:val>
                                            <p:strVal val="#ppt_y"/>
                                          </p:val>
                                        </p:tav>
                                      </p:tavLst>
                                    </p:anim>
                                    <p:animEffect transition="in" filter="fade">
                                      <p:cBhvr>
                                        <p:cTn id="20" dur="500"/>
                                        <p:tgtEl>
                                          <p:spTgt spid="9">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4" presetClass="entr" presetSubtype="0" accel="100000" fill="hold" nodeType="clickEffect">
                                  <p:stCondLst>
                                    <p:cond delay="0"/>
                                  </p:stCondLst>
                                  <p:childTnLst>
                                    <p:set>
                                      <p:cBhvr>
                                        <p:cTn id="24" dur="1" fill="hold">
                                          <p:stCondLst>
                                            <p:cond delay="0"/>
                                          </p:stCondLst>
                                        </p:cTn>
                                        <p:tgtEl>
                                          <p:spTgt spid="9">
                                            <p:txEl>
                                              <p:pRg st="2" end="2"/>
                                            </p:txEl>
                                          </p:spTgt>
                                        </p:tgtEl>
                                        <p:attrNameLst>
                                          <p:attrName>style.visibility</p:attrName>
                                        </p:attrNameLst>
                                      </p:cBhvr>
                                      <p:to>
                                        <p:strVal val="visible"/>
                                      </p:to>
                                    </p:set>
                                    <p:anim calcmode="lin" valueType="num">
                                      <p:cBhvr>
                                        <p:cTn id="25" dur="500" fill="hold"/>
                                        <p:tgtEl>
                                          <p:spTgt spid="9">
                                            <p:txEl>
                                              <p:pRg st="2" end="2"/>
                                            </p:txEl>
                                          </p:spTgt>
                                        </p:tgtEl>
                                        <p:attrNameLst>
                                          <p:attrName>ppt_w</p:attrName>
                                        </p:attrNameLst>
                                      </p:cBhvr>
                                      <p:tavLst>
                                        <p:tav tm="0">
                                          <p:val>
                                            <p:strVal val="#ppt_w*0.05"/>
                                          </p:val>
                                        </p:tav>
                                        <p:tav tm="100000">
                                          <p:val>
                                            <p:strVal val="#ppt_w"/>
                                          </p:val>
                                        </p:tav>
                                      </p:tavLst>
                                    </p:anim>
                                    <p:anim calcmode="lin" valueType="num">
                                      <p:cBhvr>
                                        <p:cTn id="26" dur="500" fill="hold"/>
                                        <p:tgtEl>
                                          <p:spTgt spid="9">
                                            <p:txEl>
                                              <p:pRg st="2" end="2"/>
                                            </p:txEl>
                                          </p:spTgt>
                                        </p:tgtEl>
                                        <p:attrNameLst>
                                          <p:attrName>ppt_h</p:attrName>
                                        </p:attrNameLst>
                                      </p:cBhvr>
                                      <p:tavLst>
                                        <p:tav tm="0">
                                          <p:val>
                                            <p:strVal val="#ppt_h"/>
                                          </p:val>
                                        </p:tav>
                                        <p:tav tm="100000">
                                          <p:val>
                                            <p:strVal val="#ppt_h"/>
                                          </p:val>
                                        </p:tav>
                                      </p:tavLst>
                                    </p:anim>
                                    <p:anim calcmode="lin" valueType="num">
                                      <p:cBhvr>
                                        <p:cTn id="27" dur="500" fill="hold"/>
                                        <p:tgtEl>
                                          <p:spTgt spid="9">
                                            <p:txEl>
                                              <p:pRg st="2" end="2"/>
                                            </p:txEl>
                                          </p:spTgt>
                                        </p:tgtEl>
                                        <p:attrNameLst>
                                          <p:attrName>ppt_x</p:attrName>
                                        </p:attrNameLst>
                                      </p:cBhvr>
                                      <p:tavLst>
                                        <p:tav tm="0">
                                          <p:val>
                                            <p:strVal val="#ppt_x-.2"/>
                                          </p:val>
                                        </p:tav>
                                        <p:tav tm="100000">
                                          <p:val>
                                            <p:strVal val="#ppt_x"/>
                                          </p:val>
                                        </p:tav>
                                      </p:tavLst>
                                    </p:anim>
                                    <p:anim calcmode="lin" valueType="num">
                                      <p:cBhvr>
                                        <p:cTn id="28" dur="500" fill="hold"/>
                                        <p:tgtEl>
                                          <p:spTgt spid="9">
                                            <p:txEl>
                                              <p:pRg st="2" end="2"/>
                                            </p:txEl>
                                          </p:spTgt>
                                        </p:tgtEl>
                                        <p:attrNameLst>
                                          <p:attrName>ppt_y</p:attrName>
                                        </p:attrNameLst>
                                      </p:cBhvr>
                                      <p:tavLst>
                                        <p:tav tm="0">
                                          <p:val>
                                            <p:strVal val="#ppt_y"/>
                                          </p:val>
                                        </p:tav>
                                        <p:tav tm="100000">
                                          <p:val>
                                            <p:strVal val="#ppt_y"/>
                                          </p:val>
                                        </p:tav>
                                      </p:tavLst>
                                    </p:anim>
                                    <p:animEffect transition="in" filter="fade">
                                      <p:cBhvr>
                                        <p:cTn id="29" dur="500"/>
                                        <p:tgtEl>
                                          <p:spTgt spid="9">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2.3</a:t>
            </a:r>
            <a:r>
              <a:rPr lang="zh-CN" altLang="en-US" dirty="0" smtClean="0"/>
              <a:t> </a:t>
            </a:r>
            <a:r>
              <a:rPr lang="en-US" altLang="zh-CN" dirty="0" smtClean="0"/>
              <a:t>Java</a:t>
            </a:r>
            <a:r>
              <a:rPr lang="zh-CN" altLang="en-US" dirty="0" smtClean="0"/>
              <a:t>的基本数据类型</a:t>
            </a:r>
            <a:endParaRPr lang="zh-CN" altLang="en-US" dirty="0"/>
          </a:p>
        </p:txBody>
      </p:sp>
      <p:sp>
        <p:nvSpPr>
          <p:cNvPr id="9" name="TextBox 8"/>
          <p:cNvSpPr txBox="1"/>
          <p:nvPr/>
        </p:nvSpPr>
        <p:spPr>
          <a:xfrm>
            <a:off x="251520" y="980728"/>
            <a:ext cx="8712968" cy="523220"/>
          </a:xfrm>
          <a:prstGeom prst="rect">
            <a:avLst/>
          </a:prstGeom>
          <a:noFill/>
        </p:spPr>
        <p:txBody>
          <a:bodyPr wrap="square" rtlCol="0">
            <a:spAutoFit/>
          </a:bodyPr>
          <a:lstStyle/>
          <a:p>
            <a:pPr>
              <a:buFont typeface="Wingdings" pitchFamily="2" charset="2"/>
              <a:buChar char="n"/>
            </a:pPr>
            <a:r>
              <a:rPr lang="en-US" altLang="zh-CN" sz="2800" b="1" dirty="0" smtClean="0">
                <a:solidFill>
                  <a:srgbClr val="FF0000"/>
                </a:solidFill>
                <a:latin typeface="Arial" pitchFamily="34" charset="0"/>
                <a:ea typeface="华文细黑" pitchFamily="2" charset="-122"/>
                <a:cs typeface="Arial" pitchFamily="34" charset="0"/>
              </a:rPr>
              <a:t>3</a:t>
            </a:r>
            <a:r>
              <a:rPr lang="zh-CN" altLang="en-US" sz="2800" b="1" dirty="0" smtClean="0">
                <a:solidFill>
                  <a:srgbClr val="FF0000"/>
                </a:solidFill>
                <a:latin typeface="Arial" pitchFamily="34" charset="0"/>
                <a:ea typeface="华文细黑" pitchFamily="2" charset="-122"/>
                <a:cs typeface="Arial" pitchFamily="34" charset="0"/>
              </a:rPr>
              <a:t> 变量、说明和赋值</a:t>
            </a:r>
            <a:endParaRPr lang="en-US" altLang="zh-CN" sz="2800" b="1" dirty="0" smtClean="0">
              <a:solidFill>
                <a:srgbClr val="FF0000"/>
              </a:solidFill>
              <a:latin typeface="Arial" pitchFamily="34" charset="0"/>
              <a:ea typeface="华文细黑" pitchFamily="2" charset="-122"/>
              <a:cs typeface="Arial" pitchFamily="34" charset="0"/>
            </a:endParaRPr>
          </a:p>
        </p:txBody>
      </p:sp>
      <p:pic>
        <p:nvPicPr>
          <p:cNvPr id="1026" name="Picture 2"/>
          <p:cNvPicPr>
            <a:picLocks noChangeAspect="1" noChangeArrowheads="1"/>
          </p:cNvPicPr>
          <p:nvPr/>
        </p:nvPicPr>
        <p:blipFill>
          <a:blip r:embed="rId2" cstate="print"/>
          <a:srcRect/>
          <a:stretch>
            <a:fillRect/>
          </a:stretch>
        </p:blipFill>
        <p:spPr bwMode="auto">
          <a:xfrm>
            <a:off x="395536" y="1484784"/>
            <a:ext cx="7848872" cy="5184576"/>
          </a:xfrm>
          <a:prstGeom prst="rect">
            <a:avLst/>
          </a:prstGeom>
          <a:solidFill>
            <a:srgbClr val="FFFFCC"/>
          </a:solidFill>
          <a:ln w="9525">
            <a:solidFill>
              <a:srgbClr val="C00000"/>
            </a:solid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2.4</a:t>
            </a:r>
            <a:r>
              <a:rPr lang="zh-CN" altLang="en-US" dirty="0" smtClean="0"/>
              <a:t> </a:t>
            </a:r>
            <a:r>
              <a:rPr lang="en-US" altLang="zh-CN" dirty="0" smtClean="0"/>
              <a:t>Java</a:t>
            </a:r>
            <a:r>
              <a:rPr lang="zh-CN" altLang="en-US" dirty="0" smtClean="0"/>
              <a:t>的复合数据类型</a:t>
            </a:r>
            <a:endParaRPr lang="zh-CN" altLang="en-US" dirty="0"/>
          </a:p>
        </p:txBody>
      </p:sp>
      <p:sp>
        <p:nvSpPr>
          <p:cNvPr id="5" name="TextBox 4"/>
          <p:cNvSpPr txBox="1"/>
          <p:nvPr/>
        </p:nvSpPr>
        <p:spPr>
          <a:xfrm>
            <a:off x="971600" y="2492896"/>
            <a:ext cx="2304256" cy="461665"/>
          </a:xfrm>
          <a:prstGeom prst="rect">
            <a:avLst/>
          </a:prstGeom>
          <a:noFill/>
        </p:spPr>
        <p:txBody>
          <a:bodyPr wrap="square" rtlCol="0">
            <a:spAutoFit/>
          </a:bodyPr>
          <a:lstStyle/>
          <a:p>
            <a:pPr algn="r"/>
            <a:r>
              <a:rPr lang="zh-CN" altLang="en-US" sz="2400" b="1" dirty="0" smtClean="0">
                <a:latin typeface="华文细黑" pitchFamily="2" charset="-122"/>
                <a:ea typeface="华文细黑" pitchFamily="2" charset="-122"/>
              </a:rPr>
              <a:t>复合数据类型</a:t>
            </a:r>
            <a:endParaRPr lang="zh-CN" altLang="en-US" sz="2400" b="1" dirty="0">
              <a:latin typeface="华文细黑" pitchFamily="2" charset="-122"/>
              <a:ea typeface="华文细黑" pitchFamily="2" charset="-122"/>
            </a:endParaRPr>
          </a:p>
        </p:txBody>
      </p:sp>
      <p:sp>
        <p:nvSpPr>
          <p:cNvPr id="6" name="TextBox 5"/>
          <p:cNvSpPr txBox="1"/>
          <p:nvPr/>
        </p:nvSpPr>
        <p:spPr>
          <a:xfrm>
            <a:off x="3707904" y="1700808"/>
            <a:ext cx="3168352" cy="461665"/>
          </a:xfrm>
          <a:prstGeom prst="rect">
            <a:avLst/>
          </a:prstGeom>
          <a:noFill/>
        </p:spPr>
        <p:txBody>
          <a:bodyPr wrap="square" rtlCol="0">
            <a:spAutoFit/>
          </a:bodyPr>
          <a:lstStyle/>
          <a:p>
            <a:r>
              <a:rPr lang="zh-CN" altLang="en-US" sz="2400" b="1" dirty="0" smtClean="0">
                <a:latin typeface="Arial" pitchFamily="34" charset="0"/>
                <a:ea typeface="华文细黑" pitchFamily="2" charset="-122"/>
                <a:cs typeface="Arial" pitchFamily="34" charset="0"/>
              </a:rPr>
              <a:t>类类型：</a:t>
            </a:r>
            <a:r>
              <a:rPr lang="en-US" altLang="zh-CN" sz="2400" b="1" dirty="0" smtClean="0">
                <a:solidFill>
                  <a:srgbClr val="FF0000"/>
                </a:solidFill>
                <a:latin typeface="Arial" pitchFamily="34" charset="0"/>
                <a:ea typeface="华文细黑" pitchFamily="2" charset="-122"/>
                <a:cs typeface="Arial" pitchFamily="34" charset="0"/>
              </a:rPr>
              <a:t>class</a:t>
            </a:r>
            <a:endParaRPr lang="zh-CN" altLang="en-US" sz="2400" b="1" dirty="0">
              <a:solidFill>
                <a:srgbClr val="FF0000"/>
              </a:solidFill>
              <a:latin typeface="Arial" pitchFamily="34" charset="0"/>
              <a:ea typeface="华文细黑" pitchFamily="2" charset="-122"/>
              <a:cs typeface="Arial" pitchFamily="34" charset="0"/>
            </a:endParaRPr>
          </a:p>
        </p:txBody>
      </p:sp>
      <p:sp>
        <p:nvSpPr>
          <p:cNvPr id="7" name="TextBox 6"/>
          <p:cNvSpPr txBox="1"/>
          <p:nvPr/>
        </p:nvSpPr>
        <p:spPr>
          <a:xfrm>
            <a:off x="3707904" y="2463279"/>
            <a:ext cx="1512168" cy="461665"/>
          </a:xfrm>
          <a:prstGeom prst="rect">
            <a:avLst/>
          </a:prstGeom>
          <a:noFill/>
        </p:spPr>
        <p:txBody>
          <a:bodyPr wrap="square" rtlCol="0">
            <a:spAutoFit/>
          </a:bodyPr>
          <a:lstStyle/>
          <a:p>
            <a:r>
              <a:rPr lang="zh-CN" altLang="en-US" sz="2400" b="1" dirty="0" smtClean="0">
                <a:latin typeface="华文细黑" pitchFamily="2" charset="-122"/>
                <a:ea typeface="华文细黑" pitchFamily="2" charset="-122"/>
              </a:rPr>
              <a:t>数组 </a:t>
            </a:r>
            <a:endParaRPr lang="zh-CN" altLang="en-US" sz="2400" b="1" dirty="0">
              <a:latin typeface="华文细黑" pitchFamily="2" charset="-122"/>
              <a:ea typeface="华文细黑" pitchFamily="2" charset="-122"/>
            </a:endParaRPr>
          </a:p>
        </p:txBody>
      </p:sp>
      <p:sp>
        <p:nvSpPr>
          <p:cNvPr id="8" name="TextBox 7"/>
          <p:cNvSpPr txBox="1"/>
          <p:nvPr/>
        </p:nvSpPr>
        <p:spPr>
          <a:xfrm>
            <a:off x="3707904" y="3284984"/>
            <a:ext cx="2952328" cy="461665"/>
          </a:xfrm>
          <a:prstGeom prst="rect">
            <a:avLst/>
          </a:prstGeom>
          <a:noFill/>
        </p:spPr>
        <p:txBody>
          <a:bodyPr wrap="square" rtlCol="0">
            <a:spAutoFit/>
          </a:bodyPr>
          <a:lstStyle/>
          <a:p>
            <a:r>
              <a:rPr lang="zh-CN" altLang="en-US" sz="2400" b="1" dirty="0" smtClean="0">
                <a:latin typeface="Arial" pitchFamily="34" charset="0"/>
                <a:ea typeface="华文细黑" pitchFamily="2" charset="-122"/>
                <a:cs typeface="Arial" pitchFamily="34" charset="0"/>
              </a:rPr>
              <a:t>接口：</a:t>
            </a:r>
            <a:r>
              <a:rPr lang="en-US" altLang="zh-CN" sz="2400" b="1" dirty="0" smtClean="0">
                <a:solidFill>
                  <a:srgbClr val="FF0000"/>
                </a:solidFill>
                <a:latin typeface="Arial" pitchFamily="34" charset="0"/>
                <a:ea typeface="华文细黑" pitchFamily="2" charset="-122"/>
                <a:cs typeface="Arial" pitchFamily="34" charset="0"/>
              </a:rPr>
              <a:t>Interface</a:t>
            </a:r>
            <a:endParaRPr lang="zh-CN" altLang="en-US" sz="2400" b="1" dirty="0">
              <a:solidFill>
                <a:srgbClr val="FF0000"/>
              </a:solidFill>
              <a:latin typeface="Arial" pitchFamily="34" charset="0"/>
              <a:ea typeface="华文细黑" pitchFamily="2" charset="-122"/>
              <a:cs typeface="Arial" pitchFamily="34" charset="0"/>
            </a:endParaRPr>
          </a:p>
        </p:txBody>
      </p:sp>
      <p:sp>
        <p:nvSpPr>
          <p:cNvPr id="10" name="左大括号 9"/>
          <p:cNvSpPr/>
          <p:nvPr/>
        </p:nvSpPr>
        <p:spPr>
          <a:xfrm>
            <a:off x="3275856" y="1844824"/>
            <a:ext cx="432048" cy="165618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2.5</a:t>
            </a:r>
            <a:r>
              <a:rPr lang="zh-CN" altLang="en-US" dirty="0"/>
              <a:t> 类和对象的初步介绍</a:t>
            </a:r>
          </a:p>
        </p:txBody>
      </p:sp>
      <p:sp>
        <p:nvSpPr>
          <p:cNvPr id="4" name="TextBox 3"/>
          <p:cNvSpPr txBox="1"/>
          <p:nvPr/>
        </p:nvSpPr>
        <p:spPr>
          <a:xfrm>
            <a:off x="251520" y="980728"/>
            <a:ext cx="8712968" cy="3708708"/>
          </a:xfrm>
          <a:prstGeom prst="rect">
            <a:avLst/>
          </a:prstGeom>
          <a:noFill/>
        </p:spPr>
        <p:txBody>
          <a:bodyPr wrap="square" rtlCol="0">
            <a:spAutoFit/>
          </a:bodyPr>
          <a:lstStyle/>
          <a:p>
            <a:pPr>
              <a:spcAft>
                <a:spcPts val="600"/>
              </a:spcAft>
              <a:buFont typeface="Wingdings" pitchFamily="2" charset="2"/>
              <a:buChar char="n"/>
            </a:pPr>
            <a:r>
              <a:rPr lang="en-US" altLang="zh-CN" sz="2800" b="1" dirty="0" smtClean="0">
                <a:solidFill>
                  <a:srgbClr val="FF0000"/>
                </a:solidFill>
                <a:latin typeface="Arial" pitchFamily="34" charset="0"/>
                <a:ea typeface="华文细黑" pitchFamily="2" charset="-122"/>
                <a:cs typeface="Arial" pitchFamily="34" charset="0"/>
              </a:rPr>
              <a:t>1</a:t>
            </a:r>
            <a:r>
              <a:rPr lang="zh-CN" altLang="en-US" sz="2800" b="1" dirty="0" smtClean="0">
                <a:solidFill>
                  <a:srgbClr val="FF0000"/>
                </a:solidFill>
                <a:latin typeface="Arial" pitchFamily="34" charset="0"/>
                <a:ea typeface="华文细黑" pitchFamily="2" charset="-122"/>
                <a:cs typeface="Arial" pitchFamily="34" charset="0"/>
              </a:rPr>
              <a:t> </a:t>
            </a:r>
            <a:r>
              <a:rPr lang="en-US" altLang="zh-CN" sz="2800" b="1" dirty="0" smtClean="0">
                <a:solidFill>
                  <a:srgbClr val="FF0000"/>
                </a:solidFill>
                <a:latin typeface="Arial" pitchFamily="34" charset="0"/>
                <a:ea typeface="华文细黑" pitchFamily="2" charset="-122"/>
                <a:cs typeface="Arial" pitchFamily="34" charset="0"/>
              </a:rPr>
              <a:t>Java</a:t>
            </a:r>
            <a:r>
              <a:rPr lang="zh-CN" altLang="en-US" sz="2800" b="1" dirty="0" smtClean="0">
                <a:solidFill>
                  <a:srgbClr val="FF0000"/>
                </a:solidFill>
                <a:latin typeface="Arial" pitchFamily="34" charset="0"/>
                <a:ea typeface="华文细黑" pitchFamily="2" charset="-122"/>
                <a:cs typeface="Arial" pitchFamily="34" charset="0"/>
              </a:rPr>
              <a:t>中的面向对象技术</a:t>
            </a:r>
            <a:endParaRPr lang="en-US" altLang="zh-CN" sz="2800" b="1" dirty="0" smtClean="0">
              <a:solidFill>
                <a:srgbClr val="FF0000"/>
              </a:solidFill>
              <a:latin typeface="Arial" pitchFamily="34" charset="0"/>
              <a:ea typeface="华文细黑" pitchFamily="2" charset="-122"/>
              <a:cs typeface="Arial" pitchFamily="34" charset="0"/>
            </a:endParaRPr>
          </a:p>
          <a:p>
            <a:pPr>
              <a:spcAft>
                <a:spcPts val="600"/>
              </a:spcAft>
              <a:buFont typeface="Wingdings" pitchFamily="2" charset="2"/>
              <a:buChar char="Ø"/>
              <a:defRPr/>
            </a:pPr>
            <a:r>
              <a:rPr lang="zh-CN" altLang="en-US" sz="2600" b="1" dirty="0" smtClean="0">
                <a:solidFill>
                  <a:srgbClr val="0000FF"/>
                </a:solidFill>
                <a:latin typeface="华文细黑" pitchFamily="2" charset="-122"/>
                <a:ea typeface="华文细黑" pitchFamily="2" charset="-122"/>
              </a:rPr>
              <a:t>为什使用面向对象技术</a:t>
            </a:r>
            <a:endParaRPr lang="en-US" altLang="zh-CN" sz="2600" b="1" dirty="0" smtClean="0">
              <a:solidFill>
                <a:srgbClr val="0000FF"/>
              </a:solidFill>
              <a:latin typeface="华文细黑" pitchFamily="2" charset="-122"/>
              <a:ea typeface="华文细黑" pitchFamily="2" charset="-122"/>
            </a:endParaRPr>
          </a:p>
          <a:p>
            <a:pPr>
              <a:spcAft>
                <a:spcPts val="600"/>
              </a:spcAft>
              <a:buFont typeface="Wingdings" pitchFamily="2" charset="2"/>
              <a:buChar char="ü"/>
              <a:defRPr/>
            </a:pPr>
            <a:r>
              <a:rPr lang="zh-CN" altLang="en-US" sz="2400" b="1" dirty="0" smtClean="0">
                <a:solidFill>
                  <a:srgbClr val="C00000"/>
                </a:solidFill>
                <a:latin typeface="华文细黑" pitchFamily="2" charset="-122"/>
                <a:ea typeface="华文细黑" pitchFamily="2" charset="-122"/>
              </a:rPr>
              <a:t>面向过程的程序设计</a:t>
            </a:r>
            <a:endParaRPr lang="en-US" altLang="zh-CN" sz="2400" b="1" dirty="0">
              <a:solidFill>
                <a:srgbClr val="C00000"/>
              </a:solidFill>
              <a:latin typeface="华文细黑" pitchFamily="2" charset="-122"/>
              <a:ea typeface="华文细黑" pitchFamily="2" charset="-122"/>
            </a:endParaRPr>
          </a:p>
          <a:p>
            <a:pPr>
              <a:spcAft>
                <a:spcPts val="600"/>
              </a:spcAft>
              <a:buFont typeface="Wingdings" pitchFamily="2" charset="2"/>
              <a:buChar char="ü"/>
              <a:defRPr/>
            </a:pPr>
            <a:r>
              <a:rPr lang="zh-CN" altLang="en-US" sz="2400" b="1" dirty="0" smtClean="0">
                <a:solidFill>
                  <a:srgbClr val="C00000"/>
                </a:solidFill>
                <a:latin typeface="华文细黑" pitchFamily="2" charset="-122"/>
                <a:ea typeface="华文细黑" pitchFamily="2" charset="-122"/>
              </a:rPr>
              <a:t>面向对象的程序设计</a:t>
            </a:r>
            <a:endParaRPr lang="en-US" altLang="zh-CN" sz="2400" b="1" dirty="0" smtClean="0">
              <a:solidFill>
                <a:srgbClr val="C00000"/>
              </a:solidFill>
              <a:latin typeface="华文细黑" pitchFamily="2" charset="-122"/>
              <a:ea typeface="华文细黑" pitchFamily="2" charset="-122"/>
            </a:endParaRPr>
          </a:p>
          <a:p>
            <a:pPr>
              <a:spcAft>
                <a:spcPts val="600"/>
              </a:spcAft>
              <a:buFont typeface="Wingdings" pitchFamily="2" charset="2"/>
              <a:buChar char="Ø"/>
              <a:defRPr/>
            </a:pPr>
            <a:r>
              <a:rPr lang="zh-CN" altLang="en-US" sz="2600" b="1" dirty="0" smtClean="0">
                <a:solidFill>
                  <a:srgbClr val="0000FF"/>
                </a:solidFill>
                <a:latin typeface="华文细黑" pitchFamily="2" charset="-122"/>
                <a:ea typeface="华文细黑" pitchFamily="2" charset="-122"/>
              </a:rPr>
              <a:t>面向对象</a:t>
            </a:r>
            <a:r>
              <a:rPr lang="zh-CN" altLang="en-US" sz="2600" b="1" dirty="0">
                <a:solidFill>
                  <a:srgbClr val="0000FF"/>
                </a:solidFill>
                <a:latin typeface="华文细黑" pitchFamily="2" charset="-122"/>
                <a:ea typeface="华文细黑" pitchFamily="2" charset="-122"/>
              </a:rPr>
              <a:t>方法</a:t>
            </a:r>
            <a:r>
              <a:rPr lang="zh-CN" altLang="en-US" sz="2600" b="1" dirty="0" smtClean="0">
                <a:solidFill>
                  <a:srgbClr val="0000FF"/>
                </a:solidFill>
                <a:latin typeface="华文细黑" pitchFamily="2" charset="-122"/>
                <a:ea typeface="华文细黑" pitchFamily="2" charset="-122"/>
              </a:rPr>
              <a:t>学</a:t>
            </a:r>
            <a:endParaRPr lang="en-US" altLang="zh-CN" sz="2600" b="1" dirty="0" smtClean="0">
              <a:solidFill>
                <a:srgbClr val="0000FF"/>
              </a:solidFill>
              <a:latin typeface="华文细黑" pitchFamily="2" charset="-122"/>
              <a:ea typeface="华文细黑" pitchFamily="2" charset="-122"/>
            </a:endParaRPr>
          </a:p>
          <a:p>
            <a:pPr>
              <a:spcAft>
                <a:spcPts val="600"/>
              </a:spcAft>
              <a:buFont typeface="Wingdings" pitchFamily="2" charset="2"/>
              <a:buChar char="ü"/>
              <a:defRPr/>
            </a:pPr>
            <a:r>
              <a:rPr lang="zh-CN" altLang="en-US" sz="2400" b="1" dirty="0" smtClean="0">
                <a:solidFill>
                  <a:srgbClr val="C00000"/>
                </a:solidFill>
                <a:latin typeface="华文细黑" pitchFamily="2" charset="-122"/>
                <a:ea typeface="华文细黑" pitchFamily="2" charset="-122"/>
              </a:rPr>
              <a:t>面向对象的分析</a:t>
            </a:r>
            <a:r>
              <a:rPr lang="en-US" altLang="zh-CN" sz="2400" b="1" dirty="0" smtClean="0">
                <a:solidFill>
                  <a:srgbClr val="C00000"/>
                </a:solidFill>
                <a:latin typeface="华文细黑" pitchFamily="2" charset="-122"/>
                <a:ea typeface="华文细黑" pitchFamily="2" charset="-122"/>
              </a:rPr>
              <a:t>(OOA)</a:t>
            </a:r>
          </a:p>
          <a:p>
            <a:pPr>
              <a:spcAft>
                <a:spcPts val="600"/>
              </a:spcAft>
              <a:buFont typeface="Wingdings" pitchFamily="2" charset="2"/>
              <a:buChar char="ü"/>
              <a:defRPr/>
            </a:pPr>
            <a:r>
              <a:rPr lang="zh-CN" altLang="en-US" sz="2400" b="1" dirty="0" smtClean="0">
                <a:solidFill>
                  <a:srgbClr val="C00000"/>
                </a:solidFill>
                <a:latin typeface="华文细黑" pitchFamily="2" charset="-122"/>
                <a:ea typeface="华文细黑" pitchFamily="2" charset="-122"/>
              </a:rPr>
              <a:t>面向对象设计</a:t>
            </a:r>
            <a:r>
              <a:rPr lang="en-US" altLang="zh-CN" sz="2400" b="1" dirty="0" smtClean="0">
                <a:solidFill>
                  <a:srgbClr val="C00000"/>
                </a:solidFill>
                <a:latin typeface="华文细黑" pitchFamily="2" charset="-122"/>
                <a:ea typeface="华文细黑" pitchFamily="2" charset="-122"/>
              </a:rPr>
              <a:t>(OOD)</a:t>
            </a:r>
            <a:endParaRPr lang="en-US" altLang="zh-CN" sz="2400" b="1" dirty="0">
              <a:solidFill>
                <a:srgbClr val="C00000"/>
              </a:solidFill>
              <a:latin typeface="华文细黑" pitchFamily="2" charset="-122"/>
              <a:ea typeface="华文细黑" pitchFamily="2" charset="-122"/>
            </a:endParaRPr>
          </a:p>
          <a:p>
            <a:pPr>
              <a:spcAft>
                <a:spcPts val="600"/>
              </a:spcAft>
              <a:buFont typeface="Wingdings" pitchFamily="2" charset="2"/>
              <a:buChar char="ü"/>
              <a:defRPr/>
            </a:pPr>
            <a:r>
              <a:rPr lang="zh-CN" altLang="en-US" sz="2400" b="1" dirty="0" smtClean="0">
                <a:solidFill>
                  <a:srgbClr val="C00000"/>
                </a:solidFill>
                <a:latin typeface="华文细黑" pitchFamily="2" charset="-122"/>
                <a:ea typeface="华文细黑" pitchFamily="2" charset="-122"/>
              </a:rPr>
              <a:t>面向对象的程序设计</a:t>
            </a:r>
            <a:r>
              <a:rPr lang="en-US" altLang="zh-CN" sz="2400" b="1" dirty="0" smtClean="0">
                <a:solidFill>
                  <a:srgbClr val="C00000"/>
                </a:solidFill>
                <a:latin typeface="华文细黑" pitchFamily="2" charset="-122"/>
                <a:ea typeface="华文细黑" pitchFamily="2" charset="-122"/>
              </a:rPr>
              <a:t>(OOP)</a:t>
            </a:r>
          </a:p>
        </p:txBody>
      </p:sp>
    </p:spTree>
    <p:extLst>
      <p:ext uri="{BB962C8B-B14F-4D97-AF65-F5344CB8AC3E}">
        <p14:creationId xmlns:p14="http://schemas.microsoft.com/office/powerpoint/2010/main" val="3357123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4">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4">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4">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 calcmode="lin" valueType="num">
                                      <p:cBhvr>
                                        <p:cTn id="16" dur="500" fill="hold"/>
                                        <p:tgtEl>
                                          <p:spTgt spid="4">
                                            <p:txEl>
                                              <p:pRg st="1" end="1"/>
                                            </p:txEl>
                                          </p:spTgt>
                                        </p:tgtEl>
                                        <p:attrNameLst>
                                          <p:attrName>ppt_w</p:attrName>
                                        </p:attrNameLst>
                                      </p:cBhvr>
                                      <p:tavLst>
                                        <p:tav tm="0">
                                          <p:val>
                                            <p:strVal val="#ppt_w*0.05"/>
                                          </p:val>
                                        </p:tav>
                                        <p:tav tm="100000">
                                          <p:val>
                                            <p:strVal val="#ppt_w"/>
                                          </p:val>
                                        </p:tav>
                                      </p:tavLst>
                                    </p:anim>
                                    <p:anim calcmode="lin" valueType="num">
                                      <p:cBhvr>
                                        <p:cTn id="17" dur="500" fill="hold"/>
                                        <p:tgtEl>
                                          <p:spTgt spid="4">
                                            <p:txEl>
                                              <p:pRg st="1" end="1"/>
                                            </p:txEl>
                                          </p:spTgt>
                                        </p:tgtEl>
                                        <p:attrNameLst>
                                          <p:attrName>ppt_h</p:attrName>
                                        </p:attrNameLst>
                                      </p:cBhvr>
                                      <p:tavLst>
                                        <p:tav tm="0">
                                          <p:val>
                                            <p:strVal val="#ppt_h"/>
                                          </p:val>
                                        </p:tav>
                                        <p:tav tm="100000">
                                          <p:val>
                                            <p:strVal val="#ppt_h"/>
                                          </p:val>
                                        </p:tav>
                                      </p:tavLst>
                                    </p:anim>
                                    <p:anim calcmode="lin" valueType="num">
                                      <p:cBhvr>
                                        <p:cTn id="18" dur="500" fill="hold"/>
                                        <p:tgtEl>
                                          <p:spTgt spid="4">
                                            <p:txEl>
                                              <p:pRg st="1" end="1"/>
                                            </p:txEl>
                                          </p:spTgt>
                                        </p:tgtEl>
                                        <p:attrNameLst>
                                          <p:attrName>ppt_x</p:attrName>
                                        </p:attrNameLst>
                                      </p:cBhvr>
                                      <p:tavLst>
                                        <p:tav tm="0">
                                          <p:val>
                                            <p:strVal val="#ppt_x-.2"/>
                                          </p:val>
                                        </p:tav>
                                        <p:tav tm="100000">
                                          <p:val>
                                            <p:strVal val="#ppt_x"/>
                                          </p:val>
                                        </p:tav>
                                      </p:tavLst>
                                    </p:anim>
                                    <p:anim calcmode="lin" valueType="num">
                                      <p:cBhvr>
                                        <p:cTn id="19" dur="500" fill="hold"/>
                                        <p:tgtEl>
                                          <p:spTgt spid="4">
                                            <p:txEl>
                                              <p:pRg st="1" end="1"/>
                                            </p:txEl>
                                          </p:spTgt>
                                        </p:tgtEl>
                                        <p:attrNameLst>
                                          <p:attrName>ppt_y</p:attrName>
                                        </p:attrNameLst>
                                      </p:cBhvr>
                                      <p:tavLst>
                                        <p:tav tm="0">
                                          <p:val>
                                            <p:strVal val="#ppt_y"/>
                                          </p:val>
                                        </p:tav>
                                        <p:tav tm="100000">
                                          <p:val>
                                            <p:strVal val="#ppt_y"/>
                                          </p:val>
                                        </p:tav>
                                      </p:tavLst>
                                    </p:anim>
                                    <p:animEffect transition="in" filter="fade">
                                      <p:cBhvr>
                                        <p:cTn id="20" dur="500"/>
                                        <p:tgtEl>
                                          <p:spTgt spid="4">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slide(fromBottom)">
                                      <p:cBhvr>
                                        <p:cTn id="25" dur="500"/>
                                        <p:tgtEl>
                                          <p:spTgt spid="4">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nodeType="click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animEffect transition="in" filter="slide(fromBottom)">
                                      <p:cBhvr>
                                        <p:cTn id="30" dur="500"/>
                                        <p:tgtEl>
                                          <p:spTgt spid="4">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4" presetClass="entr" presetSubtype="0" accel="10000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 calcmode="lin" valueType="num">
                                      <p:cBhvr>
                                        <p:cTn id="35" dur="500" fill="hold"/>
                                        <p:tgtEl>
                                          <p:spTgt spid="4">
                                            <p:txEl>
                                              <p:pRg st="4" end="4"/>
                                            </p:txEl>
                                          </p:spTgt>
                                        </p:tgtEl>
                                        <p:attrNameLst>
                                          <p:attrName>ppt_w</p:attrName>
                                        </p:attrNameLst>
                                      </p:cBhvr>
                                      <p:tavLst>
                                        <p:tav tm="0">
                                          <p:val>
                                            <p:strVal val="#ppt_w*0.05"/>
                                          </p:val>
                                        </p:tav>
                                        <p:tav tm="100000">
                                          <p:val>
                                            <p:strVal val="#ppt_w"/>
                                          </p:val>
                                        </p:tav>
                                      </p:tavLst>
                                    </p:anim>
                                    <p:anim calcmode="lin" valueType="num">
                                      <p:cBhvr>
                                        <p:cTn id="36" dur="500" fill="hold"/>
                                        <p:tgtEl>
                                          <p:spTgt spid="4">
                                            <p:txEl>
                                              <p:pRg st="4" end="4"/>
                                            </p:txEl>
                                          </p:spTgt>
                                        </p:tgtEl>
                                        <p:attrNameLst>
                                          <p:attrName>ppt_h</p:attrName>
                                        </p:attrNameLst>
                                      </p:cBhvr>
                                      <p:tavLst>
                                        <p:tav tm="0">
                                          <p:val>
                                            <p:strVal val="#ppt_h"/>
                                          </p:val>
                                        </p:tav>
                                        <p:tav tm="100000">
                                          <p:val>
                                            <p:strVal val="#ppt_h"/>
                                          </p:val>
                                        </p:tav>
                                      </p:tavLst>
                                    </p:anim>
                                    <p:anim calcmode="lin" valueType="num">
                                      <p:cBhvr>
                                        <p:cTn id="37" dur="500" fill="hold"/>
                                        <p:tgtEl>
                                          <p:spTgt spid="4">
                                            <p:txEl>
                                              <p:pRg st="4" end="4"/>
                                            </p:txEl>
                                          </p:spTgt>
                                        </p:tgtEl>
                                        <p:attrNameLst>
                                          <p:attrName>ppt_x</p:attrName>
                                        </p:attrNameLst>
                                      </p:cBhvr>
                                      <p:tavLst>
                                        <p:tav tm="0">
                                          <p:val>
                                            <p:strVal val="#ppt_x-.2"/>
                                          </p:val>
                                        </p:tav>
                                        <p:tav tm="100000">
                                          <p:val>
                                            <p:strVal val="#ppt_x"/>
                                          </p:val>
                                        </p:tav>
                                      </p:tavLst>
                                    </p:anim>
                                    <p:anim calcmode="lin" valueType="num">
                                      <p:cBhvr>
                                        <p:cTn id="38" dur="500" fill="hold"/>
                                        <p:tgtEl>
                                          <p:spTgt spid="4">
                                            <p:txEl>
                                              <p:pRg st="4" end="4"/>
                                            </p:txEl>
                                          </p:spTgt>
                                        </p:tgtEl>
                                        <p:attrNameLst>
                                          <p:attrName>ppt_y</p:attrName>
                                        </p:attrNameLst>
                                      </p:cBhvr>
                                      <p:tavLst>
                                        <p:tav tm="0">
                                          <p:val>
                                            <p:strVal val="#ppt_y"/>
                                          </p:val>
                                        </p:tav>
                                        <p:tav tm="100000">
                                          <p:val>
                                            <p:strVal val="#ppt_y"/>
                                          </p:val>
                                        </p:tav>
                                      </p:tavLst>
                                    </p:anim>
                                    <p:animEffect transition="in" filter="fade">
                                      <p:cBhvr>
                                        <p:cTn id="39" dur="500"/>
                                        <p:tgtEl>
                                          <p:spTgt spid="4">
                                            <p:txEl>
                                              <p:pRg st="4" end="4"/>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54" presetClass="entr" presetSubtype="0" accel="100000" fill="hold" nodeType="clickEffect">
                                  <p:stCondLst>
                                    <p:cond delay="0"/>
                                  </p:stCondLst>
                                  <p:childTnLst>
                                    <p:set>
                                      <p:cBhvr>
                                        <p:cTn id="43" dur="1" fill="hold">
                                          <p:stCondLst>
                                            <p:cond delay="0"/>
                                          </p:stCondLst>
                                        </p:cTn>
                                        <p:tgtEl>
                                          <p:spTgt spid="4">
                                            <p:txEl>
                                              <p:pRg st="5" end="5"/>
                                            </p:txEl>
                                          </p:spTgt>
                                        </p:tgtEl>
                                        <p:attrNameLst>
                                          <p:attrName>style.visibility</p:attrName>
                                        </p:attrNameLst>
                                      </p:cBhvr>
                                      <p:to>
                                        <p:strVal val="visible"/>
                                      </p:to>
                                    </p:set>
                                    <p:anim calcmode="lin" valueType="num">
                                      <p:cBhvr>
                                        <p:cTn id="44" dur="500" fill="hold"/>
                                        <p:tgtEl>
                                          <p:spTgt spid="4">
                                            <p:txEl>
                                              <p:pRg st="5" end="5"/>
                                            </p:txEl>
                                          </p:spTgt>
                                        </p:tgtEl>
                                        <p:attrNameLst>
                                          <p:attrName>ppt_w</p:attrName>
                                        </p:attrNameLst>
                                      </p:cBhvr>
                                      <p:tavLst>
                                        <p:tav tm="0">
                                          <p:val>
                                            <p:strVal val="#ppt_w*0.05"/>
                                          </p:val>
                                        </p:tav>
                                        <p:tav tm="100000">
                                          <p:val>
                                            <p:strVal val="#ppt_w"/>
                                          </p:val>
                                        </p:tav>
                                      </p:tavLst>
                                    </p:anim>
                                    <p:anim calcmode="lin" valueType="num">
                                      <p:cBhvr>
                                        <p:cTn id="45" dur="500" fill="hold"/>
                                        <p:tgtEl>
                                          <p:spTgt spid="4">
                                            <p:txEl>
                                              <p:pRg st="5" end="5"/>
                                            </p:txEl>
                                          </p:spTgt>
                                        </p:tgtEl>
                                        <p:attrNameLst>
                                          <p:attrName>ppt_h</p:attrName>
                                        </p:attrNameLst>
                                      </p:cBhvr>
                                      <p:tavLst>
                                        <p:tav tm="0">
                                          <p:val>
                                            <p:strVal val="#ppt_h"/>
                                          </p:val>
                                        </p:tav>
                                        <p:tav tm="100000">
                                          <p:val>
                                            <p:strVal val="#ppt_h"/>
                                          </p:val>
                                        </p:tav>
                                      </p:tavLst>
                                    </p:anim>
                                    <p:anim calcmode="lin" valueType="num">
                                      <p:cBhvr>
                                        <p:cTn id="46" dur="500" fill="hold"/>
                                        <p:tgtEl>
                                          <p:spTgt spid="4">
                                            <p:txEl>
                                              <p:pRg st="5" end="5"/>
                                            </p:txEl>
                                          </p:spTgt>
                                        </p:tgtEl>
                                        <p:attrNameLst>
                                          <p:attrName>ppt_x</p:attrName>
                                        </p:attrNameLst>
                                      </p:cBhvr>
                                      <p:tavLst>
                                        <p:tav tm="0">
                                          <p:val>
                                            <p:strVal val="#ppt_x-.2"/>
                                          </p:val>
                                        </p:tav>
                                        <p:tav tm="100000">
                                          <p:val>
                                            <p:strVal val="#ppt_x"/>
                                          </p:val>
                                        </p:tav>
                                      </p:tavLst>
                                    </p:anim>
                                    <p:anim calcmode="lin" valueType="num">
                                      <p:cBhvr>
                                        <p:cTn id="47" dur="500" fill="hold"/>
                                        <p:tgtEl>
                                          <p:spTgt spid="4">
                                            <p:txEl>
                                              <p:pRg st="5" end="5"/>
                                            </p:txEl>
                                          </p:spTgt>
                                        </p:tgtEl>
                                        <p:attrNameLst>
                                          <p:attrName>ppt_y</p:attrName>
                                        </p:attrNameLst>
                                      </p:cBhvr>
                                      <p:tavLst>
                                        <p:tav tm="0">
                                          <p:val>
                                            <p:strVal val="#ppt_y"/>
                                          </p:val>
                                        </p:tav>
                                        <p:tav tm="100000">
                                          <p:val>
                                            <p:strVal val="#ppt_y"/>
                                          </p:val>
                                        </p:tav>
                                      </p:tavLst>
                                    </p:anim>
                                    <p:animEffect transition="in" filter="fade">
                                      <p:cBhvr>
                                        <p:cTn id="48" dur="500"/>
                                        <p:tgtEl>
                                          <p:spTgt spid="4">
                                            <p:txEl>
                                              <p:pRg st="5" end="5"/>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54" presetClass="entr" presetSubtype="0" accel="100000" fill="hold" nodeType="clickEffect">
                                  <p:stCondLst>
                                    <p:cond delay="0"/>
                                  </p:stCondLst>
                                  <p:childTnLst>
                                    <p:set>
                                      <p:cBhvr>
                                        <p:cTn id="52" dur="1" fill="hold">
                                          <p:stCondLst>
                                            <p:cond delay="0"/>
                                          </p:stCondLst>
                                        </p:cTn>
                                        <p:tgtEl>
                                          <p:spTgt spid="4">
                                            <p:txEl>
                                              <p:pRg st="6" end="6"/>
                                            </p:txEl>
                                          </p:spTgt>
                                        </p:tgtEl>
                                        <p:attrNameLst>
                                          <p:attrName>style.visibility</p:attrName>
                                        </p:attrNameLst>
                                      </p:cBhvr>
                                      <p:to>
                                        <p:strVal val="visible"/>
                                      </p:to>
                                    </p:set>
                                    <p:anim calcmode="lin" valueType="num">
                                      <p:cBhvr>
                                        <p:cTn id="53" dur="500" fill="hold"/>
                                        <p:tgtEl>
                                          <p:spTgt spid="4">
                                            <p:txEl>
                                              <p:pRg st="6" end="6"/>
                                            </p:txEl>
                                          </p:spTgt>
                                        </p:tgtEl>
                                        <p:attrNameLst>
                                          <p:attrName>ppt_w</p:attrName>
                                        </p:attrNameLst>
                                      </p:cBhvr>
                                      <p:tavLst>
                                        <p:tav tm="0">
                                          <p:val>
                                            <p:strVal val="#ppt_w*0.05"/>
                                          </p:val>
                                        </p:tav>
                                        <p:tav tm="100000">
                                          <p:val>
                                            <p:strVal val="#ppt_w"/>
                                          </p:val>
                                        </p:tav>
                                      </p:tavLst>
                                    </p:anim>
                                    <p:anim calcmode="lin" valueType="num">
                                      <p:cBhvr>
                                        <p:cTn id="54" dur="500" fill="hold"/>
                                        <p:tgtEl>
                                          <p:spTgt spid="4">
                                            <p:txEl>
                                              <p:pRg st="6" end="6"/>
                                            </p:txEl>
                                          </p:spTgt>
                                        </p:tgtEl>
                                        <p:attrNameLst>
                                          <p:attrName>ppt_h</p:attrName>
                                        </p:attrNameLst>
                                      </p:cBhvr>
                                      <p:tavLst>
                                        <p:tav tm="0">
                                          <p:val>
                                            <p:strVal val="#ppt_h"/>
                                          </p:val>
                                        </p:tav>
                                        <p:tav tm="100000">
                                          <p:val>
                                            <p:strVal val="#ppt_h"/>
                                          </p:val>
                                        </p:tav>
                                      </p:tavLst>
                                    </p:anim>
                                    <p:anim calcmode="lin" valueType="num">
                                      <p:cBhvr>
                                        <p:cTn id="55" dur="500" fill="hold"/>
                                        <p:tgtEl>
                                          <p:spTgt spid="4">
                                            <p:txEl>
                                              <p:pRg st="6" end="6"/>
                                            </p:txEl>
                                          </p:spTgt>
                                        </p:tgtEl>
                                        <p:attrNameLst>
                                          <p:attrName>ppt_x</p:attrName>
                                        </p:attrNameLst>
                                      </p:cBhvr>
                                      <p:tavLst>
                                        <p:tav tm="0">
                                          <p:val>
                                            <p:strVal val="#ppt_x-.2"/>
                                          </p:val>
                                        </p:tav>
                                        <p:tav tm="100000">
                                          <p:val>
                                            <p:strVal val="#ppt_x"/>
                                          </p:val>
                                        </p:tav>
                                      </p:tavLst>
                                    </p:anim>
                                    <p:anim calcmode="lin" valueType="num">
                                      <p:cBhvr>
                                        <p:cTn id="56" dur="500" fill="hold"/>
                                        <p:tgtEl>
                                          <p:spTgt spid="4">
                                            <p:txEl>
                                              <p:pRg st="6" end="6"/>
                                            </p:txEl>
                                          </p:spTgt>
                                        </p:tgtEl>
                                        <p:attrNameLst>
                                          <p:attrName>ppt_y</p:attrName>
                                        </p:attrNameLst>
                                      </p:cBhvr>
                                      <p:tavLst>
                                        <p:tav tm="0">
                                          <p:val>
                                            <p:strVal val="#ppt_y"/>
                                          </p:val>
                                        </p:tav>
                                        <p:tav tm="100000">
                                          <p:val>
                                            <p:strVal val="#ppt_y"/>
                                          </p:val>
                                        </p:tav>
                                      </p:tavLst>
                                    </p:anim>
                                    <p:animEffect transition="in" filter="fade">
                                      <p:cBhvr>
                                        <p:cTn id="57" dur="500"/>
                                        <p:tgtEl>
                                          <p:spTgt spid="4">
                                            <p:txEl>
                                              <p:pRg st="6" end="6"/>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54" presetClass="entr" presetSubtype="0" accel="100000" fill="hold" nodeType="clickEffect">
                                  <p:stCondLst>
                                    <p:cond delay="0"/>
                                  </p:stCondLst>
                                  <p:childTnLst>
                                    <p:set>
                                      <p:cBhvr>
                                        <p:cTn id="61" dur="1" fill="hold">
                                          <p:stCondLst>
                                            <p:cond delay="0"/>
                                          </p:stCondLst>
                                        </p:cTn>
                                        <p:tgtEl>
                                          <p:spTgt spid="4">
                                            <p:txEl>
                                              <p:pRg st="7" end="7"/>
                                            </p:txEl>
                                          </p:spTgt>
                                        </p:tgtEl>
                                        <p:attrNameLst>
                                          <p:attrName>style.visibility</p:attrName>
                                        </p:attrNameLst>
                                      </p:cBhvr>
                                      <p:to>
                                        <p:strVal val="visible"/>
                                      </p:to>
                                    </p:set>
                                    <p:anim calcmode="lin" valueType="num">
                                      <p:cBhvr>
                                        <p:cTn id="62" dur="500" fill="hold"/>
                                        <p:tgtEl>
                                          <p:spTgt spid="4">
                                            <p:txEl>
                                              <p:pRg st="7" end="7"/>
                                            </p:txEl>
                                          </p:spTgt>
                                        </p:tgtEl>
                                        <p:attrNameLst>
                                          <p:attrName>ppt_w</p:attrName>
                                        </p:attrNameLst>
                                      </p:cBhvr>
                                      <p:tavLst>
                                        <p:tav tm="0">
                                          <p:val>
                                            <p:strVal val="#ppt_w*0.05"/>
                                          </p:val>
                                        </p:tav>
                                        <p:tav tm="100000">
                                          <p:val>
                                            <p:strVal val="#ppt_w"/>
                                          </p:val>
                                        </p:tav>
                                      </p:tavLst>
                                    </p:anim>
                                    <p:anim calcmode="lin" valueType="num">
                                      <p:cBhvr>
                                        <p:cTn id="63" dur="500" fill="hold"/>
                                        <p:tgtEl>
                                          <p:spTgt spid="4">
                                            <p:txEl>
                                              <p:pRg st="7" end="7"/>
                                            </p:txEl>
                                          </p:spTgt>
                                        </p:tgtEl>
                                        <p:attrNameLst>
                                          <p:attrName>ppt_h</p:attrName>
                                        </p:attrNameLst>
                                      </p:cBhvr>
                                      <p:tavLst>
                                        <p:tav tm="0">
                                          <p:val>
                                            <p:strVal val="#ppt_h"/>
                                          </p:val>
                                        </p:tav>
                                        <p:tav tm="100000">
                                          <p:val>
                                            <p:strVal val="#ppt_h"/>
                                          </p:val>
                                        </p:tav>
                                      </p:tavLst>
                                    </p:anim>
                                    <p:anim calcmode="lin" valueType="num">
                                      <p:cBhvr>
                                        <p:cTn id="64" dur="500" fill="hold"/>
                                        <p:tgtEl>
                                          <p:spTgt spid="4">
                                            <p:txEl>
                                              <p:pRg st="7" end="7"/>
                                            </p:txEl>
                                          </p:spTgt>
                                        </p:tgtEl>
                                        <p:attrNameLst>
                                          <p:attrName>ppt_x</p:attrName>
                                        </p:attrNameLst>
                                      </p:cBhvr>
                                      <p:tavLst>
                                        <p:tav tm="0">
                                          <p:val>
                                            <p:strVal val="#ppt_x-.2"/>
                                          </p:val>
                                        </p:tav>
                                        <p:tav tm="100000">
                                          <p:val>
                                            <p:strVal val="#ppt_x"/>
                                          </p:val>
                                        </p:tav>
                                      </p:tavLst>
                                    </p:anim>
                                    <p:anim calcmode="lin" valueType="num">
                                      <p:cBhvr>
                                        <p:cTn id="65" dur="500" fill="hold"/>
                                        <p:tgtEl>
                                          <p:spTgt spid="4">
                                            <p:txEl>
                                              <p:pRg st="7" end="7"/>
                                            </p:txEl>
                                          </p:spTgt>
                                        </p:tgtEl>
                                        <p:attrNameLst>
                                          <p:attrName>ppt_y</p:attrName>
                                        </p:attrNameLst>
                                      </p:cBhvr>
                                      <p:tavLst>
                                        <p:tav tm="0">
                                          <p:val>
                                            <p:strVal val="#ppt_y"/>
                                          </p:val>
                                        </p:tav>
                                        <p:tav tm="100000">
                                          <p:val>
                                            <p:strVal val="#ppt_y"/>
                                          </p:val>
                                        </p:tav>
                                      </p:tavLst>
                                    </p:anim>
                                    <p:animEffect transition="in" filter="fade">
                                      <p:cBhvr>
                                        <p:cTn id="66"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2.5</a:t>
            </a:r>
            <a:r>
              <a:rPr lang="zh-CN" altLang="en-US" dirty="0" smtClean="0"/>
              <a:t> 类和对象的初步介绍</a:t>
            </a:r>
            <a:endParaRPr lang="zh-CN" altLang="en-US" dirty="0"/>
          </a:p>
        </p:txBody>
      </p:sp>
      <p:sp>
        <p:nvSpPr>
          <p:cNvPr id="4" name="TextBox 3"/>
          <p:cNvSpPr txBox="1"/>
          <p:nvPr/>
        </p:nvSpPr>
        <p:spPr>
          <a:xfrm>
            <a:off x="251520" y="980728"/>
            <a:ext cx="8712968" cy="5555367"/>
          </a:xfrm>
          <a:prstGeom prst="rect">
            <a:avLst/>
          </a:prstGeom>
          <a:noFill/>
        </p:spPr>
        <p:txBody>
          <a:bodyPr wrap="square" rtlCol="0">
            <a:spAutoFit/>
          </a:bodyPr>
          <a:lstStyle/>
          <a:p>
            <a:pPr>
              <a:spcAft>
                <a:spcPts val="600"/>
              </a:spcAft>
              <a:buFont typeface="Wingdings" pitchFamily="2" charset="2"/>
              <a:buChar char="n"/>
            </a:pPr>
            <a:r>
              <a:rPr lang="en-US" altLang="zh-CN" sz="2800" b="1" dirty="0" smtClean="0">
                <a:solidFill>
                  <a:srgbClr val="FF0000"/>
                </a:solidFill>
                <a:latin typeface="Arial" pitchFamily="34" charset="0"/>
                <a:ea typeface="华文细黑" pitchFamily="2" charset="-122"/>
                <a:cs typeface="Arial" pitchFamily="34" charset="0"/>
              </a:rPr>
              <a:t>2</a:t>
            </a:r>
            <a:r>
              <a:rPr lang="zh-CN" altLang="en-US" sz="2800" b="1" dirty="0" smtClean="0">
                <a:solidFill>
                  <a:srgbClr val="FF0000"/>
                </a:solidFill>
                <a:latin typeface="Arial" pitchFamily="34" charset="0"/>
                <a:ea typeface="华文细黑" pitchFamily="2" charset="-122"/>
                <a:cs typeface="Arial" pitchFamily="34" charset="0"/>
              </a:rPr>
              <a:t> 面向对象概述</a:t>
            </a:r>
            <a:endParaRPr lang="en-US" altLang="zh-CN" sz="2800" b="1" dirty="0" smtClean="0">
              <a:solidFill>
                <a:srgbClr val="FF0000"/>
              </a:solidFill>
              <a:latin typeface="Arial" pitchFamily="34" charset="0"/>
              <a:ea typeface="华文细黑" pitchFamily="2" charset="-122"/>
              <a:cs typeface="Arial" pitchFamily="34" charset="0"/>
            </a:endParaRPr>
          </a:p>
          <a:p>
            <a:pPr>
              <a:spcAft>
                <a:spcPts val="600"/>
              </a:spcAft>
              <a:buFont typeface="Wingdings" pitchFamily="2" charset="2"/>
              <a:buChar char="Ø"/>
              <a:defRPr/>
            </a:pPr>
            <a:r>
              <a:rPr lang="zh-CN" altLang="en-US" sz="2600" b="1" dirty="0" smtClean="0">
                <a:solidFill>
                  <a:srgbClr val="0000FF"/>
                </a:solidFill>
                <a:latin typeface="华文细黑" pitchFamily="2" charset="-122"/>
                <a:ea typeface="华文细黑" pitchFamily="2" charset="-122"/>
              </a:rPr>
              <a:t>基本概念</a:t>
            </a:r>
            <a:endParaRPr lang="en-US" altLang="zh-CN" sz="2600" b="1" dirty="0" smtClean="0">
              <a:solidFill>
                <a:srgbClr val="0000FF"/>
              </a:solidFill>
              <a:latin typeface="华文细黑" pitchFamily="2" charset="-122"/>
              <a:ea typeface="华文细黑" pitchFamily="2" charset="-122"/>
            </a:endParaRPr>
          </a:p>
          <a:p>
            <a:pPr>
              <a:spcAft>
                <a:spcPts val="600"/>
              </a:spcAft>
              <a:buFont typeface="Wingdings" pitchFamily="2" charset="2"/>
              <a:buChar char="ü"/>
              <a:defRPr/>
            </a:pPr>
            <a:r>
              <a:rPr lang="zh-CN" altLang="en-US" sz="2400" b="1" dirty="0" smtClean="0">
                <a:solidFill>
                  <a:srgbClr val="C00000"/>
                </a:solidFill>
                <a:latin typeface="华文细黑" pitchFamily="2" charset="-122"/>
                <a:ea typeface="华文细黑" pitchFamily="2" charset="-122"/>
              </a:rPr>
              <a:t>对象：</a:t>
            </a:r>
            <a:r>
              <a:rPr lang="zh-CN" altLang="en-US" sz="2400" b="1" dirty="0" smtClean="0">
                <a:latin typeface="华文楷体" panose="02010600040101010101" pitchFamily="2" charset="-122"/>
                <a:ea typeface="华文楷体" panose="02010600040101010101" pitchFamily="2" charset="-122"/>
              </a:rPr>
              <a:t>对象是对现实世界中个体或事物的抽象表示，是它的属性</a:t>
            </a:r>
            <a:r>
              <a:rPr lang="en-US" altLang="zh-CN" sz="2400" b="1" dirty="0" smtClean="0">
                <a:latin typeface="华文楷体" panose="02010600040101010101" pitchFamily="2" charset="-122"/>
                <a:ea typeface="华文楷体" panose="02010600040101010101" pitchFamily="2" charset="-122"/>
              </a:rPr>
              <a:t>(</a:t>
            </a:r>
            <a:r>
              <a:rPr lang="zh-CN" altLang="en-US" sz="2400" b="1" dirty="0" smtClean="0">
                <a:latin typeface="华文楷体" panose="02010600040101010101" pitchFamily="2" charset="-122"/>
                <a:ea typeface="华文楷体" panose="02010600040101010101" pitchFamily="2" charset="-122"/>
              </a:rPr>
              <a:t>数据</a:t>
            </a:r>
            <a:r>
              <a:rPr lang="en-US" altLang="zh-CN" sz="2400" b="1" dirty="0" smtClean="0">
                <a:latin typeface="华文楷体" panose="02010600040101010101" pitchFamily="2" charset="-122"/>
                <a:ea typeface="华文楷体" panose="02010600040101010101" pitchFamily="2" charset="-122"/>
              </a:rPr>
              <a:t>)</a:t>
            </a:r>
            <a:r>
              <a:rPr lang="zh-CN" altLang="en-US" sz="2400" b="1" dirty="0" smtClean="0">
                <a:latin typeface="华文楷体" panose="02010600040101010101" pitchFamily="2" charset="-122"/>
                <a:ea typeface="华文楷体" panose="02010600040101010101" pitchFamily="2" charset="-122"/>
              </a:rPr>
              <a:t>和相关操作</a:t>
            </a:r>
            <a:r>
              <a:rPr lang="en-US" altLang="zh-CN" sz="2400" b="1" dirty="0" smtClean="0">
                <a:latin typeface="华文楷体" panose="02010600040101010101" pitchFamily="2" charset="-122"/>
                <a:ea typeface="华文楷体" panose="02010600040101010101" pitchFamily="2" charset="-122"/>
              </a:rPr>
              <a:t>(</a:t>
            </a:r>
            <a:r>
              <a:rPr lang="zh-CN" altLang="en-US" sz="2400" b="1" dirty="0" smtClean="0">
                <a:latin typeface="华文楷体" panose="02010600040101010101" pitchFamily="2" charset="-122"/>
                <a:ea typeface="华文楷体" panose="02010600040101010101" pitchFamily="2" charset="-122"/>
              </a:rPr>
              <a:t>方法</a:t>
            </a:r>
            <a:r>
              <a:rPr lang="en-US" altLang="zh-CN" sz="2400" b="1" dirty="0" smtClean="0">
                <a:latin typeface="华文楷体" panose="02010600040101010101" pitchFamily="2" charset="-122"/>
                <a:ea typeface="华文楷体" panose="02010600040101010101" pitchFamily="2" charset="-122"/>
              </a:rPr>
              <a:t>)</a:t>
            </a:r>
            <a:r>
              <a:rPr lang="zh-CN" altLang="en-US" sz="2400" b="1" dirty="0" smtClean="0">
                <a:latin typeface="华文楷体" panose="02010600040101010101" pitchFamily="2" charset="-122"/>
                <a:ea typeface="华文楷体" panose="02010600040101010101" pitchFamily="2" charset="-122"/>
              </a:rPr>
              <a:t>的统一封装体。</a:t>
            </a:r>
            <a:endParaRPr lang="en-US" altLang="zh-CN" sz="2400" b="1" dirty="0" smtClean="0">
              <a:latin typeface="华文楷体" panose="02010600040101010101" pitchFamily="2" charset="-122"/>
              <a:ea typeface="华文楷体" panose="02010600040101010101" pitchFamily="2" charset="-122"/>
            </a:endParaRPr>
          </a:p>
          <a:p>
            <a:pPr>
              <a:spcAft>
                <a:spcPts val="600"/>
              </a:spcAft>
              <a:buFont typeface="Wingdings" pitchFamily="2" charset="2"/>
              <a:buChar char="ü"/>
              <a:defRPr/>
            </a:pPr>
            <a:r>
              <a:rPr lang="zh-CN" altLang="en-US" sz="2400" b="1" dirty="0" smtClean="0">
                <a:solidFill>
                  <a:srgbClr val="C00000"/>
                </a:solidFill>
                <a:latin typeface="华文细黑" pitchFamily="2" charset="-122"/>
                <a:ea typeface="华文细黑" pitchFamily="2" charset="-122"/>
              </a:rPr>
              <a:t>类：</a:t>
            </a:r>
            <a:r>
              <a:rPr lang="zh-CN" altLang="en-US" sz="2400" b="1" dirty="0" smtClean="0">
                <a:latin typeface="华文楷体" panose="02010600040101010101" pitchFamily="2" charset="-122"/>
                <a:ea typeface="华文楷体" panose="02010600040101010101" pitchFamily="2" charset="-122"/>
              </a:rPr>
              <a:t>类用于表示某些对象的共同特征</a:t>
            </a:r>
            <a:r>
              <a:rPr lang="en-US" altLang="zh-CN" sz="2400" b="1" dirty="0" smtClean="0">
                <a:latin typeface="华文楷体" panose="02010600040101010101" pitchFamily="2" charset="-122"/>
                <a:ea typeface="华文楷体" panose="02010600040101010101" pitchFamily="2" charset="-122"/>
              </a:rPr>
              <a:t>(</a:t>
            </a:r>
            <a:r>
              <a:rPr lang="zh-CN" altLang="en-US" sz="2400" b="1" dirty="0" smtClean="0">
                <a:latin typeface="华文楷体" panose="02010600040101010101" pitchFamily="2" charset="-122"/>
                <a:ea typeface="华文楷体" panose="02010600040101010101" pitchFamily="2" charset="-122"/>
              </a:rPr>
              <a:t>属性和操作</a:t>
            </a:r>
            <a:r>
              <a:rPr lang="en-US" altLang="zh-CN" sz="2400" b="1" dirty="0" smtClean="0">
                <a:latin typeface="华文楷体" panose="02010600040101010101" pitchFamily="2" charset="-122"/>
                <a:ea typeface="华文楷体" panose="02010600040101010101" pitchFamily="2" charset="-122"/>
              </a:rPr>
              <a:t>)</a:t>
            </a:r>
            <a:r>
              <a:rPr lang="zh-CN" altLang="en-US" sz="2400" b="1" dirty="0" smtClean="0">
                <a:latin typeface="华文楷体" panose="02010600040101010101" pitchFamily="2" charset="-122"/>
                <a:ea typeface="华文楷体" panose="02010600040101010101" pitchFamily="2" charset="-122"/>
              </a:rPr>
              <a:t>，对象是类的实例。</a:t>
            </a:r>
          </a:p>
          <a:p>
            <a:pPr>
              <a:spcAft>
                <a:spcPts val="600"/>
              </a:spcAft>
              <a:buFont typeface="Wingdings" pitchFamily="2" charset="2"/>
              <a:buChar char="Ø"/>
              <a:defRPr/>
            </a:pPr>
            <a:r>
              <a:rPr lang="zh-CN" altLang="en-US" sz="2600" b="1" dirty="0" smtClean="0">
                <a:solidFill>
                  <a:srgbClr val="0000FF"/>
                </a:solidFill>
                <a:latin typeface="华文细黑" pitchFamily="2" charset="-122"/>
                <a:ea typeface="华文细黑" pitchFamily="2" charset="-122"/>
              </a:rPr>
              <a:t>面向对象特征</a:t>
            </a:r>
            <a:endParaRPr lang="en-US" altLang="zh-CN" sz="2600" b="1" dirty="0" smtClean="0">
              <a:solidFill>
                <a:srgbClr val="0000FF"/>
              </a:solidFill>
              <a:latin typeface="华文细黑" pitchFamily="2" charset="-122"/>
              <a:ea typeface="华文细黑" pitchFamily="2" charset="-122"/>
            </a:endParaRPr>
          </a:p>
          <a:p>
            <a:pPr>
              <a:spcAft>
                <a:spcPts val="600"/>
              </a:spcAft>
              <a:buFont typeface="Wingdings" pitchFamily="2" charset="2"/>
              <a:buChar char="ü"/>
              <a:defRPr/>
            </a:pPr>
            <a:r>
              <a:rPr lang="zh-CN" altLang="en-US" sz="2400" b="1" dirty="0" smtClean="0">
                <a:solidFill>
                  <a:srgbClr val="C00000"/>
                </a:solidFill>
                <a:latin typeface="华文细黑" pitchFamily="2" charset="-122"/>
                <a:ea typeface="华文细黑" pitchFamily="2" charset="-122"/>
              </a:rPr>
              <a:t>封装：</a:t>
            </a:r>
            <a:r>
              <a:rPr lang="zh-CN" altLang="en-US" sz="2400" b="1" dirty="0" smtClean="0">
                <a:latin typeface="华文楷体" panose="02010600040101010101" pitchFamily="2" charset="-122"/>
                <a:ea typeface="华文楷体" panose="02010600040101010101" pitchFamily="2" charset="-122"/>
              </a:rPr>
              <a:t>将数据及对数据的操作捆绑在一起成为类，就是封装。</a:t>
            </a:r>
            <a:endParaRPr lang="en-US" altLang="zh-CN" sz="2400" b="1" dirty="0" smtClean="0">
              <a:latin typeface="华文楷体" panose="02010600040101010101" pitchFamily="2" charset="-122"/>
              <a:ea typeface="华文楷体" panose="02010600040101010101" pitchFamily="2" charset="-122"/>
            </a:endParaRPr>
          </a:p>
          <a:p>
            <a:pPr indent="-342900">
              <a:spcAft>
                <a:spcPts val="600"/>
              </a:spcAft>
              <a:buFont typeface="Wingdings" pitchFamily="2" charset="2"/>
              <a:buChar char="ü"/>
              <a:defRPr/>
            </a:pPr>
            <a:r>
              <a:rPr lang="zh-CN" altLang="en-US" sz="2400" b="1" dirty="0" smtClean="0">
                <a:solidFill>
                  <a:srgbClr val="C00000"/>
                </a:solidFill>
                <a:latin typeface="华文细黑" pitchFamily="2" charset="-122"/>
                <a:ea typeface="华文细黑" pitchFamily="2" charset="-122"/>
              </a:rPr>
              <a:t>继承：</a:t>
            </a:r>
            <a:r>
              <a:rPr lang="zh-CN" altLang="en-US" sz="2400" b="1" dirty="0">
                <a:latin typeface="华文楷体" panose="02010600040101010101" pitchFamily="2" charset="-122"/>
                <a:ea typeface="华文楷体" panose="02010600040101010101" pitchFamily="2" charset="-122"/>
              </a:rPr>
              <a:t>将一个已有类的属性和方法保留，并将上自己特殊的属性和方法，从而构成一个新类，就是继承。原来的类是父类，新类是子类，子类继承或派生于父类。</a:t>
            </a:r>
            <a:endParaRPr lang="en-US" altLang="zh-CN" sz="2400" b="1" dirty="0">
              <a:latin typeface="华文楷体" panose="02010600040101010101" pitchFamily="2" charset="-122"/>
              <a:ea typeface="华文楷体" panose="02010600040101010101" pitchFamily="2" charset="-122"/>
            </a:endParaRPr>
          </a:p>
          <a:p>
            <a:pPr indent="-342900">
              <a:spcAft>
                <a:spcPts val="600"/>
              </a:spcAft>
              <a:buFont typeface="Wingdings" pitchFamily="2" charset="2"/>
              <a:buChar char="ü"/>
              <a:defRPr/>
            </a:pPr>
            <a:r>
              <a:rPr lang="zh-CN" altLang="en-US" sz="2400" b="1" dirty="0" smtClean="0">
                <a:solidFill>
                  <a:srgbClr val="C00000"/>
                </a:solidFill>
                <a:latin typeface="华文细黑" pitchFamily="2" charset="-122"/>
                <a:ea typeface="华文细黑" pitchFamily="2" charset="-122"/>
              </a:rPr>
              <a:t>多态：</a:t>
            </a:r>
            <a:r>
              <a:rPr lang="zh-CN" altLang="en-US" sz="2400" b="1" dirty="0">
                <a:latin typeface="华文楷体" panose="02010600040101010101" pitchFamily="2" charset="-122"/>
                <a:ea typeface="华文楷体" panose="02010600040101010101" pitchFamily="2" charset="-122"/>
              </a:rPr>
              <a:t>在一个类或多个类</a:t>
            </a:r>
            <a:r>
              <a:rPr lang="en-US" altLang="zh-CN" sz="2400" b="1"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具有父子关系</a:t>
            </a:r>
            <a:r>
              <a:rPr lang="en-US" altLang="zh-CN" sz="2400" b="1"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中，可以让多个方法使用同一个名字，从而具有多态性。</a:t>
            </a:r>
            <a:endParaRPr lang="en-US" altLang="zh-CN" sz="2400" b="1" dirty="0">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4">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4">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4">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 calcmode="lin" valueType="num">
                                      <p:cBhvr>
                                        <p:cTn id="16" dur="500" fill="hold"/>
                                        <p:tgtEl>
                                          <p:spTgt spid="4">
                                            <p:txEl>
                                              <p:pRg st="1" end="1"/>
                                            </p:txEl>
                                          </p:spTgt>
                                        </p:tgtEl>
                                        <p:attrNameLst>
                                          <p:attrName>ppt_w</p:attrName>
                                        </p:attrNameLst>
                                      </p:cBhvr>
                                      <p:tavLst>
                                        <p:tav tm="0">
                                          <p:val>
                                            <p:strVal val="#ppt_w*0.05"/>
                                          </p:val>
                                        </p:tav>
                                        <p:tav tm="100000">
                                          <p:val>
                                            <p:strVal val="#ppt_w"/>
                                          </p:val>
                                        </p:tav>
                                      </p:tavLst>
                                    </p:anim>
                                    <p:anim calcmode="lin" valueType="num">
                                      <p:cBhvr>
                                        <p:cTn id="17" dur="500" fill="hold"/>
                                        <p:tgtEl>
                                          <p:spTgt spid="4">
                                            <p:txEl>
                                              <p:pRg st="1" end="1"/>
                                            </p:txEl>
                                          </p:spTgt>
                                        </p:tgtEl>
                                        <p:attrNameLst>
                                          <p:attrName>ppt_h</p:attrName>
                                        </p:attrNameLst>
                                      </p:cBhvr>
                                      <p:tavLst>
                                        <p:tav tm="0">
                                          <p:val>
                                            <p:strVal val="#ppt_h"/>
                                          </p:val>
                                        </p:tav>
                                        <p:tav tm="100000">
                                          <p:val>
                                            <p:strVal val="#ppt_h"/>
                                          </p:val>
                                        </p:tav>
                                      </p:tavLst>
                                    </p:anim>
                                    <p:anim calcmode="lin" valueType="num">
                                      <p:cBhvr>
                                        <p:cTn id="18" dur="500" fill="hold"/>
                                        <p:tgtEl>
                                          <p:spTgt spid="4">
                                            <p:txEl>
                                              <p:pRg st="1" end="1"/>
                                            </p:txEl>
                                          </p:spTgt>
                                        </p:tgtEl>
                                        <p:attrNameLst>
                                          <p:attrName>ppt_x</p:attrName>
                                        </p:attrNameLst>
                                      </p:cBhvr>
                                      <p:tavLst>
                                        <p:tav tm="0">
                                          <p:val>
                                            <p:strVal val="#ppt_x-.2"/>
                                          </p:val>
                                        </p:tav>
                                        <p:tav tm="100000">
                                          <p:val>
                                            <p:strVal val="#ppt_x"/>
                                          </p:val>
                                        </p:tav>
                                      </p:tavLst>
                                    </p:anim>
                                    <p:anim calcmode="lin" valueType="num">
                                      <p:cBhvr>
                                        <p:cTn id="19" dur="500" fill="hold"/>
                                        <p:tgtEl>
                                          <p:spTgt spid="4">
                                            <p:txEl>
                                              <p:pRg st="1" end="1"/>
                                            </p:txEl>
                                          </p:spTgt>
                                        </p:tgtEl>
                                        <p:attrNameLst>
                                          <p:attrName>ppt_y</p:attrName>
                                        </p:attrNameLst>
                                      </p:cBhvr>
                                      <p:tavLst>
                                        <p:tav tm="0">
                                          <p:val>
                                            <p:strVal val="#ppt_y"/>
                                          </p:val>
                                        </p:tav>
                                        <p:tav tm="100000">
                                          <p:val>
                                            <p:strVal val="#ppt_y"/>
                                          </p:val>
                                        </p:tav>
                                      </p:tavLst>
                                    </p:anim>
                                    <p:animEffect transition="in" filter="fade">
                                      <p:cBhvr>
                                        <p:cTn id="20" dur="500"/>
                                        <p:tgtEl>
                                          <p:spTgt spid="4">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slide(fromBottom)">
                                      <p:cBhvr>
                                        <p:cTn id="25" dur="500"/>
                                        <p:tgtEl>
                                          <p:spTgt spid="4">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nodeType="click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animEffect transition="in" filter="slide(fromBottom)">
                                      <p:cBhvr>
                                        <p:cTn id="30" dur="500"/>
                                        <p:tgtEl>
                                          <p:spTgt spid="4">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4" presetClass="entr" presetSubtype="0" accel="10000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 calcmode="lin" valueType="num">
                                      <p:cBhvr>
                                        <p:cTn id="35" dur="500" fill="hold"/>
                                        <p:tgtEl>
                                          <p:spTgt spid="4">
                                            <p:txEl>
                                              <p:pRg st="4" end="4"/>
                                            </p:txEl>
                                          </p:spTgt>
                                        </p:tgtEl>
                                        <p:attrNameLst>
                                          <p:attrName>ppt_w</p:attrName>
                                        </p:attrNameLst>
                                      </p:cBhvr>
                                      <p:tavLst>
                                        <p:tav tm="0">
                                          <p:val>
                                            <p:strVal val="#ppt_w*0.05"/>
                                          </p:val>
                                        </p:tav>
                                        <p:tav tm="100000">
                                          <p:val>
                                            <p:strVal val="#ppt_w"/>
                                          </p:val>
                                        </p:tav>
                                      </p:tavLst>
                                    </p:anim>
                                    <p:anim calcmode="lin" valueType="num">
                                      <p:cBhvr>
                                        <p:cTn id="36" dur="500" fill="hold"/>
                                        <p:tgtEl>
                                          <p:spTgt spid="4">
                                            <p:txEl>
                                              <p:pRg st="4" end="4"/>
                                            </p:txEl>
                                          </p:spTgt>
                                        </p:tgtEl>
                                        <p:attrNameLst>
                                          <p:attrName>ppt_h</p:attrName>
                                        </p:attrNameLst>
                                      </p:cBhvr>
                                      <p:tavLst>
                                        <p:tav tm="0">
                                          <p:val>
                                            <p:strVal val="#ppt_h"/>
                                          </p:val>
                                        </p:tav>
                                        <p:tav tm="100000">
                                          <p:val>
                                            <p:strVal val="#ppt_h"/>
                                          </p:val>
                                        </p:tav>
                                      </p:tavLst>
                                    </p:anim>
                                    <p:anim calcmode="lin" valueType="num">
                                      <p:cBhvr>
                                        <p:cTn id="37" dur="500" fill="hold"/>
                                        <p:tgtEl>
                                          <p:spTgt spid="4">
                                            <p:txEl>
                                              <p:pRg st="4" end="4"/>
                                            </p:txEl>
                                          </p:spTgt>
                                        </p:tgtEl>
                                        <p:attrNameLst>
                                          <p:attrName>ppt_x</p:attrName>
                                        </p:attrNameLst>
                                      </p:cBhvr>
                                      <p:tavLst>
                                        <p:tav tm="0">
                                          <p:val>
                                            <p:strVal val="#ppt_x-.2"/>
                                          </p:val>
                                        </p:tav>
                                        <p:tav tm="100000">
                                          <p:val>
                                            <p:strVal val="#ppt_x"/>
                                          </p:val>
                                        </p:tav>
                                      </p:tavLst>
                                    </p:anim>
                                    <p:anim calcmode="lin" valueType="num">
                                      <p:cBhvr>
                                        <p:cTn id="38" dur="500" fill="hold"/>
                                        <p:tgtEl>
                                          <p:spTgt spid="4">
                                            <p:txEl>
                                              <p:pRg st="4" end="4"/>
                                            </p:txEl>
                                          </p:spTgt>
                                        </p:tgtEl>
                                        <p:attrNameLst>
                                          <p:attrName>ppt_y</p:attrName>
                                        </p:attrNameLst>
                                      </p:cBhvr>
                                      <p:tavLst>
                                        <p:tav tm="0">
                                          <p:val>
                                            <p:strVal val="#ppt_y"/>
                                          </p:val>
                                        </p:tav>
                                        <p:tav tm="100000">
                                          <p:val>
                                            <p:strVal val="#ppt_y"/>
                                          </p:val>
                                        </p:tav>
                                      </p:tavLst>
                                    </p:anim>
                                    <p:animEffect transition="in" filter="fade">
                                      <p:cBhvr>
                                        <p:cTn id="39" dur="500"/>
                                        <p:tgtEl>
                                          <p:spTgt spid="4">
                                            <p:txEl>
                                              <p:pRg st="4" end="4"/>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nodeType="clickEffect">
                                  <p:stCondLst>
                                    <p:cond delay="0"/>
                                  </p:stCondLst>
                                  <p:childTnLst>
                                    <p:set>
                                      <p:cBhvr>
                                        <p:cTn id="43" dur="1" fill="hold">
                                          <p:stCondLst>
                                            <p:cond delay="0"/>
                                          </p:stCondLst>
                                        </p:cTn>
                                        <p:tgtEl>
                                          <p:spTgt spid="4">
                                            <p:txEl>
                                              <p:pRg st="5" end="5"/>
                                            </p:txEl>
                                          </p:spTgt>
                                        </p:tgtEl>
                                        <p:attrNameLst>
                                          <p:attrName>style.visibility</p:attrName>
                                        </p:attrNameLst>
                                      </p:cBhvr>
                                      <p:to>
                                        <p:strVal val="visible"/>
                                      </p:to>
                                    </p:set>
                                    <p:animEffect transition="in" filter="slide(fromBottom)">
                                      <p:cBhvr>
                                        <p:cTn id="44" dur="500"/>
                                        <p:tgtEl>
                                          <p:spTgt spid="4">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animEffect transition="in" filter="slide(fromBottom)">
                                      <p:cBhvr>
                                        <p:cTn id="49" dur="500"/>
                                        <p:tgtEl>
                                          <p:spTgt spid="4">
                                            <p:txEl>
                                              <p:pRg st="6" end="6"/>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2" presetClass="entr" presetSubtype="4" fill="hold" nodeType="clickEffect">
                                  <p:stCondLst>
                                    <p:cond delay="0"/>
                                  </p:stCondLst>
                                  <p:childTnLst>
                                    <p:set>
                                      <p:cBhvr>
                                        <p:cTn id="53" dur="1" fill="hold">
                                          <p:stCondLst>
                                            <p:cond delay="0"/>
                                          </p:stCondLst>
                                        </p:cTn>
                                        <p:tgtEl>
                                          <p:spTgt spid="4">
                                            <p:txEl>
                                              <p:pRg st="7" end="7"/>
                                            </p:txEl>
                                          </p:spTgt>
                                        </p:tgtEl>
                                        <p:attrNameLst>
                                          <p:attrName>style.visibility</p:attrName>
                                        </p:attrNameLst>
                                      </p:cBhvr>
                                      <p:to>
                                        <p:strVal val="visible"/>
                                      </p:to>
                                    </p:set>
                                    <p:animEffect transition="in" filter="slide(fromBottom)">
                                      <p:cBhvr>
                                        <p:cTn id="54"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2.5</a:t>
            </a:r>
            <a:r>
              <a:rPr lang="zh-CN" altLang="en-US" dirty="0" smtClean="0"/>
              <a:t> 类和对象的初步介绍</a:t>
            </a:r>
            <a:endParaRPr lang="zh-CN" altLang="en-US" dirty="0"/>
          </a:p>
        </p:txBody>
      </p:sp>
      <p:sp>
        <p:nvSpPr>
          <p:cNvPr id="4" name="TextBox 3"/>
          <p:cNvSpPr txBox="1"/>
          <p:nvPr/>
        </p:nvSpPr>
        <p:spPr>
          <a:xfrm>
            <a:off x="251520" y="980728"/>
            <a:ext cx="8568952" cy="523220"/>
          </a:xfrm>
          <a:prstGeom prst="rect">
            <a:avLst/>
          </a:prstGeom>
          <a:noFill/>
        </p:spPr>
        <p:txBody>
          <a:bodyPr wrap="square" rtlCol="0">
            <a:spAutoFit/>
          </a:bodyPr>
          <a:lstStyle/>
          <a:p>
            <a:pPr>
              <a:buFont typeface="Wingdings" pitchFamily="2" charset="2"/>
              <a:buChar char="n"/>
            </a:pPr>
            <a:r>
              <a:rPr lang="en-US" altLang="zh-CN" sz="2800" b="1" dirty="0" smtClean="0">
                <a:solidFill>
                  <a:srgbClr val="FF0000"/>
                </a:solidFill>
                <a:latin typeface="Arial" pitchFamily="34" charset="0"/>
                <a:ea typeface="华文细黑" pitchFamily="2" charset="-122"/>
                <a:cs typeface="Arial" pitchFamily="34" charset="0"/>
              </a:rPr>
              <a:t>2</a:t>
            </a:r>
            <a:r>
              <a:rPr lang="zh-CN" altLang="en-US" sz="2800" b="1" dirty="0" smtClean="0">
                <a:solidFill>
                  <a:srgbClr val="FF0000"/>
                </a:solidFill>
                <a:latin typeface="Arial" pitchFamily="34" charset="0"/>
                <a:ea typeface="华文细黑" pitchFamily="2" charset="-122"/>
                <a:cs typeface="Arial" pitchFamily="34" charset="0"/>
              </a:rPr>
              <a:t> </a:t>
            </a:r>
            <a:r>
              <a:rPr lang="en-US" altLang="zh-CN" sz="2800" b="1" dirty="0" smtClean="0">
                <a:solidFill>
                  <a:srgbClr val="FF0000"/>
                </a:solidFill>
                <a:latin typeface="Arial" pitchFamily="34" charset="0"/>
                <a:ea typeface="华文细黑" pitchFamily="2" charset="-122"/>
                <a:cs typeface="Arial" pitchFamily="34" charset="0"/>
              </a:rPr>
              <a:t>Java</a:t>
            </a:r>
            <a:r>
              <a:rPr lang="zh-CN" altLang="en-US" sz="2800" b="1" dirty="0" smtClean="0">
                <a:solidFill>
                  <a:srgbClr val="FF0000"/>
                </a:solidFill>
                <a:latin typeface="Arial" pitchFamily="34" charset="0"/>
                <a:ea typeface="华文细黑" pitchFamily="2" charset="-122"/>
                <a:cs typeface="Arial" pitchFamily="34" charset="0"/>
              </a:rPr>
              <a:t>中类的定义</a:t>
            </a:r>
            <a:endParaRPr lang="en-US" altLang="zh-CN" sz="2800" b="1" dirty="0" smtClean="0">
              <a:solidFill>
                <a:srgbClr val="FF0000"/>
              </a:solidFill>
              <a:latin typeface="Arial" pitchFamily="34" charset="0"/>
              <a:ea typeface="华文细黑" pitchFamily="2" charset="-122"/>
              <a:cs typeface="Arial" pitchFamily="34" charset="0"/>
            </a:endParaRPr>
          </a:p>
        </p:txBody>
      </p:sp>
      <p:sp>
        <p:nvSpPr>
          <p:cNvPr id="5" name="TextBox 4"/>
          <p:cNvSpPr txBox="1"/>
          <p:nvPr/>
        </p:nvSpPr>
        <p:spPr>
          <a:xfrm>
            <a:off x="360040" y="1628800"/>
            <a:ext cx="8532440" cy="4154984"/>
          </a:xfrm>
          <a:prstGeom prst="rect">
            <a:avLst/>
          </a:prstGeom>
          <a:noFill/>
          <a:ln>
            <a:solidFill>
              <a:srgbClr val="FF0000"/>
            </a:solidFill>
          </a:ln>
        </p:spPr>
        <p:txBody>
          <a:bodyPr wrap="square" rtlCol="0">
            <a:spAutoFit/>
          </a:bodyPr>
          <a:lstStyle/>
          <a:p>
            <a:pPr>
              <a:defRPr/>
            </a:pPr>
            <a:r>
              <a:rPr lang="en-US" altLang="zh-CN" sz="2200" b="1" dirty="0" smtClean="0">
                <a:latin typeface="Arial" pitchFamily="34" charset="0"/>
                <a:ea typeface="华文细黑" pitchFamily="2" charset="-122"/>
                <a:cs typeface="Arial" pitchFamily="34" charset="0"/>
              </a:rPr>
              <a:t>[</a:t>
            </a:r>
            <a:r>
              <a:rPr lang="zh-CN" altLang="en-US" sz="2200" b="1" dirty="0" smtClean="0">
                <a:solidFill>
                  <a:srgbClr val="C00000"/>
                </a:solidFill>
                <a:latin typeface="Arial" pitchFamily="34" charset="0"/>
                <a:ea typeface="华文细黑" pitchFamily="2" charset="-122"/>
                <a:cs typeface="Arial" pitchFamily="34" charset="0"/>
              </a:rPr>
              <a:t>修饰符</a:t>
            </a:r>
            <a:r>
              <a:rPr lang="en-US" altLang="zh-CN" sz="2200" b="1" dirty="0" smtClean="0">
                <a:latin typeface="Arial" pitchFamily="34" charset="0"/>
                <a:ea typeface="华文细黑" pitchFamily="2" charset="-122"/>
                <a:cs typeface="Arial" pitchFamily="34" charset="0"/>
              </a:rPr>
              <a:t>]</a:t>
            </a:r>
            <a:r>
              <a:rPr lang="zh-CN" altLang="en-US" sz="2200" b="1" dirty="0" smtClean="0">
                <a:latin typeface="Arial" pitchFamily="34" charset="0"/>
                <a:ea typeface="华文细黑" pitchFamily="2" charset="-122"/>
                <a:cs typeface="Arial" pitchFamily="34" charset="0"/>
              </a:rPr>
              <a:t> </a:t>
            </a:r>
            <a:r>
              <a:rPr lang="en-US" altLang="zh-CN" sz="2200" b="1" dirty="0" smtClean="0">
                <a:solidFill>
                  <a:srgbClr val="0000FF"/>
                </a:solidFill>
                <a:latin typeface="Arial" pitchFamily="34" charset="0"/>
                <a:ea typeface="华文细黑" pitchFamily="2" charset="-122"/>
                <a:cs typeface="Arial" pitchFamily="34" charset="0"/>
              </a:rPr>
              <a:t>class</a:t>
            </a:r>
            <a:r>
              <a:rPr lang="zh-CN" altLang="en-US" sz="2200" b="1" dirty="0" smtClean="0">
                <a:solidFill>
                  <a:srgbClr val="0000FF"/>
                </a:solidFill>
                <a:latin typeface="Arial" pitchFamily="34" charset="0"/>
                <a:ea typeface="华文细黑" pitchFamily="2" charset="-122"/>
                <a:cs typeface="Arial" pitchFamily="34" charset="0"/>
              </a:rPr>
              <a:t> 类名</a:t>
            </a:r>
            <a:r>
              <a:rPr lang="zh-CN" altLang="en-US" sz="2200" b="1" dirty="0" smtClean="0">
                <a:latin typeface="Arial" pitchFamily="34" charset="0"/>
                <a:ea typeface="华文细黑" pitchFamily="2" charset="-122"/>
                <a:cs typeface="Arial" pitchFamily="34" charset="0"/>
              </a:rPr>
              <a:t> </a:t>
            </a:r>
            <a:r>
              <a:rPr lang="en-US" altLang="zh-CN" sz="2200" b="1" dirty="0" smtClean="0">
                <a:latin typeface="Arial" pitchFamily="34" charset="0"/>
                <a:ea typeface="华文细黑" pitchFamily="2" charset="-122"/>
                <a:cs typeface="Arial" pitchFamily="34" charset="0"/>
              </a:rPr>
              <a:t>[</a:t>
            </a:r>
            <a:r>
              <a:rPr lang="en-US" altLang="zh-CN" sz="2200" b="1" dirty="0" smtClean="0">
                <a:solidFill>
                  <a:srgbClr val="C00000"/>
                </a:solidFill>
                <a:latin typeface="Arial" pitchFamily="34" charset="0"/>
                <a:ea typeface="华文细黑" pitchFamily="2" charset="-122"/>
                <a:cs typeface="Arial" pitchFamily="34" charset="0"/>
              </a:rPr>
              <a:t>extends</a:t>
            </a:r>
            <a:r>
              <a:rPr lang="en-US" altLang="zh-CN" sz="2200" b="1" dirty="0" smtClean="0">
                <a:latin typeface="Arial" pitchFamily="34" charset="0"/>
                <a:ea typeface="华文细黑" pitchFamily="2" charset="-122"/>
                <a:cs typeface="Arial" pitchFamily="34" charset="0"/>
              </a:rPr>
              <a:t> </a:t>
            </a:r>
            <a:r>
              <a:rPr lang="zh-CN" altLang="en-US" sz="2200" b="1" dirty="0" smtClean="0">
                <a:latin typeface="Arial" pitchFamily="34" charset="0"/>
                <a:ea typeface="华文细黑" pitchFamily="2" charset="-122"/>
                <a:cs typeface="Arial" pitchFamily="34" charset="0"/>
              </a:rPr>
              <a:t>父类名</a:t>
            </a:r>
            <a:r>
              <a:rPr lang="en-US" altLang="zh-CN" sz="2200" b="1" dirty="0" smtClean="0">
                <a:latin typeface="Arial" pitchFamily="34" charset="0"/>
                <a:ea typeface="华文细黑" pitchFamily="2" charset="-122"/>
                <a:cs typeface="Arial" pitchFamily="34" charset="0"/>
              </a:rPr>
              <a:t>]</a:t>
            </a:r>
            <a:r>
              <a:rPr lang="zh-CN" altLang="en-US" sz="2200" b="1" dirty="0" smtClean="0">
                <a:latin typeface="Arial" pitchFamily="34" charset="0"/>
                <a:ea typeface="华文细黑" pitchFamily="2" charset="-122"/>
                <a:cs typeface="Arial" pitchFamily="34" charset="0"/>
              </a:rPr>
              <a:t> </a:t>
            </a:r>
            <a:r>
              <a:rPr lang="en-US" altLang="zh-CN" sz="2200" b="1" dirty="0" smtClean="0">
                <a:latin typeface="Arial" pitchFamily="34" charset="0"/>
                <a:ea typeface="华文细黑" pitchFamily="2" charset="-122"/>
                <a:cs typeface="Arial" pitchFamily="34" charset="0"/>
              </a:rPr>
              <a:t>[</a:t>
            </a:r>
            <a:r>
              <a:rPr lang="en-US" altLang="zh-CN" sz="2200" b="1" dirty="0" smtClean="0">
                <a:solidFill>
                  <a:srgbClr val="C00000"/>
                </a:solidFill>
                <a:latin typeface="Arial" pitchFamily="34" charset="0"/>
                <a:ea typeface="华文细黑" pitchFamily="2" charset="-122"/>
                <a:cs typeface="Arial" pitchFamily="34" charset="0"/>
              </a:rPr>
              <a:t>implements</a:t>
            </a:r>
            <a:r>
              <a:rPr lang="en-US" altLang="zh-CN" sz="2200" b="1" dirty="0" smtClean="0">
                <a:latin typeface="Arial" pitchFamily="34" charset="0"/>
                <a:ea typeface="华文细黑" pitchFamily="2" charset="-122"/>
                <a:cs typeface="Arial" pitchFamily="34" charset="0"/>
              </a:rPr>
              <a:t> </a:t>
            </a:r>
            <a:r>
              <a:rPr lang="zh-CN" altLang="en-US" sz="2200" b="1" dirty="0" smtClean="0">
                <a:latin typeface="Arial" pitchFamily="34" charset="0"/>
                <a:ea typeface="华文细黑" pitchFamily="2" charset="-122"/>
                <a:cs typeface="Arial" pitchFamily="34" charset="0"/>
              </a:rPr>
              <a:t>接口名</a:t>
            </a:r>
            <a:r>
              <a:rPr lang="en-US" altLang="zh-CN" sz="2200" b="1" dirty="0" smtClean="0">
                <a:latin typeface="Arial" pitchFamily="34" charset="0"/>
                <a:ea typeface="华文细黑" pitchFamily="2" charset="-122"/>
                <a:cs typeface="Arial" pitchFamily="34" charset="0"/>
              </a:rPr>
              <a:t>]{</a:t>
            </a:r>
          </a:p>
          <a:p>
            <a:pPr>
              <a:defRPr/>
            </a:pPr>
            <a:r>
              <a:rPr lang="zh-CN" altLang="en-US" sz="2200" b="1" dirty="0" smtClean="0">
                <a:latin typeface="Arial" pitchFamily="34" charset="0"/>
                <a:ea typeface="华文细黑" pitchFamily="2" charset="-122"/>
                <a:cs typeface="Arial" pitchFamily="34" charset="0"/>
              </a:rPr>
              <a:t>         类型  成员变量 </a:t>
            </a:r>
            <a:r>
              <a:rPr lang="en-US" altLang="zh-CN" sz="2200" b="1" dirty="0" smtClean="0">
                <a:latin typeface="Arial" pitchFamily="34" charset="0"/>
                <a:ea typeface="华文细黑" pitchFamily="2" charset="-122"/>
                <a:cs typeface="Arial" pitchFamily="34" charset="0"/>
              </a:rPr>
              <a:t>1</a:t>
            </a:r>
            <a:r>
              <a:rPr lang="zh-CN" altLang="en-US" sz="2200" b="1" dirty="0" smtClean="0">
                <a:latin typeface="Arial" pitchFamily="34" charset="0"/>
                <a:ea typeface="华文细黑" pitchFamily="2" charset="-122"/>
                <a:cs typeface="Arial" pitchFamily="34" charset="0"/>
              </a:rPr>
              <a:t>；</a:t>
            </a:r>
            <a:endParaRPr lang="en-US" altLang="zh-CN" sz="2200" b="1" dirty="0" smtClean="0">
              <a:latin typeface="Arial" pitchFamily="34" charset="0"/>
              <a:ea typeface="华文细黑" pitchFamily="2" charset="-122"/>
              <a:cs typeface="Arial" pitchFamily="34" charset="0"/>
            </a:endParaRPr>
          </a:p>
          <a:p>
            <a:pPr>
              <a:defRPr/>
            </a:pPr>
            <a:r>
              <a:rPr lang="zh-CN" altLang="en-US" sz="2200" b="1" dirty="0" smtClean="0">
                <a:latin typeface="Arial" pitchFamily="34" charset="0"/>
                <a:ea typeface="华文细黑" pitchFamily="2" charset="-122"/>
                <a:cs typeface="Arial" pitchFamily="34" charset="0"/>
              </a:rPr>
              <a:t>         类型  成员变量</a:t>
            </a:r>
            <a:r>
              <a:rPr lang="en-US" altLang="zh-CN" sz="2200" b="1" dirty="0" smtClean="0">
                <a:latin typeface="Arial" pitchFamily="34" charset="0"/>
                <a:ea typeface="华文细黑" pitchFamily="2" charset="-122"/>
                <a:cs typeface="Arial" pitchFamily="34" charset="0"/>
              </a:rPr>
              <a:t>2</a:t>
            </a:r>
            <a:r>
              <a:rPr lang="zh-CN" altLang="en-US" sz="2200" b="1" dirty="0" smtClean="0">
                <a:latin typeface="Arial" pitchFamily="34" charset="0"/>
                <a:ea typeface="华文细黑" pitchFamily="2" charset="-122"/>
                <a:cs typeface="Arial" pitchFamily="34" charset="0"/>
              </a:rPr>
              <a:t>；</a:t>
            </a:r>
            <a:endParaRPr lang="en-US" altLang="zh-CN" sz="2200" b="1" dirty="0" smtClean="0">
              <a:latin typeface="Arial" pitchFamily="34" charset="0"/>
              <a:ea typeface="华文细黑" pitchFamily="2" charset="-122"/>
              <a:cs typeface="Arial" pitchFamily="34" charset="0"/>
            </a:endParaRPr>
          </a:p>
          <a:p>
            <a:pPr>
              <a:defRPr/>
            </a:pPr>
            <a:r>
              <a:rPr lang="zh-CN" altLang="en-US" sz="2200" b="1" dirty="0" smtClean="0">
                <a:latin typeface="Arial" pitchFamily="34" charset="0"/>
                <a:ea typeface="华文细黑" pitchFamily="2" charset="-122"/>
                <a:cs typeface="Arial" pitchFamily="34" charset="0"/>
              </a:rPr>
              <a:t>         </a:t>
            </a:r>
            <a:r>
              <a:rPr lang="en-US" altLang="zh-CN" sz="2200" b="1" dirty="0" smtClean="0">
                <a:latin typeface="Arial" pitchFamily="34" charset="0"/>
                <a:ea typeface="华文细黑" pitchFamily="2" charset="-122"/>
                <a:cs typeface="Arial" pitchFamily="34" charset="0"/>
              </a:rPr>
              <a:t>…</a:t>
            </a:r>
          </a:p>
          <a:p>
            <a:pPr>
              <a:defRPr/>
            </a:pPr>
            <a:r>
              <a:rPr lang="en-US" altLang="zh-CN" sz="2200" b="1" dirty="0" smtClean="0">
                <a:latin typeface="Arial" pitchFamily="34" charset="0"/>
                <a:ea typeface="华文细黑" pitchFamily="2" charset="-122"/>
                <a:cs typeface="Arial" pitchFamily="34" charset="0"/>
              </a:rPr>
              <a:t>         </a:t>
            </a:r>
            <a:r>
              <a:rPr lang="zh-CN" altLang="en-US" sz="2200" b="1" dirty="0" smtClean="0">
                <a:latin typeface="Arial" pitchFamily="34" charset="0"/>
                <a:ea typeface="华文细黑" pitchFamily="2" charset="-122"/>
                <a:cs typeface="Arial" pitchFamily="34" charset="0"/>
              </a:rPr>
              <a:t>修饰符 类型 成员方法</a:t>
            </a:r>
            <a:r>
              <a:rPr lang="en-US" altLang="zh-CN" sz="2200" b="1" dirty="0" smtClean="0">
                <a:latin typeface="Arial" pitchFamily="34" charset="0"/>
                <a:ea typeface="华文细黑" pitchFamily="2" charset="-122"/>
                <a:cs typeface="Arial" pitchFamily="34" charset="0"/>
              </a:rPr>
              <a:t>1(</a:t>
            </a:r>
            <a:r>
              <a:rPr lang="zh-CN" altLang="en-US" sz="2200" b="1" dirty="0" smtClean="0">
                <a:latin typeface="Arial" pitchFamily="34" charset="0"/>
                <a:ea typeface="华文细黑" pitchFamily="2" charset="-122"/>
                <a:cs typeface="Arial" pitchFamily="34" charset="0"/>
              </a:rPr>
              <a:t>参数列表</a:t>
            </a:r>
            <a:r>
              <a:rPr lang="en-US" altLang="zh-CN" sz="2200" b="1" dirty="0" smtClean="0">
                <a:latin typeface="Arial" pitchFamily="34" charset="0"/>
                <a:ea typeface="华文细黑" pitchFamily="2" charset="-122"/>
                <a:cs typeface="Arial" pitchFamily="34" charset="0"/>
              </a:rPr>
              <a:t>){</a:t>
            </a:r>
          </a:p>
          <a:p>
            <a:pPr>
              <a:defRPr/>
            </a:pPr>
            <a:r>
              <a:rPr lang="zh-CN" altLang="en-US" sz="2200" b="1" dirty="0" smtClean="0">
                <a:latin typeface="Arial" pitchFamily="34" charset="0"/>
                <a:ea typeface="华文细黑" pitchFamily="2" charset="-122"/>
                <a:cs typeface="Arial" pitchFamily="34" charset="0"/>
              </a:rPr>
              <a:t>              方法体</a:t>
            </a:r>
            <a:r>
              <a:rPr lang="en-US" altLang="zh-CN" sz="2200" b="1" dirty="0" smtClean="0">
                <a:latin typeface="Arial" pitchFamily="34" charset="0"/>
                <a:ea typeface="华文细黑" pitchFamily="2" charset="-122"/>
                <a:cs typeface="Arial" pitchFamily="34" charset="0"/>
              </a:rPr>
              <a:t>1</a:t>
            </a:r>
          </a:p>
          <a:p>
            <a:pPr>
              <a:defRPr/>
            </a:pPr>
            <a:r>
              <a:rPr lang="zh-CN" altLang="en-US" sz="2200" b="1" dirty="0" smtClean="0">
                <a:latin typeface="Arial" pitchFamily="34" charset="0"/>
                <a:ea typeface="华文细黑" pitchFamily="2" charset="-122"/>
                <a:cs typeface="Arial" pitchFamily="34" charset="0"/>
              </a:rPr>
              <a:t>         </a:t>
            </a:r>
            <a:r>
              <a:rPr lang="en-US" altLang="zh-CN" sz="2200" b="1" dirty="0" smtClean="0">
                <a:latin typeface="Arial" pitchFamily="34" charset="0"/>
                <a:ea typeface="华文细黑" pitchFamily="2" charset="-122"/>
                <a:cs typeface="Arial" pitchFamily="34" charset="0"/>
              </a:rPr>
              <a:t>}</a:t>
            </a:r>
          </a:p>
          <a:p>
            <a:pPr>
              <a:defRPr/>
            </a:pPr>
            <a:r>
              <a:rPr lang="zh-CN" altLang="en-US" sz="2200" b="1" dirty="0" smtClean="0">
                <a:latin typeface="Arial" pitchFamily="34" charset="0"/>
                <a:ea typeface="华文细黑" pitchFamily="2" charset="-122"/>
                <a:cs typeface="Arial" pitchFamily="34" charset="0"/>
              </a:rPr>
              <a:t>        修饰符 类型 成员方法</a:t>
            </a:r>
            <a:r>
              <a:rPr lang="en-US" altLang="zh-CN" sz="2200" b="1" dirty="0" smtClean="0">
                <a:latin typeface="Arial" pitchFamily="34" charset="0"/>
                <a:ea typeface="华文细黑" pitchFamily="2" charset="-122"/>
                <a:cs typeface="Arial" pitchFamily="34" charset="0"/>
              </a:rPr>
              <a:t>1(</a:t>
            </a:r>
            <a:r>
              <a:rPr lang="zh-CN" altLang="en-US" sz="2200" b="1" dirty="0" smtClean="0">
                <a:latin typeface="Arial" pitchFamily="34" charset="0"/>
                <a:ea typeface="华文细黑" pitchFamily="2" charset="-122"/>
                <a:cs typeface="Arial" pitchFamily="34" charset="0"/>
              </a:rPr>
              <a:t>参数列表</a:t>
            </a:r>
            <a:r>
              <a:rPr lang="en-US" altLang="zh-CN" sz="2200" b="1" dirty="0" smtClean="0">
                <a:latin typeface="Arial" pitchFamily="34" charset="0"/>
                <a:ea typeface="华文细黑" pitchFamily="2" charset="-122"/>
                <a:cs typeface="Arial" pitchFamily="34" charset="0"/>
              </a:rPr>
              <a:t>){</a:t>
            </a:r>
          </a:p>
          <a:p>
            <a:pPr>
              <a:defRPr/>
            </a:pPr>
            <a:r>
              <a:rPr lang="zh-CN" altLang="en-US" sz="2200" b="1" dirty="0" smtClean="0">
                <a:latin typeface="Arial" pitchFamily="34" charset="0"/>
                <a:ea typeface="华文细黑" pitchFamily="2" charset="-122"/>
                <a:cs typeface="Arial" pitchFamily="34" charset="0"/>
              </a:rPr>
              <a:t>              方法体</a:t>
            </a:r>
            <a:r>
              <a:rPr lang="en-US" altLang="zh-CN" sz="2200" b="1" dirty="0" smtClean="0">
                <a:latin typeface="Arial" pitchFamily="34" charset="0"/>
                <a:ea typeface="华文细黑" pitchFamily="2" charset="-122"/>
                <a:cs typeface="Arial" pitchFamily="34" charset="0"/>
              </a:rPr>
              <a:t>2</a:t>
            </a:r>
          </a:p>
          <a:p>
            <a:pPr>
              <a:defRPr/>
            </a:pPr>
            <a:r>
              <a:rPr lang="zh-CN" altLang="en-US" sz="2200" b="1" dirty="0" smtClean="0">
                <a:latin typeface="Arial" pitchFamily="34" charset="0"/>
                <a:ea typeface="华文细黑" pitchFamily="2" charset="-122"/>
                <a:cs typeface="Arial" pitchFamily="34" charset="0"/>
              </a:rPr>
              <a:t>         </a:t>
            </a:r>
            <a:r>
              <a:rPr lang="en-US" altLang="zh-CN" sz="2200" b="1" dirty="0" smtClean="0">
                <a:latin typeface="Arial" pitchFamily="34" charset="0"/>
                <a:ea typeface="华文细黑" pitchFamily="2" charset="-122"/>
                <a:cs typeface="Arial" pitchFamily="34" charset="0"/>
              </a:rPr>
              <a:t>}</a:t>
            </a:r>
          </a:p>
          <a:p>
            <a:pPr>
              <a:defRPr/>
            </a:pPr>
            <a:r>
              <a:rPr lang="zh-CN" altLang="en-US" sz="2200" b="1" dirty="0" smtClean="0">
                <a:latin typeface="Arial" pitchFamily="34" charset="0"/>
                <a:ea typeface="华文细黑" pitchFamily="2" charset="-122"/>
                <a:cs typeface="Arial" pitchFamily="34" charset="0"/>
              </a:rPr>
              <a:t>        </a:t>
            </a:r>
            <a:r>
              <a:rPr lang="en-US" altLang="zh-CN" sz="2200" b="1" dirty="0" smtClean="0">
                <a:latin typeface="Arial" pitchFamily="34" charset="0"/>
                <a:ea typeface="华文细黑" pitchFamily="2" charset="-122"/>
                <a:cs typeface="Arial" pitchFamily="34" charset="0"/>
              </a:rPr>
              <a:t>…</a:t>
            </a:r>
          </a:p>
          <a:p>
            <a:pPr>
              <a:defRPr/>
            </a:pPr>
            <a:r>
              <a:rPr lang="en-US" altLang="zh-CN" sz="2200" b="1" dirty="0" smtClean="0">
                <a:latin typeface="Arial" pitchFamily="34" charset="0"/>
                <a:ea typeface="华文细黑" pitchFamily="2" charset="-122"/>
                <a:cs typeface="Arial"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4">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4">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4">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1052736"/>
            <a:ext cx="8229600" cy="5256584"/>
          </a:xfrm>
        </p:spPr>
        <p:txBody>
          <a:bodyPr>
            <a:normAutofit lnSpcReduction="10000"/>
          </a:bodyPr>
          <a:lstStyle/>
          <a:p>
            <a:r>
              <a:rPr lang="zh-CN" altLang="en-US" dirty="0" smtClean="0"/>
              <a:t>第</a:t>
            </a:r>
            <a:r>
              <a:rPr lang="en-US" altLang="zh-CN" dirty="0" smtClean="0"/>
              <a:t>1</a:t>
            </a:r>
            <a:r>
              <a:rPr lang="zh-CN" altLang="en-US" dirty="0" smtClean="0"/>
              <a:t>章 概述</a:t>
            </a:r>
            <a:endParaRPr lang="en-US" altLang="zh-CN" dirty="0" smtClean="0"/>
          </a:p>
          <a:p>
            <a:r>
              <a:rPr lang="zh-CN" altLang="en-US" dirty="0" smtClean="0">
                <a:solidFill>
                  <a:srgbClr val="FF0000"/>
                </a:solidFill>
              </a:rPr>
              <a:t>第</a:t>
            </a:r>
            <a:r>
              <a:rPr lang="en-US" altLang="zh-CN" dirty="0" smtClean="0">
                <a:solidFill>
                  <a:srgbClr val="FF0000"/>
                </a:solidFill>
              </a:rPr>
              <a:t>2</a:t>
            </a:r>
            <a:r>
              <a:rPr lang="zh-CN" altLang="en-US" dirty="0" smtClean="0">
                <a:solidFill>
                  <a:srgbClr val="FF0000"/>
                </a:solidFill>
              </a:rPr>
              <a:t>章 标识符和数据类型</a:t>
            </a:r>
            <a:endParaRPr lang="en-US" altLang="zh-CN" dirty="0" smtClean="0">
              <a:solidFill>
                <a:srgbClr val="FF0000"/>
              </a:solidFill>
            </a:endParaRPr>
          </a:p>
          <a:p>
            <a:r>
              <a:rPr lang="zh-CN" altLang="en-US" dirty="0" smtClean="0"/>
              <a:t>第</a:t>
            </a:r>
            <a:r>
              <a:rPr lang="en-US" altLang="zh-CN" dirty="0" smtClean="0"/>
              <a:t>3</a:t>
            </a:r>
            <a:r>
              <a:rPr lang="zh-CN" altLang="en-US" dirty="0" smtClean="0"/>
              <a:t>章 表达式和流程控制语句</a:t>
            </a:r>
            <a:endParaRPr lang="en-US" altLang="zh-CN" dirty="0" smtClean="0"/>
          </a:p>
          <a:p>
            <a:r>
              <a:rPr lang="zh-CN" altLang="en-US" dirty="0" smtClean="0"/>
              <a:t>第</a:t>
            </a:r>
            <a:r>
              <a:rPr lang="en-US" altLang="zh-CN" dirty="0" smtClean="0"/>
              <a:t>4</a:t>
            </a:r>
            <a:r>
              <a:rPr lang="zh-CN" altLang="en-US" dirty="0" smtClean="0"/>
              <a:t>章 数组、向量和字符串</a:t>
            </a:r>
            <a:endParaRPr lang="en-US" altLang="zh-CN" dirty="0" smtClean="0"/>
          </a:p>
          <a:p>
            <a:r>
              <a:rPr lang="zh-CN" altLang="en-US" dirty="0" smtClean="0"/>
              <a:t>第</a:t>
            </a:r>
            <a:r>
              <a:rPr lang="en-US" altLang="zh-CN" dirty="0" smtClean="0"/>
              <a:t>5</a:t>
            </a:r>
            <a:r>
              <a:rPr lang="zh-CN" altLang="en-US" dirty="0" smtClean="0"/>
              <a:t>章 进一步讨论对象和类</a:t>
            </a:r>
            <a:endParaRPr lang="en-US" altLang="zh-CN" dirty="0" smtClean="0"/>
          </a:p>
          <a:p>
            <a:r>
              <a:rPr lang="zh-CN" altLang="en-US" dirty="0" smtClean="0"/>
              <a:t>第</a:t>
            </a:r>
            <a:r>
              <a:rPr lang="en-US" altLang="zh-CN" dirty="0" smtClean="0"/>
              <a:t>6</a:t>
            </a:r>
            <a:r>
              <a:rPr lang="zh-CN" altLang="en-US" dirty="0" smtClean="0"/>
              <a:t>章 </a:t>
            </a:r>
            <a:r>
              <a:rPr lang="en-US" altLang="zh-CN" dirty="0" smtClean="0"/>
              <a:t>Java</a:t>
            </a:r>
            <a:r>
              <a:rPr lang="zh-CN" altLang="en-US" dirty="0" smtClean="0"/>
              <a:t>语言中的异常</a:t>
            </a:r>
            <a:endParaRPr lang="en-US" altLang="zh-CN" dirty="0" smtClean="0"/>
          </a:p>
          <a:p>
            <a:r>
              <a:rPr lang="zh-CN" altLang="en-US" dirty="0" smtClean="0"/>
              <a:t>第</a:t>
            </a:r>
            <a:r>
              <a:rPr lang="en-US" altLang="zh-CN" dirty="0" smtClean="0"/>
              <a:t>7</a:t>
            </a:r>
            <a:r>
              <a:rPr lang="zh-CN" altLang="en-US" dirty="0" smtClean="0"/>
              <a:t>章 </a:t>
            </a:r>
            <a:r>
              <a:rPr lang="en-US" altLang="zh-CN" dirty="0" smtClean="0"/>
              <a:t>Java</a:t>
            </a:r>
            <a:r>
              <a:rPr lang="zh-CN" altLang="en-US" dirty="0" smtClean="0"/>
              <a:t>的图形用户界面设计</a:t>
            </a:r>
            <a:endParaRPr lang="en-US" altLang="zh-CN" dirty="0" smtClean="0"/>
          </a:p>
          <a:p>
            <a:r>
              <a:rPr lang="zh-CN" altLang="en-US" dirty="0" smtClean="0"/>
              <a:t>第</a:t>
            </a:r>
            <a:r>
              <a:rPr lang="en-US" altLang="zh-CN" dirty="0" smtClean="0"/>
              <a:t>8</a:t>
            </a:r>
            <a:r>
              <a:rPr lang="zh-CN" altLang="en-US" dirty="0" smtClean="0"/>
              <a:t>章 </a:t>
            </a:r>
            <a:r>
              <a:rPr lang="en-US" altLang="zh-CN" dirty="0" smtClean="0"/>
              <a:t>Swing</a:t>
            </a:r>
            <a:r>
              <a:rPr lang="zh-CN" altLang="en-US" dirty="0" smtClean="0"/>
              <a:t>组件</a:t>
            </a:r>
            <a:endParaRPr lang="en-US" altLang="zh-CN" dirty="0" smtClean="0"/>
          </a:p>
          <a:p>
            <a:r>
              <a:rPr lang="zh-CN" altLang="en-US" dirty="0" smtClean="0"/>
              <a:t>第</a:t>
            </a:r>
            <a:r>
              <a:rPr lang="en-US" altLang="zh-CN" dirty="0" smtClean="0"/>
              <a:t>9</a:t>
            </a:r>
            <a:r>
              <a:rPr lang="zh-CN" altLang="en-US" dirty="0" smtClean="0"/>
              <a:t>章 </a:t>
            </a:r>
            <a:r>
              <a:rPr lang="en-US" altLang="zh-CN" dirty="0" smtClean="0"/>
              <a:t>Java Applet</a:t>
            </a:r>
          </a:p>
          <a:p>
            <a:r>
              <a:rPr lang="zh-CN" altLang="en-US" dirty="0" smtClean="0"/>
              <a:t>第</a:t>
            </a:r>
            <a:r>
              <a:rPr lang="en-US" altLang="zh-CN" dirty="0" smtClean="0"/>
              <a:t>10</a:t>
            </a:r>
            <a:r>
              <a:rPr lang="zh-CN" altLang="en-US" dirty="0" smtClean="0"/>
              <a:t>章 </a:t>
            </a:r>
            <a:r>
              <a:rPr lang="en-US" altLang="zh-CN" dirty="0" smtClean="0"/>
              <a:t>Java</a:t>
            </a:r>
            <a:r>
              <a:rPr lang="zh-CN" altLang="en-US" dirty="0" smtClean="0"/>
              <a:t>数据流</a:t>
            </a:r>
            <a:endParaRPr lang="en-US" altLang="zh-CN" dirty="0" smtClean="0"/>
          </a:p>
          <a:p>
            <a:r>
              <a:rPr lang="zh-CN" altLang="en-US" dirty="0" smtClean="0"/>
              <a:t>第</a:t>
            </a:r>
            <a:r>
              <a:rPr lang="en-US" altLang="zh-CN" dirty="0" smtClean="0"/>
              <a:t>11</a:t>
            </a:r>
            <a:r>
              <a:rPr lang="zh-CN" altLang="en-US" dirty="0" smtClean="0"/>
              <a:t>章 线程</a:t>
            </a:r>
            <a:endParaRPr lang="en-US" altLang="zh-CN" dirty="0" smtClean="0"/>
          </a:p>
          <a:p>
            <a:r>
              <a:rPr lang="zh-CN" altLang="en-US" dirty="0" smtClean="0"/>
              <a:t>第</a:t>
            </a:r>
            <a:r>
              <a:rPr lang="en-US" altLang="zh-CN" dirty="0" smtClean="0"/>
              <a:t>12</a:t>
            </a:r>
            <a:r>
              <a:rPr lang="zh-CN" altLang="en-US" dirty="0" smtClean="0"/>
              <a:t>章  </a:t>
            </a:r>
            <a:r>
              <a:rPr lang="en-US" altLang="zh-CN" dirty="0" smtClean="0"/>
              <a:t>Java</a:t>
            </a:r>
            <a:r>
              <a:rPr lang="zh-CN" altLang="en-US" dirty="0" smtClean="0"/>
              <a:t>网络功能</a:t>
            </a:r>
            <a:endParaRPr lang="zh-CN" altLang="en-US" dirty="0"/>
          </a:p>
        </p:txBody>
      </p:sp>
      <p:sp>
        <p:nvSpPr>
          <p:cNvPr id="3" name="标题 2"/>
          <p:cNvSpPr>
            <a:spLocks noGrp="1"/>
          </p:cNvSpPr>
          <p:nvPr>
            <p:ph type="title"/>
          </p:nvPr>
        </p:nvSpPr>
        <p:spPr/>
        <p:txBody>
          <a:bodyPr/>
          <a:lstStyle/>
          <a:p>
            <a:r>
              <a:rPr lang="zh-CN" altLang="en-US" dirty="0" smtClean="0"/>
              <a:t>课程内容</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2.5</a:t>
            </a:r>
            <a:r>
              <a:rPr lang="zh-CN" altLang="en-US" dirty="0" smtClean="0"/>
              <a:t> 类和对象的初步介绍</a:t>
            </a: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683568" y="1052736"/>
            <a:ext cx="5472608" cy="5616624"/>
          </a:xfrm>
          <a:prstGeom prst="rect">
            <a:avLst/>
          </a:prstGeom>
          <a:noFill/>
          <a:ln w="9525">
            <a:solidFill>
              <a:srgbClr val="FF0000"/>
            </a:solidFill>
            <a:miter lim="800000"/>
            <a:headEnd/>
            <a:tailEnd/>
          </a:ln>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6136" y="1772816"/>
            <a:ext cx="3240360" cy="3812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6516216" y="1556792"/>
            <a:ext cx="1656184" cy="461665"/>
          </a:xfrm>
          <a:prstGeom prst="rect">
            <a:avLst/>
          </a:prstGeom>
          <a:noFill/>
        </p:spPr>
        <p:txBody>
          <a:bodyPr wrap="square" rtlCol="0">
            <a:spAutoFit/>
          </a:bodyPr>
          <a:lstStyle/>
          <a:p>
            <a:pPr algn="ctr"/>
            <a:r>
              <a:rPr lang="zh-CN" altLang="en-US" sz="2400" b="1" dirty="0">
                <a:solidFill>
                  <a:srgbClr val="FF0000"/>
                </a:solidFill>
              </a:rPr>
              <a:t>类图</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2.5</a:t>
            </a:r>
            <a:r>
              <a:rPr lang="zh-CN" altLang="en-US" dirty="0" smtClean="0"/>
              <a:t> 类和对象的初步介绍</a:t>
            </a:r>
            <a:endParaRPr lang="zh-CN" altLang="en-US" dirty="0"/>
          </a:p>
        </p:txBody>
      </p:sp>
      <p:sp>
        <p:nvSpPr>
          <p:cNvPr id="4" name="TextBox 3"/>
          <p:cNvSpPr txBox="1"/>
          <p:nvPr/>
        </p:nvSpPr>
        <p:spPr>
          <a:xfrm>
            <a:off x="323528" y="980728"/>
            <a:ext cx="8424936" cy="4262705"/>
          </a:xfrm>
          <a:prstGeom prst="rect">
            <a:avLst/>
          </a:prstGeom>
          <a:noFill/>
        </p:spPr>
        <p:txBody>
          <a:bodyPr wrap="square" rtlCol="0">
            <a:spAutoFit/>
          </a:bodyPr>
          <a:lstStyle/>
          <a:p>
            <a:pPr>
              <a:spcAft>
                <a:spcPts val="600"/>
              </a:spcAft>
              <a:buFont typeface="Wingdings" pitchFamily="2" charset="2"/>
              <a:buChar char="n"/>
            </a:pPr>
            <a:r>
              <a:rPr lang="en-US" altLang="zh-CN" sz="2800" b="1" dirty="0" smtClean="0">
                <a:solidFill>
                  <a:srgbClr val="FF0000"/>
                </a:solidFill>
                <a:latin typeface="Arial" pitchFamily="34" charset="0"/>
                <a:ea typeface="华文细黑" pitchFamily="2" charset="-122"/>
                <a:cs typeface="Arial" pitchFamily="34" charset="0"/>
              </a:rPr>
              <a:t>3</a:t>
            </a:r>
            <a:r>
              <a:rPr lang="zh-CN" altLang="en-US" sz="2800" b="1" dirty="0" smtClean="0">
                <a:solidFill>
                  <a:srgbClr val="FF0000"/>
                </a:solidFill>
                <a:latin typeface="Arial" pitchFamily="34" charset="0"/>
                <a:ea typeface="华文细黑" pitchFamily="2" charset="-122"/>
                <a:cs typeface="Arial" pitchFamily="34" charset="0"/>
              </a:rPr>
              <a:t> 与类定义有关的关键字</a:t>
            </a:r>
            <a:endParaRPr lang="en-US" altLang="zh-CN" sz="2800" b="1" dirty="0" smtClean="0">
              <a:solidFill>
                <a:srgbClr val="FF0000"/>
              </a:solidFill>
              <a:latin typeface="Arial" pitchFamily="34" charset="0"/>
              <a:ea typeface="华文细黑" pitchFamily="2" charset="-122"/>
              <a:cs typeface="Arial" pitchFamily="34" charset="0"/>
            </a:endParaRPr>
          </a:p>
          <a:p>
            <a:pPr>
              <a:spcAft>
                <a:spcPts val="600"/>
              </a:spcAft>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限定访问权限的修饰符</a:t>
            </a:r>
            <a:endParaRPr lang="en-US" altLang="zh-CN" sz="2600" b="1" dirty="0" smtClean="0">
              <a:solidFill>
                <a:srgbClr val="0000FF"/>
              </a:solidFill>
              <a:latin typeface="Arial" pitchFamily="34" charset="0"/>
              <a:ea typeface="华文细黑" pitchFamily="2" charset="-122"/>
              <a:cs typeface="Arial" pitchFamily="34" charset="0"/>
            </a:endParaRPr>
          </a:p>
          <a:p>
            <a:pPr>
              <a:spcAft>
                <a:spcPts val="600"/>
              </a:spcAft>
              <a:buFont typeface="Wingdings" pitchFamily="2" charset="2"/>
              <a:buChar char="ü"/>
            </a:pPr>
            <a:r>
              <a:rPr lang="en-US" altLang="zh-CN" sz="2400" b="1" dirty="0" smtClean="0">
                <a:solidFill>
                  <a:srgbClr val="C00000"/>
                </a:solidFill>
                <a:latin typeface="Arial" pitchFamily="34" charset="0"/>
                <a:ea typeface="华文细黑" pitchFamily="2" charset="-122"/>
                <a:cs typeface="Arial" pitchFamily="34" charset="0"/>
              </a:rPr>
              <a:t>public</a:t>
            </a:r>
            <a:r>
              <a:rPr lang="zh-CN" altLang="en-US" sz="2400" b="1" dirty="0" smtClean="0">
                <a:solidFill>
                  <a:srgbClr val="C00000"/>
                </a:solidFill>
                <a:latin typeface="Arial" pitchFamily="34" charset="0"/>
                <a:ea typeface="华文细黑" pitchFamily="2" charset="-122"/>
                <a:cs typeface="Arial" pitchFamily="34" charset="0"/>
              </a:rPr>
              <a:t>：</a:t>
            </a:r>
            <a:r>
              <a:rPr lang="zh-CN" altLang="en-US" sz="2400" b="1" dirty="0" smtClean="0">
                <a:latin typeface="Arial" pitchFamily="34" charset="0"/>
                <a:ea typeface="华文细黑" pitchFamily="2" charset="-122"/>
                <a:cs typeface="Arial" pitchFamily="34" charset="0"/>
              </a:rPr>
              <a:t>用</a:t>
            </a:r>
            <a:r>
              <a:rPr lang="en-US" altLang="zh-CN" sz="2400" b="1" dirty="0" smtClean="0">
                <a:latin typeface="Arial" pitchFamily="34" charset="0"/>
                <a:ea typeface="华文细黑" pitchFamily="2" charset="-122"/>
                <a:cs typeface="Arial" pitchFamily="34" charset="0"/>
              </a:rPr>
              <a:t>public</a:t>
            </a:r>
            <a:r>
              <a:rPr lang="zh-CN" altLang="en-US" sz="2400" b="1" dirty="0" smtClean="0">
                <a:latin typeface="Arial" pitchFamily="34" charset="0"/>
                <a:ea typeface="华文细黑" pitchFamily="2" charset="-122"/>
                <a:cs typeface="Arial" pitchFamily="34" charset="0"/>
              </a:rPr>
              <a:t>修饰的成分表示公有的，它可以被其它任何对象访问。</a:t>
            </a:r>
            <a:endParaRPr lang="en-US" altLang="zh-CN" sz="2400" b="1" dirty="0" smtClean="0">
              <a:latin typeface="Arial" pitchFamily="34" charset="0"/>
              <a:ea typeface="华文细黑" pitchFamily="2" charset="-122"/>
              <a:cs typeface="Arial" pitchFamily="34" charset="0"/>
            </a:endParaRPr>
          </a:p>
          <a:p>
            <a:pPr>
              <a:spcAft>
                <a:spcPts val="600"/>
              </a:spcAft>
              <a:buFont typeface="Wingdings" pitchFamily="2" charset="2"/>
              <a:buChar char="ü"/>
            </a:pPr>
            <a:r>
              <a:rPr lang="en-US" altLang="zh-CN" sz="2400" b="1" dirty="0" smtClean="0">
                <a:solidFill>
                  <a:srgbClr val="C00000"/>
                </a:solidFill>
                <a:latin typeface="Arial" pitchFamily="34" charset="0"/>
                <a:ea typeface="华文细黑" pitchFamily="2" charset="-122"/>
                <a:cs typeface="Arial" pitchFamily="34" charset="0"/>
              </a:rPr>
              <a:t>private</a:t>
            </a:r>
            <a:r>
              <a:rPr lang="zh-CN" altLang="en-US" sz="2400" b="1" dirty="0" smtClean="0">
                <a:solidFill>
                  <a:srgbClr val="C00000"/>
                </a:solidFill>
                <a:latin typeface="Arial" pitchFamily="34" charset="0"/>
                <a:ea typeface="华文细黑" pitchFamily="2" charset="-122"/>
                <a:cs typeface="Arial" pitchFamily="34" charset="0"/>
              </a:rPr>
              <a:t>：</a:t>
            </a:r>
            <a:r>
              <a:rPr lang="zh-CN" altLang="en-US" sz="2400" b="1" dirty="0" smtClean="0">
                <a:latin typeface="Arial" pitchFamily="34" charset="0"/>
                <a:ea typeface="华文细黑" pitchFamily="2" charset="-122"/>
                <a:cs typeface="Arial" pitchFamily="34" charset="0"/>
              </a:rPr>
              <a:t>类中限定为</a:t>
            </a:r>
            <a:r>
              <a:rPr lang="en-US" altLang="zh-CN" sz="2400" b="1" dirty="0" smtClean="0">
                <a:latin typeface="Arial" pitchFamily="34" charset="0"/>
                <a:ea typeface="华文细黑" pitchFamily="2" charset="-122"/>
                <a:cs typeface="Arial" pitchFamily="34" charset="0"/>
              </a:rPr>
              <a:t>private</a:t>
            </a:r>
            <a:r>
              <a:rPr lang="zh-CN" altLang="en-US" sz="2400" b="1" dirty="0" smtClean="0">
                <a:latin typeface="Arial" pitchFamily="34" charset="0"/>
                <a:ea typeface="华文细黑" pitchFamily="2" charset="-122"/>
                <a:cs typeface="Arial" pitchFamily="34" charset="0"/>
              </a:rPr>
              <a:t>的成员只能被这个类本身访问，在类外不可见。</a:t>
            </a:r>
            <a:endParaRPr lang="en-US" altLang="zh-CN" sz="2400" b="1" dirty="0" smtClean="0">
              <a:latin typeface="Arial" pitchFamily="34" charset="0"/>
              <a:ea typeface="华文细黑" pitchFamily="2" charset="-122"/>
              <a:cs typeface="Arial" pitchFamily="34" charset="0"/>
            </a:endParaRPr>
          </a:p>
          <a:p>
            <a:pPr>
              <a:spcAft>
                <a:spcPts val="600"/>
              </a:spcAft>
              <a:buFont typeface="Wingdings" pitchFamily="2" charset="2"/>
              <a:buChar char="ü"/>
            </a:pPr>
            <a:r>
              <a:rPr lang="en-US" altLang="zh-CN" sz="2400" b="1" dirty="0" smtClean="0">
                <a:solidFill>
                  <a:srgbClr val="C00000"/>
                </a:solidFill>
                <a:latin typeface="Arial" pitchFamily="34" charset="0"/>
                <a:ea typeface="华文细黑" pitchFamily="2" charset="-122"/>
                <a:cs typeface="Arial" pitchFamily="34" charset="0"/>
              </a:rPr>
              <a:t>protected</a:t>
            </a:r>
            <a:r>
              <a:rPr lang="zh-CN" altLang="en-US" sz="2400" b="1" dirty="0" smtClean="0">
                <a:solidFill>
                  <a:srgbClr val="C00000"/>
                </a:solidFill>
                <a:latin typeface="Arial" pitchFamily="34" charset="0"/>
                <a:ea typeface="华文细黑" pitchFamily="2" charset="-122"/>
                <a:cs typeface="Arial" pitchFamily="34" charset="0"/>
              </a:rPr>
              <a:t>：</a:t>
            </a:r>
            <a:r>
              <a:rPr lang="zh-CN" altLang="en-US" sz="2400" b="1" dirty="0" smtClean="0">
                <a:latin typeface="Arial" pitchFamily="34" charset="0"/>
                <a:ea typeface="华文细黑" pitchFamily="2" charset="-122"/>
                <a:cs typeface="Arial" pitchFamily="34" charset="0"/>
              </a:rPr>
              <a:t>用该关键字修饰的成分是受保护的，只可以被同一包及其子类的实例对象访问。</a:t>
            </a:r>
            <a:endParaRPr lang="en-US" altLang="zh-CN" sz="2400" b="1" dirty="0" smtClean="0">
              <a:latin typeface="Arial" pitchFamily="34" charset="0"/>
              <a:ea typeface="华文细黑" pitchFamily="2" charset="-122"/>
              <a:cs typeface="Arial" pitchFamily="34" charset="0"/>
            </a:endParaRPr>
          </a:p>
          <a:p>
            <a:pPr>
              <a:spcAft>
                <a:spcPts val="600"/>
              </a:spcAft>
              <a:buFont typeface="Wingdings" pitchFamily="2" charset="2"/>
              <a:buChar char="ü"/>
            </a:pPr>
            <a:r>
              <a:rPr lang="zh-CN" altLang="en-US" sz="2400" b="1" dirty="0" smtClean="0">
                <a:solidFill>
                  <a:srgbClr val="C00000"/>
                </a:solidFill>
                <a:latin typeface="Arial" pitchFamily="34" charset="0"/>
                <a:ea typeface="华文细黑" pitchFamily="2" charset="-122"/>
                <a:cs typeface="Arial" pitchFamily="34" charset="0"/>
              </a:rPr>
              <a:t>没有修饰：</a:t>
            </a:r>
            <a:r>
              <a:rPr lang="zh-CN" altLang="en-US" sz="2400" b="1" dirty="0" smtClean="0">
                <a:latin typeface="Arial" pitchFamily="34" charset="0"/>
                <a:ea typeface="华文细黑" pitchFamily="2" charset="-122"/>
                <a:cs typeface="Arial" pitchFamily="34" charset="0"/>
              </a:rPr>
              <a:t>如果没有访问修饰符，则表示</a:t>
            </a:r>
            <a:r>
              <a:rPr lang="en-US" altLang="zh-CN" sz="2400" b="1" dirty="0" smtClean="0">
                <a:solidFill>
                  <a:srgbClr val="C00000"/>
                </a:solidFill>
                <a:latin typeface="Arial" pitchFamily="34" charset="0"/>
                <a:ea typeface="华文细黑" pitchFamily="2" charset="-122"/>
                <a:cs typeface="Arial" pitchFamily="34" charset="0"/>
              </a:rPr>
              <a:t>friendly</a:t>
            </a:r>
            <a:r>
              <a:rPr lang="zh-CN" altLang="en-US" sz="2400" b="1" dirty="0" smtClean="0">
                <a:latin typeface="Arial" pitchFamily="34" charset="0"/>
                <a:ea typeface="华文细黑" pitchFamily="2" charset="-122"/>
                <a:cs typeface="Arial" pitchFamily="34" charset="0"/>
              </a:rPr>
              <a:t>，相应的成分可以被所在包中的各类访问。</a:t>
            </a:r>
            <a:endParaRPr lang="en-US" altLang="zh-CN" sz="2400" b="1" dirty="0" smtClean="0">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4">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4">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4">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 calcmode="lin" valueType="num">
                                      <p:cBhvr>
                                        <p:cTn id="16" dur="500" fill="hold"/>
                                        <p:tgtEl>
                                          <p:spTgt spid="4">
                                            <p:txEl>
                                              <p:pRg st="1" end="1"/>
                                            </p:txEl>
                                          </p:spTgt>
                                        </p:tgtEl>
                                        <p:attrNameLst>
                                          <p:attrName>ppt_w</p:attrName>
                                        </p:attrNameLst>
                                      </p:cBhvr>
                                      <p:tavLst>
                                        <p:tav tm="0">
                                          <p:val>
                                            <p:strVal val="#ppt_w*0.05"/>
                                          </p:val>
                                        </p:tav>
                                        <p:tav tm="100000">
                                          <p:val>
                                            <p:strVal val="#ppt_w"/>
                                          </p:val>
                                        </p:tav>
                                      </p:tavLst>
                                    </p:anim>
                                    <p:anim calcmode="lin" valueType="num">
                                      <p:cBhvr>
                                        <p:cTn id="17" dur="500" fill="hold"/>
                                        <p:tgtEl>
                                          <p:spTgt spid="4">
                                            <p:txEl>
                                              <p:pRg st="1" end="1"/>
                                            </p:txEl>
                                          </p:spTgt>
                                        </p:tgtEl>
                                        <p:attrNameLst>
                                          <p:attrName>ppt_h</p:attrName>
                                        </p:attrNameLst>
                                      </p:cBhvr>
                                      <p:tavLst>
                                        <p:tav tm="0">
                                          <p:val>
                                            <p:strVal val="#ppt_h"/>
                                          </p:val>
                                        </p:tav>
                                        <p:tav tm="100000">
                                          <p:val>
                                            <p:strVal val="#ppt_h"/>
                                          </p:val>
                                        </p:tav>
                                      </p:tavLst>
                                    </p:anim>
                                    <p:anim calcmode="lin" valueType="num">
                                      <p:cBhvr>
                                        <p:cTn id="18" dur="500" fill="hold"/>
                                        <p:tgtEl>
                                          <p:spTgt spid="4">
                                            <p:txEl>
                                              <p:pRg st="1" end="1"/>
                                            </p:txEl>
                                          </p:spTgt>
                                        </p:tgtEl>
                                        <p:attrNameLst>
                                          <p:attrName>ppt_x</p:attrName>
                                        </p:attrNameLst>
                                      </p:cBhvr>
                                      <p:tavLst>
                                        <p:tav tm="0">
                                          <p:val>
                                            <p:strVal val="#ppt_x-.2"/>
                                          </p:val>
                                        </p:tav>
                                        <p:tav tm="100000">
                                          <p:val>
                                            <p:strVal val="#ppt_x"/>
                                          </p:val>
                                        </p:tav>
                                      </p:tavLst>
                                    </p:anim>
                                    <p:anim calcmode="lin" valueType="num">
                                      <p:cBhvr>
                                        <p:cTn id="19" dur="500" fill="hold"/>
                                        <p:tgtEl>
                                          <p:spTgt spid="4">
                                            <p:txEl>
                                              <p:pRg st="1" end="1"/>
                                            </p:txEl>
                                          </p:spTgt>
                                        </p:tgtEl>
                                        <p:attrNameLst>
                                          <p:attrName>ppt_y</p:attrName>
                                        </p:attrNameLst>
                                      </p:cBhvr>
                                      <p:tavLst>
                                        <p:tav tm="0">
                                          <p:val>
                                            <p:strVal val="#ppt_y"/>
                                          </p:val>
                                        </p:tav>
                                        <p:tav tm="100000">
                                          <p:val>
                                            <p:strVal val="#ppt_y"/>
                                          </p:val>
                                        </p:tav>
                                      </p:tavLst>
                                    </p:anim>
                                    <p:animEffect transition="in" filter="fade">
                                      <p:cBhvr>
                                        <p:cTn id="20" dur="500"/>
                                        <p:tgtEl>
                                          <p:spTgt spid="4">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slide(fromBottom)">
                                      <p:cBhvr>
                                        <p:cTn id="25" dur="500"/>
                                        <p:tgtEl>
                                          <p:spTgt spid="4">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nodeType="click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animEffect transition="in" filter="slide(fromBottom)">
                                      <p:cBhvr>
                                        <p:cTn id="30" dur="500"/>
                                        <p:tgtEl>
                                          <p:spTgt spid="4">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4"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slide(fromBottom)">
                                      <p:cBhvr>
                                        <p:cTn id="35" dur="500"/>
                                        <p:tgtEl>
                                          <p:spTgt spid="4">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4" fill="hold" nodeType="clickEffect">
                                  <p:stCondLst>
                                    <p:cond delay="0"/>
                                  </p:stCondLst>
                                  <p:childTnLst>
                                    <p:set>
                                      <p:cBhvr>
                                        <p:cTn id="39" dur="1" fill="hold">
                                          <p:stCondLst>
                                            <p:cond delay="0"/>
                                          </p:stCondLst>
                                        </p:cTn>
                                        <p:tgtEl>
                                          <p:spTgt spid="4">
                                            <p:txEl>
                                              <p:pRg st="5" end="5"/>
                                            </p:txEl>
                                          </p:spTgt>
                                        </p:tgtEl>
                                        <p:attrNameLst>
                                          <p:attrName>style.visibility</p:attrName>
                                        </p:attrNameLst>
                                      </p:cBhvr>
                                      <p:to>
                                        <p:strVal val="visible"/>
                                      </p:to>
                                    </p:set>
                                    <p:animEffect transition="in" filter="slide(fromBottom)">
                                      <p:cBhvr>
                                        <p:cTn id="40"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2.5</a:t>
            </a:r>
            <a:r>
              <a:rPr lang="zh-CN" altLang="en-US" dirty="0" smtClean="0"/>
              <a:t> 类和对象的初步介绍</a:t>
            </a:r>
            <a:endParaRPr lang="zh-CN" altLang="en-US" dirty="0"/>
          </a:p>
        </p:txBody>
      </p:sp>
      <p:graphicFrame>
        <p:nvGraphicFramePr>
          <p:cNvPr id="5" name="表格 4"/>
          <p:cNvGraphicFramePr>
            <a:graphicFrameLocks noGrp="1"/>
          </p:cNvGraphicFramePr>
          <p:nvPr/>
        </p:nvGraphicFramePr>
        <p:xfrm>
          <a:off x="323528" y="1412776"/>
          <a:ext cx="8424934" cy="2743200"/>
        </p:xfrm>
        <a:graphic>
          <a:graphicData uri="http://schemas.openxmlformats.org/drawingml/2006/table">
            <a:tbl>
              <a:tblPr firstRow="1" bandRow="1">
                <a:tableStyleId>{5C22544A-7EE6-4342-B048-85BDC9FD1C3A}</a:tableStyleId>
              </a:tblPr>
              <a:tblGrid>
                <a:gridCol w="2736304"/>
                <a:gridCol w="1550066"/>
                <a:gridCol w="1258246"/>
                <a:gridCol w="1623969"/>
                <a:gridCol w="1256349"/>
              </a:tblGrid>
              <a:tr h="370840">
                <a:tc>
                  <a:txBody>
                    <a:bodyPr/>
                    <a:lstStyle/>
                    <a:p>
                      <a:r>
                        <a:rPr lang="zh-CN" altLang="en-US" sz="2400" dirty="0" smtClean="0">
                          <a:latin typeface="Arial" pitchFamily="34" charset="0"/>
                          <a:ea typeface="华文细黑" pitchFamily="2" charset="-122"/>
                          <a:cs typeface="Arial" pitchFamily="34" charset="0"/>
                        </a:rPr>
                        <a:t>类型</a:t>
                      </a:r>
                      <a:endParaRPr lang="zh-CN" altLang="en-US" sz="2400" dirty="0">
                        <a:latin typeface="Arial" pitchFamily="34" charset="0"/>
                        <a:ea typeface="华文细黑" pitchFamily="2" charset="-122"/>
                        <a:cs typeface="Arial" pitchFamily="34" charset="0"/>
                      </a:endParaRPr>
                    </a:p>
                  </a:txBody>
                  <a:tcPr/>
                </a:tc>
                <a:tc>
                  <a:txBody>
                    <a:bodyPr/>
                    <a:lstStyle/>
                    <a:p>
                      <a:r>
                        <a:rPr lang="zh-CN" altLang="en-US" sz="2400" dirty="0" smtClean="0">
                          <a:latin typeface="Arial" pitchFamily="34" charset="0"/>
                          <a:ea typeface="华文细黑" pitchFamily="2" charset="-122"/>
                          <a:cs typeface="Arial" pitchFamily="34" charset="0"/>
                        </a:rPr>
                        <a:t>无修饰符</a:t>
                      </a:r>
                      <a:endParaRPr lang="zh-CN" altLang="en-US" sz="2400" dirty="0">
                        <a:latin typeface="Arial" pitchFamily="34" charset="0"/>
                        <a:ea typeface="华文细黑" pitchFamily="2" charset="-122"/>
                        <a:cs typeface="Arial" pitchFamily="34" charset="0"/>
                      </a:endParaRPr>
                    </a:p>
                  </a:txBody>
                  <a:tcPr/>
                </a:tc>
                <a:tc>
                  <a:txBody>
                    <a:bodyPr/>
                    <a:lstStyle/>
                    <a:p>
                      <a:r>
                        <a:rPr lang="en-US" altLang="zh-CN" sz="2400" dirty="0" smtClean="0">
                          <a:latin typeface="Arial" pitchFamily="34" charset="0"/>
                          <a:ea typeface="华文细黑" pitchFamily="2" charset="-122"/>
                          <a:cs typeface="Arial" pitchFamily="34" charset="0"/>
                        </a:rPr>
                        <a:t>private</a:t>
                      </a:r>
                      <a:endParaRPr lang="zh-CN" altLang="en-US" sz="2400" dirty="0">
                        <a:latin typeface="Arial" pitchFamily="34" charset="0"/>
                        <a:ea typeface="华文细黑" pitchFamily="2" charset="-122"/>
                        <a:cs typeface="Arial" pitchFamily="34" charset="0"/>
                      </a:endParaRPr>
                    </a:p>
                  </a:txBody>
                  <a:tcPr/>
                </a:tc>
                <a:tc>
                  <a:txBody>
                    <a:bodyPr/>
                    <a:lstStyle/>
                    <a:p>
                      <a:r>
                        <a:rPr lang="en-US" altLang="zh-CN" sz="2400" dirty="0" smtClean="0">
                          <a:latin typeface="Arial" pitchFamily="34" charset="0"/>
                          <a:ea typeface="华文细黑" pitchFamily="2" charset="-122"/>
                          <a:cs typeface="Arial" pitchFamily="34" charset="0"/>
                        </a:rPr>
                        <a:t>protected</a:t>
                      </a:r>
                      <a:endParaRPr lang="zh-CN" altLang="en-US" sz="2400" dirty="0">
                        <a:latin typeface="Arial" pitchFamily="34" charset="0"/>
                        <a:ea typeface="华文细黑" pitchFamily="2" charset="-122"/>
                        <a:cs typeface="Arial" pitchFamily="34" charset="0"/>
                      </a:endParaRPr>
                    </a:p>
                  </a:txBody>
                  <a:tcPr/>
                </a:tc>
                <a:tc>
                  <a:txBody>
                    <a:bodyPr/>
                    <a:lstStyle/>
                    <a:p>
                      <a:r>
                        <a:rPr lang="en-US" altLang="zh-CN" sz="2400" dirty="0" smtClean="0">
                          <a:latin typeface="Arial" pitchFamily="34" charset="0"/>
                          <a:ea typeface="华文细黑" pitchFamily="2" charset="-122"/>
                          <a:cs typeface="Arial" pitchFamily="34" charset="0"/>
                        </a:rPr>
                        <a:t>public</a:t>
                      </a:r>
                      <a:endParaRPr lang="zh-CN" altLang="en-US" sz="2400" dirty="0">
                        <a:latin typeface="Arial" pitchFamily="34" charset="0"/>
                        <a:ea typeface="华文细黑" pitchFamily="2" charset="-122"/>
                        <a:cs typeface="Arial" pitchFamily="34" charset="0"/>
                      </a:endParaRPr>
                    </a:p>
                  </a:txBody>
                  <a:tcPr/>
                </a:tc>
              </a:tr>
              <a:tr h="370840">
                <a:tc>
                  <a:txBody>
                    <a:bodyPr/>
                    <a:lstStyle/>
                    <a:p>
                      <a:r>
                        <a:rPr lang="zh-CN" altLang="en-US" sz="2400" dirty="0" smtClean="0">
                          <a:latin typeface="Arial" pitchFamily="34" charset="0"/>
                          <a:ea typeface="华文细黑" pitchFamily="2" charset="-122"/>
                          <a:cs typeface="Arial" pitchFamily="34" charset="0"/>
                        </a:rPr>
                        <a:t>同一类</a:t>
                      </a:r>
                      <a:endParaRPr lang="zh-CN" altLang="en-US" sz="2400" dirty="0">
                        <a:latin typeface="Arial" pitchFamily="34" charset="0"/>
                        <a:ea typeface="华文细黑" pitchFamily="2" charset="-122"/>
                        <a:cs typeface="Arial" pitchFamily="34" charset="0"/>
                      </a:endParaRPr>
                    </a:p>
                  </a:txBody>
                  <a:tcPr/>
                </a:tc>
                <a:tc>
                  <a:txBody>
                    <a:bodyPr/>
                    <a:lstStyle/>
                    <a:p>
                      <a:r>
                        <a:rPr lang="zh-CN" altLang="en-US" sz="2400" dirty="0" smtClean="0">
                          <a:latin typeface="Arial" pitchFamily="34" charset="0"/>
                          <a:ea typeface="华文细黑" pitchFamily="2" charset="-122"/>
                          <a:cs typeface="Arial" pitchFamily="34" charset="0"/>
                        </a:rPr>
                        <a:t>是</a:t>
                      </a:r>
                      <a:endParaRPr lang="zh-CN" altLang="en-US" sz="2400" dirty="0">
                        <a:latin typeface="Arial" pitchFamily="34" charset="0"/>
                        <a:ea typeface="华文细黑" pitchFamily="2" charset="-122"/>
                        <a:cs typeface="Arial" pitchFamily="34" charset="0"/>
                      </a:endParaRPr>
                    </a:p>
                  </a:txBody>
                  <a:tcPr/>
                </a:tc>
                <a:tc>
                  <a:txBody>
                    <a:bodyPr/>
                    <a:lstStyle/>
                    <a:p>
                      <a:r>
                        <a:rPr lang="zh-CN" altLang="en-US" sz="2400" dirty="0" smtClean="0">
                          <a:latin typeface="Arial" pitchFamily="34" charset="0"/>
                          <a:ea typeface="华文细黑" pitchFamily="2" charset="-122"/>
                          <a:cs typeface="Arial" pitchFamily="34" charset="0"/>
                        </a:rPr>
                        <a:t>是</a:t>
                      </a:r>
                      <a:endParaRPr lang="zh-CN" altLang="en-US" sz="2400" dirty="0">
                        <a:latin typeface="Arial" pitchFamily="34" charset="0"/>
                        <a:ea typeface="华文细黑" pitchFamily="2" charset="-122"/>
                        <a:cs typeface="Arial" pitchFamily="34" charset="0"/>
                      </a:endParaRPr>
                    </a:p>
                  </a:txBody>
                  <a:tcPr/>
                </a:tc>
                <a:tc>
                  <a:txBody>
                    <a:bodyPr/>
                    <a:lstStyle/>
                    <a:p>
                      <a:r>
                        <a:rPr lang="zh-CN" altLang="en-US" sz="2400" dirty="0" smtClean="0">
                          <a:latin typeface="Arial" pitchFamily="34" charset="0"/>
                          <a:ea typeface="华文细黑" pitchFamily="2" charset="-122"/>
                          <a:cs typeface="Arial" pitchFamily="34" charset="0"/>
                        </a:rPr>
                        <a:t>是</a:t>
                      </a:r>
                      <a:endParaRPr lang="zh-CN" altLang="en-US" sz="2400" dirty="0">
                        <a:latin typeface="Arial" pitchFamily="34" charset="0"/>
                        <a:ea typeface="华文细黑" pitchFamily="2" charset="-122"/>
                        <a:cs typeface="Arial" pitchFamily="34" charset="0"/>
                      </a:endParaRPr>
                    </a:p>
                  </a:txBody>
                  <a:tcPr/>
                </a:tc>
                <a:tc>
                  <a:txBody>
                    <a:bodyPr/>
                    <a:lstStyle/>
                    <a:p>
                      <a:r>
                        <a:rPr lang="zh-CN" altLang="en-US" sz="2400" dirty="0" smtClean="0">
                          <a:latin typeface="Arial" pitchFamily="34" charset="0"/>
                          <a:ea typeface="华文细黑" pitchFamily="2" charset="-122"/>
                          <a:cs typeface="Arial" pitchFamily="34" charset="0"/>
                        </a:rPr>
                        <a:t>是</a:t>
                      </a:r>
                      <a:endParaRPr lang="zh-CN" altLang="en-US" sz="2400" dirty="0">
                        <a:latin typeface="Arial" pitchFamily="34" charset="0"/>
                        <a:ea typeface="华文细黑" pitchFamily="2" charset="-122"/>
                        <a:cs typeface="Arial" pitchFamily="34" charset="0"/>
                      </a:endParaRPr>
                    </a:p>
                  </a:txBody>
                  <a:tcPr/>
                </a:tc>
              </a:tr>
              <a:tr h="370840">
                <a:tc>
                  <a:txBody>
                    <a:bodyPr/>
                    <a:lstStyle/>
                    <a:p>
                      <a:r>
                        <a:rPr lang="zh-CN" altLang="en-US" sz="2400" dirty="0" smtClean="0">
                          <a:latin typeface="Arial" pitchFamily="34" charset="0"/>
                          <a:ea typeface="华文细黑" pitchFamily="2" charset="-122"/>
                          <a:cs typeface="Arial" pitchFamily="34" charset="0"/>
                        </a:rPr>
                        <a:t>同一包中的子类</a:t>
                      </a:r>
                      <a:endParaRPr lang="zh-CN" altLang="en-US" sz="2400" dirty="0">
                        <a:latin typeface="Arial" pitchFamily="34" charset="0"/>
                        <a:ea typeface="华文细黑" pitchFamily="2" charset="-122"/>
                        <a:cs typeface="Arial" pitchFamily="34" charset="0"/>
                      </a:endParaRPr>
                    </a:p>
                  </a:txBody>
                  <a:tcPr/>
                </a:tc>
                <a:tc>
                  <a:txBody>
                    <a:bodyPr/>
                    <a:lstStyle/>
                    <a:p>
                      <a:r>
                        <a:rPr lang="zh-CN" altLang="en-US" sz="2400" dirty="0" smtClean="0">
                          <a:latin typeface="Arial" pitchFamily="34" charset="0"/>
                          <a:ea typeface="华文细黑" pitchFamily="2" charset="-122"/>
                          <a:cs typeface="Arial" pitchFamily="34" charset="0"/>
                        </a:rPr>
                        <a:t>是</a:t>
                      </a:r>
                      <a:endParaRPr lang="zh-CN" altLang="en-US" sz="2400" dirty="0">
                        <a:latin typeface="Arial" pitchFamily="34" charset="0"/>
                        <a:ea typeface="华文细黑" pitchFamily="2" charset="-122"/>
                        <a:cs typeface="Arial" pitchFamily="34" charset="0"/>
                      </a:endParaRPr>
                    </a:p>
                  </a:txBody>
                  <a:tcPr/>
                </a:tc>
                <a:tc>
                  <a:txBody>
                    <a:bodyPr/>
                    <a:lstStyle/>
                    <a:p>
                      <a:r>
                        <a:rPr lang="zh-CN" altLang="en-US" sz="2400" dirty="0" smtClean="0">
                          <a:latin typeface="Arial" pitchFamily="34" charset="0"/>
                          <a:ea typeface="华文细黑" pitchFamily="2" charset="-122"/>
                          <a:cs typeface="Arial" pitchFamily="34" charset="0"/>
                        </a:rPr>
                        <a:t>否</a:t>
                      </a:r>
                      <a:endParaRPr lang="zh-CN" altLang="en-US" sz="2400" dirty="0">
                        <a:latin typeface="Arial" pitchFamily="34" charset="0"/>
                        <a:ea typeface="华文细黑" pitchFamily="2" charset="-122"/>
                        <a:cs typeface="Arial" pitchFamily="34" charset="0"/>
                      </a:endParaRPr>
                    </a:p>
                  </a:txBody>
                  <a:tcPr/>
                </a:tc>
                <a:tc>
                  <a:txBody>
                    <a:bodyPr/>
                    <a:lstStyle/>
                    <a:p>
                      <a:r>
                        <a:rPr lang="zh-CN" altLang="en-US" sz="2400" dirty="0" smtClean="0">
                          <a:latin typeface="Arial" pitchFamily="34" charset="0"/>
                          <a:ea typeface="华文细黑" pitchFamily="2" charset="-122"/>
                          <a:cs typeface="Arial" pitchFamily="34" charset="0"/>
                        </a:rPr>
                        <a:t>是</a:t>
                      </a:r>
                      <a:endParaRPr lang="zh-CN" altLang="en-US" sz="2400" dirty="0">
                        <a:latin typeface="Arial" pitchFamily="34" charset="0"/>
                        <a:ea typeface="华文细黑" pitchFamily="2" charset="-122"/>
                        <a:cs typeface="Arial" pitchFamily="34" charset="0"/>
                      </a:endParaRPr>
                    </a:p>
                  </a:txBody>
                  <a:tcPr/>
                </a:tc>
                <a:tc>
                  <a:txBody>
                    <a:bodyPr/>
                    <a:lstStyle/>
                    <a:p>
                      <a:r>
                        <a:rPr lang="zh-CN" altLang="en-US" sz="2400" dirty="0" smtClean="0">
                          <a:latin typeface="Arial" pitchFamily="34" charset="0"/>
                          <a:ea typeface="华文细黑" pitchFamily="2" charset="-122"/>
                          <a:cs typeface="Arial" pitchFamily="34" charset="0"/>
                        </a:rPr>
                        <a:t>是</a:t>
                      </a:r>
                      <a:endParaRPr lang="zh-CN" altLang="en-US" sz="2400" dirty="0">
                        <a:latin typeface="Arial" pitchFamily="34" charset="0"/>
                        <a:ea typeface="华文细黑" pitchFamily="2" charset="-122"/>
                        <a:cs typeface="Arial" pitchFamily="34" charset="0"/>
                      </a:endParaRPr>
                    </a:p>
                  </a:txBody>
                  <a:tcPr/>
                </a:tc>
              </a:tr>
              <a:tr h="370840">
                <a:tc>
                  <a:txBody>
                    <a:bodyPr/>
                    <a:lstStyle/>
                    <a:p>
                      <a:r>
                        <a:rPr lang="zh-CN" altLang="en-US" sz="2400" dirty="0" smtClean="0">
                          <a:latin typeface="Arial" pitchFamily="34" charset="0"/>
                          <a:ea typeface="华文细黑" pitchFamily="2" charset="-122"/>
                          <a:cs typeface="Arial" pitchFamily="34" charset="0"/>
                        </a:rPr>
                        <a:t>同一包中的非子类</a:t>
                      </a:r>
                      <a:endParaRPr lang="zh-CN" altLang="en-US" sz="2400" dirty="0">
                        <a:latin typeface="Arial" pitchFamily="34" charset="0"/>
                        <a:ea typeface="华文细黑" pitchFamily="2" charset="-122"/>
                        <a:cs typeface="Arial" pitchFamily="34" charset="0"/>
                      </a:endParaRPr>
                    </a:p>
                  </a:txBody>
                  <a:tcPr/>
                </a:tc>
                <a:tc>
                  <a:txBody>
                    <a:bodyPr/>
                    <a:lstStyle/>
                    <a:p>
                      <a:r>
                        <a:rPr lang="zh-CN" altLang="en-US" sz="2400" dirty="0" smtClean="0">
                          <a:latin typeface="Arial" pitchFamily="34" charset="0"/>
                          <a:ea typeface="华文细黑" pitchFamily="2" charset="-122"/>
                          <a:cs typeface="Arial" pitchFamily="34" charset="0"/>
                        </a:rPr>
                        <a:t>是</a:t>
                      </a:r>
                      <a:endParaRPr lang="zh-CN" altLang="en-US" sz="2400" dirty="0">
                        <a:latin typeface="Arial" pitchFamily="34" charset="0"/>
                        <a:ea typeface="华文细黑" pitchFamily="2" charset="-122"/>
                        <a:cs typeface="Arial" pitchFamily="34" charset="0"/>
                      </a:endParaRPr>
                    </a:p>
                  </a:txBody>
                  <a:tcPr/>
                </a:tc>
                <a:tc>
                  <a:txBody>
                    <a:bodyPr/>
                    <a:lstStyle/>
                    <a:p>
                      <a:r>
                        <a:rPr lang="zh-CN" altLang="en-US" sz="2400" dirty="0" smtClean="0">
                          <a:latin typeface="Arial" pitchFamily="34" charset="0"/>
                          <a:ea typeface="华文细黑" pitchFamily="2" charset="-122"/>
                          <a:cs typeface="Arial" pitchFamily="34" charset="0"/>
                        </a:rPr>
                        <a:t>否</a:t>
                      </a:r>
                      <a:endParaRPr lang="zh-CN" altLang="en-US" sz="2400" dirty="0">
                        <a:latin typeface="Arial" pitchFamily="34" charset="0"/>
                        <a:ea typeface="华文细黑" pitchFamily="2" charset="-122"/>
                        <a:cs typeface="Arial" pitchFamily="34" charset="0"/>
                      </a:endParaRPr>
                    </a:p>
                  </a:txBody>
                  <a:tcPr/>
                </a:tc>
                <a:tc>
                  <a:txBody>
                    <a:bodyPr/>
                    <a:lstStyle/>
                    <a:p>
                      <a:r>
                        <a:rPr lang="zh-CN" altLang="en-US" sz="2400" dirty="0" smtClean="0">
                          <a:latin typeface="Arial" pitchFamily="34" charset="0"/>
                          <a:ea typeface="华文细黑" pitchFamily="2" charset="-122"/>
                          <a:cs typeface="Arial" pitchFamily="34" charset="0"/>
                        </a:rPr>
                        <a:t>是</a:t>
                      </a:r>
                      <a:endParaRPr lang="zh-CN" altLang="en-US" sz="2400" dirty="0">
                        <a:latin typeface="Arial" pitchFamily="34" charset="0"/>
                        <a:ea typeface="华文细黑" pitchFamily="2" charset="-122"/>
                        <a:cs typeface="Arial" pitchFamily="34" charset="0"/>
                      </a:endParaRPr>
                    </a:p>
                  </a:txBody>
                  <a:tcPr/>
                </a:tc>
                <a:tc>
                  <a:txBody>
                    <a:bodyPr/>
                    <a:lstStyle/>
                    <a:p>
                      <a:r>
                        <a:rPr lang="zh-CN" altLang="en-US" sz="2400" dirty="0" smtClean="0">
                          <a:latin typeface="Arial" pitchFamily="34" charset="0"/>
                          <a:ea typeface="华文细黑" pitchFamily="2" charset="-122"/>
                          <a:cs typeface="Arial" pitchFamily="34" charset="0"/>
                        </a:rPr>
                        <a:t>是</a:t>
                      </a:r>
                      <a:endParaRPr lang="zh-CN" altLang="en-US" sz="2400" dirty="0">
                        <a:latin typeface="Arial" pitchFamily="34" charset="0"/>
                        <a:ea typeface="华文细黑" pitchFamily="2" charset="-122"/>
                        <a:cs typeface="Arial" pitchFamily="34" charset="0"/>
                      </a:endParaRPr>
                    </a:p>
                  </a:txBody>
                  <a:tcPr/>
                </a:tc>
              </a:tr>
              <a:tr h="370840">
                <a:tc>
                  <a:txBody>
                    <a:bodyPr/>
                    <a:lstStyle/>
                    <a:p>
                      <a:r>
                        <a:rPr lang="zh-CN" altLang="en-US" sz="2400" dirty="0" smtClean="0">
                          <a:latin typeface="Arial" pitchFamily="34" charset="0"/>
                          <a:ea typeface="华文细黑" pitchFamily="2" charset="-122"/>
                          <a:cs typeface="Arial" pitchFamily="34" charset="0"/>
                        </a:rPr>
                        <a:t>不同包中的子类</a:t>
                      </a:r>
                      <a:endParaRPr lang="zh-CN" altLang="en-US" sz="2400" dirty="0">
                        <a:latin typeface="Arial" pitchFamily="34" charset="0"/>
                        <a:ea typeface="华文细黑" pitchFamily="2" charset="-122"/>
                        <a:cs typeface="Arial" pitchFamily="34" charset="0"/>
                      </a:endParaRPr>
                    </a:p>
                  </a:txBody>
                  <a:tcPr/>
                </a:tc>
                <a:tc>
                  <a:txBody>
                    <a:bodyPr/>
                    <a:lstStyle/>
                    <a:p>
                      <a:r>
                        <a:rPr lang="zh-CN" altLang="en-US" sz="2400" dirty="0" smtClean="0">
                          <a:latin typeface="Arial" pitchFamily="34" charset="0"/>
                          <a:ea typeface="华文细黑" pitchFamily="2" charset="-122"/>
                          <a:cs typeface="Arial" pitchFamily="34" charset="0"/>
                        </a:rPr>
                        <a:t>否</a:t>
                      </a:r>
                      <a:endParaRPr lang="zh-CN" altLang="en-US" sz="2400" dirty="0">
                        <a:latin typeface="Arial" pitchFamily="34" charset="0"/>
                        <a:ea typeface="华文细黑" pitchFamily="2" charset="-122"/>
                        <a:cs typeface="Arial" pitchFamily="34" charset="0"/>
                      </a:endParaRPr>
                    </a:p>
                  </a:txBody>
                  <a:tcPr/>
                </a:tc>
                <a:tc>
                  <a:txBody>
                    <a:bodyPr/>
                    <a:lstStyle/>
                    <a:p>
                      <a:r>
                        <a:rPr lang="zh-CN" altLang="en-US" sz="2400" dirty="0" smtClean="0">
                          <a:latin typeface="Arial" pitchFamily="34" charset="0"/>
                          <a:ea typeface="华文细黑" pitchFamily="2" charset="-122"/>
                          <a:cs typeface="Arial" pitchFamily="34" charset="0"/>
                        </a:rPr>
                        <a:t>否</a:t>
                      </a:r>
                      <a:endParaRPr lang="zh-CN" altLang="en-US" sz="2400" dirty="0">
                        <a:latin typeface="Arial" pitchFamily="34" charset="0"/>
                        <a:ea typeface="华文细黑" pitchFamily="2" charset="-122"/>
                        <a:cs typeface="Arial" pitchFamily="34" charset="0"/>
                      </a:endParaRPr>
                    </a:p>
                  </a:txBody>
                  <a:tcPr/>
                </a:tc>
                <a:tc>
                  <a:txBody>
                    <a:bodyPr/>
                    <a:lstStyle/>
                    <a:p>
                      <a:r>
                        <a:rPr lang="zh-CN" altLang="en-US" sz="2400" dirty="0" smtClean="0">
                          <a:latin typeface="Arial" pitchFamily="34" charset="0"/>
                          <a:ea typeface="华文细黑" pitchFamily="2" charset="-122"/>
                          <a:cs typeface="Arial" pitchFamily="34" charset="0"/>
                        </a:rPr>
                        <a:t>是</a:t>
                      </a:r>
                      <a:endParaRPr lang="zh-CN" altLang="en-US" sz="2400" dirty="0">
                        <a:latin typeface="Arial" pitchFamily="34" charset="0"/>
                        <a:ea typeface="华文细黑" pitchFamily="2" charset="-122"/>
                        <a:cs typeface="Arial" pitchFamily="34" charset="0"/>
                      </a:endParaRPr>
                    </a:p>
                  </a:txBody>
                  <a:tcPr/>
                </a:tc>
                <a:tc>
                  <a:txBody>
                    <a:bodyPr/>
                    <a:lstStyle/>
                    <a:p>
                      <a:r>
                        <a:rPr lang="zh-CN" altLang="en-US" sz="2400" dirty="0" smtClean="0">
                          <a:latin typeface="Arial" pitchFamily="34" charset="0"/>
                          <a:ea typeface="华文细黑" pitchFamily="2" charset="-122"/>
                          <a:cs typeface="Arial" pitchFamily="34" charset="0"/>
                        </a:rPr>
                        <a:t>是</a:t>
                      </a:r>
                      <a:endParaRPr lang="zh-CN" altLang="en-US" sz="2400" dirty="0">
                        <a:latin typeface="Arial" pitchFamily="34" charset="0"/>
                        <a:ea typeface="华文细黑" pitchFamily="2" charset="-122"/>
                        <a:cs typeface="Arial" pitchFamily="34" charset="0"/>
                      </a:endParaRPr>
                    </a:p>
                  </a:txBody>
                  <a:tcPr/>
                </a:tc>
              </a:tr>
              <a:tr h="370840">
                <a:tc>
                  <a:txBody>
                    <a:bodyPr/>
                    <a:lstStyle/>
                    <a:p>
                      <a:r>
                        <a:rPr lang="zh-CN" altLang="en-US" sz="2400" dirty="0" smtClean="0">
                          <a:latin typeface="Arial" pitchFamily="34" charset="0"/>
                          <a:ea typeface="华文细黑" pitchFamily="2" charset="-122"/>
                          <a:cs typeface="Arial" pitchFamily="34" charset="0"/>
                        </a:rPr>
                        <a:t>不同包中的非子类</a:t>
                      </a:r>
                      <a:endParaRPr lang="zh-CN" altLang="en-US" sz="2400" dirty="0">
                        <a:latin typeface="Arial" pitchFamily="34" charset="0"/>
                        <a:ea typeface="华文细黑" pitchFamily="2" charset="-122"/>
                        <a:cs typeface="Arial" pitchFamily="34" charset="0"/>
                      </a:endParaRPr>
                    </a:p>
                  </a:txBody>
                  <a:tcPr/>
                </a:tc>
                <a:tc>
                  <a:txBody>
                    <a:bodyPr/>
                    <a:lstStyle/>
                    <a:p>
                      <a:r>
                        <a:rPr lang="zh-CN" altLang="en-US" sz="2400" dirty="0" smtClean="0">
                          <a:latin typeface="Arial" pitchFamily="34" charset="0"/>
                          <a:ea typeface="华文细黑" pitchFamily="2" charset="-122"/>
                          <a:cs typeface="Arial" pitchFamily="34" charset="0"/>
                        </a:rPr>
                        <a:t>否</a:t>
                      </a:r>
                      <a:endParaRPr lang="zh-CN" altLang="en-US" sz="2400" dirty="0">
                        <a:latin typeface="Arial" pitchFamily="34" charset="0"/>
                        <a:ea typeface="华文细黑" pitchFamily="2" charset="-122"/>
                        <a:cs typeface="Arial" pitchFamily="34" charset="0"/>
                      </a:endParaRPr>
                    </a:p>
                  </a:txBody>
                  <a:tcPr/>
                </a:tc>
                <a:tc>
                  <a:txBody>
                    <a:bodyPr/>
                    <a:lstStyle/>
                    <a:p>
                      <a:r>
                        <a:rPr lang="zh-CN" altLang="en-US" sz="2400" dirty="0" smtClean="0">
                          <a:latin typeface="Arial" pitchFamily="34" charset="0"/>
                          <a:ea typeface="华文细黑" pitchFamily="2" charset="-122"/>
                          <a:cs typeface="Arial" pitchFamily="34" charset="0"/>
                        </a:rPr>
                        <a:t>否</a:t>
                      </a:r>
                      <a:endParaRPr lang="zh-CN" altLang="en-US" sz="2400" dirty="0">
                        <a:latin typeface="Arial" pitchFamily="34" charset="0"/>
                        <a:ea typeface="华文细黑" pitchFamily="2" charset="-122"/>
                        <a:cs typeface="Arial" pitchFamily="34" charset="0"/>
                      </a:endParaRPr>
                    </a:p>
                  </a:txBody>
                  <a:tcPr/>
                </a:tc>
                <a:tc>
                  <a:txBody>
                    <a:bodyPr/>
                    <a:lstStyle/>
                    <a:p>
                      <a:r>
                        <a:rPr lang="zh-CN" altLang="en-US" sz="2400" dirty="0" smtClean="0">
                          <a:latin typeface="Arial" pitchFamily="34" charset="0"/>
                          <a:ea typeface="华文细黑" pitchFamily="2" charset="-122"/>
                          <a:cs typeface="Arial" pitchFamily="34" charset="0"/>
                        </a:rPr>
                        <a:t>否</a:t>
                      </a:r>
                      <a:endParaRPr lang="zh-CN" altLang="en-US" sz="2400" dirty="0">
                        <a:latin typeface="Arial" pitchFamily="34" charset="0"/>
                        <a:ea typeface="华文细黑" pitchFamily="2" charset="-122"/>
                        <a:cs typeface="Arial" pitchFamily="34" charset="0"/>
                      </a:endParaRPr>
                    </a:p>
                  </a:txBody>
                  <a:tcPr/>
                </a:tc>
                <a:tc>
                  <a:txBody>
                    <a:bodyPr/>
                    <a:lstStyle/>
                    <a:p>
                      <a:r>
                        <a:rPr lang="zh-CN" altLang="en-US" sz="2400" dirty="0" smtClean="0">
                          <a:latin typeface="Arial" pitchFamily="34" charset="0"/>
                          <a:ea typeface="华文细黑" pitchFamily="2" charset="-122"/>
                          <a:cs typeface="Arial" pitchFamily="34" charset="0"/>
                        </a:rPr>
                        <a:t>是</a:t>
                      </a:r>
                      <a:endParaRPr lang="zh-CN" altLang="en-US" sz="2400" dirty="0">
                        <a:latin typeface="Arial" pitchFamily="34" charset="0"/>
                        <a:ea typeface="华文细黑" pitchFamily="2" charset="-122"/>
                        <a:cs typeface="Arial" pitchFamily="34" charset="0"/>
                      </a:endParaRPr>
                    </a:p>
                  </a:txBody>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2.5</a:t>
            </a:r>
            <a:r>
              <a:rPr lang="zh-CN" altLang="en-US" dirty="0" smtClean="0"/>
              <a:t> 类和对象的初步介绍</a:t>
            </a:r>
            <a:endParaRPr lang="zh-CN" altLang="en-US" dirty="0"/>
          </a:p>
        </p:txBody>
      </p:sp>
      <p:sp>
        <p:nvSpPr>
          <p:cNvPr id="4" name="TextBox 3"/>
          <p:cNvSpPr txBox="1"/>
          <p:nvPr/>
        </p:nvSpPr>
        <p:spPr>
          <a:xfrm>
            <a:off x="323528" y="980728"/>
            <a:ext cx="8424936" cy="1877437"/>
          </a:xfrm>
          <a:prstGeom prst="rect">
            <a:avLst/>
          </a:prstGeom>
          <a:noFill/>
        </p:spPr>
        <p:txBody>
          <a:bodyPr wrap="square" rtlCol="0">
            <a:spAutoFit/>
          </a:bodyPr>
          <a:lstStyle/>
          <a:p>
            <a:pPr>
              <a:spcAft>
                <a:spcPts val="600"/>
              </a:spcAft>
              <a:buFont typeface="Wingdings" pitchFamily="2" charset="2"/>
              <a:buChar char="Ø"/>
            </a:pPr>
            <a:r>
              <a:rPr lang="zh-CN" altLang="en-US" sz="2800" b="1" dirty="0" smtClean="0">
                <a:solidFill>
                  <a:srgbClr val="0000FF"/>
                </a:solidFill>
                <a:latin typeface="Arial" pitchFamily="34" charset="0"/>
                <a:ea typeface="华文细黑" pitchFamily="2" charset="-122"/>
                <a:cs typeface="Arial" pitchFamily="34" charset="0"/>
              </a:rPr>
              <a:t>存储方式修饰符</a:t>
            </a:r>
            <a:r>
              <a:rPr lang="en-US" altLang="zh-CN" sz="2800" b="1" dirty="0" smtClean="0">
                <a:solidFill>
                  <a:srgbClr val="0000FF"/>
                </a:solidFill>
                <a:latin typeface="Arial" pitchFamily="34" charset="0"/>
                <a:ea typeface="华文细黑" pitchFamily="2" charset="-122"/>
                <a:cs typeface="Arial" pitchFamily="34" charset="0"/>
              </a:rPr>
              <a:t>---static</a:t>
            </a:r>
          </a:p>
          <a:p>
            <a:pPr>
              <a:spcAft>
                <a:spcPts val="600"/>
              </a:spcAft>
              <a:buFont typeface="Wingdings" pitchFamily="2" charset="2"/>
              <a:buChar char="ü"/>
            </a:pPr>
            <a:r>
              <a:rPr lang="en-US" altLang="zh-CN" sz="2600" b="1" dirty="0" smtClean="0">
                <a:latin typeface="Arial" pitchFamily="34" charset="0"/>
                <a:ea typeface="华文细黑" pitchFamily="2" charset="-122"/>
                <a:cs typeface="Arial" pitchFamily="34" charset="0"/>
              </a:rPr>
              <a:t>static</a:t>
            </a:r>
            <a:r>
              <a:rPr lang="zh-CN" altLang="en-US" sz="2600" b="1" dirty="0" smtClean="0">
                <a:latin typeface="Arial" pitchFamily="34" charset="0"/>
                <a:ea typeface="华文细黑" pitchFamily="2" charset="-122"/>
                <a:cs typeface="Arial" pitchFamily="34" charset="0"/>
              </a:rPr>
              <a:t>既可以修饰类的属性</a:t>
            </a:r>
            <a:r>
              <a:rPr lang="en-US" altLang="zh-CN" sz="2600" b="1" dirty="0" smtClean="0">
                <a:latin typeface="Arial" pitchFamily="34" charset="0"/>
                <a:ea typeface="华文细黑" pitchFamily="2" charset="-122"/>
                <a:cs typeface="Arial" pitchFamily="34" charset="0"/>
              </a:rPr>
              <a:t>(</a:t>
            </a:r>
            <a:r>
              <a:rPr lang="zh-CN" altLang="en-US" sz="2600" b="1" dirty="0" smtClean="0">
                <a:solidFill>
                  <a:srgbClr val="FF00FF"/>
                </a:solidFill>
                <a:latin typeface="Arial" pitchFamily="34" charset="0"/>
                <a:ea typeface="华文细黑" pitchFamily="2" charset="-122"/>
                <a:cs typeface="Arial" pitchFamily="34" charset="0"/>
              </a:rPr>
              <a:t>静态属性</a:t>
            </a:r>
            <a:r>
              <a:rPr lang="en-US" altLang="zh-CN" sz="2600" b="1" dirty="0" smtClean="0">
                <a:latin typeface="Arial" pitchFamily="34" charset="0"/>
                <a:ea typeface="华文细黑" pitchFamily="2" charset="-122"/>
                <a:cs typeface="Arial" pitchFamily="34" charset="0"/>
              </a:rPr>
              <a:t>)</a:t>
            </a:r>
            <a:r>
              <a:rPr lang="zh-CN" altLang="en-US" sz="2600" b="1" dirty="0" smtClean="0">
                <a:latin typeface="Arial" pitchFamily="34" charset="0"/>
                <a:ea typeface="华文细黑" pitchFamily="2" charset="-122"/>
                <a:cs typeface="Arial" pitchFamily="34" charset="0"/>
              </a:rPr>
              <a:t>，也可以修饰类的方法</a:t>
            </a:r>
            <a:r>
              <a:rPr lang="en-US" altLang="zh-CN" sz="2600" b="1" dirty="0" smtClean="0">
                <a:latin typeface="Arial" pitchFamily="34" charset="0"/>
                <a:ea typeface="华文细黑" pitchFamily="2" charset="-122"/>
                <a:cs typeface="Arial" pitchFamily="34" charset="0"/>
              </a:rPr>
              <a:t>(</a:t>
            </a:r>
            <a:r>
              <a:rPr lang="zh-CN" altLang="en-US" sz="2600" b="1" dirty="0" smtClean="0">
                <a:solidFill>
                  <a:srgbClr val="FF00FF"/>
                </a:solidFill>
                <a:latin typeface="Arial" pitchFamily="34" charset="0"/>
                <a:ea typeface="华文细黑" pitchFamily="2" charset="-122"/>
                <a:cs typeface="Arial" pitchFamily="34" charset="0"/>
              </a:rPr>
              <a:t>静态方法</a:t>
            </a:r>
            <a:r>
              <a:rPr lang="en-US" altLang="zh-CN" sz="2600" b="1" dirty="0" smtClean="0">
                <a:latin typeface="Arial" pitchFamily="34" charset="0"/>
                <a:ea typeface="华文细黑" pitchFamily="2" charset="-122"/>
                <a:cs typeface="Arial" pitchFamily="34" charset="0"/>
              </a:rPr>
              <a:t>)</a:t>
            </a:r>
            <a:r>
              <a:rPr lang="zh-CN" altLang="en-US" sz="2600" b="1" dirty="0" smtClean="0">
                <a:latin typeface="Arial" pitchFamily="34" charset="0"/>
                <a:ea typeface="华文细黑" pitchFamily="2" charset="-122"/>
                <a:cs typeface="Arial" pitchFamily="34" charset="0"/>
              </a:rPr>
              <a:t>。</a:t>
            </a:r>
            <a:endParaRPr lang="en-US" altLang="zh-CN" sz="2600" b="1" dirty="0" smtClean="0">
              <a:latin typeface="Arial" pitchFamily="34" charset="0"/>
              <a:ea typeface="华文细黑" pitchFamily="2" charset="-122"/>
              <a:cs typeface="Arial" pitchFamily="34" charset="0"/>
            </a:endParaRPr>
          </a:p>
          <a:p>
            <a:pPr>
              <a:spcAft>
                <a:spcPts val="600"/>
              </a:spcAft>
              <a:buFont typeface="Wingdings" pitchFamily="2" charset="2"/>
              <a:buChar char="ü"/>
            </a:pPr>
            <a:r>
              <a:rPr lang="zh-CN" altLang="en-US" sz="2600" b="1" u="sng" dirty="0" smtClean="0">
                <a:latin typeface="Arial" pitchFamily="34" charset="0"/>
                <a:ea typeface="华文细黑" pitchFamily="2" charset="-122"/>
                <a:cs typeface="Arial" pitchFamily="34" charset="0"/>
              </a:rPr>
              <a:t>静态成员</a:t>
            </a:r>
            <a:r>
              <a:rPr lang="zh-CN" altLang="en-US" sz="2600" b="1" dirty="0" smtClean="0">
                <a:latin typeface="Arial" pitchFamily="34" charset="0"/>
                <a:ea typeface="华文细黑" pitchFamily="2" charset="-122"/>
                <a:cs typeface="Arial" pitchFamily="34" charset="0"/>
              </a:rPr>
              <a:t>与</a:t>
            </a:r>
            <a:r>
              <a:rPr lang="zh-CN" altLang="en-US" sz="2600" b="1" u="sng" dirty="0" smtClean="0">
                <a:latin typeface="Arial" pitchFamily="34" charset="0"/>
                <a:ea typeface="华文细黑" pitchFamily="2" charset="-122"/>
                <a:cs typeface="Arial" pitchFamily="34" charset="0"/>
              </a:rPr>
              <a:t>类</a:t>
            </a:r>
            <a:r>
              <a:rPr lang="zh-CN" altLang="en-US" sz="2600" b="1" dirty="0" smtClean="0">
                <a:latin typeface="Arial" pitchFamily="34" charset="0"/>
                <a:ea typeface="华文细黑" pitchFamily="2" charset="-122"/>
                <a:cs typeface="Arial" pitchFamily="34" charset="0"/>
              </a:rPr>
              <a:t>相对应，它可以被类的所有对象共享。</a:t>
            </a:r>
            <a:endParaRPr lang="en-US" altLang="zh-CN" sz="2600" b="1" dirty="0" smtClean="0">
              <a:latin typeface="Arial" pitchFamily="34" charset="0"/>
              <a:ea typeface="华文细黑" pitchFamily="2" charset="-122"/>
              <a:cs typeface="Arial" pitchFamily="34" charset="0"/>
            </a:endParaRPr>
          </a:p>
        </p:txBody>
      </p:sp>
      <p:sp>
        <p:nvSpPr>
          <p:cNvPr id="5" name="TextBox 4"/>
          <p:cNvSpPr txBox="1"/>
          <p:nvPr/>
        </p:nvSpPr>
        <p:spPr>
          <a:xfrm>
            <a:off x="360040" y="3068960"/>
            <a:ext cx="4716016" cy="2862322"/>
          </a:xfrm>
          <a:prstGeom prst="rect">
            <a:avLst/>
          </a:prstGeom>
          <a:solidFill>
            <a:srgbClr val="FFFFCC"/>
          </a:solidFill>
          <a:ln>
            <a:solidFill>
              <a:srgbClr val="FF0000"/>
            </a:solidFill>
          </a:ln>
        </p:spPr>
        <p:txBody>
          <a:bodyPr wrap="square" rtlCol="0">
            <a:spAutoFit/>
          </a:bodyPr>
          <a:lstStyle/>
          <a:p>
            <a:r>
              <a:rPr lang="en-US" altLang="zh-CN" sz="2000" dirty="0" smtClean="0">
                <a:latin typeface="Arial" pitchFamily="34" charset="0"/>
                <a:cs typeface="Arial" pitchFamily="34" charset="0"/>
              </a:rPr>
              <a:t>public class Count{</a:t>
            </a:r>
          </a:p>
          <a:p>
            <a:r>
              <a:rPr lang="en-US" altLang="zh-CN" sz="2000" dirty="0" smtClean="0">
                <a:latin typeface="Arial" pitchFamily="34" charset="0"/>
                <a:cs typeface="Arial" pitchFamily="34" charset="0"/>
              </a:rPr>
              <a:t>       private int </a:t>
            </a:r>
            <a:r>
              <a:rPr lang="en-US" altLang="zh-CN" sz="2000" dirty="0" err="1" smtClean="0">
                <a:latin typeface="Arial" pitchFamily="34" charset="0"/>
                <a:cs typeface="Arial" pitchFamily="34" charset="0"/>
              </a:rPr>
              <a:t>serialNumber</a:t>
            </a:r>
            <a:r>
              <a:rPr lang="en-US" altLang="zh-CN" sz="2000" dirty="0" smtClean="0">
                <a:latin typeface="Arial" pitchFamily="34" charset="0"/>
                <a:cs typeface="Arial" pitchFamily="34" charset="0"/>
              </a:rPr>
              <a:t>;</a:t>
            </a:r>
          </a:p>
          <a:p>
            <a:r>
              <a:rPr lang="en-US" altLang="zh-CN" sz="2000" dirty="0" smtClean="0">
                <a:latin typeface="Arial" pitchFamily="34" charset="0"/>
                <a:cs typeface="Arial" pitchFamily="34" charset="0"/>
              </a:rPr>
              <a:t>       private </a:t>
            </a:r>
            <a:r>
              <a:rPr lang="en-US" altLang="zh-CN" sz="2000" dirty="0" smtClean="0">
                <a:solidFill>
                  <a:srgbClr val="FF0000"/>
                </a:solidFill>
                <a:latin typeface="Arial" pitchFamily="34" charset="0"/>
                <a:cs typeface="Arial" pitchFamily="34" charset="0"/>
              </a:rPr>
              <a:t>static</a:t>
            </a:r>
            <a:r>
              <a:rPr lang="en-US" altLang="zh-CN" sz="2000" dirty="0" smtClean="0">
                <a:latin typeface="Arial" pitchFamily="34" charset="0"/>
                <a:cs typeface="Arial" pitchFamily="34" charset="0"/>
              </a:rPr>
              <a:t> int counter=0;</a:t>
            </a:r>
          </a:p>
          <a:p>
            <a:r>
              <a:rPr lang="en-US" altLang="zh-CN" sz="2000" dirty="0" smtClean="0">
                <a:latin typeface="Arial" pitchFamily="34" charset="0"/>
                <a:cs typeface="Arial" pitchFamily="34" charset="0"/>
              </a:rPr>
              <a:t>       public Count(){</a:t>
            </a:r>
          </a:p>
          <a:p>
            <a:r>
              <a:rPr lang="en-US" altLang="zh-CN" sz="2000" dirty="0" smtClean="0">
                <a:latin typeface="Arial" pitchFamily="34" charset="0"/>
                <a:cs typeface="Arial" pitchFamily="34" charset="0"/>
              </a:rPr>
              <a:t>              counter++;</a:t>
            </a:r>
          </a:p>
          <a:p>
            <a:r>
              <a:rPr lang="en-US" altLang="zh-CN" sz="2000" dirty="0" smtClean="0">
                <a:latin typeface="Arial" pitchFamily="34" charset="0"/>
                <a:cs typeface="Arial" pitchFamily="34" charset="0"/>
              </a:rPr>
              <a:t>              </a:t>
            </a:r>
            <a:r>
              <a:rPr lang="en-US" altLang="zh-CN" sz="2000" dirty="0" err="1" smtClean="0">
                <a:latin typeface="Arial" pitchFamily="34" charset="0"/>
                <a:cs typeface="Arial" pitchFamily="34" charset="0"/>
              </a:rPr>
              <a:t>serialNumber</a:t>
            </a:r>
            <a:r>
              <a:rPr lang="en-US" altLang="zh-CN" sz="2000" dirty="0" smtClean="0">
                <a:latin typeface="Arial" pitchFamily="34" charset="0"/>
                <a:cs typeface="Arial" pitchFamily="34" charset="0"/>
              </a:rPr>
              <a:t>=counter;</a:t>
            </a:r>
          </a:p>
          <a:p>
            <a:r>
              <a:rPr lang="en-US" altLang="zh-CN" sz="2000" dirty="0" smtClean="0">
                <a:latin typeface="Arial" pitchFamily="34" charset="0"/>
                <a:cs typeface="Arial" pitchFamily="34" charset="0"/>
              </a:rPr>
              <a:t>              </a:t>
            </a:r>
            <a:r>
              <a:rPr lang="en-US" altLang="zh-CN" sz="2000" dirty="0" err="1" smtClean="0">
                <a:latin typeface="Arial" pitchFamily="34" charset="0"/>
                <a:cs typeface="Arial" pitchFamily="34" charset="0"/>
              </a:rPr>
              <a:t>system.out.print</a:t>
            </a:r>
            <a:r>
              <a:rPr lang="en-US" altLang="zh-CN" sz="2000" dirty="0" smtClean="0">
                <a:latin typeface="Arial" pitchFamily="34" charset="0"/>
                <a:cs typeface="Arial" pitchFamily="34" charset="0"/>
              </a:rPr>
              <a:t>(</a:t>
            </a:r>
            <a:r>
              <a:rPr lang="en-US" altLang="zh-CN" sz="2000" dirty="0" err="1" smtClean="0">
                <a:latin typeface="Arial" pitchFamily="34" charset="0"/>
                <a:cs typeface="Arial" pitchFamily="34" charset="0"/>
              </a:rPr>
              <a:t>serialNumber</a:t>
            </a:r>
            <a:r>
              <a:rPr lang="en-US" altLang="zh-CN" sz="2000" dirty="0" smtClean="0">
                <a:latin typeface="Arial" pitchFamily="34" charset="0"/>
                <a:cs typeface="Arial" pitchFamily="34" charset="0"/>
              </a:rPr>
              <a:t>);</a:t>
            </a:r>
          </a:p>
          <a:p>
            <a:r>
              <a:rPr lang="en-US" altLang="zh-CN" sz="2000" dirty="0" smtClean="0">
                <a:latin typeface="Arial" pitchFamily="34" charset="0"/>
                <a:cs typeface="Arial" pitchFamily="34" charset="0"/>
              </a:rPr>
              <a:t>        }</a:t>
            </a:r>
          </a:p>
          <a:p>
            <a:r>
              <a:rPr lang="en-US" altLang="zh-CN" sz="2000" dirty="0" smtClean="0">
                <a:latin typeface="Arial" pitchFamily="34" charset="0"/>
                <a:cs typeface="Arial" pitchFamily="34" charset="0"/>
              </a:rPr>
              <a:t>}</a:t>
            </a:r>
            <a:endParaRPr lang="zh-CN" altLang="en-US" sz="2000" dirty="0">
              <a:latin typeface="Arial" pitchFamily="34" charset="0"/>
              <a:cs typeface="Arial" pitchFamily="34" charset="0"/>
            </a:endParaRPr>
          </a:p>
        </p:txBody>
      </p:sp>
      <p:sp>
        <p:nvSpPr>
          <p:cNvPr id="6" name="TextBox 5"/>
          <p:cNvSpPr txBox="1"/>
          <p:nvPr/>
        </p:nvSpPr>
        <p:spPr>
          <a:xfrm>
            <a:off x="5364088" y="3068960"/>
            <a:ext cx="3456384" cy="1323439"/>
          </a:xfrm>
          <a:prstGeom prst="rect">
            <a:avLst/>
          </a:prstGeom>
          <a:solidFill>
            <a:srgbClr val="FFFFCC"/>
          </a:solidFill>
          <a:ln>
            <a:solidFill>
              <a:srgbClr val="FF0000"/>
            </a:solidFill>
          </a:ln>
        </p:spPr>
        <p:txBody>
          <a:bodyPr wrap="square" rtlCol="0">
            <a:spAutoFit/>
          </a:bodyPr>
          <a:lstStyle/>
          <a:p>
            <a:r>
              <a:rPr lang="en-US" altLang="zh-CN" sz="2000" dirty="0" smtClean="0">
                <a:latin typeface="Arial" pitchFamily="34" charset="0"/>
                <a:cs typeface="Arial" pitchFamily="34" charset="0"/>
              </a:rPr>
              <a:t>public class Test{</a:t>
            </a:r>
          </a:p>
          <a:p>
            <a:r>
              <a:rPr lang="zh-CN" altLang="en-US" sz="2000" dirty="0" smtClean="0">
                <a:latin typeface="Arial" pitchFamily="34" charset="0"/>
                <a:cs typeface="Arial" pitchFamily="34" charset="0"/>
              </a:rPr>
              <a:t>      </a:t>
            </a:r>
            <a:r>
              <a:rPr lang="en-US" altLang="zh-CN" sz="2000" dirty="0" smtClean="0">
                <a:latin typeface="Arial" pitchFamily="34" charset="0"/>
                <a:cs typeface="Arial" pitchFamily="34" charset="0"/>
              </a:rPr>
              <a:t>Count</a:t>
            </a:r>
            <a:r>
              <a:rPr lang="zh-CN" altLang="en-US" sz="2000" dirty="0" smtClean="0">
                <a:latin typeface="Arial" pitchFamily="34" charset="0"/>
                <a:cs typeface="Arial" pitchFamily="34" charset="0"/>
              </a:rPr>
              <a:t> </a:t>
            </a:r>
            <a:r>
              <a:rPr lang="en-US" altLang="zh-CN" sz="2000" dirty="0" smtClean="0">
                <a:latin typeface="Arial" pitchFamily="34" charset="0"/>
                <a:cs typeface="Arial" pitchFamily="34" charset="0"/>
              </a:rPr>
              <a:t>c1=new Count();</a:t>
            </a:r>
          </a:p>
          <a:p>
            <a:r>
              <a:rPr lang="en-US" altLang="zh-CN" sz="2000" dirty="0" smtClean="0">
                <a:latin typeface="Arial" pitchFamily="34" charset="0"/>
                <a:cs typeface="Arial" pitchFamily="34" charset="0"/>
              </a:rPr>
              <a:t>      Count c2=new Count();</a:t>
            </a:r>
          </a:p>
          <a:p>
            <a:r>
              <a:rPr lang="en-US" altLang="zh-CN" sz="2000" dirty="0" smtClean="0">
                <a:latin typeface="Arial" pitchFamily="34" charset="0"/>
                <a:cs typeface="Arial" pitchFamily="34" charset="0"/>
              </a:rPr>
              <a:t>}</a:t>
            </a:r>
            <a:endParaRPr lang="zh-CN" altLang="en-US" sz="2000"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4">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4">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4">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 calcmode="lin" valueType="num">
                                      <p:cBhvr>
                                        <p:cTn id="16" dur="500" fill="hold"/>
                                        <p:tgtEl>
                                          <p:spTgt spid="4">
                                            <p:txEl>
                                              <p:pRg st="1" end="1"/>
                                            </p:txEl>
                                          </p:spTgt>
                                        </p:tgtEl>
                                        <p:attrNameLst>
                                          <p:attrName>ppt_w</p:attrName>
                                        </p:attrNameLst>
                                      </p:cBhvr>
                                      <p:tavLst>
                                        <p:tav tm="0">
                                          <p:val>
                                            <p:strVal val="#ppt_w*0.05"/>
                                          </p:val>
                                        </p:tav>
                                        <p:tav tm="100000">
                                          <p:val>
                                            <p:strVal val="#ppt_w"/>
                                          </p:val>
                                        </p:tav>
                                      </p:tavLst>
                                    </p:anim>
                                    <p:anim calcmode="lin" valueType="num">
                                      <p:cBhvr>
                                        <p:cTn id="17" dur="500" fill="hold"/>
                                        <p:tgtEl>
                                          <p:spTgt spid="4">
                                            <p:txEl>
                                              <p:pRg st="1" end="1"/>
                                            </p:txEl>
                                          </p:spTgt>
                                        </p:tgtEl>
                                        <p:attrNameLst>
                                          <p:attrName>ppt_h</p:attrName>
                                        </p:attrNameLst>
                                      </p:cBhvr>
                                      <p:tavLst>
                                        <p:tav tm="0">
                                          <p:val>
                                            <p:strVal val="#ppt_h"/>
                                          </p:val>
                                        </p:tav>
                                        <p:tav tm="100000">
                                          <p:val>
                                            <p:strVal val="#ppt_h"/>
                                          </p:val>
                                        </p:tav>
                                      </p:tavLst>
                                    </p:anim>
                                    <p:anim calcmode="lin" valueType="num">
                                      <p:cBhvr>
                                        <p:cTn id="18" dur="500" fill="hold"/>
                                        <p:tgtEl>
                                          <p:spTgt spid="4">
                                            <p:txEl>
                                              <p:pRg st="1" end="1"/>
                                            </p:txEl>
                                          </p:spTgt>
                                        </p:tgtEl>
                                        <p:attrNameLst>
                                          <p:attrName>ppt_x</p:attrName>
                                        </p:attrNameLst>
                                      </p:cBhvr>
                                      <p:tavLst>
                                        <p:tav tm="0">
                                          <p:val>
                                            <p:strVal val="#ppt_x-.2"/>
                                          </p:val>
                                        </p:tav>
                                        <p:tav tm="100000">
                                          <p:val>
                                            <p:strVal val="#ppt_x"/>
                                          </p:val>
                                        </p:tav>
                                      </p:tavLst>
                                    </p:anim>
                                    <p:anim calcmode="lin" valueType="num">
                                      <p:cBhvr>
                                        <p:cTn id="19" dur="500" fill="hold"/>
                                        <p:tgtEl>
                                          <p:spTgt spid="4">
                                            <p:txEl>
                                              <p:pRg st="1" end="1"/>
                                            </p:txEl>
                                          </p:spTgt>
                                        </p:tgtEl>
                                        <p:attrNameLst>
                                          <p:attrName>ppt_y</p:attrName>
                                        </p:attrNameLst>
                                      </p:cBhvr>
                                      <p:tavLst>
                                        <p:tav tm="0">
                                          <p:val>
                                            <p:strVal val="#ppt_y"/>
                                          </p:val>
                                        </p:tav>
                                        <p:tav tm="100000">
                                          <p:val>
                                            <p:strVal val="#ppt_y"/>
                                          </p:val>
                                        </p:tav>
                                      </p:tavLst>
                                    </p:anim>
                                    <p:animEffect transition="in" filter="fade">
                                      <p:cBhvr>
                                        <p:cTn id="20" dur="500"/>
                                        <p:tgtEl>
                                          <p:spTgt spid="4">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4" presetClass="entr" presetSubtype="0" accel="100000"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 calcmode="lin" valueType="num">
                                      <p:cBhvr>
                                        <p:cTn id="25" dur="500" fill="hold"/>
                                        <p:tgtEl>
                                          <p:spTgt spid="4">
                                            <p:txEl>
                                              <p:pRg st="2" end="2"/>
                                            </p:txEl>
                                          </p:spTgt>
                                        </p:tgtEl>
                                        <p:attrNameLst>
                                          <p:attrName>ppt_w</p:attrName>
                                        </p:attrNameLst>
                                      </p:cBhvr>
                                      <p:tavLst>
                                        <p:tav tm="0">
                                          <p:val>
                                            <p:strVal val="#ppt_w*0.05"/>
                                          </p:val>
                                        </p:tav>
                                        <p:tav tm="100000">
                                          <p:val>
                                            <p:strVal val="#ppt_w"/>
                                          </p:val>
                                        </p:tav>
                                      </p:tavLst>
                                    </p:anim>
                                    <p:anim calcmode="lin" valueType="num">
                                      <p:cBhvr>
                                        <p:cTn id="26" dur="500" fill="hold"/>
                                        <p:tgtEl>
                                          <p:spTgt spid="4">
                                            <p:txEl>
                                              <p:pRg st="2" end="2"/>
                                            </p:txEl>
                                          </p:spTgt>
                                        </p:tgtEl>
                                        <p:attrNameLst>
                                          <p:attrName>ppt_h</p:attrName>
                                        </p:attrNameLst>
                                      </p:cBhvr>
                                      <p:tavLst>
                                        <p:tav tm="0">
                                          <p:val>
                                            <p:strVal val="#ppt_h"/>
                                          </p:val>
                                        </p:tav>
                                        <p:tav tm="100000">
                                          <p:val>
                                            <p:strVal val="#ppt_h"/>
                                          </p:val>
                                        </p:tav>
                                      </p:tavLst>
                                    </p:anim>
                                    <p:anim calcmode="lin" valueType="num">
                                      <p:cBhvr>
                                        <p:cTn id="27" dur="500" fill="hold"/>
                                        <p:tgtEl>
                                          <p:spTgt spid="4">
                                            <p:txEl>
                                              <p:pRg st="2" end="2"/>
                                            </p:txEl>
                                          </p:spTgt>
                                        </p:tgtEl>
                                        <p:attrNameLst>
                                          <p:attrName>ppt_x</p:attrName>
                                        </p:attrNameLst>
                                      </p:cBhvr>
                                      <p:tavLst>
                                        <p:tav tm="0">
                                          <p:val>
                                            <p:strVal val="#ppt_x-.2"/>
                                          </p:val>
                                        </p:tav>
                                        <p:tav tm="100000">
                                          <p:val>
                                            <p:strVal val="#ppt_x"/>
                                          </p:val>
                                        </p:tav>
                                      </p:tavLst>
                                    </p:anim>
                                    <p:anim calcmode="lin" valueType="num">
                                      <p:cBhvr>
                                        <p:cTn id="28" dur="500" fill="hold"/>
                                        <p:tgtEl>
                                          <p:spTgt spid="4">
                                            <p:txEl>
                                              <p:pRg st="2" end="2"/>
                                            </p:txEl>
                                          </p:spTgt>
                                        </p:tgtEl>
                                        <p:attrNameLst>
                                          <p:attrName>ppt_y</p:attrName>
                                        </p:attrNameLst>
                                      </p:cBhvr>
                                      <p:tavLst>
                                        <p:tav tm="0">
                                          <p:val>
                                            <p:strVal val="#ppt_y"/>
                                          </p:val>
                                        </p:tav>
                                        <p:tav tm="100000">
                                          <p:val>
                                            <p:strVal val="#ppt_y"/>
                                          </p:val>
                                        </p:tav>
                                      </p:tavLst>
                                    </p:anim>
                                    <p:animEffect transition="in" filter="fade">
                                      <p:cBhvr>
                                        <p:cTn id="29" dur="500"/>
                                        <p:tgtEl>
                                          <p:spTgt spid="4">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2.5</a:t>
            </a:r>
            <a:r>
              <a:rPr lang="zh-CN" altLang="en-US" dirty="0" smtClean="0"/>
              <a:t> 类和对象的初步介绍</a:t>
            </a:r>
            <a:endParaRPr lang="zh-CN" altLang="en-US" dirty="0"/>
          </a:p>
        </p:txBody>
      </p:sp>
      <p:sp>
        <p:nvSpPr>
          <p:cNvPr id="4" name="TextBox 3"/>
          <p:cNvSpPr txBox="1"/>
          <p:nvPr/>
        </p:nvSpPr>
        <p:spPr>
          <a:xfrm>
            <a:off x="323528" y="980728"/>
            <a:ext cx="8424936" cy="4616648"/>
          </a:xfrm>
          <a:prstGeom prst="rect">
            <a:avLst/>
          </a:prstGeom>
          <a:noFill/>
        </p:spPr>
        <p:txBody>
          <a:bodyPr wrap="square" rtlCol="0">
            <a:spAutoFit/>
          </a:bodyPr>
          <a:lstStyle/>
          <a:p>
            <a:pPr>
              <a:spcAft>
                <a:spcPts val="600"/>
              </a:spcAft>
              <a:buFont typeface="Wingdings" pitchFamily="2" charset="2"/>
              <a:buChar char="Ø"/>
            </a:pPr>
            <a:r>
              <a:rPr lang="zh-CN" altLang="en-US" sz="2800" b="1" dirty="0" smtClean="0">
                <a:solidFill>
                  <a:srgbClr val="0000FF"/>
                </a:solidFill>
                <a:latin typeface="Arial" pitchFamily="34" charset="0"/>
                <a:ea typeface="华文细黑" pitchFamily="2" charset="-122"/>
                <a:cs typeface="Arial" pitchFamily="34" charset="0"/>
              </a:rPr>
              <a:t>与继承有关的关键字</a:t>
            </a:r>
            <a:endParaRPr lang="en-US" altLang="zh-CN" sz="2800" b="1" dirty="0" smtClean="0">
              <a:solidFill>
                <a:srgbClr val="0000FF"/>
              </a:solidFill>
              <a:latin typeface="Arial" pitchFamily="34" charset="0"/>
              <a:ea typeface="华文细黑" pitchFamily="2" charset="-122"/>
              <a:cs typeface="Arial" pitchFamily="34" charset="0"/>
            </a:endParaRPr>
          </a:p>
          <a:p>
            <a:pPr>
              <a:spcAft>
                <a:spcPts val="600"/>
              </a:spcAft>
              <a:buFont typeface="Wingdings" pitchFamily="2" charset="2"/>
              <a:buChar char="ü"/>
            </a:pPr>
            <a:r>
              <a:rPr lang="en-US" altLang="zh-CN" sz="2600" b="1" dirty="0" smtClean="0">
                <a:solidFill>
                  <a:srgbClr val="C00000"/>
                </a:solidFill>
                <a:latin typeface="Arial" pitchFamily="34" charset="0"/>
                <a:ea typeface="华文细黑" pitchFamily="2" charset="-122"/>
                <a:cs typeface="Arial" pitchFamily="34" charset="0"/>
              </a:rPr>
              <a:t>extends</a:t>
            </a:r>
            <a:r>
              <a:rPr lang="zh-CN" altLang="en-US" sz="2600" b="1" dirty="0" smtClean="0">
                <a:solidFill>
                  <a:srgbClr val="C00000"/>
                </a:solidFill>
                <a:latin typeface="Arial" pitchFamily="34" charset="0"/>
                <a:ea typeface="华文细黑" pitchFamily="2" charset="-122"/>
                <a:cs typeface="Arial" pitchFamily="34" charset="0"/>
              </a:rPr>
              <a:t>：</a:t>
            </a:r>
            <a:r>
              <a:rPr lang="zh-CN" altLang="en-US" sz="2600" b="1" dirty="0" smtClean="0">
                <a:latin typeface="Arial" pitchFamily="34" charset="0"/>
                <a:ea typeface="华文细黑" pitchFamily="2" charset="-122"/>
                <a:cs typeface="Arial" pitchFamily="34" charset="0"/>
              </a:rPr>
              <a:t>继承关系用</a:t>
            </a:r>
            <a:r>
              <a:rPr lang="en-US" altLang="zh-CN" sz="2600" b="1" dirty="0" smtClean="0">
                <a:latin typeface="Arial" pitchFamily="34" charset="0"/>
                <a:ea typeface="华文细黑" pitchFamily="2" charset="-122"/>
                <a:cs typeface="Arial" pitchFamily="34" charset="0"/>
              </a:rPr>
              <a:t>extends</a:t>
            </a:r>
            <a:r>
              <a:rPr lang="zh-CN" altLang="en-US" sz="2600" b="1" dirty="0" smtClean="0">
                <a:latin typeface="Arial" pitchFamily="34" charset="0"/>
                <a:ea typeface="华文细黑" pitchFamily="2" charset="-122"/>
                <a:cs typeface="Arial" pitchFamily="34" charset="0"/>
              </a:rPr>
              <a:t>表示。</a:t>
            </a:r>
            <a:endParaRPr lang="en-US" altLang="zh-CN" sz="2600" b="1" dirty="0" smtClean="0">
              <a:solidFill>
                <a:srgbClr val="C00000"/>
              </a:solidFill>
              <a:latin typeface="Arial" pitchFamily="34" charset="0"/>
              <a:ea typeface="华文细黑" pitchFamily="2" charset="-122"/>
              <a:cs typeface="Arial" pitchFamily="34" charset="0"/>
            </a:endParaRPr>
          </a:p>
          <a:p>
            <a:pPr>
              <a:spcAft>
                <a:spcPts val="600"/>
              </a:spcAft>
              <a:buFont typeface="Wingdings" pitchFamily="2" charset="2"/>
              <a:buChar char="ü"/>
            </a:pPr>
            <a:r>
              <a:rPr lang="en-US" altLang="zh-CN" sz="2600" b="1" dirty="0" smtClean="0">
                <a:solidFill>
                  <a:srgbClr val="C00000"/>
                </a:solidFill>
                <a:latin typeface="Arial" pitchFamily="34" charset="0"/>
                <a:ea typeface="华文细黑" pitchFamily="2" charset="-122"/>
                <a:cs typeface="Arial" pitchFamily="34" charset="0"/>
              </a:rPr>
              <a:t>final</a:t>
            </a:r>
            <a:r>
              <a:rPr lang="zh-CN" altLang="en-US" sz="2600" b="1" dirty="0" smtClean="0">
                <a:solidFill>
                  <a:srgbClr val="C00000"/>
                </a:solidFill>
                <a:latin typeface="Arial" pitchFamily="34" charset="0"/>
                <a:ea typeface="华文细黑" pitchFamily="2" charset="-122"/>
                <a:cs typeface="Arial" pitchFamily="34" charset="0"/>
              </a:rPr>
              <a:t>：</a:t>
            </a:r>
            <a:r>
              <a:rPr lang="zh-CN" altLang="en-US" sz="2600" b="1" dirty="0" smtClean="0">
                <a:latin typeface="Arial" pitchFamily="34" charset="0"/>
                <a:ea typeface="华文细黑" pitchFamily="2" charset="-122"/>
                <a:cs typeface="Arial" pitchFamily="34" charset="0"/>
              </a:rPr>
              <a:t>用</a:t>
            </a:r>
            <a:r>
              <a:rPr lang="en-US" altLang="zh-CN" sz="2600" b="1" dirty="0" smtClean="0">
                <a:latin typeface="Arial" pitchFamily="34" charset="0"/>
                <a:ea typeface="华文细黑" pitchFamily="2" charset="-122"/>
                <a:cs typeface="Arial" pitchFamily="34" charset="0"/>
              </a:rPr>
              <a:t>final</a:t>
            </a:r>
            <a:r>
              <a:rPr lang="zh-CN" altLang="en-US" sz="2600" b="1" dirty="0" smtClean="0">
                <a:latin typeface="Arial" pitchFamily="34" charset="0"/>
                <a:ea typeface="华文细黑" pitchFamily="2" charset="-122"/>
                <a:cs typeface="Arial" pitchFamily="34" charset="0"/>
              </a:rPr>
              <a:t>修饰的类不能再派生子类，它已达到类层次中的最底层。</a:t>
            </a:r>
            <a:endParaRPr lang="en-US" altLang="zh-CN" sz="2600" b="1" dirty="0" smtClean="0">
              <a:latin typeface="Arial" pitchFamily="34" charset="0"/>
              <a:ea typeface="华文细黑" pitchFamily="2" charset="-122"/>
              <a:cs typeface="Arial" pitchFamily="34" charset="0"/>
            </a:endParaRPr>
          </a:p>
          <a:p>
            <a:pPr>
              <a:spcAft>
                <a:spcPts val="600"/>
              </a:spcAft>
              <a:buFont typeface="Wingdings" pitchFamily="2" charset="2"/>
              <a:buChar char="ü"/>
            </a:pPr>
            <a:r>
              <a:rPr lang="en-US" altLang="zh-CN" sz="2600" b="1" dirty="0" smtClean="0">
                <a:solidFill>
                  <a:srgbClr val="C00000"/>
                </a:solidFill>
                <a:latin typeface="Arial" pitchFamily="34" charset="0"/>
                <a:ea typeface="华文细黑" pitchFamily="2" charset="-122"/>
                <a:cs typeface="Arial" pitchFamily="34" charset="0"/>
              </a:rPr>
              <a:t>abstract</a:t>
            </a:r>
            <a:r>
              <a:rPr lang="zh-CN" altLang="en-US" sz="2600" b="1" dirty="0" smtClean="0">
                <a:solidFill>
                  <a:srgbClr val="C00000"/>
                </a:solidFill>
                <a:latin typeface="Arial" pitchFamily="34" charset="0"/>
                <a:ea typeface="华文细黑" pitchFamily="2" charset="-122"/>
                <a:cs typeface="Arial" pitchFamily="34" charset="0"/>
              </a:rPr>
              <a:t>：</a:t>
            </a:r>
            <a:r>
              <a:rPr lang="zh-CN" altLang="en-US" sz="2600" b="1" dirty="0" smtClean="0">
                <a:latin typeface="Arial" pitchFamily="34" charset="0"/>
                <a:ea typeface="华文细黑" pitchFamily="2" charset="-122"/>
                <a:cs typeface="Arial" pitchFamily="34" charset="0"/>
              </a:rPr>
              <a:t>用</a:t>
            </a:r>
            <a:r>
              <a:rPr lang="en-US" altLang="zh-CN" sz="2600" b="1" dirty="0" smtClean="0">
                <a:latin typeface="Arial" pitchFamily="34" charset="0"/>
                <a:ea typeface="华文细黑" pitchFamily="2" charset="-122"/>
                <a:cs typeface="Arial" pitchFamily="34" charset="0"/>
              </a:rPr>
              <a:t>abstract</a:t>
            </a:r>
            <a:r>
              <a:rPr lang="zh-CN" altLang="en-US" sz="2600" b="1" dirty="0" smtClean="0">
                <a:latin typeface="Arial" pitchFamily="34" charset="0"/>
                <a:ea typeface="华文细黑" pitchFamily="2" charset="-122"/>
                <a:cs typeface="Arial" pitchFamily="34" charset="0"/>
              </a:rPr>
              <a:t>修饰的类或方法，表示被修饰的成分是抽象的。抽象方法只须给出原型说明，方法体是空的，含有抽象方法的类必须说明为抽象类。</a:t>
            </a:r>
            <a:endParaRPr lang="en-US" altLang="zh-CN" sz="2600" b="1" dirty="0" smtClean="0">
              <a:latin typeface="Arial" pitchFamily="34" charset="0"/>
              <a:ea typeface="华文细黑" pitchFamily="2" charset="-122"/>
              <a:cs typeface="Arial" pitchFamily="34" charset="0"/>
            </a:endParaRPr>
          </a:p>
          <a:p>
            <a:pPr>
              <a:spcAft>
                <a:spcPts val="600"/>
              </a:spcAft>
              <a:buFont typeface="Wingdings" pitchFamily="2" charset="2"/>
              <a:buChar char="Ø"/>
            </a:pPr>
            <a:r>
              <a:rPr lang="en-US" altLang="zh-CN" sz="2800" b="1" dirty="0" smtClean="0">
                <a:solidFill>
                  <a:srgbClr val="0000FF"/>
                </a:solidFill>
                <a:latin typeface="Arial" pitchFamily="34" charset="0"/>
                <a:ea typeface="华文细黑" pitchFamily="2" charset="-122"/>
                <a:cs typeface="Arial" pitchFamily="34" charset="0"/>
              </a:rPr>
              <a:t>this</a:t>
            </a:r>
            <a:r>
              <a:rPr lang="zh-CN" altLang="en-US" sz="2800" b="1" dirty="0" smtClean="0">
                <a:solidFill>
                  <a:srgbClr val="0000FF"/>
                </a:solidFill>
                <a:latin typeface="Arial" pitchFamily="34" charset="0"/>
                <a:ea typeface="华文细黑" pitchFamily="2" charset="-122"/>
                <a:cs typeface="Arial" pitchFamily="34" charset="0"/>
              </a:rPr>
              <a:t>和</a:t>
            </a:r>
            <a:r>
              <a:rPr lang="en-US" altLang="zh-CN" sz="2800" b="1" dirty="0" smtClean="0">
                <a:solidFill>
                  <a:srgbClr val="0000FF"/>
                </a:solidFill>
                <a:latin typeface="Arial" pitchFamily="34" charset="0"/>
                <a:ea typeface="华文细黑" pitchFamily="2" charset="-122"/>
                <a:cs typeface="Arial" pitchFamily="34" charset="0"/>
              </a:rPr>
              <a:t>super</a:t>
            </a:r>
          </a:p>
          <a:p>
            <a:pPr>
              <a:spcAft>
                <a:spcPts val="600"/>
              </a:spcAft>
              <a:buFont typeface="Wingdings" pitchFamily="2" charset="2"/>
              <a:buChar char="ü"/>
            </a:pPr>
            <a:r>
              <a:rPr lang="en-US" altLang="zh-CN" sz="2600" b="1" dirty="0" smtClean="0">
                <a:solidFill>
                  <a:srgbClr val="C00000"/>
                </a:solidFill>
                <a:latin typeface="Arial" pitchFamily="34" charset="0"/>
                <a:ea typeface="华文细黑" pitchFamily="2" charset="-122"/>
                <a:cs typeface="Arial" pitchFamily="34" charset="0"/>
              </a:rPr>
              <a:t>this</a:t>
            </a:r>
            <a:r>
              <a:rPr lang="zh-CN" altLang="en-US" sz="2600" b="1" dirty="0" smtClean="0">
                <a:solidFill>
                  <a:srgbClr val="C00000"/>
                </a:solidFill>
                <a:latin typeface="Arial" pitchFamily="34" charset="0"/>
                <a:ea typeface="华文细黑" pitchFamily="2" charset="-122"/>
                <a:cs typeface="Arial" pitchFamily="34" charset="0"/>
              </a:rPr>
              <a:t>：</a:t>
            </a:r>
            <a:r>
              <a:rPr lang="zh-CN" altLang="en-US" sz="2600" b="1" dirty="0" smtClean="0">
                <a:latin typeface="Arial" pitchFamily="34" charset="0"/>
                <a:ea typeface="华文细黑" pitchFamily="2" charset="-122"/>
                <a:cs typeface="Arial" pitchFamily="34" charset="0"/>
              </a:rPr>
              <a:t>指代本类。</a:t>
            </a:r>
            <a:endParaRPr lang="en-US" altLang="zh-CN" sz="2600" b="1" dirty="0" smtClean="0">
              <a:latin typeface="Arial" pitchFamily="34" charset="0"/>
              <a:ea typeface="华文细黑" pitchFamily="2" charset="-122"/>
              <a:cs typeface="Arial" pitchFamily="34" charset="0"/>
            </a:endParaRPr>
          </a:p>
          <a:p>
            <a:pPr>
              <a:spcAft>
                <a:spcPts val="600"/>
              </a:spcAft>
              <a:buFont typeface="Wingdings" pitchFamily="2" charset="2"/>
              <a:buChar char="ü"/>
            </a:pPr>
            <a:r>
              <a:rPr lang="en-US" altLang="zh-CN" sz="2600" b="1" dirty="0" smtClean="0">
                <a:solidFill>
                  <a:srgbClr val="C00000"/>
                </a:solidFill>
                <a:latin typeface="Arial" pitchFamily="34" charset="0"/>
                <a:ea typeface="华文细黑" pitchFamily="2" charset="-122"/>
                <a:cs typeface="Arial" pitchFamily="34" charset="0"/>
              </a:rPr>
              <a:t>super</a:t>
            </a:r>
            <a:r>
              <a:rPr lang="zh-CN" altLang="en-US" sz="2600" b="1" dirty="0" smtClean="0">
                <a:solidFill>
                  <a:srgbClr val="C00000"/>
                </a:solidFill>
                <a:latin typeface="Arial" pitchFamily="34" charset="0"/>
                <a:ea typeface="华文细黑" pitchFamily="2" charset="-122"/>
                <a:cs typeface="Arial" pitchFamily="34" charset="0"/>
              </a:rPr>
              <a:t>：</a:t>
            </a:r>
            <a:r>
              <a:rPr lang="zh-CN" altLang="en-US" sz="2600" b="1" dirty="0" smtClean="0">
                <a:latin typeface="Arial" pitchFamily="34" charset="0"/>
                <a:ea typeface="华文细黑" pitchFamily="2" charset="-122"/>
                <a:cs typeface="Arial" pitchFamily="34" charset="0"/>
              </a:rPr>
              <a:t>指代父类。</a:t>
            </a:r>
            <a:endParaRPr lang="en-US" altLang="zh-CN" sz="2600" b="1" dirty="0" smtClean="0">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4">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4">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4">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4" fill="hold"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Effect transition="in" filter="slide(fromBottom)">
                                      <p:cBhvr>
                                        <p:cTn id="16" dur="500"/>
                                        <p:tgtEl>
                                          <p:spTgt spid="4">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slide(fromBottom)">
                                      <p:cBhvr>
                                        <p:cTn id="21" dur="500"/>
                                        <p:tgtEl>
                                          <p:spTgt spid="4">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nodeType="click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animEffect transition="in" filter="slide(fromBottom)">
                                      <p:cBhvr>
                                        <p:cTn id="26" dur="500"/>
                                        <p:tgtEl>
                                          <p:spTgt spid="4">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4" presetClass="entr" presetSubtype="0" accel="10000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p:cTn id="31" dur="500" fill="hold"/>
                                        <p:tgtEl>
                                          <p:spTgt spid="4">
                                            <p:txEl>
                                              <p:pRg st="4" end="4"/>
                                            </p:txEl>
                                          </p:spTgt>
                                        </p:tgtEl>
                                        <p:attrNameLst>
                                          <p:attrName>ppt_w</p:attrName>
                                        </p:attrNameLst>
                                      </p:cBhvr>
                                      <p:tavLst>
                                        <p:tav tm="0">
                                          <p:val>
                                            <p:strVal val="#ppt_w*0.05"/>
                                          </p:val>
                                        </p:tav>
                                        <p:tav tm="100000">
                                          <p:val>
                                            <p:strVal val="#ppt_w"/>
                                          </p:val>
                                        </p:tav>
                                      </p:tavLst>
                                    </p:anim>
                                    <p:anim calcmode="lin" valueType="num">
                                      <p:cBhvr>
                                        <p:cTn id="32" dur="500" fill="hold"/>
                                        <p:tgtEl>
                                          <p:spTgt spid="4">
                                            <p:txEl>
                                              <p:pRg st="4" end="4"/>
                                            </p:txEl>
                                          </p:spTgt>
                                        </p:tgtEl>
                                        <p:attrNameLst>
                                          <p:attrName>ppt_h</p:attrName>
                                        </p:attrNameLst>
                                      </p:cBhvr>
                                      <p:tavLst>
                                        <p:tav tm="0">
                                          <p:val>
                                            <p:strVal val="#ppt_h"/>
                                          </p:val>
                                        </p:tav>
                                        <p:tav tm="100000">
                                          <p:val>
                                            <p:strVal val="#ppt_h"/>
                                          </p:val>
                                        </p:tav>
                                      </p:tavLst>
                                    </p:anim>
                                    <p:anim calcmode="lin" valueType="num">
                                      <p:cBhvr>
                                        <p:cTn id="33" dur="500" fill="hold"/>
                                        <p:tgtEl>
                                          <p:spTgt spid="4">
                                            <p:txEl>
                                              <p:pRg st="4" end="4"/>
                                            </p:txEl>
                                          </p:spTgt>
                                        </p:tgtEl>
                                        <p:attrNameLst>
                                          <p:attrName>ppt_x</p:attrName>
                                        </p:attrNameLst>
                                      </p:cBhvr>
                                      <p:tavLst>
                                        <p:tav tm="0">
                                          <p:val>
                                            <p:strVal val="#ppt_x-.2"/>
                                          </p:val>
                                        </p:tav>
                                        <p:tav tm="100000">
                                          <p:val>
                                            <p:strVal val="#ppt_x"/>
                                          </p:val>
                                        </p:tav>
                                      </p:tavLst>
                                    </p:anim>
                                    <p:anim calcmode="lin" valueType="num">
                                      <p:cBhvr>
                                        <p:cTn id="34" dur="500" fill="hold"/>
                                        <p:tgtEl>
                                          <p:spTgt spid="4">
                                            <p:txEl>
                                              <p:pRg st="4" end="4"/>
                                            </p:txEl>
                                          </p:spTgt>
                                        </p:tgtEl>
                                        <p:attrNameLst>
                                          <p:attrName>ppt_y</p:attrName>
                                        </p:attrNameLst>
                                      </p:cBhvr>
                                      <p:tavLst>
                                        <p:tav tm="0">
                                          <p:val>
                                            <p:strVal val="#ppt_y"/>
                                          </p:val>
                                        </p:tav>
                                        <p:tav tm="100000">
                                          <p:val>
                                            <p:strVal val="#ppt_y"/>
                                          </p:val>
                                        </p:tav>
                                      </p:tavLst>
                                    </p:anim>
                                    <p:animEffect transition="in" filter="fade">
                                      <p:cBhvr>
                                        <p:cTn id="35" dur="500"/>
                                        <p:tgtEl>
                                          <p:spTgt spid="4">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4" fill="hold" nodeType="clickEffect">
                                  <p:stCondLst>
                                    <p:cond delay="0"/>
                                  </p:stCondLst>
                                  <p:childTnLst>
                                    <p:set>
                                      <p:cBhvr>
                                        <p:cTn id="39" dur="1" fill="hold">
                                          <p:stCondLst>
                                            <p:cond delay="0"/>
                                          </p:stCondLst>
                                        </p:cTn>
                                        <p:tgtEl>
                                          <p:spTgt spid="4">
                                            <p:txEl>
                                              <p:pRg st="5" end="5"/>
                                            </p:txEl>
                                          </p:spTgt>
                                        </p:tgtEl>
                                        <p:attrNameLst>
                                          <p:attrName>style.visibility</p:attrName>
                                        </p:attrNameLst>
                                      </p:cBhvr>
                                      <p:to>
                                        <p:strVal val="visible"/>
                                      </p:to>
                                    </p:set>
                                    <p:animEffect transition="in" filter="slide(fromBottom)">
                                      <p:cBhvr>
                                        <p:cTn id="40" dur="500"/>
                                        <p:tgtEl>
                                          <p:spTgt spid="4">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4" fill="hold" nodeType="clickEffect">
                                  <p:stCondLst>
                                    <p:cond delay="0"/>
                                  </p:stCondLst>
                                  <p:childTnLst>
                                    <p:set>
                                      <p:cBhvr>
                                        <p:cTn id="44" dur="1" fill="hold">
                                          <p:stCondLst>
                                            <p:cond delay="0"/>
                                          </p:stCondLst>
                                        </p:cTn>
                                        <p:tgtEl>
                                          <p:spTgt spid="4">
                                            <p:txEl>
                                              <p:pRg st="6" end="6"/>
                                            </p:txEl>
                                          </p:spTgt>
                                        </p:tgtEl>
                                        <p:attrNameLst>
                                          <p:attrName>style.visibility</p:attrName>
                                        </p:attrNameLst>
                                      </p:cBhvr>
                                      <p:to>
                                        <p:strVal val="visible"/>
                                      </p:to>
                                    </p:set>
                                    <p:animEffect transition="in" filter="slide(fromBottom)">
                                      <p:cBhvr>
                                        <p:cTn id="45"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2.5</a:t>
            </a:r>
            <a:r>
              <a:rPr lang="zh-CN" altLang="en-US" dirty="0" smtClean="0"/>
              <a:t> 类和对象的初步介绍</a:t>
            </a:r>
            <a:endParaRPr lang="zh-CN" altLang="en-US" dirty="0"/>
          </a:p>
        </p:txBody>
      </p:sp>
      <p:pic>
        <p:nvPicPr>
          <p:cNvPr id="4" name="Picture 2"/>
          <p:cNvPicPr>
            <a:picLocks noChangeAspect="1" noChangeArrowheads="1"/>
          </p:cNvPicPr>
          <p:nvPr/>
        </p:nvPicPr>
        <p:blipFill>
          <a:blip r:embed="rId2" cstate="print"/>
          <a:srcRect/>
          <a:stretch>
            <a:fillRect/>
          </a:stretch>
        </p:blipFill>
        <p:spPr bwMode="auto">
          <a:xfrm>
            <a:off x="1259632" y="174126"/>
            <a:ext cx="7488832" cy="6669360"/>
          </a:xfrm>
          <a:prstGeom prst="rect">
            <a:avLst/>
          </a:prstGeom>
          <a:noFill/>
          <a:ln w="9525">
            <a:noFill/>
            <a:miter lim="800000"/>
            <a:headEnd/>
            <a:tailEnd/>
          </a:ln>
        </p:spPr>
      </p:pic>
      <p:sp>
        <p:nvSpPr>
          <p:cNvPr id="5" name="TextBox 4"/>
          <p:cNvSpPr txBox="1"/>
          <p:nvPr/>
        </p:nvSpPr>
        <p:spPr>
          <a:xfrm>
            <a:off x="323528" y="1124744"/>
            <a:ext cx="576064" cy="2308324"/>
          </a:xfrm>
          <a:prstGeom prst="rect">
            <a:avLst/>
          </a:prstGeom>
          <a:noFill/>
        </p:spPr>
        <p:txBody>
          <a:bodyPr wrap="square" rtlCol="0">
            <a:spAutoFit/>
          </a:bodyPr>
          <a:lstStyle/>
          <a:p>
            <a:pPr>
              <a:buFont typeface="Wingdings" pitchFamily="2" charset="2"/>
              <a:buChar char="n"/>
            </a:pPr>
            <a:r>
              <a:rPr lang="en-US" altLang="zh-CN" sz="2400" b="1" dirty="0" smtClean="0">
                <a:solidFill>
                  <a:srgbClr val="FF0000"/>
                </a:solidFill>
              </a:rPr>
              <a:t>4</a:t>
            </a:r>
            <a:r>
              <a:rPr lang="zh-CN" altLang="en-US" sz="2400" b="1" dirty="0" smtClean="0">
                <a:solidFill>
                  <a:srgbClr val="FF0000"/>
                </a:solidFill>
              </a:rPr>
              <a:t>类定义示例</a:t>
            </a:r>
            <a:endParaRPr lang="zh-CN" altLang="en-US" sz="2400" b="1" dirty="0">
              <a:solidFill>
                <a:srgbClr val="FF0000"/>
              </a:solidFill>
            </a:endParaRPr>
          </a:p>
        </p:txBody>
      </p:sp>
      <p:sp>
        <p:nvSpPr>
          <p:cNvPr id="6" name="矩形 5"/>
          <p:cNvSpPr/>
          <p:nvPr/>
        </p:nvSpPr>
        <p:spPr>
          <a:xfrm>
            <a:off x="1259632" y="188640"/>
            <a:ext cx="6696744" cy="14401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259632" y="1642752"/>
            <a:ext cx="7488832" cy="23042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259632" y="4005064"/>
            <a:ext cx="7488832" cy="28529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2.5</a:t>
            </a:r>
            <a:r>
              <a:rPr lang="zh-CN" altLang="en-US" dirty="0" smtClean="0"/>
              <a:t> 类和对象的初步介绍</a:t>
            </a:r>
            <a:endParaRPr lang="zh-CN" altLang="en-US" dirty="0"/>
          </a:p>
        </p:txBody>
      </p:sp>
      <p:sp>
        <p:nvSpPr>
          <p:cNvPr id="4" name="TextBox 3"/>
          <p:cNvSpPr txBox="1"/>
          <p:nvPr/>
        </p:nvSpPr>
        <p:spPr>
          <a:xfrm>
            <a:off x="251520" y="980728"/>
            <a:ext cx="8568952" cy="1631216"/>
          </a:xfrm>
          <a:prstGeom prst="rect">
            <a:avLst/>
          </a:prstGeom>
          <a:noFill/>
        </p:spPr>
        <p:txBody>
          <a:bodyPr wrap="square" rtlCol="0">
            <a:spAutoFit/>
          </a:bodyPr>
          <a:lstStyle/>
          <a:p>
            <a:pPr>
              <a:buFont typeface="Wingdings" pitchFamily="2" charset="2"/>
              <a:buChar char="n"/>
            </a:pPr>
            <a:r>
              <a:rPr lang="en-US" altLang="zh-CN" sz="2800" b="1" dirty="0" smtClean="0">
                <a:solidFill>
                  <a:srgbClr val="FF0000"/>
                </a:solidFill>
                <a:latin typeface="Arial" pitchFamily="34" charset="0"/>
                <a:ea typeface="华文细黑" pitchFamily="2" charset="-122"/>
                <a:cs typeface="Arial" pitchFamily="34" charset="0"/>
              </a:rPr>
              <a:t>5</a:t>
            </a:r>
            <a:r>
              <a:rPr lang="zh-CN" altLang="en-US" sz="2800" b="1" dirty="0" smtClean="0">
                <a:solidFill>
                  <a:srgbClr val="FF0000"/>
                </a:solidFill>
                <a:latin typeface="Arial" pitchFamily="34" charset="0"/>
                <a:ea typeface="华文细黑" pitchFamily="2" charset="-122"/>
                <a:cs typeface="Arial" pitchFamily="34" charset="0"/>
              </a:rPr>
              <a:t> 创建对象</a:t>
            </a:r>
            <a:endParaRPr lang="en-US" altLang="zh-CN" sz="2800" b="1" dirty="0" smtClean="0">
              <a:solidFill>
                <a:srgbClr val="FF0000"/>
              </a:solidFill>
              <a:latin typeface="Arial" pitchFamily="34" charset="0"/>
              <a:ea typeface="华文细黑" pitchFamily="2" charset="-122"/>
              <a:cs typeface="Arial" pitchFamily="34" charset="0"/>
            </a:endParaRPr>
          </a:p>
          <a:p>
            <a:pPr>
              <a:buFont typeface="Wingdings" pitchFamily="2" charset="2"/>
              <a:buChar char="Ø"/>
            </a:pPr>
            <a:r>
              <a:rPr lang="zh-CN" altLang="en-US" sz="2400" b="1" dirty="0" smtClean="0">
                <a:solidFill>
                  <a:srgbClr val="0000FF"/>
                </a:solidFill>
                <a:latin typeface="Arial" pitchFamily="34" charset="0"/>
                <a:ea typeface="华文细黑" pitchFamily="2" charset="-122"/>
                <a:cs typeface="Arial" pitchFamily="34" charset="0"/>
              </a:rPr>
              <a:t>类的定义相当于一个“模子”，说明一个类类型变量也称为创建一个对象，这个对象就像是拿着模子复制的一个副本，程序中使用的就是这样的一个个对象。</a:t>
            </a:r>
            <a:endParaRPr lang="en-US" altLang="zh-CN" sz="2400" b="1" dirty="0" smtClean="0">
              <a:solidFill>
                <a:srgbClr val="0000FF"/>
              </a:solidFill>
              <a:latin typeface="Arial" pitchFamily="34" charset="0"/>
              <a:ea typeface="华文细黑" pitchFamily="2" charset="-122"/>
              <a:cs typeface="Arial" pitchFamily="34" charset="0"/>
            </a:endParaRPr>
          </a:p>
        </p:txBody>
      </p:sp>
      <p:pic>
        <p:nvPicPr>
          <p:cNvPr id="4098" name="Picture 2"/>
          <p:cNvPicPr>
            <a:picLocks noChangeAspect="1" noChangeArrowheads="1"/>
          </p:cNvPicPr>
          <p:nvPr/>
        </p:nvPicPr>
        <p:blipFill>
          <a:blip r:embed="rId2" cstate="print"/>
          <a:srcRect/>
          <a:stretch>
            <a:fillRect/>
          </a:stretch>
        </p:blipFill>
        <p:spPr bwMode="auto">
          <a:xfrm>
            <a:off x="1043608" y="2852936"/>
            <a:ext cx="6584081" cy="3096344"/>
          </a:xfrm>
          <a:prstGeom prst="rect">
            <a:avLst/>
          </a:prstGeom>
          <a:noFill/>
          <a:ln w="9525">
            <a:noFill/>
            <a:miter lim="800000"/>
            <a:headEnd/>
            <a:tailEnd/>
          </a:ln>
          <a:effectLst/>
        </p:spPr>
      </p:pic>
      <p:sp>
        <p:nvSpPr>
          <p:cNvPr id="27" name="TextBox 26"/>
          <p:cNvSpPr txBox="1"/>
          <p:nvPr/>
        </p:nvSpPr>
        <p:spPr>
          <a:xfrm>
            <a:off x="5292080" y="3227490"/>
            <a:ext cx="1008112" cy="369332"/>
          </a:xfrm>
          <a:prstGeom prst="rect">
            <a:avLst/>
          </a:prstGeom>
          <a:noFill/>
        </p:spPr>
        <p:txBody>
          <a:bodyPr wrap="square" rtlCol="0">
            <a:spAutoFit/>
          </a:bodyPr>
          <a:lstStyle/>
          <a:p>
            <a:pPr algn="ctr"/>
            <a:r>
              <a:rPr lang="zh-CN" altLang="en-US" b="1" dirty="0" smtClean="0">
                <a:solidFill>
                  <a:srgbClr val="FF0000"/>
                </a:solidFill>
              </a:rPr>
              <a:t>类</a:t>
            </a:r>
            <a:endParaRPr lang="zh-CN" altLang="en-US" b="1" dirty="0">
              <a:solidFill>
                <a:srgbClr val="FF0000"/>
              </a:solidFill>
            </a:endParaRPr>
          </a:p>
        </p:txBody>
      </p:sp>
      <p:sp>
        <p:nvSpPr>
          <p:cNvPr id="28" name="TextBox 27"/>
          <p:cNvSpPr txBox="1"/>
          <p:nvPr/>
        </p:nvSpPr>
        <p:spPr>
          <a:xfrm>
            <a:off x="7524328" y="5085184"/>
            <a:ext cx="1008112" cy="369332"/>
          </a:xfrm>
          <a:prstGeom prst="rect">
            <a:avLst/>
          </a:prstGeom>
          <a:noFill/>
        </p:spPr>
        <p:txBody>
          <a:bodyPr wrap="square" rtlCol="0">
            <a:spAutoFit/>
          </a:bodyPr>
          <a:lstStyle/>
          <a:p>
            <a:pPr algn="ctr"/>
            <a:r>
              <a:rPr lang="zh-CN" altLang="en-US" b="1" dirty="0" smtClean="0">
                <a:solidFill>
                  <a:srgbClr val="FF0000"/>
                </a:solidFill>
              </a:rPr>
              <a:t>对象</a:t>
            </a:r>
            <a:endParaRPr lang="zh-CN" altLang="en-US" b="1" dirty="0">
              <a:solidFill>
                <a:srgbClr val="FF0000"/>
              </a:solidFill>
            </a:endParaRPr>
          </a:p>
        </p:txBody>
      </p:sp>
      <p:sp>
        <p:nvSpPr>
          <p:cNvPr id="29" name="TextBox 28"/>
          <p:cNvSpPr txBox="1"/>
          <p:nvPr/>
        </p:nvSpPr>
        <p:spPr>
          <a:xfrm>
            <a:off x="7236296" y="4149080"/>
            <a:ext cx="1008112" cy="369332"/>
          </a:xfrm>
          <a:prstGeom prst="rect">
            <a:avLst/>
          </a:prstGeom>
          <a:noFill/>
        </p:spPr>
        <p:txBody>
          <a:bodyPr wrap="square" rtlCol="0">
            <a:spAutoFit/>
          </a:bodyPr>
          <a:lstStyle/>
          <a:p>
            <a:pPr algn="ctr"/>
            <a:r>
              <a:rPr lang="zh-CN" altLang="en-US" b="1" dirty="0" smtClean="0">
                <a:solidFill>
                  <a:srgbClr val="FF0000"/>
                </a:solidFill>
              </a:rPr>
              <a:t>实例化</a:t>
            </a:r>
            <a:endParaRPr lang="zh-CN" altLang="en-US" b="1" dirty="0">
              <a:solidFill>
                <a:srgbClr val="FF0000"/>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2.5</a:t>
            </a:r>
            <a:r>
              <a:rPr lang="zh-CN" altLang="en-US" dirty="0" smtClean="0"/>
              <a:t> 类和对象的初步介绍</a:t>
            </a:r>
            <a:endParaRPr lang="zh-CN" altLang="en-US" dirty="0"/>
          </a:p>
        </p:txBody>
      </p:sp>
      <p:sp>
        <p:nvSpPr>
          <p:cNvPr id="4" name="TextBox 3"/>
          <p:cNvSpPr txBox="1"/>
          <p:nvPr/>
        </p:nvSpPr>
        <p:spPr>
          <a:xfrm>
            <a:off x="251520" y="980728"/>
            <a:ext cx="8712968" cy="2339102"/>
          </a:xfrm>
          <a:prstGeom prst="rect">
            <a:avLst/>
          </a:prstGeom>
          <a:noFill/>
        </p:spPr>
        <p:txBody>
          <a:bodyPr wrap="square" rtlCol="0">
            <a:spAutoFit/>
          </a:bodyPr>
          <a:lstStyle/>
          <a:p>
            <a:pPr>
              <a:buFont typeface="Wingdings" pitchFamily="2" charset="2"/>
              <a:buChar char="Ø"/>
            </a:pPr>
            <a:r>
              <a:rPr lang="en-US" altLang="zh-CN" sz="2600" b="1" dirty="0" smtClean="0">
                <a:solidFill>
                  <a:srgbClr val="0000FF"/>
                </a:solidFill>
                <a:latin typeface="Arial" pitchFamily="34" charset="0"/>
                <a:ea typeface="华文细黑" pitchFamily="2" charset="-122"/>
                <a:cs typeface="Arial" pitchFamily="34" charset="0"/>
              </a:rPr>
              <a:t>Java</a:t>
            </a:r>
            <a:r>
              <a:rPr lang="zh-CN" altLang="en-US" sz="2600" b="1" dirty="0" smtClean="0">
                <a:solidFill>
                  <a:srgbClr val="0000FF"/>
                </a:solidFill>
                <a:latin typeface="Arial" pitchFamily="34" charset="0"/>
                <a:ea typeface="华文细黑" pitchFamily="2" charset="-122"/>
                <a:cs typeface="Arial" pitchFamily="34" charset="0"/>
              </a:rPr>
              <a:t>对类类型变量的内存分配步骤：</a:t>
            </a:r>
            <a:endParaRPr lang="en-US" altLang="zh-CN" sz="2600" b="1" dirty="0" smtClean="0">
              <a:solidFill>
                <a:srgbClr val="0000FF"/>
              </a:solidFill>
              <a:latin typeface="Arial" pitchFamily="34" charset="0"/>
              <a:ea typeface="华文细黑" pitchFamily="2" charset="-122"/>
              <a:cs typeface="Arial" pitchFamily="34" charset="0"/>
            </a:endParaRPr>
          </a:p>
          <a:p>
            <a:pPr>
              <a:buFont typeface="Wingdings" pitchFamily="2" charset="2"/>
              <a:buChar char="ü"/>
            </a:pPr>
            <a:r>
              <a:rPr lang="zh-CN" altLang="en-US" sz="2400" b="1" dirty="0" smtClean="0">
                <a:solidFill>
                  <a:srgbClr val="C00000"/>
                </a:solidFill>
                <a:latin typeface="Arial" pitchFamily="34" charset="0"/>
                <a:ea typeface="华文细黑" pitchFamily="2" charset="-122"/>
                <a:cs typeface="Arial" pitchFamily="34" charset="0"/>
              </a:rPr>
              <a:t>对象引用：</a:t>
            </a:r>
            <a:r>
              <a:rPr lang="zh-CN" altLang="en-US" sz="2400" b="1" dirty="0" smtClean="0">
                <a:latin typeface="Arial" pitchFamily="34" charset="0"/>
                <a:ea typeface="华文细黑" pitchFamily="2" charset="-122"/>
                <a:cs typeface="Arial" pitchFamily="34" charset="0"/>
              </a:rPr>
              <a:t>在内存中为其建立一个引用，并置初值</a:t>
            </a:r>
            <a:r>
              <a:rPr lang="en-US" altLang="zh-CN" sz="2400" b="1" dirty="0" smtClean="0">
                <a:latin typeface="Arial" pitchFamily="34" charset="0"/>
                <a:ea typeface="华文细黑" pitchFamily="2" charset="-122"/>
                <a:cs typeface="Arial" pitchFamily="34" charset="0"/>
              </a:rPr>
              <a:t>null</a:t>
            </a:r>
            <a:r>
              <a:rPr lang="zh-CN" altLang="en-US" sz="2400" b="1" dirty="0" smtClean="0">
                <a:latin typeface="Arial" pitchFamily="34" charset="0"/>
                <a:ea typeface="华文细黑" pitchFamily="2" charset="-122"/>
                <a:cs typeface="Arial" pitchFamily="34" charset="0"/>
              </a:rPr>
              <a:t>，表示不指向任何内存空间。</a:t>
            </a:r>
            <a:endParaRPr lang="en-US" altLang="zh-CN" sz="2400" b="1" dirty="0" smtClean="0">
              <a:latin typeface="Arial" pitchFamily="34" charset="0"/>
              <a:ea typeface="华文细黑" pitchFamily="2" charset="-122"/>
              <a:cs typeface="Arial" pitchFamily="34" charset="0"/>
            </a:endParaRPr>
          </a:p>
          <a:p>
            <a:pPr>
              <a:buFont typeface="Wingdings" pitchFamily="2" charset="2"/>
              <a:buChar char="ü"/>
            </a:pPr>
            <a:r>
              <a:rPr lang="zh-CN" altLang="en-US" sz="2400" b="1" dirty="0" smtClean="0">
                <a:solidFill>
                  <a:srgbClr val="C00000"/>
                </a:solidFill>
                <a:latin typeface="Arial" pitchFamily="34" charset="0"/>
                <a:ea typeface="华文细黑" pitchFamily="2" charset="-122"/>
                <a:cs typeface="Arial" pitchFamily="34" charset="0"/>
              </a:rPr>
              <a:t>对象实例化：</a:t>
            </a:r>
            <a:r>
              <a:rPr lang="zh-CN" altLang="en-US" sz="2400" b="1" dirty="0" smtClean="0">
                <a:latin typeface="Arial" pitchFamily="34" charset="0"/>
                <a:ea typeface="华文细黑" pitchFamily="2" charset="-122"/>
                <a:cs typeface="Arial" pitchFamily="34" charset="0"/>
              </a:rPr>
              <a:t>用</a:t>
            </a:r>
            <a:r>
              <a:rPr lang="en-US" altLang="zh-CN" sz="2400" b="1" dirty="0" smtClean="0">
                <a:latin typeface="Arial" pitchFamily="34" charset="0"/>
                <a:ea typeface="华文细黑" pitchFamily="2" charset="-122"/>
                <a:cs typeface="Arial" pitchFamily="34" charset="0"/>
              </a:rPr>
              <a:t>new</a:t>
            </a:r>
            <a:r>
              <a:rPr lang="zh-CN" altLang="en-US" sz="2400" b="1" dirty="0" smtClean="0">
                <a:latin typeface="Arial" pitchFamily="34" charset="0"/>
                <a:ea typeface="华文细黑" pitchFamily="2" charset="-122"/>
                <a:cs typeface="Arial" pitchFamily="34" charset="0"/>
              </a:rPr>
              <a:t>申请相应的内存空间，内存空间的大小依</a:t>
            </a:r>
            <a:r>
              <a:rPr lang="en-US" altLang="zh-CN" sz="2400" b="1" dirty="0" smtClean="0">
                <a:latin typeface="Arial" pitchFamily="34" charset="0"/>
                <a:ea typeface="华文细黑" pitchFamily="2" charset="-122"/>
                <a:cs typeface="Arial" pitchFamily="34" charset="0"/>
              </a:rPr>
              <a:t>class</a:t>
            </a:r>
            <a:r>
              <a:rPr lang="zh-CN" altLang="en-US" sz="2400" b="1" dirty="0" smtClean="0">
                <a:latin typeface="Arial" pitchFamily="34" charset="0"/>
                <a:ea typeface="华文细黑" pitchFamily="2" charset="-122"/>
                <a:cs typeface="Arial" pitchFamily="34" charset="0"/>
              </a:rPr>
              <a:t>的定义而定，并将该段内存的首地址赋给刚才建立的引用。</a:t>
            </a:r>
            <a:endParaRPr lang="en-US" altLang="zh-CN" sz="2400" b="1" dirty="0" smtClean="0">
              <a:latin typeface="Arial" pitchFamily="34" charset="0"/>
              <a:ea typeface="华文细黑" pitchFamily="2" charset="-122"/>
              <a:cs typeface="Arial" pitchFamily="34" charset="0"/>
            </a:endParaRPr>
          </a:p>
          <a:p>
            <a:pPr>
              <a:buFont typeface="Wingdings" pitchFamily="2" charset="2"/>
              <a:buChar char="p"/>
            </a:pPr>
            <a:r>
              <a:rPr lang="zh-CN" altLang="en-US" sz="2400" b="1" dirty="0" smtClean="0">
                <a:solidFill>
                  <a:srgbClr val="FF00FF"/>
                </a:solidFill>
                <a:latin typeface="Arial" pitchFamily="34" charset="0"/>
                <a:ea typeface="华文细黑" pitchFamily="2" charset="-122"/>
                <a:cs typeface="Arial" pitchFamily="34" charset="0"/>
              </a:rPr>
              <a:t>对象引用：</a:t>
            </a:r>
            <a:endParaRPr lang="en-US" altLang="zh-CN" sz="2400" b="1" dirty="0" smtClean="0">
              <a:solidFill>
                <a:srgbClr val="FF00FF"/>
              </a:solidFill>
              <a:latin typeface="Arial" pitchFamily="34" charset="0"/>
              <a:ea typeface="华文细黑" pitchFamily="2" charset="-122"/>
              <a:cs typeface="Arial" pitchFamily="34" charset="0"/>
            </a:endParaRPr>
          </a:p>
        </p:txBody>
      </p:sp>
      <p:sp>
        <p:nvSpPr>
          <p:cNvPr id="8" name="TextBox 7"/>
          <p:cNvSpPr txBox="1"/>
          <p:nvPr/>
        </p:nvSpPr>
        <p:spPr>
          <a:xfrm>
            <a:off x="467544" y="3356992"/>
            <a:ext cx="2088232" cy="461665"/>
          </a:xfrm>
          <a:prstGeom prst="rect">
            <a:avLst/>
          </a:prstGeom>
          <a:solidFill>
            <a:srgbClr val="FFFFCC"/>
          </a:solidFill>
        </p:spPr>
        <p:txBody>
          <a:bodyPr wrap="square" rtlCol="0">
            <a:spAutoFit/>
          </a:bodyPr>
          <a:lstStyle/>
          <a:p>
            <a:r>
              <a:rPr lang="zh-CN" altLang="en-US" sz="2400" dirty="0" smtClean="0"/>
              <a:t>类名 变量名</a:t>
            </a:r>
            <a:r>
              <a:rPr lang="en-US" altLang="zh-CN" sz="2400" dirty="0" smtClean="0"/>
              <a:t>;</a:t>
            </a:r>
            <a:endParaRPr lang="zh-CN" altLang="en-US" sz="2400" dirty="0"/>
          </a:p>
        </p:txBody>
      </p:sp>
      <p:sp>
        <p:nvSpPr>
          <p:cNvPr id="9" name="TextBox 8"/>
          <p:cNvSpPr txBox="1"/>
          <p:nvPr/>
        </p:nvSpPr>
        <p:spPr>
          <a:xfrm>
            <a:off x="5508104" y="3212976"/>
            <a:ext cx="2880320" cy="1015663"/>
          </a:xfrm>
          <a:prstGeom prst="rect">
            <a:avLst/>
          </a:prstGeom>
          <a:solidFill>
            <a:srgbClr val="FFFFCC"/>
          </a:solidFill>
        </p:spPr>
        <p:txBody>
          <a:bodyPr wrap="square" rtlCol="0">
            <a:spAutoFit/>
          </a:bodyPr>
          <a:lstStyle/>
          <a:p>
            <a:r>
              <a:rPr lang="en-US" altLang="zh-CN" sz="2000" dirty="0" smtClean="0"/>
              <a:t>Point</a:t>
            </a:r>
            <a:r>
              <a:rPr lang="zh-CN" altLang="en-US" sz="2000" dirty="0" smtClean="0"/>
              <a:t> </a:t>
            </a:r>
            <a:r>
              <a:rPr lang="en-US" altLang="zh-CN" sz="2000" dirty="0" smtClean="0"/>
              <a:t>p;</a:t>
            </a:r>
          </a:p>
          <a:p>
            <a:r>
              <a:rPr lang="en-US" altLang="zh-CN" sz="2000" dirty="0" smtClean="0"/>
              <a:t>Person </a:t>
            </a:r>
            <a:r>
              <a:rPr lang="en-US" altLang="zh-CN" sz="2000" dirty="0" err="1" smtClean="0"/>
              <a:t>zhanSan</a:t>
            </a:r>
            <a:r>
              <a:rPr lang="en-US" altLang="zh-CN" sz="2000" dirty="0" smtClean="0"/>
              <a:t>;</a:t>
            </a:r>
          </a:p>
          <a:p>
            <a:r>
              <a:rPr lang="en-US" altLang="zh-CN" sz="2000" dirty="0" smtClean="0"/>
              <a:t>Person </a:t>
            </a:r>
            <a:r>
              <a:rPr lang="en-US" altLang="zh-CN" sz="2000" dirty="0" err="1" smtClean="0"/>
              <a:t>liSi</a:t>
            </a:r>
            <a:r>
              <a:rPr lang="en-US" altLang="zh-CN" sz="2000" dirty="0" smtClean="0"/>
              <a:t>;</a:t>
            </a:r>
          </a:p>
        </p:txBody>
      </p:sp>
      <p:sp>
        <p:nvSpPr>
          <p:cNvPr id="10" name="TextBox 9"/>
          <p:cNvSpPr txBox="1"/>
          <p:nvPr/>
        </p:nvSpPr>
        <p:spPr>
          <a:xfrm>
            <a:off x="251520" y="4005064"/>
            <a:ext cx="2232248" cy="461665"/>
          </a:xfrm>
          <a:prstGeom prst="rect">
            <a:avLst/>
          </a:prstGeom>
          <a:noFill/>
        </p:spPr>
        <p:txBody>
          <a:bodyPr wrap="square" rtlCol="0">
            <a:spAutoFit/>
          </a:bodyPr>
          <a:lstStyle/>
          <a:p>
            <a:pPr>
              <a:buFont typeface="Wingdings" pitchFamily="2" charset="2"/>
              <a:buChar char="p"/>
            </a:pPr>
            <a:r>
              <a:rPr lang="zh-CN" altLang="en-US" sz="2400" b="1" dirty="0" smtClean="0">
                <a:solidFill>
                  <a:srgbClr val="FF00FF"/>
                </a:solidFill>
                <a:latin typeface="Arial" pitchFamily="34" charset="0"/>
                <a:ea typeface="华文细黑" pitchFamily="2" charset="-122"/>
                <a:cs typeface="Arial" pitchFamily="34" charset="0"/>
              </a:rPr>
              <a:t>对象实例化：</a:t>
            </a:r>
            <a:endParaRPr lang="en-US" altLang="zh-CN" sz="2400" b="1" dirty="0" smtClean="0">
              <a:solidFill>
                <a:srgbClr val="FF00FF"/>
              </a:solidFill>
              <a:latin typeface="Arial" pitchFamily="34" charset="0"/>
              <a:ea typeface="华文细黑" pitchFamily="2" charset="-122"/>
              <a:cs typeface="Arial" pitchFamily="34" charset="0"/>
            </a:endParaRPr>
          </a:p>
        </p:txBody>
      </p:sp>
      <p:sp>
        <p:nvSpPr>
          <p:cNvPr id="11" name="TextBox 10"/>
          <p:cNvSpPr txBox="1"/>
          <p:nvPr/>
        </p:nvSpPr>
        <p:spPr>
          <a:xfrm>
            <a:off x="323528" y="4551511"/>
            <a:ext cx="4248472" cy="461665"/>
          </a:xfrm>
          <a:prstGeom prst="rect">
            <a:avLst/>
          </a:prstGeom>
          <a:solidFill>
            <a:srgbClr val="FFFFCC"/>
          </a:solidFill>
        </p:spPr>
        <p:txBody>
          <a:bodyPr wrap="square" rtlCol="0">
            <a:spAutoFit/>
          </a:bodyPr>
          <a:lstStyle/>
          <a:p>
            <a:r>
              <a:rPr lang="zh-CN" altLang="en-US" sz="2400" dirty="0" smtClean="0"/>
              <a:t>变量名</a:t>
            </a:r>
            <a:r>
              <a:rPr lang="en-US" altLang="zh-CN" sz="2400" dirty="0" smtClean="0"/>
              <a:t>=new</a:t>
            </a:r>
            <a:r>
              <a:rPr lang="zh-CN" altLang="en-US" sz="2400" dirty="0" smtClean="0"/>
              <a:t> 类名</a:t>
            </a:r>
            <a:r>
              <a:rPr lang="en-US" altLang="zh-CN" sz="2400" dirty="0" smtClean="0"/>
              <a:t>(</a:t>
            </a:r>
            <a:r>
              <a:rPr lang="zh-CN" altLang="en-US" sz="2400" dirty="0" smtClean="0"/>
              <a:t>参数列表</a:t>
            </a:r>
            <a:r>
              <a:rPr lang="en-US" altLang="zh-CN" sz="2400" dirty="0" smtClean="0"/>
              <a:t>);</a:t>
            </a:r>
            <a:endParaRPr lang="zh-CN" altLang="en-US" sz="2400" dirty="0"/>
          </a:p>
        </p:txBody>
      </p:sp>
      <p:sp>
        <p:nvSpPr>
          <p:cNvPr id="13" name="TextBox 12"/>
          <p:cNvSpPr txBox="1"/>
          <p:nvPr/>
        </p:nvSpPr>
        <p:spPr>
          <a:xfrm>
            <a:off x="5508104" y="4365104"/>
            <a:ext cx="3240360" cy="1015663"/>
          </a:xfrm>
          <a:prstGeom prst="rect">
            <a:avLst/>
          </a:prstGeom>
          <a:solidFill>
            <a:srgbClr val="FFFFCC"/>
          </a:solidFill>
        </p:spPr>
        <p:txBody>
          <a:bodyPr wrap="square" rtlCol="0">
            <a:spAutoFit/>
          </a:bodyPr>
          <a:lstStyle/>
          <a:p>
            <a:r>
              <a:rPr lang="en-US" altLang="zh-CN" sz="2000" dirty="0" smtClean="0"/>
              <a:t>p=new Point(10,20);</a:t>
            </a:r>
          </a:p>
          <a:p>
            <a:r>
              <a:rPr lang="en-US" altLang="zh-CN" sz="2000" dirty="0" err="1" smtClean="0"/>
              <a:t>zhanSan</a:t>
            </a:r>
            <a:r>
              <a:rPr lang="en-US" altLang="zh-CN" sz="2000" dirty="0" smtClean="0"/>
              <a:t>=new Person();</a:t>
            </a:r>
          </a:p>
          <a:p>
            <a:r>
              <a:rPr lang="en-US" altLang="zh-CN" sz="2000" dirty="0" err="1" smtClean="0"/>
              <a:t>liSi</a:t>
            </a:r>
            <a:r>
              <a:rPr lang="en-US" altLang="zh-CN" sz="2000" dirty="0" smtClean="0"/>
              <a:t>=new Person();</a:t>
            </a:r>
          </a:p>
        </p:txBody>
      </p:sp>
      <p:sp>
        <p:nvSpPr>
          <p:cNvPr id="14" name="TextBox 13"/>
          <p:cNvSpPr txBox="1"/>
          <p:nvPr/>
        </p:nvSpPr>
        <p:spPr>
          <a:xfrm>
            <a:off x="179512" y="6021288"/>
            <a:ext cx="5040560" cy="461665"/>
          </a:xfrm>
          <a:prstGeom prst="rect">
            <a:avLst/>
          </a:prstGeom>
          <a:solidFill>
            <a:srgbClr val="FFFFCC"/>
          </a:solidFill>
        </p:spPr>
        <p:txBody>
          <a:bodyPr wrap="square" rtlCol="0">
            <a:spAutoFit/>
          </a:bodyPr>
          <a:lstStyle/>
          <a:p>
            <a:r>
              <a:rPr lang="zh-CN" altLang="en-US" sz="2400" dirty="0" smtClean="0"/>
              <a:t>类名 变量名</a:t>
            </a:r>
            <a:r>
              <a:rPr lang="en-US" altLang="zh-CN" sz="2400" dirty="0" smtClean="0"/>
              <a:t>=new</a:t>
            </a:r>
            <a:r>
              <a:rPr lang="zh-CN" altLang="en-US" sz="2400" dirty="0" smtClean="0"/>
              <a:t> 类名</a:t>
            </a:r>
            <a:r>
              <a:rPr lang="en-US" altLang="zh-CN" sz="2400" dirty="0" smtClean="0"/>
              <a:t>(</a:t>
            </a:r>
            <a:r>
              <a:rPr lang="zh-CN" altLang="en-US" sz="2400" dirty="0" smtClean="0"/>
              <a:t>参数列表</a:t>
            </a:r>
            <a:r>
              <a:rPr lang="en-US" altLang="zh-CN" sz="2400" dirty="0" smtClean="0"/>
              <a:t>);</a:t>
            </a:r>
            <a:endParaRPr lang="zh-CN" altLang="en-US" sz="2400" dirty="0"/>
          </a:p>
        </p:txBody>
      </p:sp>
      <p:sp>
        <p:nvSpPr>
          <p:cNvPr id="16" name="TextBox 15"/>
          <p:cNvSpPr txBox="1"/>
          <p:nvPr/>
        </p:nvSpPr>
        <p:spPr>
          <a:xfrm>
            <a:off x="5220072" y="5733256"/>
            <a:ext cx="3923928" cy="1015663"/>
          </a:xfrm>
          <a:prstGeom prst="rect">
            <a:avLst/>
          </a:prstGeom>
          <a:solidFill>
            <a:srgbClr val="FFFFCC"/>
          </a:solidFill>
        </p:spPr>
        <p:txBody>
          <a:bodyPr wrap="square" rtlCol="0">
            <a:spAutoFit/>
          </a:bodyPr>
          <a:lstStyle/>
          <a:p>
            <a:r>
              <a:rPr lang="en-US" altLang="zh-CN" sz="2000" dirty="0" smtClean="0"/>
              <a:t>Point</a:t>
            </a:r>
            <a:r>
              <a:rPr lang="zh-CN" altLang="en-US" sz="2000" dirty="0" smtClean="0"/>
              <a:t> </a:t>
            </a:r>
            <a:r>
              <a:rPr lang="en-US" altLang="zh-CN" sz="2000" dirty="0" smtClean="0"/>
              <a:t>p=new Point(10,20);</a:t>
            </a:r>
          </a:p>
          <a:p>
            <a:r>
              <a:rPr lang="en-US" altLang="zh-CN" sz="2000" dirty="0" smtClean="0"/>
              <a:t>Person </a:t>
            </a:r>
            <a:r>
              <a:rPr lang="en-US" altLang="zh-CN" sz="2000" dirty="0" err="1" smtClean="0"/>
              <a:t>zhanSan</a:t>
            </a:r>
            <a:r>
              <a:rPr lang="en-US" altLang="zh-CN" sz="2000" dirty="0" smtClean="0"/>
              <a:t>=new Person();</a:t>
            </a:r>
          </a:p>
          <a:p>
            <a:r>
              <a:rPr lang="en-US" altLang="zh-CN" sz="2000" dirty="0" smtClean="0"/>
              <a:t>Person </a:t>
            </a:r>
            <a:r>
              <a:rPr lang="en-US" altLang="zh-CN" sz="2000" dirty="0" err="1" smtClean="0"/>
              <a:t>liSi</a:t>
            </a:r>
            <a:r>
              <a:rPr lang="en-US" altLang="zh-CN" sz="2000" dirty="0" smtClean="0"/>
              <a:t>=new Person();</a:t>
            </a:r>
          </a:p>
        </p:txBody>
      </p:sp>
      <p:sp>
        <p:nvSpPr>
          <p:cNvPr id="18" name="TextBox 17"/>
          <p:cNvSpPr txBox="1"/>
          <p:nvPr/>
        </p:nvSpPr>
        <p:spPr>
          <a:xfrm>
            <a:off x="323528" y="5301208"/>
            <a:ext cx="3744416" cy="461665"/>
          </a:xfrm>
          <a:prstGeom prst="rect">
            <a:avLst/>
          </a:prstGeom>
          <a:noFill/>
        </p:spPr>
        <p:txBody>
          <a:bodyPr wrap="square" rtlCol="0">
            <a:spAutoFit/>
          </a:bodyPr>
          <a:lstStyle/>
          <a:p>
            <a:pPr>
              <a:buFont typeface="Wingdings" pitchFamily="2" charset="2"/>
              <a:buChar char="p"/>
            </a:pPr>
            <a:r>
              <a:rPr lang="zh-CN" altLang="en-US" sz="2400" b="1" dirty="0" smtClean="0">
                <a:solidFill>
                  <a:srgbClr val="FF00FF"/>
                </a:solidFill>
                <a:latin typeface="Arial" pitchFamily="34" charset="0"/>
                <a:ea typeface="华文细黑" pitchFamily="2" charset="-122"/>
                <a:cs typeface="Arial" pitchFamily="34" charset="0"/>
              </a:rPr>
              <a:t>对象说明</a:t>
            </a:r>
            <a:r>
              <a:rPr lang="en-US" altLang="zh-CN" sz="2400" b="1" dirty="0" smtClean="0">
                <a:solidFill>
                  <a:srgbClr val="FF00FF"/>
                </a:solidFill>
                <a:latin typeface="Arial" pitchFamily="34" charset="0"/>
                <a:ea typeface="华文细黑" pitchFamily="2" charset="-122"/>
                <a:cs typeface="Arial" pitchFamily="34" charset="0"/>
              </a:rPr>
              <a:t>(</a:t>
            </a:r>
            <a:r>
              <a:rPr lang="zh-CN" altLang="en-US" sz="2400" b="1" dirty="0" smtClean="0">
                <a:solidFill>
                  <a:srgbClr val="FF00FF"/>
                </a:solidFill>
                <a:latin typeface="Arial" pitchFamily="34" charset="0"/>
                <a:ea typeface="华文细黑" pitchFamily="2" charset="-122"/>
                <a:cs typeface="Arial" pitchFamily="34" charset="0"/>
              </a:rPr>
              <a:t>引用</a:t>
            </a:r>
            <a:r>
              <a:rPr lang="en-US" altLang="zh-CN" sz="2400" b="1" dirty="0" smtClean="0">
                <a:solidFill>
                  <a:srgbClr val="FF00FF"/>
                </a:solidFill>
                <a:latin typeface="Arial" pitchFamily="34" charset="0"/>
                <a:ea typeface="华文细黑" pitchFamily="2" charset="-122"/>
                <a:cs typeface="Arial" pitchFamily="34" charset="0"/>
              </a:rPr>
              <a:t>+</a:t>
            </a:r>
            <a:r>
              <a:rPr lang="zh-CN" altLang="en-US" sz="2400" b="1" dirty="0" smtClean="0">
                <a:solidFill>
                  <a:srgbClr val="FF00FF"/>
                </a:solidFill>
                <a:latin typeface="Arial" pitchFamily="34" charset="0"/>
                <a:ea typeface="华文细黑" pitchFamily="2" charset="-122"/>
                <a:cs typeface="Arial" pitchFamily="34" charset="0"/>
              </a:rPr>
              <a:t>实例化</a:t>
            </a:r>
            <a:r>
              <a:rPr lang="en-US" altLang="zh-CN" sz="2400" b="1" dirty="0" smtClean="0">
                <a:solidFill>
                  <a:srgbClr val="FF00FF"/>
                </a:solidFill>
                <a:latin typeface="Arial" pitchFamily="34" charset="0"/>
                <a:ea typeface="华文细黑" pitchFamily="2" charset="-122"/>
                <a:cs typeface="Arial" pitchFamily="34" charset="0"/>
              </a:rPr>
              <a:t>)</a:t>
            </a:r>
            <a:r>
              <a:rPr lang="zh-CN" altLang="en-US" sz="2400" b="1" dirty="0" smtClean="0">
                <a:solidFill>
                  <a:srgbClr val="FF00FF"/>
                </a:solidFill>
                <a:latin typeface="Arial" pitchFamily="34" charset="0"/>
                <a:ea typeface="华文细黑" pitchFamily="2" charset="-122"/>
                <a:cs typeface="Arial" pitchFamily="34" charset="0"/>
              </a:rPr>
              <a:t>：</a:t>
            </a:r>
            <a:endParaRPr lang="en-US" altLang="zh-CN" sz="2400" b="1" dirty="0" smtClean="0">
              <a:solidFill>
                <a:srgbClr val="FF00FF"/>
              </a:solidFill>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4">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4">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4">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4" fill="hold"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Effect transition="in" filter="slide(fromBottom)">
                                      <p:cBhvr>
                                        <p:cTn id="16" dur="500"/>
                                        <p:tgtEl>
                                          <p:spTgt spid="4">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slide(fromBottom)">
                                      <p:cBhvr>
                                        <p:cTn id="21" dur="500"/>
                                        <p:tgtEl>
                                          <p:spTgt spid="4">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4" presetClass="entr" presetSubtype="0" accel="100000" fill="hold" nodeType="click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anim calcmode="lin" valueType="num">
                                      <p:cBhvr>
                                        <p:cTn id="26" dur="500" fill="hold"/>
                                        <p:tgtEl>
                                          <p:spTgt spid="4">
                                            <p:txEl>
                                              <p:pRg st="3" end="3"/>
                                            </p:txEl>
                                          </p:spTgt>
                                        </p:tgtEl>
                                        <p:attrNameLst>
                                          <p:attrName>ppt_w</p:attrName>
                                        </p:attrNameLst>
                                      </p:cBhvr>
                                      <p:tavLst>
                                        <p:tav tm="0">
                                          <p:val>
                                            <p:strVal val="#ppt_w*0.05"/>
                                          </p:val>
                                        </p:tav>
                                        <p:tav tm="100000">
                                          <p:val>
                                            <p:strVal val="#ppt_w"/>
                                          </p:val>
                                        </p:tav>
                                      </p:tavLst>
                                    </p:anim>
                                    <p:anim calcmode="lin" valueType="num">
                                      <p:cBhvr>
                                        <p:cTn id="27" dur="500" fill="hold"/>
                                        <p:tgtEl>
                                          <p:spTgt spid="4">
                                            <p:txEl>
                                              <p:pRg st="3" end="3"/>
                                            </p:txEl>
                                          </p:spTgt>
                                        </p:tgtEl>
                                        <p:attrNameLst>
                                          <p:attrName>ppt_h</p:attrName>
                                        </p:attrNameLst>
                                      </p:cBhvr>
                                      <p:tavLst>
                                        <p:tav tm="0">
                                          <p:val>
                                            <p:strVal val="#ppt_h"/>
                                          </p:val>
                                        </p:tav>
                                        <p:tav tm="100000">
                                          <p:val>
                                            <p:strVal val="#ppt_h"/>
                                          </p:val>
                                        </p:tav>
                                      </p:tavLst>
                                    </p:anim>
                                    <p:anim calcmode="lin" valueType="num">
                                      <p:cBhvr>
                                        <p:cTn id="28" dur="500" fill="hold"/>
                                        <p:tgtEl>
                                          <p:spTgt spid="4">
                                            <p:txEl>
                                              <p:pRg st="3" end="3"/>
                                            </p:txEl>
                                          </p:spTgt>
                                        </p:tgtEl>
                                        <p:attrNameLst>
                                          <p:attrName>ppt_x</p:attrName>
                                        </p:attrNameLst>
                                      </p:cBhvr>
                                      <p:tavLst>
                                        <p:tav tm="0">
                                          <p:val>
                                            <p:strVal val="#ppt_x-.2"/>
                                          </p:val>
                                        </p:tav>
                                        <p:tav tm="100000">
                                          <p:val>
                                            <p:strVal val="#ppt_x"/>
                                          </p:val>
                                        </p:tav>
                                      </p:tavLst>
                                    </p:anim>
                                    <p:anim calcmode="lin" valueType="num">
                                      <p:cBhvr>
                                        <p:cTn id="29" dur="500" fill="hold"/>
                                        <p:tgtEl>
                                          <p:spTgt spid="4">
                                            <p:txEl>
                                              <p:pRg st="3" end="3"/>
                                            </p:txEl>
                                          </p:spTgt>
                                        </p:tgtEl>
                                        <p:attrNameLst>
                                          <p:attrName>ppt_y</p:attrName>
                                        </p:attrNameLst>
                                      </p:cBhvr>
                                      <p:tavLst>
                                        <p:tav tm="0">
                                          <p:val>
                                            <p:strVal val="#ppt_y"/>
                                          </p:val>
                                        </p:tav>
                                        <p:tav tm="100000">
                                          <p:val>
                                            <p:strVal val="#ppt_y"/>
                                          </p:val>
                                        </p:tav>
                                      </p:tavLst>
                                    </p:anim>
                                    <p:animEffect transition="in" filter="fade">
                                      <p:cBhvr>
                                        <p:cTn id="30" dur="500"/>
                                        <p:tgtEl>
                                          <p:spTgt spid="4">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blinds(horizontal)">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54" presetClass="entr" presetSubtype="0" accel="100000"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anim calcmode="lin" valueType="num">
                                      <p:cBhvr>
                                        <p:cTn id="44" dur="500" fill="hold"/>
                                        <p:tgtEl>
                                          <p:spTgt spid="10"/>
                                        </p:tgtEl>
                                        <p:attrNameLst>
                                          <p:attrName>ppt_w</p:attrName>
                                        </p:attrNameLst>
                                      </p:cBhvr>
                                      <p:tavLst>
                                        <p:tav tm="0">
                                          <p:val>
                                            <p:strVal val="#ppt_w*0.05"/>
                                          </p:val>
                                        </p:tav>
                                        <p:tav tm="100000">
                                          <p:val>
                                            <p:strVal val="#ppt_w"/>
                                          </p:val>
                                        </p:tav>
                                      </p:tavLst>
                                    </p:anim>
                                    <p:anim calcmode="lin" valueType="num">
                                      <p:cBhvr>
                                        <p:cTn id="45" dur="500" fill="hold"/>
                                        <p:tgtEl>
                                          <p:spTgt spid="10"/>
                                        </p:tgtEl>
                                        <p:attrNameLst>
                                          <p:attrName>ppt_h</p:attrName>
                                        </p:attrNameLst>
                                      </p:cBhvr>
                                      <p:tavLst>
                                        <p:tav tm="0">
                                          <p:val>
                                            <p:strVal val="#ppt_h"/>
                                          </p:val>
                                        </p:tav>
                                        <p:tav tm="100000">
                                          <p:val>
                                            <p:strVal val="#ppt_h"/>
                                          </p:val>
                                        </p:tav>
                                      </p:tavLst>
                                    </p:anim>
                                    <p:anim calcmode="lin" valueType="num">
                                      <p:cBhvr>
                                        <p:cTn id="46" dur="500" fill="hold"/>
                                        <p:tgtEl>
                                          <p:spTgt spid="10"/>
                                        </p:tgtEl>
                                        <p:attrNameLst>
                                          <p:attrName>ppt_x</p:attrName>
                                        </p:attrNameLst>
                                      </p:cBhvr>
                                      <p:tavLst>
                                        <p:tav tm="0">
                                          <p:val>
                                            <p:strVal val="#ppt_x-.2"/>
                                          </p:val>
                                        </p:tav>
                                        <p:tav tm="100000">
                                          <p:val>
                                            <p:strVal val="#ppt_x"/>
                                          </p:val>
                                        </p:tav>
                                      </p:tavLst>
                                    </p:anim>
                                    <p:anim calcmode="lin" valueType="num">
                                      <p:cBhvr>
                                        <p:cTn id="47" dur="500" fill="hold"/>
                                        <p:tgtEl>
                                          <p:spTgt spid="10"/>
                                        </p:tgtEl>
                                        <p:attrNameLst>
                                          <p:attrName>ppt_y</p:attrName>
                                        </p:attrNameLst>
                                      </p:cBhvr>
                                      <p:tavLst>
                                        <p:tav tm="0">
                                          <p:val>
                                            <p:strVal val="#ppt_y"/>
                                          </p:val>
                                        </p:tav>
                                        <p:tav tm="100000">
                                          <p:val>
                                            <p:strVal val="#ppt_y"/>
                                          </p:val>
                                        </p:tav>
                                      </p:tavLst>
                                    </p:anim>
                                    <p:animEffect transition="in" filter="fade">
                                      <p:cBhvr>
                                        <p:cTn id="48" dur="500"/>
                                        <p:tgtEl>
                                          <p:spTgt spid="10"/>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blinds(horizontal)">
                                      <p:cBhvr>
                                        <p:cTn id="53" dur="500"/>
                                        <p:tgtEl>
                                          <p:spTgt spid="11"/>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13"/>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54" presetClass="entr" presetSubtype="0" accel="100000" fill="hold" grpId="0" nodeType="clickEffect">
                                  <p:stCondLst>
                                    <p:cond delay="0"/>
                                  </p:stCondLst>
                                  <p:childTnLst>
                                    <p:set>
                                      <p:cBhvr>
                                        <p:cTn id="61" dur="1" fill="hold">
                                          <p:stCondLst>
                                            <p:cond delay="0"/>
                                          </p:stCondLst>
                                        </p:cTn>
                                        <p:tgtEl>
                                          <p:spTgt spid="18"/>
                                        </p:tgtEl>
                                        <p:attrNameLst>
                                          <p:attrName>style.visibility</p:attrName>
                                        </p:attrNameLst>
                                      </p:cBhvr>
                                      <p:to>
                                        <p:strVal val="visible"/>
                                      </p:to>
                                    </p:set>
                                    <p:anim calcmode="lin" valueType="num">
                                      <p:cBhvr>
                                        <p:cTn id="62" dur="500" fill="hold"/>
                                        <p:tgtEl>
                                          <p:spTgt spid="18"/>
                                        </p:tgtEl>
                                        <p:attrNameLst>
                                          <p:attrName>ppt_w</p:attrName>
                                        </p:attrNameLst>
                                      </p:cBhvr>
                                      <p:tavLst>
                                        <p:tav tm="0">
                                          <p:val>
                                            <p:strVal val="#ppt_w*0.05"/>
                                          </p:val>
                                        </p:tav>
                                        <p:tav tm="100000">
                                          <p:val>
                                            <p:strVal val="#ppt_w"/>
                                          </p:val>
                                        </p:tav>
                                      </p:tavLst>
                                    </p:anim>
                                    <p:anim calcmode="lin" valueType="num">
                                      <p:cBhvr>
                                        <p:cTn id="63" dur="500" fill="hold"/>
                                        <p:tgtEl>
                                          <p:spTgt spid="18"/>
                                        </p:tgtEl>
                                        <p:attrNameLst>
                                          <p:attrName>ppt_h</p:attrName>
                                        </p:attrNameLst>
                                      </p:cBhvr>
                                      <p:tavLst>
                                        <p:tav tm="0">
                                          <p:val>
                                            <p:strVal val="#ppt_h"/>
                                          </p:val>
                                        </p:tav>
                                        <p:tav tm="100000">
                                          <p:val>
                                            <p:strVal val="#ppt_h"/>
                                          </p:val>
                                        </p:tav>
                                      </p:tavLst>
                                    </p:anim>
                                    <p:anim calcmode="lin" valueType="num">
                                      <p:cBhvr>
                                        <p:cTn id="64" dur="500" fill="hold"/>
                                        <p:tgtEl>
                                          <p:spTgt spid="18"/>
                                        </p:tgtEl>
                                        <p:attrNameLst>
                                          <p:attrName>ppt_x</p:attrName>
                                        </p:attrNameLst>
                                      </p:cBhvr>
                                      <p:tavLst>
                                        <p:tav tm="0">
                                          <p:val>
                                            <p:strVal val="#ppt_x-.2"/>
                                          </p:val>
                                        </p:tav>
                                        <p:tav tm="100000">
                                          <p:val>
                                            <p:strVal val="#ppt_x"/>
                                          </p:val>
                                        </p:tav>
                                      </p:tavLst>
                                    </p:anim>
                                    <p:anim calcmode="lin" valueType="num">
                                      <p:cBhvr>
                                        <p:cTn id="65" dur="500" fill="hold"/>
                                        <p:tgtEl>
                                          <p:spTgt spid="18"/>
                                        </p:tgtEl>
                                        <p:attrNameLst>
                                          <p:attrName>ppt_y</p:attrName>
                                        </p:attrNameLst>
                                      </p:cBhvr>
                                      <p:tavLst>
                                        <p:tav tm="0">
                                          <p:val>
                                            <p:strVal val="#ppt_y"/>
                                          </p:val>
                                        </p:tav>
                                        <p:tav tm="100000">
                                          <p:val>
                                            <p:strVal val="#ppt_y"/>
                                          </p:val>
                                        </p:tav>
                                      </p:tavLst>
                                    </p:anim>
                                    <p:animEffect transition="in" filter="fade">
                                      <p:cBhvr>
                                        <p:cTn id="66" dur="500"/>
                                        <p:tgtEl>
                                          <p:spTgt spid="18"/>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blinds(horizontal)">
                                      <p:cBhvr>
                                        <p:cTn id="71" dur="500"/>
                                        <p:tgtEl>
                                          <p:spTgt spid="14"/>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11" grpId="0" animBg="1"/>
      <p:bldP spid="13" grpId="0" animBg="1"/>
      <p:bldP spid="14" grpId="0" animBg="1"/>
      <p:bldP spid="16" grpId="0" animBg="1"/>
      <p:bldP spid="1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2.5</a:t>
            </a:r>
            <a:r>
              <a:rPr lang="zh-CN" altLang="en-US" dirty="0" smtClean="0"/>
              <a:t> 类和对象的初步介绍</a:t>
            </a:r>
            <a:endParaRPr lang="zh-CN" altLang="en-US" dirty="0"/>
          </a:p>
        </p:txBody>
      </p:sp>
      <p:sp>
        <p:nvSpPr>
          <p:cNvPr id="4" name="TextBox 3"/>
          <p:cNvSpPr txBox="1"/>
          <p:nvPr/>
        </p:nvSpPr>
        <p:spPr>
          <a:xfrm>
            <a:off x="323528" y="980728"/>
            <a:ext cx="2232248" cy="461665"/>
          </a:xfrm>
          <a:prstGeom prst="rect">
            <a:avLst/>
          </a:prstGeom>
          <a:noFill/>
        </p:spPr>
        <p:txBody>
          <a:bodyPr wrap="square" rtlCol="0">
            <a:spAutoFit/>
          </a:bodyPr>
          <a:lstStyle/>
          <a:p>
            <a:pPr>
              <a:buFont typeface="Wingdings" pitchFamily="2" charset="2"/>
              <a:buChar char="p"/>
            </a:pPr>
            <a:r>
              <a:rPr lang="zh-CN" altLang="en-US" sz="2400" b="1" dirty="0" smtClean="0">
                <a:solidFill>
                  <a:srgbClr val="FF00FF"/>
                </a:solidFill>
                <a:latin typeface="Arial" pitchFamily="34" charset="0"/>
                <a:ea typeface="华文细黑" pitchFamily="2" charset="-122"/>
                <a:cs typeface="Arial" pitchFamily="34" charset="0"/>
              </a:rPr>
              <a:t>对象使用</a:t>
            </a:r>
            <a:endParaRPr lang="en-US" altLang="zh-CN" sz="2400" b="1" dirty="0" smtClean="0">
              <a:solidFill>
                <a:srgbClr val="FF00FF"/>
              </a:solidFill>
              <a:latin typeface="Arial" pitchFamily="34" charset="0"/>
              <a:ea typeface="华文细黑" pitchFamily="2" charset="-122"/>
              <a:cs typeface="Arial" pitchFamily="34" charset="0"/>
            </a:endParaRPr>
          </a:p>
        </p:txBody>
      </p:sp>
      <p:sp>
        <p:nvSpPr>
          <p:cNvPr id="5" name="TextBox 4"/>
          <p:cNvSpPr txBox="1"/>
          <p:nvPr/>
        </p:nvSpPr>
        <p:spPr>
          <a:xfrm>
            <a:off x="467544" y="1599183"/>
            <a:ext cx="4248472" cy="830997"/>
          </a:xfrm>
          <a:prstGeom prst="rect">
            <a:avLst/>
          </a:prstGeom>
          <a:noFill/>
        </p:spPr>
        <p:txBody>
          <a:bodyPr wrap="square" rtlCol="0">
            <a:spAutoFit/>
          </a:bodyPr>
          <a:lstStyle/>
          <a:p>
            <a:r>
              <a:rPr lang="zh-CN" altLang="en-US" sz="2400" dirty="0" smtClean="0"/>
              <a:t>对象引用</a:t>
            </a:r>
            <a:r>
              <a:rPr lang="en-US" altLang="zh-CN" sz="2400" dirty="0" smtClean="0"/>
              <a:t>.</a:t>
            </a:r>
            <a:r>
              <a:rPr lang="zh-CN" altLang="en-US" sz="2400" dirty="0" smtClean="0"/>
              <a:t>成员数据</a:t>
            </a:r>
            <a:r>
              <a:rPr lang="en-US" altLang="zh-CN" sz="2400" dirty="0" smtClean="0"/>
              <a:t>;</a:t>
            </a:r>
          </a:p>
          <a:p>
            <a:r>
              <a:rPr lang="zh-CN" altLang="en-US" sz="2400" dirty="0" smtClean="0"/>
              <a:t>对象引用</a:t>
            </a:r>
            <a:r>
              <a:rPr lang="en-US" altLang="zh-CN" sz="2400" dirty="0" smtClean="0"/>
              <a:t>.</a:t>
            </a:r>
            <a:r>
              <a:rPr lang="zh-CN" altLang="en-US" sz="2400" dirty="0" smtClean="0"/>
              <a:t>成员数据</a:t>
            </a:r>
            <a:r>
              <a:rPr lang="en-US" altLang="zh-CN" sz="2400" dirty="0" smtClean="0"/>
              <a:t>(</a:t>
            </a:r>
            <a:r>
              <a:rPr lang="zh-CN" altLang="en-US" sz="2400" dirty="0" smtClean="0"/>
              <a:t>参数列表</a:t>
            </a:r>
            <a:r>
              <a:rPr lang="en-US" altLang="zh-CN" sz="2400" dirty="0" smtClean="0"/>
              <a:t>);</a:t>
            </a:r>
            <a:endParaRPr lang="zh-CN" altLang="en-US" sz="2400" dirty="0"/>
          </a:p>
        </p:txBody>
      </p:sp>
      <p:sp>
        <p:nvSpPr>
          <p:cNvPr id="6" name="TextBox 5"/>
          <p:cNvSpPr txBox="1"/>
          <p:nvPr/>
        </p:nvSpPr>
        <p:spPr>
          <a:xfrm>
            <a:off x="5076056" y="1292567"/>
            <a:ext cx="3672408" cy="1200329"/>
          </a:xfrm>
          <a:prstGeom prst="rect">
            <a:avLst/>
          </a:prstGeom>
          <a:noFill/>
          <a:ln>
            <a:solidFill>
              <a:srgbClr val="C00000"/>
            </a:solidFill>
          </a:ln>
        </p:spPr>
        <p:txBody>
          <a:bodyPr wrap="square" rtlCol="0">
            <a:spAutoFit/>
          </a:bodyPr>
          <a:lstStyle/>
          <a:p>
            <a:r>
              <a:rPr lang="en-US" altLang="zh-CN" sz="2400" dirty="0" smtClean="0">
                <a:latin typeface="Arial" pitchFamily="34" charset="0"/>
                <a:cs typeface="Arial" pitchFamily="34" charset="0"/>
              </a:rPr>
              <a:t>Point</a:t>
            </a:r>
            <a:r>
              <a:rPr lang="zh-CN" altLang="en-US" sz="2400" dirty="0" smtClean="0">
                <a:latin typeface="Arial" pitchFamily="34" charset="0"/>
                <a:cs typeface="Arial" pitchFamily="34" charset="0"/>
              </a:rPr>
              <a:t> </a:t>
            </a:r>
            <a:r>
              <a:rPr lang="en-US" altLang="zh-CN" sz="2400" dirty="0" smtClean="0">
                <a:latin typeface="Arial" pitchFamily="34" charset="0"/>
                <a:cs typeface="Arial" pitchFamily="34" charset="0"/>
              </a:rPr>
              <a:t>p=new Point(10,20);</a:t>
            </a:r>
          </a:p>
          <a:p>
            <a:r>
              <a:rPr lang="en-US" altLang="zh-CN" sz="2400" dirty="0" smtClean="0">
                <a:latin typeface="Arial" pitchFamily="34" charset="0"/>
                <a:cs typeface="Arial" pitchFamily="34" charset="0"/>
              </a:rPr>
              <a:t>float r=</a:t>
            </a:r>
            <a:r>
              <a:rPr lang="en-US" altLang="zh-CN" sz="2400" dirty="0" err="1" smtClean="0">
                <a:latin typeface="Arial" pitchFamily="34" charset="0"/>
                <a:cs typeface="Arial" pitchFamily="34" charset="0"/>
              </a:rPr>
              <a:t>p.x</a:t>
            </a:r>
            <a:r>
              <a:rPr lang="en-US" altLang="zh-CN" sz="2400" dirty="0" smtClean="0">
                <a:latin typeface="Arial" pitchFamily="34" charset="0"/>
                <a:cs typeface="Arial" pitchFamily="34" charset="0"/>
              </a:rPr>
              <a:t>*</a:t>
            </a:r>
            <a:r>
              <a:rPr lang="en-US" altLang="zh-CN" sz="2400" dirty="0" err="1" smtClean="0">
                <a:latin typeface="Arial" pitchFamily="34" charset="0"/>
                <a:cs typeface="Arial" pitchFamily="34" charset="0"/>
              </a:rPr>
              <a:t>p.x+p.y</a:t>
            </a:r>
            <a:r>
              <a:rPr lang="en-US" altLang="zh-CN" sz="2400" dirty="0" smtClean="0">
                <a:latin typeface="Arial" pitchFamily="34" charset="0"/>
                <a:cs typeface="Arial" pitchFamily="34" charset="0"/>
              </a:rPr>
              <a:t>*</a:t>
            </a:r>
            <a:r>
              <a:rPr lang="en-US" altLang="zh-CN" sz="2400" dirty="0" err="1" smtClean="0">
                <a:latin typeface="Arial" pitchFamily="34" charset="0"/>
                <a:cs typeface="Arial" pitchFamily="34" charset="0"/>
              </a:rPr>
              <a:t>p.y</a:t>
            </a:r>
            <a:r>
              <a:rPr lang="en-US" altLang="zh-CN" sz="2400" dirty="0" smtClean="0">
                <a:latin typeface="Arial" pitchFamily="34" charset="0"/>
                <a:cs typeface="Arial" pitchFamily="34" charset="0"/>
              </a:rPr>
              <a:t>;</a:t>
            </a:r>
          </a:p>
          <a:p>
            <a:r>
              <a:rPr lang="en-US" altLang="zh-CN" sz="2400" dirty="0" err="1" smtClean="0">
                <a:latin typeface="Arial" pitchFamily="34" charset="0"/>
                <a:cs typeface="Arial" pitchFamily="34" charset="0"/>
              </a:rPr>
              <a:t>p.moveTo</a:t>
            </a:r>
            <a:r>
              <a:rPr lang="en-US" altLang="zh-CN" sz="2400" dirty="0" smtClean="0">
                <a:latin typeface="Arial" pitchFamily="34" charset="0"/>
                <a:cs typeface="Arial" pitchFamily="34" charset="0"/>
              </a:rPr>
              <a:t>(30,30);</a:t>
            </a:r>
          </a:p>
        </p:txBody>
      </p:sp>
      <p:sp>
        <p:nvSpPr>
          <p:cNvPr id="7" name="TextBox 6"/>
          <p:cNvSpPr txBox="1"/>
          <p:nvPr/>
        </p:nvSpPr>
        <p:spPr>
          <a:xfrm>
            <a:off x="539552" y="3501008"/>
            <a:ext cx="3240360" cy="461665"/>
          </a:xfrm>
          <a:prstGeom prst="rect">
            <a:avLst/>
          </a:prstGeom>
          <a:solidFill>
            <a:srgbClr val="FFFFCC"/>
          </a:solidFill>
        </p:spPr>
        <p:txBody>
          <a:bodyPr wrap="square" rtlCol="0">
            <a:spAutoFit/>
          </a:bodyPr>
          <a:lstStyle/>
          <a:p>
            <a:r>
              <a:rPr lang="en-US" altLang="zh-CN" sz="2400" dirty="0" smtClean="0">
                <a:latin typeface="Arial" pitchFamily="34" charset="0"/>
                <a:cs typeface="Arial" pitchFamily="34" charset="0"/>
              </a:rPr>
              <a:t>p=new Point(10,20);</a:t>
            </a:r>
          </a:p>
        </p:txBody>
      </p:sp>
      <p:sp>
        <p:nvSpPr>
          <p:cNvPr id="8" name="TextBox 7"/>
          <p:cNvSpPr txBox="1"/>
          <p:nvPr/>
        </p:nvSpPr>
        <p:spPr>
          <a:xfrm>
            <a:off x="611560" y="2780928"/>
            <a:ext cx="1440160" cy="461665"/>
          </a:xfrm>
          <a:prstGeom prst="rect">
            <a:avLst/>
          </a:prstGeom>
          <a:solidFill>
            <a:srgbClr val="FFFFCC"/>
          </a:solidFill>
        </p:spPr>
        <p:txBody>
          <a:bodyPr wrap="square" rtlCol="0">
            <a:spAutoFit/>
          </a:bodyPr>
          <a:lstStyle/>
          <a:p>
            <a:r>
              <a:rPr lang="en-US" altLang="zh-CN" sz="2400" dirty="0" smtClean="0">
                <a:latin typeface="Arial" pitchFamily="34" charset="0"/>
                <a:cs typeface="Arial" pitchFamily="34" charset="0"/>
              </a:rPr>
              <a:t>Point</a:t>
            </a:r>
            <a:r>
              <a:rPr lang="zh-CN" altLang="en-US" sz="2400" dirty="0" smtClean="0">
                <a:latin typeface="Arial" pitchFamily="34" charset="0"/>
                <a:cs typeface="Arial" pitchFamily="34" charset="0"/>
              </a:rPr>
              <a:t> </a:t>
            </a:r>
            <a:r>
              <a:rPr lang="en-US" altLang="zh-CN" sz="2400" dirty="0" smtClean="0">
                <a:latin typeface="Arial" pitchFamily="34" charset="0"/>
                <a:cs typeface="Arial" pitchFamily="34" charset="0"/>
              </a:rPr>
              <a:t>p;</a:t>
            </a:r>
          </a:p>
        </p:txBody>
      </p:sp>
      <p:grpSp>
        <p:nvGrpSpPr>
          <p:cNvPr id="25" name="组合 24"/>
          <p:cNvGrpSpPr/>
          <p:nvPr/>
        </p:nvGrpSpPr>
        <p:grpSpPr>
          <a:xfrm>
            <a:off x="4644008" y="3356992"/>
            <a:ext cx="2604988" cy="1728192"/>
            <a:chOff x="4644008" y="3645024"/>
            <a:chExt cx="2604988" cy="1728192"/>
          </a:xfrm>
        </p:grpSpPr>
        <p:sp>
          <p:nvSpPr>
            <p:cNvPr id="12" name="TextBox 11"/>
            <p:cNvSpPr txBox="1"/>
            <p:nvPr/>
          </p:nvSpPr>
          <p:spPr>
            <a:xfrm>
              <a:off x="4644008" y="3645024"/>
              <a:ext cx="720080" cy="461665"/>
            </a:xfrm>
            <a:prstGeom prst="rect">
              <a:avLst/>
            </a:prstGeom>
            <a:noFill/>
          </p:spPr>
          <p:txBody>
            <a:bodyPr wrap="square" rtlCol="0">
              <a:spAutoFit/>
            </a:bodyPr>
            <a:lstStyle/>
            <a:p>
              <a:pPr algn="ctr"/>
              <a:r>
                <a:rPr lang="en-US" altLang="zh-CN" sz="2400" b="1" dirty="0" smtClean="0">
                  <a:latin typeface="Arial" pitchFamily="34" charset="0"/>
                  <a:cs typeface="Arial" pitchFamily="34" charset="0"/>
                </a:rPr>
                <a:t>p</a:t>
              </a:r>
            </a:p>
          </p:txBody>
        </p:sp>
        <p:sp>
          <p:nvSpPr>
            <p:cNvPr id="14" name="TextBox 13"/>
            <p:cNvSpPr txBox="1"/>
            <p:nvPr/>
          </p:nvSpPr>
          <p:spPr>
            <a:xfrm>
              <a:off x="5364088" y="3707740"/>
              <a:ext cx="1872208" cy="369332"/>
            </a:xfrm>
            <a:prstGeom prst="rect">
              <a:avLst/>
            </a:prstGeom>
            <a:noFill/>
            <a:ln>
              <a:solidFill>
                <a:schemeClr val="tx1"/>
              </a:solidFill>
            </a:ln>
          </p:spPr>
          <p:txBody>
            <a:bodyPr wrap="square" rtlCol="0">
              <a:spAutoFit/>
            </a:bodyPr>
            <a:lstStyle/>
            <a:p>
              <a:pPr algn="ctr"/>
              <a:r>
                <a:rPr lang="en-US" altLang="zh-CN" b="1" dirty="0" smtClean="0">
                  <a:latin typeface="Arial" pitchFamily="34" charset="0"/>
                  <a:cs typeface="Arial" pitchFamily="34" charset="0"/>
                </a:rPr>
                <a:t>0X1abcdef</a:t>
              </a:r>
              <a:endParaRPr lang="zh-CN" altLang="en-US" b="1" dirty="0">
                <a:latin typeface="Arial" pitchFamily="34" charset="0"/>
                <a:cs typeface="Arial" pitchFamily="34" charset="0"/>
              </a:endParaRPr>
            </a:p>
          </p:txBody>
        </p:sp>
        <p:sp>
          <p:nvSpPr>
            <p:cNvPr id="16" name="TextBox 15"/>
            <p:cNvSpPr txBox="1"/>
            <p:nvPr/>
          </p:nvSpPr>
          <p:spPr>
            <a:xfrm>
              <a:off x="4644008" y="4509120"/>
              <a:ext cx="720080" cy="461665"/>
            </a:xfrm>
            <a:prstGeom prst="rect">
              <a:avLst/>
            </a:prstGeom>
            <a:noFill/>
          </p:spPr>
          <p:txBody>
            <a:bodyPr wrap="square" rtlCol="0">
              <a:spAutoFit/>
            </a:bodyPr>
            <a:lstStyle/>
            <a:p>
              <a:pPr algn="ctr"/>
              <a:r>
                <a:rPr lang="en-US" altLang="zh-CN" sz="2400" b="1" dirty="0" smtClean="0">
                  <a:latin typeface="Arial" pitchFamily="34" charset="0"/>
                  <a:cs typeface="Arial" pitchFamily="34" charset="0"/>
                </a:rPr>
                <a:t>x</a:t>
              </a:r>
            </a:p>
          </p:txBody>
        </p:sp>
        <p:sp>
          <p:nvSpPr>
            <p:cNvPr id="17" name="TextBox 16"/>
            <p:cNvSpPr txBox="1"/>
            <p:nvPr/>
          </p:nvSpPr>
          <p:spPr>
            <a:xfrm>
              <a:off x="4644008" y="4911551"/>
              <a:ext cx="720080" cy="461665"/>
            </a:xfrm>
            <a:prstGeom prst="rect">
              <a:avLst/>
            </a:prstGeom>
            <a:noFill/>
          </p:spPr>
          <p:txBody>
            <a:bodyPr wrap="square" rtlCol="0">
              <a:spAutoFit/>
            </a:bodyPr>
            <a:lstStyle/>
            <a:p>
              <a:pPr algn="ctr"/>
              <a:r>
                <a:rPr lang="en-US" altLang="zh-CN" sz="2400" b="1" dirty="0" smtClean="0">
                  <a:latin typeface="Arial" pitchFamily="34" charset="0"/>
                  <a:cs typeface="Arial" pitchFamily="34" charset="0"/>
                </a:rPr>
                <a:t>y</a:t>
              </a:r>
            </a:p>
          </p:txBody>
        </p:sp>
        <p:cxnSp>
          <p:nvCxnSpPr>
            <p:cNvPr id="19" name="形状 18"/>
            <p:cNvCxnSpPr>
              <a:stCxn id="14" idx="3"/>
              <a:endCxn id="20" idx="3"/>
            </p:cNvCxnSpPr>
            <p:nvPr/>
          </p:nvCxnSpPr>
          <p:spPr>
            <a:xfrm>
              <a:off x="7236296" y="3892406"/>
              <a:ext cx="12700" cy="873388"/>
            </a:xfrm>
            <a:prstGeom prst="bentConnector3">
              <a:avLst>
                <a:gd name="adj1" fmla="val 1800000"/>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364088" y="4581128"/>
              <a:ext cx="1872208" cy="369332"/>
            </a:xfrm>
            <a:prstGeom prst="rect">
              <a:avLst/>
            </a:prstGeom>
            <a:noFill/>
            <a:ln>
              <a:solidFill>
                <a:schemeClr val="tx1"/>
              </a:solidFill>
            </a:ln>
          </p:spPr>
          <p:txBody>
            <a:bodyPr wrap="square" rtlCol="0">
              <a:spAutoFit/>
            </a:bodyPr>
            <a:lstStyle/>
            <a:p>
              <a:pPr algn="ctr"/>
              <a:r>
                <a:rPr lang="en-US" altLang="zh-CN" b="1" dirty="0" smtClean="0">
                  <a:latin typeface="Arial" pitchFamily="34" charset="0"/>
                  <a:cs typeface="Arial" pitchFamily="34" charset="0"/>
                </a:rPr>
                <a:t>10</a:t>
              </a:r>
              <a:endParaRPr lang="zh-CN" altLang="en-US" b="1" dirty="0">
                <a:latin typeface="Arial" pitchFamily="34" charset="0"/>
                <a:cs typeface="Arial" pitchFamily="34" charset="0"/>
              </a:endParaRPr>
            </a:p>
          </p:txBody>
        </p:sp>
        <p:sp>
          <p:nvSpPr>
            <p:cNvPr id="21" name="TextBox 20"/>
            <p:cNvSpPr txBox="1"/>
            <p:nvPr/>
          </p:nvSpPr>
          <p:spPr>
            <a:xfrm>
              <a:off x="5364088" y="4950460"/>
              <a:ext cx="1872208" cy="369332"/>
            </a:xfrm>
            <a:prstGeom prst="rect">
              <a:avLst/>
            </a:prstGeom>
            <a:noFill/>
            <a:ln>
              <a:solidFill>
                <a:schemeClr val="tx1"/>
              </a:solidFill>
            </a:ln>
          </p:spPr>
          <p:txBody>
            <a:bodyPr wrap="square" rtlCol="0">
              <a:spAutoFit/>
            </a:bodyPr>
            <a:lstStyle/>
            <a:p>
              <a:pPr algn="ctr"/>
              <a:r>
                <a:rPr lang="en-US" altLang="zh-CN" b="1" dirty="0" smtClean="0">
                  <a:latin typeface="Arial" pitchFamily="34" charset="0"/>
                  <a:cs typeface="Arial" pitchFamily="34" charset="0"/>
                </a:rPr>
                <a:t>20</a:t>
              </a:r>
              <a:endParaRPr lang="zh-CN" altLang="en-US" b="1" dirty="0">
                <a:latin typeface="Arial" pitchFamily="34" charset="0"/>
                <a:cs typeface="Arial" pitchFamily="34" charset="0"/>
              </a:endParaRPr>
            </a:p>
          </p:txBody>
        </p:sp>
      </p:grpSp>
      <p:grpSp>
        <p:nvGrpSpPr>
          <p:cNvPr id="24" name="组合 23"/>
          <p:cNvGrpSpPr/>
          <p:nvPr/>
        </p:nvGrpSpPr>
        <p:grpSpPr>
          <a:xfrm>
            <a:off x="4644008" y="2636912"/>
            <a:ext cx="3816424" cy="461665"/>
            <a:chOff x="4644008" y="2924944"/>
            <a:chExt cx="3816424" cy="461665"/>
          </a:xfrm>
        </p:grpSpPr>
        <p:sp>
          <p:nvSpPr>
            <p:cNvPr id="10" name="TextBox 9"/>
            <p:cNvSpPr txBox="1"/>
            <p:nvPr/>
          </p:nvSpPr>
          <p:spPr>
            <a:xfrm>
              <a:off x="4644008" y="2924944"/>
              <a:ext cx="720080" cy="461665"/>
            </a:xfrm>
            <a:prstGeom prst="rect">
              <a:avLst/>
            </a:prstGeom>
            <a:noFill/>
          </p:spPr>
          <p:txBody>
            <a:bodyPr wrap="square" rtlCol="0">
              <a:spAutoFit/>
            </a:bodyPr>
            <a:lstStyle/>
            <a:p>
              <a:pPr algn="ctr"/>
              <a:r>
                <a:rPr lang="en-US" altLang="zh-CN" sz="2400" b="1" dirty="0" smtClean="0">
                  <a:latin typeface="Arial" pitchFamily="34" charset="0"/>
                  <a:cs typeface="Arial" pitchFamily="34" charset="0"/>
                </a:rPr>
                <a:t>p</a:t>
              </a:r>
            </a:p>
          </p:txBody>
        </p:sp>
        <p:sp>
          <p:nvSpPr>
            <p:cNvPr id="15" name="TextBox 14"/>
            <p:cNvSpPr txBox="1"/>
            <p:nvPr/>
          </p:nvSpPr>
          <p:spPr>
            <a:xfrm>
              <a:off x="5292080" y="2996952"/>
              <a:ext cx="1872208" cy="369332"/>
            </a:xfrm>
            <a:prstGeom prst="rect">
              <a:avLst/>
            </a:prstGeom>
            <a:noFill/>
            <a:ln>
              <a:solidFill>
                <a:schemeClr val="tx1"/>
              </a:solidFill>
            </a:ln>
          </p:spPr>
          <p:txBody>
            <a:bodyPr wrap="square" rtlCol="0">
              <a:spAutoFit/>
            </a:bodyPr>
            <a:lstStyle/>
            <a:p>
              <a:pPr algn="ctr"/>
              <a:r>
                <a:rPr lang="en-US" altLang="zh-CN" b="1" dirty="0" smtClean="0">
                  <a:latin typeface="Arial" pitchFamily="34" charset="0"/>
                  <a:cs typeface="Arial" pitchFamily="34" charset="0"/>
                </a:rPr>
                <a:t>????</a:t>
              </a:r>
              <a:endParaRPr lang="zh-CN" altLang="en-US" b="1" dirty="0">
                <a:latin typeface="Arial" pitchFamily="34" charset="0"/>
                <a:cs typeface="Arial" pitchFamily="34" charset="0"/>
              </a:endParaRPr>
            </a:p>
          </p:txBody>
        </p:sp>
        <p:sp>
          <p:nvSpPr>
            <p:cNvPr id="23" name="TextBox 22"/>
            <p:cNvSpPr txBox="1"/>
            <p:nvPr/>
          </p:nvSpPr>
          <p:spPr>
            <a:xfrm>
              <a:off x="7308304" y="2924944"/>
              <a:ext cx="1152128" cy="461665"/>
            </a:xfrm>
            <a:prstGeom prst="rect">
              <a:avLst/>
            </a:prstGeom>
            <a:noFill/>
          </p:spPr>
          <p:txBody>
            <a:bodyPr wrap="square" rtlCol="0">
              <a:spAutoFit/>
            </a:bodyPr>
            <a:lstStyle/>
            <a:p>
              <a:pPr algn="ctr"/>
              <a:r>
                <a:rPr lang="zh-CN" altLang="en-US" sz="2400" b="1" dirty="0" smtClean="0">
                  <a:solidFill>
                    <a:srgbClr val="FF0000"/>
                  </a:solidFill>
                  <a:latin typeface="Arial" pitchFamily="34" charset="0"/>
                  <a:cs typeface="Arial" pitchFamily="34" charset="0"/>
                </a:rPr>
                <a:t>引用</a:t>
              </a:r>
              <a:endParaRPr lang="en-US" altLang="zh-CN" sz="2400" b="1" dirty="0" smtClean="0">
                <a:solidFill>
                  <a:srgbClr val="FF0000"/>
                </a:solidFill>
                <a:latin typeface="Arial" pitchFamily="34" charset="0"/>
                <a:cs typeface="Arial" pitchFamily="34" charset="0"/>
              </a:endParaRPr>
            </a:p>
          </p:txBody>
        </p:sp>
      </p:grpSp>
      <p:sp>
        <p:nvSpPr>
          <p:cNvPr id="26" name="TextBox 25"/>
          <p:cNvSpPr txBox="1"/>
          <p:nvPr/>
        </p:nvSpPr>
        <p:spPr>
          <a:xfrm>
            <a:off x="467544" y="5085184"/>
            <a:ext cx="3744416" cy="830997"/>
          </a:xfrm>
          <a:prstGeom prst="rect">
            <a:avLst/>
          </a:prstGeom>
          <a:solidFill>
            <a:srgbClr val="FFFFCC"/>
          </a:solidFill>
        </p:spPr>
        <p:txBody>
          <a:bodyPr wrap="square" rtlCol="0">
            <a:spAutoFit/>
          </a:bodyPr>
          <a:lstStyle/>
          <a:p>
            <a:r>
              <a:rPr lang="en-US" altLang="zh-CN" sz="2400" dirty="0" smtClean="0">
                <a:latin typeface="Arial" pitchFamily="34" charset="0"/>
                <a:cs typeface="Arial" pitchFamily="34" charset="0"/>
              </a:rPr>
              <a:t>Point</a:t>
            </a:r>
            <a:r>
              <a:rPr lang="zh-CN" altLang="en-US" sz="2400" dirty="0" smtClean="0">
                <a:latin typeface="Arial" pitchFamily="34" charset="0"/>
                <a:cs typeface="Arial" pitchFamily="34" charset="0"/>
              </a:rPr>
              <a:t> </a:t>
            </a:r>
            <a:r>
              <a:rPr lang="en-US" altLang="zh-CN" sz="2400" dirty="0" smtClean="0">
                <a:latin typeface="Arial" pitchFamily="34" charset="0"/>
                <a:cs typeface="Arial" pitchFamily="34" charset="0"/>
              </a:rPr>
              <a:t>p;</a:t>
            </a:r>
          </a:p>
          <a:p>
            <a:r>
              <a:rPr lang="en-US" altLang="zh-CN" sz="2400" dirty="0" err="1" smtClean="0">
                <a:latin typeface="Arial" pitchFamily="34" charset="0"/>
                <a:cs typeface="Arial" pitchFamily="34" charset="0"/>
              </a:rPr>
              <a:t>system.out.println</a:t>
            </a:r>
            <a:r>
              <a:rPr lang="en-US" altLang="zh-CN" sz="2400" dirty="0" smtClean="0">
                <a:latin typeface="Arial" pitchFamily="34" charset="0"/>
                <a:cs typeface="Arial" pitchFamily="34" charset="0"/>
              </a:rPr>
              <a:t>(p)</a:t>
            </a:r>
          </a:p>
        </p:txBody>
      </p:sp>
      <p:sp>
        <p:nvSpPr>
          <p:cNvPr id="27" name="TextBox 26"/>
          <p:cNvSpPr txBox="1"/>
          <p:nvPr/>
        </p:nvSpPr>
        <p:spPr>
          <a:xfrm>
            <a:off x="539552" y="5949280"/>
            <a:ext cx="3744416" cy="830997"/>
          </a:xfrm>
          <a:prstGeom prst="rect">
            <a:avLst/>
          </a:prstGeom>
          <a:solidFill>
            <a:srgbClr val="FFFFCC"/>
          </a:solidFill>
        </p:spPr>
        <p:txBody>
          <a:bodyPr wrap="square" rtlCol="0">
            <a:spAutoFit/>
          </a:bodyPr>
          <a:lstStyle/>
          <a:p>
            <a:r>
              <a:rPr lang="en-US" altLang="zh-CN" sz="2400" dirty="0" smtClean="0">
                <a:latin typeface="Arial" pitchFamily="34" charset="0"/>
                <a:cs typeface="Arial" pitchFamily="34" charset="0"/>
              </a:rPr>
              <a:t>Point</a:t>
            </a:r>
            <a:r>
              <a:rPr lang="zh-CN" altLang="en-US" sz="2400" dirty="0" smtClean="0">
                <a:latin typeface="Arial" pitchFamily="34" charset="0"/>
                <a:cs typeface="Arial" pitchFamily="34" charset="0"/>
              </a:rPr>
              <a:t> </a:t>
            </a:r>
            <a:r>
              <a:rPr lang="en-US" altLang="zh-CN" sz="2400" dirty="0" smtClean="0">
                <a:latin typeface="Arial" pitchFamily="34" charset="0"/>
                <a:cs typeface="Arial" pitchFamily="34" charset="0"/>
              </a:rPr>
              <a:t>p=null;</a:t>
            </a:r>
          </a:p>
          <a:p>
            <a:r>
              <a:rPr lang="en-US" altLang="zh-CN" sz="2400" dirty="0" err="1" smtClean="0">
                <a:latin typeface="Arial" pitchFamily="34" charset="0"/>
                <a:cs typeface="Arial" pitchFamily="34" charset="0"/>
              </a:rPr>
              <a:t>system.out.println</a:t>
            </a:r>
            <a:r>
              <a:rPr lang="en-US" altLang="zh-CN" sz="2400" dirty="0" smtClean="0">
                <a:latin typeface="Arial" pitchFamily="34" charset="0"/>
                <a:cs typeface="Arial" pitchFamily="34" charset="0"/>
              </a:rPr>
              <a:t>(p)</a:t>
            </a:r>
          </a:p>
        </p:txBody>
      </p:sp>
      <p:sp>
        <p:nvSpPr>
          <p:cNvPr id="28" name="TextBox 27"/>
          <p:cNvSpPr txBox="1"/>
          <p:nvPr/>
        </p:nvSpPr>
        <p:spPr>
          <a:xfrm>
            <a:off x="4932040" y="5190291"/>
            <a:ext cx="3744416" cy="830997"/>
          </a:xfrm>
          <a:prstGeom prst="rect">
            <a:avLst/>
          </a:prstGeom>
          <a:solidFill>
            <a:schemeClr val="bg2">
              <a:lumMod val="90000"/>
            </a:schemeClr>
          </a:solidFill>
        </p:spPr>
        <p:txBody>
          <a:bodyPr wrap="square" rtlCol="0">
            <a:spAutoFit/>
          </a:bodyPr>
          <a:lstStyle/>
          <a:p>
            <a:r>
              <a:rPr lang="en-US" altLang="zh-CN" sz="2400" dirty="0" smtClean="0">
                <a:solidFill>
                  <a:srgbClr val="FF0000"/>
                </a:solidFill>
                <a:latin typeface="Arial" pitchFamily="34" charset="0"/>
                <a:cs typeface="Arial" pitchFamily="34" charset="0"/>
              </a:rPr>
              <a:t>“variable p might not have been initialized”</a:t>
            </a:r>
          </a:p>
        </p:txBody>
      </p:sp>
      <p:sp>
        <p:nvSpPr>
          <p:cNvPr id="29" name="TextBox 28"/>
          <p:cNvSpPr txBox="1"/>
          <p:nvPr/>
        </p:nvSpPr>
        <p:spPr>
          <a:xfrm>
            <a:off x="4932040" y="6165304"/>
            <a:ext cx="3744416" cy="461665"/>
          </a:xfrm>
          <a:prstGeom prst="rect">
            <a:avLst/>
          </a:prstGeom>
          <a:solidFill>
            <a:schemeClr val="bg2">
              <a:lumMod val="90000"/>
            </a:schemeClr>
          </a:solidFill>
        </p:spPr>
        <p:txBody>
          <a:bodyPr wrap="square" rtlCol="0">
            <a:spAutoFit/>
          </a:bodyPr>
          <a:lstStyle/>
          <a:p>
            <a:r>
              <a:rPr lang="en-US" altLang="zh-CN" sz="2400" dirty="0" smtClean="0">
                <a:solidFill>
                  <a:srgbClr val="FF0000"/>
                </a:solidFill>
                <a:latin typeface="Arial" pitchFamily="34" charset="0"/>
                <a:cs typeface="Arial" pitchFamily="34" charset="0"/>
              </a:rPr>
              <a:t>null</a:t>
            </a:r>
          </a:p>
        </p:txBody>
      </p:sp>
      <p:sp>
        <p:nvSpPr>
          <p:cNvPr id="30" name="右箭头 29"/>
          <p:cNvSpPr/>
          <p:nvPr/>
        </p:nvSpPr>
        <p:spPr>
          <a:xfrm>
            <a:off x="4355976" y="5517232"/>
            <a:ext cx="432048" cy="28803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31" name="右箭头 30"/>
          <p:cNvSpPr/>
          <p:nvPr/>
        </p:nvSpPr>
        <p:spPr>
          <a:xfrm>
            <a:off x="4427984" y="6237312"/>
            <a:ext cx="432048" cy="28803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additive="base">
                                        <p:cTn id="21" dur="500" fill="hold"/>
                                        <p:tgtEl>
                                          <p:spTgt spid="24"/>
                                        </p:tgtEl>
                                        <p:attrNameLst>
                                          <p:attrName>ppt_x</p:attrName>
                                        </p:attrNameLst>
                                      </p:cBhvr>
                                      <p:tavLst>
                                        <p:tav tm="0">
                                          <p:val>
                                            <p:strVal val="1+#ppt_w/2"/>
                                          </p:val>
                                        </p:tav>
                                        <p:tav tm="100000">
                                          <p:val>
                                            <p:strVal val="#ppt_x"/>
                                          </p:val>
                                        </p:tav>
                                      </p:tavLst>
                                    </p:anim>
                                    <p:anim calcmode="lin" valueType="num">
                                      <p:cBhvr additive="base">
                                        <p:cTn id="22"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ppt_x"/>
                                          </p:val>
                                        </p:tav>
                                        <p:tav tm="100000">
                                          <p:val>
                                            <p:strVal val="#ppt_x"/>
                                          </p:val>
                                        </p:tav>
                                      </p:tavLst>
                                    </p:anim>
                                    <p:anim calcmode="lin" valueType="num">
                                      <p:cBhvr additive="base">
                                        <p:cTn id="3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26" grpId="0" animBg="1"/>
      <p:bldP spid="27" grpId="0" animBg="1"/>
      <p:bldP spid="28" grpId="0" animBg="1"/>
      <p:bldP spid="29" grpId="0" animBg="1"/>
      <p:bldP spid="30" grpId="0" animBg="1"/>
      <p:bldP spid="3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2.5</a:t>
            </a:r>
            <a:r>
              <a:rPr lang="zh-CN" altLang="en-US" dirty="0" smtClean="0"/>
              <a:t> 类和对象的初步介绍</a:t>
            </a:r>
            <a:endParaRPr lang="zh-CN" altLang="en-US" dirty="0"/>
          </a:p>
        </p:txBody>
      </p:sp>
      <p:sp>
        <p:nvSpPr>
          <p:cNvPr id="4" name="TextBox 3"/>
          <p:cNvSpPr txBox="1"/>
          <p:nvPr/>
        </p:nvSpPr>
        <p:spPr>
          <a:xfrm>
            <a:off x="323528" y="980728"/>
            <a:ext cx="8496944" cy="830997"/>
          </a:xfrm>
          <a:prstGeom prst="rect">
            <a:avLst/>
          </a:prstGeom>
          <a:noFill/>
        </p:spPr>
        <p:txBody>
          <a:bodyPr wrap="square" rtlCol="0">
            <a:spAutoFit/>
          </a:bodyPr>
          <a:lstStyle/>
          <a:p>
            <a:pPr>
              <a:buFont typeface="Wingdings" pitchFamily="2" charset="2"/>
              <a:buChar char="p"/>
            </a:pPr>
            <a:r>
              <a:rPr lang="zh-CN" altLang="en-US" sz="2400" b="1" dirty="0" smtClean="0">
                <a:solidFill>
                  <a:srgbClr val="FF00FF"/>
                </a:solidFill>
                <a:latin typeface="Arial" pitchFamily="34" charset="0"/>
                <a:ea typeface="华文细黑" pitchFamily="2" charset="-122"/>
                <a:cs typeface="Arial" pitchFamily="34" charset="0"/>
              </a:rPr>
              <a:t>引用变量的赋值</a:t>
            </a:r>
            <a:endParaRPr lang="en-US" altLang="zh-CN" sz="2400" b="1" dirty="0" smtClean="0">
              <a:solidFill>
                <a:srgbClr val="FF00FF"/>
              </a:solidFill>
              <a:latin typeface="Arial" pitchFamily="34" charset="0"/>
              <a:ea typeface="华文细黑" pitchFamily="2" charset="-122"/>
              <a:cs typeface="Arial" pitchFamily="34" charset="0"/>
            </a:endParaRPr>
          </a:p>
          <a:p>
            <a:r>
              <a:rPr lang="en-US" altLang="zh-CN" sz="2400" b="1" dirty="0" smtClean="0">
                <a:latin typeface="Arial" pitchFamily="34" charset="0"/>
                <a:ea typeface="华文细黑" pitchFamily="2" charset="-122"/>
                <a:cs typeface="Arial" pitchFamily="34" charset="0"/>
              </a:rPr>
              <a:t>Java</a:t>
            </a:r>
            <a:r>
              <a:rPr lang="zh-CN" altLang="en-US" sz="2400" b="1" dirty="0" smtClean="0">
                <a:latin typeface="Arial" pitchFamily="34" charset="0"/>
                <a:ea typeface="华文细黑" pitchFamily="2" charset="-122"/>
                <a:cs typeface="Arial" pitchFamily="34" charset="0"/>
              </a:rPr>
              <a:t>把说明为</a:t>
            </a:r>
            <a:r>
              <a:rPr lang="en-US" altLang="zh-CN" sz="2400" b="1" dirty="0" smtClean="0">
                <a:latin typeface="Arial" pitchFamily="34" charset="0"/>
                <a:ea typeface="华文细黑" pitchFamily="2" charset="-122"/>
                <a:cs typeface="Arial" pitchFamily="34" charset="0"/>
              </a:rPr>
              <a:t>class</a:t>
            </a:r>
            <a:r>
              <a:rPr lang="zh-CN" altLang="en-US" sz="2400" b="1" dirty="0" smtClean="0">
                <a:latin typeface="Arial" pitchFamily="34" charset="0"/>
                <a:ea typeface="华文细黑" pitchFamily="2" charset="-122"/>
                <a:cs typeface="Arial" pitchFamily="34" charset="0"/>
              </a:rPr>
              <a:t>类型的变量看作是引用。</a:t>
            </a:r>
            <a:endParaRPr lang="en-US" altLang="zh-CN" sz="2400" b="1" dirty="0" smtClean="0">
              <a:latin typeface="Arial" pitchFamily="34" charset="0"/>
              <a:ea typeface="华文细黑" pitchFamily="2" charset="-122"/>
              <a:cs typeface="Arial" pitchFamily="34" charset="0"/>
            </a:endParaRPr>
          </a:p>
        </p:txBody>
      </p:sp>
      <p:pic>
        <p:nvPicPr>
          <p:cNvPr id="1026" name="Picture 2"/>
          <p:cNvPicPr>
            <a:picLocks noChangeAspect="1" noChangeArrowheads="1"/>
          </p:cNvPicPr>
          <p:nvPr/>
        </p:nvPicPr>
        <p:blipFill>
          <a:blip r:embed="rId2" cstate="print"/>
          <a:srcRect/>
          <a:stretch>
            <a:fillRect/>
          </a:stretch>
        </p:blipFill>
        <p:spPr bwMode="auto">
          <a:xfrm>
            <a:off x="395536" y="1844824"/>
            <a:ext cx="8136904" cy="2160240"/>
          </a:xfrm>
          <a:prstGeom prst="rect">
            <a:avLst/>
          </a:prstGeom>
          <a:noFill/>
          <a:ln w="9525">
            <a:solidFill>
              <a:srgbClr val="C00000"/>
            </a:solidFill>
            <a:miter lim="800000"/>
            <a:headEnd/>
            <a:tailEnd/>
          </a:ln>
        </p:spPr>
      </p:pic>
      <p:grpSp>
        <p:nvGrpSpPr>
          <p:cNvPr id="11" name="组合 10"/>
          <p:cNvGrpSpPr/>
          <p:nvPr/>
        </p:nvGrpSpPr>
        <p:grpSpPr>
          <a:xfrm>
            <a:off x="539552" y="4221088"/>
            <a:ext cx="2604988" cy="1728192"/>
            <a:chOff x="4644008" y="3645024"/>
            <a:chExt cx="2604988" cy="1728192"/>
          </a:xfrm>
        </p:grpSpPr>
        <p:sp>
          <p:nvSpPr>
            <p:cNvPr id="12" name="TextBox 11"/>
            <p:cNvSpPr txBox="1"/>
            <p:nvPr/>
          </p:nvSpPr>
          <p:spPr>
            <a:xfrm>
              <a:off x="4644008" y="3645024"/>
              <a:ext cx="720080" cy="400110"/>
            </a:xfrm>
            <a:prstGeom prst="rect">
              <a:avLst/>
            </a:prstGeom>
            <a:noFill/>
          </p:spPr>
          <p:txBody>
            <a:bodyPr wrap="square" rtlCol="0">
              <a:spAutoFit/>
            </a:bodyPr>
            <a:lstStyle/>
            <a:p>
              <a:pPr algn="ctr"/>
              <a:r>
                <a:rPr lang="en-US" altLang="zh-CN" sz="2000" b="1" dirty="0" smtClean="0">
                  <a:latin typeface="Arial" pitchFamily="34" charset="0"/>
                  <a:cs typeface="Arial" pitchFamily="34" charset="0"/>
                </a:rPr>
                <a:t>p1</a:t>
              </a:r>
            </a:p>
          </p:txBody>
        </p:sp>
        <p:sp>
          <p:nvSpPr>
            <p:cNvPr id="13" name="TextBox 12"/>
            <p:cNvSpPr txBox="1"/>
            <p:nvPr/>
          </p:nvSpPr>
          <p:spPr>
            <a:xfrm>
              <a:off x="5364088" y="3707740"/>
              <a:ext cx="1872208" cy="369332"/>
            </a:xfrm>
            <a:prstGeom prst="rect">
              <a:avLst/>
            </a:prstGeom>
            <a:noFill/>
            <a:ln>
              <a:solidFill>
                <a:schemeClr val="tx1"/>
              </a:solidFill>
            </a:ln>
          </p:spPr>
          <p:txBody>
            <a:bodyPr wrap="square" rtlCol="0">
              <a:spAutoFit/>
            </a:bodyPr>
            <a:lstStyle/>
            <a:p>
              <a:pPr algn="ctr"/>
              <a:r>
                <a:rPr lang="en-US" altLang="zh-CN" b="1" dirty="0" smtClean="0">
                  <a:latin typeface="Arial" pitchFamily="34" charset="0"/>
                  <a:cs typeface="Arial" pitchFamily="34" charset="0"/>
                </a:rPr>
                <a:t>0X1abcdef</a:t>
              </a:r>
              <a:endParaRPr lang="zh-CN" altLang="en-US" b="1" dirty="0">
                <a:latin typeface="Arial" pitchFamily="34" charset="0"/>
                <a:cs typeface="Arial" pitchFamily="34" charset="0"/>
              </a:endParaRPr>
            </a:p>
          </p:txBody>
        </p:sp>
        <p:sp>
          <p:nvSpPr>
            <p:cNvPr id="14" name="TextBox 13"/>
            <p:cNvSpPr txBox="1"/>
            <p:nvPr/>
          </p:nvSpPr>
          <p:spPr>
            <a:xfrm>
              <a:off x="4644008" y="4509120"/>
              <a:ext cx="720080" cy="461665"/>
            </a:xfrm>
            <a:prstGeom prst="rect">
              <a:avLst/>
            </a:prstGeom>
            <a:noFill/>
          </p:spPr>
          <p:txBody>
            <a:bodyPr wrap="square" rtlCol="0">
              <a:spAutoFit/>
            </a:bodyPr>
            <a:lstStyle/>
            <a:p>
              <a:pPr algn="ctr"/>
              <a:r>
                <a:rPr lang="en-US" altLang="zh-CN" sz="2400" b="1" dirty="0" smtClean="0">
                  <a:latin typeface="Arial" pitchFamily="34" charset="0"/>
                  <a:cs typeface="Arial" pitchFamily="34" charset="0"/>
                </a:rPr>
                <a:t>x</a:t>
              </a:r>
            </a:p>
          </p:txBody>
        </p:sp>
        <p:sp>
          <p:nvSpPr>
            <p:cNvPr id="15" name="TextBox 14"/>
            <p:cNvSpPr txBox="1"/>
            <p:nvPr/>
          </p:nvSpPr>
          <p:spPr>
            <a:xfrm>
              <a:off x="4644008" y="4911551"/>
              <a:ext cx="720080" cy="461665"/>
            </a:xfrm>
            <a:prstGeom prst="rect">
              <a:avLst/>
            </a:prstGeom>
            <a:noFill/>
          </p:spPr>
          <p:txBody>
            <a:bodyPr wrap="square" rtlCol="0">
              <a:spAutoFit/>
            </a:bodyPr>
            <a:lstStyle/>
            <a:p>
              <a:pPr algn="ctr"/>
              <a:r>
                <a:rPr lang="en-US" altLang="zh-CN" sz="2400" b="1" dirty="0" smtClean="0">
                  <a:latin typeface="Arial" pitchFamily="34" charset="0"/>
                  <a:cs typeface="Arial" pitchFamily="34" charset="0"/>
                </a:rPr>
                <a:t>y</a:t>
              </a:r>
            </a:p>
          </p:txBody>
        </p:sp>
        <p:cxnSp>
          <p:nvCxnSpPr>
            <p:cNvPr id="16" name="形状 18"/>
            <p:cNvCxnSpPr>
              <a:stCxn id="13" idx="3"/>
              <a:endCxn id="17" idx="3"/>
            </p:cNvCxnSpPr>
            <p:nvPr/>
          </p:nvCxnSpPr>
          <p:spPr>
            <a:xfrm>
              <a:off x="7236296" y="3892406"/>
              <a:ext cx="12700" cy="873388"/>
            </a:xfrm>
            <a:prstGeom prst="bentConnector3">
              <a:avLst>
                <a:gd name="adj1" fmla="val 1800000"/>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364088" y="4581128"/>
              <a:ext cx="1872208" cy="369332"/>
            </a:xfrm>
            <a:prstGeom prst="rect">
              <a:avLst/>
            </a:prstGeom>
            <a:noFill/>
            <a:ln>
              <a:solidFill>
                <a:schemeClr val="tx1"/>
              </a:solidFill>
            </a:ln>
          </p:spPr>
          <p:txBody>
            <a:bodyPr wrap="square" rtlCol="0">
              <a:spAutoFit/>
            </a:bodyPr>
            <a:lstStyle/>
            <a:p>
              <a:pPr algn="ctr"/>
              <a:r>
                <a:rPr lang="en-US" altLang="zh-CN" b="1" dirty="0" smtClean="0">
                  <a:latin typeface="Arial" pitchFamily="34" charset="0"/>
                  <a:cs typeface="Arial" pitchFamily="34" charset="0"/>
                </a:rPr>
                <a:t>10</a:t>
              </a:r>
              <a:endParaRPr lang="zh-CN" altLang="en-US" b="1" dirty="0">
                <a:latin typeface="Arial" pitchFamily="34" charset="0"/>
                <a:cs typeface="Arial" pitchFamily="34" charset="0"/>
              </a:endParaRPr>
            </a:p>
          </p:txBody>
        </p:sp>
        <p:sp>
          <p:nvSpPr>
            <p:cNvPr id="18" name="TextBox 17"/>
            <p:cNvSpPr txBox="1"/>
            <p:nvPr/>
          </p:nvSpPr>
          <p:spPr>
            <a:xfrm>
              <a:off x="5364088" y="4950460"/>
              <a:ext cx="1872208" cy="369332"/>
            </a:xfrm>
            <a:prstGeom prst="rect">
              <a:avLst/>
            </a:prstGeom>
            <a:noFill/>
            <a:ln>
              <a:solidFill>
                <a:schemeClr val="tx1"/>
              </a:solidFill>
            </a:ln>
          </p:spPr>
          <p:txBody>
            <a:bodyPr wrap="square" rtlCol="0">
              <a:spAutoFit/>
            </a:bodyPr>
            <a:lstStyle/>
            <a:p>
              <a:pPr algn="ctr"/>
              <a:r>
                <a:rPr lang="en-US" altLang="zh-CN" b="1" dirty="0" smtClean="0">
                  <a:latin typeface="Arial" pitchFamily="34" charset="0"/>
                  <a:cs typeface="Arial" pitchFamily="34" charset="0"/>
                </a:rPr>
                <a:t>20</a:t>
              </a:r>
              <a:endParaRPr lang="zh-CN" altLang="en-US" b="1" dirty="0">
                <a:latin typeface="Arial" pitchFamily="34" charset="0"/>
                <a:cs typeface="Arial" pitchFamily="34" charset="0"/>
              </a:endParaRPr>
            </a:p>
          </p:txBody>
        </p:sp>
      </p:grpSp>
      <p:grpSp>
        <p:nvGrpSpPr>
          <p:cNvPr id="29" name="组合 28"/>
          <p:cNvGrpSpPr/>
          <p:nvPr/>
        </p:nvGrpSpPr>
        <p:grpSpPr>
          <a:xfrm>
            <a:off x="3131840" y="4221088"/>
            <a:ext cx="3384376" cy="1120770"/>
            <a:chOff x="3131840" y="4221088"/>
            <a:chExt cx="3384376" cy="1120770"/>
          </a:xfrm>
        </p:grpSpPr>
        <p:sp>
          <p:nvSpPr>
            <p:cNvPr id="19" name="TextBox 18"/>
            <p:cNvSpPr txBox="1"/>
            <p:nvPr/>
          </p:nvSpPr>
          <p:spPr>
            <a:xfrm>
              <a:off x="5796136" y="4221088"/>
              <a:ext cx="720080" cy="400110"/>
            </a:xfrm>
            <a:prstGeom prst="rect">
              <a:avLst/>
            </a:prstGeom>
            <a:noFill/>
          </p:spPr>
          <p:txBody>
            <a:bodyPr wrap="square" rtlCol="0">
              <a:spAutoFit/>
            </a:bodyPr>
            <a:lstStyle/>
            <a:p>
              <a:pPr algn="ctr"/>
              <a:r>
                <a:rPr lang="en-US" altLang="zh-CN" sz="2000" b="1" dirty="0" smtClean="0">
                  <a:latin typeface="Arial" pitchFamily="34" charset="0"/>
                  <a:cs typeface="Arial" pitchFamily="34" charset="0"/>
                </a:rPr>
                <a:t>p2</a:t>
              </a:r>
            </a:p>
          </p:txBody>
        </p:sp>
        <p:sp>
          <p:nvSpPr>
            <p:cNvPr id="20" name="TextBox 19"/>
            <p:cNvSpPr txBox="1"/>
            <p:nvPr/>
          </p:nvSpPr>
          <p:spPr>
            <a:xfrm>
              <a:off x="3923928" y="4293096"/>
              <a:ext cx="1872208" cy="369332"/>
            </a:xfrm>
            <a:prstGeom prst="rect">
              <a:avLst/>
            </a:prstGeom>
            <a:noFill/>
            <a:ln>
              <a:solidFill>
                <a:schemeClr val="tx1"/>
              </a:solidFill>
            </a:ln>
          </p:spPr>
          <p:txBody>
            <a:bodyPr wrap="square" rtlCol="0">
              <a:spAutoFit/>
            </a:bodyPr>
            <a:lstStyle/>
            <a:p>
              <a:pPr algn="ctr"/>
              <a:r>
                <a:rPr lang="en-US" altLang="zh-CN" b="1" dirty="0" smtClean="0">
                  <a:latin typeface="Arial" pitchFamily="34" charset="0"/>
                  <a:cs typeface="Arial" pitchFamily="34" charset="0"/>
                </a:rPr>
                <a:t>0X1abcdef</a:t>
              </a:r>
              <a:endParaRPr lang="zh-CN" altLang="en-US" b="1" dirty="0">
                <a:latin typeface="Arial" pitchFamily="34" charset="0"/>
                <a:cs typeface="Arial" pitchFamily="34" charset="0"/>
              </a:endParaRPr>
            </a:p>
          </p:txBody>
        </p:sp>
        <p:cxnSp>
          <p:nvCxnSpPr>
            <p:cNvPr id="21" name="形状 18"/>
            <p:cNvCxnSpPr>
              <a:stCxn id="20" idx="2"/>
              <a:endCxn id="17" idx="3"/>
            </p:cNvCxnSpPr>
            <p:nvPr/>
          </p:nvCxnSpPr>
          <p:spPr>
            <a:xfrm rot="5400000">
              <a:off x="3656221" y="4138047"/>
              <a:ext cx="679430" cy="172819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28" name="组合 27"/>
          <p:cNvGrpSpPr/>
          <p:nvPr/>
        </p:nvGrpSpPr>
        <p:grpSpPr>
          <a:xfrm>
            <a:off x="1259632" y="5153122"/>
            <a:ext cx="1872208" cy="738664"/>
            <a:chOff x="5148064" y="5309592"/>
            <a:chExt cx="1872208" cy="738664"/>
          </a:xfrm>
        </p:grpSpPr>
        <p:sp>
          <p:nvSpPr>
            <p:cNvPr id="26" name="TextBox 25"/>
            <p:cNvSpPr txBox="1"/>
            <p:nvPr/>
          </p:nvSpPr>
          <p:spPr>
            <a:xfrm>
              <a:off x="5148064" y="5309592"/>
              <a:ext cx="1872208" cy="369332"/>
            </a:xfrm>
            <a:prstGeom prst="rect">
              <a:avLst/>
            </a:prstGeom>
            <a:solidFill>
              <a:schemeClr val="bg1"/>
            </a:solidFill>
            <a:ln>
              <a:solidFill>
                <a:schemeClr val="tx1"/>
              </a:solidFill>
            </a:ln>
          </p:spPr>
          <p:txBody>
            <a:bodyPr wrap="square" rtlCol="0">
              <a:spAutoFit/>
            </a:bodyPr>
            <a:lstStyle/>
            <a:p>
              <a:pPr algn="ctr"/>
              <a:r>
                <a:rPr lang="en-US" altLang="zh-CN" b="1" dirty="0" smtClean="0">
                  <a:latin typeface="Arial" pitchFamily="34" charset="0"/>
                  <a:cs typeface="Arial" pitchFamily="34" charset="0"/>
                </a:rPr>
                <a:t>15</a:t>
              </a:r>
              <a:endParaRPr lang="zh-CN" altLang="en-US" b="1" dirty="0">
                <a:latin typeface="Arial" pitchFamily="34" charset="0"/>
                <a:cs typeface="Arial" pitchFamily="34" charset="0"/>
              </a:endParaRPr>
            </a:p>
          </p:txBody>
        </p:sp>
        <p:sp>
          <p:nvSpPr>
            <p:cNvPr id="27" name="TextBox 26"/>
            <p:cNvSpPr txBox="1"/>
            <p:nvPr/>
          </p:nvSpPr>
          <p:spPr>
            <a:xfrm>
              <a:off x="5148064" y="5678924"/>
              <a:ext cx="1872208" cy="369332"/>
            </a:xfrm>
            <a:prstGeom prst="rect">
              <a:avLst/>
            </a:prstGeom>
            <a:solidFill>
              <a:schemeClr val="bg1"/>
            </a:solidFill>
            <a:ln>
              <a:solidFill>
                <a:schemeClr val="tx1"/>
              </a:solidFill>
            </a:ln>
          </p:spPr>
          <p:txBody>
            <a:bodyPr wrap="square" rtlCol="0">
              <a:spAutoFit/>
            </a:bodyPr>
            <a:lstStyle/>
            <a:p>
              <a:pPr algn="ctr"/>
              <a:r>
                <a:rPr lang="en-US" altLang="zh-CN" b="1" dirty="0" smtClean="0">
                  <a:latin typeface="Arial" pitchFamily="34" charset="0"/>
                  <a:cs typeface="Arial" pitchFamily="34" charset="0"/>
                </a:rPr>
                <a:t>25</a:t>
              </a:r>
              <a:endParaRPr lang="zh-CN" altLang="en-US" b="1" dirty="0">
                <a:latin typeface="Arial" pitchFamily="34" charset="0"/>
                <a:cs typeface="Arial" pitchFamily="34" charset="0"/>
              </a:endParaRPr>
            </a:p>
          </p:txBody>
        </p:sp>
      </p:grpSp>
      <p:sp>
        <p:nvSpPr>
          <p:cNvPr id="30" name="TextBox 29"/>
          <p:cNvSpPr txBox="1"/>
          <p:nvPr/>
        </p:nvSpPr>
        <p:spPr>
          <a:xfrm>
            <a:off x="5292080" y="5517232"/>
            <a:ext cx="3096344" cy="830997"/>
          </a:xfrm>
          <a:prstGeom prst="rect">
            <a:avLst/>
          </a:prstGeom>
          <a:solidFill>
            <a:srgbClr val="FFFFCC"/>
          </a:solidFill>
        </p:spPr>
        <p:txBody>
          <a:bodyPr wrap="square" rtlCol="0">
            <a:spAutoFit/>
          </a:bodyPr>
          <a:lstStyle/>
          <a:p>
            <a:pPr algn="ctr"/>
            <a:r>
              <a:rPr lang="en-US" altLang="zh-CN" sz="2400" dirty="0" smtClean="0">
                <a:latin typeface="Arial" pitchFamily="34" charset="0"/>
                <a:cs typeface="Arial" pitchFamily="34" charset="0"/>
              </a:rPr>
              <a:t>p1.x=15;p1.y=25</a:t>
            </a:r>
          </a:p>
          <a:p>
            <a:pPr algn="ctr"/>
            <a:r>
              <a:rPr lang="en-US" altLang="zh-CN" sz="2400" dirty="0" smtClean="0">
                <a:latin typeface="Arial" pitchFamily="34" charset="0"/>
                <a:cs typeface="Arial" pitchFamily="34" charset="0"/>
              </a:rPr>
              <a:t>p2.x=15;p2.y=25</a:t>
            </a:r>
            <a:endParaRPr lang="zh-CN" altLang="en-US" sz="2400"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slide(fromBottom)">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54" presetClass="entr" presetSubtype="0" accel="100000"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p:cTn id="24" dur="500" fill="hold"/>
                                        <p:tgtEl>
                                          <p:spTgt spid="30"/>
                                        </p:tgtEl>
                                        <p:attrNameLst>
                                          <p:attrName>ppt_w</p:attrName>
                                        </p:attrNameLst>
                                      </p:cBhvr>
                                      <p:tavLst>
                                        <p:tav tm="0">
                                          <p:val>
                                            <p:strVal val="#ppt_w*0.05"/>
                                          </p:val>
                                        </p:tav>
                                        <p:tav tm="100000">
                                          <p:val>
                                            <p:strVal val="#ppt_w"/>
                                          </p:val>
                                        </p:tav>
                                      </p:tavLst>
                                    </p:anim>
                                    <p:anim calcmode="lin" valueType="num">
                                      <p:cBhvr>
                                        <p:cTn id="25" dur="500" fill="hold"/>
                                        <p:tgtEl>
                                          <p:spTgt spid="30"/>
                                        </p:tgtEl>
                                        <p:attrNameLst>
                                          <p:attrName>ppt_h</p:attrName>
                                        </p:attrNameLst>
                                      </p:cBhvr>
                                      <p:tavLst>
                                        <p:tav tm="0">
                                          <p:val>
                                            <p:strVal val="#ppt_h"/>
                                          </p:val>
                                        </p:tav>
                                        <p:tav tm="100000">
                                          <p:val>
                                            <p:strVal val="#ppt_h"/>
                                          </p:val>
                                        </p:tav>
                                      </p:tavLst>
                                    </p:anim>
                                    <p:anim calcmode="lin" valueType="num">
                                      <p:cBhvr>
                                        <p:cTn id="26" dur="500" fill="hold"/>
                                        <p:tgtEl>
                                          <p:spTgt spid="30"/>
                                        </p:tgtEl>
                                        <p:attrNameLst>
                                          <p:attrName>ppt_x</p:attrName>
                                        </p:attrNameLst>
                                      </p:cBhvr>
                                      <p:tavLst>
                                        <p:tav tm="0">
                                          <p:val>
                                            <p:strVal val="#ppt_x-.2"/>
                                          </p:val>
                                        </p:tav>
                                        <p:tav tm="100000">
                                          <p:val>
                                            <p:strVal val="#ppt_x"/>
                                          </p:val>
                                        </p:tav>
                                      </p:tavLst>
                                    </p:anim>
                                    <p:anim calcmode="lin" valueType="num">
                                      <p:cBhvr>
                                        <p:cTn id="27" dur="500" fill="hold"/>
                                        <p:tgtEl>
                                          <p:spTgt spid="30"/>
                                        </p:tgtEl>
                                        <p:attrNameLst>
                                          <p:attrName>ppt_y</p:attrName>
                                        </p:attrNameLst>
                                      </p:cBhvr>
                                      <p:tavLst>
                                        <p:tav tm="0">
                                          <p:val>
                                            <p:strVal val="#ppt_y"/>
                                          </p:val>
                                        </p:tav>
                                        <p:tav tm="100000">
                                          <p:val>
                                            <p:strVal val="#ppt_y"/>
                                          </p:val>
                                        </p:tav>
                                      </p:tavLst>
                                    </p:anim>
                                    <p:animEffect transition="in" filter="fade">
                                      <p:cBhvr>
                                        <p:cTn id="2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solidFill>
                  <a:srgbClr val="0000FF"/>
                </a:solidFill>
              </a:rPr>
              <a:t>Java</a:t>
            </a:r>
            <a:r>
              <a:rPr lang="zh-CN" altLang="en-US" dirty="0" smtClean="0">
                <a:solidFill>
                  <a:srgbClr val="0000FF"/>
                </a:solidFill>
              </a:rPr>
              <a:t>的基本语法单位</a:t>
            </a:r>
            <a:endParaRPr lang="en-US" altLang="zh-CN" dirty="0" smtClean="0">
              <a:solidFill>
                <a:srgbClr val="0000FF"/>
              </a:solidFill>
            </a:endParaRPr>
          </a:p>
          <a:p>
            <a:r>
              <a:rPr lang="en-US" altLang="zh-CN" dirty="0" smtClean="0">
                <a:solidFill>
                  <a:srgbClr val="0000FF"/>
                </a:solidFill>
              </a:rPr>
              <a:t>Java</a:t>
            </a:r>
            <a:r>
              <a:rPr lang="zh-CN" altLang="en-US" dirty="0" smtClean="0">
                <a:solidFill>
                  <a:srgbClr val="0000FF"/>
                </a:solidFill>
              </a:rPr>
              <a:t>编码体例</a:t>
            </a:r>
            <a:endParaRPr lang="en-US" altLang="zh-CN" dirty="0" smtClean="0">
              <a:solidFill>
                <a:srgbClr val="0000FF"/>
              </a:solidFill>
            </a:endParaRPr>
          </a:p>
          <a:p>
            <a:r>
              <a:rPr lang="en-US" altLang="zh-CN" dirty="0" smtClean="0">
                <a:solidFill>
                  <a:srgbClr val="0000FF"/>
                </a:solidFill>
              </a:rPr>
              <a:t>Java</a:t>
            </a:r>
            <a:r>
              <a:rPr lang="zh-CN" altLang="en-US" dirty="0" smtClean="0">
                <a:solidFill>
                  <a:srgbClr val="0000FF"/>
                </a:solidFill>
              </a:rPr>
              <a:t>的基本数据类型</a:t>
            </a:r>
            <a:endParaRPr lang="en-US" altLang="zh-CN" dirty="0" smtClean="0">
              <a:solidFill>
                <a:srgbClr val="0000FF"/>
              </a:solidFill>
            </a:endParaRPr>
          </a:p>
          <a:p>
            <a:r>
              <a:rPr lang="zh-CN" altLang="en-US" dirty="0" smtClean="0">
                <a:solidFill>
                  <a:srgbClr val="0000FF"/>
                </a:solidFill>
              </a:rPr>
              <a:t>复合数据类型</a:t>
            </a:r>
            <a:endParaRPr lang="en-US" altLang="zh-CN" dirty="0" smtClean="0">
              <a:solidFill>
                <a:srgbClr val="0000FF"/>
              </a:solidFill>
            </a:endParaRPr>
          </a:p>
          <a:p>
            <a:r>
              <a:rPr lang="zh-CN" altLang="en-US" dirty="0" smtClean="0">
                <a:solidFill>
                  <a:srgbClr val="0000FF"/>
                </a:solidFill>
              </a:rPr>
              <a:t>类和对象的初步</a:t>
            </a:r>
            <a:r>
              <a:rPr lang="zh-CN" altLang="en-US" dirty="0" smtClean="0">
                <a:solidFill>
                  <a:srgbClr val="0000FF"/>
                </a:solidFill>
              </a:rPr>
              <a:t>介绍</a:t>
            </a:r>
            <a:endParaRPr lang="en-US" altLang="zh-CN" dirty="0" smtClean="0">
              <a:solidFill>
                <a:srgbClr val="0000FF"/>
              </a:solidFill>
            </a:endParaRPr>
          </a:p>
          <a:p>
            <a:r>
              <a:rPr lang="en-US" altLang="zh-CN" dirty="0" smtClean="0">
                <a:solidFill>
                  <a:srgbClr val="0000FF"/>
                </a:solidFill>
              </a:rPr>
              <a:t>UML</a:t>
            </a:r>
            <a:r>
              <a:rPr lang="zh-CN" altLang="en-US" dirty="0" smtClean="0">
                <a:solidFill>
                  <a:srgbClr val="0000FF"/>
                </a:solidFill>
              </a:rPr>
              <a:t>类</a:t>
            </a:r>
            <a:r>
              <a:rPr lang="zh-CN" altLang="en-US" dirty="0">
                <a:solidFill>
                  <a:srgbClr val="0000FF"/>
                </a:solidFill>
              </a:rPr>
              <a:t>图</a:t>
            </a:r>
            <a:endParaRPr lang="en-US" altLang="zh-CN" dirty="0" smtClean="0">
              <a:solidFill>
                <a:srgbClr val="0000FF"/>
              </a:solidFill>
            </a:endParaRPr>
          </a:p>
        </p:txBody>
      </p:sp>
      <p:sp>
        <p:nvSpPr>
          <p:cNvPr id="3" name="标题 2"/>
          <p:cNvSpPr>
            <a:spLocks noGrp="1"/>
          </p:cNvSpPr>
          <p:nvPr>
            <p:ph type="title"/>
          </p:nvPr>
        </p:nvSpPr>
        <p:spPr/>
        <p:txBody>
          <a:bodyPr/>
          <a:lstStyle/>
          <a:p>
            <a:r>
              <a:rPr lang="zh-CN" altLang="en-US" dirty="0" smtClean="0"/>
              <a:t>第</a:t>
            </a:r>
            <a:r>
              <a:rPr lang="en-US" altLang="zh-CN" dirty="0" smtClean="0"/>
              <a:t>2</a:t>
            </a:r>
            <a:r>
              <a:rPr lang="zh-CN" altLang="en-US" dirty="0" smtClean="0"/>
              <a:t>章 标示符和数据类型</a:t>
            </a:r>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2.6</a:t>
            </a:r>
            <a:r>
              <a:rPr lang="zh-CN" altLang="en-US" dirty="0"/>
              <a:t> 类图</a:t>
            </a:r>
            <a:endParaRPr lang="zh-CN" altLang="en-US" dirty="0"/>
          </a:p>
        </p:txBody>
      </p:sp>
      <p:sp>
        <p:nvSpPr>
          <p:cNvPr id="4" name="Text Box 3"/>
          <p:cNvSpPr txBox="1">
            <a:spLocks noChangeArrowheads="1"/>
          </p:cNvSpPr>
          <p:nvPr/>
        </p:nvSpPr>
        <p:spPr bwMode="auto">
          <a:xfrm>
            <a:off x="395288" y="1087015"/>
            <a:ext cx="8077200" cy="5294313"/>
          </a:xfrm>
          <a:prstGeom prst="rect">
            <a:avLst/>
          </a:prstGeom>
          <a:noFill/>
          <a:ln w="9525" algn="ctr">
            <a:noFill/>
            <a:miter lim="800000"/>
            <a:headEnd/>
            <a:tailEnd/>
          </a:ln>
          <a:effectLst/>
        </p:spPr>
        <p:txBody>
          <a:bodyPr>
            <a:spAutoFit/>
          </a:bodyPr>
          <a:lstStyle/>
          <a:p>
            <a:pPr>
              <a:spcBef>
                <a:spcPct val="50000"/>
              </a:spcBef>
              <a:buFont typeface="Wingdings" pitchFamily="2" charset="2"/>
              <a:buChar char="Ø"/>
              <a:defRPr/>
            </a:pPr>
            <a:r>
              <a:rPr lang="zh-CN" altLang="en-US" sz="2600" b="1" dirty="0">
                <a:solidFill>
                  <a:srgbClr val="0000FF"/>
                </a:solidFill>
                <a:latin typeface="+mn-lt"/>
              </a:rPr>
              <a:t>类图：</a:t>
            </a:r>
            <a:r>
              <a:rPr lang="zh-CN" altLang="en-US" sz="2600" b="1" dirty="0">
                <a:latin typeface="+mn-lt"/>
              </a:rPr>
              <a:t>描述类和类之间的静态关系。</a:t>
            </a:r>
            <a:endParaRPr lang="en-US" altLang="zh-CN" sz="2600" b="1" dirty="0">
              <a:latin typeface="+mn-lt"/>
            </a:endParaRPr>
          </a:p>
          <a:p>
            <a:pPr>
              <a:spcBef>
                <a:spcPct val="50000"/>
              </a:spcBef>
              <a:buFont typeface="Wingdings" pitchFamily="2" charset="2"/>
              <a:buChar char="Ø"/>
              <a:defRPr/>
            </a:pPr>
            <a:r>
              <a:rPr lang="zh-CN" altLang="en-US" sz="2600" b="1" dirty="0">
                <a:solidFill>
                  <a:srgbClr val="0000FF"/>
                </a:solidFill>
                <a:latin typeface="+mn-lt"/>
              </a:rPr>
              <a:t>类：</a:t>
            </a:r>
            <a:r>
              <a:rPr lang="zh-CN" altLang="en-US" sz="2600" b="1" dirty="0">
                <a:latin typeface="+mn-lt"/>
              </a:rPr>
              <a:t>描述了同类对象的属性和行为。在</a:t>
            </a:r>
            <a:r>
              <a:rPr lang="en-US" altLang="zh-CN" sz="2600" b="1" dirty="0">
                <a:latin typeface="+mn-lt"/>
              </a:rPr>
              <a:t>UML</a:t>
            </a:r>
            <a:r>
              <a:rPr lang="zh-CN" altLang="en-US" sz="2600" b="1" dirty="0">
                <a:latin typeface="+mn-lt"/>
              </a:rPr>
              <a:t>中，类包括：类名、属性和操作。</a:t>
            </a:r>
            <a:endParaRPr lang="en-US" altLang="zh-CN" sz="2600" b="1" dirty="0">
              <a:latin typeface="+mn-lt"/>
            </a:endParaRPr>
          </a:p>
          <a:p>
            <a:pPr>
              <a:spcBef>
                <a:spcPct val="50000"/>
              </a:spcBef>
              <a:buFont typeface="Wingdings" pitchFamily="2" charset="2"/>
              <a:buChar char="ü"/>
              <a:defRPr/>
            </a:pPr>
            <a:r>
              <a:rPr lang="zh-CN" altLang="en-US" sz="2600" b="1" dirty="0">
                <a:solidFill>
                  <a:srgbClr val="C00000"/>
                </a:solidFill>
                <a:latin typeface="华文楷体" pitchFamily="2" charset="-122"/>
                <a:ea typeface="华文楷体" pitchFamily="2" charset="-122"/>
              </a:rPr>
              <a:t>类名：</a:t>
            </a:r>
            <a:r>
              <a:rPr lang="zh-CN" altLang="en-US" sz="2600" b="1" dirty="0">
                <a:latin typeface="华文楷体" pitchFamily="2" charset="-122"/>
                <a:ea typeface="华文楷体" pitchFamily="2" charset="-122"/>
              </a:rPr>
              <a:t>类的命名尽量使用领域中的术语，以大写字母打头，混合大小写，其中每个单词以大写开头，尽量避免缩写。</a:t>
            </a:r>
            <a:endParaRPr lang="en-US" altLang="zh-CN" sz="2600" b="1" dirty="0">
              <a:latin typeface="华文楷体" pitchFamily="2" charset="-122"/>
              <a:ea typeface="华文楷体" pitchFamily="2" charset="-122"/>
            </a:endParaRPr>
          </a:p>
          <a:p>
            <a:pPr>
              <a:spcBef>
                <a:spcPct val="50000"/>
              </a:spcBef>
              <a:buFont typeface="Wingdings" pitchFamily="2" charset="2"/>
              <a:buChar char="ü"/>
              <a:defRPr/>
            </a:pPr>
            <a:r>
              <a:rPr lang="zh-CN" altLang="en-US" sz="2600" b="1" dirty="0">
                <a:solidFill>
                  <a:srgbClr val="C00000"/>
                </a:solidFill>
                <a:latin typeface="华文楷体" pitchFamily="2" charset="-122"/>
                <a:ea typeface="华文楷体" pitchFamily="2" charset="-122"/>
              </a:rPr>
              <a:t>属性：</a:t>
            </a:r>
            <a:r>
              <a:rPr lang="zh-CN" altLang="en-US" sz="2600" b="1" dirty="0">
                <a:latin typeface="华文楷体" pitchFamily="2" charset="-122"/>
                <a:ea typeface="华文楷体" pitchFamily="2" charset="-122"/>
              </a:rPr>
              <a:t>属性描述该类对象的特征。属性名通常是名词或者名词短语，采用以小写字母开头，然后混合大小写。</a:t>
            </a:r>
            <a:endParaRPr lang="en-US" altLang="zh-CN" sz="2600" b="1" dirty="0">
              <a:latin typeface="华文楷体" pitchFamily="2" charset="-122"/>
              <a:ea typeface="华文楷体" pitchFamily="2" charset="-122"/>
            </a:endParaRPr>
          </a:p>
          <a:p>
            <a:pPr>
              <a:spcBef>
                <a:spcPct val="50000"/>
              </a:spcBef>
              <a:buFont typeface="Wingdings" pitchFamily="2" charset="2"/>
              <a:buChar char="ü"/>
              <a:defRPr/>
            </a:pPr>
            <a:r>
              <a:rPr lang="zh-CN" altLang="en-US" sz="2600" b="1" dirty="0">
                <a:solidFill>
                  <a:srgbClr val="C00000"/>
                </a:solidFill>
                <a:latin typeface="华文楷体" pitchFamily="2" charset="-122"/>
                <a:ea typeface="华文楷体" pitchFamily="2" charset="-122"/>
              </a:rPr>
              <a:t>操作：</a:t>
            </a:r>
            <a:r>
              <a:rPr lang="zh-CN" altLang="en-US" sz="2600" b="1" dirty="0">
                <a:latin typeface="华文楷体" pitchFamily="2" charset="-122"/>
                <a:ea typeface="华文楷体" pitchFamily="2" charset="-122"/>
              </a:rPr>
              <a:t>操作是绑定到特定类的函数。操作名称通常是动词或者动词短语。</a:t>
            </a:r>
            <a:endParaRPr lang="en-US" altLang="zh-CN" sz="2600" b="1" dirty="0">
              <a:latin typeface="华文楷体" pitchFamily="2" charset="-122"/>
              <a:ea typeface="华文楷体" pitchFamily="2" charset="-122"/>
            </a:endParaRPr>
          </a:p>
        </p:txBody>
      </p:sp>
    </p:spTree>
    <p:extLst>
      <p:ext uri="{BB962C8B-B14F-4D97-AF65-F5344CB8AC3E}">
        <p14:creationId xmlns:p14="http://schemas.microsoft.com/office/powerpoint/2010/main" val="945178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2.6</a:t>
            </a:r>
            <a:r>
              <a:rPr lang="zh-CN" altLang="en-US" dirty="0"/>
              <a:t> 类图</a:t>
            </a:r>
            <a:endParaRPr lang="zh-CN" altLang="en-US" dirty="0"/>
          </a:p>
        </p:txBody>
      </p:sp>
      <p:sp>
        <p:nvSpPr>
          <p:cNvPr id="4" name="Text Box 3"/>
          <p:cNvSpPr txBox="1">
            <a:spLocks noChangeArrowheads="1"/>
          </p:cNvSpPr>
          <p:nvPr/>
        </p:nvSpPr>
        <p:spPr bwMode="auto">
          <a:xfrm>
            <a:off x="468313" y="2528788"/>
            <a:ext cx="8077200" cy="3492500"/>
          </a:xfrm>
          <a:prstGeom prst="rect">
            <a:avLst/>
          </a:prstGeom>
          <a:noFill/>
          <a:ln w="9525" algn="ctr">
            <a:noFill/>
            <a:miter lim="800000"/>
            <a:headEnd/>
            <a:tailEnd/>
          </a:ln>
          <a:effectLst/>
        </p:spPr>
        <p:txBody>
          <a:bodyPr>
            <a:spAutoFit/>
          </a:bodyPr>
          <a:lstStyle/>
          <a:p>
            <a:pPr>
              <a:spcBef>
                <a:spcPct val="50000"/>
              </a:spcBef>
              <a:buFont typeface="Arial" pitchFamily="34" charset="0"/>
              <a:buChar char="•"/>
              <a:defRPr/>
            </a:pPr>
            <a:r>
              <a:rPr lang="zh-CN" altLang="en-US" sz="2600" b="1" dirty="0">
                <a:solidFill>
                  <a:srgbClr val="FF00FF"/>
                </a:solidFill>
                <a:latin typeface="华文楷体" pitchFamily="2" charset="-122"/>
                <a:ea typeface="华文楷体" pitchFamily="2" charset="-122"/>
              </a:rPr>
              <a:t>可视性：</a:t>
            </a:r>
            <a:r>
              <a:rPr lang="zh-CN" altLang="en-US" sz="2600" b="1" dirty="0">
                <a:latin typeface="华文楷体" pitchFamily="2" charset="-122"/>
                <a:ea typeface="华文楷体" pitchFamily="2" charset="-122"/>
              </a:rPr>
              <a:t>可视性修饰作用于类内属性和操作。</a:t>
            </a:r>
            <a:endParaRPr lang="en-US" altLang="zh-CN" sz="2600" b="1" dirty="0">
              <a:solidFill>
                <a:srgbClr val="FF00FF"/>
              </a:solidFill>
              <a:latin typeface="华文楷体" pitchFamily="2" charset="-122"/>
              <a:ea typeface="华文楷体" pitchFamily="2" charset="-122"/>
            </a:endParaRPr>
          </a:p>
          <a:p>
            <a:pPr>
              <a:spcBef>
                <a:spcPct val="50000"/>
              </a:spcBef>
              <a:buFont typeface="Arial" pitchFamily="34" charset="0"/>
              <a:buChar char="•"/>
              <a:defRPr/>
            </a:pPr>
            <a:r>
              <a:rPr lang="zh-CN" altLang="en-US" sz="2600" b="1" dirty="0">
                <a:solidFill>
                  <a:srgbClr val="FF00FF"/>
                </a:solidFill>
                <a:latin typeface="华文楷体" pitchFamily="2" charset="-122"/>
                <a:ea typeface="华文楷体" pitchFamily="2" charset="-122"/>
              </a:rPr>
              <a:t>类型：</a:t>
            </a:r>
            <a:r>
              <a:rPr lang="zh-CN" altLang="en-US" sz="2600" b="1" dirty="0">
                <a:latin typeface="华文楷体" pitchFamily="2" charset="-122"/>
                <a:ea typeface="华文楷体" pitchFamily="2" charset="-122"/>
              </a:rPr>
              <a:t>表示属性的数据类型，类型可以是基本类型，也可以是用户自定义类型。</a:t>
            </a:r>
            <a:endParaRPr lang="en-US" altLang="zh-CN" sz="2600" b="1" dirty="0">
              <a:latin typeface="华文楷体" pitchFamily="2" charset="-122"/>
              <a:ea typeface="华文楷体" pitchFamily="2" charset="-122"/>
            </a:endParaRPr>
          </a:p>
          <a:p>
            <a:pPr>
              <a:spcBef>
                <a:spcPct val="50000"/>
              </a:spcBef>
              <a:buFont typeface="Arial" pitchFamily="34" charset="0"/>
              <a:buChar char="•"/>
              <a:defRPr/>
            </a:pPr>
            <a:r>
              <a:rPr lang="zh-CN" altLang="en-US" sz="2600" b="1" dirty="0">
                <a:solidFill>
                  <a:srgbClr val="FF00FF"/>
                </a:solidFill>
                <a:latin typeface="华文楷体" pitchFamily="2" charset="-122"/>
                <a:ea typeface="华文楷体" pitchFamily="2" charset="-122"/>
              </a:rPr>
              <a:t>多重性：</a:t>
            </a:r>
            <a:r>
              <a:rPr lang="zh-CN" altLang="en-US" sz="2600" b="1" dirty="0">
                <a:latin typeface="华文楷体" pitchFamily="2" charset="-122"/>
                <a:ea typeface="华文楷体" pitchFamily="2" charset="-122"/>
              </a:rPr>
              <a:t>当某个类实例化对象时，初始值允许你说明属性此时采用的值。例如，</a:t>
            </a:r>
            <a:r>
              <a:rPr lang="en-US" altLang="zh-CN" sz="2600" b="1" dirty="0">
                <a:latin typeface="+mn-lt"/>
                <a:ea typeface="华文楷体" pitchFamily="2" charset="-122"/>
              </a:rPr>
              <a:t>-sex: String=“male”</a:t>
            </a:r>
            <a:r>
              <a:rPr lang="zh-CN" altLang="en-US" sz="2600" b="1" dirty="0">
                <a:latin typeface="+mn-lt"/>
                <a:ea typeface="华文楷体" pitchFamily="2" charset="-122"/>
              </a:rPr>
              <a:t>。</a:t>
            </a:r>
          </a:p>
          <a:p>
            <a:pPr>
              <a:spcBef>
                <a:spcPct val="50000"/>
              </a:spcBef>
              <a:buFont typeface="Arial" pitchFamily="34" charset="0"/>
              <a:buChar char="•"/>
              <a:defRPr/>
            </a:pPr>
            <a:r>
              <a:rPr lang="zh-CN" altLang="en-US" sz="2600" b="1" dirty="0">
                <a:solidFill>
                  <a:srgbClr val="FF00FF"/>
                </a:solidFill>
                <a:latin typeface="+mn-lt"/>
                <a:ea typeface="华文楷体" pitchFamily="2" charset="-122"/>
              </a:rPr>
              <a:t>约束特性：</a:t>
            </a:r>
            <a:r>
              <a:rPr lang="zh-CN" altLang="en-US" sz="2600" b="1" dirty="0">
                <a:latin typeface="+mn-lt"/>
                <a:ea typeface="华文楷体" pitchFamily="2" charset="-122"/>
              </a:rPr>
              <a:t>是用于对该属性的一个约束的说明。例如，</a:t>
            </a:r>
            <a:r>
              <a:rPr lang="en-US" altLang="zh-CN" sz="2600" b="1" dirty="0">
                <a:latin typeface="+mn-lt"/>
                <a:ea typeface="华文楷体" pitchFamily="2" charset="-122"/>
              </a:rPr>
              <a:t>-id: Integer {</a:t>
            </a:r>
            <a:r>
              <a:rPr lang="zh-CN" altLang="en-US" sz="2600" b="1" dirty="0">
                <a:latin typeface="+mn-lt"/>
                <a:ea typeface="华文楷体" pitchFamily="2" charset="-122"/>
              </a:rPr>
              <a:t>只读</a:t>
            </a:r>
            <a:r>
              <a:rPr lang="en-US" altLang="zh-CN" sz="2600" b="1" dirty="0">
                <a:latin typeface="+mn-lt"/>
                <a:ea typeface="华文楷体" pitchFamily="2" charset="-122"/>
              </a:rPr>
              <a:t>}</a:t>
            </a:r>
            <a:r>
              <a:rPr lang="zh-CN" altLang="en-US" sz="2600" b="1" dirty="0">
                <a:latin typeface="+mn-lt"/>
                <a:ea typeface="华文楷体" pitchFamily="2" charset="-122"/>
              </a:rPr>
              <a:t>表示属性</a:t>
            </a:r>
            <a:r>
              <a:rPr lang="en-US" altLang="zh-CN" sz="2600" b="1" dirty="0">
                <a:latin typeface="+mn-lt"/>
                <a:ea typeface="华文楷体" pitchFamily="2" charset="-122"/>
              </a:rPr>
              <a:t>id</a:t>
            </a:r>
            <a:r>
              <a:rPr lang="zh-CN" altLang="en-US" sz="2600" b="1" dirty="0">
                <a:latin typeface="+mn-lt"/>
                <a:ea typeface="华文楷体" pitchFamily="2" charset="-122"/>
              </a:rPr>
              <a:t>是只读属性。</a:t>
            </a:r>
            <a:endParaRPr lang="en-US" altLang="zh-CN" sz="2600" b="1" dirty="0">
              <a:latin typeface="+mn-lt"/>
              <a:ea typeface="华文楷体" pitchFamily="2" charset="-122"/>
            </a:endParaRPr>
          </a:p>
        </p:txBody>
      </p:sp>
      <p:sp>
        <p:nvSpPr>
          <p:cNvPr id="5" name="矩形 6"/>
          <p:cNvSpPr>
            <a:spLocks noChangeArrowheads="1"/>
          </p:cNvSpPr>
          <p:nvPr/>
        </p:nvSpPr>
        <p:spPr bwMode="auto">
          <a:xfrm>
            <a:off x="684213" y="1736626"/>
            <a:ext cx="7056437" cy="49212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ea typeface="宋体" pitchFamily="2" charset="-122"/>
              </a:defRPr>
            </a:lvl1pPr>
            <a:lvl2pPr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lvl="1" eaLnBrk="1" hangingPunct="1">
              <a:buFont typeface="Wingdings" pitchFamily="2" charset="2"/>
              <a:buNone/>
            </a:pPr>
            <a:r>
              <a:rPr lang="zh-CN" altLang="en-US" sz="2600" b="1"/>
              <a:t>可见性</a:t>
            </a:r>
            <a:r>
              <a:rPr lang="en-US" altLang="zh-CN" sz="2600" b="1"/>
              <a:t> </a:t>
            </a:r>
            <a:r>
              <a:rPr lang="zh-CN" altLang="en-US" sz="2600" b="1"/>
              <a:t>属性名</a:t>
            </a:r>
            <a:r>
              <a:rPr lang="en-US" altLang="zh-CN" sz="2600" b="1"/>
              <a:t>: </a:t>
            </a:r>
            <a:r>
              <a:rPr lang="zh-CN" altLang="en-US" sz="2600" b="1"/>
              <a:t>类型</a:t>
            </a:r>
            <a:r>
              <a:rPr lang="en-US" altLang="zh-CN" sz="2600" b="1"/>
              <a:t> =</a:t>
            </a:r>
            <a:r>
              <a:rPr lang="zh-CN" altLang="en-US" sz="2600" b="1"/>
              <a:t>初始值</a:t>
            </a:r>
            <a:r>
              <a:rPr lang="en-US" altLang="zh-CN" sz="2600" b="1"/>
              <a:t>{</a:t>
            </a:r>
            <a:r>
              <a:rPr lang="zh-CN" altLang="en-US" sz="2600" b="1"/>
              <a:t>约束特性</a:t>
            </a:r>
            <a:r>
              <a:rPr lang="en-US" altLang="zh-CN" sz="2600" b="1"/>
              <a:t>}</a:t>
            </a:r>
          </a:p>
        </p:txBody>
      </p:sp>
      <p:sp>
        <p:nvSpPr>
          <p:cNvPr id="6" name="Text Box 3"/>
          <p:cNvSpPr txBox="1">
            <a:spLocks noChangeArrowheads="1"/>
          </p:cNvSpPr>
          <p:nvPr/>
        </p:nvSpPr>
        <p:spPr bwMode="auto">
          <a:xfrm>
            <a:off x="395288" y="1087338"/>
            <a:ext cx="8077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buFont typeface="Wingdings" pitchFamily="2" charset="2"/>
              <a:buChar char="l"/>
            </a:pPr>
            <a:r>
              <a:rPr lang="zh-CN" altLang="en-US" sz="2800" b="1">
                <a:solidFill>
                  <a:srgbClr val="FF00FF"/>
                </a:solidFill>
                <a:latin typeface="华文楷体" pitchFamily="2" charset="-122"/>
                <a:ea typeface="华文楷体" pitchFamily="2" charset="-122"/>
              </a:rPr>
              <a:t>属性的语法规则：</a:t>
            </a:r>
            <a:endParaRPr lang="en-US" altLang="zh-CN" sz="2800" b="1">
              <a:solidFill>
                <a:srgbClr val="FF00FF"/>
              </a:solidFill>
              <a:latin typeface="华文楷体" pitchFamily="2" charset="-122"/>
              <a:ea typeface="华文楷体" pitchFamily="2" charset="-122"/>
            </a:endParaRPr>
          </a:p>
        </p:txBody>
      </p:sp>
    </p:spTree>
    <p:extLst>
      <p:ext uri="{BB962C8B-B14F-4D97-AF65-F5344CB8AC3E}">
        <p14:creationId xmlns:p14="http://schemas.microsoft.com/office/powerpoint/2010/main" val="14024415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2.6</a:t>
            </a:r>
            <a:r>
              <a:rPr lang="zh-CN" altLang="en-US" dirty="0"/>
              <a:t> 类图</a:t>
            </a:r>
            <a:endParaRPr lang="zh-CN" altLang="en-US" dirty="0"/>
          </a:p>
        </p:txBody>
      </p:sp>
      <p:sp>
        <p:nvSpPr>
          <p:cNvPr id="4" name="Text Box 3"/>
          <p:cNvSpPr txBox="1">
            <a:spLocks noChangeArrowheads="1"/>
          </p:cNvSpPr>
          <p:nvPr/>
        </p:nvSpPr>
        <p:spPr bwMode="auto">
          <a:xfrm>
            <a:off x="468313" y="1052854"/>
            <a:ext cx="80772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buFont typeface="Wingdings" pitchFamily="2" charset="2"/>
              <a:buChar char="l"/>
            </a:pPr>
            <a:r>
              <a:rPr lang="zh-CN" altLang="en-US" sz="2600" b="1">
                <a:solidFill>
                  <a:srgbClr val="FF00FF"/>
                </a:solidFill>
                <a:latin typeface="华文楷体" pitchFamily="2" charset="-122"/>
                <a:ea typeface="华文楷体" pitchFamily="2" charset="-122"/>
              </a:rPr>
              <a:t>操作的语法规则</a:t>
            </a:r>
            <a:r>
              <a:rPr lang="en-US" altLang="zh-CN" sz="2600" b="1">
                <a:solidFill>
                  <a:srgbClr val="FF00FF"/>
                </a:solidFill>
                <a:latin typeface="华文楷体" pitchFamily="2" charset="-122"/>
                <a:ea typeface="华文楷体" pitchFamily="2" charset="-122"/>
              </a:rPr>
              <a:t>:</a:t>
            </a:r>
          </a:p>
        </p:txBody>
      </p:sp>
      <p:sp>
        <p:nvSpPr>
          <p:cNvPr id="5" name="Text Box 4"/>
          <p:cNvSpPr txBox="1">
            <a:spLocks noChangeArrowheads="1"/>
          </p:cNvSpPr>
          <p:nvPr/>
        </p:nvSpPr>
        <p:spPr bwMode="auto">
          <a:xfrm>
            <a:off x="395288" y="1557679"/>
            <a:ext cx="7777162" cy="492125"/>
          </a:xfrm>
          <a:prstGeom prst="rect">
            <a:avLst/>
          </a:prstGeom>
          <a:solidFill>
            <a:srgbClr val="CC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buClr>
                <a:srgbClr val="FF3300"/>
              </a:buClr>
              <a:buSzPct val="70000"/>
              <a:buFont typeface="Wingdings" pitchFamily="2" charset="2"/>
              <a:buNone/>
            </a:pPr>
            <a:r>
              <a:rPr lang="zh-CN" altLang="en-US" sz="2600" b="1">
                <a:latin typeface="Arial Narrow" pitchFamily="34" charset="0"/>
              </a:rPr>
              <a:t>可视性 名称</a:t>
            </a:r>
            <a:r>
              <a:rPr lang="en-US" altLang="zh-CN" sz="2600" b="1">
                <a:latin typeface="Arial Narrow" pitchFamily="34" charset="0"/>
              </a:rPr>
              <a:t>(</a:t>
            </a:r>
            <a:r>
              <a:rPr lang="zh-CN" altLang="en-US" sz="2600" b="1">
                <a:latin typeface="Arial Narrow" pitchFamily="34" charset="0"/>
              </a:rPr>
              <a:t>参数名</a:t>
            </a:r>
            <a:r>
              <a:rPr lang="en-US" altLang="zh-CN" sz="2600" b="1">
                <a:latin typeface="Arial Narrow" pitchFamily="34" charset="0"/>
              </a:rPr>
              <a:t>:</a:t>
            </a:r>
            <a:r>
              <a:rPr lang="zh-CN" altLang="en-US" sz="2600" b="1">
                <a:latin typeface="Arial Narrow" pitchFamily="34" charset="0"/>
              </a:rPr>
              <a:t>参数类型</a:t>
            </a:r>
            <a:r>
              <a:rPr lang="en-US" altLang="zh-CN" sz="2600" b="1">
                <a:latin typeface="Arial Narrow" pitchFamily="34" charset="0"/>
              </a:rPr>
              <a:t> =</a:t>
            </a:r>
            <a:r>
              <a:rPr lang="zh-CN" altLang="en-US" sz="2600" b="1">
                <a:latin typeface="Arial Narrow" pitchFamily="34" charset="0"/>
              </a:rPr>
              <a:t>默认值</a:t>
            </a:r>
            <a:r>
              <a:rPr lang="en-US" altLang="zh-CN" sz="2600" b="1">
                <a:latin typeface="Arial Narrow" pitchFamily="34" charset="0"/>
              </a:rPr>
              <a:t>,…):</a:t>
            </a:r>
            <a:r>
              <a:rPr lang="zh-CN" altLang="en-US" sz="2600" b="1">
                <a:latin typeface="Arial Narrow" pitchFamily="34" charset="0"/>
              </a:rPr>
              <a:t>返回类型</a:t>
            </a:r>
            <a:endParaRPr lang="en-US" altLang="zh-CN" sz="2600" b="1">
              <a:latin typeface="Arial Narrow" pitchFamily="34" charset="0"/>
            </a:endParaRPr>
          </a:p>
        </p:txBody>
      </p:sp>
      <p:graphicFrame>
        <p:nvGraphicFramePr>
          <p:cNvPr id="6" name="Group 34"/>
          <p:cNvGraphicFramePr>
            <a:graphicFrameLocks noGrp="1"/>
          </p:cNvGraphicFramePr>
          <p:nvPr>
            <p:ph sz="half" idx="4294967295"/>
            <p:extLst>
              <p:ext uri="{D42A27DB-BD31-4B8C-83A1-F6EECF244321}">
                <p14:modId xmlns:p14="http://schemas.microsoft.com/office/powerpoint/2010/main" val="3499167112"/>
              </p:ext>
            </p:extLst>
          </p:nvPr>
        </p:nvGraphicFramePr>
        <p:xfrm>
          <a:off x="468313" y="2853079"/>
          <a:ext cx="8064500" cy="3384233"/>
        </p:xfrm>
        <a:graphic>
          <a:graphicData uri="http://schemas.openxmlformats.org/drawingml/2006/table">
            <a:tbl>
              <a:tblPr/>
              <a:tblGrid>
                <a:gridCol w="828675"/>
                <a:gridCol w="1709737"/>
                <a:gridCol w="5526088"/>
              </a:tblGrid>
              <a:tr h="412750">
                <a:tc>
                  <a:txBody>
                    <a:bodyPr/>
                    <a:lstStyle>
                      <a:lvl1pPr eaLnBrk="0" hangingPunct="0">
                        <a:spcBef>
                          <a:spcPct val="20000"/>
                        </a:spcBef>
                        <a:buClr>
                          <a:srgbClr val="FF0000"/>
                        </a:buClr>
                        <a:buSzPct val="70000"/>
                        <a:buFont typeface="Wingdings" pitchFamily="2" charset="2"/>
                        <a:defRPr sz="2600" b="1">
                          <a:solidFill>
                            <a:srgbClr val="FF0000"/>
                          </a:solidFill>
                          <a:latin typeface="Arial" pitchFamily="34" charset="0"/>
                          <a:ea typeface="宋体" pitchFamily="2" charset="-122"/>
                        </a:defRPr>
                      </a:lvl1pPr>
                      <a:lvl2pPr marL="742950" indent="-285750" eaLnBrk="0" hangingPunct="0">
                        <a:spcBef>
                          <a:spcPct val="20000"/>
                        </a:spcBef>
                        <a:buClr>
                          <a:srgbClr val="0000FF"/>
                        </a:buClr>
                        <a:buSzPct val="70000"/>
                        <a:buFont typeface="Wingdings" pitchFamily="2" charset="2"/>
                        <a:defRPr sz="2200" b="1">
                          <a:solidFill>
                            <a:srgbClr val="0000FF"/>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2000" b="1" i="0" u="none" strike="noStrike" cap="none" normalizeH="0" baseline="0" smtClean="0">
                          <a:ln>
                            <a:noFill/>
                          </a:ln>
                          <a:solidFill>
                            <a:srgbClr val="FF3300"/>
                          </a:solidFill>
                          <a:effectLst/>
                          <a:latin typeface="Arial" pitchFamily="34" charset="0"/>
                          <a:ea typeface="宋体" pitchFamily="2" charset="-122"/>
                        </a:rPr>
                        <a:t>修饰</a:t>
                      </a: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FF0000"/>
                        </a:buClr>
                        <a:buSzPct val="70000"/>
                        <a:buFont typeface="Wingdings" pitchFamily="2" charset="2"/>
                        <a:defRPr sz="2600" b="1">
                          <a:solidFill>
                            <a:srgbClr val="FF0000"/>
                          </a:solidFill>
                          <a:latin typeface="Arial" pitchFamily="34" charset="0"/>
                          <a:ea typeface="宋体" pitchFamily="2" charset="-122"/>
                        </a:defRPr>
                      </a:lvl1pPr>
                      <a:lvl2pPr marL="742950" indent="-285750" eaLnBrk="0" hangingPunct="0">
                        <a:spcBef>
                          <a:spcPct val="20000"/>
                        </a:spcBef>
                        <a:buClr>
                          <a:srgbClr val="0000FF"/>
                        </a:buClr>
                        <a:buSzPct val="70000"/>
                        <a:buFont typeface="Wingdings" pitchFamily="2" charset="2"/>
                        <a:defRPr sz="2200" b="1">
                          <a:solidFill>
                            <a:srgbClr val="0000FF"/>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2000" b="1" i="0" u="none" strike="noStrike" cap="none" normalizeH="0" baseline="0" smtClean="0">
                          <a:ln>
                            <a:noFill/>
                          </a:ln>
                          <a:solidFill>
                            <a:srgbClr val="FF3300"/>
                          </a:solidFill>
                          <a:effectLst/>
                          <a:latin typeface="Arial" pitchFamily="34" charset="0"/>
                          <a:ea typeface="宋体" pitchFamily="2" charset="-122"/>
                        </a:rPr>
                        <a:t>可视性名称</a:t>
                      </a: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FF0000"/>
                        </a:buClr>
                        <a:buSzPct val="70000"/>
                        <a:buFont typeface="Wingdings" pitchFamily="2" charset="2"/>
                        <a:defRPr sz="2600" b="1">
                          <a:solidFill>
                            <a:srgbClr val="FF0000"/>
                          </a:solidFill>
                          <a:latin typeface="Arial" pitchFamily="34" charset="0"/>
                          <a:ea typeface="宋体" pitchFamily="2" charset="-122"/>
                        </a:defRPr>
                      </a:lvl1pPr>
                      <a:lvl2pPr marL="742950" indent="-285750" eaLnBrk="0" hangingPunct="0">
                        <a:spcBef>
                          <a:spcPct val="20000"/>
                        </a:spcBef>
                        <a:buClr>
                          <a:srgbClr val="0000FF"/>
                        </a:buClr>
                        <a:buSzPct val="70000"/>
                        <a:buFont typeface="Wingdings" pitchFamily="2" charset="2"/>
                        <a:defRPr sz="2200" b="1">
                          <a:solidFill>
                            <a:srgbClr val="0000FF"/>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2000" b="1" i="0" u="none" strike="noStrike" cap="none" normalizeH="0" baseline="0" smtClean="0">
                          <a:ln>
                            <a:noFill/>
                          </a:ln>
                          <a:solidFill>
                            <a:srgbClr val="FF3300"/>
                          </a:solidFill>
                          <a:effectLst/>
                          <a:latin typeface="Arial" pitchFamily="34" charset="0"/>
                          <a:ea typeface="宋体" pitchFamily="2" charset="-122"/>
                        </a:rPr>
                        <a:t>语义</a:t>
                      </a: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1825">
                <a:tc>
                  <a:txBody>
                    <a:bodyPr/>
                    <a:lstStyle>
                      <a:lvl1pPr eaLnBrk="0" hangingPunct="0">
                        <a:spcBef>
                          <a:spcPct val="20000"/>
                        </a:spcBef>
                        <a:buClr>
                          <a:srgbClr val="FF0000"/>
                        </a:buClr>
                        <a:buSzPct val="70000"/>
                        <a:buFont typeface="Wingdings" pitchFamily="2" charset="2"/>
                        <a:defRPr sz="2600" b="1">
                          <a:solidFill>
                            <a:srgbClr val="FF0000"/>
                          </a:solidFill>
                          <a:latin typeface="Arial" pitchFamily="34" charset="0"/>
                          <a:ea typeface="宋体" pitchFamily="2" charset="-122"/>
                        </a:defRPr>
                      </a:lvl1pPr>
                      <a:lvl2pPr marL="742950" indent="-285750" eaLnBrk="0" hangingPunct="0">
                        <a:spcBef>
                          <a:spcPct val="20000"/>
                        </a:spcBef>
                        <a:buClr>
                          <a:srgbClr val="0000FF"/>
                        </a:buClr>
                        <a:buSzPct val="70000"/>
                        <a:buFont typeface="Wingdings" pitchFamily="2" charset="2"/>
                        <a:defRPr sz="2200" b="1">
                          <a:solidFill>
                            <a:srgbClr val="0000FF"/>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Arial" pitchFamily="34" charset="0"/>
                          <a:ea typeface="宋体" pitchFamily="2" charset="-122"/>
                        </a:rPr>
                        <a:t>+</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Clr>
                          <a:srgbClr val="FF0000"/>
                        </a:buClr>
                        <a:buSzPct val="70000"/>
                        <a:buFont typeface="Wingdings" pitchFamily="2" charset="2"/>
                        <a:defRPr sz="2600" b="1">
                          <a:solidFill>
                            <a:srgbClr val="FF0000"/>
                          </a:solidFill>
                          <a:latin typeface="Arial" pitchFamily="34" charset="0"/>
                          <a:ea typeface="宋体" pitchFamily="2" charset="-122"/>
                        </a:defRPr>
                      </a:lvl1pPr>
                      <a:lvl2pPr marL="742950" indent="-285750" eaLnBrk="0" hangingPunct="0">
                        <a:spcBef>
                          <a:spcPct val="20000"/>
                        </a:spcBef>
                        <a:buClr>
                          <a:srgbClr val="0000FF"/>
                        </a:buClr>
                        <a:buSzPct val="70000"/>
                        <a:buFont typeface="Wingdings" pitchFamily="2" charset="2"/>
                        <a:defRPr sz="2200" b="1">
                          <a:solidFill>
                            <a:srgbClr val="0000FF"/>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Arial" pitchFamily="34" charset="0"/>
                          <a:ea typeface="宋体" pitchFamily="2" charset="-122"/>
                        </a:rPr>
                        <a:t>public</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Clr>
                          <a:srgbClr val="FF0000"/>
                        </a:buClr>
                        <a:buSzPct val="70000"/>
                        <a:buFont typeface="Wingdings" pitchFamily="2" charset="2"/>
                        <a:defRPr sz="2600" b="1">
                          <a:solidFill>
                            <a:srgbClr val="FF0000"/>
                          </a:solidFill>
                          <a:latin typeface="Arial" pitchFamily="34" charset="0"/>
                          <a:ea typeface="宋体" pitchFamily="2" charset="-122"/>
                        </a:defRPr>
                      </a:lvl1pPr>
                      <a:lvl2pPr marL="742950" indent="-285750" eaLnBrk="0" hangingPunct="0">
                        <a:spcBef>
                          <a:spcPct val="20000"/>
                        </a:spcBef>
                        <a:buClr>
                          <a:srgbClr val="0000FF"/>
                        </a:buClr>
                        <a:buSzPct val="70000"/>
                        <a:buFont typeface="Wingdings" pitchFamily="2" charset="2"/>
                        <a:defRPr sz="2200" b="1">
                          <a:solidFill>
                            <a:srgbClr val="0000FF"/>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华文楷体" pitchFamily="2" charset="-122"/>
                          <a:ea typeface="华文楷体" pitchFamily="2" charset="-122"/>
                        </a:rPr>
                        <a:t>能够访问该类的任何元素可以访问该类带有的公共可视性的任何特征</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631825">
                <a:tc>
                  <a:txBody>
                    <a:bodyPr/>
                    <a:lstStyle>
                      <a:lvl1pPr eaLnBrk="0" hangingPunct="0">
                        <a:spcBef>
                          <a:spcPct val="20000"/>
                        </a:spcBef>
                        <a:buClr>
                          <a:srgbClr val="FF0000"/>
                        </a:buClr>
                        <a:buSzPct val="70000"/>
                        <a:buFont typeface="Wingdings" pitchFamily="2" charset="2"/>
                        <a:defRPr sz="2600" b="1">
                          <a:solidFill>
                            <a:srgbClr val="FF0000"/>
                          </a:solidFill>
                          <a:latin typeface="Arial" pitchFamily="34" charset="0"/>
                          <a:ea typeface="宋体" pitchFamily="2" charset="-122"/>
                        </a:defRPr>
                      </a:lvl1pPr>
                      <a:lvl2pPr marL="742950" indent="-285750" eaLnBrk="0" hangingPunct="0">
                        <a:spcBef>
                          <a:spcPct val="20000"/>
                        </a:spcBef>
                        <a:buClr>
                          <a:srgbClr val="0000FF"/>
                        </a:buClr>
                        <a:buSzPct val="70000"/>
                        <a:buFont typeface="Wingdings" pitchFamily="2" charset="2"/>
                        <a:defRPr sz="2200" b="1">
                          <a:solidFill>
                            <a:srgbClr val="0000FF"/>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Arial" pitchFamily="34" charset="0"/>
                          <a:ea typeface="宋体" pitchFamily="2" charset="-122"/>
                        </a:rPr>
                        <a:t>-</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rgbClr val="FF0000"/>
                        </a:buClr>
                        <a:buSzPct val="70000"/>
                        <a:buFont typeface="Wingdings" pitchFamily="2" charset="2"/>
                        <a:defRPr sz="2600" b="1">
                          <a:solidFill>
                            <a:srgbClr val="FF0000"/>
                          </a:solidFill>
                          <a:latin typeface="Arial" pitchFamily="34" charset="0"/>
                          <a:ea typeface="宋体" pitchFamily="2" charset="-122"/>
                        </a:defRPr>
                      </a:lvl1pPr>
                      <a:lvl2pPr marL="742950" indent="-285750" eaLnBrk="0" hangingPunct="0">
                        <a:spcBef>
                          <a:spcPct val="20000"/>
                        </a:spcBef>
                        <a:buClr>
                          <a:srgbClr val="0000FF"/>
                        </a:buClr>
                        <a:buSzPct val="70000"/>
                        <a:buFont typeface="Wingdings" pitchFamily="2" charset="2"/>
                        <a:defRPr sz="2200" b="1">
                          <a:solidFill>
                            <a:srgbClr val="0000FF"/>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Arial" pitchFamily="34" charset="0"/>
                          <a:ea typeface="宋体" pitchFamily="2" charset="-122"/>
                        </a:rPr>
                        <a:t>private</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rgbClr val="FF0000"/>
                        </a:buClr>
                        <a:buSzPct val="70000"/>
                        <a:buFont typeface="Wingdings" pitchFamily="2" charset="2"/>
                        <a:defRPr sz="2600" b="1">
                          <a:solidFill>
                            <a:srgbClr val="FF0000"/>
                          </a:solidFill>
                          <a:latin typeface="Arial" pitchFamily="34" charset="0"/>
                          <a:ea typeface="宋体" pitchFamily="2" charset="-122"/>
                        </a:defRPr>
                      </a:lvl1pPr>
                      <a:lvl2pPr marL="742950" indent="-285750" eaLnBrk="0" hangingPunct="0">
                        <a:spcBef>
                          <a:spcPct val="20000"/>
                        </a:spcBef>
                        <a:buClr>
                          <a:srgbClr val="0000FF"/>
                        </a:buClr>
                        <a:buSzPct val="70000"/>
                        <a:buFont typeface="Wingdings" pitchFamily="2" charset="2"/>
                        <a:defRPr sz="2200" b="1">
                          <a:solidFill>
                            <a:srgbClr val="0000FF"/>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华文楷体" pitchFamily="2" charset="-122"/>
                          <a:ea typeface="华文楷体" pitchFamily="2" charset="-122"/>
                        </a:rPr>
                        <a:t>只有该类的操作才能访问该类待有的私有可视性的特征</a:t>
                      </a:r>
                    </a:p>
                  </a:txBody>
                  <a:tcPr horzOverflow="overflow">
                    <a:lnL>
                      <a:noFill/>
                    </a:lnL>
                    <a:lnR>
                      <a:noFill/>
                    </a:lnR>
                    <a:lnT>
                      <a:noFill/>
                    </a:lnT>
                    <a:lnB>
                      <a:noFill/>
                    </a:lnB>
                    <a:lnTlToBr>
                      <a:noFill/>
                    </a:lnTlToBr>
                    <a:lnBlToTr>
                      <a:noFill/>
                    </a:lnBlToTr>
                    <a:noFill/>
                  </a:tcPr>
                </a:tc>
              </a:tr>
              <a:tr h="631825">
                <a:tc>
                  <a:txBody>
                    <a:bodyPr/>
                    <a:lstStyle>
                      <a:lvl1pPr eaLnBrk="0" hangingPunct="0">
                        <a:spcBef>
                          <a:spcPct val="20000"/>
                        </a:spcBef>
                        <a:buClr>
                          <a:srgbClr val="FF0000"/>
                        </a:buClr>
                        <a:buSzPct val="70000"/>
                        <a:buFont typeface="Wingdings" pitchFamily="2" charset="2"/>
                        <a:defRPr sz="2600" b="1">
                          <a:solidFill>
                            <a:srgbClr val="FF0000"/>
                          </a:solidFill>
                          <a:latin typeface="Arial" pitchFamily="34" charset="0"/>
                          <a:ea typeface="宋体" pitchFamily="2" charset="-122"/>
                        </a:defRPr>
                      </a:lvl1pPr>
                      <a:lvl2pPr marL="742950" indent="-285750" eaLnBrk="0" hangingPunct="0">
                        <a:spcBef>
                          <a:spcPct val="20000"/>
                        </a:spcBef>
                        <a:buClr>
                          <a:srgbClr val="0000FF"/>
                        </a:buClr>
                        <a:buSzPct val="70000"/>
                        <a:buFont typeface="Wingdings" pitchFamily="2" charset="2"/>
                        <a:defRPr sz="2200" b="1">
                          <a:solidFill>
                            <a:srgbClr val="0000FF"/>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Arial" pitchFamily="34" charset="0"/>
                          <a:ea typeface="宋体" pitchFamily="2" charset="-122"/>
                        </a:rPr>
                        <a:t>#</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rgbClr val="FF0000"/>
                        </a:buClr>
                        <a:buSzPct val="70000"/>
                        <a:buFont typeface="Wingdings" pitchFamily="2" charset="2"/>
                        <a:defRPr sz="2600" b="1">
                          <a:solidFill>
                            <a:srgbClr val="FF0000"/>
                          </a:solidFill>
                          <a:latin typeface="Arial" pitchFamily="34" charset="0"/>
                          <a:ea typeface="宋体" pitchFamily="2" charset="-122"/>
                        </a:defRPr>
                      </a:lvl1pPr>
                      <a:lvl2pPr marL="742950" indent="-285750" eaLnBrk="0" hangingPunct="0">
                        <a:spcBef>
                          <a:spcPct val="20000"/>
                        </a:spcBef>
                        <a:buClr>
                          <a:srgbClr val="0000FF"/>
                        </a:buClr>
                        <a:buSzPct val="70000"/>
                        <a:buFont typeface="Wingdings" pitchFamily="2" charset="2"/>
                        <a:defRPr sz="2200" b="1">
                          <a:solidFill>
                            <a:srgbClr val="0000FF"/>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Arial" pitchFamily="34" charset="0"/>
                          <a:ea typeface="宋体" pitchFamily="2" charset="-122"/>
                        </a:rPr>
                        <a:t>protected</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rgbClr val="FF0000"/>
                        </a:buClr>
                        <a:buSzPct val="70000"/>
                        <a:buFont typeface="Wingdings" pitchFamily="2" charset="2"/>
                        <a:defRPr sz="2600" b="1">
                          <a:solidFill>
                            <a:srgbClr val="FF0000"/>
                          </a:solidFill>
                          <a:latin typeface="Arial" pitchFamily="34" charset="0"/>
                          <a:ea typeface="宋体" pitchFamily="2" charset="-122"/>
                        </a:defRPr>
                      </a:lvl1pPr>
                      <a:lvl2pPr marL="742950" indent="-285750" eaLnBrk="0" hangingPunct="0">
                        <a:spcBef>
                          <a:spcPct val="20000"/>
                        </a:spcBef>
                        <a:buClr>
                          <a:srgbClr val="0000FF"/>
                        </a:buClr>
                        <a:buSzPct val="70000"/>
                        <a:buFont typeface="Wingdings" pitchFamily="2" charset="2"/>
                        <a:defRPr sz="2200" b="1">
                          <a:solidFill>
                            <a:srgbClr val="0000FF"/>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华文楷体" pitchFamily="2" charset="-122"/>
                          <a:ea typeface="华文楷体" pitchFamily="2" charset="-122"/>
                        </a:rPr>
                        <a:t>只有该类及其子类的操作才能访问该类带有的保护可视性的特征</a:t>
                      </a:r>
                    </a:p>
                  </a:txBody>
                  <a:tcPr horzOverflow="overflow">
                    <a:lnL>
                      <a:noFill/>
                    </a:lnL>
                    <a:lnR>
                      <a:noFill/>
                    </a:lnR>
                    <a:lnT>
                      <a:noFill/>
                    </a:lnT>
                    <a:lnB>
                      <a:noFill/>
                    </a:lnB>
                    <a:lnTlToBr>
                      <a:noFill/>
                    </a:lnTlToBr>
                    <a:lnBlToTr>
                      <a:noFill/>
                    </a:lnBlToTr>
                    <a:noFill/>
                  </a:tcPr>
                </a:tc>
              </a:tr>
              <a:tr h="868363">
                <a:tc>
                  <a:txBody>
                    <a:bodyPr/>
                    <a:lstStyle>
                      <a:lvl1pPr eaLnBrk="0" hangingPunct="0">
                        <a:spcBef>
                          <a:spcPct val="20000"/>
                        </a:spcBef>
                        <a:buClr>
                          <a:srgbClr val="FF0000"/>
                        </a:buClr>
                        <a:buSzPct val="70000"/>
                        <a:buFont typeface="Wingdings" pitchFamily="2" charset="2"/>
                        <a:defRPr sz="2600" b="1">
                          <a:solidFill>
                            <a:srgbClr val="FF0000"/>
                          </a:solidFill>
                          <a:latin typeface="Arial" pitchFamily="34" charset="0"/>
                          <a:ea typeface="宋体" pitchFamily="2" charset="-122"/>
                        </a:defRPr>
                      </a:lvl1pPr>
                      <a:lvl2pPr marL="742950" indent="-285750" eaLnBrk="0" hangingPunct="0">
                        <a:spcBef>
                          <a:spcPct val="20000"/>
                        </a:spcBef>
                        <a:buClr>
                          <a:srgbClr val="0000FF"/>
                        </a:buClr>
                        <a:buSzPct val="70000"/>
                        <a:buFont typeface="Wingdings" pitchFamily="2" charset="2"/>
                        <a:defRPr sz="2200" b="1">
                          <a:solidFill>
                            <a:srgbClr val="0000FF"/>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Arial" pitchFamily="34" charset="0"/>
                          <a:ea typeface="宋体" pitchFamily="2" charset="-122"/>
                        </a:rPr>
                        <a:t>~</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FF0000"/>
                        </a:buClr>
                        <a:buSzPct val="70000"/>
                        <a:buFont typeface="Wingdings" pitchFamily="2" charset="2"/>
                        <a:defRPr sz="2600" b="1">
                          <a:solidFill>
                            <a:srgbClr val="FF0000"/>
                          </a:solidFill>
                          <a:latin typeface="Arial" pitchFamily="34" charset="0"/>
                          <a:ea typeface="宋体" pitchFamily="2" charset="-122"/>
                        </a:defRPr>
                      </a:lvl1pPr>
                      <a:lvl2pPr marL="742950" indent="-285750" eaLnBrk="0" hangingPunct="0">
                        <a:spcBef>
                          <a:spcPct val="20000"/>
                        </a:spcBef>
                        <a:buClr>
                          <a:srgbClr val="0000FF"/>
                        </a:buClr>
                        <a:buSzPct val="70000"/>
                        <a:buFont typeface="Wingdings" pitchFamily="2" charset="2"/>
                        <a:defRPr sz="2200" b="1">
                          <a:solidFill>
                            <a:srgbClr val="0000FF"/>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Arial" pitchFamily="34" charset="0"/>
                          <a:ea typeface="宋体" pitchFamily="2" charset="-122"/>
                        </a:rPr>
                        <a:t>package</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FF0000"/>
                        </a:buClr>
                        <a:buSzPct val="70000"/>
                        <a:buFont typeface="Wingdings" pitchFamily="2" charset="2"/>
                        <a:defRPr sz="2600" b="1">
                          <a:solidFill>
                            <a:srgbClr val="FF0000"/>
                          </a:solidFill>
                          <a:latin typeface="Arial" pitchFamily="34" charset="0"/>
                          <a:ea typeface="宋体" pitchFamily="2" charset="-122"/>
                        </a:defRPr>
                      </a:lvl1pPr>
                      <a:lvl2pPr marL="742950" indent="-285750" eaLnBrk="0" hangingPunct="0">
                        <a:spcBef>
                          <a:spcPct val="20000"/>
                        </a:spcBef>
                        <a:buClr>
                          <a:srgbClr val="0000FF"/>
                        </a:buClr>
                        <a:buSzPct val="70000"/>
                        <a:buFont typeface="Wingdings" pitchFamily="2" charset="2"/>
                        <a:defRPr sz="2200" b="1">
                          <a:solidFill>
                            <a:srgbClr val="0000FF"/>
                          </a:solidFill>
                          <a:latin typeface="Arial" pitchFamily="34"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pitchFamily="34"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华文楷体" pitchFamily="2" charset="-122"/>
                          <a:ea typeface="华文楷体" pitchFamily="2" charset="-122"/>
                        </a:rPr>
                        <a:t>与该类处于相同包中的或者是在嵌套子包中的任何元素能够访问该类带有的包可视性的任何特征</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TextBox 12"/>
          <p:cNvSpPr txBox="1">
            <a:spLocks noChangeArrowheads="1"/>
          </p:cNvSpPr>
          <p:nvPr/>
        </p:nvSpPr>
        <p:spPr bwMode="auto">
          <a:xfrm>
            <a:off x="2987675" y="2349842"/>
            <a:ext cx="26638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2400" b="1">
                <a:solidFill>
                  <a:srgbClr val="FF0000"/>
                </a:solidFill>
              </a:rPr>
              <a:t>可视性类型</a:t>
            </a:r>
          </a:p>
        </p:txBody>
      </p:sp>
    </p:spTree>
    <p:extLst>
      <p:ext uri="{BB962C8B-B14F-4D97-AF65-F5344CB8AC3E}">
        <p14:creationId xmlns:p14="http://schemas.microsoft.com/office/powerpoint/2010/main" val="259865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2.6</a:t>
            </a:r>
            <a:r>
              <a:rPr lang="zh-CN" altLang="en-US" dirty="0"/>
              <a:t> 类图</a:t>
            </a:r>
            <a:endParaRPr lang="zh-CN" altLang="en-US" dirty="0"/>
          </a:p>
        </p:txBody>
      </p:sp>
      <p:grpSp>
        <p:nvGrpSpPr>
          <p:cNvPr id="4" name="Group 3"/>
          <p:cNvGrpSpPr>
            <a:grpSpLocks/>
          </p:cNvGrpSpPr>
          <p:nvPr/>
        </p:nvGrpSpPr>
        <p:grpSpPr bwMode="auto">
          <a:xfrm>
            <a:off x="2819400" y="2049686"/>
            <a:ext cx="4114800" cy="3810000"/>
            <a:chOff x="1920" y="1536"/>
            <a:chExt cx="2592" cy="2400"/>
          </a:xfrm>
        </p:grpSpPr>
        <p:sp>
          <p:nvSpPr>
            <p:cNvPr id="5" name="Rectangle 4"/>
            <p:cNvSpPr>
              <a:spLocks noChangeArrowheads="1"/>
            </p:cNvSpPr>
            <p:nvPr/>
          </p:nvSpPr>
          <p:spPr bwMode="auto">
            <a:xfrm>
              <a:off x="1920" y="1536"/>
              <a:ext cx="2448" cy="2400"/>
            </a:xfrm>
            <a:prstGeom prst="rect">
              <a:avLst/>
            </a:prstGeom>
            <a:solidFill>
              <a:srgbClr val="FFFFCC"/>
            </a:solidFill>
            <a:ln w="9525" algn="ctr">
              <a:solidFill>
                <a:schemeClr val="tx1"/>
              </a:solidFill>
              <a:miter lim="800000"/>
              <a:headEnd/>
              <a:tailEnd/>
            </a:ln>
          </p:spPr>
          <p:txBody>
            <a:bodyPr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6" name="Text Box 5"/>
            <p:cNvSpPr txBox="1">
              <a:spLocks noChangeArrowheads="1"/>
            </p:cNvSpPr>
            <p:nvPr/>
          </p:nvSpPr>
          <p:spPr bwMode="auto">
            <a:xfrm>
              <a:off x="2384" y="1536"/>
              <a:ext cx="145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b="1">
                  <a:latin typeface="Arial Narrow" pitchFamily="34" charset="0"/>
                </a:rPr>
                <a:t>&lt;&lt;entity&gt;&gt;</a:t>
              </a:r>
            </a:p>
            <a:p>
              <a:pPr algn="ctr" eaLnBrk="1" hangingPunct="1"/>
              <a:r>
                <a:rPr lang="en-US" altLang="zh-CN" b="1">
                  <a:latin typeface="Arial Narrow" pitchFamily="34" charset="0"/>
                </a:rPr>
                <a:t>Account</a:t>
              </a:r>
            </a:p>
          </p:txBody>
        </p:sp>
        <p:sp>
          <p:nvSpPr>
            <p:cNvPr id="7" name="Text Box 6"/>
            <p:cNvSpPr txBox="1">
              <a:spLocks noChangeArrowheads="1"/>
            </p:cNvSpPr>
            <p:nvPr/>
          </p:nvSpPr>
          <p:spPr bwMode="auto">
            <a:xfrm>
              <a:off x="1956" y="2046"/>
              <a:ext cx="1857"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b="1">
                  <a:latin typeface="Arial Narrow" pitchFamily="34" charset="0"/>
                </a:rPr>
                <a:t>-number:</a:t>
              </a:r>
              <a:r>
                <a:rPr lang="zh-CN" altLang="en-US" b="1">
                  <a:latin typeface="Arial Narrow" pitchFamily="34" charset="0"/>
                </a:rPr>
                <a:t> </a:t>
              </a:r>
              <a:r>
                <a:rPr lang="en-US" altLang="zh-CN" b="1">
                  <a:latin typeface="Arial Narrow" pitchFamily="34" charset="0"/>
                </a:rPr>
                <a:t>String</a:t>
              </a:r>
            </a:p>
            <a:p>
              <a:pPr eaLnBrk="1" hangingPunct="1"/>
              <a:r>
                <a:rPr lang="en-US" altLang="zh-CN" b="1">
                  <a:latin typeface="Arial Narrow" pitchFamily="34" charset="0"/>
                </a:rPr>
                <a:t>-owner:</a:t>
              </a:r>
              <a:r>
                <a:rPr lang="zh-CN" altLang="en-US" b="1">
                  <a:latin typeface="Arial Narrow" pitchFamily="34" charset="0"/>
                </a:rPr>
                <a:t> </a:t>
              </a:r>
              <a:r>
                <a:rPr lang="en-US" altLang="zh-CN" b="1">
                  <a:latin typeface="Arial Narrow" pitchFamily="34" charset="0"/>
                </a:rPr>
                <a:t>String</a:t>
              </a:r>
            </a:p>
            <a:p>
              <a:pPr eaLnBrk="1" hangingPunct="1"/>
              <a:r>
                <a:rPr lang="en-US" altLang="zh-CN" b="1">
                  <a:latin typeface="Arial Narrow" pitchFamily="34" charset="0"/>
                </a:rPr>
                <a:t>-balance:</a:t>
              </a:r>
              <a:r>
                <a:rPr lang="zh-CN" altLang="en-US" b="1">
                  <a:latin typeface="Arial Narrow" pitchFamily="34" charset="0"/>
                </a:rPr>
                <a:t> </a:t>
              </a:r>
              <a:r>
                <a:rPr lang="en-US" altLang="zh-CN" b="1">
                  <a:latin typeface="Arial Narrow" pitchFamily="34" charset="0"/>
                </a:rPr>
                <a:t>double=0.0</a:t>
              </a:r>
            </a:p>
          </p:txBody>
        </p:sp>
        <p:sp>
          <p:nvSpPr>
            <p:cNvPr id="8" name="Text Box 7"/>
            <p:cNvSpPr txBox="1">
              <a:spLocks noChangeArrowheads="1"/>
            </p:cNvSpPr>
            <p:nvPr/>
          </p:nvSpPr>
          <p:spPr bwMode="auto">
            <a:xfrm>
              <a:off x="1958" y="2640"/>
              <a:ext cx="2554" cy="1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b="1" u="sng">
                  <a:latin typeface="Arial Narrow" pitchFamily="34" charset="0"/>
                </a:rPr>
                <a:t>+create(</a:t>
              </a:r>
              <a:r>
                <a:rPr lang="en-US" altLang="zh-CN" u="sng">
                  <a:latin typeface="Arial Narrow" pitchFamily="34" charset="0"/>
                </a:rPr>
                <a:t>theNumber:String, theOwner:String</a:t>
              </a:r>
              <a:r>
                <a:rPr lang="en-US" altLang="zh-CN" b="1" u="sng">
                  <a:latin typeface="Arial Narrow" pitchFamily="34" charset="0"/>
                </a:rPr>
                <a:t>)</a:t>
              </a:r>
            </a:p>
            <a:p>
              <a:pPr eaLnBrk="1" hangingPunct="1"/>
              <a:r>
                <a:rPr lang="en-US" altLang="zh-CN" b="1">
                  <a:latin typeface="Arial Narrow" pitchFamily="34" charset="0"/>
                </a:rPr>
                <a:t>+deposit(</a:t>
              </a:r>
              <a:r>
                <a:rPr lang="en-US" altLang="zh-CN">
                  <a:latin typeface="Arial Narrow" pitchFamily="34" charset="0"/>
                </a:rPr>
                <a:t>amount:double</a:t>
              </a:r>
              <a:r>
                <a:rPr lang="en-US" altLang="zh-CN" b="1">
                  <a:latin typeface="Arial Narrow" pitchFamily="34" charset="0"/>
                </a:rPr>
                <a:t>)</a:t>
              </a:r>
            </a:p>
            <a:p>
              <a:pPr eaLnBrk="1" hangingPunct="1"/>
              <a:r>
                <a:rPr lang="en-US" altLang="zh-CN" b="1">
                  <a:latin typeface="Arial Narrow" pitchFamily="34" charset="0"/>
                </a:rPr>
                <a:t>+withdraw(</a:t>
              </a:r>
              <a:r>
                <a:rPr lang="en-US" altLang="zh-CN">
                  <a:latin typeface="Arial Narrow" pitchFamily="34" charset="0"/>
                </a:rPr>
                <a:t>amount:double</a:t>
              </a:r>
              <a:r>
                <a:rPr lang="en-US" altLang="zh-CN" b="1">
                  <a:latin typeface="Arial Narrow" pitchFamily="34" charset="0"/>
                </a:rPr>
                <a:t>)</a:t>
              </a:r>
            </a:p>
            <a:p>
              <a:pPr eaLnBrk="1" hangingPunct="1"/>
              <a:r>
                <a:rPr lang="en-US" altLang="zh-CN" b="1">
                  <a:latin typeface="Arial Narrow" pitchFamily="34" charset="0"/>
                </a:rPr>
                <a:t>+getNumber():</a:t>
              </a:r>
              <a:r>
                <a:rPr lang="en-US" altLang="zh-CN">
                  <a:latin typeface="Arial Narrow" pitchFamily="34" charset="0"/>
                </a:rPr>
                <a:t>String </a:t>
              </a:r>
            </a:p>
            <a:p>
              <a:pPr eaLnBrk="1" hangingPunct="1"/>
              <a:r>
                <a:rPr lang="en-US" altLang="zh-CN" b="1">
                  <a:latin typeface="Arial Narrow" pitchFamily="34" charset="0"/>
                </a:rPr>
                <a:t>+getOwner():</a:t>
              </a:r>
              <a:r>
                <a:rPr lang="en-US" altLang="zh-CN">
                  <a:latin typeface="Arial Narrow" pitchFamily="34" charset="0"/>
                </a:rPr>
                <a:t>String </a:t>
              </a:r>
            </a:p>
            <a:p>
              <a:pPr eaLnBrk="1" hangingPunct="1"/>
              <a:r>
                <a:rPr lang="en-US" altLang="zh-CN" b="1">
                  <a:latin typeface="Arial Narrow" pitchFamily="34" charset="0"/>
                </a:rPr>
                <a:t>+getBalance():</a:t>
              </a:r>
              <a:r>
                <a:rPr lang="en-US" altLang="zh-CN">
                  <a:latin typeface="Arial Narrow" pitchFamily="34" charset="0"/>
                </a:rPr>
                <a:t>double </a:t>
              </a:r>
            </a:p>
            <a:p>
              <a:pPr eaLnBrk="1" hangingPunct="1"/>
              <a:r>
                <a:rPr lang="en-US" altLang="zh-CN" b="1">
                  <a:latin typeface="Arial Narrow" pitchFamily="34" charset="0"/>
                </a:rPr>
                <a:t>+setOwner(</a:t>
              </a:r>
              <a:r>
                <a:rPr lang="en-US" altLang="zh-CN">
                  <a:latin typeface="Arial Narrow" pitchFamily="34" charset="0"/>
                </a:rPr>
                <a:t>theOwner:String</a:t>
              </a:r>
              <a:r>
                <a:rPr lang="en-US" altLang="zh-CN" b="1">
                  <a:latin typeface="Arial Narrow" pitchFamily="34" charset="0"/>
                </a:rPr>
                <a:t>)</a:t>
              </a:r>
            </a:p>
          </p:txBody>
        </p:sp>
        <p:sp>
          <p:nvSpPr>
            <p:cNvPr id="9" name="Text Box 8"/>
            <p:cNvSpPr txBox="1">
              <a:spLocks noChangeArrowheads="1"/>
            </p:cNvSpPr>
            <p:nvPr/>
          </p:nvSpPr>
          <p:spPr bwMode="auto">
            <a:xfrm>
              <a:off x="3456" y="1632"/>
              <a:ext cx="100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b="1">
                  <a:latin typeface="Arial Narrow" pitchFamily="34" charset="0"/>
                </a:rPr>
                <a:t>{author=Jim, Status=tested}</a:t>
              </a:r>
            </a:p>
          </p:txBody>
        </p:sp>
        <p:sp>
          <p:nvSpPr>
            <p:cNvPr id="10" name="Line 9"/>
            <p:cNvSpPr>
              <a:spLocks noChangeShapeType="1"/>
            </p:cNvSpPr>
            <p:nvPr/>
          </p:nvSpPr>
          <p:spPr bwMode="auto">
            <a:xfrm>
              <a:off x="1920" y="2016"/>
              <a:ext cx="24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1" name="Line 10"/>
            <p:cNvSpPr>
              <a:spLocks noChangeShapeType="1"/>
            </p:cNvSpPr>
            <p:nvPr/>
          </p:nvSpPr>
          <p:spPr bwMode="auto">
            <a:xfrm>
              <a:off x="1920" y="2640"/>
              <a:ext cx="24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12" name="AutoShape 11"/>
          <p:cNvSpPr>
            <a:spLocks/>
          </p:cNvSpPr>
          <p:nvPr/>
        </p:nvSpPr>
        <p:spPr bwMode="auto">
          <a:xfrm>
            <a:off x="2438400" y="2111599"/>
            <a:ext cx="304800" cy="685800"/>
          </a:xfrm>
          <a:prstGeom prst="leftBrace">
            <a:avLst>
              <a:gd name="adj1" fmla="val 1875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3" name="Text Box 12"/>
          <p:cNvSpPr txBox="1">
            <a:spLocks noChangeArrowheads="1"/>
          </p:cNvSpPr>
          <p:nvPr/>
        </p:nvSpPr>
        <p:spPr bwMode="auto">
          <a:xfrm>
            <a:off x="1143000" y="2202086"/>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zh-CN" altLang="en-US" b="1">
                <a:solidFill>
                  <a:srgbClr val="FF0000"/>
                </a:solidFill>
              </a:rPr>
              <a:t>名称分栏</a:t>
            </a:r>
          </a:p>
        </p:txBody>
      </p:sp>
      <p:sp>
        <p:nvSpPr>
          <p:cNvPr id="14" name="Text Box 13"/>
          <p:cNvSpPr txBox="1">
            <a:spLocks noChangeArrowheads="1"/>
          </p:cNvSpPr>
          <p:nvPr/>
        </p:nvSpPr>
        <p:spPr bwMode="auto">
          <a:xfrm>
            <a:off x="1157288" y="3054574"/>
            <a:ext cx="1219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zh-CN" altLang="en-US" b="1">
                <a:solidFill>
                  <a:srgbClr val="FF0000"/>
                </a:solidFill>
              </a:rPr>
              <a:t>属性分栏</a:t>
            </a:r>
          </a:p>
        </p:txBody>
      </p:sp>
      <p:sp>
        <p:nvSpPr>
          <p:cNvPr id="15" name="Text Box 14"/>
          <p:cNvSpPr txBox="1">
            <a:spLocks noChangeArrowheads="1"/>
          </p:cNvSpPr>
          <p:nvPr/>
        </p:nvSpPr>
        <p:spPr bwMode="auto">
          <a:xfrm>
            <a:off x="1176338" y="4630961"/>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zh-CN" altLang="en-US" b="1">
                <a:solidFill>
                  <a:srgbClr val="FF0000"/>
                </a:solidFill>
              </a:rPr>
              <a:t>操作分栏</a:t>
            </a:r>
          </a:p>
        </p:txBody>
      </p:sp>
      <p:sp>
        <p:nvSpPr>
          <p:cNvPr id="16" name="AutoShape 15"/>
          <p:cNvSpPr>
            <a:spLocks/>
          </p:cNvSpPr>
          <p:nvPr/>
        </p:nvSpPr>
        <p:spPr bwMode="auto">
          <a:xfrm>
            <a:off x="2438400" y="2887886"/>
            <a:ext cx="304800" cy="838200"/>
          </a:xfrm>
          <a:prstGeom prst="leftBrace">
            <a:avLst>
              <a:gd name="adj1" fmla="val 2291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7" name="AutoShape 16"/>
          <p:cNvSpPr>
            <a:spLocks/>
          </p:cNvSpPr>
          <p:nvPr/>
        </p:nvSpPr>
        <p:spPr bwMode="auto">
          <a:xfrm>
            <a:off x="2395538" y="3802286"/>
            <a:ext cx="381000" cy="2057400"/>
          </a:xfrm>
          <a:prstGeom prst="leftBrace">
            <a:avLst>
              <a:gd name="adj1" fmla="val 45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8" name="Text Box 17"/>
          <p:cNvSpPr txBox="1">
            <a:spLocks noChangeArrowheads="1"/>
          </p:cNvSpPr>
          <p:nvPr/>
        </p:nvSpPr>
        <p:spPr bwMode="auto">
          <a:xfrm>
            <a:off x="3200400" y="6102574"/>
            <a:ext cx="1524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zh-CN" altLang="en-US" b="1">
                <a:solidFill>
                  <a:srgbClr val="FF0000"/>
                </a:solidFill>
              </a:rPr>
              <a:t>可见性修饰</a:t>
            </a:r>
          </a:p>
        </p:txBody>
      </p:sp>
      <p:sp>
        <p:nvSpPr>
          <p:cNvPr id="19" name="Text Box 18"/>
          <p:cNvSpPr txBox="1">
            <a:spLocks noChangeArrowheads="1"/>
          </p:cNvSpPr>
          <p:nvPr/>
        </p:nvSpPr>
        <p:spPr bwMode="auto">
          <a:xfrm>
            <a:off x="4191000" y="1454374"/>
            <a:ext cx="1219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zh-CN" altLang="en-US" b="1">
                <a:solidFill>
                  <a:srgbClr val="FF0000"/>
                </a:solidFill>
              </a:rPr>
              <a:t>构造型</a:t>
            </a:r>
          </a:p>
        </p:txBody>
      </p:sp>
      <p:sp>
        <p:nvSpPr>
          <p:cNvPr id="20" name="Text Box 19"/>
          <p:cNvSpPr txBox="1">
            <a:spLocks noChangeArrowheads="1"/>
          </p:cNvSpPr>
          <p:nvPr/>
        </p:nvSpPr>
        <p:spPr bwMode="auto">
          <a:xfrm>
            <a:off x="2971800" y="1440086"/>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zh-CN" altLang="en-US" b="1">
                <a:solidFill>
                  <a:srgbClr val="FF0000"/>
                </a:solidFill>
              </a:rPr>
              <a:t>类名称</a:t>
            </a:r>
          </a:p>
        </p:txBody>
      </p:sp>
      <p:sp>
        <p:nvSpPr>
          <p:cNvPr id="21" name="Text Box 20"/>
          <p:cNvSpPr txBox="1">
            <a:spLocks noChangeArrowheads="1"/>
          </p:cNvSpPr>
          <p:nvPr/>
        </p:nvSpPr>
        <p:spPr bwMode="auto">
          <a:xfrm>
            <a:off x="5486400" y="1468661"/>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zh-CN" altLang="en-US" b="1">
                <a:solidFill>
                  <a:srgbClr val="FF0000"/>
                </a:solidFill>
              </a:rPr>
              <a:t>标记值</a:t>
            </a:r>
          </a:p>
        </p:txBody>
      </p:sp>
      <p:sp>
        <p:nvSpPr>
          <p:cNvPr id="22" name="Text Box 21"/>
          <p:cNvSpPr txBox="1">
            <a:spLocks noChangeArrowheads="1"/>
          </p:cNvSpPr>
          <p:nvPr/>
        </p:nvSpPr>
        <p:spPr bwMode="auto">
          <a:xfrm>
            <a:off x="6934200" y="3406999"/>
            <a:ext cx="1219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zh-CN" altLang="en-US" b="1">
                <a:solidFill>
                  <a:srgbClr val="FF0000"/>
                </a:solidFill>
              </a:rPr>
              <a:t>初始值</a:t>
            </a:r>
          </a:p>
        </p:txBody>
      </p:sp>
      <p:sp>
        <p:nvSpPr>
          <p:cNvPr id="23" name="Line 23"/>
          <p:cNvSpPr>
            <a:spLocks noChangeShapeType="1"/>
          </p:cNvSpPr>
          <p:nvPr/>
        </p:nvSpPr>
        <p:spPr bwMode="auto">
          <a:xfrm>
            <a:off x="4724400" y="1821086"/>
            <a:ext cx="0" cy="304800"/>
          </a:xfrm>
          <a:prstGeom prst="line">
            <a:avLst/>
          </a:prstGeom>
          <a:noFill/>
          <a:ln w="9525">
            <a:solidFill>
              <a:srgbClr val="3333FF"/>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4" name="Line 24"/>
          <p:cNvSpPr>
            <a:spLocks noChangeShapeType="1"/>
          </p:cNvSpPr>
          <p:nvPr/>
        </p:nvSpPr>
        <p:spPr bwMode="auto">
          <a:xfrm>
            <a:off x="5943600" y="1821086"/>
            <a:ext cx="0" cy="457200"/>
          </a:xfrm>
          <a:prstGeom prst="line">
            <a:avLst/>
          </a:prstGeom>
          <a:noFill/>
          <a:ln w="9525">
            <a:solidFill>
              <a:srgbClr val="3333FF"/>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5" name="Line 25"/>
          <p:cNvSpPr>
            <a:spLocks noChangeShapeType="1"/>
          </p:cNvSpPr>
          <p:nvPr/>
        </p:nvSpPr>
        <p:spPr bwMode="auto">
          <a:xfrm>
            <a:off x="3581400" y="1744886"/>
            <a:ext cx="762000" cy="762000"/>
          </a:xfrm>
          <a:prstGeom prst="line">
            <a:avLst/>
          </a:prstGeom>
          <a:noFill/>
          <a:ln w="9525">
            <a:solidFill>
              <a:srgbClr val="3333FF"/>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6" name="Line 26"/>
          <p:cNvSpPr>
            <a:spLocks noChangeShapeType="1"/>
          </p:cNvSpPr>
          <p:nvPr/>
        </p:nvSpPr>
        <p:spPr bwMode="auto">
          <a:xfrm flipH="1">
            <a:off x="4800600" y="3607024"/>
            <a:ext cx="2286000" cy="0"/>
          </a:xfrm>
          <a:prstGeom prst="line">
            <a:avLst/>
          </a:prstGeom>
          <a:noFill/>
          <a:ln w="9525">
            <a:solidFill>
              <a:srgbClr val="3333FF"/>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7" name="Oval 28"/>
          <p:cNvSpPr>
            <a:spLocks noChangeArrowheads="1"/>
          </p:cNvSpPr>
          <p:nvPr/>
        </p:nvSpPr>
        <p:spPr bwMode="auto">
          <a:xfrm>
            <a:off x="2847975" y="5431061"/>
            <a:ext cx="381000" cy="381000"/>
          </a:xfrm>
          <a:prstGeom prst="ellipse">
            <a:avLst/>
          </a:prstGeom>
          <a:noFill/>
          <a:ln w="28575" algn="ctr">
            <a:solidFill>
              <a:srgbClr val="FF33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28" name="Line 29"/>
          <p:cNvSpPr>
            <a:spLocks noChangeShapeType="1"/>
          </p:cNvSpPr>
          <p:nvPr/>
        </p:nvSpPr>
        <p:spPr bwMode="auto">
          <a:xfrm flipH="1" flipV="1">
            <a:off x="3200400" y="5707286"/>
            <a:ext cx="457200" cy="457200"/>
          </a:xfrm>
          <a:prstGeom prst="line">
            <a:avLst/>
          </a:prstGeom>
          <a:noFill/>
          <a:ln w="9525">
            <a:solidFill>
              <a:srgbClr val="3333FF"/>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9" name="Text Box 3"/>
          <p:cNvSpPr txBox="1">
            <a:spLocks noChangeArrowheads="1"/>
          </p:cNvSpPr>
          <p:nvPr/>
        </p:nvSpPr>
        <p:spPr bwMode="auto">
          <a:xfrm>
            <a:off x="468313" y="1052736"/>
            <a:ext cx="8077200" cy="493713"/>
          </a:xfrm>
          <a:prstGeom prst="rect">
            <a:avLst/>
          </a:prstGeom>
          <a:noFill/>
          <a:ln w="9525" algn="ctr">
            <a:noFill/>
            <a:miter lim="800000"/>
            <a:headEnd/>
            <a:tailEnd/>
          </a:ln>
          <a:effectLst/>
        </p:spPr>
        <p:txBody>
          <a:bodyPr>
            <a:spAutoFit/>
          </a:bodyPr>
          <a:lstStyle/>
          <a:p>
            <a:pPr>
              <a:spcBef>
                <a:spcPct val="50000"/>
              </a:spcBef>
              <a:buFont typeface="Wingdings" pitchFamily="2" charset="2"/>
              <a:buChar char="ü"/>
              <a:defRPr/>
            </a:pPr>
            <a:r>
              <a:rPr lang="en-US" altLang="zh-CN" sz="2600" b="1" dirty="0">
                <a:solidFill>
                  <a:srgbClr val="C00000"/>
                </a:solidFill>
                <a:latin typeface="+mn-lt"/>
                <a:ea typeface="华文楷体" pitchFamily="2" charset="-122"/>
              </a:rPr>
              <a:t>UML</a:t>
            </a:r>
            <a:r>
              <a:rPr lang="zh-CN" altLang="en-US" sz="2600" b="1" dirty="0">
                <a:solidFill>
                  <a:srgbClr val="C00000"/>
                </a:solidFill>
                <a:latin typeface="+mn-lt"/>
                <a:ea typeface="华文楷体" pitchFamily="2" charset="-122"/>
              </a:rPr>
              <a:t>类符号</a:t>
            </a:r>
            <a:endParaRPr lang="en-US" altLang="zh-CN" sz="2600" b="1" dirty="0">
              <a:solidFill>
                <a:srgbClr val="C00000"/>
              </a:solidFill>
              <a:latin typeface="+mn-lt"/>
              <a:ea typeface="华文楷体" pitchFamily="2" charset="-122"/>
            </a:endParaRPr>
          </a:p>
        </p:txBody>
      </p:sp>
    </p:spTree>
    <p:extLst>
      <p:ext uri="{BB962C8B-B14F-4D97-AF65-F5344CB8AC3E}">
        <p14:creationId xmlns:p14="http://schemas.microsoft.com/office/powerpoint/2010/main" val="1650100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2.6</a:t>
            </a:r>
            <a:r>
              <a:rPr lang="zh-CN" altLang="en-US" dirty="0"/>
              <a:t> 类图</a:t>
            </a:r>
            <a:endParaRPr lang="zh-CN" altLang="en-US" dirty="0"/>
          </a:p>
        </p:txBody>
      </p:sp>
      <p:sp>
        <p:nvSpPr>
          <p:cNvPr id="4" name="Text Box 3"/>
          <p:cNvSpPr txBox="1">
            <a:spLocks noChangeArrowheads="1"/>
          </p:cNvSpPr>
          <p:nvPr/>
        </p:nvSpPr>
        <p:spPr bwMode="auto">
          <a:xfrm>
            <a:off x="395288" y="1052736"/>
            <a:ext cx="8077200" cy="4294188"/>
          </a:xfrm>
          <a:prstGeom prst="rect">
            <a:avLst/>
          </a:prstGeom>
          <a:noFill/>
          <a:ln w="9525" algn="ctr">
            <a:noFill/>
            <a:miter lim="800000"/>
            <a:headEnd/>
            <a:tailEnd/>
          </a:ln>
          <a:effectLst/>
        </p:spPr>
        <p:txBody>
          <a:bodyPr>
            <a:spAutoFit/>
          </a:bodyPr>
          <a:lstStyle/>
          <a:p>
            <a:pPr>
              <a:spcBef>
                <a:spcPct val="50000"/>
              </a:spcBef>
              <a:buFont typeface="Wingdings" pitchFamily="2" charset="2"/>
              <a:buChar char="Ø"/>
              <a:defRPr/>
            </a:pPr>
            <a:r>
              <a:rPr lang="zh-CN" altLang="en-US" sz="2600" b="1" dirty="0">
                <a:solidFill>
                  <a:srgbClr val="0000FF"/>
                </a:solidFill>
                <a:latin typeface="+mn-lt"/>
              </a:rPr>
              <a:t>关系：</a:t>
            </a:r>
            <a:r>
              <a:rPr lang="zh-CN" altLang="en-US" sz="2600" b="1" dirty="0">
                <a:latin typeface="+mn-lt"/>
              </a:rPr>
              <a:t>建模元素之间的语义联系。</a:t>
            </a:r>
            <a:endParaRPr lang="en-US" altLang="zh-CN" sz="2600" b="1" dirty="0">
              <a:latin typeface="+mn-lt"/>
            </a:endParaRPr>
          </a:p>
          <a:p>
            <a:pPr>
              <a:spcBef>
                <a:spcPct val="50000"/>
              </a:spcBef>
              <a:buFont typeface="Wingdings" pitchFamily="2" charset="2"/>
              <a:buChar char="Ø"/>
              <a:defRPr/>
            </a:pPr>
            <a:r>
              <a:rPr lang="zh-CN" altLang="en-US" sz="2600" b="1" dirty="0">
                <a:solidFill>
                  <a:srgbClr val="0000FF"/>
                </a:solidFill>
                <a:latin typeface="+mn-lt"/>
              </a:rPr>
              <a:t>关系类型：</a:t>
            </a:r>
            <a:endParaRPr lang="en-US" altLang="zh-CN" sz="2600" b="1" dirty="0">
              <a:solidFill>
                <a:srgbClr val="0000FF"/>
              </a:solidFill>
              <a:latin typeface="+mn-lt"/>
            </a:endParaRPr>
          </a:p>
          <a:p>
            <a:pPr>
              <a:spcBef>
                <a:spcPct val="50000"/>
              </a:spcBef>
              <a:buFont typeface="Wingdings" pitchFamily="2" charset="2"/>
              <a:buChar char="ü"/>
              <a:defRPr/>
            </a:pPr>
            <a:r>
              <a:rPr lang="zh-CN" altLang="en-US" sz="2600" b="1" dirty="0">
                <a:solidFill>
                  <a:srgbClr val="C00000"/>
                </a:solidFill>
                <a:latin typeface="+mn-lt"/>
                <a:ea typeface="华文楷体" pitchFamily="2" charset="-122"/>
              </a:rPr>
              <a:t>实例化：</a:t>
            </a:r>
            <a:r>
              <a:rPr lang="zh-CN" altLang="en-US" sz="2600" b="1" dirty="0">
                <a:latin typeface="+mn-lt"/>
                <a:ea typeface="华文楷体" pitchFamily="2" charset="-122"/>
              </a:rPr>
              <a:t>类与对象之间的关系。</a:t>
            </a:r>
            <a:endParaRPr lang="en-US" altLang="zh-CN" sz="2600" b="1" dirty="0">
              <a:latin typeface="+mn-lt"/>
              <a:ea typeface="华文楷体" pitchFamily="2" charset="-122"/>
            </a:endParaRPr>
          </a:p>
          <a:p>
            <a:pPr>
              <a:spcBef>
                <a:spcPct val="50000"/>
              </a:spcBef>
              <a:buFont typeface="Wingdings" pitchFamily="2" charset="2"/>
              <a:buChar char="ü"/>
              <a:defRPr/>
            </a:pPr>
            <a:r>
              <a:rPr lang="zh-CN" altLang="en-US" sz="2600" b="1" dirty="0">
                <a:solidFill>
                  <a:srgbClr val="C00000"/>
                </a:solidFill>
                <a:latin typeface="+mn-lt"/>
                <a:ea typeface="华文楷体" pitchFamily="2" charset="-122"/>
              </a:rPr>
              <a:t>关联：</a:t>
            </a:r>
            <a:r>
              <a:rPr lang="zh-CN" altLang="en-US" sz="2600" b="1" dirty="0">
                <a:latin typeface="+mn-lt"/>
                <a:ea typeface="华文楷体" pitchFamily="2" charset="-122"/>
              </a:rPr>
              <a:t>关联是类间的语义联系。</a:t>
            </a:r>
            <a:endParaRPr lang="en-US" altLang="zh-CN" sz="2600" b="1" dirty="0">
              <a:latin typeface="+mn-lt"/>
              <a:ea typeface="华文楷体" pitchFamily="2" charset="-122"/>
            </a:endParaRPr>
          </a:p>
          <a:p>
            <a:pPr>
              <a:spcBef>
                <a:spcPct val="50000"/>
              </a:spcBef>
              <a:buFont typeface="Wingdings" pitchFamily="2" charset="2"/>
              <a:buChar char="ü"/>
              <a:defRPr/>
            </a:pPr>
            <a:r>
              <a:rPr lang="zh-CN" altLang="en-US" sz="2600" b="1" dirty="0">
                <a:solidFill>
                  <a:srgbClr val="C00000"/>
                </a:solidFill>
                <a:latin typeface="+mn-lt"/>
                <a:ea typeface="华文楷体" pitchFamily="2" charset="-122"/>
              </a:rPr>
              <a:t>依赖：</a:t>
            </a:r>
            <a:r>
              <a:rPr lang="zh-CN" altLang="en-US" sz="2600" b="1" dirty="0">
                <a:latin typeface="+mn-lt"/>
                <a:ea typeface="华文楷体" pitchFamily="2" charset="-122"/>
              </a:rPr>
              <a:t>依赖表示两个或者多个元素之间的关系，对一个元素</a:t>
            </a:r>
            <a:r>
              <a:rPr lang="en-US" altLang="zh-CN" sz="2600" b="1" dirty="0">
                <a:latin typeface="+mn-lt"/>
                <a:ea typeface="华文楷体" pitchFamily="2" charset="-122"/>
              </a:rPr>
              <a:t>(</a:t>
            </a:r>
            <a:r>
              <a:rPr lang="zh-CN" altLang="en-US" sz="2600" b="1" dirty="0">
                <a:latin typeface="+mn-lt"/>
                <a:ea typeface="华文楷体" pitchFamily="2" charset="-122"/>
              </a:rPr>
              <a:t>提供者</a:t>
            </a:r>
            <a:r>
              <a:rPr lang="en-US" altLang="zh-CN" sz="2600" b="1" dirty="0">
                <a:latin typeface="+mn-lt"/>
                <a:ea typeface="华文楷体" pitchFamily="2" charset="-122"/>
              </a:rPr>
              <a:t>)</a:t>
            </a:r>
            <a:r>
              <a:rPr lang="zh-CN" altLang="en-US" sz="2600" b="1" dirty="0">
                <a:latin typeface="+mn-lt"/>
                <a:ea typeface="华文楷体" pitchFamily="2" charset="-122"/>
              </a:rPr>
              <a:t>的改变可能影响或提供信息给其他元素</a:t>
            </a:r>
            <a:r>
              <a:rPr lang="en-US" altLang="zh-CN" sz="2600" b="1" dirty="0">
                <a:latin typeface="+mn-lt"/>
                <a:ea typeface="华文楷体" pitchFamily="2" charset="-122"/>
              </a:rPr>
              <a:t>(</a:t>
            </a:r>
            <a:r>
              <a:rPr lang="zh-CN" altLang="en-US" sz="2600" b="1" dirty="0">
                <a:latin typeface="+mn-lt"/>
                <a:ea typeface="华文楷体" pitchFamily="2" charset="-122"/>
              </a:rPr>
              <a:t>客户</a:t>
            </a:r>
            <a:r>
              <a:rPr lang="en-US" altLang="zh-CN" sz="2600" b="1" dirty="0">
                <a:latin typeface="+mn-lt"/>
                <a:ea typeface="华文楷体" pitchFamily="2" charset="-122"/>
              </a:rPr>
              <a:t>)</a:t>
            </a:r>
            <a:r>
              <a:rPr lang="zh-CN" altLang="en-US" sz="2600" b="1" dirty="0">
                <a:latin typeface="+mn-lt"/>
                <a:ea typeface="华文楷体" pitchFamily="2" charset="-122"/>
              </a:rPr>
              <a:t>。</a:t>
            </a:r>
            <a:endParaRPr lang="en-US" altLang="zh-CN" sz="2600" b="1" dirty="0">
              <a:latin typeface="+mn-lt"/>
              <a:ea typeface="华文楷体" pitchFamily="2" charset="-122"/>
            </a:endParaRPr>
          </a:p>
          <a:p>
            <a:pPr>
              <a:spcBef>
                <a:spcPct val="50000"/>
              </a:spcBef>
              <a:buFont typeface="Wingdings" pitchFamily="2" charset="2"/>
              <a:buChar char="ü"/>
              <a:defRPr/>
            </a:pPr>
            <a:r>
              <a:rPr lang="zh-CN" altLang="en-US" sz="2600" b="1" dirty="0">
                <a:solidFill>
                  <a:srgbClr val="C00000"/>
                </a:solidFill>
                <a:latin typeface="+mn-lt"/>
                <a:ea typeface="华文楷体" pitchFamily="2" charset="-122"/>
              </a:rPr>
              <a:t>继承：</a:t>
            </a:r>
            <a:r>
              <a:rPr lang="zh-CN" altLang="en-US" sz="2600" b="1" dirty="0">
                <a:latin typeface="+mn-lt"/>
                <a:ea typeface="华文楷体" pitchFamily="2" charset="-122"/>
              </a:rPr>
              <a:t>发生在存泛化关系的类之间。</a:t>
            </a:r>
            <a:endParaRPr lang="en-US" altLang="zh-CN" sz="2600" b="1" dirty="0">
              <a:latin typeface="+mn-lt"/>
              <a:ea typeface="华文楷体" pitchFamily="2" charset="-122"/>
            </a:endParaRPr>
          </a:p>
        </p:txBody>
      </p:sp>
    </p:spTree>
    <p:extLst>
      <p:ext uri="{BB962C8B-B14F-4D97-AF65-F5344CB8AC3E}">
        <p14:creationId xmlns:p14="http://schemas.microsoft.com/office/powerpoint/2010/main" val="38901728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2.6</a:t>
            </a:r>
            <a:r>
              <a:rPr lang="zh-CN" altLang="en-US" dirty="0"/>
              <a:t> 类图</a:t>
            </a:r>
            <a:endParaRPr lang="zh-CN" altLang="en-US" dirty="0"/>
          </a:p>
        </p:txBody>
      </p:sp>
      <p:grpSp>
        <p:nvGrpSpPr>
          <p:cNvPr id="4" name="Group 4"/>
          <p:cNvGrpSpPr>
            <a:grpSpLocks/>
          </p:cNvGrpSpPr>
          <p:nvPr/>
        </p:nvGrpSpPr>
        <p:grpSpPr bwMode="auto">
          <a:xfrm>
            <a:off x="1143000" y="5125144"/>
            <a:ext cx="3200400" cy="1524000"/>
            <a:chOff x="3063" y="1392"/>
            <a:chExt cx="2217" cy="1104"/>
          </a:xfrm>
          <a:solidFill>
            <a:srgbClr val="FFFFCC"/>
          </a:solidFill>
        </p:grpSpPr>
        <p:sp>
          <p:nvSpPr>
            <p:cNvPr id="5" name="Rectangle 5"/>
            <p:cNvSpPr>
              <a:spLocks noChangeArrowheads="1"/>
            </p:cNvSpPr>
            <p:nvPr/>
          </p:nvSpPr>
          <p:spPr bwMode="auto">
            <a:xfrm>
              <a:off x="3063" y="1392"/>
              <a:ext cx="2217" cy="1104"/>
            </a:xfrm>
            <a:prstGeom prst="rect">
              <a:avLst/>
            </a:prstGeom>
            <a:grpFill/>
            <a:ln w="9525" algn="ctr">
              <a:solidFill>
                <a:schemeClr val="tx1"/>
              </a:solidFill>
              <a:miter lim="800000"/>
              <a:headEnd/>
              <a:tailEnd/>
            </a:ln>
            <a:effectLst/>
          </p:spPr>
          <p:txBody>
            <a:bodyPr anchor="ctr">
              <a:spAutoFit/>
            </a:bodyPr>
            <a:lstStyle/>
            <a:p>
              <a:pPr>
                <a:defRPr/>
              </a:pPr>
              <a:endParaRPr lang="zh-CN" altLang="en-US">
                <a:latin typeface="Arial" charset="0"/>
              </a:endParaRPr>
            </a:p>
          </p:txBody>
        </p:sp>
        <p:sp>
          <p:nvSpPr>
            <p:cNvPr id="6" name="Text Box 6"/>
            <p:cNvSpPr txBox="1">
              <a:spLocks noChangeArrowheads="1"/>
            </p:cNvSpPr>
            <p:nvPr/>
          </p:nvSpPr>
          <p:spPr bwMode="auto">
            <a:xfrm>
              <a:off x="3354" y="1440"/>
              <a:ext cx="1680" cy="266"/>
            </a:xfrm>
            <a:prstGeom prst="rect">
              <a:avLst/>
            </a:prstGeom>
            <a:grpFill/>
            <a:ln w="9525" algn="ctr">
              <a:noFill/>
              <a:miter lim="800000"/>
              <a:headEnd/>
              <a:tailEnd/>
            </a:ln>
            <a:effectLst/>
          </p:spPr>
          <p:txBody>
            <a:bodyPr>
              <a:spAutoFit/>
            </a:bodyPr>
            <a:lstStyle/>
            <a:p>
              <a:pPr>
                <a:spcBef>
                  <a:spcPct val="50000"/>
                </a:spcBef>
                <a:defRPr/>
              </a:pPr>
              <a:r>
                <a:rPr lang="en-US" altLang="zh-CN" b="1" u="sng">
                  <a:latin typeface="Arial Narrow" pitchFamily="34" charset="0"/>
                </a:rPr>
                <a:t>JimAccount:Account</a:t>
              </a:r>
            </a:p>
          </p:txBody>
        </p:sp>
        <p:sp>
          <p:nvSpPr>
            <p:cNvPr id="7" name="Text Box 7"/>
            <p:cNvSpPr txBox="1">
              <a:spLocks noChangeArrowheads="1"/>
            </p:cNvSpPr>
            <p:nvPr/>
          </p:nvSpPr>
          <p:spPr bwMode="auto">
            <a:xfrm>
              <a:off x="3072" y="1796"/>
              <a:ext cx="2208" cy="663"/>
            </a:xfrm>
            <a:prstGeom prst="rect">
              <a:avLst/>
            </a:prstGeom>
            <a:grpFill/>
            <a:ln w="9525" algn="ctr">
              <a:noFill/>
              <a:miter lim="800000"/>
              <a:headEnd/>
              <a:tailEnd/>
            </a:ln>
            <a:effectLst/>
          </p:spPr>
          <p:txBody>
            <a:bodyPr>
              <a:spAutoFit/>
            </a:bodyPr>
            <a:lstStyle/>
            <a:p>
              <a:pPr>
                <a:defRPr/>
              </a:pPr>
              <a:r>
                <a:rPr lang="en-US" altLang="zh-CN" b="1" dirty="0">
                  <a:latin typeface="Arial Narrow" pitchFamily="34" charset="0"/>
                </a:rPr>
                <a:t>accoutNumber:String=“123456”</a:t>
              </a:r>
            </a:p>
            <a:p>
              <a:pPr>
                <a:defRPr/>
              </a:pPr>
              <a:r>
                <a:rPr lang="en-US" altLang="zh-CN" b="1" dirty="0">
                  <a:latin typeface="Arial Narrow" pitchFamily="34" charset="0"/>
                </a:rPr>
                <a:t>owner:String=“Jim”</a:t>
              </a:r>
            </a:p>
            <a:p>
              <a:pPr>
                <a:defRPr/>
              </a:pPr>
              <a:r>
                <a:rPr lang="en-US" altLang="zh-CN" b="1" dirty="0">
                  <a:latin typeface="Arial Narrow" pitchFamily="34" charset="0"/>
                </a:rPr>
                <a:t>balance:double=300.00</a:t>
              </a:r>
            </a:p>
          </p:txBody>
        </p:sp>
        <p:sp>
          <p:nvSpPr>
            <p:cNvPr id="8" name="Line 8"/>
            <p:cNvSpPr>
              <a:spLocks noChangeShapeType="1"/>
            </p:cNvSpPr>
            <p:nvPr/>
          </p:nvSpPr>
          <p:spPr bwMode="auto">
            <a:xfrm>
              <a:off x="3072" y="1728"/>
              <a:ext cx="2208" cy="0"/>
            </a:xfrm>
            <a:prstGeom prst="line">
              <a:avLst/>
            </a:prstGeom>
            <a:grpFill/>
            <a:ln w="9525">
              <a:solidFill>
                <a:schemeClr val="tx1"/>
              </a:solidFill>
              <a:round/>
              <a:headEnd/>
              <a:tailEnd/>
            </a:ln>
            <a:effectLst/>
          </p:spPr>
          <p:txBody>
            <a:bodyPr wrap="none" anchor="ctr">
              <a:spAutoFit/>
            </a:bodyPr>
            <a:lstStyle/>
            <a:p>
              <a:pPr>
                <a:defRPr/>
              </a:pPr>
              <a:endParaRPr lang="zh-CN" altLang="en-US">
                <a:latin typeface="Arial" charset="0"/>
              </a:endParaRPr>
            </a:p>
          </p:txBody>
        </p:sp>
      </p:grpSp>
      <p:grpSp>
        <p:nvGrpSpPr>
          <p:cNvPr id="9" name="组合 24"/>
          <p:cNvGrpSpPr>
            <a:grpSpLocks/>
          </p:cNvGrpSpPr>
          <p:nvPr/>
        </p:nvGrpSpPr>
        <p:grpSpPr bwMode="auto">
          <a:xfrm>
            <a:off x="5319713" y="5217368"/>
            <a:ext cx="3138487" cy="1524000"/>
            <a:chOff x="5319713" y="5105400"/>
            <a:chExt cx="3138487" cy="1524000"/>
          </a:xfrm>
        </p:grpSpPr>
        <p:sp>
          <p:nvSpPr>
            <p:cNvPr id="10" name="Rectangle 10"/>
            <p:cNvSpPr>
              <a:spLocks noChangeArrowheads="1"/>
            </p:cNvSpPr>
            <p:nvPr/>
          </p:nvSpPr>
          <p:spPr bwMode="auto">
            <a:xfrm>
              <a:off x="5319713" y="5105400"/>
              <a:ext cx="3138487" cy="1524000"/>
            </a:xfrm>
            <a:prstGeom prst="rect">
              <a:avLst/>
            </a:prstGeom>
            <a:solidFill>
              <a:srgbClr val="FFFFCC"/>
            </a:solidFill>
            <a:ln w="9525" algn="ctr">
              <a:solidFill>
                <a:schemeClr val="tx1"/>
              </a:solidFill>
              <a:miter lim="800000"/>
              <a:headEnd/>
              <a:tailEnd/>
            </a:ln>
          </p:spPr>
          <p:txBody>
            <a:bodyPr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1" name="Text Box 11"/>
            <p:cNvSpPr txBox="1">
              <a:spLocks noChangeArrowheads="1"/>
            </p:cNvSpPr>
            <p:nvPr/>
          </p:nvSpPr>
          <p:spPr bwMode="auto">
            <a:xfrm>
              <a:off x="5730250" y="5171661"/>
              <a:ext cx="2379701" cy="367196"/>
            </a:xfrm>
            <a:prstGeom prst="rect">
              <a:avLst/>
            </a:prstGeom>
            <a:solidFill>
              <a:srgbClr val="FFFFCC"/>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b="1" u="sng">
                  <a:latin typeface="Arial Narrow" pitchFamily="34" charset="0"/>
                </a:rPr>
                <a:t>TomAccount:Account</a:t>
              </a:r>
            </a:p>
          </p:txBody>
        </p:sp>
        <p:sp>
          <p:nvSpPr>
            <p:cNvPr id="12" name="Text Box 12"/>
            <p:cNvSpPr txBox="1">
              <a:spLocks noChangeArrowheads="1"/>
            </p:cNvSpPr>
            <p:nvPr/>
          </p:nvSpPr>
          <p:spPr bwMode="auto">
            <a:xfrm>
              <a:off x="5332454" y="5663096"/>
              <a:ext cx="3125746" cy="915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b="1">
                  <a:latin typeface="Arial Narrow" pitchFamily="34" charset="0"/>
                </a:rPr>
                <a:t>accoutNumber:String=“123457”</a:t>
              </a:r>
            </a:p>
            <a:p>
              <a:pPr eaLnBrk="1" hangingPunct="1"/>
              <a:r>
                <a:rPr lang="en-US" altLang="zh-CN" b="1">
                  <a:latin typeface="Arial Narrow" pitchFamily="34" charset="0"/>
                </a:rPr>
                <a:t>owner:String=“Tom”</a:t>
              </a:r>
            </a:p>
            <a:p>
              <a:pPr eaLnBrk="1" hangingPunct="1"/>
              <a:r>
                <a:rPr lang="en-US" altLang="zh-CN" b="1">
                  <a:latin typeface="Arial Narrow" pitchFamily="34" charset="0"/>
                </a:rPr>
                <a:t>balance:double=1000.00</a:t>
              </a:r>
            </a:p>
          </p:txBody>
        </p:sp>
        <p:sp>
          <p:nvSpPr>
            <p:cNvPr id="13" name="Line 13"/>
            <p:cNvSpPr>
              <a:spLocks noChangeShapeType="1"/>
            </p:cNvSpPr>
            <p:nvPr/>
          </p:nvSpPr>
          <p:spPr bwMode="auto">
            <a:xfrm>
              <a:off x="5332454" y="5569226"/>
              <a:ext cx="312574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14" name="Group 14"/>
          <p:cNvGrpSpPr>
            <a:grpSpLocks/>
          </p:cNvGrpSpPr>
          <p:nvPr/>
        </p:nvGrpSpPr>
        <p:grpSpPr bwMode="auto">
          <a:xfrm>
            <a:off x="3276600" y="1559768"/>
            <a:ext cx="2514600" cy="2667000"/>
            <a:chOff x="1680" y="1152"/>
            <a:chExt cx="1977" cy="1680"/>
          </a:xfrm>
          <a:solidFill>
            <a:srgbClr val="FFFFCC"/>
          </a:solidFill>
        </p:grpSpPr>
        <p:sp>
          <p:nvSpPr>
            <p:cNvPr id="15" name="Rectangle 15"/>
            <p:cNvSpPr>
              <a:spLocks noChangeArrowheads="1"/>
            </p:cNvSpPr>
            <p:nvPr/>
          </p:nvSpPr>
          <p:spPr bwMode="auto">
            <a:xfrm>
              <a:off x="1680" y="1152"/>
              <a:ext cx="1977" cy="1680"/>
            </a:xfrm>
            <a:prstGeom prst="rect">
              <a:avLst/>
            </a:prstGeom>
            <a:grpFill/>
            <a:ln w="9525" algn="ctr">
              <a:solidFill>
                <a:schemeClr val="tx1"/>
              </a:solidFill>
              <a:miter lim="800000"/>
              <a:headEnd/>
              <a:tailEnd/>
            </a:ln>
            <a:effectLst/>
          </p:spPr>
          <p:txBody>
            <a:bodyPr anchor="ctr">
              <a:spAutoFit/>
            </a:bodyPr>
            <a:lstStyle/>
            <a:p>
              <a:pPr>
                <a:defRPr/>
              </a:pPr>
              <a:endParaRPr lang="zh-CN" altLang="en-US">
                <a:latin typeface="Arial" charset="0"/>
              </a:endParaRPr>
            </a:p>
          </p:txBody>
        </p:sp>
        <p:sp>
          <p:nvSpPr>
            <p:cNvPr id="16" name="Text Box 16"/>
            <p:cNvSpPr txBox="1">
              <a:spLocks noChangeArrowheads="1"/>
            </p:cNvSpPr>
            <p:nvPr/>
          </p:nvSpPr>
          <p:spPr bwMode="auto">
            <a:xfrm>
              <a:off x="1939" y="1182"/>
              <a:ext cx="1499" cy="231"/>
            </a:xfrm>
            <a:prstGeom prst="rect">
              <a:avLst/>
            </a:prstGeom>
            <a:grpFill/>
            <a:ln w="9525" algn="ctr">
              <a:noFill/>
              <a:miter lim="800000"/>
              <a:headEnd/>
              <a:tailEnd/>
            </a:ln>
            <a:effectLst/>
          </p:spPr>
          <p:txBody>
            <a:bodyPr>
              <a:spAutoFit/>
            </a:bodyPr>
            <a:lstStyle/>
            <a:p>
              <a:pPr algn="ctr">
                <a:spcBef>
                  <a:spcPct val="50000"/>
                </a:spcBef>
                <a:defRPr/>
              </a:pPr>
              <a:r>
                <a:rPr lang="en-US" altLang="zh-CN" b="1">
                  <a:latin typeface="Arial Narrow" pitchFamily="34" charset="0"/>
                </a:rPr>
                <a:t>Account</a:t>
              </a:r>
            </a:p>
          </p:txBody>
        </p:sp>
        <p:sp>
          <p:nvSpPr>
            <p:cNvPr id="17" name="Text Box 17"/>
            <p:cNvSpPr txBox="1">
              <a:spLocks noChangeArrowheads="1"/>
            </p:cNvSpPr>
            <p:nvPr/>
          </p:nvSpPr>
          <p:spPr bwMode="auto">
            <a:xfrm>
              <a:off x="1718" y="1470"/>
              <a:ext cx="1912" cy="577"/>
            </a:xfrm>
            <a:prstGeom prst="rect">
              <a:avLst/>
            </a:prstGeom>
            <a:grpFill/>
            <a:ln w="9525" algn="ctr">
              <a:noFill/>
              <a:miter lim="800000"/>
              <a:headEnd/>
              <a:tailEnd/>
            </a:ln>
            <a:effectLst/>
          </p:spPr>
          <p:txBody>
            <a:bodyPr>
              <a:spAutoFit/>
            </a:bodyPr>
            <a:lstStyle/>
            <a:p>
              <a:pPr>
                <a:defRPr/>
              </a:pPr>
              <a:r>
                <a:rPr lang="en-US" altLang="zh-CN" b="1" dirty="0">
                  <a:latin typeface="Arial Narrow" pitchFamily="34" charset="0"/>
                </a:rPr>
                <a:t>accoutNumber:String</a:t>
              </a:r>
            </a:p>
            <a:p>
              <a:pPr>
                <a:defRPr/>
              </a:pPr>
              <a:r>
                <a:rPr lang="en-US" altLang="zh-CN" b="1" dirty="0">
                  <a:latin typeface="Arial Narrow" pitchFamily="34" charset="0"/>
                </a:rPr>
                <a:t>owner:String</a:t>
              </a:r>
            </a:p>
            <a:p>
              <a:pPr>
                <a:defRPr/>
              </a:pPr>
              <a:r>
                <a:rPr lang="en-US" altLang="zh-CN" b="1" dirty="0">
                  <a:latin typeface="Arial Narrow" pitchFamily="34" charset="0"/>
                </a:rPr>
                <a:t>balance:double</a:t>
              </a:r>
            </a:p>
          </p:txBody>
        </p:sp>
        <p:sp>
          <p:nvSpPr>
            <p:cNvPr id="18" name="Line 18"/>
            <p:cNvSpPr>
              <a:spLocks noChangeShapeType="1"/>
            </p:cNvSpPr>
            <p:nvPr/>
          </p:nvSpPr>
          <p:spPr bwMode="auto">
            <a:xfrm>
              <a:off x="1688" y="1440"/>
              <a:ext cx="1969" cy="0"/>
            </a:xfrm>
            <a:prstGeom prst="line">
              <a:avLst/>
            </a:prstGeom>
            <a:grpFill/>
            <a:ln w="9525">
              <a:solidFill>
                <a:schemeClr val="tx1"/>
              </a:solidFill>
              <a:round/>
              <a:headEnd/>
              <a:tailEnd/>
            </a:ln>
            <a:effectLst/>
          </p:spPr>
          <p:txBody>
            <a:bodyPr wrap="none" anchor="ctr">
              <a:spAutoFit/>
            </a:bodyPr>
            <a:lstStyle/>
            <a:p>
              <a:pPr>
                <a:defRPr/>
              </a:pPr>
              <a:endParaRPr lang="zh-CN" altLang="en-US">
                <a:latin typeface="Arial" charset="0"/>
              </a:endParaRPr>
            </a:p>
          </p:txBody>
        </p:sp>
        <p:sp>
          <p:nvSpPr>
            <p:cNvPr id="19" name="Text Box 19"/>
            <p:cNvSpPr txBox="1">
              <a:spLocks noChangeArrowheads="1"/>
            </p:cNvSpPr>
            <p:nvPr/>
          </p:nvSpPr>
          <p:spPr bwMode="auto">
            <a:xfrm>
              <a:off x="1719" y="2064"/>
              <a:ext cx="1920" cy="750"/>
            </a:xfrm>
            <a:prstGeom prst="rect">
              <a:avLst/>
            </a:prstGeom>
            <a:grpFill/>
            <a:ln w="9525" algn="ctr">
              <a:noFill/>
              <a:miter lim="800000"/>
              <a:headEnd/>
              <a:tailEnd/>
            </a:ln>
            <a:effectLst/>
          </p:spPr>
          <p:txBody>
            <a:bodyPr>
              <a:spAutoFit/>
            </a:bodyPr>
            <a:lstStyle/>
            <a:p>
              <a:pPr>
                <a:defRPr/>
              </a:pPr>
              <a:r>
                <a:rPr lang="en-US" altLang="zh-CN" b="1">
                  <a:latin typeface="Arial Narrow" pitchFamily="34" charset="0"/>
                </a:rPr>
                <a:t>deposit()</a:t>
              </a:r>
            </a:p>
            <a:p>
              <a:pPr>
                <a:defRPr/>
              </a:pPr>
              <a:r>
                <a:rPr lang="en-US" altLang="zh-CN" b="1">
                  <a:latin typeface="Arial Narrow" pitchFamily="34" charset="0"/>
                </a:rPr>
                <a:t>withdraw()</a:t>
              </a:r>
            </a:p>
            <a:p>
              <a:pPr>
                <a:defRPr/>
              </a:pPr>
              <a:r>
                <a:rPr lang="en-US" altLang="zh-CN" b="1">
                  <a:latin typeface="Arial Narrow" pitchFamily="34" charset="0"/>
                </a:rPr>
                <a:t>getOwner()</a:t>
              </a:r>
            </a:p>
            <a:p>
              <a:pPr>
                <a:defRPr/>
              </a:pPr>
              <a:r>
                <a:rPr lang="en-US" altLang="zh-CN" b="1">
                  <a:latin typeface="Arial Narrow" pitchFamily="34" charset="0"/>
                </a:rPr>
                <a:t>setOwner()</a:t>
              </a:r>
            </a:p>
          </p:txBody>
        </p:sp>
        <p:sp>
          <p:nvSpPr>
            <p:cNvPr id="20" name="Line 20"/>
            <p:cNvSpPr>
              <a:spLocks noChangeShapeType="1"/>
            </p:cNvSpPr>
            <p:nvPr/>
          </p:nvSpPr>
          <p:spPr bwMode="auto">
            <a:xfrm>
              <a:off x="1680" y="2064"/>
              <a:ext cx="1969" cy="0"/>
            </a:xfrm>
            <a:prstGeom prst="line">
              <a:avLst/>
            </a:prstGeom>
            <a:grpFill/>
            <a:ln w="9525">
              <a:solidFill>
                <a:schemeClr val="tx1"/>
              </a:solidFill>
              <a:round/>
              <a:headEnd/>
              <a:tailEnd/>
            </a:ln>
            <a:effectLst/>
          </p:spPr>
          <p:txBody>
            <a:bodyPr wrap="none" anchor="ctr">
              <a:spAutoFit/>
            </a:bodyPr>
            <a:lstStyle/>
            <a:p>
              <a:pPr>
                <a:defRPr/>
              </a:pPr>
              <a:endParaRPr lang="zh-CN" altLang="en-US">
                <a:latin typeface="Arial" charset="0"/>
              </a:endParaRPr>
            </a:p>
          </p:txBody>
        </p:sp>
      </p:grpSp>
      <p:sp>
        <p:nvSpPr>
          <p:cNvPr id="21" name="Line 21"/>
          <p:cNvSpPr>
            <a:spLocks noChangeShapeType="1"/>
          </p:cNvSpPr>
          <p:nvPr/>
        </p:nvSpPr>
        <p:spPr bwMode="auto">
          <a:xfrm flipV="1">
            <a:off x="2771775" y="4226768"/>
            <a:ext cx="809625" cy="898525"/>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2" name="Line 22"/>
          <p:cNvSpPr>
            <a:spLocks noChangeShapeType="1"/>
          </p:cNvSpPr>
          <p:nvPr/>
        </p:nvSpPr>
        <p:spPr bwMode="auto">
          <a:xfrm flipH="1" flipV="1">
            <a:off x="5562600" y="4226768"/>
            <a:ext cx="1219200" cy="99060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3" name="Text Box 23"/>
          <p:cNvSpPr txBox="1">
            <a:spLocks noChangeArrowheads="1"/>
          </p:cNvSpPr>
          <p:nvPr/>
        </p:nvSpPr>
        <p:spPr bwMode="auto">
          <a:xfrm>
            <a:off x="2057400" y="4531568"/>
            <a:ext cx="2133600" cy="366713"/>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b="1">
                <a:latin typeface="Arial Narrow" pitchFamily="34" charset="0"/>
              </a:rPr>
              <a:t>&lt;&lt;instantiate&gt;&gt;</a:t>
            </a:r>
          </a:p>
        </p:txBody>
      </p:sp>
      <p:sp>
        <p:nvSpPr>
          <p:cNvPr id="24" name="Text Box 24"/>
          <p:cNvSpPr txBox="1">
            <a:spLocks noChangeArrowheads="1"/>
          </p:cNvSpPr>
          <p:nvPr/>
        </p:nvSpPr>
        <p:spPr bwMode="auto">
          <a:xfrm>
            <a:off x="5105400" y="4531568"/>
            <a:ext cx="2133600" cy="366713"/>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b="1">
                <a:latin typeface="Arial Narrow" pitchFamily="34" charset="0"/>
              </a:rPr>
              <a:t>&lt;&lt;instantiate&gt;&gt;</a:t>
            </a:r>
          </a:p>
        </p:txBody>
      </p:sp>
      <p:sp>
        <p:nvSpPr>
          <p:cNvPr id="25" name="TextBox 24"/>
          <p:cNvSpPr txBox="1"/>
          <p:nvPr/>
        </p:nvSpPr>
        <p:spPr>
          <a:xfrm>
            <a:off x="539750" y="948581"/>
            <a:ext cx="7848600" cy="492125"/>
          </a:xfrm>
          <a:prstGeom prst="rect">
            <a:avLst/>
          </a:prstGeom>
          <a:noFill/>
        </p:spPr>
        <p:txBody>
          <a:bodyPr>
            <a:spAutoFit/>
          </a:bodyPr>
          <a:lstStyle/>
          <a:p>
            <a:pPr>
              <a:buFont typeface="Wingdings" pitchFamily="2" charset="2"/>
              <a:buChar char="Ø"/>
              <a:defRPr/>
            </a:pPr>
            <a:r>
              <a:rPr lang="zh-CN" altLang="en-US" sz="2600" b="1" dirty="0">
                <a:solidFill>
                  <a:srgbClr val="0000FF"/>
                </a:solidFill>
                <a:latin typeface="+mn-ea"/>
                <a:ea typeface="+mn-ea"/>
              </a:rPr>
              <a:t>实例化</a:t>
            </a:r>
          </a:p>
        </p:txBody>
      </p:sp>
    </p:spTree>
    <p:extLst>
      <p:ext uri="{BB962C8B-B14F-4D97-AF65-F5344CB8AC3E}">
        <p14:creationId xmlns:p14="http://schemas.microsoft.com/office/powerpoint/2010/main" val="17182511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2.6</a:t>
            </a:r>
            <a:r>
              <a:rPr lang="zh-CN" altLang="en-US" dirty="0"/>
              <a:t> 类图</a:t>
            </a:r>
            <a:endParaRPr lang="zh-CN" altLang="en-US" dirty="0"/>
          </a:p>
        </p:txBody>
      </p:sp>
      <p:sp>
        <p:nvSpPr>
          <p:cNvPr id="4" name="Rectangle 4"/>
          <p:cNvSpPr>
            <a:spLocks noChangeArrowheads="1"/>
          </p:cNvSpPr>
          <p:nvPr/>
        </p:nvSpPr>
        <p:spPr bwMode="auto">
          <a:xfrm>
            <a:off x="1331913" y="3290540"/>
            <a:ext cx="1868487" cy="493713"/>
          </a:xfrm>
          <a:prstGeom prst="rect">
            <a:avLst/>
          </a:prstGeom>
          <a:solidFill>
            <a:srgbClr val="FFFFCC"/>
          </a:solidFill>
          <a:ln w="9525" algn="ctr">
            <a:solidFill>
              <a:schemeClr val="tx1"/>
            </a:solidFill>
            <a:miter lim="800000"/>
            <a:headEnd/>
            <a:tailEnd/>
          </a:ln>
          <a:effectLst/>
        </p:spPr>
        <p:txBody>
          <a:bodyPr anchor="ctr">
            <a:spAutoFit/>
          </a:bodyPr>
          <a:lstStyle/>
          <a:p>
            <a:pPr marL="342900" indent="-342900" algn="ctr">
              <a:spcBef>
                <a:spcPct val="20000"/>
              </a:spcBef>
              <a:buClr>
                <a:srgbClr val="FF3300"/>
              </a:buClr>
              <a:buSzPct val="70000"/>
              <a:buFont typeface="Wingdings" pitchFamily="2" charset="2"/>
              <a:buNone/>
              <a:defRPr/>
            </a:pPr>
            <a:r>
              <a:rPr lang="en-US" altLang="zh-CN" sz="2600" b="1" dirty="0">
                <a:latin typeface="+mn-lt"/>
              </a:rPr>
              <a:t>Company</a:t>
            </a:r>
          </a:p>
        </p:txBody>
      </p:sp>
      <p:sp>
        <p:nvSpPr>
          <p:cNvPr id="5" name="Rectangle 5"/>
          <p:cNvSpPr>
            <a:spLocks noChangeArrowheads="1"/>
          </p:cNvSpPr>
          <p:nvPr/>
        </p:nvSpPr>
        <p:spPr bwMode="auto">
          <a:xfrm>
            <a:off x="6172200" y="3287365"/>
            <a:ext cx="1447800" cy="498475"/>
          </a:xfrm>
          <a:prstGeom prst="rect">
            <a:avLst/>
          </a:prstGeom>
          <a:solidFill>
            <a:srgbClr val="FFFFCC"/>
          </a:solidFill>
          <a:ln w="9525" algn="ctr">
            <a:solidFill>
              <a:schemeClr val="tx1"/>
            </a:solidFill>
            <a:miter lim="800000"/>
            <a:headEnd/>
            <a:tailEnd/>
          </a:ln>
          <a:effectLst/>
        </p:spPr>
        <p:txBody>
          <a:bodyPr anchor="ctr">
            <a:spAutoFit/>
          </a:bodyPr>
          <a:lstStyle/>
          <a:p>
            <a:pPr marL="342900" indent="-342900" algn="ctr">
              <a:spcBef>
                <a:spcPct val="20000"/>
              </a:spcBef>
              <a:buClr>
                <a:srgbClr val="FF3300"/>
              </a:buClr>
              <a:buSzPct val="70000"/>
              <a:buFont typeface="Wingdings" pitchFamily="2" charset="2"/>
              <a:buNone/>
              <a:defRPr/>
            </a:pPr>
            <a:r>
              <a:rPr lang="en-US" altLang="zh-CN" sz="2600" b="1">
                <a:latin typeface="+mn-lt"/>
              </a:rPr>
              <a:t>Person</a:t>
            </a:r>
          </a:p>
        </p:txBody>
      </p:sp>
      <p:cxnSp>
        <p:nvCxnSpPr>
          <p:cNvPr id="6" name="AutoShape 6"/>
          <p:cNvCxnSpPr>
            <a:cxnSpLocks noChangeShapeType="1"/>
            <a:stCxn id="4" idx="3"/>
            <a:endCxn id="5" idx="1"/>
          </p:cNvCxnSpPr>
          <p:nvPr/>
        </p:nvCxnSpPr>
        <p:spPr bwMode="auto">
          <a:xfrm flipV="1">
            <a:off x="3200400" y="3536603"/>
            <a:ext cx="29718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 name="Text Box 7"/>
          <p:cNvSpPr txBox="1">
            <a:spLocks noChangeArrowheads="1"/>
          </p:cNvSpPr>
          <p:nvPr/>
        </p:nvSpPr>
        <p:spPr bwMode="auto">
          <a:xfrm>
            <a:off x="3924300" y="3039715"/>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buClr>
                <a:srgbClr val="FF3300"/>
              </a:buClr>
              <a:buSzPct val="70000"/>
              <a:buFont typeface="Wingdings" pitchFamily="2" charset="2"/>
              <a:buNone/>
            </a:pPr>
            <a:r>
              <a:rPr lang="en-US" altLang="zh-CN"/>
              <a:t>employs</a:t>
            </a:r>
          </a:p>
        </p:txBody>
      </p:sp>
      <p:sp>
        <p:nvSpPr>
          <p:cNvPr id="8" name="Text Box 8"/>
          <p:cNvSpPr txBox="1">
            <a:spLocks noChangeArrowheads="1"/>
          </p:cNvSpPr>
          <p:nvPr/>
        </p:nvSpPr>
        <p:spPr bwMode="auto">
          <a:xfrm>
            <a:off x="3200400" y="3515965"/>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buClr>
                <a:srgbClr val="FF3300"/>
              </a:buClr>
              <a:buSzPct val="70000"/>
              <a:buFont typeface="Wingdings" pitchFamily="2" charset="2"/>
              <a:buNone/>
            </a:pPr>
            <a:r>
              <a:rPr lang="en-US" altLang="zh-CN"/>
              <a:t>1</a:t>
            </a:r>
          </a:p>
        </p:txBody>
      </p:sp>
      <p:sp>
        <p:nvSpPr>
          <p:cNvPr id="9" name="Text Box 9"/>
          <p:cNvSpPr txBox="1">
            <a:spLocks noChangeArrowheads="1"/>
          </p:cNvSpPr>
          <p:nvPr/>
        </p:nvSpPr>
        <p:spPr bwMode="auto">
          <a:xfrm>
            <a:off x="5791200" y="3515965"/>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buClr>
                <a:srgbClr val="FF3300"/>
              </a:buClr>
              <a:buSzPct val="70000"/>
              <a:buFont typeface="Wingdings" pitchFamily="2" charset="2"/>
              <a:buNone/>
            </a:pPr>
            <a:r>
              <a:rPr lang="en-US" altLang="zh-CN"/>
              <a:t>*</a:t>
            </a:r>
          </a:p>
        </p:txBody>
      </p:sp>
      <p:sp>
        <p:nvSpPr>
          <p:cNvPr id="10" name="Text Box 10"/>
          <p:cNvSpPr txBox="1">
            <a:spLocks noChangeArrowheads="1"/>
          </p:cNvSpPr>
          <p:nvPr/>
        </p:nvSpPr>
        <p:spPr bwMode="auto">
          <a:xfrm>
            <a:off x="2133600" y="2449165"/>
            <a:ext cx="1143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buClr>
                <a:srgbClr val="FF3300"/>
              </a:buClr>
              <a:buSzPct val="70000"/>
              <a:buFont typeface="Wingdings" pitchFamily="2" charset="2"/>
              <a:buNone/>
            </a:pPr>
            <a:r>
              <a:rPr lang="zh-CN" altLang="en-US" b="1">
                <a:solidFill>
                  <a:srgbClr val="FF3300"/>
                </a:solidFill>
              </a:rPr>
              <a:t>关联名称</a:t>
            </a:r>
          </a:p>
        </p:txBody>
      </p:sp>
      <p:sp>
        <p:nvSpPr>
          <p:cNvPr id="11" name="Text Box 11"/>
          <p:cNvSpPr txBox="1">
            <a:spLocks noChangeArrowheads="1"/>
          </p:cNvSpPr>
          <p:nvPr/>
        </p:nvSpPr>
        <p:spPr bwMode="auto">
          <a:xfrm>
            <a:off x="4953000" y="2372965"/>
            <a:ext cx="1143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buClr>
                <a:srgbClr val="FF3300"/>
              </a:buClr>
              <a:buSzPct val="70000"/>
              <a:buFont typeface="Wingdings" pitchFamily="2" charset="2"/>
              <a:buNone/>
            </a:pPr>
            <a:r>
              <a:rPr lang="zh-CN" altLang="en-US" b="1">
                <a:solidFill>
                  <a:srgbClr val="FF3300"/>
                </a:solidFill>
              </a:rPr>
              <a:t>导航性</a:t>
            </a:r>
          </a:p>
        </p:txBody>
      </p:sp>
      <p:sp>
        <p:nvSpPr>
          <p:cNvPr id="12" name="Text Box 12"/>
          <p:cNvSpPr txBox="1">
            <a:spLocks noChangeArrowheads="1"/>
          </p:cNvSpPr>
          <p:nvPr/>
        </p:nvSpPr>
        <p:spPr bwMode="auto">
          <a:xfrm>
            <a:off x="2819400" y="4139853"/>
            <a:ext cx="1143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buClr>
                <a:srgbClr val="FF3300"/>
              </a:buClr>
              <a:buSzPct val="70000"/>
              <a:buFont typeface="Wingdings" pitchFamily="2" charset="2"/>
              <a:buNone/>
            </a:pPr>
            <a:r>
              <a:rPr lang="zh-CN" altLang="en-US" b="1">
                <a:solidFill>
                  <a:srgbClr val="FF3300"/>
                </a:solidFill>
              </a:rPr>
              <a:t>多重性</a:t>
            </a:r>
          </a:p>
        </p:txBody>
      </p:sp>
      <p:sp>
        <p:nvSpPr>
          <p:cNvPr id="13" name="Line 13"/>
          <p:cNvSpPr>
            <a:spLocks noChangeShapeType="1"/>
          </p:cNvSpPr>
          <p:nvPr/>
        </p:nvSpPr>
        <p:spPr bwMode="auto">
          <a:xfrm>
            <a:off x="3124200" y="2677765"/>
            <a:ext cx="871538" cy="506413"/>
          </a:xfrm>
          <a:prstGeom prst="line">
            <a:avLst/>
          </a:prstGeom>
          <a:noFill/>
          <a:ln w="9525">
            <a:solidFill>
              <a:srgbClr val="3333FF"/>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 name="Line 14"/>
          <p:cNvSpPr>
            <a:spLocks noChangeShapeType="1"/>
          </p:cNvSpPr>
          <p:nvPr/>
        </p:nvSpPr>
        <p:spPr bwMode="auto">
          <a:xfrm>
            <a:off x="5486400" y="2753965"/>
            <a:ext cx="609600" cy="685800"/>
          </a:xfrm>
          <a:prstGeom prst="line">
            <a:avLst/>
          </a:prstGeom>
          <a:noFill/>
          <a:ln w="9525">
            <a:solidFill>
              <a:srgbClr val="3333FF"/>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 name="Line 15"/>
          <p:cNvSpPr>
            <a:spLocks noChangeShapeType="1"/>
          </p:cNvSpPr>
          <p:nvPr/>
        </p:nvSpPr>
        <p:spPr bwMode="auto">
          <a:xfrm flipV="1">
            <a:off x="3352800" y="3820765"/>
            <a:ext cx="0" cy="304800"/>
          </a:xfrm>
          <a:prstGeom prst="line">
            <a:avLst/>
          </a:prstGeom>
          <a:noFill/>
          <a:ln w="9525">
            <a:solidFill>
              <a:srgbClr val="3333FF"/>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6" name="Rectangle 16"/>
          <p:cNvSpPr>
            <a:spLocks noChangeArrowheads="1"/>
          </p:cNvSpPr>
          <p:nvPr/>
        </p:nvSpPr>
        <p:spPr bwMode="auto">
          <a:xfrm>
            <a:off x="1331913" y="5424140"/>
            <a:ext cx="1792287" cy="493713"/>
          </a:xfrm>
          <a:prstGeom prst="rect">
            <a:avLst/>
          </a:prstGeom>
          <a:solidFill>
            <a:srgbClr val="FFFFCC"/>
          </a:solidFill>
          <a:ln w="9525" algn="ctr">
            <a:solidFill>
              <a:schemeClr val="tx1"/>
            </a:solidFill>
            <a:miter lim="800000"/>
            <a:headEnd/>
            <a:tailEnd/>
          </a:ln>
          <a:effectLst/>
        </p:spPr>
        <p:txBody>
          <a:bodyPr anchor="ctr">
            <a:spAutoFit/>
          </a:bodyPr>
          <a:lstStyle/>
          <a:p>
            <a:pPr marL="342900" indent="-342900" algn="ctr">
              <a:spcBef>
                <a:spcPct val="20000"/>
              </a:spcBef>
              <a:buClr>
                <a:srgbClr val="FF3300"/>
              </a:buClr>
              <a:buSzPct val="70000"/>
              <a:buFont typeface="Wingdings" pitchFamily="2" charset="2"/>
              <a:buNone/>
              <a:defRPr/>
            </a:pPr>
            <a:r>
              <a:rPr lang="en-US" altLang="zh-CN" sz="2600" b="1">
                <a:latin typeface="+mn-lt"/>
              </a:rPr>
              <a:t>Company</a:t>
            </a:r>
          </a:p>
        </p:txBody>
      </p:sp>
      <p:sp>
        <p:nvSpPr>
          <p:cNvPr id="17" name="Rectangle 17"/>
          <p:cNvSpPr>
            <a:spLocks noChangeArrowheads="1"/>
          </p:cNvSpPr>
          <p:nvPr/>
        </p:nvSpPr>
        <p:spPr bwMode="auto">
          <a:xfrm>
            <a:off x="6248400" y="5420965"/>
            <a:ext cx="1447800" cy="498475"/>
          </a:xfrm>
          <a:prstGeom prst="rect">
            <a:avLst/>
          </a:prstGeom>
          <a:solidFill>
            <a:srgbClr val="FFFFCC"/>
          </a:solidFill>
          <a:ln w="9525" algn="ctr">
            <a:solidFill>
              <a:schemeClr val="tx1"/>
            </a:solidFill>
            <a:miter lim="800000"/>
            <a:headEnd/>
            <a:tailEnd/>
          </a:ln>
          <a:effectLst/>
        </p:spPr>
        <p:txBody>
          <a:bodyPr anchor="ctr">
            <a:spAutoFit/>
          </a:bodyPr>
          <a:lstStyle/>
          <a:p>
            <a:pPr marL="342900" indent="-342900" algn="ctr">
              <a:spcBef>
                <a:spcPct val="20000"/>
              </a:spcBef>
              <a:buClr>
                <a:srgbClr val="FF3300"/>
              </a:buClr>
              <a:buSzPct val="70000"/>
              <a:buFont typeface="Wingdings" pitchFamily="2" charset="2"/>
              <a:buNone/>
              <a:defRPr/>
            </a:pPr>
            <a:r>
              <a:rPr lang="en-US" altLang="zh-CN" sz="2600" b="1">
                <a:latin typeface="+mn-lt"/>
              </a:rPr>
              <a:t>Person</a:t>
            </a:r>
          </a:p>
        </p:txBody>
      </p:sp>
      <p:cxnSp>
        <p:nvCxnSpPr>
          <p:cNvPr id="18" name="AutoShape 18"/>
          <p:cNvCxnSpPr>
            <a:cxnSpLocks noChangeShapeType="1"/>
            <a:stCxn id="16" idx="3"/>
            <a:endCxn id="17" idx="1"/>
          </p:cNvCxnSpPr>
          <p:nvPr/>
        </p:nvCxnSpPr>
        <p:spPr bwMode="auto">
          <a:xfrm flipV="1">
            <a:off x="3124200" y="5670203"/>
            <a:ext cx="31242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9" name="Text Box 19"/>
          <p:cNvSpPr txBox="1">
            <a:spLocks noChangeArrowheads="1"/>
          </p:cNvSpPr>
          <p:nvPr/>
        </p:nvSpPr>
        <p:spPr bwMode="auto">
          <a:xfrm>
            <a:off x="3124200" y="5282853"/>
            <a:ext cx="1143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buClr>
                <a:srgbClr val="FF3300"/>
              </a:buClr>
              <a:buSzPct val="70000"/>
              <a:buFont typeface="Wingdings" pitchFamily="2" charset="2"/>
              <a:buNone/>
            </a:pPr>
            <a:r>
              <a:rPr lang="en-US" altLang="zh-CN"/>
              <a:t>employer</a:t>
            </a:r>
          </a:p>
        </p:txBody>
      </p:sp>
      <p:sp>
        <p:nvSpPr>
          <p:cNvPr id="20" name="Text Box 20"/>
          <p:cNvSpPr txBox="1">
            <a:spLocks noChangeArrowheads="1"/>
          </p:cNvSpPr>
          <p:nvPr/>
        </p:nvSpPr>
        <p:spPr bwMode="auto">
          <a:xfrm>
            <a:off x="3124200" y="5649565"/>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buClr>
                <a:srgbClr val="FF3300"/>
              </a:buClr>
              <a:buSzPct val="70000"/>
              <a:buFont typeface="Wingdings" pitchFamily="2" charset="2"/>
              <a:buNone/>
            </a:pPr>
            <a:r>
              <a:rPr lang="en-US" altLang="zh-CN"/>
              <a:t>1</a:t>
            </a:r>
          </a:p>
        </p:txBody>
      </p:sp>
      <p:sp>
        <p:nvSpPr>
          <p:cNvPr id="21" name="Text Box 21"/>
          <p:cNvSpPr txBox="1">
            <a:spLocks noChangeArrowheads="1"/>
          </p:cNvSpPr>
          <p:nvPr/>
        </p:nvSpPr>
        <p:spPr bwMode="auto">
          <a:xfrm>
            <a:off x="5943600" y="5649565"/>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buClr>
                <a:srgbClr val="FF3300"/>
              </a:buClr>
              <a:buSzPct val="70000"/>
              <a:buFont typeface="Wingdings" pitchFamily="2" charset="2"/>
              <a:buNone/>
            </a:pPr>
            <a:r>
              <a:rPr lang="en-US" altLang="zh-CN"/>
              <a:t>*</a:t>
            </a:r>
          </a:p>
        </p:txBody>
      </p:sp>
      <p:sp>
        <p:nvSpPr>
          <p:cNvPr id="22" name="Text Box 22"/>
          <p:cNvSpPr txBox="1">
            <a:spLocks noChangeArrowheads="1"/>
          </p:cNvSpPr>
          <p:nvPr/>
        </p:nvSpPr>
        <p:spPr bwMode="auto">
          <a:xfrm>
            <a:off x="1905000" y="4735165"/>
            <a:ext cx="1143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buClr>
                <a:srgbClr val="FF3300"/>
              </a:buClr>
              <a:buSzPct val="70000"/>
              <a:buFont typeface="Wingdings" pitchFamily="2" charset="2"/>
              <a:buNone/>
            </a:pPr>
            <a:r>
              <a:rPr lang="zh-CN" altLang="en-US" b="1">
                <a:solidFill>
                  <a:srgbClr val="FF3300"/>
                </a:solidFill>
              </a:rPr>
              <a:t>角色名称</a:t>
            </a:r>
          </a:p>
        </p:txBody>
      </p:sp>
      <p:sp>
        <p:nvSpPr>
          <p:cNvPr id="23" name="Text Box 23"/>
          <p:cNvSpPr txBox="1">
            <a:spLocks noChangeArrowheads="1"/>
          </p:cNvSpPr>
          <p:nvPr/>
        </p:nvSpPr>
        <p:spPr bwMode="auto">
          <a:xfrm>
            <a:off x="2743200" y="6273453"/>
            <a:ext cx="1143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buClr>
                <a:srgbClr val="FF3300"/>
              </a:buClr>
              <a:buSzPct val="70000"/>
              <a:buFont typeface="Wingdings" pitchFamily="2" charset="2"/>
              <a:buNone/>
            </a:pPr>
            <a:r>
              <a:rPr lang="zh-CN" altLang="en-US" b="1">
                <a:solidFill>
                  <a:srgbClr val="FF3300"/>
                </a:solidFill>
              </a:rPr>
              <a:t>多重性</a:t>
            </a:r>
          </a:p>
        </p:txBody>
      </p:sp>
      <p:sp>
        <p:nvSpPr>
          <p:cNvPr id="24" name="Line 24"/>
          <p:cNvSpPr>
            <a:spLocks noChangeShapeType="1"/>
          </p:cNvSpPr>
          <p:nvPr/>
        </p:nvSpPr>
        <p:spPr bwMode="auto">
          <a:xfrm>
            <a:off x="3048000" y="4887565"/>
            <a:ext cx="685800" cy="457200"/>
          </a:xfrm>
          <a:prstGeom prst="line">
            <a:avLst/>
          </a:prstGeom>
          <a:noFill/>
          <a:ln w="9525">
            <a:solidFill>
              <a:srgbClr val="3333FF"/>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5" name="Line 25"/>
          <p:cNvSpPr>
            <a:spLocks noChangeShapeType="1"/>
          </p:cNvSpPr>
          <p:nvPr/>
        </p:nvSpPr>
        <p:spPr bwMode="auto">
          <a:xfrm flipV="1">
            <a:off x="3276600" y="5954365"/>
            <a:ext cx="0" cy="304800"/>
          </a:xfrm>
          <a:prstGeom prst="line">
            <a:avLst/>
          </a:prstGeom>
          <a:noFill/>
          <a:ln w="9525">
            <a:solidFill>
              <a:srgbClr val="3333FF"/>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6" name="Text Box 26"/>
          <p:cNvSpPr txBox="1">
            <a:spLocks noChangeArrowheads="1"/>
          </p:cNvSpPr>
          <p:nvPr/>
        </p:nvSpPr>
        <p:spPr bwMode="auto">
          <a:xfrm>
            <a:off x="5029200" y="5268565"/>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buClr>
                <a:srgbClr val="FF3300"/>
              </a:buClr>
              <a:buSzPct val="70000"/>
              <a:buFont typeface="Wingdings" pitchFamily="2" charset="2"/>
              <a:buNone/>
            </a:pPr>
            <a:r>
              <a:rPr lang="en-US" altLang="zh-CN"/>
              <a:t>employee</a:t>
            </a:r>
          </a:p>
        </p:txBody>
      </p:sp>
      <p:sp>
        <p:nvSpPr>
          <p:cNvPr id="27" name="Text Box 27"/>
          <p:cNvSpPr txBox="1">
            <a:spLocks noChangeArrowheads="1"/>
          </p:cNvSpPr>
          <p:nvPr/>
        </p:nvSpPr>
        <p:spPr bwMode="auto">
          <a:xfrm>
            <a:off x="4953000" y="4597053"/>
            <a:ext cx="1143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buClr>
                <a:srgbClr val="FF3300"/>
              </a:buClr>
              <a:buSzPct val="70000"/>
              <a:buFont typeface="Wingdings" pitchFamily="2" charset="2"/>
              <a:buNone/>
            </a:pPr>
            <a:r>
              <a:rPr lang="zh-CN" altLang="en-US" b="1">
                <a:solidFill>
                  <a:srgbClr val="FF3300"/>
                </a:solidFill>
              </a:rPr>
              <a:t>导航性</a:t>
            </a:r>
          </a:p>
        </p:txBody>
      </p:sp>
      <p:sp>
        <p:nvSpPr>
          <p:cNvPr id="28" name="Line 28"/>
          <p:cNvSpPr>
            <a:spLocks noChangeShapeType="1"/>
          </p:cNvSpPr>
          <p:nvPr/>
        </p:nvSpPr>
        <p:spPr bwMode="auto">
          <a:xfrm>
            <a:off x="5638800" y="4887565"/>
            <a:ext cx="609600" cy="685800"/>
          </a:xfrm>
          <a:prstGeom prst="line">
            <a:avLst/>
          </a:prstGeom>
          <a:noFill/>
          <a:ln w="9525">
            <a:solidFill>
              <a:srgbClr val="3333FF"/>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9" name="Text Box 3"/>
          <p:cNvSpPr txBox="1">
            <a:spLocks noChangeArrowheads="1"/>
          </p:cNvSpPr>
          <p:nvPr/>
        </p:nvSpPr>
        <p:spPr bwMode="auto">
          <a:xfrm>
            <a:off x="395288" y="980728"/>
            <a:ext cx="8077200" cy="1293812"/>
          </a:xfrm>
          <a:prstGeom prst="rect">
            <a:avLst/>
          </a:prstGeom>
          <a:noFill/>
          <a:ln w="9525" algn="ctr">
            <a:noFill/>
            <a:miter lim="800000"/>
            <a:headEnd/>
            <a:tailEnd/>
          </a:ln>
          <a:effectLst/>
        </p:spPr>
        <p:txBody>
          <a:bodyPr>
            <a:spAutoFit/>
          </a:bodyPr>
          <a:lstStyle/>
          <a:p>
            <a:pPr>
              <a:spcBef>
                <a:spcPct val="50000"/>
              </a:spcBef>
              <a:buFont typeface="Wingdings" pitchFamily="2" charset="2"/>
              <a:buChar char="Ø"/>
              <a:defRPr/>
            </a:pPr>
            <a:r>
              <a:rPr lang="zh-CN" altLang="en-US" sz="2600" b="1" dirty="0">
                <a:solidFill>
                  <a:srgbClr val="0000FF"/>
                </a:solidFill>
                <a:latin typeface="+mn-ea"/>
                <a:ea typeface="+mn-ea"/>
              </a:rPr>
              <a:t>关联：</a:t>
            </a:r>
            <a:r>
              <a:rPr lang="zh-CN" altLang="en-US" sz="2600" b="1" dirty="0">
                <a:latin typeface="+mn-ea"/>
                <a:ea typeface="+mn-ea"/>
              </a:rPr>
              <a:t>关联是类间的语义联系。如果两个对象之间存在链接，这些对象的类间必定存在关联，这是因为链接是关联的实例。</a:t>
            </a:r>
            <a:endParaRPr lang="en-US" altLang="zh-CN" sz="2600" b="1" dirty="0">
              <a:latin typeface="+mn-ea"/>
              <a:ea typeface="+mn-ea"/>
            </a:endParaRPr>
          </a:p>
        </p:txBody>
      </p:sp>
    </p:spTree>
    <p:extLst>
      <p:ext uri="{BB962C8B-B14F-4D97-AF65-F5344CB8AC3E}">
        <p14:creationId xmlns:p14="http://schemas.microsoft.com/office/powerpoint/2010/main" val="27051118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2.6</a:t>
            </a:r>
            <a:r>
              <a:rPr lang="zh-CN" altLang="en-US" dirty="0"/>
              <a:t> 类图</a:t>
            </a:r>
            <a:endParaRPr lang="zh-CN" altLang="en-US" dirty="0"/>
          </a:p>
        </p:txBody>
      </p:sp>
      <p:sp>
        <p:nvSpPr>
          <p:cNvPr id="4" name="Text Box 3"/>
          <p:cNvSpPr txBox="1">
            <a:spLocks noChangeArrowheads="1"/>
          </p:cNvSpPr>
          <p:nvPr/>
        </p:nvSpPr>
        <p:spPr bwMode="auto">
          <a:xfrm>
            <a:off x="395288" y="1055018"/>
            <a:ext cx="8280400" cy="4894262"/>
          </a:xfrm>
          <a:prstGeom prst="rect">
            <a:avLst/>
          </a:prstGeom>
          <a:noFill/>
          <a:ln w="9525" algn="ctr">
            <a:noFill/>
            <a:miter lim="800000"/>
            <a:headEnd/>
            <a:tailEnd/>
          </a:ln>
          <a:effectLst/>
        </p:spPr>
        <p:txBody>
          <a:bodyPr>
            <a:spAutoFit/>
          </a:bodyPr>
          <a:lstStyle/>
          <a:p>
            <a:pPr>
              <a:spcBef>
                <a:spcPct val="50000"/>
              </a:spcBef>
              <a:buFont typeface="Wingdings" pitchFamily="2" charset="2"/>
              <a:buChar char="Ø"/>
              <a:defRPr/>
            </a:pPr>
            <a:r>
              <a:rPr lang="zh-CN" altLang="en-US" sz="2600" b="1" dirty="0">
                <a:solidFill>
                  <a:srgbClr val="0000FF"/>
                </a:solidFill>
                <a:latin typeface="+mn-ea"/>
                <a:ea typeface="+mn-ea"/>
              </a:rPr>
              <a:t>关联语法</a:t>
            </a:r>
            <a:endParaRPr lang="en-US" altLang="zh-CN" sz="2600" b="1" dirty="0">
              <a:solidFill>
                <a:srgbClr val="0000FF"/>
              </a:solidFill>
              <a:latin typeface="+mn-ea"/>
              <a:ea typeface="+mn-ea"/>
            </a:endParaRPr>
          </a:p>
          <a:p>
            <a:pPr marL="0" lvl="2">
              <a:spcBef>
                <a:spcPct val="50000"/>
              </a:spcBef>
              <a:buFont typeface="Wingdings" pitchFamily="2" charset="2"/>
              <a:buChar char="ü"/>
              <a:defRPr/>
            </a:pPr>
            <a:r>
              <a:rPr lang="zh-CN" altLang="en-US" sz="2600" b="1" dirty="0">
                <a:solidFill>
                  <a:srgbClr val="C00000"/>
                </a:solidFill>
                <a:latin typeface="+mn-lt"/>
                <a:ea typeface="华文楷体" pitchFamily="2" charset="-122"/>
              </a:rPr>
              <a:t>名称</a:t>
            </a:r>
            <a:endParaRPr lang="en-US" altLang="zh-CN" sz="2600" b="1" dirty="0">
              <a:solidFill>
                <a:srgbClr val="C00000"/>
              </a:solidFill>
              <a:latin typeface="+mn-lt"/>
              <a:ea typeface="华文楷体" pitchFamily="2" charset="-122"/>
            </a:endParaRPr>
          </a:p>
          <a:p>
            <a:pPr marL="0" lvl="2">
              <a:spcBef>
                <a:spcPct val="50000"/>
              </a:spcBef>
              <a:buFont typeface="Arial" pitchFamily="34" charset="0"/>
              <a:buChar char="•"/>
              <a:defRPr/>
            </a:pPr>
            <a:r>
              <a:rPr lang="zh-CN" altLang="en-US" sz="2600" b="1" dirty="0">
                <a:latin typeface="+mn-lt"/>
                <a:ea typeface="华文楷体" pitchFamily="2" charset="-122"/>
              </a:rPr>
              <a:t>以前缀或后缀一个小黑箭头表明名称应该阅读的方向。</a:t>
            </a:r>
            <a:endParaRPr lang="en-US" altLang="zh-CN" sz="2600" b="1" dirty="0">
              <a:latin typeface="+mn-lt"/>
              <a:ea typeface="华文楷体" pitchFamily="2" charset="-122"/>
            </a:endParaRPr>
          </a:p>
          <a:p>
            <a:pPr marL="0" lvl="2">
              <a:spcBef>
                <a:spcPct val="50000"/>
              </a:spcBef>
              <a:buFont typeface="Arial" pitchFamily="34" charset="0"/>
              <a:buChar char="•"/>
              <a:defRPr/>
            </a:pPr>
            <a:r>
              <a:rPr lang="zh-CN" altLang="en-US" sz="2600" b="1" dirty="0">
                <a:latin typeface="+mn-lt"/>
                <a:ea typeface="华文楷体" pitchFamily="2" charset="-122"/>
              </a:rPr>
              <a:t>应该是动词或动词短语。</a:t>
            </a:r>
            <a:endParaRPr lang="en-US" altLang="zh-CN" sz="2600" b="1" dirty="0">
              <a:latin typeface="+mn-lt"/>
              <a:ea typeface="华文楷体" pitchFamily="2" charset="-122"/>
            </a:endParaRPr>
          </a:p>
          <a:p>
            <a:pPr marL="0" lvl="2">
              <a:spcBef>
                <a:spcPct val="50000"/>
              </a:spcBef>
              <a:buFont typeface="Arial" pitchFamily="34" charset="0"/>
              <a:buChar char="•"/>
              <a:defRPr/>
            </a:pPr>
            <a:r>
              <a:rPr lang="zh-CN" altLang="en-US" sz="2600" b="1" dirty="0">
                <a:latin typeface="+mn-lt"/>
                <a:ea typeface="华文楷体" pitchFamily="2" charset="-122"/>
              </a:rPr>
              <a:t>采用</a:t>
            </a:r>
            <a:r>
              <a:rPr lang="en-US" altLang="zh-CN" sz="2600" b="1" dirty="0">
                <a:latin typeface="+mn-lt"/>
                <a:ea typeface="华文楷体" pitchFamily="2" charset="-122"/>
              </a:rPr>
              <a:t>lowerCamelCase</a:t>
            </a:r>
            <a:r>
              <a:rPr lang="zh-CN" altLang="en-US" sz="2600" b="1" dirty="0">
                <a:latin typeface="+mn-lt"/>
                <a:ea typeface="华文楷体" pitchFamily="2" charset="-122"/>
              </a:rPr>
              <a:t>格式</a:t>
            </a:r>
            <a:r>
              <a:rPr lang="en-US" altLang="zh-CN" sz="2600" b="1" dirty="0">
                <a:latin typeface="+mn-lt"/>
                <a:ea typeface="华文楷体" pitchFamily="2" charset="-122"/>
              </a:rPr>
              <a:t>(</a:t>
            </a:r>
            <a:r>
              <a:rPr lang="zh-CN" altLang="en-US" sz="2600" b="1" dirty="0">
                <a:latin typeface="+mn-lt"/>
                <a:ea typeface="华文楷体" pitchFamily="2" charset="-122"/>
              </a:rPr>
              <a:t>第一个词的首字母小写</a:t>
            </a:r>
            <a:r>
              <a:rPr lang="en-US" altLang="zh-CN" sz="2600" b="1" dirty="0">
                <a:latin typeface="+mn-lt"/>
                <a:ea typeface="华文楷体" pitchFamily="2" charset="-122"/>
              </a:rPr>
              <a:t>, </a:t>
            </a:r>
            <a:r>
              <a:rPr lang="zh-CN" altLang="en-US" sz="2600" b="1" dirty="0">
                <a:latin typeface="+mn-lt"/>
                <a:ea typeface="华文楷体" pitchFamily="2" charset="-122"/>
              </a:rPr>
              <a:t>后面每个词的首字母大写 </a:t>
            </a:r>
            <a:r>
              <a:rPr lang="en-US" altLang="zh-CN" sz="2600" b="1" dirty="0">
                <a:latin typeface="+mn-lt"/>
                <a:ea typeface="华文楷体" pitchFamily="2" charset="-122"/>
              </a:rPr>
              <a:t>)</a:t>
            </a:r>
            <a:r>
              <a:rPr lang="zh-CN" altLang="en-US" sz="2600" b="1" dirty="0">
                <a:latin typeface="+mn-lt"/>
                <a:ea typeface="华文楷体" pitchFamily="2" charset="-122"/>
              </a:rPr>
              <a:t>。</a:t>
            </a:r>
            <a:endParaRPr lang="en-US" altLang="zh-CN" sz="2600" b="1" dirty="0">
              <a:latin typeface="+mn-lt"/>
              <a:ea typeface="华文楷体" pitchFamily="2" charset="-122"/>
            </a:endParaRPr>
          </a:p>
          <a:p>
            <a:pPr marL="0" lvl="2">
              <a:spcBef>
                <a:spcPct val="50000"/>
              </a:spcBef>
              <a:buFont typeface="Arial" pitchFamily="34" charset="0"/>
              <a:buChar char="•"/>
              <a:defRPr/>
            </a:pPr>
            <a:r>
              <a:rPr lang="zh-CN" altLang="en-US" sz="2600" b="1" dirty="0">
                <a:latin typeface="+mn-lt"/>
                <a:ea typeface="华文楷体" pitchFamily="2" charset="-122"/>
              </a:rPr>
              <a:t>可以使用关联名称或者角色名称，但不要同时使用两者。</a:t>
            </a:r>
            <a:endParaRPr lang="en-US" altLang="zh-CN" sz="2600" b="1" dirty="0">
              <a:latin typeface="+mn-lt"/>
              <a:ea typeface="华文楷体" pitchFamily="2" charset="-122"/>
            </a:endParaRPr>
          </a:p>
          <a:p>
            <a:pPr marL="0" lvl="2">
              <a:spcBef>
                <a:spcPct val="50000"/>
              </a:spcBef>
              <a:buFont typeface="Arial" pitchFamily="34" charset="0"/>
              <a:buChar char="•"/>
              <a:defRPr/>
            </a:pPr>
            <a:r>
              <a:rPr lang="zh-CN" altLang="en-US" sz="2600" b="1" dirty="0">
                <a:latin typeface="+mn-lt"/>
                <a:ea typeface="华文楷体" pitchFamily="2" charset="-122"/>
              </a:rPr>
              <a:t>有到其自身的关联，称为自反关联，它表示该类的对象可以具有到该类的其它对象的链接。</a:t>
            </a:r>
            <a:endParaRPr lang="en-US" altLang="zh-CN" sz="2600" b="1" dirty="0">
              <a:latin typeface="+mn-lt"/>
              <a:ea typeface="华文楷体" pitchFamily="2" charset="-122"/>
            </a:endParaRPr>
          </a:p>
        </p:txBody>
      </p:sp>
    </p:spTree>
    <p:extLst>
      <p:ext uri="{BB962C8B-B14F-4D97-AF65-F5344CB8AC3E}">
        <p14:creationId xmlns:p14="http://schemas.microsoft.com/office/powerpoint/2010/main" val="38965119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2.6</a:t>
            </a:r>
            <a:r>
              <a:rPr lang="zh-CN" altLang="en-US" dirty="0"/>
              <a:t> 类图</a:t>
            </a:r>
            <a:endParaRPr lang="zh-CN" altLang="en-US" dirty="0"/>
          </a:p>
        </p:txBody>
      </p:sp>
      <p:sp>
        <p:nvSpPr>
          <p:cNvPr id="4" name="Text Box 3"/>
          <p:cNvSpPr txBox="1">
            <a:spLocks noChangeArrowheads="1"/>
          </p:cNvSpPr>
          <p:nvPr/>
        </p:nvSpPr>
        <p:spPr bwMode="auto">
          <a:xfrm>
            <a:off x="395288" y="1040978"/>
            <a:ext cx="8280400" cy="5340350"/>
          </a:xfrm>
          <a:prstGeom prst="rect">
            <a:avLst/>
          </a:prstGeom>
          <a:noFill/>
          <a:ln w="9525" algn="ctr">
            <a:noFill/>
            <a:miter lim="800000"/>
            <a:headEnd/>
            <a:tailEnd/>
          </a:ln>
          <a:effectLst/>
        </p:spPr>
        <p:txBody>
          <a:bodyPr>
            <a:spAutoFit/>
          </a:bodyPr>
          <a:lstStyle/>
          <a:p>
            <a:pPr marL="0" lvl="2">
              <a:spcBef>
                <a:spcPct val="50000"/>
              </a:spcBef>
              <a:buFont typeface="Wingdings" pitchFamily="2" charset="2"/>
              <a:buChar char="ü"/>
              <a:defRPr/>
            </a:pPr>
            <a:r>
              <a:rPr lang="zh-CN" altLang="en-US" sz="2600" b="1" dirty="0">
                <a:solidFill>
                  <a:srgbClr val="C00000"/>
                </a:solidFill>
                <a:latin typeface="+mn-lt"/>
                <a:ea typeface="华文楷体" pitchFamily="2" charset="-122"/>
              </a:rPr>
              <a:t>角色名称</a:t>
            </a:r>
            <a:endParaRPr lang="en-US" altLang="zh-CN" sz="2600" b="1" dirty="0">
              <a:solidFill>
                <a:srgbClr val="C00000"/>
              </a:solidFill>
              <a:latin typeface="+mn-lt"/>
              <a:ea typeface="华文楷体" pitchFamily="2" charset="-122"/>
            </a:endParaRPr>
          </a:p>
          <a:p>
            <a:pPr marL="0" lvl="2">
              <a:spcBef>
                <a:spcPct val="50000"/>
              </a:spcBef>
              <a:buFont typeface="Arial" pitchFamily="34" charset="0"/>
              <a:buChar char="•"/>
              <a:defRPr/>
            </a:pPr>
            <a:r>
              <a:rPr lang="zh-CN" altLang="en-US" sz="2400" b="1" kern="0" dirty="0">
                <a:latin typeface="+mn-lt"/>
                <a:ea typeface="华文楷体" pitchFamily="2" charset="-122"/>
              </a:rPr>
              <a:t>可以在关联的一端或两端上为类赋予角色名称。</a:t>
            </a:r>
            <a:endParaRPr lang="en-US" altLang="zh-CN" sz="2400" b="1" kern="0" dirty="0">
              <a:latin typeface="+mn-lt"/>
              <a:ea typeface="华文楷体" pitchFamily="2" charset="-122"/>
            </a:endParaRPr>
          </a:p>
          <a:p>
            <a:pPr marL="0" lvl="2">
              <a:spcBef>
                <a:spcPct val="50000"/>
              </a:spcBef>
              <a:buFont typeface="Arial" pitchFamily="34" charset="0"/>
              <a:buChar char="•"/>
              <a:defRPr/>
            </a:pPr>
            <a:r>
              <a:rPr lang="zh-CN" altLang="en-US" sz="2400" b="1" kern="0" dirty="0">
                <a:latin typeface="+mn-lt"/>
                <a:ea typeface="华文楷体" pitchFamily="2" charset="-122"/>
              </a:rPr>
              <a:t>应该是名词或名词语法描述角色的语义。</a:t>
            </a:r>
            <a:endParaRPr lang="en-US" altLang="zh-CN" sz="2400" b="1" kern="0" dirty="0">
              <a:latin typeface="+mn-lt"/>
              <a:ea typeface="华文楷体" pitchFamily="2" charset="-122"/>
            </a:endParaRPr>
          </a:p>
          <a:p>
            <a:pPr marL="0" lvl="2">
              <a:spcBef>
                <a:spcPct val="50000"/>
              </a:spcBef>
              <a:buFont typeface="Arial" pitchFamily="34" charset="0"/>
              <a:buChar char="•"/>
              <a:defRPr/>
            </a:pPr>
            <a:r>
              <a:rPr lang="zh-CN" altLang="en-US" sz="2400" b="1" kern="0" dirty="0">
                <a:latin typeface="+mn-lt"/>
                <a:ea typeface="华文楷体" pitchFamily="2" charset="-122"/>
              </a:rPr>
              <a:t>采用</a:t>
            </a:r>
            <a:r>
              <a:rPr lang="en-US" altLang="zh-CN" sz="2400" b="1" kern="0" dirty="0">
                <a:latin typeface="+mn-lt"/>
                <a:ea typeface="华文楷体" pitchFamily="2" charset="-122"/>
              </a:rPr>
              <a:t>lowerCamelCase</a:t>
            </a:r>
            <a:r>
              <a:rPr lang="zh-CN" altLang="en-US" sz="2400" b="1" kern="0" dirty="0">
                <a:latin typeface="+mn-lt"/>
                <a:ea typeface="华文楷体" pitchFamily="2" charset="-122"/>
              </a:rPr>
              <a:t>格式。</a:t>
            </a:r>
          </a:p>
          <a:p>
            <a:pPr marL="0" lvl="2">
              <a:spcBef>
                <a:spcPct val="50000"/>
              </a:spcBef>
              <a:buFont typeface="Wingdings" pitchFamily="2" charset="2"/>
              <a:buChar char="ü"/>
              <a:defRPr/>
            </a:pPr>
            <a:r>
              <a:rPr lang="zh-CN" altLang="en-US" sz="2600" b="1" kern="0" dirty="0">
                <a:solidFill>
                  <a:srgbClr val="C00000"/>
                </a:solidFill>
                <a:latin typeface="+mn-lt"/>
                <a:ea typeface="华文楷体" pitchFamily="2" charset="-122"/>
              </a:rPr>
              <a:t>多重性</a:t>
            </a:r>
            <a:endParaRPr lang="en-US" altLang="zh-CN" sz="2600" b="1" kern="0" dirty="0">
              <a:solidFill>
                <a:srgbClr val="C00000"/>
              </a:solidFill>
              <a:latin typeface="+mn-lt"/>
              <a:ea typeface="华文楷体" pitchFamily="2" charset="-122"/>
            </a:endParaRPr>
          </a:p>
          <a:p>
            <a:pPr marL="0" lvl="2">
              <a:spcBef>
                <a:spcPct val="50000"/>
              </a:spcBef>
              <a:buFont typeface="Arial" pitchFamily="34" charset="0"/>
              <a:buChar char="•"/>
              <a:defRPr/>
            </a:pPr>
            <a:r>
              <a:rPr lang="zh-CN" altLang="en-US" sz="2400" b="1" kern="0" dirty="0">
                <a:latin typeface="+mn-lt"/>
                <a:ea typeface="华文楷体" pitchFamily="2" charset="-122"/>
              </a:rPr>
              <a:t>多重性表明在任意时刻关系所能够涉及的对象数目</a:t>
            </a:r>
            <a:endParaRPr lang="en-US" altLang="zh-CN" sz="2400" b="1" kern="0" dirty="0">
              <a:latin typeface="+mn-lt"/>
              <a:ea typeface="华文楷体" pitchFamily="2" charset="-122"/>
            </a:endParaRPr>
          </a:p>
          <a:p>
            <a:pPr marL="0" lvl="2">
              <a:spcBef>
                <a:spcPct val="50000"/>
              </a:spcBef>
              <a:buFont typeface="Arial" pitchFamily="34" charset="0"/>
              <a:buChar char="•"/>
              <a:defRPr/>
            </a:pPr>
            <a:r>
              <a:rPr lang="zh-CN" altLang="en-US" sz="2400" b="1" kern="0" dirty="0">
                <a:latin typeface="+mn-lt"/>
                <a:ea typeface="华文楷体" pitchFamily="2" charset="-122"/>
              </a:rPr>
              <a:t>对象可以任意去留，但多重性约束任意时刻对象的数目。</a:t>
            </a:r>
            <a:endParaRPr lang="en-US" altLang="zh-CN" sz="2400" b="1" kern="0" dirty="0">
              <a:latin typeface="+mn-lt"/>
              <a:ea typeface="华文楷体" pitchFamily="2" charset="-122"/>
            </a:endParaRPr>
          </a:p>
          <a:p>
            <a:pPr marL="0" lvl="2">
              <a:spcBef>
                <a:spcPct val="50000"/>
              </a:spcBef>
              <a:buFont typeface="Arial" pitchFamily="34" charset="0"/>
              <a:buChar char="•"/>
              <a:defRPr/>
            </a:pPr>
            <a:r>
              <a:rPr lang="zh-CN" altLang="en-US" sz="2400" b="1" kern="0" dirty="0">
                <a:latin typeface="+mn-lt"/>
                <a:ea typeface="华文楷体" pitchFamily="2" charset="-122"/>
              </a:rPr>
              <a:t>多重性在内部说明以逗号隔开，例如，</a:t>
            </a:r>
            <a:r>
              <a:rPr lang="en-US" altLang="zh-CN" sz="2400" b="1" kern="0" dirty="0">
                <a:latin typeface="+mn-lt"/>
                <a:ea typeface="华文楷体" pitchFamily="2" charset="-122"/>
              </a:rPr>
              <a:t>0..1</a:t>
            </a:r>
            <a:r>
              <a:rPr lang="zh-CN" altLang="en-US" sz="2400" b="1" kern="0" dirty="0">
                <a:latin typeface="+mn-lt"/>
                <a:ea typeface="华文楷体" pitchFamily="2" charset="-122"/>
              </a:rPr>
              <a:t>，</a:t>
            </a:r>
            <a:r>
              <a:rPr lang="en-US" altLang="zh-CN" sz="2400" b="1" kern="0" dirty="0">
                <a:latin typeface="+mn-lt"/>
                <a:ea typeface="华文楷体" pitchFamily="2" charset="-122"/>
              </a:rPr>
              <a:t>3..5</a:t>
            </a:r>
          </a:p>
          <a:p>
            <a:pPr marL="0" lvl="2">
              <a:spcBef>
                <a:spcPct val="50000"/>
              </a:spcBef>
              <a:buFont typeface="Arial" pitchFamily="34" charset="0"/>
              <a:buChar char="•"/>
              <a:defRPr/>
            </a:pPr>
            <a:r>
              <a:rPr lang="zh-CN" altLang="en-US" sz="2400" b="1" kern="0" dirty="0">
                <a:latin typeface="+mn-lt"/>
                <a:ea typeface="华文楷体" pitchFamily="2" charset="-122"/>
              </a:rPr>
              <a:t>没有默认的多重性，如果多重性没有显式地表示出来，那么多重性没有确定。</a:t>
            </a:r>
          </a:p>
        </p:txBody>
      </p:sp>
    </p:spTree>
    <p:extLst>
      <p:ext uri="{BB962C8B-B14F-4D97-AF65-F5344CB8AC3E}">
        <p14:creationId xmlns:p14="http://schemas.microsoft.com/office/powerpoint/2010/main" val="11566772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2.6</a:t>
            </a:r>
            <a:r>
              <a:rPr lang="zh-CN" altLang="en-US" dirty="0"/>
              <a:t> 类图</a:t>
            </a:r>
            <a:endParaRPr lang="zh-CN" altLang="en-US" dirty="0"/>
          </a:p>
        </p:txBody>
      </p:sp>
      <p:sp>
        <p:nvSpPr>
          <p:cNvPr id="4" name="Rectangle 3"/>
          <p:cNvSpPr>
            <a:spLocks noChangeArrowheads="1"/>
          </p:cNvSpPr>
          <p:nvPr/>
        </p:nvSpPr>
        <p:spPr bwMode="auto">
          <a:xfrm>
            <a:off x="1116013" y="2597423"/>
            <a:ext cx="1808162" cy="492125"/>
          </a:xfrm>
          <a:prstGeom prst="rect">
            <a:avLst/>
          </a:prstGeom>
          <a:solidFill>
            <a:srgbClr val="FFFFCC"/>
          </a:solidFill>
          <a:ln w="9525" algn="ctr">
            <a:solidFill>
              <a:schemeClr val="tx1"/>
            </a:solidFill>
            <a:miter lim="800000"/>
            <a:headEnd/>
            <a:tailEnd/>
          </a:ln>
          <a:effectLst/>
        </p:spPr>
        <p:txBody>
          <a:bodyPr anchor="ctr">
            <a:spAutoFit/>
          </a:bodyPr>
          <a:lstStyle/>
          <a:p>
            <a:pPr marL="342900" indent="-342900" algn="ctr">
              <a:spcBef>
                <a:spcPct val="20000"/>
              </a:spcBef>
              <a:buClr>
                <a:srgbClr val="FF3300"/>
              </a:buClr>
              <a:buSzPct val="70000"/>
              <a:buFont typeface="Wingdings" pitchFamily="2" charset="2"/>
              <a:buNone/>
              <a:defRPr/>
            </a:pPr>
            <a:r>
              <a:rPr lang="en-US" altLang="zh-CN" sz="2600" b="1" dirty="0">
                <a:latin typeface="+mn-lt"/>
              </a:rPr>
              <a:t>Company</a:t>
            </a:r>
          </a:p>
        </p:txBody>
      </p:sp>
      <p:sp>
        <p:nvSpPr>
          <p:cNvPr id="5" name="Rectangle 4"/>
          <p:cNvSpPr>
            <a:spLocks noChangeArrowheads="1"/>
          </p:cNvSpPr>
          <p:nvPr/>
        </p:nvSpPr>
        <p:spPr bwMode="auto">
          <a:xfrm>
            <a:off x="5895975" y="2594248"/>
            <a:ext cx="1447800" cy="498475"/>
          </a:xfrm>
          <a:prstGeom prst="rect">
            <a:avLst/>
          </a:prstGeom>
          <a:solidFill>
            <a:srgbClr val="FFFFCC"/>
          </a:solidFill>
          <a:ln w="9525" algn="ctr">
            <a:solidFill>
              <a:schemeClr val="tx1"/>
            </a:solidFill>
            <a:miter lim="800000"/>
            <a:headEnd/>
            <a:tailEnd/>
          </a:ln>
          <a:effectLst/>
        </p:spPr>
        <p:txBody>
          <a:bodyPr anchor="ctr">
            <a:spAutoFit/>
          </a:bodyPr>
          <a:lstStyle/>
          <a:p>
            <a:pPr marL="342900" indent="-342900" algn="ctr">
              <a:spcBef>
                <a:spcPct val="20000"/>
              </a:spcBef>
              <a:buClr>
                <a:srgbClr val="FF3300"/>
              </a:buClr>
              <a:buSzPct val="70000"/>
              <a:buFont typeface="Wingdings" pitchFamily="2" charset="2"/>
              <a:buNone/>
              <a:defRPr/>
            </a:pPr>
            <a:r>
              <a:rPr lang="en-US" altLang="zh-CN" sz="2600">
                <a:latin typeface="+mn-lt"/>
              </a:rPr>
              <a:t>Person</a:t>
            </a:r>
          </a:p>
        </p:txBody>
      </p:sp>
      <p:cxnSp>
        <p:nvCxnSpPr>
          <p:cNvPr id="6" name="AutoShape 5"/>
          <p:cNvCxnSpPr>
            <a:cxnSpLocks noChangeShapeType="1"/>
            <a:stCxn id="4" idx="3"/>
            <a:endCxn id="5" idx="1"/>
          </p:cNvCxnSpPr>
          <p:nvPr/>
        </p:nvCxnSpPr>
        <p:spPr bwMode="auto">
          <a:xfrm flipV="1">
            <a:off x="2924175" y="2843485"/>
            <a:ext cx="297180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7" name="Text Box 6"/>
          <p:cNvSpPr txBox="1">
            <a:spLocks noChangeArrowheads="1"/>
          </p:cNvSpPr>
          <p:nvPr/>
        </p:nvSpPr>
        <p:spPr bwMode="auto">
          <a:xfrm>
            <a:off x="4752975" y="2532335"/>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buClr>
                <a:srgbClr val="FF3300"/>
              </a:buClr>
              <a:buSzPct val="70000"/>
              <a:buFont typeface="Wingdings" pitchFamily="2" charset="2"/>
              <a:buNone/>
            </a:pPr>
            <a:r>
              <a:rPr lang="en-US" altLang="zh-CN"/>
              <a:t>employee</a:t>
            </a:r>
          </a:p>
        </p:txBody>
      </p:sp>
      <p:sp>
        <p:nvSpPr>
          <p:cNvPr id="8" name="Text Box 7"/>
          <p:cNvSpPr txBox="1">
            <a:spLocks noChangeArrowheads="1"/>
          </p:cNvSpPr>
          <p:nvPr/>
        </p:nvSpPr>
        <p:spPr bwMode="auto">
          <a:xfrm>
            <a:off x="2924175" y="282284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buClr>
                <a:srgbClr val="FF3300"/>
              </a:buClr>
              <a:buSzPct val="70000"/>
              <a:buFont typeface="Wingdings" pitchFamily="2" charset="2"/>
              <a:buNone/>
            </a:pPr>
            <a:r>
              <a:rPr lang="en-US" altLang="zh-CN"/>
              <a:t>1</a:t>
            </a:r>
          </a:p>
        </p:txBody>
      </p:sp>
      <p:sp>
        <p:nvSpPr>
          <p:cNvPr id="9" name="Text Box 8"/>
          <p:cNvSpPr txBox="1">
            <a:spLocks noChangeArrowheads="1"/>
          </p:cNvSpPr>
          <p:nvPr/>
        </p:nvSpPr>
        <p:spPr bwMode="auto">
          <a:xfrm>
            <a:off x="5514975" y="282284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buClr>
                <a:srgbClr val="FF3300"/>
              </a:buClr>
              <a:buSzPct val="70000"/>
              <a:buFont typeface="Wingdings" pitchFamily="2" charset="2"/>
              <a:buNone/>
            </a:pPr>
            <a:r>
              <a:rPr lang="en-US" altLang="zh-CN"/>
              <a:t>7</a:t>
            </a:r>
          </a:p>
        </p:txBody>
      </p:sp>
      <p:sp>
        <p:nvSpPr>
          <p:cNvPr id="10" name="Rectangle 9"/>
          <p:cNvSpPr>
            <a:spLocks noChangeArrowheads="1"/>
          </p:cNvSpPr>
          <p:nvPr/>
        </p:nvSpPr>
        <p:spPr bwMode="auto">
          <a:xfrm>
            <a:off x="5580063" y="4475435"/>
            <a:ext cx="2328862" cy="492125"/>
          </a:xfrm>
          <a:prstGeom prst="rect">
            <a:avLst/>
          </a:prstGeom>
          <a:solidFill>
            <a:srgbClr val="FFFFCC"/>
          </a:solidFill>
          <a:ln w="9525" algn="ctr">
            <a:solidFill>
              <a:schemeClr val="tx1"/>
            </a:solidFill>
            <a:miter lim="800000"/>
            <a:headEnd/>
            <a:tailEnd/>
          </a:ln>
          <a:effectLst/>
        </p:spPr>
        <p:txBody>
          <a:bodyPr anchor="ctr">
            <a:spAutoFit/>
          </a:bodyPr>
          <a:lstStyle/>
          <a:p>
            <a:pPr marL="342900" indent="-342900">
              <a:spcBef>
                <a:spcPct val="20000"/>
              </a:spcBef>
              <a:buClr>
                <a:srgbClr val="FF3300"/>
              </a:buClr>
              <a:buSzPct val="70000"/>
              <a:buFont typeface="Wingdings" pitchFamily="2" charset="2"/>
              <a:buNone/>
              <a:defRPr/>
            </a:pPr>
            <a:r>
              <a:rPr lang="en-US" altLang="zh-CN" sz="2600" b="1">
                <a:latin typeface="+mn-lt"/>
              </a:rPr>
              <a:t>BankAccount</a:t>
            </a:r>
          </a:p>
        </p:txBody>
      </p:sp>
      <p:sp>
        <p:nvSpPr>
          <p:cNvPr id="11" name="Line 10"/>
          <p:cNvSpPr>
            <a:spLocks noChangeShapeType="1"/>
          </p:cNvSpPr>
          <p:nvPr/>
        </p:nvSpPr>
        <p:spPr bwMode="auto">
          <a:xfrm>
            <a:off x="6105525" y="3094310"/>
            <a:ext cx="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 name="Line 11"/>
          <p:cNvSpPr>
            <a:spLocks noChangeShapeType="1"/>
          </p:cNvSpPr>
          <p:nvPr/>
        </p:nvSpPr>
        <p:spPr bwMode="auto">
          <a:xfrm>
            <a:off x="7115175" y="3094310"/>
            <a:ext cx="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 name="Text Box 12"/>
          <p:cNvSpPr txBox="1">
            <a:spLocks noChangeArrowheads="1"/>
          </p:cNvSpPr>
          <p:nvPr/>
        </p:nvSpPr>
        <p:spPr bwMode="auto">
          <a:xfrm>
            <a:off x="2924175" y="2532335"/>
            <a:ext cx="1143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buClr>
                <a:srgbClr val="FF3300"/>
              </a:buClr>
              <a:buSzPct val="70000"/>
              <a:buFont typeface="Wingdings" pitchFamily="2" charset="2"/>
              <a:buNone/>
            </a:pPr>
            <a:r>
              <a:rPr lang="en-US" altLang="zh-CN"/>
              <a:t>employer</a:t>
            </a:r>
          </a:p>
        </p:txBody>
      </p:sp>
      <p:sp>
        <p:nvSpPr>
          <p:cNvPr id="14" name="Text Box 13"/>
          <p:cNvSpPr txBox="1">
            <a:spLocks noChangeArrowheads="1"/>
          </p:cNvSpPr>
          <p:nvPr/>
        </p:nvSpPr>
        <p:spPr bwMode="auto">
          <a:xfrm>
            <a:off x="6048375" y="3080023"/>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buClr>
                <a:srgbClr val="FF3300"/>
              </a:buClr>
              <a:buSzPct val="70000"/>
              <a:buFont typeface="Wingdings" pitchFamily="2" charset="2"/>
              <a:buNone/>
            </a:pPr>
            <a:r>
              <a:rPr lang="en-US" altLang="zh-CN"/>
              <a:t>1</a:t>
            </a:r>
          </a:p>
        </p:txBody>
      </p:sp>
      <p:sp>
        <p:nvSpPr>
          <p:cNvPr id="15" name="Text Box 14"/>
          <p:cNvSpPr txBox="1">
            <a:spLocks noChangeArrowheads="1"/>
          </p:cNvSpPr>
          <p:nvPr/>
        </p:nvSpPr>
        <p:spPr bwMode="auto">
          <a:xfrm>
            <a:off x="7115175" y="3065735"/>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buClr>
                <a:srgbClr val="FF3300"/>
              </a:buClr>
              <a:buSzPct val="70000"/>
              <a:buFont typeface="Wingdings" pitchFamily="2" charset="2"/>
              <a:buNone/>
            </a:pPr>
            <a:r>
              <a:rPr lang="en-US" altLang="zh-CN"/>
              <a:t>1..*</a:t>
            </a:r>
          </a:p>
        </p:txBody>
      </p:sp>
      <p:sp>
        <p:nvSpPr>
          <p:cNvPr id="16" name="Text Box 15"/>
          <p:cNvSpPr txBox="1">
            <a:spLocks noChangeArrowheads="1"/>
          </p:cNvSpPr>
          <p:nvPr/>
        </p:nvSpPr>
        <p:spPr bwMode="auto">
          <a:xfrm>
            <a:off x="5362575" y="3599135"/>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buClr>
                <a:srgbClr val="FF3300"/>
              </a:buClr>
              <a:buSzPct val="70000"/>
              <a:buFont typeface="Wingdings" pitchFamily="2" charset="2"/>
              <a:buNone/>
            </a:pPr>
            <a:r>
              <a:rPr lang="en-US" altLang="zh-CN"/>
              <a:t>owner</a:t>
            </a:r>
          </a:p>
        </p:txBody>
      </p:sp>
      <p:sp>
        <p:nvSpPr>
          <p:cNvPr id="17" name="Text Box 16"/>
          <p:cNvSpPr txBox="1">
            <a:spLocks noChangeArrowheads="1"/>
          </p:cNvSpPr>
          <p:nvPr/>
        </p:nvSpPr>
        <p:spPr bwMode="auto">
          <a:xfrm>
            <a:off x="7038975" y="3599135"/>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buClr>
                <a:srgbClr val="FF3300"/>
              </a:buClr>
              <a:buSzPct val="70000"/>
              <a:buFont typeface="Wingdings" pitchFamily="2" charset="2"/>
              <a:buNone/>
            </a:pPr>
            <a:r>
              <a:rPr lang="en-US" altLang="zh-CN"/>
              <a:t>operator</a:t>
            </a:r>
          </a:p>
        </p:txBody>
      </p:sp>
      <p:sp>
        <p:nvSpPr>
          <p:cNvPr id="18" name="Text Box 17"/>
          <p:cNvSpPr txBox="1">
            <a:spLocks noChangeArrowheads="1"/>
          </p:cNvSpPr>
          <p:nvPr/>
        </p:nvSpPr>
        <p:spPr bwMode="auto">
          <a:xfrm>
            <a:off x="7038975" y="4070623"/>
            <a:ext cx="609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buClr>
                <a:srgbClr val="FF3300"/>
              </a:buClr>
              <a:buSzPct val="70000"/>
              <a:buFont typeface="Wingdings" pitchFamily="2" charset="2"/>
              <a:buNone/>
            </a:pPr>
            <a:r>
              <a:rPr lang="en-US" altLang="zh-CN"/>
              <a:t>0..*</a:t>
            </a:r>
          </a:p>
        </p:txBody>
      </p:sp>
      <p:sp>
        <p:nvSpPr>
          <p:cNvPr id="19" name="Text Box 18"/>
          <p:cNvSpPr txBox="1">
            <a:spLocks noChangeArrowheads="1"/>
          </p:cNvSpPr>
          <p:nvPr/>
        </p:nvSpPr>
        <p:spPr bwMode="auto">
          <a:xfrm>
            <a:off x="6048375" y="4070623"/>
            <a:ext cx="609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buClr>
                <a:srgbClr val="FF3300"/>
              </a:buClr>
              <a:buSzPct val="70000"/>
              <a:buFont typeface="Wingdings" pitchFamily="2" charset="2"/>
              <a:buNone/>
            </a:pPr>
            <a:r>
              <a:rPr lang="en-US" altLang="zh-CN"/>
              <a:t>0..*</a:t>
            </a:r>
          </a:p>
        </p:txBody>
      </p:sp>
      <p:sp>
        <p:nvSpPr>
          <p:cNvPr id="20" name="AutoShape 20"/>
          <p:cNvSpPr>
            <a:spLocks noChangeArrowheads="1"/>
          </p:cNvSpPr>
          <p:nvPr/>
        </p:nvSpPr>
        <p:spPr bwMode="auto">
          <a:xfrm>
            <a:off x="395288" y="4764360"/>
            <a:ext cx="5943600" cy="1905000"/>
          </a:xfrm>
          <a:prstGeom prst="wedgeRoundRectCallout">
            <a:avLst>
              <a:gd name="adj1" fmla="val -9907"/>
              <a:gd name="adj2" fmla="val -75083"/>
              <a:gd name="adj3" fmla="val 16667"/>
            </a:avLst>
          </a:prstGeom>
          <a:solidFill>
            <a:srgbClr val="0000FF"/>
          </a:solidFill>
          <a:ln w="9525" algn="ctr">
            <a:solidFill>
              <a:schemeClr val="tx1"/>
            </a:solidFill>
            <a:miter lim="800000"/>
            <a:headEnd/>
            <a:tailEnd/>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b="1">
                <a:solidFill>
                  <a:schemeClr val="bg1"/>
                </a:solidFill>
              </a:rPr>
              <a:t>一个</a:t>
            </a:r>
            <a:r>
              <a:rPr lang="en-US" altLang="zh-CN" b="1">
                <a:solidFill>
                  <a:schemeClr val="bg1"/>
                </a:solidFill>
              </a:rPr>
              <a:t>Company</a:t>
            </a:r>
            <a:r>
              <a:rPr lang="zh-CN" altLang="en-US" b="1">
                <a:solidFill>
                  <a:schemeClr val="bg1"/>
                </a:solidFill>
              </a:rPr>
              <a:t>恰有</a:t>
            </a:r>
            <a:r>
              <a:rPr lang="en-US" altLang="zh-CN" b="1">
                <a:solidFill>
                  <a:schemeClr val="bg1"/>
                </a:solidFill>
              </a:rPr>
              <a:t>7</a:t>
            </a:r>
            <a:r>
              <a:rPr lang="zh-CN" altLang="en-US" b="1">
                <a:solidFill>
                  <a:schemeClr val="bg1"/>
                </a:solidFill>
              </a:rPr>
              <a:t>个</a:t>
            </a:r>
            <a:r>
              <a:rPr lang="en-US" altLang="zh-CN" b="1">
                <a:solidFill>
                  <a:schemeClr val="bg1"/>
                </a:solidFill>
              </a:rPr>
              <a:t>employee;</a:t>
            </a:r>
          </a:p>
          <a:p>
            <a:pPr eaLnBrk="1" hangingPunct="1"/>
            <a:r>
              <a:rPr lang="zh-CN" altLang="en-US" b="1">
                <a:solidFill>
                  <a:schemeClr val="bg1"/>
                </a:solidFill>
              </a:rPr>
              <a:t>一个</a:t>
            </a:r>
            <a:r>
              <a:rPr lang="en-US" altLang="zh-CN" b="1">
                <a:solidFill>
                  <a:schemeClr val="bg1"/>
                </a:solidFill>
              </a:rPr>
              <a:t>Person</a:t>
            </a:r>
            <a:r>
              <a:rPr lang="zh-CN" altLang="en-US" b="1">
                <a:solidFill>
                  <a:schemeClr val="bg1"/>
                </a:solidFill>
              </a:rPr>
              <a:t>恰能被一个</a:t>
            </a:r>
            <a:r>
              <a:rPr lang="en-US" altLang="zh-CN" b="1">
                <a:solidFill>
                  <a:schemeClr val="bg1"/>
                </a:solidFill>
              </a:rPr>
              <a:t>Company</a:t>
            </a:r>
            <a:r>
              <a:rPr lang="zh-CN" altLang="en-US" b="1">
                <a:solidFill>
                  <a:schemeClr val="bg1"/>
                </a:solidFill>
              </a:rPr>
              <a:t>所雇用；</a:t>
            </a:r>
          </a:p>
          <a:p>
            <a:pPr eaLnBrk="1" hangingPunct="1"/>
            <a:r>
              <a:rPr lang="zh-CN" altLang="en-US" b="1">
                <a:solidFill>
                  <a:schemeClr val="bg1"/>
                </a:solidFill>
              </a:rPr>
              <a:t>一个</a:t>
            </a:r>
            <a:r>
              <a:rPr lang="en-US" altLang="zh-CN" b="1">
                <a:solidFill>
                  <a:schemeClr val="bg1"/>
                </a:solidFill>
              </a:rPr>
              <a:t>BankAccount</a:t>
            </a:r>
            <a:r>
              <a:rPr lang="zh-CN" altLang="en-US" b="1">
                <a:solidFill>
                  <a:schemeClr val="bg1"/>
                </a:solidFill>
              </a:rPr>
              <a:t>恰有一个</a:t>
            </a:r>
            <a:r>
              <a:rPr lang="en-US" altLang="zh-CN" b="1">
                <a:solidFill>
                  <a:schemeClr val="bg1"/>
                </a:solidFill>
              </a:rPr>
              <a:t>owner;</a:t>
            </a:r>
          </a:p>
          <a:p>
            <a:pPr eaLnBrk="1" hangingPunct="1"/>
            <a:r>
              <a:rPr lang="zh-CN" altLang="en-US" b="1">
                <a:solidFill>
                  <a:schemeClr val="bg1"/>
                </a:solidFill>
              </a:rPr>
              <a:t>一个</a:t>
            </a:r>
            <a:r>
              <a:rPr lang="en-US" altLang="zh-CN" b="1">
                <a:solidFill>
                  <a:schemeClr val="bg1"/>
                </a:solidFill>
              </a:rPr>
              <a:t>BankAccount</a:t>
            </a:r>
            <a:r>
              <a:rPr lang="zh-CN" altLang="en-US" b="1">
                <a:solidFill>
                  <a:schemeClr val="bg1"/>
                </a:solidFill>
              </a:rPr>
              <a:t>具有一个或多个</a:t>
            </a:r>
            <a:r>
              <a:rPr lang="en-US" altLang="zh-CN" b="1">
                <a:solidFill>
                  <a:schemeClr val="bg1"/>
                </a:solidFill>
              </a:rPr>
              <a:t>operator</a:t>
            </a:r>
            <a:r>
              <a:rPr lang="zh-CN" altLang="en-US" b="1">
                <a:solidFill>
                  <a:schemeClr val="bg1"/>
                </a:solidFill>
              </a:rPr>
              <a:t>；</a:t>
            </a:r>
          </a:p>
          <a:p>
            <a:pPr eaLnBrk="1" hangingPunct="1"/>
            <a:r>
              <a:rPr lang="zh-CN" altLang="en-US" b="1">
                <a:solidFill>
                  <a:schemeClr val="bg1"/>
                </a:solidFill>
              </a:rPr>
              <a:t>一个</a:t>
            </a:r>
            <a:r>
              <a:rPr lang="en-US" altLang="zh-CN" b="1">
                <a:solidFill>
                  <a:schemeClr val="bg1"/>
                </a:solidFill>
              </a:rPr>
              <a:t>Person</a:t>
            </a:r>
            <a:r>
              <a:rPr lang="zh-CN" altLang="en-US" b="1">
                <a:solidFill>
                  <a:schemeClr val="bg1"/>
                </a:solidFill>
              </a:rPr>
              <a:t>可以有零个到多个</a:t>
            </a:r>
            <a:r>
              <a:rPr lang="en-US" altLang="zh-CN" b="1">
                <a:solidFill>
                  <a:schemeClr val="bg1"/>
                </a:solidFill>
              </a:rPr>
              <a:t>BankAccount;</a:t>
            </a:r>
          </a:p>
          <a:p>
            <a:pPr eaLnBrk="1" hangingPunct="1"/>
            <a:r>
              <a:rPr lang="zh-CN" altLang="en-US" b="1">
                <a:solidFill>
                  <a:schemeClr val="bg1"/>
                </a:solidFill>
              </a:rPr>
              <a:t>一个</a:t>
            </a:r>
            <a:r>
              <a:rPr lang="en-US" altLang="zh-CN" b="1">
                <a:solidFill>
                  <a:schemeClr val="bg1"/>
                </a:solidFill>
              </a:rPr>
              <a:t>Person</a:t>
            </a:r>
            <a:r>
              <a:rPr lang="zh-CN" altLang="en-US" b="1">
                <a:solidFill>
                  <a:schemeClr val="bg1"/>
                </a:solidFill>
              </a:rPr>
              <a:t>可以操作零个到多个</a:t>
            </a:r>
            <a:r>
              <a:rPr lang="en-US" altLang="zh-CN" b="1">
                <a:solidFill>
                  <a:schemeClr val="bg1"/>
                </a:solidFill>
              </a:rPr>
              <a:t>BankAccount</a:t>
            </a:r>
            <a:r>
              <a:rPr lang="zh-CN" altLang="en-US" b="1">
                <a:solidFill>
                  <a:schemeClr val="bg1"/>
                </a:solidFill>
              </a:rPr>
              <a:t>。</a:t>
            </a:r>
          </a:p>
        </p:txBody>
      </p:sp>
      <p:sp>
        <p:nvSpPr>
          <p:cNvPr id="21" name="TextBox 20"/>
          <p:cNvSpPr txBox="1"/>
          <p:nvPr/>
        </p:nvSpPr>
        <p:spPr>
          <a:xfrm>
            <a:off x="539750" y="1048023"/>
            <a:ext cx="7848600" cy="493712"/>
          </a:xfrm>
          <a:prstGeom prst="rect">
            <a:avLst/>
          </a:prstGeom>
          <a:noFill/>
        </p:spPr>
        <p:txBody>
          <a:bodyPr>
            <a:spAutoFit/>
          </a:bodyPr>
          <a:lstStyle/>
          <a:p>
            <a:pPr>
              <a:buFont typeface="Wingdings" pitchFamily="2" charset="2"/>
              <a:buChar char="Ø"/>
              <a:defRPr/>
            </a:pPr>
            <a:r>
              <a:rPr lang="zh-CN" altLang="en-US" sz="2600" b="1" dirty="0">
                <a:solidFill>
                  <a:srgbClr val="0000FF"/>
                </a:solidFill>
                <a:latin typeface="+mn-ea"/>
                <a:ea typeface="+mn-ea"/>
              </a:rPr>
              <a:t>多重性语义</a:t>
            </a:r>
          </a:p>
        </p:txBody>
      </p:sp>
    </p:spTree>
    <p:extLst>
      <p:ext uri="{BB962C8B-B14F-4D97-AF65-F5344CB8AC3E}">
        <p14:creationId xmlns:p14="http://schemas.microsoft.com/office/powerpoint/2010/main" val="9832974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80">
                                          <p:stCondLst>
                                            <p:cond delay="0"/>
                                          </p:stCondLst>
                                        </p:cTn>
                                        <p:tgtEl>
                                          <p:spTgt spid="20"/>
                                        </p:tgtEl>
                                      </p:cBhvr>
                                    </p:animEffect>
                                    <p:anim calcmode="lin" valueType="num">
                                      <p:cBhvr>
                                        <p:cTn id="8"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13" dur="26">
                                          <p:stCondLst>
                                            <p:cond delay="650"/>
                                          </p:stCondLst>
                                        </p:cTn>
                                        <p:tgtEl>
                                          <p:spTgt spid="20"/>
                                        </p:tgtEl>
                                      </p:cBhvr>
                                      <p:to x="100000" y="60000"/>
                                    </p:animScale>
                                    <p:animScale>
                                      <p:cBhvr>
                                        <p:cTn id="14" dur="166" decel="50000">
                                          <p:stCondLst>
                                            <p:cond delay="676"/>
                                          </p:stCondLst>
                                        </p:cTn>
                                        <p:tgtEl>
                                          <p:spTgt spid="20"/>
                                        </p:tgtEl>
                                      </p:cBhvr>
                                      <p:to x="100000" y="100000"/>
                                    </p:animScale>
                                    <p:animScale>
                                      <p:cBhvr>
                                        <p:cTn id="15" dur="26">
                                          <p:stCondLst>
                                            <p:cond delay="1312"/>
                                          </p:stCondLst>
                                        </p:cTn>
                                        <p:tgtEl>
                                          <p:spTgt spid="20"/>
                                        </p:tgtEl>
                                      </p:cBhvr>
                                      <p:to x="100000" y="80000"/>
                                    </p:animScale>
                                    <p:animScale>
                                      <p:cBhvr>
                                        <p:cTn id="16" dur="166" decel="50000">
                                          <p:stCondLst>
                                            <p:cond delay="1338"/>
                                          </p:stCondLst>
                                        </p:cTn>
                                        <p:tgtEl>
                                          <p:spTgt spid="20"/>
                                        </p:tgtEl>
                                      </p:cBhvr>
                                      <p:to x="100000" y="100000"/>
                                    </p:animScale>
                                    <p:animScale>
                                      <p:cBhvr>
                                        <p:cTn id="17" dur="26">
                                          <p:stCondLst>
                                            <p:cond delay="1642"/>
                                          </p:stCondLst>
                                        </p:cTn>
                                        <p:tgtEl>
                                          <p:spTgt spid="20"/>
                                        </p:tgtEl>
                                      </p:cBhvr>
                                      <p:to x="100000" y="90000"/>
                                    </p:animScale>
                                    <p:animScale>
                                      <p:cBhvr>
                                        <p:cTn id="18" dur="166" decel="50000">
                                          <p:stCondLst>
                                            <p:cond delay="1668"/>
                                          </p:stCondLst>
                                        </p:cTn>
                                        <p:tgtEl>
                                          <p:spTgt spid="20"/>
                                        </p:tgtEl>
                                      </p:cBhvr>
                                      <p:to x="100000" y="100000"/>
                                    </p:animScale>
                                    <p:animScale>
                                      <p:cBhvr>
                                        <p:cTn id="19" dur="26">
                                          <p:stCondLst>
                                            <p:cond delay="1808"/>
                                          </p:stCondLst>
                                        </p:cTn>
                                        <p:tgtEl>
                                          <p:spTgt spid="20"/>
                                        </p:tgtEl>
                                      </p:cBhvr>
                                      <p:to x="100000" y="95000"/>
                                    </p:animScale>
                                    <p:animScale>
                                      <p:cBhvr>
                                        <p:cTn id="20" dur="166" decel="50000">
                                          <p:stCondLst>
                                            <p:cond delay="1834"/>
                                          </p:stCondLst>
                                        </p:cTn>
                                        <p:tgtEl>
                                          <p:spTgt spid="2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2.1 Java</a:t>
            </a:r>
            <a:r>
              <a:rPr lang="zh-CN" altLang="en-US" dirty="0" smtClean="0"/>
              <a:t>的基本语法单位</a:t>
            </a:r>
            <a:endParaRPr lang="zh-CN" altLang="en-US" dirty="0"/>
          </a:p>
        </p:txBody>
      </p:sp>
      <p:sp>
        <p:nvSpPr>
          <p:cNvPr id="5" name="TextBox 4"/>
          <p:cNvSpPr txBox="1"/>
          <p:nvPr/>
        </p:nvSpPr>
        <p:spPr>
          <a:xfrm>
            <a:off x="361628" y="980728"/>
            <a:ext cx="8602860" cy="4108817"/>
          </a:xfrm>
          <a:prstGeom prst="rect">
            <a:avLst/>
          </a:prstGeom>
          <a:noFill/>
        </p:spPr>
        <p:txBody>
          <a:bodyPr wrap="square" rtlCol="0">
            <a:spAutoFit/>
          </a:bodyPr>
          <a:lstStyle/>
          <a:p>
            <a:pPr>
              <a:spcAft>
                <a:spcPts val="600"/>
              </a:spcAft>
              <a:buFont typeface="Wingdings" pitchFamily="2" charset="2"/>
              <a:buChar char="n"/>
            </a:pPr>
            <a:r>
              <a:rPr lang="en-US" altLang="zh-CN" sz="2800" b="1" dirty="0" smtClean="0">
                <a:solidFill>
                  <a:srgbClr val="FF0000"/>
                </a:solidFill>
                <a:latin typeface="Arial" pitchFamily="34" charset="0"/>
                <a:ea typeface="华文细黑" pitchFamily="2" charset="-122"/>
                <a:cs typeface="Arial" pitchFamily="34" charset="0"/>
              </a:rPr>
              <a:t>Java</a:t>
            </a:r>
            <a:r>
              <a:rPr lang="zh-CN" altLang="en-US" sz="2800" b="1" dirty="0" smtClean="0">
                <a:solidFill>
                  <a:srgbClr val="FF0000"/>
                </a:solidFill>
                <a:latin typeface="Arial" pitchFamily="34" charset="0"/>
                <a:ea typeface="华文细黑" pitchFamily="2" charset="-122"/>
                <a:cs typeface="Arial" pitchFamily="34" charset="0"/>
              </a:rPr>
              <a:t>程序的结构</a:t>
            </a:r>
            <a:endParaRPr lang="en-US" altLang="zh-CN" sz="2800" b="1" dirty="0" smtClean="0">
              <a:solidFill>
                <a:srgbClr val="FF0000"/>
              </a:solidFill>
              <a:latin typeface="Arial" pitchFamily="34" charset="0"/>
              <a:ea typeface="华文细黑" pitchFamily="2" charset="-122"/>
              <a:cs typeface="Arial" pitchFamily="34" charset="0"/>
            </a:endParaRPr>
          </a:p>
          <a:p>
            <a:pPr>
              <a:spcAft>
                <a:spcPts val="600"/>
              </a:spcAft>
              <a:buFont typeface="Wingdings" pitchFamily="2" charset="2"/>
              <a:buChar char="Ø"/>
            </a:pPr>
            <a:r>
              <a:rPr lang="en-US" altLang="zh-CN" sz="2600" b="1" dirty="0" smtClean="0">
                <a:solidFill>
                  <a:srgbClr val="0000FF"/>
                </a:solidFill>
                <a:latin typeface="Arial" pitchFamily="34" charset="0"/>
                <a:ea typeface="华文细黑" pitchFamily="2" charset="-122"/>
                <a:cs typeface="Arial" pitchFamily="34" charset="0"/>
              </a:rPr>
              <a:t>package</a:t>
            </a:r>
            <a:r>
              <a:rPr lang="zh-CN" altLang="en-US" sz="2600" b="1" dirty="0" smtClean="0">
                <a:solidFill>
                  <a:srgbClr val="0000FF"/>
                </a:solidFill>
                <a:latin typeface="Arial" pitchFamily="34" charset="0"/>
                <a:ea typeface="华文细黑" pitchFamily="2" charset="-122"/>
                <a:cs typeface="Arial" pitchFamily="34" charset="0"/>
              </a:rPr>
              <a:t>语句：</a:t>
            </a:r>
            <a:r>
              <a:rPr lang="zh-CN" altLang="en-US" sz="2600" b="1" dirty="0" smtClean="0">
                <a:latin typeface="Arial" pitchFamily="34" charset="0"/>
                <a:ea typeface="华文细黑" pitchFamily="2" charset="-122"/>
                <a:cs typeface="Arial" pitchFamily="34" charset="0"/>
              </a:rPr>
              <a:t>可以没有，如果有必须放在文件开始地方。</a:t>
            </a:r>
            <a:endParaRPr lang="en-US" altLang="zh-CN" sz="2600" b="1" dirty="0" smtClean="0">
              <a:latin typeface="Arial" pitchFamily="34" charset="0"/>
              <a:ea typeface="华文细黑" pitchFamily="2" charset="-122"/>
              <a:cs typeface="Arial" pitchFamily="34" charset="0"/>
            </a:endParaRPr>
          </a:p>
          <a:p>
            <a:pPr>
              <a:spcAft>
                <a:spcPts val="600"/>
              </a:spcAft>
              <a:buFont typeface="Wingdings" pitchFamily="2" charset="2"/>
              <a:buChar char="Ø"/>
            </a:pPr>
            <a:r>
              <a:rPr lang="en-US" altLang="zh-CN" sz="2600" b="1" dirty="0" smtClean="0">
                <a:solidFill>
                  <a:srgbClr val="0000FF"/>
                </a:solidFill>
                <a:latin typeface="Arial" pitchFamily="34" charset="0"/>
                <a:ea typeface="华文细黑" pitchFamily="2" charset="-122"/>
                <a:cs typeface="Arial" pitchFamily="34" charset="0"/>
              </a:rPr>
              <a:t>import</a:t>
            </a:r>
            <a:r>
              <a:rPr lang="zh-CN" altLang="en-US" sz="2600" b="1" dirty="0" smtClean="0">
                <a:solidFill>
                  <a:srgbClr val="0000FF"/>
                </a:solidFill>
                <a:latin typeface="Arial" pitchFamily="34" charset="0"/>
                <a:ea typeface="华文细黑" pitchFamily="2" charset="-122"/>
                <a:cs typeface="Arial" pitchFamily="34" charset="0"/>
              </a:rPr>
              <a:t>语句：</a:t>
            </a:r>
            <a:r>
              <a:rPr lang="zh-CN" altLang="en-US" sz="2600" b="1" dirty="0" smtClean="0">
                <a:latin typeface="Arial" pitchFamily="34" charset="0"/>
                <a:ea typeface="华文细黑" pitchFamily="2" charset="-122"/>
                <a:cs typeface="Arial" pitchFamily="34" charset="0"/>
              </a:rPr>
              <a:t>可以没有，也可以有多个。如果有</a:t>
            </a:r>
            <a:r>
              <a:rPr lang="en-US" altLang="zh-CN" sz="2600" b="1" dirty="0" smtClean="0">
                <a:latin typeface="Arial" pitchFamily="34" charset="0"/>
                <a:ea typeface="华文细黑" pitchFamily="2" charset="-122"/>
                <a:cs typeface="Arial" pitchFamily="34" charset="0"/>
              </a:rPr>
              <a:t>import</a:t>
            </a:r>
            <a:r>
              <a:rPr lang="zh-CN" altLang="en-US" sz="2600" b="1" dirty="0" smtClean="0">
                <a:latin typeface="Arial" pitchFamily="34" charset="0"/>
                <a:ea typeface="华文细黑" pitchFamily="2" charset="-122"/>
                <a:cs typeface="Arial" pitchFamily="34" charset="0"/>
              </a:rPr>
              <a:t>语句的话，必须放在所有类定义之前。</a:t>
            </a:r>
            <a:endParaRPr lang="en-US" altLang="zh-CN" sz="2600" b="1" dirty="0" smtClean="0">
              <a:latin typeface="Arial" pitchFamily="34" charset="0"/>
              <a:ea typeface="华文细黑" pitchFamily="2" charset="-122"/>
              <a:cs typeface="Arial" pitchFamily="34" charset="0"/>
            </a:endParaRPr>
          </a:p>
          <a:p>
            <a:pPr>
              <a:spcAft>
                <a:spcPts val="600"/>
              </a:spcAft>
              <a:buFont typeface="Wingdings" pitchFamily="2" charset="2"/>
              <a:buChar char="Ø"/>
            </a:pPr>
            <a:r>
              <a:rPr lang="en-US" altLang="zh-CN" sz="2600" b="1" dirty="0" smtClean="0">
                <a:solidFill>
                  <a:srgbClr val="0000FF"/>
                </a:solidFill>
                <a:latin typeface="Arial" pitchFamily="34" charset="0"/>
                <a:ea typeface="华文细黑" pitchFamily="2" charset="-122"/>
                <a:cs typeface="Arial" pitchFamily="34" charset="0"/>
              </a:rPr>
              <a:t>public</a:t>
            </a:r>
            <a:r>
              <a:rPr lang="zh-CN" altLang="en-US" sz="2600" b="1" dirty="0" smtClean="0">
                <a:solidFill>
                  <a:srgbClr val="0000FF"/>
                </a:solidFill>
                <a:latin typeface="Arial" pitchFamily="34" charset="0"/>
                <a:ea typeface="华文细黑" pitchFamily="2" charset="-122"/>
                <a:cs typeface="Arial" pitchFamily="34" charset="0"/>
              </a:rPr>
              <a:t>型的</a:t>
            </a:r>
            <a:r>
              <a:rPr lang="en-US" altLang="zh-CN" sz="2600" b="1" dirty="0" smtClean="0">
                <a:solidFill>
                  <a:srgbClr val="0000FF"/>
                </a:solidFill>
                <a:latin typeface="Arial" pitchFamily="34" charset="0"/>
                <a:ea typeface="华文细黑" pitchFamily="2" charset="-122"/>
                <a:cs typeface="Arial" pitchFamily="34" charset="0"/>
              </a:rPr>
              <a:t>class</a:t>
            </a:r>
            <a:r>
              <a:rPr lang="zh-CN" altLang="en-US" sz="2600" b="1" dirty="0" smtClean="0">
                <a:solidFill>
                  <a:srgbClr val="0000FF"/>
                </a:solidFill>
                <a:latin typeface="Arial" pitchFamily="34" charset="0"/>
                <a:ea typeface="华文细黑" pitchFamily="2" charset="-122"/>
                <a:cs typeface="Arial" pitchFamily="34" charset="0"/>
              </a:rPr>
              <a:t>定义：</a:t>
            </a:r>
            <a:r>
              <a:rPr lang="zh-CN" altLang="en-US" sz="2600" b="1" dirty="0" smtClean="0">
                <a:latin typeface="Arial" pitchFamily="34" charset="0"/>
                <a:ea typeface="华文细黑" pitchFamily="2" charset="-122"/>
                <a:cs typeface="Arial" pitchFamily="34" charset="0"/>
              </a:rPr>
              <a:t>每个文件中最多有一个。</a:t>
            </a:r>
            <a:endParaRPr lang="en-US" altLang="zh-CN" sz="2600" b="1" dirty="0" smtClean="0">
              <a:latin typeface="Arial" pitchFamily="34" charset="0"/>
              <a:ea typeface="华文细黑" pitchFamily="2" charset="-122"/>
              <a:cs typeface="Arial" pitchFamily="34" charset="0"/>
            </a:endParaRPr>
          </a:p>
          <a:p>
            <a:pPr>
              <a:spcAft>
                <a:spcPts val="600"/>
              </a:spcAft>
              <a:buFont typeface="Wingdings" pitchFamily="2" charset="2"/>
              <a:buChar char="Ø"/>
            </a:pPr>
            <a:r>
              <a:rPr lang="en-US" altLang="zh-CN" sz="2600" b="1" dirty="0" smtClean="0">
                <a:solidFill>
                  <a:srgbClr val="0000FF"/>
                </a:solidFill>
                <a:latin typeface="Arial" pitchFamily="34" charset="0"/>
                <a:ea typeface="华文细黑" pitchFamily="2" charset="-122"/>
                <a:cs typeface="Arial" pitchFamily="34" charset="0"/>
              </a:rPr>
              <a:t>class</a:t>
            </a:r>
            <a:r>
              <a:rPr lang="zh-CN" altLang="en-US" sz="2600" b="1" dirty="0" smtClean="0">
                <a:solidFill>
                  <a:srgbClr val="0000FF"/>
                </a:solidFill>
                <a:latin typeface="Arial" pitchFamily="34" charset="0"/>
                <a:ea typeface="华文细黑" pitchFamily="2" charset="-122"/>
                <a:cs typeface="Arial" pitchFamily="34" charset="0"/>
              </a:rPr>
              <a:t>定义：</a:t>
            </a:r>
            <a:r>
              <a:rPr lang="zh-CN" altLang="en-US" sz="2600" b="1" dirty="0" smtClean="0">
                <a:latin typeface="Arial" pitchFamily="34" charset="0"/>
                <a:ea typeface="华文细黑" pitchFamily="2" charset="-122"/>
                <a:cs typeface="Arial" pitchFamily="34" charset="0"/>
              </a:rPr>
              <a:t>每个文件中包含的类定义的个数没有限制。</a:t>
            </a:r>
            <a:endParaRPr lang="en-US" altLang="zh-CN" sz="2600" b="1" dirty="0" smtClean="0">
              <a:latin typeface="Arial" pitchFamily="34" charset="0"/>
              <a:ea typeface="华文细黑" pitchFamily="2" charset="-122"/>
              <a:cs typeface="Arial" pitchFamily="34" charset="0"/>
            </a:endParaRPr>
          </a:p>
          <a:p>
            <a:pPr>
              <a:spcAft>
                <a:spcPts val="600"/>
              </a:spcAft>
              <a:buFont typeface="Wingdings" pitchFamily="2" charset="2"/>
              <a:buChar char="Ø"/>
            </a:pPr>
            <a:r>
              <a:rPr lang="en-US" altLang="zh-CN" sz="2600" b="1" dirty="0" smtClean="0">
                <a:solidFill>
                  <a:srgbClr val="0000FF"/>
                </a:solidFill>
                <a:latin typeface="Arial" pitchFamily="34" charset="0"/>
                <a:ea typeface="华文细黑" pitchFamily="2" charset="-122"/>
                <a:cs typeface="Arial" pitchFamily="34" charset="0"/>
              </a:rPr>
              <a:t>Interface</a:t>
            </a:r>
            <a:r>
              <a:rPr lang="zh-CN" altLang="en-US" sz="2600" b="1" dirty="0" smtClean="0">
                <a:solidFill>
                  <a:srgbClr val="0000FF"/>
                </a:solidFill>
                <a:latin typeface="Arial" pitchFamily="34" charset="0"/>
                <a:ea typeface="华文细黑" pitchFamily="2" charset="-122"/>
                <a:cs typeface="Arial" pitchFamily="34" charset="0"/>
              </a:rPr>
              <a:t>定义：</a:t>
            </a:r>
            <a:r>
              <a:rPr lang="zh-CN" altLang="en-US" sz="2600" b="1" dirty="0" smtClean="0">
                <a:latin typeface="Arial" pitchFamily="34" charset="0"/>
                <a:ea typeface="华文细黑" pitchFamily="2" charset="-122"/>
                <a:cs typeface="Arial" pitchFamily="34" charset="0"/>
              </a:rPr>
              <a:t>每个文件中包含的接口定义个数没有限制。</a:t>
            </a:r>
            <a:endParaRPr lang="en-US" altLang="zh-CN" sz="2600" b="1" dirty="0" smtClean="0">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2.6</a:t>
            </a:r>
            <a:r>
              <a:rPr lang="zh-CN" altLang="en-US" dirty="0"/>
              <a:t> 类图</a:t>
            </a:r>
            <a:endParaRPr lang="zh-CN" altLang="en-US" dirty="0"/>
          </a:p>
        </p:txBody>
      </p:sp>
      <p:sp>
        <p:nvSpPr>
          <p:cNvPr id="4" name="Rectangle 3"/>
          <p:cNvSpPr>
            <a:spLocks noChangeArrowheads="1"/>
          </p:cNvSpPr>
          <p:nvPr/>
        </p:nvSpPr>
        <p:spPr bwMode="auto">
          <a:xfrm>
            <a:off x="2362200" y="2009353"/>
            <a:ext cx="1447800" cy="498475"/>
          </a:xfrm>
          <a:prstGeom prst="rect">
            <a:avLst/>
          </a:prstGeom>
          <a:solidFill>
            <a:srgbClr val="FFFFCC"/>
          </a:solidFill>
          <a:ln w="9525" algn="ctr">
            <a:solidFill>
              <a:schemeClr val="tx1"/>
            </a:solidFill>
            <a:miter lim="800000"/>
            <a:headEnd/>
            <a:tailEnd/>
          </a:ln>
        </p:spPr>
        <p:txBody>
          <a:bodyPr anchor="ctr">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20000"/>
              </a:spcBef>
              <a:buClr>
                <a:srgbClr val="FF3300"/>
              </a:buClr>
              <a:buSzPct val="70000"/>
              <a:buFont typeface="Wingdings" pitchFamily="2" charset="2"/>
              <a:buNone/>
            </a:pPr>
            <a:r>
              <a:rPr lang="en-US" altLang="zh-CN" sz="2600" b="1">
                <a:latin typeface="Arial Narrow" pitchFamily="34" charset="0"/>
              </a:rPr>
              <a:t>Directory</a:t>
            </a:r>
          </a:p>
        </p:txBody>
      </p:sp>
      <p:sp>
        <p:nvSpPr>
          <p:cNvPr id="5" name="Rectangle 4"/>
          <p:cNvSpPr>
            <a:spLocks noChangeArrowheads="1"/>
          </p:cNvSpPr>
          <p:nvPr/>
        </p:nvSpPr>
        <p:spPr bwMode="auto">
          <a:xfrm>
            <a:off x="6781800" y="2009353"/>
            <a:ext cx="1447800" cy="498475"/>
          </a:xfrm>
          <a:prstGeom prst="rect">
            <a:avLst/>
          </a:prstGeom>
          <a:solidFill>
            <a:srgbClr val="FFFFCC"/>
          </a:solidFill>
          <a:ln w="9525" algn="ctr">
            <a:solidFill>
              <a:schemeClr val="tx1"/>
            </a:solidFill>
            <a:miter lim="800000"/>
            <a:headEnd/>
            <a:tailEnd/>
          </a:ln>
        </p:spPr>
        <p:txBody>
          <a:bodyPr anchor="ctr">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20000"/>
              </a:spcBef>
              <a:buClr>
                <a:srgbClr val="FF3300"/>
              </a:buClr>
              <a:buSzPct val="70000"/>
              <a:buFont typeface="Wingdings" pitchFamily="2" charset="2"/>
              <a:buNone/>
            </a:pPr>
            <a:r>
              <a:rPr lang="en-US" altLang="zh-CN" sz="2600" b="1">
                <a:latin typeface="Arial Narrow" pitchFamily="34" charset="0"/>
              </a:rPr>
              <a:t>File</a:t>
            </a:r>
          </a:p>
        </p:txBody>
      </p:sp>
      <p:cxnSp>
        <p:nvCxnSpPr>
          <p:cNvPr id="6" name="AutoShape 5"/>
          <p:cNvCxnSpPr>
            <a:cxnSpLocks noChangeShapeType="1"/>
            <a:stCxn id="4" idx="3"/>
            <a:endCxn id="5" idx="1"/>
          </p:cNvCxnSpPr>
          <p:nvPr/>
        </p:nvCxnSpPr>
        <p:spPr bwMode="auto">
          <a:xfrm>
            <a:off x="3810000" y="2258591"/>
            <a:ext cx="297180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7" name="Text Box 6"/>
          <p:cNvSpPr txBox="1">
            <a:spLocks noChangeArrowheads="1"/>
          </p:cNvSpPr>
          <p:nvPr/>
        </p:nvSpPr>
        <p:spPr bwMode="auto">
          <a:xfrm>
            <a:off x="3124200" y="2861841"/>
            <a:ext cx="1219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buClr>
                <a:srgbClr val="FF3300"/>
              </a:buClr>
              <a:buSzPct val="70000"/>
              <a:buFont typeface="Wingdings" pitchFamily="2" charset="2"/>
              <a:buNone/>
            </a:pPr>
            <a:r>
              <a:rPr lang="en-US" altLang="zh-CN"/>
              <a:t>parent</a:t>
            </a:r>
          </a:p>
        </p:txBody>
      </p:sp>
      <p:sp>
        <p:nvSpPr>
          <p:cNvPr id="8" name="Text Box 7"/>
          <p:cNvSpPr txBox="1">
            <a:spLocks noChangeArrowheads="1"/>
          </p:cNvSpPr>
          <p:nvPr/>
        </p:nvSpPr>
        <p:spPr bwMode="auto">
          <a:xfrm>
            <a:off x="3810000" y="2237953"/>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buClr>
                <a:srgbClr val="FF3300"/>
              </a:buClr>
              <a:buSzPct val="70000"/>
              <a:buFont typeface="Wingdings" pitchFamily="2" charset="2"/>
              <a:buNone/>
            </a:pPr>
            <a:r>
              <a:rPr lang="en-US" altLang="zh-CN"/>
              <a:t>1</a:t>
            </a:r>
          </a:p>
        </p:txBody>
      </p:sp>
      <p:sp>
        <p:nvSpPr>
          <p:cNvPr id="9" name="Text Box 8"/>
          <p:cNvSpPr txBox="1">
            <a:spLocks noChangeArrowheads="1"/>
          </p:cNvSpPr>
          <p:nvPr/>
        </p:nvSpPr>
        <p:spPr bwMode="auto">
          <a:xfrm>
            <a:off x="1371600" y="1656928"/>
            <a:ext cx="160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buClr>
                <a:srgbClr val="FF3300"/>
              </a:buClr>
              <a:buSzPct val="70000"/>
              <a:buFont typeface="Wingdings" pitchFamily="2" charset="2"/>
              <a:buNone/>
            </a:pPr>
            <a:r>
              <a:rPr lang="en-US" altLang="zh-CN"/>
              <a:t>subdirectory</a:t>
            </a:r>
          </a:p>
        </p:txBody>
      </p:sp>
      <p:sp>
        <p:nvSpPr>
          <p:cNvPr id="10" name="Text Box 9"/>
          <p:cNvSpPr txBox="1">
            <a:spLocks noChangeArrowheads="1"/>
          </p:cNvSpPr>
          <p:nvPr/>
        </p:nvSpPr>
        <p:spPr bwMode="auto">
          <a:xfrm>
            <a:off x="6172200" y="2252241"/>
            <a:ext cx="609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buClr>
                <a:srgbClr val="FF3300"/>
              </a:buClr>
              <a:buSzPct val="70000"/>
              <a:buFont typeface="Wingdings" pitchFamily="2" charset="2"/>
              <a:buNone/>
            </a:pPr>
            <a:r>
              <a:rPr lang="en-US" altLang="zh-CN"/>
              <a:t>0..*</a:t>
            </a:r>
          </a:p>
        </p:txBody>
      </p:sp>
      <p:cxnSp>
        <p:nvCxnSpPr>
          <p:cNvPr id="11" name="AutoShape 10"/>
          <p:cNvCxnSpPr>
            <a:cxnSpLocks noChangeShapeType="1"/>
            <a:stCxn id="4" idx="2"/>
            <a:endCxn id="4" idx="1"/>
          </p:cNvCxnSpPr>
          <p:nvPr/>
        </p:nvCxnSpPr>
        <p:spPr bwMode="auto">
          <a:xfrm rot="16200000" flipV="1">
            <a:off x="2599531" y="2021260"/>
            <a:ext cx="249237" cy="723900"/>
          </a:xfrm>
          <a:prstGeom prst="bentConnector4">
            <a:avLst>
              <a:gd name="adj1" fmla="val -345861"/>
              <a:gd name="adj2" fmla="val 16425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12" name="Text Box 11"/>
          <p:cNvSpPr txBox="1">
            <a:spLocks noChangeArrowheads="1"/>
          </p:cNvSpPr>
          <p:nvPr/>
        </p:nvSpPr>
        <p:spPr bwMode="auto">
          <a:xfrm>
            <a:off x="3048000" y="2495128"/>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buClr>
                <a:srgbClr val="FF3300"/>
              </a:buClr>
              <a:buSzPct val="70000"/>
              <a:buFont typeface="Wingdings" pitchFamily="2" charset="2"/>
              <a:buNone/>
            </a:pPr>
            <a:r>
              <a:rPr lang="en-US" altLang="zh-CN"/>
              <a:t>0..1</a:t>
            </a:r>
          </a:p>
        </p:txBody>
      </p:sp>
      <p:sp>
        <p:nvSpPr>
          <p:cNvPr id="13" name="Text Box 12"/>
          <p:cNvSpPr txBox="1">
            <a:spLocks noChangeArrowheads="1"/>
          </p:cNvSpPr>
          <p:nvPr/>
        </p:nvSpPr>
        <p:spPr bwMode="auto">
          <a:xfrm>
            <a:off x="1905000" y="1947441"/>
            <a:ext cx="609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buClr>
                <a:srgbClr val="FF3300"/>
              </a:buClr>
              <a:buSzPct val="70000"/>
              <a:buFont typeface="Wingdings" pitchFamily="2" charset="2"/>
              <a:buNone/>
            </a:pPr>
            <a:r>
              <a:rPr lang="en-US" altLang="zh-CN"/>
              <a:t>0..*</a:t>
            </a:r>
          </a:p>
        </p:txBody>
      </p:sp>
      <p:sp>
        <p:nvSpPr>
          <p:cNvPr id="14" name="Text Box 13"/>
          <p:cNvSpPr txBox="1">
            <a:spLocks noChangeArrowheads="1"/>
          </p:cNvSpPr>
          <p:nvPr/>
        </p:nvSpPr>
        <p:spPr bwMode="auto">
          <a:xfrm>
            <a:off x="609600" y="2314153"/>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buClr>
                <a:srgbClr val="FF3300"/>
              </a:buClr>
              <a:buSzPct val="70000"/>
              <a:buFont typeface="Wingdings" pitchFamily="2" charset="2"/>
              <a:buNone/>
            </a:pPr>
            <a:r>
              <a:rPr lang="zh-CN" altLang="en-US" b="1">
                <a:solidFill>
                  <a:srgbClr val="FF3300"/>
                </a:solidFill>
              </a:rPr>
              <a:t>自反关联</a:t>
            </a:r>
          </a:p>
        </p:txBody>
      </p:sp>
      <p:sp>
        <p:nvSpPr>
          <p:cNvPr id="15" name="Line 14"/>
          <p:cNvSpPr>
            <a:spLocks noChangeShapeType="1"/>
          </p:cNvSpPr>
          <p:nvPr/>
        </p:nvSpPr>
        <p:spPr bwMode="auto">
          <a:xfrm>
            <a:off x="1219200" y="2647528"/>
            <a:ext cx="609600" cy="381000"/>
          </a:xfrm>
          <a:prstGeom prst="line">
            <a:avLst/>
          </a:prstGeom>
          <a:noFill/>
          <a:ln w="9525">
            <a:solidFill>
              <a:srgbClr val="3333FF"/>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nvGrpSpPr>
          <p:cNvPr id="16" name="Group 16"/>
          <p:cNvGrpSpPr>
            <a:grpSpLocks/>
          </p:cNvGrpSpPr>
          <p:nvPr/>
        </p:nvGrpSpPr>
        <p:grpSpPr bwMode="auto">
          <a:xfrm>
            <a:off x="190500" y="3749253"/>
            <a:ext cx="8724900" cy="2632075"/>
            <a:chOff x="120" y="2278"/>
            <a:chExt cx="5496" cy="1658"/>
          </a:xfrm>
          <a:solidFill>
            <a:srgbClr val="FFFFCC"/>
          </a:solidFill>
        </p:grpSpPr>
        <p:sp>
          <p:nvSpPr>
            <p:cNvPr id="17" name="Rectangle 17"/>
            <p:cNvSpPr>
              <a:spLocks noChangeArrowheads="1"/>
            </p:cNvSpPr>
            <p:nvPr/>
          </p:nvSpPr>
          <p:spPr bwMode="auto">
            <a:xfrm>
              <a:off x="1440" y="2464"/>
              <a:ext cx="1008" cy="314"/>
            </a:xfrm>
            <a:prstGeom prst="rect">
              <a:avLst/>
            </a:prstGeom>
            <a:grpFill/>
            <a:ln w="9525" algn="ctr">
              <a:solidFill>
                <a:schemeClr val="tx1"/>
              </a:solidFill>
              <a:miter lim="800000"/>
              <a:headEnd/>
              <a:tailEnd/>
            </a:ln>
          </p:spPr>
          <p:txBody>
            <a:bodyPr anchor="ctr">
              <a:spAutoFit/>
            </a:bodyPr>
            <a:lstStyle/>
            <a:p>
              <a:pPr marL="342900" indent="-342900">
                <a:spcBef>
                  <a:spcPct val="20000"/>
                </a:spcBef>
                <a:buClr>
                  <a:srgbClr val="FF3300"/>
                </a:buClr>
                <a:buSzPct val="70000"/>
                <a:buFont typeface="Wingdings" pitchFamily="2" charset="2"/>
                <a:buNone/>
                <a:defRPr/>
              </a:pPr>
              <a:r>
                <a:rPr lang="en-US" altLang="zh-CN" sz="2600" u="sng">
                  <a:latin typeface="Arial Narrow" pitchFamily="34" charset="0"/>
                </a:rPr>
                <a:t>C:Directory</a:t>
              </a:r>
            </a:p>
          </p:txBody>
        </p:sp>
        <p:sp>
          <p:nvSpPr>
            <p:cNvPr id="18" name="Rectangle 18"/>
            <p:cNvSpPr>
              <a:spLocks noChangeArrowheads="1"/>
            </p:cNvSpPr>
            <p:nvPr/>
          </p:nvSpPr>
          <p:spPr bwMode="auto">
            <a:xfrm>
              <a:off x="192" y="3077"/>
              <a:ext cx="1584" cy="314"/>
            </a:xfrm>
            <a:prstGeom prst="rect">
              <a:avLst/>
            </a:prstGeom>
            <a:grpFill/>
            <a:ln w="9525" algn="ctr">
              <a:solidFill>
                <a:schemeClr val="tx1"/>
              </a:solidFill>
              <a:miter lim="800000"/>
              <a:headEnd/>
              <a:tailEnd/>
            </a:ln>
          </p:spPr>
          <p:txBody>
            <a:bodyPr anchor="ctr">
              <a:spAutoFit/>
            </a:bodyPr>
            <a:lstStyle/>
            <a:p>
              <a:pPr marL="342900" indent="-342900">
                <a:spcBef>
                  <a:spcPct val="20000"/>
                </a:spcBef>
                <a:buClr>
                  <a:srgbClr val="FF3300"/>
                </a:buClr>
                <a:buSzPct val="70000"/>
                <a:buFont typeface="Wingdings" pitchFamily="2" charset="2"/>
                <a:buNone/>
                <a:defRPr/>
              </a:pPr>
              <a:r>
                <a:rPr lang="en-US" altLang="zh-CN" sz="2600" u="sng">
                  <a:latin typeface="Arial Narrow" pitchFamily="34" charset="0"/>
                </a:rPr>
                <a:t>Windows:Directory</a:t>
              </a:r>
            </a:p>
          </p:txBody>
        </p:sp>
        <p:sp>
          <p:nvSpPr>
            <p:cNvPr id="19" name="Rectangle 19"/>
            <p:cNvSpPr>
              <a:spLocks noChangeArrowheads="1"/>
            </p:cNvSpPr>
            <p:nvPr/>
          </p:nvSpPr>
          <p:spPr bwMode="auto">
            <a:xfrm>
              <a:off x="1920" y="3073"/>
              <a:ext cx="2064" cy="314"/>
            </a:xfrm>
            <a:prstGeom prst="rect">
              <a:avLst/>
            </a:prstGeom>
            <a:grpFill/>
            <a:ln w="9525" algn="ctr">
              <a:solidFill>
                <a:schemeClr val="tx1"/>
              </a:solidFill>
              <a:miter lim="800000"/>
              <a:headEnd/>
              <a:tailEnd/>
            </a:ln>
          </p:spPr>
          <p:txBody>
            <a:bodyPr anchor="ctr">
              <a:spAutoFit/>
            </a:bodyPr>
            <a:lstStyle/>
            <a:p>
              <a:pPr marL="342900" indent="-342900">
                <a:spcBef>
                  <a:spcPct val="20000"/>
                </a:spcBef>
                <a:buClr>
                  <a:srgbClr val="FF3300"/>
                </a:buClr>
                <a:buSzPct val="70000"/>
                <a:buFont typeface="Wingdings" pitchFamily="2" charset="2"/>
                <a:buNone/>
                <a:defRPr/>
              </a:pPr>
              <a:r>
                <a:rPr lang="en-US" altLang="zh-CN" sz="2600" u="sng">
                  <a:latin typeface="Arial Narrow" pitchFamily="34" charset="0"/>
                </a:rPr>
                <a:t>My Documents:Directory</a:t>
              </a:r>
            </a:p>
          </p:txBody>
        </p:sp>
        <p:sp>
          <p:nvSpPr>
            <p:cNvPr id="20" name="Rectangle 20"/>
            <p:cNvSpPr>
              <a:spLocks noChangeArrowheads="1"/>
            </p:cNvSpPr>
            <p:nvPr/>
          </p:nvSpPr>
          <p:spPr bwMode="auto">
            <a:xfrm>
              <a:off x="120" y="3622"/>
              <a:ext cx="1728" cy="314"/>
            </a:xfrm>
            <a:prstGeom prst="rect">
              <a:avLst/>
            </a:prstGeom>
            <a:grpFill/>
            <a:ln w="9525" algn="ctr">
              <a:solidFill>
                <a:schemeClr val="tx1"/>
              </a:solidFill>
              <a:miter lim="800000"/>
              <a:headEnd/>
              <a:tailEnd/>
            </a:ln>
          </p:spPr>
          <p:txBody>
            <a:bodyPr anchor="ctr">
              <a:spAutoFit/>
            </a:bodyPr>
            <a:lstStyle/>
            <a:p>
              <a:pPr marL="342900" indent="-342900">
                <a:spcBef>
                  <a:spcPct val="20000"/>
                </a:spcBef>
                <a:buClr>
                  <a:srgbClr val="FF3300"/>
                </a:buClr>
                <a:buSzPct val="70000"/>
                <a:buFont typeface="Wingdings" pitchFamily="2" charset="2"/>
                <a:buNone/>
                <a:defRPr/>
              </a:pPr>
              <a:r>
                <a:rPr lang="en-US" altLang="zh-CN" sz="2600" u="sng">
                  <a:latin typeface="Arial Narrow" pitchFamily="34" charset="0"/>
                </a:rPr>
                <a:t>Command:Directory</a:t>
              </a:r>
            </a:p>
          </p:txBody>
        </p:sp>
        <p:sp>
          <p:nvSpPr>
            <p:cNvPr id="21" name="Rectangle 21"/>
            <p:cNvSpPr>
              <a:spLocks noChangeArrowheads="1"/>
            </p:cNvSpPr>
            <p:nvPr/>
          </p:nvSpPr>
          <p:spPr bwMode="auto">
            <a:xfrm>
              <a:off x="4128" y="2278"/>
              <a:ext cx="1488" cy="314"/>
            </a:xfrm>
            <a:prstGeom prst="rect">
              <a:avLst/>
            </a:prstGeom>
            <a:grpFill/>
            <a:ln w="9525" algn="ctr">
              <a:solidFill>
                <a:schemeClr val="tx1"/>
              </a:solidFill>
              <a:miter lim="800000"/>
              <a:headEnd/>
              <a:tailEnd/>
            </a:ln>
          </p:spPr>
          <p:txBody>
            <a:bodyPr anchor="ctr">
              <a:spAutoFit/>
            </a:bodyPr>
            <a:lstStyle/>
            <a:p>
              <a:pPr marL="342900" indent="-342900">
                <a:spcBef>
                  <a:spcPct val="20000"/>
                </a:spcBef>
                <a:buClr>
                  <a:srgbClr val="FF3300"/>
                </a:buClr>
                <a:buSzPct val="70000"/>
                <a:buFont typeface="Wingdings" pitchFamily="2" charset="2"/>
                <a:buNone/>
                <a:defRPr/>
              </a:pPr>
              <a:r>
                <a:rPr lang="en-US" altLang="zh-CN" sz="2600" u="sng">
                  <a:latin typeface="Arial Narrow" pitchFamily="34" charset="0"/>
                </a:rPr>
                <a:t>autoexec:File</a:t>
              </a:r>
            </a:p>
          </p:txBody>
        </p:sp>
        <p:sp>
          <p:nvSpPr>
            <p:cNvPr id="22" name="Rectangle 22"/>
            <p:cNvSpPr>
              <a:spLocks noChangeArrowheads="1"/>
            </p:cNvSpPr>
            <p:nvPr/>
          </p:nvSpPr>
          <p:spPr bwMode="auto">
            <a:xfrm>
              <a:off x="4128" y="2758"/>
              <a:ext cx="1488" cy="314"/>
            </a:xfrm>
            <a:prstGeom prst="rect">
              <a:avLst/>
            </a:prstGeom>
            <a:grpFill/>
            <a:ln w="9525" algn="ctr">
              <a:solidFill>
                <a:schemeClr val="tx1"/>
              </a:solidFill>
              <a:miter lim="800000"/>
              <a:headEnd/>
              <a:tailEnd/>
            </a:ln>
          </p:spPr>
          <p:txBody>
            <a:bodyPr anchor="ctr">
              <a:spAutoFit/>
            </a:bodyPr>
            <a:lstStyle/>
            <a:p>
              <a:pPr marL="342900" indent="-342900">
                <a:spcBef>
                  <a:spcPct val="20000"/>
                </a:spcBef>
                <a:buClr>
                  <a:srgbClr val="FF3300"/>
                </a:buClr>
                <a:buSzPct val="70000"/>
                <a:buFont typeface="Wingdings" pitchFamily="2" charset="2"/>
                <a:buNone/>
                <a:defRPr/>
              </a:pPr>
              <a:r>
                <a:rPr lang="en-US" altLang="zh-CN" sz="2600" u="sng">
                  <a:latin typeface="Arial Narrow" pitchFamily="34" charset="0"/>
                </a:rPr>
                <a:t>config:File</a:t>
              </a:r>
            </a:p>
          </p:txBody>
        </p:sp>
        <p:sp>
          <p:nvSpPr>
            <p:cNvPr id="23" name="Rectangle 23"/>
            <p:cNvSpPr>
              <a:spLocks noChangeArrowheads="1"/>
            </p:cNvSpPr>
            <p:nvPr/>
          </p:nvSpPr>
          <p:spPr bwMode="auto">
            <a:xfrm>
              <a:off x="4128" y="3548"/>
              <a:ext cx="1488" cy="314"/>
            </a:xfrm>
            <a:prstGeom prst="rect">
              <a:avLst/>
            </a:prstGeom>
            <a:grpFill/>
            <a:ln w="9525" algn="ctr">
              <a:solidFill>
                <a:schemeClr val="tx1"/>
              </a:solidFill>
              <a:miter lim="800000"/>
              <a:headEnd/>
              <a:tailEnd/>
            </a:ln>
          </p:spPr>
          <p:txBody>
            <a:bodyPr anchor="ctr">
              <a:spAutoFit/>
            </a:bodyPr>
            <a:lstStyle/>
            <a:p>
              <a:pPr marL="342900" indent="-342900">
                <a:spcBef>
                  <a:spcPct val="20000"/>
                </a:spcBef>
                <a:buClr>
                  <a:srgbClr val="FF3300"/>
                </a:buClr>
                <a:buSzPct val="70000"/>
                <a:buFont typeface="Wingdings" pitchFamily="2" charset="2"/>
                <a:buNone/>
                <a:defRPr/>
              </a:pPr>
              <a:r>
                <a:rPr lang="en-US" altLang="zh-CN" sz="2600" u="sng">
                  <a:latin typeface="Arial Narrow" pitchFamily="34" charset="0"/>
                </a:rPr>
                <a:t>ToJohn:File</a:t>
              </a:r>
            </a:p>
          </p:txBody>
        </p:sp>
        <p:cxnSp>
          <p:nvCxnSpPr>
            <p:cNvPr id="24" name="AutoShape 24"/>
            <p:cNvCxnSpPr>
              <a:cxnSpLocks noChangeShapeType="1"/>
              <a:stCxn id="17" idx="2"/>
              <a:endCxn id="18" idx="0"/>
            </p:cNvCxnSpPr>
            <p:nvPr/>
          </p:nvCxnSpPr>
          <p:spPr bwMode="auto">
            <a:xfrm rot="5400000">
              <a:off x="1314" y="2448"/>
              <a:ext cx="299" cy="960"/>
            </a:xfrm>
            <a:prstGeom prst="bentConnector3">
              <a:avLst>
                <a:gd name="adj1" fmla="val 49833"/>
              </a:avLst>
            </a:prstGeom>
            <a:grpFill/>
            <a:ln w="9525">
              <a:solidFill>
                <a:schemeClr val="tx1"/>
              </a:solidFill>
              <a:miter lim="800000"/>
              <a:headEnd/>
              <a:tailEnd/>
            </a:ln>
          </p:spPr>
        </p:cxnSp>
        <p:cxnSp>
          <p:nvCxnSpPr>
            <p:cNvPr id="25" name="AutoShape 25"/>
            <p:cNvCxnSpPr>
              <a:cxnSpLocks noChangeShapeType="1"/>
              <a:stCxn id="17" idx="2"/>
              <a:endCxn id="19" idx="0"/>
            </p:cNvCxnSpPr>
            <p:nvPr/>
          </p:nvCxnSpPr>
          <p:spPr bwMode="auto">
            <a:xfrm rot="16200000" flipH="1">
              <a:off x="2300" y="2422"/>
              <a:ext cx="295" cy="1008"/>
            </a:xfrm>
            <a:prstGeom prst="bentConnector3">
              <a:avLst>
                <a:gd name="adj1" fmla="val 49829"/>
              </a:avLst>
            </a:prstGeom>
            <a:grpFill/>
            <a:ln w="9525">
              <a:solidFill>
                <a:schemeClr val="tx1"/>
              </a:solidFill>
              <a:miter lim="800000"/>
              <a:headEnd/>
              <a:tailEnd/>
            </a:ln>
          </p:spPr>
        </p:cxnSp>
        <p:cxnSp>
          <p:nvCxnSpPr>
            <p:cNvPr id="26" name="AutoShape 26"/>
            <p:cNvCxnSpPr>
              <a:cxnSpLocks noChangeShapeType="1"/>
              <a:stCxn id="18" idx="2"/>
              <a:endCxn id="20" idx="0"/>
            </p:cNvCxnSpPr>
            <p:nvPr/>
          </p:nvCxnSpPr>
          <p:spPr bwMode="auto">
            <a:xfrm rot="5400000">
              <a:off x="868" y="3507"/>
              <a:ext cx="231" cy="0"/>
            </a:xfrm>
            <a:prstGeom prst="straightConnector1">
              <a:avLst/>
            </a:prstGeom>
            <a:grpFill/>
            <a:ln w="9525">
              <a:solidFill>
                <a:schemeClr val="tx1"/>
              </a:solidFill>
              <a:round/>
              <a:headEnd/>
              <a:tailEnd/>
            </a:ln>
          </p:spPr>
        </p:cxnSp>
        <p:cxnSp>
          <p:nvCxnSpPr>
            <p:cNvPr id="27" name="AutoShape 27"/>
            <p:cNvCxnSpPr>
              <a:cxnSpLocks noChangeShapeType="1"/>
              <a:stCxn id="17" idx="3"/>
              <a:endCxn id="21" idx="1"/>
            </p:cNvCxnSpPr>
            <p:nvPr/>
          </p:nvCxnSpPr>
          <p:spPr bwMode="auto">
            <a:xfrm flipV="1">
              <a:off x="2448" y="2435"/>
              <a:ext cx="1680" cy="186"/>
            </a:xfrm>
            <a:prstGeom prst="bentConnector3">
              <a:avLst>
                <a:gd name="adj1" fmla="val 50000"/>
              </a:avLst>
            </a:prstGeom>
            <a:grpFill/>
            <a:ln w="9525">
              <a:solidFill>
                <a:schemeClr val="tx1"/>
              </a:solidFill>
              <a:miter lim="800000"/>
              <a:headEnd/>
              <a:tailEnd/>
            </a:ln>
          </p:spPr>
        </p:cxnSp>
        <p:cxnSp>
          <p:nvCxnSpPr>
            <p:cNvPr id="28" name="AutoShape 28"/>
            <p:cNvCxnSpPr>
              <a:cxnSpLocks noChangeShapeType="1"/>
              <a:stCxn id="17" idx="3"/>
              <a:endCxn id="22" idx="1"/>
            </p:cNvCxnSpPr>
            <p:nvPr/>
          </p:nvCxnSpPr>
          <p:spPr bwMode="auto">
            <a:xfrm>
              <a:off x="2448" y="2621"/>
              <a:ext cx="1680" cy="294"/>
            </a:xfrm>
            <a:prstGeom prst="bentConnector3">
              <a:avLst>
                <a:gd name="adj1" fmla="val 50000"/>
              </a:avLst>
            </a:prstGeom>
            <a:grpFill/>
            <a:ln w="9525">
              <a:solidFill>
                <a:schemeClr val="tx1"/>
              </a:solidFill>
              <a:miter lim="800000"/>
              <a:headEnd/>
              <a:tailEnd/>
            </a:ln>
          </p:spPr>
        </p:cxnSp>
        <p:cxnSp>
          <p:nvCxnSpPr>
            <p:cNvPr id="29" name="AutoShape 29"/>
            <p:cNvCxnSpPr>
              <a:cxnSpLocks noChangeShapeType="1"/>
              <a:stCxn id="19" idx="2"/>
              <a:endCxn id="23" idx="1"/>
            </p:cNvCxnSpPr>
            <p:nvPr/>
          </p:nvCxnSpPr>
          <p:spPr bwMode="auto">
            <a:xfrm rot="16200000" flipH="1">
              <a:off x="3381" y="2958"/>
              <a:ext cx="318" cy="1176"/>
            </a:xfrm>
            <a:prstGeom prst="bentConnector2">
              <a:avLst/>
            </a:prstGeom>
            <a:grpFill/>
            <a:ln w="9525">
              <a:solidFill>
                <a:schemeClr val="tx1"/>
              </a:solidFill>
              <a:miter lim="800000"/>
              <a:headEnd/>
              <a:tailEnd/>
            </a:ln>
          </p:spPr>
        </p:cxnSp>
      </p:grpSp>
      <p:sp>
        <p:nvSpPr>
          <p:cNvPr id="30" name="Line 30"/>
          <p:cNvSpPr>
            <a:spLocks noChangeShapeType="1"/>
          </p:cNvSpPr>
          <p:nvPr/>
        </p:nvSpPr>
        <p:spPr bwMode="auto">
          <a:xfrm>
            <a:off x="304800" y="3561928"/>
            <a:ext cx="8534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1" name="AutoShape 31"/>
          <p:cNvSpPr>
            <a:spLocks noChangeArrowheads="1"/>
          </p:cNvSpPr>
          <p:nvPr/>
        </p:nvSpPr>
        <p:spPr bwMode="auto">
          <a:xfrm>
            <a:off x="4191000" y="3333328"/>
            <a:ext cx="609600" cy="457200"/>
          </a:xfrm>
          <a:prstGeom prst="downArrow">
            <a:avLst>
              <a:gd name="adj1" fmla="val 50000"/>
              <a:gd name="adj2" fmla="val 25000"/>
            </a:avLst>
          </a:prstGeom>
          <a:solidFill>
            <a:schemeClr val="hlink"/>
          </a:solidFill>
          <a:ln w="9525" algn="ctr">
            <a:solidFill>
              <a:schemeClr val="tx1"/>
            </a:solidFill>
            <a:miter lim="800000"/>
            <a:headEnd/>
            <a:tailEnd/>
          </a:ln>
        </p:spPr>
        <p:txBody>
          <a:bodyPr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32" name="TextBox 31"/>
          <p:cNvSpPr txBox="1"/>
          <p:nvPr/>
        </p:nvSpPr>
        <p:spPr>
          <a:xfrm>
            <a:off x="539750" y="998116"/>
            <a:ext cx="7848600" cy="493712"/>
          </a:xfrm>
          <a:prstGeom prst="rect">
            <a:avLst/>
          </a:prstGeom>
          <a:noFill/>
        </p:spPr>
        <p:txBody>
          <a:bodyPr>
            <a:spAutoFit/>
          </a:bodyPr>
          <a:lstStyle/>
          <a:p>
            <a:pPr>
              <a:buFont typeface="Wingdings" pitchFamily="2" charset="2"/>
              <a:buChar char="Ø"/>
              <a:defRPr/>
            </a:pPr>
            <a:r>
              <a:rPr lang="zh-CN" altLang="en-US" sz="2600" b="1" dirty="0">
                <a:solidFill>
                  <a:srgbClr val="0000FF"/>
                </a:solidFill>
                <a:latin typeface="+mn-ea"/>
                <a:ea typeface="+mn-ea"/>
              </a:rPr>
              <a:t>自反关联</a:t>
            </a:r>
          </a:p>
        </p:txBody>
      </p:sp>
      <p:sp>
        <p:nvSpPr>
          <p:cNvPr id="33" name="AutoShape 15"/>
          <p:cNvSpPr>
            <a:spLocks noChangeArrowheads="1"/>
          </p:cNvSpPr>
          <p:nvPr/>
        </p:nvSpPr>
        <p:spPr bwMode="auto">
          <a:xfrm>
            <a:off x="3200400" y="437728"/>
            <a:ext cx="5715000" cy="1600200"/>
          </a:xfrm>
          <a:prstGeom prst="wedgeRoundRectCallout">
            <a:avLst>
              <a:gd name="adj1" fmla="val -667"/>
              <a:gd name="adj2" fmla="val 59426"/>
              <a:gd name="adj3" fmla="val 16667"/>
            </a:avLst>
          </a:prstGeom>
          <a:solidFill>
            <a:srgbClr val="0000FF"/>
          </a:solidFill>
          <a:ln w="9525" algn="ctr">
            <a:solidFill>
              <a:schemeClr val="tx1"/>
            </a:solidFill>
            <a:miter lim="800000"/>
            <a:headEnd/>
            <a:tailEnd/>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b="1">
                <a:solidFill>
                  <a:schemeClr val="bg1"/>
                </a:solidFill>
              </a:rPr>
              <a:t>每个</a:t>
            </a:r>
            <a:r>
              <a:rPr lang="en-US" altLang="zh-CN" b="1">
                <a:solidFill>
                  <a:schemeClr val="bg1"/>
                </a:solidFill>
              </a:rPr>
              <a:t>Directory</a:t>
            </a:r>
            <a:r>
              <a:rPr lang="zh-CN" altLang="en-US" b="1">
                <a:solidFill>
                  <a:schemeClr val="bg1"/>
                </a:solidFill>
              </a:rPr>
              <a:t>对象能够具有到零个或多个扮演</a:t>
            </a:r>
            <a:r>
              <a:rPr lang="en-US" altLang="zh-CN" b="1">
                <a:solidFill>
                  <a:schemeClr val="bg1"/>
                </a:solidFill>
              </a:rPr>
              <a:t>subdirectory</a:t>
            </a:r>
            <a:r>
              <a:rPr lang="zh-CN" altLang="en-US" b="1">
                <a:solidFill>
                  <a:schemeClr val="bg1"/>
                </a:solidFill>
              </a:rPr>
              <a:t>角色的</a:t>
            </a:r>
            <a:r>
              <a:rPr lang="en-US" altLang="zh-CN" b="1">
                <a:solidFill>
                  <a:schemeClr val="bg1"/>
                </a:solidFill>
              </a:rPr>
              <a:t>Directory</a:t>
            </a:r>
            <a:r>
              <a:rPr lang="zh-CN" altLang="en-US" b="1">
                <a:solidFill>
                  <a:schemeClr val="bg1"/>
                </a:solidFill>
              </a:rPr>
              <a:t>对象的链接，并且具有到零个或一个扮演</a:t>
            </a:r>
            <a:r>
              <a:rPr lang="en-US" altLang="zh-CN" b="1">
                <a:solidFill>
                  <a:schemeClr val="bg1"/>
                </a:solidFill>
              </a:rPr>
              <a:t>parent</a:t>
            </a:r>
            <a:r>
              <a:rPr lang="zh-CN" altLang="en-US" b="1">
                <a:solidFill>
                  <a:schemeClr val="bg1"/>
                </a:solidFill>
              </a:rPr>
              <a:t>角色的</a:t>
            </a:r>
            <a:r>
              <a:rPr lang="en-US" altLang="zh-CN" b="1">
                <a:solidFill>
                  <a:schemeClr val="bg1"/>
                </a:solidFill>
              </a:rPr>
              <a:t>Directory</a:t>
            </a:r>
            <a:r>
              <a:rPr lang="zh-CN" altLang="en-US" b="1">
                <a:solidFill>
                  <a:schemeClr val="bg1"/>
                </a:solidFill>
              </a:rPr>
              <a:t>对象的链接。</a:t>
            </a:r>
          </a:p>
          <a:p>
            <a:pPr eaLnBrk="1" hangingPunct="1"/>
            <a:r>
              <a:rPr lang="zh-CN" altLang="en-US" b="1">
                <a:solidFill>
                  <a:schemeClr val="bg1"/>
                </a:solidFill>
              </a:rPr>
              <a:t>每个</a:t>
            </a:r>
            <a:r>
              <a:rPr lang="en-US" altLang="zh-CN" b="1">
                <a:solidFill>
                  <a:schemeClr val="bg1"/>
                </a:solidFill>
              </a:rPr>
              <a:t>Directory</a:t>
            </a:r>
            <a:r>
              <a:rPr lang="zh-CN" altLang="en-US" b="1">
                <a:solidFill>
                  <a:schemeClr val="bg1"/>
                </a:solidFill>
              </a:rPr>
              <a:t>对象关联零个或多个</a:t>
            </a:r>
            <a:r>
              <a:rPr lang="en-US" altLang="zh-CN" b="1">
                <a:solidFill>
                  <a:schemeClr val="bg1"/>
                </a:solidFill>
              </a:rPr>
              <a:t>File</a:t>
            </a:r>
            <a:r>
              <a:rPr lang="zh-CN" altLang="en-US" b="1">
                <a:solidFill>
                  <a:schemeClr val="bg1"/>
                </a:solidFill>
              </a:rPr>
              <a:t>对象。</a:t>
            </a:r>
          </a:p>
        </p:txBody>
      </p:sp>
    </p:spTree>
    <p:extLst>
      <p:ext uri="{BB962C8B-B14F-4D97-AF65-F5344CB8AC3E}">
        <p14:creationId xmlns:p14="http://schemas.microsoft.com/office/powerpoint/2010/main" val="2759863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down)">
                                      <p:cBhvr>
                                        <p:cTn id="7" dur="580">
                                          <p:stCondLst>
                                            <p:cond delay="0"/>
                                          </p:stCondLst>
                                        </p:cTn>
                                        <p:tgtEl>
                                          <p:spTgt spid="33"/>
                                        </p:tgtEl>
                                      </p:cBhvr>
                                    </p:animEffect>
                                    <p:anim calcmode="lin" valueType="num">
                                      <p:cBhvr>
                                        <p:cTn id="8" dur="1822" tmFilter="0,0; 0.14,0.36; 0.43,0.73; 0.71,0.91; 1.0,1.0">
                                          <p:stCondLst>
                                            <p:cond delay="0"/>
                                          </p:stCondLst>
                                        </p:cTn>
                                        <p:tgtEl>
                                          <p:spTgt spid="3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3"/>
                                        </p:tgtEl>
                                        <p:attrNameLst>
                                          <p:attrName>ppt_y</p:attrName>
                                        </p:attrNameLst>
                                      </p:cBhvr>
                                      <p:tavLst>
                                        <p:tav tm="0" fmla="#ppt_y-sin(pi*$)/81">
                                          <p:val>
                                            <p:fltVal val="0"/>
                                          </p:val>
                                        </p:tav>
                                        <p:tav tm="100000">
                                          <p:val>
                                            <p:fltVal val="1"/>
                                          </p:val>
                                        </p:tav>
                                      </p:tavLst>
                                    </p:anim>
                                    <p:animScale>
                                      <p:cBhvr>
                                        <p:cTn id="13" dur="26">
                                          <p:stCondLst>
                                            <p:cond delay="650"/>
                                          </p:stCondLst>
                                        </p:cTn>
                                        <p:tgtEl>
                                          <p:spTgt spid="33"/>
                                        </p:tgtEl>
                                      </p:cBhvr>
                                      <p:to x="100000" y="60000"/>
                                    </p:animScale>
                                    <p:animScale>
                                      <p:cBhvr>
                                        <p:cTn id="14" dur="166" decel="50000">
                                          <p:stCondLst>
                                            <p:cond delay="676"/>
                                          </p:stCondLst>
                                        </p:cTn>
                                        <p:tgtEl>
                                          <p:spTgt spid="33"/>
                                        </p:tgtEl>
                                      </p:cBhvr>
                                      <p:to x="100000" y="100000"/>
                                    </p:animScale>
                                    <p:animScale>
                                      <p:cBhvr>
                                        <p:cTn id="15" dur="26">
                                          <p:stCondLst>
                                            <p:cond delay="1312"/>
                                          </p:stCondLst>
                                        </p:cTn>
                                        <p:tgtEl>
                                          <p:spTgt spid="33"/>
                                        </p:tgtEl>
                                      </p:cBhvr>
                                      <p:to x="100000" y="80000"/>
                                    </p:animScale>
                                    <p:animScale>
                                      <p:cBhvr>
                                        <p:cTn id="16" dur="166" decel="50000">
                                          <p:stCondLst>
                                            <p:cond delay="1338"/>
                                          </p:stCondLst>
                                        </p:cTn>
                                        <p:tgtEl>
                                          <p:spTgt spid="33"/>
                                        </p:tgtEl>
                                      </p:cBhvr>
                                      <p:to x="100000" y="100000"/>
                                    </p:animScale>
                                    <p:animScale>
                                      <p:cBhvr>
                                        <p:cTn id="17" dur="26">
                                          <p:stCondLst>
                                            <p:cond delay="1642"/>
                                          </p:stCondLst>
                                        </p:cTn>
                                        <p:tgtEl>
                                          <p:spTgt spid="33"/>
                                        </p:tgtEl>
                                      </p:cBhvr>
                                      <p:to x="100000" y="90000"/>
                                    </p:animScale>
                                    <p:animScale>
                                      <p:cBhvr>
                                        <p:cTn id="18" dur="166" decel="50000">
                                          <p:stCondLst>
                                            <p:cond delay="1668"/>
                                          </p:stCondLst>
                                        </p:cTn>
                                        <p:tgtEl>
                                          <p:spTgt spid="33"/>
                                        </p:tgtEl>
                                      </p:cBhvr>
                                      <p:to x="100000" y="100000"/>
                                    </p:animScale>
                                    <p:animScale>
                                      <p:cBhvr>
                                        <p:cTn id="19" dur="26">
                                          <p:stCondLst>
                                            <p:cond delay="1808"/>
                                          </p:stCondLst>
                                        </p:cTn>
                                        <p:tgtEl>
                                          <p:spTgt spid="33"/>
                                        </p:tgtEl>
                                      </p:cBhvr>
                                      <p:to x="100000" y="95000"/>
                                    </p:animScale>
                                    <p:animScale>
                                      <p:cBhvr>
                                        <p:cTn id="20" dur="166" decel="50000">
                                          <p:stCondLst>
                                            <p:cond delay="1834"/>
                                          </p:stCondLst>
                                        </p:cTn>
                                        <p:tgtEl>
                                          <p:spTgt spid="3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checkerboard(across)">
                                      <p:cBhvr>
                                        <p:cTn id="25" dur="500"/>
                                        <p:tgtEl>
                                          <p:spTgt spid="31"/>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dissolve">
                                      <p:cBhvr>
                                        <p:cTn id="3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2.6</a:t>
            </a:r>
            <a:r>
              <a:rPr lang="zh-CN" altLang="en-US" dirty="0"/>
              <a:t> 类图</a:t>
            </a:r>
            <a:endParaRPr lang="zh-CN" altLang="en-US" dirty="0"/>
          </a:p>
        </p:txBody>
      </p:sp>
      <p:sp>
        <p:nvSpPr>
          <p:cNvPr id="4" name="Rectangle 4"/>
          <p:cNvSpPr>
            <a:spLocks noChangeArrowheads="1"/>
          </p:cNvSpPr>
          <p:nvPr/>
        </p:nvSpPr>
        <p:spPr bwMode="auto">
          <a:xfrm>
            <a:off x="1600200" y="3586435"/>
            <a:ext cx="1447800" cy="498475"/>
          </a:xfrm>
          <a:prstGeom prst="rect">
            <a:avLst/>
          </a:prstGeom>
          <a:solidFill>
            <a:srgbClr val="FFFFCC"/>
          </a:solidFill>
          <a:ln w="9525" algn="ctr">
            <a:solidFill>
              <a:schemeClr val="tx1"/>
            </a:solidFill>
            <a:miter lim="800000"/>
            <a:headEnd/>
            <a:tailEnd/>
          </a:ln>
        </p:spPr>
        <p:txBody>
          <a:bodyPr anchor="ctr">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20000"/>
              </a:spcBef>
              <a:buClr>
                <a:srgbClr val="FF3300"/>
              </a:buClr>
              <a:buSzPct val="70000"/>
              <a:buFont typeface="Wingdings" pitchFamily="2" charset="2"/>
              <a:buNone/>
            </a:pPr>
            <a:r>
              <a:rPr lang="en-US" altLang="zh-CN" sz="2600" b="1">
                <a:latin typeface="Arial Narrow" pitchFamily="34" charset="0"/>
              </a:rPr>
              <a:t>Order</a:t>
            </a:r>
          </a:p>
        </p:txBody>
      </p:sp>
      <p:sp>
        <p:nvSpPr>
          <p:cNvPr id="5" name="Rectangle 5"/>
          <p:cNvSpPr>
            <a:spLocks noChangeArrowheads="1"/>
          </p:cNvSpPr>
          <p:nvPr/>
        </p:nvSpPr>
        <p:spPr bwMode="auto">
          <a:xfrm>
            <a:off x="5943600" y="3586435"/>
            <a:ext cx="1447800" cy="498475"/>
          </a:xfrm>
          <a:prstGeom prst="rect">
            <a:avLst/>
          </a:prstGeom>
          <a:solidFill>
            <a:srgbClr val="FFFFCC"/>
          </a:solidFill>
          <a:ln w="9525" algn="ctr">
            <a:solidFill>
              <a:schemeClr val="tx1"/>
            </a:solidFill>
            <a:miter lim="800000"/>
            <a:headEnd/>
            <a:tailEnd/>
          </a:ln>
        </p:spPr>
        <p:txBody>
          <a:bodyPr anchor="ctr">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20000"/>
              </a:spcBef>
              <a:buClr>
                <a:srgbClr val="FF3300"/>
              </a:buClr>
              <a:buSzPct val="70000"/>
              <a:buFont typeface="Wingdings" pitchFamily="2" charset="2"/>
              <a:buNone/>
            </a:pPr>
            <a:r>
              <a:rPr lang="en-US" altLang="zh-CN" sz="2600" b="1">
                <a:latin typeface="Arial Narrow" pitchFamily="34" charset="0"/>
              </a:rPr>
              <a:t>Product</a:t>
            </a:r>
          </a:p>
        </p:txBody>
      </p:sp>
      <p:cxnSp>
        <p:nvCxnSpPr>
          <p:cNvPr id="6" name="AutoShape 6"/>
          <p:cNvCxnSpPr>
            <a:cxnSpLocks noChangeShapeType="1"/>
            <a:stCxn id="4" idx="3"/>
            <a:endCxn id="5" idx="1"/>
          </p:cNvCxnSpPr>
          <p:nvPr/>
        </p:nvCxnSpPr>
        <p:spPr bwMode="auto">
          <a:xfrm>
            <a:off x="3048000" y="3835672"/>
            <a:ext cx="28956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 name="Text Box 7"/>
          <p:cNvSpPr txBox="1">
            <a:spLocks noChangeArrowheads="1"/>
          </p:cNvSpPr>
          <p:nvPr/>
        </p:nvSpPr>
        <p:spPr bwMode="auto">
          <a:xfrm>
            <a:off x="5562600" y="3510235"/>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buClr>
                <a:srgbClr val="FF3300"/>
              </a:buClr>
              <a:buSzPct val="70000"/>
              <a:buFont typeface="Wingdings" pitchFamily="2" charset="2"/>
              <a:buNone/>
            </a:pPr>
            <a:r>
              <a:rPr lang="en-US" altLang="zh-CN"/>
              <a:t>*</a:t>
            </a:r>
          </a:p>
        </p:txBody>
      </p:sp>
      <p:sp>
        <p:nvSpPr>
          <p:cNvPr id="8" name="Text Box 8"/>
          <p:cNvSpPr txBox="1">
            <a:spLocks noChangeArrowheads="1"/>
          </p:cNvSpPr>
          <p:nvPr/>
        </p:nvSpPr>
        <p:spPr bwMode="auto">
          <a:xfrm>
            <a:off x="3167063" y="3448322"/>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buClr>
                <a:srgbClr val="FF3300"/>
              </a:buClr>
              <a:buSzPct val="70000"/>
              <a:buFont typeface="Wingdings" pitchFamily="2" charset="2"/>
              <a:buNone/>
            </a:pPr>
            <a:r>
              <a:rPr lang="en-US" altLang="zh-CN"/>
              <a:t>*</a:t>
            </a:r>
          </a:p>
        </p:txBody>
      </p:sp>
      <p:sp>
        <p:nvSpPr>
          <p:cNvPr id="9" name="AutoShape 9"/>
          <p:cNvSpPr>
            <a:spLocks noChangeArrowheads="1"/>
          </p:cNvSpPr>
          <p:nvPr/>
        </p:nvSpPr>
        <p:spPr bwMode="auto">
          <a:xfrm>
            <a:off x="3733800" y="3337197"/>
            <a:ext cx="1752600" cy="381000"/>
          </a:xfrm>
          <a:prstGeom prst="rightArrow">
            <a:avLst>
              <a:gd name="adj1" fmla="val 50000"/>
              <a:gd name="adj2" fmla="val 115000"/>
            </a:avLst>
          </a:prstGeom>
          <a:solidFill>
            <a:schemeClr val="hlink"/>
          </a:solidFill>
          <a:ln w="9525" algn="ctr">
            <a:solidFill>
              <a:schemeClr val="tx1"/>
            </a:solidFill>
            <a:miter lim="800000"/>
            <a:headEnd/>
            <a:tailEnd/>
          </a:ln>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0" name="AutoShape 10"/>
          <p:cNvSpPr>
            <a:spLocks noChangeArrowheads="1"/>
          </p:cNvSpPr>
          <p:nvPr/>
        </p:nvSpPr>
        <p:spPr bwMode="auto">
          <a:xfrm>
            <a:off x="3581400" y="3965847"/>
            <a:ext cx="1676400" cy="381000"/>
          </a:xfrm>
          <a:prstGeom prst="leftArrow">
            <a:avLst>
              <a:gd name="adj1" fmla="val 50000"/>
              <a:gd name="adj2" fmla="val 110000"/>
            </a:avLst>
          </a:prstGeom>
          <a:solidFill>
            <a:schemeClr val="hlink"/>
          </a:solidFill>
          <a:ln w="9525" algn="ctr">
            <a:solidFill>
              <a:schemeClr val="tx1"/>
            </a:solidFill>
            <a:miter lim="800000"/>
            <a:headEnd/>
            <a:tailEnd/>
          </a:ln>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1" name="Line 11"/>
          <p:cNvSpPr>
            <a:spLocks noChangeShapeType="1"/>
          </p:cNvSpPr>
          <p:nvPr/>
        </p:nvSpPr>
        <p:spPr bwMode="auto">
          <a:xfrm>
            <a:off x="4267200" y="3946797"/>
            <a:ext cx="4572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 name="Line 12"/>
          <p:cNvSpPr>
            <a:spLocks noChangeShapeType="1"/>
          </p:cNvSpPr>
          <p:nvPr/>
        </p:nvSpPr>
        <p:spPr bwMode="auto">
          <a:xfrm flipH="1">
            <a:off x="4267200" y="3946797"/>
            <a:ext cx="4572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 name="Text Box 13"/>
          <p:cNvSpPr txBox="1">
            <a:spLocks noChangeArrowheads="1"/>
          </p:cNvSpPr>
          <p:nvPr/>
        </p:nvSpPr>
        <p:spPr bwMode="auto">
          <a:xfrm>
            <a:off x="3733800" y="3046685"/>
            <a:ext cx="1447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buClr>
                <a:srgbClr val="FF3300"/>
              </a:buClr>
              <a:buSzPct val="70000"/>
              <a:buFont typeface="Wingdings" pitchFamily="2" charset="2"/>
              <a:buNone/>
            </a:pPr>
            <a:r>
              <a:rPr lang="zh-CN" altLang="en-US" b="1">
                <a:solidFill>
                  <a:srgbClr val="FF3300"/>
                </a:solidFill>
              </a:rPr>
              <a:t>可导航的</a:t>
            </a:r>
          </a:p>
        </p:txBody>
      </p:sp>
      <p:sp>
        <p:nvSpPr>
          <p:cNvPr id="14" name="Text Box 14"/>
          <p:cNvSpPr txBox="1">
            <a:spLocks noChangeArrowheads="1"/>
          </p:cNvSpPr>
          <p:nvPr/>
        </p:nvSpPr>
        <p:spPr bwMode="auto">
          <a:xfrm>
            <a:off x="3767138" y="4437335"/>
            <a:ext cx="1447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buClr>
                <a:srgbClr val="FF3300"/>
              </a:buClr>
              <a:buSzPct val="70000"/>
              <a:buFont typeface="Wingdings" pitchFamily="2" charset="2"/>
              <a:buNone/>
            </a:pPr>
            <a:r>
              <a:rPr lang="zh-CN" altLang="en-US" b="1">
                <a:solidFill>
                  <a:srgbClr val="FF3300"/>
                </a:solidFill>
              </a:rPr>
              <a:t>不可导航的</a:t>
            </a:r>
          </a:p>
        </p:txBody>
      </p:sp>
      <p:sp>
        <p:nvSpPr>
          <p:cNvPr id="15" name="Rectangle 16"/>
          <p:cNvSpPr>
            <a:spLocks noChangeArrowheads="1"/>
          </p:cNvSpPr>
          <p:nvPr/>
        </p:nvSpPr>
        <p:spPr bwMode="auto">
          <a:xfrm>
            <a:off x="1752600" y="5713685"/>
            <a:ext cx="1447800" cy="498475"/>
          </a:xfrm>
          <a:prstGeom prst="rect">
            <a:avLst/>
          </a:prstGeom>
          <a:solidFill>
            <a:srgbClr val="FFFFCC"/>
          </a:solidFill>
          <a:ln w="9525" algn="ctr">
            <a:solidFill>
              <a:schemeClr val="tx1"/>
            </a:solidFill>
            <a:miter lim="800000"/>
            <a:headEnd/>
            <a:tailEnd/>
          </a:ln>
        </p:spPr>
        <p:txBody>
          <a:bodyPr anchor="ctr">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20000"/>
              </a:spcBef>
              <a:buClr>
                <a:srgbClr val="FF3300"/>
              </a:buClr>
              <a:buSzPct val="70000"/>
              <a:buFont typeface="Wingdings" pitchFamily="2" charset="2"/>
              <a:buNone/>
            </a:pPr>
            <a:r>
              <a:rPr lang="en-US" altLang="zh-CN" sz="2600" b="1">
                <a:latin typeface="Arial Narrow" pitchFamily="34" charset="0"/>
              </a:rPr>
              <a:t>Company</a:t>
            </a:r>
          </a:p>
        </p:txBody>
      </p:sp>
      <p:sp>
        <p:nvSpPr>
          <p:cNvPr id="16" name="Rectangle 17"/>
          <p:cNvSpPr>
            <a:spLocks noChangeArrowheads="1"/>
          </p:cNvSpPr>
          <p:nvPr/>
        </p:nvSpPr>
        <p:spPr bwMode="auto">
          <a:xfrm>
            <a:off x="6019800" y="5713685"/>
            <a:ext cx="1447800" cy="498475"/>
          </a:xfrm>
          <a:prstGeom prst="rect">
            <a:avLst/>
          </a:prstGeom>
          <a:solidFill>
            <a:srgbClr val="FFFFCC"/>
          </a:solidFill>
          <a:ln w="9525" algn="ctr">
            <a:solidFill>
              <a:schemeClr val="tx1"/>
            </a:solidFill>
            <a:miter lim="800000"/>
            <a:headEnd/>
            <a:tailEnd/>
          </a:ln>
        </p:spPr>
        <p:txBody>
          <a:bodyPr anchor="ctr">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20000"/>
              </a:spcBef>
              <a:buClr>
                <a:srgbClr val="FF3300"/>
              </a:buClr>
              <a:buSzPct val="70000"/>
              <a:buFont typeface="Wingdings" pitchFamily="2" charset="2"/>
              <a:buNone/>
            </a:pPr>
            <a:r>
              <a:rPr lang="en-US" altLang="zh-CN" sz="2600" b="1">
                <a:latin typeface="Arial Narrow" pitchFamily="34" charset="0"/>
              </a:rPr>
              <a:t>Person</a:t>
            </a:r>
          </a:p>
        </p:txBody>
      </p:sp>
      <p:cxnSp>
        <p:nvCxnSpPr>
          <p:cNvPr id="17" name="AutoShape 18"/>
          <p:cNvCxnSpPr>
            <a:cxnSpLocks noChangeShapeType="1"/>
            <a:stCxn id="15" idx="3"/>
            <a:endCxn id="16" idx="1"/>
          </p:cNvCxnSpPr>
          <p:nvPr/>
        </p:nvCxnSpPr>
        <p:spPr bwMode="auto">
          <a:xfrm>
            <a:off x="3200400" y="5962922"/>
            <a:ext cx="281940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8" name="Text Box 19"/>
          <p:cNvSpPr txBox="1">
            <a:spLocks noChangeArrowheads="1"/>
          </p:cNvSpPr>
          <p:nvPr/>
        </p:nvSpPr>
        <p:spPr bwMode="auto">
          <a:xfrm>
            <a:off x="3200400" y="5942285"/>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buClr>
                <a:srgbClr val="FF3300"/>
              </a:buClr>
              <a:buSzPct val="70000"/>
              <a:buFont typeface="Wingdings" pitchFamily="2" charset="2"/>
              <a:buNone/>
            </a:pPr>
            <a:r>
              <a:rPr lang="en-US" altLang="zh-CN"/>
              <a:t>1</a:t>
            </a:r>
          </a:p>
        </p:txBody>
      </p:sp>
      <p:sp>
        <p:nvSpPr>
          <p:cNvPr id="19" name="Text Box 20"/>
          <p:cNvSpPr txBox="1">
            <a:spLocks noChangeArrowheads="1"/>
          </p:cNvSpPr>
          <p:nvPr/>
        </p:nvSpPr>
        <p:spPr bwMode="auto">
          <a:xfrm>
            <a:off x="5638800" y="5942285"/>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buClr>
                <a:srgbClr val="FF3300"/>
              </a:buClr>
              <a:buSzPct val="70000"/>
              <a:buFont typeface="Wingdings" pitchFamily="2" charset="2"/>
              <a:buNone/>
            </a:pPr>
            <a:r>
              <a:rPr lang="en-US" altLang="zh-CN"/>
              <a:t>*</a:t>
            </a:r>
          </a:p>
        </p:txBody>
      </p:sp>
      <p:sp>
        <p:nvSpPr>
          <p:cNvPr id="20" name="AutoShape 21"/>
          <p:cNvSpPr>
            <a:spLocks noChangeArrowheads="1"/>
          </p:cNvSpPr>
          <p:nvPr/>
        </p:nvSpPr>
        <p:spPr bwMode="auto">
          <a:xfrm>
            <a:off x="3810000" y="5470797"/>
            <a:ext cx="1752600" cy="381000"/>
          </a:xfrm>
          <a:prstGeom prst="rightArrow">
            <a:avLst>
              <a:gd name="adj1" fmla="val 50000"/>
              <a:gd name="adj2" fmla="val 115000"/>
            </a:avLst>
          </a:prstGeom>
          <a:solidFill>
            <a:schemeClr val="hlink"/>
          </a:solidFill>
          <a:ln w="9525" algn="ctr">
            <a:solidFill>
              <a:schemeClr val="tx1"/>
            </a:solidFill>
            <a:miter lim="800000"/>
            <a:headEnd/>
            <a:tailEnd/>
          </a:ln>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21" name="AutoShape 22"/>
          <p:cNvSpPr>
            <a:spLocks noChangeArrowheads="1"/>
          </p:cNvSpPr>
          <p:nvPr/>
        </p:nvSpPr>
        <p:spPr bwMode="auto">
          <a:xfrm>
            <a:off x="3708400" y="6013722"/>
            <a:ext cx="1676400" cy="381000"/>
          </a:xfrm>
          <a:prstGeom prst="leftArrow">
            <a:avLst>
              <a:gd name="adj1" fmla="val 50000"/>
              <a:gd name="adj2" fmla="val 110000"/>
            </a:avLst>
          </a:prstGeom>
          <a:solidFill>
            <a:schemeClr val="hlink"/>
          </a:solidFill>
          <a:ln w="9525" algn="ctr">
            <a:solidFill>
              <a:schemeClr val="tx1"/>
            </a:solidFill>
            <a:miter lim="800000"/>
            <a:headEnd/>
            <a:tailEnd/>
          </a:ln>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22" name="Text Box 23"/>
          <p:cNvSpPr txBox="1">
            <a:spLocks noChangeArrowheads="1"/>
          </p:cNvSpPr>
          <p:nvPr/>
        </p:nvSpPr>
        <p:spPr bwMode="auto">
          <a:xfrm>
            <a:off x="3886200" y="5180285"/>
            <a:ext cx="1447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buClr>
                <a:srgbClr val="FF3300"/>
              </a:buClr>
              <a:buSzPct val="70000"/>
              <a:buFont typeface="Wingdings" pitchFamily="2" charset="2"/>
              <a:buNone/>
            </a:pPr>
            <a:r>
              <a:rPr lang="zh-CN" altLang="en-US" b="1">
                <a:solidFill>
                  <a:srgbClr val="FF3300"/>
                </a:solidFill>
              </a:rPr>
              <a:t>可导航的</a:t>
            </a:r>
          </a:p>
        </p:txBody>
      </p:sp>
      <p:sp>
        <p:nvSpPr>
          <p:cNvPr id="23" name="Text Box 24"/>
          <p:cNvSpPr txBox="1">
            <a:spLocks noChangeArrowheads="1"/>
          </p:cNvSpPr>
          <p:nvPr/>
        </p:nvSpPr>
        <p:spPr bwMode="auto">
          <a:xfrm>
            <a:off x="3987800" y="6302647"/>
            <a:ext cx="1447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buClr>
                <a:srgbClr val="FF3300"/>
              </a:buClr>
              <a:buSzPct val="70000"/>
              <a:buFont typeface="Wingdings" pitchFamily="2" charset="2"/>
              <a:buNone/>
            </a:pPr>
            <a:r>
              <a:rPr lang="zh-CN" altLang="en-US" b="1">
                <a:solidFill>
                  <a:srgbClr val="FF3300"/>
                </a:solidFill>
              </a:rPr>
              <a:t>可导航的</a:t>
            </a:r>
          </a:p>
        </p:txBody>
      </p:sp>
      <p:sp>
        <p:nvSpPr>
          <p:cNvPr id="24" name="AutoShape 25"/>
          <p:cNvSpPr>
            <a:spLocks noChangeArrowheads="1"/>
          </p:cNvSpPr>
          <p:nvPr/>
        </p:nvSpPr>
        <p:spPr bwMode="auto">
          <a:xfrm>
            <a:off x="5867400" y="4357960"/>
            <a:ext cx="2971800" cy="1219200"/>
          </a:xfrm>
          <a:prstGeom prst="wedgeRoundRectCallout">
            <a:avLst>
              <a:gd name="adj1" fmla="val -46634"/>
              <a:gd name="adj2" fmla="val 61199"/>
              <a:gd name="adj3" fmla="val 16667"/>
            </a:avLst>
          </a:prstGeom>
          <a:solidFill>
            <a:srgbClr val="0000FF"/>
          </a:solidFill>
          <a:ln w="9525" algn="ctr">
            <a:solidFill>
              <a:schemeClr val="tx1"/>
            </a:solidFill>
            <a:miter lim="800000"/>
            <a:headEnd/>
            <a:tailEnd/>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b="1">
                <a:solidFill>
                  <a:schemeClr val="bg1"/>
                </a:solidFill>
              </a:rPr>
              <a:t>对象</a:t>
            </a:r>
            <a:r>
              <a:rPr lang="en-US" altLang="zh-CN" b="1">
                <a:solidFill>
                  <a:schemeClr val="bg1"/>
                </a:solidFill>
              </a:rPr>
              <a:t>Company</a:t>
            </a:r>
            <a:r>
              <a:rPr lang="zh-CN" altLang="en-US" b="1">
                <a:solidFill>
                  <a:schemeClr val="bg1"/>
                </a:solidFill>
              </a:rPr>
              <a:t>能够向对象</a:t>
            </a:r>
            <a:r>
              <a:rPr lang="en-US" altLang="zh-CN" b="1">
                <a:solidFill>
                  <a:schemeClr val="bg1"/>
                </a:solidFill>
              </a:rPr>
              <a:t>Person</a:t>
            </a:r>
            <a:r>
              <a:rPr lang="zh-CN" altLang="en-US" b="1">
                <a:solidFill>
                  <a:schemeClr val="bg1"/>
                </a:solidFill>
              </a:rPr>
              <a:t>发送消息，</a:t>
            </a:r>
          </a:p>
          <a:p>
            <a:pPr eaLnBrk="1" hangingPunct="1"/>
            <a:r>
              <a:rPr lang="zh-CN" altLang="en-US" b="1">
                <a:solidFill>
                  <a:schemeClr val="bg1"/>
                </a:solidFill>
              </a:rPr>
              <a:t>对象</a:t>
            </a:r>
            <a:r>
              <a:rPr lang="en-US" altLang="zh-CN" b="1">
                <a:solidFill>
                  <a:schemeClr val="bg1"/>
                </a:solidFill>
              </a:rPr>
              <a:t>Person</a:t>
            </a:r>
            <a:r>
              <a:rPr lang="zh-CN" altLang="en-US" b="1">
                <a:solidFill>
                  <a:schemeClr val="bg1"/>
                </a:solidFill>
              </a:rPr>
              <a:t>也能够向</a:t>
            </a:r>
            <a:r>
              <a:rPr lang="en-US" altLang="zh-CN" b="1">
                <a:solidFill>
                  <a:schemeClr val="bg1"/>
                </a:solidFill>
              </a:rPr>
              <a:t>Company</a:t>
            </a:r>
            <a:r>
              <a:rPr lang="zh-CN" altLang="en-US" b="1">
                <a:solidFill>
                  <a:schemeClr val="bg1"/>
                </a:solidFill>
              </a:rPr>
              <a:t>发送消息。</a:t>
            </a:r>
          </a:p>
        </p:txBody>
      </p:sp>
      <p:sp>
        <p:nvSpPr>
          <p:cNvPr id="25" name="TextBox 24"/>
          <p:cNvSpPr txBox="1"/>
          <p:nvPr/>
        </p:nvSpPr>
        <p:spPr>
          <a:xfrm>
            <a:off x="539750" y="1001985"/>
            <a:ext cx="7848600" cy="1293812"/>
          </a:xfrm>
          <a:prstGeom prst="rect">
            <a:avLst/>
          </a:prstGeom>
          <a:noFill/>
        </p:spPr>
        <p:txBody>
          <a:bodyPr>
            <a:spAutoFit/>
          </a:bodyPr>
          <a:lstStyle/>
          <a:p>
            <a:pPr marL="36000">
              <a:spcBef>
                <a:spcPts val="60"/>
              </a:spcBef>
              <a:buFont typeface="Wingdings" pitchFamily="2" charset="2"/>
              <a:buChar char="Ø"/>
              <a:defRPr/>
            </a:pPr>
            <a:r>
              <a:rPr lang="zh-CN" altLang="en-US" sz="2600" b="1" dirty="0">
                <a:solidFill>
                  <a:srgbClr val="0000FF"/>
                </a:solidFill>
                <a:latin typeface="+mn-ea"/>
                <a:ea typeface="+mn-ea"/>
              </a:rPr>
              <a:t>导航性：</a:t>
            </a:r>
            <a:r>
              <a:rPr lang="zh-CN" altLang="en-US" sz="2600" b="1" dirty="0">
                <a:latin typeface="+mn-ea"/>
                <a:ea typeface="+mn-ea"/>
              </a:rPr>
              <a:t>在关系箭头的端部显示，如果关系没有箭头，那么它是双向的。导航性表明消息仅能够在箭头的方向上传递。</a:t>
            </a:r>
            <a:endParaRPr lang="zh-CN" altLang="en-US" sz="2600" b="1" dirty="0">
              <a:solidFill>
                <a:srgbClr val="0000FF"/>
              </a:solidFill>
              <a:latin typeface="+mn-ea"/>
              <a:ea typeface="+mn-ea"/>
            </a:endParaRPr>
          </a:p>
        </p:txBody>
      </p:sp>
      <p:sp>
        <p:nvSpPr>
          <p:cNvPr id="26" name="AutoShape 15"/>
          <p:cNvSpPr>
            <a:spLocks noChangeArrowheads="1"/>
          </p:cNvSpPr>
          <p:nvPr/>
        </p:nvSpPr>
        <p:spPr bwMode="auto">
          <a:xfrm>
            <a:off x="6084888" y="2557735"/>
            <a:ext cx="2667000" cy="1066800"/>
          </a:xfrm>
          <a:prstGeom prst="wedgeRoundRectCallout">
            <a:avLst>
              <a:gd name="adj1" fmla="val -46250"/>
              <a:gd name="adj2" fmla="val 62796"/>
              <a:gd name="adj3" fmla="val 16667"/>
            </a:avLst>
          </a:prstGeom>
          <a:solidFill>
            <a:srgbClr val="0000FF"/>
          </a:solidFill>
          <a:ln w="9525" algn="ctr">
            <a:solidFill>
              <a:schemeClr val="tx1"/>
            </a:solidFill>
            <a:miter lim="800000"/>
            <a:headEnd/>
            <a:tailEnd/>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b="1">
                <a:solidFill>
                  <a:schemeClr val="bg1"/>
                </a:solidFill>
              </a:rPr>
              <a:t>对象</a:t>
            </a:r>
            <a:r>
              <a:rPr lang="en-US" altLang="zh-CN" b="1">
                <a:solidFill>
                  <a:schemeClr val="bg1"/>
                </a:solidFill>
              </a:rPr>
              <a:t>Order</a:t>
            </a:r>
            <a:r>
              <a:rPr lang="zh-CN" altLang="en-US" b="1">
                <a:solidFill>
                  <a:schemeClr val="bg1"/>
                </a:solidFill>
              </a:rPr>
              <a:t>能够向对象</a:t>
            </a:r>
            <a:r>
              <a:rPr lang="en-US" altLang="zh-CN" b="1">
                <a:solidFill>
                  <a:schemeClr val="bg1"/>
                </a:solidFill>
              </a:rPr>
              <a:t>Product</a:t>
            </a:r>
            <a:r>
              <a:rPr lang="zh-CN" altLang="en-US" b="1">
                <a:solidFill>
                  <a:schemeClr val="bg1"/>
                </a:solidFill>
              </a:rPr>
              <a:t>发送消息，但消息不能反向发送。</a:t>
            </a:r>
          </a:p>
        </p:txBody>
      </p:sp>
    </p:spTree>
    <p:extLst>
      <p:ext uri="{BB962C8B-B14F-4D97-AF65-F5344CB8AC3E}">
        <p14:creationId xmlns:p14="http://schemas.microsoft.com/office/powerpoint/2010/main" val="31621552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strVal val="#ppt_w*0.05"/>
                                          </p:val>
                                        </p:tav>
                                        <p:tav tm="100000">
                                          <p:val>
                                            <p:strVal val="#ppt_w"/>
                                          </p:val>
                                        </p:tav>
                                      </p:tavLst>
                                    </p:anim>
                                    <p:anim calcmode="lin" valueType="num">
                                      <p:cBhvr>
                                        <p:cTn id="8" dur="500" fill="hold"/>
                                        <p:tgtEl>
                                          <p:spTgt spid="26"/>
                                        </p:tgtEl>
                                        <p:attrNameLst>
                                          <p:attrName>ppt_h</p:attrName>
                                        </p:attrNameLst>
                                      </p:cBhvr>
                                      <p:tavLst>
                                        <p:tav tm="0">
                                          <p:val>
                                            <p:strVal val="#ppt_h"/>
                                          </p:val>
                                        </p:tav>
                                        <p:tav tm="100000">
                                          <p:val>
                                            <p:strVal val="#ppt_h"/>
                                          </p:val>
                                        </p:tav>
                                      </p:tavLst>
                                    </p:anim>
                                    <p:anim calcmode="lin" valueType="num">
                                      <p:cBhvr>
                                        <p:cTn id="9" dur="500" fill="hold"/>
                                        <p:tgtEl>
                                          <p:spTgt spid="26"/>
                                        </p:tgtEl>
                                        <p:attrNameLst>
                                          <p:attrName>ppt_x</p:attrName>
                                        </p:attrNameLst>
                                      </p:cBhvr>
                                      <p:tavLst>
                                        <p:tav tm="0">
                                          <p:val>
                                            <p:strVal val="#ppt_x-.2"/>
                                          </p:val>
                                        </p:tav>
                                        <p:tav tm="100000">
                                          <p:val>
                                            <p:strVal val="#ppt_x"/>
                                          </p:val>
                                        </p:tav>
                                      </p:tavLst>
                                    </p:anim>
                                    <p:anim calcmode="lin" valueType="num">
                                      <p:cBhvr>
                                        <p:cTn id="10" dur="500" fill="hold"/>
                                        <p:tgtEl>
                                          <p:spTgt spid="26"/>
                                        </p:tgtEl>
                                        <p:attrNameLst>
                                          <p:attrName>ppt_y</p:attrName>
                                        </p:attrNameLst>
                                      </p:cBhvr>
                                      <p:tavLst>
                                        <p:tav tm="0">
                                          <p:val>
                                            <p:strVal val="#ppt_y"/>
                                          </p:val>
                                        </p:tav>
                                        <p:tav tm="100000">
                                          <p:val>
                                            <p:strVal val="#ppt_y"/>
                                          </p:val>
                                        </p:tav>
                                      </p:tavLst>
                                    </p:anim>
                                    <p:animEffect transition="in" filter="fade">
                                      <p:cBhvr>
                                        <p:cTn id="11" dur="500"/>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grpId="0" nodeType="click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strVal val="#ppt_w*0.05"/>
                                          </p:val>
                                        </p:tav>
                                        <p:tav tm="100000">
                                          <p:val>
                                            <p:strVal val="#ppt_w"/>
                                          </p:val>
                                        </p:tav>
                                      </p:tavLst>
                                    </p:anim>
                                    <p:anim calcmode="lin" valueType="num">
                                      <p:cBhvr>
                                        <p:cTn id="17" dur="500" fill="hold"/>
                                        <p:tgtEl>
                                          <p:spTgt spid="24"/>
                                        </p:tgtEl>
                                        <p:attrNameLst>
                                          <p:attrName>ppt_h</p:attrName>
                                        </p:attrNameLst>
                                      </p:cBhvr>
                                      <p:tavLst>
                                        <p:tav tm="0">
                                          <p:val>
                                            <p:strVal val="#ppt_h"/>
                                          </p:val>
                                        </p:tav>
                                        <p:tav tm="100000">
                                          <p:val>
                                            <p:strVal val="#ppt_h"/>
                                          </p:val>
                                        </p:tav>
                                      </p:tavLst>
                                    </p:anim>
                                    <p:anim calcmode="lin" valueType="num">
                                      <p:cBhvr>
                                        <p:cTn id="18" dur="500" fill="hold"/>
                                        <p:tgtEl>
                                          <p:spTgt spid="24"/>
                                        </p:tgtEl>
                                        <p:attrNameLst>
                                          <p:attrName>ppt_x</p:attrName>
                                        </p:attrNameLst>
                                      </p:cBhvr>
                                      <p:tavLst>
                                        <p:tav tm="0">
                                          <p:val>
                                            <p:strVal val="#ppt_x-.2"/>
                                          </p:val>
                                        </p:tav>
                                        <p:tav tm="100000">
                                          <p:val>
                                            <p:strVal val="#ppt_x"/>
                                          </p:val>
                                        </p:tav>
                                      </p:tavLst>
                                    </p:anim>
                                    <p:anim calcmode="lin" valueType="num">
                                      <p:cBhvr>
                                        <p:cTn id="19" dur="500" fill="hold"/>
                                        <p:tgtEl>
                                          <p:spTgt spid="24"/>
                                        </p:tgtEl>
                                        <p:attrNameLst>
                                          <p:attrName>ppt_y</p:attrName>
                                        </p:attrNameLst>
                                      </p:cBhvr>
                                      <p:tavLst>
                                        <p:tav tm="0">
                                          <p:val>
                                            <p:strVal val="#ppt_y"/>
                                          </p:val>
                                        </p:tav>
                                        <p:tav tm="100000">
                                          <p:val>
                                            <p:strVal val="#ppt_y"/>
                                          </p:val>
                                        </p:tav>
                                      </p:tavLst>
                                    </p:anim>
                                    <p:animEffect transition="in" filter="fade">
                                      <p:cBhvr>
                                        <p:cTn id="2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2.6</a:t>
            </a:r>
            <a:r>
              <a:rPr lang="zh-CN" altLang="en-US" dirty="0"/>
              <a:t> 类图</a:t>
            </a:r>
            <a:endParaRPr lang="zh-CN" altLang="en-US" dirty="0"/>
          </a:p>
        </p:txBody>
      </p:sp>
      <p:sp>
        <p:nvSpPr>
          <p:cNvPr id="4" name="Rectangle 2"/>
          <p:cNvSpPr>
            <a:spLocks noChangeArrowheads="1"/>
          </p:cNvSpPr>
          <p:nvPr/>
        </p:nvSpPr>
        <p:spPr bwMode="auto">
          <a:xfrm>
            <a:off x="3071813" y="4439890"/>
            <a:ext cx="2667000" cy="1752600"/>
          </a:xfrm>
          <a:prstGeom prst="rect">
            <a:avLst/>
          </a:prstGeom>
          <a:solidFill>
            <a:srgbClr val="DDDDDD"/>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5" name="Rectangle 5"/>
          <p:cNvSpPr>
            <a:spLocks noChangeArrowheads="1"/>
          </p:cNvSpPr>
          <p:nvPr/>
        </p:nvSpPr>
        <p:spPr bwMode="auto">
          <a:xfrm>
            <a:off x="1547813" y="3068290"/>
            <a:ext cx="1447800" cy="498475"/>
          </a:xfrm>
          <a:prstGeom prst="rect">
            <a:avLst/>
          </a:prstGeom>
          <a:solidFill>
            <a:srgbClr val="FFFFCC"/>
          </a:solidFill>
          <a:ln w="9525" algn="ctr">
            <a:solidFill>
              <a:schemeClr val="tx1"/>
            </a:solidFill>
            <a:miter lim="800000"/>
            <a:headEnd/>
            <a:tailEnd/>
          </a:ln>
        </p:spPr>
        <p:txBody>
          <a:bodyPr anchor="ctr">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20000"/>
              </a:spcBef>
              <a:buClr>
                <a:srgbClr val="FF3300"/>
              </a:buClr>
              <a:buSzPct val="70000"/>
              <a:buFont typeface="Wingdings" pitchFamily="2" charset="2"/>
              <a:buNone/>
            </a:pPr>
            <a:r>
              <a:rPr lang="en-US" altLang="zh-CN" sz="2600" b="1">
                <a:latin typeface="Arial Narrow" pitchFamily="34" charset="0"/>
              </a:rPr>
              <a:t>Company</a:t>
            </a:r>
          </a:p>
        </p:txBody>
      </p:sp>
      <p:sp>
        <p:nvSpPr>
          <p:cNvPr id="6" name="Rectangle 6"/>
          <p:cNvSpPr>
            <a:spLocks noChangeArrowheads="1"/>
          </p:cNvSpPr>
          <p:nvPr/>
        </p:nvSpPr>
        <p:spPr bwMode="auto">
          <a:xfrm>
            <a:off x="5815013" y="3068290"/>
            <a:ext cx="1447800" cy="498475"/>
          </a:xfrm>
          <a:prstGeom prst="rect">
            <a:avLst/>
          </a:prstGeom>
          <a:solidFill>
            <a:srgbClr val="FFFFCC"/>
          </a:solidFill>
          <a:ln w="9525" algn="ctr">
            <a:solidFill>
              <a:schemeClr val="tx1"/>
            </a:solidFill>
            <a:miter lim="800000"/>
            <a:headEnd/>
            <a:tailEnd/>
          </a:ln>
        </p:spPr>
        <p:txBody>
          <a:bodyPr anchor="ctr">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20000"/>
              </a:spcBef>
              <a:buClr>
                <a:srgbClr val="FF3300"/>
              </a:buClr>
              <a:buSzPct val="70000"/>
              <a:buFont typeface="Wingdings" pitchFamily="2" charset="2"/>
              <a:buNone/>
            </a:pPr>
            <a:r>
              <a:rPr lang="en-US" altLang="zh-CN" sz="2600" b="1">
                <a:latin typeface="Arial Narrow" pitchFamily="34" charset="0"/>
              </a:rPr>
              <a:t>Person</a:t>
            </a:r>
          </a:p>
        </p:txBody>
      </p:sp>
      <p:cxnSp>
        <p:nvCxnSpPr>
          <p:cNvPr id="7" name="AutoShape 7"/>
          <p:cNvCxnSpPr>
            <a:cxnSpLocks noChangeShapeType="1"/>
            <a:stCxn id="5" idx="3"/>
            <a:endCxn id="6" idx="1"/>
          </p:cNvCxnSpPr>
          <p:nvPr/>
        </p:nvCxnSpPr>
        <p:spPr bwMode="auto">
          <a:xfrm>
            <a:off x="2995613" y="3317528"/>
            <a:ext cx="281940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8" name="Text Box 8"/>
          <p:cNvSpPr txBox="1">
            <a:spLocks noChangeArrowheads="1"/>
          </p:cNvSpPr>
          <p:nvPr/>
        </p:nvSpPr>
        <p:spPr bwMode="auto">
          <a:xfrm>
            <a:off x="3071813" y="3130203"/>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buClr>
                <a:srgbClr val="FF3300"/>
              </a:buClr>
              <a:buSzPct val="70000"/>
              <a:buFont typeface="Wingdings" pitchFamily="2" charset="2"/>
              <a:buNone/>
            </a:pPr>
            <a:r>
              <a:rPr lang="en-US" altLang="zh-CN"/>
              <a:t>*</a:t>
            </a:r>
          </a:p>
        </p:txBody>
      </p:sp>
      <p:sp>
        <p:nvSpPr>
          <p:cNvPr id="9" name="Text Box 9"/>
          <p:cNvSpPr txBox="1">
            <a:spLocks noChangeArrowheads="1"/>
          </p:cNvSpPr>
          <p:nvPr/>
        </p:nvSpPr>
        <p:spPr bwMode="auto">
          <a:xfrm>
            <a:off x="5510213" y="3130203"/>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buClr>
                <a:srgbClr val="FF3300"/>
              </a:buClr>
              <a:buSzPct val="70000"/>
              <a:buFont typeface="Wingdings" pitchFamily="2" charset="2"/>
              <a:buNone/>
            </a:pPr>
            <a:r>
              <a:rPr lang="en-US" altLang="zh-CN"/>
              <a:t>*</a:t>
            </a:r>
          </a:p>
        </p:txBody>
      </p:sp>
      <p:sp>
        <p:nvSpPr>
          <p:cNvPr id="10" name="Rectangle 10"/>
          <p:cNvSpPr>
            <a:spLocks noChangeArrowheads="1"/>
          </p:cNvSpPr>
          <p:nvPr/>
        </p:nvSpPr>
        <p:spPr bwMode="auto">
          <a:xfrm>
            <a:off x="1547813" y="4551015"/>
            <a:ext cx="1447800" cy="498475"/>
          </a:xfrm>
          <a:prstGeom prst="rect">
            <a:avLst/>
          </a:prstGeom>
          <a:solidFill>
            <a:srgbClr val="FFFFCC"/>
          </a:solidFill>
          <a:ln w="9525" algn="ctr">
            <a:solidFill>
              <a:schemeClr val="tx1"/>
            </a:solidFill>
            <a:miter lim="800000"/>
            <a:headEnd/>
            <a:tailEnd/>
          </a:ln>
        </p:spPr>
        <p:txBody>
          <a:bodyPr anchor="ctr">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20000"/>
              </a:spcBef>
              <a:buClr>
                <a:srgbClr val="FF3300"/>
              </a:buClr>
              <a:buSzPct val="70000"/>
              <a:buFont typeface="Wingdings" pitchFamily="2" charset="2"/>
              <a:buNone/>
            </a:pPr>
            <a:r>
              <a:rPr lang="en-US" altLang="zh-CN" sz="2600" b="1">
                <a:latin typeface="Arial Narrow" pitchFamily="34" charset="0"/>
              </a:rPr>
              <a:t>Company</a:t>
            </a:r>
          </a:p>
        </p:txBody>
      </p:sp>
      <p:sp>
        <p:nvSpPr>
          <p:cNvPr id="11" name="Rectangle 11"/>
          <p:cNvSpPr>
            <a:spLocks noChangeArrowheads="1"/>
          </p:cNvSpPr>
          <p:nvPr/>
        </p:nvSpPr>
        <p:spPr bwMode="auto">
          <a:xfrm>
            <a:off x="5815013" y="4551015"/>
            <a:ext cx="1447800" cy="498475"/>
          </a:xfrm>
          <a:prstGeom prst="rect">
            <a:avLst/>
          </a:prstGeom>
          <a:solidFill>
            <a:srgbClr val="FFFFCC"/>
          </a:solidFill>
          <a:ln w="9525" algn="ctr">
            <a:solidFill>
              <a:schemeClr val="tx1"/>
            </a:solidFill>
            <a:miter lim="800000"/>
            <a:headEnd/>
            <a:tailEnd/>
          </a:ln>
        </p:spPr>
        <p:txBody>
          <a:bodyPr anchor="ctr">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20000"/>
              </a:spcBef>
              <a:buClr>
                <a:srgbClr val="FF3300"/>
              </a:buClr>
              <a:buSzPct val="70000"/>
              <a:buFont typeface="Wingdings" pitchFamily="2" charset="2"/>
              <a:buNone/>
            </a:pPr>
            <a:r>
              <a:rPr lang="en-US" altLang="zh-CN" sz="2600" b="1">
                <a:latin typeface="Arial Narrow" pitchFamily="34" charset="0"/>
              </a:rPr>
              <a:t>Person</a:t>
            </a:r>
          </a:p>
        </p:txBody>
      </p:sp>
      <p:cxnSp>
        <p:nvCxnSpPr>
          <p:cNvPr id="12" name="AutoShape 12"/>
          <p:cNvCxnSpPr>
            <a:cxnSpLocks noChangeShapeType="1"/>
            <a:stCxn id="10" idx="3"/>
            <a:endCxn id="11" idx="1"/>
          </p:cNvCxnSpPr>
          <p:nvPr/>
        </p:nvCxnSpPr>
        <p:spPr bwMode="auto">
          <a:xfrm>
            <a:off x="2995613" y="4800253"/>
            <a:ext cx="281940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3" name="Text Box 13"/>
          <p:cNvSpPr txBox="1">
            <a:spLocks noChangeArrowheads="1"/>
          </p:cNvSpPr>
          <p:nvPr/>
        </p:nvSpPr>
        <p:spPr bwMode="auto">
          <a:xfrm>
            <a:off x="3071813" y="461292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buClr>
                <a:srgbClr val="FF3300"/>
              </a:buClr>
              <a:buSzPct val="70000"/>
              <a:buFont typeface="Wingdings" pitchFamily="2" charset="2"/>
              <a:buNone/>
            </a:pPr>
            <a:r>
              <a:rPr lang="en-US" altLang="zh-CN"/>
              <a:t>*</a:t>
            </a:r>
          </a:p>
        </p:txBody>
      </p:sp>
      <p:sp>
        <p:nvSpPr>
          <p:cNvPr id="14" name="Text Box 14"/>
          <p:cNvSpPr txBox="1">
            <a:spLocks noChangeArrowheads="1"/>
          </p:cNvSpPr>
          <p:nvPr/>
        </p:nvSpPr>
        <p:spPr bwMode="auto">
          <a:xfrm>
            <a:off x="5510213" y="461292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buClr>
                <a:srgbClr val="FF3300"/>
              </a:buClr>
              <a:buSzPct val="70000"/>
              <a:buFont typeface="Wingdings" pitchFamily="2" charset="2"/>
              <a:buNone/>
            </a:pPr>
            <a:r>
              <a:rPr lang="en-US" altLang="zh-CN"/>
              <a:t>*</a:t>
            </a:r>
          </a:p>
        </p:txBody>
      </p:sp>
      <p:sp>
        <p:nvSpPr>
          <p:cNvPr id="15" name="Rectangle 15"/>
          <p:cNvSpPr>
            <a:spLocks noChangeArrowheads="1"/>
          </p:cNvSpPr>
          <p:nvPr/>
        </p:nvSpPr>
        <p:spPr bwMode="auto">
          <a:xfrm>
            <a:off x="3681413" y="5190778"/>
            <a:ext cx="1447800" cy="849312"/>
          </a:xfrm>
          <a:prstGeom prst="rect">
            <a:avLst/>
          </a:prstGeom>
          <a:solidFill>
            <a:srgbClr val="FFFFCC"/>
          </a:solidFill>
          <a:ln w="9525" algn="ctr">
            <a:solidFill>
              <a:schemeClr val="tx1"/>
            </a:solidFill>
            <a:miter lim="800000"/>
            <a:headEnd/>
            <a:tailEnd/>
          </a:ln>
        </p:spPr>
        <p:txBody>
          <a:bodyPr wrap="none" anchor="ct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20000"/>
              </a:spcBef>
              <a:buClr>
                <a:srgbClr val="FF3300"/>
              </a:buClr>
              <a:buSzPct val="70000"/>
              <a:buFont typeface="Wingdings" pitchFamily="2" charset="2"/>
              <a:buNone/>
            </a:pPr>
            <a:endParaRPr lang="zh-CN" altLang="zh-CN" sz="2600">
              <a:latin typeface="Arial Narrow" pitchFamily="34" charset="0"/>
            </a:endParaRPr>
          </a:p>
        </p:txBody>
      </p:sp>
      <p:sp>
        <p:nvSpPr>
          <p:cNvPr id="16" name="Text Box 16"/>
          <p:cNvSpPr txBox="1">
            <a:spLocks noChangeArrowheads="1"/>
          </p:cNvSpPr>
          <p:nvPr/>
        </p:nvSpPr>
        <p:spPr bwMode="auto">
          <a:xfrm>
            <a:off x="3605213" y="5659090"/>
            <a:ext cx="1905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buClr>
                <a:srgbClr val="FF3300"/>
              </a:buClr>
              <a:buSzPct val="70000"/>
              <a:buFont typeface="Wingdings" pitchFamily="2" charset="2"/>
              <a:buNone/>
            </a:pPr>
            <a:r>
              <a:rPr lang="en-US" altLang="zh-CN"/>
              <a:t>salary: double</a:t>
            </a:r>
          </a:p>
        </p:txBody>
      </p:sp>
      <p:sp>
        <p:nvSpPr>
          <p:cNvPr id="17" name="Text Box 17"/>
          <p:cNvSpPr txBox="1">
            <a:spLocks noChangeArrowheads="1"/>
          </p:cNvSpPr>
          <p:nvPr/>
        </p:nvSpPr>
        <p:spPr bwMode="auto">
          <a:xfrm>
            <a:off x="4062413" y="520189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buClr>
                <a:srgbClr val="FF3300"/>
              </a:buClr>
              <a:buSzPct val="70000"/>
              <a:buFont typeface="Wingdings" pitchFamily="2" charset="2"/>
              <a:buNone/>
            </a:pPr>
            <a:r>
              <a:rPr lang="en-US" altLang="zh-CN" sz="2400" b="1"/>
              <a:t>Job</a:t>
            </a:r>
          </a:p>
        </p:txBody>
      </p:sp>
      <p:sp>
        <p:nvSpPr>
          <p:cNvPr id="18" name="Line 18"/>
          <p:cNvSpPr>
            <a:spLocks noChangeShapeType="1"/>
          </p:cNvSpPr>
          <p:nvPr/>
        </p:nvSpPr>
        <p:spPr bwMode="auto">
          <a:xfrm>
            <a:off x="3681413" y="5625753"/>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9" name="Line 19"/>
          <p:cNvSpPr>
            <a:spLocks noChangeShapeType="1"/>
          </p:cNvSpPr>
          <p:nvPr/>
        </p:nvSpPr>
        <p:spPr bwMode="auto">
          <a:xfrm>
            <a:off x="4367213" y="4820890"/>
            <a:ext cx="0" cy="3810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0" name="AutoShape 20"/>
          <p:cNvSpPr>
            <a:spLocks noChangeArrowheads="1"/>
          </p:cNvSpPr>
          <p:nvPr/>
        </p:nvSpPr>
        <p:spPr bwMode="auto">
          <a:xfrm>
            <a:off x="4062413" y="3677890"/>
            <a:ext cx="609600" cy="457200"/>
          </a:xfrm>
          <a:prstGeom prst="downArrow">
            <a:avLst>
              <a:gd name="adj1" fmla="val 50000"/>
              <a:gd name="adj2" fmla="val 25000"/>
            </a:avLst>
          </a:prstGeom>
          <a:solidFill>
            <a:schemeClr val="hlink"/>
          </a:solidFill>
          <a:ln w="9525" algn="ctr">
            <a:solidFill>
              <a:schemeClr val="tx1"/>
            </a:solidFill>
            <a:miter lim="800000"/>
            <a:headEnd/>
            <a:tailEnd/>
          </a:ln>
        </p:spPr>
        <p:txBody>
          <a:bodyPr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21" name="Text Box 21"/>
          <p:cNvSpPr txBox="1">
            <a:spLocks noChangeArrowheads="1"/>
          </p:cNvSpPr>
          <p:nvPr/>
        </p:nvSpPr>
        <p:spPr bwMode="auto">
          <a:xfrm>
            <a:off x="1852613" y="5506690"/>
            <a:ext cx="12954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buClr>
                <a:srgbClr val="FF3300"/>
              </a:buClr>
              <a:buSzPct val="70000"/>
              <a:buFont typeface="Wingdings" pitchFamily="2" charset="2"/>
              <a:buNone/>
            </a:pPr>
            <a:r>
              <a:rPr lang="zh-CN" altLang="en-US" sz="2600" b="1">
                <a:solidFill>
                  <a:srgbClr val="FF3300"/>
                </a:solidFill>
              </a:rPr>
              <a:t>关联类</a:t>
            </a:r>
          </a:p>
        </p:txBody>
      </p:sp>
      <p:sp>
        <p:nvSpPr>
          <p:cNvPr id="22" name="Text Box 22"/>
          <p:cNvSpPr txBox="1">
            <a:spLocks noChangeArrowheads="1"/>
          </p:cNvSpPr>
          <p:nvPr/>
        </p:nvSpPr>
        <p:spPr bwMode="auto">
          <a:xfrm>
            <a:off x="5662613" y="5201890"/>
            <a:ext cx="22860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buClr>
                <a:srgbClr val="FF3300"/>
              </a:buClr>
              <a:buSzPct val="70000"/>
              <a:buFont typeface="Wingdings" pitchFamily="2" charset="2"/>
              <a:buNone/>
            </a:pPr>
            <a:r>
              <a:rPr lang="en-US" altLang="zh-CN" sz="2400" b="1">
                <a:solidFill>
                  <a:srgbClr val="FF3300"/>
                </a:solidFill>
              </a:rPr>
              <a:t>    </a:t>
            </a:r>
            <a:r>
              <a:rPr lang="zh-CN" altLang="en-US" sz="2400" b="1">
                <a:solidFill>
                  <a:srgbClr val="FF3300"/>
                </a:solidFill>
              </a:rPr>
              <a:t>关联类由类、关联和虚线组成</a:t>
            </a:r>
          </a:p>
        </p:txBody>
      </p:sp>
      <p:sp>
        <p:nvSpPr>
          <p:cNvPr id="23" name="Text Box 3"/>
          <p:cNvSpPr txBox="1">
            <a:spLocks noChangeArrowheads="1"/>
          </p:cNvSpPr>
          <p:nvPr/>
        </p:nvSpPr>
        <p:spPr bwMode="auto">
          <a:xfrm>
            <a:off x="395288" y="980728"/>
            <a:ext cx="8280400" cy="1692275"/>
          </a:xfrm>
          <a:prstGeom prst="rect">
            <a:avLst/>
          </a:prstGeom>
          <a:noFill/>
          <a:ln w="9525" algn="ctr">
            <a:noFill/>
            <a:miter lim="800000"/>
            <a:headEnd/>
            <a:tailEnd/>
          </a:ln>
          <a:effectLst/>
        </p:spPr>
        <p:txBody>
          <a:bodyPr>
            <a:spAutoFit/>
          </a:bodyPr>
          <a:lstStyle/>
          <a:p>
            <a:pPr marL="0" lvl="2">
              <a:spcBef>
                <a:spcPct val="50000"/>
              </a:spcBef>
              <a:buFont typeface="Wingdings" pitchFamily="2" charset="2"/>
              <a:buChar char="Ø"/>
              <a:defRPr/>
            </a:pPr>
            <a:r>
              <a:rPr lang="zh-CN" altLang="en-US" sz="2600" b="1" kern="0" dirty="0">
                <a:solidFill>
                  <a:srgbClr val="0000FF"/>
                </a:solidFill>
                <a:latin typeface="+mn-lt"/>
                <a:ea typeface="+mn-ea"/>
              </a:rPr>
              <a:t>关联类</a:t>
            </a:r>
            <a:r>
              <a:rPr lang="en-US" altLang="zh-CN" sz="2600" b="1" kern="0" dirty="0">
                <a:solidFill>
                  <a:srgbClr val="0000FF"/>
                </a:solidFill>
                <a:latin typeface="+mn-lt"/>
                <a:ea typeface="+mn-ea"/>
              </a:rPr>
              <a:t>:</a:t>
            </a:r>
            <a:r>
              <a:rPr lang="zh-CN" altLang="en-US" sz="2600" b="1" dirty="0">
                <a:latin typeface="+mn-lt"/>
                <a:ea typeface="+mn-ea"/>
              </a:rPr>
              <a:t>关联类既是关联又是类，它可以具有属性、操作和关系。当两个类间具有多对多关系时，有时存在一些属性，它们不能简单地放入任何一个类中。例如， 每个</a:t>
            </a:r>
            <a:r>
              <a:rPr lang="en-US" altLang="zh-CN" sz="2600" b="1" dirty="0">
                <a:latin typeface="+mn-lt"/>
                <a:ea typeface="+mn-ea"/>
              </a:rPr>
              <a:t>Person</a:t>
            </a:r>
            <a:r>
              <a:rPr lang="zh-CN" altLang="en-US" sz="2600" b="1" dirty="0">
                <a:latin typeface="+mn-lt"/>
                <a:ea typeface="+mn-ea"/>
              </a:rPr>
              <a:t>与雇用它的</a:t>
            </a:r>
            <a:r>
              <a:rPr lang="en-US" altLang="zh-CN" sz="2600" b="1" dirty="0">
                <a:latin typeface="+mn-lt"/>
                <a:ea typeface="+mn-ea"/>
              </a:rPr>
              <a:t>Company</a:t>
            </a:r>
            <a:r>
              <a:rPr lang="zh-CN" altLang="en-US" sz="2600" b="1" dirty="0">
                <a:latin typeface="+mn-lt"/>
                <a:ea typeface="+mn-ea"/>
              </a:rPr>
              <a:t>间存在薪水属性。</a:t>
            </a:r>
            <a:endParaRPr lang="zh-CN" altLang="en-US" sz="2600" b="1" kern="0" dirty="0">
              <a:latin typeface="+mn-lt"/>
              <a:ea typeface="+mn-ea"/>
            </a:endParaRPr>
          </a:p>
        </p:txBody>
      </p:sp>
    </p:spTree>
    <p:extLst>
      <p:ext uri="{BB962C8B-B14F-4D97-AF65-F5344CB8AC3E}">
        <p14:creationId xmlns:p14="http://schemas.microsoft.com/office/powerpoint/2010/main" val="30228884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2.6</a:t>
            </a:r>
            <a:r>
              <a:rPr lang="zh-CN" altLang="en-US" dirty="0"/>
              <a:t> 类图</a:t>
            </a:r>
            <a:endParaRPr lang="zh-CN" altLang="en-US" dirty="0"/>
          </a:p>
        </p:txBody>
      </p:sp>
      <p:pic>
        <p:nvPicPr>
          <p:cNvPr id="4" name="Picture 4" descr="MCj0428977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3713" y="3908003"/>
            <a:ext cx="1295400"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MCj0428949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24075" y="3765128"/>
            <a:ext cx="1425575" cy="177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MCj0417890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35600" y="3671465"/>
            <a:ext cx="1631950" cy="174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7"/>
          <p:cNvSpPr txBox="1">
            <a:spLocks noChangeArrowheads="1"/>
          </p:cNvSpPr>
          <p:nvPr/>
        </p:nvSpPr>
        <p:spPr bwMode="auto">
          <a:xfrm>
            <a:off x="1116013" y="5551065"/>
            <a:ext cx="29527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sz="2400" b="1">
                <a:solidFill>
                  <a:srgbClr val="0000FF"/>
                </a:solidFill>
              </a:rPr>
              <a:t>一些对象弱相关，像计算机和它的外设</a:t>
            </a:r>
          </a:p>
        </p:txBody>
      </p:sp>
      <p:sp>
        <p:nvSpPr>
          <p:cNvPr id="8" name="Text Box 8"/>
          <p:cNvSpPr txBox="1">
            <a:spLocks noChangeArrowheads="1"/>
          </p:cNvSpPr>
          <p:nvPr/>
        </p:nvSpPr>
        <p:spPr bwMode="auto">
          <a:xfrm>
            <a:off x="5148263" y="5551065"/>
            <a:ext cx="237648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sz="2400" b="1">
                <a:solidFill>
                  <a:srgbClr val="0000FF"/>
                </a:solidFill>
              </a:rPr>
              <a:t>一些对象强相关，像树和树叶</a:t>
            </a:r>
          </a:p>
        </p:txBody>
      </p:sp>
      <p:sp>
        <p:nvSpPr>
          <p:cNvPr id="9" name="Text Box 9"/>
          <p:cNvSpPr txBox="1">
            <a:spLocks noChangeArrowheads="1"/>
          </p:cNvSpPr>
          <p:nvPr/>
        </p:nvSpPr>
        <p:spPr bwMode="auto">
          <a:xfrm>
            <a:off x="1547813" y="3233315"/>
            <a:ext cx="2376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sz="2400" b="1">
                <a:solidFill>
                  <a:srgbClr val="FF0000"/>
                </a:solidFill>
              </a:rPr>
              <a:t>聚合</a:t>
            </a:r>
          </a:p>
        </p:txBody>
      </p:sp>
      <p:sp>
        <p:nvSpPr>
          <p:cNvPr id="10" name="Text Box 10"/>
          <p:cNvSpPr txBox="1">
            <a:spLocks noChangeArrowheads="1"/>
          </p:cNvSpPr>
          <p:nvPr/>
        </p:nvSpPr>
        <p:spPr bwMode="auto">
          <a:xfrm>
            <a:off x="4932363" y="3239665"/>
            <a:ext cx="2376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sz="2400" b="1">
                <a:solidFill>
                  <a:srgbClr val="FF0000"/>
                </a:solidFill>
              </a:rPr>
              <a:t>组合</a:t>
            </a:r>
          </a:p>
        </p:txBody>
      </p:sp>
      <p:sp>
        <p:nvSpPr>
          <p:cNvPr id="11" name="Text Box 3"/>
          <p:cNvSpPr txBox="1">
            <a:spLocks noChangeArrowheads="1"/>
          </p:cNvSpPr>
          <p:nvPr/>
        </p:nvSpPr>
        <p:spPr bwMode="auto">
          <a:xfrm>
            <a:off x="395288" y="1009228"/>
            <a:ext cx="8280400" cy="1892300"/>
          </a:xfrm>
          <a:prstGeom prst="rect">
            <a:avLst/>
          </a:prstGeom>
          <a:noFill/>
          <a:ln w="9525" algn="ctr">
            <a:noFill/>
            <a:miter lim="800000"/>
            <a:headEnd/>
            <a:tailEnd/>
          </a:ln>
          <a:effectLst/>
        </p:spPr>
        <p:txBody>
          <a:bodyPr>
            <a:spAutoFit/>
          </a:bodyPr>
          <a:lstStyle/>
          <a:p>
            <a:pPr marL="0" lvl="2">
              <a:spcBef>
                <a:spcPct val="50000"/>
              </a:spcBef>
              <a:buFont typeface="Wingdings" pitchFamily="2" charset="2"/>
              <a:buChar char="Ø"/>
              <a:defRPr/>
            </a:pPr>
            <a:r>
              <a:rPr lang="zh-CN" altLang="en-US" sz="2600" b="1" dirty="0">
                <a:solidFill>
                  <a:srgbClr val="0000FF"/>
                </a:solidFill>
                <a:latin typeface="+mn-lt"/>
                <a:ea typeface="+mn-ea"/>
              </a:rPr>
              <a:t>聚合：</a:t>
            </a:r>
            <a:r>
              <a:rPr lang="zh-CN" altLang="en-US" sz="2600" b="1" dirty="0">
                <a:latin typeface="+mn-lt"/>
                <a:ea typeface="+mn-ea"/>
              </a:rPr>
              <a:t>聚合是一种特殊的关联，它表示类之间的整体部分关系。例如，计算机与外设之间的关系。</a:t>
            </a:r>
            <a:endParaRPr lang="en-US" altLang="zh-CN" sz="2600" b="1" dirty="0">
              <a:latin typeface="+mn-lt"/>
              <a:ea typeface="+mn-ea"/>
            </a:endParaRPr>
          </a:p>
          <a:p>
            <a:pPr marL="0" lvl="2">
              <a:spcBef>
                <a:spcPct val="50000"/>
              </a:spcBef>
              <a:buFont typeface="Wingdings" pitchFamily="2" charset="2"/>
              <a:buChar char="Ø"/>
              <a:defRPr/>
            </a:pPr>
            <a:r>
              <a:rPr lang="zh-CN" altLang="en-US" sz="2600" b="1" dirty="0">
                <a:solidFill>
                  <a:srgbClr val="0000FF"/>
                </a:solidFill>
                <a:latin typeface="+mn-lt"/>
                <a:ea typeface="+mn-ea"/>
              </a:rPr>
              <a:t>组合：</a:t>
            </a:r>
            <a:r>
              <a:rPr lang="zh-CN" altLang="en-US" sz="2600" b="1" dirty="0">
                <a:latin typeface="Arial" charset="0"/>
              </a:rPr>
              <a:t>组合是一种强形式的聚合。例如，树与树叶之间的关系。</a:t>
            </a:r>
            <a:endParaRPr lang="en-US" altLang="zh-CN" sz="2600" b="1" dirty="0">
              <a:latin typeface="Arial" charset="0"/>
            </a:endParaRPr>
          </a:p>
        </p:txBody>
      </p:sp>
    </p:spTree>
    <p:extLst>
      <p:ext uri="{BB962C8B-B14F-4D97-AF65-F5344CB8AC3E}">
        <p14:creationId xmlns:p14="http://schemas.microsoft.com/office/powerpoint/2010/main" val="35204454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2.6</a:t>
            </a:r>
            <a:r>
              <a:rPr lang="zh-CN" altLang="en-US" dirty="0"/>
              <a:t> 类图</a:t>
            </a:r>
            <a:endParaRPr lang="zh-CN" altLang="en-US" dirty="0"/>
          </a:p>
        </p:txBody>
      </p:sp>
      <p:sp>
        <p:nvSpPr>
          <p:cNvPr id="4" name="Rectangle 4"/>
          <p:cNvSpPr>
            <a:spLocks noChangeArrowheads="1"/>
          </p:cNvSpPr>
          <p:nvPr/>
        </p:nvSpPr>
        <p:spPr bwMode="auto">
          <a:xfrm>
            <a:off x="1187450" y="4449763"/>
            <a:ext cx="1925638" cy="498475"/>
          </a:xfrm>
          <a:prstGeom prst="rect">
            <a:avLst/>
          </a:prstGeom>
          <a:solidFill>
            <a:srgbClr val="FFFFCC"/>
          </a:solidFill>
          <a:ln w="9525" algn="ctr">
            <a:solidFill>
              <a:schemeClr val="tx1"/>
            </a:solidFill>
            <a:miter lim="800000"/>
            <a:headEnd/>
            <a:tailEnd/>
          </a:ln>
        </p:spPr>
        <p:txBody>
          <a:bodyPr anchor="ctr">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20000"/>
              </a:spcBef>
              <a:buClr>
                <a:srgbClr val="FF3300"/>
              </a:buClr>
              <a:buSzPct val="70000"/>
              <a:buFont typeface="Wingdings" pitchFamily="2" charset="2"/>
              <a:buNone/>
            </a:pPr>
            <a:r>
              <a:rPr lang="en-US" altLang="zh-CN" sz="2600" b="1"/>
              <a:t>Tree</a:t>
            </a:r>
          </a:p>
        </p:txBody>
      </p:sp>
      <p:sp>
        <p:nvSpPr>
          <p:cNvPr id="5" name="Rectangle 5"/>
          <p:cNvSpPr>
            <a:spLocks noChangeArrowheads="1"/>
          </p:cNvSpPr>
          <p:nvPr/>
        </p:nvSpPr>
        <p:spPr bwMode="auto">
          <a:xfrm>
            <a:off x="5219700" y="4492625"/>
            <a:ext cx="1925638" cy="498475"/>
          </a:xfrm>
          <a:prstGeom prst="rect">
            <a:avLst/>
          </a:prstGeom>
          <a:solidFill>
            <a:srgbClr val="FFFFCC"/>
          </a:solidFill>
          <a:ln w="9525" algn="ctr">
            <a:solidFill>
              <a:schemeClr val="tx1"/>
            </a:solidFill>
            <a:miter lim="800000"/>
            <a:headEnd/>
            <a:tailEnd/>
          </a:ln>
        </p:spPr>
        <p:txBody>
          <a:bodyPr anchor="ctr">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20000"/>
              </a:spcBef>
              <a:buClr>
                <a:srgbClr val="FF3300"/>
              </a:buClr>
              <a:buSzPct val="70000"/>
              <a:buFont typeface="Wingdings" pitchFamily="2" charset="2"/>
              <a:buNone/>
            </a:pPr>
            <a:r>
              <a:rPr lang="en-US" altLang="zh-CN" sz="2600" b="1"/>
              <a:t>leaf</a:t>
            </a:r>
          </a:p>
        </p:txBody>
      </p:sp>
      <p:sp>
        <p:nvSpPr>
          <p:cNvPr id="6" name="AutoShape 6"/>
          <p:cNvSpPr>
            <a:spLocks noChangeArrowheads="1"/>
          </p:cNvSpPr>
          <p:nvPr/>
        </p:nvSpPr>
        <p:spPr bwMode="auto">
          <a:xfrm>
            <a:off x="3113088" y="4673600"/>
            <a:ext cx="287337" cy="144463"/>
          </a:xfrm>
          <a:prstGeom prst="diamond">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cxnSp>
        <p:nvCxnSpPr>
          <p:cNvPr id="7" name="AutoShape 7"/>
          <p:cNvCxnSpPr>
            <a:cxnSpLocks noChangeShapeType="1"/>
            <a:stCxn id="6" idx="3"/>
            <a:endCxn id="5" idx="1"/>
          </p:cNvCxnSpPr>
          <p:nvPr/>
        </p:nvCxnSpPr>
        <p:spPr bwMode="auto">
          <a:xfrm flipV="1">
            <a:off x="3400425" y="4741863"/>
            <a:ext cx="1819275" cy="4762"/>
          </a:xfrm>
          <a:prstGeom prst="bentConnector3">
            <a:avLst>
              <a:gd name="adj1" fmla="val 49912"/>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8" name="Text Box 8"/>
          <p:cNvSpPr txBox="1">
            <a:spLocks noChangeArrowheads="1"/>
          </p:cNvSpPr>
          <p:nvPr/>
        </p:nvSpPr>
        <p:spPr bwMode="auto">
          <a:xfrm>
            <a:off x="3113088" y="42926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a:t>1</a:t>
            </a:r>
          </a:p>
        </p:txBody>
      </p:sp>
      <p:sp>
        <p:nvSpPr>
          <p:cNvPr id="9" name="Text Box 9"/>
          <p:cNvSpPr txBox="1">
            <a:spLocks noChangeArrowheads="1"/>
          </p:cNvSpPr>
          <p:nvPr/>
        </p:nvSpPr>
        <p:spPr bwMode="auto">
          <a:xfrm>
            <a:off x="4625975" y="429895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a:t>0..*</a:t>
            </a:r>
          </a:p>
        </p:txBody>
      </p:sp>
      <p:sp>
        <p:nvSpPr>
          <p:cNvPr id="10" name="Text Box 10"/>
          <p:cNvSpPr txBox="1">
            <a:spLocks noChangeArrowheads="1"/>
          </p:cNvSpPr>
          <p:nvPr/>
        </p:nvSpPr>
        <p:spPr bwMode="auto">
          <a:xfrm>
            <a:off x="1455738" y="5084763"/>
            <a:ext cx="13684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zh-CN" altLang="en-US" b="1">
                <a:solidFill>
                  <a:srgbClr val="FF0000"/>
                </a:solidFill>
              </a:rPr>
              <a:t>整体</a:t>
            </a:r>
          </a:p>
        </p:txBody>
      </p:sp>
      <p:sp>
        <p:nvSpPr>
          <p:cNvPr id="11" name="Text Box 11"/>
          <p:cNvSpPr txBox="1">
            <a:spLocks noChangeArrowheads="1"/>
          </p:cNvSpPr>
          <p:nvPr/>
        </p:nvSpPr>
        <p:spPr bwMode="auto">
          <a:xfrm>
            <a:off x="5487988" y="5091113"/>
            <a:ext cx="13684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zh-CN" altLang="en-US" b="1">
                <a:solidFill>
                  <a:srgbClr val="FF0000"/>
                </a:solidFill>
              </a:rPr>
              <a:t>部分</a:t>
            </a:r>
          </a:p>
        </p:txBody>
      </p:sp>
      <p:sp>
        <p:nvSpPr>
          <p:cNvPr id="12" name="Rectangle 3"/>
          <p:cNvSpPr>
            <a:spLocks noChangeArrowheads="1"/>
          </p:cNvSpPr>
          <p:nvPr/>
        </p:nvSpPr>
        <p:spPr bwMode="auto">
          <a:xfrm>
            <a:off x="1135063" y="2001838"/>
            <a:ext cx="1925637" cy="498475"/>
          </a:xfrm>
          <a:prstGeom prst="rect">
            <a:avLst/>
          </a:prstGeom>
          <a:solidFill>
            <a:srgbClr val="FFFFCC"/>
          </a:solidFill>
          <a:ln w="9525" algn="ctr">
            <a:solidFill>
              <a:schemeClr val="tx1"/>
            </a:solidFill>
            <a:miter lim="800000"/>
            <a:headEnd/>
            <a:tailEnd/>
          </a:ln>
        </p:spPr>
        <p:txBody>
          <a:bodyPr anchor="ctr">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20000"/>
              </a:spcBef>
              <a:buClr>
                <a:srgbClr val="FF3300"/>
              </a:buClr>
              <a:buSzPct val="70000"/>
              <a:buFont typeface="Wingdings" pitchFamily="2" charset="2"/>
              <a:buNone/>
            </a:pPr>
            <a:r>
              <a:rPr lang="en-US" altLang="zh-CN" sz="2600" b="1"/>
              <a:t>Computer</a:t>
            </a:r>
          </a:p>
        </p:txBody>
      </p:sp>
      <p:sp>
        <p:nvSpPr>
          <p:cNvPr id="13" name="Rectangle 4"/>
          <p:cNvSpPr>
            <a:spLocks noChangeArrowheads="1"/>
          </p:cNvSpPr>
          <p:nvPr/>
        </p:nvSpPr>
        <p:spPr bwMode="auto">
          <a:xfrm>
            <a:off x="5167313" y="2030413"/>
            <a:ext cx="1925637" cy="498475"/>
          </a:xfrm>
          <a:prstGeom prst="rect">
            <a:avLst/>
          </a:prstGeom>
          <a:solidFill>
            <a:srgbClr val="FFFFCC"/>
          </a:solidFill>
          <a:ln w="9525" algn="ctr">
            <a:solidFill>
              <a:schemeClr val="tx1"/>
            </a:solidFill>
            <a:miter lim="800000"/>
            <a:headEnd/>
            <a:tailEnd/>
          </a:ln>
        </p:spPr>
        <p:txBody>
          <a:bodyPr anchor="ctr">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20000"/>
              </a:spcBef>
              <a:buClr>
                <a:srgbClr val="FF3300"/>
              </a:buClr>
              <a:buSzPct val="70000"/>
              <a:buFont typeface="Wingdings" pitchFamily="2" charset="2"/>
              <a:buNone/>
            </a:pPr>
            <a:r>
              <a:rPr lang="en-US" altLang="zh-CN" sz="2600" b="1"/>
              <a:t>Printer</a:t>
            </a:r>
          </a:p>
        </p:txBody>
      </p:sp>
      <p:sp>
        <p:nvSpPr>
          <p:cNvPr id="14" name="AutoShape 5"/>
          <p:cNvSpPr>
            <a:spLocks noChangeArrowheads="1"/>
          </p:cNvSpPr>
          <p:nvPr/>
        </p:nvSpPr>
        <p:spPr bwMode="auto">
          <a:xfrm>
            <a:off x="3060700" y="2211388"/>
            <a:ext cx="287338" cy="144462"/>
          </a:xfrm>
          <a:prstGeom prst="diamond">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cxnSp>
        <p:nvCxnSpPr>
          <p:cNvPr id="15" name="AutoShape 6"/>
          <p:cNvCxnSpPr>
            <a:cxnSpLocks noChangeShapeType="1"/>
            <a:stCxn id="14" idx="3"/>
            <a:endCxn id="13" idx="1"/>
          </p:cNvCxnSpPr>
          <p:nvPr/>
        </p:nvCxnSpPr>
        <p:spPr bwMode="auto">
          <a:xfrm flipV="1">
            <a:off x="3348038" y="2279650"/>
            <a:ext cx="1819275" cy="4763"/>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16" name="Text Box 7"/>
          <p:cNvSpPr txBox="1">
            <a:spLocks noChangeArrowheads="1"/>
          </p:cNvSpPr>
          <p:nvPr/>
        </p:nvSpPr>
        <p:spPr bwMode="auto">
          <a:xfrm>
            <a:off x="3060700" y="1844675"/>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a:t>0..1</a:t>
            </a:r>
          </a:p>
        </p:txBody>
      </p:sp>
      <p:sp>
        <p:nvSpPr>
          <p:cNvPr id="17" name="Text Box 8"/>
          <p:cNvSpPr txBox="1">
            <a:spLocks noChangeArrowheads="1"/>
          </p:cNvSpPr>
          <p:nvPr/>
        </p:nvSpPr>
        <p:spPr bwMode="auto">
          <a:xfrm>
            <a:off x="4573588" y="1851025"/>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a:t>0..*</a:t>
            </a:r>
          </a:p>
        </p:txBody>
      </p:sp>
      <p:sp>
        <p:nvSpPr>
          <p:cNvPr id="18" name="Text Box 9"/>
          <p:cNvSpPr txBox="1">
            <a:spLocks noChangeArrowheads="1"/>
          </p:cNvSpPr>
          <p:nvPr/>
        </p:nvSpPr>
        <p:spPr bwMode="auto">
          <a:xfrm>
            <a:off x="1403350" y="2636838"/>
            <a:ext cx="13684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zh-CN" altLang="en-US" b="1">
                <a:solidFill>
                  <a:srgbClr val="FF0000"/>
                </a:solidFill>
              </a:rPr>
              <a:t>整体</a:t>
            </a:r>
          </a:p>
        </p:txBody>
      </p:sp>
      <p:sp>
        <p:nvSpPr>
          <p:cNvPr id="19" name="Text Box 10"/>
          <p:cNvSpPr txBox="1">
            <a:spLocks noChangeArrowheads="1"/>
          </p:cNvSpPr>
          <p:nvPr/>
        </p:nvSpPr>
        <p:spPr bwMode="auto">
          <a:xfrm>
            <a:off x="5435600" y="2643188"/>
            <a:ext cx="13684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zh-CN" altLang="en-US" b="1">
                <a:solidFill>
                  <a:srgbClr val="FF0000"/>
                </a:solidFill>
              </a:rPr>
              <a:t>部分</a:t>
            </a:r>
          </a:p>
        </p:txBody>
      </p:sp>
      <p:sp>
        <p:nvSpPr>
          <p:cNvPr id="20" name="Text Box 11"/>
          <p:cNvSpPr txBox="1">
            <a:spLocks noChangeArrowheads="1"/>
          </p:cNvSpPr>
          <p:nvPr/>
        </p:nvSpPr>
        <p:spPr bwMode="auto">
          <a:xfrm>
            <a:off x="3059113" y="2997200"/>
            <a:ext cx="230505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zh-CN" altLang="en-US" sz="2600" b="1">
                <a:solidFill>
                  <a:srgbClr val="FF0000"/>
                </a:solidFill>
              </a:rPr>
              <a:t>聚合关系</a:t>
            </a:r>
          </a:p>
        </p:txBody>
      </p:sp>
      <p:sp>
        <p:nvSpPr>
          <p:cNvPr id="21" name="Text Box 12"/>
          <p:cNvSpPr txBox="1">
            <a:spLocks noChangeArrowheads="1"/>
          </p:cNvSpPr>
          <p:nvPr/>
        </p:nvSpPr>
        <p:spPr bwMode="auto">
          <a:xfrm>
            <a:off x="3328988" y="5489575"/>
            <a:ext cx="18192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zh-CN" altLang="en-US" sz="2600" b="1">
                <a:solidFill>
                  <a:srgbClr val="FF0000"/>
                </a:solidFill>
              </a:rPr>
              <a:t>组合关系</a:t>
            </a:r>
          </a:p>
        </p:txBody>
      </p:sp>
    </p:spTree>
    <p:extLst>
      <p:ext uri="{BB962C8B-B14F-4D97-AF65-F5344CB8AC3E}">
        <p14:creationId xmlns:p14="http://schemas.microsoft.com/office/powerpoint/2010/main" val="695197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2.6</a:t>
            </a:r>
            <a:r>
              <a:rPr lang="zh-CN" altLang="en-US" dirty="0"/>
              <a:t> 类图</a:t>
            </a:r>
            <a:endParaRPr lang="zh-CN" altLang="en-US" dirty="0"/>
          </a:p>
        </p:txBody>
      </p:sp>
      <p:sp>
        <p:nvSpPr>
          <p:cNvPr id="4" name="Text Box 3"/>
          <p:cNvSpPr txBox="1">
            <a:spLocks noChangeArrowheads="1"/>
          </p:cNvSpPr>
          <p:nvPr/>
        </p:nvSpPr>
        <p:spPr bwMode="auto">
          <a:xfrm>
            <a:off x="395288" y="1059011"/>
            <a:ext cx="8280400" cy="3078162"/>
          </a:xfrm>
          <a:prstGeom prst="rect">
            <a:avLst/>
          </a:prstGeom>
          <a:noFill/>
          <a:ln w="9525" algn="ctr">
            <a:noFill/>
            <a:miter lim="800000"/>
            <a:headEnd/>
            <a:tailEnd/>
          </a:ln>
          <a:effectLst/>
        </p:spPr>
        <p:txBody>
          <a:bodyPr>
            <a:spAutoFit/>
          </a:bodyPr>
          <a:lstStyle/>
          <a:p>
            <a:pPr marL="0" lvl="2">
              <a:spcBef>
                <a:spcPct val="50000"/>
              </a:spcBef>
              <a:buFont typeface="Wingdings" pitchFamily="2" charset="2"/>
              <a:buChar char="Ø"/>
              <a:defRPr/>
            </a:pPr>
            <a:r>
              <a:rPr lang="zh-CN" altLang="en-US" sz="2600" b="1" dirty="0">
                <a:solidFill>
                  <a:srgbClr val="0000FF"/>
                </a:solidFill>
                <a:latin typeface="+mn-lt"/>
                <a:ea typeface="+mn-ea"/>
              </a:rPr>
              <a:t>聚合与组合区别</a:t>
            </a:r>
            <a:endParaRPr lang="en-US" altLang="zh-CN" sz="2600" b="1" dirty="0">
              <a:solidFill>
                <a:srgbClr val="0000FF"/>
              </a:solidFill>
              <a:latin typeface="+mn-lt"/>
              <a:ea typeface="+mn-ea"/>
            </a:endParaRPr>
          </a:p>
          <a:p>
            <a:pPr marL="0" lvl="2">
              <a:spcBef>
                <a:spcPct val="50000"/>
              </a:spcBef>
              <a:buFont typeface="Wingdings" pitchFamily="2" charset="2"/>
              <a:buChar char="ü"/>
              <a:defRPr/>
            </a:pPr>
            <a:r>
              <a:rPr lang="zh-CN" altLang="en-US" sz="2400" b="1" dirty="0">
                <a:latin typeface="+mn-lt"/>
                <a:ea typeface="华文楷体" pitchFamily="2" charset="-122"/>
              </a:rPr>
              <a:t>聚合中，一个部分可以由几个整体共享。例如，课题组包含许多人，但是每个人可以是另一个课题组的成员。</a:t>
            </a:r>
            <a:endParaRPr lang="en-US" altLang="zh-CN" sz="2400" b="1" dirty="0">
              <a:latin typeface="+mn-lt"/>
              <a:ea typeface="华文楷体" pitchFamily="2" charset="-122"/>
            </a:endParaRPr>
          </a:p>
          <a:p>
            <a:pPr marL="0" lvl="2">
              <a:spcBef>
                <a:spcPct val="50000"/>
              </a:spcBef>
              <a:buFont typeface="Wingdings" pitchFamily="2" charset="2"/>
              <a:buChar char="ü"/>
              <a:defRPr/>
            </a:pPr>
            <a:r>
              <a:rPr lang="zh-CN" altLang="en-US" sz="2400" b="1" dirty="0">
                <a:latin typeface="+mn-lt"/>
                <a:ea typeface="华文楷体" pitchFamily="2" charset="-122"/>
              </a:rPr>
              <a:t>组合中，部分脱离了整体就不能独立存在，此外，组合中的每个部分至多属于一个整体，也只能属于一个整体。例如，一个窗口由标题、外框和显示区组成，一旦窗口被关闭，则各部分同时消失。</a:t>
            </a:r>
            <a:endParaRPr lang="en-US" altLang="zh-CN" sz="2600" b="1" dirty="0">
              <a:latin typeface="+mn-lt"/>
              <a:ea typeface="华文楷体" pitchFamily="2" charset="-122"/>
            </a:endParaRPr>
          </a:p>
        </p:txBody>
      </p:sp>
      <p:sp>
        <p:nvSpPr>
          <p:cNvPr id="5" name="Rectangle 3"/>
          <p:cNvSpPr>
            <a:spLocks noChangeArrowheads="1"/>
          </p:cNvSpPr>
          <p:nvPr/>
        </p:nvSpPr>
        <p:spPr bwMode="auto">
          <a:xfrm>
            <a:off x="990600" y="4313386"/>
            <a:ext cx="1925638" cy="498475"/>
          </a:xfrm>
          <a:prstGeom prst="rect">
            <a:avLst/>
          </a:prstGeom>
          <a:solidFill>
            <a:srgbClr val="FFFFCC"/>
          </a:solidFill>
          <a:ln w="9525" algn="ctr">
            <a:solidFill>
              <a:schemeClr val="tx1"/>
            </a:solidFill>
            <a:miter lim="800000"/>
            <a:headEnd/>
            <a:tailEnd/>
          </a:ln>
        </p:spPr>
        <p:txBody>
          <a:bodyPr anchor="ctr">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20000"/>
              </a:spcBef>
              <a:buClr>
                <a:srgbClr val="FF3300"/>
              </a:buClr>
              <a:buSzPct val="70000"/>
              <a:buFont typeface="Wingdings" pitchFamily="2" charset="2"/>
              <a:buNone/>
            </a:pPr>
            <a:r>
              <a:rPr lang="zh-CN" altLang="en-US" sz="2600" b="1"/>
              <a:t>课题组</a:t>
            </a:r>
            <a:endParaRPr lang="en-US" altLang="zh-CN" sz="2600" b="1"/>
          </a:p>
        </p:txBody>
      </p:sp>
      <p:sp>
        <p:nvSpPr>
          <p:cNvPr id="6" name="Rectangle 4"/>
          <p:cNvSpPr>
            <a:spLocks noChangeArrowheads="1"/>
          </p:cNvSpPr>
          <p:nvPr/>
        </p:nvSpPr>
        <p:spPr bwMode="auto">
          <a:xfrm>
            <a:off x="962025" y="5954861"/>
            <a:ext cx="1925638" cy="498475"/>
          </a:xfrm>
          <a:prstGeom prst="rect">
            <a:avLst/>
          </a:prstGeom>
          <a:solidFill>
            <a:srgbClr val="FFFFCC"/>
          </a:solidFill>
          <a:ln w="9525" algn="ctr">
            <a:solidFill>
              <a:schemeClr val="tx1"/>
            </a:solidFill>
            <a:miter lim="800000"/>
            <a:headEnd/>
            <a:tailEnd/>
          </a:ln>
        </p:spPr>
        <p:txBody>
          <a:bodyPr anchor="ctr">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20000"/>
              </a:spcBef>
              <a:buClr>
                <a:srgbClr val="FF3300"/>
              </a:buClr>
              <a:buSzPct val="70000"/>
              <a:buFont typeface="Wingdings" pitchFamily="2" charset="2"/>
              <a:buNone/>
            </a:pPr>
            <a:r>
              <a:rPr lang="zh-CN" altLang="en-US" sz="2600" b="1"/>
              <a:t>个人</a:t>
            </a:r>
            <a:endParaRPr lang="en-US" altLang="zh-CN" sz="2600" b="1"/>
          </a:p>
        </p:txBody>
      </p:sp>
      <p:sp>
        <p:nvSpPr>
          <p:cNvPr id="7" name="AutoShape 5"/>
          <p:cNvSpPr>
            <a:spLocks noChangeArrowheads="1"/>
          </p:cNvSpPr>
          <p:nvPr/>
        </p:nvSpPr>
        <p:spPr bwMode="auto">
          <a:xfrm>
            <a:off x="1854200" y="4803923"/>
            <a:ext cx="144463" cy="215900"/>
          </a:xfrm>
          <a:prstGeom prst="diamond">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8" name="Text Box 7"/>
          <p:cNvSpPr txBox="1">
            <a:spLocks noChangeArrowheads="1"/>
          </p:cNvSpPr>
          <p:nvPr/>
        </p:nvSpPr>
        <p:spPr bwMode="auto">
          <a:xfrm>
            <a:off x="1782763" y="4803923"/>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zh-CN" altLang="en-US"/>
              <a:t>*</a:t>
            </a:r>
            <a:endParaRPr lang="en-US" altLang="zh-CN"/>
          </a:p>
        </p:txBody>
      </p:sp>
      <p:sp>
        <p:nvSpPr>
          <p:cNvPr id="9" name="Text Box 8"/>
          <p:cNvSpPr txBox="1">
            <a:spLocks noChangeArrowheads="1"/>
          </p:cNvSpPr>
          <p:nvPr/>
        </p:nvSpPr>
        <p:spPr bwMode="auto">
          <a:xfrm>
            <a:off x="1925638" y="5164286"/>
            <a:ext cx="6477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a:t>成员</a:t>
            </a:r>
            <a:endParaRPr lang="en-US" altLang="zh-CN"/>
          </a:p>
        </p:txBody>
      </p:sp>
      <p:cxnSp>
        <p:nvCxnSpPr>
          <p:cNvPr id="10" name="肘形连接符 36"/>
          <p:cNvCxnSpPr>
            <a:cxnSpLocks noChangeShapeType="1"/>
            <a:stCxn id="7" idx="2"/>
            <a:endCxn id="6" idx="0"/>
          </p:cNvCxnSpPr>
          <p:nvPr/>
        </p:nvCxnSpPr>
        <p:spPr bwMode="auto">
          <a:xfrm rot="5400000">
            <a:off x="1456531" y="5487342"/>
            <a:ext cx="936625" cy="1588"/>
          </a:xfrm>
          <a:prstGeom prst="bentConnector3">
            <a:avLst>
              <a:gd name="adj1" fmla="val 50000"/>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1" name="Text Box 7"/>
          <p:cNvSpPr txBox="1">
            <a:spLocks noChangeArrowheads="1"/>
          </p:cNvSpPr>
          <p:nvPr/>
        </p:nvSpPr>
        <p:spPr bwMode="auto">
          <a:xfrm>
            <a:off x="1782763" y="5661173"/>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zh-CN" altLang="en-US"/>
              <a:t>*</a:t>
            </a:r>
            <a:endParaRPr lang="en-US" altLang="zh-CN"/>
          </a:p>
        </p:txBody>
      </p:sp>
      <p:sp>
        <p:nvSpPr>
          <p:cNvPr id="12" name="Rectangle 3"/>
          <p:cNvSpPr>
            <a:spLocks noChangeArrowheads="1"/>
          </p:cNvSpPr>
          <p:nvPr/>
        </p:nvSpPr>
        <p:spPr bwMode="auto">
          <a:xfrm>
            <a:off x="5094288" y="4249886"/>
            <a:ext cx="1925637" cy="492125"/>
          </a:xfrm>
          <a:prstGeom prst="rect">
            <a:avLst/>
          </a:prstGeom>
          <a:solidFill>
            <a:srgbClr val="FFFFCC"/>
          </a:solidFill>
          <a:ln w="9525" algn="ctr">
            <a:solidFill>
              <a:schemeClr val="tx1"/>
            </a:solidFill>
            <a:miter lim="800000"/>
            <a:headEnd/>
            <a:tailEnd/>
          </a:ln>
        </p:spPr>
        <p:txBody>
          <a:bodyPr anchor="ctr">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20000"/>
              </a:spcBef>
              <a:buClr>
                <a:srgbClr val="FF3300"/>
              </a:buClr>
              <a:buSzPct val="70000"/>
              <a:buFont typeface="Wingdings" pitchFamily="2" charset="2"/>
              <a:buNone/>
            </a:pPr>
            <a:r>
              <a:rPr lang="zh-CN" altLang="en-US" sz="2600" b="1"/>
              <a:t>窗口</a:t>
            </a:r>
            <a:endParaRPr lang="en-US" altLang="zh-CN" sz="2600" b="1"/>
          </a:p>
        </p:txBody>
      </p:sp>
      <p:sp>
        <p:nvSpPr>
          <p:cNvPr id="13" name="Rectangle 4"/>
          <p:cNvSpPr>
            <a:spLocks noChangeArrowheads="1"/>
          </p:cNvSpPr>
          <p:nvPr/>
        </p:nvSpPr>
        <p:spPr bwMode="auto">
          <a:xfrm>
            <a:off x="3851275" y="5889773"/>
            <a:ext cx="1441450" cy="498475"/>
          </a:xfrm>
          <a:prstGeom prst="rect">
            <a:avLst/>
          </a:prstGeom>
          <a:solidFill>
            <a:srgbClr val="FFFFCC"/>
          </a:solidFill>
          <a:ln w="9525" algn="ctr">
            <a:solidFill>
              <a:schemeClr val="tx1"/>
            </a:solidFill>
            <a:miter lim="800000"/>
            <a:headEnd/>
            <a:tailEnd/>
          </a:ln>
        </p:spPr>
        <p:txBody>
          <a:bodyPr anchor="ctr">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20000"/>
              </a:spcBef>
              <a:buClr>
                <a:srgbClr val="FF3300"/>
              </a:buClr>
              <a:buSzPct val="70000"/>
              <a:buFont typeface="Wingdings" pitchFamily="2" charset="2"/>
              <a:buNone/>
            </a:pPr>
            <a:r>
              <a:rPr lang="zh-CN" altLang="en-US" sz="2600" b="1"/>
              <a:t>标题</a:t>
            </a:r>
            <a:endParaRPr lang="en-US" altLang="zh-CN" sz="2600" b="1"/>
          </a:p>
        </p:txBody>
      </p:sp>
      <p:sp>
        <p:nvSpPr>
          <p:cNvPr id="14" name="AutoShape 5"/>
          <p:cNvSpPr>
            <a:spLocks noChangeArrowheads="1"/>
          </p:cNvSpPr>
          <p:nvPr/>
        </p:nvSpPr>
        <p:spPr bwMode="auto">
          <a:xfrm>
            <a:off x="5580063" y="4737248"/>
            <a:ext cx="142875" cy="215900"/>
          </a:xfrm>
          <a:prstGeom prst="diamond">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5" name="Text Box 7"/>
          <p:cNvSpPr txBox="1">
            <a:spLocks noChangeArrowheads="1"/>
          </p:cNvSpPr>
          <p:nvPr/>
        </p:nvSpPr>
        <p:spPr bwMode="auto">
          <a:xfrm>
            <a:off x="4067175" y="5596086"/>
            <a:ext cx="6477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zh-CN" altLang="en-US"/>
              <a:t>*</a:t>
            </a:r>
            <a:endParaRPr lang="en-US" altLang="zh-CN"/>
          </a:p>
        </p:txBody>
      </p:sp>
      <p:cxnSp>
        <p:nvCxnSpPr>
          <p:cNvPr id="16" name="肘形连接符 44"/>
          <p:cNvCxnSpPr>
            <a:cxnSpLocks noChangeShapeType="1"/>
            <a:stCxn id="14" idx="2"/>
            <a:endCxn id="13" idx="0"/>
          </p:cNvCxnSpPr>
          <p:nvPr/>
        </p:nvCxnSpPr>
        <p:spPr bwMode="auto">
          <a:xfrm rot="5400000">
            <a:off x="4643437" y="4881711"/>
            <a:ext cx="936625" cy="1079500"/>
          </a:xfrm>
          <a:prstGeom prst="bentConnector3">
            <a:avLst>
              <a:gd name="adj1" fmla="val 50000"/>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7" name="Text Box 7"/>
          <p:cNvSpPr txBox="1">
            <a:spLocks noChangeArrowheads="1"/>
          </p:cNvSpPr>
          <p:nvPr/>
        </p:nvSpPr>
        <p:spPr bwMode="auto">
          <a:xfrm>
            <a:off x="5867400" y="5596086"/>
            <a:ext cx="6477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zh-CN" altLang="en-US"/>
              <a:t>*</a:t>
            </a:r>
            <a:endParaRPr lang="en-US" altLang="zh-CN"/>
          </a:p>
        </p:txBody>
      </p:sp>
      <p:sp>
        <p:nvSpPr>
          <p:cNvPr id="18" name="Rectangle 4"/>
          <p:cNvSpPr>
            <a:spLocks noChangeArrowheads="1"/>
          </p:cNvSpPr>
          <p:nvPr/>
        </p:nvSpPr>
        <p:spPr bwMode="auto">
          <a:xfrm>
            <a:off x="5364163" y="5883423"/>
            <a:ext cx="1439862" cy="498475"/>
          </a:xfrm>
          <a:prstGeom prst="rect">
            <a:avLst/>
          </a:prstGeom>
          <a:solidFill>
            <a:srgbClr val="FFFFCC"/>
          </a:solidFill>
          <a:ln w="9525" algn="ctr">
            <a:solidFill>
              <a:schemeClr val="tx1"/>
            </a:solidFill>
            <a:miter lim="800000"/>
            <a:headEnd/>
            <a:tailEnd/>
          </a:ln>
        </p:spPr>
        <p:txBody>
          <a:bodyPr anchor="ctr">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20000"/>
              </a:spcBef>
              <a:buClr>
                <a:srgbClr val="FF3300"/>
              </a:buClr>
              <a:buSzPct val="70000"/>
              <a:buFont typeface="Wingdings" pitchFamily="2" charset="2"/>
              <a:buNone/>
            </a:pPr>
            <a:r>
              <a:rPr lang="zh-CN" altLang="en-US" sz="2600" b="1"/>
              <a:t>标题</a:t>
            </a:r>
            <a:endParaRPr lang="en-US" altLang="zh-CN" sz="2600" b="1"/>
          </a:p>
        </p:txBody>
      </p:sp>
      <p:sp>
        <p:nvSpPr>
          <p:cNvPr id="19" name="AutoShape 5"/>
          <p:cNvSpPr>
            <a:spLocks noChangeArrowheads="1"/>
          </p:cNvSpPr>
          <p:nvPr/>
        </p:nvSpPr>
        <p:spPr bwMode="auto">
          <a:xfrm>
            <a:off x="6013450" y="4730898"/>
            <a:ext cx="142875" cy="215900"/>
          </a:xfrm>
          <a:prstGeom prst="diamond">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20" name="AutoShape 5"/>
          <p:cNvSpPr>
            <a:spLocks noChangeArrowheads="1"/>
          </p:cNvSpPr>
          <p:nvPr/>
        </p:nvSpPr>
        <p:spPr bwMode="auto">
          <a:xfrm>
            <a:off x="6443663" y="4730898"/>
            <a:ext cx="142875" cy="215900"/>
          </a:xfrm>
          <a:prstGeom prst="diamond">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21" name="Rectangle 4"/>
          <p:cNvSpPr>
            <a:spLocks noChangeArrowheads="1"/>
          </p:cNvSpPr>
          <p:nvPr/>
        </p:nvSpPr>
        <p:spPr bwMode="auto">
          <a:xfrm>
            <a:off x="7092950" y="5889773"/>
            <a:ext cx="1439863" cy="498475"/>
          </a:xfrm>
          <a:prstGeom prst="rect">
            <a:avLst/>
          </a:prstGeom>
          <a:solidFill>
            <a:srgbClr val="FFFFCC"/>
          </a:solidFill>
          <a:ln w="9525" algn="ctr">
            <a:solidFill>
              <a:schemeClr val="tx1"/>
            </a:solidFill>
            <a:miter lim="800000"/>
            <a:headEnd/>
            <a:tailEnd/>
          </a:ln>
        </p:spPr>
        <p:txBody>
          <a:bodyPr anchor="ctr">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20000"/>
              </a:spcBef>
              <a:buClr>
                <a:srgbClr val="FF3300"/>
              </a:buClr>
              <a:buSzPct val="70000"/>
              <a:buFont typeface="Wingdings" pitchFamily="2" charset="2"/>
              <a:buNone/>
            </a:pPr>
            <a:r>
              <a:rPr lang="zh-CN" altLang="en-US" sz="2600" b="1"/>
              <a:t>显式区</a:t>
            </a:r>
            <a:endParaRPr lang="en-US" altLang="zh-CN" sz="2600" b="1"/>
          </a:p>
        </p:txBody>
      </p:sp>
      <p:cxnSp>
        <p:nvCxnSpPr>
          <p:cNvPr id="22" name="肘形连接符 44"/>
          <p:cNvCxnSpPr>
            <a:cxnSpLocks noChangeShapeType="1"/>
            <a:stCxn id="19" idx="2"/>
            <a:endCxn id="18" idx="0"/>
          </p:cNvCxnSpPr>
          <p:nvPr/>
        </p:nvCxnSpPr>
        <p:spPr bwMode="auto">
          <a:xfrm rot="5400000">
            <a:off x="5615781" y="5414317"/>
            <a:ext cx="936625" cy="1588"/>
          </a:xfrm>
          <a:prstGeom prst="bentConnector3">
            <a:avLst>
              <a:gd name="adj1" fmla="val 50000"/>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3" name="肘形连接符 44"/>
          <p:cNvCxnSpPr>
            <a:cxnSpLocks noChangeShapeType="1"/>
            <a:stCxn id="20" idx="2"/>
            <a:endCxn id="21" idx="0"/>
          </p:cNvCxnSpPr>
          <p:nvPr/>
        </p:nvCxnSpPr>
        <p:spPr bwMode="auto">
          <a:xfrm rot="16200000" flipH="1">
            <a:off x="6692106" y="4769792"/>
            <a:ext cx="942975" cy="1296988"/>
          </a:xfrm>
          <a:prstGeom prst="bentConnector3">
            <a:avLst>
              <a:gd name="adj1" fmla="val 50000"/>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24" name="Text Box 7"/>
          <p:cNvSpPr txBox="1">
            <a:spLocks noChangeArrowheads="1"/>
          </p:cNvSpPr>
          <p:nvPr/>
        </p:nvSpPr>
        <p:spPr bwMode="auto">
          <a:xfrm>
            <a:off x="7669213" y="5596086"/>
            <a:ext cx="6477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zh-CN" altLang="en-US"/>
              <a:t>*</a:t>
            </a:r>
            <a:endParaRPr lang="en-US" altLang="zh-CN"/>
          </a:p>
        </p:txBody>
      </p:sp>
      <p:sp>
        <p:nvSpPr>
          <p:cNvPr id="25" name="Text Box 7"/>
          <p:cNvSpPr txBox="1">
            <a:spLocks noChangeArrowheads="1"/>
          </p:cNvSpPr>
          <p:nvPr/>
        </p:nvSpPr>
        <p:spPr bwMode="auto">
          <a:xfrm>
            <a:off x="5076825" y="4803923"/>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en-US" altLang="zh-CN"/>
              <a:t>1</a:t>
            </a:r>
          </a:p>
        </p:txBody>
      </p:sp>
      <p:sp>
        <p:nvSpPr>
          <p:cNvPr id="26" name="Text Box 7"/>
          <p:cNvSpPr txBox="1">
            <a:spLocks noChangeArrowheads="1"/>
          </p:cNvSpPr>
          <p:nvPr/>
        </p:nvSpPr>
        <p:spPr bwMode="auto">
          <a:xfrm>
            <a:off x="5580063" y="4803923"/>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en-US" altLang="zh-CN"/>
              <a:t>1</a:t>
            </a:r>
          </a:p>
        </p:txBody>
      </p:sp>
      <p:sp>
        <p:nvSpPr>
          <p:cNvPr id="27" name="Text Box 7"/>
          <p:cNvSpPr txBox="1">
            <a:spLocks noChangeArrowheads="1"/>
          </p:cNvSpPr>
          <p:nvPr/>
        </p:nvSpPr>
        <p:spPr bwMode="auto">
          <a:xfrm>
            <a:off x="6084888" y="4803923"/>
            <a:ext cx="5032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en-US" altLang="zh-CN"/>
              <a:t>1</a:t>
            </a:r>
          </a:p>
        </p:txBody>
      </p:sp>
    </p:spTree>
    <p:extLst>
      <p:ext uri="{BB962C8B-B14F-4D97-AF65-F5344CB8AC3E}">
        <p14:creationId xmlns:p14="http://schemas.microsoft.com/office/powerpoint/2010/main" val="26268956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2.6</a:t>
            </a:r>
            <a:r>
              <a:rPr lang="zh-CN" altLang="en-US" dirty="0"/>
              <a:t> 类图</a:t>
            </a:r>
            <a:endParaRPr lang="zh-CN" altLang="en-US" dirty="0"/>
          </a:p>
        </p:txBody>
      </p:sp>
      <p:sp>
        <p:nvSpPr>
          <p:cNvPr id="4" name="Text Box 3"/>
          <p:cNvSpPr txBox="1">
            <a:spLocks noChangeArrowheads="1"/>
          </p:cNvSpPr>
          <p:nvPr/>
        </p:nvSpPr>
        <p:spPr bwMode="auto">
          <a:xfrm>
            <a:off x="395288" y="988715"/>
            <a:ext cx="8280400" cy="1292225"/>
          </a:xfrm>
          <a:prstGeom prst="rect">
            <a:avLst/>
          </a:prstGeom>
          <a:noFill/>
          <a:ln w="9525" algn="ctr">
            <a:noFill/>
            <a:miter lim="800000"/>
            <a:headEnd/>
            <a:tailEnd/>
          </a:ln>
          <a:effectLst/>
        </p:spPr>
        <p:txBody>
          <a:bodyPr>
            <a:spAutoFit/>
          </a:bodyPr>
          <a:lstStyle/>
          <a:p>
            <a:pPr marL="0" lvl="2">
              <a:spcBef>
                <a:spcPct val="50000"/>
              </a:spcBef>
              <a:buFont typeface="Wingdings" pitchFamily="2" charset="2"/>
              <a:buChar char="Ø"/>
              <a:defRPr/>
            </a:pPr>
            <a:r>
              <a:rPr lang="zh-CN" altLang="en-US" sz="2600" b="1" dirty="0">
                <a:solidFill>
                  <a:srgbClr val="0000FF"/>
                </a:solidFill>
                <a:latin typeface="+mn-lt"/>
                <a:ea typeface="+mn-ea"/>
              </a:rPr>
              <a:t>依赖：</a:t>
            </a:r>
            <a:r>
              <a:rPr lang="zh-CN" altLang="en-US" sz="2600" b="1" dirty="0"/>
              <a:t>依赖表示两个或多个建模元素之间的关系，对于一个元素</a:t>
            </a:r>
            <a:r>
              <a:rPr lang="en-US" altLang="zh-CN" sz="2600" b="1" dirty="0"/>
              <a:t>(</a:t>
            </a:r>
            <a:r>
              <a:rPr lang="zh-CN" altLang="en-US" sz="2600" b="1" dirty="0"/>
              <a:t>提供者</a:t>
            </a:r>
            <a:r>
              <a:rPr lang="en-US" altLang="zh-CN" sz="2600" b="1" dirty="0"/>
              <a:t>)</a:t>
            </a:r>
            <a:r>
              <a:rPr lang="zh-CN" altLang="en-US" sz="2600" b="1" dirty="0"/>
              <a:t>的改变可能影响或提供信息给其他元素</a:t>
            </a:r>
            <a:r>
              <a:rPr lang="en-US" altLang="zh-CN" sz="2600" b="1" dirty="0"/>
              <a:t>(</a:t>
            </a:r>
            <a:r>
              <a:rPr lang="zh-CN" altLang="en-US" sz="2600" b="1" dirty="0"/>
              <a:t>客户</a:t>
            </a:r>
            <a:r>
              <a:rPr lang="en-US" altLang="zh-CN" sz="2600" b="1" dirty="0"/>
              <a:t>)</a:t>
            </a:r>
            <a:r>
              <a:rPr lang="zh-CN" altLang="en-US" sz="2600" b="1" dirty="0"/>
              <a:t>。</a:t>
            </a:r>
            <a:endParaRPr lang="en-US" altLang="zh-CN" sz="2600" b="1" dirty="0">
              <a:solidFill>
                <a:srgbClr val="0000FF"/>
              </a:solidFill>
              <a:latin typeface="+mn-lt"/>
              <a:ea typeface="+mn-ea"/>
            </a:endParaRPr>
          </a:p>
        </p:txBody>
      </p:sp>
      <p:sp>
        <p:nvSpPr>
          <p:cNvPr id="5" name="Rectangle 9"/>
          <p:cNvSpPr>
            <a:spLocks noChangeArrowheads="1"/>
          </p:cNvSpPr>
          <p:nvPr/>
        </p:nvSpPr>
        <p:spPr bwMode="auto">
          <a:xfrm>
            <a:off x="5410200" y="2674640"/>
            <a:ext cx="1524000" cy="461962"/>
          </a:xfrm>
          <a:prstGeom prst="rect">
            <a:avLst/>
          </a:prstGeom>
          <a:solidFill>
            <a:srgbClr val="FFFFCC"/>
          </a:solidFill>
          <a:ln w="9525" algn="ctr">
            <a:solidFill>
              <a:schemeClr val="tx1"/>
            </a:solidFill>
            <a:miter lim="800000"/>
            <a:headEnd/>
            <a:tailEnd/>
          </a:ln>
        </p:spPr>
        <p:txBody>
          <a:bodyPr anchor="ctr">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buClr>
                <a:srgbClr val="FF3300"/>
              </a:buClr>
              <a:buSzPct val="70000"/>
              <a:buFont typeface="Wingdings" pitchFamily="2" charset="2"/>
              <a:buNone/>
            </a:pPr>
            <a:r>
              <a:rPr lang="en-US" altLang="zh-CN" sz="2400" b="1">
                <a:latin typeface="Arial Narrow" pitchFamily="34" charset="0"/>
              </a:rPr>
              <a:t>B</a:t>
            </a:r>
          </a:p>
        </p:txBody>
      </p:sp>
      <p:sp>
        <p:nvSpPr>
          <p:cNvPr id="6" name="Line 10"/>
          <p:cNvSpPr>
            <a:spLocks noChangeShapeType="1"/>
          </p:cNvSpPr>
          <p:nvPr/>
        </p:nvSpPr>
        <p:spPr bwMode="auto">
          <a:xfrm>
            <a:off x="3810000" y="2868315"/>
            <a:ext cx="1600200" cy="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7" name="Text Box 12"/>
          <p:cNvSpPr txBox="1">
            <a:spLocks noChangeArrowheads="1"/>
          </p:cNvSpPr>
          <p:nvPr/>
        </p:nvSpPr>
        <p:spPr bwMode="auto">
          <a:xfrm>
            <a:off x="6934200" y="2730202"/>
            <a:ext cx="1219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sz="2400" b="1">
                <a:solidFill>
                  <a:srgbClr val="FF3300"/>
                </a:solidFill>
              </a:rPr>
              <a:t>提供者</a:t>
            </a:r>
          </a:p>
        </p:txBody>
      </p:sp>
      <p:sp>
        <p:nvSpPr>
          <p:cNvPr id="8" name="Text Box 13"/>
          <p:cNvSpPr txBox="1">
            <a:spLocks noChangeArrowheads="1"/>
          </p:cNvSpPr>
          <p:nvPr/>
        </p:nvSpPr>
        <p:spPr bwMode="auto">
          <a:xfrm>
            <a:off x="703263" y="2750840"/>
            <a:ext cx="9890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zh-CN" altLang="en-US" sz="2400" b="1">
                <a:solidFill>
                  <a:srgbClr val="FF3300"/>
                </a:solidFill>
              </a:rPr>
              <a:t>客户</a:t>
            </a:r>
          </a:p>
        </p:txBody>
      </p:sp>
      <p:grpSp>
        <p:nvGrpSpPr>
          <p:cNvPr id="9" name="组合 18"/>
          <p:cNvGrpSpPr>
            <a:grpSpLocks/>
          </p:cNvGrpSpPr>
          <p:nvPr/>
        </p:nvGrpSpPr>
        <p:grpSpPr bwMode="auto">
          <a:xfrm>
            <a:off x="1763713" y="2253952"/>
            <a:ext cx="2016125" cy="1800225"/>
            <a:chOff x="1763688" y="3284984"/>
            <a:chExt cx="2016786" cy="1800200"/>
          </a:xfrm>
        </p:grpSpPr>
        <p:sp>
          <p:nvSpPr>
            <p:cNvPr id="10" name="Rectangle 5"/>
            <p:cNvSpPr>
              <a:spLocks noChangeArrowheads="1"/>
            </p:cNvSpPr>
            <p:nvPr/>
          </p:nvSpPr>
          <p:spPr bwMode="auto">
            <a:xfrm>
              <a:off x="1763688" y="3356992"/>
              <a:ext cx="2016224" cy="1728192"/>
            </a:xfrm>
            <a:prstGeom prst="rect">
              <a:avLst/>
            </a:prstGeom>
            <a:solidFill>
              <a:srgbClr val="FFFFCC"/>
            </a:solidFill>
            <a:ln w="9525" algn="ctr">
              <a:solidFill>
                <a:schemeClr val="tx1"/>
              </a:solidFill>
              <a:miter lim="800000"/>
              <a:headEnd/>
              <a:tailEnd/>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1" name="Text Box 6"/>
            <p:cNvSpPr txBox="1">
              <a:spLocks noChangeArrowheads="1"/>
            </p:cNvSpPr>
            <p:nvPr/>
          </p:nvSpPr>
          <p:spPr bwMode="auto">
            <a:xfrm>
              <a:off x="2124472" y="3284984"/>
              <a:ext cx="1295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en-US" altLang="zh-CN" sz="2400" b="1">
                  <a:latin typeface="Arial Narrow" pitchFamily="34" charset="0"/>
                </a:rPr>
                <a:t>A</a:t>
              </a:r>
            </a:p>
          </p:txBody>
        </p:sp>
        <p:sp>
          <p:nvSpPr>
            <p:cNvPr id="12" name="Text Box 8"/>
            <p:cNvSpPr txBox="1">
              <a:spLocks noChangeArrowheads="1"/>
            </p:cNvSpPr>
            <p:nvPr/>
          </p:nvSpPr>
          <p:spPr bwMode="auto">
            <a:xfrm>
              <a:off x="1835696" y="3740839"/>
              <a:ext cx="187220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400" b="1">
                  <a:latin typeface="Arial Narrow" pitchFamily="34" charset="0"/>
                </a:rPr>
                <a:t>foo(b:B)</a:t>
              </a:r>
              <a:r>
                <a:rPr lang="zh-CN" altLang="en-US" sz="2400" b="1">
                  <a:latin typeface="Arial Narrow" pitchFamily="34" charset="0"/>
                </a:rPr>
                <a:t> </a:t>
              </a:r>
              <a:endParaRPr lang="en-US" altLang="zh-CN" sz="2400" b="1">
                <a:latin typeface="Arial Narrow" pitchFamily="34" charset="0"/>
              </a:endParaRPr>
            </a:p>
            <a:p>
              <a:pPr eaLnBrk="1" hangingPunct="1"/>
              <a:r>
                <a:rPr lang="en-US" altLang="zh-CN" sz="2400" b="1">
                  <a:latin typeface="Arial Narrow" pitchFamily="34" charset="0"/>
                </a:rPr>
                <a:t>bar():B</a:t>
              </a:r>
            </a:p>
            <a:p>
              <a:pPr eaLnBrk="1" hangingPunct="1"/>
              <a:r>
                <a:rPr lang="en-US" altLang="zh-CN" sz="2400" b="1">
                  <a:latin typeface="Arial Narrow" pitchFamily="34" charset="0"/>
                </a:rPr>
                <a:t>doSomthing()</a:t>
              </a:r>
            </a:p>
          </p:txBody>
        </p:sp>
        <p:cxnSp>
          <p:nvCxnSpPr>
            <p:cNvPr id="13" name="直接连接符 16"/>
            <p:cNvCxnSpPr>
              <a:cxnSpLocks noChangeShapeType="1"/>
            </p:cNvCxnSpPr>
            <p:nvPr/>
          </p:nvCxnSpPr>
          <p:spPr bwMode="auto">
            <a:xfrm>
              <a:off x="1764250" y="3717032"/>
              <a:ext cx="2016224"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sp>
        <p:nvSpPr>
          <p:cNvPr id="14" name="Text Box 3"/>
          <p:cNvSpPr txBox="1">
            <a:spLocks noChangeArrowheads="1"/>
          </p:cNvSpPr>
          <p:nvPr/>
        </p:nvSpPr>
        <p:spPr bwMode="auto">
          <a:xfrm>
            <a:off x="468313" y="4103390"/>
            <a:ext cx="8280400" cy="2493962"/>
          </a:xfrm>
          <a:prstGeom prst="rect">
            <a:avLst/>
          </a:prstGeom>
          <a:noFill/>
          <a:ln w="9525" algn="ctr">
            <a:noFill/>
            <a:miter lim="800000"/>
            <a:headEnd/>
            <a:tailEnd/>
          </a:ln>
          <a:effectLst/>
        </p:spPr>
        <p:txBody>
          <a:bodyPr>
            <a:spAutoFit/>
          </a:bodyPr>
          <a:lstStyle/>
          <a:p>
            <a:pPr marL="0" lvl="2">
              <a:spcBef>
                <a:spcPct val="50000"/>
              </a:spcBef>
              <a:buFont typeface="Wingdings" pitchFamily="2" charset="2"/>
              <a:buChar char="ü"/>
              <a:defRPr/>
            </a:pPr>
            <a:r>
              <a:rPr lang="zh-CN" altLang="en-US" sz="2400" b="1" dirty="0">
                <a:solidFill>
                  <a:srgbClr val="C00000"/>
                </a:solidFill>
                <a:latin typeface="+mn-lt"/>
                <a:ea typeface="华文楷体" pitchFamily="2" charset="-122"/>
              </a:rPr>
              <a:t>下列任何一种情况产生依赖：</a:t>
            </a:r>
            <a:endParaRPr lang="en-US" altLang="zh-CN" sz="2400" b="1" dirty="0">
              <a:solidFill>
                <a:srgbClr val="C00000"/>
              </a:solidFill>
              <a:latin typeface="+mn-lt"/>
              <a:ea typeface="华文楷体" pitchFamily="2" charset="-122"/>
            </a:endParaRPr>
          </a:p>
          <a:p>
            <a:pPr marL="0" lvl="2">
              <a:spcBef>
                <a:spcPct val="50000"/>
              </a:spcBef>
              <a:buFont typeface="Arial" pitchFamily="34" charset="0"/>
              <a:buChar char="•"/>
              <a:defRPr/>
            </a:pPr>
            <a:r>
              <a:rPr lang="zh-CN" altLang="en-US" sz="2400" b="1" dirty="0">
                <a:latin typeface="+mn-lt"/>
                <a:ea typeface="华文楷体" pitchFamily="2" charset="-122"/>
              </a:rPr>
              <a:t>类</a:t>
            </a:r>
            <a:r>
              <a:rPr lang="en-US" altLang="zh-CN" sz="2400" b="1" dirty="0">
                <a:latin typeface="+mn-lt"/>
                <a:ea typeface="华文楷体" pitchFamily="2" charset="-122"/>
              </a:rPr>
              <a:t>A</a:t>
            </a:r>
            <a:r>
              <a:rPr lang="zh-CN" altLang="en-US" sz="2400" b="1" dirty="0">
                <a:latin typeface="+mn-lt"/>
                <a:ea typeface="华文楷体" pitchFamily="2" charset="-122"/>
              </a:rPr>
              <a:t>的操作需要类</a:t>
            </a:r>
            <a:r>
              <a:rPr lang="en-US" altLang="zh-CN" sz="2400" b="1" dirty="0">
                <a:latin typeface="+mn-lt"/>
                <a:ea typeface="华文楷体" pitchFamily="2" charset="-122"/>
              </a:rPr>
              <a:t>B</a:t>
            </a:r>
            <a:r>
              <a:rPr lang="zh-CN" altLang="en-US" sz="2400" b="1" dirty="0">
                <a:latin typeface="+mn-lt"/>
                <a:ea typeface="华文楷体" pitchFamily="2" charset="-122"/>
              </a:rPr>
              <a:t>的参数；</a:t>
            </a:r>
            <a:endParaRPr lang="en-US" altLang="zh-CN" sz="2400" b="1" dirty="0">
              <a:latin typeface="+mn-lt"/>
              <a:ea typeface="华文楷体" pitchFamily="2" charset="-122"/>
            </a:endParaRPr>
          </a:p>
          <a:p>
            <a:pPr marL="0" lvl="2">
              <a:spcBef>
                <a:spcPct val="50000"/>
              </a:spcBef>
              <a:buFont typeface="Arial" pitchFamily="34" charset="0"/>
              <a:buChar char="•"/>
              <a:defRPr/>
            </a:pPr>
            <a:r>
              <a:rPr lang="zh-CN" altLang="en-US" sz="2400" b="1" dirty="0">
                <a:latin typeface="+mn-lt"/>
                <a:ea typeface="华文楷体" pitchFamily="2" charset="-122"/>
              </a:rPr>
              <a:t>类</a:t>
            </a:r>
            <a:r>
              <a:rPr lang="en-US" altLang="zh-CN" sz="2400" b="1" dirty="0">
                <a:latin typeface="+mn-lt"/>
                <a:ea typeface="华文楷体" pitchFamily="2" charset="-122"/>
              </a:rPr>
              <a:t>A</a:t>
            </a:r>
            <a:r>
              <a:rPr lang="zh-CN" altLang="en-US" sz="2400" b="1" dirty="0">
                <a:latin typeface="+mn-lt"/>
                <a:ea typeface="华文楷体" pitchFamily="2" charset="-122"/>
              </a:rPr>
              <a:t>的操作返回类</a:t>
            </a:r>
            <a:r>
              <a:rPr lang="en-US" altLang="zh-CN" sz="2400" b="1" dirty="0">
                <a:latin typeface="+mn-lt"/>
                <a:ea typeface="华文楷体" pitchFamily="2" charset="-122"/>
              </a:rPr>
              <a:t>B</a:t>
            </a:r>
            <a:r>
              <a:rPr lang="zh-CN" altLang="en-US" sz="2400" b="1" dirty="0">
                <a:latin typeface="+mn-lt"/>
                <a:ea typeface="华文楷体" pitchFamily="2" charset="-122"/>
              </a:rPr>
              <a:t>的值；</a:t>
            </a:r>
            <a:endParaRPr lang="en-US" altLang="zh-CN" sz="2400" b="1" dirty="0">
              <a:latin typeface="+mn-lt"/>
              <a:ea typeface="华文楷体" pitchFamily="2" charset="-122"/>
            </a:endParaRPr>
          </a:p>
          <a:p>
            <a:pPr marL="0" lvl="2">
              <a:spcBef>
                <a:spcPct val="50000"/>
              </a:spcBef>
              <a:buFont typeface="Arial" pitchFamily="34" charset="0"/>
              <a:buChar char="•"/>
              <a:defRPr/>
            </a:pPr>
            <a:r>
              <a:rPr lang="zh-CN" altLang="en-US" sz="2400" b="1" dirty="0">
                <a:latin typeface="+mn-lt"/>
                <a:ea typeface="华文楷体" pitchFamily="2" charset="-122"/>
              </a:rPr>
              <a:t>类</a:t>
            </a:r>
            <a:r>
              <a:rPr lang="en-US" altLang="zh-CN" sz="2400" b="1" dirty="0">
                <a:latin typeface="+mn-lt"/>
                <a:ea typeface="华文楷体" pitchFamily="2" charset="-122"/>
              </a:rPr>
              <a:t>A</a:t>
            </a:r>
            <a:r>
              <a:rPr lang="zh-CN" altLang="en-US" sz="2400" b="1" dirty="0">
                <a:latin typeface="+mn-lt"/>
                <a:ea typeface="华文楷体" pitchFamily="2" charset="-122"/>
              </a:rPr>
              <a:t>的操作在实现中使用类</a:t>
            </a:r>
            <a:r>
              <a:rPr lang="en-US" altLang="zh-CN" sz="2400" b="1" dirty="0">
                <a:latin typeface="+mn-lt"/>
                <a:ea typeface="华文楷体" pitchFamily="2" charset="-122"/>
              </a:rPr>
              <a:t>B</a:t>
            </a:r>
            <a:r>
              <a:rPr lang="zh-CN" altLang="en-US" sz="2400" b="1" dirty="0">
                <a:latin typeface="+mn-lt"/>
                <a:ea typeface="华文楷体" pitchFamily="2" charset="-122"/>
              </a:rPr>
              <a:t>的对象，但是不是作为属性来使用。</a:t>
            </a:r>
            <a:endParaRPr lang="en-US" altLang="zh-CN" sz="2400" b="1" dirty="0">
              <a:solidFill>
                <a:srgbClr val="0000FF"/>
              </a:solidFill>
              <a:latin typeface="+mn-lt"/>
              <a:ea typeface="华文楷体" pitchFamily="2" charset="-122"/>
            </a:endParaRPr>
          </a:p>
        </p:txBody>
      </p:sp>
      <p:sp>
        <p:nvSpPr>
          <p:cNvPr id="15" name="Text Box 12"/>
          <p:cNvSpPr txBox="1">
            <a:spLocks noChangeArrowheads="1"/>
          </p:cNvSpPr>
          <p:nvPr/>
        </p:nvSpPr>
        <p:spPr bwMode="auto">
          <a:xfrm>
            <a:off x="4067175" y="2325390"/>
            <a:ext cx="1219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zh-CN" altLang="en-US" sz="2400" b="1">
                <a:solidFill>
                  <a:srgbClr val="FF3300"/>
                </a:solidFill>
              </a:rPr>
              <a:t>依赖</a:t>
            </a:r>
          </a:p>
        </p:txBody>
      </p:sp>
    </p:spTree>
    <p:extLst>
      <p:ext uri="{BB962C8B-B14F-4D97-AF65-F5344CB8AC3E}">
        <p14:creationId xmlns:p14="http://schemas.microsoft.com/office/powerpoint/2010/main" val="19869323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2.6</a:t>
            </a:r>
            <a:r>
              <a:rPr lang="zh-CN" altLang="en-US" dirty="0"/>
              <a:t> 类图</a:t>
            </a:r>
            <a:endParaRPr lang="zh-CN" altLang="en-US" dirty="0"/>
          </a:p>
        </p:txBody>
      </p:sp>
      <p:sp>
        <p:nvSpPr>
          <p:cNvPr id="4" name="Rectangle 4"/>
          <p:cNvSpPr>
            <a:spLocks noChangeArrowheads="1"/>
          </p:cNvSpPr>
          <p:nvPr/>
        </p:nvSpPr>
        <p:spPr bwMode="auto">
          <a:xfrm>
            <a:off x="3995738" y="3355305"/>
            <a:ext cx="1295400" cy="492125"/>
          </a:xfrm>
          <a:prstGeom prst="rect">
            <a:avLst/>
          </a:prstGeom>
          <a:solidFill>
            <a:srgbClr val="FFFFCC"/>
          </a:solidFill>
          <a:ln w="9525">
            <a:solidFill>
              <a:schemeClr val="tx1"/>
            </a:solidFill>
            <a:miter lim="800000"/>
            <a:headEnd/>
            <a:tailEnd/>
          </a:ln>
        </p:spPr>
        <p:txBody>
          <a:bodyPr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2600"/>
              <a:t>Shape</a:t>
            </a:r>
          </a:p>
        </p:txBody>
      </p:sp>
      <p:sp>
        <p:nvSpPr>
          <p:cNvPr id="5" name="Rectangle 5"/>
          <p:cNvSpPr>
            <a:spLocks noChangeArrowheads="1"/>
          </p:cNvSpPr>
          <p:nvPr/>
        </p:nvSpPr>
        <p:spPr bwMode="auto">
          <a:xfrm>
            <a:off x="2268538" y="4522117"/>
            <a:ext cx="1295400" cy="493713"/>
          </a:xfrm>
          <a:prstGeom prst="rect">
            <a:avLst/>
          </a:prstGeom>
          <a:solidFill>
            <a:srgbClr val="FFFFCC"/>
          </a:solidFill>
          <a:ln w="9525">
            <a:solidFill>
              <a:schemeClr val="tx1"/>
            </a:solidFill>
            <a:miter lim="800000"/>
            <a:headEnd/>
            <a:tailEnd/>
          </a:ln>
        </p:spPr>
        <p:txBody>
          <a:bodyPr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2600"/>
              <a:t>Square</a:t>
            </a:r>
          </a:p>
        </p:txBody>
      </p:sp>
      <p:sp>
        <p:nvSpPr>
          <p:cNvPr id="6" name="Rectangle 6"/>
          <p:cNvSpPr>
            <a:spLocks noChangeArrowheads="1"/>
          </p:cNvSpPr>
          <p:nvPr/>
        </p:nvSpPr>
        <p:spPr bwMode="auto">
          <a:xfrm>
            <a:off x="3997325" y="4537992"/>
            <a:ext cx="1295400" cy="461963"/>
          </a:xfrm>
          <a:prstGeom prst="rect">
            <a:avLst/>
          </a:prstGeom>
          <a:solidFill>
            <a:srgbClr val="FFFFCC"/>
          </a:solidFill>
          <a:ln w="9525">
            <a:solidFill>
              <a:schemeClr val="tx1"/>
            </a:solidFill>
            <a:miter lim="800000"/>
            <a:headEnd/>
            <a:tailEnd/>
          </a:ln>
        </p:spPr>
        <p:txBody>
          <a:bodyPr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2400"/>
              <a:t>Circle</a:t>
            </a:r>
          </a:p>
        </p:txBody>
      </p:sp>
      <p:sp>
        <p:nvSpPr>
          <p:cNvPr id="7" name="Rectangle 7"/>
          <p:cNvSpPr>
            <a:spLocks noChangeArrowheads="1"/>
          </p:cNvSpPr>
          <p:nvPr/>
        </p:nvSpPr>
        <p:spPr bwMode="auto">
          <a:xfrm>
            <a:off x="5580063" y="4522117"/>
            <a:ext cx="1511300" cy="493713"/>
          </a:xfrm>
          <a:prstGeom prst="rect">
            <a:avLst/>
          </a:prstGeom>
          <a:solidFill>
            <a:srgbClr val="FFFFCC"/>
          </a:solidFill>
          <a:ln w="9525">
            <a:solidFill>
              <a:schemeClr val="tx1"/>
            </a:solidFill>
            <a:miter lim="800000"/>
            <a:headEnd/>
            <a:tailEnd/>
          </a:ln>
        </p:spPr>
        <p:txBody>
          <a:bodyPr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2600"/>
              <a:t>Triangle</a:t>
            </a:r>
          </a:p>
        </p:txBody>
      </p:sp>
      <p:sp>
        <p:nvSpPr>
          <p:cNvPr id="8" name="AutoShape 8"/>
          <p:cNvSpPr>
            <a:spLocks noChangeArrowheads="1"/>
          </p:cNvSpPr>
          <p:nvPr/>
        </p:nvSpPr>
        <p:spPr bwMode="auto">
          <a:xfrm>
            <a:off x="4572000" y="3842667"/>
            <a:ext cx="144463" cy="144463"/>
          </a:xfrm>
          <a:prstGeom prst="triangle">
            <a:avLst>
              <a:gd name="adj" fmla="val 50000"/>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cxnSp>
        <p:nvCxnSpPr>
          <p:cNvPr id="9" name="AutoShape 9"/>
          <p:cNvCxnSpPr>
            <a:cxnSpLocks noChangeShapeType="1"/>
            <a:stCxn id="8" idx="3"/>
            <a:endCxn id="5" idx="0"/>
          </p:cNvCxnSpPr>
          <p:nvPr/>
        </p:nvCxnSpPr>
        <p:spPr bwMode="auto">
          <a:xfrm rot="5400000">
            <a:off x="3513138" y="3390230"/>
            <a:ext cx="534987" cy="1728787"/>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0" name="AutoShape 10"/>
          <p:cNvCxnSpPr>
            <a:cxnSpLocks noChangeShapeType="1"/>
            <a:stCxn id="8" idx="3"/>
            <a:endCxn id="6" idx="0"/>
          </p:cNvCxnSpPr>
          <p:nvPr/>
        </p:nvCxnSpPr>
        <p:spPr bwMode="auto">
          <a:xfrm rot="16200000" flipH="1">
            <a:off x="4368801" y="4261767"/>
            <a:ext cx="550862" cy="1587"/>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 name="AutoShape 11"/>
          <p:cNvCxnSpPr>
            <a:cxnSpLocks noChangeShapeType="1"/>
            <a:stCxn id="8" idx="3"/>
            <a:endCxn id="7" idx="0"/>
          </p:cNvCxnSpPr>
          <p:nvPr/>
        </p:nvCxnSpPr>
        <p:spPr bwMode="auto">
          <a:xfrm rot="16200000" flipH="1">
            <a:off x="5222875" y="3409280"/>
            <a:ext cx="534987" cy="1690688"/>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12" name="Text Box 12"/>
          <p:cNvSpPr txBox="1">
            <a:spLocks noChangeArrowheads="1"/>
          </p:cNvSpPr>
          <p:nvPr/>
        </p:nvSpPr>
        <p:spPr bwMode="auto">
          <a:xfrm>
            <a:off x="2843213" y="3925217"/>
            <a:ext cx="13684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a:solidFill>
                  <a:srgbClr val="FF0000"/>
                </a:solidFill>
              </a:rPr>
              <a:t>is a kind of</a:t>
            </a:r>
          </a:p>
        </p:txBody>
      </p:sp>
      <p:sp>
        <p:nvSpPr>
          <p:cNvPr id="13" name="Text Box 13"/>
          <p:cNvSpPr txBox="1">
            <a:spLocks noChangeArrowheads="1"/>
          </p:cNvSpPr>
          <p:nvPr/>
        </p:nvSpPr>
        <p:spPr bwMode="auto">
          <a:xfrm>
            <a:off x="7164388" y="2579017"/>
            <a:ext cx="136842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400" b="1">
                <a:solidFill>
                  <a:srgbClr val="FF0000"/>
                </a:solidFill>
              </a:rPr>
              <a:t>父类</a:t>
            </a:r>
          </a:p>
          <a:p>
            <a:pPr eaLnBrk="1" hangingPunct="1"/>
            <a:r>
              <a:rPr lang="zh-CN" altLang="en-US" sz="2400" b="1">
                <a:solidFill>
                  <a:srgbClr val="FF0000"/>
                </a:solidFill>
              </a:rPr>
              <a:t>超类</a:t>
            </a:r>
          </a:p>
          <a:p>
            <a:pPr eaLnBrk="1" hangingPunct="1"/>
            <a:r>
              <a:rPr lang="zh-CN" altLang="en-US" sz="2400" b="1">
                <a:solidFill>
                  <a:srgbClr val="FF0000"/>
                </a:solidFill>
              </a:rPr>
              <a:t>基类</a:t>
            </a:r>
          </a:p>
          <a:p>
            <a:pPr eaLnBrk="1" hangingPunct="1"/>
            <a:r>
              <a:rPr lang="zh-CN" altLang="en-US" sz="2400" b="1">
                <a:solidFill>
                  <a:srgbClr val="FF0000"/>
                </a:solidFill>
              </a:rPr>
              <a:t>先辈</a:t>
            </a:r>
          </a:p>
        </p:txBody>
      </p:sp>
      <p:sp>
        <p:nvSpPr>
          <p:cNvPr id="14" name="AutoShape 14"/>
          <p:cNvSpPr>
            <a:spLocks noChangeArrowheads="1"/>
          </p:cNvSpPr>
          <p:nvPr/>
        </p:nvSpPr>
        <p:spPr bwMode="auto">
          <a:xfrm>
            <a:off x="1547813" y="3428330"/>
            <a:ext cx="576262" cy="2520950"/>
          </a:xfrm>
          <a:prstGeom prst="downArrow">
            <a:avLst>
              <a:gd name="adj1" fmla="val 50000"/>
              <a:gd name="adj2" fmla="val 109366"/>
            </a:avLst>
          </a:prstGeom>
          <a:solidFill>
            <a:schemeClr val="folHlink"/>
          </a:solidFill>
          <a:ln w="9525">
            <a:solidFill>
              <a:schemeClr val="tx1"/>
            </a:solidFill>
            <a:miter lim="800000"/>
            <a:headEnd/>
            <a:tailEnd/>
          </a:ln>
        </p:spPr>
        <p:txBody>
          <a:bodyPr vert="eaVert"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2400" b="1"/>
              <a:t>特  化</a:t>
            </a:r>
          </a:p>
        </p:txBody>
      </p:sp>
      <p:sp>
        <p:nvSpPr>
          <p:cNvPr id="15" name="AutoShape 15"/>
          <p:cNvSpPr>
            <a:spLocks noChangeArrowheads="1"/>
          </p:cNvSpPr>
          <p:nvPr/>
        </p:nvSpPr>
        <p:spPr bwMode="auto">
          <a:xfrm>
            <a:off x="900113" y="3212430"/>
            <a:ext cx="576262" cy="2665412"/>
          </a:xfrm>
          <a:prstGeom prst="upArrow">
            <a:avLst>
              <a:gd name="adj1" fmla="val 50000"/>
              <a:gd name="adj2" fmla="val 115634"/>
            </a:avLst>
          </a:prstGeom>
          <a:solidFill>
            <a:schemeClr val="accent1"/>
          </a:solidFill>
          <a:ln w="9525">
            <a:solidFill>
              <a:schemeClr val="tx1"/>
            </a:solidFill>
            <a:miter lim="800000"/>
            <a:headEnd/>
            <a:tailEnd/>
          </a:ln>
        </p:spPr>
        <p:txBody>
          <a:bodyPr vert="eaVert"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2400" b="1"/>
              <a:t>泛  化</a:t>
            </a:r>
          </a:p>
        </p:txBody>
      </p:sp>
      <p:sp>
        <p:nvSpPr>
          <p:cNvPr id="16" name="Text Box 16"/>
          <p:cNvSpPr txBox="1">
            <a:spLocks noChangeArrowheads="1"/>
          </p:cNvSpPr>
          <p:nvPr/>
        </p:nvSpPr>
        <p:spPr bwMode="auto">
          <a:xfrm>
            <a:off x="3779838" y="2780630"/>
            <a:ext cx="2016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sz="2400" b="1">
                <a:solidFill>
                  <a:srgbClr val="FF0000"/>
                </a:solidFill>
              </a:rPr>
              <a:t>更一般元素</a:t>
            </a:r>
          </a:p>
        </p:txBody>
      </p:sp>
      <p:sp>
        <p:nvSpPr>
          <p:cNvPr id="17" name="Text Box 17"/>
          <p:cNvSpPr txBox="1">
            <a:spLocks noChangeArrowheads="1"/>
          </p:cNvSpPr>
          <p:nvPr/>
        </p:nvSpPr>
        <p:spPr bwMode="auto">
          <a:xfrm>
            <a:off x="3851275" y="5293642"/>
            <a:ext cx="17287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sz="2400" b="1">
                <a:solidFill>
                  <a:srgbClr val="FF0000"/>
                </a:solidFill>
              </a:rPr>
              <a:t>更特殊元素</a:t>
            </a:r>
          </a:p>
        </p:txBody>
      </p:sp>
      <p:sp>
        <p:nvSpPr>
          <p:cNvPr id="18" name="Text Box 18"/>
          <p:cNvSpPr txBox="1">
            <a:spLocks noChangeArrowheads="1"/>
          </p:cNvSpPr>
          <p:nvPr/>
        </p:nvSpPr>
        <p:spPr bwMode="auto">
          <a:xfrm>
            <a:off x="7164388" y="4509417"/>
            <a:ext cx="13684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400" b="1">
                <a:solidFill>
                  <a:srgbClr val="FF0000"/>
                </a:solidFill>
              </a:rPr>
              <a:t>儿子</a:t>
            </a:r>
          </a:p>
          <a:p>
            <a:pPr eaLnBrk="1" hangingPunct="1"/>
            <a:r>
              <a:rPr lang="zh-CN" altLang="en-US" sz="2400" b="1">
                <a:solidFill>
                  <a:srgbClr val="FF0000"/>
                </a:solidFill>
              </a:rPr>
              <a:t>子类</a:t>
            </a:r>
          </a:p>
          <a:p>
            <a:pPr eaLnBrk="1" hangingPunct="1"/>
            <a:r>
              <a:rPr lang="zh-CN" altLang="en-US" sz="2400" b="1">
                <a:solidFill>
                  <a:srgbClr val="FF0000"/>
                </a:solidFill>
              </a:rPr>
              <a:t>后裔</a:t>
            </a:r>
          </a:p>
        </p:txBody>
      </p:sp>
      <p:sp>
        <p:nvSpPr>
          <p:cNvPr id="19" name="Text Box 3"/>
          <p:cNvSpPr txBox="1">
            <a:spLocks noChangeArrowheads="1"/>
          </p:cNvSpPr>
          <p:nvPr/>
        </p:nvSpPr>
        <p:spPr bwMode="auto">
          <a:xfrm>
            <a:off x="395288" y="1012155"/>
            <a:ext cx="8280400" cy="892175"/>
          </a:xfrm>
          <a:prstGeom prst="rect">
            <a:avLst/>
          </a:prstGeom>
          <a:noFill/>
          <a:ln w="9525" algn="ctr">
            <a:noFill/>
            <a:miter lim="800000"/>
            <a:headEnd/>
            <a:tailEnd/>
          </a:ln>
          <a:effectLst/>
        </p:spPr>
        <p:txBody>
          <a:bodyPr>
            <a:spAutoFit/>
          </a:bodyPr>
          <a:lstStyle/>
          <a:p>
            <a:pPr marL="0" lvl="2">
              <a:spcBef>
                <a:spcPct val="50000"/>
              </a:spcBef>
              <a:buFont typeface="Wingdings" pitchFamily="2" charset="2"/>
              <a:buChar char="Ø"/>
              <a:defRPr/>
            </a:pPr>
            <a:r>
              <a:rPr lang="zh-CN" altLang="en-US" sz="2600" b="1" dirty="0">
                <a:solidFill>
                  <a:srgbClr val="0000FF"/>
                </a:solidFill>
                <a:latin typeface="+mn-lt"/>
                <a:ea typeface="+mn-ea"/>
              </a:rPr>
              <a:t>泛化：</a:t>
            </a:r>
            <a:r>
              <a:rPr lang="zh-CN" altLang="en-US" sz="2600" b="1" dirty="0"/>
              <a:t>泛化是一般元素和特殊元素之间的关系，特殊元素完全与一般元素一致，但是包含更多信息。</a:t>
            </a:r>
            <a:endParaRPr lang="en-US" altLang="zh-CN" sz="2600" b="1" dirty="0">
              <a:solidFill>
                <a:srgbClr val="0000FF"/>
              </a:solidFill>
              <a:latin typeface="+mn-lt"/>
              <a:ea typeface="+mn-ea"/>
            </a:endParaRPr>
          </a:p>
        </p:txBody>
      </p:sp>
    </p:spTree>
    <p:extLst>
      <p:ext uri="{BB962C8B-B14F-4D97-AF65-F5344CB8AC3E}">
        <p14:creationId xmlns:p14="http://schemas.microsoft.com/office/powerpoint/2010/main" val="12143891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2.6</a:t>
            </a:r>
            <a:r>
              <a:rPr lang="zh-CN" altLang="en-US" dirty="0"/>
              <a:t> 类图</a:t>
            </a:r>
            <a:endParaRPr lang="zh-CN" altLang="en-US" dirty="0"/>
          </a:p>
        </p:txBody>
      </p:sp>
      <p:grpSp>
        <p:nvGrpSpPr>
          <p:cNvPr id="4" name="组合 25"/>
          <p:cNvGrpSpPr>
            <a:grpSpLocks/>
          </p:cNvGrpSpPr>
          <p:nvPr/>
        </p:nvGrpSpPr>
        <p:grpSpPr bwMode="auto">
          <a:xfrm>
            <a:off x="3638550" y="2095772"/>
            <a:ext cx="2109788" cy="2520950"/>
            <a:chOff x="3638550" y="1952625"/>
            <a:chExt cx="2109788" cy="2520950"/>
          </a:xfrm>
        </p:grpSpPr>
        <p:sp>
          <p:nvSpPr>
            <p:cNvPr id="5" name="Rectangle 4"/>
            <p:cNvSpPr>
              <a:spLocks noChangeArrowheads="1"/>
            </p:cNvSpPr>
            <p:nvPr/>
          </p:nvSpPr>
          <p:spPr bwMode="auto">
            <a:xfrm>
              <a:off x="3640138" y="1952625"/>
              <a:ext cx="2108200" cy="2520950"/>
            </a:xfrm>
            <a:prstGeom prst="rect">
              <a:avLst/>
            </a:prstGeom>
            <a:solidFill>
              <a:srgbClr val="FFFFCC"/>
            </a:solidFill>
            <a:ln w="9525" algn="ctr">
              <a:solidFill>
                <a:schemeClr val="tx1"/>
              </a:solidFill>
              <a:miter lim="800000"/>
              <a:headEnd/>
              <a:tailEnd/>
            </a:ln>
          </p:spPr>
          <p:txBody>
            <a:bodyPr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6" name="Text Box 5"/>
            <p:cNvSpPr txBox="1">
              <a:spLocks noChangeArrowheads="1"/>
            </p:cNvSpPr>
            <p:nvPr/>
          </p:nvSpPr>
          <p:spPr bwMode="auto">
            <a:xfrm>
              <a:off x="4021138" y="2000250"/>
              <a:ext cx="12954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en-US" altLang="zh-CN" sz="2000" b="1">
                  <a:latin typeface="Arial Narrow" pitchFamily="34" charset="0"/>
                </a:rPr>
                <a:t>Shape</a:t>
              </a:r>
            </a:p>
          </p:txBody>
        </p:sp>
        <p:sp>
          <p:nvSpPr>
            <p:cNvPr id="7" name="Text Box 6"/>
            <p:cNvSpPr txBox="1">
              <a:spLocks noChangeArrowheads="1"/>
            </p:cNvSpPr>
            <p:nvPr/>
          </p:nvSpPr>
          <p:spPr bwMode="auto">
            <a:xfrm>
              <a:off x="3689350" y="2457450"/>
              <a:ext cx="1474788"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a:latin typeface="Arial Narrow" pitchFamily="34" charset="0"/>
                </a:rPr>
                <a:t>origin:Point</a:t>
              </a:r>
            </a:p>
            <a:p>
              <a:pPr eaLnBrk="1" hangingPunct="1"/>
              <a:r>
                <a:rPr lang="en-US" altLang="zh-CN">
                  <a:latin typeface="Arial Narrow" pitchFamily="34" charset="0"/>
                </a:rPr>
                <a:t>width:int</a:t>
              </a:r>
            </a:p>
            <a:p>
              <a:pPr eaLnBrk="1" hangingPunct="1"/>
              <a:r>
                <a:rPr lang="en-US" altLang="zh-CN">
                  <a:latin typeface="Arial Narrow" pitchFamily="34" charset="0"/>
                </a:rPr>
                <a:t>Height:int</a:t>
              </a:r>
            </a:p>
          </p:txBody>
        </p:sp>
        <p:sp>
          <p:nvSpPr>
            <p:cNvPr id="8" name="Text Box 7"/>
            <p:cNvSpPr txBox="1">
              <a:spLocks noChangeArrowheads="1"/>
            </p:cNvSpPr>
            <p:nvPr/>
          </p:nvSpPr>
          <p:spPr bwMode="auto">
            <a:xfrm>
              <a:off x="3659188" y="3465513"/>
              <a:ext cx="20891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a:latin typeface="Arial Narrow" pitchFamily="34" charset="0"/>
                </a:rPr>
                <a:t>draw(Grahics g)</a:t>
              </a:r>
            </a:p>
            <a:p>
              <a:pPr eaLnBrk="1" hangingPunct="1"/>
              <a:r>
                <a:rPr lang="en-US" altLang="zh-CN">
                  <a:latin typeface="Arial Narrow" pitchFamily="34" charset="0"/>
                </a:rPr>
                <a:t>getArea():int</a:t>
              </a:r>
            </a:p>
            <a:p>
              <a:pPr eaLnBrk="1" hangingPunct="1"/>
              <a:r>
                <a:rPr lang="en-US" altLang="zh-CN">
                  <a:latin typeface="Arial Narrow" pitchFamily="34" charset="0"/>
                </a:rPr>
                <a:t>getBoundingArea():int</a:t>
              </a:r>
            </a:p>
          </p:txBody>
        </p:sp>
        <p:sp>
          <p:nvSpPr>
            <p:cNvPr id="9" name="Line 8"/>
            <p:cNvSpPr>
              <a:spLocks noChangeShapeType="1"/>
            </p:cNvSpPr>
            <p:nvPr/>
          </p:nvSpPr>
          <p:spPr bwMode="auto">
            <a:xfrm>
              <a:off x="3638550" y="2384425"/>
              <a:ext cx="20875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9"/>
            <p:cNvSpPr>
              <a:spLocks noChangeShapeType="1"/>
            </p:cNvSpPr>
            <p:nvPr/>
          </p:nvSpPr>
          <p:spPr bwMode="auto">
            <a:xfrm>
              <a:off x="3659188" y="3465513"/>
              <a:ext cx="20875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 name="Rectangle 10"/>
          <p:cNvSpPr>
            <a:spLocks noChangeArrowheads="1"/>
          </p:cNvSpPr>
          <p:nvPr/>
        </p:nvSpPr>
        <p:spPr bwMode="auto">
          <a:xfrm>
            <a:off x="2055813" y="5156472"/>
            <a:ext cx="2108200" cy="1512888"/>
          </a:xfrm>
          <a:prstGeom prst="rect">
            <a:avLst/>
          </a:prstGeom>
          <a:solidFill>
            <a:srgbClr val="FFFFCC"/>
          </a:solidFill>
          <a:ln w="9525" algn="ctr">
            <a:solidFill>
              <a:schemeClr val="tx1"/>
            </a:solidFill>
            <a:miter lim="800000"/>
            <a:headEnd/>
            <a:tailEnd/>
          </a:ln>
        </p:spPr>
        <p:txBody>
          <a:bodyPr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2" name="Text Box 11"/>
          <p:cNvSpPr txBox="1">
            <a:spLocks noChangeArrowheads="1"/>
          </p:cNvSpPr>
          <p:nvPr/>
        </p:nvSpPr>
        <p:spPr bwMode="auto">
          <a:xfrm>
            <a:off x="2436813" y="5204097"/>
            <a:ext cx="1295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en-US" altLang="zh-CN" sz="2000" b="1">
                <a:latin typeface="Arial Narrow" pitchFamily="34" charset="0"/>
              </a:rPr>
              <a:t>Square</a:t>
            </a:r>
          </a:p>
        </p:txBody>
      </p:sp>
      <p:sp>
        <p:nvSpPr>
          <p:cNvPr id="13" name="Text Box 12"/>
          <p:cNvSpPr txBox="1">
            <a:spLocks noChangeArrowheads="1"/>
          </p:cNvSpPr>
          <p:nvPr/>
        </p:nvSpPr>
        <p:spPr bwMode="auto">
          <a:xfrm>
            <a:off x="2074863" y="5897835"/>
            <a:ext cx="2089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a:latin typeface="Arial Narrow" pitchFamily="34" charset="0"/>
              </a:rPr>
              <a:t>draw(Grahics g)</a:t>
            </a:r>
          </a:p>
          <a:p>
            <a:pPr eaLnBrk="1" hangingPunct="1"/>
            <a:r>
              <a:rPr lang="en-US" altLang="zh-CN">
                <a:latin typeface="Arial Narrow" pitchFamily="34" charset="0"/>
              </a:rPr>
              <a:t>getArea():int</a:t>
            </a:r>
          </a:p>
        </p:txBody>
      </p:sp>
      <p:sp>
        <p:nvSpPr>
          <p:cNvPr id="14" name="Line 13"/>
          <p:cNvSpPr>
            <a:spLocks noChangeShapeType="1"/>
          </p:cNvSpPr>
          <p:nvPr/>
        </p:nvSpPr>
        <p:spPr bwMode="auto">
          <a:xfrm>
            <a:off x="2054225" y="5588272"/>
            <a:ext cx="20875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14"/>
          <p:cNvSpPr>
            <a:spLocks noChangeShapeType="1"/>
          </p:cNvSpPr>
          <p:nvPr/>
        </p:nvSpPr>
        <p:spPr bwMode="auto">
          <a:xfrm>
            <a:off x="2074863" y="5877197"/>
            <a:ext cx="20875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Rectangle 15"/>
          <p:cNvSpPr>
            <a:spLocks noChangeArrowheads="1"/>
          </p:cNvSpPr>
          <p:nvPr/>
        </p:nvSpPr>
        <p:spPr bwMode="auto">
          <a:xfrm>
            <a:off x="5130800" y="5156472"/>
            <a:ext cx="2108200" cy="1512888"/>
          </a:xfrm>
          <a:prstGeom prst="rect">
            <a:avLst/>
          </a:prstGeom>
          <a:solidFill>
            <a:srgbClr val="FFFFCC"/>
          </a:solidFill>
          <a:ln w="9525" algn="ctr">
            <a:solidFill>
              <a:schemeClr val="tx1"/>
            </a:solidFill>
            <a:miter lim="800000"/>
            <a:headEnd/>
            <a:tailEnd/>
          </a:ln>
        </p:spPr>
        <p:txBody>
          <a:bodyPr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7" name="Text Box 16"/>
          <p:cNvSpPr txBox="1">
            <a:spLocks noChangeArrowheads="1"/>
          </p:cNvSpPr>
          <p:nvPr/>
        </p:nvSpPr>
        <p:spPr bwMode="auto">
          <a:xfrm>
            <a:off x="5511800" y="5204097"/>
            <a:ext cx="1295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en-US" altLang="zh-CN" sz="2000" b="1">
                <a:latin typeface="Arial Narrow" pitchFamily="34" charset="0"/>
              </a:rPr>
              <a:t>Circle</a:t>
            </a:r>
          </a:p>
        </p:txBody>
      </p:sp>
      <p:sp>
        <p:nvSpPr>
          <p:cNvPr id="18" name="Text Box 17"/>
          <p:cNvSpPr txBox="1">
            <a:spLocks noChangeArrowheads="1"/>
          </p:cNvSpPr>
          <p:nvPr/>
        </p:nvSpPr>
        <p:spPr bwMode="auto">
          <a:xfrm>
            <a:off x="5149850" y="5897835"/>
            <a:ext cx="2089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a:latin typeface="Arial Narrow" pitchFamily="34" charset="0"/>
              </a:rPr>
              <a:t>draw(Grahics g)</a:t>
            </a:r>
          </a:p>
          <a:p>
            <a:pPr eaLnBrk="1" hangingPunct="1"/>
            <a:r>
              <a:rPr lang="en-US" altLang="zh-CN">
                <a:latin typeface="Arial Narrow" pitchFamily="34" charset="0"/>
              </a:rPr>
              <a:t>getArea():int</a:t>
            </a:r>
          </a:p>
        </p:txBody>
      </p:sp>
      <p:sp>
        <p:nvSpPr>
          <p:cNvPr id="19" name="Line 18"/>
          <p:cNvSpPr>
            <a:spLocks noChangeShapeType="1"/>
          </p:cNvSpPr>
          <p:nvPr/>
        </p:nvSpPr>
        <p:spPr bwMode="auto">
          <a:xfrm>
            <a:off x="5129213" y="5588272"/>
            <a:ext cx="20875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Line 19"/>
          <p:cNvSpPr>
            <a:spLocks noChangeShapeType="1"/>
          </p:cNvSpPr>
          <p:nvPr/>
        </p:nvSpPr>
        <p:spPr bwMode="auto">
          <a:xfrm>
            <a:off x="5149850" y="5877197"/>
            <a:ext cx="20875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AutoShape 20"/>
          <p:cNvSpPr>
            <a:spLocks noChangeArrowheads="1"/>
          </p:cNvSpPr>
          <p:nvPr/>
        </p:nvSpPr>
        <p:spPr bwMode="auto">
          <a:xfrm>
            <a:off x="4646613" y="4616722"/>
            <a:ext cx="144462" cy="142875"/>
          </a:xfrm>
          <a:prstGeom prst="triangle">
            <a:avLst>
              <a:gd name="adj" fmla="val 50000"/>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cxnSp>
        <p:nvCxnSpPr>
          <p:cNvPr id="22" name="AutoShape 21"/>
          <p:cNvCxnSpPr>
            <a:cxnSpLocks noChangeShapeType="1"/>
            <a:stCxn id="21" idx="3"/>
            <a:endCxn id="11" idx="0"/>
          </p:cNvCxnSpPr>
          <p:nvPr/>
        </p:nvCxnSpPr>
        <p:spPr bwMode="auto">
          <a:xfrm rot="5400000">
            <a:off x="3716338" y="4153172"/>
            <a:ext cx="396875" cy="1609725"/>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23" name="AutoShape 22"/>
          <p:cNvCxnSpPr>
            <a:cxnSpLocks noChangeShapeType="1"/>
            <a:stCxn id="21" idx="3"/>
            <a:endCxn id="16" idx="0"/>
          </p:cNvCxnSpPr>
          <p:nvPr/>
        </p:nvCxnSpPr>
        <p:spPr bwMode="auto">
          <a:xfrm rot="16200000" flipH="1">
            <a:off x="5253831" y="4225404"/>
            <a:ext cx="396875" cy="1465262"/>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24" name="Text Box 23"/>
          <p:cNvSpPr txBox="1">
            <a:spLocks noChangeArrowheads="1"/>
          </p:cNvSpPr>
          <p:nvPr/>
        </p:nvSpPr>
        <p:spPr bwMode="auto">
          <a:xfrm>
            <a:off x="611188" y="5732735"/>
            <a:ext cx="12954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zh-CN" altLang="en-US" sz="2400" b="1">
                <a:solidFill>
                  <a:srgbClr val="FF3300"/>
                </a:solidFill>
              </a:rPr>
              <a:t>覆写超类操作</a:t>
            </a:r>
          </a:p>
        </p:txBody>
      </p:sp>
      <p:sp>
        <p:nvSpPr>
          <p:cNvPr id="25" name="Text Box 3"/>
          <p:cNvSpPr txBox="1">
            <a:spLocks noChangeArrowheads="1"/>
          </p:cNvSpPr>
          <p:nvPr/>
        </p:nvSpPr>
        <p:spPr bwMode="auto">
          <a:xfrm>
            <a:off x="395288" y="1011510"/>
            <a:ext cx="8280400" cy="1292225"/>
          </a:xfrm>
          <a:prstGeom prst="rect">
            <a:avLst/>
          </a:prstGeom>
          <a:noFill/>
          <a:ln w="9525" algn="ctr">
            <a:noFill/>
            <a:miter lim="800000"/>
            <a:headEnd/>
            <a:tailEnd/>
          </a:ln>
          <a:effectLst/>
        </p:spPr>
        <p:txBody>
          <a:bodyPr>
            <a:spAutoFit/>
          </a:bodyPr>
          <a:lstStyle/>
          <a:p>
            <a:pPr marL="0" lvl="2">
              <a:spcBef>
                <a:spcPct val="50000"/>
              </a:spcBef>
              <a:buFont typeface="Wingdings" pitchFamily="2" charset="2"/>
              <a:buChar char="Ø"/>
              <a:defRPr/>
            </a:pPr>
            <a:r>
              <a:rPr lang="zh-CN" altLang="en-US" sz="2600" b="1" dirty="0">
                <a:solidFill>
                  <a:srgbClr val="0000FF"/>
                </a:solidFill>
                <a:latin typeface="+mn-lt"/>
                <a:ea typeface="+mn-ea"/>
              </a:rPr>
              <a:t>继承：</a:t>
            </a:r>
            <a:r>
              <a:rPr lang="zh-CN" altLang="en-US" sz="2600" b="1" dirty="0"/>
              <a:t>继承发生在泛化关系的类之间。子类继承父类的属性、操作、关系和约束，同时可以添加新的特征以及覆写超类的操作。</a:t>
            </a:r>
            <a:endParaRPr lang="en-US" altLang="zh-CN" sz="2600" b="1" dirty="0">
              <a:solidFill>
                <a:srgbClr val="0000FF"/>
              </a:solidFill>
              <a:latin typeface="+mn-lt"/>
              <a:ea typeface="+mn-ea"/>
            </a:endParaRPr>
          </a:p>
        </p:txBody>
      </p:sp>
    </p:spTree>
    <p:extLst>
      <p:ext uri="{BB962C8B-B14F-4D97-AF65-F5344CB8AC3E}">
        <p14:creationId xmlns:p14="http://schemas.microsoft.com/office/powerpoint/2010/main" val="13538691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2.6</a:t>
            </a:r>
            <a:r>
              <a:rPr lang="zh-CN" altLang="en-US" dirty="0"/>
              <a:t> 类图</a:t>
            </a:r>
            <a:endParaRPr lang="zh-CN" altLang="en-US" dirty="0"/>
          </a:p>
        </p:txBody>
      </p:sp>
      <p:grpSp>
        <p:nvGrpSpPr>
          <p:cNvPr id="4" name="组合 29"/>
          <p:cNvGrpSpPr>
            <a:grpSpLocks/>
          </p:cNvGrpSpPr>
          <p:nvPr/>
        </p:nvGrpSpPr>
        <p:grpSpPr bwMode="auto">
          <a:xfrm>
            <a:off x="3203575" y="2780431"/>
            <a:ext cx="2109788" cy="1728788"/>
            <a:chOff x="3203575" y="2708424"/>
            <a:chExt cx="2109788" cy="1728787"/>
          </a:xfrm>
        </p:grpSpPr>
        <p:sp>
          <p:nvSpPr>
            <p:cNvPr id="5" name="Rectangle 3"/>
            <p:cNvSpPr>
              <a:spLocks noChangeArrowheads="1"/>
            </p:cNvSpPr>
            <p:nvPr/>
          </p:nvSpPr>
          <p:spPr bwMode="auto">
            <a:xfrm>
              <a:off x="3205163" y="2708424"/>
              <a:ext cx="2108200" cy="1728787"/>
            </a:xfrm>
            <a:prstGeom prst="rect">
              <a:avLst/>
            </a:prstGeom>
            <a:solidFill>
              <a:srgbClr val="FFFFCC"/>
            </a:solidFill>
            <a:ln w="9525" algn="ctr">
              <a:solidFill>
                <a:schemeClr val="tx1"/>
              </a:solidFill>
              <a:miter lim="800000"/>
              <a:headEnd/>
              <a:tailEnd/>
            </a:ln>
          </p:spPr>
          <p:txBody>
            <a:bodyPr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6" name="Text Box 4"/>
            <p:cNvSpPr txBox="1">
              <a:spLocks noChangeArrowheads="1"/>
            </p:cNvSpPr>
            <p:nvPr/>
          </p:nvSpPr>
          <p:spPr bwMode="auto">
            <a:xfrm>
              <a:off x="3586163" y="2756049"/>
              <a:ext cx="1295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en-US" altLang="zh-CN" b="1" i="1">
                  <a:latin typeface="Arial Narrow" pitchFamily="34" charset="0"/>
                </a:rPr>
                <a:t>Shape</a:t>
              </a:r>
            </a:p>
          </p:txBody>
        </p:sp>
        <p:sp>
          <p:nvSpPr>
            <p:cNvPr id="7" name="Text Box 5"/>
            <p:cNvSpPr txBox="1">
              <a:spLocks noChangeArrowheads="1"/>
            </p:cNvSpPr>
            <p:nvPr/>
          </p:nvSpPr>
          <p:spPr bwMode="auto">
            <a:xfrm>
              <a:off x="3224213" y="3429149"/>
              <a:ext cx="20891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i="1">
                  <a:latin typeface="Arial Narrow" pitchFamily="34" charset="0"/>
                </a:rPr>
                <a:t>draw(Grahics g)</a:t>
              </a:r>
            </a:p>
            <a:p>
              <a:pPr eaLnBrk="1" hangingPunct="1"/>
              <a:r>
                <a:rPr lang="en-US" altLang="zh-CN" i="1">
                  <a:latin typeface="Arial Narrow" pitchFamily="34" charset="0"/>
                </a:rPr>
                <a:t>getArea():int</a:t>
              </a:r>
            </a:p>
            <a:p>
              <a:pPr eaLnBrk="1" hangingPunct="1"/>
              <a:r>
                <a:rPr lang="en-US" altLang="zh-CN">
                  <a:latin typeface="Arial Narrow" pitchFamily="34" charset="0"/>
                </a:rPr>
                <a:t>getBoundingArea():int</a:t>
              </a:r>
            </a:p>
          </p:txBody>
        </p:sp>
        <p:sp>
          <p:nvSpPr>
            <p:cNvPr id="8" name="Line 6"/>
            <p:cNvSpPr>
              <a:spLocks noChangeShapeType="1"/>
            </p:cNvSpPr>
            <p:nvPr/>
          </p:nvSpPr>
          <p:spPr bwMode="auto">
            <a:xfrm>
              <a:off x="3203575" y="3140224"/>
              <a:ext cx="20875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Line 7"/>
            <p:cNvSpPr>
              <a:spLocks noChangeShapeType="1"/>
            </p:cNvSpPr>
            <p:nvPr/>
          </p:nvSpPr>
          <p:spPr bwMode="auto">
            <a:xfrm>
              <a:off x="3224213" y="3356124"/>
              <a:ext cx="20875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 name="Rectangle 8"/>
          <p:cNvSpPr>
            <a:spLocks noChangeArrowheads="1"/>
          </p:cNvSpPr>
          <p:nvPr/>
        </p:nvSpPr>
        <p:spPr bwMode="auto">
          <a:xfrm>
            <a:off x="1620838" y="5228356"/>
            <a:ext cx="2108200" cy="1296988"/>
          </a:xfrm>
          <a:prstGeom prst="rect">
            <a:avLst/>
          </a:prstGeom>
          <a:solidFill>
            <a:srgbClr val="FFFFCC"/>
          </a:solidFill>
          <a:ln w="9525" algn="ctr">
            <a:solidFill>
              <a:schemeClr val="tx1"/>
            </a:solidFill>
            <a:miter lim="800000"/>
            <a:headEnd/>
            <a:tailEnd/>
          </a:ln>
        </p:spPr>
        <p:txBody>
          <a:bodyPr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1" name="Text Box 9"/>
          <p:cNvSpPr txBox="1">
            <a:spLocks noChangeArrowheads="1"/>
          </p:cNvSpPr>
          <p:nvPr/>
        </p:nvSpPr>
        <p:spPr bwMode="auto">
          <a:xfrm>
            <a:off x="2001838" y="5275981"/>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en-US" altLang="zh-CN" b="1">
                <a:latin typeface="Arial Narrow" pitchFamily="34" charset="0"/>
              </a:rPr>
              <a:t>Square</a:t>
            </a:r>
          </a:p>
        </p:txBody>
      </p:sp>
      <p:sp>
        <p:nvSpPr>
          <p:cNvPr id="12" name="Text Box 10"/>
          <p:cNvSpPr txBox="1">
            <a:spLocks noChangeArrowheads="1"/>
          </p:cNvSpPr>
          <p:nvPr/>
        </p:nvSpPr>
        <p:spPr bwMode="auto">
          <a:xfrm>
            <a:off x="1639888" y="5876056"/>
            <a:ext cx="2089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a:latin typeface="Arial Narrow" pitchFamily="34" charset="0"/>
              </a:rPr>
              <a:t>draw(Grahics g)</a:t>
            </a:r>
          </a:p>
          <a:p>
            <a:pPr eaLnBrk="1" hangingPunct="1"/>
            <a:r>
              <a:rPr lang="en-US" altLang="zh-CN">
                <a:latin typeface="Arial Narrow" pitchFamily="34" charset="0"/>
              </a:rPr>
              <a:t>getArea():int</a:t>
            </a:r>
          </a:p>
        </p:txBody>
      </p:sp>
      <p:sp>
        <p:nvSpPr>
          <p:cNvPr id="13" name="Line 11"/>
          <p:cNvSpPr>
            <a:spLocks noChangeShapeType="1"/>
          </p:cNvSpPr>
          <p:nvPr/>
        </p:nvSpPr>
        <p:spPr bwMode="auto">
          <a:xfrm>
            <a:off x="1619250" y="5660156"/>
            <a:ext cx="20875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12"/>
          <p:cNvSpPr>
            <a:spLocks noChangeShapeType="1"/>
          </p:cNvSpPr>
          <p:nvPr/>
        </p:nvSpPr>
        <p:spPr bwMode="auto">
          <a:xfrm>
            <a:off x="1639888" y="5804619"/>
            <a:ext cx="20875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Rectangle 13"/>
          <p:cNvSpPr>
            <a:spLocks noChangeArrowheads="1"/>
          </p:cNvSpPr>
          <p:nvPr/>
        </p:nvSpPr>
        <p:spPr bwMode="auto">
          <a:xfrm>
            <a:off x="4695825" y="5228356"/>
            <a:ext cx="2108200" cy="1296988"/>
          </a:xfrm>
          <a:prstGeom prst="rect">
            <a:avLst/>
          </a:prstGeom>
          <a:solidFill>
            <a:srgbClr val="FFFFCC"/>
          </a:solidFill>
          <a:ln w="9525" algn="ctr">
            <a:solidFill>
              <a:schemeClr val="tx1"/>
            </a:solidFill>
            <a:miter lim="800000"/>
            <a:headEnd/>
            <a:tailEnd/>
          </a:ln>
        </p:spPr>
        <p:txBody>
          <a:bodyPr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6" name="Text Box 14"/>
          <p:cNvSpPr txBox="1">
            <a:spLocks noChangeArrowheads="1"/>
          </p:cNvSpPr>
          <p:nvPr/>
        </p:nvSpPr>
        <p:spPr bwMode="auto">
          <a:xfrm>
            <a:off x="5076825" y="5275981"/>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en-US" altLang="zh-CN" b="1">
                <a:latin typeface="Arial Narrow" pitchFamily="34" charset="0"/>
              </a:rPr>
              <a:t>Circle</a:t>
            </a:r>
          </a:p>
        </p:txBody>
      </p:sp>
      <p:sp>
        <p:nvSpPr>
          <p:cNvPr id="17" name="Text Box 15"/>
          <p:cNvSpPr txBox="1">
            <a:spLocks noChangeArrowheads="1"/>
          </p:cNvSpPr>
          <p:nvPr/>
        </p:nvSpPr>
        <p:spPr bwMode="auto">
          <a:xfrm>
            <a:off x="4714875" y="5804619"/>
            <a:ext cx="2089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a:latin typeface="Arial Narrow" pitchFamily="34" charset="0"/>
              </a:rPr>
              <a:t>draw(Grahics g)</a:t>
            </a:r>
          </a:p>
          <a:p>
            <a:pPr eaLnBrk="1" hangingPunct="1"/>
            <a:r>
              <a:rPr lang="en-US" altLang="zh-CN">
                <a:latin typeface="Arial Narrow" pitchFamily="34" charset="0"/>
              </a:rPr>
              <a:t>getArea():int</a:t>
            </a:r>
          </a:p>
        </p:txBody>
      </p:sp>
      <p:sp>
        <p:nvSpPr>
          <p:cNvPr id="18" name="Line 16"/>
          <p:cNvSpPr>
            <a:spLocks noChangeShapeType="1"/>
          </p:cNvSpPr>
          <p:nvPr/>
        </p:nvSpPr>
        <p:spPr bwMode="auto">
          <a:xfrm>
            <a:off x="4694238" y="5660156"/>
            <a:ext cx="20875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17"/>
          <p:cNvSpPr>
            <a:spLocks noChangeShapeType="1"/>
          </p:cNvSpPr>
          <p:nvPr/>
        </p:nvSpPr>
        <p:spPr bwMode="auto">
          <a:xfrm>
            <a:off x="4714875" y="5804619"/>
            <a:ext cx="20875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AutoShape 18"/>
          <p:cNvSpPr>
            <a:spLocks noChangeArrowheads="1"/>
          </p:cNvSpPr>
          <p:nvPr/>
        </p:nvSpPr>
        <p:spPr bwMode="auto">
          <a:xfrm>
            <a:off x="4211638" y="4509219"/>
            <a:ext cx="144462" cy="142875"/>
          </a:xfrm>
          <a:prstGeom prst="triangle">
            <a:avLst>
              <a:gd name="adj" fmla="val 50000"/>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cxnSp>
        <p:nvCxnSpPr>
          <p:cNvPr id="21" name="AutoShape 19"/>
          <p:cNvCxnSpPr>
            <a:cxnSpLocks noChangeShapeType="1"/>
            <a:stCxn id="20" idx="3"/>
            <a:endCxn id="10" idx="0"/>
          </p:cNvCxnSpPr>
          <p:nvPr/>
        </p:nvCxnSpPr>
        <p:spPr bwMode="auto">
          <a:xfrm rot="5400000">
            <a:off x="3191670" y="4135362"/>
            <a:ext cx="576262" cy="1609725"/>
          </a:xfrm>
          <a:prstGeom prst="bentConnector3">
            <a:avLst>
              <a:gd name="adj1" fmla="val 4986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22" name="AutoShape 20"/>
          <p:cNvCxnSpPr>
            <a:cxnSpLocks noChangeShapeType="1"/>
            <a:stCxn id="20" idx="3"/>
            <a:endCxn id="15" idx="0"/>
          </p:cNvCxnSpPr>
          <p:nvPr/>
        </p:nvCxnSpPr>
        <p:spPr bwMode="auto">
          <a:xfrm rot="16200000" flipH="1">
            <a:off x="4729163" y="4207594"/>
            <a:ext cx="576262" cy="1465262"/>
          </a:xfrm>
          <a:prstGeom prst="bentConnector3">
            <a:avLst>
              <a:gd name="adj1" fmla="val 4986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23" name="Text Box 21"/>
          <p:cNvSpPr txBox="1">
            <a:spLocks noChangeArrowheads="1"/>
          </p:cNvSpPr>
          <p:nvPr/>
        </p:nvSpPr>
        <p:spPr bwMode="auto">
          <a:xfrm>
            <a:off x="395288" y="957981"/>
            <a:ext cx="8424862" cy="1754188"/>
          </a:xfrm>
          <a:prstGeom prst="rect">
            <a:avLst/>
          </a:prstGeom>
          <a:noFill/>
          <a:ln w="9525">
            <a:noFill/>
            <a:miter lim="800000"/>
            <a:headEnd/>
            <a:tailEnd/>
          </a:ln>
        </p:spPr>
        <p:txBody>
          <a:bodyPr>
            <a:spAutoFit/>
          </a:bodyPr>
          <a:lstStyle/>
          <a:p>
            <a:pPr>
              <a:spcBef>
                <a:spcPct val="50000"/>
              </a:spcBef>
              <a:buFont typeface="Wingdings" pitchFamily="2" charset="2"/>
              <a:buChar char="ü"/>
              <a:defRPr/>
            </a:pPr>
            <a:r>
              <a:rPr lang="zh-CN" altLang="en-US" sz="2400" b="1" dirty="0">
                <a:solidFill>
                  <a:srgbClr val="C00000"/>
                </a:solidFill>
                <a:latin typeface="+mn-lt"/>
                <a:ea typeface="华文楷体" pitchFamily="2" charset="-122"/>
              </a:rPr>
              <a:t>抽象操作：</a:t>
            </a:r>
            <a:r>
              <a:rPr lang="zh-CN" altLang="en-US" sz="2400" b="1" dirty="0">
                <a:latin typeface="+mn-lt"/>
                <a:ea typeface="华文楷体" pitchFamily="2" charset="-122"/>
              </a:rPr>
              <a:t>抽象操作没有实现，它作为占位符而存在，所有具体子类必须实现所有继承的抽象操作。</a:t>
            </a:r>
          </a:p>
          <a:p>
            <a:pPr>
              <a:spcBef>
                <a:spcPct val="50000"/>
              </a:spcBef>
              <a:buFont typeface="Wingdings" pitchFamily="2" charset="2"/>
              <a:buChar char="ü"/>
              <a:defRPr/>
            </a:pPr>
            <a:r>
              <a:rPr lang="zh-CN" altLang="en-US" sz="2400" b="1" dirty="0">
                <a:solidFill>
                  <a:srgbClr val="C00000"/>
                </a:solidFill>
                <a:latin typeface="+mn-lt"/>
                <a:ea typeface="华文楷体" pitchFamily="2" charset="-122"/>
              </a:rPr>
              <a:t>抽象类：</a:t>
            </a:r>
            <a:r>
              <a:rPr lang="zh-CN" altLang="en-US" sz="2400" b="1" dirty="0">
                <a:latin typeface="+mn-lt"/>
                <a:ea typeface="华文楷体" pitchFamily="2" charset="-122"/>
              </a:rPr>
              <a:t>抽象类具有一个或多个抽象操作。抽象类不能实例化，抽象类定义了其具体子类必须实现的一组抽象操作的契约。</a:t>
            </a:r>
          </a:p>
        </p:txBody>
      </p:sp>
      <p:sp>
        <p:nvSpPr>
          <p:cNvPr id="24" name="AutoShape 22"/>
          <p:cNvSpPr>
            <a:spLocks/>
          </p:cNvSpPr>
          <p:nvPr/>
        </p:nvSpPr>
        <p:spPr bwMode="auto">
          <a:xfrm>
            <a:off x="5364163" y="3578944"/>
            <a:ext cx="287337" cy="431800"/>
          </a:xfrm>
          <a:prstGeom prst="rightBrace">
            <a:avLst>
              <a:gd name="adj1" fmla="val 1252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25" name="Text Box 23"/>
          <p:cNvSpPr txBox="1">
            <a:spLocks noChangeArrowheads="1"/>
          </p:cNvSpPr>
          <p:nvPr/>
        </p:nvSpPr>
        <p:spPr bwMode="auto">
          <a:xfrm>
            <a:off x="5651500" y="3572594"/>
            <a:ext cx="15843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zh-CN" altLang="en-US" sz="2400" b="1">
                <a:solidFill>
                  <a:srgbClr val="FF0000"/>
                </a:solidFill>
              </a:rPr>
              <a:t>抽象操作</a:t>
            </a:r>
          </a:p>
        </p:txBody>
      </p:sp>
      <p:sp>
        <p:nvSpPr>
          <p:cNvPr id="26" name="Line 24"/>
          <p:cNvSpPr>
            <a:spLocks noChangeShapeType="1"/>
          </p:cNvSpPr>
          <p:nvPr/>
        </p:nvSpPr>
        <p:spPr bwMode="auto">
          <a:xfrm>
            <a:off x="5219700" y="4220294"/>
            <a:ext cx="2376488" cy="1225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Line 25"/>
          <p:cNvSpPr>
            <a:spLocks noChangeShapeType="1"/>
          </p:cNvSpPr>
          <p:nvPr/>
        </p:nvSpPr>
        <p:spPr bwMode="auto">
          <a:xfrm flipV="1">
            <a:off x="6227763" y="5445844"/>
            <a:ext cx="1368425" cy="5746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26"/>
          <p:cNvSpPr>
            <a:spLocks noChangeShapeType="1"/>
          </p:cNvSpPr>
          <p:nvPr/>
        </p:nvSpPr>
        <p:spPr bwMode="auto">
          <a:xfrm flipV="1">
            <a:off x="6084888" y="5445844"/>
            <a:ext cx="1511300" cy="863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Text Box 27"/>
          <p:cNvSpPr txBox="1">
            <a:spLocks noChangeArrowheads="1"/>
          </p:cNvSpPr>
          <p:nvPr/>
        </p:nvSpPr>
        <p:spPr bwMode="auto">
          <a:xfrm>
            <a:off x="7451725" y="5014044"/>
            <a:ext cx="1008063"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zh-CN" altLang="en-US" sz="2400" b="1">
                <a:solidFill>
                  <a:srgbClr val="FF0000"/>
                </a:solidFill>
              </a:rPr>
              <a:t>具体操作</a:t>
            </a:r>
          </a:p>
        </p:txBody>
      </p:sp>
      <p:sp>
        <p:nvSpPr>
          <p:cNvPr id="30" name="Text Box 28"/>
          <p:cNvSpPr txBox="1">
            <a:spLocks noChangeArrowheads="1"/>
          </p:cNvSpPr>
          <p:nvPr/>
        </p:nvSpPr>
        <p:spPr bwMode="auto">
          <a:xfrm>
            <a:off x="1979613" y="2924894"/>
            <a:ext cx="13684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zh-CN" altLang="en-US" sz="2400" b="1">
                <a:solidFill>
                  <a:srgbClr val="FF0000"/>
                </a:solidFill>
              </a:rPr>
              <a:t>抽象类</a:t>
            </a:r>
          </a:p>
        </p:txBody>
      </p:sp>
      <p:sp>
        <p:nvSpPr>
          <p:cNvPr id="31" name="Text Box 29"/>
          <p:cNvSpPr txBox="1">
            <a:spLocks noChangeArrowheads="1"/>
          </p:cNvSpPr>
          <p:nvPr/>
        </p:nvSpPr>
        <p:spPr bwMode="auto">
          <a:xfrm>
            <a:off x="395288" y="5582369"/>
            <a:ext cx="13684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zh-CN" altLang="en-US" sz="2400" b="1">
                <a:solidFill>
                  <a:srgbClr val="FF0000"/>
                </a:solidFill>
              </a:rPr>
              <a:t>具体类</a:t>
            </a:r>
          </a:p>
        </p:txBody>
      </p:sp>
    </p:spTree>
    <p:extLst>
      <p:ext uri="{BB962C8B-B14F-4D97-AF65-F5344CB8AC3E}">
        <p14:creationId xmlns:p14="http://schemas.microsoft.com/office/powerpoint/2010/main" val="3579743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2.1 Java</a:t>
            </a:r>
            <a:r>
              <a:rPr lang="zh-CN" altLang="en-US" dirty="0" smtClean="0"/>
              <a:t>的基本语法单位</a:t>
            </a:r>
            <a:endParaRPr lang="zh-CN" altLang="en-US" dirty="0"/>
          </a:p>
        </p:txBody>
      </p:sp>
      <p:sp>
        <p:nvSpPr>
          <p:cNvPr id="5" name="TextBox 4"/>
          <p:cNvSpPr txBox="1"/>
          <p:nvPr/>
        </p:nvSpPr>
        <p:spPr>
          <a:xfrm>
            <a:off x="361628" y="980728"/>
            <a:ext cx="8496944" cy="3477875"/>
          </a:xfrm>
          <a:prstGeom prst="rect">
            <a:avLst/>
          </a:prstGeom>
          <a:noFill/>
        </p:spPr>
        <p:txBody>
          <a:bodyPr wrap="square" rtlCol="0">
            <a:spAutoFit/>
          </a:bodyPr>
          <a:lstStyle/>
          <a:p>
            <a:pPr>
              <a:spcAft>
                <a:spcPts val="600"/>
              </a:spcAft>
              <a:buFont typeface="Wingdings" pitchFamily="2" charset="2"/>
              <a:buChar char="n"/>
            </a:pPr>
            <a:r>
              <a:rPr lang="en-US" altLang="zh-CN" sz="3200" b="1" dirty="0" smtClean="0">
                <a:solidFill>
                  <a:srgbClr val="FF0000"/>
                </a:solidFill>
                <a:latin typeface="Arial" pitchFamily="34" charset="0"/>
                <a:ea typeface="华文细黑" pitchFamily="2" charset="-122"/>
                <a:cs typeface="Arial" pitchFamily="34" charset="0"/>
              </a:rPr>
              <a:t>1 </a:t>
            </a:r>
            <a:r>
              <a:rPr lang="zh-CN" altLang="en-US" sz="3200" b="1" dirty="0" smtClean="0">
                <a:solidFill>
                  <a:srgbClr val="FF0000"/>
                </a:solidFill>
                <a:latin typeface="Arial" pitchFamily="34" charset="0"/>
                <a:ea typeface="华文细黑" pitchFamily="2" charset="-122"/>
                <a:cs typeface="Arial" pitchFamily="34" charset="0"/>
              </a:rPr>
              <a:t>空白、注释及语句</a:t>
            </a:r>
            <a:endParaRPr lang="en-US" altLang="zh-CN" sz="3200" b="1" dirty="0" smtClean="0">
              <a:solidFill>
                <a:srgbClr val="FF0000"/>
              </a:solidFill>
              <a:latin typeface="Arial" pitchFamily="34" charset="0"/>
              <a:ea typeface="华文细黑" pitchFamily="2" charset="-122"/>
              <a:cs typeface="Arial" pitchFamily="34" charset="0"/>
            </a:endParaRPr>
          </a:p>
          <a:p>
            <a:pPr>
              <a:spcAft>
                <a:spcPts val="600"/>
              </a:spcAft>
              <a:buFont typeface="Wingdings" pitchFamily="2" charset="2"/>
              <a:buChar char="Ø"/>
            </a:pPr>
            <a:r>
              <a:rPr lang="zh-CN" altLang="en-US" sz="2800" b="1" dirty="0" smtClean="0">
                <a:solidFill>
                  <a:srgbClr val="0000FF"/>
                </a:solidFill>
                <a:latin typeface="Arial" pitchFamily="34" charset="0"/>
                <a:ea typeface="华文细黑" pitchFamily="2" charset="-122"/>
                <a:cs typeface="Arial" pitchFamily="34" charset="0"/>
              </a:rPr>
              <a:t>空白</a:t>
            </a:r>
            <a:endParaRPr lang="en-US" altLang="zh-CN" sz="2800" b="1" dirty="0" smtClean="0">
              <a:solidFill>
                <a:srgbClr val="0000FF"/>
              </a:solidFill>
              <a:latin typeface="Arial" pitchFamily="34" charset="0"/>
              <a:ea typeface="华文细黑" pitchFamily="2" charset="-122"/>
              <a:cs typeface="Arial" pitchFamily="34" charset="0"/>
            </a:endParaRPr>
          </a:p>
          <a:p>
            <a:pPr marL="342900" indent="-342900">
              <a:spcAft>
                <a:spcPts val="600"/>
              </a:spcAft>
              <a:buFont typeface="Wingdings" panose="05000000000000000000" pitchFamily="2" charset="2"/>
              <a:buChar char="ü"/>
            </a:pPr>
            <a:r>
              <a:rPr lang="zh-CN" altLang="en-US" sz="2800" b="1" u="sng" dirty="0" smtClean="0">
                <a:solidFill>
                  <a:srgbClr val="FF00FF"/>
                </a:solidFill>
                <a:latin typeface="Arial" pitchFamily="34" charset="0"/>
                <a:ea typeface="华文细黑" pitchFamily="2" charset="-122"/>
                <a:cs typeface="Arial" pitchFamily="34" charset="0"/>
              </a:rPr>
              <a:t>换行符</a:t>
            </a:r>
            <a:r>
              <a:rPr lang="zh-CN" altLang="en-US" sz="2800" b="1" dirty="0" smtClean="0">
                <a:latin typeface="Arial" pitchFamily="34" charset="0"/>
                <a:ea typeface="华文细黑" pitchFamily="2" charset="-122"/>
                <a:cs typeface="Arial" pitchFamily="34" charset="0"/>
              </a:rPr>
              <a:t>及</a:t>
            </a:r>
            <a:r>
              <a:rPr lang="zh-CN" altLang="en-US" sz="2800" b="1" u="sng" dirty="0" smtClean="0">
                <a:solidFill>
                  <a:srgbClr val="FF00FF"/>
                </a:solidFill>
                <a:latin typeface="Arial" pitchFamily="34" charset="0"/>
                <a:ea typeface="华文细黑" pitchFamily="2" charset="-122"/>
                <a:cs typeface="Arial" pitchFamily="34" charset="0"/>
              </a:rPr>
              <a:t>回车</a:t>
            </a:r>
            <a:r>
              <a:rPr lang="zh-CN" altLang="en-US" sz="2800" b="1" dirty="0" smtClean="0">
                <a:latin typeface="Arial" pitchFamily="34" charset="0"/>
                <a:ea typeface="华文细黑" pitchFamily="2" charset="-122"/>
                <a:cs typeface="Arial" pitchFamily="34" charset="0"/>
              </a:rPr>
              <a:t>都可以表示一行的结束，它们可以被看作是空白</a:t>
            </a:r>
            <a:r>
              <a:rPr lang="zh-CN" altLang="en-US" sz="2800" b="1" dirty="0">
                <a:latin typeface="Arial" pitchFamily="34" charset="0"/>
                <a:ea typeface="华文细黑" pitchFamily="2" charset="-122"/>
                <a:cs typeface="Arial" pitchFamily="34" charset="0"/>
              </a:rPr>
              <a:t>。</a:t>
            </a:r>
            <a:endParaRPr lang="en-US" altLang="zh-CN" sz="2800" b="1" dirty="0">
              <a:latin typeface="Arial" pitchFamily="34" charset="0"/>
              <a:ea typeface="华文细黑" pitchFamily="2" charset="-122"/>
              <a:cs typeface="Arial" pitchFamily="34" charset="0"/>
            </a:endParaRPr>
          </a:p>
          <a:p>
            <a:pPr marL="342900" indent="-342900">
              <a:spcAft>
                <a:spcPts val="600"/>
              </a:spcAft>
              <a:buFont typeface="Wingdings" panose="05000000000000000000" pitchFamily="2" charset="2"/>
              <a:buChar char="ü"/>
            </a:pPr>
            <a:r>
              <a:rPr lang="zh-CN" altLang="en-US" sz="2800" b="1" u="sng" dirty="0" smtClean="0">
                <a:solidFill>
                  <a:srgbClr val="FF00FF"/>
                </a:solidFill>
                <a:latin typeface="Arial" pitchFamily="34" charset="0"/>
                <a:ea typeface="华文细黑" pitchFamily="2" charset="-122"/>
                <a:cs typeface="Arial" pitchFamily="34" charset="0"/>
              </a:rPr>
              <a:t>空格键</a:t>
            </a:r>
            <a:r>
              <a:rPr lang="zh-CN" altLang="en-US" sz="2800" b="1" dirty="0" smtClean="0">
                <a:latin typeface="Arial" pitchFamily="34" charset="0"/>
                <a:ea typeface="华文细黑" pitchFamily="2" charset="-122"/>
                <a:cs typeface="Arial" pitchFamily="34" charset="0"/>
              </a:rPr>
              <a:t>、</a:t>
            </a:r>
            <a:r>
              <a:rPr lang="zh-CN" altLang="en-US" sz="2800" b="1" u="sng" dirty="0" smtClean="0">
                <a:solidFill>
                  <a:srgbClr val="FF00FF"/>
                </a:solidFill>
                <a:latin typeface="Arial" pitchFamily="34" charset="0"/>
                <a:ea typeface="华文细黑" pitchFamily="2" charset="-122"/>
                <a:cs typeface="Arial" pitchFamily="34" charset="0"/>
              </a:rPr>
              <a:t>水平定位键</a:t>
            </a:r>
            <a:r>
              <a:rPr lang="en-US" altLang="zh-CN" sz="2800" b="1" u="sng" dirty="0" smtClean="0">
                <a:solidFill>
                  <a:srgbClr val="FF00FF"/>
                </a:solidFill>
                <a:latin typeface="Arial" pitchFamily="34" charset="0"/>
                <a:ea typeface="华文细黑" pitchFamily="2" charset="-122"/>
                <a:cs typeface="Arial" pitchFamily="34" charset="0"/>
              </a:rPr>
              <a:t>(tab)</a:t>
            </a:r>
            <a:r>
              <a:rPr lang="zh-CN" altLang="en-US" sz="2800" b="1" dirty="0">
                <a:latin typeface="Arial" pitchFamily="34" charset="0"/>
                <a:ea typeface="华文细黑" pitchFamily="2" charset="-122"/>
                <a:cs typeface="Arial" pitchFamily="34" charset="0"/>
              </a:rPr>
              <a:t>也</a:t>
            </a:r>
            <a:r>
              <a:rPr lang="zh-CN" altLang="en-US" sz="2800" b="1" dirty="0" smtClean="0">
                <a:latin typeface="Arial" pitchFamily="34" charset="0"/>
                <a:ea typeface="华文细黑" pitchFamily="2" charset="-122"/>
                <a:cs typeface="Arial" pitchFamily="34" charset="0"/>
              </a:rPr>
              <a:t>是空白。</a:t>
            </a:r>
            <a:endParaRPr lang="en-US" altLang="zh-CN" sz="2800" b="1" dirty="0" smtClean="0">
              <a:latin typeface="Arial" pitchFamily="34" charset="0"/>
              <a:ea typeface="华文细黑" pitchFamily="2" charset="-122"/>
              <a:cs typeface="Arial" pitchFamily="34" charset="0"/>
            </a:endParaRPr>
          </a:p>
          <a:p>
            <a:pPr marL="342900" indent="-342900">
              <a:spcAft>
                <a:spcPts val="600"/>
              </a:spcAft>
              <a:buFont typeface="Wingdings" panose="05000000000000000000" pitchFamily="2" charset="2"/>
              <a:buChar char="ü"/>
            </a:pPr>
            <a:r>
              <a:rPr lang="zh-CN" altLang="en-US" sz="2800" b="1" dirty="0" smtClean="0">
                <a:latin typeface="Arial" pitchFamily="34" charset="0"/>
                <a:ea typeface="华文细黑" pitchFamily="2" charset="-122"/>
                <a:cs typeface="Arial" pitchFamily="34" charset="0"/>
              </a:rPr>
              <a:t>为了增加程序可读性，</a:t>
            </a:r>
            <a:r>
              <a:rPr lang="en-US" altLang="zh-CN" sz="2800" b="1" dirty="0" smtClean="0">
                <a:latin typeface="Arial" pitchFamily="34" charset="0"/>
                <a:ea typeface="华文细黑" pitchFamily="2" charset="-122"/>
                <a:cs typeface="Arial" pitchFamily="34" charset="0"/>
              </a:rPr>
              <a:t>Java</a:t>
            </a:r>
            <a:r>
              <a:rPr lang="zh-CN" altLang="en-US" sz="2800" b="1" dirty="0" smtClean="0">
                <a:latin typeface="Arial" pitchFamily="34" charset="0"/>
                <a:ea typeface="华文细黑" pitchFamily="2" charset="-122"/>
                <a:cs typeface="Arial" pitchFamily="34" charset="0"/>
              </a:rPr>
              <a:t>程序元素之间可以插入任意数量空白，编译器忽略多余的空白。</a:t>
            </a:r>
            <a:endParaRPr lang="en-US" altLang="zh-CN" sz="2800" b="1" dirty="0" smtClean="0">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p:cTn id="7" dur="500" fill="hold"/>
                                        <p:tgtEl>
                                          <p:spTgt spid="5">
                                            <p:txEl>
                                              <p:pRg st="1" end="1"/>
                                            </p:txEl>
                                          </p:spTgt>
                                        </p:tgtEl>
                                        <p:attrNameLst>
                                          <p:attrName>ppt_w</p:attrName>
                                        </p:attrNameLst>
                                      </p:cBhvr>
                                      <p:tavLst>
                                        <p:tav tm="0">
                                          <p:val>
                                            <p:strVal val="#ppt_w*0.05"/>
                                          </p:val>
                                        </p:tav>
                                        <p:tav tm="100000">
                                          <p:val>
                                            <p:strVal val="#ppt_w"/>
                                          </p:val>
                                        </p:tav>
                                      </p:tavLst>
                                    </p:anim>
                                    <p:anim calcmode="lin" valueType="num">
                                      <p:cBhvr>
                                        <p:cTn id="8" dur="500" fill="hold"/>
                                        <p:tgtEl>
                                          <p:spTgt spid="5">
                                            <p:txEl>
                                              <p:pRg st="1" end="1"/>
                                            </p:txEl>
                                          </p:spTgt>
                                        </p:tgtEl>
                                        <p:attrNameLst>
                                          <p:attrName>ppt_h</p:attrName>
                                        </p:attrNameLst>
                                      </p:cBhvr>
                                      <p:tavLst>
                                        <p:tav tm="0">
                                          <p:val>
                                            <p:strVal val="#ppt_h"/>
                                          </p:val>
                                        </p:tav>
                                        <p:tav tm="100000">
                                          <p:val>
                                            <p:strVal val="#ppt_h"/>
                                          </p:val>
                                        </p:tav>
                                      </p:tavLst>
                                    </p:anim>
                                    <p:anim calcmode="lin" valueType="num">
                                      <p:cBhvr>
                                        <p:cTn id="9" dur="500" fill="hold"/>
                                        <p:tgtEl>
                                          <p:spTgt spid="5">
                                            <p:txEl>
                                              <p:pRg st="1" end="1"/>
                                            </p:txEl>
                                          </p:spTgt>
                                        </p:tgtEl>
                                        <p:attrNameLst>
                                          <p:attrName>ppt_x</p:attrName>
                                        </p:attrNameLst>
                                      </p:cBhvr>
                                      <p:tavLst>
                                        <p:tav tm="0">
                                          <p:val>
                                            <p:strVal val="#ppt_x-.2"/>
                                          </p:val>
                                        </p:tav>
                                        <p:tav tm="100000">
                                          <p:val>
                                            <p:strVal val="#ppt_x"/>
                                          </p:val>
                                        </p:tav>
                                      </p:tavLst>
                                    </p:anim>
                                    <p:anim calcmode="lin" valueType="num">
                                      <p:cBhvr>
                                        <p:cTn id="10" dur="500" fill="hold"/>
                                        <p:tgtEl>
                                          <p:spTgt spid="5">
                                            <p:txEl>
                                              <p:pRg st="1" end="1"/>
                                            </p:txEl>
                                          </p:spTgt>
                                        </p:tgtEl>
                                        <p:attrNameLst>
                                          <p:attrName>ppt_y</p:attrName>
                                        </p:attrNameLst>
                                      </p:cBhvr>
                                      <p:tavLst>
                                        <p:tav tm="0">
                                          <p:val>
                                            <p:strVal val="#ppt_y"/>
                                          </p:val>
                                        </p:tav>
                                        <p:tav tm="100000">
                                          <p:val>
                                            <p:strVal val="#ppt_y"/>
                                          </p:val>
                                        </p:tav>
                                      </p:tavLst>
                                    </p:anim>
                                    <p:animEffect transition="in" filter="fade">
                                      <p:cBhvr>
                                        <p:cTn id="11" dur="500"/>
                                        <p:tgtEl>
                                          <p:spTgt spid="5">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nodeType="click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 calcmode="lin" valueType="num">
                                      <p:cBhvr>
                                        <p:cTn id="16" dur="500" fill="hold"/>
                                        <p:tgtEl>
                                          <p:spTgt spid="5">
                                            <p:txEl>
                                              <p:pRg st="2" end="2"/>
                                            </p:txEl>
                                          </p:spTgt>
                                        </p:tgtEl>
                                        <p:attrNameLst>
                                          <p:attrName>ppt_w</p:attrName>
                                        </p:attrNameLst>
                                      </p:cBhvr>
                                      <p:tavLst>
                                        <p:tav tm="0">
                                          <p:val>
                                            <p:strVal val="#ppt_w*0.05"/>
                                          </p:val>
                                        </p:tav>
                                        <p:tav tm="100000">
                                          <p:val>
                                            <p:strVal val="#ppt_w"/>
                                          </p:val>
                                        </p:tav>
                                      </p:tavLst>
                                    </p:anim>
                                    <p:anim calcmode="lin" valueType="num">
                                      <p:cBhvr>
                                        <p:cTn id="17" dur="500" fill="hold"/>
                                        <p:tgtEl>
                                          <p:spTgt spid="5">
                                            <p:txEl>
                                              <p:pRg st="2" end="2"/>
                                            </p:txEl>
                                          </p:spTgt>
                                        </p:tgtEl>
                                        <p:attrNameLst>
                                          <p:attrName>ppt_h</p:attrName>
                                        </p:attrNameLst>
                                      </p:cBhvr>
                                      <p:tavLst>
                                        <p:tav tm="0">
                                          <p:val>
                                            <p:strVal val="#ppt_h"/>
                                          </p:val>
                                        </p:tav>
                                        <p:tav tm="100000">
                                          <p:val>
                                            <p:strVal val="#ppt_h"/>
                                          </p:val>
                                        </p:tav>
                                      </p:tavLst>
                                    </p:anim>
                                    <p:anim calcmode="lin" valueType="num">
                                      <p:cBhvr>
                                        <p:cTn id="18" dur="500" fill="hold"/>
                                        <p:tgtEl>
                                          <p:spTgt spid="5">
                                            <p:txEl>
                                              <p:pRg st="2" end="2"/>
                                            </p:txEl>
                                          </p:spTgt>
                                        </p:tgtEl>
                                        <p:attrNameLst>
                                          <p:attrName>ppt_x</p:attrName>
                                        </p:attrNameLst>
                                      </p:cBhvr>
                                      <p:tavLst>
                                        <p:tav tm="0">
                                          <p:val>
                                            <p:strVal val="#ppt_x-.2"/>
                                          </p:val>
                                        </p:tav>
                                        <p:tav tm="100000">
                                          <p:val>
                                            <p:strVal val="#ppt_x"/>
                                          </p:val>
                                        </p:tav>
                                      </p:tavLst>
                                    </p:anim>
                                    <p:anim calcmode="lin" valueType="num">
                                      <p:cBhvr>
                                        <p:cTn id="19" dur="500" fill="hold"/>
                                        <p:tgtEl>
                                          <p:spTgt spid="5">
                                            <p:txEl>
                                              <p:pRg st="2" end="2"/>
                                            </p:txEl>
                                          </p:spTgt>
                                        </p:tgtEl>
                                        <p:attrNameLst>
                                          <p:attrName>ppt_y</p:attrName>
                                        </p:attrNameLst>
                                      </p:cBhvr>
                                      <p:tavLst>
                                        <p:tav tm="0">
                                          <p:val>
                                            <p:strVal val="#ppt_y"/>
                                          </p:val>
                                        </p:tav>
                                        <p:tav tm="100000">
                                          <p:val>
                                            <p:strVal val="#ppt_y"/>
                                          </p:val>
                                        </p:tav>
                                      </p:tavLst>
                                    </p:anim>
                                    <p:animEffect transition="in" filter="fade">
                                      <p:cBhvr>
                                        <p:cTn id="20" dur="500"/>
                                        <p:tgtEl>
                                          <p:spTgt spid="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4" presetClass="entr" presetSubtype="0" accel="100000"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p:cTn id="25" dur="500" fill="hold"/>
                                        <p:tgtEl>
                                          <p:spTgt spid="5">
                                            <p:txEl>
                                              <p:pRg st="3" end="3"/>
                                            </p:txEl>
                                          </p:spTgt>
                                        </p:tgtEl>
                                        <p:attrNameLst>
                                          <p:attrName>ppt_w</p:attrName>
                                        </p:attrNameLst>
                                      </p:cBhvr>
                                      <p:tavLst>
                                        <p:tav tm="0">
                                          <p:val>
                                            <p:strVal val="#ppt_w*0.05"/>
                                          </p:val>
                                        </p:tav>
                                        <p:tav tm="100000">
                                          <p:val>
                                            <p:strVal val="#ppt_w"/>
                                          </p:val>
                                        </p:tav>
                                      </p:tavLst>
                                    </p:anim>
                                    <p:anim calcmode="lin" valueType="num">
                                      <p:cBhvr>
                                        <p:cTn id="26" dur="500" fill="hold"/>
                                        <p:tgtEl>
                                          <p:spTgt spid="5">
                                            <p:txEl>
                                              <p:pRg st="3" end="3"/>
                                            </p:txEl>
                                          </p:spTgt>
                                        </p:tgtEl>
                                        <p:attrNameLst>
                                          <p:attrName>ppt_h</p:attrName>
                                        </p:attrNameLst>
                                      </p:cBhvr>
                                      <p:tavLst>
                                        <p:tav tm="0">
                                          <p:val>
                                            <p:strVal val="#ppt_h"/>
                                          </p:val>
                                        </p:tav>
                                        <p:tav tm="100000">
                                          <p:val>
                                            <p:strVal val="#ppt_h"/>
                                          </p:val>
                                        </p:tav>
                                      </p:tavLst>
                                    </p:anim>
                                    <p:anim calcmode="lin" valueType="num">
                                      <p:cBhvr>
                                        <p:cTn id="27" dur="500" fill="hold"/>
                                        <p:tgtEl>
                                          <p:spTgt spid="5">
                                            <p:txEl>
                                              <p:pRg st="3" end="3"/>
                                            </p:txEl>
                                          </p:spTgt>
                                        </p:tgtEl>
                                        <p:attrNameLst>
                                          <p:attrName>ppt_x</p:attrName>
                                        </p:attrNameLst>
                                      </p:cBhvr>
                                      <p:tavLst>
                                        <p:tav tm="0">
                                          <p:val>
                                            <p:strVal val="#ppt_x-.2"/>
                                          </p:val>
                                        </p:tav>
                                        <p:tav tm="100000">
                                          <p:val>
                                            <p:strVal val="#ppt_x"/>
                                          </p:val>
                                        </p:tav>
                                      </p:tavLst>
                                    </p:anim>
                                    <p:anim calcmode="lin" valueType="num">
                                      <p:cBhvr>
                                        <p:cTn id="28" dur="500" fill="hold"/>
                                        <p:tgtEl>
                                          <p:spTgt spid="5">
                                            <p:txEl>
                                              <p:pRg st="3" end="3"/>
                                            </p:txEl>
                                          </p:spTgt>
                                        </p:tgtEl>
                                        <p:attrNameLst>
                                          <p:attrName>ppt_y</p:attrName>
                                        </p:attrNameLst>
                                      </p:cBhvr>
                                      <p:tavLst>
                                        <p:tav tm="0">
                                          <p:val>
                                            <p:strVal val="#ppt_y"/>
                                          </p:val>
                                        </p:tav>
                                        <p:tav tm="100000">
                                          <p:val>
                                            <p:strVal val="#ppt_y"/>
                                          </p:val>
                                        </p:tav>
                                      </p:tavLst>
                                    </p:anim>
                                    <p:animEffect transition="in" filter="fade">
                                      <p:cBhvr>
                                        <p:cTn id="29" dur="500"/>
                                        <p:tgtEl>
                                          <p:spTgt spid="5">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4" presetClass="entr" presetSubtype="0" accel="100000" fill="hold" nodeType="clickEffect">
                                  <p:stCondLst>
                                    <p:cond delay="0"/>
                                  </p:stCondLst>
                                  <p:childTnLst>
                                    <p:set>
                                      <p:cBhvr>
                                        <p:cTn id="33" dur="1" fill="hold">
                                          <p:stCondLst>
                                            <p:cond delay="0"/>
                                          </p:stCondLst>
                                        </p:cTn>
                                        <p:tgtEl>
                                          <p:spTgt spid="5">
                                            <p:txEl>
                                              <p:pRg st="4" end="4"/>
                                            </p:txEl>
                                          </p:spTgt>
                                        </p:tgtEl>
                                        <p:attrNameLst>
                                          <p:attrName>style.visibility</p:attrName>
                                        </p:attrNameLst>
                                      </p:cBhvr>
                                      <p:to>
                                        <p:strVal val="visible"/>
                                      </p:to>
                                    </p:set>
                                    <p:anim calcmode="lin" valueType="num">
                                      <p:cBhvr>
                                        <p:cTn id="34" dur="500" fill="hold"/>
                                        <p:tgtEl>
                                          <p:spTgt spid="5">
                                            <p:txEl>
                                              <p:pRg st="4" end="4"/>
                                            </p:txEl>
                                          </p:spTgt>
                                        </p:tgtEl>
                                        <p:attrNameLst>
                                          <p:attrName>ppt_w</p:attrName>
                                        </p:attrNameLst>
                                      </p:cBhvr>
                                      <p:tavLst>
                                        <p:tav tm="0">
                                          <p:val>
                                            <p:strVal val="#ppt_w*0.05"/>
                                          </p:val>
                                        </p:tav>
                                        <p:tav tm="100000">
                                          <p:val>
                                            <p:strVal val="#ppt_w"/>
                                          </p:val>
                                        </p:tav>
                                      </p:tavLst>
                                    </p:anim>
                                    <p:anim calcmode="lin" valueType="num">
                                      <p:cBhvr>
                                        <p:cTn id="35" dur="500" fill="hold"/>
                                        <p:tgtEl>
                                          <p:spTgt spid="5">
                                            <p:txEl>
                                              <p:pRg st="4" end="4"/>
                                            </p:txEl>
                                          </p:spTgt>
                                        </p:tgtEl>
                                        <p:attrNameLst>
                                          <p:attrName>ppt_h</p:attrName>
                                        </p:attrNameLst>
                                      </p:cBhvr>
                                      <p:tavLst>
                                        <p:tav tm="0">
                                          <p:val>
                                            <p:strVal val="#ppt_h"/>
                                          </p:val>
                                        </p:tav>
                                        <p:tav tm="100000">
                                          <p:val>
                                            <p:strVal val="#ppt_h"/>
                                          </p:val>
                                        </p:tav>
                                      </p:tavLst>
                                    </p:anim>
                                    <p:anim calcmode="lin" valueType="num">
                                      <p:cBhvr>
                                        <p:cTn id="36" dur="500" fill="hold"/>
                                        <p:tgtEl>
                                          <p:spTgt spid="5">
                                            <p:txEl>
                                              <p:pRg st="4" end="4"/>
                                            </p:txEl>
                                          </p:spTgt>
                                        </p:tgtEl>
                                        <p:attrNameLst>
                                          <p:attrName>ppt_x</p:attrName>
                                        </p:attrNameLst>
                                      </p:cBhvr>
                                      <p:tavLst>
                                        <p:tav tm="0">
                                          <p:val>
                                            <p:strVal val="#ppt_x-.2"/>
                                          </p:val>
                                        </p:tav>
                                        <p:tav tm="100000">
                                          <p:val>
                                            <p:strVal val="#ppt_x"/>
                                          </p:val>
                                        </p:tav>
                                      </p:tavLst>
                                    </p:anim>
                                    <p:anim calcmode="lin" valueType="num">
                                      <p:cBhvr>
                                        <p:cTn id="37" dur="500" fill="hold"/>
                                        <p:tgtEl>
                                          <p:spTgt spid="5">
                                            <p:txEl>
                                              <p:pRg st="4" end="4"/>
                                            </p:txEl>
                                          </p:spTgt>
                                        </p:tgtEl>
                                        <p:attrNameLst>
                                          <p:attrName>ppt_y</p:attrName>
                                        </p:attrNameLst>
                                      </p:cBhvr>
                                      <p:tavLst>
                                        <p:tav tm="0">
                                          <p:val>
                                            <p:strVal val="#ppt_y"/>
                                          </p:val>
                                        </p:tav>
                                        <p:tav tm="100000">
                                          <p:val>
                                            <p:strVal val="#ppt_y"/>
                                          </p:val>
                                        </p:tav>
                                      </p:tavLst>
                                    </p:anim>
                                    <p:animEffect transition="in" filter="fade">
                                      <p:cBhvr>
                                        <p:cTn id="38"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2.6</a:t>
            </a:r>
            <a:r>
              <a:rPr lang="zh-CN" altLang="en-US" dirty="0"/>
              <a:t> 类图</a:t>
            </a:r>
            <a:endParaRPr lang="zh-CN" altLang="en-US" dirty="0"/>
          </a:p>
        </p:txBody>
      </p:sp>
      <p:sp>
        <p:nvSpPr>
          <p:cNvPr id="4" name="Text Box 3"/>
          <p:cNvSpPr txBox="1">
            <a:spLocks noChangeArrowheads="1"/>
          </p:cNvSpPr>
          <p:nvPr/>
        </p:nvSpPr>
        <p:spPr bwMode="auto">
          <a:xfrm>
            <a:off x="395288" y="976139"/>
            <a:ext cx="8208962" cy="2492375"/>
          </a:xfrm>
          <a:prstGeom prst="rect">
            <a:avLst/>
          </a:prstGeom>
          <a:noFill/>
          <a:ln w="9525">
            <a:noFill/>
            <a:miter lim="800000"/>
            <a:headEnd/>
            <a:tailEnd/>
          </a:ln>
        </p:spPr>
        <p:txBody>
          <a:bodyPr>
            <a:spAutoFit/>
          </a:bodyPr>
          <a:lstStyle/>
          <a:p>
            <a:pPr>
              <a:spcBef>
                <a:spcPct val="50000"/>
              </a:spcBef>
              <a:buFont typeface="Wingdings" pitchFamily="2" charset="2"/>
              <a:buChar char="ü"/>
              <a:defRPr/>
            </a:pPr>
            <a:r>
              <a:rPr lang="zh-CN" altLang="en-US" sz="2400" b="1" dirty="0">
                <a:solidFill>
                  <a:srgbClr val="C00000"/>
                </a:solidFill>
                <a:latin typeface="+mn-lt"/>
                <a:ea typeface="华文楷体" pitchFamily="2" charset="-122"/>
              </a:rPr>
              <a:t>多态：</a:t>
            </a:r>
            <a:r>
              <a:rPr lang="zh-CN" altLang="en-US" sz="2400" b="1" dirty="0">
                <a:latin typeface="+mn-lt"/>
                <a:ea typeface="华文楷体" pitchFamily="2" charset="-122"/>
              </a:rPr>
              <a:t>多态就是“多种形态”。它允许你使用抽象类来设计系统，然后在运行时替换成具体的子类，这样系统非常灵活和容易扩展，仅添加更多子类而已。</a:t>
            </a:r>
          </a:p>
          <a:p>
            <a:pPr>
              <a:spcBef>
                <a:spcPct val="50000"/>
              </a:spcBef>
              <a:buFont typeface="Wingdings" pitchFamily="2" charset="2"/>
              <a:buChar char="ü"/>
              <a:defRPr/>
            </a:pPr>
            <a:r>
              <a:rPr lang="zh-CN" altLang="en-US" sz="2400" b="1" dirty="0">
                <a:solidFill>
                  <a:srgbClr val="C00000"/>
                </a:solidFill>
                <a:latin typeface="+mn-lt"/>
                <a:ea typeface="华文楷体" pitchFamily="2" charset="-122"/>
              </a:rPr>
              <a:t>多态操作：</a:t>
            </a:r>
            <a:r>
              <a:rPr lang="zh-CN" altLang="en-US" sz="2400" b="1" dirty="0">
                <a:latin typeface="+mn-lt"/>
                <a:ea typeface="华文楷体" pitchFamily="2" charset="-122"/>
              </a:rPr>
              <a:t>据有多于一种的实现。不同的类以不同的方式实现相同的多态操作，多态允许不同的实例以不同的方式响应相同的消息。</a:t>
            </a:r>
          </a:p>
        </p:txBody>
      </p:sp>
      <p:grpSp>
        <p:nvGrpSpPr>
          <p:cNvPr id="5" name="组合 25"/>
          <p:cNvGrpSpPr>
            <a:grpSpLocks/>
          </p:cNvGrpSpPr>
          <p:nvPr/>
        </p:nvGrpSpPr>
        <p:grpSpPr bwMode="auto">
          <a:xfrm>
            <a:off x="3963988" y="3068464"/>
            <a:ext cx="2109787" cy="1728787"/>
            <a:chOff x="3963988" y="2960688"/>
            <a:chExt cx="2109787" cy="1728787"/>
          </a:xfrm>
        </p:grpSpPr>
        <p:sp>
          <p:nvSpPr>
            <p:cNvPr id="6" name="Rectangle 4"/>
            <p:cNvSpPr>
              <a:spLocks noChangeArrowheads="1"/>
            </p:cNvSpPr>
            <p:nvPr/>
          </p:nvSpPr>
          <p:spPr bwMode="auto">
            <a:xfrm>
              <a:off x="3965575" y="2960688"/>
              <a:ext cx="2108200" cy="1728787"/>
            </a:xfrm>
            <a:prstGeom prst="rect">
              <a:avLst/>
            </a:prstGeom>
            <a:solidFill>
              <a:srgbClr val="FFFFCC"/>
            </a:solidFill>
            <a:ln w="9525" algn="ctr">
              <a:solidFill>
                <a:schemeClr val="tx1"/>
              </a:solidFill>
              <a:miter lim="800000"/>
              <a:headEnd/>
              <a:tailEnd/>
            </a:ln>
          </p:spPr>
          <p:txBody>
            <a:bodyPr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7" name="Text Box 5"/>
            <p:cNvSpPr txBox="1">
              <a:spLocks noChangeArrowheads="1"/>
            </p:cNvSpPr>
            <p:nvPr/>
          </p:nvSpPr>
          <p:spPr bwMode="auto">
            <a:xfrm>
              <a:off x="4346575" y="3008313"/>
              <a:ext cx="1295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b="1" i="1">
                  <a:latin typeface="Arial Narrow" pitchFamily="34" charset="0"/>
                </a:rPr>
                <a:t>Shape</a:t>
              </a:r>
            </a:p>
          </p:txBody>
        </p:sp>
        <p:sp>
          <p:nvSpPr>
            <p:cNvPr id="8" name="Text Box 6"/>
            <p:cNvSpPr txBox="1">
              <a:spLocks noChangeArrowheads="1"/>
            </p:cNvSpPr>
            <p:nvPr/>
          </p:nvSpPr>
          <p:spPr bwMode="auto">
            <a:xfrm>
              <a:off x="3984625" y="3681413"/>
              <a:ext cx="20891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i="1">
                  <a:latin typeface="Arial Narrow" pitchFamily="34" charset="0"/>
                </a:rPr>
                <a:t>draw(Grahics g)</a:t>
              </a:r>
            </a:p>
            <a:p>
              <a:pPr eaLnBrk="1" hangingPunct="1"/>
              <a:r>
                <a:rPr lang="en-US" altLang="zh-CN" i="1">
                  <a:latin typeface="Arial Narrow" pitchFamily="34" charset="0"/>
                </a:rPr>
                <a:t>getArea():int</a:t>
              </a:r>
            </a:p>
            <a:p>
              <a:pPr eaLnBrk="1" hangingPunct="1"/>
              <a:r>
                <a:rPr lang="en-US" altLang="zh-CN">
                  <a:latin typeface="Arial Narrow" pitchFamily="34" charset="0"/>
                </a:rPr>
                <a:t>getBoundingArea():int</a:t>
              </a:r>
            </a:p>
          </p:txBody>
        </p:sp>
        <p:sp>
          <p:nvSpPr>
            <p:cNvPr id="9" name="Line 7"/>
            <p:cNvSpPr>
              <a:spLocks noChangeShapeType="1"/>
            </p:cNvSpPr>
            <p:nvPr/>
          </p:nvSpPr>
          <p:spPr bwMode="auto">
            <a:xfrm>
              <a:off x="3963988" y="3392488"/>
              <a:ext cx="20875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8"/>
            <p:cNvSpPr>
              <a:spLocks noChangeShapeType="1"/>
            </p:cNvSpPr>
            <p:nvPr/>
          </p:nvSpPr>
          <p:spPr bwMode="auto">
            <a:xfrm>
              <a:off x="3984625" y="3608388"/>
              <a:ext cx="20875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 name="组合 27"/>
          <p:cNvGrpSpPr>
            <a:grpSpLocks/>
          </p:cNvGrpSpPr>
          <p:nvPr/>
        </p:nvGrpSpPr>
        <p:grpSpPr bwMode="auto">
          <a:xfrm>
            <a:off x="2379663" y="5516389"/>
            <a:ext cx="2109787" cy="1296987"/>
            <a:chOff x="2379663" y="5408613"/>
            <a:chExt cx="2109787" cy="1296987"/>
          </a:xfrm>
        </p:grpSpPr>
        <p:sp>
          <p:nvSpPr>
            <p:cNvPr id="12" name="Rectangle 9"/>
            <p:cNvSpPr>
              <a:spLocks noChangeArrowheads="1"/>
            </p:cNvSpPr>
            <p:nvPr/>
          </p:nvSpPr>
          <p:spPr bwMode="auto">
            <a:xfrm>
              <a:off x="2381250" y="5408613"/>
              <a:ext cx="2108200" cy="1296987"/>
            </a:xfrm>
            <a:prstGeom prst="rect">
              <a:avLst/>
            </a:prstGeom>
            <a:solidFill>
              <a:srgbClr val="FFFFCC"/>
            </a:solidFill>
            <a:ln w="9525" algn="ctr">
              <a:solidFill>
                <a:schemeClr val="tx1"/>
              </a:solidFill>
              <a:miter lim="800000"/>
              <a:headEnd/>
              <a:tailEnd/>
            </a:ln>
          </p:spPr>
          <p:txBody>
            <a:bodyPr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3" name="Text Box 10"/>
            <p:cNvSpPr txBox="1">
              <a:spLocks noChangeArrowheads="1"/>
            </p:cNvSpPr>
            <p:nvPr/>
          </p:nvSpPr>
          <p:spPr bwMode="auto">
            <a:xfrm>
              <a:off x="2762250" y="5456238"/>
              <a:ext cx="1295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b="1">
                  <a:latin typeface="Arial Narrow" pitchFamily="34" charset="0"/>
                </a:rPr>
                <a:t>Square</a:t>
              </a:r>
            </a:p>
          </p:txBody>
        </p:sp>
        <p:sp>
          <p:nvSpPr>
            <p:cNvPr id="14" name="Text Box 11"/>
            <p:cNvSpPr txBox="1">
              <a:spLocks noChangeArrowheads="1"/>
            </p:cNvSpPr>
            <p:nvPr/>
          </p:nvSpPr>
          <p:spPr bwMode="auto">
            <a:xfrm>
              <a:off x="2400300" y="6056313"/>
              <a:ext cx="2089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a:latin typeface="Arial Narrow" pitchFamily="34" charset="0"/>
                </a:rPr>
                <a:t>draw(Grahics g)</a:t>
              </a:r>
            </a:p>
            <a:p>
              <a:pPr eaLnBrk="1" hangingPunct="1"/>
              <a:r>
                <a:rPr lang="en-US" altLang="zh-CN">
                  <a:latin typeface="Arial Narrow" pitchFamily="34" charset="0"/>
                </a:rPr>
                <a:t>getArea():int</a:t>
              </a:r>
            </a:p>
          </p:txBody>
        </p:sp>
        <p:sp>
          <p:nvSpPr>
            <p:cNvPr id="15" name="Line 12"/>
            <p:cNvSpPr>
              <a:spLocks noChangeShapeType="1"/>
            </p:cNvSpPr>
            <p:nvPr/>
          </p:nvSpPr>
          <p:spPr bwMode="auto">
            <a:xfrm>
              <a:off x="2379663" y="5840413"/>
              <a:ext cx="20875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13"/>
            <p:cNvSpPr>
              <a:spLocks noChangeShapeType="1"/>
            </p:cNvSpPr>
            <p:nvPr/>
          </p:nvSpPr>
          <p:spPr bwMode="auto">
            <a:xfrm>
              <a:off x="2400300" y="5984875"/>
              <a:ext cx="20875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7" name="组合 26"/>
          <p:cNvGrpSpPr>
            <a:grpSpLocks/>
          </p:cNvGrpSpPr>
          <p:nvPr/>
        </p:nvGrpSpPr>
        <p:grpSpPr bwMode="auto">
          <a:xfrm>
            <a:off x="5454650" y="5516389"/>
            <a:ext cx="2109788" cy="1296987"/>
            <a:chOff x="5454650" y="5408613"/>
            <a:chExt cx="2109788" cy="1296987"/>
          </a:xfrm>
        </p:grpSpPr>
        <p:sp>
          <p:nvSpPr>
            <p:cNvPr id="18" name="Rectangle 14"/>
            <p:cNvSpPr>
              <a:spLocks noChangeArrowheads="1"/>
            </p:cNvSpPr>
            <p:nvPr/>
          </p:nvSpPr>
          <p:spPr bwMode="auto">
            <a:xfrm>
              <a:off x="5456238" y="5408613"/>
              <a:ext cx="2108200" cy="1296987"/>
            </a:xfrm>
            <a:prstGeom prst="rect">
              <a:avLst/>
            </a:prstGeom>
            <a:solidFill>
              <a:srgbClr val="FFFFCC"/>
            </a:solidFill>
            <a:ln w="9525" algn="ctr">
              <a:solidFill>
                <a:schemeClr val="tx1"/>
              </a:solidFill>
              <a:miter lim="800000"/>
              <a:headEnd/>
              <a:tailEnd/>
            </a:ln>
          </p:spPr>
          <p:txBody>
            <a:bodyPr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9" name="Text Box 15"/>
            <p:cNvSpPr txBox="1">
              <a:spLocks noChangeArrowheads="1"/>
            </p:cNvSpPr>
            <p:nvPr/>
          </p:nvSpPr>
          <p:spPr bwMode="auto">
            <a:xfrm>
              <a:off x="5837238" y="5456238"/>
              <a:ext cx="1295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b="1">
                  <a:latin typeface="Arial Narrow" pitchFamily="34" charset="0"/>
                </a:rPr>
                <a:t>Circle</a:t>
              </a:r>
            </a:p>
          </p:txBody>
        </p:sp>
        <p:sp>
          <p:nvSpPr>
            <p:cNvPr id="20" name="Text Box 16"/>
            <p:cNvSpPr txBox="1">
              <a:spLocks noChangeArrowheads="1"/>
            </p:cNvSpPr>
            <p:nvPr/>
          </p:nvSpPr>
          <p:spPr bwMode="auto">
            <a:xfrm>
              <a:off x="5475288" y="5984875"/>
              <a:ext cx="2089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a:latin typeface="Arial Narrow" pitchFamily="34" charset="0"/>
                </a:rPr>
                <a:t>draw(Grahics g)</a:t>
              </a:r>
            </a:p>
            <a:p>
              <a:pPr eaLnBrk="1" hangingPunct="1"/>
              <a:r>
                <a:rPr lang="en-US" altLang="zh-CN">
                  <a:latin typeface="Arial Narrow" pitchFamily="34" charset="0"/>
                </a:rPr>
                <a:t>getArea():int</a:t>
              </a:r>
            </a:p>
          </p:txBody>
        </p:sp>
        <p:sp>
          <p:nvSpPr>
            <p:cNvPr id="21" name="Line 17"/>
            <p:cNvSpPr>
              <a:spLocks noChangeShapeType="1"/>
            </p:cNvSpPr>
            <p:nvPr/>
          </p:nvSpPr>
          <p:spPr bwMode="auto">
            <a:xfrm>
              <a:off x="5454650" y="5840413"/>
              <a:ext cx="20875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Line 18"/>
            <p:cNvSpPr>
              <a:spLocks noChangeShapeType="1"/>
            </p:cNvSpPr>
            <p:nvPr/>
          </p:nvSpPr>
          <p:spPr bwMode="auto">
            <a:xfrm>
              <a:off x="5475288" y="5984875"/>
              <a:ext cx="20875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3" name="AutoShape 19"/>
          <p:cNvSpPr>
            <a:spLocks noChangeArrowheads="1"/>
          </p:cNvSpPr>
          <p:nvPr/>
        </p:nvSpPr>
        <p:spPr bwMode="auto">
          <a:xfrm>
            <a:off x="4972050" y="4797251"/>
            <a:ext cx="144463" cy="142875"/>
          </a:xfrm>
          <a:prstGeom prst="triangle">
            <a:avLst>
              <a:gd name="adj" fmla="val 50000"/>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cxnSp>
        <p:nvCxnSpPr>
          <p:cNvPr id="24" name="AutoShape 20"/>
          <p:cNvCxnSpPr>
            <a:cxnSpLocks noChangeShapeType="1"/>
            <a:stCxn id="23" idx="3"/>
            <a:endCxn id="12" idx="0"/>
          </p:cNvCxnSpPr>
          <p:nvPr/>
        </p:nvCxnSpPr>
        <p:spPr bwMode="auto">
          <a:xfrm rot="5400000">
            <a:off x="3952081" y="4423395"/>
            <a:ext cx="576263" cy="1609725"/>
          </a:xfrm>
          <a:prstGeom prst="bentConnector3">
            <a:avLst>
              <a:gd name="adj1" fmla="val 4986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25" name="AutoShape 21"/>
          <p:cNvCxnSpPr>
            <a:cxnSpLocks noChangeShapeType="1"/>
            <a:stCxn id="23" idx="3"/>
            <a:endCxn id="18" idx="0"/>
          </p:cNvCxnSpPr>
          <p:nvPr/>
        </p:nvCxnSpPr>
        <p:spPr bwMode="auto">
          <a:xfrm rot="16200000" flipH="1">
            <a:off x="5489575" y="4495626"/>
            <a:ext cx="576263" cy="1465263"/>
          </a:xfrm>
          <a:prstGeom prst="bentConnector3">
            <a:avLst>
              <a:gd name="adj1" fmla="val 4986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26" name="AutoShape 22"/>
          <p:cNvSpPr>
            <a:spLocks/>
          </p:cNvSpPr>
          <p:nvPr/>
        </p:nvSpPr>
        <p:spPr bwMode="auto">
          <a:xfrm>
            <a:off x="6124575" y="3866976"/>
            <a:ext cx="287338" cy="431800"/>
          </a:xfrm>
          <a:prstGeom prst="rightBrace">
            <a:avLst>
              <a:gd name="adj1" fmla="val 1252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27" name="Text Box 23"/>
          <p:cNvSpPr txBox="1">
            <a:spLocks noChangeArrowheads="1"/>
          </p:cNvSpPr>
          <p:nvPr/>
        </p:nvSpPr>
        <p:spPr bwMode="auto">
          <a:xfrm>
            <a:off x="6516688" y="3752676"/>
            <a:ext cx="10795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sz="2400" b="1">
                <a:solidFill>
                  <a:srgbClr val="FF0000"/>
                </a:solidFill>
              </a:rPr>
              <a:t>多态操作</a:t>
            </a:r>
          </a:p>
        </p:txBody>
      </p:sp>
      <p:sp>
        <p:nvSpPr>
          <p:cNvPr id="28" name="Text Box 24"/>
          <p:cNvSpPr txBox="1">
            <a:spLocks noChangeArrowheads="1"/>
          </p:cNvSpPr>
          <p:nvPr/>
        </p:nvSpPr>
        <p:spPr bwMode="auto">
          <a:xfrm>
            <a:off x="2700338" y="3031951"/>
            <a:ext cx="1368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zh-CN" altLang="en-US" sz="2400" b="1">
                <a:solidFill>
                  <a:srgbClr val="FF0000"/>
                </a:solidFill>
              </a:rPr>
              <a:t>抽象类</a:t>
            </a:r>
          </a:p>
        </p:txBody>
      </p:sp>
      <p:sp>
        <p:nvSpPr>
          <p:cNvPr id="29" name="Text Box 25"/>
          <p:cNvSpPr txBox="1">
            <a:spLocks noChangeArrowheads="1"/>
          </p:cNvSpPr>
          <p:nvPr/>
        </p:nvSpPr>
        <p:spPr bwMode="auto">
          <a:xfrm>
            <a:off x="1042988" y="5870401"/>
            <a:ext cx="1368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zh-CN" altLang="en-US" sz="2400" b="1">
                <a:solidFill>
                  <a:srgbClr val="FF0000"/>
                </a:solidFill>
              </a:rPr>
              <a:t>具体类</a:t>
            </a:r>
          </a:p>
        </p:txBody>
      </p:sp>
    </p:spTree>
    <p:extLst>
      <p:ext uri="{BB962C8B-B14F-4D97-AF65-F5344CB8AC3E}">
        <p14:creationId xmlns:p14="http://schemas.microsoft.com/office/powerpoint/2010/main" val="30454109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2.1 Java</a:t>
            </a:r>
            <a:r>
              <a:rPr lang="zh-CN" altLang="en-US" dirty="0" smtClean="0"/>
              <a:t>的基本语法单位</a:t>
            </a:r>
            <a:endParaRPr lang="zh-CN" altLang="en-US" dirty="0"/>
          </a:p>
        </p:txBody>
      </p:sp>
      <p:sp>
        <p:nvSpPr>
          <p:cNvPr id="5" name="TextBox 4"/>
          <p:cNvSpPr txBox="1"/>
          <p:nvPr/>
        </p:nvSpPr>
        <p:spPr>
          <a:xfrm>
            <a:off x="361628" y="980728"/>
            <a:ext cx="8496944" cy="523220"/>
          </a:xfrm>
          <a:prstGeom prst="rect">
            <a:avLst/>
          </a:prstGeom>
          <a:noFill/>
        </p:spPr>
        <p:txBody>
          <a:bodyPr wrap="square" rtlCol="0">
            <a:spAutoFit/>
          </a:bodyPr>
          <a:lstStyle/>
          <a:p>
            <a:pPr>
              <a:buFont typeface="Wingdings" pitchFamily="2" charset="2"/>
              <a:buChar char="p"/>
            </a:pPr>
            <a:r>
              <a:rPr lang="zh-CN" altLang="en-US" sz="2800" b="1" dirty="0" smtClean="0">
                <a:solidFill>
                  <a:srgbClr val="C00000"/>
                </a:solidFill>
                <a:latin typeface="Arial" pitchFamily="34" charset="0"/>
                <a:ea typeface="华文细黑" pitchFamily="2" charset="-122"/>
                <a:cs typeface="Arial" pitchFamily="34" charset="0"/>
              </a:rPr>
              <a:t>两种程序风格比较：</a:t>
            </a:r>
            <a:endParaRPr lang="en-US" altLang="zh-CN" sz="2800" b="1" dirty="0" smtClean="0">
              <a:solidFill>
                <a:srgbClr val="C00000"/>
              </a:solidFill>
              <a:latin typeface="Arial" pitchFamily="34" charset="0"/>
              <a:ea typeface="华文细黑" pitchFamily="2" charset="-122"/>
              <a:cs typeface="Arial" pitchFamily="34" charset="0"/>
            </a:endParaRPr>
          </a:p>
        </p:txBody>
      </p:sp>
      <p:grpSp>
        <p:nvGrpSpPr>
          <p:cNvPr id="8" name="组合 7"/>
          <p:cNvGrpSpPr/>
          <p:nvPr/>
        </p:nvGrpSpPr>
        <p:grpSpPr>
          <a:xfrm>
            <a:off x="73397" y="1688614"/>
            <a:ext cx="5298182" cy="3581236"/>
            <a:chOff x="65906" y="3429000"/>
            <a:chExt cx="5010150" cy="2808312"/>
          </a:xfrm>
        </p:grpSpPr>
        <p:pic>
          <p:nvPicPr>
            <p:cNvPr id="1026" name="Picture 2"/>
            <p:cNvPicPr>
              <a:picLocks noChangeAspect="1" noChangeArrowheads="1"/>
            </p:cNvPicPr>
            <p:nvPr/>
          </p:nvPicPr>
          <p:blipFill>
            <a:blip r:embed="rId2" cstate="print"/>
            <a:srcRect/>
            <a:stretch>
              <a:fillRect/>
            </a:stretch>
          </p:blipFill>
          <p:spPr bwMode="auto">
            <a:xfrm>
              <a:off x="65906" y="3789040"/>
              <a:ext cx="5010150" cy="2448272"/>
            </a:xfrm>
            <a:prstGeom prst="rect">
              <a:avLst/>
            </a:prstGeom>
            <a:noFill/>
            <a:ln w="9525">
              <a:solidFill>
                <a:srgbClr val="FF0000"/>
              </a:solidFill>
              <a:miter lim="800000"/>
              <a:headEnd/>
              <a:tailEnd/>
            </a:ln>
          </p:spPr>
        </p:pic>
        <p:sp>
          <p:nvSpPr>
            <p:cNvPr id="6" name="TextBox 5"/>
            <p:cNvSpPr txBox="1"/>
            <p:nvPr/>
          </p:nvSpPr>
          <p:spPr>
            <a:xfrm>
              <a:off x="395536" y="3429000"/>
              <a:ext cx="2520280" cy="369332"/>
            </a:xfrm>
            <a:prstGeom prst="rect">
              <a:avLst/>
            </a:prstGeom>
            <a:noFill/>
          </p:spPr>
          <p:txBody>
            <a:bodyPr wrap="square" rtlCol="0">
              <a:spAutoFit/>
            </a:bodyPr>
            <a:lstStyle/>
            <a:p>
              <a:r>
                <a:rPr lang="en-US" altLang="zh-CN" b="1" dirty="0" smtClean="0">
                  <a:solidFill>
                    <a:srgbClr val="FF00FF"/>
                  </a:solidFill>
                </a:rPr>
                <a:t>(1)</a:t>
              </a:r>
              <a:r>
                <a:rPr lang="zh-CN" altLang="en-US" b="1" dirty="0" smtClean="0">
                  <a:solidFill>
                    <a:srgbClr val="FF00FF"/>
                  </a:solidFill>
                </a:rPr>
                <a:t>不提倡的程序风格</a:t>
              </a:r>
              <a:endParaRPr lang="zh-CN" altLang="en-US" b="1" dirty="0">
                <a:solidFill>
                  <a:srgbClr val="FF00FF"/>
                </a:solidFill>
              </a:endParaRPr>
            </a:p>
          </p:txBody>
        </p:sp>
      </p:grpSp>
      <p:grpSp>
        <p:nvGrpSpPr>
          <p:cNvPr id="9" name="组合 8"/>
          <p:cNvGrpSpPr/>
          <p:nvPr/>
        </p:nvGrpSpPr>
        <p:grpSpPr>
          <a:xfrm>
            <a:off x="3949042" y="1319282"/>
            <a:ext cx="4940115" cy="5295537"/>
            <a:chOff x="3949042" y="1319282"/>
            <a:chExt cx="4940115" cy="5295537"/>
          </a:xfrm>
        </p:grpSpPr>
        <p:pic>
          <p:nvPicPr>
            <p:cNvPr id="1027" name="Picture 3"/>
            <p:cNvPicPr>
              <a:picLocks noChangeAspect="1" noChangeArrowheads="1"/>
            </p:cNvPicPr>
            <p:nvPr/>
          </p:nvPicPr>
          <p:blipFill>
            <a:blip r:embed="rId3" cstate="print"/>
            <a:srcRect/>
            <a:stretch>
              <a:fillRect/>
            </a:stretch>
          </p:blipFill>
          <p:spPr bwMode="auto">
            <a:xfrm>
              <a:off x="3995937" y="1739439"/>
              <a:ext cx="4893220" cy="4875380"/>
            </a:xfrm>
            <a:prstGeom prst="rect">
              <a:avLst/>
            </a:prstGeom>
            <a:noFill/>
            <a:ln w="9525">
              <a:solidFill>
                <a:srgbClr val="FF0000"/>
              </a:solidFill>
              <a:miter lim="800000"/>
              <a:headEnd/>
              <a:tailEnd/>
            </a:ln>
          </p:spPr>
        </p:pic>
        <p:sp>
          <p:nvSpPr>
            <p:cNvPr id="7" name="TextBox 6"/>
            <p:cNvSpPr txBox="1"/>
            <p:nvPr/>
          </p:nvSpPr>
          <p:spPr>
            <a:xfrm>
              <a:off x="3949042" y="1319282"/>
              <a:ext cx="2520280" cy="369332"/>
            </a:xfrm>
            <a:prstGeom prst="rect">
              <a:avLst/>
            </a:prstGeom>
            <a:noFill/>
          </p:spPr>
          <p:txBody>
            <a:bodyPr wrap="square" rtlCol="0">
              <a:spAutoFit/>
            </a:bodyPr>
            <a:lstStyle/>
            <a:p>
              <a:r>
                <a:rPr lang="en-US" altLang="zh-CN" b="1" dirty="0" smtClean="0">
                  <a:solidFill>
                    <a:srgbClr val="FF00FF"/>
                  </a:solidFill>
                </a:rPr>
                <a:t>(2)</a:t>
              </a:r>
              <a:r>
                <a:rPr lang="zh-CN" altLang="en-US" b="1" dirty="0" smtClean="0">
                  <a:solidFill>
                    <a:srgbClr val="FF00FF"/>
                  </a:solidFill>
                </a:rPr>
                <a:t>提倡的程序风格</a:t>
              </a:r>
              <a:endParaRPr lang="zh-CN" altLang="en-US" b="1" dirty="0">
                <a:solidFill>
                  <a:srgbClr val="FF00FF"/>
                </a:solidFill>
              </a:endParaRPr>
            </a:p>
          </p:txBody>
        </p:sp>
      </p:grpSp>
    </p:spTree>
    <p:extLst>
      <p:ext uri="{BB962C8B-B14F-4D97-AF65-F5344CB8AC3E}">
        <p14:creationId xmlns:p14="http://schemas.microsoft.com/office/powerpoint/2010/main" val="3095612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5">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5">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5">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4"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slide(fromBottom)">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slide(fromBottom)">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2.1 Java</a:t>
            </a:r>
            <a:r>
              <a:rPr lang="zh-CN" altLang="en-US" dirty="0" smtClean="0"/>
              <a:t>的基本语法单位</a:t>
            </a:r>
            <a:endParaRPr lang="zh-CN" altLang="en-US" dirty="0"/>
          </a:p>
        </p:txBody>
      </p:sp>
      <p:sp>
        <p:nvSpPr>
          <p:cNvPr id="5" name="TextBox 4"/>
          <p:cNvSpPr txBox="1"/>
          <p:nvPr/>
        </p:nvSpPr>
        <p:spPr>
          <a:xfrm>
            <a:off x="361628" y="980728"/>
            <a:ext cx="8496944" cy="3985706"/>
          </a:xfrm>
          <a:prstGeom prst="rect">
            <a:avLst/>
          </a:prstGeom>
          <a:noFill/>
        </p:spPr>
        <p:txBody>
          <a:bodyPr wrap="square" rtlCol="0">
            <a:spAutoFit/>
          </a:bodyPr>
          <a:lstStyle/>
          <a:p>
            <a:pPr>
              <a:spcAft>
                <a:spcPts val="600"/>
              </a:spcAft>
              <a:buFont typeface="Wingdings" pitchFamily="2" charset="2"/>
              <a:buChar char="Ø"/>
            </a:pPr>
            <a:r>
              <a:rPr lang="zh-CN" altLang="en-US" sz="3200" b="1" dirty="0" smtClean="0">
                <a:solidFill>
                  <a:srgbClr val="0000FF"/>
                </a:solidFill>
                <a:latin typeface="Arial" pitchFamily="34" charset="0"/>
                <a:ea typeface="华文细黑" pitchFamily="2" charset="-122"/>
                <a:cs typeface="Arial" pitchFamily="34" charset="0"/>
              </a:rPr>
              <a:t>注释</a:t>
            </a:r>
            <a:endParaRPr lang="en-US" altLang="zh-CN" sz="3200" b="1" dirty="0" smtClean="0">
              <a:solidFill>
                <a:srgbClr val="0000FF"/>
              </a:solidFill>
              <a:latin typeface="Arial" pitchFamily="34" charset="0"/>
              <a:ea typeface="华文细黑" pitchFamily="2" charset="-122"/>
              <a:cs typeface="Arial" pitchFamily="34" charset="0"/>
            </a:endParaRPr>
          </a:p>
          <a:p>
            <a:pPr>
              <a:spcAft>
                <a:spcPts val="600"/>
              </a:spcAft>
            </a:pPr>
            <a:r>
              <a:rPr lang="zh-CN" altLang="en-US" sz="2800" b="1" dirty="0" smtClean="0">
                <a:latin typeface="Arial" pitchFamily="34" charset="0"/>
                <a:ea typeface="华文细黑" pitchFamily="2" charset="-122"/>
                <a:cs typeface="Arial" pitchFamily="34" charset="0"/>
              </a:rPr>
              <a:t>程序中适当地加入注释会增加程序可读性。注释不能插在一个标识符或关键字之中，即要保证程序中最基本元素的完整性。</a:t>
            </a:r>
            <a:endParaRPr lang="en-US" altLang="zh-CN" sz="2800" b="1" dirty="0" smtClean="0">
              <a:latin typeface="Arial" pitchFamily="34" charset="0"/>
              <a:ea typeface="华文细黑" pitchFamily="2" charset="-122"/>
              <a:cs typeface="Arial" pitchFamily="34" charset="0"/>
            </a:endParaRPr>
          </a:p>
          <a:p>
            <a:pPr>
              <a:spcAft>
                <a:spcPts val="600"/>
              </a:spcAft>
              <a:buFont typeface="Wingdings" pitchFamily="2" charset="2"/>
              <a:buChar char="p"/>
            </a:pPr>
            <a:r>
              <a:rPr lang="zh-CN" altLang="en-US" sz="2800" b="1" dirty="0" smtClean="0">
                <a:solidFill>
                  <a:srgbClr val="C00000"/>
                </a:solidFill>
                <a:latin typeface="Arial" pitchFamily="34" charset="0"/>
                <a:ea typeface="华文细黑" pitchFamily="2" charset="-122"/>
                <a:cs typeface="Arial" pitchFamily="34" charset="0"/>
              </a:rPr>
              <a:t>三种注释方式</a:t>
            </a:r>
            <a:endParaRPr lang="en-US" altLang="zh-CN" sz="2800" b="1" dirty="0" smtClean="0">
              <a:solidFill>
                <a:srgbClr val="C00000"/>
              </a:solidFill>
              <a:latin typeface="Arial" pitchFamily="34" charset="0"/>
              <a:ea typeface="华文细黑" pitchFamily="2" charset="-122"/>
              <a:cs typeface="Arial" pitchFamily="34" charset="0"/>
            </a:endParaRPr>
          </a:p>
          <a:p>
            <a:pPr>
              <a:spcAft>
                <a:spcPts val="600"/>
              </a:spcAft>
            </a:pPr>
            <a:r>
              <a:rPr lang="en-US" altLang="zh-CN" sz="2800" b="1" dirty="0" smtClean="0">
                <a:latin typeface="Arial" pitchFamily="34" charset="0"/>
                <a:ea typeface="华文细黑" pitchFamily="2" charset="-122"/>
                <a:cs typeface="Arial" pitchFamily="34" charset="0"/>
              </a:rPr>
              <a:t>(1)</a:t>
            </a:r>
            <a:r>
              <a:rPr lang="zh-CN" altLang="en-US" sz="2800" b="1" dirty="0" smtClean="0">
                <a:latin typeface="Arial" pitchFamily="34" charset="0"/>
                <a:ea typeface="华文细黑" pitchFamily="2" charset="-122"/>
                <a:cs typeface="Arial" pitchFamily="34" charset="0"/>
              </a:rPr>
              <a:t> </a:t>
            </a:r>
            <a:r>
              <a:rPr lang="en-US" altLang="zh-CN" sz="2800" b="1" dirty="0" smtClean="0">
                <a:solidFill>
                  <a:srgbClr val="FF0000"/>
                </a:solidFill>
                <a:latin typeface="Arial" pitchFamily="34" charset="0"/>
                <a:ea typeface="华文细黑" pitchFamily="2" charset="-122"/>
                <a:cs typeface="Arial" pitchFamily="34" charset="0"/>
              </a:rPr>
              <a:t>//</a:t>
            </a:r>
            <a:r>
              <a:rPr lang="zh-CN" altLang="en-US" sz="2800" b="1" dirty="0" smtClean="0">
                <a:latin typeface="Arial" pitchFamily="34" charset="0"/>
                <a:ea typeface="华文细黑" pitchFamily="2" charset="-122"/>
                <a:cs typeface="Arial" pitchFamily="34" charset="0"/>
              </a:rPr>
              <a:t>在一行注释</a:t>
            </a:r>
            <a:endParaRPr lang="en-US" altLang="zh-CN" sz="2800" b="1" dirty="0" smtClean="0">
              <a:latin typeface="Arial" pitchFamily="34" charset="0"/>
              <a:ea typeface="华文细黑" pitchFamily="2" charset="-122"/>
              <a:cs typeface="Arial" pitchFamily="34" charset="0"/>
            </a:endParaRPr>
          </a:p>
          <a:p>
            <a:pPr>
              <a:spcAft>
                <a:spcPts val="600"/>
              </a:spcAft>
            </a:pPr>
            <a:r>
              <a:rPr lang="en-US" altLang="zh-CN" sz="2800" b="1" dirty="0" smtClean="0">
                <a:latin typeface="Arial" pitchFamily="34" charset="0"/>
                <a:ea typeface="华文细黑" pitchFamily="2" charset="-122"/>
                <a:cs typeface="Arial" pitchFamily="34" charset="0"/>
              </a:rPr>
              <a:t>(2)</a:t>
            </a:r>
            <a:r>
              <a:rPr lang="zh-CN" altLang="en-US" sz="2800" b="1" dirty="0" smtClean="0">
                <a:latin typeface="Arial" pitchFamily="34" charset="0"/>
                <a:ea typeface="华文细黑" pitchFamily="2" charset="-122"/>
                <a:cs typeface="Arial" pitchFamily="34" charset="0"/>
              </a:rPr>
              <a:t> </a:t>
            </a:r>
            <a:r>
              <a:rPr lang="en-US" altLang="zh-CN" sz="2800" b="1" dirty="0" smtClean="0">
                <a:solidFill>
                  <a:srgbClr val="FF0000"/>
                </a:solidFill>
                <a:latin typeface="Arial" pitchFamily="34" charset="0"/>
                <a:ea typeface="华文细黑" pitchFamily="2" charset="-122"/>
                <a:cs typeface="Arial" pitchFamily="34" charset="0"/>
              </a:rPr>
              <a:t>/*</a:t>
            </a:r>
            <a:r>
              <a:rPr lang="zh-CN" altLang="en-US" sz="2800" b="1" dirty="0" smtClean="0">
                <a:latin typeface="Arial" pitchFamily="34" charset="0"/>
                <a:ea typeface="华文细黑" pitchFamily="2" charset="-122"/>
                <a:cs typeface="Arial" pitchFamily="34" charset="0"/>
              </a:rPr>
              <a:t>一行或多行注释</a:t>
            </a:r>
            <a:r>
              <a:rPr lang="en-US" altLang="zh-CN" sz="2800" b="1" dirty="0" smtClean="0">
                <a:latin typeface="Arial" pitchFamily="34" charset="0"/>
                <a:ea typeface="华文细黑" pitchFamily="2" charset="-122"/>
                <a:cs typeface="Arial" pitchFamily="34" charset="0"/>
              </a:rPr>
              <a:t> </a:t>
            </a:r>
            <a:r>
              <a:rPr lang="en-US" altLang="zh-CN" sz="2800" b="1" dirty="0" smtClean="0">
                <a:solidFill>
                  <a:srgbClr val="FF0000"/>
                </a:solidFill>
                <a:latin typeface="Arial" pitchFamily="34" charset="0"/>
                <a:ea typeface="华文细黑" pitchFamily="2" charset="-122"/>
                <a:cs typeface="Arial" pitchFamily="34" charset="0"/>
              </a:rPr>
              <a:t>*/</a:t>
            </a:r>
          </a:p>
          <a:p>
            <a:pPr>
              <a:spcAft>
                <a:spcPts val="600"/>
              </a:spcAft>
            </a:pPr>
            <a:r>
              <a:rPr lang="en-US" altLang="zh-CN" sz="2800" b="1" dirty="0" smtClean="0">
                <a:latin typeface="Arial" pitchFamily="34" charset="0"/>
                <a:ea typeface="华文细黑" pitchFamily="2" charset="-122"/>
                <a:cs typeface="Arial" pitchFamily="34" charset="0"/>
              </a:rPr>
              <a:t>(3)</a:t>
            </a:r>
            <a:r>
              <a:rPr lang="en-US" altLang="zh-CN" sz="2800" b="1" dirty="0" smtClean="0">
                <a:solidFill>
                  <a:srgbClr val="FF0000"/>
                </a:solidFill>
                <a:latin typeface="Arial" pitchFamily="34" charset="0"/>
                <a:ea typeface="华文细黑" pitchFamily="2" charset="-122"/>
                <a:cs typeface="Arial" pitchFamily="34" charset="0"/>
              </a:rPr>
              <a:t>/</a:t>
            </a:r>
            <a:r>
              <a:rPr lang="zh-CN" altLang="en-US" sz="2800" b="1" dirty="0" smtClean="0">
                <a:solidFill>
                  <a:srgbClr val="FF0000"/>
                </a:solidFill>
                <a:latin typeface="Arial" pitchFamily="34" charset="0"/>
                <a:ea typeface="华文细黑" pitchFamily="2" charset="-122"/>
                <a:cs typeface="Arial" pitchFamily="34" charset="0"/>
              </a:rPr>
              <a:t>*</a:t>
            </a:r>
            <a:r>
              <a:rPr lang="zh-CN" altLang="en-US" sz="2800" b="1" dirty="0" smtClean="0">
                <a:solidFill>
                  <a:srgbClr val="0000FF"/>
                </a:solidFill>
                <a:latin typeface="Arial" pitchFamily="34" charset="0"/>
                <a:ea typeface="华文细黑" pitchFamily="2" charset="-122"/>
                <a:cs typeface="Arial" pitchFamily="34" charset="0"/>
              </a:rPr>
              <a:t>*</a:t>
            </a:r>
            <a:r>
              <a:rPr lang="zh-CN" altLang="en-US" sz="2800" b="1" dirty="0" smtClean="0">
                <a:latin typeface="Arial" pitchFamily="34" charset="0"/>
                <a:ea typeface="华文细黑" pitchFamily="2" charset="-122"/>
                <a:cs typeface="Arial" pitchFamily="34" charset="0"/>
              </a:rPr>
              <a:t>文档注释 </a:t>
            </a:r>
            <a:r>
              <a:rPr lang="zh-CN" altLang="en-US" sz="2800" b="1" dirty="0" smtClean="0">
                <a:solidFill>
                  <a:srgbClr val="FF0000"/>
                </a:solidFill>
                <a:latin typeface="Arial" pitchFamily="34" charset="0"/>
                <a:ea typeface="华文细黑" pitchFamily="2" charset="-122"/>
                <a:cs typeface="Arial" pitchFamily="34" charset="0"/>
              </a:rPr>
              <a:t>*</a:t>
            </a:r>
            <a:r>
              <a:rPr lang="en-US" altLang="zh-CN" sz="2800" b="1" dirty="0" smtClean="0">
                <a:solidFill>
                  <a:srgbClr val="FF0000"/>
                </a:solidFill>
                <a:latin typeface="Arial" pitchFamily="34" charset="0"/>
                <a:ea typeface="华文细黑" pitchFamily="2" charset="-122"/>
                <a:cs typeface="Arial"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5">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5">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5">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 calcmode="lin" valueType="num">
                                      <p:cBhvr>
                                        <p:cTn id="16" dur="500" fill="hold"/>
                                        <p:tgtEl>
                                          <p:spTgt spid="5">
                                            <p:txEl>
                                              <p:pRg st="1" end="1"/>
                                            </p:txEl>
                                          </p:spTgt>
                                        </p:tgtEl>
                                        <p:attrNameLst>
                                          <p:attrName>ppt_w</p:attrName>
                                        </p:attrNameLst>
                                      </p:cBhvr>
                                      <p:tavLst>
                                        <p:tav tm="0">
                                          <p:val>
                                            <p:strVal val="#ppt_w*0.05"/>
                                          </p:val>
                                        </p:tav>
                                        <p:tav tm="100000">
                                          <p:val>
                                            <p:strVal val="#ppt_w"/>
                                          </p:val>
                                        </p:tav>
                                      </p:tavLst>
                                    </p:anim>
                                    <p:anim calcmode="lin" valueType="num">
                                      <p:cBhvr>
                                        <p:cTn id="17" dur="500" fill="hold"/>
                                        <p:tgtEl>
                                          <p:spTgt spid="5">
                                            <p:txEl>
                                              <p:pRg st="1" end="1"/>
                                            </p:txEl>
                                          </p:spTgt>
                                        </p:tgtEl>
                                        <p:attrNameLst>
                                          <p:attrName>ppt_h</p:attrName>
                                        </p:attrNameLst>
                                      </p:cBhvr>
                                      <p:tavLst>
                                        <p:tav tm="0">
                                          <p:val>
                                            <p:strVal val="#ppt_h"/>
                                          </p:val>
                                        </p:tav>
                                        <p:tav tm="100000">
                                          <p:val>
                                            <p:strVal val="#ppt_h"/>
                                          </p:val>
                                        </p:tav>
                                      </p:tavLst>
                                    </p:anim>
                                    <p:anim calcmode="lin" valueType="num">
                                      <p:cBhvr>
                                        <p:cTn id="18" dur="500" fill="hold"/>
                                        <p:tgtEl>
                                          <p:spTgt spid="5">
                                            <p:txEl>
                                              <p:pRg st="1" end="1"/>
                                            </p:txEl>
                                          </p:spTgt>
                                        </p:tgtEl>
                                        <p:attrNameLst>
                                          <p:attrName>ppt_x</p:attrName>
                                        </p:attrNameLst>
                                      </p:cBhvr>
                                      <p:tavLst>
                                        <p:tav tm="0">
                                          <p:val>
                                            <p:strVal val="#ppt_x-.2"/>
                                          </p:val>
                                        </p:tav>
                                        <p:tav tm="100000">
                                          <p:val>
                                            <p:strVal val="#ppt_x"/>
                                          </p:val>
                                        </p:tav>
                                      </p:tavLst>
                                    </p:anim>
                                    <p:anim calcmode="lin" valueType="num">
                                      <p:cBhvr>
                                        <p:cTn id="19" dur="500" fill="hold"/>
                                        <p:tgtEl>
                                          <p:spTgt spid="5">
                                            <p:txEl>
                                              <p:pRg st="1" end="1"/>
                                            </p:txEl>
                                          </p:spTgt>
                                        </p:tgtEl>
                                        <p:attrNameLst>
                                          <p:attrName>ppt_y</p:attrName>
                                        </p:attrNameLst>
                                      </p:cBhvr>
                                      <p:tavLst>
                                        <p:tav tm="0">
                                          <p:val>
                                            <p:strVal val="#ppt_y"/>
                                          </p:val>
                                        </p:tav>
                                        <p:tav tm="100000">
                                          <p:val>
                                            <p:strVal val="#ppt_y"/>
                                          </p:val>
                                        </p:tav>
                                      </p:tavLst>
                                    </p:anim>
                                    <p:animEffect transition="in" filter="fade">
                                      <p:cBhvr>
                                        <p:cTn id="20" dur="500"/>
                                        <p:tgtEl>
                                          <p:spTgt spid="5">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4" presetClass="entr" presetSubtype="0" accel="100000" fill="hold"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p:cTn id="25" dur="500" fill="hold"/>
                                        <p:tgtEl>
                                          <p:spTgt spid="5">
                                            <p:txEl>
                                              <p:pRg st="2" end="2"/>
                                            </p:txEl>
                                          </p:spTgt>
                                        </p:tgtEl>
                                        <p:attrNameLst>
                                          <p:attrName>ppt_w</p:attrName>
                                        </p:attrNameLst>
                                      </p:cBhvr>
                                      <p:tavLst>
                                        <p:tav tm="0">
                                          <p:val>
                                            <p:strVal val="#ppt_w*0.05"/>
                                          </p:val>
                                        </p:tav>
                                        <p:tav tm="100000">
                                          <p:val>
                                            <p:strVal val="#ppt_w"/>
                                          </p:val>
                                        </p:tav>
                                      </p:tavLst>
                                    </p:anim>
                                    <p:anim calcmode="lin" valueType="num">
                                      <p:cBhvr>
                                        <p:cTn id="26" dur="500" fill="hold"/>
                                        <p:tgtEl>
                                          <p:spTgt spid="5">
                                            <p:txEl>
                                              <p:pRg st="2" end="2"/>
                                            </p:txEl>
                                          </p:spTgt>
                                        </p:tgtEl>
                                        <p:attrNameLst>
                                          <p:attrName>ppt_h</p:attrName>
                                        </p:attrNameLst>
                                      </p:cBhvr>
                                      <p:tavLst>
                                        <p:tav tm="0">
                                          <p:val>
                                            <p:strVal val="#ppt_h"/>
                                          </p:val>
                                        </p:tav>
                                        <p:tav tm="100000">
                                          <p:val>
                                            <p:strVal val="#ppt_h"/>
                                          </p:val>
                                        </p:tav>
                                      </p:tavLst>
                                    </p:anim>
                                    <p:anim calcmode="lin" valueType="num">
                                      <p:cBhvr>
                                        <p:cTn id="27" dur="500" fill="hold"/>
                                        <p:tgtEl>
                                          <p:spTgt spid="5">
                                            <p:txEl>
                                              <p:pRg st="2" end="2"/>
                                            </p:txEl>
                                          </p:spTgt>
                                        </p:tgtEl>
                                        <p:attrNameLst>
                                          <p:attrName>ppt_x</p:attrName>
                                        </p:attrNameLst>
                                      </p:cBhvr>
                                      <p:tavLst>
                                        <p:tav tm="0">
                                          <p:val>
                                            <p:strVal val="#ppt_x-.2"/>
                                          </p:val>
                                        </p:tav>
                                        <p:tav tm="100000">
                                          <p:val>
                                            <p:strVal val="#ppt_x"/>
                                          </p:val>
                                        </p:tav>
                                      </p:tavLst>
                                    </p:anim>
                                    <p:anim calcmode="lin" valueType="num">
                                      <p:cBhvr>
                                        <p:cTn id="28" dur="500" fill="hold"/>
                                        <p:tgtEl>
                                          <p:spTgt spid="5">
                                            <p:txEl>
                                              <p:pRg st="2" end="2"/>
                                            </p:txEl>
                                          </p:spTgt>
                                        </p:tgtEl>
                                        <p:attrNameLst>
                                          <p:attrName>ppt_y</p:attrName>
                                        </p:attrNameLst>
                                      </p:cBhvr>
                                      <p:tavLst>
                                        <p:tav tm="0">
                                          <p:val>
                                            <p:strVal val="#ppt_y"/>
                                          </p:val>
                                        </p:tav>
                                        <p:tav tm="100000">
                                          <p:val>
                                            <p:strVal val="#ppt_y"/>
                                          </p:val>
                                        </p:tav>
                                      </p:tavLst>
                                    </p:anim>
                                    <p:animEffect transition="in" filter="fade">
                                      <p:cBhvr>
                                        <p:cTn id="29" dur="500"/>
                                        <p:tgtEl>
                                          <p:spTgt spid="5">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2.1 Java</a:t>
            </a:r>
            <a:r>
              <a:rPr lang="zh-CN" altLang="en-US" dirty="0" smtClean="0"/>
              <a:t>的基本语法单位</a:t>
            </a:r>
            <a:endParaRPr lang="zh-CN" altLang="en-US" dirty="0"/>
          </a:p>
        </p:txBody>
      </p:sp>
      <p:pic>
        <p:nvPicPr>
          <p:cNvPr id="2051" name="Picture 3"/>
          <p:cNvPicPr>
            <a:picLocks noChangeAspect="1" noChangeArrowheads="1"/>
          </p:cNvPicPr>
          <p:nvPr/>
        </p:nvPicPr>
        <p:blipFill>
          <a:blip r:embed="rId2" cstate="print"/>
          <a:srcRect/>
          <a:stretch>
            <a:fillRect/>
          </a:stretch>
        </p:blipFill>
        <p:spPr bwMode="auto">
          <a:xfrm>
            <a:off x="1115616" y="990480"/>
            <a:ext cx="5400600" cy="5867520"/>
          </a:xfrm>
          <a:prstGeom prst="rect">
            <a:avLst/>
          </a:prstGeom>
          <a:noFill/>
          <a:ln w="9525">
            <a:solidFill>
              <a:srgbClr val="FF0000"/>
            </a:solidFill>
            <a:miter lim="800000"/>
            <a:headEnd/>
            <a:tailEnd/>
          </a:ln>
        </p:spPr>
      </p:pic>
    </p:spTree>
    <p:extLst>
      <p:ext uri="{BB962C8B-B14F-4D97-AF65-F5344CB8AC3E}">
        <p14:creationId xmlns:p14="http://schemas.microsoft.com/office/powerpoint/2010/main" val="3001124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slide(fromBottom)">
                                      <p:cBhvr>
                                        <p:cTn id="7"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68831</TotalTime>
  <Words>4518</Words>
  <Application>Microsoft Office PowerPoint</Application>
  <PresentationFormat>全屏显示(4:3)</PresentationFormat>
  <Paragraphs>778</Paragraphs>
  <Slides>60</Slides>
  <Notes>0</Notes>
  <HiddenSlides>0</HiddenSlides>
  <MMClips>0</MMClips>
  <ScaleCrop>false</ScaleCrop>
  <HeadingPairs>
    <vt:vector size="4" baseType="variant">
      <vt:variant>
        <vt:lpstr>主题</vt:lpstr>
      </vt:variant>
      <vt:variant>
        <vt:i4>1</vt:i4>
      </vt:variant>
      <vt:variant>
        <vt:lpstr>幻灯片标题</vt:lpstr>
      </vt:variant>
      <vt:variant>
        <vt:i4>60</vt:i4>
      </vt:variant>
    </vt:vector>
  </HeadingPairs>
  <TitlesOfParts>
    <vt:vector size="61" baseType="lpstr">
      <vt:lpstr>聚合</vt:lpstr>
      <vt:lpstr>Java程序设计</vt:lpstr>
      <vt:lpstr>参考资料</vt:lpstr>
      <vt:lpstr>课程内容</vt:lpstr>
      <vt:lpstr>第2章 标示符和数据类型</vt:lpstr>
      <vt:lpstr>2.1 Java的基本语法单位</vt:lpstr>
      <vt:lpstr>2.1 Java的基本语法单位</vt:lpstr>
      <vt:lpstr>2.1 Java的基本语法单位</vt:lpstr>
      <vt:lpstr>2.1 Java的基本语法单位</vt:lpstr>
      <vt:lpstr>2.1 Java的基本语法单位</vt:lpstr>
      <vt:lpstr>2.1 Java的基本语法单位</vt:lpstr>
      <vt:lpstr>2.1 Java的基本语法单位</vt:lpstr>
      <vt:lpstr>2.1 Java的基本语法单位</vt:lpstr>
      <vt:lpstr>2.1 Java的基本语法单位</vt:lpstr>
      <vt:lpstr>2.2 Java编码体例</vt:lpstr>
      <vt:lpstr>2.2 Java编码体例</vt:lpstr>
      <vt:lpstr>2.2 Java编码体例</vt:lpstr>
      <vt:lpstr>2.3 Java的基本数据类型</vt:lpstr>
      <vt:lpstr>2.3 Java的基本数据类型</vt:lpstr>
      <vt:lpstr>2.3 Java的基本数据类型</vt:lpstr>
      <vt:lpstr>2.3 Java的基本数据类型</vt:lpstr>
      <vt:lpstr>2.3 Java的基本数据类型</vt:lpstr>
      <vt:lpstr>2.3 Java的基本数据类型</vt:lpstr>
      <vt:lpstr>2.3 Java的基本数据类型</vt:lpstr>
      <vt:lpstr>2.3 Java的基本数据类型</vt:lpstr>
      <vt:lpstr>2.3 Java的基本数据类型</vt:lpstr>
      <vt:lpstr>2.4 Java的复合数据类型</vt:lpstr>
      <vt:lpstr>2.5 类和对象的初步介绍</vt:lpstr>
      <vt:lpstr>2.5 类和对象的初步介绍</vt:lpstr>
      <vt:lpstr>2.5 类和对象的初步介绍</vt:lpstr>
      <vt:lpstr>2.5 类和对象的初步介绍</vt:lpstr>
      <vt:lpstr>2.5 类和对象的初步介绍</vt:lpstr>
      <vt:lpstr>2.5 类和对象的初步介绍</vt:lpstr>
      <vt:lpstr>2.5 类和对象的初步介绍</vt:lpstr>
      <vt:lpstr>2.5 类和对象的初步介绍</vt:lpstr>
      <vt:lpstr>2.5 类和对象的初步介绍</vt:lpstr>
      <vt:lpstr>2.5 类和对象的初步介绍</vt:lpstr>
      <vt:lpstr>2.5 类和对象的初步介绍</vt:lpstr>
      <vt:lpstr>2.5 类和对象的初步介绍</vt:lpstr>
      <vt:lpstr>2.5 类和对象的初步介绍</vt:lpstr>
      <vt:lpstr>2.6 类图</vt:lpstr>
      <vt:lpstr>2.6 类图</vt:lpstr>
      <vt:lpstr>2.6 类图</vt:lpstr>
      <vt:lpstr>2.6 类图</vt:lpstr>
      <vt:lpstr>2.6 类图</vt:lpstr>
      <vt:lpstr>2.6 类图</vt:lpstr>
      <vt:lpstr>2.6 类图</vt:lpstr>
      <vt:lpstr>2.6 类图</vt:lpstr>
      <vt:lpstr>2.6 类图</vt:lpstr>
      <vt:lpstr>2.6 类图</vt:lpstr>
      <vt:lpstr>2.6 类图</vt:lpstr>
      <vt:lpstr>2.6 类图</vt:lpstr>
      <vt:lpstr>2.6 类图</vt:lpstr>
      <vt:lpstr>2.6 类图</vt:lpstr>
      <vt:lpstr>2.6 类图</vt:lpstr>
      <vt:lpstr>2.6 类图</vt:lpstr>
      <vt:lpstr>2.6 类图</vt:lpstr>
      <vt:lpstr>2.6 类图</vt:lpstr>
      <vt:lpstr>2.6 类图</vt:lpstr>
      <vt:lpstr>2.6 类图</vt:lpstr>
      <vt:lpstr>2.6 类图</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微软用户</dc:creator>
  <cp:lastModifiedBy>MFC</cp:lastModifiedBy>
  <cp:revision>962</cp:revision>
  <dcterms:created xsi:type="dcterms:W3CDTF">2010-11-29T01:45:49Z</dcterms:created>
  <dcterms:modified xsi:type="dcterms:W3CDTF">2016-07-06T06:00:24Z</dcterms:modified>
</cp:coreProperties>
</file>