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96" r:id="rId3"/>
    <p:sldId id="298" r:id="rId4"/>
    <p:sldId id="299" r:id="rId5"/>
    <p:sldId id="347" r:id="rId6"/>
    <p:sldId id="382" r:id="rId7"/>
    <p:sldId id="348" r:id="rId8"/>
    <p:sldId id="352" r:id="rId9"/>
    <p:sldId id="353" r:id="rId10"/>
    <p:sldId id="354" r:id="rId11"/>
    <p:sldId id="349" r:id="rId12"/>
    <p:sldId id="350" r:id="rId13"/>
    <p:sldId id="351" r:id="rId14"/>
    <p:sldId id="359" r:id="rId15"/>
    <p:sldId id="361" r:id="rId16"/>
    <p:sldId id="380" r:id="rId17"/>
    <p:sldId id="360" r:id="rId18"/>
    <p:sldId id="355" r:id="rId19"/>
    <p:sldId id="362" r:id="rId20"/>
    <p:sldId id="381" r:id="rId21"/>
    <p:sldId id="356" r:id="rId22"/>
    <p:sldId id="357" r:id="rId23"/>
    <p:sldId id="358" r:id="rId24"/>
    <p:sldId id="363" r:id="rId25"/>
    <p:sldId id="364" r:id="rId26"/>
    <p:sldId id="365" r:id="rId27"/>
    <p:sldId id="366" r:id="rId28"/>
    <p:sldId id="367" r:id="rId29"/>
    <p:sldId id="369" r:id="rId30"/>
    <p:sldId id="370" r:id="rId31"/>
    <p:sldId id="397" r:id="rId32"/>
    <p:sldId id="373" r:id="rId33"/>
    <p:sldId id="398" r:id="rId34"/>
    <p:sldId id="400" r:id="rId35"/>
    <p:sldId id="384" r:id="rId36"/>
    <p:sldId id="371" r:id="rId37"/>
    <p:sldId id="399" r:id="rId38"/>
    <p:sldId id="388" r:id="rId39"/>
    <p:sldId id="389" r:id="rId40"/>
    <p:sldId id="386" r:id="rId41"/>
    <p:sldId id="402" r:id="rId42"/>
    <p:sldId id="403" r:id="rId43"/>
    <p:sldId id="368" r:id="rId44"/>
    <p:sldId id="387" r:id="rId45"/>
    <p:sldId id="391" r:id="rId46"/>
    <p:sldId id="394" r:id="rId47"/>
    <p:sldId id="404" r:id="rId48"/>
    <p:sldId id="374" r:id="rId49"/>
    <p:sldId id="392" r:id="rId50"/>
    <p:sldId id="406" r:id="rId51"/>
    <p:sldId id="375" r:id="rId52"/>
    <p:sldId id="376" r:id="rId53"/>
    <p:sldId id="395" r:id="rId54"/>
    <p:sldId id="377" r:id="rId55"/>
    <p:sldId id="378" r:id="rId56"/>
    <p:sldId id="379"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1651" autoAdjust="0"/>
  </p:normalViewPr>
  <p:slideViewPr>
    <p:cSldViewPr>
      <p:cViewPr>
        <p:scale>
          <a:sx n="66" d="100"/>
          <a:sy n="66" d="100"/>
        </p:scale>
        <p:origin x="-14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411548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37</a:t>
            </a:fld>
            <a:endParaRPr lang="zh-CN" altLang="en-US"/>
          </a:p>
        </p:txBody>
      </p:sp>
    </p:spTree>
    <p:extLst>
      <p:ext uri="{BB962C8B-B14F-4D97-AF65-F5344CB8AC3E}">
        <p14:creationId xmlns:p14="http://schemas.microsoft.com/office/powerpoint/2010/main" val="409791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2016-07-08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6867589" y="188640"/>
            <a:ext cx="2240915" cy="64807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2016-07-08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2016-07-08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2016-07-08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2016-07-08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smtClean="0">
                <a:solidFill>
                  <a:srgbClr val="0000FF"/>
                </a:solidFill>
              </a:rPr>
              <a:t>mengfanchao74@163.com</a:t>
            </a:r>
            <a:endParaRPr lang="en-US" altLang="zh-CN" dirty="0" smtClean="0">
              <a:solidFill>
                <a:srgbClr val="0000FF"/>
              </a:solidFill>
            </a:endParaRP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683568" y="3284984"/>
            <a:ext cx="6644137" cy="3573016"/>
          </a:xfrm>
          <a:prstGeom prst="rect">
            <a:avLst/>
          </a:prstGeom>
          <a:noFill/>
          <a:ln w="9525">
            <a:solidFill>
              <a:srgbClr val="FF0000"/>
            </a:solidFill>
            <a:miter lim="800000"/>
            <a:headEnd/>
            <a:tailEnd/>
          </a:ln>
        </p:spPr>
      </p:pic>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5" name="TextBox 4"/>
          <p:cNvSpPr txBox="1"/>
          <p:nvPr/>
        </p:nvSpPr>
        <p:spPr>
          <a:xfrm>
            <a:off x="361628" y="980728"/>
            <a:ext cx="8496944" cy="2339102"/>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变量作用域</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类中定义成员变量的作用域是整个类。</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方法中定义的局部变量的作用域是从该变量的说明处开始到包含该说明的语句块结束处，块外是不可使用的。</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块内说明的变量将屏蔽其所在类定义的同名变量。但是同一块中如果定义两个同名变量则将引起冲突。</a:t>
            </a:r>
            <a:endParaRPr lang="en-US" altLang="zh-CN" sz="2400" b="1" dirty="0" smtClean="0">
              <a:latin typeface="Arial" pitchFamily="34" charset="0"/>
              <a:ea typeface="华文细黑" pitchFamily="2" charset="-122"/>
              <a:cs typeface="Arial"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3491880" y="5229200"/>
            <a:ext cx="4055360" cy="504056"/>
          </a:xfrm>
          <a:prstGeom prst="rect">
            <a:avLst/>
          </a:prstGeom>
          <a:noFill/>
          <a:ln w="9525">
            <a:noFill/>
            <a:miter lim="800000"/>
            <a:headEnd/>
            <a:tailEnd/>
          </a:ln>
        </p:spPr>
      </p:pic>
      <p:sp>
        <p:nvSpPr>
          <p:cNvPr id="6" name="椭圆 5"/>
          <p:cNvSpPr/>
          <p:nvPr/>
        </p:nvSpPr>
        <p:spPr>
          <a:xfrm>
            <a:off x="827584" y="3399972"/>
            <a:ext cx="1728192" cy="288032"/>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 name="椭圆 6"/>
          <p:cNvSpPr/>
          <p:nvPr/>
        </p:nvSpPr>
        <p:spPr>
          <a:xfrm>
            <a:off x="1187624" y="5013176"/>
            <a:ext cx="2952328" cy="288032"/>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1691680" y="5373216"/>
            <a:ext cx="2304256" cy="360040"/>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右大括号 8"/>
          <p:cNvSpPr/>
          <p:nvPr/>
        </p:nvSpPr>
        <p:spPr>
          <a:xfrm>
            <a:off x="4139952" y="5157192"/>
            <a:ext cx="288032" cy="144016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大括号 9"/>
          <p:cNvSpPr/>
          <p:nvPr/>
        </p:nvSpPr>
        <p:spPr>
          <a:xfrm>
            <a:off x="3923928" y="5517232"/>
            <a:ext cx="288032" cy="819472"/>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54" presetClass="entr" presetSubtype="0" accel="100000" fill="hold" nodeType="clickEffect">
                                  <p:stCondLst>
                                    <p:cond delay="0"/>
                                  </p:stCondLst>
                                  <p:childTnLst>
                                    <p:set>
                                      <p:cBhvr>
                                        <p:cTn id="69" dur="1" fill="hold">
                                          <p:stCondLst>
                                            <p:cond delay="0"/>
                                          </p:stCondLst>
                                        </p:cTn>
                                        <p:tgtEl>
                                          <p:spTgt spid="2051"/>
                                        </p:tgtEl>
                                        <p:attrNameLst>
                                          <p:attrName>style.visibility</p:attrName>
                                        </p:attrNameLst>
                                      </p:cBhvr>
                                      <p:to>
                                        <p:strVal val="visible"/>
                                      </p:to>
                                    </p:set>
                                    <p:anim calcmode="lin" valueType="num">
                                      <p:cBhvr>
                                        <p:cTn id="70" dur="500" fill="hold"/>
                                        <p:tgtEl>
                                          <p:spTgt spid="2051"/>
                                        </p:tgtEl>
                                        <p:attrNameLst>
                                          <p:attrName>ppt_w</p:attrName>
                                        </p:attrNameLst>
                                      </p:cBhvr>
                                      <p:tavLst>
                                        <p:tav tm="0">
                                          <p:val>
                                            <p:strVal val="#ppt_w*0.05"/>
                                          </p:val>
                                        </p:tav>
                                        <p:tav tm="100000">
                                          <p:val>
                                            <p:strVal val="#ppt_w"/>
                                          </p:val>
                                        </p:tav>
                                      </p:tavLst>
                                    </p:anim>
                                    <p:anim calcmode="lin" valueType="num">
                                      <p:cBhvr>
                                        <p:cTn id="71" dur="500" fill="hold"/>
                                        <p:tgtEl>
                                          <p:spTgt spid="2051"/>
                                        </p:tgtEl>
                                        <p:attrNameLst>
                                          <p:attrName>ppt_h</p:attrName>
                                        </p:attrNameLst>
                                      </p:cBhvr>
                                      <p:tavLst>
                                        <p:tav tm="0">
                                          <p:val>
                                            <p:strVal val="#ppt_h"/>
                                          </p:val>
                                        </p:tav>
                                        <p:tav tm="100000">
                                          <p:val>
                                            <p:strVal val="#ppt_h"/>
                                          </p:val>
                                        </p:tav>
                                      </p:tavLst>
                                    </p:anim>
                                    <p:anim calcmode="lin" valueType="num">
                                      <p:cBhvr>
                                        <p:cTn id="72" dur="500" fill="hold"/>
                                        <p:tgtEl>
                                          <p:spTgt spid="2051"/>
                                        </p:tgtEl>
                                        <p:attrNameLst>
                                          <p:attrName>ppt_x</p:attrName>
                                        </p:attrNameLst>
                                      </p:cBhvr>
                                      <p:tavLst>
                                        <p:tav tm="0">
                                          <p:val>
                                            <p:strVal val="#ppt_x-.2"/>
                                          </p:val>
                                        </p:tav>
                                        <p:tav tm="100000">
                                          <p:val>
                                            <p:strVal val="#ppt_x"/>
                                          </p:val>
                                        </p:tav>
                                      </p:tavLst>
                                    </p:anim>
                                    <p:anim calcmode="lin" valueType="num">
                                      <p:cBhvr>
                                        <p:cTn id="73" dur="500" fill="hold"/>
                                        <p:tgtEl>
                                          <p:spTgt spid="2051"/>
                                        </p:tgtEl>
                                        <p:attrNameLst>
                                          <p:attrName>ppt_y</p:attrName>
                                        </p:attrNameLst>
                                      </p:cBhvr>
                                      <p:tavLst>
                                        <p:tav tm="0">
                                          <p:val>
                                            <p:strVal val="#ppt_y"/>
                                          </p:val>
                                        </p:tav>
                                        <p:tav tm="100000">
                                          <p:val>
                                            <p:strVal val="#ppt_y"/>
                                          </p:val>
                                        </p:tav>
                                      </p:tavLst>
                                    </p:anim>
                                    <p:animEffect transition="in" filter="fade">
                                      <p:cBhvr>
                                        <p:cTn id="74"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23528" y="1052736"/>
            <a:ext cx="8185268" cy="4896544"/>
          </a:xfrm>
          <a:prstGeom prst="rect">
            <a:avLst/>
          </a:prstGeom>
          <a:noFill/>
          <a:ln w="9525">
            <a:solidFill>
              <a:srgbClr val="FF0000"/>
            </a:solidFill>
            <a:miter lim="800000"/>
            <a:headEnd/>
            <a:tailEnd/>
          </a:ln>
        </p:spPr>
      </p:pic>
      <p:sp>
        <p:nvSpPr>
          <p:cNvPr id="9" name="椭圆 8"/>
          <p:cNvSpPr/>
          <p:nvPr/>
        </p:nvSpPr>
        <p:spPr>
          <a:xfrm>
            <a:off x="1187624" y="3429000"/>
            <a:ext cx="3744416" cy="360040"/>
          </a:xfrm>
          <a:prstGeom prst="ellipse">
            <a:avLst/>
          </a:prstGeom>
          <a:noFill/>
          <a:ln>
            <a:solidFill>
              <a:srgbClr val="FF0000"/>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椭圆 9"/>
          <p:cNvSpPr/>
          <p:nvPr/>
        </p:nvSpPr>
        <p:spPr>
          <a:xfrm>
            <a:off x="683568" y="4653136"/>
            <a:ext cx="3744416" cy="360040"/>
          </a:xfrm>
          <a:prstGeom prst="ellipse">
            <a:avLst/>
          </a:prstGeom>
          <a:noFill/>
          <a:ln>
            <a:solidFill>
              <a:srgbClr val="FF0000"/>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右大括号 5"/>
          <p:cNvSpPr/>
          <p:nvPr/>
        </p:nvSpPr>
        <p:spPr>
          <a:xfrm>
            <a:off x="4427984" y="4826180"/>
            <a:ext cx="432048" cy="86409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a:off x="4788024" y="3573016"/>
            <a:ext cx="432048" cy="1008112"/>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3139321"/>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 </a:t>
            </a:r>
            <a:r>
              <a:rPr lang="zh-CN" altLang="en-US" sz="2800" b="1" dirty="0" smtClean="0">
                <a:solidFill>
                  <a:srgbClr val="FF0000"/>
                </a:solidFill>
                <a:latin typeface="Arial" pitchFamily="34" charset="0"/>
                <a:ea typeface="华文细黑" pitchFamily="2" charset="-122"/>
                <a:cs typeface="Arial" pitchFamily="34" charset="0"/>
              </a:rPr>
              <a:t>运算符</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算术运算符</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加</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、减</a:t>
            </a:r>
            <a:r>
              <a:rPr lang="en-US" altLang="zh-CN" sz="2400" b="1" dirty="0" smtClean="0">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sym typeface="Symbol"/>
              </a:rPr>
              <a:t></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、乘</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、除</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、取模</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，完成整型或浮点型数据的算术运算。</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sym typeface="Symbol"/>
              </a:rPr>
              <a:t></a:t>
            </a:r>
            <a:r>
              <a:rPr lang="zh-CN" altLang="en-US" sz="2400" b="1" dirty="0" smtClean="0">
                <a:latin typeface="Arial" pitchFamily="34" charset="0"/>
                <a:ea typeface="华文细黑" pitchFamily="2" charset="-122"/>
                <a:cs typeface="Arial" pitchFamily="34" charset="0"/>
                <a:sym typeface="Symbol"/>
              </a:rPr>
              <a:t> </a:t>
            </a:r>
            <a:r>
              <a:rPr lang="en-US" altLang="zh-CN" sz="2400" b="1" dirty="0" smtClean="0">
                <a:latin typeface="Arial" pitchFamily="34" charset="0"/>
                <a:ea typeface="华文细黑" pitchFamily="2" charset="-122"/>
                <a:cs typeface="Arial" pitchFamily="34" charset="0"/>
                <a:sym typeface="Symbol"/>
              </a:rPr>
              <a:t></a:t>
            </a:r>
            <a:r>
              <a:rPr lang="zh-CN" altLang="en-US" sz="2400" b="1" dirty="0" smtClean="0">
                <a:latin typeface="Arial" pitchFamily="34" charset="0"/>
                <a:ea typeface="华文细黑" pitchFamily="2" charset="-122"/>
                <a:cs typeface="Arial" pitchFamily="34" charset="0"/>
                <a:sym typeface="Symbol"/>
              </a:rPr>
              <a:t>，分别表示加</a:t>
            </a:r>
            <a:r>
              <a:rPr lang="en-US" altLang="zh-CN" sz="2400" b="1" dirty="0" smtClean="0">
                <a:latin typeface="Arial" pitchFamily="34" charset="0"/>
                <a:ea typeface="华文细黑" pitchFamily="2" charset="-122"/>
                <a:cs typeface="Arial" pitchFamily="34" charset="0"/>
                <a:sym typeface="Symbol"/>
              </a:rPr>
              <a:t>1</a:t>
            </a:r>
            <a:r>
              <a:rPr lang="zh-CN" altLang="en-US" sz="2400" b="1" dirty="0" smtClean="0">
                <a:latin typeface="Arial" pitchFamily="34" charset="0"/>
                <a:ea typeface="华文细黑" pitchFamily="2" charset="-122"/>
                <a:cs typeface="Arial" pitchFamily="34" charset="0"/>
                <a:sym typeface="Symbol"/>
              </a:rPr>
              <a:t>和减</a:t>
            </a:r>
            <a:r>
              <a:rPr lang="en-US" altLang="zh-CN" sz="2400" b="1" dirty="0" smtClean="0">
                <a:latin typeface="Arial" pitchFamily="34" charset="0"/>
                <a:ea typeface="华文细黑" pitchFamily="2" charset="-122"/>
                <a:cs typeface="Arial" pitchFamily="34" charset="0"/>
                <a:sym typeface="Symbol"/>
              </a:rPr>
              <a:t>1</a:t>
            </a:r>
            <a:r>
              <a:rPr lang="zh-CN" altLang="en-US" sz="2400" b="1" dirty="0" smtClean="0">
                <a:latin typeface="Arial" pitchFamily="34" charset="0"/>
                <a:ea typeface="华文细黑" pitchFamily="2" charset="-122"/>
                <a:cs typeface="Arial" pitchFamily="34" charset="0"/>
                <a:sym typeface="Symbol"/>
              </a:rPr>
              <a:t>操作。</a:t>
            </a:r>
            <a:r>
              <a:rPr lang="en-US" altLang="zh-CN" sz="2400" b="1" dirty="0" smtClean="0">
                <a:latin typeface="Arial" pitchFamily="34" charset="0"/>
                <a:ea typeface="华文细黑" pitchFamily="2" charset="-122"/>
                <a:cs typeface="Arial" pitchFamily="34" charset="0"/>
                <a:sym typeface="Symbol"/>
              </a:rPr>
              <a:t>++i</a:t>
            </a:r>
            <a:r>
              <a:rPr lang="zh-CN" altLang="en-US" sz="2400" b="1" dirty="0" smtClean="0">
                <a:latin typeface="Arial" pitchFamily="34" charset="0"/>
                <a:ea typeface="华文细黑" pitchFamily="2" charset="-122"/>
                <a:cs typeface="Arial" pitchFamily="34" charset="0"/>
                <a:sym typeface="Symbol"/>
              </a:rPr>
              <a:t>和</a:t>
            </a:r>
            <a:r>
              <a:rPr lang="en-US" altLang="zh-CN" sz="2400" b="1" dirty="0" smtClean="0">
                <a:latin typeface="Arial" pitchFamily="34" charset="0"/>
                <a:ea typeface="华文细黑" pitchFamily="2" charset="-122"/>
                <a:cs typeface="Arial" pitchFamily="34" charset="0"/>
                <a:sym typeface="Symbol"/>
              </a:rPr>
              <a:t>i++</a:t>
            </a:r>
            <a:r>
              <a:rPr lang="zh-CN" altLang="en-US" sz="2400" b="1" dirty="0" smtClean="0">
                <a:latin typeface="Arial" pitchFamily="34" charset="0"/>
                <a:ea typeface="华文细黑" pitchFamily="2" charset="-122"/>
                <a:cs typeface="Arial" pitchFamily="34" charset="0"/>
                <a:sym typeface="Symbol"/>
              </a:rPr>
              <a:t>的执行顺序不同，</a:t>
            </a:r>
            <a:r>
              <a:rPr lang="en-US" altLang="zh-CN" sz="2400" b="1" dirty="0" smtClean="0">
                <a:latin typeface="Arial" pitchFamily="34" charset="0"/>
                <a:ea typeface="华文细黑" pitchFamily="2" charset="-122"/>
                <a:cs typeface="Arial" pitchFamily="34" charset="0"/>
                <a:sym typeface="Symbol"/>
              </a:rPr>
              <a:t>++i</a:t>
            </a:r>
            <a:r>
              <a:rPr lang="zh-CN" altLang="en-US" sz="2400" b="1" dirty="0" smtClean="0">
                <a:latin typeface="Arial" pitchFamily="34" charset="0"/>
                <a:ea typeface="华文细黑" pitchFamily="2" charset="-122"/>
                <a:cs typeface="Arial" pitchFamily="34" charset="0"/>
                <a:sym typeface="Symbol"/>
              </a:rPr>
              <a:t>在使用之前加</a:t>
            </a:r>
            <a:r>
              <a:rPr lang="en-US" altLang="zh-CN" sz="2400" b="1" dirty="0" smtClean="0">
                <a:latin typeface="Arial" pitchFamily="34" charset="0"/>
                <a:ea typeface="华文细黑" pitchFamily="2" charset="-122"/>
                <a:cs typeface="Arial" pitchFamily="34" charset="0"/>
                <a:sym typeface="Symbol"/>
              </a:rPr>
              <a:t>1</a:t>
            </a:r>
            <a:r>
              <a:rPr lang="zh-CN" altLang="en-US" sz="2400" b="1" dirty="0" smtClean="0">
                <a:latin typeface="Arial" pitchFamily="34" charset="0"/>
                <a:ea typeface="华文细黑" pitchFamily="2" charset="-122"/>
                <a:cs typeface="Arial" pitchFamily="34" charset="0"/>
                <a:sym typeface="Symbol"/>
              </a:rPr>
              <a:t>，</a:t>
            </a:r>
            <a:r>
              <a:rPr lang="en-US" altLang="zh-CN" sz="2400" b="1" dirty="0" err="1" smtClean="0">
                <a:latin typeface="Arial" pitchFamily="34" charset="0"/>
                <a:ea typeface="华文细黑" pitchFamily="2" charset="-122"/>
                <a:cs typeface="Arial" pitchFamily="34" charset="0"/>
                <a:sym typeface="Symbol"/>
              </a:rPr>
              <a:t>i</a:t>
            </a:r>
            <a:r>
              <a:rPr lang="en-US" altLang="zh-CN" sz="2400" b="1" dirty="0" smtClean="0">
                <a:latin typeface="Arial" pitchFamily="34" charset="0"/>
                <a:ea typeface="华文细黑" pitchFamily="2" charset="-122"/>
                <a:cs typeface="Arial" pitchFamily="34" charset="0"/>
                <a:sym typeface="Symbol"/>
              </a:rPr>
              <a:t>++</a:t>
            </a:r>
            <a:r>
              <a:rPr lang="zh-CN" altLang="en-US" sz="2400" b="1" dirty="0" smtClean="0">
                <a:latin typeface="Arial" pitchFamily="34" charset="0"/>
                <a:ea typeface="华文细黑" pitchFamily="2" charset="-122"/>
                <a:cs typeface="Arial" pitchFamily="34" charset="0"/>
                <a:sym typeface="Symbol"/>
              </a:rPr>
              <a:t>先使用再加</a:t>
            </a:r>
            <a:r>
              <a:rPr lang="en-US" altLang="zh-CN" sz="2400" b="1" dirty="0" smtClean="0">
                <a:latin typeface="Arial" pitchFamily="34" charset="0"/>
                <a:ea typeface="华文细黑" pitchFamily="2" charset="-122"/>
                <a:cs typeface="Arial" pitchFamily="34" charset="0"/>
                <a:sym typeface="Symbol"/>
              </a:rPr>
              <a:t>1</a:t>
            </a:r>
            <a:r>
              <a:rPr lang="zh-CN" altLang="en-US" sz="2400" b="1" dirty="0" smtClean="0">
                <a:latin typeface="Arial" pitchFamily="34" charset="0"/>
                <a:ea typeface="华文细黑" pitchFamily="2" charset="-122"/>
                <a:cs typeface="Arial" pitchFamily="34" charset="0"/>
                <a:sym typeface="Symbol"/>
              </a:rPr>
              <a:t>。</a:t>
            </a:r>
            <a:r>
              <a:rPr lang="en-US" altLang="zh-CN" sz="2400" b="1" dirty="0" smtClean="0">
                <a:latin typeface="Arial" pitchFamily="34" charset="0"/>
                <a:ea typeface="华文细黑" pitchFamily="2" charset="-122"/>
                <a:cs typeface="Arial" pitchFamily="34" charset="0"/>
                <a:sym typeface="Symbol"/>
              </a:rPr>
              <a:t>  </a:t>
            </a:r>
            <a:r>
              <a:rPr lang="en-US" altLang="zh-CN" sz="2400" b="1" dirty="0" smtClean="0">
                <a:latin typeface="Arial" pitchFamily="34" charset="0"/>
                <a:ea typeface="华文细黑" pitchFamily="2" charset="-122"/>
                <a:cs typeface="Arial" pitchFamily="34" charset="0"/>
              </a:rPr>
              <a:t>i</a:t>
            </a:r>
            <a:r>
              <a:rPr lang="zh-CN" altLang="en-US" sz="2400" b="1" dirty="0" smtClean="0">
                <a:latin typeface="Arial" pitchFamily="34" charset="0"/>
                <a:ea typeface="华文细黑" pitchFamily="2" charset="-122"/>
                <a:cs typeface="Arial" pitchFamily="34" charset="0"/>
              </a:rPr>
              <a:t>和</a:t>
            </a:r>
            <a:r>
              <a:rPr lang="en-US" altLang="zh-CN" sz="2400" b="1" dirty="0" smtClean="0">
                <a:latin typeface="Arial" pitchFamily="34" charset="0"/>
                <a:ea typeface="华文细黑" pitchFamily="2" charset="-122"/>
                <a:cs typeface="Arial" pitchFamily="34" charset="0"/>
              </a:rPr>
              <a:t>i</a:t>
            </a:r>
            <a:r>
              <a:rPr lang="en-US" altLang="zh-CN" sz="2400" b="1" dirty="0" smtClean="0">
                <a:latin typeface="Arial" pitchFamily="34" charset="0"/>
                <a:ea typeface="华文细黑" pitchFamily="2" charset="-122"/>
                <a:cs typeface="Arial" pitchFamily="34" charset="0"/>
                <a:sym typeface="Symbol"/>
              </a:rPr>
              <a:t> </a:t>
            </a:r>
            <a:r>
              <a:rPr lang="zh-CN" altLang="en-US" sz="2400" b="1" dirty="0" smtClean="0">
                <a:latin typeface="Arial" pitchFamily="34" charset="0"/>
                <a:ea typeface="华文细黑" pitchFamily="2" charset="-122"/>
                <a:cs typeface="Arial" pitchFamily="34" charset="0"/>
                <a:sym typeface="Symbol"/>
              </a:rPr>
              <a:t>的情况类似。</a:t>
            </a:r>
            <a:endParaRPr lang="en-US" altLang="zh-CN" sz="2400" b="1" dirty="0" smtClean="0">
              <a:latin typeface="Arial" pitchFamily="34" charset="0"/>
              <a:ea typeface="华文细黑" pitchFamily="2" charset="-122"/>
              <a:cs typeface="Arial" pitchFamily="34" charset="0"/>
              <a:sym typeface="Symbol"/>
            </a:endParaRPr>
          </a:p>
          <a:p>
            <a:pPr>
              <a:buFont typeface="Wingdings" pitchFamily="2" charset="2"/>
              <a:buChar char="p"/>
            </a:pPr>
            <a:r>
              <a:rPr lang="zh-CN" altLang="en-US" sz="2400" b="1" dirty="0" smtClean="0">
                <a:solidFill>
                  <a:srgbClr val="FF00FF"/>
                </a:solidFill>
                <a:latin typeface="Arial" pitchFamily="34" charset="0"/>
                <a:ea typeface="华文细黑" pitchFamily="2" charset="-122"/>
                <a:cs typeface="Arial" pitchFamily="34" charset="0"/>
                <a:sym typeface="Symbol"/>
              </a:rPr>
              <a:t>例如：</a:t>
            </a:r>
            <a:endParaRPr lang="en-US" altLang="zh-CN" sz="2400" b="1" dirty="0" smtClean="0">
              <a:solidFill>
                <a:srgbClr val="FF00FF"/>
              </a:solidFill>
              <a:latin typeface="Arial" pitchFamily="34" charset="0"/>
              <a:ea typeface="华文细黑" pitchFamily="2" charset="-122"/>
              <a:cs typeface="Arial" pitchFamily="34" charset="0"/>
            </a:endParaRPr>
          </a:p>
        </p:txBody>
      </p:sp>
      <p:sp>
        <p:nvSpPr>
          <p:cNvPr id="5" name="TextBox 4"/>
          <p:cNvSpPr txBox="1"/>
          <p:nvPr/>
        </p:nvSpPr>
        <p:spPr>
          <a:xfrm>
            <a:off x="1835696" y="4005064"/>
            <a:ext cx="936104" cy="461665"/>
          </a:xfrm>
          <a:prstGeom prst="rect">
            <a:avLst/>
          </a:prstGeom>
          <a:solidFill>
            <a:srgbClr val="FFFFCC"/>
          </a:solidFill>
          <a:ln>
            <a:noFill/>
          </a:ln>
        </p:spPr>
        <p:txBody>
          <a:bodyPr wrap="square" rtlCol="0">
            <a:spAutoFit/>
          </a:bodyPr>
          <a:lstStyle/>
          <a:p>
            <a:pPr algn="ctr"/>
            <a:r>
              <a:rPr lang="en-US" altLang="zh-CN" sz="2400" dirty="0" smtClean="0">
                <a:latin typeface="Arial" pitchFamily="34" charset="0"/>
                <a:cs typeface="Arial" pitchFamily="34" charset="0"/>
              </a:rPr>
              <a:t>5/2</a:t>
            </a:r>
            <a:endParaRPr lang="zh-CN" altLang="en-US" sz="2400" dirty="0">
              <a:latin typeface="Arial" pitchFamily="34" charset="0"/>
              <a:cs typeface="Arial" pitchFamily="34" charset="0"/>
            </a:endParaRPr>
          </a:p>
        </p:txBody>
      </p:sp>
      <p:sp>
        <p:nvSpPr>
          <p:cNvPr id="6" name="TextBox 5"/>
          <p:cNvSpPr txBox="1"/>
          <p:nvPr/>
        </p:nvSpPr>
        <p:spPr>
          <a:xfrm>
            <a:off x="3779912" y="4003913"/>
            <a:ext cx="3096344" cy="461665"/>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结果是</a:t>
            </a:r>
            <a:r>
              <a:rPr lang="en-US" altLang="zh-CN" sz="2400" dirty="0" smtClean="0">
                <a:latin typeface="Arial" pitchFamily="34" charset="0"/>
                <a:cs typeface="Arial" pitchFamily="34" charset="0"/>
              </a:rPr>
              <a:t>2</a:t>
            </a:r>
            <a:endParaRPr lang="zh-CN" altLang="en-US" sz="2400" dirty="0">
              <a:latin typeface="Arial" pitchFamily="34" charset="0"/>
              <a:cs typeface="Arial" pitchFamily="34" charset="0"/>
            </a:endParaRPr>
          </a:p>
        </p:txBody>
      </p:sp>
      <p:sp>
        <p:nvSpPr>
          <p:cNvPr id="7" name="TextBox 6"/>
          <p:cNvSpPr txBox="1"/>
          <p:nvPr/>
        </p:nvSpPr>
        <p:spPr>
          <a:xfrm>
            <a:off x="1835696" y="4551511"/>
            <a:ext cx="936104" cy="461665"/>
          </a:xfrm>
          <a:prstGeom prst="rect">
            <a:avLst/>
          </a:prstGeom>
          <a:solidFill>
            <a:srgbClr val="FFFFCC"/>
          </a:solidFill>
          <a:ln>
            <a:noFill/>
          </a:ln>
        </p:spPr>
        <p:txBody>
          <a:bodyPr wrap="square" rtlCol="0">
            <a:spAutoFit/>
          </a:bodyPr>
          <a:lstStyle/>
          <a:p>
            <a:pPr algn="ctr"/>
            <a:r>
              <a:rPr lang="en-US" altLang="zh-CN" sz="2400" dirty="0" smtClean="0">
                <a:latin typeface="Arial" pitchFamily="34" charset="0"/>
                <a:cs typeface="Arial" pitchFamily="34" charset="0"/>
              </a:rPr>
              <a:t>5%2</a:t>
            </a:r>
            <a:endParaRPr lang="zh-CN" altLang="en-US" sz="2400" dirty="0">
              <a:latin typeface="Arial" pitchFamily="34" charset="0"/>
              <a:cs typeface="Arial" pitchFamily="34" charset="0"/>
            </a:endParaRPr>
          </a:p>
        </p:txBody>
      </p:sp>
      <p:sp>
        <p:nvSpPr>
          <p:cNvPr id="8" name="TextBox 7"/>
          <p:cNvSpPr txBox="1"/>
          <p:nvPr/>
        </p:nvSpPr>
        <p:spPr>
          <a:xfrm>
            <a:off x="3779912" y="4550360"/>
            <a:ext cx="3096344" cy="461665"/>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结果是</a:t>
            </a:r>
            <a:r>
              <a:rPr lang="en-US" altLang="zh-CN" sz="2400" dirty="0" smtClean="0">
                <a:latin typeface="Arial" pitchFamily="34" charset="0"/>
                <a:cs typeface="Arial" pitchFamily="34" charset="0"/>
              </a:rPr>
              <a:t>1</a:t>
            </a:r>
            <a:endParaRPr lang="zh-CN" altLang="en-US" sz="2400" dirty="0">
              <a:latin typeface="Arial" pitchFamily="34" charset="0"/>
              <a:cs typeface="Arial" pitchFamily="34" charset="0"/>
            </a:endParaRPr>
          </a:p>
        </p:txBody>
      </p:sp>
      <p:sp>
        <p:nvSpPr>
          <p:cNvPr id="9" name="TextBox 8"/>
          <p:cNvSpPr txBox="1"/>
          <p:nvPr/>
        </p:nvSpPr>
        <p:spPr>
          <a:xfrm>
            <a:off x="1835696" y="5127575"/>
            <a:ext cx="1296144" cy="461665"/>
          </a:xfrm>
          <a:prstGeom prst="rect">
            <a:avLst/>
          </a:prstGeom>
          <a:solidFill>
            <a:srgbClr val="FFFFCC"/>
          </a:solidFill>
          <a:ln>
            <a:noFill/>
          </a:ln>
        </p:spPr>
        <p:txBody>
          <a:bodyPr wrap="square" rtlCol="0">
            <a:spAutoFit/>
          </a:bodyPr>
          <a:lstStyle/>
          <a:p>
            <a:pPr algn="ctr"/>
            <a:r>
              <a:rPr lang="en-US" altLang="zh-CN" sz="2400" dirty="0" smtClean="0">
                <a:latin typeface="Arial" pitchFamily="34" charset="0"/>
                <a:cs typeface="Arial" pitchFamily="34" charset="0"/>
              </a:rPr>
              <a:t>10.5/2</a:t>
            </a:r>
            <a:endParaRPr lang="zh-CN" altLang="en-US" sz="2400" dirty="0">
              <a:latin typeface="Arial" pitchFamily="34" charset="0"/>
              <a:cs typeface="Arial" pitchFamily="34" charset="0"/>
            </a:endParaRPr>
          </a:p>
        </p:txBody>
      </p:sp>
      <p:sp>
        <p:nvSpPr>
          <p:cNvPr id="10" name="TextBox 9"/>
          <p:cNvSpPr txBox="1"/>
          <p:nvPr/>
        </p:nvSpPr>
        <p:spPr>
          <a:xfrm>
            <a:off x="3779912" y="5126424"/>
            <a:ext cx="3096344" cy="461665"/>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结果是</a:t>
            </a:r>
            <a:r>
              <a:rPr lang="en-US" altLang="zh-CN" sz="2400" dirty="0" smtClean="0">
                <a:latin typeface="Arial" pitchFamily="34" charset="0"/>
                <a:cs typeface="Arial" pitchFamily="34" charset="0"/>
              </a:rPr>
              <a:t>5.25</a:t>
            </a:r>
            <a:endParaRPr lang="zh-CN" altLang="en-US" sz="2400" dirty="0">
              <a:latin typeface="Arial" pitchFamily="34" charset="0"/>
              <a:cs typeface="Arial" pitchFamily="34" charset="0"/>
            </a:endParaRPr>
          </a:p>
        </p:txBody>
      </p:sp>
      <p:sp>
        <p:nvSpPr>
          <p:cNvPr id="11" name="TextBox 10"/>
          <p:cNvSpPr txBox="1"/>
          <p:nvPr/>
        </p:nvSpPr>
        <p:spPr>
          <a:xfrm>
            <a:off x="1835696" y="5703639"/>
            <a:ext cx="1296144" cy="461665"/>
          </a:xfrm>
          <a:prstGeom prst="rect">
            <a:avLst/>
          </a:prstGeom>
          <a:solidFill>
            <a:srgbClr val="FFFFCC"/>
          </a:solidFill>
          <a:ln>
            <a:noFill/>
          </a:ln>
        </p:spPr>
        <p:txBody>
          <a:bodyPr wrap="square" rtlCol="0">
            <a:spAutoFit/>
          </a:bodyPr>
          <a:lstStyle/>
          <a:p>
            <a:pPr algn="ctr"/>
            <a:r>
              <a:rPr lang="en-US" altLang="zh-CN" sz="2400" dirty="0" smtClean="0">
                <a:latin typeface="Arial" pitchFamily="34" charset="0"/>
                <a:cs typeface="Arial" pitchFamily="34" charset="0"/>
              </a:rPr>
              <a:t>10.5%2</a:t>
            </a:r>
            <a:endParaRPr lang="zh-CN" altLang="en-US" sz="2400" dirty="0">
              <a:latin typeface="Arial" pitchFamily="34" charset="0"/>
              <a:cs typeface="Arial" pitchFamily="34" charset="0"/>
            </a:endParaRPr>
          </a:p>
        </p:txBody>
      </p:sp>
      <p:sp>
        <p:nvSpPr>
          <p:cNvPr id="12" name="TextBox 11"/>
          <p:cNvSpPr txBox="1"/>
          <p:nvPr/>
        </p:nvSpPr>
        <p:spPr>
          <a:xfrm>
            <a:off x="3779912" y="5702488"/>
            <a:ext cx="3096344" cy="461665"/>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结果是</a:t>
            </a:r>
            <a:r>
              <a:rPr lang="en-US" altLang="zh-CN" sz="2400" dirty="0" smtClean="0">
                <a:latin typeface="Arial" pitchFamily="34" charset="0"/>
                <a:cs typeface="Arial" pitchFamily="34" charset="0"/>
              </a:rPr>
              <a:t>0.5</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4" presetClass="entr" presetSubtype="0" accel="10000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p:cTn id="33"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34"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35"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36"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4" presetClass="entr" presetSubtype="0" accel="10000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strVal val="#ppt_w*0.05"/>
                                          </p:val>
                                        </p:tav>
                                        <p:tav tm="100000">
                                          <p:val>
                                            <p:strVal val="#ppt_w"/>
                                          </p:val>
                                        </p:tav>
                                      </p:tavLst>
                                    </p:anim>
                                    <p:anim calcmode="lin" valueType="num">
                                      <p:cBhvr>
                                        <p:cTn id="47" dur="500" fill="hold"/>
                                        <p:tgtEl>
                                          <p:spTgt spid="6"/>
                                        </p:tgtEl>
                                        <p:attrNameLst>
                                          <p:attrName>ppt_h</p:attrName>
                                        </p:attrNameLst>
                                      </p:cBhvr>
                                      <p:tavLst>
                                        <p:tav tm="0">
                                          <p:val>
                                            <p:strVal val="#ppt_h"/>
                                          </p:val>
                                        </p:tav>
                                        <p:tav tm="100000">
                                          <p:val>
                                            <p:strVal val="#ppt_h"/>
                                          </p:val>
                                        </p:tav>
                                      </p:tavLst>
                                    </p:anim>
                                    <p:anim calcmode="lin" valueType="num">
                                      <p:cBhvr>
                                        <p:cTn id="48" dur="500" fill="hold"/>
                                        <p:tgtEl>
                                          <p:spTgt spid="6"/>
                                        </p:tgtEl>
                                        <p:attrNameLst>
                                          <p:attrName>ppt_x</p:attrName>
                                        </p:attrNameLst>
                                      </p:cBhvr>
                                      <p:tavLst>
                                        <p:tav tm="0">
                                          <p:val>
                                            <p:strVal val="#ppt_x-.2"/>
                                          </p:val>
                                        </p:tav>
                                        <p:tav tm="100000">
                                          <p:val>
                                            <p:strVal val="#ppt_x"/>
                                          </p:val>
                                        </p:tav>
                                      </p:tavLst>
                                    </p:anim>
                                    <p:anim calcmode="lin" valueType="num">
                                      <p:cBhvr>
                                        <p:cTn id="49" dur="500" fill="hold"/>
                                        <p:tgtEl>
                                          <p:spTgt spid="6"/>
                                        </p:tgtEl>
                                        <p:attrNameLst>
                                          <p:attrName>ppt_y</p:attrName>
                                        </p:attrNameLst>
                                      </p:cBhvr>
                                      <p:tavLst>
                                        <p:tav tm="0">
                                          <p:val>
                                            <p:strVal val="#ppt_y"/>
                                          </p:val>
                                        </p:tav>
                                        <p:tav tm="100000">
                                          <p:val>
                                            <p:strVal val="#ppt_y"/>
                                          </p:val>
                                        </p:tav>
                                      </p:tavLst>
                                    </p:anim>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4" presetClass="entr" presetSubtype="0" accel="10000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500" fill="hold"/>
                                        <p:tgtEl>
                                          <p:spTgt spid="8"/>
                                        </p:tgtEl>
                                        <p:attrNameLst>
                                          <p:attrName>ppt_w</p:attrName>
                                        </p:attrNameLst>
                                      </p:cBhvr>
                                      <p:tavLst>
                                        <p:tav tm="0">
                                          <p:val>
                                            <p:strVal val="#ppt_w*0.05"/>
                                          </p:val>
                                        </p:tav>
                                        <p:tav tm="100000">
                                          <p:val>
                                            <p:strVal val="#ppt_w"/>
                                          </p:val>
                                        </p:tav>
                                      </p:tavLst>
                                    </p:anim>
                                    <p:anim calcmode="lin" valueType="num">
                                      <p:cBhvr>
                                        <p:cTn id="60" dur="500" fill="hold"/>
                                        <p:tgtEl>
                                          <p:spTgt spid="8"/>
                                        </p:tgtEl>
                                        <p:attrNameLst>
                                          <p:attrName>ppt_h</p:attrName>
                                        </p:attrNameLst>
                                      </p:cBhvr>
                                      <p:tavLst>
                                        <p:tav tm="0">
                                          <p:val>
                                            <p:strVal val="#ppt_h"/>
                                          </p:val>
                                        </p:tav>
                                        <p:tav tm="100000">
                                          <p:val>
                                            <p:strVal val="#ppt_h"/>
                                          </p:val>
                                        </p:tav>
                                      </p:tavLst>
                                    </p:anim>
                                    <p:anim calcmode="lin" valueType="num">
                                      <p:cBhvr>
                                        <p:cTn id="61" dur="500" fill="hold"/>
                                        <p:tgtEl>
                                          <p:spTgt spid="8"/>
                                        </p:tgtEl>
                                        <p:attrNameLst>
                                          <p:attrName>ppt_x</p:attrName>
                                        </p:attrNameLst>
                                      </p:cBhvr>
                                      <p:tavLst>
                                        <p:tav tm="0">
                                          <p:val>
                                            <p:strVal val="#ppt_x-.2"/>
                                          </p:val>
                                        </p:tav>
                                        <p:tav tm="100000">
                                          <p:val>
                                            <p:strVal val="#ppt_x"/>
                                          </p:val>
                                        </p:tav>
                                      </p:tavLst>
                                    </p:anim>
                                    <p:anim calcmode="lin" valueType="num">
                                      <p:cBhvr>
                                        <p:cTn id="62" dur="500" fill="hold"/>
                                        <p:tgtEl>
                                          <p:spTgt spid="8"/>
                                        </p:tgtEl>
                                        <p:attrNameLst>
                                          <p:attrName>ppt_y</p:attrName>
                                        </p:attrNameLst>
                                      </p:cBhvr>
                                      <p:tavLst>
                                        <p:tav tm="0">
                                          <p:val>
                                            <p:strVal val="#ppt_y"/>
                                          </p:val>
                                        </p:tav>
                                        <p:tav tm="100000">
                                          <p:val>
                                            <p:strVal val="#ppt_y"/>
                                          </p:val>
                                        </p:tav>
                                      </p:tavLst>
                                    </p:anim>
                                    <p:animEffect transition="in" filter="fade">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54" presetClass="entr" presetSubtype="0" accel="10000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fill="hold"/>
                                        <p:tgtEl>
                                          <p:spTgt spid="10"/>
                                        </p:tgtEl>
                                        <p:attrNameLst>
                                          <p:attrName>ppt_w</p:attrName>
                                        </p:attrNameLst>
                                      </p:cBhvr>
                                      <p:tavLst>
                                        <p:tav tm="0">
                                          <p:val>
                                            <p:strVal val="#ppt_w*0.05"/>
                                          </p:val>
                                        </p:tav>
                                        <p:tav tm="100000">
                                          <p:val>
                                            <p:strVal val="#ppt_w"/>
                                          </p:val>
                                        </p:tav>
                                      </p:tavLst>
                                    </p:anim>
                                    <p:anim calcmode="lin" valueType="num">
                                      <p:cBhvr>
                                        <p:cTn id="73" dur="500" fill="hold"/>
                                        <p:tgtEl>
                                          <p:spTgt spid="10"/>
                                        </p:tgtEl>
                                        <p:attrNameLst>
                                          <p:attrName>ppt_h</p:attrName>
                                        </p:attrNameLst>
                                      </p:cBhvr>
                                      <p:tavLst>
                                        <p:tav tm="0">
                                          <p:val>
                                            <p:strVal val="#ppt_h"/>
                                          </p:val>
                                        </p:tav>
                                        <p:tav tm="100000">
                                          <p:val>
                                            <p:strVal val="#ppt_h"/>
                                          </p:val>
                                        </p:tav>
                                      </p:tavLst>
                                    </p:anim>
                                    <p:anim calcmode="lin" valueType="num">
                                      <p:cBhvr>
                                        <p:cTn id="74" dur="500" fill="hold"/>
                                        <p:tgtEl>
                                          <p:spTgt spid="10"/>
                                        </p:tgtEl>
                                        <p:attrNameLst>
                                          <p:attrName>ppt_x</p:attrName>
                                        </p:attrNameLst>
                                      </p:cBhvr>
                                      <p:tavLst>
                                        <p:tav tm="0">
                                          <p:val>
                                            <p:strVal val="#ppt_x-.2"/>
                                          </p:val>
                                        </p:tav>
                                        <p:tav tm="100000">
                                          <p:val>
                                            <p:strVal val="#ppt_x"/>
                                          </p:val>
                                        </p:tav>
                                      </p:tavLst>
                                    </p:anim>
                                    <p:anim calcmode="lin" valueType="num">
                                      <p:cBhvr>
                                        <p:cTn id="75" dur="500" fill="hold"/>
                                        <p:tgtEl>
                                          <p:spTgt spid="10"/>
                                        </p:tgtEl>
                                        <p:attrNameLst>
                                          <p:attrName>ppt_y</p:attrName>
                                        </p:attrNameLst>
                                      </p:cBhvr>
                                      <p:tavLst>
                                        <p:tav tm="0">
                                          <p:val>
                                            <p:strVal val="#ppt_y"/>
                                          </p:val>
                                        </p:tav>
                                        <p:tav tm="100000">
                                          <p:val>
                                            <p:strVal val="#ppt_y"/>
                                          </p:val>
                                        </p:tav>
                                      </p:tavLst>
                                    </p:anim>
                                    <p:animEffect transition="in" filter="fade">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54" presetClass="entr" presetSubtype="0" accel="10000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p:cTn id="85" dur="500" fill="hold"/>
                                        <p:tgtEl>
                                          <p:spTgt spid="12"/>
                                        </p:tgtEl>
                                        <p:attrNameLst>
                                          <p:attrName>ppt_w</p:attrName>
                                        </p:attrNameLst>
                                      </p:cBhvr>
                                      <p:tavLst>
                                        <p:tav tm="0">
                                          <p:val>
                                            <p:strVal val="#ppt_w*0.05"/>
                                          </p:val>
                                        </p:tav>
                                        <p:tav tm="100000">
                                          <p:val>
                                            <p:strVal val="#ppt_w"/>
                                          </p:val>
                                        </p:tav>
                                      </p:tavLst>
                                    </p:anim>
                                    <p:anim calcmode="lin" valueType="num">
                                      <p:cBhvr>
                                        <p:cTn id="86" dur="500" fill="hold"/>
                                        <p:tgtEl>
                                          <p:spTgt spid="12"/>
                                        </p:tgtEl>
                                        <p:attrNameLst>
                                          <p:attrName>ppt_h</p:attrName>
                                        </p:attrNameLst>
                                      </p:cBhvr>
                                      <p:tavLst>
                                        <p:tav tm="0">
                                          <p:val>
                                            <p:strVal val="#ppt_h"/>
                                          </p:val>
                                        </p:tav>
                                        <p:tav tm="100000">
                                          <p:val>
                                            <p:strVal val="#ppt_h"/>
                                          </p:val>
                                        </p:tav>
                                      </p:tavLst>
                                    </p:anim>
                                    <p:anim calcmode="lin" valueType="num">
                                      <p:cBhvr>
                                        <p:cTn id="87" dur="500" fill="hold"/>
                                        <p:tgtEl>
                                          <p:spTgt spid="12"/>
                                        </p:tgtEl>
                                        <p:attrNameLst>
                                          <p:attrName>ppt_x</p:attrName>
                                        </p:attrNameLst>
                                      </p:cBhvr>
                                      <p:tavLst>
                                        <p:tav tm="0">
                                          <p:val>
                                            <p:strVal val="#ppt_x-.2"/>
                                          </p:val>
                                        </p:tav>
                                        <p:tav tm="100000">
                                          <p:val>
                                            <p:strVal val="#ppt_x"/>
                                          </p:val>
                                        </p:tav>
                                      </p:tavLst>
                                    </p:anim>
                                    <p:anim calcmode="lin" valueType="num">
                                      <p:cBhvr>
                                        <p:cTn id="88" dur="500" fill="hold"/>
                                        <p:tgtEl>
                                          <p:spTgt spid="12"/>
                                        </p:tgtEl>
                                        <p:attrNameLst>
                                          <p:attrName>ppt_y</p:attrName>
                                        </p:attrNameLst>
                                      </p:cBhvr>
                                      <p:tavLst>
                                        <p:tav tm="0">
                                          <p:val>
                                            <p:strVal val="#ppt_y"/>
                                          </p:val>
                                        </p:tav>
                                        <p:tav tm="100000">
                                          <p:val>
                                            <p:strVal val="#ppt_y"/>
                                          </p:val>
                                        </p:tav>
                                      </p:tavLst>
                                    </p:anim>
                                    <p:animEffect transition="in" filter="fade">
                                      <p:cBhvr>
                                        <p:cTn id="8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95536" y="1124744"/>
            <a:ext cx="4752528" cy="1200329"/>
          </a:xfrm>
          <a:prstGeom prst="rect">
            <a:avLst/>
          </a:prstGeom>
          <a:noFill/>
          <a:ln>
            <a:solidFill>
              <a:srgbClr val="FF0000"/>
            </a:solidFill>
          </a:ln>
        </p:spPr>
        <p:txBody>
          <a:bodyPr wrap="square" rtlCol="0">
            <a:spAutoFit/>
          </a:bodyPr>
          <a:lstStyle/>
          <a:p>
            <a:r>
              <a:rPr lang="en-US" altLang="zh-CN" sz="2400" dirty="0" smtClean="0">
                <a:latin typeface="Arial" pitchFamily="34" charset="0"/>
                <a:cs typeface="Arial" pitchFamily="34" charset="0"/>
              </a:rPr>
              <a:t>int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=0;</a:t>
            </a:r>
          </a:p>
          <a:p>
            <a:r>
              <a:rPr lang="en-US" altLang="zh-CN" sz="2400" dirty="0" err="1" smtClean="0">
                <a:latin typeface="Arial" pitchFamily="34" charset="0"/>
                <a:cs typeface="Arial" pitchFamily="34" charset="0"/>
              </a:rPr>
              <a:t>int</a:t>
            </a:r>
            <a:r>
              <a:rPr lang="en-US" altLang="zh-CN" sz="2400" dirty="0" smtClean="0">
                <a:latin typeface="Arial" pitchFamily="34" charset="0"/>
                <a:cs typeface="Arial" pitchFamily="34" charset="0"/>
              </a:rPr>
              <a:t> j=++i;</a:t>
            </a:r>
          </a:p>
          <a:p>
            <a:r>
              <a:rPr lang="en-US" altLang="zh-CN" sz="2400" dirty="0" smtClean="0">
                <a:latin typeface="Arial" pitchFamily="34" charset="0"/>
                <a:cs typeface="Arial" pitchFamily="34" charset="0"/>
              </a:rPr>
              <a:t>System.out.println(“i=”+i+”; j=”+j);</a:t>
            </a:r>
            <a:endParaRPr lang="zh-CN" altLang="en-US" sz="2400" dirty="0">
              <a:latin typeface="Arial" pitchFamily="34" charset="0"/>
              <a:cs typeface="Arial" pitchFamily="34" charset="0"/>
            </a:endParaRPr>
          </a:p>
        </p:txBody>
      </p:sp>
      <p:sp>
        <p:nvSpPr>
          <p:cNvPr id="5" name="TextBox 4"/>
          <p:cNvSpPr txBox="1"/>
          <p:nvPr/>
        </p:nvSpPr>
        <p:spPr>
          <a:xfrm>
            <a:off x="5796136" y="1844824"/>
            <a:ext cx="1440160" cy="461665"/>
          </a:xfrm>
          <a:prstGeom prst="rect">
            <a:avLst/>
          </a:prstGeom>
          <a:solidFill>
            <a:srgbClr val="FFFFCC"/>
          </a:solidFill>
          <a:ln>
            <a:noFill/>
          </a:ln>
        </p:spPr>
        <p:txBody>
          <a:bodyPr wrap="square" rtlCol="0">
            <a:spAutoFit/>
          </a:bodyPr>
          <a:lstStyle/>
          <a:p>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=1; j=1</a:t>
            </a:r>
            <a:endParaRPr lang="zh-CN" altLang="en-US" sz="2400" dirty="0">
              <a:latin typeface="Arial" pitchFamily="34" charset="0"/>
              <a:cs typeface="Arial" pitchFamily="34" charset="0"/>
            </a:endParaRPr>
          </a:p>
        </p:txBody>
      </p:sp>
      <p:sp>
        <p:nvSpPr>
          <p:cNvPr id="6" name="TextBox 5"/>
          <p:cNvSpPr txBox="1"/>
          <p:nvPr/>
        </p:nvSpPr>
        <p:spPr>
          <a:xfrm>
            <a:off x="395536" y="2492896"/>
            <a:ext cx="4752528" cy="1200329"/>
          </a:xfrm>
          <a:prstGeom prst="rect">
            <a:avLst/>
          </a:prstGeom>
          <a:noFill/>
          <a:ln>
            <a:solidFill>
              <a:srgbClr val="FF0000"/>
            </a:solidFill>
          </a:ln>
        </p:spPr>
        <p:txBody>
          <a:bodyPr wrap="square" rtlCol="0">
            <a:spAutoFit/>
          </a:bodyPr>
          <a:lstStyle/>
          <a:p>
            <a:r>
              <a:rPr lang="en-US" altLang="zh-CN" sz="2400" dirty="0" smtClean="0">
                <a:latin typeface="Arial" pitchFamily="34" charset="0"/>
                <a:cs typeface="Arial" pitchFamily="34" charset="0"/>
              </a:rPr>
              <a:t>int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=0;</a:t>
            </a:r>
          </a:p>
          <a:p>
            <a:r>
              <a:rPr lang="en-US" altLang="zh-CN" sz="2400" dirty="0" err="1" smtClean="0">
                <a:latin typeface="Arial" pitchFamily="34" charset="0"/>
                <a:cs typeface="Arial" pitchFamily="34" charset="0"/>
              </a:rPr>
              <a:t>int</a:t>
            </a:r>
            <a:r>
              <a:rPr lang="en-US" altLang="zh-CN" sz="2400" dirty="0" smtClean="0">
                <a:latin typeface="Arial" pitchFamily="34" charset="0"/>
                <a:cs typeface="Arial" pitchFamily="34" charset="0"/>
              </a:rPr>
              <a:t> j=</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System.out.println(“i=”+i+”; j=”+j);</a:t>
            </a:r>
            <a:endParaRPr lang="zh-CN" altLang="en-US" sz="2400" dirty="0">
              <a:latin typeface="Arial" pitchFamily="34" charset="0"/>
              <a:cs typeface="Arial" pitchFamily="34" charset="0"/>
            </a:endParaRPr>
          </a:p>
        </p:txBody>
      </p:sp>
      <p:sp>
        <p:nvSpPr>
          <p:cNvPr id="7" name="TextBox 6"/>
          <p:cNvSpPr txBox="1"/>
          <p:nvPr/>
        </p:nvSpPr>
        <p:spPr>
          <a:xfrm>
            <a:off x="5796136" y="3212976"/>
            <a:ext cx="1440160" cy="461665"/>
          </a:xfrm>
          <a:prstGeom prst="rect">
            <a:avLst/>
          </a:prstGeom>
          <a:solidFill>
            <a:srgbClr val="FFFFCC"/>
          </a:solidFill>
          <a:ln>
            <a:noFill/>
          </a:ln>
        </p:spPr>
        <p:txBody>
          <a:bodyPr wrap="square" rtlCol="0">
            <a:spAutoFit/>
          </a:bodyPr>
          <a:lstStyle/>
          <a:p>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=1; j=0</a:t>
            </a:r>
            <a:endParaRPr lang="zh-CN" altLang="en-US" sz="2400" dirty="0">
              <a:latin typeface="Arial" pitchFamily="34" charset="0"/>
              <a:cs typeface="Arial" pitchFamily="34" charset="0"/>
            </a:endParaRPr>
          </a:p>
        </p:txBody>
      </p:sp>
      <p:sp>
        <p:nvSpPr>
          <p:cNvPr id="8" name="TextBox 7"/>
          <p:cNvSpPr txBox="1"/>
          <p:nvPr/>
        </p:nvSpPr>
        <p:spPr>
          <a:xfrm>
            <a:off x="395536" y="3933056"/>
            <a:ext cx="4752528" cy="1200329"/>
          </a:xfrm>
          <a:prstGeom prst="rect">
            <a:avLst/>
          </a:prstGeom>
          <a:noFill/>
          <a:ln>
            <a:solidFill>
              <a:srgbClr val="FF0000"/>
            </a:solidFill>
          </a:ln>
        </p:spPr>
        <p:txBody>
          <a:bodyPr wrap="square" rtlCol="0">
            <a:spAutoFit/>
          </a:bodyPr>
          <a:lstStyle/>
          <a:p>
            <a:r>
              <a:rPr lang="en-US" altLang="zh-CN" sz="2400" dirty="0" smtClean="0">
                <a:latin typeface="Arial" pitchFamily="34" charset="0"/>
                <a:cs typeface="Arial" pitchFamily="34" charset="0"/>
              </a:rPr>
              <a:t>int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=0;</a:t>
            </a:r>
          </a:p>
          <a:p>
            <a:r>
              <a:rPr lang="en-US" altLang="zh-CN" sz="2400" dirty="0" err="1" smtClean="0">
                <a:latin typeface="Arial" pitchFamily="34" charset="0"/>
                <a:cs typeface="Arial" pitchFamily="34" charset="0"/>
              </a:rPr>
              <a:t>int</a:t>
            </a:r>
            <a:r>
              <a:rPr lang="en-US" altLang="zh-CN" sz="2400" dirty="0" smtClean="0">
                <a:latin typeface="Arial" pitchFamily="34" charset="0"/>
                <a:cs typeface="Arial" pitchFamily="34" charset="0"/>
              </a:rPr>
              <a:t> j=--i;</a:t>
            </a:r>
          </a:p>
          <a:p>
            <a:r>
              <a:rPr lang="en-US" altLang="zh-CN" sz="2400" dirty="0" smtClean="0">
                <a:latin typeface="Arial" pitchFamily="34" charset="0"/>
                <a:cs typeface="Arial" pitchFamily="34" charset="0"/>
              </a:rPr>
              <a:t>System.out.println(“i=”+i+”; j=”+j);</a:t>
            </a:r>
            <a:endParaRPr lang="zh-CN" altLang="en-US" sz="2400" dirty="0">
              <a:latin typeface="Arial" pitchFamily="34" charset="0"/>
              <a:cs typeface="Arial" pitchFamily="34" charset="0"/>
            </a:endParaRPr>
          </a:p>
        </p:txBody>
      </p:sp>
      <p:sp>
        <p:nvSpPr>
          <p:cNvPr id="9" name="TextBox 8"/>
          <p:cNvSpPr txBox="1"/>
          <p:nvPr/>
        </p:nvSpPr>
        <p:spPr>
          <a:xfrm>
            <a:off x="5796136" y="4263479"/>
            <a:ext cx="1440160" cy="461665"/>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i=-1; j=-1</a:t>
            </a:r>
            <a:endParaRPr lang="zh-CN" altLang="en-US" sz="2400" dirty="0">
              <a:latin typeface="Arial" pitchFamily="34" charset="0"/>
              <a:cs typeface="Arial" pitchFamily="34" charset="0"/>
            </a:endParaRPr>
          </a:p>
        </p:txBody>
      </p:sp>
      <p:sp>
        <p:nvSpPr>
          <p:cNvPr id="10" name="TextBox 9"/>
          <p:cNvSpPr txBox="1"/>
          <p:nvPr/>
        </p:nvSpPr>
        <p:spPr>
          <a:xfrm>
            <a:off x="395536" y="5301208"/>
            <a:ext cx="4752528" cy="1200329"/>
          </a:xfrm>
          <a:prstGeom prst="rect">
            <a:avLst/>
          </a:prstGeom>
          <a:noFill/>
          <a:ln>
            <a:solidFill>
              <a:srgbClr val="FF0000"/>
            </a:solidFill>
          </a:ln>
        </p:spPr>
        <p:txBody>
          <a:bodyPr wrap="square" rtlCol="0">
            <a:spAutoFit/>
          </a:bodyPr>
          <a:lstStyle/>
          <a:p>
            <a:r>
              <a:rPr lang="en-US" altLang="zh-CN" sz="2400" dirty="0" smtClean="0">
                <a:latin typeface="Arial" pitchFamily="34" charset="0"/>
                <a:cs typeface="Arial" pitchFamily="34" charset="0"/>
              </a:rPr>
              <a:t>int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=0;</a:t>
            </a:r>
          </a:p>
          <a:p>
            <a:r>
              <a:rPr lang="en-US" altLang="zh-CN" sz="2400" dirty="0" err="1" smtClean="0">
                <a:latin typeface="Arial" pitchFamily="34" charset="0"/>
                <a:cs typeface="Arial" pitchFamily="34" charset="0"/>
              </a:rPr>
              <a:t>int</a:t>
            </a:r>
            <a:r>
              <a:rPr lang="en-US" altLang="zh-CN" sz="2400" dirty="0" smtClean="0">
                <a:latin typeface="Arial" pitchFamily="34" charset="0"/>
                <a:cs typeface="Arial" pitchFamily="34" charset="0"/>
              </a:rPr>
              <a:t> j=</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System.out.println(“i=”+i+”; j=”+j);</a:t>
            </a:r>
            <a:endParaRPr lang="zh-CN" altLang="en-US" sz="2400" dirty="0">
              <a:latin typeface="Arial" pitchFamily="34" charset="0"/>
              <a:cs typeface="Arial" pitchFamily="34" charset="0"/>
            </a:endParaRPr>
          </a:p>
        </p:txBody>
      </p:sp>
      <p:sp>
        <p:nvSpPr>
          <p:cNvPr id="11" name="TextBox 10"/>
          <p:cNvSpPr txBox="1"/>
          <p:nvPr/>
        </p:nvSpPr>
        <p:spPr>
          <a:xfrm>
            <a:off x="5868144" y="5877272"/>
            <a:ext cx="1440160" cy="461665"/>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i=-1; j=0</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ppt_w*0.05"/>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anim calcmode="lin" valueType="num">
                                      <p:cBhvr>
                                        <p:cTn id="13" dur="500" fill="hold"/>
                                        <p:tgtEl>
                                          <p:spTgt spid="5"/>
                                        </p:tgtEl>
                                        <p:attrNameLst>
                                          <p:attrName>ppt_x</p:attrName>
                                        </p:attrNameLst>
                                      </p:cBhvr>
                                      <p:tavLst>
                                        <p:tav tm="0">
                                          <p:val>
                                            <p:strVal val="#ppt_x-.2"/>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strVal val="#ppt_w*0.05"/>
                                          </p:val>
                                        </p:tav>
                                        <p:tav tm="100000">
                                          <p:val>
                                            <p:strVal val="#ppt_w"/>
                                          </p:val>
                                        </p:tav>
                                      </p:tavLst>
                                    </p:anim>
                                    <p:anim calcmode="lin" valueType="num">
                                      <p:cBhvr>
                                        <p:cTn id="25" dur="500" fill="hold"/>
                                        <p:tgtEl>
                                          <p:spTgt spid="7"/>
                                        </p:tgtEl>
                                        <p:attrNameLst>
                                          <p:attrName>ppt_h</p:attrName>
                                        </p:attrNameLst>
                                      </p:cBhvr>
                                      <p:tavLst>
                                        <p:tav tm="0">
                                          <p:val>
                                            <p:strVal val="#ppt_h"/>
                                          </p:val>
                                        </p:tav>
                                        <p:tav tm="100000">
                                          <p:val>
                                            <p:strVal val="#ppt_h"/>
                                          </p:val>
                                        </p:tav>
                                      </p:tavLst>
                                    </p:anim>
                                    <p:anim calcmode="lin" valueType="num">
                                      <p:cBhvr>
                                        <p:cTn id="26" dur="500" fill="hold"/>
                                        <p:tgtEl>
                                          <p:spTgt spid="7"/>
                                        </p:tgtEl>
                                        <p:attrNameLst>
                                          <p:attrName>ppt_x</p:attrName>
                                        </p:attrNameLst>
                                      </p:cBhvr>
                                      <p:tavLst>
                                        <p:tav tm="0">
                                          <p:val>
                                            <p:strVal val="#ppt_x-.2"/>
                                          </p:val>
                                        </p:tav>
                                        <p:tav tm="100000">
                                          <p:val>
                                            <p:strVal val="#ppt_x"/>
                                          </p:val>
                                        </p:tav>
                                      </p:tavLst>
                                    </p:anim>
                                    <p:anim calcmode="lin" valueType="num">
                                      <p:cBhvr>
                                        <p:cTn id="27" dur="500" fill="hold"/>
                                        <p:tgtEl>
                                          <p:spTgt spid="7"/>
                                        </p:tgtEl>
                                        <p:attrNameLst>
                                          <p:attrName>ppt_y</p:attrName>
                                        </p:attrNameLst>
                                      </p:cBhvr>
                                      <p:tavLst>
                                        <p:tav tm="0">
                                          <p:val>
                                            <p:strVal val="#ppt_y"/>
                                          </p:val>
                                        </p:tav>
                                        <p:tav tm="100000">
                                          <p:val>
                                            <p:strVal val="#ppt_y"/>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4" presetClass="entr" presetSubtype="0" accel="10000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strVal val="#ppt_w*0.05"/>
                                          </p:val>
                                        </p:tav>
                                        <p:tav tm="100000">
                                          <p:val>
                                            <p:strVal val="#ppt_w"/>
                                          </p:val>
                                        </p:tav>
                                      </p:tavLst>
                                    </p:anim>
                                    <p:anim calcmode="lin" valueType="num">
                                      <p:cBhvr>
                                        <p:cTn id="38" dur="500" fill="hold"/>
                                        <p:tgtEl>
                                          <p:spTgt spid="9"/>
                                        </p:tgtEl>
                                        <p:attrNameLst>
                                          <p:attrName>ppt_h</p:attrName>
                                        </p:attrNameLst>
                                      </p:cBhvr>
                                      <p:tavLst>
                                        <p:tav tm="0">
                                          <p:val>
                                            <p:strVal val="#ppt_h"/>
                                          </p:val>
                                        </p:tav>
                                        <p:tav tm="100000">
                                          <p:val>
                                            <p:strVal val="#ppt_h"/>
                                          </p:val>
                                        </p:tav>
                                      </p:tavLst>
                                    </p:anim>
                                    <p:anim calcmode="lin" valueType="num">
                                      <p:cBhvr>
                                        <p:cTn id="39" dur="500" fill="hold"/>
                                        <p:tgtEl>
                                          <p:spTgt spid="9"/>
                                        </p:tgtEl>
                                        <p:attrNameLst>
                                          <p:attrName>ppt_x</p:attrName>
                                        </p:attrNameLst>
                                      </p:cBhvr>
                                      <p:tavLst>
                                        <p:tav tm="0">
                                          <p:val>
                                            <p:strVal val="#ppt_x-.2"/>
                                          </p:val>
                                        </p:tav>
                                        <p:tav tm="100000">
                                          <p:val>
                                            <p:strVal val="#ppt_x"/>
                                          </p:val>
                                        </p:tav>
                                      </p:tavLst>
                                    </p:anim>
                                    <p:anim calcmode="lin" valueType="num">
                                      <p:cBhvr>
                                        <p:cTn id="40" dur="500" fill="hold"/>
                                        <p:tgtEl>
                                          <p:spTgt spid="9"/>
                                        </p:tgtEl>
                                        <p:attrNameLst>
                                          <p:attrName>ppt_y</p:attrName>
                                        </p:attrNameLst>
                                      </p:cBhvr>
                                      <p:tavLst>
                                        <p:tav tm="0">
                                          <p:val>
                                            <p:strVal val="#ppt_y"/>
                                          </p:val>
                                        </p:tav>
                                        <p:tav tm="100000">
                                          <p:val>
                                            <p:strVal val="#ppt_y"/>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54" presetClass="entr" presetSubtype="0" accel="10000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strVal val="#ppt_w*0.05"/>
                                          </p:val>
                                        </p:tav>
                                        <p:tav tm="100000">
                                          <p:val>
                                            <p:strVal val="#ppt_w"/>
                                          </p:val>
                                        </p:tav>
                                      </p:tavLst>
                                    </p:anim>
                                    <p:anim calcmode="lin" valueType="num">
                                      <p:cBhvr>
                                        <p:cTn id="51" dur="500" fill="hold"/>
                                        <p:tgtEl>
                                          <p:spTgt spid="11"/>
                                        </p:tgtEl>
                                        <p:attrNameLst>
                                          <p:attrName>ppt_h</p:attrName>
                                        </p:attrNameLst>
                                      </p:cBhvr>
                                      <p:tavLst>
                                        <p:tav tm="0">
                                          <p:val>
                                            <p:strVal val="#ppt_h"/>
                                          </p:val>
                                        </p:tav>
                                        <p:tav tm="100000">
                                          <p:val>
                                            <p:strVal val="#ppt_h"/>
                                          </p:val>
                                        </p:tav>
                                      </p:tavLst>
                                    </p:anim>
                                    <p:anim calcmode="lin" valueType="num">
                                      <p:cBhvr>
                                        <p:cTn id="52" dur="500" fill="hold"/>
                                        <p:tgtEl>
                                          <p:spTgt spid="11"/>
                                        </p:tgtEl>
                                        <p:attrNameLst>
                                          <p:attrName>ppt_x</p:attrName>
                                        </p:attrNameLst>
                                      </p:cBhvr>
                                      <p:tavLst>
                                        <p:tav tm="0">
                                          <p:val>
                                            <p:strVal val="#ppt_x-.2"/>
                                          </p:val>
                                        </p:tav>
                                        <p:tav tm="100000">
                                          <p:val>
                                            <p:strVal val="#ppt_x"/>
                                          </p:val>
                                        </p:tav>
                                      </p:tavLst>
                                    </p:anim>
                                    <p:anim calcmode="lin" valueType="num">
                                      <p:cBhvr>
                                        <p:cTn id="53" dur="500" fill="hold"/>
                                        <p:tgtEl>
                                          <p:spTgt spid="11"/>
                                        </p:tgtEl>
                                        <p:attrNameLst>
                                          <p:attrName>ppt_y</p:attrName>
                                        </p:attrNameLst>
                                      </p:cBhvr>
                                      <p:tavLst>
                                        <p:tav tm="0">
                                          <p:val>
                                            <p:strVal val="#ppt_y"/>
                                          </p:val>
                                        </p:tav>
                                        <p:tav tm="100000">
                                          <p:val>
                                            <p:strVal val="#ppt_y"/>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1969770"/>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关系运算符</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关系运算符是二元运算符，用来比较两个值，其结果是一个逻辑值。</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包括大于</a:t>
            </a:r>
            <a:r>
              <a:rPr lang="en-US" altLang="zh-CN" sz="2400" b="1" dirty="0" smtClean="0">
                <a:latin typeface="Arial" pitchFamily="34" charset="0"/>
                <a:ea typeface="华文细黑" pitchFamily="2" charset="-122"/>
                <a:cs typeface="Arial" pitchFamily="34" charset="0"/>
              </a:rPr>
              <a:t>(&gt;)</a:t>
            </a:r>
            <a:r>
              <a:rPr lang="zh-CN" altLang="en-US" sz="2400" b="1" dirty="0" smtClean="0">
                <a:latin typeface="Arial" pitchFamily="34" charset="0"/>
                <a:ea typeface="华文细黑" pitchFamily="2" charset="-122"/>
                <a:cs typeface="Arial" pitchFamily="34" charset="0"/>
              </a:rPr>
              <a:t>、大于等于</a:t>
            </a:r>
            <a:r>
              <a:rPr lang="en-US" altLang="zh-CN" sz="2400" b="1" dirty="0" smtClean="0">
                <a:latin typeface="Arial" pitchFamily="34" charset="0"/>
                <a:ea typeface="华文细黑" pitchFamily="2" charset="-122"/>
                <a:cs typeface="Arial" pitchFamily="34" charset="0"/>
              </a:rPr>
              <a:t>(&gt;=)</a:t>
            </a:r>
            <a:r>
              <a:rPr lang="zh-CN" altLang="en-US" sz="2400" b="1" dirty="0" smtClean="0">
                <a:latin typeface="Arial" pitchFamily="34" charset="0"/>
                <a:ea typeface="华文细黑" pitchFamily="2" charset="-122"/>
                <a:cs typeface="Arial" pitchFamily="34" charset="0"/>
              </a:rPr>
              <a:t>、小于</a:t>
            </a:r>
            <a:r>
              <a:rPr lang="en-US" altLang="zh-CN" sz="2400" b="1" dirty="0" smtClean="0">
                <a:latin typeface="Arial" pitchFamily="34" charset="0"/>
                <a:ea typeface="华文细黑" pitchFamily="2" charset="-122"/>
                <a:cs typeface="Arial" pitchFamily="34" charset="0"/>
              </a:rPr>
              <a:t>(&lt;)</a:t>
            </a:r>
            <a:r>
              <a:rPr lang="zh-CN" altLang="en-US" sz="2400" b="1" dirty="0" smtClean="0">
                <a:latin typeface="Arial" pitchFamily="34" charset="0"/>
                <a:ea typeface="华文细黑" pitchFamily="2" charset="-122"/>
                <a:cs typeface="Arial" pitchFamily="34" charset="0"/>
              </a:rPr>
              <a:t>、小于等于</a:t>
            </a:r>
            <a:r>
              <a:rPr lang="en-US" altLang="zh-CN" sz="2400" b="1" dirty="0" smtClean="0">
                <a:latin typeface="Arial" pitchFamily="34" charset="0"/>
                <a:ea typeface="华文细黑" pitchFamily="2" charset="-122"/>
                <a:cs typeface="Arial" pitchFamily="34" charset="0"/>
              </a:rPr>
              <a:t>(&lt;=)</a:t>
            </a:r>
            <a:r>
              <a:rPr lang="zh-CN" altLang="en-US" sz="2400" b="1" dirty="0" smtClean="0">
                <a:latin typeface="Arial" pitchFamily="34" charset="0"/>
                <a:ea typeface="华文细黑" pitchFamily="2" charset="-122"/>
                <a:cs typeface="Arial" pitchFamily="34" charset="0"/>
              </a:rPr>
              <a:t>、等于</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、不等于</a:t>
            </a:r>
            <a:r>
              <a:rPr lang="en-US" altLang="zh-CN" sz="2400" b="1" dirty="0" smtClean="0">
                <a:latin typeface="Arial" pitchFamily="34" charset="0"/>
                <a:ea typeface="华文细黑" pitchFamily="2" charset="-122"/>
                <a:cs typeface="Arial" pitchFamily="34" charset="0"/>
              </a:rPr>
              <a:t>(!=)6</a:t>
            </a:r>
            <a:r>
              <a:rPr lang="zh-CN" altLang="en-US" sz="2400" b="1" dirty="0" smtClean="0">
                <a:latin typeface="Arial" pitchFamily="34" charset="0"/>
                <a:ea typeface="华文细黑" pitchFamily="2" charset="-122"/>
                <a:cs typeface="Arial" pitchFamily="34" charset="0"/>
              </a:rPr>
              <a:t>种。</a:t>
            </a:r>
            <a:endParaRPr lang="en-US" altLang="zh-CN" sz="2400" b="1" dirty="0" smtClean="0">
              <a:latin typeface="Arial" pitchFamily="34" charset="0"/>
              <a:ea typeface="华文细黑" pitchFamily="2" charset="-122"/>
              <a:cs typeface="Arial" pitchFamily="34" charset="0"/>
            </a:endParaRPr>
          </a:p>
        </p:txBody>
      </p:sp>
      <p:graphicFrame>
        <p:nvGraphicFramePr>
          <p:cNvPr id="13" name="表格 12"/>
          <p:cNvGraphicFramePr>
            <a:graphicFrameLocks noGrp="1"/>
          </p:cNvGraphicFramePr>
          <p:nvPr/>
        </p:nvGraphicFramePr>
        <p:xfrm>
          <a:off x="323526" y="3284984"/>
          <a:ext cx="8424936" cy="2595880"/>
        </p:xfrm>
        <a:graphic>
          <a:graphicData uri="http://schemas.openxmlformats.org/drawingml/2006/table">
            <a:tbl>
              <a:tblPr firstRow="1" bandRow="1">
                <a:tableStyleId>{5C22544A-7EE6-4342-B048-85BDC9FD1C3A}</a:tableStyleId>
              </a:tblPr>
              <a:tblGrid>
                <a:gridCol w="1404156"/>
                <a:gridCol w="1404156"/>
                <a:gridCol w="1404156"/>
                <a:gridCol w="1404156"/>
                <a:gridCol w="1404156"/>
                <a:gridCol w="1404156"/>
              </a:tblGrid>
              <a:tr h="370840">
                <a:tc>
                  <a:txBody>
                    <a:bodyPr/>
                    <a:lstStyle/>
                    <a:p>
                      <a:r>
                        <a:rPr lang="zh-CN" altLang="en-US" sz="1800" dirty="0" smtClean="0">
                          <a:latin typeface="Arial" pitchFamily="34" charset="0"/>
                          <a:ea typeface="华文细黑" pitchFamily="2" charset="-122"/>
                          <a:cs typeface="Arial" pitchFamily="34" charset="0"/>
                        </a:rPr>
                        <a:t>名称</a:t>
                      </a:r>
                      <a:endParaRPr lang="zh-CN" altLang="en-US" sz="1800" dirty="0">
                        <a:latin typeface="Arial" pitchFamily="34" charset="0"/>
                        <a:ea typeface="华文细黑" pitchFamily="2" charset="-122"/>
                        <a:cs typeface="Arial" pitchFamily="34" charset="0"/>
                      </a:endParaRPr>
                    </a:p>
                  </a:txBody>
                  <a:tcPr/>
                </a:tc>
                <a:tc>
                  <a:txBody>
                    <a:bodyPr/>
                    <a:lstStyle/>
                    <a:p>
                      <a:r>
                        <a:rPr lang="zh-CN" altLang="en-US" sz="1800" dirty="0" smtClean="0">
                          <a:latin typeface="Arial" pitchFamily="34" charset="0"/>
                          <a:ea typeface="华文细黑" pitchFamily="2" charset="-122"/>
                          <a:cs typeface="Arial" pitchFamily="34" charset="0"/>
                        </a:rPr>
                        <a:t>运算符</a:t>
                      </a:r>
                      <a:endParaRPr lang="zh-CN" altLang="en-US" sz="1800" dirty="0">
                        <a:latin typeface="Arial" pitchFamily="34" charset="0"/>
                        <a:ea typeface="华文细黑" pitchFamily="2" charset="-122"/>
                        <a:cs typeface="Arial" pitchFamily="34" charset="0"/>
                      </a:endParaRPr>
                    </a:p>
                  </a:txBody>
                  <a:tcPr/>
                </a:tc>
                <a:tc>
                  <a:txBody>
                    <a:bodyPr/>
                    <a:lstStyle/>
                    <a:p>
                      <a:r>
                        <a:rPr lang="zh-CN" altLang="en-US" sz="1800" dirty="0" smtClean="0">
                          <a:latin typeface="Arial" pitchFamily="34" charset="0"/>
                          <a:ea typeface="华文细黑" pitchFamily="2" charset="-122"/>
                          <a:cs typeface="Arial" pitchFamily="34" charset="0"/>
                        </a:rPr>
                        <a:t>运算规则</a:t>
                      </a:r>
                      <a:endParaRPr lang="zh-CN" altLang="en-US" sz="1800" dirty="0">
                        <a:latin typeface="Arial" pitchFamily="34" charset="0"/>
                        <a:ea typeface="华文细黑" pitchFamily="2" charset="-122"/>
                        <a:cs typeface="Arial" pitchFamily="34" charset="0"/>
                      </a:endParaRPr>
                    </a:p>
                  </a:txBody>
                  <a:tcPr/>
                </a:tc>
                <a:tc>
                  <a:txBody>
                    <a:bodyPr/>
                    <a:lstStyle/>
                    <a:p>
                      <a:r>
                        <a:rPr lang="zh-CN" altLang="en-US" sz="1800" dirty="0" smtClean="0">
                          <a:latin typeface="Arial" pitchFamily="34" charset="0"/>
                          <a:ea typeface="华文细黑" pitchFamily="2" charset="-122"/>
                          <a:cs typeface="Arial" pitchFamily="34" charset="0"/>
                        </a:rPr>
                        <a:t>运算对象</a:t>
                      </a:r>
                      <a:endParaRPr lang="zh-CN" altLang="en-US" sz="1800" dirty="0">
                        <a:latin typeface="Arial" pitchFamily="34" charset="0"/>
                        <a:ea typeface="华文细黑" pitchFamily="2" charset="-122"/>
                        <a:cs typeface="Arial" pitchFamily="34" charset="0"/>
                      </a:endParaRPr>
                    </a:p>
                  </a:txBody>
                  <a:tcPr/>
                </a:tc>
                <a:tc>
                  <a:txBody>
                    <a:bodyPr/>
                    <a:lstStyle/>
                    <a:p>
                      <a:r>
                        <a:rPr lang="zh-CN" altLang="en-US" sz="1800" dirty="0" smtClean="0">
                          <a:latin typeface="Arial" pitchFamily="34" charset="0"/>
                          <a:ea typeface="华文细黑" pitchFamily="2" charset="-122"/>
                          <a:cs typeface="Arial" pitchFamily="34" charset="0"/>
                        </a:rPr>
                        <a:t>表达式实例</a:t>
                      </a:r>
                      <a:endParaRPr lang="zh-CN" altLang="en-US" sz="1800" dirty="0">
                        <a:latin typeface="Arial" pitchFamily="34" charset="0"/>
                        <a:ea typeface="华文细黑" pitchFamily="2" charset="-122"/>
                        <a:cs typeface="Arial" pitchFamily="34" charset="0"/>
                      </a:endParaRPr>
                    </a:p>
                  </a:txBody>
                  <a:tcPr/>
                </a:tc>
                <a:tc>
                  <a:txBody>
                    <a:bodyPr/>
                    <a:lstStyle/>
                    <a:p>
                      <a:r>
                        <a:rPr lang="zh-CN" altLang="en-US" sz="1800" dirty="0" smtClean="0">
                          <a:latin typeface="Arial" pitchFamily="34" charset="0"/>
                          <a:ea typeface="华文细黑" pitchFamily="2" charset="-122"/>
                          <a:cs typeface="Arial" pitchFamily="34" charset="0"/>
                        </a:rPr>
                        <a:t>运算结果</a:t>
                      </a:r>
                      <a:endParaRPr lang="zh-CN" altLang="en-US" sz="1800" dirty="0">
                        <a:latin typeface="Arial" pitchFamily="34" charset="0"/>
                        <a:ea typeface="华文细黑" pitchFamily="2" charset="-122"/>
                        <a:cs typeface="Arial" pitchFamily="34" charset="0"/>
                      </a:endParaRPr>
                    </a:p>
                  </a:txBody>
                  <a:tcPr/>
                </a:tc>
              </a:tr>
              <a:tr h="370840">
                <a:tc>
                  <a:txBody>
                    <a:bodyPr/>
                    <a:lstStyle/>
                    <a:p>
                      <a:r>
                        <a:rPr lang="zh-CN" altLang="en-US" sz="1800" dirty="0" smtClean="0">
                          <a:latin typeface="Arial" pitchFamily="34" charset="0"/>
                          <a:ea typeface="华文细黑" pitchFamily="2" charset="-122"/>
                          <a:cs typeface="Arial" pitchFamily="34" charset="0"/>
                        </a:rPr>
                        <a:t>小于</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&lt;</a:t>
                      </a:r>
                      <a:endParaRPr lang="zh-CN" altLang="en-US" sz="1800" dirty="0">
                        <a:latin typeface="Arial" pitchFamily="34" charset="0"/>
                        <a:ea typeface="华文细黑" pitchFamily="2" charset="-122"/>
                        <a:cs typeface="Arial" pitchFamily="34" charset="0"/>
                      </a:endParaRPr>
                    </a:p>
                  </a:txBody>
                  <a:tcPr/>
                </a:tc>
                <a:tc rowSpan="6">
                  <a:txBody>
                    <a:bodyPr/>
                    <a:lstStyle/>
                    <a:p>
                      <a:r>
                        <a:rPr lang="zh-CN" altLang="en-US" sz="1800" dirty="0" smtClean="0">
                          <a:latin typeface="Arial" pitchFamily="34" charset="0"/>
                          <a:ea typeface="华文细黑" pitchFamily="2" charset="-122"/>
                          <a:cs typeface="Arial" pitchFamily="34" charset="0"/>
                        </a:rPr>
                        <a:t>满足则为真，不满足则为假</a:t>
                      </a:r>
                      <a:endParaRPr lang="zh-CN" altLang="en-US" sz="1800" dirty="0">
                        <a:latin typeface="Arial" pitchFamily="34" charset="0"/>
                        <a:ea typeface="华文细黑" pitchFamily="2" charset="-122"/>
                        <a:cs typeface="Arial" pitchFamily="34" charset="0"/>
                      </a:endParaRPr>
                    </a:p>
                  </a:txBody>
                  <a:tcPr/>
                </a:tc>
                <a:tc rowSpan="6">
                  <a:txBody>
                    <a:bodyPr/>
                    <a:lstStyle/>
                    <a:p>
                      <a:r>
                        <a:rPr lang="zh-CN" altLang="en-US" sz="1800" dirty="0" smtClean="0">
                          <a:latin typeface="Arial" pitchFamily="34" charset="0"/>
                          <a:ea typeface="华文细黑" pitchFamily="2" charset="-122"/>
                          <a:cs typeface="Arial" pitchFamily="34" charset="0"/>
                        </a:rPr>
                        <a:t>整型、浮点型、字符型</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2&lt;3</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true</a:t>
                      </a:r>
                      <a:endParaRPr lang="zh-CN" altLang="en-US" sz="1800" dirty="0">
                        <a:latin typeface="Arial" pitchFamily="34" charset="0"/>
                        <a:ea typeface="华文细黑" pitchFamily="2" charset="-122"/>
                        <a:cs typeface="Arial" pitchFamily="34" charset="0"/>
                      </a:endParaRPr>
                    </a:p>
                  </a:txBody>
                  <a:tcPr/>
                </a:tc>
              </a:tr>
              <a:tr h="370840">
                <a:tc>
                  <a:txBody>
                    <a:bodyPr/>
                    <a:lstStyle/>
                    <a:p>
                      <a:r>
                        <a:rPr lang="zh-CN" altLang="en-US" sz="1800" dirty="0" smtClean="0">
                          <a:latin typeface="Arial" pitchFamily="34" charset="0"/>
                          <a:ea typeface="华文细黑" pitchFamily="2" charset="-122"/>
                          <a:cs typeface="Arial" pitchFamily="34" charset="0"/>
                        </a:rPr>
                        <a:t>小于等于</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&lt;=</a:t>
                      </a:r>
                      <a:endParaRPr lang="zh-CN" altLang="en-US" sz="1800" dirty="0">
                        <a:latin typeface="Arial" pitchFamily="34" charset="0"/>
                        <a:ea typeface="华文细黑" pitchFamily="2" charset="-122"/>
                        <a:cs typeface="Arial" pitchFamily="34" charset="0"/>
                      </a:endParaRPr>
                    </a:p>
                  </a:txBody>
                  <a:tcPr/>
                </a:tc>
                <a:tc vMerge="1">
                  <a:txBody>
                    <a:bodyPr/>
                    <a:lstStyle/>
                    <a:p>
                      <a:endParaRPr lang="zh-CN" altLang="en-US" sz="1600" dirty="0">
                        <a:latin typeface="Arial" pitchFamily="34" charset="0"/>
                        <a:ea typeface="华文细黑" pitchFamily="2" charset="-122"/>
                        <a:cs typeface="Arial" pitchFamily="34" charset="0"/>
                      </a:endParaRPr>
                    </a:p>
                  </a:txBody>
                  <a:tcPr/>
                </a:tc>
                <a:tc vMerge="1">
                  <a:txBody>
                    <a:bodyPr/>
                    <a:lstStyle/>
                    <a:p>
                      <a:endParaRPr lang="zh-CN" altLang="en-US" sz="160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6&lt;=6</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true</a:t>
                      </a:r>
                      <a:endParaRPr lang="zh-CN" altLang="en-US" sz="1800" dirty="0">
                        <a:latin typeface="Arial" pitchFamily="34" charset="0"/>
                        <a:ea typeface="华文细黑" pitchFamily="2" charset="-122"/>
                        <a:cs typeface="Arial" pitchFamily="34" charset="0"/>
                      </a:endParaRPr>
                    </a:p>
                  </a:txBody>
                  <a:tcPr/>
                </a:tc>
              </a:tr>
              <a:tr h="370840">
                <a:tc>
                  <a:txBody>
                    <a:bodyPr/>
                    <a:lstStyle/>
                    <a:p>
                      <a:r>
                        <a:rPr lang="zh-CN" altLang="en-US" sz="1800" dirty="0" smtClean="0">
                          <a:latin typeface="Arial" pitchFamily="34" charset="0"/>
                          <a:ea typeface="华文细黑" pitchFamily="2" charset="-122"/>
                          <a:cs typeface="Arial" pitchFamily="34" charset="0"/>
                        </a:rPr>
                        <a:t>大于</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&gt;</a:t>
                      </a:r>
                      <a:endParaRPr lang="zh-CN" altLang="en-US" sz="1800" dirty="0">
                        <a:latin typeface="Arial" pitchFamily="34" charset="0"/>
                        <a:ea typeface="华文细黑" pitchFamily="2" charset="-122"/>
                        <a:cs typeface="Arial" pitchFamily="34" charset="0"/>
                      </a:endParaRPr>
                    </a:p>
                  </a:txBody>
                  <a:tcPr/>
                </a:tc>
                <a:tc vMerge="1">
                  <a:txBody>
                    <a:bodyPr/>
                    <a:lstStyle/>
                    <a:p>
                      <a:endParaRPr lang="zh-CN" altLang="en-US" sz="1600" dirty="0">
                        <a:latin typeface="Arial" pitchFamily="34" charset="0"/>
                        <a:ea typeface="华文细黑" pitchFamily="2" charset="-122"/>
                        <a:cs typeface="Arial" pitchFamily="34" charset="0"/>
                      </a:endParaRPr>
                    </a:p>
                  </a:txBody>
                  <a:tcPr/>
                </a:tc>
                <a:tc vMerge="1">
                  <a:txBody>
                    <a:bodyPr/>
                    <a:lstStyle/>
                    <a:p>
                      <a:endParaRPr lang="zh-CN" altLang="en-US" sz="160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‘a’&gt;’b’</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false</a:t>
                      </a:r>
                      <a:endParaRPr lang="zh-CN" altLang="en-US" sz="1800" dirty="0">
                        <a:latin typeface="Arial" pitchFamily="34" charset="0"/>
                        <a:ea typeface="华文细黑" pitchFamily="2" charset="-122"/>
                        <a:cs typeface="Arial" pitchFamily="34" charset="0"/>
                      </a:endParaRPr>
                    </a:p>
                  </a:txBody>
                  <a:tcPr/>
                </a:tc>
              </a:tr>
              <a:tr h="370840">
                <a:tc>
                  <a:txBody>
                    <a:bodyPr/>
                    <a:lstStyle/>
                    <a:p>
                      <a:r>
                        <a:rPr lang="zh-CN" altLang="en-US" sz="1800" dirty="0" smtClean="0">
                          <a:latin typeface="Arial" pitchFamily="34" charset="0"/>
                          <a:ea typeface="华文细黑" pitchFamily="2" charset="-122"/>
                          <a:cs typeface="Arial" pitchFamily="34" charset="0"/>
                        </a:rPr>
                        <a:t>大于等于</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&gt;=</a:t>
                      </a:r>
                      <a:endParaRPr lang="zh-CN" altLang="en-US" sz="1800" dirty="0">
                        <a:latin typeface="Arial" pitchFamily="34" charset="0"/>
                        <a:ea typeface="华文细黑" pitchFamily="2" charset="-122"/>
                        <a:cs typeface="Arial" pitchFamily="34" charset="0"/>
                      </a:endParaRPr>
                    </a:p>
                  </a:txBody>
                  <a:tcPr/>
                </a:tc>
                <a:tc vMerge="1">
                  <a:txBody>
                    <a:bodyPr/>
                    <a:lstStyle/>
                    <a:p>
                      <a:endParaRPr lang="zh-CN" altLang="en-US" sz="1600" dirty="0">
                        <a:latin typeface="Arial" pitchFamily="34" charset="0"/>
                        <a:ea typeface="华文细黑" pitchFamily="2" charset="-122"/>
                        <a:cs typeface="Arial" pitchFamily="34" charset="0"/>
                      </a:endParaRPr>
                    </a:p>
                  </a:txBody>
                  <a:tcPr/>
                </a:tc>
                <a:tc vMerge="1">
                  <a:txBody>
                    <a:bodyPr/>
                    <a:lstStyle/>
                    <a:p>
                      <a:endParaRPr lang="zh-CN" altLang="en-US" sz="160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7.8&gt;=5.6</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true</a:t>
                      </a:r>
                      <a:endParaRPr lang="zh-CN" altLang="en-US" sz="1800" dirty="0">
                        <a:latin typeface="Arial" pitchFamily="34" charset="0"/>
                        <a:ea typeface="华文细黑" pitchFamily="2" charset="-122"/>
                        <a:cs typeface="Arial" pitchFamily="34" charset="0"/>
                      </a:endParaRPr>
                    </a:p>
                  </a:txBody>
                  <a:tcPr/>
                </a:tc>
              </a:tr>
              <a:tr h="370840">
                <a:tc>
                  <a:txBody>
                    <a:bodyPr/>
                    <a:lstStyle/>
                    <a:p>
                      <a:r>
                        <a:rPr lang="zh-CN" altLang="en-US" sz="1800" dirty="0" smtClean="0">
                          <a:latin typeface="Arial" pitchFamily="34" charset="0"/>
                          <a:ea typeface="华文细黑" pitchFamily="2" charset="-122"/>
                          <a:cs typeface="Arial" pitchFamily="34" charset="0"/>
                        </a:rPr>
                        <a:t>等于</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a:t>
                      </a:r>
                      <a:endParaRPr lang="zh-CN" altLang="en-US" sz="1800" dirty="0">
                        <a:latin typeface="Arial" pitchFamily="34" charset="0"/>
                        <a:ea typeface="华文细黑" pitchFamily="2" charset="-122"/>
                        <a:cs typeface="Arial" pitchFamily="34" charset="0"/>
                      </a:endParaRPr>
                    </a:p>
                  </a:txBody>
                  <a:tcPr/>
                </a:tc>
                <a:tc vMerge="1">
                  <a:txBody>
                    <a:bodyPr/>
                    <a:lstStyle/>
                    <a:p>
                      <a:endParaRPr lang="zh-CN" altLang="en-US" sz="1600" dirty="0">
                        <a:latin typeface="Arial" pitchFamily="34" charset="0"/>
                        <a:ea typeface="华文细黑" pitchFamily="2" charset="-122"/>
                        <a:cs typeface="Arial" pitchFamily="34" charset="0"/>
                      </a:endParaRPr>
                    </a:p>
                  </a:txBody>
                  <a:tcPr/>
                </a:tc>
                <a:tc vMerge="1">
                  <a:txBody>
                    <a:bodyPr/>
                    <a:lstStyle/>
                    <a:p>
                      <a:endParaRPr lang="zh-CN" altLang="en-US" sz="160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9==9</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true</a:t>
                      </a:r>
                      <a:endParaRPr lang="zh-CN" altLang="en-US" sz="1800" dirty="0">
                        <a:latin typeface="Arial" pitchFamily="34" charset="0"/>
                        <a:ea typeface="华文细黑" pitchFamily="2" charset="-122"/>
                        <a:cs typeface="Arial" pitchFamily="34" charset="0"/>
                      </a:endParaRPr>
                    </a:p>
                  </a:txBody>
                  <a:tcPr/>
                </a:tc>
              </a:tr>
              <a:tr h="370840">
                <a:tc>
                  <a:txBody>
                    <a:bodyPr/>
                    <a:lstStyle/>
                    <a:p>
                      <a:r>
                        <a:rPr lang="zh-CN" altLang="en-US" sz="1800" dirty="0" smtClean="0">
                          <a:latin typeface="Arial" pitchFamily="34" charset="0"/>
                          <a:ea typeface="华文细黑" pitchFamily="2" charset="-122"/>
                          <a:cs typeface="Arial" pitchFamily="34" charset="0"/>
                        </a:rPr>
                        <a:t>不等于</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a:t>
                      </a:r>
                      <a:endParaRPr lang="zh-CN" altLang="en-US" sz="1800" dirty="0">
                        <a:latin typeface="Arial" pitchFamily="34" charset="0"/>
                        <a:ea typeface="华文细黑" pitchFamily="2" charset="-122"/>
                        <a:cs typeface="Arial" pitchFamily="34" charset="0"/>
                      </a:endParaRPr>
                    </a:p>
                  </a:txBody>
                  <a:tcPr/>
                </a:tc>
                <a:tc vMerge="1">
                  <a:txBody>
                    <a:bodyPr/>
                    <a:lstStyle/>
                    <a:p>
                      <a:endParaRPr lang="zh-CN" altLang="en-US" sz="1600" dirty="0">
                        <a:latin typeface="Arial" pitchFamily="34" charset="0"/>
                        <a:ea typeface="华文细黑" pitchFamily="2" charset="-122"/>
                        <a:cs typeface="Arial" pitchFamily="34" charset="0"/>
                      </a:endParaRPr>
                    </a:p>
                  </a:txBody>
                  <a:tcPr/>
                </a:tc>
                <a:tc vMerge="1">
                  <a:txBody>
                    <a:bodyPr/>
                    <a:lstStyle/>
                    <a:p>
                      <a:endParaRPr lang="zh-CN" altLang="en-US" sz="16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8!=8</a:t>
                      </a:r>
                      <a:endParaRPr lang="zh-CN" altLang="en-US" sz="1800" dirty="0">
                        <a:latin typeface="Arial" pitchFamily="34" charset="0"/>
                        <a:ea typeface="华文细黑" pitchFamily="2" charset="-122"/>
                        <a:cs typeface="Arial" pitchFamily="34" charset="0"/>
                      </a:endParaRPr>
                    </a:p>
                  </a:txBody>
                  <a:tcPr/>
                </a:tc>
                <a:tc>
                  <a:txBody>
                    <a:bodyPr/>
                    <a:lstStyle/>
                    <a:p>
                      <a:r>
                        <a:rPr lang="en-US" altLang="zh-CN" sz="1800" dirty="0" smtClean="0">
                          <a:latin typeface="Arial" pitchFamily="34" charset="0"/>
                          <a:ea typeface="华文细黑" pitchFamily="2" charset="-122"/>
                          <a:cs typeface="Arial" pitchFamily="34" charset="0"/>
                        </a:rPr>
                        <a:t>false</a:t>
                      </a:r>
                      <a:endParaRPr lang="zh-CN" altLang="en-US" sz="1800" dirty="0">
                        <a:latin typeface="Arial" pitchFamily="34" charset="0"/>
                        <a:ea typeface="华文细黑" pitchFamily="2" charset="-122"/>
                        <a:cs typeface="Arial" pitchFamily="34"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1017890"/>
            <a:ext cx="8496944" cy="2339102"/>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逻辑运算符</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逻辑运算符用来连接关系表达式，对关系表达式的值进行逻辑运算，因此逻辑运算符的运算对象必须是逻辑型数据，其表达式的运行结果也是逻辑型数据。</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包括逻辑与</a:t>
            </a:r>
            <a:r>
              <a:rPr lang="en-US" altLang="zh-CN" sz="2400" b="1" dirty="0" smtClean="0">
                <a:latin typeface="Arial" pitchFamily="34" charset="0"/>
                <a:ea typeface="华文细黑" pitchFamily="2" charset="-122"/>
                <a:cs typeface="Arial" pitchFamily="34" charset="0"/>
              </a:rPr>
              <a:t>(&amp;&amp;)</a:t>
            </a:r>
            <a:r>
              <a:rPr lang="zh-CN" altLang="en-US" sz="2400" b="1" dirty="0" smtClean="0">
                <a:latin typeface="Arial" pitchFamily="34" charset="0"/>
                <a:ea typeface="华文细黑" pitchFamily="2" charset="-122"/>
                <a:cs typeface="Arial" pitchFamily="34" charset="0"/>
              </a:rPr>
              <a:t>、逻辑或</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和逻辑非</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三种，</a:t>
            </a:r>
            <a:r>
              <a:rPr lang="en-US" altLang="zh-CN" sz="2400" b="1" dirty="0" smtClean="0">
                <a:latin typeface="Arial" pitchFamily="34" charset="0"/>
                <a:ea typeface="华文细黑" pitchFamily="2" charset="-122"/>
                <a:cs typeface="Arial" pitchFamily="34" charset="0"/>
              </a:rPr>
              <a:t>&amp;&amp;</a:t>
            </a:r>
            <a:r>
              <a:rPr lang="zh-CN" altLang="en-US" sz="2400" b="1" dirty="0" smtClean="0">
                <a:latin typeface="Arial" pitchFamily="34" charset="0"/>
                <a:ea typeface="华文细黑" pitchFamily="2" charset="-122"/>
                <a:cs typeface="Arial" pitchFamily="34" charset="0"/>
              </a:rPr>
              <a:t>和</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是二元运算符，！是一元运算符。</a:t>
            </a:r>
            <a:endParaRPr lang="en-US" altLang="zh-CN" sz="2400" b="1" dirty="0" smtClean="0">
              <a:latin typeface="Arial" pitchFamily="34" charset="0"/>
              <a:ea typeface="华文细黑" pitchFamily="2" charset="-122"/>
              <a:cs typeface="Arial" pitchFamily="34" charset="0"/>
            </a:endParaRPr>
          </a:p>
        </p:txBody>
      </p:sp>
      <p:graphicFrame>
        <p:nvGraphicFramePr>
          <p:cNvPr id="5" name="表格 4"/>
          <p:cNvGraphicFramePr>
            <a:graphicFrameLocks noGrp="1"/>
          </p:cNvGraphicFramePr>
          <p:nvPr/>
        </p:nvGraphicFramePr>
        <p:xfrm>
          <a:off x="1115616" y="3608040"/>
          <a:ext cx="6768750" cy="2286000"/>
        </p:xfrm>
        <a:graphic>
          <a:graphicData uri="http://schemas.openxmlformats.org/drawingml/2006/table">
            <a:tbl>
              <a:tblPr firstRow="1" bandRow="1">
                <a:tableStyleId>{5C22544A-7EE6-4342-B048-85BDC9FD1C3A}</a:tableStyleId>
              </a:tblPr>
              <a:tblGrid>
                <a:gridCol w="1353750"/>
                <a:gridCol w="1353750"/>
                <a:gridCol w="1353750"/>
                <a:gridCol w="1353750"/>
                <a:gridCol w="1353750"/>
              </a:tblGrid>
              <a:tr h="370840">
                <a:tc>
                  <a:txBody>
                    <a:bodyPr/>
                    <a:lstStyle/>
                    <a:p>
                      <a:pPr algn="ctr"/>
                      <a:r>
                        <a:rPr lang="zh-CN" altLang="en-US" sz="2400" dirty="0" smtClean="0">
                          <a:latin typeface="Arial" pitchFamily="34" charset="0"/>
                          <a:ea typeface="华文细黑" pitchFamily="2" charset="-122"/>
                          <a:cs typeface="Arial" pitchFamily="34" charset="0"/>
                        </a:rPr>
                        <a:t>对象</a:t>
                      </a:r>
                      <a:r>
                        <a:rPr lang="en-US" altLang="zh-CN" sz="2400" dirty="0" smtClean="0">
                          <a:latin typeface="Arial" pitchFamily="34" charset="0"/>
                          <a:ea typeface="华文细黑" pitchFamily="2" charset="-122"/>
                          <a:cs typeface="Arial" pitchFamily="34" charset="0"/>
                        </a:rPr>
                        <a:t>1</a:t>
                      </a:r>
                      <a:r>
                        <a:rPr lang="zh-CN" altLang="en-US" sz="2400" dirty="0" smtClean="0">
                          <a:latin typeface="Arial" pitchFamily="34" charset="0"/>
                          <a:ea typeface="华文细黑" pitchFamily="2" charset="-122"/>
                          <a:cs typeface="Arial" pitchFamily="34" charset="0"/>
                        </a:rPr>
                        <a:t> </a:t>
                      </a:r>
                      <a:r>
                        <a:rPr lang="en-US" altLang="zh-CN" sz="2400" dirty="0" smtClean="0">
                          <a:latin typeface="Arial" pitchFamily="34" charset="0"/>
                          <a:ea typeface="华文细黑" pitchFamily="2" charset="-122"/>
                          <a:cs typeface="Arial" pitchFamily="34" charset="0"/>
                        </a:rPr>
                        <a:t>(a)</a:t>
                      </a:r>
                      <a:endParaRPr lang="zh-CN" altLang="en-US" sz="2400" dirty="0">
                        <a:latin typeface="Arial" pitchFamily="34" charset="0"/>
                        <a:ea typeface="华文细黑" pitchFamily="2" charset="-122"/>
                        <a:cs typeface="Arial" pitchFamily="34" charset="0"/>
                      </a:endParaRPr>
                    </a:p>
                  </a:txBody>
                  <a:tcPr/>
                </a:tc>
                <a:tc>
                  <a:txBody>
                    <a:bodyPr/>
                    <a:lstStyle/>
                    <a:p>
                      <a:pPr algn="ctr"/>
                      <a:r>
                        <a:rPr lang="zh-CN" altLang="en-US" sz="2400" dirty="0" smtClean="0">
                          <a:latin typeface="Arial" pitchFamily="34" charset="0"/>
                          <a:ea typeface="华文细黑" pitchFamily="2" charset="-122"/>
                          <a:cs typeface="Arial" pitchFamily="34" charset="0"/>
                        </a:rPr>
                        <a:t>对象</a:t>
                      </a:r>
                      <a:r>
                        <a:rPr lang="en-US" altLang="zh-CN" sz="2400" dirty="0" smtClean="0">
                          <a:latin typeface="Arial" pitchFamily="34" charset="0"/>
                          <a:ea typeface="华文细黑" pitchFamily="2" charset="-122"/>
                          <a:cs typeface="Arial" pitchFamily="34" charset="0"/>
                        </a:rPr>
                        <a:t>2 (b)</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!a</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a&amp;&amp;b</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a||b</a:t>
                      </a:r>
                      <a:endParaRPr lang="zh-CN" altLang="en-US" sz="2400" dirty="0">
                        <a:latin typeface="Arial" pitchFamily="34" charset="0"/>
                        <a:ea typeface="华文细黑" pitchFamily="2" charset="-122"/>
                        <a:cs typeface="Arial" pitchFamily="34" charset="0"/>
                      </a:endParaRPr>
                    </a:p>
                  </a:txBody>
                  <a:tcPr/>
                </a:tc>
              </a:tr>
              <a:tr h="370840">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r>
              <a:tr h="370840">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r>
              <a:tr h="370840">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r>
              <a:tr h="370840">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false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true</a:t>
                      </a:r>
                      <a:endParaRPr lang="zh-CN" altLang="en-US" sz="2400" dirty="0">
                        <a:latin typeface="Arial" pitchFamily="34" charset="0"/>
                        <a:ea typeface="华文细黑" pitchFamily="2" charset="-122"/>
                        <a:cs typeface="Arial" pitchFamily="34"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6" name="TextBox 5"/>
          <p:cNvSpPr txBox="1"/>
          <p:nvPr/>
        </p:nvSpPr>
        <p:spPr>
          <a:xfrm>
            <a:off x="323528" y="1052736"/>
            <a:ext cx="8136904" cy="1815882"/>
          </a:xfrm>
          <a:prstGeom prst="rect">
            <a:avLst/>
          </a:prstGeom>
          <a:noFill/>
        </p:spPr>
        <p:txBody>
          <a:bodyPr wrap="square" rtlCol="0">
            <a:spAutoFit/>
          </a:bodyPr>
          <a:lstStyle/>
          <a:p>
            <a:pPr>
              <a:buFont typeface="Wingdings" pitchFamily="2" charset="2"/>
              <a:buChar char="p"/>
            </a:pPr>
            <a:r>
              <a:rPr lang="zh-CN" altLang="en-US" sz="2800" dirty="0" smtClean="0">
                <a:latin typeface="Arial" pitchFamily="34" charset="0"/>
                <a:cs typeface="Arial" pitchFamily="34" charset="0"/>
              </a:rPr>
              <a:t>例，要判断一年</a:t>
            </a:r>
            <a:r>
              <a:rPr lang="en-US" altLang="zh-CN" sz="2800" dirty="0" smtClean="0">
                <a:latin typeface="Arial" pitchFamily="34" charset="0"/>
                <a:cs typeface="Arial" pitchFamily="34" charset="0"/>
              </a:rPr>
              <a:t>(year)</a:t>
            </a:r>
            <a:r>
              <a:rPr lang="zh-CN" altLang="en-US" sz="2800" dirty="0" smtClean="0">
                <a:latin typeface="Arial" pitchFamily="34" charset="0"/>
                <a:cs typeface="Arial" pitchFamily="34" charset="0"/>
              </a:rPr>
              <a:t>是否为闰年，其条件是：能被</a:t>
            </a:r>
            <a:r>
              <a:rPr lang="en-US" altLang="zh-CN" sz="2800" dirty="0" smtClean="0">
                <a:latin typeface="Arial" pitchFamily="34" charset="0"/>
                <a:cs typeface="Arial" pitchFamily="34" charset="0"/>
              </a:rPr>
              <a:t>4</a:t>
            </a:r>
            <a:r>
              <a:rPr lang="zh-CN" altLang="en-US" sz="2800" dirty="0" smtClean="0">
                <a:latin typeface="Arial" pitchFamily="34" charset="0"/>
                <a:cs typeface="Arial" pitchFamily="34" charset="0"/>
              </a:rPr>
              <a:t>整除但不能被</a:t>
            </a:r>
            <a:r>
              <a:rPr lang="en-US" altLang="zh-CN" sz="2800" dirty="0" smtClean="0">
                <a:latin typeface="Arial" pitchFamily="34" charset="0"/>
                <a:cs typeface="Arial" pitchFamily="34" charset="0"/>
              </a:rPr>
              <a:t>100</a:t>
            </a:r>
            <a:r>
              <a:rPr lang="zh-CN" altLang="en-US" sz="2800" dirty="0" smtClean="0">
                <a:latin typeface="Arial" pitchFamily="34" charset="0"/>
                <a:cs typeface="Arial" pitchFamily="34" charset="0"/>
              </a:rPr>
              <a:t>整除，或者能被</a:t>
            </a:r>
            <a:r>
              <a:rPr lang="en-US" altLang="zh-CN" sz="2800" dirty="0" smtClean="0">
                <a:latin typeface="Arial" pitchFamily="34" charset="0"/>
                <a:cs typeface="Arial" pitchFamily="34" charset="0"/>
              </a:rPr>
              <a:t>400</a:t>
            </a:r>
            <a:r>
              <a:rPr lang="zh-CN" altLang="en-US" sz="2800" dirty="0" smtClean="0">
                <a:latin typeface="Arial" pitchFamily="34" charset="0"/>
                <a:cs typeface="Arial" pitchFamily="34" charset="0"/>
              </a:rPr>
              <a:t>整除。逻辑表达式：</a:t>
            </a:r>
            <a:endParaRPr lang="en-US" altLang="zh-CN" sz="2800" dirty="0" smtClean="0">
              <a:latin typeface="Arial" pitchFamily="34" charset="0"/>
              <a:cs typeface="Arial" pitchFamily="34" charset="0"/>
            </a:endParaRPr>
          </a:p>
          <a:p>
            <a:r>
              <a:rPr lang="en-US" altLang="zh-CN" sz="2800" dirty="0" smtClean="0">
                <a:solidFill>
                  <a:srgbClr val="FF0000"/>
                </a:solidFill>
                <a:latin typeface="Arial" pitchFamily="34" charset="0"/>
                <a:cs typeface="Arial" pitchFamily="34" charset="0"/>
              </a:rPr>
              <a:t>(year%4==0 &amp;&amp; year%100!=0)||year%400==0</a:t>
            </a:r>
            <a:endParaRPr lang="zh-CN" altLang="en-US" sz="2800"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1600438"/>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位运算符</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位运算符用来对二进制位进行操作，包括按位取反</a:t>
            </a:r>
            <a:r>
              <a:rPr lang="en-US" altLang="zh-CN" sz="2400" b="1" dirty="0" smtClean="0">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sym typeface="Symbol"/>
              </a:rPr>
              <a:t></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、按位与</a:t>
            </a:r>
            <a:r>
              <a:rPr lang="en-US" altLang="zh-CN" sz="2400" b="1" dirty="0" smtClean="0">
                <a:latin typeface="Arial" pitchFamily="34" charset="0"/>
                <a:ea typeface="华文细黑" pitchFamily="2" charset="-122"/>
                <a:cs typeface="Arial" pitchFamily="34" charset="0"/>
              </a:rPr>
              <a:t>(&amp;)</a:t>
            </a:r>
            <a:r>
              <a:rPr lang="zh-CN" altLang="en-US" sz="2400" b="1" dirty="0" smtClean="0">
                <a:latin typeface="Arial" pitchFamily="34" charset="0"/>
                <a:ea typeface="华文细黑" pitchFamily="2" charset="-122"/>
                <a:cs typeface="Arial" pitchFamily="34" charset="0"/>
              </a:rPr>
              <a:t>、按位或</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、异或</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、右移</a:t>
            </a:r>
            <a:r>
              <a:rPr lang="en-US" altLang="zh-CN" sz="2400" b="1" dirty="0" smtClean="0">
                <a:latin typeface="Arial" pitchFamily="34" charset="0"/>
                <a:ea typeface="华文细黑" pitchFamily="2" charset="-122"/>
                <a:cs typeface="Arial" pitchFamily="34" charset="0"/>
              </a:rPr>
              <a:t>(&gt;&gt;)</a:t>
            </a:r>
            <a:r>
              <a:rPr lang="zh-CN" altLang="en-US" sz="2400" b="1" dirty="0" smtClean="0">
                <a:latin typeface="Arial" pitchFamily="34" charset="0"/>
                <a:ea typeface="华文细黑" pitchFamily="2" charset="-122"/>
                <a:cs typeface="Arial" pitchFamily="34" charset="0"/>
              </a:rPr>
              <a:t>、左移</a:t>
            </a:r>
            <a:r>
              <a:rPr lang="en-US" altLang="zh-CN" sz="2400" b="1" dirty="0" smtClean="0">
                <a:latin typeface="Arial" pitchFamily="34" charset="0"/>
                <a:ea typeface="华文细黑" pitchFamily="2" charset="-122"/>
                <a:cs typeface="Arial" pitchFamily="34" charset="0"/>
              </a:rPr>
              <a:t>(&lt;&lt;)</a:t>
            </a:r>
            <a:r>
              <a:rPr lang="zh-CN" altLang="en-US" sz="2400" b="1" dirty="0" smtClean="0">
                <a:latin typeface="Arial" pitchFamily="34" charset="0"/>
                <a:ea typeface="华文细黑" pitchFamily="2" charset="-122"/>
                <a:cs typeface="Arial" pitchFamily="34" charset="0"/>
              </a:rPr>
              <a:t>及无符号右移</a:t>
            </a:r>
            <a:r>
              <a:rPr lang="en-US" altLang="zh-CN" sz="2400" b="1" dirty="0" smtClean="0">
                <a:latin typeface="Arial" pitchFamily="34" charset="0"/>
                <a:ea typeface="华文细黑" pitchFamily="2" charset="-122"/>
                <a:cs typeface="Arial" pitchFamily="34" charset="0"/>
              </a:rPr>
              <a:t>(&gt;&gt;&gt;)</a:t>
            </a:r>
            <a:r>
              <a:rPr lang="zh-CN" altLang="en-US" sz="2400" b="1" dirty="0" smtClean="0">
                <a:latin typeface="Arial" pitchFamily="34" charset="0"/>
                <a:ea typeface="华文细黑" pitchFamily="2" charset="-122"/>
                <a:cs typeface="Arial" pitchFamily="34" charset="0"/>
              </a:rPr>
              <a:t>，位运算只能对整型和字符型数据进行操作。</a:t>
            </a:r>
            <a:endParaRPr lang="en-US" altLang="zh-CN" sz="2400" b="1" dirty="0" smtClean="0">
              <a:latin typeface="Arial" pitchFamily="34" charset="0"/>
              <a:ea typeface="华文细黑" pitchFamily="2" charset="-122"/>
              <a:cs typeface="Arial" pitchFamily="34" charset="0"/>
            </a:endParaRPr>
          </a:p>
        </p:txBody>
      </p:sp>
      <p:sp>
        <p:nvSpPr>
          <p:cNvPr id="5" name="TextBox 4"/>
          <p:cNvSpPr txBox="1"/>
          <p:nvPr/>
        </p:nvSpPr>
        <p:spPr>
          <a:xfrm>
            <a:off x="683568" y="2708920"/>
            <a:ext cx="3312368"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byte b=30;</a:t>
            </a:r>
          </a:p>
          <a:p>
            <a:r>
              <a:rPr lang="en-US" altLang="zh-CN" sz="2400" dirty="0" smtClean="0">
                <a:latin typeface="Arial" pitchFamily="34" charset="0"/>
                <a:cs typeface="Arial" pitchFamily="34" charset="0"/>
              </a:rPr>
              <a:t>system.out.println(~b);</a:t>
            </a:r>
            <a:endParaRPr lang="zh-CN" altLang="en-US" sz="2400" dirty="0">
              <a:latin typeface="Arial" pitchFamily="34" charset="0"/>
              <a:cs typeface="Arial" pitchFamily="34" charset="0"/>
            </a:endParaRPr>
          </a:p>
        </p:txBody>
      </p:sp>
      <p:sp>
        <p:nvSpPr>
          <p:cNvPr id="6" name="TextBox 5"/>
          <p:cNvSpPr txBox="1"/>
          <p:nvPr/>
        </p:nvSpPr>
        <p:spPr>
          <a:xfrm>
            <a:off x="4427984" y="3068960"/>
            <a:ext cx="1152128" cy="461665"/>
          </a:xfrm>
          <a:prstGeom prst="rect">
            <a:avLst/>
          </a:prstGeom>
          <a:solidFill>
            <a:schemeClr val="bg2">
              <a:lumMod val="90000"/>
            </a:schemeClr>
          </a:solidFill>
        </p:spPr>
        <p:txBody>
          <a:bodyPr wrap="square" rtlCol="0">
            <a:spAutoFit/>
          </a:bodyPr>
          <a:lstStyle/>
          <a:p>
            <a:r>
              <a:rPr lang="en-US" altLang="zh-CN" sz="2400" dirty="0" smtClean="0">
                <a:latin typeface="Arial" pitchFamily="34" charset="0"/>
                <a:cs typeface="Arial" pitchFamily="34" charset="0"/>
              </a:rPr>
              <a:t>-31</a:t>
            </a:r>
          </a:p>
        </p:txBody>
      </p:sp>
      <p:sp>
        <p:nvSpPr>
          <p:cNvPr id="7" name="TextBox 6"/>
          <p:cNvSpPr txBox="1"/>
          <p:nvPr/>
        </p:nvSpPr>
        <p:spPr>
          <a:xfrm>
            <a:off x="712034" y="3645024"/>
            <a:ext cx="3312368"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byte b=-30;</a:t>
            </a:r>
          </a:p>
          <a:p>
            <a:r>
              <a:rPr lang="en-US" altLang="zh-CN" sz="2400" dirty="0" smtClean="0">
                <a:latin typeface="Arial" pitchFamily="34" charset="0"/>
                <a:cs typeface="Arial" pitchFamily="34" charset="0"/>
              </a:rPr>
              <a:t>system.out.println(~b);</a:t>
            </a:r>
            <a:endParaRPr lang="zh-CN" altLang="en-US" sz="2400" dirty="0">
              <a:latin typeface="Arial" pitchFamily="34" charset="0"/>
              <a:cs typeface="Arial" pitchFamily="34" charset="0"/>
            </a:endParaRPr>
          </a:p>
        </p:txBody>
      </p:sp>
      <p:sp>
        <p:nvSpPr>
          <p:cNvPr id="8" name="TextBox 7"/>
          <p:cNvSpPr txBox="1"/>
          <p:nvPr/>
        </p:nvSpPr>
        <p:spPr>
          <a:xfrm>
            <a:off x="4499992" y="4005064"/>
            <a:ext cx="1152128" cy="461665"/>
          </a:xfrm>
          <a:prstGeom prst="rect">
            <a:avLst/>
          </a:prstGeom>
          <a:solidFill>
            <a:schemeClr val="bg2">
              <a:lumMod val="90000"/>
            </a:schemeClr>
          </a:solidFill>
        </p:spPr>
        <p:txBody>
          <a:bodyPr wrap="square" rtlCol="0">
            <a:spAutoFit/>
          </a:bodyPr>
          <a:lstStyle/>
          <a:p>
            <a:r>
              <a:rPr lang="en-US" altLang="zh-CN" sz="2400" dirty="0" smtClean="0">
                <a:latin typeface="Arial" pitchFamily="34" charset="0"/>
                <a:cs typeface="Arial" pitchFamily="34" charset="0"/>
              </a:rPr>
              <a:t>29</a:t>
            </a:r>
          </a:p>
        </p:txBody>
      </p:sp>
      <p:sp>
        <p:nvSpPr>
          <p:cNvPr id="9" name="TextBox 8"/>
          <p:cNvSpPr txBox="1"/>
          <p:nvPr/>
        </p:nvSpPr>
        <p:spPr>
          <a:xfrm>
            <a:off x="755576" y="4653136"/>
            <a:ext cx="3600400"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byte a=24, b=13;</a:t>
            </a:r>
          </a:p>
          <a:p>
            <a:r>
              <a:rPr lang="en-US" altLang="zh-CN" sz="2400" dirty="0" smtClean="0">
                <a:latin typeface="Arial" pitchFamily="34" charset="0"/>
                <a:cs typeface="Arial" pitchFamily="34" charset="0"/>
              </a:rPr>
              <a:t>system.out.println(</a:t>
            </a:r>
            <a:r>
              <a:rPr lang="en-US" altLang="zh-CN" sz="2400" dirty="0" err="1" smtClean="0">
                <a:latin typeface="Arial" pitchFamily="34" charset="0"/>
                <a:cs typeface="Arial" pitchFamily="34" charset="0"/>
              </a:rPr>
              <a:t>a&amp;b</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10" name="TextBox 9"/>
          <p:cNvSpPr txBox="1"/>
          <p:nvPr/>
        </p:nvSpPr>
        <p:spPr>
          <a:xfrm>
            <a:off x="4644008" y="4941168"/>
            <a:ext cx="1152128" cy="461665"/>
          </a:xfrm>
          <a:prstGeom prst="rect">
            <a:avLst/>
          </a:prstGeom>
          <a:solidFill>
            <a:schemeClr val="bg2">
              <a:lumMod val="90000"/>
            </a:schemeClr>
          </a:solidFill>
        </p:spPr>
        <p:txBody>
          <a:bodyPr wrap="square" rtlCol="0">
            <a:spAutoFit/>
          </a:bodyPr>
          <a:lstStyle/>
          <a:p>
            <a:r>
              <a:rPr lang="en-US" altLang="zh-CN" sz="2400" dirty="0" smtClean="0">
                <a:latin typeface="Arial" pitchFamily="34" charset="0"/>
                <a:cs typeface="Arial" pitchFamily="34" charset="0"/>
              </a:rPr>
              <a:t>8</a:t>
            </a:r>
          </a:p>
        </p:txBody>
      </p:sp>
      <p:sp>
        <p:nvSpPr>
          <p:cNvPr id="11" name="TextBox 10"/>
          <p:cNvSpPr txBox="1"/>
          <p:nvPr/>
        </p:nvSpPr>
        <p:spPr>
          <a:xfrm>
            <a:off x="755576" y="5622339"/>
            <a:ext cx="3600400"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byte a=24, b=-13;</a:t>
            </a:r>
          </a:p>
          <a:p>
            <a:r>
              <a:rPr lang="en-US" altLang="zh-CN" sz="2400" dirty="0" smtClean="0">
                <a:latin typeface="Arial" pitchFamily="34" charset="0"/>
                <a:cs typeface="Arial" pitchFamily="34" charset="0"/>
              </a:rPr>
              <a:t>system.out.println(</a:t>
            </a:r>
            <a:r>
              <a:rPr lang="en-US" altLang="zh-CN" sz="2400" dirty="0" err="1" smtClean="0">
                <a:latin typeface="Arial" pitchFamily="34" charset="0"/>
                <a:cs typeface="Arial" pitchFamily="34" charset="0"/>
              </a:rPr>
              <a:t>a&amp;b</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12" name="TextBox 11"/>
          <p:cNvSpPr txBox="1"/>
          <p:nvPr/>
        </p:nvSpPr>
        <p:spPr>
          <a:xfrm>
            <a:off x="4644008" y="5910371"/>
            <a:ext cx="1152128" cy="461665"/>
          </a:xfrm>
          <a:prstGeom prst="rect">
            <a:avLst/>
          </a:prstGeom>
          <a:solidFill>
            <a:schemeClr val="bg2">
              <a:lumMod val="90000"/>
            </a:schemeClr>
          </a:solidFill>
        </p:spPr>
        <p:txBody>
          <a:bodyPr wrap="square" rtlCol="0">
            <a:spAutoFit/>
          </a:bodyPr>
          <a:lstStyle/>
          <a:p>
            <a:r>
              <a:rPr lang="en-US" altLang="zh-CN" sz="2400" dirty="0" smtClean="0">
                <a:latin typeface="Arial" pitchFamily="34" charset="0"/>
                <a:cs typeface="Arial" pitchFamily="34" charset="0"/>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strVal val="#ppt_w*0.05"/>
                                          </p:val>
                                        </p:tav>
                                        <p:tav tm="100000">
                                          <p:val>
                                            <p:strVal val="#ppt_w"/>
                                          </p:val>
                                        </p:tav>
                                      </p:tavLst>
                                    </p:anim>
                                    <p:anim calcmode="lin" valueType="num">
                                      <p:cBhvr>
                                        <p:cTn id="25" dur="500" fill="hold"/>
                                        <p:tgtEl>
                                          <p:spTgt spid="6"/>
                                        </p:tgtEl>
                                        <p:attrNameLst>
                                          <p:attrName>ppt_h</p:attrName>
                                        </p:attrNameLst>
                                      </p:cBhvr>
                                      <p:tavLst>
                                        <p:tav tm="0">
                                          <p:val>
                                            <p:strVal val="#ppt_h"/>
                                          </p:val>
                                        </p:tav>
                                        <p:tav tm="100000">
                                          <p:val>
                                            <p:strVal val="#ppt_h"/>
                                          </p:val>
                                        </p:tav>
                                      </p:tavLst>
                                    </p:anim>
                                    <p:anim calcmode="lin" valueType="num">
                                      <p:cBhvr>
                                        <p:cTn id="26" dur="500" fill="hold"/>
                                        <p:tgtEl>
                                          <p:spTgt spid="6"/>
                                        </p:tgtEl>
                                        <p:attrNameLst>
                                          <p:attrName>ppt_x</p:attrName>
                                        </p:attrNameLst>
                                      </p:cBhvr>
                                      <p:tavLst>
                                        <p:tav tm="0">
                                          <p:val>
                                            <p:strVal val="#ppt_x-.2"/>
                                          </p:val>
                                        </p:tav>
                                        <p:tav tm="100000">
                                          <p:val>
                                            <p:strVal val="#ppt_x"/>
                                          </p:val>
                                        </p:tav>
                                      </p:tavLst>
                                    </p:anim>
                                    <p:anim calcmode="lin" valueType="num">
                                      <p:cBhvr>
                                        <p:cTn id="27" dur="500" fill="hold"/>
                                        <p:tgtEl>
                                          <p:spTgt spid="6"/>
                                        </p:tgtEl>
                                        <p:attrNameLst>
                                          <p:attrName>ppt_y</p:attrName>
                                        </p:attrNameLst>
                                      </p:cBhvr>
                                      <p:tavLst>
                                        <p:tav tm="0">
                                          <p:val>
                                            <p:strVal val="#ppt_y"/>
                                          </p:val>
                                        </p:tav>
                                        <p:tav tm="100000">
                                          <p:val>
                                            <p:strVal val="#ppt_y"/>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4" presetClass="entr" presetSubtype="0" accel="10000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strVal val="#ppt_w*0.05"/>
                                          </p:val>
                                        </p:tav>
                                        <p:tav tm="100000">
                                          <p:val>
                                            <p:strVal val="#ppt_w"/>
                                          </p:val>
                                        </p:tav>
                                      </p:tavLst>
                                    </p:anim>
                                    <p:anim calcmode="lin" valueType="num">
                                      <p:cBhvr>
                                        <p:cTn id="38" dur="500" fill="hold"/>
                                        <p:tgtEl>
                                          <p:spTgt spid="8"/>
                                        </p:tgtEl>
                                        <p:attrNameLst>
                                          <p:attrName>ppt_h</p:attrName>
                                        </p:attrNameLst>
                                      </p:cBhvr>
                                      <p:tavLst>
                                        <p:tav tm="0">
                                          <p:val>
                                            <p:strVal val="#ppt_h"/>
                                          </p:val>
                                        </p:tav>
                                        <p:tav tm="100000">
                                          <p:val>
                                            <p:strVal val="#ppt_h"/>
                                          </p:val>
                                        </p:tav>
                                      </p:tavLst>
                                    </p:anim>
                                    <p:anim calcmode="lin" valueType="num">
                                      <p:cBhvr>
                                        <p:cTn id="39" dur="500" fill="hold"/>
                                        <p:tgtEl>
                                          <p:spTgt spid="8"/>
                                        </p:tgtEl>
                                        <p:attrNameLst>
                                          <p:attrName>ppt_x</p:attrName>
                                        </p:attrNameLst>
                                      </p:cBhvr>
                                      <p:tavLst>
                                        <p:tav tm="0">
                                          <p:val>
                                            <p:strVal val="#ppt_x-.2"/>
                                          </p:val>
                                        </p:tav>
                                        <p:tav tm="100000">
                                          <p:val>
                                            <p:strVal val="#ppt_x"/>
                                          </p:val>
                                        </p:tav>
                                      </p:tavLst>
                                    </p:anim>
                                    <p:anim calcmode="lin" valueType="num">
                                      <p:cBhvr>
                                        <p:cTn id="40" dur="500" fill="hold"/>
                                        <p:tgtEl>
                                          <p:spTgt spid="8"/>
                                        </p:tgtEl>
                                        <p:attrNameLst>
                                          <p:attrName>ppt_y</p:attrName>
                                        </p:attrNameLst>
                                      </p:cBhvr>
                                      <p:tavLst>
                                        <p:tav tm="0">
                                          <p:val>
                                            <p:strVal val="#ppt_y"/>
                                          </p:val>
                                        </p:tav>
                                        <p:tav tm="100000">
                                          <p:val>
                                            <p:strVal val="#ppt_y"/>
                                          </p:val>
                                        </p:tav>
                                      </p:tavLst>
                                    </p:anim>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54" presetClass="entr" presetSubtype="0" accel="10000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strVal val="#ppt_w*0.05"/>
                                          </p:val>
                                        </p:tav>
                                        <p:tav tm="100000">
                                          <p:val>
                                            <p:strVal val="#ppt_w"/>
                                          </p:val>
                                        </p:tav>
                                      </p:tavLst>
                                    </p:anim>
                                    <p:anim calcmode="lin" valueType="num">
                                      <p:cBhvr>
                                        <p:cTn id="51" dur="500" fill="hold"/>
                                        <p:tgtEl>
                                          <p:spTgt spid="10"/>
                                        </p:tgtEl>
                                        <p:attrNameLst>
                                          <p:attrName>ppt_h</p:attrName>
                                        </p:attrNameLst>
                                      </p:cBhvr>
                                      <p:tavLst>
                                        <p:tav tm="0">
                                          <p:val>
                                            <p:strVal val="#ppt_h"/>
                                          </p:val>
                                        </p:tav>
                                        <p:tav tm="100000">
                                          <p:val>
                                            <p:strVal val="#ppt_h"/>
                                          </p:val>
                                        </p:tav>
                                      </p:tavLst>
                                    </p:anim>
                                    <p:anim calcmode="lin" valueType="num">
                                      <p:cBhvr>
                                        <p:cTn id="52" dur="500" fill="hold"/>
                                        <p:tgtEl>
                                          <p:spTgt spid="10"/>
                                        </p:tgtEl>
                                        <p:attrNameLst>
                                          <p:attrName>ppt_x</p:attrName>
                                        </p:attrNameLst>
                                      </p:cBhvr>
                                      <p:tavLst>
                                        <p:tav tm="0">
                                          <p:val>
                                            <p:strVal val="#ppt_x-.2"/>
                                          </p:val>
                                        </p:tav>
                                        <p:tav tm="100000">
                                          <p:val>
                                            <p:strVal val="#ppt_x"/>
                                          </p:val>
                                        </p:tav>
                                      </p:tavLst>
                                    </p:anim>
                                    <p:anim calcmode="lin" valueType="num">
                                      <p:cBhvr>
                                        <p:cTn id="53" dur="500" fill="hold"/>
                                        <p:tgtEl>
                                          <p:spTgt spid="10"/>
                                        </p:tgtEl>
                                        <p:attrNameLst>
                                          <p:attrName>ppt_y</p:attrName>
                                        </p:attrNameLst>
                                      </p:cBhvr>
                                      <p:tavLst>
                                        <p:tav tm="0">
                                          <p:val>
                                            <p:strVal val="#ppt_y"/>
                                          </p:val>
                                        </p:tav>
                                        <p:tav tm="100000">
                                          <p:val>
                                            <p:strVal val="#ppt_y"/>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54" presetClass="entr" presetSubtype="0" accel="10000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500" fill="hold"/>
                                        <p:tgtEl>
                                          <p:spTgt spid="12"/>
                                        </p:tgtEl>
                                        <p:attrNameLst>
                                          <p:attrName>ppt_w</p:attrName>
                                        </p:attrNameLst>
                                      </p:cBhvr>
                                      <p:tavLst>
                                        <p:tav tm="0">
                                          <p:val>
                                            <p:strVal val="#ppt_w*0.05"/>
                                          </p:val>
                                        </p:tav>
                                        <p:tav tm="100000">
                                          <p:val>
                                            <p:strVal val="#ppt_w"/>
                                          </p:val>
                                        </p:tav>
                                      </p:tavLst>
                                    </p:anim>
                                    <p:anim calcmode="lin" valueType="num">
                                      <p:cBhvr>
                                        <p:cTn id="64" dur="500" fill="hold"/>
                                        <p:tgtEl>
                                          <p:spTgt spid="12"/>
                                        </p:tgtEl>
                                        <p:attrNameLst>
                                          <p:attrName>ppt_h</p:attrName>
                                        </p:attrNameLst>
                                      </p:cBhvr>
                                      <p:tavLst>
                                        <p:tav tm="0">
                                          <p:val>
                                            <p:strVal val="#ppt_h"/>
                                          </p:val>
                                        </p:tav>
                                        <p:tav tm="100000">
                                          <p:val>
                                            <p:strVal val="#ppt_h"/>
                                          </p:val>
                                        </p:tav>
                                      </p:tavLst>
                                    </p:anim>
                                    <p:anim calcmode="lin" valueType="num">
                                      <p:cBhvr>
                                        <p:cTn id="65" dur="500" fill="hold"/>
                                        <p:tgtEl>
                                          <p:spTgt spid="12"/>
                                        </p:tgtEl>
                                        <p:attrNameLst>
                                          <p:attrName>ppt_x</p:attrName>
                                        </p:attrNameLst>
                                      </p:cBhvr>
                                      <p:tavLst>
                                        <p:tav tm="0">
                                          <p:val>
                                            <p:strVal val="#ppt_x-.2"/>
                                          </p:val>
                                        </p:tav>
                                        <p:tav tm="100000">
                                          <p:val>
                                            <p:strVal val="#ppt_x"/>
                                          </p:val>
                                        </p:tav>
                                      </p:tavLst>
                                    </p:anim>
                                    <p:anim calcmode="lin" valueType="num">
                                      <p:cBhvr>
                                        <p:cTn id="66" dur="500" fill="hold"/>
                                        <p:tgtEl>
                                          <p:spTgt spid="12"/>
                                        </p:tgtEl>
                                        <p:attrNameLst>
                                          <p:attrName>ppt_y</p:attrName>
                                        </p:attrNameLst>
                                      </p:cBhvr>
                                      <p:tavLst>
                                        <p:tav tm="0">
                                          <p:val>
                                            <p:strVal val="#ppt_y"/>
                                          </p:val>
                                        </p:tav>
                                        <p:tav tm="100000">
                                          <p:val>
                                            <p:strVal val="#ppt_y"/>
                                          </p:val>
                                        </p:tav>
                                      </p:tavLst>
                                    </p:anim>
                                    <p:animEffect transition="in" filter="fade">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4893647"/>
          </a:xfrm>
          <a:prstGeom prst="rect">
            <a:avLst/>
          </a:prstGeom>
          <a:noFill/>
        </p:spPr>
        <p:txBody>
          <a:bodyPr wrap="square" rtlCol="0">
            <a:spAutoFit/>
          </a:bodyPr>
          <a:lstStyle/>
          <a:p>
            <a:pPr>
              <a:buFont typeface="Wingdings" pitchFamily="2" charset="2"/>
              <a:buChar char="p"/>
            </a:pPr>
            <a:r>
              <a:rPr lang="en-US" altLang="zh-CN" sz="2800" b="1" dirty="0" smtClean="0">
                <a:solidFill>
                  <a:srgbClr val="0000FF"/>
                </a:solidFill>
                <a:latin typeface="Arial" pitchFamily="34" charset="0"/>
                <a:ea typeface="华文细黑" pitchFamily="2" charset="-122"/>
                <a:cs typeface="Arial" pitchFamily="34" charset="0"/>
              </a:rPr>
              <a:t>Java</a:t>
            </a:r>
            <a:r>
              <a:rPr lang="zh-CN" altLang="en-US" sz="2800" b="1" dirty="0" smtClean="0">
                <a:solidFill>
                  <a:srgbClr val="0000FF"/>
                </a:solidFill>
                <a:latin typeface="Arial" pitchFamily="34" charset="0"/>
                <a:ea typeface="华文细黑" pitchFamily="2" charset="-122"/>
                <a:cs typeface="Arial" pitchFamily="34" charset="0"/>
              </a:rPr>
              <a:t>中二进制数表示</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中使用补码来表示二进制数，在补码表示中最高位为符号位，</a:t>
            </a:r>
            <a:r>
              <a:rPr lang="zh-CN" altLang="en-US" sz="2600" b="1" dirty="0" smtClean="0">
                <a:solidFill>
                  <a:srgbClr val="0000FF"/>
                </a:solidFill>
                <a:latin typeface="Arial" pitchFamily="34" charset="0"/>
                <a:ea typeface="华文细黑" pitchFamily="2" charset="-122"/>
                <a:cs typeface="Arial" pitchFamily="34" charset="0"/>
              </a:rPr>
              <a:t>正数</a:t>
            </a:r>
            <a:r>
              <a:rPr lang="zh-CN" altLang="en-US" sz="2600" b="1" dirty="0" smtClean="0">
                <a:latin typeface="Arial" pitchFamily="34" charset="0"/>
                <a:ea typeface="华文细黑" pitchFamily="2" charset="-122"/>
                <a:cs typeface="Arial" pitchFamily="34" charset="0"/>
              </a:rPr>
              <a:t>的符号为是</a:t>
            </a:r>
            <a:r>
              <a:rPr lang="en-US" altLang="zh-CN" sz="2600" b="1" dirty="0" smtClean="0">
                <a:solidFill>
                  <a:srgbClr val="0000FF"/>
                </a:solidFill>
                <a:latin typeface="Arial" pitchFamily="34" charset="0"/>
                <a:ea typeface="华文细黑" pitchFamily="2" charset="-122"/>
                <a:cs typeface="Arial" pitchFamily="34" charset="0"/>
              </a:rPr>
              <a:t>0</a:t>
            </a:r>
            <a:r>
              <a:rPr lang="zh-CN" altLang="en-US" sz="2600" b="1" dirty="0" smtClean="0">
                <a:latin typeface="Arial" pitchFamily="34" charset="0"/>
                <a:ea typeface="华文细黑" pitchFamily="2" charset="-122"/>
                <a:cs typeface="Arial" pitchFamily="34" charset="0"/>
              </a:rPr>
              <a:t>，</a:t>
            </a:r>
            <a:r>
              <a:rPr lang="zh-CN" altLang="en-US" sz="2600" b="1" dirty="0" smtClean="0">
                <a:solidFill>
                  <a:srgbClr val="FF0000"/>
                </a:solidFill>
                <a:latin typeface="Arial" pitchFamily="34" charset="0"/>
                <a:ea typeface="华文细黑" pitchFamily="2" charset="-122"/>
                <a:cs typeface="Arial" pitchFamily="34" charset="0"/>
              </a:rPr>
              <a:t>负数</a:t>
            </a:r>
            <a:r>
              <a:rPr lang="zh-CN" altLang="en-US" sz="2600" b="1" dirty="0" smtClean="0">
                <a:latin typeface="Arial" pitchFamily="34" charset="0"/>
                <a:ea typeface="华文细黑" pitchFamily="2" charset="-122"/>
                <a:cs typeface="Arial" pitchFamily="34" charset="0"/>
              </a:rPr>
              <a:t>的符号位是</a:t>
            </a:r>
            <a:r>
              <a:rPr lang="en-US" altLang="zh-CN" sz="2600" b="1" dirty="0" smtClean="0">
                <a:solidFill>
                  <a:srgbClr val="FF0000"/>
                </a:solidFill>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正数的补码：</a:t>
            </a:r>
            <a:r>
              <a:rPr lang="zh-CN" altLang="en-US" sz="2600" b="1" dirty="0" smtClean="0">
                <a:latin typeface="Arial" pitchFamily="34" charset="0"/>
                <a:ea typeface="华文细黑" pitchFamily="2" charset="-122"/>
                <a:cs typeface="Arial" pitchFamily="34" charset="0"/>
              </a:rPr>
              <a:t>与原码相同。</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负数的补码：</a:t>
            </a:r>
            <a:r>
              <a:rPr lang="zh-CN" altLang="en-US" sz="2600" b="1" dirty="0" smtClean="0">
                <a:latin typeface="Arial" pitchFamily="34" charset="0"/>
                <a:ea typeface="华文细黑" pitchFamily="2" charset="-122"/>
                <a:cs typeface="Arial" pitchFamily="34" charset="0"/>
              </a:rPr>
              <a:t>符号位为</a:t>
            </a:r>
            <a:r>
              <a:rPr lang="en-US" altLang="zh-CN" sz="2600" b="1"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，其余位为该数绝对值的原码按位取反，然后整个数加</a:t>
            </a:r>
            <a:r>
              <a:rPr lang="en-US" altLang="zh-CN" sz="2600" b="1"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p"/>
            </a:pPr>
            <a:r>
              <a:rPr lang="zh-CN" altLang="en-US" sz="2400" b="1" dirty="0" smtClean="0">
                <a:solidFill>
                  <a:srgbClr val="FF00FF"/>
                </a:solidFill>
                <a:latin typeface="Arial" pitchFamily="34" charset="0"/>
                <a:ea typeface="华文细黑" pitchFamily="2" charset="-122"/>
                <a:cs typeface="Arial" pitchFamily="34" charset="0"/>
              </a:rPr>
              <a:t>例如</a:t>
            </a:r>
            <a:endParaRPr lang="en-US" altLang="zh-CN" sz="2400" b="1" dirty="0" smtClean="0">
              <a:solidFill>
                <a:srgbClr val="FF00FF"/>
              </a:solidFill>
              <a:latin typeface="Arial" pitchFamily="34" charset="0"/>
              <a:ea typeface="华文细黑" pitchFamily="2" charset="-122"/>
              <a:cs typeface="Arial" pitchFamily="34" charset="0"/>
            </a:endParaRPr>
          </a:p>
          <a:p>
            <a:pPr>
              <a:buFont typeface="Arial" pitchFamily="34" charset="0"/>
              <a:buChar char="•"/>
            </a:pPr>
            <a:r>
              <a:rPr lang="en-US" altLang="zh-CN" sz="2400" b="1" dirty="0" smtClean="0">
                <a:latin typeface="Arial" pitchFamily="34" charset="0"/>
                <a:ea typeface="华文楷体" pitchFamily="2" charset="-122"/>
                <a:cs typeface="Arial" pitchFamily="34" charset="0"/>
              </a:rPr>
              <a:t>30(byte</a:t>
            </a:r>
            <a:r>
              <a:rPr lang="zh-CN" altLang="en-US" sz="2400" b="1" dirty="0" smtClean="0">
                <a:latin typeface="Arial" pitchFamily="34" charset="0"/>
                <a:ea typeface="华文楷体" pitchFamily="2" charset="-122"/>
                <a:cs typeface="Arial" pitchFamily="34" charset="0"/>
              </a:rPr>
              <a:t>型</a:t>
            </a:r>
            <a:r>
              <a:rPr lang="en-US" altLang="zh-CN" sz="2400" b="1" dirty="0" smtClean="0">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的补码：</a:t>
            </a:r>
            <a:r>
              <a:rPr lang="en-US" altLang="zh-CN" sz="2400" b="1" dirty="0" smtClean="0">
                <a:solidFill>
                  <a:srgbClr val="FF0000"/>
                </a:solidFill>
                <a:latin typeface="Arial" pitchFamily="34" charset="0"/>
                <a:ea typeface="华文楷体" pitchFamily="2" charset="-122"/>
                <a:cs typeface="Arial" pitchFamily="34" charset="0"/>
              </a:rPr>
              <a:t>0</a:t>
            </a:r>
            <a:r>
              <a:rPr lang="en-US" altLang="zh-CN" sz="2400" b="1" u="sng" dirty="0" smtClean="0">
                <a:solidFill>
                  <a:srgbClr val="0000FF"/>
                </a:solidFill>
                <a:latin typeface="Arial" pitchFamily="34" charset="0"/>
                <a:ea typeface="华文楷体" pitchFamily="2" charset="-122"/>
                <a:cs typeface="Arial" pitchFamily="34" charset="0"/>
              </a:rPr>
              <a:t>0011110</a:t>
            </a:r>
            <a:r>
              <a:rPr lang="zh-CN" altLang="en-US"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a:p>
            <a:pPr>
              <a:buFont typeface="Arial" pitchFamily="34" charset="0"/>
              <a:buChar char="•"/>
            </a:pPr>
            <a:r>
              <a:rPr lang="en-US" altLang="zh-CN" sz="2400" b="1" dirty="0" smtClean="0">
                <a:latin typeface="Arial" pitchFamily="34" charset="0"/>
                <a:ea typeface="华文楷体" pitchFamily="2" charset="-122"/>
                <a:cs typeface="Arial" pitchFamily="34" charset="0"/>
              </a:rPr>
              <a:t>-30(byte</a:t>
            </a:r>
            <a:r>
              <a:rPr lang="zh-CN" altLang="en-US" sz="2400" b="1" dirty="0" smtClean="0">
                <a:latin typeface="Arial" pitchFamily="34" charset="0"/>
                <a:ea typeface="华文楷体" pitchFamily="2" charset="-122"/>
                <a:cs typeface="Arial" pitchFamily="34" charset="0"/>
              </a:rPr>
              <a:t>型</a:t>
            </a:r>
            <a:r>
              <a:rPr lang="en-US" altLang="zh-CN" sz="2400" b="1" dirty="0" smtClean="0">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的补码是</a:t>
            </a:r>
            <a:r>
              <a:rPr lang="en-US" altLang="zh-CN" sz="2400" b="1" dirty="0" smtClean="0">
                <a:solidFill>
                  <a:srgbClr val="FF0000"/>
                </a:solidFill>
                <a:latin typeface="Arial" pitchFamily="34" charset="0"/>
                <a:ea typeface="华文楷体" pitchFamily="2" charset="-122"/>
                <a:cs typeface="Arial" pitchFamily="34" charset="0"/>
              </a:rPr>
              <a:t>1</a:t>
            </a:r>
            <a:r>
              <a:rPr lang="en-US" altLang="zh-CN" sz="2400" b="1" u="sng" dirty="0" smtClean="0">
                <a:solidFill>
                  <a:srgbClr val="0000FF"/>
                </a:solidFill>
                <a:latin typeface="Arial" pitchFamily="34" charset="0"/>
                <a:ea typeface="华文楷体" pitchFamily="2" charset="-122"/>
                <a:cs typeface="Arial" pitchFamily="34" charset="0"/>
              </a:rPr>
              <a:t>1100010</a:t>
            </a:r>
            <a:r>
              <a:rPr lang="en-US" altLang="zh-CN" sz="2400" b="1" dirty="0" smtClean="0">
                <a:solidFill>
                  <a:srgbClr val="FF0000"/>
                </a:solidFill>
                <a:latin typeface="Arial" pitchFamily="34" charset="0"/>
                <a:ea typeface="华文楷体" pitchFamily="2" charset="-122"/>
                <a:cs typeface="Arial" pitchFamily="34" charset="0"/>
              </a:rPr>
              <a:t> </a:t>
            </a:r>
            <a:r>
              <a:rPr lang="zh-CN" altLang="en-US" sz="2400" b="1" dirty="0" smtClean="0">
                <a:latin typeface="Arial" pitchFamily="34" charset="0"/>
                <a:ea typeface="华文楷体" pitchFamily="2" charset="-122"/>
                <a:cs typeface="Arial" pitchFamily="34" charset="0"/>
              </a:rPr>
              <a:t>：因为是负数，则符号位为“</a:t>
            </a:r>
            <a:r>
              <a:rPr lang="en-US" altLang="zh-CN" sz="2400" b="1" dirty="0" smtClean="0">
                <a:solidFill>
                  <a:srgbClr val="FF0000"/>
                </a:solidFill>
                <a:latin typeface="Arial" pitchFamily="34" charset="0"/>
                <a:ea typeface="华文楷体" pitchFamily="2" charset="-122"/>
                <a:cs typeface="Arial" pitchFamily="34" charset="0"/>
              </a:rPr>
              <a:t>1</a:t>
            </a:r>
            <a:r>
              <a:rPr lang="zh-CN" altLang="en-US" sz="2400" b="1" dirty="0" smtClean="0">
                <a:latin typeface="Arial" pitchFamily="34" charset="0"/>
                <a:ea typeface="华文楷体" pitchFamily="2" charset="-122"/>
                <a:cs typeface="Arial" pitchFamily="34" charset="0"/>
              </a:rPr>
              <a:t>”，其它位为</a:t>
            </a:r>
            <a:r>
              <a:rPr lang="en-US" altLang="zh-CN" sz="2400" b="1" dirty="0" smtClean="0">
                <a:latin typeface="Arial" pitchFamily="34" charset="0"/>
                <a:ea typeface="华文楷体" pitchFamily="2" charset="-122"/>
                <a:cs typeface="Arial" pitchFamily="34" charset="0"/>
              </a:rPr>
              <a:t>30</a:t>
            </a:r>
            <a:r>
              <a:rPr lang="zh-CN" altLang="en-US" sz="2400" b="1" dirty="0" smtClean="0">
                <a:latin typeface="Arial" pitchFamily="34" charset="0"/>
                <a:ea typeface="华文楷体" pitchFamily="2" charset="-122"/>
                <a:cs typeface="Arial" pitchFamily="34" charset="0"/>
              </a:rPr>
              <a:t>的原码</a:t>
            </a:r>
            <a:r>
              <a:rPr lang="en-US" altLang="zh-CN" sz="2400" b="1" u="sng" dirty="0" smtClean="0">
                <a:solidFill>
                  <a:srgbClr val="0000FF"/>
                </a:solidFill>
                <a:latin typeface="Arial" pitchFamily="34" charset="0"/>
                <a:ea typeface="华文楷体" pitchFamily="2" charset="-122"/>
                <a:cs typeface="Arial" pitchFamily="34" charset="0"/>
              </a:rPr>
              <a:t>0011110</a:t>
            </a:r>
            <a:r>
              <a:rPr lang="zh-CN" altLang="en-US" sz="2400" b="1" dirty="0" smtClean="0">
                <a:latin typeface="Arial" pitchFamily="34" charset="0"/>
                <a:ea typeface="华文楷体" pitchFamily="2" charset="-122"/>
                <a:cs typeface="Arial" pitchFamily="34" charset="0"/>
              </a:rPr>
              <a:t>，整个为</a:t>
            </a:r>
            <a:r>
              <a:rPr lang="en-US" altLang="zh-CN" sz="2400" b="1" dirty="0" smtClean="0">
                <a:solidFill>
                  <a:srgbClr val="FF0000"/>
                </a:solidFill>
                <a:latin typeface="Arial" pitchFamily="34" charset="0"/>
                <a:ea typeface="华文楷体" pitchFamily="2" charset="-122"/>
                <a:cs typeface="Arial" pitchFamily="34" charset="0"/>
              </a:rPr>
              <a:t>1</a:t>
            </a:r>
            <a:r>
              <a:rPr lang="en-US" altLang="zh-CN" sz="2400" b="1" u="sng" dirty="0" smtClean="0">
                <a:solidFill>
                  <a:srgbClr val="0000FF"/>
                </a:solidFill>
                <a:latin typeface="Arial" pitchFamily="34" charset="0"/>
                <a:ea typeface="华文楷体" pitchFamily="2" charset="-122"/>
                <a:cs typeface="Arial" pitchFamily="34" charset="0"/>
              </a:rPr>
              <a:t>0011110</a:t>
            </a:r>
            <a:r>
              <a:rPr lang="zh-CN" altLang="en-US" sz="2400" b="1" dirty="0" smtClean="0">
                <a:latin typeface="Arial" pitchFamily="34" charset="0"/>
                <a:ea typeface="华文楷体" pitchFamily="2" charset="-122"/>
                <a:cs typeface="Arial" pitchFamily="34" charset="0"/>
              </a:rPr>
              <a:t>；</a:t>
            </a:r>
            <a:r>
              <a:rPr lang="en-US" altLang="zh-CN" sz="2400" b="1" dirty="0" smtClean="0">
                <a:solidFill>
                  <a:srgbClr val="FF0000"/>
                </a:solidFill>
                <a:latin typeface="Arial" pitchFamily="34" charset="0"/>
                <a:ea typeface="华文楷体" pitchFamily="2" charset="-122"/>
                <a:cs typeface="Arial" pitchFamily="34" charset="0"/>
              </a:rPr>
              <a:t>1</a:t>
            </a:r>
            <a:r>
              <a:rPr lang="en-US" altLang="zh-CN" sz="2400" b="1" u="sng" dirty="0" smtClean="0">
                <a:solidFill>
                  <a:srgbClr val="0000FF"/>
                </a:solidFill>
                <a:latin typeface="Arial" pitchFamily="34" charset="0"/>
                <a:ea typeface="华文楷体" pitchFamily="2" charset="-122"/>
                <a:cs typeface="Arial" pitchFamily="34" charset="0"/>
              </a:rPr>
              <a:t>0011110</a:t>
            </a:r>
            <a:r>
              <a:rPr lang="zh-CN" altLang="en-US" sz="2400" b="1" dirty="0" smtClean="0">
                <a:latin typeface="Arial" pitchFamily="34" charset="0"/>
                <a:ea typeface="华文楷体" pitchFamily="2" charset="-122"/>
                <a:cs typeface="Arial" pitchFamily="34" charset="0"/>
              </a:rPr>
              <a:t>按位取反为</a:t>
            </a:r>
            <a:r>
              <a:rPr lang="en-US" altLang="zh-CN" sz="2400" b="1" dirty="0" smtClean="0">
                <a:solidFill>
                  <a:srgbClr val="FF0000"/>
                </a:solidFill>
                <a:latin typeface="Arial" pitchFamily="34" charset="0"/>
                <a:ea typeface="华文楷体" pitchFamily="2" charset="-122"/>
                <a:cs typeface="Arial" pitchFamily="34" charset="0"/>
              </a:rPr>
              <a:t>1</a:t>
            </a:r>
            <a:r>
              <a:rPr lang="en-US" altLang="zh-CN" sz="2400" b="1" u="sng" dirty="0" smtClean="0">
                <a:solidFill>
                  <a:srgbClr val="0000FF"/>
                </a:solidFill>
                <a:latin typeface="Arial" pitchFamily="34" charset="0"/>
                <a:ea typeface="华文楷体" pitchFamily="2" charset="-122"/>
                <a:cs typeface="Arial" pitchFamily="34" charset="0"/>
              </a:rPr>
              <a:t>1100001</a:t>
            </a:r>
            <a:r>
              <a:rPr lang="zh-CN" altLang="en-US" sz="2400" b="1" dirty="0" smtClean="0">
                <a:latin typeface="Arial" pitchFamily="34" charset="0"/>
                <a:ea typeface="华文楷体" pitchFamily="2" charset="-122"/>
                <a:cs typeface="Arial" pitchFamily="34" charset="0"/>
              </a:rPr>
              <a:t>；再加</a:t>
            </a:r>
            <a:r>
              <a:rPr lang="en-US" altLang="zh-CN" sz="2400" b="1" dirty="0" smtClean="0">
                <a:latin typeface="Arial" pitchFamily="34" charset="0"/>
                <a:ea typeface="华文楷体" pitchFamily="2" charset="-122"/>
                <a:cs typeface="Arial" pitchFamily="34" charset="0"/>
              </a:rPr>
              <a:t>1</a:t>
            </a:r>
            <a:r>
              <a:rPr lang="zh-CN" altLang="en-US" sz="2400" b="1" dirty="0" smtClean="0">
                <a:latin typeface="Arial" pitchFamily="34" charset="0"/>
                <a:ea typeface="华文楷体" pitchFamily="2" charset="-122"/>
                <a:cs typeface="Arial" pitchFamily="34" charset="0"/>
              </a:rPr>
              <a:t>，则</a:t>
            </a:r>
            <a:r>
              <a:rPr lang="en-US" altLang="zh-CN" sz="2400" b="1" dirty="0" smtClean="0">
                <a:latin typeface="Arial" pitchFamily="34" charset="0"/>
                <a:ea typeface="华文楷体" pitchFamily="2" charset="-122"/>
                <a:cs typeface="Arial" pitchFamily="34" charset="0"/>
              </a:rPr>
              <a:t>-30</a:t>
            </a:r>
            <a:r>
              <a:rPr lang="zh-CN" altLang="en-US" sz="2400" b="1" dirty="0" smtClean="0">
                <a:latin typeface="Arial" pitchFamily="34" charset="0"/>
                <a:ea typeface="华文楷体" pitchFamily="2" charset="-122"/>
                <a:cs typeface="Arial" pitchFamily="34" charset="0"/>
              </a:rPr>
              <a:t>的补码为</a:t>
            </a:r>
            <a:r>
              <a:rPr lang="en-US" altLang="zh-CN" sz="2400" b="1" dirty="0" smtClean="0">
                <a:solidFill>
                  <a:srgbClr val="FF0000"/>
                </a:solidFill>
                <a:latin typeface="Arial" pitchFamily="34" charset="0"/>
                <a:ea typeface="华文楷体" pitchFamily="2" charset="-122"/>
                <a:cs typeface="Arial" pitchFamily="34" charset="0"/>
              </a:rPr>
              <a:t>1</a:t>
            </a:r>
            <a:r>
              <a:rPr lang="en-US" altLang="zh-CN" sz="2400" b="1" u="sng" dirty="0" smtClean="0">
                <a:solidFill>
                  <a:srgbClr val="0000FF"/>
                </a:solidFill>
                <a:latin typeface="Arial" pitchFamily="34" charset="0"/>
                <a:ea typeface="华文楷体" pitchFamily="2" charset="-122"/>
                <a:cs typeface="Arial" pitchFamily="34" charset="0"/>
              </a:rPr>
              <a:t>1100010</a:t>
            </a:r>
            <a:r>
              <a:rPr lang="zh-CN" altLang="en-US"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3939540"/>
          </a:xfrm>
          <a:prstGeom prst="rect">
            <a:avLst/>
          </a:prstGeom>
          <a:noFill/>
        </p:spPr>
        <p:txBody>
          <a:bodyPr wrap="square" rtlCol="0">
            <a:spAutoFit/>
          </a:bodyPr>
          <a:lstStyle/>
          <a:p>
            <a:pPr>
              <a:buFont typeface="Wingdings" pitchFamily="2" charset="2"/>
              <a:buChar char="ü"/>
            </a:pPr>
            <a:r>
              <a:rPr lang="zh-CN" altLang="en-US" sz="2800" b="1" dirty="0" smtClean="0">
                <a:solidFill>
                  <a:srgbClr val="C00000"/>
                </a:solidFill>
                <a:latin typeface="Arial" pitchFamily="34" charset="0"/>
                <a:ea typeface="华文细黑" pitchFamily="2" charset="-122"/>
                <a:cs typeface="Arial" pitchFamily="34" charset="0"/>
              </a:rPr>
              <a:t>已知一个数的补码，如何求原码？</a:t>
            </a:r>
            <a:endParaRPr lang="en-US" altLang="zh-CN" sz="2800" b="1" dirty="0" smtClean="0">
              <a:solidFill>
                <a:srgbClr val="C00000"/>
              </a:solidFill>
              <a:latin typeface="Arial" pitchFamily="34" charset="0"/>
              <a:ea typeface="华文细黑" pitchFamily="2" charset="-122"/>
              <a:cs typeface="Arial" pitchFamily="34" charset="0"/>
            </a:endParaRPr>
          </a:p>
          <a:p>
            <a:pPr>
              <a:buFont typeface="Arial" pitchFamily="34" charset="0"/>
              <a:buChar char="•"/>
            </a:pPr>
            <a:r>
              <a:rPr lang="zh-CN" altLang="en-US" sz="2600" b="1" dirty="0" smtClean="0">
                <a:latin typeface="Arial" pitchFamily="34" charset="0"/>
                <a:ea typeface="华文细黑" pitchFamily="2" charset="-122"/>
                <a:cs typeface="Arial" pitchFamily="34" charset="0"/>
              </a:rPr>
              <a:t>如果补码的符号位为</a:t>
            </a:r>
            <a:r>
              <a:rPr lang="en-US" altLang="zh-CN" sz="2600" b="1" dirty="0" smtClean="0">
                <a:latin typeface="Arial" pitchFamily="34" charset="0"/>
                <a:ea typeface="华文细黑" pitchFamily="2" charset="-122"/>
                <a:cs typeface="Arial" pitchFamily="34" charset="0"/>
              </a:rPr>
              <a:t>”0”</a:t>
            </a:r>
            <a:r>
              <a:rPr lang="zh-CN" altLang="en-US" sz="2600" b="1" dirty="0" smtClean="0">
                <a:latin typeface="Arial" pitchFamily="34" charset="0"/>
                <a:ea typeface="华文细黑" pitchFamily="2" charset="-122"/>
                <a:cs typeface="Arial" pitchFamily="34" charset="0"/>
              </a:rPr>
              <a:t>，表示是一个正数，所以补码就是该数的原码。</a:t>
            </a:r>
            <a:endParaRPr lang="en-US" altLang="zh-CN" sz="2600" b="1" dirty="0" smtClean="0">
              <a:latin typeface="Arial" pitchFamily="34" charset="0"/>
              <a:ea typeface="华文细黑" pitchFamily="2" charset="-122"/>
              <a:cs typeface="Arial" pitchFamily="34" charset="0"/>
            </a:endParaRPr>
          </a:p>
          <a:p>
            <a:pPr>
              <a:buFont typeface="Arial" pitchFamily="34" charset="0"/>
              <a:buChar char="•"/>
            </a:pPr>
            <a:r>
              <a:rPr lang="zh-CN" altLang="en-US" sz="2600" b="1" dirty="0" smtClean="0">
                <a:latin typeface="Arial" pitchFamily="34" charset="0"/>
                <a:ea typeface="华文细黑" pitchFamily="2" charset="-122"/>
                <a:cs typeface="Arial" pitchFamily="34" charset="0"/>
              </a:rPr>
              <a:t>如果补码的符号位为</a:t>
            </a:r>
            <a:r>
              <a:rPr lang="en-US" altLang="zh-CN" sz="2600" b="1"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，表示是一个负数，求原码的操作可以是：符号位为</a:t>
            </a:r>
            <a:r>
              <a:rPr lang="en-US" altLang="zh-CN" sz="2600" b="1"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，其余各位取反，然后再整个数加</a:t>
            </a:r>
            <a:r>
              <a:rPr lang="en-US" altLang="zh-CN" sz="2600" b="1"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zh-CN" altLang="en-US" sz="2400" b="1" dirty="0" smtClean="0">
                <a:solidFill>
                  <a:srgbClr val="FF00FF"/>
                </a:solidFill>
                <a:latin typeface="Arial" pitchFamily="34" charset="0"/>
                <a:ea typeface="华文细黑" pitchFamily="2" charset="-122"/>
                <a:cs typeface="Arial" pitchFamily="34" charset="0"/>
              </a:rPr>
              <a:t>例如，</a:t>
            </a:r>
            <a:r>
              <a:rPr lang="zh-CN" altLang="en-US" sz="2400" b="1" dirty="0" smtClean="0">
                <a:latin typeface="Arial" pitchFamily="34" charset="0"/>
                <a:ea typeface="华文细黑" pitchFamily="2" charset="-122"/>
                <a:cs typeface="Arial" pitchFamily="34" charset="0"/>
              </a:rPr>
              <a:t>一个数的补码为</a:t>
            </a:r>
            <a:r>
              <a:rPr lang="en-US" altLang="zh-CN" sz="2400" b="1" dirty="0" smtClean="0">
                <a:solidFill>
                  <a:srgbClr val="FF0000"/>
                </a:solidFill>
                <a:latin typeface="Arial" pitchFamily="34" charset="0"/>
                <a:ea typeface="华文细黑" pitchFamily="2" charset="-122"/>
                <a:cs typeface="Arial" pitchFamily="34" charset="0"/>
              </a:rPr>
              <a:t>1</a:t>
            </a:r>
            <a:r>
              <a:rPr lang="en-US" altLang="zh-CN" sz="2400" b="1" dirty="0" smtClean="0">
                <a:solidFill>
                  <a:srgbClr val="0000FF"/>
                </a:solidFill>
                <a:latin typeface="Arial" pitchFamily="34" charset="0"/>
                <a:ea typeface="华文细黑" pitchFamily="2" charset="-122"/>
                <a:cs typeface="Arial" pitchFamily="34" charset="0"/>
              </a:rPr>
              <a:t>1100010</a:t>
            </a:r>
            <a:r>
              <a:rPr lang="zh-CN" altLang="en-US" sz="2400" b="1" dirty="0" smtClean="0">
                <a:latin typeface="Arial" pitchFamily="34" charset="0"/>
                <a:ea typeface="华文细黑" pitchFamily="2" charset="-122"/>
                <a:cs typeface="Arial" pitchFamily="34" charset="0"/>
              </a:rPr>
              <a:t>，则原码为</a:t>
            </a:r>
            <a:r>
              <a:rPr lang="en-US" altLang="zh-CN" sz="2400" b="1" dirty="0" smtClean="0">
                <a:solidFill>
                  <a:srgbClr val="FF0000"/>
                </a:solidFill>
                <a:latin typeface="Arial" pitchFamily="34" charset="0"/>
                <a:ea typeface="华文细黑" pitchFamily="2" charset="-122"/>
                <a:cs typeface="Arial" pitchFamily="34" charset="0"/>
              </a:rPr>
              <a:t>1</a:t>
            </a:r>
            <a:r>
              <a:rPr lang="en-US" altLang="zh-CN" sz="2400" b="1" dirty="0" smtClean="0">
                <a:solidFill>
                  <a:srgbClr val="0000FF"/>
                </a:solidFill>
                <a:latin typeface="Arial" pitchFamily="34" charset="0"/>
                <a:ea typeface="华文细黑" pitchFamily="2" charset="-122"/>
                <a:cs typeface="Arial" pitchFamily="34" charset="0"/>
              </a:rPr>
              <a:t>0011110</a:t>
            </a:r>
            <a:r>
              <a:rPr lang="en-US" altLang="zh-CN" sz="2400" b="1" dirty="0" smtClean="0">
                <a:latin typeface="Arial" pitchFamily="34" charset="0"/>
                <a:ea typeface="华文细黑" pitchFamily="2" charset="-122"/>
                <a:cs typeface="Arial" pitchFamily="34" charset="0"/>
              </a:rPr>
              <a:t>(-30)</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r>
              <a:rPr lang="zh-CN" altLang="en-US" sz="2400" b="1" dirty="0" smtClean="0">
                <a:latin typeface="Arial" pitchFamily="34" charset="0"/>
                <a:ea typeface="华文楷体" pitchFamily="2" charset="-122"/>
                <a:cs typeface="Arial" pitchFamily="34" charset="0"/>
              </a:rPr>
              <a:t>因为符号位为</a:t>
            </a:r>
            <a:r>
              <a:rPr lang="en-US" altLang="zh-CN" sz="2400" b="1" dirty="0" smtClean="0">
                <a:latin typeface="Arial" pitchFamily="34" charset="0"/>
                <a:ea typeface="华文楷体" pitchFamily="2" charset="-122"/>
                <a:cs typeface="Arial" pitchFamily="34" charset="0"/>
              </a:rPr>
              <a:t>”1”</a:t>
            </a:r>
            <a:r>
              <a:rPr lang="zh-CN" altLang="en-US" sz="2400" b="1" dirty="0" smtClean="0">
                <a:latin typeface="Arial" pitchFamily="34" charset="0"/>
                <a:ea typeface="华文楷体" pitchFamily="2" charset="-122"/>
                <a:cs typeface="Arial" pitchFamily="34" charset="0"/>
              </a:rPr>
              <a:t>，表示是一个负数，所以该位不变，仍为</a:t>
            </a:r>
            <a:r>
              <a:rPr lang="en-US" altLang="zh-CN" sz="2400" b="1" dirty="0" smtClean="0">
                <a:latin typeface="Arial" pitchFamily="34" charset="0"/>
                <a:ea typeface="华文楷体" pitchFamily="2" charset="-122"/>
                <a:cs typeface="Arial" pitchFamily="34" charset="0"/>
              </a:rPr>
              <a:t>”1” </a:t>
            </a:r>
            <a:r>
              <a:rPr lang="zh-CN" altLang="en-US" sz="2400" b="1" dirty="0" smtClean="0">
                <a:latin typeface="Arial" pitchFamily="34" charset="0"/>
                <a:ea typeface="华文楷体" pitchFamily="2" charset="-122"/>
                <a:cs typeface="Arial" pitchFamily="34" charset="0"/>
              </a:rPr>
              <a:t>，其余</a:t>
            </a:r>
            <a:r>
              <a:rPr lang="en-US" altLang="zh-CN" sz="2400" b="1" dirty="0" smtClean="0">
                <a:latin typeface="Arial" pitchFamily="34" charset="0"/>
                <a:ea typeface="华文楷体" pitchFamily="2" charset="-122"/>
                <a:cs typeface="Arial" pitchFamily="34" charset="0"/>
              </a:rPr>
              <a:t>7</a:t>
            </a:r>
            <a:r>
              <a:rPr lang="zh-CN" altLang="en-US" sz="2400" b="1" dirty="0" smtClean="0">
                <a:latin typeface="Arial" pitchFamily="34" charset="0"/>
                <a:ea typeface="华文楷体" pitchFamily="2" charset="-122"/>
                <a:cs typeface="Arial" pitchFamily="34" charset="0"/>
              </a:rPr>
              <a:t>位</a:t>
            </a:r>
            <a:r>
              <a:rPr lang="en-US" altLang="zh-CN" sz="2400" b="1" dirty="0" smtClean="0">
                <a:solidFill>
                  <a:srgbClr val="0000FF"/>
                </a:solidFill>
                <a:latin typeface="Arial" pitchFamily="34" charset="0"/>
                <a:ea typeface="华文楷体" pitchFamily="2" charset="-122"/>
                <a:cs typeface="Arial" pitchFamily="34" charset="0"/>
              </a:rPr>
              <a:t>1100010</a:t>
            </a:r>
            <a:r>
              <a:rPr lang="zh-CN" altLang="en-US" sz="2400" b="1" dirty="0" smtClean="0">
                <a:latin typeface="Arial" pitchFamily="34" charset="0"/>
                <a:ea typeface="华文楷体" pitchFamily="2" charset="-122"/>
                <a:cs typeface="Arial" pitchFamily="34" charset="0"/>
              </a:rPr>
              <a:t>取反后为</a:t>
            </a:r>
            <a:r>
              <a:rPr lang="en-US" altLang="zh-CN" sz="2400" b="1" dirty="0" smtClean="0">
                <a:solidFill>
                  <a:srgbClr val="0000FF"/>
                </a:solidFill>
                <a:latin typeface="Arial" pitchFamily="34" charset="0"/>
                <a:ea typeface="华文楷体" pitchFamily="2" charset="-122"/>
                <a:cs typeface="Arial" pitchFamily="34" charset="0"/>
              </a:rPr>
              <a:t>0011101</a:t>
            </a:r>
            <a:r>
              <a:rPr lang="zh-CN" altLang="en-US" sz="2400" b="1" dirty="0" smtClean="0">
                <a:latin typeface="Arial" pitchFamily="34" charset="0"/>
                <a:ea typeface="华文楷体" pitchFamily="2" charset="-122"/>
                <a:cs typeface="Arial" pitchFamily="34" charset="0"/>
              </a:rPr>
              <a:t>，再加</a:t>
            </a:r>
            <a:r>
              <a:rPr lang="en-US" altLang="zh-CN" sz="2400" b="1" dirty="0" smtClean="0">
                <a:latin typeface="Arial" pitchFamily="34" charset="0"/>
                <a:ea typeface="华文楷体" pitchFamily="2" charset="-122"/>
                <a:cs typeface="Arial" pitchFamily="34" charset="0"/>
              </a:rPr>
              <a:t>1</a:t>
            </a:r>
            <a:r>
              <a:rPr lang="zh-CN" altLang="en-US" sz="2400" b="1" dirty="0" smtClean="0">
                <a:latin typeface="Arial" pitchFamily="34" charset="0"/>
                <a:ea typeface="华文楷体" pitchFamily="2" charset="-122"/>
                <a:cs typeface="Arial" pitchFamily="34" charset="0"/>
              </a:rPr>
              <a:t>，所以是</a:t>
            </a:r>
            <a:r>
              <a:rPr lang="en-US" altLang="zh-CN" sz="2400" b="1" dirty="0" smtClean="0">
                <a:solidFill>
                  <a:srgbClr val="FF0000"/>
                </a:solidFill>
                <a:latin typeface="Arial" pitchFamily="34" charset="0"/>
                <a:ea typeface="华文楷体" pitchFamily="2" charset="-122"/>
                <a:cs typeface="Arial" pitchFamily="34" charset="0"/>
              </a:rPr>
              <a:t>1</a:t>
            </a:r>
            <a:r>
              <a:rPr lang="en-US" altLang="zh-CN" sz="2400" b="1" dirty="0" smtClean="0">
                <a:solidFill>
                  <a:srgbClr val="0000FF"/>
                </a:solidFill>
                <a:latin typeface="Arial" pitchFamily="34" charset="0"/>
                <a:ea typeface="华文楷体" pitchFamily="2" charset="-122"/>
                <a:cs typeface="Arial" pitchFamily="34" charset="0"/>
              </a:rPr>
              <a:t>0011110</a:t>
            </a:r>
            <a:r>
              <a:rPr lang="zh-CN" altLang="en-US"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p:txBody>
      </p:sp>
      <p:sp>
        <p:nvSpPr>
          <p:cNvPr id="14" name="TextBox 13"/>
          <p:cNvSpPr txBox="1"/>
          <p:nvPr/>
        </p:nvSpPr>
        <p:spPr>
          <a:xfrm>
            <a:off x="683568" y="5445224"/>
            <a:ext cx="1656184" cy="492443"/>
          </a:xfrm>
          <a:prstGeom prst="rect">
            <a:avLst/>
          </a:prstGeom>
          <a:solidFill>
            <a:srgbClr val="FFFFCC"/>
          </a:solidFill>
        </p:spPr>
        <p:txBody>
          <a:bodyPr wrap="square" rtlCol="0">
            <a:spAutoFit/>
          </a:bodyPr>
          <a:lstStyle/>
          <a:p>
            <a:pPr algn="ctr"/>
            <a:r>
              <a:rPr lang="en-US" altLang="zh-CN" sz="2600" b="1" dirty="0" smtClean="0">
                <a:solidFill>
                  <a:srgbClr val="FF0000"/>
                </a:solidFill>
                <a:latin typeface="Arial" pitchFamily="34" charset="0"/>
                <a:cs typeface="Arial" pitchFamily="34" charset="0"/>
              </a:rPr>
              <a:t>1</a:t>
            </a:r>
            <a:r>
              <a:rPr lang="en-US" altLang="zh-CN" sz="2600" b="1" dirty="0" smtClean="0">
                <a:solidFill>
                  <a:srgbClr val="0000FF"/>
                </a:solidFill>
                <a:latin typeface="Arial" pitchFamily="34" charset="0"/>
                <a:cs typeface="Arial" pitchFamily="34" charset="0"/>
              </a:rPr>
              <a:t>1100010</a:t>
            </a:r>
            <a:endParaRPr lang="zh-CN" altLang="en-US" sz="2600" b="1" dirty="0">
              <a:solidFill>
                <a:srgbClr val="0000FF"/>
              </a:solidFill>
              <a:latin typeface="Arial" pitchFamily="34" charset="0"/>
              <a:cs typeface="Arial" pitchFamily="34" charset="0"/>
            </a:endParaRPr>
          </a:p>
        </p:txBody>
      </p:sp>
      <p:sp>
        <p:nvSpPr>
          <p:cNvPr id="15" name="TextBox 14"/>
          <p:cNvSpPr txBox="1"/>
          <p:nvPr/>
        </p:nvSpPr>
        <p:spPr>
          <a:xfrm>
            <a:off x="3347864" y="5456837"/>
            <a:ext cx="1656184" cy="492443"/>
          </a:xfrm>
          <a:prstGeom prst="rect">
            <a:avLst/>
          </a:prstGeom>
          <a:solidFill>
            <a:srgbClr val="FFFFCC"/>
          </a:solidFill>
        </p:spPr>
        <p:txBody>
          <a:bodyPr wrap="square" rtlCol="0">
            <a:spAutoFit/>
          </a:bodyPr>
          <a:lstStyle/>
          <a:p>
            <a:pPr algn="ctr"/>
            <a:r>
              <a:rPr lang="en-US" altLang="zh-CN" sz="2600" b="1" dirty="0" smtClean="0">
                <a:solidFill>
                  <a:srgbClr val="FF0000"/>
                </a:solidFill>
                <a:latin typeface="Arial" pitchFamily="34" charset="0"/>
                <a:cs typeface="Arial" pitchFamily="34" charset="0"/>
              </a:rPr>
              <a:t>10011101</a:t>
            </a:r>
            <a:endParaRPr lang="zh-CN" altLang="en-US" sz="2600" b="1" dirty="0">
              <a:solidFill>
                <a:srgbClr val="FF0000"/>
              </a:solidFill>
              <a:latin typeface="Arial" pitchFamily="34" charset="0"/>
              <a:cs typeface="Arial" pitchFamily="34" charset="0"/>
            </a:endParaRPr>
          </a:p>
        </p:txBody>
      </p:sp>
      <p:sp>
        <p:nvSpPr>
          <p:cNvPr id="16" name="TextBox 15"/>
          <p:cNvSpPr txBox="1"/>
          <p:nvPr/>
        </p:nvSpPr>
        <p:spPr>
          <a:xfrm>
            <a:off x="6012160" y="5445224"/>
            <a:ext cx="1656184" cy="492443"/>
          </a:xfrm>
          <a:prstGeom prst="rect">
            <a:avLst/>
          </a:prstGeom>
          <a:solidFill>
            <a:srgbClr val="FFFFCC"/>
          </a:solidFill>
        </p:spPr>
        <p:txBody>
          <a:bodyPr wrap="square" rtlCol="0">
            <a:spAutoFit/>
          </a:bodyPr>
          <a:lstStyle/>
          <a:p>
            <a:pPr algn="ctr"/>
            <a:r>
              <a:rPr lang="en-US" altLang="zh-CN" sz="2600" b="1" dirty="0" smtClean="0">
                <a:solidFill>
                  <a:srgbClr val="FF0000"/>
                </a:solidFill>
                <a:latin typeface="Arial" pitchFamily="34" charset="0"/>
                <a:cs typeface="Arial" pitchFamily="34" charset="0"/>
              </a:rPr>
              <a:t>1</a:t>
            </a:r>
            <a:r>
              <a:rPr lang="en-US" altLang="zh-CN" sz="2600" b="1" dirty="0" smtClean="0">
                <a:solidFill>
                  <a:srgbClr val="0000FF"/>
                </a:solidFill>
                <a:latin typeface="Arial" pitchFamily="34" charset="0"/>
                <a:cs typeface="Arial" pitchFamily="34" charset="0"/>
              </a:rPr>
              <a:t>0011110</a:t>
            </a:r>
            <a:endParaRPr lang="zh-CN" altLang="en-US" sz="2600" b="1" dirty="0">
              <a:solidFill>
                <a:srgbClr val="0000FF"/>
              </a:solidFill>
              <a:latin typeface="Arial" pitchFamily="34" charset="0"/>
              <a:cs typeface="Arial" pitchFamily="34" charset="0"/>
            </a:endParaRPr>
          </a:p>
        </p:txBody>
      </p:sp>
      <p:sp>
        <p:nvSpPr>
          <p:cNvPr id="17" name="右箭头 16"/>
          <p:cNvSpPr/>
          <p:nvPr/>
        </p:nvSpPr>
        <p:spPr>
          <a:xfrm>
            <a:off x="2627784" y="5488204"/>
            <a:ext cx="504056"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右箭头 17"/>
          <p:cNvSpPr/>
          <p:nvPr/>
        </p:nvSpPr>
        <p:spPr>
          <a:xfrm>
            <a:off x="5292080" y="5488204"/>
            <a:ext cx="504056" cy="3600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p:cTn id="24"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25"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26"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dissolv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t>第</a:t>
            </a:r>
            <a:r>
              <a:rPr lang="en-US" altLang="zh-CN" dirty="0" smtClean="0"/>
              <a:t>2</a:t>
            </a:r>
            <a:r>
              <a:rPr lang="zh-CN" altLang="en-US" dirty="0" smtClean="0"/>
              <a:t>章 标识符和数据类型</a:t>
            </a:r>
            <a:endParaRPr lang="en-US" altLang="zh-CN" dirty="0" smtClean="0"/>
          </a:p>
          <a:p>
            <a:r>
              <a:rPr lang="zh-CN" altLang="en-US" dirty="0" smtClean="0">
                <a:solidFill>
                  <a:srgbClr val="FF0000"/>
                </a:solidFill>
              </a:rPr>
              <a:t>第</a:t>
            </a:r>
            <a:r>
              <a:rPr lang="en-US" altLang="zh-CN" dirty="0" smtClean="0">
                <a:solidFill>
                  <a:srgbClr val="FF0000"/>
                </a:solidFill>
              </a:rPr>
              <a:t>3</a:t>
            </a:r>
            <a:r>
              <a:rPr lang="zh-CN" altLang="en-US" dirty="0" smtClean="0">
                <a:solidFill>
                  <a:srgbClr val="FF0000"/>
                </a:solidFill>
              </a:rPr>
              <a:t>章 表达式和流程控制语句</a:t>
            </a:r>
            <a:endParaRPr lang="en-US" altLang="zh-CN" dirty="0" smtClean="0">
              <a:solidFill>
                <a:srgbClr val="FF0000"/>
              </a:solidFill>
            </a:endParaRPr>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t>第</a:t>
            </a:r>
            <a:r>
              <a:rPr lang="en-US" altLang="zh-CN" dirty="0" smtClean="0"/>
              <a:t>5</a:t>
            </a:r>
            <a:r>
              <a:rPr lang="zh-CN" altLang="en-US" dirty="0" smtClean="0"/>
              <a:t>章 进一步讨论对象和类</a:t>
            </a:r>
            <a:endParaRPr lang="en-US" altLang="zh-CN" dirty="0" smtClean="0"/>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en-US" altLang="zh-CN" dirty="0" smtClean="0"/>
          </a:p>
          <a:p>
            <a:r>
              <a:rPr lang="zh-CN" altLang="en-US" dirty="0" smtClean="0"/>
              <a:t>第</a:t>
            </a:r>
            <a:r>
              <a:rPr lang="en-US" altLang="zh-CN" dirty="0" smtClean="0"/>
              <a:t>11</a:t>
            </a:r>
            <a:r>
              <a:rPr lang="zh-CN" altLang="en-US" dirty="0" smtClean="0"/>
              <a:t>章 线程</a:t>
            </a:r>
            <a:endParaRPr lang="en-US" altLang="zh-CN" dirty="0" smtClean="0"/>
          </a:p>
          <a:p>
            <a:r>
              <a:rPr lang="zh-CN" altLang="en-US" dirty="0" smtClean="0"/>
              <a:t>第</a:t>
            </a:r>
            <a:r>
              <a:rPr lang="en-US" altLang="zh-CN" dirty="0" smtClean="0"/>
              <a:t>12</a:t>
            </a:r>
            <a:r>
              <a:rPr lang="zh-CN" altLang="en-US" dirty="0" smtClean="0"/>
              <a:t>章  </a:t>
            </a:r>
            <a:r>
              <a:rPr lang="en-US" altLang="zh-CN" dirty="0" smtClean="0"/>
              <a:t>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5" name="矩形 4"/>
          <p:cNvSpPr/>
          <p:nvPr/>
        </p:nvSpPr>
        <p:spPr>
          <a:xfrm>
            <a:off x="539552" y="1268760"/>
            <a:ext cx="3021981" cy="492443"/>
          </a:xfrm>
          <a:prstGeom prst="rect">
            <a:avLst/>
          </a:prstGeom>
          <a:solidFill>
            <a:srgbClr val="FFFFCC"/>
          </a:solidFill>
        </p:spPr>
        <p:txBody>
          <a:bodyPr wrap="none">
            <a:spAutoFit/>
          </a:bodyPr>
          <a:lstStyle/>
          <a:p>
            <a:r>
              <a:rPr lang="en-US" altLang="zh-CN" sz="2600" b="1" dirty="0" smtClean="0">
                <a:solidFill>
                  <a:srgbClr val="FF00FF"/>
                </a:solidFill>
              </a:rPr>
              <a:t>~-30</a:t>
            </a:r>
            <a:r>
              <a:rPr lang="zh-CN" altLang="en-US" sz="2600" b="1" dirty="0" smtClean="0">
                <a:solidFill>
                  <a:srgbClr val="FF00FF"/>
                </a:solidFill>
              </a:rPr>
              <a:t>的运算过程：</a:t>
            </a:r>
            <a:endParaRPr lang="zh-CN" altLang="en-US" sz="2600" b="1" dirty="0">
              <a:solidFill>
                <a:srgbClr val="FF00FF"/>
              </a:solidFill>
            </a:endParaRPr>
          </a:p>
        </p:txBody>
      </p:sp>
      <p:sp>
        <p:nvSpPr>
          <p:cNvPr id="6" name="矩形 5"/>
          <p:cNvSpPr/>
          <p:nvPr/>
        </p:nvSpPr>
        <p:spPr>
          <a:xfrm>
            <a:off x="467544" y="2132856"/>
            <a:ext cx="3199594" cy="461665"/>
          </a:xfrm>
          <a:prstGeom prst="rect">
            <a:avLst/>
          </a:prstGeom>
          <a:solidFill>
            <a:schemeClr val="bg1"/>
          </a:solidFill>
          <a:ln>
            <a:solidFill>
              <a:schemeClr val="accent1"/>
            </a:solidFill>
          </a:ln>
        </p:spPr>
        <p:txBody>
          <a:bodyPr wrap="none">
            <a:spAutoFit/>
          </a:bodyPr>
          <a:lstStyle/>
          <a:p>
            <a:r>
              <a:rPr lang="en-US" altLang="zh-CN" sz="2400" b="1" dirty="0" smtClean="0">
                <a:latin typeface="Arial" pitchFamily="34" charset="0"/>
                <a:ea typeface="华文细黑" pitchFamily="2" charset="-122"/>
                <a:cs typeface="Arial" pitchFamily="34" charset="0"/>
              </a:rPr>
              <a:t>-30</a:t>
            </a:r>
            <a:r>
              <a:rPr lang="zh-CN" altLang="en-US" sz="2400" b="1" dirty="0" smtClean="0">
                <a:latin typeface="Arial" pitchFamily="34" charset="0"/>
                <a:ea typeface="华文细黑" pitchFamily="2" charset="-122"/>
                <a:cs typeface="Arial" pitchFamily="34" charset="0"/>
              </a:rPr>
              <a:t>的补码：</a:t>
            </a:r>
            <a:r>
              <a:rPr lang="en-US" altLang="zh-CN" sz="2400" b="1" dirty="0" smtClean="0">
                <a:solidFill>
                  <a:srgbClr val="FF0000"/>
                </a:solidFill>
                <a:latin typeface="Arial" pitchFamily="34" charset="0"/>
                <a:ea typeface="华文细黑" pitchFamily="2" charset="-122"/>
                <a:cs typeface="Arial" pitchFamily="34" charset="0"/>
              </a:rPr>
              <a:t>11100010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7" name="矩形 6"/>
          <p:cNvSpPr/>
          <p:nvPr/>
        </p:nvSpPr>
        <p:spPr>
          <a:xfrm>
            <a:off x="485160" y="2780928"/>
            <a:ext cx="3061736"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按位取反：</a:t>
            </a:r>
            <a:r>
              <a:rPr lang="en-US" altLang="zh-CN" sz="2400" b="1" dirty="0" smtClean="0">
                <a:solidFill>
                  <a:srgbClr val="FF0000"/>
                </a:solidFill>
                <a:latin typeface="Arial" pitchFamily="34" charset="0"/>
                <a:ea typeface="华文细黑" pitchFamily="2" charset="-122"/>
                <a:cs typeface="Arial" pitchFamily="34" charset="0"/>
              </a:rPr>
              <a:t>00011101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8" name="矩形 7"/>
          <p:cNvSpPr/>
          <p:nvPr/>
        </p:nvSpPr>
        <p:spPr>
          <a:xfrm>
            <a:off x="467544" y="3399383"/>
            <a:ext cx="2989921"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对应的十进制数：</a:t>
            </a:r>
            <a:r>
              <a:rPr lang="en-US" altLang="zh-CN" sz="2400" b="1" dirty="0" smtClean="0">
                <a:solidFill>
                  <a:srgbClr val="FF0000"/>
                </a:solidFill>
                <a:latin typeface="Arial" pitchFamily="34" charset="0"/>
                <a:ea typeface="华文细黑" pitchFamily="2" charset="-122"/>
                <a:cs typeface="Arial" pitchFamily="34" charset="0"/>
              </a:rPr>
              <a:t>29</a:t>
            </a:r>
            <a:endParaRPr lang="zh-CN" altLang="en-US" sz="2400" b="1" dirty="0">
              <a:solidFill>
                <a:srgbClr val="FF0000"/>
              </a:solidFill>
              <a:latin typeface="Arial" pitchFamily="34" charset="0"/>
              <a:ea typeface="华文细黑" pitchFamily="2" charset="-122"/>
              <a:cs typeface="Arial" pitchFamily="34" charset="0"/>
            </a:endParaRPr>
          </a:p>
        </p:txBody>
      </p:sp>
      <p:sp>
        <p:nvSpPr>
          <p:cNvPr id="9" name="矩形 8"/>
          <p:cNvSpPr/>
          <p:nvPr/>
        </p:nvSpPr>
        <p:spPr>
          <a:xfrm>
            <a:off x="4788024" y="1268760"/>
            <a:ext cx="3466013" cy="492443"/>
          </a:xfrm>
          <a:prstGeom prst="rect">
            <a:avLst/>
          </a:prstGeom>
          <a:solidFill>
            <a:srgbClr val="FFFFCC"/>
          </a:solidFill>
        </p:spPr>
        <p:txBody>
          <a:bodyPr wrap="none">
            <a:spAutoFit/>
          </a:bodyPr>
          <a:lstStyle/>
          <a:p>
            <a:r>
              <a:rPr lang="en-US" altLang="zh-CN" sz="2600" b="1" dirty="0" smtClean="0">
                <a:solidFill>
                  <a:srgbClr val="FF00FF"/>
                </a:solidFill>
              </a:rPr>
              <a:t>24&amp;-13</a:t>
            </a:r>
            <a:r>
              <a:rPr lang="zh-CN" altLang="en-US" sz="2600" b="1" dirty="0" smtClean="0">
                <a:solidFill>
                  <a:srgbClr val="FF00FF"/>
                </a:solidFill>
              </a:rPr>
              <a:t>的运算过程：</a:t>
            </a:r>
            <a:endParaRPr lang="zh-CN" altLang="en-US" sz="2600" b="1" dirty="0">
              <a:solidFill>
                <a:srgbClr val="FF00FF"/>
              </a:solidFill>
            </a:endParaRPr>
          </a:p>
        </p:txBody>
      </p:sp>
      <p:sp>
        <p:nvSpPr>
          <p:cNvPr id="10" name="矩形 9"/>
          <p:cNvSpPr/>
          <p:nvPr/>
        </p:nvSpPr>
        <p:spPr>
          <a:xfrm>
            <a:off x="4716016" y="2132856"/>
            <a:ext cx="3113994" cy="461665"/>
          </a:xfrm>
          <a:prstGeom prst="rect">
            <a:avLst/>
          </a:prstGeom>
          <a:solidFill>
            <a:schemeClr val="bg1"/>
          </a:solidFill>
          <a:ln>
            <a:solidFill>
              <a:schemeClr val="accent1"/>
            </a:solidFill>
          </a:ln>
        </p:spPr>
        <p:txBody>
          <a:bodyPr wrap="none">
            <a:spAutoFit/>
          </a:bodyPr>
          <a:lstStyle/>
          <a:p>
            <a:r>
              <a:rPr lang="en-US" altLang="zh-CN" sz="2400" b="1" dirty="0" smtClean="0">
                <a:latin typeface="Arial" pitchFamily="34" charset="0"/>
                <a:ea typeface="华文细黑" pitchFamily="2" charset="-122"/>
                <a:cs typeface="Arial" pitchFamily="34" charset="0"/>
              </a:rPr>
              <a:t>24</a:t>
            </a:r>
            <a:r>
              <a:rPr lang="zh-CN" altLang="en-US" sz="2400" b="1" dirty="0" smtClean="0">
                <a:latin typeface="Arial" pitchFamily="34" charset="0"/>
                <a:ea typeface="华文细黑" pitchFamily="2" charset="-122"/>
                <a:cs typeface="Arial" pitchFamily="34" charset="0"/>
              </a:rPr>
              <a:t>的补码：</a:t>
            </a:r>
            <a:r>
              <a:rPr lang="en-US" altLang="zh-CN" sz="2400" b="1" dirty="0" smtClean="0">
                <a:solidFill>
                  <a:srgbClr val="FF0000"/>
                </a:solidFill>
                <a:latin typeface="Arial" pitchFamily="34" charset="0"/>
                <a:ea typeface="华文细黑" pitchFamily="2" charset="-122"/>
                <a:cs typeface="Arial" pitchFamily="34" charset="0"/>
              </a:rPr>
              <a:t>00011000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1" name="矩形 10"/>
          <p:cNvSpPr/>
          <p:nvPr/>
        </p:nvSpPr>
        <p:spPr>
          <a:xfrm>
            <a:off x="4586514" y="2708920"/>
            <a:ext cx="3165610" cy="461665"/>
          </a:xfrm>
          <a:prstGeom prst="rect">
            <a:avLst/>
          </a:prstGeom>
          <a:solidFill>
            <a:schemeClr val="bg1"/>
          </a:solidFill>
          <a:ln>
            <a:solidFill>
              <a:schemeClr val="accent1"/>
            </a:solidFill>
          </a:ln>
        </p:spPr>
        <p:txBody>
          <a:bodyPr wrap="none">
            <a:spAutoFit/>
          </a:bodyPr>
          <a:lstStyle/>
          <a:p>
            <a:r>
              <a:rPr lang="en-US" altLang="zh-CN" sz="2400" b="1" dirty="0" smtClean="0">
                <a:latin typeface="Arial" pitchFamily="34" charset="0"/>
                <a:ea typeface="华文细黑" pitchFamily="2" charset="-122"/>
                <a:cs typeface="Arial" pitchFamily="34" charset="0"/>
              </a:rPr>
              <a:t>-13</a:t>
            </a:r>
            <a:r>
              <a:rPr lang="zh-CN" altLang="en-US" sz="2400" b="1" dirty="0" smtClean="0">
                <a:latin typeface="Arial" pitchFamily="34" charset="0"/>
                <a:ea typeface="华文细黑" pitchFamily="2" charset="-122"/>
                <a:cs typeface="Arial" pitchFamily="34" charset="0"/>
              </a:rPr>
              <a:t>的补码：</a:t>
            </a:r>
            <a:r>
              <a:rPr lang="en-US" altLang="zh-CN" sz="2400" b="1" dirty="0" smtClean="0">
                <a:solidFill>
                  <a:srgbClr val="FF0000"/>
                </a:solidFill>
                <a:latin typeface="Arial" pitchFamily="34" charset="0"/>
                <a:ea typeface="华文细黑" pitchFamily="2" charset="-122"/>
                <a:cs typeface="Arial" pitchFamily="34" charset="0"/>
              </a:rPr>
              <a:t>11110011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2" name="矩形 11"/>
          <p:cNvSpPr/>
          <p:nvPr/>
        </p:nvSpPr>
        <p:spPr>
          <a:xfrm>
            <a:off x="4572000" y="3284984"/>
            <a:ext cx="3212739"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     按位与：</a:t>
            </a:r>
            <a:r>
              <a:rPr lang="en-US" altLang="zh-CN" sz="2400" b="1" dirty="0" smtClean="0">
                <a:solidFill>
                  <a:srgbClr val="FF0000"/>
                </a:solidFill>
                <a:latin typeface="Arial" pitchFamily="34" charset="0"/>
                <a:ea typeface="华文细黑" pitchFamily="2" charset="-122"/>
                <a:cs typeface="Arial" pitchFamily="34" charset="0"/>
              </a:rPr>
              <a:t>00010000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3" name="矩形 12"/>
          <p:cNvSpPr/>
          <p:nvPr/>
        </p:nvSpPr>
        <p:spPr>
          <a:xfrm>
            <a:off x="4671629" y="3903439"/>
            <a:ext cx="2989921"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对应的十进制数：</a:t>
            </a:r>
            <a:r>
              <a:rPr lang="en-US" altLang="zh-CN" sz="2400" b="1" dirty="0" smtClean="0">
                <a:solidFill>
                  <a:srgbClr val="FF0000"/>
                </a:solidFill>
                <a:latin typeface="Arial" pitchFamily="34" charset="0"/>
                <a:ea typeface="华文细黑" pitchFamily="2" charset="-122"/>
                <a:cs typeface="Arial" pitchFamily="34" charset="0"/>
              </a:rPr>
              <a:t>16</a:t>
            </a:r>
            <a:endParaRPr lang="zh-CN" altLang="en-US" sz="2400" b="1" dirty="0">
              <a:solidFill>
                <a:srgbClr val="FF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矩形 3"/>
          <p:cNvSpPr/>
          <p:nvPr/>
        </p:nvSpPr>
        <p:spPr>
          <a:xfrm>
            <a:off x="467544" y="1052736"/>
            <a:ext cx="3445174" cy="492443"/>
          </a:xfrm>
          <a:prstGeom prst="rect">
            <a:avLst/>
          </a:prstGeom>
          <a:solidFill>
            <a:srgbClr val="FFFFCC"/>
          </a:solidFill>
        </p:spPr>
        <p:txBody>
          <a:bodyPr wrap="none">
            <a:spAutoFit/>
          </a:bodyPr>
          <a:lstStyle/>
          <a:p>
            <a:r>
              <a:rPr lang="en-US" altLang="zh-CN" sz="2600" b="1" dirty="0" smtClean="0">
                <a:solidFill>
                  <a:srgbClr val="FF00FF"/>
                </a:solidFill>
              </a:rPr>
              <a:t>24^-13</a:t>
            </a:r>
            <a:r>
              <a:rPr lang="zh-CN" altLang="en-US" sz="2600" b="1" dirty="0" smtClean="0">
                <a:solidFill>
                  <a:srgbClr val="FF00FF"/>
                </a:solidFill>
              </a:rPr>
              <a:t>的运算过程：</a:t>
            </a:r>
            <a:endParaRPr lang="zh-CN" altLang="en-US" sz="2600" b="1" dirty="0">
              <a:solidFill>
                <a:srgbClr val="FF00FF"/>
              </a:solidFill>
            </a:endParaRPr>
          </a:p>
        </p:txBody>
      </p:sp>
      <p:sp>
        <p:nvSpPr>
          <p:cNvPr id="5" name="矩形 4"/>
          <p:cNvSpPr/>
          <p:nvPr/>
        </p:nvSpPr>
        <p:spPr>
          <a:xfrm>
            <a:off x="395536" y="1815207"/>
            <a:ext cx="3113994" cy="461665"/>
          </a:xfrm>
          <a:prstGeom prst="rect">
            <a:avLst/>
          </a:prstGeom>
          <a:solidFill>
            <a:schemeClr val="bg1"/>
          </a:solidFill>
          <a:ln>
            <a:solidFill>
              <a:schemeClr val="accent1"/>
            </a:solidFill>
          </a:ln>
        </p:spPr>
        <p:txBody>
          <a:bodyPr wrap="none">
            <a:spAutoFit/>
          </a:bodyPr>
          <a:lstStyle/>
          <a:p>
            <a:r>
              <a:rPr lang="en-US" altLang="zh-CN" sz="2400" b="1" dirty="0" smtClean="0">
                <a:latin typeface="Arial" pitchFamily="34" charset="0"/>
                <a:ea typeface="华文细黑" pitchFamily="2" charset="-122"/>
                <a:cs typeface="Arial" pitchFamily="34" charset="0"/>
              </a:rPr>
              <a:t>24</a:t>
            </a:r>
            <a:r>
              <a:rPr lang="zh-CN" altLang="en-US" sz="2400" b="1" dirty="0" smtClean="0">
                <a:latin typeface="Arial" pitchFamily="34" charset="0"/>
                <a:ea typeface="华文细黑" pitchFamily="2" charset="-122"/>
                <a:cs typeface="Arial" pitchFamily="34" charset="0"/>
              </a:rPr>
              <a:t>的补码：</a:t>
            </a:r>
            <a:r>
              <a:rPr lang="en-US" altLang="zh-CN" sz="2400" b="1" dirty="0" smtClean="0">
                <a:solidFill>
                  <a:srgbClr val="FF0000"/>
                </a:solidFill>
                <a:latin typeface="Arial" pitchFamily="34" charset="0"/>
                <a:ea typeface="华文细黑" pitchFamily="2" charset="-122"/>
                <a:cs typeface="Arial" pitchFamily="34" charset="0"/>
              </a:rPr>
              <a:t>00011000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6" name="矩形 5"/>
          <p:cNvSpPr/>
          <p:nvPr/>
        </p:nvSpPr>
        <p:spPr>
          <a:xfrm>
            <a:off x="374923" y="2391271"/>
            <a:ext cx="3165610" cy="461665"/>
          </a:xfrm>
          <a:prstGeom prst="rect">
            <a:avLst/>
          </a:prstGeom>
          <a:solidFill>
            <a:schemeClr val="bg1"/>
          </a:solidFill>
          <a:ln>
            <a:solidFill>
              <a:schemeClr val="accent1"/>
            </a:solidFill>
          </a:ln>
        </p:spPr>
        <p:txBody>
          <a:bodyPr wrap="none">
            <a:spAutoFit/>
          </a:bodyPr>
          <a:lstStyle/>
          <a:p>
            <a:r>
              <a:rPr lang="en-US" altLang="zh-CN" sz="2400" b="1" dirty="0" smtClean="0">
                <a:latin typeface="Arial" pitchFamily="34" charset="0"/>
                <a:ea typeface="华文细黑" pitchFamily="2" charset="-122"/>
                <a:cs typeface="Arial" pitchFamily="34" charset="0"/>
              </a:rPr>
              <a:t>-13</a:t>
            </a:r>
            <a:r>
              <a:rPr lang="zh-CN" altLang="en-US" sz="2400" b="1" dirty="0" smtClean="0">
                <a:latin typeface="Arial" pitchFamily="34" charset="0"/>
                <a:ea typeface="华文细黑" pitchFamily="2" charset="-122"/>
                <a:cs typeface="Arial" pitchFamily="34" charset="0"/>
              </a:rPr>
              <a:t>的补码：</a:t>
            </a:r>
            <a:r>
              <a:rPr lang="en-US" altLang="zh-CN" sz="2400" b="1" dirty="0" smtClean="0">
                <a:solidFill>
                  <a:srgbClr val="FF0000"/>
                </a:solidFill>
                <a:latin typeface="Arial" pitchFamily="34" charset="0"/>
                <a:ea typeface="华文细黑" pitchFamily="2" charset="-122"/>
                <a:cs typeface="Arial" pitchFamily="34" charset="0"/>
              </a:rPr>
              <a:t>11110011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7" name="矩形 6"/>
          <p:cNvSpPr/>
          <p:nvPr/>
        </p:nvSpPr>
        <p:spPr>
          <a:xfrm>
            <a:off x="351149" y="2967335"/>
            <a:ext cx="3193823"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         异或：</a:t>
            </a:r>
            <a:r>
              <a:rPr lang="en-US" altLang="zh-CN" sz="2400" b="1" dirty="0" smtClean="0">
                <a:solidFill>
                  <a:srgbClr val="FF0000"/>
                </a:solidFill>
                <a:latin typeface="Arial" pitchFamily="34" charset="0"/>
                <a:ea typeface="华文细黑" pitchFamily="2" charset="-122"/>
                <a:cs typeface="Arial" pitchFamily="34" charset="0"/>
              </a:rPr>
              <a:t>11101011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8" name="矩形 7"/>
          <p:cNvSpPr/>
          <p:nvPr/>
        </p:nvSpPr>
        <p:spPr>
          <a:xfrm>
            <a:off x="543383" y="4047455"/>
            <a:ext cx="3092513"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对应的十进制数：</a:t>
            </a:r>
            <a:r>
              <a:rPr lang="en-US" altLang="zh-CN" sz="2400" b="1" dirty="0" smtClean="0">
                <a:solidFill>
                  <a:srgbClr val="FF0000"/>
                </a:solidFill>
                <a:latin typeface="Arial" pitchFamily="34" charset="0"/>
                <a:ea typeface="华文细黑" pitchFamily="2" charset="-122"/>
                <a:cs typeface="Arial" pitchFamily="34" charset="0"/>
              </a:rPr>
              <a:t>-21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9" name="矩形 8"/>
          <p:cNvSpPr/>
          <p:nvPr/>
        </p:nvSpPr>
        <p:spPr>
          <a:xfrm>
            <a:off x="198417" y="3513782"/>
            <a:ext cx="3403496"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对应的原码：</a:t>
            </a:r>
            <a:r>
              <a:rPr lang="en-US" altLang="zh-CN" sz="2400" b="1" dirty="0" smtClean="0">
                <a:solidFill>
                  <a:srgbClr val="FF0000"/>
                </a:solidFill>
                <a:latin typeface="Arial" pitchFamily="34" charset="0"/>
                <a:ea typeface="华文细黑" pitchFamily="2" charset="-122"/>
                <a:cs typeface="Arial" pitchFamily="34" charset="0"/>
              </a:rPr>
              <a:t>10010101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0" name="矩形 9"/>
          <p:cNvSpPr/>
          <p:nvPr/>
        </p:nvSpPr>
        <p:spPr>
          <a:xfrm>
            <a:off x="4644008" y="1052736"/>
            <a:ext cx="3550972" cy="492443"/>
          </a:xfrm>
          <a:prstGeom prst="rect">
            <a:avLst/>
          </a:prstGeom>
          <a:solidFill>
            <a:srgbClr val="FFFFCC"/>
          </a:solidFill>
        </p:spPr>
        <p:txBody>
          <a:bodyPr wrap="none">
            <a:spAutoFit/>
          </a:bodyPr>
          <a:lstStyle/>
          <a:p>
            <a:r>
              <a:rPr lang="en-US" altLang="zh-CN" sz="2600" b="1" dirty="0" smtClean="0">
                <a:solidFill>
                  <a:srgbClr val="FF00FF"/>
                </a:solidFill>
              </a:rPr>
              <a:t>-30&gt;&gt;1</a:t>
            </a:r>
            <a:r>
              <a:rPr lang="zh-CN" altLang="en-US" sz="2600" b="1" dirty="0" smtClean="0">
                <a:solidFill>
                  <a:srgbClr val="FF00FF"/>
                </a:solidFill>
              </a:rPr>
              <a:t>的运算过程：</a:t>
            </a:r>
            <a:endParaRPr lang="zh-CN" altLang="en-US" sz="2600" b="1" dirty="0">
              <a:solidFill>
                <a:srgbClr val="FF00FF"/>
              </a:solidFill>
            </a:endParaRPr>
          </a:p>
        </p:txBody>
      </p:sp>
      <p:sp>
        <p:nvSpPr>
          <p:cNvPr id="11" name="矩形 10"/>
          <p:cNvSpPr/>
          <p:nvPr/>
        </p:nvSpPr>
        <p:spPr>
          <a:xfrm>
            <a:off x="4716016" y="1628800"/>
            <a:ext cx="3199594" cy="461665"/>
          </a:xfrm>
          <a:prstGeom prst="rect">
            <a:avLst/>
          </a:prstGeom>
          <a:solidFill>
            <a:schemeClr val="bg1"/>
          </a:solidFill>
          <a:ln>
            <a:solidFill>
              <a:schemeClr val="accent1"/>
            </a:solidFill>
          </a:ln>
        </p:spPr>
        <p:txBody>
          <a:bodyPr wrap="none">
            <a:spAutoFit/>
          </a:bodyPr>
          <a:lstStyle/>
          <a:p>
            <a:r>
              <a:rPr lang="en-US" altLang="zh-CN" sz="2400" b="1" dirty="0" smtClean="0">
                <a:latin typeface="Arial" pitchFamily="34" charset="0"/>
                <a:ea typeface="华文细黑" pitchFamily="2" charset="-122"/>
                <a:cs typeface="Arial" pitchFamily="34" charset="0"/>
              </a:rPr>
              <a:t>-30</a:t>
            </a:r>
            <a:r>
              <a:rPr lang="zh-CN" altLang="en-US" sz="2400" b="1" dirty="0" smtClean="0">
                <a:latin typeface="Arial" pitchFamily="34" charset="0"/>
                <a:ea typeface="华文细黑" pitchFamily="2" charset="-122"/>
                <a:cs typeface="Arial" pitchFamily="34" charset="0"/>
              </a:rPr>
              <a:t>的补码：</a:t>
            </a:r>
            <a:r>
              <a:rPr lang="en-US" altLang="zh-CN" sz="2400" b="1" dirty="0" smtClean="0">
                <a:solidFill>
                  <a:srgbClr val="FF0000"/>
                </a:solidFill>
                <a:latin typeface="Arial" pitchFamily="34" charset="0"/>
                <a:ea typeface="华文细黑" pitchFamily="2" charset="-122"/>
                <a:cs typeface="Arial" pitchFamily="34" charset="0"/>
              </a:rPr>
              <a:t>11100010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2" name="矩形 11"/>
          <p:cNvSpPr/>
          <p:nvPr/>
        </p:nvSpPr>
        <p:spPr>
          <a:xfrm>
            <a:off x="4716016" y="2132856"/>
            <a:ext cx="3163366"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   右移</a:t>
            </a:r>
            <a:r>
              <a:rPr lang="en-US" altLang="zh-CN" sz="2400" b="1" dirty="0" smtClean="0">
                <a:latin typeface="Arial" pitchFamily="34" charset="0"/>
                <a:ea typeface="华文细黑" pitchFamily="2" charset="-122"/>
                <a:cs typeface="Arial" pitchFamily="34" charset="0"/>
              </a:rPr>
              <a:t>1</a:t>
            </a:r>
            <a:r>
              <a:rPr lang="zh-CN" altLang="en-US" sz="2400" b="1" dirty="0" smtClean="0">
                <a:latin typeface="Arial" pitchFamily="34" charset="0"/>
                <a:ea typeface="华文细黑" pitchFamily="2" charset="-122"/>
                <a:cs typeface="Arial" pitchFamily="34" charset="0"/>
              </a:rPr>
              <a:t>位：</a:t>
            </a:r>
            <a:r>
              <a:rPr lang="en-US" altLang="zh-CN" sz="2400" b="1" dirty="0" smtClean="0">
                <a:solidFill>
                  <a:srgbClr val="FF0000"/>
                </a:solidFill>
                <a:latin typeface="Arial" pitchFamily="34" charset="0"/>
                <a:ea typeface="华文细黑" pitchFamily="2" charset="-122"/>
                <a:cs typeface="Arial" pitchFamily="34" charset="0"/>
              </a:rPr>
              <a:t>11110001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4" name="矩形 13"/>
          <p:cNvSpPr/>
          <p:nvPr/>
        </p:nvSpPr>
        <p:spPr>
          <a:xfrm>
            <a:off x="4499992" y="2679303"/>
            <a:ext cx="3352521"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对应的原码：</a:t>
            </a:r>
            <a:r>
              <a:rPr lang="en-US" altLang="zh-CN" sz="2400" b="1" dirty="0" smtClean="0">
                <a:solidFill>
                  <a:srgbClr val="FF0000"/>
                </a:solidFill>
                <a:latin typeface="Arial" pitchFamily="34" charset="0"/>
                <a:ea typeface="华文细黑" pitchFamily="2" charset="-122"/>
                <a:cs typeface="Arial" pitchFamily="34" charset="0"/>
              </a:rPr>
              <a:t>10001111</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5" name="矩形 14"/>
          <p:cNvSpPr/>
          <p:nvPr/>
        </p:nvSpPr>
        <p:spPr>
          <a:xfrm>
            <a:off x="4716016" y="3255367"/>
            <a:ext cx="3092513"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对应的十进制数：</a:t>
            </a:r>
            <a:r>
              <a:rPr lang="en-US" altLang="zh-CN" sz="2400" b="1" dirty="0" smtClean="0">
                <a:solidFill>
                  <a:srgbClr val="FF0000"/>
                </a:solidFill>
                <a:latin typeface="Arial" pitchFamily="34" charset="0"/>
                <a:ea typeface="华文细黑" pitchFamily="2" charset="-122"/>
                <a:cs typeface="Arial" pitchFamily="34" charset="0"/>
              </a:rPr>
              <a:t>-15</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6" name="矩形 15"/>
          <p:cNvSpPr/>
          <p:nvPr/>
        </p:nvSpPr>
        <p:spPr>
          <a:xfrm>
            <a:off x="467544" y="5301208"/>
            <a:ext cx="3296095" cy="461665"/>
          </a:xfrm>
          <a:prstGeom prst="rect">
            <a:avLst/>
          </a:prstGeom>
          <a:solidFill>
            <a:srgbClr val="FFFFCC"/>
          </a:solidFill>
        </p:spPr>
        <p:txBody>
          <a:bodyPr wrap="none">
            <a:spAutoFit/>
          </a:bodyPr>
          <a:lstStyle/>
          <a:p>
            <a:r>
              <a:rPr lang="en-US" altLang="zh-CN" sz="2400" b="1" dirty="0" smtClean="0">
                <a:solidFill>
                  <a:srgbClr val="FF00FF"/>
                </a:solidFill>
              </a:rPr>
              <a:t>-30&lt;&lt;1</a:t>
            </a:r>
            <a:r>
              <a:rPr lang="zh-CN" altLang="en-US" sz="2400" b="1" dirty="0" smtClean="0">
                <a:solidFill>
                  <a:srgbClr val="FF00FF"/>
                </a:solidFill>
              </a:rPr>
              <a:t>的运算过程：</a:t>
            </a:r>
            <a:endParaRPr lang="zh-CN" altLang="en-US" sz="2400" b="1" dirty="0">
              <a:solidFill>
                <a:srgbClr val="FF00FF"/>
              </a:solidFill>
            </a:endParaRPr>
          </a:p>
        </p:txBody>
      </p:sp>
      <p:sp>
        <p:nvSpPr>
          <p:cNvPr id="17" name="矩形 16"/>
          <p:cNvSpPr/>
          <p:nvPr/>
        </p:nvSpPr>
        <p:spPr>
          <a:xfrm>
            <a:off x="4427984" y="4509120"/>
            <a:ext cx="3199594" cy="461665"/>
          </a:xfrm>
          <a:prstGeom prst="rect">
            <a:avLst/>
          </a:prstGeom>
          <a:solidFill>
            <a:schemeClr val="bg1"/>
          </a:solidFill>
          <a:ln>
            <a:solidFill>
              <a:schemeClr val="accent1"/>
            </a:solidFill>
          </a:ln>
        </p:spPr>
        <p:txBody>
          <a:bodyPr wrap="none">
            <a:spAutoFit/>
          </a:bodyPr>
          <a:lstStyle/>
          <a:p>
            <a:r>
              <a:rPr lang="en-US" altLang="zh-CN" sz="2400" b="1" dirty="0" smtClean="0">
                <a:latin typeface="Arial" pitchFamily="34" charset="0"/>
                <a:ea typeface="华文细黑" pitchFamily="2" charset="-122"/>
                <a:cs typeface="Arial" pitchFamily="34" charset="0"/>
              </a:rPr>
              <a:t>-30</a:t>
            </a:r>
            <a:r>
              <a:rPr lang="zh-CN" altLang="en-US" sz="2400" b="1" dirty="0" smtClean="0">
                <a:latin typeface="Arial" pitchFamily="34" charset="0"/>
                <a:ea typeface="华文细黑" pitchFamily="2" charset="-122"/>
                <a:cs typeface="Arial" pitchFamily="34" charset="0"/>
              </a:rPr>
              <a:t>的补码：</a:t>
            </a:r>
            <a:r>
              <a:rPr lang="en-US" altLang="zh-CN" sz="2400" b="1" dirty="0" smtClean="0">
                <a:solidFill>
                  <a:srgbClr val="FF0000"/>
                </a:solidFill>
                <a:latin typeface="Arial" pitchFamily="34" charset="0"/>
                <a:ea typeface="华文细黑" pitchFamily="2" charset="-122"/>
                <a:cs typeface="Arial" pitchFamily="34" charset="0"/>
              </a:rPr>
              <a:t>11100010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8" name="矩形 17"/>
          <p:cNvSpPr/>
          <p:nvPr/>
        </p:nvSpPr>
        <p:spPr>
          <a:xfrm>
            <a:off x="4369928" y="5085184"/>
            <a:ext cx="3282309"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   左移</a:t>
            </a:r>
            <a:r>
              <a:rPr lang="en-US" altLang="zh-CN" sz="2400" b="1" dirty="0" smtClean="0">
                <a:latin typeface="Arial" pitchFamily="34" charset="0"/>
                <a:ea typeface="华文细黑" pitchFamily="2" charset="-122"/>
                <a:cs typeface="Arial" pitchFamily="34" charset="0"/>
              </a:rPr>
              <a:t>1</a:t>
            </a:r>
            <a:r>
              <a:rPr lang="zh-CN" altLang="en-US" sz="2400" b="1" dirty="0" smtClean="0">
                <a:latin typeface="Arial" pitchFamily="34" charset="0"/>
                <a:ea typeface="华文细黑" pitchFamily="2" charset="-122"/>
                <a:cs typeface="Arial" pitchFamily="34" charset="0"/>
              </a:rPr>
              <a:t>位：</a:t>
            </a:r>
            <a:r>
              <a:rPr lang="en-US" altLang="zh-CN" sz="2400" b="1" dirty="0" smtClean="0">
                <a:solidFill>
                  <a:srgbClr val="FF0000"/>
                </a:solidFill>
                <a:latin typeface="Arial" pitchFamily="34" charset="0"/>
                <a:ea typeface="华文细黑" pitchFamily="2" charset="-122"/>
                <a:cs typeface="Arial" pitchFamily="34" charset="0"/>
              </a:rPr>
              <a:t> 11000100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9" name="矩形 18"/>
          <p:cNvSpPr/>
          <p:nvPr/>
        </p:nvSpPr>
        <p:spPr>
          <a:xfrm>
            <a:off x="4229301" y="5631631"/>
            <a:ext cx="3352521"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对应的原码：</a:t>
            </a:r>
            <a:r>
              <a:rPr lang="en-US" altLang="zh-CN" sz="2400" b="1" dirty="0" smtClean="0">
                <a:solidFill>
                  <a:srgbClr val="FF0000"/>
                </a:solidFill>
                <a:latin typeface="Arial" pitchFamily="34" charset="0"/>
                <a:ea typeface="华文细黑" pitchFamily="2" charset="-122"/>
                <a:cs typeface="Arial" pitchFamily="34" charset="0"/>
              </a:rPr>
              <a:t>10111100</a:t>
            </a:r>
            <a:endParaRPr lang="zh-CN" altLang="en-US" sz="2400" b="1" dirty="0">
              <a:solidFill>
                <a:srgbClr val="FF0000"/>
              </a:solidFill>
              <a:latin typeface="Arial" pitchFamily="34" charset="0"/>
              <a:ea typeface="华文细黑" pitchFamily="2" charset="-122"/>
              <a:cs typeface="Arial" pitchFamily="34" charset="0"/>
            </a:endParaRPr>
          </a:p>
        </p:txBody>
      </p:sp>
      <p:sp>
        <p:nvSpPr>
          <p:cNvPr id="20" name="矩形 19"/>
          <p:cNvSpPr/>
          <p:nvPr/>
        </p:nvSpPr>
        <p:spPr>
          <a:xfrm>
            <a:off x="4427984" y="6165304"/>
            <a:ext cx="3092513" cy="461665"/>
          </a:xfrm>
          <a:prstGeom prst="rect">
            <a:avLst/>
          </a:prstGeom>
          <a:solidFill>
            <a:schemeClr val="bg1"/>
          </a:solidFill>
          <a:ln>
            <a:solidFill>
              <a:schemeClr val="accent1"/>
            </a:solidFill>
          </a:ln>
        </p:spPr>
        <p:txBody>
          <a:bodyPr wrap="none">
            <a:spAutoFit/>
          </a:bodyPr>
          <a:lstStyle/>
          <a:p>
            <a:r>
              <a:rPr lang="zh-CN" altLang="en-US" sz="2400" b="1" dirty="0" smtClean="0">
                <a:latin typeface="Arial" pitchFamily="34" charset="0"/>
                <a:ea typeface="华文细黑" pitchFamily="2" charset="-122"/>
                <a:cs typeface="Arial" pitchFamily="34" charset="0"/>
              </a:rPr>
              <a:t>对应的十进制数：</a:t>
            </a:r>
            <a:r>
              <a:rPr lang="en-US" altLang="zh-CN" sz="2400" b="1" dirty="0" smtClean="0">
                <a:solidFill>
                  <a:srgbClr val="FF0000"/>
                </a:solidFill>
                <a:latin typeface="Arial" pitchFamily="34" charset="0"/>
                <a:ea typeface="华文细黑" pitchFamily="2" charset="-122"/>
                <a:cs typeface="Arial" pitchFamily="34" charset="0"/>
              </a:rPr>
              <a:t>-60</a:t>
            </a:r>
            <a:endParaRPr lang="zh-CN" altLang="en-US" sz="2400" b="1" dirty="0">
              <a:solidFill>
                <a:srgbClr val="FF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4" grpId="0" animBg="1"/>
      <p:bldP spid="15" grpId="0" animBg="1"/>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5632311"/>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其它运算符</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扩展赋值运算符：</a:t>
            </a:r>
            <a:r>
              <a:rPr lang="zh-CN" altLang="en-US" sz="2400" b="1" dirty="0" smtClean="0">
                <a:latin typeface="Arial" pitchFamily="34" charset="0"/>
                <a:ea typeface="华文细黑" pitchFamily="2" charset="-122"/>
                <a:cs typeface="Arial" pitchFamily="34" charset="0"/>
              </a:rPr>
              <a:t>扩展赋值运算符是在赋值号</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前面再加上其它运算符，是对表达式的一种简写形式。</a:t>
            </a:r>
            <a:endParaRPr lang="en-US" altLang="zh-CN" sz="2400" b="1" dirty="0" smtClean="0">
              <a:latin typeface="Arial" pitchFamily="34" charset="0"/>
              <a:ea typeface="华文细黑" pitchFamily="2" charset="-122"/>
              <a:cs typeface="Arial" pitchFamily="34" charset="0"/>
            </a:endParaRPr>
          </a:p>
          <a:p>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a+=4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  a-=4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a*=4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  a/=4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 a%=4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“&amp;=”</a:t>
            </a:r>
            <a:r>
              <a:rPr lang="en-US" altLang="zh-CN" sz="2400" b="1" dirty="0" smtClean="0">
                <a:latin typeface="Arial" pitchFamily="34" charset="0"/>
                <a:ea typeface="华文细黑" pitchFamily="2" charset="-122"/>
                <a:cs typeface="Arial" pitchFamily="34" charset="0"/>
              </a:rPr>
              <a:t>. a&amp;=4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a=a&amp;4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 a|=4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 a^=4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“&gt;&gt;=”</a:t>
            </a:r>
            <a:r>
              <a:rPr lang="en-US" altLang="zh-CN" sz="2400" b="1" dirty="0" smtClean="0">
                <a:latin typeface="Arial" pitchFamily="34" charset="0"/>
                <a:ea typeface="华文细黑" pitchFamily="2" charset="-122"/>
                <a:cs typeface="Arial" pitchFamily="34" charset="0"/>
              </a:rPr>
              <a:t>. a&gt;&gt;=4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a=a&gt;&gt;4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“&lt;&lt;=”</a:t>
            </a:r>
            <a:r>
              <a:rPr lang="en-US" altLang="zh-CN" sz="2400" b="1" dirty="0" smtClean="0">
                <a:latin typeface="Arial" pitchFamily="34" charset="0"/>
                <a:ea typeface="华文细黑" pitchFamily="2" charset="-122"/>
                <a:cs typeface="Arial" pitchFamily="34" charset="0"/>
              </a:rPr>
              <a:t>. a&lt;&lt;=4</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a=a&lt;&lt;4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“&gt;&gt;&gt;=”</a:t>
            </a:r>
            <a:r>
              <a:rPr lang="en-US" altLang="zh-CN" sz="2400" b="1" dirty="0" smtClean="0">
                <a:latin typeface="Arial" pitchFamily="34" charset="0"/>
                <a:ea typeface="华文细黑" pitchFamily="2" charset="-122"/>
                <a:cs typeface="Arial" pitchFamily="34" charset="0"/>
              </a:rPr>
              <a:t>. a&gt;&gt;&gt;=</a:t>
            </a:r>
            <a:r>
              <a:rPr lang="zh-CN" altLang="en-US" sz="2400" b="1" dirty="0" smtClean="0">
                <a:latin typeface="Arial" pitchFamily="34" charset="0"/>
                <a:ea typeface="华文细黑" pitchFamily="2" charset="-122"/>
                <a:cs typeface="Arial" pitchFamily="34" charset="0"/>
              </a:rPr>
              <a:t>等价于</a:t>
            </a:r>
            <a:r>
              <a:rPr lang="en-US" altLang="zh-CN" sz="2400" b="1" dirty="0" smtClean="0">
                <a:latin typeface="Arial" pitchFamily="34" charset="0"/>
                <a:ea typeface="华文细黑" pitchFamily="2" charset="-122"/>
                <a:cs typeface="Arial" pitchFamily="34" charset="0"/>
              </a:rPr>
              <a:t>a &gt;&gt;&gt;=4</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p:txBody>
      </p:sp>
      <p:sp>
        <p:nvSpPr>
          <p:cNvPr id="6" name="矩形 5"/>
          <p:cNvSpPr/>
          <p:nvPr/>
        </p:nvSpPr>
        <p:spPr>
          <a:xfrm>
            <a:off x="5004048" y="2708920"/>
            <a:ext cx="3816424" cy="2677656"/>
          </a:xfrm>
          <a:prstGeom prst="rect">
            <a:avLst/>
          </a:prstGeom>
          <a:solidFill>
            <a:srgbClr val="FFFF00"/>
          </a:solidFill>
        </p:spPr>
        <p:txBody>
          <a:bodyPr wrap="square">
            <a:spAutoFit/>
          </a:bodyPr>
          <a:lstStyle/>
          <a:p>
            <a:r>
              <a:rPr lang="zh-CN" altLang="en-US" sz="2400" dirty="0" smtClean="0">
                <a:latin typeface="Arial" pitchFamily="34" charset="0"/>
                <a:ea typeface="华文细黑" pitchFamily="2" charset="-122"/>
                <a:cs typeface="Arial" pitchFamily="34" charset="0"/>
              </a:rPr>
              <a:t>赋值语句：</a:t>
            </a:r>
            <a:endParaRPr lang="en-US" altLang="zh-CN" sz="2400" dirty="0" smtClean="0">
              <a:latin typeface="Arial" pitchFamily="34" charset="0"/>
              <a:ea typeface="华文细黑" pitchFamily="2" charset="-122"/>
              <a:cs typeface="Arial" pitchFamily="34" charset="0"/>
            </a:endParaRPr>
          </a:p>
          <a:p>
            <a:r>
              <a:rPr lang="en-US" altLang="zh-CN" sz="2400" dirty="0" err="1" smtClean="0">
                <a:solidFill>
                  <a:srgbClr val="FF0000"/>
                </a:solidFill>
                <a:latin typeface="Arial" pitchFamily="34" charset="0"/>
                <a:ea typeface="华文细黑" pitchFamily="2" charset="-122"/>
                <a:cs typeface="Arial" pitchFamily="34" charset="0"/>
              </a:rPr>
              <a:t>var</a:t>
            </a:r>
            <a:r>
              <a:rPr lang="en-US" altLang="zh-CN" sz="2400" dirty="0" smtClean="0">
                <a:solidFill>
                  <a:srgbClr val="FF0000"/>
                </a:solidFill>
                <a:latin typeface="Arial" pitchFamily="34" charset="0"/>
                <a:ea typeface="华文细黑" pitchFamily="2" charset="-122"/>
                <a:cs typeface="Arial" pitchFamily="34" charset="0"/>
              </a:rPr>
              <a:t>=</a:t>
            </a:r>
            <a:r>
              <a:rPr lang="en-US" altLang="zh-CN" sz="2400" dirty="0" err="1" smtClean="0">
                <a:solidFill>
                  <a:srgbClr val="FF0000"/>
                </a:solidFill>
                <a:latin typeface="Arial" pitchFamily="34" charset="0"/>
                <a:ea typeface="华文细黑" pitchFamily="2" charset="-122"/>
                <a:cs typeface="Arial" pitchFamily="34" charset="0"/>
              </a:rPr>
              <a:t>var</a:t>
            </a:r>
            <a:r>
              <a:rPr lang="en-US" altLang="zh-CN" sz="2400" dirty="0" smtClean="0">
                <a:solidFill>
                  <a:srgbClr val="FF0000"/>
                </a:solidFill>
                <a:latin typeface="Arial" pitchFamily="34" charset="0"/>
                <a:ea typeface="华文细黑" pitchFamily="2" charset="-122"/>
                <a:cs typeface="Arial" pitchFamily="34" charset="0"/>
              </a:rPr>
              <a:t> op expression </a:t>
            </a:r>
          </a:p>
          <a:p>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其中，</a:t>
            </a:r>
            <a:r>
              <a:rPr lang="en-US" altLang="zh-CN" sz="2400" dirty="0" err="1" smtClean="0">
                <a:latin typeface="Arial" pitchFamily="34" charset="0"/>
                <a:ea typeface="华文细黑" pitchFamily="2" charset="-122"/>
                <a:cs typeface="Arial" pitchFamily="34" charset="0"/>
              </a:rPr>
              <a:t>var</a:t>
            </a:r>
            <a:r>
              <a:rPr lang="zh-CN" altLang="en-US" sz="2400" dirty="0" smtClean="0">
                <a:latin typeface="Arial" pitchFamily="34" charset="0"/>
                <a:ea typeface="华文细黑" pitchFamily="2" charset="-122"/>
                <a:cs typeface="Arial" pitchFamily="34" charset="0"/>
              </a:rPr>
              <a:t>是变量，</a:t>
            </a:r>
            <a:r>
              <a:rPr lang="en-US" altLang="zh-CN" sz="2400" dirty="0" smtClean="0">
                <a:latin typeface="Arial" pitchFamily="34" charset="0"/>
                <a:ea typeface="华文细黑" pitchFamily="2" charset="-122"/>
                <a:cs typeface="Arial" pitchFamily="34" charset="0"/>
              </a:rPr>
              <a:t>op</a:t>
            </a:r>
            <a:r>
              <a:rPr lang="zh-CN" altLang="en-US" sz="2400" dirty="0" smtClean="0">
                <a:latin typeface="Arial" pitchFamily="34" charset="0"/>
                <a:ea typeface="华文细黑" pitchFamily="2" charset="-122"/>
                <a:cs typeface="Arial" pitchFamily="34" charset="0"/>
              </a:rPr>
              <a:t>是算术运算符或位运算符，</a:t>
            </a:r>
            <a:r>
              <a:rPr lang="en-US" altLang="zh-CN" sz="2400" dirty="0" smtClean="0">
                <a:latin typeface="Arial" pitchFamily="34" charset="0"/>
                <a:ea typeface="华文细黑" pitchFamily="2" charset="-122"/>
                <a:cs typeface="Arial" pitchFamily="34" charset="0"/>
              </a:rPr>
              <a:t>expression</a:t>
            </a:r>
            <a:r>
              <a:rPr lang="zh-CN" altLang="en-US" sz="2400" dirty="0" smtClean="0">
                <a:latin typeface="Arial" pitchFamily="34" charset="0"/>
                <a:ea typeface="华文细黑" pitchFamily="2" charset="-122"/>
                <a:cs typeface="Arial" pitchFamily="34" charset="0"/>
              </a:rPr>
              <a:t>为表达式</a:t>
            </a:r>
            <a:r>
              <a:rPr lang="en-US" altLang="zh-CN" sz="2400" dirty="0" smtClean="0">
                <a:latin typeface="Arial" pitchFamily="34" charset="0"/>
                <a:ea typeface="华文细黑" pitchFamily="2" charset="-122"/>
                <a:cs typeface="Arial" pitchFamily="34" charset="0"/>
              </a:rPr>
              <a:t>) </a:t>
            </a:r>
          </a:p>
          <a:p>
            <a:r>
              <a:rPr lang="zh-CN" altLang="en-US" sz="2400" dirty="0" smtClean="0">
                <a:latin typeface="Arial" pitchFamily="34" charset="0"/>
                <a:ea typeface="华文细黑" pitchFamily="2" charset="-122"/>
                <a:cs typeface="Arial" pitchFamily="34" charset="0"/>
              </a:rPr>
              <a:t>可以表示为</a:t>
            </a:r>
            <a:endParaRPr lang="en-US" altLang="zh-CN" sz="2400" dirty="0" smtClean="0">
              <a:latin typeface="Arial" pitchFamily="34" charset="0"/>
              <a:ea typeface="华文细黑" pitchFamily="2" charset="-122"/>
              <a:cs typeface="Arial" pitchFamily="34" charset="0"/>
            </a:endParaRPr>
          </a:p>
          <a:p>
            <a:r>
              <a:rPr lang="en-US" altLang="zh-CN" sz="2400" dirty="0" err="1" smtClean="0">
                <a:solidFill>
                  <a:srgbClr val="FF0000"/>
                </a:solidFill>
                <a:latin typeface="Arial" pitchFamily="34" charset="0"/>
                <a:ea typeface="华文细黑" pitchFamily="2" charset="-122"/>
                <a:cs typeface="Arial" pitchFamily="34" charset="0"/>
              </a:rPr>
              <a:t>var</a:t>
            </a:r>
            <a:r>
              <a:rPr lang="en-US" altLang="zh-CN" sz="2400" dirty="0" smtClean="0">
                <a:solidFill>
                  <a:srgbClr val="FF0000"/>
                </a:solidFill>
                <a:latin typeface="Arial" pitchFamily="34" charset="0"/>
                <a:ea typeface="华文细黑" pitchFamily="2" charset="-122"/>
                <a:cs typeface="Arial" pitchFamily="34" charset="0"/>
              </a:rPr>
              <a:t> op=expression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p:cTn id="20"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1"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2"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3"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p:cTn id="39" dur="500" fill="hold"/>
                                        <p:tgtEl>
                                          <p:spTgt spid="4">
                                            <p:txEl>
                                              <p:pRg st="8" end="8"/>
                                            </p:txEl>
                                          </p:spTgt>
                                        </p:tgtEl>
                                        <p:attrNameLst>
                                          <p:attrName>ppt_w</p:attrName>
                                        </p:attrNameLst>
                                      </p:cBhvr>
                                      <p:tavLst>
                                        <p:tav tm="0">
                                          <p:val>
                                            <p:strVal val="#ppt_w*0.05"/>
                                          </p:val>
                                        </p:tav>
                                        <p:tav tm="100000">
                                          <p:val>
                                            <p:strVal val="#ppt_w"/>
                                          </p:val>
                                        </p:tav>
                                      </p:tavLst>
                                    </p:anim>
                                    <p:anim calcmode="lin" valueType="num">
                                      <p:cBhvr>
                                        <p:cTn id="40" dur="500" fill="hold"/>
                                        <p:tgtEl>
                                          <p:spTgt spid="4">
                                            <p:txEl>
                                              <p:pRg st="8" end="8"/>
                                            </p:txEl>
                                          </p:spTgt>
                                        </p:tgtEl>
                                        <p:attrNameLst>
                                          <p:attrName>ppt_h</p:attrName>
                                        </p:attrNameLst>
                                      </p:cBhvr>
                                      <p:tavLst>
                                        <p:tav tm="0">
                                          <p:val>
                                            <p:strVal val="#ppt_h"/>
                                          </p:val>
                                        </p:tav>
                                        <p:tav tm="100000">
                                          <p:val>
                                            <p:strVal val="#ppt_h"/>
                                          </p:val>
                                        </p:tav>
                                      </p:tavLst>
                                    </p:anim>
                                    <p:anim calcmode="lin" valueType="num">
                                      <p:cBhvr>
                                        <p:cTn id="41" dur="500" fill="hold"/>
                                        <p:tgtEl>
                                          <p:spTgt spid="4">
                                            <p:txEl>
                                              <p:pRg st="8" end="8"/>
                                            </p:txEl>
                                          </p:spTgt>
                                        </p:tgtEl>
                                        <p:attrNameLst>
                                          <p:attrName>ppt_x</p:attrName>
                                        </p:attrNameLst>
                                      </p:cBhvr>
                                      <p:tavLst>
                                        <p:tav tm="0">
                                          <p:val>
                                            <p:strVal val="#ppt_x-.2"/>
                                          </p:val>
                                        </p:tav>
                                        <p:tav tm="100000">
                                          <p:val>
                                            <p:strVal val="#ppt_x"/>
                                          </p:val>
                                        </p:tav>
                                      </p:tavLst>
                                    </p:anim>
                                    <p:anim calcmode="lin" valueType="num">
                                      <p:cBhvr>
                                        <p:cTn id="42" dur="500" fill="hold"/>
                                        <p:tgtEl>
                                          <p:spTgt spid="4">
                                            <p:txEl>
                                              <p:pRg st="8" end="8"/>
                                            </p:txEl>
                                          </p:spTgt>
                                        </p:tgtEl>
                                        <p:attrNameLst>
                                          <p:attrName>ppt_y</p:attrName>
                                        </p:attrNameLst>
                                      </p:cBhvr>
                                      <p:tavLst>
                                        <p:tav tm="0">
                                          <p:val>
                                            <p:strVal val="#ppt_y"/>
                                          </p:val>
                                        </p:tav>
                                        <p:tav tm="100000">
                                          <p:val>
                                            <p:strVal val="#ppt_y"/>
                                          </p:val>
                                        </p:tav>
                                      </p:tavLst>
                                    </p:anim>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
                                            <p:txEl>
                                              <p:pRg st="12" end="12"/>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2400657"/>
          </a:xfrm>
          <a:prstGeom prst="rect">
            <a:avLst/>
          </a:prstGeom>
          <a:noFill/>
        </p:spPr>
        <p:txBody>
          <a:bodyPr wrap="square" rtlCol="0">
            <a:spAutoFit/>
          </a:bodyPr>
          <a:lstStyle/>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条件运算符</a:t>
            </a:r>
            <a:r>
              <a:rPr lang="en-US" altLang="zh-CN" sz="2600" b="1" dirty="0" smtClean="0">
                <a:solidFill>
                  <a:srgbClr val="C00000"/>
                </a:solidFill>
                <a:latin typeface="Arial" pitchFamily="34" charset="0"/>
                <a:ea typeface="华文细黑" pitchFamily="2" charset="-122"/>
                <a:cs typeface="Arial" pitchFamily="34" charset="0"/>
              </a:rPr>
              <a:t>(?=)</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是三元运算符，它一般形式为：</a:t>
            </a:r>
            <a:endParaRPr lang="en-US" altLang="zh-CN" sz="2600" b="1" dirty="0" smtClean="0">
              <a:latin typeface="Arial" pitchFamily="34" charset="0"/>
              <a:ea typeface="华文细黑" pitchFamily="2" charset="-122"/>
              <a:cs typeface="Arial" pitchFamily="34" charset="0"/>
            </a:endParaRPr>
          </a:p>
          <a:p>
            <a:r>
              <a:rPr lang="zh-CN" altLang="en-US" sz="2400" b="1" dirty="0" smtClean="0">
                <a:latin typeface="Arial" pitchFamily="34" charset="0"/>
                <a:ea typeface="华文细黑" pitchFamily="2" charset="-122"/>
                <a:cs typeface="Arial" pitchFamily="34" charset="0"/>
              </a:rPr>
              <a:t>                               </a:t>
            </a:r>
            <a:r>
              <a:rPr lang="zh-CN" altLang="en-US" sz="2400" b="1" dirty="0" smtClean="0">
                <a:solidFill>
                  <a:srgbClr val="0000FF"/>
                </a:solidFill>
                <a:latin typeface="Arial" pitchFamily="34" charset="0"/>
                <a:ea typeface="华文细黑" pitchFamily="2" charset="-122"/>
                <a:cs typeface="Arial" pitchFamily="34" charset="0"/>
              </a:rPr>
              <a:t> </a:t>
            </a:r>
            <a:r>
              <a:rPr lang="zh-CN" altLang="en-US" sz="2800" b="1" dirty="0" smtClean="0">
                <a:solidFill>
                  <a:srgbClr val="0000FF"/>
                </a:solidFill>
                <a:latin typeface="Arial" pitchFamily="34" charset="0"/>
                <a:ea typeface="华文细黑" pitchFamily="2" charset="-122"/>
                <a:cs typeface="Arial" pitchFamily="34" charset="0"/>
              </a:rPr>
              <a:t>表达式</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0000FF"/>
                </a:solidFill>
                <a:latin typeface="Arial" pitchFamily="34" charset="0"/>
                <a:ea typeface="华文细黑" pitchFamily="2" charset="-122"/>
                <a:cs typeface="Arial" pitchFamily="34" charset="0"/>
              </a:rPr>
              <a:t>语句</a:t>
            </a:r>
            <a:r>
              <a:rPr lang="en-US" altLang="zh-CN" sz="2800" b="1" dirty="0" smtClean="0">
                <a:solidFill>
                  <a:srgbClr val="0000FF"/>
                </a:solidFill>
                <a:latin typeface="Arial" pitchFamily="34" charset="0"/>
                <a:ea typeface="华文细黑" pitchFamily="2" charset="-122"/>
                <a:cs typeface="Arial" pitchFamily="34" charset="0"/>
              </a:rPr>
              <a:t>1</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0000FF"/>
                </a:solidFill>
                <a:latin typeface="Arial" pitchFamily="34" charset="0"/>
                <a:ea typeface="华文细黑" pitchFamily="2" charset="-122"/>
                <a:cs typeface="Arial" pitchFamily="34" charset="0"/>
              </a:rPr>
              <a:t>语句</a:t>
            </a:r>
            <a:r>
              <a:rPr lang="en-US" altLang="zh-CN" sz="2800" b="1" dirty="0" smtClean="0">
                <a:solidFill>
                  <a:srgbClr val="0000FF"/>
                </a:solidFill>
                <a:latin typeface="Arial" pitchFamily="34" charset="0"/>
                <a:ea typeface="华文细黑" pitchFamily="2" charset="-122"/>
                <a:cs typeface="Arial" pitchFamily="34" charset="0"/>
              </a:rPr>
              <a:t>2</a:t>
            </a:r>
            <a:r>
              <a:rPr lang="zh-CN" altLang="en-US" sz="2800" b="1" dirty="0" smtClean="0">
                <a:latin typeface="Arial" pitchFamily="34" charset="0"/>
                <a:ea typeface="华文细黑" pitchFamily="2" charset="-122"/>
                <a:cs typeface="Arial" pitchFamily="34" charset="0"/>
              </a:rPr>
              <a:t>；</a:t>
            </a:r>
            <a:endParaRPr lang="en-US" altLang="zh-CN" sz="2800" b="1" dirty="0" smtClean="0">
              <a:latin typeface="Arial" pitchFamily="34" charset="0"/>
              <a:ea typeface="华文细黑" pitchFamily="2" charset="-122"/>
              <a:cs typeface="Arial" pitchFamily="34" charset="0"/>
            </a:endParaRPr>
          </a:p>
          <a:p>
            <a:r>
              <a:rPr lang="zh-CN" altLang="en-US" sz="2400" b="1" dirty="0" smtClean="0">
                <a:latin typeface="Arial" pitchFamily="34" charset="0"/>
                <a:ea typeface="华文细黑" pitchFamily="2" charset="-122"/>
                <a:cs typeface="Arial" pitchFamily="34" charset="0"/>
              </a:rPr>
              <a:t>表达式得到一个逻辑值，根据该值得真假决定执行什么操作。如果为真</a:t>
            </a:r>
            <a:r>
              <a:rPr lang="en-US" altLang="zh-CN" sz="2400" b="1" dirty="0" smtClean="0">
                <a:latin typeface="Arial" pitchFamily="34" charset="0"/>
                <a:ea typeface="华文细黑" pitchFamily="2" charset="-122"/>
                <a:cs typeface="Arial" pitchFamily="34" charset="0"/>
              </a:rPr>
              <a:t>(true)</a:t>
            </a:r>
            <a:r>
              <a:rPr lang="zh-CN" altLang="en-US" sz="2400" b="1" dirty="0" smtClean="0">
                <a:latin typeface="Arial" pitchFamily="34" charset="0"/>
                <a:ea typeface="华文细黑" pitchFamily="2" charset="-122"/>
                <a:cs typeface="Arial" pitchFamily="34" charset="0"/>
              </a:rPr>
              <a:t>，执行语句</a:t>
            </a:r>
            <a:r>
              <a:rPr lang="en-US" altLang="zh-CN" sz="2400" b="1" dirty="0" smtClean="0">
                <a:latin typeface="Arial" pitchFamily="34" charset="0"/>
                <a:ea typeface="华文细黑" pitchFamily="2" charset="-122"/>
                <a:cs typeface="Arial" pitchFamily="34" charset="0"/>
              </a:rPr>
              <a:t>1</a:t>
            </a:r>
            <a:r>
              <a:rPr lang="zh-CN" altLang="en-US" sz="2400" b="1" dirty="0" smtClean="0">
                <a:latin typeface="Arial" pitchFamily="34" charset="0"/>
                <a:ea typeface="华文细黑" pitchFamily="2" charset="-122"/>
                <a:cs typeface="Arial" pitchFamily="34" charset="0"/>
              </a:rPr>
              <a:t>，否则执行语句</a:t>
            </a:r>
            <a:r>
              <a:rPr lang="en-US" altLang="zh-CN" sz="2400" b="1" dirty="0" smtClean="0">
                <a:latin typeface="Arial" pitchFamily="34" charset="0"/>
                <a:ea typeface="华文细黑" pitchFamily="2" charset="-122"/>
                <a:cs typeface="Arial" pitchFamily="34" charset="0"/>
              </a:rPr>
              <a:t>2(</a:t>
            </a:r>
            <a:r>
              <a:rPr lang="zh-CN" altLang="en-US" sz="2400" b="1" dirty="0" smtClean="0">
                <a:latin typeface="Arial" pitchFamily="34" charset="0"/>
                <a:ea typeface="华文细黑" pitchFamily="2" charset="-122"/>
                <a:cs typeface="Arial" pitchFamily="34" charset="0"/>
              </a:rPr>
              <a:t>语句</a:t>
            </a:r>
            <a:r>
              <a:rPr lang="en-US" altLang="zh-CN" sz="2400" b="1" dirty="0" smtClean="0">
                <a:latin typeface="Arial" pitchFamily="34" charset="0"/>
                <a:ea typeface="华文细黑" pitchFamily="2" charset="-122"/>
                <a:cs typeface="Arial" pitchFamily="34" charset="0"/>
              </a:rPr>
              <a:t>1</a:t>
            </a:r>
            <a:r>
              <a:rPr lang="zh-CN" altLang="en-US" sz="2400" b="1" dirty="0" smtClean="0">
                <a:latin typeface="Arial" pitchFamily="34" charset="0"/>
                <a:ea typeface="华文细黑" pitchFamily="2" charset="-122"/>
                <a:cs typeface="Arial" pitchFamily="34" charset="0"/>
              </a:rPr>
              <a:t>和语句</a:t>
            </a:r>
            <a:r>
              <a:rPr lang="en-US" altLang="zh-CN" sz="2400" b="1" dirty="0" smtClean="0">
                <a:latin typeface="Arial" pitchFamily="34" charset="0"/>
                <a:ea typeface="华文细黑" pitchFamily="2" charset="-122"/>
                <a:cs typeface="Arial" pitchFamily="34" charset="0"/>
              </a:rPr>
              <a:t>2</a:t>
            </a:r>
            <a:r>
              <a:rPr lang="zh-CN" altLang="en-US" sz="2400" b="1" dirty="0" smtClean="0">
                <a:latin typeface="Arial" pitchFamily="34" charset="0"/>
                <a:ea typeface="华文细黑" pitchFamily="2" charset="-122"/>
                <a:cs typeface="Arial" pitchFamily="34" charset="0"/>
              </a:rPr>
              <a:t>需要返回相同的类型，且不能是</a:t>
            </a:r>
            <a:r>
              <a:rPr lang="en-US" altLang="zh-CN" sz="2400" b="1" dirty="0" smtClean="0">
                <a:latin typeface="Arial" pitchFamily="34" charset="0"/>
                <a:ea typeface="华文细黑" pitchFamily="2" charset="-122"/>
                <a:cs typeface="Arial" pitchFamily="34" charset="0"/>
              </a:rPr>
              <a:t>void)</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p"/>
            </a:pPr>
            <a:r>
              <a:rPr lang="zh-CN" altLang="en-US" sz="2400" b="1" dirty="0" smtClean="0">
                <a:solidFill>
                  <a:srgbClr val="C00000"/>
                </a:solidFill>
                <a:latin typeface="Arial" pitchFamily="34" charset="0"/>
                <a:ea typeface="华文细黑" pitchFamily="2" charset="-122"/>
                <a:cs typeface="Arial" pitchFamily="34" charset="0"/>
              </a:rPr>
              <a:t>例如：</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5" name="矩形 4"/>
          <p:cNvSpPr/>
          <p:nvPr/>
        </p:nvSpPr>
        <p:spPr>
          <a:xfrm>
            <a:off x="395536" y="3390091"/>
            <a:ext cx="6192688" cy="830997"/>
          </a:xfrm>
          <a:prstGeom prst="rect">
            <a:avLst/>
          </a:prstGeom>
          <a:solidFill>
            <a:srgbClr val="FFFFCC"/>
          </a:solidFill>
        </p:spPr>
        <p:txBody>
          <a:bodyPr wrap="square">
            <a:spAutoFit/>
          </a:bodyPr>
          <a:lstStyle/>
          <a:p>
            <a:r>
              <a:rPr lang="en-US" altLang="zh-CN" sz="2400" b="1" dirty="0" smtClean="0">
                <a:latin typeface="Arial" pitchFamily="34" charset="0"/>
                <a:ea typeface="华文细黑" pitchFamily="2" charset="-122"/>
                <a:cs typeface="Arial" pitchFamily="34" charset="0"/>
              </a:rPr>
              <a:t>int</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a=100,b=90;</a:t>
            </a:r>
          </a:p>
          <a:p>
            <a:r>
              <a:rPr lang="en-US" altLang="zh-CN" sz="2400" b="1" dirty="0" err="1" smtClean="0">
                <a:latin typeface="Arial" pitchFamily="34" charset="0"/>
                <a:ea typeface="华文细黑" pitchFamily="2" charset="-122"/>
                <a:cs typeface="Arial" pitchFamily="34" charset="0"/>
              </a:rPr>
              <a:t>System.out.println</a:t>
            </a:r>
            <a:r>
              <a:rPr lang="en-US" altLang="zh-CN" sz="2400" b="1" dirty="0" smtClean="0">
                <a:latin typeface="Arial" pitchFamily="34" charset="0"/>
                <a:ea typeface="华文细黑" pitchFamily="2" charset="-122"/>
                <a:cs typeface="Arial" pitchFamily="34" charset="0"/>
              </a:rPr>
              <a:t>(a&gt;b?(a+=10):(b+=10));</a:t>
            </a:r>
          </a:p>
        </p:txBody>
      </p:sp>
      <p:sp>
        <p:nvSpPr>
          <p:cNvPr id="6" name="矩形 5"/>
          <p:cNvSpPr/>
          <p:nvPr/>
        </p:nvSpPr>
        <p:spPr>
          <a:xfrm>
            <a:off x="6948264" y="3645024"/>
            <a:ext cx="1224136" cy="461665"/>
          </a:xfrm>
          <a:prstGeom prst="rect">
            <a:avLst/>
          </a:prstGeom>
          <a:solidFill>
            <a:schemeClr val="bg2">
              <a:lumMod val="90000"/>
            </a:schemeClr>
          </a:solidFill>
        </p:spPr>
        <p:txBody>
          <a:bodyPr wrap="square">
            <a:spAutoFit/>
          </a:bodyPr>
          <a:lstStyle/>
          <a:p>
            <a:r>
              <a:rPr lang="en-US" altLang="zh-CN" sz="2400" b="1" dirty="0" smtClean="0">
                <a:latin typeface="Arial" pitchFamily="34" charset="0"/>
                <a:ea typeface="华文细黑" pitchFamily="2" charset="-122"/>
                <a:cs typeface="Arial" pitchFamily="34" charset="0"/>
              </a:rPr>
              <a:t>110</a:t>
            </a:r>
          </a:p>
        </p:txBody>
      </p:sp>
      <p:sp>
        <p:nvSpPr>
          <p:cNvPr id="7" name="TextBox 6"/>
          <p:cNvSpPr txBox="1"/>
          <p:nvPr/>
        </p:nvSpPr>
        <p:spPr>
          <a:xfrm>
            <a:off x="395536" y="4365104"/>
            <a:ext cx="8496944" cy="1569660"/>
          </a:xfrm>
          <a:prstGeom prst="rect">
            <a:avLst/>
          </a:prstGeom>
          <a:noFill/>
        </p:spPr>
        <p:txBody>
          <a:bodyPr wrap="square" rtlCol="0">
            <a:spAutoFit/>
          </a:bodyPr>
          <a:lstStyle/>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点运算符</a:t>
            </a:r>
            <a:r>
              <a:rPr lang="en-US" altLang="zh-CN" sz="2400" b="1" dirty="0" smtClean="0">
                <a:solidFill>
                  <a:srgbClr val="C00000"/>
                </a:solidFill>
                <a:latin typeface="Arial" pitchFamily="34" charset="0"/>
                <a:ea typeface="华文细黑" pitchFamily="2" charset="-122"/>
                <a:cs typeface="Arial" pitchFamily="34" charset="0"/>
              </a:rPr>
              <a:t>(.)</a:t>
            </a: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实例运算符</a:t>
            </a: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err="1" smtClean="0">
                <a:solidFill>
                  <a:srgbClr val="C00000"/>
                </a:solidFill>
                <a:latin typeface="Arial" pitchFamily="34" charset="0"/>
                <a:ea typeface="华文细黑" pitchFamily="2" charset="-122"/>
                <a:cs typeface="Arial" pitchFamily="34" charset="0"/>
              </a:rPr>
              <a:t>instanceof</a:t>
            </a:r>
            <a:r>
              <a:rPr lang="en-US" altLang="zh-CN" sz="2400" b="1" dirty="0" smtClean="0">
                <a:solidFill>
                  <a:srgbClr val="C00000"/>
                </a:solidFill>
                <a:latin typeface="Arial" pitchFamily="34" charset="0"/>
                <a:ea typeface="华文细黑" pitchFamily="2" charset="-122"/>
                <a:cs typeface="Arial" pitchFamily="34" charset="0"/>
              </a:rPr>
              <a:t>)</a:t>
            </a:r>
          </a:p>
          <a:p>
            <a:pPr>
              <a:buFont typeface="Wingdings"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new</a:t>
            </a:r>
            <a:r>
              <a:rPr lang="zh-CN" altLang="en-US" sz="2400" b="1" dirty="0" smtClean="0">
                <a:solidFill>
                  <a:srgbClr val="C00000"/>
                </a:solidFill>
                <a:latin typeface="Arial" pitchFamily="34" charset="0"/>
                <a:ea typeface="华文细黑" pitchFamily="2" charset="-122"/>
                <a:cs typeface="Arial" pitchFamily="34" charset="0"/>
              </a:rPr>
              <a:t>运算符</a:t>
            </a:r>
            <a:endParaRPr lang="en-US" altLang="zh-CN" sz="2400" b="1" dirty="0" smtClean="0">
              <a:solidFill>
                <a:srgbClr val="C00000"/>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数组下标运算符</a:t>
            </a:r>
            <a:r>
              <a:rPr lang="en-US" altLang="zh-CN" sz="2400" b="1" dirty="0" smtClean="0">
                <a:solidFill>
                  <a:srgbClr val="C00000"/>
                </a:solidFill>
                <a:latin typeface="Arial" pitchFamily="34" charset="0"/>
                <a:ea typeface="华文细黑" pitchFamily="2" charset="-122"/>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4" presetClass="entr" presetSubtype="0" accel="10000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ppt_w*0.05"/>
                                          </p:val>
                                        </p:tav>
                                        <p:tav tm="100000">
                                          <p:val>
                                            <p:strVal val="#ppt_w"/>
                                          </p:val>
                                        </p:tav>
                                      </p:tavLst>
                                    </p:anim>
                                    <p:anim calcmode="lin" valueType="num">
                                      <p:cBhvr>
                                        <p:cTn id="48" dur="500" fill="hold"/>
                                        <p:tgtEl>
                                          <p:spTgt spid="6"/>
                                        </p:tgtEl>
                                        <p:attrNameLst>
                                          <p:attrName>ppt_h</p:attrName>
                                        </p:attrNameLst>
                                      </p:cBhvr>
                                      <p:tavLst>
                                        <p:tav tm="0">
                                          <p:val>
                                            <p:strVal val="#ppt_h"/>
                                          </p:val>
                                        </p:tav>
                                        <p:tav tm="100000">
                                          <p:val>
                                            <p:strVal val="#ppt_h"/>
                                          </p:val>
                                        </p:tav>
                                      </p:tavLst>
                                    </p:anim>
                                    <p:anim calcmode="lin" valueType="num">
                                      <p:cBhvr>
                                        <p:cTn id="49" dur="500" fill="hold"/>
                                        <p:tgtEl>
                                          <p:spTgt spid="6"/>
                                        </p:tgtEl>
                                        <p:attrNameLst>
                                          <p:attrName>ppt_x</p:attrName>
                                        </p:attrNameLst>
                                      </p:cBhvr>
                                      <p:tavLst>
                                        <p:tav tm="0">
                                          <p:val>
                                            <p:strVal val="#ppt_x-.2"/>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4" presetClass="entr" presetSubtype="0" accel="100000" fill="hold"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 calcmode="lin" valueType="num">
                                      <p:cBhvr>
                                        <p:cTn id="56" dur="500" fill="hold"/>
                                        <p:tgtEl>
                                          <p:spTgt spid="7">
                                            <p:txEl>
                                              <p:pRg st="0" end="0"/>
                                            </p:txEl>
                                          </p:spTgt>
                                        </p:tgtEl>
                                        <p:attrNameLst>
                                          <p:attrName>ppt_w</p:attrName>
                                        </p:attrNameLst>
                                      </p:cBhvr>
                                      <p:tavLst>
                                        <p:tav tm="0">
                                          <p:val>
                                            <p:strVal val="#ppt_w*0.05"/>
                                          </p:val>
                                        </p:tav>
                                        <p:tav tm="100000">
                                          <p:val>
                                            <p:strVal val="#ppt_w"/>
                                          </p:val>
                                        </p:tav>
                                      </p:tavLst>
                                    </p:anim>
                                    <p:anim calcmode="lin" valueType="num">
                                      <p:cBhvr>
                                        <p:cTn id="57" dur="5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58" dur="500" fill="hold"/>
                                        <p:tgtEl>
                                          <p:spTgt spid="7">
                                            <p:txEl>
                                              <p:pRg st="0" end="0"/>
                                            </p:txEl>
                                          </p:spTgt>
                                        </p:tgtEl>
                                        <p:attrNameLst>
                                          <p:attrName>ppt_x</p:attrName>
                                        </p:attrNameLst>
                                      </p:cBhvr>
                                      <p:tavLst>
                                        <p:tav tm="0">
                                          <p:val>
                                            <p:strVal val="#ppt_x-.2"/>
                                          </p:val>
                                        </p:tav>
                                        <p:tav tm="100000">
                                          <p:val>
                                            <p:strVal val="#ppt_x"/>
                                          </p:val>
                                        </p:tav>
                                      </p:tavLst>
                                    </p:anim>
                                    <p:anim calcmode="lin" valueType="num">
                                      <p:cBhvr>
                                        <p:cTn id="59" dur="500" fill="hold"/>
                                        <p:tgtEl>
                                          <p:spTgt spid="7">
                                            <p:txEl>
                                              <p:pRg st="0" end="0"/>
                                            </p:txEl>
                                          </p:spTgt>
                                        </p:tgtEl>
                                        <p:attrNameLst>
                                          <p:attrName>ppt_y</p:attrName>
                                        </p:attrNameLst>
                                      </p:cBhvr>
                                      <p:tavLst>
                                        <p:tav tm="0">
                                          <p:val>
                                            <p:strVal val="#ppt_y"/>
                                          </p:val>
                                        </p:tav>
                                        <p:tav tm="100000">
                                          <p:val>
                                            <p:strVal val="#ppt_y"/>
                                          </p:val>
                                        </p:tav>
                                      </p:tavLst>
                                    </p:anim>
                                    <p:animEffect transition="in" filter="fade">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54" presetClass="entr" presetSubtype="0" accel="100000" fill="hold"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anim calcmode="lin" valueType="num">
                                      <p:cBhvr>
                                        <p:cTn id="65" dur="500" fill="hold"/>
                                        <p:tgtEl>
                                          <p:spTgt spid="7">
                                            <p:txEl>
                                              <p:pRg st="1" end="1"/>
                                            </p:txEl>
                                          </p:spTgt>
                                        </p:tgtEl>
                                        <p:attrNameLst>
                                          <p:attrName>ppt_w</p:attrName>
                                        </p:attrNameLst>
                                      </p:cBhvr>
                                      <p:tavLst>
                                        <p:tav tm="0">
                                          <p:val>
                                            <p:strVal val="#ppt_w*0.05"/>
                                          </p:val>
                                        </p:tav>
                                        <p:tav tm="100000">
                                          <p:val>
                                            <p:strVal val="#ppt_w"/>
                                          </p:val>
                                        </p:tav>
                                      </p:tavLst>
                                    </p:anim>
                                    <p:anim calcmode="lin" valueType="num">
                                      <p:cBhvr>
                                        <p:cTn id="66" dur="5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67" dur="500" fill="hold"/>
                                        <p:tgtEl>
                                          <p:spTgt spid="7">
                                            <p:txEl>
                                              <p:pRg st="1" end="1"/>
                                            </p:txEl>
                                          </p:spTgt>
                                        </p:tgtEl>
                                        <p:attrNameLst>
                                          <p:attrName>ppt_x</p:attrName>
                                        </p:attrNameLst>
                                      </p:cBhvr>
                                      <p:tavLst>
                                        <p:tav tm="0">
                                          <p:val>
                                            <p:strVal val="#ppt_x-.2"/>
                                          </p:val>
                                        </p:tav>
                                        <p:tav tm="100000">
                                          <p:val>
                                            <p:strVal val="#ppt_x"/>
                                          </p:val>
                                        </p:tav>
                                      </p:tavLst>
                                    </p:anim>
                                    <p:anim calcmode="lin" valueType="num">
                                      <p:cBhvr>
                                        <p:cTn id="68" dur="500" fill="hold"/>
                                        <p:tgtEl>
                                          <p:spTgt spid="7">
                                            <p:txEl>
                                              <p:pRg st="1" end="1"/>
                                            </p:txEl>
                                          </p:spTgt>
                                        </p:tgtEl>
                                        <p:attrNameLst>
                                          <p:attrName>ppt_y</p:attrName>
                                        </p:attrNameLst>
                                      </p:cBhvr>
                                      <p:tavLst>
                                        <p:tav tm="0">
                                          <p:val>
                                            <p:strVal val="#ppt_y"/>
                                          </p:val>
                                        </p:tav>
                                        <p:tav tm="100000">
                                          <p:val>
                                            <p:strVal val="#ppt_y"/>
                                          </p:val>
                                        </p:tav>
                                      </p:tavLst>
                                    </p:anim>
                                    <p:animEffect transition="in" filter="fade">
                                      <p:cBhvr>
                                        <p:cTn id="69" dur="500"/>
                                        <p:tgtEl>
                                          <p:spTgt spid="7">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4" presetClass="entr" presetSubtype="0" accel="100000" fill="hold" nodeType="clickEffect">
                                  <p:stCondLst>
                                    <p:cond delay="0"/>
                                  </p:stCondLst>
                                  <p:childTnLst>
                                    <p:set>
                                      <p:cBhvr>
                                        <p:cTn id="73" dur="1" fill="hold">
                                          <p:stCondLst>
                                            <p:cond delay="0"/>
                                          </p:stCondLst>
                                        </p:cTn>
                                        <p:tgtEl>
                                          <p:spTgt spid="7">
                                            <p:txEl>
                                              <p:pRg st="2" end="2"/>
                                            </p:txEl>
                                          </p:spTgt>
                                        </p:tgtEl>
                                        <p:attrNameLst>
                                          <p:attrName>style.visibility</p:attrName>
                                        </p:attrNameLst>
                                      </p:cBhvr>
                                      <p:to>
                                        <p:strVal val="visible"/>
                                      </p:to>
                                    </p:set>
                                    <p:anim calcmode="lin" valueType="num">
                                      <p:cBhvr>
                                        <p:cTn id="74" dur="500" fill="hold"/>
                                        <p:tgtEl>
                                          <p:spTgt spid="7">
                                            <p:txEl>
                                              <p:pRg st="2" end="2"/>
                                            </p:txEl>
                                          </p:spTgt>
                                        </p:tgtEl>
                                        <p:attrNameLst>
                                          <p:attrName>ppt_w</p:attrName>
                                        </p:attrNameLst>
                                      </p:cBhvr>
                                      <p:tavLst>
                                        <p:tav tm="0">
                                          <p:val>
                                            <p:strVal val="#ppt_w*0.05"/>
                                          </p:val>
                                        </p:tav>
                                        <p:tav tm="100000">
                                          <p:val>
                                            <p:strVal val="#ppt_w"/>
                                          </p:val>
                                        </p:tav>
                                      </p:tavLst>
                                    </p:anim>
                                    <p:anim calcmode="lin" valueType="num">
                                      <p:cBhvr>
                                        <p:cTn id="75" dur="5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76" dur="50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77" dur="500" fill="hold"/>
                                        <p:tgtEl>
                                          <p:spTgt spid="7">
                                            <p:txEl>
                                              <p:pRg st="2" end="2"/>
                                            </p:txEl>
                                          </p:spTgt>
                                        </p:tgtEl>
                                        <p:attrNameLst>
                                          <p:attrName>ppt_y</p:attrName>
                                        </p:attrNameLst>
                                      </p:cBhvr>
                                      <p:tavLst>
                                        <p:tav tm="0">
                                          <p:val>
                                            <p:strVal val="#ppt_y"/>
                                          </p:val>
                                        </p:tav>
                                        <p:tav tm="100000">
                                          <p:val>
                                            <p:strVal val="#ppt_y"/>
                                          </p:val>
                                        </p:tav>
                                      </p:tavLst>
                                    </p:anim>
                                    <p:animEffect transition="in" filter="fade">
                                      <p:cBhvr>
                                        <p:cTn id="78" dur="500"/>
                                        <p:tgtEl>
                                          <p:spTgt spid="7">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4" presetClass="entr" presetSubtype="0" accel="100000" fill="hold"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anim calcmode="lin" valueType="num">
                                      <p:cBhvr>
                                        <p:cTn id="83" dur="500" fill="hold"/>
                                        <p:tgtEl>
                                          <p:spTgt spid="7">
                                            <p:txEl>
                                              <p:pRg st="3" end="3"/>
                                            </p:txEl>
                                          </p:spTgt>
                                        </p:tgtEl>
                                        <p:attrNameLst>
                                          <p:attrName>ppt_w</p:attrName>
                                        </p:attrNameLst>
                                      </p:cBhvr>
                                      <p:tavLst>
                                        <p:tav tm="0">
                                          <p:val>
                                            <p:strVal val="#ppt_w*0.05"/>
                                          </p:val>
                                        </p:tav>
                                        <p:tav tm="100000">
                                          <p:val>
                                            <p:strVal val="#ppt_w"/>
                                          </p:val>
                                        </p:tav>
                                      </p:tavLst>
                                    </p:anim>
                                    <p:anim calcmode="lin" valueType="num">
                                      <p:cBhvr>
                                        <p:cTn id="84" dur="5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85" dur="500" fill="hold"/>
                                        <p:tgtEl>
                                          <p:spTgt spid="7">
                                            <p:txEl>
                                              <p:pRg st="3" end="3"/>
                                            </p:txEl>
                                          </p:spTgt>
                                        </p:tgtEl>
                                        <p:attrNameLst>
                                          <p:attrName>ppt_x</p:attrName>
                                        </p:attrNameLst>
                                      </p:cBhvr>
                                      <p:tavLst>
                                        <p:tav tm="0">
                                          <p:val>
                                            <p:strVal val="#ppt_x-.2"/>
                                          </p:val>
                                        </p:tav>
                                        <p:tav tm="100000">
                                          <p:val>
                                            <p:strVal val="#ppt_x"/>
                                          </p:val>
                                        </p:tav>
                                      </p:tavLst>
                                    </p:anim>
                                    <p:anim calcmode="lin" valueType="num">
                                      <p:cBhvr>
                                        <p:cTn id="86" dur="500" fill="hold"/>
                                        <p:tgtEl>
                                          <p:spTgt spid="7">
                                            <p:txEl>
                                              <p:pRg st="3" end="3"/>
                                            </p:txEl>
                                          </p:spTgt>
                                        </p:tgtEl>
                                        <p:attrNameLst>
                                          <p:attrName>ppt_y</p:attrName>
                                        </p:attrNameLst>
                                      </p:cBhvr>
                                      <p:tavLst>
                                        <p:tav tm="0">
                                          <p:val>
                                            <p:strVal val="#ppt_y"/>
                                          </p:val>
                                        </p:tav>
                                        <p:tav tm="100000">
                                          <p:val>
                                            <p:strVal val="#ppt_y"/>
                                          </p:val>
                                        </p:tav>
                                      </p:tavLst>
                                    </p:anim>
                                    <p:animEffect transition="in" filter="fade">
                                      <p:cBhvr>
                                        <p:cTn id="8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461665"/>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运算符的优先级</a:t>
            </a:r>
            <a:endParaRPr lang="en-US" altLang="zh-CN" sz="2400" b="1" dirty="0" smtClean="0">
              <a:solidFill>
                <a:srgbClr val="0000FF"/>
              </a:solidFill>
              <a:latin typeface="Arial" pitchFamily="34" charset="0"/>
              <a:ea typeface="华文细黑" pitchFamily="2" charset="-122"/>
              <a:cs typeface="Arial" pitchFamily="34" charset="0"/>
            </a:endParaRPr>
          </a:p>
        </p:txBody>
      </p:sp>
      <p:graphicFrame>
        <p:nvGraphicFramePr>
          <p:cNvPr id="5" name="表格 4"/>
          <p:cNvGraphicFramePr>
            <a:graphicFrameLocks noGrp="1"/>
          </p:cNvGraphicFramePr>
          <p:nvPr/>
        </p:nvGraphicFramePr>
        <p:xfrm>
          <a:off x="1331640" y="1412776"/>
          <a:ext cx="6624736" cy="5364480"/>
        </p:xfrm>
        <a:graphic>
          <a:graphicData uri="http://schemas.openxmlformats.org/drawingml/2006/table">
            <a:tbl>
              <a:tblPr firstRow="1" bandRow="1">
                <a:tableStyleId>{5940675A-B579-460E-94D1-54222C63F5DA}</a:tableStyleId>
              </a:tblPr>
              <a:tblGrid>
                <a:gridCol w="1252058"/>
                <a:gridCol w="5372678"/>
              </a:tblGrid>
              <a:tr h="239783">
                <a:tc rowSpan="16">
                  <a:txBody>
                    <a:bodyPr/>
                    <a:lstStyle/>
                    <a:p>
                      <a:pPr algn="ctr"/>
                      <a:r>
                        <a:rPr lang="zh-CN" altLang="en-US" sz="2400" b="1" dirty="0" smtClean="0"/>
                        <a:t>高</a:t>
                      </a: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endParaRPr lang="en-US" altLang="zh-CN" sz="2400" b="1" dirty="0" smtClean="0"/>
                    </a:p>
                    <a:p>
                      <a:pPr algn="ctr"/>
                      <a:r>
                        <a:rPr lang="zh-CN" altLang="en-US" sz="2400" b="1" dirty="0" smtClean="0"/>
                        <a:t>低</a:t>
                      </a:r>
                      <a:endParaRPr lang="en-US" altLang="zh-CN" sz="2400" b="1" dirty="0" smtClean="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 </a:t>
                      </a:r>
                      <a:r>
                        <a:rPr lang="en-US" altLang="zh-CN" sz="1600" b="1" baseline="0" dirty="0" smtClean="0">
                          <a:latin typeface="Arial" pitchFamily="34" charset="0"/>
                          <a:cs typeface="Arial" pitchFamily="34" charset="0"/>
                        </a:rPr>
                        <a:t> [], ()</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 --, !, ~, </a:t>
                      </a:r>
                      <a:r>
                        <a:rPr lang="en-US" altLang="zh-CN" sz="1600" b="1" dirty="0" err="1" smtClean="0">
                          <a:latin typeface="Arial" pitchFamily="34" charset="0"/>
                          <a:cs typeface="Arial" pitchFamily="34" charset="0"/>
                        </a:rPr>
                        <a:t>instanceof</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new(type)</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 /, %</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 -</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&gt;&gt;, &gt;&gt;&gt;,</a:t>
                      </a:r>
                      <a:r>
                        <a:rPr lang="en-US" altLang="zh-CN" sz="1600" b="1" baseline="0" dirty="0" smtClean="0">
                          <a:latin typeface="Arial" pitchFamily="34" charset="0"/>
                          <a:cs typeface="Arial" pitchFamily="34" charset="0"/>
                        </a:rPr>
                        <a:t> &lt;&lt;</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&lt;, &gt;, &lt;=, &lt;=</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 !=</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&amp;</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&amp;&amp;</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 +=,</a:t>
                      </a:r>
                      <a:r>
                        <a:rPr lang="en-US" altLang="zh-CN" sz="1600" b="1" baseline="0" dirty="0" smtClean="0">
                          <a:latin typeface="Arial" pitchFamily="34" charset="0"/>
                          <a:cs typeface="Arial" pitchFamily="34" charset="0"/>
                        </a:rPr>
                        <a:t> -=, *=, /=, %=, ^=</a:t>
                      </a:r>
                      <a:endParaRPr lang="zh-CN" altLang="en-US" sz="1600" b="1" dirty="0">
                        <a:latin typeface="Arial" pitchFamily="34" charset="0"/>
                        <a:cs typeface="Arial" pitchFamily="34" charset="0"/>
                      </a:endParaRPr>
                    </a:p>
                  </a:txBody>
                  <a:tcPr>
                    <a:solidFill>
                      <a:schemeClr val="bg2">
                        <a:lumMod val="90000"/>
                      </a:schemeClr>
                    </a:solidFill>
                  </a:tcPr>
                </a:tc>
              </a:tr>
              <a:tr h="239783">
                <a:tc vMerge="1">
                  <a:txBody>
                    <a:bodyPr/>
                    <a:lstStyle/>
                    <a:p>
                      <a:endParaRPr lang="zh-CN" altLang="en-US" sz="1600" dirty="0"/>
                    </a:p>
                  </a:txBody>
                  <a:tcPr>
                    <a:solidFill>
                      <a:schemeClr val="bg2">
                        <a:lumMod val="90000"/>
                      </a:schemeClr>
                    </a:solidFill>
                  </a:tcPr>
                </a:tc>
                <a:tc>
                  <a:txBody>
                    <a:bodyPr/>
                    <a:lstStyle/>
                    <a:p>
                      <a:pPr algn="ctr"/>
                      <a:r>
                        <a:rPr lang="en-US" altLang="zh-CN" sz="1600" b="1" dirty="0" smtClean="0">
                          <a:latin typeface="Arial" pitchFamily="34" charset="0"/>
                          <a:cs typeface="Arial" pitchFamily="34" charset="0"/>
                        </a:rPr>
                        <a:t>&amp;=, |=, &lt;&lt;=, &gt;&gt;=, &gt;&gt;&gt;=</a:t>
                      </a:r>
                      <a:endParaRPr lang="zh-CN" altLang="en-US" sz="1600" b="1" dirty="0">
                        <a:latin typeface="Arial" pitchFamily="34" charset="0"/>
                        <a:cs typeface="Arial" pitchFamily="34" charset="0"/>
                      </a:endParaRPr>
                    </a:p>
                  </a:txBody>
                  <a:tcPr>
                    <a:solidFill>
                      <a:schemeClr val="bg2">
                        <a:lumMod val="90000"/>
                      </a:schemeClr>
                    </a:solidFill>
                  </a:tcPr>
                </a:tc>
              </a:tr>
            </a:tbl>
          </a:graphicData>
        </a:graphic>
      </p:graphicFrame>
      <p:cxnSp>
        <p:nvCxnSpPr>
          <p:cNvPr id="7" name="直接箭头连接符 6"/>
          <p:cNvCxnSpPr/>
          <p:nvPr/>
        </p:nvCxnSpPr>
        <p:spPr>
          <a:xfrm>
            <a:off x="1965198" y="1916832"/>
            <a:ext cx="0" cy="43204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1631216"/>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 </a:t>
            </a:r>
            <a:r>
              <a:rPr lang="zh-CN" altLang="en-US" sz="2800" b="1" dirty="0" smtClean="0">
                <a:solidFill>
                  <a:srgbClr val="FF0000"/>
                </a:solidFill>
                <a:latin typeface="Arial" pitchFamily="34" charset="0"/>
                <a:ea typeface="华文细黑" pitchFamily="2" charset="-122"/>
                <a:cs typeface="Arial" pitchFamily="34" charset="0"/>
              </a:rPr>
              <a:t>表达的提升和转换</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转换原则：</a:t>
            </a:r>
            <a:r>
              <a:rPr lang="zh-CN" altLang="en-US" sz="2400" b="1" dirty="0" smtClean="0">
                <a:latin typeface="Arial" pitchFamily="34" charset="0"/>
                <a:ea typeface="华文细黑" pitchFamily="2" charset="-122"/>
                <a:cs typeface="Arial" pitchFamily="34" charset="0"/>
              </a:rPr>
              <a:t>变量和表达式可以转换为更一般的形式，而不能转换为更受限的形式。如果变量类型至少与表达式类型一样</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即位数一样多</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，就可以认为表达式是赋值相容的。</a:t>
            </a:r>
            <a:endParaRPr lang="en-US" altLang="zh-CN" sz="2400" b="1" dirty="0" smtClean="0">
              <a:latin typeface="Arial" pitchFamily="34" charset="0"/>
              <a:ea typeface="华文细黑" pitchFamily="2" charset="-122"/>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467544" y="2996953"/>
            <a:ext cx="5256584" cy="2520280"/>
          </a:xfrm>
          <a:prstGeom prst="rect">
            <a:avLst/>
          </a:prstGeom>
          <a:noFill/>
          <a:ln w="9525">
            <a:solidFill>
              <a:srgbClr val="FF0000"/>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707903" y="2636912"/>
            <a:ext cx="4176465" cy="108012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851920" y="3861048"/>
            <a:ext cx="4392488" cy="1157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1027"/>
                                        </p:tgtEl>
                                        <p:attrNameLst>
                                          <p:attrName>style.visibility</p:attrName>
                                        </p:attrNameLst>
                                      </p:cBhvr>
                                      <p:to>
                                        <p:strVal val="visible"/>
                                      </p:to>
                                    </p:set>
                                    <p:anim calcmode="lin" valueType="num">
                                      <p:cBhvr>
                                        <p:cTn id="24" dur="500" fill="hold"/>
                                        <p:tgtEl>
                                          <p:spTgt spid="1027"/>
                                        </p:tgtEl>
                                        <p:attrNameLst>
                                          <p:attrName>ppt_w</p:attrName>
                                        </p:attrNameLst>
                                      </p:cBhvr>
                                      <p:tavLst>
                                        <p:tav tm="0">
                                          <p:val>
                                            <p:strVal val="#ppt_w*0.05"/>
                                          </p:val>
                                        </p:tav>
                                        <p:tav tm="100000">
                                          <p:val>
                                            <p:strVal val="#ppt_w"/>
                                          </p:val>
                                        </p:tav>
                                      </p:tavLst>
                                    </p:anim>
                                    <p:anim calcmode="lin" valueType="num">
                                      <p:cBhvr>
                                        <p:cTn id="25" dur="500" fill="hold"/>
                                        <p:tgtEl>
                                          <p:spTgt spid="1027"/>
                                        </p:tgtEl>
                                        <p:attrNameLst>
                                          <p:attrName>ppt_h</p:attrName>
                                        </p:attrNameLst>
                                      </p:cBhvr>
                                      <p:tavLst>
                                        <p:tav tm="0">
                                          <p:val>
                                            <p:strVal val="#ppt_h"/>
                                          </p:val>
                                        </p:tav>
                                        <p:tav tm="100000">
                                          <p:val>
                                            <p:strVal val="#ppt_h"/>
                                          </p:val>
                                        </p:tav>
                                      </p:tavLst>
                                    </p:anim>
                                    <p:anim calcmode="lin" valueType="num">
                                      <p:cBhvr>
                                        <p:cTn id="26" dur="500" fill="hold"/>
                                        <p:tgtEl>
                                          <p:spTgt spid="1027"/>
                                        </p:tgtEl>
                                        <p:attrNameLst>
                                          <p:attrName>ppt_x</p:attrName>
                                        </p:attrNameLst>
                                      </p:cBhvr>
                                      <p:tavLst>
                                        <p:tav tm="0">
                                          <p:val>
                                            <p:strVal val="#ppt_x-.2"/>
                                          </p:val>
                                        </p:tav>
                                        <p:tav tm="100000">
                                          <p:val>
                                            <p:strVal val="#ppt_x"/>
                                          </p:val>
                                        </p:tav>
                                      </p:tavLst>
                                    </p:anim>
                                    <p:anim calcmode="lin" valueType="num">
                                      <p:cBhvr>
                                        <p:cTn id="27" dur="500" fill="hold"/>
                                        <p:tgtEl>
                                          <p:spTgt spid="1027"/>
                                        </p:tgtEl>
                                        <p:attrNameLst>
                                          <p:attrName>ppt_y</p:attrName>
                                        </p:attrNameLst>
                                      </p:cBhvr>
                                      <p:tavLst>
                                        <p:tav tm="0">
                                          <p:val>
                                            <p:strVal val="#ppt_y"/>
                                          </p:val>
                                        </p:tav>
                                        <p:tav tm="100000">
                                          <p:val>
                                            <p:strVal val="#ppt_y"/>
                                          </p:val>
                                        </p:tav>
                                      </p:tavLst>
                                    </p:anim>
                                    <p:animEffect transition="in" filter="fade">
                                      <p:cBhvr>
                                        <p:cTn id="28" dur="500"/>
                                        <p:tgtEl>
                                          <p:spTgt spid="1027"/>
                                        </p:tgtEl>
                                      </p:cBhvr>
                                    </p:animEffect>
                                  </p:childTnLst>
                                </p:cTn>
                              </p:par>
                            </p:childTnLst>
                          </p:cTn>
                        </p:par>
                      </p:childTnLst>
                    </p:cTn>
                  </p:par>
                  <p:par>
                    <p:cTn id="29" fill="hold">
                      <p:stCondLst>
                        <p:cond delay="indefinite"/>
                      </p:stCondLst>
                      <p:childTnLst>
                        <p:par>
                          <p:cTn id="30" fill="hold">
                            <p:stCondLst>
                              <p:cond delay="0"/>
                            </p:stCondLst>
                            <p:childTnLst>
                              <p:par>
                                <p:cTn id="31" presetID="54" presetClass="entr" presetSubtype="0" accel="100000"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 calcmode="lin" valueType="num">
                                      <p:cBhvr>
                                        <p:cTn id="33" dur="500" fill="hold"/>
                                        <p:tgtEl>
                                          <p:spTgt spid="1028"/>
                                        </p:tgtEl>
                                        <p:attrNameLst>
                                          <p:attrName>ppt_w</p:attrName>
                                        </p:attrNameLst>
                                      </p:cBhvr>
                                      <p:tavLst>
                                        <p:tav tm="0">
                                          <p:val>
                                            <p:strVal val="#ppt_w*0.05"/>
                                          </p:val>
                                        </p:tav>
                                        <p:tav tm="100000">
                                          <p:val>
                                            <p:strVal val="#ppt_w"/>
                                          </p:val>
                                        </p:tav>
                                      </p:tavLst>
                                    </p:anim>
                                    <p:anim calcmode="lin" valueType="num">
                                      <p:cBhvr>
                                        <p:cTn id="34" dur="500" fill="hold"/>
                                        <p:tgtEl>
                                          <p:spTgt spid="1028"/>
                                        </p:tgtEl>
                                        <p:attrNameLst>
                                          <p:attrName>ppt_h</p:attrName>
                                        </p:attrNameLst>
                                      </p:cBhvr>
                                      <p:tavLst>
                                        <p:tav tm="0">
                                          <p:val>
                                            <p:strVal val="#ppt_h"/>
                                          </p:val>
                                        </p:tav>
                                        <p:tav tm="100000">
                                          <p:val>
                                            <p:strVal val="#ppt_h"/>
                                          </p:val>
                                        </p:tav>
                                      </p:tavLst>
                                    </p:anim>
                                    <p:anim calcmode="lin" valueType="num">
                                      <p:cBhvr>
                                        <p:cTn id="35" dur="500" fill="hold"/>
                                        <p:tgtEl>
                                          <p:spTgt spid="1028"/>
                                        </p:tgtEl>
                                        <p:attrNameLst>
                                          <p:attrName>ppt_x</p:attrName>
                                        </p:attrNameLst>
                                      </p:cBhvr>
                                      <p:tavLst>
                                        <p:tav tm="0">
                                          <p:val>
                                            <p:strVal val="#ppt_x-.2"/>
                                          </p:val>
                                        </p:tav>
                                        <p:tav tm="100000">
                                          <p:val>
                                            <p:strVal val="#ppt_x"/>
                                          </p:val>
                                        </p:tav>
                                      </p:tavLst>
                                    </p:anim>
                                    <p:anim calcmode="lin" valueType="num">
                                      <p:cBhvr>
                                        <p:cTn id="36" dur="500" fill="hold"/>
                                        <p:tgtEl>
                                          <p:spTgt spid="1028"/>
                                        </p:tgtEl>
                                        <p:attrNameLst>
                                          <p:attrName>ppt_y</p:attrName>
                                        </p:attrNameLst>
                                      </p:cBhvr>
                                      <p:tavLst>
                                        <p:tav tm="0">
                                          <p:val>
                                            <p:strVal val="#ppt_y"/>
                                          </p:val>
                                        </p:tav>
                                        <p:tav tm="100000">
                                          <p:val>
                                            <p:strVal val="#ppt_y"/>
                                          </p:val>
                                        </p:tav>
                                      </p:tavLst>
                                    </p:anim>
                                    <p:animEffect transition="in" filter="fade">
                                      <p:cBhvr>
                                        <p:cTn id="3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4" name="TextBox 3"/>
          <p:cNvSpPr txBox="1"/>
          <p:nvPr/>
        </p:nvSpPr>
        <p:spPr>
          <a:xfrm>
            <a:off x="361628" y="980728"/>
            <a:ext cx="8496944" cy="5324535"/>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4. </a:t>
            </a:r>
            <a:r>
              <a:rPr lang="zh-CN" altLang="en-US" sz="2800" b="1" dirty="0" smtClean="0">
                <a:solidFill>
                  <a:srgbClr val="FF0000"/>
                </a:solidFill>
                <a:latin typeface="Arial" pitchFamily="34" charset="0"/>
                <a:ea typeface="华文细黑" pitchFamily="2" charset="-122"/>
                <a:cs typeface="Arial" pitchFamily="34" charset="0"/>
              </a:rPr>
              <a:t>数学函数</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数学函数包：</a:t>
            </a:r>
            <a:r>
              <a:rPr lang="en-US" altLang="zh-CN" sz="2400" b="1" dirty="0" err="1" smtClean="0">
                <a:latin typeface="Arial" pitchFamily="34" charset="0"/>
                <a:cs typeface="Arial" pitchFamily="34" charset="0"/>
              </a:rPr>
              <a:t>java.math</a:t>
            </a:r>
            <a:r>
              <a:rPr lang="en-US" altLang="zh-CN" sz="2400" b="1" dirty="0" smtClean="0">
                <a:latin typeface="Arial" pitchFamily="34" charset="0"/>
                <a:cs typeface="Arial" pitchFamily="34" charset="0"/>
              </a:rPr>
              <a:t>;</a:t>
            </a:r>
          </a:p>
          <a:p>
            <a:pPr>
              <a:buFont typeface="Wingdings" pitchFamily="2" charset="2"/>
              <a:buChar char="ü"/>
            </a:pPr>
            <a:r>
              <a:rPr lang="en-US" altLang="zh-CN" sz="2400" dirty="0" smtClean="0">
                <a:latin typeface="Arial" pitchFamily="34" charset="0"/>
                <a:ea typeface="华文细黑" pitchFamily="2" charset="-122"/>
                <a:cs typeface="Arial" pitchFamily="34" charset="0"/>
              </a:rPr>
              <a:t>math.sin().</a:t>
            </a:r>
          </a:p>
          <a:p>
            <a:pPr>
              <a:buFont typeface="Wingdings" pitchFamily="2" charset="2"/>
              <a:buChar char="ü"/>
            </a:pPr>
            <a:r>
              <a:rPr lang="en-US" altLang="zh-CN" sz="2400" dirty="0" smtClean="0">
                <a:latin typeface="Arial" pitchFamily="34" charset="0"/>
                <a:ea typeface="华文细黑" pitchFamily="2" charset="-122"/>
                <a:cs typeface="Arial" pitchFamily="34" charset="0"/>
              </a:rPr>
              <a:t>math.cos().</a:t>
            </a:r>
          </a:p>
          <a:p>
            <a:pPr>
              <a:buFont typeface="Wingdings" pitchFamily="2" charset="2"/>
              <a:buChar char="ü"/>
            </a:pPr>
            <a:r>
              <a:rPr lang="en-US" altLang="zh-CN" sz="2400" dirty="0" smtClean="0">
                <a:latin typeface="Arial" pitchFamily="34" charset="0"/>
                <a:ea typeface="华文细黑" pitchFamily="2" charset="-122"/>
                <a:cs typeface="Arial" pitchFamily="34" charset="0"/>
              </a:rPr>
              <a:t>math.tan(). </a:t>
            </a:r>
          </a:p>
          <a:p>
            <a:pPr>
              <a:buFont typeface="Wingdings" pitchFamily="2" charset="2"/>
              <a:buChar char="ü"/>
            </a:pPr>
            <a:r>
              <a:rPr lang="en-US" altLang="zh-CN" sz="2400" dirty="0" err="1" smtClean="0">
                <a:latin typeface="Arial" pitchFamily="34" charset="0"/>
                <a:ea typeface="华文细黑" pitchFamily="2" charset="-122"/>
                <a:cs typeface="Arial" pitchFamily="34" charset="0"/>
              </a:rPr>
              <a:t>math.round</a:t>
            </a:r>
            <a:r>
              <a:rPr lang="en-US" altLang="zh-CN" sz="2400" dirty="0" smtClean="0">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四舍五入运算。</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err="1" smtClean="0">
                <a:latin typeface="Arial" pitchFamily="34" charset="0"/>
                <a:ea typeface="华文细黑" pitchFamily="2" charset="-122"/>
                <a:cs typeface="Arial" pitchFamily="34" charset="0"/>
              </a:rPr>
              <a:t>math.ceil</a:t>
            </a:r>
            <a:r>
              <a:rPr lang="en-US" altLang="zh-CN" sz="2400" dirty="0" smtClean="0">
                <a:latin typeface="Arial" pitchFamily="34" charset="0"/>
                <a:ea typeface="华文细黑" pitchFamily="2" charset="-122"/>
                <a:cs typeface="Arial" pitchFamily="34" charset="0"/>
              </a:rPr>
              <a:t>(</a:t>
            </a:r>
            <a:r>
              <a:rPr lang="en-US" altLang="zh-CN" sz="2400" dirty="0" err="1" smtClean="0">
                <a:latin typeface="Arial" pitchFamily="34" charset="0"/>
                <a:ea typeface="华文细黑" pitchFamily="2" charset="-122"/>
                <a:cs typeface="Arial" pitchFamily="34" charset="0"/>
              </a:rPr>
              <a:t>i</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。大于等于</a:t>
            </a:r>
            <a:r>
              <a:rPr lang="en-US" altLang="zh-CN" sz="2400" dirty="0" smtClean="0">
                <a:latin typeface="Arial" pitchFamily="34" charset="0"/>
                <a:ea typeface="华文细黑" pitchFamily="2" charset="-122"/>
                <a:cs typeface="Arial" pitchFamily="34" charset="0"/>
              </a:rPr>
              <a:t>i</a:t>
            </a:r>
            <a:r>
              <a:rPr lang="zh-CN" altLang="en-US" sz="2400" dirty="0" smtClean="0">
                <a:latin typeface="Arial" pitchFamily="34" charset="0"/>
                <a:ea typeface="华文细黑" pitchFamily="2" charset="-122"/>
                <a:cs typeface="Arial" pitchFamily="34" charset="0"/>
              </a:rPr>
              <a:t>的最小整数。</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err="1" smtClean="0">
                <a:latin typeface="Arial" pitchFamily="34" charset="0"/>
                <a:ea typeface="华文细黑" pitchFamily="2" charset="-122"/>
                <a:cs typeface="Arial" pitchFamily="34" charset="0"/>
              </a:rPr>
              <a:t>math.floor</a:t>
            </a:r>
            <a:r>
              <a:rPr lang="en-US" altLang="zh-CN" sz="2400" dirty="0" smtClean="0">
                <a:latin typeface="Arial" pitchFamily="34" charset="0"/>
                <a:ea typeface="华文细黑" pitchFamily="2" charset="-122"/>
                <a:cs typeface="Arial" pitchFamily="34" charset="0"/>
              </a:rPr>
              <a:t>(</a:t>
            </a:r>
            <a:r>
              <a:rPr lang="en-US" altLang="zh-CN" sz="2400" dirty="0" err="1" smtClean="0">
                <a:latin typeface="Arial" pitchFamily="34" charset="0"/>
                <a:ea typeface="华文细黑" pitchFamily="2" charset="-122"/>
                <a:cs typeface="Arial" pitchFamily="34" charset="0"/>
              </a:rPr>
              <a:t>i</a:t>
            </a:r>
            <a:r>
              <a:rPr lang="en-US" altLang="zh-CN" sz="2400" dirty="0" smtClean="0">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小于等于</a:t>
            </a:r>
            <a:r>
              <a:rPr lang="en-US" altLang="zh-CN" sz="2400" dirty="0" smtClean="0">
                <a:latin typeface="Arial" pitchFamily="34" charset="0"/>
                <a:ea typeface="华文细黑" pitchFamily="2" charset="-122"/>
                <a:cs typeface="Arial" pitchFamily="34" charset="0"/>
              </a:rPr>
              <a:t>i</a:t>
            </a:r>
            <a:r>
              <a:rPr lang="zh-CN" altLang="en-US" sz="2400" dirty="0" smtClean="0">
                <a:latin typeface="Arial" pitchFamily="34" charset="0"/>
                <a:ea typeface="华文细黑" pitchFamily="2" charset="-122"/>
                <a:cs typeface="Arial" pitchFamily="34" charset="0"/>
              </a:rPr>
              <a:t>的最大整数。</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err="1" smtClean="0">
                <a:latin typeface="Arial" pitchFamily="34" charset="0"/>
                <a:ea typeface="华文细黑" pitchFamily="2" charset="-122"/>
                <a:cs typeface="Arial" pitchFamily="34" charset="0"/>
              </a:rPr>
              <a:t>math.sqrt</a:t>
            </a:r>
            <a:r>
              <a:rPr lang="en-US" altLang="zh-CN" sz="2400" dirty="0" smtClean="0">
                <a:latin typeface="Arial" pitchFamily="34" charset="0"/>
                <a:ea typeface="华文细黑" pitchFamily="2" charset="-122"/>
                <a:cs typeface="Arial" pitchFamily="34" charset="0"/>
              </a:rPr>
              <a:t>(</a:t>
            </a:r>
            <a:r>
              <a:rPr lang="en-US" altLang="zh-CN" sz="2400" dirty="0" err="1" smtClean="0">
                <a:latin typeface="Arial" pitchFamily="34" charset="0"/>
                <a:ea typeface="华文细黑" pitchFamily="2" charset="-122"/>
                <a:cs typeface="Arial" pitchFamily="34" charset="0"/>
              </a:rPr>
              <a:t>i</a:t>
            </a:r>
            <a:r>
              <a:rPr lang="en-US" altLang="zh-CN" sz="2400" dirty="0" smtClean="0">
                <a:latin typeface="Arial" pitchFamily="34" charset="0"/>
                <a:ea typeface="华文细黑" pitchFamily="2" charset="-122"/>
                <a:cs typeface="Arial" pitchFamily="34" charset="0"/>
              </a:rPr>
              <a:t>). i</a:t>
            </a:r>
            <a:r>
              <a:rPr lang="zh-CN" altLang="en-US" sz="2400" dirty="0" smtClean="0">
                <a:latin typeface="Arial" pitchFamily="34" charset="0"/>
                <a:ea typeface="华文细黑" pitchFamily="2" charset="-122"/>
                <a:cs typeface="Arial" pitchFamily="34" charset="0"/>
              </a:rPr>
              <a:t>的平方根。</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math.exp(</a:t>
            </a:r>
            <a:r>
              <a:rPr lang="en-US" altLang="zh-CN" sz="2400" dirty="0" err="1" smtClean="0">
                <a:latin typeface="Arial" pitchFamily="34" charset="0"/>
                <a:ea typeface="华文细黑" pitchFamily="2" charset="-122"/>
                <a:cs typeface="Arial" pitchFamily="34" charset="0"/>
              </a:rPr>
              <a:t>i</a:t>
            </a:r>
            <a:r>
              <a:rPr lang="en-US" altLang="zh-CN" sz="2400" dirty="0" smtClean="0">
                <a:latin typeface="Arial" pitchFamily="34" charset="0"/>
                <a:ea typeface="华文细黑" pitchFamily="2" charset="-122"/>
                <a:cs typeface="Arial" pitchFamily="34" charset="0"/>
              </a:rPr>
              <a:t>). e</a:t>
            </a:r>
            <a:r>
              <a:rPr lang="zh-CN" altLang="en-US" sz="2400" dirty="0" smtClean="0">
                <a:latin typeface="Arial" pitchFamily="34" charset="0"/>
                <a:ea typeface="华文细黑" pitchFamily="2" charset="-122"/>
                <a:cs typeface="Arial" pitchFamily="34" charset="0"/>
              </a:rPr>
              <a:t>的指数</a:t>
            </a:r>
            <a:r>
              <a:rPr lang="en-US" altLang="zh-CN" sz="2400" dirty="0" err="1" smtClean="0">
                <a:latin typeface="Arial" pitchFamily="34" charset="0"/>
                <a:ea typeface="华文细黑" pitchFamily="2" charset="-122"/>
                <a:cs typeface="Arial" pitchFamily="34" charset="0"/>
              </a:rPr>
              <a:t>e</a:t>
            </a:r>
            <a:r>
              <a:rPr lang="en-US" altLang="zh-CN" sz="2400" baseline="30000" dirty="0" err="1" smtClean="0">
                <a:latin typeface="Arial" pitchFamily="34" charset="0"/>
                <a:ea typeface="华文细黑" pitchFamily="2" charset="-122"/>
                <a:cs typeface="Arial" pitchFamily="34" charset="0"/>
              </a:rPr>
              <a:t>i</a:t>
            </a:r>
            <a:r>
              <a:rPr lang="zh-CN" altLang="en-US" sz="2400" dirty="0" smtClean="0">
                <a:latin typeface="Arial" pitchFamily="34" charset="0"/>
                <a:ea typeface="华文细黑" pitchFamily="2" charset="-122"/>
                <a:cs typeface="Arial" pitchFamily="34" charset="0"/>
              </a:rPr>
              <a:t>。</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math.log(</a:t>
            </a:r>
            <a:r>
              <a:rPr lang="en-US" altLang="zh-CN" sz="2400" dirty="0" err="1" smtClean="0">
                <a:latin typeface="Arial" pitchFamily="34" charset="0"/>
                <a:ea typeface="华文细黑" pitchFamily="2" charset="-122"/>
                <a:cs typeface="Arial" pitchFamily="34" charset="0"/>
              </a:rPr>
              <a:t>i</a:t>
            </a:r>
            <a:r>
              <a:rPr lang="en-US" altLang="zh-CN" sz="2400" dirty="0" smtClean="0">
                <a:latin typeface="Arial" pitchFamily="34" charset="0"/>
                <a:ea typeface="华文细黑" pitchFamily="2" charset="-122"/>
                <a:cs typeface="Arial" pitchFamily="34" charset="0"/>
              </a:rPr>
              <a:t>). 10</a:t>
            </a:r>
            <a:r>
              <a:rPr lang="zh-CN" altLang="en-US" sz="2400" dirty="0" smtClean="0">
                <a:latin typeface="Arial" pitchFamily="34" charset="0"/>
                <a:ea typeface="华文细黑" pitchFamily="2" charset="-122"/>
                <a:cs typeface="Arial" pitchFamily="34" charset="0"/>
              </a:rPr>
              <a:t>的对数</a:t>
            </a:r>
            <a:r>
              <a:rPr lang="en-US" altLang="zh-CN" sz="2400" dirty="0" smtClean="0">
                <a:latin typeface="Arial" pitchFamily="34" charset="0"/>
                <a:ea typeface="华文细黑" pitchFamily="2" charset="-122"/>
                <a:cs typeface="Arial" pitchFamily="34" charset="0"/>
              </a:rPr>
              <a:t>log i</a:t>
            </a:r>
            <a:r>
              <a:rPr lang="zh-CN" altLang="en-US" sz="2400" dirty="0" smtClean="0">
                <a:latin typeface="Arial" pitchFamily="34" charset="0"/>
                <a:ea typeface="华文细黑" pitchFamily="2" charset="-122"/>
                <a:cs typeface="Arial" pitchFamily="34" charset="0"/>
              </a:rPr>
              <a:t>。</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math.max(</a:t>
            </a:r>
            <a:r>
              <a:rPr lang="en-US" altLang="zh-CN" sz="2400" dirty="0" err="1" smtClean="0">
                <a:latin typeface="Arial" pitchFamily="34" charset="0"/>
                <a:ea typeface="华文细黑" pitchFamily="2" charset="-122"/>
                <a:cs typeface="Arial" pitchFamily="34" charset="0"/>
              </a:rPr>
              <a:t>a,b</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返回</a:t>
            </a:r>
            <a:r>
              <a:rPr lang="en-US" altLang="zh-CN" sz="2400" dirty="0" smtClean="0">
                <a:latin typeface="Arial" pitchFamily="34" charset="0"/>
                <a:ea typeface="华文细黑" pitchFamily="2" charset="-122"/>
                <a:cs typeface="Arial" pitchFamily="34" charset="0"/>
              </a:rPr>
              <a:t>a</a:t>
            </a:r>
            <a:r>
              <a:rPr lang="zh-CN" altLang="en-US" sz="2400" dirty="0" smtClean="0">
                <a:latin typeface="Arial" pitchFamily="34" charset="0"/>
                <a:ea typeface="华文细黑" pitchFamily="2" charset="-122"/>
                <a:cs typeface="Arial" pitchFamily="34" charset="0"/>
              </a:rPr>
              <a:t>和</a:t>
            </a:r>
            <a:r>
              <a:rPr lang="en-US" altLang="zh-CN" sz="2400" dirty="0" smtClean="0">
                <a:latin typeface="Arial" pitchFamily="34" charset="0"/>
                <a:ea typeface="华文细黑" pitchFamily="2" charset="-122"/>
                <a:cs typeface="Arial" pitchFamily="34" charset="0"/>
              </a:rPr>
              <a:t>b</a:t>
            </a:r>
            <a:r>
              <a:rPr lang="zh-CN" altLang="en-US" sz="2400" dirty="0" smtClean="0">
                <a:latin typeface="Arial" pitchFamily="34" charset="0"/>
                <a:ea typeface="华文细黑" pitchFamily="2" charset="-122"/>
                <a:cs typeface="Arial" pitchFamily="34" charset="0"/>
              </a:rPr>
              <a:t>中的最大者。</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math.min(</a:t>
            </a:r>
            <a:r>
              <a:rPr lang="en-US" altLang="zh-CN" sz="2400" dirty="0" err="1" smtClean="0">
                <a:latin typeface="Arial" pitchFamily="34" charset="0"/>
                <a:ea typeface="华文细黑" pitchFamily="2" charset="-122"/>
                <a:cs typeface="Arial" pitchFamily="34" charset="0"/>
              </a:rPr>
              <a:t>a,b</a:t>
            </a:r>
            <a:r>
              <a:rPr lang="en-US" altLang="zh-CN" sz="2400" dirty="0" smtClean="0">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返回</a:t>
            </a:r>
            <a:r>
              <a:rPr lang="en-US" altLang="zh-CN" sz="2400" dirty="0" smtClean="0">
                <a:latin typeface="Arial" pitchFamily="34" charset="0"/>
                <a:ea typeface="华文细黑" pitchFamily="2" charset="-122"/>
                <a:cs typeface="Arial" pitchFamily="34" charset="0"/>
              </a:rPr>
              <a:t>a</a:t>
            </a:r>
            <a:r>
              <a:rPr lang="zh-CN" altLang="en-US" sz="2400" dirty="0" smtClean="0">
                <a:latin typeface="Arial" pitchFamily="34" charset="0"/>
                <a:ea typeface="华文细黑" pitchFamily="2" charset="-122"/>
                <a:cs typeface="Arial" pitchFamily="34" charset="0"/>
              </a:rPr>
              <a:t>和</a:t>
            </a:r>
            <a:r>
              <a:rPr lang="en-US" altLang="zh-CN" sz="2400" dirty="0" smtClean="0">
                <a:latin typeface="Arial" pitchFamily="34" charset="0"/>
                <a:ea typeface="华文细黑" pitchFamily="2" charset="-122"/>
                <a:cs typeface="Arial" pitchFamily="34" charset="0"/>
              </a:rPr>
              <a:t>b</a:t>
            </a:r>
            <a:r>
              <a:rPr lang="zh-CN" altLang="en-US" sz="2400" dirty="0" smtClean="0">
                <a:latin typeface="Arial" pitchFamily="34" charset="0"/>
                <a:ea typeface="华文细黑" pitchFamily="2" charset="-122"/>
                <a:cs typeface="Arial" pitchFamily="34" charset="0"/>
              </a:rPr>
              <a:t>中的最小者。</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err="1" smtClean="0">
                <a:latin typeface="Arial" pitchFamily="34" charset="0"/>
                <a:ea typeface="华文细黑" pitchFamily="2" charset="-122"/>
                <a:cs typeface="Arial" pitchFamily="34" charset="0"/>
              </a:rPr>
              <a:t>math.random</a:t>
            </a:r>
            <a:r>
              <a:rPr lang="en-US" altLang="zh-CN" sz="2400" dirty="0" smtClean="0">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返回</a:t>
            </a:r>
            <a:r>
              <a:rPr lang="en-US" altLang="zh-CN" sz="2400" dirty="0" smtClean="0">
                <a:latin typeface="Arial" pitchFamily="34" charset="0"/>
                <a:ea typeface="华文细黑" pitchFamily="2" charset="-122"/>
                <a:cs typeface="Arial" pitchFamily="34" charset="0"/>
              </a:rPr>
              <a:t>0.0</a:t>
            </a:r>
            <a:r>
              <a:rPr lang="zh-CN" altLang="en-US" sz="2400" dirty="0" smtClean="0">
                <a:latin typeface="Arial" pitchFamily="34" charset="0"/>
                <a:ea typeface="华文细黑" pitchFamily="2" charset="-122"/>
                <a:cs typeface="Arial" pitchFamily="34" charset="0"/>
              </a:rPr>
              <a:t>到</a:t>
            </a:r>
            <a:r>
              <a:rPr lang="en-US" altLang="zh-CN" sz="2400" dirty="0" smtClean="0">
                <a:latin typeface="Arial" pitchFamily="34" charset="0"/>
                <a:ea typeface="华文细黑" pitchFamily="2" charset="-122"/>
                <a:cs typeface="Arial" pitchFamily="34" charset="0"/>
              </a:rPr>
              <a:t>1.0</a:t>
            </a:r>
            <a:r>
              <a:rPr lang="zh-CN" altLang="en-US" sz="2400" dirty="0" smtClean="0">
                <a:latin typeface="Arial" pitchFamily="34" charset="0"/>
                <a:ea typeface="华文细黑" pitchFamily="2" charset="-122"/>
                <a:cs typeface="Arial" pitchFamily="34" charset="0"/>
              </a:rPr>
              <a:t>之间双精度的一个随机数。</a:t>
            </a:r>
            <a:endParaRPr lang="en-US" altLang="zh-CN" sz="24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4093428"/>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语句：</a:t>
            </a:r>
            <a:r>
              <a:rPr lang="zh-CN" altLang="en-US" sz="2600" b="1" dirty="0" smtClean="0">
                <a:latin typeface="Arial" pitchFamily="34" charset="0"/>
                <a:ea typeface="华文细黑" pitchFamily="2" charset="-122"/>
                <a:cs typeface="Arial" pitchFamily="34" charset="0"/>
              </a:rPr>
              <a:t>语句是</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的最小执行单位，语句间以分号</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作为分隔符。语句分为</a:t>
            </a:r>
            <a:r>
              <a:rPr lang="zh-CN" altLang="en-US" sz="2600" b="1" u="sng" dirty="0" smtClean="0">
                <a:solidFill>
                  <a:srgbClr val="FF00FF"/>
                </a:solidFill>
                <a:latin typeface="Arial" pitchFamily="34" charset="0"/>
                <a:ea typeface="华文细黑" pitchFamily="2" charset="-122"/>
                <a:cs typeface="Arial" pitchFamily="34" charset="0"/>
              </a:rPr>
              <a:t>简单语句</a:t>
            </a:r>
            <a:r>
              <a:rPr lang="zh-CN" altLang="en-US" sz="2600" b="1" dirty="0" smtClean="0">
                <a:latin typeface="Arial" pitchFamily="34" charset="0"/>
                <a:ea typeface="华文细黑" pitchFamily="2" charset="-122"/>
                <a:cs typeface="Arial" pitchFamily="34" charset="0"/>
              </a:rPr>
              <a:t>和</a:t>
            </a:r>
            <a:r>
              <a:rPr lang="zh-CN" altLang="en-US" sz="2600" b="1" u="sng" dirty="0" smtClean="0">
                <a:solidFill>
                  <a:srgbClr val="FF00FF"/>
                </a:solidFill>
                <a:latin typeface="Arial" pitchFamily="34" charset="0"/>
                <a:ea typeface="华文细黑" pitchFamily="2" charset="-122"/>
                <a:cs typeface="Arial" pitchFamily="34" charset="0"/>
              </a:rPr>
              <a:t>复合语句</a:t>
            </a:r>
            <a:r>
              <a:rPr lang="zh-CN" altLang="en-US" sz="2600" b="1" dirty="0" smtClean="0">
                <a:latin typeface="Arial" pitchFamily="34" charset="0"/>
                <a:ea typeface="华文细黑" pitchFamily="2" charset="-122"/>
                <a:cs typeface="Arial" pitchFamily="34" charset="0"/>
              </a:rPr>
              <a:t>，简单语句就是通常意义下的一条语句，即单语句；而复合语句是一对花括号“</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”和“</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”括起来的语句组，也称为块，块后没有分号。</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常见语句：</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表达式语句</a:t>
            </a:r>
            <a:endParaRPr lang="en-US" altLang="zh-CN" sz="2400" b="1" dirty="0" smtClean="0">
              <a:solidFill>
                <a:srgbClr val="C00000"/>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块</a:t>
            </a:r>
            <a:endParaRPr lang="en-US" altLang="zh-CN" sz="2400" b="1" dirty="0" smtClean="0">
              <a:solidFill>
                <a:srgbClr val="C00000"/>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分支语句</a:t>
            </a:r>
            <a:endParaRPr lang="en-US" altLang="zh-CN" sz="2400" b="1" dirty="0" smtClean="0">
              <a:solidFill>
                <a:srgbClr val="C00000"/>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循环语句</a:t>
            </a:r>
            <a:endParaRPr lang="en-US" altLang="zh-CN" sz="24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3477875"/>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 </a:t>
            </a:r>
            <a:r>
              <a:rPr lang="zh-CN" altLang="en-US" sz="2800" b="1" dirty="0" smtClean="0">
                <a:solidFill>
                  <a:srgbClr val="FF0000"/>
                </a:solidFill>
                <a:latin typeface="Arial" pitchFamily="34" charset="0"/>
                <a:ea typeface="华文细黑" pitchFamily="2" charset="-122"/>
                <a:cs typeface="Arial" pitchFamily="34" charset="0"/>
              </a:rPr>
              <a:t>表达式语句</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latin typeface="Arial" pitchFamily="34" charset="0"/>
                <a:ea typeface="华文细黑" pitchFamily="2" charset="-122"/>
                <a:cs typeface="Arial" pitchFamily="34" charset="0"/>
              </a:rPr>
              <a:t>在</a:t>
            </a:r>
            <a:r>
              <a:rPr lang="en-US" altLang="zh-CN" sz="2400" b="1" dirty="0" smtClean="0">
                <a:latin typeface="Arial" pitchFamily="34" charset="0"/>
                <a:ea typeface="华文细黑" pitchFamily="2" charset="-122"/>
                <a:cs typeface="Arial" pitchFamily="34" charset="0"/>
              </a:rPr>
              <a:t>Java</a:t>
            </a:r>
            <a:r>
              <a:rPr lang="zh-CN" altLang="en-US" sz="2400" b="1" dirty="0" smtClean="0">
                <a:latin typeface="Arial" pitchFamily="34" charset="0"/>
                <a:ea typeface="华文细黑" pitchFamily="2" charset="-122"/>
                <a:cs typeface="Arial" pitchFamily="34" charset="0"/>
              </a:rPr>
              <a:t>程序中，表达式可以当作一个值，有的表达式也可以当作语句。</a:t>
            </a:r>
            <a:endParaRPr lang="en-US" altLang="zh-CN" sz="2400" b="1" dirty="0" smtClean="0">
              <a:latin typeface="Arial" pitchFamily="34" charset="0"/>
              <a:ea typeface="华文细黑" pitchFamily="2" charset="-122"/>
              <a:cs typeface="Arial" pitchFamily="34" charset="0"/>
            </a:endParaRPr>
          </a:p>
          <a:p>
            <a:endParaRPr lang="en-US" altLang="zh-CN" sz="2400" b="1" dirty="0" smtClean="0">
              <a:latin typeface="Arial" pitchFamily="34" charset="0"/>
              <a:ea typeface="华文细黑" pitchFamily="2" charset="-122"/>
              <a:cs typeface="Arial" pitchFamily="34" charset="0"/>
            </a:endParaRPr>
          </a:p>
          <a:p>
            <a:r>
              <a:rPr lang="en-US" altLang="zh-CN" sz="2400" b="1" dirty="0" smtClean="0">
                <a:latin typeface="Arial" pitchFamily="34" charset="0"/>
                <a:ea typeface="华文细黑" pitchFamily="2" charset="-122"/>
                <a:cs typeface="Arial" pitchFamily="34" charset="0"/>
              </a:rPr>
              <a:t>customer=</a:t>
            </a:r>
            <a:r>
              <a:rPr lang="en-US" altLang="zh-CN" sz="2400" b="1" dirty="0" smtClean="0">
                <a:solidFill>
                  <a:srgbClr val="FF0000"/>
                </a:solidFill>
                <a:latin typeface="Arial" pitchFamily="34" charset="0"/>
                <a:ea typeface="华文细黑" pitchFamily="2" charset="-122"/>
                <a:cs typeface="Arial" pitchFamily="34" charset="0"/>
              </a:rPr>
              <a:t>new</a:t>
            </a:r>
            <a:r>
              <a:rPr lang="en-US" altLang="zh-CN" sz="2400" b="1" dirty="0" smtClean="0">
                <a:latin typeface="Arial" pitchFamily="34" charset="0"/>
                <a:ea typeface="华文细黑" pitchFamily="2" charset="-122"/>
                <a:cs typeface="Arial" pitchFamily="34" charset="0"/>
              </a:rPr>
              <a:t> Customer();</a:t>
            </a:r>
          </a:p>
          <a:p>
            <a:r>
              <a:rPr lang="en-US" altLang="zh-CN" sz="2400" b="1" dirty="0" smtClean="0">
                <a:latin typeface="Arial" pitchFamily="34" charset="0"/>
                <a:ea typeface="华文细黑" pitchFamily="2" charset="-122"/>
                <a:cs typeface="Arial" pitchFamily="34" charset="0"/>
              </a:rPr>
              <a:t>point =new Point();</a:t>
            </a:r>
          </a:p>
          <a:p>
            <a:r>
              <a:rPr lang="en-US" altLang="zh-CN" sz="2400" b="1" dirty="0" smtClean="0">
                <a:latin typeface="Arial" pitchFamily="34" charset="0"/>
                <a:ea typeface="华文细黑" pitchFamily="2" charset="-122"/>
                <a:cs typeface="Arial" pitchFamily="34" charset="0"/>
              </a:rPr>
              <a:t>x=12;</a:t>
            </a:r>
          </a:p>
          <a:p>
            <a:r>
              <a:rPr lang="en-US" altLang="zh-CN" sz="2400" b="1" dirty="0" smtClean="0">
                <a:latin typeface="Arial" pitchFamily="34" charset="0"/>
                <a:ea typeface="华文细黑" pitchFamily="2" charset="-122"/>
                <a:cs typeface="Arial" pitchFamily="34" charset="0"/>
              </a:rPr>
              <a:t>x++;</a:t>
            </a:r>
          </a:p>
          <a:p>
            <a:r>
              <a:rPr lang="en-US" altLang="zh-CN" sz="2400" b="1" dirty="0" err="1" smtClean="0">
                <a:latin typeface="Arial" pitchFamily="34" charset="0"/>
                <a:ea typeface="华文细黑" pitchFamily="2" charset="-122"/>
                <a:cs typeface="Arial" pitchFamily="34" charset="0"/>
              </a:rPr>
              <a:t>System.out.println</a:t>
            </a:r>
            <a:r>
              <a:rPr lang="en-US" altLang="zh-CN" sz="2400" b="1" dirty="0" smtClean="0">
                <a:latin typeface="Arial" pitchFamily="34" charset="0"/>
                <a:ea typeface="华文细黑" pitchFamily="2" charset="-122"/>
                <a:cs typeface="Arial" pitchFamily="34" charset="0"/>
              </a:rPr>
              <a:t>(“hello world!”);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3108543"/>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 </a:t>
            </a:r>
            <a:r>
              <a:rPr lang="zh-CN" altLang="en-US" sz="2800" b="1" dirty="0" smtClean="0">
                <a:solidFill>
                  <a:srgbClr val="FF0000"/>
                </a:solidFill>
                <a:latin typeface="Arial" pitchFamily="34" charset="0"/>
                <a:ea typeface="华文细黑" pitchFamily="2" charset="-122"/>
                <a:cs typeface="Arial" pitchFamily="34" charset="0"/>
              </a:rPr>
              <a:t>块</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latin typeface="Arial" pitchFamily="34" charset="0"/>
                <a:ea typeface="华文细黑" pitchFamily="2" charset="-122"/>
                <a:cs typeface="Arial" pitchFamily="34" charset="0"/>
              </a:rPr>
              <a:t>块是一对花括号“</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”和“</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”括起来的语句组。</a:t>
            </a:r>
            <a:endParaRPr lang="en-US" altLang="zh-CN" sz="2400" b="1" dirty="0" smtClean="0">
              <a:latin typeface="Arial" pitchFamily="34" charset="0"/>
              <a:ea typeface="华文细黑" pitchFamily="2" charset="-122"/>
              <a:cs typeface="Arial" pitchFamily="34" charset="0"/>
            </a:endParaRPr>
          </a:p>
          <a:p>
            <a:endParaRPr lang="en-US" altLang="zh-CN" sz="2400" b="1" dirty="0" smtClean="0">
              <a:latin typeface="Arial" pitchFamily="34" charset="0"/>
              <a:ea typeface="华文细黑" pitchFamily="2" charset="-122"/>
              <a:cs typeface="Arial" pitchFamily="34" charset="0"/>
            </a:endParaRPr>
          </a:p>
          <a:p>
            <a:r>
              <a:rPr lang="en-US" altLang="zh-CN" sz="2400" b="1" dirty="0" smtClean="0">
                <a:latin typeface="Arial" pitchFamily="34" charset="0"/>
                <a:ea typeface="华文细黑" pitchFamily="2" charset="-122"/>
                <a:cs typeface="Arial" pitchFamily="34" charset="0"/>
              </a:rPr>
              <a:t>{}</a:t>
            </a:r>
          </a:p>
          <a:p>
            <a:r>
              <a:rPr lang="en-US" altLang="zh-CN" sz="2400" b="1" dirty="0" smtClean="0">
                <a:latin typeface="Arial" pitchFamily="34" charset="0"/>
                <a:ea typeface="华文细黑" pitchFamily="2" charset="-122"/>
                <a:cs typeface="Arial" pitchFamily="34" charset="0"/>
              </a:rPr>
              <a:t>{</a:t>
            </a:r>
          </a:p>
          <a:p>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Point</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point=new Point();</a:t>
            </a:r>
          </a:p>
          <a:p>
            <a:r>
              <a:rPr lang="en-US" altLang="zh-CN" sz="2400" b="1" dirty="0" smtClean="0">
                <a:latin typeface="Arial" pitchFamily="34" charset="0"/>
                <a:ea typeface="华文细黑" pitchFamily="2" charset="-122"/>
                <a:cs typeface="Arial" pitchFamily="34" charset="0"/>
              </a:rPr>
              <a:t>      int x=</a:t>
            </a:r>
            <a:r>
              <a:rPr lang="en-US" altLang="zh-CN" sz="2400" b="1" dirty="0" err="1" smtClean="0">
                <a:latin typeface="Arial" pitchFamily="34" charset="0"/>
                <a:ea typeface="华文细黑" pitchFamily="2" charset="-122"/>
                <a:cs typeface="Arial" pitchFamily="34" charset="0"/>
              </a:rPr>
              <a:t>point.x</a:t>
            </a:r>
            <a:r>
              <a:rPr lang="en-US" altLang="zh-CN" sz="2400" b="1" dirty="0" smtClean="0">
                <a:latin typeface="Arial" pitchFamily="34" charset="0"/>
                <a:ea typeface="华文细黑" pitchFamily="2" charset="-122"/>
                <a:cs typeface="Arial" pitchFamily="34" charset="0"/>
              </a:rPr>
              <a:t>;</a:t>
            </a:r>
          </a:p>
          <a:p>
            <a:r>
              <a:rPr lang="en-US" altLang="zh-CN" sz="2400" b="1" dirty="0" smtClean="0">
                <a:latin typeface="Arial" pitchFamily="34" charset="0"/>
                <a:ea typeface="华文细黑" pitchFamily="2" charset="-122"/>
                <a:cs typeface="Arial"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0000FF"/>
                </a:solidFill>
              </a:rPr>
              <a:t>3.1</a:t>
            </a:r>
            <a:r>
              <a:rPr lang="zh-CN" altLang="en-US" dirty="0" smtClean="0">
                <a:solidFill>
                  <a:srgbClr val="0000FF"/>
                </a:solidFill>
              </a:rPr>
              <a:t>表达式</a:t>
            </a:r>
            <a:endParaRPr lang="en-US" altLang="zh-CN" dirty="0" smtClean="0">
              <a:solidFill>
                <a:srgbClr val="0000FF"/>
              </a:solidFill>
            </a:endParaRPr>
          </a:p>
          <a:p>
            <a:r>
              <a:rPr lang="en-US" altLang="zh-CN" dirty="0" smtClean="0">
                <a:solidFill>
                  <a:srgbClr val="0000FF"/>
                </a:solidFill>
              </a:rPr>
              <a:t>3.2</a:t>
            </a:r>
            <a:r>
              <a:rPr lang="zh-CN" altLang="en-US" dirty="0" smtClean="0">
                <a:solidFill>
                  <a:srgbClr val="0000FF"/>
                </a:solidFill>
              </a:rPr>
              <a:t>流控制</a:t>
            </a:r>
            <a:endParaRPr lang="en-US" altLang="zh-CN" dirty="0" smtClean="0">
              <a:solidFill>
                <a:srgbClr val="0000FF"/>
              </a:solidFill>
            </a:endParaRPr>
          </a:p>
        </p:txBody>
      </p:sp>
      <p:sp>
        <p:nvSpPr>
          <p:cNvPr id="3" name="标题 2"/>
          <p:cNvSpPr>
            <a:spLocks noGrp="1"/>
          </p:cNvSpPr>
          <p:nvPr>
            <p:ph type="title"/>
          </p:nvPr>
        </p:nvSpPr>
        <p:spPr/>
        <p:txBody>
          <a:bodyPr/>
          <a:lstStyle/>
          <a:p>
            <a:r>
              <a:rPr lang="zh-CN" altLang="en-US" dirty="0" smtClean="0"/>
              <a:t>第</a:t>
            </a:r>
            <a:r>
              <a:rPr lang="en-US" altLang="zh-CN" dirty="0" smtClean="0"/>
              <a:t>3</a:t>
            </a:r>
            <a:r>
              <a:rPr lang="zh-CN" altLang="en-US" dirty="0" smtClean="0"/>
              <a:t>章 表达式与流程控制</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2800767"/>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 </a:t>
            </a:r>
            <a:r>
              <a:rPr lang="zh-CN" altLang="en-US" sz="2800" b="1" dirty="0" smtClean="0">
                <a:solidFill>
                  <a:srgbClr val="FF0000"/>
                </a:solidFill>
                <a:latin typeface="Arial" pitchFamily="34" charset="0"/>
                <a:ea typeface="华文细黑" pitchFamily="2" charset="-122"/>
                <a:cs typeface="Arial" pitchFamily="34" charset="0"/>
              </a:rPr>
              <a:t>分支语句</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latin typeface="Arial" pitchFamily="34" charset="0"/>
                <a:ea typeface="华文细黑" pitchFamily="2" charset="-122"/>
                <a:cs typeface="Arial" pitchFamily="34" charset="0"/>
              </a:rPr>
              <a:t>分支语句根据一定的条件，动态决定程序的流程方向，从程序的多个分支中选择一个或几个来执行。</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latin typeface="Arial" pitchFamily="34" charset="0"/>
                <a:ea typeface="华文细黑" pitchFamily="2" charset="-122"/>
                <a:cs typeface="Arial" pitchFamily="34" charset="0"/>
              </a:rPr>
              <a:t>分支语句有两种：</a:t>
            </a:r>
            <a:r>
              <a:rPr lang="en-US" altLang="zh-CN" sz="2400" b="1" dirty="0" smtClean="0">
                <a:solidFill>
                  <a:srgbClr val="0000FF"/>
                </a:solidFill>
                <a:latin typeface="Arial" pitchFamily="34" charset="0"/>
                <a:ea typeface="华文细黑" pitchFamily="2" charset="-122"/>
                <a:cs typeface="Arial" pitchFamily="34" charset="0"/>
              </a:rPr>
              <a:t>if</a:t>
            </a:r>
            <a:r>
              <a:rPr lang="zh-CN" altLang="en-US" sz="2400" b="1" dirty="0" smtClean="0">
                <a:latin typeface="Arial" pitchFamily="34" charset="0"/>
                <a:ea typeface="华文细黑" pitchFamily="2" charset="-122"/>
                <a:cs typeface="Arial" pitchFamily="34" charset="0"/>
              </a:rPr>
              <a:t>语句和</a:t>
            </a:r>
            <a:r>
              <a:rPr lang="en-US" altLang="zh-CN" sz="2400" b="1" dirty="0" smtClean="0">
                <a:solidFill>
                  <a:srgbClr val="0000FF"/>
                </a:solidFill>
                <a:latin typeface="Arial" pitchFamily="34" charset="0"/>
                <a:ea typeface="华文细黑" pitchFamily="2" charset="-122"/>
                <a:cs typeface="Arial" pitchFamily="34" charset="0"/>
              </a:rPr>
              <a:t>switch</a:t>
            </a:r>
            <a:r>
              <a:rPr lang="zh-CN" altLang="en-US" sz="2400" b="1" dirty="0" smtClean="0">
                <a:latin typeface="Arial" pitchFamily="34" charset="0"/>
                <a:ea typeface="华文细黑" pitchFamily="2" charset="-122"/>
                <a:cs typeface="Arial" pitchFamily="34" charset="0"/>
              </a:rPr>
              <a:t>语句。</a:t>
            </a:r>
            <a:endParaRPr lang="en-US" altLang="zh-CN" sz="2400" b="1" dirty="0" smtClean="0">
              <a:latin typeface="Arial" pitchFamily="34" charset="0"/>
              <a:ea typeface="华文细黑" pitchFamily="2" charset="-122"/>
              <a:cs typeface="Arial" pitchFamily="34" charset="0"/>
            </a:endParaRPr>
          </a:p>
          <a:p>
            <a:endParaRPr lang="en-US" altLang="zh-CN" sz="2400" b="1" dirty="0" smtClean="0">
              <a:latin typeface="Arial" pitchFamily="34" charset="0"/>
              <a:ea typeface="华文细黑" pitchFamily="2" charset="-122"/>
              <a:cs typeface="Arial" pitchFamily="34" charset="0"/>
            </a:endParaRPr>
          </a:p>
          <a:p>
            <a:pPr>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if</a:t>
            </a:r>
            <a:r>
              <a:rPr lang="zh-CN" altLang="en-US" sz="2800" b="1" dirty="0" smtClean="0">
                <a:solidFill>
                  <a:srgbClr val="0000FF"/>
                </a:solidFill>
                <a:latin typeface="Arial" pitchFamily="34" charset="0"/>
                <a:ea typeface="华文细黑" pitchFamily="2" charset="-122"/>
                <a:cs typeface="Arial" pitchFamily="34" charset="0"/>
              </a:rPr>
              <a:t>语句</a:t>
            </a:r>
            <a:endParaRPr lang="en-US" altLang="zh-CN" sz="28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基本</a:t>
            </a:r>
            <a:r>
              <a:rPr lang="en-US" altLang="zh-CN" sz="2400" b="1" dirty="0" smtClean="0">
                <a:solidFill>
                  <a:srgbClr val="C00000"/>
                </a:solidFill>
                <a:latin typeface="Arial" pitchFamily="34" charset="0"/>
                <a:ea typeface="华文细黑" pitchFamily="2" charset="-122"/>
                <a:cs typeface="Arial" pitchFamily="34" charset="0"/>
              </a:rPr>
              <a:t>if</a:t>
            </a:r>
            <a:r>
              <a:rPr lang="zh-CN" altLang="en-US" sz="2400" b="1" dirty="0" smtClean="0">
                <a:solidFill>
                  <a:srgbClr val="C00000"/>
                </a:solidFill>
                <a:latin typeface="Arial" pitchFamily="34" charset="0"/>
                <a:ea typeface="华文细黑" pitchFamily="2" charset="-122"/>
                <a:cs typeface="Arial" pitchFamily="34" charset="0"/>
              </a:rPr>
              <a:t>语句</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8" name="TextBox 7"/>
          <p:cNvSpPr txBox="1"/>
          <p:nvPr/>
        </p:nvSpPr>
        <p:spPr>
          <a:xfrm>
            <a:off x="539552" y="3933056"/>
            <a:ext cx="2160240" cy="1200329"/>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C00000"/>
                </a:solidFill>
                <a:latin typeface="Arial" pitchFamily="34" charset="0"/>
                <a:cs typeface="Arial" pitchFamily="34" charset="0"/>
              </a:rPr>
              <a:t>if</a:t>
            </a:r>
            <a:r>
              <a:rPr lang="en-US" altLang="zh-CN" sz="2400" dirty="0" smtClean="0">
                <a:latin typeface="Arial" pitchFamily="34" charset="0"/>
                <a:cs typeface="Arial" pitchFamily="34" charset="0"/>
              </a:rPr>
              <a:t>(</a:t>
            </a:r>
            <a:r>
              <a:rPr lang="zh-CN" altLang="en-US" sz="2400" dirty="0" smtClean="0">
                <a:solidFill>
                  <a:srgbClr val="0000FF"/>
                </a:solidFill>
                <a:latin typeface="Arial" pitchFamily="34" charset="0"/>
                <a:cs typeface="Arial" pitchFamily="34" charset="0"/>
              </a:rPr>
              <a:t>表达式</a:t>
            </a:r>
            <a:r>
              <a:rPr lang="en-US" altLang="zh-CN" sz="2400" dirty="0" smtClean="0">
                <a:latin typeface="Arial" pitchFamily="34" charset="0"/>
                <a:cs typeface="Arial" pitchFamily="34" charset="0"/>
              </a:rPr>
              <a:t>){</a:t>
            </a:r>
          </a:p>
          <a:p>
            <a:r>
              <a:rPr lang="zh-CN" altLang="en-US" sz="2400" dirty="0" smtClean="0">
                <a:latin typeface="Arial" pitchFamily="34" charset="0"/>
                <a:cs typeface="Arial" pitchFamily="34" charset="0"/>
              </a:rPr>
              <a:t>     语句块</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a:t>
            </a:r>
          </a:p>
        </p:txBody>
      </p:sp>
      <p:grpSp>
        <p:nvGrpSpPr>
          <p:cNvPr id="9" name="组合 8"/>
          <p:cNvGrpSpPr/>
          <p:nvPr/>
        </p:nvGrpSpPr>
        <p:grpSpPr>
          <a:xfrm>
            <a:off x="3995936" y="3401084"/>
            <a:ext cx="2880320" cy="2563260"/>
            <a:chOff x="5796136" y="2636912"/>
            <a:chExt cx="2880320" cy="2563260"/>
          </a:xfrm>
        </p:grpSpPr>
        <p:sp>
          <p:nvSpPr>
            <p:cNvPr id="10" name="流程图: 决策 9"/>
            <p:cNvSpPr/>
            <p:nvPr/>
          </p:nvSpPr>
          <p:spPr>
            <a:xfrm>
              <a:off x="5796136" y="3068960"/>
              <a:ext cx="2664296" cy="43204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逻辑</a:t>
              </a:r>
              <a:r>
                <a:rPr lang="zh-CN" altLang="en-US" sz="1600" dirty="0" smtClean="0"/>
                <a:t>表达式</a:t>
              </a:r>
              <a:endParaRPr lang="zh-CN" altLang="en-US" sz="1600" dirty="0"/>
            </a:p>
          </p:txBody>
        </p:sp>
        <p:sp>
          <p:nvSpPr>
            <p:cNvPr id="11" name="矩形 10"/>
            <p:cNvSpPr/>
            <p:nvPr/>
          </p:nvSpPr>
          <p:spPr>
            <a:xfrm>
              <a:off x="6372200" y="4149080"/>
              <a:ext cx="1512168"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语句或语句块</a:t>
              </a:r>
              <a:endParaRPr lang="zh-CN" altLang="en-US" sz="1600" dirty="0"/>
            </a:p>
          </p:txBody>
        </p:sp>
        <p:cxnSp>
          <p:nvCxnSpPr>
            <p:cNvPr id="12" name="直接箭头连接符 11"/>
            <p:cNvCxnSpPr>
              <a:stCxn id="10" idx="2"/>
              <a:endCxn id="11" idx="0"/>
            </p:cNvCxnSpPr>
            <p:nvPr/>
          </p:nvCxnSpPr>
          <p:spPr>
            <a:xfrm>
              <a:off x="7128284" y="350100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1" idx="2"/>
            </p:cNvCxnSpPr>
            <p:nvPr/>
          </p:nvCxnSpPr>
          <p:spPr>
            <a:xfrm flipH="1">
              <a:off x="7127722" y="4509120"/>
              <a:ext cx="562" cy="691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形状 21"/>
            <p:cNvCxnSpPr>
              <a:stCxn id="10" idx="3"/>
            </p:cNvCxnSpPr>
            <p:nvPr/>
          </p:nvCxnSpPr>
          <p:spPr>
            <a:xfrm flipH="1">
              <a:off x="7096568" y="3284984"/>
              <a:ext cx="1363864" cy="1632320"/>
            </a:xfrm>
            <a:prstGeom prst="bentConnector3">
              <a:avLst>
                <a:gd name="adj1" fmla="val -167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145842" y="263691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60232" y="3491716"/>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17" name="TextBox 16"/>
            <p:cNvSpPr txBox="1"/>
            <p:nvPr/>
          </p:nvSpPr>
          <p:spPr>
            <a:xfrm>
              <a:off x="7812360" y="2924944"/>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4" presetClass="entr" presetSubtype="0" accel="10000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strVal val="#ppt_w*0.05"/>
                                          </p:val>
                                        </p:tav>
                                        <p:tav tm="100000">
                                          <p:val>
                                            <p:strVal val="#ppt_w"/>
                                          </p:val>
                                        </p:tav>
                                      </p:tavLst>
                                    </p:anim>
                                    <p:anim calcmode="lin" valueType="num">
                                      <p:cBhvr>
                                        <p:cTn id="47" dur="500" fill="hold"/>
                                        <p:tgtEl>
                                          <p:spTgt spid="9"/>
                                        </p:tgtEl>
                                        <p:attrNameLst>
                                          <p:attrName>ppt_h</p:attrName>
                                        </p:attrNameLst>
                                      </p:cBhvr>
                                      <p:tavLst>
                                        <p:tav tm="0">
                                          <p:val>
                                            <p:strVal val="#ppt_h"/>
                                          </p:val>
                                        </p:tav>
                                        <p:tav tm="100000">
                                          <p:val>
                                            <p:strVal val="#ppt_h"/>
                                          </p:val>
                                        </p:tav>
                                      </p:tavLst>
                                    </p:anim>
                                    <p:anim calcmode="lin" valueType="num">
                                      <p:cBhvr>
                                        <p:cTn id="48" dur="500" fill="hold"/>
                                        <p:tgtEl>
                                          <p:spTgt spid="9"/>
                                        </p:tgtEl>
                                        <p:attrNameLst>
                                          <p:attrName>ppt_x</p:attrName>
                                        </p:attrNameLst>
                                      </p:cBhvr>
                                      <p:tavLst>
                                        <p:tav tm="0">
                                          <p:val>
                                            <p:strVal val="#ppt_x-.2"/>
                                          </p:val>
                                        </p:tav>
                                        <p:tav tm="100000">
                                          <p:val>
                                            <p:strVal val="#ppt_x"/>
                                          </p:val>
                                        </p:tav>
                                      </p:tavLst>
                                    </p:anim>
                                    <p:anim calcmode="lin" valueType="num">
                                      <p:cBhvr>
                                        <p:cTn id="49" dur="500" fill="hold"/>
                                        <p:tgtEl>
                                          <p:spTgt spid="9"/>
                                        </p:tgtEl>
                                        <p:attrNameLst>
                                          <p:attrName>ppt_y</p:attrName>
                                        </p:attrNameLst>
                                      </p:cBhvr>
                                      <p:tavLst>
                                        <p:tav tm="0">
                                          <p:val>
                                            <p:strVal val="#ppt_y"/>
                                          </p:val>
                                        </p:tav>
                                        <p:tav tm="100000">
                                          <p:val>
                                            <p:strVal val="#ppt_y"/>
                                          </p:val>
                                        </p:tav>
                                      </p:tavLst>
                                    </p:anim>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a:t>
            </a:r>
            <a:r>
              <a:rPr lang="zh-CN" altLang="en-US" dirty="0"/>
              <a:t>控制流</a:t>
            </a:r>
          </a:p>
        </p:txBody>
      </p:sp>
      <p:grpSp>
        <p:nvGrpSpPr>
          <p:cNvPr id="7192" name="组合 7191"/>
          <p:cNvGrpSpPr/>
          <p:nvPr/>
        </p:nvGrpSpPr>
        <p:grpSpPr>
          <a:xfrm>
            <a:off x="3059832" y="1988709"/>
            <a:ext cx="5995466" cy="3878948"/>
            <a:chOff x="3131840" y="1988709"/>
            <a:chExt cx="5995466" cy="3878948"/>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482184"/>
              <a:ext cx="5995466" cy="338547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58" name="TextBox 57"/>
            <p:cNvSpPr txBox="1"/>
            <p:nvPr/>
          </p:nvSpPr>
          <p:spPr>
            <a:xfrm>
              <a:off x="5212184" y="1988709"/>
              <a:ext cx="1368152" cy="461665"/>
            </a:xfrm>
            <a:prstGeom prst="rect">
              <a:avLst/>
            </a:prstGeom>
            <a:noFill/>
          </p:spPr>
          <p:txBody>
            <a:bodyPr wrap="square" rtlCol="0">
              <a:spAutoFit/>
            </a:bodyPr>
            <a:lstStyle/>
            <a:p>
              <a:pPr algn="ctr"/>
              <a:r>
                <a:rPr lang="zh-CN" altLang="en-US" sz="2400" b="1" dirty="0" smtClean="0">
                  <a:solidFill>
                    <a:srgbClr val="FF0000"/>
                  </a:solidFill>
                </a:rPr>
                <a:t>代码</a:t>
              </a:r>
              <a:endParaRPr lang="zh-CN" altLang="en-US" sz="2400" b="1" dirty="0">
                <a:solidFill>
                  <a:srgbClr val="FF0000"/>
                </a:solidFill>
              </a:endParaRPr>
            </a:p>
          </p:txBody>
        </p:sp>
      </p:grpSp>
      <p:grpSp>
        <p:nvGrpSpPr>
          <p:cNvPr id="60" name="组合 59"/>
          <p:cNvGrpSpPr/>
          <p:nvPr/>
        </p:nvGrpSpPr>
        <p:grpSpPr>
          <a:xfrm>
            <a:off x="611560" y="1772816"/>
            <a:ext cx="2461662" cy="4998169"/>
            <a:chOff x="5726376" y="1167135"/>
            <a:chExt cx="2461662" cy="4998169"/>
          </a:xfrm>
        </p:grpSpPr>
        <p:grpSp>
          <p:nvGrpSpPr>
            <p:cNvPr id="57" name="组合 56"/>
            <p:cNvGrpSpPr/>
            <p:nvPr/>
          </p:nvGrpSpPr>
          <p:grpSpPr>
            <a:xfrm>
              <a:off x="5726376" y="1643609"/>
              <a:ext cx="2461662" cy="4521695"/>
              <a:chOff x="5726376" y="1643609"/>
              <a:chExt cx="2461662" cy="4521695"/>
            </a:xfrm>
          </p:grpSpPr>
          <p:sp>
            <p:nvSpPr>
              <p:cNvPr id="14" name="矩形 13"/>
              <p:cNvSpPr/>
              <p:nvPr/>
            </p:nvSpPr>
            <p:spPr>
              <a:xfrm>
                <a:off x="6109192" y="2442380"/>
                <a:ext cx="1274092" cy="5693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输入</a:t>
                </a:r>
                <a:r>
                  <a:rPr lang="en-US" altLang="zh-CN" dirty="0" smtClean="0"/>
                  <a:t>m</a:t>
                </a:r>
                <a:r>
                  <a:rPr lang="zh-CN" altLang="en-US" dirty="0" smtClean="0"/>
                  <a:t>和</a:t>
                </a:r>
                <a:r>
                  <a:rPr lang="en-US" altLang="zh-CN" dirty="0" smtClean="0"/>
                  <a:t>n</a:t>
                </a:r>
              </a:p>
            </p:txBody>
          </p:sp>
          <p:sp>
            <p:nvSpPr>
              <p:cNvPr id="17" name="菱形 16"/>
              <p:cNvSpPr/>
              <p:nvPr/>
            </p:nvSpPr>
            <p:spPr>
              <a:xfrm>
                <a:off x="5810280" y="3370348"/>
                <a:ext cx="1871262" cy="648072"/>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m==n</a:t>
                </a:r>
                <a:endParaRPr lang="zh-CN" altLang="en-US" dirty="0"/>
              </a:p>
            </p:txBody>
          </p:sp>
          <p:cxnSp>
            <p:nvCxnSpPr>
              <p:cNvPr id="19" name="直接箭头连接符 18"/>
              <p:cNvCxnSpPr>
                <a:stCxn id="14" idx="2"/>
                <a:endCxn id="17" idx="0"/>
              </p:cNvCxnSpPr>
              <p:nvPr/>
            </p:nvCxnSpPr>
            <p:spPr>
              <a:xfrm flipH="1">
                <a:off x="6745911" y="3011761"/>
                <a:ext cx="327" cy="358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726376" y="4581128"/>
                <a:ext cx="2042250" cy="6532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1</a:t>
                </a:r>
                <a:r>
                  <a:rPr lang="zh-CN" altLang="en-US" dirty="0" smtClean="0"/>
                  <a:t>”</a:t>
                </a:r>
                <a:endParaRPr lang="en-US" altLang="zh-CN" dirty="0" smtClean="0"/>
              </a:p>
            </p:txBody>
          </p:sp>
          <p:cxnSp>
            <p:nvCxnSpPr>
              <p:cNvPr id="24" name="直接箭头连接符 23"/>
              <p:cNvCxnSpPr>
                <a:stCxn id="17" idx="2"/>
                <a:endCxn id="23" idx="0"/>
              </p:cNvCxnSpPr>
              <p:nvPr/>
            </p:nvCxnSpPr>
            <p:spPr>
              <a:xfrm>
                <a:off x="6745911" y="4018420"/>
                <a:ext cx="1590" cy="562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6243623" y="1643609"/>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begin</a:t>
                </a:r>
                <a:endParaRPr lang="zh-CN" altLang="en-US" dirty="0"/>
              </a:p>
            </p:txBody>
          </p:sp>
          <p:sp>
            <p:nvSpPr>
              <p:cNvPr id="45" name="圆角矩形 44"/>
              <p:cNvSpPr/>
              <p:nvPr/>
            </p:nvSpPr>
            <p:spPr>
              <a:xfrm>
                <a:off x="6251082" y="5733256"/>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end</a:t>
                </a:r>
                <a:endParaRPr lang="zh-CN" altLang="en-US" dirty="0"/>
              </a:p>
            </p:txBody>
          </p:sp>
          <p:cxnSp>
            <p:nvCxnSpPr>
              <p:cNvPr id="48" name="直接箭头连接符 47"/>
              <p:cNvCxnSpPr>
                <a:stCxn id="32" idx="2"/>
                <a:endCxn id="14" idx="0"/>
              </p:cNvCxnSpPr>
              <p:nvPr/>
            </p:nvCxnSpPr>
            <p:spPr>
              <a:xfrm flipH="1">
                <a:off x="6746238" y="2075657"/>
                <a:ext cx="1441" cy="366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23" idx="2"/>
                <a:endCxn id="45" idx="0"/>
              </p:cNvCxnSpPr>
              <p:nvPr/>
            </p:nvCxnSpPr>
            <p:spPr>
              <a:xfrm>
                <a:off x="6747501" y="5234394"/>
                <a:ext cx="7637" cy="498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7" idx="3"/>
                <a:endCxn id="45" idx="3"/>
              </p:cNvCxnSpPr>
              <p:nvPr/>
            </p:nvCxnSpPr>
            <p:spPr>
              <a:xfrm flipH="1">
                <a:off x="7259194" y="3694384"/>
                <a:ext cx="422348" cy="2254896"/>
              </a:xfrm>
              <a:prstGeom prst="bentConnector3">
                <a:avLst>
                  <a:gd name="adj1" fmla="val -54126"/>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012160" y="4077072"/>
                <a:ext cx="792088" cy="369332"/>
              </a:xfrm>
              <a:prstGeom prst="rect">
                <a:avLst/>
              </a:prstGeom>
              <a:noFill/>
            </p:spPr>
            <p:txBody>
              <a:bodyPr wrap="square" rtlCol="0">
                <a:spAutoFit/>
              </a:bodyPr>
              <a:lstStyle/>
              <a:p>
                <a:pPr algn="ctr"/>
                <a:r>
                  <a:rPr lang="en-US" altLang="zh-CN" dirty="0">
                    <a:solidFill>
                      <a:srgbClr val="FF0000"/>
                    </a:solidFill>
                  </a:rPr>
                  <a:t>true</a:t>
                </a:r>
                <a:endParaRPr lang="zh-CN" altLang="en-US" dirty="0">
                  <a:solidFill>
                    <a:srgbClr val="FF0000"/>
                  </a:solidFill>
                </a:endParaRPr>
              </a:p>
            </p:txBody>
          </p:sp>
          <p:sp>
            <p:nvSpPr>
              <p:cNvPr id="56" name="TextBox 55"/>
              <p:cNvSpPr txBox="1"/>
              <p:nvPr/>
            </p:nvSpPr>
            <p:spPr>
              <a:xfrm>
                <a:off x="7395950" y="3356992"/>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grpSp>
        <p:sp>
          <p:nvSpPr>
            <p:cNvPr id="59" name="TextBox 58"/>
            <p:cNvSpPr txBox="1"/>
            <p:nvPr/>
          </p:nvSpPr>
          <p:spPr>
            <a:xfrm>
              <a:off x="6099806" y="1167135"/>
              <a:ext cx="1368152" cy="461665"/>
            </a:xfrm>
            <a:prstGeom prst="rect">
              <a:avLst/>
            </a:prstGeom>
            <a:noFill/>
          </p:spPr>
          <p:txBody>
            <a:bodyPr wrap="square" rtlCol="0">
              <a:spAutoFit/>
            </a:bodyPr>
            <a:lstStyle/>
            <a:p>
              <a:pPr algn="ctr"/>
              <a:r>
                <a:rPr lang="zh-CN" altLang="en-US" sz="2400" b="1" dirty="0" smtClean="0">
                  <a:solidFill>
                    <a:srgbClr val="FF0000"/>
                  </a:solidFill>
                </a:rPr>
                <a:t>流程图</a:t>
              </a:r>
              <a:endParaRPr lang="zh-CN" altLang="en-US" sz="2400" b="1" dirty="0">
                <a:solidFill>
                  <a:srgbClr val="FF0000"/>
                </a:solidFill>
              </a:endParaRPr>
            </a:p>
          </p:txBody>
        </p:sp>
      </p:grpSp>
      <p:sp>
        <p:nvSpPr>
          <p:cNvPr id="88" name="TextBox 87"/>
          <p:cNvSpPr txBox="1"/>
          <p:nvPr/>
        </p:nvSpPr>
        <p:spPr>
          <a:xfrm>
            <a:off x="395536" y="1113629"/>
            <a:ext cx="8136904" cy="49244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600" b="1" dirty="0" smtClean="0">
                <a:solidFill>
                  <a:srgbClr val="0000FF"/>
                </a:solidFill>
              </a:rPr>
              <a:t>例</a:t>
            </a:r>
            <a:r>
              <a:rPr lang="en-US" altLang="zh-CN" sz="2600" b="1" dirty="0" smtClean="0">
                <a:solidFill>
                  <a:srgbClr val="0000FF"/>
                </a:solidFill>
              </a:rPr>
              <a:t>. </a:t>
            </a:r>
            <a:r>
              <a:rPr lang="zh-CN" altLang="en-US" sz="2600" b="1" dirty="0" smtClean="0"/>
              <a:t>输入两个整数</a:t>
            </a:r>
            <a:r>
              <a:rPr lang="en-US" altLang="zh-CN" sz="2600" b="1" dirty="0" smtClean="0"/>
              <a:t>m</a:t>
            </a:r>
            <a:r>
              <a:rPr lang="zh-CN" altLang="en-US" sz="2600" b="1" dirty="0" smtClean="0"/>
              <a:t>和</a:t>
            </a:r>
            <a:r>
              <a:rPr lang="en-US" altLang="zh-CN" sz="2600" b="1" dirty="0" smtClean="0"/>
              <a:t>n</a:t>
            </a:r>
            <a:r>
              <a:rPr lang="zh-CN" altLang="en-US" sz="2600" b="1" dirty="0" smtClean="0"/>
              <a:t>，如果</a:t>
            </a:r>
            <a:r>
              <a:rPr lang="en-US" altLang="zh-CN" sz="2600" b="1" dirty="0" smtClean="0"/>
              <a:t>m</a:t>
            </a:r>
            <a:r>
              <a:rPr lang="zh-CN" altLang="en-US" sz="2600" b="1" dirty="0" smtClean="0"/>
              <a:t>等于</a:t>
            </a:r>
            <a:r>
              <a:rPr lang="en-US" altLang="zh-CN" sz="2600" b="1" dirty="0" smtClean="0"/>
              <a:t>n</a:t>
            </a:r>
            <a:r>
              <a:rPr lang="zh-CN" altLang="en-US" sz="2600" b="1" dirty="0" smtClean="0"/>
              <a:t>，则输出</a:t>
            </a:r>
            <a:r>
              <a:rPr lang="en-US" altLang="zh-CN" sz="2600" b="1" dirty="0" smtClean="0"/>
              <a:t>1.</a:t>
            </a:r>
            <a:endParaRPr lang="zh-CN" altLang="en-US" sz="2600" b="1" dirty="0"/>
          </a:p>
        </p:txBody>
      </p:sp>
    </p:spTree>
    <p:extLst>
      <p:ext uri="{BB962C8B-B14F-4D97-AF65-F5344CB8AC3E}">
        <p14:creationId xmlns:p14="http://schemas.microsoft.com/office/powerpoint/2010/main" val="283683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1033572"/>
            <a:ext cx="8496944" cy="523220"/>
          </a:xfrm>
          <a:prstGeom prst="rect">
            <a:avLst/>
          </a:prstGeom>
          <a:noFill/>
        </p:spPr>
        <p:txBody>
          <a:bodyPr wrap="square" rtlCol="0">
            <a:spAutoFit/>
          </a:bodyPr>
          <a:lstStyle/>
          <a:p>
            <a:pPr>
              <a:buFont typeface="Wingdings" pitchFamily="2" charset="2"/>
              <a:buChar char="ü"/>
            </a:pPr>
            <a:r>
              <a:rPr lang="en-US" altLang="zh-CN" sz="2800" b="1" dirty="0" smtClean="0">
                <a:solidFill>
                  <a:srgbClr val="C00000"/>
                </a:solidFill>
                <a:latin typeface="Arial" pitchFamily="34" charset="0"/>
                <a:ea typeface="华文细黑" pitchFamily="2" charset="-122"/>
                <a:cs typeface="Arial" pitchFamily="34" charset="0"/>
              </a:rPr>
              <a:t>if-else</a:t>
            </a:r>
          </a:p>
        </p:txBody>
      </p:sp>
      <p:sp>
        <p:nvSpPr>
          <p:cNvPr id="6" name="TextBox 5"/>
          <p:cNvSpPr txBox="1"/>
          <p:nvPr/>
        </p:nvSpPr>
        <p:spPr>
          <a:xfrm>
            <a:off x="611560" y="2622960"/>
            <a:ext cx="2232248" cy="1938992"/>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C00000"/>
                </a:solidFill>
                <a:latin typeface="Arial" pitchFamily="34" charset="0"/>
                <a:cs typeface="Arial" pitchFamily="34" charset="0"/>
              </a:rPr>
              <a:t>if</a:t>
            </a:r>
            <a:r>
              <a:rPr lang="en-US" altLang="zh-CN" sz="2400" dirty="0" smtClean="0">
                <a:latin typeface="Arial" pitchFamily="34" charset="0"/>
                <a:cs typeface="Arial" pitchFamily="34" charset="0"/>
              </a:rPr>
              <a:t>(</a:t>
            </a:r>
            <a:r>
              <a:rPr lang="zh-CN" altLang="en-US" sz="2400" dirty="0" smtClean="0">
                <a:solidFill>
                  <a:srgbClr val="0000FF"/>
                </a:solidFill>
                <a:latin typeface="Arial" pitchFamily="34" charset="0"/>
                <a:cs typeface="Arial" pitchFamily="34" charset="0"/>
              </a:rPr>
              <a:t>表达式</a:t>
            </a:r>
            <a:r>
              <a:rPr lang="en-US" altLang="zh-CN" sz="2400" dirty="0" smtClean="0">
                <a:latin typeface="Arial" pitchFamily="34" charset="0"/>
                <a:cs typeface="Arial" pitchFamily="34" charset="0"/>
              </a:rPr>
              <a:t>){</a:t>
            </a:r>
          </a:p>
          <a:p>
            <a:r>
              <a:rPr lang="zh-CN" altLang="en-US" sz="2400" dirty="0" smtClean="0">
                <a:latin typeface="Arial" pitchFamily="34" charset="0"/>
                <a:cs typeface="Arial" pitchFamily="34" charset="0"/>
              </a:rPr>
              <a:t>    语句块</a:t>
            </a:r>
            <a:r>
              <a:rPr lang="en-US" altLang="zh-CN" sz="2400" dirty="0" smtClean="0">
                <a:latin typeface="Arial" pitchFamily="34" charset="0"/>
                <a:cs typeface="Arial" pitchFamily="34" charset="0"/>
              </a:rPr>
              <a:t>1;</a:t>
            </a:r>
          </a:p>
          <a:p>
            <a:r>
              <a:rPr lang="en-US" altLang="zh-CN" sz="2400" dirty="0" smtClean="0">
                <a:latin typeface="Arial" pitchFamily="34" charset="0"/>
                <a:cs typeface="Arial" pitchFamily="34" charset="0"/>
              </a:rPr>
              <a:t>}</a:t>
            </a:r>
            <a:r>
              <a:rPr lang="en-US" altLang="zh-CN" sz="2400" dirty="0" smtClean="0">
                <a:solidFill>
                  <a:srgbClr val="C00000"/>
                </a:solidFill>
                <a:latin typeface="Arial" pitchFamily="34" charset="0"/>
                <a:cs typeface="Arial" pitchFamily="34" charset="0"/>
              </a:rPr>
              <a:t>else</a:t>
            </a:r>
            <a:r>
              <a:rPr lang="en-US" altLang="zh-CN" sz="2400" dirty="0" smtClean="0">
                <a:latin typeface="Arial" pitchFamily="34" charset="0"/>
                <a:cs typeface="Arial" pitchFamily="34" charset="0"/>
              </a:rPr>
              <a:t>{</a:t>
            </a:r>
          </a:p>
          <a:p>
            <a:r>
              <a:rPr lang="zh-CN" altLang="en-US" sz="2400" dirty="0" smtClean="0">
                <a:latin typeface="Arial" pitchFamily="34" charset="0"/>
                <a:cs typeface="Arial" pitchFamily="34" charset="0"/>
              </a:rPr>
              <a:t>    语句块</a:t>
            </a:r>
            <a:r>
              <a:rPr lang="en-US" altLang="zh-CN" sz="2400" dirty="0" smtClean="0">
                <a:latin typeface="Arial" pitchFamily="34" charset="0"/>
                <a:cs typeface="Arial" pitchFamily="34" charset="0"/>
              </a:rPr>
              <a:t>2;</a:t>
            </a:r>
          </a:p>
          <a:p>
            <a:r>
              <a:rPr lang="en-US" altLang="zh-CN" sz="2400" dirty="0" smtClean="0">
                <a:latin typeface="Arial" pitchFamily="34" charset="0"/>
                <a:cs typeface="Arial" pitchFamily="34" charset="0"/>
              </a:rPr>
              <a:t>}</a:t>
            </a:r>
          </a:p>
        </p:txBody>
      </p:sp>
      <p:grpSp>
        <p:nvGrpSpPr>
          <p:cNvPr id="54" name="组合 53"/>
          <p:cNvGrpSpPr/>
          <p:nvPr/>
        </p:nvGrpSpPr>
        <p:grpSpPr>
          <a:xfrm>
            <a:off x="3347864" y="2262920"/>
            <a:ext cx="4392488" cy="2462224"/>
            <a:chOff x="5255568" y="3775088"/>
            <a:chExt cx="4392488" cy="2462224"/>
          </a:xfrm>
        </p:grpSpPr>
        <p:sp>
          <p:nvSpPr>
            <p:cNvPr id="31" name="流程图: 决策 30"/>
            <p:cNvSpPr/>
            <p:nvPr/>
          </p:nvSpPr>
          <p:spPr>
            <a:xfrm>
              <a:off x="6101916" y="4063120"/>
              <a:ext cx="2538028" cy="43204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逻辑表达式</a:t>
              </a:r>
              <a:endParaRPr lang="zh-CN" altLang="en-US" sz="1600" dirty="0"/>
            </a:p>
          </p:txBody>
        </p:sp>
        <p:sp>
          <p:nvSpPr>
            <p:cNvPr id="32" name="矩形 31"/>
            <p:cNvSpPr/>
            <p:nvPr/>
          </p:nvSpPr>
          <p:spPr>
            <a:xfrm>
              <a:off x="5255568" y="5143240"/>
              <a:ext cx="1692696"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a:t>
              </a:r>
              <a:r>
                <a:rPr lang="en-US" altLang="zh-CN" sz="1600" dirty="0" smtClean="0"/>
                <a:t>1</a:t>
              </a:r>
              <a:r>
                <a:rPr lang="zh-CN" altLang="en-US" sz="1600" dirty="0" smtClean="0"/>
                <a:t>或语句块</a:t>
              </a:r>
              <a:r>
                <a:rPr lang="en-US" altLang="zh-CN" sz="1600" dirty="0" smtClean="0"/>
                <a:t>1</a:t>
              </a:r>
              <a:endParaRPr lang="zh-CN" altLang="en-US" sz="1600" dirty="0"/>
            </a:p>
          </p:txBody>
        </p:sp>
        <p:sp>
          <p:nvSpPr>
            <p:cNvPr id="33" name="矩形 32"/>
            <p:cNvSpPr/>
            <p:nvPr/>
          </p:nvSpPr>
          <p:spPr>
            <a:xfrm>
              <a:off x="7919864" y="5128726"/>
              <a:ext cx="1728192"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a:t>
              </a:r>
              <a:r>
                <a:rPr lang="en-US" altLang="zh-CN" sz="1600" dirty="0" smtClean="0"/>
                <a:t>2</a:t>
              </a:r>
              <a:r>
                <a:rPr lang="zh-CN" altLang="en-US" sz="1600" dirty="0" smtClean="0"/>
                <a:t>或语句块</a:t>
              </a:r>
              <a:r>
                <a:rPr lang="en-US" altLang="zh-CN" sz="1600" dirty="0" smtClean="0"/>
                <a:t>2</a:t>
              </a:r>
              <a:endParaRPr lang="zh-CN" altLang="en-US" sz="1600" dirty="0"/>
            </a:p>
          </p:txBody>
        </p:sp>
        <p:cxnSp>
          <p:nvCxnSpPr>
            <p:cNvPr id="35" name="肘形连接符 34"/>
            <p:cNvCxnSpPr>
              <a:stCxn id="31" idx="2"/>
              <a:endCxn id="32" idx="0"/>
            </p:cNvCxnSpPr>
            <p:nvPr/>
          </p:nvCxnSpPr>
          <p:spPr>
            <a:xfrm rot="5400000">
              <a:off x="6412387" y="4184697"/>
              <a:ext cx="648072" cy="12690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1" idx="2"/>
              <a:endCxn id="33" idx="0"/>
            </p:cNvCxnSpPr>
            <p:nvPr/>
          </p:nvCxnSpPr>
          <p:spPr>
            <a:xfrm rot="16200000" flipH="1">
              <a:off x="7760666" y="4105432"/>
              <a:ext cx="633558" cy="14130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形状 40"/>
            <p:cNvCxnSpPr>
              <a:stCxn id="32" idx="2"/>
            </p:cNvCxnSpPr>
            <p:nvPr/>
          </p:nvCxnSpPr>
          <p:spPr>
            <a:xfrm rot="16200000" flipH="1">
              <a:off x="6569797" y="5035399"/>
              <a:ext cx="414642" cy="13504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形状 42"/>
            <p:cNvCxnSpPr>
              <a:stCxn id="33" idx="2"/>
            </p:cNvCxnSpPr>
            <p:nvPr/>
          </p:nvCxnSpPr>
          <p:spPr>
            <a:xfrm rot="5400000">
              <a:off x="7874815" y="5008777"/>
              <a:ext cx="429156" cy="13891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7437806" y="594928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7394826" y="377508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444208" y="4495168"/>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53" name="TextBox 52"/>
            <p:cNvSpPr txBox="1"/>
            <p:nvPr/>
          </p:nvSpPr>
          <p:spPr>
            <a:xfrm>
              <a:off x="7596336" y="4495168"/>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strVal val="#ppt_w*0.05"/>
                                          </p:val>
                                        </p:tav>
                                        <p:tav tm="100000">
                                          <p:val>
                                            <p:strVal val="#ppt_w"/>
                                          </p:val>
                                        </p:tav>
                                      </p:tavLst>
                                    </p:anim>
                                    <p:anim calcmode="lin" valueType="num">
                                      <p:cBhvr>
                                        <p:cTn id="16" dur="500" fill="hold"/>
                                        <p:tgtEl>
                                          <p:spTgt spid="54"/>
                                        </p:tgtEl>
                                        <p:attrNameLst>
                                          <p:attrName>ppt_h</p:attrName>
                                        </p:attrNameLst>
                                      </p:cBhvr>
                                      <p:tavLst>
                                        <p:tav tm="0">
                                          <p:val>
                                            <p:strVal val="#ppt_h"/>
                                          </p:val>
                                        </p:tav>
                                        <p:tav tm="100000">
                                          <p:val>
                                            <p:strVal val="#ppt_h"/>
                                          </p:val>
                                        </p:tav>
                                      </p:tavLst>
                                    </p:anim>
                                    <p:anim calcmode="lin" valueType="num">
                                      <p:cBhvr>
                                        <p:cTn id="17" dur="500" fill="hold"/>
                                        <p:tgtEl>
                                          <p:spTgt spid="54"/>
                                        </p:tgtEl>
                                        <p:attrNameLst>
                                          <p:attrName>ppt_x</p:attrName>
                                        </p:attrNameLst>
                                      </p:cBhvr>
                                      <p:tavLst>
                                        <p:tav tm="0">
                                          <p:val>
                                            <p:strVal val="#ppt_x-.2"/>
                                          </p:val>
                                        </p:tav>
                                        <p:tav tm="100000">
                                          <p:val>
                                            <p:strVal val="#ppt_x"/>
                                          </p:val>
                                        </p:tav>
                                      </p:tavLst>
                                    </p:anim>
                                    <p:anim calcmode="lin" valueType="num">
                                      <p:cBhvr>
                                        <p:cTn id="18" dur="500" fill="hold"/>
                                        <p:tgtEl>
                                          <p:spTgt spid="54"/>
                                        </p:tgtEl>
                                        <p:attrNameLst>
                                          <p:attrName>ppt_y</p:attrName>
                                        </p:attrNameLst>
                                      </p:cBhvr>
                                      <p:tavLst>
                                        <p:tav tm="0">
                                          <p:val>
                                            <p:strVal val="#ppt_y"/>
                                          </p:val>
                                        </p:tav>
                                        <p:tav tm="100000">
                                          <p:val>
                                            <p:strVal val="#ppt_y"/>
                                          </p:val>
                                        </p:tav>
                                      </p:tavLst>
                                    </p:anim>
                                    <p:animEffect transition="in" filter="fad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a:t>
            </a:r>
            <a:r>
              <a:rPr lang="zh-CN" altLang="en-US" dirty="0"/>
              <a:t>控制流</a:t>
            </a:r>
          </a:p>
        </p:txBody>
      </p:sp>
      <p:grpSp>
        <p:nvGrpSpPr>
          <p:cNvPr id="58" name="组合 57"/>
          <p:cNvGrpSpPr/>
          <p:nvPr/>
        </p:nvGrpSpPr>
        <p:grpSpPr>
          <a:xfrm>
            <a:off x="1259632" y="1700808"/>
            <a:ext cx="5688632" cy="4824536"/>
            <a:chOff x="2502505" y="1531919"/>
            <a:chExt cx="5688632" cy="4824536"/>
          </a:xfrm>
        </p:grpSpPr>
        <p:sp>
          <p:nvSpPr>
            <p:cNvPr id="8" name="矩形 7"/>
            <p:cNvSpPr/>
            <p:nvPr/>
          </p:nvSpPr>
          <p:spPr>
            <a:xfrm>
              <a:off x="5455395" y="2444331"/>
              <a:ext cx="1456818" cy="5997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输入</a:t>
              </a:r>
              <a:r>
                <a:rPr lang="en-US" altLang="zh-CN" dirty="0" smtClean="0"/>
                <a:t>m</a:t>
              </a:r>
              <a:r>
                <a:rPr lang="zh-CN" altLang="en-US" dirty="0" smtClean="0"/>
                <a:t>和</a:t>
              </a:r>
              <a:r>
                <a:rPr lang="en-US" altLang="zh-CN" dirty="0" smtClean="0"/>
                <a:t>n</a:t>
              </a:r>
            </a:p>
          </p:txBody>
        </p:sp>
        <p:sp>
          <p:nvSpPr>
            <p:cNvPr id="9" name="菱形 8"/>
            <p:cNvSpPr/>
            <p:nvPr/>
          </p:nvSpPr>
          <p:spPr>
            <a:xfrm>
              <a:off x="5250617" y="3404127"/>
              <a:ext cx="1871262" cy="648072"/>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m</a:t>
              </a:r>
              <a:r>
                <a:rPr lang="en-US" altLang="zh-CN" dirty="0" smtClean="0"/>
                <a:t>&gt;=n</a:t>
              </a:r>
              <a:endParaRPr lang="zh-CN" altLang="en-US" dirty="0"/>
            </a:p>
          </p:txBody>
        </p:sp>
        <p:cxnSp>
          <p:nvCxnSpPr>
            <p:cNvPr id="10" name="直接箭头连接符 9"/>
            <p:cNvCxnSpPr>
              <a:stCxn id="8" idx="2"/>
              <a:endCxn id="9" idx="0"/>
            </p:cNvCxnSpPr>
            <p:nvPr/>
          </p:nvCxnSpPr>
          <p:spPr>
            <a:xfrm>
              <a:off x="6183804" y="3044087"/>
              <a:ext cx="244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040519" y="4412239"/>
              <a:ext cx="1342306" cy="6366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m</a:t>
              </a:r>
            </a:p>
          </p:txBody>
        </p:sp>
        <p:sp>
          <p:nvSpPr>
            <p:cNvPr id="13" name="圆角矩形 12"/>
            <p:cNvSpPr/>
            <p:nvPr/>
          </p:nvSpPr>
          <p:spPr>
            <a:xfrm>
              <a:off x="5682103" y="1531919"/>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begin</a:t>
              </a:r>
              <a:endParaRPr lang="zh-CN" altLang="en-US" dirty="0"/>
            </a:p>
          </p:txBody>
        </p:sp>
        <p:sp>
          <p:nvSpPr>
            <p:cNvPr id="14" name="圆角矩形 13"/>
            <p:cNvSpPr/>
            <p:nvPr/>
          </p:nvSpPr>
          <p:spPr>
            <a:xfrm>
              <a:off x="5639685" y="5924407"/>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end</a:t>
              </a:r>
              <a:endParaRPr lang="zh-CN" altLang="en-US" dirty="0"/>
            </a:p>
          </p:txBody>
        </p:sp>
        <p:cxnSp>
          <p:nvCxnSpPr>
            <p:cNvPr id="15" name="直接箭头连接符 14"/>
            <p:cNvCxnSpPr>
              <a:stCxn id="13" idx="2"/>
              <a:endCxn id="8" idx="0"/>
            </p:cNvCxnSpPr>
            <p:nvPr/>
          </p:nvCxnSpPr>
          <p:spPr>
            <a:xfrm flipH="1">
              <a:off x="6183804" y="1963967"/>
              <a:ext cx="2355" cy="480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9" idx="3"/>
              <a:endCxn id="20" idx="0"/>
            </p:cNvCxnSpPr>
            <p:nvPr/>
          </p:nvCxnSpPr>
          <p:spPr>
            <a:xfrm>
              <a:off x="7121879" y="3728163"/>
              <a:ext cx="385319" cy="6840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90737" y="3404127"/>
              <a:ext cx="792088" cy="369332"/>
            </a:xfrm>
            <a:prstGeom prst="rect">
              <a:avLst/>
            </a:prstGeom>
            <a:noFill/>
          </p:spPr>
          <p:txBody>
            <a:bodyPr wrap="square" rtlCol="0">
              <a:spAutoFit/>
            </a:bodyPr>
            <a:lstStyle/>
            <a:p>
              <a:pPr algn="ctr"/>
              <a:r>
                <a:rPr lang="en-US" altLang="zh-CN" dirty="0">
                  <a:solidFill>
                    <a:srgbClr val="FF0000"/>
                  </a:solidFill>
                </a:rPr>
                <a:t>true</a:t>
              </a:r>
              <a:endParaRPr lang="zh-CN" altLang="en-US" dirty="0">
                <a:solidFill>
                  <a:srgbClr val="FF0000"/>
                </a:solidFill>
              </a:endParaRPr>
            </a:p>
          </p:txBody>
        </p:sp>
        <p:sp>
          <p:nvSpPr>
            <p:cNvPr id="19" name="TextBox 18"/>
            <p:cNvSpPr txBox="1"/>
            <p:nvPr/>
          </p:nvSpPr>
          <p:spPr>
            <a:xfrm>
              <a:off x="7039009" y="3404127"/>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sp>
          <p:nvSpPr>
            <p:cNvPr id="7" name="TextBox 6"/>
            <p:cNvSpPr txBox="1"/>
            <p:nvPr/>
          </p:nvSpPr>
          <p:spPr>
            <a:xfrm>
              <a:off x="2502505" y="3497330"/>
              <a:ext cx="1368152" cy="461665"/>
            </a:xfrm>
            <a:prstGeom prst="rect">
              <a:avLst/>
            </a:prstGeom>
            <a:noFill/>
          </p:spPr>
          <p:txBody>
            <a:bodyPr wrap="square" rtlCol="0">
              <a:spAutoFit/>
            </a:bodyPr>
            <a:lstStyle/>
            <a:p>
              <a:pPr algn="ctr"/>
              <a:r>
                <a:rPr lang="zh-CN" altLang="en-US" sz="2400" b="1" dirty="0" smtClean="0">
                  <a:solidFill>
                    <a:srgbClr val="FF0000"/>
                  </a:solidFill>
                </a:rPr>
                <a:t>流程图</a:t>
              </a:r>
              <a:endParaRPr lang="zh-CN" altLang="en-US" sz="2400" b="1" dirty="0">
                <a:solidFill>
                  <a:srgbClr val="FF0000"/>
                </a:solidFill>
              </a:endParaRPr>
            </a:p>
          </p:txBody>
        </p:sp>
        <p:sp>
          <p:nvSpPr>
            <p:cNvPr id="20" name="矩形 19"/>
            <p:cNvSpPr/>
            <p:nvPr/>
          </p:nvSpPr>
          <p:spPr>
            <a:xfrm>
              <a:off x="6823258" y="4412239"/>
              <a:ext cx="1367879" cy="6366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n</a:t>
              </a:r>
            </a:p>
          </p:txBody>
        </p:sp>
        <p:cxnSp>
          <p:nvCxnSpPr>
            <p:cNvPr id="33" name="肘形连接符 32"/>
            <p:cNvCxnSpPr>
              <a:stCxn id="9" idx="1"/>
              <a:endCxn id="11" idx="0"/>
            </p:cNvCxnSpPr>
            <p:nvPr/>
          </p:nvCxnSpPr>
          <p:spPr>
            <a:xfrm rot="10800000" flipV="1">
              <a:off x="4711673" y="3728163"/>
              <a:ext cx="538945" cy="6840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11" idx="2"/>
              <a:endCxn id="14" idx="0"/>
            </p:cNvCxnSpPr>
            <p:nvPr/>
          </p:nvCxnSpPr>
          <p:spPr>
            <a:xfrm rot="16200000" flipH="1">
              <a:off x="4989970" y="4770636"/>
              <a:ext cx="875472" cy="14320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20" idx="2"/>
              <a:endCxn id="14" idx="0"/>
            </p:cNvCxnSpPr>
            <p:nvPr/>
          </p:nvCxnSpPr>
          <p:spPr>
            <a:xfrm rot="5400000">
              <a:off x="6387734" y="4804943"/>
              <a:ext cx="875472" cy="13634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395536" y="1113629"/>
            <a:ext cx="81369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000FF"/>
                </a:solidFill>
              </a:rPr>
              <a:t>例</a:t>
            </a:r>
            <a:r>
              <a:rPr lang="en-US" altLang="zh-CN" sz="2400" b="1" dirty="0" smtClean="0">
                <a:solidFill>
                  <a:srgbClr val="0000FF"/>
                </a:solidFill>
              </a:rPr>
              <a:t>. </a:t>
            </a:r>
            <a:r>
              <a:rPr lang="zh-CN" altLang="en-US" sz="2400" b="1" dirty="0" smtClean="0"/>
              <a:t>输入两个整数</a:t>
            </a:r>
            <a:r>
              <a:rPr lang="en-US" altLang="zh-CN" sz="2400" b="1" dirty="0" smtClean="0"/>
              <a:t>m</a:t>
            </a:r>
            <a:r>
              <a:rPr lang="zh-CN" altLang="en-US" sz="2400" b="1" dirty="0" smtClean="0"/>
              <a:t>和</a:t>
            </a:r>
            <a:r>
              <a:rPr lang="en-US" altLang="zh-CN" sz="2400" b="1" dirty="0" smtClean="0"/>
              <a:t>n</a:t>
            </a:r>
            <a:r>
              <a:rPr lang="zh-CN" altLang="en-US" sz="2400" b="1" dirty="0" smtClean="0"/>
              <a:t>，求出它们之间最大者并输出</a:t>
            </a:r>
            <a:r>
              <a:rPr lang="en-US" altLang="zh-CN" sz="2400" b="1" dirty="0" smtClean="0"/>
              <a:t>.</a:t>
            </a:r>
            <a:endParaRPr lang="zh-CN" altLang="en-US" sz="2400" b="1" dirty="0"/>
          </a:p>
        </p:txBody>
      </p:sp>
    </p:spTree>
    <p:extLst>
      <p:ext uri="{BB962C8B-B14F-4D97-AF65-F5344CB8AC3E}">
        <p14:creationId xmlns:p14="http://schemas.microsoft.com/office/powerpoint/2010/main" val="370196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a:t>
            </a:r>
            <a:r>
              <a:rPr lang="zh-CN" altLang="en-US" dirty="0"/>
              <a:t>控制流</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39785"/>
            <a:ext cx="6048672" cy="509277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251520" y="1108952"/>
            <a:ext cx="1368152" cy="461665"/>
          </a:xfrm>
          <a:prstGeom prst="rect">
            <a:avLst/>
          </a:prstGeom>
          <a:noFill/>
        </p:spPr>
        <p:txBody>
          <a:bodyPr wrap="square" rtlCol="0">
            <a:spAutoFit/>
          </a:bodyPr>
          <a:lstStyle/>
          <a:p>
            <a:pPr algn="ctr"/>
            <a:r>
              <a:rPr lang="zh-CN" altLang="en-US" sz="2400" b="1" dirty="0" smtClean="0">
                <a:solidFill>
                  <a:srgbClr val="FF0000"/>
                </a:solidFill>
              </a:rPr>
              <a:t>代码</a:t>
            </a:r>
            <a:endParaRPr lang="zh-CN" altLang="en-US" sz="2400" b="1" dirty="0">
              <a:solidFill>
                <a:srgbClr val="FF0000"/>
              </a:solidFill>
            </a:endParaRPr>
          </a:p>
        </p:txBody>
      </p:sp>
    </p:spTree>
    <p:extLst>
      <p:ext uri="{BB962C8B-B14F-4D97-AF65-F5344CB8AC3E}">
        <p14:creationId xmlns:p14="http://schemas.microsoft.com/office/powerpoint/2010/main" val="558428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38" name="TextBox 37"/>
          <p:cNvSpPr txBox="1"/>
          <p:nvPr/>
        </p:nvSpPr>
        <p:spPr>
          <a:xfrm>
            <a:off x="539552" y="1628800"/>
            <a:ext cx="3096344" cy="4524315"/>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C00000"/>
                </a:solidFill>
                <a:latin typeface="Arial" pitchFamily="34" charset="0"/>
                <a:ea typeface="华文细黑" pitchFamily="2" charset="-122"/>
                <a:cs typeface="Arial" pitchFamily="34" charset="0"/>
              </a:rPr>
              <a:t>if</a:t>
            </a:r>
            <a:r>
              <a:rPr lang="en-US" altLang="zh-CN" sz="2400" dirty="0" smtClean="0">
                <a:latin typeface="Arial" pitchFamily="34" charset="0"/>
                <a:ea typeface="华文细黑" pitchFamily="2" charset="-122"/>
                <a:cs typeface="Arial" pitchFamily="34" charset="0"/>
              </a:rPr>
              <a:t>(</a:t>
            </a:r>
            <a:r>
              <a:rPr lang="zh-CN" altLang="en-US" sz="2400" dirty="0" smtClean="0">
                <a:solidFill>
                  <a:srgbClr val="0000FF"/>
                </a:solidFill>
                <a:latin typeface="Arial" pitchFamily="34" charset="0"/>
                <a:ea typeface="华文细黑" pitchFamily="2" charset="-122"/>
                <a:cs typeface="Arial" pitchFamily="34" charset="0"/>
              </a:rPr>
              <a:t>表达式</a:t>
            </a:r>
            <a:r>
              <a:rPr lang="en-US" altLang="zh-CN" sz="2400" dirty="0" smtClean="0">
                <a:solidFill>
                  <a:srgbClr val="0000FF"/>
                </a:solidFill>
                <a:latin typeface="Arial" pitchFamily="34" charset="0"/>
                <a:ea typeface="华文细黑" pitchFamily="2" charset="-122"/>
                <a:cs typeface="Arial" pitchFamily="34" charset="0"/>
              </a:rPr>
              <a:t>1</a:t>
            </a:r>
            <a:r>
              <a:rPr lang="en-US" altLang="zh-CN" sz="2400" dirty="0" smtClean="0">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     语句块</a:t>
            </a:r>
            <a:r>
              <a:rPr lang="en-US" altLang="zh-CN" sz="2400" dirty="0" smtClean="0">
                <a:latin typeface="Arial" pitchFamily="34" charset="0"/>
                <a:ea typeface="华文细黑" pitchFamily="2" charset="-122"/>
                <a:cs typeface="Arial" pitchFamily="34" charset="0"/>
              </a:rPr>
              <a:t>1;</a:t>
            </a:r>
          </a:p>
          <a:p>
            <a:r>
              <a:rPr lang="en-US" altLang="zh-CN" sz="2400" dirty="0" smtClean="0">
                <a:latin typeface="Arial" pitchFamily="34" charset="0"/>
                <a:ea typeface="华文细黑" pitchFamily="2" charset="-122"/>
                <a:cs typeface="Arial" pitchFamily="34" charset="0"/>
              </a:rPr>
              <a:t>}</a:t>
            </a:r>
            <a:r>
              <a:rPr lang="en-US" altLang="zh-CN" sz="2400" dirty="0" smtClean="0">
                <a:solidFill>
                  <a:srgbClr val="C00000"/>
                </a:solidFill>
                <a:latin typeface="Arial" pitchFamily="34" charset="0"/>
                <a:ea typeface="华文细黑" pitchFamily="2" charset="-122"/>
                <a:cs typeface="Arial" pitchFamily="34" charset="0"/>
              </a:rPr>
              <a:t>else if</a:t>
            </a:r>
            <a:r>
              <a:rPr lang="en-US" altLang="zh-CN" sz="2400" dirty="0" smtClean="0">
                <a:latin typeface="Arial" pitchFamily="34" charset="0"/>
                <a:ea typeface="华文细黑" pitchFamily="2" charset="-122"/>
                <a:cs typeface="Arial" pitchFamily="34" charset="0"/>
              </a:rPr>
              <a:t>(</a:t>
            </a:r>
            <a:r>
              <a:rPr lang="zh-CN" altLang="en-US" sz="2400" dirty="0" smtClean="0">
                <a:solidFill>
                  <a:srgbClr val="0000FF"/>
                </a:solidFill>
                <a:latin typeface="Arial" pitchFamily="34" charset="0"/>
                <a:ea typeface="华文细黑" pitchFamily="2" charset="-122"/>
                <a:cs typeface="Arial" pitchFamily="34" charset="0"/>
              </a:rPr>
              <a:t>表达式</a:t>
            </a:r>
            <a:r>
              <a:rPr lang="en-US" altLang="zh-CN" sz="2400" dirty="0" smtClean="0">
                <a:solidFill>
                  <a:srgbClr val="0000FF"/>
                </a:solidFill>
                <a:latin typeface="Arial" pitchFamily="34" charset="0"/>
                <a:ea typeface="华文细黑" pitchFamily="2" charset="-122"/>
                <a:cs typeface="Arial" pitchFamily="34" charset="0"/>
              </a:rPr>
              <a:t>2){</a:t>
            </a:r>
          </a:p>
          <a:p>
            <a:r>
              <a:rPr lang="zh-CN" altLang="en-US" sz="2400" dirty="0" smtClean="0">
                <a:latin typeface="Arial" pitchFamily="34" charset="0"/>
                <a:ea typeface="华文细黑" pitchFamily="2" charset="-122"/>
                <a:cs typeface="Arial" pitchFamily="34" charset="0"/>
              </a:rPr>
              <a:t>     语句块</a:t>
            </a:r>
            <a:r>
              <a:rPr lang="en-US" altLang="zh-CN" sz="2400" dirty="0" smtClean="0">
                <a:latin typeface="Arial" pitchFamily="34" charset="0"/>
                <a:ea typeface="华文细黑" pitchFamily="2" charset="-122"/>
                <a:cs typeface="Arial" pitchFamily="34" charset="0"/>
              </a:rPr>
              <a:t>2;</a:t>
            </a:r>
          </a:p>
          <a:p>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a:t>
            </a:r>
          </a:p>
          <a:p>
            <a:r>
              <a:rPr lang="en-US" altLang="zh-CN" sz="2400" dirty="0" smtClean="0">
                <a:solidFill>
                  <a:srgbClr val="C00000"/>
                </a:solidFill>
                <a:latin typeface="Arial" pitchFamily="34" charset="0"/>
                <a:ea typeface="华文细黑" pitchFamily="2" charset="-122"/>
                <a:cs typeface="Arial" pitchFamily="34" charset="0"/>
              </a:rPr>
              <a:t>else if</a:t>
            </a:r>
            <a:r>
              <a:rPr lang="en-US" altLang="zh-CN" sz="2400" dirty="0" smtClean="0">
                <a:latin typeface="Arial" pitchFamily="34" charset="0"/>
                <a:ea typeface="华文细黑" pitchFamily="2" charset="-122"/>
                <a:cs typeface="Arial" pitchFamily="34" charset="0"/>
              </a:rPr>
              <a:t>(</a:t>
            </a:r>
            <a:r>
              <a:rPr lang="zh-CN" altLang="en-US" sz="2400" dirty="0" smtClean="0">
                <a:solidFill>
                  <a:srgbClr val="0000FF"/>
                </a:solidFill>
                <a:latin typeface="Arial" pitchFamily="34" charset="0"/>
                <a:ea typeface="华文细黑" pitchFamily="2" charset="-122"/>
                <a:cs typeface="Arial" pitchFamily="34" charset="0"/>
              </a:rPr>
              <a:t>表达式</a:t>
            </a:r>
            <a:r>
              <a:rPr lang="en-US" altLang="zh-CN" sz="2400" dirty="0" smtClean="0">
                <a:solidFill>
                  <a:srgbClr val="0000FF"/>
                </a:solidFill>
                <a:latin typeface="Arial" pitchFamily="34" charset="0"/>
                <a:ea typeface="华文细黑" pitchFamily="2" charset="-122"/>
                <a:cs typeface="Arial" pitchFamily="34" charset="0"/>
              </a:rPr>
              <a:t>n</a:t>
            </a:r>
            <a:r>
              <a:rPr lang="en-US" altLang="zh-CN" sz="2400" dirty="0" smtClean="0">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     语句块</a:t>
            </a:r>
            <a:r>
              <a:rPr lang="en-US" altLang="zh-CN" sz="2400" dirty="0" smtClean="0">
                <a:latin typeface="Arial" pitchFamily="34" charset="0"/>
                <a:ea typeface="华文细黑" pitchFamily="2" charset="-122"/>
                <a:cs typeface="Arial" pitchFamily="34" charset="0"/>
              </a:rPr>
              <a:t>n;</a:t>
            </a:r>
          </a:p>
          <a:p>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a:t>
            </a:r>
            <a:r>
              <a:rPr lang="en-US" altLang="zh-CN" sz="2400" dirty="0" smtClean="0">
                <a:solidFill>
                  <a:srgbClr val="C00000"/>
                </a:solidFill>
                <a:latin typeface="Arial" pitchFamily="34" charset="0"/>
                <a:ea typeface="华文细黑" pitchFamily="2" charset="-122"/>
                <a:cs typeface="Arial" pitchFamily="34" charset="0"/>
              </a:rPr>
              <a:t>else</a:t>
            </a:r>
            <a:r>
              <a:rPr lang="en-US" altLang="zh-CN" sz="2400" dirty="0" smtClean="0">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      语句块</a:t>
            </a:r>
            <a:r>
              <a:rPr lang="en-US" altLang="zh-CN" sz="2400" dirty="0" smtClean="0">
                <a:latin typeface="Arial" pitchFamily="34" charset="0"/>
                <a:ea typeface="华文细黑" pitchFamily="2" charset="-122"/>
                <a:cs typeface="Arial" pitchFamily="34" charset="0"/>
              </a:rPr>
              <a:t>n+1;</a:t>
            </a:r>
          </a:p>
          <a:p>
            <a:r>
              <a:rPr lang="en-US" altLang="zh-CN" sz="2400" dirty="0" smtClean="0">
                <a:latin typeface="Arial" pitchFamily="34" charset="0"/>
                <a:ea typeface="华文细黑" pitchFamily="2" charset="-122"/>
                <a:cs typeface="Arial" pitchFamily="34" charset="0"/>
              </a:rPr>
              <a:t>}]</a:t>
            </a:r>
          </a:p>
        </p:txBody>
      </p:sp>
      <p:sp>
        <p:nvSpPr>
          <p:cNvPr id="39" name="TextBox 38"/>
          <p:cNvSpPr txBox="1"/>
          <p:nvPr/>
        </p:nvSpPr>
        <p:spPr>
          <a:xfrm>
            <a:off x="361628" y="980728"/>
            <a:ext cx="8496944" cy="523220"/>
          </a:xfrm>
          <a:prstGeom prst="rect">
            <a:avLst/>
          </a:prstGeom>
          <a:noFill/>
        </p:spPr>
        <p:txBody>
          <a:bodyPr wrap="square" rtlCol="0">
            <a:spAutoFit/>
          </a:bodyPr>
          <a:lstStyle/>
          <a:p>
            <a:pPr>
              <a:buFont typeface="Wingdings" pitchFamily="2" charset="2"/>
              <a:buChar char="ü"/>
            </a:pPr>
            <a:r>
              <a:rPr lang="en-US" altLang="zh-CN" sz="2800" b="1" dirty="0" smtClean="0">
                <a:solidFill>
                  <a:srgbClr val="C00000"/>
                </a:solidFill>
                <a:latin typeface="Arial" pitchFamily="34" charset="0"/>
                <a:ea typeface="华文细黑" pitchFamily="2" charset="-122"/>
                <a:cs typeface="Arial" pitchFamily="34" charset="0"/>
              </a:rPr>
              <a:t>if-else if</a:t>
            </a:r>
          </a:p>
        </p:txBody>
      </p:sp>
      <p:grpSp>
        <p:nvGrpSpPr>
          <p:cNvPr id="76" name="组合 75"/>
          <p:cNvGrpSpPr/>
          <p:nvPr/>
        </p:nvGrpSpPr>
        <p:grpSpPr>
          <a:xfrm>
            <a:off x="4399518" y="1485346"/>
            <a:ext cx="4204930" cy="4535942"/>
            <a:chOff x="4399518" y="1485346"/>
            <a:chExt cx="4204930" cy="4535942"/>
          </a:xfrm>
        </p:grpSpPr>
        <p:sp>
          <p:nvSpPr>
            <p:cNvPr id="5" name="流程图: 决策 4"/>
            <p:cNvSpPr/>
            <p:nvPr/>
          </p:nvSpPr>
          <p:spPr>
            <a:xfrm>
              <a:off x="4509517" y="1772816"/>
              <a:ext cx="1851226"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逻辑</a:t>
              </a:r>
              <a:endParaRPr lang="en-US" altLang="zh-CN" sz="1600" dirty="0" smtClean="0"/>
            </a:p>
            <a:p>
              <a:pPr algn="ctr"/>
              <a:r>
                <a:rPr lang="zh-CN" altLang="en-US" sz="1600" dirty="0" smtClean="0"/>
                <a:t>表达式</a:t>
              </a:r>
              <a:r>
                <a:rPr lang="en-US" altLang="zh-CN" sz="1600" dirty="0" smtClean="0"/>
                <a:t>1</a:t>
              </a:r>
              <a:endParaRPr lang="zh-CN" altLang="en-US" sz="1600" dirty="0"/>
            </a:p>
          </p:txBody>
        </p:sp>
        <p:sp>
          <p:nvSpPr>
            <p:cNvPr id="7" name="矩形 6"/>
            <p:cNvSpPr/>
            <p:nvPr/>
          </p:nvSpPr>
          <p:spPr>
            <a:xfrm>
              <a:off x="7151460" y="1773378"/>
              <a:ext cx="1224136" cy="5180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a:t>
              </a:r>
              <a:r>
                <a:rPr lang="en-US" altLang="zh-CN" sz="1600" dirty="0" smtClean="0"/>
                <a:t>1</a:t>
              </a:r>
              <a:r>
                <a:rPr lang="zh-CN" altLang="en-US" sz="1600" dirty="0" smtClean="0"/>
                <a:t>或</a:t>
              </a:r>
              <a:endParaRPr lang="en-US" altLang="zh-CN" sz="1600" dirty="0" smtClean="0"/>
            </a:p>
            <a:p>
              <a:pPr algn="ctr"/>
              <a:r>
                <a:rPr lang="zh-CN" altLang="en-US" sz="1600" dirty="0" smtClean="0"/>
                <a:t>语句块</a:t>
              </a:r>
              <a:r>
                <a:rPr lang="en-US" altLang="zh-CN" sz="1600" dirty="0" smtClean="0"/>
                <a:t>1</a:t>
              </a:r>
              <a:endParaRPr lang="zh-CN" altLang="en-US" sz="1600" dirty="0"/>
            </a:p>
          </p:txBody>
        </p:sp>
        <p:cxnSp>
          <p:nvCxnSpPr>
            <p:cNvPr id="8" name="肘形连接符 7"/>
            <p:cNvCxnSpPr>
              <a:stCxn id="5" idx="2"/>
              <a:endCxn id="28" idx="0"/>
            </p:cNvCxnSpPr>
            <p:nvPr/>
          </p:nvCxnSpPr>
          <p:spPr>
            <a:xfrm rot="16200000" flipH="1">
              <a:off x="5227669" y="2498284"/>
              <a:ext cx="418096" cy="31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形状 9"/>
            <p:cNvCxnSpPr>
              <a:stCxn id="30" idx="2"/>
              <a:endCxn id="40" idx="1"/>
            </p:cNvCxnSpPr>
            <p:nvPr/>
          </p:nvCxnSpPr>
          <p:spPr>
            <a:xfrm rot="16200000" flipH="1">
              <a:off x="5261856" y="4960338"/>
              <a:ext cx="360040" cy="35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8" idx="2"/>
            </p:cNvCxnSpPr>
            <p:nvPr/>
          </p:nvCxnSpPr>
          <p:spPr>
            <a:xfrm flipH="1">
              <a:off x="5436096" y="3241442"/>
              <a:ext cx="2209" cy="245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421582" y="148534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8184" y="1700808"/>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15" name="TextBox 14"/>
            <p:cNvSpPr txBox="1"/>
            <p:nvPr/>
          </p:nvSpPr>
          <p:spPr>
            <a:xfrm>
              <a:off x="4572000" y="2276872"/>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cxnSp>
          <p:nvCxnSpPr>
            <p:cNvPr id="23" name="直接箭头连接符 22"/>
            <p:cNvCxnSpPr>
              <a:stCxn id="5" idx="3"/>
              <a:endCxn id="7" idx="1"/>
            </p:cNvCxnSpPr>
            <p:nvPr/>
          </p:nvCxnSpPr>
          <p:spPr>
            <a:xfrm>
              <a:off x="6360743" y="2031820"/>
              <a:ext cx="790717" cy="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50898" y="2690083"/>
              <a:ext cx="1224136" cy="5696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a:t>
              </a:r>
              <a:r>
                <a:rPr lang="en-US" altLang="zh-CN" sz="1600" dirty="0" smtClean="0"/>
                <a:t>2</a:t>
              </a:r>
              <a:r>
                <a:rPr lang="zh-CN" altLang="en-US" sz="1600" dirty="0" smtClean="0"/>
                <a:t>或</a:t>
              </a:r>
              <a:endParaRPr lang="en-US" altLang="zh-CN" sz="1600" dirty="0" smtClean="0"/>
            </a:p>
            <a:p>
              <a:pPr algn="ctr"/>
              <a:r>
                <a:rPr lang="zh-CN" altLang="en-US" sz="1600" dirty="0"/>
                <a:t>语句</a:t>
              </a:r>
              <a:r>
                <a:rPr lang="zh-CN" altLang="en-US" sz="1600" dirty="0" smtClean="0"/>
                <a:t>块</a:t>
              </a:r>
              <a:r>
                <a:rPr lang="en-US" altLang="zh-CN" sz="1600" dirty="0" smtClean="0"/>
                <a:t>2</a:t>
              </a:r>
              <a:endParaRPr lang="zh-CN" altLang="en-US" sz="1600" dirty="0"/>
            </a:p>
          </p:txBody>
        </p:sp>
        <p:sp>
          <p:nvSpPr>
            <p:cNvPr id="28" name="流程图: 决策 27"/>
            <p:cNvSpPr/>
            <p:nvPr/>
          </p:nvSpPr>
          <p:spPr>
            <a:xfrm>
              <a:off x="4512692" y="2708920"/>
              <a:ext cx="1851226" cy="532522"/>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逻辑</a:t>
              </a:r>
              <a:endParaRPr lang="en-US" altLang="zh-CN" sz="1600" dirty="0" smtClean="0"/>
            </a:p>
            <a:p>
              <a:pPr algn="ctr"/>
              <a:r>
                <a:rPr lang="zh-CN" altLang="en-US" sz="1600" dirty="0" smtClean="0"/>
                <a:t>表达式</a:t>
              </a:r>
              <a:r>
                <a:rPr lang="en-US" altLang="zh-CN" sz="1600" dirty="0" smtClean="0"/>
                <a:t>2</a:t>
              </a:r>
              <a:endParaRPr lang="zh-CN" altLang="en-US" sz="1600" dirty="0"/>
            </a:p>
          </p:txBody>
        </p:sp>
        <p:sp>
          <p:nvSpPr>
            <p:cNvPr id="30" name="流程图: 决策 29"/>
            <p:cNvSpPr/>
            <p:nvPr/>
          </p:nvSpPr>
          <p:spPr>
            <a:xfrm>
              <a:off x="4514506" y="4278020"/>
              <a:ext cx="1851226" cy="504056"/>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逻辑</a:t>
              </a:r>
              <a:endParaRPr lang="en-US" altLang="zh-CN" sz="1600" dirty="0" smtClean="0"/>
            </a:p>
            <a:p>
              <a:pPr algn="ctr"/>
              <a:r>
                <a:rPr lang="zh-CN" altLang="en-US" sz="1600" dirty="0" smtClean="0"/>
                <a:t>表达式</a:t>
              </a:r>
              <a:r>
                <a:rPr lang="en-US" altLang="zh-CN" sz="1600" dirty="0" smtClean="0"/>
                <a:t>n</a:t>
              </a:r>
              <a:endParaRPr lang="zh-CN" altLang="en-US" sz="1600" dirty="0"/>
            </a:p>
          </p:txBody>
        </p:sp>
        <p:cxnSp>
          <p:nvCxnSpPr>
            <p:cNvPr id="31" name="直接箭头连接符 30"/>
            <p:cNvCxnSpPr>
              <a:stCxn id="28" idx="3"/>
              <a:endCxn id="24" idx="1"/>
            </p:cNvCxnSpPr>
            <p:nvPr/>
          </p:nvCxnSpPr>
          <p:spPr>
            <a:xfrm flipV="1">
              <a:off x="6363918" y="2974901"/>
              <a:ext cx="786980" cy="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149774" y="4245231"/>
              <a:ext cx="1224136" cy="5696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a:t>
              </a:r>
              <a:r>
                <a:rPr lang="en-US" altLang="zh-CN" sz="1600" dirty="0" smtClean="0"/>
                <a:t>n</a:t>
              </a:r>
              <a:r>
                <a:rPr lang="zh-CN" altLang="en-US" sz="1600" dirty="0" smtClean="0"/>
                <a:t>或</a:t>
              </a:r>
              <a:endParaRPr lang="en-US" altLang="zh-CN" sz="1600" dirty="0" smtClean="0"/>
            </a:p>
            <a:p>
              <a:pPr algn="ctr"/>
              <a:r>
                <a:rPr lang="zh-CN" altLang="en-US" sz="1600" dirty="0" smtClean="0"/>
                <a:t>语句块</a:t>
              </a:r>
              <a:r>
                <a:rPr lang="en-US" altLang="zh-CN" sz="1600" dirty="0" smtClean="0"/>
                <a:t>n</a:t>
              </a:r>
              <a:endParaRPr lang="zh-CN" altLang="en-US" sz="1600" dirty="0"/>
            </a:p>
          </p:txBody>
        </p:sp>
        <p:cxnSp>
          <p:nvCxnSpPr>
            <p:cNvPr id="35" name="直接箭头连接符 34"/>
            <p:cNvCxnSpPr>
              <a:stCxn id="30" idx="3"/>
              <a:endCxn id="34" idx="1"/>
            </p:cNvCxnSpPr>
            <p:nvPr/>
          </p:nvCxnSpPr>
          <p:spPr>
            <a:xfrm>
              <a:off x="6365732" y="4530048"/>
              <a:ext cx="78404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流程图: 数据 39"/>
            <p:cNvSpPr/>
            <p:nvPr/>
          </p:nvSpPr>
          <p:spPr>
            <a:xfrm>
              <a:off x="4399518" y="5142116"/>
              <a:ext cx="2088232" cy="360040"/>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语句块</a:t>
              </a:r>
              <a:r>
                <a:rPr lang="en-US" altLang="zh-CN" sz="1600" dirty="0" smtClean="0"/>
                <a:t>n+1</a:t>
              </a:r>
              <a:endParaRPr lang="zh-CN" altLang="en-US" sz="1600" dirty="0"/>
            </a:p>
          </p:txBody>
        </p:sp>
        <p:cxnSp>
          <p:nvCxnSpPr>
            <p:cNvPr id="51" name="直接箭头连接符 50"/>
            <p:cNvCxnSpPr>
              <a:endCxn id="30" idx="0"/>
            </p:cNvCxnSpPr>
            <p:nvPr/>
          </p:nvCxnSpPr>
          <p:spPr>
            <a:xfrm>
              <a:off x="5436096" y="3856388"/>
              <a:ext cx="4023" cy="421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436096" y="551723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7" idx="3"/>
            </p:cNvCxnSpPr>
            <p:nvPr/>
          </p:nvCxnSpPr>
          <p:spPr>
            <a:xfrm>
              <a:off x="8375596" y="2032382"/>
              <a:ext cx="228852" cy="3813532"/>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24" idx="3"/>
            </p:cNvCxnSpPr>
            <p:nvPr/>
          </p:nvCxnSpPr>
          <p:spPr>
            <a:xfrm flipH="1">
              <a:off x="5436096" y="2974901"/>
              <a:ext cx="2938938" cy="2871013"/>
            </a:xfrm>
            <a:prstGeom prst="bentConnector3">
              <a:avLst>
                <a:gd name="adj1" fmla="val -77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34" idx="3"/>
            </p:cNvCxnSpPr>
            <p:nvPr/>
          </p:nvCxnSpPr>
          <p:spPr>
            <a:xfrm flipH="1">
              <a:off x="5436096" y="4530049"/>
              <a:ext cx="2937814" cy="1315865"/>
            </a:xfrm>
            <a:prstGeom prst="bentConnector3">
              <a:avLst>
                <a:gd name="adj1" fmla="val -778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156176" y="2627620"/>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72" name="TextBox 71"/>
            <p:cNvSpPr txBox="1"/>
            <p:nvPr/>
          </p:nvSpPr>
          <p:spPr>
            <a:xfrm>
              <a:off x="6156176" y="4211796"/>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73" name="TextBox 72"/>
            <p:cNvSpPr txBox="1"/>
            <p:nvPr/>
          </p:nvSpPr>
          <p:spPr>
            <a:xfrm>
              <a:off x="4572000" y="3275692"/>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sp>
          <p:nvSpPr>
            <p:cNvPr id="74" name="TextBox 73"/>
            <p:cNvSpPr txBox="1"/>
            <p:nvPr/>
          </p:nvSpPr>
          <p:spPr>
            <a:xfrm>
              <a:off x="4572000" y="4787860"/>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grpSp>
      <p:cxnSp>
        <p:nvCxnSpPr>
          <p:cNvPr id="18" name="直接连接符 17"/>
          <p:cNvCxnSpPr/>
          <p:nvPr/>
        </p:nvCxnSpPr>
        <p:spPr>
          <a:xfrm>
            <a:off x="9684568" y="3645024"/>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strVal val="#ppt_w*0.05"/>
                                          </p:val>
                                        </p:tav>
                                        <p:tav tm="100000">
                                          <p:val>
                                            <p:strVal val="#ppt_w"/>
                                          </p:val>
                                        </p:tav>
                                      </p:tavLst>
                                    </p:anim>
                                    <p:anim calcmode="lin" valueType="num">
                                      <p:cBhvr>
                                        <p:cTn id="12" dur="500" fill="hold"/>
                                        <p:tgtEl>
                                          <p:spTgt spid="76"/>
                                        </p:tgtEl>
                                        <p:attrNameLst>
                                          <p:attrName>ppt_h</p:attrName>
                                        </p:attrNameLst>
                                      </p:cBhvr>
                                      <p:tavLst>
                                        <p:tav tm="0">
                                          <p:val>
                                            <p:strVal val="#ppt_h"/>
                                          </p:val>
                                        </p:tav>
                                        <p:tav tm="100000">
                                          <p:val>
                                            <p:strVal val="#ppt_h"/>
                                          </p:val>
                                        </p:tav>
                                      </p:tavLst>
                                    </p:anim>
                                    <p:anim calcmode="lin" valueType="num">
                                      <p:cBhvr>
                                        <p:cTn id="13" dur="500" fill="hold"/>
                                        <p:tgtEl>
                                          <p:spTgt spid="76"/>
                                        </p:tgtEl>
                                        <p:attrNameLst>
                                          <p:attrName>ppt_x</p:attrName>
                                        </p:attrNameLst>
                                      </p:cBhvr>
                                      <p:tavLst>
                                        <p:tav tm="0">
                                          <p:val>
                                            <p:strVal val="#ppt_x-.2"/>
                                          </p:val>
                                        </p:tav>
                                        <p:tav tm="100000">
                                          <p:val>
                                            <p:strVal val="#ppt_x"/>
                                          </p:val>
                                        </p:tav>
                                      </p:tavLst>
                                    </p:anim>
                                    <p:anim calcmode="lin" valueType="num">
                                      <p:cBhvr>
                                        <p:cTn id="14" dur="500" fill="hold"/>
                                        <p:tgtEl>
                                          <p:spTgt spid="76"/>
                                        </p:tgtEl>
                                        <p:attrNameLst>
                                          <p:attrName>ppt_y</p:attrName>
                                        </p:attrNameLst>
                                      </p:cBhvr>
                                      <p:tavLst>
                                        <p:tav tm="0">
                                          <p:val>
                                            <p:strVal val="#ppt_y"/>
                                          </p:val>
                                        </p:tav>
                                        <p:tav tm="100000">
                                          <p:val>
                                            <p:strVal val="#ppt_y"/>
                                          </p:val>
                                        </p:tav>
                                      </p:tavLst>
                                    </p:anim>
                                    <p:animEffect transition="in" filter="fade">
                                      <p:cBhvr>
                                        <p:cTn id="1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5" name="TextBox 4"/>
          <p:cNvSpPr txBox="1"/>
          <p:nvPr/>
        </p:nvSpPr>
        <p:spPr>
          <a:xfrm>
            <a:off x="323528" y="980728"/>
            <a:ext cx="8208912" cy="461665"/>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rPr>
              <a:t>例：</a:t>
            </a:r>
            <a:r>
              <a:rPr lang="zh-CN" altLang="en-US" sz="2400" b="1" dirty="0" smtClean="0"/>
              <a:t>用</a:t>
            </a:r>
            <a:r>
              <a:rPr lang="en-US" altLang="zh-CN" sz="2400" b="1" dirty="0" smtClean="0"/>
              <a:t>if-else</a:t>
            </a:r>
            <a:r>
              <a:rPr lang="zh-CN" altLang="en-US" sz="2400" b="1" dirty="0" smtClean="0"/>
              <a:t> </a:t>
            </a:r>
            <a:r>
              <a:rPr lang="en-US" altLang="zh-CN" sz="2400" b="1" dirty="0" smtClean="0"/>
              <a:t>if</a:t>
            </a:r>
            <a:r>
              <a:rPr lang="zh-CN" altLang="en-US" sz="2400" b="1" dirty="0" smtClean="0"/>
              <a:t>语句实现符号函数</a:t>
            </a:r>
            <a:endParaRPr lang="zh-CN" altLang="en-US" sz="2400" b="1" dirty="0"/>
          </a:p>
        </p:txBody>
      </p:sp>
      <p:graphicFrame>
        <p:nvGraphicFramePr>
          <p:cNvPr id="6" name="对象 5"/>
          <p:cNvGraphicFramePr>
            <a:graphicFrameLocks noChangeAspect="1"/>
          </p:cNvGraphicFramePr>
          <p:nvPr/>
        </p:nvGraphicFramePr>
        <p:xfrm>
          <a:off x="683568" y="1556792"/>
          <a:ext cx="1872208" cy="1353750"/>
        </p:xfrm>
        <a:graphic>
          <a:graphicData uri="http://schemas.openxmlformats.org/presentationml/2006/ole">
            <mc:AlternateContent xmlns:mc="http://schemas.openxmlformats.org/markup-compatibility/2006">
              <mc:Choice xmlns:v="urn:schemas-microsoft-com:vml" Requires="v">
                <p:oleObj spid="_x0000_s3112" name="公式" r:id="rId3" imgW="825480" imgH="596880" progId="Equation.3">
                  <p:embed/>
                </p:oleObj>
              </mc:Choice>
              <mc:Fallback>
                <p:oleObj name="公式" r:id="rId3" imgW="825480" imgH="596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1872208" cy="135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3851920" y="1556792"/>
            <a:ext cx="4298608" cy="5184576"/>
            <a:chOff x="3297728" y="1556792"/>
            <a:chExt cx="4298608" cy="5184576"/>
          </a:xfrm>
        </p:grpSpPr>
        <p:sp>
          <p:nvSpPr>
            <p:cNvPr id="8" name="矩形 7"/>
            <p:cNvSpPr/>
            <p:nvPr/>
          </p:nvSpPr>
          <p:spPr>
            <a:xfrm>
              <a:off x="3549985" y="2416877"/>
              <a:ext cx="1208424" cy="364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输入</a:t>
              </a:r>
              <a:r>
                <a:rPr lang="en-US" altLang="zh-CN" dirty="0" smtClean="0"/>
                <a:t>x</a:t>
              </a:r>
            </a:p>
          </p:txBody>
        </p:sp>
        <p:sp>
          <p:nvSpPr>
            <p:cNvPr id="9" name="菱形 8"/>
            <p:cNvSpPr/>
            <p:nvPr/>
          </p:nvSpPr>
          <p:spPr>
            <a:xfrm>
              <a:off x="3305495" y="3072971"/>
              <a:ext cx="1705580" cy="436059"/>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x&gt;0</a:t>
              </a:r>
              <a:endParaRPr lang="zh-CN" altLang="en-US" dirty="0"/>
            </a:p>
          </p:txBody>
        </p:sp>
        <p:cxnSp>
          <p:nvCxnSpPr>
            <p:cNvPr id="10" name="直接箭头连接符 9"/>
            <p:cNvCxnSpPr>
              <a:stCxn id="8" idx="2"/>
              <a:endCxn id="9" idx="0"/>
            </p:cNvCxnSpPr>
            <p:nvPr/>
          </p:nvCxnSpPr>
          <p:spPr>
            <a:xfrm>
              <a:off x="4154197" y="2780928"/>
              <a:ext cx="4088" cy="292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3649897" y="1556792"/>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begin</a:t>
              </a:r>
              <a:endParaRPr lang="zh-CN" altLang="en-US" dirty="0"/>
            </a:p>
          </p:txBody>
        </p:sp>
        <p:sp>
          <p:nvSpPr>
            <p:cNvPr id="12" name="圆角矩形 11"/>
            <p:cNvSpPr/>
            <p:nvPr/>
          </p:nvSpPr>
          <p:spPr>
            <a:xfrm>
              <a:off x="3636507" y="6309320"/>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end</a:t>
              </a:r>
              <a:endParaRPr lang="zh-CN" altLang="en-US" dirty="0"/>
            </a:p>
          </p:txBody>
        </p:sp>
        <p:cxnSp>
          <p:nvCxnSpPr>
            <p:cNvPr id="13" name="直接箭头连接符 12"/>
            <p:cNvCxnSpPr>
              <a:stCxn id="11" idx="2"/>
              <a:endCxn id="8" idx="0"/>
            </p:cNvCxnSpPr>
            <p:nvPr/>
          </p:nvCxnSpPr>
          <p:spPr>
            <a:xfrm>
              <a:off x="4153953" y="1988840"/>
              <a:ext cx="244" cy="42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9952" y="3509030"/>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sp>
          <p:nvSpPr>
            <p:cNvPr id="15" name="TextBox 14"/>
            <p:cNvSpPr txBox="1"/>
            <p:nvPr/>
          </p:nvSpPr>
          <p:spPr>
            <a:xfrm>
              <a:off x="4932040" y="2915652"/>
              <a:ext cx="792088" cy="369332"/>
            </a:xfrm>
            <a:prstGeom prst="rect">
              <a:avLst/>
            </a:prstGeom>
            <a:noFill/>
          </p:spPr>
          <p:txBody>
            <a:bodyPr wrap="square" rtlCol="0">
              <a:spAutoFit/>
            </a:bodyPr>
            <a:lstStyle/>
            <a:p>
              <a:pPr algn="ctr"/>
              <a:r>
                <a:rPr lang="en-US" altLang="zh-CN" dirty="0" smtClean="0">
                  <a:solidFill>
                    <a:srgbClr val="FF0000"/>
                  </a:solidFill>
                </a:rPr>
                <a:t>true</a:t>
              </a:r>
              <a:endParaRPr lang="zh-CN" altLang="en-US" dirty="0">
                <a:solidFill>
                  <a:srgbClr val="FF0000"/>
                </a:solidFill>
              </a:endParaRPr>
            </a:p>
          </p:txBody>
        </p:sp>
        <p:sp>
          <p:nvSpPr>
            <p:cNvPr id="16" name="TextBox 15"/>
            <p:cNvSpPr txBox="1"/>
            <p:nvPr/>
          </p:nvSpPr>
          <p:spPr>
            <a:xfrm>
              <a:off x="5724128" y="1671191"/>
              <a:ext cx="1368152" cy="461665"/>
            </a:xfrm>
            <a:prstGeom prst="rect">
              <a:avLst/>
            </a:prstGeom>
            <a:noFill/>
          </p:spPr>
          <p:txBody>
            <a:bodyPr wrap="square" rtlCol="0">
              <a:spAutoFit/>
            </a:bodyPr>
            <a:lstStyle/>
            <a:p>
              <a:pPr algn="ctr"/>
              <a:r>
                <a:rPr lang="zh-CN" altLang="en-US" sz="2400" b="1" dirty="0" smtClean="0">
                  <a:solidFill>
                    <a:srgbClr val="FF0000"/>
                  </a:solidFill>
                </a:rPr>
                <a:t>流程图</a:t>
              </a:r>
              <a:endParaRPr lang="zh-CN" altLang="en-US" sz="2400" b="1" dirty="0">
                <a:solidFill>
                  <a:srgbClr val="FF0000"/>
                </a:solidFill>
              </a:endParaRPr>
            </a:p>
          </p:txBody>
        </p:sp>
        <p:cxnSp>
          <p:nvCxnSpPr>
            <p:cNvPr id="17" name="肘形连接符 16"/>
            <p:cNvCxnSpPr>
              <a:stCxn id="21" idx="3"/>
              <a:endCxn id="26" idx="3"/>
            </p:cNvCxnSpPr>
            <p:nvPr/>
          </p:nvCxnSpPr>
          <p:spPr>
            <a:xfrm flipH="1">
              <a:off x="4746217" y="3289975"/>
              <a:ext cx="2844662" cy="2470445"/>
            </a:xfrm>
            <a:prstGeom prst="bentConnector3">
              <a:avLst>
                <a:gd name="adj1" fmla="val -803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菱形 17"/>
            <p:cNvSpPr/>
            <p:nvPr/>
          </p:nvSpPr>
          <p:spPr>
            <a:xfrm>
              <a:off x="3297728" y="3933056"/>
              <a:ext cx="1705580" cy="436059"/>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x</a:t>
              </a:r>
              <a:r>
                <a:rPr lang="en-US" altLang="zh-CN" dirty="0" smtClean="0"/>
                <a:t>==0</a:t>
              </a:r>
              <a:endParaRPr lang="zh-CN" altLang="en-US" dirty="0"/>
            </a:p>
          </p:txBody>
        </p:sp>
        <p:sp>
          <p:nvSpPr>
            <p:cNvPr id="19" name="矩形 18"/>
            <p:cNvSpPr/>
            <p:nvPr/>
          </p:nvSpPr>
          <p:spPr>
            <a:xfrm>
              <a:off x="6017617" y="3933056"/>
              <a:ext cx="1578719" cy="4328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y=0;</a:t>
              </a:r>
            </a:p>
          </p:txBody>
        </p:sp>
        <p:cxnSp>
          <p:nvCxnSpPr>
            <p:cNvPr id="20" name="直接箭头连接符 19"/>
            <p:cNvCxnSpPr>
              <a:stCxn id="9" idx="2"/>
              <a:endCxn id="18" idx="0"/>
            </p:cNvCxnSpPr>
            <p:nvPr/>
          </p:nvCxnSpPr>
          <p:spPr>
            <a:xfrm flipH="1">
              <a:off x="4150518" y="3509030"/>
              <a:ext cx="7767" cy="424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012160" y="3073533"/>
              <a:ext cx="1578719" cy="4328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y=1;</a:t>
              </a:r>
            </a:p>
          </p:txBody>
        </p:sp>
        <p:cxnSp>
          <p:nvCxnSpPr>
            <p:cNvPr id="22" name="直接箭头连接符 21"/>
            <p:cNvCxnSpPr>
              <a:stCxn id="18" idx="3"/>
              <a:endCxn id="19" idx="1"/>
            </p:cNvCxnSpPr>
            <p:nvPr/>
          </p:nvCxnSpPr>
          <p:spPr>
            <a:xfrm flipV="1">
              <a:off x="5003308" y="4149498"/>
              <a:ext cx="101430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347864" y="4796316"/>
              <a:ext cx="1578719" cy="4328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y=-1;</a:t>
              </a:r>
            </a:p>
          </p:txBody>
        </p:sp>
        <p:cxnSp>
          <p:nvCxnSpPr>
            <p:cNvPr id="24" name="直接箭头连接符 23"/>
            <p:cNvCxnSpPr>
              <a:stCxn id="9" idx="3"/>
              <a:endCxn id="21" idx="1"/>
            </p:cNvCxnSpPr>
            <p:nvPr/>
          </p:nvCxnSpPr>
          <p:spPr>
            <a:xfrm flipV="1">
              <a:off x="5011075" y="3289975"/>
              <a:ext cx="1001085" cy="1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2"/>
              <a:endCxn id="23" idx="0"/>
            </p:cNvCxnSpPr>
            <p:nvPr/>
          </p:nvCxnSpPr>
          <p:spPr>
            <a:xfrm flipH="1">
              <a:off x="4137224" y="4369115"/>
              <a:ext cx="13294" cy="427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537793" y="5571559"/>
              <a:ext cx="1208424" cy="3777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y</a:t>
              </a:r>
            </a:p>
          </p:txBody>
        </p:sp>
        <p:cxnSp>
          <p:nvCxnSpPr>
            <p:cNvPr id="27" name="肘形连接符 26"/>
            <p:cNvCxnSpPr>
              <a:stCxn id="19" idx="3"/>
              <a:endCxn id="26" idx="3"/>
            </p:cNvCxnSpPr>
            <p:nvPr/>
          </p:nvCxnSpPr>
          <p:spPr>
            <a:xfrm flipH="1">
              <a:off x="4746217" y="4149498"/>
              <a:ext cx="2850119" cy="1610922"/>
            </a:xfrm>
            <a:prstGeom prst="bentConnector3">
              <a:avLst>
                <a:gd name="adj1" fmla="val -80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2"/>
              <a:endCxn id="26" idx="0"/>
            </p:cNvCxnSpPr>
            <p:nvPr/>
          </p:nvCxnSpPr>
          <p:spPr>
            <a:xfrm>
              <a:off x="4137224" y="5229200"/>
              <a:ext cx="4781" cy="342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67944" y="4355812"/>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sp>
          <p:nvSpPr>
            <p:cNvPr id="30" name="TextBox 29"/>
            <p:cNvSpPr txBox="1"/>
            <p:nvPr/>
          </p:nvSpPr>
          <p:spPr>
            <a:xfrm>
              <a:off x="4932040" y="3779748"/>
              <a:ext cx="792088" cy="369332"/>
            </a:xfrm>
            <a:prstGeom prst="rect">
              <a:avLst/>
            </a:prstGeom>
            <a:noFill/>
          </p:spPr>
          <p:txBody>
            <a:bodyPr wrap="square" rtlCol="0">
              <a:spAutoFit/>
            </a:bodyPr>
            <a:lstStyle/>
            <a:p>
              <a:pPr algn="ctr"/>
              <a:r>
                <a:rPr lang="en-US" altLang="zh-CN" dirty="0" smtClean="0">
                  <a:solidFill>
                    <a:srgbClr val="FF0000"/>
                  </a:solidFill>
                </a:rPr>
                <a:t>true</a:t>
              </a:r>
              <a:endParaRPr lang="zh-CN" altLang="en-US" dirty="0">
                <a:solidFill>
                  <a:srgbClr val="FF0000"/>
                </a:solidFill>
              </a:endParaRPr>
            </a:p>
          </p:txBody>
        </p:sp>
        <p:cxnSp>
          <p:nvCxnSpPr>
            <p:cNvPr id="31" name="直接箭头连接符 30"/>
            <p:cNvCxnSpPr>
              <a:stCxn id="26" idx="2"/>
              <a:endCxn id="12" idx="0"/>
            </p:cNvCxnSpPr>
            <p:nvPr/>
          </p:nvCxnSpPr>
          <p:spPr>
            <a:xfrm flipH="1">
              <a:off x="4140563" y="5949280"/>
              <a:ext cx="144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a:t>
            </a:r>
            <a:r>
              <a:rPr lang="zh-CN" altLang="en-US" dirty="0"/>
              <a:t>控制流</a:t>
            </a:r>
          </a:p>
        </p:txBody>
      </p:sp>
      <p:pic>
        <p:nvPicPr>
          <p:cNvPr id="7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239416"/>
            <a:ext cx="6264696" cy="514721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75" name="TextBox 74"/>
          <p:cNvSpPr txBox="1"/>
          <p:nvPr/>
        </p:nvSpPr>
        <p:spPr>
          <a:xfrm>
            <a:off x="179512" y="1340768"/>
            <a:ext cx="1368152" cy="461665"/>
          </a:xfrm>
          <a:prstGeom prst="rect">
            <a:avLst/>
          </a:prstGeom>
          <a:noFill/>
        </p:spPr>
        <p:txBody>
          <a:bodyPr wrap="square" rtlCol="0">
            <a:spAutoFit/>
          </a:bodyPr>
          <a:lstStyle/>
          <a:p>
            <a:pPr algn="ctr"/>
            <a:r>
              <a:rPr lang="zh-CN" altLang="en-US" sz="2400" b="1" dirty="0" smtClean="0">
                <a:solidFill>
                  <a:srgbClr val="FF0000"/>
                </a:solidFill>
              </a:rPr>
              <a:t>代码</a:t>
            </a:r>
            <a:endParaRPr lang="zh-CN" altLang="en-US" sz="2400" b="1" dirty="0">
              <a:solidFill>
                <a:srgbClr val="FF0000"/>
              </a:solidFill>
            </a:endParaRPr>
          </a:p>
        </p:txBody>
      </p:sp>
    </p:spTree>
    <p:extLst>
      <p:ext uri="{BB962C8B-B14F-4D97-AF65-F5344CB8AC3E}">
        <p14:creationId xmlns:p14="http://schemas.microsoft.com/office/powerpoint/2010/main" val="2259446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6" name="TextBox 5"/>
          <p:cNvSpPr txBox="1"/>
          <p:nvPr/>
        </p:nvSpPr>
        <p:spPr>
          <a:xfrm>
            <a:off x="467544" y="1884888"/>
            <a:ext cx="3888432" cy="4093428"/>
          </a:xfrm>
          <a:prstGeom prst="rect">
            <a:avLst/>
          </a:prstGeom>
          <a:noFill/>
        </p:spPr>
        <p:txBody>
          <a:bodyPr wrap="square" rtlCol="0">
            <a:spAutoFit/>
          </a:bodyPr>
          <a:lstStyle/>
          <a:p>
            <a:pPr>
              <a:buFont typeface="Wingdings" pitchFamily="2" charset="2"/>
              <a:buChar char="ü"/>
            </a:pPr>
            <a:r>
              <a:rPr lang="zh-CN" altLang="en-US" sz="2600" dirty="0" smtClean="0">
                <a:latin typeface="Arial" pitchFamily="34" charset="0"/>
                <a:ea typeface="华文细黑" pitchFamily="2" charset="-122"/>
                <a:cs typeface="Arial" pitchFamily="34" charset="0"/>
              </a:rPr>
              <a:t>表达式的计算结果必须是</a:t>
            </a:r>
            <a:r>
              <a:rPr lang="en-US" altLang="zh-CN" sz="2600" dirty="0" smtClean="0">
                <a:latin typeface="Arial" pitchFamily="34" charset="0"/>
                <a:ea typeface="华文细黑" pitchFamily="2" charset="-122"/>
                <a:cs typeface="Arial" pitchFamily="34" charset="0"/>
              </a:rPr>
              <a:t>int</a:t>
            </a:r>
            <a:r>
              <a:rPr lang="zh-CN" altLang="en-US" sz="2600" dirty="0" smtClean="0">
                <a:latin typeface="Arial" pitchFamily="34" charset="0"/>
                <a:ea typeface="华文细黑" pitchFamily="2" charset="-122"/>
                <a:cs typeface="Arial" pitchFamily="34" charset="0"/>
              </a:rPr>
              <a:t>型或字符型，即</a:t>
            </a:r>
            <a:r>
              <a:rPr lang="en-US" altLang="zh-CN" sz="2600" dirty="0" smtClean="0">
                <a:latin typeface="Arial" pitchFamily="34" charset="0"/>
                <a:ea typeface="华文细黑" pitchFamily="2" charset="-122"/>
                <a:cs typeface="Arial" pitchFamily="34" charset="0"/>
              </a:rPr>
              <a:t>int</a:t>
            </a:r>
            <a:r>
              <a:rPr lang="zh-CN" altLang="en-US" sz="2600" dirty="0" smtClean="0">
                <a:latin typeface="Arial" pitchFamily="34" charset="0"/>
                <a:ea typeface="华文细黑" pitchFamily="2" charset="-122"/>
                <a:cs typeface="Arial" pitchFamily="34" charset="0"/>
              </a:rPr>
              <a:t>型赋值相容的。</a:t>
            </a:r>
            <a:endParaRPr lang="en-US" altLang="zh-CN" sz="2600" dirty="0" smtClean="0">
              <a:latin typeface="Arial" pitchFamily="34" charset="0"/>
              <a:ea typeface="华文细黑" pitchFamily="2" charset="-122"/>
              <a:cs typeface="Arial" pitchFamily="34" charset="0"/>
            </a:endParaRPr>
          </a:p>
          <a:p>
            <a:pPr>
              <a:buFont typeface="Wingdings" pitchFamily="2" charset="2"/>
              <a:buChar char="ü"/>
            </a:pPr>
            <a:r>
              <a:rPr lang="en-US" altLang="zh-CN" sz="2600" dirty="0" smtClean="0">
                <a:latin typeface="Arial" pitchFamily="34" charset="0"/>
                <a:ea typeface="华文细黑" pitchFamily="2" charset="-122"/>
                <a:cs typeface="Arial" pitchFamily="34" charset="0"/>
              </a:rPr>
              <a:t>Java</a:t>
            </a:r>
            <a:r>
              <a:rPr lang="zh-CN" altLang="en-US" sz="2600" dirty="0" smtClean="0">
                <a:latin typeface="Arial" pitchFamily="34" charset="0"/>
                <a:ea typeface="华文细黑" pitchFamily="2" charset="-122"/>
                <a:cs typeface="Arial" pitchFamily="34" charset="0"/>
              </a:rPr>
              <a:t>规定</a:t>
            </a:r>
            <a:r>
              <a:rPr lang="en-US" altLang="zh-CN" sz="2600" dirty="0" smtClean="0">
                <a:latin typeface="Arial" pitchFamily="34" charset="0"/>
                <a:ea typeface="华文细黑" pitchFamily="2" charset="-122"/>
                <a:cs typeface="Arial" pitchFamily="34" charset="0"/>
              </a:rPr>
              <a:t>switch</a:t>
            </a:r>
            <a:r>
              <a:rPr lang="zh-CN" altLang="en-US" sz="2600" dirty="0" smtClean="0">
                <a:latin typeface="Arial" pitchFamily="34" charset="0"/>
                <a:ea typeface="华文细黑" pitchFamily="2" charset="-122"/>
                <a:cs typeface="Arial" pitchFamily="34" charset="0"/>
              </a:rPr>
              <a:t>语句不允许使用浮点型或</a:t>
            </a:r>
            <a:r>
              <a:rPr lang="en-US" altLang="zh-CN" sz="2600" dirty="0" smtClean="0">
                <a:latin typeface="Arial" pitchFamily="34" charset="0"/>
                <a:ea typeface="华文细黑" pitchFamily="2" charset="-122"/>
                <a:cs typeface="Arial" pitchFamily="34" charset="0"/>
              </a:rPr>
              <a:t>long</a:t>
            </a:r>
            <a:r>
              <a:rPr lang="zh-CN" altLang="en-US" sz="2600" dirty="0" smtClean="0">
                <a:latin typeface="Arial" pitchFamily="34" charset="0"/>
                <a:ea typeface="华文细黑" pitchFamily="2" charset="-122"/>
                <a:cs typeface="Arial" pitchFamily="34" charset="0"/>
              </a:rPr>
              <a:t>型表达式。</a:t>
            </a:r>
            <a:endParaRPr lang="en-US" altLang="zh-CN" sz="2600" dirty="0" smtClean="0">
              <a:latin typeface="Arial" pitchFamily="34" charset="0"/>
              <a:ea typeface="华文细黑" pitchFamily="2" charset="-122"/>
              <a:cs typeface="Arial" pitchFamily="34" charset="0"/>
            </a:endParaRPr>
          </a:p>
          <a:p>
            <a:pPr>
              <a:buFont typeface="Wingdings" pitchFamily="2" charset="2"/>
              <a:buChar char="ü"/>
            </a:pPr>
            <a:r>
              <a:rPr lang="en-US" altLang="zh-CN" sz="2600" dirty="0" smtClean="0">
                <a:latin typeface="Arial" pitchFamily="34" charset="0"/>
                <a:ea typeface="华文细黑" pitchFamily="2" charset="-122"/>
                <a:cs typeface="Arial" pitchFamily="34" charset="0"/>
              </a:rPr>
              <a:t>c1,c2,…,ck</a:t>
            </a:r>
            <a:r>
              <a:rPr lang="zh-CN" altLang="en-US" sz="2600" dirty="0" smtClean="0">
                <a:latin typeface="Arial" pitchFamily="34" charset="0"/>
                <a:ea typeface="华文细黑" pitchFamily="2" charset="-122"/>
                <a:cs typeface="Arial" pitchFamily="34" charset="0"/>
              </a:rPr>
              <a:t>是</a:t>
            </a:r>
            <a:r>
              <a:rPr lang="en-US" altLang="zh-CN" sz="2600" dirty="0" smtClean="0">
                <a:latin typeface="Arial" pitchFamily="34" charset="0"/>
                <a:ea typeface="华文细黑" pitchFamily="2" charset="-122"/>
                <a:cs typeface="Arial" pitchFamily="34" charset="0"/>
              </a:rPr>
              <a:t>int</a:t>
            </a:r>
            <a:r>
              <a:rPr lang="zh-CN" altLang="en-US" sz="2600" dirty="0" smtClean="0">
                <a:latin typeface="Arial" pitchFamily="34" charset="0"/>
                <a:ea typeface="华文细黑" pitchFamily="2" charset="-122"/>
                <a:cs typeface="Arial" pitchFamily="34" charset="0"/>
              </a:rPr>
              <a:t>型或字符型常量，</a:t>
            </a:r>
            <a:r>
              <a:rPr lang="en-US" altLang="zh-CN" sz="2600" dirty="0" smtClean="0">
                <a:latin typeface="Arial" pitchFamily="34" charset="0"/>
                <a:ea typeface="华文细黑" pitchFamily="2" charset="-122"/>
                <a:cs typeface="Arial" pitchFamily="34" charset="0"/>
              </a:rPr>
              <a:t>default</a:t>
            </a:r>
            <a:r>
              <a:rPr lang="zh-CN" altLang="en-US" sz="2600" dirty="0" smtClean="0">
                <a:latin typeface="Arial" pitchFamily="34" charset="0"/>
                <a:ea typeface="华文细黑" pitchFamily="2" charset="-122"/>
                <a:cs typeface="Arial" pitchFamily="34" charset="0"/>
              </a:rPr>
              <a:t>子句是可选的，最后一个</a:t>
            </a:r>
            <a:r>
              <a:rPr lang="en-US" altLang="zh-CN" sz="2600" dirty="0" smtClean="0">
                <a:latin typeface="Arial" pitchFamily="34" charset="0"/>
                <a:ea typeface="华文细黑" pitchFamily="2" charset="-122"/>
                <a:cs typeface="Arial" pitchFamily="34" charset="0"/>
              </a:rPr>
              <a:t>break</a:t>
            </a:r>
            <a:r>
              <a:rPr lang="zh-CN" altLang="en-US" sz="2600" dirty="0" smtClean="0">
                <a:latin typeface="Arial" pitchFamily="34" charset="0"/>
                <a:ea typeface="华文细黑" pitchFamily="2" charset="-122"/>
                <a:cs typeface="Arial" pitchFamily="34" charset="0"/>
              </a:rPr>
              <a:t>语句可以不写。</a:t>
            </a:r>
            <a:endParaRPr lang="zh-CN" altLang="en-US" sz="2600" dirty="0">
              <a:latin typeface="Arial" pitchFamily="34" charset="0"/>
              <a:ea typeface="华文细黑" pitchFamily="2" charset="-122"/>
              <a:cs typeface="Arial" pitchFamily="34" charset="0"/>
            </a:endParaRPr>
          </a:p>
        </p:txBody>
      </p:sp>
      <p:sp>
        <p:nvSpPr>
          <p:cNvPr id="7" name="TextBox 6"/>
          <p:cNvSpPr txBox="1"/>
          <p:nvPr/>
        </p:nvSpPr>
        <p:spPr>
          <a:xfrm>
            <a:off x="5004048" y="1052736"/>
            <a:ext cx="3096344" cy="5632311"/>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C00000"/>
                </a:solidFill>
                <a:latin typeface="Arial" pitchFamily="34" charset="0"/>
                <a:ea typeface="华文细黑" pitchFamily="2" charset="-122"/>
                <a:cs typeface="Arial" pitchFamily="34" charset="0"/>
              </a:rPr>
              <a:t>switch</a:t>
            </a:r>
            <a:r>
              <a:rPr lang="en-US" altLang="zh-CN" sz="2400" dirty="0" smtClean="0">
                <a:latin typeface="Arial" pitchFamily="34" charset="0"/>
                <a:ea typeface="华文细黑" pitchFamily="2" charset="-122"/>
                <a:cs typeface="Arial" pitchFamily="34" charset="0"/>
              </a:rPr>
              <a:t>(</a:t>
            </a:r>
            <a:r>
              <a:rPr lang="zh-CN" altLang="en-US" sz="2400" dirty="0" smtClean="0">
                <a:solidFill>
                  <a:srgbClr val="0000FF"/>
                </a:solidFill>
                <a:latin typeface="Arial" pitchFamily="34" charset="0"/>
                <a:ea typeface="华文细黑" pitchFamily="2" charset="-122"/>
                <a:cs typeface="Arial" pitchFamily="34" charset="0"/>
              </a:rPr>
              <a:t>表达式</a:t>
            </a:r>
            <a:r>
              <a:rPr lang="en-US" altLang="zh-CN" sz="2400" dirty="0" smtClean="0">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     </a:t>
            </a:r>
            <a:r>
              <a:rPr lang="en-US" altLang="zh-CN" sz="2400" dirty="0" smtClean="0">
                <a:solidFill>
                  <a:srgbClr val="C00000"/>
                </a:solidFill>
                <a:latin typeface="Arial" pitchFamily="34" charset="0"/>
                <a:ea typeface="华文细黑" pitchFamily="2" charset="-122"/>
                <a:cs typeface="Arial" pitchFamily="34" charset="0"/>
              </a:rPr>
              <a:t>case</a:t>
            </a:r>
            <a:r>
              <a:rPr lang="en-US" altLang="zh-CN" sz="2400" dirty="0" smtClean="0">
                <a:latin typeface="Arial" pitchFamily="34" charset="0"/>
                <a:ea typeface="华文细黑" pitchFamily="2" charset="-122"/>
                <a:cs typeface="Arial" pitchFamily="34" charset="0"/>
              </a:rPr>
              <a:t> </a:t>
            </a:r>
            <a:r>
              <a:rPr lang="en-US" altLang="zh-CN" sz="2400" dirty="0" smtClean="0">
                <a:solidFill>
                  <a:srgbClr val="0000FF"/>
                </a:solidFill>
                <a:latin typeface="Arial" pitchFamily="34" charset="0"/>
                <a:ea typeface="华文细黑" pitchFamily="2" charset="-122"/>
                <a:cs typeface="Arial" pitchFamily="34" charset="0"/>
              </a:rPr>
              <a:t>c1</a:t>
            </a:r>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              </a:t>
            </a:r>
            <a:r>
              <a:rPr lang="zh-CN" altLang="en-US" sz="2400" dirty="0" smtClean="0">
                <a:solidFill>
                  <a:srgbClr val="0000FF"/>
                </a:solidFill>
                <a:latin typeface="Arial" pitchFamily="34" charset="0"/>
                <a:ea typeface="华文细黑" pitchFamily="2" charset="-122"/>
                <a:cs typeface="Arial" pitchFamily="34" charset="0"/>
              </a:rPr>
              <a:t>语句块</a:t>
            </a:r>
            <a:r>
              <a:rPr lang="en-US" altLang="zh-CN" sz="2400" dirty="0" smtClean="0">
                <a:solidFill>
                  <a:srgbClr val="0000FF"/>
                </a:solidFill>
                <a:latin typeface="Arial" pitchFamily="34" charset="0"/>
                <a:ea typeface="华文细黑" pitchFamily="2" charset="-122"/>
                <a:cs typeface="Arial" pitchFamily="34" charset="0"/>
              </a:rPr>
              <a:t>1</a:t>
            </a:r>
            <a:r>
              <a:rPr lang="zh-CN" altLang="en-US" sz="2400" dirty="0" smtClean="0">
                <a:latin typeface="Arial" pitchFamily="34" charset="0"/>
                <a:ea typeface="华文细黑" pitchFamily="2" charset="-122"/>
                <a:cs typeface="Arial" pitchFamily="34" charset="0"/>
              </a:rPr>
              <a:t>；</a:t>
            </a:r>
            <a:endParaRPr lang="en-US" altLang="zh-CN" sz="2400" dirty="0" smtClean="0">
              <a:latin typeface="Arial" pitchFamily="34" charset="0"/>
              <a:ea typeface="华文细黑" pitchFamily="2" charset="-122"/>
              <a:cs typeface="Arial" pitchFamily="34" charset="0"/>
            </a:endParaRPr>
          </a:p>
          <a:p>
            <a:r>
              <a:rPr lang="zh-CN" altLang="en-US" sz="2400" dirty="0" smtClean="0">
                <a:latin typeface="Arial" pitchFamily="34" charset="0"/>
                <a:ea typeface="华文细黑" pitchFamily="2" charset="-122"/>
                <a:cs typeface="Arial" pitchFamily="34" charset="0"/>
              </a:rPr>
              <a:t>              </a:t>
            </a:r>
            <a:r>
              <a:rPr lang="en-US" altLang="zh-CN" sz="2400" dirty="0" smtClean="0">
                <a:solidFill>
                  <a:srgbClr val="C00000"/>
                </a:solidFill>
                <a:latin typeface="Arial" pitchFamily="34" charset="0"/>
                <a:ea typeface="华文细黑" pitchFamily="2" charset="-122"/>
                <a:cs typeface="Arial" pitchFamily="34" charset="0"/>
              </a:rPr>
              <a:t>break</a:t>
            </a:r>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     </a:t>
            </a:r>
            <a:r>
              <a:rPr lang="en-US" altLang="zh-CN" sz="2400" dirty="0" smtClean="0">
                <a:solidFill>
                  <a:srgbClr val="C00000"/>
                </a:solidFill>
                <a:latin typeface="Arial" pitchFamily="34" charset="0"/>
                <a:ea typeface="华文细黑" pitchFamily="2" charset="-122"/>
                <a:cs typeface="Arial" pitchFamily="34" charset="0"/>
              </a:rPr>
              <a:t>case</a:t>
            </a:r>
            <a:r>
              <a:rPr lang="en-US" altLang="zh-CN" sz="2400" dirty="0" smtClean="0">
                <a:latin typeface="Arial" pitchFamily="34" charset="0"/>
                <a:ea typeface="华文细黑" pitchFamily="2" charset="-122"/>
                <a:cs typeface="Arial" pitchFamily="34" charset="0"/>
              </a:rPr>
              <a:t> </a:t>
            </a:r>
            <a:r>
              <a:rPr lang="en-US" altLang="zh-CN" sz="2400" dirty="0" smtClean="0">
                <a:solidFill>
                  <a:srgbClr val="0000FF"/>
                </a:solidFill>
                <a:latin typeface="Arial" pitchFamily="34" charset="0"/>
                <a:ea typeface="华文细黑" pitchFamily="2" charset="-122"/>
                <a:cs typeface="Arial" pitchFamily="34" charset="0"/>
              </a:rPr>
              <a:t>c2</a:t>
            </a:r>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              </a:t>
            </a:r>
            <a:r>
              <a:rPr lang="zh-CN" altLang="en-US" sz="2400" dirty="0" smtClean="0">
                <a:solidFill>
                  <a:srgbClr val="0000FF"/>
                </a:solidFill>
                <a:latin typeface="Arial" pitchFamily="34" charset="0"/>
                <a:ea typeface="华文细黑" pitchFamily="2" charset="-122"/>
                <a:cs typeface="Arial" pitchFamily="34" charset="0"/>
              </a:rPr>
              <a:t>语句块</a:t>
            </a:r>
            <a:r>
              <a:rPr lang="en-US" altLang="zh-CN" sz="2400" dirty="0" smtClean="0">
                <a:solidFill>
                  <a:srgbClr val="0000FF"/>
                </a:solidFill>
                <a:latin typeface="Arial" pitchFamily="34" charset="0"/>
                <a:ea typeface="华文细黑" pitchFamily="2" charset="-122"/>
                <a:cs typeface="Arial" pitchFamily="34" charset="0"/>
              </a:rPr>
              <a:t>2</a:t>
            </a:r>
            <a:r>
              <a:rPr lang="zh-CN" altLang="en-US" sz="2400" dirty="0" smtClean="0">
                <a:latin typeface="Arial" pitchFamily="34" charset="0"/>
                <a:ea typeface="华文细黑" pitchFamily="2" charset="-122"/>
                <a:cs typeface="Arial" pitchFamily="34" charset="0"/>
              </a:rPr>
              <a:t>；</a:t>
            </a:r>
            <a:endParaRPr lang="en-US" altLang="zh-CN" sz="2400" dirty="0" smtClean="0">
              <a:latin typeface="Arial" pitchFamily="34" charset="0"/>
              <a:ea typeface="华文细黑" pitchFamily="2" charset="-122"/>
              <a:cs typeface="Arial" pitchFamily="34" charset="0"/>
            </a:endParaRPr>
          </a:p>
          <a:p>
            <a:r>
              <a:rPr lang="zh-CN" altLang="en-US" sz="2400" dirty="0" smtClean="0">
                <a:latin typeface="Arial" pitchFamily="34" charset="0"/>
                <a:ea typeface="华文细黑" pitchFamily="2" charset="-122"/>
                <a:cs typeface="Arial" pitchFamily="34" charset="0"/>
              </a:rPr>
              <a:t>              </a:t>
            </a:r>
            <a:r>
              <a:rPr lang="en-US" altLang="zh-CN" sz="2400" dirty="0" smtClean="0">
                <a:solidFill>
                  <a:srgbClr val="C00000"/>
                </a:solidFill>
                <a:latin typeface="Arial" pitchFamily="34" charset="0"/>
                <a:ea typeface="华文细黑" pitchFamily="2" charset="-122"/>
                <a:cs typeface="Arial" pitchFamily="34" charset="0"/>
              </a:rPr>
              <a:t>break</a:t>
            </a:r>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     </a:t>
            </a:r>
            <a:r>
              <a:rPr lang="en-US" altLang="zh-CN" sz="2400" dirty="0" smtClean="0">
                <a:solidFill>
                  <a:srgbClr val="C00000"/>
                </a:solidFill>
                <a:latin typeface="Arial" pitchFamily="34" charset="0"/>
                <a:ea typeface="华文细黑" pitchFamily="2" charset="-122"/>
                <a:cs typeface="Arial" pitchFamily="34" charset="0"/>
              </a:rPr>
              <a:t>case</a:t>
            </a:r>
            <a:r>
              <a:rPr lang="en-US" altLang="zh-CN" sz="2400" dirty="0" smtClean="0">
                <a:latin typeface="Arial" pitchFamily="34" charset="0"/>
                <a:ea typeface="华文细黑" pitchFamily="2" charset="-122"/>
                <a:cs typeface="Arial" pitchFamily="34" charset="0"/>
              </a:rPr>
              <a:t> </a:t>
            </a:r>
            <a:r>
              <a:rPr lang="en-US" altLang="zh-CN" sz="2400" dirty="0" err="1" smtClean="0">
                <a:solidFill>
                  <a:srgbClr val="0000FF"/>
                </a:solidFill>
                <a:latin typeface="Arial" pitchFamily="34" charset="0"/>
                <a:ea typeface="华文细黑" pitchFamily="2" charset="-122"/>
                <a:cs typeface="Arial" pitchFamily="34" charset="0"/>
              </a:rPr>
              <a:t>cn</a:t>
            </a:r>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              </a:t>
            </a:r>
            <a:r>
              <a:rPr lang="zh-CN" altLang="en-US" sz="2400" dirty="0" smtClean="0">
                <a:solidFill>
                  <a:srgbClr val="0000FF"/>
                </a:solidFill>
                <a:latin typeface="Arial" pitchFamily="34" charset="0"/>
                <a:ea typeface="华文细黑" pitchFamily="2" charset="-122"/>
                <a:cs typeface="Arial" pitchFamily="34" charset="0"/>
              </a:rPr>
              <a:t>语句块</a:t>
            </a:r>
            <a:r>
              <a:rPr lang="en-US" altLang="zh-CN" sz="2400" dirty="0" smtClean="0">
                <a:solidFill>
                  <a:srgbClr val="0000FF"/>
                </a:solidFill>
                <a:latin typeface="Arial" pitchFamily="34" charset="0"/>
                <a:ea typeface="华文细黑" pitchFamily="2" charset="-122"/>
                <a:cs typeface="Arial" pitchFamily="34" charset="0"/>
              </a:rPr>
              <a:t>n</a:t>
            </a:r>
            <a:r>
              <a:rPr lang="zh-CN" altLang="en-US" sz="2400" dirty="0" smtClean="0">
                <a:latin typeface="Arial" pitchFamily="34" charset="0"/>
                <a:ea typeface="华文细黑" pitchFamily="2" charset="-122"/>
                <a:cs typeface="Arial" pitchFamily="34" charset="0"/>
              </a:rPr>
              <a:t>；</a:t>
            </a:r>
            <a:endParaRPr lang="en-US" altLang="zh-CN" sz="2400" dirty="0" smtClean="0">
              <a:latin typeface="Arial" pitchFamily="34" charset="0"/>
              <a:ea typeface="华文细黑" pitchFamily="2" charset="-122"/>
              <a:cs typeface="Arial" pitchFamily="34" charset="0"/>
            </a:endParaRPr>
          </a:p>
          <a:p>
            <a:r>
              <a:rPr lang="zh-CN" altLang="en-US" sz="2400" dirty="0" smtClean="0">
                <a:latin typeface="Arial" pitchFamily="34" charset="0"/>
                <a:ea typeface="华文细黑" pitchFamily="2" charset="-122"/>
                <a:cs typeface="Arial" pitchFamily="34" charset="0"/>
              </a:rPr>
              <a:t>              </a:t>
            </a:r>
            <a:r>
              <a:rPr lang="en-US" altLang="zh-CN" sz="2400" dirty="0" smtClean="0">
                <a:solidFill>
                  <a:srgbClr val="C00000"/>
                </a:solidFill>
                <a:latin typeface="Arial" pitchFamily="34" charset="0"/>
                <a:ea typeface="华文细黑" pitchFamily="2" charset="-122"/>
                <a:cs typeface="Arial" pitchFamily="34" charset="0"/>
              </a:rPr>
              <a:t>break</a:t>
            </a:r>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      [</a:t>
            </a:r>
            <a:r>
              <a:rPr lang="en-US" altLang="zh-CN" sz="2400" dirty="0" smtClean="0">
                <a:solidFill>
                  <a:srgbClr val="C00000"/>
                </a:solidFill>
                <a:latin typeface="Arial" pitchFamily="34" charset="0"/>
                <a:ea typeface="华文细黑" pitchFamily="2" charset="-122"/>
                <a:cs typeface="Arial" pitchFamily="34" charset="0"/>
              </a:rPr>
              <a:t>default</a:t>
            </a:r>
            <a:r>
              <a:rPr lang="en-US" altLang="zh-CN" sz="2400" dirty="0" smtClean="0">
                <a:latin typeface="Arial" pitchFamily="34" charset="0"/>
                <a:ea typeface="华文细黑" pitchFamily="2" charset="-122"/>
                <a:cs typeface="Arial" pitchFamily="34" charset="0"/>
              </a:rPr>
              <a:t>:</a:t>
            </a:r>
          </a:p>
          <a:p>
            <a:r>
              <a:rPr lang="en-US" altLang="zh-CN" sz="2400" dirty="0" smtClean="0">
                <a:latin typeface="Arial" pitchFamily="34" charset="0"/>
                <a:ea typeface="华文细黑" pitchFamily="2" charset="-122"/>
                <a:cs typeface="Arial" pitchFamily="34" charset="0"/>
              </a:rPr>
              <a:t>              </a:t>
            </a:r>
            <a:r>
              <a:rPr lang="zh-CN" altLang="en-US" sz="2400" dirty="0" smtClean="0">
                <a:solidFill>
                  <a:srgbClr val="0000FF"/>
                </a:solidFill>
                <a:latin typeface="Arial" pitchFamily="34" charset="0"/>
                <a:ea typeface="华文细黑" pitchFamily="2" charset="-122"/>
                <a:cs typeface="Arial" pitchFamily="34" charset="0"/>
              </a:rPr>
              <a:t>语句块</a:t>
            </a:r>
            <a:r>
              <a:rPr lang="en-US" altLang="zh-CN" sz="2400" dirty="0" smtClean="0">
                <a:solidFill>
                  <a:srgbClr val="0000FF"/>
                </a:solidFill>
                <a:latin typeface="Arial" pitchFamily="34" charset="0"/>
                <a:ea typeface="华文细黑" pitchFamily="2" charset="-122"/>
                <a:cs typeface="Arial" pitchFamily="34" charset="0"/>
              </a:rPr>
              <a:t>n+1</a:t>
            </a:r>
            <a:r>
              <a:rPr lang="zh-CN" altLang="en-US" sz="2400" dirty="0" smtClean="0">
                <a:latin typeface="Arial" pitchFamily="34" charset="0"/>
                <a:ea typeface="华文细黑" pitchFamily="2" charset="-122"/>
                <a:cs typeface="Arial" pitchFamily="34" charset="0"/>
              </a:rPr>
              <a:t>；</a:t>
            </a:r>
            <a:endParaRPr lang="en-US" altLang="zh-CN" sz="2400" dirty="0" smtClean="0">
              <a:latin typeface="Arial" pitchFamily="34" charset="0"/>
              <a:ea typeface="华文细黑" pitchFamily="2" charset="-122"/>
              <a:cs typeface="Arial" pitchFamily="34" charset="0"/>
            </a:endParaRPr>
          </a:p>
          <a:p>
            <a:r>
              <a:rPr lang="en-US" altLang="zh-CN" sz="2400" dirty="0" smtClean="0">
                <a:latin typeface="Arial" pitchFamily="34" charset="0"/>
                <a:ea typeface="华文细黑" pitchFamily="2" charset="-122"/>
                <a:cs typeface="Arial" pitchFamily="34" charset="0"/>
              </a:rPr>
              <a:t>       ]</a:t>
            </a:r>
          </a:p>
          <a:p>
            <a:r>
              <a:rPr lang="en-US" altLang="zh-CN" sz="2400" dirty="0" smtClean="0">
                <a:latin typeface="Arial" pitchFamily="34" charset="0"/>
                <a:ea typeface="华文细黑" pitchFamily="2" charset="-122"/>
                <a:cs typeface="Arial" pitchFamily="34" charset="0"/>
              </a:rPr>
              <a:t>}</a:t>
            </a:r>
          </a:p>
        </p:txBody>
      </p:sp>
      <p:sp>
        <p:nvSpPr>
          <p:cNvPr id="8" name="TextBox 7"/>
          <p:cNvSpPr txBox="1"/>
          <p:nvPr/>
        </p:nvSpPr>
        <p:spPr>
          <a:xfrm>
            <a:off x="361628" y="980728"/>
            <a:ext cx="8496944" cy="523220"/>
          </a:xfrm>
          <a:prstGeom prst="rect">
            <a:avLst/>
          </a:prstGeom>
          <a:noFill/>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switch</a:t>
            </a:r>
            <a:r>
              <a:rPr lang="zh-CN" altLang="en-US" sz="2800" b="1" dirty="0" smtClean="0">
                <a:solidFill>
                  <a:srgbClr val="0000FF"/>
                </a:solidFill>
                <a:latin typeface="Arial" pitchFamily="34" charset="0"/>
                <a:ea typeface="华文细黑" pitchFamily="2" charset="-122"/>
                <a:cs typeface="Arial" pitchFamily="34" charset="0"/>
              </a:rPr>
              <a:t>语句</a:t>
            </a:r>
            <a:endParaRPr lang="en-US" altLang="zh-CN" sz="28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grpSp>
        <p:nvGrpSpPr>
          <p:cNvPr id="2" name="组合 51"/>
          <p:cNvGrpSpPr/>
          <p:nvPr/>
        </p:nvGrpSpPr>
        <p:grpSpPr>
          <a:xfrm>
            <a:off x="899592" y="1773378"/>
            <a:ext cx="5400600" cy="4535942"/>
            <a:chOff x="1187624" y="1484784"/>
            <a:chExt cx="5400600" cy="4535942"/>
          </a:xfrm>
        </p:grpSpPr>
        <p:sp>
          <p:nvSpPr>
            <p:cNvPr id="5" name="流程图: 决策 4"/>
            <p:cNvSpPr/>
            <p:nvPr/>
          </p:nvSpPr>
          <p:spPr>
            <a:xfrm>
              <a:off x="1297623" y="1772254"/>
              <a:ext cx="1851226"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数值</a:t>
              </a:r>
              <a:r>
                <a:rPr lang="en-US" altLang="zh-CN" sz="1600" dirty="0" smtClean="0"/>
                <a:t>1</a:t>
              </a:r>
              <a:endParaRPr lang="zh-CN" altLang="en-US" sz="1600" dirty="0"/>
            </a:p>
          </p:txBody>
        </p:sp>
        <p:sp>
          <p:nvSpPr>
            <p:cNvPr id="6" name="矩形 5"/>
            <p:cNvSpPr/>
            <p:nvPr/>
          </p:nvSpPr>
          <p:spPr>
            <a:xfrm>
              <a:off x="3939566" y="1829186"/>
              <a:ext cx="1224136"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语句组</a:t>
              </a:r>
              <a:r>
                <a:rPr lang="en-US" altLang="zh-CN" sz="1600" dirty="0" smtClean="0"/>
                <a:t>1</a:t>
              </a:r>
              <a:endParaRPr lang="zh-CN" altLang="en-US" sz="1600" dirty="0"/>
            </a:p>
          </p:txBody>
        </p:sp>
        <p:cxnSp>
          <p:nvCxnSpPr>
            <p:cNvPr id="7" name="肘形连接符 6"/>
            <p:cNvCxnSpPr>
              <a:stCxn id="5" idx="2"/>
              <a:endCxn id="15" idx="0"/>
            </p:cNvCxnSpPr>
            <p:nvPr/>
          </p:nvCxnSpPr>
          <p:spPr>
            <a:xfrm rot="16200000" flipH="1">
              <a:off x="2015775" y="2497722"/>
              <a:ext cx="418096" cy="31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形状 9"/>
            <p:cNvCxnSpPr>
              <a:stCxn id="16" idx="2"/>
              <a:endCxn id="20" idx="1"/>
            </p:cNvCxnSpPr>
            <p:nvPr/>
          </p:nvCxnSpPr>
          <p:spPr>
            <a:xfrm rot="16200000" flipH="1">
              <a:off x="2091736" y="4918002"/>
              <a:ext cx="276493" cy="35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5" idx="2"/>
            </p:cNvCxnSpPr>
            <p:nvPr/>
          </p:nvCxnSpPr>
          <p:spPr>
            <a:xfrm flipH="1">
              <a:off x="2224202" y="3240880"/>
              <a:ext cx="2209" cy="245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209688" y="148478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16290" y="1700246"/>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12" name="TextBox 11"/>
            <p:cNvSpPr txBox="1"/>
            <p:nvPr/>
          </p:nvSpPr>
          <p:spPr>
            <a:xfrm>
              <a:off x="1360106" y="2276310"/>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cxnSp>
          <p:nvCxnSpPr>
            <p:cNvPr id="13" name="直接箭头连接符 12"/>
            <p:cNvCxnSpPr>
              <a:stCxn id="5" idx="3"/>
              <a:endCxn id="6" idx="1"/>
            </p:cNvCxnSpPr>
            <p:nvPr/>
          </p:nvCxnSpPr>
          <p:spPr>
            <a:xfrm flipV="1">
              <a:off x="3148849" y="2023720"/>
              <a:ext cx="790717" cy="7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39004" y="2779804"/>
              <a:ext cx="1224136"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语句组</a:t>
              </a:r>
              <a:r>
                <a:rPr lang="en-US" altLang="zh-CN" sz="1600" dirty="0" smtClean="0"/>
                <a:t>2</a:t>
              </a:r>
              <a:endParaRPr lang="zh-CN" altLang="en-US" sz="1600" dirty="0"/>
            </a:p>
          </p:txBody>
        </p:sp>
        <p:sp>
          <p:nvSpPr>
            <p:cNvPr id="15" name="流程图: 决策 14"/>
            <p:cNvSpPr/>
            <p:nvPr/>
          </p:nvSpPr>
          <p:spPr>
            <a:xfrm>
              <a:off x="1300798" y="2708358"/>
              <a:ext cx="1851226" cy="532522"/>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数值</a:t>
              </a:r>
              <a:r>
                <a:rPr lang="en-US" altLang="zh-CN" sz="1600" dirty="0" smtClean="0"/>
                <a:t>2</a:t>
              </a:r>
              <a:endParaRPr lang="zh-CN" altLang="en-US" sz="1600" dirty="0"/>
            </a:p>
          </p:txBody>
        </p:sp>
        <p:sp>
          <p:nvSpPr>
            <p:cNvPr id="16" name="流程图: 决策 15"/>
            <p:cNvSpPr/>
            <p:nvPr/>
          </p:nvSpPr>
          <p:spPr>
            <a:xfrm>
              <a:off x="1302612" y="4277458"/>
              <a:ext cx="1851226" cy="504056"/>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数值</a:t>
              </a:r>
              <a:r>
                <a:rPr lang="en-US" altLang="zh-CN" sz="1600" dirty="0" smtClean="0"/>
                <a:t>n</a:t>
              </a:r>
              <a:endParaRPr lang="zh-CN" altLang="en-US" sz="1600" dirty="0"/>
            </a:p>
          </p:txBody>
        </p:sp>
        <p:cxnSp>
          <p:nvCxnSpPr>
            <p:cNvPr id="17" name="直接箭头连接符 16"/>
            <p:cNvCxnSpPr>
              <a:stCxn id="15" idx="3"/>
              <a:endCxn id="14" idx="1"/>
            </p:cNvCxnSpPr>
            <p:nvPr/>
          </p:nvCxnSpPr>
          <p:spPr>
            <a:xfrm flipV="1">
              <a:off x="3152024" y="2974338"/>
              <a:ext cx="786980" cy="2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937880" y="4334952"/>
              <a:ext cx="1224136"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语句组</a:t>
              </a:r>
              <a:r>
                <a:rPr lang="en-US" altLang="zh-CN" sz="1600" dirty="0" smtClean="0"/>
                <a:t>n</a:t>
              </a:r>
              <a:endParaRPr lang="zh-CN" altLang="en-US" sz="1600" dirty="0"/>
            </a:p>
          </p:txBody>
        </p:sp>
        <p:cxnSp>
          <p:nvCxnSpPr>
            <p:cNvPr id="19" name="直接箭头连接符 18"/>
            <p:cNvCxnSpPr>
              <a:stCxn id="16" idx="3"/>
              <a:endCxn id="18" idx="1"/>
            </p:cNvCxnSpPr>
            <p:nvPr/>
          </p:nvCxnSpPr>
          <p:spPr>
            <a:xfrm>
              <a:off x="3153838" y="4529486"/>
              <a:ext cx="7840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流程图: 数据 19"/>
            <p:cNvSpPr/>
            <p:nvPr/>
          </p:nvSpPr>
          <p:spPr>
            <a:xfrm>
              <a:off x="1187624" y="5058007"/>
              <a:ext cx="2088232" cy="527134"/>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d</a:t>
              </a:r>
              <a:r>
                <a:rPr lang="en-US" altLang="zh-CN" sz="1600" dirty="0" smtClean="0"/>
                <a:t>efault:</a:t>
              </a:r>
            </a:p>
            <a:p>
              <a:pPr algn="ctr"/>
              <a:r>
                <a:rPr lang="zh-CN" altLang="en-US" sz="1600" dirty="0" smtClean="0"/>
                <a:t>语句组</a:t>
              </a:r>
              <a:r>
                <a:rPr lang="en-US" altLang="zh-CN" sz="1600" dirty="0" smtClean="0"/>
                <a:t>n+1</a:t>
              </a:r>
              <a:endParaRPr lang="zh-CN" altLang="en-US" sz="1600" dirty="0"/>
            </a:p>
          </p:txBody>
        </p:sp>
        <p:cxnSp>
          <p:nvCxnSpPr>
            <p:cNvPr id="21" name="直接箭头连接符 20"/>
            <p:cNvCxnSpPr>
              <a:endCxn id="16" idx="0"/>
            </p:cNvCxnSpPr>
            <p:nvPr/>
          </p:nvCxnSpPr>
          <p:spPr>
            <a:xfrm>
              <a:off x="2224202" y="3855826"/>
              <a:ext cx="4023" cy="421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224202" y="551667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30" idx="3"/>
            </p:cNvCxnSpPr>
            <p:nvPr/>
          </p:nvCxnSpPr>
          <p:spPr>
            <a:xfrm flipH="1">
              <a:off x="2210250" y="2024844"/>
              <a:ext cx="4377974" cy="3749062"/>
            </a:xfrm>
            <a:prstGeom prst="bentConnector3">
              <a:avLst>
                <a:gd name="adj1" fmla="val -5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32" idx="3"/>
            </p:cNvCxnSpPr>
            <p:nvPr/>
          </p:nvCxnSpPr>
          <p:spPr>
            <a:xfrm flipH="1">
              <a:off x="2210250" y="2974900"/>
              <a:ext cx="4377974" cy="2799006"/>
            </a:xfrm>
            <a:prstGeom prst="bentConnector3">
              <a:avLst>
                <a:gd name="adj1" fmla="val -5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39" idx="3"/>
            </p:cNvCxnSpPr>
            <p:nvPr/>
          </p:nvCxnSpPr>
          <p:spPr>
            <a:xfrm flipH="1">
              <a:off x="2210250" y="4530610"/>
              <a:ext cx="4377974" cy="1243296"/>
            </a:xfrm>
            <a:prstGeom prst="bentConnector3">
              <a:avLst>
                <a:gd name="adj1" fmla="val -522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44282" y="2627058"/>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27" name="TextBox 26"/>
            <p:cNvSpPr txBox="1"/>
            <p:nvPr/>
          </p:nvSpPr>
          <p:spPr>
            <a:xfrm>
              <a:off x="2944282" y="4211234"/>
              <a:ext cx="864096" cy="369332"/>
            </a:xfrm>
            <a:prstGeom prst="rect">
              <a:avLst/>
            </a:prstGeom>
            <a:noFill/>
          </p:spPr>
          <p:txBody>
            <a:bodyPr wrap="square" rtlCol="0">
              <a:spAutoFit/>
            </a:bodyPr>
            <a:lstStyle/>
            <a:p>
              <a:pPr algn="ct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sp>
          <p:nvSpPr>
            <p:cNvPr id="28" name="TextBox 27"/>
            <p:cNvSpPr txBox="1"/>
            <p:nvPr/>
          </p:nvSpPr>
          <p:spPr>
            <a:xfrm>
              <a:off x="1360106" y="3275130"/>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sp>
          <p:nvSpPr>
            <p:cNvPr id="29" name="TextBox 28"/>
            <p:cNvSpPr txBox="1"/>
            <p:nvPr/>
          </p:nvSpPr>
          <p:spPr>
            <a:xfrm>
              <a:off x="1360106" y="4715290"/>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sp>
          <p:nvSpPr>
            <p:cNvPr id="30" name="矩形 29"/>
            <p:cNvSpPr/>
            <p:nvPr/>
          </p:nvSpPr>
          <p:spPr>
            <a:xfrm>
              <a:off x="5580112" y="1830310"/>
              <a:ext cx="100811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break;</a:t>
              </a:r>
              <a:endParaRPr lang="zh-CN" altLang="en-US" sz="1600" dirty="0"/>
            </a:p>
          </p:txBody>
        </p:sp>
        <p:sp>
          <p:nvSpPr>
            <p:cNvPr id="32" name="矩形 31"/>
            <p:cNvSpPr/>
            <p:nvPr/>
          </p:nvSpPr>
          <p:spPr>
            <a:xfrm>
              <a:off x="5580112" y="2780366"/>
              <a:ext cx="100811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b</a:t>
              </a:r>
              <a:r>
                <a:rPr lang="en-US" altLang="zh-CN" sz="1600" dirty="0" smtClean="0"/>
                <a:t>reak;</a:t>
              </a:r>
              <a:endParaRPr lang="zh-CN" altLang="en-US" sz="1600" dirty="0"/>
            </a:p>
          </p:txBody>
        </p:sp>
        <p:cxnSp>
          <p:nvCxnSpPr>
            <p:cNvPr id="34" name="直接箭头连接符 33"/>
            <p:cNvCxnSpPr>
              <a:stCxn id="6" idx="3"/>
              <a:endCxn id="30" idx="1"/>
            </p:cNvCxnSpPr>
            <p:nvPr/>
          </p:nvCxnSpPr>
          <p:spPr>
            <a:xfrm>
              <a:off x="5163702" y="2023720"/>
              <a:ext cx="416410" cy="1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4" idx="3"/>
              <a:endCxn id="32" idx="1"/>
            </p:cNvCxnSpPr>
            <p:nvPr/>
          </p:nvCxnSpPr>
          <p:spPr>
            <a:xfrm>
              <a:off x="5163140" y="2974338"/>
              <a:ext cx="416972" cy="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580112" y="4336076"/>
              <a:ext cx="100811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b</a:t>
              </a:r>
              <a:r>
                <a:rPr lang="en-US" altLang="zh-CN" sz="1600" dirty="0" smtClean="0"/>
                <a:t>reak;</a:t>
              </a:r>
              <a:endParaRPr lang="zh-CN" altLang="en-US" sz="1600" dirty="0"/>
            </a:p>
          </p:txBody>
        </p:sp>
        <p:cxnSp>
          <p:nvCxnSpPr>
            <p:cNvPr id="41" name="直接箭头连接符 40"/>
            <p:cNvCxnSpPr>
              <a:stCxn id="18" idx="3"/>
              <a:endCxn id="39" idx="1"/>
            </p:cNvCxnSpPr>
            <p:nvPr/>
          </p:nvCxnSpPr>
          <p:spPr>
            <a:xfrm>
              <a:off x="5162016" y="4529486"/>
              <a:ext cx="418096" cy="1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91680" y="3491716"/>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grpSp>
      <p:sp>
        <p:nvSpPr>
          <p:cNvPr id="53" name="TextBox 52"/>
          <p:cNvSpPr txBox="1"/>
          <p:nvPr/>
        </p:nvSpPr>
        <p:spPr>
          <a:xfrm>
            <a:off x="361628" y="980728"/>
            <a:ext cx="8496944" cy="523220"/>
          </a:xfrm>
          <a:prstGeom prst="rect">
            <a:avLst/>
          </a:prstGeom>
          <a:noFill/>
        </p:spPr>
        <p:txBody>
          <a:bodyPr wrap="square" rtlCol="0">
            <a:spAutoFit/>
          </a:bodyPr>
          <a:lstStyle/>
          <a:p>
            <a:pPr>
              <a:buFont typeface="Wingdings" pitchFamily="2" charset="2"/>
              <a:buChar char="ü"/>
            </a:pPr>
            <a:r>
              <a:rPr lang="en-US" altLang="zh-CN" sz="2800" b="1" dirty="0" smtClean="0">
                <a:solidFill>
                  <a:srgbClr val="C00000"/>
                </a:solidFill>
                <a:latin typeface="Arial" pitchFamily="34" charset="0"/>
                <a:ea typeface="华文细黑" pitchFamily="2" charset="-122"/>
                <a:cs typeface="Arial" pitchFamily="34" charset="0"/>
              </a:rPr>
              <a:t>switch</a:t>
            </a:r>
            <a:r>
              <a:rPr lang="zh-CN" altLang="en-US" sz="2800" b="1" dirty="0" smtClean="0">
                <a:solidFill>
                  <a:srgbClr val="C00000"/>
                </a:solidFill>
                <a:latin typeface="Arial" pitchFamily="34" charset="0"/>
                <a:ea typeface="华文细黑" pitchFamily="2" charset="-122"/>
                <a:cs typeface="Arial" pitchFamily="34" charset="0"/>
              </a:rPr>
              <a:t>语句流程图</a:t>
            </a:r>
            <a:endParaRPr lang="en-US" altLang="zh-CN" sz="2800" b="1" dirty="0" smtClean="0">
              <a:solidFill>
                <a:srgbClr val="C0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 </a:t>
            </a:r>
            <a:r>
              <a:rPr lang="zh-CN" altLang="en-US" dirty="0" smtClean="0"/>
              <a:t>表达式</a:t>
            </a:r>
            <a:endParaRPr lang="zh-CN" altLang="en-US" dirty="0"/>
          </a:p>
        </p:txBody>
      </p:sp>
      <p:sp>
        <p:nvSpPr>
          <p:cNvPr id="5" name="TextBox 4"/>
          <p:cNvSpPr txBox="1"/>
          <p:nvPr/>
        </p:nvSpPr>
        <p:spPr>
          <a:xfrm>
            <a:off x="361628" y="980728"/>
            <a:ext cx="8496944" cy="2400657"/>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表达式：</a:t>
            </a:r>
            <a:r>
              <a:rPr lang="zh-CN" altLang="en-US" sz="2600" b="1" dirty="0" smtClean="0">
                <a:latin typeface="Arial" pitchFamily="34" charset="0"/>
                <a:ea typeface="华文细黑" pitchFamily="2" charset="-122"/>
                <a:cs typeface="Arial" pitchFamily="34" charset="0"/>
              </a:rPr>
              <a:t>表达式由</a:t>
            </a:r>
            <a:r>
              <a:rPr lang="zh-CN" altLang="en-US" sz="2600" b="1" dirty="0" smtClean="0">
                <a:solidFill>
                  <a:srgbClr val="FF0000"/>
                </a:solidFill>
                <a:latin typeface="Arial" pitchFamily="34" charset="0"/>
                <a:ea typeface="华文细黑" pitchFamily="2" charset="-122"/>
                <a:cs typeface="Arial" pitchFamily="34" charset="0"/>
              </a:rPr>
              <a:t>运算符</a:t>
            </a:r>
            <a:r>
              <a:rPr lang="zh-CN" altLang="en-US" sz="2600" b="1" dirty="0" smtClean="0">
                <a:latin typeface="Arial" pitchFamily="34" charset="0"/>
                <a:ea typeface="华文细黑" pitchFamily="2" charset="-122"/>
                <a:cs typeface="Arial" pitchFamily="34" charset="0"/>
              </a:rPr>
              <a:t>和</a:t>
            </a:r>
            <a:r>
              <a:rPr lang="zh-CN" altLang="en-US" sz="2600" b="1" dirty="0" smtClean="0">
                <a:solidFill>
                  <a:srgbClr val="FF0000"/>
                </a:solidFill>
                <a:latin typeface="Arial" pitchFamily="34" charset="0"/>
                <a:ea typeface="华文细黑" pitchFamily="2" charset="-122"/>
                <a:cs typeface="Arial" pitchFamily="34" charset="0"/>
              </a:rPr>
              <a:t>操作数</a:t>
            </a:r>
            <a:r>
              <a:rPr lang="zh-CN" altLang="en-US" sz="2600" b="1" dirty="0" smtClean="0">
                <a:latin typeface="Arial" pitchFamily="34" charset="0"/>
                <a:ea typeface="华文细黑" pitchFamily="2" charset="-122"/>
                <a:cs typeface="Arial" pitchFamily="34" charset="0"/>
              </a:rPr>
              <a:t>组成，对操作数进行运算符指定的操作，并得出一个</a:t>
            </a:r>
            <a:r>
              <a:rPr lang="zh-CN" altLang="en-US" sz="2600" b="1" dirty="0" smtClean="0">
                <a:solidFill>
                  <a:srgbClr val="FF0000"/>
                </a:solidFill>
                <a:latin typeface="Arial" pitchFamily="34" charset="0"/>
                <a:ea typeface="华文细黑" pitchFamily="2" charset="-122"/>
                <a:cs typeface="Arial" pitchFamily="34" charset="0"/>
              </a:rPr>
              <a:t>结果</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运算符：</a:t>
            </a:r>
            <a:r>
              <a:rPr lang="zh-CN" altLang="en-US" sz="2600" b="1" dirty="0" smtClean="0">
                <a:latin typeface="Arial" pitchFamily="34" charset="0"/>
                <a:ea typeface="华文细黑" pitchFamily="2" charset="-122"/>
                <a:cs typeface="Arial" pitchFamily="34" charset="0"/>
              </a:rPr>
              <a:t>算术运算符、关系运算符、逻辑运算符、位运算符、赋值运算符、条件运算符、数组下标运算符等。</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操作数：</a:t>
            </a:r>
            <a:r>
              <a:rPr lang="zh-CN" altLang="en-US" sz="2600" b="1" dirty="0" smtClean="0">
                <a:latin typeface="Arial" pitchFamily="34" charset="0"/>
                <a:ea typeface="华文细黑" pitchFamily="2" charset="-122"/>
                <a:cs typeface="Arial" pitchFamily="34" charset="0"/>
              </a:rPr>
              <a:t>常量、变量、方法调用等。</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386836" cy="49244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例：</a:t>
            </a:r>
            <a:r>
              <a:rPr lang="zh-CN" altLang="en-US" sz="2600" b="1" dirty="0" smtClean="0">
                <a:latin typeface="Arial" pitchFamily="34" charset="0"/>
                <a:ea typeface="华文细黑" pitchFamily="2" charset="-122"/>
                <a:cs typeface="Arial" pitchFamily="34" charset="0"/>
              </a:rPr>
              <a:t>编制一个程序，输入月份</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年份，输出该月的天数。</a:t>
            </a:r>
            <a:endParaRPr lang="en-US" altLang="zh-CN" sz="2600" b="1" dirty="0" smtClean="0">
              <a:latin typeface="Arial" pitchFamily="34" charset="0"/>
              <a:ea typeface="华文细黑" pitchFamily="2" charset="-122"/>
              <a:cs typeface="Arial" pitchFamily="34" charset="0"/>
            </a:endParaRPr>
          </a:p>
        </p:txBody>
      </p:sp>
      <p:sp>
        <p:nvSpPr>
          <p:cNvPr id="2" name="TextBox 1"/>
          <p:cNvSpPr txBox="1"/>
          <p:nvPr/>
        </p:nvSpPr>
        <p:spPr>
          <a:xfrm>
            <a:off x="179512" y="1709130"/>
            <a:ext cx="8064896" cy="1569660"/>
          </a:xfrm>
          <a:prstGeom prst="rect">
            <a:avLst/>
          </a:prstGeom>
          <a:noFill/>
        </p:spPr>
        <p:txBody>
          <a:bodyPr wrap="square" rtlCol="0">
            <a:spAutoFit/>
          </a:bodyPr>
          <a:lstStyle/>
          <a:p>
            <a:pPr marL="285750" indent="-285750">
              <a:buFont typeface="Wingdings" panose="05000000000000000000" pitchFamily="2" charset="2"/>
              <a:buChar char="ü"/>
            </a:pPr>
            <a:r>
              <a:rPr lang="en-US" altLang="zh-CN" sz="2400" b="1" dirty="0" smtClean="0">
                <a:solidFill>
                  <a:srgbClr val="C00000"/>
                </a:solidFill>
              </a:rPr>
              <a:t>1</a:t>
            </a:r>
            <a:r>
              <a:rPr lang="zh-CN" altLang="en-US" sz="2400" b="1" dirty="0" smtClean="0">
                <a:solidFill>
                  <a:srgbClr val="C00000"/>
                </a:solidFill>
              </a:rPr>
              <a:t>、</a:t>
            </a:r>
            <a:r>
              <a:rPr lang="en-US" altLang="zh-CN" sz="2400" b="1" dirty="0" smtClean="0">
                <a:solidFill>
                  <a:srgbClr val="C00000"/>
                </a:solidFill>
              </a:rPr>
              <a:t>3</a:t>
            </a:r>
            <a:r>
              <a:rPr lang="zh-CN" altLang="en-US" sz="2400" b="1" dirty="0" smtClean="0">
                <a:solidFill>
                  <a:srgbClr val="C00000"/>
                </a:solidFill>
              </a:rPr>
              <a:t>、</a:t>
            </a:r>
            <a:r>
              <a:rPr lang="en-US" altLang="zh-CN" sz="2400" b="1" dirty="0" smtClean="0">
                <a:solidFill>
                  <a:srgbClr val="C00000"/>
                </a:solidFill>
              </a:rPr>
              <a:t>5</a:t>
            </a:r>
            <a:r>
              <a:rPr lang="zh-CN" altLang="en-US" sz="2400" b="1" dirty="0" smtClean="0">
                <a:solidFill>
                  <a:srgbClr val="C00000"/>
                </a:solidFill>
              </a:rPr>
              <a:t>、</a:t>
            </a:r>
            <a:r>
              <a:rPr lang="en-US" altLang="zh-CN" sz="2400" b="1" dirty="0" smtClean="0">
                <a:solidFill>
                  <a:srgbClr val="C00000"/>
                </a:solidFill>
              </a:rPr>
              <a:t>7</a:t>
            </a:r>
            <a:r>
              <a:rPr lang="zh-CN" altLang="en-US" sz="2400" b="1" dirty="0" smtClean="0">
                <a:solidFill>
                  <a:srgbClr val="C00000"/>
                </a:solidFill>
              </a:rPr>
              <a:t>、</a:t>
            </a:r>
            <a:r>
              <a:rPr lang="en-US" altLang="zh-CN" sz="2400" b="1" dirty="0" smtClean="0">
                <a:solidFill>
                  <a:srgbClr val="C00000"/>
                </a:solidFill>
              </a:rPr>
              <a:t>8</a:t>
            </a:r>
            <a:r>
              <a:rPr lang="zh-CN" altLang="en-US" sz="2400" b="1" dirty="0" smtClean="0">
                <a:solidFill>
                  <a:srgbClr val="C00000"/>
                </a:solidFill>
              </a:rPr>
              <a:t>、</a:t>
            </a:r>
            <a:r>
              <a:rPr lang="en-US" altLang="zh-CN" sz="2400" b="1" dirty="0" smtClean="0">
                <a:solidFill>
                  <a:srgbClr val="C00000"/>
                </a:solidFill>
              </a:rPr>
              <a:t>10</a:t>
            </a:r>
            <a:r>
              <a:rPr lang="zh-CN" altLang="en-US" sz="2400" b="1" dirty="0" smtClean="0">
                <a:solidFill>
                  <a:srgbClr val="C00000"/>
                </a:solidFill>
              </a:rPr>
              <a:t>、</a:t>
            </a:r>
            <a:r>
              <a:rPr lang="en-US" altLang="zh-CN" sz="2400" b="1" dirty="0" smtClean="0">
                <a:solidFill>
                  <a:srgbClr val="C00000"/>
                </a:solidFill>
              </a:rPr>
              <a:t>12</a:t>
            </a:r>
            <a:r>
              <a:rPr lang="zh-CN" altLang="en-US" sz="2400" b="1" dirty="0" smtClean="0">
                <a:solidFill>
                  <a:srgbClr val="C00000"/>
                </a:solidFill>
              </a:rPr>
              <a:t>月为</a:t>
            </a:r>
            <a:r>
              <a:rPr lang="en-US" altLang="zh-CN" sz="2400" b="1" dirty="0" smtClean="0">
                <a:solidFill>
                  <a:srgbClr val="C00000"/>
                </a:solidFill>
              </a:rPr>
              <a:t>31</a:t>
            </a:r>
            <a:r>
              <a:rPr lang="zh-CN" altLang="en-US" sz="2400" b="1" dirty="0" smtClean="0">
                <a:solidFill>
                  <a:srgbClr val="C00000"/>
                </a:solidFill>
              </a:rPr>
              <a:t>天</a:t>
            </a:r>
            <a:endParaRPr lang="en-US" altLang="zh-CN" sz="2400" b="1" dirty="0">
              <a:solidFill>
                <a:srgbClr val="C00000"/>
              </a:solidFill>
            </a:endParaRPr>
          </a:p>
          <a:p>
            <a:pPr marL="285750" indent="-285750">
              <a:buFont typeface="Wingdings" panose="05000000000000000000" pitchFamily="2" charset="2"/>
              <a:buChar char="ü"/>
            </a:pPr>
            <a:r>
              <a:rPr lang="en-US" altLang="zh-CN" sz="2400" b="1" dirty="0" smtClean="0">
                <a:solidFill>
                  <a:srgbClr val="C00000"/>
                </a:solidFill>
              </a:rPr>
              <a:t>4</a:t>
            </a:r>
            <a:r>
              <a:rPr lang="zh-CN" altLang="en-US" sz="2400" b="1" dirty="0" smtClean="0">
                <a:solidFill>
                  <a:srgbClr val="C00000"/>
                </a:solidFill>
              </a:rPr>
              <a:t>、</a:t>
            </a:r>
            <a:r>
              <a:rPr lang="en-US" altLang="zh-CN" sz="2400" b="1" dirty="0" smtClean="0">
                <a:solidFill>
                  <a:srgbClr val="C00000"/>
                </a:solidFill>
              </a:rPr>
              <a:t>6</a:t>
            </a:r>
            <a:r>
              <a:rPr lang="zh-CN" altLang="en-US" sz="2400" b="1" dirty="0" smtClean="0">
                <a:solidFill>
                  <a:srgbClr val="C00000"/>
                </a:solidFill>
              </a:rPr>
              <a:t>、</a:t>
            </a:r>
            <a:r>
              <a:rPr lang="en-US" altLang="zh-CN" sz="2400" b="1" dirty="0" smtClean="0">
                <a:solidFill>
                  <a:srgbClr val="C00000"/>
                </a:solidFill>
              </a:rPr>
              <a:t>9</a:t>
            </a:r>
            <a:r>
              <a:rPr lang="zh-CN" altLang="en-US" sz="2400" b="1" dirty="0" smtClean="0">
                <a:solidFill>
                  <a:srgbClr val="C00000"/>
                </a:solidFill>
              </a:rPr>
              <a:t>、</a:t>
            </a:r>
            <a:r>
              <a:rPr lang="en-US" altLang="zh-CN" sz="2400" b="1" dirty="0" smtClean="0">
                <a:solidFill>
                  <a:srgbClr val="C00000"/>
                </a:solidFill>
              </a:rPr>
              <a:t>11</a:t>
            </a:r>
            <a:r>
              <a:rPr lang="zh-CN" altLang="en-US" sz="2400" b="1" dirty="0" smtClean="0">
                <a:solidFill>
                  <a:srgbClr val="C00000"/>
                </a:solidFill>
              </a:rPr>
              <a:t>月为</a:t>
            </a:r>
            <a:r>
              <a:rPr lang="en-US" altLang="zh-CN" sz="2400" b="1" dirty="0" smtClean="0">
                <a:solidFill>
                  <a:srgbClr val="C00000"/>
                </a:solidFill>
              </a:rPr>
              <a:t>30</a:t>
            </a:r>
            <a:r>
              <a:rPr lang="zh-CN" altLang="en-US" sz="2400" b="1" dirty="0" smtClean="0">
                <a:solidFill>
                  <a:srgbClr val="C00000"/>
                </a:solidFill>
              </a:rPr>
              <a:t>天</a:t>
            </a:r>
            <a:endParaRPr lang="en-US" altLang="zh-CN" sz="2400" b="1" dirty="0" smtClean="0">
              <a:solidFill>
                <a:srgbClr val="C00000"/>
              </a:solidFill>
            </a:endParaRPr>
          </a:p>
          <a:p>
            <a:pPr marL="285750" indent="-285750">
              <a:buFont typeface="Wingdings" panose="05000000000000000000" pitchFamily="2" charset="2"/>
              <a:buChar char="ü"/>
            </a:pPr>
            <a:r>
              <a:rPr lang="zh-CN" altLang="en-US" sz="2400" b="1" dirty="0" smtClean="0">
                <a:solidFill>
                  <a:srgbClr val="C00000"/>
                </a:solidFill>
              </a:rPr>
              <a:t>闰年的</a:t>
            </a:r>
            <a:r>
              <a:rPr lang="en-US" altLang="zh-CN" sz="2400" b="1" dirty="0" smtClean="0">
                <a:solidFill>
                  <a:srgbClr val="C00000"/>
                </a:solidFill>
              </a:rPr>
              <a:t>2</a:t>
            </a:r>
            <a:r>
              <a:rPr lang="zh-CN" altLang="en-US" sz="2400" b="1" dirty="0" smtClean="0">
                <a:solidFill>
                  <a:srgbClr val="C00000"/>
                </a:solidFill>
              </a:rPr>
              <a:t>月为</a:t>
            </a:r>
            <a:r>
              <a:rPr lang="en-US" altLang="zh-CN" sz="2400" b="1" dirty="0" smtClean="0">
                <a:solidFill>
                  <a:srgbClr val="C00000"/>
                </a:solidFill>
              </a:rPr>
              <a:t>29</a:t>
            </a:r>
            <a:r>
              <a:rPr lang="zh-CN" altLang="en-US" sz="2400" b="1" dirty="0" smtClean="0">
                <a:solidFill>
                  <a:srgbClr val="C00000"/>
                </a:solidFill>
              </a:rPr>
              <a:t>天，非闰年的</a:t>
            </a:r>
            <a:r>
              <a:rPr lang="en-US" altLang="zh-CN" sz="2400" b="1" dirty="0" smtClean="0">
                <a:solidFill>
                  <a:srgbClr val="C00000"/>
                </a:solidFill>
              </a:rPr>
              <a:t>2</a:t>
            </a:r>
            <a:r>
              <a:rPr lang="zh-CN" altLang="en-US" sz="2400" b="1" dirty="0" smtClean="0">
                <a:solidFill>
                  <a:srgbClr val="C00000"/>
                </a:solidFill>
              </a:rPr>
              <a:t>月为</a:t>
            </a:r>
            <a:r>
              <a:rPr lang="en-US" altLang="zh-CN" sz="2400" b="1" dirty="0" smtClean="0">
                <a:solidFill>
                  <a:srgbClr val="C00000"/>
                </a:solidFill>
              </a:rPr>
              <a:t>28</a:t>
            </a:r>
            <a:r>
              <a:rPr lang="zh-CN" altLang="en-US" sz="2400" b="1" dirty="0" smtClean="0">
                <a:solidFill>
                  <a:srgbClr val="C00000"/>
                </a:solidFill>
              </a:rPr>
              <a:t>天</a:t>
            </a:r>
            <a:endParaRPr lang="en-US" altLang="zh-CN" sz="2400" b="1" dirty="0" smtClean="0">
              <a:solidFill>
                <a:srgbClr val="C00000"/>
              </a:solidFill>
            </a:endParaRPr>
          </a:p>
          <a:p>
            <a:pPr marL="285750" indent="-285750">
              <a:buFont typeface="Wingdings" panose="05000000000000000000" pitchFamily="2" charset="2"/>
              <a:buChar char="ü"/>
            </a:pPr>
            <a:r>
              <a:rPr lang="zh-CN" altLang="en-US" sz="2400" b="1" dirty="0" smtClean="0">
                <a:solidFill>
                  <a:srgbClr val="C00000"/>
                </a:solidFill>
              </a:rPr>
              <a:t>闰年：能被</a:t>
            </a:r>
            <a:r>
              <a:rPr lang="en-US" altLang="zh-CN" sz="2400" b="1" dirty="0" smtClean="0">
                <a:solidFill>
                  <a:srgbClr val="C00000"/>
                </a:solidFill>
              </a:rPr>
              <a:t>4</a:t>
            </a:r>
            <a:r>
              <a:rPr lang="zh-CN" altLang="en-US" sz="2400" b="1" dirty="0" smtClean="0">
                <a:solidFill>
                  <a:srgbClr val="C00000"/>
                </a:solidFill>
              </a:rPr>
              <a:t>整出且不能被</a:t>
            </a:r>
            <a:r>
              <a:rPr lang="en-US" altLang="zh-CN" sz="2400" b="1" dirty="0" smtClean="0">
                <a:solidFill>
                  <a:srgbClr val="C00000"/>
                </a:solidFill>
              </a:rPr>
              <a:t>100</a:t>
            </a:r>
            <a:r>
              <a:rPr lang="zh-CN" altLang="en-US" sz="2400" b="1" dirty="0" smtClean="0">
                <a:solidFill>
                  <a:srgbClr val="C00000"/>
                </a:solidFill>
              </a:rPr>
              <a:t>整数，或者能被</a:t>
            </a:r>
            <a:r>
              <a:rPr lang="en-US" altLang="zh-CN" sz="2400" b="1" dirty="0" smtClean="0">
                <a:solidFill>
                  <a:srgbClr val="C00000"/>
                </a:solidFill>
              </a:rPr>
              <a:t>400</a:t>
            </a:r>
            <a:r>
              <a:rPr lang="zh-CN" altLang="en-US" sz="2400" b="1" dirty="0">
                <a:solidFill>
                  <a:srgbClr val="C00000"/>
                </a:solidFill>
              </a:rPr>
              <a:t>整除</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a:t>
            </a:r>
            <a:r>
              <a:rPr lang="zh-CN" altLang="en-US" dirty="0"/>
              <a:t>控制流</a:t>
            </a:r>
          </a:p>
        </p:txBody>
      </p:sp>
      <p:grpSp>
        <p:nvGrpSpPr>
          <p:cNvPr id="80" name="组合 79"/>
          <p:cNvGrpSpPr/>
          <p:nvPr/>
        </p:nvGrpSpPr>
        <p:grpSpPr>
          <a:xfrm>
            <a:off x="795176" y="361122"/>
            <a:ext cx="6968257" cy="6524262"/>
            <a:chOff x="795176" y="361122"/>
            <a:chExt cx="6968257" cy="6524262"/>
          </a:xfrm>
        </p:grpSpPr>
        <p:sp>
          <p:nvSpPr>
            <p:cNvPr id="5" name="矩形 4"/>
            <p:cNvSpPr/>
            <p:nvPr/>
          </p:nvSpPr>
          <p:spPr>
            <a:xfrm>
              <a:off x="1212710" y="1196752"/>
              <a:ext cx="2333392" cy="452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输入年份和月份</a:t>
              </a:r>
              <a:endParaRPr lang="en-US" altLang="zh-CN" dirty="0" smtClean="0"/>
            </a:p>
          </p:txBody>
        </p:sp>
        <p:sp>
          <p:nvSpPr>
            <p:cNvPr id="6" name="菱形 5"/>
            <p:cNvSpPr/>
            <p:nvPr/>
          </p:nvSpPr>
          <p:spPr>
            <a:xfrm>
              <a:off x="1007271" y="2791669"/>
              <a:ext cx="2768699" cy="799409"/>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月</a:t>
              </a:r>
              <a:r>
                <a:rPr lang="zh-CN" altLang="en-US" dirty="0" smtClean="0"/>
                <a:t>份是</a:t>
              </a:r>
              <a:r>
                <a:rPr lang="en-US" altLang="zh-CN" dirty="0" smtClean="0"/>
                <a:t>1,3,5,7,8,10,12</a:t>
              </a:r>
              <a:endParaRPr lang="zh-CN" altLang="en-US" dirty="0"/>
            </a:p>
          </p:txBody>
        </p:sp>
        <p:cxnSp>
          <p:nvCxnSpPr>
            <p:cNvPr id="7" name="直接箭头连接符 6"/>
            <p:cNvCxnSpPr>
              <a:stCxn id="5" idx="2"/>
              <a:endCxn id="54" idx="0"/>
            </p:cNvCxnSpPr>
            <p:nvPr/>
          </p:nvCxnSpPr>
          <p:spPr>
            <a:xfrm>
              <a:off x="2379406" y="1649009"/>
              <a:ext cx="12496" cy="397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415742" y="2944979"/>
              <a:ext cx="1342306" cy="5113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31</a:t>
              </a:r>
            </a:p>
          </p:txBody>
        </p:sp>
        <p:sp>
          <p:nvSpPr>
            <p:cNvPr id="9" name="圆角矩形 8"/>
            <p:cNvSpPr/>
            <p:nvPr/>
          </p:nvSpPr>
          <p:spPr>
            <a:xfrm>
              <a:off x="1869218" y="361122"/>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begin</a:t>
              </a:r>
              <a:endParaRPr lang="zh-CN" altLang="en-US" dirty="0"/>
            </a:p>
          </p:txBody>
        </p:sp>
        <p:sp>
          <p:nvSpPr>
            <p:cNvPr id="10" name="圆角矩形 9"/>
            <p:cNvSpPr/>
            <p:nvPr/>
          </p:nvSpPr>
          <p:spPr>
            <a:xfrm>
              <a:off x="1902360" y="6453336"/>
              <a:ext cx="100811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end</a:t>
              </a:r>
              <a:endParaRPr lang="zh-CN" altLang="en-US" dirty="0"/>
            </a:p>
          </p:txBody>
        </p:sp>
        <p:cxnSp>
          <p:nvCxnSpPr>
            <p:cNvPr id="11" name="直接箭头连接符 10"/>
            <p:cNvCxnSpPr>
              <a:stCxn id="9" idx="2"/>
              <a:endCxn id="5" idx="0"/>
            </p:cNvCxnSpPr>
            <p:nvPr/>
          </p:nvCxnSpPr>
          <p:spPr>
            <a:xfrm>
              <a:off x="2373274" y="793170"/>
              <a:ext cx="6132" cy="403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6102" y="2791669"/>
              <a:ext cx="792088" cy="369332"/>
            </a:xfrm>
            <a:prstGeom prst="rect">
              <a:avLst/>
            </a:prstGeom>
            <a:noFill/>
          </p:spPr>
          <p:txBody>
            <a:bodyPr wrap="square" rtlCol="0">
              <a:spAutoFit/>
            </a:bodyPr>
            <a:lstStyle/>
            <a:p>
              <a:pPr algn="ctr"/>
              <a:r>
                <a:rPr lang="en-US" altLang="zh-CN" dirty="0">
                  <a:solidFill>
                    <a:srgbClr val="FF0000"/>
                  </a:solidFill>
                </a:rPr>
                <a:t>true</a:t>
              </a:r>
              <a:endParaRPr lang="zh-CN" altLang="en-US" dirty="0">
                <a:solidFill>
                  <a:srgbClr val="FF0000"/>
                </a:solidFill>
              </a:endParaRPr>
            </a:p>
          </p:txBody>
        </p:sp>
        <p:sp>
          <p:nvSpPr>
            <p:cNvPr id="13" name="TextBox 12"/>
            <p:cNvSpPr txBox="1"/>
            <p:nvPr/>
          </p:nvSpPr>
          <p:spPr>
            <a:xfrm>
              <a:off x="2483768" y="3564023"/>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cxnSp>
          <p:nvCxnSpPr>
            <p:cNvPr id="14" name="肘形连接符 13"/>
            <p:cNvCxnSpPr>
              <a:stCxn id="8" idx="3"/>
              <a:endCxn id="10" idx="3"/>
            </p:cNvCxnSpPr>
            <p:nvPr/>
          </p:nvCxnSpPr>
          <p:spPr>
            <a:xfrm flipH="1">
              <a:off x="2910472" y="3200667"/>
              <a:ext cx="4847576" cy="3468693"/>
            </a:xfrm>
            <a:prstGeom prst="bentConnector3">
              <a:avLst>
                <a:gd name="adj1" fmla="val -47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3"/>
              <a:endCxn id="8" idx="1"/>
            </p:cNvCxnSpPr>
            <p:nvPr/>
          </p:nvCxnSpPr>
          <p:spPr>
            <a:xfrm>
              <a:off x="3775970" y="3191374"/>
              <a:ext cx="2639772" cy="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菱形 15"/>
            <p:cNvSpPr/>
            <p:nvPr/>
          </p:nvSpPr>
          <p:spPr>
            <a:xfrm>
              <a:off x="795176" y="3924063"/>
              <a:ext cx="3200945" cy="548711"/>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月份是</a:t>
              </a:r>
              <a:r>
                <a:rPr lang="en-US" altLang="zh-CN" dirty="0" smtClean="0"/>
                <a:t>4,6,9,11</a:t>
              </a:r>
              <a:endParaRPr lang="zh-CN" altLang="en-US" dirty="0"/>
            </a:p>
          </p:txBody>
        </p:sp>
        <p:cxnSp>
          <p:nvCxnSpPr>
            <p:cNvPr id="17" name="直接箭头连接符 16"/>
            <p:cNvCxnSpPr>
              <a:stCxn id="6" idx="2"/>
              <a:endCxn id="16" idx="0"/>
            </p:cNvCxnSpPr>
            <p:nvPr/>
          </p:nvCxnSpPr>
          <p:spPr>
            <a:xfrm>
              <a:off x="2391621" y="3591078"/>
              <a:ext cx="4028" cy="332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菱形 17"/>
            <p:cNvSpPr/>
            <p:nvPr/>
          </p:nvSpPr>
          <p:spPr>
            <a:xfrm>
              <a:off x="1195392" y="4755940"/>
              <a:ext cx="2393020" cy="418165"/>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月份是</a:t>
              </a:r>
              <a:r>
                <a:rPr lang="en-US" altLang="zh-CN" dirty="0" smtClean="0"/>
                <a:t>2</a:t>
              </a:r>
              <a:endParaRPr lang="zh-CN" altLang="en-US" dirty="0"/>
            </a:p>
          </p:txBody>
        </p:sp>
        <p:sp>
          <p:nvSpPr>
            <p:cNvPr id="19" name="矩形 18"/>
            <p:cNvSpPr/>
            <p:nvPr/>
          </p:nvSpPr>
          <p:spPr>
            <a:xfrm>
              <a:off x="6412560" y="3924063"/>
              <a:ext cx="1342306" cy="5113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输出</a:t>
              </a:r>
              <a:r>
                <a:rPr lang="en-US" altLang="zh-CN" dirty="0" smtClean="0"/>
                <a:t>30</a:t>
              </a:r>
            </a:p>
          </p:txBody>
        </p:sp>
        <p:cxnSp>
          <p:nvCxnSpPr>
            <p:cNvPr id="20" name="直接箭头连接符 19"/>
            <p:cNvCxnSpPr>
              <a:stCxn id="16" idx="3"/>
              <a:endCxn id="19" idx="1"/>
            </p:cNvCxnSpPr>
            <p:nvPr/>
          </p:nvCxnSpPr>
          <p:spPr>
            <a:xfrm flipV="1">
              <a:off x="3996121" y="4179751"/>
              <a:ext cx="2416439" cy="18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9" idx="3"/>
              <a:endCxn id="10" idx="3"/>
            </p:cNvCxnSpPr>
            <p:nvPr/>
          </p:nvCxnSpPr>
          <p:spPr>
            <a:xfrm flipH="1">
              <a:off x="2910472" y="4179751"/>
              <a:ext cx="4844394" cy="2489609"/>
            </a:xfrm>
            <a:prstGeom prst="bentConnector3">
              <a:avLst>
                <a:gd name="adj1" fmla="val -471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2"/>
              <a:endCxn id="18" idx="0"/>
            </p:cNvCxnSpPr>
            <p:nvPr/>
          </p:nvCxnSpPr>
          <p:spPr>
            <a:xfrm flipH="1">
              <a:off x="2391902" y="4472774"/>
              <a:ext cx="3747" cy="2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421127" y="4808776"/>
              <a:ext cx="1342306" cy="336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29</a:t>
              </a:r>
            </a:p>
          </p:txBody>
        </p:sp>
        <p:sp>
          <p:nvSpPr>
            <p:cNvPr id="24" name="矩形 23"/>
            <p:cNvSpPr/>
            <p:nvPr/>
          </p:nvSpPr>
          <p:spPr>
            <a:xfrm>
              <a:off x="1432114" y="5632164"/>
              <a:ext cx="1940274" cy="4175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输出“月份有误”</a:t>
              </a:r>
              <a:endParaRPr lang="en-US" altLang="zh-CN" dirty="0" smtClean="0"/>
            </a:p>
          </p:txBody>
        </p:sp>
        <p:cxnSp>
          <p:nvCxnSpPr>
            <p:cNvPr id="25" name="直接箭头连接符 24"/>
            <p:cNvCxnSpPr>
              <a:stCxn id="18" idx="3"/>
              <a:endCxn id="36" idx="1"/>
            </p:cNvCxnSpPr>
            <p:nvPr/>
          </p:nvCxnSpPr>
          <p:spPr>
            <a:xfrm>
              <a:off x="3588412" y="4965023"/>
              <a:ext cx="564555" cy="12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8" idx="2"/>
              <a:endCxn id="24" idx="0"/>
            </p:cNvCxnSpPr>
            <p:nvPr/>
          </p:nvCxnSpPr>
          <p:spPr>
            <a:xfrm>
              <a:off x="2391902" y="5174105"/>
              <a:ext cx="10349" cy="458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2"/>
              <a:endCxn id="10" idx="0"/>
            </p:cNvCxnSpPr>
            <p:nvPr/>
          </p:nvCxnSpPr>
          <p:spPr>
            <a:xfrm>
              <a:off x="2402251" y="6049702"/>
              <a:ext cx="4165" cy="403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3"/>
              <a:endCxn id="10" idx="3"/>
            </p:cNvCxnSpPr>
            <p:nvPr/>
          </p:nvCxnSpPr>
          <p:spPr>
            <a:xfrm flipH="1">
              <a:off x="2910472" y="4977072"/>
              <a:ext cx="4852961" cy="1692288"/>
            </a:xfrm>
            <a:prstGeom prst="bentConnector3">
              <a:avLst>
                <a:gd name="adj1" fmla="val -471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菱形 35"/>
            <p:cNvSpPr/>
            <p:nvPr/>
          </p:nvSpPr>
          <p:spPr>
            <a:xfrm>
              <a:off x="4152967" y="4697797"/>
              <a:ext cx="1811295" cy="558550"/>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年份是</a:t>
              </a:r>
              <a:endParaRPr lang="en-US" altLang="zh-CN" sz="1600" dirty="0" smtClean="0"/>
            </a:p>
            <a:p>
              <a:pPr algn="ctr"/>
              <a:r>
                <a:rPr lang="zh-CN" altLang="en-US" sz="1600" dirty="0" smtClean="0"/>
                <a:t>闰年</a:t>
              </a:r>
              <a:endParaRPr lang="zh-CN" altLang="en-US" sz="1600" dirty="0"/>
            </a:p>
          </p:txBody>
        </p:sp>
        <p:cxnSp>
          <p:nvCxnSpPr>
            <p:cNvPr id="43" name="直接箭头连接符 42"/>
            <p:cNvCxnSpPr>
              <a:stCxn id="36" idx="3"/>
              <a:endCxn id="23" idx="1"/>
            </p:cNvCxnSpPr>
            <p:nvPr/>
          </p:nvCxnSpPr>
          <p:spPr>
            <a:xfrm>
              <a:off x="5964262" y="4977072"/>
              <a:ext cx="4568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395675" y="5687017"/>
              <a:ext cx="1342306" cy="4175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28</a:t>
              </a:r>
            </a:p>
          </p:txBody>
        </p:sp>
        <p:cxnSp>
          <p:nvCxnSpPr>
            <p:cNvPr id="47" name="直接箭头连接符 46"/>
            <p:cNvCxnSpPr>
              <a:stCxn id="36" idx="2"/>
              <a:endCxn id="45" idx="0"/>
            </p:cNvCxnSpPr>
            <p:nvPr/>
          </p:nvCxnSpPr>
          <p:spPr>
            <a:xfrm>
              <a:off x="5058615" y="5256347"/>
              <a:ext cx="8213" cy="43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5" idx="2"/>
              <a:endCxn id="10" idx="3"/>
            </p:cNvCxnSpPr>
            <p:nvPr/>
          </p:nvCxnSpPr>
          <p:spPr>
            <a:xfrm rot="5400000">
              <a:off x="3706248" y="5308779"/>
              <a:ext cx="564805" cy="21563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菱形 53"/>
            <p:cNvSpPr/>
            <p:nvPr/>
          </p:nvSpPr>
          <p:spPr>
            <a:xfrm>
              <a:off x="1007552" y="2046733"/>
              <a:ext cx="2768699" cy="446163"/>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年份小于零</a:t>
              </a:r>
              <a:endParaRPr lang="zh-CN" altLang="en-US" dirty="0"/>
            </a:p>
          </p:txBody>
        </p:sp>
        <p:cxnSp>
          <p:nvCxnSpPr>
            <p:cNvPr id="59" name="直接箭头连接符 58"/>
            <p:cNvCxnSpPr>
              <a:stCxn id="54" idx="2"/>
              <a:endCxn id="6" idx="0"/>
            </p:cNvCxnSpPr>
            <p:nvPr/>
          </p:nvCxnSpPr>
          <p:spPr>
            <a:xfrm flipH="1">
              <a:off x="2391621" y="2492896"/>
              <a:ext cx="281" cy="298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814592" y="2061247"/>
              <a:ext cx="1940274" cy="4175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输出“年份有误”</a:t>
              </a:r>
              <a:endParaRPr lang="en-US" altLang="zh-CN" dirty="0" smtClean="0"/>
            </a:p>
          </p:txBody>
        </p:sp>
        <p:cxnSp>
          <p:nvCxnSpPr>
            <p:cNvPr id="62" name="肘形连接符 61"/>
            <p:cNvCxnSpPr>
              <a:stCxn id="54" idx="3"/>
              <a:endCxn id="60" idx="1"/>
            </p:cNvCxnSpPr>
            <p:nvPr/>
          </p:nvCxnSpPr>
          <p:spPr>
            <a:xfrm>
              <a:off x="3776251" y="2269815"/>
              <a:ext cx="2038341" cy="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60" idx="3"/>
              <a:endCxn id="10" idx="3"/>
            </p:cNvCxnSpPr>
            <p:nvPr/>
          </p:nvCxnSpPr>
          <p:spPr>
            <a:xfrm flipH="1">
              <a:off x="2910472" y="2270016"/>
              <a:ext cx="4844394" cy="4399344"/>
            </a:xfrm>
            <a:prstGeom prst="bentConnector3">
              <a:avLst>
                <a:gd name="adj1" fmla="val -4719"/>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427031" y="2457616"/>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sp>
          <p:nvSpPr>
            <p:cNvPr id="67" name="TextBox 66"/>
            <p:cNvSpPr txBox="1"/>
            <p:nvPr/>
          </p:nvSpPr>
          <p:spPr>
            <a:xfrm>
              <a:off x="3569391" y="1844824"/>
              <a:ext cx="792088" cy="369332"/>
            </a:xfrm>
            <a:prstGeom prst="rect">
              <a:avLst/>
            </a:prstGeom>
            <a:noFill/>
          </p:spPr>
          <p:txBody>
            <a:bodyPr wrap="square" rtlCol="0">
              <a:spAutoFit/>
            </a:bodyPr>
            <a:lstStyle/>
            <a:p>
              <a:pPr algn="ctr"/>
              <a:r>
                <a:rPr lang="en-US" altLang="zh-CN" dirty="0">
                  <a:solidFill>
                    <a:srgbClr val="FF0000"/>
                  </a:solidFill>
                </a:rPr>
                <a:t>true</a:t>
              </a:r>
              <a:endParaRPr lang="zh-CN" altLang="en-US" dirty="0">
                <a:solidFill>
                  <a:srgbClr val="FF0000"/>
                </a:solidFill>
              </a:endParaRPr>
            </a:p>
          </p:txBody>
        </p:sp>
        <p:sp>
          <p:nvSpPr>
            <p:cNvPr id="68" name="TextBox 67"/>
            <p:cNvSpPr txBox="1"/>
            <p:nvPr/>
          </p:nvSpPr>
          <p:spPr>
            <a:xfrm>
              <a:off x="3851920" y="3851756"/>
              <a:ext cx="792088" cy="369332"/>
            </a:xfrm>
            <a:prstGeom prst="rect">
              <a:avLst/>
            </a:prstGeom>
            <a:noFill/>
          </p:spPr>
          <p:txBody>
            <a:bodyPr wrap="square" rtlCol="0">
              <a:spAutoFit/>
            </a:bodyPr>
            <a:lstStyle/>
            <a:p>
              <a:pPr algn="ctr"/>
              <a:r>
                <a:rPr lang="en-US" altLang="zh-CN" dirty="0">
                  <a:solidFill>
                    <a:srgbClr val="FF0000"/>
                  </a:solidFill>
                </a:rPr>
                <a:t>true</a:t>
              </a:r>
              <a:endParaRPr lang="zh-CN" altLang="en-US" dirty="0">
                <a:solidFill>
                  <a:srgbClr val="FF0000"/>
                </a:solidFill>
              </a:endParaRPr>
            </a:p>
          </p:txBody>
        </p:sp>
        <p:sp>
          <p:nvSpPr>
            <p:cNvPr id="69" name="TextBox 68"/>
            <p:cNvSpPr txBox="1"/>
            <p:nvPr/>
          </p:nvSpPr>
          <p:spPr>
            <a:xfrm>
              <a:off x="5724128" y="4658358"/>
              <a:ext cx="792088" cy="369332"/>
            </a:xfrm>
            <a:prstGeom prst="rect">
              <a:avLst/>
            </a:prstGeom>
            <a:noFill/>
          </p:spPr>
          <p:txBody>
            <a:bodyPr wrap="square" rtlCol="0">
              <a:spAutoFit/>
            </a:bodyPr>
            <a:lstStyle/>
            <a:p>
              <a:pPr algn="ctr"/>
              <a:r>
                <a:rPr lang="en-US" altLang="zh-CN" dirty="0">
                  <a:solidFill>
                    <a:srgbClr val="FF0000"/>
                  </a:solidFill>
                </a:rPr>
                <a:t>true</a:t>
              </a:r>
              <a:endParaRPr lang="zh-CN" altLang="en-US" dirty="0">
                <a:solidFill>
                  <a:srgbClr val="FF0000"/>
                </a:solidFill>
              </a:endParaRPr>
            </a:p>
          </p:txBody>
        </p:sp>
        <p:sp>
          <p:nvSpPr>
            <p:cNvPr id="70" name="TextBox 69"/>
            <p:cNvSpPr txBox="1"/>
            <p:nvPr/>
          </p:nvSpPr>
          <p:spPr>
            <a:xfrm>
              <a:off x="5220072" y="5291916"/>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sp>
          <p:nvSpPr>
            <p:cNvPr id="71" name="TextBox 70"/>
            <p:cNvSpPr txBox="1"/>
            <p:nvPr/>
          </p:nvSpPr>
          <p:spPr>
            <a:xfrm>
              <a:off x="2411760" y="4427820"/>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sp>
          <p:nvSpPr>
            <p:cNvPr id="78" name="TextBox 77"/>
            <p:cNvSpPr txBox="1"/>
            <p:nvPr/>
          </p:nvSpPr>
          <p:spPr>
            <a:xfrm>
              <a:off x="3491880" y="4643844"/>
              <a:ext cx="792088" cy="369332"/>
            </a:xfrm>
            <a:prstGeom prst="rect">
              <a:avLst/>
            </a:prstGeom>
            <a:noFill/>
          </p:spPr>
          <p:txBody>
            <a:bodyPr wrap="square" rtlCol="0">
              <a:spAutoFit/>
            </a:bodyPr>
            <a:lstStyle/>
            <a:p>
              <a:pPr algn="ctr"/>
              <a:r>
                <a:rPr lang="en-US" altLang="zh-CN" dirty="0">
                  <a:solidFill>
                    <a:srgbClr val="FF0000"/>
                  </a:solidFill>
                </a:rPr>
                <a:t>true</a:t>
              </a:r>
              <a:endParaRPr lang="zh-CN" altLang="en-US" dirty="0">
                <a:solidFill>
                  <a:srgbClr val="FF0000"/>
                </a:solidFill>
              </a:endParaRPr>
            </a:p>
          </p:txBody>
        </p:sp>
        <p:sp>
          <p:nvSpPr>
            <p:cNvPr id="79" name="TextBox 78"/>
            <p:cNvSpPr txBox="1"/>
            <p:nvPr/>
          </p:nvSpPr>
          <p:spPr>
            <a:xfrm>
              <a:off x="2389992" y="5157192"/>
              <a:ext cx="792088" cy="369332"/>
            </a:xfrm>
            <a:prstGeom prst="rect">
              <a:avLst/>
            </a:prstGeom>
            <a:noFill/>
          </p:spPr>
          <p:txBody>
            <a:bodyPr wrap="square" rtlCol="0">
              <a:spAutoFit/>
            </a:bodyPr>
            <a:lstStyle/>
            <a:p>
              <a:pPr algn="ctr"/>
              <a:r>
                <a:rPr lang="en-US" altLang="zh-CN" dirty="0" smtClean="0">
                  <a:solidFill>
                    <a:srgbClr val="FF0000"/>
                  </a:solidFill>
                </a:rPr>
                <a:t>false</a:t>
              </a:r>
              <a:endParaRPr lang="zh-CN" altLang="en-US" dirty="0">
                <a:solidFill>
                  <a:srgbClr val="FF0000"/>
                </a:solidFill>
              </a:endParaRPr>
            </a:p>
          </p:txBody>
        </p:sp>
      </p:grpSp>
    </p:spTree>
    <p:extLst>
      <p:ext uri="{BB962C8B-B14F-4D97-AF65-F5344CB8AC3E}">
        <p14:creationId xmlns:p14="http://schemas.microsoft.com/office/powerpoint/2010/main" val="19083954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a:t>
            </a:r>
            <a:r>
              <a:rPr lang="zh-CN" altLang="en-US" dirty="0"/>
              <a:t>控制流</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8640"/>
            <a:ext cx="6984776" cy="651912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628" y="2824470"/>
            <a:ext cx="6588732" cy="37159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9817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4139595"/>
          </a:xfrm>
          <a:prstGeom prst="rect">
            <a:avLst/>
          </a:prstGeom>
          <a:noFill/>
        </p:spPr>
        <p:txBody>
          <a:bodyPr wrap="square" rtlCol="0">
            <a:spAutoFit/>
          </a:bodyPr>
          <a:lstStyle/>
          <a:p>
            <a:pPr>
              <a:spcBef>
                <a:spcPts val="600"/>
              </a:spcBef>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4. </a:t>
            </a:r>
            <a:r>
              <a:rPr lang="zh-CN" altLang="en-US" sz="2800" b="1" dirty="0" smtClean="0">
                <a:solidFill>
                  <a:srgbClr val="FF0000"/>
                </a:solidFill>
                <a:latin typeface="Arial" pitchFamily="34" charset="0"/>
                <a:ea typeface="华文细黑" pitchFamily="2" charset="-122"/>
                <a:cs typeface="Arial" pitchFamily="34" charset="0"/>
              </a:rPr>
              <a:t>循环语句</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buFont typeface="Wingdings" pitchFamily="2" charset="2"/>
              <a:buChar char="Ø"/>
            </a:pPr>
            <a:r>
              <a:rPr lang="zh-CN" altLang="en-US" sz="2600" b="1" dirty="0" smtClean="0">
                <a:latin typeface="Arial" pitchFamily="34" charset="0"/>
                <a:ea typeface="华文细黑" pitchFamily="2" charset="-122"/>
                <a:cs typeface="Arial" pitchFamily="34" charset="0"/>
              </a:rPr>
              <a:t>在程序设计过程中，当在满足一定条件的前提下需要反复执行一些相同的操作时，使用循环语句。</a:t>
            </a:r>
            <a:endParaRPr lang="en-US" altLang="zh-CN" sz="2600" b="1" dirty="0" smtClean="0">
              <a:latin typeface="Arial" pitchFamily="34" charset="0"/>
              <a:ea typeface="华文细黑" pitchFamily="2" charset="-122"/>
              <a:cs typeface="Arial" pitchFamily="34" charset="0"/>
            </a:endParaRPr>
          </a:p>
          <a:p>
            <a:pPr>
              <a:spcBef>
                <a:spcPts val="600"/>
              </a:spcBef>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提供三种循环语句：</a:t>
            </a:r>
            <a:r>
              <a:rPr lang="en-US" altLang="zh-CN" sz="2600" b="1" dirty="0" smtClean="0">
                <a:solidFill>
                  <a:srgbClr val="0000FF"/>
                </a:solidFill>
                <a:latin typeface="Arial" pitchFamily="34" charset="0"/>
                <a:ea typeface="华文细黑" pitchFamily="2" charset="-122"/>
                <a:cs typeface="Arial" pitchFamily="34" charset="0"/>
              </a:rPr>
              <a:t>for</a:t>
            </a:r>
            <a:r>
              <a:rPr lang="zh-CN" altLang="en-US" sz="2600" b="1" dirty="0" smtClean="0">
                <a:latin typeface="Arial" pitchFamily="34" charset="0"/>
                <a:ea typeface="华文细黑" pitchFamily="2" charset="-122"/>
                <a:cs typeface="Arial" pitchFamily="34" charset="0"/>
              </a:rPr>
              <a:t>语句、</a:t>
            </a:r>
            <a:r>
              <a:rPr lang="en-US" altLang="zh-CN" sz="2600" b="1" dirty="0" smtClean="0">
                <a:solidFill>
                  <a:srgbClr val="0000FF"/>
                </a:solidFill>
                <a:latin typeface="Arial" pitchFamily="34" charset="0"/>
                <a:ea typeface="华文细黑" pitchFamily="2" charset="-122"/>
                <a:cs typeface="Arial" pitchFamily="34" charset="0"/>
              </a:rPr>
              <a:t>while</a:t>
            </a:r>
            <a:r>
              <a:rPr lang="zh-CN" altLang="en-US" sz="2600" b="1" dirty="0" smtClean="0">
                <a:latin typeface="Arial" pitchFamily="34" charset="0"/>
                <a:ea typeface="华文细黑" pitchFamily="2" charset="-122"/>
                <a:cs typeface="Arial" pitchFamily="34" charset="0"/>
              </a:rPr>
              <a:t>语句和</a:t>
            </a:r>
            <a:r>
              <a:rPr lang="en-US" altLang="zh-CN" sz="2600" b="1" dirty="0" smtClean="0">
                <a:solidFill>
                  <a:srgbClr val="0000FF"/>
                </a:solidFill>
                <a:latin typeface="Arial" pitchFamily="34" charset="0"/>
                <a:ea typeface="华文细黑" pitchFamily="2" charset="-122"/>
                <a:cs typeface="Arial" pitchFamily="34" charset="0"/>
              </a:rPr>
              <a:t>do</a:t>
            </a:r>
            <a:r>
              <a:rPr lang="zh-CN" altLang="en-US" sz="2600" b="1" dirty="0" smtClean="0">
                <a:latin typeface="Arial" pitchFamily="34" charset="0"/>
                <a:ea typeface="华文细黑" pitchFamily="2" charset="-122"/>
                <a:cs typeface="Arial" pitchFamily="34" charset="0"/>
              </a:rPr>
              <a:t>语句。</a:t>
            </a:r>
            <a:endParaRPr lang="en-US" altLang="zh-CN" sz="2600" b="1" dirty="0" smtClean="0">
              <a:latin typeface="Arial" pitchFamily="34" charset="0"/>
              <a:ea typeface="华文细黑" pitchFamily="2" charset="-122"/>
              <a:cs typeface="Arial" pitchFamily="34" charset="0"/>
            </a:endParaRPr>
          </a:p>
          <a:p>
            <a:pPr>
              <a:spcBef>
                <a:spcPts val="600"/>
              </a:spcBef>
              <a:buFont typeface="Wingdings" pitchFamily="2" charset="2"/>
              <a:buChar char="Ø"/>
            </a:pPr>
            <a:r>
              <a:rPr lang="zh-CN" altLang="en-US" sz="2600" b="1" dirty="0" smtClean="0">
                <a:latin typeface="Arial" pitchFamily="34" charset="0"/>
                <a:ea typeface="华文细黑" pitchFamily="2" charset="-122"/>
                <a:cs typeface="Arial" pitchFamily="34" charset="0"/>
              </a:rPr>
              <a:t>循环结构包含内容：</a:t>
            </a:r>
            <a:endParaRPr lang="en-US" altLang="zh-CN" sz="2600" b="1" dirty="0" smtClean="0">
              <a:latin typeface="Arial" pitchFamily="34" charset="0"/>
              <a:ea typeface="华文细黑" pitchFamily="2" charset="-122"/>
              <a:cs typeface="Arial" pitchFamily="34" charset="0"/>
            </a:endParaRPr>
          </a:p>
          <a:p>
            <a:pPr>
              <a:spcBef>
                <a:spcPts val="600"/>
              </a:spcBef>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赋初值部分</a:t>
            </a:r>
            <a:endParaRPr lang="en-US" altLang="zh-CN" sz="2400" b="1" dirty="0" smtClean="0">
              <a:solidFill>
                <a:srgbClr val="C00000"/>
              </a:solidFill>
              <a:latin typeface="Arial" pitchFamily="34" charset="0"/>
              <a:ea typeface="华文细黑" pitchFamily="2" charset="-122"/>
              <a:cs typeface="Arial" pitchFamily="34" charset="0"/>
            </a:endParaRPr>
          </a:p>
          <a:p>
            <a:pPr>
              <a:spcBef>
                <a:spcPts val="600"/>
              </a:spcBef>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循环体部分</a:t>
            </a:r>
            <a:endParaRPr lang="en-US" altLang="zh-CN" sz="2400" b="1" dirty="0" smtClean="0">
              <a:solidFill>
                <a:srgbClr val="C00000"/>
              </a:solidFill>
              <a:latin typeface="Arial" pitchFamily="34" charset="0"/>
              <a:ea typeface="华文细黑" pitchFamily="2" charset="-122"/>
              <a:cs typeface="Arial" pitchFamily="34" charset="0"/>
            </a:endParaRPr>
          </a:p>
          <a:p>
            <a:pPr>
              <a:spcBef>
                <a:spcPts val="600"/>
              </a:spcBef>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循环变量增减方式部分</a:t>
            </a:r>
            <a:endParaRPr lang="en-US" altLang="zh-CN" sz="2400" b="1" dirty="0" smtClean="0">
              <a:solidFill>
                <a:srgbClr val="C00000"/>
              </a:solidFill>
              <a:latin typeface="Arial" pitchFamily="34" charset="0"/>
              <a:ea typeface="华文细黑" pitchFamily="2" charset="-122"/>
              <a:cs typeface="Arial" pitchFamily="34" charset="0"/>
            </a:endParaRPr>
          </a:p>
          <a:p>
            <a:pPr>
              <a:spcBef>
                <a:spcPts val="600"/>
              </a:spcBef>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判断条件</a:t>
            </a:r>
            <a:endParaRPr lang="en-US" altLang="zh-CN" sz="2400" b="1" dirty="0" smtClean="0">
              <a:solidFill>
                <a:srgbClr val="C0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923330"/>
          </a:xfrm>
          <a:prstGeom prst="rect">
            <a:avLst/>
          </a:prstGeom>
          <a:noFill/>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for</a:t>
            </a:r>
            <a:r>
              <a:rPr lang="zh-CN" altLang="en-US" sz="2800" b="1" dirty="0" smtClean="0">
                <a:solidFill>
                  <a:srgbClr val="0000FF"/>
                </a:solidFill>
                <a:latin typeface="Arial" pitchFamily="34" charset="0"/>
                <a:ea typeface="华文细黑" pitchFamily="2" charset="-122"/>
                <a:cs typeface="Arial" pitchFamily="34" charset="0"/>
              </a:rPr>
              <a:t>循环语句</a:t>
            </a:r>
            <a:endParaRPr lang="en-US" altLang="zh-CN" sz="2800" b="1" dirty="0" smtClean="0">
              <a:solidFill>
                <a:srgbClr val="0000FF"/>
              </a:solidFill>
              <a:latin typeface="Arial" pitchFamily="34" charset="0"/>
              <a:ea typeface="华文细黑" pitchFamily="2" charset="-122"/>
              <a:cs typeface="Arial" pitchFamily="34" charset="0"/>
            </a:endParaRPr>
          </a:p>
          <a:p>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for</a:t>
            </a:r>
            <a:r>
              <a:rPr lang="zh-CN" altLang="en-US" sz="2600" b="1" dirty="0" smtClean="0">
                <a:latin typeface="Arial" pitchFamily="34" charset="0"/>
                <a:ea typeface="华文细黑" pitchFamily="2" charset="-122"/>
                <a:cs typeface="Arial" pitchFamily="34" charset="0"/>
              </a:rPr>
              <a:t>循环语句适用于明确知道重复执行次数情况。</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539552" y="2012647"/>
            <a:ext cx="6552728" cy="1200329"/>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ea typeface="华文细黑" pitchFamily="2" charset="-122"/>
                <a:cs typeface="Arial" pitchFamily="34" charset="0"/>
              </a:rPr>
              <a:t>for(</a:t>
            </a:r>
            <a:r>
              <a:rPr lang="zh-CN" altLang="en-US" sz="2400" dirty="0" smtClean="0">
                <a:latin typeface="Arial" pitchFamily="34" charset="0"/>
                <a:ea typeface="华文细黑" pitchFamily="2" charset="-122"/>
                <a:cs typeface="Arial" pitchFamily="34" charset="0"/>
              </a:rPr>
              <a:t>赋初值</a:t>
            </a:r>
            <a:r>
              <a:rPr lang="en-US" altLang="zh-CN" sz="2400" dirty="0" smtClean="0">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判断条件</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循环控制变量增减方式</a:t>
            </a:r>
            <a:r>
              <a:rPr lang="en-US" altLang="zh-CN" sz="2400" dirty="0" smtClean="0">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        </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循环体</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语句块</a:t>
            </a:r>
            <a:endParaRPr lang="en-US" altLang="zh-CN" sz="2400" dirty="0" smtClean="0">
              <a:latin typeface="Arial" pitchFamily="34" charset="0"/>
              <a:ea typeface="华文细黑" pitchFamily="2" charset="-122"/>
              <a:cs typeface="Arial" pitchFamily="34" charset="0"/>
            </a:endParaRPr>
          </a:p>
          <a:p>
            <a:r>
              <a:rPr lang="en-US" altLang="zh-CN" sz="2400" dirty="0" smtClean="0">
                <a:latin typeface="Arial" pitchFamily="34" charset="0"/>
                <a:ea typeface="华文细黑" pitchFamily="2" charset="-122"/>
                <a:cs typeface="Arial" pitchFamily="34" charset="0"/>
              </a:rPr>
              <a:t>}</a:t>
            </a:r>
          </a:p>
        </p:txBody>
      </p:sp>
      <p:sp>
        <p:nvSpPr>
          <p:cNvPr id="6" name="TextBox 5"/>
          <p:cNvSpPr txBox="1"/>
          <p:nvPr/>
        </p:nvSpPr>
        <p:spPr>
          <a:xfrm>
            <a:off x="467544" y="3212976"/>
            <a:ext cx="5112568" cy="3170099"/>
          </a:xfrm>
          <a:prstGeom prst="rect">
            <a:avLst/>
          </a:prstGeom>
          <a:noFill/>
        </p:spPr>
        <p:txBody>
          <a:bodyPr wrap="square" rtlCol="0">
            <a:spAutoFit/>
          </a:bodyPr>
          <a:lstStyle/>
          <a:p>
            <a:r>
              <a:rPr lang="en-US" altLang="zh-CN" sz="2000" b="1" dirty="0" smtClean="0">
                <a:solidFill>
                  <a:srgbClr val="C00000"/>
                </a:solidFill>
                <a:latin typeface="Arial" pitchFamily="34" charset="0"/>
                <a:cs typeface="Arial" pitchFamily="34" charset="0"/>
              </a:rPr>
              <a:t>for</a:t>
            </a:r>
            <a:r>
              <a:rPr lang="zh-CN" altLang="en-US" sz="2000" b="1" dirty="0" smtClean="0">
                <a:solidFill>
                  <a:srgbClr val="C00000"/>
                </a:solidFill>
                <a:latin typeface="Arial" pitchFamily="34" charset="0"/>
                <a:cs typeface="Arial" pitchFamily="34" charset="0"/>
              </a:rPr>
              <a:t>循环的执行流程：</a:t>
            </a:r>
            <a:endParaRPr lang="en-US" altLang="zh-CN" sz="2000" b="1" dirty="0" smtClean="0">
              <a:solidFill>
                <a:srgbClr val="C00000"/>
              </a:solidFill>
              <a:latin typeface="Arial" pitchFamily="34" charset="0"/>
              <a:cs typeface="Arial" pitchFamily="34" charset="0"/>
            </a:endParaRPr>
          </a:p>
          <a:p>
            <a:pPr>
              <a:buFont typeface="Wingdings" pitchFamily="2" charset="2"/>
              <a:buChar char="ü"/>
            </a:pPr>
            <a:r>
              <a:rPr lang="en-US" altLang="zh-CN" sz="2000" b="1" dirty="0" smtClean="0">
                <a:latin typeface="Arial" pitchFamily="34" charset="0"/>
                <a:ea typeface="华文楷体" pitchFamily="2" charset="-122"/>
                <a:cs typeface="Arial" pitchFamily="34" charset="0"/>
              </a:rPr>
              <a:t>1)</a:t>
            </a:r>
            <a:r>
              <a:rPr lang="zh-CN" altLang="en-US" sz="2000" b="1" dirty="0" smtClean="0">
                <a:latin typeface="Arial" pitchFamily="34" charset="0"/>
                <a:ea typeface="华文楷体" pitchFamily="2" charset="-122"/>
                <a:cs typeface="Arial" pitchFamily="34" charset="0"/>
              </a:rPr>
              <a:t>第一次进入</a:t>
            </a:r>
            <a:r>
              <a:rPr lang="en-US" altLang="zh-CN" sz="2000" b="1" dirty="0" smtClean="0">
                <a:latin typeface="Arial" pitchFamily="34" charset="0"/>
                <a:ea typeface="华文楷体" pitchFamily="2" charset="-122"/>
                <a:cs typeface="Arial" pitchFamily="34" charset="0"/>
              </a:rPr>
              <a:t>for</a:t>
            </a:r>
            <a:r>
              <a:rPr lang="zh-CN" altLang="en-US" sz="2000" b="1" dirty="0" smtClean="0">
                <a:latin typeface="Arial" pitchFamily="34" charset="0"/>
                <a:ea typeface="华文楷体" pitchFamily="2" charset="-122"/>
                <a:cs typeface="Arial" pitchFamily="34" charset="0"/>
              </a:rPr>
              <a:t>循环时，对循环控制变量赋初值；</a:t>
            </a:r>
            <a:endParaRPr lang="en-US" altLang="zh-CN" sz="2000" b="1" dirty="0" smtClean="0">
              <a:latin typeface="Arial" pitchFamily="34" charset="0"/>
              <a:ea typeface="华文楷体" pitchFamily="2" charset="-122"/>
              <a:cs typeface="Arial" pitchFamily="34" charset="0"/>
            </a:endParaRPr>
          </a:p>
          <a:p>
            <a:pPr>
              <a:buFont typeface="Wingdings" pitchFamily="2" charset="2"/>
              <a:buChar char="ü"/>
            </a:pPr>
            <a:r>
              <a:rPr lang="en-US" altLang="zh-CN" sz="2000" b="1" dirty="0" smtClean="0">
                <a:latin typeface="Arial" pitchFamily="34" charset="0"/>
                <a:ea typeface="华文楷体" pitchFamily="2" charset="-122"/>
                <a:cs typeface="Arial" pitchFamily="34" charset="0"/>
              </a:rPr>
              <a:t>2)</a:t>
            </a:r>
            <a:r>
              <a:rPr lang="zh-CN" altLang="en-US" sz="2000" b="1" dirty="0" smtClean="0">
                <a:latin typeface="Arial" pitchFamily="34" charset="0"/>
                <a:ea typeface="华文楷体" pitchFamily="2" charset="-122"/>
                <a:cs typeface="Arial" pitchFamily="34" charset="0"/>
              </a:rPr>
              <a:t>根据判断条件的内容检查是否要继续执行循环，如果判断条件为真，继续执行循环，如果条件为假，则结束循环执行下面的语句。</a:t>
            </a:r>
            <a:endParaRPr lang="en-US" altLang="zh-CN" sz="2000" b="1" dirty="0" smtClean="0">
              <a:latin typeface="Arial" pitchFamily="34" charset="0"/>
              <a:ea typeface="华文楷体" pitchFamily="2" charset="-122"/>
              <a:cs typeface="Arial" pitchFamily="34" charset="0"/>
            </a:endParaRPr>
          </a:p>
          <a:p>
            <a:pPr>
              <a:buFont typeface="Wingdings" pitchFamily="2" charset="2"/>
              <a:buChar char="ü"/>
            </a:pPr>
            <a:r>
              <a:rPr lang="en-US" altLang="zh-CN" sz="2000" b="1" dirty="0" smtClean="0">
                <a:latin typeface="Arial" pitchFamily="34" charset="0"/>
                <a:ea typeface="华文楷体" pitchFamily="2" charset="-122"/>
                <a:cs typeface="Arial" pitchFamily="34" charset="0"/>
              </a:rPr>
              <a:t>3)</a:t>
            </a:r>
            <a:r>
              <a:rPr lang="zh-CN" altLang="en-US" sz="2000" b="1" dirty="0" smtClean="0">
                <a:latin typeface="Arial" pitchFamily="34" charset="0"/>
                <a:ea typeface="华文楷体" pitchFamily="2" charset="-122"/>
                <a:cs typeface="Arial" pitchFamily="34" charset="0"/>
              </a:rPr>
              <a:t>执行完循环体内的语句后，系统会根据循环控制变量的增减方式，更改循环控制变量的值，再回到步骤</a:t>
            </a:r>
            <a:r>
              <a:rPr lang="en-US" altLang="zh-CN" sz="2000" b="1" dirty="0" smtClean="0">
                <a:latin typeface="Arial" pitchFamily="34" charset="0"/>
                <a:ea typeface="华文楷体" pitchFamily="2" charset="-122"/>
                <a:cs typeface="Arial" pitchFamily="34" charset="0"/>
              </a:rPr>
              <a:t>2</a:t>
            </a:r>
            <a:r>
              <a:rPr lang="zh-CN" altLang="en-US" sz="2000" b="1" dirty="0" smtClean="0">
                <a:latin typeface="Arial" pitchFamily="34" charset="0"/>
                <a:ea typeface="华文楷体" pitchFamily="2" charset="-122"/>
                <a:cs typeface="Arial" pitchFamily="34" charset="0"/>
              </a:rPr>
              <a:t>重新判断是否继续执行循环。</a:t>
            </a:r>
            <a:endParaRPr lang="zh-CN" altLang="en-US" sz="2000" dirty="0">
              <a:latin typeface="Arial" pitchFamily="34" charset="0"/>
              <a:cs typeface="Arial" pitchFamily="34" charset="0"/>
            </a:endParaRPr>
          </a:p>
        </p:txBody>
      </p:sp>
      <p:grpSp>
        <p:nvGrpSpPr>
          <p:cNvPr id="7" name="组合 6"/>
          <p:cNvGrpSpPr/>
          <p:nvPr/>
        </p:nvGrpSpPr>
        <p:grpSpPr>
          <a:xfrm>
            <a:off x="6012160" y="2564904"/>
            <a:ext cx="2823388" cy="4125664"/>
            <a:chOff x="956524" y="1391568"/>
            <a:chExt cx="2823388" cy="4125664"/>
          </a:xfrm>
        </p:grpSpPr>
        <p:sp>
          <p:nvSpPr>
            <p:cNvPr id="8" name="矩形 7"/>
            <p:cNvSpPr/>
            <p:nvPr/>
          </p:nvSpPr>
          <p:spPr>
            <a:xfrm>
              <a:off x="956524" y="1671780"/>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赋循环控制变量初值</a:t>
              </a:r>
              <a:endParaRPr lang="zh-CN" altLang="en-US" dirty="0"/>
            </a:p>
          </p:txBody>
        </p:sp>
        <p:sp>
          <p:nvSpPr>
            <p:cNvPr id="9" name="流程图: 决策 8"/>
            <p:cNvSpPr/>
            <p:nvPr/>
          </p:nvSpPr>
          <p:spPr>
            <a:xfrm>
              <a:off x="1115616" y="2492896"/>
              <a:ext cx="2139258"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判断条件</a:t>
              </a:r>
              <a:endParaRPr lang="zh-CN" altLang="en-US" sz="1600" dirty="0"/>
            </a:p>
          </p:txBody>
        </p:sp>
        <p:sp>
          <p:nvSpPr>
            <p:cNvPr id="10" name="矩形 9"/>
            <p:cNvSpPr/>
            <p:nvPr/>
          </p:nvSpPr>
          <p:spPr>
            <a:xfrm>
              <a:off x="1136700" y="3573016"/>
              <a:ext cx="210093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循环体</a:t>
              </a:r>
              <a:endParaRPr lang="zh-CN" altLang="en-US" dirty="0"/>
            </a:p>
          </p:txBody>
        </p:sp>
        <p:sp>
          <p:nvSpPr>
            <p:cNvPr id="11" name="矩形 10"/>
            <p:cNvSpPr/>
            <p:nvPr/>
          </p:nvSpPr>
          <p:spPr>
            <a:xfrm>
              <a:off x="971600" y="4581128"/>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循环控制变量增</a:t>
              </a:r>
              <a:r>
                <a:rPr lang="en-US" altLang="zh-CN" dirty="0" smtClean="0"/>
                <a:t>(</a:t>
              </a:r>
              <a:r>
                <a:rPr lang="zh-CN" altLang="en-US" dirty="0" smtClean="0"/>
                <a:t>减</a:t>
              </a:r>
              <a:r>
                <a:rPr lang="en-US" altLang="zh-CN" dirty="0" smtClean="0"/>
                <a:t>)</a:t>
              </a:r>
              <a:r>
                <a:rPr lang="zh-CN" altLang="en-US" dirty="0" smtClean="0"/>
                <a:t>值</a:t>
              </a:r>
              <a:endParaRPr lang="zh-CN" altLang="en-US" dirty="0"/>
            </a:p>
          </p:txBody>
        </p:sp>
        <p:cxnSp>
          <p:nvCxnSpPr>
            <p:cNvPr id="12" name="直接箭头连接符 11"/>
            <p:cNvCxnSpPr>
              <a:stCxn id="8" idx="2"/>
              <a:endCxn id="9" idx="0"/>
            </p:cNvCxnSpPr>
            <p:nvPr/>
          </p:nvCxnSpPr>
          <p:spPr>
            <a:xfrm>
              <a:off x="2180660" y="2060848"/>
              <a:ext cx="4585"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2"/>
              <a:endCxn id="10" idx="0"/>
            </p:cNvCxnSpPr>
            <p:nvPr/>
          </p:nvCxnSpPr>
          <p:spPr>
            <a:xfrm>
              <a:off x="2185245" y="3010904"/>
              <a:ext cx="1921" cy="562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11" idx="0"/>
            </p:cNvCxnSpPr>
            <p:nvPr/>
          </p:nvCxnSpPr>
          <p:spPr>
            <a:xfrm>
              <a:off x="2187166" y="4077072"/>
              <a:ext cx="857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183160" y="139156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31640" y="2996952"/>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cxnSp>
          <p:nvCxnSpPr>
            <p:cNvPr id="17" name="形状 53"/>
            <p:cNvCxnSpPr>
              <a:stCxn id="11" idx="1"/>
            </p:cNvCxnSpPr>
            <p:nvPr/>
          </p:nvCxnSpPr>
          <p:spPr>
            <a:xfrm rot="10800000" flipH="1">
              <a:off x="971600" y="2317522"/>
              <a:ext cx="1228328" cy="2458140"/>
            </a:xfrm>
            <a:prstGeom prst="bentConnector3">
              <a:avLst>
                <a:gd name="adj1" fmla="val -186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形状 17"/>
            <p:cNvCxnSpPr>
              <a:stCxn id="9" idx="3"/>
            </p:cNvCxnSpPr>
            <p:nvPr/>
          </p:nvCxnSpPr>
          <p:spPr>
            <a:xfrm flipH="1">
              <a:off x="2195736" y="2751900"/>
              <a:ext cx="1059138" cy="2765332"/>
            </a:xfrm>
            <a:prstGeom prst="bentConnector4">
              <a:avLst>
                <a:gd name="adj1" fmla="val -38371"/>
                <a:gd name="adj2" fmla="val 89587"/>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31840" y="2411596"/>
              <a:ext cx="648072"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ppt_w*0.05"/>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anim calcmode="lin" valueType="num">
                                      <p:cBhvr>
                                        <p:cTn id="13" dur="500" fill="hold"/>
                                        <p:tgtEl>
                                          <p:spTgt spid="5"/>
                                        </p:tgtEl>
                                        <p:attrNameLst>
                                          <p:attrName>ppt_x</p:attrName>
                                        </p:attrNameLst>
                                      </p:cBhvr>
                                      <p:tavLst>
                                        <p:tav tm="0">
                                          <p:val>
                                            <p:strVal val="#ppt_x-.2"/>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Bottom)">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492443"/>
          </a:xfrm>
          <a:prstGeom prst="rect">
            <a:avLst/>
          </a:prstGeom>
          <a:noFill/>
        </p:spPr>
        <p:txBody>
          <a:bodyPr wrap="square" rtlCol="0">
            <a:spAutoFit/>
          </a:bodyPr>
          <a:lstStyle/>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例：</a:t>
            </a:r>
            <a:r>
              <a:rPr lang="zh-CN" altLang="en-US" sz="2600" b="1" dirty="0" smtClean="0">
                <a:latin typeface="Arial" pitchFamily="34" charset="0"/>
                <a:ea typeface="华文细黑" pitchFamily="2" charset="-122"/>
                <a:cs typeface="Arial" pitchFamily="34" charset="0"/>
              </a:rPr>
              <a:t>利用</a:t>
            </a:r>
            <a:r>
              <a:rPr lang="en-US" altLang="zh-CN" sz="2600" b="1" dirty="0" smtClean="0">
                <a:latin typeface="Arial" pitchFamily="34" charset="0"/>
                <a:ea typeface="华文细黑" pitchFamily="2" charset="-122"/>
                <a:cs typeface="Arial" pitchFamily="34" charset="0"/>
              </a:rPr>
              <a:t>for</a:t>
            </a:r>
            <a:r>
              <a:rPr lang="zh-CN" altLang="en-US" sz="2600" b="1" dirty="0" smtClean="0">
                <a:latin typeface="Arial" pitchFamily="34" charset="0"/>
                <a:ea typeface="华文细黑" pitchFamily="2" charset="-122"/>
                <a:cs typeface="Arial" pitchFamily="34" charset="0"/>
              </a:rPr>
              <a:t>语句计算从</a:t>
            </a:r>
            <a:r>
              <a:rPr lang="en-US" altLang="zh-CN" sz="2600" b="1"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累加到</a:t>
            </a:r>
            <a:r>
              <a:rPr lang="en-US" altLang="zh-CN" sz="2600" b="1" dirty="0" smtClean="0">
                <a:latin typeface="Arial" pitchFamily="34" charset="0"/>
                <a:ea typeface="华文细黑" pitchFamily="2" charset="-122"/>
                <a:cs typeface="Arial" pitchFamily="34" charset="0"/>
              </a:rPr>
              <a:t>100</a:t>
            </a:r>
            <a:r>
              <a:rPr lang="zh-CN" altLang="en-US" sz="2600" b="1" dirty="0" smtClean="0">
                <a:latin typeface="Arial" pitchFamily="34" charset="0"/>
                <a:ea typeface="华文细黑" pitchFamily="2" charset="-122"/>
                <a:cs typeface="Arial" pitchFamily="34" charset="0"/>
              </a:rPr>
              <a:t>的结果。</a:t>
            </a:r>
            <a:endParaRPr lang="en-US" altLang="zh-CN" sz="2600" b="1" dirty="0" smtClean="0">
              <a:latin typeface="Arial" pitchFamily="34" charset="0"/>
              <a:ea typeface="华文细黑" pitchFamily="2" charset="-122"/>
              <a:cs typeface="Arial" pitchFamily="34" charset="0"/>
            </a:endParaRPr>
          </a:p>
        </p:txBody>
      </p:sp>
      <p:grpSp>
        <p:nvGrpSpPr>
          <p:cNvPr id="34" name="组合 33"/>
          <p:cNvGrpSpPr/>
          <p:nvPr/>
        </p:nvGrpSpPr>
        <p:grpSpPr>
          <a:xfrm>
            <a:off x="323528" y="1473171"/>
            <a:ext cx="2823388" cy="5264921"/>
            <a:chOff x="2411013" y="1473171"/>
            <a:chExt cx="2823388" cy="5264921"/>
          </a:xfrm>
        </p:grpSpPr>
        <p:sp>
          <p:nvSpPr>
            <p:cNvPr id="9" name="矩形 8"/>
            <p:cNvSpPr/>
            <p:nvPr/>
          </p:nvSpPr>
          <p:spPr>
            <a:xfrm>
              <a:off x="2411013" y="2193768"/>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=1, sum=0</a:t>
              </a:r>
              <a:endParaRPr lang="zh-CN" altLang="en-US" dirty="0">
                <a:latin typeface="Arial" panose="020B0604020202020204" pitchFamily="34" charset="0"/>
                <a:cs typeface="Arial" panose="020B0604020202020204" pitchFamily="34" charset="0"/>
              </a:endParaRPr>
            </a:p>
          </p:txBody>
        </p:sp>
        <p:sp>
          <p:nvSpPr>
            <p:cNvPr id="10" name="流程图: 决策 9"/>
            <p:cNvSpPr/>
            <p:nvPr/>
          </p:nvSpPr>
          <p:spPr>
            <a:xfrm>
              <a:off x="2570105" y="3014884"/>
              <a:ext cx="2139258"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err="1" smtClean="0">
                  <a:latin typeface="Arial" panose="020B0604020202020204" pitchFamily="34" charset="0"/>
                  <a:cs typeface="Arial" panose="020B0604020202020204" pitchFamily="34" charset="0"/>
                </a:rPr>
                <a:t>i</a:t>
              </a:r>
              <a:r>
                <a:rPr lang="en-US" altLang="zh-CN" sz="1600" dirty="0" smtClean="0">
                  <a:latin typeface="Arial" panose="020B0604020202020204" pitchFamily="34" charset="0"/>
                  <a:cs typeface="Arial" panose="020B0604020202020204" pitchFamily="34" charset="0"/>
                </a:rPr>
                <a:t>&lt;100</a:t>
              </a:r>
              <a:endParaRPr lang="zh-CN" altLang="en-US" sz="1600" dirty="0">
                <a:latin typeface="Arial" panose="020B0604020202020204" pitchFamily="34" charset="0"/>
                <a:cs typeface="Arial" panose="020B0604020202020204" pitchFamily="34" charset="0"/>
              </a:endParaRPr>
            </a:p>
          </p:txBody>
        </p:sp>
        <p:sp>
          <p:nvSpPr>
            <p:cNvPr id="11" name="矩形 10"/>
            <p:cNvSpPr/>
            <p:nvPr/>
          </p:nvSpPr>
          <p:spPr>
            <a:xfrm>
              <a:off x="2591189" y="4095004"/>
              <a:ext cx="210093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sum=</a:t>
              </a:r>
              <a:r>
                <a:rPr lang="en-US" altLang="zh-CN" dirty="0" err="1" smtClean="0"/>
                <a:t>sum+i</a:t>
              </a:r>
              <a:endParaRPr lang="zh-CN" altLang="en-US" dirty="0"/>
            </a:p>
          </p:txBody>
        </p:sp>
        <p:sp>
          <p:nvSpPr>
            <p:cNvPr id="12" name="矩形 11"/>
            <p:cNvSpPr/>
            <p:nvPr/>
          </p:nvSpPr>
          <p:spPr>
            <a:xfrm>
              <a:off x="2426089" y="5013176"/>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t>i</a:t>
              </a:r>
              <a:r>
                <a:rPr lang="en-US" altLang="zh-CN" dirty="0" smtClean="0"/>
                <a:t>++</a:t>
              </a:r>
              <a:endParaRPr lang="zh-CN" altLang="en-US" dirty="0"/>
            </a:p>
          </p:txBody>
        </p:sp>
        <p:cxnSp>
          <p:nvCxnSpPr>
            <p:cNvPr id="13" name="直接箭头连接符 12"/>
            <p:cNvCxnSpPr>
              <a:stCxn id="9" idx="2"/>
              <a:endCxn id="10" idx="0"/>
            </p:cNvCxnSpPr>
            <p:nvPr/>
          </p:nvCxnSpPr>
          <p:spPr>
            <a:xfrm>
              <a:off x="3635149" y="2582836"/>
              <a:ext cx="4585"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11" idx="0"/>
            </p:cNvCxnSpPr>
            <p:nvPr/>
          </p:nvCxnSpPr>
          <p:spPr>
            <a:xfrm>
              <a:off x="3639734" y="3532892"/>
              <a:ext cx="1921" cy="562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2"/>
              <a:endCxn id="12" idx="0"/>
            </p:cNvCxnSpPr>
            <p:nvPr/>
          </p:nvCxnSpPr>
          <p:spPr>
            <a:xfrm>
              <a:off x="3641655" y="4599060"/>
              <a:ext cx="8570" cy="414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2" idx="2"/>
              <a:endCxn id="9" idx="0"/>
            </p:cNvCxnSpPr>
            <p:nvPr/>
          </p:nvCxnSpPr>
          <p:spPr>
            <a:xfrm>
              <a:off x="3630044" y="1772816"/>
              <a:ext cx="5105" cy="420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86129" y="3518940"/>
              <a:ext cx="864096" cy="369332"/>
            </a:xfrm>
            <a:prstGeom prst="rect">
              <a:avLst/>
            </a:prstGeom>
            <a:noFill/>
          </p:spPr>
          <p:txBody>
            <a:bodyPr wrap="square" rtlCol="0">
              <a:spAutoFit/>
            </a:bodyPr>
            <a:lstStyle/>
            <a:p>
              <a:pPr algn="r"/>
              <a:r>
                <a:rPr lang="en-US" altLang="zh-CN" dirty="0" smtClean="0">
                  <a:solidFill>
                    <a:srgbClr val="FF0000"/>
                  </a:solidFill>
                  <a:latin typeface="Times New Roman" pitchFamily="18" charset="0"/>
                  <a:cs typeface="Times New Roman" pitchFamily="18" charset="0"/>
                </a:rPr>
                <a:t>true</a:t>
              </a:r>
              <a:endParaRPr lang="zh-CN" altLang="en-US" dirty="0">
                <a:solidFill>
                  <a:srgbClr val="FF0000"/>
                </a:solidFill>
                <a:latin typeface="Times New Roman" pitchFamily="18" charset="0"/>
                <a:cs typeface="Times New Roman" pitchFamily="18" charset="0"/>
              </a:endParaRPr>
            </a:p>
          </p:txBody>
        </p:sp>
        <p:cxnSp>
          <p:nvCxnSpPr>
            <p:cNvPr id="18" name="形状 53"/>
            <p:cNvCxnSpPr>
              <a:stCxn id="12" idx="1"/>
              <a:endCxn id="10" idx="1"/>
            </p:cNvCxnSpPr>
            <p:nvPr/>
          </p:nvCxnSpPr>
          <p:spPr>
            <a:xfrm rot="10800000" flipH="1">
              <a:off x="2426089" y="3273888"/>
              <a:ext cx="144016" cy="1933822"/>
            </a:xfrm>
            <a:prstGeom prst="bentConnector3">
              <a:avLst>
                <a:gd name="adj1" fmla="val -1587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形状 17"/>
            <p:cNvCxnSpPr>
              <a:stCxn id="10" idx="3"/>
              <a:endCxn id="21" idx="3"/>
            </p:cNvCxnSpPr>
            <p:nvPr/>
          </p:nvCxnSpPr>
          <p:spPr>
            <a:xfrm>
              <a:off x="4709363" y="3273888"/>
              <a:ext cx="212001" cy="2581894"/>
            </a:xfrm>
            <a:prstGeom prst="bentConnector3">
              <a:avLst>
                <a:gd name="adj1" fmla="val 20783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86329" y="2933584"/>
              <a:ext cx="648072" cy="369332"/>
            </a:xfrm>
            <a:prstGeom prst="rect">
              <a:avLst/>
            </a:prstGeom>
            <a:noFill/>
          </p:spPr>
          <p:txBody>
            <a:bodyPr wrap="square" rtlCol="0">
              <a:spAutoFit/>
            </a:bodyPr>
            <a:lstStyle/>
            <a:p>
              <a:pPr algn="r"/>
              <a:r>
                <a:rPr lang="en-US" altLang="zh-CN" dirty="0" smtClean="0">
                  <a:solidFill>
                    <a:srgbClr val="FF0000"/>
                  </a:solidFill>
                  <a:latin typeface="Times New Roman" pitchFamily="18" charset="0"/>
                  <a:cs typeface="Times New Roman" pitchFamily="18" charset="0"/>
                </a:rPr>
                <a:t>false</a:t>
              </a:r>
              <a:endParaRPr lang="zh-CN" altLang="en-US" dirty="0">
                <a:solidFill>
                  <a:srgbClr val="FF0000"/>
                </a:solidFill>
                <a:latin typeface="Times New Roman" pitchFamily="18" charset="0"/>
                <a:cs typeface="Times New Roman" pitchFamily="18" charset="0"/>
              </a:endParaRPr>
            </a:p>
          </p:txBody>
        </p:sp>
        <p:sp>
          <p:nvSpPr>
            <p:cNvPr id="21" name="矩形 20"/>
            <p:cNvSpPr/>
            <p:nvPr/>
          </p:nvSpPr>
          <p:spPr>
            <a:xfrm>
              <a:off x="2473092" y="5661248"/>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输出</a:t>
              </a:r>
              <a:r>
                <a:rPr lang="en-US" altLang="zh-CN" dirty="0" smtClean="0"/>
                <a:t>sum</a:t>
              </a:r>
              <a:endParaRPr lang="zh-CN" altLang="en-US" dirty="0"/>
            </a:p>
          </p:txBody>
        </p:sp>
        <p:sp>
          <p:nvSpPr>
            <p:cNvPr id="22" name="圆角矩形 21"/>
            <p:cNvSpPr/>
            <p:nvPr/>
          </p:nvSpPr>
          <p:spPr>
            <a:xfrm>
              <a:off x="3205534" y="1473171"/>
              <a:ext cx="849020" cy="2996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begin</a:t>
              </a:r>
              <a:endParaRPr lang="zh-CN" altLang="en-US" sz="1600" dirty="0"/>
            </a:p>
          </p:txBody>
        </p:sp>
        <p:sp>
          <p:nvSpPr>
            <p:cNvPr id="25" name="圆角矩形 24"/>
            <p:cNvSpPr/>
            <p:nvPr/>
          </p:nvSpPr>
          <p:spPr>
            <a:xfrm>
              <a:off x="3276980" y="6381328"/>
              <a:ext cx="849020" cy="356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end</a:t>
              </a:r>
              <a:endParaRPr lang="zh-CN" altLang="en-US" sz="1600" dirty="0"/>
            </a:p>
          </p:txBody>
        </p:sp>
        <p:cxnSp>
          <p:nvCxnSpPr>
            <p:cNvPr id="29" name="直接箭头连接符 28"/>
            <p:cNvCxnSpPr>
              <a:stCxn id="21" idx="2"/>
              <a:endCxn id="25" idx="0"/>
            </p:cNvCxnSpPr>
            <p:nvPr/>
          </p:nvCxnSpPr>
          <p:spPr>
            <a:xfrm>
              <a:off x="3697228" y="6050316"/>
              <a:ext cx="4262" cy="331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37" name="Picture 2"/>
          <p:cNvPicPr>
            <a:picLocks noChangeAspect="1" noChangeArrowheads="1"/>
          </p:cNvPicPr>
          <p:nvPr/>
        </p:nvPicPr>
        <p:blipFill>
          <a:blip r:embed="rId2" cstate="print"/>
          <a:srcRect/>
          <a:stretch>
            <a:fillRect/>
          </a:stretch>
        </p:blipFill>
        <p:spPr bwMode="auto">
          <a:xfrm>
            <a:off x="3275856" y="1610187"/>
            <a:ext cx="5760640" cy="2952327"/>
          </a:xfrm>
          <a:prstGeom prst="rect">
            <a:avLst/>
          </a:prstGeom>
          <a:noFill/>
          <a:ln w="9525">
            <a:solidFill>
              <a:srgbClr val="C00000"/>
            </a:solidFill>
            <a:miter lim="800000"/>
            <a:headEnd/>
            <a:tailEnd/>
          </a:ln>
        </p:spPr>
      </p:pic>
      <p:pic>
        <p:nvPicPr>
          <p:cNvPr id="38" name="Picture 3"/>
          <p:cNvPicPr>
            <a:picLocks noChangeAspect="1" noChangeArrowheads="1"/>
          </p:cNvPicPr>
          <p:nvPr/>
        </p:nvPicPr>
        <p:blipFill>
          <a:blip r:embed="rId3" cstate="print"/>
          <a:srcRect/>
          <a:stretch>
            <a:fillRect/>
          </a:stretch>
        </p:blipFill>
        <p:spPr bwMode="auto">
          <a:xfrm>
            <a:off x="3234760" y="1617187"/>
            <a:ext cx="5801736" cy="3540005"/>
          </a:xfrm>
          <a:prstGeom prst="rect">
            <a:avLst/>
          </a:prstGeom>
          <a:noFill/>
          <a:ln w="9525">
            <a:solidFill>
              <a:srgbClr val="C00000"/>
            </a:solidFill>
            <a:miter lim="800000"/>
            <a:headEnd/>
            <a:tailEnd/>
          </a:ln>
        </p:spPr>
      </p:pic>
      <p:sp>
        <p:nvSpPr>
          <p:cNvPr id="39" name="圆角矩形标注 38"/>
          <p:cNvSpPr/>
          <p:nvPr/>
        </p:nvSpPr>
        <p:spPr>
          <a:xfrm>
            <a:off x="4767476" y="4806117"/>
            <a:ext cx="2736304" cy="1878567"/>
          </a:xfrm>
          <a:prstGeom prst="wedgeRoundRectCallout">
            <a:avLst>
              <a:gd name="adj1" fmla="val -17699"/>
              <a:gd name="adj2" fmla="val -5871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b="1" dirty="0" smtClean="0">
                <a:latin typeface="华文细黑" pitchFamily="2" charset="-122"/>
                <a:ea typeface="华文细黑" pitchFamily="2" charset="-122"/>
              </a:rPr>
              <a:t>for</a:t>
            </a:r>
            <a:r>
              <a:rPr lang="zh-CN" altLang="en-US" sz="2400" b="1" dirty="0" smtClean="0">
                <a:latin typeface="华文细黑" pitchFamily="2" charset="-122"/>
                <a:ea typeface="华文细黑" pitchFamily="2" charset="-122"/>
              </a:rPr>
              <a:t>循环语句格式中的三项内容可以视不同情况缺省一个、两个、甚至全缺。</a:t>
            </a:r>
            <a:endParaRPr lang="zh-CN" altLang="en-US" sz="2400" b="1" dirty="0">
              <a:latin typeface="华文细黑" pitchFamily="2" charset="-122"/>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strVal val="#ppt_w*0.05"/>
                                          </p:val>
                                        </p:tav>
                                        <p:tav tm="100000">
                                          <p:val>
                                            <p:strVal val="#ppt_w"/>
                                          </p:val>
                                        </p:tav>
                                      </p:tavLst>
                                    </p:anim>
                                    <p:anim calcmode="lin" valueType="num">
                                      <p:cBhvr>
                                        <p:cTn id="20" dur="500" fill="hold"/>
                                        <p:tgtEl>
                                          <p:spTgt spid="39"/>
                                        </p:tgtEl>
                                        <p:attrNameLst>
                                          <p:attrName>ppt_h</p:attrName>
                                        </p:attrNameLst>
                                      </p:cBhvr>
                                      <p:tavLst>
                                        <p:tav tm="0">
                                          <p:val>
                                            <p:strVal val="#ppt_h"/>
                                          </p:val>
                                        </p:tav>
                                        <p:tav tm="100000">
                                          <p:val>
                                            <p:strVal val="#ppt_h"/>
                                          </p:val>
                                        </p:tav>
                                      </p:tavLst>
                                    </p:anim>
                                    <p:anim calcmode="lin" valueType="num">
                                      <p:cBhvr>
                                        <p:cTn id="21" dur="500" fill="hold"/>
                                        <p:tgtEl>
                                          <p:spTgt spid="39"/>
                                        </p:tgtEl>
                                        <p:attrNameLst>
                                          <p:attrName>ppt_x</p:attrName>
                                        </p:attrNameLst>
                                      </p:cBhvr>
                                      <p:tavLst>
                                        <p:tav tm="0">
                                          <p:val>
                                            <p:strVal val="#ppt_x-.2"/>
                                          </p:val>
                                        </p:tav>
                                        <p:tav tm="100000">
                                          <p:val>
                                            <p:strVal val="#ppt_x"/>
                                          </p:val>
                                        </p:tav>
                                      </p:tavLst>
                                    </p:anim>
                                    <p:anim calcmode="lin" valueType="num">
                                      <p:cBhvr>
                                        <p:cTn id="22" dur="500" fill="hold"/>
                                        <p:tgtEl>
                                          <p:spTgt spid="39"/>
                                        </p:tgtEl>
                                        <p:attrNameLst>
                                          <p:attrName>ppt_y</p:attrName>
                                        </p:attrNameLst>
                                      </p:cBhvr>
                                      <p:tavLst>
                                        <p:tav tm="0">
                                          <p:val>
                                            <p:strVal val="#ppt_y"/>
                                          </p:val>
                                        </p:tav>
                                        <p:tav tm="100000">
                                          <p:val>
                                            <p:strVal val="#ppt_y"/>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492443"/>
          </a:xfrm>
          <a:prstGeom prst="rect">
            <a:avLst/>
          </a:prstGeom>
          <a:noFill/>
        </p:spPr>
        <p:txBody>
          <a:bodyPr wrap="square" rtlCol="0">
            <a:spAutoFit/>
          </a:bodyPr>
          <a:lstStyle/>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例：</a:t>
            </a:r>
            <a:r>
              <a:rPr lang="zh-CN" altLang="en-US" sz="2600" b="1" dirty="0" smtClean="0">
                <a:latin typeface="Arial" pitchFamily="34" charset="0"/>
                <a:ea typeface="华文细黑" pitchFamily="2" charset="-122"/>
                <a:cs typeface="Arial" pitchFamily="34" charset="0"/>
              </a:rPr>
              <a:t>利用</a:t>
            </a:r>
            <a:r>
              <a:rPr lang="en-US" altLang="zh-CN" sz="2600" b="1" dirty="0" smtClean="0">
                <a:latin typeface="Arial" pitchFamily="34" charset="0"/>
                <a:ea typeface="华文细黑" pitchFamily="2" charset="-122"/>
                <a:cs typeface="Arial" pitchFamily="34" charset="0"/>
              </a:rPr>
              <a:t>for</a:t>
            </a:r>
            <a:r>
              <a:rPr lang="zh-CN" altLang="en-US" sz="2600" b="1" dirty="0" smtClean="0">
                <a:latin typeface="Arial" pitchFamily="34" charset="0"/>
                <a:ea typeface="华文细黑" pitchFamily="2" charset="-122"/>
                <a:cs typeface="Arial" pitchFamily="34" charset="0"/>
              </a:rPr>
              <a:t>循环输出斐波那契前</a:t>
            </a:r>
            <a:r>
              <a:rPr lang="en-US" altLang="zh-CN" sz="2600" b="1" dirty="0" smtClean="0">
                <a:latin typeface="Arial" pitchFamily="34" charset="0"/>
                <a:ea typeface="华文细黑" pitchFamily="2" charset="-122"/>
                <a:cs typeface="Arial" pitchFamily="34" charset="0"/>
              </a:rPr>
              <a:t>n</a:t>
            </a:r>
            <a:r>
              <a:rPr lang="zh-CN" altLang="en-US" sz="2600" b="1" dirty="0" smtClean="0">
                <a:latin typeface="Arial" pitchFamily="34" charset="0"/>
                <a:ea typeface="华文细黑" pitchFamily="2" charset="-122"/>
                <a:cs typeface="Arial" pitchFamily="34" charset="0"/>
              </a:rPr>
              <a:t>项。</a:t>
            </a:r>
            <a:endParaRPr lang="en-US" altLang="zh-CN" sz="2600" b="1" dirty="0" smtClean="0">
              <a:latin typeface="Arial" pitchFamily="34" charset="0"/>
              <a:ea typeface="华文细黑" pitchFamily="2" charset="-122"/>
              <a:cs typeface="Arial" pitchFamily="34" charset="0"/>
            </a:endParaRPr>
          </a:p>
        </p:txBody>
      </p:sp>
      <p:sp>
        <p:nvSpPr>
          <p:cNvPr id="2" name="TextBox 1"/>
          <p:cNvSpPr txBox="1"/>
          <p:nvPr/>
        </p:nvSpPr>
        <p:spPr>
          <a:xfrm>
            <a:off x="1043608" y="1556792"/>
            <a:ext cx="7418920" cy="461665"/>
          </a:xfrm>
          <a:prstGeom prst="rect">
            <a:avLst/>
          </a:prstGeom>
          <a:noFill/>
        </p:spPr>
        <p:txBody>
          <a:bodyPr wrap="square" rtlCol="0">
            <a:spAutoFit/>
          </a:bodyPr>
          <a:lstStyle/>
          <a:p>
            <a:r>
              <a:rPr lang="en-US" altLang="zh-CN" sz="2400" b="1" dirty="0" smtClean="0">
                <a:solidFill>
                  <a:srgbClr val="FF0000"/>
                </a:solidFill>
              </a:rPr>
              <a:t>a</a:t>
            </a:r>
            <a:r>
              <a:rPr lang="en-US" altLang="zh-CN" sz="2400" b="1" baseline="-25000" dirty="0" smtClean="0">
                <a:solidFill>
                  <a:srgbClr val="FF0000"/>
                </a:solidFill>
              </a:rPr>
              <a:t>1</a:t>
            </a:r>
            <a:r>
              <a:rPr lang="en-US" altLang="zh-CN" sz="2400" b="1" dirty="0" smtClean="0">
                <a:solidFill>
                  <a:srgbClr val="FF0000"/>
                </a:solidFill>
              </a:rPr>
              <a:t>=1</a:t>
            </a:r>
            <a:r>
              <a:rPr lang="zh-CN" altLang="en-US" sz="2400" b="1" dirty="0" smtClean="0">
                <a:solidFill>
                  <a:srgbClr val="FF0000"/>
                </a:solidFill>
              </a:rPr>
              <a:t>，</a:t>
            </a:r>
            <a:r>
              <a:rPr lang="en-US" altLang="zh-CN" sz="2400" b="1" dirty="0" smtClean="0">
                <a:solidFill>
                  <a:srgbClr val="FF0000"/>
                </a:solidFill>
              </a:rPr>
              <a:t>a</a:t>
            </a:r>
            <a:r>
              <a:rPr lang="en-US" altLang="zh-CN" sz="2400" b="1" baseline="-25000" dirty="0" smtClean="0">
                <a:solidFill>
                  <a:srgbClr val="FF0000"/>
                </a:solidFill>
              </a:rPr>
              <a:t>2</a:t>
            </a:r>
            <a:r>
              <a:rPr lang="en-US" altLang="zh-CN" sz="2400" b="1" dirty="0" smtClean="0">
                <a:solidFill>
                  <a:srgbClr val="FF0000"/>
                </a:solidFill>
              </a:rPr>
              <a:t>=1, a</a:t>
            </a:r>
            <a:r>
              <a:rPr lang="en-US" altLang="zh-CN" sz="2400" b="1" baseline="-25000" dirty="0" smtClean="0">
                <a:solidFill>
                  <a:srgbClr val="FF0000"/>
                </a:solidFill>
              </a:rPr>
              <a:t>n</a:t>
            </a:r>
            <a:r>
              <a:rPr lang="en-US" altLang="zh-CN" sz="2400" b="1" dirty="0" smtClean="0">
                <a:solidFill>
                  <a:srgbClr val="FF0000"/>
                </a:solidFill>
              </a:rPr>
              <a:t>=a</a:t>
            </a:r>
            <a:r>
              <a:rPr lang="en-US" altLang="zh-CN" sz="2400" b="1" baseline="-25000" dirty="0" smtClean="0">
                <a:solidFill>
                  <a:srgbClr val="FF0000"/>
                </a:solidFill>
              </a:rPr>
              <a:t>n-1</a:t>
            </a:r>
            <a:r>
              <a:rPr lang="en-US" altLang="zh-CN" sz="2400" b="1" dirty="0" smtClean="0">
                <a:solidFill>
                  <a:srgbClr val="FF0000"/>
                </a:solidFill>
              </a:rPr>
              <a:t>+a</a:t>
            </a:r>
            <a:r>
              <a:rPr lang="en-US" altLang="zh-CN" sz="2400" b="1" baseline="-25000" dirty="0" smtClean="0">
                <a:solidFill>
                  <a:srgbClr val="FF0000"/>
                </a:solidFill>
              </a:rPr>
              <a:t>n-2</a:t>
            </a:r>
            <a:r>
              <a:rPr lang="en-US" altLang="zh-CN" sz="2400" b="1" dirty="0" smtClean="0">
                <a:solidFill>
                  <a:srgbClr val="FF0000"/>
                </a:solidFill>
              </a:rPr>
              <a:t>, n</a:t>
            </a:r>
            <a:r>
              <a:rPr lang="en-US" altLang="zh-CN" sz="2400" b="1" dirty="0" smtClean="0">
                <a:solidFill>
                  <a:srgbClr val="FF0000"/>
                </a:solidFill>
                <a:sym typeface="Symbol"/>
              </a:rPr>
              <a:t></a:t>
            </a:r>
            <a:r>
              <a:rPr lang="en-US" altLang="zh-CN" sz="2400" b="1" dirty="0" smtClean="0">
                <a:solidFill>
                  <a:srgbClr val="FF0000"/>
                </a:solidFill>
              </a:rPr>
              <a:t>3</a:t>
            </a:r>
            <a:endParaRPr lang="zh-CN" altLang="en-US" sz="2400" b="1" dirty="0">
              <a:solidFill>
                <a:srgbClr val="FF0000"/>
              </a:solidFill>
            </a:endParaRPr>
          </a:p>
        </p:txBody>
      </p:sp>
      <p:grpSp>
        <p:nvGrpSpPr>
          <p:cNvPr id="60472" name="组合 60471"/>
          <p:cNvGrpSpPr/>
          <p:nvPr/>
        </p:nvGrpSpPr>
        <p:grpSpPr>
          <a:xfrm>
            <a:off x="1178250" y="2132856"/>
            <a:ext cx="6688652" cy="4464496"/>
            <a:chOff x="1178250" y="2132856"/>
            <a:chExt cx="6688652" cy="4464496"/>
          </a:xfrm>
        </p:grpSpPr>
        <p:sp>
          <p:nvSpPr>
            <p:cNvPr id="8" name="流程图: 决策 7"/>
            <p:cNvSpPr/>
            <p:nvPr/>
          </p:nvSpPr>
          <p:spPr>
            <a:xfrm>
              <a:off x="5000948" y="3487056"/>
              <a:ext cx="2139258"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&lt;=n</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5033076" y="5085184"/>
              <a:ext cx="210093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b=</a:t>
              </a:r>
              <a:r>
                <a:rPr lang="en-US" altLang="zh-CN" dirty="0" err="1" smtClean="0">
                  <a:latin typeface="Arial" panose="020B0604020202020204" pitchFamily="34" charset="0"/>
                  <a:cs typeface="Arial" panose="020B0604020202020204" pitchFamily="34" charset="0"/>
                </a:rPr>
                <a:t>a+b</a:t>
              </a:r>
              <a:r>
                <a:rPr lang="en-US" altLang="zh-CN" dirty="0" smtClean="0">
                  <a:latin typeface="Arial" panose="020B0604020202020204" pitchFamily="34" charset="0"/>
                  <a:cs typeface="Arial" panose="020B0604020202020204" pitchFamily="34" charset="0"/>
                </a:rPr>
                <a:t> </a:t>
              </a:r>
            </a:p>
            <a:p>
              <a:pPr algn="ctr"/>
              <a:r>
                <a:rPr lang="en-US" altLang="zh-CN" dirty="0" smtClean="0">
                  <a:latin typeface="Arial" panose="020B0604020202020204" pitchFamily="34" charset="0"/>
                  <a:cs typeface="Arial" panose="020B0604020202020204" pitchFamily="34" charset="0"/>
                </a:rPr>
                <a:t>a=b-a</a:t>
              </a:r>
              <a:endParaRPr lang="zh-CN" altLang="en-US" dirty="0">
                <a:latin typeface="Arial" panose="020B0604020202020204" pitchFamily="34" charset="0"/>
                <a:cs typeface="Arial" panose="020B0604020202020204" pitchFamily="34" charset="0"/>
              </a:endParaRPr>
            </a:p>
          </p:txBody>
        </p:sp>
        <p:sp>
          <p:nvSpPr>
            <p:cNvPr id="10" name="矩形 9"/>
            <p:cNvSpPr/>
            <p:nvPr/>
          </p:nvSpPr>
          <p:spPr>
            <a:xfrm>
              <a:off x="5029976" y="5920252"/>
              <a:ext cx="2099713"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cxnSp>
          <p:nvCxnSpPr>
            <p:cNvPr id="12" name="直接箭头连接符 11"/>
            <p:cNvCxnSpPr>
              <a:stCxn id="8" idx="2"/>
              <a:endCxn id="55" idx="0"/>
            </p:cNvCxnSpPr>
            <p:nvPr/>
          </p:nvCxnSpPr>
          <p:spPr>
            <a:xfrm>
              <a:off x="6070577" y="4005064"/>
              <a:ext cx="7257" cy="375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0" idx="2"/>
              <a:endCxn id="66" idx="0"/>
            </p:cNvCxnSpPr>
            <p:nvPr/>
          </p:nvCxnSpPr>
          <p:spPr>
            <a:xfrm flipH="1">
              <a:off x="2327527" y="2690916"/>
              <a:ext cx="4787" cy="306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52188" y="3995772"/>
              <a:ext cx="864096" cy="369332"/>
            </a:xfrm>
            <a:prstGeom prst="rect">
              <a:avLst/>
            </a:prstGeom>
            <a:noFill/>
          </p:spPr>
          <p:txBody>
            <a:bodyPr wrap="square" rtlCol="0">
              <a:spAutoFit/>
            </a:bodyPr>
            <a:lstStyle/>
            <a:p>
              <a:r>
                <a:rPr lang="en-US" altLang="zh-CN" dirty="0" smtClean="0">
                  <a:solidFill>
                    <a:srgbClr val="FF0000"/>
                  </a:solidFill>
                  <a:latin typeface="Arial" panose="020B0604020202020204" pitchFamily="34" charset="0"/>
                  <a:cs typeface="Arial" panose="020B0604020202020204" pitchFamily="34" charset="0"/>
                </a:rPr>
                <a:t>true</a:t>
              </a:r>
              <a:endParaRPr lang="zh-CN" altLang="en-US" dirty="0">
                <a:solidFill>
                  <a:srgbClr val="FF0000"/>
                </a:solidFill>
                <a:latin typeface="Arial" panose="020B0604020202020204" pitchFamily="34" charset="0"/>
                <a:cs typeface="Arial" panose="020B0604020202020204" pitchFamily="34" charset="0"/>
              </a:endParaRPr>
            </a:p>
          </p:txBody>
        </p:sp>
        <p:cxnSp>
          <p:nvCxnSpPr>
            <p:cNvPr id="16" name="形状 53"/>
            <p:cNvCxnSpPr>
              <a:stCxn id="10" idx="1"/>
              <a:endCxn id="8" idx="1"/>
            </p:cNvCxnSpPr>
            <p:nvPr/>
          </p:nvCxnSpPr>
          <p:spPr>
            <a:xfrm rot="10800000">
              <a:off x="5000948" y="3746060"/>
              <a:ext cx="29028" cy="2368726"/>
            </a:xfrm>
            <a:prstGeom prst="bentConnector3">
              <a:avLst>
                <a:gd name="adj1" fmla="val 8875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形状 17"/>
            <p:cNvCxnSpPr>
              <a:stCxn id="8" idx="3"/>
              <a:endCxn id="21" idx="3"/>
            </p:cNvCxnSpPr>
            <p:nvPr/>
          </p:nvCxnSpPr>
          <p:spPr>
            <a:xfrm flipH="1">
              <a:off x="2773052" y="3746060"/>
              <a:ext cx="4367154" cy="2672910"/>
            </a:xfrm>
            <a:prstGeom prst="bentConnector3">
              <a:avLst>
                <a:gd name="adj1" fmla="val -1620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12687" y="3376728"/>
              <a:ext cx="754215" cy="369332"/>
            </a:xfrm>
            <a:prstGeom prst="rect">
              <a:avLst/>
            </a:prstGeom>
            <a:noFill/>
          </p:spPr>
          <p:txBody>
            <a:bodyPr wrap="square" rtlCol="0">
              <a:spAutoFit/>
            </a:bodyPr>
            <a:lstStyle/>
            <a:p>
              <a:r>
                <a:rPr lang="en-US" altLang="zh-CN" dirty="0" smtClean="0">
                  <a:solidFill>
                    <a:srgbClr val="FF0000"/>
                  </a:solidFill>
                  <a:latin typeface="Arial" panose="020B0604020202020204" pitchFamily="34" charset="0"/>
                  <a:cs typeface="Arial" panose="020B0604020202020204" pitchFamily="34" charset="0"/>
                </a:rPr>
                <a:t>false</a:t>
              </a:r>
              <a:endParaRPr lang="zh-CN" altLang="en-US" dirty="0">
                <a:solidFill>
                  <a:srgbClr val="FF0000"/>
                </a:solidFill>
                <a:latin typeface="Arial" panose="020B0604020202020204" pitchFamily="34" charset="0"/>
                <a:cs typeface="Arial" panose="020B0604020202020204" pitchFamily="34" charset="0"/>
              </a:endParaRPr>
            </a:p>
          </p:txBody>
        </p:sp>
        <p:sp>
          <p:nvSpPr>
            <p:cNvPr id="20" name="圆角矩形 19"/>
            <p:cNvSpPr/>
            <p:nvPr/>
          </p:nvSpPr>
          <p:spPr>
            <a:xfrm>
              <a:off x="1907804" y="2276872"/>
              <a:ext cx="849020" cy="414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begin</a:t>
              </a:r>
              <a:endParaRPr lang="zh-CN" altLang="en-US" dirty="0">
                <a:latin typeface="Arial" panose="020B0604020202020204" pitchFamily="34" charset="0"/>
                <a:cs typeface="Arial" panose="020B0604020202020204" pitchFamily="34" charset="0"/>
              </a:endParaRPr>
            </a:p>
          </p:txBody>
        </p:sp>
        <p:sp>
          <p:nvSpPr>
            <p:cNvPr id="21" name="圆角矩形 20"/>
            <p:cNvSpPr/>
            <p:nvPr/>
          </p:nvSpPr>
          <p:spPr>
            <a:xfrm>
              <a:off x="1924032" y="6240588"/>
              <a:ext cx="849020" cy="356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end</a:t>
              </a:r>
              <a:endParaRPr lang="zh-CN" altLang="en-US" dirty="0">
                <a:latin typeface="Arial" panose="020B0604020202020204" pitchFamily="34" charset="0"/>
                <a:cs typeface="Arial" panose="020B0604020202020204" pitchFamily="34" charset="0"/>
              </a:endParaRPr>
            </a:p>
          </p:txBody>
        </p:sp>
        <p:sp>
          <p:nvSpPr>
            <p:cNvPr id="23" name="矩形 22"/>
            <p:cNvSpPr/>
            <p:nvPr/>
          </p:nvSpPr>
          <p:spPr>
            <a:xfrm>
              <a:off x="1192188" y="5448500"/>
              <a:ext cx="2298554"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Arial" panose="020B0604020202020204" pitchFamily="34" charset="0"/>
                  <a:cs typeface="Arial" panose="020B0604020202020204" pitchFamily="34" charset="0"/>
                </a:rPr>
                <a:t>输出 </a:t>
              </a:r>
              <a:r>
                <a:rPr lang="en-US" altLang="zh-CN" dirty="0" smtClean="0">
                  <a:latin typeface="Arial" panose="020B0604020202020204" pitchFamily="34" charset="0"/>
                  <a:cs typeface="Arial" panose="020B0604020202020204" pitchFamily="34" charset="0"/>
                </a:rPr>
                <a:t>a</a:t>
              </a:r>
              <a:endParaRPr lang="zh-CN" altLang="en-US" dirty="0">
                <a:latin typeface="Arial" panose="020B0604020202020204" pitchFamily="34" charset="0"/>
                <a:cs typeface="Arial" panose="020B0604020202020204" pitchFamily="34" charset="0"/>
              </a:endParaRPr>
            </a:p>
          </p:txBody>
        </p:sp>
        <p:sp>
          <p:nvSpPr>
            <p:cNvPr id="27" name="矩形 26"/>
            <p:cNvSpPr/>
            <p:nvPr/>
          </p:nvSpPr>
          <p:spPr>
            <a:xfrm>
              <a:off x="1190374" y="3789040"/>
              <a:ext cx="2298554"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Arial" panose="020B0604020202020204" pitchFamily="34" charset="0"/>
                  <a:cs typeface="Arial" panose="020B0604020202020204" pitchFamily="34" charset="0"/>
                </a:rPr>
                <a:t>输入</a:t>
              </a:r>
              <a:r>
                <a:rPr lang="en-US" altLang="zh-CN" dirty="0" smtClean="0">
                  <a:latin typeface="Arial" panose="020B0604020202020204" pitchFamily="34" charset="0"/>
                  <a:cs typeface="Arial" panose="020B0604020202020204" pitchFamily="34" charset="0"/>
                </a:rPr>
                <a:t>n</a:t>
              </a:r>
              <a:endParaRPr lang="zh-CN" altLang="en-US" dirty="0">
                <a:latin typeface="Arial" panose="020B0604020202020204" pitchFamily="34" charset="0"/>
                <a:cs typeface="Arial" panose="020B0604020202020204" pitchFamily="34" charset="0"/>
              </a:endParaRPr>
            </a:p>
          </p:txBody>
        </p:sp>
        <p:cxnSp>
          <p:nvCxnSpPr>
            <p:cNvPr id="37" name="直接箭头连接符 36"/>
            <p:cNvCxnSpPr>
              <a:stCxn id="27" idx="2"/>
              <a:endCxn id="72" idx="0"/>
            </p:cNvCxnSpPr>
            <p:nvPr/>
          </p:nvCxnSpPr>
          <p:spPr>
            <a:xfrm flipH="1">
              <a:off x="2338894" y="4178108"/>
              <a:ext cx="757" cy="331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015462" y="4380180"/>
              <a:ext cx="2124744"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Arial" panose="020B0604020202020204" pitchFamily="34" charset="0"/>
                  <a:cs typeface="Arial" panose="020B0604020202020204" pitchFamily="34" charset="0"/>
                </a:rPr>
                <a:t>输出</a:t>
              </a:r>
              <a:r>
                <a:rPr lang="en-US" altLang="zh-CN" dirty="0" smtClean="0">
                  <a:latin typeface="Arial" panose="020B0604020202020204" pitchFamily="34" charset="0"/>
                  <a:cs typeface="Arial" panose="020B0604020202020204" pitchFamily="34" charset="0"/>
                </a:rPr>
                <a:t>b</a:t>
              </a:r>
              <a:endParaRPr lang="zh-CN" altLang="en-US" dirty="0">
                <a:latin typeface="Arial" panose="020B0604020202020204" pitchFamily="34" charset="0"/>
                <a:cs typeface="Arial" panose="020B0604020202020204" pitchFamily="34" charset="0"/>
              </a:endParaRPr>
            </a:p>
          </p:txBody>
        </p:sp>
        <p:cxnSp>
          <p:nvCxnSpPr>
            <p:cNvPr id="57" name="直接箭头连接符 56"/>
            <p:cNvCxnSpPr>
              <a:stCxn id="9" idx="2"/>
              <a:endCxn id="10" idx="0"/>
            </p:cNvCxnSpPr>
            <p:nvPr/>
          </p:nvCxnSpPr>
          <p:spPr>
            <a:xfrm flipH="1">
              <a:off x="6079833" y="5589240"/>
              <a:ext cx="3709" cy="331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178250" y="2996952"/>
              <a:ext cx="2298554"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a</a:t>
              </a:r>
              <a:r>
                <a:rPr lang="en-US" altLang="zh-CN" dirty="0" smtClean="0">
                  <a:latin typeface="Arial" panose="020B0604020202020204" pitchFamily="34" charset="0"/>
                  <a:cs typeface="Arial" panose="020B0604020202020204" pitchFamily="34" charset="0"/>
                  <a:sym typeface="Symbol"/>
                </a:rPr>
                <a:t>=</a:t>
              </a:r>
              <a:r>
                <a:rPr lang="en-US" altLang="zh-CN" dirty="0" smtClean="0">
                  <a:latin typeface="Arial" panose="020B0604020202020204" pitchFamily="34" charset="0"/>
                  <a:cs typeface="Arial" panose="020B0604020202020204" pitchFamily="34" charset="0"/>
                </a:rPr>
                <a:t>1,b</a:t>
              </a:r>
              <a:r>
                <a:rPr lang="en-US" altLang="zh-CN" dirty="0">
                  <a:latin typeface="Arial" panose="020B0604020202020204" pitchFamily="34" charset="0"/>
                  <a:cs typeface="Arial" panose="020B0604020202020204" pitchFamily="34" charset="0"/>
                  <a:sym typeface="Symbol"/>
                </a:rPr>
                <a:t>=</a:t>
              </a:r>
              <a:r>
                <a:rPr lang="en-US" altLang="zh-CN" dirty="0" smtClean="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68" name="直接箭头连接符 67"/>
            <p:cNvCxnSpPr>
              <a:stCxn id="66" idx="2"/>
              <a:endCxn id="27" idx="0"/>
            </p:cNvCxnSpPr>
            <p:nvPr/>
          </p:nvCxnSpPr>
          <p:spPr>
            <a:xfrm>
              <a:off x="2327527" y="3386020"/>
              <a:ext cx="12124" cy="403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流程图: 决策 71"/>
            <p:cNvSpPr/>
            <p:nvPr/>
          </p:nvSpPr>
          <p:spPr>
            <a:xfrm>
              <a:off x="1269265" y="4509120"/>
              <a:ext cx="2139258"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n==1</a:t>
              </a:r>
              <a:endParaRPr lang="zh-CN" altLang="en-US" dirty="0">
                <a:latin typeface="Arial" panose="020B0604020202020204" pitchFamily="34" charset="0"/>
                <a:cs typeface="Arial" panose="020B0604020202020204" pitchFamily="34" charset="0"/>
              </a:endParaRPr>
            </a:p>
          </p:txBody>
        </p:sp>
        <p:cxnSp>
          <p:nvCxnSpPr>
            <p:cNvPr id="60430" name="直接箭头连接符 60429"/>
            <p:cNvCxnSpPr>
              <a:stCxn id="55" idx="2"/>
              <a:endCxn id="9" idx="0"/>
            </p:cNvCxnSpPr>
            <p:nvPr/>
          </p:nvCxnSpPr>
          <p:spPr>
            <a:xfrm>
              <a:off x="6077834" y="4769248"/>
              <a:ext cx="5708" cy="315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435" name="直接箭头连接符 60434"/>
            <p:cNvCxnSpPr>
              <a:stCxn id="72" idx="2"/>
              <a:endCxn id="23" idx="0"/>
            </p:cNvCxnSpPr>
            <p:nvPr/>
          </p:nvCxnSpPr>
          <p:spPr>
            <a:xfrm>
              <a:off x="2338894" y="5027128"/>
              <a:ext cx="2571" cy="421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447" name="肘形连接符 60446"/>
            <p:cNvCxnSpPr>
              <a:stCxn id="72" idx="3"/>
              <a:endCxn id="105" idx="1"/>
            </p:cNvCxnSpPr>
            <p:nvPr/>
          </p:nvCxnSpPr>
          <p:spPr>
            <a:xfrm flipV="1">
              <a:off x="3408523" y="2327390"/>
              <a:ext cx="1509003" cy="24407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4917526" y="2132856"/>
              <a:ext cx="2298554"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Arial" panose="020B0604020202020204" pitchFamily="34" charset="0"/>
                  <a:cs typeface="Arial" panose="020B0604020202020204" pitchFamily="34" charset="0"/>
                </a:rPr>
                <a:t>输出</a:t>
              </a:r>
              <a:r>
                <a:rPr lang="en-US" altLang="zh-CN" dirty="0" smtClean="0">
                  <a:latin typeface="Arial" panose="020B0604020202020204" pitchFamily="34" charset="0"/>
                  <a:cs typeface="Arial" panose="020B0604020202020204" pitchFamily="34" charset="0"/>
                </a:rPr>
                <a:t>a</a:t>
              </a:r>
              <a:endParaRPr lang="zh-CN" altLang="en-US" dirty="0">
                <a:latin typeface="Arial" panose="020B0604020202020204" pitchFamily="34" charset="0"/>
                <a:cs typeface="Arial" panose="020B0604020202020204" pitchFamily="34" charset="0"/>
              </a:endParaRPr>
            </a:p>
          </p:txBody>
        </p:sp>
        <p:cxnSp>
          <p:nvCxnSpPr>
            <p:cNvPr id="60457" name="直接箭头连接符 60456"/>
            <p:cNvCxnSpPr>
              <a:stCxn id="119" idx="2"/>
              <a:endCxn id="8" idx="0"/>
            </p:cNvCxnSpPr>
            <p:nvPr/>
          </p:nvCxnSpPr>
          <p:spPr>
            <a:xfrm>
              <a:off x="6066803" y="3241442"/>
              <a:ext cx="3774" cy="245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461" name="直接箭头连接符 60460"/>
            <p:cNvCxnSpPr>
              <a:stCxn id="23" idx="2"/>
              <a:endCxn id="21" idx="0"/>
            </p:cNvCxnSpPr>
            <p:nvPr/>
          </p:nvCxnSpPr>
          <p:spPr>
            <a:xfrm>
              <a:off x="2341465" y="5837568"/>
              <a:ext cx="7077" cy="403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4917526" y="2852374"/>
              <a:ext cx="2298554"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sym typeface="Symbol"/>
                </a:rPr>
                <a:t>=</a:t>
              </a:r>
              <a:r>
                <a:rPr lang="en-US" altLang="zh-CN" dirty="0" smtClean="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cxnSp>
          <p:nvCxnSpPr>
            <p:cNvPr id="60471" name="直接箭头连接符 60470"/>
            <p:cNvCxnSpPr>
              <a:stCxn id="105" idx="2"/>
              <a:endCxn id="119" idx="0"/>
            </p:cNvCxnSpPr>
            <p:nvPr/>
          </p:nvCxnSpPr>
          <p:spPr>
            <a:xfrm>
              <a:off x="6066803" y="2521924"/>
              <a:ext cx="0" cy="330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72"/>
                                        </p:tgtEl>
                                        <p:attrNameLst>
                                          <p:attrName>style.visibility</p:attrName>
                                        </p:attrNameLst>
                                      </p:cBhvr>
                                      <p:to>
                                        <p:strVal val="visible"/>
                                      </p:to>
                                    </p:set>
                                    <p:animEffect transition="in" filter="fade">
                                      <p:cBhvr>
                                        <p:cTn id="12" dur="500"/>
                                        <p:tgtEl>
                                          <p:spTgt spid="60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29188"/>
            <a:ext cx="7488832" cy="5856196"/>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511200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2031325"/>
          </a:xfrm>
          <a:prstGeom prst="rect">
            <a:avLst/>
          </a:prstGeom>
          <a:noFill/>
        </p:spPr>
        <p:txBody>
          <a:bodyPr wrap="square" rtlCol="0">
            <a:spAutoFit/>
          </a:bodyPr>
          <a:lstStyle/>
          <a:p>
            <a:pPr>
              <a:spcBef>
                <a:spcPts val="600"/>
              </a:spcBef>
              <a:spcAft>
                <a:spcPts val="6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while</a:t>
            </a:r>
            <a:r>
              <a:rPr lang="zh-CN" altLang="en-US" sz="2800" b="1" dirty="0" smtClean="0">
                <a:solidFill>
                  <a:srgbClr val="0000FF"/>
                </a:solidFill>
                <a:latin typeface="Arial" pitchFamily="34" charset="0"/>
                <a:ea typeface="华文细黑" pitchFamily="2" charset="-122"/>
                <a:cs typeface="Arial" pitchFamily="34" charset="0"/>
              </a:rPr>
              <a:t>循环结构语句</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在不知道一个循环体会被重复执行多少次的情况下，可以选择</a:t>
            </a:r>
            <a:r>
              <a:rPr lang="en-US" altLang="zh-CN" sz="2600" b="1" dirty="0" smtClean="0">
                <a:latin typeface="Arial" pitchFamily="34" charset="0"/>
                <a:ea typeface="华文细黑" pitchFamily="2" charset="-122"/>
                <a:cs typeface="Arial" pitchFamily="34" charset="0"/>
              </a:rPr>
              <a:t>while</a:t>
            </a:r>
            <a:r>
              <a:rPr lang="zh-CN" altLang="en-US" sz="2600" b="1" dirty="0" smtClean="0">
                <a:latin typeface="Arial" pitchFamily="34" charset="0"/>
                <a:ea typeface="华文细黑" pitchFamily="2" charset="-122"/>
                <a:cs typeface="Arial" pitchFamily="34" charset="0"/>
              </a:rPr>
              <a:t>循环结构语句。</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while</a:t>
            </a:r>
            <a:r>
              <a:rPr lang="zh-CN" altLang="en-US" sz="2600" b="1" dirty="0" smtClean="0">
                <a:solidFill>
                  <a:srgbClr val="C00000"/>
                </a:solidFill>
                <a:latin typeface="Arial" pitchFamily="34" charset="0"/>
                <a:ea typeface="华文细黑" pitchFamily="2" charset="-122"/>
                <a:cs typeface="Arial" pitchFamily="34" charset="0"/>
              </a:rPr>
              <a:t>语句的语法格式：</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5" name="TextBox 4"/>
          <p:cNvSpPr txBox="1"/>
          <p:nvPr/>
        </p:nvSpPr>
        <p:spPr>
          <a:xfrm>
            <a:off x="755576" y="3083476"/>
            <a:ext cx="4104456" cy="1569660"/>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cs typeface="Arial" pitchFamily="34" charset="0"/>
              </a:rPr>
              <a:t>while(</a:t>
            </a:r>
            <a:r>
              <a:rPr lang="zh-CN" altLang="en-US" sz="2400" dirty="0" smtClean="0">
                <a:latin typeface="Arial" pitchFamily="34" charset="0"/>
                <a:cs typeface="Arial" pitchFamily="34" charset="0"/>
              </a:rPr>
              <a:t>判断条件</a:t>
            </a:r>
            <a:r>
              <a:rPr lang="en-US" altLang="zh-CN" sz="2400" dirty="0" smtClean="0">
                <a:latin typeface="Arial" pitchFamily="34" charset="0"/>
                <a:cs typeface="Arial" pitchFamily="34" charset="0"/>
              </a:rPr>
              <a:t>){</a:t>
            </a:r>
          </a:p>
          <a:p>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循环体</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语句块</a:t>
            </a:r>
            <a:r>
              <a:rPr lang="en-US" altLang="zh-CN" sz="2400" dirty="0" smtClean="0">
                <a:latin typeface="Arial" pitchFamily="34" charset="0"/>
                <a:cs typeface="Arial" pitchFamily="34" charset="0"/>
              </a:rPr>
              <a:t>;</a:t>
            </a:r>
          </a:p>
          <a:p>
            <a:r>
              <a:rPr lang="zh-CN" altLang="en-US" sz="2400" dirty="0" smtClean="0">
                <a:latin typeface="Arial" pitchFamily="34" charset="0"/>
                <a:cs typeface="Arial" pitchFamily="34" charset="0"/>
              </a:rPr>
              <a:t>       循环控制变量增</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减</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值</a:t>
            </a:r>
            <a:endParaRPr lang="en-US" altLang="zh-CN" sz="2400" dirty="0" smtClean="0">
              <a:latin typeface="Arial" pitchFamily="34" charset="0"/>
              <a:cs typeface="Arial" pitchFamily="34" charset="0"/>
            </a:endParaRPr>
          </a:p>
          <a:p>
            <a:r>
              <a:rPr lang="en-US" altLang="zh-CN" sz="2400" dirty="0" smtClean="0">
                <a:latin typeface="Arial" pitchFamily="34" charset="0"/>
                <a:cs typeface="Arial" pitchFamily="34" charset="0"/>
              </a:rPr>
              <a:t>}</a:t>
            </a:r>
          </a:p>
        </p:txBody>
      </p:sp>
      <p:grpSp>
        <p:nvGrpSpPr>
          <p:cNvPr id="7" name="组合 6"/>
          <p:cNvGrpSpPr/>
          <p:nvPr/>
        </p:nvGrpSpPr>
        <p:grpSpPr>
          <a:xfrm>
            <a:off x="5508104" y="2471688"/>
            <a:ext cx="2823388" cy="4125664"/>
            <a:chOff x="956524" y="1391568"/>
            <a:chExt cx="2823388" cy="4125664"/>
          </a:xfrm>
        </p:grpSpPr>
        <p:sp>
          <p:nvSpPr>
            <p:cNvPr id="8" name="矩形 7"/>
            <p:cNvSpPr/>
            <p:nvPr/>
          </p:nvSpPr>
          <p:spPr>
            <a:xfrm>
              <a:off x="956524" y="1671780"/>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while</a:t>
              </a:r>
              <a:r>
                <a:rPr lang="zh-CN" altLang="en-US" dirty="0" smtClean="0"/>
                <a:t>初始化</a:t>
              </a:r>
              <a:endParaRPr lang="zh-CN" altLang="en-US" dirty="0"/>
            </a:p>
          </p:txBody>
        </p:sp>
        <p:sp>
          <p:nvSpPr>
            <p:cNvPr id="9" name="流程图: 决策 8"/>
            <p:cNvSpPr/>
            <p:nvPr/>
          </p:nvSpPr>
          <p:spPr>
            <a:xfrm>
              <a:off x="1115616" y="2492896"/>
              <a:ext cx="2139258"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判断条件</a:t>
              </a:r>
              <a:endParaRPr lang="zh-CN" altLang="en-US" sz="1600" dirty="0"/>
            </a:p>
          </p:txBody>
        </p:sp>
        <p:sp>
          <p:nvSpPr>
            <p:cNvPr id="10" name="矩形 9"/>
            <p:cNvSpPr/>
            <p:nvPr/>
          </p:nvSpPr>
          <p:spPr>
            <a:xfrm>
              <a:off x="1136700" y="3573016"/>
              <a:ext cx="210093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循环体</a:t>
              </a:r>
              <a:endParaRPr lang="zh-CN" altLang="en-US" dirty="0"/>
            </a:p>
          </p:txBody>
        </p:sp>
        <p:sp>
          <p:nvSpPr>
            <p:cNvPr id="11" name="矩形 10"/>
            <p:cNvSpPr/>
            <p:nvPr/>
          </p:nvSpPr>
          <p:spPr>
            <a:xfrm>
              <a:off x="971600" y="4581128"/>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循环控制变量增</a:t>
              </a:r>
              <a:r>
                <a:rPr lang="en-US" altLang="zh-CN" dirty="0" smtClean="0"/>
                <a:t>(</a:t>
              </a:r>
              <a:r>
                <a:rPr lang="zh-CN" altLang="en-US" dirty="0" smtClean="0"/>
                <a:t>减</a:t>
              </a:r>
              <a:r>
                <a:rPr lang="en-US" altLang="zh-CN" dirty="0" smtClean="0"/>
                <a:t>)</a:t>
              </a:r>
              <a:r>
                <a:rPr lang="zh-CN" altLang="en-US" dirty="0" smtClean="0"/>
                <a:t>值</a:t>
              </a:r>
              <a:endParaRPr lang="zh-CN" altLang="en-US" dirty="0"/>
            </a:p>
          </p:txBody>
        </p:sp>
        <p:cxnSp>
          <p:nvCxnSpPr>
            <p:cNvPr id="12" name="直接箭头连接符 11"/>
            <p:cNvCxnSpPr>
              <a:stCxn id="8" idx="2"/>
              <a:endCxn id="9" idx="0"/>
            </p:cNvCxnSpPr>
            <p:nvPr/>
          </p:nvCxnSpPr>
          <p:spPr>
            <a:xfrm>
              <a:off x="2180660" y="2060848"/>
              <a:ext cx="4585"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2"/>
              <a:endCxn id="10" idx="0"/>
            </p:cNvCxnSpPr>
            <p:nvPr/>
          </p:nvCxnSpPr>
          <p:spPr>
            <a:xfrm>
              <a:off x="2185245" y="3010904"/>
              <a:ext cx="1921" cy="562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11" idx="0"/>
            </p:cNvCxnSpPr>
            <p:nvPr/>
          </p:nvCxnSpPr>
          <p:spPr>
            <a:xfrm>
              <a:off x="2187166" y="4077072"/>
              <a:ext cx="857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183160" y="139156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31640" y="2996952"/>
              <a:ext cx="864096"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cxnSp>
          <p:nvCxnSpPr>
            <p:cNvPr id="17" name="形状 53"/>
            <p:cNvCxnSpPr>
              <a:stCxn id="11" idx="1"/>
            </p:cNvCxnSpPr>
            <p:nvPr/>
          </p:nvCxnSpPr>
          <p:spPr>
            <a:xfrm rot="10800000" flipH="1">
              <a:off x="971600" y="2317522"/>
              <a:ext cx="1228328" cy="2458140"/>
            </a:xfrm>
            <a:prstGeom prst="bentConnector3">
              <a:avLst>
                <a:gd name="adj1" fmla="val -186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形状 17"/>
            <p:cNvCxnSpPr>
              <a:stCxn id="9" idx="3"/>
            </p:cNvCxnSpPr>
            <p:nvPr/>
          </p:nvCxnSpPr>
          <p:spPr>
            <a:xfrm flipH="1">
              <a:off x="2195736" y="2751900"/>
              <a:ext cx="1059138" cy="2765332"/>
            </a:xfrm>
            <a:prstGeom prst="bentConnector4">
              <a:avLst>
                <a:gd name="adj1" fmla="val -38371"/>
                <a:gd name="adj2" fmla="val 89587"/>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31840" y="2411596"/>
              <a:ext cx="648072"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p:cTn id="11"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2"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3"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4"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strVal val="#ppt_w*0.05"/>
                                          </p:val>
                                        </p:tav>
                                        <p:tav tm="100000">
                                          <p:val>
                                            <p:strVal val="#ppt_w"/>
                                          </p:val>
                                        </p:tav>
                                      </p:tavLst>
                                    </p:anim>
                                    <p:anim calcmode="lin" valueType="num">
                                      <p:cBhvr>
                                        <p:cTn id="25" dur="500" fill="hold"/>
                                        <p:tgtEl>
                                          <p:spTgt spid="7"/>
                                        </p:tgtEl>
                                        <p:attrNameLst>
                                          <p:attrName>ppt_h</p:attrName>
                                        </p:attrNameLst>
                                      </p:cBhvr>
                                      <p:tavLst>
                                        <p:tav tm="0">
                                          <p:val>
                                            <p:strVal val="#ppt_h"/>
                                          </p:val>
                                        </p:tav>
                                        <p:tav tm="100000">
                                          <p:val>
                                            <p:strVal val="#ppt_h"/>
                                          </p:val>
                                        </p:tav>
                                      </p:tavLst>
                                    </p:anim>
                                    <p:anim calcmode="lin" valueType="num">
                                      <p:cBhvr>
                                        <p:cTn id="26" dur="500" fill="hold"/>
                                        <p:tgtEl>
                                          <p:spTgt spid="7"/>
                                        </p:tgtEl>
                                        <p:attrNameLst>
                                          <p:attrName>ppt_x</p:attrName>
                                        </p:attrNameLst>
                                      </p:cBhvr>
                                      <p:tavLst>
                                        <p:tav tm="0">
                                          <p:val>
                                            <p:strVal val="#ppt_x-.2"/>
                                          </p:val>
                                        </p:tav>
                                        <p:tav tm="100000">
                                          <p:val>
                                            <p:strVal val="#ppt_x"/>
                                          </p:val>
                                        </p:tav>
                                      </p:tavLst>
                                    </p:anim>
                                    <p:anim calcmode="lin" valueType="num">
                                      <p:cBhvr>
                                        <p:cTn id="27" dur="500" fill="hold"/>
                                        <p:tgtEl>
                                          <p:spTgt spid="7"/>
                                        </p:tgtEl>
                                        <p:attrNameLst>
                                          <p:attrName>ppt_y</p:attrName>
                                        </p:attrNameLst>
                                      </p:cBhvr>
                                      <p:tavLst>
                                        <p:tav tm="0">
                                          <p:val>
                                            <p:strVal val="#ppt_y"/>
                                          </p:val>
                                        </p:tav>
                                        <p:tav tm="100000">
                                          <p:val>
                                            <p:strVal val="#ppt_y"/>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492443"/>
          </a:xfrm>
          <a:prstGeom prst="rect">
            <a:avLst/>
          </a:prstGeom>
          <a:noFill/>
        </p:spPr>
        <p:txBody>
          <a:bodyPr wrap="square" rtlCol="0">
            <a:spAutoFit/>
          </a:bodyPr>
          <a:lstStyle/>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例：</a:t>
            </a:r>
            <a:r>
              <a:rPr lang="zh-CN" altLang="en-US" sz="2600" b="1" dirty="0" smtClean="0">
                <a:latin typeface="Arial" pitchFamily="34" charset="0"/>
                <a:ea typeface="华文细黑" pitchFamily="2" charset="-122"/>
                <a:cs typeface="Arial" pitchFamily="34" charset="0"/>
              </a:rPr>
              <a:t>编制程序计算当</a:t>
            </a:r>
            <a:r>
              <a:rPr lang="en-US" altLang="zh-CN" sz="2600" b="1" dirty="0" smtClean="0">
                <a:latin typeface="Arial" pitchFamily="34" charset="0"/>
                <a:ea typeface="华文细黑" pitchFamily="2" charset="-122"/>
                <a:cs typeface="Arial" pitchFamily="34" charset="0"/>
              </a:rPr>
              <a:t>n</a:t>
            </a:r>
            <a:r>
              <a:rPr lang="zh-CN" altLang="en-US" sz="2600" b="1" dirty="0" smtClean="0">
                <a:latin typeface="Arial" pitchFamily="34" charset="0"/>
                <a:ea typeface="华文细黑" pitchFamily="2" charset="-122"/>
                <a:cs typeface="Arial" pitchFamily="34" charset="0"/>
              </a:rPr>
              <a:t>为多大时下列不等式成立。</a:t>
            </a:r>
            <a:endParaRPr lang="en-US" altLang="zh-CN" sz="2600" b="1" dirty="0" smtClean="0">
              <a:latin typeface="Arial" pitchFamily="34" charset="0"/>
              <a:ea typeface="华文细黑" pitchFamily="2" charset="-122"/>
              <a:cs typeface="Arial" pitchFamily="34"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96237089"/>
              </p:ext>
            </p:extLst>
          </p:nvPr>
        </p:nvGraphicFramePr>
        <p:xfrm>
          <a:off x="1259632" y="1556792"/>
          <a:ext cx="2952328" cy="928823"/>
        </p:xfrm>
        <a:graphic>
          <a:graphicData uri="http://schemas.openxmlformats.org/presentationml/2006/ole">
            <mc:AlternateContent xmlns:mc="http://schemas.openxmlformats.org/markup-compatibility/2006">
              <mc:Choice xmlns:v="urn:schemas-microsoft-com:vml" Requires="v">
                <p:oleObj spid="_x0000_s6181" name="公式" r:id="rId3" imgW="1130040" imgH="355320" progId="Equation.3">
                  <p:embed/>
                </p:oleObj>
              </mc:Choice>
              <mc:Fallback>
                <p:oleObj name="公式" r:id="rId3" imgW="113004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556792"/>
                        <a:ext cx="2952328" cy="928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6" name="组合 6145"/>
          <p:cNvGrpSpPr/>
          <p:nvPr/>
        </p:nvGrpSpPr>
        <p:grpSpPr>
          <a:xfrm>
            <a:off x="3899608" y="2008029"/>
            <a:ext cx="3768736" cy="4733339"/>
            <a:chOff x="3899608" y="2008029"/>
            <a:chExt cx="3768736" cy="4733339"/>
          </a:xfrm>
        </p:grpSpPr>
        <p:sp>
          <p:nvSpPr>
            <p:cNvPr id="16" name="圆角矩形 15"/>
            <p:cNvSpPr/>
            <p:nvPr/>
          </p:nvSpPr>
          <p:spPr>
            <a:xfrm>
              <a:off x="4630823" y="2008029"/>
              <a:ext cx="849020" cy="414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begin</a:t>
              </a:r>
              <a:endParaRPr lang="zh-CN" altLang="en-US" dirty="0">
                <a:latin typeface="Arial" panose="020B0604020202020204" pitchFamily="34" charset="0"/>
                <a:cs typeface="Arial" panose="020B0604020202020204" pitchFamily="34" charset="0"/>
              </a:endParaRPr>
            </a:p>
          </p:txBody>
        </p:sp>
        <p:sp>
          <p:nvSpPr>
            <p:cNvPr id="17" name="圆角矩形 16"/>
            <p:cNvSpPr/>
            <p:nvPr/>
          </p:nvSpPr>
          <p:spPr>
            <a:xfrm>
              <a:off x="4647051" y="6384604"/>
              <a:ext cx="849020" cy="356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end</a:t>
              </a:r>
              <a:endParaRPr lang="zh-CN" altLang="en-US" dirty="0">
                <a:latin typeface="Arial" panose="020B0604020202020204" pitchFamily="34" charset="0"/>
                <a:cs typeface="Arial" panose="020B0604020202020204" pitchFamily="34" charset="0"/>
              </a:endParaRPr>
            </a:p>
          </p:txBody>
        </p:sp>
        <p:sp>
          <p:nvSpPr>
            <p:cNvPr id="18" name="矩形 17"/>
            <p:cNvSpPr/>
            <p:nvPr/>
          </p:nvSpPr>
          <p:spPr>
            <a:xfrm>
              <a:off x="4165869" y="4958958"/>
              <a:ext cx="1795165"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n=n+1</a:t>
              </a:r>
              <a:endParaRPr lang="zh-CN" altLang="en-US" dirty="0">
                <a:latin typeface="Arial" panose="020B0604020202020204" pitchFamily="34" charset="0"/>
                <a:cs typeface="Arial" panose="020B0604020202020204" pitchFamily="34" charset="0"/>
              </a:endParaRPr>
            </a:p>
          </p:txBody>
        </p:sp>
        <p:sp>
          <p:nvSpPr>
            <p:cNvPr id="19" name="矩形 18"/>
            <p:cNvSpPr/>
            <p:nvPr/>
          </p:nvSpPr>
          <p:spPr>
            <a:xfrm>
              <a:off x="4158445" y="2728109"/>
              <a:ext cx="1788076"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n=0</a:t>
              </a:r>
              <a:endParaRPr lang="zh-CN" altLang="en-US" dirty="0">
                <a:latin typeface="Arial" panose="020B0604020202020204" pitchFamily="34" charset="0"/>
                <a:cs typeface="Arial" panose="020B0604020202020204" pitchFamily="34" charset="0"/>
              </a:endParaRPr>
            </a:p>
          </p:txBody>
        </p:sp>
        <p:cxnSp>
          <p:nvCxnSpPr>
            <p:cNvPr id="20" name="直接箭头连接符 19"/>
            <p:cNvCxnSpPr>
              <a:stCxn id="19" idx="2"/>
              <a:endCxn id="45" idx="0"/>
            </p:cNvCxnSpPr>
            <p:nvPr/>
          </p:nvCxnSpPr>
          <p:spPr>
            <a:xfrm>
              <a:off x="5052483" y="3117177"/>
              <a:ext cx="7425"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a:endCxn id="19" idx="0"/>
            </p:cNvCxnSpPr>
            <p:nvPr/>
          </p:nvCxnSpPr>
          <p:spPr>
            <a:xfrm flipH="1">
              <a:off x="5052483" y="2422073"/>
              <a:ext cx="2850" cy="306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8" idx="0"/>
            </p:cNvCxnSpPr>
            <p:nvPr/>
          </p:nvCxnSpPr>
          <p:spPr>
            <a:xfrm>
              <a:off x="5026544" y="4097549"/>
              <a:ext cx="36908" cy="861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47" idx="3"/>
              <a:endCxn id="29" idx="0"/>
            </p:cNvCxnSpPr>
            <p:nvPr/>
          </p:nvCxnSpPr>
          <p:spPr>
            <a:xfrm>
              <a:off x="6227295" y="4376304"/>
              <a:ext cx="866411" cy="11151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519067" y="5491480"/>
              <a:ext cx="1149277"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Arial" panose="020B0604020202020204" pitchFamily="34" charset="0"/>
                  <a:cs typeface="Arial" panose="020B0604020202020204" pitchFamily="34" charset="0"/>
                </a:rPr>
                <a:t>输出</a:t>
              </a:r>
              <a:r>
                <a:rPr lang="en-US" altLang="zh-CN" dirty="0">
                  <a:latin typeface="Arial" panose="020B0604020202020204" pitchFamily="34" charset="0"/>
                  <a:cs typeface="Arial" panose="020B0604020202020204" pitchFamily="34" charset="0"/>
                </a:rPr>
                <a:t>n</a:t>
              </a:r>
              <a:endParaRPr lang="zh-CN" altLang="en-US" dirty="0">
                <a:latin typeface="Arial" panose="020B0604020202020204" pitchFamily="34" charset="0"/>
                <a:cs typeface="Arial" panose="020B0604020202020204" pitchFamily="34" charset="0"/>
              </a:endParaRPr>
            </a:p>
          </p:txBody>
        </p:sp>
        <p:cxnSp>
          <p:nvCxnSpPr>
            <p:cNvPr id="31" name="直接箭头连接符 30"/>
            <p:cNvCxnSpPr>
              <a:stCxn id="18" idx="2"/>
              <a:endCxn id="54" idx="0"/>
            </p:cNvCxnSpPr>
            <p:nvPr/>
          </p:nvCxnSpPr>
          <p:spPr>
            <a:xfrm flipH="1">
              <a:off x="5063072" y="5348026"/>
              <a:ext cx="380" cy="244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165870" y="3405209"/>
              <a:ext cx="1788076"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sum=0.0</a:t>
              </a:r>
              <a:endParaRPr lang="zh-CN" altLang="en-US" dirty="0">
                <a:latin typeface="Arial" panose="020B0604020202020204" pitchFamily="34" charset="0"/>
                <a:cs typeface="Arial" panose="020B0604020202020204" pitchFamily="34" charset="0"/>
              </a:endParaRPr>
            </a:p>
          </p:txBody>
        </p:sp>
        <p:sp>
          <p:nvSpPr>
            <p:cNvPr id="47" name="流程图: 决策 46"/>
            <p:cNvSpPr/>
            <p:nvPr/>
          </p:nvSpPr>
          <p:spPr>
            <a:xfrm>
              <a:off x="3899608" y="4117300"/>
              <a:ext cx="2327687"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sum&lt;=10</a:t>
              </a:r>
              <a:endParaRPr lang="zh-CN" altLang="en-US" dirty="0">
                <a:latin typeface="Arial" panose="020B0604020202020204" pitchFamily="34" charset="0"/>
                <a:cs typeface="Arial" panose="020B0604020202020204" pitchFamily="34" charset="0"/>
              </a:endParaRPr>
            </a:p>
          </p:txBody>
        </p:sp>
        <p:sp>
          <p:nvSpPr>
            <p:cNvPr id="54" name="矩形 53"/>
            <p:cNvSpPr/>
            <p:nvPr/>
          </p:nvSpPr>
          <p:spPr>
            <a:xfrm>
              <a:off x="4059237" y="5592516"/>
              <a:ext cx="2007669"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anose="020B0604020202020204" pitchFamily="34" charset="0"/>
                  <a:cs typeface="Arial" panose="020B0604020202020204" pitchFamily="34" charset="0"/>
                </a:rPr>
                <a:t>sum=sum+1.0/n</a:t>
              </a:r>
              <a:endParaRPr lang="zh-CN" altLang="en-US" dirty="0">
                <a:latin typeface="Arial" panose="020B0604020202020204" pitchFamily="34" charset="0"/>
                <a:cs typeface="Arial" panose="020B0604020202020204" pitchFamily="34" charset="0"/>
              </a:endParaRPr>
            </a:p>
          </p:txBody>
        </p:sp>
        <p:cxnSp>
          <p:nvCxnSpPr>
            <p:cNvPr id="55" name="直接箭头连接符 54"/>
            <p:cNvCxnSpPr>
              <a:stCxn id="45" idx="2"/>
              <a:endCxn id="47" idx="0"/>
            </p:cNvCxnSpPr>
            <p:nvPr/>
          </p:nvCxnSpPr>
          <p:spPr>
            <a:xfrm>
              <a:off x="5059908" y="3794277"/>
              <a:ext cx="3544" cy="323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54" idx="1"/>
              <a:endCxn id="47" idx="1"/>
            </p:cNvCxnSpPr>
            <p:nvPr/>
          </p:nvCxnSpPr>
          <p:spPr>
            <a:xfrm rot="10800000">
              <a:off x="3899609" y="4376304"/>
              <a:ext cx="159629" cy="1410746"/>
            </a:xfrm>
            <a:prstGeom prst="bentConnector3">
              <a:avLst>
                <a:gd name="adj1" fmla="val 2432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45" name="肘形连接符 6144"/>
            <p:cNvCxnSpPr>
              <a:stCxn id="29" idx="2"/>
              <a:endCxn id="17" idx="0"/>
            </p:cNvCxnSpPr>
            <p:nvPr/>
          </p:nvCxnSpPr>
          <p:spPr>
            <a:xfrm rot="5400000">
              <a:off x="5830606" y="5121504"/>
              <a:ext cx="504056" cy="202214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12030" y="4557281"/>
              <a:ext cx="864096" cy="369332"/>
            </a:xfrm>
            <a:prstGeom prst="rect">
              <a:avLst/>
            </a:prstGeom>
            <a:noFill/>
          </p:spPr>
          <p:txBody>
            <a:bodyPr wrap="square" rtlCol="0">
              <a:spAutoFit/>
            </a:bodyPr>
            <a:lstStyle/>
            <a:p>
              <a:r>
                <a:rPr lang="en-US" altLang="zh-CN" dirty="0" smtClean="0">
                  <a:solidFill>
                    <a:srgbClr val="FF0000"/>
                  </a:solidFill>
                  <a:latin typeface="Arial" panose="020B0604020202020204" pitchFamily="34" charset="0"/>
                  <a:cs typeface="Arial" panose="020B0604020202020204" pitchFamily="34" charset="0"/>
                </a:rPr>
                <a:t>true</a:t>
              </a:r>
              <a:endParaRPr lang="zh-CN" altLang="en-US" dirty="0">
                <a:solidFill>
                  <a:srgbClr val="FF0000"/>
                </a:solidFill>
                <a:latin typeface="Arial" panose="020B0604020202020204" pitchFamily="34" charset="0"/>
                <a:cs typeface="Arial" panose="020B0604020202020204" pitchFamily="34" charset="0"/>
              </a:endParaRPr>
            </a:p>
          </p:txBody>
        </p:sp>
        <p:sp>
          <p:nvSpPr>
            <p:cNvPr id="68" name="TextBox 67"/>
            <p:cNvSpPr txBox="1"/>
            <p:nvPr/>
          </p:nvSpPr>
          <p:spPr>
            <a:xfrm>
              <a:off x="6227295" y="3932634"/>
              <a:ext cx="754215" cy="369332"/>
            </a:xfrm>
            <a:prstGeom prst="rect">
              <a:avLst/>
            </a:prstGeom>
            <a:noFill/>
          </p:spPr>
          <p:txBody>
            <a:bodyPr wrap="square" rtlCol="0">
              <a:spAutoFit/>
            </a:bodyPr>
            <a:lstStyle/>
            <a:p>
              <a:r>
                <a:rPr lang="en-US" altLang="zh-CN" dirty="0" smtClean="0">
                  <a:solidFill>
                    <a:srgbClr val="FF0000"/>
                  </a:solidFill>
                  <a:latin typeface="Arial" panose="020B0604020202020204" pitchFamily="34" charset="0"/>
                  <a:cs typeface="Arial" panose="020B0604020202020204" pitchFamily="34" charset="0"/>
                </a:rPr>
                <a:t>false</a:t>
              </a:r>
              <a:endParaRPr lang="zh-CN" altLang="en-US" dirty="0">
                <a:solidFill>
                  <a:srgbClr val="FF0000"/>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5" name="TextBox 4"/>
          <p:cNvSpPr txBox="1"/>
          <p:nvPr/>
        </p:nvSpPr>
        <p:spPr>
          <a:xfrm>
            <a:off x="361628" y="980728"/>
            <a:ext cx="8496944" cy="1661993"/>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 </a:t>
            </a:r>
            <a:r>
              <a:rPr lang="zh-CN" altLang="en-US" sz="2800" b="1" dirty="0" smtClean="0">
                <a:solidFill>
                  <a:srgbClr val="FF0000"/>
                </a:solidFill>
                <a:latin typeface="Arial" pitchFamily="34" charset="0"/>
                <a:ea typeface="华文细黑" pitchFamily="2" charset="-122"/>
                <a:cs typeface="Arial" pitchFamily="34" charset="0"/>
              </a:rPr>
              <a:t>操作数</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常量</a:t>
            </a:r>
            <a:endParaRPr lang="en-US" altLang="zh-CN" sz="2600" b="1" dirty="0" smtClean="0">
              <a:solidFill>
                <a:srgbClr val="0000FF"/>
              </a:solidFill>
              <a:latin typeface="Arial" pitchFamily="34" charset="0"/>
              <a:ea typeface="华文细黑" pitchFamily="2" charset="-122"/>
              <a:cs typeface="Arial" pitchFamily="34" charset="0"/>
            </a:endParaRPr>
          </a:p>
          <a:p>
            <a:r>
              <a:rPr lang="zh-CN" altLang="en-US" sz="2400" b="1" dirty="0" smtClean="0">
                <a:latin typeface="Arial" pitchFamily="34" charset="0"/>
                <a:ea typeface="华文细黑" pitchFamily="2" charset="-122"/>
                <a:cs typeface="Arial" pitchFamily="34" charset="0"/>
              </a:rPr>
              <a:t>在</a:t>
            </a:r>
            <a:r>
              <a:rPr lang="en-US" altLang="zh-CN" sz="2400" b="1" dirty="0" smtClean="0">
                <a:latin typeface="Arial" pitchFamily="34" charset="0"/>
                <a:ea typeface="华文细黑" pitchFamily="2" charset="-122"/>
                <a:cs typeface="Arial" pitchFamily="34" charset="0"/>
              </a:rPr>
              <a:t>Java</a:t>
            </a:r>
            <a:r>
              <a:rPr lang="zh-CN" altLang="en-US" sz="2400" b="1" dirty="0" smtClean="0">
                <a:latin typeface="Arial" pitchFamily="34" charset="0"/>
                <a:ea typeface="华文细黑" pitchFamily="2" charset="-122"/>
                <a:cs typeface="Arial" pitchFamily="34" charset="0"/>
              </a:rPr>
              <a:t>语言中，主要是利用</a:t>
            </a:r>
            <a:r>
              <a:rPr lang="en-US" altLang="zh-CN" sz="2400" b="1" dirty="0" smtClean="0">
                <a:solidFill>
                  <a:srgbClr val="C00000"/>
                </a:solidFill>
                <a:latin typeface="Arial" pitchFamily="34" charset="0"/>
                <a:ea typeface="华文细黑" pitchFamily="2" charset="-122"/>
                <a:cs typeface="Arial" pitchFamily="34" charset="0"/>
              </a:rPr>
              <a:t>final</a:t>
            </a:r>
            <a:r>
              <a:rPr lang="zh-CN" altLang="en-US" sz="2400" b="1" dirty="0" smtClean="0">
                <a:latin typeface="Arial" pitchFamily="34" charset="0"/>
                <a:ea typeface="华文细黑" pitchFamily="2" charset="-122"/>
                <a:cs typeface="Arial" pitchFamily="34" charset="0"/>
              </a:rPr>
              <a:t>关键字来进行常量定义。当常量被定义后，是不允许修改的。</a:t>
            </a:r>
            <a:endParaRPr lang="en-US" altLang="zh-CN" sz="2400" b="1" dirty="0" smtClean="0">
              <a:latin typeface="Arial" pitchFamily="34" charset="0"/>
              <a:ea typeface="华文细黑" pitchFamily="2" charset="-122"/>
              <a:cs typeface="Arial" pitchFamily="34" charset="0"/>
            </a:endParaRPr>
          </a:p>
        </p:txBody>
      </p:sp>
      <p:sp>
        <p:nvSpPr>
          <p:cNvPr id="4" name="矩形 3"/>
          <p:cNvSpPr/>
          <p:nvPr/>
        </p:nvSpPr>
        <p:spPr>
          <a:xfrm>
            <a:off x="395536" y="2708920"/>
            <a:ext cx="8208912" cy="492443"/>
          </a:xfrm>
          <a:prstGeom prst="rect">
            <a:avLst/>
          </a:prstGeom>
          <a:solidFill>
            <a:srgbClr val="FFFFCC"/>
          </a:solidFill>
          <a:ln>
            <a:solidFill>
              <a:srgbClr val="C00000"/>
            </a:solidFill>
          </a:ln>
        </p:spPr>
        <p:txBody>
          <a:bodyPr wrap="square">
            <a:spAutoFit/>
          </a:bodyPr>
          <a:lstStyle/>
          <a:p>
            <a:pPr algn="ctr"/>
            <a:r>
              <a:rPr lang="en-US" altLang="zh-CN" sz="2600" b="1" dirty="0" smtClean="0">
                <a:solidFill>
                  <a:srgbClr val="C00000"/>
                </a:solidFill>
                <a:latin typeface="Arial" pitchFamily="34" charset="0"/>
                <a:ea typeface="华文细黑" pitchFamily="2" charset="-122"/>
                <a:cs typeface="Arial" pitchFamily="34" charset="0"/>
              </a:rPr>
              <a:t>final</a:t>
            </a:r>
            <a:r>
              <a:rPr lang="en-US" altLang="zh-CN" sz="2600" b="1" dirty="0" smtClean="0">
                <a:latin typeface="Arial" pitchFamily="34" charset="0"/>
                <a:ea typeface="华文细黑" pitchFamily="2" charset="-122"/>
                <a:cs typeface="Arial" pitchFamily="34" charset="0"/>
              </a:rPr>
              <a:t> type&lt;</a:t>
            </a:r>
            <a:r>
              <a:rPr lang="zh-CN" altLang="en-US" sz="2600" b="1" dirty="0" smtClean="0">
                <a:latin typeface="Arial" pitchFamily="34" charset="0"/>
                <a:ea typeface="华文细黑" pitchFamily="2" charset="-122"/>
                <a:cs typeface="Arial" pitchFamily="34" charset="0"/>
              </a:rPr>
              <a:t>常量名</a:t>
            </a:r>
            <a:r>
              <a:rPr lang="en-US" altLang="zh-CN" sz="2600" b="1" dirty="0" smtClean="0">
                <a:latin typeface="Arial" pitchFamily="34" charset="0"/>
                <a:ea typeface="华文细黑" pitchFamily="2" charset="-122"/>
                <a:cs typeface="Arial" pitchFamily="34" charset="0"/>
              </a:rPr>
              <a:t>&gt;=&lt;</a:t>
            </a:r>
            <a:r>
              <a:rPr lang="zh-CN" altLang="en-US" sz="2600" b="1" dirty="0" smtClean="0">
                <a:latin typeface="Arial" pitchFamily="34" charset="0"/>
                <a:ea typeface="华文细黑" pitchFamily="2" charset="-122"/>
                <a:cs typeface="Arial" pitchFamily="34" charset="0"/>
              </a:rPr>
              <a:t>常量值</a:t>
            </a:r>
            <a:r>
              <a:rPr lang="en-US" altLang="zh-CN" sz="2600" b="1" dirty="0" smtClean="0">
                <a:latin typeface="Arial" pitchFamily="34" charset="0"/>
                <a:ea typeface="华文细黑" pitchFamily="2" charset="-122"/>
                <a:cs typeface="Arial" pitchFamily="34" charset="0"/>
              </a:rPr>
              <a:t>&gt;[,&lt;</a:t>
            </a:r>
            <a:r>
              <a:rPr lang="zh-CN" altLang="en-US" sz="2600" b="1" dirty="0" smtClean="0">
                <a:latin typeface="Arial" pitchFamily="34" charset="0"/>
                <a:ea typeface="华文细黑" pitchFamily="2" charset="-122"/>
                <a:cs typeface="Arial" pitchFamily="34" charset="0"/>
              </a:rPr>
              <a:t>常量名</a:t>
            </a:r>
            <a:r>
              <a:rPr lang="en-US" altLang="zh-CN" sz="2600" b="1" dirty="0" smtClean="0">
                <a:latin typeface="Arial" pitchFamily="34" charset="0"/>
                <a:ea typeface="华文细黑" pitchFamily="2" charset="-122"/>
                <a:cs typeface="Arial" pitchFamily="34" charset="0"/>
              </a:rPr>
              <a:t>&gt;[=</a:t>
            </a:r>
            <a:r>
              <a:rPr lang="zh-CN" altLang="en-US" sz="2600" b="1" dirty="0" smtClean="0">
                <a:latin typeface="Arial" pitchFamily="34" charset="0"/>
                <a:ea typeface="华文细黑" pitchFamily="2" charset="-122"/>
                <a:cs typeface="Arial" pitchFamily="34" charset="0"/>
              </a:rPr>
              <a:t>常量值</a:t>
            </a:r>
            <a:r>
              <a:rPr lang="en-US" altLang="zh-CN" sz="2600" b="1" dirty="0" smtClean="0">
                <a:latin typeface="Arial" pitchFamily="34" charset="0"/>
                <a:ea typeface="华文细黑" pitchFamily="2" charset="-122"/>
                <a:cs typeface="Arial" pitchFamily="34" charset="0"/>
              </a:rPr>
              <a:t>]…]</a:t>
            </a:r>
          </a:p>
        </p:txBody>
      </p:sp>
      <p:sp>
        <p:nvSpPr>
          <p:cNvPr id="6" name="TextBox 5"/>
          <p:cNvSpPr txBox="1"/>
          <p:nvPr/>
        </p:nvSpPr>
        <p:spPr>
          <a:xfrm>
            <a:off x="611560" y="3717032"/>
            <a:ext cx="6949280" cy="830997"/>
          </a:xfrm>
          <a:prstGeom prst="rect">
            <a:avLst/>
          </a:prstGeom>
          <a:noFill/>
        </p:spPr>
        <p:txBody>
          <a:bodyPr wrap="square" rtlCol="0">
            <a:spAutoFit/>
          </a:bodyPr>
          <a:lstStyle/>
          <a:p>
            <a:r>
              <a:rPr lang="zh-CN" altLang="en-US" sz="2400" b="1" dirty="0" smtClean="0">
                <a:latin typeface="Arial" pitchFamily="34" charset="0"/>
                <a:ea typeface="华文细黑" pitchFamily="2" charset="-122"/>
                <a:cs typeface="Arial" pitchFamily="34" charset="0"/>
              </a:rPr>
              <a:t>例如</a:t>
            </a:r>
            <a:r>
              <a:rPr lang="en-US" altLang="zh-CN" sz="2400" b="1" dirty="0" smtClean="0">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final</a:t>
            </a:r>
            <a:r>
              <a:rPr lang="en-US" altLang="zh-CN" sz="2400" b="1" dirty="0" smtClean="0">
                <a:latin typeface="Arial" pitchFamily="34" charset="0"/>
                <a:ea typeface="华文细黑" pitchFamily="2" charset="-122"/>
                <a:cs typeface="Arial" pitchFamily="34" charset="0"/>
              </a:rPr>
              <a:t> double PI=3.1415926;</a:t>
            </a:r>
          </a:p>
          <a:p>
            <a:r>
              <a:rPr lang="zh-CN" altLang="en-US" sz="2400" b="1" dirty="0" smtClean="0">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final</a:t>
            </a:r>
            <a:r>
              <a:rPr lang="en-US" altLang="zh-CN" sz="2400" b="1" dirty="0" smtClean="0">
                <a:latin typeface="Arial" pitchFamily="34" charset="0"/>
                <a:ea typeface="华文细黑" pitchFamily="2" charset="-122"/>
                <a:cs typeface="Arial" pitchFamily="34" charset="0"/>
              </a:rPr>
              <a:t> String USERNAME=“mfc”;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slide(fromBottom)">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strVal val="#ppt_w*0.05"/>
                                          </p:val>
                                        </p:tav>
                                        <p:tav tm="100000">
                                          <p:val>
                                            <p:strVal val="#ppt_w"/>
                                          </p:val>
                                        </p:tav>
                                      </p:tavLst>
                                    </p:anim>
                                    <p:anim calcmode="lin" valueType="num">
                                      <p:cBhvr>
                                        <p:cTn id="22" dur="500" fill="hold"/>
                                        <p:tgtEl>
                                          <p:spTgt spid="4"/>
                                        </p:tgtEl>
                                        <p:attrNameLst>
                                          <p:attrName>ppt_h</p:attrName>
                                        </p:attrNameLst>
                                      </p:cBhvr>
                                      <p:tavLst>
                                        <p:tav tm="0">
                                          <p:val>
                                            <p:strVal val="#ppt_h"/>
                                          </p:val>
                                        </p:tav>
                                        <p:tav tm="100000">
                                          <p:val>
                                            <p:strVal val="#ppt_h"/>
                                          </p:val>
                                        </p:tav>
                                      </p:tavLst>
                                    </p:anim>
                                    <p:anim calcmode="lin" valueType="num">
                                      <p:cBhvr>
                                        <p:cTn id="23" dur="500" fill="hold"/>
                                        <p:tgtEl>
                                          <p:spTgt spid="4"/>
                                        </p:tgtEl>
                                        <p:attrNameLst>
                                          <p:attrName>ppt_x</p:attrName>
                                        </p:attrNameLst>
                                      </p:cBhvr>
                                      <p:tavLst>
                                        <p:tav tm="0">
                                          <p:val>
                                            <p:strVal val="#ppt_x-.2"/>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pic>
        <p:nvPicPr>
          <p:cNvPr id="6147" name="Picture 3"/>
          <p:cNvPicPr>
            <a:picLocks noChangeAspect="1" noChangeArrowheads="1"/>
          </p:cNvPicPr>
          <p:nvPr/>
        </p:nvPicPr>
        <p:blipFill>
          <a:blip r:embed="rId2" cstate="print"/>
          <a:srcRect/>
          <a:stretch>
            <a:fillRect/>
          </a:stretch>
        </p:blipFill>
        <p:spPr bwMode="auto">
          <a:xfrm>
            <a:off x="683568" y="1340768"/>
            <a:ext cx="7792294" cy="432048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val="216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2308324"/>
          </a:xfrm>
          <a:prstGeom prst="rect">
            <a:avLst/>
          </a:prstGeom>
          <a:noFill/>
        </p:spPr>
        <p:txBody>
          <a:bodyPr wrap="square" rtlCol="0">
            <a:spAutoFit/>
          </a:bodyPr>
          <a:lstStyle/>
          <a:p>
            <a:pPr>
              <a:spcBef>
                <a:spcPts val="600"/>
              </a:spcBef>
              <a:spcAft>
                <a:spcPts val="6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do</a:t>
            </a:r>
            <a:r>
              <a:rPr lang="zh-CN" altLang="en-US" sz="2800" b="1" dirty="0" smtClean="0">
                <a:solidFill>
                  <a:srgbClr val="0000FF"/>
                </a:solidFill>
                <a:latin typeface="Arial" pitchFamily="34" charset="0"/>
                <a:ea typeface="华文细黑" pitchFamily="2" charset="-122"/>
                <a:cs typeface="Arial" pitchFamily="34" charset="0"/>
              </a:rPr>
              <a:t> </a:t>
            </a:r>
            <a:r>
              <a:rPr lang="en-US" altLang="zh-CN" sz="2800" b="1" dirty="0" smtClean="0">
                <a:solidFill>
                  <a:srgbClr val="0000FF"/>
                </a:solidFill>
                <a:latin typeface="Arial" pitchFamily="34" charset="0"/>
                <a:ea typeface="华文细黑" pitchFamily="2" charset="-122"/>
                <a:cs typeface="Arial" pitchFamily="34" charset="0"/>
              </a:rPr>
              <a:t>while</a:t>
            </a:r>
            <a:r>
              <a:rPr lang="zh-CN" altLang="en-US" sz="2800" b="1" dirty="0" smtClean="0">
                <a:solidFill>
                  <a:srgbClr val="0000FF"/>
                </a:solidFill>
                <a:latin typeface="Arial" pitchFamily="34" charset="0"/>
                <a:ea typeface="华文细黑" pitchFamily="2" charset="-122"/>
                <a:cs typeface="Arial" pitchFamily="34" charset="0"/>
              </a:rPr>
              <a:t>循环结构语句</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400" b="1" dirty="0" smtClean="0">
                <a:latin typeface="Arial" pitchFamily="34" charset="0"/>
                <a:ea typeface="华文细黑" pitchFamily="2" charset="-122"/>
                <a:cs typeface="Arial" pitchFamily="34" charset="0"/>
              </a:rPr>
              <a:t>do</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while</a:t>
            </a:r>
            <a:r>
              <a:rPr lang="zh-CN" altLang="en-US" sz="2400" b="1" dirty="0" smtClean="0">
                <a:latin typeface="Arial" pitchFamily="34" charset="0"/>
                <a:ea typeface="华文细黑" pitchFamily="2" charset="-122"/>
                <a:cs typeface="Arial" pitchFamily="34" charset="0"/>
              </a:rPr>
              <a:t>语句的循环终止是在循环体之后执行，即，它总是先执行一次循环体，然后判断条件表达式的值是否为真，若为真，则继续执行循环体；否则循环执行结束。</a:t>
            </a:r>
            <a:endParaRPr lang="en-US" altLang="zh-CN" sz="24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do</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while</a:t>
            </a:r>
            <a:r>
              <a:rPr lang="zh-CN" altLang="en-US" sz="2400" b="1" dirty="0" smtClean="0">
                <a:solidFill>
                  <a:srgbClr val="C00000"/>
                </a:solidFill>
                <a:latin typeface="Arial" pitchFamily="34" charset="0"/>
                <a:ea typeface="华文细黑" pitchFamily="2" charset="-122"/>
                <a:cs typeface="Arial" pitchFamily="34" charset="0"/>
              </a:rPr>
              <a:t>语句的语法格式：</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5" name="TextBox 4"/>
          <p:cNvSpPr txBox="1"/>
          <p:nvPr/>
        </p:nvSpPr>
        <p:spPr>
          <a:xfrm>
            <a:off x="827584" y="3573016"/>
            <a:ext cx="3888432" cy="1569660"/>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cs typeface="Arial" pitchFamily="34" charset="0"/>
              </a:rPr>
              <a:t>do{</a:t>
            </a:r>
          </a:p>
          <a:p>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循环体</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语句块</a:t>
            </a:r>
            <a:r>
              <a:rPr lang="en-US" altLang="zh-CN" sz="2400" dirty="0" smtClean="0">
                <a:latin typeface="Arial" pitchFamily="34" charset="0"/>
                <a:cs typeface="Arial" pitchFamily="34" charset="0"/>
              </a:rPr>
              <a:t>;</a:t>
            </a:r>
          </a:p>
          <a:p>
            <a:r>
              <a:rPr lang="zh-CN" altLang="en-US" sz="2400" dirty="0" smtClean="0">
                <a:latin typeface="Arial" pitchFamily="34" charset="0"/>
                <a:cs typeface="Arial" pitchFamily="34" charset="0"/>
              </a:rPr>
              <a:t>      循环控制变量增</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减</a:t>
            </a:r>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值</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while(</a:t>
            </a:r>
            <a:r>
              <a:rPr lang="zh-CN" altLang="en-US" sz="2400" dirty="0" smtClean="0">
                <a:latin typeface="Arial" pitchFamily="34" charset="0"/>
                <a:cs typeface="Arial" pitchFamily="34" charset="0"/>
              </a:rPr>
              <a:t>判断条件</a:t>
            </a:r>
            <a:r>
              <a:rPr lang="en-US" altLang="zh-CN" sz="2400" dirty="0" smtClean="0">
                <a:latin typeface="Arial" pitchFamily="34" charset="0"/>
                <a:cs typeface="Arial" pitchFamily="34" charset="0"/>
              </a:rPr>
              <a:t>)</a:t>
            </a:r>
          </a:p>
        </p:txBody>
      </p:sp>
      <p:grpSp>
        <p:nvGrpSpPr>
          <p:cNvPr id="35" name="组合 34"/>
          <p:cNvGrpSpPr/>
          <p:nvPr/>
        </p:nvGrpSpPr>
        <p:grpSpPr>
          <a:xfrm>
            <a:off x="5868144" y="2594884"/>
            <a:ext cx="2448272" cy="3930460"/>
            <a:chOff x="5868144" y="2204864"/>
            <a:chExt cx="2448272" cy="3930460"/>
          </a:xfrm>
        </p:grpSpPr>
        <p:grpSp>
          <p:nvGrpSpPr>
            <p:cNvPr id="7" name="组合 6"/>
            <p:cNvGrpSpPr/>
            <p:nvPr/>
          </p:nvGrpSpPr>
          <p:grpSpPr>
            <a:xfrm>
              <a:off x="5868144" y="2204864"/>
              <a:ext cx="2448272" cy="3897724"/>
              <a:chOff x="956524" y="1391568"/>
              <a:chExt cx="2448272" cy="3897724"/>
            </a:xfrm>
          </p:grpSpPr>
          <p:sp>
            <p:nvSpPr>
              <p:cNvPr id="8" name="矩形 7"/>
              <p:cNvSpPr/>
              <p:nvPr/>
            </p:nvSpPr>
            <p:spPr>
              <a:xfrm>
                <a:off x="956524" y="1671780"/>
                <a:ext cx="2448272" cy="3890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赋循环控制变量初值</a:t>
                </a:r>
                <a:endParaRPr lang="zh-CN" altLang="en-US" dirty="0"/>
              </a:p>
            </p:txBody>
          </p:sp>
          <p:sp>
            <p:nvSpPr>
              <p:cNvPr id="10" name="矩形 9"/>
              <p:cNvSpPr/>
              <p:nvPr/>
            </p:nvSpPr>
            <p:spPr>
              <a:xfrm>
                <a:off x="971810" y="2903736"/>
                <a:ext cx="2412112" cy="792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循环体</a:t>
                </a:r>
                <a:r>
                  <a:rPr lang="en-US" altLang="zh-CN" dirty="0" smtClean="0"/>
                  <a:t>;</a:t>
                </a:r>
              </a:p>
              <a:p>
                <a:pPr algn="ctr"/>
                <a:r>
                  <a:rPr lang="zh-CN" altLang="en-US" dirty="0" smtClean="0"/>
                  <a:t>循环控制变量增</a:t>
                </a:r>
                <a:r>
                  <a:rPr lang="en-US" altLang="zh-CN" dirty="0" smtClean="0"/>
                  <a:t>(</a:t>
                </a:r>
                <a:r>
                  <a:rPr lang="zh-CN" altLang="en-US" dirty="0" smtClean="0"/>
                  <a:t>减</a:t>
                </a:r>
                <a:r>
                  <a:rPr lang="en-US" altLang="zh-CN" dirty="0" smtClean="0"/>
                  <a:t>)</a:t>
                </a:r>
                <a:r>
                  <a:rPr lang="zh-CN" altLang="en-US" dirty="0" smtClean="0"/>
                  <a:t>值：</a:t>
                </a:r>
                <a:endParaRPr lang="zh-CN" altLang="en-US" dirty="0"/>
              </a:p>
            </p:txBody>
          </p:sp>
          <p:cxnSp>
            <p:nvCxnSpPr>
              <p:cNvPr id="13" name="直接箭头连接符 12"/>
              <p:cNvCxnSpPr>
                <a:stCxn id="8" idx="2"/>
                <a:endCxn id="10" idx="0"/>
              </p:cNvCxnSpPr>
              <p:nvPr/>
            </p:nvCxnSpPr>
            <p:spPr>
              <a:xfrm flipH="1">
                <a:off x="2177866" y="2060848"/>
                <a:ext cx="2794" cy="842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20" idx="0"/>
              </p:cNvCxnSpPr>
              <p:nvPr/>
            </p:nvCxnSpPr>
            <p:spPr>
              <a:xfrm>
                <a:off x="2177866" y="3695824"/>
                <a:ext cx="4351"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183160" y="139156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6524" y="4262596"/>
                <a:ext cx="864096"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true</a:t>
                </a:r>
                <a:endParaRPr lang="zh-CN" altLang="en-US" dirty="0">
                  <a:latin typeface="Times New Roman" pitchFamily="18" charset="0"/>
                  <a:cs typeface="Times New Roman" pitchFamily="18" charset="0"/>
                </a:endParaRPr>
              </a:p>
            </p:txBody>
          </p:sp>
          <p:cxnSp>
            <p:nvCxnSpPr>
              <p:cNvPr id="17" name="形状 53"/>
              <p:cNvCxnSpPr>
                <a:stCxn id="20" idx="1"/>
              </p:cNvCxnSpPr>
              <p:nvPr/>
            </p:nvCxnSpPr>
            <p:spPr>
              <a:xfrm rot="10800000" flipH="1">
                <a:off x="1112588" y="2368322"/>
                <a:ext cx="1068072" cy="2306586"/>
              </a:xfrm>
              <a:prstGeom prst="bentConnector3">
                <a:avLst>
                  <a:gd name="adj1" fmla="val -2140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88572" y="4919960"/>
                <a:ext cx="648072" cy="369332"/>
              </a:xfrm>
              <a:prstGeom prst="rect">
                <a:avLst/>
              </a:prstGeom>
              <a:noFill/>
            </p:spPr>
            <p:txBody>
              <a:bodyPr wrap="square" rtlCol="0">
                <a:spAutoFit/>
              </a:bodyPr>
              <a:lstStyle/>
              <a:p>
                <a:pPr algn="r"/>
                <a:r>
                  <a:rPr lang="en-US" altLang="zh-CN" dirty="0" smtClean="0">
                    <a:latin typeface="Times New Roman" pitchFamily="18" charset="0"/>
                    <a:cs typeface="Times New Roman" pitchFamily="18" charset="0"/>
                  </a:rPr>
                  <a:t>false</a:t>
                </a:r>
                <a:endParaRPr lang="zh-CN" altLang="en-US" dirty="0">
                  <a:latin typeface="Times New Roman" pitchFamily="18" charset="0"/>
                  <a:cs typeface="Times New Roman" pitchFamily="18" charset="0"/>
                </a:endParaRPr>
              </a:p>
            </p:txBody>
          </p:sp>
        </p:grpSp>
        <p:sp>
          <p:nvSpPr>
            <p:cNvPr id="20" name="流程图: 决策 19"/>
            <p:cNvSpPr/>
            <p:nvPr/>
          </p:nvSpPr>
          <p:spPr>
            <a:xfrm>
              <a:off x="6024208" y="5229200"/>
              <a:ext cx="2139258" cy="51800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判断条件</a:t>
              </a:r>
              <a:endParaRPr lang="zh-CN" altLang="en-US" sz="1600" dirty="0"/>
            </a:p>
          </p:txBody>
        </p:sp>
        <p:cxnSp>
          <p:nvCxnSpPr>
            <p:cNvPr id="25" name="直接箭头连接符 24"/>
            <p:cNvCxnSpPr/>
            <p:nvPr/>
          </p:nvCxnSpPr>
          <p:spPr>
            <a:xfrm>
              <a:off x="7104328" y="577528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p:cTn id="11"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2"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3"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4"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strVal val="#ppt_w*0.05"/>
                                          </p:val>
                                        </p:tav>
                                        <p:tav tm="100000">
                                          <p:val>
                                            <p:strVal val="#ppt_w"/>
                                          </p:val>
                                        </p:tav>
                                      </p:tavLst>
                                    </p:anim>
                                    <p:anim calcmode="lin" valueType="num">
                                      <p:cBhvr>
                                        <p:cTn id="25" dur="500" fill="hold"/>
                                        <p:tgtEl>
                                          <p:spTgt spid="35"/>
                                        </p:tgtEl>
                                        <p:attrNameLst>
                                          <p:attrName>ppt_h</p:attrName>
                                        </p:attrNameLst>
                                      </p:cBhvr>
                                      <p:tavLst>
                                        <p:tav tm="0">
                                          <p:val>
                                            <p:strVal val="#ppt_h"/>
                                          </p:val>
                                        </p:tav>
                                        <p:tav tm="100000">
                                          <p:val>
                                            <p:strVal val="#ppt_h"/>
                                          </p:val>
                                        </p:tav>
                                      </p:tavLst>
                                    </p:anim>
                                    <p:anim calcmode="lin" valueType="num">
                                      <p:cBhvr>
                                        <p:cTn id="26" dur="500" fill="hold"/>
                                        <p:tgtEl>
                                          <p:spTgt spid="35"/>
                                        </p:tgtEl>
                                        <p:attrNameLst>
                                          <p:attrName>ppt_x</p:attrName>
                                        </p:attrNameLst>
                                      </p:cBhvr>
                                      <p:tavLst>
                                        <p:tav tm="0">
                                          <p:val>
                                            <p:strVal val="#ppt_x-.2"/>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Effect transition="in" filter="fade">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4278094"/>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5</a:t>
            </a:r>
            <a:r>
              <a:rPr lang="zh-CN" altLang="en-US" sz="3200" b="1" dirty="0" smtClean="0">
                <a:solidFill>
                  <a:srgbClr val="FF0000"/>
                </a:solidFill>
                <a:latin typeface="Arial" pitchFamily="34" charset="0"/>
                <a:ea typeface="华文细黑" pitchFamily="2" charset="-122"/>
                <a:cs typeface="Arial" pitchFamily="34" charset="0"/>
              </a:rPr>
              <a:t> 转移语句</a:t>
            </a:r>
            <a:r>
              <a:rPr lang="en-US" altLang="zh-CN" sz="3200" b="1" dirty="0" smtClean="0">
                <a:solidFill>
                  <a:srgbClr val="FF0000"/>
                </a:solidFill>
                <a:latin typeface="Arial" pitchFamily="34" charset="0"/>
                <a:ea typeface="华文细黑" pitchFamily="2" charset="-122"/>
                <a:cs typeface="Arial" pitchFamily="34" charset="0"/>
              </a:rPr>
              <a:t>(break</a:t>
            </a:r>
            <a:r>
              <a:rPr lang="zh-CN" altLang="en-US" sz="3200" b="1" dirty="0" smtClean="0">
                <a:solidFill>
                  <a:srgbClr val="FF0000"/>
                </a:solidFill>
                <a:latin typeface="Arial" pitchFamily="34" charset="0"/>
                <a:ea typeface="华文细黑" pitchFamily="2" charset="-122"/>
                <a:cs typeface="Arial" pitchFamily="34" charset="0"/>
              </a:rPr>
              <a:t>与</a:t>
            </a:r>
            <a:r>
              <a:rPr lang="en-US" altLang="zh-CN" sz="3200" b="1" dirty="0" smtClean="0">
                <a:solidFill>
                  <a:srgbClr val="FF0000"/>
                </a:solidFill>
                <a:latin typeface="Arial" pitchFamily="34" charset="0"/>
                <a:ea typeface="华文细黑" pitchFamily="2" charset="-122"/>
                <a:cs typeface="Arial" pitchFamily="34" charset="0"/>
              </a:rPr>
              <a:t>continue)</a:t>
            </a:r>
          </a:p>
          <a:p>
            <a:pPr>
              <a:spcBef>
                <a:spcPts val="600"/>
              </a:spcBef>
              <a:spcAft>
                <a:spcPts val="600"/>
              </a:spcAft>
              <a:buFont typeface="Wingdings" pitchFamily="2" charset="2"/>
              <a:buChar char="Ø"/>
            </a:pPr>
            <a:r>
              <a:rPr lang="en-US" altLang="zh-CN" sz="2800" b="1" dirty="0" smtClean="0">
                <a:solidFill>
                  <a:srgbClr val="0000FF"/>
                </a:solidFill>
                <a:latin typeface="华文细黑" pitchFamily="2" charset="-122"/>
                <a:ea typeface="华文细黑" pitchFamily="2" charset="-122"/>
                <a:cs typeface="Arial" pitchFamily="34" charset="0"/>
              </a:rPr>
              <a:t>break</a:t>
            </a:r>
            <a:r>
              <a:rPr lang="zh-CN" altLang="en-US" sz="2800" b="1" dirty="0" smtClean="0">
                <a:solidFill>
                  <a:srgbClr val="0000FF"/>
                </a:solidFill>
                <a:latin typeface="华文细黑" pitchFamily="2" charset="-122"/>
                <a:ea typeface="华文细黑" pitchFamily="2" charset="-122"/>
                <a:cs typeface="Arial" pitchFamily="34" charset="0"/>
              </a:rPr>
              <a:t>语句</a:t>
            </a:r>
            <a:endParaRPr lang="en-US" altLang="zh-CN" sz="2800" b="1" dirty="0" smtClean="0">
              <a:solidFill>
                <a:srgbClr val="0000FF"/>
              </a:solidFill>
              <a:latin typeface="华文细黑" pitchFamily="2" charset="-122"/>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华文细黑" pitchFamily="2" charset="-122"/>
                <a:ea typeface="华文细黑" pitchFamily="2" charset="-122"/>
                <a:cs typeface="Arial" pitchFamily="34" charset="0"/>
              </a:rPr>
              <a:t>break</a:t>
            </a:r>
            <a:r>
              <a:rPr lang="zh-CN" altLang="en-US" sz="2600" b="1" dirty="0" smtClean="0">
                <a:latin typeface="华文细黑" pitchFamily="2" charset="-122"/>
                <a:ea typeface="华文细黑" pitchFamily="2" charset="-122"/>
                <a:cs typeface="Arial" pitchFamily="34" charset="0"/>
              </a:rPr>
              <a:t>语句可用于</a:t>
            </a:r>
            <a:r>
              <a:rPr lang="en-US" altLang="zh-CN" sz="2600" b="1" dirty="0" smtClean="0">
                <a:latin typeface="华文细黑" pitchFamily="2" charset="-122"/>
                <a:ea typeface="华文细黑" pitchFamily="2" charset="-122"/>
                <a:cs typeface="Arial" pitchFamily="34" charset="0"/>
              </a:rPr>
              <a:t>switch</a:t>
            </a:r>
            <a:r>
              <a:rPr lang="zh-CN" altLang="en-US" sz="2600" b="1" dirty="0" smtClean="0">
                <a:latin typeface="华文细黑" pitchFamily="2" charset="-122"/>
                <a:ea typeface="华文细黑" pitchFamily="2" charset="-122"/>
                <a:cs typeface="Arial" pitchFamily="34" charset="0"/>
              </a:rPr>
              <a:t>语句，</a:t>
            </a:r>
            <a:r>
              <a:rPr lang="en-US" altLang="zh-CN" sz="2600" b="1" dirty="0" smtClean="0">
                <a:latin typeface="华文细黑" pitchFamily="2" charset="-122"/>
                <a:ea typeface="华文细黑" pitchFamily="2" charset="-122"/>
                <a:cs typeface="Arial" pitchFamily="34" charset="0"/>
              </a:rPr>
              <a:t>for</a:t>
            </a:r>
            <a:r>
              <a:rPr lang="zh-CN" altLang="en-US" sz="2600" b="1" dirty="0" smtClean="0">
                <a:latin typeface="华文细黑" pitchFamily="2" charset="-122"/>
                <a:ea typeface="华文细黑" pitchFamily="2" charset="-122"/>
                <a:cs typeface="Arial" pitchFamily="34" charset="0"/>
              </a:rPr>
              <a:t>、</a:t>
            </a:r>
            <a:r>
              <a:rPr lang="en-US" altLang="zh-CN" sz="2600" b="1" dirty="0" smtClean="0">
                <a:latin typeface="华文细黑" pitchFamily="2" charset="-122"/>
                <a:ea typeface="华文细黑" pitchFamily="2" charset="-122"/>
                <a:cs typeface="Arial" pitchFamily="34" charset="0"/>
              </a:rPr>
              <a:t>while</a:t>
            </a:r>
            <a:r>
              <a:rPr lang="zh-CN" altLang="en-US" sz="2600" b="1" dirty="0" smtClean="0">
                <a:latin typeface="华文细黑" pitchFamily="2" charset="-122"/>
                <a:ea typeface="华文细黑" pitchFamily="2" charset="-122"/>
                <a:cs typeface="Arial" pitchFamily="34" charset="0"/>
              </a:rPr>
              <a:t>及</a:t>
            </a:r>
            <a:r>
              <a:rPr lang="en-US" altLang="zh-CN" sz="2600" b="1" dirty="0" smtClean="0">
                <a:latin typeface="华文细黑" pitchFamily="2" charset="-122"/>
                <a:ea typeface="华文细黑" pitchFamily="2" charset="-122"/>
                <a:cs typeface="Arial" pitchFamily="34" charset="0"/>
              </a:rPr>
              <a:t>do</a:t>
            </a:r>
            <a:r>
              <a:rPr lang="zh-CN" altLang="en-US" sz="2600" b="1" dirty="0" smtClean="0">
                <a:latin typeface="华文细黑" pitchFamily="2" charset="-122"/>
                <a:ea typeface="华文细黑" pitchFamily="2" charset="-122"/>
                <a:cs typeface="Arial" pitchFamily="34" charset="0"/>
              </a:rPr>
              <a:t>等循环语句和块语句中。</a:t>
            </a:r>
            <a:endParaRPr lang="en-US" altLang="zh-CN" sz="2600" b="1" dirty="0" smtClean="0">
              <a:latin typeface="华文细黑" pitchFamily="2" charset="-122"/>
              <a:ea typeface="华文细黑" pitchFamily="2" charset="-122"/>
              <a:cs typeface="Arial" pitchFamily="34" charset="0"/>
            </a:endParaRPr>
          </a:p>
          <a:p>
            <a:pPr>
              <a:spcBef>
                <a:spcPts val="600"/>
              </a:spcBef>
              <a:spcAft>
                <a:spcPts val="600"/>
              </a:spcAft>
              <a:buFont typeface="Wingdings" pitchFamily="2" charset="2"/>
              <a:buChar char="ü"/>
            </a:pPr>
            <a:r>
              <a:rPr lang="zh-CN" altLang="en-US" sz="2400" b="1" dirty="0" smtClean="0">
                <a:latin typeface="华文细黑" pitchFamily="2" charset="-122"/>
                <a:ea typeface="华文细黑" pitchFamily="2" charset="-122"/>
                <a:cs typeface="Arial" pitchFamily="34" charset="0"/>
              </a:rPr>
              <a:t>在</a:t>
            </a:r>
            <a:r>
              <a:rPr lang="en-US" altLang="zh-CN" sz="2400" b="1" dirty="0" smtClean="0">
                <a:latin typeface="华文细黑" pitchFamily="2" charset="-122"/>
                <a:ea typeface="华文细黑" pitchFamily="2" charset="-122"/>
                <a:cs typeface="Arial" pitchFamily="34" charset="0"/>
              </a:rPr>
              <a:t>switch</a:t>
            </a:r>
            <a:r>
              <a:rPr lang="zh-CN" altLang="en-US" sz="2400" b="1" dirty="0" smtClean="0">
                <a:latin typeface="华文细黑" pitchFamily="2" charset="-122"/>
                <a:ea typeface="华文细黑" pitchFamily="2" charset="-122"/>
                <a:cs typeface="Arial" pitchFamily="34" charset="0"/>
              </a:rPr>
              <a:t>语句及循环语句中，</a:t>
            </a:r>
            <a:r>
              <a:rPr lang="en-US" altLang="zh-CN" sz="2400" b="1" dirty="0" smtClean="0">
                <a:latin typeface="华文细黑" pitchFamily="2" charset="-122"/>
                <a:ea typeface="华文细黑" pitchFamily="2" charset="-122"/>
                <a:cs typeface="Arial" pitchFamily="34" charset="0"/>
              </a:rPr>
              <a:t>break</a:t>
            </a:r>
            <a:r>
              <a:rPr lang="zh-CN" altLang="en-US" sz="2400" b="1" dirty="0" smtClean="0">
                <a:latin typeface="华文细黑" pitchFamily="2" charset="-122"/>
                <a:ea typeface="华文细黑" pitchFamily="2" charset="-122"/>
                <a:cs typeface="Arial" pitchFamily="34" charset="0"/>
              </a:rPr>
              <a:t>的语义是跳过本块中余下的所有语句，转到块尾，执行其后的语句。</a:t>
            </a:r>
            <a:endParaRPr lang="en-US" altLang="zh-CN" sz="2400" b="1" dirty="0" smtClean="0">
              <a:latin typeface="华文细黑" pitchFamily="2" charset="-122"/>
              <a:ea typeface="华文细黑" pitchFamily="2" charset="-122"/>
              <a:cs typeface="Arial" pitchFamily="34" charset="0"/>
            </a:endParaRPr>
          </a:p>
          <a:p>
            <a:pPr>
              <a:spcBef>
                <a:spcPts val="600"/>
              </a:spcBef>
              <a:spcAft>
                <a:spcPts val="600"/>
              </a:spcAft>
              <a:buFont typeface="Wingdings" pitchFamily="2" charset="2"/>
              <a:buChar char="ü"/>
            </a:pPr>
            <a:r>
              <a:rPr lang="zh-CN" altLang="en-US" sz="2400" b="1" dirty="0" smtClean="0">
                <a:latin typeface="华文细黑" pitchFamily="2" charset="-122"/>
                <a:ea typeface="华文细黑" pitchFamily="2" charset="-122"/>
                <a:cs typeface="Arial" pitchFamily="34" charset="0"/>
              </a:rPr>
              <a:t>在循环语句中，可以用</a:t>
            </a:r>
            <a:r>
              <a:rPr lang="en-US" altLang="zh-CN" sz="2400" b="1" dirty="0" smtClean="0">
                <a:latin typeface="华文细黑" pitchFamily="2" charset="-122"/>
                <a:ea typeface="华文细黑" pitchFamily="2" charset="-122"/>
                <a:cs typeface="Arial" pitchFamily="34" charset="0"/>
              </a:rPr>
              <a:t>break</a:t>
            </a:r>
            <a:r>
              <a:rPr lang="zh-CN" altLang="en-US" sz="2400" b="1" dirty="0" smtClean="0">
                <a:latin typeface="华文细黑" pitchFamily="2" charset="-122"/>
                <a:ea typeface="华文细黑" pitchFamily="2" charset="-122"/>
                <a:cs typeface="Arial" pitchFamily="34" charset="0"/>
              </a:rPr>
              <a:t>语句强行退出循环，继续执行循环体外的下一个语句，如果</a:t>
            </a:r>
            <a:r>
              <a:rPr lang="en-US" altLang="zh-CN" sz="2400" b="1" dirty="0" smtClean="0">
                <a:latin typeface="华文细黑" pitchFamily="2" charset="-122"/>
                <a:ea typeface="华文细黑" pitchFamily="2" charset="-122"/>
                <a:cs typeface="Arial" pitchFamily="34" charset="0"/>
              </a:rPr>
              <a:t>break</a:t>
            </a:r>
            <a:r>
              <a:rPr lang="zh-CN" altLang="en-US" sz="2400" b="1" dirty="0" smtClean="0">
                <a:latin typeface="华文细黑" pitchFamily="2" charset="-122"/>
                <a:ea typeface="华文细黑" pitchFamily="2" charset="-122"/>
                <a:cs typeface="Arial" pitchFamily="34" charset="0"/>
              </a:rPr>
              <a:t>出现在嵌套循环中的内循环，则</a:t>
            </a:r>
            <a:r>
              <a:rPr lang="en-US" altLang="zh-CN" sz="2400" b="1" dirty="0" smtClean="0">
                <a:latin typeface="华文细黑" pitchFamily="2" charset="-122"/>
                <a:ea typeface="华文细黑" pitchFamily="2" charset="-122"/>
                <a:cs typeface="Arial" pitchFamily="34" charset="0"/>
              </a:rPr>
              <a:t>break</a:t>
            </a:r>
            <a:r>
              <a:rPr lang="zh-CN" altLang="en-US" sz="2400" b="1" dirty="0" smtClean="0">
                <a:latin typeface="华文细黑" pitchFamily="2" charset="-122"/>
                <a:ea typeface="华文细黑" pitchFamily="2" charset="-122"/>
                <a:cs typeface="Arial" pitchFamily="34" charset="0"/>
              </a:rPr>
              <a:t>语句只会退出当前一层循环。</a:t>
            </a:r>
            <a:endParaRPr lang="en-US" altLang="zh-CN" sz="2400" b="1" dirty="0" smtClean="0">
              <a:latin typeface="华文细黑" pitchFamily="2" charset="-122"/>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pic>
        <p:nvPicPr>
          <p:cNvPr id="61442" name="Picture 2"/>
          <p:cNvPicPr>
            <a:picLocks noChangeAspect="1" noChangeArrowheads="1"/>
          </p:cNvPicPr>
          <p:nvPr/>
        </p:nvPicPr>
        <p:blipFill>
          <a:blip r:embed="rId2" cstate="print"/>
          <a:srcRect/>
          <a:stretch>
            <a:fillRect/>
          </a:stretch>
        </p:blipFill>
        <p:spPr bwMode="auto">
          <a:xfrm>
            <a:off x="3059832" y="1700808"/>
            <a:ext cx="5672978" cy="3600400"/>
          </a:xfrm>
          <a:prstGeom prst="rect">
            <a:avLst/>
          </a:prstGeom>
          <a:noFill/>
          <a:ln w="9525">
            <a:solidFill>
              <a:srgbClr val="C00000"/>
            </a:solidFill>
            <a:miter lim="800000"/>
            <a:headEnd/>
            <a:tailEnd/>
          </a:ln>
        </p:spPr>
      </p:pic>
      <p:pic>
        <p:nvPicPr>
          <p:cNvPr id="61443" name="Picture 3"/>
          <p:cNvPicPr>
            <a:picLocks noChangeAspect="1" noChangeArrowheads="1"/>
          </p:cNvPicPr>
          <p:nvPr/>
        </p:nvPicPr>
        <p:blipFill>
          <a:blip r:embed="rId3" cstate="print"/>
          <a:srcRect/>
          <a:stretch>
            <a:fillRect/>
          </a:stretch>
        </p:blipFill>
        <p:spPr bwMode="auto">
          <a:xfrm>
            <a:off x="1043608" y="1916832"/>
            <a:ext cx="1872208" cy="3330559"/>
          </a:xfrm>
          <a:prstGeom prst="rect">
            <a:avLst/>
          </a:prstGeom>
          <a:noFill/>
          <a:ln w="9525">
            <a:noFill/>
            <a:miter lim="800000"/>
            <a:headEnd/>
            <a:tailEnd/>
          </a:ln>
        </p:spPr>
      </p:pic>
      <p:sp>
        <p:nvSpPr>
          <p:cNvPr id="7" name="TextBox 6"/>
          <p:cNvSpPr txBox="1"/>
          <p:nvPr/>
        </p:nvSpPr>
        <p:spPr>
          <a:xfrm>
            <a:off x="361628" y="980728"/>
            <a:ext cx="8496944" cy="492443"/>
          </a:xfrm>
          <a:prstGeom prst="rect">
            <a:avLst/>
          </a:prstGeom>
          <a:noFill/>
        </p:spPr>
        <p:txBody>
          <a:bodyPr wrap="square" rtlCol="0">
            <a:spAutoFit/>
          </a:bodyPr>
          <a:lstStyle/>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例：</a:t>
            </a:r>
            <a:r>
              <a:rPr lang="zh-CN" altLang="en-US" sz="2600" b="1" dirty="0" smtClean="0">
                <a:latin typeface="Arial" pitchFamily="34" charset="0"/>
                <a:ea typeface="华文细黑" pitchFamily="2" charset="-122"/>
                <a:cs typeface="Arial" pitchFamily="34" charset="0"/>
              </a:rPr>
              <a:t>编制程序输出下列图案。</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830997"/>
          </a:xfrm>
          <a:prstGeom prst="rect">
            <a:avLst/>
          </a:prstGeom>
          <a:noFill/>
        </p:spPr>
        <p:txBody>
          <a:bodyPr wrap="square" rtlCol="0">
            <a:spAutoFit/>
          </a:bodyPr>
          <a:lstStyle/>
          <a:p>
            <a:pPr>
              <a:buFont typeface="Wingdings" pitchFamily="2" charset="2"/>
              <a:buChar char="ü"/>
            </a:pPr>
            <a:r>
              <a:rPr lang="zh-CN" altLang="en-US" sz="2400" b="1" dirty="0" smtClean="0">
                <a:latin typeface="Arial" pitchFamily="34" charset="0"/>
                <a:ea typeface="华文细黑" pitchFamily="2" charset="-122"/>
                <a:cs typeface="Arial" pitchFamily="34" charset="0"/>
              </a:rPr>
              <a:t>在块中和标号配合使用，语法格式为：</a:t>
            </a:r>
            <a:r>
              <a:rPr lang="en-US" altLang="zh-CN" sz="2400" b="1" dirty="0" smtClean="0">
                <a:solidFill>
                  <a:srgbClr val="FF0000"/>
                </a:solidFill>
                <a:latin typeface="Arial" pitchFamily="34" charset="0"/>
                <a:ea typeface="华文细黑" pitchFamily="2" charset="-122"/>
                <a:cs typeface="Arial" pitchFamily="34" charset="0"/>
              </a:rPr>
              <a:t>break </a:t>
            </a:r>
            <a:r>
              <a:rPr lang="zh-CN" altLang="en-US" sz="2400" b="1" dirty="0" smtClean="0">
                <a:solidFill>
                  <a:srgbClr val="FF0000"/>
                </a:solidFill>
                <a:latin typeface="Arial" pitchFamily="34" charset="0"/>
                <a:ea typeface="华文细黑" pitchFamily="2" charset="-122"/>
                <a:cs typeface="Arial" pitchFamily="34" charset="0"/>
              </a:rPr>
              <a:t>标号；</a:t>
            </a:r>
            <a:r>
              <a:rPr lang="zh-CN" altLang="en-US" sz="2400" b="1" dirty="0" smtClean="0">
                <a:latin typeface="Arial" pitchFamily="34" charset="0"/>
                <a:ea typeface="华文细黑" pitchFamily="2" charset="-122"/>
                <a:cs typeface="Arial" pitchFamily="34" charset="0"/>
              </a:rPr>
              <a:t>其语义是跳出标号所标记的语句块，继续执行其后的语句。</a:t>
            </a:r>
            <a:endParaRPr lang="en-US" altLang="zh-CN" sz="2400" b="1" dirty="0" smtClean="0">
              <a:latin typeface="Arial" pitchFamily="34" charset="0"/>
              <a:ea typeface="华文细黑" pitchFamily="2" charset="-122"/>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835696" y="1916832"/>
            <a:ext cx="4896544" cy="4502569"/>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1261884"/>
          </a:xfrm>
          <a:prstGeom prst="rect">
            <a:avLst/>
          </a:prstGeom>
          <a:noFill/>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continue</a:t>
            </a:r>
            <a:r>
              <a:rPr lang="zh-CN" altLang="en-US" sz="2800" b="1" dirty="0" smtClean="0">
                <a:solidFill>
                  <a:srgbClr val="0000FF"/>
                </a:solidFill>
                <a:latin typeface="Arial" pitchFamily="34" charset="0"/>
                <a:ea typeface="华文细黑" pitchFamily="2" charset="-122"/>
                <a:cs typeface="Arial" pitchFamily="34" charset="0"/>
              </a:rPr>
              <a:t>语句</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在循环语句中，</a:t>
            </a:r>
            <a:r>
              <a:rPr lang="en-US" altLang="zh-CN" sz="2400" b="1" dirty="0" smtClean="0">
                <a:latin typeface="Arial" pitchFamily="34" charset="0"/>
                <a:ea typeface="华文细黑" pitchFamily="2" charset="-122"/>
                <a:cs typeface="Arial" pitchFamily="34" charset="0"/>
              </a:rPr>
              <a:t>continue</a:t>
            </a:r>
            <a:r>
              <a:rPr lang="zh-CN" altLang="en-US" sz="2400" b="1" dirty="0" smtClean="0">
                <a:latin typeface="Arial" pitchFamily="34" charset="0"/>
                <a:ea typeface="华文细黑" pitchFamily="2" charset="-122"/>
                <a:cs typeface="Arial" pitchFamily="34" charset="0"/>
              </a:rPr>
              <a:t>可以立即结束当次循环而执行下一次循环。</a:t>
            </a:r>
            <a:endParaRPr lang="en-US" altLang="zh-CN" sz="2400" b="1" dirty="0" smtClean="0">
              <a:latin typeface="Arial" pitchFamily="34" charset="0"/>
              <a:ea typeface="华文细黑" pitchFamily="2" charset="-122"/>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683568" y="2276872"/>
            <a:ext cx="5400600" cy="1965736"/>
          </a:xfrm>
          <a:prstGeom prst="rect">
            <a:avLst/>
          </a:prstGeom>
          <a:noFill/>
          <a:ln w="9525">
            <a:solidFill>
              <a:srgbClr val="FF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11560" y="4653136"/>
            <a:ext cx="5509026" cy="1872208"/>
          </a:xfrm>
          <a:prstGeom prst="rect">
            <a:avLst/>
          </a:prstGeom>
          <a:noFill/>
          <a:ln w="9525">
            <a:solidFill>
              <a:srgbClr val="FF0000"/>
            </a:solidFill>
            <a:miter lim="800000"/>
            <a:headEnd/>
            <a:tailEnd/>
          </a:ln>
        </p:spPr>
      </p:pic>
      <p:sp>
        <p:nvSpPr>
          <p:cNvPr id="6" name="TextBox 5"/>
          <p:cNvSpPr txBox="1"/>
          <p:nvPr/>
        </p:nvSpPr>
        <p:spPr>
          <a:xfrm>
            <a:off x="6732240" y="2067813"/>
            <a:ext cx="1800200" cy="2585323"/>
          </a:xfrm>
          <a:prstGeom prst="rect">
            <a:avLst/>
          </a:prstGeom>
          <a:noFill/>
        </p:spPr>
        <p:txBody>
          <a:bodyPr wrap="square" rtlCol="0">
            <a:spAutoFit/>
          </a:bodyPr>
          <a:lstStyle/>
          <a:p>
            <a:r>
              <a:rPr lang="en-US" altLang="zh-CN" dirty="0" smtClean="0"/>
              <a:t>i=0</a:t>
            </a:r>
          </a:p>
          <a:p>
            <a:r>
              <a:rPr lang="en-US" altLang="zh-CN" dirty="0" err="1" smtClean="0"/>
              <a:t>i</a:t>
            </a:r>
            <a:r>
              <a:rPr lang="en-US" altLang="zh-CN" dirty="0" smtClean="0"/>
              <a:t>=1</a:t>
            </a:r>
          </a:p>
          <a:p>
            <a:r>
              <a:rPr lang="en-US" altLang="zh-CN" dirty="0" err="1" smtClean="0"/>
              <a:t>i</a:t>
            </a:r>
            <a:r>
              <a:rPr lang="en-US" altLang="zh-CN" dirty="0" smtClean="0"/>
              <a:t>=2</a:t>
            </a:r>
          </a:p>
          <a:p>
            <a:r>
              <a:rPr lang="en-US" altLang="zh-CN" dirty="0" err="1" smtClean="0"/>
              <a:t>i</a:t>
            </a:r>
            <a:r>
              <a:rPr lang="en-US" altLang="zh-CN" dirty="0" smtClean="0"/>
              <a:t>=3</a:t>
            </a:r>
          </a:p>
          <a:p>
            <a:r>
              <a:rPr lang="en-US" altLang="zh-CN" dirty="0" err="1" smtClean="0"/>
              <a:t>i</a:t>
            </a:r>
            <a:r>
              <a:rPr lang="en-US" altLang="zh-CN" dirty="0" smtClean="0"/>
              <a:t>=4</a:t>
            </a:r>
          </a:p>
          <a:p>
            <a:r>
              <a:rPr lang="en-US" altLang="zh-CN" dirty="0" err="1" smtClean="0"/>
              <a:t>i</a:t>
            </a:r>
            <a:r>
              <a:rPr lang="en-US" altLang="zh-CN" dirty="0" smtClean="0"/>
              <a:t>=6</a:t>
            </a:r>
          </a:p>
          <a:p>
            <a:r>
              <a:rPr lang="en-US" altLang="zh-CN" dirty="0" err="1" smtClean="0"/>
              <a:t>i</a:t>
            </a:r>
            <a:r>
              <a:rPr lang="en-US" altLang="zh-CN" dirty="0" smtClean="0"/>
              <a:t>=7</a:t>
            </a:r>
          </a:p>
          <a:p>
            <a:r>
              <a:rPr lang="en-US" altLang="zh-CN" dirty="0" err="1" smtClean="0"/>
              <a:t>i</a:t>
            </a:r>
            <a:r>
              <a:rPr lang="en-US" altLang="zh-CN" dirty="0" smtClean="0"/>
              <a:t>=8</a:t>
            </a:r>
          </a:p>
          <a:p>
            <a:r>
              <a:rPr lang="en-US" altLang="zh-CN" dirty="0" err="1" smtClean="0"/>
              <a:t>i</a:t>
            </a:r>
            <a:r>
              <a:rPr lang="en-US" altLang="zh-CN" dirty="0" smtClean="0"/>
              <a:t>=9</a:t>
            </a:r>
            <a:endParaRPr lang="zh-CN" altLang="en-US" dirty="0"/>
          </a:p>
        </p:txBody>
      </p:sp>
      <p:sp>
        <p:nvSpPr>
          <p:cNvPr id="7" name="TextBox 6"/>
          <p:cNvSpPr txBox="1"/>
          <p:nvPr/>
        </p:nvSpPr>
        <p:spPr>
          <a:xfrm>
            <a:off x="6732240" y="5013176"/>
            <a:ext cx="1800200" cy="1477328"/>
          </a:xfrm>
          <a:prstGeom prst="rect">
            <a:avLst/>
          </a:prstGeom>
          <a:noFill/>
        </p:spPr>
        <p:txBody>
          <a:bodyPr wrap="square" rtlCol="0">
            <a:spAutoFit/>
          </a:bodyPr>
          <a:lstStyle/>
          <a:p>
            <a:r>
              <a:rPr lang="en-US" altLang="zh-CN" dirty="0" smtClean="0"/>
              <a:t>i=0</a:t>
            </a:r>
          </a:p>
          <a:p>
            <a:r>
              <a:rPr lang="en-US" altLang="zh-CN" dirty="0" err="1" smtClean="0"/>
              <a:t>i</a:t>
            </a:r>
            <a:r>
              <a:rPr lang="en-US" altLang="zh-CN" dirty="0" smtClean="0"/>
              <a:t>=1</a:t>
            </a:r>
          </a:p>
          <a:p>
            <a:r>
              <a:rPr lang="en-US" altLang="zh-CN" dirty="0" err="1" smtClean="0"/>
              <a:t>i</a:t>
            </a:r>
            <a:r>
              <a:rPr lang="en-US" altLang="zh-CN" dirty="0" smtClean="0"/>
              <a:t>=2</a:t>
            </a:r>
          </a:p>
          <a:p>
            <a:r>
              <a:rPr lang="en-US" altLang="zh-CN" dirty="0" err="1" smtClean="0"/>
              <a:t>i</a:t>
            </a:r>
            <a:r>
              <a:rPr lang="en-US" altLang="zh-CN" dirty="0" smtClean="0"/>
              <a:t>=3</a:t>
            </a:r>
          </a:p>
          <a:p>
            <a:r>
              <a:rPr lang="en-US" altLang="zh-CN" dirty="0" smtClean="0"/>
              <a:t>i=4</a:t>
            </a:r>
          </a:p>
        </p:txBody>
      </p:sp>
      <p:sp>
        <p:nvSpPr>
          <p:cNvPr id="8" name="右箭头 7"/>
          <p:cNvSpPr/>
          <p:nvPr/>
        </p:nvSpPr>
        <p:spPr>
          <a:xfrm>
            <a:off x="6228184" y="3212976"/>
            <a:ext cx="360040"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右箭头 8"/>
          <p:cNvSpPr/>
          <p:nvPr/>
        </p:nvSpPr>
        <p:spPr>
          <a:xfrm>
            <a:off x="6228184" y="5517232"/>
            <a:ext cx="360040"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3.2</a:t>
            </a:r>
            <a:r>
              <a:rPr lang="zh-CN" altLang="en-US" dirty="0" smtClean="0"/>
              <a:t>控制流</a:t>
            </a:r>
            <a:endParaRPr lang="zh-CN" altLang="en-US" dirty="0"/>
          </a:p>
        </p:txBody>
      </p:sp>
      <p:sp>
        <p:nvSpPr>
          <p:cNvPr id="4" name="TextBox 3"/>
          <p:cNvSpPr txBox="1"/>
          <p:nvPr/>
        </p:nvSpPr>
        <p:spPr>
          <a:xfrm>
            <a:off x="361628" y="980728"/>
            <a:ext cx="8496944" cy="1292662"/>
          </a:xfrm>
          <a:prstGeom prst="rect">
            <a:avLst/>
          </a:prstGeom>
          <a:noFill/>
        </p:spPr>
        <p:txBody>
          <a:bodyPr wrap="square" rtlCol="0">
            <a:spAutoFit/>
          </a:bodyPr>
          <a:lstStyle/>
          <a:p>
            <a:pPr>
              <a:buFont typeface="Wingdings" pitchFamily="2" charset="2"/>
              <a:buChar char="ü"/>
            </a:pPr>
            <a:r>
              <a:rPr lang="en-US" altLang="zh-CN" sz="2600" b="1" dirty="0" smtClean="0">
                <a:latin typeface="Arial" pitchFamily="34" charset="0"/>
                <a:ea typeface="华文细黑" pitchFamily="2" charset="-122"/>
                <a:cs typeface="Arial" pitchFamily="34" charset="0"/>
              </a:rPr>
              <a:t>continue</a:t>
            </a:r>
            <a:r>
              <a:rPr lang="zh-CN" altLang="en-US" sz="2600" b="1" dirty="0" smtClean="0">
                <a:latin typeface="Arial" pitchFamily="34" charset="0"/>
                <a:ea typeface="华文细黑" pitchFamily="2" charset="-122"/>
                <a:cs typeface="Arial" pitchFamily="34" charset="0"/>
              </a:rPr>
              <a:t>语句可以和标号一起使用，其语法格式为：</a:t>
            </a:r>
            <a:r>
              <a:rPr lang="en-US" altLang="zh-CN" sz="2600" b="1" dirty="0" smtClean="0">
                <a:solidFill>
                  <a:srgbClr val="FF0000"/>
                </a:solidFill>
                <a:latin typeface="Arial" pitchFamily="34" charset="0"/>
                <a:ea typeface="华文细黑" pitchFamily="2" charset="-122"/>
                <a:cs typeface="Arial" pitchFamily="34" charset="0"/>
              </a:rPr>
              <a:t>continue </a:t>
            </a:r>
            <a:r>
              <a:rPr lang="zh-CN" altLang="en-US" sz="2600" b="1" dirty="0" smtClean="0">
                <a:solidFill>
                  <a:srgbClr val="FF0000"/>
                </a:solidFill>
                <a:latin typeface="Arial" pitchFamily="34" charset="0"/>
                <a:ea typeface="华文细黑" pitchFamily="2" charset="-122"/>
                <a:cs typeface="Arial" pitchFamily="34" charset="0"/>
              </a:rPr>
              <a:t>标号</a:t>
            </a:r>
            <a:r>
              <a:rPr lang="en-US" altLang="zh-CN" sz="2600" b="1" dirty="0" smtClean="0">
                <a:solidFill>
                  <a:srgbClr val="FF0000"/>
                </a:solidFill>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 </a:t>
            </a:r>
            <a:r>
              <a:rPr lang="zh-CN" altLang="en-US" sz="2600" b="1" dirty="0" smtClean="0">
                <a:latin typeface="Arial" pitchFamily="34" charset="0"/>
                <a:ea typeface="华文细黑" pitchFamily="2" charset="-122"/>
                <a:cs typeface="Arial" pitchFamily="34" charset="0"/>
              </a:rPr>
              <a:t>它立即结束标号标记的那重循环的当次循环，开始执行下一次循环。该情况多用于多重循环。</a:t>
            </a:r>
            <a:endParaRPr lang="en-US" altLang="zh-CN" sz="2600" b="1" dirty="0" smtClean="0">
              <a:latin typeface="Arial" pitchFamily="34" charset="0"/>
              <a:ea typeface="华文细黑" pitchFamily="2" charset="-122"/>
              <a:cs typeface="Arial" pitchFamily="34" charset="0"/>
            </a:endParaRPr>
          </a:p>
        </p:txBody>
      </p:sp>
      <p:pic>
        <p:nvPicPr>
          <p:cNvPr id="62466" name="Picture 2"/>
          <p:cNvPicPr>
            <a:picLocks noChangeAspect="1" noChangeArrowheads="1"/>
          </p:cNvPicPr>
          <p:nvPr/>
        </p:nvPicPr>
        <p:blipFill>
          <a:blip r:embed="rId2" cstate="print"/>
          <a:srcRect/>
          <a:stretch>
            <a:fillRect/>
          </a:stretch>
        </p:blipFill>
        <p:spPr bwMode="auto">
          <a:xfrm>
            <a:off x="467544" y="2564904"/>
            <a:ext cx="5682856" cy="3744416"/>
          </a:xfrm>
          <a:prstGeom prst="rect">
            <a:avLst/>
          </a:prstGeom>
          <a:noFill/>
          <a:ln w="9525">
            <a:solidFill>
              <a:srgbClr val="C00000"/>
            </a:solid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6948264" y="2834745"/>
            <a:ext cx="1872208" cy="3330559"/>
          </a:xfrm>
          <a:prstGeom prst="rect">
            <a:avLst/>
          </a:prstGeom>
          <a:noFill/>
          <a:ln w="9525">
            <a:noFill/>
            <a:miter lim="800000"/>
            <a:headEnd/>
            <a:tailEnd/>
          </a:ln>
        </p:spPr>
      </p:pic>
      <p:sp>
        <p:nvSpPr>
          <p:cNvPr id="7" name="右箭头 6"/>
          <p:cNvSpPr/>
          <p:nvPr/>
        </p:nvSpPr>
        <p:spPr>
          <a:xfrm>
            <a:off x="6444208" y="4130889"/>
            <a:ext cx="360040" cy="2880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slide(fromBottom)">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5" name="TextBox 4"/>
          <p:cNvSpPr txBox="1"/>
          <p:nvPr/>
        </p:nvSpPr>
        <p:spPr>
          <a:xfrm>
            <a:off x="361628" y="980728"/>
            <a:ext cx="8496944" cy="2646878"/>
          </a:xfrm>
          <a:prstGeom prst="rect">
            <a:avLst/>
          </a:prstGeom>
          <a:noFill/>
        </p:spPr>
        <p:txBody>
          <a:bodyPr wrap="square" rtlCol="0">
            <a:spAutoFit/>
          </a:bodyPr>
          <a:lstStyle/>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常量定义需要注意内容：</a:t>
            </a:r>
            <a:endParaRPr lang="en-US" altLang="zh-CN" sz="2600" b="1" dirty="0" smtClean="0">
              <a:solidFill>
                <a:srgbClr val="C00000"/>
              </a:solidFill>
              <a:latin typeface="Arial" pitchFamily="34" charset="0"/>
              <a:ea typeface="华文细黑" pitchFamily="2" charset="-122"/>
              <a:cs typeface="Arial" pitchFamily="34" charset="0"/>
            </a:endParaRPr>
          </a:p>
          <a:p>
            <a:pPr lvl="1">
              <a:buFont typeface="Arial" pitchFamily="34" charset="0"/>
              <a:buChar char="•"/>
            </a:pPr>
            <a:r>
              <a:rPr lang="zh-CN" altLang="en-US" sz="2800" b="1" dirty="0" smtClean="0">
                <a:latin typeface="Arial" pitchFamily="34" charset="0"/>
                <a:ea typeface="华文楷体" pitchFamily="2" charset="-122"/>
                <a:cs typeface="Arial" pitchFamily="34" charset="0"/>
              </a:rPr>
              <a:t>在定义常量的时候，就需要对其进行初始化，此后，应用程序中无法再次对这个常量进行赋值。</a:t>
            </a:r>
            <a:endParaRPr lang="en-US" altLang="zh-CN" sz="2800" b="1" dirty="0" smtClean="0">
              <a:latin typeface="Arial" pitchFamily="34" charset="0"/>
              <a:ea typeface="华文楷体" pitchFamily="2" charset="-122"/>
              <a:cs typeface="Arial" pitchFamily="34" charset="0"/>
            </a:endParaRPr>
          </a:p>
          <a:p>
            <a:pPr lvl="1">
              <a:buFont typeface="Arial" pitchFamily="34" charset="0"/>
              <a:buChar char="•"/>
            </a:pPr>
            <a:r>
              <a:rPr lang="en-US" altLang="zh-CN" sz="2800" b="1" dirty="0" smtClean="0">
                <a:solidFill>
                  <a:srgbClr val="FF0000"/>
                </a:solidFill>
                <a:latin typeface="Arial" pitchFamily="34" charset="0"/>
                <a:ea typeface="华文楷体" pitchFamily="2" charset="-122"/>
                <a:cs typeface="Arial" pitchFamily="34" charset="0"/>
              </a:rPr>
              <a:t>final</a:t>
            </a:r>
            <a:r>
              <a:rPr lang="zh-CN" altLang="en-US" sz="2800" b="1" dirty="0" smtClean="0">
                <a:latin typeface="Arial" pitchFamily="34" charset="0"/>
                <a:ea typeface="华文楷体" pitchFamily="2" charset="-122"/>
                <a:cs typeface="Arial" pitchFamily="34" charset="0"/>
              </a:rPr>
              <a:t>关键字不仅可以用来修饰</a:t>
            </a:r>
            <a:r>
              <a:rPr lang="zh-CN" altLang="en-US" sz="2800" b="1" dirty="0" smtClean="0">
                <a:solidFill>
                  <a:srgbClr val="FF0000"/>
                </a:solidFill>
                <a:latin typeface="Arial" pitchFamily="34" charset="0"/>
                <a:ea typeface="华文楷体" pitchFamily="2" charset="-122"/>
                <a:cs typeface="Arial" pitchFamily="34" charset="0"/>
              </a:rPr>
              <a:t>基本数据类型</a:t>
            </a:r>
            <a:r>
              <a:rPr lang="zh-CN" altLang="en-US" sz="2800" b="1" dirty="0" smtClean="0">
                <a:latin typeface="Arial" pitchFamily="34" charset="0"/>
                <a:ea typeface="华文楷体" pitchFamily="2" charset="-122"/>
                <a:cs typeface="Arial" pitchFamily="34" charset="0"/>
              </a:rPr>
              <a:t>常量，还可以用来修饰</a:t>
            </a:r>
            <a:r>
              <a:rPr lang="zh-CN" altLang="en-US" sz="2800" b="1" dirty="0" smtClean="0">
                <a:solidFill>
                  <a:srgbClr val="FF0000"/>
                </a:solidFill>
                <a:latin typeface="Arial" pitchFamily="34" charset="0"/>
                <a:ea typeface="华文楷体" pitchFamily="2" charset="-122"/>
                <a:cs typeface="Arial" pitchFamily="34" charset="0"/>
              </a:rPr>
              <a:t>对象的引用</a:t>
            </a:r>
            <a:r>
              <a:rPr lang="zh-CN" altLang="en-US" sz="2800" b="1" dirty="0" smtClean="0">
                <a:latin typeface="Arial" pitchFamily="34" charset="0"/>
                <a:ea typeface="华文楷体" pitchFamily="2" charset="-122"/>
                <a:cs typeface="Arial" pitchFamily="34" charset="0"/>
              </a:rPr>
              <a:t>或</a:t>
            </a:r>
            <a:r>
              <a:rPr lang="zh-CN" altLang="en-US" sz="2800" b="1" dirty="0" smtClean="0">
                <a:solidFill>
                  <a:srgbClr val="FF0000"/>
                </a:solidFill>
                <a:latin typeface="Arial" pitchFamily="34" charset="0"/>
                <a:ea typeface="华文楷体" pitchFamily="2" charset="-122"/>
                <a:cs typeface="Arial" pitchFamily="34" charset="0"/>
              </a:rPr>
              <a:t>方法</a:t>
            </a:r>
            <a:r>
              <a:rPr lang="zh-CN" altLang="en-US" sz="2800" b="1" dirty="0" smtClean="0">
                <a:latin typeface="Arial" pitchFamily="34" charset="0"/>
                <a:ea typeface="华文楷体" pitchFamily="2" charset="-122"/>
                <a:cs typeface="Arial" pitchFamily="34" charset="0"/>
              </a:rPr>
              <a:t>。</a:t>
            </a:r>
            <a:endParaRPr lang="en-US" altLang="zh-CN" sz="2800" b="1" dirty="0" smtClean="0">
              <a:latin typeface="Arial" pitchFamily="34" charset="0"/>
              <a:ea typeface="华文楷体" pitchFamily="2" charset="-122"/>
              <a:cs typeface="Arial" pitchFamily="34" charset="0"/>
            </a:endParaRPr>
          </a:p>
          <a:p>
            <a:pPr lvl="1">
              <a:buFont typeface="Arial" pitchFamily="34" charset="0"/>
              <a:buChar char="•"/>
            </a:pPr>
            <a:r>
              <a:rPr lang="zh-CN" altLang="en-US" sz="2800" b="1" dirty="0" smtClean="0">
                <a:latin typeface="Arial" pitchFamily="34" charset="0"/>
                <a:ea typeface="华文楷体" pitchFamily="2" charset="-122"/>
                <a:cs typeface="Arial" pitchFamily="34" charset="0"/>
              </a:rPr>
              <a:t>常量的命名一般采用大写字符。</a:t>
            </a:r>
            <a:endParaRPr lang="en-US" altLang="zh-CN" sz="28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slide(fromBottom)">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slide(fromBottom)">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slide(fromBottom)">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5" name="TextBox 4"/>
          <p:cNvSpPr txBox="1"/>
          <p:nvPr/>
        </p:nvSpPr>
        <p:spPr>
          <a:xfrm>
            <a:off x="361628" y="980728"/>
            <a:ext cx="8496944" cy="1600438"/>
          </a:xfrm>
          <a:prstGeom prst="rect">
            <a:avLst/>
          </a:prstGeom>
          <a:noFill/>
        </p:spPr>
        <p:txBody>
          <a:bodyPr wrap="square" rtlCol="0">
            <a:spAutoFit/>
          </a:bodyPr>
          <a:lstStyle/>
          <a:p>
            <a:pPr>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final</a:t>
            </a:r>
            <a:r>
              <a:rPr lang="zh-CN" altLang="en-US" sz="2600" b="1" dirty="0" smtClean="0">
                <a:solidFill>
                  <a:srgbClr val="C00000"/>
                </a:solidFill>
                <a:latin typeface="Arial" pitchFamily="34" charset="0"/>
                <a:ea typeface="华文细黑" pitchFamily="2" charset="-122"/>
                <a:cs typeface="Arial" pitchFamily="34" charset="0"/>
              </a:rPr>
              <a:t>关键字与</a:t>
            </a:r>
            <a:r>
              <a:rPr lang="en-US" altLang="zh-CN" sz="2600" b="1" dirty="0" smtClean="0">
                <a:solidFill>
                  <a:srgbClr val="C00000"/>
                </a:solidFill>
                <a:latin typeface="Arial" pitchFamily="34" charset="0"/>
                <a:ea typeface="华文细黑" pitchFamily="2" charset="-122"/>
                <a:cs typeface="Arial" pitchFamily="34" charset="0"/>
              </a:rPr>
              <a:t>static</a:t>
            </a:r>
            <a:r>
              <a:rPr lang="zh-CN" altLang="en-US" sz="2600" b="1" dirty="0" smtClean="0">
                <a:solidFill>
                  <a:srgbClr val="C00000"/>
                </a:solidFill>
                <a:latin typeface="Arial" pitchFamily="34" charset="0"/>
                <a:ea typeface="华文细黑" pitchFamily="2" charset="-122"/>
                <a:cs typeface="Arial" pitchFamily="34" charset="0"/>
              </a:rPr>
              <a:t>关键字同时使用</a:t>
            </a:r>
            <a:endParaRPr lang="en-US" altLang="zh-CN" sz="2600" b="1" dirty="0" smtClean="0">
              <a:solidFill>
                <a:srgbClr val="C00000"/>
              </a:solidFill>
              <a:latin typeface="Arial" pitchFamily="34" charset="0"/>
              <a:ea typeface="华文细黑" pitchFamily="2" charset="-122"/>
              <a:cs typeface="Arial" pitchFamily="34" charset="0"/>
            </a:endParaRPr>
          </a:p>
          <a:p>
            <a:r>
              <a:rPr lang="zh-CN" altLang="en-US" sz="2400" b="1" dirty="0" smtClean="0">
                <a:latin typeface="Arial" pitchFamily="34" charset="0"/>
                <a:ea typeface="华文楷体" pitchFamily="2" charset="-122"/>
                <a:cs typeface="Arial" pitchFamily="34" charset="0"/>
              </a:rPr>
              <a:t>例如：</a:t>
            </a:r>
            <a:endParaRPr lang="en-US" altLang="zh-CN" sz="2400" b="1" dirty="0" smtClean="0">
              <a:latin typeface="Arial" pitchFamily="34" charset="0"/>
              <a:ea typeface="华文楷体" pitchFamily="2" charset="-122"/>
              <a:cs typeface="Arial" pitchFamily="34" charset="0"/>
            </a:endParaRPr>
          </a:p>
          <a:p>
            <a:r>
              <a:rPr lang="en-US" altLang="zh-CN" sz="2400" b="1" dirty="0" smtClean="0">
                <a:solidFill>
                  <a:srgbClr val="C00000"/>
                </a:solidFill>
                <a:latin typeface="Arial" pitchFamily="34" charset="0"/>
                <a:ea typeface="华文楷体" pitchFamily="2" charset="-122"/>
                <a:cs typeface="Arial" pitchFamily="34" charset="0"/>
              </a:rPr>
              <a:t>final</a:t>
            </a:r>
            <a:r>
              <a:rPr lang="en-US" altLang="zh-CN" sz="2400" b="1" dirty="0" smtClean="0">
                <a:latin typeface="Arial" pitchFamily="34" charset="0"/>
                <a:ea typeface="华文楷体" pitchFamily="2" charset="-122"/>
                <a:cs typeface="Arial" pitchFamily="34" charset="0"/>
              </a:rPr>
              <a:t> long CURRENT_TIME=</a:t>
            </a:r>
            <a:r>
              <a:rPr lang="en-US" altLang="zh-CN" sz="2400" b="1" dirty="0" err="1" smtClean="0">
                <a:latin typeface="Arial" pitchFamily="34" charset="0"/>
                <a:ea typeface="华文楷体" pitchFamily="2" charset="-122"/>
                <a:cs typeface="Arial" pitchFamily="34" charset="0"/>
              </a:rPr>
              <a:t>system.currentMillis</a:t>
            </a:r>
            <a:r>
              <a:rPr lang="en-US" altLang="zh-CN" sz="2400" b="1" dirty="0" smtClean="0">
                <a:latin typeface="Arial" pitchFamily="34" charset="0"/>
                <a:ea typeface="华文楷体" pitchFamily="2" charset="-122"/>
                <a:cs typeface="Arial" pitchFamily="34" charset="0"/>
              </a:rPr>
              <a:t>();</a:t>
            </a:r>
          </a:p>
          <a:p>
            <a:r>
              <a:rPr lang="en-US" altLang="zh-CN" sz="2400" b="1" dirty="0" smtClean="0">
                <a:solidFill>
                  <a:srgbClr val="C00000"/>
                </a:solidFill>
                <a:latin typeface="Arial" pitchFamily="34" charset="0"/>
                <a:ea typeface="华文楷体" pitchFamily="2" charset="-122"/>
                <a:cs typeface="Arial" pitchFamily="34" charset="0"/>
              </a:rPr>
              <a:t>static final</a:t>
            </a:r>
            <a:r>
              <a:rPr lang="zh-CN" altLang="en-US" sz="2400" b="1" dirty="0" smtClean="0">
                <a:solidFill>
                  <a:srgbClr val="C00000"/>
                </a:solidFill>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long CURRENT_TIME=</a:t>
            </a:r>
            <a:r>
              <a:rPr lang="en-US" altLang="zh-CN" sz="2400" b="1" dirty="0" err="1" smtClean="0">
                <a:latin typeface="Arial" pitchFamily="34" charset="0"/>
                <a:ea typeface="华文楷体" pitchFamily="2" charset="-122"/>
                <a:cs typeface="Arial" pitchFamily="34" charset="0"/>
              </a:rPr>
              <a:t>system.currentMillis</a:t>
            </a:r>
            <a:r>
              <a:rPr lang="en-US" altLang="zh-CN" sz="2400" b="1" dirty="0" smtClean="0">
                <a:latin typeface="Arial" pitchFamily="34" charset="0"/>
                <a:ea typeface="华文楷体" pitchFamily="2" charset="-122"/>
                <a:cs typeface="Arial" pitchFamily="34" charset="0"/>
              </a:rPr>
              <a:t>();</a:t>
            </a:r>
          </a:p>
        </p:txBody>
      </p:sp>
      <p:sp>
        <p:nvSpPr>
          <p:cNvPr id="4" name="TextBox 3"/>
          <p:cNvSpPr txBox="1"/>
          <p:nvPr/>
        </p:nvSpPr>
        <p:spPr>
          <a:xfrm>
            <a:off x="323528" y="2780928"/>
            <a:ext cx="8496944" cy="3293209"/>
          </a:xfrm>
          <a:prstGeom prst="rect">
            <a:avLst/>
          </a:prstGeom>
          <a:noFill/>
        </p:spPr>
        <p:txBody>
          <a:bodyPr wrap="square" rtlCol="0">
            <a:spAutoFit/>
          </a:bodyPr>
          <a:lstStyle/>
          <a:p>
            <a:pPr>
              <a:buFont typeface="Arial" pitchFamily="34" charset="0"/>
              <a:buChar char="•"/>
            </a:pPr>
            <a:r>
              <a:rPr lang="zh-CN" altLang="en-US" sz="2600" b="1" dirty="0" smtClean="0">
                <a:solidFill>
                  <a:srgbClr val="FF00FF"/>
                </a:solidFill>
                <a:latin typeface="Arial" pitchFamily="34" charset="0"/>
                <a:ea typeface="华文细黑" pitchFamily="2" charset="-122"/>
                <a:cs typeface="Arial" pitchFamily="34" charset="0"/>
              </a:rPr>
              <a:t>不使用</a:t>
            </a:r>
            <a:r>
              <a:rPr lang="en-US" altLang="zh-CN" sz="2600" b="1" dirty="0" smtClean="0">
                <a:solidFill>
                  <a:srgbClr val="FF00FF"/>
                </a:solidFill>
                <a:latin typeface="Arial" pitchFamily="34" charset="0"/>
                <a:ea typeface="华文细黑" pitchFamily="2" charset="-122"/>
                <a:cs typeface="Arial" pitchFamily="34" charset="0"/>
              </a:rPr>
              <a:t>static</a:t>
            </a:r>
            <a:r>
              <a:rPr lang="zh-CN" altLang="en-US" sz="2600" b="1" dirty="0" smtClean="0">
                <a:solidFill>
                  <a:srgbClr val="FF00FF"/>
                </a:solidFill>
                <a:latin typeface="Arial" pitchFamily="34" charset="0"/>
                <a:ea typeface="华文细黑" pitchFamily="2" charset="-122"/>
                <a:cs typeface="Arial" pitchFamily="34" charset="0"/>
              </a:rPr>
              <a:t>修饰：</a:t>
            </a:r>
            <a:r>
              <a:rPr lang="zh-CN" altLang="en-US" sz="2600" b="1" dirty="0" smtClean="0">
                <a:latin typeface="Arial" pitchFamily="34" charset="0"/>
                <a:ea typeface="华文楷体" pitchFamily="2" charset="-122"/>
                <a:cs typeface="Arial" pitchFamily="34" charset="0"/>
              </a:rPr>
              <a:t>如果建立常量时直接赋一个固定值，那么这个常量的值是固定不变的，即多个对象中的值也是相同的。如果建立常量时是采用函数或对象，那么每次建立对象时给其常量的初始化值就有可能不同。所以，只使用</a:t>
            </a:r>
            <a:r>
              <a:rPr lang="en-US" altLang="zh-CN" sz="2600" b="1" dirty="0" smtClean="0">
                <a:latin typeface="Arial" pitchFamily="34" charset="0"/>
                <a:ea typeface="华文楷体" pitchFamily="2" charset="-122"/>
                <a:cs typeface="Arial" pitchFamily="34" charset="0"/>
              </a:rPr>
              <a:t>final</a:t>
            </a:r>
            <a:r>
              <a:rPr lang="zh-CN" altLang="en-US" sz="2600" b="1" dirty="0" smtClean="0">
                <a:latin typeface="Arial" pitchFamily="34" charset="0"/>
                <a:ea typeface="华文楷体" pitchFamily="2" charset="-122"/>
                <a:cs typeface="Arial" pitchFamily="34" charset="0"/>
              </a:rPr>
              <a:t>的</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常量定义并不是恒定的。</a:t>
            </a:r>
            <a:endParaRPr lang="en-US" altLang="zh-CN" sz="2600" b="1" dirty="0" smtClean="0">
              <a:latin typeface="Arial" pitchFamily="34" charset="0"/>
              <a:ea typeface="华文楷体" pitchFamily="2" charset="-122"/>
              <a:cs typeface="Arial" pitchFamily="34" charset="0"/>
            </a:endParaRPr>
          </a:p>
          <a:p>
            <a:pPr>
              <a:buFont typeface="Arial" pitchFamily="34" charset="0"/>
              <a:buChar char="•"/>
            </a:pPr>
            <a:r>
              <a:rPr lang="zh-CN" altLang="en-US" sz="2600" b="1" dirty="0" smtClean="0">
                <a:solidFill>
                  <a:srgbClr val="FF00FF"/>
                </a:solidFill>
                <a:latin typeface="Arial" pitchFamily="34" charset="0"/>
                <a:ea typeface="华文细黑" pitchFamily="2" charset="-122"/>
                <a:cs typeface="Arial" pitchFamily="34" charset="0"/>
              </a:rPr>
              <a:t>使用</a:t>
            </a:r>
            <a:r>
              <a:rPr lang="en-US" altLang="zh-CN" sz="2600" b="1" dirty="0" smtClean="0">
                <a:solidFill>
                  <a:srgbClr val="FF00FF"/>
                </a:solidFill>
                <a:latin typeface="Arial" pitchFamily="34" charset="0"/>
                <a:ea typeface="华文细黑" pitchFamily="2" charset="-122"/>
                <a:cs typeface="Arial" pitchFamily="34" charset="0"/>
              </a:rPr>
              <a:t>static</a:t>
            </a:r>
            <a:r>
              <a:rPr lang="zh-CN" altLang="en-US" sz="2600" b="1" dirty="0" smtClean="0">
                <a:solidFill>
                  <a:srgbClr val="FF00FF"/>
                </a:solidFill>
                <a:latin typeface="Arial" pitchFamily="34" charset="0"/>
                <a:ea typeface="华文细黑" pitchFamily="2" charset="-122"/>
                <a:cs typeface="Arial" pitchFamily="34" charset="0"/>
              </a:rPr>
              <a:t>修饰：</a:t>
            </a:r>
            <a:r>
              <a:rPr lang="zh-CN" altLang="en-US" sz="2600" b="1" dirty="0" smtClean="0">
                <a:latin typeface="Arial" pitchFamily="34" charset="0"/>
                <a:ea typeface="华文楷体" pitchFamily="2" charset="-122"/>
                <a:cs typeface="Arial" pitchFamily="34" charset="0"/>
              </a:rPr>
              <a:t>在创建对象之前就会为这个变量在内存中创建一个存储空间，以后创建对象如果需要用到这个静态变量，那么就会共享这一个变量的存储空间。</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slide(fromBottom)">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slide(fromBottom)">
                                      <p:cBhvr>
                                        <p:cTn id="2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5" name="TextBox 4"/>
          <p:cNvSpPr txBox="1"/>
          <p:nvPr/>
        </p:nvSpPr>
        <p:spPr>
          <a:xfrm>
            <a:off x="361628" y="980728"/>
            <a:ext cx="8496944" cy="4585871"/>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变量</a:t>
            </a:r>
            <a:endParaRPr lang="en-US" altLang="zh-CN" sz="2600" b="1" dirty="0" smtClean="0">
              <a:solidFill>
                <a:srgbClr val="0000FF"/>
              </a:solidFill>
              <a:latin typeface="Arial" pitchFamily="34" charset="0"/>
              <a:ea typeface="华文细黑" pitchFamily="2" charset="-122"/>
              <a:cs typeface="Arial" pitchFamily="34" charset="0"/>
            </a:endParaRPr>
          </a:p>
          <a:p>
            <a:r>
              <a:rPr lang="zh-CN" altLang="en-US" sz="2400" b="1" dirty="0" smtClean="0">
                <a:latin typeface="Arial" pitchFamily="34" charset="0"/>
                <a:ea typeface="华文细黑" pitchFamily="2" charset="-122"/>
                <a:cs typeface="Arial" pitchFamily="34" charset="0"/>
              </a:rPr>
              <a:t>变量是存储数据的基本单元，它可以用作表达式中的操作数，变量在使用前先要说明。</a:t>
            </a:r>
            <a:endParaRPr lang="en-US" altLang="zh-CN" sz="2400" b="1" dirty="0" smtClean="0">
              <a:latin typeface="Arial" pitchFamily="34" charset="0"/>
              <a:ea typeface="华文细黑" pitchFamily="2" charset="-122"/>
              <a:cs typeface="Arial" pitchFamily="34" charset="0"/>
            </a:endParaRPr>
          </a:p>
          <a:p>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变量说明基本格式：</a:t>
            </a:r>
            <a:endParaRPr lang="en-US" altLang="zh-CN" sz="2600" b="1" dirty="0" smtClean="0">
              <a:solidFill>
                <a:srgbClr val="C00000"/>
              </a:solidFill>
              <a:latin typeface="Arial" pitchFamily="34" charset="0"/>
              <a:ea typeface="华文细黑" pitchFamily="2" charset="-122"/>
              <a:cs typeface="Arial" pitchFamily="34" charset="0"/>
            </a:endParaRPr>
          </a:p>
          <a:p>
            <a:r>
              <a:rPr lang="en-US" altLang="zh-CN" sz="2400" b="1" dirty="0" smtClean="0">
                <a:solidFill>
                  <a:srgbClr val="C00000"/>
                </a:solidFill>
                <a:latin typeface="Arial" pitchFamily="34" charset="0"/>
                <a:ea typeface="华文细黑" pitchFamily="2" charset="-122"/>
                <a:cs typeface="Arial" pitchFamily="34" charset="0"/>
              </a:rPr>
              <a:t>type</a:t>
            </a:r>
            <a:r>
              <a:rPr lang="en-US" altLang="zh-CN" sz="2400" b="1" dirty="0" smtClean="0">
                <a:solidFill>
                  <a:srgbClr val="0000FF"/>
                </a:solidFill>
                <a:latin typeface="Arial" pitchFamily="34" charset="0"/>
                <a:ea typeface="华文细黑" pitchFamily="2" charset="-122"/>
                <a:cs typeface="Arial" pitchFamily="34" charset="0"/>
              </a:rPr>
              <a:t> &lt;</a:t>
            </a:r>
            <a:r>
              <a:rPr lang="zh-CN" altLang="en-US" sz="2400" b="1" dirty="0" smtClean="0">
                <a:solidFill>
                  <a:srgbClr val="0000FF"/>
                </a:solidFill>
                <a:latin typeface="Arial" pitchFamily="34" charset="0"/>
                <a:ea typeface="华文细黑" pitchFamily="2" charset="-122"/>
                <a:cs typeface="Arial" pitchFamily="34" charset="0"/>
              </a:rPr>
              <a:t>变量名</a:t>
            </a:r>
            <a:r>
              <a:rPr lang="en-US" altLang="zh-CN" sz="2400" b="1" dirty="0" smtClean="0">
                <a:solidFill>
                  <a:srgbClr val="0000FF"/>
                </a:solidFill>
                <a:latin typeface="Arial" pitchFamily="34" charset="0"/>
                <a:ea typeface="华文细黑" pitchFamily="2" charset="-122"/>
                <a:cs typeface="Arial" pitchFamily="34" charset="0"/>
              </a:rPr>
              <a:t>&gt;</a:t>
            </a:r>
            <a:r>
              <a:rPr lang="en-US" altLang="zh-CN" sz="2400" b="1" dirty="0" smtClean="0">
                <a:latin typeface="Arial" pitchFamily="34" charset="0"/>
                <a:ea typeface="华文细黑" pitchFamily="2" charset="-122"/>
                <a:cs typeface="Arial" pitchFamily="34" charset="0"/>
              </a:rPr>
              <a:t>[=&lt;</a:t>
            </a:r>
            <a:r>
              <a:rPr lang="zh-CN" altLang="en-US" sz="2400" b="1" dirty="0" smtClean="0">
                <a:latin typeface="Arial" pitchFamily="34" charset="0"/>
                <a:ea typeface="华文细黑" pitchFamily="2" charset="-122"/>
                <a:cs typeface="Arial" pitchFamily="34" charset="0"/>
              </a:rPr>
              <a:t>初始值</a:t>
            </a:r>
            <a:r>
              <a:rPr lang="en-US" altLang="zh-CN" sz="2400" b="1" dirty="0" smtClean="0">
                <a:latin typeface="Arial" pitchFamily="34" charset="0"/>
                <a:ea typeface="华文细黑" pitchFamily="2" charset="-122"/>
                <a:cs typeface="Arial" pitchFamily="34" charset="0"/>
              </a:rPr>
              <a:t>&gt;][,&lt;</a:t>
            </a:r>
            <a:r>
              <a:rPr lang="zh-CN" altLang="en-US" sz="2400" b="1" dirty="0" smtClean="0">
                <a:latin typeface="Arial" pitchFamily="34" charset="0"/>
                <a:ea typeface="华文细黑" pitchFamily="2" charset="-122"/>
                <a:cs typeface="Arial" pitchFamily="34" charset="0"/>
              </a:rPr>
              <a:t>变量名</a:t>
            </a:r>
            <a:r>
              <a:rPr lang="en-US" altLang="zh-CN" sz="2400" b="1" dirty="0" smtClean="0">
                <a:latin typeface="Arial" pitchFamily="34" charset="0"/>
                <a:ea typeface="华文细黑" pitchFamily="2" charset="-122"/>
                <a:cs typeface="Arial" pitchFamily="34" charset="0"/>
              </a:rPr>
              <a:t>&gt;[=&lt;</a:t>
            </a:r>
            <a:r>
              <a:rPr lang="zh-CN" altLang="en-US" sz="2400" b="1" dirty="0" smtClean="0">
                <a:latin typeface="Arial" pitchFamily="34" charset="0"/>
                <a:ea typeface="华文细黑" pitchFamily="2" charset="-122"/>
                <a:cs typeface="Arial" pitchFamily="34" charset="0"/>
              </a:rPr>
              <a:t>变量初值</a:t>
            </a:r>
            <a:r>
              <a:rPr lang="en-US" altLang="zh-CN" sz="2400" b="1" dirty="0" smtClean="0">
                <a:latin typeface="Arial" pitchFamily="34" charset="0"/>
                <a:ea typeface="华文细黑" pitchFamily="2" charset="-122"/>
                <a:cs typeface="Arial" pitchFamily="34" charset="0"/>
              </a:rPr>
              <a:t>&gt;]];</a:t>
            </a:r>
          </a:p>
          <a:p>
            <a:r>
              <a:rPr lang="zh-CN" altLang="en-US" sz="2400" b="1" dirty="0" smtClean="0">
                <a:latin typeface="Arial" pitchFamily="34" charset="0"/>
                <a:ea typeface="华文楷体" pitchFamily="2" charset="-122"/>
                <a:cs typeface="Arial" pitchFamily="34" charset="0"/>
              </a:rPr>
              <a:t>其中，类型是指变量所属的类型，既可以是简单类型，如</a:t>
            </a:r>
            <a:r>
              <a:rPr lang="en-US" altLang="zh-CN" sz="2400" b="1" dirty="0" smtClean="0">
                <a:latin typeface="Arial" pitchFamily="34" charset="0"/>
                <a:ea typeface="华文楷体" pitchFamily="2" charset="-122"/>
                <a:cs typeface="Arial" pitchFamily="34" charset="0"/>
              </a:rPr>
              <a:t>int, float</a:t>
            </a:r>
            <a:r>
              <a:rPr lang="zh-CN" altLang="en-US" sz="2400" b="1" dirty="0" smtClean="0">
                <a:latin typeface="Arial" pitchFamily="34" charset="0"/>
                <a:ea typeface="华文楷体" pitchFamily="2" charset="-122"/>
                <a:cs typeface="Arial" pitchFamily="34" charset="0"/>
              </a:rPr>
              <a:t>等，也可以是类类型。</a:t>
            </a:r>
            <a:endParaRPr lang="en-US" altLang="zh-CN" sz="2400" b="1" dirty="0" smtClean="0">
              <a:latin typeface="Arial" pitchFamily="34" charset="0"/>
              <a:ea typeface="华文楷体" pitchFamily="2" charset="-122"/>
              <a:cs typeface="Arial" pitchFamily="34" charset="0"/>
            </a:endParaRPr>
          </a:p>
          <a:p>
            <a:endParaRPr lang="en-US" altLang="zh-CN" sz="2400" b="1" dirty="0" smtClean="0">
              <a:latin typeface="华文楷体" pitchFamily="2" charset="-122"/>
              <a:ea typeface="华文楷体" pitchFamily="2" charset="-122"/>
              <a:cs typeface="Arial" pitchFamily="34" charset="0"/>
            </a:endParaRPr>
          </a:p>
          <a:p>
            <a:pPr>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变量说明地方：</a:t>
            </a:r>
            <a:endParaRPr lang="en-US" altLang="zh-CN" sz="2600" b="1" dirty="0" smtClean="0">
              <a:solidFill>
                <a:srgbClr val="C00000"/>
              </a:solidFill>
              <a:latin typeface="Arial" pitchFamily="34" charset="0"/>
              <a:ea typeface="华文细黑" pitchFamily="2" charset="-122"/>
              <a:cs typeface="Arial" pitchFamily="34" charset="0"/>
            </a:endParaRPr>
          </a:p>
          <a:p>
            <a:pPr>
              <a:buFont typeface="Arial" pitchFamily="34" charset="0"/>
              <a:buChar char="•"/>
            </a:pPr>
            <a:r>
              <a:rPr lang="zh-CN" altLang="en-US" sz="2400" b="1" dirty="0" smtClean="0">
                <a:solidFill>
                  <a:srgbClr val="FF00FF"/>
                </a:solidFill>
                <a:latin typeface="Arial" pitchFamily="34" charset="0"/>
                <a:ea typeface="华文细黑" pitchFamily="2" charset="-122"/>
                <a:cs typeface="Arial" pitchFamily="34" charset="0"/>
              </a:rPr>
              <a:t>方法内。</a:t>
            </a:r>
            <a:r>
              <a:rPr lang="zh-CN" altLang="en-US" sz="2400" b="1" dirty="0" smtClean="0">
                <a:latin typeface="Arial" pitchFamily="34" charset="0"/>
                <a:ea typeface="华文细黑" pitchFamily="2" charset="-122"/>
                <a:cs typeface="Arial" pitchFamily="34" charset="0"/>
              </a:rPr>
              <a:t>自动变量</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局部变量</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临时变量。</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zh-CN" altLang="en-US" sz="2400" b="1" dirty="0" smtClean="0">
                <a:solidFill>
                  <a:srgbClr val="FF00FF"/>
                </a:solidFill>
                <a:latin typeface="Arial" pitchFamily="34" charset="0"/>
                <a:ea typeface="华文细黑" pitchFamily="2" charset="-122"/>
                <a:cs typeface="Arial" pitchFamily="34" charset="0"/>
              </a:rPr>
              <a:t>类定义内。</a:t>
            </a:r>
            <a:r>
              <a:rPr lang="zh-CN" altLang="en-US" sz="2400" b="1" dirty="0" smtClean="0">
                <a:latin typeface="Arial" pitchFamily="34" charset="0"/>
                <a:ea typeface="华文细黑" pitchFamily="2" charset="-122"/>
                <a:cs typeface="Arial" pitchFamily="34" charset="0"/>
              </a:rPr>
              <a:t>类成员变量。</a:t>
            </a:r>
            <a:endParaRPr lang="en-US" altLang="zh-CN" sz="2400" b="1" dirty="0" smtClean="0">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4" presetClass="entr" presetSubtype="0" accel="100000"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p:cTn id="40" dur="500" fill="hold"/>
                                        <p:tgtEl>
                                          <p:spTgt spid="5">
                                            <p:txEl>
                                              <p:pRg st="7" end="7"/>
                                            </p:txEl>
                                          </p:spTgt>
                                        </p:tgtEl>
                                        <p:attrNameLst>
                                          <p:attrName>ppt_w</p:attrName>
                                        </p:attrNameLst>
                                      </p:cBhvr>
                                      <p:tavLst>
                                        <p:tav tm="0">
                                          <p:val>
                                            <p:strVal val="#ppt_w*0.05"/>
                                          </p:val>
                                        </p:tav>
                                        <p:tav tm="100000">
                                          <p:val>
                                            <p:strVal val="#ppt_w"/>
                                          </p:val>
                                        </p:tav>
                                      </p:tavLst>
                                    </p:anim>
                                    <p:anim calcmode="lin" valueType="num">
                                      <p:cBhvr>
                                        <p:cTn id="41" dur="500" fill="hold"/>
                                        <p:tgtEl>
                                          <p:spTgt spid="5">
                                            <p:txEl>
                                              <p:pRg st="7" end="7"/>
                                            </p:txEl>
                                          </p:spTgt>
                                        </p:tgtEl>
                                        <p:attrNameLst>
                                          <p:attrName>ppt_h</p:attrName>
                                        </p:attrNameLst>
                                      </p:cBhvr>
                                      <p:tavLst>
                                        <p:tav tm="0">
                                          <p:val>
                                            <p:strVal val="#ppt_h"/>
                                          </p:val>
                                        </p:tav>
                                        <p:tav tm="100000">
                                          <p:val>
                                            <p:strVal val="#ppt_h"/>
                                          </p:val>
                                        </p:tav>
                                      </p:tavLst>
                                    </p:anim>
                                    <p:anim calcmode="lin" valueType="num">
                                      <p:cBhvr>
                                        <p:cTn id="42" dur="500" fill="hold"/>
                                        <p:tgtEl>
                                          <p:spTgt spid="5">
                                            <p:txEl>
                                              <p:pRg st="7" end="7"/>
                                            </p:txEl>
                                          </p:spTgt>
                                        </p:tgtEl>
                                        <p:attrNameLst>
                                          <p:attrName>ppt_x</p:attrName>
                                        </p:attrNameLst>
                                      </p:cBhvr>
                                      <p:tavLst>
                                        <p:tav tm="0">
                                          <p:val>
                                            <p:strVal val="#ppt_x-.2"/>
                                          </p:val>
                                        </p:tav>
                                        <p:tav tm="100000">
                                          <p:val>
                                            <p:strVal val="#ppt_x"/>
                                          </p:val>
                                        </p:tav>
                                      </p:tavLst>
                                    </p:anim>
                                    <p:anim calcmode="lin" valueType="num">
                                      <p:cBhvr>
                                        <p:cTn id="43" dur="500" fill="hold"/>
                                        <p:tgtEl>
                                          <p:spTgt spid="5">
                                            <p:txEl>
                                              <p:pRg st="7" end="7"/>
                                            </p:txEl>
                                          </p:spTgt>
                                        </p:tgtEl>
                                        <p:attrNameLst>
                                          <p:attrName>ppt_y</p:attrName>
                                        </p:attrNameLst>
                                      </p:cBhvr>
                                      <p:tavLst>
                                        <p:tav tm="0">
                                          <p:val>
                                            <p:strVal val="#ppt_y"/>
                                          </p:val>
                                        </p:tav>
                                        <p:tav tm="100000">
                                          <p:val>
                                            <p:strVal val="#ppt_y"/>
                                          </p:val>
                                        </p:tav>
                                      </p:tavLst>
                                    </p:anim>
                                    <p:animEffect transition="in" filter="fade">
                                      <p:cBhvr>
                                        <p:cTn id="44" dur="500"/>
                                        <p:tgtEl>
                                          <p:spTgt spid="5">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3.1</a:t>
            </a:r>
            <a:r>
              <a:rPr lang="zh-CN" altLang="en-US" dirty="0" smtClean="0"/>
              <a:t>表达式</a:t>
            </a:r>
            <a:endParaRPr lang="zh-CN" altLang="en-US" dirty="0"/>
          </a:p>
        </p:txBody>
      </p:sp>
      <p:sp>
        <p:nvSpPr>
          <p:cNvPr id="5" name="TextBox 4"/>
          <p:cNvSpPr txBox="1"/>
          <p:nvPr/>
        </p:nvSpPr>
        <p:spPr>
          <a:xfrm>
            <a:off x="361628" y="980728"/>
            <a:ext cx="8496944" cy="1231106"/>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变量初始化</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类中定义变量的初始化：</a:t>
            </a:r>
            <a:r>
              <a:rPr lang="zh-CN" altLang="en-US" sz="2400" b="1" dirty="0" smtClean="0">
                <a:latin typeface="Arial" pitchFamily="34" charset="0"/>
                <a:ea typeface="华文细黑" pitchFamily="2" charset="-122"/>
                <a:cs typeface="Arial" pitchFamily="34" charset="0"/>
              </a:rPr>
              <a:t>创建一个对象后，使用</a:t>
            </a:r>
            <a:r>
              <a:rPr lang="en-US" altLang="zh-CN" sz="2400" b="1" dirty="0" smtClean="0">
                <a:latin typeface="Arial" pitchFamily="34" charset="0"/>
                <a:ea typeface="华文细黑" pitchFamily="2" charset="-122"/>
                <a:cs typeface="Arial" pitchFamily="34" charset="0"/>
              </a:rPr>
              <a:t>new</a:t>
            </a:r>
            <a:r>
              <a:rPr lang="zh-CN" altLang="en-US" sz="2400" b="1" dirty="0" smtClean="0">
                <a:latin typeface="Arial" pitchFamily="34" charset="0"/>
                <a:ea typeface="华文细黑" pitchFamily="2" charset="-122"/>
                <a:cs typeface="Arial" pitchFamily="34" charset="0"/>
              </a:rPr>
              <a:t>运算符分配存储空间时，系统按如下表中的值进行初始化类成员变量。</a:t>
            </a:r>
            <a:endParaRPr lang="en-US" altLang="zh-CN" sz="2400" b="1" dirty="0" smtClean="0">
              <a:latin typeface="Arial" pitchFamily="34" charset="0"/>
              <a:ea typeface="华文细黑" pitchFamily="2" charset="-122"/>
              <a:cs typeface="Arial" pitchFamily="34" charset="0"/>
            </a:endParaRPr>
          </a:p>
        </p:txBody>
      </p:sp>
      <p:graphicFrame>
        <p:nvGraphicFramePr>
          <p:cNvPr id="6" name="表格 5"/>
          <p:cNvGraphicFramePr>
            <a:graphicFrameLocks noGrp="1"/>
          </p:cNvGraphicFramePr>
          <p:nvPr/>
        </p:nvGraphicFramePr>
        <p:xfrm>
          <a:off x="467544" y="2420888"/>
          <a:ext cx="3600400" cy="3657600"/>
        </p:xfrm>
        <a:graphic>
          <a:graphicData uri="http://schemas.openxmlformats.org/drawingml/2006/table">
            <a:tbl>
              <a:tblPr firstRow="1" bandRow="1">
                <a:tableStyleId>{5C22544A-7EE6-4342-B048-85BDC9FD1C3A}</a:tableStyleId>
              </a:tblPr>
              <a:tblGrid>
                <a:gridCol w="1800200"/>
                <a:gridCol w="1800200"/>
              </a:tblGrid>
              <a:tr h="198022">
                <a:tc>
                  <a:txBody>
                    <a:bodyPr/>
                    <a:lstStyle/>
                    <a:p>
                      <a:pPr algn="ctr"/>
                      <a:r>
                        <a:rPr lang="zh-CN" altLang="en-US" sz="1800" dirty="0" smtClean="0"/>
                        <a:t>类型</a:t>
                      </a:r>
                      <a:endParaRPr lang="zh-CN" altLang="en-US" sz="1800" dirty="0"/>
                    </a:p>
                  </a:txBody>
                  <a:tcPr/>
                </a:tc>
                <a:tc>
                  <a:txBody>
                    <a:bodyPr/>
                    <a:lstStyle/>
                    <a:p>
                      <a:pPr algn="ctr"/>
                      <a:r>
                        <a:rPr lang="zh-CN" altLang="en-US" sz="1800" dirty="0" smtClean="0"/>
                        <a:t>初始值</a:t>
                      </a:r>
                      <a:endParaRPr lang="zh-CN" altLang="en-US" sz="1800" dirty="0"/>
                    </a:p>
                  </a:txBody>
                  <a:tcPr/>
                </a:tc>
              </a:tr>
              <a:tr h="198022">
                <a:tc>
                  <a:txBody>
                    <a:bodyPr/>
                    <a:lstStyle/>
                    <a:p>
                      <a:pPr algn="ctr"/>
                      <a:r>
                        <a:rPr lang="en-US" altLang="zh-CN" sz="1800" dirty="0" smtClean="0"/>
                        <a:t>byte</a:t>
                      </a:r>
                      <a:endParaRPr lang="zh-CN" altLang="en-US" sz="1800" dirty="0"/>
                    </a:p>
                  </a:txBody>
                  <a:tcPr/>
                </a:tc>
                <a:tc>
                  <a:txBody>
                    <a:bodyPr/>
                    <a:lstStyle/>
                    <a:p>
                      <a:pPr algn="ctr"/>
                      <a:r>
                        <a:rPr lang="en-US" altLang="zh-CN" sz="1800" dirty="0" smtClean="0"/>
                        <a:t>(byte)0</a:t>
                      </a:r>
                      <a:endParaRPr lang="zh-CN" altLang="en-US" sz="1800" dirty="0"/>
                    </a:p>
                  </a:txBody>
                  <a:tcPr/>
                </a:tc>
              </a:tr>
              <a:tr h="198022">
                <a:tc>
                  <a:txBody>
                    <a:bodyPr/>
                    <a:lstStyle/>
                    <a:p>
                      <a:pPr algn="ctr"/>
                      <a:r>
                        <a:rPr lang="en-US" altLang="zh-CN" sz="1800" dirty="0" smtClean="0"/>
                        <a:t>short</a:t>
                      </a:r>
                      <a:endParaRPr lang="zh-CN" altLang="en-US" sz="1800" dirty="0"/>
                    </a:p>
                  </a:txBody>
                  <a:tcPr/>
                </a:tc>
                <a:tc>
                  <a:txBody>
                    <a:bodyPr/>
                    <a:lstStyle/>
                    <a:p>
                      <a:pPr algn="ctr"/>
                      <a:r>
                        <a:rPr lang="en-US" altLang="zh-CN" sz="1800" dirty="0" smtClean="0"/>
                        <a:t>(short)0</a:t>
                      </a:r>
                      <a:endParaRPr lang="zh-CN" altLang="en-US" sz="1800" dirty="0"/>
                    </a:p>
                  </a:txBody>
                  <a:tcPr/>
                </a:tc>
              </a:tr>
              <a:tr h="198022">
                <a:tc>
                  <a:txBody>
                    <a:bodyPr/>
                    <a:lstStyle/>
                    <a:p>
                      <a:pPr algn="ctr"/>
                      <a:r>
                        <a:rPr lang="en-US" altLang="zh-CN" sz="1800" dirty="0" smtClean="0"/>
                        <a:t>int</a:t>
                      </a:r>
                      <a:endParaRPr lang="zh-CN" altLang="en-US" sz="1800" dirty="0"/>
                    </a:p>
                  </a:txBody>
                  <a:tcPr/>
                </a:tc>
                <a:tc>
                  <a:txBody>
                    <a:bodyPr/>
                    <a:lstStyle/>
                    <a:p>
                      <a:pPr algn="ctr"/>
                      <a:r>
                        <a:rPr lang="en-US" altLang="zh-CN" sz="1800" dirty="0" smtClean="0"/>
                        <a:t>0</a:t>
                      </a:r>
                      <a:endParaRPr lang="zh-CN" altLang="en-US" sz="1800" dirty="0"/>
                    </a:p>
                  </a:txBody>
                  <a:tcPr/>
                </a:tc>
              </a:tr>
              <a:tr h="198022">
                <a:tc>
                  <a:txBody>
                    <a:bodyPr/>
                    <a:lstStyle/>
                    <a:p>
                      <a:pPr algn="ctr"/>
                      <a:r>
                        <a:rPr lang="en-US" altLang="zh-CN" sz="1800" dirty="0" smtClean="0"/>
                        <a:t>long</a:t>
                      </a:r>
                      <a:endParaRPr lang="zh-CN" altLang="en-US" sz="1800" dirty="0"/>
                    </a:p>
                  </a:txBody>
                  <a:tcPr/>
                </a:tc>
                <a:tc>
                  <a:txBody>
                    <a:bodyPr/>
                    <a:lstStyle/>
                    <a:p>
                      <a:pPr algn="ctr"/>
                      <a:r>
                        <a:rPr lang="en-US" altLang="zh-CN" sz="1800" dirty="0" smtClean="0"/>
                        <a:t>0L</a:t>
                      </a:r>
                      <a:endParaRPr lang="zh-CN" altLang="en-US" sz="1800" dirty="0"/>
                    </a:p>
                  </a:txBody>
                  <a:tcPr/>
                </a:tc>
              </a:tr>
              <a:tr h="198022">
                <a:tc>
                  <a:txBody>
                    <a:bodyPr/>
                    <a:lstStyle/>
                    <a:p>
                      <a:pPr algn="ctr"/>
                      <a:r>
                        <a:rPr lang="en-US" altLang="zh-CN" sz="1800" dirty="0" smtClean="0"/>
                        <a:t>float</a:t>
                      </a:r>
                      <a:endParaRPr lang="zh-CN" altLang="en-US" sz="1800" dirty="0"/>
                    </a:p>
                  </a:txBody>
                  <a:tcPr/>
                </a:tc>
                <a:tc>
                  <a:txBody>
                    <a:bodyPr/>
                    <a:lstStyle/>
                    <a:p>
                      <a:pPr algn="ctr"/>
                      <a:r>
                        <a:rPr lang="en-US" altLang="zh-CN" sz="1800" dirty="0" smtClean="0"/>
                        <a:t>0.0f</a:t>
                      </a:r>
                      <a:endParaRPr lang="zh-CN" altLang="en-US" sz="1800" dirty="0"/>
                    </a:p>
                  </a:txBody>
                  <a:tcPr/>
                </a:tc>
              </a:tr>
              <a:tr h="198022">
                <a:tc>
                  <a:txBody>
                    <a:bodyPr/>
                    <a:lstStyle/>
                    <a:p>
                      <a:pPr algn="ctr"/>
                      <a:r>
                        <a:rPr lang="en-US" altLang="zh-CN" sz="1800" dirty="0" smtClean="0"/>
                        <a:t>double</a:t>
                      </a:r>
                      <a:endParaRPr lang="zh-CN" altLang="en-US" sz="1800" dirty="0"/>
                    </a:p>
                  </a:txBody>
                  <a:tcPr/>
                </a:tc>
                <a:tc>
                  <a:txBody>
                    <a:bodyPr/>
                    <a:lstStyle/>
                    <a:p>
                      <a:pPr algn="ctr"/>
                      <a:r>
                        <a:rPr lang="en-US" altLang="zh-CN" sz="1800" dirty="0" smtClean="0"/>
                        <a:t>0.0</a:t>
                      </a:r>
                      <a:endParaRPr lang="zh-CN" altLang="en-US" sz="1800" dirty="0"/>
                    </a:p>
                  </a:txBody>
                  <a:tcPr/>
                </a:tc>
              </a:tr>
              <a:tr h="198022">
                <a:tc>
                  <a:txBody>
                    <a:bodyPr/>
                    <a:lstStyle/>
                    <a:p>
                      <a:pPr algn="ctr"/>
                      <a:r>
                        <a:rPr lang="en-US" altLang="zh-CN" sz="1800" dirty="0" smtClean="0"/>
                        <a:t>char</a:t>
                      </a:r>
                      <a:endParaRPr lang="zh-CN" altLang="en-US" sz="1800" dirty="0"/>
                    </a:p>
                  </a:txBody>
                  <a:tcPr/>
                </a:tc>
                <a:tc>
                  <a:txBody>
                    <a:bodyPr/>
                    <a:lstStyle/>
                    <a:p>
                      <a:pPr algn="ctr"/>
                      <a:r>
                        <a:rPr lang="en-US" altLang="zh-CN" sz="1800" dirty="0" smtClean="0"/>
                        <a:t>‘\u0000’(null)</a:t>
                      </a:r>
                      <a:endParaRPr lang="zh-CN" altLang="en-US" sz="1800" dirty="0"/>
                    </a:p>
                  </a:txBody>
                  <a:tcPr/>
                </a:tc>
              </a:tr>
              <a:tr h="198022">
                <a:tc>
                  <a:txBody>
                    <a:bodyPr/>
                    <a:lstStyle/>
                    <a:p>
                      <a:pPr algn="ctr"/>
                      <a:r>
                        <a:rPr lang="en-US" altLang="zh-CN" sz="1800" dirty="0" err="1" smtClean="0"/>
                        <a:t>boolean</a:t>
                      </a:r>
                      <a:endParaRPr lang="zh-CN" altLang="en-US" sz="1800" dirty="0"/>
                    </a:p>
                  </a:txBody>
                  <a:tcPr/>
                </a:tc>
                <a:tc>
                  <a:txBody>
                    <a:bodyPr/>
                    <a:lstStyle/>
                    <a:p>
                      <a:pPr algn="ctr"/>
                      <a:r>
                        <a:rPr lang="en-US" altLang="zh-CN" sz="1800" dirty="0" smtClean="0"/>
                        <a:t>false</a:t>
                      </a:r>
                      <a:endParaRPr lang="zh-CN" altLang="en-US" sz="1800" dirty="0"/>
                    </a:p>
                  </a:txBody>
                  <a:tcPr/>
                </a:tc>
              </a:tr>
              <a:tr h="198022">
                <a:tc>
                  <a:txBody>
                    <a:bodyPr/>
                    <a:lstStyle/>
                    <a:p>
                      <a:pPr algn="ctr"/>
                      <a:r>
                        <a:rPr lang="zh-CN" altLang="en-US" sz="1800" dirty="0" smtClean="0"/>
                        <a:t>所有引用类型</a:t>
                      </a:r>
                      <a:endParaRPr lang="zh-CN" altLang="en-US" sz="1800" dirty="0"/>
                    </a:p>
                  </a:txBody>
                  <a:tcPr/>
                </a:tc>
                <a:tc>
                  <a:txBody>
                    <a:bodyPr/>
                    <a:lstStyle/>
                    <a:p>
                      <a:pPr algn="ctr"/>
                      <a:r>
                        <a:rPr lang="en-US" altLang="zh-CN" sz="1800" dirty="0" smtClean="0"/>
                        <a:t>null</a:t>
                      </a:r>
                      <a:endParaRPr lang="zh-CN" altLang="en-US" sz="1800" dirty="0"/>
                    </a:p>
                  </a:txBody>
                  <a:tcPr/>
                </a:tc>
              </a:tr>
            </a:tbl>
          </a:graphicData>
        </a:graphic>
      </p:graphicFrame>
      <p:pic>
        <p:nvPicPr>
          <p:cNvPr id="2" name="Picture 2"/>
          <p:cNvPicPr>
            <a:picLocks noChangeAspect="1" noChangeArrowheads="1"/>
          </p:cNvPicPr>
          <p:nvPr/>
        </p:nvPicPr>
        <p:blipFill>
          <a:blip r:embed="rId2" cstate="print"/>
          <a:srcRect/>
          <a:stretch>
            <a:fillRect/>
          </a:stretch>
        </p:blipFill>
        <p:spPr bwMode="auto">
          <a:xfrm>
            <a:off x="4139952" y="2780928"/>
            <a:ext cx="4392488" cy="2372953"/>
          </a:xfrm>
          <a:prstGeom prst="rect">
            <a:avLst/>
          </a:prstGeom>
          <a:solidFill>
            <a:schemeClr val="accent2"/>
          </a:solidFill>
          <a:ln w="9525">
            <a:solidFill>
              <a:srgbClr val="C00000"/>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932040" y="5157192"/>
            <a:ext cx="3907217" cy="11521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lide(from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1027"/>
                                        </p:tgtEl>
                                        <p:attrNameLst>
                                          <p:attrName>style.visibility</p:attrName>
                                        </p:attrNameLst>
                                      </p:cBhvr>
                                      <p:to>
                                        <p:strVal val="visible"/>
                                      </p:to>
                                    </p:set>
                                    <p:anim calcmode="lin" valueType="num">
                                      <p:cBhvr>
                                        <p:cTn id="34" dur="500" fill="hold"/>
                                        <p:tgtEl>
                                          <p:spTgt spid="1027"/>
                                        </p:tgtEl>
                                        <p:attrNameLst>
                                          <p:attrName>ppt_w</p:attrName>
                                        </p:attrNameLst>
                                      </p:cBhvr>
                                      <p:tavLst>
                                        <p:tav tm="0">
                                          <p:val>
                                            <p:strVal val="#ppt_w*0.05"/>
                                          </p:val>
                                        </p:tav>
                                        <p:tav tm="100000">
                                          <p:val>
                                            <p:strVal val="#ppt_w"/>
                                          </p:val>
                                        </p:tav>
                                      </p:tavLst>
                                    </p:anim>
                                    <p:anim calcmode="lin" valueType="num">
                                      <p:cBhvr>
                                        <p:cTn id="35" dur="500" fill="hold"/>
                                        <p:tgtEl>
                                          <p:spTgt spid="1027"/>
                                        </p:tgtEl>
                                        <p:attrNameLst>
                                          <p:attrName>ppt_h</p:attrName>
                                        </p:attrNameLst>
                                      </p:cBhvr>
                                      <p:tavLst>
                                        <p:tav tm="0">
                                          <p:val>
                                            <p:strVal val="#ppt_h"/>
                                          </p:val>
                                        </p:tav>
                                        <p:tav tm="100000">
                                          <p:val>
                                            <p:strVal val="#ppt_h"/>
                                          </p:val>
                                        </p:tav>
                                      </p:tavLst>
                                    </p:anim>
                                    <p:anim calcmode="lin" valueType="num">
                                      <p:cBhvr>
                                        <p:cTn id="36" dur="500" fill="hold"/>
                                        <p:tgtEl>
                                          <p:spTgt spid="1027"/>
                                        </p:tgtEl>
                                        <p:attrNameLst>
                                          <p:attrName>ppt_x</p:attrName>
                                        </p:attrNameLst>
                                      </p:cBhvr>
                                      <p:tavLst>
                                        <p:tav tm="0">
                                          <p:val>
                                            <p:strVal val="#ppt_x-.2"/>
                                          </p:val>
                                        </p:tav>
                                        <p:tav tm="100000">
                                          <p:val>
                                            <p:strVal val="#ppt_x"/>
                                          </p:val>
                                        </p:tav>
                                      </p:tavLst>
                                    </p:anim>
                                    <p:anim calcmode="lin" valueType="num">
                                      <p:cBhvr>
                                        <p:cTn id="37" dur="500" fill="hold"/>
                                        <p:tgtEl>
                                          <p:spTgt spid="1027"/>
                                        </p:tgtEl>
                                        <p:attrNameLst>
                                          <p:attrName>ppt_y</p:attrName>
                                        </p:attrNameLst>
                                      </p:cBhvr>
                                      <p:tavLst>
                                        <p:tav tm="0">
                                          <p:val>
                                            <p:strVal val="#ppt_y"/>
                                          </p:val>
                                        </p:tav>
                                        <p:tav tm="100000">
                                          <p:val>
                                            <p:strVal val="#ppt_y"/>
                                          </p:val>
                                        </p:tav>
                                      </p:tavLst>
                                    </p:anim>
                                    <p:animEffect transition="in" filter="fade">
                                      <p:cBhvr>
                                        <p:cTn id="3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67898</TotalTime>
  <Words>3590</Words>
  <Application>Microsoft Office PowerPoint</Application>
  <PresentationFormat>全屏显示(4:3)</PresentationFormat>
  <Paragraphs>651</Paragraphs>
  <Slides>56</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聚合</vt:lpstr>
      <vt:lpstr>公式</vt:lpstr>
      <vt:lpstr>Java程序设计</vt:lpstr>
      <vt:lpstr>课程内容</vt:lpstr>
      <vt:lpstr>第3章 表达式与流程控制</vt:lpstr>
      <vt:lpstr>3.1 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3.1表达式</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lpstr>3.2控制流</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1015</cp:revision>
  <dcterms:created xsi:type="dcterms:W3CDTF">2010-11-29T01:45:49Z</dcterms:created>
  <dcterms:modified xsi:type="dcterms:W3CDTF">2016-07-07T23:52:08Z</dcterms:modified>
</cp:coreProperties>
</file>