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96" r:id="rId3"/>
    <p:sldId id="298" r:id="rId4"/>
    <p:sldId id="299" r:id="rId5"/>
    <p:sldId id="305" r:id="rId6"/>
    <p:sldId id="306" r:id="rId7"/>
    <p:sldId id="300" r:id="rId8"/>
    <p:sldId id="307" r:id="rId9"/>
    <p:sldId id="308" r:id="rId10"/>
    <p:sldId id="309" r:id="rId11"/>
    <p:sldId id="331" r:id="rId12"/>
    <p:sldId id="311" r:id="rId13"/>
    <p:sldId id="310" r:id="rId14"/>
    <p:sldId id="301" r:id="rId15"/>
    <p:sldId id="302" r:id="rId16"/>
    <p:sldId id="343" r:id="rId17"/>
    <p:sldId id="336" r:id="rId18"/>
    <p:sldId id="303" r:id="rId19"/>
    <p:sldId id="313" r:id="rId20"/>
    <p:sldId id="337" r:id="rId21"/>
    <p:sldId id="314" r:id="rId22"/>
    <p:sldId id="315" r:id="rId23"/>
    <p:sldId id="312" r:id="rId24"/>
    <p:sldId id="344" r:id="rId25"/>
    <p:sldId id="345" r:id="rId26"/>
    <p:sldId id="304" r:id="rId27"/>
    <p:sldId id="318" r:id="rId28"/>
    <p:sldId id="317" r:id="rId29"/>
    <p:sldId id="316" r:id="rId30"/>
    <p:sldId id="332" r:id="rId31"/>
    <p:sldId id="333" r:id="rId32"/>
    <p:sldId id="320" r:id="rId33"/>
    <p:sldId id="321" r:id="rId34"/>
    <p:sldId id="334" r:id="rId35"/>
    <p:sldId id="324" r:id="rId36"/>
    <p:sldId id="335" r:id="rId37"/>
    <p:sldId id="340" r:id="rId38"/>
    <p:sldId id="341" r:id="rId39"/>
    <p:sldId id="342" r:id="rId40"/>
    <p:sldId id="348" r:id="rId41"/>
    <p:sldId id="322" r:id="rId42"/>
    <p:sldId id="325" r:id="rId43"/>
    <p:sldId id="327" r:id="rId44"/>
    <p:sldId id="338" r:id="rId45"/>
    <p:sldId id="328" r:id="rId46"/>
    <p:sldId id="326" r:id="rId47"/>
    <p:sldId id="329" r:id="rId48"/>
    <p:sldId id="330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6475" autoAdjust="0"/>
  </p:normalViewPr>
  <p:slideViewPr>
    <p:cSldViewPr>
      <p:cViewPr>
        <p:scale>
          <a:sx n="66" d="100"/>
          <a:sy n="66" d="100"/>
        </p:scale>
        <p:origin x="-145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BFEEE0-ABA7-420B-B164-807E261EF0C3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CC06BD2-3BF7-4A73-BE8D-822A75071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7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6B78F6-94B4-4D4D-8414-FF8C4DB01180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188553C-E1DF-43B8-B966-E56165169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2467-7354-4126-9C70-F9CBE71D718B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E9A01-A404-413B-A1F8-8A2F6CD4E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2B2EC-9480-45B6-B193-BBDFD09C2D0D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5286C-588C-4767-BD4A-D5016C917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323850" y="993775"/>
            <a:ext cx="8496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50825" y="6381750"/>
            <a:ext cx="504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E7760FA-AD8C-4E81-9796-8A1B7EB83DBB}" type="slidenum">
              <a:rPr lang="zh-CN" altLang="en-US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026563"/>
          </a:xfrm>
        </p:spPr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4948" y="142758"/>
            <a:ext cx="8229600" cy="778098"/>
          </a:xfrm>
        </p:spPr>
        <p:txBody>
          <a:bodyPr rtlCol="0"/>
          <a:lstStyle>
            <a:lvl1pPr>
              <a:defRPr sz="4000">
                <a:solidFill>
                  <a:srgbClr val="FF0000"/>
                </a:solidFill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BCB81A-EA43-465B-B984-2B9D98AD0D1E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E879B9-724E-4C31-BE1D-EAD4DDD2021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1" name="Picture 43" descr="shen7_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8640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19BB54-272A-434E-8094-58AD94BF5DA6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80938D-5BB8-44B8-BD5A-567E9071F9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A73A26-F98E-466A-B773-446BDEC1F791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CC3817-7D76-4149-83D5-393E7847D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87AEDD-6C5E-41AF-ADDC-C3A4D3A3D73D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999F45-EB98-4C96-9EE2-2BE34882AD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45233A-E85E-4787-B732-B2848BD88007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3C090C-B952-4E63-8DA5-F64C8D19C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322B5-CCAC-4BFA-81DB-2D10A57F6C91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6BB46-F3C0-4E82-8C46-0F72544496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F38D35-A319-455D-BC6E-13FC25481C9A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CAB726-3ECE-4C39-BDE6-CF2C0D9E3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D0FFF1C-8018-46DE-8EEB-397CFBCF926C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92CDCEB-CBE5-4892-9EBF-BB56EF98ED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FE105FE-F693-4374-A816-7C24DC9D934F}" type="datetimeFigureOut">
              <a:rPr lang="zh-CN" altLang="en-US"/>
              <a:pPr>
                <a:defRPr/>
              </a:pPr>
              <a:t>2016-07-10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9837EFD-FB4B-43C0-868D-A89D78038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9" r:id="rId8"/>
    <p:sldLayoutId id="214748369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829761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程序设计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827463"/>
            <a:ext cx="7772400" cy="1257300"/>
          </a:xfrm>
        </p:spPr>
        <p:txBody>
          <a:bodyPr>
            <a:normAutofit/>
          </a:bodyPr>
          <a:lstStyle/>
          <a:p>
            <a:pPr marR="0" algn="ctr">
              <a:lnSpc>
                <a:spcPct val="90000"/>
              </a:lnSpc>
            </a:pPr>
            <a:r>
              <a:rPr lang="zh-CN" altLang="en-US" sz="2500" dirty="0" smtClean="0">
                <a:solidFill>
                  <a:srgbClr val="0000FF"/>
                </a:solidFill>
              </a:rPr>
              <a:t>孟凡超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marR="0" algn="ctr">
              <a:lnSpc>
                <a:spcPct val="90000"/>
              </a:lnSpc>
            </a:pPr>
            <a:r>
              <a:rPr lang="zh-CN" altLang="en-US" sz="2500" dirty="0" smtClean="0">
                <a:solidFill>
                  <a:srgbClr val="0000FF"/>
                </a:solidFill>
              </a:rPr>
              <a:t>哈尔滨工业大学</a:t>
            </a:r>
            <a:r>
              <a:rPr lang="en-US" altLang="zh-CN" sz="2500" dirty="0" smtClean="0">
                <a:solidFill>
                  <a:srgbClr val="0000FF"/>
                </a:solidFill>
              </a:rPr>
              <a:t>(</a:t>
            </a:r>
            <a:r>
              <a:rPr lang="zh-CN" altLang="en-US" sz="2500" dirty="0" smtClean="0">
                <a:solidFill>
                  <a:srgbClr val="0000FF"/>
                </a:solidFill>
              </a:rPr>
              <a:t>威海</a:t>
            </a:r>
            <a:r>
              <a:rPr lang="en-US" altLang="zh-CN" sz="2500" dirty="0" smtClean="0">
                <a:solidFill>
                  <a:srgbClr val="0000FF"/>
                </a:solidFill>
              </a:rPr>
              <a:t>)</a:t>
            </a:r>
            <a:r>
              <a:rPr lang="zh-CN" altLang="en-US" sz="2500" dirty="0" smtClean="0">
                <a:solidFill>
                  <a:srgbClr val="0000FF"/>
                </a:solidFill>
              </a:rPr>
              <a:t>计算机科学与技术学院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marR="0" algn="ctr">
              <a:lnSpc>
                <a:spcPct val="90000"/>
              </a:lnSpc>
            </a:pPr>
            <a:r>
              <a:rPr lang="en-US" altLang="zh-CN" sz="2500" dirty="0" smtClean="0">
                <a:solidFill>
                  <a:srgbClr val="0000FF"/>
                </a:solidFill>
              </a:rPr>
              <a:t>mengfanchao74@163.com</a:t>
            </a:r>
          </a:p>
          <a:p>
            <a:pPr marR="0" algn="ctr">
              <a:lnSpc>
                <a:spcPct val="90000"/>
              </a:lnSpc>
            </a:pPr>
            <a:endParaRPr lang="zh-CN" alt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0825" y="1052513"/>
            <a:ext cx="856932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600" b="1" u="sng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复合类型数组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使用运算符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new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为只是为数组本身分配空间，并没有对数组的元素进行初始化。对于复合类型的数组，需要经过两步进行空间分配：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600" b="1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创建数组本身：</a:t>
            </a:r>
            <a:endParaRPr lang="en-US" altLang="zh-CN" sz="2600" b="1" dirty="0">
              <a:solidFill>
                <a:srgbClr val="C00000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 type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arrayName[]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=</a:t>
            </a:r>
            <a:r>
              <a:rPr lang="en-US" altLang="zh-CN" sz="26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new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type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[</a:t>
            </a:r>
            <a:r>
              <a:rPr lang="en-US" altLang="zh-CN" sz="2600" b="1" dirty="0" err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arraySize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]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;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600" b="1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创建各个数组元素：</a:t>
            </a:r>
            <a:endParaRPr lang="en-US" altLang="zh-CN" sz="2600" b="1" dirty="0">
              <a:solidFill>
                <a:srgbClr val="C00000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ea typeface="华文细黑" pitchFamily="2" charset="-122"/>
                <a:cs typeface="Arial" charset="0"/>
              </a:rPr>
              <a:t>    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arrayName[0]=new type(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paramList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    arrayName[1]=new type(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paramList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    ……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    arrayName[arraySize-1]=new type(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paramList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981075"/>
            <a:ext cx="856932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//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创建有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3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个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Point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型的数组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Point 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point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[]=new Point[3];</a:t>
            </a:r>
          </a:p>
          <a:p>
            <a:pPr>
              <a:lnSpc>
                <a:spcPct val="120000"/>
              </a:lnSpc>
            </a:pP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//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创建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3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个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Point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型的数组元素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point[0]=new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Point(); 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point[1]=new Point();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point[2]=new Point();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288" y="1125538"/>
            <a:ext cx="2232025" cy="492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Point[]</a:t>
            </a:r>
            <a:r>
              <a:rPr lang="zh-CN" altLang="en-US" sz="260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>
                <a:ea typeface="华文细黑" pitchFamily="2" charset="-122"/>
                <a:cs typeface="Arial" charset="0"/>
              </a:rPr>
              <a:t>point;</a:t>
            </a:r>
            <a:endParaRPr lang="zh-CN" altLang="en-US" sz="2600">
              <a:ea typeface="华文细黑" pitchFamily="2" charset="-122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213" y="1700213"/>
            <a:ext cx="107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>
                <a:ea typeface="华文细黑" pitchFamily="2" charset="-122"/>
                <a:cs typeface="Arial" charset="0"/>
              </a:rPr>
              <a:t>point</a:t>
            </a:r>
            <a:endParaRPr lang="zh-CN" altLang="en-US" sz="2400">
              <a:ea typeface="华文细黑" pitchFamily="2" charset="-122"/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87900" y="1125538"/>
            <a:ext cx="3455988" cy="492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point=new Point[10];</a:t>
            </a:r>
            <a:endParaRPr lang="zh-CN" altLang="en-US" sz="2600">
              <a:ea typeface="华文细黑" pitchFamily="2" charset="-122"/>
              <a:cs typeface="Arial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59338" y="2997200"/>
          <a:ext cx="338438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00113" y="2127250"/>
          <a:ext cx="5997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940425" y="1695450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>
                <a:ea typeface="华文细黑" pitchFamily="2" charset="-122"/>
                <a:cs typeface="Arial" charset="0"/>
              </a:rPr>
              <a:t>point</a:t>
            </a:r>
            <a:endParaRPr lang="zh-CN" altLang="en-US" sz="2400">
              <a:ea typeface="华文细黑" pitchFamily="2" charset="-122"/>
              <a:cs typeface="Arial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03950" y="2127250"/>
          <a:ext cx="5997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59338" y="2636838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ea typeface="华文细黑" pitchFamily="2" charset="-122"/>
                <a:cs typeface="Arial" charset="0"/>
              </a:rPr>
              <a:t>length:10</a:t>
            </a:r>
            <a:endParaRPr lang="zh-CN" altLang="en-US" sz="2000">
              <a:ea typeface="华文细黑" pitchFamily="2" charset="-122"/>
              <a:cs typeface="Arial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5084763"/>
          <a:ext cx="3384380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  <a:gridCol w="33843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24525" y="3933825"/>
            <a:ext cx="935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>
                <a:ea typeface="华文细黑" pitchFamily="2" charset="-122"/>
                <a:cs typeface="Arial" charset="0"/>
              </a:rPr>
              <a:t>point</a:t>
            </a:r>
            <a:endParaRPr lang="zh-CN" altLang="en-US" sz="2400">
              <a:ea typeface="华文细黑" pitchFamily="2" charset="-122"/>
              <a:cs typeface="Arial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916613" y="4335463"/>
          <a:ext cx="5997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728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572000" y="4692650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ea typeface="华文细黑" pitchFamily="2" charset="-122"/>
                <a:cs typeface="Arial" charset="0"/>
              </a:rPr>
              <a:t>length:10</a:t>
            </a:r>
            <a:endParaRPr lang="zh-CN" altLang="en-US" sz="2000">
              <a:ea typeface="华文细黑" pitchFamily="2" charset="-122"/>
              <a:cs typeface="Arial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388" y="4437063"/>
            <a:ext cx="3529012" cy="8921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point[0]=new Point();</a:t>
            </a: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point[1]=new Point();</a:t>
            </a:r>
            <a:endParaRPr lang="zh-CN" altLang="en-US" sz="2600">
              <a:ea typeface="华文细黑" pitchFamily="2" charset="-122"/>
              <a:cs typeface="Arial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484688" y="5741988"/>
          <a:ext cx="527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x: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y: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5484813" y="5768975"/>
          <a:ext cx="527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x: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y: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6502400" y="2363788"/>
            <a:ext cx="0" cy="576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13475" y="4549775"/>
            <a:ext cx="0" cy="576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572000" y="2636838"/>
            <a:ext cx="4103688" cy="100806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284663" y="4765675"/>
            <a:ext cx="4103687" cy="863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730750" y="5268913"/>
            <a:ext cx="0" cy="5048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076825" y="5300663"/>
            <a:ext cx="719138" cy="5048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  <p:bldP spid="16" grpId="0"/>
      <p:bldP spid="18" grpId="0"/>
      <p:bldP spid="20" grpId="0"/>
      <p:bldP spid="21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23555" name="TextBox 11"/>
          <p:cNvSpPr txBox="1">
            <a:spLocks noChangeArrowheads="1"/>
          </p:cNvSpPr>
          <p:nvPr/>
        </p:nvSpPr>
        <p:spPr bwMode="auto">
          <a:xfrm>
            <a:off x="250825" y="1052513"/>
            <a:ext cx="84978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Java</a:t>
            </a:r>
            <a:r>
              <a:rPr lang="zh-CN" altLang="en-US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中没有静态数组定义，数组的内存都是通过</a:t>
            </a:r>
            <a:r>
              <a:rPr lang="en-US" altLang="zh-CN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new</a:t>
            </a:r>
            <a:r>
              <a:rPr lang="zh-CN" altLang="en-US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动态分配的。该写法是错误的：</a:t>
            </a:r>
            <a:r>
              <a:rPr lang="en-US" altLang="zh-CN" sz="26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int</a:t>
            </a:r>
            <a:r>
              <a:rPr lang="zh-CN" altLang="en-US" sz="26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intArray[5]</a:t>
            </a:r>
            <a:r>
              <a:rPr lang="zh-CN" altLang="en-US" sz="26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；</a:t>
            </a:r>
            <a:endParaRPr lang="en-US" altLang="zh-CN" sz="2600" b="1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116013" y="2204864"/>
            <a:ext cx="4608512" cy="9540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ea typeface="华文细黑" pitchFamily="2" charset="-122"/>
                <a:cs typeface="Arial" charset="0"/>
              </a:rPr>
              <a:t>Object[]</a:t>
            </a:r>
            <a:r>
              <a:rPr lang="zh-CN" altLang="en-US" sz="2800">
                <a:ea typeface="华文细黑" pitchFamily="2" charset="-122"/>
                <a:cs typeface="Arial" charset="0"/>
              </a:rPr>
              <a:t> </a:t>
            </a:r>
            <a:r>
              <a:rPr lang="en-US" altLang="zh-CN" sz="2800">
                <a:ea typeface="华文细黑" pitchFamily="2" charset="-122"/>
                <a:cs typeface="Arial" charset="0"/>
              </a:rPr>
              <a:t>point;</a:t>
            </a:r>
          </a:p>
          <a:p>
            <a:r>
              <a:rPr lang="en-US" altLang="zh-CN" sz="2800">
                <a:ea typeface="华文细黑" pitchFamily="2" charset="-122"/>
                <a:cs typeface="Arial" charset="0"/>
              </a:rPr>
              <a:t>point=new Point[3];</a:t>
            </a:r>
            <a:endParaRPr lang="zh-CN" altLang="en-US" sz="2800">
              <a:ea typeface="华文细黑" pitchFamily="2" charset="-122"/>
              <a:cs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16013" y="3501008"/>
            <a:ext cx="4608512" cy="9540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ea typeface="华文细黑" pitchFamily="2" charset="-122"/>
                <a:cs typeface="Arial" charset="0"/>
              </a:rPr>
              <a:t>Point[]</a:t>
            </a:r>
            <a:r>
              <a:rPr lang="zh-CN" altLang="en-US" sz="2800">
                <a:ea typeface="华文细黑" pitchFamily="2" charset="-122"/>
                <a:cs typeface="Arial" charset="0"/>
              </a:rPr>
              <a:t> </a:t>
            </a:r>
            <a:r>
              <a:rPr lang="en-US" altLang="zh-CN" sz="2800">
                <a:ea typeface="华文细黑" pitchFamily="2" charset="-122"/>
                <a:cs typeface="Arial" charset="0"/>
              </a:rPr>
              <a:t>point;</a:t>
            </a:r>
          </a:p>
          <a:p>
            <a:r>
              <a:rPr lang="en-US" altLang="zh-CN" sz="2800">
                <a:ea typeface="华文细黑" pitchFamily="2" charset="-122"/>
                <a:cs typeface="Arial" charset="0"/>
              </a:rPr>
              <a:t>point=new Object[3];</a:t>
            </a:r>
            <a:endParaRPr lang="zh-CN" altLang="en-US" sz="2800">
              <a:ea typeface="华文细黑" pitchFamily="2" charset="-122"/>
              <a:cs typeface="Arial" charset="0"/>
            </a:endParaRPr>
          </a:p>
        </p:txBody>
      </p:sp>
      <p:sp>
        <p:nvSpPr>
          <p:cNvPr id="35" name="乘号 34"/>
          <p:cNvSpPr/>
          <p:nvPr/>
        </p:nvSpPr>
        <p:spPr>
          <a:xfrm>
            <a:off x="5220072" y="3645024"/>
            <a:ext cx="720725" cy="7207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3 </a:t>
            </a:r>
            <a:r>
              <a:rPr lang="zh-CN" altLang="en-US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数</a:t>
            </a: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组边界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数组下标从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0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开始，数组中的元素个数</a:t>
            </a:r>
            <a:r>
              <a:rPr lang="en-US" altLang="zh-CN" sz="26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length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是数组类中的唯一数据成员变量。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使用</a:t>
            </a:r>
            <a:r>
              <a:rPr lang="en-US" altLang="zh-CN" sz="26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new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创建数组时系统自动给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length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赋值。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数组一旦创建完毕，其大小就固定下来。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03350" y="3429000"/>
            <a:ext cx="4608513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dirty="0" err="1">
                <a:ea typeface="华文细黑" pitchFamily="2" charset="-122"/>
                <a:cs typeface="Arial" charset="0"/>
              </a:rPr>
              <a:t>int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[]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list=new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dirty="0" err="1">
                <a:ea typeface="华文细黑" pitchFamily="2" charset="-122"/>
                <a:cs typeface="Arial" charset="0"/>
              </a:rPr>
              <a:t>int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[10];</a:t>
            </a:r>
          </a:p>
          <a:p>
            <a:r>
              <a:rPr lang="en-US" altLang="zh-CN" sz="2600" dirty="0">
                <a:ea typeface="华文细黑" pitchFamily="2" charset="-122"/>
                <a:cs typeface="Arial" charset="0"/>
              </a:rPr>
              <a:t>for(</a:t>
            </a:r>
            <a:r>
              <a:rPr lang="en-US" altLang="zh-CN" sz="2600" dirty="0" err="1">
                <a:ea typeface="华文细黑" pitchFamily="2" charset="-122"/>
                <a:cs typeface="Arial" charset="0"/>
              </a:rPr>
              <a:t>int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dirty="0" err="1">
                <a:ea typeface="华文细黑" pitchFamily="2" charset="-122"/>
                <a:cs typeface="Arial" charset="0"/>
              </a:rPr>
              <a:t>i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=0;i&lt;</a:t>
            </a:r>
            <a:r>
              <a:rPr lang="en-US" altLang="zh-CN" sz="2600" dirty="0" err="1">
                <a:ea typeface="华文细黑" pitchFamily="2" charset="-122"/>
                <a:cs typeface="Arial" charset="0"/>
              </a:rPr>
              <a:t>list.</a:t>
            </a:r>
            <a:r>
              <a:rPr lang="en-US" altLang="zh-CN" sz="2600" dirty="0" err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length</a:t>
            </a:r>
            <a:r>
              <a:rPr lang="en-US" altLang="zh-CN" sz="2600" dirty="0" err="1">
                <a:ea typeface="华文细黑" pitchFamily="2" charset="-122"/>
                <a:cs typeface="Arial" charset="0"/>
              </a:rPr>
              <a:t>;i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++){</a:t>
            </a:r>
          </a:p>
          <a:p>
            <a:r>
              <a:rPr lang="en-US" altLang="zh-CN" sz="2600" dirty="0">
                <a:ea typeface="华文细黑" pitchFamily="2" charset="-122"/>
                <a:cs typeface="Arial" charset="0"/>
              </a:rPr>
              <a:t>    //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循环体代码</a:t>
            </a:r>
            <a:endParaRPr lang="en-US" altLang="zh-CN" sz="2600" dirty="0">
              <a:ea typeface="华文细黑" pitchFamily="2" charset="-122"/>
              <a:cs typeface="Arial" charset="0"/>
            </a:endParaRPr>
          </a:p>
          <a:p>
            <a:r>
              <a:rPr lang="en-US" altLang="zh-CN" sz="2600" dirty="0">
                <a:ea typeface="华文细黑" pitchFamily="2" charset="-122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4 </a:t>
            </a:r>
            <a:r>
              <a:rPr lang="zh-CN" altLang="en-US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数</a:t>
            </a: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组元素的引用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当定义了一个数组，并用运算符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new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为它分配了内存空间后，就可以引用数组中的每一个元素了。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数组名加上下标就可以表示数组元素，元素的应用格式为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: </a:t>
            </a:r>
            <a:r>
              <a:rPr lang="en-US" altLang="zh-CN" sz="2600" b="1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arrayName[index];</a:t>
            </a:r>
          </a:p>
          <a:p>
            <a:pPr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sz="2600" b="1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例如</a:t>
            </a:r>
            <a:r>
              <a:rPr lang="en-US" altLang="zh-CN" sz="2600" b="1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arrayName[0], arrayName[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i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]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当创建一个数组时，每个元素都被初始化。例如，字符型数组的每个值被初始化为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0(\0000)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，而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Point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型数组的每个值被初始化围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null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1950" y="981075"/>
            <a:ext cx="8496300" cy="100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6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例</a:t>
            </a:r>
            <a:r>
              <a:rPr lang="en-US" altLang="zh-CN" sz="26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. </a:t>
            </a:r>
            <a:r>
              <a:rPr lang="zh-CN" altLang="en-US" sz="2600" b="1" dirty="0" smtClean="0">
                <a:ea typeface="华文细黑" pitchFamily="2" charset="-122"/>
                <a:cs typeface="Arial" charset="0"/>
              </a:rPr>
              <a:t>随机生成</a:t>
            </a:r>
            <a:r>
              <a:rPr lang="en-US" altLang="zh-CN" sz="2600" b="1" dirty="0" smtClean="0">
                <a:ea typeface="华文细黑" pitchFamily="2" charset="-122"/>
                <a:cs typeface="Arial" charset="0"/>
              </a:rPr>
              <a:t>n</a:t>
            </a:r>
            <a:r>
              <a:rPr lang="zh-CN" altLang="en-US" sz="2600" b="1" dirty="0" smtClean="0">
                <a:ea typeface="华文细黑" pitchFamily="2" charset="-122"/>
                <a:cs typeface="Arial" charset="0"/>
              </a:rPr>
              <a:t>个整数存入一维数组中，并求出最大值和最小值。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6048672" cy="5040560"/>
          </a:xfrm>
          <a:prstGeom prst="rect">
            <a:avLst/>
          </a:prstGeom>
          <a:solidFill>
            <a:schemeClr val="accent2"/>
          </a:solidFill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2555776" y="1988840"/>
            <a:ext cx="3168352" cy="36004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5 </a:t>
            </a:r>
            <a:r>
              <a:rPr lang="zh-CN" altLang="en-US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多</a:t>
            </a: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维数组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多维数组的定义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600" b="1" dirty="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Java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中没有真正的多维数组，但因为数组元素可以说明为任何类型，所以可以建立数组的数组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(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的数组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……)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，由此得到多维数组。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600" b="1" dirty="0">
                <a:ea typeface="华文细黑" pitchFamily="2" charset="-122"/>
                <a:cs typeface="Arial" charset="0"/>
              </a:rPr>
              <a:t>一般来讲，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n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维数组是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n-1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维数组的数组。说明数</a:t>
            </a:r>
            <a:r>
              <a:rPr lang="zh-CN" altLang="en-US" sz="2600" b="1" dirty="0" smtClean="0">
                <a:ea typeface="华文细黑" pitchFamily="2" charset="-122"/>
                <a:cs typeface="Arial" charset="0"/>
              </a:rPr>
              <a:t>组是使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用类型及多对方括号。例如，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int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 [][]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是类型，它表示二维数组。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03350" y="5084763"/>
            <a:ext cx="3455988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zh-CN" altLang="en-US" sz="2800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[][];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03350" y="5661025"/>
            <a:ext cx="3384550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[][]</a:t>
            </a:r>
            <a:r>
              <a:rPr lang="zh-CN" altLang="en-US" sz="2800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;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1188" y="4437063"/>
            <a:ext cx="4465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二维数组的定义：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088" y="1196975"/>
            <a:ext cx="3457575" cy="5222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ea typeface="黑体" pitchFamily="49" charset="-122"/>
                <a:cs typeface="Arial" charset="0"/>
              </a:rPr>
              <a:t>int</a:t>
            </a:r>
            <a:r>
              <a:rPr lang="zh-CN" altLang="en-US" sz="2800">
                <a:ea typeface="黑体" pitchFamily="49" charset="-122"/>
                <a:cs typeface="Arial" charset="0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  <a:cs typeface="Arial" charset="0"/>
              </a:rPr>
              <a:t>intarray </a:t>
            </a:r>
            <a:r>
              <a:rPr lang="en-US" altLang="zh-CN" sz="2800">
                <a:ea typeface="黑体" pitchFamily="49" charset="-122"/>
                <a:cs typeface="Arial" charset="0"/>
              </a:rPr>
              <a:t>[][];</a:t>
            </a:r>
            <a:endParaRPr lang="zh-CN" altLang="en-US" sz="2800">
              <a:ea typeface="黑体" pitchFamily="49" charset="-122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088" y="1773238"/>
            <a:ext cx="3457575" cy="5222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int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[][]</a:t>
            </a:r>
            <a:r>
              <a:rPr lang="zh-CN" altLang="en-US" sz="2800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intarray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;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80063" y="1773238"/>
            <a:ext cx="30241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Lucida Sans Unicode" pitchFamily="34" charset="0"/>
                <a:ea typeface="黑体" pitchFamily="49" charset="-122"/>
              </a:rPr>
              <a:t>与一维数组一样，定义时对数组元素没有分配内存空间，需要使用</a:t>
            </a:r>
            <a:r>
              <a:rPr lang="en-US" altLang="zh-CN" sz="2600" b="1">
                <a:solidFill>
                  <a:srgbClr val="FF0000"/>
                </a:solidFill>
                <a:latin typeface="Lucida Sans Unicode" pitchFamily="34" charset="0"/>
                <a:ea typeface="黑体" pitchFamily="49" charset="-122"/>
              </a:rPr>
              <a:t>new</a:t>
            </a:r>
            <a:r>
              <a:rPr lang="zh-CN" altLang="en-US" sz="2600" b="1">
                <a:solidFill>
                  <a:srgbClr val="FF0000"/>
                </a:solidFill>
                <a:latin typeface="Lucida Sans Unicode" pitchFamily="34" charset="0"/>
                <a:ea typeface="黑体" pitchFamily="49" charset="-122"/>
              </a:rPr>
              <a:t>运算符来分配内存，然后才可以访问每个元素。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750" y="2565400"/>
            <a:ext cx="44640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三维数组定义：</a:t>
            </a:r>
            <a:endParaRPr lang="en-US" altLang="zh-CN" sz="28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71550" y="3367088"/>
            <a:ext cx="3455988" cy="523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zh-CN" altLang="en-US" sz="2800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[][][];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71550" y="3986213"/>
            <a:ext cx="3384550" cy="52228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[][][]</a:t>
            </a:r>
            <a:r>
              <a:rPr lang="zh-CN" altLang="en-US" sz="2800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</a:t>
            </a:r>
            <a:r>
              <a:rPr lang="en-US" altLang="zh-CN" sz="2800" dirty="0">
                <a:ea typeface="黑体" pitchFamily="49" charset="-122"/>
                <a:cs typeface="Arial" charset="0"/>
              </a:rPr>
              <a:t>;</a:t>
            </a:r>
            <a:endParaRPr lang="zh-CN" altLang="en-US" sz="2800" dirty="0"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4365625"/>
            <a:ext cx="8208962" cy="2492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多维数组的初始化</a:t>
            </a:r>
            <a:endParaRPr lang="en-US" altLang="zh-CN" sz="26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静态初始化：</a:t>
            </a:r>
            <a:endParaRPr lang="en-US" altLang="zh-CN" sz="2600" b="1">
              <a:solidFill>
                <a:srgbClr val="C00000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2205038"/>
            <a:ext cx="7594600" cy="492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int[][]</a:t>
            </a:r>
            <a:r>
              <a:rPr lang="zh-CN" altLang="en-US" sz="260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>
                <a:ea typeface="华文细黑" pitchFamily="2" charset="-122"/>
                <a:cs typeface="Arial" charset="0"/>
              </a:rPr>
              <a:t>intArray={{2,3}, {1,5}, {3,4}};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867400" y="1196975"/>
            <a:ext cx="2592388" cy="936625"/>
          </a:xfrm>
          <a:prstGeom prst="wedgeRoundRectCallout">
            <a:avLst>
              <a:gd name="adj1" fmla="val -40990"/>
              <a:gd name="adj2" fmla="val 8265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intArray</a:t>
            </a:r>
            <a:r>
              <a:rPr lang="zh-CN" altLang="en-US" sz="2400" dirty="0"/>
              <a:t>为一个</a:t>
            </a:r>
            <a:r>
              <a:rPr lang="en-US" altLang="zh-CN" sz="2400" dirty="0"/>
              <a:t>3</a:t>
            </a:r>
            <a:r>
              <a:rPr lang="zh-CN" altLang="en-US" sz="2400" dirty="0"/>
              <a:t>行</a:t>
            </a:r>
            <a:r>
              <a:rPr lang="en-US" altLang="zh-CN" sz="2400" dirty="0"/>
              <a:t>2</a:t>
            </a:r>
            <a:r>
              <a:rPr lang="zh-CN" altLang="en-US" sz="2400" dirty="0"/>
              <a:t>列的数组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68538" y="2816225"/>
          <a:ext cx="158417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143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4427538" y="2781300"/>
            <a:ext cx="4645025" cy="1223963"/>
          </a:xfrm>
          <a:prstGeom prst="wedgeRoundRectCallout">
            <a:avLst>
              <a:gd name="adj1" fmla="val -40990"/>
              <a:gd name="adj2" fmla="val 8265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最外层括号所包含的元素是数组的第一维的各元素；</a:t>
            </a:r>
            <a:endParaRPr lang="en-US" altLang="zh-CN" sz="2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最内层括号对应于数组最后一维。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256212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概述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标识符和数据类型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表达式和流程控制语句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章 数组、向量和字符串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进一步讨论对象和类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语言中的异常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的图形用户界面设计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 Applet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数据流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线程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网络功能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课程内容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450" y="1628775"/>
          <a:ext cx="6096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31832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9725" name="TextBox 4"/>
          <p:cNvSpPr txBox="1">
            <a:spLocks noChangeArrowheads="1"/>
          </p:cNvSpPr>
          <p:nvPr/>
        </p:nvSpPr>
        <p:spPr bwMode="auto">
          <a:xfrm>
            <a:off x="323850" y="3482975"/>
            <a:ext cx="84248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使用两个下标可以访问数组中的任一元素，例如，</a:t>
            </a:r>
            <a:endParaRPr lang="en-US" altLang="zh-CN" sz="2800" dirty="0">
              <a:latin typeface="Lucida Sans Unicode" pitchFamily="34" charset="0"/>
              <a:ea typeface="黑体" pitchFamily="49" charset="-122"/>
            </a:endParaRPr>
          </a:p>
          <a:p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intArray1[0][0]</a:t>
            </a:r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 </a:t>
            </a:r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//</a:t>
            </a:r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表示第</a:t>
            </a:r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1</a:t>
            </a:r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行第</a:t>
            </a:r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1</a:t>
            </a:r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列元素</a:t>
            </a:r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1</a:t>
            </a:r>
          </a:p>
          <a:p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intArray1[1][3] //</a:t>
            </a:r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表示第</a:t>
            </a:r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2</a:t>
            </a:r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行第</a:t>
            </a:r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4</a:t>
            </a:r>
            <a:r>
              <a:rPr lang="zh-CN" altLang="en-US" sz="2800" dirty="0">
                <a:latin typeface="Lucida Sans Unicode" pitchFamily="34" charset="0"/>
                <a:ea typeface="黑体" pitchFamily="49" charset="-122"/>
              </a:rPr>
              <a:t>列元素</a:t>
            </a:r>
            <a:r>
              <a:rPr lang="en-US" altLang="zh-CN" sz="2800" dirty="0">
                <a:latin typeface="Lucida Sans Unicode" pitchFamily="34" charset="0"/>
                <a:ea typeface="黑体" pitchFamily="49" charset="-122"/>
              </a:rPr>
              <a:t>7</a:t>
            </a:r>
            <a:endParaRPr lang="zh-CN" altLang="en-US" sz="2800" dirty="0">
              <a:latin typeface="Lucida Sans Unicode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动态初始化：</a:t>
            </a:r>
            <a:endParaRPr lang="en-US" altLang="zh-CN" sz="2600" b="1">
              <a:solidFill>
                <a:srgbClr val="C00000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2133600"/>
            <a:ext cx="7594600" cy="460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华文细黑" pitchFamily="2" charset="-122"/>
                <a:cs typeface="Arial" charset="0"/>
              </a:rPr>
              <a:t>int[][]</a:t>
            </a:r>
            <a:r>
              <a:rPr lang="zh-CN" altLang="en-US" sz="2400">
                <a:ea typeface="华文细黑" pitchFamily="2" charset="-122"/>
                <a:cs typeface="Arial" charset="0"/>
              </a:rPr>
              <a:t> </a:t>
            </a:r>
            <a:r>
              <a:rPr lang="en-US" altLang="zh-CN" sz="2400">
                <a:ea typeface="华文细黑" pitchFamily="2" charset="-122"/>
                <a:cs typeface="Arial" charset="0"/>
              </a:rPr>
              <a:t>intArray=new</a:t>
            </a:r>
            <a:r>
              <a:rPr lang="zh-CN" altLang="en-US" sz="2400">
                <a:ea typeface="华文细黑" pitchFamily="2" charset="-122"/>
                <a:cs typeface="Arial" charset="0"/>
              </a:rPr>
              <a:t> </a:t>
            </a:r>
            <a:r>
              <a:rPr lang="en-US" altLang="zh-CN" sz="2400">
                <a:ea typeface="华文细黑" pitchFamily="2" charset="-122"/>
                <a:cs typeface="Arial" charset="0"/>
              </a:rPr>
              <a:t>type[arraylength1][arraylength2];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750" y="4010025"/>
            <a:ext cx="7594600" cy="19399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华文细黑" pitchFamily="2" charset="-122"/>
                <a:cs typeface="Arial" charset="0"/>
              </a:rPr>
              <a:t>type</a:t>
            </a:r>
            <a:r>
              <a:rPr lang="zh-CN" altLang="en-US" sz="2400">
                <a:ea typeface="华文细黑" pitchFamily="2" charset="-122"/>
                <a:cs typeface="Arial" charset="0"/>
              </a:rPr>
              <a:t> </a:t>
            </a:r>
            <a:r>
              <a:rPr lang="en-US" altLang="zh-CN" sz="2400">
                <a:ea typeface="华文细黑" pitchFamily="2" charset="-122"/>
                <a:cs typeface="Arial" charset="0"/>
              </a:rPr>
              <a:t>arrayN[][]=new</a:t>
            </a:r>
            <a:r>
              <a:rPr lang="zh-CN" altLang="en-US" sz="2400">
                <a:ea typeface="华文细黑" pitchFamily="2" charset="-122"/>
                <a:cs typeface="Arial" charset="0"/>
              </a:rPr>
              <a:t> </a:t>
            </a:r>
            <a:r>
              <a:rPr lang="en-US" altLang="zh-CN" sz="2400">
                <a:ea typeface="华文细黑" pitchFamily="2" charset="-122"/>
                <a:cs typeface="Arial" charset="0"/>
              </a:rPr>
              <a:t>type[arraylength1][];</a:t>
            </a:r>
          </a:p>
          <a:p>
            <a:r>
              <a:rPr lang="en-US" altLang="zh-CN" sz="2400">
                <a:ea typeface="华文细黑" pitchFamily="2" charset="-122"/>
                <a:cs typeface="Arial" charset="0"/>
              </a:rPr>
              <a:t>arrayN[0]=new type[arraylength2];</a:t>
            </a:r>
          </a:p>
          <a:p>
            <a:r>
              <a:rPr lang="en-US" altLang="zh-CN" sz="2400">
                <a:ea typeface="华文细黑" pitchFamily="2" charset="-122"/>
                <a:cs typeface="Arial" charset="0"/>
              </a:rPr>
              <a:t>arrayN[1]=new type[arraylength2];</a:t>
            </a:r>
          </a:p>
          <a:p>
            <a:r>
              <a:rPr lang="en-US" altLang="zh-CN" sz="2400">
                <a:ea typeface="华文细黑" pitchFamily="2" charset="-122"/>
                <a:cs typeface="Arial" charset="0"/>
              </a:rPr>
              <a:t>…</a:t>
            </a:r>
          </a:p>
          <a:p>
            <a:r>
              <a:rPr lang="en-US" altLang="zh-CN" sz="2400">
                <a:ea typeface="华文细黑" pitchFamily="2" charset="-122"/>
                <a:cs typeface="Arial" charset="0"/>
              </a:rPr>
              <a:t>arrayN[arraylenth1-1]=new type[arraylength2];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1557338"/>
            <a:ext cx="54006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600" b="1">
                <a:solidFill>
                  <a:srgbClr val="FF00FF"/>
                </a:solidFill>
                <a:latin typeface="Lucida Sans Unicode" pitchFamily="34" charset="0"/>
                <a:ea typeface="黑体" pitchFamily="49" charset="-122"/>
              </a:rPr>
              <a:t>方法</a:t>
            </a:r>
            <a:r>
              <a:rPr lang="en-US" altLang="zh-CN" sz="2600" b="1">
                <a:solidFill>
                  <a:srgbClr val="FF00FF"/>
                </a:solidFill>
                <a:latin typeface="Lucida Sans Unicode" pitchFamily="34" charset="0"/>
                <a:ea typeface="黑体" pitchFamily="49" charset="-122"/>
              </a:rPr>
              <a:t>1</a:t>
            </a:r>
            <a:r>
              <a:rPr lang="zh-CN" altLang="en-US" sz="2600" b="1">
                <a:solidFill>
                  <a:srgbClr val="FF00FF"/>
                </a:solidFill>
                <a:latin typeface="Lucida Sans Unicode" pitchFamily="34" charset="0"/>
                <a:ea typeface="黑体" pitchFamily="49" charset="-122"/>
              </a:rPr>
              <a:t>：</a:t>
            </a:r>
            <a:r>
              <a:rPr lang="zh-CN" altLang="en-US" sz="2600" b="1">
                <a:latin typeface="Lucida Sans Unicode" pitchFamily="34" charset="0"/>
                <a:ea typeface="黑体" pitchFamily="49" charset="-122"/>
              </a:rPr>
              <a:t>直接为每一维分配空间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750" y="2924175"/>
            <a:ext cx="80645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600" b="1">
                <a:solidFill>
                  <a:srgbClr val="FF00FF"/>
                </a:solidFill>
                <a:latin typeface="Lucida Sans Unicode" pitchFamily="34" charset="0"/>
                <a:ea typeface="黑体" pitchFamily="49" charset="-122"/>
              </a:rPr>
              <a:t>方法</a:t>
            </a:r>
            <a:r>
              <a:rPr lang="en-US" altLang="zh-CN" sz="2600" b="1">
                <a:solidFill>
                  <a:srgbClr val="FF00FF"/>
                </a:solidFill>
                <a:latin typeface="Lucida Sans Unicode" pitchFamily="34" charset="0"/>
                <a:ea typeface="黑体" pitchFamily="49" charset="-122"/>
              </a:rPr>
              <a:t>2</a:t>
            </a:r>
            <a:r>
              <a:rPr lang="zh-CN" altLang="en-US" sz="2600" b="1">
                <a:solidFill>
                  <a:srgbClr val="FF00FF"/>
                </a:solidFill>
                <a:latin typeface="Lucida Sans Unicode" pitchFamily="34" charset="0"/>
                <a:ea typeface="黑体" pitchFamily="49" charset="-122"/>
              </a:rPr>
              <a:t>：</a:t>
            </a:r>
            <a:r>
              <a:rPr lang="zh-CN" altLang="en-US" sz="2600" b="1">
                <a:latin typeface="Lucida Sans Unicode" pitchFamily="34" charset="0"/>
                <a:ea typeface="黑体" pitchFamily="49" charset="-122"/>
              </a:rPr>
              <a:t>多维数组可以从高维起，分别为每一维分配内存。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981075"/>
            <a:ext cx="5543550" cy="5732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40200" y="2492375"/>
          <a:ext cx="453650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301"/>
                <a:gridCol w="907301"/>
                <a:gridCol w="907301"/>
                <a:gridCol w="907301"/>
                <a:gridCol w="907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31832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多维数组的引用</a:t>
            </a:r>
            <a:endParaRPr lang="en-US" altLang="zh-CN" sz="26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600" b="1">
                <a:ea typeface="华文细黑" pitchFamily="2" charset="-122"/>
                <a:cs typeface="Arial" charset="0"/>
              </a:rPr>
              <a:t>在定义并初始化多维数组后，可以使用多维数组中的每个元素。多维数组的引用方式为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(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以二维为例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)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：</a:t>
            </a:r>
            <a:endParaRPr lang="en-US" altLang="zh-CN" sz="2600" b="1">
              <a:ea typeface="华文细黑" pitchFamily="2" charset="-122"/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9750" y="2492375"/>
            <a:ext cx="7594600" cy="493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arrayName[index1][index2]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3357563"/>
            <a:ext cx="75946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int</a:t>
            </a:r>
            <a:r>
              <a:rPr lang="zh-CN" altLang="en-US" sz="2600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>
                <a:ea typeface="华文细黑" pitchFamily="2" charset="-122"/>
                <a:cs typeface="Arial" charset="0"/>
              </a:rPr>
              <a:t>intArray[][]=new int[3][4];</a:t>
            </a: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intArray[0][0]=1;</a:t>
            </a: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intArray[0][1]=2;</a:t>
            </a: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intArray[0][2]=3;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1950" y="981075"/>
            <a:ext cx="84963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6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例</a:t>
            </a:r>
            <a:r>
              <a:rPr lang="en-US" altLang="zh-CN" sz="26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. </a:t>
            </a:r>
            <a:r>
              <a:rPr lang="zh-CN" altLang="en-US" sz="2600" b="1" dirty="0" smtClean="0">
                <a:ea typeface="华文细黑" pitchFamily="2" charset="-122"/>
                <a:cs typeface="Arial" charset="0"/>
              </a:rPr>
              <a:t>使用动态建立二维数组的方式输出</a:t>
            </a:r>
            <a:r>
              <a:rPr lang="en-US" altLang="zh-CN" sz="2600" b="1" dirty="0" smtClean="0">
                <a:ea typeface="华文细黑" pitchFamily="2" charset="-122"/>
                <a:cs typeface="Arial" charset="0"/>
              </a:rPr>
              <a:t>n</a:t>
            </a:r>
            <a:r>
              <a:rPr lang="zh-CN" altLang="en-US" sz="2600" b="1" dirty="0" smtClean="0">
                <a:ea typeface="华文细黑" pitchFamily="2" charset="-122"/>
                <a:cs typeface="Arial" charset="0"/>
              </a:rPr>
              <a:t>行杨辉三角形。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835696" y="1700808"/>
          <a:ext cx="5976938" cy="4023360"/>
        </p:xfrm>
        <a:graphic>
          <a:graphicData uri="http://schemas.openxmlformats.org/drawingml/2006/table">
            <a:tbl>
              <a:tblPr/>
              <a:tblGrid>
                <a:gridCol w="544513"/>
                <a:gridCol w="541337"/>
                <a:gridCol w="544513"/>
                <a:gridCol w="542925"/>
                <a:gridCol w="541337"/>
                <a:gridCol w="547688"/>
                <a:gridCol w="541337"/>
                <a:gridCol w="542925"/>
                <a:gridCol w="544513"/>
                <a:gridCol w="541337"/>
                <a:gridCol w="544513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n/k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2411760" y="5798393"/>
          <a:ext cx="28336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公式" r:id="rId3" imgW="1371600" imgH="457200" progId="Equation.3">
                  <p:embed/>
                </p:oleObj>
              </mc:Choice>
              <mc:Fallback>
                <p:oleObj name="公式" r:id="rId3" imgW="13716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798393"/>
                        <a:ext cx="28336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5532785" y="5798393"/>
          <a:ext cx="21510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公式" r:id="rId5" imgW="1041120" imgH="457200" progId="Equation.3">
                  <p:embed/>
                </p:oleObj>
              </mc:Choice>
              <mc:Fallback>
                <p:oleObj name="公式" r:id="rId5" imgW="10411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785" y="5798393"/>
                        <a:ext cx="2151062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478" y="1052736"/>
            <a:ext cx="7172229" cy="55446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6 </a:t>
            </a:r>
            <a:r>
              <a:rPr lang="zh-CN" altLang="en-US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数</a:t>
            </a: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组复制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557338"/>
            <a:ext cx="8351838" cy="3095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395288" y="2205038"/>
            <a:ext cx="7993062" cy="360362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3850" y="4724400"/>
            <a:ext cx="8351838" cy="16938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ea typeface="黑体" pitchFamily="49" charset="-122"/>
                <a:cs typeface="Arial" charset="0"/>
              </a:rPr>
              <a:t>将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elements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中第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1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个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(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下标为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0)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到第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elements.length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个元素依次放到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hold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中下标从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0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开始的各个位置，即第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1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位到第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5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位。执行完毕，数组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hold</a:t>
            </a:r>
            <a:r>
              <a:rPr lang="zh-CN" altLang="en-US" sz="2600" b="1">
                <a:ea typeface="黑体" pitchFamily="49" charset="-122"/>
                <a:cs typeface="Arial" charset="0"/>
              </a:rPr>
              <a:t>的内容为：</a:t>
            </a:r>
            <a:endParaRPr lang="en-US" altLang="zh-CN" sz="2600" b="1">
              <a:ea typeface="黑体" pitchFamily="49" charset="-122"/>
              <a:cs typeface="Arial" charset="0"/>
            </a:endParaRPr>
          </a:p>
          <a:p>
            <a:r>
              <a:rPr lang="en-US" altLang="zh-CN" sz="2600" b="1">
                <a:ea typeface="黑体" pitchFamily="49" charset="-122"/>
                <a:cs typeface="Arial" charset="0"/>
              </a:rPr>
              <a:t>1,2,3,4,5,11,12</a:t>
            </a:r>
            <a:endParaRPr lang="zh-CN" altLang="en-US" sz="2600" b="1"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361950" y="1057275"/>
            <a:ext cx="849630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Java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中的</a:t>
            </a:r>
            <a:r>
              <a:rPr lang="zh-CN" altLang="en-US" sz="2800" b="1">
                <a:solidFill>
                  <a:srgbClr val="FF00FF"/>
                </a:solidFill>
                <a:ea typeface="华文细黑" pitchFamily="2" charset="-122"/>
                <a:cs typeface="Arial" charset="0"/>
              </a:rPr>
              <a:t>数组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只能保存</a:t>
            </a:r>
            <a:r>
              <a:rPr lang="zh-CN" altLang="en-US" sz="2800" b="1">
                <a:solidFill>
                  <a:srgbClr val="FF00FF"/>
                </a:solidFill>
                <a:ea typeface="华文细黑" pitchFamily="2" charset="-122"/>
                <a:cs typeface="Arial" charset="0"/>
              </a:rPr>
              <a:t>固定数目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的元素，且必须把所有需要的内存单元一次性的申请出来，而不能先创建数组再追加数组元素数量，为了解决这个问题</a:t>
            </a:r>
            <a:r>
              <a:rPr lang="en-US" altLang="zh-CN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Java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中引入了向量类</a:t>
            </a:r>
            <a:r>
              <a:rPr lang="en-US" altLang="zh-CN" sz="2800" b="1">
                <a:solidFill>
                  <a:srgbClr val="FF00FF"/>
                </a:solidFill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。</a:t>
            </a:r>
            <a:endParaRPr lang="en-US" altLang="zh-CN" sz="28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也是一组对象的集合，但相对于数组，</a:t>
            </a:r>
            <a:r>
              <a:rPr lang="en-US" altLang="zh-CN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可以</a:t>
            </a:r>
            <a:r>
              <a:rPr lang="zh-CN" altLang="en-US" sz="2800" b="1">
                <a:solidFill>
                  <a:srgbClr val="FF00FF"/>
                </a:solidFill>
                <a:ea typeface="华文细黑" pitchFamily="2" charset="-122"/>
                <a:cs typeface="Arial" charset="0"/>
              </a:rPr>
              <a:t>追加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对象元素数量，可以方便的</a:t>
            </a:r>
            <a:r>
              <a:rPr lang="zh-CN" altLang="en-US" sz="2800" b="1">
                <a:solidFill>
                  <a:srgbClr val="FF00FF"/>
                </a:solidFill>
                <a:ea typeface="华文细黑" pitchFamily="2" charset="-122"/>
                <a:cs typeface="Arial" charset="0"/>
              </a:rPr>
              <a:t>修改和维护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序列中的对象。</a:t>
            </a:r>
            <a:endParaRPr lang="en-US" altLang="zh-CN" sz="28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4963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向量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(Vector)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Vector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是</a:t>
            </a:r>
            <a:r>
              <a:rPr lang="en-US" altLang="zh-CN" sz="2400" b="1" dirty="0" err="1">
                <a:latin typeface="Arial" pitchFamily="34" charset="0"/>
                <a:ea typeface="华文细黑" pitchFamily="2" charset="-122"/>
                <a:cs typeface="Arial" pitchFamily="34" charset="0"/>
              </a:rPr>
              <a:t>java.util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类包提供一个工具类。</a:t>
            </a:r>
            <a:endParaRPr lang="en-US" altLang="zh-CN" sz="2400" b="1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Vector</a:t>
            </a:r>
            <a:r>
              <a:rPr lang="zh-CN" altLang="en-US" sz="24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对应于类似数组的顺序存储的数据结构，但是具有比数组更强大的功能。它允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许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不同类型元素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共存的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变长数组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。每个</a:t>
            </a:r>
            <a:r>
              <a:rPr lang="en-US" altLang="zh-CN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Vector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类的对象可以表达一个完整的数据序列。</a:t>
            </a:r>
            <a:endParaRPr lang="en-US" altLang="zh-CN" sz="2400" b="1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Vector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类的对象不但可以保存顺序的一列数据，而且还可以提供了许多有用的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方法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来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操作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和处理这些数据。</a:t>
            </a:r>
            <a:endParaRPr lang="en-US" altLang="zh-CN" sz="2400" b="1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Vector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类的对象所表达的序列中元素的个数是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可变的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，即</a:t>
            </a:r>
            <a:r>
              <a:rPr lang="en-US" altLang="zh-CN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Vector</a:t>
            </a:r>
            <a:r>
              <a:rPr lang="zh-CN" altLang="en-US" sz="2400" b="1" dirty="0">
                <a:latin typeface="Arial" pitchFamily="34" charset="0"/>
                <a:ea typeface="华文细黑" pitchFamily="2" charset="-122"/>
                <a:cs typeface="Arial" pitchFamily="34" charset="0"/>
              </a:rPr>
              <a:t>实现了变长数组。</a:t>
            </a:r>
            <a:endParaRPr lang="en-US" altLang="zh-CN" sz="2400" b="1" dirty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496300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向量比较适合在如下情况使用：</a:t>
            </a:r>
            <a:endParaRPr lang="en-US" altLang="zh-CN" sz="28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>
                <a:ea typeface="华文楷体" pitchFamily="2" charset="-122"/>
                <a:cs typeface="Arial" charset="0"/>
              </a:rPr>
              <a:t>需要处理的对象数组不定，序列中的元素都是对象或可以表示为对象。</a:t>
            </a:r>
            <a:endParaRPr lang="en-US" altLang="zh-CN" sz="2600" b="1" dirty="0">
              <a:ea typeface="华文楷体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>
                <a:ea typeface="华文楷体" pitchFamily="2" charset="-122"/>
                <a:cs typeface="Arial" charset="0"/>
              </a:rPr>
              <a:t>需要将不同类的对象组合成一个数据序列。</a:t>
            </a:r>
            <a:endParaRPr lang="en-US" altLang="zh-CN" sz="2600" b="1" dirty="0">
              <a:ea typeface="华文楷体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>
                <a:ea typeface="华文楷体" pitchFamily="2" charset="-122"/>
                <a:cs typeface="Arial" charset="0"/>
              </a:rPr>
              <a:t>需要做频繁的对象序列中元素的插入和删除。</a:t>
            </a:r>
            <a:endParaRPr lang="en-US" altLang="zh-CN" sz="2600" b="1" dirty="0">
              <a:ea typeface="华文楷体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>
                <a:ea typeface="华文楷体" pitchFamily="2" charset="-122"/>
                <a:cs typeface="Arial" charset="0"/>
              </a:rPr>
              <a:t>经常需要定位序列中的对象和其他查找操作。</a:t>
            </a:r>
            <a:endParaRPr lang="en-US" altLang="zh-CN" sz="2600" b="1" dirty="0">
              <a:ea typeface="华文楷体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600" b="1" dirty="0">
                <a:ea typeface="华文楷体" pitchFamily="2" charset="-122"/>
                <a:cs typeface="Arial" charset="0"/>
              </a:rPr>
              <a:t>在不同的类之间传递大量的数据</a:t>
            </a:r>
            <a:r>
              <a:rPr lang="zh-CN" altLang="en-US" sz="2600" b="1" dirty="0" smtClean="0">
                <a:ea typeface="华文楷体" pitchFamily="2" charset="-122"/>
                <a:cs typeface="Arial" charset="0"/>
              </a:rPr>
              <a:t>。</a:t>
            </a:r>
            <a:endParaRPr lang="en-US" altLang="zh-CN" sz="2600" b="1" dirty="0">
              <a:ea typeface="华文楷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0260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4.1</a:t>
            </a:r>
            <a:r>
              <a:rPr lang="zh-CN" altLang="en-US" dirty="0" smtClean="0">
                <a:solidFill>
                  <a:srgbClr val="0000FF"/>
                </a:solidFill>
              </a:rPr>
              <a:t> 数组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4.2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Vector</a:t>
            </a:r>
            <a:r>
              <a:rPr lang="zh-CN" altLang="en-US" dirty="0" smtClean="0">
                <a:solidFill>
                  <a:srgbClr val="0000FF"/>
                </a:solidFill>
              </a:rPr>
              <a:t>类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00FF"/>
                </a:solidFill>
              </a:rPr>
              <a:t>4.2</a:t>
            </a:r>
            <a:r>
              <a:rPr lang="zh-CN" altLang="en-US" dirty="0" smtClean="0">
                <a:solidFill>
                  <a:srgbClr val="FF00FF"/>
                </a:solidFill>
              </a:rPr>
              <a:t>* </a:t>
            </a:r>
            <a:r>
              <a:rPr lang="en-US" altLang="zh-CN" dirty="0" smtClean="0">
                <a:solidFill>
                  <a:srgbClr val="FF00FF"/>
                </a:solidFill>
              </a:rPr>
              <a:t>Java</a:t>
            </a:r>
            <a:r>
              <a:rPr lang="zh-CN" altLang="en-US" dirty="0" smtClean="0">
                <a:solidFill>
                  <a:srgbClr val="FF00FF"/>
                </a:solidFill>
              </a:rPr>
              <a:t>中的容器</a:t>
            </a:r>
            <a:endParaRPr lang="en-US" altLang="zh-CN" dirty="0" smtClean="0">
              <a:solidFill>
                <a:srgbClr val="FF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4.3</a:t>
            </a:r>
            <a:r>
              <a:rPr lang="zh-CN" altLang="en-US" dirty="0" smtClean="0">
                <a:solidFill>
                  <a:srgbClr val="0000FF"/>
                </a:solidFill>
              </a:rPr>
              <a:t> 字符串类型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数组、向量和字符串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4963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类的构造方法</a:t>
            </a:r>
            <a:endParaRPr lang="en-US" altLang="zh-CN" sz="2800" b="1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public</a:t>
            </a:r>
            <a:r>
              <a:rPr lang="zh-CN" altLang="en-US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Vector()</a:t>
            </a:r>
            <a:r>
              <a:rPr lang="zh-CN" altLang="en-US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构造一个空向量。</a:t>
            </a:r>
            <a:endParaRPr lang="en-US" altLang="zh-CN" sz="2600" b="1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public Vector(int initialCapacity)</a:t>
            </a:r>
            <a:r>
              <a:rPr lang="zh-CN" altLang="en-US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以指定的初始存储容量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initialCapacity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构造一个空向量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。</a:t>
            </a:r>
            <a:endParaRPr lang="en-US" altLang="zh-CN" sz="2600" b="1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public Vector(int initialCapacity, int capacityIncrement)</a:t>
            </a:r>
            <a:r>
              <a:rPr lang="zh-CN" altLang="en-US" sz="2600" b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以指定的初始存储容量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initialCapacity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和容量增量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capacityIncrement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构造一个空向量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。</a:t>
            </a:r>
            <a:endParaRPr lang="en-US" altLang="zh-CN" sz="2600" b="1"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468313" y="1196975"/>
            <a:ext cx="7127875" cy="492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楷体" pitchFamily="49" charset="-122"/>
                <a:cs typeface="Arial" charset="0"/>
              </a:rPr>
              <a:t>Vector</a:t>
            </a:r>
            <a:r>
              <a:rPr lang="zh-CN" altLang="en-US" sz="2600">
                <a:ea typeface="楷体" pitchFamily="49" charset="-122"/>
                <a:cs typeface="Arial" charset="0"/>
              </a:rPr>
              <a:t> </a:t>
            </a:r>
            <a:r>
              <a:rPr lang="en-US" altLang="zh-CN" sz="2600">
                <a:ea typeface="楷体" pitchFamily="49" charset="-122"/>
                <a:cs typeface="Arial" charset="0"/>
              </a:rPr>
              <a:t>MyVector=new  Vector(100,50);</a:t>
            </a:r>
            <a:endParaRPr lang="zh-CN" altLang="en-US" sz="2600">
              <a:ea typeface="楷体" pitchFamily="49" charset="-122"/>
              <a:cs typeface="Arial" charset="0"/>
            </a:endParaRP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23850" y="1916113"/>
            <a:ext cx="8424863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>
                <a:latin typeface="Lucida Sans Unicode" pitchFamily="34" charset="0"/>
                <a:ea typeface="黑体" pitchFamily="49" charset="-122"/>
              </a:rPr>
              <a:t>该语句创建的</a:t>
            </a:r>
            <a:r>
              <a:rPr lang="en-US" altLang="zh-CN" sz="2600" dirty="0" err="1">
                <a:latin typeface="Lucida Sans Unicode" pitchFamily="34" charset="0"/>
                <a:ea typeface="黑体" pitchFamily="49" charset="-122"/>
              </a:rPr>
              <a:t>MyVector</a:t>
            </a:r>
            <a:r>
              <a:rPr lang="zh-CN" altLang="en-US" sz="2600" dirty="0">
                <a:latin typeface="Lucida Sans Unicode" pitchFamily="34" charset="0"/>
                <a:ea typeface="黑体" pitchFamily="49" charset="-122"/>
              </a:rPr>
              <a:t>向量序列初始有</a:t>
            </a:r>
            <a:r>
              <a:rPr lang="en-US" altLang="zh-CN" sz="2600" dirty="0">
                <a:latin typeface="Lucida Sans Unicode" pitchFamily="34" charset="0"/>
                <a:ea typeface="黑体" pitchFamily="49" charset="-122"/>
              </a:rPr>
              <a:t>100</a:t>
            </a:r>
            <a:r>
              <a:rPr lang="zh-CN" altLang="en-US" sz="2600" dirty="0">
                <a:latin typeface="Lucida Sans Unicode" pitchFamily="34" charset="0"/>
                <a:ea typeface="黑体" pitchFamily="49" charset="-122"/>
              </a:rPr>
              <a:t>个元素空间，以后一旦空间用尽则以</a:t>
            </a:r>
            <a:r>
              <a:rPr lang="en-US" altLang="zh-CN" sz="2600" dirty="0">
                <a:latin typeface="Lucida Sans Unicode" pitchFamily="34" charset="0"/>
                <a:ea typeface="黑体" pitchFamily="49" charset="-122"/>
              </a:rPr>
              <a:t>50</a:t>
            </a:r>
            <a:r>
              <a:rPr lang="zh-CN" altLang="en-US" sz="2600" dirty="0">
                <a:latin typeface="Lucida Sans Unicode" pitchFamily="34" charset="0"/>
                <a:ea typeface="黑体" pitchFamily="49" charset="-122"/>
              </a:rPr>
              <a:t>为单位递增，</a:t>
            </a:r>
            <a:r>
              <a:rPr lang="zh-CN" altLang="en-GB" sz="2600" dirty="0">
                <a:latin typeface="Tahoma" pitchFamily="34" charset="0"/>
                <a:ea typeface="黑体" pitchFamily="49" charset="-122"/>
              </a:rPr>
              <a:t>使序列中元素的个数变化成150，200，</a:t>
            </a:r>
            <a:r>
              <a:rPr lang="zh-CN" altLang="en-GB" sz="2600" dirty="0">
                <a:latin typeface="Times New Roman" pitchFamily="18" charset="0"/>
                <a:ea typeface="黑体" pitchFamily="49" charset="-122"/>
              </a:rPr>
              <a:t>…</a:t>
            </a:r>
            <a:r>
              <a:rPr lang="zh-CN" altLang="en-GB" sz="2600" dirty="0">
                <a:latin typeface="Tahoma" pitchFamily="34" charset="0"/>
                <a:ea typeface="黑体" pitchFamily="49" charset="-122"/>
              </a:rPr>
              <a:t>。在创建</a:t>
            </a:r>
            <a:r>
              <a:rPr lang="en-GB" altLang="zh-CN" sz="2600" dirty="0">
                <a:latin typeface="Tahoma" pitchFamily="34" charset="0"/>
                <a:ea typeface="黑体" pitchFamily="49" charset="-122"/>
              </a:rPr>
              <a:t>Vector</a:t>
            </a:r>
            <a:r>
              <a:rPr lang="zh-CN" altLang="en-GB" sz="2600" dirty="0">
                <a:latin typeface="Tahoma" pitchFamily="34" charset="0"/>
                <a:ea typeface="黑体" pitchFamily="49" charset="-122"/>
              </a:rPr>
              <a:t>序列时，不需要指明序列中元素的类型，可以在使用时确定。</a:t>
            </a:r>
            <a:endParaRPr lang="zh-CN" altLang="en-US" sz="2600" dirty="0">
              <a:latin typeface="Lucida Sans Unicode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4963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类对象的操作</a:t>
            </a:r>
            <a:endParaRPr lang="en-US" altLang="zh-CN" sz="2800" b="1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850" y="1557338"/>
            <a:ext cx="820896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元素的添加</a:t>
            </a:r>
            <a:endParaRPr lang="en-US" altLang="zh-CN" sz="26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addElement(Object obj)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将新元素添加到序列尾部。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insertElementAt(Object obj, int index)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将指定对象</a:t>
            </a:r>
            <a:r>
              <a:rPr lang="en-US" altLang="zh-CN" sz="2600">
                <a:ea typeface="华文细黑" pitchFamily="2" charset="-122"/>
                <a:cs typeface="Arial" charset="0"/>
              </a:rPr>
              <a:t>obj</a:t>
            </a:r>
            <a:r>
              <a:rPr lang="zh-CN" altLang="en-US" sz="2600">
                <a:ea typeface="华文细黑" pitchFamily="2" charset="-122"/>
                <a:cs typeface="Arial" charset="0"/>
              </a:rPr>
              <a:t>插入指定位置</a:t>
            </a:r>
            <a:r>
              <a:rPr lang="en-US" altLang="zh-CN" sz="2600">
                <a:ea typeface="华文细黑" pitchFamily="2" charset="-122"/>
                <a:cs typeface="Arial" charset="0"/>
              </a:rPr>
              <a:t>index</a:t>
            </a:r>
            <a:r>
              <a:rPr lang="zh-CN" altLang="en-US" sz="2600">
                <a:ea typeface="华文细黑" pitchFamily="2" charset="-122"/>
                <a:cs typeface="Arial" charset="0"/>
              </a:rPr>
              <a:t>位置。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16013" y="3500438"/>
            <a:ext cx="6305550" cy="209391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ea typeface="黑体" pitchFamily="49" charset="-122"/>
                <a:cs typeface="Arial" charset="0"/>
              </a:rPr>
              <a:t>Vector  MyVector=new Vector()</a:t>
            </a:r>
            <a:r>
              <a:rPr lang="zh-CN" altLang="en-US" sz="2600">
                <a:ea typeface="黑体" pitchFamily="49" charset="-122"/>
                <a:cs typeface="Arial" charset="0"/>
              </a:rPr>
              <a:t>；</a:t>
            </a:r>
          </a:p>
          <a:p>
            <a:r>
              <a:rPr lang="en-US" altLang="zh-CN" sz="2600">
                <a:ea typeface="黑体" pitchFamily="49" charset="-122"/>
                <a:cs typeface="Arial" charset="0"/>
              </a:rPr>
              <a:t>for (int i=1;i&lt;=10;i++){</a:t>
            </a:r>
          </a:p>
          <a:p>
            <a:r>
              <a:rPr lang="en-US" altLang="zh-CN" sz="2600">
                <a:ea typeface="黑体" pitchFamily="49" charset="-122"/>
                <a:cs typeface="Arial" charset="0"/>
              </a:rPr>
              <a:t>    MyVector.addElement(new Random());</a:t>
            </a:r>
          </a:p>
          <a:p>
            <a:r>
              <a:rPr lang="en-US" altLang="zh-CN" sz="2600">
                <a:ea typeface="黑体" pitchFamily="49" charset="-122"/>
                <a:cs typeface="Arial" charset="0"/>
              </a:rPr>
              <a:t>}</a:t>
            </a:r>
          </a:p>
          <a:p>
            <a:r>
              <a:rPr lang="en-US" altLang="zh-CN" sz="2600">
                <a:ea typeface="黑体" pitchFamily="49" charset="-122"/>
                <a:cs typeface="Arial" charset="0"/>
              </a:rPr>
              <a:t>MyVector.insertElementAt("middle",5);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208963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元素的删除</a:t>
            </a:r>
            <a:endParaRPr lang="en-US" altLang="zh-CN" sz="28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setElementAt(Object obj, int index)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将向量序列</a:t>
            </a:r>
            <a:r>
              <a:rPr lang="en-US" altLang="zh-CN" sz="2600">
                <a:ea typeface="华文细黑" pitchFamily="2" charset="-122"/>
                <a:cs typeface="Arial" charset="0"/>
              </a:rPr>
              <a:t>index</a:t>
            </a:r>
            <a:r>
              <a:rPr lang="zh-CN" altLang="en-US" sz="2600">
                <a:ea typeface="华文细黑" pitchFamily="2" charset="-122"/>
                <a:cs typeface="Arial" charset="0"/>
              </a:rPr>
              <a:t>位置处的对象元素设置为</a:t>
            </a:r>
            <a:r>
              <a:rPr lang="en-US" altLang="zh-CN" sz="2600">
                <a:ea typeface="华文细黑" pitchFamily="2" charset="-122"/>
                <a:cs typeface="Arial" charset="0"/>
              </a:rPr>
              <a:t>obj</a:t>
            </a:r>
            <a:r>
              <a:rPr lang="zh-CN" altLang="en-US" sz="2600">
                <a:ea typeface="华文细黑" pitchFamily="2" charset="-122"/>
                <a:cs typeface="Arial" charset="0"/>
              </a:rPr>
              <a:t>，如果这个位置原来有元素，则将被新值覆盖。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removeElement(Object obj)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删除向量序列中第一个与指定的</a:t>
            </a:r>
            <a:r>
              <a:rPr lang="en-US" altLang="zh-CN" sz="2600">
                <a:ea typeface="华文细黑" pitchFamily="2" charset="-122"/>
                <a:cs typeface="Arial" charset="0"/>
              </a:rPr>
              <a:t>obj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对象相同的元素，同时将后面的元素向前提，补上空位。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removeElement(int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index)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删除</a:t>
            </a:r>
            <a:r>
              <a:rPr lang="en-US" altLang="zh-CN" sz="2600">
                <a:ea typeface="华文细黑" pitchFamily="2" charset="-122"/>
                <a:cs typeface="Arial" charset="0"/>
              </a:rPr>
              <a:t>index</a:t>
            </a:r>
            <a:r>
              <a:rPr lang="zh-CN" altLang="en-US" sz="2600">
                <a:ea typeface="华文细黑" pitchFamily="2" charset="-122"/>
                <a:cs typeface="Arial" charset="0"/>
              </a:rPr>
              <a:t>指定位置处的元素，同时将后面的元素向前提。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removeAllElements()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清除向量序列中的所有元素，同时向量的大小置为</a:t>
            </a:r>
            <a:r>
              <a:rPr lang="en-US" altLang="zh-CN" sz="2600">
                <a:ea typeface="华文细黑" pitchFamily="2" charset="-122"/>
                <a:cs typeface="Arial" charset="0"/>
              </a:rPr>
              <a:t>0</a:t>
            </a:r>
            <a:r>
              <a:rPr lang="zh-CN" altLang="en-US" sz="2600">
                <a:ea typeface="华文细黑" pitchFamily="2" charset="-122"/>
                <a:cs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4963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元素的查找</a:t>
            </a:r>
            <a:endParaRPr lang="en-US" altLang="zh-CN" sz="28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Object</a:t>
            </a:r>
            <a:r>
              <a:rPr lang="zh-CN" altLang="en-US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</a:t>
            </a:r>
            <a:r>
              <a:rPr lang="en-US" altLang="zh-CN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elementAt(int index)</a:t>
            </a:r>
            <a:r>
              <a:rPr lang="zh-CN" altLang="en-US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>
                <a:ea typeface="华文细黑" pitchFamily="2" charset="-122"/>
                <a:cs typeface="Arial" charset="0"/>
              </a:rPr>
              <a:t>返回指定位置处的元素。这个方法返回值是</a:t>
            </a:r>
            <a:r>
              <a:rPr lang="en-US" altLang="zh-CN" sz="2400">
                <a:ea typeface="华文细黑" pitchFamily="2" charset="-122"/>
                <a:cs typeface="Arial" charset="0"/>
              </a:rPr>
              <a:t>Object</a:t>
            </a:r>
            <a:r>
              <a:rPr lang="zh-CN" altLang="en-US" sz="2400">
                <a:ea typeface="华文细黑" pitchFamily="2" charset="-122"/>
                <a:cs typeface="Arial" charset="0"/>
              </a:rPr>
              <a:t>类型的对象，在使用之前通常需要进行强制类型转换，将返回的对象引用转换成</a:t>
            </a:r>
            <a:r>
              <a:rPr lang="en-US" altLang="zh-CN" sz="2400">
                <a:ea typeface="华文细黑" pitchFamily="2" charset="-122"/>
                <a:cs typeface="Arial" charset="0"/>
              </a:rPr>
              <a:t>Object</a:t>
            </a:r>
            <a:r>
              <a:rPr lang="zh-CN" altLang="en-US" sz="2400">
                <a:ea typeface="华文细黑" pitchFamily="2" charset="-122"/>
                <a:cs typeface="Arial" charset="0"/>
              </a:rPr>
              <a:t>类的某个具体子类对象。</a:t>
            </a:r>
            <a:endParaRPr lang="en-US" altLang="zh-CN" sz="2400"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boolean contains(Object obj)</a:t>
            </a:r>
            <a:r>
              <a:rPr lang="zh-CN" altLang="en-US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>
                <a:ea typeface="华文细黑" pitchFamily="2" charset="-122"/>
                <a:cs typeface="Arial" charset="0"/>
              </a:rPr>
              <a:t>检查向量序列中是否包含指定的对象元素</a:t>
            </a:r>
            <a:r>
              <a:rPr lang="en-US" altLang="zh-CN" sz="2400">
                <a:ea typeface="华文细黑" pitchFamily="2" charset="-122"/>
                <a:cs typeface="Arial" charset="0"/>
              </a:rPr>
              <a:t>obj</a:t>
            </a:r>
            <a:r>
              <a:rPr lang="zh-CN" altLang="en-US" sz="2400">
                <a:ea typeface="华文细黑" pitchFamily="2" charset="-122"/>
                <a:cs typeface="Arial" charset="0"/>
              </a:rPr>
              <a:t>。</a:t>
            </a:r>
            <a:endParaRPr lang="en-US" altLang="zh-CN" sz="2400"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int indexOf(Object</a:t>
            </a:r>
            <a:r>
              <a:rPr lang="zh-CN" altLang="en-US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</a:t>
            </a:r>
            <a:r>
              <a:rPr lang="en-US" altLang="zh-CN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obj, int start_index)</a:t>
            </a:r>
            <a:r>
              <a:rPr lang="zh-CN" altLang="en-US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>
                <a:ea typeface="华文细黑" pitchFamily="2" charset="-122"/>
                <a:cs typeface="Arial" charset="0"/>
              </a:rPr>
              <a:t>从指定的</a:t>
            </a:r>
            <a:r>
              <a:rPr lang="en-US" altLang="zh-CN" sz="2400">
                <a:ea typeface="华文细黑" pitchFamily="2" charset="-122"/>
                <a:cs typeface="Arial" charset="0"/>
              </a:rPr>
              <a:t>start_index</a:t>
            </a:r>
            <a:r>
              <a:rPr lang="zh-CN" altLang="en-US" sz="2400">
                <a:ea typeface="华文细黑" pitchFamily="2" charset="-122"/>
                <a:cs typeface="Arial" charset="0"/>
              </a:rPr>
              <a:t>位置开始向</a:t>
            </a:r>
            <a:r>
              <a:rPr lang="zh-CN" altLang="en-US" sz="240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后</a:t>
            </a:r>
            <a:r>
              <a:rPr lang="zh-CN" altLang="en-US" sz="2400">
                <a:ea typeface="华文细黑" pitchFamily="2" charset="-122"/>
                <a:cs typeface="Arial" charset="0"/>
              </a:rPr>
              <a:t>搜索，返回所找到的第一个与指定对象</a:t>
            </a:r>
            <a:r>
              <a:rPr lang="en-US" altLang="zh-CN" sz="2400">
                <a:ea typeface="华文细黑" pitchFamily="2" charset="-122"/>
                <a:cs typeface="Arial" charset="0"/>
              </a:rPr>
              <a:t>obj</a:t>
            </a:r>
            <a:r>
              <a:rPr lang="zh-CN" altLang="en-US" sz="2400">
                <a:ea typeface="华文细黑" pitchFamily="2" charset="-122"/>
                <a:cs typeface="Arial" charset="0"/>
              </a:rPr>
              <a:t>相同的元素的下标位置。若指定的对象不存在，则返回</a:t>
            </a:r>
            <a:r>
              <a:rPr lang="en-US" altLang="zh-CN" sz="2400">
                <a:ea typeface="华文细黑" pitchFamily="2" charset="-122"/>
                <a:cs typeface="Arial" charset="0"/>
              </a:rPr>
              <a:t>-1</a:t>
            </a:r>
            <a:r>
              <a:rPr lang="zh-CN" altLang="en-US" sz="2400">
                <a:ea typeface="华文细黑" pitchFamily="2" charset="-122"/>
                <a:cs typeface="Arial" charset="0"/>
              </a:rPr>
              <a:t>。</a:t>
            </a:r>
            <a:endParaRPr lang="en-US" altLang="zh-CN" sz="2400">
              <a:ea typeface="华文细黑" pitchFamily="2" charset="-122"/>
              <a:cs typeface="Arial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int lastIndexOf(Object obj, int start_index)</a:t>
            </a:r>
            <a:r>
              <a:rPr lang="zh-CN" altLang="en-US" sz="24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>
                <a:ea typeface="华文细黑" pitchFamily="2" charset="-122"/>
                <a:cs typeface="Arial" charset="0"/>
              </a:rPr>
              <a:t>从指定的</a:t>
            </a:r>
            <a:r>
              <a:rPr lang="en-US" altLang="zh-CN" sz="2400">
                <a:ea typeface="华文细黑" pitchFamily="2" charset="-122"/>
                <a:cs typeface="Arial" charset="0"/>
              </a:rPr>
              <a:t>start_index</a:t>
            </a:r>
            <a:r>
              <a:rPr lang="zh-CN" altLang="en-US" sz="2400">
                <a:ea typeface="华文细黑" pitchFamily="2" charset="-122"/>
                <a:cs typeface="Arial" charset="0"/>
              </a:rPr>
              <a:t>位置开始向</a:t>
            </a:r>
            <a:r>
              <a:rPr lang="zh-CN" altLang="en-US" sz="240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前</a:t>
            </a:r>
            <a:r>
              <a:rPr lang="zh-CN" altLang="en-US" sz="2400">
                <a:ea typeface="华文细黑" pitchFamily="2" charset="-122"/>
                <a:cs typeface="Arial" charset="0"/>
              </a:rPr>
              <a:t>搜索，返回所找到的第一个与指定对象</a:t>
            </a:r>
            <a:r>
              <a:rPr lang="en-US" altLang="zh-CN" sz="2400">
                <a:ea typeface="华文细黑" pitchFamily="2" charset="-122"/>
                <a:cs typeface="Arial" charset="0"/>
              </a:rPr>
              <a:t>obj</a:t>
            </a:r>
            <a:r>
              <a:rPr lang="zh-CN" altLang="en-US" sz="2400">
                <a:ea typeface="华文细黑" pitchFamily="2" charset="-122"/>
                <a:cs typeface="Arial" charset="0"/>
              </a:rPr>
              <a:t>相同的元素的下标位置。若指定的对象不存在，则返回</a:t>
            </a:r>
            <a:r>
              <a:rPr lang="en-US" altLang="zh-CN" sz="2400">
                <a:ea typeface="华文细黑" pitchFamily="2" charset="-122"/>
                <a:cs typeface="Arial" charset="0"/>
              </a:rPr>
              <a:t>-1</a:t>
            </a:r>
            <a:r>
              <a:rPr lang="zh-CN" altLang="en-US" sz="2400">
                <a:ea typeface="华文细黑" pitchFamily="2" charset="-122"/>
                <a:cs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4963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类中的其他方法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public final </a:t>
            </a:r>
            <a:r>
              <a:rPr lang="en-US" altLang="zh-CN" sz="24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size()</a:t>
            </a:r>
            <a:r>
              <a:rPr lang="zh-CN" altLang="en-US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：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返回向量中的元素数量。</a:t>
            </a:r>
            <a:endParaRPr lang="en-US" altLang="zh-CN" sz="24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public final </a:t>
            </a:r>
            <a:r>
              <a:rPr lang="en-US" altLang="zh-CN" sz="24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contains(Object </a:t>
            </a:r>
            <a:r>
              <a:rPr lang="en-US" altLang="zh-CN" sz="24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elem</a:t>
            </a: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如果对象</a:t>
            </a:r>
            <a:r>
              <a:rPr lang="en-US" altLang="zh-CN" sz="2400" dirty="0" err="1">
                <a:ea typeface="华文细黑" pitchFamily="2" charset="-122"/>
                <a:cs typeface="Arial" charset="0"/>
              </a:rPr>
              <a:t>elem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是向量中的一个元素值，则返回</a:t>
            </a:r>
            <a:r>
              <a:rPr lang="en-US" altLang="zh-CN" sz="2400" dirty="0">
                <a:ea typeface="华文细黑" pitchFamily="2" charset="-122"/>
                <a:cs typeface="Arial" charset="0"/>
              </a:rPr>
              <a:t>true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，否则返回</a:t>
            </a:r>
            <a:r>
              <a:rPr lang="en-US" altLang="zh-CN" sz="2400" dirty="0">
                <a:ea typeface="华文细黑" pitchFamily="2" charset="-122"/>
                <a:cs typeface="Arial" charset="0"/>
              </a:rPr>
              <a:t>false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。</a:t>
            </a:r>
            <a:endParaRPr lang="en-US" altLang="zh-CN" sz="24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public final </a:t>
            </a:r>
            <a:r>
              <a:rPr lang="en-US" altLang="zh-CN" sz="24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indexOf</a:t>
            </a: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(Object </a:t>
            </a:r>
            <a:r>
              <a:rPr lang="en-US" altLang="zh-CN" sz="24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elem</a:t>
            </a: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从向量的第一个元素开始查找指定对象，并返回该对象的索引值。</a:t>
            </a:r>
            <a:endParaRPr lang="en-US" altLang="zh-CN" sz="24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capacity()</a:t>
            </a:r>
            <a:r>
              <a:rPr lang="zh-CN" altLang="en-US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返回</a:t>
            </a:r>
            <a:r>
              <a:rPr lang="en-US" altLang="zh-CN" sz="2400" dirty="0"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的容量。</a:t>
            </a:r>
            <a:endParaRPr lang="en-US" altLang="zh-CN" sz="24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clone()</a:t>
            </a:r>
            <a:r>
              <a:rPr lang="zh-CN" altLang="en-US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建立</a:t>
            </a:r>
            <a:r>
              <a:rPr lang="en-US" altLang="zh-CN" sz="2400" dirty="0"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的备份。</a:t>
            </a:r>
            <a:endParaRPr lang="en-US" altLang="zh-CN" sz="24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4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copyInto</a:t>
            </a:r>
            <a:r>
              <a:rPr lang="en-US" altLang="zh-CN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(Object[])</a:t>
            </a:r>
            <a:r>
              <a:rPr lang="zh-CN" altLang="en-US" sz="24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把</a:t>
            </a:r>
            <a:r>
              <a:rPr lang="en-US" altLang="zh-CN" sz="2400" dirty="0"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400" dirty="0">
                <a:ea typeface="华文细黑" pitchFamily="2" charset="-122"/>
                <a:cs typeface="Arial" charset="0"/>
              </a:rPr>
              <a:t>中的元素复制到一个数组中。</a:t>
            </a:r>
            <a:endParaRPr lang="en-US" altLang="zh-CN" sz="2400" dirty="0"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4.2 Vector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4963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firstElement</a:t>
            </a:r>
            <a:r>
              <a:rPr lang="en-US" altLang="zh-CN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()</a:t>
            </a:r>
            <a:r>
              <a:rPr lang="zh-CN" altLang="en-US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返回第一个元素。</a:t>
            </a:r>
            <a:endParaRPr lang="en-US" altLang="zh-CN" sz="26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lastElement</a:t>
            </a:r>
            <a:r>
              <a:rPr lang="en-US" altLang="zh-CN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()</a:t>
            </a:r>
            <a:r>
              <a:rPr lang="zh-CN" altLang="en-US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返回最后一个元素。</a:t>
            </a:r>
            <a:endParaRPr lang="en-US" altLang="zh-CN" sz="26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isEmpty</a:t>
            </a:r>
            <a:r>
              <a:rPr lang="en-US" altLang="zh-CN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()</a:t>
            </a:r>
            <a:r>
              <a:rPr lang="zh-CN" altLang="en-US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判断是否为空。</a:t>
            </a:r>
            <a:endParaRPr lang="en-US" altLang="zh-CN" sz="26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setSize</a:t>
            </a:r>
            <a:r>
              <a:rPr lang="en-US" altLang="zh-CN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()</a:t>
            </a:r>
            <a:r>
              <a:rPr lang="zh-CN" altLang="en-US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设置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的大小。</a:t>
            </a:r>
            <a:endParaRPr lang="en-US" altLang="zh-CN" sz="2600" dirty="0">
              <a:ea typeface="华文细黑" pitchFamily="2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 dirty="0" err="1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trimToSize</a:t>
            </a:r>
            <a:r>
              <a:rPr lang="en-US" altLang="zh-CN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()</a:t>
            </a:r>
            <a:r>
              <a:rPr lang="zh-CN" altLang="en-US" sz="2600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将</a:t>
            </a:r>
            <a:r>
              <a:rPr lang="en-US" altLang="zh-CN" sz="2600" dirty="0">
                <a:ea typeface="华文细黑" pitchFamily="2" charset="-122"/>
                <a:cs typeface="Arial" charset="0"/>
              </a:rPr>
              <a:t>Vector</a:t>
            </a:r>
            <a:r>
              <a:rPr lang="zh-CN" altLang="en-US" sz="2600" dirty="0">
                <a:ea typeface="华文细黑" pitchFamily="2" charset="-122"/>
                <a:cs typeface="Arial" charset="0"/>
              </a:rPr>
              <a:t>的容量下调至最小值。</a:t>
            </a:r>
            <a:endParaRPr lang="en-US" altLang="zh-CN" sz="2600" dirty="0"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*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中的容器</a:t>
            </a:r>
            <a:endParaRPr lang="zh-CN" altLang="en-US" dirty="0"/>
          </a:p>
        </p:txBody>
      </p:sp>
      <p:pic>
        <p:nvPicPr>
          <p:cNvPr id="65538" name="Picture 2" descr="D:\Java程序设计\图片\java容器类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182076" cy="3816424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1950" y="980728"/>
            <a:ext cx="8496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Java</a:t>
            </a:r>
            <a:r>
              <a:rPr lang="zh-CN" altLang="en-US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中容器分类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5589240"/>
            <a:ext cx="62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Collection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接口：</a:t>
            </a:r>
            <a:r>
              <a:rPr lang="zh-CN" altLang="en-US" sz="24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存放独立元素的序列。</a:t>
            </a:r>
            <a:endParaRPr lang="en-US" altLang="zh-CN" sz="24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Map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华文细黑" pitchFamily="2" charset="-122"/>
                <a:cs typeface="Arial" pitchFamily="34" charset="0"/>
              </a:rPr>
              <a:t>接口：</a:t>
            </a:r>
            <a:r>
              <a:rPr lang="zh-CN" altLang="en-US" sz="24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存放</a:t>
            </a:r>
            <a:r>
              <a:rPr lang="en-US" altLang="zh-CN" sz="24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key-value</a:t>
            </a:r>
            <a:r>
              <a:rPr lang="zh-CN" altLang="en-US" sz="2400" b="1" dirty="0" smtClean="0">
                <a:latin typeface="Arial" pitchFamily="34" charset="0"/>
                <a:ea typeface="华文细黑" pitchFamily="2" charset="-122"/>
                <a:cs typeface="Arial" pitchFamily="34" charset="0"/>
              </a:rPr>
              <a:t>型的元素对。</a:t>
            </a:r>
            <a:endParaRPr lang="en-US" altLang="zh-CN" sz="2400" b="1" dirty="0" smtClean="0"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*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中的容器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23528" y="980728"/>
            <a:ext cx="8496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四个常用容器：</a:t>
            </a:r>
            <a:endParaRPr lang="en-US" altLang="zh-CN" sz="2800" b="1" dirty="0" smtClean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LinkedList</a:t>
            </a:r>
            <a:r>
              <a:rPr lang="zh-CN" altLang="en-US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其数据结构采用的是链表，此种结构的优势是删除和添加的效率很高，但随机访问元素时效率较</a:t>
            </a:r>
            <a:r>
              <a:rPr lang="en-US" altLang="zh-CN" sz="2400" b="1" dirty="0" smtClean="0">
                <a:ea typeface="华文细黑" pitchFamily="2" charset="-122"/>
                <a:cs typeface="Arial" charset="0"/>
              </a:rPr>
              <a:t>ArrayList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类低。</a:t>
            </a:r>
            <a:endParaRPr lang="en-US" altLang="zh-CN" sz="2400" b="1" dirty="0">
              <a:ea typeface="华文细黑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ArrayList</a:t>
            </a:r>
            <a:r>
              <a:rPr lang="zh-CN" altLang="en-US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其数据结构采用的是线性表，此种结构的优势是访问和查询十分方便，但添加和删除的时候效率很低。</a:t>
            </a:r>
            <a:endParaRPr lang="en-US" altLang="zh-CN" sz="2400" b="1" dirty="0" smtClean="0">
              <a:ea typeface="华文细黑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HashSet</a:t>
            </a:r>
            <a:r>
              <a:rPr lang="zh-CN" altLang="en-US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不允许其中存在重复的元素，无法添加一个重复的元素，利用</a:t>
            </a:r>
            <a:r>
              <a:rPr lang="en-US" altLang="zh-CN" sz="2400" b="1" dirty="0" smtClean="0">
                <a:ea typeface="华文细黑" pitchFamily="2" charset="-122"/>
                <a:cs typeface="Arial" charset="0"/>
              </a:rPr>
              <a:t>Hash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函数进行了查询效率上的优化。</a:t>
            </a:r>
            <a:endParaRPr lang="en-US" altLang="zh-CN" sz="2400" b="1" dirty="0" smtClean="0">
              <a:ea typeface="华文细黑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HashMap</a:t>
            </a:r>
            <a:r>
              <a:rPr lang="zh-CN" altLang="en-US" sz="2400" b="1" dirty="0" smtClean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提供了</a:t>
            </a:r>
            <a:r>
              <a:rPr lang="en-US" altLang="zh-CN" sz="2400" b="1" dirty="0" smtClean="0">
                <a:ea typeface="华文细黑" pitchFamily="2" charset="-122"/>
                <a:cs typeface="Arial" charset="0"/>
              </a:rPr>
              <a:t>key-value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的键值对数据存储机制，可以十分方便的通过键值查找相应的元素，而且通过</a:t>
            </a:r>
            <a:r>
              <a:rPr lang="en-US" altLang="zh-CN" sz="2400" b="1" dirty="0" smtClean="0">
                <a:ea typeface="华文细黑" pitchFamily="2" charset="-122"/>
                <a:cs typeface="Arial" charset="0"/>
              </a:rPr>
              <a:t>Hash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散列机制，查找十分方便。</a:t>
            </a:r>
            <a:endParaRPr lang="en-US" altLang="zh-CN" sz="2400" b="1" dirty="0"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*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中的容器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23528" y="980728"/>
            <a:ext cx="8496300" cy="297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迭代器</a:t>
            </a:r>
            <a:endParaRPr lang="en-US" altLang="zh-CN" sz="2800" b="1" dirty="0" smtClean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迭代器是一个对象，它的工作是遍历并选择序列中的对象，而客户端程</a:t>
            </a:r>
            <a:r>
              <a:rPr lang="zh-CN" altLang="en-US" sz="2400" b="1" dirty="0">
                <a:ea typeface="华文细黑" pitchFamily="2" charset="-122"/>
                <a:cs typeface="Arial" charset="0"/>
              </a:rPr>
              <a:t>序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员不必知道或关心该序列底层的结构。</a:t>
            </a:r>
            <a:endParaRPr lang="en-US" altLang="zh-CN" sz="2400" b="1" dirty="0" smtClean="0">
              <a:ea typeface="华文细黑" pitchFamily="2" charset="-122"/>
              <a:cs typeface="Arial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ea typeface="华文细黑" pitchFamily="2" charset="-122"/>
                <a:cs typeface="Arial" charset="0"/>
              </a:rPr>
              <a:t>Java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中的迭代器</a:t>
            </a:r>
            <a:r>
              <a:rPr lang="en-US" altLang="zh-CN" sz="2400" b="1" dirty="0" smtClean="0">
                <a:ea typeface="华文细黑" pitchFamily="2" charset="-122"/>
                <a:cs typeface="Arial" charset="0"/>
              </a:rPr>
              <a:t>Iterator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接口，</a:t>
            </a:r>
            <a:r>
              <a:rPr lang="en-US" altLang="zh-CN" sz="2400" b="1" dirty="0" smtClean="0">
                <a:ea typeface="华文细黑" pitchFamily="2" charset="-122"/>
                <a:cs typeface="Arial" charset="0"/>
              </a:rPr>
              <a:t>Iterator </a:t>
            </a:r>
            <a:r>
              <a:rPr lang="zh-CN" altLang="en-US" sz="2400" b="1" dirty="0">
                <a:ea typeface="华文细黑" pitchFamily="2" charset="-122"/>
                <a:cs typeface="Arial" charset="0"/>
              </a:rPr>
              <a:t>有</a:t>
            </a:r>
            <a:r>
              <a:rPr lang="en-US" altLang="zh-CN" sz="2400" b="1" dirty="0">
                <a:ea typeface="华文细黑" pitchFamily="2" charset="-122"/>
                <a:cs typeface="Arial" charset="0"/>
              </a:rPr>
              <a:t>3</a:t>
            </a:r>
            <a:r>
              <a:rPr lang="zh-CN" altLang="en-US" sz="2400" b="1" dirty="0">
                <a:ea typeface="华文细黑" pitchFamily="2" charset="-122"/>
                <a:cs typeface="Arial" charset="0"/>
              </a:rPr>
              <a:t>个基本方</a:t>
            </a:r>
            <a:r>
              <a:rPr lang="zh-CN" altLang="en-US" sz="2400" b="1" dirty="0" smtClean="0">
                <a:ea typeface="华文细黑" pitchFamily="2" charset="-122"/>
                <a:cs typeface="Arial" charset="0"/>
              </a:rPr>
              <a:t>法：</a:t>
            </a:r>
            <a:endParaRPr lang="zh-CN" altLang="en-US" sz="2400" b="1" dirty="0">
              <a:ea typeface="华文细黑" pitchFamily="2" charset="-122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hasNext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()  //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是否还有下一元素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public Object next()      //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得到下一个元素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public remove()           //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移除当前元素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1 </a:t>
            </a:r>
            <a:r>
              <a:rPr lang="zh-CN" altLang="en-US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数</a:t>
            </a: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组说明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b="1" dirty="0">
                <a:ea typeface="华文细黑" pitchFamily="2" charset="-122"/>
                <a:cs typeface="Arial" charset="0"/>
              </a:rPr>
              <a:t>数组是一个数据结构，用来存储相同类型的数据。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b="1" dirty="0">
                <a:ea typeface="华文细黑" pitchFamily="2" charset="-122"/>
                <a:cs typeface="Arial" charset="0"/>
              </a:rPr>
              <a:t>一个数组是系列的匿名变量，数组中的元素可以通过下标来访问。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600" b="1" dirty="0">
                <a:ea typeface="华文细黑" pitchFamily="2" charset="-122"/>
                <a:cs typeface="Arial" charset="0"/>
              </a:rPr>
              <a:t>Java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将数组作为对象来处理。类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Object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中定义的方法都可以用于数组对象。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b="1" dirty="0">
                <a:ea typeface="华文细黑" pitchFamily="2" charset="-122"/>
                <a:cs typeface="Arial" charset="0"/>
              </a:rPr>
              <a:t>数组元素可以是基本类型，也可以是类类型，还可以是数组。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*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中的容器</a:t>
            </a:r>
            <a:endParaRPr lang="zh-CN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395424" cy="50405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361950" y="1057275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字符串是内存中连续排列的一个或多个字符</a:t>
            </a:r>
            <a:r>
              <a:rPr lang="zh-CN" altLang="en-US" sz="2800" b="1" dirty="0" smtClean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Java</a:t>
            </a: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提供的标准包</a:t>
            </a:r>
            <a:r>
              <a:rPr lang="en-US" altLang="zh-CN" sz="2800" b="1" dirty="0" err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java.lang</a:t>
            </a: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中封装了</a:t>
            </a:r>
            <a:r>
              <a:rPr lang="zh-CN" altLang="en-US" sz="2800" b="1" dirty="0" smtClean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类</a:t>
            </a:r>
            <a:r>
              <a:rPr lang="en-US" altLang="zh-CN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StringBuffer</a:t>
            </a: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，分别用来处理不变字符串和可变字符串</a:t>
            </a:r>
            <a:r>
              <a:rPr lang="zh-CN" altLang="en-US" sz="2800" b="1" dirty="0" smtClean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不</a:t>
            </a: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变字符串是指一旦创建，其内容就不能改变。对于那些需要改变内容并有许多操作的字符串，可以使用</a:t>
            </a:r>
            <a:r>
              <a:rPr lang="en-US" altLang="zh-CN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StringBuffer</a:t>
            </a: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。</a:t>
            </a:r>
            <a:endParaRPr lang="en-US" altLang="zh-CN" sz="28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981075"/>
            <a:ext cx="856863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字符串说明及初始化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Java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中的字符串分为</a:t>
            </a:r>
            <a:r>
              <a:rPr lang="zh-CN" altLang="en-US" sz="26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常量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变量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两种。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系统为程序中出现的字符串常量自动创建一个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对象，如：</a:t>
            </a:r>
            <a:r>
              <a:rPr lang="en-US" altLang="zh-CN" sz="2600" b="1" dirty="0" err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System.out.println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(“Hello World!”);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将创建</a:t>
            </a:r>
            <a:r>
              <a:rPr lang="en-US" altLang="zh-CN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“Hello World!”</a:t>
            </a: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对象，这个创建是隐含的。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对于字符串变量，在使用之前要显式说明，并进行初始化。</a:t>
            </a:r>
            <a:endParaRPr lang="en-US" altLang="zh-CN" sz="26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42988" y="3957638"/>
            <a:ext cx="65532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dirty="0">
                <a:ea typeface="黑体" pitchFamily="49" charset="-122"/>
                <a:cs typeface="Arial" charset="0"/>
              </a:rPr>
              <a:t>String</a:t>
            </a:r>
            <a:r>
              <a:rPr lang="zh-CN" altLang="en-US" sz="2600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600" dirty="0">
                <a:ea typeface="黑体" pitchFamily="49" charset="-122"/>
                <a:cs typeface="Arial" charset="0"/>
              </a:rPr>
              <a:t>s;</a:t>
            </a:r>
          </a:p>
          <a:p>
            <a:r>
              <a:rPr lang="en-US" altLang="zh-CN" sz="2600" dirty="0">
                <a:ea typeface="黑体" pitchFamily="49" charset="-122"/>
                <a:cs typeface="Arial" charset="0"/>
              </a:rPr>
              <a:t>StringBuffer sb1;</a:t>
            </a:r>
          </a:p>
          <a:p>
            <a:r>
              <a:rPr lang="en-US" altLang="zh-CN" sz="2600" dirty="0">
                <a:ea typeface="黑体" pitchFamily="49" charset="-122"/>
                <a:cs typeface="Arial" charset="0"/>
              </a:rPr>
              <a:t>String s1=new String();</a:t>
            </a:r>
            <a:endParaRPr lang="zh-CN" altLang="en-US" sz="2600" dirty="0">
              <a:ea typeface="黑体" pitchFamily="49" charset="-122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42988" y="5397500"/>
            <a:ext cx="6553200" cy="1292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dirty="0">
                <a:ea typeface="黑体" pitchFamily="49" charset="-122"/>
                <a:cs typeface="Arial" charset="0"/>
              </a:rPr>
              <a:t>char</a:t>
            </a:r>
            <a:r>
              <a:rPr lang="zh-CN" altLang="en-US" sz="2600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600" dirty="0">
                <a:ea typeface="黑体" pitchFamily="49" charset="-122"/>
                <a:cs typeface="Arial" charset="0"/>
              </a:rPr>
              <a:t>chars[]={‘</a:t>
            </a:r>
            <a:r>
              <a:rPr lang="en-US" altLang="zh-CN" sz="2600" dirty="0" err="1">
                <a:ea typeface="黑体" pitchFamily="49" charset="-122"/>
                <a:cs typeface="Arial" charset="0"/>
              </a:rPr>
              <a:t>a’,’b’,’c</a:t>
            </a:r>
            <a:r>
              <a:rPr lang="en-US" altLang="zh-CN" sz="2600" dirty="0">
                <a:ea typeface="黑体" pitchFamily="49" charset="-122"/>
                <a:cs typeface="Arial" charset="0"/>
              </a:rPr>
              <a:t>’};</a:t>
            </a:r>
          </a:p>
          <a:p>
            <a:r>
              <a:rPr lang="en-US" altLang="zh-CN" sz="2600" dirty="0">
                <a:ea typeface="黑体" pitchFamily="49" charset="-122"/>
                <a:cs typeface="Arial" charset="0"/>
              </a:rPr>
              <a:t>String s2=new String(chars);</a:t>
            </a:r>
          </a:p>
          <a:p>
            <a:r>
              <a:rPr lang="en-US" altLang="zh-CN" sz="2600" dirty="0">
                <a:ea typeface="黑体" pitchFamily="49" charset="-122"/>
                <a:cs typeface="Arial" charset="0"/>
              </a:rPr>
              <a:t>String s3=“</a:t>
            </a:r>
            <a:r>
              <a:rPr lang="en-US" altLang="zh-CN" sz="2600" dirty="0" err="1">
                <a:ea typeface="黑体" pitchFamily="49" charset="-122"/>
                <a:cs typeface="Arial" charset="0"/>
              </a:rPr>
              <a:t>abc</a:t>
            </a:r>
            <a:r>
              <a:rPr lang="en-US" altLang="zh-CN" sz="2600" dirty="0">
                <a:ea typeface="黑体" pitchFamily="49" charset="-122"/>
                <a:cs typeface="Arial" charset="0"/>
              </a:rPr>
              <a:t>”;</a:t>
            </a:r>
            <a:endParaRPr lang="zh-CN" altLang="en-US" sz="2600" dirty="0"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361950" y="981075"/>
            <a:ext cx="85312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字符串处理</a:t>
            </a:r>
            <a:endParaRPr lang="en-US" altLang="zh-CN" sz="2800" b="1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类中常用的方法：</a:t>
            </a:r>
            <a:endParaRPr lang="en-US" altLang="zh-CN" sz="26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length()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返回字符串中的字符个数。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charAt(int index)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返回字符串中</a:t>
            </a:r>
            <a:r>
              <a:rPr lang="en-US" altLang="zh-CN" sz="2600">
                <a:ea typeface="华文细黑" pitchFamily="2" charset="-122"/>
                <a:cs typeface="Arial" charset="0"/>
              </a:rPr>
              <a:t>index</a:t>
            </a:r>
            <a:r>
              <a:rPr lang="zh-CN" altLang="en-US" sz="2600">
                <a:ea typeface="华文细黑" pitchFamily="2" charset="-122"/>
                <a:cs typeface="Arial" charset="0"/>
              </a:rPr>
              <a:t>位置的字符。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toLowerCase()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将当前字符串中的所有字符转换为小写形式。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toUpperCase()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将当前字符串中的所有字符转换为大写形式。</a:t>
            </a:r>
            <a:endParaRPr lang="en-US" altLang="zh-CN" sz="2600"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323850" y="1008063"/>
            <a:ext cx="8531225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subString(int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beginIndex)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截取当前字符串中从</a:t>
            </a:r>
            <a:r>
              <a:rPr lang="en-US" altLang="zh-CN" sz="2600">
                <a:ea typeface="华文细黑" pitchFamily="2" charset="-122"/>
                <a:cs typeface="Arial" charset="0"/>
              </a:rPr>
              <a:t>beginIndex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开始到末尾的子串。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subString(int beginIndex, int endIndex)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截取当前字符串中从</a:t>
            </a:r>
            <a:r>
              <a:rPr lang="en-US" altLang="zh-CN" sz="2600">
                <a:ea typeface="华文细黑" pitchFamily="2" charset="-122"/>
                <a:cs typeface="Arial" charset="0"/>
              </a:rPr>
              <a:t>beginIndex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开始到</a:t>
            </a:r>
            <a:r>
              <a:rPr lang="en-US" altLang="zh-CN" sz="2600">
                <a:ea typeface="华文细黑" pitchFamily="2" charset="-122"/>
                <a:cs typeface="Arial" charset="0"/>
              </a:rPr>
              <a:t>endIndex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结尾的子串。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replace(char oldChar, char newChar)</a:t>
            </a:r>
            <a:r>
              <a:rPr lang="zh-CN" altLang="en-US" sz="260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：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将当前字符串中出现的所有</a:t>
            </a:r>
            <a:r>
              <a:rPr lang="en-US" altLang="zh-CN" sz="2600">
                <a:ea typeface="华文细黑" pitchFamily="2" charset="-122"/>
                <a:cs typeface="Arial" charset="0"/>
              </a:rPr>
              <a:t>oldChar</a:t>
            </a:r>
            <a:r>
              <a:rPr lang="zh-CN" altLang="en-US" sz="2600">
                <a:ea typeface="华文细黑" pitchFamily="2" charset="-122"/>
                <a:cs typeface="Arial" charset="0"/>
              </a:rPr>
              <a:t>转换为</a:t>
            </a:r>
            <a:r>
              <a:rPr lang="en-US" altLang="zh-CN" sz="2600">
                <a:ea typeface="华文细黑" pitchFamily="2" charset="-122"/>
                <a:cs typeface="Arial" charset="0"/>
              </a:rPr>
              <a:t>newChar</a:t>
            </a:r>
            <a:r>
              <a:rPr lang="zh-CN" altLang="en-US" sz="2600">
                <a:ea typeface="华文细黑" pitchFamily="2" charset="-122"/>
                <a:cs typeface="Arial" charset="0"/>
              </a:rPr>
              <a:t>。</a:t>
            </a:r>
            <a:endParaRPr lang="en-US" altLang="zh-CN" sz="24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773238"/>
            <a:ext cx="6657975" cy="3887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395288" y="1052513"/>
            <a:ext cx="81375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6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字符串操作示例：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1950" y="981075"/>
            <a:ext cx="8531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StringBuffer</a:t>
            </a:r>
            <a:r>
              <a:rPr lang="zh-CN" altLang="en-US" sz="28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类</a:t>
            </a:r>
            <a:endParaRPr lang="en-US" altLang="zh-CN" sz="2800" b="1" dirty="0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600" b="1" dirty="0">
                <a:ea typeface="华文细黑" pitchFamily="2" charset="-122"/>
                <a:cs typeface="Arial" charset="0"/>
              </a:rPr>
              <a:t>系统为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类对象分配内存时，按照对象中所含字符的实际个数等量分配，而为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StringBuffer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类对象分配内存时，除去字符所占空间外，再加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16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个字符大小的缓冲区。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600" b="1" dirty="0">
                <a:ea typeface="华文细黑" pitchFamily="2" charset="-122"/>
                <a:cs typeface="Arial" charset="0"/>
              </a:rPr>
              <a:t>对于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StringBuffer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类对象，使用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length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方法可获得字符串的长度，另外，还有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capacity()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方法返回缓冲区的容量。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933825"/>
            <a:ext cx="8101012" cy="2590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1950" y="981075"/>
            <a:ext cx="85312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几个特殊处理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连接：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类对象可以使用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concat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(String 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str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)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方法将</a:t>
            </a:r>
            <a:r>
              <a:rPr lang="en-US" altLang="zh-CN" sz="2600" b="1" dirty="0" err="1">
                <a:ea typeface="华文细黑" pitchFamily="2" charset="-122"/>
                <a:cs typeface="Arial" charset="0"/>
              </a:rPr>
              <a:t>str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连接在当前字符串的尾部。另外，“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+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”可以实现字符串的连接操作。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StringBuffer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类对象使用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append()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方法实现连接。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141663"/>
            <a:ext cx="8208962" cy="3455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4.3 </a:t>
            </a:r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361950" y="981075"/>
            <a:ext cx="8531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比较：</a:t>
            </a:r>
            <a:r>
              <a:rPr lang="en-US" altLang="zh-CN" sz="2400" b="1"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400" b="1">
                <a:ea typeface="华文细黑" pitchFamily="2" charset="-122"/>
                <a:cs typeface="Arial" charset="0"/>
              </a:rPr>
              <a:t>类中的比较方法有</a:t>
            </a:r>
            <a:r>
              <a:rPr lang="en-US" altLang="zh-CN" sz="2400" b="1">
                <a:ea typeface="华文细黑" pitchFamily="2" charset="-122"/>
                <a:cs typeface="Arial" charset="0"/>
              </a:rPr>
              <a:t>compareTo()</a:t>
            </a:r>
            <a:r>
              <a:rPr lang="zh-CN" altLang="en-US" sz="2400" b="1">
                <a:ea typeface="华文细黑" pitchFamily="2" charset="-122"/>
                <a:cs typeface="Arial" charset="0"/>
              </a:rPr>
              <a:t>、</a:t>
            </a:r>
            <a:r>
              <a:rPr lang="en-US" altLang="zh-CN" sz="2400" b="1">
                <a:ea typeface="华文细黑" pitchFamily="2" charset="-122"/>
                <a:cs typeface="Arial" charset="0"/>
              </a:rPr>
              <a:t>equals()</a:t>
            </a:r>
            <a:r>
              <a:rPr lang="zh-CN" altLang="en-US" sz="2400" b="1">
                <a:ea typeface="华文细黑" pitchFamily="2" charset="-122"/>
                <a:cs typeface="Arial" charset="0"/>
              </a:rPr>
              <a:t>、</a:t>
            </a:r>
            <a:r>
              <a:rPr lang="en-US" altLang="zh-CN" sz="2400" b="1">
                <a:ea typeface="华文细黑" pitchFamily="2" charset="-122"/>
                <a:cs typeface="Arial" charset="0"/>
              </a:rPr>
              <a:t>equalsIgnoreCase()</a:t>
            </a:r>
            <a:r>
              <a:rPr lang="zh-CN" altLang="en-US" sz="2400" b="1">
                <a:ea typeface="华文细黑" pitchFamily="2" charset="-122"/>
                <a:cs typeface="Arial" charset="0"/>
              </a:rPr>
              <a:t>、</a:t>
            </a:r>
            <a:r>
              <a:rPr lang="en-US" altLang="zh-CN" sz="2400" b="1">
                <a:ea typeface="华文细黑" pitchFamily="2" charset="-122"/>
                <a:cs typeface="Arial" charset="0"/>
              </a:rPr>
              <a:t>regionMatches()</a:t>
            </a:r>
            <a:r>
              <a:rPr lang="zh-CN" altLang="en-US" sz="2400" b="1">
                <a:ea typeface="华文细黑" pitchFamily="2" charset="-122"/>
                <a:cs typeface="Arial" charset="0"/>
              </a:rPr>
              <a:t>等。</a:t>
            </a:r>
            <a:r>
              <a:rPr lang="en-US" altLang="zh-CN" sz="2400" b="1">
                <a:ea typeface="华文细黑" pitchFamily="2" charset="-122"/>
                <a:cs typeface="Arial" charset="0"/>
              </a:rPr>
              <a:t>Java</a:t>
            </a:r>
            <a:r>
              <a:rPr lang="zh-CN" altLang="en-US" sz="2400" b="1">
                <a:ea typeface="华文细黑" pitchFamily="2" charset="-122"/>
                <a:cs typeface="Arial" charset="0"/>
              </a:rPr>
              <a:t>中也可以使用关系运算符“</a:t>
            </a:r>
            <a:r>
              <a:rPr lang="en-US" altLang="zh-CN" sz="2400" b="1">
                <a:ea typeface="华文细黑" pitchFamily="2" charset="-122"/>
                <a:cs typeface="Arial" charset="0"/>
              </a:rPr>
              <a:t>==</a:t>
            </a:r>
            <a:r>
              <a:rPr lang="zh-CN" altLang="en-US" sz="2400" b="1">
                <a:ea typeface="华文细黑" pitchFamily="2" charset="-122"/>
                <a:cs typeface="Arial" charset="0"/>
              </a:rPr>
              <a:t>”判定两个字符串是否相等。</a:t>
            </a:r>
            <a:endParaRPr lang="en-US" altLang="zh-CN" sz="2400" b="1">
              <a:ea typeface="华文细黑" pitchFamily="2" charset="-122"/>
              <a:cs typeface="Arial" charset="0"/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349500"/>
            <a:ext cx="8242300" cy="3600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一维数组的定义</a:t>
            </a:r>
            <a:endParaRPr lang="en-US" altLang="zh-CN" sz="2800" b="1">
              <a:solidFill>
                <a:srgbClr val="0000FF"/>
              </a:solidFill>
              <a:ea typeface="华文细黑" pitchFamily="2" charset="-122"/>
              <a:cs typeface="Arial" charset="0"/>
            </a:endParaRPr>
          </a:p>
          <a:p>
            <a:endParaRPr lang="en-US" altLang="zh-CN" sz="2400" b="1">
              <a:ea typeface="华文细黑" pitchFamily="2" charset="-122"/>
              <a:cs typeface="Arial" charset="0"/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468313" y="1814513"/>
            <a:ext cx="3671887" cy="523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en-US" altLang="zh-CN" sz="2800" b="1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arrayName[]</a:t>
            </a:r>
            <a:r>
              <a:rPr lang="en-US" altLang="zh-CN" sz="2800" b="1" dirty="0">
                <a:ea typeface="黑体" pitchFamily="49" charset="-122"/>
                <a:cs typeface="Arial" charset="0"/>
              </a:rPr>
              <a:t>;</a:t>
            </a:r>
            <a:endParaRPr lang="zh-CN" altLang="en-US" sz="2800" b="1" dirty="0">
              <a:ea typeface="黑体" pitchFamily="49" charset="-122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50" y="2805113"/>
            <a:ext cx="835183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ea typeface="华文细黑" pitchFamily="2" charset="-122"/>
                <a:cs typeface="Arial" charset="0"/>
              </a:rPr>
              <a:t>其中，类型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(type)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可以为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Java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中任意的数据类型，包括简单类型和复合类型，数组名称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arrayName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为一个合法的标识符，</a:t>
            </a:r>
            <a:r>
              <a:rPr lang="en-US" altLang="zh-CN" sz="2600" b="1" dirty="0">
                <a:ea typeface="华文细黑" pitchFamily="2" charset="-122"/>
                <a:cs typeface="Arial" charset="0"/>
              </a:rPr>
              <a:t>[]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指明该变量是一个数组类型变量。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4325938"/>
            <a:ext cx="86423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char s[];    //s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的每个元素都是</a:t>
            </a:r>
            <a:r>
              <a:rPr lang="en-US" altLang="zh-CN" sz="2600">
                <a:ea typeface="华文细黑" pitchFamily="2" charset="-122"/>
                <a:cs typeface="Arial" charset="0"/>
              </a:rPr>
              <a:t>char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类型的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int intArray[];    //intArray</a:t>
            </a:r>
            <a:r>
              <a:rPr lang="zh-CN" altLang="en-US" sz="2600">
                <a:ea typeface="华文细黑" pitchFamily="2" charset="-122"/>
                <a:cs typeface="Arial" charset="0"/>
              </a:rPr>
              <a:t>中的每个元素都是整型的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5300663"/>
            <a:ext cx="87137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华文细黑" pitchFamily="2" charset="-122"/>
                <a:cs typeface="Arial" charset="0"/>
              </a:rPr>
              <a:t>Date dateArray[]; //dateArray</a:t>
            </a:r>
            <a:r>
              <a:rPr lang="zh-CN" altLang="en-US" sz="2400">
                <a:ea typeface="华文细黑" pitchFamily="2" charset="-122"/>
                <a:cs typeface="Arial" charset="0"/>
              </a:rPr>
              <a:t>的每个元素都是复合数据类型</a:t>
            </a:r>
            <a:r>
              <a:rPr lang="en-US" altLang="zh-CN" sz="2400">
                <a:ea typeface="华文细黑" pitchFamily="2" charset="-122"/>
                <a:cs typeface="Arial" charset="0"/>
              </a:rPr>
              <a:t>Date</a:t>
            </a:r>
          </a:p>
          <a:p>
            <a:r>
              <a:rPr lang="en-US" altLang="zh-CN" sz="2400">
                <a:ea typeface="华文细黑" pitchFamily="2" charset="-122"/>
                <a:cs typeface="Arial" charset="0"/>
              </a:rPr>
              <a:t>Point points[]; //points</a:t>
            </a:r>
            <a:r>
              <a:rPr lang="zh-CN" altLang="en-US" sz="2400">
                <a:ea typeface="华文细黑" pitchFamily="2" charset="-122"/>
                <a:cs typeface="Arial" charset="0"/>
              </a:rPr>
              <a:t>的每个元素都是类</a:t>
            </a:r>
            <a:r>
              <a:rPr lang="en-US" altLang="zh-CN" sz="2400">
                <a:ea typeface="华文细黑" pitchFamily="2" charset="-122"/>
                <a:cs typeface="Arial" charset="0"/>
              </a:rPr>
              <a:t>Point</a:t>
            </a:r>
            <a:r>
              <a:rPr lang="zh-CN" altLang="en-US" sz="2400">
                <a:ea typeface="华文细黑" pitchFamily="2" charset="-122"/>
                <a:cs typeface="Arial" charset="0"/>
              </a:rPr>
              <a:t>类型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356100" y="404664"/>
            <a:ext cx="4319588" cy="1871810"/>
          </a:xfrm>
          <a:prstGeom prst="wedgeRoundRectCallout">
            <a:avLst>
              <a:gd name="adj1" fmla="val -38922"/>
              <a:gd name="adj2" fmla="val 696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在数组定义中不为数组元素分配内存，因此方括号</a:t>
            </a:r>
            <a:r>
              <a:rPr lang="en-US" altLang="zh-CN" sz="2000" b="1" dirty="0">
                <a:solidFill>
                  <a:srgbClr val="FF0000"/>
                </a:solidFill>
              </a:rPr>
              <a:t>[]</a:t>
            </a:r>
            <a:r>
              <a:rPr lang="zh-CN" altLang="en-US" sz="2000" b="1" dirty="0">
                <a:solidFill>
                  <a:srgbClr val="FF0000"/>
                </a:solidFill>
              </a:rPr>
              <a:t>中不用指出数组中元素的个数，即数组的长度。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说明并不创建数组，它们只是引用变量，用来指向一个数组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一维数组的定义</a:t>
            </a:r>
            <a:r>
              <a:rPr lang="en-US" altLang="zh-CN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另一种方式</a:t>
            </a:r>
            <a:r>
              <a:rPr lang="en-US" altLang="zh-CN" sz="28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)</a:t>
            </a:r>
          </a:p>
          <a:p>
            <a:endParaRPr lang="en-US" altLang="zh-CN" sz="2400" b="1">
              <a:ea typeface="华文细黑" pitchFamily="2" charset="-122"/>
              <a:cs typeface="Arial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68313" y="1814513"/>
            <a:ext cx="3671887" cy="523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Type[]</a:t>
            </a:r>
            <a:r>
              <a:rPr lang="en-US" altLang="zh-CN" sz="2800" b="1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</a:t>
            </a:r>
            <a:r>
              <a:rPr lang="en-US" altLang="zh-CN" sz="2800" b="1" dirty="0">
                <a:ea typeface="黑体" pitchFamily="49" charset="-122"/>
                <a:cs typeface="Arial" charset="0"/>
              </a:rPr>
              <a:t>;</a:t>
            </a:r>
            <a:endParaRPr lang="zh-CN" altLang="en-US" sz="2800" b="1" dirty="0">
              <a:ea typeface="黑体" pitchFamily="49" charset="-122"/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0825" y="2924175"/>
            <a:ext cx="864235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char[] s;    //s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的每个元素都是</a:t>
            </a:r>
            <a:r>
              <a:rPr lang="en-US" altLang="zh-CN" sz="2600">
                <a:ea typeface="华文细黑" pitchFamily="2" charset="-122"/>
                <a:cs typeface="Arial" charset="0"/>
              </a:rPr>
              <a:t>char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类型的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int[] intArray;    //intArray</a:t>
            </a:r>
            <a:r>
              <a:rPr lang="zh-CN" altLang="en-US" sz="2600">
                <a:ea typeface="华文细黑" pitchFamily="2" charset="-122"/>
                <a:cs typeface="Arial" charset="0"/>
              </a:rPr>
              <a:t>中的每个元素都是整型的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0825" y="3965575"/>
            <a:ext cx="864235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ea typeface="华文细黑" pitchFamily="2" charset="-122"/>
                <a:cs typeface="Arial" charset="0"/>
              </a:rPr>
              <a:t>Date[] dateArray; //dateArray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的每个元素都是复合数据类 </a:t>
            </a:r>
            <a:endParaRPr lang="en-US" altLang="zh-CN" sz="2600">
              <a:ea typeface="华文细黑" pitchFamily="2" charset="-122"/>
              <a:cs typeface="Arial" charset="0"/>
            </a:endParaRP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                            //</a:t>
            </a:r>
            <a:r>
              <a:rPr lang="zh-CN" altLang="en-US" sz="2600">
                <a:ea typeface="华文细黑" pitchFamily="2" charset="-122"/>
                <a:cs typeface="Arial" charset="0"/>
              </a:rPr>
              <a:t>型</a:t>
            </a:r>
            <a:r>
              <a:rPr lang="en-US" altLang="zh-CN" sz="2600">
                <a:ea typeface="华文细黑" pitchFamily="2" charset="-122"/>
                <a:cs typeface="Arial" charset="0"/>
              </a:rPr>
              <a:t>Date</a:t>
            </a:r>
          </a:p>
          <a:p>
            <a:r>
              <a:rPr lang="en-US" altLang="zh-CN" sz="2600">
                <a:ea typeface="华文细黑" pitchFamily="2" charset="-122"/>
                <a:cs typeface="Arial" charset="0"/>
              </a:rPr>
              <a:t>Point[] points; //points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的每个元素都是类</a:t>
            </a:r>
            <a:r>
              <a:rPr lang="en-US" altLang="zh-CN" sz="2600">
                <a:ea typeface="华文细黑" pitchFamily="2" charset="-122"/>
                <a:cs typeface="Arial" charset="0"/>
              </a:rPr>
              <a:t>Point</a:t>
            </a:r>
            <a:r>
              <a:rPr lang="zh-CN" altLang="en-US" sz="2600">
                <a:ea typeface="华文细黑" pitchFamily="2" charset="-122"/>
                <a:cs typeface="Arial" charset="0"/>
              </a:rPr>
              <a:t>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1950" y="981075"/>
            <a:ext cx="84963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2 </a:t>
            </a:r>
            <a:r>
              <a:rPr lang="zh-CN" altLang="en-US" sz="2800" b="1" dirty="0" smtClean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创</a:t>
            </a:r>
            <a:r>
              <a:rPr lang="zh-CN" altLang="en-US" sz="2800" b="1" dirty="0">
                <a:solidFill>
                  <a:srgbClr val="FF0000"/>
                </a:solidFill>
                <a:ea typeface="华文细黑" pitchFamily="2" charset="-122"/>
                <a:cs typeface="Arial" charset="0"/>
              </a:rPr>
              <a:t>建数组</a:t>
            </a:r>
            <a:endParaRPr lang="en-US" altLang="zh-CN" sz="2800" b="1" dirty="0">
              <a:solidFill>
                <a:srgbClr val="FF0000"/>
              </a:solidFill>
              <a:ea typeface="华文细黑" pitchFamily="2" charset="-122"/>
              <a:cs typeface="Arial" charset="0"/>
            </a:endParaRPr>
          </a:p>
          <a:p>
            <a:r>
              <a:rPr lang="zh-CN" altLang="en-US" sz="2600" b="1" dirty="0">
                <a:ea typeface="华文细黑" pitchFamily="2" charset="-122"/>
                <a:cs typeface="Arial" charset="0"/>
              </a:rPr>
              <a:t>定义一个数组只是对数组的说明，系统并没有为数组分配任何内容，因此我们还不能访问它的任何元素。数组必须经过初始化后才能应用数组的元素，这个过程就是数组的创建的过程。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数组的初始化分为：</a:t>
            </a:r>
            <a:r>
              <a:rPr lang="zh-CN" altLang="en-US" sz="2600" b="1" u="sng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静态初始化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和</a:t>
            </a:r>
            <a:r>
              <a:rPr lang="zh-CN" altLang="en-US" sz="2600" b="1" u="sng" dirty="0">
                <a:solidFill>
                  <a:srgbClr val="C00000"/>
                </a:solidFill>
                <a:ea typeface="华文细黑" pitchFamily="2" charset="-122"/>
                <a:cs typeface="Arial" charset="0"/>
              </a:rPr>
              <a:t>动态初始化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静态初始化：</a:t>
            </a:r>
            <a:r>
              <a:rPr lang="zh-CN" altLang="en-US" sz="2600" b="1" dirty="0">
                <a:ea typeface="华文细黑" pitchFamily="2" charset="-122"/>
                <a:cs typeface="Arial" charset="0"/>
              </a:rPr>
              <a:t>定义数组的同时对数组元素进行初始化。</a:t>
            </a:r>
            <a:endParaRPr lang="en-US" altLang="zh-CN" sz="2600" b="1" dirty="0">
              <a:ea typeface="华文细黑" pitchFamily="2" charset="-122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860800"/>
            <a:ext cx="8497888" cy="2952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361950" y="1166813"/>
            <a:ext cx="7594600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800" b="1">
                <a:ea typeface="华文细黑" pitchFamily="2" charset="-122"/>
                <a:cs typeface="Arial" charset="0"/>
              </a:rPr>
              <a:t> </a:t>
            </a:r>
            <a:r>
              <a:rPr lang="en-US" altLang="zh-CN" sz="2800" b="1">
                <a:ea typeface="华文细黑" pitchFamily="2" charset="-122"/>
                <a:cs typeface="Arial" charset="0"/>
              </a:rPr>
              <a:t>names[]={“Zhang”, “Li”, “Wang” 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50" y="2565400"/>
            <a:ext cx="7632700" cy="2246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800" b="1">
                <a:ea typeface="华文细黑" pitchFamily="2" charset="-122"/>
                <a:cs typeface="Arial" charset="0"/>
              </a:rPr>
              <a:t> </a:t>
            </a:r>
            <a:r>
              <a:rPr lang="en-US" altLang="zh-CN" sz="2800" b="1">
                <a:ea typeface="华文细黑" pitchFamily="2" charset="-122"/>
                <a:cs typeface="Arial" charset="0"/>
              </a:rPr>
              <a:t>names[];</a:t>
            </a:r>
          </a:p>
          <a:p>
            <a:r>
              <a:rPr lang="en-US" altLang="zh-CN" sz="2800" b="1">
                <a:ea typeface="华文细黑" pitchFamily="2" charset="-122"/>
                <a:cs typeface="Arial" charset="0"/>
              </a:rPr>
              <a:t>names=new String[3];</a:t>
            </a:r>
          </a:p>
          <a:p>
            <a:r>
              <a:rPr lang="en-US" altLang="zh-CN" sz="2800" b="1">
                <a:ea typeface="华文细黑" pitchFamily="2" charset="-122"/>
                <a:cs typeface="Arial" charset="0"/>
              </a:rPr>
              <a:t>names[0]=“Zhang”;</a:t>
            </a:r>
          </a:p>
          <a:p>
            <a:r>
              <a:rPr lang="en-US" altLang="zh-CN" sz="2800" b="1">
                <a:ea typeface="华文细黑" pitchFamily="2" charset="-122"/>
                <a:cs typeface="Arial" charset="0"/>
              </a:rPr>
              <a:t>names[1]=“Li”;</a:t>
            </a:r>
          </a:p>
          <a:p>
            <a:r>
              <a:rPr lang="en-US" altLang="zh-CN" sz="2800" b="1">
                <a:ea typeface="华文细黑" pitchFamily="2" charset="-122"/>
                <a:cs typeface="Arial" charset="0"/>
              </a:rPr>
              <a:t>names[2]=“Wang”;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995738" y="1844675"/>
            <a:ext cx="1512366" cy="576263"/>
            <a:chOff x="3995738" y="1844675"/>
            <a:chExt cx="1512366" cy="576263"/>
          </a:xfrm>
        </p:grpSpPr>
        <p:sp>
          <p:nvSpPr>
            <p:cNvPr id="7" name="下箭头 6"/>
            <p:cNvSpPr/>
            <p:nvPr/>
          </p:nvSpPr>
          <p:spPr>
            <a:xfrm>
              <a:off x="3995738" y="1844675"/>
              <a:ext cx="431800" cy="576263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7984" y="1905228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</a:rPr>
                <a:t>等价于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313" y="4149725"/>
            <a:ext cx="79200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names[]=new String[3];//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给数组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names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分配</a:t>
            </a:r>
            <a:endParaRPr lang="en-US" altLang="zh-CN" sz="2600" b="1">
              <a:ea typeface="华文细黑" pitchFamily="2" charset="-122"/>
              <a:cs typeface="Arial" charset="0"/>
            </a:endParaRPr>
          </a:p>
          <a:p>
            <a:r>
              <a:rPr lang="zh-CN" altLang="en-US" sz="2600" b="1">
                <a:ea typeface="华文细黑" pitchFamily="2" charset="-122"/>
                <a:cs typeface="Arial" charset="0"/>
              </a:rPr>
              <a:t>                                                    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//3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个应用空间</a:t>
            </a:r>
            <a:endParaRPr lang="en-US" altLang="zh-CN" sz="2600" b="1">
              <a:ea typeface="华文细黑" pitchFamily="2" charset="-122"/>
              <a:cs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8313" y="3500438"/>
            <a:ext cx="8135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ea typeface="华文细黑" pitchFamily="2" charset="-122"/>
                <a:cs typeface="Arial" charset="0"/>
              </a:rPr>
              <a:t>String[]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 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names=new String[3];//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定义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String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类型数组</a:t>
            </a:r>
            <a:endParaRPr lang="en-US" altLang="zh-CN" sz="2600" b="1">
              <a:ea typeface="华文细黑" pitchFamily="2" charset="-122"/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0825" y="981075"/>
            <a:ext cx="84978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>
                <a:solidFill>
                  <a:srgbClr val="0000FF"/>
                </a:solidFill>
                <a:ea typeface="华文细黑" pitchFamily="2" charset="-122"/>
                <a:cs typeface="Arial" charset="0"/>
              </a:rPr>
              <a:t>动态初始化：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使用运算符</a:t>
            </a:r>
            <a:r>
              <a:rPr lang="en-US" altLang="zh-CN" sz="2600" b="1">
                <a:ea typeface="华文细黑" pitchFamily="2" charset="-122"/>
                <a:cs typeface="Arial" charset="0"/>
              </a:rPr>
              <a:t>new</a:t>
            </a:r>
            <a:r>
              <a:rPr lang="zh-CN" altLang="en-US" sz="2600" b="1">
                <a:ea typeface="华文细黑" pitchFamily="2" charset="-122"/>
                <a:cs typeface="Arial" charset="0"/>
              </a:rPr>
              <a:t>为数组分配空间。数组说明的方括号中的数字表示数组元素个数。</a:t>
            </a:r>
            <a:endParaRPr lang="en-US" altLang="zh-CN" sz="2600" b="1">
              <a:ea typeface="华文细黑" pitchFamily="2" charset="-122"/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1188" y="1989138"/>
            <a:ext cx="6985000" cy="492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type[]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 </a:t>
            </a:r>
            <a:r>
              <a:rPr lang="en-US" altLang="zh-CN" sz="26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arrayName=</a:t>
            </a:r>
            <a:r>
              <a:rPr lang="en-US" altLang="zh-CN" sz="2600" b="1">
                <a:solidFill>
                  <a:srgbClr val="C00000"/>
                </a:solidFill>
                <a:ea typeface="黑体" pitchFamily="49" charset="-122"/>
                <a:cs typeface="Arial" charset="0"/>
              </a:rPr>
              <a:t>new</a:t>
            </a:r>
            <a:r>
              <a:rPr lang="zh-CN" altLang="en-US" sz="26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 </a:t>
            </a:r>
            <a:r>
              <a:rPr lang="en-US" altLang="zh-CN" sz="2600" b="1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en-US" altLang="zh-CN" sz="2600" b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[arraySize]</a:t>
            </a:r>
            <a:r>
              <a:rPr lang="en-US" altLang="zh-CN" sz="2600" b="1">
                <a:ea typeface="黑体" pitchFamily="49" charset="-122"/>
                <a:cs typeface="Arial" charset="0"/>
              </a:rPr>
              <a:t>;</a:t>
            </a:r>
            <a:endParaRPr lang="zh-CN" altLang="en-US" sz="2600" b="1">
              <a:ea typeface="黑体" pitchFamily="49" charset="-122"/>
              <a:cs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39763" y="2679700"/>
            <a:ext cx="6985000" cy="492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en-US" altLang="zh-CN" sz="2600" b="1" dirty="0">
                <a:ea typeface="黑体" pitchFamily="49" charset="-122"/>
                <a:cs typeface="Arial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arrayName[]=</a:t>
            </a:r>
            <a:r>
              <a:rPr lang="en-US" altLang="zh-CN" sz="26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new</a:t>
            </a:r>
            <a:r>
              <a:rPr lang="zh-CN" altLang="en-US" sz="26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ea typeface="黑体" pitchFamily="49" charset="-122"/>
                <a:cs typeface="Arial" charset="0"/>
              </a:rPr>
              <a:t>type</a:t>
            </a:r>
            <a:r>
              <a:rPr lang="en-US" altLang="zh-CN" sz="26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[</a:t>
            </a:r>
            <a:r>
              <a:rPr lang="en-US" altLang="zh-CN" sz="2600" b="1" dirty="0" err="1">
                <a:solidFill>
                  <a:srgbClr val="0000FF"/>
                </a:solidFill>
                <a:ea typeface="黑体" pitchFamily="49" charset="-122"/>
                <a:cs typeface="Arial" charset="0"/>
              </a:rPr>
              <a:t>arraySize</a:t>
            </a:r>
            <a:r>
              <a:rPr lang="en-US" altLang="zh-CN" sz="2600" b="1" dirty="0">
                <a:solidFill>
                  <a:srgbClr val="0000FF"/>
                </a:solidFill>
                <a:ea typeface="黑体" pitchFamily="49" charset="-122"/>
                <a:cs typeface="Arial" charset="0"/>
              </a:rPr>
              <a:t>]</a:t>
            </a:r>
            <a:r>
              <a:rPr lang="en-US" altLang="zh-CN" sz="2600" b="1" dirty="0">
                <a:ea typeface="黑体" pitchFamily="49" charset="-122"/>
                <a:cs typeface="Arial" charset="0"/>
              </a:rPr>
              <a:t>;</a:t>
            </a:r>
            <a:endParaRPr lang="zh-CN" altLang="en-US" sz="2600" b="1" dirty="0">
              <a:ea typeface="黑体" pitchFamily="49" charset="-122"/>
              <a:cs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8313" y="5157788"/>
            <a:ext cx="7632700" cy="1292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>
                <a:ea typeface="华文细黑" pitchFamily="2" charset="-122"/>
                <a:cs typeface="Arial" charset="0"/>
              </a:rPr>
              <a:t>names[0]=“Zhang”;</a:t>
            </a:r>
          </a:p>
          <a:p>
            <a:r>
              <a:rPr lang="en-US" altLang="zh-CN" sz="2600" b="1">
                <a:ea typeface="华文细黑" pitchFamily="2" charset="-122"/>
                <a:cs typeface="Arial" charset="0"/>
              </a:rPr>
              <a:t>names[1]=“Li”;</a:t>
            </a:r>
          </a:p>
          <a:p>
            <a:r>
              <a:rPr lang="en-US" altLang="zh-CN" sz="2600" b="1">
                <a:ea typeface="华文细黑" pitchFamily="2" charset="-122"/>
                <a:cs typeface="Arial" charset="0"/>
              </a:rPr>
              <a:t>names[2]=“Wang”;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66480</TotalTime>
  <Words>3155</Words>
  <Application>Microsoft Office PowerPoint</Application>
  <PresentationFormat>全屏显示(4:3)</PresentationFormat>
  <Paragraphs>420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聚合</vt:lpstr>
      <vt:lpstr>公式</vt:lpstr>
      <vt:lpstr>Java程序设计</vt:lpstr>
      <vt:lpstr>课程内容</vt:lpstr>
      <vt:lpstr>第4章 数组、向量和字符串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4.1数组</vt:lpstr>
      <vt:lpstr>4.2 Vector类</vt:lpstr>
      <vt:lpstr>4.2 Vector类</vt:lpstr>
      <vt:lpstr>4.2 Vector类</vt:lpstr>
      <vt:lpstr>4.2 Vector类</vt:lpstr>
      <vt:lpstr>4.2 Vector类</vt:lpstr>
      <vt:lpstr>4.2 Vector类</vt:lpstr>
      <vt:lpstr>4.2 Vector类</vt:lpstr>
      <vt:lpstr>4.2 Vector类</vt:lpstr>
      <vt:lpstr>4.2 Vector类</vt:lpstr>
      <vt:lpstr>4.2 Vector类</vt:lpstr>
      <vt:lpstr>4.2* Java中的容器</vt:lpstr>
      <vt:lpstr>4.2* Java中的容器</vt:lpstr>
      <vt:lpstr>4.2* Java中的容器</vt:lpstr>
      <vt:lpstr>4.2* Java中的容器</vt:lpstr>
      <vt:lpstr>4.3 字符串类型</vt:lpstr>
      <vt:lpstr>4.3 字符串类型</vt:lpstr>
      <vt:lpstr>4.3 字符串类型</vt:lpstr>
      <vt:lpstr>4.3 字符串类型</vt:lpstr>
      <vt:lpstr>4.3 字符串类型</vt:lpstr>
      <vt:lpstr>4.3 字符串类型</vt:lpstr>
      <vt:lpstr>4.3 字符串类型</vt:lpstr>
      <vt:lpstr>4.3 字符串类型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MFC</cp:lastModifiedBy>
  <cp:revision>978</cp:revision>
  <dcterms:created xsi:type="dcterms:W3CDTF">2010-11-29T01:45:49Z</dcterms:created>
  <dcterms:modified xsi:type="dcterms:W3CDTF">2016-07-10T11:01:01Z</dcterms:modified>
</cp:coreProperties>
</file>