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5"/>
  </p:notesMasterIdLst>
  <p:sldIdLst>
    <p:sldId id="256" r:id="rId2"/>
    <p:sldId id="296" r:id="rId3"/>
    <p:sldId id="298" r:id="rId4"/>
    <p:sldId id="299" r:id="rId5"/>
    <p:sldId id="311" r:id="rId6"/>
    <p:sldId id="312" r:id="rId7"/>
    <p:sldId id="396" r:id="rId8"/>
    <p:sldId id="397" r:id="rId9"/>
    <p:sldId id="398" r:id="rId10"/>
    <p:sldId id="313" r:id="rId11"/>
    <p:sldId id="345" r:id="rId12"/>
    <p:sldId id="300" r:id="rId13"/>
    <p:sldId id="315" r:id="rId14"/>
    <p:sldId id="316" r:id="rId15"/>
    <p:sldId id="317" r:id="rId16"/>
    <p:sldId id="318" r:id="rId17"/>
    <p:sldId id="370" r:id="rId18"/>
    <p:sldId id="399" r:id="rId19"/>
    <p:sldId id="301" r:id="rId20"/>
    <p:sldId id="302" r:id="rId21"/>
    <p:sldId id="319" r:id="rId22"/>
    <p:sldId id="320" r:id="rId23"/>
    <p:sldId id="321" r:id="rId24"/>
    <p:sldId id="322" r:id="rId25"/>
    <p:sldId id="323" r:id="rId26"/>
    <p:sldId id="346" r:id="rId27"/>
    <p:sldId id="347" r:id="rId28"/>
    <p:sldId id="348" r:id="rId29"/>
    <p:sldId id="327" r:id="rId30"/>
    <p:sldId id="349" r:id="rId31"/>
    <p:sldId id="350" r:id="rId32"/>
    <p:sldId id="328" r:id="rId33"/>
    <p:sldId id="326" r:id="rId34"/>
    <p:sldId id="329" r:id="rId35"/>
    <p:sldId id="351" r:id="rId36"/>
    <p:sldId id="303" r:id="rId37"/>
    <p:sldId id="352" r:id="rId38"/>
    <p:sldId id="330" r:id="rId39"/>
    <p:sldId id="331" r:id="rId40"/>
    <p:sldId id="332" r:id="rId41"/>
    <p:sldId id="333" r:id="rId42"/>
    <p:sldId id="334" r:id="rId43"/>
    <p:sldId id="335" r:id="rId44"/>
    <p:sldId id="353" r:id="rId45"/>
    <p:sldId id="304" r:id="rId46"/>
    <p:sldId id="354" r:id="rId47"/>
    <p:sldId id="336" r:id="rId48"/>
    <p:sldId id="357" r:id="rId49"/>
    <p:sldId id="356" r:id="rId50"/>
    <p:sldId id="358" r:id="rId51"/>
    <p:sldId id="359" r:id="rId52"/>
    <p:sldId id="305" r:id="rId53"/>
    <p:sldId id="337" r:id="rId54"/>
    <p:sldId id="360" r:id="rId55"/>
    <p:sldId id="338" r:id="rId56"/>
    <p:sldId id="306" r:id="rId57"/>
    <p:sldId id="339" r:id="rId58"/>
    <p:sldId id="340" r:id="rId59"/>
    <p:sldId id="307" r:id="rId60"/>
    <p:sldId id="361" r:id="rId61"/>
    <p:sldId id="341" r:id="rId62"/>
    <p:sldId id="343" r:id="rId63"/>
    <p:sldId id="308" r:id="rId64"/>
    <p:sldId id="368" r:id="rId65"/>
    <p:sldId id="342" r:id="rId66"/>
    <p:sldId id="344" r:id="rId67"/>
    <p:sldId id="309" r:id="rId68"/>
    <p:sldId id="374" r:id="rId69"/>
    <p:sldId id="375" r:id="rId70"/>
    <p:sldId id="376" r:id="rId71"/>
    <p:sldId id="377" r:id="rId72"/>
    <p:sldId id="372" r:id="rId73"/>
    <p:sldId id="373" r:id="rId74"/>
    <p:sldId id="366" r:id="rId75"/>
    <p:sldId id="380" r:id="rId76"/>
    <p:sldId id="381" r:id="rId77"/>
    <p:sldId id="383" r:id="rId78"/>
    <p:sldId id="378" r:id="rId79"/>
    <p:sldId id="379" r:id="rId80"/>
    <p:sldId id="382" r:id="rId81"/>
    <p:sldId id="363" r:id="rId82"/>
    <p:sldId id="384" r:id="rId83"/>
    <p:sldId id="385" r:id="rId84"/>
    <p:sldId id="386" r:id="rId85"/>
    <p:sldId id="387" r:id="rId86"/>
    <p:sldId id="388" r:id="rId87"/>
    <p:sldId id="393" r:id="rId88"/>
    <p:sldId id="389" r:id="rId89"/>
    <p:sldId id="394" r:id="rId90"/>
    <p:sldId id="395" r:id="rId91"/>
    <p:sldId id="390" r:id="rId92"/>
    <p:sldId id="391" r:id="rId93"/>
    <p:sldId id="392" r:id="rId9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00FF"/>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06799F8-075E-4A3A-A7F6-7FBC6576F1A4}" styleName="主题样式 2 - 强调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269D01E-BC32-4049-B463-5C60D7B0CCD2}" styleName="主题样式 2 - 强调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中度样式 1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FABFCF23-3B69-468F-B69F-88F6DE6A72F2}" styleName="中度样式 1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912C8C85-51F0-491E-9774-3900AFEF0FD7}" styleName="浅色样式 2 - 强调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99" autoAdjust="0"/>
    <p:restoredTop sz="96475" autoAdjust="0"/>
  </p:normalViewPr>
  <p:slideViewPr>
    <p:cSldViewPr>
      <p:cViewPr varScale="1">
        <p:scale>
          <a:sx n="68" d="100"/>
          <a:sy n="68" d="100"/>
        </p:scale>
        <p:origin x="-1392"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notesMaster" Target="notesMasters/notes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FE6F887-8D2C-434B-9B77-E273844654E6}" type="datetimeFigureOut">
              <a:rPr lang="zh-CN" altLang="en-US" smtClean="0"/>
              <a:pPr/>
              <a:t>2016-07-13</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41A1A2A-E813-441E-9C62-C79E591E2B55}" type="slidenum">
              <a:rPr lang="zh-CN" altLang="en-US" smtClean="0"/>
              <a:pPr/>
              <a:t>‹#›</a:t>
            </a:fld>
            <a:endParaRPr lang="zh-CN" altLang="en-US"/>
          </a:p>
        </p:txBody>
      </p:sp>
    </p:spTree>
    <p:extLst>
      <p:ext uri="{BB962C8B-B14F-4D97-AF65-F5344CB8AC3E}">
        <p14:creationId xmlns:p14="http://schemas.microsoft.com/office/powerpoint/2010/main" val="11394783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41A1A2A-E813-441E-9C62-C79E591E2B55}" type="slidenum">
              <a:rPr lang="zh-CN" altLang="en-US" smtClean="0"/>
              <a:pPr/>
              <a:t>68</a:t>
            </a:fld>
            <a:endParaRPr lang="zh-CN" altLang="en-US"/>
          </a:p>
        </p:txBody>
      </p:sp>
    </p:spTree>
    <p:extLst>
      <p:ext uri="{BB962C8B-B14F-4D97-AF65-F5344CB8AC3E}">
        <p14:creationId xmlns:p14="http://schemas.microsoft.com/office/powerpoint/2010/main" val="5428461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直角三角形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标题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zh-CN" altLang="en-US" smtClean="0"/>
              <a:t>单击此处编辑母版标题样式</a:t>
            </a:r>
            <a:endParaRPr kumimoji="0" lang="en-US"/>
          </a:p>
        </p:txBody>
      </p:sp>
      <p:sp>
        <p:nvSpPr>
          <p:cNvPr id="17" name="副标题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smtClean="0"/>
              <a:t>单击此处编辑母版副标题样式</a:t>
            </a:r>
            <a:endParaRPr kumimoji="0" lang="en-US"/>
          </a:p>
        </p:txBody>
      </p:sp>
      <p:grpSp>
        <p:nvGrpSpPr>
          <p:cNvPr id="2" name="组合 1"/>
          <p:cNvGrpSpPr/>
          <p:nvPr/>
        </p:nvGrpSpPr>
        <p:grpSpPr>
          <a:xfrm>
            <a:off x="-3765" y="4953000"/>
            <a:ext cx="9147765" cy="1912088"/>
            <a:chOff x="-3765" y="4832896"/>
            <a:chExt cx="9147765" cy="2032192"/>
          </a:xfrm>
        </p:grpSpPr>
        <p:sp>
          <p:nvSpPr>
            <p:cNvPr id="7" name="任意多边形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任意多边形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任意多边形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直接连接符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日期占位符 29"/>
          <p:cNvSpPr>
            <a:spLocks noGrp="1"/>
          </p:cNvSpPr>
          <p:nvPr>
            <p:ph type="dt" sz="half" idx="10"/>
          </p:nvPr>
        </p:nvSpPr>
        <p:spPr/>
        <p:txBody>
          <a:bodyPr/>
          <a:lstStyle>
            <a:lvl1pPr>
              <a:defRPr>
                <a:solidFill>
                  <a:srgbClr val="FFFFFF"/>
                </a:solidFill>
              </a:defRPr>
            </a:lvl1pPr>
            <a:extLst/>
          </a:lstStyle>
          <a:p>
            <a:fld id="{C9A03C77-6C6D-424C-AADC-567200E98A25}" type="datetimeFigureOut">
              <a:rPr lang="zh-CN" altLang="en-US" smtClean="0"/>
              <a:pPr/>
              <a:t>2016-07-13</a:t>
            </a:fld>
            <a:endParaRPr lang="zh-CN" altLang="en-US"/>
          </a:p>
        </p:txBody>
      </p:sp>
      <p:sp>
        <p:nvSpPr>
          <p:cNvPr id="19" name="页脚占位符 18"/>
          <p:cNvSpPr>
            <a:spLocks noGrp="1"/>
          </p:cNvSpPr>
          <p:nvPr>
            <p:ph type="ftr" sz="quarter" idx="11"/>
          </p:nvPr>
        </p:nvSpPr>
        <p:spPr/>
        <p:txBody>
          <a:bodyPr/>
          <a:lstStyle>
            <a:lvl1pPr>
              <a:defRPr>
                <a:solidFill>
                  <a:schemeClr val="accent1">
                    <a:tint val="20000"/>
                  </a:schemeClr>
                </a:solidFill>
              </a:defRPr>
            </a:lvl1pPr>
            <a:extLst/>
          </a:lstStyle>
          <a:p>
            <a:endParaRPr lang="zh-CN" altLang="en-US"/>
          </a:p>
        </p:txBody>
      </p:sp>
      <p:sp>
        <p:nvSpPr>
          <p:cNvPr id="27" name="灯片编号占位符 26"/>
          <p:cNvSpPr>
            <a:spLocks noGrp="1"/>
          </p:cNvSpPr>
          <p:nvPr>
            <p:ph type="sldNum" sz="quarter" idx="12"/>
          </p:nvPr>
        </p:nvSpPr>
        <p:spPr/>
        <p:txBody>
          <a:bodyPr/>
          <a:lstStyle>
            <a:lvl1pPr>
              <a:defRPr>
                <a:solidFill>
                  <a:srgbClr val="FFFFFF"/>
                </a:solidFill>
              </a:defRPr>
            </a:lvl1pPr>
            <a:extLst/>
          </a:lstStyle>
          <a:p>
            <a:fld id="{9548BD0B-0607-40D4-8E89-53F685825ED3}"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1481329"/>
            <a:ext cx="8229600" cy="4386071"/>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C9A03C77-6C6D-424C-AADC-567200E98A25}" type="datetimeFigureOut">
              <a:rPr lang="zh-CN" altLang="en-US" smtClean="0"/>
              <a:pPr/>
              <a:t>2016-07-13</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9548BD0B-0607-40D4-8E89-53F685825ED3}"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41"/>
            <a:ext cx="6324600" cy="5592760"/>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C9A03C77-6C6D-424C-AADC-567200E98A25}" type="datetimeFigureOut">
              <a:rPr lang="zh-CN" altLang="en-US" smtClean="0"/>
              <a:pPr/>
              <a:t>2016-07-13</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9548BD0B-0607-40D4-8E89-53F685825ED3}"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1052736"/>
            <a:ext cx="8229600" cy="5026563"/>
          </a:xfrm>
        </p:spPr>
        <p:txBody>
          <a:bodyPr/>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C9A03C77-6C6D-424C-AADC-567200E98A25}" type="datetimeFigureOut">
              <a:rPr lang="zh-CN" altLang="en-US" smtClean="0"/>
              <a:pPr/>
              <a:t>2016-07-13</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9548BD0B-0607-40D4-8E89-53F685825ED3}" type="slidenum">
              <a:rPr lang="zh-CN" altLang="en-US" smtClean="0"/>
              <a:pPr/>
              <a:t>‹#›</a:t>
            </a:fld>
            <a:endParaRPr lang="zh-CN" altLang="en-US" dirty="0"/>
          </a:p>
        </p:txBody>
      </p:sp>
      <p:sp>
        <p:nvSpPr>
          <p:cNvPr id="7" name="标题 6"/>
          <p:cNvSpPr>
            <a:spLocks noGrp="1"/>
          </p:cNvSpPr>
          <p:nvPr>
            <p:ph type="title"/>
          </p:nvPr>
        </p:nvSpPr>
        <p:spPr>
          <a:xfrm>
            <a:off x="404948" y="142758"/>
            <a:ext cx="8229600" cy="778098"/>
          </a:xfrm>
        </p:spPr>
        <p:txBody>
          <a:bodyPr rtlCol="0">
            <a:normAutofit/>
          </a:bodyPr>
          <a:lstStyle>
            <a:lvl1pPr>
              <a:defRPr sz="4000">
                <a:solidFill>
                  <a:srgbClr val="FF0000"/>
                </a:solidFill>
              </a:defRPr>
            </a:lvl1pPr>
            <a:extLst/>
          </a:lstStyle>
          <a:p>
            <a:r>
              <a:rPr kumimoji="0" lang="zh-CN" altLang="en-US" dirty="0" smtClean="0"/>
              <a:t>单击此处编辑母版标题样式</a:t>
            </a:r>
            <a:endParaRPr kumimoji="0" lang="en-US" dirty="0"/>
          </a:p>
        </p:txBody>
      </p:sp>
      <p:cxnSp>
        <p:nvCxnSpPr>
          <p:cNvPr id="9" name="直接连接符 8"/>
          <p:cNvCxnSpPr/>
          <p:nvPr userDrawn="1"/>
        </p:nvCxnSpPr>
        <p:spPr>
          <a:xfrm>
            <a:off x="323528" y="993791"/>
            <a:ext cx="8496944"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0" name="TextBox 9"/>
          <p:cNvSpPr txBox="1"/>
          <p:nvPr userDrawn="1"/>
        </p:nvSpPr>
        <p:spPr>
          <a:xfrm>
            <a:off x="251520" y="6381328"/>
            <a:ext cx="504056" cy="369332"/>
          </a:xfrm>
          <a:prstGeom prst="rect">
            <a:avLst/>
          </a:prstGeom>
          <a:noFill/>
        </p:spPr>
        <p:txBody>
          <a:bodyPr wrap="square" rtlCol="0">
            <a:spAutoFit/>
          </a:bodyPr>
          <a:lstStyle/>
          <a:p>
            <a:fld id="{412936E2-E68A-4693-A9BD-61C525D57B06}" type="slidenum">
              <a:rPr lang="zh-CN" altLang="en-US" smtClean="0"/>
              <a:pPr/>
              <a:t>‹#›</a:t>
            </a:fld>
            <a:endParaRPr lang="zh-CN" altLang="en-US" dirty="0"/>
          </a:p>
        </p:txBody>
      </p:sp>
      <p:pic>
        <p:nvPicPr>
          <p:cNvPr id="12" name="Picture 43" descr="shen7_03"/>
          <p:cNvPicPr>
            <a:picLocks noChangeAspect="1" noChangeArrowheads="1"/>
          </p:cNvPicPr>
          <p:nvPr userDrawn="1"/>
        </p:nvPicPr>
        <p:blipFill>
          <a:blip r:embed="rId2" cstate="print"/>
          <a:srcRect/>
          <a:stretch>
            <a:fillRect/>
          </a:stretch>
        </p:blipFill>
        <p:spPr bwMode="auto">
          <a:xfrm>
            <a:off x="7092280" y="188640"/>
            <a:ext cx="1944216" cy="648072"/>
          </a:xfrm>
          <a:prstGeom prst="rect">
            <a:avLst/>
          </a:prstGeom>
          <a:noFill/>
          <a:ln w="9525">
            <a:noFill/>
            <a:miter lim="800000"/>
            <a:headEnd/>
            <a:tailEnd/>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extLst/>
          </a:lstStyle>
          <a:p>
            <a:fld id="{C9A03C77-6C6D-424C-AADC-567200E98A25}" type="datetimeFigureOut">
              <a:rPr lang="zh-CN" altLang="en-US" smtClean="0"/>
              <a:pPr/>
              <a:t>2016-07-13</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9548BD0B-0607-40D4-8E89-53F685825ED3}" type="slidenum">
              <a:rPr lang="zh-CN" altLang="en-US" smtClean="0"/>
              <a:pPr/>
              <a:t>‹#›</a:t>
            </a:fld>
            <a:endParaRPr lang="zh-CN" altLang="en-US"/>
          </a:p>
        </p:txBody>
      </p:sp>
      <p:sp>
        <p:nvSpPr>
          <p:cNvPr id="7" name="燕尾形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燕尾形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Ref idx="1002">
        <a:schemeClr val="bg1"/>
      </p:bgRef>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fld id="{C9A03C77-6C6D-424C-AADC-567200E98A25}" type="datetimeFigureOut">
              <a:rPr lang="zh-CN" altLang="en-US" smtClean="0"/>
              <a:pPr/>
              <a:t>2016-07-13</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9548BD0B-0607-40D4-8E89-53F685825ED3}" type="slidenum">
              <a:rPr lang="zh-CN" altLang="en-US" smtClean="0"/>
              <a:pPr/>
              <a:t>‹#›</a:t>
            </a:fld>
            <a:endParaRPr lang="zh-CN" altLang="en-US"/>
          </a:p>
        </p:txBody>
      </p:sp>
      <p:sp>
        <p:nvSpPr>
          <p:cNvPr id="8" name="标题 7"/>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nchor="ctr"/>
          <a:lstStyle>
            <a:lvl1pPr>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extLst/>
          </a:lstStyle>
          <a:p>
            <a:fld id="{C9A03C77-6C6D-424C-AADC-567200E98A25}" type="datetimeFigureOut">
              <a:rPr lang="zh-CN" altLang="en-US" smtClean="0"/>
              <a:pPr/>
              <a:t>2016-07-13</a:t>
            </a:fld>
            <a:endParaRPr lang="zh-CN" altLang="en-US"/>
          </a:p>
        </p:txBody>
      </p:sp>
      <p:sp>
        <p:nvSpPr>
          <p:cNvPr id="8" name="页脚占位符 7"/>
          <p:cNvSpPr>
            <a:spLocks noGrp="1"/>
          </p:cNvSpPr>
          <p:nvPr>
            <p:ph type="ftr" sz="quarter" idx="11"/>
          </p:nvPr>
        </p:nvSpPr>
        <p:spPr/>
        <p:txBody>
          <a:bodyPr/>
          <a:lstStyle>
            <a:extLst/>
          </a:lstStyle>
          <a:p>
            <a:endParaRPr lang="zh-CN" altLang="en-US"/>
          </a:p>
        </p:txBody>
      </p:sp>
      <p:sp>
        <p:nvSpPr>
          <p:cNvPr id="9" name="灯片编号占位符 8"/>
          <p:cNvSpPr>
            <a:spLocks noGrp="1"/>
          </p:cNvSpPr>
          <p:nvPr>
            <p:ph type="sldNum" sz="quarter" idx="12"/>
          </p:nvPr>
        </p:nvSpPr>
        <p:spPr/>
        <p:txBody>
          <a:bodyPr/>
          <a:lstStyle>
            <a:extLst/>
          </a:lstStyle>
          <a:p>
            <a:fld id="{9548BD0B-0607-40D4-8E89-53F685825ED3}"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Ref idx="1002">
        <a:schemeClr val="bg1"/>
      </p:bgRef>
    </p:bg>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extLst/>
          </a:lstStyle>
          <a:p>
            <a:fld id="{C9A03C77-6C6D-424C-AADC-567200E98A25}" type="datetimeFigureOut">
              <a:rPr lang="zh-CN" altLang="en-US" smtClean="0"/>
              <a:pPr/>
              <a:t>2016-07-13</a:t>
            </a:fld>
            <a:endParaRPr lang="zh-CN" altLang="en-US"/>
          </a:p>
        </p:txBody>
      </p:sp>
      <p:sp>
        <p:nvSpPr>
          <p:cNvPr id="4" name="页脚占位符 3"/>
          <p:cNvSpPr>
            <a:spLocks noGrp="1"/>
          </p:cNvSpPr>
          <p:nvPr>
            <p:ph type="ftr" sz="quarter" idx="11"/>
          </p:nvPr>
        </p:nvSpPr>
        <p:spPr/>
        <p:txBody>
          <a:bodyPr/>
          <a:lstStyle>
            <a:extLst/>
          </a:lstStyle>
          <a:p>
            <a:endParaRPr lang="zh-CN" altLang="en-US"/>
          </a:p>
        </p:txBody>
      </p:sp>
      <p:sp>
        <p:nvSpPr>
          <p:cNvPr id="5" name="灯片编号占位符 4"/>
          <p:cNvSpPr>
            <a:spLocks noGrp="1"/>
          </p:cNvSpPr>
          <p:nvPr>
            <p:ph type="sldNum" sz="quarter" idx="12"/>
          </p:nvPr>
        </p:nvSpPr>
        <p:spPr/>
        <p:txBody>
          <a:bodyPr/>
          <a:lstStyle>
            <a:extLst/>
          </a:lstStyle>
          <a:p>
            <a:fld id="{9548BD0B-0607-40D4-8E89-53F685825ED3}" type="slidenum">
              <a:rPr lang="zh-CN" altLang="en-US" smtClean="0"/>
              <a:pPr/>
              <a:t>‹#›</a:t>
            </a:fld>
            <a:endParaRPr lang="zh-CN" altLang="en-US"/>
          </a:p>
        </p:txBody>
      </p:sp>
      <p:sp>
        <p:nvSpPr>
          <p:cNvPr id="6" name="标题 5"/>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extLst/>
          </a:lstStyle>
          <a:p>
            <a:fld id="{C9A03C77-6C6D-424C-AADC-567200E98A25}" type="datetimeFigureOut">
              <a:rPr lang="zh-CN" altLang="en-US" smtClean="0"/>
              <a:pPr/>
              <a:t>2016-07-13</a:t>
            </a:fld>
            <a:endParaRPr lang="zh-CN" altLang="en-US"/>
          </a:p>
        </p:txBody>
      </p:sp>
      <p:sp>
        <p:nvSpPr>
          <p:cNvPr id="3" name="页脚占位符 2"/>
          <p:cNvSpPr>
            <a:spLocks noGrp="1"/>
          </p:cNvSpPr>
          <p:nvPr>
            <p:ph type="ftr" sz="quarter" idx="11"/>
          </p:nvPr>
        </p:nvSpPr>
        <p:spPr/>
        <p:txBody>
          <a:bodyPr/>
          <a:lstStyle>
            <a:extLst/>
          </a:lstStyle>
          <a:p>
            <a:endParaRPr lang="zh-CN" altLang="en-US"/>
          </a:p>
        </p:txBody>
      </p:sp>
      <p:sp>
        <p:nvSpPr>
          <p:cNvPr id="4" name="灯片编号占位符 3"/>
          <p:cNvSpPr>
            <a:spLocks noGrp="1"/>
          </p:cNvSpPr>
          <p:nvPr>
            <p:ph type="sldNum" sz="quarter" idx="12"/>
          </p:nvPr>
        </p:nvSpPr>
        <p:spPr/>
        <p:txBody>
          <a:bodyPr/>
          <a:lstStyle>
            <a:extLst/>
          </a:lstStyle>
          <a:p>
            <a:fld id="{9548BD0B-0607-40D4-8E89-53F685825ED3}"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a:xfrm>
            <a:off x="6727032" y="6407944"/>
            <a:ext cx="1920240" cy="365760"/>
          </a:xfrm>
        </p:spPr>
        <p:txBody>
          <a:bodyPr/>
          <a:lstStyle>
            <a:extLst/>
          </a:lstStyle>
          <a:p>
            <a:fld id="{C9A03C77-6C6D-424C-AADC-567200E98A25}" type="datetimeFigureOut">
              <a:rPr lang="zh-CN" altLang="en-US" smtClean="0"/>
              <a:pPr/>
              <a:t>2016-07-13</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9548BD0B-0607-40D4-8E89-53F685825ED3}"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2">
        <a:schemeClr val="bg1"/>
      </p:bgRef>
    </p:bg>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zh-CN" altLang="en-US" smtClean="0"/>
              <a:t>单击此处编辑母版文本样式</a:t>
            </a:r>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zh-CN" altLang="en-US" smtClean="0"/>
              <a:t>单击图标添加图片</a:t>
            </a:r>
            <a:endParaRPr kumimoji="0" lang="en-US" dirty="0"/>
          </a:p>
        </p:txBody>
      </p:sp>
      <p:sp>
        <p:nvSpPr>
          <p:cNvPr id="5" name="日期占位符 4"/>
          <p:cNvSpPr>
            <a:spLocks noGrp="1"/>
          </p:cNvSpPr>
          <p:nvPr>
            <p:ph type="dt" sz="half" idx="10"/>
          </p:nvPr>
        </p:nvSpPr>
        <p:spPr/>
        <p:txBody>
          <a:bodyPr/>
          <a:lstStyle>
            <a:lvl1pPr>
              <a:defRPr>
                <a:solidFill>
                  <a:schemeClr val="tx1"/>
                </a:solidFill>
              </a:defRPr>
            </a:lvl1pPr>
            <a:extLst/>
          </a:lstStyle>
          <a:p>
            <a:fld id="{C9A03C77-6C6D-424C-AADC-567200E98A25}" type="datetimeFigureOut">
              <a:rPr lang="zh-CN" altLang="en-US" smtClean="0"/>
              <a:pPr/>
              <a:t>2016-07-13</a:t>
            </a:fld>
            <a:endParaRPr lang="zh-CN" altLang="en-US"/>
          </a:p>
        </p:txBody>
      </p:sp>
      <p:sp>
        <p:nvSpPr>
          <p:cNvPr id="6" name="页脚占位符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zh-CN" altLang="en-US"/>
          </a:p>
        </p:txBody>
      </p:sp>
      <p:sp>
        <p:nvSpPr>
          <p:cNvPr id="7" name="灯片编号占位符 6"/>
          <p:cNvSpPr>
            <a:spLocks noGrp="1"/>
          </p:cNvSpPr>
          <p:nvPr>
            <p:ph type="sldNum" sz="quarter" idx="12"/>
          </p:nvPr>
        </p:nvSpPr>
        <p:spPr/>
        <p:txBody>
          <a:bodyPr/>
          <a:lstStyle>
            <a:lvl1pPr>
              <a:defRPr>
                <a:solidFill>
                  <a:schemeClr val="tx1"/>
                </a:solidFill>
              </a:defRPr>
            </a:lvl1pPr>
            <a:extLst/>
          </a:lstStyle>
          <a:p>
            <a:fld id="{9548BD0B-0607-40D4-8E89-53F685825ED3}" type="slidenum">
              <a:rPr lang="zh-CN" altLang="en-US" smtClean="0"/>
              <a:pPr/>
              <a:t>‹#›</a:t>
            </a:fld>
            <a:endParaRPr lang="zh-CN" altLang="en-US"/>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zh-CN" altLang="en-US" smtClean="0"/>
              <a:t>单击此处编辑母版标题样式</a:t>
            </a:r>
            <a:endParaRPr kumimoji="0" lang="en-US"/>
          </a:p>
        </p:txBody>
      </p:sp>
      <p:sp>
        <p:nvSpPr>
          <p:cNvPr id="8" name="任意多边形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任意多边形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直角三角形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直接连接符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燕尾形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燕尾形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任意多边形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任意多边形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直角三角形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zh-CN" altLang="en-US" smtClean="0"/>
              <a:t>单击此处编辑母版标题样式</a:t>
            </a:r>
            <a:endParaRPr kumimoji="0" lang="en-US"/>
          </a:p>
        </p:txBody>
      </p:sp>
      <p:sp>
        <p:nvSpPr>
          <p:cNvPr id="30" name="文本占位符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0" name="日期占位符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C9A03C77-6C6D-424C-AADC-567200E98A25}" type="datetimeFigureOut">
              <a:rPr lang="zh-CN" altLang="en-US" smtClean="0"/>
              <a:pPr/>
              <a:t>2016-07-13</a:t>
            </a:fld>
            <a:endParaRPr lang="zh-CN" altLang="en-US"/>
          </a:p>
        </p:txBody>
      </p:sp>
      <p:sp>
        <p:nvSpPr>
          <p:cNvPr id="22" name="页脚占位符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zh-CN" altLang="en-US"/>
          </a:p>
        </p:txBody>
      </p:sp>
      <p:sp>
        <p:nvSpPr>
          <p:cNvPr id="18" name="灯片编号占位符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9548BD0B-0607-40D4-8E89-53F685825ED3}"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3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4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hyperlink" Target="http://baike.baidu.com/view/553722.htm"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5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62.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2.xml"/><Relationship Id="rId4" Type="http://schemas.openxmlformats.org/officeDocument/2006/relationships/image" Target="../media/image74.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052736"/>
            <a:ext cx="7772400" cy="1829761"/>
          </a:xfrm>
        </p:spPr>
        <p:txBody>
          <a:bodyPr/>
          <a:lstStyle/>
          <a:p>
            <a:pPr algn="ctr"/>
            <a:r>
              <a:rPr lang="en-US" altLang="zh-CN" dirty="0" smtClean="0">
                <a:solidFill>
                  <a:srgbClr val="FF0000"/>
                </a:solidFill>
              </a:rPr>
              <a:t>Java</a:t>
            </a:r>
            <a:r>
              <a:rPr lang="zh-CN" altLang="en-US" dirty="0" smtClean="0">
                <a:solidFill>
                  <a:srgbClr val="FF0000"/>
                </a:solidFill>
              </a:rPr>
              <a:t>程序设计</a:t>
            </a:r>
            <a:endParaRPr lang="zh-CN" altLang="en-US" dirty="0">
              <a:solidFill>
                <a:srgbClr val="FF0000"/>
              </a:solidFill>
            </a:endParaRPr>
          </a:p>
        </p:txBody>
      </p:sp>
      <p:sp>
        <p:nvSpPr>
          <p:cNvPr id="3" name="副标题 2"/>
          <p:cNvSpPr>
            <a:spLocks noGrp="1"/>
          </p:cNvSpPr>
          <p:nvPr>
            <p:ph type="subTitle" idx="1"/>
          </p:nvPr>
        </p:nvSpPr>
        <p:spPr>
          <a:xfrm>
            <a:off x="685800" y="3827630"/>
            <a:ext cx="7772400" cy="1257554"/>
          </a:xfrm>
        </p:spPr>
        <p:txBody>
          <a:bodyPr>
            <a:normAutofit fontScale="92500" lnSpcReduction="10000"/>
          </a:bodyPr>
          <a:lstStyle/>
          <a:p>
            <a:pPr algn="ctr"/>
            <a:r>
              <a:rPr lang="zh-CN" altLang="en-US" dirty="0" smtClean="0">
                <a:solidFill>
                  <a:srgbClr val="0000FF"/>
                </a:solidFill>
              </a:rPr>
              <a:t>孟凡超</a:t>
            </a:r>
            <a:endParaRPr lang="en-US" altLang="zh-CN" dirty="0" smtClean="0">
              <a:solidFill>
                <a:srgbClr val="0000FF"/>
              </a:solidFill>
            </a:endParaRPr>
          </a:p>
          <a:p>
            <a:pPr algn="ctr"/>
            <a:r>
              <a:rPr lang="zh-CN" altLang="en-US" dirty="0" smtClean="0">
                <a:solidFill>
                  <a:srgbClr val="0000FF"/>
                </a:solidFill>
              </a:rPr>
              <a:t>哈尔滨工业大学</a:t>
            </a:r>
            <a:r>
              <a:rPr lang="en-US" altLang="zh-CN" dirty="0" smtClean="0">
                <a:solidFill>
                  <a:srgbClr val="0000FF"/>
                </a:solidFill>
              </a:rPr>
              <a:t>(</a:t>
            </a:r>
            <a:r>
              <a:rPr lang="zh-CN" altLang="en-US" dirty="0" smtClean="0">
                <a:solidFill>
                  <a:srgbClr val="0000FF"/>
                </a:solidFill>
              </a:rPr>
              <a:t>威海</a:t>
            </a:r>
            <a:r>
              <a:rPr lang="en-US" altLang="zh-CN" dirty="0" smtClean="0">
                <a:solidFill>
                  <a:srgbClr val="0000FF"/>
                </a:solidFill>
              </a:rPr>
              <a:t>)</a:t>
            </a:r>
            <a:r>
              <a:rPr lang="zh-CN" altLang="en-US" dirty="0" smtClean="0">
                <a:solidFill>
                  <a:srgbClr val="0000FF"/>
                </a:solidFill>
              </a:rPr>
              <a:t>计算机科学与技术学院</a:t>
            </a:r>
            <a:endParaRPr lang="en-US" altLang="zh-CN" dirty="0" smtClean="0">
              <a:solidFill>
                <a:srgbClr val="0000FF"/>
              </a:solidFill>
            </a:endParaRPr>
          </a:p>
          <a:p>
            <a:pPr algn="ctr"/>
            <a:r>
              <a:rPr lang="en-US" altLang="zh-CN" dirty="0" smtClean="0">
                <a:solidFill>
                  <a:srgbClr val="0000FF"/>
                </a:solidFill>
              </a:rPr>
              <a:t>mengfanchao74@163.com</a:t>
            </a:r>
          </a:p>
          <a:p>
            <a:pPr algn="ctr"/>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5.1</a:t>
            </a:r>
            <a:r>
              <a:rPr lang="zh-CN" altLang="en-US" dirty="0" smtClean="0"/>
              <a:t>抽象数据类型</a:t>
            </a:r>
            <a:endParaRPr lang="zh-CN" altLang="en-US" dirty="0"/>
          </a:p>
        </p:txBody>
      </p:sp>
      <p:sp>
        <p:nvSpPr>
          <p:cNvPr id="5" name="TextBox 4"/>
          <p:cNvSpPr txBox="1"/>
          <p:nvPr/>
        </p:nvSpPr>
        <p:spPr>
          <a:xfrm>
            <a:off x="361628" y="980728"/>
            <a:ext cx="8496944" cy="4767459"/>
          </a:xfrm>
          <a:prstGeom prst="rect">
            <a:avLst/>
          </a:prstGeom>
          <a:noFill/>
        </p:spPr>
        <p:txBody>
          <a:bodyPr wrap="square" rtlCol="0">
            <a:spAutoFit/>
          </a:bodyPr>
          <a:lstStyle/>
          <a:p>
            <a:pPr>
              <a:spcBef>
                <a:spcPts val="600"/>
              </a:spcBef>
              <a:spcAft>
                <a:spcPts val="600"/>
              </a:spcAft>
              <a:buFont typeface="Wingdings" pitchFamily="2" charset="2"/>
              <a:buChar char="n"/>
            </a:pPr>
            <a:r>
              <a:rPr lang="en-US" altLang="zh-CN" sz="2800" b="1" dirty="0" smtClean="0">
                <a:solidFill>
                  <a:srgbClr val="FF0000"/>
                </a:solidFill>
                <a:latin typeface="Arial" pitchFamily="34" charset="0"/>
                <a:ea typeface="华文细黑" pitchFamily="2" charset="-122"/>
                <a:cs typeface="Arial" pitchFamily="34" charset="0"/>
              </a:rPr>
              <a:t>4</a:t>
            </a:r>
            <a:r>
              <a:rPr lang="zh-CN" altLang="en-US" sz="2800" b="1" dirty="0" smtClean="0">
                <a:solidFill>
                  <a:srgbClr val="FF0000"/>
                </a:solidFill>
                <a:latin typeface="Arial" pitchFamily="34" charset="0"/>
                <a:ea typeface="华文细黑" pitchFamily="2" charset="-122"/>
                <a:cs typeface="Arial" pitchFamily="34" charset="0"/>
              </a:rPr>
              <a:t> 重载方法名</a:t>
            </a:r>
            <a:endParaRPr lang="en-US" altLang="zh-CN" sz="2800" b="1" dirty="0" smtClean="0">
              <a:solidFill>
                <a:srgbClr val="FF0000"/>
              </a:solidFill>
              <a:latin typeface="Arial" pitchFamily="34" charset="0"/>
              <a:ea typeface="华文细黑" pitchFamily="2" charset="-122"/>
              <a:cs typeface="Arial" pitchFamily="34" charset="0"/>
            </a:endParaRPr>
          </a:p>
          <a:p>
            <a:pPr>
              <a:spcBef>
                <a:spcPts val="600"/>
              </a:spcBef>
              <a:spcAft>
                <a:spcPts val="600"/>
              </a:spcAft>
              <a:buFont typeface="Wingdings" pitchFamily="2" charset="2"/>
              <a:buChar char="Ø"/>
            </a:pPr>
            <a:r>
              <a:rPr lang="zh-CN" altLang="en-US" sz="2600" b="1" dirty="0" smtClean="0">
                <a:latin typeface="Arial" pitchFamily="34" charset="0"/>
                <a:ea typeface="华文细黑" pitchFamily="2" charset="-122"/>
                <a:cs typeface="Arial" pitchFamily="34" charset="0"/>
              </a:rPr>
              <a:t>如果需要在同一个类中写多个方法，让它们对不同的变量进行同样的操作，就需要重载方法名。</a:t>
            </a:r>
            <a:endParaRPr lang="en-US" altLang="zh-CN" sz="2600" b="1" dirty="0" smtClean="0">
              <a:latin typeface="Arial" pitchFamily="34" charset="0"/>
              <a:ea typeface="华文细黑" pitchFamily="2" charset="-122"/>
              <a:cs typeface="Arial" pitchFamily="34" charset="0"/>
            </a:endParaRPr>
          </a:p>
          <a:p>
            <a:pPr>
              <a:spcBef>
                <a:spcPts val="600"/>
              </a:spcBef>
              <a:spcAft>
                <a:spcPts val="600"/>
              </a:spcAft>
              <a:buFont typeface="Wingdings" pitchFamily="2" charset="2"/>
              <a:buChar char="Ø"/>
            </a:pPr>
            <a:r>
              <a:rPr lang="zh-CN" altLang="en-US" sz="2600" b="1" dirty="0" smtClean="0">
                <a:latin typeface="Arial" pitchFamily="34" charset="0"/>
                <a:ea typeface="华文细黑" pitchFamily="2" charset="-122"/>
                <a:cs typeface="Arial" pitchFamily="34" charset="0"/>
              </a:rPr>
              <a:t>例如，假定要打印</a:t>
            </a:r>
            <a:r>
              <a:rPr lang="en-US" altLang="zh-CN" sz="2600" b="1" dirty="0" err="1" smtClean="0">
                <a:latin typeface="Arial" pitchFamily="34" charset="0"/>
                <a:ea typeface="华文细黑" pitchFamily="2" charset="-122"/>
                <a:cs typeface="Arial" pitchFamily="34" charset="0"/>
              </a:rPr>
              <a:t>int</a:t>
            </a:r>
            <a:r>
              <a:rPr lang="zh-CN" altLang="en-US" sz="2600" b="1" dirty="0" smtClean="0">
                <a:latin typeface="Arial" pitchFamily="34" charset="0"/>
                <a:ea typeface="华文细黑" pitchFamily="2" charset="-122"/>
                <a:cs typeface="Arial" pitchFamily="34" charset="0"/>
              </a:rPr>
              <a:t>、</a:t>
            </a:r>
            <a:r>
              <a:rPr lang="en-US" altLang="zh-CN" sz="2600" b="1" dirty="0" smtClean="0">
                <a:latin typeface="Arial" pitchFamily="34" charset="0"/>
                <a:ea typeface="华文细黑" pitchFamily="2" charset="-122"/>
                <a:cs typeface="Arial" pitchFamily="34" charset="0"/>
              </a:rPr>
              <a:t>float</a:t>
            </a:r>
            <a:r>
              <a:rPr lang="zh-CN" altLang="en-US" sz="2600" b="1" dirty="0" smtClean="0">
                <a:latin typeface="Arial" pitchFamily="34" charset="0"/>
                <a:ea typeface="华文细黑" pitchFamily="2" charset="-122"/>
                <a:cs typeface="Arial" pitchFamily="34" charset="0"/>
              </a:rPr>
              <a:t>和</a:t>
            </a:r>
            <a:r>
              <a:rPr lang="en-US" altLang="zh-CN" sz="2600" b="1" dirty="0" smtClean="0">
                <a:latin typeface="Arial" pitchFamily="34" charset="0"/>
                <a:ea typeface="华文细黑" pitchFamily="2" charset="-122"/>
                <a:cs typeface="Arial" pitchFamily="34" charset="0"/>
              </a:rPr>
              <a:t>String</a:t>
            </a:r>
            <a:r>
              <a:rPr lang="zh-CN" altLang="en-US" sz="2600" b="1" dirty="0" smtClean="0">
                <a:latin typeface="Arial" pitchFamily="34" charset="0"/>
                <a:ea typeface="华文细黑" pitchFamily="2" charset="-122"/>
                <a:cs typeface="Arial" pitchFamily="34" charset="0"/>
              </a:rPr>
              <a:t>类型的值，每种类型的打印方式不同。按照惯例，此时可以建立三个方法</a:t>
            </a:r>
            <a:r>
              <a:rPr lang="en-US" altLang="zh-CN" sz="2600" b="1" dirty="0" err="1" smtClean="0">
                <a:latin typeface="Arial" pitchFamily="34" charset="0"/>
                <a:ea typeface="华文细黑" pitchFamily="2" charset="-122"/>
                <a:cs typeface="Arial" pitchFamily="34" charset="0"/>
              </a:rPr>
              <a:t>printInt</a:t>
            </a:r>
            <a:r>
              <a:rPr lang="en-US" altLang="zh-CN" sz="2600" b="1" dirty="0" smtClean="0">
                <a:latin typeface="Arial" pitchFamily="34" charset="0"/>
                <a:ea typeface="华文细黑" pitchFamily="2" charset="-122"/>
                <a:cs typeface="Arial" pitchFamily="34" charset="0"/>
              </a:rPr>
              <a:t>()</a:t>
            </a:r>
            <a:r>
              <a:rPr lang="zh-CN" altLang="en-US" sz="2600" b="1" dirty="0" smtClean="0">
                <a:latin typeface="Arial" pitchFamily="34" charset="0"/>
                <a:ea typeface="华文细黑" pitchFamily="2" charset="-122"/>
                <a:cs typeface="Arial" pitchFamily="34" charset="0"/>
              </a:rPr>
              <a:t>、</a:t>
            </a:r>
            <a:r>
              <a:rPr lang="en-US" altLang="zh-CN" sz="2600" b="1" dirty="0" err="1" smtClean="0">
                <a:latin typeface="Arial" pitchFamily="34" charset="0"/>
                <a:ea typeface="华文细黑" pitchFamily="2" charset="-122"/>
                <a:cs typeface="Arial" pitchFamily="34" charset="0"/>
              </a:rPr>
              <a:t>printFloat</a:t>
            </a:r>
            <a:r>
              <a:rPr lang="en-US" altLang="zh-CN" sz="2600" b="1" dirty="0" smtClean="0">
                <a:latin typeface="Arial" pitchFamily="34" charset="0"/>
                <a:ea typeface="华文细黑" pitchFamily="2" charset="-122"/>
                <a:cs typeface="Arial" pitchFamily="34" charset="0"/>
              </a:rPr>
              <a:t>()</a:t>
            </a:r>
            <a:r>
              <a:rPr lang="zh-CN" altLang="en-US" sz="2600" b="1" dirty="0" smtClean="0">
                <a:latin typeface="Arial" pitchFamily="34" charset="0"/>
                <a:ea typeface="华文细黑" pitchFamily="2" charset="-122"/>
                <a:cs typeface="Arial" pitchFamily="34" charset="0"/>
              </a:rPr>
              <a:t>和</a:t>
            </a:r>
            <a:r>
              <a:rPr lang="en-US" altLang="zh-CN" sz="2600" b="1" dirty="0" err="1" smtClean="0">
                <a:latin typeface="Arial" pitchFamily="34" charset="0"/>
                <a:ea typeface="华文细黑" pitchFamily="2" charset="-122"/>
                <a:cs typeface="Arial" pitchFamily="34" charset="0"/>
              </a:rPr>
              <a:t>printString</a:t>
            </a:r>
            <a:r>
              <a:rPr lang="en-US" altLang="zh-CN" sz="2600" b="1" dirty="0" smtClean="0">
                <a:latin typeface="Arial" pitchFamily="34" charset="0"/>
                <a:ea typeface="华文细黑" pitchFamily="2" charset="-122"/>
                <a:cs typeface="Arial" pitchFamily="34" charset="0"/>
              </a:rPr>
              <a:t>()</a:t>
            </a:r>
            <a:r>
              <a:rPr lang="zh-CN" altLang="en-US" sz="2600" b="1" dirty="0" smtClean="0">
                <a:latin typeface="Arial" pitchFamily="34" charset="0"/>
                <a:ea typeface="华文细黑" pitchFamily="2" charset="-122"/>
                <a:cs typeface="Arial" pitchFamily="34" charset="0"/>
              </a:rPr>
              <a:t>。如果处理更多的情况，则需要建立更多个方法，处理起来比较麻烦。</a:t>
            </a:r>
            <a:endParaRPr lang="en-US" altLang="zh-CN" sz="2600" b="1" dirty="0" smtClean="0">
              <a:latin typeface="Arial" pitchFamily="34" charset="0"/>
              <a:ea typeface="华文细黑" pitchFamily="2" charset="-122"/>
              <a:cs typeface="Arial" pitchFamily="34" charset="0"/>
            </a:endParaRPr>
          </a:p>
          <a:p>
            <a:pPr>
              <a:spcBef>
                <a:spcPts val="600"/>
              </a:spcBef>
              <a:spcAft>
                <a:spcPts val="600"/>
              </a:spcAft>
              <a:buFont typeface="Wingdings" pitchFamily="2" charset="2"/>
              <a:buChar char="Ø"/>
            </a:pPr>
            <a:r>
              <a:rPr lang="en-US" altLang="zh-CN" sz="2600" b="1" dirty="0" smtClean="0">
                <a:latin typeface="Arial" pitchFamily="34" charset="0"/>
                <a:ea typeface="华文细黑" pitchFamily="2" charset="-122"/>
                <a:cs typeface="Arial" pitchFamily="34" charset="0"/>
              </a:rPr>
              <a:t>Java</a:t>
            </a:r>
            <a:r>
              <a:rPr lang="zh-CN" altLang="en-US" sz="2600" b="1" dirty="0" smtClean="0">
                <a:latin typeface="Arial" pitchFamily="34" charset="0"/>
                <a:ea typeface="华文细黑" pitchFamily="2" charset="-122"/>
                <a:cs typeface="Arial" pitchFamily="34" charset="0"/>
              </a:rPr>
              <a:t>允许对多个方法使用同一个方法名，这就是方法名的重载。方法重载允许</a:t>
            </a:r>
            <a:r>
              <a:rPr lang="en-US" altLang="zh-CN" sz="2600" b="1" dirty="0" smtClean="0">
                <a:latin typeface="Arial" pitchFamily="34" charset="0"/>
                <a:ea typeface="华文细黑" pitchFamily="2" charset="-122"/>
                <a:cs typeface="Arial" pitchFamily="34" charset="0"/>
              </a:rPr>
              <a:t>Java</a:t>
            </a:r>
            <a:r>
              <a:rPr lang="zh-CN" altLang="en-US" sz="2600" b="1" dirty="0" smtClean="0">
                <a:latin typeface="Arial" pitchFamily="34" charset="0"/>
                <a:ea typeface="华文细黑" pitchFamily="2" charset="-122"/>
                <a:cs typeface="Arial" pitchFamily="34" charset="0"/>
              </a:rPr>
              <a:t>在同一个类中定义相同的方法名，但需要具有不同的参数表。</a:t>
            </a:r>
            <a:endParaRPr lang="en-US" altLang="zh-CN" sz="2600" b="1" dirty="0" smtClean="0">
              <a:latin typeface="Arial" pitchFamily="34" charset="0"/>
              <a:ea typeface="华文细黑" pitchFamily="2" charset="-122"/>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p:cTn id="7" dur="500" fill="hold"/>
                                        <p:tgtEl>
                                          <p:spTgt spid="5">
                                            <p:txEl>
                                              <p:pRg st="0" end="0"/>
                                            </p:txEl>
                                          </p:spTgt>
                                        </p:tgtEl>
                                        <p:attrNameLst>
                                          <p:attrName>ppt_w</p:attrName>
                                        </p:attrNameLst>
                                      </p:cBhvr>
                                      <p:tavLst>
                                        <p:tav tm="0">
                                          <p:val>
                                            <p:strVal val="#ppt_w*0.05"/>
                                          </p:val>
                                        </p:tav>
                                        <p:tav tm="100000">
                                          <p:val>
                                            <p:strVal val="#ppt_w"/>
                                          </p:val>
                                        </p:tav>
                                      </p:tavLst>
                                    </p:anim>
                                    <p:anim calcmode="lin" valueType="num">
                                      <p:cBhvr>
                                        <p:cTn id="8" dur="500" fill="hold"/>
                                        <p:tgtEl>
                                          <p:spTgt spid="5">
                                            <p:txEl>
                                              <p:pRg st="0" end="0"/>
                                            </p:txEl>
                                          </p:spTgt>
                                        </p:tgtEl>
                                        <p:attrNameLst>
                                          <p:attrName>ppt_h</p:attrName>
                                        </p:attrNameLst>
                                      </p:cBhvr>
                                      <p:tavLst>
                                        <p:tav tm="0">
                                          <p:val>
                                            <p:strVal val="#ppt_h"/>
                                          </p:val>
                                        </p:tav>
                                        <p:tav tm="100000">
                                          <p:val>
                                            <p:strVal val="#ppt_h"/>
                                          </p:val>
                                        </p:tav>
                                      </p:tavLst>
                                    </p:anim>
                                    <p:anim calcmode="lin" valueType="num">
                                      <p:cBhvr>
                                        <p:cTn id="9" dur="500" fill="hold"/>
                                        <p:tgtEl>
                                          <p:spTgt spid="5">
                                            <p:txEl>
                                              <p:pRg st="0" end="0"/>
                                            </p:txEl>
                                          </p:spTgt>
                                        </p:tgtEl>
                                        <p:attrNameLst>
                                          <p:attrName>ppt_x</p:attrName>
                                        </p:attrNameLst>
                                      </p:cBhvr>
                                      <p:tavLst>
                                        <p:tav tm="0">
                                          <p:val>
                                            <p:strVal val="#ppt_x-.2"/>
                                          </p:val>
                                        </p:tav>
                                        <p:tav tm="100000">
                                          <p:val>
                                            <p:strVal val="#ppt_x"/>
                                          </p:val>
                                        </p:tav>
                                      </p:tavLst>
                                    </p:anim>
                                    <p:anim calcmode="lin" valueType="num">
                                      <p:cBhvr>
                                        <p:cTn id="10" dur="500" fill="hold"/>
                                        <p:tgtEl>
                                          <p:spTgt spid="5">
                                            <p:txEl>
                                              <p:pRg st="0" end="0"/>
                                            </p:txEl>
                                          </p:spTgt>
                                        </p:tgtEl>
                                        <p:attrNameLst>
                                          <p:attrName>ppt_y</p:attrName>
                                        </p:attrNameLst>
                                      </p:cBhvr>
                                      <p:tavLst>
                                        <p:tav tm="0">
                                          <p:val>
                                            <p:strVal val="#ppt_y"/>
                                          </p:val>
                                        </p:tav>
                                        <p:tav tm="100000">
                                          <p:val>
                                            <p:strVal val="#ppt_y"/>
                                          </p:val>
                                        </p:tav>
                                      </p:tavLst>
                                    </p:anim>
                                    <p:animEffect transition="in" filter="fade">
                                      <p:cBhvr>
                                        <p:cTn id="11" dur="500"/>
                                        <p:tgtEl>
                                          <p:spTgt spid="5">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5.1</a:t>
            </a:r>
            <a:r>
              <a:rPr lang="zh-CN" altLang="en-US" dirty="0" smtClean="0"/>
              <a:t>抽象数据类型</a:t>
            </a:r>
            <a:endParaRPr lang="zh-CN" altLang="en-US" dirty="0"/>
          </a:p>
        </p:txBody>
      </p:sp>
      <p:sp>
        <p:nvSpPr>
          <p:cNvPr id="5" name="TextBox 4"/>
          <p:cNvSpPr txBox="1"/>
          <p:nvPr/>
        </p:nvSpPr>
        <p:spPr>
          <a:xfrm>
            <a:off x="361628" y="980728"/>
            <a:ext cx="8496944" cy="892552"/>
          </a:xfrm>
          <a:prstGeom prst="rect">
            <a:avLst/>
          </a:prstGeom>
          <a:noFill/>
        </p:spPr>
        <p:txBody>
          <a:bodyPr wrap="square" rtlCol="0">
            <a:spAutoFit/>
          </a:bodyPr>
          <a:lstStyle/>
          <a:p>
            <a:pPr>
              <a:buFont typeface="Wingdings" pitchFamily="2" charset="2"/>
              <a:buChar char="Ø"/>
            </a:pPr>
            <a:r>
              <a:rPr lang="zh-CN" altLang="en-US" sz="2600" b="1" dirty="0" smtClean="0">
                <a:latin typeface="Arial" pitchFamily="34" charset="0"/>
                <a:ea typeface="华文细黑" pitchFamily="2" charset="-122"/>
                <a:cs typeface="Arial" pitchFamily="34" charset="0"/>
              </a:rPr>
              <a:t>例如，针对打印示例，可以根据参数自变量的类型来区分，因此可以定义三个方法：</a:t>
            </a:r>
            <a:endParaRPr lang="en-US" altLang="zh-CN" sz="2600" b="1" dirty="0" smtClean="0">
              <a:latin typeface="Arial" pitchFamily="34" charset="0"/>
              <a:ea typeface="华文细黑" pitchFamily="2" charset="-122"/>
              <a:cs typeface="Arial" pitchFamily="34" charset="0"/>
            </a:endParaRPr>
          </a:p>
        </p:txBody>
      </p:sp>
      <p:sp>
        <p:nvSpPr>
          <p:cNvPr id="4" name="矩形 3"/>
          <p:cNvSpPr/>
          <p:nvPr/>
        </p:nvSpPr>
        <p:spPr>
          <a:xfrm>
            <a:off x="2123728" y="1916832"/>
            <a:ext cx="4572000" cy="1292662"/>
          </a:xfrm>
          <a:prstGeom prst="rect">
            <a:avLst/>
          </a:prstGeom>
          <a:solidFill>
            <a:srgbClr val="FFFFCC"/>
          </a:solidFill>
          <a:ln>
            <a:solidFill>
              <a:srgbClr val="FF0000"/>
            </a:solidFill>
          </a:ln>
        </p:spPr>
        <p:txBody>
          <a:bodyPr>
            <a:spAutoFit/>
          </a:bodyPr>
          <a:lstStyle/>
          <a:p>
            <a:r>
              <a:rPr lang="en-US" altLang="zh-CN" sz="2600" b="1" dirty="0" smtClean="0">
                <a:solidFill>
                  <a:srgbClr val="FF00FF"/>
                </a:solidFill>
                <a:latin typeface="Arial" pitchFamily="34" charset="0"/>
                <a:ea typeface="华文细黑" pitchFamily="2" charset="-122"/>
                <a:cs typeface="Arial" pitchFamily="34" charset="0"/>
              </a:rPr>
              <a:t>public void print(</a:t>
            </a:r>
            <a:r>
              <a:rPr lang="en-US" altLang="zh-CN" sz="2600" b="1" dirty="0" err="1" smtClean="0">
                <a:solidFill>
                  <a:srgbClr val="FF00FF"/>
                </a:solidFill>
                <a:latin typeface="Arial" pitchFamily="34" charset="0"/>
                <a:ea typeface="华文细黑" pitchFamily="2" charset="-122"/>
                <a:cs typeface="Arial" pitchFamily="34" charset="0"/>
              </a:rPr>
              <a:t>int</a:t>
            </a:r>
            <a:r>
              <a:rPr lang="en-US" altLang="zh-CN" sz="2600" b="1" dirty="0" smtClean="0">
                <a:solidFill>
                  <a:srgbClr val="FF00FF"/>
                </a:solidFill>
                <a:latin typeface="Arial" pitchFamily="34" charset="0"/>
                <a:ea typeface="华文细黑" pitchFamily="2" charset="-122"/>
                <a:cs typeface="Arial" pitchFamily="34" charset="0"/>
              </a:rPr>
              <a:t> </a:t>
            </a:r>
            <a:r>
              <a:rPr lang="en-US" altLang="zh-CN" sz="2600" b="1" dirty="0" err="1" smtClean="0">
                <a:solidFill>
                  <a:srgbClr val="FF00FF"/>
                </a:solidFill>
                <a:latin typeface="Arial" pitchFamily="34" charset="0"/>
                <a:ea typeface="华文细黑" pitchFamily="2" charset="-122"/>
                <a:cs typeface="Arial" pitchFamily="34" charset="0"/>
              </a:rPr>
              <a:t>i</a:t>
            </a:r>
            <a:r>
              <a:rPr lang="en-US" altLang="zh-CN" sz="2600" b="1" dirty="0" smtClean="0">
                <a:solidFill>
                  <a:srgbClr val="FF00FF"/>
                </a:solidFill>
                <a:latin typeface="Arial" pitchFamily="34" charset="0"/>
                <a:ea typeface="华文细黑" pitchFamily="2" charset="-122"/>
                <a:cs typeface="Arial" pitchFamily="34" charset="0"/>
              </a:rPr>
              <a:t>)</a:t>
            </a:r>
          </a:p>
          <a:p>
            <a:r>
              <a:rPr lang="en-US" altLang="zh-CN" sz="2600" b="1" dirty="0" smtClean="0">
                <a:solidFill>
                  <a:srgbClr val="FF00FF"/>
                </a:solidFill>
                <a:latin typeface="Arial" pitchFamily="34" charset="0"/>
                <a:ea typeface="华文细黑" pitchFamily="2" charset="-122"/>
                <a:cs typeface="Arial" pitchFamily="34" charset="0"/>
              </a:rPr>
              <a:t>Public void print(float f)</a:t>
            </a:r>
          </a:p>
          <a:p>
            <a:r>
              <a:rPr lang="en-US" altLang="zh-CN" sz="2600" b="1" dirty="0" smtClean="0">
                <a:solidFill>
                  <a:srgbClr val="FF00FF"/>
                </a:solidFill>
                <a:latin typeface="Arial" pitchFamily="34" charset="0"/>
                <a:ea typeface="华文细黑" pitchFamily="2" charset="-122"/>
                <a:cs typeface="Arial" pitchFamily="34" charset="0"/>
              </a:rPr>
              <a:t>Public void print(String s)</a:t>
            </a:r>
          </a:p>
        </p:txBody>
      </p:sp>
      <p:sp>
        <p:nvSpPr>
          <p:cNvPr id="6" name="矩形 5"/>
          <p:cNvSpPr/>
          <p:nvPr/>
        </p:nvSpPr>
        <p:spPr>
          <a:xfrm>
            <a:off x="971600" y="4005064"/>
            <a:ext cx="3888432" cy="892552"/>
          </a:xfrm>
          <a:prstGeom prst="rect">
            <a:avLst/>
          </a:prstGeom>
          <a:ln>
            <a:solidFill>
              <a:srgbClr val="FF0000"/>
            </a:solidFill>
          </a:ln>
        </p:spPr>
        <p:txBody>
          <a:bodyPr wrap="square">
            <a:spAutoFit/>
          </a:bodyPr>
          <a:lstStyle/>
          <a:p>
            <a:r>
              <a:rPr lang="en-US" altLang="zh-CN" sz="2600" b="1" dirty="0" smtClean="0">
                <a:solidFill>
                  <a:srgbClr val="FF00FF"/>
                </a:solidFill>
                <a:latin typeface="Arial" pitchFamily="34" charset="0"/>
                <a:ea typeface="华文细黑" pitchFamily="2" charset="-122"/>
                <a:cs typeface="Arial" pitchFamily="34" charset="0"/>
              </a:rPr>
              <a:t>public void print(</a:t>
            </a:r>
            <a:r>
              <a:rPr lang="en-US" altLang="zh-CN" sz="2600" b="1" dirty="0" err="1" smtClean="0">
                <a:solidFill>
                  <a:srgbClr val="FF00FF"/>
                </a:solidFill>
                <a:latin typeface="Arial" pitchFamily="34" charset="0"/>
                <a:ea typeface="华文细黑" pitchFamily="2" charset="-122"/>
                <a:cs typeface="Arial" pitchFamily="34" charset="0"/>
              </a:rPr>
              <a:t>int</a:t>
            </a:r>
            <a:r>
              <a:rPr lang="en-US" altLang="zh-CN" sz="2600" b="1" dirty="0" smtClean="0">
                <a:solidFill>
                  <a:srgbClr val="FF00FF"/>
                </a:solidFill>
                <a:latin typeface="Arial" pitchFamily="34" charset="0"/>
                <a:ea typeface="华文细黑" pitchFamily="2" charset="-122"/>
                <a:cs typeface="Arial" pitchFamily="34" charset="0"/>
              </a:rPr>
              <a:t> </a:t>
            </a:r>
            <a:r>
              <a:rPr lang="en-US" altLang="zh-CN" sz="2600" b="1" dirty="0" err="1" smtClean="0">
                <a:solidFill>
                  <a:srgbClr val="FF00FF"/>
                </a:solidFill>
                <a:latin typeface="Arial" pitchFamily="34" charset="0"/>
                <a:ea typeface="华文细黑" pitchFamily="2" charset="-122"/>
                <a:cs typeface="Arial" pitchFamily="34" charset="0"/>
              </a:rPr>
              <a:t>i</a:t>
            </a:r>
            <a:r>
              <a:rPr lang="en-US" altLang="zh-CN" sz="2600" b="1" dirty="0" smtClean="0">
                <a:solidFill>
                  <a:srgbClr val="FF00FF"/>
                </a:solidFill>
                <a:latin typeface="Arial" pitchFamily="34" charset="0"/>
                <a:ea typeface="华文细黑" pitchFamily="2" charset="-122"/>
                <a:cs typeface="Arial" pitchFamily="34" charset="0"/>
              </a:rPr>
              <a:t>)</a:t>
            </a:r>
          </a:p>
          <a:p>
            <a:r>
              <a:rPr lang="en-US" altLang="zh-CN" sz="2600" b="1" dirty="0" smtClean="0">
                <a:solidFill>
                  <a:srgbClr val="FF00FF"/>
                </a:solidFill>
                <a:latin typeface="Arial" pitchFamily="34" charset="0"/>
                <a:ea typeface="华文细黑" pitchFamily="2" charset="-122"/>
                <a:cs typeface="Arial" pitchFamily="34" charset="0"/>
              </a:rPr>
              <a:t>Public void print(</a:t>
            </a:r>
            <a:r>
              <a:rPr lang="en-US" altLang="zh-CN" sz="2600" b="1" dirty="0" err="1" smtClean="0">
                <a:solidFill>
                  <a:srgbClr val="FF00FF"/>
                </a:solidFill>
                <a:latin typeface="Arial" pitchFamily="34" charset="0"/>
                <a:ea typeface="华文细黑" pitchFamily="2" charset="-122"/>
                <a:cs typeface="Arial" pitchFamily="34" charset="0"/>
              </a:rPr>
              <a:t>int</a:t>
            </a:r>
            <a:r>
              <a:rPr lang="en-US" altLang="zh-CN" sz="2600" b="1" dirty="0" smtClean="0">
                <a:solidFill>
                  <a:srgbClr val="FF00FF"/>
                </a:solidFill>
                <a:latin typeface="Arial" pitchFamily="34" charset="0"/>
                <a:ea typeface="华文细黑" pitchFamily="2" charset="-122"/>
                <a:cs typeface="Arial" pitchFamily="34" charset="0"/>
              </a:rPr>
              <a:t> j)</a:t>
            </a:r>
          </a:p>
        </p:txBody>
      </p:sp>
      <p:sp>
        <p:nvSpPr>
          <p:cNvPr id="7" name="TextBox 6"/>
          <p:cNvSpPr txBox="1"/>
          <p:nvPr/>
        </p:nvSpPr>
        <p:spPr>
          <a:xfrm>
            <a:off x="251520" y="3501008"/>
            <a:ext cx="7488832" cy="492443"/>
          </a:xfrm>
          <a:prstGeom prst="rect">
            <a:avLst/>
          </a:prstGeom>
          <a:noFill/>
        </p:spPr>
        <p:txBody>
          <a:bodyPr wrap="square" rtlCol="0">
            <a:spAutoFit/>
          </a:bodyPr>
          <a:lstStyle/>
          <a:p>
            <a:r>
              <a:rPr lang="zh-CN" altLang="en-US" sz="2600" b="1" dirty="0" smtClean="0">
                <a:solidFill>
                  <a:srgbClr val="FF0000"/>
                </a:solidFill>
              </a:rPr>
              <a:t>以下定义是否可行？</a:t>
            </a:r>
            <a:endParaRPr lang="zh-CN" altLang="en-US" sz="2600" b="1" dirty="0">
              <a:solidFill>
                <a:srgbClr val="FF0000"/>
              </a:solidFill>
            </a:endParaRPr>
          </a:p>
        </p:txBody>
      </p:sp>
      <p:sp>
        <p:nvSpPr>
          <p:cNvPr id="8" name="TextBox 7"/>
          <p:cNvSpPr txBox="1"/>
          <p:nvPr/>
        </p:nvSpPr>
        <p:spPr>
          <a:xfrm>
            <a:off x="144016" y="5016658"/>
            <a:ext cx="8892480" cy="1292662"/>
          </a:xfrm>
          <a:prstGeom prst="rect">
            <a:avLst/>
          </a:prstGeom>
          <a:noFill/>
        </p:spPr>
        <p:txBody>
          <a:bodyPr wrap="square" rtlCol="0">
            <a:spAutoFit/>
          </a:bodyPr>
          <a:lstStyle/>
          <a:p>
            <a:r>
              <a:rPr lang="zh-CN" altLang="en-US" sz="2600" b="1" dirty="0" smtClean="0">
                <a:solidFill>
                  <a:srgbClr val="FF0000"/>
                </a:solidFill>
              </a:rPr>
              <a:t>重载方法规则：</a:t>
            </a:r>
            <a:endParaRPr lang="en-US" altLang="zh-CN" sz="2600" b="1" dirty="0" smtClean="0">
              <a:solidFill>
                <a:srgbClr val="FF0000"/>
              </a:solidFill>
            </a:endParaRPr>
          </a:p>
          <a:p>
            <a:pPr>
              <a:buFont typeface="Wingdings" pitchFamily="2" charset="2"/>
              <a:buChar char="ü"/>
            </a:pPr>
            <a:r>
              <a:rPr lang="zh-CN" altLang="en-US" sz="2600" b="1" dirty="0" smtClean="0"/>
              <a:t>调用语句的自变量列表必须足够判明要调用的是哪个方法。</a:t>
            </a:r>
            <a:endParaRPr lang="en-US" altLang="zh-CN" sz="2600" b="1" dirty="0" smtClean="0"/>
          </a:p>
          <a:p>
            <a:pPr>
              <a:buFont typeface="Wingdings" pitchFamily="2" charset="2"/>
              <a:buChar char="ü"/>
            </a:pPr>
            <a:r>
              <a:rPr lang="zh-CN" altLang="en-US" sz="2600" b="1" dirty="0" smtClean="0"/>
              <a:t>重载方法的参数表必须不同，即参数个数或参数类型不同。</a:t>
            </a:r>
            <a:endParaRPr lang="zh-CN" altLang="en-US" sz="26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strVal val="#ppt_w*0.05"/>
                                          </p:val>
                                        </p:tav>
                                        <p:tav tm="100000">
                                          <p:val>
                                            <p:strVal val="#ppt_w"/>
                                          </p:val>
                                        </p:tav>
                                      </p:tavLst>
                                    </p:anim>
                                    <p:anim calcmode="lin" valueType="num">
                                      <p:cBhvr>
                                        <p:cTn id="8" dur="500" fill="hold"/>
                                        <p:tgtEl>
                                          <p:spTgt spid="5"/>
                                        </p:tgtEl>
                                        <p:attrNameLst>
                                          <p:attrName>ppt_h</p:attrName>
                                        </p:attrNameLst>
                                      </p:cBhvr>
                                      <p:tavLst>
                                        <p:tav tm="0">
                                          <p:val>
                                            <p:strVal val="#ppt_h"/>
                                          </p:val>
                                        </p:tav>
                                        <p:tav tm="100000">
                                          <p:val>
                                            <p:strVal val="#ppt_h"/>
                                          </p:val>
                                        </p:tav>
                                      </p:tavLst>
                                    </p:anim>
                                    <p:anim calcmode="lin" valueType="num">
                                      <p:cBhvr>
                                        <p:cTn id="9" dur="500" fill="hold"/>
                                        <p:tgtEl>
                                          <p:spTgt spid="5"/>
                                        </p:tgtEl>
                                        <p:attrNameLst>
                                          <p:attrName>ppt_x</p:attrName>
                                        </p:attrNameLst>
                                      </p:cBhvr>
                                      <p:tavLst>
                                        <p:tav tm="0">
                                          <p:val>
                                            <p:strVal val="#ppt_x-.2"/>
                                          </p:val>
                                        </p:tav>
                                        <p:tav tm="100000">
                                          <p:val>
                                            <p:strVal val="#ppt_x"/>
                                          </p:val>
                                        </p:tav>
                                      </p:tavLst>
                                    </p:anim>
                                    <p:anim calcmode="lin" valueType="num">
                                      <p:cBhvr>
                                        <p:cTn id="10" dur="500" fill="hold"/>
                                        <p:tgtEl>
                                          <p:spTgt spid="5"/>
                                        </p:tgtEl>
                                        <p:attrNameLst>
                                          <p:attrName>ppt_y</p:attrName>
                                        </p:attrNameLst>
                                      </p:cBhvr>
                                      <p:tavLst>
                                        <p:tav tm="0">
                                          <p:val>
                                            <p:strVal val="#ppt_y"/>
                                          </p:val>
                                        </p:tav>
                                        <p:tav tm="100000">
                                          <p:val>
                                            <p:strVal val="#ppt_y"/>
                                          </p:val>
                                        </p:tav>
                                      </p:tavLst>
                                    </p:anim>
                                    <p:animEffect transition="in" filter="fade">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12" presetClass="entr" presetSubtype="4" fill="hold" grpId="0"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slide(fromBottom)">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54" presetClass="entr" presetSubtype="0" accel="10000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p:cTn id="21" dur="500" fill="hold"/>
                                        <p:tgtEl>
                                          <p:spTgt spid="7"/>
                                        </p:tgtEl>
                                        <p:attrNameLst>
                                          <p:attrName>ppt_w</p:attrName>
                                        </p:attrNameLst>
                                      </p:cBhvr>
                                      <p:tavLst>
                                        <p:tav tm="0">
                                          <p:val>
                                            <p:strVal val="#ppt_w*0.05"/>
                                          </p:val>
                                        </p:tav>
                                        <p:tav tm="100000">
                                          <p:val>
                                            <p:strVal val="#ppt_w"/>
                                          </p:val>
                                        </p:tav>
                                      </p:tavLst>
                                    </p:anim>
                                    <p:anim calcmode="lin" valueType="num">
                                      <p:cBhvr>
                                        <p:cTn id="22" dur="500" fill="hold"/>
                                        <p:tgtEl>
                                          <p:spTgt spid="7"/>
                                        </p:tgtEl>
                                        <p:attrNameLst>
                                          <p:attrName>ppt_h</p:attrName>
                                        </p:attrNameLst>
                                      </p:cBhvr>
                                      <p:tavLst>
                                        <p:tav tm="0">
                                          <p:val>
                                            <p:strVal val="#ppt_h"/>
                                          </p:val>
                                        </p:tav>
                                        <p:tav tm="100000">
                                          <p:val>
                                            <p:strVal val="#ppt_h"/>
                                          </p:val>
                                        </p:tav>
                                      </p:tavLst>
                                    </p:anim>
                                    <p:anim calcmode="lin" valueType="num">
                                      <p:cBhvr>
                                        <p:cTn id="23" dur="500" fill="hold"/>
                                        <p:tgtEl>
                                          <p:spTgt spid="7"/>
                                        </p:tgtEl>
                                        <p:attrNameLst>
                                          <p:attrName>ppt_x</p:attrName>
                                        </p:attrNameLst>
                                      </p:cBhvr>
                                      <p:tavLst>
                                        <p:tav tm="0">
                                          <p:val>
                                            <p:strVal val="#ppt_x-.2"/>
                                          </p:val>
                                        </p:tav>
                                        <p:tav tm="100000">
                                          <p:val>
                                            <p:strVal val="#ppt_x"/>
                                          </p:val>
                                        </p:tav>
                                      </p:tavLst>
                                    </p:anim>
                                    <p:anim calcmode="lin" valueType="num">
                                      <p:cBhvr>
                                        <p:cTn id="24" dur="500" fill="hold"/>
                                        <p:tgtEl>
                                          <p:spTgt spid="7"/>
                                        </p:tgtEl>
                                        <p:attrNameLst>
                                          <p:attrName>ppt_y</p:attrName>
                                        </p:attrNameLst>
                                      </p:cBhvr>
                                      <p:tavLst>
                                        <p:tav tm="0">
                                          <p:val>
                                            <p:strVal val="#ppt_y"/>
                                          </p:val>
                                        </p:tav>
                                        <p:tav tm="100000">
                                          <p:val>
                                            <p:strVal val="#ppt_y"/>
                                          </p:val>
                                        </p:tav>
                                      </p:tavLst>
                                    </p:anim>
                                    <p:animEffect transition="in" filter="fade">
                                      <p:cBhvr>
                                        <p:cTn id="25" dur="500"/>
                                        <p:tgtEl>
                                          <p:spTgt spid="7"/>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6"/>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54" presetClass="entr" presetSubtype="0" accel="100000" fill="hold" grpId="0" nodeType="clickEffect">
                                  <p:stCondLst>
                                    <p:cond delay="0"/>
                                  </p:stCondLst>
                                  <p:childTnLst>
                                    <p:set>
                                      <p:cBhvr>
                                        <p:cTn id="33" dur="1" fill="hold">
                                          <p:stCondLst>
                                            <p:cond delay="0"/>
                                          </p:stCondLst>
                                        </p:cTn>
                                        <p:tgtEl>
                                          <p:spTgt spid="8"/>
                                        </p:tgtEl>
                                        <p:attrNameLst>
                                          <p:attrName>style.visibility</p:attrName>
                                        </p:attrNameLst>
                                      </p:cBhvr>
                                      <p:to>
                                        <p:strVal val="visible"/>
                                      </p:to>
                                    </p:set>
                                    <p:anim calcmode="lin" valueType="num">
                                      <p:cBhvr>
                                        <p:cTn id="34" dur="500" fill="hold"/>
                                        <p:tgtEl>
                                          <p:spTgt spid="8"/>
                                        </p:tgtEl>
                                        <p:attrNameLst>
                                          <p:attrName>ppt_w</p:attrName>
                                        </p:attrNameLst>
                                      </p:cBhvr>
                                      <p:tavLst>
                                        <p:tav tm="0">
                                          <p:val>
                                            <p:strVal val="#ppt_w*0.05"/>
                                          </p:val>
                                        </p:tav>
                                        <p:tav tm="100000">
                                          <p:val>
                                            <p:strVal val="#ppt_w"/>
                                          </p:val>
                                        </p:tav>
                                      </p:tavLst>
                                    </p:anim>
                                    <p:anim calcmode="lin" valueType="num">
                                      <p:cBhvr>
                                        <p:cTn id="35" dur="500" fill="hold"/>
                                        <p:tgtEl>
                                          <p:spTgt spid="8"/>
                                        </p:tgtEl>
                                        <p:attrNameLst>
                                          <p:attrName>ppt_h</p:attrName>
                                        </p:attrNameLst>
                                      </p:cBhvr>
                                      <p:tavLst>
                                        <p:tav tm="0">
                                          <p:val>
                                            <p:strVal val="#ppt_h"/>
                                          </p:val>
                                        </p:tav>
                                        <p:tav tm="100000">
                                          <p:val>
                                            <p:strVal val="#ppt_h"/>
                                          </p:val>
                                        </p:tav>
                                      </p:tavLst>
                                    </p:anim>
                                    <p:anim calcmode="lin" valueType="num">
                                      <p:cBhvr>
                                        <p:cTn id="36" dur="500" fill="hold"/>
                                        <p:tgtEl>
                                          <p:spTgt spid="8"/>
                                        </p:tgtEl>
                                        <p:attrNameLst>
                                          <p:attrName>ppt_x</p:attrName>
                                        </p:attrNameLst>
                                      </p:cBhvr>
                                      <p:tavLst>
                                        <p:tav tm="0">
                                          <p:val>
                                            <p:strVal val="#ppt_x-.2"/>
                                          </p:val>
                                        </p:tav>
                                        <p:tav tm="100000">
                                          <p:val>
                                            <p:strVal val="#ppt_x"/>
                                          </p:val>
                                        </p:tav>
                                      </p:tavLst>
                                    </p:anim>
                                    <p:anim calcmode="lin" valueType="num">
                                      <p:cBhvr>
                                        <p:cTn id="37" dur="500" fill="hold"/>
                                        <p:tgtEl>
                                          <p:spTgt spid="8"/>
                                        </p:tgtEl>
                                        <p:attrNameLst>
                                          <p:attrName>ppt_y</p:attrName>
                                        </p:attrNameLst>
                                      </p:cBhvr>
                                      <p:tavLst>
                                        <p:tav tm="0">
                                          <p:val>
                                            <p:strVal val="#ppt_y"/>
                                          </p:val>
                                        </p:tav>
                                        <p:tav tm="100000">
                                          <p:val>
                                            <p:strVal val="#ppt_y"/>
                                          </p:val>
                                        </p:tav>
                                      </p:tavLst>
                                    </p:anim>
                                    <p:animEffect transition="in" filter="fade">
                                      <p:cBhvr>
                                        <p:cTn id="3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 grpId="0" animBg="1"/>
      <p:bldP spid="6" grpId="0" animBg="1"/>
      <p:bldP spid="7"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5.2</a:t>
            </a:r>
            <a:r>
              <a:rPr lang="zh-CN" altLang="en-US" dirty="0" smtClean="0"/>
              <a:t>对象的构造与初始化</a:t>
            </a:r>
            <a:endParaRPr lang="zh-CN" altLang="en-US" dirty="0"/>
          </a:p>
        </p:txBody>
      </p:sp>
      <p:sp>
        <p:nvSpPr>
          <p:cNvPr id="4" name="TextBox 3"/>
          <p:cNvSpPr txBox="1"/>
          <p:nvPr/>
        </p:nvSpPr>
        <p:spPr>
          <a:xfrm>
            <a:off x="361628" y="980728"/>
            <a:ext cx="8496944" cy="1723549"/>
          </a:xfrm>
          <a:prstGeom prst="rect">
            <a:avLst/>
          </a:prstGeom>
          <a:noFill/>
        </p:spPr>
        <p:txBody>
          <a:bodyPr wrap="square" rtlCol="0">
            <a:spAutoFit/>
          </a:bodyPr>
          <a:lstStyle/>
          <a:p>
            <a:pPr>
              <a:buFont typeface="Wingdings" pitchFamily="2" charset="2"/>
              <a:buChar char="n"/>
            </a:pPr>
            <a:r>
              <a:rPr lang="zh-CN" altLang="en-US" sz="2800" b="1" dirty="0" smtClean="0">
                <a:solidFill>
                  <a:srgbClr val="FF0000"/>
                </a:solidFill>
                <a:latin typeface="Arial" pitchFamily="34" charset="0"/>
                <a:ea typeface="华文细黑" pitchFamily="2" charset="-122"/>
                <a:cs typeface="Arial" pitchFamily="34" charset="0"/>
              </a:rPr>
              <a:t>对象的构造与初始化步骤：</a:t>
            </a:r>
            <a:endParaRPr lang="en-US" altLang="zh-CN" sz="2800" b="1" dirty="0" smtClean="0">
              <a:solidFill>
                <a:srgbClr val="FF0000"/>
              </a:solidFill>
              <a:latin typeface="Arial" pitchFamily="34" charset="0"/>
              <a:ea typeface="华文细黑" pitchFamily="2" charset="-122"/>
              <a:cs typeface="Arial" pitchFamily="34" charset="0"/>
            </a:endParaRPr>
          </a:p>
          <a:p>
            <a:pPr>
              <a:buFont typeface="Wingdings" pitchFamily="2" charset="2"/>
              <a:buChar char="Ø"/>
            </a:pPr>
            <a:r>
              <a:rPr lang="zh-CN" altLang="en-US" sz="2600" b="1" dirty="0" smtClean="0">
                <a:solidFill>
                  <a:srgbClr val="0000FF"/>
                </a:solidFill>
                <a:latin typeface="Arial" pitchFamily="34" charset="0"/>
                <a:ea typeface="华文细黑" pitchFamily="2" charset="-122"/>
                <a:cs typeface="Arial" pitchFamily="34" charset="0"/>
              </a:rPr>
              <a:t>分配新对象的空间，并进行默认初始化。</a:t>
            </a:r>
            <a:endParaRPr lang="en-US" altLang="zh-CN" sz="2600" b="1" dirty="0" smtClean="0">
              <a:solidFill>
                <a:srgbClr val="0000FF"/>
              </a:solidFill>
              <a:latin typeface="Arial" pitchFamily="34" charset="0"/>
              <a:ea typeface="华文细黑" pitchFamily="2" charset="-122"/>
              <a:cs typeface="Arial" pitchFamily="34" charset="0"/>
            </a:endParaRPr>
          </a:p>
          <a:p>
            <a:pPr>
              <a:buFont typeface="Wingdings" pitchFamily="2" charset="2"/>
              <a:buChar char="Ø"/>
            </a:pPr>
            <a:r>
              <a:rPr lang="zh-CN" altLang="en-US" sz="2600" b="1" dirty="0" smtClean="0">
                <a:solidFill>
                  <a:srgbClr val="0000FF"/>
                </a:solidFill>
                <a:latin typeface="Arial" pitchFamily="34" charset="0"/>
                <a:ea typeface="华文细黑" pitchFamily="2" charset="-122"/>
                <a:cs typeface="Arial" pitchFamily="34" charset="0"/>
              </a:rPr>
              <a:t>执行显式的成员初始化。</a:t>
            </a:r>
            <a:endParaRPr lang="en-US" altLang="zh-CN" sz="2600" b="1" dirty="0" smtClean="0">
              <a:solidFill>
                <a:srgbClr val="0000FF"/>
              </a:solidFill>
              <a:latin typeface="Arial" pitchFamily="34" charset="0"/>
              <a:ea typeface="华文细黑" pitchFamily="2" charset="-122"/>
              <a:cs typeface="Arial" pitchFamily="34" charset="0"/>
            </a:endParaRPr>
          </a:p>
          <a:p>
            <a:pPr>
              <a:buFont typeface="Wingdings" pitchFamily="2" charset="2"/>
              <a:buChar char="Ø"/>
            </a:pPr>
            <a:r>
              <a:rPr lang="zh-CN" altLang="en-US" sz="2600" b="1" dirty="0" smtClean="0">
                <a:solidFill>
                  <a:srgbClr val="0000FF"/>
                </a:solidFill>
                <a:latin typeface="Arial" pitchFamily="34" charset="0"/>
                <a:ea typeface="华文细黑" pitchFamily="2" charset="-122"/>
                <a:cs typeface="Arial" pitchFamily="34" charset="0"/>
              </a:rPr>
              <a:t>执行构造方法</a:t>
            </a:r>
            <a:r>
              <a:rPr lang="en-US" altLang="zh-CN" sz="2600" b="1" dirty="0" smtClean="0">
                <a:solidFill>
                  <a:srgbClr val="0000FF"/>
                </a:solidFill>
                <a:latin typeface="Arial" pitchFamily="34" charset="0"/>
                <a:ea typeface="华文细黑" pitchFamily="2" charset="-122"/>
                <a:cs typeface="Arial" pitchFamily="34" charset="0"/>
              </a:rPr>
              <a:t>(</a:t>
            </a:r>
            <a:r>
              <a:rPr lang="zh-CN" altLang="en-US" sz="2600" b="1" dirty="0" smtClean="0">
                <a:solidFill>
                  <a:srgbClr val="0000FF"/>
                </a:solidFill>
                <a:latin typeface="Arial" pitchFamily="34" charset="0"/>
                <a:ea typeface="华文细黑" pitchFamily="2" charset="-122"/>
                <a:cs typeface="Arial" pitchFamily="34" charset="0"/>
              </a:rPr>
              <a:t>特殊方法</a:t>
            </a:r>
            <a:r>
              <a:rPr lang="en-US" altLang="zh-CN" sz="2600" b="1" dirty="0" smtClean="0">
                <a:solidFill>
                  <a:srgbClr val="0000FF"/>
                </a:solidFill>
                <a:latin typeface="Arial" pitchFamily="34" charset="0"/>
                <a:ea typeface="华文细黑" pitchFamily="2" charset="-122"/>
                <a:cs typeface="Arial" pitchFamily="34" charset="0"/>
              </a:rPr>
              <a:t>)</a:t>
            </a:r>
            <a:r>
              <a:rPr lang="zh-CN" altLang="en-US" sz="2600" b="1" dirty="0" smtClean="0">
                <a:solidFill>
                  <a:srgbClr val="0000FF"/>
                </a:solidFill>
                <a:latin typeface="Arial" pitchFamily="34" charset="0"/>
                <a:ea typeface="华文细黑" pitchFamily="2" charset="-122"/>
                <a:cs typeface="Arial" pitchFamily="34" charset="0"/>
              </a:rPr>
              <a:t>。</a:t>
            </a:r>
            <a:endParaRPr lang="en-US" altLang="zh-CN" sz="2600" b="1" dirty="0" smtClean="0">
              <a:solidFill>
                <a:srgbClr val="0000FF"/>
              </a:solidFill>
              <a:latin typeface="Arial" pitchFamily="34" charset="0"/>
              <a:ea typeface="华文细黑" pitchFamily="2" charset="-122"/>
              <a:cs typeface="Arial" pitchFamily="34" charset="0"/>
            </a:endParaRPr>
          </a:p>
        </p:txBody>
      </p:sp>
      <p:sp>
        <p:nvSpPr>
          <p:cNvPr id="5" name="TextBox 4"/>
          <p:cNvSpPr txBox="1"/>
          <p:nvPr/>
        </p:nvSpPr>
        <p:spPr>
          <a:xfrm>
            <a:off x="323528" y="3212976"/>
            <a:ext cx="8424936" cy="892552"/>
          </a:xfrm>
          <a:prstGeom prst="rect">
            <a:avLst/>
          </a:prstGeom>
          <a:noFill/>
        </p:spPr>
        <p:txBody>
          <a:bodyPr wrap="square" rtlCol="0">
            <a:spAutoFit/>
          </a:bodyPr>
          <a:lstStyle/>
          <a:p>
            <a:pPr>
              <a:buFont typeface="Wingdings" pitchFamily="2" charset="2"/>
              <a:buChar char="n"/>
            </a:pPr>
            <a:r>
              <a:rPr lang="en-US" altLang="zh-CN" sz="2600" b="1" dirty="0" smtClean="0">
                <a:solidFill>
                  <a:srgbClr val="FF0000"/>
                </a:solidFill>
                <a:latin typeface="Arial" pitchFamily="34" charset="0"/>
                <a:ea typeface="华文细黑" pitchFamily="2" charset="-122"/>
                <a:cs typeface="Arial" pitchFamily="34" charset="0"/>
              </a:rPr>
              <a:t>1 </a:t>
            </a:r>
            <a:r>
              <a:rPr lang="zh-CN" altLang="en-US" sz="2600" b="1" dirty="0" smtClean="0">
                <a:solidFill>
                  <a:srgbClr val="FF0000"/>
                </a:solidFill>
                <a:latin typeface="Arial" pitchFamily="34" charset="0"/>
                <a:ea typeface="华文细黑" pitchFamily="2" charset="-122"/>
                <a:cs typeface="Arial" pitchFamily="34" charset="0"/>
              </a:rPr>
              <a:t>显式成员初始化：</a:t>
            </a:r>
            <a:r>
              <a:rPr lang="zh-CN" altLang="en-US" sz="2600" b="1" dirty="0" smtClean="0">
                <a:latin typeface="Arial" pitchFamily="34" charset="0"/>
                <a:ea typeface="华文细黑" pitchFamily="2" charset="-122"/>
                <a:cs typeface="Arial" pitchFamily="34" charset="0"/>
              </a:rPr>
              <a:t>如果在成员说明中写有简单的赋值表达式，就可以在构造对象时进行显式的成员初始化。</a:t>
            </a:r>
            <a:endParaRPr lang="zh-CN" altLang="en-US" sz="2600" b="1" dirty="0">
              <a:latin typeface="Arial" pitchFamily="34" charset="0"/>
              <a:ea typeface="华文细黑" pitchFamily="2" charset="-122"/>
              <a:cs typeface="Arial" pitchFamily="34" charset="0"/>
            </a:endParaRPr>
          </a:p>
        </p:txBody>
      </p:sp>
      <p:sp>
        <p:nvSpPr>
          <p:cNvPr id="6" name="TextBox 5"/>
          <p:cNvSpPr txBox="1"/>
          <p:nvPr/>
        </p:nvSpPr>
        <p:spPr>
          <a:xfrm>
            <a:off x="1475656" y="4365104"/>
            <a:ext cx="5544616" cy="1938992"/>
          </a:xfrm>
          <a:prstGeom prst="rect">
            <a:avLst/>
          </a:prstGeom>
          <a:solidFill>
            <a:srgbClr val="FFFFCC"/>
          </a:solidFill>
          <a:ln>
            <a:solidFill>
              <a:srgbClr val="FF0000"/>
            </a:solidFill>
          </a:ln>
        </p:spPr>
        <p:txBody>
          <a:bodyPr wrap="square" rtlCol="0">
            <a:spAutoFit/>
          </a:bodyPr>
          <a:lstStyle/>
          <a:p>
            <a:r>
              <a:rPr lang="en-US" altLang="zh-CN" sz="2400" dirty="0" smtClean="0">
                <a:latin typeface="Arial" pitchFamily="34" charset="0"/>
                <a:ea typeface="华文细黑" pitchFamily="2" charset="-122"/>
                <a:cs typeface="Arial" pitchFamily="34" charset="0"/>
              </a:rPr>
              <a:t> public class Initialized{</a:t>
            </a:r>
          </a:p>
          <a:p>
            <a:r>
              <a:rPr lang="en-US" altLang="zh-CN" sz="2400" dirty="0" smtClean="0">
                <a:latin typeface="Arial" pitchFamily="34" charset="0"/>
                <a:ea typeface="华文细黑" pitchFamily="2" charset="-122"/>
                <a:cs typeface="Arial" pitchFamily="34" charset="0"/>
              </a:rPr>
              <a:t>        private </a:t>
            </a:r>
            <a:r>
              <a:rPr lang="en-US" altLang="zh-CN" sz="2400" dirty="0" err="1" smtClean="0">
                <a:latin typeface="Arial" pitchFamily="34" charset="0"/>
                <a:ea typeface="华文细黑" pitchFamily="2" charset="-122"/>
                <a:cs typeface="Arial" pitchFamily="34" charset="0"/>
              </a:rPr>
              <a:t>int</a:t>
            </a:r>
            <a:r>
              <a:rPr lang="en-US" altLang="zh-CN" sz="2400" dirty="0" smtClean="0">
                <a:latin typeface="Arial" pitchFamily="34" charset="0"/>
                <a:ea typeface="华文细黑" pitchFamily="2" charset="-122"/>
                <a:cs typeface="Arial" pitchFamily="34" charset="0"/>
              </a:rPr>
              <a:t> x=5;</a:t>
            </a:r>
          </a:p>
          <a:p>
            <a:r>
              <a:rPr lang="en-US" altLang="zh-CN" sz="2400" dirty="0" smtClean="0">
                <a:latin typeface="Arial" pitchFamily="34" charset="0"/>
                <a:ea typeface="华文细黑" pitchFamily="2" charset="-122"/>
                <a:cs typeface="Arial" pitchFamily="34" charset="0"/>
              </a:rPr>
              <a:t>        private String name=“Fred”;</a:t>
            </a:r>
          </a:p>
          <a:p>
            <a:r>
              <a:rPr lang="en-US" altLang="zh-CN" sz="2400" dirty="0" smtClean="0">
                <a:latin typeface="Arial" pitchFamily="34" charset="0"/>
                <a:ea typeface="华文细黑" pitchFamily="2" charset="-122"/>
                <a:cs typeface="Arial" pitchFamily="34" charset="0"/>
              </a:rPr>
              <a:t>        </a:t>
            </a:r>
            <a:r>
              <a:rPr lang="en-US" altLang="zh-CN" sz="2400" dirty="0" err="1" smtClean="0">
                <a:latin typeface="Arial" pitchFamily="34" charset="0"/>
                <a:ea typeface="华文细黑" pitchFamily="2" charset="-122"/>
                <a:cs typeface="Arial" pitchFamily="34" charset="0"/>
              </a:rPr>
              <a:t>priavte</a:t>
            </a:r>
            <a:r>
              <a:rPr lang="en-US" altLang="zh-CN" sz="2400" dirty="0" smtClean="0">
                <a:latin typeface="Arial" pitchFamily="34" charset="0"/>
                <a:ea typeface="华文细黑" pitchFamily="2" charset="-122"/>
                <a:cs typeface="Arial" pitchFamily="34" charset="0"/>
              </a:rPr>
              <a:t> Date created=new Date();</a:t>
            </a:r>
          </a:p>
          <a:p>
            <a:r>
              <a:rPr lang="en-US" altLang="zh-CN" sz="2400" dirty="0" smtClean="0">
                <a:latin typeface="Arial" pitchFamily="34" charset="0"/>
                <a:ea typeface="华文细黑" pitchFamily="2" charset="-122"/>
                <a:cs typeface="Arial" pitchFamily="34" charset="0"/>
              </a:rPr>
              <a:t>}</a:t>
            </a:r>
            <a:endParaRPr lang="zh-CN" altLang="en-US" sz="2400" dirty="0">
              <a:latin typeface="Arial" pitchFamily="34" charset="0"/>
              <a:ea typeface="华文细黑" pitchFamily="2" charset="-122"/>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500" fill="hold"/>
                                        <p:tgtEl>
                                          <p:spTgt spid="4">
                                            <p:txEl>
                                              <p:pRg st="0" end="0"/>
                                            </p:txEl>
                                          </p:spTgt>
                                        </p:tgtEl>
                                        <p:attrNameLst>
                                          <p:attrName>ppt_w</p:attrName>
                                        </p:attrNameLst>
                                      </p:cBhvr>
                                      <p:tavLst>
                                        <p:tav tm="0">
                                          <p:val>
                                            <p:strVal val="#ppt_w*0.05"/>
                                          </p:val>
                                        </p:tav>
                                        <p:tav tm="100000">
                                          <p:val>
                                            <p:strVal val="#ppt_w"/>
                                          </p:val>
                                        </p:tav>
                                      </p:tavLst>
                                    </p:anim>
                                    <p:anim calcmode="lin" valueType="num">
                                      <p:cBhvr>
                                        <p:cTn id="8" dur="500" fill="hold"/>
                                        <p:tgtEl>
                                          <p:spTgt spid="4">
                                            <p:txEl>
                                              <p:pRg st="0" end="0"/>
                                            </p:txEl>
                                          </p:spTgt>
                                        </p:tgtEl>
                                        <p:attrNameLst>
                                          <p:attrName>ppt_h</p:attrName>
                                        </p:attrNameLst>
                                      </p:cBhvr>
                                      <p:tavLst>
                                        <p:tav tm="0">
                                          <p:val>
                                            <p:strVal val="#ppt_h"/>
                                          </p:val>
                                        </p:tav>
                                        <p:tav tm="100000">
                                          <p:val>
                                            <p:strVal val="#ppt_h"/>
                                          </p:val>
                                        </p:tav>
                                      </p:tavLst>
                                    </p:anim>
                                    <p:anim calcmode="lin" valueType="num">
                                      <p:cBhvr>
                                        <p:cTn id="9" dur="500" fill="hold"/>
                                        <p:tgtEl>
                                          <p:spTgt spid="4">
                                            <p:txEl>
                                              <p:pRg st="0" end="0"/>
                                            </p:txEl>
                                          </p:spTgt>
                                        </p:tgtEl>
                                        <p:attrNameLst>
                                          <p:attrName>ppt_x</p:attrName>
                                        </p:attrNameLst>
                                      </p:cBhvr>
                                      <p:tavLst>
                                        <p:tav tm="0">
                                          <p:val>
                                            <p:strVal val="#ppt_x-.2"/>
                                          </p:val>
                                        </p:tav>
                                        <p:tav tm="100000">
                                          <p:val>
                                            <p:strVal val="#ppt_x"/>
                                          </p:val>
                                        </p:tav>
                                      </p:tavLst>
                                    </p:anim>
                                    <p:anim calcmode="lin" valueType="num">
                                      <p:cBhvr>
                                        <p:cTn id="10" dur="500" fill="hold"/>
                                        <p:tgtEl>
                                          <p:spTgt spid="4">
                                            <p:txEl>
                                              <p:pRg st="0" end="0"/>
                                            </p:txEl>
                                          </p:spTgt>
                                        </p:tgtEl>
                                        <p:attrNameLst>
                                          <p:attrName>ppt_y</p:attrName>
                                        </p:attrNameLst>
                                      </p:cBhvr>
                                      <p:tavLst>
                                        <p:tav tm="0">
                                          <p:val>
                                            <p:strVal val="#ppt_y"/>
                                          </p:val>
                                        </p:tav>
                                        <p:tav tm="100000">
                                          <p:val>
                                            <p:strVal val="#ppt_y"/>
                                          </p:val>
                                        </p:tav>
                                      </p:tavLst>
                                    </p:anim>
                                    <p:animEffect transition="in" filter="fade">
                                      <p:cBhvr>
                                        <p:cTn id="11" dur="500"/>
                                        <p:tgtEl>
                                          <p:spTgt spid="4">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5" presetClass="entr" presetSubtype="10" fill="hold" grpId="0"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checkerboard(across)">
                                      <p:cBhvr>
                                        <p:cTn id="28" dur="500"/>
                                        <p:tgtEl>
                                          <p:spTgt spid="5"/>
                                        </p:tgtEl>
                                      </p:cBhvr>
                                    </p:animEffect>
                                  </p:childTnLst>
                                </p:cTn>
                              </p:par>
                            </p:childTnLst>
                          </p:cTn>
                        </p:par>
                      </p:childTnLst>
                    </p:cTn>
                  </p:par>
                  <p:par>
                    <p:cTn id="29" fill="hold">
                      <p:stCondLst>
                        <p:cond delay="indefinite"/>
                      </p:stCondLst>
                      <p:childTnLst>
                        <p:par>
                          <p:cTn id="30" fill="hold">
                            <p:stCondLst>
                              <p:cond delay="0"/>
                            </p:stCondLst>
                            <p:childTnLst>
                              <p:par>
                                <p:cTn id="31" presetID="12" presetClass="entr" presetSubtype="4"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slide(fromBottom)">
                                      <p:cBhvr>
                                        <p:cTn id="3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5.2</a:t>
            </a:r>
            <a:r>
              <a:rPr lang="zh-CN" altLang="en-US" dirty="0" smtClean="0"/>
              <a:t>对象的构造与初始化</a:t>
            </a:r>
            <a:endParaRPr lang="zh-CN" altLang="en-US" dirty="0"/>
          </a:p>
        </p:txBody>
      </p:sp>
      <p:sp>
        <p:nvSpPr>
          <p:cNvPr id="5" name="TextBox 4"/>
          <p:cNvSpPr txBox="1"/>
          <p:nvPr/>
        </p:nvSpPr>
        <p:spPr>
          <a:xfrm>
            <a:off x="323528" y="980728"/>
            <a:ext cx="8424936" cy="4450449"/>
          </a:xfrm>
          <a:prstGeom prst="rect">
            <a:avLst/>
          </a:prstGeom>
          <a:noFill/>
        </p:spPr>
        <p:txBody>
          <a:bodyPr wrap="square" rtlCol="0">
            <a:spAutoFit/>
          </a:bodyPr>
          <a:lstStyle/>
          <a:p>
            <a:pPr>
              <a:spcBef>
                <a:spcPts val="600"/>
              </a:spcBef>
              <a:spcAft>
                <a:spcPts val="600"/>
              </a:spcAft>
              <a:buFont typeface="Wingdings" pitchFamily="2" charset="2"/>
              <a:buChar char="n"/>
            </a:pPr>
            <a:r>
              <a:rPr lang="en-US" altLang="zh-CN" sz="2800" b="1" dirty="0" smtClean="0">
                <a:solidFill>
                  <a:srgbClr val="FF0000"/>
                </a:solidFill>
                <a:latin typeface="Arial" pitchFamily="34" charset="0"/>
                <a:ea typeface="华文细黑" pitchFamily="2" charset="-122"/>
                <a:cs typeface="Arial" pitchFamily="34" charset="0"/>
              </a:rPr>
              <a:t>2 </a:t>
            </a:r>
            <a:r>
              <a:rPr lang="zh-CN" altLang="en-US" sz="2800" b="1" dirty="0" smtClean="0">
                <a:solidFill>
                  <a:srgbClr val="FF0000"/>
                </a:solidFill>
                <a:latin typeface="Arial" pitchFamily="34" charset="0"/>
                <a:ea typeface="华文细黑" pitchFamily="2" charset="-122"/>
                <a:cs typeface="Arial" pitchFamily="34" charset="0"/>
              </a:rPr>
              <a:t>构造方法</a:t>
            </a:r>
            <a:endParaRPr lang="en-US" altLang="zh-CN" sz="2800" b="1" dirty="0" smtClean="0">
              <a:solidFill>
                <a:srgbClr val="FF0000"/>
              </a:solidFill>
              <a:latin typeface="Arial" pitchFamily="34" charset="0"/>
              <a:ea typeface="华文细黑" pitchFamily="2" charset="-122"/>
              <a:cs typeface="Arial" pitchFamily="34" charset="0"/>
            </a:endParaRPr>
          </a:p>
          <a:p>
            <a:pPr>
              <a:spcBef>
                <a:spcPts val="600"/>
              </a:spcBef>
              <a:spcAft>
                <a:spcPts val="600"/>
              </a:spcAft>
              <a:buFont typeface="Wingdings" pitchFamily="2" charset="2"/>
              <a:buChar char="Ø"/>
            </a:pPr>
            <a:r>
              <a:rPr lang="zh-CN" altLang="en-US" sz="2600" b="1" dirty="0" smtClean="0">
                <a:latin typeface="Arial" pitchFamily="34" charset="0"/>
                <a:ea typeface="华文细黑" pitchFamily="2" charset="-122"/>
                <a:cs typeface="Arial" pitchFamily="34" charset="0"/>
              </a:rPr>
              <a:t>如果要处理更加复杂的情况，就需要执行一个方法来完成初始化，而显式初始化不能做到这一点。</a:t>
            </a:r>
            <a:endParaRPr lang="en-US" altLang="zh-CN" sz="2600" b="1" dirty="0" smtClean="0">
              <a:latin typeface="Arial" pitchFamily="34" charset="0"/>
              <a:ea typeface="华文细黑" pitchFamily="2" charset="-122"/>
              <a:cs typeface="Arial" pitchFamily="34" charset="0"/>
            </a:endParaRPr>
          </a:p>
          <a:p>
            <a:pPr>
              <a:spcBef>
                <a:spcPts val="600"/>
              </a:spcBef>
              <a:spcAft>
                <a:spcPts val="600"/>
              </a:spcAft>
              <a:buFont typeface="Wingdings" pitchFamily="2" charset="2"/>
              <a:buChar char="Ø"/>
            </a:pPr>
            <a:r>
              <a:rPr lang="zh-CN" altLang="en-US" sz="2600" b="1" dirty="0" smtClean="0">
                <a:latin typeface="Arial" pitchFamily="34" charset="0"/>
                <a:ea typeface="华文细黑" pitchFamily="2" charset="-122"/>
                <a:cs typeface="Arial" pitchFamily="34" charset="0"/>
              </a:rPr>
              <a:t>为了实现这样的功能，系统定义了构造方法，同时允许程序员编写自己的构造方法完成不同的操作。</a:t>
            </a:r>
            <a:endParaRPr lang="en-US" altLang="zh-CN" sz="2600" b="1" dirty="0" smtClean="0">
              <a:latin typeface="Arial" pitchFamily="34" charset="0"/>
              <a:ea typeface="华文细黑" pitchFamily="2" charset="-122"/>
              <a:cs typeface="Arial" pitchFamily="34" charset="0"/>
            </a:endParaRPr>
          </a:p>
          <a:p>
            <a:pPr>
              <a:spcBef>
                <a:spcPts val="600"/>
              </a:spcBef>
              <a:spcAft>
                <a:spcPts val="600"/>
              </a:spcAft>
              <a:buFont typeface="Wingdings" pitchFamily="2" charset="2"/>
              <a:buChar char="Ø"/>
            </a:pPr>
            <a:r>
              <a:rPr lang="zh-CN" altLang="en-US" sz="2600" b="1" dirty="0" smtClean="0">
                <a:latin typeface="Arial" pitchFamily="34" charset="0"/>
                <a:ea typeface="华文细黑" pitchFamily="2" charset="-122"/>
                <a:cs typeface="Arial" pitchFamily="34" charset="0"/>
              </a:rPr>
              <a:t>构造方法是特殊的类方法，它的名字与类名相同，没有返回值，在创建对象实例时由</a:t>
            </a:r>
            <a:r>
              <a:rPr lang="en-US" altLang="zh-CN" sz="2600" b="1" dirty="0" smtClean="0">
                <a:latin typeface="Arial" pitchFamily="34" charset="0"/>
                <a:ea typeface="华文细黑" pitchFamily="2" charset="-122"/>
                <a:cs typeface="Arial" pitchFamily="34" charset="0"/>
              </a:rPr>
              <a:t>new</a:t>
            </a:r>
            <a:r>
              <a:rPr lang="zh-CN" altLang="en-US" sz="2600" b="1" dirty="0" smtClean="0">
                <a:latin typeface="Arial" pitchFamily="34" charset="0"/>
                <a:ea typeface="华文细黑" pitchFamily="2" charset="-122"/>
                <a:cs typeface="Arial" pitchFamily="34" charset="0"/>
              </a:rPr>
              <a:t>运算符自动调用。</a:t>
            </a:r>
            <a:endParaRPr lang="en-US" altLang="zh-CN" sz="2600" b="1" dirty="0" smtClean="0">
              <a:latin typeface="Arial" pitchFamily="34" charset="0"/>
              <a:ea typeface="华文细黑" pitchFamily="2" charset="-122"/>
              <a:cs typeface="Arial" pitchFamily="34" charset="0"/>
            </a:endParaRPr>
          </a:p>
          <a:p>
            <a:pPr>
              <a:spcBef>
                <a:spcPts val="600"/>
              </a:spcBef>
              <a:spcAft>
                <a:spcPts val="600"/>
              </a:spcAft>
              <a:buFont typeface="Wingdings" pitchFamily="2" charset="2"/>
              <a:buChar char="Ø"/>
            </a:pPr>
            <a:r>
              <a:rPr lang="zh-CN" altLang="en-US" sz="2600" b="1" dirty="0" smtClean="0">
                <a:latin typeface="Arial" pitchFamily="34" charset="0"/>
                <a:ea typeface="华文细黑" pitchFamily="2" charset="-122"/>
                <a:cs typeface="Arial" pitchFamily="34" charset="0"/>
              </a:rPr>
              <a:t>为了创建实例的方便，一个类可以有具有不同参数列表的构造方法，即构造方法可以重载。</a:t>
            </a:r>
            <a:endParaRPr lang="zh-CN" altLang="en-US" sz="2600" b="1" dirty="0">
              <a:latin typeface="Arial" pitchFamily="34" charset="0"/>
              <a:ea typeface="华文细黑" pitchFamily="2" charset="-122"/>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p:cTn id="7" dur="500" fill="hold"/>
                                        <p:tgtEl>
                                          <p:spTgt spid="5">
                                            <p:txEl>
                                              <p:pRg st="0" end="0"/>
                                            </p:txEl>
                                          </p:spTgt>
                                        </p:tgtEl>
                                        <p:attrNameLst>
                                          <p:attrName>ppt_w</p:attrName>
                                        </p:attrNameLst>
                                      </p:cBhvr>
                                      <p:tavLst>
                                        <p:tav tm="0">
                                          <p:val>
                                            <p:strVal val="#ppt_w*0.05"/>
                                          </p:val>
                                        </p:tav>
                                        <p:tav tm="100000">
                                          <p:val>
                                            <p:strVal val="#ppt_w"/>
                                          </p:val>
                                        </p:tav>
                                      </p:tavLst>
                                    </p:anim>
                                    <p:anim calcmode="lin" valueType="num">
                                      <p:cBhvr>
                                        <p:cTn id="8" dur="500" fill="hold"/>
                                        <p:tgtEl>
                                          <p:spTgt spid="5">
                                            <p:txEl>
                                              <p:pRg st="0" end="0"/>
                                            </p:txEl>
                                          </p:spTgt>
                                        </p:tgtEl>
                                        <p:attrNameLst>
                                          <p:attrName>ppt_h</p:attrName>
                                        </p:attrNameLst>
                                      </p:cBhvr>
                                      <p:tavLst>
                                        <p:tav tm="0">
                                          <p:val>
                                            <p:strVal val="#ppt_h"/>
                                          </p:val>
                                        </p:tav>
                                        <p:tav tm="100000">
                                          <p:val>
                                            <p:strVal val="#ppt_h"/>
                                          </p:val>
                                        </p:tav>
                                      </p:tavLst>
                                    </p:anim>
                                    <p:anim calcmode="lin" valueType="num">
                                      <p:cBhvr>
                                        <p:cTn id="9" dur="500" fill="hold"/>
                                        <p:tgtEl>
                                          <p:spTgt spid="5">
                                            <p:txEl>
                                              <p:pRg st="0" end="0"/>
                                            </p:txEl>
                                          </p:spTgt>
                                        </p:tgtEl>
                                        <p:attrNameLst>
                                          <p:attrName>ppt_x</p:attrName>
                                        </p:attrNameLst>
                                      </p:cBhvr>
                                      <p:tavLst>
                                        <p:tav tm="0">
                                          <p:val>
                                            <p:strVal val="#ppt_x-.2"/>
                                          </p:val>
                                        </p:tav>
                                        <p:tav tm="100000">
                                          <p:val>
                                            <p:strVal val="#ppt_x"/>
                                          </p:val>
                                        </p:tav>
                                      </p:tavLst>
                                    </p:anim>
                                    <p:anim calcmode="lin" valueType="num">
                                      <p:cBhvr>
                                        <p:cTn id="10" dur="500" fill="hold"/>
                                        <p:tgtEl>
                                          <p:spTgt spid="5">
                                            <p:txEl>
                                              <p:pRg st="0" end="0"/>
                                            </p:txEl>
                                          </p:spTgt>
                                        </p:tgtEl>
                                        <p:attrNameLst>
                                          <p:attrName>ppt_y</p:attrName>
                                        </p:attrNameLst>
                                      </p:cBhvr>
                                      <p:tavLst>
                                        <p:tav tm="0">
                                          <p:val>
                                            <p:strVal val="#ppt_y"/>
                                          </p:val>
                                        </p:tav>
                                        <p:tav tm="100000">
                                          <p:val>
                                            <p:strVal val="#ppt_y"/>
                                          </p:val>
                                        </p:tav>
                                      </p:tavLst>
                                    </p:anim>
                                    <p:animEffect transition="in" filter="fade">
                                      <p:cBhvr>
                                        <p:cTn id="11" dur="500"/>
                                        <p:tgtEl>
                                          <p:spTgt spid="5">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5.2</a:t>
            </a:r>
            <a:r>
              <a:rPr lang="zh-CN" altLang="en-US" dirty="0" smtClean="0"/>
              <a:t>对象的构造与初始化</a:t>
            </a:r>
            <a:endParaRPr lang="zh-CN" altLang="en-US" dirty="0"/>
          </a:p>
        </p:txBody>
      </p:sp>
      <p:pic>
        <p:nvPicPr>
          <p:cNvPr id="4" name="Picture 2"/>
          <p:cNvPicPr>
            <a:picLocks noChangeAspect="1" noChangeArrowheads="1"/>
          </p:cNvPicPr>
          <p:nvPr/>
        </p:nvPicPr>
        <p:blipFill>
          <a:blip r:embed="rId2" cstate="print"/>
          <a:srcRect/>
          <a:stretch>
            <a:fillRect/>
          </a:stretch>
        </p:blipFill>
        <p:spPr bwMode="auto">
          <a:xfrm>
            <a:off x="323528" y="1052736"/>
            <a:ext cx="6219926" cy="5805264"/>
          </a:xfrm>
          <a:prstGeom prst="rect">
            <a:avLst/>
          </a:prstGeom>
          <a:noFill/>
          <a:ln w="9525">
            <a:solidFill>
              <a:srgbClr val="FF0000"/>
            </a:solidFill>
            <a:miter lim="800000"/>
            <a:headEnd/>
            <a:tailEnd/>
          </a:ln>
        </p:spPr>
      </p:pic>
      <p:pic>
        <p:nvPicPr>
          <p:cNvPr id="2050" name="Picture 2"/>
          <p:cNvPicPr>
            <a:picLocks noChangeAspect="1" noChangeArrowheads="1"/>
          </p:cNvPicPr>
          <p:nvPr/>
        </p:nvPicPr>
        <p:blipFill>
          <a:blip r:embed="rId3" cstate="print"/>
          <a:srcRect/>
          <a:stretch>
            <a:fillRect/>
          </a:stretch>
        </p:blipFill>
        <p:spPr bwMode="auto">
          <a:xfrm>
            <a:off x="4947671" y="2708920"/>
            <a:ext cx="4196329" cy="1224136"/>
          </a:xfrm>
          <a:prstGeom prst="rect">
            <a:avLst/>
          </a:prstGeom>
          <a:noFill/>
          <a:ln w="9525">
            <a:solidFill>
              <a:srgbClr val="FF0000"/>
            </a:solid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 calcmode="lin" valueType="num">
                                      <p:cBhvr>
                                        <p:cTn id="7" dur="500" fill="hold"/>
                                        <p:tgtEl>
                                          <p:spTgt spid="2050"/>
                                        </p:tgtEl>
                                        <p:attrNameLst>
                                          <p:attrName>ppt_w</p:attrName>
                                        </p:attrNameLst>
                                      </p:cBhvr>
                                      <p:tavLst>
                                        <p:tav tm="0">
                                          <p:val>
                                            <p:strVal val="#ppt_w*0.05"/>
                                          </p:val>
                                        </p:tav>
                                        <p:tav tm="100000">
                                          <p:val>
                                            <p:strVal val="#ppt_w"/>
                                          </p:val>
                                        </p:tav>
                                      </p:tavLst>
                                    </p:anim>
                                    <p:anim calcmode="lin" valueType="num">
                                      <p:cBhvr>
                                        <p:cTn id="8" dur="500" fill="hold"/>
                                        <p:tgtEl>
                                          <p:spTgt spid="2050"/>
                                        </p:tgtEl>
                                        <p:attrNameLst>
                                          <p:attrName>ppt_h</p:attrName>
                                        </p:attrNameLst>
                                      </p:cBhvr>
                                      <p:tavLst>
                                        <p:tav tm="0">
                                          <p:val>
                                            <p:strVal val="#ppt_h"/>
                                          </p:val>
                                        </p:tav>
                                        <p:tav tm="100000">
                                          <p:val>
                                            <p:strVal val="#ppt_h"/>
                                          </p:val>
                                        </p:tav>
                                      </p:tavLst>
                                    </p:anim>
                                    <p:anim calcmode="lin" valueType="num">
                                      <p:cBhvr>
                                        <p:cTn id="9" dur="500" fill="hold"/>
                                        <p:tgtEl>
                                          <p:spTgt spid="2050"/>
                                        </p:tgtEl>
                                        <p:attrNameLst>
                                          <p:attrName>ppt_x</p:attrName>
                                        </p:attrNameLst>
                                      </p:cBhvr>
                                      <p:tavLst>
                                        <p:tav tm="0">
                                          <p:val>
                                            <p:strVal val="#ppt_x-.2"/>
                                          </p:val>
                                        </p:tav>
                                        <p:tav tm="100000">
                                          <p:val>
                                            <p:strVal val="#ppt_x"/>
                                          </p:val>
                                        </p:tav>
                                      </p:tavLst>
                                    </p:anim>
                                    <p:anim calcmode="lin" valueType="num">
                                      <p:cBhvr>
                                        <p:cTn id="10" dur="500" fill="hold"/>
                                        <p:tgtEl>
                                          <p:spTgt spid="2050"/>
                                        </p:tgtEl>
                                        <p:attrNameLst>
                                          <p:attrName>ppt_y</p:attrName>
                                        </p:attrNameLst>
                                      </p:cBhvr>
                                      <p:tavLst>
                                        <p:tav tm="0">
                                          <p:val>
                                            <p:strVal val="#ppt_y"/>
                                          </p:val>
                                        </p:tav>
                                        <p:tav tm="100000">
                                          <p:val>
                                            <p:strVal val="#ppt_y"/>
                                          </p:val>
                                        </p:tav>
                                      </p:tavLst>
                                    </p:anim>
                                    <p:animEffect transition="in" filter="fade">
                                      <p:cBhvr>
                                        <p:cTn id="11"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5.2</a:t>
            </a:r>
            <a:r>
              <a:rPr lang="zh-CN" altLang="en-US" dirty="0" smtClean="0"/>
              <a:t>对象的构造与初始化</a:t>
            </a:r>
            <a:endParaRPr lang="zh-CN" altLang="en-US" dirty="0"/>
          </a:p>
        </p:txBody>
      </p:sp>
      <p:sp>
        <p:nvSpPr>
          <p:cNvPr id="5" name="TextBox 4"/>
          <p:cNvSpPr txBox="1"/>
          <p:nvPr/>
        </p:nvSpPr>
        <p:spPr>
          <a:xfrm>
            <a:off x="323528" y="980728"/>
            <a:ext cx="8424936" cy="3302443"/>
          </a:xfrm>
          <a:prstGeom prst="rect">
            <a:avLst/>
          </a:prstGeom>
          <a:noFill/>
        </p:spPr>
        <p:txBody>
          <a:bodyPr wrap="square" rtlCol="0">
            <a:spAutoFit/>
          </a:bodyPr>
          <a:lstStyle/>
          <a:p>
            <a:pPr>
              <a:lnSpc>
                <a:spcPct val="120000"/>
              </a:lnSpc>
              <a:buFont typeface="Wingdings" pitchFamily="2" charset="2"/>
              <a:buChar char="Ø"/>
            </a:pPr>
            <a:r>
              <a:rPr lang="zh-CN" altLang="en-US" sz="2800" b="1" dirty="0" smtClean="0">
                <a:solidFill>
                  <a:srgbClr val="0000FF"/>
                </a:solidFill>
                <a:latin typeface="Arial" pitchFamily="34" charset="0"/>
                <a:ea typeface="华文细黑" pitchFamily="2" charset="-122"/>
                <a:cs typeface="Arial" pitchFamily="34" charset="0"/>
              </a:rPr>
              <a:t>构造方法特性</a:t>
            </a:r>
            <a:endParaRPr lang="en-US" altLang="zh-CN" sz="2800" b="1" dirty="0" smtClean="0">
              <a:solidFill>
                <a:srgbClr val="0000FF"/>
              </a:solidFill>
              <a:latin typeface="Arial" pitchFamily="34" charset="0"/>
              <a:ea typeface="华文细黑" pitchFamily="2" charset="-122"/>
              <a:cs typeface="Arial" pitchFamily="34" charset="0"/>
            </a:endParaRPr>
          </a:p>
          <a:p>
            <a:pPr>
              <a:spcBef>
                <a:spcPts val="600"/>
              </a:spcBef>
              <a:spcAft>
                <a:spcPts val="600"/>
              </a:spcAft>
              <a:buFont typeface="Wingdings" pitchFamily="2" charset="2"/>
              <a:buChar char="ü"/>
            </a:pPr>
            <a:r>
              <a:rPr lang="zh-CN" altLang="en-US" sz="2600" b="1" dirty="0" smtClean="0">
                <a:latin typeface="Arial" pitchFamily="34" charset="0"/>
                <a:ea typeface="华文楷体" pitchFamily="2" charset="-122"/>
                <a:cs typeface="Arial" pitchFamily="34" charset="0"/>
              </a:rPr>
              <a:t>构造方法的名字与类名相同。</a:t>
            </a:r>
            <a:endParaRPr lang="en-US" altLang="zh-CN" sz="2600" b="1" dirty="0" smtClean="0">
              <a:latin typeface="Arial" pitchFamily="34" charset="0"/>
              <a:ea typeface="华文楷体" pitchFamily="2" charset="-122"/>
              <a:cs typeface="Arial" pitchFamily="34" charset="0"/>
            </a:endParaRPr>
          </a:p>
          <a:p>
            <a:pPr>
              <a:spcBef>
                <a:spcPts val="600"/>
              </a:spcBef>
              <a:spcAft>
                <a:spcPts val="600"/>
              </a:spcAft>
              <a:buFont typeface="Wingdings" pitchFamily="2" charset="2"/>
              <a:buChar char="ü"/>
            </a:pPr>
            <a:r>
              <a:rPr lang="zh-CN" altLang="en-US" sz="2600" b="1" dirty="0" smtClean="0">
                <a:latin typeface="Arial" pitchFamily="34" charset="0"/>
                <a:ea typeface="华文楷体" pitchFamily="2" charset="-122"/>
                <a:cs typeface="Arial" pitchFamily="34" charset="0"/>
              </a:rPr>
              <a:t>没有返回类型。</a:t>
            </a:r>
            <a:endParaRPr lang="en-US" altLang="zh-CN" sz="2600" b="1" dirty="0" smtClean="0">
              <a:latin typeface="Arial" pitchFamily="34" charset="0"/>
              <a:ea typeface="华文楷体" pitchFamily="2" charset="-122"/>
              <a:cs typeface="Arial" pitchFamily="34" charset="0"/>
            </a:endParaRPr>
          </a:p>
          <a:p>
            <a:pPr>
              <a:spcBef>
                <a:spcPts val="600"/>
              </a:spcBef>
              <a:spcAft>
                <a:spcPts val="600"/>
              </a:spcAft>
              <a:buFont typeface="Wingdings" pitchFamily="2" charset="2"/>
              <a:buChar char="ü"/>
            </a:pPr>
            <a:r>
              <a:rPr lang="zh-CN" altLang="en-US" sz="2600" b="1" dirty="0" smtClean="0">
                <a:latin typeface="Arial" pitchFamily="34" charset="0"/>
                <a:ea typeface="华文楷体" pitchFamily="2" charset="-122"/>
                <a:cs typeface="Arial" pitchFamily="34" charset="0"/>
              </a:rPr>
              <a:t>通常要说明为</a:t>
            </a:r>
            <a:r>
              <a:rPr lang="en-US" altLang="zh-CN" sz="2600" b="1" dirty="0" smtClean="0">
                <a:latin typeface="Arial" pitchFamily="34" charset="0"/>
                <a:ea typeface="华文楷体" pitchFamily="2" charset="-122"/>
                <a:cs typeface="Arial" pitchFamily="34" charset="0"/>
              </a:rPr>
              <a:t>public</a:t>
            </a:r>
            <a:r>
              <a:rPr lang="zh-CN" altLang="en-US" sz="2600" b="1" dirty="0" smtClean="0">
                <a:latin typeface="Arial" pitchFamily="34" charset="0"/>
                <a:ea typeface="华文楷体" pitchFamily="2" charset="-122"/>
                <a:cs typeface="Arial" pitchFamily="34" charset="0"/>
              </a:rPr>
              <a:t>类型，即公有的。</a:t>
            </a:r>
            <a:endParaRPr lang="en-US" altLang="zh-CN" sz="2600" b="1" dirty="0" smtClean="0">
              <a:latin typeface="Arial" pitchFamily="34" charset="0"/>
              <a:ea typeface="华文楷体" pitchFamily="2" charset="-122"/>
              <a:cs typeface="Arial" pitchFamily="34" charset="0"/>
            </a:endParaRPr>
          </a:p>
          <a:p>
            <a:pPr>
              <a:spcBef>
                <a:spcPts val="600"/>
              </a:spcBef>
              <a:spcAft>
                <a:spcPts val="600"/>
              </a:spcAft>
              <a:buFont typeface="Wingdings" pitchFamily="2" charset="2"/>
              <a:buChar char="ü"/>
            </a:pPr>
            <a:r>
              <a:rPr lang="zh-CN" altLang="en-US" sz="2600" b="1" dirty="0" smtClean="0">
                <a:latin typeface="Arial" pitchFamily="34" charset="0"/>
                <a:ea typeface="华文楷体" pitchFamily="2" charset="-122"/>
                <a:cs typeface="Arial" pitchFamily="34" charset="0"/>
              </a:rPr>
              <a:t>可以按需要包含所需的参数列表。</a:t>
            </a:r>
            <a:endParaRPr lang="en-US" altLang="zh-CN" sz="2600" b="1" dirty="0" smtClean="0">
              <a:latin typeface="Arial" pitchFamily="34" charset="0"/>
              <a:ea typeface="华文楷体" pitchFamily="2" charset="-122"/>
              <a:cs typeface="Arial" pitchFamily="34" charset="0"/>
            </a:endParaRPr>
          </a:p>
          <a:p>
            <a:pPr>
              <a:spcBef>
                <a:spcPts val="600"/>
              </a:spcBef>
              <a:spcAft>
                <a:spcPts val="600"/>
              </a:spcAft>
              <a:buFont typeface="Wingdings" pitchFamily="2" charset="2"/>
              <a:buChar char="ü"/>
            </a:pPr>
            <a:r>
              <a:rPr lang="zh-CN" altLang="en-US" sz="2600" b="1" dirty="0" smtClean="0">
                <a:latin typeface="Arial" pitchFamily="34" charset="0"/>
                <a:ea typeface="华文楷体" pitchFamily="2" charset="-122"/>
                <a:cs typeface="Arial" pitchFamily="34" charset="0"/>
              </a:rPr>
              <a:t>构造方法不能继承。</a:t>
            </a:r>
            <a:endParaRPr lang="en-US" altLang="zh-CN" sz="2600" b="1" dirty="0" smtClean="0">
              <a:latin typeface="Arial" pitchFamily="34" charset="0"/>
              <a:ea typeface="华文楷体" pitchFamily="2" charset="-122"/>
              <a:cs typeface="Arial"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5.2</a:t>
            </a:r>
            <a:r>
              <a:rPr lang="zh-CN" altLang="en-US" dirty="0" smtClean="0"/>
              <a:t>对象的构造与初始化</a:t>
            </a:r>
            <a:endParaRPr lang="zh-CN" altLang="en-US" dirty="0"/>
          </a:p>
        </p:txBody>
      </p:sp>
      <p:sp>
        <p:nvSpPr>
          <p:cNvPr id="5" name="TextBox 4"/>
          <p:cNvSpPr txBox="1"/>
          <p:nvPr/>
        </p:nvSpPr>
        <p:spPr>
          <a:xfrm>
            <a:off x="323528" y="980728"/>
            <a:ext cx="8424936" cy="2831544"/>
          </a:xfrm>
          <a:prstGeom prst="rect">
            <a:avLst/>
          </a:prstGeom>
          <a:noFill/>
        </p:spPr>
        <p:txBody>
          <a:bodyPr wrap="square" rtlCol="0">
            <a:spAutoFit/>
          </a:bodyPr>
          <a:lstStyle/>
          <a:p>
            <a:pPr>
              <a:spcBef>
                <a:spcPts val="600"/>
              </a:spcBef>
              <a:spcAft>
                <a:spcPts val="600"/>
              </a:spcAft>
              <a:buFont typeface="Wingdings" pitchFamily="2" charset="2"/>
              <a:buChar char="n"/>
            </a:pPr>
            <a:r>
              <a:rPr lang="en-US" altLang="zh-CN" sz="2800" b="1" dirty="0" smtClean="0">
                <a:solidFill>
                  <a:srgbClr val="FF0000"/>
                </a:solidFill>
                <a:latin typeface="Arial" pitchFamily="34" charset="0"/>
                <a:ea typeface="华文细黑" pitchFamily="2" charset="-122"/>
                <a:cs typeface="Arial" pitchFamily="34" charset="0"/>
              </a:rPr>
              <a:t>3 </a:t>
            </a:r>
            <a:r>
              <a:rPr lang="zh-CN" altLang="en-US" sz="2800" b="1" dirty="0" smtClean="0">
                <a:solidFill>
                  <a:srgbClr val="FF0000"/>
                </a:solidFill>
                <a:latin typeface="Arial" pitchFamily="34" charset="0"/>
                <a:ea typeface="华文细黑" pitchFamily="2" charset="-122"/>
                <a:cs typeface="Arial" pitchFamily="34" charset="0"/>
              </a:rPr>
              <a:t>默认构造方法</a:t>
            </a:r>
            <a:endParaRPr lang="en-US" altLang="zh-CN" sz="2800" b="1" dirty="0" smtClean="0">
              <a:solidFill>
                <a:srgbClr val="FF0000"/>
              </a:solidFill>
              <a:latin typeface="Arial" pitchFamily="34" charset="0"/>
              <a:ea typeface="华文细黑" pitchFamily="2" charset="-122"/>
              <a:cs typeface="Arial" pitchFamily="34" charset="0"/>
            </a:endParaRPr>
          </a:p>
          <a:p>
            <a:pPr>
              <a:spcBef>
                <a:spcPts val="600"/>
              </a:spcBef>
              <a:buFont typeface="Wingdings" pitchFamily="2" charset="2"/>
              <a:buChar char="ü"/>
            </a:pPr>
            <a:r>
              <a:rPr lang="zh-CN" altLang="en-US" sz="2600" b="1" dirty="0" smtClean="0">
                <a:latin typeface="Arial" pitchFamily="34" charset="0"/>
                <a:ea typeface="华文细黑" pitchFamily="2" charset="-122"/>
                <a:cs typeface="Arial" pitchFamily="34" charset="0"/>
              </a:rPr>
              <a:t>默认构造方法的参数列表及方法体均为空，所生成的对象的属性值为零或空。</a:t>
            </a:r>
            <a:endParaRPr lang="en-US" altLang="zh-CN" sz="2600" b="1" dirty="0" smtClean="0">
              <a:latin typeface="Arial" pitchFamily="34" charset="0"/>
              <a:ea typeface="华文细黑" pitchFamily="2" charset="-122"/>
              <a:cs typeface="Arial" pitchFamily="34" charset="0"/>
            </a:endParaRPr>
          </a:p>
          <a:p>
            <a:pPr>
              <a:spcBef>
                <a:spcPts val="600"/>
              </a:spcBef>
              <a:buFont typeface="Wingdings" pitchFamily="2" charset="2"/>
              <a:buChar char="ü"/>
            </a:pPr>
            <a:r>
              <a:rPr lang="zh-CN" altLang="en-US" sz="2600" b="1" dirty="0" smtClean="0">
                <a:latin typeface="Arial" pitchFamily="34" charset="0"/>
                <a:ea typeface="华文细黑" pitchFamily="2" charset="-122"/>
                <a:cs typeface="Arial" pitchFamily="34" charset="0"/>
              </a:rPr>
              <a:t>如果程序员定义了构造方法，那么，最好包含一个参数表为空的构造方法，否则，调用</a:t>
            </a:r>
            <a:r>
              <a:rPr lang="en-US" altLang="zh-CN" sz="2600" b="1" dirty="0" smtClean="0">
                <a:solidFill>
                  <a:srgbClr val="C00000"/>
                </a:solidFill>
                <a:latin typeface="Arial" pitchFamily="34" charset="0"/>
                <a:ea typeface="华文细黑" pitchFamily="2" charset="-122"/>
                <a:cs typeface="Arial" pitchFamily="34" charset="0"/>
              </a:rPr>
              <a:t>new className()</a:t>
            </a:r>
            <a:r>
              <a:rPr lang="zh-CN" altLang="en-US" sz="2600" b="1" dirty="0" smtClean="0">
                <a:latin typeface="Arial" pitchFamily="34" charset="0"/>
                <a:ea typeface="华文细黑" pitchFamily="2" charset="-122"/>
                <a:cs typeface="Arial" pitchFamily="34" charset="0"/>
              </a:rPr>
              <a:t>时会出现编译错误。</a:t>
            </a:r>
            <a:endParaRPr lang="en-US" altLang="zh-CN" sz="2600" b="1" dirty="0" smtClean="0">
              <a:latin typeface="Arial" pitchFamily="34" charset="0"/>
              <a:ea typeface="华文细黑" pitchFamily="2" charset="-122"/>
              <a:cs typeface="Arial" pitchFamily="34" charset="0"/>
            </a:endParaRPr>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0711" y="3717032"/>
            <a:ext cx="6518165" cy="3043790"/>
          </a:xfrm>
          <a:prstGeom prst="rect">
            <a:avLst/>
          </a:prstGeom>
          <a:noFill/>
          <a:ln w="9525">
            <a:solidFill>
              <a:srgbClr val="C00000"/>
            </a:solidFill>
            <a:miter lim="800000"/>
            <a:headEnd/>
            <a:tailEnd/>
          </a:ln>
          <a:extLst>
            <a:ext uri="{909E8E84-426E-40DD-AFC4-6F175D3DCCD1}">
              <a14:hiddenFill xmlns:a14="http://schemas.microsoft.com/office/drawing/2010/main">
                <a:solidFill>
                  <a:schemeClr val="accent1"/>
                </a:solidFill>
              </a14:hiddenFill>
            </a:ext>
          </a:extLst>
        </p:spPr>
      </p:pic>
      <p:sp>
        <p:nvSpPr>
          <p:cNvPr id="7" name="椭圆 6"/>
          <p:cNvSpPr/>
          <p:nvPr/>
        </p:nvSpPr>
        <p:spPr>
          <a:xfrm>
            <a:off x="1160710" y="5402244"/>
            <a:ext cx="7155705" cy="864096"/>
          </a:xfrm>
          <a:prstGeom prst="ellipse">
            <a:avLst/>
          </a:prstGeom>
          <a:noFill/>
          <a:ln w="38100">
            <a:prstDash val="dash"/>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8" name="TextBox 7"/>
          <p:cNvSpPr txBox="1"/>
          <p:nvPr/>
        </p:nvSpPr>
        <p:spPr>
          <a:xfrm>
            <a:off x="7156097" y="3674756"/>
            <a:ext cx="1592367" cy="1200329"/>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zh-CN" sz="2400" b="1" dirty="0" smtClean="0"/>
              <a:t>f=0.0</a:t>
            </a:r>
          </a:p>
          <a:p>
            <a:r>
              <a:rPr lang="en-US" altLang="zh-CN" sz="2400" b="1" dirty="0" err="1" smtClean="0"/>
              <a:t>i</a:t>
            </a:r>
            <a:r>
              <a:rPr lang="en-US" altLang="zh-CN" sz="2400" b="1" dirty="0" smtClean="0"/>
              <a:t>=0</a:t>
            </a:r>
          </a:p>
          <a:p>
            <a:r>
              <a:rPr lang="en-US" altLang="zh-CN" sz="2400" b="1" dirty="0" err="1" smtClean="0"/>
              <a:t>str</a:t>
            </a:r>
            <a:r>
              <a:rPr lang="en-US" altLang="zh-CN" sz="2400" b="1" dirty="0" smtClean="0"/>
              <a:t>=null</a:t>
            </a:r>
            <a:endParaRPr lang="zh-CN" altLang="en-US" sz="2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099"/>
                                        </p:tgtEl>
                                        <p:attrNameLst>
                                          <p:attrName>style.visibility</p:attrName>
                                        </p:attrNameLst>
                                      </p:cBhvr>
                                      <p:to>
                                        <p:strVal val="visible"/>
                                      </p:to>
                                    </p:set>
                                    <p:anim calcmode="lin" valueType="num">
                                      <p:cBhvr additive="base">
                                        <p:cTn id="7" dur="500" fill="hold"/>
                                        <p:tgtEl>
                                          <p:spTgt spid="4099"/>
                                        </p:tgtEl>
                                        <p:attrNameLst>
                                          <p:attrName>ppt_x</p:attrName>
                                        </p:attrNameLst>
                                      </p:cBhvr>
                                      <p:tavLst>
                                        <p:tav tm="0">
                                          <p:val>
                                            <p:strVal val="#ppt_x"/>
                                          </p:val>
                                        </p:tav>
                                        <p:tav tm="100000">
                                          <p:val>
                                            <p:strVal val="#ppt_x"/>
                                          </p:val>
                                        </p:tav>
                                      </p:tavLst>
                                    </p:anim>
                                    <p:anim calcmode="lin" valueType="num">
                                      <p:cBhvr additive="base">
                                        <p:cTn id="8" dur="500" fill="hold"/>
                                        <p:tgtEl>
                                          <p:spTgt spid="409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5.2</a:t>
            </a:r>
            <a:r>
              <a:rPr lang="zh-CN" altLang="en-US" dirty="0" smtClean="0"/>
              <a:t>对象的构造与初始化</a:t>
            </a:r>
            <a:endParaRPr lang="zh-CN" altLang="en-US" dirty="0"/>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1196752"/>
            <a:ext cx="6768752" cy="4067391"/>
          </a:xfrm>
          <a:prstGeom prst="rect">
            <a:avLst/>
          </a:prstGeom>
          <a:noFill/>
          <a:ln w="9525">
            <a:solidFill>
              <a:srgbClr val="C00000"/>
            </a:solidFill>
            <a:miter lim="800000"/>
            <a:headEnd/>
            <a:tailEnd/>
          </a:ln>
          <a:extLst>
            <a:ext uri="{909E8E84-426E-40DD-AFC4-6F175D3DCCD1}">
              <a14:hiddenFill xmlns:a14="http://schemas.microsoft.com/office/drawing/2010/main">
                <a:solidFill>
                  <a:schemeClr val="accent1"/>
                </a:solidFill>
              </a14:hiddenFill>
            </a:ext>
          </a:extLst>
        </p:spPr>
      </p:pic>
      <p:pic>
        <p:nvPicPr>
          <p:cNvPr id="51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23928" y="3789040"/>
            <a:ext cx="5040560" cy="4308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24"/>
                                        </p:tgtEl>
                                        <p:attrNameLst>
                                          <p:attrName>style.visibility</p:attrName>
                                        </p:attrNameLst>
                                      </p:cBhvr>
                                      <p:to>
                                        <p:strVal val="visible"/>
                                      </p:to>
                                    </p:set>
                                    <p:animEffect transition="in" filter="fade">
                                      <p:cBhvr>
                                        <p:cTn id="7" dur="500"/>
                                        <p:tgtEl>
                                          <p:spTgt spid="5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5.2</a:t>
            </a:r>
            <a:r>
              <a:rPr lang="zh-CN" altLang="en-US" dirty="0"/>
              <a:t>对象的构造与初始化</a:t>
            </a:r>
          </a:p>
        </p:txBody>
      </p:sp>
      <p:pic>
        <p:nvPicPr>
          <p:cNvPr id="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062575"/>
            <a:ext cx="7848872" cy="5149712"/>
          </a:xfrm>
          <a:prstGeom prst="rect">
            <a:avLst/>
          </a:prstGeom>
          <a:noFill/>
          <a:ln w="9525">
            <a:solidFill>
              <a:srgbClr val="C00000"/>
            </a:solidFill>
            <a:miter lim="800000"/>
            <a:headEnd/>
            <a:tailEnd/>
          </a:ln>
          <a:extLst>
            <a:ext uri="{909E8E84-426E-40DD-AFC4-6F175D3DCCD1}">
              <a14:hiddenFill xmlns:a14="http://schemas.microsoft.com/office/drawing/2010/main">
                <a:solidFill>
                  <a:schemeClr val="accent1"/>
                </a:solidFill>
              </a14:hiddenFill>
            </a:ext>
          </a:extLst>
        </p:spPr>
      </p:pic>
      <p:sp>
        <p:nvSpPr>
          <p:cNvPr id="5" name="圆角矩形标注 4"/>
          <p:cNvSpPr/>
          <p:nvPr/>
        </p:nvSpPr>
        <p:spPr>
          <a:xfrm>
            <a:off x="3779912" y="1062575"/>
            <a:ext cx="2808312" cy="1080120"/>
          </a:xfrm>
          <a:prstGeom prst="wedgeRoundRectCallout">
            <a:avLst>
              <a:gd name="adj1" fmla="val -69289"/>
              <a:gd name="adj2" fmla="val 91318"/>
              <a:gd name="adj3" fmla="val 1666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sz="2600" b="1" dirty="0" smtClean="0"/>
              <a:t>应包含一个参数为空的构造方法</a:t>
            </a:r>
            <a:endParaRPr lang="zh-CN" altLang="en-US" sz="2600" b="1" dirty="0"/>
          </a:p>
        </p:txBody>
      </p:sp>
    </p:spTree>
    <p:extLst>
      <p:ext uri="{BB962C8B-B14F-4D97-AF65-F5344CB8AC3E}">
        <p14:creationId xmlns:p14="http://schemas.microsoft.com/office/powerpoint/2010/main" val="197054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strVal val="#ppt_w*0.05"/>
                                          </p:val>
                                        </p:tav>
                                        <p:tav tm="100000">
                                          <p:val>
                                            <p:strVal val="#ppt_w"/>
                                          </p:val>
                                        </p:tav>
                                      </p:tavLst>
                                    </p:anim>
                                    <p:anim calcmode="lin" valueType="num">
                                      <p:cBhvr>
                                        <p:cTn id="8" dur="500" fill="hold"/>
                                        <p:tgtEl>
                                          <p:spTgt spid="5"/>
                                        </p:tgtEl>
                                        <p:attrNameLst>
                                          <p:attrName>ppt_h</p:attrName>
                                        </p:attrNameLst>
                                      </p:cBhvr>
                                      <p:tavLst>
                                        <p:tav tm="0">
                                          <p:val>
                                            <p:strVal val="#ppt_h"/>
                                          </p:val>
                                        </p:tav>
                                        <p:tav tm="100000">
                                          <p:val>
                                            <p:strVal val="#ppt_h"/>
                                          </p:val>
                                        </p:tav>
                                      </p:tavLst>
                                    </p:anim>
                                    <p:anim calcmode="lin" valueType="num">
                                      <p:cBhvr>
                                        <p:cTn id="9" dur="500" fill="hold"/>
                                        <p:tgtEl>
                                          <p:spTgt spid="5"/>
                                        </p:tgtEl>
                                        <p:attrNameLst>
                                          <p:attrName>ppt_x</p:attrName>
                                        </p:attrNameLst>
                                      </p:cBhvr>
                                      <p:tavLst>
                                        <p:tav tm="0">
                                          <p:val>
                                            <p:strVal val="#ppt_x-.2"/>
                                          </p:val>
                                        </p:tav>
                                        <p:tav tm="100000">
                                          <p:val>
                                            <p:strVal val="#ppt_x"/>
                                          </p:val>
                                        </p:tav>
                                      </p:tavLst>
                                    </p:anim>
                                    <p:anim calcmode="lin" valueType="num">
                                      <p:cBhvr>
                                        <p:cTn id="10" dur="500" fill="hold"/>
                                        <p:tgtEl>
                                          <p:spTgt spid="5"/>
                                        </p:tgtEl>
                                        <p:attrNameLst>
                                          <p:attrName>ppt_y</p:attrName>
                                        </p:attrNameLst>
                                      </p:cBhvr>
                                      <p:tavLst>
                                        <p:tav tm="0">
                                          <p:val>
                                            <p:strVal val="#ppt_y"/>
                                          </p:val>
                                        </p:tav>
                                        <p:tav tm="100000">
                                          <p:val>
                                            <p:strVal val="#ppt_y"/>
                                          </p:val>
                                        </p:tav>
                                      </p:tavLst>
                                    </p:anim>
                                    <p:animEffect transition="in" filter="fade">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5.3</a:t>
            </a:r>
            <a:r>
              <a:rPr lang="zh-CN" altLang="en-US" dirty="0" smtClean="0"/>
              <a:t> </a:t>
            </a:r>
            <a:r>
              <a:rPr lang="en-US" altLang="zh-CN" dirty="0" smtClean="0"/>
              <a:t>this</a:t>
            </a:r>
            <a:r>
              <a:rPr lang="zh-CN" altLang="en-US" dirty="0" smtClean="0"/>
              <a:t>引用</a:t>
            </a:r>
            <a:endParaRPr lang="zh-CN" altLang="en-US" dirty="0"/>
          </a:p>
        </p:txBody>
      </p:sp>
      <p:sp>
        <p:nvSpPr>
          <p:cNvPr id="4" name="TextBox 3"/>
          <p:cNvSpPr txBox="1"/>
          <p:nvPr/>
        </p:nvSpPr>
        <p:spPr>
          <a:xfrm>
            <a:off x="323528" y="980728"/>
            <a:ext cx="8424936" cy="892552"/>
          </a:xfrm>
          <a:prstGeom prst="rect">
            <a:avLst/>
          </a:prstGeom>
          <a:noFill/>
        </p:spPr>
        <p:txBody>
          <a:bodyPr wrap="square" rtlCol="0">
            <a:spAutoFit/>
          </a:bodyPr>
          <a:lstStyle/>
          <a:p>
            <a:pPr>
              <a:buClr>
                <a:srgbClr val="FF0000"/>
              </a:buClr>
              <a:buFont typeface="Wingdings" pitchFamily="2" charset="2"/>
              <a:buChar char="n"/>
            </a:pPr>
            <a:r>
              <a:rPr lang="zh-CN" altLang="en-US" sz="2600" b="1" dirty="0" smtClean="0">
                <a:latin typeface="Arial" pitchFamily="34" charset="0"/>
                <a:ea typeface="华文细黑" pitchFamily="2" charset="-122"/>
                <a:cs typeface="Arial" pitchFamily="34" charset="0"/>
              </a:rPr>
              <a:t>在</a:t>
            </a:r>
            <a:r>
              <a:rPr lang="en-US" altLang="zh-CN" sz="2600" b="1" dirty="0" smtClean="0">
                <a:latin typeface="Arial" pitchFamily="34" charset="0"/>
                <a:ea typeface="华文细黑" pitchFamily="2" charset="-122"/>
                <a:cs typeface="Arial" pitchFamily="34" charset="0"/>
              </a:rPr>
              <a:t>Java</a:t>
            </a:r>
            <a:r>
              <a:rPr lang="zh-CN" altLang="en-US" sz="2600" b="1" dirty="0" smtClean="0">
                <a:latin typeface="Arial" pitchFamily="34" charset="0"/>
                <a:ea typeface="华文细黑" pitchFamily="2" charset="-122"/>
                <a:cs typeface="Arial" pitchFamily="34" charset="0"/>
              </a:rPr>
              <a:t>中，如果在类的成员方法中访问类的成员变量，可以使用关键字</a:t>
            </a:r>
            <a:r>
              <a:rPr lang="en-US" altLang="zh-CN" sz="2600" b="1" dirty="0" smtClean="0">
                <a:solidFill>
                  <a:srgbClr val="C00000"/>
                </a:solidFill>
                <a:latin typeface="Arial" pitchFamily="34" charset="0"/>
                <a:ea typeface="华文细黑" pitchFamily="2" charset="-122"/>
                <a:cs typeface="Arial" pitchFamily="34" charset="0"/>
              </a:rPr>
              <a:t>this</a:t>
            </a:r>
            <a:r>
              <a:rPr lang="zh-CN" altLang="en-US" sz="2600" b="1" dirty="0" smtClean="0">
                <a:latin typeface="Arial" pitchFamily="34" charset="0"/>
                <a:ea typeface="华文细黑" pitchFamily="2" charset="-122"/>
                <a:cs typeface="Arial" pitchFamily="34" charset="0"/>
              </a:rPr>
              <a:t>指明要操作的对象。</a:t>
            </a:r>
            <a:endParaRPr lang="en-US" altLang="zh-CN" sz="2600" b="1" dirty="0" smtClean="0">
              <a:latin typeface="Arial" pitchFamily="34" charset="0"/>
              <a:ea typeface="华文细黑" pitchFamily="2" charset="-122"/>
              <a:cs typeface="Arial" pitchFamily="34" charset="0"/>
            </a:endParaRPr>
          </a:p>
        </p:txBody>
      </p:sp>
      <p:pic>
        <p:nvPicPr>
          <p:cNvPr id="3074" name="Picture 2"/>
          <p:cNvPicPr>
            <a:picLocks noChangeAspect="1" noChangeArrowheads="1"/>
          </p:cNvPicPr>
          <p:nvPr/>
        </p:nvPicPr>
        <p:blipFill>
          <a:blip r:embed="rId2" cstate="print"/>
          <a:srcRect/>
          <a:stretch>
            <a:fillRect/>
          </a:stretch>
        </p:blipFill>
        <p:spPr bwMode="auto">
          <a:xfrm>
            <a:off x="1403648" y="1873280"/>
            <a:ext cx="6264696" cy="4984720"/>
          </a:xfrm>
          <a:prstGeom prst="rect">
            <a:avLst/>
          </a:prstGeom>
          <a:noFill/>
          <a:ln w="9525">
            <a:solidFill>
              <a:srgbClr val="FF0000"/>
            </a:solid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slide(fromBottom)">
                                      <p:cBhvr>
                                        <p:cTn id="7"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95536" y="1052736"/>
            <a:ext cx="8229600" cy="5256584"/>
          </a:xfrm>
        </p:spPr>
        <p:txBody>
          <a:bodyPr>
            <a:normAutofit lnSpcReduction="10000"/>
          </a:bodyPr>
          <a:lstStyle/>
          <a:p>
            <a:r>
              <a:rPr lang="zh-CN" altLang="en-US" dirty="0" smtClean="0"/>
              <a:t>第</a:t>
            </a:r>
            <a:r>
              <a:rPr lang="en-US" altLang="zh-CN" dirty="0" smtClean="0"/>
              <a:t>1</a:t>
            </a:r>
            <a:r>
              <a:rPr lang="zh-CN" altLang="en-US" dirty="0" smtClean="0"/>
              <a:t>章 概述</a:t>
            </a:r>
            <a:endParaRPr lang="en-US" altLang="zh-CN" dirty="0" smtClean="0"/>
          </a:p>
          <a:p>
            <a:r>
              <a:rPr lang="zh-CN" altLang="en-US" dirty="0" smtClean="0"/>
              <a:t>第</a:t>
            </a:r>
            <a:r>
              <a:rPr lang="en-US" altLang="zh-CN" dirty="0" smtClean="0"/>
              <a:t>2</a:t>
            </a:r>
            <a:r>
              <a:rPr lang="zh-CN" altLang="en-US" dirty="0" smtClean="0"/>
              <a:t>章 标识符和数据类型</a:t>
            </a:r>
            <a:endParaRPr lang="en-US" altLang="zh-CN" dirty="0" smtClean="0"/>
          </a:p>
          <a:p>
            <a:r>
              <a:rPr lang="zh-CN" altLang="en-US" dirty="0" smtClean="0"/>
              <a:t>第</a:t>
            </a:r>
            <a:r>
              <a:rPr lang="en-US" altLang="zh-CN" dirty="0" smtClean="0"/>
              <a:t>3</a:t>
            </a:r>
            <a:r>
              <a:rPr lang="zh-CN" altLang="en-US" dirty="0" smtClean="0"/>
              <a:t>章 表达式和流程控制语句</a:t>
            </a:r>
            <a:endParaRPr lang="en-US" altLang="zh-CN" dirty="0" smtClean="0"/>
          </a:p>
          <a:p>
            <a:r>
              <a:rPr lang="zh-CN" altLang="en-US" dirty="0" smtClean="0"/>
              <a:t>第</a:t>
            </a:r>
            <a:r>
              <a:rPr lang="en-US" altLang="zh-CN" dirty="0" smtClean="0"/>
              <a:t>4</a:t>
            </a:r>
            <a:r>
              <a:rPr lang="zh-CN" altLang="en-US" dirty="0" smtClean="0"/>
              <a:t>章 数组、向量和字符串</a:t>
            </a:r>
            <a:endParaRPr lang="en-US" altLang="zh-CN" dirty="0" smtClean="0"/>
          </a:p>
          <a:p>
            <a:r>
              <a:rPr lang="zh-CN" altLang="en-US" dirty="0" smtClean="0">
                <a:solidFill>
                  <a:srgbClr val="FF0000"/>
                </a:solidFill>
              </a:rPr>
              <a:t>第</a:t>
            </a:r>
            <a:r>
              <a:rPr lang="en-US" altLang="zh-CN" dirty="0" smtClean="0">
                <a:solidFill>
                  <a:srgbClr val="FF0000"/>
                </a:solidFill>
              </a:rPr>
              <a:t>5</a:t>
            </a:r>
            <a:r>
              <a:rPr lang="zh-CN" altLang="en-US" dirty="0" smtClean="0">
                <a:solidFill>
                  <a:srgbClr val="FF0000"/>
                </a:solidFill>
              </a:rPr>
              <a:t>章 进一步讨论对象和类</a:t>
            </a:r>
            <a:endParaRPr lang="en-US" altLang="zh-CN" dirty="0" smtClean="0">
              <a:solidFill>
                <a:srgbClr val="FF0000"/>
              </a:solidFill>
            </a:endParaRPr>
          </a:p>
          <a:p>
            <a:r>
              <a:rPr lang="zh-CN" altLang="en-US" dirty="0" smtClean="0"/>
              <a:t>第</a:t>
            </a:r>
            <a:r>
              <a:rPr lang="en-US" altLang="zh-CN" dirty="0" smtClean="0"/>
              <a:t>6</a:t>
            </a:r>
            <a:r>
              <a:rPr lang="zh-CN" altLang="en-US" dirty="0" smtClean="0"/>
              <a:t>章 </a:t>
            </a:r>
            <a:r>
              <a:rPr lang="en-US" altLang="zh-CN" dirty="0" smtClean="0"/>
              <a:t>Java</a:t>
            </a:r>
            <a:r>
              <a:rPr lang="zh-CN" altLang="en-US" dirty="0" smtClean="0"/>
              <a:t>语言中的异常</a:t>
            </a:r>
            <a:endParaRPr lang="en-US" altLang="zh-CN" dirty="0" smtClean="0"/>
          </a:p>
          <a:p>
            <a:r>
              <a:rPr lang="zh-CN" altLang="en-US" dirty="0" smtClean="0"/>
              <a:t>第</a:t>
            </a:r>
            <a:r>
              <a:rPr lang="en-US" altLang="zh-CN" dirty="0" smtClean="0"/>
              <a:t>7</a:t>
            </a:r>
            <a:r>
              <a:rPr lang="zh-CN" altLang="en-US" dirty="0" smtClean="0"/>
              <a:t>章 </a:t>
            </a:r>
            <a:r>
              <a:rPr lang="en-US" altLang="zh-CN" dirty="0" smtClean="0"/>
              <a:t>Java</a:t>
            </a:r>
            <a:r>
              <a:rPr lang="zh-CN" altLang="en-US" dirty="0" smtClean="0"/>
              <a:t>的图形用户界面设计</a:t>
            </a:r>
            <a:endParaRPr lang="en-US" altLang="zh-CN" dirty="0" smtClean="0"/>
          </a:p>
          <a:p>
            <a:r>
              <a:rPr lang="zh-CN" altLang="en-US" dirty="0" smtClean="0"/>
              <a:t>第</a:t>
            </a:r>
            <a:r>
              <a:rPr lang="en-US" altLang="zh-CN" dirty="0" smtClean="0"/>
              <a:t>8</a:t>
            </a:r>
            <a:r>
              <a:rPr lang="zh-CN" altLang="en-US" dirty="0" smtClean="0"/>
              <a:t>章 </a:t>
            </a:r>
            <a:r>
              <a:rPr lang="en-US" altLang="zh-CN" dirty="0" smtClean="0"/>
              <a:t>Swing</a:t>
            </a:r>
            <a:r>
              <a:rPr lang="zh-CN" altLang="en-US" dirty="0" smtClean="0"/>
              <a:t>组件</a:t>
            </a:r>
            <a:endParaRPr lang="en-US" altLang="zh-CN" dirty="0" smtClean="0"/>
          </a:p>
          <a:p>
            <a:r>
              <a:rPr lang="zh-CN" altLang="en-US" dirty="0" smtClean="0"/>
              <a:t>第</a:t>
            </a:r>
            <a:r>
              <a:rPr lang="en-US" altLang="zh-CN" dirty="0" smtClean="0"/>
              <a:t>9</a:t>
            </a:r>
            <a:r>
              <a:rPr lang="zh-CN" altLang="en-US" dirty="0" smtClean="0"/>
              <a:t>章 </a:t>
            </a:r>
            <a:r>
              <a:rPr lang="en-US" altLang="zh-CN" dirty="0" smtClean="0"/>
              <a:t>Java Applet</a:t>
            </a:r>
          </a:p>
          <a:p>
            <a:r>
              <a:rPr lang="zh-CN" altLang="en-US" dirty="0" smtClean="0"/>
              <a:t>第</a:t>
            </a:r>
            <a:r>
              <a:rPr lang="en-US" altLang="zh-CN" dirty="0" smtClean="0"/>
              <a:t>10</a:t>
            </a:r>
            <a:r>
              <a:rPr lang="zh-CN" altLang="en-US" dirty="0" smtClean="0"/>
              <a:t>章 </a:t>
            </a:r>
            <a:r>
              <a:rPr lang="en-US" altLang="zh-CN" dirty="0" smtClean="0"/>
              <a:t>Java</a:t>
            </a:r>
            <a:r>
              <a:rPr lang="zh-CN" altLang="en-US" dirty="0" smtClean="0"/>
              <a:t>数据流</a:t>
            </a:r>
            <a:endParaRPr lang="en-US" altLang="zh-CN" dirty="0" smtClean="0"/>
          </a:p>
          <a:p>
            <a:r>
              <a:rPr lang="zh-CN" altLang="en-US" dirty="0" smtClean="0"/>
              <a:t>第</a:t>
            </a:r>
            <a:r>
              <a:rPr lang="en-US" altLang="zh-CN" dirty="0" smtClean="0"/>
              <a:t>11</a:t>
            </a:r>
            <a:r>
              <a:rPr lang="zh-CN" altLang="en-US" dirty="0" smtClean="0"/>
              <a:t>章 线程</a:t>
            </a:r>
            <a:endParaRPr lang="en-US" altLang="zh-CN" dirty="0" smtClean="0"/>
          </a:p>
          <a:p>
            <a:r>
              <a:rPr lang="zh-CN" altLang="en-US" dirty="0" smtClean="0"/>
              <a:t>第</a:t>
            </a:r>
            <a:r>
              <a:rPr lang="en-US" altLang="zh-CN" dirty="0" smtClean="0"/>
              <a:t>12</a:t>
            </a:r>
            <a:r>
              <a:rPr lang="zh-CN" altLang="en-US" dirty="0" smtClean="0"/>
              <a:t>章  </a:t>
            </a:r>
            <a:r>
              <a:rPr lang="en-US" altLang="zh-CN" dirty="0" smtClean="0"/>
              <a:t>Java</a:t>
            </a:r>
            <a:r>
              <a:rPr lang="zh-CN" altLang="en-US" dirty="0" smtClean="0"/>
              <a:t>网络功能</a:t>
            </a:r>
            <a:endParaRPr lang="zh-CN" altLang="en-US" dirty="0"/>
          </a:p>
        </p:txBody>
      </p:sp>
      <p:sp>
        <p:nvSpPr>
          <p:cNvPr id="3" name="标题 2"/>
          <p:cNvSpPr>
            <a:spLocks noGrp="1"/>
          </p:cNvSpPr>
          <p:nvPr>
            <p:ph type="title"/>
          </p:nvPr>
        </p:nvSpPr>
        <p:spPr/>
        <p:txBody>
          <a:bodyPr/>
          <a:lstStyle/>
          <a:p>
            <a:r>
              <a:rPr lang="zh-CN" altLang="en-US" dirty="0" smtClean="0"/>
              <a:t>课程内容</a:t>
            </a:r>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5.4</a:t>
            </a:r>
            <a:r>
              <a:rPr lang="zh-CN" altLang="en-US" dirty="0" smtClean="0"/>
              <a:t>子类</a:t>
            </a:r>
            <a:endParaRPr lang="zh-CN" altLang="en-US" dirty="0"/>
          </a:p>
        </p:txBody>
      </p:sp>
      <p:sp>
        <p:nvSpPr>
          <p:cNvPr id="4" name="矩形 3"/>
          <p:cNvSpPr/>
          <p:nvPr/>
        </p:nvSpPr>
        <p:spPr>
          <a:xfrm>
            <a:off x="4355976" y="1412776"/>
            <a:ext cx="1296144" cy="64807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smtClean="0"/>
              <a:t>动物</a:t>
            </a:r>
            <a:endParaRPr lang="zh-CN" altLang="en-US" dirty="0"/>
          </a:p>
        </p:txBody>
      </p:sp>
      <p:sp>
        <p:nvSpPr>
          <p:cNvPr id="5" name="矩形 4"/>
          <p:cNvSpPr/>
          <p:nvPr/>
        </p:nvSpPr>
        <p:spPr>
          <a:xfrm>
            <a:off x="2339752" y="2780928"/>
            <a:ext cx="1296144" cy="64807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smtClean="0"/>
              <a:t>哺乳动物</a:t>
            </a:r>
            <a:endParaRPr lang="zh-CN" altLang="en-US" dirty="0"/>
          </a:p>
        </p:txBody>
      </p:sp>
      <p:sp>
        <p:nvSpPr>
          <p:cNvPr id="6" name="矩形 5"/>
          <p:cNvSpPr/>
          <p:nvPr/>
        </p:nvSpPr>
        <p:spPr>
          <a:xfrm>
            <a:off x="6444208" y="2780928"/>
            <a:ext cx="1296144" cy="64807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smtClean="0"/>
              <a:t>爬行动物</a:t>
            </a:r>
            <a:endParaRPr lang="zh-CN" altLang="en-US" dirty="0"/>
          </a:p>
        </p:txBody>
      </p:sp>
      <p:sp>
        <p:nvSpPr>
          <p:cNvPr id="7" name="矩形 6"/>
          <p:cNvSpPr/>
          <p:nvPr/>
        </p:nvSpPr>
        <p:spPr>
          <a:xfrm>
            <a:off x="1475656" y="3933056"/>
            <a:ext cx="1296144" cy="64807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smtClean="0"/>
              <a:t>鲸</a:t>
            </a:r>
            <a:endParaRPr lang="zh-CN" altLang="en-US" dirty="0"/>
          </a:p>
        </p:txBody>
      </p:sp>
      <p:sp>
        <p:nvSpPr>
          <p:cNvPr id="8" name="矩形 7"/>
          <p:cNvSpPr/>
          <p:nvPr/>
        </p:nvSpPr>
        <p:spPr>
          <a:xfrm>
            <a:off x="3275856" y="3933056"/>
            <a:ext cx="1296144" cy="64807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smtClean="0"/>
              <a:t>狗</a:t>
            </a:r>
            <a:endParaRPr lang="zh-CN" altLang="en-US" dirty="0"/>
          </a:p>
        </p:txBody>
      </p:sp>
      <p:sp>
        <p:nvSpPr>
          <p:cNvPr id="9" name="矩形 8"/>
          <p:cNvSpPr/>
          <p:nvPr/>
        </p:nvSpPr>
        <p:spPr>
          <a:xfrm>
            <a:off x="5436096" y="3861048"/>
            <a:ext cx="1296144" cy="64807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smtClean="0"/>
              <a:t>蜥蜴</a:t>
            </a:r>
            <a:endParaRPr lang="zh-CN" altLang="en-US" dirty="0"/>
          </a:p>
        </p:txBody>
      </p:sp>
      <p:sp>
        <p:nvSpPr>
          <p:cNvPr id="10" name="矩形 9"/>
          <p:cNvSpPr/>
          <p:nvPr/>
        </p:nvSpPr>
        <p:spPr>
          <a:xfrm>
            <a:off x="7668344" y="3861048"/>
            <a:ext cx="1296144" cy="64807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smtClean="0"/>
              <a:t>蛇</a:t>
            </a:r>
            <a:endParaRPr lang="zh-CN" altLang="en-US" dirty="0"/>
          </a:p>
        </p:txBody>
      </p:sp>
      <p:sp>
        <p:nvSpPr>
          <p:cNvPr id="11" name="矩形 10"/>
          <p:cNvSpPr/>
          <p:nvPr/>
        </p:nvSpPr>
        <p:spPr>
          <a:xfrm>
            <a:off x="4499992" y="5301208"/>
            <a:ext cx="1296144" cy="64807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smtClean="0"/>
              <a:t>巨蜥</a:t>
            </a:r>
            <a:endParaRPr lang="zh-CN" altLang="en-US" dirty="0"/>
          </a:p>
        </p:txBody>
      </p:sp>
      <p:sp>
        <p:nvSpPr>
          <p:cNvPr id="12" name="矩形 11"/>
          <p:cNvSpPr/>
          <p:nvPr/>
        </p:nvSpPr>
        <p:spPr>
          <a:xfrm>
            <a:off x="6516216" y="5301208"/>
            <a:ext cx="1296144" cy="64807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smtClean="0"/>
              <a:t>壁虎</a:t>
            </a:r>
            <a:endParaRPr lang="zh-CN" altLang="en-US" dirty="0"/>
          </a:p>
        </p:txBody>
      </p:sp>
      <p:cxnSp>
        <p:nvCxnSpPr>
          <p:cNvPr id="14" name="肘形连接符 13"/>
          <p:cNvCxnSpPr>
            <a:stCxn id="5" idx="0"/>
            <a:endCxn id="4" idx="2"/>
          </p:cNvCxnSpPr>
          <p:nvPr/>
        </p:nvCxnSpPr>
        <p:spPr>
          <a:xfrm rot="5400000" flipH="1" flipV="1">
            <a:off x="3635896" y="1412776"/>
            <a:ext cx="720080" cy="2016224"/>
          </a:xfrm>
          <a:prstGeom prst="bentConnector3">
            <a:avLst>
              <a:gd name="adj1" fmla="val 50000"/>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7" name="肘形连接符 16"/>
          <p:cNvCxnSpPr>
            <a:stCxn id="6" idx="0"/>
            <a:endCxn id="4" idx="2"/>
          </p:cNvCxnSpPr>
          <p:nvPr/>
        </p:nvCxnSpPr>
        <p:spPr>
          <a:xfrm rot="16200000" flipV="1">
            <a:off x="5688124" y="1376772"/>
            <a:ext cx="720080" cy="2088232"/>
          </a:xfrm>
          <a:prstGeom prst="bentConnector3">
            <a:avLst>
              <a:gd name="adj1" fmla="val 50000"/>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0" name="肘形连接符 19"/>
          <p:cNvCxnSpPr>
            <a:stCxn id="7" idx="0"/>
            <a:endCxn id="5" idx="2"/>
          </p:cNvCxnSpPr>
          <p:nvPr/>
        </p:nvCxnSpPr>
        <p:spPr>
          <a:xfrm rot="5400000" flipH="1" flipV="1">
            <a:off x="2303748" y="3248980"/>
            <a:ext cx="504056" cy="864096"/>
          </a:xfrm>
          <a:prstGeom prst="bentConnector3">
            <a:avLst>
              <a:gd name="adj1" fmla="val 50000"/>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3" name="肘形连接符 22"/>
          <p:cNvCxnSpPr>
            <a:stCxn id="8" idx="0"/>
            <a:endCxn id="5" idx="2"/>
          </p:cNvCxnSpPr>
          <p:nvPr/>
        </p:nvCxnSpPr>
        <p:spPr>
          <a:xfrm rot="16200000" flipV="1">
            <a:off x="3203848" y="3212976"/>
            <a:ext cx="504056" cy="936104"/>
          </a:xfrm>
          <a:prstGeom prst="bentConnector3">
            <a:avLst>
              <a:gd name="adj1" fmla="val 50000"/>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 name="肘形连接符 25"/>
          <p:cNvCxnSpPr>
            <a:stCxn id="10" idx="0"/>
            <a:endCxn id="6" idx="2"/>
          </p:cNvCxnSpPr>
          <p:nvPr/>
        </p:nvCxnSpPr>
        <p:spPr>
          <a:xfrm rot="16200000" flipV="1">
            <a:off x="7488324" y="3032956"/>
            <a:ext cx="432048" cy="1224136"/>
          </a:xfrm>
          <a:prstGeom prst="bentConnector3">
            <a:avLst>
              <a:gd name="adj1" fmla="val 50000"/>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9" name="肘形连接符 28"/>
          <p:cNvCxnSpPr>
            <a:stCxn id="9" idx="0"/>
            <a:endCxn id="6" idx="2"/>
          </p:cNvCxnSpPr>
          <p:nvPr/>
        </p:nvCxnSpPr>
        <p:spPr>
          <a:xfrm rot="5400000" flipH="1" flipV="1">
            <a:off x="6372200" y="3140968"/>
            <a:ext cx="432048" cy="1008112"/>
          </a:xfrm>
          <a:prstGeom prst="bentConnector3">
            <a:avLst>
              <a:gd name="adj1" fmla="val 50000"/>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2" name="肘形连接符 31"/>
          <p:cNvCxnSpPr>
            <a:stCxn id="11" idx="0"/>
            <a:endCxn id="9" idx="2"/>
          </p:cNvCxnSpPr>
          <p:nvPr/>
        </p:nvCxnSpPr>
        <p:spPr>
          <a:xfrm rot="5400000" flipH="1" flipV="1">
            <a:off x="5220072" y="4437112"/>
            <a:ext cx="792088" cy="936104"/>
          </a:xfrm>
          <a:prstGeom prst="bentConnector3">
            <a:avLst>
              <a:gd name="adj1" fmla="val 50000"/>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5" name="肘形连接符 34"/>
          <p:cNvCxnSpPr>
            <a:stCxn id="12" idx="0"/>
            <a:endCxn id="9" idx="2"/>
          </p:cNvCxnSpPr>
          <p:nvPr/>
        </p:nvCxnSpPr>
        <p:spPr>
          <a:xfrm rot="16200000" flipV="1">
            <a:off x="6228184" y="4365104"/>
            <a:ext cx="792088" cy="1080120"/>
          </a:xfrm>
          <a:prstGeom prst="bentConnector3">
            <a:avLst>
              <a:gd name="adj1" fmla="val 50000"/>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p:nvPr/>
        </p:nvCxnSpPr>
        <p:spPr>
          <a:xfrm>
            <a:off x="683568" y="1412776"/>
            <a:ext cx="0" cy="4104456"/>
          </a:xfrm>
          <a:prstGeom prst="straightConnector1">
            <a:avLst/>
          </a:prstGeom>
          <a:ln w="38100">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827584" y="1340768"/>
            <a:ext cx="1008112" cy="461665"/>
          </a:xfrm>
          <a:prstGeom prst="rect">
            <a:avLst/>
          </a:prstGeom>
          <a:noFill/>
        </p:spPr>
        <p:txBody>
          <a:bodyPr wrap="square" rtlCol="0">
            <a:spAutoFit/>
          </a:bodyPr>
          <a:lstStyle/>
          <a:p>
            <a:r>
              <a:rPr lang="zh-CN" altLang="en-US" sz="2400" b="1" dirty="0" smtClean="0"/>
              <a:t>一般</a:t>
            </a:r>
            <a:endParaRPr lang="zh-CN" altLang="en-US" sz="2400" b="1" dirty="0"/>
          </a:p>
        </p:txBody>
      </p:sp>
      <p:sp>
        <p:nvSpPr>
          <p:cNvPr id="41" name="TextBox 40"/>
          <p:cNvSpPr txBox="1"/>
          <p:nvPr/>
        </p:nvSpPr>
        <p:spPr>
          <a:xfrm>
            <a:off x="827584" y="5157192"/>
            <a:ext cx="1008112" cy="461665"/>
          </a:xfrm>
          <a:prstGeom prst="rect">
            <a:avLst/>
          </a:prstGeom>
          <a:noFill/>
        </p:spPr>
        <p:txBody>
          <a:bodyPr wrap="square" rtlCol="0">
            <a:spAutoFit/>
          </a:bodyPr>
          <a:lstStyle/>
          <a:p>
            <a:r>
              <a:rPr lang="zh-CN" altLang="en-US" sz="2400" b="1" dirty="0" smtClean="0"/>
              <a:t>具体</a:t>
            </a:r>
            <a:endParaRPr lang="zh-CN" altLang="en-US" sz="2400" b="1"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5.4</a:t>
            </a:r>
            <a:r>
              <a:rPr lang="zh-CN" altLang="en-US" dirty="0" smtClean="0"/>
              <a:t>子类</a:t>
            </a:r>
            <a:endParaRPr lang="zh-CN" altLang="en-US" dirty="0"/>
          </a:p>
        </p:txBody>
      </p:sp>
      <p:sp>
        <p:nvSpPr>
          <p:cNvPr id="24" name="TextBox 23"/>
          <p:cNvSpPr txBox="1"/>
          <p:nvPr/>
        </p:nvSpPr>
        <p:spPr>
          <a:xfrm>
            <a:off x="323528" y="980728"/>
            <a:ext cx="8424936" cy="523220"/>
          </a:xfrm>
          <a:prstGeom prst="rect">
            <a:avLst/>
          </a:prstGeom>
          <a:noFill/>
        </p:spPr>
        <p:txBody>
          <a:bodyPr wrap="square" rtlCol="0">
            <a:spAutoFit/>
          </a:bodyPr>
          <a:lstStyle/>
          <a:p>
            <a:pPr>
              <a:buFont typeface="Wingdings" pitchFamily="2" charset="2"/>
              <a:buChar char="n"/>
            </a:pPr>
            <a:r>
              <a:rPr lang="en-US" altLang="zh-CN" sz="2800" b="1" dirty="0" smtClean="0">
                <a:solidFill>
                  <a:srgbClr val="FF0000"/>
                </a:solidFill>
                <a:latin typeface="Arial" pitchFamily="34" charset="0"/>
                <a:ea typeface="华文细黑" pitchFamily="2" charset="-122"/>
                <a:cs typeface="Arial" pitchFamily="34" charset="0"/>
              </a:rPr>
              <a:t>1</a:t>
            </a:r>
            <a:r>
              <a:rPr lang="zh-CN" altLang="en-US" sz="2800" b="1" dirty="0" smtClean="0">
                <a:solidFill>
                  <a:srgbClr val="FF0000"/>
                </a:solidFill>
                <a:latin typeface="Arial" pitchFamily="34" charset="0"/>
                <a:ea typeface="华文细黑" pitchFamily="2" charset="-122"/>
                <a:cs typeface="Arial" pitchFamily="34" charset="0"/>
              </a:rPr>
              <a:t>“</a:t>
            </a:r>
            <a:r>
              <a:rPr lang="en-US" altLang="zh-CN" sz="2800" b="1" dirty="0" smtClean="0">
                <a:solidFill>
                  <a:srgbClr val="FF0000"/>
                </a:solidFill>
                <a:latin typeface="Arial" pitchFamily="34" charset="0"/>
                <a:ea typeface="华文细黑" pitchFamily="2" charset="-122"/>
                <a:cs typeface="Arial" pitchFamily="34" charset="0"/>
              </a:rPr>
              <a:t>is</a:t>
            </a:r>
            <a:r>
              <a:rPr lang="zh-CN" altLang="en-US" sz="2800" b="1" dirty="0" smtClean="0">
                <a:solidFill>
                  <a:srgbClr val="FF0000"/>
                </a:solidFill>
                <a:latin typeface="Arial" pitchFamily="34" charset="0"/>
                <a:ea typeface="华文细黑" pitchFamily="2" charset="-122"/>
                <a:cs typeface="Arial" pitchFamily="34" charset="0"/>
              </a:rPr>
              <a:t> </a:t>
            </a:r>
            <a:r>
              <a:rPr lang="en-US" altLang="zh-CN" sz="2800" b="1" dirty="0" smtClean="0">
                <a:solidFill>
                  <a:srgbClr val="FF0000"/>
                </a:solidFill>
                <a:latin typeface="Arial" pitchFamily="34" charset="0"/>
                <a:ea typeface="华文细黑" pitchFamily="2" charset="-122"/>
                <a:cs typeface="Arial" pitchFamily="34" charset="0"/>
              </a:rPr>
              <a:t>a</a:t>
            </a:r>
            <a:r>
              <a:rPr lang="zh-CN" altLang="en-US" sz="2800" b="1" dirty="0" smtClean="0">
                <a:solidFill>
                  <a:srgbClr val="FF0000"/>
                </a:solidFill>
                <a:latin typeface="Arial" pitchFamily="34" charset="0"/>
                <a:ea typeface="华文细黑" pitchFamily="2" charset="-122"/>
                <a:cs typeface="Arial" pitchFamily="34" charset="0"/>
              </a:rPr>
              <a:t>”关系</a:t>
            </a:r>
            <a:endParaRPr lang="en-US" altLang="zh-CN" sz="2800" b="1" dirty="0" smtClean="0">
              <a:solidFill>
                <a:srgbClr val="FF0000"/>
              </a:solidFill>
              <a:latin typeface="Arial" pitchFamily="34" charset="0"/>
              <a:ea typeface="华文细黑" pitchFamily="2" charset="-122"/>
              <a:cs typeface="Arial" pitchFamily="34" charset="0"/>
            </a:endParaRPr>
          </a:p>
        </p:txBody>
      </p:sp>
      <p:sp>
        <p:nvSpPr>
          <p:cNvPr id="27" name="TextBox 26"/>
          <p:cNvSpPr txBox="1"/>
          <p:nvPr/>
        </p:nvSpPr>
        <p:spPr>
          <a:xfrm>
            <a:off x="1259632" y="5427221"/>
            <a:ext cx="6361036" cy="954107"/>
          </a:xfrm>
          <a:prstGeom prst="rect">
            <a:avLst/>
          </a:prstGeom>
          <a:noFill/>
        </p:spPr>
        <p:txBody>
          <a:bodyPr wrap="square" rtlCol="0">
            <a:spAutoFit/>
          </a:bodyPr>
          <a:lstStyle/>
          <a:p>
            <a:r>
              <a:rPr lang="en-US" altLang="zh-CN" sz="2800" b="1" dirty="0" smtClean="0">
                <a:solidFill>
                  <a:srgbClr val="FF0000"/>
                </a:solidFill>
                <a:latin typeface="Arial" pitchFamily="34" charset="0"/>
                <a:ea typeface="华文细黑" pitchFamily="2" charset="-122"/>
                <a:cs typeface="Arial" pitchFamily="34" charset="0"/>
              </a:rPr>
              <a:t>Manager</a:t>
            </a:r>
            <a:r>
              <a:rPr lang="zh-CN" altLang="en-US" sz="2800" b="1" dirty="0" smtClean="0">
                <a:solidFill>
                  <a:srgbClr val="FF0000"/>
                </a:solidFill>
                <a:latin typeface="Arial" pitchFamily="34" charset="0"/>
                <a:ea typeface="华文细黑" pitchFamily="2" charset="-122"/>
                <a:cs typeface="Arial" pitchFamily="34" charset="0"/>
              </a:rPr>
              <a:t>和</a:t>
            </a:r>
            <a:r>
              <a:rPr lang="en-US" altLang="zh-CN" sz="2800" b="1" dirty="0" smtClean="0">
                <a:solidFill>
                  <a:srgbClr val="FF0000"/>
                </a:solidFill>
                <a:latin typeface="Arial" pitchFamily="34" charset="0"/>
                <a:ea typeface="华文细黑" pitchFamily="2" charset="-122"/>
                <a:cs typeface="Arial" pitchFamily="34" charset="0"/>
              </a:rPr>
              <a:t>Employee</a:t>
            </a:r>
            <a:r>
              <a:rPr lang="zh-CN" altLang="en-US" sz="2800" b="1" dirty="0" smtClean="0">
                <a:solidFill>
                  <a:srgbClr val="FF0000"/>
                </a:solidFill>
                <a:latin typeface="Arial" pitchFamily="34" charset="0"/>
                <a:ea typeface="华文细黑" pitchFamily="2" charset="-122"/>
                <a:cs typeface="Arial" pitchFamily="34" charset="0"/>
              </a:rPr>
              <a:t>之间存在“</a:t>
            </a:r>
            <a:r>
              <a:rPr lang="en-US" altLang="zh-CN" sz="2800" b="1" dirty="0" smtClean="0">
                <a:solidFill>
                  <a:srgbClr val="FF0000"/>
                </a:solidFill>
                <a:latin typeface="Arial" pitchFamily="34" charset="0"/>
                <a:ea typeface="华文细黑" pitchFamily="2" charset="-122"/>
                <a:cs typeface="Arial" pitchFamily="34" charset="0"/>
              </a:rPr>
              <a:t>is</a:t>
            </a:r>
            <a:r>
              <a:rPr lang="zh-CN" altLang="en-US" sz="2800" b="1" dirty="0" smtClean="0">
                <a:solidFill>
                  <a:srgbClr val="FF0000"/>
                </a:solidFill>
                <a:latin typeface="Arial" pitchFamily="34" charset="0"/>
                <a:ea typeface="华文细黑" pitchFamily="2" charset="-122"/>
                <a:cs typeface="Arial" pitchFamily="34" charset="0"/>
              </a:rPr>
              <a:t> </a:t>
            </a:r>
            <a:r>
              <a:rPr lang="en-US" altLang="zh-CN" sz="2800" b="1" dirty="0" smtClean="0">
                <a:solidFill>
                  <a:srgbClr val="FF0000"/>
                </a:solidFill>
                <a:latin typeface="Arial" pitchFamily="34" charset="0"/>
                <a:ea typeface="华文细黑" pitchFamily="2" charset="-122"/>
                <a:cs typeface="Arial" pitchFamily="34" charset="0"/>
              </a:rPr>
              <a:t>a</a:t>
            </a:r>
            <a:r>
              <a:rPr lang="zh-CN" altLang="en-US" sz="2800" b="1" dirty="0" smtClean="0">
                <a:solidFill>
                  <a:srgbClr val="FF0000"/>
                </a:solidFill>
                <a:latin typeface="Arial" pitchFamily="34" charset="0"/>
                <a:ea typeface="华文细黑" pitchFamily="2" charset="-122"/>
                <a:cs typeface="Arial" pitchFamily="34" charset="0"/>
              </a:rPr>
              <a:t>”关系，即，</a:t>
            </a:r>
            <a:r>
              <a:rPr lang="en-US" altLang="zh-CN" sz="2800" b="1" dirty="0" smtClean="0">
                <a:solidFill>
                  <a:srgbClr val="FF0000"/>
                </a:solidFill>
                <a:latin typeface="Arial" pitchFamily="34" charset="0"/>
                <a:ea typeface="华文细黑" pitchFamily="2" charset="-122"/>
                <a:cs typeface="Arial" pitchFamily="34" charset="0"/>
              </a:rPr>
              <a:t>Manager is a Employee</a:t>
            </a:r>
            <a:r>
              <a:rPr lang="zh-CN" altLang="en-US" sz="2800" b="1" dirty="0" smtClean="0">
                <a:solidFill>
                  <a:srgbClr val="FF0000"/>
                </a:solidFill>
                <a:latin typeface="Arial" pitchFamily="34" charset="0"/>
                <a:ea typeface="华文细黑" pitchFamily="2" charset="-122"/>
                <a:cs typeface="Arial" pitchFamily="34" charset="0"/>
              </a:rPr>
              <a:t>。</a:t>
            </a:r>
            <a:endParaRPr lang="zh-CN" altLang="en-US" sz="2800" b="1" dirty="0">
              <a:solidFill>
                <a:srgbClr val="FF0000"/>
              </a:solidFill>
              <a:latin typeface="Arial" pitchFamily="34" charset="0"/>
              <a:ea typeface="华文细黑" pitchFamily="2" charset="-122"/>
              <a:cs typeface="Arial" pitchFamily="34" charset="0"/>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5394" y="1618643"/>
            <a:ext cx="2882469" cy="3002572"/>
          </a:xfrm>
          <a:prstGeom prst="rect">
            <a:avLst/>
          </a:prstGeom>
          <a:noFill/>
          <a:ln w="9525">
            <a:solidFill>
              <a:srgbClr val="C00000"/>
            </a:solidFill>
            <a:miter lim="800000"/>
            <a:headEnd/>
            <a:tailEnd/>
          </a:ln>
          <a:extLst>
            <a:ext uri="{909E8E84-426E-40DD-AFC4-6F175D3DCCD1}">
              <a14:hiddenFill xmlns:a14="http://schemas.microsoft.com/office/drawing/2010/main">
                <a:solidFill>
                  <a:schemeClr val="accent1"/>
                </a:solidFill>
              </a14:hiddenFill>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95936" y="1503948"/>
            <a:ext cx="4176464" cy="3825641"/>
          </a:xfrm>
          <a:prstGeom prst="rect">
            <a:avLst/>
          </a:prstGeom>
          <a:noFill/>
          <a:ln w="9525">
            <a:solidFill>
              <a:srgbClr val="C00000"/>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p:cTn id="7" dur="500" fill="hold"/>
                                        <p:tgtEl>
                                          <p:spTgt spid="27"/>
                                        </p:tgtEl>
                                        <p:attrNameLst>
                                          <p:attrName>ppt_w</p:attrName>
                                        </p:attrNameLst>
                                      </p:cBhvr>
                                      <p:tavLst>
                                        <p:tav tm="0">
                                          <p:val>
                                            <p:strVal val="#ppt_w*0.05"/>
                                          </p:val>
                                        </p:tav>
                                        <p:tav tm="100000">
                                          <p:val>
                                            <p:strVal val="#ppt_w"/>
                                          </p:val>
                                        </p:tav>
                                      </p:tavLst>
                                    </p:anim>
                                    <p:anim calcmode="lin" valueType="num">
                                      <p:cBhvr>
                                        <p:cTn id="8" dur="500" fill="hold"/>
                                        <p:tgtEl>
                                          <p:spTgt spid="27"/>
                                        </p:tgtEl>
                                        <p:attrNameLst>
                                          <p:attrName>ppt_h</p:attrName>
                                        </p:attrNameLst>
                                      </p:cBhvr>
                                      <p:tavLst>
                                        <p:tav tm="0">
                                          <p:val>
                                            <p:strVal val="#ppt_h"/>
                                          </p:val>
                                        </p:tav>
                                        <p:tav tm="100000">
                                          <p:val>
                                            <p:strVal val="#ppt_h"/>
                                          </p:val>
                                        </p:tav>
                                      </p:tavLst>
                                    </p:anim>
                                    <p:anim calcmode="lin" valueType="num">
                                      <p:cBhvr>
                                        <p:cTn id="9" dur="500" fill="hold"/>
                                        <p:tgtEl>
                                          <p:spTgt spid="27"/>
                                        </p:tgtEl>
                                        <p:attrNameLst>
                                          <p:attrName>ppt_x</p:attrName>
                                        </p:attrNameLst>
                                      </p:cBhvr>
                                      <p:tavLst>
                                        <p:tav tm="0">
                                          <p:val>
                                            <p:strVal val="#ppt_x-.2"/>
                                          </p:val>
                                        </p:tav>
                                        <p:tav tm="100000">
                                          <p:val>
                                            <p:strVal val="#ppt_x"/>
                                          </p:val>
                                        </p:tav>
                                      </p:tavLst>
                                    </p:anim>
                                    <p:anim calcmode="lin" valueType="num">
                                      <p:cBhvr>
                                        <p:cTn id="10" dur="500" fill="hold"/>
                                        <p:tgtEl>
                                          <p:spTgt spid="27"/>
                                        </p:tgtEl>
                                        <p:attrNameLst>
                                          <p:attrName>ppt_y</p:attrName>
                                        </p:attrNameLst>
                                      </p:cBhvr>
                                      <p:tavLst>
                                        <p:tav tm="0">
                                          <p:val>
                                            <p:strVal val="#ppt_y"/>
                                          </p:val>
                                        </p:tav>
                                        <p:tav tm="100000">
                                          <p:val>
                                            <p:strVal val="#ppt_y"/>
                                          </p:val>
                                        </p:tav>
                                      </p:tavLst>
                                    </p:anim>
                                    <p:animEffect transition="in" filter="fade">
                                      <p:cBhvr>
                                        <p:cTn id="11"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5.4</a:t>
            </a:r>
            <a:r>
              <a:rPr lang="zh-CN" altLang="en-US" dirty="0" smtClean="0"/>
              <a:t>子类</a:t>
            </a:r>
            <a:endParaRPr lang="zh-CN" altLang="en-US" dirty="0"/>
          </a:p>
        </p:txBody>
      </p:sp>
      <p:sp>
        <p:nvSpPr>
          <p:cNvPr id="24" name="TextBox 23"/>
          <p:cNvSpPr txBox="1"/>
          <p:nvPr/>
        </p:nvSpPr>
        <p:spPr>
          <a:xfrm>
            <a:off x="323528" y="980728"/>
            <a:ext cx="8424936" cy="3077766"/>
          </a:xfrm>
          <a:prstGeom prst="rect">
            <a:avLst/>
          </a:prstGeom>
          <a:noFill/>
        </p:spPr>
        <p:txBody>
          <a:bodyPr wrap="square" rtlCol="0">
            <a:spAutoFit/>
          </a:bodyPr>
          <a:lstStyle/>
          <a:p>
            <a:pPr>
              <a:spcAft>
                <a:spcPts val="600"/>
              </a:spcAft>
              <a:buFont typeface="Wingdings" pitchFamily="2" charset="2"/>
              <a:buChar char="n"/>
            </a:pPr>
            <a:r>
              <a:rPr lang="en-US" altLang="zh-CN" sz="2800" b="1" dirty="0" smtClean="0">
                <a:solidFill>
                  <a:srgbClr val="FF0000"/>
                </a:solidFill>
                <a:latin typeface="Arial" pitchFamily="34" charset="0"/>
                <a:ea typeface="华文细黑" pitchFamily="2" charset="-122"/>
                <a:cs typeface="Arial" pitchFamily="34" charset="0"/>
              </a:rPr>
              <a:t>2</a:t>
            </a:r>
            <a:r>
              <a:rPr lang="zh-CN" altLang="en-US" sz="2800" b="1" dirty="0" smtClean="0">
                <a:solidFill>
                  <a:srgbClr val="FF0000"/>
                </a:solidFill>
                <a:latin typeface="Arial" pitchFamily="34" charset="0"/>
                <a:ea typeface="华文细黑" pitchFamily="2" charset="-122"/>
                <a:cs typeface="Arial" pitchFamily="34" charset="0"/>
              </a:rPr>
              <a:t> </a:t>
            </a:r>
            <a:r>
              <a:rPr lang="en-US" altLang="zh-CN" sz="2800" b="1" dirty="0" smtClean="0">
                <a:solidFill>
                  <a:srgbClr val="FF0000"/>
                </a:solidFill>
                <a:latin typeface="Arial" pitchFamily="34" charset="0"/>
                <a:ea typeface="华文细黑" pitchFamily="2" charset="-122"/>
                <a:cs typeface="Arial" pitchFamily="34" charset="0"/>
              </a:rPr>
              <a:t>extends</a:t>
            </a:r>
            <a:r>
              <a:rPr lang="zh-CN" altLang="en-US" sz="2800" b="1" dirty="0" smtClean="0">
                <a:solidFill>
                  <a:srgbClr val="FF0000"/>
                </a:solidFill>
                <a:latin typeface="Arial" pitchFamily="34" charset="0"/>
                <a:ea typeface="华文细黑" pitchFamily="2" charset="-122"/>
                <a:cs typeface="Arial" pitchFamily="34" charset="0"/>
              </a:rPr>
              <a:t>关键字</a:t>
            </a:r>
            <a:endParaRPr lang="en-US" altLang="zh-CN" sz="2800" b="1" dirty="0" smtClean="0">
              <a:solidFill>
                <a:srgbClr val="FF0000"/>
              </a:solidFill>
              <a:latin typeface="Arial" pitchFamily="34" charset="0"/>
              <a:ea typeface="华文细黑" pitchFamily="2" charset="-122"/>
              <a:cs typeface="Arial" pitchFamily="34" charset="0"/>
            </a:endParaRPr>
          </a:p>
          <a:p>
            <a:pPr>
              <a:spcAft>
                <a:spcPts val="600"/>
              </a:spcAft>
              <a:buFont typeface="Wingdings" pitchFamily="2" charset="2"/>
              <a:buChar char="Ø"/>
            </a:pPr>
            <a:r>
              <a:rPr lang="zh-CN" altLang="en-US" sz="2600" b="1" dirty="0" smtClean="0">
                <a:solidFill>
                  <a:srgbClr val="0000FF"/>
                </a:solidFill>
                <a:latin typeface="Arial" pitchFamily="34" charset="0"/>
                <a:ea typeface="华文细黑" pitchFamily="2" charset="-122"/>
                <a:cs typeface="Arial" pitchFamily="34" charset="0"/>
              </a:rPr>
              <a:t>派生机制：</a:t>
            </a:r>
            <a:r>
              <a:rPr lang="zh-CN" altLang="en-US" sz="2600" b="1" dirty="0" smtClean="0">
                <a:latin typeface="Arial" pitchFamily="34" charset="0"/>
                <a:ea typeface="华文细黑" pitchFamily="2" charset="-122"/>
                <a:cs typeface="Arial" pitchFamily="34" charset="0"/>
              </a:rPr>
              <a:t>面向对象语言提供了派生机制，它允许用以前的类来定义一个新类，新类称为子类，原来的类称作父类或超类。两类中公共的内容放到父类中，特殊的内容放到子类中。</a:t>
            </a:r>
            <a:endParaRPr lang="en-US" altLang="zh-CN" sz="2600" b="1" dirty="0" smtClean="0">
              <a:latin typeface="Arial" pitchFamily="34" charset="0"/>
              <a:ea typeface="华文细黑" pitchFamily="2" charset="-122"/>
              <a:cs typeface="Arial" pitchFamily="34" charset="0"/>
            </a:endParaRPr>
          </a:p>
          <a:p>
            <a:pPr>
              <a:spcAft>
                <a:spcPts val="600"/>
              </a:spcAft>
              <a:buFont typeface="Wingdings" pitchFamily="2" charset="2"/>
              <a:buChar char="Ø"/>
            </a:pPr>
            <a:r>
              <a:rPr lang="en-US" altLang="zh-CN" sz="2600" b="1" dirty="0" smtClean="0">
                <a:solidFill>
                  <a:srgbClr val="0000FF"/>
                </a:solidFill>
                <a:latin typeface="Arial" pitchFamily="34" charset="0"/>
                <a:ea typeface="华文细黑" pitchFamily="2" charset="-122"/>
                <a:cs typeface="Arial" pitchFamily="34" charset="0"/>
              </a:rPr>
              <a:t>extends</a:t>
            </a:r>
            <a:r>
              <a:rPr lang="zh-CN" altLang="en-US" sz="2600" b="1" dirty="0" smtClean="0">
                <a:solidFill>
                  <a:srgbClr val="0000FF"/>
                </a:solidFill>
                <a:latin typeface="Arial" pitchFamily="34" charset="0"/>
                <a:ea typeface="华文细黑" pitchFamily="2" charset="-122"/>
                <a:cs typeface="Arial" pitchFamily="34" charset="0"/>
              </a:rPr>
              <a:t>关键字：</a:t>
            </a:r>
            <a:r>
              <a:rPr lang="zh-CN" altLang="en-US" sz="2600" b="1" dirty="0" smtClean="0">
                <a:latin typeface="Arial" pitchFamily="34" charset="0"/>
                <a:ea typeface="华文细黑" pitchFamily="2" charset="-122"/>
                <a:cs typeface="Arial" pitchFamily="34" charset="0"/>
              </a:rPr>
              <a:t>在</a:t>
            </a:r>
            <a:r>
              <a:rPr lang="en-US" altLang="zh-CN" sz="2600" b="1" dirty="0" smtClean="0">
                <a:latin typeface="Arial" pitchFamily="34" charset="0"/>
                <a:ea typeface="华文细黑" pitchFamily="2" charset="-122"/>
                <a:cs typeface="Arial" pitchFamily="34" charset="0"/>
              </a:rPr>
              <a:t>Java</a:t>
            </a:r>
            <a:r>
              <a:rPr lang="zh-CN" altLang="en-US" sz="2600" b="1" dirty="0" smtClean="0">
                <a:latin typeface="Arial" pitchFamily="34" charset="0"/>
                <a:ea typeface="华文细黑" pitchFamily="2" charset="-122"/>
                <a:cs typeface="Arial" pitchFamily="34" charset="0"/>
              </a:rPr>
              <a:t>中，用关键字</a:t>
            </a:r>
            <a:r>
              <a:rPr lang="en-US" altLang="zh-CN" sz="2600" b="1" dirty="0" smtClean="0">
                <a:solidFill>
                  <a:srgbClr val="FF0000"/>
                </a:solidFill>
                <a:latin typeface="Arial" pitchFamily="34" charset="0"/>
                <a:ea typeface="华文细黑" pitchFamily="2" charset="-122"/>
                <a:cs typeface="Arial" pitchFamily="34" charset="0"/>
              </a:rPr>
              <a:t>extends</a:t>
            </a:r>
            <a:r>
              <a:rPr lang="zh-CN" altLang="en-US" sz="2600" b="1" dirty="0" smtClean="0">
                <a:latin typeface="Arial" pitchFamily="34" charset="0"/>
                <a:ea typeface="华文细黑" pitchFamily="2" charset="-122"/>
                <a:cs typeface="Arial" pitchFamily="34" charset="0"/>
              </a:rPr>
              <a:t>表示派生。其格式如下：</a:t>
            </a:r>
            <a:endParaRPr lang="en-US" altLang="zh-CN" sz="2600" b="1" dirty="0" smtClean="0">
              <a:latin typeface="Arial" pitchFamily="34" charset="0"/>
              <a:ea typeface="华文细黑" pitchFamily="2" charset="-122"/>
              <a:cs typeface="Arial" pitchFamily="34" charset="0"/>
            </a:endParaRPr>
          </a:p>
        </p:txBody>
      </p:sp>
      <p:sp>
        <p:nvSpPr>
          <p:cNvPr id="7" name="TextBox 6"/>
          <p:cNvSpPr txBox="1"/>
          <p:nvPr/>
        </p:nvSpPr>
        <p:spPr>
          <a:xfrm>
            <a:off x="1907704" y="4005064"/>
            <a:ext cx="4608512" cy="1292662"/>
          </a:xfrm>
          <a:prstGeom prst="rect">
            <a:avLst/>
          </a:prstGeom>
          <a:solidFill>
            <a:srgbClr val="FFFFCC"/>
          </a:solidFill>
          <a:ln>
            <a:solidFill>
              <a:srgbClr val="FF0000"/>
            </a:solidFill>
          </a:ln>
        </p:spPr>
        <p:txBody>
          <a:bodyPr wrap="square" rtlCol="0">
            <a:spAutoFit/>
          </a:bodyPr>
          <a:lstStyle/>
          <a:p>
            <a:r>
              <a:rPr lang="en-US" altLang="zh-CN" sz="2600" dirty="0" smtClean="0">
                <a:latin typeface="Arial" pitchFamily="34" charset="0"/>
                <a:cs typeface="Arial" pitchFamily="34" charset="0"/>
              </a:rPr>
              <a:t>public class </a:t>
            </a:r>
            <a:r>
              <a:rPr lang="en-US" altLang="zh-CN" sz="2600" dirty="0" smtClean="0">
                <a:solidFill>
                  <a:srgbClr val="0000FF"/>
                </a:solidFill>
                <a:latin typeface="Arial" pitchFamily="34" charset="0"/>
                <a:cs typeface="Arial" pitchFamily="34" charset="0"/>
              </a:rPr>
              <a:t>A</a:t>
            </a:r>
            <a:r>
              <a:rPr lang="en-US" altLang="zh-CN" sz="2600" dirty="0" smtClean="0">
                <a:latin typeface="Arial" pitchFamily="34" charset="0"/>
                <a:cs typeface="Arial" pitchFamily="34" charset="0"/>
              </a:rPr>
              <a:t> </a:t>
            </a:r>
            <a:r>
              <a:rPr lang="en-US" altLang="zh-CN" sz="2600" dirty="0" smtClean="0">
                <a:solidFill>
                  <a:srgbClr val="FF0000"/>
                </a:solidFill>
                <a:latin typeface="Arial" pitchFamily="34" charset="0"/>
                <a:cs typeface="Arial" pitchFamily="34" charset="0"/>
              </a:rPr>
              <a:t>extends</a:t>
            </a:r>
            <a:r>
              <a:rPr lang="en-US" altLang="zh-CN" sz="2600" dirty="0" smtClean="0">
                <a:latin typeface="Arial" pitchFamily="34" charset="0"/>
                <a:cs typeface="Arial" pitchFamily="34" charset="0"/>
              </a:rPr>
              <a:t> </a:t>
            </a:r>
            <a:r>
              <a:rPr lang="en-US" altLang="zh-CN" sz="2600" dirty="0" smtClean="0">
                <a:solidFill>
                  <a:srgbClr val="0000FF"/>
                </a:solidFill>
                <a:latin typeface="Arial" pitchFamily="34" charset="0"/>
                <a:cs typeface="Arial" pitchFamily="34" charset="0"/>
              </a:rPr>
              <a:t>B</a:t>
            </a:r>
            <a:r>
              <a:rPr lang="en-US" altLang="zh-CN" sz="2600" dirty="0" smtClean="0">
                <a:latin typeface="Arial" pitchFamily="34" charset="0"/>
                <a:cs typeface="Arial" pitchFamily="34" charset="0"/>
              </a:rPr>
              <a:t>{</a:t>
            </a:r>
          </a:p>
          <a:p>
            <a:r>
              <a:rPr lang="en-US" altLang="zh-CN" sz="2600" dirty="0" smtClean="0">
                <a:latin typeface="Arial" pitchFamily="34" charset="0"/>
                <a:cs typeface="Arial" pitchFamily="34" charset="0"/>
              </a:rPr>
              <a:t>……</a:t>
            </a:r>
          </a:p>
          <a:p>
            <a:r>
              <a:rPr lang="en-US" altLang="zh-CN" sz="2600" dirty="0" smtClean="0">
                <a:latin typeface="Arial" pitchFamily="34" charset="0"/>
                <a:cs typeface="Arial" pitchFamily="34" charset="0"/>
              </a:rPr>
              <a:t>}</a:t>
            </a:r>
            <a:endParaRPr lang="zh-CN" altLang="en-US" sz="2600" dirty="0">
              <a:latin typeface="Arial" pitchFamily="34" charset="0"/>
              <a:cs typeface="Arial" pitchFamily="34" charset="0"/>
            </a:endParaRPr>
          </a:p>
        </p:txBody>
      </p:sp>
      <p:sp>
        <p:nvSpPr>
          <p:cNvPr id="8" name="TextBox 7"/>
          <p:cNvSpPr txBox="1"/>
          <p:nvPr/>
        </p:nvSpPr>
        <p:spPr>
          <a:xfrm>
            <a:off x="323528" y="5445224"/>
            <a:ext cx="8136904" cy="1292662"/>
          </a:xfrm>
          <a:prstGeom prst="rect">
            <a:avLst/>
          </a:prstGeom>
          <a:solidFill>
            <a:schemeClr val="bg1"/>
          </a:solidFill>
        </p:spPr>
        <p:txBody>
          <a:bodyPr wrap="square" rtlCol="0">
            <a:spAutoFit/>
          </a:bodyPr>
          <a:lstStyle/>
          <a:p>
            <a:r>
              <a:rPr lang="zh-CN" altLang="en-US" sz="2600" b="1" dirty="0" smtClean="0">
                <a:latin typeface="Arial" pitchFamily="34" charset="0"/>
                <a:ea typeface="楷体" pitchFamily="49" charset="-122"/>
                <a:cs typeface="Arial" pitchFamily="34" charset="0"/>
              </a:rPr>
              <a:t>类</a:t>
            </a:r>
            <a:r>
              <a:rPr lang="en-US" altLang="zh-CN" sz="2600" b="1" dirty="0" smtClean="0">
                <a:latin typeface="Arial" pitchFamily="34" charset="0"/>
                <a:ea typeface="楷体" pitchFamily="49" charset="-122"/>
                <a:cs typeface="Arial" pitchFamily="34" charset="0"/>
              </a:rPr>
              <a:t>A</a:t>
            </a:r>
            <a:r>
              <a:rPr lang="zh-CN" altLang="en-US" sz="2600" b="1" dirty="0" smtClean="0">
                <a:latin typeface="Arial" pitchFamily="34" charset="0"/>
                <a:ea typeface="楷体" pitchFamily="49" charset="-122"/>
                <a:cs typeface="Arial" pitchFamily="34" charset="0"/>
              </a:rPr>
              <a:t>派生于类</a:t>
            </a:r>
            <a:r>
              <a:rPr lang="en-US" altLang="zh-CN" sz="2600" b="1" dirty="0" smtClean="0">
                <a:latin typeface="Arial" pitchFamily="34" charset="0"/>
                <a:ea typeface="楷体" pitchFamily="49" charset="-122"/>
                <a:cs typeface="Arial" pitchFamily="34" charset="0"/>
              </a:rPr>
              <a:t>B</a:t>
            </a:r>
            <a:r>
              <a:rPr lang="zh-CN" altLang="en-US" sz="2600" b="1" dirty="0" smtClean="0">
                <a:latin typeface="Arial" pitchFamily="34" charset="0"/>
                <a:ea typeface="楷体" pitchFamily="49" charset="-122"/>
                <a:cs typeface="Arial" pitchFamily="34" charset="0"/>
              </a:rPr>
              <a:t>，</a:t>
            </a:r>
            <a:r>
              <a:rPr lang="en-US" altLang="zh-CN" sz="2600" b="1" dirty="0" smtClean="0">
                <a:latin typeface="Arial" pitchFamily="34" charset="0"/>
                <a:ea typeface="楷体" pitchFamily="49" charset="-122"/>
                <a:cs typeface="Arial" pitchFamily="34" charset="0"/>
              </a:rPr>
              <a:t>A</a:t>
            </a:r>
            <a:r>
              <a:rPr lang="zh-CN" altLang="en-US" sz="2600" b="1" dirty="0" smtClean="0">
                <a:latin typeface="Arial" pitchFamily="34" charset="0"/>
                <a:ea typeface="楷体" pitchFamily="49" charset="-122"/>
                <a:cs typeface="Arial" pitchFamily="34" charset="0"/>
              </a:rPr>
              <a:t>为子类，</a:t>
            </a:r>
            <a:r>
              <a:rPr lang="en-US" altLang="zh-CN" sz="2600" b="1" dirty="0" smtClean="0">
                <a:latin typeface="Arial" pitchFamily="34" charset="0"/>
                <a:ea typeface="楷体" pitchFamily="49" charset="-122"/>
                <a:cs typeface="Arial" pitchFamily="34" charset="0"/>
              </a:rPr>
              <a:t>B</a:t>
            </a:r>
            <a:r>
              <a:rPr lang="zh-CN" altLang="en-US" sz="2600" b="1" dirty="0" smtClean="0">
                <a:latin typeface="Arial" pitchFamily="34" charset="0"/>
                <a:ea typeface="楷体" pitchFamily="49" charset="-122"/>
                <a:cs typeface="Arial" pitchFamily="34" charset="0"/>
              </a:rPr>
              <a:t>为父类。如果一个类的定义中没有出现</a:t>
            </a:r>
            <a:r>
              <a:rPr lang="en-US" altLang="zh-CN" sz="2600" b="1" dirty="0" smtClean="0">
                <a:latin typeface="Arial" pitchFamily="34" charset="0"/>
                <a:ea typeface="楷体" pitchFamily="49" charset="-122"/>
                <a:cs typeface="Arial" pitchFamily="34" charset="0"/>
              </a:rPr>
              <a:t>extends</a:t>
            </a:r>
            <a:r>
              <a:rPr lang="zh-CN" altLang="en-US" sz="2600" b="1" dirty="0" smtClean="0">
                <a:latin typeface="Arial" pitchFamily="34" charset="0"/>
                <a:ea typeface="楷体" pitchFamily="49" charset="-122"/>
                <a:cs typeface="Arial" pitchFamily="34" charset="0"/>
              </a:rPr>
              <a:t>关键字，则表明这个类派生于</a:t>
            </a:r>
            <a:r>
              <a:rPr lang="en-US" altLang="zh-CN" sz="2600" b="1" dirty="0" smtClean="0">
                <a:latin typeface="Arial" pitchFamily="34" charset="0"/>
                <a:ea typeface="楷体" pitchFamily="49" charset="-122"/>
                <a:cs typeface="Arial" pitchFamily="34" charset="0"/>
              </a:rPr>
              <a:t>Object</a:t>
            </a:r>
            <a:r>
              <a:rPr lang="zh-CN" altLang="en-US" sz="2600" b="1" dirty="0" smtClean="0">
                <a:latin typeface="Arial" pitchFamily="34" charset="0"/>
                <a:ea typeface="楷体" pitchFamily="49" charset="-122"/>
                <a:cs typeface="Arial" pitchFamily="34" charset="0"/>
              </a:rPr>
              <a:t>类，</a:t>
            </a:r>
            <a:r>
              <a:rPr lang="en-US" altLang="zh-CN" sz="2600" b="1" dirty="0" smtClean="0">
                <a:latin typeface="Arial" pitchFamily="34" charset="0"/>
                <a:ea typeface="楷体" pitchFamily="49" charset="-122"/>
                <a:cs typeface="Arial" pitchFamily="34" charset="0"/>
              </a:rPr>
              <a:t>Object</a:t>
            </a:r>
            <a:r>
              <a:rPr lang="zh-CN" altLang="en-US" sz="2600" b="1" dirty="0" smtClean="0">
                <a:latin typeface="Arial" pitchFamily="34" charset="0"/>
                <a:ea typeface="楷体" pitchFamily="49" charset="-122"/>
                <a:cs typeface="Arial" pitchFamily="34" charset="0"/>
              </a:rPr>
              <a:t>类是</a:t>
            </a:r>
            <a:r>
              <a:rPr lang="en-US" altLang="zh-CN" sz="2600" b="1" dirty="0" smtClean="0">
                <a:latin typeface="Arial" pitchFamily="34" charset="0"/>
                <a:ea typeface="楷体" pitchFamily="49" charset="-122"/>
                <a:cs typeface="Arial" pitchFamily="34" charset="0"/>
              </a:rPr>
              <a:t>Java</a:t>
            </a:r>
            <a:r>
              <a:rPr lang="zh-CN" altLang="en-US" sz="2600" b="1" dirty="0" smtClean="0">
                <a:latin typeface="Arial" pitchFamily="34" charset="0"/>
                <a:ea typeface="楷体" pitchFamily="49" charset="-122"/>
                <a:cs typeface="Arial" pitchFamily="34" charset="0"/>
              </a:rPr>
              <a:t>中预定义的任何类的父类。</a:t>
            </a:r>
            <a:endParaRPr lang="zh-CN" altLang="en-US" sz="2600" b="1" dirty="0">
              <a:latin typeface="Arial" pitchFamily="34" charset="0"/>
              <a:ea typeface="楷体" pitchFamily="49" charset="-122"/>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slide(fromBottom)">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slide(fromBottom)">
                                      <p:cBhvr>
                                        <p:cTn id="2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5.4</a:t>
            </a:r>
            <a:r>
              <a:rPr lang="zh-CN" altLang="en-US" dirty="0" smtClean="0"/>
              <a:t>子类</a:t>
            </a:r>
            <a:endParaRPr lang="zh-CN" altLang="en-US" dirty="0"/>
          </a:p>
        </p:txBody>
      </p:sp>
      <p:sp>
        <p:nvSpPr>
          <p:cNvPr id="5" name="TextBox 4"/>
          <p:cNvSpPr txBox="1"/>
          <p:nvPr/>
        </p:nvSpPr>
        <p:spPr>
          <a:xfrm>
            <a:off x="467544" y="1628800"/>
            <a:ext cx="1008112" cy="523220"/>
          </a:xfrm>
          <a:prstGeom prst="rect">
            <a:avLst/>
          </a:prstGeom>
          <a:noFill/>
        </p:spPr>
        <p:txBody>
          <a:bodyPr wrap="square" rtlCol="0">
            <a:spAutoFit/>
          </a:bodyPr>
          <a:lstStyle/>
          <a:p>
            <a:pPr algn="ctr"/>
            <a:r>
              <a:rPr lang="zh-CN" altLang="en-US" sz="2800" b="1" dirty="0" smtClean="0">
                <a:solidFill>
                  <a:srgbClr val="0000FF"/>
                </a:solidFill>
              </a:rPr>
              <a:t>父类</a:t>
            </a:r>
            <a:endParaRPr lang="zh-CN" altLang="en-US" sz="2800" b="1" dirty="0">
              <a:solidFill>
                <a:srgbClr val="0000FF"/>
              </a:solidFill>
            </a:endParaRPr>
          </a:p>
        </p:txBody>
      </p:sp>
      <p:sp>
        <p:nvSpPr>
          <p:cNvPr id="6" name="TextBox 5"/>
          <p:cNvSpPr txBox="1"/>
          <p:nvPr/>
        </p:nvSpPr>
        <p:spPr>
          <a:xfrm>
            <a:off x="323528" y="4917975"/>
            <a:ext cx="1008112" cy="523220"/>
          </a:xfrm>
          <a:prstGeom prst="rect">
            <a:avLst/>
          </a:prstGeom>
          <a:noFill/>
        </p:spPr>
        <p:txBody>
          <a:bodyPr wrap="square" rtlCol="0">
            <a:spAutoFit/>
          </a:bodyPr>
          <a:lstStyle/>
          <a:p>
            <a:pPr algn="ctr"/>
            <a:r>
              <a:rPr lang="zh-CN" altLang="en-US" sz="2800" b="1" dirty="0" smtClean="0">
                <a:solidFill>
                  <a:srgbClr val="0000FF"/>
                </a:solidFill>
              </a:rPr>
              <a:t>子类</a:t>
            </a:r>
            <a:endParaRPr lang="zh-CN" altLang="en-US" sz="2800" b="1" dirty="0">
              <a:solidFill>
                <a:srgbClr val="0000FF"/>
              </a:solidFill>
            </a:endParaRPr>
          </a:p>
        </p:txBody>
      </p:sp>
      <p:grpSp>
        <p:nvGrpSpPr>
          <p:cNvPr id="10" name="组合 9"/>
          <p:cNvGrpSpPr/>
          <p:nvPr/>
        </p:nvGrpSpPr>
        <p:grpSpPr>
          <a:xfrm>
            <a:off x="3923928" y="3501008"/>
            <a:ext cx="1152128" cy="533673"/>
            <a:chOff x="4716016" y="3501008"/>
            <a:chExt cx="1152128" cy="533673"/>
          </a:xfrm>
        </p:grpSpPr>
        <p:sp>
          <p:nvSpPr>
            <p:cNvPr id="8" name="下箭头 7"/>
            <p:cNvSpPr/>
            <p:nvPr/>
          </p:nvSpPr>
          <p:spPr>
            <a:xfrm>
              <a:off x="4716016" y="3501008"/>
              <a:ext cx="360040" cy="504056"/>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9" name="TextBox 8"/>
            <p:cNvSpPr txBox="1"/>
            <p:nvPr/>
          </p:nvSpPr>
          <p:spPr>
            <a:xfrm>
              <a:off x="5004048" y="3573016"/>
              <a:ext cx="864096" cy="461665"/>
            </a:xfrm>
            <a:prstGeom prst="rect">
              <a:avLst/>
            </a:prstGeom>
            <a:noFill/>
          </p:spPr>
          <p:txBody>
            <a:bodyPr wrap="square" rtlCol="0">
              <a:spAutoFit/>
            </a:bodyPr>
            <a:lstStyle/>
            <a:p>
              <a:r>
                <a:rPr lang="zh-CN" altLang="en-US" sz="2400" b="1" dirty="0" smtClean="0"/>
                <a:t>继承</a:t>
              </a:r>
              <a:endParaRPr lang="zh-CN" altLang="en-US" sz="2400" b="1" dirty="0"/>
            </a:p>
          </p:txBody>
        </p:sp>
      </p:gr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4187099"/>
            <a:ext cx="5781998" cy="2530877"/>
          </a:xfrm>
          <a:prstGeom prst="rect">
            <a:avLst/>
          </a:prstGeom>
          <a:noFill/>
          <a:ln w="9525">
            <a:solidFill>
              <a:srgbClr val="C00000"/>
            </a:solidFill>
            <a:miter lim="800000"/>
            <a:headEnd/>
            <a:tailEnd/>
          </a:ln>
          <a:extLst>
            <a:ext uri="{909E8E84-426E-40DD-AFC4-6F175D3DCCD1}">
              <a14:hiddenFill xmlns:a14="http://schemas.microsoft.com/office/drawing/2010/main">
                <a:solidFill>
                  <a:schemeClr val="accent1"/>
                </a:solidFill>
              </a14:hiddenFill>
            </a:ext>
          </a:extLst>
        </p:spPr>
      </p:pic>
      <p:pic>
        <p:nvPicPr>
          <p:cNvPr id="1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6413" y="389124"/>
            <a:ext cx="2882469" cy="3002572"/>
          </a:xfrm>
          <a:prstGeom prst="rect">
            <a:avLst/>
          </a:prstGeom>
          <a:noFill/>
          <a:ln w="9525">
            <a:solidFill>
              <a:srgbClr val="C00000"/>
            </a:solidFill>
            <a:miter lim="800000"/>
            <a:headEnd/>
            <a:tailEnd/>
          </a:ln>
          <a:extLst>
            <a:ext uri="{909E8E84-426E-40DD-AFC4-6F175D3DCCD1}">
              <a14:hiddenFill xmlns:a14="http://schemas.microsoft.com/office/drawing/2010/main">
                <a:solidFill>
                  <a:schemeClr val="accent1"/>
                </a:solidFill>
              </a14:hiddenFill>
            </a:ext>
          </a:extLst>
        </p:spPr>
      </p:pic>
      <p:sp>
        <p:nvSpPr>
          <p:cNvPr id="2" name="圆角矩形 1"/>
          <p:cNvSpPr/>
          <p:nvPr/>
        </p:nvSpPr>
        <p:spPr>
          <a:xfrm>
            <a:off x="2987824" y="1744680"/>
            <a:ext cx="2880320" cy="1368152"/>
          </a:xfrm>
          <a:prstGeom prst="roundRect">
            <a:avLst/>
          </a:prstGeom>
          <a:noFill/>
          <a:ln>
            <a:solidFill>
              <a:srgbClr val="0000FF"/>
            </a:solidFill>
            <a:prstDash val="dash"/>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5.4</a:t>
            </a:r>
            <a:r>
              <a:rPr lang="zh-CN" altLang="en-US" dirty="0" smtClean="0"/>
              <a:t>子类</a:t>
            </a:r>
            <a:endParaRPr lang="zh-CN" altLang="en-US" dirty="0"/>
          </a:p>
        </p:txBody>
      </p:sp>
      <p:sp>
        <p:nvSpPr>
          <p:cNvPr id="24" name="TextBox 23"/>
          <p:cNvSpPr txBox="1"/>
          <p:nvPr/>
        </p:nvSpPr>
        <p:spPr>
          <a:xfrm>
            <a:off x="323528" y="980728"/>
            <a:ext cx="8424936" cy="1323439"/>
          </a:xfrm>
          <a:prstGeom prst="rect">
            <a:avLst/>
          </a:prstGeom>
          <a:noFill/>
        </p:spPr>
        <p:txBody>
          <a:bodyPr wrap="square" rtlCol="0">
            <a:spAutoFit/>
          </a:bodyPr>
          <a:lstStyle/>
          <a:p>
            <a:pPr>
              <a:buFont typeface="Wingdings" pitchFamily="2" charset="2"/>
              <a:buChar char="n"/>
            </a:pPr>
            <a:r>
              <a:rPr lang="en-US" altLang="zh-CN" sz="2800" b="1" dirty="0" smtClean="0">
                <a:solidFill>
                  <a:srgbClr val="FF0000"/>
                </a:solidFill>
                <a:latin typeface="Arial" pitchFamily="34" charset="0"/>
                <a:ea typeface="华文细黑" pitchFamily="2" charset="-122"/>
                <a:cs typeface="Arial" pitchFamily="34" charset="0"/>
              </a:rPr>
              <a:t>3</a:t>
            </a:r>
            <a:r>
              <a:rPr lang="zh-CN" altLang="en-US" sz="2800" b="1" dirty="0" smtClean="0">
                <a:solidFill>
                  <a:srgbClr val="FF0000"/>
                </a:solidFill>
                <a:latin typeface="Arial" pitchFamily="34" charset="0"/>
                <a:ea typeface="华文细黑" pitchFamily="2" charset="-122"/>
                <a:cs typeface="Arial" pitchFamily="34" charset="0"/>
              </a:rPr>
              <a:t> 单重继承</a:t>
            </a:r>
            <a:endParaRPr lang="en-US" altLang="zh-CN" sz="2800" b="1" dirty="0" smtClean="0">
              <a:solidFill>
                <a:srgbClr val="FF0000"/>
              </a:solidFill>
              <a:latin typeface="Arial" pitchFamily="34" charset="0"/>
              <a:ea typeface="华文细黑" pitchFamily="2" charset="-122"/>
              <a:cs typeface="Arial" pitchFamily="34" charset="0"/>
            </a:endParaRPr>
          </a:p>
          <a:p>
            <a:pPr>
              <a:buFont typeface="Wingdings" pitchFamily="2" charset="2"/>
              <a:buChar char="Ø"/>
            </a:pPr>
            <a:r>
              <a:rPr lang="en-US" altLang="zh-CN" sz="2600" b="1" dirty="0" smtClean="0">
                <a:latin typeface="Arial" pitchFamily="34" charset="0"/>
                <a:ea typeface="华文细黑" pitchFamily="2" charset="-122"/>
                <a:cs typeface="Arial" pitchFamily="34" charset="0"/>
              </a:rPr>
              <a:t>Java</a:t>
            </a:r>
            <a:r>
              <a:rPr lang="zh-CN" altLang="en-US" sz="2600" b="1" dirty="0" smtClean="0">
                <a:latin typeface="Arial" pitchFamily="34" charset="0"/>
                <a:ea typeface="华文细黑" pitchFamily="2" charset="-122"/>
                <a:cs typeface="Arial" pitchFamily="34" charset="0"/>
              </a:rPr>
              <a:t>只允许从一个类中扩展类，这种限制称为单重继承。</a:t>
            </a:r>
            <a:r>
              <a:rPr lang="en-US" altLang="zh-CN" sz="2600" b="1" dirty="0" smtClean="0">
                <a:latin typeface="Arial" pitchFamily="34" charset="0"/>
                <a:ea typeface="华文细黑" pitchFamily="2" charset="-122"/>
                <a:cs typeface="Arial" pitchFamily="34" charset="0"/>
              </a:rPr>
              <a:t>Java</a:t>
            </a:r>
            <a:r>
              <a:rPr lang="zh-CN" altLang="en-US" sz="2600" b="1" dirty="0" smtClean="0">
                <a:latin typeface="Arial" pitchFamily="34" charset="0"/>
                <a:ea typeface="华文细黑" pitchFamily="2" charset="-122"/>
                <a:cs typeface="Arial" pitchFamily="34" charset="0"/>
              </a:rPr>
              <a:t>规定单重继承的限制，是让代码的可靠性更高。</a:t>
            </a:r>
            <a:endParaRPr lang="en-US" altLang="zh-CN" sz="2600" b="1" dirty="0" smtClean="0">
              <a:latin typeface="Arial" pitchFamily="34" charset="0"/>
              <a:ea typeface="华文细黑" pitchFamily="2" charset="-122"/>
              <a:cs typeface="Arial" pitchFamily="34" charset="0"/>
            </a:endParaRPr>
          </a:p>
        </p:txBody>
      </p:sp>
      <p:sp>
        <p:nvSpPr>
          <p:cNvPr id="7" name="TextBox 6"/>
          <p:cNvSpPr txBox="1"/>
          <p:nvPr/>
        </p:nvSpPr>
        <p:spPr>
          <a:xfrm>
            <a:off x="683568" y="2492896"/>
            <a:ext cx="3384376" cy="2092881"/>
          </a:xfrm>
          <a:prstGeom prst="rect">
            <a:avLst/>
          </a:prstGeom>
          <a:solidFill>
            <a:srgbClr val="FFFFCC"/>
          </a:solidFill>
          <a:ln>
            <a:solidFill>
              <a:srgbClr val="FF0000"/>
            </a:solidFill>
          </a:ln>
        </p:spPr>
        <p:txBody>
          <a:bodyPr wrap="square" rtlCol="0">
            <a:spAutoFit/>
          </a:bodyPr>
          <a:lstStyle/>
          <a:p>
            <a:r>
              <a:rPr lang="en-US" altLang="zh-CN" sz="2600" dirty="0" smtClean="0">
                <a:latin typeface="Arial" pitchFamily="34" charset="0"/>
                <a:cs typeface="Arial" pitchFamily="34" charset="0"/>
              </a:rPr>
              <a:t>public class </a:t>
            </a:r>
            <a:r>
              <a:rPr lang="en-US" altLang="zh-CN" sz="2600" dirty="0" smtClean="0">
                <a:solidFill>
                  <a:srgbClr val="FF0000"/>
                </a:solidFill>
                <a:latin typeface="Arial" pitchFamily="34" charset="0"/>
                <a:cs typeface="Arial" pitchFamily="34" charset="0"/>
              </a:rPr>
              <a:t>A</a:t>
            </a:r>
            <a:r>
              <a:rPr lang="en-US" altLang="zh-CN" sz="2600" dirty="0" smtClean="0">
                <a:latin typeface="Arial" pitchFamily="34" charset="0"/>
                <a:cs typeface="Arial" pitchFamily="34" charset="0"/>
              </a:rPr>
              <a:t> {</a:t>
            </a:r>
          </a:p>
          <a:p>
            <a:r>
              <a:rPr lang="zh-CN" altLang="en-US" sz="2600" dirty="0" smtClean="0">
                <a:latin typeface="Arial" pitchFamily="34" charset="0"/>
                <a:cs typeface="Arial" pitchFamily="34" charset="0"/>
              </a:rPr>
              <a:t>       </a:t>
            </a:r>
            <a:r>
              <a:rPr lang="en-US" altLang="zh-CN" sz="2600" dirty="0" smtClean="0">
                <a:latin typeface="Arial" pitchFamily="34" charset="0"/>
                <a:cs typeface="Arial" pitchFamily="34" charset="0"/>
              </a:rPr>
              <a:t>public void f(){</a:t>
            </a:r>
          </a:p>
          <a:p>
            <a:r>
              <a:rPr lang="en-US" altLang="zh-CN" sz="2600" dirty="0" smtClean="0">
                <a:latin typeface="Arial" pitchFamily="34" charset="0"/>
                <a:cs typeface="Arial" pitchFamily="34" charset="0"/>
              </a:rPr>
              <a:t>       …</a:t>
            </a:r>
          </a:p>
          <a:p>
            <a:r>
              <a:rPr lang="en-US" altLang="zh-CN" sz="2600" dirty="0" smtClean="0">
                <a:latin typeface="Arial" pitchFamily="34" charset="0"/>
                <a:cs typeface="Arial" pitchFamily="34" charset="0"/>
              </a:rPr>
              <a:t>        }</a:t>
            </a:r>
          </a:p>
          <a:p>
            <a:r>
              <a:rPr lang="en-US" altLang="zh-CN" sz="2600" dirty="0" smtClean="0">
                <a:latin typeface="Arial" pitchFamily="34" charset="0"/>
                <a:cs typeface="Arial" pitchFamily="34" charset="0"/>
              </a:rPr>
              <a:t>}</a:t>
            </a:r>
            <a:endParaRPr lang="zh-CN" altLang="en-US" sz="2600" dirty="0">
              <a:latin typeface="Arial" pitchFamily="34" charset="0"/>
              <a:cs typeface="Arial" pitchFamily="34" charset="0"/>
            </a:endParaRPr>
          </a:p>
        </p:txBody>
      </p:sp>
      <p:sp>
        <p:nvSpPr>
          <p:cNvPr id="6" name="TextBox 5"/>
          <p:cNvSpPr txBox="1"/>
          <p:nvPr/>
        </p:nvSpPr>
        <p:spPr>
          <a:xfrm>
            <a:off x="4572000" y="2498120"/>
            <a:ext cx="3384376" cy="2092881"/>
          </a:xfrm>
          <a:prstGeom prst="rect">
            <a:avLst/>
          </a:prstGeom>
          <a:solidFill>
            <a:srgbClr val="FFFFCC"/>
          </a:solidFill>
          <a:ln>
            <a:solidFill>
              <a:srgbClr val="FF0000"/>
            </a:solidFill>
          </a:ln>
        </p:spPr>
        <p:txBody>
          <a:bodyPr wrap="square" rtlCol="0">
            <a:spAutoFit/>
          </a:bodyPr>
          <a:lstStyle/>
          <a:p>
            <a:r>
              <a:rPr lang="en-US" altLang="zh-CN" sz="2600" dirty="0" smtClean="0">
                <a:latin typeface="Arial" pitchFamily="34" charset="0"/>
                <a:cs typeface="Arial" pitchFamily="34" charset="0"/>
              </a:rPr>
              <a:t>public class </a:t>
            </a:r>
            <a:r>
              <a:rPr lang="en-US" altLang="zh-CN" sz="2600" dirty="0" smtClean="0">
                <a:solidFill>
                  <a:srgbClr val="FF0000"/>
                </a:solidFill>
                <a:latin typeface="Arial" pitchFamily="34" charset="0"/>
                <a:cs typeface="Arial" pitchFamily="34" charset="0"/>
              </a:rPr>
              <a:t>B</a:t>
            </a:r>
            <a:r>
              <a:rPr lang="en-US" altLang="zh-CN" sz="2600" dirty="0" smtClean="0">
                <a:latin typeface="Arial" pitchFamily="34" charset="0"/>
                <a:cs typeface="Arial" pitchFamily="34" charset="0"/>
              </a:rPr>
              <a:t>{</a:t>
            </a:r>
          </a:p>
          <a:p>
            <a:r>
              <a:rPr lang="zh-CN" altLang="en-US" sz="2600" dirty="0" smtClean="0">
                <a:latin typeface="Arial" pitchFamily="34" charset="0"/>
                <a:cs typeface="Arial" pitchFamily="34" charset="0"/>
              </a:rPr>
              <a:t>       </a:t>
            </a:r>
            <a:r>
              <a:rPr lang="en-US" altLang="zh-CN" sz="2600" dirty="0" smtClean="0">
                <a:latin typeface="Arial" pitchFamily="34" charset="0"/>
                <a:cs typeface="Arial" pitchFamily="34" charset="0"/>
              </a:rPr>
              <a:t>public void f(){</a:t>
            </a:r>
          </a:p>
          <a:p>
            <a:r>
              <a:rPr lang="en-US" altLang="zh-CN" sz="2600" dirty="0" smtClean="0">
                <a:latin typeface="Arial" pitchFamily="34" charset="0"/>
                <a:cs typeface="Arial" pitchFamily="34" charset="0"/>
              </a:rPr>
              <a:t>        …</a:t>
            </a:r>
          </a:p>
          <a:p>
            <a:r>
              <a:rPr lang="en-US" altLang="zh-CN" sz="2600" dirty="0" smtClean="0">
                <a:latin typeface="Arial" pitchFamily="34" charset="0"/>
                <a:cs typeface="Arial" pitchFamily="34" charset="0"/>
              </a:rPr>
              <a:t>        }</a:t>
            </a:r>
          </a:p>
          <a:p>
            <a:r>
              <a:rPr lang="en-US" altLang="zh-CN" sz="2600" dirty="0" smtClean="0">
                <a:latin typeface="Arial" pitchFamily="34" charset="0"/>
                <a:cs typeface="Arial" pitchFamily="34" charset="0"/>
              </a:rPr>
              <a:t>}</a:t>
            </a:r>
            <a:endParaRPr lang="zh-CN" altLang="en-US" sz="2600" dirty="0">
              <a:latin typeface="Arial" pitchFamily="34" charset="0"/>
              <a:cs typeface="Arial" pitchFamily="34" charset="0"/>
            </a:endParaRPr>
          </a:p>
        </p:txBody>
      </p:sp>
      <p:sp>
        <p:nvSpPr>
          <p:cNvPr id="9" name="TextBox 8"/>
          <p:cNvSpPr txBox="1"/>
          <p:nvPr/>
        </p:nvSpPr>
        <p:spPr>
          <a:xfrm>
            <a:off x="395536" y="4725144"/>
            <a:ext cx="7992888" cy="1292662"/>
          </a:xfrm>
          <a:prstGeom prst="rect">
            <a:avLst/>
          </a:prstGeom>
          <a:solidFill>
            <a:schemeClr val="bg1"/>
          </a:solidFill>
          <a:ln>
            <a:noFill/>
          </a:ln>
        </p:spPr>
        <p:txBody>
          <a:bodyPr wrap="square" rtlCol="0">
            <a:spAutoFit/>
          </a:bodyPr>
          <a:lstStyle/>
          <a:p>
            <a:r>
              <a:rPr lang="zh-CN" altLang="en-US" sz="2600" dirty="0" smtClean="0">
                <a:solidFill>
                  <a:srgbClr val="0000FF"/>
                </a:solidFill>
                <a:latin typeface="Arial" pitchFamily="34" charset="0"/>
                <a:cs typeface="Arial" pitchFamily="34" charset="0"/>
              </a:rPr>
              <a:t>如果类</a:t>
            </a:r>
            <a:r>
              <a:rPr lang="en-US" altLang="zh-CN" sz="2600" dirty="0" smtClean="0">
                <a:solidFill>
                  <a:srgbClr val="0000FF"/>
                </a:solidFill>
                <a:latin typeface="Arial" pitchFamily="34" charset="0"/>
                <a:cs typeface="Arial" pitchFamily="34" charset="0"/>
              </a:rPr>
              <a:t>C</a:t>
            </a:r>
            <a:r>
              <a:rPr lang="zh-CN" altLang="en-US" sz="2600" dirty="0" smtClean="0">
                <a:solidFill>
                  <a:srgbClr val="0000FF"/>
                </a:solidFill>
                <a:latin typeface="Arial" pitchFamily="34" charset="0"/>
                <a:cs typeface="Arial" pitchFamily="34" charset="0"/>
              </a:rPr>
              <a:t>派生于类</a:t>
            </a:r>
            <a:r>
              <a:rPr lang="en-US" altLang="zh-CN" sz="2600" dirty="0" smtClean="0">
                <a:solidFill>
                  <a:srgbClr val="0000FF"/>
                </a:solidFill>
                <a:latin typeface="Arial" pitchFamily="34" charset="0"/>
                <a:cs typeface="Arial" pitchFamily="34" charset="0"/>
              </a:rPr>
              <a:t>A</a:t>
            </a:r>
            <a:r>
              <a:rPr lang="zh-CN" altLang="en-US" sz="2600" dirty="0" smtClean="0">
                <a:solidFill>
                  <a:srgbClr val="0000FF"/>
                </a:solidFill>
                <a:latin typeface="Arial" pitchFamily="34" charset="0"/>
                <a:cs typeface="Arial" pitchFamily="34" charset="0"/>
              </a:rPr>
              <a:t>和类</a:t>
            </a:r>
            <a:r>
              <a:rPr lang="en-US" altLang="zh-CN" sz="2600" dirty="0" smtClean="0">
                <a:solidFill>
                  <a:srgbClr val="0000FF"/>
                </a:solidFill>
                <a:latin typeface="Arial" pitchFamily="34" charset="0"/>
                <a:cs typeface="Arial" pitchFamily="34" charset="0"/>
              </a:rPr>
              <a:t>B</a:t>
            </a:r>
            <a:r>
              <a:rPr lang="zh-CN" altLang="en-US" sz="2600" dirty="0" smtClean="0">
                <a:solidFill>
                  <a:srgbClr val="0000FF"/>
                </a:solidFill>
                <a:latin typeface="Arial" pitchFamily="34" charset="0"/>
                <a:cs typeface="Arial" pitchFamily="34" charset="0"/>
              </a:rPr>
              <a:t>，这样类</a:t>
            </a:r>
            <a:r>
              <a:rPr lang="en-US" altLang="zh-CN" sz="2600" dirty="0" smtClean="0">
                <a:solidFill>
                  <a:srgbClr val="0000FF"/>
                </a:solidFill>
                <a:latin typeface="Arial" pitchFamily="34" charset="0"/>
                <a:cs typeface="Arial" pitchFamily="34" charset="0"/>
              </a:rPr>
              <a:t>A</a:t>
            </a:r>
            <a:r>
              <a:rPr lang="zh-CN" altLang="en-US" sz="2600" dirty="0" smtClean="0">
                <a:solidFill>
                  <a:srgbClr val="0000FF"/>
                </a:solidFill>
                <a:latin typeface="Arial" pitchFamily="34" charset="0"/>
                <a:cs typeface="Arial" pitchFamily="34" charset="0"/>
              </a:rPr>
              <a:t>和类</a:t>
            </a:r>
            <a:r>
              <a:rPr lang="en-US" altLang="zh-CN" sz="2600" dirty="0" smtClean="0">
                <a:solidFill>
                  <a:srgbClr val="0000FF"/>
                </a:solidFill>
                <a:latin typeface="Arial" pitchFamily="34" charset="0"/>
                <a:cs typeface="Arial" pitchFamily="34" charset="0"/>
              </a:rPr>
              <a:t>B</a:t>
            </a:r>
            <a:r>
              <a:rPr lang="zh-CN" altLang="en-US" sz="2600" dirty="0" smtClean="0">
                <a:solidFill>
                  <a:srgbClr val="0000FF"/>
                </a:solidFill>
                <a:latin typeface="Arial" pitchFamily="34" charset="0"/>
                <a:cs typeface="Arial" pitchFamily="34" charset="0"/>
              </a:rPr>
              <a:t>中的方法</a:t>
            </a:r>
            <a:r>
              <a:rPr lang="en-US" altLang="zh-CN" sz="2600" dirty="0" smtClean="0">
                <a:solidFill>
                  <a:srgbClr val="0000FF"/>
                </a:solidFill>
                <a:latin typeface="Arial" pitchFamily="34" charset="0"/>
                <a:cs typeface="Arial" pitchFamily="34" charset="0"/>
              </a:rPr>
              <a:t>f</a:t>
            </a:r>
            <a:r>
              <a:rPr lang="zh-CN" altLang="en-US" sz="2600" dirty="0" smtClean="0">
                <a:solidFill>
                  <a:srgbClr val="0000FF"/>
                </a:solidFill>
                <a:latin typeface="Arial" pitchFamily="34" charset="0"/>
                <a:cs typeface="Arial" pitchFamily="34" charset="0"/>
              </a:rPr>
              <a:t>都可以延伸到类</a:t>
            </a:r>
            <a:r>
              <a:rPr lang="en-US" altLang="zh-CN" sz="2600" dirty="0" smtClean="0">
                <a:solidFill>
                  <a:srgbClr val="0000FF"/>
                </a:solidFill>
                <a:latin typeface="Arial" pitchFamily="34" charset="0"/>
                <a:cs typeface="Arial" pitchFamily="34" charset="0"/>
              </a:rPr>
              <a:t>C</a:t>
            </a:r>
            <a:r>
              <a:rPr lang="zh-CN" altLang="en-US" sz="2600" dirty="0" smtClean="0">
                <a:solidFill>
                  <a:srgbClr val="0000FF"/>
                </a:solidFill>
                <a:latin typeface="Arial" pitchFamily="34" charset="0"/>
                <a:cs typeface="Arial" pitchFamily="34" charset="0"/>
              </a:rPr>
              <a:t>中，那么哪个才是类</a:t>
            </a:r>
            <a:r>
              <a:rPr lang="en-US" altLang="zh-CN" sz="2600" dirty="0" smtClean="0">
                <a:solidFill>
                  <a:srgbClr val="0000FF"/>
                </a:solidFill>
                <a:latin typeface="Arial" pitchFamily="34" charset="0"/>
                <a:cs typeface="Arial" pitchFamily="34" charset="0"/>
              </a:rPr>
              <a:t>C</a:t>
            </a:r>
            <a:r>
              <a:rPr lang="zh-CN" altLang="en-US" sz="2600" dirty="0" smtClean="0">
                <a:solidFill>
                  <a:srgbClr val="0000FF"/>
                </a:solidFill>
                <a:latin typeface="Arial" pitchFamily="34" charset="0"/>
                <a:cs typeface="Arial" pitchFamily="34" charset="0"/>
              </a:rPr>
              <a:t>的实例真正调用的方法呢？这显然容易引起混淆。</a:t>
            </a:r>
            <a:endParaRPr lang="zh-CN" altLang="en-US" sz="2600" dirty="0">
              <a:solidFill>
                <a:srgbClr val="0000FF"/>
              </a:solidFill>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4" presetClass="entr" presetSubtype="0" accel="10000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p:cTn id="11" dur="500" fill="hold"/>
                                        <p:tgtEl>
                                          <p:spTgt spid="7"/>
                                        </p:tgtEl>
                                        <p:attrNameLst>
                                          <p:attrName>ppt_w</p:attrName>
                                        </p:attrNameLst>
                                      </p:cBhvr>
                                      <p:tavLst>
                                        <p:tav tm="0">
                                          <p:val>
                                            <p:strVal val="#ppt_w*0.05"/>
                                          </p:val>
                                        </p:tav>
                                        <p:tav tm="100000">
                                          <p:val>
                                            <p:strVal val="#ppt_w"/>
                                          </p:val>
                                        </p:tav>
                                      </p:tavLst>
                                    </p:anim>
                                    <p:anim calcmode="lin" valueType="num">
                                      <p:cBhvr>
                                        <p:cTn id="12" dur="500" fill="hold"/>
                                        <p:tgtEl>
                                          <p:spTgt spid="7"/>
                                        </p:tgtEl>
                                        <p:attrNameLst>
                                          <p:attrName>ppt_h</p:attrName>
                                        </p:attrNameLst>
                                      </p:cBhvr>
                                      <p:tavLst>
                                        <p:tav tm="0">
                                          <p:val>
                                            <p:strVal val="#ppt_h"/>
                                          </p:val>
                                        </p:tav>
                                        <p:tav tm="100000">
                                          <p:val>
                                            <p:strVal val="#ppt_h"/>
                                          </p:val>
                                        </p:tav>
                                      </p:tavLst>
                                    </p:anim>
                                    <p:anim calcmode="lin" valueType="num">
                                      <p:cBhvr>
                                        <p:cTn id="13" dur="500" fill="hold"/>
                                        <p:tgtEl>
                                          <p:spTgt spid="7"/>
                                        </p:tgtEl>
                                        <p:attrNameLst>
                                          <p:attrName>ppt_x</p:attrName>
                                        </p:attrNameLst>
                                      </p:cBhvr>
                                      <p:tavLst>
                                        <p:tav tm="0">
                                          <p:val>
                                            <p:strVal val="#ppt_x-.2"/>
                                          </p:val>
                                        </p:tav>
                                        <p:tav tm="100000">
                                          <p:val>
                                            <p:strVal val="#ppt_x"/>
                                          </p:val>
                                        </p:tav>
                                      </p:tavLst>
                                    </p:anim>
                                    <p:anim calcmode="lin" valueType="num">
                                      <p:cBhvr>
                                        <p:cTn id="14" dur="500" fill="hold"/>
                                        <p:tgtEl>
                                          <p:spTgt spid="7"/>
                                        </p:tgtEl>
                                        <p:attrNameLst>
                                          <p:attrName>ppt_y</p:attrName>
                                        </p:attrNameLst>
                                      </p:cBhvr>
                                      <p:tavLst>
                                        <p:tav tm="0">
                                          <p:val>
                                            <p:strVal val="#ppt_y"/>
                                          </p:val>
                                        </p:tav>
                                        <p:tav tm="100000">
                                          <p:val>
                                            <p:strVal val="#ppt_y"/>
                                          </p:val>
                                        </p:tav>
                                      </p:tavLst>
                                    </p:anim>
                                    <p:animEffect transition="in" filter="fad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54" presetClass="entr" presetSubtype="0" accel="10000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p:cTn id="20" dur="500" fill="hold"/>
                                        <p:tgtEl>
                                          <p:spTgt spid="6"/>
                                        </p:tgtEl>
                                        <p:attrNameLst>
                                          <p:attrName>ppt_w</p:attrName>
                                        </p:attrNameLst>
                                      </p:cBhvr>
                                      <p:tavLst>
                                        <p:tav tm="0">
                                          <p:val>
                                            <p:strVal val="#ppt_w*0.05"/>
                                          </p:val>
                                        </p:tav>
                                        <p:tav tm="100000">
                                          <p:val>
                                            <p:strVal val="#ppt_w"/>
                                          </p:val>
                                        </p:tav>
                                      </p:tavLst>
                                    </p:anim>
                                    <p:anim calcmode="lin" valueType="num">
                                      <p:cBhvr>
                                        <p:cTn id="21" dur="500" fill="hold"/>
                                        <p:tgtEl>
                                          <p:spTgt spid="6"/>
                                        </p:tgtEl>
                                        <p:attrNameLst>
                                          <p:attrName>ppt_h</p:attrName>
                                        </p:attrNameLst>
                                      </p:cBhvr>
                                      <p:tavLst>
                                        <p:tav tm="0">
                                          <p:val>
                                            <p:strVal val="#ppt_h"/>
                                          </p:val>
                                        </p:tav>
                                        <p:tav tm="100000">
                                          <p:val>
                                            <p:strVal val="#ppt_h"/>
                                          </p:val>
                                        </p:tav>
                                      </p:tavLst>
                                    </p:anim>
                                    <p:anim calcmode="lin" valueType="num">
                                      <p:cBhvr>
                                        <p:cTn id="22" dur="500" fill="hold"/>
                                        <p:tgtEl>
                                          <p:spTgt spid="6"/>
                                        </p:tgtEl>
                                        <p:attrNameLst>
                                          <p:attrName>ppt_x</p:attrName>
                                        </p:attrNameLst>
                                      </p:cBhvr>
                                      <p:tavLst>
                                        <p:tav tm="0">
                                          <p:val>
                                            <p:strVal val="#ppt_x-.2"/>
                                          </p:val>
                                        </p:tav>
                                        <p:tav tm="100000">
                                          <p:val>
                                            <p:strVal val="#ppt_x"/>
                                          </p:val>
                                        </p:tav>
                                      </p:tavLst>
                                    </p:anim>
                                    <p:anim calcmode="lin" valueType="num">
                                      <p:cBhvr>
                                        <p:cTn id="23" dur="500" fill="hold"/>
                                        <p:tgtEl>
                                          <p:spTgt spid="6"/>
                                        </p:tgtEl>
                                        <p:attrNameLst>
                                          <p:attrName>ppt_y</p:attrName>
                                        </p:attrNameLst>
                                      </p:cBhvr>
                                      <p:tavLst>
                                        <p:tav tm="0">
                                          <p:val>
                                            <p:strVal val="#ppt_y"/>
                                          </p:val>
                                        </p:tav>
                                        <p:tav tm="100000">
                                          <p:val>
                                            <p:strVal val="#ppt_y"/>
                                          </p:val>
                                        </p:tav>
                                      </p:tavLst>
                                    </p:anim>
                                    <p:animEffect transition="in" filter="fade">
                                      <p:cBhvr>
                                        <p:cTn id="24" dur="500"/>
                                        <p:tgtEl>
                                          <p:spTgt spid="6"/>
                                        </p:tgtEl>
                                      </p:cBhvr>
                                    </p:animEffect>
                                  </p:childTnLst>
                                </p:cTn>
                              </p:par>
                            </p:childTnLst>
                          </p:cTn>
                        </p:par>
                      </p:childTnLst>
                    </p:cTn>
                  </p:par>
                  <p:par>
                    <p:cTn id="25" fill="hold">
                      <p:stCondLst>
                        <p:cond delay="indefinite"/>
                      </p:stCondLst>
                      <p:childTnLst>
                        <p:par>
                          <p:cTn id="26" fill="hold">
                            <p:stCondLst>
                              <p:cond delay="0"/>
                            </p:stCondLst>
                            <p:childTnLst>
                              <p:par>
                                <p:cTn id="27" presetID="12" presetClass="entr" presetSubtype="4"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slide(fromBottom)">
                                      <p:cBhvr>
                                        <p:cTn id="2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 grpId="0" animBg="1"/>
      <p:bldP spid="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5.4</a:t>
            </a:r>
            <a:r>
              <a:rPr lang="zh-CN" altLang="en-US" dirty="0" smtClean="0"/>
              <a:t>子类</a:t>
            </a:r>
            <a:endParaRPr lang="zh-CN" altLang="en-US" dirty="0"/>
          </a:p>
        </p:txBody>
      </p:sp>
      <p:sp>
        <p:nvSpPr>
          <p:cNvPr id="42" name="TextBox 41"/>
          <p:cNvSpPr txBox="1"/>
          <p:nvPr/>
        </p:nvSpPr>
        <p:spPr>
          <a:xfrm>
            <a:off x="323528" y="1052736"/>
            <a:ext cx="8496944" cy="523220"/>
          </a:xfrm>
          <a:prstGeom prst="rect">
            <a:avLst/>
          </a:prstGeom>
          <a:solidFill>
            <a:schemeClr val="bg1"/>
          </a:solidFill>
          <a:ln>
            <a:noFill/>
          </a:ln>
        </p:spPr>
        <p:txBody>
          <a:bodyPr wrap="square" rtlCol="0">
            <a:spAutoFit/>
          </a:bodyPr>
          <a:lstStyle/>
          <a:p>
            <a:pPr>
              <a:buFont typeface="Wingdings" pitchFamily="2" charset="2"/>
              <a:buChar char="Ø"/>
            </a:pPr>
            <a:r>
              <a:rPr lang="en-US" altLang="zh-CN" sz="2800" b="1" dirty="0" smtClean="0">
                <a:solidFill>
                  <a:srgbClr val="0000FF"/>
                </a:solidFill>
                <a:latin typeface="Arial" pitchFamily="34" charset="0"/>
                <a:cs typeface="Arial" pitchFamily="34" charset="0"/>
              </a:rPr>
              <a:t>Object</a:t>
            </a:r>
            <a:r>
              <a:rPr lang="zh-CN" altLang="en-US" sz="2800" b="1" dirty="0" smtClean="0">
                <a:solidFill>
                  <a:srgbClr val="0000FF"/>
                </a:solidFill>
                <a:latin typeface="Arial" pitchFamily="34" charset="0"/>
                <a:cs typeface="Arial" pitchFamily="34" charset="0"/>
              </a:rPr>
              <a:t>类是</a:t>
            </a:r>
            <a:r>
              <a:rPr lang="en-US" altLang="zh-CN" sz="2800" b="1" dirty="0" smtClean="0">
                <a:solidFill>
                  <a:srgbClr val="0000FF"/>
                </a:solidFill>
                <a:latin typeface="Arial" pitchFamily="34" charset="0"/>
                <a:cs typeface="Arial" pitchFamily="34" charset="0"/>
              </a:rPr>
              <a:t>Java</a:t>
            </a:r>
            <a:r>
              <a:rPr lang="zh-CN" altLang="en-US" sz="2800" b="1" dirty="0" smtClean="0">
                <a:solidFill>
                  <a:srgbClr val="0000FF"/>
                </a:solidFill>
                <a:latin typeface="Arial" pitchFamily="34" charset="0"/>
                <a:cs typeface="Arial" pitchFamily="34" charset="0"/>
              </a:rPr>
              <a:t>程序中所有类的直接或间接父类。</a:t>
            </a:r>
            <a:endParaRPr lang="zh-CN" altLang="en-US" sz="2800" b="1" dirty="0">
              <a:solidFill>
                <a:srgbClr val="0000FF"/>
              </a:solidFill>
              <a:latin typeface="Arial" pitchFamily="34" charset="0"/>
              <a:cs typeface="Arial" pitchFamily="34" charset="0"/>
            </a:endParaRPr>
          </a:p>
        </p:txBody>
      </p:sp>
      <p:grpSp>
        <p:nvGrpSpPr>
          <p:cNvPr id="44" name="组合 43"/>
          <p:cNvGrpSpPr/>
          <p:nvPr/>
        </p:nvGrpSpPr>
        <p:grpSpPr>
          <a:xfrm>
            <a:off x="1907704" y="1916832"/>
            <a:ext cx="5184576" cy="3456384"/>
            <a:chOff x="3779912" y="1124744"/>
            <a:chExt cx="5184576" cy="3456384"/>
          </a:xfrm>
        </p:grpSpPr>
        <p:sp>
          <p:nvSpPr>
            <p:cNvPr id="4" name="矩形 3"/>
            <p:cNvSpPr/>
            <p:nvPr/>
          </p:nvSpPr>
          <p:spPr>
            <a:xfrm>
              <a:off x="5911124" y="1124744"/>
              <a:ext cx="1008112" cy="43204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smtClean="0"/>
                <a:t>Object</a:t>
              </a:r>
              <a:endParaRPr lang="zh-CN" altLang="en-US" dirty="0"/>
            </a:p>
          </p:txBody>
        </p:sp>
        <p:sp>
          <p:nvSpPr>
            <p:cNvPr id="5" name="矩形 4"/>
            <p:cNvSpPr/>
            <p:nvPr/>
          </p:nvSpPr>
          <p:spPr>
            <a:xfrm>
              <a:off x="4355976" y="1988840"/>
              <a:ext cx="1008112" cy="43204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dirty="0"/>
            </a:p>
          </p:txBody>
        </p:sp>
        <p:sp>
          <p:nvSpPr>
            <p:cNvPr id="6" name="矩形 5"/>
            <p:cNvSpPr/>
            <p:nvPr/>
          </p:nvSpPr>
          <p:spPr>
            <a:xfrm>
              <a:off x="5925638" y="1988840"/>
              <a:ext cx="1008112" cy="43204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dirty="0"/>
            </a:p>
          </p:txBody>
        </p:sp>
        <p:sp>
          <p:nvSpPr>
            <p:cNvPr id="7" name="矩形 6"/>
            <p:cNvSpPr/>
            <p:nvPr/>
          </p:nvSpPr>
          <p:spPr>
            <a:xfrm>
              <a:off x="7308304" y="1988840"/>
              <a:ext cx="1008112" cy="43204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dirty="0"/>
            </a:p>
          </p:txBody>
        </p:sp>
        <p:sp>
          <p:nvSpPr>
            <p:cNvPr id="8" name="矩形 7"/>
            <p:cNvSpPr/>
            <p:nvPr/>
          </p:nvSpPr>
          <p:spPr>
            <a:xfrm>
              <a:off x="3779912" y="2780928"/>
              <a:ext cx="1008112" cy="43204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dirty="0"/>
            </a:p>
          </p:txBody>
        </p:sp>
        <p:sp>
          <p:nvSpPr>
            <p:cNvPr id="9" name="矩形 8"/>
            <p:cNvSpPr/>
            <p:nvPr/>
          </p:nvSpPr>
          <p:spPr>
            <a:xfrm>
              <a:off x="5004048" y="2780928"/>
              <a:ext cx="1008112" cy="43204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dirty="0"/>
            </a:p>
          </p:txBody>
        </p:sp>
        <p:sp>
          <p:nvSpPr>
            <p:cNvPr id="10" name="矩形 9"/>
            <p:cNvSpPr/>
            <p:nvPr/>
          </p:nvSpPr>
          <p:spPr>
            <a:xfrm>
              <a:off x="6732240" y="2780928"/>
              <a:ext cx="1008112" cy="43204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dirty="0"/>
            </a:p>
          </p:txBody>
        </p:sp>
        <p:sp>
          <p:nvSpPr>
            <p:cNvPr id="11" name="矩形 10"/>
            <p:cNvSpPr/>
            <p:nvPr/>
          </p:nvSpPr>
          <p:spPr>
            <a:xfrm>
              <a:off x="7956376" y="2780928"/>
              <a:ext cx="1008112" cy="43204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dirty="0"/>
            </a:p>
          </p:txBody>
        </p:sp>
        <p:sp>
          <p:nvSpPr>
            <p:cNvPr id="12" name="矩形 11"/>
            <p:cNvSpPr/>
            <p:nvPr/>
          </p:nvSpPr>
          <p:spPr>
            <a:xfrm>
              <a:off x="4427984" y="3573016"/>
              <a:ext cx="1008112" cy="43204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dirty="0"/>
            </a:p>
          </p:txBody>
        </p:sp>
        <p:sp>
          <p:nvSpPr>
            <p:cNvPr id="13" name="矩形 12"/>
            <p:cNvSpPr/>
            <p:nvPr/>
          </p:nvSpPr>
          <p:spPr>
            <a:xfrm>
              <a:off x="5652120" y="3573016"/>
              <a:ext cx="1008112" cy="43204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dirty="0"/>
            </a:p>
          </p:txBody>
        </p:sp>
        <p:cxnSp>
          <p:nvCxnSpPr>
            <p:cNvPr id="15" name="肘形连接符 14"/>
            <p:cNvCxnSpPr>
              <a:stCxn id="5" idx="0"/>
              <a:endCxn id="4" idx="2"/>
            </p:cNvCxnSpPr>
            <p:nvPr/>
          </p:nvCxnSpPr>
          <p:spPr>
            <a:xfrm rot="5400000" flipH="1" flipV="1">
              <a:off x="5421582" y="995242"/>
              <a:ext cx="432048" cy="1555148"/>
            </a:xfrm>
            <a:prstGeom prst="bentConnector3">
              <a:avLst>
                <a:gd name="adj1" fmla="val 50000"/>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 name="肘形连接符 15"/>
            <p:cNvCxnSpPr>
              <a:stCxn id="6" idx="0"/>
              <a:endCxn id="4" idx="2"/>
            </p:cNvCxnSpPr>
            <p:nvPr/>
          </p:nvCxnSpPr>
          <p:spPr>
            <a:xfrm rot="16200000" flipV="1">
              <a:off x="6206413" y="1765559"/>
              <a:ext cx="432048" cy="14514"/>
            </a:xfrm>
            <a:prstGeom prst="bentConnector3">
              <a:avLst>
                <a:gd name="adj1" fmla="val 50000"/>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9" name="肘形连接符 18"/>
            <p:cNvCxnSpPr>
              <a:stCxn id="7" idx="0"/>
              <a:endCxn id="4" idx="2"/>
            </p:cNvCxnSpPr>
            <p:nvPr/>
          </p:nvCxnSpPr>
          <p:spPr>
            <a:xfrm rot="16200000" flipV="1">
              <a:off x="6897746" y="1074226"/>
              <a:ext cx="432048" cy="1397180"/>
            </a:xfrm>
            <a:prstGeom prst="bentConnector3">
              <a:avLst>
                <a:gd name="adj1" fmla="val 50000"/>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2" name="肘形连接符 21"/>
            <p:cNvCxnSpPr>
              <a:stCxn id="8" idx="0"/>
              <a:endCxn id="5" idx="2"/>
            </p:cNvCxnSpPr>
            <p:nvPr/>
          </p:nvCxnSpPr>
          <p:spPr>
            <a:xfrm rot="5400000" flipH="1" flipV="1">
              <a:off x="4391980" y="2312876"/>
              <a:ext cx="360040" cy="576064"/>
            </a:xfrm>
            <a:prstGeom prst="bentConnector3">
              <a:avLst>
                <a:gd name="adj1" fmla="val 50000"/>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 name="肘形连接符 24"/>
            <p:cNvCxnSpPr>
              <a:stCxn id="9" idx="0"/>
              <a:endCxn id="5" idx="2"/>
            </p:cNvCxnSpPr>
            <p:nvPr/>
          </p:nvCxnSpPr>
          <p:spPr>
            <a:xfrm rot="16200000" flipV="1">
              <a:off x="5004048" y="2276872"/>
              <a:ext cx="360040" cy="648072"/>
            </a:xfrm>
            <a:prstGeom prst="bentConnector3">
              <a:avLst>
                <a:gd name="adj1" fmla="val 50000"/>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8" name="肘形连接符 27"/>
            <p:cNvCxnSpPr>
              <a:stCxn id="11" idx="0"/>
              <a:endCxn id="7" idx="2"/>
            </p:cNvCxnSpPr>
            <p:nvPr/>
          </p:nvCxnSpPr>
          <p:spPr>
            <a:xfrm rot="16200000" flipV="1">
              <a:off x="7956376" y="2276872"/>
              <a:ext cx="360040" cy="648072"/>
            </a:xfrm>
            <a:prstGeom prst="bentConnector3">
              <a:avLst>
                <a:gd name="adj1" fmla="val 50000"/>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1" name="肘形连接符 30"/>
            <p:cNvCxnSpPr>
              <a:stCxn id="10" idx="0"/>
              <a:endCxn id="7" idx="2"/>
            </p:cNvCxnSpPr>
            <p:nvPr/>
          </p:nvCxnSpPr>
          <p:spPr>
            <a:xfrm rot="5400000" flipH="1" flipV="1">
              <a:off x="7344308" y="2312876"/>
              <a:ext cx="360040" cy="576064"/>
            </a:xfrm>
            <a:prstGeom prst="bentConnector3">
              <a:avLst>
                <a:gd name="adj1" fmla="val 50000"/>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4" name="肘形连接符 33"/>
            <p:cNvCxnSpPr>
              <a:stCxn id="12" idx="0"/>
              <a:endCxn id="9" idx="2"/>
            </p:cNvCxnSpPr>
            <p:nvPr/>
          </p:nvCxnSpPr>
          <p:spPr>
            <a:xfrm rot="5400000" flipH="1" flipV="1">
              <a:off x="5040052" y="3104964"/>
              <a:ext cx="360040" cy="576064"/>
            </a:xfrm>
            <a:prstGeom prst="bentConnector3">
              <a:avLst>
                <a:gd name="adj1" fmla="val 50000"/>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8" name="肘形连接符 37"/>
            <p:cNvCxnSpPr>
              <a:stCxn id="13" idx="0"/>
              <a:endCxn id="9" idx="2"/>
            </p:cNvCxnSpPr>
            <p:nvPr/>
          </p:nvCxnSpPr>
          <p:spPr>
            <a:xfrm rot="16200000" flipV="1">
              <a:off x="5652120" y="3068960"/>
              <a:ext cx="360040" cy="648072"/>
            </a:xfrm>
            <a:prstGeom prst="bentConnector3">
              <a:avLst>
                <a:gd name="adj1" fmla="val 50000"/>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5436096" y="4119463"/>
              <a:ext cx="2376264" cy="461665"/>
            </a:xfrm>
            <a:prstGeom prst="rect">
              <a:avLst/>
            </a:prstGeom>
            <a:solidFill>
              <a:schemeClr val="bg1"/>
            </a:solidFill>
            <a:ln>
              <a:noFill/>
            </a:ln>
          </p:spPr>
          <p:txBody>
            <a:bodyPr wrap="square" rtlCol="0">
              <a:spAutoFit/>
            </a:bodyPr>
            <a:lstStyle/>
            <a:p>
              <a:pPr algn="ctr"/>
              <a:r>
                <a:rPr lang="zh-CN" altLang="en-US" sz="2400" b="1" dirty="0" smtClean="0">
                  <a:solidFill>
                    <a:srgbClr val="0000FF"/>
                  </a:solidFill>
                  <a:latin typeface="华文细黑" pitchFamily="2" charset="-122"/>
                  <a:ea typeface="华文细黑" pitchFamily="2" charset="-122"/>
                  <a:cs typeface="Arial" pitchFamily="34" charset="0"/>
                </a:rPr>
                <a:t>派生的树状结构</a:t>
              </a:r>
              <a:endParaRPr lang="zh-CN" altLang="en-US" sz="2400" b="1" dirty="0">
                <a:solidFill>
                  <a:srgbClr val="0000FF"/>
                </a:solidFill>
                <a:latin typeface="华文细黑" pitchFamily="2" charset="-122"/>
                <a:ea typeface="华文细黑" pitchFamily="2" charset="-122"/>
                <a:cs typeface="Arial" pitchFamily="34" charset="0"/>
              </a:endParaRPr>
            </a:p>
          </p:txBody>
        </p:sp>
      </p:gr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5.4</a:t>
            </a:r>
            <a:r>
              <a:rPr lang="zh-CN" altLang="en-US" dirty="0" smtClean="0"/>
              <a:t>子类</a:t>
            </a:r>
            <a:endParaRPr lang="zh-CN" altLang="en-US" dirty="0"/>
          </a:p>
        </p:txBody>
      </p:sp>
      <p:sp>
        <p:nvSpPr>
          <p:cNvPr id="45" name="TextBox 44"/>
          <p:cNvSpPr txBox="1"/>
          <p:nvPr/>
        </p:nvSpPr>
        <p:spPr>
          <a:xfrm>
            <a:off x="323528" y="1023119"/>
            <a:ext cx="8424936" cy="523220"/>
          </a:xfrm>
          <a:prstGeom prst="rect">
            <a:avLst/>
          </a:prstGeom>
          <a:solidFill>
            <a:schemeClr val="bg1"/>
          </a:solidFill>
          <a:ln>
            <a:noFill/>
          </a:ln>
        </p:spPr>
        <p:txBody>
          <a:bodyPr wrap="square" rtlCol="0">
            <a:spAutoFit/>
          </a:bodyPr>
          <a:lstStyle/>
          <a:p>
            <a:pPr>
              <a:buFont typeface="Wingdings" pitchFamily="2" charset="2"/>
              <a:buChar char="Ø"/>
            </a:pPr>
            <a:r>
              <a:rPr lang="en-US" altLang="zh-CN" sz="2800" b="1" dirty="0" smtClean="0">
                <a:solidFill>
                  <a:srgbClr val="0000FF"/>
                </a:solidFill>
                <a:latin typeface="Arial" pitchFamily="34" charset="0"/>
                <a:cs typeface="Arial" pitchFamily="34" charset="0"/>
              </a:rPr>
              <a:t>Object</a:t>
            </a:r>
            <a:r>
              <a:rPr lang="zh-CN" altLang="en-US" sz="2800" b="1" dirty="0" smtClean="0">
                <a:solidFill>
                  <a:srgbClr val="0000FF"/>
                </a:solidFill>
                <a:latin typeface="Arial" pitchFamily="34" charset="0"/>
                <a:cs typeface="Arial" pitchFamily="34" charset="0"/>
              </a:rPr>
              <a:t>类中主要方法：</a:t>
            </a:r>
            <a:endParaRPr lang="zh-CN" altLang="en-US" sz="2800" b="1" dirty="0">
              <a:solidFill>
                <a:srgbClr val="0000FF"/>
              </a:solidFill>
              <a:latin typeface="Arial" pitchFamily="34" charset="0"/>
              <a:cs typeface="Arial" pitchFamily="34" charset="0"/>
            </a:endParaRPr>
          </a:p>
        </p:txBody>
      </p:sp>
      <p:sp>
        <p:nvSpPr>
          <p:cNvPr id="46" name="TextBox 45"/>
          <p:cNvSpPr txBox="1"/>
          <p:nvPr/>
        </p:nvSpPr>
        <p:spPr>
          <a:xfrm>
            <a:off x="395536" y="1484784"/>
            <a:ext cx="8424936" cy="4878259"/>
          </a:xfrm>
          <a:prstGeom prst="rect">
            <a:avLst/>
          </a:prstGeom>
          <a:solidFill>
            <a:schemeClr val="bg1"/>
          </a:solidFill>
          <a:ln>
            <a:noFill/>
          </a:ln>
        </p:spPr>
        <p:txBody>
          <a:bodyPr wrap="square" rtlCol="0">
            <a:spAutoFit/>
          </a:bodyPr>
          <a:lstStyle/>
          <a:p>
            <a:pPr>
              <a:spcAft>
                <a:spcPts val="600"/>
              </a:spcAft>
              <a:buFont typeface="Wingdings" pitchFamily="2" charset="2"/>
              <a:buChar char="ü"/>
            </a:pPr>
            <a:r>
              <a:rPr lang="en-US" altLang="zh-CN" sz="2600" dirty="0" smtClean="0">
                <a:solidFill>
                  <a:srgbClr val="C00000"/>
                </a:solidFill>
                <a:latin typeface="Arial" pitchFamily="34" charset="0"/>
                <a:cs typeface="Arial" pitchFamily="34" charset="0"/>
              </a:rPr>
              <a:t>public final Class </a:t>
            </a:r>
            <a:r>
              <a:rPr lang="en-US" altLang="zh-CN" sz="2600" dirty="0" err="1" smtClean="0">
                <a:solidFill>
                  <a:srgbClr val="C00000"/>
                </a:solidFill>
                <a:latin typeface="Arial" pitchFamily="34" charset="0"/>
                <a:cs typeface="Arial" pitchFamily="34" charset="0"/>
              </a:rPr>
              <a:t>getClass</a:t>
            </a:r>
            <a:r>
              <a:rPr lang="en-US" altLang="zh-CN" sz="2600" dirty="0" smtClean="0">
                <a:solidFill>
                  <a:srgbClr val="C00000"/>
                </a:solidFill>
                <a:latin typeface="Arial" pitchFamily="34" charset="0"/>
                <a:cs typeface="Arial" pitchFamily="34" charset="0"/>
              </a:rPr>
              <a:t>()</a:t>
            </a:r>
            <a:r>
              <a:rPr lang="zh-CN" altLang="en-US" sz="2600" dirty="0" smtClean="0">
                <a:solidFill>
                  <a:srgbClr val="C00000"/>
                </a:solidFill>
                <a:latin typeface="Arial" pitchFamily="34" charset="0"/>
                <a:cs typeface="Arial" pitchFamily="34" charset="0"/>
              </a:rPr>
              <a:t>：</a:t>
            </a:r>
            <a:r>
              <a:rPr lang="zh-CN" altLang="en-US" sz="2600" dirty="0" smtClean="0">
                <a:latin typeface="Arial" pitchFamily="34" charset="0"/>
                <a:cs typeface="Arial" pitchFamily="34" charset="0"/>
              </a:rPr>
              <a:t>获取当前对象所属的类信息。</a:t>
            </a:r>
            <a:endParaRPr lang="en-US" altLang="zh-CN" sz="2600" dirty="0" smtClean="0">
              <a:latin typeface="Arial" pitchFamily="34" charset="0"/>
              <a:cs typeface="Arial" pitchFamily="34" charset="0"/>
            </a:endParaRPr>
          </a:p>
          <a:p>
            <a:pPr>
              <a:spcAft>
                <a:spcPts val="600"/>
              </a:spcAft>
              <a:buFont typeface="Wingdings" pitchFamily="2" charset="2"/>
              <a:buChar char="ü"/>
            </a:pPr>
            <a:r>
              <a:rPr lang="en-US" altLang="zh-CN" sz="2600" dirty="0" smtClean="0">
                <a:solidFill>
                  <a:srgbClr val="C00000"/>
                </a:solidFill>
                <a:latin typeface="Arial" pitchFamily="34" charset="0"/>
                <a:cs typeface="Arial" pitchFamily="34" charset="0"/>
              </a:rPr>
              <a:t>public String </a:t>
            </a:r>
            <a:r>
              <a:rPr lang="en-US" altLang="zh-CN" sz="2600" dirty="0" err="1" smtClean="0">
                <a:solidFill>
                  <a:srgbClr val="C00000"/>
                </a:solidFill>
                <a:latin typeface="Arial" pitchFamily="34" charset="0"/>
                <a:cs typeface="Arial" pitchFamily="34" charset="0"/>
              </a:rPr>
              <a:t>toString</a:t>
            </a:r>
            <a:r>
              <a:rPr lang="en-US" altLang="zh-CN" sz="2600" dirty="0" smtClean="0">
                <a:solidFill>
                  <a:srgbClr val="C00000"/>
                </a:solidFill>
                <a:latin typeface="Arial" pitchFamily="34" charset="0"/>
                <a:cs typeface="Arial" pitchFamily="34" charset="0"/>
              </a:rPr>
              <a:t>()</a:t>
            </a:r>
            <a:r>
              <a:rPr lang="zh-CN" altLang="en-US" sz="2600" dirty="0" smtClean="0">
                <a:solidFill>
                  <a:srgbClr val="C00000"/>
                </a:solidFill>
                <a:latin typeface="Arial" pitchFamily="34" charset="0"/>
                <a:cs typeface="Arial" pitchFamily="34" charset="0"/>
              </a:rPr>
              <a:t>：</a:t>
            </a:r>
            <a:r>
              <a:rPr lang="zh-CN" altLang="en-US" sz="2600" dirty="0" smtClean="0">
                <a:latin typeface="Arial" pitchFamily="34" charset="0"/>
                <a:cs typeface="Arial" pitchFamily="34" charset="0"/>
              </a:rPr>
              <a:t>按字符串对象返回当前对象本身的有关信息。</a:t>
            </a:r>
            <a:endParaRPr lang="en-US" altLang="zh-CN" sz="2600" dirty="0" smtClean="0">
              <a:latin typeface="Arial" pitchFamily="34" charset="0"/>
              <a:cs typeface="Arial" pitchFamily="34" charset="0"/>
            </a:endParaRPr>
          </a:p>
          <a:p>
            <a:pPr>
              <a:spcAft>
                <a:spcPts val="600"/>
              </a:spcAft>
              <a:buFont typeface="Wingdings" pitchFamily="2" charset="2"/>
              <a:buChar char="ü"/>
            </a:pPr>
            <a:r>
              <a:rPr lang="en-US" altLang="zh-CN" sz="2600" dirty="0" smtClean="0">
                <a:solidFill>
                  <a:srgbClr val="C00000"/>
                </a:solidFill>
                <a:latin typeface="Arial" pitchFamily="34" charset="0"/>
                <a:cs typeface="Arial" pitchFamily="34" charset="0"/>
              </a:rPr>
              <a:t>public </a:t>
            </a:r>
            <a:r>
              <a:rPr lang="en-US" altLang="zh-CN" sz="2600" dirty="0" err="1" smtClean="0">
                <a:solidFill>
                  <a:srgbClr val="C00000"/>
                </a:solidFill>
                <a:latin typeface="Arial" pitchFamily="34" charset="0"/>
                <a:cs typeface="Arial" pitchFamily="34" charset="0"/>
              </a:rPr>
              <a:t>boolean</a:t>
            </a:r>
            <a:r>
              <a:rPr lang="en-US" altLang="zh-CN" sz="2600" dirty="0" smtClean="0">
                <a:solidFill>
                  <a:srgbClr val="C00000"/>
                </a:solidFill>
                <a:latin typeface="Arial" pitchFamily="34" charset="0"/>
                <a:cs typeface="Arial" pitchFamily="34" charset="0"/>
              </a:rPr>
              <a:t> equals(Object </a:t>
            </a:r>
            <a:r>
              <a:rPr lang="en-US" altLang="zh-CN" sz="2600" dirty="0" err="1" smtClean="0">
                <a:solidFill>
                  <a:srgbClr val="C00000"/>
                </a:solidFill>
                <a:latin typeface="Arial" pitchFamily="34" charset="0"/>
                <a:cs typeface="Arial" pitchFamily="34" charset="0"/>
              </a:rPr>
              <a:t>obj</a:t>
            </a:r>
            <a:r>
              <a:rPr lang="en-US" altLang="zh-CN" sz="2600" dirty="0" smtClean="0">
                <a:solidFill>
                  <a:srgbClr val="C00000"/>
                </a:solidFill>
                <a:latin typeface="Arial" pitchFamily="34" charset="0"/>
                <a:cs typeface="Arial" pitchFamily="34" charset="0"/>
              </a:rPr>
              <a:t>)</a:t>
            </a:r>
            <a:r>
              <a:rPr lang="zh-CN" altLang="en-US" sz="2600" dirty="0" smtClean="0">
                <a:solidFill>
                  <a:srgbClr val="C00000"/>
                </a:solidFill>
                <a:latin typeface="Arial" pitchFamily="34" charset="0"/>
                <a:cs typeface="Arial" pitchFamily="34" charset="0"/>
              </a:rPr>
              <a:t>：</a:t>
            </a:r>
            <a:r>
              <a:rPr lang="zh-CN" altLang="en-US" sz="2600" dirty="0" smtClean="0">
                <a:latin typeface="Arial" pitchFamily="34" charset="0"/>
                <a:cs typeface="Arial" pitchFamily="34" charset="0"/>
              </a:rPr>
              <a:t>比较两个对象是否是同一个对象，是返回</a:t>
            </a:r>
            <a:r>
              <a:rPr lang="en-US" altLang="zh-CN" sz="2600" dirty="0" smtClean="0">
                <a:latin typeface="Arial" pitchFamily="34" charset="0"/>
                <a:cs typeface="Arial" pitchFamily="34" charset="0"/>
              </a:rPr>
              <a:t>true</a:t>
            </a:r>
            <a:r>
              <a:rPr lang="zh-CN" altLang="en-US" sz="2600" dirty="0" smtClean="0">
                <a:latin typeface="Arial" pitchFamily="34" charset="0"/>
                <a:cs typeface="Arial" pitchFamily="34" charset="0"/>
              </a:rPr>
              <a:t>，否则返回</a:t>
            </a:r>
            <a:r>
              <a:rPr lang="en-US" altLang="zh-CN" sz="2600" dirty="0" smtClean="0">
                <a:latin typeface="Arial" pitchFamily="34" charset="0"/>
                <a:cs typeface="Arial" pitchFamily="34" charset="0"/>
              </a:rPr>
              <a:t>false</a:t>
            </a:r>
            <a:r>
              <a:rPr lang="zh-CN" altLang="en-US" sz="2600" dirty="0" smtClean="0">
                <a:latin typeface="Arial" pitchFamily="34" charset="0"/>
                <a:cs typeface="Arial" pitchFamily="34" charset="0"/>
              </a:rPr>
              <a:t>。</a:t>
            </a:r>
            <a:endParaRPr lang="en-US" altLang="zh-CN" sz="2600" dirty="0" smtClean="0">
              <a:latin typeface="Arial" pitchFamily="34" charset="0"/>
              <a:cs typeface="Arial" pitchFamily="34" charset="0"/>
            </a:endParaRPr>
          </a:p>
          <a:p>
            <a:pPr>
              <a:spcAft>
                <a:spcPts val="600"/>
              </a:spcAft>
              <a:buFont typeface="Wingdings" pitchFamily="2" charset="2"/>
              <a:buChar char="ü"/>
            </a:pPr>
            <a:r>
              <a:rPr lang="en-US" altLang="zh-CN" sz="2600" dirty="0" smtClean="0">
                <a:solidFill>
                  <a:srgbClr val="C00000"/>
                </a:solidFill>
                <a:latin typeface="Arial" pitchFamily="34" charset="0"/>
                <a:cs typeface="Arial" pitchFamily="34" charset="0"/>
              </a:rPr>
              <a:t>protected Object clone()</a:t>
            </a:r>
            <a:r>
              <a:rPr lang="zh-CN" altLang="en-US" sz="2600" dirty="0" smtClean="0">
                <a:solidFill>
                  <a:srgbClr val="C00000"/>
                </a:solidFill>
                <a:latin typeface="Arial" pitchFamily="34" charset="0"/>
                <a:cs typeface="Arial" pitchFamily="34" charset="0"/>
              </a:rPr>
              <a:t>：</a:t>
            </a:r>
            <a:r>
              <a:rPr lang="zh-CN" altLang="en-US" sz="2600" dirty="0" smtClean="0">
                <a:latin typeface="Arial" pitchFamily="34" charset="0"/>
                <a:cs typeface="Arial" pitchFamily="34" charset="0"/>
              </a:rPr>
              <a:t>生成当前对象的一个复制，并返回这个复制对象。</a:t>
            </a:r>
            <a:endParaRPr lang="en-US" altLang="zh-CN" sz="2600" dirty="0" smtClean="0">
              <a:latin typeface="Arial" pitchFamily="34" charset="0"/>
              <a:cs typeface="Arial" pitchFamily="34" charset="0"/>
            </a:endParaRPr>
          </a:p>
          <a:p>
            <a:pPr>
              <a:spcAft>
                <a:spcPts val="600"/>
              </a:spcAft>
              <a:buFont typeface="Wingdings" pitchFamily="2" charset="2"/>
              <a:buChar char="ü"/>
            </a:pPr>
            <a:r>
              <a:rPr lang="en-US" altLang="zh-CN" sz="2600" dirty="0" smtClean="0">
                <a:solidFill>
                  <a:srgbClr val="C00000"/>
                </a:solidFill>
                <a:latin typeface="Arial" pitchFamily="34" charset="0"/>
                <a:cs typeface="Arial" pitchFamily="34" charset="0"/>
              </a:rPr>
              <a:t>public </a:t>
            </a:r>
            <a:r>
              <a:rPr lang="en-US" altLang="zh-CN" sz="2600" dirty="0" err="1" smtClean="0">
                <a:solidFill>
                  <a:srgbClr val="C00000"/>
                </a:solidFill>
                <a:latin typeface="Arial" pitchFamily="34" charset="0"/>
                <a:cs typeface="Arial" pitchFamily="34" charset="0"/>
              </a:rPr>
              <a:t>int</a:t>
            </a:r>
            <a:r>
              <a:rPr lang="en-US" altLang="zh-CN" sz="2600" dirty="0" smtClean="0">
                <a:solidFill>
                  <a:srgbClr val="C00000"/>
                </a:solidFill>
                <a:latin typeface="Arial" pitchFamily="34" charset="0"/>
                <a:cs typeface="Arial" pitchFamily="34" charset="0"/>
              </a:rPr>
              <a:t> </a:t>
            </a:r>
            <a:r>
              <a:rPr lang="en-US" altLang="zh-CN" sz="2600" dirty="0" err="1" smtClean="0">
                <a:solidFill>
                  <a:srgbClr val="C00000"/>
                </a:solidFill>
                <a:latin typeface="Arial" pitchFamily="34" charset="0"/>
                <a:cs typeface="Arial" pitchFamily="34" charset="0"/>
              </a:rPr>
              <a:t>hashCode</a:t>
            </a:r>
            <a:r>
              <a:rPr lang="en-US" altLang="zh-CN" sz="2600" dirty="0" smtClean="0">
                <a:solidFill>
                  <a:srgbClr val="C00000"/>
                </a:solidFill>
                <a:latin typeface="Arial" pitchFamily="34" charset="0"/>
                <a:cs typeface="Arial" pitchFamily="34" charset="0"/>
              </a:rPr>
              <a:t>()</a:t>
            </a:r>
            <a:r>
              <a:rPr lang="zh-CN" altLang="en-US" sz="2600" dirty="0" smtClean="0">
                <a:solidFill>
                  <a:srgbClr val="C00000"/>
                </a:solidFill>
                <a:latin typeface="Arial" pitchFamily="34" charset="0"/>
                <a:cs typeface="Arial" pitchFamily="34" charset="0"/>
              </a:rPr>
              <a:t>：</a:t>
            </a:r>
            <a:r>
              <a:rPr lang="zh-CN" altLang="en-US" sz="2600" dirty="0" smtClean="0">
                <a:latin typeface="Arial" pitchFamily="34" charset="0"/>
                <a:cs typeface="Arial" pitchFamily="34" charset="0"/>
              </a:rPr>
              <a:t>返回该对象的哈希代码值。</a:t>
            </a:r>
            <a:endParaRPr lang="en-US" altLang="zh-CN" sz="2600" dirty="0" smtClean="0">
              <a:latin typeface="Arial" pitchFamily="34" charset="0"/>
              <a:cs typeface="Arial" pitchFamily="34" charset="0"/>
            </a:endParaRPr>
          </a:p>
          <a:p>
            <a:pPr>
              <a:spcAft>
                <a:spcPts val="600"/>
              </a:spcAft>
              <a:buFont typeface="Wingdings" pitchFamily="2" charset="2"/>
              <a:buChar char="ü"/>
            </a:pPr>
            <a:r>
              <a:rPr lang="en-US" altLang="zh-CN" sz="2600" dirty="0" smtClean="0">
                <a:solidFill>
                  <a:srgbClr val="C00000"/>
                </a:solidFill>
                <a:latin typeface="Arial" pitchFamily="34" charset="0"/>
                <a:cs typeface="Arial" pitchFamily="34" charset="0"/>
              </a:rPr>
              <a:t>protected void finalize() throws </a:t>
            </a:r>
            <a:r>
              <a:rPr lang="en-US" altLang="zh-CN" sz="2600" dirty="0" err="1" smtClean="0">
                <a:solidFill>
                  <a:srgbClr val="C00000"/>
                </a:solidFill>
                <a:latin typeface="Arial" pitchFamily="34" charset="0"/>
                <a:cs typeface="Arial" pitchFamily="34" charset="0"/>
              </a:rPr>
              <a:t>Throwable</a:t>
            </a:r>
            <a:r>
              <a:rPr lang="zh-CN" altLang="en-US" sz="2600" dirty="0" smtClean="0">
                <a:solidFill>
                  <a:srgbClr val="C00000"/>
                </a:solidFill>
                <a:latin typeface="Arial" pitchFamily="34" charset="0"/>
                <a:cs typeface="Arial" pitchFamily="34" charset="0"/>
              </a:rPr>
              <a:t>：</a:t>
            </a:r>
            <a:r>
              <a:rPr lang="zh-CN" altLang="en-US" sz="2600" dirty="0" smtClean="0">
                <a:latin typeface="Arial" pitchFamily="34" charset="0"/>
                <a:cs typeface="Arial" pitchFamily="34" charset="0"/>
              </a:rPr>
              <a:t>定义回收当前对象时所需要完成的资源释放工作。</a:t>
            </a:r>
            <a:endParaRPr lang="en-US" altLang="zh-CN" sz="2600"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5.4</a:t>
            </a:r>
            <a:r>
              <a:rPr lang="zh-CN" altLang="en-US" dirty="0" smtClean="0"/>
              <a:t>子类</a:t>
            </a:r>
            <a:endParaRPr lang="zh-CN" altLang="en-US" dirty="0"/>
          </a:p>
        </p:txBody>
      </p:sp>
      <p:sp>
        <p:nvSpPr>
          <p:cNvPr id="27" name="TextBox 26"/>
          <p:cNvSpPr txBox="1"/>
          <p:nvPr/>
        </p:nvSpPr>
        <p:spPr>
          <a:xfrm>
            <a:off x="323528" y="980728"/>
            <a:ext cx="8424936" cy="2431435"/>
          </a:xfrm>
          <a:prstGeom prst="rect">
            <a:avLst/>
          </a:prstGeom>
          <a:noFill/>
        </p:spPr>
        <p:txBody>
          <a:bodyPr wrap="square" rtlCol="0">
            <a:spAutoFit/>
          </a:bodyPr>
          <a:lstStyle/>
          <a:p>
            <a:pPr>
              <a:spcBef>
                <a:spcPts val="600"/>
              </a:spcBef>
              <a:spcAft>
                <a:spcPts val="600"/>
              </a:spcAft>
              <a:buFont typeface="Wingdings" pitchFamily="2" charset="2"/>
              <a:buChar char="n"/>
            </a:pPr>
            <a:r>
              <a:rPr lang="en-US" altLang="zh-CN" sz="2800" b="1" dirty="0" smtClean="0">
                <a:solidFill>
                  <a:srgbClr val="FF0000"/>
                </a:solidFill>
                <a:latin typeface="Arial" pitchFamily="34" charset="0"/>
                <a:ea typeface="华文细黑" pitchFamily="2" charset="-122"/>
                <a:cs typeface="Arial" pitchFamily="34" charset="0"/>
              </a:rPr>
              <a:t>4</a:t>
            </a:r>
            <a:r>
              <a:rPr lang="zh-CN" altLang="en-US" sz="2800" b="1" dirty="0" smtClean="0">
                <a:solidFill>
                  <a:srgbClr val="FF0000"/>
                </a:solidFill>
                <a:latin typeface="Arial" pitchFamily="34" charset="0"/>
                <a:ea typeface="华文细黑" pitchFamily="2" charset="-122"/>
                <a:cs typeface="Arial" pitchFamily="34" charset="0"/>
              </a:rPr>
              <a:t> 多态性</a:t>
            </a:r>
            <a:endParaRPr lang="en-US" altLang="zh-CN" sz="2800" b="1" dirty="0" smtClean="0">
              <a:solidFill>
                <a:srgbClr val="FF0000"/>
              </a:solidFill>
              <a:latin typeface="Arial" pitchFamily="34" charset="0"/>
              <a:ea typeface="华文细黑" pitchFamily="2" charset="-122"/>
              <a:cs typeface="Arial" pitchFamily="34" charset="0"/>
            </a:endParaRPr>
          </a:p>
          <a:p>
            <a:pPr>
              <a:spcBef>
                <a:spcPts val="600"/>
              </a:spcBef>
              <a:spcAft>
                <a:spcPts val="600"/>
              </a:spcAft>
              <a:buFont typeface="Wingdings" pitchFamily="2" charset="2"/>
              <a:buChar char="Ø"/>
            </a:pPr>
            <a:r>
              <a:rPr lang="zh-CN" altLang="en-US" sz="2600" b="1" dirty="0" smtClean="0">
                <a:solidFill>
                  <a:srgbClr val="0000FF"/>
                </a:solidFill>
                <a:latin typeface="Arial" pitchFamily="34" charset="0"/>
                <a:ea typeface="华文细黑" pitchFamily="2" charset="-122"/>
                <a:cs typeface="Arial" pitchFamily="34" charset="0"/>
              </a:rPr>
              <a:t>多态性是指同一名字的若干个方法，有不同的实现</a:t>
            </a:r>
            <a:r>
              <a:rPr lang="en-US" altLang="zh-CN" sz="2600" b="1" dirty="0" smtClean="0">
                <a:solidFill>
                  <a:srgbClr val="0000FF"/>
                </a:solidFill>
                <a:latin typeface="Arial" pitchFamily="34" charset="0"/>
                <a:ea typeface="华文细黑" pitchFamily="2" charset="-122"/>
                <a:cs typeface="Arial" pitchFamily="34" charset="0"/>
              </a:rPr>
              <a:t>(</a:t>
            </a:r>
            <a:r>
              <a:rPr lang="zh-CN" altLang="en-US" sz="2600" b="1" dirty="0" smtClean="0">
                <a:solidFill>
                  <a:srgbClr val="0000FF"/>
                </a:solidFill>
                <a:latin typeface="Arial" pitchFamily="34" charset="0"/>
                <a:ea typeface="华文细黑" pitchFamily="2" charset="-122"/>
                <a:cs typeface="Arial" pitchFamily="34" charset="0"/>
              </a:rPr>
              <a:t>放方法体中的代码不一样</a:t>
            </a:r>
            <a:r>
              <a:rPr lang="en-US" altLang="zh-CN" sz="2600" b="1" dirty="0" smtClean="0">
                <a:solidFill>
                  <a:srgbClr val="0000FF"/>
                </a:solidFill>
                <a:latin typeface="Arial" pitchFamily="34" charset="0"/>
                <a:ea typeface="华文细黑" pitchFamily="2" charset="-122"/>
                <a:cs typeface="Arial" pitchFamily="34" charset="0"/>
              </a:rPr>
              <a:t>)</a:t>
            </a:r>
            <a:r>
              <a:rPr lang="zh-CN" altLang="en-US" sz="2600" b="1" dirty="0" smtClean="0">
                <a:solidFill>
                  <a:srgbClr val="0000FF"/>
                </a:solidFill>
                <a:latin typeface="Arial" pitchFamily="34" charset="0"/>
                <a:ea typeface="华文细黑" pitchFamily="2" charset="-122"/>
                <a:cs typeface="Arial" pitchFamily="34" charset="0"/>
              </a:rPr>
              <a:t>。当我们用一个方法名调用方法时，执行的是这些版本中的一种。</a:t>
            </a:r>
            <a:endParaRPr lang="en-US" altLang="zh-CN" sz="2600" b="1" dirty="0" smtClean="0">
              <a:solidFill>
                <a:srgbClr val="0000FF"/>
              </a:solidFill>
              <a:latin typeface="Arial" pitchFamily="34" charset="0"/>
              <a:ea typeface="华文细黑" pitchFamily="2" charset="-122"/>
              <a:cs typeface="Arial" pitchFamily="34" charset="0"/>
            </a:endParaRPr>
          </a:p>
          <a:p>
            <a:pPr>
              <a:spcBef>
                <a:spcPts val="600"/>
              </a:spcBef>
              <a:spcAft>
                <a:spcPts val="600"/>
              </a:spcAft>
              <a:buFont typeface="Wingdings" pitchFamily="2" charset="2"/>
              <a:buChar char="Ø"/>
            </a:pPr>
            <a:r>
              <a:rPr lang="zh-CN" altLang="en-US" sz="2600" b="1" dirty="0">
                <a:solidFill>
                  <a:srgbClr val="0000FF"/>
                </a:solidFill>
                <a:latin typeface="Arial" pitchFamily="34" charset="0"/>
                <a:ea typeface="华文细黑" pitchFamily="2" charset="-122"/>
                <a:cs typeface="Arial" pitchFamily="34" charset="0"/>
              </a:rPr>
              <a:t>多态性是</a:t>
            </a:r>
            <a:r>
              <a:rPr lang="zh-CN" altLang="en-US" sz="2600" b="1" dirty="0" smtClean="0">
                <a:solidFill>
                  <a:srgbClr val="0000FF"/>
                </a:solidFill>
                <a:latin typeface="Arial" pitchFamily="34" charset="0"/>
                <a:ea typeface="华文细黑" pitchFamily="2" charset="-122"/>
                <a:cs typeface="Arial" pitchFamily="34" charset="0"/>
              </a:rPr>
              <a:t>通过</a:t>
            </a:r>
            <a:r>
              <a:rPr lang="zh-CN" altLang="en-US" sz="2600" b="1" u="sng" dirty="0" smtClean="0">
                <a:solidFill>
                  <a:srgbClr val="FF00FF"/>
                </a:solidFill>
                <a:latin typeface="Arial" pitchFamily="34" charset="0"/>
                <a:ea typeface="华文细黑" pitchFamily="2" charset="-122"/>
                <a:cs typeface="Arial" pitchFamily="34" charset="0"/>
              </a:rPr>
              <a:t>重载</a:t>
            </a:r>
            <a:r>
              <a:rPr lang="zh-CN" altLang="en-US" sz="2600" b="1" dirty="0" smtClean="0">
                <a:solidFill>
                  <a:srgbClr val="0000FF"/>
                </a:solidFill>
                <a:latin typeface="Arial" pitchFamily="34" charset="0"/>
                <a:ea typeface="华文细黑" pitchFamily="2" charset="-122"/>
                <a:cs typeface="Arial" pitchFamily="34" charset="0"/>
              </a:rPr>
              <a:t>和</a:t>
            </a:r>
            <a:r>
              <a:rPr lang="zh-CN" altLang="en-US" sz="2600" b="1" u="sng" dirty="0" smtClean="0">
                <a:solidFill>
                  <a:srgbClr val="FF00FF"/>
                </a:solidFill>
                <a:latin typeface="Arial" pitchFamily="34" charset="0"/>
                <a:ea typeface="华文细黑" pitchFamily="2" charset="-122"/>
                <a:cs typeface="Arial" pitchFamily="34" charset="0"/>
              </a:rPr>
              <a:t>重写</a:t>
            </a:r>
            <a:r>
              <a:rPr lang="zh-CN" altLang="en-US" sz="2600" b="1" dirty="0" smtClean="0">
                <a:solidFill>
                  <a:srgbClr val="0000FF"/>
                </a:solidFill>
                <a:latin typeface="Arial" pitchFamily="34" charset="0"/>
                <a:ea typeface="华文细黑" pitchFamily="2" charset="-122"/>
                <a:cs typeface="Arial" pitchFamily="34" charset="0"/>
              </a:rPr>
              <a:t>来实现的。</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5.4</a:t>
            </a:r>
            <a:r>
              <a:rPr lang="zh-CN" altLang="en-US" dirty="0" smtClean="0"/>
              <a:t>子类</a:t>
            </a:r>
            <a:endParaRPr lang="zh-CN" altLang="en-US" dirty="0"/>
          </a:p>
        </p:txBody>
      </p:sp>
      <p:pic>
        <p:nvPicPr>
          <p:cNvPr id="6146" name="Picture 2"/>
          <p:cNvPicPr>
            <a:picLocks noChangeAspect="1" noChangeArrowheads="1"/>
          </p:cNvPicPr>
          <p:nvPr/>
        </p:nvPicPr>
        <p:blipFill>
          <a:blip r:embed="rId2" cstate="print"/>
          <a:srcRect/>
          <a:stretch>
            <a:fillRect/>
          </a:stretch>
        </p:blipFill>
        <p:spPr bwMode="auto">
          <a:xfrm>
            <a:off x="251520" y="1124744"/>
            <a:ext cx="4176464" cy="1512168"/>
          </a:xfrm>
          <a:prstGeom prst="rect">
            <a:avLst/>
          </a:prstGeom>
          <a:noFill/>
          <a:ln w="9525">
            <a:solidFill>
              <a:srgbClr val="FF0000"/>
            </a:solidFill>
            <a:miter lim="800000"/>
            <a:headEnd/>
            <a:tailEnd/>
          </a:ln>
        </p:spPr>
      </p:pic>
      <p:pic>
        <p:nvPicPr>
          <p:cNvPr id="6147" name="Picture 3"/>
          <p:cNvPicPr>
            <a:picLocks noChangeAspect="1" noChangeArrowheads="1"/>
          </p:cNvPicPr>
          <p:nvPr/>
        </p:nvPicPr>
        <p:blipFill>
          <a:blip r:embed="rId3" cstate="print"/>
          <a:srcRect/>
          <a:stretch>
            <a:fillRect/>
          </a:stretch>
        </p:blipFill>
        <p:spPr bwMode="auto">
          <a:xfrm>
            <a:off x="251520" y="2886953"/>
            <a:ext cx="4176464" cy="1694175"/>
          </a:xfrm>
          <a:prstGeom prst="rect">
            <a:avLst/>
          </a:prstGeom>
          <a:noFill/>
          <a:ln w="9525">
            <a:solidFill>
              <a:srgbClr val="FF0000"/>
            </a:solidFill>
            <a:miter lim="800000"/>
            <a:headEnd/>
            <a:tailEnd/>
          </a:ln>
        </p:spPr>
      </p:pic>
      <p:pic>
        <p:nvPicPr>
          <p:cNvPr id="6148" name="Picture 4"/>
          <p:cNvPicPr>
            <a:picLocks noChangeAspect="1" noChangeArrowheads="1"/>
          </p:cNvPicPr>
          <p:nvPr/>
        </p:nvPicPr>
        <p:blipFill>
          <a:blip r:embed="rId4" cstate="print"/>
          <a:srcRect/>
          <a:stretch>
            <a:fillRect/>
          </a:stretch>
        </p:blipFill>
        <p:spPr bwMode="auto">
          <a:xfrm>
            <a:off x="251520" y="4797152"/>
            <a:ext cx="4392488" cy="1080120"/>
          </a:xfrm>
          <a:prstGeom prst="rect">
            <a:avLst/>
          </a:prstGeom>
          <a:noFill/>
          <a:ln w="9525">
            <a:solidFill>
              <a:srgbClr val="FF0000"/>
            </a:solidFill>
            <a:miter lim="800000"/>
            <a:headEnd/>
            <a:tailEnd/>
          </a:ln>
        </p:spPr>
      </p:pic>
      <p:pic>
        <p:nvPicPr>
          <p:cNvPr id="6149" name="Picture 5"/>
          <p:cNvPicPr>
            <a:picLocks noChangeAspect="1" noChangeArrowheads="1"/>
          </p:cNvPicPr>
          <p:nvPr/>
        </p:nvPicPr>
        <p:blipFill>
          <a:blip r:embed="rId5" cstate="print"/>
          <a:srcRect/>
          <a:stretch>
            <a:fillRect/>
          </a:stretch>
        </p:blipFill>
        <p:spPr bwMode="auto">
          <a:xfrm>
            <a:off x="4716016" y="1124744"/>
            <a:ext cx="4255996" cy="3888432"/>
          </a:xfrm>
          <a:prstGeom prst="rect">
            <a:avLst/>
          </a:prstGeom>
          <a:noFill/>
          <a:ln w="9525">
            <a:solidFill>
              <a:srgbClr val="FF0000"/>
            </a:solidFill>
            <a:miter lim="800000"/>
            <a:headEnd/>
            <a:tailEnd/>
          </a:ln>
        </p:spPr>
      </p:pic>
      <p:pic>
        <p:nvPicPr>
          <p:cNvPr id="6150" name="Picture 6"/>
          <p:cNvPicPr>
            <a:picLocks noChangeAspect="1" noChangeArrowheads="1"/>
          </p:cNvPicPr>
          <p:nvPr/>
        </p:nvPicPr>
        <p:blipFill>
          <a:blip r:embed="rId6" cstate="print"/>
          <a:srcRect/>
          <a:stretch>
            <a:fillRect/>
          </a:stretch>
        </p:blipFill>
        <p:spPr bwMode="auto">
          <a:xfrm>
            <a:off x="4834986" y="5201816"/>
            <a:ext cx="3985486" cy="1251520"/>
          </a:xfrm>
          <a:prstGeom prst="rect">
            <a:avLst/>
          </a:prstGeom>
          <a:ln>
            <a:headEnd/>
            <a:tailEnd/>
          </a:ln>
        </p:spPr>
        <p:style>
          <a:lnRef idx="1">
            <a:schemeClr val="accent2"/>
          </a:lnRef>
          <a:fillRef idx="2">
            <a:schemeClr val="accent2"/>
          </a:fillRef>
          <a:effectRef idx="1">
            <a:schemeClr val="accent2"/>
          </a:effectRef>
          <a:fontRef idx="minor">
            <a:schemeClr val="dk1"/>
          </a:fontRef>
        </p:style>
      </p:pic>
      <p:sp>
        <p:nvSpPr>
          <p:cNvPr id="33" name="椭圆 32"/>
          <p:cNvSpPr/>
          <p:nvPr/>
        </p:nvSpPr>
        <p:spPr>
          <a:xfrm>
            <a:off x="4773510" y="3861048"/>
            <a:ext cx="4176464" cy="648072"/>
          </a:xfrm>
          <a:prstGeom prst="ellipse">
            <a:avLst/>
          </a:prstGeom>
          <a:noFill/>
          <a:ln>
            <a:solidFill>
              <a:srgbClr val="FF0000"/>
            </a:solidFill>
            <a:prstDash val="dash"/>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2000" dirty="0"/>
          </a:p>
        </p:txBody>
      </p:sp>
      <p:sp>
        <p:nvSpPr>
          <p:cNvPr id="35" name="圆角矩形标注 34"/>
          <p:cNvSpPr/>
          <p:nvPr/>
        </p:nvSpPr>
        <p:spPr>
          <a:xfrm>
            <a:off x="827584" y="0"/>
            <a:ext cx="3528392" cy="1296144"/>
          </a:xfrm>
          <a:prstGeom prst="wedgeRoundRectCallout">
            <a:avLst>
              <a:gd name="adj1" fmla="val 55643"/>
              <a:gd name="adj2" fmla="val 77618"/>
              <a:gd name="adj3" fmla="val 16667"/>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sz="2400" b="1" dirty="0" smtClean="0">
                <a:solidFill>
                  <a:schemeClr val="bg1"/>
                </a:solidFill>
              </a:rPr>
              <a:t>方法</a:t>
            </a:r>
            <a:r>
              <a:rPr lang="en-US" altLang="zh-CN" sz="2400" b="1" dirty="0" smtClean="0">
                <a:solidFill>
                  <a:schemeClr val="bg1"/>
                </a:solidFill>
              </a:rPr>
              <a:t>m</a:t>
            </a:r>
            <a:r>
              <a:rPr lang="zh-CN" altLang="en-US" sz="2400" b="1" dirty="0" smtClean="0">
                <a:solidFill>
                  <a:schemeClr val="bg1"/>
                </a:solidFill>
              </a:rPr>
              <a:t>采用</a:t>
            </a:r>
            <a:r>
              <a:rPr lang="en-US" altLang="zh-CN" sz="2400" b="1" dirty="0" smtClean="0">
                <a:solidFill>
                  <a:schemeClr val="bg1"/>
                </a:solidFill>
              </a:rPr>
              <a:t>Object</a:t>
            </a:r>
            <a:r>
              <a:rPr lang="zh-CN" altLang="en-US" sz="2400" b="1" dirty="0" smtClean="0">
                <a:solidFill>
                  <a:schemeClr val="bg1"/>
                </a:solidFill>
              </a:rPr>
              <a:t>型参数，所以可以用任何对象作为参数调用</a:t>
            </a:r>
            <a:r>
              <a:rPr lang="en-US" altLang="zh-CN" sz="2400" b="1" dirty="0" smtClean="0">
                <a:solidFill>
                  <a:schemeClr val="bg1"/>
                </a:solidFill>
              </a:rPr>
              <a:t>m</a:t>
            </a:r>
            <a:r>
              <a:rPr lang="zh-CN" altLang="en-US" sz="2400" b="1" dirty="0" smtClean="0">
                <a:solidFill>
                  <a:schemeClr val="bg1"/>
                </a:solidFill>
              </a:rPr>
              <a:t>方法。</a:t>
            </a:r>
            <a:endParaRPr lang="zh-CN" altLang="en-US" sz="2400" b="1"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4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14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6150"/>
                                        </p:tgtEl>
                                        <p:attrNameLst>
                                          <p:attrName>style.visibility</p:attrName>
                                        </p:attrNameLst>
                                      </p:cBhvr>
                                      <p:to>
                                        <p:strVal val="visible"/>
                                      </p:to>
                                    </p:set>
                                    <p:anim calcmode="lin" valueType="num">
                                      <p:cBhvr additive="base">
                                        <p:cTn id="23" dur="500" fill="hold"/>
                                        <p:tgtEl>
                                          <p:spTgt spid="6150"/>
                                        </p:tgtEl>
                                        <p:attrNameLst>
                                          <p:attrName>ppt_x</p:attrName>
                                        </p:attrNameLst>
                                      </p:cBhvr>
                                      <p:tavLst>
                                        <p:tav tm="0">
                                          <p:val>
                                            <p:strVal val="#ppt_x"/>
                                          </p:val>
                                        </p:tav>
                                        <p:tav tm="100000">
                                          <p:val>
                                            <p:strVal val="#ppt_x"/>
                                          </p:val>
                                        </p:tav>
                                      </p:tavLst>
                                    </p:anim>
                                    <p:anim calcmode="lin" valueType="num">
                                      <p:cBhvr additive="base">
                                        <p:cTn id="24" dur="500" fill="hold"/>
                                        <p:tgtEl>
                                          <p:spTgt spid="6150"/>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33"/>
                                        </p:tgtEl>
                                        <p:attrNameLst>
                                          <p:attrName>style.visibility</p:attrName>
                                        </p:attrNameLst>
                                      </p:cBhvr>
                                      <p:to>
                                        <p:strVal val="visible"/>
                                      </p:to>
                                    </p:set>
                                    <p:animEffect transition="in" filter="dissolve">
                                      <p:cBhvr>
                                        <p:cTn id="29" dur="500"/>
                                        <p:tgtEl>
                                          <p:spTgt spid="33"/>
                                        </p:tgtEl>
                                      </p:cBhvr>
                                    </p:animEffect>
                                  </p:childTnLst>
                                </p:cTn>
                              </p:par>
                            </p:childTnLst>
                          </p:cTn>
                        </p:par>
                      </p:childTnLst>
                    </p:cTn>
                  </p:par>
                  <p:par>
                    <p:cTn id="30" fill="hold">
                      <p:stCondLst>
                        <p:cond delay="indefinite"/>
                      </p:stCondLst>
                      <p:childTnLst>
                        <p:par>
                          <p:cTn id="31" fill="hold">
                            <p:stCondLst>
                              <p:cond delay="0"/>
                            </p:stCondLst>
                            <p:childTnLst>
                              <p:par>
                                <p:cTn id="32" presetID="54" presetClass="entr" presetSubtype="0" accel="100000" fill="hold" grpId="0" nodeType="clickEffect">
                                  <p:stCondLst>
                                    <p:cond delay="0"/>
                                  </p:stCondLst>
                                  <p:childTnLst>
                                    <p:set>
                                      <p:cBhvr>
                                        <p:cTn id="33" dur="1" fill="hold">
                                          <p:stCondLst>
                                            <p:cond delay="0"/>
                                          </p:stCondLst>
                                        </p:cTn>
                                        <p:tgtEl>
                                          <p:spTgt spid="35"/>
                                        </p:tgtEl>
                                        <p:attrNameLst>
                                          <p:attrName>style.visibility</p:attrName>
                                        </p:attrNameLst>
                                      </p:cBhvr>
                                      <p:to>
                                        <p:strVal val="visible"/>
                                      </p:to>
                                    </p:set>
                                    <p:anim calcmode="lin" valueType="num">
                                      <p:cBhvr>
                                        <p:cTn id="34" dur="500" fill="hold"/>
                                        <p:tgtEl>
                                          <p:spTgt spid="35"/>
                                        </p:tgtEl>
                                        <p:attrNameLst>
                                          <p:attrName>ppt_w</p:attrName>
                                        </p:attrNameLst>
                                      </p:cBhvr>
                                      <p:tavLst>
                                        <p:tav tm="0">
                                          <p:val>
                                            <p:strVal val="#ppt_w*0.05"/>
                                          </p:val>
                                        </p:tav>
                                        <p:tav tm="100000">
                                          <p:val>
                                            <p:strVal val="#ppt_w"/>
                                          </p:val>
                                        </p:tav>
                                      </p:tavLst>
                                    </p:anim>
                                    <p:anim calcmode="lin" valueType="num">
                                      <p:cBhvr>
                                        <p:cTn id="35" dur="500" fill="hold"/>
                                        <p:tgtEl>
                                          <p:spTgt spid="35"/>
                                        </p:tgtEl>
                                        <p:attrNameLst>
                                          <p:attrName>ppt_h</p:attrName>
                                        </p:attrNameLst>
                                      </p:cBhvr>
                                      <p:tavLst>
                                        <p:tav tm="0">
                                          <p:val>
                                            <p:strVal val="#ppt_h"/>
                                          </p:val>
                                        </p:tav>
                                        <p:tav tm="100000">
                                          <p:val>
                                            <p:strVal val="#ppt_h"/>
                                          </p:val>
                                        </p:tav>
                                      </p:tavLst>
                                    </p:anim>
                                    <p:anim calcmode="lin" valueType="num">
                                      <p:cBhvr>
                                        <p:cTn id="36" dur="500" fill="hold"/>
                                        <p:tgtEl>
                                          <p:spTgt spid="35"/>
                                        </p:tgtEl>
                                        <p:attrNameLst>
                                          <p:attrName>ppt_x</p:attrName>
                                        </p:attrNameLst>
                                      </p:cBhvr>
                                      <p:tavLst>
                                        <p:tav tm="0">
                                          <p:val>
                                            <p:strVal val="#ppt_x-.2"/>
                                          </p:val>
                                        </p:tav>
                                        <p:tav tm="100000">
                                          <p:val>
                                            <p:strVal val="#ppt_x"/>
                                          </p:val>
                                        </p:tav>
                                      </p:tavLst>
                                    </p:anim>
                                    <p:anim calcmode="lin" valueType="num">
                                      <p:cBhvr>
                                        <p:cTn id="37" dur="500" fill="hold"/>
                                        <p:tgtEl>
                                          <p:spTgt spid="35"/>
                                        </p:tgtEl>
                                        <p:attrNameLst>
                                          <p:attrName>ppt_y</p:attrName>
                                        </p:attrNameLst>
                                      </p:cBhvr>
                                      <p:tavLst>
                                        <p:tav tm="0">
                                          <p:val>
                                            <p:strVal val="#ppt_y"/>
                                          </p:val>
                                        </p:tav>
                                        <p:tav tm="100000">
                                          <p:val>
                                            <p:strVal val="#ppt_y"/>
                                          </p:val>
                                        </p:tav>
                                      </p:tavLst>
                                    </p:anim>
                                    <p:animEffect transition="in" filter="fade">
                                      <p:cBhvr>
                                        <p:cTn id="38"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5"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5.4</a:t>
            </a:r>
            <a:r>
              <a:rPr lang="zh-CN" altLang="en-US" dirty="0" smtClean="0"/>
              <a:t>子类</a:t>
            </a:r>
            <a:endParaRPr lang="zh-CN" altLang="en-US" dirty="0"/>
          </a:p>
        </p:txBody>
      </p:sp>
      <p:sp>
        <p:nvSpPr>
          <p:cNvPr id="27" name="TextBox 26"/>
          <p:cNvSpPr txBox="1"/>
          <p:nvPr/>
        </p:nvSpPr>
        <p:spPr>
          <a:xfrm>
            <a:off x="323528" y="1052736"/>
            <a:ext cx="8424936" cy="2492990"/>
          </a:xfrm>
          <a:prstGeom prst="rect">
            <a:avLst/>
          </a:prstGeom>
          <a:noFill/>
        </p:spPr>
        <p:txBody>
          <a:bodyPr wrap="square" rtlCol="0">
            <a:spAutoFit/>
          </a:bodyPr>
          <a:lstStyle/>
          <a:p>
            <a:pPr>
              <a:spcBef>
                <a:spcPts val="600"/>
              </a:spcBef>
              <a:spcAft>
                <a:spcPts val="600"/>
              </a:spcAft>
              <a:buFont typeface="Wingdings" pitchFamily="2" charset="2"/>
              <a:buChar char="Ø"/>
            </a:pPr>
            <a:r>
              <a:rPr lang="zh-CN" altLang="en-US" sz="2600" b="1" dirty="0" smtClean="0">
                <a:solidFill>
                  <a:srgbClr val="0000FF"/>
                </a:solidFill>
                <a:latin typeface="Arial" pitchFamily="34" charset="0"/>
                <a:ea typeface="华文细黑" pitchFamily="2" charset="-122"/>
                <a:cs typeface="Arial" pitchFamily="34" charset="0"/>
              </a:rPr>
              <a:t>动态绑定：</a:t>
            </a:r>
            <a:r>
              <a:rPr lang="zh-CN" altLang="en-US" sz="2600" b="1" dirty="0" smtClean="0">
                <a:latin typeface="Arial" pitchFamily="34" charset="0"/>
                <a:ea typeface="华文细黑" pitchFamily="2" charset="-122"/>
                <a:cs typeface="Arial" pitchFamily="34" charset="0"/>
              </a:rPr>
              <a:t>调用方法</a:t>
            </a:r>
            <a:r>
              <a:rPr lang="en-US" altLang="zh-CN" sz="2600" b="1" dirty="0" smtClean="0">
                <a:latin typeface="Arial" pitchFamily="34" charset="0"/>
                <a:ea typeface="华文细黑" pitchFamily="2" charset="-122"/>
                <a:cs typeface="Arial" pitchFamily="34" charset="0"/>
              </a:rPr>
              <a:t>m(Object x)</a:t>
            </a:r>
            <a:r>
              <a:rPr lang="zh-CN" altLang="en-US" sz="2600" b="1" dirty="0" smtClean="0">
                <a:latin typeface="Arial" pitchFamily="34" charset="0"/>
                <a:ea typeface="华文细黑" pitchFamily="2" charset="-122"/>
                <a:cs typeface="Arial" pitchFamily="34" charset="0"/>
              </a:rPr>
              <a:t>时，调用了</a:t>
            </a:r>
            <a:r>
              <a:rPr lang="en-US" altLang="zh-CN" sz="2600" b="1" dirty="0" smtClean="0">
                <a:latin typeface="Arial" pitchFamily="34" charset="0"/>
                <a:ea typeface="华文细黑" pitchFamily="2" charset="-122"/>
                <a:cs typeface="Arial" pitchFamily="34" charset="0"/>
              </a:rPr>
              <a:t>x</a:t>
            </a:r>
            <a:r>
              <a:rPr lang="zh-CN" altLang="en-US" sz="2600" b="1" dirty="0" smtClean="0">
                <a:latin typeface="Arial" pitchFamily="34" charset="0"/>
                <a:ea typeface="华文细黑" pitchFamily="2" charset="-122"/>
                <a:cs typeface="Arial" pitchFamily="34" charset="0"/>
              </a:rPr>
              <a:t>的</a:t>
            </a:r>
            <a:r>
              <a:rPr lang="en-US" altLang="zh-CN" sz="2600" b="1" dirty="0" err="1" smtClean="0">
                <a:latin typeface="Arial" pitchFamily="34" charset="0"/>
                <a:ea typeface="华文细黑" pitchFamily="2" charset="-122"/>
                <a:cs typeface="Arial" pitchFamily="34" charset="0"/>
              </a:rPr>
              <a:t>toString</a:t>
            </a:r>
            <a:r>
              <a:rPr lang="zh-CN" altLang="en-US" sz="2600" b="1" dirty="0" smtClean="0">
                <a:latin typeface="Arial" pitchFamily="34" charset="0"/>
                <a:ea typeface="华文细黑" pitchFamily="2" charset="-122"/>
                <a:cs typeface="Arial" pitchFamily="34" charset="0"/>
              </a:rPr>
              <a:t>方法，</a:t>
            </a:r>
            <a:r>
              <a:rPr lang="en-US" altLang="zh-CN" sz="2600" b="1" dirty="0" smtClean="0">
                <a:latin typeface="Arial" pitchFamily="34" charset="0"/>
                <a:ea typeface="华文细黑" pitchFamily="2" charset="-122"/>
                <a:cs typeface="Arial" pitchFamily="34" charset="0"/>
              </a:rPr>
              <a:t>x</a:t>
            </a:r>
            <a:r>
              <a:rPr lang="zh-CN" altLang="en-US" sz="2600" b="1" dirty="0" smtClean="0">
                <a:latin typeface="Arial" pitchFamily="34" charset="0"/>
                <a:ea typeface="华文细黑" pitchFamily="2" charset="-122"/>
                <a:cs typeface="Arial" pitchFamily="34" charset="0"/>
              </a:rPr>
              <a:t>可能是</a:t>
            </a:r>
            <a:r>
              <a:rPr lang="en-US" altLang="zh-CN" sz="2600" b="1" dirty="0" err="1" smtClean="0">
                <a:latin typeface="Arial" pitchFamily="34" charset="0"/>
                <a:ea typeface="华文细黑" pitchFamily="2" charset="-122"/>
                <a:cs typeface="Arial" pitchFamily="34" charset="0"/>
              </a:rPr>
              <a:t>GraduateStudent</a:t>
            </a:r>
            <a:r>
              <a:rPr lang="zh-CN" altLang="en-US" sz="2600" b="1" dirty="0" smtClean="0">
                <a:latin typeface="Arial" pitchFamily="34" charset="0"/>
                <a:ea typeface="华文细黑" pitchFamily="2" charset="-122"/>
                <a:cs typeface="Arial" pitchFamily="34" charset="0"/>
              </a:rPr>
              <a:t>、</a:t>
            </a:r>
            <a:r>
              <a:rPr lang="en-US" altLang="zh-CN" sz="2600" b="1" dirty="0" smtClean="0">
                <a:latin typeface="Arial" pitchFamily="34" charset="0"/>
                <a:ea typeface="华文细黑" pitchFamily="2" charset="-122"/>
                <a:cs typeface="Arial" pitchFamily="34" charset="0"/>
              </a:rPr>
              <a:t>Student</a:t>
            </a:r>
            <a:r>
              <a:rPr lang="zh-CN" altLang="en-US" sz="2600" b="1" dirty="0" smtClean="0">
                <a:latin typeface="Arial" pitchFamily="34" charset="0"/>
                <a:ea typeface="华文细黑" pitchFamily="2" charset="-122"/>
                <a:cs typeface="Arial" pitchFamily="34" charset="0"/>
              </a:rPr>
              <a:t>、</a:t>
            </a:r>
            <a:r>
              <a:rPr lang="en-US" altLang="zh-CN" sz="2600" b="1" dirty="0" smtClean="0">
                <a:latin typeface="Arial" pitchFamily="34" charset="0"/>
                <a:ea typeface="华文细黑" pitchFamily="2" charset="-122"/>
                <a:cs typeface="Arial" pitchFamily="34" charset="0"/>
              </a:rPr>
              <a:t>Person</a:t>
            </a:r>
            <a:r>
              <a:rPr lang="zh-CN" altLang="en-US" sz="2600" b="1" dirty="0" smtClean="0">
                <a:latin typeface="Arial" pitchFamily="34" charset="0"/>
                <a:ea typeface="华文细黑" pitchFamily="2" charset="-122"/>
                <a:cs typeface="Arial" pitchFamily="34" charset="0"/>
              </a:rPr>
              <a:t>或</a:t>
            </a:r>
            <a:r>
              <a:rPr lang="en-US" altLang="zh-CN" sz="2600" b="1" dirty="0" smtClean="0">
                <a:latin typeface="Arial" pitchFamily="34" charset="0"/>
                <a:ea typeface="华文细黑" pitchFamily="2" charset="-122"/>
                <a:cs typeface="Arial" pitchFamily="34" charset="0"/>
              </a:rPr>
              <a:t>Object</a:t>
            </a:r>
            <a:r>
              <a:rPr lang="zh-CN" altLang="en-US" sz="2600" b="1" dirty="0" smtClean="0">
                <a:latin typeface="Arial" pitchFamily="34" charset="0"/>
                <a:ea typeface="华文细黑" pitchFamily="2" charset="-122"/>
                <a:cs typeface="Arial" pitchFamily="34" charset="0"/>
              </a:rPr>
              <a:t>类的实例，</a:t>
            </a:r>
            <a:r>
              <a:rPr lang="en-US" altLang="zh-CN" sz="2600" b="1" dirty="0" smtClean="0">
                <a:latin typeface="Arial" pitchFamily="34" charset="0"/>
                <a:ea typeface="华文细黑" pitchFamily="2" charset="-122"/>
                <a:cs typeface="Arial" pitchFamily="34" charset="0"/>
              </a:rPr>
              <a:t> </a:t>
            </a:r>
            <a:r>
              <a:rPr lang="en-US" altLang="zh-CN" sz="2600" b="1" dirty="0" err="1" smtClean="0">
                <a:latin typeface="Arial" pitchFamily="34" charset="0"/>
                <a:ea typeface="华文细黑" pitchFamily="2" charset="-122"/>
                <a:cs typeface="Arial" pitchFamily="34" charset="0"/>
              </a:rPr>
              <a:t>GraduateStudent</a:t>
            </a:r>
            <a:r>
              <a:rPr lang="zh-CN" altLang="en-US" sz="2600" b="1" dirty="0" smtClean="0">
                <a:latin typeface="Arial" pitchFamily="34" charset="0"/>
                <a:ea typeface="华文细黑" pitchFamily="2" charset="-122"/>
                <a:cs typeface="Arial" pitchFamily="34" charset="0"/>
              </a:rPr>
              <a:t>、</a:t>
            </a:r>
            <a:r>
              <a:rPr lang="en-US" altLang="zh-CN" sz="2600" b="1" dirty="0" smtClean="0">
                <a:latin typeface="Arial" pitchFamily="34" charset="0"/>
                <a:ea typeface="华文细黑" pitchFamily="2" charset="-122"/>
                <a:cs typeface="Arial" pitchFamily="34" charset="0"/>
              </a:rPr>
              <a:t>Student</a:t>
            </a:r>
            <a:r>
              <a:rPr lang="zh-CN" altLang="en-US" sz="2600" b="1" dirty="0" smtClean="0">
                <a:latin typeface="Arial" pitchFamily="34" charset="0"/>
                <a:ea typeface="华文细黑" pitchFamily="2" charset="-122"/>
                <a:cs typeface="Arial" pitchFamily="34" charset="0"/>
              </a:rPr>
              <a:t>、</a:t>
            </a:r>
            <a:r>
              <a:rPr lang="en-US" altLang="zh-CN" sz="2600" b="1" dirty="0" smtClean="0">
                <a:latin typeface="Arial" pitchFamily="34" charset="0"/>
                <a:ea typeface="华文细黑" pitchFamily="2" charset="-122"/>
                <a:cs typeface="Arial" pitchFamily="34" charset="0"/>
              </a:rPr>
              <a:t>Person</a:t>
            </a:r>
            <a:r>
              <a:rPr lang="zh-CN" altLang="en-US" sz="2600" b="1" dirty="0" smtClean="0">
                <a:latin typeface="Arial" pitchFamily="34" charset="0"/>
                <a:ea typeface="华文细黑" pitchFamily="2" charset="-122"/>
                <a:cs typeface="Arial" pitchFamily="34" charset="0"/>
              </a:rPr>
              <a:t>或</a:t>
            </a:r>
            <a:r>
              <a:rPr lang="en-US" altLang="zh-CN" sz="2600" b="1" dirty="0" smtClean="0">
                <a:latin typeface="Arial" pitchFamily="34" charset="0"/>
                <a:ea typeface="华文细黑" pitchFamily="2" charset="-122"/>
                <a:cs typeface="Arial" pitchFamily="34" charset="0"/>
              </a:rPr>
              <a:t>Object</a:t>
            </a:r>
            <a:r>
              <a:rPr lang="zh-CN" altLang="en-US" sz="2600" b="1" dirty="0" smtClean="0">
                <a:latin typeface="Arial" pitchFamily="34" charset="0"/>
                <a:ea typeface="华文细黑" pitchFamily="2" charset="-122"/>
                <a:cs typeface="Arial" pitchFamily="34" charset="0"/>
              </a:rPr>
              <a:t>类都有自己对</a:t>
            </a:r>
            <a:r>
              <a:rPr lang="en-US" altLang="zh-CN" sz="2600" b="1" dirty="0" err="1" smtClean="0">
                <a:latin typeface="Arial" pitchFamily="34" charset="0"/>
                <a:ea typeface="华文细黑" pitchFamily="2" charset="-122"/>
                <a:cs typeface="Arial" pitchFamily="34" charset="0"/>
              </a:rPr>
              <a:t>toString</a:t>
            </a:r>
            <a:r>
              <a:rPr lang="zh-CN" altLang="en-US" sz="2600" b="1" dirty="0" smtClean="0">
                <a:latin typeface="Arial" pitchFamily="34" charset="0"/>
                <a:ea typeface="华文细黑" pitchFamily="2" charset="-122"/>
                <a:cs typeface="Arial" pitchFamily="34" charset="0"/>
              </a:rPr>
              <a:t>方法的实现，采用哪一种实现由</a:t>
            </a:r>
            <a:r>
              <a:rPr lang="en-US" altLang="zh-CN" sz="2600" b="1" dirty="0" smtClean="0">
                <a:latin typeface="Arial" pitchFamily="34" charset="0"/>
                <a:ea typeface="华文细黑" pitchFamily="2" charset="-122"/>
                <a:cs typeface="Arial" pitchFamily="34" charset="0"/>
              </a:rPr>
              <a:t>Java</a:t>
            </a:r>
            <a:r>
              <a:rPr lang="zh-CN" altLang="en-US" sz="2600" b="1" dirty="0" smtClean="0">
                <a:latin typeface="Arial" pitchFamily="34" charset="0"/>
                <a:ea typeface="华文细黑" pitchFamily="2" charset="-122"/>
                <a:cs typeface="Arial" pitchFamily="34" charset="0"/>
              </a:rPr>
              <a:t>虚拟机在运行时动态决定，这种能力称为</a:t>
            </a:r>
            <a:r>
              <a:rPr lang="zh-CN" altLang="en-US" sz="2600" b="1" dirty="0" smtClean="0">
                <a:solidFill>
                  <a:srgbClr val="FF00FF"/>
                </a:solidFill>
                <a:latin typeface="Arial" pitchFamily="34" charset="0"/>
                <a:ea typeface="华文细黑" pitchFamily="2" charset="-122"/>
                <a:cs typeface="Arial" pitchFamily="34" charset="0"/>
              </a:rPr>
              <a:t>动态绑定</a:t>
            </a:r>
            <a:r>
              <a:rPr lang="zh-CN" altLang="en-US" sz="2600" b="1" dirty="0" smtClean="0">
                <a:latin typeface="Arial" pitchFamily="34" charset="0"/>
                <a:ea typeface="华文细黑" pitchFamily="2" charset="-122"/>
                <a:cs typeface="Arial" pitchFamily="34" charset="0"/>
              </a:rPr>
              <a:t>。</a:t>
            </a:r>
            <a:endParaRPr lang="en-US" altLang="zh-CN" sz="2600" b="1" dirty="0" smtClean="0">
              <a:latin typeface="Arial" pitchFamily="34" charset="0"/>
              <a:ea typeface="华文细黑" pitchFamily="2" charset="-122"/>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27">
                                            <p:txEl>
                                              <p:pRg st="0" end="0"/>
                                            </p:txEl>
                                          </p:spTgt>
                                        </p:tgtEl>
                                        <p:attrNameLst>
                                          <p:attrName>style.visibility</p:attrName>
                                        </p:attrNameLst>
                                      </p:cBhvr>
                                      <p:to>
                                        <p:strVal val="visible"/>
                                      </p:to>
                                    </p:set>
                                    <p:animEffect transition="in" filter="slide(fromBottom)">
                                      <p:cBhvr>
                                        <p:cTn id="7" dur="500"/>
                                        <p:tgtEl>
                                          <p:spTgt spid="2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lnSpcReduction="10000"/>
          </a:bodyPr>
          <a:lstStyle/>
          <a:p>
            <a:r>
              <a:rPr lang="en-US" altLang="zh-CN" dirty="0" smtClean="0">
                <a:solidFill>
                  <a:srgbClr val="0000FF"/>
                </a:solidFill>
              </a:rPr>
              <a:t>5.1</a:t>
            </a:r>
            <a:r>
              <a:rPr lang="zh-CN" altLang="en-US" dirty="0" smtClean="0">
                <a:solidFill>
                  <a:srgbClr val="0000FF"/>
                </a:solidFill>
              </a:rPr>
              <a:t> 抽象数据类型</a:t>
            </a:r>
            <a:endParaRPr lang="en-US" altLang="zh-CN" dirty="0" smtClean="0">
              <a:solidFill>
                <a:srgbClr val="0000FF"/>
              </a:solidFill>
            </a:endParaRPr>
          </a:p>
          <a:p>
            <a:r>
              <a:rPr lang="en-US" altLang="zh-CN" dirty="0" smtClean="0">
                <a:solidFill>
                  <a:srgbClr val="0000FF"/>
                </a:solidFill>
              </a:rPr>
              <a:t>5.2</a:t>
            </a:r>
            <a:r>
              <a:rPr lang="zh-CN" altLang="en-US" dirty="0" smtClean="0">
                <a:solidFill>
                  <a:srgbClr val="0000FF"/>
                </a:solidFill>
              </a:rPr>
              <a:t> 对象的构造和初始化</a:t>
            </a:r>
            <a:endParaRPr lang="en-US" altLang="zh-CN" dirty="0" smtClean="0">
              <a:solidFill>
                <a:srgbClr val="0000FF"/>
              </a:solidFill>
            </a:endParaRPr>
          </a:p>
          <a:p>
            <a:r>
              <a:rPr lang="en-US" altLang="zh-CN" dirty="0" smtClean="0">
                <a:solidFill>
                  <a:srgbClr val="0000FF"/>
                </a:solidFill>
              </a:rPr>
              <a:t>5.3</a:t>
            </a:r>
            <a:r>
              <a:rPr lang="zh-CN" altLang="en-US" dirty="0" smtClean="0">
                <a:solidFill>
                  <a:srgbClr val="0000FF"/>
                </a:solidFill>
              </a:rPr>
              <a:t> </a:t>
            </a:r>
            <a:r>
              <a:rPr lang="en-US" altLang="zh-CN" dirty="0" smtClean="0">
                <a:solidFill>
                  <a:srgbClr val="0000FF"/>
                </a:solidFill>
              </a:rPr>
              <a:t>this</a:t>
            </a:r>
            <a:r>
              <a:rPr lang="zh-CN" altLang="en-US" dirty="0" smtClean="0">
                <a:solidFill>
                  <a:srgbClr val="0000FF"/>
                </a:solidFill>
              </a:rPr>
              <a:t>引用</a:t>
            </a:r>
            <a:endParaRPr lang="en-US" altLang="zh-CN" dirty="0" smtClean="0">
              <a:solidFill>
                <a:srgbClr val="0000FF"/>
              </a:solidFill>
            </a:endParaRPr>
          </a:p>
          <a:p>
            <a:r>
              <a:rPr lang="en-US" altLang="zh-CN" dirty="0" smtClean="0">
                <a:solidFill>
                  <a:srgbClr val="0000FF"/>
                </a:solidFill>
              </a:rPr>
              <a:t>5.4</a:t>
            </a:r>
            <a:r>
              <a:rPr lang="zh-CN" altLang="en-US" dirty="0" smtClean="0">
                <a:solidFill>
                  <a:srgbClr val="0000FF"/>
                </a:solidFill>
              </a:rPr>
              <a:t> 子类</a:t>
            </a:r>
            <a:endParaRPr lang="en-US" altLang="zh-CN" dirty="0" smtClean="0">
              <a:solidFill>
                <a:srgbClr val="0000FF"/>
              </a:solidFill>
            </a:endParaRPr>
          </a:p>
          <a:p>
            <a:r>
              <a:rPr lang="en-US" altLang="zh-CN" dirty="0" smtClean="0">
                <a:solidFill>
                  <a:srgbClr val="0000FF"/>
                </a:solidFill>
              </a:rPr>
              <a:t>5.5</a:t>
            </a:r>
            <a:r>
              <a:rPr lang="zh-CN" altLang="en-US" dirty="0" smtClean="0">
                <a:solidFill>
                  <a:srgbClr val="0000FF"/>
                </a:solidFill>
              </a:rPr>
              <a:t> 方法重写</a:t>
            </a:r>
            <a:endParaRPr lang="en-US" altLang="zh-CN" dirty="0" smtClean="0">
              <a:solidFill>
                <a:srgbClr val="0000FF"/>
              </a:solidFill>
            </a:endParaRPr>
          </a:p>
          <a:p>
            <a:r>
              <a:rPr lang="en-US" altLang="zh-CN" dirty="0" smtClean="0">
                <a:solidFill>
                  <a:srgbClr val="0000FF"/>
                </a:solidFill>
              </a:rPr>
              <a:t>5.6</a:t>
            </a:r>
            <a:r>
              <a:rPr lang="zh-CN" altLang="en-US" dirty="0" smtClean="0">
                <a:solidFill>
                  <a:srgbClr val="0000FF"/>
                </a:solidFill>
              </a:rPr>
              <a:t> </a:t>
            </a:r>
            <a:r>
              <a:rPr lang="en-US" altLang="zh-CN" dirty="0" smtClean="0">
                <a:solidFill>
                  <a:srgbClr val="0000FF"/>
                </a:solidFill>
              </a:rPr>
              <a:t>Java</a:t>
            </a:r>
            <a:r>
              <a:rPr lang="zh-CN" altLang="en-US" dirty="0" smtClean="0">
                <a:solidFill>
                  <a:srgbClr val="0000FF"/>
                </a:solidFill>
              </a:rPr>
              <a:t>包</a:t>
            </a:r>
            <a:endParaRPr lang="en-US" altLang="zh-CN" dirty="0" smtClean="0">
              <a:solidFill>
                <a:srgbClr val="0000FF"/>
              </a:solidFill>
            </a:endParaRPr>
          </a:p>
          <a:p>
            <a:r>
              <a:rPr lang="en-US" altLang="zh-CN" dirty="0" smtClean="0">
                <a:solidFill>
                  <a:srgbClr val="0000FF"/>
                </a:solidFill>
              </a:rPr>
              <a:t>5.7</a:t>
            </a:r>
            <a:r>
              <a:rPr lang="zh-CN" altLang="en-US" dirty="0" smtClean="0">
                <a:solidFill>
                  <a:srgbClr val="0000FF"/>
                </a:solidFill>
              </a:rPr>
              <a:t> 类成员</a:t>
            </a:r>
            <a:endParaRPr lang="en-US" altLang="zh-CN" dirty="0" smtClean="0">
              <a:solidFill>
                <a:srgbClr val="0000FF"/>
              </a:solidFill>
            </a:endParaRPr>
          </a:p>
          <a:p>
            <a:r>
              <a:rPr lang="en-US" altLang="zh-CN" dirty="0" smtClean="0">
                <a:solidFill>
                  <a:srgbClr val="0000FF"/>
                </a:solidFill>
              </a:rPr>
              <a:t>5.8</a:t>
            </a:r>
            <a:r>
              <a:rPr lang="zh-CN" altLang="en-US" dirty="0" smtClean="0">
                <a:solidFill>
                  <a:srgbClr val="0000FF"/>
                </a:solidFill>
              </a:rPr>
              <a:t> 关键字</a:t>
            </a:r>
            <a:r>
              <a:rPr lang="en-US" altLang="zh-CN" dirty="0" smtClean="0">
                <a:solidFill>
                  <a:srgbClr val="0000FF"/>
                </a:solidFill>
              </a:rPr>
              <a:t>final</a:t>
            </a:r>
          </a:p>
          <a:p>
            <a:r>
              <a:rPr lang="en-US" altLang="zh-CN" dirty="0" smtClean="0">
                <a:solidFill>
                  <a:srgbClr val="0000FF"/>
                </a:solidFill>
              </a:rPr>
              <a:t>5.9 </a:t>
            </a:r>
            <a:r>
              <a:rPr lang="zh-CN" altLang="en-US" dirty="0" smtClean="0">
                <a:solidFill>
                  <a:srgbClr val="0000FF"/>
                </a:solidFill>
              </a:rPr>
              <a:t>抽象类</a:t>
            </a:r>
            <a:endParaRPr lang="en-US" altLang="zh-CN" dirty="0" smtClean="0">
              <a:solidFill>
                <a:srgbClr val="0000FF"/>
              </a:solidFill>
            </a:endParaRPr>
          </a:p>
          <a:p>
            <a:r>
              <a:rPr lang="en-US" altLang="zh-CN" dirty="0" smtClean="0">
                <a:solidFill>
                  <a:srgbClr val="0000FF"/>
                </a:solidFill>
              </a:rPr>
              <a:t>5.10 </a:t>
            </a:r>
            <a:r>
              <a:rPr lang="zh-CN" altLang="en-US" dirty="0" smtClean="0">
                <a:solidFill>
                  <a:srgbClr val="0000FF"/>
                </a:solidFill>
              </a:rPr>
              <a:t>接口</a:t>
            </a:r>
            <a:endParaRPr lang="en-US" altLang="zh-CN" dirty="0" smtClean="0">
              <a:solidFill>
                <a:srgbClr val="0000FF"/>
              </a:solidFill>
            </a:endParaRPr>
          </a:p>
          <a:p>
            <a:r>
              <a:rPr lang="en-US" altLang="zh-CN" dirty="0" smtClean="0">
                <a:solidFill>
                  <a:srgbClr val="0000FF"/>
                </a:solidFill>
              </a:rPr>
              <a:t>5.11</a:t>
            </a:r>
            <a:r>
              <a:rPr lang="zh-CN" altLang="en-US" dirty="0" smtClean="0">
                <a:solidFill>
                  <a:srgbClr val="0000FF"/>
                </a:solidFill>
              </a:rPr>
              <a:t> 内部类</a:t>
            </a:r>
            <a:endParaRPr lang="en-US" altLang="zh-CN" dirty="0" smtClean="0">
              <a:solidFill>
                <a:srgbClr val="0000FF"/>
              </a:solidFill>
            </a:endParaRPr>
          </a:p>
        </p:txBody>
      </p:sp>
      <p:sp>
        <p:nvSpPr>
          <p:cNvPr id="3" name="标题 2"/>
          <p:cNvSpPr>
            <a:spLocks noGrp="1"/>
          </p:cNvSpPr>
          <p:nvPr>
            <p:ph type="title"/>
          </p:nvPr>
        </p:nvSpPr>
        <p:spPr/>
        <p:txBody>
          <a:bodyPr/>
          <a:lstStyle/>
          <a:p>
            <a:r>
              <a:rPr lang="zh-CN" altLang="en-US" dirty="0" smtClean="0"/>
              <a:t>第</a:t>
            </a:r>
            <a:r>
              <a:rPr lang="en-US" altLang="zh-CN" dirty="0" smtClean="0"/>
              <a:t>5</a:t>
            </a:r>
            <a:r>
              <a:rPr lang="zh-CN" altLang="en-US" dirty="0" smtClean="0"/>
              <a:t>章 进一步讨论对象和类</a:t>
            </a:r>
            <a:endParaRPr lang="zh-CN" alt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5.4</a:t>
            </a:r>
            <a:r>
              <a:rPr lang="zh-CN" altLang="en-US" dirty="0" smtClean="0"/>
              <a:t>子类</a:t>
            </a:r>
            <a:endParaRPr lang="zh-CN" altLang="en-US" dirty="0"/>
          </a:p>
        </p:txBody>
      </p:sp>
      <p:sp>
        <p:nvSpPr>
          <p:cNvPr id="11" name="TextBox 10"/>
          <p:cNvSpPr txBox="1"/>
          <p:nvPr/>
        </p:nvSpPr>
        <p:spPr>
          <a:xfrm>
            <a:off x="323528" y="1052736"/>
            <a:ext cx="8496944" cy="1692771"/>
          </a:xfrm>
          <a:prstGeom prst="rect">
            <a:avLst/>
          </a:prstGeom>
          <a:solidFill>
            <a:schemeClr val="bg2"/>
          </a:solidFill>
          <a:ln>
            <a:solidFill>
              <a:srgbClr val="FF0000"/>
            </a:solidFill>
          </a:ln>
        </p:spPr>
        <p:txBody>
          <a:bodyPr wrap="square" rtlCol="0">
            <a:spAutoFit/>
          </a:bodyPr>
          <a:lstStyle/>
          <a:p>
            <a:pPr>
              <a:buFont typeface="Wingdings" pitchFamily="2" charset="2"/>
              <a:buChar char="p"/>
            </a:pPr>
            <a:r>
              <a:rPr lang="zh-CN" altLang="en-US" sz="2600" b="1" dirty="0" smtClean="0">
                <a:solidFill>
                  <a:srgbClr val="FF00FF"/>
                </a:solidFill>
                <a:latin typeface="Arial" pitchFamily="34" charset="0"/>
                <a:ea typeface="华文细黑" pitchFamily="2" charset="-122"/>
                <a:cs typeface="Arial" pitchFamily="34" charset="0"/>
              </a:rPr>
              <a:t>动态绑定机制：</a:t>
            </a:r>
            <a:r>
              <a:rPr lang="zh-CN" altLang="en-US" sz="2600" b="1" dirty="0" smtClean="0">
                <a:latin typeface="Arial" pitchFamily="34" charset="0"/>
                <a:ea typeface="华文细黑" pitchFamily="2" charset="-122"/>
                <a:cs typeface="Arial" pitchFamily="34" charset="0"/>
              </a:rPr>
              <a:t>假设对象</a:t>
            </a:r>
            <a:r>
              <a:rPr lang="en-US" altLang="zh-CN" sz="2600" b="1" dirty="0" smtClean="0">
                <a:latin typeface="Arial" pitchFamily="34" charset="0"/>
                <a:ea typeface="华文细黑" pitchFamily="2" charset="-122"/>
                <a:cs typeface="Arial" pitchFamily="34" charset="0"/>
              </a:rPr>
              <a:t>o</a:t>
            </a:r>
            <a:r>
              <a:rPr lang="zh-CN" altLang="en-US" sz="2600" b="1" dirty="0" smtClean="0">
                <a:latin typeface="Arial" pitchFamily="34" charset="0"/>
                <a:ea typeface="华文细黑" pitchFamily="2" charset="-122"/>
                <a:cs typeface="Arial" pitchFamily="34" charset="0"/>
              </a:rPr>
              <a:t>是类</a:t>
            </a:r>
            <a:r>
              <a:rPr lang="en-US" altLang="zh-CN" sz="2600" b="1" dirty="0" smtClean="0">
                <a:latin typeface="Arial" pitchFamily="34" charset="0"/>
                <a:ea typeface="华文细黑" pitchFamily="2" charset="-122"/>
                <a:cs typeface="Arial" pitchFamily="34" charset="0"/>
              </a:rPr>
              <a:t>C</a:t>
            </a:r>
            <a:r>
              <a:rPr lang="en-US" altLang="zh-CN" sz="2600" b="1" baseline="-25000" dirty="0" smtClean="0">
                <a:latin typeface="Arial" pitchFamily="34" charset="0"/>
                <a:ea typeface="华文细黑" pitchFamily="2" charset="-122"/>
                <a:cs typeface="Arial" pitchFamily="34" charset="0"/>
              </a:rPr>
              <a:t>1</a:t>
            </a:r>
            <a:r>
              <a:rPr lang="en-US" altLang="zh-CN" sz="2600" b="1" dirty="0" smtClean="0">
                <a:latin typeface="Arial" pitchFamily="34" charset="0"/>
                <a:ea typeface="华文细黑" pitchFamily="2" charset="-122"/>
                <a:cs typeface="Arial" pitchFamily="34" charset="0"/>
              </a:rPr>
              <a:t>,C</a:t>
            </a:r>
            <a:r>
              <a:rPr lang="en-US" altLang="zh-CN" sz="2600" b="1" baseline="-25000" dirty="0" smtClean="0">
                <a:latin typeface="Arial" pitchFamily="34" charset="0"/>
                <a:ea typeface="华文细黑" pitchFamily="2" charset="-122"/>
                <a:cs typeface="Arial" pitchFamily="34" charset="0"/>
              </a:rPr>
              <a:t>2</a:t>
            </a:r>
            <a:r>
              <a:rPr lang="en-US" altLang="zh-CN" sz="2600" b="1" dirty="0" smtClean="0">
                <a:latin typeface="Arial" pitchFamily="34" charset="0"/>
                <a:ea typeface="华文细黑" pitchFamily="2" charset="-122"/>
                <a:cs typeface="Arial" pitchFamily="34" charset="0"/>
              </a:rPr>
              <a:t>,…,C</a:t>
            </a:r>
            <a:r>
              <a:rPr lang="en-US" altLang="zh-CN" sz="2600" b="1" baseline="-25000" dirty="0" smtClean="0">
                <a:latin typeface="Arial" pitchFamily="34" charset="0"/>
                <a:ea typeface="华文细黑" pitchFamily="2" charset="-122"/>
                <a:cs typeface="Arial" pitchFamily="34" charset="0"/>
              </a:rPr>
              <a:t>n-1</a:t>
            </a:r>
            <a:r>
              <a:rPr lang="zh-CN" altLang="en-US" sz="2600" b="1" dirty="0" smtClean="0">
                <a:latin typeface="Arial" pitchFamily="34" charset="0"/>
                <a:ea typeface="华文细黑" pitchFamily="2" charset="-122"/>
                <a:cs typeface="Arial" pitchFamily="34" charset="0"/>
              </a:rPr>
              <a:t>和</a:t>
            </a:r>
            <a:r>
              <a:rPr lang="en-US" altLang="zh-CN" sz="2600" b="1" dirty="0" smtClean="0">
                <a:latin typeface="Arial" pitchFamily="34" charset="0"/>
                <a:ea typeface="华文细黑" pitchFamily="2" charset="-122"/>
                <a:cs typeface="Arial" pitchFamily="34" charset="0"/>
              </a:rPr>
              <a:t>C</a:t>
            </a:r>
            <a:r>
              <a:rPr lang="en-US" altLang="zh-CN" sz="2600" b="1" baseline="-25000" dirty="0" smtClean="0">
                <a:latin typeface="Arial" pitchFamily="34" charset="0"/>
                <a:ea typeface="华文细黑" pitchFamily="2" charset="-122"/>
                <a:cs typeface="Arial" pitchFamily="34" charset="0"/>
              </a:rPr>
              <a:t>n</a:t>
            </a:r>
            <a:r>
              <a:rPr lang="zh-CN" altLang="en-US" sz="2600" b="1" dirty="0" smtClean="0">
                <a:latin typeface="Arial" pitchFamily="34" charset="0"/>
                <a:ea typeface="华文细黑" pitchFamily="2" charset="-122"/>
                <a:cs typeface="Arial" pitchFamily="34" charset="0"/>
              </a:rPr>
              <a:t>的实例，其中，</a:t>
            </a:r>
            <a:r>
              <a:rPr lang="en-US" altLang="zh-CN" sz="2600" b="1" dirty="0" smtClean="0">
                <a:latin typeface="Arial" pitchFamily="34" charset="0"/>
                <a:ea typeface="华文细黑" pitchFamily="2" charset="-122"/>
                <a:cs typeface="Arial" pitchFamily="34" charset="0"/>
              </a:rPr>
              <a:t>C</a:t>
            </a:r>
            <a:r>
              <a:rPr lang="en-US" altLang="zh-CN" sz="2600" b="1" baseline="-25000" dirty="0" smtClean="0">
                <a:latin typeface="Arial" pitchFamily="34" charset="0"/>
                <a:ea typeface="华文细黑" pitchFamily="2" charset="-122"/>
                <a:cs typeface="Arial" pitchFamily="34" charset="0"/>
              </a:rPr>
              <a:t>1</a:t>
            </a:r>
            <a:r>
              <a:rPr lang="zh-CN" altLang="en-US" sz="2600" b="1" dirty="0" smtClean="0">
                <a:latin typeface="Arial" pitchFamily="34" charset="0"/>
                <a:ea typeface="华文细黑" pitchFamily="2" charset="-122"/>
                <a:cs typeface="Arial" pitchFamily="34" charset="0"/>
              </a:rPr>
              <a:t>是</a:t>
            </a:r>
            <a:r>
              <a:rPr lang="en-US" altLang="zh-CN" sz="2600" b="1" dirty="0" smtClean="0">
                <a:latin typeface="Arial" pitchFamily="34" charset="0"/>
                <a:ea typeface="华文细黑" pitchFamily="2" charset="-122"/>
                <a:cs typeface="Arial" pitchFamily="34" charset="0"/>
              </a:rPr>
              <a:t>C</a:t>
            </a:r>
            <a:r>
              <a:rPr lang="en-US" altLang="zh-CN" sz="2600" b="1" baseline="-25000" dirty="0" smtClean="0">
                <a:latin typeface="Arial" pitchFamily="34" charset="0"/>
                <a:ea typeface="华文细黑" pitchFamily="2" charset="-122"/>
                <a:cs typeface="Arial" pitchFamily="34" charset="0"/>
              </a:rPr>
              <a:t>2</a:t>
            </a:r>
            <a:r>
              <a:rPr lang="zh-CN" altLang="en-US" sz="2600" b="1" dirty="0" smtClean="0">
                <a:latin typeface="Arial" pitchFamily="34" charset="0"/>
                <a:ea typeface="华文细黑" pitchFamily="2" charset="-122"/>
                <a:cs typeface="Arial" pitchFamily="34" charset="0"/>
              </a:rPr>
              <a:t>的子类，</a:t>
            </a:r>
            <a:r>
              <a:rPr lang="en-US" altLang="zh-CN" sz="2600" b="1" dirty="0" smtClean="0">
                <a:latin typeface="Arial" pitchFamily="34" charset="0"/>
                <a:ea typeface="华文细黑" pitchFamily="2" charset="-122"/>
                <a:cs typeface="Arial" pitchFamily="34" charset="0"/>
              </a:rPr>
              <a:t>C</a:t>
            </a:r>
            <a:r>
              <a:rPr lang="en-US" altLang="zh-CN" sz="2600" b="1" baseline="-25000" dirty="0" smtClean="0">
                <a:latin typeface="Arial" pitchFamily="34" charset="0"/>
                <a:ea typeface="华文细黑" pitchFamily="2" charset="-122"/>
                <a:cs typeface="Arial" pitchFamily="34" charset="0"/>
              </a:rPr>
              <a:t>2</a:t>
            </a:r>
            <a:r>
              <a:rPr lang="zh-CN" altLang="en-US" sz="2600" b="1" dirty="0" smtClean="0">
                <a:latin typeface="Arial" pitchFamily="34" charset="0"/>
                <a:ea typeface="华文细黑" pitchFamily="2" charset="-122"/>
                <a:cs typeface="Arial" pitchFamily="34" charset="0"/>
              </a:rPr>
              <a:t>是</a:t>
            </a:r>
            <a:r>
              <a:rPr lang="en-US" altLang="zh-CN" sz="2600" b="1" dirty="0" smtClean="0">
                <a:latin typeface="Arial" pitchFamily="34" charset="0"/>
                <a:ea typeface="华文细黑" pitchFamily="2" charset="-122"/>
                <a:cs typeface="Arial" pitchFamily="34" charset="0"/>
              </a:rPr>
              <a:t>C</a:t>
            </a:r>
            <a:r>
              <a:rPr lang="en-US" altLang="zh-CN" sz="2600" b="1" baseline="-25000" dirty="0" smtClean="0">
                <a:latin typeface="Arial" pitchFamily="34" charset="0"/>
                <a:ea typeface="华文细黑" pitchFamily="2" charset="-122"/>
                <a:cs typeface="Arial" pitchFamily="34" charset="0"/>
              </a:rPr>
              <a:t>3</a:t>
            </a:r>
            <a:r>
              <a:rPr lang="zh-CN" altLang="en-US" sz="2600" b="1" dirty="0" smtClean="0">
                <a:latin typeface="Arial" pitchFamily="34" charset="0"/>
                <a:ea typeface="华文细黑" pitchFamily="2" charset="-122"/>
                <a:cs typeface="Arial" pitchFamily="34" charset="0"/>
              </a:rPr>
              <a:t>的子类，</a:t>
            </a:r>
            <a:r>
              <a:rPr lang="en-US" altLang="zh-CN" sz="2600" b="1" dirty="0" smtClean="0">
                <a:latin typeface="Arial" pitchFamily="34" charset="0"/>
                <a:ea typeface="华文细黑" pitchFamily="2" charset="-122"/>
                <a:cs typeface="Arial" pitchFamily="34" charset="0"/>
              </a:rPr>
              <a:t>…</a:t>
            </a:r>
            <a:r>
              <a:rPr lang="zh-CN" altLang="en-US" sz="2600" b="1" dirty="0" smtClean="0">
                <a:latin typeface="Arial" pitchFamily="34" charset="0"/>
                <a:ea typeface="华文细黑" pitchFamily="2" charset="-122"/>
                <a:cs typeface="Arial" pitchFamily="34" charset="0"/>
              </a:rPr>
              <a:t>，</a:t>
            </a:r>
            <a:r>
              <a:rPr lang="en-US" altLang="zh-CN" sz="2600" b="1" dirty="0" smtClean="0">
                <a:latin typeface="Arial" pitchFamily="34" charset="0"/>
                <a:ea typeface="华文细黑" pitchFamily="2" charset="-122"/>
                <a:cs typeface="Arial" pitchFamily="34" charset="0"/>
              </a:rPr>
              <a:t>C</a:t>
            </a:r>
            <a:r>
              <a:rPr lang="en-US" altLang="zh-CN" sz="2600" b="1" baseline="-25000" dirty="0" smtClean="0">
                <a:latin typeface="Arial" pitchFamily="34" charset="0"/>
                <a:ea typeface="华文细黑" pitchFamily="2" charset="-122"/>
                <a:cs typeface="Arial" pitchFamily="34" charset="0"/>
              </a:rPr>
              <a:t>n-1</a:t>
            </a:r>
            <a:r>
              <a:rPr lang="zh-CN" altLang="en-US" sz="2600" b="1" dirty="0" smtClean="0">
                <a:latin typeface="Arial" pitchFamily="34" charset="0"/>
                <a:ea typeface="华文细黑" pitchFamily="2" charset="-122"/>
                <a:cs typeface="Arial" pitchFamily="34" charset="0"/>
              </a:rPr>
              <a:t>是</a:t>
            </a:r>
            <a:r>
              <a:rPr lang="en-US" altLang="zh-CN" sz="2600" b="1" dirty="0" smtClean="0">
                <a:latin typeface="Arial" pitchFamily="34" charset="0"/>
                <a:ea typeface="华文细黑" pitchFamily="2" charset="-122"/>
                <a:cs typeface="Arial" pitchFamily="34" charset="0"/>
              </a:rPr>
              <a:t>C</a:t>
            </a:r>
            <a:r>
              <a:rPr lang="en-US" altLang="zh-CN" sz="2600" b="1" baseline="-25000" dirty="0" smtClean="0">
                <a:latin typeface="Arial" pitchFamily="34" charset="0"/>
                <a:ea typeface="华文细黑" pitchFamily="2" charset="-122"/>
                <a:cs typeface="Arial" pitchFamily="34" charset="0"/>
              </a:rPr>
              <a:t>n</a:t>
            </a:r>
            <a:r>
              <a:rPr lang="zh-CN" altLang="en-US" sz="2600" b="1" dirty="0" smtClean="0">
                <a:latin typeface="Arial" pitchFamily="34" charset="0"/>
                <a:ea typeface="华文细黑" pitchFamily="2" charset="-122"/>
                <a:cs typeface="Arial" pitchFamily="34" charset="0"/>
              </a:rPr>
              <a:t>的子类，如果对象</a:t>
            </a:r>
            <a:r>
              <a:rPr lang="en-US" altLang="zh-CN" sz="2600" b="1" dirty="0" smtClean="0">
                <a:latin typeface="Arial" pitchFamily="34" charset="0"/>
                <a:ea typeface="华文细黑" pitchFamily="2" charset="-122"/>
                <a:cs typeface="Arial" pitchFamily="34" charset="0"/>
              </a:rPr>
              <a:t>o</a:t>
            </a:r>
            <a:r>
              <a:rPr lang="zh-CN" altLang="en-US" sz="2600" b="1" dirty="0" smtClean="0">
                <a:latin typeface="Arial" pitchFamily="34" charset="0"/>
                <a:ea typeface="华文细黑" pitchFamily="2" charset="-122"/>
                <a:cs typeface="Arial" pitchFamily="34" charset="0"/>
              </a:rPr>
              <a:t>调用一个方法</a:t>
            </a:r>
            <a:r>
              <a:rPr lang="en-US" altLang="zh-CN" sz="2600" b="1" dirty="0" smtClean="0">
                <a:latin typeface="Arial" pitchFamily="34" charset="0"/>
                <a:ea typeface="华文细黑" pitchFamily="2" charset="-122"/>
                <a:cs typeface="Arial" pitchFamily="34" charset="0"/>
              </a:rPr>
              <a:t>m</a:t>
            </a:r>
            <a:r>
              <a:rPr lang="zh-CN" altLang="en-US" sz="2600" b="1" dirty="0" smtClean="0">
                <a:latin typeface="Arial" pitchFamily="34" charset="0"/>
                <a:ea typeface="华文细黑" pitchFamily="2" charset="-122"/>
                <a:cs typeface="Arial" pitchFamily="34" charset="0"/>
              </a:rPr>
              <a:t>，</a:t>
            </a:r>
            <a:r>
              <a:rPr lang="en-US" altLang="zh-CN" sz="2600" b="1" dirty="0" smtClean="0">
                <a:latin typeface="Arial" pitchFamily="34" charset="0"/>
                <a:ea typeface="华文细黑" pitchFamily="2" charset="-122"/>
                <a:cs typeface="Arial" pitchFamily="34" charset="0"/>
              </a:rPr>
              <a:t>Java</a:t>
            </a:r>
            <a:r>
              <a:rPr lang="zh-CN" altLang="en-US" sz="2600" b="1" dirty="0" smtClean="0">
                <a:latin typeface="Arial" pitchFamily="34" charset="0"/>
                <a:ea typeface="华文细黑" pitchFamily="2" charset="-122"/>
                <a:cs typeface="Arial" pitchFamily="34" charset="0"/>
              </a:rPr>
              <a:t>虚拟机依次在类</a:t>
            </a:r>
            <a:r>
              <a:rPr lang="en-US" altLang="zh-CN" sz="2600" b="1" dirty="0" smtClean="0">
                <a:latin typeface="Arial" pitchFamily="34" charset="0"/>
                <a:ea typeface="华文细黑" pitchFamily="2" charset="-122"/>
                <a:cs typeface="Arial" pitchFamily="34" charset="0"/>
              </a:rPr>
              <a:t>C</a:t>
            </a:r>
            <a:r>
              <a:rPr lang="en-US" altLang="zh-CN" sz="2600" b="1" baseline="-25000" dirty="0" smtClean="0">
                <a:latin typeface="Arial" pitchFamily="34" charset="0"/>
                <a:ea typeface="华文细黑" pitchFamily="2" charset="-122"/>
                <a:cs typeface="Arial" pitchFamily="34" charset="0"/>
              </a:rPr>
              <a:t>1</a:t>
            </a:r>
            <a:r>
              <a:rPr lang="en-US" altLang="zh-CN" sz="2600" b="1" dirty="0" smtClean="0">
                <a:latin typeface="Arial" pitchFamily="34" charset="0"/>
                <a:ea typeface="华文细黑" pitchFamily="2" charset="-122"/>
                <a:cs typeface="Arial" pitchFamily="34" charset="0"/>
              </a:rPr>
              <a:t>,C</a:t>
            </a:r>
            <a:r>
              <a:rPr lang="en-US" altLang="zh-CN" sz="2600" b="1" baseline="-25000" dirty="0" smtClean="0">
                <a:latin typeface="Arial" pitchFamily="34" charset="0"/>
                <a:ea typeface="华文细黑" pitchFamily="2" charset="-122"/>
                <a:cs typeface="Arial" pitchFamily="34" charset="0"/>
              </a:rPr>
              <a:t>2</a:t>
            </a:r>
            <a:r>
              <a:rPr lang="en-US" altLang="zh-CN" sz="2600" b="1" dirty="0" smtClean="0">
                <a:latin typeface="Arial" pitchFamily="34" charset="0"/>
                <a:ea typeface="华文细黑" pitchFamily="2" charset="-122"/>
                <a:cs typeface="Arial" pitchFamily="34" charset="0"/>
              </a:rPr>
              <a:t>,…,C</a:t>
            </a:r>
            <a:r>
              <a:rPr lang="en-US" altLang="zh-CN" sz="2600" b="1" baseline="-25000" dirty="0" smtClean="0">
                <a:latin typeface="Arial" pitchFamily="34" charset="0"/>
                <a:ea typeface="华文细黑" pitchFamily="2" charset="-122"/>
                <a:cs typeface="Arial" pitchFamily="34" charset="0"/>
              </a:rPr>
              <a:t>n-1</a:t>
            </a:r>
            <a:r>
              <a:rPr lang="en-US" altLang="zh-CN" sz="2600" b="1" dirty="0" smtClean="0">
                <a:latin typeface="Arial" pitchFamily="34" charset="0"/>
                <a:ea typeface="华文细黑" pitchFamily="2" charset="-122"/>
                <a:cs typeface="Arial" pitchFamily="34" charset="0"/>
              </a:rPr>
              <a:t>,C</a:t>
            </a:r>
            <a:r>
              <a:rPr lang="en-US" altLang="zh-CN" sz="2600" b="1" baseline="-25000" dirty="0" smtClean="0">
                <a:latin typeface="Arial" pitchFamily="34" charset="0"/>
                <a:ea typeface="华文细黑" pitchFamily="2" charset="-122"/>
                <a:cs typeface="Arial" pitchFamily="34" charset="0"/>
              </a:rPr>
              <a:t>n</a:t>
            </a:r>
            <a:r>
              <a:rPr lang="zh-CN" altLang="en-US" sz="2600" b="1" dirty="0" smtClean="0">
                <a:latin typeface="Arial" pitchFamily="34" charset="0"/>
                <a:ea typeface="华文细黑" pitchFamily="2" charset="-122"/>
                <a:cs typeface="Arial" pitchFamily="34" charset="0"/>
              </a:rPr>
              <a:t>中查找方法</a:t>
            </a:r>
            <a:r>
              <a:rPr lang="en-US" altLang="zh-CN" sz="2600" b="1" dirty="0" smtClean="0">
                <a:latin typeface="Arial" pitchFamily="34" charset="0"/>
                <a:ea typeface="华文细黑" pitchFamily="2" charset="-122"/>
                <a:cs typeface="Arial" pitchFamily="34" charset="0"/>
              </a:rPr>
              <a:t>m</a:t>
            </a:r>
            <a:r>
              <a:rPr lang="zh-CN" altLang="en-US" sz="2600" b="1" dirty="0" smtClean="0">
                <a:latin typeface="Arial" pitchFamily="34" charset="0"/>
                <a:ea typeface="华文细黑" pitchFamily="2" charset="-122"/>
                <a:cs typeface="Arial" pitchFamily="34" charset="0"/>
              </a:rPr>
              <a:t>的实现，直到找到为止。</a:t>
            </a:r>
            <a:endParaRPr lang="zh-CN" altLang="en-US" sz="2600" b="1" dirty="0">
              <a:latin typeface="Arial" pitchFamily="34" charset="0"/>
              <a:ea typeface="华文细黑" pitchFamily="2" charset="-122"/>
              <a:cs typeface="Arial" pitchFamily="34" charset="0"/>
            </a:endParaRPr>
          </a:p>
        </p:txBody>
      </p:sp>
      <p:grpSp>
        <p:nvGrpSpPr>
          <p:cNvPr id="2" name="组合 31"/>
          <p:cNvGrpSpPr/>
          <p:nvPr/>
        </p:nvGrpSpPr>
        <p:grpSpPr>
          <a:xfrm>
            <a:off x="827584" y="3429000"/>
            <a:ext cx="7704856" cy="1920409"/>
            <a:chOff x="683568" y="5229200"/>
            <a:chExt cx="7704856" cy="1920409"/>
          </a:xfrm>
        </p:grpSpPr>
        <p:sp>
          <p:nvSpPr>
            <p:cNvPr id="12" name="矩形 11"/>
            <p:cNvSpPr/>
            <p:nvPr/>
          </p:nvSpPr>
          <p:spPr>
            <a:xfrm>
              <a:off x="683568" y="5229200"/>
              <a:ext cx="792088" cy="50405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400" b="1" dirty="0" smtClean="0">
                  <a:latin typeface="Arial" pitchFamily="34" charset="0"/>
                  <a:cs typeface="Arial" pitchFamily="34" charset="0"/>
                </a:rPr>
                <a:t>C</a:t>
              </a:r>
              <a:r>
                <a:rPr lang="en-US" altLang="zh-CN" sz="2400" b="1" baseline="-25000" dirty="0" smtClean="0">
                  <a:latin typeface="Arial" pitchFamily="34" charset="0"/>
                  <a:cs typeface="Arial" pitchFamily="34" charset="0"/>
                </a:rPr>
                <a:t>n</a:t>
              </a:r>
              <a:endParaRPr lang="zh-CN" altLang="en-US" sz="2400" b="1" baseline="-25000" dirty="0">
                <a:latin typeface="Arial" pitchFamily="34" charset="0"/>
                <a:cs typeface="Arial" pitchFamily="34" charset="0"/>
              </a:endParaRPr>
            </a:p>
          </p:txBody>
        </p:sp>
        <p:sp>
          <p:nvSpPr>
            <p:cNvPr id="13" name="矩形 12"/>
            <p:cNvSpPr/>
            <p:nvPr/>
          </p:nvSpPr>
          <p:spPr>
            <a:xfrm>
              <a:off x="2339752" y="5229200"/>
              <a:ext cx="792088" cy="50405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400" b="1" dirty="0" smtClean="0">
                  <a:latin typeface="Arial" pitchFamily="34" charset="0"/>
                  <a:cs typeface="Arial" pitchFamily="34" charset="0"/>
                </a:rPr>
                <a:t>C</a:t>
              </a:r>
              <a:r>
                <a:rPr lang="en-US" altLang="zh-CN" sz="2400" b="1" baseline="-25000" dirty="0" smtClean="0">
                  <a:latin typeface="Arial" pitchFamily="34" charset="0"/>
                  <a:cs typeface="Arial" pitchFamily="34" charset="0"/>
                </a:rPr>
                <a:t>n-1</a:t>
              </a:r>
              <a:endParaRPr lang="zh-CN" altLang="en-US" sz="2400" b="1" baseline="-25000" dirty="0">
                <a:latin typeface="Arial" pitchFamily="34" charset="0"/>
                <a:cs typeface="Arial" pitchFamily="34" charset="0"/>
              </a:endParaRPr>
            </a:p>
          </p:txBody>
        </p:sp>
        <p:sp>
          <p:nvSpPr>
            <p:cNvPr id="14" name="矩形 13"/>
            <p:cNvSpPr/>
            <p:nvPr/>
          </p:nvSpPr>
          <p:spPr>
            <a:xfrm>
              <a:off x="5580112" y="5229200"/>
              <a:ext cx="792088" cy="50405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400" b="1" dirty="0" smtClean="0">
                  <a:latin typeface="Arial" pitchFamily="34" charset="0"/>
                  <a:cs typeface="Arial" pitchFamily="34" charset="0"/>
                </a:rPr>
                <a:t>C</a:t>
              </a:r>
              <a:r>
                <a:rPr lang="en-US" altLang="zh-CN" sz="2400" b="1" baseline="-25000" dirty="0" smtClean="0">
                  <a:latin typeface="Arial" pitchFamily="34" charset="0"/>
                  <a:cs typeface="Arial" pitchFamily="34" charset="0"/>
                </a:rPr>
                <a:t>2</a:t>
              </a:r>
              <a:endParaRPr lang="zh-CN" altLang="en-US" sz="2400" b="1" baseline="-25000" dirty="0">
                <a:latin typeface="Arial" pitchFamily="34" charset="0"/>
                <a:cs typeface="Arial" pitchFamily="34" charset="0"/>
              </a:endParaRPr>
            </a:p>
          </p:txBody>
        </p:sp>
        <p:sp>
          <p:nvSpPr>
            <p:cNvPr id="15" name="矩形 14"/>
            <p:cNvSpPr/>
            <p:nvPr/>
          </p:nvSpPr>
          <p:spPr>
            <a:xfrm>
              <a:off x="7020272" y="5229200"/>
              <a:ext cx="792088" cy="50405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400" b="1" dirty="0" smtClean="0">
                  <a:latin typeface="Arial" pitchFamily="34" charset="0"/>
                  <a:cs typeface="Arial" pitchFamily="34" charset="0"/>
                </a:rPr>
                <a:t>C</a:t>
              </a:r>
              <a:r>
                <a:rPr lang="en-US" altLang="zh-CN" sz="2400" b="1" baseline="-25000" dirty="0" smtClean="0">
                  <a:latin typeface="Arial" pitchFamily="34" charset="0"/>
                  <a:cs typeface="Arial" pitchFamily="34" charset="0"/>
                </a:rPr>
                <a:t>1</a:t>
              </a:r>
              <a:endParaRPr lang="zh-CN" altLang="en-US" sz="2400" b="1" baseline="-25000" dirty="0">
                <a:latin typeface="Arial" pitchFamily="34" charset="0"/>
                <a:cs typeface="Arial" pitchFamily="34" charset="0"/>
              </a:endParaRPr>
            </a:p>
          </p:txBody>
        </p:sp>
        <p:sp>
          <p:nvSpPr>
            <p:cNvPr id="16" name="流程图: 摘录 15"/>
            <p:cNvSpPr/>
            <p:nvPr/>
          </p:nvSpPr>
          <p:spPr>
            <a:xfrm rot="16200000">
              <a:off x="1403648" y="5373216"/>
              <a:ext cx="360040" cy="216024"/>
            </a:xfrm>
            <a:prstGeom prst="flowChartExtract">
              <a:avLst/>
            </a:prstGeom>
            <a:solidFill>
              <a:schemeClr val="bg1"/>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2400"/>
            </a:p>
          </p:txBody>
        </p:sp>
        <p:cxnSp>
          <p:nvCxnSpPr>
            <p:cNvPr id="18" name="直接连接符 17"/>
            <p:cNvCxnSpPr>
              <a:stCxn id="16" idx="2"/>
              <a:endCxn id="13" idx="1"/>
            </p:cNvCxnSpPr>
            <p:nvPr/>
          </p:nvCxnSpPr>
          <p:spPr>
            <a:xfrm>
              <a:off x="1691680" y="5481228"/>
              <a:ext cx="648072" cy="0"/>
            </a:xfrm>
            <a:prstGeom prst="line">
              <a:avLst/>
            </a:prstGeom>
          </p:spPr>
          <p:style>
            <a:lnRef idx="1">
              <a:schemeClr val="accent1"/>
            </a:lnRef>
            <a:fillRef idx="0">
              <a:schemeClr val="accent1"/>
            </a:fillRef>
            <a:effectRef idx="0">
              <a:schemeClr val="accent1"/>
            </a:effectRef>
            <a:fontRef idx="minor">
              <a:schemeClr val="tx1"/>
            </a:fontRef>
          </p:style>
        </p:cxnSp>
        <p:sp>
          <p:nvSpPr>
            <p:cNvPr id="19" name="流程图: 摘录 18"/>
            <p:cNvSpPr/>
            <p:nvPr/>
          </p:nvSpPr>
          <p:spPr>
            <a:xfrm rot="16200000">
              <a:off x="6300192" y="5373217"/>
              <a:ext cx="360040" cy="216024"/>
            </a:xfrm>
            <a:prstGeom prst="flowChartExtract">
              <a:avLst/>
            </a:prstGeom>
            <a:solidFill>
              <a:schemeClr val="bg1"/>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2400"/>
            </a:p>
          </p:txBody>
        </p:sp>
        <p:cxnSp>
          <p:nvCxnSpPr>
            <p:cNvPr id="20" name="直接连接符 19"/>
            <p:cNvCxnSpPr>
              <a:stCxn id="19" idx="2"/>
              <a:endCxn id="15" idx="1"/>
            </p:cNvCxnSpPr>
            <p:nvPr/>
          </p:nvCxnSpPr>
          <p:spPr>
            <a:xfrm flipV="1">
              <a:off x="6588224" y="5481228"/>
              <a:ext cx="432048" cy="1"/>
            </a:xfrm>
            <a:prstGeom prst="line">
              <a:avLst/>
            </a:prstGeom>
          </p:spPr>
          <p:style>
            <a:lnRef idx="1">
              <a:schemeClr val="accent1"/>
            </a:lnRef>
            <a:fillRef idx="0">
              <a:schemeClr val="accent1"/>
            </a:fillRef>
            <a:effectRef idx="0">
              <a:schemeClr val="accent1"/>
            </a:effectRef>
            <a:fontRef idx="minor">
              <a:schemeClr val="tx1"/>
            </a:fontRef>
          </p:style>
        </p:cxnSp>
        <p:sp>
          <p:nvSpPr>
            <p:cNvPr id="22" name="流程图: 摘录 21"/>
            <p:cNvSpPr/>
            <p:nvPr/>
          </p:nvSpPr>
          <p:spPr>
            <a:xfrm rot="16200000">
              <a:off x="3059832" y="5373217"/>
              <a:ext cx="360040" cy="216024"/>
            </a:xfrm>
            <a:prstGeom prst="flowChartExtract">
              <a:avLst/>
            </a:prstGeom>
            <a:solidFill>
              <a:schemeClr val="bg1"/>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2400"/>
            </a:p>
          </p:txBody>
        </p:sp>
        <p:cxnSp>
          <p:nvCxnSpPr>
            <p:cNvPr id="23" name="直接连接符 22"/>
            <p:cNvCxnSpPr>
              <a:stCxn id="22" idx="2"/>
            </p:cNvCxnSpPr>
            <p:nvPr/>
          </p:nvCxnSpPr>
          <p:spPr>
            <a:xfrm flipV="1">
              <a:off x="3347864" y="5481228"/>
              <a:ext cx="432048" cy="1"/>
            </a:xfrm>
            <a:prstGeom prst="line">
              <a:avLst/>
            </a:prstGeom>
          </p:spPr>
          <p:style>
            <a:lnRef idx="1">
              <a:schemeClr val="accent1"/>
            </a:lnRef>
            <a:fillRef idx="0">
              <a:schemeClr val="accent1"/>
            </a:fillRef>
            <a:effectRef idx="0">
              <a:schemeClr val="accent1"/>
            </a:effectRef>
            <a:fontRef idx="minor">
              <a:schemeClr val="tx1"/>
            </a:fontRef>
          </p:style>
        </p:cxnSp>
        <p:sp>
          <p:nvSpPr>
            <p:cNvPr id="24" name="流程图: 摘录 23"/>
            <p:cNvSpPr/>
            <p:nvPr/>
          </p:nvSpPr>
          <p:spPr>
            <a:xfrm rot="16200000">
              <a:off x="4860032" y="5373216"/>
              <a:ext cx="360040" cy="216024"/>
            </a:xfrm>
            <a:prstGeom prst="flowChartExtract">
              <a:avLst/>
            </a:prstGeom>
            <a:solidFill>
              <a:schemeClr val="bg1"/>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2400"/>
            </a:p>
          </p:txBody>
        </p:sp>
        <p:cxnSp>
          <p:nvCxnSpPr>
            <p:cNvPr id="25" name="直接连接符 24"/>
            <p:cNvCxnSpPr>
              <a:stCxn id="24" idx="2"/>
            </p:cNvCxnSpPr>
            <p:nvPr/>
          </p:nvCxnSpPr>
          <p:spPr>
            <a:xfrm flipV="1">
              <a:off x="5148064" y="5481227"/>
              <a:ext cx="432048" cy="1"/>
            </a:xfrm>
            <a:prstGeom prst="line">
              <a:avLst/>
            </a:prstGeom>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5148064" y="5949280"/>
              <a:ext cx="3240360" cy="1200329"/>
            </a:xfrm>
            <a:prstGeom prst="rect">
              <a:avLst/>
            </a:prstGeom>
            <a:solidFill>
              <a:srgbClr val="FFFFCC"/>
            </a:solidFill>
          </p:spPr>
          <p:txBody>
            <a:bodyPr wrap="square" rtlCol="0">
              <a:spAutoFit/>
            </a:bodyPr>
            <a:lstStyle/>
            <a:p>
              <a:r>
                <a:rPr lang="zh-CN" altLang="en-US" sz="2400" dirty="0" smtClean="0">
                  <a:latin typeface="Arial" pitchFamily="34" charset="0"/>
                  <a:cs typeface="Arial" pitchFamily="34" charset="0"/>
                </a:rPr>
                <a:t>如果</a:t>
              </a:r>
              <a:r>
                <a:rPr lang="en-US" altLang="zh-CN" sz="2400" dirty="0" smtClean="0">
                  <a:latin typeface="Arial" pitchFamily="34" charset="0"/>
                  <a:cs typeface="Arial" pitchFamily="34" charset="0"/>
                </a:rPr>
                <a:t>o</a:t>
              </a:r>
              <a:r>
                <a:rPr lang="zh-CN" altLang="en-US" sz="2400" dirty="0" smtClean="0">
                  <a:latin typeface="Arial" pitchFamily="34" charset="0"/>
                  <a:cs typeface="Arial" pitchFamily="34" charset="0"/>
                </a:rPr>
                <a:t>是</a:t>
              </a:r>
              <a:r>
                <a:rPr lang="en-US" altLang="zh-CN" sz="2400" dirty="0" smtClean="0">
                  <a:latin typeface="Arial" pitchFamily="34" charset="0"/>
                  <a:cs typeface="Arial" pitchFamily="34" charset="0"/>
                </a:rPr>
                <a:t>C</a:t>
              </a:r>
              <a:r>
                <a:rPr lang="en-US" altLang="zh-CN" sz="2400" baseline="-25000" dirty="0" smtClean="0">
                  <a:latin typeface="Arial" pitchFamily="34" charset="0"/>
                  <a:cs typeface="Arial" pitchFamily="34" charset="0"/>
                </a:rPr>
                <a:t>1</a:t>
              </a:r>
              <a:r>
                <a:rPr lang="zh-CN" altLang="en-US" sz="2400" dirty="0" smtClean="0">
                  <a:latin typeface="Arial" pitchFamily="34" charset="0"/>
                  <a:cs typeface="Arial" pitchFamily="34" charset="0"/>
                </a:rPr>
                <a:t>的实例，它也是</a:t>
              </a:r>
              <a:r>
                <a:rPr lang="en-US" altLang="zh-CN" sz="2400" dirty="0" smtClean="0">
                  <a:latin typeface="Arial" pitchFamily="34" charset="0"/>
                  <a:cs typeface="Arial" pitchFamily="34" charset="0"/>
                </a:rPr>
                <a:t>C</a:t>
              </a:r>
              <a:r>
                <a:rPr lang="en-US" altLang="zh-CN" sz="2400" baseline="-25000" dirty="0" smtClean="0">
                  <a:latin typeface="Arial" pitchFamily="34" charset="0"/>
                  <a:cs typeface="Arial" pitchFamily="34" charset="0"/>
                </a:rPr>
                <a:t>2</a:t>
              </a:r>
              <a:r>
                <a:rPr lang="en-US" altLang="zh-CN" sz="2400" dirty="0" smtClean="0">
                  <a:latin typeface="Arial" pitchFamily="34" charset="0"/>
                  <a:cs typeface="Arial" pitchFamily="34" charset="0"/>
                </a:rPr>
                <a:t>,…,C</a:t>
              </a:r>
              <a:r>
                <a:rPr lang="en-US" altLang="zh-CN" sz="2400" baseline="-25000" dirty="0" smtClean="0">
                  <a:latin typeface="Arial" pitchFamily="34" charset="0"/>
                  <a:cs typeface="Arial" pitchFamily="34" charset="0"/>
                </a:rPr>
                <a:t>n-1</a:t>
              </a:r>
              <a:r>
                <a:rPr lang="zh-CN" altLang="en-US" sz="2400" dirty="0" smtClean="0">
                  <a:latin typeface="Arial" pitchFamily="34" charset="0"/>
                  <a:cs typeface="Arial" pitchFamily="34" charset="0"/>
                </a:rPr>
                <a:t>和</a:t>
              </a:r>
              <a:r>
                <a:rPr lang="en-US" altLang="zh-CN" sz="2400" dirty="0" smtClean="0">
                  <a:latin typeface="Arial" pitchFamily="34" charset="0"/>
                  <a:cs typeface="Arial" pitchFamily="34" charset="0"/>
                </a:rPr>
                <a:t>C</a:t>
              </a:r>
              <a:r>
                <a:rPr lang="en-US" altLang="zh-CN" sz="2400" baseline="-25000" dirty="0" smtClean="0">
                  <a:latin typeface="Arial" pitchFamily="34" charset="0"/>
                  <a:cs typeface="Arial" pitchFamily="34" charset="0"/>
                </a:rPr>
                <a:t>n</a:t>
              </a:r>
              <a:r>
                <a:rPr lang="zh-CN" altLang="en-US" sz="2400" dirty="0" smtClean="0">
                  <a:latin typeface="Arial" pitchFamily="34" charset="0"/>
                  <a:cs typeface="Arial" pitchFamily="34" charset="0"/>
                </a:rPr>
                <a:t>的实例。</a:t>
              </a:r>
              <a:endParaRPr lang="zh-CN" altLang="en-US" sz="2400" dirty="0">
                <a:latin typeface="Arial" pitchFamily="34" charset="0"/>
                <a:cs typeface="Arial" pitchFamily="34" charset="0"/>
              </a:endParaRPr>
            </a:p>
          </p:txBody>
        </p:sp>
        <p:sp>
          <p:nvSpPr>
            <p:cNvPr id="28" name="TextBox 27"/>
            <p:cNvSpPr txBox="1"/>
            <p:nvPr/>
          </p:nvSpPr>
          <p:spPr>
            <a:xfrm>
              <a:off x="683568" y="6165304"/>
              <a:ext cx="2016224" cy="830997"/>
            </a:xfrm>
            <a:prstGeom prst="rect">
              <a:avLst/>
            </a:prstGeom>
            <a:solidFill>
              <a:srgbClr val="FFFFCC"/>
            </a:solidFill>
          </p:spPr>
          <p:txBody>
            <a:bodyPr wrap="square" rtlCol="0">
              <a:spAutoFit/>
            </a:bodyPr>
            <a:lstStyle/>
            <a:p>
              <a:r>
                <a:rPr lang="en-US" altLang="zh-CN" sz="2400" dirty="0" smtClean="0">
                  <a:latin typeface="Arial" pitchFamily="34" charset="0"/>
                  <a:cs typeface="Arial" pitchFamily="34" charset="0"/>
                </a:rPr>
                <a:t>Java .lang.Object</a:t>
              </a:r>
              <a:endParaRPr lang="zh-CN" altLang="en-US" sz="2400" dirty="0">
                <a:latin typeface="Arial" pitchFamily="34" charset="0"/>
                <a:cs typeface="Arial" pitchFamily="34" charset="0"/>
              </a:endParaRPr>
            </a:p>
          </p:txBody>
        </p:sp>
        <p:cxnSp>
          <p:nvCxnSpPr>
            <p:cNvPr id="30" name="直接连接符 29"/>
            <p:cNvCxnSpPr>
              <a:stCxn id="28" idx="0"/>
              <a:endCxn id="12" idx="2"/>
            </p:cNvCxnSpPr>
            <p:nvPr/>
          </p:nvCxnSpPr>
          <p:spPr>
            <a:xfrm flipH="1" flipV="1">
              <a:off x="1079612" y="5733256"/>
              <a:ext cx="612068" cy="432048"/>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5.4</a:t>
            </a:r>
            <a:r>
              <a:rPr lang="zh-CN" altLang="en-US" dirty="0" smtClean="0"/>
              <a:t>子类</a:t>
            </a:r>
            <a:endParaRPr lang="zh-CN" altLang="en-US" dirty="0"/>
          </a:p>
        </p:txBody>
      </p:sp>
      <p:sp>
        <p:nvSpPr>
          <p:cNvPr id="27" name="TextBox 26"/>
          <p:cNvSpPr txBox="1"/>
          <p:nvPr/>
        </p:nvSpPr>
        <p:spPr>
          <a:xfrm>
            <a:off x="323528" y="980728"/>
            <a:ext cx="8424936" cy="923330"/>
          </a:xfrm>
          <a:prstGeom prst="rect">
            <a:avLst/>
          </a:prstGeom>
          <a:noFill/>
        </p:spPr>
        <p:txBody>
          <a:bodyPr wrap="square" rtlCol="0">
            <a:spAutoFit/>
          </a:bodyPr>
          <a:lstStyle/>
          <a:p>
            <a:pPr>
              <a:buFont typeface="Wingdings" pitchFamily="2" charset="2"/>
              <a:buChar char="n"/>
            </a:pPr>
            <a:r>
              <a:rPr lang="en-US" altLang="zh-CN" sz="2800" b="1" dirty="0" smtClean="0">
                <a:solidFill>
                  <a:srgbClr val="FF0000"/>
                </a:solidFill>
                <a:latin typeface="Arial" pitchFamily="34" charset="0"/>
                <a:ea typeface="华文细黑" pitchFamily="2" charset="-122"/>
                <a:cs typeface="Arial" pitchFamily="34" charset="0"/>
              </a:rPr>
              <a:t>5</a:t>
            </a:r>
            <a:r>
              <a:rPr lang="zh-CN" altLang="en-US" sz="2800" b="1" dirty="0" smtClean="0">
                <a:solidFill>
                  <a:srgbClr val="FF0000"/>
                </a:solidFill>
                <a:latin typeface="Arial" pitchFamily="34" charset="0"/>
                <a:ea typeface="华文细黑" pitchFamily="2" charset="-122"/>
                <a:cs typeface="Arial" pitchFamily="34" charset="0"/>
              </a:rPr>
              <a:t> 方法自变量和异类集合</a:t>
            </a:r>
            <a:endParaRPr lang="en-US" altLang="zh-CN" sz="2800" b="1" dirty="0" smtClean="0">
              <a:solidFill>
                <a:srgbClr val="FF0000"/>
              </a:solidFill>
              <a:latin typeface="Arial" pitchFamily="34" charset="0"/>
              <a:ea typeface="华文细黑" pitchFamily="2" charset="-122"/>
              <a:cs typeface="Arial" pitchFamily="34" charset="0"/>
            </a:endParaRPr>
          </a:p>
          <a:p>
            <a:pPr>
              <a:buFont typeface="Wingdings" pitchFamily="2" charset="2"/>
              <a:buChar char="Ø"/>
            </a:pPr>
            <a:r>
              <a:rPr lang="zh-CN" altLang="en-US" sz="2600" b="1" dirty="0" smtClean="0">
                <a:solidFill>
                  <a:srgbClr val="0000FF"/>
                </a:solidFill>
                <a:latin typeface="Arial" pitchFamily="34" charset="0"/>
                <a:ea typeface="华文细黑" pitchFamily="2" charset="-122"/>
                <a:cs typeface="Arial" pitchFamily="34" charset="0"/>
              </a:rPr>
              <a:t>方法的参量</a:t>
            </a:r>
            <a:endParaRPr lang="en-US" altLang="zh-CN" sz="2600" b="1" dirty="0" smtClean="0">
              <a:solidFill>
                <a:srgbClr val="0000FF"/>
              </a:solidFill>
              <a:latin typeface="Arial" pitchFamily="34" charset="0"/>
              <a:ea typeface="华文细黑" pitchFamily="2" charset="-122"/>
              <a:cs typeface="Arial" pitchFamily="34" charset="0"/>
            </a:endParaRPr>
          </a:p>
        </p:txBody>
      </p:sp>
      <p:sp>
        <p:nvSpPr>
          <p:cNvPr id="4" name="TextBox 3"/>
          <p:cNvSpPr txBox="1"/>
          <p:nvPr/>
        </p:nvSpPr>
        <p:spPr>
          <a:xfrm>
            <a:off x="611560" y="2420888"/>
            <a:ext cx="7416824" cy="1292662"/>
          </a:xfrm>
          <a:prstGeom prst="rect">
            <a:avLst/>
          </a:prstGeom>
          <a:solidFill>
            <a:srgbClr val="FFFFCC"/>
          </a:solidFill>
          <a:ln>
            <a:solidFill>
              <a:srgbClr val="FF0000"/>
            </a:solidFill>
          </a:ln>
        </p:spPr>
        <p:txBody>
          <a:bodyPr wrap="square" rtlCol="0">
            <a:spAutoFit/>
          </a:bodyPr>
          <a:lstStyle/>
          <a:p>
            <a:r>
              <a:rPr lang="en-US" altLang="zh-CN" sz="2600" dirty="0" smtClean="0">
                <a:latin typeface="Arial" pitchFamily="34" charset="0"/>
                <a:cs typeface="Arial" pitchFamily="34" charset="0"/>
              </a:rPr>
              <a:t>public</a:t>
            </a:r>
            <a:r>
              <a:rPr lang="zh-CN" altLang="en-US" sz="2600" dirty="0" smtClean="0">
                <a:latin typeface="Arial" pitchFamily="34" charset="0"/>
                <a:cs typeface="Arial" pitchFamily="34" charset="0"/>
              </a:rPr>
              <a:t> </a:t>
            </a:r>
            <a:r>
              <a:rPr lang="en-US" altLang="zh-CN" sz="2600" dirty="0" err="1" smtClean="0">
                <a:latin typeface="Arial" pitchFamily="34" charset="0"/>
                <a:cs typeface="Arial" pitchFamily="34" charset="0"/>
              </a:rPr>
              <a:t>TaxRate</a:t>
            </a:r>
            <a:r>
              <a:rPr lang="en-US" altLang="zh-CN" sz="2600" dirty="0" smtClean="0">
                <a:latin typeface="Arial" pitchFamily="34" charset="0"/>
                <a:cs typeface="Arial" pitchFamily="34" charset="0"/>
              </a:rPr>
              <a:t> </a:t>
            </a:r>
            <a:r>
              <a:rPr lang="en-US" altLang="zh-CN" sz="2600" dirty="0" err="1" smtClean="0">
                <a:latin typeface="Arial" pitchFamily="34" charset="0"/>
                <a:cs typeface="Arial" pitchFamily="34" charset="0"/>
              </a:rPr>
              <a:t>findTaxRate</a:t>
            </a:r>
            <a:r>
              <a:rPr lang="en-US" altLang="zh-CN" sz="2600" dirty="0" smtClean="0">
                <a:latin typeface="Arial" pitchFamily="34" charset="0"/>
                <a:cs typeface="Arial" pitchFamily="34" charset="0"/>
              </a:rPr>
              <a:t>(Employee e){</a:t>
            </a:r>
          </a:p>
          <a:p>
            <a:r>
              <a:rPr lang="en-US" altLang="zh-CN" sz="2600" dirty="0" smtClean="0">
                <a:latin typeface="Arial" pitchFamily="34" charset="0"/>
                <a:cs typeface="Arial" pitchFamily="34" charset="0"/>
              </a:rPr>
              <a:t>       //</a:t>
            </a:r>
            <a:r>
              <a:rPr lang="zh-CN" altLang="en-US" sz="2600" dirty="0" smtClean="0">
                <a:latin typeface="Arial" pitchFamily="34" charset="0"/>
                <a:cs typeface="Arial" pitchFamily="34" charset="0"/>
              </a:rPr>
              <a:t>进行计算并返回</a:t>
            </a:r>
            <a:r>
              <a:rPr lang="en-US" altLang="zh-CN" sz="2600" dirty="0" smtClean="0">
                <a:latin typeface="Arial" pitchFamily="34" charset="0"/>
                <a:cs typeface="Arial" pitchFamily="34" charset="0"/>
              </a:rPr>
              <a:t>e</a:t>
            </a:r>
            <a:r>
              <a:rPr lang="zh-CN" altLang="en-US" sz="2600" dirty="0" smtClean="0">
                <a:latin typeface="Arial" pitchFamily="34" charset="0"/>
                <a:cs typeface="Arial" pitchFamily="34" charset="0"/>
              </a:rPr>
              <a:t>的税率</a:t>
            </a:r>
            <a:endParaRPr lang="en-US" altLang="zh-CN" sz="2600" dirty="0" smtClean="0">
              <a:latin typeface="Arial" pitchFamily="34" charset="0"/>
              <a:cs typeface="Arial" pitchFamily="34" charset="0"/>
            </a:endParaRPr>
          </a:p>
          <a:p>
            <a:r>
              <a:rPr lang="en-US" altLang="zh-CN" sz="2600" dirty="0" smtClean="0">
                <a:latin typeface="Arial" pitchFamily="34" charset="0"/>
                <a:cs typeface="Arial" pitchFamily="34" charset="0"/>
              </a:rPr>
              <a:t>}</a:t>
            </a:r>
            <a:r>
              <a:rPr lang="zh-CN" altLang="en-US" sz="2600" dirty="0" smtClean="0">
                <a:latin typeface="Arial" pitchFamily="34" charset="0"/>
                <a:cs typeface="Arial" pitchFamily="34" charset="0"/>
              </a:rPr>
              <a:t> </a:t>
            </a:r>
            <a:endParaRPr lang="zh-CN" altLang="en-US" sz="2600" dirty="0">
              <a:latin typeface="Arial" pitchFamily="34" charset="0"/>
              <a:cs typeface="Arial" pitchFamily="34" charset="0"/>
            </a:endParaRPr>
          </a:p>
        </p:txBody>
      </p:sp>
      <p:sp>
        <p:nvSpPr>
          <p:cNvPr id="5" name="TextBox 4"/>
          <p:cNvSpPr txBox="1"/>
          <p:nvPr/>
        </p:nvSpPr>
        <p:spPr>
          <a:xfrm>
            <a:off x="539552" y="4077072"/>
            <a:ext cx="7416824" cy="1292662"/>
          </a:xfrm>
          <a:prstGeom prst="rect">
            <a:avLst/>
          </a:prstGeom>
          <a:solidFill>
            <a:srgbClr val="FFFFCC"/>
          </a:solidFill>
          <a:ln>
            <a:solidFill>
              <a:srgbClr val="FF0000"/>
            </a:solidFill>
          </a:ln>
        </p:spPr>
        <p:txBody>
          <a:bodyPr wrap="square" rtlCol="0">
            <a:spAutoFit/>
          </a:bodyPr>
          <a:lstStyle/>
          <a:p>
            <a:r>
              <a:rPr lang="en-US" altLang="zh-CN" sz="2600" dirty="0" smtClean="0">
                <a:latin typeface="Arial" pitchFamily="34" charset="0"/>
                <a:cs typeface="Arial" pitchFamily="34" charset="0"/>
              </a:rPr>
              <a:t>Manager</a:t>
            </a:r>
            <a:r>
              <a:rPr lang="zh-CN" altLang="en-US" sz="2600" dirty="0" smtClean="0">
                <a:latin typeface="Arial" pitchFamily="34" charset="0"/>
                <a:cs typeface="Arial" pitchFamily="34" charset="0"/>
              </a:rPr>
              <a:t> </a:t>
            </a:r>
            <a:r>
              <a:rPr lang="en-US" altLang="zh-CN" sz="2600" dirty="0" smtClean="0">
                <a:latin typeface="Arial" pitchFamily="34" charset="0"/>
                <a:cs typeface="Arial" pitchFamily="34" charset="0"/>
              </a:rPr>
              <a:t>m=new Manager();</a:t>
            </a:r>
          </a:p>
          <a:p>
            <a:r>
              <a:rPr lang="en-US" altLang="zh-CN" sz="2600" dirty="0" smtClean="0">
                <a:latin typeface="Arial" pitchFamily="34" charset="0"/>
                <a:cs typeface="Arial" pitchFamily="34" charset="0"/>
              </a:rPr>
              <a:t>…</a:t>
            </a:r>
          </a:p>
          <a:p>
            <a:r>
              <a:rPr lang="en-US" altLang="zh-CN" sz="2600" dirty="0" err="1" smtClean="0">
                <a:latin typeface="Arial" pitchFamily="34" charset="0"/>
                <a:cs typeface="Arial" pitchFamily="34" charset="0"/>
              </a:rPr>
              <a:t>TaxRate</a:t>
            </a:r>
            <a:r>
              <a:rPr lang="en-US" altLang="zh-CN" sz="2600" dirty="0" smtClean="0">
                <a:latin typeface="Arial" pitchFamily="34" charset="0"/>
                <a:cs typeface="Arial" pitchFamily="34" charset="0"/>
              </a:rPr>
              <a:t> t=</a:t>
            </a:r>
            <a:r>
              <a:rPr lang="en-US" altLang="zh-CN" sz="2600" dirty="0" err="1" smtClean="0">
                <a:latin typeface="Arial" pitchFamily="34" charset="0"/>
                <a:cs typeface="Arial" pitchFamily="34" charset="0"/>
              </a:rPr>
              <a:t>findTaxRate</a:t>
            </a:r>
            <a:r>
              <a:rPr lang="en-US" altLang="zh-CN" sz="2600" dirty="0" smtClean="0">
                <a:latin typeface="Arial" pitchFamily="34" charset="0"/>
                <a:cs typeface="Arial" pitchFamily="34" charset="0"/>
              </a:rPr>
              <a:t>(m);</a:t>
            </a:r>
            <a:endParaRPr lang="zh-CN" altLang="en-US" sz="26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5.4</a:t>
            </a:r>
            <a:r>
              <a:rPr lang="zh-CN" altLang="en-US" dirty="0" smtClean="0"/>
              <a:t>子类</a:t>
            </a:r>
            <a:endParaRPr lang="zh-CN" altLang="en-US" dirty="0"/>
          </a:p>
        </p:txBody>
      </p:sp>
      <p:sp>
        <p:nvSpPr>
          <p:cNvPr id="27" name="TextBox 26"/>
          <p:cNvSpPr txBox="1"/>
          <p:nvPr/>
        </p:nvSpPr>
        <p:spPr>
          <a:xfrm>
            <a:off x="323528" y="980728"/>
            <a:ext cx="8424936" cy="892552"/>
          </a:xfrm>
          <a:prstGeom prst="rect">
            <a:avLst/>
          </a:prstGeom>
          <a:noFill/>
        </p:spPr>
        <p:txBody>
          <a:bodyPr wrap="square" rtlCol="0">
            <a:spAutoFit/>
          </a:bodyPr>
          <a:lstStyle/>
          <a:p>
            <a:pPr>
              <a:buFont typeface="Wingdings" pitchFamily="2" charset="2"/>
              <a:buChar char="Ø"/>
            </a:pPr>
            <a:r>
              <a:rPr lang="zh-CN" altLang="en-US" sz="2600" b="1" dirty="0" smtClean="0">
                <a:solidFill>
                  <a:srgbClr val="0000FF"/>
                </a:solidFill>
                <a:latin typeface="Arial" pitchFamily="34" charset="0"/>
                <a:ea typeface="华文细黑" pitchFamily="2" charset="-122"/>
                <a:cs typeface="Arial" pitchFamily="34" charset="0"/>
              </a:rPr>
              <a:t>异类集合：</a:t>
            </a:r>
            <a:r>
              <a:rPr lang="zh-CN" altLang="en-US" sz="2600" b="1" dirty="0" smtClean="0">
                <a:latin typeface="Arial" pitchFamily="34" charset="0"/>
                <a:ea typeface="华文细黑" pitchFamily="2" charset="-122"/>
                <a:cs typeface="Arial" pitchFamily="34" charset="0"/>
              </a:rPr>
              <a:t>异类集合是由不同质内容组成的集合，也就是说，集合内所含元素的类型可以不完全一致。</a:t>
            </a:r>
            <a:endParaRPr lang="en-US" altLang="zh-CN" sz="2600" b="1" dirty="0" smtClean="0">
              <a:latin typeface="Arial" pitchFamily="34" charset="0"/>
              <a:ea typeface="华文细黑" pitchFamily="2" charset="-122"/>
              <a:cs typeface="Arial" pitchFamily="34" charset="0"/>
            </a:endParaRPr>
          </a:p>
        </p:txBody>
      </p:sp>
      <p:sp>
        <p:nvSpPr>
          <p:cNvPr id="11" name="TextBox 10"/>
          <p:cNvSpPr txBox="1"/>
          <p:nvPr/>
        </p:nvSpPr>
        <p:spPr>
          <a:xfrm>
            <a:off x="1043608" y="2420888"/>
            <a:ext cx="6336704" cy="1292662"/>
          </a:xfrm>
          <a:prstGeom prst="rect">
            <a:avLst/>
          </a:prstGeom>
          <a:noFill/>
          <a:ln>
            <a:solidFill>
              <a:srgbClr val="FF0000"/>
            </a:solidFill>
          </a:ln>
        </p:spPr>
        <p:txBody>
          <a:bodyPr wrap="square" rtlCol="0">
            <a:spAutoFit/>
          </a:bodyPr>
          <a:lstStyle/>
          <a:p>
            <a:r>
              <a:rPr lang="en-US" altLang="zh-CN" sz="2600" dirty="0" smtClean="0">
                <a:latin typeface="Arial" pitchFamily="34" charset="0"/>
                <a:cs typeface="Arial" pitchFamily="34" charset="0"/>
              </a:rPr>
              <a:t>Employee[] staff=new Employee[1024];</a:t>
            </a:r>
          </a:p>
          <a:p>
            <a:r>
              <a:rPr lang="en-US" altLang="zh-CN" sz="2600" dirty="0" smtClean="0">
                <a:latin typeface="Arial" pitchFamily="34" charset="0"/>
                <a:cs typeface="Arial" pitchFamily="34" charset="0"/>
              </a:rPr>
              <a:t>staff[0]=new Manager();</a:t>
            </a:r>
          </a:p>
          <a:p>
            <a:r>
              <a:rPr lang="en-US" altLang="zh-CN" sz="2600" dirty="0" smtClean="0">
                <a:latin typeface="Arial" pitchFamily="34" charset="0"/>
                <a:cs typeface="Arial" pitchFamily="34" charset="0"/>
              </a:rPr>
              <a:t>staff[1]=new Employee();</a:t>
            </a:r>
            <a:endParaRPr lang="zh-CN" altLang="en-US" sz="26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5.4</a:t>
            </a:r>
            <a:r>
              <a:rPr lang="zh-CN" altLang="en-US" dirty="0" smtClean="0"/>
              <a:t>子类</a:t>
            </a:r>
            <a:endParaRPr lang="zh-CN" altLang="en-US" dirty="0"/>
          </a:p>
        </p:txBody>
      </p:sp>
      <p:sp>
        <p:nvSpPr>
          <p:cNvPr id="27" name="TextBox 26"/>
          <p:cNvSpPr txBox="1"/>
          <p:nvPr/>
        </p:nvSpPr>
        <p:spPr>
          <a:xfrm>
            <a:off x="323528" y="980728"/>
            <a:ext cx="8424936" cy="2123658"/>
          </a:xfrm>
          <a:prstGeom prst="rect">
            <a:avLst/>
          </a:prstGeom>
          <a:noFill/>
        </p:spPr>
        <p:txBody>
          <a:bodyPr wrap="square" rtlCol="0">
            <a:spAutoFit/>
          </a:bodyPr>
          <a:lstStyle/>
          <a:p>
            <a:pPr>
              <a:buFont typeface="Wingdings" pitchFamily="2" charset="2"/>
              <a:buChar char="n"/>
            </a:pPr>
            <a:r>
              <a:rPr lang="en-US" altLang="zh-CN" sz="2800" b="1" dirty="0" smtClean="0">
                <a:solidFill>
                  <a:srgbClr val="FF0000"/>
                </a:solidFill>
                <a:latin typeface="Arial" pitchFamily="34" charset="0"/>
                <a:ea typeface="华文细黑" pitchFamily="2" charset="-122"/>
                <a:cs typeface="Arial" pitchFamily="34" charset="0"/>
              </a:rPr>
              <a:t>6</a:t>
            </a:r>
            <a:r>
              <a:rPr lang="zh-CN" altLang="en-US" sz="2800" b="1" dirty="0" smtClean="0">
                <a:solidFill>
                  <a:srgbClr val="FF0000"/>
                </a:solidFill>
                <a:latin typeface="Arial" pitchFamily="34" charset="0"/>
                <a:ea typeface="华文细黑" pitchFamily="2" charset="-122"/>
                <a:cs typeface="Arial" pitchFamily="34" charset="0"/>
              </a:rPr>
              <a:t> </a:t>
            </a:r>
            <a:r>
              <a:rPr lang="en-US" altLang="zh-CN" sz="2800" b="1" dirty="0" err="1" smtClean="0">
                <a:solidFill>
                  <a:srgbClr val="FF0000"/>
                </a:solidFill>
                <a:latin typeface="Arial" pitchFamily="34" charset="0"/>
                <a:ea typeface="华文细黑" pitchFamily="2" charset="-122"/>
                <a:cs typeface="Arial" pitchFamily="34" charset="0"/>
              </a:rPr>
              <a:t>instanceof</a:t>
            </a:r>
            <a:r>
              <a:rPr lang="zh-CN" altLang="en-US" sz="2800" b="1" dirty="0" smtClean="0">
                <a:solidFill>
                  <a:srgbClr val="FF0000"/>
                </a:solidFill>
                <a:latin typeface="Arial" pitchFamily="34" charset="0"/>
                <a:ea typeface="华文细黑" pitchFamily="2" charset="-122"/>
                <a:cs typeface="Arial" pitchFamily="34" charset="0"/>
              </a:rPr>
              <a:t>运算符</a:t>
            </a:r>
            <a:endParaRPr lang="en-US" altLang="zh-CN" sz="2800" b="1" dirty="0" smtClean="0">
              <a:solidFill>
                <a:srgbClr val="FF0000"/>
              </a:solidFill>
              <a:latin typeface="Arial" pitchFamily="34" charset="0"/>
              <a:ea typeface="华文细黑" pitchFamily="2" charset="-122"/>
              <a:cs typeface="Arial" pitchFamily="34" charset="0"/>
            </a:endParaRPr>
          </a:p>
          <a:p>
            <a:pPr>
              <a:buFont typeface="Wingdings" pitchFamily="2" charset="2"/>
              <a:buChar char="Ø"/>
            </a:pPr>
            <a:r>
              <a:rPr lang="zh-CN" altLang="en-US" sz="2600" b="1" dirty="0" smtClean="0">
                <a:latin typeface="Arial" pitchFamily="34" charset="0"/>
                <a:ea typeface="华文细黑" pitchFamily="2" charset="-122"/>
                <a:cs typeface="Arial" pitchFamily="34" charset="0"/>
              </a:rPr>
              <a:t>由于类的多态性，类的变量既可以指向本类实例，又可以指向其子类的实例。在程序中，有时需要判明某个引用到底指向哪个实例，这可以通过</a:t>
            </a:r>
            <a:r>
              <a:rPr lang="en-US" altLang="zh-CN" sz="2600" b="1" dirty="0" smtClean="0">
                <a:latin typeface="Arial" pitchFamily="34" charset="0"/>
                <a:ea typeface="华文细黑" pitchFamily="2" charset="-122"/>
                <a:cs typeface="Arial" pitchFamily="34" charset="0"/>
              </a:rPr>
              <a:t>instanceof</a:t>
            </a:r>
            <a:r>
              <a:rPr lang="zh-CN" altLang="en-US" sz="2600" b="1" dirty="0" smtClean="0">
                <a:latin typeface="Arial" pitchFamily="34" charset="0"/>
                <a:ea typeface="华文细黑" pitchFamily="2" charset="-122"/>
                <a:cs typeface="Arial" pitchFamily="34" charset="0"/>
              </a:rPr>
              <a:t>运算符来实现。</a:t>
            </a:r>
            <a:endParaRPr lang="en-US" altLang="zh-CN" sz="2600" b="1" dirty="0" smtClean="0">
              <a:latin typeface="Arial" pitchFamily="34" charset="0"/>
              <a:ea typeface="华文细黑" pitchFamily="2" charset="-122"/>
              <a:cs typeface="Arial" pitchFamily="34" charset="0"/>
            </a:endParaRPr>
          </a:p>
        </p:txBody>
      </p:sp>
      <p:grpSp>
        <p:nvGrpSpPr>
          <p:cNvPr id="17" name="组合 16"/>
          <p:cNvGrpSpPr/>
          <p:nvPr/>
        </p:nvGrpSpPr>
        <p:grpSpPr>
          <a:xfrm>
            <a:off x="467544" y="3198462"/>
            <a:ext cx="3312368" cy="3038850"/>
            <a:chOff x="467544" y="3198462"/>
            <a:chExt cx="3312368" cy="3038850"/>
          </a:xfrm>
        </p:grpSpPr>
        <p:sp>
          <p:nvSpPr>
            <p:cNvPr id="4" name="矩形 3"/>
            <p:cNvSpPr/>
            <p:nvPr/>
          </p:nvSpPr>
          <p:spPr>
            <a:xfrm>
              <a:off x="1461704" y="3198462"/>
              <a:ext cx="1224136" cy="57606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dirty="0" smtClean="0">
                  <a:latin typeface="Arial" pitchFamily="34" charset="0"/>
                  <a:cs typeface="Arial" pitchFamily="34" charset="0"/>
                </a:rPr>
                <a:t>Object</a:t>
              </a:r>
              <a:endParaRPr lang="zh-CN" altLang="en-US" sz="2000" dirty="0">
                <a:latin typeface="Arial" pitchFamily="34" charset="0"/>
                <a:cs typeface="Arial" pitchFamily="34" charset="0"/>
              </a:endParaRPr>
            </a:p>
          </p:txBody>
        </p:sp>
        <p:sp>
          <p:nvSpPr>
            <p:cNvPr id="5" name="矩形 4"/>
            <p:cNvSpPr/>
            <p:nvPr/>
          </p:nvSpPr>
          <p:spPr>
            <a:xfrm>
              <a:off x="1403648" y="4365104"/>
              <a:ext cx="1368152" cy="57606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dirty="0" smtClean="0">
                  <a:latin typeface="Arial" pitchFamily="34" charset="0"/>
                  <a:cs typeface="Arial" pitchFamily="34" charset="0"/>
                </a:rPr>
                <a:t>Employee</a:t>
              </a:r>
              <a:endParaRPr lang="zh-CN" altLang="en-US" sz="2000" dirty="0">
                <a:latin typeface="Arial" pitchFamily="34" charset="0"/>
                <a:cs typeface="Arial" pitchFamily="34" charset="0"/>
              </a:endParaRPr>
            </a:p>
          </p:txBody>
        </p:sp>
        <p:sp>
          <p:nvSpPr>
            <p:cNvPr id="6" name="矩形 5"/>
            <p:cNvSpPr/>
            <p:nvPr/>
          </p:nvSpPr>
          <p:spPr>
            <a:xfrm>
              <a:off x="467544" y="5661248"/>
              <a:ext cx="1224136" cy="57606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dirty="0" smtClean="0">
                  <a:latin typeface="Arial" pitchFamily="34" charset="0"/>
                  <a:cs typeface="Arial" pitchFamily="34" charset="0"/>
                </a:rPr>
                <a:t>Manager</a:t>
              </a:r>
              <a:endParaRPr lang="zh-CN" altLang="en-US" sz="2000" dirty="0">
                <a:latin typeface="Arial" pitchFamily="34" charset="0"/>
                <a:cs typeface="Arial" pitchFamily="34" charset="0"/>
              </a:endParaRPr>
            </a:p>
          </p:txBody>
        </p:sp>
        <p:sp>
          <p:nvSpPr>
            <p:cNvPr id="7" name="矩形 6"/>
            <p:cNvSpPr/>
            <p:nvPr/>
          </p:nvSpPr>
          <p:spPr>
            <a:xfrm>
              <a:off x="2411760" y="5661248"/>
              <a:ext cx="1368152" cy="57606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dirty="0" smtClean="0">
                  <a:latin typeface="Arial" pitchFamily="34" charset="0"/>
                  <a:cs typeface="Arial" pitchFamily="34" charset="0"/>
                </a:rPr>
                <a:t>Contractor</a:t>
              </a:r>
              <a:endParaRPr lang="zh-CN" altLang="en-US" sz="2000" dirty="0">
                <a:latin typeface="Arial" pitchFamily="34" charset="0"/>
                <a:cs typeface="Arial" pitchFamily="34" charset="0"/>
              </a:endParaRPr>
            </a:p>
          </p:txBody>
        </p:sp>
        <p:sp>
          <p:nvSpPr>
            <p:cNvPr id="8" name="流程图: 摘录 7"/>
            <p:cNvSpPr/>
            <p:nvPr/>
          </p:nvSpPr>
          <p:spPr>
            <a:xfrm>
              <a:off x="1972092" y="3789040"/>
              <a:ext cx="216024" cy="216024"/>
            </a:xfrm>
            <a:prstGeom prst="flowChartExtract">
              <a:avLst/>
            </a:prstGeom>
            <a:solidFill>
              <a:schemeClr val="bg1"/>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cxnSp>
          <p:nvCxnSpPr>
            <p:cNvPr id="10" name="肘形连接符 9"/>
            <p:cNvCxnSpPr>
              <a:stCxn id="8" idx="2"/>
              <a:endCxn id="5" idx="0"/>
            </p:cNvCxnSpPr>
            <p:nvPr/>
          </p:nvCxnSpPr>
          <p:spPr>
            <a:xfrm rot="16200000" flipH="1">
              <a:off x="1903894" y="4181274"/>
              <a:ext cx="360040" cy="7620"/>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11" name="流程图: 摘录 10"/>
            <p:cNvSpPr/>
            <p:nvPr/>
          </p:nvSpPr>
          <p:spPr>
            <a:xfrm>
              <a:off x="1979712" y="4941168"/>
              <a:ext cx="216024" cy="216024"/>
            </a:xfrm>
            <a:prstGeom prst="flowChartExtract">
              <a:avLst/>
            </a:prstGeom>
            <a:solidFill>
              <a:schemeClr val="bg1"/>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cxnSp>
          <p:nvCxnSpPr>
            <p:cNvPr id="13" name="肘形连接符 12"/>
            <p:cNvCxnSpPr>
              <a:stCxn id="11" idx="2"/>
              <a:endCxn id="6" idx="0"/>
            </p:cNvCxnSpPr>
            <p:nvPr/>
          </p:nvCxnSpPr>
          <p:spPr>
            <a:xfrm rot="5400000">
              <a:off x="1331640" y="4905164"/>
              <a:ext cx="504056" cy="1008112"/>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14" name="肘形连接符 13"/>
            <p:cNvCxnSpPr>
              <a:stCxn id="11" idx="2"/>
              <a:endCxn id="7" idx="0"/>
            </p:cNvCxnSpPr>
            <p:nvPr/>
          </p:nvCxnSpPr>
          <p:spPr>
            <a:xfrm rot="16200000" flipH="1">
              <a:off x="2339752" y="4905164"/>
              <a:ext cx="504056" cy="1008112"/>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grpSp>
      <p:pic>
        <p:nvPicPr>
          <p:cNvPr id="7170" name="Picture 2"/>
          <p:cNvPicPr>
            <a:picLocks noChangeAspect="1" noChangeArrowheads="1"/>
          </p:cNvPicPr>
          <p:nvPr/>
        </p:nvPicPr>
        <p:blipFill>
          <a:blip r:embed="rId2" cstate="print"/>
          <a:srcRect/>
          <a:stretch>
            <a:fillRect/>
          </a:stretch>
        </p:blipFill>
        <p:spPr bwMode="auto">
          <a:xfrm>
            <a:off x="3923928" y="2924944"/>
            <a:ext cx="4990653" cy="3384376"/>
          </a:xfrm>
          <a:prstGeom prst="rect">
            <a:avLst/>
          </a:prstGeom>
          <a:noFill/>
          <a:ln w="9525">
            <a:solidFill>
              <a:srgbClr val="FF0000"/>
            </a:solid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2" presetClass="entr" presetSubtype="4" fill="hold" nodeType="clickEffect">
                                  <p:stCondLst>
                                    <p:cond delay="0"/>
                                  </p:stCondLst>
                                  <p:childTnLst>
                                    <p:set>
                                      <p:cBhvr>
                                        <p:cTn id="10" dur="1" fill="hold">
                                          <p:stCondLst>
                                            <p:cond delay="0"/>
                                          </p:stCondLst>
                                        </p:cTn>
                                        <p:tgtEl>
                                          <p:spTgt spid="7170"/>
                                        </p:tgtEl>
                                        <p:attrNameLst>
                                          <p:attrName>style.visibility</p:attrName>
                                        </p:attrNameLst>
                                      </p:cBhvr>
                                      <p:to>
                                        <p:strVal val="visible"/>
                                      </p:to>
                                    </p:set>
                                    <p:animEffect transition="in" filter="slide(fromBottom)">
                                      <p:cBhvr>
                                        <p:cTn id="11" dur="500"/>
                                        <p:tgtEl>
                                          <p:spTgt spid="7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5.4</a:t>
            </a:r>
            <a:r>
              <a:rPr lang="zh-CN" altLang="en-US" dirty="0" smtClean="0"/>
              <a:t>子类</a:t>
            </a:r>
            <a:endParaRPr lang="zh-CN" altLang="en-US" dirty="0"/>
          </a:p>
        </p:txBody>
      </p:sp>
      <p:sp>
        <p:nvSpPr>
          <p:cNvPr id="27" name="TextBox 26"/>
          <p:cNvSpPr txBox="1"/>
          <p:nvPr/>
        </p:nvSpPr>
        <p:spPr>
          <a:xfrm>
            <a:off x="323528" y="980728"/>
            <a:ext cx="8424936" cy="1323439"/>
          </a:xfrm>
          <a:prstGeom prst="rect">
            <a:avLst/>
          </a:prstGeom>
          <a:noFill/>
        </p:spPr>
        <p:txBody>
          <a:bodyPr wrap="square" rtlCol="0">
            <a:spAutoFit/>
          </a:bodyPr>
          <a:lstStyle/>
          <a:p>
            <a:pPr>
              <a:buFont typeface="Wingdings" pitchFamily="2" charset="2"/>
              <a:buChar char="n"/>
            </a:pPr>
            <a:r>
              <a:rPr lang="en-US" altLang="zh-CN" sz="2800" b="1" dirty="0" smtClean="0">
                <a:solidFill>
                  <a:srgbClr val="FF0000"/>
                </a:solidFill>
                <a:latin typeface="Arial" pitchFamily="34" charset="0"/>
                <a:ea typeface="华文细黑" pitchFamily="2" charset="-122"/>
                <a:cs typeface="Arial" pitchFamily="34" charset="0"/>
              </a:rPr>
              <a:t>7</a:t>
            </a:r>
            <a:r>
              <a:rPr lang="zh-CN" altLang="en-US" sz="2800" b="1" dirty="0" smtClean="0">
                <a:solidFill>
                  <a:srgbClr val="FF0000"/>
                </a:solidFill>
                <a:latin typeface="Arial" pitchFamily="34" charset="0"/>
                <a:ea typeface="华文细黑" pitchFamily="2" charset="-122"/>
                <a:cs typeface="Arial" pitchFamily="34" charset="0"/>
              </a:rPr>
              <a:t> 转换对象</a:t>
            </a:r>
            <a:endParaRPr lang="en-US" altLang="zh-CN" sz="2800" b="1" dirty="0" smtClean="0">
              <a:solidFill>
                <a:srgbClr val="FF0000"/>
              </a:solidFill>
              <a:latin typeface="Arial" pitchFamily="34" charset="0"/>
              <a:ea typeface="华文细黑" pitchFamily="2" charset="-122"/>
              <a:cs typeface="Arial" pitchFamily="34" charset="0"/>
            </a:endParaRPr>
          </a:p>
          <a:p>
            <a:pPr>
              <a:buFont typeface="Wingdings" pitchFamily="2" charset="2"/>
              <a:buChar char="Ø"/>
            </a:pPr>
            <a:r>
              <a:rPr lang="en-US" altLang="zh-CN" sz="2600" b="1" dirty="0" smtClean="0">
                <a:latin typeface="Arial" pitchFamily="34" charset="0"/>
                <a:ea typeface="华文细黑" pitchFamily="2" charset="-122"/>
                <a:cs typeface="Arial" pitchFamily="34" charset="0"/>
              </a:rPr>
              <a:t>Java</a:t>
            </a:r>
            <a:r>
              <a:rPr lang="zh-CN" altLang="en-US" sz="2600" b="1" dirty="0" smtClean="0">
                <a:latin typeface="Arial" pitchFamily="34" charset="0"/>
                <a:ea typeface="华文细黑" pitchFamily="2" charset="-122"/>
                <a:cs typeface="Arial" pitchFamily="34" charset="0"/>
              </a:rPr>
              <a:t>允许使用对象之父类类型的一个变量指示该对象，称为转换对象</a:t>
            </a:r>
            <a:r>
              <a:rPr lang="en-US" altLang="zh-CN" sz="2600" b="1" dirty="0" smtClean="0">
                <a:latin typeface="Arial" pitchFamily="34" charset="0"/>
                <a:ea typeface="华文细黑" pitchFamily="2" charset="-122"/>
                <a:cs typeface="Arial" pitchFamily="34" charset="0"/>
              </a:rPr>
              <a:t>(casting)</a:t>
            </a:r>
            <a:r>
              <a:rPr lang="zh-CN" altLang="en-US" sz="2600" b="1" dirty="0" smtClean="0">
                <a:latin typeface="Arial" pitchFamily="34" charset="0"/>
                <a:ea typeface="华文细黑" pitchFamily="2" charset="-122"/>
                <a:cs typeface="Arial" pitchFamily="34" charset="0"/>
              </a:rPr>
              <a:t>。</a:t>
            </a:r>
            <a:endParaRPr lang="en-US" altLang="zh-CN" sz="2600" b="1" dirty="0" smtClean="0">
              <a:latin typeface="Arial" pitchFamily="34" charset="0"/>
              <a:ea typeface="华文细黑" pitchFamily="2" charset="-122"/>
              <a:cs typeface="Arial" pitchFamily="34" charset="0"/>
            </a:endParaRPr>
          </a:p>
        </p:txBody>
      </p:sp>
      <p:sp>
        <p:nvSpPr>
          <p:cNvPr id="15" name="TextBox 14"/>
          <p:cNvSpPr txBox="1"/>
          <p:nvPr/>
        </p:nvSpPr>
        <p:spPr>
          <a:xfrm>
            <a:off x="755576" y="2492896"/>
            <a:ext cx="5112568" cy="492443"/>
          </a:xfrm>
          <a:prstGeom prst="rect">
            <a:avLst/>
          </a:prstGeom>
          <a:noFill/>
        </p:spPr>
        <p:txBody>
          <a:bodyPr wrap="square" rtlCol="0">
            <a:spAutoFit/>
          </a:bodyPr>
          <a:lstStyle/>
          <a:p>
            <a:r>
              <a:rPr lang="en-US" altLang="zh-CN" sz="2600" b="1" dirty="0" smtClean="0">
                <a:latin typeface="Arial" pitchFamily="34" charset="0"/>
                <a:cs typeface="Arial" pitchFamily="34" charset="0"/>
              </a:rPr>
              <a:t>Employee e=new Manager();</a:t>
            </a:r>
            <a:endParaRPr lang="zh-CN" altLang="en-US" sz="2600" b="1" dirty="0">
              <a:latin typeface="Arial" pitchFamily="34" charset="0"/>
              <a:cs typeface="Arial" pitchFamily="34" charset="0"/>
            </a:endParaRPr>
          </a:p>
        </p:txBody>
      </p:sp>
      <p:sp>
        <p:nvSpPr>
          <p:cNvPr id="16" name="TextBox 15"/>
          <p:cNvSpPr txBox="1"/>
          <p:nvPr/>
        </p:nvSpPr>
        <p:spPr>
          <a:xfrm>
            <a:off x="755576" y="3255367"/>
            <a:ext cx="5112568" cy="492443"/>
          </a:xfrm>
          <a:prstGeom prst="rect">
            <a:avLst/>
          </a:prstGeom>
          <a:noFill/>
        </p:spPr>
        <p:txBody>
          <a:bodyPr wrap="square" rtlCol="0">
            <a:spAutoFit/>
          </a:bodyPr>
          <a:lstStyle/>
          <a:p>
            <a:r>
              <a:rPr lang="en-US" altLang="zh-CN" sz="2600" b="1" dirty="0" smtClean="0">
                <a:latin typeface="Arial" pitchFamily="34" charset="0"/>
                <a:cs typeface="Arial" pitchFamily="34" charset="0"/>
              </a:rPr>
              <a:t>Manager e=new Employee ();</a:t>
            </a:r>
            <a:endParaRPr lang="zh-CN" altLang="en-US" sz="2600" b="1" dirty="0">
              <a:latin typeface="Arial" pitchFamily="34" charset="0"/>
              <a:cs typeface="Arial" pitchFamily="34" charset="0"/>
            </a:endParaRPr>
          </a:p>
        </p:txBody>
      </p:sp>
      <p:sp>
        <p:nvSpPr>
          <p:cNvPr id="17" name="乘号 16"/>
          <p:cNvSpPr/>
          <p:nvPr/>
        </p:nvSpPr>
        <p:spPr>
          <a:xfrm>
            <a:off x="5220072" y="3068960"/>
            <a:ext cx="792088" cy="864096"/>
          </a:xfrm>
          <a:prstGeom prst="mathMultiply">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5" name="Picture 3"/>
          <p:cNvPicPr>
            <a:picLocks noChangeAspect="1" noChangeArrowheads="1"/>
          </p:cNvPicPr>
          <p:nvPr/>
        </p:nvPicPr>
        <p:blipFill>
          <a:blip r:embed="rId2" cstate="print"/>
          <a:srcRect/>
          <a:stretch>
            <a:fillRect/>
          </a:stretch>
        </p:blipFill>
        <p:spPr bwMode="auto">
          <a:xfrm>
            <a:off x="1115616" y="2060848"/>
            <a:ext cx="6793582" cy="4104456"/>
          </a:xfrm>
          <a:prstGeom prst="rect">
            <a:avLst/>
          </a:prstGeom>
          <a:noFill/>
          <a:ln w="9525">
            <a:solidFill>
              <a:srgbClr val="FF0000"/>
            </a:solidFill>
            <a:miter lim="800000"/>
            <a:headEnd/>
            <a:tailEnd/>
          </a:ln>
        </p:spPr>
      </p:pic>
      <p:sp>
        <p:nvSpPr>
          <p:cNvPr id="3" name="标题 2"/>
          <p:cNvSpPr>
            <a:spLocks noGrp="1"/>
          </p:cNvSpPr>
          <p:nvPr>
            <p:ph type="title"/>
          </p:nvPr>
        </p:nvSpPr>
        <p:spPr/>
        <p:txBody>
          <a:bodyPr/>
          <a:lstStyle/>
          <a:p>
            <a:r>
              <a:rPr lang="en-US" altLang="zh-CN" dirty="0" smtClean="0"/>
              <a:t>5.4</a:t>
            </a:r>
            <a:r>
              <a:rPr lang="zh-CN" altLang="en-US" dirty="0" smtClean="0"/>
              <a:t>子类</a:t>
            </a:r>
            <a:endParaRPr lang="zh-CN" altLang="en-US" dirty="0"/>
          </a:p>
        </p:txBody>
      </p:sp>
      <p:sp>
        <p:nvSpPr>
          <p:cNvPr id="18" name="TextBox 17"/>
          <p:cNvSpPr txBox="1"/>
          <p:nvPr/>
        </p:nvSpPr>
        <p:spPr>
          <a:xfrm>
            <a:off x="323528" y="1013827"/>
            <a:ext cx="8424936" cy="892552"/>
          </a:xfrm>
          <a:prstGeom prst="rect">
            <a:avLst/>
          </a:prstGeom>
          <a:noFill/>
        </p:spPr>
        <p:txBody>
          <a:bodyPr wrap="square" rtlCol="0">
            <a:spAutoFit/>
          </a:bodyPr>
          <a:lstStyle/>
          <a:p>
            <a:pPr>
              <a:buFont typeface="Wingdings" pitchFamily="2" charset="2"/>
              <a:buChar char="Ø"/>
            </a:pPr>
            <a:r>
              <a:rPr lang="zh-CN" altLang="en-US" sz="2600" b="1" dirty="0" smtClean="0">
                <a:latin typeface="Arial" pitchFamily="34" charset="0"/>
                <a:ea typeface="华文细黑" pitchFamily="2" charset="-122"/>
                <a:cs typeface="Arial" pitchFamily="34" charset="0"/>
              </a:rPr>
              <a:t>如果用</a:t>
            </a:r>
            <a:r>
              <a:rPr lang="en-US" altLang="zh-CN" sz="2600" b="1" dirty="0" smtClean="0">
                <a:latin typeface="Arial" pitchFamily="34" charset="0"/>
                <a:ea typeface="华文细黑" pitchFamily="2" charset="-122"/>
                <a:cs typeface="Arial" pitchFamily="34" charset="0"/>
              </a:rPr>
              <a:t>instanceof</a:t>
            </a:r>
            <a:r>
              <a:rPr lang="zh-CN" altLang="en-US" sz="2600" b="1" dirty="0" smtClean="0">
                <a:latin typeface="Arial" pitchFamily="34" charset="0"/>
                <a:ea typeface="华文细黑" pitchFamily="2" charset="-122"/>
                <a:cs typeface="Arial" pitchFamily="34" charset="0"/>
              </a:rPr>
              <a:t>运算符已判明父类的引用指向的是子类的实例，就可以转换该引用，恢复对象的全部功能。</a:t>
            </a:r>
            <a:endParaRPr lang="en-US" altLang="zh-CN" sz="2600" b="1" dirty="0" smtClean="0">
              <a:latin typeface="Arial" pitchFamily="34" charset="0"/>
              <a:ea typeface="华文细黑" pitchFamily="2" charset="-122"/>
              <a:cs typeface="Arial" pitchFamily="34" charset="0"/>
            </a:endParaRPr>
          </a:p>
        </p:txBody>
      </p:sp>
      <p:sp>
        <p:nvSpPr>
          <p:cNvPr id="19" name="椭圆 18"/>
          <p:cNvSpPr/>
          <p:nvPr/>
        </p:nvSpPr>
        <p:spPr>
          <a:xfrm>
            <a:off x="1691680" y="2420888"/>
            <a:ext cx="4896544" cy="360040"/>
          </a:xfrm>
          <a:prstGeom prst="ellipse">
            <a:avLst/>
          </a:prstGeom>
          <a:noFill/>
          <a:ln>
            <a:prstDash val="dash"/>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5.5</a:t>
            </a:r>
            <a:r>
              <a:rPr lang="zh-CN" altLang="en-US" dirty="0" smtClean="0"/>
              <a:t>方法重写</a:t>
            </a:r>
            <a:endParaRPr lang="zh-CN" altLang="en-US" dirty="0"/>
          </a:p>
        </p:txBody>
      </p:sp>
      <p:sp>
        <p:nvSpPr>
          <p:cNvPr id="4" name="TextBox 3"/>
          <p:cNvSpPr txBox="1"/>
          <p:nvPr/>
        </p:nvSpPr>
        <p:spPr>
          <a:xfrm>
            <a:off x="323528" y="995009"/>
            <a:ext cx="8568952" cy="3010055"/>
          </a:xfrm>
          <a:prstGeom prst="rect">
            <a:avLst/>
          </a:prstGeom>
          <a:noFill/>
        </p:spPr>
        <p:txBody>
          <a:bodyPr wrap="square" rtlCol="0">
            <a:spAutoFit/>
          </a:bodyPr>
          <a:lstStyle/>
          <a:p>
            <a:pPr>
              <a:spcBef>
                <a:spcPts val="600"/>
              </a:spcBef>
              <a:spcAft>
                <a:spcPts val="600"/>
              </a:spcAft>
              <a:buFont typeface="Wingdings" pitchFamily="2" charset="2"/>
              <a:buChar char="n"/>
            </a:pPr>
            <a:r>
              <a:rPr lang="en-US" altLang="zh-CN" sz="2800" b="1" dirty="0" smtClean="0">
                <a:solidFill>
                  <a:srgbClr val="FF0000"/>
                </a:solidFill>
                <a:latin typeface="Arial" pitchFamily="34" charset="0"/>
                <a:ea typeface="华文细黑" pitchFamily="2" charset="-122"/>
                <a:cs typeface="Arial" pitchFamily="34" charset="0"/>
              </a:rPr>
              <a:t>1 </a:t>
            </a:r>
            <a:r>
              <a:rPr lang="zh-CN" altLang="en-US" sz="2800" b="1" dirty="0" smtClean="0">
                <a:solidFill>
                  <a:srgbClr val="FF0000"/>
                </a:solidFill>
                <a:latin typeface="Arial" pitchFamily="34" charset="0"/>
                <a:ea typeface="华文细黑" pitchFamily="2" charset="-122"/>
                <a:cs typeface="Arial" pitchFamily="34" charset="0"/>
              </a:rPr>
              <a:t>方法重写示例</a:t>
            </a:r>
            <a:endParaRPr lang="en-US" altLang="zh-CN" sz="2800" b="1" dirty="0" smtClean="0">
              <a:solidFill>
                <a:srgbClr val="FF0000"/>
              </a:solidFill>
              <a:latin typeface="Arial" pitchFamily="34" charset="0"/>
              <a:ea typeface="华文细黑" pitchFamily="2" charset="-122"/>
              <a:cs typeface="Arial" pitchFamily="34" charset="0"/>
            </a:endParaRPr>
          </a:p>
          <a:p>
            <a:pPr>
              <a:spcBef>
                <a:spcPts val="600"/>
              </a:spcBef>
              <a:spcAft>
                <a:spcPts val="600"/>
              </a:spcAft>
              <a:buFont typeface="Wingdings" pitchFamily="2" charset="2"/>
              <a:buChar char="Ø"/>
            </a:pPr>
            <a:r>
              <a:rPr lang="zh-CN" altLang="en-US" sz="2600" b="1" dirty="0" smtClean="0">
                <a:latin typeface="Arial" pitchFamily="34" charset="0"/>
                <a:ea typeface="华文细黑" pitchFamily="2" charset="-122"/>
                <a:cs typeface="Arial" pitchFamily="34" charset="0"/>
              </a:rPr>
              <a:t>如果子类不需要使用从父类继承来的方法的功能，可以定义自己的方法，这就是</a:t>
            </a:r>
            <a:r>
              <a:rPr lang="zh-CN" altLang="en-US" sz="2600" b="1" dirty="0" smtClean="0">
                <a:solidFill>
                  <a:srgbClr val="FF00FF"/>
                </a:solidFill>
                <a:latin typeface="Arial" pitchFamily="34" charset="0"/>
                <a:ea typeface="华文细黑" pitchFamily="2" charset="-122"/>
                <a:cs typeface="Arial" pitchFamily="34" charset="0"/>
              </a:rPr>
              <a:t>重写</a:t>
            </a:r>
            <a:r>
              <a:rPr lang="zh-CN" altLang="en-US" sz="2600" b="1" dirty="0" smtClean="0">
                <a:latin typeface="Arial" pitchFamily="34" charset="0"/>
                <a:ea typeface="华文细黑" pitchFamily="2" charset="-122"/>
                <a:cs typeface="Arial" pitchFamily="34" charset="0"/>
              </a:rPr>
              <a:t>的概念，也称为</a:t>
            </a:r>
            <a:r>
              <a:rPr lang="zh-CN" altLang="en-US" sz="2600" b="1" dirty="0" smtClean="0">
                <a:solidFill>
                  <a:srgbClr val="FF00FF"/>
                </a:solidFill>
                <a:latin typeface="Arial" pitchFamily="34" charset="0"/>
                <a:ea typeface="华文细黑" pitchFamily="2" charset="-122"/>
                <a:cs typeface="Arial" pitchFamily="34" charset="0"/>
              </a:rPr>
              <a:t>方法的隐藏</a:t>
            </a:r>
            <a:r>
              <a:rPr lang="zh-CN" altLang="en-US" sz="2600" b="1" dirty="0" smtClean="0">
                <a:latin typeface="Arial" pitchFamily="34" charset="0"/>
                <a:ea typeface="华文细黑" pitchFamily="2" charset="-122"/>
                <a:cs typeface="Arial" pitchFamily="34" charset="0"/>
              </a:rPr>
              <a:t>。</a:t>
            </a:r>
            <a:endParaRPr lang="en-US" altLang="zh-CN" sz="2600" b="1" dirty="0" smtClean="0">
              <a:latin typeface="Arial" pitchFamily="34" charset="0"/>
              <a:ea typeface="华文细黑" pitchFamily="2" charset="-122"/>
              <a:cs typeface="Arial" pitchFamily="34" charset="0"/>
            </a:endParaRPr>
          </a:p>
          <a:p>
            <a:pPr>
              <a:spcBef>
                <a:spcPts val="600"/>
              </a:spcBef>
              <a:spcAft>
                <a:spcPts val="600"/>
              </a:spcAft>
              <a:buFont typeface="Wingdings" pitchFamily="2" charset="2"/>
              <a:buChar char="Ø"/>
            </a:pPr>
            <a:r>
              <a:rPr lang="zh-CN" altLang="en-US" sz="2600" b="1" dirty="0" smtClean="0">
                <a:latin typeface="Arial" pitchFamily="34" charset="0"/>
                <a:ea typeface="华文细黑" pitchFamily="2" charset="-122"/>
                <a:cs typeface="Arial" pitchFamily="34" charset="0"/>
              </a:rPr>
              <a:t>子类中定义的方法所用的名字、返回类型及参数表和父类中方法使用完全一样，称子类方法重写了父类中的方法。</a:t>
            </a:r>
            <a:endParaRPr lang="en-US" altLang="zh-CN" sz="2600" b="1" dirty="0" smtClean="0">
              <a:latin typeface="Arial" pitchFamily="34" charset="0"/>
              <a:ea typeface="华文细黑" pitchFamily="2" charset="-122"/>
              <a:cs typeface="Arial" pitchFamily="34" charset="0"/>
            </a:endParaRPr>
          </a:p>
          <a:p>
            <a:pPr>
              <a:spcBef>
                <a:spcPts val="600"/>
              </a:spcBef>
              <a:spcAft>
                <a:spcPts val="600"/>
              </a:spcAft>
              <a:buFont typeface="Wingdings" pitchFamily="2" charset="2"/>
              <a:buChar char="Ø"/>
            </a:pPr>
            <a:r>
              <a:rPr lang="zh-CN" altLang="en-US" sz="2600" b="1" dirty="0" smtClean="0">
                <a:latin typeface="Arial" pitchFamily="34" charset="0"/>
                <a:ea typeface="华文细黑" pitchFamily="2" charset="-122"/>
                <a:cs typeface="Arial" pitchFamily="34" charset="0"/>
              </a:rPr>
              <a:t>通过方法的</a:t>
            </a:r>
            <a:r>
              <a:rPr lang="zh-CN" altLang="en-US" sz="2600" b="1" dirty="0" smtClean="0">
                <a:solidFill>
                  <a:srgbClr val="FF00FF"/>
                </a:solidFill>
                <a:latin typeface="Arial" pitchFamily="34" charset="0"/>
                <a:ea typeface="华文细黑" pitchFamily="2" charset="-122"/>
                <a:cs typeface="Arial" pitchFamily="34" charset="0"/>
              </a:rPr>
              <a:t>重写</a:t>
            </a:r>
            <a:r>
              <a:rPr lang="zh-CN" altLang="en-US" sz="2600" b="1" dirty="0" smtClean="0">
                <a:latin typeface="Arial" pitchFamily="34" charset="0"/>
                <a:ea typeface="华文细黑" pitchFamily="2" charset="-122"/>
                <a:cs typeface="Arial" pitchFamily="34" charset="0"/>
              </a:rPr>
              <a:t>，可以达到语言</a:t>
            </a:r>
            <a:r>
              <a:rPr lang="zh-CN" altLang="en-US" sz="2600" b="1" dirty="0" smtClean="0">
                <a:solidFill>
                  <a:srgbClr val="FF00FF"/>
                </a:solidFill>
                <a:latin typeface="Arial" pitchFamily="34" charset="0"/>
                <a:ea typeface="华文细黑" pitchFamily="2" charset="-122"/>
                <a:cs typeface="Arial" pitchFamily="34" charset="0"/>
              </a:rPr>
              <a:t>多态性</a:t>
            </a:r>
            <a:r>
              <a:rPr lang="zh-CN" altLang="en-US" sz="2600" b="1" dirty="0" smtClean="0">
                <a:latin typeface="Arial" pitchFamily="34" charset="0"/>
                <a:ea typeface="华文细黑" pitchFamily="2" charset="-122"/>
                <a:cs typeface="Arial" pitchFamily="34" charset="0"/>
              </a:rPr>
              <a:t>的目的。</a:t>
            </a:r>
            <a:endParaRPr lang="en-US" altLang="zh-CN" sz="2600" b="1" dirty="0" smtClean="0">
              <a:solidFill>
                <a:srgbClr val="0000FF"/>
              </a:solidFill>
              <a:latin typeface="Arial" pitchFamily="34" charset="0"/>
              <a:ea typeface="华文细黑" pitchFamily="2" charset="-122"/>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 calcmode="lin" valueType="num">
                                      <p:cBhvr>
                                        <p:cTn id="7" dur="500" fill="hold"/>
                                        <p:tgtEl>
                                          <p:spTgt spid="4">
                                            <p:txEl>
                                              <p:pRg st="1" end="1"/>
                                            </p:txEl>
                                          </p:spTgt>
                                        </p:tgtEl>
                                        <p:attrNameLst>
                                          <p:attrName>ppt_w</p:attrName>
                                        </p:attrNameLst>
                                      </p:cBhvr>
                                      <p:tavLst>
                                        <p:tav tm="0">
                                          <p:val>
                                            <p:strVal val="#ppt_w*0.05"/>
                                          </p:val>
                                        </p:tav>
                                        <p:tav tm="100000">
                                          <p:val>
                                            <p:strVal val="#ppt_w"/>
                                          </p:val>
                                        </p:tav>
                                      </p:tavLst>
                                    </p:anim>
                                    <p:anim calcmode="lin" valueType="num">
                                      <p:cBhvr>
                                        <p:cTn id="8" dur="500" fill="hold"/>
                                        <p:tgtEl>
                                          <p:spTgt spid="4">
                                            <p:txEl>
                                              <p:pRg st="1" end="1"/>
                                            </p:txEl>
                                          </p:spTgt>
                                        </p:tgtEl>
                                        <p:attrNameLst>
                                          <p:attrName>ppt_h</p:attrName>
                                        </p:attrNameLst>
                                      </p:cBhvr>
                                      <p:tavLst>
                                        <p:tav tm="0">
                                          <p:val>
                                            <p:strVal val="#ppt_h"/>
                                          </p:val>
                                        </p:tav>
                                        <p:tav tm="100000">
                                          <p:val>
                                            <p:strVal val="#ppt_h"/>
                                          </p:val>
                                        </p:tav>
                                      </p:tavLst>
                                    </p:anim>
                                    <p:anim calcmode="lin" valueType="num">
                                      <p:cBhvr>
                                        <p:cTn id="9" dur="500" fill="hold"/>
                                        <p:tgtEl>
                                          <p:spTgt spid="4">
                                            <p:txEl>
                                              <p:pRg st="1" end="1"/>
                                            </p:txEl>
                                          </p:spTgt>
                                        </p:tgtEl>
                                        <p:attrNameLst>
                                          <p:attrName>ppt_x</p:attrName>
                                        </p:attrNameLst>
                                      </p:cBhvr>
                                      <p:tavLst>
                                        <p:tav tm="0">
                                          <p:val>
                                            <p:strVal val="#ppt_x-.2"/>
                                          </p:val>
                                        </p:tav>
                                        <p:tav tm="100000">
                                          <p:val>
                                            <p:strVal val="#ppt_x"/>
                                          </p:val>
                                        </p:tav>
                                      </p:tavLst>
                                    </p:anim>
                                    <p:anim calcmode="lin" valueType="num">
                                      <p:cBhvr>
                                        <p:cTn id="10" dur="500" fill="hold"/>
                                        <p:tgtEl>
                                          <p:spTgt spid="4">
                                            <p:txEl>
                                              <p:pRg st="1" end="1"/>
                                            </p:txEl>
                                          </p:spTgt>
                                        </p:tgtEl>
                                        <p:attrNameLst>
                                          <p:attrName>ppt_y</p:attrName>
                                        </p:attrNameLst>
                                      </p:cBhvr>
                                      <p:tavLst>
                                        <p:tav tm="0">
                                          <p:val>
                                            <p:strVal val="#ppt_y"/>
                                          </p:val>
                                        </p:tav>
                                        <p:tav tm="100000">
                                          <p:val>
                                            <p:strVal val="#ppt_y"/>
                                          </p:val>
                                        </p:tav>
                                      </p:tavLst>
                                    </p:anim>
                                    <p:animEffect transition="in" filter="fade">
                                      <p:cBhvr>
                                        <p:cTn id="11" dur="500"/>
                                        <p:tgtEl>
                                          <p:spTgt spid="4">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54" presetClass="entr" presetSubtype="0" accel="100000" fill="hold" nodeType="click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anim calcmode="lin" valueType="num">
                                      <p:cBhvr>
                                        <p:cTn id="16" dur="500" fill="hold"/>
                                        <p:tgtEl>
                                          <p:spTgt spid="4">
                                            <p:txEl>
                                              <p:pRg st="2" end="2"/>
                                            </p:txEl>
                                          </p:spTgt>
                                        </p:tgtEl>
                                        <p:attrNameLst>
                                          <p:attrName>ppt_w</p:attrName>
                                        </p:attrNameLst>
                                      </p:cBhvr>
                                      <p:tavLst>
                                        <p:tav tm="0">
                                          <p:val>
                                            <p:strVal val="#ppt_w*0.05"/>
                                          </p:val>
                                        </p:tav>
                                        <p:tav tm="100000">
                                          <p:val>
                                            <p:strVal val="#ppt_w"/>
                                          </p:val>
                                        </p:tav>
                                      </p:tavLst>
                                    </p:anim>
                                    <p:anim calcmode="lin" valueType="num">
                                      <p:cBhvr>
                                        <p:cTn id="17" dur="500" fill="hold"/>
                                        <p:tgtEl>
                                          <p:spTgt spid="4">
                                            <p:txEl>
                                              <p:pRg st="2" end="2"/>
                                            </p:txEl>
                                          </p:spTgt>
                                        </p:tgtEl>
                                        <p:attrNameLst>
                                          <p:attrName>ppt_h</p:attrName>
                                        </p:attrNameLst>
                                      </p:cBhvr>
                                      <p:tavLst>
                                        <p:tav tm="0">
                                          <p:val>
                                            <p:strVal val="#ppt_h"/>
                                          </p:val>
                                        </p:tav>
                                        <p:tav tm="100000">
                                          <p:val>
                                            <p:strVal val="#ppt_h"/>
                                          </p:val>
                                        </p:tav>
                                      </p:tavLst>
                                    </p:anim>
                                    <p:anim calcmode="lin" valueType="num">
                                      <p:cBhvr>
                                        <p:cTn id="18" dur="500" fill="hold"/>
                                        <p:tgtEl>
                                          <p:spTgt spid="4">
                                            <p:txEl>
                                              <p:pRg st="2" end="2"/>
                                            </p:txEl>
                                          </p:spTgt>
                                        </p:tgtEl>
                                        <p:attrNameLst>
                                          <p:attrName>ppt_x</p:attrName>
                                        </p:attrNameLst>
                                      </p:cBhvr>
                                      <p:tavLst>
                                        <p:tav tm="0">
                                          <p:val>
                                            <p:strVal val="#ppt_x-.2"/>
                                          </p:val>
                                        </p:tav>
                                        <p:tav tm="100000">
                                          <p:val>
                                            <p:strVal val="#ppt_x"/>
                                          </p:val>
                                        </p:tav>
                                      </p:tavLst>
                                    </p:anim>
                                    <p:anim calcmode="lin" valueType="num">
                                      <p:cBhvr>
                                        <p:cTn id="19" dur="500" fill="hold"/>
                                        <p:tgtEl>
                                          <p:spTgt spid="4">
                                            <p:txEl>
                                              <p:pRg st="2" end="2"/>
                                            </p:txEl>
                                          </p:spTgt>
                                        </p:tgtEl>
                                        <p:attrNameLst>
                                          <p:attrName>ppt_y</p:attrName>
                                        </p:attrNameLst>
                                      </p:cBhvr>
                                      <p:tavLst>
                                        <p:tav tm="0">
                                          <p:val>
                                            <p:strVal val="#ppt_y"/>
                                          </p:val>
                                        </p:tav>
                                        <p:tav tm="100000">
                                          <p:val>
                                            <p:strVal val="#ppt_y"/>
                                          </p:val>
                                        </p:tav>
                                      </p:tavLst>
                                    </p:anim>
                                    <p:animEffect transition="in" filter="fade">
                                      <p:cBhvr>
                                        <p:cTn id="20" dur="500"/>
                                        <p:tgtEl>
                                          <p:spTgt spid="4">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54" presetClass="entr" presetSubtype="0" accel="100000" fill="hold"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p:cTn id="25" dur="500" fill="hold"/>
                                        <p:tgtEl>
                                          <p:spTgt spid="4">
                                            <p:txEl>
                                              <p:pRg st="3" end="3"/>
                                            </p:txEl>
                                          </p:spTgt>
                                        </p:tgtEl>
                                        <p:attrNameLst>
                                          <p:attrName>ppt_w</p:attrName>
                                        </p:attrNameLst>
                                      </p:cBhvr>
                                      <p:tavLst>
                                        <p:tav tm="0">
                                          <p:val>
                                            <p:strVal val="#ppt_w*0.05"/>
                                          </p:val>
                                        </p:tav>
                                        <p:tav tm="100000">
                                          <p:val>
                                            <p:strVal val="#ppt_w"/>
                                          </p:val>
                                        </p:tav>
                                      </p:tavLst>
                                    </p:anim>
                                    <p:anim calcmode="lin" valueType="num">
                                      <p:cBhvr>
                                        <p:cTn id="26" dur="500" fill="hold"/>
                                        <p:tgtEl>
                                          <p:spTgt spid="4">
                                            <p:txEl>
                                              <p:pRg st="3" end="3"/>
                                            </p:txEl>
                                          </p:spTgt>
                                        </p:tgtEl>
                                        <p:attrNameLst>
                                          <p:attrName>ppt_h</p:attrName>
                                        </p:attrNameLst>
                                      </p:cBhvr>
                                      <p:tavLst>
                                        <p:tav tm="0">
                                          <p:val>
                                            <p:strVal val="#ppt_h"/>
                                          </p:val>
                                        </p:tav>
                                        <p:tav tm="100000">
                                          <p:val>
                                            <p:strVal val="#ppt_h"/>
                                          </p:val>
                                        </p:tav>
                                      </p:tavLst>
                                    </p:anim>
                                    <p:anim calcmode="lin" valueType="num">
                                      <p:cBhvr>
                                        <p:cTn id="27" dur="500" fill="hold"/>
                                        <p:tgtEl>
                                          <p:spTgt spid="4">
                                            <p:txEl>
                                              <p:pRg st="3" end="3"/>
                                            </p:txEl>
                                          </p:spTgt>
                                        </p:tgtEl>
                                        <p:attrNameLst>
                                          <p:attrName>ppt_x</p:attrName>
                                        </p:attrNameLst>
                                      </p:cBhvr>
                                      <p:tavLst>
                                        <p:tav tm="0">
                                          <p:val>
                                            <p:strVal val="#ppt_x-.2"/>
                                          </p:val>
                                        </p:tav>
                                        <p:tav tm="100000">
                                          <p:val>
                                            <p:strVal val="#ppt_x"/>
                                          </p:val>
                                        </p:tav>
                                      </p:tavLst>
                                    </p:anim>
                                    <p:anim calcmode="lin" valueType="num">
                                      <p:cBhvr>
                                        <p:cTn id="28" dur="500" fill="hold"/>
                                        <p:tgtEl>
                                          <p:spTgt spid="4">
                                            <p:txEl>
                                              <p:pRg st="3" end="3"/>
                                            </p:txEl>
                                          </p:spTgt>
                                        </p:tgtEl>
                                        <p:attrNameLst>
                                          <p:attrName>ppt_y</p:attrName>
                                        </p:attrNameLst>
                                      </p:cBhvr>
                                      <p:tavLst>
                                        <p:tav tm="0">
                                          <p:val>
                                            <p:strVal val="#ppt_y"/>
                                          </p:val>
                                        </p:tav>
                                        <p:tav tm="100000">
                                          <p:val>
                                            <p:strVal val="#ppt_y"/>
                                          </p:val>
                                        </p:tav>
                                      </p:tavLst>
                                    </p:anim>
                                    <p:animEffect transition="in" filter="fade">
                                      <p:cBhvr>
                                        <p:cTn id="29"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5.5</a:t>
            </a:r>
            <a:r>
              <a:rPr lang="zh-CN" altLang="en-US" dirty="0" smtClean="0"/>
              <a:t>方法重写</a:t>
            </a:r>
            <a:endParaRPr lang="zh-CN" altLang="en-US" dirty="0"/>
          </a:p>
        </p:txBody>
      </p:sp>
      <p:sp>
        <p:nvSpPr>
          <p:cNvPr id="5" name="TextBox 4"/>
          <p:cNvSpPr txBox="1"/>
          <p:nvPr/>
        </p:nvSpPr>
        <p:spPr>
          <a:xfrm>
            <a:off x="323528" y="980728"/>
            <a:ext cx="8424936" cy="3524042"/>
          </a:xfrm>
          <a:prstGeom prst="rect">
            <a:avLst/>
          </a:prstGeom>
          <a:noFill/>
        </p:spPr>
        <p:txBody>
          <a:bodyPr wrap="square" rtlCol="0">
            <a:spAutoFit/>
          </a:bodyPr>
          <a:lstStyle/>
          <a:p>
            <a:pPr>
              <a:spcBef>
                <a:spcPts val="600"/>
              </a:spcBef>
              <a:spcAft>
                <a:spcPts val="600"/>
              </a:spcAft>
              <a:buFont typeface="Wingdings" pitchFamily="2" charset="2"/>
              <a:buChar char="Ø"/>
            </a:pPr>
            <a:r>
              <a:rPr lang="zh-CN" altLang="en-US" sz="2800" b="1" dirty="0" smtClean="0">
                <a:solidFill>
                  <a:srgbClr val="0000FF"/>
                </a:solidFill>
                <a:latin typeface="Arial" pitchFamily="34" charset="0"/>
                <a:ea typeface="华文细黑" pitchFamily="2" charset="-122"/>
                <a:cs typeface="Arial" pitchFamily="34" charset="0"/>
              </a:rPr>
              <a:t>子类重写父类方法的情况</a:t>
            </a:r>
            <a:endParaRPr lang="en-US" altLang="zh-CN" sz="2800" b="1" dirty="0" smtClean="0">
              <a:solidFill>
                <a:srgbClr val="0000FF"/>
              </a:solidFill>
              <a:latin typeface="Arial" pitchFamily="34" charset="0"/>
              <a:ea typeface="华文细黑" pitchFamily="2" charset="-122"/>
              <a:cs typeface="Arial" pitchFamily="34" charset="0"/>
            </a:endParaRPr>
          </a:p>
          <a:p>
            <a:pPr>
              <a:spcBef>
                <a:spcPts val="600"/>
              </a:spcBef>
              <a:spcAft>
                <a:spcPts val="600"/>
              </a:spcAft>
              <a:buFont typeface="Wingdings" pitchFamily="2" charset="2"/>
              <a:buChar char="ü"/>
            </a:pPr>
            <a:r>
              <a:rPr lang="zh-CN" altLang="en-US" sz="2600" b="1" dirty="0" smtClean="0">
                <a:solidFill>
                  <a:srgbClr val="C00000"/>
                </a:solidFill>
                <a:latin typeface="Arial" pitchFamily="34" charset="0"/>
                <a:ea typeface="华文细黑" pitchFamily="2" charset="-122"/>
                <a:cs typeface="Arial" pitchFamily="34" charset="0"/>
              </a:rPr>
              <a:t>子类要做与父类不同的事情；</a:t>
            </a:r>
            <a:endParaRPr lang="en-US" altLang="zh-CN" sz="2600" b="1" dirty="0" smtClean="0">
              <a:solidFill>
                <a:srgbClr val="C00000"/>
              </a:solidFill>
              <a:latin typeface="Arial" pitchFamily="34" charset="0"/>
              <a:ea typeface="华文细黑" pitchFamily="2" charset="-122"/>
              <a:cs typeface="Arial" pitchFamily="34" charset="0"/>
            </a:endParaRPr>
          </a:p>
          <a:p>
            <a:pPr>
              <a:spcBef>
                <a:spcPts val="600"/>
              </a:spcBef>
              <a:spcAft>
                <a:spcPts val="600"/>
              </a:spcAft>
              <a:buFont typeface="Wingdings" pitchFamily="2" charset="2"/>
              <a:buChar char="ü"/>
            </a:pPr>
            <a:r>
              <a:rPr lang="zh-CN" altLang="en-US" sz="2600" b="1" dirty="0" smtClean="0">
                <a:solidFill>
                  <a:srgbClr val="C00000"/>
                </a:solidFill>
                <a:latin typeface="Arial" pitchFamily="34" charset="0"/>
                <a:ea typeface="华文细黑" pitchFamily="2" charset="-122"/>
                <a:cs typeface="Arial" pitchFamily="34" charset="0"/>
              </a:rPr>
              <a:t>在子类中取消这个方法；</a:t>
            </a:r>
            <a:endParaRPr lang="en-US" altLang="zh-CN" sz="2600" b="1" dirty="0" smtClean="0">
              <a:solidFill>
                <a:srgbClr val="C00000"/>
              </a:solidFill>
              <a:latin typeface="Arial" pitchFamily="34" charset="0"/>
              <a:ea typeface="华文细黑" pitchFamily="2" charset="-122"/>
              <a:cs typeface="Arial" pitchFamily="34" charset="0"/>
            </a:endParaRPr>
          </a:p>
          <a:p>
            <a:pPr>
              <a:spcBef>
                <a:spcPts val="600"/>
              </a:spcBef>
              <a:spcAft>
                <a:spcPts val="600"/>
              </a:spcAft>
              <a:buFont typeface="Wingdings" pitchFamily="2" charset="2"/>
              <a:buChar char="ü"/>
            </a:pPr>
            <a:r>
              <a:rPr lang="zh-CN" altLang="en-US" sz="2600" b="1" dirty="0" smtClean="0">
                <a:solidFill>
                  <a:srgbClr val="C00000"/>
                </a:solidFill>
                <a:latin typeface="Arial" pitchFamily="34" charset="0"/>
                <a:ea typeface="华文细黑" pitchFamily="2" charset="-122"/>
                <a:cs typeface="Arial" pitchFamily="34" charset="0"/>
              </a:rPr>
              <a:t>子类要做比父类更多的事情。</a:t>
            </a:r>
            <a:endParaRPr lang="en-US" altLang="zh-CN" sz="2600" b="1" dirty="0" smtClean="0">
              <a:solidFill>
                <a:srgbClr val="C00000"/>
              </a:solidFill>
              <a:latin typeface="Arial" pitchFamily="34" charset="0"/>
              <a:ea typeface="华文细黑" pitchFamily="2" charset="-122"/>
              <a:cs typeface="Arial" pitchFamily="34" charset="0"/>
            </a:endParaRPr>
          </a:p>
          <a:p>
            <a:endParaRPr lang="en-US" altLang="zh-CN" sz="2600" b="1" dirty="0" smtClean="0">
              <a:solidFill>
                <a:srgbClr val="0000FF"/>
              </a:solidFill>
              <a:latin typeface="华文细黑" pitchFamily="2" charset="-122"/>
              <a:ea typeface="华文细黑" pitchFamily="2" charset="-122"/>
            </a:endParaRPr>
          </a:p>
          <a:p>
            <a:pPr>
              <a:buFont typeface="Wingdings" pitchFamily="2" charset="2"/>
              <a:buChar char="Ø"/>
            </a:pPr>
            <a:r>
              <a:rPr lang="zh-CN" altLang="en-US" sz="2800" b="1" dirty="0" smtClean="0">
                <a:solidFill>
                  <a:srgbClr val="0000FF"/>
                </a:solidFill>
                <a:latin typeface="华文细黑" pitchFamily="2" charset="-122"/>
                <a:ea typeface="华文细黑" pitchFamily="2" charset="-122"/>
              </a:rPr>
              <a:t>重写的同名方法中，子类方法不能比父类方法的访问权限更严格。</a:t>
            </a:r>
            <a:endParaRPr lang="zh-CN" altLang="en-US" sz="2800" b="1" dirty="0">
              <a:solidFill>
                <a:srgbClr val="0000FF"/>
              </a:solidFill>
              <a:latin typeface="华文细黑" pitchFamily="2" charset="-122"/>
              <a:ea typeface="华文细黑" pitchFamily="2" charset="-122"/>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5.5</a:t>
            </a:r>
            <a:r>
              <a:rPr lang="zh-CN" altLang="en-US" dirty="0" smtClean="0"/>
              <a:t>方法重写</a:t>
            </a:r>
            <a:endParaRPr lang="zh-CN" altLang="en-US" dirty="0"/>
          </a:p>
        </p:txBody>
      </p:sp>
      <p:pic>
        <p:nvPicPr>
          <p:cNvPr id="9218" name="Picture 2"/>
          <p:cNvPicPr>
            <a:picLocks noChangeAspect="1" noChangeArrowheads="1"/>
          </p:cNvPicPr>
          <p:nvPr/>
        </p:nvPicPr>
        <p:blipFill>
          <a:blip r:embed="rId2" cstate="print"/>
          <a:srcRect/>
          <a:stretch>
            <a:fillRect/>
          </a:stretch>
        </p:blipFill>
        <p:spPr bwMode="auto">
          <a:xfrm>
            <a:off x="179512" y="980728"/>
            <a:ext cx="4896544" cy="1440160"/>
          </a:xfrm>
          <a:prstGeom prst="rect">
            <a:avLst/>
          </a:prstGeom>
          <a:noFill/>
          <a:ln w="9525">
            <a:solidFill>
              <a:srgbClr val="FF0000"/>
            </a:solidFill>
            <a:miter lim="800000"/>
            <a:headEnd/>
            <a:tailEnd/>
          </a:ln>
        </p:spPr>
      </p:pic>
      <p:pic>
        <p:nvPicPr>
          <p:cNvPr id="9219" name="Picture 3"/>
          <p:cNvPicPr>
            <a:picLocks noChangeAspect="1" noChangeArrowheads="1"/>
          </p:cNvPicPr>
          <p:nvPr/>
        </p:nvPicPr>
        <p:blipFill>
          <a:blip r:embed="rId3" cstate="print"/>
          <a:srcRect/>
          <a:stretch>
            <a:fillRect/>
          </a:stretch>
        </p:blipFill>
        <p:spPr bwMode="auto">
          <a:xfrm>
            <a:off x="251520" y="2492896"/>
            <a:ext cx="4896544" cy="1584176"/>
          </a:xfrm>
          <a:prstGeom prst="rect">
            <a:avLst/>
          </a:prstGeom>
          <a:noFill/>
          <a:ln w="9525">
            <a:solidFill>
              <a:srgbClr val="FF0000"/>
            </a:solidFill>
            <a:miter lim="800000"/>
            <a:headEnd/>
            <a:tailEnd/>
          </a:ln>
        </p:spPr>
      </p:pic>
      <p:pic>
        <p:nvPicPr>
          <p:cNvPr id="9220" name="Picture 4"/>
          <p:cNvPicPr>
            <a:picLocks noChangeAspect="1" noChangeArrowheads="1"/>
          </p:cNvPicPr>
          <p:nvPr/>
        </p:nvPicPr>
        <p:blipFill>
          <a:blip r:embed="rId4" cstate="print"/>
          <a:srcRect/>
          <a:stretch>
            <a:fillRect/>
          </a:stretch>
        </p:blipFill>
        <p:spPr bwMode="auto">
          <a:xfrm>
            <a:off x="179512" y="4120052"/>
            <a:ext cx="4752528" cy="2708920"/>
          </a:xfrm>
          <a:prstGeom prst="rect">
            <a:avLst/>
          </a:prstGeom>
          <a:noFill/>
          <a:ln w="9525">
            <a:solidFill>
              <a:srgbClr val="FF0000"/>
            </a:solidFill>
            <a:miter lim="800000"/>
            <a:headEnd/>
            <a:tailEnd/>
          </a:ln>
        </p:spPr>
      </p:pic>
      <p:pic>
        <p:nvPicPr>
          <p:cNvPr id="9221" name="Picture 5"/>
          <p:cNvPicPr>
            <a:picLocks noChangeAspect="1" noChangeArrowheads="1"/>
          </p:cNvPicPr>
          <p:nvPr/>
        </p:nvPicPr>
        <p:blipFill>
          <a:blip r:embed="rId5" cstate="print"/>
          <a:srcRect/>
          <a:stretch>
            <a:fillRect/>
          </a:stretch>
        </p:blipFill>
        <p:spPr bwMode="auto">
          <a:xfrm>
            <a:off x="5436096" y="5013176"/>
            <a:ext cx="3333226" cy="792088"/>
          </a:xfrm>
          <a:prstGeom prst="rect">
            <a:avLst/>
          </a:prstGeom>
          <a:noFill/>
          <a:ln w="9525">
            <a:solidFill>
              <a:srgbClr val="FF0000"/>
            </a:solidFill>
            <a:miter lim="800000"/>
            <a:headEnd/>
            <a:tailEnd/>
          </a:ln>
        </p:spPr>
      </p:pic>
      <p:pic>
        <p:nvPicPr>
          <p:cNvPr id="9222" name="Picture 6"/>
          <p:cNvPicPr>
            <a:picLocks noChangeAspect="1" noChangeArrowheads="1"/>
          </p:cNvPicPr>
          <p:nvPr/>
        </p:nvPicPr>
        <p:blipFill>
          <a:blip r:embed="rId6" cstate="print"/>
          <a:srcRect/>
          <a:stretch>
            <a:fillRect/>
          </a:stretch>
        </p:blipFill>
        <p:spPr bwMode="auto">
          <a:xfrm>
            <a:off x="5076056" y="1124744"/>
            <a:ext cx="3995936" cy="3600400"/>
          </a:xfrm>
          <a:prstGeom prst="rect">
            <a:avLst/>
          </a:prstGeom>
          <a:noFill/>
          <a:ln w="9525">
            <a:solidFill>
              <a:srgbClr val="FF0000"/>
            </a:solidFill>
            <a:miter lim="800000"/>
            <a:headEnd/>
            <a:tailEnd/>
          </a:ln>
        </p:spPr>
      </p:pic>
      <p:sp>
        <p:nvSpPr>
          <p:cNvPr id="11" name="椭圆 10"/>
          <p:cNvSpPr/>
          <p:nvPr/>
        </p:nvSpPr>
        <p:spPr>
          <a:xfrm>
            <a:off x="5335060" y="3587530"/>
            <a:ext cx="3096344" cy="345526"/>
          </a:xfrm>
          <a:prstGeom prst="ellipse">
            <a:avLst/>
          </a:prstGeom>
          <a:noFill/>
          <a:ln w="28575">
            <a:prstDash val="dash"/>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2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2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54" presetClass="entr" presetSubtype="0" accel="100000" fill="hold" nodeType="clickEffect">
                                  <p:stCondLst>
                                    <p:cond delay="0"/>
                                  </p:stCondLst>
                                  <p:childTnLst>
                                    <p:set>
                                      <p:cBhvr>
                                        <p:cTn id="18" dur="1" fill="hold">
                                          <p:stCondLst>
                                            <p:cond delay="0"/>
                                          </p:stCondLst>
                                        </p:cTn>
                                        <p:tgtEl>
                                          <p:spTgt spid="9221"/>
                                        </p:tgtEl>
                                        <p:attrNameLst>
                                          <p:attrName>style.visibility</p:attrName>
                                        </p:attrNameLst>
                                      </p:cBhvr>
                                      <p:to>
                                        <p:strVal val="visible"/>
                                      </p:to>
                                    </p:set>
                                    <p:anim calcmode="lin" valueType="num">
                                      <p:cBhvr>
                                        <p:cTn id="19" dur="500" fill="hold"/>
                                        <p:tgtEl>
                                          <p:spTgt spid="9221"/>
                                        </p:tgtEl>
                                        <p:attrNameLst>
                                          <p:attrName>ppt_w</p:attrName>
                                        </p:attrNameLst>
                                      </p:cBhvr>
                                      <p:tavLst>
                                        <p:tav tm="0">
                                          <p:val>
                                            <p:strVal val="#ppt_w*0.05"/>
                                          </p:val>
                                        </p:tav>
                                        <p:tav tm="100000">
                                          <p:val>
                                            <p:strVal val="#ppt_w"/>
                                          </p:val>
                                        </p:tav>
                                      </p:tavLst>
                                    </p:anim>
                                    <p:anim calcmode="lin" valueType="num">
                                      <p:cBhvr>
                                        <p:cTn id="20" dur="500" fill="hold"/>
                                        <p:tgtEl>
                                          <p:spTgt spid="9221"/>
                                        </p:tgtEl>
                                        <p:attrNameLst>
                                          <p:attrName>ppt_h</p:attrName>
                                        </p:attrNameLst>
                                      </p:cBhvr>
                                      <p:tavLst>
                                        <p:tav tm="0">
                                          <p:val>
                                            <p:strVal val="#ppt_h"/>
                                          </p:val>
                                        </p:tav>
                                        <p:tav tm="100000">
                                          <p:val>
                                            <p:strVal val="#ppt_h"/>
                                          </p:val>
                                        </p:tav>
                                      </p:tavLst>
                                    </p:anim>
                                    <p:anim calcmode="lin" valueType="num">
                                      <p:cBhvr>
                                        <p:cTn id="21" dur="500" fill="hold"/>
                                        <p:tgtEl>
                                          <p:spTgt spid="9221"/>
                                        </p:tgtEl>
                                        <p:attrNameLst>
                                          <p:attrName>ppt_x</p:attrName>
                                        </p:attrNameLst>
                                      </p:cBhvr>
                                      <p:tavLst>
                                        <p:tav tm="0">
                                          <p:val>
                                            <p:strVal val="#ppt_x-.2"/>
                                          </p:val>
                                        </p:tav>
                                        <p:tav tm="100000">
                                          <p:val>
                                            <p:strVal val="#ppt_x"/>
                                          </p:val>
                                        </p:tav>
                                      </p:tavLst>
                                    </p:anim>
                                    <p:anim calcmode="lin" valueType="num">
                                      <p:cBhvr>
                                        <p:cTn id="22" dur="500" fill="hold"/>
                                        <p:tgtEl>
                                          <p:spTgt spid="9221"/>
                                        </p:tgtEl>
                                        <p:attrNameLst>
                                          <p:attrName>ppt_y</p:attrName>
                                        </p:attrNameLst>
                                      </p:cBhvr>
                                      <p:tavLst>
                                        <p:tav tm="0">
                                          <p:val>
                                            <p:strVal val="#ppt_y"/>
                                          </p:val>
                                        </p:tav>
                                        <p:tav tm="100000">
                                          <p:val>
                                            <p:strVal val="#ppt_y"/>
                                          </p:val>
                                        </p:tav>
                                      </p:tavLst>
                                    </p:anim>
                                    <p:animEffect transition="in" filter="fade">
                                      <p:cBhvr>
                                        <p:cTn id="23" dur="500"/>
                                        <p:tgtEl>
                                          <p:spTgt spid="9221"/>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9222"/>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dissolve">
                                      <p:cBhvr>
                                        <p:cTn id="3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5.5</a:t>
            </a:r>
            <a:r>
              <a:rPr lang="zh-CN" altLang="en-US" dirty="0" smtClean="0"/>
              <a:t>方法重写</a:t>
            </a:r>
            <a:endParaRPr lang="zh-CN" altLang="en-US" dirty="0"/>
          </a:p>
        </p:txBody>
      </p:sp>
      <p:pic>
        <p:nvPicPr>
          <p:cNvPr id="10242" name="Picture 2"/>
          <p:cNvPicPr>
            <a:picLocks noChangeAspect="1" noChangeArrowheads="1"/>
          </p:cNvPicPr>
          <p:nvPr/>
        </p:nvPicPr>
        <p:blipFill>
          <a:blip r:embed="rId2" cstate="print"/>
          <a:srcRect/>
          <a:stretch>
            <a:fillRect/>
          </a:stretch>
        </p:blipFill>
        <p:spPr bwMode="auto">
          <a:xfrm>
            <a:off x="107504" y="980728"/>
            <a:ext cx="4506975" cy="2880320"/>
          </a:xfrm>
          <a:prstGeom prst="rect">
            <a:avLst/>
          </a:prstGeom>
          <a:noFill/>
          <a:ln w="9525">
            <a:solidFill>
              <a:srgbClr val="FF0000"/>
            </a:solidFill>
            <a:miter lim="800000"/>
            <a:headEnd/>
            <a:tailEnd/>
          </a:ln>
        </p:spPr>
      </p:pic>
      <p:pic>
        <p:nvPicPr>
          <p:cNvPr id="10243" name="Picture 3"/>
          <p:cNvPicPr>
            <a:picLocks noChangeAspect="1" noChangeArrowheads="1"/>
          </p:cNvPicPr>
          <p:nvPr/>
        </p:nvPicPr>
        <p:blipFill>
          <a:blip r:embed="rId3" cstate="print"/>
          <a:srcRect/>
          <a:stretch>
            <a:fillRect/>
          </a:stretch>
        </p:blipFill>
        <p:spPr bwMode="auto">
          <a:xfrm>
            <a:off x="35496" y="3888432"/>
            <a:ext cx="4536504" cy="2996952"/>
          </a:xfrm>
          <a:prstGeom prst="rect">
            <a:avLst/>
          </a:prstGeom>
          <a:noFill/>
          <a:ln w="9525">
            <a:solidFill>
              <a:srgbClr val="FF0000"/>
            </a:solidFill>
            <a:miter lim="800000"/>
            <a:headEnd/>
            <a:tailEnd/>
          </a:ln>
        </p:spPr>
      </p:pic>
      <p:pic>
        <p:nvPicPr>
          <p:cNvPr id="10244" name="Picture 4"/>
          <p:cNvPicPr>
            <a:picLocks noChangeAspect="1" noChangeArrowheads="1"/>
          </p:cNvPicPr>
          <p:nvPr/>
        </p:nvPicPr>
        <p:blipFill>
          <a:blip r:embed="rId4" cstate="print"/>
          <a:srcRect/>
          <a:stretch>
            <a:fillRect/>
          </a:stretch>
        </p:blipFill>
        <p:spPr bwMode="auto">
          <a:xfrm>
            <a:off x="4673036" y="1052736"/>
            <a:ext cx="4427984" cy="3456384"/>
          </a:xfrm>
          <a:prstGeom prst="rect">
            <a:avLst/>
          </a:prstGeom>
          <a:noFill/>
          <a:ln w="9525">
            <a:solidFill>
              <a:srgbClr val="FF0000"/>
            </a:solidFill>
            <a:miter lim="800000"/>
            <a:headEnd/>
            <a:tailEnd/>
          </a:ln>
        </p:spPr>
      </p:pic>
      <p:pic>
        <p:nvPicPr>
          <p:cNvPr id="10245" name="Picture 5"/>
          <p:cNvPicPr>
            <a:picLocks noChangeAspect="1" noChangeArrowheads="1"/>
          </p:cNvPicPr>
          <p:nvPr/>
        </p:nvPicPr>
        <p:blipFill>
          <a:blip r:embed="rId5" cstate="print"/>
          <a:srcRect/>
          <a:stretch>
            <a:fillRect/>
          </a:stretch>
        </p:blipFill>
        <p:spPr bwMode="auto">
          <a:xfrm>
            <a:off x="4788024" y="4869160"/>
            <a:ext cx="3384376" cy="1198633"/>
          </a:xfrm>
          <a:prstGeom prst="rect">
            <a:avLst/>
          </a:prstGeom>
          <a:noFill/>
          <a:ln w="9525">
            <a:solidFill>
              <a:srgbClr val="FF0000"/>
            </a:solid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4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4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4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54" presetClass="entr" presetSubtype="0" accel="100000" fill="hold" nodeType="clickEffect">
                                  <p:stCondLst>
                                    <p:cond delay="0"/>
                                  </p:stCondLst>
                                  <p:childTnLst>
                                    <p:set>
                                      <p:cBhvr>
                                        <p:cTn id="18" dur="1" fill="hold">
                                          <p:stCondLst>
                                            <p:cond delay="0"/>
                                          </p:stCondLst>
                                        </p:cTn>
                                        <p:tgtEl>
                                          <p:spTgt spid="10245"/>
                                        </p:tgtEl>
                                        <p:attrNameLst>
                                          <p:attrName>style.visibility</p:attrName>
                                        </p:attrNameLst>
                                      </p:cBhvr>
                                      <p:to>
                                        <p:strVal val="visible"/>
                                      </p:to>
                                    </p:set>
                                    <p:anim calcmode="lin" valueType="num">
                                      <p:cBhvr>
                                        <p:cTn id="19" dur="500" fill="hold"/>
                                        <p:tgtEl>
                                          <p:spTgt spid="10245"/>
                                        </p:tgtEl>
                                        <p:attrNameLst>
                                          <p:attrName>ppt_w</p:attrName>
                                        </p:attrNameLst>
                                      </p:cBhvr>
                                      <p:tavLst>
                                        <p:tav tm="0">
                                          <p:val>
                                            <p:strVal val="#ppt_w*0.05"/>
                                          </p:val>
                                        </p:tav>
                                        <p:tav tm="100000">
                                          <p:val>
                                            <p:strVal val="#ppt_w"/>
                                          </p:val>
                                        </p:tav>
                                      </p:tavLst>
                                    </p:anim>
                                    <p:anim calcmode="lin" valueType="num">
                                      <p:cBhvr>
                                        <p:cTn id="20" dur="500" fill="hold"/>
                                        <p:tgtEl>
                                          <p:spTgt spid="10245"/>
                                        </p:tgtEl>
                                        <p:attrNameLst>
                                          <p:attrName>ppt_h</p:attrName>
                                        </p:attrNameLst>
                                      </p:cBhvr>
                                      <p:tavLst>
                                        <p:tav tm="0">
                                          <p:val>
                                            <p:strVal val="#ppt_h"/>
                                          </p:val>
                                        </p:tav>
                                        <p:tav tm="100000">
                                          <p:val>
                                            <p:strVal val="#ppt_h"/>
                                          </p:val>
                                        </p:tav>
                                      </p:tavLst>
                                    </p:anim>
                                    <p:anim calcmode="lin" valueType="num">
                                      <p:cBhvr>
                                        <p:cTn id="21" dur="500" fill="hold"/>
                                        <p:tgtEl>
                                          <p:spTgt spid="10245"/>
                                        </p:tgtEl>
                                        <p:attrNameLst>
                                          <p:attrName>ppt_x</p:attrName>
                                        </p:attrNameLst>
                                      </p:cBhvr>
                                      <p:tavLst>
                                        <p:tav tm="0">
                                          <p:val>
                                            <p:strVal val="#ppt_x-.2"/>
                                          </p:val>
                                        </p:tav>
                                        <p:tav tm="100000">
                                          <p:val>
                                            <p:strVal val="#ppt_x"/>
                                          </p:val>
                                        </p:tav>
                                      </p:tavLst>
                                    </p:anim>
                                    <p:anim calcmode="lin" valueType="num">
                                      <p:cBhvr>
                                        <p:cTn id="22" dur="500" fill="hold"/>
                                        <p:tgtEl>
                                          <p:spTgt spid="10245"/>
                                        </p:tgtEl>
                                        <p:attrNameLst>
                                          <p:attrName>ppt_y</p:attrName>
                                        </p:attrNameLst>
                                      </p:cBhvr>
                                      <p:tavLst>
                                        <p:tav tm="0">
                                          <p:val>
                                            <p:strVal val="#ppt_y"/>
                                          </p:val>
                                        </p:tav>
                                        <p:tav tm="100000">
                                          <p:val>
                                            <p:strVal val="#ppt_y"/>
                                          </p:val>
                                        </p:tav>
                                      </p:tavLst>
                                    </p:anim>
                                    <p:animEffect transition="in" filter="fade">
                                      <p:cBhvr>
                                        <p:cTn id="23" dur="500"/>
                                        <p:tgtEl>
                                          <p:spTgt spid="102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5.1</a:t>
            </a:r>
            <a:r>
              <a:rPr lang="zh-CN" altLang="en-US" dirty="0" smtClean="0"/>
              <a:t>抽象数据类型</a:t>
            </a:r>
            <a:endParaRPr lang="zh-CN" altLang="en-US" dirty="0"/>
          </a:p>
        </p:txBody>
      </p:sp>
      <p:sp>
        <p:nvSpPr>
          <p:cNvPr id="5" name="TextBox 4"/>
          <p:cNvSpPr txBox="1"/>
          <p:nvPr/>
        </p:nvSpPr>
        <p:spPr>
          <a:xfrm>
            <a:off x="361628" y="980728"/>
            <a:ext cx="8496944" cy="1323439"/>
          </a:xfrm>
          <a:prstGeom prst="rect">
            <a:avLst/>
          </a:prstGeom>
          <a:noFill/>
        </p:spPr>
        <p:txBody>
          <a:bodyPr wrap="square" rtlCol="0">
            <a:spAutoFit/>
          </a:bodyPr>
          <a:lstStyle/>
          <a:p>
            <a:pPr>
              <a:buFont typeface="Wingdings" pitchFamily="2" charset="2"/>
              <a:buChar char="n"/>
            </a:pPr>
            <a:r>
              <a:rPr lang="en-US" altLang="zh-CN" sz="2800" b="1" dirty="0" smtClean="0">
                <a:solidFill>
                  <a:srgbClr val="FF0000"/>
                </a:solidFill>
                <a:latin typeface="Arial" pitchFamily="34" charset="0"/>
                <a:ea typeface="华文细黑" pitchFamily="2" charset="-122"/>
                <a:cs typeface="Arial" pitchFamily="34" charset="0"/>
              </a:rPr>
              <a:t>1</a:t>
            </a:r>
            <a:r>
              <a:rPr lang="zh-CN" altLang="en-US" sz="2800" b="1" dirty="0" smtClean="0">
                <a:solidFill>
                  <a:srgbClr val="FF0000"/>
                </a:solidFill>
                <a:latin typeface="Arial" pitchFamily="34" charset="0"/>
                <a:ea typeface="华文细黑" pitchFamily="2" charset="-122"/>
                <a:cs typeface="Arial" pitchFamily="34" charset="0"/>
              </a:rPr>
              <a:t> 概述</a:t>
            </a:r>
            <a:endParaRPr lang="en-US" altLang="zh-CN" sz="2800" b="1" dirty="0" smtClean="0">
              <a:solidFill>
                <a:srgbClr val="FF0000"/>
              </a:solidFill>
              <a:latin typeface="Arial" pitchFamily="34" charset="0"/>
              <a:ea typeface="华文细黑" pitchFamily="2" charset="-122"/>
              <a:cs typeface="Arial" pitchFamily="34" charset="0"/>
            </a:endParaRPr>
          </a:p>
          <a:p>
            <a:pPr>
              <a:buFont typeface="Wingdings" pitchFamily="2" charset="2"/>
              <a:buChar char="Ø"/>
            </a:pPr>
            <a:r>
              <a:rPr lang="zh-CN" altLang="en-US" sz="2600" b="1" dirty="0" smtClean="0">
                <a:solidFill>
                  <a:srgbClr val="0000FF"/>
                </a:solidFill>
                <a:latin typeface="Arial" pitchFamily="34" charset="0"/>
                <a:ea typeface="华文细黑" pitchFamily="2" charset="-122"/>
                <a:cs typeface="Arial" pitchFamily="34" charset="0"/>
              </a:rPr>
              <a:t>抽象数据类型：</a:t>
            </a:r>
            <a:r>
              <a:rPr lang="zh-CN" altLang="en-US" sz="2600" b="1" dirty="0" smtClean="0">
                <a:latin typeface="Arial" pitchFamily="34" charset="0"/>
                <a:ea typeface="华文细黑" pitchFamily="2" charset="-122"/>
                <a:cs typeface="Arial" pitchFamily="34" charset="0"/>
              </a:rPr>
              <a:t>是指基于一个逻辑类型的</a:t>
            </a:r>
            <a:r>
              <a:rPr lang="zh-CN" altLang="en-US" sz="2600" b="1" dirty="0" smtClean="0">
                <a:solidFill>
                  <a:srgbClr val="FF00FF"/>
                </a:solidFill>
                <a:latin typeface="Arial" pitchFamily="34" charset="0"/>
                <a:ea typeface="华文细黑" pitchFamily="2" charset="-122"/>
                <a:cs typeface="Arial" pitchFamily="34" charset="0"/>
              </a:rPr>
              <a:t>数据类型</a:t>
            </a:r>
            <a:r>
              <a:rPr lang="zh-CN" altLang="en-US" sz="2600" b="1" dirty="0" smtClean="0">
                <a:latin typeface="Arial" pitchFamily="34" charset="0"/>
                <a:ea typeface="华文细黑" pitchFamily="2" charset="-122"/>
                <a:cs typeface="Arial" pitchFamily="34" charset="0"/>
              </a:rPr>
              <a:t>以及这个个类型上的一组</a:t>
            </a:r>
            <a:r>
              <a:rPr lang="zh-CN" altLang="en-US" sz="2600" b="1" dirty="0" smtClean="0">
                <a:solidFill>
                  <a:srgbClr val="FF00FF"/>
                </a:solidFill>
                <a:latin typeface="Arial" pitchFamily="34" charset="0"/>
                <a:ea typeface="华文细黑" pitchFamily="2" charset="-122"/>
                <a:cs typeface="Arial" pitchFamily="34" charset="0"/>
              </a:rPr>
              <a:t>操作</a:t>
            </a:r>
            <a:r>
              <a:rPr lang="zh-CN" altLang="en-US" sz="2600" b="1" dirty="0" smtClean="0">
                <a:latin typeface="Arial" pitchFamily="34" charset="0"/>
                <a:ea typeface="华文细黑" pitchFamily="2" charset="-122"/>
                <a:cs typeface="Arial" pitchFamily="34" charset="0"/>
              </a:rPr>
              <a:t>。</a:t>
            </a:r>
            <a:endParaRPr lang="en-US" altLang="zh-CN" sz="2600" b="1" dirty="0" smtClean="0">
              <a:latin typeface="Arial" pitchFamily="34" charset="0"/>
              <a:ea typeface="华文细黑" pitchFamily="2" charset="-122"/>
              <a:cs typeface="Arial" pitchFamily="34" charset="0"/>
            </a:endParaRPr>
          </a:p>
        </p:txBody>
      </p:sp>
      <p:sp>
        <p:nvSpPr>
          <p:cNvPr id="4" name="TextBox 3"/>
          <p:cNvSpPr txBox="1"/>
          <p:nvPr/>
        </p:nvSpPr>
        <p:spPr>
          <a:xfrm>
            <a:off x="216024" y="2422043"/>
            <a:ext cx="6444208" cy="4247317"/>
          </a:xfrm>
          <a:prstGeom prst="rect">
            <a:avLst/>
          </a:prstGeom>
          <a:solidFill>
            <a:srgbClr val="FFFFCC"/>
          </a:solidFill>
          <a:ln>
            <a:solidFill>
              <a:srgbClr val="C00000"/>
            </a:solidFill>
          </a:ln>
        </p:spPr>
        <p:txBody>
          <a:bodyPr wrap="square" rtlCol="0">
            <a:spAutoFit/>
          </a:bodyPr>
          <a:lstStyle/>
          <a:p>
            <a:r>
              <a:rPr lang="en-US" altLang="zh-CN" dirty="0" smtClean="0">
                <a:latin typeface="Arial" pitchFamily="34" charset="0"/>
                <a:cs typeface="Arial" pitchFamily="34" charset="0"/>
              </a:rPr>
              <a:t>public</a:t>
            </a:r>
            <a:r>
              <a:rPr lang="zh-CN" altLang="en-US" dirty="0" smtClean="0">
                <a:latin typeface="Arial" pitchFamily="34" charset="0"/>
                <a:cs typeface="Arial" pitchFamily="34" charset="0"/>
              </a:rPr>
              <a:t> </a:t>
            </a:r>
            <a:r>
              <a:rPr lang="en-US" altLang="zh-CN" dirty="0" smtClean="0">
                <a:latin typeface="Arial" pitchFamily="34" charset="0"/>
                <a:cs typeface="Arial" pitchFamily="34" charset="0"/>
              </a:rPr>
              <a:t>class</a:t>
            </a:r>
            <a:r>
              <a:rPr lang="zh-CN" altLang="en-US" dirty="0" smtClean="0">
                <a:latin typeface="Arial" pitchFamily="34" charset="0"/>
                <a:cs typeface="Arial" pitchFamily="34" charset="0"/>
              </a:rPr>
              <a:t> </a:t>
            </a:r>
            <a:r>
              <a:rPr lang="en-US" altLang="zh-CN" dirty="0" smtClean="0">
                <a:latin typeface="Arial" pitchFamily="34" charset="0"/>
                <a:cs typeface="Arial" pitchFamily="34" charset="0"/>
              </a:rPr>
              <a:t>Date{</a:t>
            </a:r>
          </a:p>
          <a:p>
            <a:r>
              <a:rPr lang="zh-CN" altLang="en-US" dirty="0" smtClean="0">
                <a:latin typeface="Arial" pitchFamily="34" charset="0"/>
                <a:cs typeface="Arial" pitchFamily="34" charset="0"/>
              </a:rPr>
              <a:t>        </a:t>
            </a:r>
            <a:r>
              <a:rPr lang="en-US" altLang="zh-CN" dirty="0" smtClean="0">
                <a:latin typeface="Arial" pitchFamily="34" charset="0"/>
                <a:cs typeface="Arial" pitchFamily="34" charset="0"/>
              </a:rPr>
              <a:t>private</a:t>
            </a:r>
            <a:r>
              <a:rPr lang="zh-CN" altLang="en-US" dirty="0" smtClean="0">
                <a:latin typeface="Arial" pitchFamily="34" charset="0"/>
                <a:cs typeface="Arial" pitchFamily="34" charset="0"/>
              </a:rPr>
              <a:t> </a:t>
            </a:r>
            <a:r>
              <a:rPr lang="en-US" altLang="zh-CN" dirty="0" err="1" smtClean="0">
                <a:latin typeface="Arial" pitchFamily="34" charset="0"/>
                <a:cs typeface="Arial" pitchFamily="34" charset="0"/>
              </a:rPr>
              <a:t>int</a:t>
            </a:r>
            <a:r>
              <a:rPr lang="zh-CN" altLang="en-US" dirty="0" smtClean="0">
                <a:latin typeface="Arial" pitchFamily="34" charset="0"/>
                <a:cs typeface="Arial" pitchFamily="34" charset="0"/>
              </a:rPr>
              <a:t> </a:t>
            </a:r>
            <a:r>
              <a:rPr lang="en-US" altLang="zh-CN" dirty="0" smtClean="0">
                <a:latin typeface="Arial" pitchFamily="34" charset="0"/>
                <a:cs typeface="Arial" pitchFamily="34" charset="0"/>
              </a:rPr>
              <a:t>day, month, year;//</a:t>
            </a:r>
            <a:r>
              <a:rPr lang="zh-CN" altLang="en-US" dirty="0" smtClean="0">
                <a:latin typeface="Arial" pitchFamily="34" charset="0"/>
                <a:cs typeface="Arial" pitchFamily="34" charset="0"/>
              </a:rPr>
              <a:t>属性</a:t>
            </a:r>
            <a:endParaRPr lang="en-US" altLang="zh-CN" dirty="0" smtClean="0">
              <a:latin typeface="Arial" pitchFamily="34" charset="0"/>
              <a:cs typeface="Arial" pitchFamily="34" charset="0"/>
            </a:endParaRPr>
          </a:p>
          <a:p>
            <a:r>
              <a:rPr lang="zh-CN" altLang="en-US" dirty="0" smtClean="0">
                <a:latin typeface="Arial" pitchFamily="34" charset="0"/>
                <a:cs typeface="Arial" pitchFamily="34" charset="0"/>
              </a:rPr>
              <a:t>        </a:t>
            </a:r>
            <a:r>
              <a:rPr lang="en-US" altLang="zh-CN" dirty="0" smtClean="0">
                <a:latin typeface="Arial" pitchFamily="34" charset="0"/>
                <a:cs typeface="Arial" pitchFamily="34" charset="0"/>
              </a:rPr>
              <a:t>Date(){//</a:t>
            </a:r>
            <a:r>
              <a:rPr lang="zh-CN" altLang="en-US" dirty="0" smtClean="0">
                <a:latin typeface="Arial" pitchFamily="34" charset="0"/>
                <a:cs typeface="Arial" pitchFamily="34" charset="0"/>
              </a:rPr>
              <a:t>构造方法</a:t>
            </a:r>
            <a:endParaRPr lang="en-US" altLang="zh-CN" dirty="0" smtClean="0">
              <a:latin typeface="Arial" pitchFamily="34" charset="0"/>
              <a:cs typeface="Arial" pitchFamily="34" charset="0"/>
            </a:endParaRPr>
          </a:p>
          <a:p>
            <a:r>
              <a:rPr lang="en-US" altLang="zh-CN" dirty="0" smtClean="0">
                <a:latin typeface="Arial" pitchFamily="34" charset="0"/>
                <a:cs typeface="Arial" pitchFamily="34" charset="0"/>
              </a:rPr>
              <a:t>               //</a:t>
            </a:r>
            <a:r>
              <a:rPr lang="zh-CN" altLang="en-US" dirty="0" smtClean="0">
                <a:latin typeface="Arial" pitchFamily="34" charset="0"/>
                <a:cs typeface="Arial" pitchFamily="34" charset="0"/>
              </a:rPr>
              <a:t>方法体</a:t>
            </a:r>
            <a:endParaRPr lang="en-US" altLang="zh-CN" dirty="0" smtClean="0">
              <a:latin typeface="Arial" pitchFamily="34" charset="0"/>
              <a:cs typeface="Arial" pitchFamily="34" charset="0"/>
            </a:endParaRPr>
          </a:p>
          <a:p>
            <a:r>
              <a:rPr lang="en-US" altLang="zh-CN" dirty="0" smtClean="0">
                <a:latin typeface="Arial" pitchFamily="34" charset="0"/>
                <a:cs typeface="Arial" pitchFamily="34" charset="0"/>
              </a:rPr>
              <a:t>        }</a:t>
            </a:r>
          </a:p>
          <a:p>
            <a:r>
              <a:rPr lang="zh-CN" altLang="en-US" dirty="0" smtClean="0">
                <a:latin typeface="Arial" pitchFamily="34" charset="0"/>
                <a:cs typeface="Arial" pitchFamily="34" charset="0"/>
              </a:rPr>
              <a:t>        </a:t>
            </a:r>
            <a:r>
              <a:rPr lang="en-US" altLang="zh-CN" dirty="0" smtClean="0">
                <a:latin typeface="Arial" pitchFamily="34" charset="0"/>
                <a:cs typeface="Arial" pitchFamily="34" charset="0"/>
              </a:rPr>
              <a:t>Date(</a:t>
            </a:r>
            <a:r>
              <a:rPr lang="en-US" altLang="zh-CN" dirty="0" err="1" smtClean="0">
                <a:latin typeface="Arial" pitchFamily="34" charset="0"/>
                <a:cs typeface="Arial" pitchFamily="34" charset="0"/>
              </a:rPr>
              <a:t>int</a:t>
            </a:r>
            <a:r>
              <a:rPr lang="en-US" altLang="zh-CN" dirty="0" smtClean="0">
                <a:latin typeface="Arial" pitchFamily="34" charset="0"/>
                <a:cs typeface="Arial" pitchFamily="34" charset="0"/>
              </a:rPr>
              <a:t> day, </a:t>
            </a:r>
            <a:r>
              <a:rPr lang="en-US" altLang="zh-CN" dirty="0" err="1" smtClean="0">
                <a:latin typeface="Arial" pitchFamily="34" charset="0"/>
                <a:cs typeface="Arial" pitchFamily="34" charset="0"/>
              </a:rPr>
              <a:t>int</a:t>
            </a:r>
            <a:r>
              <a:rPr lang="en-US" altLang="zh-CN" dirty="0" smtClean="0">
                <a:latin typeface="Arial" pitchFamily="34" charset="0"/>
                <a:cs typeface="Arial" pitchFamily="34" charset="0"/>
              </a:rPr>
              <a:t> month, </a:t>
            </a:r>
            <a:r>
              <a:rPr lang="en-US" altLang="zh-CN" dirty="0" err="1" smtClean="0">
                <a:latin typeface="Arial" pitchFamily="34" charset="0"/>
                <a:cs typeface="Arial" pitchFamily="34" charset="0"/>
              </a:rPr>
              <a:t>int</a:t>
            </a:r>
            <a:r>
              <a:rPr lang="en-US" altLang="zh-CN" dirty="0" smtClean="0">
                <a:latin typeface="Arial" pitchFamily="34" charset="0"/>
                <a:cs typeface="Arial" pitchFamily="34" charset="0"/>
              </a:rPr>
              <a:t> year){//</a:t>
            </a:r>
            <a:r>
              <a:rPr lang="zh-CN" altLang="en-US" dirty="0" smtClean="0">
                <a:latin typeface="Arial" pitchFamily="34" charset="0"/>
                <a:cs typeface="Arial" pitchFamily="34" charset="0"/>
              </a:rPr>
              <a:t>带参数构造方法</a:t>
            </a:r>
            <a:endParaRPr lang="en-US" altLang="zh-CN" dirty="0" smtClean="0">
              <a:latin typeface="Arial" pitchFamily="34" charset="0"/>
              <a:cs typeface="Arial" pitchFamily="34" charset="0"/>
            </a:endParaRPr>
          </a:p>
          <a:p>
            <a:r>
              <a:rPr lang="en-US" altLang="zh-CN" dirty="0" smtClean="0">
                <a:latin typeface="Arial" pitchFamily="34" charset="0"/>
                <a:cs typeface="Arial" pitchFamily="34" charset="0"/>
              </a:rPr>
              <a:t>               //</a:t>
            </a:r>
            <a:r>
              <a:rPr lang="zh-CN" altLang="en-US" dirty="0" smtClean="0">
                <a:latin typeface="Arial" pitchFamily="34" charset="0"/>
                <a:cs typeface="Arial" pitchFamily="34" charset="0"/>
              </a:rPr>
              <a:t>方法体</a:t>
            </a:r>
            <a:endParaRPr lang="en-US" altLang="zh-CN" dirty="0" smtClean="0">
              <a:latin typeface="Arial" pitchFamily="34" charset="0"/>
              <a:cs typeface="Arial" pitchFamily="34" charset="0"/>
            </a:endParaRPr>
          </a:p>
          <a:p>
            <a:r>
              <a:rPr lang="en-US" altLang="zh-CN" dirty="0" smtClean="0">
                <a:latin typeface="Arial" pitchFamily="34" charset="0"/>
                <a:cs typeface="Arial" pitchFamily="34" charset="0"/>
              </a:rPr>
              <a:t>        }</a:t>
            </a:r>
          </a:p>
          <a:p>
            <a:r>
              <a:rPr lang="zh-CN" altLang="en-US" dirty="0" smtClean="0">
                <a:latin typeface="Arial" pitchFamily="34" charset="0"/>
                <a:cs typeface="Arial" pitchFamily="34" charset="0"/>
              </a:rPr>
              <a:t>         </a:t>
            </a:r>
            <a:r>
              <a:rPr lang="en-US" altLang="zh-CN" dirty="0" smtClean="0">
                <a:latin typeface="Arial" pitchFamily="34" charset="0"/>
                <a:cs typeface="Arial" pitchFamily="34" charset="0"/>
              </a:rPr>
              <a:t>Date(Date d){){//</a:t>
            </a:r>
            <a:r>
              <a:rPr lang="zh-CN" altLang="en-US" dirty="0" smtClean="0">
                <a:latin typeface="Arial" pitchFamily="34" charset="0"/>
                <a:cs typeface="Arial" pitchFamily="34" charset="0"/>
              </a:rPr>
              <a:t>带参数构造方法</a:t>
            </a:r>
            <a:endParaRPr lang="en-US" altLang="zh-CN" dirty="0" smtClean="0">
              <a:latin typeface="Arial" pitchFamily="34" charset="0"/>
              <a:cs typeface="Arial" pitchFamily="34" charset="0"/>
            </a:endParaRPr>
          </a:p>
          <a:p>
            <a:r>
              <a:rPr lang="en-US" altLang="zh-CN" dirty="0" smtClean="0">
                <a:latin typeface="Arial" pitchFamily="34" charset="0"/>
                <a:cs typeface="Arial" pitchFamily="34" charset="0"/>
              </a:rPr>
              <a:t>                //</a:t>
            </a:r>
            <a:r>
              <a:rPr lang="zh-CN" altLang="en-US" dirty="0" smtClean="0">
                <a:latin typeface="Arial" pitchFamily="34" charset="0"/>
                <a:cs typeface="Arial" pitchFamily="34" charset="0"/>
              </a:rPr>
              <a:t>方法体</a:t>
            </a:r>
            <a:endParaRPr lang="en-US" altLang="zh-CN" dirty="0" smtClean="0">
              <a:latin typeface="Arial" pitchFamily="34" charset="0"/>
              <a:cs typeface="Arial" pitchFamily="34" charset="0"/>
            </a:endParaRPr>
          </a:p>
          <a:p>
            <a:r>
              <a:rPr lang="en-US" altLang="zh-CN" dirty="0" smtClean="0">
                <a:latin typeface="Arial" pitchFamily="34" charset="0"/>
                <a:cs typeface="Arial" pitchFamily="34" charset="0"/>
              </a:rPr>
              <a:t>         }</a:t>
            </a:r>
          </a:p>
          <a:p>
            <a:r>
              <a:rPr lang="zh-CN" altLang="en-US" dirty="0" smtClean="0">
                <a:latin typeface="Arial" pitchFamily="34" charset="0"/>
                <a:cs typeface="Arial" pitchFamily="34" charset="0"/>
              </a:rPr>
              <a:t>          </a:t>
            </a:r>
            <a:r>
              <a:rPr lang="en-US" altLang="zh-CN" dirty="0" smtClean="0">
                <a:latin typeface="Arial" pitchFamily="34" charset="0"/>
                <a:cs typeface="Arial" pitchFamily="34" charset="0"/>
              </a:rPr>
              <a:t>public</a:t>
            </a:r>
            <a:r>
              <a:rPr lang="zh-CN" altLang="en-US" dirty="0" smtClean="0">
                <a:latin typeface="Arial" pitchFamily="34" charset="0"/>
                <a:cs typeface="Arial" pitchFamily="34" charset="0"/>
              </a:rPr>
              <a:t> </a:t>
            </a:r>
            <a:r>
              <a:rPr lang="en-US" altLang="zh-CN" dirty="0" smtClean="0">
                <a:latin typeface="Arial" pitchFamily="34" charset="0"/>
                <a:cs typeface="Arial" pitchFamily="34" charset="0"/>
              </a:rPr>
              <a:t>Date</a:t>
            </a:r>
            <a:r>
              <a:rPr lang="zh-CN" altLang="en-US" dirty="0" smtClean="0">
                <a:latin typeface="Arial" pitchFamily="34" charset="0"/>
                <a:cs typeface="Arial" pitchFamily="34" charset="0"/>
              </a:rPr>
              <a:t> </a:t>
            </a:r>
            <a:r>
              <a:rPr lang="en-US" altLang="zh-CN" dirty="0" smtClean="0">
                <a:latin typeface="Arial" pitchFamily="34" charset="0"/>
                <a:cs typeface="Arial" pitchFamily="34" charset="0"/>
              </a:rPr>
              <a:t>tomorrow(){//</a:t>
            </a:r>
            <a:r>
              <a:rPr lang="zh-CN" altLang="en-US" dirty="0" smtClean="0">
                <a:latin typeface="Arial" pitchFamily="34" charset="0"/>
                <a:cs typeface="Arial" pitchFamily="34" charset="0"/>
              </a:rPr>
              <a:t>定义方法</a:t>
            </a:r>
            <a:endParaRPr lang="en-US" altLang="zh-CN" dirty="0" smtClean="0">
              <a:latin typeface="Arial" pitchFamily="34" charset="0"/>
              <a:cs typeface="Arial" pitchFamily="34" charset="0"/>
            </a:endParaRPr>
          </a:p>
          <a:p>
            <a:r>
              <a:rPr lang="en-US" altLang="zh-CN" dirty="0" smtClean="0">
                <a:latin typeface="Arial" pitchFamily="34" charset="0"/>
                <a:cs typeface="Arial" pitchFamily="34" charset="0"/>
              </a:rPr>
              <a:t>                //</a:t>
            </a:r>
            <a:r>
              <a:rPr lang="zh-CN" altLang="en-US" dirty="0" smtClean="0">
                <a:latin typeface="Arial" pitchFamily="34" charset="0"/>
                <a:cs typeface="Arial" pitchFamily="34" charset="0"/>
              </a:rPr>
              <a:t>方法体</a:t>
            </a:r>
            <a:endParaRPr lang="en-US" altLang="zh-CN" dirty="0" smtClean="0">
              <a:latin typeface="Arial" pitchFamily="34" charset="0"/>
              <a:cs typeface="Arial" pitchFamily="34" charset="0"/>
            </a:endParaRPr>
          </a:p>
          <a:p>
            <a:r>
              <a:rPr lang="en-US" altLang="zh-CN" dirty="0" smtClean="0">
                <a:latin typeface="Arial" pitchFamily="34" charset="0"/>
                <a:cs typeface="Arial" pitchFamily="34" charset="0"/>
              </a:rPr>
              <a:t>         }</a:t>
            </a:r>
          </a:p>
          <a:p>
            <a:r>
              <a:rPr lang="en-US" altLang="zh-CN" dirty="0" smtClean="0">
                <a:latin typeface="Arial" pitchFamily="34" charset="0"/>
                <a:cs typeface="Arial" pitchFamily="34" charset="0"/>
              </a:rPr>
              <a:t>}</a:t>
            </a:r>
            <a:endParaRPr lang="zh-CN" altLang="en-US" dirty="0">
              <a:latin typeface="Arial" pitchFamily="34" charset="0"/>
              <a:cs typeface="Arial" pitchFamily="34" charset="0"/>
            </a:endParaRPr>
          </a:p>
        </p:txBody>
      </p:sp>
      <p:sp>
        <p:nvSpPr>
          <p:cNvPr id="6" name="TextBox 5"/>
          <p:cNvSpPr txBox="1"/>
          <p:nvPr/>
        </p:nvSpPr>
        <p:spPr>
          <a:xfrm>
            <a:off x="5364088" y="2636912"/>
            <a:ext cx="3672408" cy="707886"/>
          </a:xfrm>
          <a:prstGeom prst="rect">
            <a:avLst/>
          </a:prstGeom>
          <a:solidFill>
            <a:schemeClr val="bg2"/>
          </a:solidFill>
          <a:ln>
            <a:solidFill>
              <a:srgbClr val="FF0000"/>
            </a:solidFill>
          </a:ln>
        </p:spPr>
        <p:txBody>
          <a:bodyPr wrap="square" rtlCol="0">
            <a:spAutoFit/>
          </a:bodyPr>
          <a:lstStyle/>
          <a:p>
            <a:r>
              <a:rPr lang="en-US" altLang="zh-CN" sz="2000" dirty="0" smtClean="0">
                <a:latin typeface="Arial" pitchFamily="34" charset="0"/>
                <a:cs typeface="Arial" pitchFamily="34" charset="0"/>
              </a:rPr>
              <a:t>Date</a:t>
            </a:r>
            <a:r>
              <a:rPr lang="zh-CN" altLang="en-US" sz="2000" dirty="0" smtClean="0">
                <a:latin typeface="Arial" pitchFamily="34" charset="0"/>
                <a:cs typeface="Arial" pitchFamily="34" charset="0"/>
              </a:rPr>
              <a:t> </a:t>
            </a:r>
            <a:r>
              <a:rPr lang="en-US" altLang="zh-CN" sz="2000" dirty="0" smtClean="0">
                <a:latin typeface="Arial" pitchFamily="34" charset="0"/>
                <a:cs typeface="Arial" pitchFamily="34" charset="0"/>
              </a:rPr>
              <a:t>d=new Date(20,11,1998);</a:t>
            </a:r>
          </a:p>
          <a:p>
            <a:r>
              <a:rPr lang="en-US" altLang="zh-CN" sz="2000" dirty="0" err="1" smtClean="0">
                <a:latin typeface="Arial" pitchFamily="34" charset="0"/>
                <a:cs typeface="Arial" pitchFamily="34" charset="0"/>
              </a:rPr>
              <a:t>d.tomorrow</a:t>
            </a:r>
            <a:r>
              <a:rPr lang="en-US" altLang="zh-CN" sz="2000" dirty="0" smtClean="0">
                <a:latin typeface="Arial" pitchFamily="34" charset="0"/>
                <a:cs typeface="Arial" pitchFamily="34" charset="0"/>
              </a:rPr>
              <a:t>();</a:t>
            </a:r>
            <a:endParaRPr lang="zh-CN" altLang="en-US" sz="2000" dirty="0">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lide(fromBottom)">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4" presetClass="entr" presetSubtype="0" accel="10000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strVal val="#ppt_w*0.05"/>
                                          </p:val>
                                        </p:tav>
                                        <p:tav tm="100000">
                                          <p:val>
                                            <p:strVal val="#ppt_w"/>
                                          </p:val>
                                        </p:tav>
                                      </p:tavLst>
                                    </p:anim>
                                    <p:anim calcmode="lin" valueType="num">
                                      <p:cBhvr>
                                        <p:cTn id="13" dur="500" fill="hold"/>
                                        <p:tgtEl>
                                          <p:spTgt spid="6"/>
                                        </p:tgtEl>
                                        <p:attrNameLst>
                                          <p:attrName>ppt_h</p:attrName>
                                        </p:attrNameLst>
                                      </p:cBhvr>
                                      <p:tavLst>
                                        <p:tav tm="0">
                                          <p:val>
                                            <p:strVal val="#ppt_h"/>
                                          </p:val>
                                        </p:tav>
                                        <p:tav tm="100000">
                                          <p:val>
                                            <p:strVal val="#ppt_h"/>
                                          </p:val>
                                        </p:tav>
                                      </p:tavLst>
                                    </p:anim>
                                    <p:anim calcmode="lin" valueType="num">
                                      <p:cBhvr>
                                        <p:cTn id="14" dur="500" fill="hold"/>
                                        <p:tgtEl>
                                          <p:spTgt spid="6"/>
                                        </p:tgtEl>
                                        <p:attrNameLst>
                                          <p:attrName>ppt_x</p:attrName>
                                        </p:attrNameLst>
                                      </p:cBhvr>
                                      <p:tavLst>
                                        <p:tav tm="0">
                                          <p:val>
                                            <p:strVal val="#ppt_x-.2"/>
                                          </p:val>
                                        </p:tav>
                                        <p:tav tm="100000">
                                          <p:val>
                                            <p:strVal val="#ppt_x"/>
                                          </p:val>
                                        </p:tav>
                                      </p:tavLst>
                                    </p:anim>
                                    <p:anim calcmode="lin" valueType="num">
                                      <p:cBhvr>
                                        <p:cTn id="15" dur="500" fill="hold"/>
                                        <p:tgtEl>
                                          <p:spTgt spid="6"/>
                                        </p:tgtEl>
                                        <p:attrNameLst>
                                          <p:attrName>ppt_y</p:attrName>
                                        </p:attrNameLst>
                                      </p:cBhvr>
                                      <p:tavLst>
                                        <p:tav tm="0">
                                          <p:val>
                                            <p:strVal val="#ppt_y"/>
                                          </p:val>
                                        </p:tav>
                                        <p:tav tm="100000">
                                          <p:val>
                                            <p:strVal val="#ppt_y"/>
                                          </p:val>
                                        </p:tav>
                                      </p:tavLst>
                                    </p:anim>
                                    <p:animEffect transition="in" filter="fade">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5.5</a:t>
            </a:r>
            <a:r>
              <a:rPr lang="zh-CN" altLang="en-US" dirty="0" smtClean="0"/>
              <a:t>方法重写</a:t>
            </a:r>
            <a:endParaRPr lang="zh-CN" altLang="en-US" dirty="0"/>
          </a:p>
        </p:txBody>
      </p:sp>
      <p:sp>
        <p:nvSpPr>
          <p:cNvPr id="4" name="TextBox 3"/>
          <p:cNvSpPr txBox="1"/>
          <p:nvPr/>
        </p:nvSpPr>
        <p:spPr>
          <a:xfrm>
            <a:off x="251520" y="980728"/>
            <a:ext cx="8568952" cy="892552"/>
          </a:xfrm>
          <a:prstGeom prst="rect">
            <a:avLst/>
          </a:prstGeom>
          <a:noFill/>
        </p:spPr>
        <p:txBody>
          <a:bodyPr wrap="square" rtlCol="0">
            <a:spAutoFit/>
          </a:bodyPr>
          <a:lstStyle/>
          <a:p>
            <a:pPr>
              <a:buFont typeface="Wingdings" pitchFamily="2" charset="2"/>
              <a:buChar char="Ø"/>
            </a:pPr>
            <a:r>
              <a:rPr lang="zh-CN" altLang="en-US" sz="2600" b="1" dirty="0" smtClean="0">
                <a:solidFill>
                  <a:srgbClr val="0000FF"/>
                </a:solidFill>
                <a:latin typeface="Arial" pitchFamily="34" charset="0"/>
                <a:ea typeface="华文细黑" pitchFamily="2" charset="-122"/>
                <a:cs typeface="Arial" pitchFamily="34" charset="0"/>
              </a:rPr>
              <a:t>如果子类已经重写了父类中的方法，但在子类中还想使用父类中被隐藏的方法，可以使用</a:t>
            </a:r>
            <a:r>
              <a:rPr lang="en-US" altLang="zh-CN" sz="2600" b="1" dirty="0" smtClean="0">
                <a:solidFill>
                  <a:srgbClr val="FF0000"/>
                </a:solidFill>
                <a:latin typeface="Arial" pitchFamily="34" charset="0"/>
                <a:ea typeface="华文细黑" pitchFamily="2" charset="-122"/>
                <a:cs typeface="Arial" pitchFamily="34" charset="0"/>
              </a:rPr>
              <a:t>super</a:t>
            </a:r>
            <a:r>
              <a:rPr lang="zh-CN" altLang="en-US" sz="2600" b="1" dirty="0" smtClean="0">
                <a:solidFill>
                  <a:srgbClr val="0000FF"/>
                </a:solidFill>
                <a:latin typeface="Arial" pitchFamily="34" charset="0"/>
                <a:ea typeface="华文细黑" pitchFamily="2" charset="-122"/>
                <a:cs typeface="Arial" pitchFamily="34" charset="0"/>
              </a:rPr>
              <a:t>关键字。</a:t>
            </a:r>
            <a:endParaRPr lang="zh-CN" altLang="en-US" sz="2600" b="1" dirty="0">
              <a:solidFill>
                <a:srgbClr val="0000FF"/>
              </a:solidFill>
              <a:latin typeface="Arial" pitchFamily="34" charset="0"/>
              <a:ea typeface="华文细黑" pitchFamily="2" charset="-122"/>
              <a:cs typeface="Arial" pitchFamily="34" charset="0"/>
            </a:endParaRPr>
          </a:p>
        </p:txBody>
      </p:sp>
      <p:pic>
        <p:nvPicPr>
          <p:cNvPr id="11266" name="Picture 2"/>
          <p:cNvPicPr>
            <a:picLocks noChangeAspect="1" noChangeArrowheads="1"/>
          </p:cNvPicPr>
          <p:nvPr/>
        </p:nvPicPr>
        <p:blipFill>
          <a:blip r:embed="rId2" cstate="print"/>
          <a:srcRect/>
          <a:stretch>
            <a:fillRect/>
          </a:stretch>
        </p:blipFill>
        <p:spPr bwMode="auto">
          <a:xfrm>
            <a:off x="395536" y="1916832"/>
            <a:ext cx="6048673" cy="4248472"/>
          </a:xfrm>
          <a:prstGeom prst="rect">
            <a:avLst/>
          </a:prstGeom>
          <a:noFill/>
          <a:ln w="9525">
            <a:solidFill>
              <a:srgbClr val="FF0000"/>
            </a:solidFill>
            <a:miter lim="800000"/>
            <a:headEnd/>
            <a:tailEnd/>
          </a:ln>
        </p:spPr>
      </p:pic>
      <p:sp>
        <p:nvSpPr>
          <p:cNvPr id="5" name="椭圆 4"/>
          <p:cNvSpPr/>
          <p:nvPr/>
        </p:nvSpPr>
        <p:spPr>
          <a:xfrm>
            <a:off x="899592" y="4437112"/>
            <a:ext cx="2592288" cy="432048"/>
          </a:xfrm>
          <a:prstGeom prst="ellipse">
            <a:avLst/>
          </a:prstGeom>
          <a:noFill/>
          <a:ln>
            <a:prstDash val="dash"/>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pic>
        <p:nvPicPr>
          <p:cNvPr id="11267" name="Picture 3"/>
          <p:cNvPicPr>
            <a:picLocks noChangeAspect="1" noChangeArrowheads="1"/>
          </p:cNvPicPr>
          <p:nvPr/>
        </p:nvPicPr>
        <p:blipFill>
          <a:blip r:embed="rId3" cstate="print"/>
          <a:srcRect/>
          <a:stretch>
            <a:fillRect/>
          </a:stretch>
        </p:blipFill>
        <p:spPr bwMode="auto">
          <a:xfrm>
            <a:off x="4932040" y="4797151"/>
            <a:ext cx="3888432" cy="1821423"/>
          </a:xfrm>
          <a:prstGeom prst="rect">
            <a:avLst/>
          </a:prstGeom>
          <a:noFill/>
          <a:ln w="9525">
            <a:solidFill>
              <a:srgbClr val="FF0000"/>
            </a:solid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26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dissolve">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54" presetClass="entr" presetSubtype="0" accel="100000" fill="hold" nodeType="clickEffect">
                                  <p:stCondLst>
                                    <p:cond delay="0"/>
                                  </p:stCondLst>
                                  <p:childTnLst>
                                    <p:set>
                                      <p:cBhvr>
                                        <p:cTn id="15" dur="1" fill="hold">
                                          <p:stCondLst>
                                            <p:cond delay="0"/>
                                          </p:stCondLst>
                                        </p:cTn>
                                        <p:tgtEl>
                                          <p:spTgt spid="11267"/>
                                        </p:tgtEl>
                                        <p:attrNameLst>
                                          <p:attrName>style.visibility</p:attrName>
                                        </p:attrNameLst>
                                      </p:cBhvr>
                                      <p:to>
                                        <p:strVal val="visible"/>
                                      </p:to>
                                    </p:set>
                                    <p:anim calcmode="lin" valueType="num">
                                      <p:cBhvr>
                                        <p:cTn id="16" dur="500" fill="hold"/>
                                        <p:tgtEl>
                                          <p:spTgt spid="11267"/>
                                        </p:tgtEl>
                                        <p:attrNameLst>
                                          <p:attrName>ppt_w</p:attrName>
                                        </p:attrNameLst>
                                      </p:cBhvr>
                                      <p:tavLst>
                                        <p:tav tm="0">
                                          <p:val>
                                            <p:strVal val="#ppt_w*0.05"/>
                                          </p:val>
                                        </p:tav>
                                        <p:tav tm="100000">
                                          <p:val>
                                            <p:strVal val="#ppt_w"/>
                                          </p:val>
                                        </p:tav>
                                      </p:tavLst>
                                    </p:anim>
                                    <p:anim calcmode="lin" valueType="num">
                                      <p:cBhvr>
                                        <p:cTn id="17" dur="500" fill="hold"/>
                                        <p:tgtEl>
                                          <p:spTgt spid="11267"/>
                                        </p:tgtEl>
                                        <p:attrNameLst>
                                          <p:attrName>ppt_h</p:attrName>
                                        </p:attrNameLst>
                                      </p:cBhvr>
                                      <p:tavLst>
                                        <p:tav tm="0">
                                          <p:val>
                                            <p:strVal val="#ppt_h"/>
                                          </p:val>
                                        </p:tav>
                                        <p:tav tm="100000">
                                          <p:val>
                                            <p:strVal val="#ppt_h"/>
                                          </p:val>
                                        </p:tav>
                                      </p:tavLst>
                                    </p:anim>
                                    <p:anim calcmode="lin" valueType="num">
                                      <p:cBhvr>
                                        <p:cTn id="18" dur="500" fill="hold"/>
                                        <p:tgtEl>
                                          <p:spTgt spid="11267"/>
                                        </p:tgtEl>
                                        <p:attrNameLst>
                                          <p:attrName>ppt_x</p:attrName>
                                        </p:attrNameLst>
                                      </p:cBhvr>
                                      <p:tavLst>
                                        <p:tav tm="0">
                                          <p:val>
                                            <p:strVal val="#ppt_x-.2"/>
                                          </p:val>
                                        </p:tav>
                                        <p:tav tm="100000">
                                          <p:val>
                                            <p:strVal val="#ppt_x"/>
                                          </p:val>
                                        </p:tav>
                                      </p:tavLst>
                                    </p:anim>
                                    <p:anim calcmode="lin" valueType="num">
                                      <p:cBhvr>
                                        <p:cTn id="19" dur="500" fill="hold"/>
                                        <p:tgtEl>
                                          <p:spTgt spid="11267"/>
                                        </p:tgtEl>
                                        <p:attrNameLst>
                                          <p:attrName>ppt_y</p:attrName>
                                        </p:attrNameLst>
                                      </p:cBhvr>
                                      <p:tavLst>
                                        <p:tav tm="0">
                                          <p:val>
                                            <p:strVal val="#ppt_y"/>
                                          </p:val>
                                        </p:tav>
                                        <p:tav tm="100000">
                                          <p:val>
                                            <p:strVal val="#ppt_y"/>
                                          </p:val>
                                        </p:tav>
                                      </p:tavLst>
                                    </p:anim>
                                    <p:animEffect transition="in" filter="fade">
                                      <p:cBhvr>
                                        <p:cTn id="20" dur="500"/>
                                        <p:tgtEl>
                                          <p:spTgt spid="112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5.5</a:t>
            </a:r>
            <a:r>
              <a:rPr lang="zh-CN" altLang="en-US" dirty="0" smtClean="0"/>
              <a:t>方法重写</a:t>
            </a:r>
            <a:endParaRPr lang="zh-CN" altLang="en-US" dirty="0"/>
          </a:p>
        </p:txBody>
      </p:sp>
      <p:sp>
        <p:nvSpPr>
          <p:cNvPr id="4" name="TextBox 3"/>
          <p:cNvSpPr txBox="1"/>
          <p:nvPr/>
        </p:nvSpPr>
        <p:spPr>
          <a:xfrm>
            <a:off x="323528" y="980728"/>
            <a:ext cx="8424936" cy="923330"/>
          </a:xfrm>
          <a:prstGeom prst="rect">
            <a:avLst/>
          </a:prstGeom>
          <a:noFill/>
        </p:spPr>
        <p:txBody>
          <a:bodyPr wrap="square" rtlCol="0">
            <a:spAutoFit/>
          </a:bodyPr>
          <a:lstStyle/>
          <a:p>
            <a:pPr>
              <a:buFont typeface="Wingdings" pitchFamily="2" charset="2"/>
              <a:buChar char="n"/>
            </a:pPr>
            <a:r>
              <a:rPr lang="en-US" altLang="zh-CN" sz="2800" b="1" dirty="0" smtClean="0">
                <a:solidFill>
                  <a:srgbClr val="FF0000"/>
                </a:solidFill>
                <a:latin typeface="Arial" pitchFamily="34" charset="0"/>
                <a:ea typeface="华文细黑" pitchFamily="2" charset="-122"/>
                <a:cs typeface="Arial" pitchFamily="34" charset="0"/>
              </a:rPr>
              <a:t>2</a:t>
            </a:r>
            <a:r>
              <a:rPr lang="zh-CN" altLang="en-US" sz="2800" b="1" dirty="0" smtClean="0">
                <a:solidFill>
                  <a:srgbClr val="FF0000"/>
                </a:solidFill>
                <a:latin typeface="Arial" pitchFamily="34" charset="0"/>
                <a:ea typeface="华文细黑" pitchFamily="2" charset="-122"/>
                <a:cs typeface="Arial" pitchFamily="34" charset="0"/>
              </a:rPr>
              <a:t> 方法重写的规则</a:t>
            </a:r>
            <a:endParaRPr lang="en-US" altLang="zh-CN" sz="2800" b="1" dirty="0" smtClean="0">
              <a:solidFill>
                <a:srgbClr val="FF0000"/>
              </a:solidFill>
              <a:latin typeface="Arial" pitchFamily="34" charset="0"/>
              <a:ea typeface="华文细黑" pitchFamily="2" charset="-122"/>
              <a:cs typeface="Arial" pitchFamily="34" charset="0"/>
            </a:endParaRPr>
          </a:p>
          <a:p>
            <a:pPr>
              <a:buFont typeface="Wingdings" pitchFamily="2" charset="2"/>
              <a:buChar char="Ø"/>
            </a:pPr>
            <a:r>
              <a:rPr lang="zh-CN" altLang="en-US" sz="2600" b="1" dirty="0" smtClean="0">
                <a:solidFill>
                  <a:srgbClr val="0000FF"/>
                </a:solidFill>
                <a:latin typeface="Arial" pitchFamily="34" charset="0"/>
                <a:ea typeface="华文细黑" pitchFamily="2" charset="-122"/>
                <a:cs typeface="Arial" pitchFamily="34" charset="0"/>
              </a:rPr>
              <a:t>重写方法的允许访问范围不能小于原方法。</a:t>
            </a:r>
            <a:endParaRPr lang="en-US" altLang="zh-CN" sz="2600" b="1" dirty="0" smtClean="0">
              <a:solidFill>
                <a:srgbClr val="0000FF"/>
              </a:solidFill>
              <a:latin typeface="Arial" pitchFamily="34" charset="0"/>
              <a:ea typeface="华文细黑" pitchFamily="2" charset="-122"/>
              <a:cs typeface="Arial" pitchFamily="34" charset="0"/>
            </a:endParaRPr>
          </a:p>
        </p:txBody>
      </p:sp>
      <p:pic>
        <p:nvPicPr>
          <p:cNvPr id="5" name="Picture 2"/>
          <p:cNvPicPr>
            <a:picLocks noChangeAspect="1" noChangeArrowheads="1"/>
          </p:cNvPicPr>
          <p:nvPr/>
        </p:nvPicPr>
        <p:blipFill>
          <a:blip r:embed="rId2" cstate="print"/>
          <a:srcRect/>
          <a:stretch>
            <a:fillRect/>
          </a:stretch>
        </p:blipFill>
        <p:spPr bwMode="auto">
          <a:xfrm>
            <a:off x="179512" y="1988840"/>
            <a:ext cx="4320481" cy="4392488"/>
          </a:xfrm>
          <a:prstGeom prst="rect">
            <a:avLst/>
          </a:prstGeom>
          <a:noFill/>
          <a:ln w="9525">
            <a:solidFill>
              <a:srgbClr val="FF0000"/>
            </a:solidFill>
            <a:miter lim="800000"/>
            <a:headEnd/>
            <a:tailEnd/>
          </a:ln>
        </p:spPr>
      </p:pic>
      <p:pic>
        <p:nvPicPr>
          <p:cNvPr id="6" name="Picture 2"/>
          <p:cNvPicPr>
            <a:picLocks noChangeAspect="1" noChangeArrowheads="1"/>
          </p:cNvPicPr>
          <p:nvPr/>
        </p:nvPicPr>
        <p:blipFill>
          <a:blip r:embed="rId3" cstate="print"/>
          <a:srcRect/>
          <a:stretch>
            <a:fillRect/>
          </a:stretch>
        </p:blipFill>
        <p:spPr bwMode="auto">
          <a:xfrm>
            <a:off x="4572000" y="1988840"/>
            <a:ext cx="4392488" cy="4392488"/>
          </a:xfrm>
          <a:prstGeom prst="rect">
            <a:avLst/>
          </a:prstGeom>
          <a:noFill/>
          <a:ln w="9525">
            <a:solidFill>
              <a:srgbClr val="FF0000"/>
            </a:solidFill>
            <a:miter lim="800000"/>
            <a:headEnd/>
            <a:tailEnd/>
          </a:ln>
        </p:spPr>
      </p:pic>
      <p:pic>
        <p:nvPicPr>
          <p:cNvPr id="12291" name="Picture 3"/>
          <p:cNvPicPr>
            <a:picLocks noChangeAspect="1" noChangeArrowheads="1"/>
          </p:cNvPicPr>
          <p:nvPr/>
        </p:nvPicPr>
        <p:blipFill>
          <a:blip r:embed="rId4" cstate="print"/>
          <a:srcRect/>
          <a:stretch>
            <a:fillRect/>
          </a:stretch>
        </p:blipFill>
        <p:spPr bwMode="auto">
          <a:xfrm>
            <a:off x="2699792" y="5877272"/>
            <a:ext cx="5791948" cy="648072"/>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 calcmode="lin" valueType="num">
                                      <p:cBhvr>
                                        <p:cTn id="7" dur="500" fill="hold"/>
                                        <p:tgtEl>
                                          <p:spTgt spid="4">
                                            <p:txEl>
                                              <p:pRg st="1" end="1"/>
                                            </p:txEl>
                                          </p:spTgt>
                                        </p:tgtEl>
                                        <p:attrNameLst>
                                          <p:attrName>ppt_w</p:attrName>
                                        </p:attrNameLst>
                                      </p:cBhvr>
                                      <p:tavLst>
                                        <p:tav tm="0">
                                          <p:val>
                                            <p:strVal val="#ppt_w*0.05"/>
                                          </p:val>
                                        </p:tav>
                                        <p:tav tm="100000">
                                          <p:val>
                                            <p:strVal val="#ppt_w"/>
                                          </p:val>
                                        </p:tav>
                                      </p:tavLst>
                                    </p:anim>
                                    <p:anim calcmode="lin" valueType="num">
                                      <p:cBhvr>
                                        <p:cTn id="8" dur="500" fill="hold"/>
                                        <p:tgtEl>
                                          <p:spTgt spid="4">
                                            <p:txEl>
                                              <p:pRg st="1" end="1"/>
                                            </p:txEl>
                                          </p:spTgt>
                                        </p:tgtEl>
                                        <p:attrNameLst>
                                          <p:attrName>ppt_h</p:attrName>
                                        </p:attrNameLst>
                                      </p:cBhvr>
                                      <p:tavLst>
                                        <p:tav tm="0">
                                          <p:val>
                                            <p:strVal val="#ppt_h"/>
                                          </p:val>
                                        </p:tav>
                                        <p:tav tm="100000">
                                          <p:val>
                                            <p:strVal val="#ppt_h"/>
                                          </p:val>
                                        </p:tav>
                                      </p:tavLst>
                                    </p:anim>
                                    <p:anim calcmode="lin" valueType="num">
                                      <p:cBhvr>
                                        <p:cTn id="9" dur="500" fill="hold"/>
                                        <p:tgtEl>
                                          <p:spTgt spid="4">
                                            <p:txEl>
                                              <p:pRg st="1" end="1"/>
                                            </p:txEl>
                                          </p:spTgt>
                                        </p:tgtEl>
                                        <p:attrNameLst>
                                          <p:attrName>ppt_x</p:attrName>
                                        </p:attrNameLst>
                                      </p:cBhvr>
                                      <p:tavLst>
                                        <p:tav tm="0">
                                          <p:val>
                                            <p:strVal val="#ppt_x-.2"/>
                                          </p:val>
                                        </p:tav>
                                        <p:tav tm="100000">
                                          <p:val>
                                            <p:strVal val="#ppt_x"/>
                                          </p:val>
                                        </p:tav>
                                      </p:tavLst>
                                    </p:anim>
                                    <p:anim calcmode="lin" valueType="num">
                                      <p:cBhvr>
                                        <p:cTn id="10" dur="500" fill="hold"/>
                                        <p:tgtEl>
                                          <p:spTgt spid="4">
                                            <p:txEl>
                                              <p:pRg st="1" end="1"/>
                                            </p:txEl>
                                          </p:spTgt>
                                        </p:tgtEl>
                                        <p:attrNameLst>
                                          <p:attrName>ppt_y</p:attrName>
                                        </p:attrNameLst>
                                      </p:cBhvr>
                                      <p:tavLst>
                                        <p:tav tm="0">
                                          <p:val>
                                            <p:strVal val="#ppt_y"/>
                                          </p:val>
                                        </p:tav>
                                        <p:tav tm="100000">
                                          <p:val>
                                            <p:strVal val="#ppt_y"/>
                                          </p:val>
                                        </p:tav>
                                      </p:tavLst>
                                    </p:anim>
                                    <p:animEffect transition="in" filter="fade">
                                      <p:cBhvr>
                                        <p:cTn id="11" dur="500"/>
                                        <p:tgtEl>
                                          <p:spTgt spid="4">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6"/>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2" presetClass="entr" presetSubtype="4" fill="hold" nodeType="clickEffect">
                                  <p:stCondLst>
                                    <p:cond delay="0"/>
                                  </p:stCondLst>
                                  <p:childTnLst>
                                    <p:set>
                                      <p:cBhvr>
                                        <p:cTn id="27" dur="1" fill="hold">
                                          <p:stCondLst>
                                            <p:cond delay="0"/>
                                          </p:stCondLst>
                                        </p:cTn>
                                        <p:tgtEl>
                                          <p:spTgt spid="12291"/>
                                        </p:tgtEl>
                                        <p:attrNameLst>
                                          <p:attrName>style.visibility</p:attrName>
                                        </p:attrNameLst>
                                      </p:cBhvr>
                                      <p:to>
                                        <p:strVal val="visible"/>
                                      </p:to>
                                    </p:set>
                                    <p:animEffect transition="in" filter="slide(fromBottom)">
                                      <p:cBhvr>
                                        <p:cTn id="28" dur="500"/>
                                        <p:tgtEl>
                                          <p:spTgt spid="122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5.5</a:t>
            </a:r>
            <a:r>
              <a:rPr lang="zh-CN" altLang="en-US" dirty="0" smtClean="0"/>
              <a:t>方法重写</a:t>
            </a:r>
            <a:endParaRPr lang="zh-CN" altLang="en-US" dirty="0"/>
          </a:p>
        </p:txBody>
      </p:sp>
      <p:sp>
        <p:nvSpPr>
          <p:cNvPr id="4" name="TextBox 3"/>
          <p:cNvSpPr txBox="1"/>
          <p:nvPr/>
        </p:nvSpPr>
        <p:spPr>
          <a:xfrm>
            <a:off x="323528" y="980728"/>
            <a:ext cx="8424936" cy="492443"/>
          </a:xfrm>
          <a:prstGeom prst="rect">
            <a:avLst/>
          </a:prstGeom>
          <a:noFill/>
        </p:spPr>
        <p:txBody>
          <a:bodyPr wrap="square" rtlCol="0">
            <a:spAutoFit/>
          </a:bodyPr>
          <a:lstStyle/>
          <a:p>
            <a:pPr>
              <a:buFont typeface="Wingdings" pitchFamily="2" charset="2"/>
              <a:buChar char="Ø"/>
            </a:pPr>
            <a:r>
              <a:rPr lang="zh-CN" altLang="en-US" sz="2600" b="1" dirty="0" smtClean="0">
                <a:solidFill>
                  <a:srgbClr val="0000FF"/>
                </a:solidFill>
                <a:latin typeface="Arial" pitchFamily="34" charset="0"/>
                <a:ea typeface="华文细黑" pitchFamily="2" charset="-122"/>
                <a:cs typeface="Arial" pitchFamily="34" charset="0"/>
              </a:rPr>
              <a:t>重写方法所抛出的异常不能比原方法更多。</a:t>
            </a:r>
            <a:endParaRPr lang="en-US" altLang="zh-CN" sz="2600" b="1" dirty="0" smtClean="0">
              <a:solidFill>
                <a:srgbClr val="0000FF"/>
              </a:solidFill>
              <a:latin typeface="Arial" pitchFamily="34" charset="0"/>
              <a:ea typeface="华文细黑" pitchFamily="2" charset="-122"/>
              <a:cs typeface="Arial" pitchFamily="34" charset="0"/>
            </a:endParaRPr>
          </a:p>
        </p:txBody>
      </p:sp>
      <p:pic>
        <p:nvPicPr>
          <p:cNvPr id="5" name="Picture 2"/>
          <p:cNvPicPr>
            <a:picLocks noChangeAspect="1" noChangeArrowheads="1"/>
          </p:cNvPicPr>
          <p:nvPr/>
        </p:nvPicPr>
        <p:blipFill>
          <a:blip r:embed="rId2" cstate="print"/>
          <a:srcRect/>
          <a:stretch>
            <a:fillRect/>
          </a:stretch>
        </p:blipFill>
        <p:spPr bwMode="auto">
          <a:xfrm>
            <a:off x="107504" y="1628800"/>
            <a:ext cx="4320481" cy="4608512"/>
          </a:xfrm>
          <a:prstGeom prst="rect">
            <a:avLst/>
          </a:prstGeom>
          <a:noFill/>
          <a:ln w="9525">
            <a:solidFill>
              <a:srgbClr val="FF0000"/>
            </a:solidFill>
            <a:miter lim="800000"/>
            <a:headEnd/>
            <a:tailEnd/>
          </a:ln>
        </p:spPr>
      </p:pic>
      <p:pic>
        <p:nvPicPr>
          <p:cNvPr id="13314" name="Picture 2"/>
          <p:cNvPicPr>
            <a:picLocks noChangeAspect="1" noChangeArrowheads="1"/>
          </p:cNvPicPr>
          <p:nvPr/>
        </p:nvPicPr>
        <p:blipFill>
          <a:blip r:embed="rId3" cstate="print"/>
          <a:srcRect/>
          <a:stretch>
            <a:fillRect/>
          </a:stretch>
        </p:blipFill>
        <p:spPr bwMode="auto">
          <a:xfrm>
            <a:off x="4572000" y="1628800"/>
            <a:ext cx="4320480" cy="4320480"/>
          </a:xfrm>
          <a:prstGeom prst="rect">
            <a:avLst/>
          </a:prstGeom>
          <a:noFill/>
          <a:ln w="9525">
            <a:solidFill>
              <a:srgbClr val="FF0000"/>
            </a:solidFill>
            <a:miter lim="800000"/>
            <a:headEnd/>
            <a:tailEnd/>
          </a:ln>
        </p:spPr>
      </p:pic>
      <p:pic>
        <p:nvPicPr>
          <p:cNvPr id="13315" name="Picture 3"/>
          <p:cNvPicPr>
            <a:picLocks noChangeAspect="1" noChangeArrowheads="1"/>
          </p:cNvPicPr>
          <p:nvPr/>
        </p:nvPicPr>
        <p:blipFill>
          <a:blip r:embed="rId4" cstate="print"/>
          <a:srcRect/>
          <a:stretch>
            <a:fillRect/>
          </a:stretch>
        </p:blipFill>
        <p:spPr bwMode="auto">
          <a:xfrm>
            <a:off x="2374276" y="5445224"/>
            <a:ext cx="6590212" cy="1368152"/>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500" fill="hold"/>
                                        <p:tgtEl>
                                          <p:spTgt spid="4">
                                            <p:txEl>
                                              <p:pRg st="0" end="0"/>
                                            </p:txEl>
                                          </p:spTgt>
                                        </p:tgtEl>
                                        <p:attrNameLst>
                                          <p:attrName>ppt_w</p:attrName>
                                        </p:attrNameLst>
                                      </p:cBhvr>
                                      <p:tavLst>
                                        <p:tav tm="0">
                                          <p:val>
                                            <p:strVal val="#ppt_w*0.05"/>
                                          </p:val>
                                        </p:tav>
                                        <p:tav tm="100000">
                                          <p:val>
                                            <p:strVal val="#ppt_w"/>
                                          </p:val>
                                        </p:tav>
                                      </p:tavLst>
                                    </p:anim>
                                    <p:anim calcmode="lin" valueType="num">
                                      <p:cBhvr>
                                        <p:cTn id="8" dur="500" fill="hold"/>
                                        <p:tgtEl>
                                          <p:spTgt spid="4">
                                            <p:txEl>
                                              <p:pRg st="0" end="0"/>
                                            </p:txEl>
                                          </p:spTgt>
                                        </p:tgtEl>
                                        <p:attrNameLst>
                                          <p:attrName>ppt_h</p:attrName>
                                        </p:attrNameLst>
                                      </p:cBhvr>
                                      <p:tavLst>
                                        <p:tav tm="0">
                                          <p:val>
                                            <p:strVal val="#ppt_h"/>
                                          </p:val>
                                        </p:tav>
                                        <p:tav tm="100000">
                                          <p:val>
                                            <p:strVal val="#ppt_h"/>
                                          </p:val>
                                        </p:tav>
                                      </p:tavLst>
                                    </p:anim>
                                    <p:anim calcmode="lin" valueType="num">
                                      <p:cBhvr>
                                        <p:cTn id="9" dur="500" fill="hold"/>
                                        <p:tgtEl>
                                          <p:spTgt spid="4">
                                            <p:txEl>
                                              <p:pRg st="0" end="0"/>
                                            </p:txEl>
                                          </p:spTgt>
                                        </p:tgtEl>
                                        <p:attrNameLst>
                                          <p:attrName>ppt_x</p:attrName>
                                        </p:attrNameLst>
                                      </p:cBhvr>
                                      <p:tavLst>
                                        <p:tav tm="0">
                                          <p:val>
                                            <p:strVal val="#ppt_x-.2"/>
                                          </p:val>
                                        </p:tav>
                                        <p:tav tm="100000">
                                          <p:val>
                                            <p:strVal val="#ppt_x"/>
                                          </p:val>
                                        </p:tav>
                                      </p:tavLst>
                                    </p:anim>
                                    <p:anim calcmode="lin" valueType="num">
                                      <p:cBhvr>
                                        <p:cTn id="10" dur="500" fill="hold"/>
                                        <p:tgtEl>
                                          <p:spTgt spid="4">
                                            <p:txEl>
                                              <p:pRg st="0" end="0"/>
                                            </p:txEl>
                                          </p:spTgt>
                                        </p:tgtEl>
                                        <p:attrNameLst>
                                          <p:attrName>ppt_y</p:attrName>
                                        </p:attrNameLst>
                                      </p:cBhvr>
                                      <p:tavLst>
                                        <p:tav tm="0">
                                          <p:val>
                                            <p:strVal val="#ppt_y"/>
                                          </p:val>
                                        </p:tav>
                                        <p:tav tm="100000">
                                          <p:val>
                                            <p:strVal val="#ppt_y"/>
                                          </p:val>
                                        </p:tav>
                                      </p:tavLst>
                                    </p:anim>
                                    <p:animEffect transition="in" filter="fade">
                                      <p:cBhvr>
                                        <p:cTn id="11" dur="500"/>
                                        <p:tgtEl>
                                          <p:spTgt spid="4">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3314"/>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2" presetClass="entr" presetSubtype="4" fill="hold" nodeType="clickEffect">
                                  <p:stCondLst>
                                    <p:cond delay="0"/>
                                  </p:stCondLst>
                                  <p:childTnLst>
                                    <p:set>
                                      <p:cBhvr>
                                        <p:cTn id="23" dur="1" fill="hold">
                                          <p:stCondLst>
                                            <p:cond delay="0"/>
                                          </p:stCondLst>
                                        </p:cTn>
                                        <p:tgtEl>
                                          <p:spTgt spid="13315"/>
                                        </p:tgtEl>
                                        <p:attrNameLst>
                                          <p:attrName>style.visibility</p:attrName>
                                        </p:attrNameLst>
                                      </p:cBhvr>
                                      <p:to>
                                        <p:strVal val="visible"/>
                                      </p:to>
                                    </p:set>
                                    <p:animEffect transition="in" filter="slide(fromBottom)">
                                      <p:cBhvr>
                                        <p:cTn id="24" dur="500"/>
                                        <p:tgtEl>
                                          <p:spTgt spid="133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5.5</a:t>
            </a:r>
            <a:r>
              <a:rPr lang="zh-CN" altLang="en-US" dirty="0" smtClean="0"/>
              <a:t>方法重写</a:t>
            </a:r>
            <a:endParaRPr lang="zh-CN" altLang="en-US" dirty="0"/>
          </a:p>
        </p:txBody>
      </p:sp>
      <p:sp>
        <p:nvSpPr>
          <p:cNvPr id="7" name="TextBox 6"/>
          <p:cNvSpPr txBox="1"/>
          <p:nvPr/>
        </p:nvSpPr>
        <p:spPr>
          <a:xfrm>
            <a:off x="323528" y="980728"/>
            <a:ext cx="8424936" cy="4339650"/>
          </a:xfrm>
          <a:prstGeom prst="rect">
            <a:avLst/>
          </a:prstGeom>
          <a:noFill/>
        </p:spPr>
        <p:txBody>
          <a:bodyPr wrap="square" rtlCol="0">
            <a:spAutoFit/>
          </a:bodyPr>
          <a:lstStyle/>
          <a:p>
            <a:pPr>
              <a:spcBef>
                <a:spcPts val="600"/>
              </a:spcBef>
              <a:spcAft>
                <a:spcPts val="600"/>
              </a:spcAft>
              <a:buFont typeface="Wingdings" pitchFamily="2" charset="2"/>
              <a:buChar char="n"/>
            </a:pPr>
            <a:r>
              <a:rPr lang="en-US" altLang="zh-CN" sz="2800" b="1" dirty="0" smtClean="0">
                <a:solidFill>
                  <a:srgbClr val="FF0000"/>
                </a:solidFill>
                <a:latin typeface="Arial" pitchFamily="34" charset="0"/>
                <a:ea typeface="华文细黑" pitchFamily="2" charset="-122"/>
                <a:cs typeface="Arial" pitchFamily="34" charset="0"/>
              </a:rPr>
              <a:t>3</a:t>
            </a:r>
            <a:r>
              <a:rPr lang="zh-CN" altLang="en-US" sz="2800" b="1" dirty="0" smtClean="0">
                <a:solidFill>
                  <a:srgbClr val="FF0000"/>
                </a:solidFill>
                <a:latin typeface="Arial" pitchFamily="34" charset="0"/>
                <a:ea typeface="华文细黑" pitchFamily="2" charset="-122"/>
                <a:cs typeface="Arial" pitchFamily="34" charset="0"/>
              </a:rPr>
              <a:t> 父类构造方法调用</a:t>
            </a:r>
            <a:endParaRPr lang="en-US" altLang="zh-CN" sz="2800" b="1" dirty="0" smtClean="0">
              <a:solidFill>
                <a:srgbClr val="FF0000"/>
              </a:solidFill>
              <a:latin typeface="Arial" pitchFamily="34" charset="0"/>
              <a:ea typeface="华文细黑" pitchFamily="2" charset="-122"/>
              <a:cs typeface="Arial" pitchFamily="34" charset="0"/>
            </a:endParaRPr>
          </a:p>
          <a:p>
            <a:pPr>
              <a:spcBef>
                <a:spcPts val="600"/>
              </a:spcBef>
              <a:spcAft>
                <a:spcPts val="600"/>
              </a:spcAft>
              <a:buFont typeface="Wingdings" pitchFamily="2" charset="2"/>
              <a:buChar char="Ø"/>
            </a:pPr>
            <a:r>
              <a:rPr lang="en-US" altLang="zh-CN" sz="2600" b="1" dirty="0" smtClean="0">
                <a:latin typeface="Arial" pitchFamily="34" charset="0"/>
                <a:ea typeface="华文细黑" pitchFamily="2" charset="-122"/>
                <a:cs typeface="Arial" pitchFamily="34" charset="0"/>
              </a:rPr>
              <a:t>Java</a:t>
            </a:r>
            <a:r>
              <a:rPr lang="zh-CN" altLang="en-US" sz="2600" b="1" dirty="0" smtClean="0">
                <a:latin typeface="Arial" pitchFamily="34" charset="0"/>
                <a:ea typeface="华文细黑" pitchFamily="2" charset="-122"/>
                <a:cs typeface="Arial" pitchFamily="34" charset="0"/>
              </a:rPr>
              <a:t>要求一个父类的对象要在子类运行前完全初始化。</a:t>
            </a:r>
            <a:endParaRPr lang="en-US" altLang="zh-CN" sz="2600" b="1" dirty="0" smtClean="0">
              <a:latin typeface="Arial" pitchFamily="34" charset="0"/>
              <a:ea typeface="华文细黑" pitchFamily="2" charset="-122"/>
              <a:cs typeface="Arial" pitchFamily="34" charset="0"/>
            </a:endParaRPr>
          </a:p>
          <a:p>
            <a:pPr>
              <a:spcBef>
                <a:spcPts val="600"/>
              </a:spcBef>
              <a:spcAft>
                <a:spcPts val="600"/>
              </a:spcAft>
              <a:buFont typeface="Wingdings" pitchFamily="2" charset="2"/>
              <a:buChar char="Ø"/>
            </a:pPr>
            <a:r>
              <a:rPr lang="en-US" altLang="zh-CN" sz="2600" b="1" dirty="0" smtClean="0">
                <a:latin typeface="Arial" pitchFamily="34" charset="0"/>
                <a:ea typeface="华文细黑" pitchFamily="2" charset="-122"/>
                <a:cs typeface="Arial" pitchFamily="34" charset="0"/>
              </a:rPr>
              <a:t>super</a:t>
            </a:r>
            <a:r>
              <a:rPr lang="zh-CN" altLang="en-US" sz="2600" b="1" dirty="0" smtClean="0">
                <a:latin typeface="Arial" pitchFamily="34" charset="0"/>
                <a:ea typeface="华文细黑" pitchFamily="2" charset="-122"/>
                <a:cs typeface="Arial" pitchFamily="34" charset="0"/>
              </a:rPr>
              <a:t>关键字也可以用在构造方法中，其功能为调用父类的构造方法。</a:t>
            </a:r>
            <a:endParaRPr lang="en-US" altLang="zh-CN" sz="2600" b="1" dirty="0" smtClean="0">
              <a:latin typeface="Arial" pitchFamily="34" charset="0"/>
              <a:ea typeface="华文细黑" pitchFamily="2" charset="-122"/>
              <a:cs typeface="Arial" pitchFamily="34" charset="0"/>
            </a:endParaRPr>
          </a:p>
          <a:p>
            <a:pPr>
              <a:spcBef>
                <a:spcPts val="600"/>
              </a:spcBef>
              <a:spcAft>
                <a:spcPts val="600"/>
              </a:spcAft>
              <a:buFont typeface="Wingdings" pitchFamily="2" charset="2"/>
              <a:buChar char="Ø"/>
            </a:pPr>
            <a:r>
              <a:rPr lang="zh-CN" altLang="en-US" sz="2600" b="1" dirty="0" smtClean="0">
                <a:latin typeface="Arial" pitchFamily="34" charset="0"/>
                <a:ea typeface="华文细黑" pitchFamily="2" charset="-122"/>
                <a:cs typeface="Arial" pitchFamily="34" charset="0"/>
              </a:rPr>
              <a:t>如果在子类的构造方法的定义中没有明确调用父类的构造方法，则系统在执行子类的构造方法时会自动调用父类的构造方法</a:t>
            </a:r>
            <a:r>
              <a:rPr lang="en-US" altLang="zh-CN" sz="2600" b="1" dirty="0" smtClean="0">
                <a:latin typeface="Arial" pitchFamily="34" charset="0"/>
                <a:ea typeface="华文细黑" pitchFamily="2" charset="-122"/>
                <a:cs typeface="Arial" pitchFamily="34" charset="0"/>
              </a:rPr>
              <a:t>(</a:t>
            </a:r>
            <a:r>
              <a:rPr lang="zh-CN" altLang="en-US" sz="2600" b="1" dirty="0" smtClean="0">
                <a:latin typeface="Arial" pitchFamily="34" charset="0"/>
                <a:ea typeface="华文细黑" pitchFamily="2" charset="-122"/>
                <a:cs typeface="Arial" pitchFamily="34" charset="0"/>
              </a:rPr>
              <a:t>无参数的构造方法</a:t>
            </a:r>
            <a:r>
              <a:rPr lang="en-US" altLang="zh-CN" sz="2600" b="1" dirty="0" smtClean="0">
                <a:latin typeface="Arial" pitchFamily="34" charset="0"/>
                <a:ea typeface="华文细黑" pitchFamily="2" charset="-122"/>
                <a:cs typeface="Arial" pitchFamily="34" charset="0"/>
              </a:rPr>
              <a:t>)</a:t>
            </a:r>
            <a:r>
              <a:rPr lang="zh-CN" altLang="en-US" sz="2600" b="1" dirty="0" smtClean="0">
                <a:latin typeface="Arial" pitchFamily="34" charset="0"/>
                <a:ea typeface="华文细黑" pitchFamily="2" charset="-122"/>
                <a:cs typeface="Arial" pitchFamily="34" charset="0"/>
              </a:rPr>
              <a:t>。</a:t>
            </a:r>
            <a:endParaRPr lang="en-US" altLang="zh-CN" sz="2600" b="1" dirty="0" smtClean="0">
              <a:latin typeface="Arial" pitchFamily="34" charset="0"/>
              <a:ea typeface="华文细黑" pitchFamily="2" charset="-122"/>
              <a:cs typeface="Arial" pitchFamily="34" charset="0"/>
            </a:endParaRPr>
          </a:p>
          <a:p>
            <a:pPr>
              <a:spcBef>
                <a:spcPts val="600"/>
              </a:spcBef>
              <a:spcAft>
                <a:spcPts val="600"/>
              </a:spcAft>
              <a:buFont typeface="Wingdings" pitchFamily="2" charset="2"/>
              <a:buChar char="Ø"/>
            </a:pPr>
            <a:r>
              <a:rPr lang="zh-CN" altLang="en-US" sz="2600" b="1" dirty="0" smtClean="0">
                <a:latin typeface="Arial" pitchFamily="34" charset="0"/>
                <a:ea typeface="华文细黑" pitchFamily="2" charset="-122"/>
                <a:cs typeface="Arial" pitchFamily="34" charset="0"/>
              </a:rPr>
              <a:t>如果在子类的构造方法的定义中调用了父类的构造方法，则调用语句必须出现在子类构造方法的第一行。</a:t>
            </a:r>
            <a:endParaRPr lang="en-US" altLang="zh-CN" sz="2600" b="1" dirty="0" smtClean="0">
              <a:latin typeface="Arial" pitchFamily="34" charset="0"/>
              <a:ea typeface="华文细黑" pitchFamily="2" charset="-122"/>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slide(fromBottom)">
                                      <p:cBhvr>
                                        <p:cTn id="7" dur="500"/>
                                        <p:tgtEl>
                                          <p:spTgt spid="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slide(fromBottom)">
                                      <p:cBhvr>
                                        <p:cTn id="12" dur="500"/>
                                        <p:tgtEl>
                                          <p:spTgt spid="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animEffect transition="in" filter="slide(fromBottom)">
                                      <p:cBhvr>
                                        <p:cTn id="17" dur="500"/>
                                        <p:tgtEl>
                                          <p:spTgt spid="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7">
                                            <p:txEl>
                                              <p:pRg st="4" end="4"/>
                                            </p:txEl>
                                          </p:spTgt>
                                        </p:tgtEl>
                                        <p:attrNameLst>
                                          <p:attrName>style.visibility</p:attrName>
                                        </p:attrNameLst>
                                      </p:cBhvr>
                                      <p:to>
                                        <p:strVal val="visible"/>
                                      </p:to>
                                    </p:set>
                                    <p:animEffect transition="in" filter="slide(fromBottom)">
                                      <p:cBhvr>
                                        <p:cTn id="22"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5.5</a:t>
            </a:r>
            <a:r>
              <a:rPr lang="zh-CN" altLang="en-US" dirty="0" smtClean="0"/>
              <a:t>方法重写</a:t>
            </a:r>
            <a:endParaRPr lang="zh-CN" altLang="en-US" dirty="0"/>
          </a:p>
        </p:txBody>
      </p:sp>
      <p:sp>
        <p:nvSpPr>
          <p:cNvPr id="7" name="TextBox 6"/>
          <p:cNvSpPr txBox="1"/>
          <p:nvPr/>
        </p:nvSpPr>
        <p:spPr>
          <a:xfrm>
            <a:off x="539552" y="1052736"/>
            <a:ext cx="7560840" cy="2492990"/>
          </a:xfrm>
          <a:prstGeom prst="rect">
            <a:avLst/>
          </a:prstGeom>
          <a:solidFill>
            <a:srgbClr val="FFFFCC"/>
          </a:solidFill>
        </p:spPr>
        <p:txBody>
          <a:bodyPr wrap="square" rtlCol="0">
            <a:spAutoFit/>
          </a:bodyPr>
          <a:lstStyle/>
          <a:p>
            <a:r>
              <a:rPr lang="en-US" altLang="zh-CN" sz="2600" b="1" dirty="0" smtClean="0">
                <a:latin typeface="Arial" pitchFamily="34" charset="0"/>
                <a:ea typeface="华文细黑" pitchFamily="2" charset="-122"/>
                <a:cs typeface="Arial" pitchFamily="34" charset="0"/>
              </a:rPr>
              <a:t>class</a:t>
            </a:r>
            <a:r>
              <a:rPr lang="zh-CN" altLang="en-US" sz="2600" b="1" dirty="0" smtClean="0">
                <a:latin typeface="Arial" pitchFamily="34" charset="0"/>
                <a:ea typeface="华文细黑" pitchFamily="2" charset="-122"/>
                <a:cs typeface="Arial" pitchFamily="34" charset="0"/>
              </a:rPr>
              <a:t> </a:t>
            </a:r>
            <a:r>
              <a:rPr lang="en-US" altLang="zh-CN" sz="2600" b="1" dirty="0" smtClean="0">
                <a:latin typeface="Arial" pitchFamily="34" charset="0"/>
                <a:ea typeface="华文细黑" pitchFamily="2" charset="-122"/>
                <a:cs typeface="Arial" pitchFamily="34" charset="0"/>
              </a:rPr>
              <a:t>Employee{</a:t>
            </a:r>
          </a:p>
          <a:p>
            <a:r>
              <a:rPr lang="zh-CN" altLang="en-US" sz="2600" b="1" dirty="0" smtClean="0">
                <a:latin typeface="Arial" pitchFamily="34" charset="0"/>
                <a:ea typeface="华文细黑" pitchFamily="2" charset="-122"/>
                <a:cs typeface="Arial" pitchFamily="34" charset="0"/>
              </a:rPr>
              <a:t>      </a:t>
            </a:r>
            <a:r>
              <a:rPr lang="en-US" altLang="zh-CN" sz="2600" b="1" dirty="0" smtClean="0">
                <a:latin typeface="Arial" pitchFamily="34" charset="0"/>
                <a:ea typeface="华文细黑" pitchFamily="2" charset="-122"/>
                <a:cs typeface="Arial" pitchFamily="34" charset="0"/>
              </a:rPr>
              <a:t>String name;</a:t>
            </a:r>
          </a:p>
          <a:p>
            <a:r>
              <a:rPr lang="en-US" altLang="zh-CN" sz="2600" b="1" dirty="0" smtClean="0">
                <a:latin typeface="Arial" pitchFamily="34" charset="0"/>
                <a:ea typeface="华文细黑" pitchFamily="2" charset="-122"/>
                <a:cs typeface="Arial" pitchFamily="34" charset="0"/>
              </a:rPr>
              <a:t>      public Employee(String s){</a:t>
            </a:r>
          </a:p>
          <a:p>
            <a:r>
              <a:rPr lang="en-US" altLang="zh-CN" sz="2600" b="1" dirty="0" smtClean="0">
                <a:latin typeface="Arial" pitchFamily="34" charset="0"/>
                <a:ea typeface="华文细黑" pitchFamily="2" charset="-122"/>
                <a:cs typeface="Arial" pitchFamily="34" charset="0"/>
              </a:rPr>
              <a:t>             name=s;</a:t>
            </a:r>
          </a:p>
          <a:p>
            <a:r>
              <a:rPr lang="en-US" altLang="zh-CN" sz="2600" b="1" dirty="0" smtClean="0">
                <a:latin typeface="Arial" pitchFamily="34" charset="0"/>
                <a:ea typeface="华文细黑" pitchFamily="2" charset="-122"/>
                <a:cs typeface="Arial" pitchFamily="34" charset="0"/>
              </a:rPr>
              <a:t>      }</a:t>
            </a:r>
          </a:p>
          <a:p>
            <a:r>
              <a:rPr lang="en-US" altLang="zh-CN" sz="2600" b="1" dirty="0" smtClean="0">
                <a:latin typeface="Arial" pitchFamily="34" charset="0"/>
                <a:ea typeface="华文细黑" pitchFamily="2" charset="-122"/>
                <a:cs typeface="Arial" pitchFamily="34" charset="0"/>
              </a:rPr>
              <a:t>}</a:t>
            </a:r>
          </a:p>
        </p:txBody>
      </p:sp>
      <p:sp>
        <p:nvSpPr>
          <p:cNvPr id="4" name="TextBox 3"/>
          <p:cNvSpPr txBox="1"/>
          <p:nvPr/>
        </p:nvSpPr>
        <p:spPr>
          <a:xfrm>
            <a:off x="539552" y="3672314"/>
            <a:ext cx="7560840" cy="2893100"/>
          </a:xfrm>
          <a:prstGeom prst="rect">
            <a:avLst/>
          </a:prstGeom>
          <a:solidFill>
            <a:srgbClr val="FFFFCC"/>
          </a:solidFill>
        </p:spPr>
        <p:txBody>
          <a:bodyPr wrap="square" rtlCol="0">
            <a:spAutoFit/>
          </a:bodyPr>
          <a:lstStyle/>
          <a:p>
            <a:r>
              <a:rPr lang="en-US" altLang="zh-CN" sz="2600" b="1" dirty="0" smtClean="0">
                <a:latin typeface="Arial" pitchFamily="34" charset="0"/>
                <a:ea typeface="华文细黑" pitchFamily="2" charset="-122"/>
                <a:cs typeface="Arial" pitchFamily="34" charset="0"/>
              </a:rPr>
              <a:t>class</a:t>
            </a:r>
            <a:r>
              <a:rPr lang="zh-CN" altLang="en-US" sz="2600" b="1" dirty="0" smtClean="0">
                <a:latin typeface="Arial" pitchFamily="34" charset="0"/>
                <a:ea typeface="华文细黑" pitchFamily="2" charset="-122"/>
                <a:cs typeface="Arial" pitchFamily="34" charset="0"/>
              </a:rPr>
              <a:t> </a:t>
            </a:r>
            <a:r>
              <a:rPr lang="en-US" altLang="zh-CN" sz="2600" b="1" dirty="0" smtClean="0">
                <a:latin typeface="Arial" pitchFamily="34" charset="0"/>
                <a:ea typeface="华文细黑" pitchFamily="2" charset="-122"/>
                <a:cs typeface="Arial" pitchFamily="34" charset="0"/>
              </a:rPr>
              <a:t>Manager extends Employee{</a:t>
            </a:r>
          </a:p>
          <a:p>
            <a:r>
              <a:rPr lang="zh-CN" altLang="en-US" sz="2600" b="1" dirty="0" smtClean="0">
                <a:latin typeface="Arial" pitchFamily="34" charset="0"/>
                <a:ea typeface="华文细黑" pitchFamily="2" charset="-122"/>
                <a:cs typeface="Arial" pitchFamily="34" charset="0"/>
              </a:rPr>
              <a:t>      </a:t>
            </a:r>
            <a:r>
              <a:rPr lang="en-US" altLang="zh-CN" sz="2600" b="1" dirty="0" smtClean="0">
                <a:latin typeface="Arial" pitchFamily="34" charset="0"/>
                <a:ea typeface="华文细黑" pitchFamily="2" charset="-122"/>
                <a:cs typeface="Arial" pitchFamily="34" charset="0"/>
              </a:rPr>
              <a:t>String department;</a:t>
            </a:r>
          </a:p>
          <a:p>
            <a:r>
              <a:rPr lang="en-US" altLang="zh-CN" sz="2600" b="1" dirty="0" smtClean="0">
                <a:latin typeface="Arial" pitchFamily="34" charset="0"/>
                <a:ea typeface="华文细黑" pitchFamily="2" charset="-122"/>
                <a:cs typeface="Arial" pitchFamily="34" charset="0"/>
              </a:rPr>
              <a:t>      public Manager(String s, String d){</a:t>
            </a:r>
          </a:p>
          <a:p>
            <a:r>
              <a:rPr lang="en-US" altLang="zh-CN" sz="2600" b="1" dirty="0" smtClean="0">
                <a:solidFill>
                  <a:srgbClr val="FF0000"/>
                </a:solidFill>
                <a:latin typeface="Arial" pitchFamily="34" charset="0"/>
                <a:ea typeface="华文细黑" pitchFamily="2" charset="-122"/>
                <a:cs typeface="Arial" pitchFamily="34" charset="0"/>
              </a:rPr>
              <a:t>             super(s);</a:t>
            </a:r>
          </a:p>
          <a:p>
            <a:r>
              <a:rPr lang="en-US" altLang="zh-CN" sz="2600" b="1" dirty="0" smtClean="0">
                <a:latin typeface="Arial" pitchFamily="34" charset="0"/>
                <a:ea typeface="华文细黑" pitchFamily="2" charset="-122"/>
                <a:cs typeface="Arial" pitchFamily="34" charset="0"/>
              </a:rPr>
              <a:t>             department=d;</a:t>
            </a:r>
          </a:p>
          <a:p>
            <a:r>
              <a:rPr lang="en-US" altLang="zh-CN" sz="2600" b="1" dirty="0" smtClean="0">
                <a:latin typeface="Arial" pitchFamily="34" charset="0"/>
                <a:ea typeface="华文细黑" pitchFamily="2" charset="-122"/>
                <a:cs typeface="Arial" pitchFamily="34" charset="0"/>
              </a:rPr>
              <a:t>      }</a:t>
            </a:r>
          </a:p>
          <a:p>
            <a:r>
              <a:rPr lang="en-US" altLang="zh-CN" sz="2600" b="1" dirty="0" smtClean="0">
                <a:latin typeface="Arial" pitchFamily="34" charset="0"/>
                <a:ea typeface="华文细黑" pitchFamily="2" charset="-122"/>
                <a:cs typeface="Arial" pitchFamily="34" charset="0"/>
              </a:rPr>
              <a:t>}</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5.6</a:t>
            </a:r>
            <a:r>
              <a:rPr lang="zh-CN" altLang="en-US" dirty="0" smtClean="0"/>
              <a:t> </a:t>
            </a:r>
            <a:r>
              <a:rPr lang="en-US" altLang="zh-CN" dirty="0" smtClean="0"/>
              <a:t>Java</a:t>
            </a:r>
            <a:r>
              <a:rPr lang="zh-CN" altLang="en-US" dirty="0" smtClean="0"/>
              <a:t>包</a:t>
            </a:r>
            <a:endParaRPr lang="zh-CN" altLang="en-US" dirty="0"/>
          </a:p>
        </p:txBody>
      </p:sp>
      <p:sp>
        <p:nvSpPr>
          <p:cNvPr id="4" name="TextBox 3"/>
          <p:cNvSpPr txBox="1"/>
          <p:nvPr/>
        </p:nvSpPr>
        <p:spPr>
          <a:xfrm>
            <a:off x="323528" y="980728"/>
            <a:ext cx="8496944" cy="3508653"/>
          </a:xfrm>
          <a:prstGeom prst="rect">
            <a:avLst/>
          </a:prstGeom>
          <a:noFill/>
        </p:spPr>
        <p:txBody>
          <a:bodyPr wrap="square" rtlCol="0">
            <a:spAutoFit/>
          </a:bodyPr>
          <a:lstStyle/>
          <a:p>
            <a:pPr>
              <a:spcBef>
                <a:spcPts val="600"/>
              </a:spcBef>
              <a:spcAft>
                <a:spcPts val="600"/>
              </a:spcAft>
              <a:buFont typeface="Wingdings" pitchFamily="2" charset="2"/>
              <a:buChar char="Ø"/>
            </a:pPr>
            <a:r>
              <a:rPr lang="zh-CN" altLang="en-US" sz="2600" b="1" dirty="0" smtClean="0">
                <a:solidFill>
                  <a:srgbClr val="0000FF"/>
                </a:solidFill>
                <a:latin typeface="Arial" pitchFamily="34" charset="0"/>
                <a:ea typeface="华文细黑" pitchFamily="2" charset="-122"/>
                <a:cs typeface="Arial" pitchFamily="34" charset="0"/>
              </a:rPr>
              <a:t>一个</a:t>
            </a:r>
            <a:r>
              <a:rPr lang="en-US" altLang="zh-CN" sz="2600" b="1" dirty="0" smtClean="0">
                <a:solidFill>
                  <a:srgbClr val="0000FF"/>
                </a:solidFill>
                <a:latin typeface="Arial" pitchFamily="34" charset="0"/>
                <a:ea typeface="华文细黑" pitchFamily="2" charset="-122"/>
                <a:cs typeface="Arial" pitchFamily="34" charset="0"/>
              </a:rPr>
              <a:t>Java</a:t>
            </a:r>
            <a:r>
              <a:rPr lang="zh-CN" altLang="en-US" sz="2600" b="1" dirty="0" smtClean="0">
                <a:solidFill>
                  <a:srgbClr val="0000FF"/>
                </a:solidFill>
                <a:latin typeface="Arial" pitchFamily="34" charset="0"/>
                <a:ea typeface="华文细黑" pitchFamily="2" charset="-122"/>
                <a:cs typeface="Arial" pitchFamily="34" charset="0"/>
              </a:rPr>
              <a:t>源代码文件称为一个编译单元。</a:t>
            </a:r>
            <a:endParaRPr lang="en-US" altLang="zh-CN" sz="2600" b="1" dirty="0" smtClean="0">
              <a:solidFill>
                <a:srgbClr val="0000FF"/>
              </a:solidFill>
              <a:latin typeface="Arial" pitchFamily="34" charset="0"/>
              <a:ea typeface="华文细黑" pitchFamily="2" charset="-122"/>
              <a:cs typeface="Arial" pitchFamily="34" charset="0"/>
            </a:endParaRPr>
          </a:p>
          <a:p>
            <a:pPr>
              <a:spcBef>
                <a:spcPts val="600"/>
              </a:spcBef>
              <a:spcAft>
                <a:spcPts val="600"/>
              </a:spcAft>
              <a:buFont typeface="Wingdings" pitchFamily="2" charset="2"/>
              <a:buChar char="Ø"/>
            </a:pPr>
            <a:r>
              <a:rPr lang="en-US" altLang="zh-CN" sz="2600" b="1" dirty="0" smtClean="0">
                <a:solidFill>
                  <a:srgbClr val="0000FF"/>
                </a:solidFill>
                <a:latin typeface="Arial" pitchFamily="34" charset="0"/>
                <a:ea typeface="华文细黑" pitchFamily="2" charset="-122"/>
                <a:cs typeface="Arial" pitchFamily="34" charset="0"/>
              </a:rPr>
              <a:t>Java</a:t>
            </a:r>
            <a:r>
              <a:rPr lang="zh-CN" altLang="en-US" sz="2600" b="1" dirty="0" smtClean="0">
                <a:solidFill>
                  <a:srgbClr val="0000FF"/>
                </a:solidFill>
                <a:latin typeface="Arial" pitchFamily="34" charset="0"/>
                <a:ea typeface="华文细黑" pitchFamily="2" charset="-122"/>
                <a:cs typeface="Arial" pitchFamily="34" charset="0"/>
              </a:rPr>
              <a:t>语言规定，一个编译单元中只能有一个</a:t>
            </a:r>
            <a:r>
              <a:rPr lang="en-US" altLang="zh-CN" sz="2600" b="1" dirty="0" smtClean="0">
                <a:solidFill>
                  <a:srgbClr val="0000FF"/>
                </a:solidFill>
                <a:latin typeface="Arial" pitchFamily="34" charset="0"/>
                <a:ea typeface="华文细黑" pitchFamily="2" charset="-122"/>
                <a:cs typeface="Arial" pitchFamily="34" charset="0"/>
              </a:rPr>
              <a:t>public</a:t>
            </a:r>
            <a:r>
              <a:rPr lang="zh-CN" altLang="en-US" sz="2600" b="1" dirty="0" smtClean="0">
                <a:solidFill>
                  <a:srgbClr val="0000FF"/>
                </a:solidFill>
                <a:latin typeface="Arial" pitchFamily="34" charset="0"/>
                <a:ea typeface="华文细黑" pitchFamily="2" charset="-122"/>
                <a:cs typeface="Arial" pitchFamily="34" charset="0"/>
              </a:rPr>
              <a:t>类，且该类名与文件名相同。</a:t>
            </a:r>
            <a:endParaRPr lang="en-US" altLang="zh-CN" sz="2600" b="1" dirty="0" smtClean="0">
              <a:solidFill>
                <a:srgbClr val="0000FF"/>
              </a:solidFill>
              <a:latin typeface="Arial" pitchFamily="34" charset="0"/>
              <a:ea typeface="华文细黑" pitchFamily="2" charset="-122"/>
              <a:cs typeface="Arial" pitchFamily="34" charset="0"/>
            </a:endParaRPr>
          </a:p>
          <a:p>
            <a:pPr>
              <a:spcBef>
                <a:spcPts val="600"/>
              </a:spcBef>
              <a:spcAft>
                <a:spcPts val="600"/>
              </a:spcAft>
              <a:buFont typeface="Wingdings" pitchFamily="2" charset="2"/>
              <a:buChar char="Ø"/>
            </a:pPr>
            <a:r>
              <a:rPr lang="zh-CN" altLang="en-US" sz="2600" b="1" dirty="0" smtClean="0">
                <a:solidFill>
                  <a:srgbClr val="0000FF"/>
                </a:solidFill>
                <a:latin typeface="Arial" pitchFamily="34" charset="0"/>
                <a:ea typeface="华文细黑" pitchFamily="2" charset="-122"/>
                <a:cs typeface="Arial" pitchFamily="34" charset="0"/>
              </a:rPr>
              <a:t>编译单元中的其它类是该</a:t>
            </a:r>
            <a:r>
              <a:rPr lang="en-US" altLang="zh-CN" sz="2600" b="1" dirty="0" smtClean="0">
                <a:solidFill>
                  <a:srgbClr val="0000FF"/>
                </a:solidFill>
                <a:latin typeface="Arial" pitchFamily="34" charset="0"/>
                <a:ea typeface="华文细黑" pitchFamily="2" charset="-122"/>
                <a:cs typeface="Arial" pitchFamily="34" charset="0"/>
              </a:rPr>
              <a:t>public</a:t>
            </a:r>
            <a:r>
              <a:rPr lang="zh-CN" altLang="en-US" sz="2600" b="1" dirty="0" smtClean="0">
                <a:solidFill>
                  <a:srgbClr val="0000FF"/>
                </a:solidFill>
                <a:latin typeface="Arial" pitchFamily="34" charset="0"/>
                <a:ea typeface="华文细黑" pitchFamily="2" charset="-122"/>
                <a:cs typeface="Arial" pitchFamily="34" charset="0"/>
              </a:rPr>
              <a:t>类的支撑类。</a:t>
            </a:r>
            <a:endParaRPr lang="en-US" altLang="zh-CN" sz="2600" b="1" dirty="0" smtClean="0">
              <a:solidFill>
                <a:srgbClr val="0000FF"/>
              </a:solidFill>
              <a:latin typeface="Arial" pitchFamily="34" charset="0"/>
              <a:ea typeface="华文细黑" pitchFamily="2" charset="-122"/>
              <a:cs typeface="Arial" pitchFamily="34" charset="0"/>
            </a:endParaRPr>
          </a:p>
          <a:p>
            <a:pPr>
              <a:spcBef>
                <a:spcPts val="600"/>
              </a:spcBef>
              <a:spcAft>
                <a:spcPts val="600"/>
              </a:spcAft>
              <a:buFont typeface="Wingdings" pitchFamily="2" charset="2"/>
              <a:buChar char="Ø"/>
            </a:pPr>
            <a:r>
              <a:rPr lang="zh-CN" altLang="en-US" sz="2600" b="1" dirty="0" smtClean="0">
                <a:solidFill>
                  <a:srgbClr val="0000FF"/>
                </a:solidFill>
                <a:latin typeface="Arial" pitchFamily="34" charset="0"/>
                <a:ea typeface="华文细黑" pitchFamily="2" charset="-122"/>
                <a:cs typeface="Arial" pitchFamily="34" charset="0"/>
              </a:rPr>
              <a:t>经过编译，编译单元中的每个类都产生一个</a:t>
            </a:r>
            <a:r>
              <a:rPr lang="en-US" altLang="zh-CN" sz="2600" b="1" dirty="0" smtClean="0">
                <a:solidFill>
                  <a:srgbClr val="0000FF"/>
                </a:solidFill>
                <a:latin typeface="Arial" pitchFamily="34" charset="0"/>
                <a:ea typeface="华文细黑" pitchFamily="2" charset="-122"/>
                <a:cs typeface="Arial" pitchFamily="34" charset="0"/>
              </a:rPr>
              <a:t>.class</a:t>
            </a:r>
            <a:r>
              <a:rPr lang="zh-CN" altLang="en-US" sz="2600" b="1" dirty="0" smtClean="0">
                <a:solidFill>
                  <a:srgbClr val="0000FF"/>
                </a:solidFill>
                <a:latin typeface="Arial" pitchFamily="34" charset="0"/>
                <a:ea typeface="华文细黑" pitchFamily="2" charset="-122"/>
                <a:cs typeface="Arial" pitchFamily="34" charset="0"/>
              </a:rPr>
              <a:t>文件。</a:t>
            </a:r>
            <a:endParaRPr lang="en-US" altLang="zh-CN" sz="2600" b="1" dirty="0" smtClean="0">
              <a:solidFill>
                <a:srgbClr val="0000FF"/>
              </a:solidFill>
              <a:latin typeface="Arial" pitchFamily="34" charset="0"/>
              <a:ea typeface="华文细黑" pitchFamily="2" charset="-122"/>
              <a:cs typeface="Arial" pitchFamily="34" charset="0"/>
            </a:endParaRPr>
          </a:p>
          <a:p>
            <a:pPr>
              <a:spcBef>
                <a:spcPts val="600"/>
              </a:spcBef>
              <a:spcAft>
                <a:spcPts val="600"/>
              </a:spcAft>
              <a:buFont typeface="Wingdings" pitchFamily="2" charset="2"/>
              <a:buChar char="Ø"/>
            </a:pPr>
            <a:r>
              <a:rPr lang="en-US" altLang="zh-CN" sz="2600" b="1" dirty="0" smtClean="0">
                <a:solidFill>
                  <a:srgbClr val="0000FF"/>
                </a:solidFill>
                <a:latin typeface="Arial" pitchFamily="34" charset="0"/>
                <a:ea typeface="华文细黑" pitchFamily="2" charset="-122"/>
                <a:cs typeface="Arial" pitchFamily="34" charset="0"/>
              </a:rPr>
              <a:t>Java</a:t>
            </a:r>
            <a:r>
              <a:rPr lang="zh-CN" altLang="en-US" sz="2600" b="1" dirty="0" smtClean="0">
                <a:solidFill>
                  <a:srgbClr val="0000FF"/>
                </a:solidFill>
                <a:latin typeface="Arial" pitchFamily="34" charset="0"/>
                <a:ea typeface="华文细黑" pitchFamily="2" charset="-122"/>
                <a:cs typeface="Arial" pitchFamily="34" charset="0"/>
              </a:rPr>
              <a:t>的工作程序是一系列的</a:t>
            </a:r>
            <a:r>
              <a:rPr lang="en-US" altLang="zh-CN" sz="2600" b="1" dirty="0" smtClean="0">
                <a:solidFill>
                  <a:srgbClr val="0000FF"/>
                </a:solidFill>
                <a:latin typeface="Arial" pitchFamily="34" charset="0"/>
                <a:ea typeface="华文细黑" pitchFamily="2" charset="-122"/>
                <a:cs typeface="Arial" pitchFamily="34" charset="0"/>
              </a:rPr>
              <a:t>.class</a:t>
            </a:r>
            <a:r>
              <a:rPr lang="zh-CN" altLang="en-US" sz="2600" b="1" dirty="0" smtClean="0">
                <a:solidFill>
                  <a:srgbClr val="0000FF"/>
                </a:solidFill>
                <a:latin typeface="Arial" pitchFamily="34" charset="0"/>
                <a:ea typeface="华文细黑" pitchFamily="2" charset="-122"/>
                <a:cs typeface="Arial" pitchFamily="34" charset="0"/>
              </a:rPr>
              <a:t>文件，</a:t>
            </a:r>
            <a:r>
              <a:rPr lang="en-US" altLang="zh-CN" sz="2600" b="1" dirty="0" smtClean="0">
                <a:solidFill>
                  <a:srgbClr val="0000FF"/>
                </a:solidFill>
                <a:latin typeface="Arial" pitchFamily="34" charset="0"/>
                <a:ea typeface="华文细黑" pitchFamily="2" charset="-122"/>
                <a:cs typeface="Arial" pitchFamily="34" charset="0"/>
              </a:rPr>
              <a:t>Java</a:t>
            </a:r>
            <a:r>
              <a:rPr lang="zh-CN" altLang="en-US" sz="2600" b="1" dirty="0" smtClean="0">
                <a:solidFill>
                  <a:srgbClr val="0000FF"/>
                </a:solidFill>
                <a:latin typeface="Arial" pitchFamily="34" charset="0"/>
                <a:ea typeface="华文细黑" pitchFamily="2" charset="-122"/>
                <a:cs typeface="Arial" pitchFamily="34" charset="0"/>
              </a:rPr>
              <a:t>解释器负责寻找、加载和解释这些文件。</a:t>
            </a:r>
            <a:endParaRPr lang="en-US" altLang="zh-CN" sz="2600" b="1" dirty="0" smtClean="0">
              <a:solidFill>
                <a:srgbClr val="0000FF"/>
              </a:solidFill>
              <a:latin typeface="Arial" pitchFamily="34" charset="0"/>
              <a:ea typeface="华文细黑" pitchFamily="2" charset="-122"/>
              <a:cs typeface="Arial" pitchFamily="34" charset="0"/>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5.6</a:t>
            </a:r>
            <a:r>
              <a:rPr lang="zh-CN" altLang="en-US" dirty="0" smtClean="0"/>
              <a:t> </a:t>
            </a:r>
            <a:r>
              <a:rPr lang="en-US" altLang="zh-CN" dirty="0" smtClean="0"/>
              <a:t>Java</a:t>
            </a:r>
            <a:r>
              <a:rPr lang="zh-CN" altLang="en-US" dirty="0" smtClean="0"/>
              <a:t>包</a:t>
            </a:r>
            <a:endParaRPr lang="zh-CN" altLang="en-US" dirty="0"/>
          </a:p>
        </p:txBody>
      </p:sp>
      <p:sp>
        <p:nvSpPr>
          <p:cNvPr id="4" name="TextBox 3"/>
          <p:cNvSpPr txBox="1"/>
          <p:nvPr/>
        </p:nvSpPr>
        <p:spPr>
          <a:xfrm>
            <a:off x="323528" y="980728"/>
            <a:ext cx="8424936" cy="2123658"/>
          </a:xfrm>
          <a:prstGeom prst="rect">
            <a:avLst/>
          </a:prstGeom>
          <a:noFill/>
        </p:spPr>
        <p:txBody>
          <a:bodyPr wrap="square" rtlCol="0">
            <a:spAutoFit/>
          </a:bodyPr>
          <a:lstStyle/>
          <a:p>
            <a:pPr>
              <a:buFont typeface="Wingdings" pitchFamily="2" charset="2"/>
              <a:buChar char="n"/>
            </a:pPr>
            <a:r>
              <a:rPr lang="en-US" altLang="zh-CN" sz="2800" b="1" dirty="0" smtClean="0">
                <a:solidFill>
                  <a:srgbClr val="FF0000"/>
                </a:solidFill>
                <a:latin typeface="Arial" pitchFamily="34" charset="0"/>
                <a:ea typeface="华文细黑" pitchFamily="2" charset="-122"/>
                <a:cs typeface="Arial" pitchFamily="34" charset="0"/>
              </a:rPr>
              <a:t>Java</a:t>
            </a:r>
            <a:r>
              <a:rPr lang="zh-CN" altLang="en-US" sz="2800" b="1" dirty="0" smtClean="0">
                <a:solidFill>
                  <a:srgbClr val="FF0000"/>
                </a:solidFill>
                <a:latin typeface="Arial" pitchFamily="34" charset="0"/>
                <a:ea typeface="华文细黑" pitchFamily="2" charset="-122"/>
                <a:cs typeface="Arial" pitchFamily="34" charset="0"/>
              </a:rPr>
              <a:t>包的概念</a:t>
            </a:r>
            <a:endParaRPr lang="en-US" altLang="zh-CN" sz="2800" b="1" dirty="0" smtClean="0">
              <a:solidFill>
                <a:srgbClr val="FF0000"/>
              </a:solidFill>
              <a:latin typeface="Arial" pitchFamily="34" charset="0"/>
              <a:ea typeface="华文细黑" pitchFamily="2" charset="-122"/>
              <a:cs typeface="Arial" pitchFamily="34" charset="0"/>
            </a:endParaRPr>
          </a:p>
          <a:p>
            <a:pPr>
              <a:buFont typeface="Wingdings" pitchFamily="2" charset="2"/>
              <a:buChar char="Ø"/>
            </a:pPr>
            <a:r>
              <a:rPr lang="zh-CN" altLang="en-US" sz="2600" b="1" dirty="0" smtClean="0">
                <a:solidFill>
                  <a:srgbClr val="0000FF"/>
                </a:solidFill>
                <a:latin typeface="Arial" pitchFamily="34" charset="0"/>
                <a:ea typeface="华文细黑" pitchFamily="2" charset="-122"/>
                <a:cs typeface="Arial" pitchFamily="34" charset="0"/>
              </a:rPr>
              <a:t>包是类的容器，包的设计人员利用包来划分名字空间，用于分隔类名空间，以避免类名冲突。</a:t>
            </a:r>
            <a:endParaRPr lang="en-US" altLang="zh-CN" sz="2600" b="1" dirty="0" smtClean="0">
              <a:solidFill>
                <a:srgbClr val="0000FF"/>
              </a:solidFill>
              <a:latin typeface="Arial" pitchFamily="34" charset="0"/>
              <a:ea typeface="华文细黑" pitchFamily="2" charset="-122"/>
              <a:cs typeface="Arial" pitchFamily="34" charset="0"/>
            </a:endParaRPr>
          </a:p>
          <a:p>
            <a:pPr>
              <a:buFont typeface="Wingdings" pitchFamily="2" charset="2"/>
              <a:buChar char="Ø"/>
            </a:pPr>
            <a:r>
              <a:rPr lang="zh-CN" altLang="en-US" sz="2600" b="1" dirty="0" smtClean="0">
                <a:solidFill>
                  <a:srgbClr val="0000FF"/>
                </a:solidFill>
                <a:latin typeface="Arial" pitchFamily="34" charset="0"/>
                <a:ea typeface="华文细黑" pitchFamily="2" charset="-122"/>
                <a:cs typeface="Arial" pitchFamily="34" charset="0"/>
              </a:rPr>
              <a:t>程序员可以使用</a:t>
            </a:r>
            <a:r>
              <a:rPr lang="en-US" altLang="zh-CN" sz="2600" b="1" dirty="0" smtClean="0">
                <a:solidFill>
                  <a:srgbClr val="0000FF"/>
                </a:solidFill>
                <a:latin typeface="Arial" pitchFamily="34" charset="0"/>
                <a:ea typeface="华文细黑" pitchFamily="2" charset="-122"/>
                <a:cs typeface="Arial" pitchFamily="34" charset="0"/>
              </a:rPr>
              <a:t>package</a:t>
            </a:r>
            <a:r>
              <a:rPr lang="zh-CN" altLang="en-US" sz="2600" b="1" dirty="0" smtClean="0">
                <a:solidFill>
                  <a:srgbClr val="0000FF"/>
                </a:solidFill>
                <a:latin typeface="Arial" pitchFamily="34" charset="0"/>
                <a:ea typeface="华文细黑" pitchFamily="2" charset="-122"/>
                <a:cs typeface="Arial" pitchFamily="34" charset="0"/>
              </a:rPr>
              <a:t>指明源文件中的类属于哪个具体的包。包语句的格式为：</a:t>
            </a:r>
            <a:endParaRPr lang="en-US" altLang="zh-CN" sz="2600" b="1" dirty="0" smtClean="0">
              <a:solidFill>
                <a:srgbClr val="0000FF"/>
              </a:solidFill>
              <a:latin typeface="Arial" pitchFamily="34" charset="0"/>
              <a:ea typeface="华文细黑" pitchFamily="2" charset="-122"/>
              <a:cs typeface="Arial" pitchFamily="34" charset="0"/>
            </a:endParaRPr>
          </a:p>
        </p:txBody>
      </p:sp>
      <p:sp>
        <p:nvSpPr>
          <p:cNvPr id="5" name="TextBox 4"/>
          <p:cNvSpPr txBox="1"/>
          <p:nvPr/>
        </p:nvSpPr>
        <p:spPr>
          <a:xfrm>
            <a:off x="1187624" y="3183359"/>
            <a:ext cx="5184576" cy="492443"/>
          </a:xfrm>
          <a:prstGeom prst="rect">
            <a:avLst/>
          </a:prstGeom>
          <a:solidFill>
            <a:srgbClr val="FFFFCC"/>
          </a:solidFill>
          <a:ln>
            <a:noFill/>
          </a:ln>
        </p:spPr>
        <p:txBody>
          <a:bodyPr wrap="square" rtlCol="0">
            <a:spAutoFit/>
          </a:bodyPr>
          <a:lstStyle/>
          <a:p>
            <a:r>
              <a:rPr lang="en-US" altLang="zh-CN" sz="2600" dirty="0" smtClean="0">
                <a:solidFill>
                  <a:srgbClr val="FF0000"/>
                </a:solidFill>
                <a:latin typeface="Arial" pitchFamily="34" charset="0"/>
                <a:cs typeface="Arial" pitchFamily="34" charset="0"/>
              </a:rPr>
              <a:t>package </a:t>
            </a:r>
            <a:r>
              <a:rPr lang="en-US" altLang="zh-CN" sz="2600" dirty="0" smtClean="0">
                <a:latin typeface="Arial" pitchFamily="34" charset="0"/>
                <a:cs typeface="Arial" pitchFamily="34" charset="0"/>
              </a:rPr>
              <a:t>pkg1[.pkg2[.pkg3…]]</a:t>
            </a:r>
            <a:endParaRPr lang="zh-CN" altLang="en-US" sz="2600" dirty="0">
              <a:latin typeface="Arial" pitchFamily="34" charset="0"/>
              <a:cs typeface="Arial" pitchFamily="34" charset="0"/>
            </a:endParaRPr>
          </a:p>
        </p:txBody>
      </p:sp>
      <p:sp>
        <p:nvSpPr>
          <p:cNvPr id="6" name="矩形 5"/>
          <p:cNvSpPr/>
          <p:nvPr/>
        </p:nvSpPr>
        <p:spPr>
          <a:xfrm>
            <a:off x="323528" y="3853497"/>
            <a:ext cx="8208912" cy="1200329"/>
          </a:xfrm>
          <a:prstGeom prst="rect">
            <a:avLst/>
          </a:prstGeom>
        </p:spPr>
        <p:txBody>
          <a:bodyPr wrap="square">
            <a:spAutoFit/>
          </a:bodyPr>
          <a:lstStyle/>
          <a:p>
            <a:pPr>
              <a:buFont typeface="Wingdings" pitchFamily="2" charset="2"/>
              <a:buChar char="ü"/>
            </a:pPr>
            <a:r>
              <a:rPr lang="zh-CN" altLang="en-US" sz="2400" dirty="0" smtClean="0"/>
              <a:t>程序中如果有</a:t>
            </a:r>
            <a:r>
              <a:rPr lang="en-US" altLang="zh-CN" sz="2400" dirty="0" smtClean="0"/>
              <a:t>package</a:t>
            </a:r>
            <a:r>
              <a:rPr lang="zh-CN" altLang="en-US" sz="2400" dirty="0" smtClean="0"/>
              <a:t>语句，该语句一定是源文件中的第一条可执行语句，它的前面只能有注释或空行。另外，一个文件中最多只能有一条</a:t>
            </a:r>
            <a:r>
              <a:rPr lang="en-US" altLang="zh-CN" sz="2400" dirty="0" smtClean="0"/>
              <a:t>package</a:t>
            </a:r>
            <a:r>
              <a:rPr lang="zh-CN" altLang="en-US" sz="2400" dirty="0" smtClean="0"/>
              <a:t>语句。</a:t>
            </a:r>
            <a:endParaRPr lang="zh-CN" altLang="en-US" sz="2400" dirty="0"/>
          </a:p>
        </p:txBody>
      </p:sp>
      <p:sp>
        <p:nvSpPr>
          <p:cNvPr id="7" name="矩形 6"/>
          <p:cNvSpPr/>
          <p:nvPr/>
        </p:nvSpPr>
        <p:spPr>
          <a:xfrm>
            <a:off x="323528" y="5110152"/>
            <a:ext cx="8064896" cy="1631216"/>
          </a:xfrm>
          <a:prstGeom prst="rect">
            <a:avLst/>
          </a:prstGeom>
          <a:solidFill>
            <a:schemeClr val="bg1"/>
          </a:solidFill>
        </p:spPr>
        <p:txBody>
          <a:bodyPr wrap="square">
            <a:spAutoFit/>
          </a:bodyPr>
          <a:lstStyle/>
          <a:p>
            <a:pPr>
              <a:buFont typeface="Wingdings" pitchFamily="2" charset="2"/>
              <a:buChar char="ü"/>
            </a:pPr>
            <a:r>
              <a:rPr lang="zh-CN" altLang="en-US" sz="2500" dirty="0" smtClean="0"/>
              <a:t>包的名字有层次关系，各层之间以点分隔。包层次必须与</a:t>
            </a:r>
            <a:r>
              <a:rPr lang="en-US" altLang="zh-CN" sz="2500" dirty="0" smtClean="0"/>
              <a:t>Java</a:t>
            </a:r>
            <a:r>
              <a:rPr lang="zh-CN" altLang="en-US" sz="2500" dirty="0" smtClean="0"/>
              <a:t>开发系统的文件系统结构相同。通常包名中全部用小写字母，这与类名以大写字母开头，且各字的首字母亦大写的</a:t>
            </a:r>
            <a:r>
              <a:rPr lang="zh-CN" altLang="en-US" sz="2500" dirty="0" smtClean="0">
                <a:hlinkClick r:id="rId2" action="ppaction://hlinkfile"/>
              </a:rPr>
              <a:t>命名约定</a:t>
            </a:r>
            <a:r>
              <a:rPr lang="zh-CN" altLang="en-US" sz="2500" dirty="0" smtClean="0"/>
              <a:t>有所不同。</a:t>
            </a:r>
            <a:endParaRPr lang="zh-CN" altLang="en-US" sz="25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 calcmode="lin" valueType="num">
                                      <p:cBhvr>
                                        <p:cTn id="7" dur="500" fill="hold"/>
                                        <p:tgtEl>
                                          <p:spTgt spid="4">
                                            <p:txEl>
                                              <p:pRg st="1" end="1"/>
                                            </p:txEl>
                                          </p:spTgt>
                                        </p:tgtEl>
                                        <p:attrNameLst>
                                          <p:attrName>ppt_w</p:attrName>
                                        </p:attrNameLst>
                                      </p:cBhvr>
                                      <p:tavLst>
                                        <p:tav tm="0">
                                          <p:val>
                                            <p:strVal val="#ppt_w*0.05"/>
                                          </p:val>
                                        </p:tav>
                                        <p:tav tm="100000">
                                          <p:val>
                                            <p:strVal val="#ppt_w"/>
                                          </p:val>
                                        </p:tav>
                                      </p:tavLst>
                                    </p:anim>
                                    <p:anim calcmode="lin" valueType="num">
                                      <p:cBhvr>
                                        <p:cTn id="8" dur="500" fill="hold"/>
                                        <p:tgtEl>
                                          <p:spTgt spid="4">
                                            <p:txEl>
                                              <p:pRg st="1" end="1"/>
                                            </p:txEl>
                                          </p:spTgt>
                                        </p:tgtEl>
                                        <p:attrNameLst>
                                          <p:attrName>ppt_h</p:attrName>
                                        </p:attrNameLst>
                                      </p:cBhvr>
                                      <p:tavLst>
                                        <p:tav tm="0">
                                          <p:val>
                                            <p:strVal val="#ppt_h"/>
                                          </p:val>
                                        </p:tav>
                                        <p:tav tm="100000">
                                          <p:val>
                                            <p:strVal val="#ppt_h"/>
                                          </p:val>
                                        </p:tav>
                                      </p:tavLst>
                                    </p:anim>
                                    <p:anim calcmode="lin" valueType="num">
                                      <p:cBhvr>
                                        <p:cTn id="9" dur="500" fill="hold"/>
                                        <p:tgtEl>
                                          <p:spTgt spid="4">
                                            <p:txEl>
                                              <p:pRg st="1" end="1"/>
                                            </p:txEl>
                                          </p:spTgt>
                                        </p:tgtEl>
                                        <p:attrNameLst>
                                          <p:attrName>ppt_x</p:attrName>
                                        </p:attrNameLst>
                                      </p:cBhvr>
                                      <p:tavLst>
                                        <p:tav tm="0">
                                          <p:val>
                                            <p:strVal val="#ppt_x-.2"/>
                                          </p:val>
                                        </p:tav>
                                        <p:tav tm="100000">
                                          <p:val>
                                            <p:strVal val="#ppt_x"/>
                                          </p:val>
                                        </p:tav>
                                      </p:tavLst>
                                    </p:anim>
                                    <p:anim calcmode="lin" valueType="num">
                                      <p:cBhvr>
                                        <p:cTn id="10" dur="500" fill="hold"/>
                                        <p:tgtEl>
                                          <p:spTgt spid="4">
                                            <p:txEl>
                                              <p:pRg st="1" end="1"/>
                                            </p:txEl>
                                          </p:spTgt>
                                        </p:tgtEl>
                                        <p:attrNameLst>
                                          <p:attrName>ppt_y</p:attrName>
                                        </p:attrNameLst>
                                      </p:cBhvr>
                                      <p:tavLst>
                                        <p:tav tm="0">
                                          <p:val>
                                            <p:strVal val="#ppt_y"/>
                                          </p:val>
                                        </p:tav>
                                        <p:tav tm="100000">
                                          <p:val>
                                            <p:strVal val="#ppt_y"/>
                                          </p:val>
                                        </p:tav>
                                      </p:tavLst>
                                    </p:anim>
                                    <p:animEffect transition="in" filter="fade">
                                      <p:cBhvr>
                                        <p:cTn id="11" dur="500"/>
                                        <p:tgtEl>
                                          <p:spTgt spid="4">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54" presetClass="entr" presetSubtype="0" accel="100000" fill="hold" nodeType="click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anim calcmode="lin" valueType="num">
                                      <p:cBhvr>
                                        <p:cTn id="16" dur="500" fill="hold"/>
                                        <p:tgtEl>
                                          <p:spTgt spid="4">
                                            <p:txEl>
                                              <p:pRg st="2" end="2"/>
                                            </p:txEl>
                                          </p:spTgt>
                                        </p:tgtEl>
                                        <p:attrNameLst>
                                          <p:attrName>ppt_w</p:attrName>
                                        </p:attrNameLst>
                                      </p:cBhvr>
                                      <p:tavLst>
                                        <p:tav tm="0">
                                          <p:val>
                                            <p:strVal val="#ppt_w*0.05"/>
                                          </p:val>
                                        </p:tav>
                                        <p:tav tm="100000">
                                          <p:val>
                                            <p:strVal val="#ppt_w"/>
                                          </p:val>
                                        </p:tav>
                                      </p:tavLst>
                                    </p:anim>
                                    <p:anim calcmode="lin" valueType="num">
                                      <p:cBhvr>
                                        <p:cTn id="17" dur="500" fill="hold"/>
                                        <p:tgtEl>
                                          <p:spTgt spid="4">
                                            <p:txEl>
                                              <p:pRg st="2" end="2"/>
                                            </p:txEl>
                                          </p:spTgt>
                                        </p:tgtEl>
                                        <p:attrNameLst>
                                          <p:attrName>ppt_h</p:attrName>
                                        </p:attrNameLst>
                                      </p:cBhvr>
                                      <p:tavLst>
                                        <p:tav tm="0">
                                          <p:val>
                                            <p:strVal val="#ppt_h"/>
                                          </p:val>
                                        </p:tav>
                                        <p:tav tm="100000">
                                          <p:val>
                                            <p:strVal val="#ppt_h"/>
                                          </p:val>
                                        </p:tav>
                                      </p:tavLst>
                                    </p:anim>
                                    <p:anim calcmode="lin" valueType="num">
                                      <p:cBhvr>
                                        <p:cTn id="18" dur="500" fill="hold"/>
                                        <p:tgtEl>
                                          <p:spTgt spid="4">
                                            <p:txEl>
                                              <p:pRg st="2" end="2"/>
                                            </p:txEl>
                                          </p:spTgt>
                                        </p:tgtEl>
                                        <p:attrNameLst>
                                          <p:attrName>ppt_x</p:attrName>
                                        </p:attrNameLst>
                                      </p:cBhvr>
                                      <p:tavLst>
                                        <p:tav tm="0">
                                          <p:val>
                                            <p:strVal val="#ppt_x-.2"/>
                                          </p:val>
                                        </p:tav>
                                        <p:tav tm="100000">
                                          <p:val>
                                            <p:strVal val="#ppt_x"/>
                                          </p:val>
                                        </p:tav>
                                      </p:tavLst>
                                    </p:anim>
                                    <p:anim calcmode="lin" valueType="num">
                                      <p:cBhvr>
                                        <p:cTn id="19" dur="500" fill="hold"/>
                                        <p:tgtEl>
                                          <p:spTgt spid="4">
                                            <p:txEl>
                                              <p:pRg st="2" end="2"/>
                                            </p:txEl>
                                          </p:spTgt>
                                        </p:tgtEl>
                                        <p:attrNameLst>
                                          <p:attrName>ppt_y</p:attrName>
                                        </p:attrNameLst>
                                      </p:cBhvr>
                                      <p:tavLst>
                                        <p:tav tm="0">
                                          <p:val>
                                            <p:strVal val="#ppt_y"/>
                                          </p:val>
                                        </p:tav>
                                        <p:tav tm="100000">
                                          <p:val>
                                            <p:strVal val="#ppt_y"/>
                                          </p:val>
                                        </p:tav>
                                      </p:tavLst>
                                    </p:anim>
                                    <p:animEffect transition="in" filter="fade">
                                      <p:cBhvr>
                                        <p:cTn id="20" dur="500"/>
                                        <p:tgtEl>
                                          <p:spTgt spid="4">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5.6</a:t>
            </a:r>
            <a:r>
              <a:rPr lang="zh-CN" altLang="en-US" dirty="0" smtClean="0"/>
              <a:t> </a:t>
            </a:r>
            <a:r>
              <a:rPr lang="en-US" altLang="zh-CN" dirty="0" smtClean="0"/>
              <a:t>Java</a:t>
            </a:r>
            <a:r>
              <a:rPr lang="zh-CN" altLang="en-US" dirty="0" smtClean="0"/>
              <a:t>包</a:t>
            </a:r>
            <a:endParaRPr lang="zh-CN" altLang="en-US" dirty="0"/>
          </a:p>
        </p:txBody>
      </p:sp>
      <p:sp>
        <p:nvSpPr>
          <p:cNvPr id="4" name="TextBox 3"/>
          <p:cNvSpPr txBox="1"/>
          <p:nvPr/>
        </p:nvSpPr>
        <p:spPr>
          <a:xfrm>
            <a:off x="323528" y="980728"/>
            <a:ext cx="8424936" cy="523220"/>
          </a:xfrm>
          <a:prstGeom prst="rect">
            <a:avLst/>
          </a:prstGeom>
          <a:noFill/>
        </p:spPr>
        <p:txBody>
          <a:bodyPr wrap="square" rtlCol="0">
            <a:spAutoFit/>
          </a:bodyPr>
          <a:lstStyle/>
          <a:p>
            <a:pPr>
              <a:buFont typeface="Wingdings" pitchFamily="2" charset="2"/>
              <a:buChar char="n"/>
            </a:pPr>
            <a:r>
              <a:rPr lang="en-US" altLang="zh-CN" sz="2800" b="1" dirty="0" smtClean="0">
                <a:solidFill>
                  <a:srgbClr val="FF0000"/>
                </a:solidFill>
                <a:latin typeface="Arial" pitchFamily="34" charset="0"/>
                <a:ea typeface="华文细黑" pitchFamily="2" charset="-122"/>
                <a:cs typeface="Arial" pitchFamily="34" charset="0"/>
              </a:rPr>
              <a:t>Import</a:t>
            </a:r>
            <a:r>
              <a:rPr lang="zh-CN" altLang="en-US" sz="2800" b="1" dirty="0" smtClean="0">
                <a:solidFill>
                  <a:srgbClr val="FF0000"/>
                </a:solidFill>
                <a:latin typeface="Arial" pitchFamily="34" charset="0"/>
                <a:ea typeface="华文细黑" pitchFamily="2" charset="-122"/>
                <a:cs typeface="Arial" pitchFamily="34" charset="0"/>
              </a:rPr>
              <a:t>语句</a:t>
            </a:r>
            <a:endParaRPr lang="en-US" altLang="zh-CN" sz="2800" b="1" dirty="0" smtClean="0">
              <a:solidFill>
                <a:srgbClr val="FF0000"/>
              </a:solidFill>
              <a:latin typeface="Arial" pitchFamily="34" charset="0"/>
              <a:ea typeface="华文细黑" pitchFamily="2" charset="-122"/>
              <a:cs typeface="Arial" pitchFamily="34" charset="0"/>
            </a:endParaRPr>
          </a:p>
        </p:txBody>
      </p:sp>
      <p:sp>
        <p:nvSpPr>
          <p:cNvPr id="8" name="TextBox 7"/>
          <p:cNvSpPr txBox="1"/>
          <p:nvPr/>
        </p:nvSpPr>
        <p:spPr>
          <a:xfrm>
            <a:off x="323528" y="1556792"/>
            <a:ext cx="3888432" cy="1569660"/>
          </a:xfrm>
          <a:prstGeom prst="rect">
            <a:avLst/>
          </a:prstGeom>
          <a:solidFill>
            <a:srgbClr val="FFFFCC"/>
          </a:solidFill>
          <a:ln>
            <a:solidFill>
              <a:srgbClr val="FF0000"/>
            </a:solidFill>
          </a:ln>
        </p:spPr>
        <p:txBody>
          <a:bodyPr wrap="square" rtlCol="0">
            <a:spAutoFit/>
          </a:bodyPr>
          <a:lstStyle/>
          <a:p>
            <a:r>
              <a:rPr lang="en-US" altLang="zh-CN" sz="2400" dirty="0" smtClean="0">
                <a:latin typeface="Arial" pitchFamily="34" charset="0"/>
                <a:cs typeface="Arial" pitchFamily="34" charset="0"/>
              </a:rPr>
              <a:t>package </a:t>
            </a:r>
            <a:r>
              <a:rPr lang="en-US" altLang="zh-CN" sz="2400" dirty="0" err="1" smtClean="0">
                <a:latin typeface="Arial" pitchFamily="34" charset="0"/>
                <a:cs typeface="Arial" pitchFamily="34" charset="0"/>
              </a:rPr>
              <a:t>mypackage</a:t>
            </a:r>
            <a:r>
              <a:rPr lang="en-US" altLang="zh-CN" sz="2400" dirty="0" smtClean="0">
                <a:latin typeface="Arial" pitchFamily="34" charset="0"/>
                <a:cs typeface="Arial" pitchFamily="34" charset="0"/>
              </a:rPr>
              <a:t>;</a:t>
            </a:r>
          </a:p>
          <a:p>
            <a:r>
              <a:rPr lang="en-US" altLang="zh-CN" sz="2400" dirty="0" smtClean="0">
                <a:latin typeface="Arial" pitchFamily="34" charset="0"/>
                <a:cs typeface="Arial" pitchFamily="34" charset="0"/>
              </a:rPr>
              <a:t>public class </a:t>
            </a:r>
            <a:r>
              <a:rPr lang="en-US" altLang="zh-CN" sz="2400" dirty="0" err="1" smtClean="0">
                <a:latin typeface="Arial" pitchFamily="34" charset="0"/>
                <a:cs typeface="Arial" pitchFamily="34" charset="0"/>
              </a:rPr>
              <a:t>MyClass</a:t>
            </a:r>
            <a:r>
              <a:rPr lang="en-US" altLang="zh-CN" sz="2400" dirty="0" smtClean="0">
                <a:latin typeface="Arial" pitchFamily="34" charset="0"/>
                <a:cs typeface="Arial" pitchFamily="34" charset="0"/>
              </a:rPr>
              <a:t>{     </a:t>
            </a:r>
          </a:p>
          <a:p>
            <a:r>
              <a:rPr lang="en-US" altLang="zh-CN" sz="2400" dirty="0" smtClean="0">
                <a:latin typeface="Arial" pitchFamily="34" charset="0"/>
                <a:cs typeface="Arial" pitchFamily="34" charset="0"/>
              </a:rPr>
              <a:t>       //…</a:t>
            </a:r>
          </a:p>
          <a:p>
            <a:r>
              <a:rPr lang="en-US" altLang="zh-CN" sz="2400" dirty="0" smtClean="0">
                <a:latin typeface="Arial" pitchFamily="34" charset="0"/>
                <a:cs typeface="Arial" pitchFamily="34" charset="0"/>
              </a:rPr>
              <a:t>}</a:t>
            </a:r>
            <a:endParaRPr lang="zh-CN" altLang="en-US" sz="2400" dirty="0">
              <a:latin typeface="Arial" pitchFamily="34" charset="0"/>
              <a:cs typeface="Arial" pitchFamily="34" charset="0"/>
            </a:endParaRPr>
          </a:p>
        </p:txBody>
      </p:sp>
      <p:sp>
        <p:nvSpPr>
          <p:cNvPr id="9" name="TextBox 8"/>
          <p:cNvSpPr txBox="1"/>
          <p:nvPr/>
        </p:nvSpPr>
        <p:spPr>
          <a:xfrm>
            <a:off x="251520" y="3212976"/>
            <a:ext cx="7848872" cy="461665"/>
          </a:xfrm>
          <a:prstGeom prst="rect">
            <a:avLst/>
          </a:prstGeom>
          <a:solidFill>
            <a:srgbClr val="FFFFCC"/>
          </a:solidFill>
          <a:ln>
            <a:solidFill>
              <a:srgbClr val="FF0000"/>
            </a:solidFill>
          </a:ln>
        </p:spPr>
        <p:txBody>
          <a:bodyPr wrap="square" rtlCol="0">
            <a:spAutoFit/>
          </a:bodyPr>
          <a:lstStyle/>
          <a:p>
            <a:r>
              <a:rPr lang="en-US" altLang="zh-CN" sz="2400" dirty="0" err="1" smtClean="0">
                <a:latin typeface="Arial" pitchFamily="34" charset="0"/>
                <a:cs typeface="Arial" pitchFamily="34" charset="0"/>
              </a:rPr>
              <a:t>mypackge.MyClass</a:t>
            </a:r>
            <a:r>
              <a:rPr lang="en-US" altLang="zh-CN" sz="2400" dirty="0" smtClean="0">
                <a:latin typeface="Arial" pitchFamily="34" charset="0"/>
                <a:cs typeface="Arial" pitchFamily="34" charset="0"/>
              </a:rPr>
              <a:t> m=new </a:t>
            </a:r>
            <a:r>
              <a:rPr lang="en-US" altLang="zh-CN" sz="2400" dirty="0" err="1" smtClean="0">
                <a:latin typeface="Arial" pitchFamily="34" charset="0"/>
                <a:cs typeface="Arial" pitchFamily="34" charset="0"/>
              </a:rPr>
              <a:t>mypackge.MyClass</a:t>
            </a:r>
            <a:r>
              <a:rPr lang="en-US" altLang="zh-CN" sz="2400" dirty="0" smtClean="0">
                <a:latin typeface="Arial" pitchFamily="34" charset="0"/>
                <a:cs typeface="Arial" pitchFamily="34" charset="0"/>
              </a:rPr>
              <a:t>();  </a:t>
            </a:r>
            <a:endParaRPr lang="zh-CN" altLang="en-US" sz="2400" dirty="0">
              <a:latin typeface="Arial" pitchFamily="34" charset="0"/>
              <a:cs typeface="Arial" pitchFamily="34" charset="0"/>
            </a:endParaRPr>
          </a:p>
        </p:txBody>
      </p:sp>
      <p:sp>
        <p:nvSpPr>
          <p:cNvPr id="10" name="TextBox 9"/>
          <p:cNvSpPr txBox="1"/>
          <p:nvPr/>
        </p:nvSpPr>
        <p:spPr>
          <a:xfrm>
            <a:off x="251520" y="3789040"/>
            <a:ext cx="7848872" cy="1200329"/>
          </a:xfrm>
          <a:prstGeom prst="rect">
            <a:avLst/>
          </a:prstGeom>
          <a:solidFill>
            <a:srgbClr val="FFFFCC"/>
          </a:solidFill>
          <a:ln>
            <a:solidFill>
              <a:srgbClr val="FF0000"/>
            </a:solidFill>
          </a:ln>
        </p:spPr>
        <p:txBody>
          <a:bodyPr wrap="square" rtlCol="0">
            <a:spAutoFit/>
          </a:bodyPr>
          <a:lstStyle/>
          <a:p>
            <a:r>
              <a:rPr lang="en-US" altLang="zh-CN" sz="2400" dirty="0" smtClean="0">
                <a:solidFill>
                  <a:srgbClr val="FF0000"/>
                </a:solidFill>
                <a:latin typeface="Arial" pitchFamily="34" charset="0"/>
                <a:cs typeface="Arial" pitchFamily="34" charset="0"/>
              </a:rPr>
              <a:t>import</a:t>
            </a:r>
            <a:r>
              <a:rPr lang="en-US" altLang="zh-CN" sz="2400" dirty="0" smtClean="0">
                <a:latin typeface="Arial" pitchFamily="34" charset="0"/>
                <a:cs typeface="Arial" pitchFamily="34" charset="0"/>
              </a:rPr>
              <a:t> mypackage.*;</a:t>
            </a:r>
          </a:p>
          <a:p>
            <a:r>
              <a:rPr lang="en-US" altLang="zh-CN" sz="2400" dirty="0" smtClean="0">
                <a:latin typeface="Arial" pitchFamily="34" charset="0"/>
                <a:cs typeface="Arial" pitchFamily="34" charset="0"/>
              </a:rPr>
              <a:t>//…</a:t>
            </a:r>
          </a:p>
          <a:p>
            <a:r>
              <a:rPr lang="en-US" altLang="zh-CN" sz="2400" dirty="0" err="1" smtClean="0">
                <a:latin typeface="Arial" pitchFamily="34" charset="0"/>
                <a:cs typeface="Arial" pitchFamily="34" charset="0"/>
              </a:rPr>
              <a:t>MyClass</a:t>
            </a:r>
            <a:r>
              <a:rPr lang="en-US" altLang="zh-CN" sz="2400" dirty="0" smtClean="0">
                <a:latin typeface="Arial" pitchFamily="34" charset="0"/>
                <a:cs typeface="Arial" pitchFamily="34" charset="0"/>
              </a:rPr>
              <a:t> m=new </a:t>
            </a:r>
            <a:r>
              <a:rPr lang="en-US" altLang="zh-CN" sz="2400" dirty="0" err="1" smtClean="0">
                <a:latin typeface="Arial" pitchFamily="34" charset="0"/>
                <a:cs typeface="Arial" pitchFamily="34" charset="0"/>
              </a:rPr>
              <a:t>MyClass</a:t>
            </a:r>
            <a:r>
              <a:rPr lang="en-US" altLang="zh-CN" sz="2400" dirty="0" smtClean="0">
                <a:latin typeface="Arial" pitchFamily="34" charset="0"/>
                <a:cs typeface="Arial" pitchFamily="34" charset="0"/>
              </a:rPr>
              <a:t>();  </a:t>
            </a:r>
            <a:endParaRPr lang="zh-CN" altLang="en-US" sz="2400" dirty="0">
              <a:latin typeface="Arial" pitchFamily="34" charset="0"/>
              <a:cs typeface="Arial" pitchFamily="34" charset="0"/>
            </a:endParaRPr>
          </a:p>
        </p:txBody>
      </p:sp>
      <p:sp>
        <p:nvSpPr>
          <p:cNvPr id="11" name="TextBox 10"/>
          <p:cNvSpPr txBox="1"/>
          <p:nvPr/>
        </p:nvSpPr>
        <p:spPr>
          <a:xfrm>
            <a:off x="323528" y="5157192"/>
            <a:ext cx="2448272" cy="461665"/>
          </a:xfrm>
          <a:prstGeom prst="rect">
            <a:avLst/>
          </a:prstGeom>
          <a:noFill/>
        </p:spPr>
        <p:txBody>
          <a:bodyPr wrap="square" rtlCol="0">
            <a:spAutoFit/>
          </a:bodyPr>
          <a:lstStyle/>
          <a:p>
            <a:r>
              <a:rPr lang="zh-CN" altLang="en-US" sz="2400" b="1" dirty="0" smtClean="0">
                <a:solidFill>
                  <a:srgbClr val="0000FF"/>
                </a:solidFill>
              </a:rPr>
              <a:t>引入语句的格式：</a:t>
            </a:r>
            <a:endParaRPr lang="zh-CN" altLang="en-US" sz="2400" b="1" dirty="0">
              <a:solidFill>
                <a:srgbClr val="0000FF"/>
              </a:solidFill>
            </a:endParaRPr>
          </a:p>
        </p:txBody>
      </p:sp>
      <p:sp>
        <p:nvSpPr>
          <p:cNvPr id="12" name="TextBox 11"/>
          <p:cNvSpPr txBox="1"/>
          <p:nvPr/>
        </p:nvSpPr>
        <p:spPr>
          <a:xfrm>
            <a:off x="467544" y="5733256"/>
            <a:ext cx="7704856" cy="461665"/>
          </a:xfrm>
          <a:prstGeom prst="rect">
            <a:avLst/>
          </a:prstGeom>
          <a:solidFill>
            <a:srgbClr val="FFFFCC"/>
          </a:solidFill>
        </p:spPr>
        <p:txBody>
          <a:bodyPr wrap="square" rtlCol="0">
            <a:spAutoFit/>
          </a:bodyPr>
          <a:lstStyle/>
          <a:p>
            <a:r>
              <a:rPr lang="en-US" altLang="zh-CN" sz="2400" b="1" dirty="0" smtClean="0">
                <a:solidFill>
                  <a:srgbClr val="FF0000"/>
                </a:solidFill>
                <a:latin typeface="Arial" pitchFamily="34" charset="0"/>
                <a:cs typeface="Arial" pitchFamily="34" charset="0"/>
              </a:rPr>
              <a:t>import</a:t>
            </a:r>
            <a:r>
              <a:rPr lang="en-US" altLang="zh-CN" sz="2400" b="1" dirty="0" smtClean="0">
                <a:latin typeface="Arial" pitchFamily="34" charset="0"/>
                <a:cs typeface="Arial" pitchFamily="34" charset="0"/>
              </a:rPr>
              <a:t> pkg1[.pkg2.[pkg3…]].(</a:t>
            </a:r>
            <a:r>
              <a:rPr lang="zh-CN" altLang="en-US" sz="2400" b="1" dirty="0" smtClean="0">
                <a:latin typeface="Arial" pitchFamily="34" charset="0"/>
                <a:cs typeface="Arial" pitchFamily="34" charset="0"/>
              </a:rPr>
              <a:t>类名</a:t>
            </a:r>
            <a:r>
              <a:rPr lang="en-US" altLang="zh-CN" sz="2400" b="1" dirty="0" smtClean="0">
                <a:latin typeface="Arial" pitchFamily="34" charset="0"/>
                <a:cs typeface="Arial" pitchFamily="34" charset="0"/>
              </a:rPr>
              <a:t>|</a:t>
            </a:r>
            <a:r>
              <a:rPr lang="zh-CN" altLang="en-US" sz="2400" b="1" dirty="0" smtClean="0">
                <a:latin typeface="Arial" pitchFamily="34" charset="0"/>
                <a:cs typeface="Arial" pitchFamily="34" charset="0"/>
              </a:rPr>
              <a:t>*</a:t>
            </a:r>
            <a:r>
              <a:rPr lang="en-US" altLang="zh-CN" sz="2400" b="1" dirty="0" smtClean="0">
                <a:latin typeface="Arial" pitchFamily="34" charset="0"/>
                <a:cs typeface="Arial" pitchFamily="34" charset="0"/>
              </a:rPr>
              <a:t>)</a:t>
            </a:r>
            <a:endParaRPr lang="zh-CN" altLang="en-US" sz="2400" b="1" dirty="0">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500" fill="hold"/>
                                        <p:tgtEl>
                                          <p:spTgt spid="4">
                                            <p:txEl>
                                              <p:pRg st="0" end="0"/>
                                            </p:txEl>
                                          </p:spTgt>
                                        </p:tgtEl>
                                        <p:attrNameLst>
                                          <p:attrName>ppt_w</p:attrName>
                                        </p:attrNameLst>
                                      </p:cBhvr>
                                      <p:tavLst>
                                        <p:tav tm="0">
                                          <p:val>
                                            <p:strVal val="#ppt_w*0.05"/>
                                          </p:val>
                                        </p:tav>
                                        <p:tav tm="100000">
                                          <p:val>
                                            <p:strVal val="#ppt_w"/>
                                          </p:val>
                                        </p:tav>
                                      </p:tavLst>
                                    </p:anim>
                                    <p:anim calcmode="lin" valueType="num">
                                      <p:cBhvr>
                                        <p:cTn id="8" dur="500" fill="hold"/>
                                        <p:tgtEl>
                                          <p:spTgt spid="4">
                                            <p:txEl>
                                              <p:pRg st="0" end="0"/>
                                            </p:txEl>
                                          </p:spTgt>
                                        </p:tgtEl>
                                        <p:attrNameLst>
                                          <p:attrName>ppt_h</p:attrName>
                                        </p:attrNameLst>
                                      </p:cBhvr>
                                      <p:tavLst>
                                        <p:tav tm="0">
                                          <p:val>
                                            <p:strVal val="#ppt_h"/>
                                          </p:val>
                                        </p:tav>
                                        <p:tav tm="100000">
                                          <p:val>
                                            <p:strVal val="#ppt_h"/>
                                          </p:val>
                                        </p:tav>
                                      </p:tavLst>
                                    </p:anim>
                                    <p:anim calcmode="lin" valueType="num">
                                      <p:cBhvr>
                                        <p:cTn id="9" dur="500" fill="hold"/>
                                        <p:tgtEl>
                                          <p:spTgt spid="4">
                                            <p:txEl>
                                              <p:pRg st="0" end="0"/>
                                            </p:txEl>
                                          </p:spTgt>
                                        </p:tgtEl>
                                        <p:attrNameLst>
                                          <p:attrName>ppt_x</p:attrName>
                                        </p:attrNameLst>
                                      </p:cBhvr>
                                      <p:tavLst>
                                        <p:tav tm="0">
                                          <p:val>
                                            <p:strVal val="#ppt_x-.2"/>
                                          </p:val>
                                        </p:tav>
                                        <p:tav tm="100000">
                                          <p:val>
                                            <p:strVal val="#ppt_x"/>
                                          </p:val>
                                        </p:tav>
                                      </p:tavLst>
                                    </p:anim>
                                    <p:anim calcmode="lin" valueType="num">
                                      <p:cBhvr>
                                        <p:cTn id="10" dur="500" fill="hold"/>
                                        <p:tgtEl>
                                          <p:spTgt spid="4">
                                            <p:txEl>
                                              <p:pRg st="0" end="0"/>
                                            </p:txEl>
                                          </p:spTgt>
                                        </p:tgtEl>
                                        <p:attrNameLst>
                                          <p:attrName>ppt_y</p:attrName>
                                        </p:attrNameLst>
                                      </p:cBhvr>
                                      <p:tavLst>
                                        <p:tav tm="0">
                                          <p:val>
                                            <p:strVal val="#ppt_y"/>
                                          </p:val>
                                        </p:tav>
                                        <p:tav tm="100000">
                                          <p:val>
                                            <p:strVal val="#ppt_y"/>
                                          </p:val>
                                        </p:tav>
                                      </p:tavLst>
                                    </p:anim>
                                    <p:animEffect transition="in" filter="fade">
                                      <p:cBhvr>
                                        <p:cTn id="11" dur="500"/>
                                        <p:tgtEl>
                                          <p:spTgt spid="4">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slide(fromBottom)">
                                      <p:cBhvr>
                                        <p:cTn id="20" dur="500"/>
                                        <p:tgtEl>
                                          <p:spTgt spid="9"/>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slide(fromBottom)">
                                      <p:cBhvr>
                                        <p:cTn id="25" dur="500"/>
                                        <p:tgtEl>
                                          <p:spTgt spid="10"/>
                                        </p:tgtEl>
                                      </p:cBhvr>
                                    </p:animEffect>
                                  </p:childTnLst>
                                </p:cTn>
                              </p:par>
                            </p:childTnLst>
                          </p:cTn>
                        </p:par>
                      </p:childTnLst>
                    </p:cTn>
                  </p:par>
                  <p:par>
                    <p:cTn id="26" fill="hold">
                      <p:stCondLst>
                        <p:cond delay="indefinite"/>
                      </p:stCondLst>
                      <p:childTnLst>
                        <p:par>
                          <p:cTn id="27" fill="hold">
                            <p:stCondLst>
                              <p:cond delay="0"/>
                            </p:stCondLst>
                            <p:childTnLst>
                              <p:par>
                                <p:cTn id="28" presetID="54" presetClass="entr" presetSubtype="0" accel="100000" fill="hold" grpId="0" nodeType="clickEffect">
                                  <p:stCondLst>
                                    <p:cond delay="0"/>
                                  </p:stCondLst>
                                  <p:childTnLst>
                                    <p:set>
                                      <p:cBhvr>
                                        <p:cTn id="29" dur="1" fill="hold">
                                          <p:stCondLst>
                                            <p:cond delay="0"/>
                                          </p:stCondLst>
                                        </p:cTn>
                                        <p:tgtEl>
                                          <p:spTgt spid="11"/>
                                        </p:tgtEl>
                                        <p:attrNameLst>
                                          <p:attrName>style.visibility</p:attrName>
                                        </p:attrNameLst>
                                      </p:cBhvr>
                                      <p:to>
                                        <p:strVal val="visible"/>
                                      </p:to>
                                    </p:set>
                                    <p:anim calcmode="lin" valueType="num">
                                      <p:cBhvr>
                                        <p:cTn id="30" dur="500" fill="hold"/>
                                        <p:tgtEl>
                                          <p:spTgt spid="11"/>
                                        </p:tgtEl>
                                        <p:attrNameLst>
                                          <p:attrName>ppt_w</p:attrName>
                                        </p:attrNameLst>
                                      </p:cBhvr>
                                      <p:tavLst>
                                        <p:tav tm="0">
                                          <p:val>
                                            <p:strVal val="#ppt_w*0.05"/>
                                          </p:val>
                                        </p:tav>
                                        <p:tav tm="100000">
                                          <p:val>
                                            <p:strVal val="#ppt_w"/>
                                          </p:val>
                                        </p:tav>
                                      </p:tavLst>
                                    </p:anim>
                                    <p:anim calcmode="lin" valueType="num">
                                      <p:cBhvr>
                                        <p:cTn id="31" dur="500" fill="hold"/>
                                        <p:tgtEl>
                                          <p:spTgt spid="11"/>
                                        </p:tgtEl>
                                        <p:attrNameLst>
                                          <p:attrName>ppt_h</p:attrName>
                                        </p:attrNameLst>
                                      </p:cBhvr>
                                      <p:tavLst>
                                        <p:tav tm="0">
                                          <p:val>
                                            <p:strVal val="#ppt_h"/>
                                          </p:val>
                                        </p:tav>
                                        <p:tav tm="100000">
                                          <p:val>
                                            <p:strVal val="#ppt_h"/>
                                          </p:val>
                                        </p:tav>
                                      </p:tavLst>
                                    </p:anim>
                                    <p:anim calcmode="lin" valueType="num">
                                      <p:cBhvr>
                                        <p:cTn id="32" dur="500" fill="hold"/>
                                        <p:tgtEl>
                                          <p:spTgt spid="11"/>
                                        </p:tgtEl>
                                        <p:attrNameLst>
                                          <p:attrName>ppt_x</p:attrName>
                                        </p:attrNameLst>
                                      </p:cBhvr>
                                      <p:tavLst>
                                        <p:tav tm="0">
                                          <p:val>
                                            <p:strVal val="#ppt_x-.2"/>
                                          </p:val>
                                        </p:tav>
                                        <p:tav tm="100000">
                                          <p:val>
                                            <p:strVal val="#ppt_x"/>
                                          </p:val>
                                        </p:tav>
                                      </p:tavLst>
                                    </p:anim>
                                    <p:anim calcmode="lin" valueType="num">
                                      <p:cBhvr>
                                        <p:cTn id="33" dur="500" fill="hold"/>
                                        <p:tgtEl>
                                          <p:spTgt spid="11"/>
                                        </p:tgtEl>
                                        <p:attrNameLst>
                                          <p:attrName>ppt_y</p:attrName>
                                        </p:attrNameLst>
                                      </p:cBhvr>
                                      <p:tavLst>
                                        <p:tav tm="0">
                                          <p:val>
                                            <p:strVal val="#ppt_y"/>
                                          </p:val>
                                        </p:tav>
                                        <p:tav tm="100000">
                                          <p:val>
                                            <p:strVal val="#ppt_y"/>
                                          </p:val>
                                        </p:tav>
                                      </p:tavLst>
                                    </p:anim>
                                    <p:animEffect transition="in" filter="fade">
                                      <p:cBhvr>
                                        <p:cTn id="34" dur="500"/>
                                        <p:tgtEl>
                                          <p:spTgt spid="11"/>
                                        </p:tgtEl>
                                      </p:cBhvr>
                                    </p:animEffect>
                                  </p:childTnLst>
                                </p:cTn>
                              </p:par>
                            </p:childTnLst>
                          </p:cTn>
                        </p:par>
                      </p:childTnLst>
                    </p:cTn>
                  </p:par>
                  <p:par>
                    <p:cTn id="35" fill="hold">
                      <p:stCondLst>
                        <p:cond delay="indefinite"/>
                      </p:stCondLst>
                      <p:childTnLst>
                        <p:par>
                          <p:cTn id="36" fill="hold">
                            <p:stCondLst>
                              <p:cond delay="0"/>
                            </p:stCondLst>
                            <p:childTnLst>
                              <p:par>
                                <p:cTn id="37" presetID="54" presetClass="entr" presetSubtype="0" accel="100000"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anim calcmode="lin" valueType="num">
                                      <p:cBhvr>
                                        <p:cTn id="39" dur="500" fill="hold"/>
                                        <p:tgtEl>
                                          <p:spTgt spid="12"/>
                                        </p:tgtEl>
                                        <p:attrNameLst>
                                          <p:attrName>ppt_w</p:attrName>
                                        </p:attrNameLst>
                                      </p:cBhvr>
                                      <p:tavLst>
                                        <p:tav tm="0">
                                          <p:val>
                                            <p:strVal val="#ppt_w*0.05"/>
                                          </p:val>
                                        </p:tav>
                                        <p:tav tm="100000">
                                          <p:val>
                                            <p:strVal val="#ppt_w"/>
                                          </p:val>
                                        </p:tav>
                                      </p:tavLst>
                                    </p:anim>
                                    <p:anim calcmode="lin" valueType="num">
                                      <p:cBhvr>
                                        <p:cTn id="40" dur="500" fill="hold"/>
                                        <p:tgtEl>
                                          <p:spTgt spid="12"/>
                                        </p:tgtEl>
                                        <p:attrNameLst>
                                          <p:attrName>ppt_h</p:attrName>
                                        </p:attrNameLst>
                                      </p:cBhvr>
                                      <p:tavLst>
                                        <p:tav tm="0">
                                          <p:val>
                                            <p:strVal val="#ppt_h"/>
                                          </p:val>
                                        </p:tav>
                                        <p:tav tm="100000">
                                          <p:val>
                                            <p:strVal val="#ppt_h"/>
                                          </p:val>
                                        </p:tav>
                                      </p:tavLst>
                                    </p:anim>
                                    <p:anim calcmode="lin" valueType="num">
                                      <p:cBhvr>
                                        <p:cTn id="41" dur="500" fill="hold"/>
                                        <p:tgtEl>
                                          <p:spTgt spid="12"/>
                                        </p:tgtEl>
                                        <p:attrNameLst>
                                          <p:attrName>ppt_x</p:attrName>
                                        </p:attrNameLst>
                                      </p:cBhvr>
                                      <p:tavLst>
                                        <p:tav tm="0">
                                          <p:val>
                                            <p:strVal val="#ppt_x-.2"/>
                                          </p:val>
                                        </p:tav>
                                        <p:tav tm="100000">
                                          <p:val>
                                            <p:strVal val="#ppt_x"/>
                                          </p:val>
                                        </p:tav>
                                      </p:tavLst>
                                    </p:anim>
                                    <p:anim calcmode="lin" valueType="num">
                                      <p:cBhvr>
                                        <p:cTn id="42" dur="500" fill="hold"/>
                                        <p:tgtEl>
                                          <p:spTgt spid="12"/>
                                        </p:tgtEl>
                                        <p:attrNameLst>
                                          <p:attrName>ppt_y</p:attrName>
                                        </p:attrNameLst>
                                      </p:cBhvr>
                                      <p:tavLst>
                                        <p:tav tm="0">
                                          <p:val>
                                            <p:strVal val="#ppt_y"/>
                                          </p:val>
                                        </p:tav>
                                        <p:tav tm="100000">
                                          <p:val>
                                            <p:strVal val="#ppt_y"/>
                                          </p:val>
                                        </p:tav>
                                      </p:tavLst>
                                    </p:anim>
                                    <p:animEffect transition="in" filter="fade">
                                      <p:cBhvr>
                                        <p:cTn id="4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p:bldP spid="12"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5.6</a:t>
            </a:r>
            <a:r>
              <a:rPr lang="zh-CN" altLang="en-US" dirty="0" smtClean="0"/>
              <a:t> </a:t>
            </a:r>
            <a:r>
              <a:rPr lang="en-US" altLang="zh-CN" dirty="0" smtClean="0"/>
              <a:t>Java</a:t>
            </a:r>
            <a:r>
              <a:rPr lang="zh-CN" altLang="en-US" dirty="0" smtClean="0"/>
              <a:t>包</a:t>
            </a:r>
            <a:endParaRPr lang="zh-CN" altLang="en-US" dirty="0"/>
          </a:p>
        </p:txBody>
      </p:sp>
      <p:sp>
        <p:nvSpPr>
          <p:cNvPr id="4" name="TextBox 3"/>
          <p:cNvSpPr txBox="1"/>
          <p:nvPr/>
        </p:nvSpPr>
        <p:spPr>
          <a:xfrm>
            <a:off x="323528" y="980728"/>
            <a:ext cx="8424936" cy="523220"/>
          </a:xfrm>
          <a:prstGeom prst="rect">
            <a:avLst/>
          </a:prstGeom>
          <a:noFill/>
        </p:spPr>
        <p:txBody>
          <a:bodyPr wrap="square" rtlCol="0">
            <a:spAutoFit/>
          </a:bodyPr>
          <a:lstStyle/>
          <a:p>
            <a:pPr>
              <a:buFont typeface="Wingdings" pitchFamily="2" charset="2"/>
              <a:buChar char="n"/>
            </a:pPr>
            <a:r>
              <a:rPr lang="zh-CN" altLang="en-US" sz="2800" b="1" dirty="0" smtClean="0">
                <a:solidFill>
                  <a:srgbClr val="FF0000"/>
                </a:solidFill>
                <a:latin typeface="Arial" pitchFamily="34" charset="0"/>
                <a:ea typeface="华文细黑" pitchFamily="2" charset="-122"/>
                <a:cs typeface="Arial" pitchFamily="34" charset="0"/>
              </a:rPr>
              <a:t>目录层次关系及</a:t>
            </a:r>
            <a:r>
              <a:rPr lang="en-US" altLang="zh-CN" sz="2800" b="1" dirty="0" smtClean="0">
                <a:solidFill>
                  <a:srgbClr val="FF0000"/>
                </a:solidFill>
                <a:latin typeface="Arial" pitchFamily="34" charset="0"/>
                <a:ea typeface="华文细黑" pitchFamily="2" charset="-122"/>
                <a:cs typeface="Arial" pitchFamily="34" charset="0"/>
              </a:rPr>
              <a:t>classpath</a:t>
            </a:r>
            <a:r>
              <a:rPr lang="zh-CN" altLang="en-US" sz="2800" b="1" dirty="0" smtClean="0">
                <a:solidFill>
                  <a:srgbClr val="FF0000"/>
                </a:solidFill>
                <a:latin typeface="Arial" pitchFamily="34" charset="0"/>
                <a:ea typeface="华文细黑" pitchFamily="2" charset="-122"/>
                <a:cs typeface="Arial" pitchFamily="34" charset="0"/>
              </a:rPr>
              <a:t>环境变量</a:t>
            </a:r>
            <a:endParaRPr lang="en-US" altLang="zh-CN" sz="2800" b="1" dirty="0" smtClean="0">
              <a:solidFill>
                <a:srgbClr val="FF0000"/>
              </a:solidFill>
              <a:latin typeface="Arial" pitchFamily="34" charset="0"/>
              <a:ea typeface="华文细黑" pitchFamily="2" charset="-122"/>
              <a:cs typeface="Arial" pitchFamily="34" charset="0"/>
            </a:endParaRPr>
          </a:p>
        </p:txBody>
      </p:sp>
      <p:sp>
        <p:nvSpPr>
          <p:cNvPr id="5" name="TextBox 4"/>
          <p:cNvSpPr txBox="1"/>
          <p:nvPr/>
        </p:nvSpPr>
        <p:spPr>
          <a:xfrm>
            <a:off x="323528" y="1556792"/>
            <a:ext cx="8136904" cy="892552"/>
          </a:xfrm>
          <a:prstGeom prst="rect">
            <a:avLst/>
          </a:prstGeom>
          <a:noFill/>
        </p:spPr>
        <p:txBody>
          <a:bodyPr wrap="square" rtlCol="0">
            <a:spAutoFit/>
          </a:bodyPr>
          <a:lstStyle/>
          <a:p>
            <a:pPr>
              <a:buFont typeface="Wingdings" pitchFamily="2" charset="2"/>
              <a:buChar char="Ø"/>
            </a:pPr>
            <a:r>
              <a:rPr lang="zh-CN" altLang="en-US" sz="2600" b="1" dirty="0" smtClean="0">
                <a:latin typeface="华文细黑" pitchFamily="2" charset="-122"/>
                <a:ea typeface="华文细黑" pitchFamily="2" charset="-122"/>
                <a:cs typeface="Arial" pitchFamily="34" charset="0"/>
              </a:rPr>
              <a:t>自定义包</a:t>
            </a:r>
            <a:r>
              <a:rPr lang="en-US" altLang="zh-CN" sz="2600" b="1" dirty="0" smtClean="0">
                <a:latin typeface="华文细黑" pitchFamily="2" charset="-122"/>
                <a:ea typeface="华文细黑" pitchFamily="2" charset="-122"/>
                <a:cs typeface="Arial" pitchFamily="34" charset="0"/>
              </a:rPr>
              <a:t>charpter_1.charpter_11</a:t>
            </a:r>
            <a:r>
              <a:rPr lang="zh-CN" altLang="en-US" sz="2600" b="1" dirty="0" smtClean="0">
                <a:latin typeface="华文细黑" pitchFamily="2" charset="-122"/>
                <a:ea typeface="华文细黑" pitchFamily="2" charset="-122"/>
                <a:cs typeface="Arial" pitchFamily="34" charset="0"/>
              </a:rPr>
              <a:t>，并定义类</a:t>
            </a:r>
            <a:r>
              <a:rPr lang="en-US" altLang="zh-CN" sz="2600" b="1" dirty="0" err="1" smtClean="0">
                <a:latin typeface="华文细黑" pitchFamily="2" charset="-122"/>
                <a:ea typeface="华文细黑" pitchFamily="2" charset="-122"/>
                <a:cs typeface="Arial" pitchFamily="34" charset="0"/>
              </a:rPr>
              <a:t>HelloWorld</a:t>
            </a:r>
            <a:r>
              <a:rPr lang="zh-CN" altLang="en-US" sz="2600" b="1" dirty="0" smtClean="0">
                <a:latin typeface="华文细黑" pitchFamily="2" charset="-122"/>
                <a:ea typeface="华文细黑" pitchFamily="2" charset="-122"/>
                <a:cs typeface="Arial" pitchFamily="34" charset="0"/>
              </a:rPr>
              <a:t>，该类位于</a:t>
            </a:r>
            <a:r>
              <a:rPr lang="en-US" altLang="zh-CN" sz="2600" b="1" dirty="0" smtClean="0">
                <a:latin typeface="华文细黑" pitchFamily="2" charset="-122"/>
                <a:ea typeface="华文细黑" pitchFamily="2" charset="-122"/>
                <a:cs typeface="Arial" pitchFamily="34" charset="0"/>
              </a:rPr>
              <a:t>D:\java\poject\src</a:t>
            </a:r>
            <a:r>
              <a:rPr lang="zh-CN" altLang="en-US" sz="2600" b="1" dirty="0" smtClean="0">
                <a:latin typeface="华文细黑" pitchFamily="2" charset="-122"/>
                <a:ea typeface="华文细黑" pitchFamily="2" charset="-122"/>
                <a:cs typeface="Arial" pitchFamily="34" charset="0"/>
              </a:rPr>
              <a:t>目录中。</a:t>
            </a:r>
            <a:endParaRPr lang="zh-CN" altLang="en-US" sz="2600" b="1" dirty="0">
              <a:latin typeface="华文细黑" pitchFamily="2" charset="-122"/>
              <a:ea typeface="华文细黑" pitchFamily="2" charset="-122"/>
              <a:cs typeface="Arial" pitchFamily="34" charset="0"/>
            </a:endParaRPr>
          </a:p>
        </p:txBody>
      </p:sp>
      <p:pic>
        <p:nvPicPr>
          <p:cNvPr id="1027" name="Picture 3"/>
          <p:cNvPicPr>
            <a:picLocks noChangeAspect="1" noChangeArrowheads="1"/>
          </p:cNvPicPr>
          <p:nvPr/>
        </p:nvPicPr>
        <p:blipFill>
          <a:blip r:embed="rId2" cstate="print"/>
          <a:srcRect/>
          <a:stretch>
            <a:fillRect/>
          </a:stretch>
        </p:blipFill>
        <p:spPr bwMode="auto">
          <a:xfrm>
            <a:off x="683568" y="2492896"/>
            <a:ext cx="7298804" cy="4176464"/>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2" presetClass="entr" presetSubtype="4" fill="hold" nodeType="clickEffect">
                                  <p:stCondLst>
                                    <p:cond delay="0"/>
                                  </p:stCondLst>
                                  <p:childTnLst>
                                    <p:set>
                                      <p:cBhvr>
                                        <p:cTn id="10" dur="1" fill="hold">
                                          <p:stCondLst>
                                            <p:cond delay="0"/>
                                          </p:stCondLst>
                                        </p:cTn>
                                        <p:tgtEl>
                                          <p:spTgt spid="1027"/>
                                        </p:tgtEl>
                                        <p:attrNameLst>
                                          <p:attrName>style.visibility</p:attrName>
                                        </p:attrNameLst>
                                      </p:cBhvr>
                                      <p:to>
                                        <p:strVal val="visible"/>
                                      </p:to>
                                    </p:set>
                                    <p:animEffect transition="in" filter="slide(fromBottom)">
                                      <p:cBhvr>
                                        <p:cTn id="11" dur="5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5.6</a:t>
            </a:r>
            <a:r>
              <a:rPr lang="zh-CN" altLang="en-US" dirty="0" smtClean="0"/>
              <a:t> </a:t>
            </a:r>
            <a:r>
              <a:rPr lang="en-US" altLang="zh-CN" dirty="0" smtClean="0"/>
              <a:t>Java</a:t>
            </a:r>
            <a:r>
              <a:rPr lang="zh-CN" altLang="en-US" dirty="0" smtClean="0"/>
              <a:t>包</a:t>
            </a:r>
            <a:endParaRPr lang="zh-CN" altLang="en-US" dirty="0"/>
          </a:p>
        </p:txBody>
      </p:sp>
      <p:sp>
        <p:nvSpPr>
          <p:cNvPr id="5" name="TextBox 4"/>
          <p:cNvSpPr txBox="1"/>
          <p:nvPr/>
        </p:nvSpPr>
        <p:spPr>
          <a:xfrm>
            <a:off x="395536" y="980728"/>
            <a:ext cx="8352928" cy="1292662"/>
          </a:xfrm>
          <a:prstGeom prst="rect">
            <a:avLst/>
          </a:prstGeom>
          <a:noFill/>
        </p:spPr>
        <p:txBody>
          <a:bodyPr wrap="square" rtlCol="0">
            <a:spAutoFit/>
          </a:bodyPr>
          <a:lstStyle/>
          <a:p>
            <a:pPr>
              <a:buFont typeface="Wingdings" pitchFamily="2" charset="2"/>
              <a:buChar char="Ø"/>
            </a:pPr>
            <a:r>
              <a:rPr lang="zh-CN" altLang="en-US" sz="2600" b="1" dirty="0" smtClean="0">
                <a:solidFill>
                  <a:srgbClr val="0000FF"/>
                </a:solidFill>
                <a:latin typeface="Arial" pitchFamily="34" charset="0"/>
                <a:ea typeface="华文细黑" pitchFamily="2" charset="-122"/>
                <a:cs typeface="Arial" pitchFamily="34" charset="0"/>
              </a:rPr>
              <a:t>工作目录：</a:t>
            </a:r>
            <a:endParaRPr lang="en-US" altLang="zh-CN" sz="2600" b="1" dirty="0" smtClean="0">
              <a:solidFill>
                <a:srgbClr val="0000FF"/>
              </a:solidFill>
              <a:latin typeface="Arial" pitchFamily="34" charset="0"/>
              <a:ea typeface="华文细黑" pitchFamily="2" charset="-122"/>
              <a:cs typeface="Arial" pitchFamily="34" charset="0"/>
            </a:endParaRPr>
          </a:p>
          <a:p>
            <a:pPr>
              <a:buFont typeface="Wingdings" pitchFamily="2" charset="2"/>
              <a:buChar char="Ø"/>
            </a:pPr>
            <a:r>
              <a:rPr lang="en-US" altLang="zh-CN" sz="2600" b="1" dirty="0" smtClean="0">
                <a:latin typeface="Arial" pitchFamily="34" charset="0"/>
                <a:ea typeface="华文细黑" pitchFamily="2" charset="-122"/>
                <a:cs typeface="Arial" pitchFamily="34" charset="0"/>
              </a:rPr>
              <a:t>classpath=.;D:\Program Files\Java\jdk1.7.0_25\lib; D:\Java\project\bin</a:t>
            </a:r>
            <a:endParaRPr lang="zh-CN" altLang="en-US" sz="2600" b="1" dirty="0">
              <a:latin typeface="Arial" pitchFamily="34" charset="0"/>
              <a:ea typeface="华文细黑" pitchFamily="2" charset="-122"/>
              <a:cs typeface="Arial" pitchFamily="34" charset="0"/>
            </a:endParaRPr>
          </a:p>
        </p:txBody>
      </p:sp>
      <p:sp>
        <p:nvSpPr>
          <p:cNvPr id="6" name="TextBox 5"/>
          <p:cNvSpPr txBox="1"/>
          <p:nvPr/>
        </p:nvSpPr>
        <p:spPr>
          <a:xfrm>
            <a:off x="395536" y="2288485"/>
            <a:ext cx="8352928" cy="492443"/>
          </a:xfrm>
          <a:prstGeom prst="rect">
            <a:avLst/>
          </a:prstGeom>
          <a:noFill/>
        </p:spPr>
        <p:txBody>
          <a:bodyPr wrap="square" rtlCol="0">
            <a:spAutoFit/>
          </a:bodyPr>
          <a:lstStyle/>
          <a:p>
            <a:pPr>
              <a:buFont typeface="Wingdings" pitchFamily="2" charset="2"/>
              <a:buChar char="Ø"/>
            </a:pPr>
            <a:r>
              <a:rPr lang="zh-CN" altLang="en-US" sz="2600" b="1" dirty="0" smtClean="0">
                <a:solidFill>
                  <a:srgbClr val="0000FF"/>
                </a:solidFill>
                <a:latin typeface="Arial" pitchFamily="34" charset="0"/>
                <a:ea typeface="华文细黑" pitchFamily="2" charset="-122"/>
                <a:cs typeface="Arial" pitchFamily="34" charset="0"/>
              </a:rPr>
              <a:t>编译类文件</a:t>
            </a:r>
            <a:endParaRPr lang="zh-CN" altLang="en-US" sz="2600" b="1" dirty="0">
              <a:solidFill>
                <a:srgbClr val="0000FF"/>
              </a:solidFill>
              <a:latin typeface="Arial" pitchFamily="34" charset="0"/>
              <a:ea typeface="华文细黑" pitchFamily="2" charset="-122"/>
              <a:cs typeface="Arial" pitchFamily="34" charset="0"/>
            </a:endParaRPr>
          </a:p>
        </p:txBody>
      </p:sp>
      <p:pic>
        <p:nvPicPr>
          <p:cNvPr id="2051" name="Picture 3"/>
          <p:cNvPicPr>
            <a:picLocks noChangeAspect="1" noChangeArrowheads="1"/>
          </p:cNvPicPr>
          <p:nvPr/>
        </p:nvPicPr>
        <p:blipFill>
          <a:blip r:embed="rId2" cstate="print"/>
          <a:srcRect/>
          <a:stretch>
            <a:fillRect/>
          </a:stretch>
        </p:blipFill>
        <p:spPr bwMode="auto">
          <a:xfrm>
            <a:off x="467544" y="2852936"/>
            <a:ext cx="8001766" cy="3744416"/>
          </a:xfrm>
          <a:prstGeom prst="rect">
            <a:avLst/>
          </a:prstGeom>
          <a:noFill/>
          <a:ln w="9525">
            <a:noFill/>
            <a:miter lim="800000"/>
            <a:headEnd/>
            <a:tailEnd/>
          </a:ln>
        </p:spPr>
      </p:pic>
      <p:sp>
        <p:nvSpPr>
          <p:cNvPr id="9" name="椭圆 8"/>
          <p:cNvSpPr/>
          <p:nvPr/>
        </p:nvSpPr>
        <p:spPr>
          <a:xfrm>
            <a:off x="467544" y="5517232"/>
            <a:ext cx="7128792" cy="648072"/>
          </a:xfrm>
          <a:prstGeom prst="ellipse">
            <a:avLst/>
          </a:prstGeom>
          <a:noFill/>
          <a:ln w="38100">
            <a:prstDash val="sysDash"/>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10" name="圆角矩形标注 9"/>
          <p:cNvSpPr/>
          <p:nvPr/>
        </p:nvSpPr>
        <p:spPr>
          <a:xfrm>
            <a:off x="4067944" y="1844824"/>
            <a:ext cx="4608512" cy="1296144"/>
          </a:xfrm>
          <a:prstGeom prst="wedgeRoundRectCallout">
            <a:avLst>
              <a:gd name="adj1" fmla="val -47835"/>
              <a:gd name="adj2" fmla="val 65601"/>
              <a:gd name="adj3" fmla="val 1666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2400" b="1" dirty="0" smtClean="0"/>
              <a:t>在编译命令中用</a:t>
            </a:r>
            <a:r>
              <a:rPr lang="en-US" altLang="zh-CN" sz="2400" b="1" dirty="0" smtClean="0"/>
              <a:t>-d</a:t>
            </a:r>
            <a:r>
              <a:rPr lang="zh-CN" altLang="en-US" sz="2400" b="1" dirty="0" smtClean="0"/>
              <a:t>选项，则</a:t>
            </a:r>
            <a:r>
              <a:rPr lang="en-US" altLang="zh-CN" sz="2400" b="1" dirty="0" smtClean="0"/>
              <a:t>java</a:t>
            </a:r>
            <a:r>
              <a:rPr lang="zh-CN" altLang="en-US" sz="2400" b="1" dirty="0" smtClean="0"/>
              <a:t>编译器可以创建包目录，并把生成的类文件放到该目录中。</a:t>
            </a:r>
            <a:endParaRPr lang="zh-CN" altLang="en-US" sz="2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2" presetClass="entr" presetSubtype="4" fill="hold" nodeType="clickEffect">
                                  <p:stCondLst>
                                    <p:cond delay="0"/>
                                  </p:stCondLst>
                                  <p:childTnLst>
                                    <p:set>
                                      <p:cBhvr>
                                        <p:cTn id="10" dur="1" fill="hold">
                                          <p:stCondLst>
                                            <p:cond delay="0"/>
                                          </p:stCondLst>
                                        </p:cTn>
                                        <p:tgtEl>
                                          <p:spTgt spid="2051"/>
                                        </p:tgtEl>
                                        <p:attrNameLst>
                                          <p:attrName>style.visibility</p:attrName>
                                        </p:attrNameLst>
                                      </p:cBhvr>
                                      <p:to>
                                        <p:strVal val="visible"/>
                                      </p:to>
                                    </p:set>
                                    <p:animEffect transition="in" filter="slide(fromBottom)">
                                      <p:cBhvr>
                                        <p:cTn id="11" dur="500"/>
                                        <p:tgtEl>
                                          <p:spTgt spid="2051"/>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dissolve">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54" presetClass="entr" presetSubtype="0" accel="10000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p:cTn id="21" dur="500" fill="hold"/>
                                        <p:tgtEl>
                                          <p:spTgt spid="10"/>
                                        </p:tgtEl>
                                        <p:attrNameLst>
                                          <p:attrName>ppt_w</p:attrName>
                                        </p:attrNameLst>
                                      </p:cBhvr>
                                      <p:tavLst>
                                        <p:tav tm="0">
                                          <p:val>
                                            <p:strVal val="#ppt_w*0.05"/>
                                          </p:val>
                                        </p:tav>
                                        <p:tav tm="100000">
                                          <p:val>
                                            <p:strVal val="#ppt_w"/>
                                          </p:val>
                                        </p:tav>
                                      </p:tavLst>
                                    </p:anim>
                                    <p:anim calcmode="lin" valueType="num">
                                      <p:cBhvr>
                                        <p:cTn id="22" dur="500" fill="hold"/>
                                        <p:tgtEl>
                                          <p:spTgt spid="10"/>
                                        </p:tgtEl>
                                        <p:attrNameLst>
                                          <p:attrName>ppt_h</p:attrName>
                                        </p:attrNameLst>
                                      </p:cBhvr>
                                      <p:tavLst>
                                        <p:tav tm="0">
                                          <p:val>
                                            <p:strVal val="#ppt_h"/>
                                          </p:val>
                                        </p:tav>
                                        <p:tav tm="100000">
                                          <p:val>
                                            <p:strVal val="#ppt_h"/>
                                          </p:val>
                                        </p:tav>
                                      </p:tavLst>
                                    </p:anim>
                                    <p:anim calcmode="lin" valueType="num">
                                      <p:cBhvr>
                                        <p:cTn id="23" dur="500" fill="hold"/>
                                        <p:tgtEl>
                                          <p:spTgt spid="10"/>
                                        </p:tgtEl>
                                        <p:attrNameLst>
                                          <p:attrName>ppt_x</p:attrName>
                                        </p:attrNameLst>
                                      </p:cBhvr>
                                      <p:tavLst>
                                        <p:tav tm="0">
                                          <p:val>
                                            <p:strVal val="#ppt_x-.2"/>
                                          </p:val>
                                        </p:tav>
                                        <p:tav tm="100000">
                                          <p:val>
                                            <p:strVal val="#ppt_x"/>
                                          </p:val>
                                        </p:tav>
                                      </p:tavLst>
                                    </p:anim>
                                    <p:anim calcmode="lin" valueType="num">
                                      <p:cBhvr>
                                        <p:cTn id="24" dur="500" fill="hold"/>
                                        <p:tgtEl>
                                          <p:spTgt spid="10"/>
                                        </p:tgtEl>
                                        <p:attrNameLst>
                                          <p:attrName>ppt_y</p:attrName>
                                        </p:attrNameLst>
                                      </p:cBhvr>
                                      <p:tavLst>
                                        <p:tav tm="0">
                                          <p:val>
                                            <p:strVal val="#ppt_y"/>
                                          </p:val>
                                        </p:tav>
                                        <p:tav tm="100000">
                                          <p:val>
                                            <p:strVal val="#ppt_y"/>
                                          </p:val>
                                        </p:tav>
                                      </p:tavLst>
                                    </p:anim>
                                    <p:animEffect transition="in" filter="fade">
                                      <p:cBhvr>
                                        <p:cTn id="2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animBg="1"/>
      <p:bldP spid="1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5.1</a:t>
            </a:r>
            <a:r>
              <a:rPr lang="zh-CN" altLang="en-US" dirty="0" smtClean="0"/>
              <a:t>抽象数据类型</a:t>
            </a:r>
            <a:endParaRPr lang="zh-CN" altLang="en-US" dirty="0"/>
          </a:p>
        </p:txBody>
      </p:sp>
      <p:sp>
        <p:nvSpPr>
          <p:cNvPr id="5" name="TextBox 4"/>
          <p:cNvSpPr txBox="1"/>
          <p:nvPr/>
        </p:nvSpPr>
        <p:spPr>
          <a:xfrm>
            <a:off x="361628" y="980728"/>
            <a:ext cx="8496944" cy="1723549"/>
          </a:xfrm>
          <a:prstGeom prst="rect">
            <a:avLst/>
          </a:prstGeom>
          <a:noFill/>
        </p:spPr>
        <p:txBody>
          <a:bodyPr wrap="square" rtlCol="0">
            <a:spAutoFit/>
          </a:bodyPr>
          <a:lstStyle/>
          <a:p>
            <a:pPr>
              <a:buFont typeface="Wingdings" pitchFamily="2" charset="2"/>
              <a:buChar char="n"/>
            </a:pPr>
            <a:r>
              <a:rPr lang="en-US" altLang="zh-CN" sz="2800" b="1" dirty="0" smtClean="0">
                <a:solidFill>
                  <a:srgbClr val="FF0000"/>
                </a:solidFill>
                <a:latin typeface="Arial" pitchFamily="34" charset="0"/>
                <a:ea typeface="华文细黑" pitchFamily="2" charset="-122"/>
                <a:cs typeface="Arial" pitchFamily="34" charset="0"/>
              </a:rPr>
              <a:t>2</a:t>
            </a:r>
            <a:r>
              <a:rPr lang="zh-CN" altLang="en-US" sz="2800" b="1" dirty="0" smtClean="0">
                <a:solidFill>
                  <a:srgbClr val="FF0000"/>
                </a:solidFill>
                <a:latin typeface="Arial" pitchFamily="34" charset="0"/>
                <a:ea typeface="华文细黑" pitchFamily="2" charset="-122"/>
                <a:cs typeface="Arial" pitchFamily="34" charset="0"/>
              </a:rPr>
              <a:t> 定义方法</a:t>
            </a:r>
            <a:endParaRPr lang="en-US" altLang="zh-CN" sz="2800" b="1" dirty="0" smtClean="0">
              <a:solidFill>
                <a:srgbClr val="FF0000"/>
              </a:solidFill>
              <a:latin typeface="Arial" pitchFamily="34" charset="0"/>
              <a:ea typeface="华文细黑" pitchFamily="2" charset="-122"/>
              <a:cs typeface="Arial" pitchFamily="34" charset="0"/>
            </a:endParaRPr>
          </a:p>
          <a:p>
            <a:pPr>
              <a:buFont typeface="Wingdings" pitchFamily="2" charset="2"/>
              <a:buChar char="Ø"/>
            </a:pPr>
            <a:r>
              <a:rPr lang="zh-CN" altLang="en-US" sz="2600" b="1" dirty="0" smtClean="0">
                <a:latin typeface="Arial" pitchFamily="34" charset="0"/>
                <a:ea typeface="华文细黑" pitchFamily="2" charset="-122"/>
                <a:cs typeface="Arial" pitchFamily="34" charset="0"/>
              </a:rPr>
              <a:t>定义一个抽象数据类型后，还需要为这个类型的对象定义相应的操作，即方法。</a:t>
            </a:r>
            <a:endParaRPr lang="en-US" altLang="zh-CN" sz="2600" b="1" dirty="0" smtClean="0">
              <a:latin typeface="Arial" pitchFamily="34" charset="0"/>
              <a:ea typeface="华文细黑" pitchFamily="2" charset="-122"/>
              <a:cs typeface="Arial" pitchFamily="34" charset="0"/>
            </a:endParaRPr>
          </a:p>
          <a:p>
            <a:pPr>
              <a:buFont typeface="Wingdings" pitchFamily="2" charset="2"/>
              <a:buChar char="Ø"/>
            </a:pPr>
            <a:r>
              <a:rPr lang="zh-CN" altLang="en-US" sz="2600" b="1" dirty="0" smtClean="0">
                <a:solidFill>
                  <a:srgbClr val="0000FF"/>
                </a:solidFill>
                <a:latin typeface="Arial" pitchFamily="34" charset="0"/>
                <a:ea typeface="华文细黑" pitchFamily="2" charset="-122"/>
                <a:cs typeface="Arial" pitchFamily="34" charset="0"/>
              </a:rPr>
              <a:t>方法定义的格式：</a:t>
            </a:r>
            <a:endParaRPr lang="en-US" altLang="zh-CN" sz="2600" b="1" dirty="0" smtClean="0">
              <a:solidFill>
                <a:srgbClr val="0000FF"/>
              </a:solidFill>
              <a:latin typeface="Arial" pitchFamily="34" charset="0"/>
              <a:ea typeface="华文细黑" pitchFamily="2" charset="-122"/>
              <a:cs typeface="Arial" pitchFamily="34" charset="0"/>
            </a:endParaRPr>
          </a:p>
        </p:txBody>
      </p:sp>
      <p:sp>
        <p:nvSpPr>
          <p:cNvPr id="4" name="TextBox 3"/>
          <p:cNvSpPr txBox="1"/>
          <p:nvPr/>
        </p:nvSpPr>
        <p:spPr>
          <a:xfrm>
            <a:off x="539552" y="2852936"/>
            <a:ext cx="7776864" cy="492443"/>
          </a:xfrm>
          <a:prstGeom prst="rect">
            <a:avLst/>
          </a:prstGeom>
          <a:solidFill>
            <a:schemeClr val="bg2"/>
          </a:solidFill>
        </p:spPr>
        <p:txBody>
          <a:bodyPr wrap="square" rtlCol="0">
            <a:spAutoFit/>
          </a:bodyPr>
          <a:lstStyle/>
          <a:p>
            <a:r>
              <a:rPr lang="en-US" altLang="zh-CN" sz="2600" dirty="0" smtClean="0"/>
              <a:t>&lt;</a:t>
            </a:r>
            <a:r>
              <a:rPr lang="zh-CN" altLang="en-US" sz="2600" dirty="0" smtClean="0"/>
              <a:t>修饰</a:t>
            </a:r>
            <a:r>
              <a:rPr lang="en-US" altLang="zh-CN" sz="2600" dirty="0" smtClean="0"/>
              <a:t>&gt;</a:t>
            </a:r>
            <a:r>
              <a:rPr lang="zh-CN" altLang="en-US" sz="2600" dirty="0" smtClean="0"/>
              <a:t> </a:t>
            </a:r>
            <a:r>
              <a:rPr lang="en-US" altLang="zh-CN" sz="2600" dirty="0" smtClean="0"/>
              <a:t>&lt;</a:t>
            </a:r>
            <a:r>
              <a:rPr lang="zh-CN" altLang="en-US" sz="2600" dirty="0" smtClean="0"/>
              <a:t>返回类型</a:t>
            </a:r>
            <a:r>
              <a:rPr lang="en-US" altLang="zh-CN" sz="2600" dirty="0" smtClean="0"/>
              <a:t>&gt;</a:t>
            </a:r>
            <a:r>
              <a:rPr lang="zh-CN" altLang="en-US" sz="2600" dirty="0" smtClean="0"/>
              <a:t> </a:t>
            </a:r>
            <a:r>
              <a:rPr lang="en-US" altLang="zh-CN" sz="2600" dirty="0" smtClean="0"/>
              <a:t>&lt;</a:t>
            </a:r>
            <a:r>
              <a:rPr lang="zh-CN" altLang="en-US" sz="2600" dirty="0" smtClean="0"/>
              <a:t>名字</a:t>
            </a:r>
            <a:r>
              <a:rPr lang="en-US" altLang="zh-CN" sz="2600" dirty="0" smtClean="0"/>
              <a:t>&gt;(&lt;</a:t>
            </a:r>
            <a:r>
              <a:rPr lang="zh-CN" altLang="en-US" sz="2600" dirty="0" smtClean="0"/>
              <a:t>参数列表</a:t>
            </a:r>
            <a:r>
              <a:rPr lang="en-US" altLang="zh-CN" sz="2600" dirty="0" smtClean="0"/>
              <a:t>&gt;)&lt;</a:t>
            </a:r>
            <a:r>
              <a:rPr lang="zh-CN" altLang="en-US" sz="2600" dirty="0" smtClean="0"/>
              <a:t>块</a:t>
            </a:r>
            <a:r>
              <a:rPr lang="en-US" altLang="zh-CN" sz="2600" dirty="0" smtClean="0"/>
              <a:t>&gt;</a:t>
            </a:r>
            <a:endParaRPr lang="zh-CN" altLang="en-US" sz="2600" dirty="0"/>
          </a:p>
        </p:txBody>
      </p:sp>
      <p:sp>
        <p:nvSpPr>
          <p:cNvPr id="6" name="TextBox 5"/>
          <p:cNvSpPr txBox="1"/>
          <p:nvPr/>
        </p:nvSpPr>
        <p:spPr>
          <a:xfrm>
            <a:off x="395536" y="3573016"/>
            <a:ext cx="8352928" cy="2492990"/>
          </a:xfrm>
          <a:prstGeom prst="rect">
            <a:avLst/>
          </a:prstGeom>
          <a:noFill/>
        </p:spPr>
        <p:txBody>
          <a:bodyPr wrap="square" rtlCol="0">
            <a:spAutoFit/>
          </a:bodyPr>
          <a:lstStyle/>
          <a:p>
            <a:r>
              <a:rPr lang="en-US" altLang="zh-CN" sz="2600" dirty="0" smtClean="0">
                <a:solidFill>
                  <a:srgbClr val="C00000"/>
                </a:solidFill>
              </a:rPr>
              <a:t>&lt;</a:t>
            </a:r>
            <a:r>
              <a:rPr lang="zh-CN" altLang="en-US" sz="2600" dirty="0" smtClean="0">
                <a:solidFill>
                  <a:srgbClr val="C00000"/>
                </a:solidFill>
              </a:rPr>
              <a:t>名字</a:t>
            </a:r>
            <a:r>
              <a:rPr lang="en-US" altLang="zh-CN" sz="2600" dirty="0" smtClean="0">
                <a:solidFill>
                  <a:srgbClr val="C00000"/>
                </a:solidFill>
              </a:rPr>
              <a:t>&gt;</a:t>
            </a:r>
            <a:r>
              <a:rPr lang="zh-CN" altLang="en-US" sz="2600" dirty="0" smtClean="0"/>
              <a:t>是方法名，它必须使用合法的标识符。</a:t>
            </a:r>
            <a:endParaRPr lang="en-US" altLang="zh-CN" sz="2600" dirty="0" smtClean="0"/>
          </a:p>
          <a:p>
            <a:r>
              <a:rPr lang="en-US" altLang="zh-CN" sz="2600" dirty="0" smtClean="0">
                <a:solidFill>
                  <a:srgbClr val="C00000"/>
                </a:solidFill>
              </a:rPr>
              <a:t>&lt;</a:t>
            </a:r>
            <a:r>
              <a:rPr lang="zh-CN" altLang="en-US" sz="2600" dirty="0" smtClean="0">
                <a:solidFill>
                  <a:srgbClr val="C00000"/>
                </a:solidFill>
              </a:rPr>
              <a:t>返回类型</a:t>
            </a:r>
            <a:r>
              <a:rPr lang="en-US" altLang="zh-CN" sz="2600" dirty="0" smtClean="0">
                <a:solidFill>
                  <a:srgbClr val="C00000"/>
                </a:solidFill>
              </a:rPr>
              <a:t>&gt;</a:t>
            </a:r>
            <a:r>
              <a:rPr lang="zh-CN" altLang="en-US" sz="2600" dirty="0" smtClean="0"/>
              <a:t>说明方法返回值得类型。如果方法不返回任何值，它应声明为</a:t>
            </a:r>
            <a:r>
              <a:rPr lang="en-US" altLang="zh-CN" sz="2600" dirty="0" smtClean="0"/>
              <a:t>void</a:t>
            </a:r>
            <a:r>
              <a:rPr lang="zh-CN" altLang="en-US" sz="2600" dirty="0" smtClean="0"/>
              <a:t>。</a:t>
            </a:r>
            <a:endParaRPr lang="en-US" altLang="zh-CN" sz="2600" dirty="0" smtClean="0"/>
          </a:p>
          <a:p>
            <a:r>
              <a:rPr lang="en-US" altLang="zh-CN" sz="2600" dirty="0" smtClean="0">
                <a:solidFill>
                  <a:srgbClr val="C00000"/>
                </a:solidFill>
              </a:rPr>
              <a:t>&lt;</a:t>
            </a:r>
            <a:r>
              <a:rPr lang="zh-CN" altLang="en-US" sz="2600" dirty="0" smtClean="0">
                <a:solidFill>
                  <a:srgbClr val="C00000"/>
                </a:solidFill>
              </a:rPr>
              <a:t>修饰符</a:t>
            </a:r>
            <a:r>
              <a:rPr lang="en-US" altLang="zh-CN" sz="2600" dirty="0" smtClean="0">
                <a:solidFill>
                  <a:srgbClr val="C00000"/>
                </a:solidFill>
              </a:rPr>
              <a:t>&gt;</a:t>
            </a:r>
            <a:r>
              <a:rPr lang="zh-CN" altLang="en-US" sz="2600" dirty="0" smtClean="0"/>
              <a:t>包括</a:t>
            </a:r>
            <a:r>
              <a:rPr lang="en-US" altLang="zh-CN" sz="2600" dirty="0" smtClean="0"/>
              <a:t>public</a:t>
            </a:r>
            <a:r>
              <a:rPr lang="zh-CN" altLang="en-US" sz="2600" dirty="0" smtClean="0"/>
              <a:t>、</a:t>
            </a:r>
            <a:r>
              <a:rPr lang="en-US" altLang="zh-CN" sz="2600" dirty="0" smtClean="0"/>
              <a:t>protected</a:t>
            </a:r>
            <a:r>
              <a:rPr lang="zh-CN" altLang="en-US" sz="2600" dirty="0" smtClean="0"/>
              <a:t>和</a:t>
            </a:r>
            <a:r>
              <a:rPr lang="en-US" altLang="zh-CN" sz="2600" dirty="0" smtClean="0"/>
              <a:t>private</a:t>
            </a:r>
            <a:r>
              <a:rPr lang="zh-CN" altLang="en-US" sz="2600" dirty="0" smtClean="0"/>
              <a:t>。</a:t>
            </a:r>
            <a:endParaRPr lang="en-US" altLang="zh-CN" sz="2600" dirty="0" smtClean="0"/>
          </a:p>
          <a:p>
            <a:r>
              <a:rPr lang="en-US" altLang="zh-CN" sz="2600" dirty="0" smtClean="0">
                <a:solidFill>
                  <a:srgbClr val="C00000"/>
                </a:solidFill>
              </a:rPr>
              <a:t>&lt;</a:t>
            </a:r>
            <a:r>
              <a:rPr lang="zh-CN" altLang="en-US" sz="2600" dirty="0" smtClean="0">
                <a:solidFill>
                  <a:srgbClr val="C00000"/>
                </a:solidFill>
              </a:rPr>
              <a:t>参数列表</a:t>
            </a:r>
            <a:r>
              <a:rPr lang="en-US" altLang="zh-CN" sz="2600" dirty="0" smtClean="0">
                <a:solidFill>
                  <a:srgbClr val="C00000"/>
                </a:solidFill>
              </a:rPr>
              <a:t>&gt;</a:t>
            </a:r>
            <a:r>
              <a:rPr lang="zh-CN" altLang="en-US" sz="2600" dirty="0" smtClean="0"/>
              <a:t>是传给方法的参数表。</a:t>
            </a:r>
            <a:endParaRPr lang="en-US" altLang="zh-CN" sz="2600" dirty="0" smtClean="0"/>
          </a:p>
          <a:p>
            <a:r>
              <a:rPr lang="en-US" altLang="zh-CN" sz="2600" dirty="0" smtClean="0">
                <a:solidFill>
                  <a:srgbClr val="C00000"/>
                </a:solidFill>
              </a:rPr>
              <a:t>&lt;</a:t>
            </a:r>
            <a:r>
              <a:rPr lang="zh-CN" altLang="en-US" sz="2600" dirty="0" smtClean="0">
                <a:solidFill>
                  <a:srgbClr val="C00000"/>
                </a:solidFill>
              </a:rPr>
              <a:t>块</a:t>
            </a:r>
            <a:r>
              <a:rPr lang="en-US" altLang="zh-CN" sz="2600" dirty="0" smtClean="0">
                <a:solidFill>
                  <a:srgbClr val="C00000"/>
                </a:solidFill>
              </a:rPr>
              <a:t>&gt;</a:t>
            </a:r>
            <a:r>
              <a:rPr lang="zh-CN" altLang="en-US" sz="2600" dirty="0" smtClean="0"/>
              <a:t>表示方法体，是实际执行的代码段。</a:t>
            </a:r>
            <a:endParaRPr lang="zh-CN" altLang="en-US" sz="2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p:cTn id="7" dur="500" fill="hold"/>
                                        <p:tgtEl>
                                          <p:spTgt spid="5">
                                            <p:txEl>
                                              <p:pRg st="0" end="0"/>
                                            </p:txEl>
                                          </p:spTgt>
                                        </p:tgtEl>
                                        <p:attrNameLst>
                                          <p:attrName>ppt_w</p:attrName>
                                        </p:attrNameLst>
                                      </p:cBhvr>
                                      <p:tavLst>
                                        <p:tav tm="0">
                                          <p:val>
                                            <p:strVal val="#ppt_w*0.05"/>
                                          </p:val>
                                        </p:tav>
                                        <p:tav tm="100000">
                                          <p:val>
                                            <p:strVal val="#ppt_w"/>
                                          </p:val>
                                        </p:tav>
                                      </p:tavLst>
                                    </p:anim>
                                    <p:anim calcmode="lin" valueType="num">
                                      <p:cBhvr>
                                        <p:cTn id="8" dur="500" fill="hold"/>
                                        <p:tgtEl>
                                          <p:spTgt spid="5">
                                            <p:txEl>
                                              <p:pRg st="0" end="0"/>
                                            </p:txEl>
                                          </p:spTgt>
                                        </p:tgtEl>
                                        <p:attrNameLst>
                                          <p:attrName>ppt_h</p:attrName>
                                        </p:attrNameLst>
                                      </p:cBhvr>
                                      <p:tavLst>
                                        <p:tav tm="0">
                                          <p:val>
                                            <p:strVal val="#ppt_h"/>
                                          </p:val>
                                        </p:tav>
                                        <p:tav tm="100000">
                                          <p:val>
                                            <p:strVal val="#ppt_h"/>
                                          </p:val>
                                        </p:tav>
                                      </p:tavLst>
                                    </p:anim>
                                    <p:anim calcmode="lin" valueType="num">
                                      <p:cBhvr>
                                        <p:cTn id="9" dur="500" fill="hold"/>
                                        <p:tgtEl>
                                          <p:spTgt spid="5">
                                            <p:txEl>
                                              <p:pRg st="0" end="0"/>
                                            </p:txEl>
                                          </p:spTgt>
                                        </p:tgtEl>
                                        <p:attrNameLst>
                                          <p:attrName>ppt_x</p:attrName>
                                        </p:attrNameLst>
                                      </p:cBhvr>
                                      <p:tavLst>
                                        <p:tav tm="0">
                                          <p:val>
                                            <p:strVal val="#ppt_x-.2"/>
                                          </p:val>
                                        </p:tav>
                                        <p:tav tm="100000">
                                          <p:val>
                                            <p:strVal val="#ppt_x"/>
                                          </p:val>
                                        </p:tav>
                                      </p:tavLst>
                                    </p:anim>
                                    <p:anim calcmode="lin" valueType="num">
                                      <p:cBhvr>
                                        <p:cTn id="10" dur="500" fill="hold"/>
                                        <p:tgtEl>
                                          <p:spTgt spid="5">
                                            <p:txEl>
                                              <p:pRg st="0" end="0"/>
                                            </p:txEl>
                                          </p:spTgt>
                                        </p:tgtEl>
                                        <p:attrNameLst>
                                          <p:attrName>ppt_y</p:attrName>
                                        </p:attrNameLst>
                                      </p:cBhvr>
                                      <p:tavLst>
                                        <p:tav tm="0">
                                          <p:val>
                                            <p:strVal val="#ppt_y"/>
                                          </p:val>
                                        </p:tav>
                                        <p:tav tm="100000">
                                          <p:val>
                                            <p:strVal val="#ppt_y"/>
                                          </p:val>
                                        </p:tav>
                                      </p:tavLst>
                                    </p:anim>
                                    <p:animEffect transition="in" filter="fade">
                                      <p:cBhvr>
                                        <p:cTn id="11" dur="500"/>
                                        <p:tgtEl>
                                          <p:spTgt spid="5">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54" presetClass="entr" presetSubtype="0" accel="100000" fill="hold" nodeType="clickEffect">
                                  <p:stCondLst>
                                    <p:cond delay="0"/>
                                  </p:stCondLst>
                                  <p:childTnLst>
                                    <p:set>
                                      <p:cBhvr>
                                        <p:cTn id="15" dur="1" fill="hold">
                                          <p:stCondLst>
                                            <p:cond delay="0"/>
                                          </p:stCondLst>
                                        </p:cTn>
                                        <p:tgtEl>
                                          <p:spTgt spid="5">
                                            <p:txEl>
                                              <p:pRg st="1" end="1"/>
                                            </p:txEl>
                                          </p:spTgt>
                                        </p:tgtEl>
                                        <p:attrNameLst>
                                          <p:attrName>style.visibility</p:attrName>
                                        </p:attrNameLst>
                                      </p:cBhvr>
                                      <p:to>
                                        <p:strVal val="visible"/>
                                      </p:to>
                                    </p:set>
                                    <p:anim calcmode="lin" valueType="num">
                                      <p:cBhvr>
                                        <p:cTn id="16" dur="500" fill="hold"/>
                                        <p:tgtEl>
                                          <p:spTgt spid="5">
                                            <p:txEl>
                                              <p:pRg st="1" end="1"/>
                                            </p:txEl>
                                          </p:spTgt>
                                        </p:tgtEl>
                                        <p:attrNameLst>
                                          <p:attrName>ppt_w</p:attrName>
                                        </p:attrNameLst>
                                      </p:cBhvr>
                                      <p:tavLst>
                                        <p:tav tm="0">
                                          <p:val>
                                            <p:strVal val="#ppt_w*0.05"/>
                                          </p:val>
                                        </p:tav>
                                        <p:tav tm="100000">
                                          <p:val>
                                            <p:strVal val="#ppt_w"/>
                                          </p:val>
                                        </p:tav>
                                      </p:tavLst>
                                    </p:anim>
                                    <p:anim calcmode="lin" valueType="num">
                                      <p:cBhvr>
                                        <p:cTn id="17" dur="500" fill="hold"/>
                                        <p:tgtEl>
                                          <p:spTgt spid="5">
                                            <p:txEl>
                                              <p:pRg st="1" end="1"/>
                                            </p:txEl>
                                          </p:spTgt>
                                        </p:tgtEl>
                                        <p:attrNameLst>
                                          <p:attrName>ppt_h</p:attrName>
                                        </p:attrNameLst>
                                      </p:cBhvr>
                                      <p:tavLst>
                                        <p:tav tm="0">
                                          <p:val>
                                            <p:strVal val="#ppt_h"/>
                                          </p:val>
                                        </p:tav>
                                        <p:tav tm="100000">
                                          <p:val>
                                            <p:strVal val="#ppt_h"/>
                                          </p:val>
                                        </p:tav>
                                      </p:tavLst>
                                    </p:anim>
                                    <p:anim calcmode="lin" valueType="num">
                                      <p:cBhvr>
                                        <p:cTn id="18" dur="500" fill="hold"/>
                                        <p:tgtEl>
                                          <p:spTgt spid="5">
                                            <p:txEl>
                                              <p:pRg st="1" end="1"/>
                                            </p:txEl>
                                          </p:spTgt>
                                        </p:tgtEl>
                                        <p:attrNameLst>
                                          <p:attrName>ppt_x</p:attrName>
                                        </p:attrNameLst>
                                      </p:cBhvr>
                                      <p:tavLst>
                                        <p:tav tm="0">
                                          <p:val>
                                            <p:strVal val="#ppt_x-.2"/>
                                          </p:val>
                                        </p:tav>
                                        <p:tav tm="100000">
                                          <p:val>
                                            <p:strVal val="#ppt_x"/>
                                          </p:val>
                                        </p:tav>
                                      </p:tavLst>
                                    </p:anim>
                                    <p:anim calcmode="lin" valueType="num">
                                      <p:cBhvr>
                                        <p:cTn id="19" dur="500" fill="hold"/>
                                        <p:tgtEl>
                                          <p:spTgt spid="5">
                                            <p:txEl>
                                              <p:pRg st="1" end="1"/>
                                            </p:txEl>
                                          </p:spTgt>
                                        </p:tgtEl>
                                        <p:attrNameLst>
                                          <p:attrName>ppt_y</p:attrName>
                                        </p:attrNameLst>
                                      </p:cBhvr>
                                      <p:tavLst>
                                        <p:tav tm="0">
                                          <p:val>
                                            <p:strVal val="#ppt_y"/>
                                          </p:val>
                                        </p:tav>
                                        <p:tav tm="100000">
                                          <p:val>
                                            <p:strVal val="#ppt_y"/>
                                          </p:val>
                                        </p:tav>
                                      </p:tavLst>
                                    </p:anim>
                                    <p:animEffect transition="in" filter="fade">
                                      <p:cBhvr>
                                        <p:cTn id="20" dur="500"/>
                                        <p:tgtEl>
                                          <p:spTgt spid="5">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54" presetClass="entr" presetSubtype="0" accel="100000" fill="hold" nodeType="clickEffect">
                                  <p:stCondLst>
                                    <p:cond delay="0"/>
                                  </p:stCondLst>
                                  <p:childTnLst>
                                    <p:set>
                                      <p:cBhvr>
                                        <p:cTn id="24" dur="1" fill="hold">
                                          <p:stCondLst>
                                            <p:cond delay="0"/>
                                          </p:stCondLst>
                                        </p:cTn>
                                        <p:tgtEl>
                                          <p:spTgt spid="5">
                                            <p:txEl>
                                              <p:pRg st="2" end="2"/>
                                            </p:txEl>
                                          </p:spTgt>
                                        </p:tgtEl>
                                        <p:attrNameLst>
                                          <p:attrName>style.visibility</p:attrName>
                                        </p:attrNameLst>
                                      </p:cBhvr>
                                      <p:to>
                                        <p:strVal val="visible"/>
                                      </p:to>
                                    </p:set>
                                    <p:anim calcmode="lin" valueType="num">
                                      <p:cBhvr>
                                        <p:cTn id="25" dur="500" fill="hold"/>
                                        <p:tgtEl>
                                          <p:spTgt spid="5">
                                            <p:txEl>
                                              <p:pRg st="2" end="2"/>
                                            </p:txEl>
                                          </p:spTgt>
                                        </p:tgtEl>
                                        <p:attrNameLst>
                                          <p:attrName>ppt_w</p:attrName>
                                        </p:attrNameLst>
                                      </p:cBhvr>
                                      <p:tavLst>
                                        <p:tav tm="0">
                                          <p:val>
                                            <p:strVal val="#ppt_w*0.05"/>
                                          </p:val>
                                        </p:tav>
                                        <p:tav tm="100000">
                                          <p:val>
                                            <p:strVal val="#ppt_w"/>
                                          </p:val>
                                        </p:tav>
                                      </p:tavLst>
                                    </p:anim>
                                    <p:anim calcmode="lin" valueType="num">
                                      <p:cBhvr>
                                        <p:cTn id="26" dur="500" fill="hold"/>
                                        <p:tgtEl>
                                          <p:spTgt spid="5">
                                            <p:txEl>
                                              <p:pRg st="2" end="2"/>
                                            </p:txEl>
                                          </p:spTgt>
                                        </p:tgtEl>
                                        <p:attrNameLst>
                                          <p:attrName>ppt_h</p:attrName>
                                        </p:attrNameLst>
                                      </p:cBhvr>
                                      <p:tavLst>
                                        <p:tav tm="0">
                                          <p:val>
                                            <p:strVal val="#ppt_h"/>
                                          </p:val>
                                        </p:tav>
                                        <p:tav tm="100000">
                                          <p:val>
                                            <p:strVal val="#ppt_h"/>
                                          </p:val>
                                        </p:tav>
                                      </p:tavLst>
                                    </p:anim>
                                    <p:anim calcmode="lin" valueType="num">
                                      <p:cBhvr>
                                        <p:cTn id="27" dur="500" fill="hold"/>
                                        <p:tgtEl>
                                          <p:spTgt spid="5">
                                            <p:txEl>
                                              <p:pRg st="2" end="2"/>
                                            </p:txEl>
                                          </p:spTgt>
                                        </p:tgtEl>
                                        <p:attrNameLst>
                                          <p:attrName>ppt_x</p:attrName>
                                        </p:attrNameLst>
                                      </p:cBhvr>
                                      <p:tavLst>
                                        <p:tav tm="0">
                                          <p:val>
                                            <p:strVal val="#ppt_x-.2"/>
                                          </p:val>
                                        </p:tav>
                                        <p:tav tm="100000">
                                          <p:val>
                                            <p:strVal val="#ppt_x"/>
                                          </p:val>
                                        </p:tav>
                                      </p:tavLst>
                                    </p:anim>
                                    <p:anim calcmode="lin" valueType="num">
                                      <p:cBhvr>
                                        <p:cTn id="28" dur="500" fill="hold"/>
                                        <p:tgtEl>
                                          <p:spTgt spid="5">
                                            <p:txEl>
                                              <p:pRg st="2" end="2"/>
                                            </p:txEl>
                                          </p:spTgt>
                                        </p:tgtEl>
                                        <p:attrNameLst>
                                          <p:attrName>ppt_y</p:attrName>
                                        </p:attrNameLst>
                                      </p:cBhvr>
                                      <p:tavLst>
                                        <p:tav tm="0">
                                          <p:val>
                                            <p:strVal val="#ppt_y"/>
                                          </p:val>
                                        </p:tav>
                                        <p:tav tm="100000">
                                          <p:val>
                                            <p:strVal val="#ppt_y"/>
                                          </p:val>
                                        </p:tav>
                                      </p:tavLst>
                                    </p:anim>
                                    <p:animEffect transition="in" filter="fade">
                                      <p:cBhvr>
                                        <p:cTn id="29" dur="500"/>
                                        <p:tgtEl>
                                          <p:spTgt spid="5">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4"/>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grpId="0" nodeType="click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slide(fromBottom)">
                                      <p:cBhvr>
                                        <p:cTn id="3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5.6</a:t>
            </a:r>
            <a:r>
              <a:rPr lang="zh-CN" altLang="en-US" dirty="0" smtClean="0"/>
              <a:t> </a:t>
            </a:r>
            <a:r>
              <a:rPr lang="en-US" altLang="zh-CN" dirty="0" smtClean="0"/>
              <a:t>Java</a:t>
            </a:r>
            <a:r>
              <a:rPr lang="zh-CN" altLang="en-US" dirty="0" smtClean="0"/>
              <a:t>包</a:t>
            </a:r>
            <a:endParaRPr lang="zh-CN" altLang="en-US" dirty="0"/>
          </a:p>
        </p:txBody>
      </p:sp>
      <p:sp>
        <p:nvSpPr>
          <p:cNvPr id="5" name="TextBox 4"/>
          <p:cNvSpPr txBox="1"/>
          <p:nvPr/>
        </p:nvSpPr>
        <p:spPr>
          <a:xfrm>
            <a:off x="395536" y="980728"/>
            <a:ext cx="8352928" cy="1292662"/>
          </a:xfrm>
          <a:prstGeom prst="rect">
            <a:avLst/>
          </a:prstGeom>
          <a:noFill/>
        </p:spPr>
        <p:txBody>
          <a:bodyPr wrap="square" rtlCol="0">
            <a:spAutoFit/>
          </a:bodyPr>
          <a:lstStyle/>
          <a:p>
            <a:pPr>
              <a:buFont typeface="Wingdings" pitchFamily="2" charset="2"/>
              <a:buChar char="Ø"/>
            </a:pPr>
            <a:r>
              <a:rPr lang="zh-CN" altLang="en-US" sz="2600" b="1" dirty="0" smtClean="0">
                <a:latin typeface="Arial" pitchFamily="34" charset="0"/>
                <a:ea typeface="华文细黑" pitchFamily="2" charset="-122"/>
                <a:cs typeface="Arial" pitchFamily="34" charset="0"/>
              </a:rPr>
              <a:t>编译完成后，系统在目录</a:t>
            </a:r>
            <a:r>
              <a:rPr lang="en-US" altLang="zh-CN" sz="2600" b="1" dirty="0" smtClean="0">
                <a:latin typeface="Arial" pitchFamily="34" charset="0"/>
                <a:ea typeface="华文细黑" pitchFamily="2" charset="-122"/>
                <a:cs typeface="Arial" pitchFamily="34" charset="0"/>
              </a:rPr>
              <a:t>D:\Java\project\bin</a:t>
            </a:r>
            <a:r>
              <a:rPr lang="zh-CN" altLang="en-US" sz="2600" b="1" dirty="0" smtClean="0">
                <a:latin typeface="Arial" pitchFamily="34" charset="0"/>
                <a:ea typeface="华文细黑" pitchFamily="2" charset="-122"/>
                <a:cs typeface="Arial" pitchFamily="34" charset="0"/>
              </a:rPr>
              <a:t>下建立了子目录</a:t>
            </a:r>
            <a:r>
              <a:rPr lang="en-US" altLang="zh-CN" sz="2600" b="1" dirty="0" smtClean="0">
                <a:latin typeface="Arial" pitchFamily="34" charset="0"/>
                <a:ea typeface="华文细黑" pitchFamily="2" charset="-122"/>
                <a:cs typeface="Arial" pitchFamily="34" charset="0"/>
              </a:rPr>
              <a:t>charpter_1\charpter_11</a:t>
            </a:r>
            <a:r>
              <a:rPr lang="zh-CN" altLang="en-US" sz="2600" b="1" dirty="0" smtClean="0">
                <a:latin typeface="Arial" pitchFamily="34" charset="0"/>
                <a:ea typeface="华文细黑" pitchFamily="2" charset="-122"/>
                <a:cs typeface="Arial" pitchFamily="34" charset="0"/>
              </a:rPr>
              <a:t>，并将编译的结果</a:t>
            </a:r>
            <a:r>
              <a:rPr lang="en-US" altLang="zh-CN" sz="2600" b="1" dirty="0" err="1" smtClean="0">
                <a:latin typeface="Arial" pitchFamily="34" charset="0"/>
                <a:ea typeface="华文细黑" pitchFamily="2" charset="-122"/>
                <a:cs typeface="Arial" pitchFamily="34" charset="0"/>
              </a:rPr>
              <a:t>HelloWorld.class</a:t>
            </a:r>
            <a:r>
              <a:rPr lang="zh-CN" altLang="en-US" sz="2600" b="1" dirty="0" smtClean="0">
                <a:latin typeface="Arial" pitchFamily="34" charset="0"/>
                <a:ea typeface="华文细黑" pitchFamily="2" charset="-122"/>
                <a:cs typeface="Arial" pitchFamily="34" charset="0"/>
              </a:rPr>
              <a:t>和</a:t>
            </a:r>
            <a:r>
              <a:rPr lang="en-US" altLang="zh-CN" sz="2600" b="1" dirty="0" err="1" smtClean="0">
                <a:latin typeface="Arial" pitchFamily="34" charset="0"/>
                <a:ea typeface="华文细黑" pitchFamily="2" charset="-122"/>
                <a:cs typeface="Arial" pitchFamily="34" charset="0"/>
              </a:rPr>
              <a:t>Print.class</a:t>
            </a:r>
            <a:r>
              <a:rPr lang="zh-CN" altLang="en-US" sz="2600" b="1" dirty="0" smtClean="0">
                <a:latin typeface="Arial" pitchFamily="34" charset="0"/>
                <a:ea typeface="华文细黑" pitchFamily="2" charset="-122"/>
                <a:cs typeface="Arial" pitchFamily="34" charset="0"/>
              </a:rPr>
              <a:t>放在此目录下。</a:t>
            </a:r>
            <a:endParaRPr lang="zh-CN" altLang="en-US" sz="2600" b="1" dirty="0">
              <a:latin typeface="Arial" pitchFamily="34" charset="0"/>
              <a:ea typeface="华文细黑" pitchFamily="2" charset="-122"/>
              <a:cs typeface="Arial" pitchFamily="34" charset="0"/>
            </a:endParaRPr>
          </a:p>
        </p:txBody>
      </p:sp>
      <p:pic>
        <p:nvPicPr>
          <p:cNvPr id="3074" name="Picture 2"/>
          <p:cNvPicPr>
            <a:picLocks noChangeAspect="1" noChangeArrowheads="1"/>
          </p:cNvPicPr>
          <p:nvPr/>
        </p:nvPicPr>
        <p:blipFill>
          <a:blip r:embed="rId2" cstate="print"/>
          <a:srcRect/>
          <a:stretch>
            <a:fillRect/>
          </a:stretch>
        </p:blipFill>
        <p:spPr bwMode="auto">
          <a:xfrm>
            <a:off x="395536" y="2420887"/>
            <a:ext cx="8424936" cy="4032449"/>
          </a:xfrm>
          <a:prstGeom prst="rect">
            <a:avLst/>
          </a:prstGeom>
          <a:noFill/>
          <a:ln w="9525">
            <a:noFill/>
            <a:miter lim="800000"/>
            <a:headEnd/>
            <a:tailEnd/>
          </a:ln>
        </p:spPr>
      </p:pic>
      <p:cxnSp>
        <p:nvCxnSpPr>
          <p:cNvPr id="10" name="直接连接符 9"/>
          <p:cNvCxnSpPr/>
          <p:nvPr/>
        </p:nvCxnSpPr>
        <p:spPr>
          <a:xfrm>
            <a:off x="539552" y="4437112"/>
            <a:ext cx="4968552" cy="0"/>
          </a:xfrm>
          <a:prstGeom prst="line">
            <a:avLst/>
          </a:prstGeom>
          <a:ln w="38100">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11" name="椭圆 10"/>
          <p:cNvSpPr/>
          <p:nvPr/>
        </p:nvSpPr>
        <p:spPr>
          <a:xfrm>
            <a:off x="395536" y="4869160"/>
            <a:ext cx="6264696" cy="648072"/>
          </a:xfrm>
          <a:prstGeom prst="ellipse">
            <a:avLst/>
          </a:prstGeom>
          <a:noFill/>
          <a:ln w="38100">
            <a:prstDash val="sysDash"/>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dissolve">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5.6</a:t>
            </a:r>
            <a:r>
              <a:rPr lang="zh-CN" altLang="en-US" dirty="0" smtClean="0"/>
              <a:t> </a:t>
            </a:r>
            <a:r>
              <a:rPr lang="en-US" altLang="zh-CN" dirty="0" smtClean="0"/>
              <a:t>Java</a:t>
            </a:r>
            <a:r>
              <a:rPr lang="zh-CN" altLang="en-US" dirty="0" smtClean="0"/>
              <a:t>包</a:t>
            </a:r>
            <a:endParaRPr lang="zh-CN" altLang="en-US" dirty="0"/>
          </a:p>
        </p:txBody>
      </p:sp>
      <p:sp>
        <p:nvSpPr>
          <p:cNvPr id="5" name="TextBox 4"/>
          <p:cNvSpPr txBox="1"/>
          <p:nvPr/>
        </p:nvSpPr>
        <p:spPr>
          <a:xfrm>
            <a:off x="395536" y="980728"/>
            <a:ext cx="8352928" cy="492443"/>
          </a:xfrm>
          <a:prstGeom prst="rect">
            <a:avLst/>
          </a:prstGeom>
          <a:noFill/>
        </p:spPr>
        <p:txBody>
          <a:bodyPr wrap="square" rtlCol="0">
            <a:spAutoFit/>
          </a:bodyPr>
          <a:lstStyle/>
          <a:p>
            <a:pPr>
              <a:buFont typeface="Wingdings" pitchFamily="2" charset="2"/>
              <a:buChar char="Ø"/>
            </a:pPr>
            <a:r>
              <a:rPr lang="zh-CN" altLang="en-US" sz="2600" b="1" dirty="0" smtClean="0">
                <a:latin typeface="Arial" pitchFamily="34" charset="0"/>
                <a:ea typeface="华文细黑" pitchFamily="2" charset="-122"/>
                <a:cs typeface="Arial" pitchFamily="34" charset="0"/>
              </a:rPr>
              <a:t>运行应用程序</a:t>
            </a:r>
            <a:endParaRPr lang="zh-CN" altLang="en-US" sz="2600" b="1" dirty="0">
              <a:latin typeface="Arial" pitchFamily="34" charset="0"/>
              <a:ea typeface="华文细黑" pitchFamily="2" charset="-122"/>
              <a:cs typeface="Arial" pitchFamily="34" charset="0"/>
            </a:endParaRPr>
          </a:p>
        </p:txBody>
      </p:sp>
      <p:pic>
        <p:nvPicPr>
          <p:cNvPr id="4098" name="Picture 2"/>
          <p:cNvPicPr>
            <a:picLocks noChangeAspect="1" noChangeArrowheads="1"/>
          </p:cNvPicPr>
          <p:nvPr/>
        </p:nvPicPr>
        <p:blipFill>
          <a:blip r:embed="rId2" cstate="print"/>
          <a:srcRect/>
          <a:stretch>
            <a:fillRect/>
          </a:stretch>
        </p:blipFill>
        <p:spPr bwMode="auto">
          <a:xfrm>
            <a:off x="395536" y="1628801"/>
            <a:ext cx="8424936" cy="4032448"/>
          </a:xfrm>
          <a:prstGeom prst="rect">
            <a:avLst/>
          </a:prstGeom>
          <a:noFill/>
          <a:ln w="9525">
            <a:noFill/>
            <a:miter lim="800000"/>
            <a:headEnd/>
            <a:tailEnd/>
          </a:ln>
        </p:spPr>
      </p:pic>
      <p:sp>
        <p:nvSpPr>
          <p:cNvPr id="8" name="椭圆 7"/>
          <p:cNvSpPr/>
          <p:nvPr/>
        </p:nvSpPr>
        <p:spPr>
          <a:xfrm>
            <a:off x="323528" y="4293096"/>
            <a:ext cx="5976664" cy="1008112"/>
          </a:xfrm>
          <a:prstGeom prst="ellipse">
            <a:avLst/>
          </a:prstGeom>
          <a:noFill/>
          <a:ln w="38100">
            <a:prstDash val="sysDash"/>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5.7</a:t>
            </a:r>
            <a:r>
              <a:rPr lang="zh-CN" altLang="en-US" dirty="0" smtClean="0"/>
              <a:t>类成员</a:t>
            </a:r>
            <a:endParaRPr lang="zh-CN" altLang="en-US" dirty="0"/>
          </a:p>
        </p:txBody>
      </p:sp>
      <p:grpSp>
        <p:nvGrpSpPr>
          <p:cNvPr id="14" name="组合 13"/>
          <p:cNvGrpSpPr/>
          <p:nvPr/>
        </p:nvGrpSpPr>
        <p:grpSpPr>
          <a:xfrm>
            <a:off x="1763688" y="3327375"/>
            <a:ext cx="5328592" cy="2549897"/>
            <a:chOff x="1403648" y="1268760"/>
            <a:chExt cx="5328592" cy="2549897"/>
          </a:xfrm>
        </p:grpSpPr>
        <p:sp>
          <p:nvSpPr>
            <p:cNvPr id="4" name="椭圆 3"/>
            <p:cNvSpPr/>
            <p:nvPr/>
          </p:nvSpPr>
          <p:spPr>
            <a:xfrm>
              <a:off x="1403648" y="1658417"/>
              <a:ext cx="3528392" cy="1584176"/>
            </a:xfrm>
            <a:prstGeom prst="ellipse">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5" name="椭圆 4"/>
            <p:cNvSpPr/>
            <p:nvPr/>
          </p:nvSpPr>
          <p:spPr>
            <a:xfrm>
              <a:off x="3275856" y="1658417"/>
              <a:ext cx="3456384" cy="1584176"/>
            </a:xfrm>
            <a:prstGeom prst="ellipse">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6" name="TextBox 5"/>
            <p:cNvSpPr txBox="1"/>
            <p:nvPr/>
          </p:nvSpPr>
          <p:spPr>
            <a:xfrm>
              <a:off x="1835696" y="2162473"/>
              <a:ext cx="1152128" cy="646331"/>
            </a:xfrm>
            <a:prstGeom prst="rect">
              <a:avLst/>
            </a:prstGeom>
            <a:noFill/>
          </p:spPr>
          <p:txBody>
            <a:bodyPr wrap="square" rtlCol="0">
              <a:spAutoFit/>
            </a:bodyPr>
            <a:lstStyle/>
            <a:p>
              <a:r>
                <a:rPr lang="zh-CN" altLang="en-US" dirty="0" smtClean="0"/>
                <a:t>成员变量</a:t>
              </a:r>
              <a:endParaRPr lang="en-US" altLang="zh-CN" dirty="0" smtClean="0"/>
            </a:p>
            <a:p>
              <a:r>
                <a:rPr lang="zh-CN" altLang="en-US" dirty="0" smtClean="0"/>
                <a:t>成员方法</a:t>
              </a:r>
              <a:endParaRPr lang="zh-CN" altLang="en-US" dirty="0"/>
            </a:p>
          </p:txBody>
        </p:sp>
        <p:sp>
          <p:nvSpPr>
            <p:cNvPr id="7" name="TextBox 6"/>
            <p:cNvSpPr txBox="1"/>
            <p:nvPr/>
          </p:nvSpPr>
          <p:spPr>
            <a:xfrm>
              <a:off x="5292080" y="2090465"/>
              <a:ext cx="1152128" cy="646331"/>
            </a:xfrm>
            <a:prstGeom prst="rect">
              <a:avLst/>
            </a:prstGeom>
            <a:noFill/>
          </p:spPr>
          <p:txBody>
            <a:bodyPr wrap="square" rtlCol="0">
              <a:spAutoFit/>
            </a:bodyPr>
            <a:lstStyle/>
            <a:p>
              <a:r>
                <a:rPr lang="zh-CN" altLang="en-US" dirty="0" smtClean="0"/>
                <a:t>成员变量</a:t>
              </a:r>
              <a:endParaRPr lang="en-US" altLang="zh-CN" dirty="0" smtClean="0"/>
            </a:p>
            <a:p>
              <a:r>
                <a:rPr lang="zh-CN" altLang="en-US" dirty="0" smtClean="0"/>
                <a:t>成员方法</a:t>
              </a:r>
              <a:endParaRPr lang="zh-CN" altLang="en-US" dirty="0"/>
            </a:p>
          </p:txBody>
        </p:sp>
        <p:sp>
          <p:nvSpPr>
            <p:cNvPr id="8" name="TextBox 7"/>
            <p:cNvSpPr txBox="1"/>
            <p:nvPr/>
          </p:nvSpPr>
          <p:spPr>
            <a:xfrm>
              <a:off x="3491880" y="2162473"/>
              <a:ext cx="1152128" cy="646331"/>
            </a:xfrm>
            <a:prstGeom prst="rect">
              <a:avLst/>
            </a:prstGeom>
            <a:noFill/>
          </p:spPr>
          <p:txBody>
            <a:bodyPr wrap="square" rtlCol="0">
              <a:spAutoFit/>
            </a:bodyPr>
            <a:lstStyle/>
            <a:p>
              <a:pPr algn="ctr"/>
              <a:r>
                <a:rPr lang="zh-CN" altLang="en-US" dirty="0" smtClean="0">
                  <a:solidFill>
                    <a:srgbClr val="FF0000"/>
                  </a:solidFill>
                </a:rPr>
                <a:t>类变量</a:t>
              </a:r>
              <a:endParaRPr lang="en-US" altLang="zh-CN" dirty="0" smtClean="0">
                <a:solidFill>
                  <a:srgbClr val="FF0000"/>
                </a:solidFill>
              </a:endParaRPr>
            </a:p>
            <a:p>
              <a:pPr algn="ctr"/>
              <a:r>
                <a:rPr lang="zh-CN" altLang="en-US" dirty="0" smtClean="0">
                  <a:solidFill>
                    <a:srgbClr val="FF0000"/>
                  </a:solidFill>
                </a:rPr>
                <a:t>类方法</a:t>
              </a:r>
              <a:endParaRPr lang="zh-CN" altLang="en-US" dirty="0">
                <a:solidFill>
                  <a:srgbClr val="FF0000"/>
                </a:solidFill>
              </a:endParaRPr>
            </a:p>
          </p:txBody>
        </p:sp>
        <p:sp>
          <p:nvSpPr>
            <p:cNvPr id="10" name="TextBox 9"/>
            <p:cNvSpPr txBox="1"/>
            <p:nvPr/>
          </p:nvSpPr>
          <p:spPr>
            <a:xfrm>
              <a:off x="2483768" y="1268760"/>
              <a:ext cx="1152128" cy="461665"/>
            </a:xfrm>
            <a:prstGeom prst="rect">
              <a:avLst/>
            </a:prstGeom>
            <a:noFill/>
          </p:spPr>
          <p:txBody>
            <a:bodyPr wrap="square" rtlCol="0">
              <a:spAutoFit/>
            </a:bodyPr>
            <a:lstStyle/>
            <a:p>
              <a:pPr algn="ctr"/>
              <a:r>
                <a:rPr lang="zh-CN" altLang="en-US" sz="2400" b="1" dirty="0" smtClean="0">
                  <a:latin typeface="Arial" pitchFamily="34" charset="0"/>
                  <a:cs typeface="Arial" pitchFamily="34" charset="0"/>
                </a:rPr>
                <a:t>对象</a:t>
              </a:r>
              <a:r>
                <a:rPr lang="en-US" altLang="zh-CN" sz="2400" b="1" dirty="0" smtClean="0">
                  <a:latin typeface="Arial" pitchFamily="34" charset="0"/>
                  <a:cs typeface="Arial" pitchFamily="34" charset="0"/>
                </a:rPr>
                <a:t>A</a:t>
              </a:r>
              <a:endParaRPr lang="zh-CN" altLang="en-US" sz="2400" b="1" dirty="0">
                <a:latin typeface="Arial" pitchFamily="34" charset="0"/>
                <a:cs typeface="Arial" pitchFamily="34" charset="0"/>
              </a:endParaRPr>
            </a:p>
          </p:txBody>
        </p:sp>
        <p:sp>
          <p:nvSpPr>
            <p:cNvPr id="11" name="TextBox 10"/>
            <p:cNvSpPr txBox="1"/>
            <p:nvPr/>
          </p:nvSpPr>
          <p:spPr>
            <a:xfrm>
              <a:off x="4644008" y="1268760"/>
              <a:ext cx="1152128" cy="461665"/>
            </a:xfrm>
            <a:prstGeom prst="rect">
              <a:avLst/>
            </a:prstGeom>
            <a:noFill/>
          </p:spPr>
          <p:txBody>
            <a:bodyPr wrap="square" rtlCol="0">
              <a:spAutoFit/>
            </a:bodyPr>
            <a:lstStyle/>
            <a:p>
              <a:pPr algn="ctr"/>
              <a:r>
                <a:rPr lang="zh-CN" altLang="en-US" sz="2400" b="1" dirty="0" smtClean="0">
                  <a:latin typeface="Arial" pitchFamily="34" charset="0"/>
                  <a:cs typeface="Arial" pitchFamily="34" charset="0"/>
                </a:rPr>
                <a:t>对象</a:t>
              </a:r>
              <a:r>
                <a:rPr lang="en-US" altLang="zh-CN" sz="2400" b="1" dirty="0" smtClean="0">
                  <a:latin typeface="Arial" pitchFamily="34" charset="0"/>
                  <a:cs typeface="Arial" pitchFamily="34" charset="0"/>
                </a:rPr>
                <a:t>B</a:t>
              </a:r>
              <a:endParaRPr lang="zh-CN" altLang="en-US" sz="2400" b="1" dirty="0">
                <a:latin typeface="Arial" pitchFamily="34" charset="0"/>
                <a:cs typeface="Arial" pitchFamily="34" charset="0"/>
              </a:endParaRPr>
            </a:p>
          </p:txBody>
        </p:sp>
        <p:sp>
          <p:nvSpPr>
            <p:cNvPr id="12" name="TextBox 11"/>
            <p:cNvSpPr txBox="1"/>
            <p:nvPr/>
          </p:nvSpPr>
          <p:spPr>
            <a:xfrm>
              <a:off x="3275856" y="3356992"/>
              <a:ext cx="2016224" cy="461665"/>
            </a:xfrm>
            <a:prstGeom prst="rect">
              <a:avLst/>
            </a:prstGeom>
            <a:noFill/>
          </p:spPr>
          <p:txBody>
            <a:bodyPr wrap="square" rtlCol="0">
              <a:spAutoFit/>
            </a:bodyPr>
            <a:lstStyle/>
            <a:p>
              <a:pPr algn="ctr"/>
              <a:r>
                <a:rPr lang="zh-CN" altLang="en-US" sz="2400" b="1" dirty="0" smtClean="0">
                  <a:solidFill>
                    <a:srgbClr val="FF0000"/>
                  </a:solidFill>
                  <a:latin typeface="华文细黑" pitchFamily="2" charset="-122"/>
                  <a:ea typeface="华文细黑" pitchFamily="2" charset="-122"/>
                  <a:cs typeface="Arial" pitchFamily="34" charset="0"/>
                </a:rPr>
                <a:t>类成员共享</a:t>
              </a:r>
              <a:endParaRPr lang="zh-CN" altLang="en-US" sz="2400" b="1" dirty="0">
                <a:solidFill>
                  <a:srgbClr val="FF0000"/>
                </a:solidFill>
                <a:latin typeface="华文细黑" pitchFamily="2" charset="-122"/>
                <a:ea typeface="华文细黑" pitchFamily="2" charset="-122"/>
                <a:cs typeface="Arial" pitchFamily="34" charset="0"/>
              </a:endParaRPr>
            </a:p>
          </p:txBody>
        </p:sp>
      </p:grpSp>
      <p:sp>
        <p:nvSpPr>
          <p:cNvPr id="13" name="TextBox 12"/>
          <p:cNvSpPr txBox="1"/>
          <p:nvPr/>
        </p:nvSpPr>
        <p:spPr>
          <a:xfrm>
            <a:off x="323528" y="995242"/>
            <a:ext cx="8496944" cy="1692771"/>
          </a:xfrm>
          <a:prstGeom prst="rect">
            <a:avLst/>
          </a:prstGeom>
          <a:noFill/>
        </p:spPr>
        <p:txBody>
          <a:bodyPr wrap="square" rtlCol="0">
            <a:spAutoFit/>
          </a:bodyPr>
          <a:lstStyle/>
          <a:p>
            <a:pPr>
              <a:buFont typeface="Wingdings" pitchFamily="2" charset="2"/>
              <a:buChar char="Ø"/>
            </a:pPr>
            <a:r>
              <a:rPr lang="zh-CN" altLang="en-US" sz="2600" b="1" dirty="0" smtClean="0">
                <a:solidFill>
                  <a:srgbClr val="0000FF"/>
                </a:solidFill>
                <a:latin typeface="华文细黑" pitchFamily="2" charset="-122"/>
                <a:ea typeface="华文细黑" pitchFamily="2" charset="-122"/>
                <a:cs typeface="Arial" pitchFamily="34" charset="0"/>
              </a:rPr>
              <a:t>如果类中包含类成员</a:t>
            </a:r>
            <a:r>
              <a:rPr lang="en-US" altLang="zh-CN" sz="2600" b="1" dirty="0" smtClean="0">
                <a:solidFill>
                  <a:srgbClr val="0000FF"/>
                </a:solidFill>
                <a:latin typeface="华文细黑" pitchFamily="2" charset="-122"/>
                <a:ea typeface="华文细黑" pitchFamily="2" charset="-122"/>
                <a:cs typeface="Arial" pitchFamily="34" charset="0"/>
              </a:rPr>
              <a:t>(</a:t>
            </a:r>
            <a:r>
              <a:rPr lang="zh-CN" altLang="en-US" sz="2600" b="1" dirty="0" smtClean="0">
                <a:solidFill>
                  <a:srgbClr val="0000FF"/>
                </a:solidFill>
                <a:latin typeface="华文细黑" pitchFamily="2" charset="-122"/>
                <a:ea typeface="华文细黑" pitchFamily="2" charset="-122"/>
                <a:cs typeface="Arial" pitchFamily="34" charset="0"/>
              </a:rPr>
              <a:t>类变量</a:t>
            </a:r>
            <a:r>
              <a:rPr lang="en-US" altLang="zh-CN" sz="2600" b="1" dirty="0" smtClean="0">
                <a:solidFill>
                  <a:srgbClr val="0000FF"/>
                </a:solidFill>
                <a:latin typeface="华文细黑" pitchFamily="2" charset="-122"/>
                <a:ea typeface="华文细黑" pitchFamily="2" charset="-122"/>
                <a:cs typeface="Arial" pitchFamily="34" charset="0"/>
              </a:rPr>
              <a:t>/</a:t>
            </a:r>
            <a:r>
              <a:rPr lang="zh-CN" altLang="en-US" sz="2600" b="1" dirty="0" smtClean="0">
                <a:solidFill>
                  <a:srgbClr val="0000FF"/>
                </a:solidFill>
                <a:latin typeface="华文细黑" pitchFamily="2" charset="-122"/>
                <a:ea typeface="华文细黑" pitchFamily="2" charset="-122"/>
                <a:cs typeface="Arial" pitchFamily="34" charset="0"/>
              </a:rPr>
              <a:t>类方法</a:t>
            </a:r>
            <a:r>
              <a:rPr lang="en-US" altLang="zh-CN" sz="2600" b="1" dirty="0" smtClean="0">
                <a:solidFill>
                  <a:srgbClr val="0000FF"/>
                </a:solidFill>
                <a:latin typeface="华文细黑" pitchFamily="2" charset="-122"/>
                <a:ea typeface="华文细黑" pitchFamily="2" charset="-122"/>
                <a:cs typeface="Arial" pitchFamily="34" charset="0"/>
              </a:rPr>
              <a:t>)</a:t>
            </a:r>
            <a:r>
              <a:rPr lang="zh-CN" altLang="en-US" sz="2600" b="1" dirty="0" smtClean="0">
                <a:solidFill>
                  <a:srgbClr val="0000FF"/>
                </a:solidFill>
                <a:latin typeface="华文细黑" pitchFamily="2" charset="-122"/>
                <a:ea typeface="华文细黑" pitchFamily="2" charset="-122"/>
                <a:cs typeface="Arial" pitchFamily="34" charset="0"/>
              </a:rPr>
              <a:t>，系统只在实例化该类的第一个对象的时候，为类成员分配内存，以后再生成该类得实例对象时，将不再为类成员分配内存，不同对象的类变量将共享同一内存空间。</a:t>
            </a:r>
            <a:endParaRPr lang="zh-CN" altLang="en-US" sz="2600" b="1" dirty="0">
              <a:solidFill>
                <a:srgbClr val="0000FF"/>
              </a:solidFill>
              <a:latin typeface="华文细黑" pitchFamily="2" charset="-122"/>
              <a:ea typeface="华文细黑" pitchFamily="2" charset="-122"/>
              <a:cs typeface="Arial" pitchFamily="34" charset="0"/>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5.7</a:t>
            </a:r>
            <a:r>
              <a:rPr lang="zh-CN" altLang="en-US" dirty="0" smtClean="0"/>
              <a:t>类成员</a:t>
            </a:r>
            <a:endParaRPr lang="zh-CN" altLang="en-US" dirty="0"/>
          </a:p>
        </p:txBody>
      </p:sp>
      <p:sp>
        <p:nvSpPr>
          <p:cNvPr id="13" name="TextBox 12"/>
          <p:cNvSpPr txBox="1"/>
          <p:nvPr/>
        </p:nvSpPr>
        <p:spPr>
          <a:xfrm>
            <a:off x="323528" y="995244"/>
            <a:ext cx="8496944" cy="3231654"/>
          </a:xfrm>
          <a:prstGeom prst="rect">
            <a:avLst/>
          </a:prstGeom>
          <a:noFill/>
        </p:spPr>
        <p:txBody>
          <a:bodyPr wrap="square" rtlCol="0">
            <a:spAutoFit/>
          </a:bodyPr>
          <a:lstStyle/>
          <a:p>
            <a:pPr>
              <a:spcBef>
                <a:spcPts val="600"/>
              </a:spcBef>
              <a:spcAft>
                <a:spcPts val="600"/>
              </a:spcAft>
              <a:buFont typeface="Wingdings" pitchFamily="2" charset="2"/>
              <a:buChar char="n"/>
            </a:pPr>
            <a:r>
              <a:rPr lang="en-US" altLang="zh-CN" sz="2800" b="1" dirty="0" smtClean="0">
                <a:solidFill>
                  <a:srgbClr val="FF0000"/>
                </a:solidFill>
                <a:latin typeface="Arial" pitchFamily="34" charset="0"/>
                <a:ea typeface="华文细黑" pitchFamily="2" charset="-122"/>
                <a:cs typeface="Arial" pitchFamily="34" charset="0"/>
              </a:rPr>
              <a:t>1</a:t>
            </a:r>
            <a:r>
              <a:rPr lang="zh-CN" altLang="en-US" sz="2800" b="1" dirty="0" smtClean="0">
                <a:solidFill>
                  <a:srgbClr val="FF0000"/>
                </a:solidFill>
                <a:latin typeface="Arial" pitchFamily="34" charset="0"/>
                <a:ea typeface="华文细黑" pitchFamily="2" charset="-122"/>
                <a:cs typeface="Arial" pitchFamily="34" charset="0"/>
              </a:rPr>
              <a:t> 类变量</a:t>
            </a:r>
            <a:r>
              <a:rPr lang="en-US" altLang="zh-CN" sz="2800" b="1" dirty="0" smtClean="0">
                <a:solidFill>
                  <a:srgbClr val="FF0000"/>
                </a:solidFill>
                <a:latin typeface="Arial" pitchFamily="34" charset="0"/>
                <a:ea typeface="华文细黑" pitchFamily="2" charset="-122"/>
                <a:cs typeface="Arial" pitchFamily="34" charset="0"/>
              </a:rPr>
              <a:t>(</a:t>
            </a:r>
            <a:r>
              <a:rPr lang="zh-CN" altLang="en-US" sz="2800" b="1" dirty="0" smtClean="0">
                <a:solidFill>
                  <a:srgbClr val="FF0000"/>
                </a:solidFill>
                <a:latin typeface="Arial" pitchFamily="34" charset="0"/>
                <a:ea typeface="华文细黑" pitchFamily="2" charset="-122"/>
                <a:cs typeface="Arial" pitchFamily="34" charset="0"/>
              </a:rPr>
              <a:t>静态变量</a:t>
            </a:r>
            <a:r>
              <a:rPr lang="en-US" altLang="zh-CN" sz="2800" b="1" dirty="0" smtClean="0">
                <a:solidFill>
                  <a:srgbClr val="FF0000"/>
                </a:solidFill>
                <a:latin typeface="Arial" pitchFamily="34" charset="0"/>
                <a:ea typeface="华文细黑" pitchFamily="2" charset="-122"/>
                <a:cs typeface="Arial" pitchFamily="34" charset="0"/>
              </a:rPr>
              <a:t>)</a:t>
            </a:r>
            <a:endParaRPr lang="en-US" altLang="zh-CN" sz="2400" b="1" dirty="0" smtClean="0">
              <a:latin typeface="Arial" pitchFamily="34" charset="0"/>
              <a:ea typeface="华文细黑" pitchFamily="2" charset="-122"/>
              <a:cs typeface="Arial" pitchFamily="34" charset="0"/>
            </a:endParaRPr>
          </a:p>
          <a:p>
            <a:pPr>
              <a:spcBef>
                <a:spcPts val="600"/>
              </a:spcBef>
              <a:spcAft>
                <a:spcPts val="600"/>
              </a:spcAft>
              <a:buFont typeface="Wingdings" pitchFamily="2" charset="2"/>
              <a:buChar char="Ø"/>
            </a:pPr>
            <a:r>
              <a:rPr lang="zh-CN" altLang="en-US" sz="2600" b="1" dirty="0" smtClean="0">
                <a:latin typeface="Arial" pitchFamily="34" charset="0"/>
                <a:ea typeface="华文细黑" pitchFamily="2" charset="-122"/>
                <a:cs typeface="Arial" pitchFamily="34" charset="0"/>
              </a:rPr>
              <a:t>在程序设计中，有时需要让一个变量被类的多个实例对象所共享，以实现多个对象之间的通信，或用于记录已被创建的对象的个数，而这样的变量被称为类变量或静态变量。</a:t>
            </a:r>
            <a:endParaRPr lang="en-US" altLang="zh-CN" sz="2600" b="1" dirty="0" smtClean="0">
              <a:latin typeface="Arial" pitchFamily="34" charset="0"/>
              <a:ea typeface="华文细黑" pitchFamily="2" charset="-122"/>
              <a:cs typeface="Arial" pitchFamily="34" charset="0"/>
            </a:endParaRPr>
          </a:p>
          <a:p>
            <a:pPr>
              <a:spcBef>
                <a:spcPts val="600"/>
              </a:spcBef>
              <a:spcAft>
                <a:spcPts val="600"/>
              </a:spcAft>
              <a:buFont typeface="Wingdings" pitchFamily="2" charset="2"/>
              <a:buChar char="Ø"/>
            </a:pPr>
            <a:r>
              <a:rPr lang="zh-CN" altLang="en-US" sz="2600" b="1" dirty="0" smtClean="0">
                <a:latin typeface="Arial" pitchFamily="34" charset="0"/>
                <a:ea typeface="华文细黑" pitchFamily="2" charset="-122"/>
                <a:cs typeface="Arial" pitchFamily="34" charset="0"/>
              </a:rPr>
              <a:t>将一个变量定义为类变量的方法就是将这个变量标记上关键字</a:t>
            </a:r>
            <a:r>
              <a:rPr lang="en-US" altLang="zh-CN" sz="2600" b="1" dirty="0" smtClean="0">
                <a:solidFill>
                  <a:srgbClr val="FF0000"/>
                </a:solidFill>
                <a:latin typeface="Arial" pitchFamily="34" charset="0"/>
                <a:ea typeface="华文细黑" pitchFamily="2" charset="-122"/>
                <a:cs typeface="Arial" pitchFamily="34" charset="0"/>
              </a:rPr>
              <a:t>static</a:t>
            </a:r>
            <a:r>
              <a:rPr lang="zh-CN" altLang="en-US" sz="2600" b="1" dirty="0" smtClean="0">
                <a:latin typeface="Arial" pitchFamily="34" charset="0"/>
                <a:ea typeface="华文细黑" pitchFamily="2" charset="-122"/>
                <a:cs typeface="Arial" pitchFamily="34" charset="0"/>
              </a:rPr>
              <a:t>。</a:t>
            </a:r>
            <a:endParaRPr lang="zh-CN" altLang="en-US" sz="2600" b="1" dirty="0">
              <a:latin typeface="Arial" pitchFamily="34" charset="0"/>
              <a:ea typeface="华文细黑" pitchFamily="2" charset="-122"/>
              <a:cs typeface="Arial" pitchFamily="34" charset="0"/>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5.7</a:t>
            </a:r>
            <a:r>
              <a:rPr lang="zh-CN" altLang="en-US" dirty="0" smtClean="0"/>
              <a:t>类成员</a:t>
            </a:r>
            <a:endParaRPr lang="zh-CN" altLang="en-US" dirty="0"/>
          </a:p>
        </p:txBody>
      </p:sp>
      <p:pic>
        <p:nvPicPr>
          <p:cNvPr id="1026" name="Picture 2"/>
          <p:cNvPicPr>
            <a:picLocks noChangeAspect="1" noChangeArrowheads="1"/>
          </p:cNvPicPr>
          <p:nvPr/>
        </p:nvPicPr>
        <p:blipFill>
          <a:blip r:embed="rId2" cstate="print"/>
          <a:srcRect/>
          <a:stretch>
            <a:fillRect/>
          </a:stretch>
        </p:blipFill>
        <p:spPr bwMode="auto">
          <a:xfrm>
            <a:off x="35496" y="1268760"/>
            <a:ext cx="3554528" cy="2736304"/>
          </a:xfrm>
          <a:prstGeom prst="rect">
            <a:avLst/>
          </a:prstGeom>
          <a:noFill/>
          <a:ln w="9525">
            <a:solidFill>
              <a:srgbClr val="FF0000"/>
            </a:solid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3635896" y="1268760"/>
            <a:ext cx="5328592" cy="4248472"/>
          </a:xfrm>
          <a:prstGeom prst="rect">
            <a:avLst/>
          </a:prstGeom>
          <a:noFill/>
          <a:ln w="9525">
            <a:solidFill>
              <a:srgbClr val="FF0000"/>
            </a:solidFill>
            <a:miter lim="800000"/>
            <a:headEnd/>
            <a:tailEnd/>
          </a:ln>
        </p:spPr>
      </p:pic>
      <p:pic>
        <p:nvPicPr>
          <p:cNvPr id="1028" name="Picture 4"/>
          <p:cNvPicPr>
            <a:picLocks noChangeAspect="1" noChangeArrowheads="1"/>
          </p:cNvPicPr>
          <p:nvPr/>
        </p:nvPicPr>
        <p:blipFill>
          <a:blip r:embed="rId4" cstate="print"/>
          <a:srcRect/>
          <a:stretch>
            <a:fillRect/>
          </a:stretch>
        </p:blipFill>
        <p:spPr bwMode="auto">
          <a:xfrm>
            <a:off x="395536" y="4581128"/>
            <a:ext cx="3060339" cy="1296144"/>
          </a:xfrm>
          <a:prstGeom prst="rect">
            <a:avLst/>
          </a:prstGeom>
          <a:noFill/>
          <a:ln w="9525">
            <a:solidFill>
              <a:srgbClr val="FF0000"/>
            </a:solidFill>
            <a:miter lim="800000"/>
            <a:headEnd/>
            <a:tailEnd/>
          </a:ln>
        </p:spPr>
      </p:pic>
      <p:sp>
        <p:nvSpPr>
          <p:cNvPr id="15" name="椭圆 14"/>
          <p:cNvSpPr/>
          <p:nvPr/>
        </p:nvSpPr>
        <p:spPr>
          <a:xfrm>
            <a:off x="4139952" y="3068960"/>
            <a:ext cx="4608512" cy="576064"/>
          </a:xfrm>
          <a:prstGeom prst="ellipse">
            <a:avLst/>
          </a:prstGeom>
          <a:noFill/>
          <a:ln w="28575">
            <a:prstDash val="dash"/>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16" name="椭圆 15"/>
          <p:cNvSpPr/>
          <p:nvPr/>
        </p:nvSpPr>
        <p:spPr>
          <a:xfrm>
            <a:off x="6948264" y="4005064"/>
            <a:ext cx="2088232" cy="936104"/>
          </a:xfrm>
          <a:prstGeom prst="ellipse">
            <a:avLst/>
          </a:prstGeom>
          <a:noFill/>
          <a:ln w="28575">
            <a:prstDash val="dash"/>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17" name="圆角矩形标注 16"/>
          <p:cNvSpPr/>
          <p:nvPr/>
        </p:nvSpPr>
        <p:spPr>
          <a:xfrm>
            <a:off x="6300192" y="1700808"/>
            <a:ext cx="1944216" cy="936104"/>
          </a:xfrm>
          <a:prstGeom prst="wedgeRoundRectCallout">
            <a:avLst>
              <a:gd name="adj1" fmla="val -26059"/>
              <a:gd name="adj2" fmla="val 74904"/>
              <a:gd name="adj3" fmla="val 16667"/>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sz="2000" b="1" dirty="0" smtClean="0"/>
              <a:t>直接使用类名指向静态变量</a:t>
            </a:r>
            <a:endParaRPr lang="zh-CN" altLang="en-US" sz="20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2" presetClass="entr" presetSubtype="4" fill="hold" nodeType="clickEffect">
                                  <p:stCondLst>
                                    <p:cond delay="0"/>
                                  </p:stCondLst>
                                  <p:childTnLst>
                                    <p:set>
                                      <p:cBhvr>
                                        <p:cTn id="14" dur="1" fill="hold">
                                          <p:stCondLst>
                                            <p:cond delay="0"/>
                                          </p:stCondLst>
                                        </p:cTn>
                                        <p:tgtEl>
                                          <p:spTgt spid="1028"/>
                                        </p:tgtEl>
                                        <p:attrNameLst>
                                          <p:attrName>style.visibility</p:attrName>
                                        </p:attrNameLst>
                                      </p:cBhvr>
                                      <p:to>
                                        <p:strVal val="visible"/>
                                      </p:to>
                                    </p:set>
                                    <p:animEffect transition="in" filter="slide(fromBottom)">
                                      <p:cBhvr>
                                        <p:cTn id="15" dur="500"/>
                                        <p:tgtEl>
                                          <p:spTgt spid="1028"/>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dissolve">
                                      <p:cBhvr>
                                        <p:cTn id="20" dur="500"/>
                                        <p:tgtEl>
                                          <p:spTgt spid="15"/>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dissolve">
                                      <p:cBhvr>
                                        <p:cTn id="25" dur="500"/>
                                        <p:tgtEl>
                                          <p:spTgt spid="16"/>
                                        </p:tgtEl>
                                      </p:cBhvr>
                                    </p:animEffect>
                                  </p:childTnLst>
                                </p:cTn>
                              </p:par>
                            </p:childTnLst>
                          </p:cTn>
                        </p:par>
                      </p:childTnLst>
                    </p:cTn>
                  </p:par>
                  <p:par>
                    <p:cTn id="26" fill="hold">
                      <p:stCondLst>
                        <p:cond delay="indefinite"/>
                      </p:stCondLst>
                      <p:childTnLst>
                        <p:par>
                          <p:cTn id="27" fill="hold">
                            <p:stCondLst>
                              <p:cond delay="0"/>
                            </p:stCondLst>
                            <p:childTnLst>
                              <p:par>
                                <p:cTn id="28" presetID="54" presetClass="entr" presetSubtype="0" accel="100000" fill="hold" grpId="0" nodeType="clickEffect">
                                  <p:stCondLst>
                                    <p:cond delay="0"/>
                                  </p:stCondLst>
                                  <p:childTnLst>
                                    <p:set>
                                      <p:cBhvr>
                                        <p:cTn id="29" dur="1" fill="hold">
                                          <p:stCondLst>
                                            <p:cond delay="0"/>
                                          </p:stCondLst>
                                        </p:cTn>
                                        <p:tgtEl>
                                          <p:spTgt spid="17"/>
                                        </p:tgtEl>
                                        <p:attrNameLst>
                                          <p:attrName>style.visibility</p:attrName>
                                        </p:attrNameLst>
                                      </p:cBhvr>
                                      <p:to>
                                        <p:strVal val="visible"/>
                                      </p:to>
                                    </p:set>
                                    <p:anim calcmode="lin" valueType="num">
                                      <p:cBhvr>
                                        <p:cTn id="30" dur="500" fill="hold"/>
                                        <p:tgtEl>
                                          <p:spTgt spid="17"/>
                                        </p:tgtEl>
                                        <p:attrNameLst>
                                          <p:attrName>ppt_w</p:attrName>
                                        </p:attrNameLst>
                                      </p:cBhvr>
                                      <p:tavLst>
                                        <p:tav tm="0">
                                          <p:val>
                                            <p:strVal val="#ppt_w*0.05"/>
                                          </p:val>
                                        </p:tav>
                                        <p:tav tm="100000">
                                          <p:val>
                                            <p:strVal val="#ppt_w"/>
                                          </p:val>
                                        </p:tav>
                                      </p:tavLst>
                                    </p:anim>
                                    <p:anim calcmode="lin" valueType="num">
                                      <p:cBhvr>
                                        <p:cTn id="31" dur="500" fill="hold"/>
                                        <p:tgtEl>
                                          <p:spTgt spid="17"/>
                                        </p:tgtEl>
                                        <p:attrNameLst>
                                          <p:attrName>ppt_h</p:attrName>
                                        </p:attrNameLst>
                                      </p:cBhvr>
                                      <p:tavLst>
                                        <p:tav tm="0">
                                          <p:val>
                                            <p:strVal val="#ppt_h"/>
                                          </p:val>
                                        </p:tav>
                                        <p:tav tm="100000">
                                          <p:val>
                                            <p:strVal val="#ppt_h"/>
                                          </p:val>
                                        </p:tav>
                                      </p:tavLst>
                                    </p:anim>
                                    <p:anim calcmode="lin" valueType="num">
                                      <p:cBhvr>
                                        <p:cTn id="32" dur="500" fill="hold"/>
                                        <p:tgtEl>
                                          <p:spTgt spid="17"/>
                                        </p:tgtEl>
                                        <p:attrNameLst>
                                          <p:attrName>ppt_x</p:attrName>
                                        </p:attrNameLst>
                                      </p:cBhvr>
                                      <p:tavLst>
                                        <p:tav tm="0">
                                          <p:val>
                                            <p:strVal val="#ppt_x-.2"/>
                                          </p:val>
                                        </p:tav>
                                        <p:tav tm="100000">
                                          <p:val>
                                            <p:strVal val="#ppt_x"/>
                                          </p:val>
                                        </p:tav>
                                      </p:tavLst>
                                    </p:anim>
                                    <p:anim calcmode="lin" valueType="num">
                                      <p:cBhvr>
                                        <p:cTn id="33" dur="500" fill="hold"/>
                                        <p:tgtEl>
                                          <p:spTgt spid="17"/>
                                        </p:tgtEl>
                                        <p:attrNameLst>
                                          <p:attrName>ppt_y</p:attrName>
                                        </p:attrNameLst>
                                      </p:cBhvr>
                                      <p:tavLst>
                                        <p:tav tm="0">
                                          <p:val>
                                            <p:strVal val="#ppt_y"/>
                                          </p:val>
                                        </p:tav>
                                        <p:tav tm="100000">
                                          <p:val>
                                            <p:strVal val="#ppt_y"/>
                                          </p:val>
                                        </p:tav>
                                      </p:tavLst>
                                    </p:anim>
                                    <p:animEffect transition="in" filter="fade">
                                      <p:cBhvr>
                                        <p:cTn id="3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p:cNvPicPr>
            <a:picLocks noChangeAspect="1" noChangeArrowheads="1"/>
          </p:cNvPicPr>
          <p:nvPr/>
        </p:nvPicPr>
        <p:blipFill>
          <a:blip r:embed="rId2" cstate="print"/>
          <a:srcRect/>
          <a:stretch>
            <a:fillRect/>
          </a:stretch>
        </p:blipFill>
        <p:spPr bwMode="auto">
          <a:xfrm>
            <a:off x="467544" y="4293096"/>
            <a:ext cx="5400600" cy="2465512"/>
          </a:xfrm>
          <a:prstGeom prst="rect">
            <a:avLst/>
          </a:prstGeom>
          <a:noFill/>
          <a:ln w="9525">
            <a:solidFill>
              <a:srgbClr val="FF0000"/>
            </a:solidFill>
            <a:miter lim="800000"/>
            <a:headEnd/>
            <a:tailEnd/>
          </a:ln>
        </p:spPr>
      </p:pic>
      <p:sp>
        <p:nvSpPr>
          <p:cNvPr id="3" name="标题 2"/>
          <p:cNvSpPr>
            <a:spLocks noGrp="1"/>
          </p:cNvSpPr>
          <p:nvPr>
            <p:ph type="title"/>
          </p:nvPr>
        </p:nvSpPr>
        <p:spPr/>
        <p:txBody>
          <a:bodyPr/>
          <a:lstStyle/>
          <a:p>
            <a:r>
              <a:rPr lang="en-US" altLang="zh-CN" dirty="0" smtClean="0"/>
              <a:t>5.7</a:t>
            </a:r>
            <a:r>
              <a:rPr lang="zh-CN" altLang="en-US" dirty="0" smtClean="0"/>
              <a:t>类成员</a:t>
            </a:r>
            <a:endParaRPr lang="zh-CN" altLang="en-US" dirty="0"/>
          </a:p>
        </p:txBody>
      </p:sp>
      <p:sp>
        <p:nvSpPr>
          <p:cNvPr id="13" name="TextBox 12"/>
          <p:cNvSpPr txBox="1"/>
          <p:nvPr/>
        </p:nvSpPr>
        <p:spPr>
          <a:xfrm>
            <a:off x="323528" y="985371"/>
            <a:ext cx="8496944" cy="1723549"/>
          </a:xfrm>
          <a:prstGeom prst="rect">
            <a:avLst/>
          </a:prstGeom>
          <a:noFill/>
        </p:spPr>
        <p:txBody>
          <a:bodyPr wrap="square" rtlCol="0">
            <a:spAutoFit/>
          </a:bodyPr>
          <a:lstStyle/>
          <a:p>
            <a:pPr>
              <a:buFont typeface="Wingdings" pitchFamily="2" charset="2"/>
              <a:buChar char="n"/>
            </a:pPr>
            <a:r>
              <a:rPr lang="en-US" altLang="zh-CN" sz="2800" b="1" dirty="0" smtClean="0">
                <a:solidFill>
                  <a:srgbClr val="FF0000"/>
                </a:solidFill>
                <a:latin typeface="Arial" pitchFamily="34" charset="0"/>
                <a:ea typeface="华文细黑" pitchFamily="2" charset="-122"/>
                <a:cs typeface="Arial" pitchFamily="34" charset="0"/>
              </a:rPr>
              <a:t>2</a:t>
            </a:r>
            <a:r>
              <a:rPr lang="zh-CN" altLang="en-US" sz="2800" b="1" dirty="0" smtClean="0">
                <a:solidFill>
                  <a:srgbClr val="FF0000"/>
                </a:solidFill>
                <a:latin typeface="Arial" pitchFamily="34" charset="0"/>
                <a:ea typeface="华文细黑" pitchFamily="2" charset="-122"/>
                <a:cs typeface="Arial" pitchFamily="34" charset="0"/>
              </a:rPr>
              <a:t> 类方法</a:t>
            </a:r>
            <a:r>
              <a:rPr lang="en-US" altLang="zh-CN" sz="2800" b="1" dirty="0" smtClean="0">
                <a:solidFill>
                  <a:srgbClr val="FF0000"/>
                </a:solidFill>
                <a:latin typeface="Arial" pitchFamily="34" charset="0"/>
                <a:ea typeface="华文细黑" pitchFamily="2" charset="-122"/>
                <a:cs typeface="Arial" pitchFamily="34" charset="0"/>
              </a:rPr>
              <a:t>(</a:t>
            </a:r>
            <a:r>
              <a:rPr lang="zh-CN" altLang="en-US" sz="2800" b="1" dirty="0" smtClean="0">
                <a:solidFill>
                  <a:srgbClr val="FF0000"/>
                </a:solidFill>
                <a:latin typeface="Arial" pitchFamily="34" charset="0"/>
                <a:ea typeface="华文细黑" pitchFamily="2" charset="-122"/>
                <a:cs typeface="Arial" pitchFamily="34" charset="0"/>
              </a:rPr>
              <a:t>静态方法</a:t>
            </a:r>
            <a:r>
              <a:rPr lang="en-US" altLang="zh-CN" sz="2800" b="1" dirty="0" smtClean="0">
                <a:solidFill>
                  <a:srgbClr val="FF0000"/>
                </a:solidFill>
                <a:latin typeface="Arial" pitchFamily="34" charset="0"/>
                <a:ea typeface="华文细黑" pitchFamily="2" charset="-122"/>
                <a:cs typeface="Arial" pitchFamily="34" charset="0"/>
              </a:rPr>
              <a:t>)</a:t>
            </a:r>
            <a:endParaRPr lang="en-US" altLang="zh-CN" sz="2400" b="1" dirty="0" smtClean="0">
              <a:latin typeface="Arial" pitchFamily="34" charset="0"/>
              <a:ea typeface="华文细黑" pitchFamily="2" charset="-122"/>
              <a:cs typeface="Arial" pitchFamily="34" charset="0"/>
            </a:endParaRPr>
          </a:p>
          <a:p>
            <a:pPr>
              <a:buFont typeface="Wingdings" pitchFamily="2" charset="2"/>
              <a:buChar char="Ø"/>
            </a:pPr>
            <a:r>
              <a:rPr lang="zh-CN" altLang="en-US" sz="2600" b="1" dirty="0" smtClean="0">
                <a:latin typeface="Arial" pitchFamily="34" charset="0"/>
                <a:ea typeface="华文细黑" pitchFamily="2" charset="-122"/>
                <a:cs typeface="Arial" pitchFamily="34" charset="0"/>
              </a:rPr>
              <a:t>在程序设计中，如果需要在尚未创建一个对象实例的时候就去引用它的程序代码，那么标记上关键字</a:t>
            </a:r>
            <a:r>
              <a:rPr lang="en-US" altLang="zh-CN" sz="2600" b="1" dirty="0" smtClean="0">
                <a:solidFill>
                  <a:srgbClr val="FF0000"/>
                </a:solidFill>
                <a:latin typeface="Arial" pitchFamily="34" charset="0"/>
                <a:ea typeface="华文细黑" pitchFamily="2" charset="-122"/>
                <a:cs typeface="Arial" pitchFamily="34" charset="0"/>
              </a:rPr>
              <a:t>static</a:t>
            </a:r>
            <a:r>
              <a:rPr lang="zh-CN" altLang="en-US" sz="2600" b="1" dirty="0" smtClean="0">
                <a:latin typeface="Arial" pitchFamily="34" charset="0"/>
                <a:ea typeface="华文细黑" pitchFamily="2" charset="-122"/>
                <a:cs typeface="Arial" pitchFamily="34" charset="0"/>
              </a:rPr>
              <a:t>，这样的方法称为类方法或静态方法。</a:t>
            </a:r>
            <a:endParaRPr lang="en-US" altLang="zh-CN" sz="2600" b="1" dirty="0" smtClean="0">
              <a:latin typeface="Arial" pitchFamily="34" charset="0"/>
              <a:ea typeface="华文细黑" pitchFamily="2" charset="-122"/>
              <a:cs typeface="Arial" pitchFamily="34" charset="0"/>
            </a:endParaRPr>
          </a:p>
        </p:txBody>
      </p:sp>
      <p:pic>
        <p:nvPicPr>
          <p:cNvPr id="2050" name="Picture 2"/>
          <p:cNvPicPr>
            <a:picLocks noChangeAspect="1" noChangeArrowheads="1"/>
          </p:cNvPicPr>
          <p:nvPr/>
        </p:nvPicPr>
        <p:blipFill>
          <a:blip r:embed="rId3" cstate="print"/>
          <a:srcRect/>
          <a:stretch>
            <a:fillRect/>
          </a:stretch>
        </p:blipFill>
        <p:spPr bwMode="auto">
          <a:xfrm>
            <a:off x="467544" y="2708920"/>
            <a:ext cx="5369268" cy="1584176"/>
          </a:xfrm>
          <a:prstGeom prst="rect">
            <a:avLst/>
          </a:prstGeom>
          <a:noFill/>
          <a:ln w="9525">
            <a:solidFill>
              <a:srgbClr val="FF0000"/>
            </a:solidFill>
            <a:miter lim="800000"/>
            <a:headEnd/>
            <a:tailEnd/>
          </a:ln>
        </p:spPr>
      </p:pic>
      <p:sp>
        <p:nvSpPr>
          <p:cNvPr id="12" name="椭圆 11"/>
          <p:cNvSpPr/>
          <p:nvPr/>
        </p:nvSpPr>
        <p:spPr>
          <a:xfrm>
            <a:off x="1331640" y="5790750"/>
            <a:ext cx="4248472" cy="288032"/>
          </a:xfrm>
          <a:prstGeom prst="ellipse">
            <a:avLst/>
          </a:prstGeom>
          <a:noFill/>
          <a:ln w="28575">
            <a:prstDash val="dash"/>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14" name="圆角矩形标注 13"/>
          <p:cNvSpPr/>
          <p:nvPr/>
        </p:nvSpPr>
        <p:spPr>
          <a:xfrm>
            <a:off x="3779912" y="4581128"/>
            <a:ext cx="1944216" cy="936104"/>
          </a:xfrm>
          <a:prstGeom prst="wedgeRoundRectCallout">
            <a:avLst>
              <a:gd name="adj1" fmla="val -26059"/>
              <a:gd name="adj2" fmla="val 74904"/>
              <a:gd name="adj3" fmla="val 16667"/>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sz="2000" b="1" dirty="0" smtClean="0"/>
              <a:t>直接使用类名指向静态方法</a:t>
            </a:r>
            <a:endParaRPr lang="zh-CN" altLang="en-US" sz="2000" b="1" dirty="0"/>
          </a:p>
        </p:txBody>
      </p:sp>
      <p:sp>
        <p:nvSpPr>
          <p:cNvPr id="18" name="TextBox 17"/>
          <p:cNvSpPr txBox="1"/>
          <p:nvPr/>
        </p:nvSpPr>
        <p:spPr>
          <a:xfrm>
            <a:off x="6228184" y="2348880"/>
            <a:ext cx="2736304" cy="1938992"/>
          </a:xfrm>
          <a:prstGeom prst="rect">
            <a:avLst/>
          </a:prstGeom>
          <a:solidFill>
            <a:srgbClr val="FFFFCC"/>
          </a:solidFill>
        </p:spPr>
        <p:txBody>
          <a:bodyPr wrap="square" rtlCol="0">
            <a:spAutoFit/>
          </a:bodyPr>
          <a:lstStyle/>
          <a:p>
            <a:r>
              <a:rPr lang="zh-CN" altLang="en-US" sz="2400" b="1" dirty="0" smtClean="0">
                <a:solidFill>
                  <a:srgbClr val="0000FF"/>
                </a:solidFill>
                <a:latin typeface="Arial" pitchFamily="34" charset="0"/>
                <a:ea typeface="华文细黑" pitchFamily="2" charset="-122"/>
                <a:cs typeface="Arial" pitchFamily="34" charset="0"/>
              </a:rPr>
              <a:t>由于静态方法在没有定义它所属的类的对象的情况下加以调用，故不存在</a:t>
            </a:r>
            <a:r>
              <a:rPr lang="en-US" altLang="zh-CN" sz="2400" b="1" dirty="0" smtClean="0">
                <a:solidFill>
                  <a:srgbClr val="FF0000"/>
                </a:solidFill>
                <a:latin typeface="Arial" pitchFamily="34" charset="0"/>
                <a:ea typeface="华文细黑" pitchFamily="2" charset="-122"/>
                <a:cs typeface="Arial" pitchFamily="34" charset="0"/>
              </a:rPr>
              <a:t>this</a:t>
            </a:r>
            <a:r>
              <a:rPr lang="zh-CN" altLang="en-US" sz="2400" b="1" dirty="0" smtClean="0">
                <a:solidFill>
                  <a:srgbClr val="0000FF"/>
                </a:solidFill>
                <a:latin typeface="Arial" pitchFamily="34" charset="0"/>
                <a:ea typeface="华文细黑" pitchFamily="2" charset="-122"/>
                <a:cs typeface="Arial" pitchFamily="34" charset="0"/>
              </a:rPr>
              <a:t>值。</a:t>
            </a:r>
            <a:endParaRPr lang="zh-CN" altLang="en-US" sz="2400" b="1" dirty="0">
              <a:solidFill>
                <a:srgbClr val="0000FF"/>
              </a:solidFill>
              <a:latin typeface="Arial" pitchFamily="34" charset="0"/>
              <a:ea typeface="华文细黑" pitchFamily="2" charset="-122"/>
              <a:cs typeface="Arial" pitchFamily="34" charset="0"/>
            </a:endParaRPr>
          </a:p>
        </p:txBody>
      </p:sp>
      <p:sp>
        <p:nvSpPr>
          <p:cNvPr id="19" name="TextBox 18"/>
          <p:cNvSpPr txBox="1"/>
          <p:nvPr/>
        </p:nvSpPr>
        <p:spPr>
          <a:xfrm>
            <a:off x="6228184" y="4437112"/>
            <a:ext cx="2736304" cy="2308324"/>
          </a:xfrm>
          <a:prstGeom prst="rect">
            <a:avLst/>
          </a:prstGeom>
          <a:solidFill>
            <a:srgbClr val="FFFFCC"/>
          </a:solidFill>
        </p:spPr>
        <p:txBody>
          <a:bodyPr wrap="square" rtlCol="0">
            <a:spAutoFit/>
          </a:bodyPr>
          <a:lstStyle/>
          <a:p>
            <a:r>
              <a:rPr lang="zh-CN" altLang="en-US" sz="2400" b="1" dirty="0" smtClean="0">
                <a:solidFill>
                  <a:srgbClr val="0000FF"/>
                </a:solidFill>
                <a:latin typeface="Arial" pitchFamily="34" charset="0"/>
                <a:ea typeface="华文细黑" pitchFamily="2" charset="-122"/>
                <a:cs typeface="Arial" pitchFamily="34" charset="0"/>
              </a:rPr>
              <a:t>一个静态方法只能使用其内部定义的参数或静态变量，如果企图使用非静态变量将引起变异错误。</a:t>
            </a:r>
            <a:endParaRPr lang="zh-CN" altLang="en-US" sz="2400" b="1" dirty="0">
              <a:solidFill>
                <a:srgbClr val="0000FF"/>
              </a:solidFill>
              <a:latin typeface="Arial" pitchFamily="34" charset="0"/>
              <a:ea typeface="华文细黑" pitchFamily="2" charset="-122"/>
              <a:cs typeface="Arial" pitchFamily="34" charset="0"/>
            </a:endParaRPr>
          </a:p>
        </p:txBody>
      </p:sp>
      <p:pic>
        <p:nvPicPr>
          <p:cNvPr id="2053" name="Picture 5"/>
          <p:cNvPicPr>
            <a:picLocks noChangeAspect="1" noChangeArrowheads="1"/>
          </p:cNvPicPr>
          <p:nvPr/>
        </p:nvPicPr>
        <p:blipFill>
          <a:blip r:embed="rId4" cstate="print"/>
          <a:srcRect/>
          <a:stretch>
            <a:fillRect/>
          </a:stretch>
        </p:blipFill>
        <p:spPr bwMode="auto">
          <a:xfrm>
            <a:off x="251521" y="6408712"/>
            <a:ext cx="5976664" cy="476672"/>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dissolve">
                                      <p:cBhvr>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54" presetClass="entr" presetSubtype="0" accel="100000" fill="hold" grpId="0" nodeType="click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p:cTn id="20" dur="500" fill="hold"/>
                                        <p:tgtEl>
                                          <p:spTgt spid="14"/>
                                        </p:tgtEl>
                                        <p:attrNameLst>
                                          <p:attrName>ppt_w</p:attrName>
                                        </p:attrNameLst>
                                      </p:cBhvr>
                                      <p:tavLst>
                                        <p:tav tm="0">
                                          <p:val>
                                            <p:strVal val="#ppt_w*0.05"/>
                                          </p:val>
                                        </p:tav>
                                        <p:tav tm="100000">
                                          <p:val>
                                            <p:strVal val="#ppt_w"/>
                                          </p:val>
                                        </p:tav>
                                      </p:tavLst>
                                    </p:anim>
                                    <p:anim calcmode="lin" valueType="num">
                                      <p:cBhvr>
                                        <p:cTn id="21" dur="500" fill="hold"/>
                                        <p:tgtEl>
                                          <p:spTgt spid="14"/>
                                        </p:tgtEl>
                                        <p:attrNameLst>
                                          <p:attrName>ppt_h</p:attrName>
                                        </p:attrNameLst>
                                      </p:cBhvr>
                                      <p:tavLst>
                                        <p:tav tm="0">
                                          <p:val>
                                            <p:strVal val="#ppt_h"/>
                                          </p:val>
                                        </p:tav>
                                        <p:tav tm="100000">
                                          <p:val>
                                            <p:strVal val="#ppt_h"/>
                                          </p:val>
                                        </p:tav>
                                      </p:tavLst>
                                    </p:anim>
                                    <p:anim calcmode="lin" valueType="num">
                                      <p:cBhvr>
                                        <p:cTn id="22" dur="500" fill="hold"/>
                                        <p:tgtEl>
                                          <p:spTgt spid="14"/>
                                        </p:tgtEl>
                                        <p:attrNameLst>
                                          <p:attrName>ppt_x</p:attrName>
                                        </p:attrNameLst>
                                      </p:cBhvr>
                                      <p:tavLst>
                                        <p:tav tm="0">
                                          <p:val>
                                            <p:strVal val="#ppt_x-.2"/>
                                          </p:val>
                                        </p:tav>
                                        <p:tav tm="100000">
                                          <p:val>
                                            <p:strVal val="#ppt_x"/>
                                          </p:val>
                                        </p:tav>
                                      </p:tavLst>
                                    </p:anim>
                                    <p:anim calcmode="lin" valueType="num">
                                      <p:cBhvr>
                                        <p:cTn id="23" dur="500" fill="hold"/>
                                        <p:tgtEl>
                                          <p:spTgt spid="14"/>
                                        </p:tgtEl>
                                        <p:attrNameLst>
                                          <p:attrName>ppt_y</p:attrName>
                                        </p:attrNameLst>
                                      </p:cBhvr>
                                      <p:tavLst>
                                        <p:tav tm="0">
                                          <p:val>
                                            <p:strVal val="#ppt_y"/>
                                          </p:val>
                                        </p:tav>
                                        <p:tav tm="100000">
                                          <p:val>
                                            <p:strVal val="#ppt_y"/>
                                          </p:val>
                                        </p:tav>
                                      </p:tavLst>
                                    </p:anim>
                                    <p:animEffect transition="in" filter="fade">
                                      <p:cBhvr>
                                        <p:cTn id="24" dur="500"/>
                                        <p:tgtEl>
                                          <p:spTgt spid="14"/>
                                        </p:tgtEl>
                                      </p:cBhvr>
                                    </p:animEffect>
                                  </p:childTnLst>
                                </p:cTn>
                              </p:par>
                            </p:childTnLst>
                          </p:cTn>
                        </p:par>
                      </p:childTnLst>
                    </p:cTn>
                  </p:par>
                  <p:par>
                    <p:cTn id="25" fill="hold">
                      <p:stCondLst>
                        <p:cond delay="indefinite"/>
                      </p:stCondLst>
                      <p:childTnLst>
                        <p:par>
                          <p:cTn id="26" fill="hold">
                            <p:stCondLst>
                              <p:cond delay="0"/>
                            </p:stCondLst>
                            <p:childTnLst>
                              <p:par>
                                <p:cTn id="27" presetID="54" presetClass="entr" presetSubtype="0" accel="100000" fill="hold" grpId="0" nodeType="clickEffect">
                                  <p:stCondLst>
                                    <p:cond delay="0"/>
                                  </p:stCondLst>
                                  <p:childTnLst>
                                    <p:set>
                                      <p:cBhvr>
                                        <p:cTn id="28" dur="1" fill="hold">
                                          <p:stCondLst>
                                            <p:cond delay="0"/>
                                          </p:stCondLst>
                                        </p:cTn>
                                        <p:tgtEl>
                                          <p:spTgt spid="18"/>
                                        </p:tgtEl>
                                        <p:attrNameLst>
                                          <p:attrName>style.visibility</p:attrName>
                                        </p:attrNameLst>
                                      </p:cBhvr>
                                      <p:to>
                                        <p:strVal val="visible"/>
                                      </p:to>
                                    </p:set>
                                    <p:anim calcmode="lin" valueType="num">
                                      <p:cBhvr>
                                        <p:cTn id="29" dur="500" fill="hold"/>
                                        <p:tgtEl>
                                          <p:spTgt spid="18"/>
                                        </p:tgtEl>
                                        <p:attrNameLst>
                                          <p:attrName>ppt_w</p:attrName>
                                        </p:attrNameLst>
                                      </p:cBhvr>
                                      <p:tavLst>
                                        <p:tav tm="0">
                                          <p:val>
                                            <p:strVal val="#ppt_w*0.05"/>
                                          </p:val>
                                        </p:tav>
                                        <p:tav tm="100000">
                                          <p:val>
                                            <p:strVal val="#ppt_w"/>
                                          </p:val>
                                        </p:tav>
                                      </p:tavLst>
                                    </p:anim>
                                    <p:anim calcmode="lin" valueType="num">
                                      <p:cBhvr>
                                        <p:cTn id="30" dur="500" fill="hold"/>
                                        <p:tgtEl>
                                          <p:spTgt spid="18"/>
                                        </p:tgtEl>
                                        <p:attrNameLst>
                                          <p:attrName>ppt_h</p:attrName>
                                        </p:attrNameLst>
                                      </p:cBhvr>
                                      <p:tavLst>
                                        <p:tav tm="0">
                                          <p:val>
                                            <p:strVal val="#ppt_h"/>
                                          </p:val>
                                        </p:tav>
                                        <p:tav tm="100000">
                                          <p:val>
                                            <p:strVal val="#ppt_h"/>
                                          </p:val>
                                        </p:tav>
                                      </p:tavLst>
                                    </p:anim>
                                    <p:anim calcmode="lin" valueType="num">
                                      <p:cBhvr>
                                        <p:cTn id="31" dur="500" fill="hold"/>
                                        <p:tgtEl>
                                          <p:spTgt spid="18"/>
                                        </p:tgtEl>
                                        <p:attrNameLst>
                                          <p:attrName>ppt_x</p:attrName>
                                        </p:attrNameLst>
                                      </p:cBhvr>
                                      <p:tavLst>
                                        <p:tav tm="0">
                                          <p:val>
                                            <p:strVal val="#ppt_x-.2"/>
                                          </p:val>
                                        </p:tav>
                                        <p:tav tm="100000">
                                          <p:val>
                                            <p:strVal val="#ppt_x"/>
                                          </p:val>
                                        </p:tav>
                                      </p:tavLst>
                                    </p:anim>
                                    <p:anim calcmode="lin" valueType="num">
                                      <p:cBhvr>
                                        <p:cTn id="32" dur="500" fill="hold"/>
                                        <p:tgtEl>
                                          <p:spTgt spid="18"/>
                                        </p:tgtEl>
                                        <p:attrNameLst>
                                          <p:attrName>ppt_y</p:attrName>
                                        </p:attrNameLst>
                                      </p:cBhvr>
                                      <p:tavLst>
                                        <p:tav tm="0">
                                          <p:val>
                                            <p:strVal val="#ppt_y"/>
                                          </p:val>
                                        </p:tav>
                                        <p:tav tm="100000">
                                          <p:val>
                                            <p:strVal val="#ppt_y"/>
                                          </p:val>
                                        </p:tav>
                                      </p:tavLst>
                                    </p:anim>
                                    <p:animEffect transition="in" filter="fade">
                                      <p:cBhvr>
                                        <p:cTn id="33" dur="500"/>
                                        <p:tgtEl>
                                          <p:spTgt spid="18"/>
                                        </p:tgtEl>
                                      </p:cBhvr>
                                    </p:animEffect>
                                  </p:childTnLst>
                                </p:cTn>
                              </p:par>
                            </p:childTnLst>
                          </p:cTn>
                        </p:par>
                      </p:childTnLst>
                    </p:cTn>
                  </p:par>
                  <p:par>
                    <p:cTn id="34" fill="hold">
                      <p:stCondLst>
                        <p:cond delay="indefinite"/>
                      </p:stCondLst>
                      <p:childTnLst>
                        <p:par>
                          <p:cTn id="35" fill="hold">
                            <p:stCondLst>
                              <p:cond delay="0"/>
                            </p:stCondLst>
                            <p:childTnLst>
                              <p:par>
                                <p:cTn id="36" presetID="54" presetClass="entr" presetSubtype="0" accel="100000" fill="hold" grpId="0" nodeType="clickEffect">
                                  <p:stCondLst>
                                    <p:cond delay="0"/>
                                  </p:stCondLst>
                                  <p:childTnLst>
                                    <p:set>
                                      <p:cBhvr>
                                        <p:cTn id="37" dur="1" fill="hold">
                                          <p:stCondLst>
                                            <p:cond delay="0"/>
                                          </p:stCondLst>
                                        </p:cTn>
                                        <p:tgtEl>
                                          <p:spTgt spid="19"/>
                                        </p:tgtEl>
                                        <p:attrNameLst>
                                          <p:attrName>style.visibility</p:attrName>
                                        </p:attrNameLst>
                                      </p:cBhvr>
                                      <p:to>
                                        <p:strVal val="visible"/>
                                      </p:to>
                                    </p:set>
                                    <p:anim calcmode="lin" valueType="num">
                                      <p:cBhvr>
                                        <p:cTn id="38" dur="500" fill="hold"/>
                                        <p:tgtEl>
                                          <p:spTgt spid="19"/>
                                        </p:tgtEl>
                                        <p:attrNameLst>
                                          <p:attrName>ppt_w</p:attrName>
                                        </p:attrNameLst>
                                      </p:cBhvr>
                                      <p:tavLst>
                                        <p:tav tm="0">
                                          <p:val>
                                            <p:strVal val="#ppt_w*0.05"/>
                                          </p:val>
                                        </p:tav>
                                        <p:tav tm="100000">
                                          <p:val>
                                            <p:strVal val="#ppt_w"/>
                                          </p:val>
                                        </p:tav>
                                      </p:tavLst>
                                    </p:anim>
                                    <p:anim calcmode="lin" valueType="num">
                                      <p:cBhvr>
                                        <p:cTn id="39" dur="500" fill="hold"/>
                                        <p:tgtEl>
                                          <p:spTgt spid="19"/>
                                        </p:tgtEl>
                                        <p:attrNameLst>
                                          <p:attrName>ppt_h</p:attrName>
                                        </p:attrNameLst>
                                      </p:cBhvr>
                                      <p:tavLst>
                                        <p:tav tm="0">
                                          <p:val>
                                            <p:strVal val="#ppt_h"/>
                                          </p:val>
                                        </p:tav>
                                        <p:tav tm="100000">
                                          <p:val>
                                            <p:strVal val="#ppt_h"/>
                                          </p:val>
                                        </p:tav>
                                      </p:tavLst>
                                    </p:anim>
                                    <p:anim calcmode="lin" valueType="num">
                                      <p:cBhvr>
                                        <p:cTn id="40" dur="500" fill="hold"/>
                                        <p:tgtEl>
                                          <p:spTgt spid="19"/>
                                        </p:tgtEl>
                                        <p:attrNameLst>
                                          <p:attrName>ppt_x</p:attrName>
                                        </p:attrNameLst>
                                      </p:cBhvr>
                                      <p:tavLst>
                                        <p:tav tm="0">
                                          <p:val>
                                            <p:strVal val="#ppt_x-.2"/>
                                          </p:val>
                                        </p:tav>
                                        <p:tav tm="100000">
                                          <p:val>
                                            <p:strVal val="#ppt_x"/>
                                          </p:val>
                                        </p:tav>
                                      </p:tavLst>
                                    </p:anim>
                                    <p:anim calcmode="lin" valueType="num">
                                      <p:cBhvr>
                                        <p:cTn id="41" dur="500" fill="hold"/>
                                        <p:tgtEl>
                                          <p:spTgt spid="19"/>
                                        </p:tgtEl>
                                        <p:attrNameLst>
                                          <p:attrName>ppt_y</p:attrName>
                                        </p:attrNameLst>
                                      </p:cBhvr>
                                      <p:tavLst>
                                        <p:tav tm="0">
                                          <p:val>
                                            <p:strVal val="#ppt_y"/>
                                          </p:val>
                                        </p:tav>
                                        <p:tav tm="100000">
                                          <p:val>
                                            <p:strVal val="#ppt_y"/>
                                          </p:val>
                                        </p:tav>
                                      </p:tavLst>
                                    </p:anim>
                                    <p:animEffect transition="in" filter="fade">
                                      <p:cBhvr>
                                        <p:cTn id="42" dur="500"/>
                                        <p:tgtEl>
                                          <p:spTgt spid="19"/>
                                        </p:tgtEl>
                                      </p:cBhvr>
                                    </p:animEffect>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2053"/>
                                        </p:tgtEl>
                                        <p:attrNameLst>
                                          <p:attrName>style.visibility</p:attrName>
                                        </p:attrNameLst>
                                      </p:cBhvr>
                                      <p:to>
                                        <p:strVal val="visible"/>
                                      </p:to>
                                    </p:set>
                                    <p:anim calcmode="lin" valueType="num">
                                      <p:cBhvr additive="base">
                                        <p:cTn id="47" dur="500" fill="hold"/>
                                        <p:tgtEl>
                                          <p:spTgt spid="2053"/>
                                        </p:tgtEl>
                                        <p:attrNameLst>
                                          <p:attrName>ppt_x</p:attrName>
                                        </p:attrNameLst>
                                      </p:cBhvr>
                                      <p:tavLst>
                                        <p:tav tm="0">
                                          <p:val>
                                            <p:strVal val="#ppt_x"/>
                                          </p:val>
                                        </p:tav>
                                        <p:tav tm="100000">
                                          <p:val>
                                            <p:strVal val="#ppt_x"/>
                                          </p:val>
                                        </p:tav>
                                      </p:tavLst>
                                    </p:anim>
                                    <p:anim calcmode="lin" valueType="num">
                                      <p:cBhvr additive="base">
                                        <p:cTn id="48" dur="500" fill="hold"/>
                                        <p:tgtEl>
                                          <p:spTgt spid="205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P spid="18" grpId="0" animBg="1"/>
      <p:bldP spid="19"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5.8</a:t>
            </a:r>
            <a:r>
              <a:rPr lang="zh-CN" altLang="en-US" dirty="0" smtClean="0"/>
              <a:t>关键字</a:t>
            </a:r>
            <a:r>
              <a:rPr lang="en-US" altLang="zh-CN" dirty="0" smtClean="0"/>
              <a:t>final</a:t>
            </a:r>
            <a:endParaRPr lang="zh-CN" altLang="en-US" dirty="0"/>
          </a:p>
        </p:txBody>
      </p:sp>
      <p:sp>
        <p:nvSpPr>
          <p:cNvPr id="4" name="TextBox 3"/>
          <p:cNvSpPr txBox="1"/>
          <p:nvPr/>
        </p:nvSpPr>
        <p:spPr>
          <a:xfrm>
            <a:off x="323528" y="980728"/>
            <a:ext cx="8424936" cy="1692771"/>
          </a:xfrm>
          <a:prstGeom prst="rect">
            <a:avLst/>
          </a:prstGeom>
          <a:noFill/>
        </p:spPr>
        <p:txBody>
          <a:bodyPr wrap="square" rtlCol="0">
            <a:spAutoFit/>
          </a:bodyPr>
          <a:lstStyle/>
          <a:p>
            <a:pPr>
              <a:buFont typeface="Wingdings" pitchFamily="2" charset="2"/>
              <a:buChar char="Ø"/>
            </a:pPr>
            <a:r>
              <a:rPr lang="en-US" altLang="zh-CN" sz="2600" b="1" dirty="0" smtClean="0">
                <a:solidFill>
                  <a:srgbClr val="FF0000"/>
                </a:solidFill>
                <a:latin typeface="Arial" pitchFamily="34" charset="0"/>
                <a:ea typeface="华文细黑" pitchFamily="2" charset="-122"/>
                <a:cs typeface="Arial" pitchFamily="34" charset="0"/>
              </a:rPr>
              <a:t>final</a:t>
            </a:r>
            <a:r>
              <a:rPr lang="zh-CN" altLang="en-US" sz="2600" b="1" dirty="0" smtClean="0">
                <a:latin typeface="Arial" pitchFamily="34" charset="0"/>
                <a:ea typeface="华文细黑" pitchFamily="2" charset="-122"/>
                <a:cs typeface="Arial" pitchFamily="34" charset="0"/>
              </a:rPr>
              <a:t>可以修饰</a:t>
            </a:r>
            <a:r>
              <a:rPr lang="zh-CN" altLang="en-US" sz="2600" b="1" dirty="0" smtClean="0">
                <a:solidFill>
                  <a:srgbClr val="FF00FF"/>
                </a:solidFill>
                <a:latin typeface="Arial" pitchFamily="34" charset="0"/>
                <a:ea typeface="华文细黑" pitchFamily="2" charset="-122"/>
                <a:cs typeface="Arial" pitchFamily="34" charset="0"/>
              </a:rPr>
              <a:t>类</a:t>
            </a:r>
            <a:r>
              <a:rPr lang="zh-CN" altLang="en-US" sz="2600" b="1" dirty="0" smtClean="0">
                <a:latin typeface="Arial" pitchFamily="34" charset="0"/>
                <a:ea typeface="华文细黑" pitchFamily="2" charset="-122"/>
                <a:cs typeface="Arial" pitchFamily="34" charset="0"/>
              </a:rPr>
              <a:t>或类的成员</a:t>
            </a:r>
            <a:r>
              <a:rPr lang="en-US" altLang="zh-CN" sz="2600" b="1" dirty="0" smtClean="0">
                <a:latin typeface="Arial" pitchFamily="34" charset="0"/>
                <a:ea typeface="华文细黑" pitchFamily="2" charset="-122"/>
                <a:cs typeface="Arial" pitchFamily="34" charset="0"/>
              </a:rPr>
              <a:t>(</a:t>
            </a:r>
            <a:r>
              <a:rPr lang="zh-CN" altLang="en-US" sz="2600" b="1" dirty="0" smtClean="0">
                <a:solidFill>
                  <a:srgbClr val="FF00FF"/>
                </a:solidFill>
                <a:latin typeface="Arial" pitchFamily="34" charset="0"/>
                <a:ea typeface="华文细黑" pitchFamily="2" charset="-122"/>
                <a:cs typeface="Arial" pitchFamily="34" charset="0"/>
              </a:rPr>
              <a:t>成员变量</a:t>
            </a:r>
            <a:r>
              <a:rPr lang="zh-CN" altLang="en-US" sz="2600" b="1" dirty="0" smtClean="0">
                <a:latin typeface="Arial" pitchFamily="34" charset="0"/>
                <a:ea typeface="华文细黑" pitchFamily="2" charset="-122"/>
                <a:cs typeface="Arial" pitchFamily="34" charset="0"/>
              </a:rPr>
              <a:t>或</a:t>
            </a:r>
            <a:r>
              <a:rPr lang="zh-CN" altLang="en-US" sz="2600" b="1" dirty="0" smtClean="0">
                <a:solidFill>
                  <a:srgbClr val="FF00FF"/>
                </a:solidFill>
                <a:latin typeface="Arial" pitchFamily="34" charset="0"/>
                <a:ea typeface="华文细黑" pitchFamily="2" charset="-122"/>
                <a:cs typeface="Arial" pitchFamily="34" charset="0"/>
              </a:rPr>
              <a:t>成员方法</a:t>
            </a:r>
            <a:r>
              <a:rPr lang="en-US" altLang="zh-CN" sz="2600" b="1" dirty="0" smtClean="0">
                <a:latin typeface="Arial" pitchFamily="34" charset="0"/>
                <a:ea typeface="华文细黑" pitchFamily="2" charset="-122"/>
                <a:cs typeface="Arial" pitchFamily="34" charset="0"/>
              </a:rPr>
              <a:t>)</a:t>
            </a:r>
            <a:r>
              <a:rPr lang="zh-CN" altLang="en-US" sz="2600" b="1" dirty="0" smtClean="0">
                <a:latin typeface="Arial" pitchFamily="34" charset="0"/>
                <a:ea typeface="华文细黑" pitchFamily="2" charset="-122"/>
                <a:cs typeface="Arial" pitchFamily="34" charset="0"/>
              </a:rPr>
              <a:t>。</a:t>
            </a:r>
            <a:endParaRPr lang="en-US" altLang="zh-CN" sz="2600" b="1" dirty="0" smtClean="0">
              <a:latin typeface="Arial" pitchFamily="34" charset="0"/>
              <a:ea typeface="华文细黑" pitchFamily="2" charset="-122"/>
              <a:cs typeface="Arial" pitchFamily="34" charset="0"/>
            </a:endParaRPr>
          </a:p>
          <a:p>
            <a:pPr>
              <a:buFont typeface="Wingdings" pitchFamily="2" charset="2"/>
              <a:buChar char="Ø"/>
            </a:pPr>
            <a:r>
              <a:rPr lang="zh-CN" altLang="en-US" sz="2600" b="1" dirty="0" smtClean="0">
                <a:latin typeface="Arial" pitchFamily="34" charset="0"/>
                <a:ea typeface="华文细黑" pitchFamily="2" charset="-122"/>
                <a:cs typeface="Arial" pitchFamily="34" charset="0"/>
              </a:rPr>
              <a:t>用</a:t>
            </a:r>
            <a:r>
              <a:rPr lang="en-US" altLang="zh-CN" sz="2600" b="1" dirty="0" smtClean="0">
                <a:latin typeface="Arial" pitchFamily="34" charset="0"/>
                <a:ea typeface="华文细黑" pitchFamily="2" charset="-122"/>
                <a:cs typeface="Arial" pitchFamily="34" charset="0"/>
              </a:rPr>
              <a:t>final</a:t>
            </a:r>
            <a:r>
              <a:rPr lang="zh-CN" altLang="en-US" sz="2600" b="1" dirty="0" smtClean="0">
                <a:latin typeface="Arial" pitchFamily="34" charset="0"/>
                <a:ea typeface="华文细黑" pitchFamily="2" charset="-122"/>
                <a:cs typeface="Arial" pitchFamily="34" charset="0"/>
              </a:rPr>
              <a:t>修饰的类或类成员是不能改变的。如果一个方法被定义为</a:t>
            </a:r>
            <a:r>
              <a:rPr lang="en-US" altLang="zh-CN" sz="2600" b="1" dirty="0" smtClean="0">
                <a:latin typeface="Arial" pitchFamily="34" charset="0"/>
                <a:ea typeface="华文细黑" pitchFamily="2" charset="-122"/>
                <a:cs typeface="Arial" pitchFamily="34" charset="0"/>
              </a:rPr>
              <a:t>final</a:t>
            </a:r>
            <a:r>
              <a:rPr lang="zh-CN" altLang="en-US" sz="2600" b="1" dirty="0" smtClean="0">
                <a:latin typeface="Arial" pitchFamily="34" charset="0"/>
                <a:ea typeface="华文细黑" pitchFamily="2" charset="-122"/>
                <a:cs typeface="Arial" pitchFamily="34" charset="0"/>
              </a:rPr>
              <a:t>，则</a:t>
            </a:r>
            <a:r>
              <a:rPr lang="zh-CN" altLang="en-US" sz="2600" b="1" dirty="0" smtClean="0">
                <a:solidFill>
                  <a:srgbClr val="FF00FF"/>
                </a:solidFill>
                <a:latin typeface="Arial" pitchFamily="34" charset="0"/>
                <a:ea typeface="华文细黑" pitchFamily="2" charset="-122"/>
                <a:cs typeface="Arial" pitchFamily="34" charset="0"/>
              </a:rPr>
              <a:t>不能被重写</a:t>
            </a:r>
            <a:r>
              <a:rPr lang="zh-CN" altLang="en-US" sz="2600" b="1" dirty="0" smtClean="0">
                <a:latin typeface="Arial" pitchFamily="34" charset="0"/>
                <a:ea typeface="华文细黑" pitchFamily="2" charset="-122"/>
                <a:cs typeface="Arial" pitchFamily="34" charset="0"/>
              </a:rPr>
              <a:t>，如果一个类被定义为</a:t>
            </a:r>
            <a:r>
              <a:rPr lang="en-US" altLang="zh-CN" sz="2600" b="1" dirty="0" smtClean="0">
                <a:latin typeface="Arial" pitchFamily="34" charset="0"/>
                <a:ea typeface="华文细黑" pitchFamily="2" charset="-122"/>
                <a:cs typeface="Arial" pitchFamily="34" charset="0"/>
              </a:rPr>
              <a:t>final</a:t>
            </a:r>
            <a:r>
              <a:rPr lang="zh-CN" altLang="en-US" sz="2600" b="1" dirty="0" smtClean="0">
                <a:latin typeface="Arial" pitchFamily="34" charset="0"/>
                <a:ea typeface="华文细黑" pitchFamily="2" charset="-122"/>
                <a:cs typeface="Arial" pitchFamily="34" charset="0"/>
              </a:rPr>
              <a:t>，它</a:t>
            </a:r>
            <a:r>
              <a:rPr lang="zh-CN" altLang="en-US" sz="2600" b="1" dirty="0" smtClean="0">
                <a:solidFill>
                  <a:srgbClr val="FF00FF"/>
                </a:solidFill>
                <a:latin typeface="Arial" pitchFamily="34" charset="0"/>
                <a:ea typeface="华文细黑" pitchFamily="2" charset="-122"/>
                <a:cs typeface="Arial" pitchFamily="34" charset="0"/>
              </a:rPr>
              <a:t>不能有子类</a:t>
            </a:r>
            <a:r>
              <a:rPr lang="zh-CN" altLang="en-US" sz="2600" b="1" dirty="0" smtClean="0">
                <a:latin typeface="Arial" pitchFamily="34" charset="0"/>
                <a:ea typeface="华文细黑" pitchFamily="2" charset="-122"/>
                <a:cs typeface="Arial" pitchFamily="34" charset="0"/>
              </a:rPr>
              <a:t>。</a:t>
            </a:r>
            <a:endParaRPr lang="en-US" altLang="zh-CN" sz="2600" b="1" dirty="0" smtClean="0">
              <a:latin typeface="Arial" pitchFamily="34" charset="0"/>
              <a:ea typeface="华文细黑" pitchFamily="2" charset="-122"/>
              <a:cs typeface="Arial" pitchFamily="34" charset="0"/>
            </a:endParaRPr>
          </a:p>
        </p:txBody>
      </p:sp>
      <p:sp>
        <p:nvSpPr>
          <p:cNvPr id="5" name="TextBox 4"/>
          <p:cNvSpPr txBox="1"/>
          <p:nvPr/>
        </p:nvSpPr>
        <p:spPr>
          <a:xfrm>
            <a:off x="323528" y="3256528"/>
            <a:ext cx="8424936" cy="923330"/>
          </a:xfrm>
          <a:prstGeom prst="rect">
            <a:avLst/>
          </a:prstGeom>
          <a:noFill/>
        </p:spPr>
        <p:txBody>
          <a:bodyPr wrap="square" rtlCol="0">
            <a:spAutoFit/>
          </a:bodyPr>
          <a:lstStyle/>
          <a:p>
            <a:pPr>
              <a:buFont typeface="Wingdings" pitchFamily="2" charset="2"/>
              <a:buChar char="n"/>
            </a:pPr>
            <a:r>
              <a:rPr lang="en-US" altLang="zh-CN" sz="2800" b="1" dirty="0" smtClean="0">
                <a:solidFill>
                  <a:srgbClr val="FF0000"/>
                </a:solidFill>
                <a:latin typeface="Arial" pitchFamily="34" charset="0"/>
                <a:ea typeface="华文细黑" pitchFamily="2" charset="-122"/>
                <a:cs typeface="Arial" pitchFamily="34" charset="0"/>
              </a:rPr>
              <a:t>1</a:t>
            </a:r>
            <a:r>
              <a:rPr lang="zh-CN" altLang="en-US" sz="2800" b="1" dirty="0" smtClean="0">
                <a:solidFill>
                  <a:srgbClr val="FF0000"/>
                </a:solidFill>
                <a:latin typeface="Arial" pitchFamily="34" charset="0"/>
                <a:ea typeface="华文细黑" pitchFamily="2" charset="-122"/>
                <a:cs typeface="Arial" pitchFamily="34" charset="0"/>
              </a:rPr>
              <a:t> 终极类</a:t>
            </a:r>
            <a:endParaRPr lang="en-US" altLang="zh-CN" sz="2800" b="1" dirty="0" smtClean="0">
              <a:solidFill>
                <a:srgbClr val="FF0000"/>
              </a:solidFill>
              <a:latin typeface="Arial" pitchFamily="34" charset="0"/>
              <a:ea typeface="华文细黑" pitchFamily="2" charset="-122"/>
              <a:cs typeface="Arial" pitchFamily="34" charset="0"/>
            </a:endParaRPr>
          </a:p>
          <a:p>
            <a:pPr>
              <a:buFont typeface="Wingdings" pitchFamily="2" charset="2"/>
              <a:buChar char="Ø"/>
            </a:pPr>
            <a:r>
              <a:rPr lang="zh-CN" altLang="en-US" sz="2600" b="1" dirty="0" smtClean="0">
                <a:latin typeface="Arial" pitchFamily="34" charset="0"/>
                <a:ea typeface="华文细黑" pitchFamily="2" charset="-122"/>
                <a:cs typeface="Arial" pitchFamily="34" charset="0"/>
              </a:rPr>
              <a:t>被标记为</a:t>
            </a:r>
            <a:r>
              <a:rPr lang="en-US" altLang="zh-CN" sz="2600" b="1" dirty="0" smtClean="0">
                <a:latin typeface="Arial" pitchFamily="34" charset="0"/>
                <a:ea typeface="华文细黑" pitchFamily="2" charset="-122"/>
                <a:cs typeface="Arial" pitchFamily="34" charset="0"/>
              </a:rPr>
              <a:t>final</a:t>
            </a:r>
            <a:r>
              <a:rPr lang="zh-CN" altLang="en-US" sz="2600" b="1" dirty="0" smtClean="0">
                <a:latin typeface="Arial" pitchFamily="34" charset="0"/>
                <a:ea typeface="华文细黑" pitchFamily="2" charset="-122"/>
                <a:cs typeface="Arial" pitchFamily="34" charset="0"/>
              </a:rPr>
              <a:t>的类称为终极类，其声明格式如下：</a:t>
            </a:r>
            <a:endParaRPr lang="en-US" altLang="zh-CN" sz="2600" b="1" dirty="0" smtClean="0">
              <a:latin typeface="Arial" pitchFamily="34" charset="0"/>
              <a:ea typeface="华文细黑" pitchFamily="2" charset="-122"/>
              <a:cs typeface="Arial" pitchFamily="34" charset="0"/>
            </a:endParaRPr>
          </a:p>
        </p:txBody>
      </p:sp>
      <p:sp>
        <p:nvSpPr>
          <p:cNvPr id="6" name="TextBox 5"/>
          <p:cNvSpPr txBox="1"/>
          <p:nvPr/>
        </p:nvSpPr>
        <p:spPr>
          <a:xfrm>
            <a:off x="2195736" y="4368586"/>
            <a:ext cx="4320480" cy="1292662"/>
          </a:xfrm>
          <a:prstGeom prst="rect">
            <a:avLst/>
          </a:prstGeom>
          <a:solidFill>
            <a:srgbClr val="FFFFCC"/>
          </a:solidFill>
          <a:ln>
            <a:solidFill>
              <a:srgbClr val="FF0000"/>
            </a:solidFill>
          </a:ln>
        </p:spPr>
        <p:txBody>
          <a:bodyPr wrap="square" rtlCol="0">
            <a:spAutoFit/>
          </a:bodyPr>
          <a:lstStyle/>
          <a:p>
            <a:r>
              <a:rPr lang="en-US" altLang="zh-CN" sz="2600" dirty="0" smtClean="0">
                <a:solidFill>
                  <a:srgbClr val="FF0000"/>
                </a:solidFill>
                <a:latin typeface="Arial" pitchFamily="34" charset="0"/>
                <a:cs typeface="Arial" pitchFamily="34" charset="0"/>
              </a:rPr>
              <a:t>final </a:t>
            </a:r>
            <a:r>
              <a:rPr lang="en-US" altLang="zh-CN" sz="2600" dirty="0" smtClean="0">
                <a:latin typeface="Arial" pitchFamily="34" charset="0"/>
                <a:cs typeface="Arial" pitchFamily="34" charset="0"/>
              </a:rPr>
              <a:t>class </a:t>
            </a:r>
            <a:r>
              <a:rPr lang="en-US" altLang="zh-CN" sz="2600" dirty="0" err="1" smtClean="0">
                <a:latin typeface="Arial" pitchFamily="34" charset="0"/>
                <a:cs typeface="Arial" pitchFamily="34" charset="0"/>
              </a:rPr>
              <a:t>finalClassName</a:t>
            </a:r>
            <a:r>
              <a:rPr lang="en-US" altLang="zh-CN" sz="2600" dirty="0" smtClean="0">
                <a:latin typeface="Arial" pitchFamily="34" charset="0"/>
                <a:cs typeface="Arial" pitchFamily="34" charset="0"/>
              </a:rPr>
              <a:t>{</a:t>
            </a:r>
          </a:p>
          <a:p>
            <a:r>
              <a:rPr lang="en-US" altLang="zh-CN" sz="2600" dirty="0" smtClean="0">
                <a:latin typeface="Arial" pitchFamily="34" charset="0"/>
                <a:cs typeface="Arial" pitchFamily="34" charset="0"/>
              </a:rPr>
              <a:t>      …</a:t>
            </a:r>
          </a:p>
          <a:p>
            <a:r>
              <a:rPr lang="en-US" altLang="zh-CN" sz="2600" dirty="0" smtClean="0">
                <a:latin typeface="Arial" pitchFamily="34" charset="0"/>
                <a:cs typeface="Arial" pitchFamily="34" charset="0"/>
              </a:rPr>
              <a:t>}</a:t>
            </a:r>
            <a:endParaRPr lang="zh-CN" altLang="en-US" sz="2600" dirty="0">
              <a:latin typeface="Arial" pitchFamily="34" charset="0"/>
              <a:cs typeface="Arial" pitchFamily="34" charset="0"/>
            </a:endParaRPr>
          </a:p>
        </p:txBody>
      </p:sp>
      <p:sp>
        <p:nvSpPr>
          <p:cNvPr id="7" name="圆角矩形标注 6"/>
          <p:cNvSpPr/>
          <p:nvPr/>
        </p:nvSpPr>
        <p:spPr>
          <a:xfrm>
            <a:off x="4427984" y="5661248"/>
            <a:ext cx="2736304" cy="864096"/>
          </a:xfrm>
          <a:prstGeom prst="wedgeRoundRectCallout">
            <a:avLst>
              <a:gd name="adj1" fmla="val -33071"/>
              <a:gd name="adj2" fmla="val -83634"/>
              <a:gd name="adj3" fmla="val 16667"/>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sz="2400" b="1" dirty="0" smtClean="0"/>
              <a:t>终极类不能被继承</a:t>
            </a:r>
            <a:endParaRPr lang="zh-CN" altLang="en-US" sz="2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54" presetClass="entr" presetSubtype="0" accel="10000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p:cTn id="23" dur="500" fill="hold"/>
                                        <p:tgtEl>
                                          <p:spTgt spid="7"/>
                                        </p:tgtEl>
                                        <p:attrNameLst>
                                          <p:attrName>ppt_w</p:attrName>
                                        </p:attrNameLst>
                                      </p:cBhvr>
                                      <p:tavLst>
                                        <p:tav tm="0">
                                          <p:val>
                                            <p:strVal val="#ppt_w*0.05"/>
                                          </p:val>
                                        </p:tav>
                                        <p:tav tm="100000">
                                          <p:val>
                                            <p:strVal val="#ppt_w"/>
                                          </p:val>
                                        </p:tav>
                                      </p:tavLst>
                                    </p:anim>
                                    <p:anim calcmode="lin" valueType="num">
                                      <p:cBhvr>
                                        <p:cTn id="24" dur="500" fill="hold"/>
                                        <p:tgtEl>
                                          <p:spTgt spid="7"/>
                                        </p:tgtEl>
                                        <p:attrNameLst>
                                          <p:attrName>ppt_h</p:attrName>
                                        </p:attrNameLst>
                                      </p:cBhvr>
                                      <p:tavLst>
                                        <p:tav tm="0">
                                          <p:val>
                                            <p:strVal val="#ppt_h"/>
                                          </p:val>
                                        </p:tav>
                                        <p:tav tm="100000">
                                          <p:val>
                                            <p:strVal val="#ppt_h"/>
                                          </p:val>
                                        </p:tav>
                                      </p:tavLst>
                                    </p:anim>
                                    <p:anim calcmode="lin" valueType="num">
                                      <p:cBhvr>
                                        <p:cTn id="25" dur="500" fill="hold"/>
                                        <p:tgtEl>
                                          <p:spTgt spid="7"/>
                                        </p:tgtEl>
                                        <p:attrNameLst>
                                          <p:attrName>ppt_x</p:attrName>
                                        </p:attrNameLst>
                                      </p:cBhvr>
                                      <p:tavLst>
                                        <p:tav tm="0">
                                          <p:val>
                                            <p:strVal val="#ppt_x-.2"/>
                                          </p:val>
                                        </p:tav>
                                        <p:tav tm="100000">
                                          <p:val>
                                            <p:strVal val="#ppt_x"/>
                                          </p:val>
                                        </p:tav>
                                      </p:tavLst>
                                    </p:anim>
                                    <p:anim calcmode="lin" valueType="num">
                                      <p:cBhvr>
                                        <p:cTn id="26" dur="500" fill="hold"/>
                                        <p:tgtEl>
                                          <p:spTgt spid="7"/>
                                        </p:tgtEl>
                                        <p:attrNameLst>
                                          <p:attrName>ppt_y</p:attrName>
                                        </p:attrNameLst>
                                      </p:cBhvr>
                                      <p:tavLst>
                                        <p:tav tm="0">
                                          <p:val>
                                            <p:strVal val="#ppt_y"/>
                                          </p:val>
                                        </p:tav>
                                        <p:tav tm="100000">
                                          <p:val>
                                            <p:strVal val="#ppt_y"/>
                                          </p:val>
                                        </p:tav>
                                      </p:tavLst>
                                    </p:anim>
                                    <p:animEffect transition="in" filter="fade">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5.8</a:t>
            </a:r>
            <a:r>
              <a:rPr lang="zh-CN" altLang="en-US" dirty="0" smtClean="0"/>
              <a:t>关键字</a:t>
            </a:r>
            <a:r>
              <a:rPr lang="en-US" altLang="zh-CN" dirty="0" smtClean="0"/>
              <a:t>final</a:t>
            </a:r>
            <a:endParaRPr lang="zh-CN" altLang="en-US" dirty="0"/>
          </a:p>
        </p:txBody>
      </p:sp>
      <p:sp>
        <p:nvSpPr>
          <p:cNvPr id="5" name="TextBox 4"/>
          <p:cNvSpPr txBox="1"/>
          <p:nvPr/>
        </p:nvSpPr>
        <p:spPr>
          <a:xfrm>
            <a:off x="323528" y="1024280"/>
            <a:ext cx="8424936" cy="923330"/>
          </a:xfrm>
          <a:prstGeom prst="rect">
            <a:avLst/>
          </a:prstGeom>
          <a:noFill/>
        </p:spPr>
        <p:txBody>
          <a:bodyPr wrap="square" rtlCol="0">
            <a:spAutoFit/>
          </a:bodyPr>
          <a:lstStyle/>
          <a:p>
            <a:pPr>
              <a:buFont typeface="Wingdings" pitchFamily="2" charset="2"/>
              <a:buChar char="n"/>
            </a:pPr>
            <a:r>
              <a:rPr lang="en-US" altLang="zh-CN" sz="2800" b="1" dirty="0" smtClean="0">
                <a:solidFill>
                  <a:srgbClr val="FF0000"/>
                </a:solidFill>
                <a:latin typeface="Arial" pitchFamily="34" charset="0"/>
                <a:ea typeface="华文细黑" pitchFamily="2" charset="-122"/>
                <a:cs typeface="Arial" pitchFamily="34" charset="0"/>
              </a:rPr>
              <a:t>2</a:t>
            </a:r>
            <a:r>
              <a:rPr lang="zh-CN" altLang="en-US" sz="2800" b="1" dirty="0" smtClean="0">
                <a:solidFill>
                  <a:srgbClr val="FF0000"/>
                </a:solidFill>
                <a:latin typeface="Arial" pitchFamily="34" charset="0"/>
                <a:ea typeface="华文细黑" pitchFamily="2" charset="-122"/>
                <a:cs typeface="Arial" pitchFamily="34" charset="0"/>
              </a:rPr>
              <a:t> 终极方法</a:t>
            </a:r>
            <a:endParaRPr lang="en-US" altLang="zh-CN" sz="2800" b="1" dirty="0" smtClean="0">
              <a:solidFill>
                <a:srgbClr val="FF0000"/>
              </a:solidFill>
              <a:latin typeface="Arial" pitchFamily="34" charset="0"/>
              <a:ea typeface="华文细黑" pitchFamily="2" charset="-122"/>
              <a:cs typeface="Arial" pitchFamily="34" charset="0"/>
            </a:endParaRPr>
          </a:p>
          <a:p>
            <a:pPr>
              <a:buFont typeface="Wingdings" pitchFamily="2" charset="2"/>
              <a:buChar char="Ø"/>
            </a:pPr>
            <a:r>
              <a:rPr lang="zh-CN" altLang="en-US" sz="2600" b="1" dirty="0" smtClean="0">
                <a:latin typeface="Arial" pitchFamily="34" charset="0"/>
                <a:ea typeface="华文细黑" pitchFamily="2" charset="-122"/>
                <a:cs typeface="Arial" pitchFamily="34" charset="0"/>
              </a:rPr>
              <a:t>被标记为</a:t>
            </a:r>
            <a:r>
              <a:rPr lang="en-US" altLang="zh-CN" sz="2600" b="1" dirty="0" smtClean="0">
                <a:latin typeface="Arial" pitchFamily="34" charset="0"/>
                <a:ea typeface="华文细黑" pitchFamily="2" charset="-122"/>
                <a:cs typeface="Arial" pitchFamily="34" charset="0"/>
              </a:rPr>
              <a:t>final</a:t>
            </a:r>
            <a:r>
              <a:rPr lang="zh-CN" altLang="en-US" sz="2600" b="1" dirty="0" smtClean="0">
                <a:latin typeface="Arial" pitchFamily="34" charset="0"/>
                <a:ea typeface="华文细黑" pitchFamily="2" charset="-122"/>
                <a:cs typeface="Arial" pitchFamily="34" charset="0"/>
              </a:rPr>
              <a:t>的方法称为终极方法，其声明格式如下：</a:t>
            </a:r>
            <a:endParaRPr lang="en-US" altLang="zh-CN" sz="2600" b="1" dirty="0" smtClean="0">
              <a:latin typeface="Arial" pitchFamily="34" charset="0"/>
              <a:ea typeface="华文细黑" pitchFamily="2" charset="-122"/>
              <a:cs typeface="Arial" pitchFamily="34" charset="0"/>
            </a:endParaRPr>
          </a:p>
        </p:txBody>
      </p:sp>
      <p:sp>
        <p:nvSpPr>
          <p:cNvPr id="6" name="TextBox 5"/>
          <p:cNvSpPr txBox="1"/>
          <p:nvPr/>
        </p:nvSpPr>
        <p:spPr>
          <a:xfrm>
            <a:off x="971600" y="2012647"/>
            <a:ext cx="6696744" cy="1200329"/>
          </a:xfrm>
          <a:prstGeom prst="rect">
            <a:avLst/>
          </a:prstGeom>
          <a:solidFill>
            <a:srgbClr val="FFFFCC"/>
          </a:solidFill>
          <a:ln>
            <a:solidFill>
              <a:srgbClr val="FF0000"/>
            </a:solidFill>
          </a:ln>
        </p:spPr>
        <p:txBody>
          <a:bodyPr wrap="square" rtlCol="0">
            <a:spAutoFit/>
          </a:bodyPr>
          <a:lstStyle/>
          <a:p>
            <a:r>
              <a:rPr lang="en-US" altLang="zh-CN" sz="2400" dirty="0" smtClean="0">
                <a:solidFill>
                  <a:srgbClr val="FF0000"/>
                </a:solidFill>
                <a:latin typeface="Arial" pitchFamily="34" charset="0"/>
                <a:cs typeface="Arial" pitchFamily="34" charset="0"/>
              </a:rPr>
              <a:t>final </a:t>
            </a:r>
            <a:r>
              <a:rPr lang="en-US" altLang="zh-CN" sz="2400" dirty="0" err="1" smtClean="0">
                <a:latin typeface="Arial" pitchFamily="34" charset="0"/>
                <a:cs typeface="Arial" pitchFamily="34" charset="0"/>
              </a:rPr>
              <a:t>returnType</a:t>
            </a:r>
            <a:r>
              <a:rPr lang="en-US" altLang="zh-CN" sz="2400" dirty="0" smtClean="0">
                <a:solidFill>
                  <a:srgbClr val="FF0000"/>
                </a:solidFill>
                <a:latin typeface="Arial" pitchFamily="34" charset="0"/>
                <a:cs typeface="Arial" pitchFamily="34" charset="0"/>
              </a:rPr>
              <a:t> </a:t>
            </a:r>
            <a:r>
              <a:rPr lang="en-US" altLang="zh-CN" sz="2400" dirty="0" err="1" smtClean="0">
                <a:latin typeface="Arial" pitchFamily="34" charset="0"/>
                <a:cs typeface="Arial" pitchFamily="34" charset="0"/>
              </a:rPr>
              <a:t>finalMethod</a:t>
            </a:r>
            <a:r>
              <a:rPr lang="en-US" altLang="zh-CN" sz="2400" dirty="0" smtClean="0">
                <a:latin typeface="Arial" pitchFamily="34" charset="0"/>
                <a:cs typeface="Arial" pitchFamily="34" charset="0"/>
              </a:rPr>
              <a:t> ([</a:t>
            </a:r>
            <a:r>
              <a:rPr lang="en-US" altLang="zh-CN" sz="2400" dirty="0" err="1" smtClean="0">
                <a:latin typeface="Arial" pitchFamily="34" charset="0"/>
                <a:cs typeface="Arial" pitchFamily="34" charset="0"/>
              </a:rPr>
              <a:t>paramlist</a:t>
            </a:r>
            <a:r>
              <a:rPr lang="en-US" altLang="zh-CN" sz="2400" dirty="0" smtClean="0">
                <a:latin typeface="Arial" pitchFamily="34" charset="0"/>
                <a:cs typeface="Arial" pitchFamily="34" charset="0"/>
              </a:rPr>
              <a:t>]){</a:t>
            </a:r>
          </a:p>
          <a:p>
            <a:r>
              <a:rPr lang="en-US" altLang="zh-CN" sz="2400" dirty="0" smtClean="0">
                <a:latin typeface="Arial" pitchFamily="34" charset="0"/>
                <a:cs typeface="Arial" pitchFamily="34" charset="0"/>
              </a:rPr>
              <a:t>      …</a:t>
            </a:r>
          </a:p>
          <a:p>
            <a:r>
              <a:rPr lang="en-US" altLang="zh-CN" sz="2400" dirty="0" smtClean="0">
                <a:latin typeface="Arial" pitchFamily="34" charset="0"/>
                <a:cs typeface="Arial" pitchFamily="34" charset="0"/>
              </a:rPr>
              <a:t>}</a:t>
            </a:r>
            <a:endParaRPr lang="zh-CN" altLang="en-US" sz="2400" dirty="0">
              <a:latin typeface="Arial" pitchFamily="34" charset="0"/>
              <a:cs typeface="Arial" pitchFamily="34" charset="0"/>
            </a:endParaRPr>
          </a:p>
        </p:txBody>
      </p:sp>
      <p:sp>
        <p:nvSpPr>
          <p:cNvPr id="7" name="圆角矩形标注 6"/>
          <p:cNvSpPr/>
          <p:nvPr/>
        </p:nvSpPr>
        <p:spPr>
          <a:xfrm>
            <a:off x="5652120" y="2708920"/>
            <a:ext cx="2880320" cy="864096"/>
          </a:xfrm>
          <a:prstGeom prst="wedgeRoundRectCallout">
            <a:avLst>
              <a:gd name="adj1" fmla="val -33071"/>
              <a:gd name="adj2" fmla="val -83634"/>
              <a:gd name="adj3" fmla="val 16667"/>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sz="2400" b="1" dirty="0" smtClean="0"/>
              <a:t>终极类不能被重写</a:t>
            </a:r>
            <a:endParaRPr lang="zh-CN" altLang="en-US" sz="2400" b="1" dirty="0"/>
          </a:p>
        </p:txBody>
      </p:sp>
      <p:pic>
        <p:nvPicPr>
          <p:cNvPr id="3074" name="Picture 2"/>
          <p:cNvPicPr>
            <a:picLocks noChangeAspect="1" noChangeArrowheads="1"/>
          </p:cNvPicPr>
          <p:nvPr/>
        </p:nvPicPr>
        <p:blipFill>
          <a:blip r:embed="rId2" cstate="print"/>
          <a:srcRect/>
          <a:stretch>
            <a:fillRect/>
          </a:stretch>
        </p:blipFill>
        <p:spPr bwMode="auto">
          <a:xfrm>
            <a:off x="971600" y="3528392"/>
            <a:ext cx="5544616" cy="3140968"/>
          </a:xfrm>
          <a:prstGeom prst="rect">
            <a:avLst/>
          </a:prstGeom>
          <a:noFill/>
          <a:ln w="9525">
            <a:solidFill>
              <a:srgbClr val="FF0000"/>
            </a:solidFill>
            <a:miter lim="800000"/>
            <a:headEnd/>
            <a:tailEnd/>
          </a:ln>
        </p:spPr>
      </p:pic>
      <p:pic>
        <p:nvPicPr>
          <p:cNvPr id="3075" name="Picture 3"/>
          <p:cNvPicPr>
            <a:picLocks noChangeAspect="1" noChangeArrowheads="1"/>
          </p:cNvPicPr>
          <p:nvPr/>
        </p:nvPicPr>
        <p:blipFill>
          <a:blip r:embed="rId3" cstate="print"/>
          <a:srcRect/>
          <a:stretch>
            <a:fillRect/>
          </a:stretch>
        </p:blipFill>
        <p:spPr bwMode="auto">
          <a:xfrm>
            <a:off x="2699792" y="5949280"/>
            <a:ext cx="6444208" cy="90872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54" presetClass="entr" presetSubtype="0" accel="10000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p:cTn id="15" dur="500" fill="hold"/>
                                        <p:tgtEl>
                                          <p:spTgt spid="7"/>
                                        </p:tgtEl>
                                        <p:attrNameLst>
                                          <p:attrName>ppt_w</p:attrName>
                                        </p:attrNameLst>
                                      </p:cBhvr>
                                      <p:tavLst>
                                        <p:tav tm="0">
                                          <p:val>
                                            <p:strVal val="#ppt_w*0.05"/>
                                          </p:val>
                                        </p:tav>
                                        <p:tav tm="100000">
                                          <p:val>
                                            <p:strVal val="#ppt_w"/>
                                          </p:val>
                                        </p:tav>
                                      </p:tavLst>
                                    </p:anim>
                                    <p:anim calcmode="lin" valueType="num">
                                      <p:cBhvr>
                                        <p:cTn id="16" dur="500" fill="hold"/>
                                        <p:tgtEl>
                                          <p:spTgt spid="7"/>
                                        </p:tgtEl>
                                        <p:attrNameLst>
                                          <p:attrName>ppt_h</p:attrName>
                                        </p:attrNameLst>
                                      </p:cBhvr>
                                      <p:tavLst>
                                        <p:tav tm="0">
                                          <p:val>
                                            <p:strVal val="#ppt_h"/>
                                          </p:val>
                                        </p:tav>
                                        <p:tav tm="100000">
                                          <p:val>
                                            <p:strVal val="#ppt_h"/>
                                          </p:val>
                                        </p:tav>
                                      </p:tavLst>
                                    </p:anim>
                                    <p:anim calcmode="lin" valueType="num">
                                      <p:cBhvr>
                                        <p:cTn id="17" dur="500" fill="hold"/>
                                        <p:tgtEl>
                                          <p:spTgt spid="7"/>
                                        </p:tgtEl>
                                        <p:attrNameLst>
                                          <p:attrName>ppt_x</p:attrName>
                                        </p:attrNameLst>
                                      </p:cBhvr>
                                      <p:tavLst>
                                        <p:tav tm="0">
                                          <p:val>
                                            <p:strVal val="#ppt_x-.2"/>
                                          </p:val>
                                        </p:tav>
                                        <p:tav tm="100000">
                                          <p:val>
                                            <p:strVal val="#ppt_x"/>
                                          </p:val>
                                        </p:tav>
                                      </p:tavLst>
                                    </p:anim>
                                    <p:anim calcmode="lin" valueType="num">
                                      <p:cBhvr>
                                        <p:cTn id="18" dur="500" fill="hold"/>
                                        <p:tgtEl>
                                          <p:spTgt spid="7"/>
                                        </p:tgtEl>
                                        <p:attrNameLst>
                                          <p:attrName>ppt_y</p:attrName>
                                        </p:attrNameLst>
                                      </p:cBhvr>
                                      <p:tavLst>
                                        <p:tav tm="0">
                                          <p:val>
                                            <p:strVal val="#ppt_y"/>
                                          </p:val>
                                        </p:tav>
                                        <p:tav tm="100000">
                                          <p:val>
                                            <p:strVal val="#ppt_y"/>
                                          </p:val>
                                        </p:tav>
                                      </p:tavLst>
                                    </p:anim>
                                    <p:animEffect transition="in" filter="fade">
                                      <p:cBhvr>
                                        <p:cTn id="19" dur="5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3074"/>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2" presetClass="entr" presetSubtype="4" fill="hold" nodeType="clickEffect">
                                  <p:stCondLst>
                                    <p:cond delay="0"/>
                                  </p:stCondLst>
                                  <p:childTnLst>
                                    <p:set>
                                      <p:cBhvr>
                                        <p:cTn id="27" dur="1" fill="hold">
                                          <p:stCondLst>
                                            <p:cond delay="0"/>
                                          </p:stCondLst>
                                        </p:cTn>
                                        <p:tgtEl>
                                          <p:spTgt spid="3075"/>
                                        </p:tgtEl>
                                        <p:attrNameLst>
                                          <p:attrName>style.visibility</p:attrName>
                                        </p:attrNameLst>
                                      </p:cBhvr>
                                      <p:to>
                                        <p:strVal val="visible"/>
                                      </p:to>
                                    </p:set>
                                    <p:animEffect transition="in" filter="slide(fromBottom)">
                                      <p:cBhvr>
                                        <p:cTn id="28" dur="500"/>
                                        <p:tgtEl>
                                          <p:spTgt spid="30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5.8</a:t>
            </a:r>
            <a:r>
              <a:rPr lang="zh-CN" altLang="en-US" dirty="0" smtClean="0"/>
              <a:t>关键字</a:t>
            </a:r>
            <a:r>
              <a:rPr lang="en-US" altLang="zh-CN" dirty="0" smtClean="0"/>
              <a:t>final</a:t>
            </a:r>
            <a:endParaRPr lang="zh-CN" altLang="en-US" dirty="0"/>
          </a:p>
        </p:txBody>
      </p:sp>
      <p:sp>
        <p:nvSpPr>
          <p:cNvPr id="8" name="TextBox 7"/>
          <p:cNvSpPr txBox="1"/>
          <p:nvPr/>
        </p:nvSpPr>
        <p:spPr>
          <a:xfrm>
            <a:off x="395536" y="980728"/>
            <a:ext cx="8424936" cy="2600712"/>
          </a:xfrm>
          <a:prstGeom prst="rect">
            <a:avLst/>
          </a:prstGeom>
          <a:noFill/>
        </p:spPr>
        <p:txBody>
          <a:bodyPr wrap="square" rtlCol="0">
            <a:spAutoFit/>
          </a:bodyPr>
          <a:lstStyle/>
          <a:p>
            <a:pPr>
              <a:buFont typeface="Wingdings" pitchFamily="2" charset="2"/>
              <a:buChar char="n"/>
            </a:pPr>
            <a:r>
              <a:rPr lang="en-US" altLang="zh-CN" sz="2800" b="1" dirty="0" smtClean="0">
                <a:solidFill>
                  <a:srgbClr val="FF0000"/>
                </a:solidFill>
                <a:latin typeface="Arial" pitchFamily="34" charset="0"/>
                <a:ea typeface="华文细黑" pitchFamily="2" charset="-122"/>
                <a:cs typeface="Arial" pitchFamily="34" charset="0"/>
              </a:rPr>
              <a:t>3</a:t>
            </a:r>
            <a:r>
              <a:rPr lang="zh-CN" altLang="en-US" sz="2800" b="1" dirty="0" smtClean="0">
                <a:solidFill>
                  <a:srgbClr val="FF0000"/>
                </a:solidFill>
                <a:latin typeface="Arial" pitchFamily="34" charset="0"/>
                <a:ea typeface="华文细黑" pitchFamily="2" charset="-122"/>
                <a:cs typeface="Arial" pitchFamily="34" charset="0"/>
              </a:rPr>
              <a:t> 终极变量</a:t>
            </a:r>
            <a:endParaRPr lang="en-US" altLang="zh-CN" sz="2800" b="1" dirty="0" smtClean="0">
              <a:solidFill>
                <a:srgbClr val="FF0000"/>
              </a:solidFill>
              <a:latin typeface="Arial" pitchFamily="34" charset="0"/>
              <a:ea typeface="华文细黑" pitchFamily="2" charset="-122"/>
              <a:cs typeface="Arial" pitchFamily="34" charset="0"/>
            </a:endParaRPr>
          </a:p>
          <a:p>
            <a:pPr>
              <a:spcAft>
                <a:spcPts val="600"/>
              </a:spcAft>
              <a:buFont typeface="Wingdings" pitchFamily="2" charset="2"/>
              <a:buChar char="Ø"/>
            </a:pPr>
            <a:r>
              <a:rPr lang="zh-CN" altLang="en-US" sz="2600" b="1" dirty="0" smtClean="0">
                <a:latin typeface="Arial" pitchFamily="34" charset="0"/>
                <a:ea typeface="华文细黑" pitchFamily="2" charset="-122"/>
                <a:cs typeface="Arial" pitchFamily="34" charset="0"/>
              </a:rPr>
              <a:t>被标记为</a:t>
            </a:r>
            <a:r>
              <a:rPr lang="en-US" altLang="zh-CN" sz="2600" b="1" dirty="0" smtClean="0">
                <a:latin typeface="Arial" pitchFamily="34" charset="0"/>
                <a:ea typeface="华文细黑" pitchFamily="2" charset="-122"/>
                <a:cs typeface="Arial" pitchFamily="34" charset="0"/>
              </a:rPr>
              <a:t>final</a:t>
            </a:r>
            <a:r>
              <a:rPr lang="zh-CN" altLang="en-US" sz="2600" b="1" dirty="0" smtClean="0">
                <a:latin typeface="Arial" pitchFamily="34" charset="0"/>
                <a:ea typeface="华文细黑" pitchFamily="2" charset="-122"/>
                <a:cs typeface="Arial" pitchFamily="34" charset="0"/>
              </a:rPr>
              <a:t>的变量称为</a:t>
            </a:r>
            <a:r>
              <a:rPr lang="zh-CN" altLang="en-US" sz="2600" b="1" dirty="0" smtClean="0">
                <a:solidFill>
                  <a:srgbClr val="FF00FF"/>
                </a:solidFill>
                <a:latin typeface="Arial" pitchFamily="34" charset="0"/>
                <a:ea typeface="华文细黑" pitchFamily="2" charset="-122"/>
                <a:cs typeface="Arial" pitchFamily="34" charset="0"/>
              </a:rPr>
              <a:t>终极变量</a:t>
            </a:r>
            <a:r>
              <a:rPr lang="zh-CN" altLang="en-US" sz="2600" b="1" dirty="0" smtClean="0">
                <a:latin typeface="Arial" pitchFamily="34" charset="0"/>
                <a:ea typeface="华文细黑" pitchFamily="2" charset="-122"/>
                <a:cs typeface="Arial" pitchFamily="34" charset="0"/>
              </a:rPr>
              <a:t>。终极变量是一个常量，企图改变终极变量的取值将会引起变异错误。</a:t>
            </a:r>
            <a:endParaRPr lang="en-US" altLang="zh-CN" sz="2600" b="1" dirty="0" smtClean="0">
              <a:latin typeface="Arial" pitchFamily="34" charset="0"/>
              <a:ea typeface="华文细黑" pitchFamily="2" charset="-122"/>
              <a:cs typeface="Arial" pitchFamily="34" charset="0"/>
            </a:endParaRPr>
          </a:p>
          <a:p>
            <a:pPr>
              <a:spcAft>
                <a:spcPts val="600"/>
              </a:spcAft>
              <a:buFont typeface="Wingdings" pitchFamily="2" charset="2"/>
              <a:buChar char="Ø"/>
            </a:pPr>
            <a:r>
              <a:rPr lang="zh-CN" altLang="en-US" sz="2600" b="1" dirty="0" smtClean="0">
                <a:latin typeface="Arial" pitchFamily="34" charset="0"/>
                <a:ea typeface="华文细黑" pitchFamily="2" charset="-122"/>
                <a:cs typeface="Arial" pitchFamily="34" charset="0"/>
              </a:rPr>
              <a:t>如果将一个引用类型的变量标记为</a:t>
            </a:r>
            <a:r>
              <a:rPr lang="en-US" altLang="zh-CN" sz="2600" b="1" dirty="0" smtClean="0">
                <a:latin typeface="Arial" pitchFamily="34" charset="0"/>
                <a:ea typeface="华文细黑" pitchFamily="2" charset="-122"/>
                <a:cs typeface="Arial" pitchFamily="34" charset="0"/>
              </a:rPr>
              <a:t>final</a:t>
            </a:r>
            <a:r>
              <a:rPr lang="zh-CN" altLang="en-US" sz="2600" b="1" dirty="0" smtClean="0">
                <a:latin typeface="Arial" pitchFamily="34" charset="0"/>
                <a:ea typeface="华文细黑" pitchFamily="2" charset="-122"/>
                <a:cs typeface="Arial" pitchFamily="34" charset="0"/>
              </a:rPr>
              <a:t>，那么这个变量不能再指向其它引用，但它所指对象的取值仍然是可以改变的。</a:t>
            </a:r>
            <a:endParaRPr lang="en-US" altLang="zh-CN" sz="2600" b="1" dirty="0" smtClean="0">
              <a:latin typeface="Arial" pitchFamily="34" charset="0"/>
              <a:ea typeface="华文细黑" pitchFamily="2" charset="-122"/>
              <a:cs typeface="Arial" pitchFamily="34" charset="0"/>
            </a:endParaRPr>
          </a:p>
        </p:txBody>
      </p:sp>
      <p:pic>
        <p:nvPicPr>
          <p:cNvPr id="4100" name="Picture 4"/>
          <p:cNvPicPr>
            <a:picLocks noChangeAspect="1" noChangeArrowheads="1"/>
          </p:cNvPicPr>
          <p:nvPr/>
        </p:nvPicPr>
        <p:blipFill>
          <a:blip r:embed="rId2" cstate="print"/>
          <a:srcRect/>
          <a:stretch>
            <a:fillRect/>
          </a:stretch>
        </p:blipFill>
        <p:spPr bwMode="auto">
          <a:xfrm>
            <a:off x="1907704" y="3140968"/>
            <a:ext cx="5583457" cy="3717032"/>
          </a:xfrm>
          <a:prstGeom prst="rect">
            <a:avLst/>
          </a:prstGeom>
          <a:noFill/>
          <a:ln w="9525">
            <a:solidFill>
              <a:srgbClr val="FF0000"/>
            </a:solidFill>
            <a:miter lim="800000"/>
            <a:headEnd/>
            <a:tailEnd/>
          </a:ln>
        </p:spPr>
      </p:pic>
      <p:pic>
        <p:nvPicPr>
          <p:cNvPr id="4101" name="Picture 5"/>
          <p:cNvPicPr>
            <a:picLocks noChangeAspect="1" noChangeArrowheads="1"/>
          </p:cNvPicPr>
          <p:nvPr/>
        </p:nvPicPr>
        <p:blipFill>
          <a:blip r:embed="rId3" cstate="print"/>
          <a:srcRect/>
          <a:stretch>
            <a:fillRect/>
          </a:stretch>
        </p:blipFill>
        <p:spPr bwMode="auto">
          <a:xfrm>
            <a:off x="4499992" y="4221088"/>
            <a:ext cx="4608512" cy="936104"/>
          </a:xfrm>
          <a:prstGeom prst="rect">
            <a:avLst/>
          </a:prstGeom>
          <a:noFill/>
          <a:ln w="9525">
            <a:noFill/>
            <a:miter lim="800000"/>
            <a:headEnd/>
            <a:tailEnd/>
          </a:ln>
        </p:spPr>
      </p:pic>
      <p:pic>
        <p:nvPicPr>
          <p:cNvPr id="4102" name="Picture 6"/>
          <p:cNvPicPr>
            <a:picLocks noChangeAspect="1" noChangeArrowheads="1"/>
          </p:cNvPicPr>
          <p:nvPr/>
        </p:nvPicPr>
        <p:blipFill>
          <a:blip r:embed="rId4" cstate="print"/>
          <a:srcRect/>
          <a:stretch>
            <a:fillRect/>
          </a:stretch>
        </p:blipFill>
        <p:spPr bwMode="auto">
          <a:xfrm>
            <a:off x="251520" y="6237312"/>
            <a:ext cx="8568952" cy="604117"/>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0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54" presetClass="entr" presetSubtype="0" accel="100000" fill="hold" nodeType="clickEffect">
                                  <p:stCondLst>
                                    <p:cond delay="0"/>
                                  </p:stCondLst>
                                  <p:childTnLst>
                                    <p:set>
                                      <p:cBhvr>
                                        <p:cTn id="18" dur="1" fill="hold">
                                          <p:stCondLst>
                                            <p:cond delay="0"/>
                                          </p:stCondLst>
                                        </p:cTn>
                                        <p:tgtEl>
                                          <p:spTgt spid="4101"/>
                                        </p:tgtEl>
                                        <p:attrNameLst>
                                          <p:attrName>style.visibility</p:attrName>
                                        </p:attrNameLst>
                                      </p:cBhvr>
                                      <p:to>
                                        <p:strVal val="visible"/>
                                      </p:to>
                                    </p:set>
                                    <p:anim calcmode="lin" valueType="num">
                                      <p:cBhvr>
                                        <p:cTn id="19" dur="500" fill="hold"/>
                                        <p:tgtEl>
                                          <p:spTgt spid="4101"/>
                                        </p:tgtEl>
                                        <p:attrNameLst>
                                          <p:attrName>ppt_w</p:attrName>
                                        </p:attrNameLst>
                                      </p:cBhvr>
                                      <p:tavLst>
                                        <p:tav tm="0">
                                          <p:val>
                                            <p:strVal val="#ppt_w*0.05"/>
                                          </p:val>
                                        </p:tav>
                                        <p:tav tm="100000">
                                          <p:val>
                                            <p:strVal val="#ppt_w"/>
                                          </p:val>
                                        </p:tav>
                                      </p:tavLst>
                                    </p:anim>
                                    <p:anim calcmode="lin" valueType="num">
                                      <p:cBhvr>
                                        <p:cTn id="20" dur="500" fill="hold"/>
                                        <p:tgtEl>
                                          <p:spTgt spid="4101"/>
                                        </p:tgtEl>
                                        <p:attrNameLst>
                                          <p:attrName>ppt_h</p:attrName>
                                        </p:attrNameLst>
                                      </p:cBhvr>
                                      <p:tavLst>
                                        <p:tav tm="0">
                                          <p:val>
                                            <p:strVal val="#ppt_h"/>
                                          </p:val>
                                        </p:tav>
                                        <p:tav tm="100000">
                                          <p:val>
                                            <p:strVal val="#ppt_h"/>
                                          </p:val>
                                        </p:tav>
                                      </p:tavLst>
                                    </p:anim>
                                    <p:anim calcmode="lin" valueType="num">
                                      <p:cBhvr>
                                        <p:cTn id="21" dur="500" fill="hold"/>
                                        <p:tgtEl>
                                          <p:spTgt spid="4101"/>
                                        </p:tgtEl>
                                        <p:attrNameLst>
                                          <p:attrName>ppt_x</p:attrName>
                                        </p:attrNameLst>
                                      </p:cBhvr>
                                      <p:tavLst>
                                        <p:tav tm="0">
                                          <p:val>
                                            <p:strVal val="#ppt_x-.2"/>
                                          </p:val>
                                        </p:tav>
                                        <p:tav tm="100000">
                                          <p:val>
                                            <p:strVal val="#ppt_x"/>
                                          </p:val>
                                        </p:tav>
                                      </p:tavLst>
                                    </p:anim>
                                    <p:anim calcmode="lin" valueType="num">
                                      <p:cBhvr>
                                        <p:cTn id="22" dur="500" fill="hold"/>
                                        <p:tgtEl>
                                          <p:spTgt spid="4101"/>
                                        </p:tgtEl>
                                        <p:attrNameLst>
                                          <p:attrName>ppt_y</p:attrName>
                                        </p:attrNameLst>
                                      </p:cBhvr>
                                      <p:tavLst>
                                        <p:tav tm="0">
                                          <p:val>
                                            <p:strVal val="#ppt_y"/>
                                          </p:val>
                                        </p:tav>
                                        <p:tav tm="100000">
                                          <p:val>
                                            <p:strVal val="#ppt_y"/>
                                          </p:val>
                                        </p:tav>
                                      </p:tavLst>
                                    </p:anim>
                                    <p:animEffect transition="in" filter="fade">
                                      <p:cBhvr>
                                        <p:cTn id="23" dur="500"/>
                                        <p:tgtEl>
                                          <p:spTgt spid="4101"/>
                                        </p:tgtEl>
                                      </p:cBhvr>
                                    </p:animEffect>
                                  </p:childTnLst>
                                </p:cTn>
                              </p:par>
                            </p:childTnLst>
                          </p:cTn>
                        </p:par>
                      </p:childTnLst>
                    </p:cTn>
                  </p:par>
                  <p:par>
                    <p:cTn id="24" fill="hold">
                      <p:stCondLst>
                        <p:cond delay="indefinite"/>
                      </p:stCondLst>
                      <p:childTnLst>
                        <p:par>
                          <p:cTn id="25" fill="hold">
                            <p:stCondLst>
                              <p:cond delay="0"/>
                            </p:stCondLst>
                            <p:childTnLst>
                              <p:par>
                                <p:cTn id="26" presetID="54" presetClass="entr" presetSubtype="0" accel="100000" fill="hold" nodeType="clickEffect">
                                  <p:stCondLst>
                                    <p:cond delay="0"/>
                                  </p:stCondLst>
                                  <p:childTnLst>
                                    <p:set>
                                      <p:cBhvr>
                                        <p:cTn id="27" dur="1" fill="hold">
                                          <p:stCondLst>
                                            <p:cond delay="0"/>
                                          </p:stCondLst>
                                        </p:cTn>
                                        <p:tgtEl>
                                          <p:spTgt spid="4102"/>
                                        </p:tgtEl>
                                        <p:attrNameLst>
                                          <p:attrName>style.visibility</p:attrName>
                                        </p:attrNameLst>
                                      </p:cBhvr>
                                      <p:to>
                                        <p:strVal val="visible"/>
                                      </p:to>
                                    </p:set>
                                    <p:anim calcmode="lin" valueType="num">
                                      <p:cBhvr>
                                        <p:cTn id="28" dur="500" fill="hold"/>
                                        <p:tgtEl>
                                          <p:spTgt spid="4102"/>
                                        </p:tgtEl>
                                        <p:attrNameLst>
                                          <p:attrName>ppt_w</p:attrName>
                                        </p:attrNameLst>
                                      </p:cBhvr>
                                      <p:tavLst>
                                        <p:tav tm="0">
                                          <p:val>
                                            <p:strVal val="#ppt_w*0.05"/>
                                          </p:val>
                                        </p:tav>
                                        <p:tav tm="100000">
                                          <p:val>
                                            <p:strVal val="#ppt_w"/>
                                          </p:val>
                                        </p:tav>
                                      </p:tavLst>
                                    </p:anim>
                                    <p:anim calcmode="lin" valueType="num">
                                      <p:cBhvr>
                                        <p:cTn id="29" dur="500" fill="hold"/>
                                        <p:tgtEl>
                                          <p:spTgt spid="4102"/>
                                        </p:tgtEl>
                                        <p:attrNameLst>
                                          <p:attrName>ppt_h</p:attrName>
                                        </p:attrNameLst>
                                      </p:cBhvr>
                                      <p:tavLst>
                                        <p:tav tm="0">
                                          <p:val>
                                            <p:strVal val="#ppt_h"/>
                                          </p:val>
                                        </p:tav>
                                        <p:tav tm="100000">
                                          <p:val>
                                            <p:strVal val="#ppt_h"/>
                                          </p:val>
                                        </p:tav>
                                      </p:tavLst>
                                    </p:anim>
                                    <p:anim calcmode="lin" valueType="num">
                                      <p:cBhvr>
                                        <p:cTn id="30" dur="500" fill="hold"/>
                                        <p:tgtEl>
                                          <p:spTgt spid="4102"/>
                                        </p:tgtEl>
                                        <p:attrNameLst>
                                          <p:attrName>ppt_x</p:attrName>
                                        </p:attrNameLst>
                                      </p:cBhvr>
                                      <p:tavLst>
                                        <p:tav tm="0">
                                          <p:val>
                                            <p:strVal val="#ppt_x-.2"/>
                                          </p:val>
                                        </p:tav>
                                        <p:tav tm="100000">
                                          <p:val>
                                            <p:strVal val="#ppt_x"/>
                                          </p:val>
                                        </p:tav>
                                      </p:tavLst>
                                    </p:anim>
                                    <p:anim calcmode="lin" valueType="num">
                                      <p:cBhvr>
                                        <p:cTn id="31" dur="500" fill="hold"/>
                                        <p:tgtEl>
                                          <p:spTgt spid="4102"/>
                                        </p:tgtEl>
                                        <p:attrNameLst>
                                          <p:attrName>ppt_y</p:attrName>
                                        </p:attrNameLst>
                                      </p:cBhvr>
                                      <p:tavLst>
                                        <p:tav tm="0">
                                          <p:val>
                                            <p:strVal val="#ppt_y"/>
                                          </p:val>
                                        </p:tav>
                                        <p:tav tm="100000">
                                          <p:val>
                                            <p:strVal val="#ppt_y"/>
                                          </p:val>
                                        </p:tav>
                                      </p:tavLst>
                                    </p:anim>
                                    <p:animEffect transition="in" filter="fade">
                                      <p:cBhvr>
                                        <p:cTn id="32" dur="500"/>
                                        <p:tgtEl>
                                          <p:spTgt spid="41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5.9</a:t>
            </a:r>
            <a:r>
              <a:rPr lang="zh-CN" altLang="en-US" dirty="0" smtClean="0"/>
              <a:t> 抽象类</a:t>
            </a:r>
            <a:endParaRPr lang="zh-CN" altLang="en-US" dirty="0"/>
          </a:p>
        </p:txBody>
      </p:sp>
      <p:sp>
        <p:nvSpPr>
          <p:cNvPr id="4" name="TextBox 3"/>
          <p:cNvSpPr txBox="1"/>
          <p:nvPr/>
        </p:nvSpPr>
        <p:spPr>
          <a:xfrm>
            <a:off x="395536" y="980728"/>
            <a:ext cx="8424936" cy="4339650"/>
          </a:xfrm>
          <a:prstGeom prst="rect">
            <a:avLst/>
          </a:prstGeom>
          <a:noFill/>
        </p:spPr>
        <p:txBody>
          <a:bodyPr wrap="square" rtlCol="0">
            <a:spAutoFit/>
          </a:bodyPr>
          <a:lstStyle/>
          <a:p>
            <a:pPr>
              <a:spcBef>
                <a:spcPts val="600"/>
              </a:spcBef>
              <a:spcAft>
                <a:spcPts val="600"/>
              </a:spcAft>
              <a:buFont typeface="Wingdings" pitchFamily="2" charset="2"/>
              <a:buChar char="n"/>
            </a:pPr>
            <a:r>
              <a:rPr lang="en-US" altLang="zh-CN" sz="2800" b="1" dirty="0" smtClean="0">
                <a:solidFill>
                  <a:srgbClr val="FF0000"/>
                </a:solidFill>
                <a:latin typeface="Arial" pitchFamily="34" charset="0"/>
                <a:ea typeface="华文细黑" pitchFamily="2" charset="-122"/>
                <a:cs typeface="Arial" pitchFamily="34" charset="0"/>
              </a:rPr>
              <a:t>1</a:t>
            </a:r>
            <a:r>
              <a:rPr lang="zh-CN" altLang="en-US" sz="2800" b="1" dirty="0" smtClean="0">
                <a:solidFill>
                  <a:srgbClr val="FF0000"/>
                </a:solidFill>
                <a:latin typeface="Arial" pitchFamily="34" charset="0"/>
                <a:ea typeface="华文细黑" pitchFamily="2" charset="-122"/>
                <a:cs typeface="Arial" pitchFamily="34" charset="0"/>
              </a:rPr>
              <a:t> 抽象类</a:t>
            </a:r>
            <a:endParaRPr lang="en-US" altLang="zh-CN" sz="2800" b="1" dirty="0" smtClean="0">
              <a:solidFill>
                <a:srgbClr val="FF0000"/>
              </a:solidFill>
              <a:latin typeface="Arial" pitchFamily="34" charset="0"/>
              <a:ea typeface="华文细黑" pitchFamily="2" charset="-122"/>
              <a:cs typeface="Arial" pitchFamily="34" charset="0"/>
            </a:endParaRPr>
          </a:p>
          <a:p>
            <a:pPr>
              <a:spcBef>
                <a:spcPts val="600"/>
              </a:spcBef>
              <a:spcAft>
                <a:spcPts val="600"/>
              </a:spcAft>
              <a:buFont typeface="Wingdings" pitchFamily="2" charset="2"/>
              <a:buChar char="Ø"/>
            </a:pPr>
            <a:r>
              <a:rPr lang="zh-CN" altLang="en-US" sz="2600" b="1" dirty="0" smtClean="0">
                <a:latin typeface="Arial" pitchFamily="34" charset="0"/>
                <a:ea typeface="华文细黑" pitchFamily="2" charset="-122"/>
                <a:cs typeface="Arial" pitchFamily="34" charset="0"/>
              </a:rPr>
              <a:t>可以通过关键字</a:t>
            </a:r>
            <a:r>
              <a:rPr lang="en-US" altLang="zh-CN" sz="2600" b="1" dirty="0" smtClean="0">
                <a:solidFill>
                  <a:srgbClr val="C00000"/>
                </a:solidFill>
                <a:latin typeface="Arial" pitchFamily="34" charset="0"/>
                <a:ea typeface="华文细黑" pitchFamily="2" charset="-122"/>
                <a:cs typeface="Arial" pitchFamily="34" charset="0"/>
              </a:rPr>
              <a:t>abstract</a:t>
            </a:r>
            <a:r>
              <a:rPr lang="zh-CN" altLang="en-US" sz="2600" b="1" dirty="0" smtClean="0">
                <a:latin typeface="Arial" pitchFamily="34" charset="0"/>
                <a:ea typeface="华文细黑" pitchFamily="2" charset="-122"/>
                <a:cs typeface="Arial" pitchFamily="34" charset="0"/>
              </a:rPr>
              <a:t>把一个类定义为</a:t>
            </a:r>
            <a:r>
              <a:rPr lang="zh-CN" altLang="en-US" sz="2600" b="1" dirty="0" smtClean="0">
                <a:solidFill>
                  <a:srgbClr val="FF0000"/>
                </a:solidFill>
                <a:latin typeface="Arial" pitchFamily="34" charset="0"/>
                <a:ea typeface="华文细黑" pitchFamily="2" charset="-122"/>
                <a:cs typeface="Arial" pitchFamily="34" charset="0"/>
              </a:rPr>
              <a:t>抽象类</a:t>
            </a:r>
            <a:r>
              <a:rPr lang="zh-CN" altLang="en-US" sz="2600" b="1" dirty="0" smtClean="0">
                <a:latin typeface="Arial" pitchFamily="34" charset="0"/>
                <a:ea typeface="华文细黑" pitchFamily="2" charset="-122"/>
                <a:cs typeface="Arial" pitchFamily="34" charset="0"/>
              </a:rPr>
              <a:t>。</a:t>
            </a:r>
            <a:endParaRPr lang="en-US" altLang="zh-CN" sz="2600" b="1" dirty="0" smtClean="0">
              <a:latin typeface="Arial" pitchFamily="34" charset="0"/>
              <a:ea typeface="华文细黑" pitchFamily="2" charset="-122"/>
              <a:cs typeface="Arial" pitchFamily="34" charset="0"/>
            </a:endParaRPr>
          </a:p>
          <a:p>
            <a:pPr>
              <a:spcBef>
                <a:spcPts val="600"/>
              </a:spcBef>
              <a:spcAft>
                <a:spcPts val="600"/>
              </a:spcAft>
              <a:buFont typeface="Wingdings" pitchFamily="2" charset="2"/>
              <a:buChar char="Ø"/>
            </a:pPr>
            <a:r>
              <a:rPr lang="zh-CN" altLang="en-US" sz="2600" b="1" dirty="0" smtClean="0">
                <a:latin typeface="Arial" pitchFamily="34" charset="0"/>
                <a:ea typeface="华文细黑" pitchFamily="2" charset="-122"/>
                <a:cs typeface="Arial" pitchFamily="34" charset="0"/>
              </a:rPr>
              <a:t>在抽象类中，每一个未被定义具体实现的方法也标记为</a:t>
            </a:r>
            <a:r>
              <a:rPr lang="en-US" altLang="zh-CN" sz="2600" b="1" dirty="0" smtClean="0">
                <a:latin typeface="Arial" pitchFamily="34" charset="0"/>
                <a:ea typeface="华文细黑" pitchFamily="2" charset="-122"/>
                <a:cs typeface="Arial" pitchFamily="34" charset="0"/>
              </a:rPr>
              <a:t>abstract</a:t>
            </a:r>
            <a:r>
              <a:rPr lang="zh-CN" altLang="en-US" sz="2600" b="1" dirty="0" smtClean="0">
                <a:latin typeface="Arial" pitchFamily="34" charset="0"/>
                <a:ea typeface="华文细黑" pitchFamily="2" charset="-122"/>
                <a:cs typeface="Arial" pitchFamily="34" charset="0"/>
              </a:rPr>
              <a:t>，称为</a:t>
            </a:r>
            <a:r>
              <a:rPr lang="zh-CN" altLang="en-US" sz="2600" b="1" dirty="0" smtClean="0">
                <a:solidFill>
                  <a:srgbClr val="FF0000"/>
                </a:solidFill>
                <a:latin typeface="Arial" pitchFamily="34" charset="0"/>
                <a:ea typeface="华文细黑" pitchFamily="2" charset="-122"/>
                <a:cs typeface="Arial" pitchFamily="34" charset="0"/>
              </a:rPr>
              <a:t>抽象方法</a:t>
            </a:r>
            <a:r>
              <a:rPr lang="zh-CN" altLang="en-US" sz="2600" b="1" dirty="0" smtClean="0">
                <a:latin typeface="Arial" pitchFamily="34" charset="0"/>
                <a:ea typeface="华文细黑" pitchFamily="2" charset="-122"/>
                <a:cs typeface="Arial" pitchFamily="34" charset="0"/>
              </a:rPr>
              <a:t>。</a:t>
            </a:r>
            <a:endParaRPr lang="en-US" altLang="zh-CN" sz="2600" b="1" dirty="0" smtClean="0">
              <a:latin typeface="Arial" pitchFamily="34" charset="0"/>
              <a:ea typeface="华文细黑" pitchFamily="2" charset="-122"/>
              <a:cs typeface="Arial" pitchFamily="34" charset="0"/>
            </a:endParaRPr>
          </a:p>
          <a:p>
            <a:pPr>
              <a:spcBef>
                <a:spcPts val="600"/>
              </a:spcBef>
              <a:spcAft>
                <a:spcPts val="600"/>
              </a:spcAft>
              <a:buFont typeface="Wingdings" pitchFamily="2" charset="2"/>
              <a:buChar char="Ø"/>
            </a:pPr>
            <a:r>
              <a:rPr lang="zh-CN" altLang="en-US" sz="2600" b="1" dirty="0" smtClean="0">
                <a:latin typeface="Arial" pitchFamily="34" charset="0"/>
                <a:ea typeface="华文细黑" pitchFamily="2" charset="-122"/>
                <a:cs typeface="Arial" pitchFamily="34" charset="0"/>
              </a:rPr>
              <a:t>在程序中不能用抽象类作为模板来创建对象，必须生成抽象类的一个非抽象的子类后才能创建实例。</a:t>
            </a:r>
            <a:endParaRPr lang="en-US" altLang="zh-CN" sz="2600" b="1" dirty="0" smtClean="0">
              <a:latin typeface="Arial" pitchFamily="34" charset="0"/>
              <a:ea typeface="华文细黑" pitchFamily="2" charset="-122"/>
              <a:cs typeface="Arial" pitchFamily="34" charset="0"/>
            </a:endParaRPr>
          </a:p>
          <a:p>
            <a:pPr>
              <a:spcBef>
                <a:spcPts val="600"/>
              </a:spcBef>
              <a:spcAft>
                <a:spcPts val="600"/>
              </a:spcAft>
              <a:buFont typeface="Wingdings" pitchFamily="2" charset="2"/>
              <a:buChar char="Ø"/>
            </a:pPr>
            <a:r>
              <a:rPr lang="zh-CN" altLang="en-US" sz="2600" b="1" dirty="0" smtClean="0">
                <a:latin typeface="Arial" pitchFamily="34" charset="0"/>
                <a:ea typeface="华文细黑" pitchFamily="2" charset="-122"/>
                <a:cs typeface="Arial" pitchFamily="34" charset="0"/>
              </a:rPr>
              <a:t>抽象类可以包含</a:t>
            </a:r>
            <a:r>
              <a:rPr lang="zh-CN" altLang="en-US" sz="2600" b="1" u="sng" dirty="0" smtClean="0">
                <a:latin typeface="Arial" pitchFamily="34" charset="0"/>
                <a:ea typeface="华文细黑" pitchFamily="2" charset="-122"/>
                <a:cs typeface="Arial" pitchFamily="34" charset="0"/>
              </a:rPr>
              <a:t>抽象方法</a:t>
            </a:r>
            <a:r>
              <a:rPr lang="zh-CN" altLang="en-US" sz="2600" b="1" dirty="0" smtClean="0">
                <a:latin typeface="Arial" pitchFamily="34" charset="0"/>
                <a:ea typeface="华文细黑" pitchFamily="2" charset="-122"/>
                <a:cs typeface="Arial" pitchFamily="34" charset="0"/>
              </a:rPr>
              <a:t>和</a:t>
            </a:r>
            <a:r>
              <a:rPr lang="zh-CN" altLang="en-US" sz="2600" b="1" u="sng" dirty="0" smtClean="0">
                <a:latin typeface="Arial" pitchFamily="34" charset="0"/>
                <a:ea typeface="华文细黑" pitchFamily="2" charset="-122"/>
                <a:cs typeface="Arial" pitchFamily="34" charset="0"/>
              </a:rPr>
              <a:t>非抽象方法</a:t>
            </a:r>
            <a:r>
              <a:rPr lang="zh-CN" altLang="en-US" sz="2600" b="1" dirty="0" smtClean="0">
                <a:latin typeface="Arial" pitchFamily="34" charset="0"/>
                <a:ea typeface="华文细黑" pitchFamily="2" charset="-122"/>
                <a:cs typeface="Arial" pitchFamily="34" charset="0"/>
              </a:rPr>
              <a:t>，反之，不能在非抽象类中声明抽象方法，即只有抽象类才能具有抽象方法。</a:t>
            </a:r>
            <a:endParaRPr lang="en-US" altLang="zh-CN" sz="2600" b="1" dirty="0" smtClean="0">
              <a:latin typeface="Arial" pitchFamily="34" charset="0"/>
              <a:ea typeface="华文细黑" pitchFamily="2" charset="-122"/>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5.1</a:t>
            </a:r>
            <a:r>
              <a:rPr lang="zh-CN" altLang="en-US" dirty="0" smtClean="0"/>
              <a:t>抽象数据类型</a:t>
            </a:r>
            <a:endParaRPr lang="zh-CN" altLang="en-US" dirty="0"/>
          </a:p>
        </p:txBody>
      </p:sp>
      <p:sp>
        <p:nvSpPr>
          <p:cNvPr id="5" name="TextBox 4"/>
          <p:cNvSpPr txBox="1"/>
          <p:nvPr/>
        </p:nvSpPr>
        <p:spPr>
          <a:xfrm>
            <a:off x="361628" y="980728"/>
            <a:ext cx="8496944" cy="2923877"/>
          </a:xfrm>
          <a:prstGeom prst="rect">
            <a:avLst/>
          </a:prstGeom>
          <a:noFill/>
        </p:spPr>
        <p:txBody>
          <a:bodyPr wrap="square" rtlCol="0">
            <a:spAutoFit/>
          </a:bodyPr>
          <a:lstStyle/>
          <a:p>
            <a:pPr>
              <a:buFont typeface="Wingdings" pitchFamily="2" charset="2"/>
              <a:buChar char="n"/>
            </a:pPr>
            <a:r>
              <a:rPr lang="en-US" altLang="zh-CN" sz="2800" b="1" dirty="0" smtClean="0">
                <a:solidFill>
                  <a:srgbClr val="FF0000"/>
                </a:solidFill>
                <a:latin typeface="Arial" pitchFamily="34" charset="0"/>
                <a:ea typeface="华文细黑" pitchFamily="2" charset="-122"/>
                <a:cs typeface="Arial" pitchFamily="34" charset="0"/>
              </a:rPr>
              <a:t>3</a:t>
            </a:r>
            <a:r>
              <a:rPr lang="zh-CN" altLang="en-US" sz="2800" b="1" dirty="0" smtClean="0">
                <a:solidFill>
                  <a:srgbClr val="FF0000"/>
                </a:solidFill>
                <a:latin typeface="Arial" pitchFamily="34" charset="0"/>
                <a:ea typeface="华文细黑" pitchFamily="2" charset="-122"/>
                <a:cs typeface="Arial" pitchFamily="34" charset="0"/>
              </a:rPr>
              <a:t> 按值传递</a:t>
            </a:r>
            <a:endParaRPr lang="en-US" altLang="zh-CN" sz="2800" b="1" dirty="0" smtClean="0">
              <a:solidFill>
                <a:srgbClr val="FF0000"/>
              </a:solidFill>
              <a:latin typeface="Arial" pitchFamily="34" charset="0"/>
              <a:ea typeface="华文细黑" pitchFamily="2" charset="-122"/>
              <a:cs typeface="Arial" pitchFamily="34" charset="0"/>
            </a:endParaRPr>
          </a:p>
          <a:p>
            <a:pPr>
              <a:buFont typeface="Wingdings" pitchFamily="2" charset="2"/>
              <a:buChar char="Ø"/>
            </a:pPr>
            <a:r>
              <a:rPr lang="en-US" altLang="zh-CN" sz="2600" b="1" dirty="0" smtClean="0">
                <a:latin typeface="Arial" pitchFamily="34" charset="0"/>
                <a:ea typeface="华文细黑" pitchFamily="2" charset="-122"/>
                <a:cs typeface="Arial" pitchFamily="34" charset="0"/>
              </a:rPr>
              <a:t>Java</a:t>
            </a:r>
            <a:r>
              <a:rPr lang="zh-CN" altLang="en-US" sz="2600" b="1" dirty="0" smtClean="0">
                <a:latin typeface="Arial" pitchFamily="34" charset="0"/>
                <a:ea typeface="华文细黑" pitchFamily="2" charset="-122"/>
                <a:cs typeface="Arial" pitchFamily="34" charset="0"/>
              </a:rPr>
              <a:t>只</a:t>
            </a:r>
            <a:r>
              <a:rPr lang="zh-CN" altLang="en-US" sz="2600" b="1" dirty="0" smtClean="0">
                <a:solidFill>
                  <a:srgbClr val="C00000"/>
                </a:solidFill>
                <a:latin typeface="Arial" pitchFamily="34" charset="0"/>
                <a:ea typeface="华文细黑" pitchFamily="2" charset="-122"/>
                <a:cs typeface="Arial" pitchFamily="34" charset="0"/>
              </a:rPr>
              <a:t>“按值”</a:t>
            </a:r>
            <a:r>
              <a:rPr lang="zh-CN" altLang="en-US" sz="2600" b="1" dirty="0" smtClean="0">
                <a:latin typeface="Arial" pitchFamily="34" charset="0"/>
                <a:ea typeface="华文细黑" pitchFamily="2" charset="-122"/>
                <a:cs typeface="Arial" pitchFamily="34" charset="0"/>
              </a:rPr>
              <a:t>传送自变量，即方法调用不会改变自变量的值。</a:t>
            </a:r>
            <a:endParaRPr lang="en-US" altLang="zh-CN" sz="2600" b="1" dirty="0" smtClean="0">
              <a:latin typeface="Arial" pitchFamily="34" charset="0"/>
              <a:ea typeface="华文细黑" pitchFamily="2" charset="-122"/>
              <a:cs typeface="Arial" pitchFamily="34" charset="0"/>
            </a:endParaRPr>
          </a:p>
          <a:p>
            <a:pPr>
              <a:buFont typeface="Wingdings" pitchFamily="2" charset="2"/>
              <a:buChar char="Ø"/>
            </a:pPr>
            <a:r>
              <a:rPr lang="zh-CN" altLang="en-US" sz="2600" b="1" dirty="0" smtClean="0">
                <a:latin typeface="Arial" pitchFamily="34" charset="0"/>
                <a:ea typeface="华文细黑" pitchFamily="2" charset="-122"/>
                <a:cs typeface="Arial" pitchFamily="34" charset="0"/>
              </a:rPr>
              <a:t>当</a:t>
            </a:r>
            <a:r>
              <a:rPr lang="zh-CN" altLang="en-US" sz="2600" b="1" dirty="0" smtClean="0">
                <a:solidFill>
                  <a:srgbClr val="C00000"/>
                </a:solidFill>
                <a:latin typeface="Arial" pitchFamily="34" charset="0"/>
                <a:ea typeface="华文细黑" pitchFamily="2" charset="-122"/>
                <a:cs typeface="Arial" pitchFamily="34" charset="0"/>
              </a:rPr>
              <a:t>对象实例</a:t>
            </a:r>
            <a:r>
              <a:rPr lang="zh-CN" altLang="en-US" sz="2600" b="1" dirty="0" smtClean="0">
                <a:latin typeface="Arial" pitchFamily="34" charset="0"/>
                <a:ea typeface="华文细黑" pitchFamily="2" charset="-122"/>
                <a:cs typeface="Arial" pitchFamily="34" charset="0"/>
              </a:rPr>
              <a:t>作为自变量传递给方法时，自变量的值是对</a:t>
            </a:r>
            <a:r>
              <a:rPr lang="zh-CN" altLang="en-US" sz="2600" b="1" dirty="0" smtClean="0">
                <a:solidFill>
                  <a:srgbClr val="C00000"/>
                </a:solidFill>
                <a:latin typeface="Arial" pitchFamily="34" charset="0"/>
                <a:ea typeface="华文细黑" pitchFamily="2" charset="-122"/>
                <a:cs typeface="Arial" pitchFamily="34" charset="0"/>
              </a:rPr>
              <a:t>对象的引用</a:t>
            </a:r>
            <a:r>
              <a:rPr lang="zh-CN" altLang="en-US" sz="2600" b="1" dirty="0" smtClean="0">
                <a:latin typeface="Arial" pitchFamily="34" charset="0"/>
                <a:ea typeface="华文细黑" pitchFamily="2" charset="-122"/>
                <a:cs typeface="Arial" pitchFamily="34" charset="0"/>
              </a:rPr>
              <a:t>，也就是说，传送给方法的是引用值。在方法内，这个引用值是不会被改变的，但可以修改该引用指向的对象内容。</a:t>
            </a:r>
            <a:endParaRPr lang="en-US" altLang="zh-CN" sz="2600" b="1" dirty="0" smtClean="0">
              <a:latin typeface="Arial" pitchFamily="34" charset="0"/>
              <a:ea typeface="华文细黑" pitchFamily="2" charset="-122"/>
              <a:cs typeface="Arial" pitchFamily="34" charset="0"/>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5.9</a:t>
            </a:r>
            <a:r>
              <a:rPr lang="zh-CN" altLang="en-US" dirty="0" smtClean="0"/>
              <a:t> 抽象类</a:t>
            </a:r>
            <a:endParaRPr lang="zh-CN" altLang="en-US" dirty="0"/>
          </a:p>
        </p:txBody>
      </p:sp>
      <p:sp>
        <p:nvSpPr>
          <p:cNvPr id="5" name="TextBox 4"/>
          <p:cNvSpPr txBox="1"/>
          <p:nvPr/>
        </p:nvSpPr>
        <p:spPr>
          <a:xfrm>
            <a:off x="1187624" y="1772816"/>
            <a:ext cx="5184576" cy="1292662"/>
          </a:xfrm>
          <a:prstGeom prst="rect">
            <a:avLst/>
          </a:prstGeom>
          <a:solidFill>
            <a:srgbClr val="FFFFCC"/>
          </a:solidFill>
          <a:ln>
            <a:noFill/>
          </a:ln>
        </p:spPr>
        <p:txBody>
          <a:bodyPr wrap="square" rtlCol="0">
            <a:spAutoFit/>
          </a:bodyPr>
          <a:lstStyle/>
          <a:p>
            <a:r>
              <a:rPr lang="en-US" altLang="zh-CN" sz="2600" dirty="0" smtClean="0">
                <a:latin typeface="Arial" pitchFamily="34" charset="0"/>
                <a:cs typeface="Arial" pitchFamily="34" charset="0"/>
              </a:rPr>
              <a:t>[modifier]</a:t>
            </a:r>
            <a:r>
              <a:rPr lang="zh-CN" altLang="en-US" sz="2600" dirty="0" smtClean="0">
                <a:latin typeface="Arial" pitchFamily="34" charset="0"/>
                <a:cs typeface="Arial" pitchFamily="34" charset="0"/>
              </a:rPr>
              <a:t> </a:t>
            </a:r>
            <a:r>
              <a:rPr lang="en-US" altLang="zh-CN" sz="2600" dirty="0" smtClean="0">
                <a:solidFill>
                  <a:srgbClr val="FF0000"/>
                </a:solidFill>
                <a:latin typeface="Arial" pitchFamily="34" charset="0"/>
                <a:cs typeface="Arial" pitchFamily="34" charset="0"/>
              </a:rPr>
              <a:t>abstract</a:t>
            </a:r>
            <a:r>
              <a:rPr lang="en-US" altLang="zh-CN" sz="2600" dirty="0" smtClean="0">
                <a:latin typeface="Arial" pitchFamily="34" charset="0"/>
                <a:cs typeface="Arial" pitchFamily="34" charset="0"/>
              </a:rPr>
              <a:t> </a:t>
            </a:r>
            <a:r>
              <a:rPr lang="zh-CN" altLang="en-US" sz="2600" dirty="0" smtClean="0">
                <a:latin typeface="Arial" pitchFamily="34" charset="0"/>
                <a:cs typeface="Arial" pitchFamily="34" charset="0"/>
              </a:rPr>
              <a:t> </a:t>
            </a:r>
            <a:r>
              <a:rPr lang="en-US" altLang="zh-CN" sz="2600" dirty="0" err="1" smtClean="0">
                <a:latin typeface="Arial" pitchFamily="34" charset="0"/>
                <a:cs typeface="Arial" pitchFamily="34" charset="0"/>
              </a:rPr>
              <a:t>AbstractClass</a:t>
            </a:r>
            <a:r>
              <a:rPr lang="en-US" altLang="zh-CN" sz="2600" dirty="0" smtClean="0">
                <a:latin typeface="Arial" pitchFamily="34" charset="0"/>
                <a:cs typeface="Arial" pitchFamily="34" charset="0"/>
              </a:rPr>
              <a:t>{</a:t>
            </a:r>
          </a:p>
          <a:p>
            <a:r>
              <a:rPr lang="zh-CN" altLang="en-US" sz="2600" dirty="0" smtClean="0">
                <a:latin typeface="Arial" pitchFamily="34" charset="0"/>
                <a:cs typeface="Arial" pitchFamily="34" charset="0"/>
              </a:rPr>
              <a:t>       </a:t>
            </a:r>
            <a:r>
              <a:rPr lang="en-US" altLang="zh-CN" sz="2600" dirty="0" smtClean="0">
                <a:latin typeface="Arial" pitchFamily="34" charset="0"/>
                <a:cs typeface="Arial" pitchFamily="34" charset="0"/>
              </a:rPr>
              <a:t>…</a:t>
            </a:r>
          </a:p>
          <a:p>
            <a:r>
              <a:rPr lang="en-US" altLang="zh-CN" sz="2600" dirty="0" smtClean="0">
                <a:latin typeface="Arial" pitchFamily="34" charset="0"/>
                <a:cs typeface="Arial" pitchFamily="34" charset="0"/>
              </a:rPr>
              <a:t>}</a:t>
            </a:r>
            <a:endParaRPr lang="zh-CN" altLang="en-US" sz="2600" dirty="0">
              <a:latin typeface="Arial" pitchFamily="34" charset="0"/>
              <a:cs typeface="Arial" pitchFamily="34" charset="0"/>
            </a:endParaRPr>
          </a:p>
        </p:txBody>
      </p:sp>
      <p:sp>
        <p:nvSpPr>
          <p:cNvPr id="6" name="TextBox 5"/>
          <p:cNvSpPr txBox="1"/>
          <p:nvPr/>
        </p:nvSpPr>
        <p:spPr>
          <a:xfrm>
            <a:off x="251520" y="4653136"/>
            <a:ext cx="8640960" cy="892552"/>
          </a:xfrm>
          <a:prstGeom prst="rect">
            <a:avLst/>
          </a:prstGeom>
          <a:solidFill>
            <a:srgbClr val="FFFFCC"/>
          </a:solidFill>
          <a:ln>
            <a:noFill/>
          </a:ln>
        </p:spPr>
        <p:txBody>
          <a:bodyPr wrap="square" rtlCol="0">
            <a:spAutoFit/>
          </a:bodyPr>
          <a:lstStyle/>
          <a:p>
            <a:r>
              <a:rPr lang="en-US" altLang="zh-CN" sz="2600" dirty="0" smtClean="0">
                <a:latin typeface="Arial" pitchFamily="34" charset="0"/>
                <a:cs typeface="Arial" pitchFamily="34" charset="0"/>
              </a:rPr>
              <a:t>[modifier]</a:t>
            </a:r>
            <a:r>
              <a:rPr lang="zh-CN" altLang="en-US" sz="2600" dirty="0" smtClean="0">
                <a:latin typeface="Arial" pitchFamily="34" charset="0"/>
                <a:cs typeface="Arial" pitchFamily="34" charset="0"/>
              </a:rPr>
              <a:t> </a:t>
            </a:r>
            <a:r>
              <a:rPr lang="en-US" altLang="zh-CN" sz="2600" dirty="0" smtClean="0">
                <a:solidFill>
                  <a:srgbClr val="FF0000"/>
                </a:solidFill>
                <a:latin typeface="Arial" pitchFamily="34" charset="0"/>
                <a:cs typeface="Arial" pitchFamily="34" charset="0"/>
              </a:rPr>
              <a:t>abstract</a:t>
            </a:r>
            <a:r>
              <a:rPr lang="en-US" altLang="zh-CN" sz="2600" dirty="0" smtClean="0">
                <a:latin typeface="Arial" pitchFamily="34" charset="0"/>
                <a:cs typeface="Arial" pitchFamily="34" charset="0"/>
              </a:rPr>
              <a:t> </a:t>
            </a:r>
            <a:r>
              <a:rPr lang="zh-CN" altLang="en-US" sz="2600" dirty="0" smtClean="0">
                <a:latin typeface="Arial" pitchFamily="34" charset="0"/>
                <a:cs typeface="Arial" pitchFamily="34" charset="0"/>
              </a:rPr>
              <a:t> </a:t>
            </a:r>
            <a:r>
              <a:rPr lang="en-US" altLang="zh-CN" sz="2600" dirty="0" smtClean="0">
                <a:latin typeface="Arial" pitchFamily="34" charset="0"/>
                <a:cs typeface="Arial" pitchFamily="34" charset="0"/>
              </a:rPr>
              <a:t>&lt;</a:t>
            </a:r>
            <a:r>
              <a:rPr lang="en-US" altLang="zh-CN" sz="2600" dirty="0" err="1" smtClean="0">
                <a:latin typeface="Arial" pitchFamily="34" charset="0"/>
                <a:cs typeface="Arial" pitchFamily="34" charset="0"/>
              </a:rPr>
              <a:t>returnType</a:t>
            </a:r>
            <a:r>
              <a:rPr lang="en-US" altLang="zh-CN" sz="2600" dirty="0" smtClean="0">
                <a:latin typeface="Arial" pitchFamily="34" charset="0"/>
                <a:cs typeface="Arial" pitchFamily="34" charset="0"/>
              </a:rPr>
              <a:t>&gt; &lt;</a:t>
            </a:r>
            <a:r>
              <a:rPr lang="en-US" altLang="zh-CN" sz="2600" dirty="0" err="1" smtClean="0">
                <a:latin typeface="Arial" pitchFamily="34" charset="0"/>
                <a:cs typeface="Arial" pitchFamily="34" charset="0"/>
              </a:rPr>
              <a:t>methodName</a:t>
            </a:r>
            <a:r>
              <a:rPr lang="en-US" altLang="zh-CN" sz="2600" dirty="0" smtClean="0">
                <a:latin typeface="Arial" pitchFamily="34" charset="0"/>
                <a:cs typeface="Arial" pitchFamily="34" charset="0"/>
              </a:rPr>
              <a:t>&gt;(</a:t>
            </a:r>
            <a:r>
              <a:rPr lang="zh-CN" altLang="en-US" sz="2600" dirty="0" smtClean="0">
                <a:latin typeface="Arial" pitchFamily="34" charset="0"/>
                <a:cs typeface="Arial" pitchFamily="34" charset="0"/>
              </a:rPr>
              <a:t>参数列表</a:t>
            </a:r>
            <a:r>
              <a:rPr lang="en-US" altLang="zh-CN" sz="2600" dirty="0" smtClean="0">
                <a:latin typeface="Arial" pitchFamily="34" charset="0"/>
                <a:cs typeface="Arial" pitchFamily="34" charset="0"/>
              </a:rPr>
              <a:t>);</a:t>
            </a:r>
            <a:endParaRPr lang="zh-CN" altLang="en-US" sz="2600" dirty="0">
              <a:latin typeface="Arial" pitchFamily="34" charset="0"/>
              <a:cs typeface="Arial" pitchFamily="34" charset="0"/>
            </a:endParaRPr>
          </a:p>
        </p:txBody>
      </p:sp>
      <p:sp>
        <p:nvSpPr>
          <p:cNvPr id="7" name="TextBox 6"/>
          <p:cNvSpPr txBox="1"/>
          <p:nvPr/>
        </p:nvSpPr>
        <p:spPr>
          <a:xfrm>
            <a:off x="395536" y="1052736"/>
            <a:ext cx="3240360" cy="523220"/>
          </a:xfrm>
          <a:prstGeom prst="rect">
            <a:avLst/>
          </a:prstGeom>
          <a:noFill/>
        </p:spPr>
        <p:txBody>
          <a:bodyPr wrap="square" rtlCol="0">
            <a:spAutoFit/>
          </a:bodyPr>
          <a:lstStyle/>
          <a:p>
            <a:pPr>
              <a:buFont typeface="Wingdings" pitchFamily="2" charset="2"/>
              <a:buChar char="p"/>
            </a:pPr>
            <a:r>
              <a:rPr lang="zh-CN" altLang="en-US" sz="2800" b="1" dirty="0" smtClean="0">
                <a:solidFill>
                  <a:srgbClr val="FF00FF"/>
                </a:solidFill>
                <a:latin typeface="华文细黑" pitchFamily="2" charset="-122"/>
                <a:ea typeface="华文细黑" pitchFamily="2" charset="-122"/>
              </a:rPr>
              <a:t>抽象类定义：</a:t>
            </a:r>
            <a:endParaRPr lang="zh-CN" altLang="en-US" sz="2800" b="1" dirty="0">
              <a:solidFill>
                <a:srgbClr val="FF00FF"/>
              </a:solidFill>
              <a:latin typeface="华文细黑" pitchFamily="2" charset="-122"/>
              <a:ea typeface="华文细黑" pitchFamily="2" charset="-122"/>
            </a:endParaRPr>
          </a:p>
        </p:txBody>
      </p:sp>
      <p:sp>
        <p:nvSpPr>
          <p:cNvPr id="8" name="TextBox 7"/>
          <p:cNvSpPr txBox="1"/>
          <p:nvPr/>
        </p:nvSpPr>
        <p:spPr>
          <a:xfrm>
            <a:off x="395536" y="3933056"/>
            <a:ext cx="2880320" cy="523220"/>
          </a:xfrm>
          <a:prstGeom prst="rect">
            <a:avLst/>
          </a:prstGeom>
          <a:noFill/>
        </p:spPr>
        <p:txBody>
          <a:bodyPr wrap="square" rtlCol="0">
            <a:spAutoFit/>
          </a:bodyPr>
          <a:lstStyle/>
          <a:p>
            <a:pPr>
              <a:buFont typeface="Wingdings" pitchFamily="2" charset="2"/>
              <a:buChar char="p"/>
            </a:pPr>
            <a:r>
              <a:rPr lang="zh-CN" altLang="en-US" sz="2800" b="1" dirty="0" smtClean="0">
                <a:solidFill>
                  <a:srgbClr val="FF00FF"/>
                </a:solidFill>
                <a:latin typeface="华文细黑" pitchFamily="2" charset="-122"/>
                <a:ea typeface="华文细黑" pitchFamily="2" charset="-122"/>
              </a:rPr>
              <a:t>抽象方法定义：</a:t>
            </a:r>
            <a:endParaRPr lang="zh-CN" altLang="en-US" sz="2800" b="1" dirty="0">
              <a:solidFill>
                <a:srgbClr val="FF00FF"/>
              </a:solidFill>
              <a:latin typeface="华文细黑" pitchFamily="2" charset="-122"/>
              <a:ea typeface="华文细黑"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4" presetClass="entr" presetSubtype="0" accel="10000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ppt_w</p:attrName>
                                        </p:attrNameLst>
                                      </p:cBhvr>
                                      <p:tavLst>
                                        <p:tav tm="0">
                                          <p:val>
                                            <p:strVal val="#ppt_w*0.05"/>
                                          </p:val>
                                        </p:tav>
                                        <p:tav tm="100000">
                                          <p:val>
                                            <p:strVal val="#ppt_w"/>
                                          </p:val>
                                        </p:tav>
                                      </p:tavLst>
                                    </p:anim>
                                    <p:anim calcmode="lin" valueType="num">
                                      <p:cBhvr>
                                        <p:cTn id="12" dur="500" fill="hold"/>
                                        <p:tgtEl>
                                          <p:spTgt spid="5"/>
                                        </p:tgtEl>
                                        <p:attrNameLst>
                                          <p:attrName>ppt_h</p:attrName>
                                        </p:attrNameLst>
                                      </p:cBhvr>
                                      <p:tavLst>
                                        <p:tav tm="0">
                                          <p:val>
                                            <p:strVal val="#ppt_h"/>
                                          </p:val>
                                        </p:tav>
                                        <p:tav tm="100000">
                                          <p:val>
                                            <p:strVal val="#ppt_h"/>
                                          </p:val>
                                        </p:tav>
                                      </p:tavLst>
                                    </p:anim>
                                    <p:anim calcmode="lin" valueType="num">
                                      <p:cBhvr>
                                        <p:cTn id="13" dur="500" fill="hold"/>
                                        <p:tgtEl>
                                          <p:spTgt spid="5"/>
                                        </p:tgtEl>
                                        <p:attrNameLst>
                                          <p:attrName>ppt_x</p:attrName>
                                        </p:attrNameLst>
                                      </p:cBhvr>
                                      <p:tavLst>
                                        <p:tav tm="0">
                                          <p:val>
                                            <p:strVal val="#ppt_x-.2"/>
                                          </p:val>
                                        </p:tav>
                                        <p:tav tm="100000">
                                          <p:val>
                                            <p:strVal val="#ppt_x"/>
                                          </p:val>
                                        </p:tav>
                                      </p:tavLst>
                                    </p:anim>
                                    <p:anim calcmode="lin" valueType="num">
                                      <p:cBhvr>
                                        <p:cTn id="14" dur="500" fill="hold"/>
                                        <p:tgtEl>
                                          <p:spTgt spid="5"/>
                                        </p:tgtEl>
                                        <p:attrNameLst>
                                          <p:attrName>ppt_y</p:attrName>
                                        </p:attrNameLst>
                                      </p:cBhvr>
                                      <p:tavLst>
                                        <p:tav tm="0">
                                          <p:val>
                                            <p:strVal val="#ppt_y"/>
                                          </p:val>
                                        </p:tav>
                                        <p:tav tm="100000">
                                          <p:val>
                                            <p:strVal val="#ppt_y"/>
                                          </p:val>
                                        </p:tav>
                                      </p:tavLst>
                                    </p:anim>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2" presetClass="entr" presetSubtype="4"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slide(fromBottom)">
                                      <p:cBhvr>
                                        <p:cTn id="2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p:bldP spid="8"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5.9</a:t>
            </a:r>
            <a:r>
              <a:rPr lang="zh-CN" altLang="en-US" dirty="0" smtClean="0"/>
              <a:t> 抽象类</a:t>
            </a:r>
            <a:endParaRPr lang="zh-CN" altLang="en-US" dirty="0"/>
          </a:p>
        </p:txBody>
      </p:sp>
      <p:sp>
        <p:nvSpPr>
          <p:cNvPr id="4" name="TextBox 3"/>
          <p:cNvSpPr txBox="1"/>
          <p:nvPr/>
        </p:nvSpPr>
        <p:spPr>
          <a:xfrm>
            <a:off x="395536" y="980728"/>
            <a:ext cx="8424936" cy="523220"/>
          </a:xfrm>
          <a:prstGeom prst="rect">
            <a:avLst/>
          </a:prstGeom>
          <a:noFill/>
        </p:spPr>
        <p:txBody>
          <a:bodyPr wrap="square" rtlCol="0">
            <a:spAutoFit/>
          </a:bodyPr>
          <a:lstStyle/>
          <a:p>
            <a:pPr>
              <a:buFont typeface="Wingdings" pitchFamily="2" charset="2"/>
              <a:buChar char="n"/>
            </a:pPr>
            <a:r>
              <a:rPr lang="zh-CN" altLang="en-US" sz="2800" b="1" dirty="0" smtClean="0">
                <a:solidFill>
                  <a:srgbClr val="FF0000"/>
                </a:solidFill>
                <a:latin typeface="Arial" pitchFamily="34" charset="0"/>
                <a:ea typeface="华文细黑" pitchFamily="2" charset="-122"/>
                <a:cs typeface="Arial" pitchFamily="34" charset="0"/>
              </a:rPr>
              <a:t>抽象类示例</a:t>
            </a:r>
            <a:endParaRPr lang="en-US" altLang="zh-CN" sz="2800" b="1" dirty="0" smtClean="0">
              <a:solidFill>
                <a:srgbClr val="FF0000"/>
              </a:solidFill>
              <a:latin typeface="Arial" pitchFamily="34" charset="0"/>
              <a:ea typeface="华文细黑" pitchFamily="2" charset="-122"/>
              <a:cs typeface="Arial" pitchFamily="34" charset="0"/>
            </a:endParaRPr>
          </a:p>
        </p:txBody>
      </p:sp>
      <p:pic>
        <p:nvPicPr>
          <p:cNvPr id="5122" name="Picture 2"/>
          <p:cNvPicPr>
            <a:picLocks noChangeAspect="1" noChangeArrowheads="1"/>
          </p:cNvPicPr>
          <p:nvPr/>
        </p:nvPicPr>
        <p:blipFill>
          <a:blip r:embed="rId2" cstate="print"/>
          <a:srcRect/>
          <a:stretch>
            <a:fillRect/>
          </a:stretch>
        </p:blipFill>
        <p:spPr bwMode="auto">
          <a:xfrm>
            <a:off x="617099" y="1556792"/>
            <a:ext cx="7339277" cy="2088232"/>
          </a:xfrm>
          <a:prstGeom prst="rect">
            <a:avLst/>
          </a:prstGeom>
          <a:noFill/>
          <a:ln w="9525">
            <a:solidFill>
              <a:srgbClr val="FF0000"/>
            </a:solidFill>
            <a:miter lim="800000"/>
            <a:headEnd/>
            <a:tailEnd/>
          </a:ln>
        </p:spPr>
      </p:pic>
      <p:pic>
        <p:nvPicPr>
          <p:cNvPr id="5123" name="Picture 3"/>
          <p:cNvPicPr>
            <a:picLocks noChangeAspect="1" noChangeArrowheads="1"/>
          </p:cNvPicPr>
          <p:nvPr/>
        </p:nvPicPr>
        <p:blipFill>
          <a:blip r:embed="rId3" cstate="print"/>
          <a:srcRect/>
          <a:stretch>
            <a:fillRect/>
          </a:stretch>
        </p:blipFill>
        <p:spPr bwMode="auto">
          <a:xfrm>
            <a:off x="109878" y="3717032"/>
            <a:ext cx="4318106" cy="2952328"/>
          </a:xfrm>
          <a:prstGeom prst="rect">
            <a:avLst/>
          </a:prstGeom>
          <a:noFill/>
          <a:ln w="9525">
            <a:solidFill>
              <a:srgbClr val="FF0000"/>
            </a:solidFill>
            <a:miter lim="800000"/>
            <a:headEnd/>
            <a:tailEnd/>
          </a:ln>
        </p:spPr>
      </p:pic>
      <p:pic>
        <p:nvPicPr>
          <p:cNvPr id="5124" name="Picture 4"/>
          <p:cNvPicPr>
            <a:picLocks noChangeAspect="1" noChangeArrowheads="1"/>
          </p:cNvPicPr>
          <p:nvPr/>
        </p:nvPicPr>
        <p:blipFill>
          <a:blip r:embed="rId4" cstate="print"/>
          <a:srcRect/>
          <a:stretch>
            <a:fillRect/>
          </a:stretch>
        </p:blipFill>
        <p:spPr bwMode="auto">
          <a:xfrm>
            <a:off x="4572000" y="3717032"/>
            <a:ext cx="4176464" cy="2952328"/>
          </a:xfrm>
          <a:prstGeom prst="rect">
            <a:avLst/>
          </a:prstGeom>
          <a:noFill/>
          <a:ln w="9525">
            <a:solidFill>
              <a:srgbClr val="FF0000"/>
            </a:solid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5.9</a:t>
            </a:r>
            <a:r>
              <a:rPr lang="zh-CN" altLang="en-US" dirty="0" smtClean="0"/>
              <a:t> 抽象类</a:t>
            </a:r>
            <a:endParaRPr lang="zh-CN" altLang="en-US" dirty="0"/>
          </a:p>
        </p:txBody>
      </p:sp>
      <p:pic>
        <p:nvPicPr>
          <p:cNvPr id="6146" name="Picture 2"/>
          <p:cNvPicPr>
            <a:picLocks noChangeAspect="1" noChangeArrowheads="1"/>
          </p:cNvPicPr>
          <p:nvPr/>
        </p:nvPicPr>
        <p:blipFill>
          <a:blip r:embed="rId2" cstate="print"/>
          <a:srcRect/>
          <a:stretch>
            <a:fillRect/>
          </a:stretch>
        </p:blipFill>
        <p:spPr bwMode="auto">
          <a:xfrm>
            <a:off x="251520" y="980728"/>
            <a:ext cx="4176464" cy="5499011"/>
          </a:xfrm>
          <a:prstGeom prst="rect">
            <a:avLst/>
          </a:prstGeom>
          <a:noFill/>
          <a:ln w="9525">
            <a:solidFill>
              <a:srgbClr val="FF0000"/>
            </a:solidFill>
            <a:miter lim="800000"/>
            <a:headEnd/>
            <a:tailEnd/>
          </a:ln>
        </p:spPr>
      </p:pic>
      <p:pic>
        <p:nvPicPr>
          <p:cNvPr id="6147" name="Picture 3"/>
          <p:cNvPicPr>
            <a:picLocks noChangeAspect="1" noChangeArrowheads="1"/>
          </p:cNvPicPr>
          <p:nvPr/>
        </p:nvPicPr>
        <p:blipFill>
          <a:blip r:embed="rId3" cstate="print"/>
          <a:srcRect/>
          <a:stretch>
            <a:fillRect/>
          </a:stretch>
        </p:blipFill>
        <p:spPr bwMode="auto">
          <a:xfrm>
            <a:off x="4499992" y="980728"/>
            <a:ext cx="4392488" cy="5472608"/>
          </a:xfrm>
          <a:prstGeom prst="rect">
            <a:avLst/>
          </a:prstGeom>
          <a:noFill/>
          <a:ln w="9525">
            <a:solidFill>
              <a:srgbClr val="FF0000"/>
            </a:solidFill>
            <a:miter lim="800000"/>
            <a:headEnd/>
            <a:tailEnd/>
          </a:ln>
        </p:spPr>
      </p:pic>
      <p:sp>
        <p:nvSpPr>
          <p:cNvPr id="9" name="椭圆 8"/>
          <p:cNvSpPr/>
          <p:nvPr/>
        </p:nvSpPr>
        <p:spPr>
          <a:xfrm>
            <a:off x="4860032" y="2276872"/>
            <a:ext cx="3528392" cy="360040"/>
          </a:xfrm>
          <a:prstGeom prst="ellipse">
            <a:avLst/>
          </a:prstGeom>
          <a:noFill/>
          <a:ln w="28575">
            <a:prstDash val="dash"/>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10" name="椭圆 9"/>
          <p:cNvSpPr/>
          <p:nvPr/>
        </p:nvSpPr>
        <p:spPr>
          <a:xfrm>
            <a:off x="4932040" y="4221088"/>
            <a:ext cx="3528392" cy="360040"/>
          </a:xfrm>
          <a:prstGeom prst="ellipse">
            <a:avLst/>
          </a:prstGeom>
          <a:noFill/>
          <a:ln w="28575">
            <a:prstDash val="dash"/>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11" name="圆角矩形标注 10"/>
          <p:cNvSpPr/>
          <p:nvPr/>
        </p:nvSpPr>
        <p:spPr>
          <a:xfrm>
            <a:off x="5436096" y="980728"/>
            <a:ext cx="3384376" cy="720080"/>
          </a:xfrm>
          <a:prstGeom prst="wedgeRoundRectCallout">
            <a:avLst>
              <a:gd name="adj1" fmla="val -42256"/>
              <a:gd name="adj2" fmla="val 107516"/>
              <a:gd name="adj3" fmla="val 16667"/>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sz="2000" b="1" dirty="0" smtClean="0"/>
              <a:t>可以定义抽象类的引用变量</a:t>
            </a:r>
            <a:endParaRPr lang="zh-CN" altLang="en-US" sz="2000" b="1" dirty="0"/>
          </a:p>
        </p:txBody>
      </p:sp>
      <p:sp>
        <p:nvSpPr>
          <p:cNvPr id="8" name="椭圆 7"/>
          <p:cNvSpPr/>
          <p:nvPr/>
        </p:nvSpPr>
        <p:spPr>
          <a:xfrm>
            <a:off x="539552" y="2276872"/>
            <a:ext cx="3528392" cy="360040"/>
          </a:xfrm>
          <a:prstGeom prst="ellipse">
            <a:avLst/>
          </a:prstGeom>
          <a:noFill/>
          <a:ln w="28575">
            <a:prstDash val="dash"/>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12" name="椭圆 11"/>
          <p:cNvSpPr/>
          <p:nvPr/>
        </p:nvSpPr>
        <p:spPr>
          <a:xfrm>
            <a:off x="395536" y="4221088"/>
            <a:ext cx="3528392" cy="360040"/>
          </a:xfrm>
          <a:prstGeom prst="ellipse">
            <a:avLst/>
          </a:prstGeom>
          <a:noFill/>
          <a:ln w="28575">
            <a:prstDash val="dash"/>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dissolve">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dissolve">
                                      <p:cBhvr>
                                        <p:cTn id="20" dur="500"/>
                                        <p:tgtEl>
                                          <p:spTgt spid="12"/>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dissolve">
                                      <p:cBhvr>
                                        <p:cTn id="25" dur="500"/>
                                        <p:tgtEl>
                                          <p:spTgt spid="9"/>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dissolve">
                                      <p:cBhvr>
                                        <p:cTn id="28" dur="500"/>
                                        <p:tgtEl>
                                          <p:spTgt spid="10"/>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8" grpId="0" animBg="1"/>
      <p:bldP spid="12"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5.10</a:t>
            </a:r>
            <a:r>
              <a:rPr lang="zh-CN" altLang="en-US" dirty="0" smtClean="0"/>
              <a:t> 接口</a:t>
            </a:r>
            <a:endParaRPr lang="zh-CN" altLang="en-US" dirty="0"/>
          </a:p>
        </p:txBody>
      </p:sp>
      <p:sp>
        <p:nvSpPr>
          <p:cNvPr id="4" name="TextBox 3"/>
          <p:cNvSpPr txBox="1"/>
          <p:nvPr/>
        </p:nvSpPr>
        <p:spPr>
          <a:xfrm>
            <a:off x="395536" y="980728"/>
            <a:ext cx="8424936" cy="3231654"/>
          </a:xfrm>
          <a:prstGeom prst="rect">
            <a:avLst/>
          </a:prstGeom>
          <a:noFill/>
        </p:spPr>
        <p:txBody>
          <a:bodyPr wrap="square" rtlCol="0">
            <a:spAutoFit/>
          </a:bodyPr>
          <a:lstStyle/>
          <a:p>
            <a:pPr>
              <a:spcBef>
                <a:spcPts val="600"/>
              </a:spcBef>
              <a:spcAft>
                <a:spcPts val="600"/>
              </a:spcAft>
              <a:buFont typeface="Wingdings" pitchFamily="2" charset="2"/>
              <a:buChar char="n"/>
            </a:pPr>
            <a:r>
              <a:rPr lang="zh-CN" altLang="en-US" sz="2800" b="1" dirty="0" smtClean="0">
                <a:solidFill>
                  <a:srgbClr val="FF0000"/>
                </a:solidFill>
                <a:latin typeface="Arial" pitchFamily="34" charset="0"/>
                <a:ea typeface="华文细黑" pitchFamily="2" charset="-122"/>
                <a:cs typeface="Arial" pitchFamily="34" charset="0"/>
              </a:rPr>
              <a:t>接口</a:t>
            </a:r>
            <a:r>
              <a:rPr lang="en-US" altLang="zh-CN" sz="2800" b="1" dirty="0" smtClean="0">
                <a:solidFill>
                  <a:srgbClr val="FF0000"/>
                </a:solidFill>
                <a:latin typeface="Arial" pitchFamily="34" charset="0"/>
                <a:ea typeface="华文细黑" pitchFamily="2" charset="-122"/>
                <a:cs typeface="Arial" pitchFamily="34" charset="0"/>
              </a:rPr>
              <a:t>(Interface)</a:t>
            </a:r>
          </a:p>
          <a:p>
            <a:pPr>
              <a:spcBef>
                <a:spcPts val="600"/>
              </a:spcBef>
              <a:spcAft>
                <a:spcPts val="600"/>
              </a:spcAft>
              <a:buFont typeface="Wingdings" pitchFamily="2" charset="2"/>
              <a:buChar char="Ø"/>
            </a:pPr>
            <a:r>
              <a:rPr lang="zh-CN" altLang="en-US" sz="2600" b="1" dirty="0" smtClean="0">
                <a:latin typeface="Arial" pitchFamily="34" charset="0"/>
                <a:ea typeface="华文细黑" pitchFamily="2" charset="-122"/>
                <a:cs typeface="Arial" pitchFamily="34" charset="0"/>
              </a:rPr>
              <a:t>接口允许创建者规定一个类的基本形式，包括方法名、自变量列表以及返回类型，但不规定方法主体。因此在接口中所有的方法都是</a:t>
            </a:r>
            <a:r>
              <a:rPr lang="zh-CN" altLang="en-US" sz="2600" b="1" dirty="0" smtClean="0">
                <a:solidFill>
                  <a:srgbClr val="FF00FF"/>
                </a:solidFill>
                <a:latin typeface="Arial" pitchFamily="34" charset="0"/>
                <a:ea typeface="华文细黑" pitchFamily="2" charset="-122"/>
                <a:cs typeface="Arial" pitchFamily="34" charset="0"/>
              </a:rPr>
              <a:t>抽象方法体</a:t>
            </a:r>
            <a:r>
              <a:rPr lang="zh-CN" altLang="en-US" sz="2600" b="1" dirty="0" smtClean="0">
                <a:latin typeface="Arial" pitchFamily="34" charset="0"/>
                <a:ea typeface="华文细黑" pitchFamily="2" charset="-122"/>
                <a:cs typeface="Arial" pitchFamily="34" charset="0"/>
              </a:rPr>
              <a:t>。从这个角度上讲，可以把接口看成</a:t>
            </a:r>
            <a:r>
              <a:rPr lang="zh-CN" altLang="en-US" sz="2600" b="1" dirty="0" smtClean="0">
                <a:solidFill>
                  <a:srgbClr val="FF00FF"/>
                </a:solidFill>
                <a:latin typeface="Arial" pitchFamily="34" charset="0"/>
                <a:ea typeface="华文细黑" pitchFamily="2" charset="-122"/>
                <a:cs typeface="Arial" pitchFamily="34" charset="0"/>
              </a:rPr>
              <a:t>特殊的抽象类</a:t>
            </a:r>
            <a:r>
              <a:rPr lang="zh-CN" altLang="en-US" sz="2600" b="1" dirty="0" smtClean="0">
                <a:latin typeface="Arial" pitchFamily="34" charset="0"/>
                <a:ea typeface="华文细黑" pitchFamily="2" charset="-122"/>
                <a:cs typeface="Arial" pitchFamily="34" charset="0"/>
              </a:rPr>
              <a:t>。</a:t>
            </a:r>
            <a:endParaRPr lang="en-US" altLang="zh-CN" sz="2600" b="1" dirty="0" smtClean="0">
              <a:latin typeface="Arial" pitchFamily="34" charset="0"/>
              <a:ea typeface="华文细黑" pitchFamily="2" charset="-122"/>
              <a:cs typeface="Arial" pitchFamily="34" charset="0"/>
            </a:endParaRPr>
          </a:p>
          <a:p>
            <a:pPr>
              <a:spcBef>
                <a:spcPts val="600"/>
              </a:spcBef>
              <a:spcAft>
                <a:spcPts val="600"/>
              </a:spcAft>
              <a:buFont typeface="Wingdings" pitchFamily="2" charset="2"/>
              <a:buChar char="Ø"/>
            </a:pPr>
            <a:r>
              <a:rPr lang="en-US" altLang="zh-CN" sz="2600" b="1" dirty="0" smtClean="0">
                <a:latin typeface="Arial" pitchFamily="34" charset="0"/>
                <a:ea typeface="华文细黑" pitchFamily="2" charset="-122"/>
                <a:cs typeface="Arial" pitchFamily="34" charset="0"/>
              </a:rPr>
              <a:t>Java</a:t>
            </a:r>
            <a:r>
              <a:rPr lang="zh-CN" altLang="en-US" sz="2600" b="1" dirty="0" smtClean="0">
                <a:latin typeface="Arial" pitchFamily="34" charset="0"/>
                <a:ea typeface="华文细黑" pitchFamily="2" charset="-122"/>
                <a:cs typeface="Arial" pitchFamily="34" charset="0"/>
              </a:rPr>
              <a:t>允许一个类实现</a:t>
            </a:r>
            <a:r>
              <a:rPr lang="en-US" altLang="zh-CN" sz="2600" b="1" dirty="0" smtClean="0">
                <a:latin typeface="Arial" pitchFamily="34" charset="0"/>
                <a:ea typeface="华文细黑" pitchFamily="2" charset="-122"/>
                <a:cs typeface="Arial" pitchFamily="34" charset="0"/>
              </a:rPr>
              <a:t>(</a:t>
            </a:r>
            <a:r>
              <a:rPr lang="en-US" altLang="zh-CN" sz="2600" b="1" dirty="0" smtClean="0">
                <a:solidFill>
                  <a:srgbClr val="FF0000"/>
                </a:solidFill>
                <a:latin typeface="Arial" pitchFamily="34" charset="0"/>
                <a:ea typeface="华文细黑" pitchFamily="2" charset="-122"/>
                <a:cs typeface="Arial" pitchFamily="34" charset="0"/>
              </a:rPr>
              <a:t>implements</a:t>
            </a:r>
            <a:r>
              <a:rPr lang="en-US" altLang="zh-CN" sz="2600" b="1" dirty="0" smtClean="0">
                <a:latin typeface="Arial" pitchFamily="34" charset="0"/>
                <a:ea typeface="华文细黑" pitchFamily="2" charset="-122"/>
                <a:cs typeface="Arial" pitchFamily="34" charset="0"/>
              </a:rPr>
              <a:t>)</a:t>
            </a:r>
            <a:r>
              <a:rPr lang="zh-CN" altLang="en-US" sz="2600" b="1" dirty="0" smtClean="0">
                <a:latin typeface="Arial" pitchFamily="34" charset="0"/>
                <a:ea typeface="华文细黑" pitchFamily="2" charset="-122"/>
                <a:cs typeface="Arial" pitchFamily="34" charset="0"/>
              </a:rPr>
              <a:t>多个接口，从而实现比多重继承更加强大的能力。</a:t>
            </a:r>
            <a:endParaRPr lang="en-US" altLang="zh-CN" sz="2600" b="1" dirty="0" smtClean="0">
              <a:latin typeface="Arial" pitchFamily="34" charset="0"/>
              <a:ea typeface="华文细黑" pitchFamily="2" charset="-122"/>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slide(fromBottom)">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slide(fromBottom)">
                                      <p:cBhvr>
                                        <p:cTn id="12"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5.10</a:t>
            </a:r>
            <a:r>
              <a:rPr lang="zh-CN" altLang="en-US" dirty="0" smtClean="0"/>
              <a:t> 接口</a:t>
            </a:r>
            <a:endParaRPr lang="zh-CN" altLang="en-US" dirty="0"/>
          </a:p>
        </p:txBody>
      </p:sp>
      <p:sp>
        <p:nvSpPr>
          <p:cNvPr id="5" name="TextBox 4"/>
          <p:cNvSpPr txBox="1"/>
          <p:nvPr/>
        </p:nvSpPr>
        <p:spPr>
          <a:xfrm>
            <a:off x="395536" y="1033572"/>
            <a:ext cx="7992888" cy="523220"/>
          </a:xfrm>
          <a:prstGeom prst="rect">
            <a:avLst/>
          </a:prstGeom>
          <a:noFill/>
        </p:spPr>
        <p:txBody>
          <a:bodyPr wrap="square" rtlCol="0">
            <a:spAutoFit/>
          </a:bodyPr>
          <a:lstStyle/>
          <a:p>
            <a:pPr>
              <a:buFont typeface="Wingdings" pitchFamily="2" charset="2"/>
              <a:buChar char="n"/>
            </a:pPr>
            <a:r>
              <a:rPr lang="en-US" altLang="zh-CN" sz="2800" b="1" dirty="0" smtClean="0">
                <a:solidFill>
                  <a:srgbClr val="FF0000"/>
                </a:solidFill>
                <a:latin typeface="华文细黑" pitchFamily="2" charset="-122"/>
                <a:ea typeface="华文细黑" pitchFamily="2" charset="-122"/>
              </a:rPr>
              <a:t>1</a:t>
            </a:r>
            <a:r>
              <a:rPr lang="zh-CN" altLang="en-US" sz="2800" b="1" dirty="0" smtClean="0">
                <a:solidFill>
                  <a:srgbClr val="FF0000"/>
                </a:solidFill>
                <a:latin typeface="华文细黑" pitchFamily="2" charset="-122"/>
                <a:ea typeface="华文细黑" pitchFamily="2" charset="-122"/>
              </a:rPr>
              <a:t> 接口的定义</a:t>
            </a:r>
            <a:endParaRPr lang="zh-CN" altLang="en-US" sz="2800" b="1" dirty="0">
              <a:solidFill>
                <a:srgbClr val="FF0000"/>
              </a:solidFill>
              <a:latin typeface="华文细黑" pitchFamily="2" charset="-122"/>
              <a:ea typeface="华文细黑" pitchFamily="2" charset="-122"/>
            </a:endParaRPr>
          </a:p>
        </p:txBody>
      </p:sp>
      <p:sp>
        <p:nvSpPr>
          <p:cNvPr id="6" name="TextBox 5"/>
          <p:cNvSpPr txBox="1"/>
          <p:nvPr/>
        </p:nvSpPr>
        <p:spPr>
          <a:xfrm>
            <a:off x="683568" y="1700808"/>
            <a:ext cx="7128792" cy="1200329"/>
          </a:xfrm>
          <a:prstGeom prst="rect">
            <a:avLst/>
          </a:prstGeom>
          <a:solidFill>
            <a:srgbClr val="FFFFCC"/>
          </a:solidFill>
          <a:ln>
            <a:solidFill>
              <a:srgbClr val="FF0000"/>
            </a:solidFill>
          </a:ln>
        </p:spPr>
        <p:txBody>
          <a:bodyPr wrap="square" rtlCol="0">
            <a:spAutoFit/>
          </a:bodyPr>
          <a:lstStyle/>
          <a:p>
            <a:r>
              <a:rPr lang="en-US" altLang="zh-CN" sz="2400" dirty="0" smtClean="0">
                <a:latin typeface="Arial" pitchFamily="34" charset="0"/>
                <a:ea typeface="华文细黑" pitchFamily="2" charset="-122"/>
                <a:cs typeface="Arial" pitchFamily="34" charset="0"/>
              </a:rPr>
              <a:t>[</a:t>
            </a:r>
            <a:r>
              <a:rPr lang="zh-CN" altLang="en-US" sz="2400" dirty="0" smtClean="0">
                <a:latin typeface="Arial" pitchFamily="34" charset="0"/>
                <a:ea typeface="华文细黑" pitchFamily="2" charset="-122"/>
                <a:cs typeface="Arial" pitchFamily="34" charset="0"/>
              </a:rPr>
              <a:t>接口修饰符</a:t>
            </a:r>
            <a:r>
              <a:rPr lang="en-US" altLang="zh-CN" sz="2400" dirty="0" smtClean="0">
                <a:latin typeface="Arial" pitchFamily="34" charset="0"/>
                <a:ea typeface="华文细黑" pitchFamily="2" charset="-122"/>
                <a:cs typeface="Arial" pitchFamily="34" charset="0"/>
              </a:rPr>
              <a:t>]</a:t>
            </a:r>
            <a:r>
              <a:rPr lang="zh-CN" altLang="en-US" sz="2400" dirty="0" smtClean="0">
                <a:solidFill>
                  <a:srgbClr val="FF0000"/>
                </a:solidFill>
                <a:latin typeface="Arial" pitchFamily="34" charset="0"/>
                <a:ea typeface="华文细黑" pitchFamily="2" charset="-122"/>
                <a:cs typeface="Arial" pitchFamily="34" charset="0"/>
              </a:rPr>
              <a:t> </a:t>
            </a:r>
            <a:r>
              <a:rPr lang="en-US" altLang="zh-CN" sz="2400" dirty="0" smtClean="0">
                <a:solidFill>
                  <a:srgbClr val="FF0000"/>
                </a:solidFill>
                <a:latin typeface="Arial" pitchFamily="34" charset="0"/>
                <a:ea typeface="华文细黑" pitchFamily="2" charset="-122"/>
                <a:cs typeface="Arial" pitchFamily="34" charset="0"/>
              </a:rPr>
              <a:t>interface</a:t>
            </a:r>
            <a:r>
              <a:rPr lang="zh-CN" altLang="en-US" sz="2400" dirty="0" smtClean="0">
                <a:solidFill>
                  <a:srgbClr val="FF0000"/>
                </a:solidFill>
                <a:latin typeface="Arial" pitchFamily="34" charset="0"/>
                <a:ea typeface="华文细黑" pitchFamily="2" charset="-122"/>
                <a:cs typeface="Arial" pitchFamily="34" charset="0"/>
              </a:rPr>
              <a:t> </a:t>
            </a:r>
            <a:r>
              <a:rPr lang="zh-CN" altLang="en-US" sz="2400" dirty="0" smtClean="0">
                <a:latin typeface="Arial" pitchFamily="34" charset="0"/>
                <a:ea typeface="华文细黑" pitchFamily="2" charset="-122"/>
                <a:cs typeface="Arial" pitchFamily="34" charset="0"/>
              </a:rPr>
              <a:t>接口名称</a:t>
            </a:r>
            <a:r>
              <a:rPr lang="en-US" altLang="zh-CN" sz="2400" dirty="0" smtClean="0">
                <a:latin typeface="Arial" pitchFamily="34" charset="0"/>
                <a:ea typeface="华文细黑" pitchFamily="2" charset="-122"/>
                <a:cs typeface="Arial" pitchFamily="34" charset="0"/>
              </a:rPr>
              <a:t>[extends </a:t>
            </a:r>
            <a:r>
              <a:rPr lang="zh-CN" altLang="en-US" sz="2400" dirty="0" smtClean="0">
                <a:latin typeface="Arial" pitchFamily="34" charset="0"/>
                <a:ea typeface="华文细黑" pitchFamily="2" charset="-122"/>
                <a:cs typeface="Arial" pitchFamily="34" charset="0"/>
              </a:rPr>
              <a:t>父接口名</a:t>
            </a:r>
            <a:r>
              <a:rPr lang="en-US" altLang="zh-CN" sz="2400" dirty="0" smtClean="0">
                <a:latin typeface="Arial" pitchFamily="34" charset="0"/>
                <a:ea typeface="华文细黑" pitchFamily="2" charset="-122"/>
                <a:cs typeface="Arial" pitchFamily="34" charset="0"/>
              </a:rPr>
              <a:t>]{</a:t>
            </a:r>
          </a:p>
          <a:p>
            <a:r>
              <a:rPr lang="zh-CN" altLang="en-US" sz="2400" dirty="0" smtClean="0">
                <a:latin typeface="Arial" pitchFamily="34" charset="0"/>
                <a:ea typeface="华文细黑" pitchFamily="2" charset="-122"/>
                <a:cs typeface="Arial" pitchFamily="34" charset="0"/>
              </a:rPr>
              <a:t>          </a:t>
            </a:r>
            <a:r>
              <a:rPr lang="en-US" altLang="zh-CN" sz="2400" dirty="0" smtClean="0">
                <a:latin typeface="Arial" pitchFamily="34" charset="0"/>
                <a:ea typeface="华文细黑" pitchFamily="2" charset="-122"/>
                <a:cs typeface="Arial" pitchFamily="34" charset="0"/>
              </a:rPr>
              <a:t>//</a:t>
            </a:r>
            <a:r>
              <a:rPr lang="zh-CN" altLang="en-US" sz="2400" dirty="0" smtClean="0">
                <a:latin typeface="Arial" pitchFamily="34" charset="0"/>
                <a:ea typeface="华文细黑" pitchFamily="2" charset="-122"/>
                <a:cs typeface="Arial" pitchFamily="34" charset="0"/>
              </a:rPr>
              <a:t>方法原型或静态变量</a:t>
            </a:r>
            <a:endParaRPr lang="en-US" altLang="zh-CN" sz="2400" dirty="0" smtClean="0">
              <a:latin typeface="Arial" pitchFamily="34" charset="0"/>
              <a:ea typeface="华文细黑" pitchFamily="2" charset="-122"/>
              <a:cs typeface="Arial" pitchFamily="34" charset="0"/>
            </a:endParaRPr>
          </a:p>
          <a:p>
            <a:r>
              <a:rPr lang="en-US" altLang="zh-CN" sz="2400" dirty="0" smtClean="0">
                <a:latin typeface="Arial" pitchFamily="34" charset="0"/>
                <a:ea typeface="华文细黑" pitchFamily="2" charset="-122"/>
                <a:cs typeface="Arial" pitchFamily="34" charset="0"/>
              </a:rPr>
              <a:t>}</a:t>
            </a:r>
            <a:endParaRPr lang="zh-CN" altLang="en-US" sz="2400" dirty="0">
              <a:latin typeface="Arial" pitchFamily="34" charset="0"/>
              <a:ea typeface="华文细黑" pitchFamily="2" charset="-122"/>
              <a:cs typeface="Arial" pitchFamily="34" charset="0"/>
            </a:endParaRPr>
          </a:p>
        </p:txBody>
      </p:sp>
      <p:sp>
        <p:nvSpPr>
          <p:cNvPr id="7" name="圆角矩形标注 6"/>
          <p:cNvSpPr/>
          <p:nvPr/>
        </p:nvSpPr>
        <p:spPr>
          <a:xfrm>
            <a:off x="683568" y="3284984"/>
            <a:ext cx="7488832" cy="1008112"/>
          </a:xfrm>
          <a:prstGeom prst="wedgeRoundRectCallout">
            <a:avLst>
              <a:gd name="adj1" fmla="val -40989"/>
              <a:gd name="adj2" fmla="val -112190"/>
              <a:gd name="adj3" fmla="val 1666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2400" b="1" dirty="0" smtClean="0"/>
              <a:t>接口也具有数据成员与方法，但数据成员一定要赋初值，且此值</a:t>
            </a:r>
            <a:r>
              <a:rPr lang="zh-CN" altLang="en-US" sz="2400" b="1" dirty="0" smtClean="0">
                <a:solidFill>
                  <a:srgbClr val="FF00FF"/>
                </a:solidFill>
              </a:rPr>
              <a:t>不能再更改</a:t>
            </a:r>
            <a:r>
              <a:rPr lang="zh-CN" altLang="en-US" sz="2400" b="1" dirty="0" smtClean="0"/>
              <a:t>，而方法必须是“</a:t>
            </a:r>
            <a:r>
              <a:rPr lang="zh-CN" altLang="en-US" sz="2400" b="1" dirty="0" smtClean="0">
                <a:solidFill>
                  <a:srgbClr val="FF00FF"/>
                </a:solidFill>
              </a:rPr>
              <a:t>抽象方法</a:t>
            </a:r>
            <a:r>
              <a:rPr lang="zh-CN" altLang="en-US" sz="2400" b="1" dirty="0" smtClean="0"/>
              <a:t>”。</a:t>
            </a:r>
            <a:endParaRPr lang="zh-CN" altLang="en-US" sz="2400" b="1" dirty="0"/>
          </a:p>
        </p:txBody>
      </p:sp>
      <p:pic>
        <p:nvPicPr>
          <p:cNvPr id="8" name="Picture 2"/>
          <p:cNvPicPr>
            <a:picLocks noChangeAspect="1" noChangeArrowheads="1"/>
          </p:cNvPicPr>
          <p:nvPr/>
        </p:nvPicPr>
        <p:blipFill>
          <a:blip r:embed="rId2" cstate="print"/>
          <a:srcRect/>
          <a:stretch>
            <a:fillRect/>
          </a:stretch>
        </p:blipFill>
        <p:spPr bwMode="auto">
          <a:xfrm>
            <a:off x="2195736" y="4797152"/>
            <a:ext cx="6696744" cy="1800200"/>
          </a:xfrm>
          <a:prstGeom prst="rect">
            <a:avLst/>
          </a:prstGeom>
          <a:noFill/>
          <a:ln w="9525">
            <a:solidFill>
              <a:srgbClr val="FF0000"/>
            </a:solidFill>
            <a:miter lim="800000"/>
            <a:headEnd/>
            <a:tailEnd/>
          </a:ln>
        </p:spPr>
      </p:pic>
      <p:sp>
        <p:nvSpPr>
          <p:cNvPr id="9" name="TextBox 8"/>
          <p:cNvSpPr txBox="1"/>
          <p:nvPr/>
        </p:nvSpPr>
        <p:spPr>
          <a:xfrm>
            <a:off x="251520" y="5157192"/>
            <a:ext cx="1944216" cy="492443"/>
          </a:xfrm>
          <a:prstGeom prst="rect">
            <a:avLst/>
          </a:prstGeom>
          <a:noFill/>
        </p:spPr>
        <p:txBody>
          <a:bodyPr wrap="square" rtlCol="0">
            <a:spAutoFit/>
          </a:bodyPr>
          <a:lstStyle/>
          <a:p>
            <a:pPr algn="ctr">
              <a:buFont typeface="Wingdings" pitchFamily="2" charset="2"/>
              <a:buChar char="ü"/>
            </a:pPr>
            <a:r>
              <a:rPr lang="zh-CN" altLang="en-US" sz="2600" b="1" dirty="0" smtClean="0">
                <a:solidFill>
                  <a:srgbClr val="0000FF"/>
                </a:solidFill>
              </a:rPr>
              <a:t>接口定义</a:t>
            </a:r>
            <a:endParaRPr lang="zh-CN" altLang="en-US" sz="2600" b="1" dirty="0">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5.10</a:t>
            </a:r>
            <a:r>
              <a:rPr lang="zh-CN" altLang="en-US" dirty="0" smtClean="0"/>
              <a:t> 接口</a:t>
            </a:r>
            <a:endParaRPr lang="zh-CN" altLang="en-US" dirty="0"/>
          </a:p>
        </p:txBody>
      </p:sp>
      <p:sp>
        <p:nvSpPr>
          <p:cNvPr id="5" name="TextBox 4"/>
          <p:cNvSpPr txBox="1"/>
          <p:nvPr/>
        </p:nvSpPr>
        <p:spPr>
          <a:xfrm>
            <a:off x="395536" y="980728"/>
            <a:ext cx="7992888" cy="523220"/>
          </a:xfrm>
          <a:prstGeom prst="rect">
            <a:avLst/>
          </a:prstGeom>
          <a:noFill/>
        </p:spPr>
        <p:txBody>
          <a:bodyPr wrap="square" rtlCol="0">
            <a:spAutoFit/>
          </a:bodyPr>
          <a:lstStyle/>
          <a:p>
            <a:pPr>
              <a:buFont typeface="Wingdings" pitchFamily="2" charset="2"/>
              <a:buChar char="n"/>
            </a:pPr>
            <a:r>
              <a:rPr lang="en-US" altLang="zh-CN" sz="2800" b="1" dirty="0" smtClean="0">
                <a:solidFill>
                  <a:srgbClr val="FF0000"/>
                </a:solidFill>
                <a:latin typeface="华文细黑" pitchFamily="2" charset="-122"/>
                <a:ea typeface="华文细黑" pitchFamily="2" charset="-122"/>
              </a:rPr>
              <a:t>2</a:t>
            </a:r>
            <a:r>
              <a:rPr lang="zh-CN" altLang="en-US" sz="2800" b="1" dirty="0" smtClean="0">
                <a:solidFill>
                  <a:srgbClr val="FF0000"/>
                </a:solidFill>
                <a:latin typeface="华文细黑" pitchFamily="2" charset="-122"/>
                <a:ea typeface="华文细黑" pitchFamily="2" charset="-122"/>
              </a:rPr>
              <a:t> 接口的实现</a:t>
            </a:r>
            <a:endParaRPr lang="zh-CN" altLang="en-US" sz="2800" b="1" dirty="0">
              <a:solidFill>
                <a:srgbClr val="FF0000"/>
              </a:solidFill>
              <a:latin typeface="华文细黑" pitchFamily="2" charset="-122"/>
              <a:ea typeface="华文细黑" pitchFamily="2" charset="-122"/>
            </a:endParaRPr>
          </a:p>
        </p:txBody>
      </p:sp>
      <p:sp>
        <p:nvSpPr>
          <p:cNvPr id="6" name="TextBox 5"/>
          <p:cNvSpPr txBox="1"/>
          <p:nvPr/>
        </p:nvSpPr>
        <p:spPr>
          <a:xfrm>
            <a:off x="827584" y="1484784"/>
            <a:ext cx="7128792" cy="1692771"/>
          </a:xfrm>
          <a:prstGeom prst="rect">
            <a:avLst/>
          </a:prstGeom>
          <a:solidFill>
            <a:srgbClr val="FFFFCC"/>
          </a:solidFill>
          <a:ln>
            <a:solidFill>
              <a:srgbClr val="FF0000"/>
            </a:solidFill>
          </a:ln>
        </p:spPr>
        <p:txBody>
          <a:bodyPr wrap="square" rtlCol="0">
            <a:spAutoFit/>
          </a:bodyPr>
          <a:lstStyle/>
          <a:p>
            <a:r>
              <a:rPr lang="en-US" altLang="zh-CN" sz="2600" dirty="0" smtClean="0">
                <a:latin typeface="Arial" pitchFamily="34" charset="0"/>
                <a:ea typeface="华文细黑" pitchFamily="2" charset="-122"/>
                <a:cs typeface="Arial" pitchFamily="34" charset="0"/>
              </a:rPr>
              <a:t>[</a:t>
            </a:r>
            <a:r>
              <a:rPr lang="zh-CN" altLang="en-US" sz="2600" dirty="0" smtClean="0">
                <a:latin typeface="Arial" pitchFamily="34" charset="0"/>
                <a:ea typeface="华文细黑" pitchFamily="2" charset="-122"/>
                <a:cs typeface="Arial" pitchFamily="34" charset="0"/>
              </a:rPr>
              <a:t>类修饰符</a:t>
            </a:r>
            <a:r>
              <a:rPr lang="en-US" altLang="zh-CN" sz="2600" dirty="0" smtClean="0">
                <a:latin typeface="Arial" pitchFamily="34" charset="0"/>
                <a:ea typeface="华文细黑" pitchFamily="2" charset="-122"/>
                <a:cs typeface="Arial" pitchFamily="34" charset="0"/>
              </a:rPr>
              <a:t>]</a:t>
            </a:r>
            <a:r>
              <a:rPr lang="zh-CN" altLang="en-US" sz="2600" dirty="0" smtClean="0">
                <a:solidFill>
                  <a:srgbClr val="FF0000"/>
                </a:solidFill>
                <a:latin typeface="Arial" pitchFamily="34" charset="0"/>
                <a:ea typeface="华文细黑" pitchFamily="2" charset="-122"/>
                <a:cs typeface="Arial" pitchFamily="34" charset="0"/>
              </a:rPr>
              <a:t> </a:t>
            </a:r>
            <a:r>
              <a:rPr lang="en-US" altLang="zh-CN" sz="2600" dirty="0" smtClean="0">
                <a:latin typeface="Arial" pitchFamily="34" charset="0"/>
                <a:ea typeface="华文细黑" pitchFamily="2" charset="-122"/>
                <a:cs typeface="Arial" pitchFamily="34" charset="0"/>
              </a:rPr>
              <a:t>class</a:t>
            </a:r>
            <a:r>
              <a:rPr lang="zh-CN" altLang="en-US" sz="2600" dirty="0" smtClean="0">
                <a:latin typeface="Arial" pitchFamily="34" charset="0"/>
                <a:ea typeface="华文细黑" pitchFamily="2" charset="-122"/>
                <a:cs typeface="Arial" pitchFamily="34" charset="0"/>
              </a:rPr>
              <a:t> 类名 </a:t>
            </a:r>
            <a:r>
              <a:rPr lang="en-US" altLang="zh-CN" sz="2600" dirty="0" smtClean="0">
                <a:solidFill>
                  <a:srgbClr val="FF0000"/>
                </a:solidFill>
                <a:latin typeface="Arial" pitchFamily="34" charset="0"/>
                <a:ea typeface="华文细黑" pitchFamily="2" charset="-122"/>
                <a:cs typeface="Arial" pitchFamily="34" charset="0"/>
              </a:rPr>
              <a:t>implements</a:t>
            </a:r>
            <a:r>
              <a:rPr lang="zh-CN" altLang="en-US" sz="2600" dirty="0" smtClean="0">
                <a:solidFill>
                  <a:srgbClr val="FF0000"/>
                </a:solidFill>
                <a:latin typeface="Arial" pitchFamily="34" charset="0"/>
                <a:ea typeface="华文细黑" pitchFamily="2" charset="-122"/>
                <a:cs typeface="Arial" pitchFamily="34" charset="0"/>
              </a:rPr>
              <a:t> </a:t>
            </a:r>
            <a:r>
              <a:rPr lang="zh-CN" altLang="en-US" sz="2600" dirty="0" smtClean="0">
                <a:latin typeface="Arial" pitchFamily="34" charset="0"/>
                <a:ea typeface="华文细黑" pitchFamily="2" charset="-122"/>
                <a:cs typeface="Arial" pitchFamily="34" charset="0"/>
              </a:rPr>
              <a:t>接口名称</a:t>
            </a:r>
            <a:r>
              <a:rPr lang="en-US" altLang="zh-CN" sz="2600" dirty="0" smtClean="0">
                <a:latin typeface="Arial" pitchFamily="34" charset="0"/>
                <a:ea typeface="华文细黑" pitchFamily="2" charset="-122"/>
                <a:cs typeface="Arial" pitchFamily="34" charset="0"/>
              </a:rPr>
              <a:t> {</a:t>
            </a:r>
          </a:p>
          <a:p>
            <a:r>
              <a:rPr lang="zh-CN" altLang="en-US" sz="2600" dirty="0" smtClean="0">
                <a:latin typeface="Arial" pitchFamily="34" charset="0"/>
                <a:ea typeface="华文细黑" pitchFamily="2" charset="-122"/>
                <a:cs typeface="Arial" pitchFamily="34" charset="0"/>
              </a:rPr>
              <a:t>          </a:t>
            </a:r>
            <a:r>
              <a:rPr lang="en-US" altLang="zh-CN" sz="2600" dirty="0" smtClean="0">
                <a:latin typeface="Arial" pitchFamily="34" charset="0"/>
                <a:ea typeface="华文细黑" pitchFamily="2" charset="-122"/>
                <a:cs typeface="Arial" pitchFamily="34" charset="0"/>
              </a:rPr>
              <a:t>//</a:t>
            </a:r>
            <a:r>
              <a:rPr lang="zh-CN" altLang="en-US" sz="2600" dirty="0" smtClean="0">
                <a:latin typeface="Arial" pitchFamily="34" charset="0"/>
                <a:ea typeface="华文细黑" pitchFamily="2" charset="-122"/>
                <a:cs typeface="Arial" pitchFamily="34" charset="0"/>
              </a:rPr>
              <a:t>接口实现</a:t>
            </a:r>
            <a:endParaRPr lang="en-US" altLang="zh-CN" sz="2600" dirty="0" smtClean="0">
              <a:latin typeface="Arial" pitchFamily="34" charset="0"/>
              <a:ea typeface="华文细黑" pitchFamily="2" charset="-122"/>
              <a:cs typeface="Arial" pitchFamily="34" charset="0"/>
            </a:endParaRPr>
          </a:p>
          <a:p>
            <a:r>
              <a:rPr lang="zh-CN" altLang="en-US" sz="2600" dirty="0" smtClean="0">
                <a:latin typeface="Arial" pitchFamily="34" charset="0"/>
                <a:ea typeface="华文细黑" pitchFamily="2" charset="-122"/>
                <a:cs typeface="Arial" pitchFamily="34" charset="0"/>
              </a:rPr>
              <a:t>          </a:t>
            </a:r>
            <a:r>
              <a:rPr lang="en-US" altLang="zh-CN" sz="2600" dirty="0" smtClean="0">
                <a:latin typeface="Arial" pitchFamily="34" charset="0"/>
                <a:ea typeface="华文细黑" pitchFamily="2" charset="-122"/>
                <a:cs typeface="Arial" pitchFamily="34" charset="0"/>
              </a:rPr>
              <a:t>//</a:t>
            </a:r>
            <a:r>
              <a:rPr lang="zh-CN" altLang="en-US" sz="2600" dirty="0" smtClean="0">
                <a:latin typeface="Arial" pitchFamily="34" charset="0"/>
                <a:ea typeface="华文细黑" pitchFamily="2" charset="-122"/>
                <a:cs typeface="Arial" pitchFamily="34" charset="0"/>
              </a:rPr>
              <a:t>其它内容</a:t>
            </a:r>
            <a:endParaRPr lang="en-US" altLang="zh-CN" sz="2600" dirty="0" smtClean="0">
              <a:latin typeface="Arial" pitchFamily="34" charset="0"/>
              <a:ea typeface="华文细黑" pitchFamily="2" charset="-122"/>
              <a:cs typeface="Arial" pitchFamily="34" charset="0"/>
            </a:endParaRPr>
          </a:p>
          <a:p>
            <a:r>
              <a:rPr lang="en-US" altLang="zh-CN" sz="2600" dirty="0" smtClean="0">
                <a:latin typeface="Arial" pitchFamily="34" charset="0"/>
                <a:ea typeface="华文细黑" pitchFamily="2" charset="-122"/>
                <a:cs typeface="Arial" pitchFamily="34" charset="0"/>
              </a:rPr>
              <a:t>}</a:t>
            </a:r>
            <a:endParaRPr lang="zh-CN" altLang="en-US" sz="2600" dirty="0">
              <a:latin typeface="Arial" pitchFamily="34" charset="0"/>
              <a:ea typeface="华文细黑" pitchFamily="2" charset="-122"/>
              <a:cs typeface="Arial" pitchFamily="34" charset="0"/>
            </a:endParaRPr>
          </a:p>
        </p:txBody>
      </p:sp>
      <p:pic>
        <p:nvPicPr>
          <p:cNvPr id="7171" name="Picture 3"/>
          <p:cNvPicPr>
            <a:picLocks noChangeAspect="1" noChangeArrowheads="1"/>
          </p:cNvPicPr>
          <p:nvPr/>
        </p:nvPicPr>
        <p:blipFill>
          <a:blip r:embed="rId2" cstate="print"/>
          <a:srcRect/>
          <a:stretch>
            <a:fillRect/>
          </a:stretch>
        </p:blipFill>
        <p:spPr bwMode="auto">
          <a:xfrm>
            <a:off x="2267744" y="3356992"/>
            <a:ext cx="6408712" cy="3312368"/>
          </a:xfrm>
          <a:prstGeom prst="rect">
            <a:avLst/>
          </a:prstGeom>
          <a:noFill/>
          <a:ln w="9525">
            <a:solidFill>
              <a:srgbClr val="FF0000"/>
            </a:solidFill>
            <a:miter lim="800000"/>
            <a:headEnd/>
            <a:tailEnd/>
          </a:ln>
        </p:spPr>
      </p:pic>
      <p:sp>
        <p:nvSpPr>
          <p:cNvPr id="10" name="TextBox 9"/>
          <p:cNvSpPr txBox="1"/>
          <p:nvPr/>
        </p:nvSpPr>
        <p:spPr>
          <a:xfrm>
            <a:off x="251520" y="4869160"/>
            <a:ext cx="1872208" cy="492443"/>
          </a:xfrm>
          <a:prstGeom prst="rect">
            <a:avLst/>
          </a:prstGeom>
          <a:noFill/>
        </p:spPr>
        <p:txBody>
          <a:bodyPr wrap="square" rtlCol="0">
            <a:spAutoFit/>
          </a:bodyPr>
          <a:lstStyle/>
          <a:p>
            <a:pPr algn="ctr">
              <a:buFont typeface="Wingdings" pitchFamily="2" charset="2"/>
              <a:buChar char="ü"/>
            </a:pPr>
            <a:r>
              <a:rPr lang="zh-CN" altLang="en-US" sz="2600" b="1" dirty="0" smtClean="0">
                <a:solidFill>
                  <a:srgbClr val="0000FF"/>
                </a:solidFill>
              </a:rPr>
              <a:t>接口实现</a:t>
            </a:r>
            <a:endParaRPr lang="zh-CN" altLang="en-US" sz="2600" b="1" dirty="0">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1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5.10</a:t>
            </a:r>
            <a:r>
              <a:rPr lang="zh-CN" altLang="en-US" dirty="0" smtClean="0"/>
              <a:t> 接口</a:t>
            </a:r>
            <a:endParaRPr lang="zh-CN" altLang="en-US" dirty="0"/>
          </a:p>
        </p:txBody>
      </p:sp>
      <p:pic>
        <p:nvPicPr>
          <p:cNvPr id="8194" name="Picture 2"/>
          <p:cNvPicPr>
            <a:picLocks noChangeAspect="1" noChangeArrowheads="1"/>
          </p:cNvPicPr>
          <p:nvPr/>
        </p:nvPicPr>
        <p:blipFill>
          <a:blip r:embed="rId2" cstate="print"/>
          <a:srcRect/>
          <a:stretch>
            <a:fillRect/>
          </a:stretch>
        </p:blipFill>
        <p:spPr bwMode="auto">
          <a:xfrm>
            <a:off x="179512" y="1484784"/>
            <a:ext cx="4536504" cy="4536504"/>
          </a:xfrm>
          <a:prstGeom prst="rect">
            <a:avLst/>
          </a:prstGeom>
          <a:noFill/>
          <a:ln w="9525">
            <a:solidFill>
              <a:srgbClr val="FF0000"/>
            </a:solidFill>
            <a:miter lim="800000"/>
            <a:headEnd/>
            <a:tailEnd/>
          </a:ln>
        </p:spPr>
      </p:pic>
      <p:sp>
        <p:nvSpPr>
          <p:cNvPr id="5" name="TextBox 4"/>
          <p:cNvSpPr txBox="1"/>
          <p:nvPr/>
        </p:nvSpPr>
        <p:spPr>
          <a:xfrm>
            <a:off x="323528" y="1023119"/>
            <a:ext cx="2520280" cy="461665"/>
          </a:xfrm>
          <a:prstGeom prst="rect">
            <a:avLst/>
          </a:prstGeom>
          <a:noFill/>
        </p:spPr>
        <p:txBody>
          <a:bodyPr wrap="square" rtlCol="0">
            <a:spAutoFit/>
          </a:bodyPr>
          <a:lstStyle/>
          <a:p>
            <a:pPr>
              <a:buFont typeface="Wingdings" pitchFamily="2" charset="2"/>
              <a:buChar char="ü"/>
            </a:pPr>
            <a:r>
              <a:rPr lang="zh-CN" altLang="en-US" sz="2400" b="1" dirty="0" smtClean="0">
                <a:solidFill>
                  <a:srgbClr val="0000FF"/>
                </a:solidFill>
              </a:rPr>
              <a:t>接口实现测试</a:t>
            </a:r>
            <a:endParaRPr lang="zh-CN" altLang="en-US" sz="2400" b="1" dirty="0">
              <a:solidFill>
                <a:srgbClr val="0000FF"/>
              </a:solidFill>
            </a:endParaRPr>
          </a:p>
        </p:txBody>
      </p:sp>
      <p:pic>
        <p:nvPicPr>
          <p:cNvPr id="8195" name="Picture 3"/>
          <p:cNvPicPr>
            <a:picLocks noChangeAspect="1" noChangeArrowheads="1"/>
          </p:cNvPicPr>
          <p:nvPr/>
        </p:nvPicPr>
        <p:blipFill>
          <a:blip r:embed="rId3" cstate="print"/>
          <a:srcRect/>
          <a:stretch>
            <a:fillRect/>
          </a:stretch>
        </p:blipFill>
        <p:spPr bwMode="auto">
          <a:xfrm>
            <a:off x="4788024" y="1484784"/>
            <a:ext cx="4176464" cy="4536504"/>
          </a:xfrm>
          <a:prstGeom prst="rect">
            <a:avLst/>
          </a:prstGeom>
          <a:noFill/>
          <a:ln w="9525">
            <a:solidFill>
              <a:srgbClr val="FF0000"/>
            </a:solidFill>
            <a:miter lim="800000"/>
            <a:headEnd/>
            <a:tailEnd/>
          </a:ln>
        </p:spPr>
      </p:pic>
      <p:sp>
        <p:nvSpPr>
          <p:cNvPr id="7" name="椭圆 6"/>
          <p:cNvSpPr/>
          <p:nvPr/>
        </p:nvSpPr>
        <p:spPr>
          <a:xfrm>
            <a:off x="5004048" y="3140968"/>
            <a:ext cx="3528392" cy="360040"/>
          </a:xfrm>
          <a:prstGeom prst="ellipse">
            <a:avLst/>
          </a:prstGeom>
          <a:noFill/>
          <a:ln w="28575">
            <a:prstDash val="dash"/>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8" name="圆角矩形标注 7"/>
          <p:cNvSpPr/>
          <p:nvPr/>
        </p:nvSpPr>
        <p:spPr>
          <a:xfrm>
            <a:off x="5436096" y="1700808"/>
            <a:ext cx="3384376" cy="720080"/>
          </a:xfrm>
          <a:prstGeom prst="wedgeRoundRectCallout">
            <a:avLst>
              <a:gd name="adj1" fmla="val -42256"/>
              <a:gd name="adj2" fmla="val 107516"/>
              <a:gd name="adj3" fmla="val 16667"/>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sz="2000" b="1" dirty="0" smtClean="0"/>
              <a:t>可以使用接口名称作为一个引用变量的类型</a:t>
            </a:r>
            <a:endParaRPr lang="zh-CN" altLang="en-US" sz="20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19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dissolv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54" presetClass="entr" presetSubtype="0" accel="10000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 calcmode="lin" valueType="num">
                                      <p:cBhvr>
                                        <p:cTn id="20" dur="500" fill="hold"/>
                                        <p:tgtEl>
                                          <p:spTgt spid="8"/>
                                        </p:tgtEl>
                                        <p:attrNameLst>
                                          <p:attrName>ppt_w</p:attrName>
                                        </p:attrNameLst>
                                      </p:cBhvr>
                                      <p:tavLst>
                                        <p:tav tm="0">
                                          <p:val>
                                            <p:strVal val="#ppt_w*0.05"/>
                                          </p:val>
                                        </p:tav>
                                        <p:tav tm="100000">
                                          <p:val>
                                            <p:strVal val="#ppt_w"/>
                                          </p:val>
                                        </p:tav>
                                      </p:tavLst>
                                    </p:anim>
                                    <p:anim calcmode="lin" valueType="num">
                                      <p:cBhvr>
                                        <p:cTn id="21" dur="500" fill="hold"/>
                                        <p:tgtEl>
                                          <p:spTgt spid="8"/>
                                        </p:tgtEl>
                                        <p:attrNameLst>
                                          <p:attrName>ppt_h</p:attrName>
                                        </p:attrNameLst>
                                      </p:cBhvr>
                                      <p:tavLst>
                                        <p:tav tm="0">
                                          <p:val>
                                            <p:strVal val="#ppt_h"/>
                                          </p:val>
                                        </p:tav>
                                        <p:tav tm="100000">
                                          <p:val>
                                            <p:strVal val="#ppt_h"/>
                                          </p:val>
                                        </p:tav>
                                      </p:tavLst>
                                    </p:anim>
                                    <p:anim calcmode="lin" valueType="num">
                                      <p:cBhvr>
                                        <p:cTn id="22" dur="500" fill="hold"/>
                                        <p:tgtEl>
                                          <p:spTgt spid="8"/>
                                        </p:tgtEl>
                                        <p:attrNameLst>
                                          <p:attrName>ppt_x</p:attrName>
                                        </p:attrNameLst>
                                      </p:cBhvr>
                                      <p:tavLst>
                                        <p:tav tm="0">
                                          <p:val>
                                            <p:strVal val="#ppt_x-.2"/>
                                          </p:val>
                                        </p:tav>
                                        <p:tav tm="100000">
                                          <p:val>
                                            <p:strVal val="#ppt_x"/>
                                          </p:val>
                                        </p:tav>
                                      </p:tavLst>
                                    </p:anim>
                                    <p:anim calcmode="lin" valueType="num">
                                      <p:cBhvr>
                                        <p:cTn id="23" dur="500" fill="hold"/>
                                        <p:tgtEl>
                                          <p:spTgt spid="8"/>
                                        </p:tgtEl>
                                        <p:attrNameLst>
                                          <p:attrName>ppt_y</p:attrName>
                                        </p:attrNameLst>
                                      </p:cBhvr>
                                      <p:tavLst>
                                        <p:tav tm="0">
                                          <p:val>
                                            <p:strVal val="#ppt_y"/>
                                          </p:val>
                                        </p:tav>
                                        <p:tav tm="100000">
                                          <p:val>
                                            <p:strVal val="#ppt_y"/>
                                          </p:val>
                                        </p:tav>
                                      </p:tavLst>
                                    </p:anim>
                                    <p:animEffect transition="in" filter="fade">
                                      <p:cBhvr>
                                        <p:cTn id="2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5.11</a:t>
            </a:r>
            <a:r>
              <a:rPr lang="zh-CN" altLang="en-US" dirty="0" smtClean="0"/>
              <a:t> 内部类</a:t>
            </a:r>
            <a:endParaRPr lang="zh-CN" altLang="en-US" dirty="0"/>
          </a:p>
        </p:txBody>
      </p:sp>
      <p:sp>
        <p:nvSpPr>
          <p:cNvPr id="4" name="TextBox 3"/>
          <p:cNvSpPr txBox="1"/>
          <p:nvPr/>
        </p:nvSpPr>
        <p:spPr>
          <a:xfrm>
            <a:off x="395536" y="980728"/>
            <a:ext cx="8424936" cy="3785652"/>
          </a:xfrm>
          <a:prstGeom prst="rect">
            <a:avLst/>
          </a:prstGeom>
          <a:noFill/>
        </p:spPr>
        <p:txBody>
          <a:bodyPr wrap="square" rtlCol="0">
            <a:spAutoFit/>
          </a:bodyPr>
          <a:lstStyle/>
          <a:p>
            <a:pPr>
              <a:spcBef>
                <a:spcPts val="600"/>
              </a:spcBef>
              <a:spcAft>
                <a:spcPts val="600"/>
              </a:spcAft>
              <a:buFont typeface="Wingdings" pitchFamily="2" charset="2"/>
              <a:buChar char="n"/>
            </a:pPr>
            <a:r>
              <a:rPr lang="zh-CN" altLang="en-US" sz="2800" b="1" dirty="0" smtClean="0">
                <a:solidFill>
                  <a:srgbClr val="FF0000"/>
                </a:solidFill>
                <a:latin typeface="Arial" pitchFamily="34" charset="0"/>
                <a:ea typeface="华文细黑" pitchFamily="2" charset="-122"/>
                <a:cs typeface="Arial" pitchFamily="34" charset="0"/>
              </a:rPr>
              <a:t>内部类</a:t>
            </a:r>
            <a:r>
              <a:rPr lang="en-US" altLang="zh-CN" sz="2800" b="1" dirty="0" smtClean="0">
                <a:solidFill>
                  <a:srgbClr val="FF0000"/>
                </a:solidFill>
                <a:latin typeface="Arial" pitchFamily="34" charset="0"/>
                <a:ea typeface="华文细黑" pitchFamily="2" charset="-122"/>
                <a:cs typeface="Arial" pitchFamily="34" charset="0"/>
              </a:rPr>
              <a:t>/</a:t>
            </a:r>
            <a:r>
              <a:rPr lang="zh-CN" altLang="en-US" sz="2800" b="1" dirty="0" smtClean="0">
                <a:solidFill>
                  <a:srgbClr val="FF0000"/>
                </a:solidFill>
                <a:latin typeface="Arial" pitchFamily="34" charset="0"/>
                <a:ea typeface="华文细黑" pitchFamily="2" charset="-122"/>
                <a:cs typeface="Arial" pitchFamily="34" charset="0"/>
              </a:rPr>
              <a:t>接口</a:t>
            </a:r>
            <a:endParaRPr lang="en-US" altLang="zh-CN" sz="2800" b="1" dirty="0" smtClean="0">
              <a:solidFill>
                <a:srgbClr val="FF0000"/>
              </a:solidFill>
              <a:latin typeface="Arial" pitchFamily="34" charset="0"/>
              <a:ea typeface="华文细黑" pitchFamily="2" charset="-122"/>
              <a:cs typeface="Arial" pitchFamily="34" charset="0"/>
            </a:endParaRPr>
          </a:p>
          <a:p>
            <a:pPr>
              <a:spcBef>
                <a:spcPts val="600"/>
              </a:spcBef>
              <a:spcAft>
                <a:spcPts val="600"/>
              </a:spcAft>
              <a:buFont typeface="Wingdings" pitchFamily="2" charset="2"/>
              <a:buChar char="Ø"/>
            </a:pPr>
            <a:r>
              <a:rPr lang="zh-CN" altLang="en-US" sz="2600" b="1" dirty="0" smtClean="0">
                <a:solidFill>
                  <a:srgbClr val="0000FF"/>
                </a:solidFill>
                <a:latin typeface="Arial" pitchFamily="34" charset="0"/>
                <a:ea typeface="华文细黑" pitchFamily="2" charset="-122"/>
                <a:cs typeface="Arial" pitchFamily="34" charset="0"/>
              </a:rPr>
              <a:t>内部类：</a:t>
            </a:r>
            <a:r>
              <a:rPr lang="zh-CN" altLang="en-US" sz="2600" b="1" dirty="0" smtClean="0">
                <a:latin typeface="Arial" pitchFamily="34" charset="0"/>
                <a:ea typeface="华文细黑" pitchFamily="2" charset="-122"/>
                <a:cs typeface="Arial" pitchFamily="34" charset="0"/>
              </a:rPr>
              <a:t>也称为</a:t>
            </a:r>
            <a:r>
              <a:rPr lang="zh-CN" altLang="en-US" sz="2600" b="1" dirty="0" smtClean="0">
                <a:solidFill>
                  <a:srgbClr val="FF0000"/>
                </a:solidFill>
                <a:latin typeface="Arial" pitchFamily="34" charset="0"/>
                <a:ea typeface="华文细黑" pitchFamily="2" charset="-122"/>
                <a:cs typeface="Arial" pitchFamily="34" charset="0"/>
              </a:rPr>
              <a:t>嵌套类</a:t>
            </a:r>
            <a:r>
              <a:rPr lang="zh-CN" altLang="en-US" sz="2600" b="1" dirty="0" smtClean="0">
                <a:latin typeface="Arial" pitchFamily="34" charset="0"/>
                <a:ea typeface="华文细黑" pitchFamily="2" charset="-122"/>
                <a:cs typeface="Arial" pitchFamily="34" charset="0"/>
              </a:rPr>
              <a:t>，是指在一个类或接口内部声明的类。内部类包括：</a:t>
            </a:r>
            <a:r>
              <a:rPr lang="zh-CN" altLang="en-US" sz="2600" b="1" u="sng" dirty="0" smtClean="0">
                <a:solidFill>
                  <a:srgbClr val="FF00FF"/>
                </a:solidFill>
                <a:latin typeface="Arial" pitchFamily="34" charset="0"/>
                <a:ea typeface="华文细黑" pitchFamily="2" charset="-122"/>
                <a:cs typeface="Arial" pitchFamily="34" charset="0"/>
              </a:rPr>
              <a:t>成员类</a:t>
            </a:r>
            <a:r>
              <a:rPr lang="zh-CN" altLang="en-US" sz="2600" b="1" dirty="0" smtClean="0">
                <a:latin typeface="Arial" pitchFamily="34" charset="0"/>
                <a:ea typeface="华文细黑" pitchFamily="2" charset="-122"/>
                <a:cs typeface="Arial" pitchFamily="34" charset="0"/>
              </a:rPr>
              <a:t>、</a:t>
            </a:r>
            <a:r>
              <a:rPr lang="zh-CN" altLang="en-US" sz="2600" b="1" u="sng" dirty="0" smtClean="0">
                <a:solidFill>
                  <a:srgbClr val="FF00FF"/>
                </a:solidFill>
                <a:latin typeface="Arial" pitchFamily="34" charset="0"/>
                <a:ea typeface="华文细黑" pitchFamily="2" charset="-122"/>
                <a:cs typeface="Arial" pitchFamily="34" charset="0"/>
              </a:rPr>
              <a:t>局部类</a:t>
            </a:r>
            <a:r>
              <a:rPr lang="zh-CN" altLang="en-US" sz="2600" b="1" dirty="0" smtClean="0">
                <a:latin typeface="Arial" pitchFamily="34" charset="0"/>
                <a:ea typeface="华文细黑" pitchFamily="2" charset="-122"/>
                <a:cs typeface="Arial" pitchFamily="34" charset="0"/>
              </a:rPr>
              <a:t>和</a:t>
            </a:r>
            <a:r>
              <a:rPr lang="zh-CN" altLang="en-US" sz="2600" b="1" u="sng" dirty="0" smtClean="0">
                <a:solidFill>
                  <a:srgbClr val="FF00FF"/>
                </a:solidFill>
                <a:latin typeface="Arial" pitchFamily="34" charset="0"/>
                <a:ea typeface="华文细黑" pitchFamily="2" charset="-122"/>
                <a:cs typeface="Arial" pitchFamily="34" charset="0"/>
              </a:rPr>
              <a:t>匿名类</a:t>
            </a:r>
            <a:r>
              <a:rPr lang="zh-CN" altLang="en-US" sz="2600" b="1" dirty="0" smtClean="0">
                <a:latin typeface="Arial" pitchFamily="34" charset="0"/>
                <a:ea typeface="华文细黑" pitchFamily="2" charset="-122"/>
                <a:cs typeface="Arial" pitchFamily="34" charset="0"/>
              </a:rPr>
              <a:t>。</a:t>
            </a:r>
            <a:endParaRPr lang="en-US" altLang="zh-CN" sz="2600" b="1" dirty="0" smtClean="0">
              <a:latin typeface="Arial" pitchFamily="34" charset="0"/>
              <a:ea typeface="华文细黑" pitchFamily="2" charset="-122"/>
              <a:cs typeface="Arial" pitchFamily="34" charset="0"/>
            </a:endParaRPr>
          </a:p>
          <a:p>
            <a:pPr>
              <a:spcBef>
                <a:spcPts val="600"/>
              </a:spcBef>
              <a:spcAft>
                <a:spcPts val="600"/>
              </a:spcAft>
              <a:buFont typeface="Wingdings" pitchFamily="2" charset="2"/>
              <a:buChar char="Ø"/>
            </a:pPr>
            <a:r>
              <a:rPr lang="zh-CN" altLang="en-US" sz="2600" b="1" dirty="0" smtClean="0">
                <a:solidFill>
                  <a:srgbClr val="0000FF"/>
                </a:solidFill>
                <a:latin typeface="Arial" pitchFamily="34" charset="0"/>
                <a:ea typeface="华文细黑" pitchFamily="2" charset="-122"/>
                <a:cs typeface="Arial" pitchFamily="34" charset="0"/>
              </a:rPr>
              <a:t>内部接口：</a:t>
            </a:r>
            <a:r>
              <a:rPr lang="zh-CN" altLang="en-US" sz="2600" b="1" dirty="0" smtClean="0">
                <a:latin typeface="Arial" pitchFamily="34" charset="0"/>
                <a:ea typeface="华文细黑" pitchFamily="2" charset="-122"/>
                <a:cs typeface="Arial" pitchFamily="34" charset="0"/>
              </a:rPr>
              <a:t>也称为</a:t>
            </a:r>
            <a:r>
              <a:rPr lang="zh-CN" altLang="en-US" sz="2600" b="1" dirty="0" smtClean="0">
                <a:solidFill>
                  <a:srgbClr val="FF0000"/>
                </a:solidFill>
                <a:latin typeface="Arial" pitchFamily="34" charset="0"/>
                <a:ea typeface="华文细黑" pitchFamily="2" charset="-122"/>
                <a:cs typeface="Arial" pitchFamily="34" charset="0"/>
              </a:rPr>
              <a:t>嵌套接口</a:t>
            </a:r>
            <a:r>
              <a:rPr lang="zh-CN" altLang="en-US" sz="2600" b="1" dirty="0" smtClean="0">
                <a:latin typeface="Arial" pitchFamily="34" charset="0"/>
                <a:ea typeface="华文细黑" pitchFamily="2" charset="-122"/>
                <a:cs typeface="Arial" pitchFamily="34" charset="0"/>
              </a:rPr>
              <a:t>，是在一个类或接口的内部声明一个接口。由于接口并不实现任何行为，所以，嵌套接口都是</a:t>
            </a:r>
            <a:r>
              <a:rPr lang="zh-CN" altLang="en-US" sz="2600" b="1" u="sng" dirty="0" smtClean="0">
                <a:solidFill>
                  <a:srgbClr val="FF00FF"/>
                </a:solidFill>
                <a:latin typeface="Arial" pitchFamily="34" charset="0"/>
                <a:ea typeface="华文细黑" pitchFamily="2" charset="-122"/>
                <a:cs typeface="Arial" pitchFamily="34" charset="0"/>
              </a:rPr>
              <a:t>成员接口</a:t>
            </a:r>
            <a:r>
              <a:rPr lang="zh-CN" altLang="en-US" sz="2600" b="1" dirty="0" smtClean="0">
                <a:latin typeface="Arial" pitchFamily="34" charset="0"/>
                <a:ea typeface="华文细黑" pitchFamily="2" charset="-122"/>
                <a:cs typeface="Arial" pitchFamily="34" charset="0"/>
              </a:rPr>
              <a:t>。</a:t>
            </a:r>
            <a:endParaRPr lang="en-US" altLang="zh-CN" sz="2600" b="1" dirty="0" smtClean="0">
              <a:latin typeface="Arial" pitchFamily="34" charset="0"/>
              <a:ea typeface="华文细黑" pitchFamily="2" charset="-122"/>
              <a:cs typeface="Arial" pitchFamily="34" charset="0"/>
            </a:endParaRPr>
          </a:p>
          <a:p>
            <a:pPr>
              <a:spcBef>
                <a:spcPts val="600"/>
              </a:spcBef>
              <a:spcAft>
                <a:spcPts val="600"/>
              </a:spcAft>
              <a:buFont typeface="Wingdings" pitchFamily="2" charset="2"/>
              <a:buChar char="Ø"/>
            </a:pPr>
            <a:r>
              <a:rPr lang="zh-CN" altLang="en-US" sz="2600" b="1" dirty="0" smtClean="0">
                <a:solidFill>
                  <a:srgbClr val="0000FF"/>
                </a:solidFill>
                <a:latin typeface="Arial" pitchFamily="34" charset="0"/>
                <a:ea typeface="华文细黑" pitchFamily="2" charset="-122"/>
                <a:cs typeface="Arial" pitchFamily="34" charset="0"/>
              </a:rPr>
              <a:t>封装类</a:t>
            </a:r>
            <a:r>
              <a:rPr lang="en-US" altLang="zh-CN" sz="2600" b="1" dirty="0" smtClean="0">
                <a:solidFill>
                  <a:srgbClr val="0000FF"/>
                </a:solidFill>
                <a:latin typeface="Arial" pitchFamily="34" charset="0"/>
                <a:ea typeface="华文细黑" pitchFamily="2" charset="-122"/>
                <a:cs typeface="Arial" pitchFamily="34" charset="0"/>
              </a:rPr>
              <a:t>/</a:t>
            </a:r>
            <a:r>
              <a:rPr lang="zh-CN" altLang="en-US" sz="2600" b="1" dirty="0" smtClean="0">
                <a:solidFill>
                  <a:srgbClr val="0000FF"/>
                </a:solidFill>
                <a:latin typeface="Arial" pitchFamily="34" charset="0"/>
                <a:ea typeface="华文细黑" pitchFamily="2" charset="-122"/>
                <a:cs typeface="Arial" pitchFamily="34" charset="0"/>
              </a:rPr>
              <a:t>接口：</a:t>
            </a:r>
            <a:r>
              <a:rPr lang="zh-CN" altLang="en-US" sz="2600" b="1" dirty="0" smtClean="0">
                <a:latin typeface="Arial" pitchFamily="34" charset="0"/>
                <a:ea typeface="华文细黑" pitchFamily="2" charset="-122"/>
                <a:cs typeface="Arial" pitchFamily="34" charset="0"/>
              </a:rPr>
              <a:t>包含内部类或内部接口的类和接口分别称为封装类和封装接口。</a:t>
            </a:r>
            <a:endParaRPr lang="en-US" altLang="zh-CN" sz="2600" b="1" dirty="0" smtClean="0">
              <a:latin typeface="Arial" pitchFamily="34" charset="0"/>
              <a:ea typeface="华文细黑" pitchFamily="2" charset="-122"/>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 calcmode="lin" valueType="num">
                                      <p:cBhvr>
                                        <p:cTn id="7" dur="500" fill="hold"/>
                                        <p:tgtEl>
                                          <p:spTgt spid="4">
                                            <p:txEl>
                                              <p:pRg st="1" end="1"/>
                                            </p:txEl>
                                          </p:spTgt>
                                        </p:tgtEl>
                                        <p:attrNameLst>
                                          <p:attrName>ppt_w</p:attrName>
                                        </p:attrNameLst>
                                      </p:cBhvr>
                                      <p:tavLst>
                                        <p:tav tm="0">
                                          <p:val>
                                            <p:strVal val="#ppt_w*0.05"/>
                                          </p:val>
                                        </p:tav>
                                        <p:tav tm="100000">
                                          <p:val>
                                            <p:strVal val="#ppt_w"/>
                                          </p:val>
                                        </p:tav>
                                      </p:tavLst>
                                    </p:anim>
                                    <p:anim calcmode="lin" valueType="num">
                                      <p:cBhvr>
                                        <p:cTn id="8" dur="500" fill="hold"/>
                                        <p:tgtEl>
                                          <p:spTgt spid="4">
                                            <p:txEl>
                                              <p:pRg st="1" end="1"/>
                                            </p:txEl>
                                          </p:spTgt>
                                        </p:tgtEl>
                                        <p:attrNameLst>
                                          <p:attrName>ppt_h</p:attrName>
                                        </p:attrNameLst>
                                      </p:cBhvr>
                                      <p:tavLst>
                                        <p:tav tm="0">
                                          <p:val>
                                            <p:strVal val="#ppt_h"/>
                                          </p:val>
                                        </p:tav>
                                        <p:tav tm="100000">
                                          <p:val>
                                            <p:strVal val="#ppt_h"/>
                                          </p:val>
                                        </p:tav>
                                      </p:tavLst>
                                    </p:anim>
                                    <p:anim calcmode="lin" valueType="num">
                                      <p:cBhvr>
                                        <p:cTn id="9" dur="500" fill="hold"/>
                                        <p:tgtEl>
                                          <p:spTgt spid="4">
                                            <p:txEl>
                                              <p:pRg st="1" end="1"/>
                                            </p:txEl>
                                          </p:spTgt>
                                        </p:tgtEl>
                                        <p:attrNameLst>
                                          <p:attrName>ppt_x</p:attrName>
                                        </p:attrNameLst>
                                      </p:cBhvr>
                                      <p:tavLst>
                                        <p:tav tm="0">
                                          <p:val>
                                            <p:strVal val="#ppt_x-.2"/>
                                          </p:val>
                                        </p:tav>
                                        <p:tav tm="100000">
                                          <p:val>
                                            <p:strVal val="#ppt_x"/>
                                          </p:val>
                                        </p:tav>
                                      </p:tavLst>
                                    </p:anim>
                                    <p:anim calcmode="lin" valueType="num">
                                      <p:cBhvr>
                                        <p:cTn id="10" dur="500" fill="hold"/>
                                        <p:tgtEl>
                                          <p:spTgt spid="4">
                                            <p:txEl>
                                              <p:pRg st="1" end="1"/>
                                            </p:txEl>
                                          </p:spTgt>
                                        </p:tgtEl>
                                        <p:attrNameLst>
                                          <p:attrName>ppt_y</p:attrName>
                                        </p:attrNameLst>
                                      </p:cBhvr>
                                      <p:tavLst>
                                        <p:tav tm="0">
                                          <p:val>
                                            <p:strVal val="#ppt_y"/>
                                          </p:val>
                                        </p:tav>
                                        <p:tav tm="100000">
                                          <p:val>
                                            <p:strVal val="#ppt_y"/>
                                          </p:val>
                                        </p:tav>
                                      </p:tavLst>
                                    </p:anim>
                                    <p:animEffect transition="in" filter="fade">
                                      <p:cBhvr>
                                        <p:cTn id="11" dur="500"/>
                                        <p:tgtEl>
                                          <p:spTgt spid="4">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54" presetClass="entr" presetSubtype="0" accel="100000" fill="hold" nodeType="click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anim calcmode="lin" valueType="num">
                                      <p:cBhvr>
                                        <p:cTn id="16" dur="500" fill="hold"/>
                                        <p:tgtEl>
                                          <p:spTgt spid="4">
                                            <p:txEl>
                                              <p:pRg st="2" end="2"/>
                                            </p:txEl>
                                          </p:spTgt>
                                        </p:tgtEl>
                                        <p:attrNameLst>
                                          <p:attrName>ppt_w</p:attrName>
                                        </p:attrNameLst>
                                      </p:cBhvr>
                                      <p:tavLst>
                                        <p:tav tm="0">
                                          <p:val>
                                            <p:strVal val="#ppt_w*0.05"/>
                                          </p:val>
                                        </p:tav>
                                        <p:tav tm="100000">
                                          <p:val>
                                            <p:strVal val="#ppt_w"/>
                                          </p:val>
                                        </p:tav>
                                      </p:tavLst>
                                    </p:anim>
                                    <p:anim calcmode="lin" valueType="num">
                                      <p:cBhvr>
                                        <p:cTn id="17" dur="500" fill="hold"/>
                                        <p:tgtEl>
                                          <p:spTgt spid="4">
                                            <p:txEl>
                                              <p:pRg st="2" end="2"/>
                                            </p:txEl>
                                          </p:spTgt>
                                        </p:tgtEl>
                                        <p:attrNameLst>
                                          <p:attrName>ppt_h</p:attrName>
                                        </p:attrNameLst>
                                      </p:cBhvr>
                                      <p:tavLst>
                                        <p:tav tm="0">
                                          <p:val>
                                            <p:strVal val="#ppt_h"/>
                                          </p:val>
                                        </p:tav>
                                        <p:tav tm="100000">
                                          <p:val>
                                            <p:strVal val="#ppt_h"/>
                                          </p:val>
                                        </p:tav>
                                      </p:tavLst>
                                    </p:anim>
                                    <p:anim calcmode="lin" valueType="num">
                                      <p:cBhvr>
                                        <p:cTn id="18" dur="500" fill="hold"/>
                                        <p:tgtEl>
                                          <p:spTgt spid="4">
                                            <p:txEl>
                                              <p:pRg st="2" end="2"/>
                                            </p:txEl>
                                          </p:spTgt>
                                        </p:tgtEl>
                                        <p:attrNameLst>
                                          <p:attrName>ppt_x</p:attrName>
                                        </p:attrNameLst>
                                      </p:cBhvr>
                                      <p:tavLst>
                                        <p:tav tm="0">
                                          <p:val>
                                            <p:strVal val="#ppt_x-.2"/>
                                          </p:val>
                                        </p:tav>
                                        <p:tav tm="100000">
                                          <p:val>
                                            <p:strVal val="#ppt_x"/>
                                          </p:val>
                                        </p:tav>
                                      </p:tavLst>
                                    </p:anim>
                                    <p:anim calcmode="lin" valueType="num">
                                      <p:cBhvr>
                                        <p:cTn id="19" dur="500" fill="hold"/>
                                        <p:tgtEl>
                                          <p:spTgt spid="4">
                                            <p:txEl>
                                              <p:pRg st="2" end="2"/>
                                            </p:txEl>
                                          </p:spTgt>
                                        </p:tgtEl>
                                        <p:attrNameLst>
                                          <p:attrName>ppt_y</p:attrName>
                                        </p:attrNameLst>
                                      </p:cBhvr>
                                      <p:tavLst>
                                        <p:tav tm="0">
                                          <p:val>
                                            <p:strVal val="#ppt_y"/>
                                          </p:val>
                                        </p:tav>
                                        <p:tav tm="100000">
                                          <p:val>
                                            <p:strVal val="#ppt_y"/>
                                          </p:val>
                                        </p:tav>
                                      </p:tavLst>
                                    </p:anim>
                                    <p:animEffect transition="in" filter="fade">
                                      <p:cBhvr>
                                        <p:cTn id="20" dur="500"/>
                                        <p:tgtEl>
                                          <p:spTgt spid="4">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54" presetClass="entr" presetSubtype="0" accel="100000" fill="hold"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p:cTn id="25" dur="500" fill="hold"/>
                                        <p:tgtEl>
                                          <p:spTgt spid="4">
                                            <p:txEl>
                                              <p:pRg st="3" end="3"/>
                                            </p:txEl>
                                          </p:spTgt>
                                        </p:tgtEl>
                                        <p:attrNameLst>
                                          <p:attrName>ppt_w</p:attrName>
                                        </p:attrNameLst>
                                      </p:cBhvr>
                                      <p:tavLst>
                                        <p:tav tm="0">
                                          <p:val>
                                            <p:strVal val="#ppt_w*0.05"/>
                                          </p:val>
                                        </p:tav>
                                        <p:tav tm="100000">
                                          <p:val>
                                            <p:strVal val="#ppt_w"/>
                                          </p:val>
                                        </p:tav>
                                      </p:tavLst>
                                    </p:anim>
                                    <p:anim calcmode="lin" valueType="num">
                                      <p:cBhvr>
                                        <p:cTn id="26" dur="500" fill="hold"/>
                                        <p:tgtEl>
                                          <p:spTgt spid="4">
                                            <p:txEl>
                                              <p:pRg st="3" end="3"/>
                                            </p:txEl>
                                          </p:spTgt>
                                        </p:tgtEl>
                                        <p:attrNameLst>
                                          <p:attrName>ppt_h</p:attrName>
                                        </p:attrNameLst>
                                      </p:cBhvr>
                                      <p:tavLst>
                                        <p:tav tm="0">
                                          <p:val>
                                            <p:strVal val="#ppt_h"/>
                                          </p:val>
                                        </p:tav>
                                        <p:tav tm="100000">
                                          <p:val>
                                            <p:strVal val="#ppt_h"/>
                                          </p:val>
                                        </p:tav>
                                      </p:tavLst>
                                    </p:anim>
                                    <p:anim calcmode="lin" valueType="num">
                                      <p:cBhvr>
                                        <p:cTn id="27" dur="500" fill="hold"/>
                                        <p:tgtEl>
                                          <p:spTgt spid="4">
                                            <p:txEl>
                                              <p:pRg st="3" end="3"/>
                                            </p:txEl>
                                          </p:spTgt>
                                        </p:tgtEl>
                                        <p:attrNameLst>
                                          <p:attrName>ppt_x</p:attrName>
                                        </p:attrNameLst>
                                      </p:cBhvr>
                                      <p:tavLst>
                                        <p:tav tm="0">
                                          <p:val>
                                            <p:strVal val="#ppt_x-.2"/>
                                          </p:val>
                                        </p:tav>
                                        <p:tav tm="100000">
                                          <p:val>
                                            <p:strVal val="#ppt_x"/>
                                          </p:val>
                                        </p:tav>
                                      </p:tavLst>
                                    </p:anim>
                                    <p:anim calcmode="lin" valueType="num">
                                      <p:cBhvr>
                                        <p:cTn id="28" dur="500" fill="hold"/>
                                        <p:tgtEl>
                                          <p:spTgt spid="4">
                                            <p:txEl>
                                              <p:pRg st="3" end="3"/>
                                            </p:txEl>
                                          </p:spTgt>
                                        </p:tgtEl>
                                        <p:attrNameLst>
                                          <p:attrName>ppt_y</p:attrName>
                                        </p:attrNameLst>
                                      </p:cBhvr>
                                      <p:tavLst>
                                        <p:tav tm="0">
                                          <p:val>
                                            <p:strVal val="#ppt_y"/>
                                          </p:val>
                                        </p:tav>
                                        <p:tav tm="100000">
                                          <p:val>
                                            <p:strVal val="#ppt_y"/>
                                          </p:val>
                                        </p:tav>
                                      </p:tavLst>
                                    </p:anim>
                                    <p:animEffect transition="in" filter="fade">
                                      <p:cBhvr>
                                        <p:cTn id="29"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5.11</a:t>
            </a:r>
            <a:r>
              <a:rPr lang="zh-CN" altLang="en-US" dirty="0" smtClean="0"/>
              <a:t> 内部类</a:t>
            </a:r>
            <a:endParaRPr lang="zh-CN" altLang="en-US" dirty="0"/>
          </a:p>
        </p:txBody>
      </p:sp>
      <p:sp>
        <p:nvSpPr>
          <p:cNvPr id="4" name="TextBox 3"/>
          <p:cNvSpPr txBox="1"/>
          <p:nvPr/>
        </p:nvSpPr>
        <p:spPr>
          <a:xfrm>
            <a:off x="395536" y="1040404"/>
            <a:ext cx="8424936" cy="4616648"/>
          </a:xfrm>
          <a:prstGeom prst="rect">
            <a:avLst/>
          </a:prstGeom>
          <a:noFill/>
        </p:spPr>
        <p:txBody>
          <a:bodyPr wrap="square" rtlCol="0">
            <a:spAutoFit/>
          </a:bodyPr>
          <a:lstStyle/>
          <a:p>
            <a:pPr>
              <a:spcBef>
                <a:spcPts val="600"/>
              </a:spcBef>
              <a:spcAft>
                <a:spcPts val="600"/>
              </a:spcAft>
              <a:buFont typeface="Wingdings" pitchFamily="2" charset="2"/>
              <a:buChar char="n"/>
            </a:pPr>
            <a:r>
              <a:rPr lang="en-US" altLang="zh-CN" sz="2800" b="1" dirty="0" smtClean="0">
                <a:solidFill>
                  <a:srgbClr val="FF0000"/>
                </a:solidFill>
                <a:latin typeface="Arial" pitchFamily="34" charset="0"/>
                <a:ea typeface="华文细黑" pitchFamily="2" charset="-122"/>
                <a:cs typeface="Arial" pitchFamily="34" charset="0"/>
              </a:rPr>
              <a:t>1</a:t>
            </a:r>
            <a:r>
              <a:rPr lang="zh-CN" altLang="en-US" sz="2800" b="1" dirty="0" smtClean="0">
                <a:solidFill>
                  <a:srgbClr val="FF0000"/>
                </a:solidFill>
                <a:latin typeface="Arial" pitchFamily="34" charset="0"/>
                <a:ea typeface="华文细黑" pitchFamily="2" charset="-122"/>
                <a:cs typeface="Arial" pitchFamily="34" charset="0"/>
              </a:rPr>
              <a:t> 成员类</a:t>
            </a:r>
            <a:endParaRPr lang="en-US" altLang="zh-CN" sz="2800" b="1" dirty="0" smtClean="0">
              <a:solidFill>
                <a:srgbClr val="FF0000"/>
              </a:solidFill>
              <a:latin typeface="Arial" pitchFamily="34" charset="0"/>
              <a:ea typeface="华文细黑" pitchFamily="2" charset="-122"/>
              <a:cs typeface="Arial" pitchFamily="34" charset="0"/>
            </a:endParaRPr>
          </a:p>
          <a:p>
            <a:pPr>
              <a:spcBef>
                <a:spcPts val="600"/>
              </a:spcBef>
              <a:spcAft>
                <a:spcPts val="600"/>
              </a:spcAft>
              <a:buFont typeface="Wingdings" pitchFamily="2" charset="2"/>
              <a:buChar char="Ø"/>
            </a:pPr>
            <a:r>
              <a:rPr lang="zh-CN" altLang="en-US" sz="2600" b="1" dirty="0" smtClean="0">
                <a:solidFill>
                  <a:srgbClr val="0000FF"/>
                </a:solidFill>
                <a:latin typeface="Arial" pitchFamily="34" charset="0"/>
                <a:ea typeface="华文细黑" pitchFamily="2" charset="-122"/>
                <a:cs typeface="Arial" pitchFamily="34" charset="0"/>
              </a:rPr>
              <a:t>成员类是在封装类或封装接口中作为成员声明的类。</a:t>
            </a:r>
            <a:endParaRPr lang="en-US" altLang="zh-CN" sz="2600" b="1" dirty="0" smtClean="0">
              <a:solidFill>
                <a:srgbClr val="0000FF"/>
              </a:solidFill>
              <a:latin typeface="Arial" pitchFamily="34" charset="0"/>
              <a:ea typeface="华文细黑" pitchFamily="2" charset="-122"/>
              <a:cs typeface="Arial" pitchFamily="34" charset="0"/>
            </a:endParaRPr>
          </a:p>
          <a:p>
            <a:pPr>
              <a:spcBef>
                <a:spcPts val="600"/>
              </a:spcBef>
              <a:spcAft>
                <a:spcPts val="600"/>
              </a:spcAft>
              <a:buFont typeface="Wingdings" pitchFamily="2" charset="2"/>
              <a:buChar char="Ø"/>
            </a:pPr>
            <a:r>
              <a:rPr lang="zh-CN" altLang="en-US" sz="2600" b="1" dirty="0" smtClean="0">
                <a:solidFill>
                  <a:srgbClr val="0000FF"/>
                </a:solidFill>
                <a:latin typeface="Arial" pitchFamily="34" charset="0"/>
                <a:ea typeface="华文细黑" pitchFamily="2" charset="-122"/>
                <a:cs typeface="Arial" pitchFamily="34" charset="0"/>
              </a:rPr>
              <a:t>成员类包含</a:t>
            </a:r>
            <a:r>
              <a:rPr lang="zh-CN" altLang="en-US" sz="2600" b="1" u="sng" dirty="0" smtClean="0">
                <a:solidFill>
                  <a:srgbClr val="FF00FF"/>
                </a:solidFill>
                <a:latin typeface="Arial" pitchFamily="34" charset="0"/>
                <a:ea typeface="华文细黑" pitchFamily="2" charset="-122"/>
                <a:cs typeface="Arial" pitchFamily="34" charset="0"/>
              </a:rPr>
              <a:t>静态成员类</a:t>
            </a:r>
            <a:r>
              <a:rPr lang="zh-CN" altLang="en-US" sz="2600" b="1" dirty="0" smtClean="0">
                <a:solidFill>
                  <a:srgbClr val="0000FF"/>
                </a:solidFill>
                <a:latin typeface="Arial" pitchFamily="34" charset="0"/>
                <a:ea typeface="华文细黑" pitchFamily="2" charset="-122"/>
                <a:cs typeface="Arial" pitchFamily="34" charset="0"/>
              </a:rPr>
              <a:t>和</a:t>
            </a:r>
            <a:r>
              <a:rPr lang="zh-CN" altLang="en-US" sz="2600" b="1" u="sng" dirty="0" smtClean="0">
                <a:solidFill>
                  <a:srgbClr val="FF00FF"/>
                </a:solidFill>
                <a:latin typeface="Arial" pitchFamily="34" charset="0"/>
                <a:ea typeface="华文细黑" pitchFamily="2" charset="-122"/>
                <a:cs typeface="Arial" pitchFamily="34" charset="0"/>
              </a:rPr>
              <a:t>非静态成员类</a:t>
            </a:r>
            <a:r>
              <a:rPr lang="zh-CN" altLang="en-US" sz="2600" b="1" dirty="0" smtClean="0">
                <a:latin typeface="Arial" pitchFamily="34" charset="0"/>
                <a:ea typeface="华文细黑" pitchFamily="2" charset="-122"/>
                <a:cs typeface="Arial" pitchFamily="34" charset="0"/>
              </a:rPr>
              <a:t>。</a:t>
            </a:r>
            <a:endParaRPr lang="en-US" altLang="zh-CN" sz="2600" b="1" dirty="0" smtClean="0">
              <a:latin typeface="Arial" pitchFamily="34" charset="0"/>
              <a:ea typeface="华文细黑" pitchFamily="2" charset="-122"/>
              <a:cs typeface="Arial" pitchFamily="34" charset="0"/>
            </a:endParaRPr>
          </a:p>
          <a:p>
            <a:pPr>
              <a:spcBef>
                <a:spcPts val="600"/>
              </a:spcBef>
              <a:spcAft>
                <a:spcPts val="600"/>
              </a:spcAft>
              <a:buFont typeface="Wingdings" pitchFamily="2" charset="2"/>
              <a:buChar char="Ø"/>
            </a:pPr>
            <a:r>
              <a:rPr lang="zh-CN" altLang="en-US" sz="2800" b="1" dirty="0" smtClean="0">
                <a:solidFill>
                  <a:srgbClr val="0000FF"/>
                </a:solidFill>
                <a:latin typeface="Arial" pitchFamily="34" charset="0"/>
                <a:ea typeface="华文细黑" pitchFamily="2" charset="-122"/>
                <a:cs typeface="Arial" pitchFamily="34" charset="0"/>
              </a:rPr>
              <a:t>成员类具有如下特征：</a:t>
            </a:r>
            <a:endParaRPr lang="en-US" altLang="zh-CN" sz="2800" b="1" dirty="0" smtClean="0">
              <a:solidFill>
                <a:srgbClr val="0000FF"/>
              </a:solidFill>
              <a:latin typeface="Arial" pitchFamily="34" charset="0"/>
              <a:ea typeface="华文细黑" pitchFamily="2" charset="-122"/>
              <a:cs typeface="Arial" pitchFamily="34" charset="0"/>
            </a:endParaRPr>
          </a:p>
          <a:p>
            <a:pPr>
              <a:spcBef>
                <a:spcPts val="600"/>
              </a:spcBef>
              <a:spcAft>
                <a:spcPts val="600"/>
              </a:spcAft>
              <a:buFont typeface="Wingdings" pitchFamily="2" charset="2"/>
              <a:buChar char="ü"/>
            </a:pPr>
            <a:r>
              <a:rPr lang="en-US" altLang="zh-CN" sz="2600" b="1" dirty="0" smtClean="0">
                <a:latin typeface="Arial" pitchFamily="34" charset="0"/>
                <a:ea typeface="华文楷体" pitchFamily="2" charset="-122"/>
                <a:cs typeface="Arial" pitchFamily="34" charset="0"/>
              </a:rPr>
              <a:t>(1)</a:t>
            </a:r>
            <a:r>
              <a:rPr lang="zh-CN" altLang="en-US" sz="2600" b="1" dirty="0" smtClean="0">
                <a:latin typeface="Arial" pitchFamily="34" charset="0"/>
                <a:ea typeface="华文楷体" pitchFamily="2" charset="-122"/>
                <a:cs typeface="Arial" pitchFamily="34" charset="0"/>
              </a:rPr>
              <a:t>静态成员类中既可以定义静态成员，也可以定义非静态成员，非静态成员类中不能定义静态变量和方法。</a:t>
            </a:r>
            <a:endParaRPr lang="en-US" altLang="zh-CN" sz="2600" b="1" dirty="0" smtClean="0">
              <a:latin typeface="Arial" pitchFamily="34" charset="0"/>
              <a:ea typeface="华文楷体" pitchFamily="2" charset="-122"/>
              <a:cs typeface="Arial" pitchFamily="34" charset="0"/>
            </a:endParaRPr>
          </a:p>
          <a:p>
            <a:pPr>
              <a:spcBef>
                <a:spcPts val="600"/>
              </a:spcBef>
              <a:spcAft>
                <a:spcPts val="600"/>
              </a:spcAft>
              <a:buFont typeface="Wingdings" pitchFamily="2" charset="2"/>
              <a:buChar char="ü"/>
            </a:pPr>
            <a:r>
              <a:rPr lang="en-US" altLang="zh-CN" sz="2600" b="1" dirty="0" smtClean="0">
                <a:latin typeface="Arial" pitchFamily="34" charset="0"/>
                <a:ea typeface="华文楷体" pitchFamily="2" charset="-122"/>
                <a:cs typeface="Arial" pitchFamily="34" charset="0"/>
              </a:rPr>
              <a:t>(2)</a:t>
            </a:r>
            <a:r>
              <a:rPr lang="zh-CN" altLang="en-US" sz="2600" b="1" dirty="0" smtClean="0">
                <a:latin typeface="Arial" pitchFamily="34" charset="0"/>
                <a:ea typeface="华文楷体" pitchFamily="2" charset="-122"/>
                <a:cs typeface="Arial" pitchFamily="34" charset="0"/>
              </a:rPr>
              <a:t>静态成员类中能直接访问封装类的所有静态成员，但不能直接访问封装类的非静态成员。</a:t>
            </a:r>
            <a:endParaRPr lang="en-US" altLang="zh-CN" sz="2600" b="1" dirty="0" smtClean="0">
              <a:latin typeface="Arial" pitchFamily="34" charset="0"/>
              <a:ea typeface="华文楷体" pitchFamily="2" charset="-122"/>
              <a:cs typeface="Arial" pitchFamily="34" charset="0"/>
            </a:endParaRPr>
          </a:p>
          <a:p>
            <a:pPr>
              <a:spcBef>
                <a:spcPts val="600"/>
              </a:spcBef>
              <a:spcAft>
                <a:spcPts val="600"/>
              </a:spcAft>
              <a:buFont typeface="Wingdings" pitchFamily="2" charset="2"/>
              <a:buChar char="ü"/>
            </a:pPr>
            <a:r>
              <a:rPr lang="en-US" altLang="zh-CN" sz="2400" b="1" dirty="0" smtClean="0">
                <a:latin typeface="Arial" pitchFamily="34" charset="0"/>
                <a:ea typeface="华文楷体" pitchFamily="2" charset="-122"/>
                <a:cs typeface="Arial" pitchFamily="34" charset="0"/>
              </a:rPr>
              <a:t>(3)</a:t>
            </a:r>
            <a:r>
              <a:rPr lang="zh-CN" altLang="en-US" sz="2400" b="1" dirty="0" smtClean="0">
                <a:latin typeface="Arial" pitchFamily="34" charset="0"/>
                <a:ea typeface="华文楷体" pitchFamily="2" charset="-122"/>
                <a:cs typeface="Arial" pitchFamily="34" charset="0"/>
              </a:rPr>
              <a:t>非静态成员类可以访问封装类的所有成员。</a:t>
            </a:r>
            <a:endParaRPr lang="en-US" altLang="zh-CN" sz="2400" b="1" dirty="0" smtClean="0">
              <a:latin typeface="Arial" pitchFamily="34" charset="0"/>
              <a:ea typeface="华文楷体" pitchFamily="2" charset="-122"/>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 calcmode="lin" valueType="num">
                                      <p:cBhvr>
                                        <p:cTn id="7" dur="500" fill="hold"/>
                                        <p:tgtEl>
                                          <p:spTgt spid="4">
                                            <p:txEl>
                                              <p:pRg st="1" end="1"/>
                                            </p:txEl>
                                          </p:spTgt>
                                        </p:tgtEl>
                                        <p:attrNameLst>
                                          <p:attrName>ppt_w</p:attrName>
                                        </p:attrNameLst>
                                      </p:cBhvr>
                                      <p:tavLst>
                                        <p:tav tm="0">
                                          <p:val>
                                            <p:strVal val="#ppt_w*0.05"/>
                                          </p:val>
                                        </p:tav>
                                        <p:tav tm="100000">
                                          <p:val>
                                            <p:strVal val="#ppt_w"/>
                                          </p:val>
                                        </p:tav>
                                      </p:tavLst>
                                    </p:anim>
                                    <p:anim calcmode="lin" valueType="num">
                                      <p:cBhvr>
                                        <p:cTn id="8" dur="500" fill="hold"/>
                                        <p:tgtEl>
                                          <p:spTgt spid="4">
                                            <p:txEl>
                                              <p:pRg st="1" end="1"/>
                                            </p:txEl>
                                          </p:spTgt>
                                        </p:tgtEl>
                                        <p:attrNameLst>
                                          <p:attrName>ppt_h</p:attrName>
                                        </p:attrNameLst>
                                      </p:cBhvr>
                                      <p:tavLst>
                                        <p:tav tm="0">
                                          <p:val>
                                            <p:strVal val="#ppt_h"/>
                                          </p:val>
                                        </p:tav>
                                        <p:tav tm="100000">
                                          <p:val>
                                            <p:strVal val="#ppt_h"/>
                                          </p:val>
                                        </p:tav>
                                      </p:tavLst>
                                    </p:anim>
                                    <p:anim calcmode="lin" valueType="num">
                                      <p:cBhvr>
                                        <p:cTn id="9" dur="500" fill="hold"/>
                                        <p:tgtEl>
                                          <p:spTgt spid="4">
                                            <p:txEl>
                                              <p:pRg st="1" end="1"/>
                                            </p:txEl>
                                          </p:spTgt>
                                        </p:tgtEl>
                                        <p:attrNameLst>
                                          <p:attrName>ppt_x</p:attrName>
                                        </p:attrNameLst>
                                      </p:cBhvr>
                                      <p:tavLst>
                                        <p:tav tm="0">
                                          <p:val>
                                            <p:strVal val="#ppt_x-.2"/>
                                          </p:val>
                                        </p:tav>
                                        <p:tav tm="100000">
                                          <p:val>
                                            <p:strVal val="#ppt_x"/>
                                          </p:val>
                                        </p:tav>
                                      </p:tavLst>
                                    </p:anim>
                                    <p:anim calcmode="lin" valueType="num">
                                      <p:cBhvr>
                                        <p:cTn id="10" dur="500" fill="hold"/>
                                        <p:tgtEl>
                                          <p:spTgt spid="4">
                                            <p:txEl>
                                              <p:pRg st="1" end="1"/>
                                            </p:txEl>
                                          </p:spTgt>
                                        </p:tgtEl>
                                        <p:attrNameLst>
                                          <p:attrName>ppt_y</p:attrName>
                                        </p:attrNameLst>
                                      </p:cBhvr>
                                      <p:tavLst>
                                        <p:tav tm="0">
                                          <p:val>
                                            <p:strVal val="#ppt_y"/>
                                          </p:val>
                                        </p:tav>
                                        <p:tav tm="100000">
                                          <p:val>
                                            <p:strVal val="#ppt_y"/>
                                          </p:val>
                                        </p:tav>
                                      </p:tavLst>
                                    </p:anim>
                                    <p:animEffect transition="in" filter="fade">
                                      <p:cBhvr>
                                        <p:cTn id="11" dur="500"/>
                                        <p:tgtEl>
                                          <p:spTgt spid="4">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54" presetClass="entr" presetSubtype="0" accel="100000" fill="hold" nodeType="click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anim calcmode="lin" valueType="num">
                                      <p:cBhvr>
                                        <p:cTn id="16" dur="500" fill="hold"/>
                                        <p:tgtEl>
                                          <p:spTgt spid="4">
                                            <p:txEl>
                                              <p:pRg st="2" end="2"/>
                                            </p:txEl>
                                          </p:spTgt>
                                        </p:tgtEl>
                                        <p:attrNameLst>
                                          <p:attrName>ppt_w</p:attrName>
                                        </p:attrNameLst>
                                      </p:cBhvr>
                                      <p:tavLst>
                                        <p:tav tm="0">
                                          <p:val>
                                            <p:strVal val="#ppt_w*0.05"/>
                                          </p:val>
                                        </p:tav>
                                        <p:tav tm="100000">
                                          <p:val>
                                            <p:strVal val="#ppt_w"/>
                                          </p:val>
                                        </p:tav>
                                      </p:tavLst>
                                    </p:anim>
                                    <p:anim calcmode="lin" valueType="num">
                                      <p:cBhvr>
                                        <p:cTn id="17" dur="500" fill="hold"/>
                                        <p:tgtEl>
                                          <p:spTgt spid="4">
                                            <p:txEl>
                                              <p:pRg st="2" end="2"/>
                                            </p:txEl>
                                          </p:spTgt>
                                        </p:tgtEl>
                                        <p:attrNameLst>
                                          <p:attrName>ppt_h</p:attrName>
                                        </p:attrNameLst>
                                      </p:cBhvr>
                                      <p:tavLst>
                                        <p:tav tm="0">
                                          <p:val>
                                            <p:strVal val="#ppt_h"/>
                                          </p:val>
                                        </p:tav>
                                        <p:tav tm="100000">
                                          <p:val>
                                            <p:strVal val="#ppt_h"/>
                                          </p:val>
                                        </p:tav>
                                      </p:tavLst>
                                    </p:anim>
                                    <p:anim calcmode="lin" valueType="num">
                                      <p:cBhvr>
                                        <p:cTn id="18" dur="500" fill="hold"/>
                                        <p:tgtEl>
                                          <p:spTgt spid="4">
                                            <p:txEl>
                                              <p:pRg st="2" end="2"/>
                                            </p:txEl>
                                          </p:spTgt>
                                        </p:tgtEl>
                                        <p:attrNameLst>
                                          <p:attrName>ppt_x</p:attrName>
                                        </p:attrNameLst>
                                      </p:cBhvr>
                                      <p:tavLst>
                                        <p:tav tm="0">
                                          <p:val>
                                            <p:strVal val="#ppt_x-.2"/>
                                          </p:val>
                                        </p:tav>
                                        <p:tav tm="100000">
                                          <p:val>
                                            <p:strVal val="#ppt_x"/>
                                          </p:val>
                                        </p:tav>
                                      </p:tavLst>
                                    </p:anim>
                                    <p:anim calcmode="lin" valueType="num">
                                      <p:cBhvr>
                                        <p:cTn id="19" dur="500" fill="hold"/>
                                        <p:tgtEl>
                                          <p:spTgt spid="4">
                                            <p:txEl>
                                              <p:pRg st="2" end="2"/>
                                            </p:txEl>
                                          </p:spTgt>
                                        </p:tgtEl>
                                        <p:attrNameLst>
                                          <p:attrName>ppt_y</p:attrName>
                                        </p:attrNameLst>
                                      </p:cBhvr>
                                      <p:tavLst>
                                        <p:tav tm="0">
                                          <p:val>
                                            <p:strVal val="#ppt_y"/>
                                          </p:val>
                                        </p:tav>
                                        <p:tav tm="100000">
                                          <p:val>
                                            <p:strVal val="#ppt_y"/>
                                          </p:val>
                                        </p:tav>
                                      </p:tavLst>
                                    </p:anim>
                                    <p:animEffect transition="in" filter="fade">
                                      <p:cBhvr>
                                        <p:cTn id="20" dur="500"/>
                                        <p:tgtEl>
                                          <p:spTgt spid="4">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54" presetClass="entr" presetSubtype="0" accel="100000" fill="hold"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p:cTn id="25" dur="500" fill="hold"/>
                                        <p:tgtEl>
                                          <p:spTgt spid="4">
                                            <p:txEl>
                                              <p:pRg st="3" end="3"/>
                                            </p:txEl>
                                          </p:spTgt>
                                        </p:tgtEl>
                                        <p:attrNameLst>
                                          <p:attrName>ppt_w</p:attrName>
                                        </p:attrNameLst>
                                      </p:cBhvr>
                                      <p:tavLst>
                                        <p:tav tm="0">
                                          <p:val>
                                            <p:strVal val="#ppt_w*0.05"/>
                                          </p:val>
                                        </p:tav>
                                        <p:tav tm="100000">
                                          <p:val>
                                            <p:strVal val="#ppt_w"/>
                                          </p:val>
                                        </p:tav>
                                      </p:tavLst>
                                    </p:anim>
                                    <p:anim calcmode="lin" valueType="num">
                                      <p:cBhvr>
                                        <p:cTn id="26" dur="500" fill="hold"/>
                                        <p:tgtEl>
                                          <p:spTgt spid="4">
                                            <p:txEl>
                                              <p:pRg st="3" end="3"/>
                                            </p:txEl>
                                          </p:spTgt>
                                        </p:tgtEl>
                                        <p:attrNameLst>
                                          <p:attrName>ppt_h</p:attrName>
                                        </p:attrNameLst>
                                      </p:cBhvr>
                                      <p:tavLst>
                                        <p:tav tm="0">
                                          <p:val>
                                            <p:strVal val="#ppt_h"/>
                                          </p:val>
                                        </p:tav>
                                        <p:tav tm="100000">
                                          <p:val>
                                            <p:strVal val="#ppt_h"/>
                                          </p:val>
                                        </p:tav>
                                      </p:tavLst>
                                    </p:anim>
                                    <p:anim calcmode="lin" valueType="num">
                                      <p:cBhvr>
                                        <p:cTn id="27" dur="500" fill="hold"/>
                                        <p:tgtEl>
                                          <p:spTgt spid="4">
                                            <p:txEl>
                                              <p:pRg st="3" end="3"/>
                                            </p:txEl>
                                          </p:spTgt>
                                        </p:tgtEl>
                                        <p:attrNameLst>
                                          <p:attrName>ppt_x</p:attrName>
                                        </p:attrNameLst>
                                      </p:cBhvr>
                                      <p:tavLst>
                                        <p:tav tm="0">
                                          <p:val>
                                            <p:strVal val="#ppt_x-.2"/>
                                          </p:val>
                                        </p:tav>
                                        <p:tav tm="100000">
                                          <p:val>
                                            <p:strVal val="#ppt_x"/>
                                          </p:val>
                                        </p:tav>
                                      </p:tavLst>
                                    </p:anim>
                                    <p:anim calcmode="lin" valueType="num">
                                      <p:cBhvr>
                                        <p:cTn id="28" dur="500" fill="hold"/>
                                        <p:tgtEl>
                                          <p:spTgt spid="4">
                                            <p:txEl>
                                              <p:pRg st="3" end="3"/>
                                            </p:txEl>
                                          </p:spTgt>
                                        </p:tgtEl>
                                        <p:attrNameLst>
                                          <p:attrName>ppt_y</p:attrName>
                                        </p:attrNameLst>
                                      </p:cBhvr>
                                      <p:tavLst>
                                        <p:tav tm="0">
                                          <p:val>
                                            <p:strVal val="#ppt_y"/>
                                          </p:val>
                                        </p:tav>
                                        <p:tav tm="100000">
                                          <p:val>
                                            <p:strVal val="#ppt_y"/>
                                          </p:val>
                                        </p:tav>
                                      </p:tavLst>
                                    </p:anim>
                                    <p:animEffect transition="in" filter="fade">
                                      <p:cBhvr>
                                        <p:cTn id="29" dur="500"/>
                                        <p:tgtEl>
                                          <p:spTgt spid="4">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2" presetClass="entr" presetSubtype="4" fill="hold" nodeType="clickEffect">
                                  <p:stCondLst>
                                    <p:cond delay="0"/>
                                  </p:stCondLst>
                                  <p:childTnLst>
                                    <p:set>
                                      <p:cBhvr>
                                        <p:cTn id="33" dur="1" fill="hold">
                                          <p:stCondLst>
                                            <p:cond delay="0"/>
                                          </p:stCondLst>
                                        </p:cTn>
                                        <p:tgtEl>
                                          <p:spTgt spid="4">
                                            <p:txEl>
                                              <p:pRg st="4" end="4"/>
                                            </p:txEl>
                                          </p:spTgt>
                                        </p:tgtEl>
                                        <p:attrNameLst>
                                          <p:attrName>style.visibility</p:attrName>
                                        </p:attrNameLst>
                                      </p:cBhvr>
                                      <p:to>
                                        <p:strVal val="visible"/>
                                      </p:to>
                                    </p:set>
                                    <p:animEffect transition="in" filter="slide(fromBottom)">
                                      <p:cBhvr>
                                        <p:cTn id="34" dur="500"/>
                                        <p:tgtEl>
                                          <p:spTgt spid="4">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2" presetClass="entr" presetSubtype="4" fill="hold" nodeType="clickEffect">
                                  <p:stCondLst>
                                    <p:cond delay="0"/>
                                  </p:stCondLst>
                                  <p:childTnLst>
                                    <p:set>
                                      <p:cBhvr>
                                        <p:cTn id="38" dur="1" fill="hold">
                                          <p:stCondLst>
                                            <p:cond delay="0"/>
                                          </p:stCondLst>
                                        </p:cTn>
                                        <p:tgtEl>
                                          <p:spTgt spid="4">
                                            <p:txEl>
                                              <p:pRg st="5" end="5"/>
                                            </p:txEl>
                                          </p:spTgt>
                                        </p:tgtEl>
                                        <p:attrNameLst>
                                          <p:attrName>style.visibility</p:attrName>
                                        </p:attrNameLst>
                                      </p:cBhvr>
                                      <p:to>
                                        <p:strVal val="visible"/>
                                      </p:to>
                                    </p:set>
                                    <p:animEffect transition="in" filter="slide(fromBottom)">
                                      <p:cBhvr>
                                        <p:cTn id="39" dur="500"/>
                                        <p:tgtEl>
                                          <p:spTgt spid="4">
                                            <p:txEl>
                                              <p:pRg st="5" end="5"/>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4" fill="hold" nodeType="clickEffect">
                                  <p:stCondLst>
                                    <p:cond delay="0"/>
                                  </p:stCondLst>
                                  <p:childTnLst>
                                    <p:set>
                                      <p:cBhvr>
                                        <p:cTn id="43" dur="1" fill="hold">
                                          <p:stCondLst>
                                            <p:cond delay="0"/>
                                          </p:stCondLst>
                                        </p:cTn>
                                        <p:tgtEl>
                                          <p:spTgt spid="4">
                                            <p:txEl>
                                              <p:pRg st="6" end="6"/>
                                            </p:txEl>
                                          </p:spTgt>
                                        </p:tgtEl>
                                        <p:attrNameLst>
                                          <p:attrName>style.visibility</p:attrName>
                                        </p:attrNameLst>
                                      </p:cBhvr>
                                      <p:to>
                                        <p:strVal val="visible"/>
                                      </p:to>
                                    </p:set>
                                    <p:animEffect transition="in" filter="slide(fromBottom)">
                                      <p:cBhvr>
                                        <p:cTn id="44"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5.11</a:t>
            </a:r>
            <a:r>
              <a:rPr lang="zh-CN" altLang="en-US" dirty="0" smtClean="0"/>
              <a:t> 内部类</a:t>
            </a:r>
            <a:endParaRPr lang="zh-CN" altLang="en-US" dirty="0"/>
          </a:p>
        </p:txBody>
      </p:sp>
      <p:sp>
        <p:nvSpPr>
          <p:cNvPr id="4" name="TextBox 3"/>
          <p:cNvSpPr txBox="1"/>
          <p:nvPr/>
        </p:nvSpPr>
        <p:spPr>
          <a:xfrm>
            <a:off x="395536" y="1037000"/>
            <a:ext cx="8424936" cy="1846659"/>
          </a:xfrm>
          <a:prstGeom prst="rect">
            <a:avLst/>
          </a:prstGeom>
          <a:noFill/>
        </p:spPr>
        <p:txBody>
          <a:bodyPr wrap="square" rtlCol="0">
            <a:spAutoFit/>
          </a:bodyPr>
          <a:lstStyle/>
          <a:p>
            <a:pPr>
              <a:spcBef>
                <a:spcPts val="600"/>
              </a:spcBef>
              <a:spcAft>
                <a:spcPts val="600"/>
              </a:spcAft>
              <a:buFont typeface="Wingdings" pitchFamily="2" charset="2"/>
              <a:buChar char="ü"/>
            </a:pPr>
            <a:r>
              <a:rPr lang="en-US" altLang="zh-CN" sz="2600" b="1" dirty="0" smtClean="0">
                <a:latin typeface="Arial" pitchFamily="34" charset="0"/>
                <a:ea typeface="华文楷体" pitchFamily="2" charset="-122"/>
                <a:cs typeface="Arial" pitchFamily="34" charset="0"/>
              </a:rPr>
              <a:t>(4) </a:t>
            </a:r>
            <a:r>
              <a:rPr lang="zh-CN" altLang="en-US" sz="2600" b="1" dirty="0" smtClean="0">
                <a:latin typeface="Arial" pitchFamily="34" charset="0"/>
                <a:ea typeface="华文楷体" pitchFamily="2" charset="-122"/>
                <a:cs typeface="Arial" pitchFamily="34" charset="0"/>
              </a:rPr>
              <a:t>在成员类中访问封装类的成员时，若封装类的成员与成员类的成员不重名，则可以直接用成员名进行访问；若封装类与成员类的成员的成员重名，则</a:t>
            </a:r>
            <a:endParaRPr lang="en-US" altLang="zh-CN" sz="2600" b="1" dirty="0" smtClean="0">
              <a:latin typeface="Arial" pitchFamily="34" charset="0"/>
              <a:ea typeface="华文楷体" pitchFamily="2" charset="-122"/>
              <a:cs typeface="Arial" pitchFamily="34" charset="0"/>
            </a:endParaRPr>
          </a:p>
          <a:p>
            <a:pPr>
              <a:spcBef>
                <a:spcPts val="600"/>
              </a:spcBef>
              <a:spcAft>
                <a:spcPts val="600"/>
              </a:spcAft>
              <a:buFont typeface="Arial" pitchFamily="34" charset="0"/>
              <a:buChar char="•"/>
            </a:pPr>
            <a:r>
              <a:rPr lang="zh-CN" altLang="en-US" sz="2600" b="1" dirty="0" smtClean="0">
                <a:solidFill>
                  <a:srgbClr val="FF00FF"/>
                </a:solidFill>
                <a:latin typeface="华文楷体" pitchFamily="2" charset="-122"/>
                <a:ea typeface="华文楷体" pitchFamily="2" charset="-122"/>
                <a:cs typeface="Arial" pitchFamily="34" charset="0"/>
              </a:rPr>
              <a:t>访问封装类实例成员的语法：</a:t>
            </a:r>
            <a:endParaRPr lang="en-US" altLang="zh-CN" sz="2600" b="1" dirty="0" smtClean="0">
              <a:solidFill>
                <a:srgbClr val="FF00FF"/>
              </a:solidFill>
              <a:latin typeface="华文楷体" pitchFamily="2" charset="-122"/>
              <a:ea typeface="华文楷体" pitchFamily="2" charset="-122"/>
              <a:cs typeface="Arial" pitchFamily="34" charset="0"/>
            </a:endParaRPr>
          </a:p>
        </p:txBody>
      </p:sp>
      <p:sp>
        <p:nvSpPr>
          <p:cNvPr id="5" name="TextBox 4"/>
          <p:cNvSpPr txBox="1"/>
          <p:nvPr/>
        </p:nvSpPr>
        <p:spPr>
          <a:xfrm>
            <a:off x="1331640" y="3140968"/>
            <a:ext cx="5976664" cy="523220"/>
          </a:xfrm>
          <a:prstGeom prst="rect">
            <a:avLst/>
          </a:prstGeom>
          <a:solidFill>
            <a:srgbClr val="FFFFCC"/>
          </a:solidFill>
        </p:spPr>
        <p:txBody>
          <a:bodyPr wrap="square" rtlCol="0">
            <a:spAutoFit/>
          </a:bodyPr>
          <a:lstStyle/>
          <a:p>
            <a:r>
              <a:rPr lang="zh-CN" altLang="en-US" sz="2800" b="1" dirty="0" smtClean="0">
                <a:solidFill>
                  <a:srgbClr val="0000FF"/>
                </a:solidFill>
              </a:rPr>
              <a:t>封装类类名</a:t>
            </a:r>
            <a:r>
              <a:rPr lang="en-US" altLang="zh-CN" sz="2800" b="1" dirty="0" smtClean="0"/>
              <a:t>.</a:t>
            </a:r>
            <a:r>
              <a:rPr lang="en-US" altLang="zh-CN" sz="2800" b="1" dirty="0" smtClean="0">
                <a:solidFill>
                  <a:srgbClr val="C00000"/>
                </a:solidFill>
              </a:rPr>
              <a:t>this</a:t>
            </a:r>
            <a:r>
              <a:rPr lang="en-US" altLang="zh-CN" sz="2800" b="1" dirty="0" smtClean="0"/>
              <a:t>.</a:t>
            </a:r>
            <a:r>
              <a:rPr lang="zh-CN" altLang="en-US" sz="2800" b="1" dirty="0" smtClean="0">
                <a:solidFill>
                  <a:srgbClr val="0000FF"/>
                </a:solidFill>
              </a:rPr>
              <a:t>封装类实例成员名</a:t>
            </a:r>
            <a:r>
              <a:rPr lang="en-US" altLang="zh-CN" sz="2800" b="1" dirty="0" smtClean="0">
                <a:solidFill>
                  <a:srgbClr val="0000FF"/>
                </a:solidFill>
              </a:rPr>
              <a:t>;</a:t>
            </a:r>
            <a:endParaRPr lang="zh-CN" altLang="en-US" sz="2800" b="1" dirty="0">
              <a:solidFill>
                <a:srgbClr val="0000FF"/>
              </a:solidFill>
            </a:endParaRPr>
          </a:p>
        </p:txBody>
      </p:sp>
      <p:sp>
        <p:nvSpPr>
          <p:cNvPr id="6" name="TextBox 5"/>
          <p:cNvSpPr txBox="1"/>
          <p:nvPr/>
        </p:nvSpPr>
        <p:spPr>
          <a:xfrm>
            <a:off x="395536" y="3789040"/>
            <a:ext cx="8424936" cy="492443"/>
          </a:xfrm>
          <a:prstGeom prst="rect">
            <a:avLst/>
          </a:prstGeom>
          <a:noFill/>
        </p:spPr>
        <p:txBody>
          <a:bodyPr wrap="square" rtlCol="0">
            <a:spAutoFit/>
          </a:bodyPr>
          <a:lstStyle/>
          <a:p>
            <a:pPr>
              <a:spcBef>
                <a:spcPts val="600"/>
              </a:spcBef>
              <a:spcAft>
                <a:spcPts val="600"/>
              </a:spcAft>
              <a:buFont typeface="Arial" pitchFamily="34" charset="0"/>
              <a:buChar char="•"/>
            </a:pPr>
            <a:r>
              <a:rPr lang="zh-CN" altLang="en-US" sz="2600" b="1" dirty="0" smtClean="0">
                <a:solidFill>
                  <a:srgbClr val="FF00FF"/>
                </a:solidFill>
                <a:latin typeface="华文楷体" pitchFamily="2" charset="-122"/>
                <a:ea typeface="华文楷体" pitchFamily="2" charset="-122"/>
                <a:cs typeface="Arial" pitchFamily="34" charset="0"/>
              </a:rPr>
              <a:t>访问封装类静态成员的语法：</a:t>
            </a:r>
            <a:endParaRPr lang="en-US" altLang="zh-CN" sz="2600" b="1" dirty="0" smtClean="0">
              <a:solidFill>
                <a:srgbClr val="FF00FF"/>
              </a:solidFill>
              <a:latin typeface="华文楷体" pitchFamily="2" charset="-122"/>
              <a:ea typeface="华文楷体" pitchFamily="2" charset="-122"/>
              <a:cs typeface="Arial" pitchFamily="34" charset="0"/>
            </a:endParaRPr>
          </a:p>
        </p:txBody>
      </p:sp>
      <p:sp>
        <p:nvSpPr>
          <p:cNvPr id="7" name="TextBox 6"/>
          <p:cNvSpPr txBox="1"/>
          <p:nvPr/>
        </p:nvSpPr>
        <p:spPr>
          <a:xfrm>
            <a:off x="1547664" y="4633972"/>
            <a:ext cx="5976664" cy="523220"/>
          </a:xfrm>
          <a:prstGeom prst="rect">
            <a:avLst/>
          </a:prstGeom>
          <a:solidFill>
            <a:srgbClr val="FFFFCC"/>
          </a:solidFill>
        </p:spPr>
        <p:txBody>
          <a:bodyPr wrap="square" rtlCol="0">
            <a:spAutoFit/>
          </a:bodyPr>
          <a:lstStyle/>
          <a:p>
            <a:r>
              <a:rPr lang="zh-CN" altLang="en-US" sz="2800" b="1" dirty="0" smtClean="0">
                <a:solidFill>
                  <a:srgbClr val="0000FF"/>
                </a:solidFill>
              </a:rPr>
              <a:t>封装类类名</a:t>
            </a:r>
            <a:r>
              <a:rPr lang="en-US" altLang="zh-CN" sz="2800" b="1" dirty="0" smtClean="0"/>
              <a:t>.</a:t>
            </a:r>
            <a:r>
              <a:rPr lang="zh-CN" altLang="en-US" sz="2800" b="1" dirty="0" smtClean="0">
                <a:solidFill>
                  <a:srgbClr val="0000FF"/>
                </a:solidFill>
              </a:rPr>
              <a:t>封装</a:t>
            </a:r>
            <a:r>
              <a:rPr lang="zh-CN" altLang="en-US" sz="2800" b="1" smtClean="0">
                <a:solidFill>
                  <a:srgbClr val="0000FF"/>
                </a:solidFill>
              </a:rPr>
              <a:t>类静态实例</a:t>
            </a:r>
            <a:r>
              <a:rPr lang="zh-CN" altLang="en-US" sz="2800" b="1" dirty="0" smtClean="0">
                <a:solidFill>
                  <a:srgbClr val="0000FF"/>
                </a:solidFill>
              </a:rPr>
              <a:t>成员名</a:t>
            </a:r>
            <a:r>
              <a:rPr lang="en-US" altLang="zh-CN" sz="2800" b="1" dirty="0" smtClean="0">
                <a:solidFill>
                  <a:srgbClr val="0000FF"/>
                </a:solidFill>
              </a:rPr>
              <a:t>;</a:t>
            </a:r>
            <a:endParaRPr lang="zh-CN" altLang="en-US" sz="2800" b="1" dirty="0">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slide(fromBottom)">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4" presetClass="entr" presetSubtype="0" accel="10000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 calcmode="lin" valueType="num">
                                      <p:cBhvr>
                                        <p:cTn id="12" dur="500" fill="hold"/>
                                        <p:tgtEl>
                                          <p:spTgt spid="4">
                                            <p:txEl>
                                              <p:pRg st="1" end="1"/>
                                            </p:txEl>
                                          </p:spTgt>
                                        </p:tgtEl>
                                        <p:attrNameLst>
                                          <p:attrName>ppt_w</p:attrName>
                                        </p:attrNameLst>
                                      </p:cBhvr>
                                      <p:tavLst>
                                        <p:tav tm="0">
                                          <p:val>
                                            <p:strVal val="#ppt_w*0.05"/>
                                          </p:val>
                                        </p:tav>
                                        <p:tav tm="100000">
                                          <p:val>
                                            <p:strVal val="#ppt_w"/>
                                          </p:val>
                                        </p:tav>
                                      </p:tavLst>
                                    </p:anim>
                                    <p:anim calcmode="lin" valueType="num">
                                      <p:cBhvr>
                                        <p:cTn id="13" dur="500" fill="hold"/>
                                        <p:tgtEl>
                                          <p:spTgt spid="4">
                                            <p:txEl>
                                              <p:pRg st="1" end="1"/>
                                            </p:txEl>
                                          </p:spTgt>
                                        </p:tgtEl>
                                        <p:attrNameLst>
                                          <p:attrName>ppt_h</p:attrName>
                                        </p:attrNameLst>
                                      </p:cBhvr>
                                      <p:tavLst>
                                        <p:tav tm="0">
                                          <p:val>
                                            <p:strVal val="#ppt_h"/>
                                          </p:val>
                                        </p:tav>
                                        <p:tav tm="100000">
                                          <p:val>
                                            <p:strVal val="#ppt_h"/>
                                          </p:val>
                                        </p:tav>
                                      </p:tavLst>
                                    </p:anim>
                                    <p:anim calcmode="lin" valueType="num">
                                      <p:cBhvr>
                                        <p:cTn id="14" dur="500" fill="hold"/>
                                        <p:tgtEl>
                                          <p:spTgt spid="4">
                                            <p:txEl>
                                              <p:pRg st="1" end="1"/>
                                            </p:txEl>
                                          </p:spTgt>
                                        </p:tgtEl>
                                        <p:attrNameLst>
                                          <p:attrName>ppt_x</p:attrName>
                                        </p:attrNameLst>
                                      </p:cBhvr>
                                      <p:tavLst>
                                        <p:tav tm="0">
                                          <p:val>
                                            <p:strVal val="#ppt_x-.2"/>
                                          </p:val>
                                        </p:tav>
                                        <p:tav tm="100000">
                                          <p:val>
                                            <p:strVal val="#ppt_x"/>
                                          </p:val>
                                        </p:tav>
                                      </p:tavLst>
                                    </p:anim>
                                    <p:anim calcmode="lin" valueType="num">
                                      <p:cBhvr>
                                        <p:cTn id="15" dur="500" fill="hold"/>
                                        <p:tgtEl>
                                          <p:spTgt spid="4">
                                            <p:txEl>
                                              <p:pRg st="1" end="1"/>
                                            </p:txEl>
                                          </p:spTgt>
                                        </p:tgtEl>
                                        <p:attrNameLst>
                                          <p:attrName>ppt_y</p:attrName>
                                        </p:attrNameLst>
                                      </p:cBhvr>
                                      <p:tavLst>
                                        <p:tav tm="0">
                                          <p:val>
                                            <p:strVal val="#ppt_y"/>
                                          </p:val>
                                        </p:tav>
                                        <p:tav tm="100000">
                                          <p:val>
                                            <p:strVal val="#ppt_y"/>
                                          </p:val>
                                        </p:tav>
                                      </p:tavLst>
                                    </p:anim>
                                    <p:animEffect transition="in" filter="fade">
                                      <p:cBhvr>
                                        <p:cTn id="16" dur="500"/>
                                        <p:tgtEl>
                                          <p:spTgt spid="4">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54" presetClass="entr" presetSubtype="0" accel="100000" fill="hold" nodeType="clickEffect">
                                  <p:stCondLst>
                                    <p:cond delay="0"/>
                                  </p:stCondLst>
                                  <p:childTnLst>
                                    <p:set>
                                      <p:cBhvr>
                                        <p:cTn id="24" dur="1" fill="hold">
                                          <p:stCondLst>
                                            <p:cond delay="0"/>
                                          </p:stCondLst>
                                        </p:cTn>
                                        <p:tgtEl>
                                          <p:spTgt spid="6">
                                            <p:txEl>
                                              <p:pRg st="0" end="0"/>
                                            </p:txEl>
                                          </p:spTgt>
                                        </p:tgtEl>
                                        <p:attrNameLst>
                                          <p:attrName>style.visibility</p:attrName>
                                        </p:attrNameLst>
                                      </p:cBhvr>
                                      <p:to>
                                        <p:strVal val="visible"/>
                                      </p:to>
                                    </p:set>
                                    <p:anim calcmode="lin" valueType="num">
                                      <p:cBhvr>
                                        <p:cTn id="25" dur="500" fill="hold"/>
                                        <p:tgtEl>
                                          <p:spTgt spid="6">
                                            <p:txEl>
                                              <p:pRg st="0" end="0"/>
                                            </p:txEl>
                                          </p:spTgt>
                                        </p:tgtEl>
                                        <p:attrNameLst>
                                          <p:attrName>ppt_w</p:attrName>
                                        </p:attrNameLst>
                                      </p:cBhvr>
                                      <p:tavLst>
                                        <p:tav tm="0">
                                          <p:val>
                                            <p:strVal val="#ppt_w*0.05"/>
                                          </p:val>
                                        </p:tav>
                                        <p:tav tm="100000">
                                          <p:val>
                                            <p:strVal val="#ppt_w"/>
                                          </p:val>
                                        </p:tav>
                                      </p:tavLst>
                                    </p:anim>
                                    <p:anim calcmode="lin" valueType="num">
                                      <p:cBhvr>
                                        <p:cTn id="26" dur="500" fill="hold"/>
                                        <p:tgtEl>
                                          <p:spTgt spid="6">
                                            <p:txEl>
                                              <p:pRg st="0" end="0"/>
                                            </p:txEl>
                                          </p:spTgt>
                                        </p:tgtEl>
                                        <p:attrNameLst>
                                          <p:attrName>ppt_h</p:attrName>
                                        </p:attrNameLst>
                                      </p:cBhvr>
                                      <p:tavLst>
                                        <p:tav tm="0">
                                          <p:val>
                                            <p:strVal val="#ppt_h"/>
                                          </p:val>
                                        </p:tav>
                                        <p:tav tm="100000">
                                          <p:val>
                                            <p:strVal val="#ppt_h"/>
                                          </p:val>
                                        </p:tav>
                                      </p:tavLst>
                                    </p:anim>
                                    <p:anim calcmode="lin" valueType="num">
                                      <p:cBhvr>
                                        <p:cTn id="27" dur="500" fill="hold"/>
                                        <p:tgtEl>
                                          <p:spTgt spid="6">
                                            <p:txEl>
                                              <p:pRg st="0" end="0"/>
                                            </p:txEl>
                                          </p:spTgt>
                                        </p:tgtEl>
                                        <p:attrNameLst>
                                          <p:attrName>ppt_x</p:attrName>
                                        </p:attrNameLst>
                                      </p:cBhvr>
                                      <p:tavLst>
                                        <p:tav tm="0">
                                          <p:val>
                                            <p:strVal val="#ppt_x-.2"/>
                                          </p:val>
                                        </p:tav>
                                        <p:tav tm="100000">
                                          <p:val>
                                            <p:strVal val="#ppt_x"/>
                                          </p:val>
                                        </p:tav>
                                      </p:tavLst>
                                    </p:anim>
                                    <p:anim calcmode="lin" valueType="num">
                                      <p:cBhvr>
                                        <p:cTn id="28" dur="500" fill="hold"/>
                                        <p:tgtEl>
                                          <p:spTgt spid="6">
                                            <p:txEl>
                                              <p:pRg st="0" end="0"/>
                                            </p:txEl>
                                          </p:spTgt>
                                        </p:tgtEl>
                                        <p:attrNameLst>
                                          <p:attrName>ppt_y</p:attrName>
                                        </p:attrNameLst>
                                      </p:cBhvr>
                                      <p:tavLst>
                                        <p:tav tm="0">
                                          <p:val>
                                            <p:strVal val="#ppt_y"/>
                                          </p:val>
                                        </p:tav>
                                        <p:tav tm="100000">
                                          <p:val>
                                            <p:strVal val="#ppt_y"/>
                                          </p:val>
                                        </p:tav>
                                      </p:tavLst>
                                    </p:anim>
                                    <p:animEffect transition="in" filter="fade">
                                      <p:cBhvr>
                                        <p:cTn id="29" dur="500"/>
                                        <p:tgtEl>
                                          <p:spTgt spid="6">
                                            <p:txEl>
                                              <p:pRg st="0" end="0"/>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5.1</a:t>
            </a:r>
            <a:r>
              <a:rPr lang="zh-CN" altLang="en-US" dirty="0"/>
              <a:t>抽象数据类型</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1664" y="1066804"/>
            <a:ext cx="8424936" cy="4940940"/>
          </a:xfrm>
          <a:prstGeom prst="rect">
            <a:avLst/>
          </a:prstGeom>
          <a:noFill/>
          <a:ln w="9525">
            <a:solidFill>
              <a:srgbClr val="C00000"/>
            </a:solidFill>
            <a:miter lim="800000"/>
            <a:headEnd/>
            <a:tailEnd/>
          </a:ln>
          <a:extLst>
            <a:ext uri="{909E8E84-426E-40DD-AFC4-6F175D3DCCD1}">
              <a14:hiddenFill xmlns:a14="http://schemas.microsoft.com/office/drawing/2010/main">
                <a:solidFill>
                  <a:schemeClr val="accent1"/>
                </a:solidFill>
              </a14:hiddenFill>
            </a:ext>
          </a:extLst>
        </p:spPr>
      </p:pic>
      <p:sp>
        <p:nvSpPr>
          <p:cNvPr id="4" name="椭圆 3"/>
          <p:cNvSpPr/>
          <p:nvPr/>
        </p:nvSpPr>
        <p:spPr>
          <a:xfrm>
            <a:off x="1134688" y="4279028"/>
            <a:ext cx="6912768" cy="648072"/>
          </a:xfrm>
          <a:prstGeom prst="ellipse">
            <a:avLst/>
          </a:prstGeom>
          <a:noFill/>
          <a:ln w="38100">
            <a:prstDash val="dash"/>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5" name="TextBox 4"/>
          <p:cNvSpPr txBox="1"/>
          <p:nvPr/>
        </p:nvSpPr>
        <p:spPr>
          <a:xfrm>
            <a:off x="5940152" y="5225218"/>
            <a:ext cx="2016224" cy="461665"/>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zh-CN" sz="2400" b="1" dirty="0" err="1" smtClean="0"/>
              <a:t>val</a:t>
            </a:r>
            <a:r>
              <a:rPr lang="en-US" altLang="zh-CN" sz="2400" b="1" dirty="0" smtClean="0"/>
              <a:t>=10</a:t>
            </a:r>
            <a:endParaRPr lang="zh-CN" altLang="en-US" sz="2400" b="1" dirty="0"/>
          </a:p>
        </p:txBody>
      </p:sp>
    </p:spTree>
    <p:extLst>
      <p:ext uri="{BB962C8B-B14F-4D97-AF65-F5344CB8AC3E}">
        <p14:creationId xmlns:p14="http://schemas.microsoft.com/office/powerpoint/2010/main" val="1696216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5.11</a:t>
            </a:r>
            <a:r>
              <a:rPr lang="zh-CN" altLang="en-US" dirty="0" smtClean="0"/>
              <a:t> 内部类</a:t>
            </a:r>
            <a:endParaRPr lang="zh-CN" altLang="en-US" dirty="0"/>
          </a:p>
        </p:txBody>
      </p:sp>
      <p:sp>
        <p:nvSpPr>
          <p:cNvPr id="4" name="TextBox 3"/>
          <p:cNvSpPr txBox="1"/>
          <p:nvPr/>
        </p:nvSpPr>
        <p:spPr>
          <a:xfrm>
            <a:off x="395536" y="1037000"/>
            <a:ext cx="8424936" cy="1446550"/>
          </a:xfrm>
          <a:prstGeom prst="rect">
            <a:avLst/>
          </a:prstGeom>
          <a:noFill/>
        </p:spPr>
        <p:txBody>
          <a:bodyPr wrap="square" rtlCol="0">
            <a:spAutoFit/>
          </a:bodyPr>
          <a:lstStyle/>
          <a:p>
            <a:pPr>
              <a:spcBef>
                <a:spcPts val="600"/>
              </a:spcBef>
              <a:spcAft>
                <a:spcPts val="600"/>
              </a:spcAft>
              <a:buFont typeface="Wingdings" pitchFamily="2" charset="2"/>
              <a:buChar char="ü"/>
            </a:pPr>
            <a:r>
              <a:rPr lang="en-US" altLang="zh-CN" sz="2600" b="1" dirty="0" smtClean="0">
                <a:latin typeface="Arial" pitchFamily="34" charset="0"/>
                <a:ea typeface="华文楷体" pitchFamily="2" charset="-122"/>
                <a:cs typeface="Arial" pitchFamily="34" charset="0"/>
              </a:rPr>
              <a:t>(5) </a:t>
            </a:r>
            <a:r>
              <a:rPr lang="zh-CN" altLang="en-US" sz="2600" b="1" dirty="0" smtClean="0">
                <a:latin typeface="Arial" pitchFamily="34" charset="0"/>
                <a:ea typeface="华文楷体" pitchFamily="2" charset="-122"/>
                <a:cs typeface="Arial" pitchFamily="34" charset="0"/>
              </a:rPr>
              <a:t>可以在封装类之外创建静态成员类和非静态成员类的实例，其中，</a:t>
            </a:r>
            <a:endParaRPr lang="en-US" altLang="zh-CN" sz="2600" b="1" dirty="0" smtClean="0">
              <a:latin typeface="Arial" pitchFamily="34" charset="0"/>
              <a:ea typeface="华文楷体" pitchFamily="2" charset="-122"/>
              <a:cs typeface="Arial" pitchFamily="34" charset="0"/>
            </a:endParaRPr>
          </a:p>
          <a:p>
            <a:pPr>
              <a:spcBef>
                <a:spcPts val="600"/>
              </a:spcBef>
              <a:spcAft>
                <a:spcPts val="600"/>
              </a:spcAft>
              <a:buFont typeface="Arial" pitchFamily="34" charset="0"/>
              <a:buChar char="•"/>
            </a:pPr>
            <a:r>
              <a:rPr lang="zh-CN" altLang="en-US" sz="2600" b="1" dirty="0" smtClean="0">
                <a:solidFill>
                  <a:srgbClr val="FF00FF"/>
                </a:solidFill>
                <a:latin typeface="华文楷体" pitchFamily="2" charset="-122"/>
                <a:ea typeface="华文楷体" pitchFamily="2" charset="-122"/>
                <a:cs typeface="Arial" pitchFamily="34" charset="0"/>
              </a:rPr>
              <a:t>创建静态成员类实例的语法为：</a:t>
            </a:r>
            <a:endParaRPr lang="en-US" altLang="zh-CN" sz="2600" b="1" dirty="0" smtClean="0">
              <a:solidFill>
                <a:srgbClr val="FF00FF"/>
              </a:solidFill>
              <a:latin typeface="华文楷体" pitchFamily="2" charset="-122"/>
              <a:ea typeface="华文楷体" pitchFamily="2" charset="-122"/>
              <a:cs typeface="Arial" pitchFamily="34" charset="0"/>
            </a:endParaRPr>
          </a:p>
        </p:txBody>
      </p:sp>
      <p:sp>
        <p:nvSpPr>
          <p:cNvPr id="5" name="TextBox 4"/>
          <p:cNvSpPr txBox="1"/>
          <p:nvPr/>
        </p:nvSpPr>
        <p:spPr>
          <a:xfrm>
            <a:off x="395536" y="2708920"/>
            <a:ext cx="8352928" cy="954107"/>
          </a:xfrm>
          <a:prstGeom prst="rect">
            <a:avLst/>
          </a:prstGeom>
          <a:solidFill>
            <a:srgbClr val="FFFFCC"/>
          </a:solidFill>
        </p:spPr>
        <p:txBody>
          <a:bodyPr wrap="square" rtlCol="0">
            <a:spAutoFit/>
          </a:bodyPr>
          <a:lstStyle/>
          <a:p>
            <a:r>
              <a:rPr lang="zh-CN" altLang="en-US" sz="2800" b="1" dirty="0" smtClean="0">
                <a:solidFill>
                  <a:srgbClr val="0000FF"/>
                </a:solidFill>
              </a:rPr>
              <a:t>封装类类名</a:t>
            </a:r>
            <a:r>
              <a:rPr lang="en-US" altLang="zh-CN" sz="2800" b="1" dirty="0" smtClean="0"/>
              <a:t>.</a:t>
            </a:r>
            <a:r>
              <a:rPr lang="zh-CN" altLang="en-US" sz="2800" b="1" dirty="0" smtClean="0">
                <a:solidFill>
                  <a:srgbClr val="0000FF"/>
                </a:solidFill>
              </a:rPr>
              <a:t>静态成员类类名 实例变量名</a:t>
            </a:r>
            <a:r>
              <a:rPr lang="en-US" altLang="zh-CN" sz="2800" b="1" dirty="0" smtClean="0"/>
              <a:t>=</a:t>
            </a:r>
          </a:p>
          <a:p>
            <a:r>
              <a:rPr lang="zh-CN" altLang="en-US" sz="2800" b="1" dirty="0" smtClean="0">
                <a:solidFill>
                  <a:srgbClr val="C00000"/>
                </a:solidFill>
              </a:rPr>
              <a:t>        </a:t>
            </a:r>
            <a:r>
              <a:rPr lang="en-US" altLang="zh-CN" sz="2800" b="1" dirty="0" smtClean="0">
                <a:solidFill>
                  <a:srgbClr val="C00000"/>
                </a:solidFill>
              </a:rPr>
              <a:t>new</a:t>
            </a:r>
            <a:r>
              <a:rPr lang="en-US" altLang="zh-CN" sz="2800" b="1" dirty="0" smtClean="0"/>
              <a:t> </a:t>
            </a:r>
            <a:r>
              <a:rPr lang="zh-CN" altLang="en-US" sz="2800" b="1" dirty="0" smtClean="0">
                <a:solidFill>
                  <a:srgbClr val="0000FF"/>
                </a:solidFill>
              </a:rPr>
              <a:t>封装类实例成员名</a:t>
            </a:r>
            <a:r>
              <a:rPr lang="en-US" altLang="zh-CN" sz="2800" b="1" dirty="0" smtClean="0">
                <a:solidFill>
                  <a:srgbClr val="0000FF"/>
                </a:solidFill>
              </a:rPr>
              <a:t>.</a:t>
            </a:r>
            <a:r>
              <a:rPr lang="zh-CN" altLang="en-US" sz="2800" b="1" dirty="0" smtClean="0">
                <a:solidFill>
                  <a:srgbClr val="0000FF"/>
                </a:solidFill>
              </a:rPr>
              <a:t>静态成员类类名</a:t>
            </a:r>
            <a:r>
              <a:rPr lang="en-US" altLang="zh-CN" sz="2800" b="1" dirty="0" smtClean="0">
                <a:solidFill>
                  <a:srgbClr val="0000FF"/>
                </a:solidFill>
              </a:rPr>
              <a:t>;</a:t>
            </a:r>
            <a:endParaRPr lang="zh-CN" altLang="en-US" sz="2800" b="1" dirty="0">
              <a:solidFill>
                <a:srgbClr val="0000FF"/>
              </a:solidFill>
            </a:endParaRPr>
          </a:p>
        </p:txBody>
      </p:sp>
      <p:sp>
        <p:nvSpPr>
          <p:cNvPr id="6" name="TextBox 5"/>
          <p:cNvSpPr txBox="1"/>
          <p:nvPr/>
        </p:nvSpPr>
        <p:spPr>
          <a:xfrm>
            <a:off x="395536" y="3789040"/>
            <a:ext cx="8424936" cy="892552"/>
          </a:xfrm>
          <a:prstGeom prst="rect">
            <a:avLst/>
          </a:prstGeom>
          <a:noFill/>
        </p:spPr>
        <p:txBody>
          <a:bodyPr wrap="square" rtlCol="0">
            <a:spAutoFit/>
          </a:bodyPr>
          <a:lstStyle/>
          <a:p>
            <a:pPr>
              <a:spcBef>
                <a:spcPts val="600"/>
              </a:spcBef>
              <a:spcAft>
                <a:spcPts val="600"/>
              </a:spcAft>
              <a:buFont typeface="Arial" pitchFamily="34" charset="0"/>
              <a:buChar char="•"/>
            </a:pPr>
            <a:r>
              <a:rPr lang="zh-CN" altLang="en-US" sz="2600" b="1" dirty="0" smtClean="0">
                <a:solidFill>
                  <a:srgbClr val="FF00FF"/>
                </a:solidFill>
                <a:latin typeface="华文楷体" pitchFamily="2" charset="-122"/>
                <a:ea typeface="华文楷体" pitchFamily="2" charset="-122"/>
                <a:cs typeface="Arial" pitchFamily="34" charset="0"/>
              </a:rPr>
              <a:t>在封装类之外创建非静态成员类实例时，需要先创建封装类的实例，然后使用以下语法创建非静态成员类实例：</a:t>
            </a:r>
            <a:endParaRPr lang="en-US" altLang="zh-CN" sz="2600" b="1" dirty="0" smtClean="0">
              <a:solidFill>
                <a:srgbClr val="FF00FF"/>
              </a:solidFill>
              <a:latin typeface="华文楷体" pitchFamily="2" charset="-122"/>
              <a:ea typeface="华文楷体" pitchFamily="2" charset="-122"/>
              <a:cs typeface="Arial" pitchFamily="34" charset="0"/>
            </a:endParaRPr>
          </a:p>
        </p:txBody>
      </p:sp>
      <p:sp>
        <p:nvSpPr>
          <p:cNvPr id="8" name="TextBox 7"/>
          <p:cNvSpPr txBox="1"/>
          <p:nvPr/>
        </p:nvSpPr>
        <p:spPr>
          <a:xfrm>
            <a:off x="467544" y="4923165"/>
            <a:ext cx="8352928" cy="954107"/>
          </a:xfrm>
          <a:prstGeom prst="rect">
            <a:avLst/>
          </a:prstGeom>
          <a:solidFill>
            <a:srgbClr val="FFFFCC"/>
          </a:solidFill>
        </p:spPr>
        <p:txBody>
          <a:bodyPr wrap="square" rtlCol="0">
            <a:spAutoFit/>
          </a:bodyPr>
          <a:lstStyle/>
          <a:p>
            <a:r>
              <a:rPr lang="zh-CN" altLang="en-US" sz="2800" b="1" dirty="0" smtClean="0">
                <a:solidFill>
                  <a:srgbClr val="0000FF"/>
                </a:solidFill>
              </a:rPr>
              <a:t>封装类类名</a:t>
            </a:r>
            <a:r>
              <a:rPr lang="en-US" altLang="zh-CN" sz="2800" b="1" dirty="0" smtClean="0"/>
              <a:t>.</a:t>
            </a:r>
            <a:r>
              <a:rPr lang="zh-CN" altLang="en-US" sz="2800" b="1" dirty="0" smtClean="0">
                <a:solidFill>
                  <a:srgbClr val="0000FF"/>
                </a:solidFill>
              </a:rPr>
              <a:t>静态成员类类名 实例变量名</a:t>
            </a:r>
            <a:r>
              <a:rPr lang="en-US" altLang="zh-CN" sz="2800" b="1" dirty="0" smtClean="0"/>
              <a:t>=</a:t>
            </a:r>
          </a:p>
          <a:p>
            <a:r>
              <a:rPr lang="en-US" altLang="zh-CN" sz="2800" b="1" dirty="0" smtClean="0">
                <a:solidFill>
                  <a:srgbClr val="0000FF"/>
                </a:solidFill>
              </a:rPr>
              <a:t>       </a:t>
            </a:r>
            <a:r>
              <a:rPr lang="zh-CN" altLang="en-US" sz="2800" b="1" dirty="0" smtClean="0">
                <a:solidFill>
                  <a:srgbClr val="0000FF"/>
                </a:solidFill>
              </a:rPr>
              <a:t>封装类实例成员名</a:t>
            </a:r>
            <a:r>
              <a:rPr lang="en-US" altLang="zh-CN" sz="2800" b="1" dirty="0" smtClean="0">
                <a:solidFill>
                  <a:srgbClr val="0000FF"/>
                </a:solidFill>
              </a:rPr>
              <a:t>.</a:t>
            </a:r>
            <a:r>
              <a:rPr lang="en-US" altLang="zh-CN" sz="2800" b="1" dirty="0" smtClean="0">
                <a:solidFill>
                  <a:srgbClr val="C00000"/>
                </a:solidFill>
              </a:rPr>
              <a:t> new.</a:t>
            </a:r>
            <a:r>
              <a:rPr lang="zh-CN" altLang="en-US" sz="2800" b="1" dirty="0" smtClean="0">
                <a:solidFill>
                  <a:srgbClr val="0000FF"/>
                </a:solidFill>
              </a:rPr>
              <a:t>非静态成员类类名</a:t>
            </a:r>
            <a:r>
              <a:rPr lang="en-US" altLang="zh-CN" sz="2800" b="1" dirty="0" smtClean="0">
                <a:solidFill>
                  <a:srgbClr val="0000FF"/>
                </a:solidFill>
              </a:rPr>
              <a:t>();</a:t>
            </a:r>
            <a:endParaRPr lang="zh-CN" altLang="en-US" sz="2800" b="1" dirty="0">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4" presetClass="entr" presetSubtype="0" accel="10000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 calcmode="lin" valueType="num">
                                      <p:cBhvr>
                                        <p:cTn id="11" dur="500" fill="hold"/>
                                        <p:tgtEl>
                                          <p:spTgt spid="4">
                                            <p:txEl>
                                              <p:pRg st="1" end="1"/>
                                            </p:txEl>
                                          </p:spTgt>
                                        </p:tgtEl>
                                        <p:attrNameLst>
                                          <p:attrName>ppt_w</p:attrName>
                                        </p:attrNameLst>
                                      </p:cBhvr>
                                      <p:tavLst>
                                        <p:tav tm="0">
                                          <p:val>
                                            <p:strVal val="#ppt_w*0.05"/>
                                          </p:val>
                                        </p:tav>
                                        <p:tav tm="100000">
                                          <p:val>
                                            <p:strVal val="#ppt_w"/>
                                          </p:val>
                                        </p:tav>
                                      </p:tavLst>
                                    </p:anim>
                                    <p:anim calcmode="lin" valueType="num">
                                      <p:cBhvr>
                                        <p:cTn id="12" dur="500" fill="hold"/>
                                        <p:tgtEl>
                                          <p:spTgt spid="4">
                                            <p:txEl>
                                              <p:pRg st="1" end="1"/>
                                            </p:txEl>
                                          </p:spTgt>
                                        </p:tgtEl>
                                        <p:attrNameLst>
                                          <p:attrName>ppt_h</p:attrName>
                                        </p:attrNameLst>
                                      </p:cBhvr>
                                      <p:tavLst>
                                        <p:tav tm="0">
                                          <p:val>
                                            <p:strVal val="#ppt_h"/>
                                          </p:val>
                                        </p:tav>
                                        <p:tav tm="100000">
                                          <p:val>
                                            <p:strVal val="#ppt_h"/>
                                          </p:val>
                                        </p:tav>
                                      </p:tavLst>
                                    </p:anim>
                                    <p:anim calcmode="lin" valueType="num">
                                      <p:cBhvr>
                                        <p:cTn id="13" dur="500" fill="hold"/>
                                        <p:tgtEl>
                                          <p:spTgt spid="4">
                                            <p:txEl>
                                              <p:pRg st="1" end="1"/>
                                            </p:txEl>
                                          </p:spTgt>
                                        </p:tgtEl>
                                        <p:attrNameLst>
                                          <p:attrName>ppt_x</p:attrName>
                                        </p:attrNameLst>
                                      </p:cBhvr>
                                      <p:tavLst>
                                        <p:tav tm="0">
                                          <p:val>
                                            <p:strVal val="#ppt_x-.2"/>
                                          </p:val>
                                        </p:tav>
                                        <p:tav tm="100000">
                                          <p:val>
                                            <p:strVal val="#ppt_x"/>
                                          </p:val>
                                        </p:tav>
                                      </p:tavLst>
                                    </p:anim>
                                    <p:anim calcmode="lin" valueType="num">
                                      <p:cBhvr>
                                        <p:cTn id="14" dur="500" fill="hold"/>
                                        <p:tgtEl>
                                          <p:spTgt spid="4">
                                            <p:txEl>
                                              <p:pRg st="1" end="1"/>
                                            </p:txEl>
                                          </p:spTgt>
                                        </p:tgtEl>
                                        <p:attrNameLst>
                                          <p:attrName>ppt_y</p:attrName>
                                        </p:attrNameLst>
                                      </p:cBhvr>
                                      <p:tavLst>
                                        <p:tav tm="0">
                                          <p:val>
                                            <p:strVal val="#ppt_y"/>
                                          </p:val>
                                        </p:tav>
                                        <p:tav tm="100000">
                                          <p:val>
                                            <p:strVal val="#ppt_y"/>
                                          </p:val>
                                        </p:tav>
                                      </p:tavLst>
                                    </p:anim>
                                    <p:animEffect transition="in" filter="fade">
                                      <p:cBhvr>
                                        <p:cTn id="15" dur="500"/>
                                        <p:tgtEl>
                                          <p:spTgt spid="4">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54" presetClass="entr" presetSubtype="0" accel="100000" fill="hold" nodeType="clickEffect">
                                  <p:stCondLst>
                                    <p:cond delay="0"/>
                                  </p:stCondLst>
                                  <p:childTnLst>
                                    <p:set>
                                      <p:cBhvr>
                                        <p:cTn id="23" dur="1" fill="hold">
                                          <p:stCondLst>
                                            <p:cond delay="0"/>
                                          </p:stCondLst>
                                        </p:cTn>
                                        <p:tgtEl>
                                          <p:spTgt spid="6">
                                            <p:txEl>
                                              <p:pRg st="0" end="0"/>
                                            </p:txEl>
                                          </p:spTgt>
                                        </p:tgtEl>
                                        <p:attrNameLst>
                                          <p:attrName>style.visibility</p:attrName>
                                        </p:attrNameLst>
                                      </p:cBhvr>
                                      <p:to>
                                        <p:strVal val="visible"/>
                                      </p:to>
                                    </p:set>
                                    <p:anim calcmode="lin" valueType="num">
                                      <p:cBhvr>
                                        <p:cTn id="24" dur="500" fill="hold"/>
                                        <p:tgtEl>
                                          <p:spTgt spid="6">
                                            <p:txEl>
                                              <p:pRg st="0" end="0"/>
                                            </p:txEl>
                                          </p:spTgt>
                                        </p:tgtEl>
                                        <p:attrNameLst>
                                          <p:attrName>ppt_w</p:attrName>
                                        </p:attrNameLst>
                                      </p:cBhvr>
                                      <p:tavLst>
                                        <p:tav tm="0">
                                          <p:val>
                                            <p:strVal val="#ppt_w*0.05"/>
                                          </p:val>
                                        </p:tav>
                                        <p:tav tm="100000">
                                          <p:val>
                                            <p:strVal val="#ppt_w"/>
                                          </p:val>
                                        </p:tav>
                                      </p:tavLst>
                                    </p:anim>
                                    <p:anim calcmode="lin" valueType="num">
                                      <p:cBhvr>
                                        <p:cTn id="25" dur="500" fill="hold"/>
                                        <p:tgtEl>
                                          <p:spTgt spid="6">
                                            <p:txEl>
                                              <p:pRg st="0" end="0"/>
                                            </p:txEl>
                                          </p:spTgt>
                                        </p:tgtEl>
                                        <p:attrNameLst>
                                          <p:attrName>ppt_h</p:attrName>
                                        </p:attrNameLst>
                                      </p:cBhvr>
                                      <p:tavLst>
                                        <p:tav tm="0">
                                          <p:val>
                                            <p:strVal val="#ppt_h"/>
                                          </p:val>
                                        </p:tav>
                                        <p:tav tm="100000">
                                          <p:val>
                                            <p:strVal val="#ppt_h"/>
                                          </p:val>
                                        </p:tav>
                                      </p:tavLst>
                                    </p:anim>
                                    <p:anim calcmode="lin" valueType="num">
                                      <p:cBhvr>
                                        <p:cTn id="26" dur="500" fill="hold"/>
                                        <p:tgtEl>
                                          <p:spTgt spid="6">
                                            <p:txEl>
                                              <p:pRg st="0" end="0"/>
                                            </p:txEl>
                                          </p:spTgt>
                                        </p:tgtEl>
                                        <p:attrNameLst>
                                          <p:attrName>ppt_x</p:attrName>
                                        </p:attrNameLst>
                                      </p:cBhvr>
                                      <p:tavLst>
                                        <p:tav tm="0">
                                          <p:val>
                                            <p:strVal val="#ppt_x-.2"/>
                                          </p:val>
                                        </p:tav>
                                        <p:tav tm="100000">
                                          <p:val>
                                            <p:strVal val="#ppt_x"/>
                                          </p:val>
                                        </p:tav>
                                      </p:tavLst>
                                    </p:anim>
                                    <p:anim calcmode="lin" valueType="num">
                                      <p:cBhvr>
                                        <p:cTn id="27" dur="500" fill="hold"/>
                                        <p:tgtEl>
                                          <p:spTgt spid="6">
                                            <p:txEl>
                                              <p:pRg st="0" end="0"/>
                                            </p:txEl>
                                          </p:spTgt>
                                        </p:tgtEl>
                                        <p:attrNameLst>
                                          <p:attrName>ppt_y</p:attrName>
                                        </p:attrNameLst>
                                      </p:cBhvr>
                                      <p:tavLst>
                                        <p:tav tm="0">
                                          <p:val>
                                            <p:strVal val="#ppt_y"/>
                                          </p:val>
                                        </p:tav>
                                        <p:tav tm="100000">
                                          <p:val>
                                            <p:strVal val="#ppt_y"/>
                                          </p:val>
                                        </p:tav>
                                      </p:tavLst>
                                    </p:anim>
                                    <p:animEffect transition="in" filter="fade">
                                      <p:cBhvr>
                                        <p:cTn id="28" dur="500"/>
                                        <p:tgtEl>
                                          <p:spTgt spid="6">
                                            <p:txEl>
                                              <p:pRg st="0" end="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5.11</a:t>
            </a:r>
            <a:r>
              <a:rPr lang="zh-CN" altLang="en-US" dirty="0" smtClean="0"/>
              <a:t> 内部类</a:t>
            </a:r>
            <a:endParaRPr lang="zh-CN" altLang="en-US" dirty="0"/>
          </a:p>
        </p:txBody>
      </p:sp>
      <p:sp>
        <p:nvSpPr>
          <p:cNvPr id="4" name="TextBox 3"/>
          <p:cNvSpPr txBox="1"/>
          <p:nvPr/>
        </p:nvSpPr>
        <p:spPr>
          <a:xfrm>
            <a:off x="395536" y="1037000"/>
            <a:ext cx="8424936" cy="892552"/>
          </a:xfrm>
          <a:prstGeom prst="rect">
            <a:avLst/>
          </a:prstGeom>
          <a:noFill/>
        </p:spPr>
        <p:txBody>
          <a:bodyPr wrap="square" rtlCol="0">
            <a:spAutoFit/>
          </a:bodyPr>
          <a:lstStyle/>
          <a:p>
            <a:pPr>
              <a:spcBef>
                <a:spcPts val="600"/>
              </a:spcBef>
              <a:spcAft>
                <a:spcPts val="600"/>
              </a:spcAft>
              <a:buFont typeface="Wingdings" pitchFamily="2" charset="2"/>
              <a:buChar char="ü"/>
            </a:pPr>
            <a:r>
              <a:rPr lang="en-US" altLang="zh-CN" sz="2600" b="1" dirty="0" smtClean="0">
                <a:latin typeface="Arial" pitchFamily="34" charset="0"/>
                <a:ea typeface="华文楷体" pitchFamily="2" charset="-122"/>
                <a:cs typeface="Arial" pitchFamily="34" charset="0"/>
              </a:rPr>
              <a:t>(6) </a:t>
            </a:r>
            <a:r>
              <a:rPr lang="zh-CN" altLang="en-US" sz="2600" b="1" dirty="0" smtClean="0">
                <a:latin typeface="Arial" pitchFamily="34" charset="0"/>
                <a:ea typeface="华文楷体" pitchFamily="2" charset="-122"/>
                <a:cs typeface="Arial" pitchFamily="34" charset="0"/>
              </a:rPr>
              <a:t>在封装类之外访问静态成员类的静态成员时，需要用封装类的名称作为前缀，语法如下：</a:t>
            </a:r>
            <a:endParaRPr lang="en-US" altLang="zh-CN" sz="2600" b="1" dirty="0" smtClean="0">
              <a:latin typeface="Arial" pitchFamily="34" charset="0"/>
              <a:ea typeface="华文楷体" pitchFamily="2" charset="-122"/>
              <a:cs typeface="Arial" pitchFamily="34" charset="0"/>
            </a:endParaRPr>
          </a:p>
        </p:txBody>
      </p:sp>
      <p:sp>
        <p:nvSpPr>
          <p:cNvPr id="5" name="TextBox 4"/>
          <p:cNvSpPr txBox="1"/>
          <p:nvPr/>
        </p:nvSpPr>
        <p:spPr>
          <a:xfrm>
            <a:off x="395536" y="2060848"/>
            <a:ext cx="8352928" cy="523220"/>
          </a:xfrm>
          <a:prstGeom prst="rect">
            <a:avLst/>
          </a:prstGeom>
          <a:solidFill>
            <a:srgbClr val="FFFFCC"/>
          </a:solidFill>
        </p:spPr>
        <p:txBody>
          <a:bodyPr wrap="square" rtlCol="0">
            <a:spAutoFit/>
          </a:bodyPr>
          <a:lstStyle/>
          <a:p>
            <a:r>
              <a:rPr lang="zh-CN" altLang="en-US" sz="2800" b="1" dirty="0" smtClean="0">
                <a:solidFill>
                  <a:srgbClr val="0000FF"/>
                </a:solidFill>
              </a:rPr>
              <a:t>封装类类名</a:t>
            </a:r>
            <a:r>
              <a:rPr lang="en-US" altLang="zh-CN" sz="2800" b="1" dirty="0" smtClean="0"/>
              <a:t>.</a:t>
            </a:r>
            <a:r>
              <a:rPr lang="zh-CN" altLang="en-US" sz="2800" b="1" dirty="0" smtClean="0">
                <a:solidFill>
                  <a:srgbClr val="0000FF"/>
                </a:solidFill>
              </a:rPr>
              <a:t>静态成员类类名</a:t>
            </a:r>
            <a:r>
              <a:rPr lang="en-US" altLang="zh-CN" sz="2800" b="1" dirty="0" smtClean="0">
                <a:solidFill>
                  <a:srgbClr val="0000FF"/>
                </a:solidFill>
              </a:rPr>
              <a:t>.</a:t>
            </a:r>
            <a:r>
              <a:rPr lang="zh-CN" altLang="en-US" sz="2800" b="1" dirty="0" smtClean="0">
                <a:solidFill>
                  <a:srgbClr val="0000FF"/>
                </a:solidFill>
              </a:rPr>
              <a:t>静态成员名</a:t>
            </a:r>
            <a:r>
              <a:rPr lang="en-US" altLang="zh-CN" sz="2800" b="1" dirty="0" smtClean="0">
                <a:solidFill>
                  <a:srgbClr val="0000FF"/>
                </a:solidFill>
              </a:rPr>
              <a:t>;</a:t>
            </a:r>
            <a:endParaRPr lang="zh-CN" altLang="en-US" sz="2800" b="1" dirty="0">
              <a:solidFill>
                <a:srgbClr val="0000FF"/>
              </a:solidFill>
            </a:endParaRPr>
          </a:p>
        </p:txBody>
      </p:sp>
      <p:sp>
        <p:nvSpPr>
          <p:cNvPr id="8" name="TextBox 7"/>
          <p:cNvSpPr txBox="1"/>
          <p:nvPr/>
        </p:nvSpPr>
        <p:spPr>
          <a:xfrm>
            <a:off x="467544" y="4077072"/>
            <a:ext cx="8352928" cy="523220"/>
          </a:xfrm>
          <a:prstGeom prst="rect">
            <a:avLst/>
          </a:prstGeom>
          <a:solidFill>
            <a:srgbClr val="FFFFCC"/>
          </a:solidFill>
        </p:spPr>
        <p:txBody>
          <a:bodyPr wrap="square" rtlCol="0">
            <a:spAutoFit/>
          </a:bodyPr>
          <a:lstStyle/>
          <a:p>
            <a:r>
              <a:rPr lang="zh-CN" altLang="en-US" sz="2800" b="1" dirty="0" smtClean="0">
                <a:solidFill>
                  <a:srgbClr val="0000FF"/>
                </a:solidFill>
              </a:rPr>
              <a:t>封装接口名称</a:t>
            </a:r>
            <a:r>
              <a:rPr lang="en-US" altLang="zh-CN" sz="2800" b="1" dirty="0" smtClean="0"/>
              <a:t>.</a:t>
            </a:r>
            <a:r>
              <a:rPr lang="zh-CN" altLang="en-US" sz="2800" b="1" dirty="0" smtClean="0">
                <a:solidFill>
                  <a:srgbClr val="0000FF"/>
                </a:solidFill>
              </a:rPr>
              <a:t> 成员类类名</a:t>
            </a:r>
            <a:r>
              <a:rPr lang="en-US" altLang="zh-CN" sz="2800" b="1" dirty="0" smtClean="0">
                <a:solidFill>
                  <a:srgbClr val="0000FF"/>
                </a:solidFill>
              </a:rPr>
              <a:t>.</a:t>
            </a:r>
            <a:r>
              <a:rPr lang="zh-CN" altLang="en-US" sz="2800" b="1" dirty="0" smtClean="0">
                <a:solidFill>
                  <a:srgbClr val="0000FF"/>
                </a:solidFill>
              </a:rPr>
              <a:t>静态成员名</a:t>
            </a:r>
            <a:r>
              <a:rPr lang="en-US" altLang="zh-CN" sz="2800" b="1" dirty="0" smtClean="0">
                <a:solidFill>
                  <a:srgbClr val="0000FF"/>
                </a:solidFill>
              </a:rPr>
              <a:t>;</a:t>
            </a:r>
            <a:endParaRPr lang="zh-CN" altLang="en-US" sz="2800" b="1" dirty="0">
              <a:solidFill>
                <a:srgbClr val="0000FF"/>
              </a:solidFill>
            </a:endParaRPr>
          </a:p>
        </p:txBody>
      </p:sp>
      <p:sp>
        <p:nvSpPr>
          <p:cNvPr id="7" name="TextBox 6"/>
          <p:cNvSpPr txBox="1"/>
          <p:nvPr/>
        </p:nvSpPr>
        <p:spPr>
          <a:xfrm>
            <a:off x="395536" y="2924944"/>
            <a:ext cx="8424936" cy="892552"/>
          </a:xfrm>
          <a:prstGeom prst="rect">
            <a:avLst/>
          </a:prstGeom>
          <a:noFill/>
        </p:spPr>
        <p:txBody>
          <a:bodyPr wrap="square" rtlCol="0">
            <a:spAutoFit/>
          </a:bodyPr>
          <a:lstStyle/>
          <a:p>
            <a:pPr>
              <a:spcBef>
                <a:spcPts val="600"/>
              </a:spcBef>
              <a:spcAft>
                <a:spcPts val="600"/>
              </a:spcAft>
              <a:buFont typeface="Wingdings" pitchFamily="2" charset="2"/>
              <a:buChar char="ü"/>
            </a:pPr>
            <a:r>
              <a:rPr lang="en-US" altLang="zh-CN" sz="2600" b="1" dirty="0" smtClean="0">
                <a:latin typeface="Arial" pitchFamily="34" charset="0"/>
                <a:ea typeface="华文楷体" pitchFamily="2" charset="-122"/>
                <a:cs typeface="Arial" pitchFamily="34" charset="0"/>
              </a:rPr>
              <a:t>(7) </a:t>
            </a:r>
            <a:r>
              <a:rPr lang="zh-CN" altLang="en-US" sz="2600" b="1" dirty="0" smtClean="0">
                <a:latin typeface="Arial" pitchFamily="34" charset="0"/>
                <a:ea typeface="华文楷体" pitchFamily="2" charset="-122"/>
                <a:cs typeface="Arial" pitchFamily="34" charset="0"/>
              </a:rPr>
              <a:t>接口中的成员类总是</a:t>
            </a:r>
            <a:r>
              <a:rPr lang="en-US" altLang="zh-CN" sz="2600" b="1" dirty="0" smtClean="0">
                <a:latin typeface="Arial" pitchFamily="34" charset="0"/>
                <a:ea typeface="华文楷体" pitchFamily="2" charset="-122"/>
                <a:cs typeface="Arial" pitchFamily="34" charset="0"/>
              </a:rPr>
              <a:t>public</a:t>
            </a:r>
            <a:r>
              <a:rPr lang="zh-CN" altLang="en-US" sz="2600" b="1" dirty="0" smtClean="0">
                <a:latin typeface="Arial" pitchFamily="34" charset="0"/>
                <a:ea typeface="华文楷体" pitchFamily="2" charset="-122"/>
                <a:cs typeface="Arial" pitchFamily="34" charset="0"/>
              </a:rPr>
              <a:t>和</a:t>
            </a:r>
            <a:r>
              <a:rPr lang="en-US" altLang="zh-CN" sz="2600" b="1" dirty="0" smtClean="0">
                <a:latin typeface="Arial" pitchFamily="34" charset="0"/>
                <a:ea typeface="华文楷体" pitchFamily="2" charset="-122"/>
                <a:cs typeface="Arial" pitchFamily="34" charset="0"/>
              </a:rPr>
              <a:t>static</a:t>
            </a:r>
            <a:r>
              <a:rPr lang="zh-CN" altLang="en-US" sz="2600" b="1" dirty="0" smtClean="0">
                <a:latin typeface="Arial" pitchFamily="34" charset="0"/>
                <a:ea typeface="华文楷体" pitchFamily="2" charset="-122"/>
                <a:cs typeface="Arial" pitchFamily="34" charset="0"/>
              </a:rPr>
              <a:t>的，接口中成员类的静态成员可以在封装接口之外直接使用，语法为：</a:t>
            </a:r>
            <a:endParaRPr lang="en-US" altLang="zh-CN" sz="2600" b="1" dirty="0" smtClean="0">
              <a:latin typeface="Arial" pitchFamily="34" charset="0"/>
              <a:ea typeface="华文楷体" pitchFamily="2" charset="-122"/>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5.11</a:t>
            </a:r>
            <a:r>
              <a:rPr lang="zh-CN" altLang="en-US" dirty="0" smtClean="0"/>
              <a:t> 内部类</a:t>
            </a:r>
            <a:endParaRPr lang="zh-CN" altLang="en-US" dirty="0"/>
          </a:p>
        </p:txBody>
      </p:sp>
      <p:sp>
        <p:nvSpPr>
          <p:cNvPr id="5" name="TextBox 4"/>
          <p:cNvSpPr txBox="1"/>
          <p:nvPr/>
        </p:nvSpPr>
        <p:spPr>
          <a:xfrm>
            <a:off x="323528" y="980728"/>
            <a:ext cx="576064" cy="3046988"/>
          </a:xfrm>
          <a:prstGeom prst="rect">
            <a:avLst/>
          </a:prstGeom>
          <a:noFill/>
        </p:spPr>
        <p:txBody>
          <a:bodyPr wrap="square" rtlCol="0">
            <a:spAutoFit/>
          </a:bodyPr>
          <a:lstStyle/>
          <a:p>
            <a:r>
              <a:rPr lang="zh-CN" altLang="en-US" sz="2400" b="1" dirty="0" smtClean="0">
                <a:solidFill>
                  <a:srgbClr val="C00000"/>
                </a:solidFill>
              </a:rPr>
              <a:t>非静态成员类示例</a:t>
            </a:r>
            <a:endParaRPr lang="zh-CN" altLang="en-US" sz="2400" b="1" dirty="0">
              <a:solidFill>
                <a:srgbClr val="C00000"/>
              </a:solidFill>
            </a:endParaRPr>
          </a:p>
        </p:txBody>
      </p:sp>
      <p:pic>
        <p:nvPicPr>
          <p:cNvPr id="1028" name="Picture 4"/>
          <p:cNvPicPr>
            <a:picLocks noChangeAspect="1" noChangeArrowheads="1"/>
          </p:cNvPicPr>
          <p:nvPr/>
        </p:nvPicPr>
        <p:blipFill>
          <a:blip r:embed="rId2" cstate="print"/>
          <a:srcRect/>
          <a:stretch>
            <a:fillRect/>
          </a:stretch>
        </p:blipFill>
        <p:spPr bwMode="auto">
          <a:xfrm>
            <a:off x="827584" y="87084"/>
            <a:ext cx="6480720" cy="6640332"/>
          </a:xfrm>
          <a:prstGeom prst="rect">
            <a:avLst/>
          </a:prstGeom>
          <a:noFill/>
          <a:ln w="9525">
            <a:solidFill>
              <a:srgbClr val="C00000"/>
            </a:solidFill>
            <a:miter lim="800000"/>
            <a:headEnd/>
            <a:tailEnd/>
          </a:ln>
        </p:spPr>
      </p:pic>
      <p:pic>
        <p:nvPicPr>
          <p:cNvPr id="1029" name="Picture 5"/>
          <p:cNvPicPr>
            <a:picLocks noChangeAspect="1" noChangeArrowheads="1"/>
          </p:cNvPicPr>
          <p:nvPr/>
        </p:nvPicPr>
        <p:blipFill>
          <a:blip r:embed="rId3" cstate="print"/>
          <a:srcRect/>
          <a:stretch>
            <a:fillRect/>
          </a:stretch>
        </p:blipFill>
        <p:spPr bwMode="auto">
          <a:xfrm>
            <a:off x="4047692" y="1765420"/>
            <a:ext cx="5112568" cy="1656184"/>
          </a:xfrm>
          <a:prstGeom prst="rect">
            <a:avLst/>
          </a:prstGeom>
          <a:noFill/>
          <a:ln w="9525">
            <a:solidFill>
              <a:srgbClr val="C00000"/>
            </a:solid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nodeType="clickEffect">
                                  <p:stCondLst>
                                    <p:cond delay="0"/>
                                  </p:stCondLst>
                                  <p:childTnLst>
                                    <p:set>
                                      <p:cBhvr>
                                        <p:cTn id="6" dur="1" fill="hold">
                                          <p:stCondLst>
                                            <p:cond delay="0"/>
                                          </p:stCondLst>
                                        </p:cTn>
                                        <p:tgtEl>
                                          <p:spTgt spid="1029"/>
                                        </p:tgtEl>
                                        <p:attrNameLst>
                                          <p:attrName>style.visibility</p:attrName>
                                        </p:attrNameLst>
                                      </p:cBhvr>
                                      <p:to>
                                        <p:strVal val="visible"/>
                                      </p:to>
                                    </p:set>
                                    <p:anim calcmode="lin" valueType="num">
                                      <p:cBhvr>
                                        <p:cTn id="7" dur="500" fill="hold"/>
                                        <p:tgtEl>
                                          <p:spTgt spid="1029"/>
                                        </p:tgtEl>
                                        <p:attrNameLst>
                                          <p:attrName>ppt_w</p:attrName>
                                        </p:attrNameLst>
                                      </p:cBhvr>
                                      <p:tavLst>
                                        <p:tav tm="0">
                                          <p:val>
                                            <p:strVal val="#ppt_w*0.05"/>
                                          </p:val>
                                        </p:tav>
                                        <p:tav tm="100000">
                                          <p:val>
                                            <p:strVal val="#ppt_w"/>
                                          </p:val>
                                        </p:tav>
                                      </p:tavLst>
                                    </p:anim>
                                    <p:anim calcmode="lin" valueType="num">
                                      <p:cBhvr>
                                        <p:cTn id="8" dur="500" fill="hold"/>
                                        <p:tgtEl>
                                          <p:spTgt spid="1029"/>
                                        </p:tgtEl>
                                        <p:attrNameLst>
                                          <p:attrName>ppt_h</p:attrName>
                                        </p:attrNameLst>
                                      </p:cBhvr>
                                      <p:tavLst>
                                        <p:tav tm="0">
                                          <p:val>
                                            <p:strVal val="#ppt_h"/>
                                          </p:val>
                                        </p:tav>
                                        <p:tav tm="100000">
                                          <p:val>
                                            <p:strVal val="#ppt_h"/>
                                          </p:val>
                                        </p:tav>
                                      </p:tavLst>
                                    </p:anim>
                                    <p:anim calcmode="lin" valueType="num">
                                      <p:cBhvr>
                                        <p:cTn id="9" dur="500" fill="hold"/>
                                        <p:tgtEl>
                                          <p:spTgt spid="1029"/>
                                        </p:tgtEl>
                                        <p:attrNameLst>
                                          <p:attrName>ppt_x</p:attrName>
                                        </p:attrNameLst>
                                      </p:cBhvr>
                                      <p:tavLst>
                                        <p:tav tm="0">
                                          <p:val>
                                            <p:strVal val="#ppt_x-.2"/>
                                          </p:val>
                                        </p:tav>
                                        <p:tav tm="100000">
                                          <p:val>
                                            <p:strVal val="#ppt_x"/>
                                          </p:val>
                                        </p:tav>
                                      </p:tavLst>
                                    </p:anim>
                                    <p:anim calcmode="lin" valueType="num">
                                      <p:cBhvr>
                                        <p:cTn id="10" dur="500" fill="hold"/>
                                        <p:tgtEl>
                                          <p:spTgt spid="1029"/>
                                        </p:tgtEl>
                                        <p:attrNameLst>
                                          <p:attrName>ppt_y</p:attrName>
                                        </p:attrNameLst>
                                      </p:cBhvr>
                                      <p:tavLst>
                                        <p:tav tm="0">
                                          <p:val>
                                            <p:strVal val="#ppt_y"/>
                                          </p:val>
                                        </p:tav>
                                        <p:tav tm="100000">
                                          <p:val>
                                            <p:strVal val="#ppt_y"/>
                                          </p:val>
                                        </p:tav>
                                      </p:tavLst>
                                    </p:anim>
                                    <p:animEffect transition="in" filter="fade">
                                      <p:cBhvr>
                                        <p:cTn id="11" dur="500"/>
                                        <p:tgtEl>
                                          <p:spTgt spid="10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5.11</a:t>
            </a:r>
            <a:r>
              <a:rPr lang="zh-CN" altLang="en-US" dirty="0" smtClean="0"/>
              <a:t> 内部类</a:t>
            </a:r>
            <a:endParaRPr lang="zh-CN" altLang="en-US" dirty="0"/>
          </a:p>
        </p:txBody>
      </p:sp>
      <p:sp>
        <p:nvSpPr>
          <p:cNvPr id="6" name="TextBox 5"/>
          <p:cNvSpPr txBox="1"/>
          <p:nvPr/>
        </p:nvSpPr>
        <p:spPr>
          <a:xfrm>
            <a:off x="35496" y="980728"/>
            <a:ext cx="576064" cy="2677656"/>
          </a:xfrm>
          <a:prstGeom prst="rect">
            <a:avLst/>
          </a:prstGeom>
          <a:noFill/>
        </p:spPr>
        <p:txBody>
          <a:bodyPr wrap="square" rtlCol="0">
            <a:spAutoFit/>
          </a:bodyPr>
          <a:lstStyle/>
          <a:p>
            <a:r>
              <a:rPr lang="zh-CN" altLang="en-US" sz="2400" b="1" dirty="0" smtClean="0">
                <a:solidFill>
                  <a:srgbClr val="C00000"/>
                </a:solidFill>
              </a:rPr>
              <a:t>静态成员类示例</a:t>
            </a:r>
            <a:endParaRPr lang="zh-CN" altLang="en-US" sz="2400" b="1" dirty="0">
              <a:solidFill>
                <a:srgbClr val="C00000"/>
              </a:solidFill>
            </a:endParaRPr>
          </a:p>
        </p:txBody>
      </p:sp>
      <p:pic>
        <p:nvPicPr>
          <p:cNvPr id="12" name="Picture 7"/>
          <p:cNvPicPr>
            <a:picLocks noChangeAspect="1" noChangeArrowheads="1"/>
          </p:cNvPicPr>
          <p:nvPr/>
        </p:nvPicPr>
        <p:blipFill>
          <a:blip r:embed="rId2" cstate="print"/>
          <a:srcRect/>
          <a:stretch>
            <a:fillRect/>
          </a:stretch>
        </p:blipFill>
        <p:spPr bwMode="auto">
          <a:xfrm>
            <a:off x="539552" y="144016"/>
            <a:ext cx="7704856" cy="6597352"/>
          </a:xfrm>
          <a:prstGeom prst="rect">
            <a:avLst/>
          </a:prstGeom>
          <a:noFill/>
          <a:ln w="9525">
            <a:solidFill>
              <a:srgbClr val="C00000"/>
            </a:solidFill>
            <a:miter lim="800000"/>
            <a:headEnd/>
            <a:tailEnd/>
          </a:ln>
        </p:spPr>
      </p:pic>
      <p:pic>
        <p:nvPicPr>
          <p:cNvPr id="2056" name="Picture 8"/>
          <p:cNvPicPr>
            <a:picLocks noChangeAspect="1" noChangeArrowheads="1"/>
          </p:cNvPicPr>
          <p:nvPr/>
        </p:nvPicPr>
        <p:blipFill>
          <a:blip r:embed="rId3" cstate="print"/>
          <a:srcRect/>
          <a:stretch>
            <a:fillRect/>
          </a:stretch>
        </p:blipFill>
        <p:spPr bwMode="auto">
          <a:xfrm>
            <a:off x="3131840" y="188640"/>
            <a:ext cx="5832648" cy="2088232"/>
          </a:xfrm>
          <a:prstGeom prst="rect">
            <a:avLst/>
          </a:prstGeom>
          <a:noFill/>
          <a:ln w="9525">
            <a:solidFill>
              <a:srgbClr val="C00000"/>
            </a:solid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nodeType="clickEffect">
                                  <p:stCondLst>
                                    <p:cond delay="0"/>
                                  </p:stCondLst>
                                  <p:childTnLst>
                                    <p:set>
                                      <p:cBhvr>
                                        <p:cTn id="6" dur="1" fill="hold">
                                          <p:stCondLst>
                                            <p:cond delay="0"/>
                                          </p:stCondLst>
                                        </p:cTn>
                                        <p:tgtEl>
                                          <p:spTgt spid="2056"/>
                                        </p:tgtEl>
                                        <p:attrNameLst>
                                          <p:attrName>style.visibility</p:attrName>
                                        </p:attrNameLst>
                                      </p:cBhvr>
                                      <p:to>
                                        <p:strVal val="visible"/>
                                      </p:to>
                                    </p:set>
                                    <p:anim calcmode="lin" valueType="num">
                                      <p:cBhvr>
                                        <p:cTn id="7" dur="500" fill="hold"/>
                                        <p:tgtEl>
                                          <p:spTgt spid="2056"/>
                                        </p:tgtEl>
                                        <p:attrNameLst>
                                          <p:attrName>ppt_w</p:attrName>
                                        </p:attrNameLst>
                                      </p:cBhvr>
                                      <p:tavLst>
                                        <p:tav tm="0">
                                          <p:val>
                                            <p:strVal val="#ppt_w*0.05"/>
                                          </p:val>
                                        </p:tav>
                                        <p:tav tm="100000">
                                          <p:val>
                                            <p:strVal val="#ppt_w"/>
                                          </p:val>
                                        </p:tav>
                                      </p:tavLst>
                                    </p:anim>
                                    <p:anim calcmode="lin" valueType="num">
                                      <p:cBhvr>
                                        <p:cTn id="8" dur="500" fill="hold"/>
                                        <p:tgtEl>
                                          <p:spTgt spid="2056"/>
                                        </p:tgtEl>
                                        <p:attrNameLst>
                                          <p:attrName>ppt_h</p:attrName>
                                        </p:attrNameLst>
                                      </p:cBhvr>
                                      <p:tavLst>
                                        <p:tav tm="0">
                                          <p:val>
                                            <p:strVal val="#ppt_h"/>
                                          </p:val>
                                        </p:tav>
                                        <p:tav tm="100000">
                                          <p:val>
                                            <p:strVal val="#ppt_h"/>
                                          </p:val>
                                        </p:tav>
                                      </p:tavLst>
                                    </p:anim>
                                    <p:anim calcmode="lin" valueType="num">
                                      <p:cBhvr>
                                        <p:cTn id="9" dur="500" fill="hold"/>
                                        <p:tgtEl>
                                          <p:spTgt spid="2056"/>
                                        </p:tgtEl>
                                        <p:attrNameLst>
                                          <p:attrName>ppt_x</p:attrName>
                                        </p:attrNameLst>
                                      </p:cBhvr>
                                      <p:tavLst>
                                        <p:tav tm="0">
                                          <p:val>
                                            <p:strVal val="#ppt_x-.2"/>
                                          </p:val>
                                        </p:tav>
                                        <p:tav tm="100000">
                                          <p:val>
                                            <p:strVal val="#ppt_x"/>
                                          </p:val>
                                        </p:tav>
                                      </p:tavLst>
                                    </p:anim>
                                    <p:anim calcmode="lin" valueType="num">
                                      <p:cBhvr>
                                        <p:cTn id="10" dur="500" fill="hold"/>
                                        <p:tgtEl>
                                          <p:spTgt spid="2056"/>
                                        </p:tgtEl>
                                        <p:attrNameLst>
                                          <p:attrName>ppt_y</p:attrName>
                                        </p:attrNameLst>
                                      </p:cBhvr>
                                      <p:tavLst>
                                        <p:tav tm="0">
                                          <p:val>
                                            <p:strVal val="#ppt_y"/>
                                          </p:val>
                                        </p:tav>
                                        <p:tav tm="100000">
                                          <p:val>
                                            <p:strVal val="#ppt_y"/>
                                          </p:val>
                                        </p:tav>
                                      </p:tavLst>
                                    </p:anim>
                                    <p:animEffect transition="in" filter="fade">
                                      <p:cBhvr>
                                        <p:cTn id="11" dur="500"/>
                                        <p:tgtEl>
                                          <p:spTgt spid="20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5.11</a:t>
            </a:r>
            <a:r>
              <a:rPr lang="zh-CN" altLang="en-US" dirty="0" smtClean="0"/>
              <a:t> 内部类</a:t>
            </a:r>
            <a:endParaRPr lang="zh-CN" altLang="en-US" dirty="0"/>
          </a:p>
        </p:txBody>
      </p:sp>
      <p:sp>
        <p:nvSpPr>
          <p:cNvPr id="4" name="TextBox 3"/>
          <p:cNvSpPr txBox="1"/>
          <p:nvPr/>
        </p:nvSpPr>
        <p:spPr>
          <a:xfrm>
            <a:off x="395536" y="1017624"/>
            <a:ext cx="8496944" cy="5047536"/>
          </a:xfrm>
          <a:prstGeom prst="rect">
            <a:avLst/>
          </a:prstGeom>
          <a:noFill/>
        </p:spPr>
        <p:txBody>
          <a:bodyPr wrap="square" rtlCol="0">
            <a:spAutoFit/>
          </a:bodyPr>
          <a:lstStyle/>
          <a:p>
            <a:pPr>
              <a:spcBef>
                <a:spcPts val="600"/>
              </a:spcBef>
              <a:spcAft>
                <a:spcPts val="600"/>
              </a:spcAft>
              <a:buFont typeface="Wingdings" pitchFamily="2" charset="2"/>
              <a:buChar char="n"/>
            </a:pPr>
            <a:r>
              <a:rPr lang="en-US" altLang="zh-CN" sz="2800" b="1" dirty="0" smtClean="0">
                <a:solidFill>
                  <a:srgbClr val="FF0000"/>
                </a:solidFill>
                <a:latin typeface="Arial" pitchFamily="34" charset="0"/>
                <a:ea typeface="华文细黑" pitchFamily="2" charset="-122"/>
                <a:cs typeface="Arial" pitchFamily="34" charset="0"/>
              </a:rPr>
              <a:t>2</a:t>
            </a:r>
            <a:r>
              <a:rPr lang="zh-CN" altLang="en-US" sz="2800" b="1" dirty="0" smtClean="0">
                <a:solidFill>
                  <a:srgbClr val="FF0000"/>
                </a:solidFill>
                <a:latin typeface="Arial" pitchFamily="34" charset="0"/>
                <a:ea typeface="华文细黑" pitchFamily="2" charset="-122"/>
                <a:cs typeface="Arial" pitchFamily="34" charset="0"/>
              </a:rPr>
              <a:t> 局部类</a:t>
            </a:r>
            <a:endParaRPr lang="en-US" altLang="zh-CN" sz="2800" b="1" dirty="0" smtClean="0">
              <a:solidFill>
                <a:srgbClr val="FF0000"/>
              </a:solidFill>
              <a:latin typeface="Arial" pitchFamily="34" charset="0"/>
              <a:ea typeface="华文细黑" pitchFamily="2" charset="-122"/>
              <a:cs typeface="Arial" pitchFamily="34" charset="0"/>
            </a:endParaRPr>
          </a:p>
          <a:p>
            <a:pPr>
              <a:spcBef>
                <a:spcPts val="600"/>
              </a:spcBef>
              <a:spcAft>
                <a:spcPts val="600"/>
              </a:spcAft>
              <a:buFont typeface="Wingdings" pitchFamily="2" charset="2"/>
              <a:buChar char="Ø"/>
            </a:pPr>
            <a:r>
              <a:rPr lang="zh-CN" altLang="en-US" sz="2600" b="1" dirty="0" smtClean="0">
                <a:solidFill>
                  <a:srgbClr val="0000FF"/>
                </a:solidFill>
                <a:latin typeface="Arial" pitchFamily="34" charset="0"/>
                <a:ea typeface="华文细黑" pitchFamily="2" charset="-122"/>
                <a:cs typeface="Arial" pitchFamily="34" charset="0"/>
              </a:rPr>
              <a:t>局部内部类是在封装类的方法中定义的内部类，与局部变量类似，其作用域是定义它的代码块。</a:t>
            </a:r>
            <a:endParaRPr lang="en-US" altLang="zh-CN" sz="2600" b="1" dirty="0" smtClean="0">
              <a:solidFill>
                <a:srgbClr val="0000FF"/>
              </a:solidFill>
              <a:latin typeface="Arial" pitchFamily="34" charset="0"/>
              <a:ea typeface="华文细黑" pitchFamily="2" charset="-122"/>
              <a:cs typeface="Arial" pitchFamily="34" charset="0"/>
            </a:endParaRPr>
          </a:p>
          <a:p>
            <a:pPr>
              <a:spcBef>
                <a:spcPts val="600"/>
              </a:spcBef>
              <a:spcAft>
                <a:spcPts val="600"/>
              </a:spcAft>
              <a:buFont typeface="Wingdings" pitchFamily="2" charset="2"/>
              <a:buChar char="Ø"/>
            </a:pPr>
            <a:r>
              <a:rPr lang="zh-CN" altLang="en-US" sz="2600" b="1" dirty="0" smtClean="0">
                <a:solidFill>
                  <a:srgbClr val="0000FF"/>
                </a:solidFill>
                <a:latin typeface="Arial" pitchFamily="34" charset="0"/>
                <a:ea typeface="华文细黑" pitchFamily="2" charset="-122"/>
                <a:cs typeface="Arial" pitchFamily="34" charset="0"/>
              </a:rPr>
              <a:t>局部类的典型用法是与接口相配合，用局部类来实现接口，并在方法中返回接口类型。</a:t>
            </a:r>
            <a:endParaRPr lang="en-US" altLang="zh-CN" sz="2600" b="1" dirty="0" smtClean="0">
              <a:solidFill>
                <a:srgbClr val="0000FF"/>
              </a:solidFill>
              <a:latin typeface="Arial" pitchFamily="34" charset="0"/>
              <a:ea typeface="华文细黑" pitchFamily="2" charset="-122"/>
              <a:cs typeface="Arial" pitchFamily="34" charset="0"/>
            </a:endParaRPr>
          </a:p>
          <a:p>
            <a:pPr>
              <a:spcBef>
                <a:spcPts val="600"/>
              </a:spcBef>
              <a:spcAft>
                <a:spcPts val="600"/>
              </a:spcAft>
              <a:buFont typeface="Wingdings" pitchFamily="2" charset="2"/>
              <a:buChar char="Ø"/>
            </a:pPr>
            <a:r>
              <a:rPr lang="zh-CN" altLang="en-US" sz="2600" b="1" dirty="0" smtClean="0">
                <a:solidFill>
                  <a:srgbClr val="0000FF"/>
                </a:solidFill>
                <a:latin typeface="Arial" pitchFamily="34" charset="0"/>
                <a:ea typeface="华文细黑" pitchFamily="2" charset="-122"/>
                <a:cs typeface="Arial" pitchFamily="34" charset="0"/>
              </a:rPr>
              <a:t>局部类具有如下特征：</a:t>
            </a:r>
            <a:endParaRPr lang="en-US" altLang="zh-CN" sz="2600" b="1" dirty="0" smtClean="0">
              <a:solidFill>
                <a:srgbClr val="0000FF"/>
              </a:solidFill>
              <a:latin typeface="Arial" pitchFamily="34" charset="0"/>
              <a:ea typeface="华文细黑" pitchFamily="2" charset="-122"/>
              <a:cs typeface="Arial" pitchFamily="34" charset="0"/>
            </a:endParaRPr>
          </a:p>
          <a:p>
            <a:pPr>
              <a:spcBef>
                <a:spcPts val="600"/>
              </a:spcBef>
              <a:spcAft>
                <a:spcPts val="600"/>
              </a:spcAft>
              <a:buFont typeface="Wingdings" pitchFamily="2" charset="2"/>
              <a:buChar char="ü"/>
            </a:pPr>
            <a:r>
              <a:rPr lang="en-US" altLang="zh-CN" sz="2600" b="1" dirty="0" smtClean="0">
                <a:latin typeface="Arial" pitchFamily="34" charset="0"/>
                <a:ea typeface="华文楷体" pitchFamily="2" charset="-122"/>
                <a:cs typeface="Arial" pitchFamily="34" charset="0"/>
              </a:rPr>
              <a:t>(1)</a:t>
            </a:r>
            <a:r>
              <a:rPr lang="zh-CN" altLang="en-US" sz="2600" b="1" dirty="0" smtClean="0">
                <a:latin typeface="Arial" pitchFamily="34" charset="0"/>
                <a:ea typeface="华文楷体" pitchFamily="2" charset="-122"/>
                <a:cs typeface="Arial" pitchFamily="34" charset="0"/>
              </a:rPr>
              <a:t>局部类的类名不能与其封装类重名。</a:t>
            </a:r>
            <a:endParaRPr lang="en-US" altLang="zh-CN" sz="2600" b="1" dirty="0" smtClean="0">
              <a:latin typeface="Arial" pitchFamily="34" charset="0"/>
              <a:ea typeface="华文楷体" pitchFamily="2" charset="-122"/>
              <a:cs typeface="Arial" pitchFamily="34" charset="0"/>
            </a:endParaRPr>
          </a:p>
          <a:p>
            <a:pPr>
              <a:spcBef>
                <a:spcPts val="600"/>
              </a:spcBef>
              <a:spcAft>
                <a:spcPts val="600"/>
              </a:spcAft>
              <a:buFont typeface="Wingdings" pitchFamily="2" charset="2"/>
              <a:buChar char="ü"/>
            </a:pPr>
            <a:r>
              <a:rPr lang="en-US" altLang="zh-CN" sz="2600" b="1" dirty="0" smtClean="0">
                <a:latin typeface="Arial" pitchFamily="34" charset="0"/>
                <a:ea typeface="华文楷体" pitchFamily="2" charset="-122"/>
                <a:cs typeface="Arial" pitchFamily="34" charset="0"/>
              </a:rPr>
              <a:t>(2)</a:t>
            </a:r>
            <a:r>
              <a:rPr lang="zh-CN" altLang="en-US" sz="2600" b="1" dirty="0" smtClean="0">
                <a:latin typeface="Arial" pitchFamily="34" charset="0"/>
                <a:ea typeface="华文楷体" pitchFamily="2" charset="-122"/>
                <a:cs typeface="Arial" pitchFamily="34" charset="0"/>
              </a:rPr>
              <a:t>局部类可以是</a:t>
            </a:r>
            <a:r>
              <a:rPr lang="en-US" altLang="zh-CN" sz="2600" b="1" dirty="0" smtClean="0">
                <a:latin typeface="Arial" pitchFamily="34" charset="0"/>
                <a:ea typeface="华文楷体" pitchFamily="2" charset="-122"/>
                <a:cs typeface="Arial" pitchFamily="34" charset="0"/>
              </a:rPr>
              <a:t>abstract</a:t>
            </a:r>
            <a:r>
              <a:rPr lang="zh-CN" altLang="en-US" sz="2600" b="1" dirty="0" smtClean="0">
                <a:latin typeface="Arial" pitchFamily="34" charset="0"/>
                <a:ea typeface="华文楷体" pitchFamily="2" charset="-122"/>
                <a:cs typeface="Arial" pitchFamily="34" charset="0"/>
              </a:rPr>
              <a:t>和</a:t>
            </a:r>
            <a:r>
              <a:rPr lang="en-US" altLang="zh-CN" sz="2600" b="1" dirty="0" smtClean="0">
                <a:latin typeface="Arial" pitchFamily="34" charset="0"/>
                <a:ea typeface="华文楷体" pitchFamily="2" charset="-122"/>
                <a:cs typeface="Arial" pitchFamily="34" charset="0"/>
              </a:rPr>
              <a:t>final</a:t>
            </a:r>
            <a:r>
              <a:rPr lang="zh-CN" altLang="en-US" sz="2600" b="1" dirty="0" smtClean="0">
                <a:latin typeface="Arial" pitchFamily="34" charset="0"/>
                <a:ea typeface="华文楷体" pitchFamily="2" charset="-122"/>
                <a:cs typeface="Arial" pitchFamily="34" charset="0"/>
              </a:rPr>
              <a:t>型，访问修饰符只能是缺省的，不能是</a:t>
            </a:r>
            <a:r>
              <a:rPr lang="en-US" altLang="zh-CN" sz="2600" b="1" dirty="0" smtClean="0">
                <a:latin typeface="Arial" pitchFamily="34" charset="0"/>
                <a:ea typeface="华文楷体" pitchFamily="2" charset="-122"/>
                <a:cs typeface="Arial" pitchFamily="34" charset="0"/>
              </a:rPr>
              <a:t>public</a:t>
            </a:r>
            <a:r>
              <a:rPr lang="zh-CN" altLang="en-US" sz="2600" b="1" dirty="0" smtClean="0">
                <a:latin typeface="Arial" pitchFamily="34" charset="0"/>
                <a:ea typeface="华文楷体" pitchFamily="2" charset="-122"/>
                <a:cs typeface="Arial" pitchFamily="34" charset="0"/>
              </a:rPr>
              <a:t>、</a:t>
            </a:r>
            <a:r>
              <a:rPr lang="en-US" altLang="zh-CN" sz="2600" b="1" dirty="0" smtClean="0">
                <a:latin typeface="Arial" pitchFamily="34" charset="0"/>
                <a:ea typeface="华文楷体" pitchFamily="2" charset="-122"/>
                <a:cs typeface="Arial" pitchFamily="34" charset="0"/>
              </a:rPr>
              <a:t>private</a:t>
            </a:r>
            <a:r>
              <a:rPr lang="zh-CN" altLang="en-US" sz="2600" b="1" dirty="0" smtClean="0">
                <a:latin typeface="Arial" pitchFamily="34" charset="0"/>
                <a:ea typeface="华文楷体" pitchFamily="2" charset="-122"/>
                <a:cs typeface="Arial" pitchFamily="34" charset="0"/>
              </a:rPr>
              <a:t>或</a:t>
            </a:r>
            <a:r>
              <a:rPr lang="en-US" altLang="zh-CN" sz="2600" b="1" dirty="0" smtClean="0">
                <a:latin typeface="Arial" pitchFamily="34" charset="0"/>
                <a:ea typeface="华文楷体" pitchFamily="2" charset="-122"/>
                <a:cs typeface="Arial" pitchFamily="34" charset="0"/>
              </a:rPr>
              <a:t>protected</a:t>
            </a:r>
            <a:r>
              <a:rPr lang="zh-CN" altLang="en-US" sz="2600" b="1" dirty="0" smtClean="0">
                <a:latin typeface="Arial" pitchFamily="34" charset="0"/>
                <a:ea typeface="华文楷体" pitchFamily="2" charset="-122"/>
                <a:cs typeface="Arial" pitchFamily="34" charset="0"/>
              </a:rPr>
              <a:t>。</a:t>
            </a:r>
            <a:endParaRPr lang="en-US" altLang="zh-CN" sz="2600" b="1" dirty="0" smtClean="0">
              <a:latin typeface="Arial" pitchFamily="34" charset="0"/>
              <a:ea typeface="华文楷体" pitchFamily="2" charset="-122"/>
              <a:cs typeface="Arial" pitchFamily="34" charset="0"/>
            </a:endParaRPr>
          </a:p>
          <a:p>
            <a:pPr>
              <a:spcBef>
                <a:spcPts val="600"/>
              </a:spcBef>
              <a:spcAft>
                <a:spcPts val="600"/>
              </a:spcAft>
              <a:buFont typeface="Wingdings" pitchFamily="2" charset="2"/>
              <a:buChar char="ü"/>
            </a:pPr>
            <a:r>
              <a:rPr lang="en-US" altLang="zh-CN" sz="2600" b="1" dirty="0" smtClean="0">
                <a:latin typeface="Arial" pitchFamily="34" charset="0"/>
                <a:ea typeface="华文楷体" pitchFamily="2" charset="-122"/>
                <a:cs typeface="Arial" pitchFamily="34" charset="0"/>
              </a:rPr>
              <a:t>(3)</a:t>
            </a:r>
            <a:r>
              <a:rPr lang="zh-CN" altLang="en-US" sz="2600" b="1" dirty="0" smtClean="0">
                <a:latin typeface="Arial" pitchFamily="34" charset="0"/>
                <a:ea typeface="华文楷体" pitchFamily="2" charset="-122"/>
                <a:cs typeface="Arial" pitchFamily="34" charset="0"/>
              </a:rPr>
              <a:t>局部类中不允许包括静态成员</a:t>
            </a:r>
            <a:r>
              <a:rPr lang="en-US" altLang="zh-CN" sz="2600" b="1" dirty="0" smtClean="0">
                <a:latin typeface="Arial" pitchFamily="34" charset="0"/>
                <a:ea typeface="华文楷体" pitchFamily="2" charset="-122"/>
                <a:cs typeface="Arial" pitchFamily="34" charset="0"/>
              </a:rPr>
              <a:t>(</a:t>
            </a:r>
            <a:r>
              <a:rPr lang="zh-CN" altLang="en-US" sz="2600" b="1" dirty="0" smtClean="0">
                <a:latin typeface="Arial" pitchFamily="34" charset="0"/>
                <a:ea typeface="华文楷体" pitchFamily="2" charset="-122"/>
                <a:cs typeface="Arial" pitchFamily="34" charset="0"/>
              </a:rPr>
              <a:t>变量和方法</a:t>
            </a:r>
            <a:r>
              <a:rPr lang="en-US" altLang="zh-CN" sz="2600" b="1" dirty="0" smtClean="0">
                <a:latin typeface="Arial" pitchFamily="34" charset="0"/>
                <a:ea typeface="华文楷体" pitchFamily="2" charset="-122"/>
                <a:cs typeface="Arial" pitchFamily="34" charset="0"/>
              </a:rPr>
              <a:t>)</a:t>
            </a:r>
            <a:r>
              <a:rPr lang="zh-CN" altLang="en-US" sz="2600" b="1" dirty="0" smtClean="0">
                <a:latin typeface="Arial" pitchFamily="34" charset="0"/>
                <a:ea typeface="华文楷体" pitchFamily="2" charset="-122"/>
                <a:cs typeface="Arial" pitchFamily="34" charset="0"/>
              </a:rPr>
              <a:t>。</a:t>
            </a:r>
            <a:endParaRPr lang="en-US" altLang="zh-CN" sz="2600" b="1" dirty="0" smtClean="0">
              <a:latin typeface="Arial" pitchFamily="34" charset="0"/>
              <a:ea typeface="华文楷体" pitchFamily="2" charset="-122"/>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 calcmode="lin" valueType="num">
                                      <p:cBhvr>
                                        <p:cTn id="7" dur="500" fill="hold"/>
                                        <p:tgtEl>
                                          <p:spTgt spid="4">
                                            <p:txEl>
                                              <p:pRg st="1" end="1"/>
                                            </p:txEl>
                                          </p:spTgt>
                                        </p:tgtEl>
                                        <p:attrNameLst>
                                          <p:attrName>ppt_w</p:attrName>
                                        </p:attrNameLst>
                                      </p:cBhvr>
                                      <p:tavLst>
                                        <p:tav tm="0">
                                          <p:val>
                                            <p:strVal val="#ppt_w*0.05"/>
                                          </p:val>
                                        </p:tav>
                                        <p:tav tm="100000">
                                          <p:val>
                                            <p:strVal val="#ppt_w"/>
                                          </p:val>
                                        </p:tav>
                                      </p:tavLst>
                                    </p:anim>
                                    <p:anim calcmode="lin" valueType="num">
                                      <p:cBhvr>
                                        <p:cTn id="8" dur="500" fill="hold"/>
                                        <p:tgtEl>
                                          <p:spTgt spid="4">
                                            <p:txEl>
                                              <p:pRg st="1" end="1"/>
                                            </p:txEl>
                                          </p:spTgt>
                                        </p:tgtEl>
                                        <p:attrNameLst>
                                          <p:attrName>ppt_h</p:attrName>
                                        </p:attrNameLst>
                                      </p:cBhvr>
                                      <p:tavLst>
                                        <p:tav tm="0">
                                          <p:val>
                                            <p:strVal val="#ppt_h"/>
                                          </p:val>
                                        </p:tav>
                                        <p:tav tm="100000">
                                          <p:val>
                                            <p:strVal val="#ppt_h"/>
                                          </p:val>
                                        </p:tav>
                                      </p:tavLst>
                                    </p:anim>
                                    <p:anim calcmode="lin" valueType="num">
                                      <p:cBhvr>
                                        <p:cTn id="9" dur="500" fill="hold"/>
                                        <p:tgtEl>
                                          <p:spTgt spid="4">
                                            <p:txEl>
                                              <p:pRg st="1" end="1"/>
                                            </p:txEl>
                                          </p:spTgt>
                                        </p:tgtEl>
                                        <p:attrNameLst>
                                          <p:attrName>ppt_x</p:attrName>
                                        </p:attrNameLst>
                                      </p:cBhvr>
                                      <p:tavLst>
                                        <p:tav tm="0">
                                          <p:val>
                                            <p:strVal val="#ppt_x-.2"/>
                                          </p:val>
                                        </p:tav>
                                        <p:tav tm="100000">
                                          <p:val>
                                            <p:strVal val="#ppt_x"/>
                                          </p:val>
                                        </p:tav>
                                      </p:tavLst>
                                    </p:anim>
                                    <p:anim calcmode="lin" valueType="num">
                                      <p:cBhvr>
                                        <p:cTn id="10" dur="500" fill="hold"/>
                                        <p:tgtEl>
                                          <p:spTgt spid="4">
                                            <p:txEl>
                                              <p:pRg st="1" end="1"/>
                                            </p:txEl>
                                          </p:spTgt>
                                        </p:tgtEl>
                                        <p:attrNameLst>
                                          <p:attrName>ppt_y</p:attrName>
                                        </p:attrNameLst>
                                      </p:cBhvr>
                                      <p:tavLst>
                                        <p:tav tm="0">
                                          <p:val>
                                            <p:strVal val="#ppt_y"/>
                                          </p:val>
                                        </p:tav>
                                        <p:tav tm="100000">
                                          <p:val>
                                            <p:strVal val="#ppt_y"/>
                                          </p:val>
                                        </p:tav>
                                      </p:tavLst>
                                    </p:anim>
                                    <p:animEffect transition="in" filter="fade">
                                      <p:cBhvr>
                                        <p:cTn id="11" dur="500"/>
                                        <p:tgtEl>
                                          <p:spTgt spid="4">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54" presetClass="entr" presetSubtype="0" accel="100000" fill="hold" nodeType="click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anim calcmode="lin" valueType="num">
                                      <p:cBhvr>
                                        <p:cTn id="16" dur="500" fill="hold"/>
                                        <p:tgtEl>
                                          <p:spTgt spid="4">
                                            <p:txEl>
                                              <p:pRg st="2" end="2"/>
                                            </p:txEl>
                                          </p:spTgt>
                                        </p:tgtEl>
                                        <p:attrNameLst>
                                          <p:attrName>ppt_w</p:attrName>
                                        </p:attrNameLst>
                                      </p:cBhvr>
                                      <p:tavLst>
                                        <p:tav tm="0">
                                          <p:val>
                                            <p:strVal val="#ppt_w*0.05"/>
                                          </p:val>
                                        </p:tav>
                                        <p:tav tm="100000">
                                          <p:val>
                                            <p:strVal val="#ppt_w"/>
                                          </p:val>
                                        </p:tav>
                                      </p:tavLst>
                                    </p:anim>
                                    <p:anim calcmode="lin" valueType="num">
                                      <p:cBhvr>
                                        <p:cTn id="17" dur="500" fill="hold"/>
                                        <p:tgtEl>
                                          <p:spTgt spid="4">
                                            <p:txEl>
                                              <p:pRg st="2" end="2"/>
                                            </p:txEl>
                                          </p:spTgt>
                                        </p:tgtEl>
                                        <p:attrNameLst>
                                          <p:attrName>ppt_h</p:attrName>
                                        </p:attrNameLst>
                                      </p:cBhvr>
                                      <p:tavLst>
                                        <p:tav tm="0">
                                          <p:val>
                                            <p:strVal val="#ppt_h"/>
                                          </p:val>
                                        </p:tav>
                                        <p:tav tm="100000">
                                          <p:val>
                                            <p:strVal val="#ppt_h"/>
                                          </p:val>
                                        </p:tav>
                                      </p:tavLst>
                                    </p:anim>
                                    <p:anim calcmode="lin" valueType="num">
                                      <p:cBhvr>
                                        <p:cTn id="18" dur="500" fill="hold"/>
                                        <p:tgtEl>
                                          <p:spTgt spid="4">
                                            <p:txEl>
                                              <p:pRg st="2" end="2"/>
                                            </p:txEl>
                                          </p:spTgt>
                                        </p:tgtEl>
                                        <p:attrNameLst>
                                          <p:attrName>ppt_x</p:attrName>
                                        </p:attrNameLst>
                                      </p:cBhvr>
                                      <p:tavLst>
                                        <p:tav tm="0">
                                          <p:val>
                                            <p:strVal val="#ppt_x-.2"/>
                                          </p:val>
                                        </p:tav>
                                        <p:tav tm="100000">
                                          <p:val>
                                            <p:strVal val="#ppt_x"/>
                                          </p:val>
                                        </p:tav>
                                      </p:tavLst>
                                    </p:anim>
                                    <p:anim calcmode="lin" valueType="num">
                                      <p:cBhvr>
                                        <p:cTn id="19" dur="500" fill="hold"/>
                                        <p:tgtEl>
                                          <p:spTgt spid="4">
                                            <p:txEl>
                                              <p:pRg st="2" end="2"/>
                                            </p:txEl>
                                          </p:spTgt>
                                        </p:tgtEl>
                                        <p:attrNameLst>
                                          <p:attrName>ppt_y</p:attrName>
                                        </p:attrNameLst>
                                      </p:cBhvr>
                                      <p:tavLst>
                                        <p:tav tm="0">
                                          <p:val>
                                            <p:strVal val="#ppt_y"/>
                                          </p:val>
                                        </p:tav>
                                        <p:tav tm="100000">
                                          <p:val>
                                            <p:strVal val="#ppt_y"/>
                                          </p:val>
                                        </p:tav>
                                      </p:tavLst>
                                    </p:anim>
                                    <p:animEffect transition="in" filter="fade">
                                      <p:cBhvr>
                                        <p:cTn id="20" dur="500"/>
                                        <p:tgtEl>
                                          <p:spTgt spid="4">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54" presetClass="entr" presetSubtype="0" accel="100000" fill="hold"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p:cTn id="25" dur="500" fill="hold"/>
                                        <p:tgtEl>
                                          <p:spTgt spid="4">
                                            <p:txEl>
                                              <p:pRg st="3" end="3"/>
                                            </p:txEl>
                                          </p:spTgt>
                                        </p:tgtEl>
                                        <p:attrNameLst>
                                          <p:attrName>ppt_w</p:attrName>
                                        </p:attrNameLst>
                                      </p:cBhvr>
                                      <p:tavLst>
                                        <p:tav tm="0">
                                          <p:val>
                                            <p:strVal val="#ppt_w*0.05"/>
                                          </p:val>
                                        </p:tav>
                                        <p:tav tm="100000">
                                          <p:val>
                                            <p:strVal val="#ppt_w"/>
                                          </p:val>
                                        </p:tav>
                                      </p:tavLst>
                                    </p:anim>
                                    <p:anim calcmode="lin" valueType="num">
                                      <p:cBhvr>
                                        <p:cTn id="26" dur="500" fill="hold"/>
                                        <p:tgtEl>
                                          <p:spTgt spid="4">
                                            <p:txEl>
                                              <p:pRg st="3" end="3"/>
                                            </p:txEl>
                                          </p:spTgt>
                                        </p:tgtEl>
                                        <p:attrNameLst>
                                          <p:attrName>ppt_h</p:attrName>
                                        </p:attrNameLst>
                                      </p:cBhvr>
                                      <p:tavLst>
                                        <p:tav tm="0">
                                          <p:val>
                                            <p:strVal val="#ppt_h"/>
                                          </p:val>
                                        </p:tav>
                                        <p:tav tm="100000">
                                          <p:val>
                                            <p:strVal val="#ppt_h"/>
                                          </p:val>
                                        </p:tav>
                                      </p:tavLst>
                                    </p:anim>
                                    <p:anim calcmode="lin" valueType="num">
                                      <p:cBhvr>
                                        <p:cTn id="27" dur="500" fill="hold"/>
                                        <p:tgtEl>
                                          <p:spTgt spid="4">
                                            <p:txEl>
                                              <p:pRg st="3" end="3"/>
                                            </p:txEl>
                                          </p:spTgt>
                                        </p:tgtEl>
                                        <p:attrNameLst>
                                          <p:attrName>ppt_x</p:attrName>
                                        </p:attrNameLst>
                                      </p:cBhvr>
                                      <p:tavLst>
                                        <p:tav tm="0">
                                          <p:val>
                                            <p:strVal val="#ppt_x-.2"/>
                                          </p:val>
                                        </p:tav>
                                        <p:tav tm="100000">
                                          <p:val>
                                            <p:strVal val="#ppt_x"/>
                                          </p:val>
                                        </p:tav>
                                      </p:tavLst>
                                    </p:anim>
                                    <p:anim calcmode="lin" valueType="num">
                                      <p:cBhvr>
                                        <p:cTn id="28" dur="500" fill="hold"/>
                                        <p:tgtEl>
                                          <p:spTgt spid="4">
                                            <p:txEl>
                                              <p:pRg st="3" end="3"/>
                                            </p:txEl>
                                          </p:spTgt>
                                        </p:tgtEl>
                                        <p:attrNameLst>
                                          <p:attrName>ppt_y</p:attrName>
                                        </p:attrNameLst>
                                      </p:cBhvr>
                                      <p:tavLst>
                                        <p:tav tm="0">
                                          <p:val>
                                            <p:strVal val="#ppt_y"/>
                                          </p:val>
                                        </p:tav>
                                        <p:tav tm="100000">
                                          <p:val>
                                            <p:strVal val="#ppt_y"/>
                                          </p:val>
                                        </p:tav>
                                      </p:tavLst>
                                    </p:anim>
                                    <p:animEffect transition="in" filter="fade">
                                      <p:cBhvr>
                                        <p:cTn id="29" dur="500"/>
                                        <p:tgtEl>
                                          <p:spTgt spid="4">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5.11</a:t>
            </a:r>
            <a:r>
              <a:rPr lang="zh-CN" altLang="en-US" dirty="0" smtClean="0"/>
              <a:t> 内部类</a:t>
            </a:r>
            <a:endParaRPr lang="zh-CN" altLang="en-US" dirty="0"/>
          </a:p>
        </p:txBody>
      </p:sp>
      <p:sp>
        <p:nvSpPr>
          <p:cNvPr id="4" name="TextBox 3"/>
          <p:cNvSpPr txBox="1"/>
          <p:nvPr/>
        </p:nvSpPr>
        <p:spPr>
          <a:xfrm>
            <a:off x="395536" y="1037000"/>
            <a:ext cx="8496944" cy="3354765"/>
          </a:xfrm>
          <a:prstGeom prst="rect">
            <a:avLst/>
          </a:prstGeom>
          <a:noFill/>
        </p:spPr>
        <p:txBody>
          <a:bodyPr wrap="square" rtlCol="0">
            <a:spAutoFit/>
          </a:bodyPr>
          <a:lstStyle/>
          <a:p>
            <a:pPr>
              <a:spcBef>
                <a:spcPts val="600"/>
              </a:spcBef>
              <a:spcAft>
                <a:spcPts val="600"/>
              </a:spcAft>
              <a:buFont typeface="Wingdings" pitchFamily="2" charset="2"/>
              <a:buChar char="ü"/>
            </a:pPr>
            <a:r>
              <a:rPr lang="en-US" altLang="zh-CN" sz="2600" b="1" dirty="0" smtClean="0">
                <a:latin typeface="Arial" pitchFamily="34" charset="0"/>
                <a:ea typeface="华文楷体" pitchFamily="2" charset="-122"/>
                <a:cs typeface="Arial" pitchFamily="34" charset="0"/>
              </a:rPr>
              <a:t>(4)</a:t>
            </a:r>
            <a:r>
              <a:rPr lang="zh-CN" altLang="en-US" sz="2600" b="1" dirty="0" smtClean="0">
                <a:latin typeface="Arial" pitchFamily="34" charset="0"/>
                <a:ea typeface="华文楷体" pitchFamily="2" charset="-122"/>
                <a:cs typeface="Arial" pitchFamily="34" charset="0"/>
              </a:rPr>
              <a:t>在局部类中只能访问它所在方法中的</a:t>
            </a:r>
            <a:r>
              <a:rPr lang="en-US" altLang="zh-CN" sz="2600" b="1" dirty="0" smtClean="0">
                <a:latin typeface="Arial" pitchFamily="34" charset="0"/>
                <a:ea typeface="华文楷体" pitchFamily="2" charset="-122"/>
                <a:cs typeface="Arial" pitchFamily="34" charset="0"/>
              </a:rPr>
              <a:t>final</a:t>
            </a:r>
            <a:r>
              <a:rPr lang="zh-CN" altLang="en-US" sz="2600" b="1" dirty="0" smtClean="0">
                <a:latin typeface="Arial" pitchFamily="34" charset="0"/>
                <a:ea typeface="华文楷体" pitchFamily="2" charset="-122"/>
                <a:cs typeface="Arial" pitchFamily="34" charset="0"/>
              </a:rPr>
              <a:t>型变量，不能访问非</a:t>
            </a:r>
            <a:r>
              <a:rPr lang="en-US" altLang="zh-CN" sz="2600" b="1" dirty="0" smtClean="0">
                <a:latin typeface="Arial" pitchFamily="34" charset="0"/>
                <a:ea typeface="华文楷体" pitchFamily="2" charset="-122"/>
                <a:cs typeface="Arial" pitchFamily="34" charset="0"/>
              </a:rPr>
              <a:t>final</a:t>
            </a:r>
            <a:r>
              <a:rPr lang="zh-CN" altLang="en-US" sz="2600" b="1" dirty="0" smtClean="0">
                <a:latin typeface="Arial" pitchFamily="34" charset="0"/>
                <a:ea typeface="华文楷体" pitchFamily="2" charset="-122"/>
                <a:cs typeface="Arial" pitchFamily="34" charset="0"/>
              </a:rPr>
              <a:t>型的变量。</a:t>
            </a:r>
            <a:endParaRPr lang="en-US" altLang="zh-CN" sz="2600" b="1" dirty="0" smtClean="0">
              <a:latin typeface="Arial" pitchFamily="34" charset="0"/>
              <a:ea typeface="华文楷体" pitchFamily="2" charset="-122"/>
              <a:cs typeface="Arial" pitchFamily="34" charset="0"/>
            </a:endParaRPr>
          </a:p>
          <a:p>
            <a:pPr>
              <a:spcBef>
                <a:spcPts val="600"/>
              </a:spcBef>
              <a:spcAft>
                <a:spcPts val="600"/>
              </a:spcAft>
              <a:buFont typeface="Wingdings" pitchFamily="2" charset="2"/>
              <a:buChar char="ü"/>
            </a:pPr>
            <a:r>
              <a:rPr lang="en-US" altLang="zh-CN" sz="2600" b="1" dirty="0" smtClean="0">
                <a:latin typeface="Arial" pitchFamily="34" charset="0"/>
                <a:ea typeface="华文楷体" pitchFamily="2" charset="-122"/>
                <a:cs typeface="Arial" pitchFamily="34" charset="0"/>
              </a:rPr>
              <a:t>(5)</a:t>
            </a:r>
            <a:r>
              <a:rPr lang="zh-CN" altLang="en-US" sz="2600" b="1" dirty="0" smtClean="0">
                <a:latin typeface="Arial" pitchFamily="34" charset="0"/>
                <a:ea typeface="华文楷体" pitchFamily="2" charset="-122"/>
                <a:cs typeface="Arial" pitchFamily="34" charset="0"/>
              </a:rPr>
              <a:t>不允许包括静态成员</a:t>
            </a:r>
            <a:r>
              <a:rPr lang="en-US" altLang="zh-CN" sz="2600" b="1" dirty="0" smtClean="0">
                <a:latin typeface="Arial" pitchFamily="34" charset="0"/>
                <a:ea typeface="华文楷体" pitchFamily="2" charset="-122"/>
                <a:cs typeface="Arial" pitchFamily="34" charset="0"/>
              </a:rPr>
              <a:t>(</a:t>
            </a:r>
            <a:r>
              <a:rPr lang="zh-CN" altLang="en-US" sz="2600" b="1" dirty="0" smtClean="0">
                <a:latin typeface="Arial" pitchFamily="34" charset="0"/>
                <a:ea typeface="华文楷体" pitchFamily="2" charset="-122"/>
                <a:cs typeface="Arial" pitchFamily="34" charset="0"/>
              </a:rPr>
              <a:t>变量和方法</a:t>
            </a:r>
            <a:r>
              <a:rPr lang="en-US" altLang="zh-CN" sz="2600" b="1" dirty="0" smtClean="0">
                <a:latin typeface="Arial" pitchFamily="34" charset="0"/>
                <a:ea typeface="华文楷体" pitchFamily="2" charset="-122"/>
                <a:cs typeface="Arial" pitchFamily="34" charset="0"/>
              </a:rPr>
              <a:t>)</a:t>
            </a:r>
            <a:r>
              <a:rPr lang="zh-CN" altLang="en-US" sz="2600" b="1" dirty="0" smtClean="0">
                <a:latin typeface="Arial" pitchFamily="34" charset="0"/>
                <a:ea typeface="华文楷体" pitchFamily="2" charset="-122"/>
                <a:cs typeface="Arial" pitchFamily="34" charset="0"/>
              </a:rPr>
              <a:t>。</a:t>
            </a:r>
            <a:endParaRPr lang="en-US" altLang="zh-CN" sz="2600" b="1" dirty="0" smtClean="0">
              <a:latin typeface="Arial" pitchFamily="34" charset="0"/>
              <a:ea typeface="华文楷体" pitchFamily="2" charset="-122"/>
              <a:cs typeface="Arial" pitchFamily="34" charset="0"/>
            </a:endParaRPr>
          </a:p>
          <a:p>
            <a:pPr>
              <a:spcBef>
                <a:spcPts val="600"/>
              </a:spcBef>
              <a:spcAft>
                <a:spcPts val="600"/>
              </a:spcAft>
              <a:buFont typeface="Wingdings" pitchFamily="2" charset="2"/>
              <a:buChar char="ü"/>
            </a:pPr>
            <a:r>
              <a:rPr lang="en-US" altLang="zh-CN" sz="2600" b="1" dirty="0" smtClean="0">
                <a:latin typeface="Arial" pitchFamily="34" charset="0"/>
                <a:ea typeface="华文楷体" pitchFamily="2" charset="-122"/>
                <a:cs typeface="Arial" pitchFamily="34" charset="0"/>
              </a:rPr>
              <a:t>(6)</a:t>
            </a:r>
            <a:r>
              <a:rPr lang="zh-CN" altLang="en-US" sz="2600" b="1" dirty="0" smtClean="0">
                <a:latin typeface="Arial" pitchFamily="34" charset="0"/>
                <a:ea typeface="华文楷体" pitchFamily="2" charset="-122"/>
                <a:cs typeface="Arial" pitchFamily="34" charset="0"/>
              </a:rPr>
              <a:t>在局部类中可以访问封装类的成员，如果局部类成员与封装类成员不重名，可以直接用成员名进行访问；如果封装类成员与局部类成员重名，其中，</a:t>
            </a:r>
            <a:endParaRPr lang="en-US" altLang="zh-CN" sz="2600" b="1" dirty="0" smtClean="0">
              <a:latin typeface="Arial" pitchFamily="34" charset="0"/>
              <a:ea typeface="华文楷体" pitchFamily="2" charset="-122"/>
              <a:cs typeface="Arial" pitchFamily="34" charset="0"/>
            </a:endParaRPr>
          </a:p>
          <a:p>
            <a:pPr>
              <a:spcBef>
                <a:spcPts val="600"/>
              </a:spcBef>
              <a:spcAft>
                <a:spcPts val="600"/>
              </a:spcAft>
              <a:buFont typeface="Arial" pitchFamily="34" charset="0"/>
              <a:buChar char="•"/>
            </a:pPr>
            <a:r>
              <a:rPr lang="zh-CN" altLang="en-US" sz="2600" b="1" dirty="0" smtClean="0">
                <a:solidFill>
                  <a:srgbClr val="FF00FF"/>
                </a:solidFill>
                <a:latin typeface="Arial" pitchFamily="34" charset="0"/>
                <a:ea typeface="华文楷体" pitchFamily="2" charset="-122"/>
                <a:cs typeface="Arial" pitchFamily="34" charset="0"/>
              </a:rPr>
              <a:t>访问封装类实例成员需要使用以下语法：</a:t>
            </a:r>
            <a:endParaRPr lang="en-US" altLang="zh-CN" sz="2600" b="1" dirty="0" smtClean="0">
              <a:solidFill>
                <a:srgbClr val="FF00FF"/>
              </a:solidFill>
              <a:latin typeface="Arial" pitchFamily="34" charset="0"/>
              <a:ea typeface="华文楷体" pitchFamily="2" charset="-122"/>
              <a:cs typeface="Arial" pitchFamily="34" charset="0"/>
            </a:endParaRPr>
          </a:p>
        </p:txBody>
      </p:sp>
      <p:sp>
        <p:nvSpPr>
          <p:cNvPr id="5" name="TextBox 4"/>
          <p:cNvSpPr txBox="1"/>
          <p:nvPr/>
        </p:nvSpPr>
        <p:spPr>
          <a:xfrm>
            <a:off x="899592" y="4437112"/>
            <a:ext cx="6408712" cy="523220"/>
          </a:xfrm>
          <a:prstGeom prst="rect">
            <a:avLst/>
          </a:prstGeom>
          <a:solidFill>
            <a:srgbClr val="FFFFCC"/>
          </a:solidFill>
        </p:spPr>
        <p:txBody>
          <a:bodyPr wrap="square" rtlCol="0">
            <a:spAutoFit/>
          </a:bodyPr>
          <a:lstStyle/>
          <a:p>
            <a:pPr algn="ctr"/>
            <a:r>
              <a:rPr lang="zh-CN" altLang="en-US" sz="2800" b="1" dirty="0" smtClean="0">
                <a:solidFill>
                  <a:srgbClr val="0000FF"/>
                </a:solidFill>
              </a:rPr>
              <a:t>封装类类名</a:t>
            </a:r>
            <a:r>
              <a:rPr lang="en-US" altLang="zh-CN" sz="2800" b="1" dirty="0" smtClean="0"/>
              <a:t>.</a:t>
            </a:r>
            <a:r>
              <a:rPr lang="en-US" altLang="zh-CN" sz="2800" b="1" dirty="0" smtClean="0">
                <a:solidFill>
                  <a:srgbClr val="C00000"/>
                </a:solidFill>
              </a:rPr>
              <a:t>this</a:t>
            </a:r>
            <a:r>
              <a:rPr lang="en-US" altLang="zh-CN" sz="2800" b="1" dirty="0" smtClean="0"/>
              <a:t>.</a:t>
            </a:r>
            <a:r>
              <a:rPr lang="zh-CN" altLang="en-US" sz="2800" b="1" dirty="0" smtClean="0">
                <a:solidFill>
                  <a:srgbClr val="0000FF"/>
                </a:solidFill>
              </a:rPr>
              <a:t>封装类实例成员名</a:t>
            </a:r>
            <a:r>
              <a:rPr lang="en-US" altLang="zh-CN" sz="2800" b="1" dirty="0" smtClean="0">
                <a:solidFill>
                  <a:srgbClr val="0000FF"/>
                </a:solidFill>
              </a:rPr>
              <a:t>;</a:t>
            </a:r>
            <a:endParaRPr lang="zh-CN" altLang="en-US" sz="2800" b="1" dirty="0">
              <a:solidFill>
                <a:srgbClr val="0000FF"/>
              </a:solidFill>
            </a:endParaRPr>
          </a:p>
        </p:txBody>
      </p:sp>
      <p:sp>
        <p:nvSpPr>
          <p:cNvPr id="6" name="TextBox 5"/>
          <p:cNvSpPr txBox="1"/>
          <p:nvPr/>
        </p:nvSpPr>
        <p:spPr>
          <a:xfrm>
            <a:off x="467544" y="5096797"/>
            <a:ext cx="8496944" cy="492443"/>
          </a:xfrm>
          <a:prstGeom prst="rect">
            <a:avLst/>
          </a:prstGeom>
          <a:noFill/>
        </p:spPr>
        <p:txBody>
          <a:bodyPr wrap="square" rtlCol="0">
            <a:spAutoFit/>
          </a:bodyPr>
          <a:lstStyle/>
          <a:p>
            <a:pPr>
              <a:spcBef>
                <a:spcPts val="600"/>
              </a:spcBef>
              <a:spcAft>
                <a:spcPts val="600"/>
              </a:spcAft>
              <a:buFont typeface="Arial" pitchFamily="34" charset="0"/>
              <a:buChar char="•"/>
            </a:pPr>
            <a:r>
              <a:rPr lang="zh-CN" altLang="en-US" sz="2600" b="1" dirty="0" smtClean="0">
                <a:solidFill>
                  <a:srgbClr val="FF00FF"/>
                </a:solidFill>
                <a:latin typeface="Arial" pitchFamily="34" charset="0"/>
                <a:ea typeface="华文楷体" pitchFamily="2" charset="-122"/>
                <a:cs typeface="Arial" pitchFamily="34" charset="0"/>
              </a:rPr>
              <a:t>访问封装类静态成员的语法：</a:t>
            </a:r>
            <a:endParaRPr lang="en-US" altLang="zh-CN" sz="2600" b="1" dirty="0" smtClean="0">
              <a:solidFill>
                <a:srgbClr val="FF00FF"/>
              </a:solidFill>
              <a:latin typeface="Arial" pitchFamily="34" charset="0"/>
              <a:ea typeface="华文楷体" pitchFamily="2" charset="-122"/>
              <a:cs typeface="Arial" pitchFamily="34" charset="0"/>
            </a:endParaRPr>
          </a:p>
        </p:txBody>
      </p:sp>
      <p:sp>
        <p:nvSpPr>
          <p:cNvPr id="7" name="TextBox 6"/>
          <p:cNvSpPr txBox="1"/>
          <p:nvPr/>
        </p:nvSpPr>
        <p:spPr>
          <a:xfrm>
            <a:off x="1115616" y="5714092"/>
            <a:ext cx="5904656" cy="523220"/>
          </a:xfrm>
          <a:prstGeom prst="rect">
            <a:avLst/>
          </a:prstGeom>
          <a:solidFill>
            <a:srgbClr val="FFFFCC"/>
          </a:solidFill>
        </p:spPr>
        <p:txBody>
          <a:bodyPr wrap="square" rtlCol="0">
            <a:spAutoFit/>
          </a:bodyPr>
          <a:lstStyle/>
          <a:p>
            <a:pPr algn="ctr"/>
            <a:r>
              <a:rPr lang="zh-CN" altLang="en-US" sz="2800" b="1" dirty="0" smtClean="0">
                <a:solidFill>
                  <a:srgbClr val="0000FF"/>
                </a:solidFill>
              </a:rPr>
              <a:t>封装类类名</a:t>
            </a:r>
            <a:r>
              <a:rPr lang="en-US" altLang="zh-CN" sz="2800" b="1" dirty="0" smtClean="0"/>
              <a:t>.</a:t>
            </a:r>
            <a:r>
              <a:rPr lang="zh-CN" altLang="en-US" sz="2800" b="1" dirty="0" smtClean="0">
                <a:solidFill>
                  <a:srgbClr val="0000FF"/>
                </a:solidFill>
              </a:rPr>
              <a:t>封装类实例成员名</a:t>
            </a:r>
            <a:r>
              <a:rPr lang="en-US" altLang="zh-CN" sz="2800" b="1" dirty="0" smtClean="0">
                <a:solidFill>
                  <a:srgbClr val="0000FF"/>
                </a:solidFill>
              </a:rPr>
              <a:t>;</a:t>
            </a:r>
            <a:endParaRPr lang="zh-CN" altLang="en-US" sz="2800" b="1" dirty="0">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2" presetClass="entr" presetSubtype="4" fill="hold" grpId="1"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slide(fromBottom)">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1"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slide(fromBottom)">
                                      <p:cBhvr>
                                        <p:cTn id="3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1" animBg="1"/>
      <p:bldP spid="7" grpId="1"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5.11</a:t>
            </a:r>
            <a:r>
              <a:rPr lang="zh-CN" altLang="en-US" dirty="0" smtClean="0"/>
              <a:t> 内部类</a:t>
            </a:r>
            <a:endParaRPr lang="zh-CN" altLang="en-US" dirty="0"/>
          </a:p>
        </p:txBody>
      </p:sp>
      <p:sp>
        <p:nvSpPr>
          <p:cNvPr id="4" name="TextBox 3"/>
          <p:cNvSpPr txBox="1"/>
          <p:nvPr/>
        </p:nvSpPr>
        <p:spPr>
          <a:xfrm>
            <a:off x="395536" y="1037000"/>
            <a:ext cx="8496944" cy="1292662"/>
          </a:xfrm>
          <a:prstGeom prst="rect">
            <a:avLst/>
          </a:prstGeom>
          <a:noFill/>
        </p:spPr>
        <p:txBody>
          <a:bodyPr wrap="square" rtlCol="0">
            <a:spAutoFit/>
          </a:bodyPr>
          <a:lstStyle/>
          <a:p>
            <a:pPr>
              <a:spcBef>
                <a:spcPts val="600"/>
              </a:spcBef>
              <a:spcAft>
                <a:spcPts val="600"/>
              </a:spcAft>
              <a:buFont typeface="Wingdings" pitchFamily="2" charset="2"/>
              <a:buChar char="ü"/>
            </a:pPr>
            <a:r>
              <a:rPr lang="en-US" altLang="zh-CN" sz="2600" b="1" dirty="0" smtClean="0">
                <a:latin typeface="Arial" pitchFamily="34" charset="0"/>
                <a:ea typeface="华文楷体" pitchFamily="2" charset="-122"/>
                <a:cs typeface="Arial" pitchFamily="34" charset="0"/>
              </a:rPr>
              <a:t>(7)</a:t>
            </a:r>
            <a:r>
              <a:rPr lang="zh-CN" altLang="en-US" sz="2600" b="1" dirty="0" smtClean="0">
                <a:latin typeface="Arial" pitchFamily="34" charset="0"/>
                <a:ea typeface="华文楷体" pitchFamily="2" charset="-122"/>
                <a:cs typeface="Arial" pitchFamily="34" charset="0"/>
              </a:rPr>
              <a:t>局部类只在定义它的代码段中可见，只能在封装类内部使用，在封装类之外是不可见的，不能在封装类之外创建局部类的实例。</a:t>
            </a:r>
            <a:endParaRPr lang="en-US" altLang="zh-CN" sz="2600" b="1" dirty="0" smtClean="0">
              <a:latin typeface="Arial" pitchFamily="34" charset="0"/>
              <a:ea typeface="华文楷体" pitchFamily="2" charset="-122"/>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5.11</a:t>
            </a:r>
            <a:r>
              <a:rPr lang="zh-CN" altLang="en-US" dirty="0" smtClean="0"/>
              <a:t> 内部类</a:t>
            </a:r>
            <a:endParaRPr lang="zh-CN" altLang="en-US" dirty="0"/>
          </a:p>
        </p:txBody>
      </p:sp>
      <p:pic>
        <p:nvPicPr>
          <p:cNvPr id="8" name="Picture 2"/>
          <p:cNvPicPr>
            <a:picLocks noChangeAspect="1" noChangeArrowheads="1"/>
          </p:cNvPicPr>
          <p:nvPr/>
        </p:nvPicPr>
        <p:blipFill>
          <a:blip r:embed="rId2" cstate="print"/>
          <a:srcRect/>
          <a:stretch>
            <a:fillRect/>
          </a:stretch>
        </p:blipFill>
        <p:spPr bwMode="auto">
          <a:xfrm>
            <a:off x="4355976" y="1124744"/>
            <a:ext cx="4788024" cy="5256584"/>
          </a:xfrm>
          <a:prstGeom prst="rect">
            <a:avLst/>
          </a:prstGeom>
          <a:noFill/>
          <a:ln w="9525">
            <a:solidFill>
              <a:srgbClr val="FF0000"/>
            </a:solidFill>
            <a:miter lim="800000"/>
            <a:headEnd/>
            <a:tailEnd/>
          </a:ln>
        </p:spPr>
      </p:pic>
      <p:pic>
        <p:nvPicPr>
          <p:cNvPr id="9" name="Picture 2"/>
          <p:cNvPicPr>
            <a:picLocks noChangeAspect="1" noChangeArrowheads="1"/>
          </p:cNvPicPr>
          <p:nvPr/>
        </p:nvPicPr>
        <p:blipFill>
          <a:blip r:embed="rId3" cstate="print"/>
          <a:srcRect/>
          <a:stretch>
            <a:fillRect/>
          </a:stretch>
        </p:blipFill>
        <p:spPr bwMode="auto">
          <a:xfrm>
            <a:off x="179512" y="1124744"/>
            <a:ext cx="4104456" cy="5400600"/>
          </a:xfrm>
          <a:prstGeom prst="rect">
            <a:avLst/>
          </a:prstGeom>
          <a:noFill/>
          <a:ln w="9525">
            <a:solidFill>
              <a:srgbClr val="FF0000"/>
            </a:solidFill>
            <a:miter lim="800000"/>
            <a:headEnd/>
            <a:tailEnd/>
          </a:ln>
        </p:spPr>
      </p:pic>
      <p:sp>
        <p:nvSpPr>
          <p:cNvPr id="10" name="TextBox 9"/>
          <p:cNvSpPr txBox="1"/>
          <p:nvPr/>
        </p:nvSpPr>
        <p:spPr>
          <a:xfrm>
            <a:off x="2123728" y="3203684"/>
            <a:ext cx="1944216" cy="369332"/>
          </a:xfrm>
          <a:prstGeom prst="rect">
            <a:avLst/>
          </a:prstGeom>
          <a:noFill/>
        </p:spPr>
        <p:txBody>
          <a:bodyPr wrap="square" rtlCol="0">
            <a:spAutoFit/>
          </a:bodyPr>
          <a:lstStyle/>
          <a:p>
            <a:pPr algn="ctr"/>
            <a:r>
              <a:rPr lang="zh-CN" altLang="en-US" b="1" dirty="0" smtClean="0">
                <a:solidFill>
                  <a:srgbClr val="FF0000"/>
                </a:solidFill>
              </a:rPr>
              <a:t>定义在方法内</a:t>
            </a:r>
            <a:endParaRPr lang="zh-CN" altLang="en-US" b="1" dirty="0">
              <a:solidFill>
                <a:srgbClr val="FF0000"/>
              </a:solidFill>
            </a:endParaRPr>
          </a:p>
        </p:txBody>
      </p:sp>
      <p:sp>
        <p:nvSpPr>
          <p:cNvPr id="11" name="TextBox 10"/>
          <p:cNvSpPr txBox="1"/>
          <p:nvPr/>
        </p:nvSpPr>
        <p:spPr>
          <a:xfrm>
            <a:off x="6660232" y="3284984"/>
            <a:ext cx="1944216" cy="369332"/>
          </a:xfrm>
          <a:prstGeom prst="rect">
            <a:avLst/>
          </a:prstGeom>
          <a:noFill/>
        </p:spPr>
        <p:txBody>
          <a:bodyPr wrap="square" rtlCol="0">
            <a:spAutoFit/>
          </a:bodyPr>
          <a:lstStyle/>
          <a:p>
            <a:pPr algn="ctr"/>
            <a:r>
              <a:rPr lang="zh-CN" altLang="en-US" b="1" dirty="0" smtClean="0">
                <a:solidFill>
                  <a:srgbClr val="FF0000"/>
                </a:solidFill>
              </a:rPr>
              <a:t>定义在作用域内</a:t>
            </a:r>
            <a:endParaRPr lang="zh-CN" altLang="en-US" b="1" dirty="0">
              <a:solidFill>
                <a:srgbClr val="FF0000"/>
              </a:solidFill>
            </a:endParaRP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5.11</a:t>
            </a:r>
            <a:r>
              <a:rPr lang="zh-CN" altLang="en-US" dirty="0" smtClean="0"/>
              <a:t> 内部类</a:t>
            </a:r>
            <a:endParaRPr lang="zh-CN" altLang="en-US" dirty="0"/>
          </a:p>
        </p:txBody>
      </p:sp>
      <p:pic>
        <p:nvPicPr>
          <p:cNvPr id="3074" name="Picture 2"/>
          <p:cNvPicPr>
            <a:picLocks noChangeAspect="1" noChangeArrowheads="1"/>
          </p:cNvPicPr>
          <p:nvPr/>
        </p:nvPicPr>
        <p:blipFill>
          <a:blip r:embed="rId2" cstate="print"/>
          <a:srcRect/>
          <a:stretch>
            <a:fillRect/>
          </a:stretch>
        </p:blipFill>
        <p:spPr bwMode="auto">
          <a:xfrm>
            <a:off x="1775612" y="1052736"/>
            <a:ext cx="6108756" cy="864096"/>
          </a:xfrm>
          <a:prstGeom prst="rect">
            <a:avLst/>
          </a:prstGeom>
          <a:noFill/>
          <a:ln w="9525">
            <a:solidFill>
              <a:srgbClr val="C00000"/>
            </a:solidFill>
            <a:miter lim="800000"/>
            <a:headEnd/>
            <a:tailEnd/>
          </a:ln>
        </p:spPr>
      </p:pic>
      <p:pic>
        <p:nvPicPr>
          <p:cNvPr id="3075" name="Picture 3"/>
          <p:cNvPicPr>
            <a:picLocks noChangeAspect="1" noChangeArrowheads="1"/>
          </p:cNvPicPr>
          <p:nvPr/>
        </p:nvPicPr>
        <p:blipFill>
          <a:blip r:embed="rId3" cstate="print"/>
          <a:srcRect/>
          <a:stretch>
            <a:fillRect/>
          </a:stretch>
        </p:blipFill>
        <p:spPr bwMode="auto">
          <a:xfrm>
            <a:off x="1763688" y="1988840"/>
            <a:ext cx="6120680" cy="4725144"/>
          </a:xfrm>
          <a:prstGeom prst="rect">
            <a:avLst/>
          </a:prstGeom>
          <a:noFill/>
          <a:ln w="9525">
            <a:solidFill>
              <a:srgbClr val="C00000"/>
            </a:solidFill>
            <a:miter lim="800000"/>
            <a:headEnd/>
            <a:tailEnd/>
          </a:ln>
        </p:spPr>
      </p:pic>
      <p:sp>
        <p:nvSpPr>
          <p:cNvPr id="6" name="TextBox 5"/>
          <p:cNvSpPr txBox="1"/>
          <p:nvPr/>
        </p:nvSpPr>
        <p:spPr>
          <a:xfrm>
            <a:off x="683568" y="1111384"/>
            <a:ext cx="576064" cy="1938992"/>
          </a:xfrm>
          <a:prstGeom prst="rect">
            <a:avLst/>
          </a:prstGeom>
          <a:noFill/>
        </p:spPr>
        <p:txBody>
          <a:bodyPr wrap="square" rtlCol="0">
            <a:spAutoFit/>
          </a:bodyPr>
          <a:lstStyle/>
          <a:p>
            <a:r>
              <a:rPr lang="zh-CN" altLang="en-US" sz="2400" b="1" dirty="0" smtClean="0">
                <a:solidFill>
                  <a:srgbClr val="C00000"/>
                </a:solidFill>
              </a:rPr>
              <a:t>局部类示例</a:t>
            </a:r>
            <a:endParaRPr lang="zh-CN" altLang="en-US" sz="2400" b="1" dirty="0">
              <a:solidFill>
                <a:srgbClr val="C00000"/>
              </a:solidFill>
            </a:endParaRP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5.11</a:t>
            </a:r>
            <a:r>
              <a:rPr lang="zh-CN" altLang="en-US" dirty="0" smtClean="0"/>
              <a:t> 内部类</a:t>
            </a:r>
            <a:endParaRPr lang="zh-CN" altLang="en-US" dirty="0"/>
          </a:p>
        </p:txBody>
      </p:sp>
      <p:sp>
        <p:nvSpPr>
          <p:cNvPr id="4" name="TextBox 3"/>
          <p:cNvSpPr txBox="1"/>
          <p:nvPr/>
        </p:nvSpPr>
        <p:spPr>
          <a:xfrm>
            <a:off x="395536" y="980728"/>
            <a:ext cx="8424936" cy="2831544"/>
          </a:xfrm>
          <a:prstGeom prst="rect">
            <a:avLst/>
          </a:prstGeom>
          <a:noFill/>
        </p:spPr>
        <p:txBody>
          <a:bodyPr wrap="square" rtlCol="0">
            <a:spAutoFit/>
          </a:bodyPr>
          <a:lstStyle/>
          <a:p>
            <a:pPr>
              <a:spcBef>
                <a:spcPts val="600"/>
              </a:spcBef>
              <a:spcAft>
                <a:spcPts val="600"/>
              </a:spcAft>
              <a:buFont typeface="Wingdings" pitchFamily="2" charset="2"/>
              <a:buChar char="n"/>
            </a:pPr>
            <a:r>
              <a:rPr lang="en-US" altLang="zh-CN" sz="2800" b="1" dirty="0" smtClean="0">
                <a:solidFill>
                  <a:srgbClr val="FF0000"/>
                </a:solidFill>
                <a:latin typeface="Arial" pitchFamily="34" charset="0"/>
                <a:ea typeface="华文细黑" pitchFamily="2" charset="-122"/>
                <a:cs typeface="Arial" pitchFamily="34" charset="0"/>
              </a:rPr>
              <a:t>3</a:t>
            </a:r>
            <a:r>
              <a:rPr lang="zh-CN" altLang="en-US" sz="2800" b="1" dirty="0" smtClean="0">
                <a:solidFill>
                  <a:srgbClr val="FF0000"/>
                </a:solidFill>
                <a:latin typeface="Arial" pitchFamily="34" charset="0"/>
                <a:ea typeface="华文细黑" pitchFamily="2" charset="-122"/>
                <a:cs typeface="Arial" pitchFamily="34" charset="0"/>
              </a:rPr>
              <a:t> 匿名类</a:t>
            </a:r>
            <a:endParaRPr lang="en-US" altLang="zh-CN" sz="2800" b="1" dirty="0" smtClean="0">
              <a:solidFill>
                <a:srgbClr val="FF0000"/>
              </a:solidFill>
              <a:latin typeface="Arial" pitchFamily="34" charset="0"/>
              <a:ea typeface="华文细黑" pitchFamily="2" charset="-122"/>
              <a:cs typeface="Arial" pitchFamily="34" charset="0"/>
            </a:endParaRPr>
          </a:p>
          <a:p>
            <a:pPr>
              <a:spcBef>
                <a:spcPts val="600"/>
              </a:spcBef>
              <a:spcAft>
                <a:spcPts val="600"/>
              </a:spcAft>
              <a:buFont typeface="Wingdings" pitchFamily="2" charset="2"/>
              <a:buChar char="Ø"/>
            </a:pPr>
            <a:r>
              <a:rPr lang="zh-CN" altLang="en-US" sz="2600" b="1" dirty="0" smtClean="0">
                <a:solidFill>
                  <a:srgbClr val="0000FF"/>
                </a:solidFill>
                <a:latin typeface="Arial" pitchFamily="34" charset="0"/>
                <a:ea typeface="华文细黑" pitchFamily="2" charset="-122"/>
                <a:cs typeface="Arial" pitchFamily="34" charset="0"/>
              </a:rPr>
              <a:t>匿名类是指没有名称的类，一般情况下，如果用一个类对另一个类进行扩展</a:t>
            </a:r>
            <a:r>
              <a:rPr lang="en-US" altLang="zh-CN" sz="2600" b="1" dirty="0" smtClean="0">
                <a:solidFill>
                  <a:srgbClr val="0000FF"/>
                </a:solidFill>
                <a:latin typeface="Arial" pitchFamily="34" charset="0"/>
                <a:ea typeface="华文细黑" pitchFamily="2" charset="-122"/>
                <a:cs typeface="Arial" pitchFamily="34" charset="0"/>
              </a:rPr>
              <a:t>(</a:t>
            </a:r>
            <a:r>
              <a:rPr lang="zh-CN" altLang="en-US" sz="2600" b="1" dirty="0" smtClean="0">
                <a:solidFill>
                  <a:srgbClr val="0000FF"/>
                </a:solidFill>
                <a:latin typeface="Arial" pitchFamily="34" charset="0"/>
                <a:ea typeface="华文细黑" pitchFamily="2" charset="-122"/>
                <a:cs typeface="Arial" pitchFamily="34" charset="0"/>
              </a:rPr>
              <a:t>继承</a:t>
            </a:r>
            <a:r>
              <a:rPr lang="en-US" altLang="zh-CN" sz="2600" b="1" dirty="0" smtClean="0">
                <a:solidFill>
                  <a:srgbClr val="0000FF"/>
                </a:solidFill>
                <a:latin typeface="Arial" pitchFamily="34" charset="0"/>
                <a:ea typeface="华文细黑" pitchFamily="2" charset="-122"/>
                <a:cs typeface="Arial" pitchFamily="34" charset="0"/>
              </a:rPr>
              <a:t>)</a:t>
            </a:r>
            <a:r>
              <a:rPr lang="zh-CN" altLang="en-US" sz="2600" b="1" dirty="0" smtClean="0">
                <a:solidFill>
                  <a:srgbClr val="0000FF"/>
                </a:solidFill>
                <a:latin typeface="Arial" pitchFamily="34" charset="0"/>
                <a:ea typeface="华文细黑" pitchFamily="2" charset="-122"/>
                <a:cs typeface="Arial" pitchFamily="34" charset="0"/>
              </a:rPr>
              <a:t>或者实现一个特定的接口，同时，这个类实现的功能比较简单，或者在程序中只使用一次，就可以用匿名类的方式创建这个类的实例。</a:t>
            </a:r>
            <a:endParaRPr lang="en-US" altLang="zh-CN" sz="2600" b="1" dirty="0" smtClean="0">
              <a:solidFill>
                <a:srgbClr val="0000FF"/>
              </a:solidFill>
              <a:latin typeface="Arial" pitchFamily="34" charset="0"/>
              <a:ea typeface="华文细黑" pitchFamily="2" charset="-122"/>
              <a:cs typeface="Arial" pitchFamily="34" charset="0"/>
            </a:endParaRPr>
          </a:p>
          <a:p>
            <a:pPr>
              <a:spcBef>
                <a:spcPts val="600"/>
              </a:spcBef>
              <a:spcAft>
                <a:spcPts val="600"/>
              </a:spcAft>
              <a:buFont typeface="Wingdings" pitchFamily="2" charset="2"/>
              <a:buChar char="Ø"/>
            </a:pPr>
            <a:r>
              <a:rPr lang="zh-CN" altLang="en-US" sz="2600" b="1" dirty="0" smtClean="0">
                <a:solidFill>
                  <a:srgbClr val="0000FF"/>
                </a:solidFill>
                <a:latin typeface="Arial" pitchFamily="34" charset="0"/>
                <a:ea typeface="华文细黑" pitchFamily="2" charset="-122"/>
                <a:cs typeface="Arial" pitchFamily="34" charset="0"/>
              </a:rPr>
              <a:t>创建匿名类的语法如下：</a:t>
            </a:r>
            <a:endParaRPr lang="en-US" altLang="zh-CN" sz="2600" b="1" dirty="0" smtClean="0">
              <a:solidFill>
                <a:srgbClr val="0000FF"/>
              </a:solidFill>
              <a:latin typeface="Arial" pitchFamily="34" charset="0"/>
              <a:ea typeface="华文细黑" pitchFamily="2" charset="-122"/>
              <a:cs typeface="Arial" pitchFamily="34" charset="0"/>
            </a:endParaRPr>
          </a:p>
        </p:txBody>
      </p:sp>
      <p:sp>
        <p:nvSpPr>
          <p:cNvPr id="5" name="TextBox 4"/>
          <p:cNvSpPr txBox="1"/>
          <p:nvPr/>
        </p:nvSpPr>
        <p:spPr>
          <a:xfrm>
            <a:off x="1691680" y="3988221"/>
            <a:ext cx="4896544" cy="1384995"/>
          </a:xfrm>
          <a:prstGeom prst="rect">
            <a:avLst/>
          </a:prstGeom>
          <a:solidFill>
            <a:srgbClr val="FFFFCC"/>
          </a:solidFill>
        </p:spPr>
        <p:txBody>
          <a:bodyPr wrap="square" rtlCol="0">
            <a:spAutoFit/>
          </a:bodyPr>
          <a:lstStyle/>
          <a:p>
            <a:r>
              <a:rPr lang="en-US" altLang="zh-CN" sz="2800" b="1" dirty="0" smtClean="0">
                <a:solidFill>
                  <a:srgbClr val="C00000"/>
                </a:solidFill>
              </a:rPr>
              <a:t>new</a:t>
            </a:r>
            <a:r>
              <a:rPr lang="zh-CN" altLang="en-US" sz="2800" b="1" dirty="0" smtClean="0">
                <a:solidFill>
                  <a:srgbClr val="0000FF"/>
                </a:solidFill>
              </a:rPr>
              <a:t> </a:t>
            </a:r>
            <a:r>
              <a:rPr lang="zh-CN" altLang="en-US" sz="2800" b="1" dirty="0" smtClean="0"/>
              <a:t>匿名类类名或接口名</a:t>
            </a:r>
            <a:r>
              <a:rPr lang="en-US" altLang="zh-CN" sz="2800" b="1" dirty="0" smtClean="0"/>
              <a:t>(){</a:t>
            </a:r>
          </a:p>
          <a:p>
            <a:r>
              <a:rPr lang="en-US" altLang="zh-CN" sz="2800" b="1" dirty="0" smtClean="0"/>
              <a:t>        </a:t>
            </a:r>
            <a:r>
              <a:rPr lang="zh-CN" altLang="en-US" sz="2800" b="1" dirty="0" smtClean="0"/>
              <a:t>类体</a:t>
            </a:r>
            <a:r>
              <a:rPr lang="en-US" altLang="zh-CN" sz="2800" b="1" dirty="0" smtClean="0"/>
              <a:t>;</a:t>
            </a:r>
          </a:p>
          <a:p>
            <a:r>
              <a:rPr lang="en-US" altLang="zh-CN" sz="2800" b="1" dirty="0" smtClean="0"/>
              <a:t>}</a:t>
            </a:r>
            <a:endParaRPr lang="zh-CN" altLang="en-US" sz="28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slide(fromBottom)">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slide(fromBottom)">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slide(fromBottom)">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5.1</a:t>
            </a:r>
            <a:r>
              <a:rPr lang="zh-CN" altLang="en-US" dirty="0"/>
              <a:t>抽象数据类型</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123" y="1124744"/>
            <a:ext cx="8313341" cy="4320480"/>
          </a:xfrm>
          <a:prstGeom prst="rect">
            <a:avLst/>
          </a:prstGeom>
          <a:noFill/>
          <a:ln w="9525">
            <a:solidFill>
              <a:srgbClr val="C00000"/>
            </a:solidFill>
            <a:miter lim="800000"/>
            <a:headEnd/>
            <a:tailEnd/>
          </a:ln>
          <a:extLst>
            <a:ext uri="{909E8E84-426E-40DD-AFC4-6F175D3DCCD1}">
              <a14:hiddenFill xmlns:a14="http://schemas.microsoft.com/office/drawing/2010/main">
                <a:solidFill>
                  <a:schemeClr val="accent1"/>
                </a:solidFill>
              </a14:hiddenFill>
            </a:ext>
          </a:extLst>
        </p:spPr>
      </p:pic>
      <p:sp>
        <p:nvSpPr>
          <p:cNvPr id="5" name="椭圆 4"/>
          <p:cNvSpPr/>
          <p:nvPr/>
        </p:nvSpPr>
        <p:spPr>
          <a:xfrm>
            <a:off x="1134688" y="4149080"/>
            <a:ext cx="6912768" cy="648072"/>
          </a:xfrm>
          <a:prstGeom prst="ellipse">
            <a:avLst/>
          </a:prstGeom>
          <a:noFill/>
          <a:ln w="38100">
            <a:prstDash val="dash"/>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6" name="TextBox 5"/>
          <p:cNvSpPr txBox="1"/>
          <p:nvPr/>
        </p:nvSpPr>
        <p:spPr>
          <a:xfrm>
            <a:off x="5940152" y="5225218"/>
            <a:ext cx="2016224" cy="461665"/>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zh-CN" sz="2400" b="1" dirty="0" err="1" smtClean="0"/>
              <a:t>str</a:t>
            </a:r>
            <a:r>
              <a:rPr lang="en-US" altLang="zh-CN" sz="2400" b="1" dirty="0" smtClean="0"/>
              <a:t>=science</a:t>
            </a:r>
            <a:endParaRPr lang="zh-CN" altLang="en-US" sz="2400" b="1" dirty="0"/>
          </a:p>
        </p:txBody>
      </p:sp>
    </p:spTree>
    <p:extLst>
      <p:ext uri="{BB962C8B-B14F-4D97-AF65-F5344CB8AC3E}">
        <p14:creationId xmlns:p14="http://schemas.microsoft.com/office/powerpoint/2010/main" val="2386455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5.11</a:t>
            </a:r>
            <a:r>
              <a:rPr lang="zh-CN" altLang="en-US" dirty="0" smtClean="0"/>
              <a:t> 内部类</a:t>
            </a:r>
            <a:endParaRPr lang="zh-CN" altLang="en-US" dirty="0"/>
          </a:p>
        </p:txBody>
      </p:sp>
      <p:sp>
        <p:nvSpPr>
          <p:cNvPr id="4" name="TextBox 3"/>
          <p:cNvSpPr txBox="1"/>
          <p:nvPr/>
        </p:nvSpPr>
        <p:spPr>
          <a:xfrm>
            <a:off x="395536" y="980728"/>
            <a:ext cx="8424936" cy="4308872"/>
          </a:xfrm>
          <a:prstGeom prst="rect">
            <a:avLst/>
          </a:prstGeom>
          <a:noFill/>
        </p:spPr>
        <p:txBody>
          <a:bodyPr wrap="square" rtlCol="0">
            <a:spAutoFit/>
          </a:bodyPr>
          <a:lstStyle/>
          <a:p>
            <a:pPr>
              <a:spcBef>
                <a:spcPts val="600"/>
              </a:spcBef>
              <a:spcAft>
                <a:spcPts val="600"/>
              </a:spcAft>
              <a:buFont typeface="Wingdings" pitchFamily="2" charset="2"/>
              <a:buChar char="Ø"/>
            </a:pPr>
            <a:r>
              <a:rPr lang="zh-CN" altLang="en-US" sz="2600" b="1" dirty="0" smtClean="0">
                <a:solidFill>
                  <a:srgbClr val="0000FF"/>
                </a:solidFill>
                <a:latin typeface="Arial" pitchFamily="34" charset="0"/>
                <a:ea typeface="华文细黑" pitchFamily="2" charset="-122"/>
                <a:cs typeface="Arial" pitchFamily="34" charset="0"/>
              </a:rPr>
              <a:t>匿名类具有如下特征：</a:t>
            </a:r>
            <a:endParaRPr lang="en-US" altLang="zh-CN" sz="2600" b="1" dirty="0" smtClean="0">
              <a:solidFill>
                <a:srgbClr val="0000FF"/>
              </a:solidFill>
              <a:latin typeface="Arial" pitchFamily="34" charset="0"/>
              <a:ea typeface="华文细黑" pitchFamily="2" charset="-122"/>
              <a:cs typeface="Arial" pitchFamily="34" charset="0"/>
            </a:endParaRPr>
          </a:p>
          <a:p>
            <a:pPr>
              <a:spcBef>
                <a:spcPts val="600"/>
              </a:spcBef>
              <a:spcAft>
                <a:spcPts val="600"/>
              </a:spcAft>
              <a:buFont typeface="Wingdings" pitchFamily="2" charset="2"/>
              <a:buChar char="ü"/>
            </a:pPr>
            <a:r>
              <a:rPr lang="en-US" altLang="zh-CN" sz="2600" b="1" dirty="0" smtClean="0">
                <a:latin typeface="Arial" pitchFamily="34" charset="0"/>
                <a:ea typeface="华文楷体" pitchFamily="2" charset="-122"/>
                <a:cs typeface="Arial" pitchFamily="34" charset="0"/>
              </a:rPr>
              <a:t>(1)</a:t>
            </a:r>
            <a:r>
              <a:rPr lang="zh-CN" altLang="en-US" sz="2600" b="1" dirty="0" smtClean="0">
                <a:latin typeface="Arial" pitchFamily="34" charset="0"/>
                <a:ea typeface="华文楷体" pitchFamily="2" charset="-122"/>
                <a:cs typeface="Arial" pitchFamily="34" charset="0"/>
              </a:rPr>
              <a:t>匿名类必须是一个具体的对象，不允许是</a:t>
            </a:r>
            <a:r>
              <a:rPr lang="en-US" altLang="zh-CN" sz="2600" b="1" dirty="0" smtClean="0">
                <a:latin typeface="Arial" pitchFamily="34" charset="0"/>
                <a:ea typeface="华文楷体" pitchFamily="2" charset="-122"/>
                <a:cs typeface="Arial" pitchFamily="34" charset="0"/>
              </a:rPr>
              <a:t>abstract</a:t>
            </a:r>
            <a:r>
              <a:rPr lang="zh-CN" altLang="en-US" sz="2600" b="1" dirty="0" smtClean="0">
                <a:latin typeface="Arial" pitchFamily="34" charset="0"/>
                <a:ea typeface="华文楷体" pitchFamily="2" charset="-122"/>
                <a:cs typeface="Arial" pitchFamily="34" charset="0"/>
              </a:rPr>
              <a:t>的，也不可以是</a:t>
            </a:r>
            <a:r>
              <a:rPr lang="en-US" altLang="zh-CN" sz="2600" b="1" dirty="0" smtClean="0">
                <a:latin typeface="Arial" pitchFamily="34" charset="0"/>
                <a:ea typeface="华文楷体" pitchFamily="2" charset="-122"/>
                <a:cs typeface="Arial" pitchFamily="34" charset="0"/>
              </a:rPr>
              <a:t>static</a:t>
            </a:r>
            <a:r>
              <a:rPr lang="zh-CN" altLang="en-US" sz="2600" b="1" dirty="0" smtClean="0">
                <a:latin typeface="Arial" pitchFamily="34" charset="0"/>
                <a:ea typeface="华文楷体" pitchFamily="2" charset="-122"/>
                <a:cs typeface="Arial" pitchFamily="34" charset="0"/>
              </a:rPr>
              <a:t>。</a:t>
            </a:r>
            <a:endParaRPr lang="en-US" altLang="zh-CN" sz="2600" b="1" dirty="0" smtClean="0">
              <a:latin typeface="Arial" pitchFamily="34" charset="0"/>
              <a:ea typeface="华文楷体" pitchFamily="2" charset="-122"/>
              <a:cs typeface="Arial" pitchFamily="34" charset="0"/>
            </a:endParaRPr>
          </a:p>
          <a:p>
            <a:pPr>
              <a:spcBef>
                <a:spcPts val="600"/>
              </a:spcBef>
              <a:spcAft>
                <a:spcPts val="600"/>
              </a:spcAft>
              <a:buFont typeface="Wingdings" pitchFamily="2" charset="2"/>
              <a:buChar char="ü"/>
            </a:pPr>
            <a:r>
              <a:rPr lang="en-US" altLang="zh-CN" sz="2600" b="1" dirty="0" smtClean="0">
                <a:latin typeface="Arial" pitchFamily="34" charset="0"/>
                <a:ea typeface="华文楷体" pitchFamily="2" charset="-122"/>
                <a:cs typeface="Arial" pitchFamily="34" charset="0"/>
              </a:rPr>
              <a:t>(2)</a:t>
            </a:r>
            <a:r>
              <a:rPr lang="zh-CN" altLang="en-US" sz="2600" b="1" dirty="0" smtClean="0">
                <a:latin typeface="Arial" pitchFamily="34" charset="0"/>
                <a:ea typeface="华文楷体" pitchFamily="2" charset="-122"/>
                <a:cs typeface="Arial" pitchFamily="34" charset="0"/>
              </a:rPr>
              <a:t>匿名类的类体必须将其继承或实现的内容具体化</a:t>
            </a:r>
            <a:r>
              <a:rPr lang="en-US" altLang="zh-CN" sz="2600" b="1" dirty="0" smtClean="0">
                <a:latin typeface="Arial" pitchFamily="34" charset="0"/>
                <a:ea typeface="华文楷体" pitchFamily="2" charset="-122"/>
                <a:cs typeface="Arial" pitchFamily="34" charset="0"/>
              </a:rPr>
              <a:t>(</a:t>
            </a:r>
            <a:r>
              <a:rPr lang="zh-CN" altLang="en-US" sz="2600" b="1" dirty="0" smtClean="0">
                <a:latin typeface="Arial" pitchFamily="34" charset="0"/>
                <a:ea typeface="华文楷体" pitchFamily="2" charset="-122"/>
                <a:cs typeface="Arial" pitchFamily="34" charset="0"/>
              </a:rPr>
              <a:t>与普通类没有差别</a:t>
            </a:r>
            <a:r>
              <a:rPr lang="en-US" altLang="zh-CN" sz="2600" b="1" dirty="0" smtClean="0">
                <a:latin typeface="Arial" pitchFamily="34" charset="0"/>
                <a:ea typeface="华文楷体" pitchFamily="2" charset="-122"/>
                <a:cs typeface="Arial" pitchFamily="34" charset="0"/>
              </a:rPr>
              <a:t>)</a:t>
            </a:r>
            <a:r>
              <a:rPr lang="zh-CN" altLang="en-US" sz="2600" b="1" dirty="0" smtClean="0">
                <a:latin typeface="Arial" pitchFamily="34" charset="0"/>
                <a:ea typeface="华文楷体" pitchFamily="2" charset="-122"/>
                <a:cs typeface="Arial" pitchFamily="34" charset="0"/>
              </a:rPr>
              <a:t>。</a:t>
            </a:r>
            <a:endParaRPr lang="en-US" altLang="zh-CN" sz="2600" b="1" dirty="0" smtClean="0">
              <a:latin typeface="Arial" pitchFamily="34" charset="0"/>
              <a:ea typeface="华文楷体" pitchFamily="2" charset="-122"/>
              <a:cs typeface="Arial" pitchFamily="34" charset="0"/>
            </a:endParaRPr>
          </a:p>
          <a:p>
            <a:pPr>
              <a:spcBef>
                <a:spcPts val="600"/>
              </a:spcBef>
              <a:spcAft>
                <a:spcPts val="600"/>
              </a:spcAft>
              <a:buFont typeface="Wingdings" pitchFamily="2" charset="2"/>
              <a:buChar char="ü"/>
            </a:pPr>
            <a:r>
              <a:rPr lang="en-US" altLang="zh-CN" sz="2600" b="1" dirty="0" smtClean="0">
                <a:latin typeface="Arial" pitchFamily="34" charset="0"/>
                <a:ea typeface="华文楷体" pitchFamily="2" charset="-122"/>
                <a:cs typeface="Arial" pitchFamily="34" charset="0"/>
              </a:rPr>
              <a:t>(3)</a:t>
            </a:r>
            <a:r>
              <a:rPr lang="zh-CN" altLang="en-US" sz="2600" b="1" dirty="0" smtClean="0">
                <a:latin typeface="Arial" pitchFamily="34" charset="0"/>
                <a:ea typeface="华文楷体" pitchFamily="2" charset="-122"/>
                <a:cs typeface="Arial" pitchFamily="34" charset="0"/>
              </a:rPr>
              <a:t>匿名类本身没有名字，所以没有构造方法，只能用</a:t>
            </a:r>
            <a:r>
              <a:rPr lang="en-US" altLang="zh-CN" sz="2600" b="1" dirty="0" smtClean="0">
                <a:latin typeface="Arial" pitchFamily="34" charset="0"/>
                <a:ea typeface="华文楷体" pitchFamily="2" charset="-122"/>
                <a:cs typeface="Arial" pitchFamily="34" charset="0"/>
              </a:rPr>
              <a:t>super</a:t>
            </a:r>
            <a:r>
              <a:rPr lang="zh-CN" altLang="en-US" sz="2600" b="1" dirty="0" smtClean="0">
                <a:latin typeface="Arial" pitchFamily="34" charset="0"/>
                <a:ea typeface="华文楷体" pitchFamily="2" charset="-122"/>
                <a:cs typeface="Arial" pitchFamily="34" charset="0"/>
              </a:rPr>
              <a:t>关键字调用其父类的构造方法。</a:t>
            </a:r>
            <a:endParaRPr lang="en-US" altLang="zh-CN" sz="2600" b="1" dirty="0" smtClean="0">
              <a:latin typeface="Arial" pitchFamily="34" charset="0"/>
              <a:ea typeface="华文楷体" pitchFamily="2" charset="-122"/>
              <a:cs typeface="Arial" pitchFamily="34" charset="0"/>
            </a:endParaRPr>
          </a:p>
          <a:p>
            <a:pPr>
              <a:spcBef>
                <a:spcPts val="600"/>
              </a:spcBef>
              <a:spcAft>
                <a:spcPts val="600"/>
              </a:spcAft>
              <a:buFont typeface="Wingdings" pitchFamily="2" charset="2"/>
              <a:buChar char="ü"/>
            </a:pPr>
            <a:r>
              <a:rPr lang="en-US" altLang="zh-CN" sz="2600" b="1" dirty="0" smtClean="0">
                <a:latin typeface="Arial" pitchFamily="34" charset="0"/>
                <a:ea typeface="华文楷体" pitchFamily="2" charset="-122"/>
                <a:cs typeface="Arial" pitchFamily="34" charset="0"/>
              </a:rPr>
              <a:t>(4)</a:t>
            </a:r>
            <a:r>
              <a:rPr lang="zh-CN" altLang="en-US" sz="2600" b="1" dirty="0" smtClean="0">
                <a:latin typeface="Arial" pitchFamily="34" charset="0"/>
                <a:ea typeface="华文楷体" pitchFamily="2" charset="-122"/>
                <a:cs typeface="Arial" pitchFamily="34" charset="0"/>
              </a:rPr>
              <a:t>匿名类只能是</a:t>
            </a:r>
            <a:r>
              <a:rPr lang="en-US" altLang="zh-CN" sz="2600" b="1" dirty="0" smtClean="0">
                <a:latin typeface="Arial" pitchFamily="34" charset="0"/>
                <a:ea typeface="华文楷体" pitchFamily="2" charset="-122"/>
                <a:cs typeface="Arial" pitchFamily="34" charset="0"/>
              </a:rPr>
              <a:t>final</a:t>
            </a:r>
            <a:r>
              <a:rPr lang="zh-CN" altLang="en-US" sz="2600" b="1" dirty="0" smtClean="0">
                <a:latin typeface="Arial" pitchFamily="34" charset="0"/>
                <a:ea typeface="华文楷体" pitchFamily="2" charset="-122"/>
                <a:cs typeface="Arial" pitchFamily="34" charset="0"/>
              </a:rPr>
              <a:t>型的，其中包括的所有变量和方法都是</a:t>
            </a:r>
            <a:r>
              <a:rPr lang="en-US" altLang="zh-CN" sz="2600" b="1" dirty="0" smtClean="0">
                <a:latin typeface="Arial" pitchFamily="34" charset="0"/>
                <a:ea typeface="华文楷体" pitchFamily="2" charset="-122"/>
                <a:cs typeface="Arial" pitchFamily="34" charset="0"/>
              </a:rPr>
              <a:t>final</a:t>
            </a:r>
            <a:r>
              <a:rPr lang="zh-CN" altLang="en-US" sz="2600" b="1" dirty="0" smtClean="0">
                <a:latin typeface="Arial" pitchFamily="34" charset="0"/>
                <a:ea typeface="华文楷体" pitchFamily="2" charset="-122"/>
                <a:cs typeface="Arial" pitchFamily="34" charset="0"/>
              </a:rPr>
              <a:t>型的。</a:t>
            </a:r>
            <a:endParaRPr lang="en-US" altLang="zh-CN" sz="2600" b="1" dirty="0" smtClean="0">
              <a:latin typeface="Arial" pitchFamily="34" charset="0"/>
              <a:ea typeface="华文楷体" pitchFamily="2" charset="-122"/>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slide(fromBottom)">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slide(fromBottom)">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slide(fromBottom)">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slide(fromBottom)">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slide(fromBottom)">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5.11</a:t>
            </a:r>
            <a:r>
              <a:rPr lang="zh-CN" altLang="en-US" dirty="0" smtClean="0"/>
              <a:t> 内部类</a:t>
            </a:r>
            <a:endParaRPr lang="zh-CN" altLang="en-US" dirty="0"/>
          </a:p>
        </p:txBody>
      </p:sp>
      <p:pic>
        <p:nvPicPr>
          <p:cNvPr id="1026" name="Picture 2"/>
          <p:cNvPicPr>
            <a:picLocks noChangeAspect="1" noChangeArrowheads="1"/>
          </p:cNvPicPr>
          <p:nvPr/>
        </p:nvPicPr>
        <p:blipFill>
          <a:blip r:embed="rId2" cstate="print"/>
          <a:srcRect/>
          <a:stretch>
            <a:fillRect/>
          </a:stretch>
        </p:blipFill>
        <p:spPr bwMode="auto">
          <a:xfrm>
            <a:off x="1115616" y="188640"/>
            <a:ext cx="7505291" cy="6669360"/>
          </a:xfrm>
          <a:prstGeom prst="rect">
            <a:avLst/>
          </a:prstGeom>
          <a:noFill/>
          <a:ln w="9525">
            <a:solidFill>
              <a:srgbClr val="FF0000"/>
            </a:solidFill>
            <a:miter lim="800000"/>
            <a:headEnd/>
            <a:tailEnd/>
          </a:ln>
        </p:spPr>
      </p:pic>
      <p:sp>
        <p:nvSpPr>
          <p:cNvPr id="4" name="TextBox 3"/>
          <p:cNvSpPr txBox="1"/>
          <p:nvPr/>
        </p:nvSpPr>
        <p:spPr>
          <a:xfrm>
            <a:off x="323528" y="1111384"/>
            <a:ext cx="576064" cy="1938992"/>
          </a:xfrm>
          <a:prstGeom prst="rect">
            <a:avLst/>
          </a:prstGeom>
          <a:noFill/>
        </p:spPr>
        <p:txBody>
          <a:bodyPr wrap="square" rtlCol="0">
            <a:spAutoFit/>
          </a:bodyPr>
          <a:lstStyle/>
          <a:p>
            <a:r>
              <a:rPr lang="zh-CN" altLang="en-US" sz="2400" b="1" dirty="0" smtClean="0">
                <a:solidFill>
                  <a:srgbClr val="C00000"/>
                </a:solidFill>
              </a:rPr>
              <a:t>匿名类示例</a:t>
            </a:r>
            <a:endParaRPr lang="zh-CN" altLang="en-US" sz="2400" b="1" dirty="0">
              <a:solidFill>
                <a:srgbClr val="C00000"/>
              </a:solidFill>
            </a:endParaRP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5.11</a:t>
            </a:r>
            <a:r>
              <a:rPr lang="zh-CN" altLang="en-US" dirty="0" smtClean="0"/>
              <a:t> 内部类</a:t>
            </a:r>
            <a:endParaRPr lang="zh-CN" altLang="en-US" dirty="0"/>
          </a:p>
        </p:txBody>
      </p:sp>
      <p:sp>
        <p:nvSpPr>
          <p:cNvPr id="4" name="TextBox 3"/>
          <p:cNvSpPr txBox="1"/>
          <p:nvPr/>
        </p:nvSpPr>
        <p:spPr>
          <a:xfrm>
            <a:off x="395536" y="980728"/>
            <a:ext cx="8424936" cy="3385542"/>
          </a:xfrm>
          <a:prstGeom prst="rect">
            <a:avLst/>
          </a:prstGeom>
          <a:noFill/>
        </p:spPr>
        <p:txBody>
          <a:bodyPr wrap="square" rtlCol="0">
            <a:spAutoFit/>
          </a:bodyPr>
          <a:lstStyle/>
          <a:p>
            <a:pPr>
              <a:spcBef>
                <a:spcPts val="600"/>
              </a:spcBef>
              <a:spcAft>
                <a:spcPts val="600"/>
              </a:spcAft>
              <a:buFont typeface="Wingdings" pitchFamily="2" charset="2"/>
              <a:buChar char="n"/>
            </a:pPr>
            <a:r>
              <a:rPr lang="en-US" altLang="zh-CN" sz="2800" b="1" dirty="0" smtClean="0">
                <a:solidFill>
                  <a:srgbClr val="FF0000"/>
                </a:solidFill>
                <a:latin typeface="Arial" pitchFamily="34" charset="0"/>
                <a:ea typeface="华文细黑" pitchFamily="2" charset="-122"/>
                <a:cs typeface="Arial" pitchFamily="34" charset="0"/>
              </a:rPr>
              <a:t>4</a:t>
            </a:r>
            <a:r>
              <a:rPr lang="zh-CN" altLang="en-US" sz="2800" b="1" dirty="0" smtClean="0">
                <a:solidFill>
                  <a:srgbClr val="FF0000"/>
                </a:solidFill>
                <a:latin typeface="Arial" pitchFamily="34" charset="0"/>
                <a:ea typeface="华文细黑" pitchFamily="2" charset="-122"/>
                <a:cs typeface="Arial" pitchFamily="34" charset="0"/>
              </a:rPr>
              <a:t> 成员接口</a:t>
            </a:r>
            <a:endParaRPr lang="en-US" altLang="zh-CN" sz="2800" b="1" dirty="0" smtClean="0">
              <a:solidFill>
                <a:srgbClr val="FF0000"/>
              </a:solidFill>
              <a:latin typeface="Arial" pitchFamily="34" charset="0"/>
              <a:ea typeface="华文细黑" pitchFamily="2" charset="-122"/>
              <a:cs typeface="Arial" pitchFamily="34" charset="0"/>
            </a:endParaRPr>
          </a:p>
          <a:p>
            <a:pPr>
              <a:spcBef>
                <a:spcPts val="600"/>
              </a:spcBef>
              <a:spcAft>
                <a:spcPts val="600"/>
              </a:spcAft>
              <a:buFont typeface="Wingdings" pitchFamily="2" charset="2"/>
              <a:buChar char="Ø"/>
            </a:pPr>
            <a:r>
              <a:rPr lang="zh-CN" altLang="en-US" sz="2600" b="1" dirty="0" smtClean="0">
                <a:solidFill>
                  <a:srgbClr val="0000FF"/>
                </a:solidFill>
                <a:latin typeface="Arial" pitchFamily="34" charset="0"/>
                <a:ea typeface="华文细黑" pitchFamily="2" charset="-122"/>
                <a:cs typeface="Arial" pitchFamily="34" charset="0"/>
              </a:rPr>
              <a:t>成员接口是指在封装类或封装接口中声明的接口。</a:t>
            </a:r>
            <a:endParaRPr lang="en-US" altLang="zh-CN" sz="2600" b="1" dirty="0" smtClean="0">
              <a:solidFill>
                <a:srgbClr val="0000FF"/>
              </a:solidFill>
              <a:latin typeface="Arial" pitchFamily="34" charset="0"/>
              <a:ea typeface="华文细黑" pitchFamily="2" charset="-122"/>
              <a:cs typeface="Arial" pitchFamily="34" charset="0"/>
            </a:endParaRPr>
          </a:p>
          <a:p>
            <a:pPr>
              <a:spcBef>
                <a:spcPts val="600"/>
              </a:spcBef>
              <a:spcAft>
                <a:spcPts val="600"/>
              </a:spcAft>
              <a:buFont typeface="Wingdings" pitchFamily="2" charset="2"/>
              <a:buChar char="Ø"/>
            </a:pPr>
            <a:r>
              <a:rPr lang="zh-CN" altLang="en-US" sz="2600" b="1" dirty="0" smtClean="0">
                <a:solidFill>
                  <a:srgbClr val="0000FF"/>
                </a:solidFill>
                <a:latin typeface="Arial" pitchFamily="34" charset="0"/>
                <a:ea typeface="华文细黑" pitchFamily="2" charset="-122"/>
                <a:cs typeface="Arial" pitchFamily="34" charset="0"/>
              </a:rPr>
              <a:t>当一个接口被嵌套在一个类中时，该接口修饰符可以是</a:t>
            </a:r>
            <a:r>
              <a:rPr lang="en-US" altLang="zh-CN" sz="2600" b="1" dirty="0" smtClean="0">
                <a:solidFill>
                  <a:srgbClr val="0000FF"/>
                </a:solidFill>
                <a:latin typeface="Arial" pitchFamily="34" charset="0"/>
                <a:ea typeface="华文细黑" pitchFamily="2" charset="-122"/>
                <a:cs typeface="Arial" pitchFamily="34" charset="0"/>
              </a:rPr>
              <a:t>public</a:t>
            </a:r>
            <a:r>
              <a:rPr lang="zh-CN" altLang="en-US" sz="2600" b="1" dirty="0" smtClean="0">
                <a:solidFill>
                  <a:srgbClr val="0000FF"/>
                </a:solidFill>
                <a:latin typeface="Arial" pitchFamily="34" charset="0"/>
                <a:ea typeface="华文细黑" pitchFamily="2" charset="-122"/>
                <a:cs typeface="Arial" pitchFamily="34" charset="0"/>
              </a:rPr>
              <a:t>、</a:t>
            </a:r>
            <a:r>
              <a:rPr lang="en-US" altLang="zh-CN" sz="2600" b="1" dirty="0" smtClean="0">
                <a:solidFill>
                  <a:srgbClr val="0000FF"/>
                </a:solidFill>
                <a:latin typeface="Arial" pitchFamily="34" charset="0"/>
                <a:ea typeface="华文细黑" pitchFamily="2" charset="-122"/>
                <a:cs typeface="Arial" pitchFamily="34" charset="0"/>
              </a:rPr>
              <a:t>private</a:t>
            </a:r>
            <a:r>
              <a:rPr lang="zh-CN" altLang="en-US" sz="2600" b="1" dirty="0" smtClean="0">
                <a:solidFill>
                  <a:srgbClr val="0000FF"/>
                </a:solidFill>
                <a:latin typeface="Arial" pitchFamily="34" charset="0"/>
                <a:ea typeface="华文细黑" pitchFamily="2" charset="-122"/>
                <a:cs typeface="Arial" pitchFamily="34" charset="0"/>
              </a:rPr>
              <a:t>和缺省的，</a:t>
            </a:r>
            <a:r>
              <a:rPr lang="en-US" altLang="zh-CN" sz="2600" b="1" dirty="0" smtClean="0">
                <a:solidFill>
                  <a:srgbClr val="0000FF"/>
                </a:solidFill>
                <a:latin typeface="Arial" pitchFamily="34" charset="0"/>
                <a:ea typeface="华文细黑" pitchFamily="2" charset="-122"/>
                <a:cs typeface="Arial" pitchFamily="34" charset="0"/>
              </a:rPr>
              <a:t>private</a:t>
            </a:r>
            <a:r>
              <a:rPr lang="zh-CN" altLang="en-US" sz="2600" b="1" dirty="0" smtClean="0">
                <a:solidFill>
                  <a:srgbClr val="0000FF"/>
                </a:solidFill>
                <a:latin typeface="Arial" pitchFamily="34" charset="0"/>
                <a:ea typeface="华文细黑" pitchFamily="2" charset="-122"/>
                <a:cs typeface="Arial" pitchFamily="34" charset="0"/>
              </a:rPr>
              <a:t>接口只能在封装类的内部实现和使用。</a:t>
            </a:r>
            <a:endParaRPr lang="en-US" altLang="zh-CN" sz="2600" b="1" dirty="0" smtClean="0">
              <a:solidFill>
                <a:srgbClr val="0000FF"/>
              </a:solidFill>
              <a:latin typeface="Arial" pitchFamily="34" charset="0"/>
              <a:ea typeface="华文细黑" pitchFamily="2" charset="-122"/>
              <a:cs typeface="Arial" pitchFamily="34" charset="0"/>
            </a:endParaRPr>
          </a:p>
          <a:p>
            <a:pPr>
              <a:spcBef>
                <a:spcPts val="600"/>
              </a:spcBef>
              <a:spcAft>
                <a:spcPts val="600"/>
              </a:spcAft>
              <a:buFont typeface="Wingdings" pitchFamily="2" charset="2"/>
              <a:buChar char="Ø"/>
            </a:pPr>
            <a:r>
              <a:rPr lang="zh-CN" altLang="en-US" sz="2600" b="1" dirty="0" smtClean="0">
                <a:solidFill>
                  <a:srgbClr val="0000FF"/>
                </a:solidFill>
                <a:latin typeface="Arial" pitchFamily="34" charset="0"/>
                <a:ea typeface="华文细黑" pitchFamily="2" charset="-122"/>
                <a:cs typeface="Arial" pitchFamily="34" charset="0"/>
              </a:rPr>
              <a:t>当一个接口被嵌套在一个接口中时，成员接口自动拥有封装接口访问范围，可以在外部加以实现。</a:t>
            </a:r>
            <a:endParaRPr lang="en-US" altLang="zh-CN" sz="2600" b="1" dirty="0" smtClean="0">
              <a:solidFill>
                <a:srgbClr val="0000FF"/>
              </a:solidFill>
              <a:latin typeface="Arial" pitchFamily="34" charset="0"/>
              <a:ea typeface="华文细黑" pitchFamily="2" charset="-122"/>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slide(fromBottom)">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slide(fromBottom)">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slide(fromBottom)">
                                      <p:cBhvr>
                                        <p:cTn id="17"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5.11</a:t>
            </a:r>
            <a:r>
              <a:rPr lang="zh-CN" altLang="en-US" dirty="0" smtClean="0"/>
              <a:t> 内部类</a:t>
            </a:r>
            <a:endParaRPr lang="zh-CN" altLang="en-US" dirty="0"/>
          </a:p>
        </p:txBody>
      </p:sp>
      <p:pic>
        <p:nvPicPr>
          <p:cNvPr id="1026" name="Picture 2"/>
          <p:cNvPicPr>
            <a:picLocks noChangeAspect="1" noChangeArrowheads="1"/>
          </p:cNvPicPr>
          <p:nvPr/>
        </p:nvPicPr>
        <p:blipFill>
          <a:blip r:embed="rId2" cstate="print"/>
          <a:srcRect/>
          <a:stretch>
            <a:fillRect/>
          </a:stretch>
        </p:blipFill>
        <p:spPr bwMode="auto">
          <a:xfrm>
            <a:off x="1475656" y="188640"/>
            <a:ext cx="7056784" cy="6669360"/>
          </a:xfrm>
          <a:prstGeom prst="rect">
            <a:avLst/>
          </a:prstGeom>
          <a:noFill/>
          <a:ln w="9525">
            <a:solidFill>
              <a:srgbClr val="C00000"/>
            </a:solidFill>
            <a:miter lim="800000"/>
            <a:headEnd/>
            <a:tailEnd/>
          </a:ln>
        </p:spPr>
      </p:pic>
      <p:sp>
        <p:nvSpPr>
          <p:cNvPr id="5" name="TextBox 4"/>
          <p:cNvSpPr txBox="1"/>
          <p:nvPr/>
        </p:nvSpPr>
        <p:spPr>
          <a:xfrm>
            <a:off x="683568" y="1111384"/>
            <a:ext cx="576064" cy="2308324"/>
          </a:xfrm>
          <a:prstGeom prst="rect">
            <a:avLst/>
          </a:prstGeom>
          <a:noFill/>
        </p:spPr>
        <p:txBody>
          <a:bodyPr wrap="square" rtlCol="0">
            <a:spAutoFit/>
          </a:bodyPr>
          <a:lstStyle/>
          <a:p>
            <a:r>
              <a:rPr lang="zh-CN" altLang="en-US" sz="2400" b="1" dirty="0" smtClean="0">
                <a:solidFill>
                  <a:srgbClr val="C00000"/>
                </a:solidFill>
              </a:rPr>
              <a:t>成员接口示例</a:t>
            </a:r>
            <a:endParaRPr lang="zh-CN" altLang="en-US" sz="2400" b="1" dirty="0">
              <a:solidFill>
                <a:srgbClr val="C00000"/>
              </a:solidFill>
            </a:endParaRP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5.12 </a:t>
            </a:r>
            <a:r>
              <a:rPr lang="zh-CN" altLang="en-US" dirty="0" smtClean="0"/>
              <a:t>范型</a:t>
            </a:r>
            <a:endParaRPr lang="zh-CN" altLang="en-US" dirty="0"/>
          </a:p>
        </p:txBody>
      </p:sp>
      <p:sp>
        <p:nvSpPr>
          <p:cNvPr id="4" name="TextBox 3"/>
          <p:cNvSpPr txBox="1"/>
          <p:nvPr/>
        </p:nvSpPr>
        <p:spPr>
          <a:xfrm>
            <a:off x="395536" y="1052736"/>
            <a:ext cx="8424936" cy="3754874"/>
          </a:xfrm>
          <a:prstGeom prst="rect">
            <a:avLst/>
          </a:prstGeom>
          <a:noFill/>
        </p:spPr>
        <p:txBody>
          <a:bodyPr wrap="square" rtlCol="0">
            <a:spAutoFit/>
          </a:bodyPr>
          <a:lstStyle/>
          <a:p>
            <a:pPr>
              <a:spcBef>
                <a:spcPts val="600"/>
              </a:spcBef>
              <a:spcAft>
                <a:spcPts val="600"/>
              </a:spcAft>
              <a:buFont typeface="Wingdings" pitchFamily="2" charset="2"/>
              <a:buChar char="Ø"/>
            </a:pPr>
            <a:r>
              <a:rPr lang="en-US" altLang="zh-CN" sz="2600" b="1" dirty="0" smtClean="0">
                <a:solidFill>
                  <a:srgbClr val="0000FF"/>
                </a:solidFill>
                <a:latin typeface="Arial" pitchFamily="34" charset="0"/>
                <a:ea typeface="华文细黑" pitchFamily="2" charset="-122"/>
                <a:cs typeface="Arial" pitchFamily="34" charset="0"/>
              </a:rPr>
              <a:t>Java</a:t>
            </a:r>
            <a:r>
              <a:rPr lang="zh-CN" altLang="en-US" sz="2600" b="1" dirty="0" smtClean="0">
                <a:solidFill>
                  <a:srgbClr val="0000FF"/>
                </a:solidFill>
                <a:latin typeface="Arial" pitchFamily="34" charset="0"/>
                <a:ea typeface="华文细黑" pitchFamily="2" charset="-122"/>
                <a:cs typeface="Arial" pitchFamily="34" charset="0"/>
              </a:rPr>
              <a:t>语言中的范型是</a:t>
            </a:r>
            <a:r>
              <a:rPr lang="en-US" altLang="zh-CN" sz="2600" b="1" dirty="0" smtClean="0">
                <a:solidFill>
                  <a:srgbClr val="0000FF"/>
                </a:solidFill>
                <a:latin typeface="Arial" pitchFamily="34" charset="0"/>
                <a:ea typeface="华文细黑" pitchFamily="2" charset="-122"/>
                <a:cs typeface="Arial" pitchFamily="34" charset="0"/>
              </a:rPr>
              <a:t>JDK1.5</a:t>
            </a:r>
            <a:r>
              <a:rPr lang="zh-CN" altLang="en-US" sz="2600" b="1" dirty="0" smtClean="0">
                <a:solidFill>
                  <a:srgbClr val="0000FF"/>
                </a:solidFill>
                <a:latin typeface="Arial" pitchFamily="34" charset="0"/>
                <a:ea typeface="华文细黑" pitchFamily="2" charset="-122"/>
                <a:cs typeface="Arial" pitchFamily="34" charset="0"/>
              </a:rPr>
              <a:t>版本之后引入的新特性。</a:t>
            </a:r>
            <a:endParaRPr lang="en-US" altLang="zh-CN" sz="2600" b="1" dirty="0" smtClean="0">
              <a:solidFill>
                <a:srgbClr val="0000FF"/>
              </a:solidFill>
              <a:latin typeface="Arial" pitchFamily="34" charset="0"/>
              <a:ea typeface="华文细黑" pitchFamily="2" charset="-122"/>
              <a:cs typeface="Arial" pitchFamily="34" charset="0"/>
            </a:endParaRPr>
          </a:p>
          <a:p>
            <a:pPr>
              <a:spcBef>
                <a:spcPts val="600"/>
              </a:spcBef>
              <a:spcAft>
                <a:spcPts val="600"/>
              </a:spcAft>
              <a:buFont typeface="Wingdings" pitchFamily="2" charset="2"/>
              <a:buChar char="Ø"/>
            </a:pPr>
            <a:r>
              <a:rPr lang="zh-CN" altLang="en-US" sz="2600" b="1" dirty="0" smtClean="0">
                <a:solidFill>
                  <a:srgbClr val="0000FF"/>
                </a:solidFill>
                <a:latin typeface="Arial" pitchFamily="34" charset="0"/>
                <a:ea typeface="华文细黑" pitchFamily="2" charset="-122"/>
                <a:cs typeface="Arial" pitchFamily="34" charset="0"/>
              </a:rPr>
              <a:t>范型是对</a:t>
            </a:r>
            <a:r>
              <a:rPr lang="en-US" altLang="zh-CN" sz="2600" b="1" dirty="0" smtClean="0">
                <a:solidFill>
                  <a:srgbClr val="0000FF"/>
                </a:solidFill>
                <a:latin typeface="Arial" pitchFamily="34" charset="0"/>
                <a:ea typeface="华文细黑" pitchFamily="2" charset="-122"/>
                <a:cs typeface="Arial" pitchFamily="34" charset="0"/>
              </a:rPr>
              <a:t>Java</a:t>
            </a:r>
            <a:r>
              <a:rPr lang="zh-CN" altLang="en-US" sz="2600" b="1" dirty="0" smtClean="0">
                <a:solidFill>
                  <a:srgbClr val="0000FF"/>
                </a:solidFill>
                <a:latin typeface="Arial" pitchFamily="34" charset="0"/>
                <a:ea typeface="华文细黑" pitchFamily="2" charset="-122"/>
                <a:cs typeface="Arial" pitchFamily="34" charset="0"/>
              </a:rPr>
              <a:t>语言类型系统的一种扩展，它支持创建可以按类型进行参数化的类、接口或方法。</a:t>
            </a:r>
            <a:endParaRPr lang="en-US" altLang="zh-CN" sz="2600" b="1" dirty="0" smtClean="0">
              <a:solidFill>
                <a:srgbClr val="0000FF"/>
              </a:solidFill>
              <a:latin typeface="Arial" pitchFamily="34" charset="0"/>
              <a:ea typeface="华文细黑" pitchFamily="2" charset="-122"/>
              <a:cs typeface="Arial" pitchFamily="34" charset="0"/>
            </a:endParaRPr>
          </a:p>
          <a:p>
            <a:pPr>
              <a:spcBef>
                <a:spcPts val="600"/>
              </a:spcBef>
              <a:spcAft>
                <a:spcPts val="600"/>
              </a:spcAft>
              <a:buFont typeface="Wingdings" pitchFamily="2" charset="2"/>
              <a:buChar char="Ø"/>
            </a:pPr>
            <a:r>
              <a:rPr lang="zh-CN" altLang="en-US" sz="2600" b="1" dirty="0" smtClean="0">
                <a:solidFill>
                  <a:srgbClr val="0000FF"/>
                </a:solidFill>
                <a:latin typeface="Arial" pitchFamily="34" charset="0"/>
                <a:ea typeface="华文细黑" pitchFamily="2" charset="-122"/>
                <a:cs typeface="Arial" pitchFamily="34" charset="0"/>
              </a:rPr>
              <a:t>类型参数是使用参数化类型时指定类型的一个占位符，就像方法的形式参数是运行时传递的值占位符一样。</a:t>
            </a:r>
            <a:endParaRPr lang="en-US" altLang="zh-CN" sz="2600" b="1" dirty="0" smtClean="0">
              <a:solidFill>
                <a:srgbClr val="0000FF"/>
              </a:solidFill>
              <a:latin typeface="Arial" pitchFamily="34" charset="0"/>
              <a:ea typeface="华文细黑" pitchFamily="2" charset="-122"/>
              <a:cs typeface="Arial" pitchFamily="34" charset="0"/>
            </a:endParaRPr>
          </a:p>
          <a:p>
            <a:pPr>
              <a:spcBef>
                <a:spcPts val="600"/>
              </a:spcBef>
              <a:spcAft>
                <a:spcPts val="600"/>
              </a:spcAft>
              <a:buFont typeface="Wingdings" pitchFamily="2" charset="2"/>
              <a:buChar char="Ø"/>
            </a:pPr>
            <a:r>
              <a:rPr lang="zh-CN" altLang="en-US" sz="2600" b="1" dirty="0" smtClean="0">
                <a:solidFill>
                  <a:srgbClr val="0000FF"/>
                </a:solidFill>
                <a:latin typeface="Arial" pitchFamily="34" charset="0"/>
                <a:ea typeface="华文细黑" pitchFamily="2" charset="-122"/>
                <a:cs typeface="Arial" pitchFamily="34" charset="0"/>
              </a:rPr>
              <a:t>范型就是将所操作的数据类型参数化，即该数据类型被声明为一个参数，声明的类型参数在使用时用具体的类型来替换。</a:t>
            </a:r>
            <a:endParaRPr lang="en-US" altLang="zh-CN" sz="2600" b="1" dirty="0" smtClean="0">
              <a:solidFill>
                <a:srgbClr val="0000FF"/>
              </a:solidFill>
              <a:latin typeface="Arial" pitchFamily="34" charset="0"/>
              <a:ea typeface="华文细黑" pitchFamily="2" charset="-122"/>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slide(fromBottom)">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slide(fromBottom)">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slide(fromBottom)">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slide(fromBottom)">
                                      <p:cBhvr>
                                        <p:cTn id="2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5.12 </a:t>
            </a:r>
            <a:r>
              <a:rPr lang="zh-CN" altLang="en-US" dirty="0" smtClean="0"/>
              <a:t>范型</a:t>
            </a:r>
            <a:endParaRPr lang="zh-CN" altLang="en-US" dirty="0"/>
          </a:p>
        </p:txBody>
      </p:sp>
      <p:sp>
        <p:nvSpPr>
          <p:cNvPr id="4" name="TextBox 3"/>
          <p:cNvSpPr txBox="1"/>
          <p:nvPr/>
        </p:nvSpPr>
        <p:spPr>
          <a:xfrm>
            <a:off x="395536" y="980728"/>
            <a:ext cx="8424936" cy="1877437"/>
          </a:xfrm>
          <a:prstGeom prst="rect">
            <a:avLst/>
          </a:prstGeom>
          <a:noFill/>
        </p:spPr>
        <p:txBody>
          <a:bodyPr wrap="square" rtlCol="0">
            <a:spAutoFit/>
          </a:bodyPr>
          <a:lstStyle/>
          <a:p>
            <a:pPr>
              <a:spcAft>
                <a:spcPts val="600"/>
              </a:spcAft>
              <a:buFont typeface="Wingdings" pitchFamily="2" charset="2"/>
              <a:buChar char="n"/>
            </a:pPr>
            <a:r>
              <a:rPr lang="zh-CN" altLang="en-US" sz="2800" b="1" dirty="0" smtClean="0">
                <a:solidFill>
                  <a:srgbClr val="FF0000"/>
                </a:solidFill>
                <a:latin typeface="Arial" pitchFamily="34" charset="0"/>
                <a:ea typeface="华文细黑" pitchFamily="2" charset="-122"/>
                <a:cs typeface="Arial" pitchFamily="34" charset="0"/>
              </a:rPr>
              <a:t> </a:t>
            </a:r>
            <a:r>
              <a:rPr lang="en-US" altLang="zh-CN" sz="2800" b="1" dirty="0" smtClean="0">
                <a:solidFill>
                  <a:srgbClr val="FF0000"/>
                </a:solidFill>
                <a:latin typeface="Arial" pitchFamily="34" charset="0"/>
                <a:ea typeface="华文细黑" pitchFamily="2" charset="-122"/>
                <a:cs typeface="Arial" pitchFamily="34" charset="0"/>
              </a:rPr>
              <a:t>1</a:t>
            </a:r>
            <a:r>
              <a:rPr lang="zh-CN" altLang="en-US" sz="2800" b="1" dirty="0" smtClean="0">
                <a:solidFill>
                  <a:srgbClr val="FF0000"/>
                </a:solidFill>
                <a:latin typeface="Arial" pitchFamily="34" charset="0"/>
                <a:ea typeface="华文细黑" pitchFamily="2" charset="-122"/>
                <a:cs typeface="Arial" pitchFamily="34" charset="0"/>
              </a:rPr>
              <a:t> 范型的声明</a:t>
            </a:r>
            <a:endParaRPr lang="en-US" altLang="zh-CN" sz="2800" b="1" dirty="0" smtClean="0">
              <a:solidFill>
                <a:srgbClr val="FF0000"/>
              </a:solidFill>
              <a:latin typeface="Arial" pitchFamily="34" charset="0"/>
              <a:ea typeface="华文细黑" pitchFamily="2" charset="-122"/>
              <a:cs typeface="Arial" pitchFamily="34" charset="0"/>
            </a:endParaRPr>
          </a:p>
          <a:p>
            <a:pPr>
              <a:spcAft>
                <a:spcPts val="600"/>
              </a:spcAft>
              <a:buFont typeface="Wingdings" pitchFamily="2" charset="2"/>
              <a:buChar char="Ø"/>
            </a:pPr>
            <a:r>
              <a:rPr lang="zh-CN" altLang="en-US" sz="2600" b="1" dirty="0" smtClean="0">
                <a:latin typeface="Arial" pitchFamily="34" charset="0"/>
                <a:ea typeface="华文细黑" pitchFamily="2" charset="-122"/>
                <a:cs typeface="Arial" pitchFamily="34" charset="0"/>
              </a:rPr>
              <a:t>如果一个类或接口包含了一个或多个类型变量，则称该类或接口为范型类或范型接口。</a:t>
            </a:r>
            <a:endParaRPr lang="en-US" altLang="zh-CN" sz="2600" b="1" dirty="0" smtClean="0">
              <a:latin typeface="Arial" pitchFamily="34" charset="0"/>
              <a:ea typeface="华文细黑" pitchFamily="2" charset="-122"/>
              <a:cs typeface="Arial" pitchFamily="34" charset="0"/>
            </a:endParaRPr>
          </a:p>
          <a:p>
            <a:pPr>
              <a:spcAft>
                <a:spcPts val="600"/>
              </a:spcAft>
              <a:buFont typeface="Wingdings" pitchFamily="2" charset="2"/>
              <a:buChar char="Ø"/>
            </a:pPr>
            <a:r>
              <a:rPr lang="zh-CN" altLang="en-US" sz="2600" b="1" dirty="0" smtClean="0">
                <a:solidFill>
                  <a:srgbClr val="0000FF"/>
                </a:solidFill>
                <a:latin typeface="Arial" pitchFamily="34" charset="0"/>
                <a:ea typeface="华文细黑" pitchFamily="2" charset="-122"/>
                <a:cs typeface="Arial" pitchFamily="34" charset="0"/>
              </a:rPr>
              <a:t>范型类声明语法：</a:t>
            </a:r>
            <a:endParaRPr lang="en-US" altLang="zh-CN" sz="2600" b="1" dirty="0" smtClean="0">
              <a:solidFill>
                <a:srgbClr val="0000FF"/>
              </a:solidFill>
              <a:latin typeface="Arial" pitchFamily="34" charset="0"/>
              <a:ea typeface="华文细黑" pitchFamily="2" charset="-122"/>
              <a:cs typeface="Arial" pitchFamily="34" charset="0"/>
            </a:endParaRPr>
          </a:p>
        </p:txBody>
      </p:sp>
      <p:sp>
        <p:nvSpPr>
          <p:cNvPr id="5" name="TextBox 4"/>
          <p:cNvSpPr txBox="1"/>
          <p:nvPr/>
        </p:nvSpPr>
        <p:spPr>
          <a:xfrm>
            <a:off x="611560" y="2852936"/>
            <a:ext cx="7992888" cy="1446550"/>
          </a:xfrm>
          <a:prstGeom prst="rect">
            <a:avLst/>
          </a:prstGeom>
          <a:solidFill>
            <a:srgbClr val="FFFFCC"/>
          </a:solidFill>
        </p:spPr>
        <p:txBody>
          <a:bodyPr wrap="square" rtlCol="0">
            <a:spAutoFit/>
          </a:bodyPr>
          <a:lstStyle/>
          <a:p>
            <a:r>
              <a:rPr lang="en-US" altLang="zh-CN" sz="2200" b="1" dirty="0" smtClean="0">
                <a:latin typeface="Arial" pitchFamily="34" charset="0"/>
                <a:cs typeface="Arial" pitchFamily="34" charset="0"/>
              </a:rPr>
              <a:t>[</a:t>
            </a:r>
            <a:r>
              <a:rPr lang="zh-CN" altLang="en-US" sz="2200" b="1" dirty="0" smtClean="0">
                <a:latin typeface="Arial" pitchFamily="34" charset="0"/>
                <a:cs typeface="Arial" pitchFamily="34" charset="0"/>
              </a:rPr>
              <a:t>修饰符</a:t>
            </a:r>
            <a:r>
              <a:rPr lang="en-US" altLang="zh-CN" sz="2200" b="1" dirty="0" smtClean="0">
                <a:latin typeface="Arial" pitchFamily="34" charset="0"/>
                <a:cs typeface="Arial" pitchFamily="34" charset="0"/>
              </a:rPr>
              <a:t>]</a:t>
            </a:r>
            <a:r>
              <a:rPr lang="zh-CN" altLang="en-US" sz="2200" b="1" dirty="0" smtClean="0">
                <a:latin typeface="Arial" pitchFamily="34" charset="0"/>
                <a:cs typeface="Arial" pitchFamily="34" charset="0"/>
              </a:rPr>
              <a:t> </a:t>
            </a:r>
            <a:r>
              <a:rPr lang="en-US" altLang="zh-CN" sz="2200" b="1" dirty="0" smtClean="0">
                <a:latin typeface="Arial" pitchFamily="34" charset="0"/>
                <a:cs typeface="Arial" pitchFamily="34" charset="0"/>
              </a:rPr>
              <a:t>[static] [final] [abstract] </a:t>
            </a:r>
            <a:r>
              <a:rPr lang="en-US" altLang="zh-CN" sz="2200" b="1" dirty="0" smtClean="0">
                <a:solidFill>
                  <a:srgbClr val="C00000"/>
                </a:solidFill>
                <a:latin typeface="Arial" pitchFamily="34" charset="0"/>
                <a:cs typeface="Arial" pitchFamily="34" charset="0"/>
              </a:rPr>
              <a:t>class</a:t>
            </a:r>
            <a:r>
              <a:rPr lang="en-US" altLang="zh-CN" sz="2200" b="1" dirty="0" smtClean="0">
                <a:latin typeface="Arial" pitchFamily="34" charset="0"/>
                <a:cs typeface="Arial" pitchFamily="34" charset="0"/>
              </a:rPr>
              <a:t> </a:t>
            </a:r>
            <a:r>
              <a:rPr lang="zh-CN" altLang="en-US" sz="2200" b="1" dirty="0" smtClean="0">
                <a:solidFill>
                  <a:srgbClr val="0000FF"/>
                </a:solidFill>
                <a:latin typeface="Arial" pitchFamily="34" charset="0"/>
                <a:cs typeface="Arial" pitchFamily="34" charset="0"/>
              </a:rPr>
              <a:t>类名</a:t>
            </a:r>
            <a:r>
              <a:rPr lang="en-US" altLang="zh-CN" sz="2200" b="1" dirty="0" smtClean="0">
                <a:latin typeface="Arial" pitchFamily="34" charset="0"/>
                <a:cs typeface="Arial" pitchFamily="34" charset="0"/>
              </a:rPr>
              <a:t>&lt;</a:t>
            </a:r>
            <a:r>
              <a:rPr lang="zh-CN" altLang="en-US" sz="2200" b="1" dirty="0" smtClean="0">
                <a:solidFill>
                  <a:srgbClr val="FF00FF"/>
                </a:solidFill>
                <a:latin typeface="Arial" pitchFamily="34" charset="0"/>
                <a:cs typeface="Arial" pitchFamily="34" charset="0"/>
              </a:rPr>
              <a:t>类型参数表</a:t>
            </a:r>
            <a:r>
              <a:rPr lang="en-US" altLang="zh-CN" sz="2200" b="1" dirty="0" smtClean="0">
                <a:latin typeface="Arial" pitchFamily="34" charset="0"/>
                <a:cs typeface="Arial" pitchFamily="34" charset="0"/>
              </a:rPr>
              <a:t>&gt;</a:t>
            </a:r>
            <a:r>
              <a:rPr lang="zh-CN" altLang="en-US" sz="2200" b="1" dirty="0" smtClean="0">
                <a:latin typeface="Arial" pitchFamily="34" charset="0"/>
                <a:cs typeface="Arial" pitchFamily="34" charset="0"/>
              </a:rPr>
              <a:t> </a:t>
            </a:r>
            <a:endParaRPr lang="en-US" altLang="zh-CN" sz="2200" b="1" dirty="0" smtClean="0">
              <a:latin typeface="Arial" pitchFamily="34" charset="0"/>
              <a:cs typeface="Arial" pitchFamily="34" charset="0"/>
            </a:endParaRPr>
          </a:p>
          <a:p>
            <a:r>
              <a:rPr lang="en-US" altLang="zh-CN" sz="2200" b="1" dirty="0" smtClean="0">
                <a:latin typeface="Arial" pitchFamily="34" charset="0"/>
                <a:cs typeface="Arial" pitchFamily="34" charset="0"/>
              </a:rPr>
              <a:t>                               [extends</a:t>
            </a:r>
            <a:r>
              <a:rPr lang="zh-CN" altLang="en-US" sz="2200" b="1" dirty="0" smtClean="0">
                <a:latin typeface="Arial" pitchFamily="34" charset="0"/>
                <a:cs typeface="Arial" pitchFamily="34" charset="0"/>
              </a:rPr>
              <a:t> 父类名</a:t>
            </a:r>
            <a:r>
              <a:rPr lang="en-US" altLang="zh-CN" sz="2200" b="1" dirty="0" smtClean="0">
                <a:latin typeface="Arial" pitchFamily="34" charset="0"/>
                <a:cs typeface="Arial" pitchFamily="34" charset="0"/>
              </a:rPr>
              <a:t>]</a:t>
            </a:r>
            <a:r>
              <a:rPr lang="zh-CN" altLang="en-US" sz="2200" b="1" dirty="0" smtClean="0">
                <a:latin typeface="Arial" pitchFamily="34" charset="0"/>
                <a:cs typeface="Arial" pitchFamily="34" charset="0"/>
              </a:rPr>
              <a:t> </a:t>
            </a:r>
            <a:r>
              <a:rPr lang="en-US" altLang="zh-CN" sz="2200" b="1" dirty="0" smtClean="0">
                <a:latin typeface="Arial" pitchFamily="34" charset="0"/>
                <a:cs typeface="Arial" pitchFamily="34" charset="0"/>
              </a:rPr>
              <a:t>[implements </a:t>
            </a:r>
            <a:r>
              <a:rPr lang="zh-CN" altLang="en-US" sz="2200" b="1" dirty="0" smtClean="0">
                <a:latin typeface="Arial" pitchFamily="34" charset="0"/>
                <a:cs typeface="Arial" pitchFamily="34" charset="0"/>
              </a:rPr>
              <a:t>接口名</a:t>
            </a:r>
            <a:r>
              <a:rPr lang="en-US" altLang="zh-CN" sz="2200" b="1" dirty="0" smtClean="0">
                <a:latin typeface="Arial" pitchFamily="34" charset="0"/>
                <a:cs typeface="Arial" pitchFamily="34" charset="0"/>
              </a:rPr>
              <a:t>]{</a:t>
            </a:r>
          </a:p>
          <a:p>
            <a:r>
              <a:rPr lang="zh-CN" altLang="en-US" sz="2200" b="1" dirty="0" smtClean="0">
                <a:latin typeface="Arial" pitchFamily="34" charset="0"/>
                <a:cs typeface="Arial" pitchFamily="34" charset="0"/>
              </a:rPr>
              <a:t>         类体</a:t>
            </a:r>
            <a:r>
              <a:rPr lang="en-US" altLang="zh-CN" sz="2200" b="1" dirty="0" smtClean="0">
                <a:latin typeface="Arial" pitchFamily="34" charset="0"/>
                <a:cs typeface="Arial" pitchFamily="34" charset="0"/>
              </a:rPr>
              <a:t>;</a:t>
            </a:r>
          </a:p>
          <a:p>
            <a:r>
              <a:rPr lang="en-US" altLang="zh-CN" sz="2200" b="1" dirty="0" smtClean="0">
                <a:latin typeface="Arial" pitchFamily="34" charset="0"/>
                <a:cs typeface="Arial" pitchFamily="34" charset="0"/>
              </a:rPr>
              <a:t>}</a:t>
            </a:r>
            <a:endParaRPr lang="zh-CN" altLang="en-US" sz="2200" b="1" dirty="0">
              <a:latin typeface="Arial" pitchFamily="34" charset="0"/>
              <a:cs typeface="Arial" pitchFamily="34" charset="0"/>
            </a:endParaRPr>
          </a:p>
        </p:txBody>
      </p:sp>
      <p:sp>
        <p:nvSpPr>
          <p:cNvPr id="6" name="TextBox 5"/>
          <p:cNvSpPr txBox="1"/>
          <p:nvPr/>
        </p:nvSpPr>
        <p:spPr>
          <a:xfrm>
            <a:off x="395536" y="4509120"/>
            <a:ext cx="4248472" cy="492443"/>
          </a:xfrm>
          <a:prstGeom prst="rect">
            <a:avLst/>
          </a:prstGeom>
          <a:noFill/>
        </p:spPr>
        <p:txBody>
          <a:bodyPr wrap="square" rtlCol="0">
            <a:spAutoFit/>
          </a:bodyPr>
          <a:lstStyle/>
          <a:p>
            <a:pPr>
              <a:buFont typeface="Wingdings" pitchFamily="2" charset="2"/>
              <a:buChar char="Ø"/>
            </a:pPr>
            <a:r>
              <a:rPr lang="zh-CN" altLang="en-US" sz="2600" b="1" dirty="0" smtClean="0">
                <a:solidFill>
                  <a:srgbClr val="0000FF"/>
                </a:solidFill>
              </a:rPr>
              <a:t>范型接口的声明语法：</a:t>
            </a:r>
            <a:endParaRPr lang="zh-CN" altLang="en-US" sz="2600" b="1" dirty="0">
              <a:solidFill>
                <a:srgbClr val="0000FF"/>
              </a:solidFill>
            </a:endParaRPr>
          </a:p>
        </p:txBody>
      </p:sp>
      <p:sp>
        <p:nvSpPr>
          <p:cNvPr id="7" name="TextBox 6"/>
          <p:cNvSpPr txBox="1"/>
          <p:nvPr/>
        </p:nvSpPr>
        <p:spPr>
          <a:xfrm>
            <a:off x="144016" y="5085184"/>
            <a:ext cx="8748464" cy="1107996"/>
          </a:xfrm>
          <a:prstGeom prst="rect">
            <a:avLst/>
          </a:prstGeom>
          <a:solidFill>
            <a:srgbClr val="FFFFCC"/>
          </a:solidFill>
        </p:spPr>
        <p:txBody>
          <a:bodyPr wrap="square" rtlCol="0">
            <a:spAutoFit/>
          </a:bodyPr>
          <a:lstStyle/>
          <a:p>
            <a:r>
              <a:rPr lang="en-US" altLang="zh-CN" sz="2200" b="1" dirty="0" smtClean="0">
                <a:latin typeface="Arial" pitchFamily="34" charset="0"/>
                <a:cs typeface="Arial" pitchFamily="34" charset="0"/>
              </a:rPr>
              <a:t>[</a:t>
            </a:r>
            <a:r>
              <a:rPr lang="zh-CN" altLang="en-US" sz="2200" b="1" dirty="0" smtClean="0">
                <a:latin typeface="Arial" pitchFamily="34" charset="0"/>
                <a:cs typeface="Arial" pitchFamily="34" charset="0"/>
              </a:rPr>
              <a:t>修饰符</a:t>
            </a:r>
            <a:r>
              <a:rPr lang="en-US" altLang="zh-CN" sz="2200" b="1" dirty="0" smtClean="0">
                <a:latin typeface="Arial" pitchFamily="34" charset="0"/>
                <a:cs typeface="Arial" pitchFamily="34" charset="0"/>
              </a:rPr>
              <a:t>]</a:t>
            </a:r>
            <a:r>
              <a:rPr lang="zh-CN" altLang="en-US" sz="2200" b="1" dirty="0" smtClean="0">
                <a:latin typeface="Arial" pitchFamily="34" charset="0"/>
                <a:cs typeface="Arial" pitchFamily="34" charset="0"/>
              </a:rPr>
              <a:t> </a:t>
            </a:r>
            <a:r>
              <a:rPr lang="en-US" altLang="zh-CN" sz="2200" b="1" dirty="0" smtClean="0">
                <a:solidFill>
                  <a:srgbClr val="C00000"/>
                </a:solidFill>
                <a:latin typeface="Arial" pitchFamily="34" charset="0"/>
                <a:cs typeface="Arial" pitchFamily="34" charset="0"/>
              </a:rPr>
              <a:t>interface</a:t>
            </a:r>
            <a:r>
              <a:rPr lang="en-US" altLang="zh-CN" sz="2200" b="1" dirty="0" smtClean="0">
                <a:latin typeface="Arial" pitchFamily="34" charset="0"/>
                <a:cs typeface="Arial" pitchFamily="34" charset="0"/>
              </a:rPr>
              <a:t> </a:t>
            </a:r>
            <a:r>
              <a:rPr lang="zh-CN" altLang="en-US" sz="2200" b="1" dirty="0" smtClean="0">
                <a:solidFill>
                  <a:srgbClr val="0000FF"/>
                </a:solidFill>
                <a:latin typeface="Arial" pitchFamily="34" charset="0"/>
                <a:cs typeface="Arial" pitchFamily="34" charset="0"/>
              </a:rPr>
              <a:t>接口名称</a:t>
            </a:r>
            <a:r>
              <a:rPr lang="en-US" altLang="zh-CN" sz="2200" b="1" dirty="0" smtClean="0">
                <a:latin typeface="Arial" pitchFamily="34" charset="0"/>
                <a:cs typeface="Arial" pitchFamily="34" charset="0"/>
              </a:rPr>
              <a:t>&lt;</a:t>
            </a:r>
            <a:r>
              <a:rPr lang="zh-CN" altLang="en-US" sz="2200" b="1" dirty="0" smtClean="0">
                <a:solidFill>
                  <a:srgbClr val="FF00FF"/>
                </a:solidFill>
                <a:latin typeface="Arial" pitchFamily="34" charset="0"/>
                <a:cs typeface="Arial" pitchFamily="34" charset="0"/>
              </a:rPr>
              <a:t>类型参数表</a:t>
            </a:r>
            <a:r>
              <a:rPr lang="en-US" altLang="zh-CN" sz="2200" b="1" dirty="0" smtClean="0">
                <a:latin typeface="Arial" pitchFamily="34" charset="0"/>
                <a:cs typeface="Arial" pitchFamily="34" charset="0"/>
              </a:rPr>
              <a:t>&gt;</a:t>
            </a:r>
            <a:r>
              <a:rPr lang="zh-CN" altLang="en-US" sz="2200" b="1" dirty="0" smtClean="0">
                <a:latin typeface="Arial" pitchFamily="34" charset="0"/>
                <a:cs typeface="Arial" pitchFamily="34" charset="0"/>
              </a:rPr>
              <a:t>  </a:t>
            </a:r>
            <a:r>
              <a:rPr lang="en-US" altLang="zh-CN" sz="2200" b="1" dirty="0" smtClean="0">
                <a:latin typeface="Arial" pitchFamily="34" charset="0"/>
                <a:cs typeface="Arial" pitchFamily="34" charset="0"/>
              </a:rPr>
              <a:t>[extends</a:t>
            </a:r>
            <a:r>
              <a:rPr lang="zh-CN" altLang="en-US" sz="2200" b="1" dirty="0" smtClean="0">
                <a:latin typeface="Arial" pitchFamily="34" charset="0"/>
                <a:cs typeface="Arial" pitchFamily="34" charset="0"/>
              </a:rPr>
              <a:t> 父接口名列表</a:t>
            </a:r>
            <a:r>
              <a:rPr lang="en-US" altLang="zh-CN" sz="2200" b="1" dirty="0" smtClean="0">
                <a:latin typeface="Arial" pitchFamily="34" charset="0"/>
                <a:cs typeface="Arial" pitchFamily="34" charset="0"/>
              </a:rPr>
              <a:t>]</a:t>
            </a:r>
            <a:r>
              <a:rPr lang="zh-CN" altLang="en-US" sz="2200" b="1" dirty="0" smtClean="0">
                <a:latin typeface="Arial" pitchFamily="34" charset="0"/>
                <a:cs typeface="Arial" pitchFamily="34" charset="0"/>
              </a:rPr>
              <a:t> </a:t>
            </a:r>
            <a:r>
              <a:rPr lang="en-US" altLang="zh-CN" sz="2200" b="1" dirty="0" smtClean="0">
                <a:latin typeface="Arial" pitchFamily="34" charset="0"/>
                <a:cs typeface="Arial" pitchFamily="34" charset="0"/>
              </a:rPr>
              <a:t>{</a:t>
            </a:r>
          </a:p>
          <a:p>
            <a:r>
              <a:rPr lang="zh-CN" altLang="en-US" sz="2200" b="1" dirty="0" smtClean="0">
                <a:latin typeface="Arial" pitchFamily="34" charset="0"/>
                <a:cs typeface="Arial" pitchFamily="34" charset="0"/>
              </a:rPr>
              <a:t>         接口体</a:t>
            </a:r>
            <a:r>
              <a:rPr lang="en-US" altLang="zh-CN" sz="2200" b="1" dirty="0" smtClean="0">
                <a:latin typeface="Arial" pitchFamily="34" charset="0"/>
                <a:cs typeface="Arial" pitchFamily="34" charset="0"/>
              </a:rPr>
              <a:t>;</a:t>
            </a:r>
          </a:p>
          <a:p>
            <a:r>
              <a:rPr lang="en-US" altLang="zh-CN" sz="2200" b="1" dirty="0" smtClean="0">
                <a:latin typeface="Arial" pitchFamily="34" charset="0"/>
                <a:cs typeface="Arial" pitchFamily="34" charset="0"/>
              </a:rPr>
              <a:t>}</a:t>
            </a:r>
            <a:endParaRPr lang="zh-CN" altLang="en-US" sz="2200" b="1" dirty="0">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 calcmode="lin" valueType="num">
                                      <p:cBhvr>
                                        <p:cTn id="7" dur="500" fill="hold"/>
                                        <p:tgtEl>
                                          <p:spTgt spid="4">
                                            <p:txEl>
                                              <p:pRg st="1" end="1"/>
                                            </p:txEl>
                                          </p:spTgt>
                                        </p:tgtEl>
                                        <p:attrNameLst>
                                          <p:attrName>ppt_w</p:attrName>
                                        </p:attrNameLst>
                                      </p:cBhvr>
                                      <p:tavLst>
                                        <p:tav tm="0">
                                          <p:val>
                                            <p:strVal val="#ppt_w*0.05"/>
                                          </p:val>
                                        </p:tav>
                                        <p:tav tm="100000">
                                          <p:val>
                                            <p:strVal val="#ppt_w"/>
                                          </p:val>
                                        </p:tav>
                                      </p:tavLst>
                                    </p:anim>
                                    <p:anim calcmode="lin" valueType="num">
                                      <p:cBhvr>
                                        <p:cTn id="8" dur="500" fill="hold"/>
                                        <p:tgtEl>
                                          <p:spTgt spid="4">
                                            <p:txEl>
                                              <p:pRg st="1" end="1"/>
                                            </p:txEl>
                                          </p:spTgt>
                                        </p:tgtEl>
                                        <p:attrNameLst>
                                          <p:attrName>ppt_h</p:attrName>
                                        </p:attrNameLst>
                                      </p:cBhvr>
                                      <p:tavLst>
                                        <p:tav tm="0">
                                          <p:val>
                                            <p:strVal val="#ppt_h"/>
                                          </p:val>
                                        </p:tav>
                                        <p:tav tm="100000">
                                          <p:val>
                                            <p:strVal val="#ppt_h"/>
                                          </p:val>
                                        </p:tav>
                                      </p:tavLst>
                                    </p:anim>
                                    <p:anim calcmode="lin" valueType="num">
                                      <p:cBhvr>
                                        <p:cTn id="9" dur="500" fill="hold"/>
                                        <p:tgtEl>
                                          <p:spTgt spid="4">
                                            <p:txEl>
                                              <p:pRg st="1" end="1"/>
                                            </p:txEl>
                                          </p:spTgt>
                                        </p:tgtEl>
                                        <p:attrNameLst>
                                          <p:attrName>ppt_x</p:attrName>
                                        </p:attrNameLst>
                                      </p:cBhvr>
                                      <p:tavLst>
                                        <p:tav tm="0">
                                          <p:val>
                                            <p:strVal val="#ppt_x-.2"/>
                                          </p:val>
                                        </p:tav>
                                        <p:tav tm="100000">
                                          <p:val>
                                            <p:strVal val="#ppt_x"/>
                                          </p:val>
                                        </p:tav>
                                      </p:tavLst>
                                    </p:anim>
                                    <p:anim calcmode="lin" valueType="num">
                                      <p:cBhvr>
                                        <p:cTn id="10" dur="500" fill="hold"/>
                                        <p:tgtEl>
                                          <p:spTgt spid="4">
                                            <p:txEl>
                                              <p:pRg st="1" end="1"/>
                                            </p:txEl>
                                          </p:spTgt>
                                        </p:tgtEl>
                                        <p:attrNameLst>
                                          <p:attrName>ppt_y</p:attrName>
                                        </p:attrNameLst>
                                      </p:cBhvr>
                                      <p:tavLst>
                                        <p:tav tm="0">
                                          <p:val>
                                            <p:strVal val="#ppt_y"/>
                                          </p:val>
                                        </p:tav>
                                        <p:tav tm="100000">
                                          <p:val>
                                            <p:strVal val="#ppt_y"/>
                                          </p:val>
                                        </p:tav>
                                      </p:tavLst>
                                    </p:anim>
                                    <p:animEffect transition="in" filter="fade">
                                      <p:cBhvr>
                                        <p:cTn id="11" dur="500"/>
                                        <p:tgtEl>
                                          <p:spTgt spid="4">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54" presetClass="entr" presetSubtype="0" accel="100000" fill="hold" nodeType="click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anim calcmode="lin" valueType="num">
                                      <p:cBhvr>
                                        <p:cTn id="16" dur="500" fill="hold"/>
                                        <p:tgtEl>
                                          <p:spTgt spid="4">
                                            <p:txEl>
                                              <p:pRg st="2" end="2"/>
                                            </p:txEl>
                                          </p:spTgt>
                                        </p:tgtEl>
                                        <p:attrNameLst>
                                          <p:attrName>ppt_w</p:attrName>
                                        </p:attrNameLst>
                                      </p:cBhvr>
                                      <p:tavLst>
                                        <p:tav tm="0">
                                          <p:val>
                                            <p:strVal val="#ppt_w*0.05"/>
                                          </p:val>
                                        </p:tav>
                                        <p:tav tm="100000">
                                          <p:val>
                                            <p:strVal val="#ppt_w"/>
                                          </p:val>
                                        </p:tav>
                                      </p:tavLst>
                                    </p:anim>
                                    <p:anim calcmode="lin" valueType="num">
                                      <p:cBhvr>
                                        <p:cTn id="17" dur="500" fill="hold"/>
                                        <p:tgtEl>
                                          <p:spTgt spid="4">
                                            <p:txEl>
                                              <p:pRg st="2" end="2"/>
                                            </p:txEl>
                                          </p:spTgt>
                                        </p:tgtEl>
                                        <p:attrNameLst>
                                          <p:attrName>ppt_h</p:attrName>
                                        </p:attrNameLst>
                                      </p:cBhvr>
                                      <p:tavLst>
                                        <p:tav tm="0">
                                          <p:val>
                                            <p:strVal val="#ppt_h"/>
                                          </p:val>
                                        </p:tav>
                                        <p:tav tm="100000">
                                          <p:val>
                                            <p:strVal val="#ppt_h"/>
                                          </p:val>
                                        </p:tav>
                                      </p:tavLst>
                                    </p:anim>
                                    <p:anim calcmode="lin" valueType="num">
                                      <p:cBhvr>
                                        <p:cTn id="18" dur="500" fill="hold"/>
                                        <p:tgtEl>
                                          <p:spTgt spid="4">
                                            <p:txEl>
                                              <p:pRg st="2" end="2"/>
                                            </p:txEl>
                                          </p:spTgt>
                                        </p:tgtEl>
                                        <p:attrNameLst>
                                          <p:attrName>ppt_x</p:attrName>
                                        </p:attrNameLst>
                                      </p:cBhvr>
                                      <p:tavLst>
                                        <p:tav tm="0">
                                          <p:val>
                                            <p:strVal val="#ppt_x-.2"/>
                                          </p:val>
                                        </p:tav>
                                        <p:tav tm="100000">
                                          <p:val>
                                            <p:strVal val="#ppt_x"/>
                                          </p:val>
                                        </p:tav>
                                      </p:tavLst>
                                    </p:anim>
                                    <p:anim calcmode="lin" valueType="num">
                                      <p:cBhvr>
                                        <p:cTn id="19" dur="500" fill="hold"/>
                                        <p:tgtEl>
                                          <p:spTgt spid="4">
                                            <p:txEl>
                                              <p:pRg st="2" end="2"/>
                                            </p:txEl>
                                          </p:spTgt>
                                        </p:tgtEl>
                                        <p:attrNameLst>
                                          <p:attrName>ppt_y</p:attrName>
                                        </p:attrNameLst>
                                      </p:cBhvr>
                                      <p:tavLst>
                                        <p:tav tm="0">
                                          <p:val>
                                            <p:strVal val="#ppt_y"/>
                                          </p:val>
                                        </p:tav>
                                        <p:tav tm="100000">
                                          <p:val>
                                            <p:strVal val="#ppt_y"/>
                                          </p:val>
                                        </p:tav>
                                      </p:tavLst>
                                    </p:anim>
                                    <p:animEffect transition="in" filter="fade">
                                      <p:cBhvr>
                                        <p:cTn id="20" dur="500"/>
                                        <p:tgtEl>
                                          <p:spTgt spid="4">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54" presetClass="entr" presetSubtype="0" accel="100000"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cBhvr>
                                        <p:cTn id="29" dur="500" fill="hold"/>
                                        <p:tgtEl>
                                          <p:spTgt spid="6"/>
                                        </p:tgtEl>
                                        <p:attrNameLst>
                                          <p:attrName>ppt_w</p:attrName>
                                        </p:attrNameLst>
                                      </p:cBhvr>
                                      <p:tavLst>
                                        <p:tav tm="0">
                                          <p:val>
                                            <p:strVal val="#ppt_w*0.05"/>
                                          </p:val>
                                        </p:tav>
                                        <p:tav tm="100000">
                                          <p:val>
                                            <p:strVal val="#ppt_w"/>
                                          </p:val>
                                        </p:tav>
                                      </p:tavLst>
                                    </p:anim>
                                    <p:anim calcmode="lin" valueType="num">
                                      <p:cBhvr>
                                        <p:cTn id="30" dur="500" fill="hold"/>
                                        <p:tgtEl>
                                          <p:spTgt spid="6"/>
                                        </p:tgtEl>
                                        <p:attrNameLst>
                                          <p:attrName>ppt_h</p:attrName>
                                        </p:attrNameLst>
                                      </p:cBhvr>
                                      <p:tavLst>
                                        <p:tav tm="0">
                                          <p:val>
                                            <p:strVal val="#ppt_h"/>
                                          </p:val>
                                        </p:tav>
                                        <p:tav tm="100000">
                                          <p:val>
                                            <p:strVal val="#ppt_h"/>
                                          </p:val>
                                        </p:tav>
                                      </p:tavLst>
                                    </p:anim>
                                    <p:anim calcmode="lin" valueType="num">
                                      <p:cBhvr>
                                        <p:cTn id="31" dur="500" fill="hold"/>
                                        <p:tgtEl>
                                          <p:spTgt spid="6"/>
                                        </p:tgtEl>
                                        <p:attrNameLst>
                                          <p:attrName>ppt_x</p:attrName>
                                        </p:attrNameLst>
                                      </p:cBhvr>
                                      <p:tavLst>
                                        <p:tav tm="0">
                                          <p:val>
                                            <p:strVal val="#ppt_x-.2"/>
                                          </p:val>
                                        </p:tav>
                                        <p:tav tm="100000">
                                          <p:val>
                                            <p:strVal val="#ppt_x"/>
                                          </p:val>
                                        </p:tav>
                                      </p:tavLst>
                                    </p:anim>
                                    <p:anim calcmode="lin" valueType="num">
                                      <p:cBhvr>
                                        <p:cTn id="32" dur="500" fill="hold"/>
                                        <p:tgtEl>
                                          <p:spTgt spid="6"/>
                                        </p:tgtEl>
                                        <p:attrNameLst>
                                          <p:attrName>ppt_y</p:attrName>
                                        </p:attrNameLst>
                                      </p:cBhvr>
                                      <p:tavLst>
                                        <p:tav tm="0">
                                          <p:val>
                                            <p:strVal val="#ppt_y"/>
                                          </p:val>
                                        </p:tav>
                                        <p:tav tm="100000">
                                          <p:val>
                                            <p:strVal val="#ppt_y"/>
                                          </p:val>
                                        </p:tav>
                                      </p:tavLst>
                                    </p:anim>
                                    <p:animEffect transition="in" filter="fade">
                                      <p:cBhvr>
                                        <p:cTn id="33" dur="500"/>
                                        <p:tgtEl>
                                          <p:spTgt spid="6"/>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5.12 </a:t>
            </a:r>
            <a:r>
              <a:rPr lang="zh-CN" altLang="en-US" dirty="0" smtClean="0"/>
              <a:t>范型</a:t>
            </a:r>
            <a:endParaRPr lang="zh-CN" altLang="en-US" dirty="0"/>
          </a:p>
        </p:txBody>
      </p:sp>
      <p:sp>
        <p:nvSpPr>
          <p:cNvPr id="4" name="TextBox 3"/>
          <p:cNvSpPr txBox="1"/>
          <p:nvPr/>
        </p:nvSpPr>
        <p:spPr>
          <a:xfrm>
            <a:off x="395536" y="980728"/>
            <a:ext cx="8424936" cy="3046988"/>
          </a:xfrm>
          <a:prstGeom prst="rect">
            <a:avLst/>
          </a:prstGeom>
          <a:noFill/>
        </p:spPr>
        <p:txBody>
          <a:bodyPr wrap="square" rtlCol="0">
            <a:spAutoFit/>
          </a:bodyPr>
          <a:lstStyle/>
          <a:p>
            <a:pPr>
              <a:spcAft>
                <a:spcPts val="600"/>
              </a:spcAft>
              <a:buFont typeface="Wingdings" pitchFamily="2" charset="2"/>
              <a:buChar char="Ø"/>
            </a:pPr>
            <a:r>
              <a:rPr lang="zh-CN" altLang="en-US" sz="2600" b="1" dirty="0" smtClean="0">
                <a:solidFill>
                  <a:srgbClr val="0000FF"/>
                </a:solidFill>
                <a:latin typeface="Arial" pitchFamily="34" charset="0"/>
                <a:ea typeface="华文细黑" pitchFamily="2" charset="-122"/>
                <a:cs typeface="Arial" pitchFamily="34" charset="0"/>
              </a:rPr>
              <a:t>参数类型表说明：</a:t>
            </a:r>
            <a:endParaRPr lang="en-US" altLang="zh-CN" sz="2600" b="1" dirty="0" smtClean="0">
              <a:solidFill>
                <a:srgbClr val="0000FF"/>
              </a:solidFill>
              <a:latin typeface="Arial" pitchFamily="34" charset="0"/>
              <a:ea typeface="华文细黑" pitchFamily="2" charset="-122"/>
              <a:cs typeface="Arial" pitchFamily="34" charset="0"/>
            </a:endParaRPr>
          </a:p>
          <a:p>
            <a:pPr>
              <a:spcAft>
                <a:spcPts val="600"/>
              </a:spcAft>
              <a:buFont typeface="Wingdings" pitchFamily="2" charset="2"/>
              <a:buChar char="ü"/>
            </a:pPr>
            <a:r>
              <a:rPr lang="zh-CN" altLang="en-US" sz="2600" b="1" dirty="0" smtClean="0">
                <a:latin typeface="Arial" pitchFamily="34" charset="0"/>
                <a:ea typeface="楷体" pitchFamily="49" charset="-122"/>
                <a:cs typeface="Arial" pitchFamily="34" charset="0"/>
              </a:rPr>
              <a:t>参数列表可以包含若干个表示类型的参数，多个参数之间用逗号分隔。</a:t>
            </a:r>
            <a:endParaRPr lang="en-US" altLang="zh-CN" sz="2600" b="1" dirty="0" smtClean="0">
              <a:latin typeface="Arial" pitchFamily="34" charset="0"/>
              <a:ea typeface="楷体" pitchFamily="49" charset="-122"/>
              <a:cs typeface="Arial" pitchFamily="34" charset="0"/>
            </a:endParaRPr>
          </a:p>
          <a:p>
            <a:pPr>
              <a:spcAft>
                <a:spcPts val="600"/>
              </a:spcAft>
              <a:buFont typeface="Wingdings" pitchFamily="2" charset="2"/>
              <a:buChar char="ü"/>
            </a:pPr>
            <a:r>
              <a:rPr lang="zh-CN" altLang="en-US" sz="2600" b="1" dirty="0" smtClean="0">
                <a:latin typeface="Arial" pitchFamily="34" charset="0"/>
                <a:ea typeface="楷体" pitchFamily="49" charset="-122"/>
                <a:cs typeface="Arial" pitchFamily="34" charset="0"/>
              </a:rPr>
              <a:t>类型参数可以使用任何字符串，通常约定使用大写字母，一般情况下，用</a:t>
            </a:r>
            <a:r>
              <a:rPr lang="en-US" altLang="zh-CN" sz="2600" b="1" dirty="0" smtClean="0">
                <a:latin typeface="Arial" pitchFamily="34" charset="0"/>
                <a:ea typeface="楷体" pitchFamily="49" charset="-122"/>
                <a:cs typeface="Arial" pitchFamily="34" charset="0"/>
              </a:rPr>
              <a:t>T</a:t>
            </a:r>
            <a:r>
              <a:rPr lang="zh-CN" altLang="en-US" sz="2600" b="1" dirty="0" smtClean="0">
                <a:latin typeface="Arial" pitchFamily="34" charset="0"/>
                <a:ea typeface="楷体" pitchFamily="49" charset="-122"/>
                <a:cs typeface="Arial" pitchFamily="34" charset="0"/>
              </a:rPr>
              <a:t>表示任意类型，</a:t>
            </a:r>
            <a:r>
              <a:rPr lang="en-US" altLang="zh-CN" sz="2600" b="1" dirty="0" smtClean="0">
                <a:latin typeface="Arial" pitchFamily="34" charset="0"/>
                <a:ea typeface="楷体" pitchFamily="49" charset="-122"/>
                <a:cs typeface="Arial" pitchFamily="34" charset="0"/>
              </a:rPr>
              <a:t>K</a:t>
            </a:r>
            <a:r>
              <a:rPr lang="zh-CN" altLang="en-US" sz="2600" b="1" dirty="0" smtClean="0">
                <a:latin typeface="Arial" pitchFamily="34" charset="0"/>
                <a:ea typeface="楷体" pitchFamily="49" charset="-122"/>
                <a:cs typeface="Arial" pitchFamily="34" charset="0"/>
              </a:rPr>
              <a:t>、</a:t>
            </a:r>
            <a:r>
              <a:rPr lang="en-US" altLang="zh-CN" sz="2600" b="1" dirty="0" smtClean="0">
                <a:latin typeface="Arial" pitchFamily="34" charset="0"/>
                <a:ea typeface="楷体" pitchFamily="49" charset="-122"/>
                <a:cs typeface="Arial" pitchFamily="34" charset="0"/>
              </a:rPr>
              <a:t>V</a:t>
            </a:r>
            <a:r>
              <a:rPr lang="zh-CN" altLang="en-US" sz="2600" b="1" dirty="0" smtClean="0">
                <a:latin typeface="Arial" pitchFamily="34" charset="0"/>
                <a:ea typeface="楷体" pitchFamily="49" charset="-122"/>
                <a:cs typeface="Arial" pitchFamily="34" charset="0"/>
              </a:rPr>
              <a:t>分别表示“键值对”中的“键”和“值”的类型，</a:t>
            </a:r>
            <a:r>
              <a:rPr lang="en-US" altLang="zh-CN" sz="2600" b="1" dirty="0" smtClean="0">
                <a:latin typeface="Arial" pitchFamily="34" charset="0"/>
                <a:ea typeface="楷体" pitchFamily="49" charset="-122"/>
                <a:cs typeface="Arial" pitchFamily="34" charset="0"/>
              </a:rPr>
              <a:t>E</a:t>
            </a:r>
            <a:r>
              <a:rPr lang="zh-CN" altLang="en-US" sz="2600" b="1" dirty="0" smtClean="0">
                <a:latin typeface="Arial" pitchFamily="34" charset="0"/>
                <a:ea typeface="楷体" pitchFamily="49" charset="-122"/>
                <a:cs typeface="Arial" pitchFamily="34" charset="0"/>
              </a:rPr>
              <a:t>表示集合中的元素类型，</a:t>
            </a:r>
            <a:r>
              <a:rPr lang="en-US" altLang="zh-CN" sz="2600" b="1" dirty="0" smtClean="0">
                <a:latin typeface="Arial" pitchFamily="34" charset="0"/>
                <a:ea typeface="楷体" pitchFamily="49" charset="-122"/>
                <a:cs typeface="Arial" pitchFamily="34" charset="0"/>
              </a:rPr>
              <a:t>N</a:t>
            </a:r>
            <a:r>
              <a:rPr lang="zh-CN" altLang="en-US" sz="2600" b="1" dirty="0" smtClean="0">
                <a:latin typeface="Arial" pitchFamily="34" charset="0"/>
                <a:ea typeface="楷体" pitchFamily="49" charset="-122"/>
                <a:cs typeface="Arial" pitchFamily="34" charset="0"/>
              </a:rPr>
              <a:t>表示数字等等。</a:t>
            </a:r>
            <a:endParaRPr lang="en-US" altLang="zh-CN" sz="2600" b="1" dirty="0" smtClean="0">
              <a:latin typeface="Arial" pitchFamily="34" charset="0"/>
              <a:ea typeface="楷体" pitchFamily="49" charset="-122"/>
              <a:cs typeface="Arial" pitchFamily="34" charset="0"/>
            </a:endParaRPr>
          </a:p>
        </p:txBody>
      </p:sp>
      <p:sp>
        <p:nvSpPr>
          <p:cNvPr id="5" name="TextBox 4"/>
          <p:cNvSpPr txBox="1"/>
          <p:nvPr/>
        </p:nvSpPr>
        <p:spPr>
          <a:xfrm>
            <a:off x="2123728" y="4293096"/>
            <a:ext cx="4536504" cy="1938992"/>
          </a:xfrm>
          <a:prstGeom prst="rect">
            <a:avLst/>
          </a:prstGeom>
          <a:solidFill>
            <a:srgbClr val="FFFFCC"/>
          </a:solidFill>
          <a:ln>
            <a:solidFill>
              <a:srgbClr val="C00000"/>
            </a:solidFill>
          </a:ln>
        </p:spPr>
        <p:txBody>
          <a:bodyPr wrap="square" rtlCol="0">
            <a:spAutoFit/>
          </a:bodyPr>
          <a:lstStyle/>
          <a:p>
            <a:r>
              <a:rPr lang="en-US" altLang="zh-CN" sz="2400" dirty="0" smtClean="0">
                <a:latin typeface="Arial" pitchFamily="34" charset="0"/>
                <a:cs typeface="Arial" pitchFamily="34" charset="0"/>
              </a:rPr>
              <a:t>//</a:t>
            </a:r>
            <a:r>
              <a:rPr lang="zh-CN" altLang="en-US" sz="2400" dirty="0" smtClean="0">
                <a:latin typeface="Arial" pitchFamily="34" charset="0"/>
                <a:cs typeface="Arial" pitchFamily="34" charset="0"/>
              </a:rPr>
              <a:t>范型类</a:t>
            </a:r>
            <a:endParaRPr lang="en-US" altLang="zh-CN" sz="2400" dirty="0" smtClean="0">
              <a:latin typeface="Arial" pitchFamily="34" charset="0"/>
              <a:cs typeface="Arial" pitchFamily="34" charset="0"/>
            </a:endParaRPr>
          </a:p>
          <a:p>
            <a:r>
              <a:rPr lang="en-US" altLang="zh-CN" sz="2400" dirty="0" smtClean="0">
                <a:latin typeface="Arial" pitchFamily="34" charset="0"/>
                <a:cs typeface="Arial" pitchFamily="34" charset="0"/>
              </a:rPr>
              <a:t>Class</a:t>
            </a:r>
            <a:r>
              <a:rPr lang="zh-CN" altLang="en-US" sz="2400" dirty="0" smtClean="0">
                <a:latin typeface="Arial" pitchFamily="34" charset="0"/>
                <a:cs typeface="Arial" pitchFamily="34" charset="0"/>
              </a:rPr>
              <a:t> </a:t>
            </a:r>
            <a:r>
              <a:rPr lang="en-US" altLang="zh-CN" sz="2400" dirty="0" err="1" smtClean="0">
                <a:latin typeface="Arial" pitchFamily="34" charset="0"/>
                <a:cs typeface="Arial" pitchFamily="34" charset="0"/>
              </a:rPr>
              <a:t>GenClass</a:t>
            </a:r>
            <a:r>
              <a:rPr lang="en-US" altLang="zh-CN" sz="2400" dirty="0" smtClean="0">
                <a:latin typeface="Arial" pitchFamily="34" charset="0"/>
                <a:cs typeface="Arial" pitchFamily="34" charset="0"/>
              </a:rPr>
              <a:t>&lt;T, U&gt;{</a:t>
            </a:r>
          </a:p>
          <a:p>
            <a:r>
              <a:rPr lang="en-US" altLang="zh-CN" sz="2400" dirty="0" smtClean="0">
                <a:latin typeface="Arial" pitchFamily="34" charset="0"/>
                <a:cs typeface="Arial" pitchFamily="34" charset="0"/>
              </a:rPr>
              <a:t>        private T varT;</a:t>
            </a:r>
          </a:p>
          <a:p>
            <a:r>
              <a:rPr lang="en-US" altLang="zh-CN" sz="2400" dirty="0" smtClean="0">
                <a:latin typeface="Arial" pitchFamily="34" charset="0"/>
                <a:cs typeface="Arial" pitchFamily="34" charset="0"/>
              </a:rPr>
              <a:t>        private U </a:t>
            </a:r>
            <a:r>
              <a:rPr lang="en-US" altLang="zh-CN" sz="2400" dirty="0" err="1" smtClean="0">
                <a:latin typeface="Arial" pitchFamily="34" charset="0"/>
                <a:cs typeface="Arial" pitchFamily="34" charset="0"/>
              </a:rPr>
              <a:t>varU</a:t>
            </a:r>
            <a:r>
              <a:rPr lang="en-US" altLang="zh-CN" sz="2400" dirty="0" smtClean="0">
                <a:latin typeface="Arial" pitchFamily="34" charset="0"/>
                <a:cs typeface="Arial" pitchFamily="34" charset="0"/>
              </a:rPr>
              <a:t>;</a:t>
            </a:r>
          </a:p>
          <a:p>
            <a:r>
              <a:rPr lang="en-US" altLang="zh-CN" sz="2400" dirty="0" smtClean="0">
                <a:latin typeface="Arial" pitchFamily="34" charset="0"/>
                <a:cs typeface="Arial" pitchFamily="34" charset="0"/>
              </a:rPr>
              <a:t>}</a:t>
            </a:r>
            <a:endParaRPr lang="zh-CN" altLang="en-US" sz="2400" dirty="0">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 calcmode="lin" valueType="num">
                                      <p:cBhvr>
                                        <p:cTn id="7" dur="500" fill="hold"/>
                                        <p:tgtEl>
                                          <p:spTgt spid="4">
                                            <p:txEl>
                                              <p:pRg st="1" end="1"/>
                                            </p:txEl>
                                          </p:spTgt>
                                        </p:tgtEl>
                                        <p:attrNameLst>
                                          <p:attrName>ppt_w</p:attrName>
                                        </p:attrNameLst>
                                      </p:cBhvr>
                                      <p:tavLst>
                                        <p:tav tm="0">
                                          <p:val>
                                            <p:strVal val="#ppt_w*0.05"/>
                                          </p:val>
                                        </p:tav>
                                        <p:tav tm="100000">
                                          <p:val>
                                            <p:strVal val="#ppt_w"/>
                                          </p:val>
                                        </p:tav>
                                      </p:tavLst>
                                    </p:anim>
                                    <p:anim calcmode="lin" valueType="num">
                                      <p:cBhvr>
                                        <p:cTn id="8" dur="500" fill="hold"/>
                                        <p:tgtEl>
                                          <p:spTgt spid="4">
                                            <p:txEl>
                                              <p:pRg st="1" end="1"/>
                                            </p:txEl>
                                          </p:spTgt>
                                        </p:tgtEl>
                                        <p:attrNameLst>
                                          <p:attrName>ppt_h</p:attrName>
                                        </p:attrNameLst>
                                      </p:cBhvr>
                                      <p:tavLst>
                                        <p:tav tm="0">
                                          <p:val>
                                            <p:strVal val="#ppt_h"/>
                                          </p:val>
                                        </p:tav>
                                        <p:tav tm="100000">
                                          <p:val>
                                            <p:strVal val="#ppt_h"/>
                                          </p:val>
                                        </p:tav>
                                      </p:tavLst>
                                    </p:anim>
                                    <p:anim calcmode="lin" valueType="num">
                                      <p:cBhvr>
                                        <p:cTn id="9" dur="500" fill="hold"/>
                                        <p:tgtEl>
                                          <p:spTgt spid="4">
                                            <p:txEl>
                                              <p:pRg st="1" end="1"/>
                                            </p:txEl>
                                          </p:spTgt>
                                        </p:tgtEl>
                                        <p:attrNameLst>
                                          <p:attrName>ppt_x</p:attrName>
                                        </p:attrNameLst>
                                      </p:cBhvr>
                                      <p:tavLst>
                                        <p:tav tm="0">
                                          <p:val>
                                            <p:strVal val="#ppt_x-.2"/>
                                          </p:val>
                                        </p:tav>
                                        <p:tav tm="100000">
                                          <p:val>
                                            <p:strVal val="#ppt_x"/>
                                          </p:val>
                                        </p:tav>
                                      </p:tavLst>
                                    </p:anim>
                                    <p:anim calcmode="lin" valueType="num">
                                      <p:cBhvr>
                                        <p:cTn id="10" dur="500" fill="hold"/>
                                        <p:tgtEl>
                                          <p:spTgt spid="4">
                                            <p:txEl>
                                              <p:pRg st="1" end="1"/>
                                            </p:txEl>
                                          </p:spTgt>
                                        </p:tgtEl>
                                        <p:attrNameLst>
                                          <p:attrName>ppt_y</p:attrName>
                                        </p:attrNameLst>
                                      </p:cBhvr>
                                      <p:tavLst>
                                        <p:tav tm="0">
                                          <p:val>
                                            <p:strVal val="#ppt_y"/>
                                          </p:val>
                                        </p:tav>
                                        <p:tav tm="100000">
                                          <p:val>
                                            <p:strVal val="#ppt_y"/>
                                          </p:val>
                                        </p:tav>
                                      </p:tavLst>
                                    </p:anim>
                                    <p:animEffect transition="in" filter="fade">
                                      <p:cBhvr>
                                        <p:cTn id="11" dur="500"/>
                                        <p:tgtEl>
                                          <p:spTgt spid="4">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54" presetClass="entr" presetSubtype="0" accel="100000" fill="hold" nodeType="click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anim calcmode="lin" valueType="num">
                                      <p:cBhvr>
                                        <p:cTn id="16" dur="500" fill="hold"/>
                                        <p:tgtEl>
                                          <p:spTgt spid="4">
                                            <p:txEl>
                                              <p:pRg st="2" end="2"/>
                                            </p:txEl>
                                          </p:spTgt>
                                        </p:tgtEl>
                                        <p:attrNameLst>
                                          <p:attrName>ppt_w</p:attrName>
                                        </p:attrNameLst>
                                      </p:cBhvr>
                                      <p:tavLst>
                                        <p:tav tm="0">
                                          <p:val>
                                            <p:strVal val="#ppt_w*0.05"/>
                                          </p:val>
                                        </p:tav>
                                        <p:tav tm="100000">
                                          <p:val>
                                            <p:strVal val="#ppt_w"/>
                                          </p:val>
                                        </p:tav>
                                      </p:tavLst>
                                    </p:anim>
                                    <p:anim calcmode="lin" valueType="num">
                                      <p:cBhvr>
                                        <p:cTn id="17" dur="500" fill="hold"/>
                                        <p:tgtEl>
                                          <p:spTgt spid="4">
                                            <p:txEl>
                                              <p:pRg st="2" end="2"/>
                                            </p:txEl>
                                          </p:spTgt>
                                        </p:tgtEl>
                                        <p:attrNameLst>
                                          <p:attrName>ppt_h</p:attrName>
                                        </p:attrNameLst>
                                      </p:cBhvr>
                                      <p:tavLst>
                                        <p:tav tm="0">
                                          <p:val>
                                            <p:strVal val="#ppt_h"/>
                                          </p:val>
                                        </p:tav>
                                        <p:tav tm="100000">
                                          <p:val>
                                            <p:strVal val="#ppt_h"/>
                                          </p:val>
                                        </p:tav>
                                      </p:tavLst>
                                    </p:anim>
                                    <p:anim calcmode="lin" valueType="num">
                                      <p:cBhvr>
                                        <p:cTn id="18" dur="500" fill="hold"/>
                                        <p:tgtEl>
                                          <p:spTgt spid="4">
                                            <p:txEl>
                                              <p:pRg st="2" end="2"/>
                                            </p:txEl>
                                          </p:spTgt>
                                        </p:tgtEl>
                                        <p:attrNameLst>
                                          <p:attrName>ppt_x</p:attrName>
                                        </p:attrNameLst>
                                      </p:cBhvr>
                                      <p:tavLst>
                                        <p:tav tm="0">
                                          <p:val>
                                            <p:strVal val="#ppt_x-.2"/>
                                          </p:val>
                                        </p:tav>
                                        <p:tav tm="100000">
                                          <p:val>
                                            <p:strVal val="#ppt_x"/>
                                          </p:val>
                                        </p:tav>
                                      </p:tavLst>
                                    </p:anim>
                                    <p:anim calcmode="lin" valueType="num">
                                      <p:cBhvr>
                                        <p:cTn id="19" dur="500" fill="hold"/>
                                        <p:tgtEl>
                                          <p:spTgt spid="4">
                                            <p:txEl>
                                              <p:pRg st="2" end="2"/>
                                            </p:txEl>
                                          </p:spTgt>
                                        </p:tgtEl>
                                        <p:attrNameLst>
                                          <p:attrName>ppt_y</p:attrName>
                                        </p:attrNameLst>
                                      </p:cBhvr>
                                      <p:tavLst>
                                        <p:tav tm="0">
                                          <p:val>
                                            <p:strVal val="#ppt_y"/>
                                          </p:val>
                                        </p:tav>
                                        <p:tav tm="100000">
                                          <p:val>
                                            <p:strVal val="#ppt_y"/>
                                          </p:val>
                                        </p:tav>
                                      </p:tavLst>
                                    </p:anim>
                                    <p:animEffect transition="in" filter="fade">
                                      <p:cBhvr>
                                        <p:cTn id="20" dur="500"/>
                                        <p:tgtEl>
                                          <p:spTgt spid="4">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5.12 </a:t>
            </a:r>
            <a:r>
              <a:rPr lang="zh-CN" altLang="en-US" dirty="0" smtClean="0"/>
              <a:t>范型</a:t>
            </a:r>
            <a:endParaRPr lang="zh-CN" altLang="en-US" dirty="0"/>
          </a:p>
        </p:txBody>
      </p:sp>
      <p:sp>
        <p:nvSpPr>
          <p:cNvPr id="4" name="TextBox 3"/>
          <p:cNvSpPr txBox="1"/>
          <p:nvPr/>
        </p:nvSpPr>
        <p:spPr>
          <a:xfrm>
            <a:off x="395536" y="980728"/>
            <a:ext cx="8424936" cy="1292662"/>
          </a:xfrm>
          <a:prstGeom prst="rect">
            <a:avLst/>
          </a:prstGeom>
          <a:noFill/>
        </p:spPr>
        <p:txBody>
          <a:bodyPr wrap="square" rtlCol="0">
            <a:spAutoFit/>
          </a:bodyPr>
          <a:lstStyle/>
          <a:p>
            <a:pPr>
              <a:spcAft>
                <a:spcPts val="600"/>
              </a:spcAft>
              <a:buFont typeface="Wingdings" pitchFamily="2" charset="2"/>
              <a:buChar char="Ø"/>
            </a:pPr>
            <a:r>
              <a:rPr lang="zh-CN" altLang="en-US" sz="2600" b="1" dirty="0" smtClean="0">
                <a:solidFill>
                  <a:srgbClr val="0000FF"/>
                </a:solidFill>
                <a:latin typeface="Arial" pitchFamily="34" charset="0"/>
                <a:ea typeface="华文细黑" pitchFamily="2" charset="-122"/>
                <a:cs typeface="Arial" pitchFamily="34" charset="0"/>
              </a:rPr>
              <a:t>范型方法：</a:t>
            </a:r>
            <a:r>
              <a:rPr lang="en-US" altLang="zh-CN" sz="2600" b="1" dirty="0" smtClean="0">
                <a:latin typeface="Arial" pitchFamily="34" charset="0"/>
                <a:ea typeface="华文细黑" pitchFamily="2" charset="-122"/>
                <a:cs typeface="Arial" pitchFamily="34" charset="0"/>
              </a:rPr>
              <a:t>Java</a:t>
            </a:r>
            <a:r>
              <a:rPr lang="zh-CN" altLang="en-US" sz="2600" b="1" dirty="0" smtClean="0">
                <a:latin typeface="Arial" pitchFamily="34" charset="0"/>
                <a:ea typeface="华文细黑" pitchFamily="2" charset="-122"/>
                <a:cs typeface="Arial" pitchFamily="34" charset="0"/>
              </a:rPr>
              <a:t>中也可以定义范型方法，范型方法是指使用了类型参数的方法，包括范型构造方法和普通的范型方法。</a:t>
            </a:r>
            <a:endParaRPr lang="en-US" altLang="zh-CN" sz="2600" b="1" dirty="0" smtClean="0">
              <a:latin typeface="Arial" pitchFamily="34" charset="0"/>
              <a:ea typeface="华文细黑" pitchFamily="2" charset="-122"/>
              <a:cs typeface="Arial" pitchFamily="34" charset="0"/>
            </a:endParaRPr>
          </a:p>
        </p:txBody>
      </p:sp>
      <p:sp>
        <p:nvSpPr>
          <p:cNvPr id="8" name="TextBox 7"/>
          <p:cNvSpPr txBox="1"/>
          <p:nvPr/>
        </p:nvSpPr>
        <p:spPr>
          <a:xfrm>
            <a:off x="1187624" y="2204864"/>
            <a:ext cx="7560840" cy="4401205"/>
          </a:xfrm>
          <a:prstGeom prst="rect">
            <a:avLst/>
          </a:prstGeom>
          <a:solidFill>
            <a:srgbClr val="FFFFCC"/>
          </a:solidFill>
          <a:ln>
            <a:solidFill>
              <a:srgbClr val="C00000"/>
            </a:solidFill>
          </a:ln>
        </p:spPr>
        <p:txBody>
          <a:bodyPr wrap="square" rtlCol="0">
            <a:spAutoFit/>
          </a:bodyPr>
          <a:lstStyle/>
          <a:p>
            <a:r>
              <a:rPr lang="en-US" altLang="zh-CN" sz="2000" dirty="0" smtClean="0">
                <a:latin typeface="Arial" pitchFamily="34" charset="0"/>
                <a:cs typeface="Arial" pitchFamily="34" charset="0"/>
              </a:rPr>
              <a:t>//</a:t>
            </a:r>
            <a:r>
              <a:rPr lang="zh-CN" altLang="en-US" sz="2000" dirty="0" smtClean="0">
                <a:solidFill>
                  <a:srgbClr val="FF0000"/>
                </a:solidFill>
                <a:latin typeface="Arial" pitchFamily="34" charset="0"/>
                <a:cs typeface="Arial" pitchFamily="34" charset="0"/>
              </a:rPr>
              <a:t>范型类和范型方法</a:t>
            </a:r>
            <a:endParaRPr lang="en-US" altLang="zh-CN" sz="2000" dirty="0" smtClean="0">
              <a:solidFill>
                <a:srgbClr val="FF0000"/>
              </a:solidFill>
              <a:latin typeface="Arial" pitchFamily="34" charset="0"/>
              <a:cs typeface="Arial" pitchFamily="34" charset="0"/>
            </a:endParaRPr>
          </a:p>
          <a:p>
            <a:r>
              <a:rPr lang="en-US" altLang="zh-CN" sz="2000" dirty="0" smtClean="0">
                <a:latin typeface="Arial" pitchFamily="34" charset="0"/>
                <a:cs typeface="Arial" pitchFamily="34" charset="0"/>
              </a:rPr>
              <a:t>Class</a:t>
            </a:r>
            <a:r>
              <a:rPr lang="zh-CN" altLang="en-US" sz="2000" dirty="0" smtClean="0">
                <a:latin typeface="Arial" pitchFamily="34" charset="0"/>
                <a:cs typeface="Arial" pitchFamily="34" charset="0"/>
              </a:rPr>
              <a:t> </a:t>
            </a:r>
            <a:r>
              <a:rPr lang="en-US" altLang="zh-CN" sz="2000" dirty="0" err="1" smtClean="0">
                <a:latin typeface="Arial" pitchFamily="34" charset="0"/>
                <a:cs typeface="Arial" pitchFamily="34" charset="0"/>
              </a:rPr>
              <a:t>GenClass</a:t>
            </a:r>
            <a:r>
              <a:rPr lang="en-US" altLang="zh-CN" sz="2000" dirty="0" smtClean="0">
                <a:latin typeface="Arial" pitchFamily="34" charset="0"/>
                <a:cs typeface="Arial" pitchFamily="34" charset="0"/>
              </a:rPr>
              <a:t>&lt;T, U&gt;{</a:t>
            </a:r>
          </a:p>
          <a:p>
            <a:r>
              <a:rPr lang="en-US" altLang="zh-CN" sz="2000" dirty="0" smtClean="0">
                <a:latin typeface="Arial" pitchFamily="34" charset="0"/>
                <a:cs typeface="Arial" pitchFamily="34" charset="0"/>
              </a:rPr>
              <a:t>        private T varT;</a:t>
            </a:r>
          </a:p>
          <a:p>
            <a:r>
              <a:rPr lang="en-US" altLang="zh-CN" sz="2000" dirty="0" smtClean="0">
                <a:latin typeface="Arial" pitchFamily="34" charset="0"/>
                <a:cs typeface="Arial" pitchFamily="34" charset="0"/>
              </a:rPr>
              <a:t>        private U </a:t>
            </a:r>
            <a:r>
              <a:rPr lang="en-US" altLang="zh-CN" sz="2000" dirty="0" err="1" smtClean="0">
                <a:latin typeface="Arial" pitchFamily="34" charset="0"/>
                <a:cs typeface="Arial" pitchFamily="34" charset="0"/>
              </a:rPr>
              <a:t>varU</a:t>
            </a:r>
            <a:r>
              <a:rPr lang="en-US" altLang="zh-CN" sz="2000" dirty="0" smtClean="0">
                <a:latin typeface="Arial" pitchFamily="34" charset="0"/>
                <a:cs typeface="Arial" pitchFamily="34" charset="0"/>
              </a:rPr>
              <a:t>;</a:t>
            </a:r>
          </a:p>
          <a:p>
            <a:r>
              <a:rPr lang="zh-CN" altLang="en-US" sz="2000" dirty="0" smtClean="0">
                <a:latin typeface="Arial" pitchFamily="34" charset="0"/>
                <a:cs typeface="Arial" pitchFamily="34" charset="0"/>
              </a:rPr>
              <a:t>        </a:t>
            </a:r>
            <a:r>
              <a:rPr lang="en-US" altLang="zh-CN" sz="2000" dirty="0" smtClean="0">
                <a:latin typeface="Arial" pitchFamily="34" charset="0"/>
                <a:cs typeface="Arial" pitchFamily="34" charset="0"/>
              </a:rPr>
              <a:t>GenClass(T </a:t>
            </a:r>
            <a:r>
              <a:rPr lang="en-US" altLang="zh-CN" sz="2000" dirty="0" err="1" smtClean="0">
                <a:latin typeface="Arial" pitchFamily="34" charset="0"/>
                <a:cs typeface="Arial" pitchFamily="34" charset="0"/>
              </a:rPr>
              <a:t>t</a:t>
            </a:r>
            <a:r>
              <a:rPr lang="en-US" altLang="zh-CN" sz="2000" dirty="0" smtClean="0">
                <a:latin typeface="Arial" pitchFamily="34" charset="0"/>
                <a:cs typeface="Arial" pitchFamily="34" charset="0"/>
              </a:rPr>
              <a:t>, U </a:t>
            </a:r>
            <a:r>
              <a:rPr lang="en-US" altLang="zh-CN" sz="2000" dirty="0" err="1" smtClean="0">
                <a:latin typeface="Arial" pitchFamily="34" charset="0"/>
                <a:cs typeface="Arial" pitchFamily="34" charset="0"/>
              </a:rPr>
              <a:t>u</a:t>
            </a:r>
            <a:r>
              <a:rPr lang="en-US" altLang="zh-CN" sz="2000" dirty="0" smtClean="0">
                <a:latin typeface="Arial" pitchFamily="34" charset="0"/>
                <a:cs typeface="Arial" pitchFamily="34" charset="0"/>
              </a:rPr>
              <a:t>){//</a:t>
            </a:r>
            <a:r>
              <a:rPr lang="zh-CN" altLang="en-US" sz="2000" dirty="0" smtClean="0">
                <a:solidFill>
                  <a:srgbClr val="FF0000"/>
                </a:solidFill>
                <a:latin typeface="Arial" pitchFamily="34" charset="0"/>
                <a:cs typeface="Arial" pitchFamily="34" charset="0"/>
              </a:rPr>
              <a:t>范型构造方法，使用了</a:t>
            </a:r>
            <a:r>
              <a:rPr lang="en-US" altLang="zh-CN" sz="2000" dirty="0" smtClean="0">
                <a:solidFill>
                  <a:srgbClr val="FF0000"/>
                </a:solidFill>
                <a:latin typeface="Arial" pitchFamily="34" charset="0"/>
                <a:cs typeface="Arial" pitchFamily="34" charset="0"/>
              </a:rPr>
              <a:t>T, U</a:t>
            </a:r>
            <a:r>
              <a:rPr lang="zh-CN" altLang="en-US" sz="2000" dirty="0" smtClean="0">
                <a:solidFill>
                  <a:srgbClr val="FF0000"/>
                </a:solidFill>
                <a:latin typeface="Arial" pitchFamily="34" charset="0"/>
                <a:cs typeface="Arial" pitchFamily="34" charset="0"/>
              </a:rPr>
              <a:t>类型的参数</a:t>
            </a:r>
            <a:endParaRPr lang="en-US" altLang="zh-CN" sz="2000" dirty="0" smtClean="0">
              <a:solidFill>
                <a:srgbClr val="FF0000"/>
              </a:solidFill>
              <a:latin typeface="Arial" pitchFamily="34" charset="0"/>
              <a:cs typeface="Arial" pitchFamily="34" charset="0"/>
            </a:endParaRPr>
          </a:p>
          <a:p>
            <a:r>
              <a:rPr lang="zh-CN" altLang="en-US" sz="2000" dirty="0" smtClean="0">
                <a:latin typeface="Arial" pitchFamily="34" charset="0"/>
                <a:cs typeface="Arial" pitchFamily="34" charset="0"/>
              </a:rPr>
              <a:t>                </a:t>
            </a:r>
            <a:r>
              <a:rPr lang="en-US" altLang="zh-CN" sz="2000" dirty="0" smtClean="0">
                <a:latin typeface="Arial" pitchFamily="34" charset="0"/>
                <a:cs typeface="Arial" pitchFamily="34" charset="0"/>
              </a:rPr>
              <a:t>……</a:t>
            </a:r>
          </a:p>
          <a:p>
            <a:r>
              <a:rPr lang="en-US" altLang="zh-CN" sz="2000" dirty="0" smtClean="0">
                <a:latin typeface="Arial" pitchFamily="34" charset="0"/>
                <a:cs typeface="Arial" pitchFamily="34" charset="0"/>
              </a:rPr>
              <a:t>        }</a:t>
            </a:r>
          </a:p>
          <a:p>
            <a:r>
              <a:rPr lang="en-US" altLang="zh-CN" sz="2000" dirty="0" smtClean="0">
                <a:latin typeface="Arial" pitchFamily="34" charset="0"/>
                <a:cs typeface="Arial" pitchFamily="34" charset="0"/>
              </a:rPr>
              <a:t>        void </a:t>
            </a:r>
            <a:r>
              <a:rPr lang="en-US" altLang="zh-CN" sz="2000" dirty="0" err="1" smtClean="0">
                <a:latin typeface="Arial" pitchFamily="34" charset="0"/>
                <a:cs typeface="Arial" pitchFamily="34" charset="0"/>
              </a:rPr>
              <a:t>setValue</a:t>
            </a:r>
            <a:r>
              <a:rPr lang="en-US" altLang="zh-CN" sz="2000" dirty="0" smtClean="0">
                <a:latin typeface="Arial" pitchFamily="34" charset="0"/>
                <a:cs typeface="Arial" pitchFamily="34" charset="0"/>
              </a:rPr>
              <a:t>(T </a:t>
            </a:r>
            <a:r>
              <a:rPr lang="en-US" altLang="zh-CN" sz="2000" dirty="0" err="1" smtClean="0">
                <a:latin typeface="Arial" pitchFamily="34" charset="0"/>
                <a:cs typeface="Arial" pitchFamily="34" charset="0"/>
              </a:rPr>
              <a:t>t</a:t>
            </a:r>
            <a:r>
              <a:rPr lang="en-US" altLang="zh-CN" sz="2000" dirty="0" smtClean="0">
                <a:latin typeface="Arial" pitchFamily="34" charset="0"/>
                <a:cs typeface="Arial" pitchFamily="34" charset="0"/>
              </a:rPr>
              <a:t>){//</a:t>
            </a:r>
            <a:r>
              <a:rPr lang="zh-CN" altLang="en-US" sz="2000" dirty="0" smtClean="0">
                <a:solidFill>
                  <a:srgbClr val="FF0000"/>
                </a:solidFill>
                <a:latin typeface="Arial" pitchFamily="34" charset="0"/>
                <a:cs typeface="Arial" pitchFamily="34" charset="0"/>
              </a:rPr>
              <a:t>范型方法，使用了</a:t>
            </a:r>
            <a:r>
              <a:rPr lang="en-US" altLang="zh-CN" sz="2000" dirty="0" smtClean="0">
                <a:solidFill>
                  <a:srgbClr val="FF0000"/>
                </a:solidFill>
                <a:latin typeface="Arial" pitchFamily="34" charset="0"/>
                <a:cs typeface="Arial" pitchFamily="34" charset="0"/>
              </a:rPr>
              <a:t>T</a:t>
            </a:r>
            <a:r>
              <a:rPr lang="zh-CN" altLang="en-US" sz="2000" dirty="0" smtClean="0">
                <a:solidFill>
                  <a:srgbClr val="FF0000"/>
                </a:solidFill>
                <a:latin typeface="Arial" pitchFamily="34" charset="0"/>
                <a:cs typeface="Arial" pitchFamily="34" charset="0"/>
              </a:rPr>
              <a:t>类型的参数</a:t>
            </a:r>
            <a:endParaRPr lang="en-US" altLang="zh-CN" sz="2000" dirty="0" smtClean="0">
              <a:solidFill>
                <a:srgbClr val="FF0000"/>
              </a:solidFill>
              <a:latin typeface="Arial" pitchFamily="34" charset="0"/>
              <a:cs typeface="Arial" pitchFamily="34" charset="0"/>
            </a:endParaRPr>
          </a:p>
          <a:p>
            <a:r>
              <a:rPr lang="en-US" altLang="zh-CN" sz="2000" dirty="0" smtClean="0">
                <a:latin typeface="Arial" pitchFamily="34" charset="0"/>
                <a:cs typeface="Arial" pitchFamily="34" charset="0"/>
              </a:rPr>
              <a:t>               ……</a:t>
            </a:r>
          </a:p>
          <a:p>
            <a:r>
              <a:rPr lang="en-US" altLang="zh-CN" sz="2000" dirty="0" smtClean="0">
                <a:latin typeface="Arial" pitchFamily="34" charset="0"/>
                <a:cs typeface="Arial" pitchFamily="34" charset="0"/>
              </a:rPr>
              <a:t>        }</a:t>
            </a:r>
          </a:p>
          <a:p>
            <a:r>
              <a:rPr lang="en-US" altLang="zh-CN" sz="2000" dirty="0" smtClean="0">
                <a:latin typeface="Arial" pitchFamily="34" charset="0"/>
                <a:cs typeface="Arial" pitchFamily="34" charset="0"/>
              </a:rPr>
              <a:t>        T </a:t>
            </a:r>
            <a:r>
              <a:rPr lang="en-US" altLang="zh-CN" sz="2000" dirty="0" err="1" smtClean="0">
                <a:latin typeface="Arial" pitchFamily="34" charset="0"/>
                <a:cs typeface="Arial" pitchFamily="34" charset="0"/>
              </a:rPr>
              <a:t>getvalue</a:t>
            </a:r>
            <a:r>
              <a:rPr lang="en-US" altLang="zh-CN" sz="2000" dirty="0" smtClean="0">
                <a:latin typeface="Arial" pitchFamily="34" charset="0"/>
                <a:cs typeface="Arial" pitchFamily="34" charset="0"/>
              </a:rPr>
              <a:t>(){//</a:t>
            </a:r>
            <a:r>
              <a:rPr lang="zh-CN" altLang="en-US" sz="2000" dirty="0" smtClean="0">
                <a:solidFill>
                  <a:srgbClr val="FF0000"/>
                </a:solidFill>
                <a:latin typeface="Arial" pitchFamily="34" charset="0"/>
                <a:cs typeface="Arial" pitchFamily="34" charset="0"/>
              </a:rPr>
              <a:t>范型方法，返回</a:t>
            </a:r>
            <a:r>
              <a:rPr lang="en-US" altLang="zh-CN" sz="2000" dirty="0" smtClean="0">
                <a:solidFill>
                  <a:srgbClr val="FF0000"/>
                </a:solidFill>
                <a:latin typeface="Arial" pitchFamily="34" charset="0"/>
                <a:cs typeface="Arial" pitchFamily="34" charset="0"/>
              </a:rPr>
              <a:t>T</a:t>
            </a:r>
            <a:r>
              <a:rPr lang="zh-CN" altLang="en-US" sz="2000" dirty="0" smtClean="0">
                <a:solidFill>
                  <a:srgbClr val="FF0000"/>
                </a:solidFill>
                <a:latin typeface="Arial" pitchFamily="34" charset="0"/>
                <a:cs typeface="Arial" pitchFamily="34" charset="0"/>
              </a:rPr>
              <a:t>类型的数据</a:t>
            </a:r>
            <a:endParaRPr lang="en-US" altLang="zh-CN" sz="2000" dirty="0" smtClean="0">
              <a:solidFill>
                <a:srgbClr val="FF0000"/>
              </a:solidFill>
              <a:latin typeface="Arial" pitchFamily="34" charset="0"/>
              <a:cs typeface="Arial" pitchFamily="34" charset="0"/>
            </a:endParaRPr>
          </a:p>
          <a:p>
            <a:r>
              <a:rPr lang="en-US" altLang="zh-CN" sz="2000" dirty="0" smtClean="0">
                <a:latin typeface="Arial" pitchFamily="34" charset="0"/>
                <a:cs typeface="Arial" pitchFamily="34" charset="0"/>
              </a:rPr>
              <a:t>               ……</a:t>
            </a:r>
          </a:p>
          <a:p>
            <a:r>
              <a:rPr lang="en-US" altLang="zh-CN" sz="2000" dirty="0" smtClean="0">
                <a:latin typeface="Arial" pitchFamily="34" charset="0"/>
                <a:cs typeface="Arial" pitchFamily="34" charset="0"/>
              </a:rPr>
              <a:t>         } </a:t>
            </a:r>
          </a:p>
          <a:p>
            <a:r>
              <a:rPr lang="en-US" altLang="zh-CN" sz="2000" dirty="0" smtClean="0">
                <a:latin typeface="Arial" pitchFamily="34" charset="0"/>
                <a:cs typeface="Arial" pitchFamily="34" charset="0"/>
              </a:rPr>
              <a:t>}</a:t>
            </a:r>
            <a:endParaRPr lang="zh-CN" altLang="en-US" sz="2000" dirty="0">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500" fill="hold"/>
                                        <p:tgtEl>
                                          <p:spTgt spid="4">
                                            <p:txEl>
                                              <p:pRg st="0" end="0"/>
                                            </p:txEl>
                                          </p:spTgt>
                                        </p:tgtEl>
                                        <p:attrNameLst>
                                          <p:attrName>ppt_w</p:attrName>
                                        </p:attrNameLst>
                                      </p:cBhvr>
                                      <p:tavLst>
                                        <p:tav tm="0">
                                          <p:val>
                                            <p:strVal val="#ppt_w*0.05"/>
                                          </p:val>
                                        </p:tav>
                                        <p:tav tm="100000">
                                          <p:val>
                                            <p:strVal val="#ppt_w"/>
                                          </p:val>
                                        </p:tav>
                                      </p:tavLst>
                                    </p:anim>
                                    <p:anim calcmode="lin" valueType="num">
                                      <p:cBhvr>
                                        <p:cTn id="8" dur="500" fill="hold"/>
                                        <p:tgtEl>
                                          <p:spTgt spid="4">
                                            <p:txEl>
                                              <p:pRg st="0" end="0"/>
                                            </p:txEl>
                                          </p:spTgt>
                                        </p:tgtEl>
                                        <p:attrNameLst>
                                          <p:attrName>ppt_h</p:attrName>
                                        </p:attrNameLst>
                                      </p:cBhvr>
                                      <p:tavLst>
                                        <p:tav tm="0">
                                          <p:val>
                                            <p:strVal val="#ppt_h"/>
                                          </p:val>
                                        </p:tav>
                                        <p:tav tm="100000">
                                          <p:val>
                                            <p:strVal val="#ppt_h"/>
                                          </p:val>
                                        </p:tav>
                                      </p:tavLst>
                                    </p:anim>
                                    <p:anim calcmode="lin" valueType="num">
                                      <p:cBhvr>
                                        <p:cTn id="9" dur="500" fill="hold"/>
                                        <p:tgtEl>
                                          <p:spTgt spid="4">
                                            <p:txEl>
                                              <p:pRg st="0" end="0"/>
                                            </p:txEl>
                                          </p:spTgt>
                                        </p:tgtEl>
                                        <p:attrNameLst>
                                          <p:attrName>ppt_x</p:attrName>
                                        </p:attrNameLst>
                                      </p:cBhvr>
                                      <p:tavLst>
                                        <p:tav tm="0">
                                          <p:val>
                                            <p:strVal val="#ppt_x-.2"/>
                                          </p:val>
                                        </p:tav>
                                        <p:tav tm="100000">
                                          <p:val>
                                            <p:strVal val="#ppt_x"/>
                                          </p:val>
                                        </p:tav>
                                      </p:tavLst>
                                    </p:anim>
                                    <p:anim calcmode="lin" valueType="num">
                                      <p:cBhvr>
                                        <p:cTn id="10" dur="500" fill="hold"/>
                                        <p:tgtEl>
                                          <p:spTgt spid="4">
                                            <p:txEl>
                                              <p:pRg st="0" end="0"/>
                                            </p:txEl>
                                          </p:spTgt>
                                        </p:tgtEl>
                                        <p:attrNameLst>
                                          <p:attrName>ppt_y</p:attrName>
                                        </p:attrNameLst>
                                      </p:cBhvr>
                                      <p:tavLst>
                                        <p:tav tm="0">
                                          <p:val>
                                            <p:strVal val="#ppt_y"/>
                                          </p:val>
                                        </p:tav>
                                        <p:tav tm="100000">
                                          <p:val>
                                            <p:strVal val="#ppt_y"/>
                                          </p:val>
                                        </p:tav>
                                      </p:tavLst>
                                    </p:anim>
                                    <p:animEffect transition="in" filter="fade">
                                      <p:cBhvr>
                                        <p:cTn id="11" dur="500"/>
                                        <p:tgtEl>
                                          <p:spTgt spid="4">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anim calcmode="lin" valueType="num">
                                      <p:cBhvr additive="base">
                                        <p:cTn id="16" dur="500" fill="hold"/>
                                        <p:tgtEl>
                                          <p:spTgt spid="8"/>
                                        </p:tgtEl>
                                        <p:attrNameLst>
                                          <p:attrName>ppt_x</p:attrName>
                                        </p:attrNameLst>
                                      </p:cBhvr>
                                      <p:tavLst>
                                        <p:tav tm="0">
                                          <p:val>
                                            <p:strVal val="#ppt_x"/>
                                          </p:val>
                                        </p:tav>
                                        <p:tav tm="100000">
                                          <p:val>
                                            <p:strVal val="#ppt_x"/>
                                          </p:val>
                                        </p:tav>
                                      </p:tavLst>
                                    </p:anim>
                                    <p:anim calcmode="lin" valueType="num">
                                      <p:cBhvr additive="base">
                                        <p:cTn id="17"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5.12 </a:t>
            </a:r>
            <a:r>
              <a:rPr lang="zh-CN" altLang="en-US" dirty="0" smtClean="0"/>
              <a:t>范型</a:t>
            </a:r>
            <a:endParaRPr lang="zh-CN" altLang="en-US" dirty="0"/>
          </a:p>
        </p:txBody>
      </p:sp>
      <p:pic>
        <p:nvPicPr>
          <p:cNvPr id="4" name="Picture 4"/>
          <p:cNvPicPr>
            <a:picLocks noChangeAspect="1" noChangeArrowheads="1"/>
          </p:cNvPicPr>
          <p:nvPr/>
        </p:nvPicPr>
        <p:blipFill>
          <a:blip r:embed="rId2" cstate="print"/>
          <a:srcRect/>
          <a:stretch>
            <a:fillRect/>
          </a:stretch>
        </p:blipFill>
        <p:spPr bwMode="auto">
          <a:xfrm>
            <a:off x="1475656" y="222039"/>
            <a:ext cx="6840760" cy="6447321"/>
          </a:xfrm>
          <a:prstGeom prst="rect">
            <a:avLst/>
          </a:prstGeom>
          <a:noFill/>
          <a:ln w="9525">
            <a:solidFill>
              <a:srgbClr val="C00000"/>
            </a:solidFill>
            <a:miter lim="800000"/>
            <a:headEnd/>
            <a:tailEnd/>
          </a:ln>
        </p:spPr>
      </p:pic>
      <p:sp>
        <p:nvSpPr>
          <p:cNvPr id="5" name="TextBox 4"/>
          <p:cNvSpPr txBox="1"/>
          <p:nvPr/>
        </p:nvSpPr>
        <p:spPr>
          <a:xfrm>
            <a:off x="467544" y="1628800"/>
            <a:ext cx="648072" cy="1569660"/>
          </a:xfrm>
          <a:prstGeom prst="rect">
            <a:avLst/>
          </a:prstGeom>
          <a:noFill/>
        </p:spPr>
        <p:txBody>
          <a:bodyPr wrap="square" rtlCol="0">
            <a:spAutoFit/>
          </a:bodyPr>
          <a:lstStyle/>
          <a:p>
            <a:r>
              <a:rPr lang="zh-CN" altLang="en-US" sz="2400" b="1" dirty="0" smtClean="0">
                <a:solidFill>
                  <a:srgbClr val="C00000"/>
                </a:solidFill>
              </a:rPr>
              <a:t>范型示例</a:t>
            </a:r>
            <a:endParaRPr lang="zh-CN" altLang="en-US" sz="2400" b="1" dirty="0">
              <a:solidFill>
                <a:srgbClr val="C00000"/>
              </a:solidFill>
            </a:endParaRP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5.12 </a:t>
            </a:r>
            <a:r>
              <a:rPr lang="zh-CN" altLang="en-US" dirty="0" smtClean="0"/>
              <a:t>范型</a:t>
            </a:r>
            <a:endParaRPr lang="zh-CN" altLang="en-US" dirty="0"/>
          </a:p>
        </p:txBody>
      </p:sp>
      <p:sp>
        <p:nvSpPr>
          <p:cNvPr id="4" name="TextBox 3"/>
          <p:cNvSpPr txBox="1"/>
          <p:nvPr/>
        </p:nvSpPr>
        <p:spPr>
          <a:xfrm>
            <a:off x="395536" y="980728"/>
            <a:ext cx="8424936" cy="1400383"/>
          </a:xfrm>
          <a:prstGeom prst="rect">
            <a:avLst/>
          </a:prstGeom>
          <a:noFill/>
        </p:spPr>
        <p:txBody>
          <a:bodyPr wrap="square" rtlCol="0">
            <a:spAutoFit/>
          </a:bodyPr>
          <a:lstStyle/>
          <a:p>
            <a:pPr>
              <a:spcAft>
                <a:spcPts val="600"/>
              </a:spcAft>
              <a:buFont typeface="Wingdings" pitchFamily="2" charset="2"/>
              <a:buChar char="n"/>
            </a:pPr>
            <a:r>
              <a:rPr lang="zh-CN" altLang="en-US" sz="2800" b="1" dirty="0" smtClean="0">
                <a:solidFill>
                  <a:srgbClr val="FF0000"/>
                </a:solidFill>
                <a:latin typeface="Arial" pitchFamily="34" charset="0"/>
                <a:ea typeface="华文细黑" pitchFamily="2" charset="-122"/>
                <a:cs typeface="Arial" pitchFamily="34" charset="0"/>
              </a:rPr>
              <a:t> </a:t>
            </a:r>
            <a:r>
              <a:rPr lang="en-US" altLang="zh-CN" sz="2800" b="1" dirty="0" smtClean="0">
                <a:solidFill>
                  <a:srgbClr val="FF0000"/>
                </a:solidFill>
                <a:latin typeface="Arial" pitchFamily="34" charset="0"/>
                <a:ea typeface="华文细黑" pitchFamily="2" charset="-122"/>
                <a:cs typeface="Arial" pitchFamily="34" charset="0"/>
              </a:rPr>
              <a:t>2</a:t>
            </a:r>
            <a:r>
              <a:rPr lang="zh-CN" altLang="en-US" sz="2800" b="1" dirty="0" smtClean="0">
                <a:solidFill>
                  <a:srgbClr val="FF0000"/>
                </a:solidFill>
                <a:latin typeface="Arial" pitchFamily="34" charset="0"/>
                <a:ea typeface="华文细黑" pitchFamily="2" charset="-122"/>
                <a:cs typeface="Arial" pitchFamily="34" charset="0"/>
              </a:rPr>
              <a:t> 范型的使用</a:t>
            </a:r>
            <a:endParaRPr lang="en-US" altLang="zh-CN" sz="2800" b="1" dirty="0" smtClean="0">
              <a:solidFill>
                <a:srgbClr val="FF0000"/>
              </a:solidFill>
              <a:latin typeface="Arial" pitchFamily="34" charset="0"/>
              <a:ea typeface="华文细黑" pitchFamily="2" charset="-122"/>
              <a:cs typeface="Arial" pitchFamily="34" charset="0"/>
            </a:endParaRPr>
          </a:p>
          <a:p>
            <a:pPr>
              <a:spcAft>
                <a:spcPts val="600"/>
              </a:spcAft>
              <a:buFont typeface="Wingdings" pitchFamily="2" charset="2"/>
              <a:buChar char="Ø"/>
            </a:pPr>
            <a:r>
              <a:rPr lang="zh-CN" altLang="en-US" sz="2600" b="1" dirty="0" smtClean="0">
                <a:latin typeface="Arial" pitchFamily="34" charset="0"/>
                <a:ea typeface="华文细黑" pitchFamily="2" charset="-122"/>
                <a:cs typeface="Arial" pitchFamily="34" charset="0"/>
              </a:rPr>
              <a:t>创建范型类的具体实例，必须用具体的数据类型来替换类定义中的类型参数表中的范型类型并用尖括号括起。</a:t>
            </a:r>
            <a:endParaRPr lang="en-US" altLang="zh-CN" sz="2600" b="1" dirty="0" smtClean="0">
              <a:latin typeface="Arial" pitchFamily="34" charset="0"/>
              <a:ea typeface="华文细黑" pitchFamily="2" charset="-122"/>
              <a:cs typeface="Arial" pitchFamily="34" charset="0"/>
            </a:endParaRPr>
          </a:p>
        </p:txBody>
      </p:sp>
      <p:sp>
        <p:nvSpPr>
          <p:cNvPr id="5" name="TextBox 4"/>
          <p:cNvSpPr txBox="1"/>
          <p:nvPr/>
        </p:nvSpPr>
        <p:spPr>
          <a:xfrm>
            <a:off x="1403648" y="2708920"/>
            <a:ext cx="5616624" cy="830997"/>
          </a:xfrm>
          <a:prstGeom prst="rect">
            <a:avLst/>
          </a:prstGeom>
          <a:solidFill>
            <a:srgbClr val="FFFFCC"/>
          </a:solidFill>
          <a:ln>
            <a:noFill/>
          </a:ln>
        </p:spPr>
        <p:txBody>
          <a:bodyPr wrap="square" rtlCol="0">
            <a:spAutoFit/>
          </a:bodyPr>
          <a:lstStyle/>
          <a:p>
            <a:r>
              <a:rPr lang="en-US" altLang="zh-CN" sz="2400" dirty="0" smtClean="0">
                <a:solidFill>
                  <a:srgbClr val="0000FF"/>
                </a:solidFill>
                <a:latin typeface="Arial" pitchFamily="34" charset="0"/>
                <a:cs typeface="Arial" pitchFamily="34" charset="0"/>
              </a:rPr>
              <a:t>//</a:t>
            </a:r>
            <a:r>
              <a:rPr lang="zh-CN" altLang="en-US" sz="2400" dirty="0" smtClean="0">
                <a:solidFill>
                  <a:srgbClr val="0000FF"/>
                </a:solidFill>
                <a:latin typeface="Arial" pitchFamily="34" charset="0"/>
                <a:cs typeface="Arial" pitchFamily="34" charset="0"/>
              </a:rPr>
              <a:t>声明范型类的实例</a:t>
            </a:r>
            <a:endParaRPr lang="en-US" altLang="zh-CN" sz="2400" dirty="0" smtClean="0">
              <a:solidFill>
                <a:srgbClr val="0000FF"/>
              </a:solidFill>
              <a:latin typeface="Arial" pitchFamily="34" charset="0"/>
              <a:cs typeface="Arial" pitchFamily="34" charset="0"/>
            </a:endParaRPr>
          </a:p>
          <a:p>
            <a:r>
              <a:rPr lang="en-US" altLang="zh-CN" sz="2400" dirty="0" smtClean="0">
                <a:latin typeface="Arial" pitchFamily="34" charset="0"/>
                <a:cs typeface="Arial" pitchFamily="34" charset="0"/>
              </a:rPr>
              <a:t>GenClass&lt;String, Integer&gt; </a:t>
            </a:r>
            <a:r>
              <a:rPr lang="en-US" altLang="zh-CN" sz="2400" dirty="0" err="1" smtClean="0">
                <a:latin typeface="Arial" pitchFamily="34" charset="0"/>
                <a:cs typeface="Arial" pitchFamily="34" charset="0"/>
              </a:rPr>
              <a:t>genCls</a:t>
            </a:r>
            <a:r>
              <a:rPr lang="en-US" altLang="zh-CN" sz="2400" dirty="0" smtClean="0">
                <a:latin typeface="Arial" pitchFamily="34" charset="0"/>
                <a:cs typeface="Arial" pitchFamily="34" charset="0"/>
              </a:rPr>
              <a:t>;</a:t>
            </a:r>
          </a:p>
        </p:txBody>
      </p:sp>
      <p:sp>
        <p:nvSpPr>
          <p:cNvPr id="6" name="TextBox 5"/>
          <p:cNvSpPr txBox="1"/>
          <p:nvPr/>
        </p:nvSpPr>
        <p:spPr>
          <a:xfrm>
            <a:off x="467544" y="3789040"/>
            <a:ext cx="8280920" cy="830997"/>
          </a:xfrm>
          <a:prstGeom prst="rect">
            <a:avLst/>
          </a:prstGeom>
          <a:solidFill>
            <a:srgbClr val="FFFFCC"/>
          </a:solidFill>
          <a:ln>
            <a:noFill/>
          </a:ln>
        </p:spPr>
        <p:txBody>
          <a:bodyPr wrap="square" rtlCol="0">
            <a:spAutoFit/>
          </a:bodyPr>
          <a:lstStyle/>
          <a:p>
            <a:r>
              <a:rPr lang="en-US" altLang="zh-CN" sz="2400" dirty="0" smtClean="0">
                <a:solidFill>
                  <a:srgbClr val="0000FF"/>
                </a:solidFill>
                <a:latin typeface="Arial" pitchFamily="34" charset="0"/>
                <a:cs typeface="Arial" pitchFamily="34" charset="0"/>
              </a:rPr>
              <a:t>//</a:t>
            </a:r>
            <a:r>
              <a:rPr lang="zh-CN" altLang="en-US" sz="2400" dirty="0" smtClean="0">
                <a:solidFill>
                  <a:srgbClr val="0000FF"/>
                </a:solidFill>
                <a:latin typeface="Arial" pitchFamily="34" charset="0"/>
                <a:cs typeface="Arial" pitchFamily="34" charset="0"/>
              </a:rPr>
              <a:t>范型类实例的初始化</a:t>
            </a:r>
            <a:endParaRPr lang="en-US" altLang="zh-CN" sz="2400" dirty="0" smtClean="0">
              <a:solidFill>
                <a:srgbClr val="0000FF"/>
              </a:solidFill>
              <a:latin typeface="Arial" pitchFamily="34" charset="0"/>
              <a:cs typeface="Arial" pitchFamily="34" charset="0"/>
            </a:endParaRPr>
          </a:p>
          <a:p>
            <a:r>
              <a:rPr lang="en-US" altLang="zh-CN" sz="2400" dirty="0" err="1" smtClean="0">
                <a:latin typeface="Arial" pitchFamily="34" charset="0"/>
                <a:cs typeface="Arial" pitchFamily="34" charset="0"/>
              </a:rPr>
              <a:t>genCls</a:t>
            </a:r>
            <a:r>
              <a:rPr lang="en-US" altLang="zh-CN" sz="2400" dirty="0" smtClean="0">
                <a:latin typeface="Arial" pitchFamily="34" charset="0"/>
                <a:cs typeface="Arial" pitchFamily="34" charset="0"/>
              </a:rPr>
              <a:t>=new GenClass&lt;String, Integer&gt;(“</a:t>
            </a:r>
            <a:r>
              <a:rPr lang="en-US" altLang="zh-CN" sz="2400" dirty="0" err="1" smtClean="0">
                <a:latin typeface="Arial" pitchFamily="34" charset="0"/>
                <a:cs typeface="Arial" pitchFamily="34" charset="0"/>
              </a:rPr>
              <a:t>mengfanchao</a:t>
            </a:r>
            <a:r>
              <a:rPr lang="en-US" altLang="zh-CN" sz="2400" dirty="0" smtClean="0">
                <a:latin typeface="Arial" pitchFamily="34" charset="0"/>
                <a:cs typeface="Arial" pitchFamily="34" charset="0"/>
              </a:rPr>
              <a:t>”, 0); </a:t>
            </a:r>
          </a:p>
        </p:txBody>
      </p:sp>
      <p:sp>
        <p:nvSpPr>
          <p:cNvPr id="7" name="TextBox 6"/>
          <p:cNvSpPr txBox="1"/>
          <p:nvPr/>
        </p:nvSpPr>
        <p:spPr>
          <a:xfrm>
            <a:off x="251520" y="5301208"/>
            <a:ext cx="8280920" cy="830997"/>
          </a:xfrm>
          <a:prstGeom prst="rect">
            <a:avLst/>
          </a:prstGeom>
          <a:solidFill>
            <a:srgbClr val="FFFFCC"/>
          </a:solidFill>
          <a:ln>
            <a:noFill/>
          </a:ln>
        </p:spPr>
        <p:txBody>
          <a:bodyPr wrap="square" rtlCol="0">
            <a:spAutoFit/>
          </a:bodyPr>
          <a:lstStyle/>
          <a:p>
            <a:r>
              <a:rPr lang="en-US" altLang="zh-CN" sz="2400" dirty="0" smtClean="0">
                <a:latin typeface="Arial" pitchFamily="34" charset="0"/>
                <a:cs typeface="Arial" pitchFamily="34" charset="0"/>
              </a:rPr>
              <a:t>GenClass&lt;String, Integer&gt; </a:t>
            </a:r>
            <a:r>
              <a:rPr lang="en-US" altLang="zh-CN" sz="2400" dirty="0" err="1" smtClean="0">
                <a:latin typeface="Arial" pitchFamily="34" charset="0"/>
                <a:cs typeface="Arial" pitchFamily="34" charset="0"/>
              </a:rPr>
              <a:t>genCls</a:t>
            </a:r>
            <a:r>
              <a:rPr lang="en-US" altLang="zh-CN" sz="2400" dirty="0" smtClean="0">
                <a:latin typeface="Arial" pitchFamily="34" charset="0"/>
                <a:cs typeface="Arial" pitchFamily="34" charset="0"/>
              </a:rPr>
              <a:t> =</a:t>
            </a:r>
          </a:p>
          <a:p>
            <a:r>
              <a:rPr lang="zh-CN" altLang="en-US" sz="2400" dirty="0" smtClean="0">
                <a:latin typeface="Arial" pitchFamily="34" charset="0"/>
                <a:cs typeface="Arial" pitchFamily="34" charset="0"/>
              </a:rPr>
              <a:t>         </a:t>
            </a:r>
            <a:r>
              <a:rPr lang="en-US" altLang="zh-CN" sz="2400" dirty="0" smtClean="0">
                <a:latin typeface="Arial" pitchFamily="34" charset="0"/>
                <a:cs typeface="Arial" pitchFamily="34" charset="0"/>
              </a:rPr>
              <a:t>new GenClass&lt;String, Integer&gt;(“</a:t>
            </a:r>
            <a:r>
              <a:rPr lang="en-US" altLang="zh-CN" sz="2400" dirty="0" err="1" smtClean="0">
                <a:latin typeface="Arial" pitchFamily="34" charset="0"/>
                <a:cs typeface="Arial" pitchFamily="34" charset="0"/>
              </a:rPr>
              <a:t>mengfanchao</a:t>
            </a:r>
            <a:r>
              <a:rPr lang="en-US" altLang="zh-CN" sz="2400" dirty="0" smtClean="0">
                <a:latin typeface="Arial" pitchFamily="34" charset="0"/>
                <a:cs typeface="Arial" pitchFamily="34" charset="0"/>
              </a:rPr>
              <a:t>”, 0); </a:t>
            </a:r>
          </a:p>
        </p:txBody>
      </p:sp>
      <p:sp>
        <p:nvSpPr>
          <p:cNvPr id="8" name="下箭头 7"/>
          <p:cNvSpPr/>
          <p:nvPr/>
        </p:nvSpPr>
        <p:spPr>
          <a:xfrm>
            <a:off x="4139952" y="4725144"/>
            <a:ext cx="432048" cy="432048"/>
          </a:xfrm>
          <a:prstGeom prst="down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1"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dissolve">
                                      <p:cBhvr>
                                        <p:cTn id="19" dur="5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1" nodeType="clickEffect">
                                  <p:stCondLst>
                                    <p:cond delay="0"/>
                                  </p:stCondLst>
                                  <p:childTnLst>
                                    <p:set>
                                      <p:cBhvr>
                                        <p:cTn id="23"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1" animBg="1"/>
      <p:bldP spid="7" grpId="1" animBg="1"/>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5.1</a:t>
            </a:r>
            <a:r>
              <a:rPr lang="zh-CN" altLang="en-US" dirty="0"/>
              <a:t>抽象数据类型</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117" y="1167727"/>
            <a:ext cx="8520528" cy="4104456"/>
          </a:xfrm>
          <a:prstGeom prst="rect">
            <a:avLst/>
          </a:prstGeom>
          <a:noFill/>
          <a:ln w="9525">
            <a:solidFill>
              <a:srgbClr val="C00000"/>
            </a:solidFill>
            <a:miter lim="800000"/>
            <a:headEnd/>
            <a:tailEnd/>
          </a:ln>
          <a:extLst>
            <a:ext uri="{909E8E84-426E-40DD-AFC4-6F175D3DCCD1}">
              <a14:hiddenFill xmlns:a14="http://schemas.microsoft.com/office/drawing/2010/main">
                <a:solidFill>
                  <a:schemeClr val="accent1"/>
                </a:solidFill>
              </a14:hiddenFill>
            </a:ext>
          </a:extLst>
        </p:spPr>
      </p:pic>
      <p:sp>
        <p:nvSpPr>
          <p:cNvPr id="5" name="椭圆 4"/>
          <p:cNvSpPr/>
          <p:nvPr/>
        </p:nvSpPr>
        <p:spPr>
          <a:xfrm>
            <a:off x="539552" y="4221088"/>
            <a:ext cx="8424936" cy="504056"/>
          </a:xfrm>
          <a:prstGeom prst="ellipse">
            <a:avLst/>
          </a:prstGeom>
          <a:noFill/>
          <a:ln w="38100">
            <a:prstDash val="dash"/>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6" name="TextBox 5"/>
          <p:cNvSpPr txBox="1"/>
          <p:nvPr/>
        </p:nvSpPr>
        <p:spPr>
          <a:xfrm>
            <a:off x="3995936" y="5225218"/>
            <a:ext cx="3960440" cy="461665"/>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zh-CN" sz="2400" b="1" dirty="0" err="1" smtClean="0"/>
              <a:t>passTest.value</a:t>
            </a:r>
            <a:r>
              <a:rPr lang="en-US" altLang="zh-CN" sz="2400" b="1" dirty="0" smtClean="0"/>
              <a:t>=100.0</a:t>
            </a:r>
            <a:endParaRPr lang="zh-CN" altLang="en-US" sz="2400" b="1" dirty="0"/>
          </a:p>
        </p:txBody>
      </p:sp>
    </p:spTree>
    <p:extLst>
      <p:ext uri="{BB962C8B-B14F-4D97-AF65-F5344CB8AC3E}">
        <p14:creationId xmlns:p14="http://schemas.microsoft.com/office/powerpoint/2010/main" val="3457564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5.12 </a:t>
            </a:r>
            <a:r>
              <a:rPr lang="zh-CN" altLang="en-US" dirty="0" smtClean="0"/>
              <a:t>范型</a:t>
            </a:r>
            <a:endParaRPr lang="zh-CN" altLang="en-US" dirty="0"/>
          </a:p>
        </p:txBody>
      </p:sp>
      <p:sp>
        <p:nvSpPr>
          <p:cNvPr id="4" name="TextBox 3"/>
          <p:cNvSpPr txBox="1"/>
          <p:nvPr/>
        </p:nvSpPr>
        <p:spPr>
          <a:xfrm>
            <a:off x="395536" y="980728"/>
            <a:ext cx="8424936" cy="1369606"/>
          </a:xfrm>
          <a:prstGeom prst="rect">
            <a:avLst/>
          </a:prstGeom>
          <a:noFill/>
        </p:spPr>
        <p:txBody>
          <a:bodyPr wrap="square" rtlCol="0">
            <a:spAutoFit/>
          </a:bodyPr>
          <a:lstStyle/>
          <a:p>
            <a:pPr>
              <a:spcAft>
                <a:spcPts val="600"/>
              </a:spcAft>
              <a:buFont typeface="Wingdings" pitchFamily="2" charset="2"/>
              <a:buChar char="Ø"/>
            </a:pPr>
            <a:r>
              <a:rPr lang="zh-CN" altLang="en-US" sz="2600" b="1" dirty="0" smtClean="0">
                <a:latin typeface="Arial" pitchFamily="34" charset="0"/>
                <a:ea typeface="华文细黑" pitchFamily="2" charset="-122"/>
                <a:cs typeface="Arial" pitchFamily="34" charset="0"/>
              </a:rPr>
              <a:t>范型类也可以出现在继承关系中</a:t>
            </a:r>
            <a:endParaRPr lang="en-US" altLang="zh-CN" sz="2600" b="1" dirty="0" smtClean="0">
              <a:latin typeface="Arial" pitchFamily="34" charset="0"/>
              <a:ea typeface="华文细黑" pitchFamily="2" charset="-122"/>
              <a:cs typeface="Arial" pitchFamily="34" charset="0"/>
            </a:endParaRPr>
          </a:p>
          <a:p>
            <a:pPr>
              <a:spcAft>
                <a:spcPts val="600"/>
              </a:spcAft>
              <a:buFont typeface="Wingdings" pitchFamily="2" charset="2"/>
              <a:buChar char="Ø"/>
            </a:pPr>
            <a:r>
              <a:rPr lang="zh-CN" altLang="en-US" sz="2600" b="1" dirty="0" smtClean="0">
                <a:latin typeface="Arial" pitchFamily="34" charset="0"/>
                <a:ea typeface="华文细黑" pitchFamily="2" charset="-122"/>
                <a:cs typeface="Arial" pitchFamily="34" charset="0"/>
              </a:rPr>
              <a:t>创建范型类的具体实例，必须用具体的数据类型来替换类定义中的类型参数表中的范型类型并用尖括号括起。</a:t>
            </a:r>
            <a:endParaRPr lang="en-US" altLang="zh-CN" sz="2600" b="1" dirty="0" smtClean="0">
              <a:latin typeface="Arial" pitchFamily="34" charset="0"/>
              <a:ea typeface="华文细黑" pitchFamily="2" charset="-122"/>
              <a:cs typeface="Arial" pitchFamily="34" charset="0"/>
            </a:endParaRPr>
          </a:p>
        </p:txBody>
      </p:sp>
      <p:sp>
        <p:nvSpPr>
          <p:cNvPr id="5" name="TextBox 4"/>
          <p:cNvSpPr txBox="1"/>
          <p:nvPr/>
        </p:nvSpPr>
        <p:spPr>
          <a:xfrm>
            <a:off x="1403648" y="2708920"/>
            <a:ext cx="5616624" cy="830997"/>
          </a:xfrm>
          <a:prstGeom prst="rect">
            <a:avLst/>
          </a:prstGeom>
          <a:solidFill>
            <a:srgbClr val="FFFFCC"/>
          </a:solidFill>
          <a:ln>
            <a:noFill/>
          </a:ln>
        </p:spPr>
        <p:txBody>
          <a:bodyPr wrap="square" rtlCol="0">
            <a:spAutoFit/>
          </a:bodyPr>
          <a:lstStyle/>
          <a:p>
            <a:r>
              <a:rPr lang="en-US" altLang="zh-CN" sz="2400" dirty="0" smtClean="0">
                <a:solidFill>
                  <a:srgbClr val="0000FF"/>
                </a:solidFill>
                <a:latin typeface="Arial" pitchFamily="34" charset="0"/>
                <a:cs typeface="Arial" pitchFamily="34" charset="0"/>
              </a:rPr>
              <a:t>//</a:t>
            </a:r>
            <a:r>
              <a:rPr lang="zh-CN" altLang="en-US" sz="2400" dirty="0" smtClean="0">
                <a:solidFill>
                  <a:srgbClr val="0000FF"/>
                </a:solidFill>
                <a:latin typeface="Arial" pitchFamily="34" charset="0"/>
                <a:cs typeface="Arial" pitchFamily="34" charset="0"/>
              </a:rPr>
              <a:t>声明范型类的实例</a:t>
            </a:r>
            <a:endParaRPr lang="en-US" altLang="zh-CN" sz="2400" dirty="0" smtClean="0">
              <a:solidFill>
                <a:srgbClr val="0000FF"/>
              </a:solidFill>
              <a:latin typeface="Arial" pitchFamily="34" charset="0"/>
              <a:cs typeface="Arial" pitchFamily="34" charset="0"/>
            </a:endParaRPr>
          </a:p>
          <a:p>
            <a:r>
              <a:rPr lang="en-US" altLang="zh-CN" sz="2400" dirty="0" smtClean="0">
                <a:latin typeface="Arial" pitchFamily="34" charset="0"/>
                <a:cs typeface="Arial" pitchFamily="34" charset="0"/>
              </a:rPr>
              <a:t>GenClass&lt;String, Integer&gt; </a:t>
            </a:r>
            <a:r>
              <a:rPr lang="en-US" altLang="zh-CN" sz="2400" dirty="0" err="1" smtClean="0">
                <a:latin typeface="Arial" pitchFamily="34" charset="0"/>
                <a:cs typeface="Arial" pitchFamily="34" charset="0"/>
              </a:rPr>
              <a:t>genCls</a:t>
            </a:r>
            <a:r>
              <a:rPr lang="en-US" altLang="zh-CN" sz="2400" dirty="0" smtClean="0">
                <a:latin typeface="Arial" pitchFamily="34" charset="0"/>
                <a:cs typeface="Arial" pitchFamily="34" charset="0"/>
              </a:rPr>
              <a:t>;</a:t>
            </a:r>
          </a:p>
        </p:txBody>
      </p:sp>
      <p:sp>
        <p:nvSpPr>
          <p:cNvPr id="6" name="TextBox 5"/>
          <p:cNvSpPr txBox="1"/>
          <p:nvPr/>
        </p:nvSpPr>
        <p:spPr>
          <a:xfrm>
            <a:off x="467544" y="3789040"/>
            <a:ext cx="8280920" cy="830997"/>
          </a:xfrm>
          <a:prstGeom prst="rect">
            <a:avLst/>
          </a:prstGeom>
          <a:solidFill>
            <a:srgbClr val="FFFFCC"/>
          </a:solidFill>
          <a:ln>
            <a:noFill/>
          </a:ln>
        </p:spPr>
        <p:txBody>
          <a:bodyPr wrap="square" rtlCol="0">
            <a:spAutoFit/>
          </a:bodyPr>
          <a:lstStyle/>
          <a:p>
            <a:r>
              <a:rPr lang="en-US" altLang="zh-CN" sz="2400" dirty="0" smtClean="0">
                <a:solidFill>
                  <a:srgbClr val="0000FF"/>
                </a:solidFill>
                <a:latin typeface="Arial" pitchFamily="34" charset="0"/>
                <a:cs typeface="Arial" pitchFamily="34" charset="0"/>
              </a:rPr>
              <a:t>//</a:t>
            </a:r>
            <a:r>
              <a:rPr lang="zh-CN" altLang="en-US" sz="2400" dirty="0" smtClean="0">
                <a:solidFill>
                  <a:srgbClr val="0000FF"/>
                </a:solidFill>
                <a:latin typeface="Arial" pitchFamily="34" charset="0"/>
                <a:cs typeface="Arial" pitchFamily="34" charset="0"/>
              </a:rPr>
              <a:t>范型类实例的初始化</a:t>
            </a:r>
            <a:endParaRPr lang="en-US" altLang="zh-CN" sz="2400" dirty="0" smtClean="0">
              <a:solidFill>
                <a:srgbClr val="0000FF"/>
              </a:solidFill>
              <a:latin typeface="Arial" pitchFamily="34" charset="0"/>
              <a:cs typeface="Arial" pitchFamily="34" charset="0"/>
            </a:endParaRPr>
          </a:p>
          <a:p>
            <a:r>
              <a:rPr lang="en-US" altLang="zh-CN" sz="2400" dirty="0" err="1" smtClean="0">
                <a:latin typeface="Arial" pitchFamily="34" charset="0"/>
                <a:cs typeface="Arial" pitchFamily="34" charset="0"/>
              </a:rPr>
              <a:t>genCls</a:t>
            </a:r>
            <a:r>
              <a:rPr lang="en-US" altLang="zh-CN" sz="2400" dirty="0" smtClean="0">
                <a:latin typeface="Arial" pitchFamily="34" charset="0"/>
                <a:cs typeface="Arial" pitchFamily="34" charset="0"/>
              </a:rPr>
              <a:t>=new GenClass&lt;String, Integer&gt;(“</a:t>
            </a:r>
            <a:r>
              <a:rPr lang="en-US" altLang="zh-CN" sz="2400" dirty="0" err="1" smtClean="0">
                <a:latin typeface="Arial" pitchFamily="34" charset="0"/>
                <a:cs typeface="Arial" pitchFamily="34" charset="0"/>
              </a:rPr>
              <a:t>mengfanchao</a:t>
            </a:r>
            <a:r>
              <a:rPr lang="en-US" altLang="zh-CN" sz="2400" dirty="0" smtClean="0">
                <a:latin typeface="Arial" pitchFamily="34" charset="0"/>
                <a:cs typeface="Arial" pitchFamily="34" charset="0"/>
              </a:rPr>
              <a:t>”, 0); </a:t>
            </a:r>
          </a:p>
        </p:txBody>
      </p:sp>
      <p:sp>
        <p:nvSpPr>
          <p:cNvPr id="7" name="TextBox 6"/>
          <p:cNvSpPr txBox="1"/>
          <p:nvPr/>
        </p:nvSpPr>
        <p:spPr>
          <a:xfrm>
            <a:off x="251520" y="5301208"/>
            <a:ext cx="8280920" cy="830997"/>
          </a:xfrm>
          <a:prstGeom prst="rect">
            <a:avLst/>
          </a:prstGeom>
          <a:solidFill>
            <a:srgbClr val="FFFFCC"/>
          </a:solidFill>
          <a:ln>
            <a:noFill/>
          </a:ln>
        </p:spPr>
        <p:txBody>
          <a:bodyPr wrap="square" rtlCol="0">
            <a:spAutoFit/>
          </a:bodyPr>
          <a:lstStyle/>
          <a:p>
            <a:r>
              <a:rPr lang="en-US" altLang="zh-CN" sz="2400" dirty="0" smtClean="0">
                <a:latin typeface="Arial" pitchFamily="34" charset="0"/>
                <a:cs typeface="Arial" pitchFamily="34" charset="0"/>
              </a:rPr>
              <a:t>GenClass&lt;String, Integer&gt; </a:t>
            </a:r>
            <a:r>
              <a:rPr lang="en-US" altLang="zh-CN" sz="2400" dirty="0" err="1" smtClean="0">
                <a:latin typeface="Arial" pitchFamily="34" charset="0"/>
                <a:cs typeface="Arial" pitchFamily="34" charset="0"/>
              </a:rPr>
              <a:t>genCls</a:t>
            </a:r>
            <a:r>
              <a:rPr lang="en-US" altLang="zh-CN" sz="2400" dirty="0" smtClean="0">
                <a:latin typeface="Arial" pitchFamily="34" charset="0"/>
                <a:cs typeface="Arial" pitchFamily="34" charset="0"/>
              </a:rPr>
              <a:t> =</a:t>
            </a:r>
          </a:p>
          <a:p>
            <a:r>
              <a:rPr lang="zh-CN" altLang="en-US" sz="2400" dirty="0" smtClean="0">
                <a:latin typeface="Arial" pitchFamily="34" charset="0"/>
                <a:cs typeface="Arial" pitchFamily="34" charset="0"/>
              </a:rPr>
              <a:t>         </a:t>
            </a:r>
            <a:r>
              <a:rPr lang="en-US" altLang="zh-CN" sz="2400" dirty="0" smtClean="0">
                <a:latin typeface="Arial" pitchFamily="34" charset="0"/>
                <a:cs typeface="Arial" pitchFamily="34" charset="0"/>
              </a:rPr>
              <a:t>new GenClass&lt;String, Integer&gt;(“</a:t>
            </a:r>
            <a:r>
              <a:rPr lang="en-US" altLang="zh-CN" sz="2400" dirty="0" err="1" smtClean="0">
                <a:latin typeface="Arial" pitchFamily="34" charset="0"/>
                <a:cs typeface="Arial" pitchFamily="34" charset="0"/>
              </a:rPr>
              <a:t>mengfanchao</a:t>
            </a:r>
            <a:r>
              <a:rPr lang="en-US" altLang="zh-CN" sz="2400" dirty="0" smtClean="0">
                <a:latin typeface="Arial" pitchFamily="34" charset="0"/>
                <a:cs typeface="Arial" pitchFamily="34" charset="0"/>
              </a:rPr>
              <a:t>”, 0); </a:t>
            </a:r>
          </a:p>
        </p:txBody>
      </p:sp>
      <p:sp>
        <p:nvSpPr>
          <p:cNvPr id="8" name="下箭头 7"/>
          <p:cNvSpPr/>
          <p:nvPr/>
        </p:nvSpPr>
        <p:spPr>
          <a:xfrm>
            <a:off x="4139952" y="4725144"/>
            <a:ext cx="432048" cy="432048"/>
          </a:xfrm>
          <a:prstGeom prst="down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dissolve">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5.12 </a:t>
            </a:r>
            <a:r>
              <a:rPr lang="zh-CN" altLang="en-US" dirty="0" smtClean="0"/>
              <a:t>范型</a:t>
            </a:r>
            <a:endParaRPr lang="zh-CN" altLang="en-US" dirty="0"/>
          </a:p>
        </p:txBody>
      </p:sp>
      <p:pic>
        <p:nvPicPr>
          <p:cNvPr id="1028" name="Picture 4"/>
          <p:cNvPicPr>
            <a:picLocks noChangeAspect="1" noChangeArrowheads="1"/>
          </p:cNvPicPr>
          <p:nvPr/>
        </p:nvPicPr>
        <p:blipFill>
          <a:blip r:embed="rId2" cstate="print"/>
          <a:srcRect/>
          <a:stretch>
            <a:fillRect/>
          </a:stretch>
        </p:blipFill>
        <p:spPr bwMode="auto">
          <a:xfrm>
            <a:off x="107504" y="150031"/>
            <a:ext cx="6840760" cy="6447321"/>
          </a:xfrm>
          <a:prstGeom prst="rect">
            <a:avLst/>
          </a:prstGeom>
          <a:noFill/>
          <a:ln w="9525">
            <a:solidFill>
              <a:srgbClr val="C00000"/>
            </a:solidFill>
            <a:miter lim="800000"/>
            <a:headEnd/>
            <a:tailEnd/>
          </a:ln>
        </p:spPr>
      </p:pic>
      <p:pic>
        <p:nvPicPr>
          <p:cNvPr id="1029" name="Picture 5"/>
          <p:cNvPicPr>
            <a:picLocks noChangeAspect="1" noChangeArrowheads="1"/>
          </p:cNvPicPr>
          <p:nvPr/>
        </p:nvPicPr>
        <p:blipFill>
          <a:blip r:embed="rId3" cstate="print"/>
          <a:srcRect/>
          <a:stretch>
            <a:fillRect/>
          </a:stretch>
        </p:blipFill>
        <p:spPr bwMode="auto">
          <a:xfrm>
            <a:off x="3635896" y="3573016"/>
            <a:ext cx="5328592" cy="3096344"/>
          </a:xfrm>
          <a:prstGeom prst="rect">
            <a:avLst/>
          </a:prstGeom>
          <a:noFill/>
          <a:ln w="9525">
            <a:solidFill>
              <a:srgbClr val="C00000"/>
            </a:solidFill>
            <a:miter lim="800000"/>
            <a:headEnd/>
            <a:tailEnd/>
          </a:ln>
        </p:spPr>
      </p:pic>
      <p:pic>
        <p:nvPicPr>
          <p:cNvPr id="1030" name="Picture 6"/>
          <p:cNvPicPr>
            <a:picLocks noChangeAspect="1" noChangeArrowheads="1"/>
          </p:cNvPicPr>
          <p:nvPr/>
        </p:nvPicPr>
        <p:blipFill>
          <a:blip r:embed="rId4" cstate="print"/>
          <a:srcRect/>
          <a:stretch>
            <a:fillRect/>
          </a:stretch>
        </p:blipFill>
        <p:spPr bwMode="auto">
          <a:xfrm>
            <a:off x="4211960" y="1268760"/>
            <a:ext cx="4651717" cy="792088"/>
          </a:xfrm>
          <a:prstGeom prst="rect">
            <a:avLst/>
          </a:prstGeom>
          <a:noFill/>
          <a:ln w="9525">
            <a:solidFill>
              <a:srgbClr val="C00000"/>
            </a:solidFill>
            <a:miter lim="800000"/>
            <a:headEnd/>
            <a:tailEnd/>
          </a:ln>
        </p:spPr>
      </p:pic>
      <p:sp>
        <p:nvSpPr>
          <p:cNvPr id="9" name="TextBox 8"/>
          <p:cNvSpPr txBox="1"/>
          <p:nvPr/>
        </p:nvSpPr>
        <p:spPr>
          <a:xfrm>
            <a:off x="4427984" y="260648"/>
            <a:ext cx="2160240" cy="461665"/>
          </a:xfrm>
          <a:prstGeom prst="rect">
            <a:avLst/>
          </a:prstGeom>
          <a:noFill/>
        </p:spPr>
        <p:txBody>
          <a:bodyPr wrap="square" rtlCol="0">
            <a:spAutoFit/>
          </a:bodyPr>
          <a:lstStyle/>
          <a:p>
            <a:r>
              <a:rPr lang="zh-CN" altLang="en-US" sz="2400" b="1" dirty="0" smtClean="0">
                <a:solidFill>
                  <a:srgbClr val="C00000"/>
                </a:solidFill>
              </a:rPr>
              <a:t>范型示例</a:t>
            </a:r>
            <a:endParaRPr lang="zh-CN" altLang="en-US" sz="2400" b="1" dirty="0">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029"/>
                                        </p:tgtEl>
                                        <p:attrNameLst>
                                          <p:attrName>style.visibility</p:attrName>
                                        </p:attrNameLst>
                                      </p:cBhvr>
                                      <p:to>
                                        <p:strVal val="visible"/>
                                      </p:to>
                                    </p:set>
                                    <p:animEffect transition="in" filter="slide(fromBottom)">
                                      <p:cBhvr>
                                        <p:cTn id="7" dur="500"/>
                                        <p:tgtEl>
                                          <p:spTgt spid="1029"/>
                                        </p:tgtEl>
                                      </p:cBhvr>
                                    </p:animEffect>
                                  </p:childTnLst>
                                </p:cTn>
                              </p:par>
                            </p:childTnLst>
                          </p:cTn>
                        </p:par>
                      </p:childTnLst>
                    </p:cTn>
                  </p:par>
                  <p:par>
                    <p:cTn id="8" fill="hold">
                      <p:stCondLst>
                        <p:cond delay="indefinite"/>
                      </p:stCondLst>
                      <p:childTnLst>
                        <p:par>
                          <p:cTn id="9" fill="hold">
                            <p:stCondLst>
                              <p:cond delay="0"/>
                            </p:stCondLst>
                            <p:childTnLst>
                              <p:par>
                                <p:cTn id="10" presetID="54" presetClass="entr" presetSubtype="0" accel="100000" fill="hold" nodeType="clickEffect">
                                  <p:stCondLst>
                                    <p:cond delay="0"/>
                                  </p:stCondLst>
                                  <p:childTnLst>
                                    <p:set>
                                      <p:cBhvr>
                                        <p:cTn id="11" dur="1" fill="hold">
                                          <p:stCondLst>
                                            <p:cond delay="0"/>
                                          </p:stCondLst>
                                        </p:cTn>
                                        <p:tgtEl>
                                          <p:spTgt spid="1030"/>
                                        </p:tgtEl>
                                        <p:attrNameLst>
                                          <p:attrName>style.visibility</p:attrName>
                                        </p:attrNameLst>
                                      </p:cBhvr>
                                      <p:to>
                                        <p:strVal val="visible"/>
                                      </p:to>
                                    </p:set>
                                    <p:anim calcmode="lin" valueType="num">
                                      <p:cBhvr>
                                        <p:cTn id="12" dur="500" fill="hold"/>
                                        <p:tgtEl>
                                          <p:spTgt spid="1030"/>
                                        </p:tgtEl>
                                        <p:attrNameLst>
                                          <p:attrName>ppt_w</p:attrName>
                                        </p:attrNameLst>
                                      </p:cBhvr>
                                      <p:tavLst>
                                        <p:tav tm="0">
                                          <p:val>
                                            <p:strVal val="#ppt_w*0.05"/>
                                          </p:val>
                                        </p:tav>
                                        <p:tav tm="100000">
                                          <p:val>
                                            <p:strVal val="#ppt_w"/>
                                          </p:val>
                                        </p:tav>
                                      </p:tavLst>
                                    </p:anim>
                                    <p:anim calcmode="lin" valueType="num">
                                      <p:cBhvr>
                                        <p:cTn id="13" dur="500" fill="hold"/>
                                        <p:tgtEl>
                                          <p:spTgt spid="1030"/>
                                        </p:tgtEl>
                                        <p:attrNameLst>
                                          <p:attrName>ppt_h</p:attrName>
                                        </p:attrNameLst>
                                      </p:cBhvr>
                                      <p:tavLst>
                                        <p:tav tm="0">
                                          <p:val>
                                            <p:strVal val="#ppt_h"/>
                                          </p:val>
                                        </p:tav>
                                        <p:tav tm="100000">
                                          <p:val>
                                            <p:strVal val="#ppt_h"/>
                                          </p:val>
                                        </p:tav>
                                      </p:tavLst>
                                    </p:anim>
                                    <p:anim calcmode="lin" valueType="num">
                                      <p:cBhvr>
                                        <p:cTn id="14" dur="500" fill="hold"/>
                                        <p:tgtEl>
                                          <p:spTgt spid="1030"/>
                                        </p:tgtEl>
                                        <p:attrNameLst>
                                          <p:attrName>ppt_x</p:attrName>
                                        </p:attrNameLst>
                                      </p:cBhvr>
                                      <p:tavLst>
                                        <p:tav tm="0">
                                          <p:val>
                                            <p:strVal val="#ppt_x-.2"/>
                                          </p:val>
                                        </p:tav>
                                        <p:tav tm="100000">
                                          <p:val>
                                            <p:strVal val="#ppt_x"/>
                                          </p:val>
                                        </p:tav>
                                      </p:tavLst>
                                    </p:anim>
                                    <p:anim calcmode="lin" valueType="num">
                                      <p:cBhvr>
                                        <p:cTn id="15" dur="500" fill="hold"/>
                                        <p:tgtEl>
                                          <p:spTgt spid="1030"/>
                                        </p:tgtEl>
                                        <p:attrNameLst>
                                          <p:attrName>ppt_y</p:attrName>
                                        </p:attrNameLst>
                                      </p:cBhvr>
                                      <p:tavLst>
                                        <p:tav tm="0">
                                          <p:val>
                                            <p:strVal val="#ppt_y"/>
                                          </p:val>
                                        </p:tav>
                                        <p:tav tm="100000">
                                          <p:val>
                                            <p:strVal val="#ppt_y"/>
                                          </p:val>
                                        </p:tav>
                                      </p:tavLst>
                                    </p:anim>
                                    <p:animEffect transition="in" filter="fade">
                                      <p:cBhvr>
                                        <p:cTn id="16" dur="500"/>
                                        <p:tgtEl>
                                          <p:spTgt spid="10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5.12 </a:t>
            </a:r>
            <a:r>
              <a:rPr lang="zh-CN" altLang="en-US" dirty="0" smtClean="0"/>
              <a:t>范型</a:t>
            </a:r>
            <a:endParaRPr lang="zh-CN" altLang="en-US" dirty="0"/>
          </a:p>
        </p:txBody>
      </p:sp>
      <p:sp>
        <p:nvSpPr>
          <p:cNvPr id="4" name="TextBox 3"/>
          <p:cNvSpPr txBox="1"/>
          <p:nvPr/>
        </p:nvSpPr>
        <p:spPr>
          <a:xfrm>
            <a:off x="395536" y="980728"/>
            <a:ext cx="8424936" cy="3554819"/>
          </a:xfrm>
          <a:prstGeom prst="rect">
            <a:avLst/>
          </a:prstGeom>
          <a:noFill/>
        </p:spPr>
        <p:txBody>
          <a:bodyPr wrap="square" rtlCol="0">
            <a:spAutoFit/>
          </a:bodyPr>
          <a:lstStyle/>
          <a:p>
            <a:pPr>
              <a:spcAft>
                <a:spcPts val="600"/>
              </a:spcAft>
              <a:buFont typeface="Wingdings" pitchFamily="2" charset="2"/>
              <a:buChar char="n"/>
            </a:pPr>
            <a:r>
              <a:rPr lang="zh-CN" altLang="en-US" sz="2800" b="1" dirty="0" smtClean="0">
                <a:solidFill>
                  <a:srgbClr val="FF0000"/>
                </a:solidFill>
                <a:latin typeface="Arial" pitchFamily="34" charset="0"/>
                <a:ea typeface="华文细黑" pitchFamily="2" charset="-122"/>
                <a:cs typeface="Arial" pitchFamily="34" charset="0"/>
              </a:rPr>
              <a:t> </a:t>
            </a:r>
            <a:r>
              <a:rPr lang="en-US" altLang="zh-CN" sz="2800" b="1" smtClean="0">
                <a:solidFill>
                  <a:srgbClr val="FF0000"/>
                </a:solidFill>
                <a:latin typeface="Arial" pitchFamily="34" charset="0"/>
                <a:ea typeface="华文细黑" pitchFamily="2" charset="-122"/>
                <a:cs typeface="Arial" pitchFamily="34" charset="0"/>
              </a:rPr>
              <a:t>3</a:t>
            </a:r>
            <a:r>
              <a:rPr lang="zh-CN" altLang="en-US" sz="2800" b="1" smtClean="0">
                <a:solidFill>
                  <a:srgbClr val="FF0000"/>
                </a:solidFill>
                <a:latin typeface="Arial" pitchFamily="34" charset="0"/>
                <a:ea typeface="华文细黑" pitchFamily="2" charset="-122"/>
                <a:cs typeface="Arial" pitchFamily="34" charset="0"/>
              </a:rPr>
              <a:t> </a:t>
            </a:r>
            <a:r>
              <a:rPr lang="zh-CN" altLang="en-US" sz="2800" b="1" dirty="0" smtClean="0">
                <a:solidFill>
                  <a:srgbClr val="FF0000"/>
                </a:solidFill>
                <a:latin typeface="Arial" pitchFamily="34" charset="0"/>
                <a:ea typeface="华文细黑" pitchFamily="2" charset="-122"/>
                <a:cs typeface="Arial" pitchFamily="34" charset="0"/>
              </a:rPr>
              <a:t>有界类型参数</a:t>
            </a:r>
            <a:endParaRPr lang="en-US" altLang="zh-CN" sz="2800" b="1" dirty="0" smtClean="0">
              <a:solidFill>
                <a:srgbClr val="FF0000"/>
              </a:solidFill>
              <a:latin typeface="Arial" pitchFamily="34" charset="0"/>
              <a:ea typeface="华文细黑" pitchFamily="2" charset="-122"/>
              <a:cs typeface="Arial" pitchFamily="34" charset="0"/>
            </a:endParaRPr>
          </a:p>
          <a:p>
            <a:pPr>
              <a:spcAft>
                <a:spcPts val="600"/>
              </a:spcAft>
              <a:buFont typeface="Wingdings" pitchFamily="2" charset="2"/>
              <a:buChar char="Ø"/>
            </a:pPr>
            <a:r>
              <a:rPr lang="zh-CN" altLang="en-US" sz="2600" b="1" dirty="0" smtClean="0">
                <a:latin typeface="Arial" pitchFamily="34" charset="0"/>
                <a:ea typeface="华文细黑" pitchFamily="2" charset="-122"/>
                <a:cs typeface="Arial" pitchFamily="34" charset="0"/>
              </a:rPr>
              <a:t>有界类型是对范型类型的限制，在用</a:t>
            </a:r>
            <a:r>
              <a:rPr lang="en-US" altLang="zh-CN" sz="2600" b="1" dirty="0" smtClean="0">
                <a:latin typeface="Arial" pitchFamily="34" charset="0"/>
                <a:ea typeface="华文细黑" pitchFamily="2" charset="-122"/>
                <a:cs typeface="Arial" pitchFamily="34" charset="0"/>
              </a:rPr>
              <a:t>T,U</a:t>
            </a:r>
            <a:r>
              <a:rPr lang="zh-CN" altLang="en-US" sz="2600" b="1" dirty="0" smtClean="0">
                <a:latin typeface="Arial" pitchFamily="34" charset="0"/>
                <a:ea typeface="华文细黑" pitchFamily="2" charset="-122"/>
                <a:cs typeface="Arial" pitchFamily="34" charset="0"/>
              </a:rPr>
              <a:t>之类表示范型的符号定义范型时，并没有限制范型的范围，这时范型实际上相当于</a:t>
            </a:r>
            <a:r>
              <a:rPr lang="en-US" altLang="zh-CN" sz="2600" b="1" dirty="0" smtClean="0">
                <a:latin typeface="Arial" pitchFamily="34" charset="0"/>
                <a:ea typeface="华文细黑" pitchFamily="2" charset="-122"/>
                <a:cs typeface="Arial" pitchFamily="34" charset="0"/>
              </a:rPr>
              <a:t>Object</a:t>
            </a:r>
            <a:r>
              <a:rPr lang="zh-CN" altLang="en-US" sz="2600" b="1" dirty="0" smtClean="0">
                <a:latin typeface="Arial" pitchFamily="34" charset="0"/>
                <a:ea typeface="华文细黑" pitchFamily="2" charset="-122"/>
                <a:cs typeface="Arial" pitchFamily="34" charset="0"/>
              </a:rPr>
              <a:t>，即仅指明了范型是一个对象而已。</a:t>
            </a:r>
            <a:endParaRPr lang="en-US" altLang="zh-CN" sz="2600" b="1" dirty="0" smtClean="0">
              <a:latin typeface="Arial" pitchFamily="34" charset="0"/>
              <a:ea typeface="华文细黑" pitchFamily="2" charset="-122"/>
              <a:cs typeface="Arial" pitchFamily="34" charset="0"/>
            </a:endParaRPr>
          </a:p>
          <a:p>
            <a:pPr>
              <a:spcAft>
                <a:spcPts val="600"/>
              </a:spcAft>
              <a:buFont typeface="Wingdings" pitchFamily="2" charset="2"/>
              <a:buChar char="Ø"/>
            </a:pPr>
            <a:r>
              <a:rPr lang="zh-CN" altLang="en-US" sz="2600" b="1" dirty="0" smtClean="0">
                <a:latin typeface="Arial" pitchFamily="34" charset="0"/>
                <a:ea typeface="华文细黑" pitchFamily="2" charset="-122"/>
                <a:cs typeface="Arial" pitchFamily="34" charset="0"/>
              </a:rPr>
              <a:t>在特定的应用中，可能希望定义的范型是某个类或其子类类型，而不是全部的子类类型，这种有所限制的范型称为有界范型。</a:t>
            </a:r>
            <a:endParaRPr lang="en-US" altLang="zh-CN" sz="2600" b="1" dirty="0" smtClean="0">
              <a:latin typeface="Arial" pitchFamily="34" charset="0"/>
              <a:ea typeface="华文细黑" pitchFamily="2" charset="-122"/>
              <a:cs typeface="Arial" pitchFamily="34" charset="0"/>
            </a:endParaRPr>
          </a:p>
          <a:p>
            <a:pPr>
              <a:spcAft>
                <a:spcPts val="600"/>
              </a:spcAft>
              <a:buFont typeface="Wingdings" pitchFamily="2" charset="2"/>
              <a:buChar char="Ø"/>
            </a:pPr>
            <a:r>
              <a:rPr lang="zh-CN" altLang="en-US" sz="2600" b="1" dirty="0" smtClean="0">
                <a:latin typeface="Arial" pitchFamily="34" charset="0"/>
                <a:ea typeface="华文细黑" pitchFamily="2" charset="-122"/>
                <a:cs typeface="Arial" pitchFamily="34" charset="0"/>
              </a:rPr>
              <a:t>有界类型的定义：</a:t>
            </a:r>
            <a:endParaRPr lang="en-US" altLang="zh-CN" sz="2600" b="1" dirty="0" smtClean="0">
              <a:latin typeface="Arial" pitchFamily="34" charset="0"/>
              <a:ea typeface="华文细黑" pitchFamily="2" charset="-122"/>
              <a:cs typeface="Arial" pitchFamily="34" charset="0"/>
            </a:endParaRPr>
          </a:p>
        </p:txBody>
      </p:sp>
      <p:sp>
        <p:nvSpPr>
          <p:cNvPr id="5" name="TextBox 4"/>
          <p:cNvSpPr txBox="1"/>
          <p:nvPr/>
        </p:nvSpPr>
        <p:spPr>
          <a:xfrm>
            <a:off x="1403648" y="4941168"/>
            <a:ext cx="5616624" cy="461665"/>
          </a:xfrm>
          <a:prstGeom prst="rect">
            <a:avLst/>
          </a:prstGeom>
          <a:solidFill>
            <a:srgbClr val="FFFFCC"/>
          </a:solidFill>
          <a:ln>
            <a:noFill/>
          </a:ln>
        </p:spPr>
        <p:txBody>
          <a:bodyPr wrap="square" rtlCol="0">
            <a:spAutoFit/>
          </a:bodyPr>
          <a:lstStyle/>
          <a:p>
            <a:r>
              <a:rPr lang="en-US" altLang="zh-CN" sz="2400" dirty="0" smtClean="0">
                <a:latin typeface="Arial" pitchFamily="34" charset="0"/>
                <a:cs typeface="Arial" pitchFamily="34" charset="0"/>
              </a:rPr>
              <a:t>&lt;T extends </a:t>
            </a:r>
            <a:r>
              <a:rPr lang="zh-CN" altLang="en-US" sz="2400" dirty="0" smtClean="0">
                <a:latin typeface="Arial" pitchFamily="34" charset="0"/>
                <a:cs typeface="Arial" pitchFamily="34" charset="0"/>
              </a:rPr>
              <a:t>类名或接口名</a:t>
            </a:r>
            <a:r>
              <a:rPr lang="en-US" altLang="zh-CN" sz="2400" dirty="0" smtClean="0">
                <a:latin typeface="Arial" pitchFamily="34" charset="0"/>
                <a:cs typeface="Arial" pitchFamily="34" charset="0"/>
              </a:rPr>
              <a:t>&gt;;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5.12 </a:t>
            </a:r>
            <a:r>
              <a:rPr lang="zh-CN" altLang="en-US" dirty="0" smtClean="0"/>
              <a:t>范型</a:t>
            </a:r>
            <a:endParaRPr lang="zh-CN" altLang="en-US" dirty="0"/>
          </a:p>
        </p:txBody>
      </p:sp>
      <p:pic>
        <p:nvPicPr>
          <p:cNvPr id="2050" name="Picture 2"/>
          <p:cNvPicPr>
            <a:picLocks noChangeAspect="1" noChangeArrowheads="1"/>
          </p:cNvPicPr>
          <p:nvPr/>
        </p:nvPicPr>
        <p:blipFill>
          <a:blip r:embed="rId2" cstate="print"/>
          <a:srcRect/>
          <a:stretch>
            <a:fillRect/>
          </a:stretch>
        </p:blipFill>
        <p:spPr bwMode="auto">
          <a:xfrm>
            <a:off x="395537" y="1052736"/>
            <a:ext cx="6912768" cy="5472608"/>
          </a:xfrm>
          <a:prstGeom prst="rect">
            <a:avLst/>
          </a:prstGeom>
          <a:noFill/>
          <a:ln w="9525">
            <a:solidFill>
              <a:srgbClr val="C00000"/>
            </a:solid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3219008" y="3212976"/>
            <a:ext cx="5889496" cy="1944216"/>
          </a:xfrm>
          <a:prstGeom prst="rect">
            <a:avLst/>
          </a:prstGeom>
          <a:noFill/>
          <a:ln w="9525">
            <a:solidFill>
              <a:srgbClr val="C00000"/>
            </a:solidFill>
            <a:miter lim="800000"/>
            <a:headEnd/>
            <a:tailEnd/>
          </a:ln>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聚合">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70367</TotalTime>
  <Words>5460</Words>
  <Application>Microsoft Office PowerPoint</Application>
  <PresentationFormat>全屏显示(4:3)</PresentationFormat>
  <Paragraphs>531</Paragraphs>
  <Slides>93</Slides>
  <Notes>1</Notes>
  <HiddenSlides>0</HiddenSlides>
  <MMClips>0</MMClips>
  <ScaleCrop>false</ScaleCrop>
  <HeadingPairs>
    <vt:vector size="4" baseType="variant">
      <vt:variant>
        <vt:lpstr>主题</vt:lpstr>
      </vt:variant>
      <vt:variant>
        <vt:i4>1</vt:i4>
      </vt:variant>
      <vt:variant>
        <vt:lpstr>幻灯片标题</vt:lpstr>
      </vt:variant>
      <vt:variant>
        <vt:i4>93</vt:i4>
      </vt:variant>
    </vt:vector>
  </HeadingPairs>
  <TitlesOfParts>
    <vt:vector size="94" baseType="lpstr">
      <vt:lpstr>聚合</vt:lpstr>
      <vt:lpstr>Java程序设计</vt:lpstr>
      <vt:lpstr>课程内容</vt:lpstr>
      <vt:lpstr>第5章 进一步讨论对象和类</vt:lpstr>
      <vt:lpstr>5.1抽象数据类型</vt:lpstr>
      <vt:lpstr>5.1抽象数据类型</vt:lpstr>
      <vt:lpstr>5.1抽象数据类型</vt:lpstr>
      <vt:lpstr>5.1抽象数据类型</vt:lpstr>
      <vt:lpstr>5.1抽象数据类型</vt:lpstr>
      <vt:lpstr>5.1抽象数据类型</vt:lpstr>
      <vt:lpstr>5.1抽象数据类型</vt:lpstr>
      <vt:lpstr>5.1抽象数据类型</vt:lpstr>
      <vt:lpstr>5.2对象的构造与初始化</vt:lpstr>
      <vt:lpstr>5.2对象的构造与初始化</vt:lpstr>
      <vt:lpstr>5.2对象的构造与初始化</vt:lpstr>
      <vt:lpstr>5.2对象的构造与初始化</vt:lpstr>
      <vt:lpstr>5.2对象的构造与初始化</vt:lpstr>
      <vt:lpstr>5.2对象的构造与初始化</vt:lpstr>
      <vt:lpstr>5.2对象的构造与初始化</vt:lpstr>
      <vt:lpstr>5.3 this引用</vt:lpstr>
      <vt:lpstr>5.4子类</vt:lpstr>
      <vt:lpstr>5.4子类</vt:lpstr>
      <vt:lpstr>5.4子类</vt:lpstr>
      <vt:lpstr>5.4子类</vt:lpstr>
      <vt:lpstr>5.4子类</vt:lpstr>
      <vt:lpstr>5.4子类</vt:lpstr>
      <vt:lpstr>5.4子类</vt:lpstr>
      <vt:lpstr>5.4子类</vt:lpstr>
      <vt:lpstr>5.4子类</vt:lpstr>
      <vt:lpstr>5.4子类</vt:lpstr>
      <vt:lpstr>5.4子类</vt:lpstr>
      <vt:lpstr>5.4子类</vt:lpstr>
      <vt:lpstr>5.4子类</vt:lpstr>
      <vt:lpstr>5.4子类</vt:lpstr>
      <vt:lpstr>5.4子类</vt:lpstr>
      <vt:lpstr>5.4子类</vt:lpstr>
      <vt:lpstr>5.5方法重写</vt:lpstr>
      <vt:lpstr>5.5方法重写</vt:lpstr>
      <vt:lpstr>5.5方法重写</vt:lpstr>
      <vt:lpstr>5.5方法重写</vt:lpstr>
      <vt:lpstr>5.5方法重写</vt:lpstr>
      <vt:lpstr>5.5方法重写</vt:lpstr>
      <vt:lpstr>5.5方法重写</vt:lpstr>
      <vt:lpstr>5.5方法重写</vt:lpstr>
      <vt:lpstr>5.5方法重写</vt:lpstr>
      <vt:lpstr>5.6 Java包</vt:lpstr>
      <vt:lpstr>5.6 Java包</vt:lpstr>
      <vt:lpstr>5.6 Java包</vt:lpstr>
      <vt:lpstr>5.6 Java包</vt:lpstr>
      <vt:lpstr>5.6 Java包</vt:lpstr>
      <vt:lpstr>5.6 Java包</vt:lpstr>
      <vt:lpstr>5.6 Java包</vt:lpstr>
      <vt:lpstr>5.7类成员</vt:lpstr>
      <vt:lpstr>5.7类成员</vt:lpstr>
      <vt:lpstr>5.7类成员</vt:lpstr>
      <vt:lpstr>5.7类成员</vt:lpstr>
      <vt:lpstr>5.8关键字final</vt:lpstr>
      <vt:lpstr>5.8关键字final</vt:lpstr>
      <vt:lpstr>5.8关键字final</vt:lpstr>
      <vt:lpstr>5.9 抽象类</vt:lpstr>
      <vt:lpstr>5.9 抽象类</vt:lpstr>
      <vt:lpstr>5.9 抽象类</vt:lpstr>
      <vt:lpstr>5.9 抽象类</vt:lpstr>
      <vt:lpstr>5.10 接口</vt:lpstr>
      <vt:lpstr>5.10 接口</vt:lpstr>
      <vt:lpstr>5.10 接口</vt:lpstr>
      <vt:lpstr>5.10 接口</vt:lpstr>
      <vt:lpstr>5.11 内部类</vt:lpstr>
      <vt:lpstr>5.11 内部类</vt:lpstr>
      <vt:lpstr>5.11 内部类</vt:lpstr>
      <vt:lpstr>5.11 内部类</vt:lpstr>
      <vt:lpstr>5.11 内部类</vt:lpstr>
      <vt:lpstr>5.11 内部类</vt:lpstr>
      <vt:lpstr>5.11 内部类</vt:lpstr>
      <vt:lpstr>5.11 内部类</vt:lpstr>
      <vt:lpstr>5.11 内部类</vt:lpstr>
      <vt:lpstr>5.11 内部类</vt:lpstr>
      <vt:lpstr>5.11 内部类</vt:lpstr>
      <vt:lpstr>5.11 内部类</vt:lpstr>
      <vt:lpstr>5.11 内部类</vt:lpstr>
      <vt:lpstr>5.11 内部类</vt:lpstr>
      <vt:lpstr>5.11 内部类</vt:lpstr>
      <vt:lpstr>5.11 内部类</vt:lpstr>
      <vt:lpstr>5.11 内部类</vt:lpstr>
      <vt:lpstr>5.12 范型</vt:lpstr>
      <vt:lpstr>5.12 范型</vt:lpstr>
      <vt:lpstr>5.12 范型</vt:lpstr>
      <vt:lpstr>5.12 范型</vt:lpstr>
      <vt:lpstr>5.12 范型</vt:lpstr>
      <vt:lpstr>5.12 范型</vt:lpstr>
      <vt:lpstr>5.12 范型</vt:lpstr>
      <vt:lpstr>5.12 范型</vt:lpstr>
      <vt:lpstr>5.12 范型</vt:lpstr>
      <vt:lpstr>5.12 范型</vt:lpstr>
    </vt:vector>
  </TitlesOfParts>
  <Company>微软中国</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微软用户</dc:creator>
  <cp:lastModifiedBy>MFC</cp:lastModifiedBy>
  <cp:revision>1063</cp:revision>
  <dcterms:created xsi:type="dcterms:W3CDTF">2010-11-29T01:45:49Z</dcterms:created>
  <dcterms:modified xsi:type="dcterms:W3CDTF">2016-07-13T03:03:45Z</dcterms:modified>
</cp:coreProperties>
</file>