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6" r:id="rId3"/>
    <p:sldId id="298" r:id="rId4"/>
    <p:sldId id="299" r:id="rId5"/>
    <p:sldId id="313" r:id="rId6"/>
    <p:sldId id="314" r:id="rId7"/>
    <p:sldId id="32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6475" autoAdjust="0"/>
  </p:normalViewPr>
  <p:slideViewPr>
    <p:cSldViewPr>
      <p:cViewPr>
        <p:scale>
          <a:sx n="66" d="100"/>
          <a:sy n="66" d="100"/>
        </p:scale>
        <p:origin x="-145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6F887-8D2C-434B-9B77-E273844654E6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1A2A-E813-441E-9C62-C79E591E2B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9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0265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4948" y="142758"/>
            <a:ext cx="8229600" cy="778098"/>
          </a:xfrm>
        </p:spPr>
        <p:txBody>
          <a:bodyPr rtlCol="0">
            <a:normAutofit/>
          </a:bodyPr>
          <a:lstStyle>
            <a:lvl1pPr>
              <a:defRPr sz="4000">
                <a:solidFill>
                  <a:srgbClr val="FF0000"/>
                </a:solidFill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23528" y="993791"/>
            <a:ext cx="84969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51520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12936E2-E68A-4693-A9BD-61C525D57B0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Picture 43" descr="shen7_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88640"/>
            <a:ext cx="1944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A03C77-6C6D-424C-AADC-567200E98A25}" type="datetimeFigureOut">
              <a:rPr lang="zh-CN" altLang="en-US" smtClean="0"/>
              <a:pPr/>
              <a:t>2016-07-13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829761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程序设计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827630"/>
            <a:ext cx="7772400" cy="125755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孟凡超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哈尔滨工业大学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威海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</a:rPr>
              <a:t>计算机科学与技术学院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mengfanchao74@163.com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</a:t>
            </a:r>
            <a:r>
              <a:rPr lang="zh-CN" altLang="en-US" dirty="0" smtClean="0"/>
              <a:t>异常示例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284" y="5229200"/>
            <a:ext cx="6953092" cy="148478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052736"/>
            <a:ext cx="6192688" cy="41044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</a:t>
            </a:r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try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catch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finally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语句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484784"/>
            <a:ext cx="8640960" cy="526297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try{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此处为抛出具体异常的代码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}catch(ExceptionType1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e){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抛出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ExceptionType1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异常时要执行的代码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}catch(ExceptionType2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e){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抛出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ExceptionType2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异常时要执行的代码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 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……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catch(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ExceptionTypek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e){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抛出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ExceptionTypek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异常时要执行的代码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}finally{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必须要执行的代码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  <a:endParaRPr lang="zh-CN" altLang="en-US" sz="2400" dirty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</a:t>
            </a:r>
            <a:r>
              <a:rPr lang="zh-CN" altLang="en-US" dirty="0" smtClean="0"/>
              <a:t>异常处理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5904656" cy="51845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348880"/>
            <a:ext cx="2736304" cy="25202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</a:t>
            </a:r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公共异常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ArithmeticException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整数除法中，如果除数为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0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，则发生该类异常。下面表达式将引发</a:t>
            </a: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ArithmeticException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异常。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int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</a:t>
            </a: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i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=12/0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；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NullPointerException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如果一个对象还没有初始化，那么访问该对象或调用它的方法将导致该异常。例如：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image </a:t>
            </a: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im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[]=new image[4];</a:t>
            </a:r>
          </a:p>
          <a:p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System.out.println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im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[0].</a:t>
            </a: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toString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);</a:t>
            </a:r>
          </a:p>
          <a:p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</a:t>
            </a:r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NegativeException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创建数组时，如果元素个数是个负数，则会引发</a:t>
            </a: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NegativeException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异常。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ArrayIndexOutOfBoundsException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如果数组下标越界，将会导致</a:t>
            </a: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ArrayIndexOutOfBoundsException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异常。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ArrayStoreException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程序试图存取数组中错误的数据类型。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FileNotFoundException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试图存取一个并不存在的文件时发生该异常。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IOException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该异常是指通常的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I/O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错误。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</a:t>
            </a:r>
            <a:r>
              <a:rPr lang="zh-CN" altLang="en-US" dirty="0" smtClean="0"/>
              <a:t> 异常分类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144" y="3789040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Throwable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076056" y="4941168"/>
            <a:ext cx="18002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Exception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380312" y="4941168"/>
            <a:ext cx="122413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Error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27984" y="5976664"/>
            <a:ext cx="309634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RuntimeException</a:t>
            </a:r>
            <a:endParaRPr lang="zh-CN" altLang="en-US" sz="2400" dirty="0"/>
          </a:p>
        </p:txBody>
      </p:sp>
      <p:cxnSp>
        <p:nvCxnSpPr>
          <p:cNvPr id="9" name="直接连接符 8"/>
          <p:cNvCxnSpPr>
            <a:stCxn id="4" idx="2"/>
            <a:endCxn id="5" idx="0"/>
          </p:cNvCxnSpPr>
          <p:nvPr/>
        </p:nvCxnSpPr>
        <p:spPr>
          <a:xfrm flipH="1">
            <a:off x="5976156" y="4293096"/>
            <a:ext cx="82809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2"/>
            <a:endCxn id="6" idx="0"/>
          </p:cNvCxnSpPr>
          <p:nvPr/>
        </p:nvCxnSpPr>
        <p:spPr>
          <a:xfrm>
            <a:off x="6804248" y="4293096"/>
            <a:ext cx="118813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7" idx="0"/>
          </p:cNvCxnSpPr>
          <p:nvPr/>
        </p:nvCxnSpPr>
        <p:spPr>
          <a:xfrm>
            <a:off x="5976156" y="5445224"/>
            <a:ext cx="0" cy="53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1052736"/>
            <a:ext cx="84969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Error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表示很难恢复的错误，如内存越界。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RuntimeException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用来表示设计或实现方面的问题，如数组越界。</a:t>
            </a:r>
            <a:endParaRPr lang="en-US" altLang="zh-CN" sz="26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其他异常：</a:t>
            </a:r>
            <a:r>
              <a:rPr lang="zh-CN" altLang="en-US" sz="2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表示运行时因环境的影响可能发生并可能被处理的问题。</a:t>
            </a:r>
            <a:endParaRPr lang="en-US" altLang="zh-CN" sz="26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</a:t>
            </a:r>
            <a:r>
              <a:rPr lang="zh-CN" altLang="en-US" dirty="0" smtClean="0"/>
              <a:t> 抛出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1052736"/>
            <a:ext cx="84969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程序不在当前方法内处理异常，而是把异常抛出到调用方法中。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872661"/>
            <a:ext cx="8496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public void </a:t>
            </a: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troubleSome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() throws </a:t>
            </a:r>
            <a:r>
              <a:rPr lang="en-US" altLang="zh-CN" sz="2600" b="1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IOException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276872"/>
            <a:ext cx="8496944" cy="89255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&lt;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访问权限修饰符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&gt;&lt;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返回值类型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&gt;&lt;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方法名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&gt;(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参数列表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throws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异常列表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概述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标识符和数据类型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表达式和流程控制语句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数组、向量和字符串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进一步讨论对象和类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章 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语言中的异常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的图形用户界面设计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 Applet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线程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网络功能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6.1</a:t>
            </a:r>
            <a:r>
              <a:rPr lang="zh-CN" altLang="en-US" dirty="0" smtClean="0">
                <a:solidFill>
                  <a:srgbClr val="0000FF"/>
                </a:solidFill>
              </a:rPr>
              <a:t> 异常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6.2</a:t>
            </a:r>
            <a:r>
              <a:rPr lang="zh-CN" altLang="en-US" dirty="0" smtClean="0">
                <a:solidFill>
                  <a:srgbClr val="0000FF"/>
                </a:solidFill>
              </a:rPr>
              <a:t> 异常示例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6.3</a:t>
            </a:r>
            <a:r>
              <a:rPr lang="zh-CN" altLang="en-US" dirty="0" smtClean="0">
                <a:solidFill>
                  <a:srgbClr val="0000FF"/>
                </a:solidFill>
              </a:rPr>
              <a:t> 异常处理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6.4</a:t>
            </a:r>
            <a:r>
              <a:rPr lang="zh-CN" altLang="en-US" dirty="0" smtClean="0">
                <a:solidFill>
                  <a:srgbClr val="0000FF"/>
                </a:solidFill>
              </a:rPr>
              <a:t> 异常分类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6.5</a:t>
            </a:r>
            <a:r>
              <a:rPr lang="zh-CN" altLang="en-US" dirty="0" smtClean="0">
                <a:solidFill>
                  <a:srgbClr val="0000FF"/>
                </a:solidFill>
              </a:rPr>
              <a:t> 抛出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6.6</a:t>
            </a:r>
            <a:r>
              <a:rPr lang="zh-CN" altLang="en-US" dirty="0" smtClean="0">
                <a:solidFill>
                  <a:srgbClr val="0000FF"/>
                </a:solidFill>
              </a:rPr>
              <a:t> 创建自己的异常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语言中的异常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628" y="980728"/>
            <a:ext cx="8496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异常分类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非致命错误的，通过某种修正后程序还能继续执行，这类错误称作异常，也称为例外。这类错误可以借助程序员的干涉来恢复。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致命的，程序遇到了非常严重的不正常状态，不能简单地恢复执行，这就是错误。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847688"/>
            <a:ext cx="8136904" cy="267765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openTheFile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;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打开一个文件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determine its size; 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确定文件大小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allocate that much memory;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分配适当的内存空间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read-file; 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读文件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closeTheFile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; 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关闭文件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  <a:endParaRPr lang="zh-CN" altLang="en-US" sz="2400" dirty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36096" y="3068960"/>
            <a:ext cx="3491880" cy="1656184"/>
          </a:xfrm>
          <a:prstGeom prst="wedgeRoundRectCallout">
            <a:avLst>
              <a:gd name="adj1" fmla="val -34271"/>
              <a:gd name="adj2" fmla="val 66531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为了加强程序的鲁棒性，程序设计时必须考虑到可能发生的异常事件并做出相应的处理。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52736"/>
            <a:ext cx="8136904" cy="526297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openTheFile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; 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if(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theFileOpen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determine the length of the file;  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if(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gotTheFileLength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allocate that much memory; 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if(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gotEnoughMemory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){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          read the file into memory;  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          if(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readFailed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errorCode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=-1;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else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errorCode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=-2;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      }else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errorCode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=-3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   }else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errorCode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=-4;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}else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errorCode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=-5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  <a:endParaRPr lang="zh-CN" altLang="en-US" sz="2400" dirty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08104" y="980728"/>
            <a:ext cx="3491880" cy="2232248"/>
          </a:xfrm>
          <a:prstGeom prst="wedgeRoundRectCallout">
            <a:avLst>
              <a:gd name="adj1" fmla="val -34271"/>
              <a:gd name="adj2" fmla="val 66531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虽然程序的鲁棒性加强了，但程序的结构臃肿，大量的错误处理代码混杂在其中，可读性差，目标程序也会增大许多。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109057"/>
            <a:ext cx="8640960" cy="563231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try{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openTheFile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;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打开一个文件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determine its size; 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确定文件大小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allocate that much memory;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分配适当的内存空间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read-file; 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读文件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   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closeTheFile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;  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关闭文件</a:t>
            </a:r>
            <a:endParaRPr lang="en-US" altLang="zh-CN" sz="2400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}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catch(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fileopenFailed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){//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文件打开失败的处理代码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catch(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sizeDetermineFailed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){//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不能获得文件大小的处理代码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catch(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memoryAllocateFailed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){//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内存分配失败的处理代码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catch(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readFailed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){//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读文件失败的处理代码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catch(</a:t>
            </a:r>
            <a:r>
              <a:rPr lang="en-US" altLang="zh-CN" sz="2400" dirty="0" err="1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fileCloseFailed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){//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关闭文件失败的处理代码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</a:p>
          <a:p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     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finally{//</a:t>
            </a:r>
            <a:r>
              <a:rPr lang="zh-CN" altLang="en-US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需要统一处理的代码</a:t>
            </a:r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</a:p>
          <a:p>
            <a:r>
              <a:rPr lang="en-US" altLang="zh-CN" sz="24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}</a:t>
            </a:r>
            <a:endParaRPr lang="zh-CN" altLang="en-US" sz="2400" dirty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076056" y="44624"/>
            <a:ext cx="3851920" cy="2232248"/>
          </a:xfrm>
          <a:prstGeom prst="wedgeRoundRectCallout">
            <a:avLst>
              <a:gd name="adj1" fmla="val -34271"/>
              <a:gd name="adj2" fmla="val 66531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提供了异常处理机制。在编写程序时，不需要想前面的例子书写判断语句，简化了代码的编写。有些常见的异常可以统一处理，提高了效率，代码重用率高。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5308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异常对象：</a:t>
            </a:r>
            <a:r>
              <a:rPr lang="zh-CN" altLang="en-US" sz="28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在一个方法运行过程中，如果发生了异常，称程序产生了一个异常事件，相应地生成异常对象。这个对象中包含了该异常必要的详细信息，包括所发生的异常事件类型及异常发生时程序的状态。</a:t>
            </a:r>
            <a:endParaRPr lang="en-US" altLang="zh-CN" sz="28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抛出异常：</a:t>
            </a:r>
            <a:r>
              <a:rPr lang="zh-CN" altLang="en-US" sz="28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我们将生成异常对象并把它提交给运行时系统的这一过程称为抛出</a:t>
            </a:r>
            <a:r>
              <a:rPr lang="en-US" altLang="zh-CN" sz="28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(throw)</a:t>
            </a:r>
            <a:r>
              <a:rPr lang="zh-CN" altLang="en-US" sz="28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一个异常。</a:t>
            </a:r>
            <a:endParaRPr lang="en-US" altLang="zh-CN" sz="28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捕获：</a:t>
            </a:r>
            <a:r>
              <a:rPr lang="zh-CN" altLang="en-US" sz="28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异常发生时，</a:t>
            </a:r>
            <a:r>
              <a:rPr lang="en-US" altLang="zh-CN" sz="28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Java</a:t>
            </a:r>
            <a:r>
              <a:rPr lang="zh-CN" altLang="en-US" sz="28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运行时系统从生成对象的代码块开始进行回溯，沿方法的调用栈逐层回溯，寻找相应的处理代码，直到找到包含相应异常处理的方法为止，并把异常对象交给方法处理，这一个过程为捕获。</a:t>
            </a:r>
            <a:endParaRPr lang="en-US" altLang="zh-CN" sz="28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异常机制优点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它可以让程序员把异常处理代码从常规代码中分离出来，增加了可读性，方便修改。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程序员可以按异常类型和差别进行分组，即从预定义的类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Exception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中派生出自己的子类，对无法预测的异常也可以进行捕获和处理，克服了传统方法中错误信息有限的问题。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异常的处理借助于调用堆栈按先近后远的原则进行。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87824" y="4509120"/>
          <a:ext cx="26642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method4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method3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method2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method1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515719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调用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555776" y="4581128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88224" y="587727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捕获处理例外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450912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探测抛出例外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724128" y="60932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724128" y="472514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8184" y="515719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传递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940152" y="4811666"/>
            <a:ext cx="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pic>
        <p:nvPicPr>
          <p:cNvPr id="1026" name="Picture 2" descr="D:\Java程序设计\图片\java异常层次图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24936" cy="4736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67509</TotalTime>
  <Words>1072</Words>
  <Application>Microsoft Office PowerPoint</Application>
  <PresentationFormat>全屏显示(4:3)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聚合</vt:lpstr>
      <vt:lpstr>Java程序设计</vt:lpstr>
      <vt:lpstr>课程内容</vt:lpstr>
      <vt:lpstr>第6章 Java语言中的异常</vt:lpstr>
      <vt:lpstr>6.1异常</vt:lpstr>
      <vt:lpstr>6.1异常</vt:lpstr>
      <vt:lpstr>6.1异常</vt:lpstr>
      <vt:lpstr>6.1异常</vt:lpstr>
      <vt:lpstr>6.1异常</vt:lpstr>
      <vt:lpstr>6.1异常</vt:lpstr>
      <vt:lpstr>6.2异常示例</vt:lpstr>
      <vt:lpstr>6.3异常处理</vt:lpstr>
      <vt:lpstr>6.3异常处理</vt:lpstr>
      <vt:lpstr>6.3异常处理</vt:lpstr>
      <vt:lpstr>6.3异常处理</vt:lpstr>
      <vt:lpstr>6.4 异常分类</vt:lpstr>
      <vt:lpstr>6.5 抛出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MFC</cp:lastModifiedBy>
  <cp:revision>994</cp:revision>
  <dcterms:created xsi:type="dcterms:W3CDTF">2010-11-29T01:45:49Z</dcterms:created>
  <dcterms:modified xsi:type="dcterms:W3CDTF">2016-07-13T03:04:44Z</dcterms:modified>
</cp:coreProperties>
</file>