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6" r:id="rId3"/>
    <p:sldId id="298" r:id="rId4"/>
    <p:sldId id="358" r:id="rId5"/>
    <p:sldId id="359" r:id="rId6"/>
    <p:sldId id="360" r:id="rId7"/>
    <p:sldId id="299" r:id="rId8"/>
    <p:sldId id="327" r:id="rId9"/>
    <p:sldId id="324" r:id="rId10"/>
    <p:sldId id="357" r:id="rId11"/>
    <p:sldId id="325" r:id="rId12"/>
    <p:sldId id="328" r:id="rId13"/>
    <p:sldId id="329" r:id="rId14"/>
    <p:sldId id="330" r:id="rId15"/>
    <p:sldId id="331" r:id="rId16"/>
    <p:sldId id="332" r:id="rId17"/>
    <p:sldId id="335" r:id="rId18"/>
    <p:sldId id="337" r:id="rId19"/>
    <p:sldId id="336" r:id="rId20"/>
    <p:sldId id="338" r:id="rId21"/>
    <p:sldId id="333" r:id="rId22"/>
    <p:sldId id="340" r:id="rId23"/>
    <p:sldId id="339" r:id="rId24"/>
    <p:sldId id="334" r:id="rId25"/>
    <p:sldId id="326" r:id="rId26"/>
    <p:sldId id="341" r:id="rId27"/>
    <p:sldId id="356" r:id="rId28"/>
    <p:sldId id="342" r:id="rId29"/>
    <p:sldId id="343" r:id="rId30"/>
    <p:sldId id="349" r:id="rId31"/>
    <p:sldId id="344" r:id="rId32"/>
    <p:sldId id="345" r:id="rId33"/>
    <p:sldId id="346" r:id="rId34"/>
    <p:sldId id="351" r:id="rId35"/>
    <p:sldId id="347" r:id="rId36"/>
    <p:sldId id="350" r:id="rId37"/>
    <p:sldId id="348" r:id="rId38"/>
    <p:sldId id="352" r:id="rId39"/>
    <p:sldId id="353" r:id="rId40"/>
    <p:sldId id="354" r:id="rId41"/>
    <p:sldId id="355" r:id="rId42"/>
    <p:sldId id="36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p:scale>
          <a:sx n="66" d="100"/>
          <a:sy n="66" d="100"/>
        </p:scale>
        <p:origin x="-1458"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4117922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2016-07-17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7020272" y="188640"/>
            <a:ext cx="2088232" cy="64807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2016-07-17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2016-07-17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2016-07-17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PowerPoint_Slide1.sl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4" name="TextBox 3"/>
          <p:cNvSpPr txBox="1"/>
          <p:nvPr/>
        </p:nvSpPr>
        <p:spPr>
          <a:xfrm>
            <a:off x="361628" y="980728"/>
            <a:ext cx="8496944" cy="5001369"/>
          </a:xfrm>
          <a:prstGeom prst="rect">
            <a:avLst/>
          </a:prstGeom>
          <a:noFill/>
        </p:spPr>
        <p:txBody>
          <a:bodyPr wrap="square" rtlCol="0">
            <a:spAutoFit/>
          </a:bodyPr>
          <a:lstStyle/>
          <a:p>
            <a:pPr algn="just">
              <a:spcBef>
                <a:spcPts val="600"/>
              </a:spcBef>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1</a:t>
            </a:r>
            <a:r>
              <a:rPr lang="zh-CN" altLang="en-US" sz="3200" b="1" dirty="0" smtClean="0">
                <a:solidFill>
                  <a:srgbClr val="FF0000"/>
                </a:solidFill>
                <a:latin typeface="Arial" pitchFamily="34" charset="0"/>
                <a:ea typeface="华文细黑" pitchFamily="2" charset="-122"/>
                <a:cs typeface="Arial" pitchFamily="34" charset="0"/>
              </a:rPr>
              <a:t> 顶层容器</a:t>
            </a:r>
            <a:endParaRPr lang="en-US" altLang="zh-CN" sz="3200" b="1" dirty="0" smtClean="0">
              <a:solidFill>
                <a:srgbClr val="FF0000"/>
              </a:solidFill>
              <a:latin typeface="Arial" pitchFamily="34" charset="0"/>
              <a:ea typeface="华文细黑" pitchFamily="2" charset="-122"/>
              <a:cs typeface="Arial" pitchFamily="34" charset="0"/>
            </a:endParaRPr>
          </a:p>
          <a:p>
            <a:pPr algn="just">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顶层容器：</a:t>
            </a:r>
            <a:r>
              <a:rPr lang="zh-CN" altLang="en-US" sz="2600" b="1" dirty="0" smtClean="0">
                <a:latin typeface="Arial" pitchFamily="34" charset="0"/>
                <a:ea typeface="华文细黑" pitchFamily="2" charset="-122"/>
                <a:cs typeface="Arial" pitchFamily="34" charset="0"/>
              </a:rPr>
              <a:t>可以独立使用的容器，它无需依赖于其它容器而存在，并可以包含其它组件。</a:t>
            </a:r>
            <a:endParaRPr lang="en-US" altLang="zh-CN" sz="2600" b="1" dirty="0" smtClean="0">
              <a:latin typeface="Arial" pitchFamily="34" charset="0"/>
              <a:ea typeface="华文细黑" pitchFamily="2" charset="-122"/>
              <a:cs typeface="Arial" pitchFamily="34" charset="0"/>
            </a:endParaRPr>
          </a:p>
          <a:p>
            <a:pPr algn="just">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顶层容器分类</a:t>
            </a:r>
            <a:endParaRPr lang="en-US" altLang="zh-CN" sz="2800" b="1" dirty="0" smtClean="0">
              <a:solidFill>
                <a:srgbClr val="0000FF"/>
              </a:solidFill>
              <a:latin typeface="Arial" pitchFamily="34" charset="0"/>
              <a:ea typeface="华文细黑" pitchFamily="2" charset="-122"/>
              <a:cs typeface="Arial" pitchFamily="34" charset="0"/>
            </a:endParaRPr>
          </a:p>
          <a:p>
            <a:pPr algn="jus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JFrame</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是一个带有标题行和控制按钮</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最小化、恢复</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最小化、关闭</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的独立窗口，创建应用程序时需要使用</a:t>
            </a:r>
            <a:r>
              <a:rPr lang="en-US" altLang="zh-CN" sz="2600" b="1" dirty="0" smtClean="0">
                <a:latin typeface="Arial" pitchFamily="34" charset="0"/>
                <a:ea typeface="华文细黑" pitchFamily="2" charset="-122"/>
                <a:cs typeface="Arial" pitchFamily="34" charset="0"/>
              </a:rPr>
              <a:t>JFrame</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lgn="just">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JApplet</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创建小应用程序时使用</a:t>
            </a:r>
            <a:r>
              <a:rPr lang="en-US" altLang="zh-CN" sz="2600" b="1" dirty="0" err="1" smtClean="0">
                <a:latin typeface="Arial" pitchFamily="34" charset="0"/>
                <a:ea typeface="华文细黑" pitchFamily="2" charset="-122"/>
                <a:cs typeface="Arial" pitchFamily="34" charset="0"/>
              </a:rPr>
              <a:t>JApplet</a:t>
            </a:r>
            <a:r>
              <a:rPr lang="zh-CN" altLang="en-US" sz="2600" b="1" dirty="0" smtClean="0">
                <a:latin typeface="Arial" pitchFamily="34" charset="0"/>
                <a:ea typeface="华文细黑" pitchFamily="2" charset="-122"/>
                <a:cs typeface="Arial" pitchFamily="34" charset="0"/>
              </a:rPr>
              <a:t>，它被包含在浏览器窗口中。</a:t>
            </a:r>
            <a:endParaRPr lang="en-US" altLang="zh-CN" sz="2600" b="1" dirty="0" smtClean="0">
              <a:latin typeface="Arial" pitchFamily="34" charset="0"/>
              <a:ea typeface="华文细黑" pitchFamily="2" charset="-122"/>
              <a:cs typeface="Arial" pitchFamily="34" charset="0"/>
            </a:endParaRPr>
          </a:p>
          <a:p>
            <a:pPr algn="just">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JDialog</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创建对话框时使用</a:t>
            </a:r>
            <a:r>
              <a:rPr lang="en-US" altLang="zh-CN" sz="2600" b="1" dirty="0" err="1" smtClean="0">
                <a:latin typeface="Arial" pitchFamily="34" charset="0"/>
                <a:ea typeface="华文细黑" pitchFamily="2" charset="-122"/>
                <a:cs typeface="Arial" pitchFamily="34" charset="0"/>
              </a:rPr>
              <a:t>JDialog</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lgn="just">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JWindow</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是一个不带有标题行和控制按钮的窗口。</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slide(fromBottom)">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slide(fromBottom)">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slide(fromBottom)">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slide(fromBottom)">
                                      <p:cBhvr>
                                        <p:cTn id="3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09962" y="1498736"/>
            <a:ext cx="8208912" cy="5301208"/>
          </a:xfrm>
          <a:prstGeom prst="rect">
            <a:avLst/>
          </a:prstGeom>
          <a:solidFill>
            <a:schemeClr val="accent2"/>
          </a:solidFill>
          <a:ln w="9525">
            <a:solidFill>
              <a:srgbClr val="C00000"/>
            </a:solidFill>
            <a:miter lim="800000"/>
            <a:headEnd/>
            <a:tailEnd/>
          </a:ln>
        </p:spPr>
      </p:pic>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4" name="TextBox 3"/>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使用</a:t>
            </a:r>
            <a:r>
              <a:rPr lang="en-US" altLang="zh-CN" sz="2800" b="1" dirty="0" smtClean="0">
                <a:solidFill>
                  <a:srgbClr val="FF0000"/>
                </a:solidFill>
                <a:latin typeface="Arial" pitchFamily="34" charset="0"/>
                <a:ea typeface="华文细黑" pitchFamily="2" charset="-122"/>
                <a:cs typeface="Arial" pitchFamily="34" charset="0"/>
              </a:rPr>
              <a:t>JFrame</a:t>
            </a:r>
            <a:r>
              <a:rPr lang="zh-CN" altLang="en-US" sz="2800" b="1" dirty="0" smtClean="0">
                <a:solidFill>
                  <a:srgbClr val="FF0000"/>
                </a:solidFill>
                <a:latin typeface="Arial" pitchFamily="34" charset="0"/>
                <a:ea typeface="华文细黑" pitchFamily="2" charset="-122"/>
                <a:cs typeface="Arial" pitchFamily="34" charset="0"/>
              </a:rPr>
              <a:t>创建一个应用程序</a:t>
            </a:r>
            <a:endParaRPr lang="en-US" altLang="zh-CN" sz="2600" b="1" dirty="0" smtClean="0">
              <a:solidFill>
                <a:srgbClr val="0000FF"/>
              </a:solidFill>
              <a:latin typeface="Arial" pitchFamily="34" charset="0"/>
              <a:ea typeface="华文细黑" pitchFamily="2" charset="-122"/>
              <a:cs typeface="Arial" pitchFamily="34" charset="0"/>
            </a:endParaRPr>
          </a:p>
        </p:txBody>
      </p:sp>
      <p:pic>
        <p:nvPicPr>
          <p:cNvPr id="2052" name="Picture 4"/>
          <p:cNvPicPr>
            <a:picLocks noChangeAspect="1" noChangeArrowheads="1"/>
          </p:cNvPicPr>
          <p:nvPr/>
        </p:nvPicPr>
        <p:blipFill>
          <a:blip r:embed="rId3" cstate="print"/>
          <a:srcRect/>
          <a:stretch>
            <a:fillRect/>
          </a:stretch>
        </p:blipFill>
        <p:spPr bwMode="auto">
          <a:xfrm>
            <a:off x="5868144" y="1268760"/>
            <a:ext cx="2828925" cy="1914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strVal val="#ppt_w*0.05"/>
                                          </p:val>
                                        </p:tav>
                                        <p:tav tm="100000">
                                          <p:val>
                                            <p:strVal val="#ppt_w"/>
                                          </p:val>
                                        </p:tav>
                                      </p:tavLst>
                                    </p:anim>
                                    <p:anim calcmode="lin" valueType="num">
                                      <p:cBhvr>
                                        <p:cTn id="8" dur="500" fill="hold"/>
                                        <p:tgtEl>
                                          <p:spTgt spid="2052"/>
                                        </p:tgtEl>
                                        <p:attrNameLst>
                                          <p:attrName>ppt_h</p:attrName>
                                        </p:attrNameLst>
                                      </p:cBhvr>
                                      <p:tavLst>
                                        <p:tav tm="0">
                                          <p:val>
                                            <p:strVal val="#ppt_h"/>
                                          </p:val>
                                        </p:tav>
                                        <p:tav tm="100000">
                                          <p:val>
                                            <p:strVal val="#ppt_h"/>
                                          </p:val>
                                        </p:tav>
                                      </p:tavLst>
                                    </p:anim>
                                    <p:anim calcmode="lin" valueType="num">
                                      <p:cBhvr>
                                        <p:cTn id="9" dur="500" fill="hold"/>
                                        <p:tgtEl>
                                          <p:spTgt spid="2052"/>
                                        </p:tgtEl>
                                        <p:attrNameLst>
                                          <p:attrName>ppt_x</p:attrName>
                                        </p:attrNameLst>
                                      </p:cBhvr>
                                      <p:tavLst>
                                        <p:tav tm="0">
                                          <p:val>
                                            <p:strVal val="#ppt_x-.2"/>
                                          </p:val>
                                        </p:tav>
                                        <p:tav tm="100000">
                                          <p:val>
                                            <p:strVal val="#ppt_x"/>
                                          </p:val>
                                        </p:tav>
                                      </p:tavLst>
                                    </p:anim>
                                    <p:anim calcmode="lin" valueType="num">
                                      <p:cBhvr>
                                        <p:cTn id="10" dur="500" fill="hold"/>
                                        <p:tgtEl>
                                          <p:spTgt spid="2052"/>
                                        </p:tgtEl>
                                        <p:attrNameLst>
                                          <p:attrName>ppt_y</p:attrName>
                                        </p:attrNameLst>
                                      </p:cBhvr>
                                      <p:tavLst>
                                        <p:tav tm="0">
                                          <p:val>
                                            <p:strVal val="#ppt_y"/>
                                          </p:val>
                                        </p:tav>
                                        <p:tav tm="100000">
                                          <p:val>
                                            <p:strVal val="#ppt_y"/>
                                          </p:val>
                                        </p:tav>
                                      </p:tavLst>
                                    </p:anim>
                                    <p:animEffect transition="in" filter="fade">
                                      <p:cBhvr>
                                        <p:cTn id="1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4" name="TextBox 3"/>
          <p:cNvSpPr txBox="1"/>
          <p:nvPr/>
        </p:nvSpPr>
        <p:spPr>
          <a:xfrm>
            <a:off x="361628" y="980728"/>
            <a:ext cx="8496944" cy="1446550"/>
          </a:xfrm>
          <a:prstGeom prst="rect">
            <a:avLst/>
          </a:prstGeom>
          <a:noFill/>
        </p:spPr>
        <p:txBody>
          <a:bodyPr wrap="square" rtlCol="0">
            <a:spAutoFit/>
          </a:bodyPr>
          <a:lstStyle/>
          <a:p>
            <a:pPr>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3</a:t>
            </a:r>
            <a:r>
              <a:rPr lang="zh-CN" altLang="en-US" sz="3200" b="1" dirty="0" smtClean="0">
                <a:solidFill>
                  <a:srgbClr val="FF0000"/>
                </a:solidFill>
                <a:latin typeface="Arial" pitchFamily="34" charset="0"/>
                <a:ea typeface="华文细黑" pitchFamily="2" charset="-122"/>
                <a:cs typeface="Arial" pitchFamily="34" charset="0"/>
              </a:rPr>
              <a:t> 内容窗格</a:t>
            </a:r>
            <a:endParaRPr lang="en-US" altLang="zh-CN" sz="32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每个顶层容器都有一个内容窗格</a:t>
            </a:r>
            <a:r>
              <a:rPr lang="en-US" altLang="zh-CN" sz="2800" b="1" dirty="0" smtClean="0">
                <a:solidFill>
                  <a:srgbClr val="0000FF"/>
                </a:solidFill>
                <a:latin typeface="Arial" pitchFamily="34" charset="0"/>
                <a:ea typeface="华文细黑" pitchFamily="2" charset="-122"/>
                <a:cs typeface="Arial" pitchFamily="34" charset="0"/>
              </a:rPr>
              <a:t>(ContentPane)</a:t>
            </a:r>
            <a:r>
              <a:rPr lang="zh-CN" altLang="en-US" sz="2800" b="1" dirty="0" smtClean="0">
                <a:solidFill>
                  <a:srgbClr val="0000FF"/>
                </a:solidFill>
                <a:latin typeface="Arial" pitchFamily="34" charset="0"/>
                <a:ea typeface="华文细黑" pitchFamily="2" charset="-122"/>
                <a:cs typeface="Arial" pitchFamily="34" charset="0"/>
              </a:rPr>
              <a:t>，顶层容器中除菜单之外的组件都放在这个内容窗格中。</a:t>
            </a:r>
            <a:endParaRPr lang="en-US" altLang="zh-CN" sz="28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395536" y="4077072"/>
            <a:ext cx="7848872"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Container</a:t>
            </a:r>
            <a:r>
              <a:rPr lang="zh-CN" altLang="en-US" sz="2400" dirty="0" smtClean="0">
                <a:latin typeface="Arial" pitchFamily="34" charset="0"/>
                <a:cs typeface="Arial" pitchFamily="34" charset="0"/>
              </a:rPr>
              <a:t> </a:t>
            </a:r>
            <a:r>
              <a:rPr lang="en-US" altLang="zh-CN" sz="2400" dirty="0" err="1" smtClean="0">
                <a:latin typeface="Arial" pitchFamily="34" charset="0"/>
                <a:cs typeface="Arial" pitchFamily="34" charset="0"/>
              </a:rPr>
              <a:t>contentPane</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frame.getContentPane</a:t>
            </a:r>
            <a:r>
              <a:rPr lang="en-US" altLang="zh-CN" sz="2400" dirty="0" smtClean="0">
                <a:latin typeface="Arial" pitchFamily="34" charset="0"/>
                <a:cs typeface="Arial" pitchFamily="34" charset="0"/>
              </a:rPr>
              <a:t>();</a:t>
            </a:r>
          </a:p>
          <a:p>
            <a:r>
              <a:rPr lang="en-US" altLang="zh-CN" sz="2400" dirty="0" err="1" smtClean="0">
                <a:latin typeface="Arial" pitchFamily="34" charset="0"/>
                <a:cs typeface="Arial" pitchFamily="34" charset="0"/>
              </a:rPr>
              <a:t>contentPane.add</a:t>
            </a:r>
            <a:r>
              <a:rPr lang="en-US" altLang="zh-CN" sz="2400" dirty="0" smtClean="0">
                <a:latin typeface="Arial" pitchFamily="34" charset="0"/>
                <a:cs typeface="Arial" pitchFamily="34" charset="0"/>
              </a:rPr>
              <a:t>(button, </a:t>
            </a:r>
            <a:r>
              <a:rPr lang="en-US" altLang="zh-CN" sz="2400" dirty="0" err="1" smtClean="0">
                <a:latin typeface="Arial" pitchFamily="34" charset="0"/>
                <a:cs typeface="Arial" pitchFamily="34" charset="0"/>
              </a:rPr>
              <a:t>BorderLayout.CENTER</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6" name="TextBox 5"/>
          <p:cNvSpPr txBox="1"/>
          <p:nvPr/>
        </p:nvSpPr>
        <p:spPr>
          <a:xfrm>
            <a:off x="323528" y="5199583"/>
            <a:ext cx="8496944" cy="461665"/>
          </a:xfrm>
          <a:prstGeom prst="rect">
            <a:avLst/>
          </a:prstGeom>
          <a:solidFill>
            <a:srgbClr val="FFFFCC"/>
          </a:solidFill>
        </p:spPr>
        <p:txBody>
          <a:bodyPr wrap="square" rtlCol="0">
            <a:spAutoFit/>
          </a:bodyPr>
          <a:lstStyle/>
          <a:p>
            <a:r>
              <a:rPr lang="en-US" altLang="zh-CN" sz="2400" dirty="0" err="1" smtClean="0">
                <a:latin typeface="Arial" pitchFamily="34" charset="0"/>
                <a:cs typeface="Arial" pitchFamily="34" charset="0"/>
              </a:rPr>
              <a:t>frame.getContentPane</a:t>
            </a:r>
            <a:r>
              <a:rPr lang="en-US" altLang="zh-CN" sz="2400" dirty="0" smtClean="0">
                <a:latin typeface="Arial" pitchFamily="34" charset="0"/>
                <a:cs typeface="Arial" pitchFamily="34" charset="0"/>
              </a:rPr>
              <a:t>().add(button, </a:t>
            </a:r>
            <a:r>
              <a:rPr lang="en-US" altLang="zh-CN" sz="2400" dirty="0" err="1" smtClean="0">
                <a:latin typeface="Arial" pitchFamily="34" charset="0"/>
                <a:cs typeface="Arial" pitchFamily="34" charset="0"/>
              </a:rPr>
              <a:t>BorderLayout.CENTER</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7" name="TextBox 6"/>
          <p:cNvSpPr txBox="1"/>
          <p:nvPr/>
        </p:nvSpPr>
        <p:spPr>
          <a:xfrm>
            <a:off x="395536" y="2492896"/>
            <a:ext cx="8280920" cy="1384995"/>
          </a:xfrm>
          <a:prstGeom prst="rect">
            <a:avLst/>
          </a:prstGeom>
          <a:noFill/>
        </p:spPr>
        <p:txBody>
          <a:bodyPr wrap="square" rtlCol="0">
            <a:spAutoFit/>
          </a:bodyPr>
          <a:lstStyle/>
          <a:p>
            <a:pPr>
              <a:buFont typeface="Wingdings" pitchFamily="2" charset="2"/>
              <a:buChar char="ü"/>
            </a:pPr>
            <a:r>
              <a:rPr lang="zh-CN" altLang="en-US" sz="2800" b="1" dirty="0" smtClean="0">
                <a:solidFill>
                  <a:srgbClr val="C00000"/>
                </a:solidFill>
                <a:latin typeface="Arial" pitchFamily="34" charset="0"/>
                <a:ea typeface="华文细黑" pitchFamily="2" charset="-122"/>
                <a:cs typeface="Arial" pitchFamily="34" charset="0"/>
              </a:rPr>
              <a:t>将组件放入内容窗格方法</a:t>
            </a:r>
            <a:r>
              <a:rPr lang="en-US" altLang="zh-CN" sz="2800" b="1" dirty="0" smtClean="0">
                <a:solidFill>
                  <a:srgbClr val="C00000"/>
                </a:solidFill>
                <a:latin typeface="Arial" pitchFamily="34" charset="0"/>
                <a:ea typeface="华文细黑" pitchFamily="2" charset="-122"/>
                <a:cs typeface="Arial" pitchFamily="34" charset="0"/>
              </a:rPr>
              <a:t>1</a:t>
            </a:r>
            <a:r>
              <a:rPr lang="zh-CN" altLang="en-US" sz="2800" b="1" dirty="0" smtClean="0">
                <a:solidFill>
                  <a:srgbClr val="C00000"/>
                </a:solidFill>
                <a:latin typeface="Arial" pitchFamily="34" charset="0"/>
                <a:ea typeface="华文细黑" pitchFamily="2" charset="-122"/>
                <a:cs typeface="Arial" pitchFamily="34" charset="0"/>
              </a:rPr>
              <a:t>：</a:t>
            </a:r>
            <a:endParaRPr lang="en-US" altLang="zh-CN" sz="2800" b="1" dirty="0" smtClean="0">
              <a:solidFill>
                <a:srgbClr val="C00000"/>
              </a:solidFill>
              <a:latin typeface="Arial" pitchFamily="34" charset="0"/>
              <a:ea typeface="华文细黑" pitchFamily="2" charset="-122"/>
              <a:cs typeface="Arial" pitchFamily="34" charset="0"/>
            </a:endParaRPr>
          </a:p>
          <a:p>
            <a:r>
              <a:rPr lang="zh-CN" altLang="en-US" sz="2800" b="1" dirty="0" smtClean="0">
                <a:latin typeface="Arial" pitchFamily="34" charset="0"/>
                <a:ea typeface="华文细黑" pitchFamily="2" charset="-122"/>
                <a:cs typeface="Arial" pitchFamily="34" charset="0"/>
              </a:rPr>
              <a:t>通过顶层容器的</a:t>
            </a:r>
            <a:r>
              <a:rPr lang="en-US" altLang="zh-CN" sz="2800" b="1" dirty="0" err="1" smtClean="0">
                <a:latin typeface="Arial" pitchFamily="34" charset="0"/>
                <a:ea typeface="华文细黑" pitchFamily="2" charset="-122"/>
                <a:cs typeface="Arial" pitchFamily="34" charset="0"/>
              </a:rPr>
              <a:t>getContentPane</a:t>
            </a:r>
            <a:r>
              <a:rPr lang="en-US" altLang="zh-CN" sz="28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方法获取默认的内容窗格，然后将组件添加到内容窗格中。</a:t>
            </a:r>
            <a:r>
              <a:rPr lang="en-US" altLang="zh-CN"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strVal val="#ppt_w*0.05"/>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anim calcmode="lin" valueType="num">
                                      <p:cBhvr>
                                        <p:cTn id="18" dur="500" fill="hold"/>
                                        <p:tgtEl>
                                          <p:spTgt spid="7"/>
                                        </p:tgtEl>
                                        <p:attrNameLst>
                                          <p:attrName>ppt_x</p:attrName>
                                        </p:attrNameLst>
                                      </p:cBhvr>
                                      <p:tavLst>
                                        <p:tav tm="0">
                                          <p:val>
                                            <p:strVal val="#ppt_x-.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lide(fromBottom)">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5" name="TextBox 4"/>
          <p:cNvSpPr txBox="1"/>
          <p:nvPr/>
        </p:nvSpPr>
        <p:spPr>
          <a:xfrm>
            <a:off x="251520" y="2276872"/>
            <a:ext cx="8496944" cy="3631763"/>
          </a:xfrm>
          <a:prstGeom prst="rect">
            <a:avLst/>
          </a:prstGeom>
          <a:solidFill>
            <a:srgbClr val="FFFFCC"/>
          </a:solidFill>
        </p:spPr>
        <p:txBody>
          <a:bodyPr wrap="square" rtlCol="0">
            <a:spAutoFit/>
          </a:bodyPr>
          <a:lstStyle/>
          <a:p>
            <a:r>
              <a:rPr lang="en-US" altLang="zh-CN" sz="2600" dirty="0" smtClean="0">
                <a:solidFill>
                  <a:srgbClr val="0000FF"/>
                </a:solidFill>
                <a:latin typeface="Arial" pitchFamily="34" charset="0"/>
                <a:cs typeface="Arial" pitchFamily="34" charset="0"/>
              </a:rPr>
              <a:t>//</a:t>
            </a:r>
            <a:r>
              <a:rPr lang="zh-CN" altLang="en-US" sz="2600" dirty="0" smtClean="0">
                <a:solidFill>
                  <a:srgbClr val="0000FF"/>
                </a:solidFill>
                <a:latin typeface="Arial" pitchFamily="34" charset="0"/>
                <a:cs typeface="Arial" pitchFamily="34" charset="0"/>
              </a:rPr>
              <a:t>创建一个</a:t>
            </a:r>
            <a:r>
              <a:rPr lang="en-US" altLang="zh-CN" sz="2600" dirty="0" err="1" smtClean="0">
                <a:solidFill>
                  <a:srgbClr val="0000FF"/>
                </a:solidFill>
                <a:latin typeface="Arial" pitchFamily="34" charset="0"/>
                <a:cs typeface="Arial" pitchFamily="34" charset="0"/>
              </a:rPr>
              <a:t>JPanel</a:t>
            </a:r>
            <a:r>
              <a:rPr lang="zh-CN" altLang="en-US" sz="2600" dirty="0" smtClean="0">
                <a:solidFill>
                  <a:srgbClr val="0000FF"/>
                </a:solidFill>
                <a:latin typeface="Arial" pitchFamily="34" charset="0"/>
                <a:cs typeface="Arial" pitchFamily="34" charset="0"/>
              </a:rPr>
              <a:t>实例</a:t>
            </a:r>
            <a:endParaRPr lang="en-US" altLang="zh-CN" sz="2600" dirty="0" smtClean="0">
              <a:solidFill>
                <a:srgbClr val="0000FF"/>
              </a:solidFill>
              <a:latin typeface="Arial" pitchFamily="34" charset="0"/>
              <a:cs typeface="Arial" pitchFamily="34" charset="0"/>
            </a:endParaRPr>
          </a:p>
          <a:p>
            <a:r>
              <a:rPr lang="en-US" altLang="zh-CN" sz="2400" dirty="0" err="1" smtClean="0">
                <a:latin typeface="Arial" pitchFamily="34" charset="0"/>
                <a:cs typeface="Arial" pitchFamily="34" charset="0"/>
              </a:rPr>
              <a:t>JPanel</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contentPane</a:t>
            </a:r>
            <a:r>
              <a:rPr lang="en-US" altLang="zh-CN" sz="2400" dirty="0" smtClean="0">
                <a:latin typeface="Arial" pitchFamily="34" charset="0"/>
                <a:cs typeface="Arial" pitchFamily="34" charset="0"/>
              </a:rPr>
              <a:t>=new </a:t>
            </a:r>
            <a:r>
              <a:rPr lang="en-US" altLang="zh-CN" sz="2400" dirty="0" err="1" smtClean="0">
                <a:latin typeface="Arial" pitchFamily="34" charset="0"/>
                <a:cs typeface="Arial" pitchFamily="34" charset="0"/>
              </a:rPr>
              <a:t>JPanel</a:t>
            </a:r>
            <a:r>
              <a:rPr lang="en-US" altLang="zh-CN" sz="2400" dirty="0" smtClean="0">
                <a:latin typeface="Arial" pitchFamily="34" charset="0"/>
                <a:cs typeface="Arial" pitchFamily="34" charset="0"/>
              </a:rPr>
              <a:t>();</a:t>
            </a:r>
          </a:p>
          <a:p>
            <a:r>
              <a:rPr lang="en-US" altLang="zh-CN" sz="2400" dirty="0" smtClean="0">
                <a:solidFill>
                  <a:srgbClr val="0000FF"/>
                </a:solidFill>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设置</a:t>
            </a:r>
            <a:r>
              <a:rPr lang="en-US" altLang="zh-CN" sz="2400" dirty="0" err="1" smtClean="0">
                <a:solidFill>
                  <a:srgbClr val="0000FF"/>
                </a:solidFill>
                <a:latin typeface="Arial" pitchFamily="34" charset="0"/>
                <a:cs typeface="Arial" pitchFamily="34" charset="0"/>
              </a:rPr>
              <a:t>JPanel</a:t>
            </a:r>
            <a:r>
              <a:rPr lang="zh-CN" altLang="en-US" sz="2400" dirty="0" smtClean="0">
                <a:solidFill>
                  <a:srgbClr val="0000FF"/>
                </a:solidFill>
                <a:latin typeface="Arial" pitchFamily="34" charset="0"/>
                <a:cs typeface="Arial" pitchFamily="34" charset="0"/>
              </a:rPr>
              <a:t>实例的布局管理器</a:t>
            </a:r>
            <a:endParaRPr lang="en-US" altLang="zh-CN" sz="2400" dirty="0" smtClean="0">
              <a:solidFill>
                <a:srgbClr val="0000FF"/>
              </a:solidFill>
              <a:latin typeface="Arial" pitchFamily="34" charset="0"/>
              <a:cs typeface="Arial" pitchFamily="34" charset="0"/>
            </a:endParaRPr>
          </a:p>
          <a:p>
            <a:r>
              <a:rPr lang="en-US" altLang="zh-CN" sz="2600" dirty="0" err="1" smtClean="0">
                <a:latin typeface="Arial" pitchFamily="34" charset="0"/>
                <a:cs typeface="Arial" pitchFamily="34" charset="0"/>
              </a:rPr>
              <a:t>contentPane.setLayout</a:t>
            </a:r>
            <a:r>
              <a:rPr lang="en-US" altLang="zh-CN" sz="2600" dirty="0" smtClean="0">
                <a:latin typeface="Arial" pitchFamily="34" charset="0"/>
                <a:cs typeface="Arial" pitchFamily="34" charset="0"/>
              </a:rPr>
              <a:t>(new </a:t>
            </a:r>
            <a:r>
              <a:rPr lang="en-US" altLang="zh-CN" sz="2600" dirty="0" err="1" smtClean="0">
                <a:latin typeface="Arial" pitchFamily="34" charset="0"/>
                <a:cs typeface="Arial" pitchFamily="34" charset="0"/>
              </a:rPr>
              <a:t>BorderLayout</a:t>
            </a:r>
            <a:r>
              <a:rPr lang="en-US" altLang="zh-CN" sz="2600" dirty="0" smtClean="0">
                <a:latin typeface="Arial" pitchFamily="34" charset="0"/>
                <a:cs typeface="Arial" pitchFamily="34" charset="0"/>
              </a:rPr>
              <a:t>());</a:t>
            </a:r>
          </a:p>
          <a:p>
            <a:r>
              <a:rPr lang="en-US" altLang="zh-CN" sz="2600" dirty="0" smtClean="0">
                <a:solidFill>
                  <a:srgbClr val="0000FF"/>
                </a:solidFill>
                <a:latin typeface="Arial" pitchFamily="34" charset="0"/>
                <a:cs typeface="Arial" pitchFamily="34" charset="0"/>
              </a:rPr>
              <a:t>//</a:t>
            </a:r>
            <a:r>
              <a:rPr lang="zh-CN" altLang="en-US" sz="2600" dirty="0" smtClean="0">
                <a:solidFill>
                  <a:srgbClr val="0000FF"/>
                </a:solidFill>
                <a:latin typeface="Arial" pitchFamily="34" charset="0"/>
                <a:cs typeface="Arial" pitchFamily="34" charset="0"/>
              </a:rPr>
              <a:t>将</a:t>
            </a:r>
            <a:r>
              <a:rPr lang="en-US" altLang="zh-CN" sz="2600" dirty="0" smtClean="0">
                <a:solidFill>
                  <a:srgbClr val="0000FF"/>
                </a:solidFill>
                <a:latin typeface="Arial" pitchFamily="34" charset="0"/>
                <a:cs typeface="Arial" pitchFamily="34" charset="0"/>
              </a:rPr>
              <a:t>Button</a:t>
            </a:r>
            <a:r>
              <a:rPr lang="zh-CN" altLang="en-US" sz="2600" dirty="0" smtClean="0">
                <a:solidFill>
                  <a:srgbClr val="0000FF"/>
                </a:solidFill>
                <a:latin typeface="Arial" pitchFamily="34" charset="0"/>
                <a:cs typeface="Arial" pitchFamily="34" charset="0"/>
              </a:rPr>
              <a:t>组件实例添加到</a:t>
            </a:r>
            <a:r>
              <a:rPr lang="en-US" altLang="zh-CN" sz="2600" dirty="0" err="1" smtClean="0">
                <a:solidFill>
                  <a:srgbClr val="0000FF"/>
                </a:solidFill>
                <a:latin typeface="Arial" pitchFamily="34" charset="0"/>
                <a:cs typeface="Arial" pitchFamily="34" charset="0"/>
              </a:rPr>
              <a:t>Jpanel</a:t>
            </a:r>
            <a:r>
              <a:rPr lang="zh-CN" altLang="en-US" sz="2600" dirty="0" smtClean="0">
                <a:solidFill>
                  <a:srgbClr val="0000FF"/>
                </a:solidFill>
                <a:latin typeface="Arial" pitchFamily="34" charset="0"/>
                <a:cs typeface="Arial" pitchFamily="34" charset="0"/>
              </a:rPr>
              <a:t>实例中</a:t>
            </a:r>
            <a:endParaRPr lang="en-US" altLang="zh-CN" sz="2600" dirty="0" smtClean="0">
              <a:solidFill>
                <a:srgbClr val="0000FF"/>
              </a:solidFill>
              <a:latin typeface="Arial" pitchFamily="34" charset="0"/>
              <a:cs typeface="Arial" pitchFamily="34" charset="0"/>
            </a:endParaRPr>
          </a:p>
          <a:p>
            <a:r>
              <a:rPr lang="en-US" altLang="zh-CN" sz="2600" dirty="0" err="1" smtClean="0">
                <a:latin typeface="Arial" pitchFamily="34" charset="0"/>
                <a:cs typeface="Arial" pitchFamily="34" charset="0"/>
              </a:rPr>
              <a:t>contentPane.add</a:t>
            </a:r>
            <a:r>
              <a:rPr lang="en-US" altLang="zh-CN" sz="2600" dirty="0" smtClean="0">
                <a:latin typeface="Arial" pitchFamily="34" charset="0"/>
                <a:cs typeface="Arial" pitchFamily="34" charset="0"/>
              </a:rPr>
              <a:t>(button, </a:t>
            </a:r>
            <a:r>
              <a:rPr lang="en-US" altLang="zh-CN" sz="2600" dirty="0" err="1" smtClean="0">
                <a:latin typeface="Arial" pitchFamily="34" charset="0"/>
                <a:cs typeface="Arial" pitchFamily="34" charset="0"/>
              </a:rPr>
              <a:t>BorderLayout.CENTER</a:t>
            </a:r>
            <a:r>
              <a:rPr lang="en-US" altLang="zh-CN" sz="2600" dirty="0" smtClean="0">
                <a:latin typeface="Arial" pitchFamily="34" charset="0"/>
                <a:cs typeface="Arial" pitchFamily="34" charset="0"/>
              </a:rPr>
              <a:t>);</a:t>
            </a:r>
          </a:p>
          <a:p>
            <a:r>
              <a:rPr lang="en-US" altLang="zh-CN" sz="2600" dirty="0" smtClean="0">
                <a:solidFill>
                  <a:srgbClr val="0000FF"/>
                </a:solidFill>
                <a:latin typeface="Arial" pitchFamily="34" charset="0"/>
                <a:cs typeface="Arial" pitchFamily="34" charset="0"/>
              </a:rPr>
              <a:t>/</a:t>
            </a:r>
            <a:r>
              <a:rPr lang="zh-CN" altLang="en-US" sz="2600" dirty="0" smtClean="0">
                <a:solidFill>
                  <a:srgbClr val="0000FF"/>
                </a:solidFill>
                <a:latin typeface="Arial" pitchFamily="34" charset="0"/>
                <a:cs typeface="Arial" pitchFamily="34" charset="0"/>
              </a:rPr>
              <a:t>**通过顶层容器的</a:t>
            </a:r>
            <a:r>
              <a:rPr lang="en-US" altLang="zh-CN" sz="2600" dirty="0" err="1" smtClean="0">
                <a:solidFill>
                  <a:srgbClr val="0000FF"/>
                </a:solidFill>
                <a:latin typeface="Arial" pitchFamily="34" charset="0"/>
                <a:cs typeface="Arial" pitchFamily="34" charset="0"/>
              </a:rPr>
              <a:t>setContentPane</a:t>
            </a:r>
            <a:r>
              <a:rPr lang="zh-CN" altLang="en-US" sz="2600" dirty="0" smtClean="0">
                <a:solidFill>
                  <a:srgbClr val="0000FF"/>
                </a:solidFill>
                <a:latin typeface="Arial" pitchFamily="34" charset="0"/>
                <a:cs typeface="Arial" pitchFamily="34" charset="0"/>
              </a:rPr>
              <a:t>方法将</a:t>
            </a:r>
            <a:r>
              <a:rPr lang="en-US" altLang="zh-CN" sz="2600" dirty="0" err="1" smtClean="0">
                <a:solidFill>
                  <a:srgbClr val="0000FF"/>
                </a:solidFill>
                <a:latin typeface="Arial" pitchFamily="34" charset="0"/>
                <a:cs typeface="Arial" pitchFamily="34" charset="0"/>
              </a:rPr>
              <a:t>Jpanel</a:t>
            </a:r>
            <a:r>
              <a:rPr lang="zh-CN" altLang="en-US" sz="2600" dirty="0" smtClean="0">
                <a:solidFill>
                  <a:srgbClr val="0000FF"/>
                </a:solidFill>
                <a:latin typeface="Arial" pitchFamily="34" charset="0"/>
                <a:cs typeface="Arial" pitchFamily="34" charset="0"/>
              </a:rPr>
              <a:t>实例设置为新的内容窗格**</a:t>
            </a:r>
            <a:r>
              <a:rPr lang="en-US" altLang="zh-CN" sz="2600" dirty="0" smtClean="0">
                <a:solidFill>
                  <a:srgbClr val="0000FF"/>
                </a:solidFill>
                <a:latin typeface="Arial" pitchFamily="34" charset="0"/>
                <a:cs typeface="Arial" pitchFamily="34" charset="0"/>
              </a:rPr>
              <a:t>/</a:t>
            </a:r>
          </a:p>
          <a:p>
            <a:r>
              <a:rPr lang="en-US" altLang="zh-CN" sz="2600" dirty="0" err="1" smtClean="0">
                <a:latin typeface="Arial" pitchFamily="34" charset="0"/>
                <a:cs typeface="Arial" pitchFamily="34" charset="0"/>
              </a:rPr>
              <a:t>frame.setContentPane</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contentPane</a:t>
            </a:r>
            <a:r>
              <a:rPr lang="en-US" altLang="zh-CN" sz="2600" dirty="0" smtClean="0">
                <a:latin typeface="Arial" pitchFamily="34" charset="0"/>
                <a:cs typeface="Arial" pitchFamily="34" charset="0"/>
              </a:rPr>
              <a:t>);</a:t>
            </a:r>
            <a:r>
              <a:rPr lang="zh-CN" altLang="en-US" sz="2600" dirty="0" smtClean="0">
                <a:latin typeface="Arial" pitchFamily="34" charset="0"/>
                <a:cs typeface="Arial" pitchFamily="34" charset="0"/>
              </a:rPr>
              <a:t> </a:t>
            </a:r>
            <a:endParaRPr lang="zh-CN" altLang="en-US" sz="2600" dirty="0">
              <a:latin typeface="Arial" pitchFamily="34" charset="0"/>
              <a:cs typeface="Arial" pitchFamily="34" charset="0"/>
            </a:endParaRPr>
          </a:p>
        </p:txBody>
      </p:sp>
      <p:sp>
        <p:nvSpPr>
          <p:cNvPr id="7" name="TextBox 6"/>
          <p:cNvSpPr txBox="1"/>
          <p:nvPr/>
        </p:nvSpPr>
        <p:spPr>
          <a:xfrm>
            <a:off x="395536" y="1034733"/>
            <a:ext cx="8280920" cy="954107"/>
          </a:xfrm>
          <a:prstGeom prst="rect">
            <a:avLst/>
          </a:prstGeom>
          <a:noFill/>
        </p:spPr>
        <p:txBody>
          <a:bodyPr wrap="square" rtlCol="0">
            <a:spAutoFit/>
          </a:bodyPr>
          <a:lstStyle/>
          <a:p>
            <a:pPr>
              <a:buFont typeface="Wingdings" pitchFamily="2" charset="2"/>
              <a:buChar char="ü"/>
            </a:pPr>
            <a:r>
              <a:rPr lang="zh-CN" altLang="en-US" sz="2800" b="1" dirty="0" smtClean="0">
                <a:solidFill>
                  <a:srgbClr val="C00000"/>
                </a:solidFill>
                <a:latin typeface="Arial" pitchFamily="34" charset="0"/>
                <a:ea typeface="华文细黑" pitchFamily="2" charset="-122"/>
                <a:cs typeface="Arial" pitchFamily="34" charset="0"/>
              </a:rPr>
              <a:t>将组件放入内容窗格方法</a:t>
            </a:r>
            <a:r>
              <a:rPr lang="en-US" altLang="zh-CN" sz="2800" b="1" dirty="0" smtClean="0">
                <a:solidFill>
                  <a:srgbClr val="C00000"/>
                </a:solidFill>
                <a:latin typeface="Arial" pitchFamily="34" charset="0"/>
                <a:ea typeface="华文细黑" pitchFamily="2" charset="-122"/>
                <a:cs typeface="Arial" pitchFamily="34" charset="0"/>
              </a:rPr>
              <a:t>2</a:t>
            </a:r>
            <a:r>
              <a:rPr lang="zh-CN" altLang="en-US" sz="2800" b="1" dirty="0" smtClean="0">
                <a:solidFill>
                  <a:srgbClr val="C00000"/>
                </a:solidFill>
                <a:latin typeface="Arial" pitchFamily="34" charset="0"/>
                <a:ea typeface="华文细黑" pitchFamily="2" charset="-122"/>
                <a:cs typeface="Arial" pitchFamily="34" charset="0"/>
              </a:rPr>
              <a:t>：</a:t>
            </a:r>
            <a:endParaRPr lang="en-US" altLang="zh-CN" sz="2800" b="1" dirty="0" smtClean="0">
              <a:solidFill>
                <a:srgbClr val="C00000"/>
              </a:solidFill>
              <a:latin typeface="Arial" pitchFamily="34" charset="0"/>
              <a:ea typeface="华文细黑" pitchFamily="2" charset="-122"/>
              <a:cs typeface="Arial" pitchFamily="34" charset="0"/>
            </a:endParaRPr>
          </a:p>
          <a:p>
            <a:r>
              <a:rPr lang="zh-CN" altLang="en-US" sz="2800" b="1" dirty="0" smtClean="0">
                <a:latin typeface="Arial" pitchFamily="34" charset="0"/>
                <a:ea typeface="华文细黑" pitchFamily="2" charset="-122"/>
                <a:cs typeface="Arial" pitchFamily="34" charset="0"/>
              </a:rPr>
              <a:t>创建新的内容窗格取代顶层容器默认的内容窗格。</a:t>
            </a:r>
            <a:r>
              <a:rPr lang="en-US" altLang="zh-CN"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82058" y="1041501"/>
            <a:ext cx="8064896" cy="5728895"/>
          </a:xfrm>
          <a:prstGeom prst="rect">
            <a:avLst/>
          </a:prstGeom>
          <a:noFill/>
          <a:ln w="9525">
            <a:solidFill>
              <a:srgbClr val="FF0000"/>
            </a:solid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5724128" y="1052736"/>
            <a:ext cx="2828925" cy="1914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4" name="TextBox 3"/>
          <p:cNvSpPr txBox="1"/>
          <p:nvPr/>
        </p:nvSpPr>
        <p:spPr>
          <a:xfrm>
            <a:off x="361628" y="980728"/>
            <a:ext cx="8496944" cy="92333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a:t>
            </a:r>
            <a:r>
              <a:rPr lang="zh-CN" altLang="en-US" sz="2800" b="1" dirty="0" smtClean="0">
                <a:solidFill>
                  <a:srgbClr val="FF0000"/>
                </a:solidFill>
                <a:latin typeface="Arial" pitchFamily="34" charset="0"/>
                <a:ea typeface="华文细黑" pitchFamily="2" charset="-122"/>
                <a:cs typeface="Arial" pitchFamily="34" charset="0"/>
              </a:rPr>
              <a:t> 面板</a:t>
            </a:r>
            <a:r>
              <a:rPr lang="en-US" altLang="zh-CN" sz="2800" b="1" dirty="0" smtClean="0">
                <a:solidFill>
                  <a:srgbClr val="FF0000"/>
                </a:solidFill>
                <a:latin typeface="Arial" pitchFamily="34" charset="0"/>
                <a:ea typeface="华文细黑" pitchFamily="2" charset="-122"/>
                <a:cs typeface="Arial" pitchFamily="34" charset="0"/>
              </a:rPr>
              <a:t>(</a:t>
            </a:r>
            <a:r>
              <a:rPr lang="en-US" altLang="zh-CN" sz="2800" b="1" dirty="0" err="1" smtClean="0">
                <a:solidFill>
                  <a:srgbClr val="FF0000"/>
                </a:solidFill>
                <a:latin typeface="Arial" pitchFamily="34" charset="0"/>
                <a:ea typeface="华文细黑" pitchFamily="2" charset="-122"/>
                <a:cs typeface="Arial" pitchFamily="34" charset="0"/>
              </a:rPr>
              <a:t>JPane</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面板属于中间容器，不能独立存在但可以嵌套，面板必须被添加到其他容器内部。</a:t>
            </a:r>
            <a:endParaRPr lang="en-US" altLang="zh-CN" sz="2600" b="1" dirty="0" smtClean="0">
              <a:solidFill>
                <a:srgbClr val="0000FF"/>
              </a:solidFill>
              <a:latin typeface="Arial" pitchFamily="34" charset="0"/>
              <a:ea typeface="华文细黑" pitchFamily="2" charset="-122"/>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611560" y="1916832"/>
            <a:ext cx="7693350" cy="4824536"/>
          </a:xfrm>
          <a:prstGeom prst="rect">
            <a:avLst/>
          </a:prstGeom>
          <a:noFill/>
          <a:ln w="9525">
            <a:solidFill>
              <a:srgbClr val="FF0000"/>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08104" y="1940779"/>
            <a:ext cx="3168352" cy="212290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4185761"/>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平台布局管理器</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容器中包含了组件，组件的布局</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位置</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大小</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通常由布局管理器复负责安排。</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每个容器</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例如，</a:t>
            </a:r>
            <a:r>
              <a:rPr lang="en-US" altLang="zh-CN" sz="2600" b="1" dirty="0" err="1" smtClean="0">
                <a:solidFill>
                  <a:srgbClr val="0000FF"/>
                </a:solidFill>
                <a:latin typeface="Arial" pitchFamily="34" charset="0"/>
                <a:ea typeface="华文细黑" pitchFamily="2" charset="-122"/>
                <a:cs typeface="Arial" pitchFamily="34" charset="0"/>
              </a:rPr>
              <a:t>JPanel</a:t>
            </a:r>
            <a:r>
              <a:rPr lang="zh-CN" altLang="en-US" sz="2600" b="1" dirty="0" smtClean="0">
                <a:solidFill>
                  <a:srgbClr val="0000FF"/>
                </a:solidFill>
                <a:latin typeface="Arial" pitchFamily="34" charset="0"/>
                <a:ea typeface="华文细黑" pitchFamily="2" charset="-122"/>
                <a:cs typeface="Arial" pitchFamily="34" charset="0"/>
              </a:rPr>
              <a:t>或者顶层容器的内容窗格</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都有一个默认的布局管理器，</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程序的开发者可以通过容器的</a:t>
            </a:r>
            <a:r>
              <a:rPr lang="en-US" altLang="zh-CN" sz="2600" b="1" dirty="0" err="1" smtClean="0">
                <a:solidFill>
                  <a:srgbClr val="0000FF"/>
                </a:solidFill>
                <a:latin typeface="Arial" pitchFamily="34" charset="0"/>
                <a:ea typeface="华文细黑" pitchFamily="2" charset="-122"/>
                <a:cs typeface="Arial" pitchFamily="34" charset="0"/>
              </a:rPr>
              <a:t>setLayout</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方法改变容器的布局管理器。</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平台的主要布局管理器</a:t>
            </a:r>
            <a:r>
              <a:rPr lang="en-US" altLang="zh-CN" sz="2600" b="1" dirty="0" smtClean="0">
                <a:solidFill>
                  <a:srgbClr val="0000FF"/>
                </a:solidFill>
                <a:latin typeface="Arial" pitchFamily="34" charset="0"/>
                <a:ea typeface="华文细黑" pitchFamily="2" charset="-122"/>
                <a:cs typeface="Arial" pitchFamily="34" charset="0"/>
              </a:rPr>
              <a:t>(java.awt</a:t>
            </a:r>
            <a:r>
              <a:rPr lang="zh-CN" altLang="en-US" sz="2600" b="1" dirty="0" smtClean="0">
                <a:solidFill>
                  <a:srgbClr val="0000FF"/>
                </a:solidFill>
                <a:latin typeface="Arial" pitchFamily="34" charset="0"/>
                <a:ea typeface="华文细黑" pitchFamily="2" charset="-122"/>
                <a:cs typeface="Arial" pitchFamily="34" charset="0"/>
              </a:rPr>
              <a:t>包</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包括：</a:t>
            </a:r>
            <a:r>
              <a:rPr lang="en-US" altLang="zh-CN" sz="2600" b="1" dirty="0" err="1" smtClean="0">
                <a:solidFill>
                  <a:srgbClr val="0000FF"/>
                </a:solidFill>
                <a:latin typeface="Arial" pitchFamily="34" charset="0"/>
                <a:ea typeface="华文细黑" pitchFamily="2" charset="-122"/>
                <a:cs typeface="Arial" pitchFamily="34" charset="0"/>
              </a:rPr>
              <a:t>FlowLayout</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err="1" smtClean="0">
                <a:solidFill>
                  <a:srgbClr val="0000FF"/>
                </a:solidFill>
                <a:latin typeface="Arial" pitchFamily="34" charset="0"/>
                <a:ea typeface="华文细黑" pitchFamily="2" charset="-122"/>
                <a:cs typeface="Arial" pitchFamily="34" charset="0"/>
              </a:rPr>
              <a:t>BorderLayout</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err="1" smtClean="0">
                <a:solidFill>
                  <a:srgbClr val="0000FF"/>
                </a:solidFill>
                <a:latin typeface="Arial" pitchFamily="34" charset="0"/>
                <a:ea typeface="华文细黑" pitchFamily="2" charset="-122"/>
                <a:cs typeface="Arial" pitchFamily="34" charset="0"/>
              </a:rPr>
              <a:t>GridLayout</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err="1" smtClean="0">
                <a:solidFill>
                  <a:srgbClr val="0000FF"/>
                </a:solidFill>
                <a:latin typeface="Arial" pitchFamily="34" charset="0"/>
                <a:ea typeface="华文细黑" pitchFamily="2" charset="-122"/>
                <a:cs typeface="Arial" pitchFamily="34" charset="0"/>
              </a:rPr>
              <a:t>CardLayout</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err="1" smtClean="0">
                <a:solidFill>
                  <a:srgbClr val="0000FF"/>
                </a:solidFill>
                <a:latin typeface="Arial" pitchFamily="34" charset="0"/>
                <a:ea typeface="华文细黑" pitchFamily="2" charset="-122"/>
                <a:cs typeface="Arial" pitchFamily="34" charset="0"/>
              </a:rPr>
              <a:t>BoxLayout</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err="1" smtClean="0">
                <a:solidFill>
                  <a:srgbClr val="0000FF"/>
                </a:solidFill>
                <a:latin typeface="Arial" pitchFamily="34" charset="0"/>
                <a:ea typeface="华文细黑" pitchFamily="2" charset="-122"/>
                <a:cs typeface="Arial" pitchFamily="34" charset="0"/>
              </a:rPr>
              <a:t>SpringLayout</a:t>
            </a:r>
            <a:r>
              <a:rPr lang="zh-CN" altLang="en-US" sz="2600" b="1" dirty="0" smtClean="0">
                <a:solidFill>
                  <a:srgbClr val="0000FF"/>
                </a:solidFill>
                <a:latin typeface="Arial" pitchFamily="34" charset="0"/>
                <a:ea typeface="华文细黑" pitchFamily="2" charset="-122"/>
                <a:cs typeface="Arial" pitchFamily="34" charset="0"/>
              </a:rPr>
              <a:t>等。</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1723549"/>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(1)</a:t>
            </a:r>
            <a:r>
              <a:rPr lang="en-US" altLang="zh-CN" sz="2800" b="1" dirty="0" err="1" smtClean="0">
                <a:solidFill>
                  <a:srgbClr val="0000FF"/>
                </a:solidFill>
                <a:latin typeface="Arial" pitchFamily="34" charset="0"/>
                <a:ea typeface="华文细黑" pitchFamily="2" charset="-122"/>
                <a:cs typeface="Arial" pitchFamily="34" charset="0"/>
              </a:rPr>
              <a:t>FlowLayout</a:t>
            </a:r>
            <a:r>
              <a:rPr lang="zh-CN" altLang="en-US" sz="2800" b="1" dirty="0" smtClean="0">
                <a:solidFill>
                  <a:srgbClr val="0000FF"/>
                </a:solidFill>
                <a:latin typeface="Arial" pitchFamily="34" charset="0"/>
                <a:ea typeface="华文细黑" pitchFamily="2" charset="-122"/>
                <a:cs typeface="Arial" pitchFamily="34" charset="0"/>
              </a:rPr>
              <a:t>布局管理器</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600" b="1" dirty="0" smtClean="0">
                <a:latin typeface="Arial" pitchFamily="34" charset="0"/>
                <a:ea typeface="华文细黑" pitchFamily="2" charset="-122"/>
                <a:cs typeface="Arial" pitchFamily="34" charset="0"/>
              </a:rPr>
              <a:t>对容器中组件进行布局的方式是将组件逐个地安放在容器中的一行上，一行放满后就另起一个新行。</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FlowLayout</a:t>
            </a:r>
            <a:r>
              <a:rPr lang="zh-CN" altLang="en-US" sz="2600" b="1" dirty="0" smtClean="0">
                <a:solidFill>
                  <a:srgbClr val="C00000"/>
                </a:solidFill>
                <a:latin typeface="Arial" pitchFamily="34" charset="0"/>
                <a:ea typeface="华文细黑" pitchFamily="2" charset="-122"/>
                <a:cs typeface="Arial" pitchFamily="34" charset="0"/>
              </a:rPr>
              <a:t>的构造方法：</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6" name="TextBox 5"/>
          <p:cNvSpPr txBox="1"/>
          <p:nvPr/>
        </p:nvSpPr>
        <p:spPr>
          <a:xfrm>
            <a:off x="467544" y="2856418"/>
            <a:ext cx="8064896" cy="1292662"/>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FlowLayout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FlowLayout</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align);</a:t>
            </a:r>
          </a:p>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FlowLayout</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align,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hgap</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vgap</a:t>
            </a:r>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7" name="TextBox 6"/>
          <p:cNvSpPr txBox="1"/>
          <p:nvPr/>
        </p:nvSpPr>
        <p:spPr>
          <a:xfrm>
            <a:off x="467544" y="4365104"/>
            <a:ext cx="8136904" cy="1723549"/>
          </a:xfrm>
          <a:prstGeom prst="rect">
            <a:avLst/>
          </a:prstGeom>
          <a:noFill/>
        </p:spPr>
        <p:txBody>
          <a:bodyPr wrap="square" rtlCol="0">
            <a:spAutoFit/>
          </a:bodyPr>
          <a:lstStyle/>
          <a:p>
            <a:pPr>
              <a:spcBef>
                <a:spcPts val="600"/>
              </a:spcBef>
              <a:spcAft>
                <a:spcPts val="600"/>
              </a:spcAft>
              <a:buFont typeface="Arial" pitchFamily="34" charset="0"/>
              <a:buChar char="•"/>
            </a:pPr>
            <a:r>
              <a:rPr lang="en-US" altLang="zh-CN" sz="2400" b="1" dirty="0" smtClean="0">
                <a:latin typeface="Arial" pitchFamily="34" charset="0"/>
                <a:ea typeface="华文楷体" pitchFamily="2" charset="-122"/>
                <a:cs typeface="Arial" pitchFamily="34" charset="0"/>
              </a:rPr>
              <a:t>Align</a:t>
            </a:r>
            <a:r>
              <a:rPr lang="zh-CN" altLang="en-US" sz="2400" b="1" dirty="0" smtClean="0">
                <a:latin typeface="Arial" pitchFamily="34" charset="0"/>
                <a:ea typeface="华文楷体" pitchFamily="2" charset="-122"/>
                <a:cs typeface="Arial" pitchFamily="34" charset="0"/>
              </a:rPr>
              <a:t>设定组件的对齐方式，取值有</a:t>
            </a:r>
            <a:r>
              <a:rPr lang="en-US" altLang="zh-CN" sz="2400" b="1" dirty="0" err="1" smtClean="0">
                <a:latin typeface="Arial" pitchFamily="34" charset="0"/>
                <a:ea typeface="华文楷体" pitchFamily="2" charset="-122"/>
                <a:cs typeface="Arial" pitchFamily="34" charset="0"/>
              </a:rPr>
              <a:t>FlowLayout.LEFT</a:t>
            </a:r>
            <a:r>
              <a:rPr lang="zh-CN" altLang="en-US" sz="2400" b="1" dirty="0" smtClean="0">
                <a:latin typeface="Arial" pitchFamily="34" charset="0"/>
                <a:ea typeface="华文楷体" pitchFamily="2" charset="-122"/>
                <a:cs typeface="Arial" pitchFamily="34" charset="0"/>
              </a:rPr>
              <a:t>、</a:t>
            </a:r>
            <a:r>
              <a:rPr lang="en-US" altLang="zh-CN" sz="2400" b="1" dirty="0" err="1" smtClean="0">
                <a:latin typeface="Arial" pitchFamily="34" charset="0"/>
                <a:ea typeface="华文楷体" pitchFamily="2" charset="-122"/>
                <a:cs typeface="Arial" pitchFamily="34" charset="0"/>
              </a:rPr>
              <a:t>FlowLayout.RIGHT</a:t>
            </a:r>
            <a:r>
              <a:rPr lang="zh-CN" altLang="en-US" sz="2400" b="1" dirty="0" smtClean="0">
                <a:latin typeface="Arial" pitchFamily="34" charset="0"/>
                <a:ea typeface="华文楷体" pitchFamily="2" charset="-122"/>
                <a:cs typeface="Arial" pitchFamily="34" charset="0"/>
              </a:rPr>
              <a:t>和</a:t>
            </a:r>
            <a:r>
              <a:rPr lang="en-US" altLang="zh-CN" sz="2400" b="1" dirty="0" err="1" smtClean="0">
                <a:latin typeface="Arial" pitchFamily="34" charset="0"/>
                <a:ea typeface="华文楷体" pitchFamily="2" charset="-122"/>
                <a:cs typeface="Arial" pitchFamily="34" charset="0"/>
              </a:rPr>
              <a:t>FlowLayout.CENTER</a:t>
            </a:r>
            <a:r>
              <a:rPr lang="zh-CN" altLang="en-US" sz="2400" b="1" dirty="0" smtClean="0">
                <a:latin typeface="Arial" pitchFamily="34" charset="0"/>
                <a:ea typeface="华文楷体" pitchFamily="2" charset="-122"/>
                <a:cs typeface="Arial" pitchFamily="34" charset="0"/>
              </a:rPr>
              <a:t>三种方式，分别表示左对齐、右对齐、居中。</a:t>
            </a:r>
            <a:endParaRPr lang="en-US" altLang="zh-CN" sz="2400" b="1" dirty="0" smtClean="0">
              <a:latin typeface="Arial" pitchFamily="34" charset="0"/>
              <a:ea typeface="华文楷体" pitchFamily="2" charset="-122"/>
              <a:cs typeface="Arial" pitchFamily="34" charset="0"/>
            </a:endParaRPr>
          </a:p>
          <a:p>
            <a:pPr>
              <a:spcBef>
                <a:spcPts val="600"/>
              </a:spcBef>
              <a:spcAft>
                <a:spcPts val="600"/>
              </a:spcAft>
              <a:buFont typeface="Arial" pitchFamily="34" charset="0"/>
              <a:buChar char="•"/>
            </a:pPr>
            <a:r>
              <a:rPr lang="en-US" altLang="zh-CN" sz="2400" b="1" dirty="0" err="1" smtClean="0">
                <a:latin typeface="Arial" pitchFamily="34" charset="0"/>
                <a:ea typeface="华文楷体" pitchFamily="2" charset="-122"/>
                <a:cs typeface="Arial" pitchFamily="34" charset="0"/>
              </a:rPr>
              <a:t>Hgap</a:t>
            </a:r>
            <a:r>
              <a:rPr lang="zh-CN" altLang="en-US" sz="2400" b="1" dirty="0" smtClean="0">
                <a:latin typeface="Arial" pitchFamily="34" charset="0"/>
                <a:ea typeface="华文楷体" pitchFamily="2" charset="-122"/>
                <a:cs typeface="Arial" pitchFamily="34" charset="0"/>
              </a:rPr>
              <a:t>和</a:t>
            </a:r>
            <a:r>
              <a:rPr lang="en-US" altLang="zh-CN" sz="2400" b="1" dirty="0" err="1" smtClean="0">
                <a:latin typeface="Arial" pitchFamily="34" charset="0"/>
                <a:ea typeface="华文楷体" pitchFamily="2" charset="-122"/>
                <a:cs typeface="Arial" pitchFamily="34" charset="0"/>
              </a:rPr>
              <a:t>vgap</a:t>
            </a:r>
            <a:r>
              <a:rPr lang="zh-CN" altLang="en-US" sz="2400" b="1" dirty="0" smtClean="0">
                <a:latin typeface="Arial" pitchFamily="34" charset="0"/>
                <a:ea typeface="华文楷体" pitchFamily="2" charset="-122"/>
                <a:cs typeface="Arial" pitchFamily="34" charset="0"/>
              </a:rPr>
              <a:t>设定组件的水平和垂直间距。</a:t>
            </a:r>
            <a:endParaRPr lang="zh-CN" altLang="en-US" sz="24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51520" y="1052736"/>
            <a:ext cx="8064896" cy="5739446"/>
          </a:xfrm>
          <a:prstGeom prst="rect">
            <a:avLst/>
          </a:prstGeom>
          <a:noFill/>
          <a:ln w="9525">
            <a:solidFill>
              <a:srgbClr val="C00000"/>
            </a:solidFill>
            <a:miter lim="800000"/>
            <a:headEnd/>
            <a:tailEnd/>
          </a:ln>
        </p:spPr>
      </p:pic>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8" name="椭圆 7"/>
          <p:cNvSpPr/>
          <p:nvPr/>
        </p:nvSpPr>
        <p:spPr>
          <a:xfrm>
            <a:off x="726548" y="4221088"/>
            <a:ext cx="7229828" cy="504056"/>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7171" name="Picture 3"/>
          <p:cNvPicPr>
            <a:picLocks noChangeAspect="1" noChangeArrowheads="1"/>
          </p:cNvPicPr>
          <p:nvPr/>
        </p:nvPicPr>
        <p:blipFill>
          <a:blip r:embed="rId3" cstate="print"/>
          <a:srcRect/>
          <a:stretch>
            <a:fillRect/>
          </a:stretch>
        </p:blipFill>
        <p:spPr bwMode="auto">
          <a:xfrm>
            <a:off x="3635896" y="188640"/>
            <a:ext cx="3819525" cy="18669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7164288" y="1634480"/>
            <a:ext cx="1847850" cy="25146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7020272" y="4581128"/>
            <a:ext cx="1409700" cy="22768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slide(fromBottom)">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2728952"/>
          </a:xfrm>
          <a:prstGeom prst="rect">
            <a:avLst/>
          </a:prstGeom>
          <a:noFill/>
        </p:spPr>
        <p:txBody>
          <a:bodyPr wrap="square" rtlCol="0">
            <a:spAutoFit/>
          </a:bodyPr>
          <a:lstStyle/>
          <a:p>
            <a:pPr>
              <a:spcBef>
                <a:spcPts val="400"/>
              </a:spcBef>
              <a:spcAft>
                <a:spcPts val="4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(2)BorderLayout</a:t>
            </a:r>
            <a:r>
              <a:rPr lang="zh-CN" altLang="en-US" sz="2800" b="1" dirty="0" smtClean="0">
                <a:solidFill>
                  <a:srgbClr val="0000FF"/>
                </a:solidFill>
                <a:latin typeface="Arial" pitchFamily="34" charset="0"/>
                <a:ea typeface="华文细黑" pitchFamily="2" charset="-122"/>
                <a:cs typeface="Arial" pitchFamily="34" charset="0"/>
              </a:rPr>
              <a:t>布局管理器</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400"/>
              </a:spcBef>
              <a:spcAft>
                <a:spcPts val="400"/>
              </a:spcAft>
              <a:buFont typeface="Wingdings" pitchFamily="2" charset="2"/>
              <a:buChar char="ü"/>
            </a:pPr>
            <a:r>
              <a:rPr lang="en-US" altLang="zh-CN" sz="2600" b="1" dirty="0" err="1" smtClean="0">
                <a:latin typeface="Arial" pitchFamily="34" charset="0"/>
                <a:ea typeface="华文细黑" pitchFamily="2" charset="-122"/>
                <a:cs typeface="Arial" pitchFamily="34" charset="0"/>
              </a:rPr>
              <a:t>BorderLayout</a:t>
            </a:r>
            <a:r>
              <a:rPr lang="zh-CN" altLang="en-US" sz="2600" b="1" dirty="0" smtClean="0">
                <a:latin typeface="Arial" pitchFamily="34" charset="0"/>
                <a:ea typeface="华文细黑" pitchFamily="2" charset="-122"/>
                <a:cs typeface="Arial" pitchFamily="34" charset="0"/>
              </a:rPr>
              <a:t>是顶层容器中内容窗格的默认布局管理器，每个由</a:t>
            </a:r>
            <a:r>
              <a:rPr lang="en-US" altLang="zh-CN" sz="2600" b="1" dirty="0" smtClean="0">
                <a:latin typeface="Arial" pitchFamily="34" charset="0"/>
                <a:ea typeface="华文细黑" pitchFamily="2" charset="-122"/>
                <a:cs typeface="Arial" pitchFamily="34" charset="0"/>
              </a:rPr>
              <a:t>BorderLayout</a:t>
            </a:r>
            <a:r>
              <a:rPr lang="zh-CN" altLang="en-US" sz="2600" b="1" dirty="0" smtClean="0">
                <a:latin typeface="Arial" pitchFamily="34" charset="0"/>
                <a:ea typeface="华文细黑" pitchFamily="2" charset="-122"/>
                <a:cs typeface="Arial" pitchFamily="34" charset="0"/>
              </a:rPr>
              <a:t>管理的容器被划分成</a:t>
            </a:r>
            <a:r>
              <a:rPr lang="zh-CN" altLang="en-US" sz="2600" b="1" dirty="0" smtClean="0">
                <a:solidFill>
                  <a:srgbClr val="FF0000"/>
                </a:solidFill>
                <a:latin typeface="Arial" pitchFamily="34" charset="0"/>
                <a:ea typeface="华文细黑" pitchFamily="2" charset="-122"/>
                <a:cs typeface="Arial" pitchFamily="34" charset="0"/>
              </a:rPr>
              <a:t>北</a:t>
            </a:r>
            <a:r>
              <a:rPr lang="en-US" altLang="zh-CN" sz="2600" b="1" dirty="0" smtClean="0">
                <a:latin typeface="Arial" pitchFamily="34" charset="0"/>
                <a:ea typeface="华文细黑" pitchFamily="2" charset="-122"/>
                <a:cs typeface="Arial" pitchFamily="34" charset="0"/>
              </a:rPr>
              <a:t>(North)</a:t>
            </a:r>
            <a:r>
              <a:rPr lang="zh-CN" altLang="en-US" sz="2600" b="1" dirty="0" smtClean="0">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南</a:t>
            </a:r>
            <a:r>
              <a:rPr lang="en-US" altLang="zh-CN" sz="2600" b="1" dirty="0" smtClean="0">
                <a:latin typeface="Arial" pitchFamily="34" charset="0"/>
                <a:ea typeface="华文细黑" pitchFamily="2" charset="-122"/>
                <a:cs typeface="Arial" pitchFamily="34" charset="0"/>
              </a:rPr>
              <a:t>(South)</a:t>
            </a:r>
            <a:r>
              <a:rPr lang="zh-CN" altLang="en-US" sz="2600" b="1" dirty="0" smtClean="0">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西</a:t>
            </a:r>
            <a:r>
              <a:rPr lang="en-US" altLang="zh-CN" sz="2600" b="1" dirty="0" smtClean="0">
                <a:latin typeface="Arial" pitchFamily="34" charset="0"/>
                <a:ea typeface="华文细黑" pitchFamily="2" charset="-122"/>
                <a:cs typeface="Arial" pitchFamily="34" charset="0"/>
              </a:rPr>
              <a:t>(West)</a:t>
            </a:r>
            <a:r>
              <a:rPr lang="zh-CN" altLang="en-US" sz="2600" b="1" dirty="0" smtClean="0">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东</a:t>
            </a:r>
            <a:r>
              <a:rPr lang="en-US" altLang="zh-CN" sz="2600" b="1" dirty="0" smtClean="0">
                <a:latin typeface="Arial" pitchFamily="34" charset="0"/>
                <a:ea typeface="华文细黑" pitchFamily="2" charset="-122"/>
                <a:cs typeface="Arial" pitchFamily="34" charset="0"/>
              </a:rPr>
              <a:t>(East)</a:t>
            </a:r>
            <a:r>
              <a:rPr lang="zh-CN" altLang="en-US" sz="2600" b="1" dirty="0" smtClean="0">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中</a:t>
            </a:r>
            <a:r>
              <a:rPr lang="en-US" altLang="zh-CN" sz="2600" b="1" dirty="0" smtClean="0">
                <a:latin typeface="Arial" pitchFamily="34" charset="0"/>
                <a:ea typeface="华文细黑" pitchFamily="2" charset="-122"/>
                <a:cs typeface="Arial" pitchFamily="34" charset="0"/>
              </a:rPr>
              <a:t>(Center)</a:t>
            </a:r>
            <a:r>
              <a:rPr lang="zh-CN" altLang="en-US" sz="2600" b="1" dirty="0" smtClean="0">
                <a:latin typeface="Arial" pitchFamily="34" charset="0"/>
                <a:ea typeface="华文细黑" pitchFamily="2" charset="-122"/>
                <a:cs typeface="Arial" pitchFamily="34" charset="0"/>
              </a:rPr>
              <a:t>五个区域，在每个区域可以加入一个组件。</a:t>
            </a:r>
            <a:endParaRPr lang="en-US" altLang="zh-CN" sz="2600" b="1" dirty="0" smtClean="0">
              <a:latin typeface="Arial" pitchFamily="34" charset="0"/>
              <a:ea typeface="华文细黑" pitchFamily="2" charset="-122"/>
              <a:cs typeface="Arial" pitchFamily="34" charset="0"/>
            </a:endParaRPr>
          </a:p>
          <a:p>
            <a:pPr>
              <a:spcBef>
                <a:spcPts val="400"/>
              </a:spcBef>
              <a:spcAft>
                <a:spcPts val="4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BorderLayout</a:t>
            </a:r>
            <a:r>
              <a:rPr lang="zh-CN" altLang="en-US" sz="2600" b="1" dirty="0" smtClean="0">
                <a:solidFill>
                  <a:srgbClr val="C00000"/>
                </a:solidFill>
                <a:latin typeface="Arial" pitchFamily="34" charset="0"/>
                <a:ea typeface="华文细黑" pitchFamily="2" charset="-122"/>
                <a:cs typeface="Arial" pitchFamily="34" charset="0"/>
              </a:rPr>
              <a:t>构造方法：</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6" name="TextBox 5"/>
          <p:cNvSpPr txBox="1"/>
          <p:nvPr/>
        </p:nvSpPr>
        <p:spPr>
          <a:xfrm>
            <a:off x="395536" y="3760584"/>
            <a:ext cx="8064896" cy="923330"/>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BorderLayout();</a:t>
            </a:r>
          </a:p>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BorderLayout</a:t>
            </a:r>
            <a:r>
              <a:rPr lang="en-US" altLang="zh-CN" sz="2600" dirty="0" smtClean="0">
                <a:latin typeface="Arial" pitchFamily="34" charset="0"/>
                <a:cs typeface="Arial" pitchFamily="34" charset="0"/>
              </a:rPr>
              <a:t>(</a:t>
            </a:r>
            <a:r>
              <a:rPr lang="en-US" altLang="zh-CN" sz="2600" dirty="0" err="1" smtClean="0"/>
              <a:t>int</a:t>
            </a:r>
            <a:r>
              <a:rPr lang="en-US" altLang="zh-CN" sz="2600" dirty="0" smtClean="0"/>
              <a:t> </a:t>
            </a:r>
            <a:r>
              <a:rPr lang="en-US" altLang="zh-CN" sz="2600" dirty="0" err="1" smtClean="0"/>
              <a:t>hgap</a:t>
            </a:r>
            <a:r>
              <a:rPr lang="en-US" altLang="zh-CN" sz="2600" dirty="0" smtClean="0"/>
              <a:t>, </a:t>
            </a:r>
            <a:r>
              <a:rPr lang="en-US" altLang="zh-CN" sz="2600" dirty="0" err="1" smtClean="0"/>
              <a:t>int</a:t>
            </a:r>
            <a:r>
              <a:rPr lang="en-US" altLang="zh-CN" sz="2600" dirty="0" smtClean="0"/>
              <a:t> </a:t>
            </a:r>
            <a:r>
              <a:rPr lang="en-US" altLang="zh-CN" sz="2600" dirty="0" err="1" smtClean="0"/>
              <a:t>vgap</a:t>
            </a:r>
            <a:r>
              <a:rPr lang="en-US" altLang="zh-CN" sz="2600" dirty="0" smtClean="0">
                <a:latin typeface="Arial" pitchFamily="34" charset="0"/>
                <a:cs typeface="Arial" pitchFamily="34" charset="0"/>
              </a:rPr>
              <a:t>);</a:t>
            </a:r>
          </a:p>
        </p:txBody>
      </p:sp>
      <p:sp>
        <p:nvSpPr>
          <p:cNvPr id="7" name="TextBox 6"/>
          <p:cNvSpPr txBox="1"/>
          <p:nvPr/>
        </p:nvSpPr>
        <p:spPr>
          <a:xfrm>
            <a:off x="467544" y="5013176"/>
            <a:ext cx="8136904" cy="461665"/>
          </a:xfrm>
          <a:prstGeom prst="rect">
            <a:avLst/>
          </a:prstGeom>
          <a:noFill/>
        </p:spPr>
        <p:txBody>
          <a:bodyPr wrap="square" rtlCol="0">
            <a:spAutoFit/>
          </a:bodyPr>
          <a:lstStyle/>
          <a:p>
            <a:pPr>
              <a:spcBef>
                <a:spcPts val="600"/>
              </a:spcBef>
              <a:spcAft>
                <a:spcPts val="600"/>
              </a:spcAft>
              <a:buFont typeface="Arial" pitchFamily="34" charset="0"/>
              <a:buChar char="•"/>
            </a:pPr>
            <a:r>
              <a:rPr lang="en-US" altLang="zh-CN" sz="2400" b="1" dirty="0" err="1" smtClean="0">
                <a:latin typeface="Arial" pitchFamily="34" charset="0"/>
                <a:ea typeface="华文楷体" pitchFamily="2" charset="-122"/>
                <a:cs typeface="Arial" pitchFamily="34" charset="0"/>
              </a:rPr>
              <a:t>hgap</a:t>
            </a:r>
            <a:r>
              <a:rPr lang="zh-CN" altLang="en-US" sz="2400" b="1" dirty="0" smtClean="0">
                <a:latin typeface="Arial" pitchFamily="34" charset="0"/>
                <a:ea typeface="华文楷体" pitchFamily="2" charset="-122"/>
                <a:cs typeface="Arial" pitchFamily="34" charset="0"/>
              </a:rPr>
              <a:t>和</a:t>
            </a:r>
            <a:r>
              <a:rPr lang="en-US" altLang="zh-CN" sz="2400" b="1" dirty="0" err="1" smtClean="0">
                <a:latin typeface="Arial" pitchFamily="34" charset="0"/>
                <a:ea typeface="华文楷体" pitchFamily="2" charset="-122"/>
                <a:cs typeface="Arial" pitchFamily="34" charset="0"/>
              </a:rPr>
              <a:t>vgap</a:t>
            </a:r>
            <a:r>
              <a:rPr lang="zh-CN" altLang="en-US" sz="2400" b="1" dirty="0" smtClean="0">
                <a:latin typeface="Arial" pitchFamily="34" charset="0"/>
                <a:ea typeface="华文楷体" pitchFamily="2" charset="-122"/>
                <a:cs typeface="Arial" pitchFamily="34" charset="0"/>
              </a:rPr>
              <a:t>设定组件的水平和垂直间距。</a:t>
            </a:r>
            <a:endParaRPr lang="zh-CN" altLang="en-US" sz="24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Bottom)">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Bottom)">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solidFill>
                  <a:srgbClr val="FF0000"/>
                </a:solidFill>
              </a:rPr>
              <a:t>第</a:t>
            </a:r>
            <a:r>
              <a:rPr lang="en-US" altLang="zh-CN" dirty="0" smtClean="0">
                <a:solidFill>
                  <a:srgbClr val="FF0000"/>
                </a:solidFill>
              </a:rPr>
              <a:t>7</a:t>
            </a:r>
            <a:r>
              <a:rPr lang="zh-CN" altLang="en-US" dirty="0" smtClean="0">
                <a:solidFill>
                  <a:srgbClr val="FF0000"/>
                </a:solidFill>
              </a:rPr>
              <a:t>章 </a:t>
            </a:r>
            <a:r>
              <a:rPr lang="en-US" altLang="zh-CN" dirty="0" smtClean="0">
                <a:solidFill>
                  <a:srgbClr val="FF0000"/>
                </a:solidFill>
              </a:rPr>
              <a:t>Java</a:t>
            </a:r>
            <a:r>
              <a:rPr lang="zh-CN" altLang="en-US" dirty="0" smtClean="0">
                <a:solidFill>
                  <a:srgbClr val="FF0000"/>
                </a:solidFill>
              </a:rPr>
              <a:t>的图形用户界面设计</a:t>
            </a:r>
            <a:endParaRPr lang="en-US" altLang="zh-CN" dirty="0" smtClean="0">
              <a:solidFill>
                <a:srgbClr val="FF0000"/>
              </a:solidFill>
            </a:endParaRPr>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323528" y="1124743"/>
            <a:ext cx="5472608" cy="5624963"/>
          </a:xfrm>
          <a:prstGeom prst="rect">
            <a:avLst/>
          </a:prstGeom>
          <a:noFill/>
          <a:ln w="9525">
            <a:solidFill>
              <a:srgbClr val="C00000"/>
            </a:solidFill>
            <a:miter lim="800000"/>
            <a:headEnd/>
            <a:tailEnd/>
          </a:ln>
        </p:spPr>
      </p:pic>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pic>
        <p:nvPicPr>
          <p:cNvPr id="6" name="Picture 3"/>
          <p:cNvPicPr>
            <a:picLocks noChangeAspect="1" noChangeArrowheads="1"/>
          </p:cNvPicPr>
          <p:nvPr/>
        </p:nvPicPr>
        <p:blipFill>
          <a:blip r:embed="rId3" cstate="print"/>
          <a:srcRect/>
          <a:stretch>
            <a:fillRect/>
          </a:stretch>
        </p:blipFill>
        <p:spPr bwMode="auto">
          <a:xfrm>
            <a:off x="5436096" y="1124744"/>
            <a:ext cx="3672408" cy="2436031"/>
          </a:xfrm>
          <a:prstGeom prst="rect">
            <a:avLst/>
          </a:prstGeom>
          <a:noFill/>
          <a:ln w="9525">
            <a:noFill/>
            <a:miter lim="800000"/>
            <a:headEnd/>
            <a:tailEnd/>
          </a:ln>
        </p:spPr>
      </p:pic>
      <p:sp>
        <p:nvSpPr>
          <p:cNvPr id="7" name="椭圆 6"/>
          <p:cNvSpPr/>
          <p:nvPr/>
        </p:nvSpPr>
        <p:spPr>
          <a:xfrm>
            <a:off x="251520" y="4365104"/>
            <a:ext cx="6013176" cy="1584176"/>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21507" name="Picture 3"/>
          <p:cNvPicPr>
            <a:picLocks noChangeAspect="1" noChangeArrowheads="1"/>
          </p:cNvPicPr>
          <p:nvPr/>
        </p:nvPicPr>
        <p:blipFill>
          <a:blip r:embed="rId4" cstate="print"/>
          <a:srcRect/>
          <a:stretch>
            <a:fillRect/>
          </a:stretch>
        </p:blipFill>
        <p:spPr bwMode="auto">
          <a:xfrm>
            <a:off x="5436096" y="3717032"/>
            <a:ext cx="3707904" cy="24555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1507"/>
                                        </p:tgtEl>
                                        <p:attrNameLst>
                                          <p:attrName>style.visibility</p:attrName>
                                        </p:attrNameLst>
                                      </p:cBhvr>
                                      <p:to>
                                        <p:strVal val="visible"/>
                                      </p:to>
                                    </p:set>
                                    <p:animEffect transition="in" filter="slide(fromBottom)">
                                      <p:cBhvr>
                                        <p:cTn id="16"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2328843"/>
          </a:xfrm>
          <a:prstGeom prst="rect">
            <a:avLst/>
          </a:prstGeom>
          <a:noFill/>
        </p:spPr>
        <p:txBody>
          <a:bodyPr wrap="square" rtlCol="0">
            <a:spAutoFit/>
          </a:bodyPr>
          <a:lstStyle/>
          <a:p>
            <a:pPr>
              <a:spcBef>
                <a:spcPts val="400"/>
              </a:spcBef>
              <a:spcAft>
                <a:spcPts val="4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(3)</a:t>
            </a:r>
            <a:r>
              <a:rPr lang="en-US" altLang="zh-CN" sz="2800" b="1" dirty="0" err="1" smtClean="0">
                <a:solidFill>
                  <a:srgbClr val="0000FF"/>
                </a:solidFill>
                <a:latin typeface="Arial" pitchFamily="34" charset="0"/>
                <a:ea typeface="华文细黑" pitchFamily="2" charset="-122"/>
                <a:cs typeface="Arial" pitchFamily="34" charset="0"/>
              </a:rPr>
              <a:t>GridLayout</a:t>
            </a:r>
            <a:r>
              <a:rPr lang="zh-CN" altLang="en-US" sz="2800" b="1" dirty="0" smtClean="0">
                <a:solidFill>
                  <a:srgbClr val="0000FF"/>
                </a:solidFill>
                <a:latin typeface="Arial" pitchFamily="34" charset="0"/>
                <a:ea typeface="华文细黑" pitchFamily="2" charset="-122"/>
                <a:cs typeface="Arial" pitchFamily="34" charset="0"/>
              </a:rPr>
              <a:t>布局管理器</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400"/>
              </a:spcBef>
              <a:spcAft>
                <a:spcPts val="400"/>
              </a:spcAft>
              <a:buFont typeface="Wingdings" pitchFamily="2" charset="2"/>
              <a:buChar char="ü"/>
            </a:pPr>
            <a:r>
              <a:rPr lang="en-US" altLang="zh-CN" sz="2600" b="1" dirty="0" err="1" smtClean="0">
                <a:latin typeface="Arial" pitchFamily="34" charset="0"/>
                <a:ea typeface="华文细黑" pitchFamily="2" charset="-122"/>
                <a:cs typeface="Arial" pitchFamily="34" charset="0"/>
              </a:rPr>
              <a:t>GridLayout</a:t>
            </a:r>
            <a:r>
              <a:rPr lang="zh-CN" altLang="en-US" sz="2600" b="1" dirty="0" smtClean="0">
                <a:latin typeface="Arial" pitchFamily="34" charset="0"/>
                <a:ea typeface="华文细黑" pitchFamily="2" charset="-122"/>
                <a:cs typeface="Arial" pitchFamily="34" charset="0"/>
              </a:rPr>
              <a:t>是一种网格式的布局管理器，它将容器空间划分成若干行乘若干列的网格，组件依次放入其中，每个组件占据一格。</a:t>
            </a:r>
            <a:endParaRPr lang="en-US" altLang="zh-CN" sz="2600" b="1" dirty="0" smtClean="0">
              <a:latin typeface="Arial" pitchFamily="34" charset="0"/>
              <a:ea typeface="华文细黑" pitchFamily="2" charset="-122"/>
              <a:cs typeface="Arial" pitchFamily="34" charset="0"/>
            </a:endParaRPr>
          </a:p>
          <a:p>
            <a:pPr>
              <a:spcBef>
                <a:spcPts val="400"/>
              </a:spcBef>
              <a:spcAft>
                <a:spcPts val="400"/>
              </a:spcAft>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GridLayout</a:t>
            </a:r>
            <a:r>
              <a:rPr lang="zh-CN" altLang="en-US" sz="2600" b="1" dirty="0" smtClean="0">
                <a:solidFill>
                  <a:srgbClr val="C00000"/>
                </a:solidFill>
                <a:latin typeface="Arial" pitchFamily="34" charset="0"/>
                <a:ea typeface="华文细黑" pitchFamily="2" charset="-122"/>
                <a:cs typeface="Arial" pitchFamily="34" charset="0"/>
              </a:rPr>
              <a:t>的构造方法：</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10" name="TextBox 9"/>
          <p:cNvSpPr txBox="1"/>
          <p:nvPr/>
        </p:nvSpPr>
        <p:spPr>
          <a:xfrm>
            <a:off x="467544" y="3432482"/>
            <a:ext cx="8064896" cy="1292662"/>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GridLayout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GridLayout</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rows,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cols);</a:t>
            </a:r>
          </a:p>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GridLayout</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rows,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cols,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vgap</a:t>
            </a:r>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11" name="TextBox 10"/>
          <p:cNvSpPr txBox="1"/>
          <p:nvPr/>
        </p:nvSpPr>
        <p:spPr>
          <a:xfrm>
            <a:off x="467544" y="4941168"/>
            <a:ext cx="8136904" cy="969496"/>
          </a:xfrm>
          <a:prstGeom prst="rect">
            <a:avLst/>
          </a:prstGeom>
          <a:noFill/>
        </p:spPr>
        <p:txBody>
          <a:bodyPr wrap="square" rtlCol="0">
            <a:spAutoFit/>
          </a:bodyPr>
          <a:lstStyle/>
          <a:p>
            <a:pPr>
              <a:spcBef>
                <a:spcPts val="300"/>
              </a:spcBef>
              <a:spcAft>
                <a:spcPts val="300"/>
              </a:spcAft>
              <a:buFont typeface="Arial" pitchFamily="34" charset="0"/>
              <a:buChar char="•"/>
            </a:pPr>
            <a:r>
              <a:rPr lang="en-US" altLang="zh-CN" sz="2600" b="1" dirty="0" smtClean="0">
                <a:latin typeface="Arial" pitchFamily="34" charset="0"/>
                <a:ea typeface="华文楷体" pitchFamily="2" charset="-122"/>
                <a:cs typeface="Arial" pitchFamily="34" charset="0"/>
              </a:rPr>
              <a:t>rows</a:t>
            </a:r>
            <a:r>
              <a:rPr lang="zh-CN" altLang="en-US" sz="2600" b="1" dirty="0" smtClean="0">
                <a:latin typeface="Arial" pitchFamily="34" charset="0"/>
                <a:ea typeface="华文楷体" pitchFamily="2" charset="-122"/>
                <a:cs typeface="Arial" pitchFamily="34" charset="0"/>
              </a:rPr>
              <a:t>和</a:t>
            </a:r>
            <a:r>
              <a:rPr lang="en-US" altLang="zh-CN" sz="2600" b="1" dirty="0" smtClean="0">
                <a:latin typeface="Arial" pitchFamily="34" charset="0"/>
                <a:ea typeface="华文楷体" pitchFamily="2" charset="-122"/>
                <a:cs typeface="Arial" pitchFamily="34" charset="0"/>
              </a:rPr>
              <a:t>cols</a:t>
            </a:r>
            <a:r>
              <a:rPr lang="zh-CN" altLang="en-US" sz="2600" b="1" dirty="0" smtClean="0">
                <a:latin typeface="Arial" pitchFamily="34" charset="0"/>
                <a:ea typeface="华文楷体" pitchFamily="2" charset="-122"/>
                <a:cs typeface="Arial" pitchFamily="34" charset="0"/>
              </a:rPr>
              <a:t>分别指定网格的行数和列数。</a:t>
            </a:r>
            <a:endParaRPr lang="en-US" altLang="zh-CN" sz="2600" b="1" dirty="0" smtClean="0">
              <a:latin typeface="Arial" pitchFamily="34" charset="0"/>
              <a:ea typeface="华文楷体" pitchFamily="2" charset="-122"/>
              <a:cs typeface="Arial" pitchFamily="34" charset="0"/>
            </a:endParaRPr>
          </a:p>
          <a:p>
            <a:pPr>
              <a:spcBef>
                <a:spcPts val="300"/>
              </a:spcBef>
              <a:spcAft>
                <a:spcPts val="300"/>
              </a:spcAft>
              <a:buFont typeface="Arial" pitchFamily="34" charset="0"/>
              <a:buChar char="•"/>
            </a:pPr>
            <a:r>
              <a:rPr lang="en-US" altLang="zh-CN" sz="2600" b="1" dirty="0" err="1" smtClean="0">
                <a:latin typeface="Arial" pitchFamily="34" charset="0"/>
                <a:ea typeface="华文楷体" pitchFamily="2" charset="-122"/>
                <a:cs typeface="Arial" pitchFamily="34" charset="0"/>
              </a:rPr>
              <a:t>hgap</a:t>
            </a:r>
            <a:r>
              <a:rPr lang="zh-CN" altLang="en-US" sz="2600" b="1" dirty="0" smtClean="0">
                <a:latin typeface="Arial" pitchFamily="34" charset="0"/>
                <a:ea typeface="华文楷体" pitchFamily="2" charset="-122"/>
                <a:cs typeface="Arial" pitchFamily="34" charset="0"/>
              </a:rPr>
              <a:t>和</a:t>
            </a:r>
            <a:r>
              <a:rPr lang="en-US" altLang="zh-CN" sz="2600" b="1" dirty="0" err="1" smtClean="0">
                <a:latin typeface="Arial" pitchFamily="34" charset="0"/>
                <a:ea typeface="华文楷体" pitchFamily="2" charset="-122"/>
                <a:cs typeface="Arial" pitchFamily="34" charset="0"/>
              </a:rPr>
              <a:t>vgap</a:t>
            </a:r>
            <a:r>
              <a:rPr lang="zh-CN" altLang="en-US" sz="2600" b="1" dirty="0" smtClean="0">
                <a:latin typeface="Arial" pitchFamily="34" charset="0"/>
                <a:ea typeface="华文楷体" pitchFamily="2" charset="-122"/>
                <a:cs typeface="Arial" pitchFamily="34" charset="0"/>
              </a:rPr>
              <a:t>分别表示网格间的水平间距和垂直间距。</a:t>
            </a:r>
            <a:endParaRPr lang="zh-CN" altLang="en-US" sz="26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395536" y="1052736"/>
            <a:ext cx="5688632" cy="5713928"/>
          </a:xfrm>
          <a:prstGeom prst="rect">
            <a:avLst/>
          </a:prstGeom>
          <a:noFill/>
          <a:ln w="9525">
            <a:solidFill>
              <a:srgbClr val="FF0000"/>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940152" y="3429000"/>
            <a:ext cx="3024336" cy="24446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140038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(4)</a:t>
            </a:r>
            <a:r>
              <a:rPr lang="en-US" altLang="zh-CN" sz="2800" b="1" dirty="0" err="1" smtClean="0">
                <a:solidFill>
                  <a:srgbClr val="0000FF"/>
                </a:solidFill>
                <a:latin typeface="Arial" pitchFamily="34" charset="0"/>
                <a:ea typeface="华文细黑" pitchFamily="2" charset="-122"/>
                <a:cs typeface="Arial" pitchFamily="34" charset="0"/>
              </a:rPr>
              <a:t>CardLayout</a:t>
            </a:r>
            <a:r>
              <a:rPr lang="zh-CN" altLang="en-US" sz="2800" b="1" dirty="0" smtClean="0">
                <a:solidFill>
                  <a:srgbClr val="0000FF"/>
                </a:solidFill>
                <a:latin typeface="Arial" pitchFamily="34" charset="0"/>
                <a:ea typeface="华文细黑" pitchFamily="2" charset="-122"/>
                <a:cs typeface="Arial" pitchFamily="34" charset="0"/>
              </a:rPr>
              <a:t>布局管理器</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卡片式布局管理器，它将容器中的组件处理为一系列卡片，每一时刻只显示出其中的一张。</a:t>
            </a:r>
            <a:endParaRPr lang="en-US" altLang="zh-CN" sz="2600" b="1" dirty="0" smtClean="0">
              <a:latin typeface="Arial" pitchFamily="34" charset="0"/>
              <a:ea typeface="华文细黑" pitchFamily="2" charset="-122"/>
              <a:cs typeface="Arial" pitchFamily="34" charset="0"/>
            </a:endParaRPr>
          </a:p>
        </p:txBody>
      </p:sp>
      <p:pic>
        <p:nvPicPr>
          <p:cNvPr id="8" name="Picture 3"/>
          <p:cNvPicPr>
            <a:picLocks noChangeAspect="1" noChangeArrowheads="1"/>
          </p:cNvPicPr>
          <p:nvPr/>
        </p:nvPicPr>
        <p:blipFill>
          <a:blip r:embed="rId2" cstate="print"/>
          <a:srcRect/>
          <a:stretch>
            <a:fillRect/>
          </a:stretch>
        </p:blipFill>
        <p:spPr bwMode="auto">
          <a:xfrm>
            <a:off x="1475656" y="2492896"/>
            <a:ext cx="2819400" cy="1895475"/>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4932040" y="2492896"/>
            <a:ext cx="2800350" cy="1914525"/>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1547664" y="4581128"/>
            <a:ext cx="2819400" cy="1885950"/>
          </a:xfrm>
          <a:prstGeom prst="rect">
            <a:avLst/>
          </a:prstGeom>
          <a:noFill/>
          <a:ln w="9525">
            <a:noFill/>
            <a:miter lim="800000"/>
            <a:headEnd/>
            <a:tailEnd/>
          </a:ln>
        </p:spPr>
      </p:pic>
      <p:pic>
        <p:nvPicPr>
          <p:cNvPr id="10242" name="Picture 2"/>
          <p:cNvPicPr>
            <a:picLocks noChangeAspect="1" noChangeArrowheads="1"/>
          </p:cNvPicPr>
          <p:nvPr/>
        </p:nvPicPr>
        <p:blipFill>
          <a:blip r:embed="rId5" cstate="print"/>
          <a:srcRect/>
          <a:stretch>
            <a:fillRect/>
          </a:stretch>
        </p:blipFill>
        <p:spPr bwMode="auto">
          <a:xfrm>
            <a:off x="4932040" y="4509120"/>
            <a:ext cx="2847975" cy="187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sp>
        <p:nvSpPr>
          <p:cNvPr id="4" name="TextBox 3"/>
          <p:cNvSpPr txBox="1"/>
          <p:nvPr/>
        </p:nvSpPr>
        <p:spPr>
          <a:xfrm>
            <a:off x="361628" y="980728"/>
            <a:ext cx="8386836" cy="2277547"/>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(5)</a:t>
            </a:r>
            <a:r>
              <a:rPr lang="en-US" altLang="zh-CN" sz="2800" b="1" dirty="0" err="1" smtClean="0">
                <a:solidFill>
                  <a:srgbClr val="0000FF"/>
                </a:solidFill>
                <a:latin typeface="Arial" pitchFamily="34" charset="0"/>
                <a:ea typeface="华文细黑" pitchFamily="2" charset="-122"/>
                <a:cs typeface="Arial" pitchFamily="34" charset="0"/>
              </a:rPr>
              <a:t>BoxLayout</a:t>
            </a:r>
            <a:r>
              <a:rPr lang="zh-CN" altLang="en-US" sz="2800" b="1" dirty="0" smtClean="0">
                <a:solidFill>
                  <a:srgbClr val="0000FF"/>
                </a:solidFill>
                <a:latin typeface="Arial" pitchFamily="34" charset="0"/>
                <a:ea typeface="华文细黑" pitchFamily="2" charset="-122"/>
                <a:cs typeface="Arial" pitchFamily="34" charset="0"/>
              </a:rPr>
              <a:t>布局管理器</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它将容器中的组件按水平方向排成一行或按垂直方向排成一列。当组件排成一行时，每个组件可以有不同的宽度；当组件排成一列时，每个组件可以有不同的高度。</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BoxLayout</a:t>
            </a:r>
            <a:r>
              <a:rPr lang="zh-CN" altLang="en-US" sz="2600" b="1" dirty="0" smtClean="0">
                <a:solidFill>
                  <a:srgbClr val="C00000"/>
                </a:solidFill>
                <a:latin typeface="Arial" pitchFamily="34" charset="0"/>
                <a:ea typeface="华文细黑" pitchFamily="2" charset="-122"/>
                <a:cs typeface="Arial" pitchFamily="34" charset="0"/>
              </a:rPr>
              <a:t>的构造方法：</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8" name="TextBox 7"/>
          <p:cNvSpPr txBox="1"/>
          <p:nvPr/>
        </p:nvSpPr>
        <p:spPr>
          <a:xfrm>
            <a:off x="395536" y="3356992"/>
            <a:ext cx="8064896" cy="492443"/>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a:t>
            </a:r>
            <a:r>
              <a:rPr lang="en-US" altLang="zh-CN" sz="2600" dirty="0" err="1" smtClean="0">
                <a:latin typeface="Arial" pitchFamily="34" charset="0"/>
                <a:cs typeface="Arial" pitchFamily="34" charset="0"/>
              </a:rPr>
              <a:t>BoxLayoutLayout</a:t>
            </a:r>
            <a:r>
              <a:rPr lang="en-US" altLang="zh-CN" sz="2600" dirty="0" smtClean="0">
                <a:latin typeface="Arial" pitchFamily="34" charset="0"/>
                <a:cs typeface="Arial" pitchFamily="34" charset="0"/>
              </a:rPr>
              <a:t>(Container target, </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axis);</a:t>
            </a:r>
          </a:p>
        </p:txBody>
      </p:sp>
      <p:sp>
        <p:nvSpPr>
          <p:cNvPr id="9" name="TextBox 8"/>
          <p:cNvSpPr txBox="1"/>
          <p:nvPr/>
        </p:nvSpPr>
        <p:spPr>
          <a:xfrm>
            <a:off x="395536" y="4149080"/>
            <a:ext cx="8136904" cy="1769715"/>
          </a:xfrm>
          <a:prstGeom prst="rect">
            <a:avLst/>
          </a:prstGeom>
          <a:noFill/>
        </p:spPr>
        <p:txBody>
          <a:bodyPr wrap="square" rtlCol="0">
            <a:spAutoFit/>
          </a:bodyPr>
          <a:lstStyle/>
          <a:p>
            <a:pPr>
              <a:spcBef>
                <a:spcPts val="300"/>
              </a:spcBef>
              <a:spcAft>
                <a:spcPts val="300"/>
              </a:spcAft>
              <a:buFont typeface="Arial" pitchFamily="34" charset="0"/>
              <a:buChar char="•"/>
            </a:pPr>
            <a:r>
              <a:rPr lang="en-US" altLang="zh-CN" sz="2600" b="1" dirty="0" smtClean="0">
                <a:latin typeface="Arial" pitchFamily="34" charset="0"/>
                <a:ea typeface="华文楷体" pitchFamily="2" charset="-122"/>
                <a:cs typeface="Arial" pitchFamily="34" charset="0"/>
              </a:rPr>
              <a:t>target</a:t>
            </a:r>
            <a:r>
              <a:rPr lang="zh-CN" altLang="en-US" sz="2600" b="1" dirty="0" smtClean="0">
                <a:latin typeface="Arial" pitchFamily="34" charset="0"/>
                <a:ea typeface="华文楷体" pitchFamily="2" charset="-122"/>
                <a:cs typeface="Arial" pitchFamily="34" charset="0"/>
              </a:rPr>
              <a:t>指明是为哪个容器设置此布局管理器；</a:t>
            </a:r>
            <a:endParaRPr lang="en-US" altLang="zh-CN" sz="2600" b="1" dirty="0" smtClean="0">
              <a:latin typeface="Arial" pitchFamily="34" charset="0"/>
              <a:ea typeface="华文楷体" pitchFamily="2" charset="-122"/>
              <a:cs typeface="Arial" pitchFamily="34" charset="0"/>
            </a:endParaRPr>
          </a:p>
          <a:p>
            <a:pPr>
              <a:spcBef>
                <a:spcPts val="300"/>
              </a:spcBef>
              <a:spcAft>
                <a:spcPts val="300"/>
              </a:spcAft>
              <a:buFont typeface="Arial" pitchFamily="34" charset="0"/>
              <a:buChar char="•"/>
            </a:pPr>
            <a:r>
              <a:rPr lang="en-US" altLang="zh-CN" sz="2600" b="1" dirty="0" smtClean="0">
                <a:latin typeface="Arial" pitchFamily="34" charset="0"/>
                <a:ea typeface="华文楷体" pitchFamily="2" charset="-122"/>
                <a:cs typeface="Arial" pitchFamily="34" charset="0"/>
              </a:rPr>
              <a:t>Axis</a:t>
            </a:r>
            <a:r>
              <a:rPr lang="zh-CN" altLang="en-US" sz="2600" b="1" dirty="0" smtClean="0">
                <a:latin typeface="Arial" pitchFamily="34" charset="0"/>
                <a:ea typeface="华文楷体" pitchFamily="2" charset="-122"/>
                <a:cs typeface="Arial" pitchFamily="34" charset="0"/>
              </a:rPr>
              <a:t>指明组件的排列方向，</a:t>
            </a:r>
            <a:r>
              <a:rPr lang="en-US" altLang="zh-CN" sz="2600" b="1" dirty="0" err="1" smtClean="0">
                <a:latin typeface="Arial" pitchFamily="34" charset="0"/>
                <a:ea typeface="华文楷体" pitchFamily="2" charset="-122"/>
                <a:cs typeface="Arial" pitchFamily="34" charset="0"/>
              </a:rPr>
              <a:t>BoxLayout.X_AXIS</a:t>
            </a:r>
            <a:r>
              <a:rPr lang="zh-CN" altLang="en-US" sz="2600" b="1" dirty="0" smtClean="0">
                <a:latin typeface="Arial" pitchFamily="34" charset="0"/>
                <a:ea typeface="华文楷体" pitchFamily="2" charset="-122"/>
                <a:cs typeface="Arial" pitchFamily="34" charset="0"/>
              </a:rPr>
              <a:t>、</a:t>
            </a:r>
            <a:r>
              <a:rPr lang="en-US" altLang="zh-CN" sz="2600" b="1" dirty="0" err="1" smtClean="0">
                <a:latin typeface="Arial" pitchFamily="34" charset="0"/>
                <a:ea typeface="华文楷体" pitchFamily="2" charset="-122"/>
                <a:cs typeface="Arial" pitchFamily="34" charset="0"/>
              </a:rPr>
              <a:t>BoxLayout.Y_AXIS</a:t>
            </a:r>
            <a:r>
              <a:rPr lang="zh-CN" altLang="en-US" sz="2600" b="1" dirty="0" smtClean="0">
                <a:latin typeface="Arial" pitchFamily="34" charset="0"/>
                <a:ea typeface="华文楷体" pitchFamily="2" charset="-122"/>
                <a:cs typeface="Arial" pitchFamily="34" charset="0"/>
              </a:rPr>
              <a:t>分别表示按水平方向排列和按垂直方向排列。</a:t>
            </a:r>
            <a:endParaRPr lang="zh-CN" altLang="en-US" sz="26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Bottom)">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7.3</a:t>
            </a:r>
            <a:r>
              <a:rPr lang="zh-CN" altLang="en-US" dirty="0" smtClean="0"/>
              <a:t> 布局</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251520" y="1008112"/>
            <a:ext cx="5328592" cy="5805264"/>
          </a:xfrm>
          <a:prstGeom prst="rect">
            <a:avLst/>
          </a:prstGeom>
          <a:noFill/>
          <a:ln w="9525">
            <a:solidFill>
              <a:srgbClr val="FF0000"/>
            </a:solid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5724128" y="1772816"/>
            <a:ext cx="3253419" cy="28803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980728"/>
            <a:ext cx="8530852" cy="4339650"/>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 </a:t>
            </a:r>
            <a:r>
              <a:rPr lang="zh-CN" altLang="en-US" sz="2800" b="1" dirty="0" smtClean="0">
                <a:solidFill>
                  <a:srgbClr val="FF0000"/>
                </a:solidFill>
                <a:latin typeface="Arial" pitchFamily="34" charset="0"/>
                <a:ea typeface="华文细黑" pitchFamily="2" charset="-122"/>
                <a:cs typeface="Arial" pitchFamily="34" charset="0"/>
              </a:rPr>
              <a:t>事件处理模型</a:t>
            </a:r>
            <a:endParaRPr lang="en-US" altLang="zh-CN" sz="2800" b="1" dirty="0" smtClean="0">
              <a:solidFill>
                <a:srgbClr val="FF0000"/>
              </a:solidFill>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(1)</a:t>
            </a:r>
            <a:r>
              <a:rPr lang="zh-CN" altLang="en-US" sz="2600" b="1" dirty="0" smtClean="0">
                <a:solidFill>
                  <a:srgbClr val="0000FF"/>
                </a:solidFill>
                <a:latin typeface="Arial" pitchFamily="34" charset="0"/>
                <a:ea typeface="华文细黑" pitchFamily="2" charset="-122"/>
                <a:cs typeface="Arial" pitchFamily="34" charset="0"/>
              </a:rPr>
              <a:t>事件</a:t>
            </a:r>
            <a:endParaRPr lang="en-US" altLang="zh-CN" sz="2600" b="1" dirty="0" smtClean="0">
              <a:solidFill>
                <a:srgbClr val="0000FF"/>
              </a:solidFill>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600" b="1" dirty="0" smtClean="0">
                <a:latin typeface="Arial" pitchFamily="34" charset="0"/>
                <a:ea typeface="华文楷体" pitchFamily="2" charset="-122"/>
                <a:cs typeface="Arial" pitchFamily="34" charset="0"/>
              </a:rPr>
              <a:t>事件是用户在界面上的一个操作（通常使用各种输入设备，如：鼠标、键盘等来完成）。</a:t>
            </a:r>
            <a:endParaRPr lang="en-US" altLang="zh-CN" sz="2600" b="1" dirty="0" smtClean="0">
              <a:latin typeface="Arial" pitchFamily="34" charset="0"/>
              <a:ea typeface="华文楷体" pitchFamily="2" charset="-122"/>
              <a:cs typeface="Arial" pitchFamily="34" charset="0"/>
            </a:endParaRPr>
          </a:p>
          <a:p>
            <a:pPr marL="0" lvl="1">
              <a:spcBef>
                <a:spcPts val="300"/>
              </a:spcBef>
              <a:spcAft>
                <a:spcPts val="300"/>
              </a:spcAft>
              <a:buFont typeface="Wingdings" pitchFamily="2" charset="2"/>
              <a:buChar char="ü"/>
            </a:pPr>
            <a:r>
              <a:rPr lang="zh-CN" altLang="en-US" sz="2400" b="1" dirty="0" smtClean="0">
                <a:latin typeface="Arial" pitchFamily="34" charset="0"/>
                <a:ea typeface="华文楷体" pitchFamily="2" charset="-122"/>
                <a:cs typeface="Arial" pitchFamily="34" charset="0"/>
              </a:rPr>
              <a:t>当一个事件发生时，该事件用一个</a:t>
            </a:r>
            <a:r>
              <a:rPr lang="zh-CN" altLang="en-US" sz="2400" b="1" dirty="0" smtClean="0">
                <a:solidFill>
                  <a:srgbClr val="FF00FF"/>
                </a:solidFill>
                <a:latin typeface="Arial" pitchFamily="34" charset="0"/>
                <a:ea typeface="华文楷体" pitchFamily="2" charset="-122"/>
                <a:cs typeface="Arial" pitchFamily="34" charset="0"/>
              </a:rPr>
              <a:t>事件对象</a:t>
            </a:r>
            <a:r>
              <a:rPr lang="zh-CN" altLang="en-US" sz="2400" b="1" dirty="0" smtClean="0">
                <a:latin typeface="Arial" pitchFamily="34" charset="0"/>
                <a:ea typeface="华文楷体" pitchFamily="2" charset="-122"/>
                <a:cs typeface="Arial" pitchFamily="34" charset="0"/>
              </a:rPr>
              <a:t>来表示。事件对象有对应的</a:t>
            </a:r>
            <a:r>
              <a:rPr lang="zh-CN" altLang="en-US" sz="2400" b="1" dirty="0" smtClean="0">
                <a:solidFill>
                  <a:srgbClr val="FF00FF"/>
                </a:solidFill>
                <a:latin typeface="Arial" pitchFamily="34" charset="0"/>
                <a:ea typeface="华文楷体" pitchFamily="2" charset="-122"/>
                <a:cs typeface="Arial" pitchFamily="34" charset="0"/>
              </a:rPr>
              <a:t>事件类</a:t>
            </a:r>
            <a:r>
              <a:rPr lang="zh-CN" altLang="en-US" sz="2400" b="1" dirty="0" smtClean="0">
                <a:latin typeface="Arial" pitchFamily="34" charset="0"/>
                <a:ea typeface="华文楷体" pitchFamily="2" charset="-122"/>
                <a:cs typeface="Arial" pitchFamily="34" charset="0"/>
              </a:rPr>
              <a:t>。不同的事件类描述不同类型的用户动作。事件类包含在</a:t>
            </a:r>
            <a:r>
              <a:rPr lang="en-US" altLang="zh-CN" sz="2400" b="1" dirty="0" err="1" smtClean="0">
                <a:latin typeface="Arial" pitchFamily="34" charset="0"/>
                <a:ea typeface="华文楷体" pitchFamily="2" charset="-122"/>
                <a:cs typeface="Arial" pitchFamily="34" charset="0"/>
              </a:rPr>
              <a:t>java.awt.event</a:t>
            </a:r>
            <a:r>
              <a:rPr lang="zh-CN" altLang="en-US" sz="2400" b="1" dirty="0" smtClean="0">
                <a:latin typeface="Arial" pitchFamily="34" charset="0"/>
                <a:ea typeface="华文楷体" pitchFamily="2" charset="-122"/>
                <a:cs typeface="Arial" pitchFamily="34" charset="0"/>
              </a:rPr>
              <a:t>和</a:t>
            </a:r>
            <a:r>
              <a:rPr lang="en-US" altLang="zh-CN" sz="2400" b="1" dirty="0" err="1" smtClean="0">
                <a:latin typeface="Arial" pitchFamily="34" charset="0"/>
                <a:ea typeface="华文楷体" pitchFamily="2" charset="-122"/>
                <a:cs typeface="Arial" pitchFamily="34" charset="0"/>
              </a:rPr>
              <a:t>javax.swing.event</a:t>
            </a:r>
            <a:r>
              <a:rPr lang="zh-CN" altLang="en-US" sz="2400" b="1" dirty="0" smtClean="0">
                <a:latin typeface="Arial" pitchFamily="34" charset="0"/>
                <a:ea typeface="华文楷体" pitchFamily="2" charset="-122"/>
                <a:cs typeface="Arial" pitchFamily="34" charset="0"/>
              </a:rPr>
              <a:t>包中。</a:t>
            </a:r>
            <a:endParaRPr lang="en-US" altLang="zh-CN" sz="2400" b="1" dirty="0" smtClean="0">
              <a:latin typeface="Arial" pitchFamily="34" charset="0"/>
              <a:ea typeface="华文楷体" pitchFamily="2" charset="-122"/>
              <a:cs typeface="Arial" pitchFamily="34" charset="0"/>
            </a:endParaRPr>
          </a:p>
          <a:p>
            <a:pPr marL="0" lvl="1">
              <a:spcBef>
                <a:spcPts val="300"/>
              </a:spcBef>
              <a:spcAft>
                <a:spcPts val="300"/>
              </a:spcAft>
              <a:buFont typeface="Wingdings" pitchFamily="2" charset="2"/>
              <a:buChar char="ü"/>
            </a:pPr>
            <a:r>
              <a:rPr lang="zh-CN" altLang="en-US" sz="2600" b="1" dirty="0" smtClean="0">
                <a:latin typeface="Arial" pitchFamily="34" charset="0"/>
                <a:ea typeface="华文楷体" pitchFamily="2" charset="-122"/>
                <a:cs typeface="Arial" pitchFamily="34" charset="0"/>
              </a:rPr>
              <a:t>每类事件对应一个</a:t>
            </a:r>
            <a:r>
              <a:rPr lang="zh-CN" altLang="en-US" sz="2600" b="1" dirty="0" smtClean="0">
                <a:solidFill>
                  <a:srgbClr val="FF00FF"/>
                </a:solidFill>
                <a:latin typeface="Arial" pitchFamily="34" charset="0"/>
                <a:ea typeface="华文楷体" pitchFamily="2" charset="-122"/>
                <a:cs typeface="Arial" pitchFamily="34" charset="0"/>
              </a:rPr>
              <a:t>监听程序接口</a:t>
            </a:r>
            <a:r>
              <a:rPr lang="zh-CN" altLang="en-US" sz="2600" b="1" dirty="0" smtClean="0">
                <a:latin typeface="Arial" pitchFamily="34" charset="0"/>
                <a:ea typeface="华文楷体" pitchFamily="2" charset="-122"/>
                <a:cs typeface="Arial" pitchFamily="34" charset="0"/>
              </a:rPr>
              <a:t>，它规定了接收并处理该类事件的方法规范。例如对应</a:t>
            </a:r>
            <a:r>
              <a:rPr lang="en-US" altLang="zh-CN" sz="2600" b="1" dirty="0" err="1" smtClean="0">
                <a:latin typeface="Arial" pitchFamily="34" charset="0"/>
                <a:ea typeface="华文楷体" pitchFamily="2" charset="-122"/>
                <a:cs typeface="Arial" pitchFamily="34" charset="0"/>
              </a:rPr>
              <a:t>ActionEvent</a:t>
            </a:r>
            <a:r>
              <a:rPr lang="zh-CN" altLang="en-US" sz="2600" b="1" dirty="0" smtClean="0">
                <a:latin typeface="Arial" pitchFamily="34" charset="0"/>
                <a:ea typeface="华文楷体" pitchFamily="2" charset="-122"/>
                <a:cs typeface="Arial" pitchFamily="34" charset="0"/>
              </a:rPr>
              <a:t>事件有</a:t>
            </a:r>
            <a:r>
              <a:rPr lang="en-US" altLang="zh-CN" sz="2600" b="1" dirty="0" smtClean="0">
                <a:latin typeface="Arial" pitchFamily="34" charset="0"/>
                <a:ea typeface="华文楷体" pitchFamily="2" charset="-122"/>
                <a:cs typeface="Arial" pitchFamily="34" charset="0"/>
              </a:rPr>
              <a:t>ActionListener</a:t>
            </a:r>
            <a:r>
              <a:rPr lang="zh-CN" altLang="en-US" sz="2600" b="1" dirty="0" smtClean="0">
                <a:latin typeface="Arial" pitchFamily="34" charset="0"/>
                <a:ea typeface="华文楷体" pitchFamily="2" charset="-122"/>
                <a:cs typeface="Arial" pitchFamily="34" charset="0"/>
              </a:rPr>
              <a:t>接口。</a:t>
            </a:r>
            <a:endParaRPr lang="en-US" altLang="zh-CN" sz="2600" b="1" dirty="0" smtClean="0">
              <a:latin typeface="Arial" pitchFamily="34" charset="0"/>
              <a:ea typeface="华文楷体" pitchFamily="2" charset="-122"/>
              <a:cs typeface="Arial" pitchFamily="34" charset="0"/>
            </a:endParaRPr>
          </a:p>
        </p:txBody>
      </p:sp>
      <p:sp>
        <p:nvSpPr>
          <p:cNvPr id="6" name="TextBox 5"/>
          <p:cNvSpPr txBox="1"/>
          <p:nvPr/>
        </p:nvSpPr>
        <p:spPr>
          <a:xfrm>
            <a:off x="323528" y="5229200"/>
            <a:ext cx="8352928" cy="1200329"/>
          </a:xfrm>
          <a:prstGeom prst="rect">
            <a:avLst/>
          </a:prstGeom>
          <a:solidFill>
            <a:srgbClr val="FFFFCC"/>
          </a:solidFill>
          <a:ln>
            <a:solidFill>
              <a:srgbClr val="C00000"/>
            </a:solidFill>
          </a:ln>
        </p:spPr>
        <p:txBody>
          <a:bodyPr wrap="square" rtlCol="0">
            <a:spAutoFit/>
          </a:bodyPr>
          <a:lstStyle/>
          <a:p>
            <a:r>
              <a:rPr lang="en-US" altLang="zh-CN" sz="2400" dirty="0" smtClean="0"/>
              <a:t>public interface ActionListener extends EventListener{</a:t>
            </a:r>
          </a:p>
          <a:p>
            <a:r>
              <a:rPr lang="en-US" altLang="zh-CN" sz="2400" dirty="0" smtClean="0"/>
              <a:t>	public void </a:t>
            </a:r>
            <a:r>
              <a:rPr lang="en-US" altLang="zh-CN" sz="2400" dirty="0" err="1" smtClean="0"/>
              <a:t>actionPerformed</a:t>
            </a:r>
            <a:r>
              <a:rPr lang="en-US" altLang="zh-CN" sz="2400" dirty="0" smtClean="0"/>
              <a:t>(</a:t>
            </a:r>
            <a:r>
              <a:rPr lang="en-US" altLang="zh-CN" sz="2400" dirty="0" err="1" smtClean="0"/>
              <a:t>ActionEvent</a:t>
            </a:r>
            <a:r>
              <a:rPr lang="en-US" altLang="zh-CN" sz="2400" dirty="0" smtClean="0"/>
              <a:t> e);</a:t>
            </a:r>
          </a:p>
          <a:p>
            <a:r>
              <a:rPr lang="en-US" altLang="zh-CN"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Bottom)">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1057086"/>
            <a:ext cx="8530852" cy="4201150"/>
          </a:xfrm>
          <a:prstGeom prst="rect">
            <a:avLst/>
          </a:prstGeom>
          <a:noFill/>
        </p:spPr>
        <p:txBody>
          <a:bodyPr wrap="square" rtlCol="0">
            <a:spAutoFit/>
          </a:bodyPr>
          <a:lstStyle/>
          <a:p>
            <a:pPr marL="0" lvl="1">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(2)</a:t>
            </a:r>
            <a:r>
              <a:rPr lang="zh-CN" altLang="en-US" sz="2800" b="1" dirty="0" smtClean="0">
                <a:solidFill>
                  <a:srgbClr val="0000FF"/>
                </a:solidFill>
                <a:latin typeface="Arial" pitchFamily="34" charset="0"/>
                <a:ea typeface="华文细黑" pitchFamily="2" charset="-122"/>
                <a:cs typeface="Arial" pitchFamily="34" charset="0"/>
              </a:rPr>
              <a:t>事件源</a:t>
            </a:r>
            <a:endParaRPr lang="en-US" altLang="zh-CN" sz="2800" b="1" dirty="0" smtClean="0">
              <a:solidFill>
                <a:srgbClr val="0000FF"/>
              </a:solidFill>
              <a:latin typeface="Arial" pitchFamily="34" charset="0"/>
              <a:ea typeface="华文细黑" pitchFamily="2" charset="-122"/>
              <a:cs typeface="Arial" pitchFamily="34" charset="0"/>
            </a:endParaRPr>
          </a:p>
          <a:p>
            <a:pPr marL="0" lvl="1" algn="just">
              <a:spcBef>
                <a:spcPts val="300"/>
              </a:spcBef>
              <a:spcAft>
                <a:spcPts val="300"/>
              </a:spcAft>
              <a:buFont typeface="Wingdings" pitchFamily="2" charset="2"/>
              <a:buChar char="ü"/>
            </a:pPr>
            <a:r>
              <a:rPr lang="zh-CN" altLang="en-US" sz="2800" b="1" dirty="0" smtClean="0">
                <a:latin typeface="Arial" pitchFamily="34" charset="0"/>
                <a:ea typeface="华文楷体" pitchFamily="2" charset="-122"/>
                <a:cs typeface="Arial" pitchFamily="34" charset="0"/>
              </a:rPr>
              <a:t>产生事件的组件叫事件源。例如，在一个按钮上单击鼠标时，该按钮就是事件源，会产生一个</a:t>
            </a:r>
            <a:r>
              <a:rPr lang="en-US" altLang="zh-CN" sz="2800" b="1" dirty="0" smtClean="0">
                <a:latin typeface="Arial" pitchFamily="34" charset="0"/>
                <a:ea typeface="华文楷体" pitchFamily="2" charset="-122"/>
                <a:cs typeface="Arial" pitchFamily="34" charset="0"/>
              </a:rPr>
              <a:t>ActionEvent</a:t>
            </a:r>
            <a:r>
              <a:rPr lang="zh-CN" altLang="en-US" sz="2800" b="1" dirty="0" smtClean="0">
                <a:latin typeface="Arial" pitchFamily="34" charset="0"/>
                <a:ea typeface="华文楷体" pitchFamily="2" charset="-122"/>
                <a:cs typeface="Arial" pitchFamily="34" charset="0"/>
              </a:rPr>
              <a:t>类型的事件。</a:t>
            </a:r>
            <a:endParaRPr lang="en-US" altLang="zh-CN" sz="2800" b="1" dirty="0" smtClean="0">
              <a:latin typeface="Arial" pitchFamily="34" charset="0"/>
              <a:ea typeface="华文楷体" pitchFamily="2" charset="-122"/>
              <a:cs typeface="Arial" pitchFamily="34" charset="0"/>
            </a:endParaRPr>
          </a:p>
          <a:p>
            <a:pPr marL="0" lvl="1">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(3)</a:t>
            </a:r>
            <a:r>
              <a:rPr lang="zh-CN" altLang="en-US" sz="2800" b="1" dirty="0" smtClean="0">
                <a:solidFill>
                  <a:srgbClr val="0000FF"/>
                </a:solidFill>
                <a:latin typeface="Arial" pitchFamily="34" charset="0"/>
                <a:ea typeface="华文细黑" pitchFamily="2" charset="-122"/>
                <a:cs typeface="Arial" pitchFamily="34" charset="0"/>
              </a:rPr>
              <a:t>事件处理器（事件处理方法）</a:t>
            </a:r>
            <a:endParaRPr lang="en-US" altLang="zh-CN" sz="2800" b="1" dirty="0" smtClean="0">
              <a:solidFill>
                <a:srgbClr val="0000FF"/>
              </a:solidFill>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800" b="1" dirty="0" smtClean="0">
                <a:latin typeface="华文楷体" pitchFamily="2" charset="-122"/>
                <a:ea typeface="华文楷体" pitchFamily="2" charset="-122"/>
                <a:cs typeface="Arial" pitchFamily="34" charset="0"/>
              </a:rPr>
              <a:t>事件处理器是一个接收事件对象并进行相应处理的方法。事件处理器包含在一个类中，这个类的对象负责检查事件是否发生，若发生就激活事件处理器进行处理。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1024270"/>
            <a:ext cx="8386836" cy="4278094"/>
          </a:xfrm>
          <a:prstGeom prst="rect">
            <a:avLst/>
          </a:prstGeom>
          <a:noFill/>
        </p:spPr>
        <p:txBody>
          <a:bodyPr wrap="square" rtlCol="0">
            <a:spAutoFit/>
          </a:bodyPr>
          <a:lstStyle/>
          <a:p>
            <a:pPr marL="0" lvl="1">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(4)</a:t>
            </a:r>
            <a:r>
              <a:rPr lang="zh-CN" altLang="en-US" sz="2800" b="1" dirty="0" smtClean="0">
                <a:solidFill>
                  <a:srgbClr val="0000FF"/>
                </a:solidFill>
                <a:latin typeface="Arial" pitchFamily="34" charset="0"/>
                <a:ea typeface="华文细黑" pitchFamily="2" charset="-122"/>
                <a:cs typeface="Arial" pitchFamily="34" charset="0"/>
              </a:rPr>
              <a:t>事件监听器类</a:t>
            </a:r>
            <a:endParaRPr lang="en-US" altLang="zh-CN" sz="2800" b="1" dirty="0" smtClean="0">
              <a:solidFill>
                <a:srgbClr val="0000FF"/>
              </a:solidFill>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800" b="1" dirty="0" smtClean="0">
                <a:latin typeface="华文楷体" pitchFamily="2" charset="-122"/>
                <a:ea typeface="华文楷体" pitchFamily="2" charset="-122"/>
                <a:cs typeface="Arial" pitchFamily="34" charset="0"/>
              </a:rPr>
              <a:t>包含事件处理器，并负责检查事件是否发生，若发生就激活事件处理器进行处理的类叫做事件监听器类，其实例就是事件监听器对象。</a:t>
            </a:r>
            <a:endParaRPr lang="en-US" altLang="zh-CN" sz="2800" b="1" dirty="0" smtClean="0">
              <a:latin typeface="华文楷体" pitchFamily="2" charset="-122"/>
              <a:ea typeface="华文楷体" pitchFamily="2" charset="-122"/>
              <a:cs typeface="Arial" pitchFamily="34" charset="0"/>
            </a:endParaRPr>
          </a:p>
          <a:p>
            <a:pPr marL="0" lvl="1">
              <a:spcBef>
                <a:spcPts val="300"/>
              </a:spcBef>
              <a:spcAft>
                <a:spcPts val="300"/>
              </a:spcAft>
              <a:buFont typeface="Wingdings" pitchFamily="2" charset="2"/>
              <a:buChar char="ü"/>
            </a:pPr>
            <a:r>
              <a:rPr lang="zh-CN" altLang="en-US" sz="2800" b="1" dirty="0" smtClean="0">
                <a:latin typeface="华文楷体" pitchFamily="2" charset="-122"/>
                <a:ea typeface="华文楷体" pitchFamily="2" charset="-122"/>
                <a:cs typeface="Arial" pitchFamily="34" charset="0"/>
              </a:rPr>
              <a:t>事件监听器类必须</a:t>
            </a:r>
            <a:r>
              <a:rPr lang="zh-CN" altLang="en-US" sz="2800" b="1" u="sng" dirty="0" smtClean="0">
                <a:solidFill>
                  <a:srgbClr val="FF00FF"/>
                </a:solidFill>
                <a:latin typeface="华文楷体" pitchFamily="2" charset="-122"/>
                <a:ea typeface="华文楷体" pitchFamily="2" charset="-122"/>
                <a:cs typeface="Arial" pitchFamily="34" charset="0"/>
              </a:rPr>
              <a:t>实现事件监听器接口</a:t>
            </a:r>
            <a:r>
              <a:rPr lang="zh-CN" altLang="en-US" sz="2800" b="1" dirty="0" smtClean="0">
                <a:latin typeface="华文楷体" pitchFamily="2" charset="-122"/>
                <a:ea typeface="华文楷体" pitchFamily="2" charset="-122"/>
                <a:cs typeface="Arial" pitchFamily="34" charset="0"/>
              </a:rPr>
              <a:t>或</a:t>
            </a:r>
            <a:r>
              <a:rPr lang="zh-CN" altLang="en-US" sz="2800" b="1" u="sng" dirty="0" smtClean="0">
                <a:solidFill>
                  <a:srgbClr val="FF00FF"/>
                </a:solidFill>
                <a:latin typeface="华文楷体" pitchFamily="2" charset="-122"/>
                <a:ea typeface="华文楷体" pitchFamily="2" charset="-122"/>
                <a:cs typeface="Arial" pitchFamily="34" charset="0"/>
              </a:rPr>
              <a:t>继承事件监听器适配器类</a:t>
            </a:r>
            <a:r>
              <a:rPr lang="zh-CN" altLang="en-US" sz="2800" b="1" dirty="0" smtClean="0">
                <a:latin typeface="华文楷体" pitchFamily="2" charset="-122"/>
                <a:ea typeface="华文楷体" pitchFamily="2" charset="-122"/>
                <a:cs typeface="Arial" pitchFamily="34" charset="0"/>
              </a:rPr>
              <a:t>。</a:t>
            </a:r>
            <a:endParaRPr lang="en-US" altLang="zh-CN" sz="2800" b="1" dirty="0" smtClean="0">
              <a:latin typeface="华文楷体" pitchFamily="2" charset="-122"/>
              <a:ea typeface="华文楷体" pitchFamily="2" charset="-122"/>
              <a:cs typeface="Arial" pitchFamily="34" charset="0"/>
            </a:endParaRPr>
          </a:p>
          <a:p>
            <a:pPr marL="0" lvl="1">
              <a:spcBef>
                <a:spcPts val="300"/>
              </a:spcBef>
              <a:spcAft>
                <a:spcPts val="300"/>
              </a:spcAft>
              <a:buFont typeface="Arial" pitchFamily="34" charset="0"/>
              <a:buChar char="•"/>
            </a:pPr>
            <a:r>
              <a:rPr lang="zh-CN" altLang="en-US" sz="2800" b="1" u="sng" dirty="0" smtClean="0">
                <a:solidFill>
                  <a:srgbClr val="FF00FF"/>
                </a:solidFill>
                <a:latin typeface="华文楷体" pitchFamily="2" charset="-122"/>
                <a:ea typeface="华文楷体" pitchFamily="2" charset="-122"/>
                <a:cs typeface="Arial" pitchFamily="34" charset="0"/>
              </a:rPr>
              <a:t>事件监听器接口</a:t>
            </a:r>
            <a:r>
              <a:rPr lang="zh-CN" altLang="en-US" sz="2800" b="1" dirty="0" smtClean="0">
                <a:latin typeface="华文楷体" pitchFamily="2" charset="-122"/>
                <a:ea typeface="华文楷体" pitchFamily="2" charset="-122"/>
                <a:cs typeface="Arial" pitchFamily="34" charset="0"/>
              </a:rPr>
              <a:t>定义了处理事件必须实现的方法。</a:t>
            </a:r>
            <a:endParaRPr lang="en-US" altLang="zh-CN" sz="2800" b="1" dirty="0" smtClean="0">
              <a:latin typeface="华文楷体" pitchFamily="2" charset="-122"/>
              <a:ea typeface="华文楷体" pitchFamily="2" charset="-122"/>
              <a:cs typeface="Arial" pitchFamily="34" charset="0"/>
            </a:endParaRPr>
          </a:p>
          <a:p>
            <a:pPr marL="0" lvl="1">
              <a:spcBef>
                <a:spcPts val="300"/>
              </a:spcBef>
              <a:spcAft>
                <a:spcPts val="300"/>
              </a:spcAft>
              <a:buFont typeface="Arial" pitchFamily="34" charset="0"/>
              <a:buChar char="•"/>
            </a:pPr>
            <a:r>
              <a:rPr lang="zh-CN" altLang="en-US" sz="2800" b="1" u="sng" dirty="0" smtClean="0">
                <a:solidFill>
                  <a:srgbClr val="FF00FF"/>
                </a:solidFill>
                <a:latin typeface="华文楷体" pitchFamily="2" charset="-122"/>
                <a:ea typeface="华文楷体" pitchFamily="2" charset="-122"/>
                <a:cs typeface="Arial" pitchFamily="34" charset="0"/>
              </a:rPr>
              <a:t>事件监听器适配器类</a:t>
            </a:r>
            <a:r>
              <a:rPr lang="zh-CN" altLang="en-US" sz="2800" b="1" dirty="0" smtClean="0">
                <a:latin typeface="华文楷体" pitchFamily="2" charset="-122"/>
                <a:ea typeface="华文楷体" pitchFamily="2" charset="-122"/>
                <a:cs typeface="Arial" pitchFamily="34" charset="0"/>
              </a:rPr>
              <a:t>是对事件监听器接口的简单实现，目的是为了减少编程的工作量。</a:t>
            </a:r>
            <a:endParaRPr lang="en-US" altLang="zh-CN" sz="2800" b="1" dirty="0" smtClean="0">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995242"/>
            <a:ext cx="8386836" cy="3223959"/>
          </a:xfrm>
          <a:prstGeom prst="rect">
            <a:avLst/>
          </a:prstGeom>
          <a:noFill/>
        </p:spPr>
        <p:txBody>
          <a:bodyPr wrap="square" rtlCol="0">
            <a:spAutoFit/>
          </a:bodyPr>
          <a:lstStyle/>
          <a:p>
            <a:pPr marL="0" lvl="1">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(5)</a:t>
            </a:r>
            <a:r>
              <a:rPr lang="zh-CN" altLang="en-US" sz="2800" b="1" dirty="0" smtClean="0">
                <a:solidFill>
                  <a:srgbClr val="0000FF"/>
                </a:solidFill>
                <a:latin typeface="Arial" pitchFamily="34" charset="0"/>
                <a:ea typeface="华文细黑" pitchFamily="2" charset="-122"/>
                <a:cs typeface="Arial" pitchFamily="34" charset="0"/>
              </a:rPr>
              <a:t>注册事件监听器</a:t>
            </a:r>
            <a:endParaRPr lang="en-US" altLang="zh-CN" sz="2800" b="1" dirty="0" smtClean="0">
              <a:latin typeface="华文楷体" pitchFamily="2" charset="-122"/>
              <a:ea typeface="华文楷体" pitchFamily="2" charset="-122"/>
              <a:cs typeface="Arial" pitchFamily="34" charset="0"/>
            </a:endParaRPr>
          </a:p>
          <a:p>
            <a:pPr marL="0" lvl="1">
              <a:spcBef>
                <a:spcPts val="300"/>
              </a:spcBef>
              <a:spcAft>
                <a:spcPts val="300"/>
              </a:spcAft>
              <a:buFont typeface="Wingdings" pitchFamily="2" charset="2"/>
              <a:buChar char="ü"/>
            </a:pPr>
            <a:r>
              <a:rPr lang="zh-CN" altLang="en-US" sz="2800" b="1" dirty="0" smtClean="0">
                <a:latin typeface="华文楷体" pitchFamily="2" charset="-122"/>
                <a:ea typeface="华文楷体" pitchFamily="2" charset="-122"/>
                <a:cs typeface="Arial" pitchFamily="34" charset="0"/>
              </a:rPr>
              <a:t>为了能够让事件监听器检查某个组件（事件源）是否发生了某些事件，并且在发生时激活事件处理器进行相应的处理，必须在事件源上注册事件监听器。这是通过使用事件源组件的以下方法来完成的：</a:t>
            </a:r>
            <a:endParaRPr lang="en-US" altLang="zh-CN" sz="2800" b="1" dirty="0" smtClean="0">
              <a:latin typeface="华文楷体" pitchFamily="2" charset="-122"/>
              <a:ea typeface="华文楷体" pitchFamily="2" charset="-122"/>
              <a:cs typeface="Arial" pitchFamily="34" charset="0"/>
            </a:endParaRPr>
          </a:p>
          <a:p>
            <a:pPr lvl="2">
              <a:buFont typeface="Wingdings" pitchFamily="2" charset="2"/>
              <a:buNone/>
            </a:pPr>
            <a:r>
              <a:rPr lang="en-US" altLang="zh-CN" sz="2800" b="1" dirty="0" err="1" smtClean="0">
                <a:solidFill>
                  <a:srgbClr val="C00000"/>
                </a:solidFill>
                <a:latin typeface="Arial" pitchFamily="34" charset="0"/>
                <a:ea typeface="华文楷体" pitchFamily="2" charset="-122"/>
                <a:cs typeface="Arial" pitchFamily="34" charset="0"/>
              </a:rPr>
              <a:t>addXxxListener</a:t>
            </a:r>
            <a:r>
              <a:rPr lang="zh-CN" altLang="en-US" sz="2800" b="1" dirty="0" smtClean="0">
                <a:solidFill>
                  <a:srgbClr val="C00000"/>
                </a:solidFill>
                <a:latin typeface="Arial" pitchFamily="34" charset="0"/>
                <a:ea typeface="华文楷体" pitchFamily="2" charset="-122"/>
                <a:cs typeface="Arial" pitchFamily="34" charset="0"/>
              </a:rPr>
              <a:t>（事件监听器对象）</a:t>
            </a:r>
          </a:p>
          <a:p>
            <a:pPr lvl="2">
              <a:buFont typeface="Wingdings" pitchFamily="2" charset="2"/>
              <a:buNone/>
            </a:pPr>
            <a:r>
              <a:rPr lang="en-US" altLang="zh-CN" sz="2800" b="1" dirty="0" smtClean="0">
                <a:solidFill>
                  <a:srgbClr val="C00000"/>
                </a:solidFill>
                <a:latin typeface="Arial" pitchFamily="34" charset="0"/>
                <a:ea typeface="华文楷体" pitchFamily="2" charset="-122"/>
                <a:cs typeface="Arial" pitchFamily="34" charset="0"/>
              </a:rPr>
              <a:t>Xxx</a:t>
            </a:r>
            <a:r>
              <a:rPr lang="zh-CN" altLang="en-US" sz="2800" b="1" dirty="0" smtClean="0">
                <a:solidFill>
                  <a:srgbClr val="C00000"/>
                </a:solidFill>
                <a:latin typeface="Arial" pitchFamily="34" charset="0"/>
                <a:ea typeface="华文楷体" pitchFamily="2" charset="-122"/>
                <a:cs typeface="Arial" pitchFamily="34" charset="0"/>
              </a:rPr>
              <a:t>对应相应的事件类。</a:t>
            </a:r>
            <a:endParaRPr lang="zh-CN" altLang="en-US" sz="2800" b="1" dirty="0" smtClean="0">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352928" cy="5026563"/>
          </a:xfrm>
        </p:spPr>
        <p:txBody>
          <a:bodyPr>
            <a:normAutofit/>
          </a:bodyPr>
          <a:lstStyle/>
          <a:p>
            <a:r>
              <a:rPr lang="en-US" altLang="zh-CN" dirty="0" smtClean="0">
                <a:solidFill>
                  <a:srgbClr val="0000FF"/>
                </a:solidFill>
              </a:rPr>
              <a:t>7.1</a:t>
            </a:r>
            <a:r>
              <a:rPr lang="zh-CN" altLang="en-US" dirty="0" smtClean="0">
                <a:solidFill>
                  <a:srgbClr val="0000FF"/>
                </a:solidFill>
              </a:rPr>
              <a:t> </a:t>
            </a:r>
            <a:r>
              <a:rPr lang="en-US" altLang="zh-CN" dirty="0" smtClean="0">
                <a:solidFill>
                  <a:srgbClr val="0000FF"/>
                </a:solidFill>
              </a:rPr>
              <a:t>AWT</a:t>
            </a:r>
            <a:r>
              <a:rPr lang="zh-CN" altLang="en-US" dirty="0" smtClean="0">
                <a:solidFill>
                  <a:srgbClr val="0000FF"/>
                </a:solidFill>
              </a:rPr>
              <a:t>与</a:t>
            </a:r>
            <a:r>
              <a:rPr lang="en-US" altLang="zh-CN" dirty="0" smtClean="0">
                <a:solidFill>
                  <a:srgbClr val="0000FF"/>
                </a:solidFill>
              </a:rPr>
              <a:t>Swing</a:t>
            </a:r>
          </a:p>
          <a:p>
            <a:r>
              <a:rPr lang="en-US" altLang="zh-CN" dirty="0" smtClean="0">
                <a:solidFill>
                  <a:srgbClr val="0000FF"/>
                </a:solidFill>
              </a:rPr>
              <a:t>7.2</a:t>
            </a:r>
            <a:r>
              <a:rPr lang="zh-CN" altLang="en-US" dirty="0" smtClean="0">
                <a:solidFill>
                  <a:srgbClr val="0000FF"/>
                </a:solidFill>
              </a:rPr>
              <a:t> 容器</a:t>
            </a:r>
            <a:endParaRPr lang="en-US" altLang="zh-CN" dirty="0" smtClean="0">
              <a:solidFill>
                <a:srgbClr val="0000FF"/>
              </a:solidFill>
            </a:endParaRPr>
          </a:p>
          <a:p>
            <a:r>
              <a:rPr lang="en-US" altLang="zh-CN" dirty="0" smtClean="0">
                <a:solidFill>
                  <a:srgbClr val="0000FF"/>
                </a:solidFill>
              </a:rPr>
              <a:t>7.3</a:t>
            </a:r>
            <a:r>
              <a:rPr lang="zh-CN" altLang="en-US" dirty="0" smtClean="0">
                <a:solidFill>
                  <a:srgbClr val="0000FF"/>
                </a:solidFill>
              </a:rPr>
              <a:t> 布局</a:t>
            </a:r>
            <a:endParaRPr lang="en-US" altLang="zh-CN" dirty="0" smtClean="0">
              <a:solidFill>
                <a:srgbClr val="0000FF"/>
              </a:solidFill>
            </a:endParaRPr>
          </a:p>
          <a:p>
            <a:r>
              <a:rPr lang="en-US" altLang="zh-CN" dirty="0" smtClean="0">
                <a:solidFill>
                  <a:srgbClr val="0000FF"/>
                </a:solidFill>
              </a:rPr>
              <a:t>7.4</a:t>
            </a:r>
            <a:r>
              <a:rPr lang="zh-CN" altLang="en-US" dirty="0" smtClean="0">
                <a:solidFill>
                  <a:srgbClr val="0000FF"/>
                </a:solidFill>
              </a:rPr>
              <a:t> 事件处理</a:t>
            </a:r>
            <a:endParaRPr lang="en-US" altLang="zh-CN"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5" name="TextBox 4"/>
          <p:cNvSpPr txBox="1"/>
          <p:nvPr/>
        </p:nvSpPr>
        <p:spPr>
          <a:xfrm>
            <a:off x="395536" y="980728"/>
            <a:ext cx="8496944" cy="5329151"/>
          </a:xfrm>
          <a:prstGeom prst="rect">
            <a:avLst/>
          </a:prstGeom>
          <a:noFill/>
        </p:spPr>
        <p:txBody>
          <a:bodyPr wrap="square" rtlCol="0">
            <a:spAutoFit/>
          </a:bodyPr>
          <a:lstStyle/>
          <a:p>
            <a:pPr>
              <a:spcBef>
                <a:spcPts val="300"/>
              </a:spcBef>
              <a:spcAft>
                <a:spcPts val="300"/>
              </a:spcAft>
              <a:buFont typeface="Wingdings" pitchFamily="2" charset="2"/>
              <a:buChar char="p"/>
            </a:pPr>
            <a:r>
              <a:rPr kumimoji="1" lang="zh-CN" altLang="en-US" sz="2800" b="1" dirty="0" smtClean="0">
                <a:solidFill>
                  <a:srgbClr val="0000FF"/>
                </a:solidFill>
                <a:latin typeface="华文细黑" pitchFamily="2" charset="-122"/>
                <a:ea typeface="华文细黑" pitchFamily="2" charset="-122"/>
              </a:rPr>
              <a:t>事件监听器类应该包括以下两部分内容：</a:t>
            </a:r>
            <a:endParaRPr kumimoji="1" lang="en-US" altLang="zh-CN" sz="2800" b="1" dirty="0" smtClean="0">
              <a:solidFill>
                <a:srgbClr val="0000FF"/>
              </a:solidFill>
              <a:latin typeface="华文细黑" pitchFamily="2" charset="-122"/>
              <a:ea typeface="华文细黑" pitchFamily="2" charset="-122"/>
            </a:endParaRPr>
          </a:p>
          <a:p>
            <a:pPr>
              <a:lnSpc>
                <a:spcPct val="90000"/>
              </a:lnSpc>
              <a:spcBef>
                <a:spcPts val="300"/>
              </a:spcBef>
              <a:spcAft>
                <a:spcPts val="300"/>
              </a:spcAft>
            </a:pPr>
            <a:r>
              <a:rPr kumimoji="1" lang="en-US" altLang="zh-CN" sz="2400" b="1" dirty="0" smtClean="0">
                <a:latin typeface="Arial" pitchFamily="34" charset="0"/>
                <a:ea typeface="华文细黑" pitchFamily="2" charset="-122"/>
                <a:cs typeface="Arial" pitchFamily="34" charset="0"/>
              </a:rPr>
              <a:t>   1)</a:t>
            </a:r>
            <a:r>
              <a:rPr kumimoji="1" lang="zh-CN" altLang="en-US" sz="2400" b="1" dirty="0" smtClean="0">
                <a:latin typeface="Arial" pitchFamily="34" charset="0"/>
                <a:ea typeface="华文细黑" pitchFamily="2" charset="-122"/>
                <a:cs typeface="Arial" pitchFamily="34" charset="0"/>
              </a:rPr>
              <a:t>在事件监听器类的声明中指定要实现的监听器接口名，如</a:t>
            </a:r>
            <a:r>
              <a:rPr kumimoji="1" lang="zh-CN" altLang="en-US" sz="2400" b="1" dirty="0" smtClean="0"/>
              <a:t>：</a:t>
            </a:r>
          </a:p>
          <a:p>
            <a:pPr lvl="1">
              <a:lnSpc>
                <a:spcPct val="90000"/>
              </a:lnSpc>
              <a:spcBef>
                <a:spcPts val="300"/>
              </a:spcBef>
              <a:spcAft>
                <a:spcPts val="300"/>
              </a:spcAft>
            </a:pPr>
            <a:r>
              <a:rPr kumimoji="1" lang="en-US" altLang="zh-CN" sz="2400" b="1" dirty="0" smtClean="0"/>
              <a:t>public class </a:t>
            </a:r>
            <a:r>
              <a:rPr kumimoji="1" lang="en-US" altLang="zh-CN" sz="2400" b="1" i="1" dirty="0" err="1" smtClean="0"/>
              <a:t>MyListener</a:t>
            </a:r>
            <a:r>
              <a:rPr kumimoji="1" lang="en-US" altLang="zh-CN" sz="2400" b="1" dirty="0" smtClean="0"/>
              <a:t> implements </a:t>
            </a:r>
            <a:r>
              <a:rPr kumimoji="1" lang="en-US" altLang="zh-CN" sz="2400" b="1" dirty="0" err="1" smtClean="0">
                <a:solidFill>
                  <a:schemeClr val="accent2"/>
                </a:solidFill>
              </a:rPr>
              <a:t>XxxListener</a:t>
            </a:r>
            <a:r>
              <a:rPr kumimoji="1" lang="en-US" altLang="zh-CN" sz="2400" b="1" dirty="0" smtClean="0">
                <a:solidFill>
                  <a:schemeClr val="accent2"/>
                </a:solidFill>
              </a:rPr>
              <a:t> </a:t>
            </a:r>
            <a:r>
              <a:rPr kumimoji="1" lang="en-US" altLang="zh-CN" sz="2400" b="1" dirty="0" smtClean="0"/>
              <a:t>{ </a:t>
            </a:r>
          </a:p>
          <a:p>
            <a:pPr lvl="1">
              <a:lnSpc>
                <a:spcPct val="90000"/>
              </a:lnSpc>
              <a:spcBef>
                <a:spcPts val="300"/>
              </a:spcBef>
              <a:spcAft>
                <a:spcPts val="300"/>
              </a:spcAft>
            </a:pPr>
            <a:r>
              <a:rPr kumimoji="1" lang="en-US" altLang="zh-CN" sz="2400" b="1" dirty="0" smtClean="0"/>
              <a:t>	…</a:t>
            </a:r>
          </a:p>
          <a:p>
            <a:pPr lvl="1">
              <a:lnSpc>
                <a:spcPct val="90000"/>
              </a:lnSpc>
              <a:spcBef>
                <a:spcPts val="300"/>
              </a:spcBef>
              <a:spcAft>
                <a:spcPts val="300"/>
              </a:spcAft>
            </a:pPr>
            <a:r>
              <a:rPr kumimoji="1" lang="en-US" altLang="zh-CN" sz="2400" b="1" dirty="0" smtClean="0"/>
              <a:t>}</a:t>
            </a:r>
            <a:endParaRPr kumimoji="1" lang="zh-CN" altLang="en-US" sz="2400" b="1" dirty="0" smtClean="0">
              <a:latin typeface="华文细黑" pitchFamily="2" charset="-122"/>
              <a:ea typeface="华文细黑" pitchFamily="2" charset="-122"/>
            </a:endParaRPr>
          </a:p>
          <a:p>
            <a:pPr>
              <a:spcBef>
                <a:spcPts val="300"/>
              </a:spcBef>
              <a:spcAft>
                <a:spcPts val="300"/>
              </a:spcAft>
            </a:pPr>
            <a:r>
              <a:rPr lang="en-US" altLang="zh-CN" sz="2400" b="1" dirty="0" smtClean="0">
                <a:latin typeface="Arial" pitchFamily="34" charset="0"/>
                <a:ea typeface="华文细黑" pitchFamily="2" charset="-122"/>
                <a:cs typeface="Arial" pitchFamily="34" charset="0"/>
              </a:rPr>
              <a:t>    2)</a:t>
            </a:r>
            <a:r>
              <a:rPr kumimoji="1" lang="zh-CN" altLang="en-US" sz="2400" b="1" dirty="0" smtClean="0">
                <a:latin typeface="Arial" pitchFamily="34" charset="0"/>
                <a:ea typeface="华文细黑" pitchFamily="2" charset="-122"/>
                <a:cs typeface="Arial" pitchFamily="34" charset="0"/>
              </a:rPr>
              <a:t>实现监听器接口中的事件处理方法，如：</a:t>
            </a:r>
            <a:endParaRPr kumimoji="1" lang="en-US" altLang="zh-CN" sz="2400" b="1" dirty="0" smtClean="0">
              <a:latin typeface="Arial" pitchFamily="34" charset="0"/>
              <a:ea typeface="华文细黑" pitchFamily="2" charset="-122"/>
              <a:cs typeface="Arial" pitchFamily="34" charset="0"/>
            </a:endParaRPr>
          </a:p>
          <a:p>
            <a:pPr>
              <a:lnSpc>
                <a:spcPct val="90000"/>
              </a:lnSpc>
            </a:pPr>
            <a:r>
              <a:rPr kumimoji="1" lang="en-US" altLang="zh-CN" sz="2800" b="1" dirty="0" smtClean="0">
                <a:solidFill>
                  <a:schemeClr val="accent2"/>
                </a:solidFill>
              </a:rPr>
              <a:t>    public void </a:t>
            </a:r>
            <a:r>
              <a:rPr kumimoji="1" lang="zh-CN" altLang="en-US" sz="2800" b="1" i="1" dirty="0" smtClean="0">
                <a:solidFill>
                  <a:schemeClr val="accent2"/>
                </a:solidFill>
              </a:rPr>
              <a:t>事件处理方法名</a:t>
            </a:r>
            <a:r>
              <a:rPr kumimoji="1" lang="en-US" altLang="zh-CN" sz="2800" b="1" dirty="0" smtClean="0">
                <a:solidFill>
                  <a:schemeClr val="accent2"/>
                </a:solidFill>
              </a:rPr>
              <a:t>(</a:t>
            </a:r>
            <a:r>
              <a:rPr kumimoji="1" lang="en-US" altLang="zh-CN" sz="2800" b="1" dirty="0" err="1" smtClean="0">
                <a:solidFill>
                  <a:schemeClr val="accent2"/>
                </a:solidFill>
              </a:rPr>
              <a:t>XxxEvent</a:t>
            </a:r>
            <a:r>
              <a:rPr kumimoji="1" lang="en-US" altLang="zh-CN" sz="2800" b="1" dirty="0" smtClean="0">
                <a:solidFill>
                  <a:schemeClr val="accent2"/>
                </a:solidFill>
              </a:rPr>
              <a:t> e) {</a:t>
            </a:r>
          </a:p>
          <a:p>
            <a:pPr>
              <a:lnSpc>
                <a:spcPct val="90000"/>
              </a:lnSpc>
            </a:pPr>
            <a:r>
              <a:rPr kumimoji="1" lang="en-US" altLang="zh-CN" sz="2800" b="1" dirty="0" smtClean="0">
                <a:solidFill>
                  <a:schemeClr val="accent2"/>
                </a:solidFill>
              </a:rPr>
              <a:t>	 </a:t>
            </a:r>
            <a:r>
              <a:rPr kumimoji="1" lang="en-US" altLang="zh-CN" sz="2800" b="1" i="1" dirty="0" smtClean="0"/>
              <a:t>...//</a:t>
            </a:r>
            <a:r>
              <a:rPr kumimoji="1" lang="zh-CN" altLang="en-US" sz="2800" b="1" i="1" dirty="0" smtClean="0"/>
              <a:t>处理某个事件的代码</a:t>
            </a:r>
            <a:r>
              <a:rPr kumimoji="1" lang="en-US" altLang="zh-CN" sz="2800" b="1" i="1" dirty="0" smtClean="0"/>
              <a:t>...</a:t>
            </a:r>
            <a:r>
              <a:rPr kumimoji="1" lang="en-US" altLang="zh-CN" sz="2800" b="1" dirty="0" smtClean="0">
                <a:solidFill>
                  <a:schemeClr val="accent2"/>
                </a:solidFill>
              </a:rPr>
              <a:t> </a:t>
            </a:r>
          </a:p>
          <a:p>
            <a:pPr>
              <a:lnSpc>
                <a:spcPct val="90000"/>
              </a:lnSpc>
            </a:pPr>
            <a:r>
              <a:rPr kumimoji="1" lang="en-US" altLang="zh-CN" sz="2800" b="1" dirty="0" smtClean="0">
                <a:solidFill>
                  <a:schemeClr val="accent2"/>
                </a:solidFill>
              </a:rPr>
              <a:t>    } </a:t>
            </a:r>
          </a:p>
          <a:p>
            <a:pPr>
              <a:lnSpc>
                <a:spcPct val="90000"/>
              </a:lnSpc>
            </a:pPr>
            <a:endParaRPr kumimoji="1" lang="en-US" altLang="zh-CN" sz="2800" b="1" dirty="0" smtClean="0">
              <a:solidFill>
                <a:schemeClr val="accent2"/>
              </a:solidFill>
            </a:endParaRPr>
          </a:p>
          <a:p>
            <a:pPr>
              <a:lnSpc>
                <a:spcPct val="90000"/>
              </a:lnSpc>
              <a:buFont typeface="Wingdings" pitchFamily="2" charset="2"/>
              <a:buChar char="p"/>
            </a:pPr>
            <a:r>
              <a:rPr kumimoji="1" lang="zh-CN" altLang="en-US" sz="2800" b="1" dirty="0" smtClean="0">
                <a:solidFill>
                  <a:srgbClr val="0000FF"/>
                </a:solidFill>
              </a:rPr>
              <a:t>然后，在一个或多个组件上可以进行监听器类的实例的注册。如：</a:t>
            </a:r>
            <a:endParaRPr kumimoji="1" lang="en-US" altLang="zh-CN" sz="2800" b="1" dirty="0" smtClean="0">
              <a:solidFill>
                <a:srgbClr val="0000FF"/>
              </a:solidFill>
            </a:endParaRPr>
          </a:p>
          <a:p>
            <a:pPr>
              <a:lnSpc>
                <a:spcPct val="90000"/>
              </a:lnSpc>
            </a:pPr>
            <a:r>
              <a:rPr kumimoji="1" lang="zh-CN" altLang="en-US" sz="2800" b="1" i="1" dirty="0" smtClean="0">
                <a:solidFill>
                  <a:schemeClr val="accent2"/>
                </a:solidFill>
              </a:rPr>
              <a:t>    组件对象</a:t>
            </a:r>
            <a:r>
              <a:rPr kumimoji="1" lang="en-US" altLang="zh-CN" sz="2800" b="1" dirty="0" smtClean="0">
                <a:solidFill>
                  <a:srgbClr val="FF3300"/>
                </a:solidFill>
              </a:rPr>
              <a:t>.</a:t>
            </a:r>
            <a:r>
              <a:rPr kumimoji="1" lang="en-US" altLang="zh-CN" sz="2800" b="1" dirty="0" err="1" smtClean="0">
                <a:solidFill>
                  <a:schemeClr val="accent2"/>
                </a:solidFill>
              </a:rPr>
              <a:t>addXxxListener</a:t>
            </a:r>
            <a:r>
              <a:rPr kumimoji="1" lang="en-US" altLang="zh-CN" sz="2800" b="1" dirty="0" smtClean="0">
                <a:solidFill>
                  <a:schemeClr val="accent2"/>
                </a:solidFill>
              </a:rPr>
              <a:t>(</a:t>
            </a:r>
            <a:r>
              <a:rPr kumimoji="1" lang="en-US" altLang="zh-CN" sz="2800" b="1" i="1" dirty="0" err="1" smtClean="0"/>
              <a:t>MyListener</a:t>
            </a:r>
            <a:r>
              <a:rPr kumimoji="1" lang="zh-CN" altLang="en-US" sz="2800" b="1" i="1" dirty="0" smtClean="0"/>
              <a:t>对象</a:t>
            </a:r>
            <a:r>
              <a:rPr kumimoji="1" lang="en-US" altLang="zh-CN" sz="2800" b="1" dirty="0" smtClean="0">
                <a:solidFill>
                  <a:schemeClr val="accent2"/>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6" name="Rectangle 5"/>
          <p:cNvSpPr>
            <a:spLocks noChangeArrowheads="1"/>
          </p:cNvSpPr>
          <p:nvPr/>
        </p:nvSpPr>
        <p:spPr bwMode="auto">
          <a:xfrm>
            <a:off x="755650" y="5299869"/>
            <a:ext cx="2016150" cy="10795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kumimoji="1" lang="zh-CN" altLang="en-US" sz="2400">
                <a:latin typeface="Times New Roman" pitchFamily="18" charset="0"/>
              </a:rPr>
              <a:t>图形界面程序</a:t>
            </a:r>
          </a:p>
          <a:p>
            <a:pPr algn="ctr"/>
            <a:r>
              <a:rPr kumimoji="1" lang="zh-CN" altLang="en-US" sz="2000">
                <a:latin typeface="Times New Roman" pitchFamily="18" charset="0"/>
              </a:rPr>
              <a:t>（一个类）</a:t>
            </a:r>
          </a:p>
        </p:txBody>
      </p:sp>
      <p:sp>
        <p:nvSpPr>
          <p:cNvPr id="7" name="Rectangle 6"/>
          <p:cNvSpPr>
            <a:spLocks noChangeArrowheads="1"/>
          </p:cNvSpPr>
          <p:nvPr/>
        </p:nvSpPr>
        <p:spPr bwMode="auto">
          <a:xfrm>
            <a:off x="7236296" y="3285331"/>
            <a:ext cx="1656184" cy="17287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kumimoji="1" lang="zh-CN" altLang="en-US" sz="2400">
                <a:latin typeface="Times New Roman" pitchFamily="18" charset="0"/>
              </a:rPr>
              <a:t>监听器类</a:t>
            </a:r>
          </a:p>
          <a:p>
            <a:pPr algn="ctr"/>
            <a:r>
              <a:rPr kumimoji="1" lang="zh-CN" altLang="en-US">
                <a:latin typeface="Times New Roman" pitchFamily="18" charset="0"/>
              </a:rPr>
              <a:t>（含事件处理器）</a:t>
            </a:r>
          </a:p>
        </p:txBody>
      </p:sp>
      <p:sp>
        <p:nvSpPr>
          <p:cNvPr id="8" name="Oval 7"/>
          <p:cNvSpPr>
            <a:spLocks noChangeArrowheads="1"/>
          </p:cNvSpPr>
          <p:nvPr/>
        </p:nvSpPr>
        <p:spPr bwMode="auto">
          <a:xfrm>
            <a:off x="4572000" y="3788569"/>
            <a:ext cx="1800225" cy="93662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zh-CN" altLang="en-US" dirty="0">
                <a:solidFill>
                  <a:schemeClr val="tx1"/>
                </a:solidFill>
                <a:latin typeface="Times New Roman" pitchFamily="18" charset="0"/>
              </a:rPr>
              <a:t>监听器对象</a:t>
            </a:r>
          </a:p>
          <a:p>
            <a:pPr algn="ctr"/>
            <a:r>
              <a:rPr kumimoji="1" lang="zh-CN" altLang="en-US" sz="1600" dirty="0">
                <a:solidFill>
                  <a:schemeClr val="tx1"/>
                </a:solidFill>
                <a:latin typeface="Times New Roman" pitchFamily="18" charset="0"/>
              </a:rPr>
              <a:t>（含事件处理器）</a:t>
            </a:r>
          </a:p>
        </p:txBody>
      </p:sp>
      <p:sp>
        <p:nvSpPr>
          <p:cNvPr id="9" name="AutoShape 8"/>
          <p:cNvSpPr>
            <a:spLocks noChangeArrowheads="1"/>
          </p:cNvSpPr>
          <p:nvPr/>
        </p:nvSpPr>
        <p:spPr bwMode="auto">
          <a:xfrm>
            <a:off x="6445250" y="3861594"/>
            <a:ext cx="719138" cy="647700"/>
          </a:xfrm>
          <a:prstGeom prst="leftArrow">
            <a:avLst>
              <a:gd name="adj1" fmla="val 50000"/>
              <a:gd name="adj2" fmla="val 27757"/>
            </a:avLst>
          </a:prstGeom>
          <a:noFill/>
          <a:ln w="9525">
            <a:solidFill>
              <a:schemeClr val="tx1"/>
            </a:solidFill>
            <a:miter lim="800000"/>
            <a:headEnd/>
            <a:tailEnd/>
          </a:ln>
        </p:spPr>
        <p:txBody>
          <a:bodyPr wrap="none" anchor="ctr"/>
          <a:lstStyle/>
          <a:p>
            <a:pPr algn="ctr"/>
            <a:r>
              <a:rPr kumimoji="1" lang="zh-CN" altLang="en-US" sz="1600">
                <a:latin typeface="Times New Roman" pitchFamily="18" charset="0"/>
              </a:rPr>
              <a:t>实例化</a:t>
            </a:r>
          </a:p>
        </p:txBody>
      </p:sp>
      <p:sp>
        <p:nvSpPr>
          <p:cNvPr id="10" name="AutoShape 9"/>
          <p:cNvSpPr>
            <a:spLocks noChangeArrowheads="1"/>
          </p:cNvSpPr>
          <p:nvPr/>
        </p:nvSpPr>
        <p:spPr bwMode="auto">
          <a:xfrm>
            <a:off x="2916238" y="3860006"/>
            <a:ext cx="1584325" cy="647700"/>
          </a:xfrm>
          <a:prstGeom prst="leftArrow">
            <a:avLst>
              <a:gd name="adj1" fmla="val 50000"/>
              <a:gd name="adj2" fmla="val 61152"/>
            </a:avLst>
          </a:prstGeom>
          <a:noFill/>
          <a:ln w="9525">
            <a:solidFill>
              <a:schemeClr val="tx1"/>
            </a:solidFill>
            <a:miter lim="800000"/>
            <a:headEnd/>
            <a:tailEnd/>
          </a:ln>
        </p:spPr>
        <p:txBody>
          <a:bodyPr wrap="none" anchor="ctr"/>
          <a:lstStyle/>
          <a:p>
            <a:pPr algn="ctr"/>
            <a:r>
              <a:rPr kumimoji="1" lang="zh-CN" altLang="en-US">
                <a:latin typeface="Times New Roman" pitchFamily="18" charset="0"/>
              </a:rPr>
              <a:t>注册</a:t>
            </a:r>
          </a:p>
        </p:txBody>
      </p:sp>
      <p:sp>
        <p:nvSpPr>
          <p:cNvPr id="11" name="AutoShape 10"/>
          <p:cNvSpPr>
            <a:spLocks noChangeArrowheads="1"/>
          </p:cNvSpPr>
          <p:nvPr/>
        </p:nvSpPr>
        <p:spPr bwMode="auto">
          <a:xfrm>
            <a:off x="1116013" y="1772444"/>
            <a:ext cx="792162" cy="1873250"/>
          </a:xfrm>
          <a:prstGeom prst="downArrow">
            <a:avLst>
              <a:gd name="adj1" fmla="val 50000"/>
              <a:gd name="adj2" fmla="val 59118"/>
            </a:avLst>
          </a:prstGeom>
          <a:solidFill>
            <a:srgbClr val="FF3300"/>
          </a:solidFill>
          <a:ln w="9525">
            <a:solidFill>
              <a:schemeClr val="tx1"/>
            </a:solidFill>
            <a:miter lim="800000"/>
            <a:headEnd/>
            <a:tailEnd/>
          </a:ln>
        </p:spPr>
        <p:txBody>
          <a:bodyPr wrap="none" anchor="ctr"/>
          <a:lstStyle/>
          <a:p>
            <a:pPr algn="ctr"/>
            <a:r>
              <a:rPr kumimoji="1" lang="zh-CN" altLang="en-US" sz="2400">
                <a:solidFill>
                  <a:schemeClr val="bg1"/>
                </a:solidFill>
                <a:latin typeface="Times New Roman" pitchFamily="18" charset="0"/>
              </a:rPr>
              <a:t>外</a:t>
            </a:r>
          </a:p>
          <a:p>
            <a:pPr algn="ctr"/>
            <a:r>
              <a:rPr kumimoji="1" lang="zh-CN" altLang="en-US" sz="2400">
                <a:solidFill>
                  <a:schemeClr val="bg1"/>
                </a:solidFill>
                <a:latin typeface="Times New Roman" pitchFamily="18" charset="0"/>
              </a:rPr>
              <a:t>部</a:t>
            </a:r>
          </a:p>
          <a:p>
            <a:pPr algn="ctr"/>
            <a:r>
              <a:rPr kumimoji="1" lang="zh-CN" altLang="en-US" sz="2400">
                <a:solidFill>
                  <a:schemeClr val="bg1"/>
                </a:solidFill>
                <a:latin typeface="Times New Roman" pitchFamily="18" charset="0"/>
              </a:rPr>
              <a:t>动</a:t>
            </a:r>
          </a:p>
          <a:p>
            <a:pPr algn="ctr"/>
            <a:r>
              <a:rPr kumimoji="1" lang="zh-CN" altLang="en-US" sz="2400">
                <a:solidFill>
                  <a:schemeClr val="bg1"/>
                </a:solidFill>
                <a:latin typeface="Times New Roman" pitchFamily="18" charset="0"/>
              </a:rPr>
              <a:t>作</a:t>
            </a:r>
          </a:p>
        </p:txBody>
      </p:sp>
      <p:sp>
        <p:nvSpPr>
          <p:cNvPr id="12" name="AutoShape 11"/>
          <p:cNvSpPr>
            <a:spLocks noChangeArrowheads="1"/>
          </p:cNvSpPr>
          <p:nvPr/>
        </p:nvSpPr>
        <p:spPr bwMode="auto">
          <a:xfrm rot="5400000">
            <a:off x="4428331" y="2852738"/>
            <a:ext cx="1008063" cy="863600"/>
          </a:xfrm>
          <a:custGeom>
            <a:avLst/>
            <a:gdLst>
              <a:gd name="T0" fmla="*/ 32945179 w 21600"/>
              <a:gd name="T1" fmla="*/ 0 h 21600"/>
              <a:gd name="T2" fmla="*/ 32945179 w 21600"/>
              <a:gd name="T3" fmla="*/ 19434796 h 21600"/>
              <a:gd name="T4" fmla="*/ 7050328 w 21600"/>
              <a:gd name="T5" fmla="*/ 34528005 h 21600"/>
              <a:gd name="T6" fmla="*/ 47045875 w 21600"/>
              <a:gd name="T7" fmla="*/ 97173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rot="10800000" vert="eaVert" wrap="none" anchor="ctr"/>
          <a:lstStyle/>
          <a:p>
            <a:endParaRPr lang="zh-CN" altLang="en-US"/>
          </a:p>
        </p:txBody>
      </p:sp>
      <p:sp>
        <p:nvSpPr>
          <p:cNvPr id="13" name="Oval 12"/>
          <p:cNvSpPr>
            <a:spLocks noChangeArrowheads="1"/>
          </p:cNvSpPr>
          <p:nvPr/>
        </p:nvSpPr>
        <p:spPr bwMode="auto">
          <a:xfrm>
            <a:off x="3348038" y="2493169"/>
            <a:ext cx="1152525" cy="7921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kumimoji="1" lang="zh-CN" altLang="en-US" sz="2000" dirty="0">
                <a:solidFill>
                  <a:schemeClr val="tx1"/>
                </a:solidFill>
                <a:latin typeface="Times New Roman" pitchFamily="18" charset="0"/>
              </a:rPr>
              <a:t>事件</a:t>
            </a:r>
          </a:p>
          <a:p>
            <a:pPr algn="ctr"/>
            <a:r>
              <a:rPr kumimoji="1" lang="zh-CN" altLang="en-US" sz="2000" dirty="0">
                <a:solidFill>
                  <a:schemeClr val="tx1"/>
                </a:solidFill>
                <a:latin typeface="Times New Roman" pitchFamily="18" charset="0"/>
              </a:rPr>
              <a:t>对象</a:t>
            </a:r>
          </a:p>
        </p:txBody>
      </p:sp>
      <p:sp>
        <p:nvSpPr>
          <p:cNvPr id="14" name="AutoShape 13"/>
          <p:cNvSpPr>
            <a:spLocks noChangeArrowheads="1"/>
          </p:cNvSpPr>
          <p:nvPr/>
        </p:nvSpPr>
        <p:spPr bwMode="auto">
          <a:xfrm>
            <a:off x="2339975" y="2707481"/>
            <a:ext cx="1008063" cy="936625"/>
          </a:xfrm>
          <a:custGeom>
            <a:avLst/>
            <a:gdLst>
              <a:gd name="T0" fmla="*/ 32945179 w 21600"/>
              <a:gd name="T1" fmla="*/ 0 h 21600"/>
              <a:gd name="T2" fmla="*/ 32945179 w 21600"/>
              <a:gd name="T3" fmla="*/ 22860504 h 21600"/>
              <a:gd name="T4" fmla="*/ 7050328 w 21600"/>
              <a:gd name="T5" fmla="*/ 40614181 h 21600"/>
              <a:gd name="T6" fmla="*/ 47045875 w 21600"/>
              <a:gd name="T7" fmla="*/ 11430252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wrap="none" anchor="ctr"/>
          <a:lstStyle/>
          <a:p>
            <a:endParaRPr lang="zh-CN" altLang="en-US"/>
          </a:p>
        </p:txBody>
      </p:sp>
      <p:sp>
        <p:nvSpPr>
          <p:cNvPr id="15" name="AutoShape 14"/>
          <p:cNvSpPr>
            <a:spLocks noChangeArrowheads="1"/>
          </p:cNvSpPr>
          <p:nvPr/>
        </p:nvSpPr>
        <p:spPr bwMode="auto">
          <a:xfrm>
            <a:off x="2051720" y="1268760"/>
            <a:ext cx="1872208" cy="1008509"/>
          </a:xfrm>
          <a:prstGeom prst="wedgeRectCallout">
            <a:avLst>
              <a:gd name="adj1" fmla="val -26227"/>
              <a:gd name="adj2" fmla="val 115838"/>
            </a:avLst>
          </a:prstGeom>
          <a:ln>
            <a:headEnd/>
            <a:tailEnd/>
          </a:ln>
        </p:spPr>
        <p:style>
          <a:lnRef idx="1">
            <a:schemeClr val="accent1"/>
          </a:lnRef>
          <a:fillRef idx="3">
            <a:schemeClr val="accent1"/>
          </a:fillRef>
          <a:effectRef idx="2">
            <a:schemeClr val="accent1"/>
          </a:effectRef>
          <a:fontRef idx="minor">
            <a:schemeClr val="lt1"/>
          </a:fontRef>
        </p:style>
        <p:txBody>
          <a:bodyPr/>
          <a:lstStyle/>
          <a:p>
            <a:r>
              <a:rPr kumimoji="1" lang="zh-CN" altLang="en-US" sz="2400" dirty="0">
                <a:latin typeface="Times New Roman" pitchFamily="18" charset="0"/>
              </a:rPr>
              <a:t>产生并传递事件对象</a:t>
            </a:r>
          </a:p>
        </p:txBody>
      </p:sp>
      <p:sp>
        <p:nvSpPr>
          <p:cNvPr id="16" name="AutoShape 15"/>
          <p:cNvSpPr>
            <a:spLocks noChangeArrowheads="1"/>
          </p:cNvSpPr>
          <p:nvPr/>
        </p:nvSpPr>
        <p:spPr bwMode="auto">
          <a:xfrm>
            <a:off x="4645025" y="1124744"/>
            <a:ext cx="2952750" cy="1152525"/>
          </a:xfrm>
          <a:prstGeom prst="wedgeRectCallout">
            <a:avLst>
              <a:gd name="adj1" fmla="val -37259"/>
              <a:gd name="adj2" fmla="val 115838"/>
            </a:avLst>
          </a:prstGeom>
          <a:ln>
            <a:headEnd/>
            <a:tailEnd/>
          </a:ln>
        </p:spPr>
        <p:style>
          <a:lnRef idx="1">
            <a:schemeClr val="accent1"/>
          </a:lnRef>
          <a:fillRef idx="3">
            <a:schemeClr val="accent1"/>
          </a:fillRef>
          <a:effectRef idx="2">
            <a:schemeClr val="accent1"/>
          </a:effectRef>
          <a:fontRef idx="minor">
            <a:schemeClr val="lt1"/>
          </a:fontRef>
        </p:style>
        <p:txBody>
          <a:bodyPr/>
          <a:lstStyle/>
          <a:p>
            <a:r>
              <a:rPr kumimoji="1" lang="zh-CN" altLang="en-US" sz="2400">
                <a:latin typeface="Times New Roman" pitchFamily="18" charset="0"/>
              </a:rPr>
              <a:t>接收事件对象，激活事件处理器，实现预定功能</a:t>
            </a:r>
          </a:p>
        </p:txBody>
      </p:sp>
      <p:sp>
        <p:nvSpPr>
          <p:cNvPr id="17" name="Oval 16"/>
          <p:cNvSpPr>
            <a:spLocks noChangeArrowheads="1"/>
          </p:cNvSpPr>
          <p:nvPr/>
        </p:nvSpPr>
        <p:spPr bwMode="auto">
          <a:xfrm>
            <a:off x="684213" y="3717131"/>
            <a:ext cx="2087562" cy="100806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400" dirty="0">
                <a:solidFill>
                  <a:schemeClr val="tx1"/>
                </a:solidFill>
                <a:latin typeface="Times New Roman" pitchFamily="18" charset="0"/>
              </a:rPr>
              <a:t>事件源</a:t>
            </a:r>
          </a:p>
          <a:p>
            <a:pPr algn="ctr"/>
            <a:r>
              <a:rPr kumimoji="1" lang="zh-CN" altLang="en-US" dirty="0">
                <a:solidFill>
                  <a:schemeClr val="tx1"/>
                </a:solidFill>
                <a:latin typeface="Times New Roman" pitchFamily="18" charset="0"/>
              </a:rPr>
              <a:t>（例如一个按钮）</a:t>
            </a:r>
          </a:p>
        </p:txBody>
      </p:sp>
      <p:sp>
        <p:nvSpPr>
          <p:cNvPr id="18" name="AutoShape 17"/>
          <p:cNvSpPr>
            <a:spLocks noChangeArrowheads="1"/>
          </p:cNvSpPr>
          <p:nvPr/>
        </p:nvSpPr>
        <p:spPr bwMode="auto">
          <a:xfrm>
            <a:off x="1258888" y="4725194"/>
            <a:ext cx="1009650" cy="503237"/>
          </a:xfrm>
          <a:prstGeom prst="upArrow">
            <a:avLst>
              <a:gd name="adj1" fmla="val 50000"/>
              <a:gd name="adj2" fmla="val 25000"/>
            </a:avLst>
          </a:prstGeom>
          <a:noFill/>
          <a:ln w="9525">
            <a:solidFill>
              <a:schemeClr val="tx1"/>
            </a:solidFill>
            <a:miter lim="800000"/>
            <a:headEnd/>
            <a:tailEnd/>
          </a:ln>
        </p:spPr>
        <p:txBody>
          <a:bodyPr wrap="none" anchor="ctr"/>
          <a:lstStyle/>
          <a:p>
            <a:pPr algn="ctr"/>
            <a:r>
              <a:rPr kumimoji="1" lang="zh-CN" altLang="en-US" sz="2000">
                <a:latin typeface="Times New Roman" pitchFamily="18" charset="0"/>
              </a:rPr>
              <a:t>含有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0"/>
                                        </p:tgtEl>
                                        <p:attrNameLst>
                                          <p:attrName>ppt_y</p:attrName>
                                        </p:attrNameLst>
                                      </p:cBhvr>
                                      <p:tavLst>
                                        <p:tav tm="0">
                                          <p:val>
                                            <p:strVal val="#ppt_y"/>
                                          </p:val>
                                        </p:tav>
                                        <p:tav tm="100000">
                                          <p:val>
                                            <p:strVal val="#ppt_y"/>
                                          </p:val>
                                        </p:tav>
                                      </p:tavLst>
                                    </p:anim>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amond(in)">
                                      <p:cBhvr>
                                        <p:cTn id="43" dur="2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pic>
        <p:nvPicPr>
          <p:cNvPr id="20484" name="Picture 4"/>
          <p:cNvPicPr>
            <a:picLocks noChangeAspect="1" noChangeArrowheads="1"/>
          </p:cNvPicPr>
          <p:nvPr/>
        </p:nvPicPr>
        <p:blipFill>
          <a:blip r:embed="rId2" cstate="print"/>
          <a:srcRect/>
          <a:stretch>
            <a:fillRect/>
          </a:stretch>
        </p:blipFill>
        <p:spPr bwMode="auto">
          <a:xfrm>
            <a:off x="467544" y="1052736"/>
            <a:ext cx="6250813" cy="5544616"/>
          </a:xfrm>
          <a:prstGeom prst="rect">
            <a:avLst/>
          </a:prstGeom>
          <a:noFill/>
          <a:ln w="9525">
            <a:solidFill>
              <a:srgbClr val="FF0000"/>
            </a:solidFill>
            <a:miter lim="800000"/>
            <a:headEnd/>
            <a:tailEnd/>
          </a:ln>
        </p:spPr>
      </p:pic>
      <p:pic>
        <p:nvPicPr>
          <p:cNvPr id="20485" name="Picture 5"/>
          <p:cNvPicPr>
            <a:picLocks noChangeAspect="1" noChangeArrowheads="1"/>
          </p:cNvPicPr>
          <p:nvPr/>
        </p:nvPicPr>
        <p:blipFill>
          <a:blip r:embed="rId3" cstate="print"/>
          <a:srcRect/>
          <a:stretch>
            <a:fillRect/>
          </a:stretch>
        </p:blipFill>
        <p:spPr bwMode="auto">
          <a:xfrm>
            <a:off x="5868144" y="1196752"/>
            <a:ext cx="2987824" cy="1499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5" name="Rectangle 3"/>
          <p:cNvSpPr>
            <a:spLocks noChangeArrowheads="1"/>
          </p:cNvSpPr>
          <p:nvPr/>
        </p:nvSpPr>
        <p:spPr bwMode="auto">
          <a:xfrm>
            <a:off x="323776" y="5371877"/>
            <a:ext cx="2376263" cy="1079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2400" dirty="0">
                <a:latin typeface="Times New Roman" pitchFamily="18" charset="0"/>
              </a:rPr>
              <a:t>图形界面程序</a:t>
            </a:r>
          </a:p>
          <a:p>
            <a:pPr algn="ctr"/>
            <a:r>
              <a:rPr kumimoji="1" lang="zh-CN" altLang="en-US" sz="2000" dirty="0" smtClean="0">
                <a:latin typeface="Times New Roman" pitchFamily="18" charset="0"/>
              </a:rPr>
              <a:t>（</a:t>
            </a:r>
            <a:r>
              <a:rPr kumimoji="1" lang="en-US" altLang="zh-CN" sz="2000" dirty="0" smtClean="0">
                <a:latin typeface="Times New Roman" pitchFamily="18" charset="0"/>
              </a:rPr>
              <a:t>ActionEventDemo</a:t>
            </a:r>
            <a:r>
              <a:rPr kumimoji="1" lang="zh-CN" altLang="en-US" sz="2000" dirty="0" smtClean="0">
                <a:latin typeface="Times New Roman" pitchFamily="18" charset="0"/>
              </a:rPr>
              <a:t>）</a:t>
            </a:r>
            <a:endParaRPr kumimoji="1" lang="zh-CN" altLang="en-US" sz="2000" dirty="0">
              <a:latin typeface="Times New Roman" pitchFamily="18" charset="0"/>
            </a:endParaRPr>
          </a:p>
        </p:txBody>
      </p:sp>
      <p:sp>
        <p:nvSpPr>
          <p:cNvPr id="6" name="Rectangle 4"/>
          <p:cNvSpPr>
            <a:spLocks noChangeArrowheads="1"/>
          </p:cNvSpPr>
          <p:nvPr/>
        </p:nvSpPr>
        <p:spPr bwMode="auto">
          <a:xfrm>
            <a:off x="6623744" y="3357339"/>
            <a:ext cx="2413000" cy="17287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kumimoji="1" lang="en-US" altLang="zh-CN" sz="2000" dirty="0" smtClean="0">
                <a:latin typeface="Times New Roman" pitchFamily="18" charset="0"/>
              </a:rPr>
              <a:t>ActionEvent</a:t>
            </a:r>
            <a:r>
              <a:rPr kumimoji="1" lang="zh-CN" altLang="en-US" sz="2000" dirty="0" smtClean="0">
                <a:latin typeface="Times New Roman" pitchFamily="18" charset="0"/>
              </a:rPr>
              <a:t>监</a:t>
            </a:r>
            <a:r>
              <a:rPr kumimoji="1" lang="zh-CN" altLang="en-US" sz="2000" dirty="0">
                <a:latin typeface="Times New Roman" pitchFamily="18" charset="0"/>
              </a:rPr>
              <a:t>听器类</a:t>
            </a:r>
          </a:p>
          <a:p>
            <a:pPr algn="ctr"/>
            <a:r>
              <a:rPr kumimoji="1" lang="en-US" altLang="zh-CN" sz="2000" dirty="0" smtClean="0">
                <a:latin typeface="Times New Roman" pitchFamily="18" charset="0"/>
              </a:rPr>
              <a:t>ButtonHandler</a:t>
            </a:r>
          </a:p>
          <a:p>
            <a:pPr algn="ctr"/>
            <a:r>
              <a:rPr kumimoji="1" lang="zh-CN" altLang="en-US" dirty="0" smtClean="0">
                <a:latin typeface="Times New Roman" pitchFamily="18" charset="0"/>
              </a:rPr>
              <a:t>（</a:t>
            </a:r>
            <a:r>
              <a:rPr kumimoji="1" lang="zh-CN" altLang="en-US" dirty="0">
                <a:latin typeface="Times New Roman" pitchFamily="18" charset="0"/>
              </a:rPr>
              <a:t>含关闭窗</a:t>
            </a:r>
            <a:r>
              <a:rPr kumimoji="1" lang="zh-CN" altLang="en-US" dirty="0" smtClean="0">
                <a:latin typeface="Times New Roman" pitchFamily="18" charset="0"/>
              </a:rPr>
              <a:t>口</a:t>
            </a:r>
            <a:endParaRPr kumimoji="1" lang="en-US" altLang="zh-CN" dirty="0" smtClean="0">
              <a:latin typeface="Times New Roman" pitchFamily="18" charset="0"/>
            </a:endParaRPr>
          </a:p>
          <a:p>
            <a:pPr algn="ctr"/>
            <a:r>
              <a:rPr kumimoji="1" lang="zh-CN" altLang="en-US" dirty="0" smtClean="0">
                <a:latin typeface="Times New Roman" pitchFamily="18" charset="0"/>
              </a:rPr>
              <a:t>事</a:t>
            </a:r>
            <a:r>
              <a:rPr kumimoji="1" lang="zh-CN" altLang="en-US" dirty="0">
                <a:latin typeface="Times New Roman" pitchFamily="18" charset="0"/>
              </a:rPr>
              <a:t>件处理器）</a:t>
            </a:r>
          </a:p>
        </p:txBody>
      </p:sp>
      <p:sp>
        <p:nvSpPr>
          <p:cNvPr id="7" name="Oval 5"/>
          <p:cNvSpPr>
            <a:spLocks noChangeArrowheads="1"/>
          </p:cNvSpPr>
          <p:nvPr/>
        </p:nvSpPr>
        <p:spPr bwMode="auto">
          <a:xfrm>
            <a:off x="4066853" y="3644677"/>
            <a:ext cx="1800225" cy="12239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kumimoji="1" lang="zh-CN" altLang="en-US" dirty="0" smtClean="0">
                <a:latin typeface="Times New Roman" pitchFamily="18" charset="0"/>
                <a:ea typeface="宋体" pitchFamily="2" charset="-122"/>
              </a:rPr>
              <a:t>监</a:t>
            </a:r>
            <a:r>
              <a:rPr kumimoji="1" lang="zh-CN" altLang="en-US" dirty="0">
                <a:latin typeface="Times New Roman" pitchFamily="18" charset="0"/>
                <a:ea typeface="宋体" pitchFamily="2" charset="-122"/>
              </a:rPr>
              <a:t>听器对象</a:t>
            </a:r>
          </a:p>
          <a:p>
            <a:pPr algn="ctr">
              <a:defRPr/>
            </a:pPr>
            <a:r>
              <a:rPr kumimoji="1" lang="zh-CN" altLang="en-US" sz="1600" dirty="0">
                <a:latin typeface="Times New Roman" pitchFamily="18" charset="0"/>
                <a:ea typeface="宋体" pitchFamily="2" charset="-122"/>
              </a:rPr>
              <a:t>（含关闭窗口</a:t>
            </a:r>
          </a:p>
          <a:p>
            <a:pPr algn="ctr">
              <a:defRPr/>
            </a:pPr>
            <a:r>
              <a:rPr kumimoji="1" lang="zh-CN" altLang="en-US" sz="1600" dirty="0">
                <a:latin typeface="Times New Roman" pitchFamily="18" charset="0"/>
                <a:ea typeface="宋体" pitchFamily="2" charset="-122"/>
              </a:rPr>
              <a:t>事件处理器）</a:t>
            </a:r>
          </a:p>
        </p:txBody>
      </p:sp>
      <p:sp>
        <p:nvSpPr>
          <p:cNvPr id="8" name="AutoShape 6"/>
          <p:cNvSpPr>
            <a:spLocks noChangeArrowheads="1"/>
          </p:cNvSpPr>
          <p:nvPr/>
        </p:nvSpPr>
        <p:spPr bwMode="auto">
          <a:xfrm>
            <a:off x="5867078" y="3933602"/>
            <a:ext cx="719137" cy="647700"/>
          </a:xfrm>
          <a:prstGeom prst="leftArrow">
            <a:avLst>
              <a:gd name="adj1" fmla="val 50000"/>
              <a:gd name="adj2" fmla="val 27757"/>
            </a:avLst>
          </a:prstGeom>
          <a:noFill/>
          <a:ln w="9525">
            <a:solidFill>
              <a:schemeClr val="tx1"/>
            </a:solidFill>
            <a:miter lim="800000"/>
            <a:headEnd/>
            <a:tailEnd/>
          </a:ln>
        </p:spPr>
        <p:txBody>
          <a:bodyPr wrap="none" anchor="ctr"/>
          <a:lstStyle/>
          <a:p>
            <a:pPr algn="ctr"/>
            <a:r>
              <a:rPr kumimoji="1" lang="zh-CN" altLang="en-US" sz="1600">
                <a:latin typeface="Times New Roman" pitchFamily="18" charset="0"/>
              </a:rPr>
              <a:t>实例化</a:t>
            </a:r>
          </a:p>
        </p:txBody>
      </p:sp>
      <p:sp>
        <p:nvSpPr>
          <p:cNvPr id="9" name="AutoShape 7"/>
          <p:cNvSpPr>
            <a:spLocks noChangeArrowheads="1"/>
          </p:cNvSpPr>
          <p:nvPr/>
        </p:nvSpPr>
        <p:spPr bwMode="auto">
          <a:xfrm>
            <a:off x="2411090" y="3932014"/>
            <a:ext cx="1584325" cy="647700"/>
          </a:xfrm>
          <a:prstGeom prst="leftArrow">
            <a:avLst>
              <a:gd name="adj1" fmla="val 50000"/>
              <a:gd name="adj2" fmla="val 61152"/>
            </a:avLst>
          </a:prstGeom>
          <a:noFill/>
          <a:ln w="9525">
            <a:solidFill>
              <a:schemeClr val="tx1"/>
            </a:solidFill>
            <a:miter lim="800000"/>
            <a:headEnd/>
            <a:tailEnd/>
          </a:ln>
        </p:spPr>
        <p:txBody>
          <a:bodyPr wrap="none" anchor="ctr"/>
          <a:lstStyle/>
          <a:p>
            <a:pPr algn="ctr"/>
            <a:r>
              <a:rPr kumimoji="1" lang="zh-CN" altLang="en-US">
                <a:latin typeface="Times New Roman" pitchFamily="18" charset="0"/>
              </a:rPr>
              <a:t>注册</a:t>
            </a:r>
          </a:p>
        </p:txBody>
      </p:sp>
      <p:sp>
        <p:nvSpPr>
          <p:cNvPr id="10" name="AutoShape 8"/>
          <p:cNvSpPr>
            <a:spLocks noChangeArrowheads="1"/>
          </p:cNvSpPr>
          <p:nvPr/>
        </p:nvSpPr>
        <p:spPr bwMode="auto">
          <a:xfrm>
            <a:off x="755328" y="1844452"/>
            <a:ext cx="792162" cy="1873250"/>
          </a:xfrm>
          <a:prstGeom prst="downArrow">
            <a:avLst>
              <a:gd name="adj1" fmla="val 50000"/>
              <a:gd name="adj2" fmla="val 59118"/>
            </a:avLst>
          </a:prstGeom>
          <a:solidFill>
            <a:srgbClr val="FF3300"/>
          </a:solidFill>
          <a:ln w="9525">
            <a:solidFill>
              <a:schemeClr val="tx1"/>
            </a:solidFill>
            <a:miter lim="800000"/>
            <a:headEnd/>
            <a:tailEnd/>
          </a:ln>
        </p:spPr>
        <p:txBody>
          <a:bodyPr wrap="none" anchor="ctr"/>
          <a:lstStyle/>
          <a:p>
            <a:pPr algn="ctr"/>
            <a:r>
              <a:rPr kumimoji="1" lang="zh-CN" altLang="en-US">
                <a:solidFill>
                  <a:schemeClr val="bg1"/>
                </a:solidFill>
                <a:latin typeface="Times New Roman" pitchFamily="18" charset="0"/>
              </a:rPr>
              <a:t>单</a:t>
            </a:r>
          </a:p>
          <a:p>
            <a:pPr algn="ctr"/>
            <a:r>
              <a:rPr kumimoji="1" lang="zh-CN" altLang="en-US">
                <a:solidFill>
                  <a:schemeClr val="bg1"/>
                </a:solidFill>
                <a:latin typeface="Times New Roman" pitchFamily="18" charset="0"/>
              </a:rPr>
              <a:t>击</a:t>
            </a:r>
          </a:p>
          <a:p>
            <a:pPr algn="ctr"/>
            <a:r>
              <a:rPr kumimoji="1" lang="zh-CN" altLang="en-US">
                <a:solidFill>
                  <a:schemeClr val="bg1"/>
                </a:solidFill>
                <a:latin typeface="Times New Roman" pitchFamily="18" charset="0"/>
              </a:rPr>
              <a:t>关</a:t>
            </a:r>
          </a:p>
          <a:p>
            <a:pPr algn="ctr"/>
            <a:r>
              <a:rPr kumimoji="1" lang="zh-CN" altLang="en-US">
                <a:solidFill>
                  <a:schemeClr val="bg1"/>
                </a:solidFill>
                <a:latin typeface="Times New Roman" pitchFamily="18" charset="0"/>
              </a:rPr>
              <a:t>闭</a:t>
            </a:r>
          </a:p>
          <a:p>
            <a:pPr algn="ctr"/>
            <a:r>
              <a:rPr kumimoji="1" lang="zh-CN" altLang="en-US">
                <a:solidFill>
                  <a:schemeClr val="bg1"/>
                </a:solidFill>
                <a:latin typeface="Times New Roman" pitchFamily="18" charset="0"/>
              </a:rPr>
              <a:t>按</a:t>
            </a:r>
          </a:p>
          <a:p>
            <a:pPr algn="ctr"/>
            <a:r>
              <a:rPr kumimoji="1" lang="zh-CN" altLang="en-US">
                <a:solidFill>
                  <a:schemeClr val="bg1"/>
                </a:solidFill>
                <a:latin typeface="Times New Roman" pitchFamily="18" charset="0"/>
              </a:rPr>
              <a:t>钮</a:t>
            </a:r>
          </a:p>
        </p:txBody>
      </p:sp>
      <p:sp>
        <p:nvSpPr>
          <p:cNvPr id="11" name="AutoShape 9"/>
          <p:cNvSpPr>
            <a:spLocks noChangeArrowheads="1"/>
          </p:cNvSpPr>
          <p:nvPr/>
        </p:nvSpPr>
        <p:spPr bwMode="auto">
          <a:xfrm rot="5400000">
            <a:off x="4067646" y="2924746"/>
            <a:ext cx="1008063" cy="863600"/>
          </a:xfrm>
          <a:custGeom>
            <a:avLst/>
            <a:gdLst>
              <a:gd name="T0" fmla="*/ 1537537081 w 21600"/>
              <a:gd name="T1" fmla="*/ 0 h 21600"/>
              <a:gd name="T2" fmla="*/ 1537537081 w 21600"/>
              <a:gd name="T3" fmla="*/ 777031495 h 21600"/>
              <a:gd name="T4" fmla="*/ 329035844 w 21600"/>
              <a:gd name="T5" fmla="*/ 1380480733 h 21600"/>
              <a:gd name="T6" fmla="*/ 2147483647 w 21600"/>
              <a:gd name="T7" fmla="*/ 38851510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rot="10800000" vert="eaVert" wrap="none" anchor="ctr"/>
          <a:lstStyle/>
          <a:p>
            <a:endParaRPr lang="zh-CN" altLang="en-US"/>
          </a:p>
        </p:txBody>
      </p:sp>
      <p:sp>
        <p:nvSpPr>
          <p:cNvPr id="12" name="Oval 10"/>
          <p:cNvSpPr>
            <a:spLocks noChangeArrowheads="1"/>
          </p:cNvSpPr>
          <p:nvPr/>
        </p:nvSpPr>
        <p:spPr bwMode="auto">
          <a:xfrm>
            <a:off x="2987353" y="2565177"/>
            <a:ext cx="1152525" cy="1006475"/>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kumimoji="1" lang="zh-CN" altLang="en-US" sz="2000" dirty="0">
                <a:latin typeface="Times New Roman" pitchFamily="18" charset="0"/>
              </a:rPr>
              <a:t>事件</a:t>
            </a:r>
          </a:p>
          <a:p>
            <a:pPr algn="ctr">
              <a:defRPr/>
            </a:pPr>
            <a:r>
              <a:rPr kumimoji="1" lang="zh-CN" altLang="en-US" sz="2000" dirty="0">
                <a:latin typeface="Times New Roman" pitchFamily="18" charset="0"/>
              </a:rPr>
              <a:t>对象</a:t>
            </a:r>
          </a:p>
          <a:p>
            <a:pPr algn="ctr">
              <a:defRPr/>
            </a:pPr>
            <a:r>
              <a:rPr kumimoji="1" lang="zh-CN" altLang="en-US" sz="2000" dirty="0">
                <a:latin typeface="Times New Roman" pitchFamily="18" charset="0"/>
              </a:rPr>
              <a:t> </a:t>
            </a:r>
            <a:r>
              <a:rPr kumimoji="1" lang="en-US" altLang="zh-CN" sz="2000" dirty="0">
                <a:latin typeface="Times New Roman" pitchFamily="18" charset="0"/>
              </a:rPr>
              <a:t>e</a:t>
            </a:r>
          </a:p>
        </p:txBody>
      </p:sp>
      <p:sp>
        <p:nvSpPr>
          <p:cNvPr id="13" name="AutoShape 11"/>
          <p:cNvSpPr>
            <a:spLocks noChangeArrowheads="1"/>
          </p:cNvSpPr>
          <p:nvPr/>
        </p:nvSpPr>
        <p:spPr bwMode="auto">
          <a:xfrm>
            <a:off x="1979290" y="2779489"/>
            <a:ext cx="1008063" cy="936625"/>
          </a:xfrm>
          <a:custGeom>
            <a:avLst/>
            <a:gdLst>
              <a:gd name="T0" fmla="*/ 1537537081 w 21600"/>
              <a:gd name="T1" fmla="*/ 0 h 21600"/>
              <a:gd name="T2" fmla="*/ 1537537081 w 21600"/>
              <a:gd name="T3" fmla="*/ 991282954 h 21600"/>
              <a:gd name="T4" fmla="*/ 329035844 w 21600"/>
              <a:gd name="T5" fmla="*/ 1761122862 h 21600"/>
              <a:gd name="T6" fmla="*/ 2147483647 w 21600"/>
              <a:gd name="T7" fmla="*/ 49564147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wrap="none" anchor="ctr"/>
          <a:lstStyle/>
          <a:p>
            <a:endParaRPr lang="zh-CN" altLang="en-US"/>
          </a:p>
        </p:txBody>
      </p:sp>
      <p:sp>
        <p:nvSpPr>
          <p:cNvPr id="14" name="AutoShape 12"/>
          <p:cNvSpPr>
            <a:spLocks noChangeArrowheads="1"/>
          </p:cNvSpPr>
          <p:nvPr/>
        </p:nvSpPr>
        <p:spPr bwMode="auto">
          <a:xfrm>
            <a:off x="1403648" y="1196752"/>
            <a:ext cx="2592288" cy="1152525"/>
          </a:xfrm>
          <a:prstGeom prst="wedgeRectCallout">
            <a:avLst>
              <a:gd name="adj1" fmla="val -21616"/>
              <a:gd name="adj2" fmla="val 115838"/>
            </a:avLst>
          </a:prstGeom>
          <a:ln>
            <a:headEnd/>
            <a:tailEnd/>
          </a:ln>
        </p:spPr>
        <p:style>
          <a:lnRef idx="1">
            <a:schemeClr val="accent1"/>
          </a:lnRef>
          <a:fillRef idx="3">
            <a:schemeClr val="accent1"/>
          </a:fillRef>
          <a:effectRef idx="2">
            <a:schemeClr val="accent1"/>
          </a:effectRef>
          <a:fontRef idx="minor">
            <a:schemeClr val="lt1"/>
          </a:fontRef>
        </p:style>
        <p:txBody>
          <a:bodyPr/>
          <a:lstStyle/>
          <a:p>
            <a:r>
              <a:rPr kumimoji="1" lang="zh-CN" altLang="en-US" sz="2400" dirty="0">
                <a:latin typeface="Times New Roman" pitchFamily="18" charset="0"/>
              </a:rPr>
              <a:t>产生并传</a:t>
            </a:r>
            <a:r>
              <a:rPr kumimoji="1" lang="zh-CN" altLang="en-US" sz="2400" dirty="0" smtClean="0">
                <a:latin typeface="Times New Roman" pitchFamily="18" charset="0"/>
              </a:rPr>
              <a:t>递 </a:t>
            </a:r>
            <a:r>
              <a:rPr kumimoji="1" lang="en-US" altLang="zh-CN" sz="2400" dirty="0" smtClean="0">
                <a:latin typeface="Times New Roman" pitchFamily="18" charset="0"/>
              </a:rPr>
              <a:t>ActionEvent</a:t>
            </a:r>
            <a:r>
              <a:rPr kumimoji="1" lang="zh-CN" altLang="en-US" sz="2400" dirty="0" smtClean="0">
                <a:latin typeface="Times New Roman" pitchFamily="18" charset="0"/>
              </a:rPr>
              <a:t>事</a:t>
            </a:r>
            <a:r>
              <a:rPr kumimoji="1" lang="zh-CN" altLang="en-US" sz="2400" dirty="0">
                <a:latin typeface="Times New Roman" pitchFamily="18" charset="0"/>
              </a:rPr>
              <a:t>件对</a:t>
            </a:r>
            <a:r>
              <a:rPr kumimoji="1" lang="zh-CN" altLang="en-US" sz="2400" dirty="0" smtClean="0">
                <a:latin typeface="Times New Roman" pitchFamily="18" charset="0"/>
              </a:rPr>
              <a:t>象</a:t>
            </a:r>
            <a:r>
              <a:rPr kumimoji="1" lang="en-US" altLang="zh-CN" sz="2400" dirty="0" smtClean="0">
                <a:latin typeface="Times New Roman" pitchFamily="18" charset="0"/>
              </a:rPr>
              <a:t>e</a:t>
            </a:r>
            <a:endParaRPr kumimoji="1" lang="en-US" altLang="zh-CN" sz="2400" dirty="0">
              <a:latin typeface="Times New Roman" pitchFamily="18" charset="0"/>
            </a:endParaRPr>
          </a:p>
        </p:txBody>
      </p:sp>
      <p:sp>
        <p:nvSpPr>
          <p:cNvPr id="15" name="AutoShape 13"/>
          <p:cNvSpPr>
            <a:spLocks noChangeArrowheads="1"/>
          </p:cNvSpPr>
          <p:nvPr/>
        </p:nvSpPr>
        <p:spPr bwMode="auto">
          <a:xfrm>
            <a:off x="4284340" y="1196752"/>
            <a:ext cx="2952750" cy="1152525"/>
          </a:xfrm>
          <a:prstGeom prst="wedgeRectCallout">
            <a:avLst>
              <a:gd name="adj1" fmla="val -16505"/>
              <a:gd name="adj2" fmla="val 179477"/>
            </a:avLst>
          </a:prstGeom>
          <a:ln>
            <a:headEnd/>
            <a:tailEnd/>
          </a:ln>
        </p:spPr>
        <p:style>
          <a:lnRef idx="1">
            <a:schemeClr val="accent1"/>
          </a:lnRef>
          <a:fillRef idx="3">
            <a:schemeClr val="accent1"/>
          </a:fillRef>
          <a:effectRef idx="2">
            <a:schemeClr val="accent1"/>
          </a:effectRef>
          <a:fontRef idx="minor">
            <a:schemeClr val="lt1"/>
          </a:fontRef>
        </p:style>
        <p:txBody>
          <a:bodyPr/>
          <a:lstStyle/>
          <a:p>
            <a:r>
              <a:rPr kumimoji="1" lang="zh-CN" altLang="en-US" sz="2400">
                <a:latin typeface="Times New Roman" pitchFamily="18" charset="0"/>
              </a:rPr>
              <a:t>接收事件对象</a:t>
            </a:r>
            <a:r>
              <a:rPr kumimoji="1" lang="en-US" altLang="zh-CN" sz="2400">
                <a:latin typeface="Times New Roman" pitchFamily="18" charset="0"/>
              </a:rPr>
              <a:t>e</a:t>
            </a:r>
            <a:r>
              <a:rPr kumimoji="1" lang="zh-CN" altLang="en-US" sz="2400">
                <a:latin typeface="Times New Roman" pitchFamily="18" charset="0"/>
              </a:rPr>
              <a:t>，激活事件处理器，实现关闭窗口功能。</a:t>
            </a:r>
          </a:p>
        </p:txBody>
      </p:sp>
      <p:sp>
        <p:nvSpPr>
          <p:cNvPr id="16" name="Oval 14"/>
          <p:cNvSpPr>
            <a:spLocks noChangeArrowheads="1"/>
          </p:cNvSpPr>
          <p:nvPr/>
        </p:nvSpPr>
        <p:spPr bwMode="auto">
          <a:xfrm>
            <a:off x="323528" y="3789139"/>
            <a:ext cx="2087562" cy="10080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2400" dirty="0">
                <a:latin typeface="Times New Roman" pitchFamily="18" charset="0"/>
              </a:rPr>
              <a:t>事件源</a:t>
            </a:r>
          </a:p>
          <a:p>
            <a:pPr algn="ctr">
              <a:defRPr/>
            </a:pPr>
            <a:r>
              <a:rPr lang="zh-CN" altLang="en-US" dirty="0" smtClean="0">
                <a:latin typeface="Times New Roman" pitchFamily="18" charset="0"/>
              </a:rPr>
              <a:t>按钮对象</a:t>
            </a:r>
            <a:r>
              <a:rPr lang="en-US" altLang="zh-CN" dirty="0" smtClean="0">
                <a:latin typeface="Times New Roman" pitchFamily="18" charset="0"/>
              </a:rPr>
              <a:t>b</a:t>
            </a:r>
            <a:endParaRPr kumimoji="1" lang="en-US" altLang="zh-CN" dirty="0">
              <a:latin typeface="Times New Roman" pitchFamily="18" charset="0"/>
            </a:endParaRPr>
          </a:p>
        </p:txBody>
      </p:sp>
      <p:sp>
        <p:nvSpPr>
          <p:cNvPr id="17" name="AutoShape 15"/>
          <p:cNvSpPr>
            <a:spLocks noChangeArrowheads="1"/>
          </p:cNvSpPr>
          <p:nvPr/>
        </p:nvSpPr>
        <p:spPr bwMode="auto">
          <a:xfrm>
            <a:off x="898203" y="4797202"/>
            <a:ext cx="1009650" cy="503237"/>
          </a:xfrm>
          <a:prstGeom prst="upArrow">
            <a:avLst>
              <a:gd name="adj1" fmla="val 50000"/>
              <a:gd name="adj2" fmla="val 25000"/>
            </a:avLst>
          </a:prstGeom>
          <a:noFill/>
          <a:ln w="9525">
            <a:solidFill>
              <a:schemeClr val="tx1"/>
            </a:solidFill>
            <a:miter lim="800000"/>
            <a:headEnd/>
            <a:tailEnd/>
          </a:ln>
        </p:spPr>
        <p:txBody>
          <a:bodyPr wrap="none" anchor="ctr"/>
          <a:lstStyle/>
          <a:p>
            <a:pPr algn="ctr"/>
            <a:r>
              <a:rPr kumimoji="1" lang="zh-CN" altLang="en-US" sz="2000">
                <a:latin typeface="Times New Roman" pitchFamily="18" charset="0"/>
              </a:rPr>
              <a:t>含有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9"/>
                                        </p:tgtEl>
                                        <p:attrNameLst>
                                          <p:attrName>ppt_y</p:attrName>
                                        </p:attrNameLst>
                                      </p:cBhvr>
                                      <p:tavLst>
                                        <p:tav tm="0">
                                          <p:val>
                                            <p:strVal val="#ppt_y"/>
                                          </p:val>
                                        </p:tav>
                                        <p:tav tm="100000">
                                          <p:val>
                                            <p:strVal val="#ppt_y"/>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amond(in)">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251520" y="1052736"/>
            <a:ext cx="6480720" cy="5600622"/>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pic>
        <p:nvPicPr>
          <p:cNvPr id="20485" name="Picture 5"/>
          <p:cNvPicPr>
            <a:picLocks noChangeAspect="1" noChangeArrowheads="1"/>
          </p:cNvPicPr>
          <p:nvPr/>
        </p:nvPicPr>
        <p:blipFill>
          <a:blip r:embed="rId3" cstate="print"/>
          <a:srcRect/>
          <a:stretch>
            <a:fillRect/>
          </a:stretch>
        </p:blipFill>
        <p:spPr bwMode="auto">
          <a:xfrm>
            <a:off x="5868144" y="1196752"/>
            <a:ext cx="2987824" cy="1499305"/>
          </a:xfrm>
          <a:prstGeom prst="rect">
            <a:avLst/>
          </a:prstGeom>
          <a:noFill/>
          <a:ln w="9525">
            <a:noFill/>
            <a:miter lim="800000"/>
            <a:headEnd/>
            <a:tailEnd/>
          </a:ln>
        </p:spPr>
      </p:pic>
      <p:sp>
        <p:nvSpPr>
          <p:cNvPr id="5" name="椭圆 4"/>
          <p:cNvSpPr/>
          <p:nvPr/>
        </p:nvSpPr>
        <p:spPr>
          <a:xfrm>
            <a:off x="251520" y="4149080"/>
            <a:ext cx="6408712" cy="432048"/>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TextBox 5"/>
          <p:cNvSpPr txBox="1"/>
          <p:nvPr/>
        </p:nvSpPr>
        <p:spPr>
          <a:xfrm>
            <a:off x="6876256" y="3284984"/>
            <a:ext cx="1440160" cy="1815882"/>
          </a:xfrm>
          <a:prstGeom prst="rect">
            <a:avLst/>
          </a:prstGeom>
          <a:noFill/>
        </p:spPr>
        <p:txBody>
          <a:bodyPr wrap="square" rtlCol="0">
            <a:spAutoFit/>
          </a:bodyPr>
          <a:lstStyle/>
          <a:p>
            <a:r>
              <a:rPr lang="zh-CN" altLang="en-US" sz="2800" dirty="0" smtClean="0"/>
              <a:t>在事件源中定义事件监听器</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980728"/>
            <a:ext cx="8386836" cy="4708981"/>
          </a:xfrm>
          <a:prstGeom prst="rect">
            <a:avLst/>
          </a:prstGeom>
          <a:noFill/>
        </p:spPr>
        <p:txBody>
          <a:bodyPr wrap="square" rtlCol="0">
            <a:spAutoFit/>
          </a:bodyPr>
          <a:lstStyle/>
          <a:p>
            <a:pPr marL="0" lvl="1">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 </a:t>
            </a:r>
            <a:r>
              <a:rPr lang="zh-CN" altLang="en-US" sz="2800" b="1" dirty="0" smtClean="0">
                <a:solidFill>
                  <a:srgbClr val="FF0000"/>
                </a:solidFill>
                <a:latin typeface="Arial" pitchFamily="34" charset="0"/>
                <a:ea typeface="华文细黑" pitchFamily="2" charset="-122"/>
                <a:cs typeface="Arial" pitchFamily="34" charset="0"/>
              </a:rPr>
              <a:t>事件的种类</a:t>
            </a:r>
            <a:endParaRPr lang="en-US" altLang="zh-CN" sz="2800" b="1" dirty="0" smtClean="0">
              <a:solidFill>
                <a:srgbClr val="FF0000"/>
              </a:solidFill>
              <a:latin typeface="Arial" pitchFamily="34" charset="0"/>
              <a:ea typeface="华文细黑" pitchFamily="2" charset="-122"/>
              <a:cs typeface="Arial" pitchFamily="34" charset="0"/>
            </a:endParaRPr>
          </a:p>
          <a:p>
            <a:pPr marL="0" lvl="1">
              <a:spcBef>
                <a:spcPts val="500"/>
              </a:spcBef>
              <a:spcAft>
                <a:spcPts val="500"/>
              </a:spcAft>
              <a:buFont typeface="Wingdings" pitchFamily="2" charset="2"/>
              <a:buChar char="Ø"/>
            </a:pPr>
            <a:r>
              <a:rPr lang="zh-CN" altLang="en-US" sz="2600" b="1" dirty="0" smtClean="0">
                <a:latin typeface="Arial" pitchFamily="34" charset="0"/>
                <a:ea typeface="华文细黑" pitchFamily="2" charset="-122"/>
                <a:cs typeface="Arial" pitchFamily="34" charset="0"/>
              </a:rPr>
              <a:t>每一类事件有一个相应的事件监听器接口，该接口定义了接收和处理事件的抽象方法。实现该接口的类，就是监听器类。其对象可作为监听器对象向相应的组件注册。</a:t>
            </a:r>
            <a:endParaRPr lang="en-US" altLang="zh-CN" sz="2600" b="1" dirty="0" smtClean="0">
              <a:latin typeface="Arial" pitchFamily="34" charset="0"/>
              <a:ea typeface="华文细黑" pitchFamily="2" charset="-122"/>
              <a:cs typeface="Arial" pitchFamily="34" charset="0"/>
            </a:endParaRPr>
          </a:p>
          <a:p>
            <a:pPr marL="0" lvl="1">
              <a:spcBef>
                <a:spcPts val="500"/>
              </a:spcBef>
              <a:spcAft>
                <a:spcPts val="500"/>
              </a:spcAft>
              <a:buFont typeface="Wingdings" pitchFamily="2" charset="2"/>
              <a:buChar char="Ø"/>
            </a:pPr>
            <a:r>
              <a:rPr lang="zh-CN" altLang="en-US" sz="2600" b="1" dirty="0" smtClean="0">
                <a:latin typeface="Arial" pitchFamily="34" charset="0"/>
                <a:ea typeface="华文细黑" pitchFamily="2" charset="-122"/>
                <a:cs typeface="Arial" pitchFamily="34" charset="0"/>
              </a:rPr>
              <a:t>事件的类名通常为：</a:t>
            </a:r>
            <a:r>
              <a:rPr lang="en-US" altLang="zh-CN" sz="2600" b="1" dirty="0" err="1" smtClean="0">
                <a:solidFill>
                  <a:srgbClr val="C00000"/>
                </a:solidFill>
                <a:latin typeface="Arial" pitchFamily="34" charset="0"/>
                <a:ea typeface="华文细黑" pitchFamily="2" charset="-122"/>
                <a:cs typeface="Arial" pitchFamily="34" charset="0"/>
              </a:rPr>
              <a:t>XxxEvent</a:t>
            </a:r>
            <a:r>
              <a:rPr lang="zh-CN" altLang="en-US" sz="2600" b="1" dirty="0" smtClean="0">
                <a:latin typeface="Arial" pitchFamily="34" charset="0"/>
                <a:ea typeface="华文细黑" pitchFamily="2" charset="-122"/>
                <a:cs typeface="Arial" pitchFamily="34" charset="0"/>
              </a:rPr>
              <a:t>，对应的事件监听器接口名通常为：</a:t>
            </a:r>
            <a:r>
              <a:rPr lang="en-US" altLang="zh-CN" sz="2600" b="1" dirty="0" err="1" smtClean="0">
                <a:solidFill>
                  <a:srgbClr val="C00000"/>
                </a:solidFill>
                <a:latin typeface="Arial" pitchFamily="34" charset="0"/>
                <a:ea typeface="华文细黑" pitchFamily="2" charset="-122"/>
                <a:cs typeface="Arial" pitchFamily="34" charset="0"/>
              </a:rPr>
              <a:t>XxxListener</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marL="0" lvl="1">
              <a:spcBef>
                <a:spcPts val="500"/>
              </a:spcBef>
              <a:spcAft>
                <a:spcPts val="500"/>
              </a:spcAft>
              <a:buFont typeface="Wingdings" pitchFamily="2" charset="2"/>
              <a:buChar char="Ø"/>
            </a:pPr>
            <a:r>
              <a:rPr lang="zh-CN" altLang="en-US" sz="2600" b="1" dirty="0" smtClean="0">
                <a:latin typeface="Arial" pitchFamily="34" charset="0"/>
                <a:ea typeface="华文细黑" pitchFamily="2" charset="-122"/>
                <a:cs typeface="Arial" pitchFamily="34" charset="0"/>
              </a:rPr>
              <a:t>一个监听器接口定义了一种以上的抽象事件处理方法（事件处理器）。</a:t>
            </a:r>
          </a:p>
          <a:p>
            <a:pPr marL="0" lvl="1">
              <a:spcBef>
                <a:spcPts val="500"/>
              </a:spcBef>
              <a:spcAft>
                <a:spcPts val="500"/>
              </a:spcAft>
              <a:buFont typeface="Wingdings" pitchFamily="2" charset="2"/>
              <a:buChar char="Ø"/>
            </a:pPr>
            <a:r>
              <a:rPr lang="zh-CN" altLang="en-US" sz="2600" b="1" dirty="0" smtClean="0">
                <a:latin typeface="Arial" pitchFamily="34" charset="0"/>
                <a:ea typeface="华文细黑" pitchFamily="2" charset="-122"/>
                <a:cs typeface="Arial" pitchFamily="34" charset="0"/>
              </a:rPr>
              <a:t>事件监听器类实现事件监听器接口，其类名可以由我们自己取。事件监听器类需要我们自己编写。</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980728"/>
            <a:ext cx="8386836" cy="492443"/>
          </a:xfrm>
          <a:prstGeom prst="rect">
            <a:avLst/>
          </a:prstGeom>
          <a:noFill/>
        </p:spPr>
        <p:txBody>
          <a:bodyPr wrap="square" rtlCol="0">
            <a:spAutoFit/>
          </a:bodyPr>
          <a:lstStyle/>
          <a:p>
            <a:pPr marL="0" lvl="1">
              <a:spcBef>
                <a:spcPts val="300"/>
              </a:spcBef>
              <a:spcAft>
                <a:spcPts val="300"/>
              </a:spcAft>
              <a:buFont typeface="Wingdings" pitchFamily="2" charset="2"/>
              <a:buChar char="n"/>
            </a:pPr>
            <a:r>
              <a:rPr lang="en-US" altLang="zh-CN" sz="2600" b="1" dirty="0" smtClean="0">
                <a:solidFill>
                  <a:srgbClr val="FF0000"/>
                </a:solidFill>
                <a:latin typeface="Arial" pitchFamily="34" charset="0"/>
                <a:ea typeface="华文细黑" pitchFamily="2" charset="-122"/>
                <a:cs typeface="Arial" pitchFamily="34" charset="0"/>
              </a:rPr>
              <a:t>3</a:t>
            </a:r>
            <a:r>
              <a:rPr lang="zh-CN" altLang="en-US" sz="2600" b="1" dirty="0" smtClean="0">
                <a:solidFill>
                  <a:srgbClr val="FF0000"/>
                </a:solidFill>
                <a:latin typeface="Arial" pitchFamily="34" charset="0"/>
                <a:ea typeface="华文细黑" pitchFamily="2" charset="-122"/>
                <a:cs typeface="Arial" pitchFamily="34" charset="0"/>
              </a:rPr>
              <a:t> 一个事件处理例子</a:t>
            </a:r>
            <a:endParaRPr lang="en-US" altLang="zh-CN" sz="2600" b="1" dirty="0" smtClean="0">
              <a:solidFill>
                <a:srgbClr val="FF0000"/>
              </a:solidFill>
              <a:latin typeface="Arial" pitchFamily="34" charset="0"/>
              <a:ea typeface="华文细黑" pitchFamily="2" charset="-122"/>
              <a:cs typeface="Arial" pitchFamily="34" charset="0"/>
            </a:endParaRPr>
          </a:p>
        </p:txBody>
      </p:sp>
      <p:graphicFrame>
        <p:nvGraphicFramePr>
          <p:cNvPr id="5" name="表格 4"/>
          <p:cNvGraphicFramePr>
            <a:graphicFrameLocks noGrp="1"/>
          </p:cNvGraphicFramePr>
          <p:nvPr/>
        </p:nvGraphicFramePr>
        <p:xfrm>
          <a:off x="467544" y="2132856"/>
          <a:ext cx="8208912" cy="2560320"/>
        </p:xfrm>
        <a:graphic>
          <a:graphicData uri="http://schemas.openxmlformats.org/drawingml/2006/table">
            <a:tbl>
              <a:tblPr firstRow="1" bandRow="1">
                <a:tableStyleId>{5C22544A-7EE6-4342-B048-85BDC9FD1C3A}</a:tableStyleId>
              </a:tblPr>
              <a:tblGrid>
                <a:gridCol w="1944216"/>
                <a:gridCol w="2664296"/>
                <a:gridCol w="3600400"/>
              </a:tblGrid>
              <a:tr h="370840">
                <a:tc>
                  <a:txBody>
                    <a:bodyPr/>
                    <a:lstStyle/>
                    <a:p>
                      <a:r>
                        <a:rPr lang="zh-CN" altLang="en-US" sz="2400" dirty="0" smtClean="0"/>
                        <a:t>事件类别</a:t>
                      </a:r>
                      <a:endParaRPr lang="zh-CN" altLang="en-US" sz="2400" dirty="0"/>
                    </a:p>
                  </a:txBody>
                  <a:tcPr/>
                </a:tc>
                <a:tc>
                  <a:txBody>
                    <a:bodyPr/>
                    <a:lstStyle/>
                    <a:p>
                      <a:r>
                        <a:rPr lang="en-US" altLang="zh-CN" sz="2400" dirty="0" smtClean="0"/>
                        <a:t>interface</a:t>
                      </a:r>
                      <a:r>
                        <a:rPr lang="zh-CN" altLang="en-US" sz="2400" dirty="0" smtClean="0"/>
                        <a:t>名称</a:t>
                      </a:r>
                      <a:endParaRPr lang="zh-CN" altLang="en-US" sz="2400" dirty="0"/>
                    </a:p>
                  </a:txBody>
                  <a:tcPr/>
                </a:tc>
                <a:tc>
                  <a:txBody>
                    <a:bodyPr/>
                    <a:lstStyle/>
                    <a:p>
                      <a:r>
                        <a:rPr lang="zh-CN" altLang="en-US" sz="2400" dirty="0" smtClean="0"/>
                        <a:t>方法</a:t>
                      </a:r>
                      <a:endParaRPr lang="zh-CN" altLang="en-US" sz="2400" dirty="0"/>
                    </a:p>
                  </a:txBody>
                  <a:tcPr/>
                </a:tc>
              </a:tr>
              <a:tr h="370840">
                <a:tc>
                  <a:txBody>
                    <a:bodyPr/>
                    <a:lstStyle/>
                    <a:p>
                      <a:r>
                        <a:rPr lang="en-US" altLang="zh-CN" sz="1800" dirty="0" smtClean="0"/>
                        <a:t>Mouse</a:t>
                      </a:r>
                      <a:r>
                        <a:rPr lang="zh-CN" altLang="en-US" sz="1800" dirty="0" smtClean="0"/>
                        <a:t> </a:t>
                      </a:r>
                      <a:r>
                        <a:rPr lang="en-US" altLang="zh-CN" sz="1800" dirty="0" smtClean="0"/>
                        <a:t>Motion</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MouseMotionListener</a:t>
                      </a:r>
                    </a:p>
                    <a:p>
                      <a:endParaRPr lang="zh-CN" altLang="en-US" sz="1800" dirty="0"/>
                    </a:p>
                  </a:txBody>
                  <a:tcPr/>
                </a:tc>
                <a:tc>
                  <a:txBody>
                    <a:bodyPr/>
                    <a:lstStyle/>
                    <a:p>
                      <a:r>
                        <a:rPr lang="en-US" altLang="zh-CN" sz="1800" dirty="0" err="1" smtClean="0"/>
                        <a:t>mouseDragged</a:t>
                      </a:r>
                      <a:r>
                        <a:rPr lang="en-US" altLang="zh-CN" sz="1800" dirty="0" smtClean="0"/>
                        <a:t>(</a:t>
                      </a:r>
                      <a:r>
                        <a:rPr lang="en-US" altLang="zh-CN" sz="1800" dirty="0" err="1" smtClean="0"/>
                        <a:t>MouseEvent</a:t>
                      </a:r>
                      <a:r>
                        <a:rPr lang="en-US" altLang="zh-CN" sz="1800" dirty="0" smtClean="0"/>
                        <a:t>)</a:t>
                      </a:r>
                    </a:p>
                    <a:p>
                      <a:r>
                        <a:rPr lang="en-US" altLang="zh-CN" sz="1800" dirty="0" err="1" smtClean="0"/>
                        <a:t>mouseMoved</a:t>
                      </a:r>
                      <a:r>
                        <a:rPr lang="en-US" altLang="zh-CN" sz="1800" dirty="0" smtClean="0"/>
                        <a:t>(</a:t>
                      </a:r>
                      <a:r>
                        <a:rPr lang="en-US" altLang="zh-CN" sz="1800" dirty="0" err="1" smtClean="0"/>
                        <a:t>MouseEvent</a:t>
                      </a:r>
                      <a:r>
                        <a:rPr lang="en-US" altLang="zh-CN" sz="1800" dirty="0" smtClean="0"/>
                        <a:t>)</a:t>
                      </a:r>
                      <a:endParaRPr lang="zh-CN" altLang="en-US" sz="1800" dirty="0"/>
                    </a:p>
                  </a:txBody>
                  <a:tcPr/>
                </a:tc>
              </a:tr>
              <a:tr h="370840">
                <a:tc>
                  <a:txBody>
                    <a:bodyPr/>
                    <a:lstStyle/>
                    <a:p>
                      <a:r>
                        <a:rPr lang="en-US" altLang="zh-CN" sz="1800" dirty="0" smtClean="0"/>
                        <a:t>Mouse Button</a:t>
                      </a:r>
                      <a:endParaRPr lang="zh-CN" altLang="en-US" sz="1800" dirty="0"/>
                    </a:p>
                  </a:txBody>
                  <a:tcPr/>
                </a:tc>
                <a:tc>
                  <a:txBody>
                    <a:bodyPr/>
                    <a:lstStyle/>
                    <a:p>
                      <a:r>
                        <a:rPr lang="en-US" altLang="zh-CN" sz="1800" dirty="0" err="1" smtClean="0"/>
                        <a:t>MouseListnener</a:t>
                      </a:r>
                      <a:endParaRPr lang="zh-CN" altLang="en-US" sz="1800" dirty="0"/>
                    </a:p>
                  </a:txBody>
                  <a:tcPr/>
                </a:tc>
                <a:tc>
                  <a:txBody>
                    <a:bodyPr/>
                    <a:lstStyle/>
                    <a:p>
                      <a:r>
                        <a:rPr lang="en-US" altLang="zh-CN" sz="1800" dirty="0" err="1" smtClean="0"/>
                        <a:t>mousePressed</a:t>
                      </a:r>
                      <a:r>
                        <a:rPr lang="en-US" altLang="zh-CN" sz="1800" dirty="0" smtClean="0"/>
                        <a:t>(</a:t>
                      </a:r>
                      <a:r>
                        <a:rPr lang="en-US" altLang="zh-CN" sz="1800" dirty="0" err="1" smtClean="0"/>
                        <a:t>MousEvent</a:t>
                      </a:r>
                      <a:r>
                        <a:rPr lang="en-US" altLang="zh-CN" sz="1800" dirty="0" smtClean="0"/>
                        <a:t>)</a:t>
                      </a:r>
                    </a:p>
                    <a:p>
                      <a:r>
                        <a:rPr lang="en-US" altLang="zh-CN" sz="1800" dirty="0" err="1" smtClean="0"/>
                        <a:t>mouseReleased</a:t>
                      </a:r>
                      <a:r>
                        <a:rPr lang="en-US" altLang="zh-CN" sz="1800" dirty="0" smtClean="0"/>
                        <a:t>(</a:t>
                      </a:r>
                      <a:r>
                        <a:rPr lang="en-US" altLang="zh-CN" sz="1800" dirty="0" err="1" smtClean="0"/>
                        <a:t>MouseEvent</a:t>
                      </a:r>
                      <a:r>
                        <a:rPr lang="en-US" altLang="zh-CN" sz="1800" dirty="0" smtClean="0"/>
                        <a:t>)</a:t>
                      </a:r>
                    </a:p>
                    <a:p>
                      <a:r>
                        <a:rPr lang="en-US" altLang="zh-CN" sz="1800" dirty="0" err="1" smtClean="0"/>
                        <a:t>mouseEntered</a:t>
                      </a:r>
                      <a:r>
                        <a:rPr lang="en-US" altLang="zh-CN" sz="1800" dirty="0" smtClean="0"/>
                        <a:t>(</a:t>
                      </a:r>
                      <a:r>
                        <a:rPr lang="en-US" altLang="zh-CN" sz="1800" dirty="0" err="1" smtClean="0"/>
                        <a:t>MouseEvent</a:t>
                      </a:r>
                      <a:r>
                        <a:rPr lang="en-US" altLang="zh-CN" sz="1800" dirty="0" smtClean="0"/>
                        <a:t>)</a:t>
                      </a:r>
                    </a:p>
                    <a:p>
                      <a:r>
                        <a:rPr lang="en-US" altLang="zh-CN" sz="1800" dirty="0" err="1" smtClean="0"/>
                        <a:t>mouseExited</a:t>
                      </a:r>
                      <a:r>
                        <a:rPr lang="en-US" altLang="zh-CN" sz="1800" dirty="0" smtClean="0"/>
                        <a:t>(</a:t>
                      </a:r>
                      <a:r>
                        <a:rPr lang="en-US" altLang="zh-CN" sz="1800" dirty="0" err="1" smtClean="0"/>
                        <a:t>MouseEvent</a:t>
                      </a:r>
                      <a:r>
                        <a:rPr lang="en-US" altLang="zh-CN" sz="1800" dirty="0" smtClean="0"/>
                        <a:t>)</a:t>
                      </a:r>
                    </a:p>
                    <a:p>
                      <a:r>
                        <a:rPr lang="en-US" altLang="zh-CN" sz="1800" dirty="0" err="1" smtClean="0"/>
                        <a:t>mouseClicked</a:t>
                      </a:r>
                      <a:r>
                        <a:rPr lang="en-US" altLang="zh-CN" sz="1800" dirty="0" smtClean="0"/>
                        <a:t>(</a:t>
                      </a:r>
                      <a:r>
                        <a:rPr lang="en-US" altLang="zh-CN" sz="1800" dirty="0" err="1" smtClean="0"/>
                        <a:t>MouseEvent</a:t>
                      </a:r>
                      <a:r>
                        <a:rPr lang="en-US" altLang="zh-CN" sz="1800" dirty="0" smtClean="0"/>
                        <a:t>)</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pic>
        <p:nvPicPr>
          <p:cNvPr id="21506" name="Picture 2"/>
          <p:cNvPicPr>
            <a:picLocks noChangeAspect="1" noChangeArrowheads="1"/>
          </p:cNvPicPr>
          <p:nvPr/>
        </p:nvPicPr>
        <p:blipFill>
          <a:blip r:embed="rId2" cstate="print"/>
          <a:srcRect/>
          <a:stretch>
            <a:fillRect/>
          </a:stretch>
        </p:blipFill>
        <p:spPr bwMode="auto">
          <a:xfrm>
            <a:off x="467544" y="1052736"/>
            <a:ext cx="7488832" cy="5616624"/>
          </a:xfrm>
          <a:prstGeom prst="rect">
            <a:avLst/>
          </a:prstGeom>
          <a:noFill/>
          <a:ln w="9525">
            <a:solidFill>
              <a:srgbClr val="FF0000"/>
            </a:solidFill>
            <a:miter lim="800000"/>
            <a:headEnd/>
            <a:tailEnd/>
          </a:ln>
        </p:spPr>
      </p:pic>
      <p:sp>
        <p:nvSpPr>
          <p:cNvPr id="6" name="TextBox 5"/>
          <p:cNvSpPr txBox="1"/>
          <p:nvPr/>
        </p:nvSpPr>
        <p:spPr>
          <a:xfrm>
            <a:off x="6012160" y="1700808"/>
            <a:ext cx="2808312" cy="461665"/>
          </a:xfrm>
          <a:prstGeom prst="rect">
            <a:avLst/>
          </a:prstGeom>
          <a:noFill/>
        </p:spPr>
        <p:txBody>
          <a:bodyPr wrap="square" rtlCol="0">
            <a:spAutoFit/>
          </a:bodyPr>
          <a:lstStyle/>
          <a:p>
            <a:r>
              <a:rPr lang="zh-CN" altLang="en-US" sz="2400" b="1" dirty="0" smtClean="0">
                <a:solidFill>
                  <a:srgbClr val="FF0000"/>
                </a:solidFill>
              </a:rPr>
              <a:t>同时实现两个接口</a:t>
            </a:r>
            <a:endParaRPr lang="zh-CN" altLang="en-US" sz="2400" b="1" dirty="0">
              <a:solidFill>
                <a:srgbClr val="FF0000"/>
              </a:solidFill>
            </a:endParaRPr>
          </a:p>
        </p:txBody>
      </p:sp>
      <p:sp>
        <p:nvSpPr>
          <p:cNvPr id="7" name="椭圆 6"/>
          <p:cNvSpPr/>
          <p:nvPr/>
        </p:nvSpPr>
        <p:spPr>
          <a:xfrm>
            <a:off x="2555776" y="908720"/>
            <a:ext cx="5040560" cy="648072"/>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611560" y="4869160"/>
            <a:ext cx="4464496" cy="864096"/>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5148064" y="5013176"/>
            <a:ext cx="2808312" cy="461665"/>
          </a:xfrm>
          <a:prstGeom prst="rect">
            <a:avLst/>
          </a:prstGeom>
          <a:noFill/>
        </p:spPr>
        <p:txBody>
          <a:bodyPr wrap="square" rtlCol="0">
            <a:spAutoFit/>
          </a:bodyPr>
          <a:lstStyle/>
          <a:p>
            <a:r>
              <a:rPr lang="zh-CN" altLang="en-US" sz="2400" b="1" dirty="0" smtClean="0">
                <a:solidFill>
                  <a:srgbClr val="FF0000"/>
                </a:solidFill>
              </a:rPr>
              <a:t>监听多类事件</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strVal val="#ppt_w*0.05"/>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anim calcmode="lin" valueType="num">
                                      <p:cBhvr>
                                        <p:cTn id="28" dur="500" fill="hold"/>
                                        <p:tgtEl>
                                          <p:spTgt spid="9"/>
                                        </p:tgtEl>
                                        <p:attrNameLst>
                                          <p:attrName>ppt_x</p:attrName>
                                        </p:attrNameLst>
                                      </p:cBhvr>
                                      <p:tavLst>
                                        <p:tav tm="0">
                                          <p:val>
                                            <p:strVal val="#ppt_x-.2"/>
                                          </p:val>
                                        </p:tav>
                                        <p:tav tm="100000">
                                          <p:val>
                                            <p:strVal val="#ppt_x"/>
                                          </p:val>
                                        </p:tav>
                                      </p:tavLst>
                                    </p:anim>
                                    <p:anim calcmode="lin" valueType="num">
                                      <p:cBhvr>
                                        <p:cTn id="29" dur="500" fill="hold"/>
                                        <p:tgtEl>
                                          <p:spTgt spid="9"/>
                                        </p:tgtEl>
                                        <p:attrNameLst>
                                          <p:attrName>ppt_y</p:attrName>
                                        </p:attrNameLst>
                                      </p:cBhvr>
                                      <p:tavLst>
                                        <p:tav tm="0">
                                          <p:val>
                                            <p:strVal val="#ppt_y"/>
                                          </p:val>
                                        </p:tav>
                                        <p:tav tm="100000">
                                          <p:val>
                                            <p:strVal val="#ppt_y"/>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683568" y="1024270"/>
            <a:ext cx="6264696" cy="5775538"/>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61628" y="995242"/>
            <a:ext cx="8386836" cy="523220"/>
          </a:xfrm>
          <a:prstGeom prst="rect">
            <a:avLst/>
          </a:prstGeom>
          <a:noFill/>
        </p:spPr>
        <p:txBody>
          <a:bodyPr wrap="square" rtlCol="0">
            <a:spAutoFit/>
          </a:bodyPr>
          <a:lstStyle/>
          <a:p>
            <a:pPr marL="0" lvl="1">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a:t>
            </a:r>
            <a:r>
              <a:rPr lang="zh-CN" altLang="en-US" sz="2800" b="1" dirty="0" smtClean="0">
                <a:solidFill>
                  <a:srgbClr val="FF0000"/>
                </a:solidFill>
                <a:latin typeface="Arial" pitchFamily="34" charset="0"/>
                <a:ea typeface="华文细黑" pitchFamily="2" charset="-122"/>
                <a:cs typeface="Arial" pitchFamily="34" charset="0"/>
              </a:rPr>
              <a:t> 监听适配器</a:t>
            </a:r>
            <a:endParaRPr lang="en-US" altLang="zh-CN" sz="2800" b="1" dirty="0" smtClean="0">
              <a:solidFill>
                <a:srgbClr val="FF0000"/>
              </a:solidFill>
              <a:latin typeface="Arial" pitchFamily="34" charset="0"/>
              <a:ea typeface="华文细黑" pitchFamily="2" charset="-122"/>
              <a:cs typeface="Arial" pitchFamily="34" charset="0"/>
            </a:endParaRPr>
          </a:p>
        </p:txBody>
      </p:sp>
      <p:pic>
        <p:nvPicPr>
          <p:cNvPr id="23554" name="Picture 2"/>
          <p:cNvPicPr>
            <a:picLocks noChangeAspect="1" noChangeArrowheads="1"/>
          </p:cNvPicPr>
          <p:nvPr/>
        </p:nvPicPr>
        <p:blipFill>
          <a:blip r:embed="rId2" cstate="print"/>
          <a:srcRect/>
          <a:stretch>
            <a:fillRect/>
          </a:stretch>
        </p:blipFill>
        <p:spPr bwMode="auto">
          <a:xfrm>
            <a:off x="395536" y="2204864"/>
            <a:ext cx="8424936" cy="3528392"/>
          </a:xfrm>
          <a:prstGeom prst="rect">
            <a:avLst/>
          </a:prstGeom>
          <a:noFill/>
          <a:ln w="9525">
            <a:solidFill>
              <a:srgbClr val="FF0000"/>
            </a:solidFill>
            <a:miter lim="800000"/>
            <a:headEnd/>
            <a:tailEnd/>
          </a:ln>
        </p:spPr>
      </p:pic>
      <p:sp>
        <p:nvSpPr>
          <p:cNvPr id="5" name="TextBox 4"/>
          <p:cNvSpPr txBox="1"/>
          <p:nvPr/>
        </p:nvSpPr>
        <p:spPr>
          <a:xfrm>
            <a:off x="395536" y="1609636"/>
            <a:ext cx="8136904"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单击鼠标事件监听器类</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实现监听器类</a:t>
            </a:r>
            <a:r>
              <a:rPr lang="en-US" altLang="zh-CN" sz="2600" b="1" dirty="0" smtClean="0">
                <a:solidFill>
                  <a:srgbClr val="0000FF"/>
                </a:solidFill>
                <a:latin typeface="Arial" pitchFamily="34" charset="0"/>
                <a:ea typeface="华文细黑" pitchFamily="2" charset="-122"/>
                <a:cs typeface="Arial" pitchFamily="34" charset="0"/>
              </a:rPr>
              <a:t>)</a:t>
            </a:r>
            <a:endParaRPr lang="zh-CN" altLang="en-US" sz="2600" b="1" dirty="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3554"/>
                                        </p:tgtEl>
                                        <p:attrNameLst>
                                          <p:attrName>style.visibility</p:attrName>
                                        </p:attrNameLst>
                                      </p:cBhvr>
                                      <p:to>
                                        <p:strVal val="visible"/>
                                      </p:to>
                                    </p:set>
                                    <p:animEffect transition="in" filter="slide(fromBottom)">
                                      <p:cBhvr>
                                        <p:cTn id="16"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7.1 AWT</a:t>
            </a:r>
            <a:r>
              <a:rPr lang="zh-CN" altLang="en-US" dirty="0" smtClean="0"/>
              <a:t>和</a:t>
            </a:r>
            <a:r>
              <a:rPr lang="en-US" altLang="zh-CN" dirty="0" smtClean="0"/>
              <a:t>Swing</a:t>
            </a:r>
            <a:endParaRPr lang="zh-CN" altLang="en-US" dirty="0"/>
          </a:p>
        </p:txBody>
      </p:sp>
      <p:sp>
        <p:nvSpPr>
          <p:cNvPr id="4" name="TextBox 3"/>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图形用户界面设计工具包：</a:t>
            </a:r>
            <a:r>
              <a:rPr lang="en-US" altLang="zh-CN" sz="2800" b="1" dirty="0" smtClean="0">
                <a:solidFill>
                  <a:srgbClr val="FF0000"/>
                </a:solidFill>
                <a:latin typeface="Arial" pitchFamily="34" charset="0"/>
                <a:ea typeface="华文细黑" pitchFamily="2" charset="-122"/>
                <a:cs typeface="Arial" pitchFamily="34" charset="0"/>
              </a:rPr>
              <a:t>AWT</a:t>
            </a:r>
            <a:r>
              <a:rPr lang="zh-CN" altLang="en-US" sz="2800" b="1" dirty="0" smtClean="0">
                <a:solidFill>
                  <a:srgbClr val="FF0000"/>
                </a:solidFill>
                <a:latin typeface="Arial" pitchFamily="34" charset="0"/>
                <a:ea typeface="华文细黑" pitchFamily="2" charset="-122"/>
                <a:cs typeface="Arial" pitchFamily="34" charset="0"/>
              </a:rPr>
              <a:t>和</a:t>
            </a:r>
            <a:r>
              <a:rPr lang="en-US" altLang="zh-CN" sz="2800" b="1" dirty="0" smtClean="0">
                <a:solidFill>
                  <a:srgbClr val="FF0000"/>
                </a:solidFill>
                <a:latin typeface="Arial" pitchFamily="34" charset="0"/>
                <a:ea typeface="华文细黑" pitchFamily="2" charset="-122"/>
                <a:cs typeface="Arial" pitchFamily="34" charset="0"/>
              </a:rPr>
              <a:t>Swing</a:t>
            </a:r>
            <a:r>
              <a:rPr lang="zh-CN" altLang="en-US" sz="2800" b="1" dirty="0" smtClean="0">
                <a:solidFill>
                  <a:srgbClr val="FF0000"/>
                </a:solidFill>
                <a:latin typeface="Arial" pitchFamily="34" charset="0"/>
                <a:ea typeface="华文细黑" pitchFamily="2" charset="-122"/>
                <a:cs typeface="Arial" pitchFamily="34" charset="0"/>
              </a:rPr>
              <a:t>。</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TextBox 4"/>
          <p:cNvSpPr txBox="1"/>
          <p:nvPr/>
        </p:nvSpPr>
        <p:spPr>
          <a:xfrm>
            <a:off x="395536" y="1556792"/>
            <a:ext cx="8496944" cy="4955203"/>
          </a:xfrm>
          <a:prstGeom prst="rect">
            <a:avLst/>
          </a:prstGeom>
          <a:noFill/>
          <a:ln>
            <a:noFill/>
          </a:ln>
        </p:spPr>
        <p:txBody>
          <a:bodyPr wrap="square" rtlCol="0">
            <a:spAutoFit/>
          </a:bodyPr>
          <a:lstStyle/>
          <a:p>
            <a:pPr marL="457200" indent="-457200">
              <a:spcAft>
                <a:spcPts val="600"/>
              </a:spcAft>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AWT</a:t>
            </a:r>
          </a:p>
          <a:p>
            <a:pPr indent="-360000">
              <a:spcAft>
                <a:spcPts val="600"/>
              </a:spcAft>
              <a:buFont typeface="Wingdings" panose="05000000000000000000" pitchFamily="2" charset="2"/>
              <a:buChar char="ü"/>
            </a:pP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是</a:t>
            </a:r>
            <a:r>
              <a:rPr lang="en-US" altLang="zh-CN" sz="2400" b="1" dirty="0">
                <a:latin typeface="Arial" panose="020B0604020202020204" pitchFamily="34" charset="0"/>
                <a:ea typeface="华文楷体" panose="02010600040101010101" pitchFamily="2" charset="-122"/>
                <a:cs typeface="Arial" panose="020B0604020202020204" pitchFamily="34" charset="0"/>
              </a:rPr>
              <a:t>Abstract Window Toolkit(</a:t>
            </a:r>
            <a:r>
              <a:rPr lang="zh-CN" altLang="zh-CN" sz="2400" b="1" dirty="0">
                <a:latin typeface="Arial" panose="020B0604020202020204" pitchFamily="34" charset="0"/>
                <a:ea typeface="华文楷体" panose="02010600040101010101" pitchFamily="2" charset="-122"/>
                <a:cs typeface="Arial" panose="020B0604020202020204" pitchFamily="34" charset="0"/>
              </a:rPr>
              <a:t>抽象窗口工具包</a:t>
            </a:r>
            <a:r>
              <a:rPr lang="en-US" altLang="zh-CN" sz="2400" b="1" dirty="0">
                <a:latin typeface="Arial" panose="020B0604020202020204" pitchFamily="34" charset="0"/>
                <a:ea typeface="华文楷体" panose="02010600040101010101" pitchFamily="2" charset="-122"/>
                <a:cs typeface="Arial" panose="020B0604020202020204" pitchFamily="34" charset="0"/>
              </a:rPr>
              <a:t>)</a:t>
            </a:r>
            <a:r>
              <a:rPr lang="zh-CN" altLang="zh-CN" sz="2400" b="1" dirty="0">
                <a:latin typeface="Arial" panose="020B0604020202020204" pitchFamily="34" charset="0"/>
                <a:ea typeface="华文楷体" panose="02010600040101010101" pitchFamily="2" charset="-122"/>
                <a:cs typeface="Arial" panose="020B0604020202020204" pitchFamily="34" charset="0"/>
              </a:rPr>
              <a:t>的缩写，这个工具包提供了一套与本地图形界面进行交互的接口。</a:t>
            </a:r>
            <a:endParaRPr lang="en-US" altLang="zh-CN" sz="2400" b="1" dirty="0">
              <a:latin typeface="Arial" panose="020B0604020202020204" pitchFamily="34" charset="0"/>
              <a:ea typeface="华文楷体" panose="02010600040101010101" pitchFamily="2" charset="-122"/>
              <a:cs typeface="Arial" panose="020B0604020202020204" pitchFamily="34" charset="0"/>
            </a:endParaRPr>
          </a:p>
          <a:p>
            <a:pPr indent="-360000">
              <a:spcAft>
                <a:spcPts val="600"/>
              </a:spcAft>
              <a:buFont typeface="Wingdings" panose="05000000000000000000" pitchFamily="2" charset="2"/>
              <a:buChar char="ü"/>
            </a:pPr>
            <a:r>
              <a:rPr lang="en-US" altLang="zh-CN" sz="2400" b="1" dirty="0" smtClean="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的图形函数与操作系统提供的图形函数有着一一对应的关系，也就是说，当我们利用</a:t>
            </a: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来构建图形用户界面的时候，我们实际上是在利用操作系统所提供的图形库</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400" b="1" dirty="0">
              <a:latin typeface="Arial" panose="020B0604020202020204" pitchFamily="34" charset="0"/>
              <a:ea typeface="华文楷体" panose="02010600040101010101" pitchFamily="2" charset="-122"/>
              <a:cs typeface="Arial" panose="020B0604020202020204" pitchFamily="34" charset="0"/>
            </a:endParaRPr>
          </a:p>
          <a:p>
            <a:pPr indent="-360000">
              <a:spcAft>
                <a:spcPts val="600"/>
              </a:spcAft>
              <a:buFont typeface="Wingdings" panose="05000000000000000000" pitchFamily="2" charset="2"/>
              <a:buChar char="ü"/>
            </a:pP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为了</a:t>
            </a:r>
            <a:r>
              <a:rPr lang="zh-CN" altLang="zh-CN" sz="2400" b="1" dirty="0">
                <a:latin typeface="Arial" panose="020B0604020202020204" pitchFamily="34" charset="0"/>
                <a:ea typeface="华文楷体" panose="02010600040101010101" pitchFamily="2" charset="-122"/>
                <a:cs typeface="Arial" panose="020B0604020202020204" pitchFamily="34" charset="0"/>
              </a:rPr>
              <a:t>实现</a:t>
            </a:r>
            <a:r>
              <a:rPr lang="en-US" altLang="zh-CN" sz="2400" b="1" dirty="0">
                <a:latin typeface="Arial" panose="020B0604020202020204" pitchFamily="34" charset="0"/>
                <a:ea typeface="华文楷体" panose="02010600040101010101" pitchFamily="2" charset="-122"/>
                <a:cs typeface="Arial" panose="020B0604020202020204" pitchFamily="34" charset="0"/>
              </a:rPr>
              <a:t>Java</a:t>
            </a:r>
            <a:r>
              <a:rPr lang="zh-CN" altLang="zh-CN" sz="2400" b="1" dirty="0">
                <a:latin typeface="Arial" panose="020B0604020202020204" pitchFamily="34" charset="0"/>
                <a:ea typeface="华文楷体" panose="02010600040101010101" pitchFamily="2" charset="-122"/>
                <a:cs typeface="Arial" panose="020B0604020202020204" pitchFamily="34" charset="0"/>
              </a:rPr>
              <a:t>语言所宣称的“一次编译、到处运行”的概念，</a:t>
            </a: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不得不通过牺牲功能来实现其平台无关性，也就是说，</a:t>
            </a: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所提供的图形功能是各种通用型操作系统所提供的图形功能的交集</a:t>
            </a:r>
            <a:r>
              <a:rPr lang="zh-CN" altLang="zh-CN" sz="24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400" b="1" dirty="0" smtClean="0">
              <a:latin typeface="Arial" panose="020B0604020202020204" pitchFamily="34" charset="0"/>
              <a:ea typeface="华文楷体" panose="02010600040101010101" pitchFamily="2" charset="-122"/>
              <a:cs typeface="Arial" panose="020B0604020202020204" pitchFamily="34" charset="0"/>
            </a:endParaRPr>
          </a:p>
          <a:p>
            <a:pPr indent="-360000">
              <a:spcAft>
                <a:spcPts val="600"/>
              </a:spcAft>
              <a:buFont typeface="Wingdings" panose="05000000000000000000" pitchFamily="2" charset="2"/>
              <a:buChar char="ü"/>
            </a:pPr>
            <a:r>
              <a:rPr lang="zh-CN" altLang="zh-CN" sz="2400" b="1" dirty="0">
                <a:latin typeface="Arial" panose="020B0604020202020204" pitchFamily="34" charset="0"/>
                <a:ea typeface="华文楷体" panose="02010600040101010101" pitchFamily="2" charset="-122"/>
                <a:cs typeface="Arial" panose="020B0604020202020204" pitchFamily="34" charset="0"/>
              </a:rPr>
              <a:t>由于</a:t>
            </a: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是依靠本地方法来实现其功能的，我们通常把</a:t>
            </a:r>
            <a:r>
              <a:rPr lang="en-US" altLang="zh-CN" sz="2400" b="1" dirty="0">
                <a:latin typeface="Arial" panose="020B0604020202020204" pitchFamily="34" charset="0"/>
                <a:ea typeface="华文楷体" panose="02010600040101010101" pitchFamily="2" charset="-122"/>
                <a:cs typeface="Arial" panose="020B0604020202020204" pitchFamily="34" charset="0"/>
              </a:rPr>
              <a:t>AWT</a:t>
            </a:r>
            <a:r>
              <a:rPr lang="zh-CN" altLang="zh-CN" sz="2400" b="1" dirty="0">
                <a:latin typeface="Arial" panose="020B0604020202020204" pitchFamily="34" charset="0"/>
                <a:ea typeface="华文楷体" panose="02010600040101010101" pitchFamily="2" charset="-122"/>
                <a:cs typeface="Arial" panose="020B0604020202020204" pitchFamily="34" charset="0"/>
              </a:rPr>
              <a:t>控件称为</a:t>
            </a:r>
            <a:r>
              <a:rPr lang="zh-CN" altLang="zh-CN" sz="2400" b="1" u="sng" dirty="0">
                <a:solidFill>
                  <a:srgbClr val="FF00FF"/>
                </a:solidFill>
                <a:latin typeface="Arial" panose="020B0604020202020204" pitchFamily="34" charset="0"/>
                <a:ea typeface="华文楷体" panose="02010600040101010101" pitchFamily="2" charset="-122"/>
                <a:cs typeface="Arial" panose="020B0604020202020204" pitchFamily="34" charset="0"/>
              </a:rPr>
              <a:t>重量级控件</a:t>
            </a:r>
            <a:r>
              <a:rPr lang="zh-CN" altLang="zh-CN" sz="2400" b="1" dirty="0">
                <a:latin typeface="Arial" panose="020B0604020202020204" pitchFamily="34" charset="0"/>
                <a:ea typeface="华文楷体" panose="02010600040101010101" pitchFamily="2" charset="-122"/>
                <a:cs typeface="Arial" panose="020B0604020202020204" pitchFamily="34" charset="0"/>
              </a:rPr>
              <a:t>。</a:t>
            </a:r>
            <a:endParaRPr lang="en-US" altLang="zh-CN" sz="2400" b="1" dirty="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146085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sp>
        <p:nvSpPr>
          <p:cNvPr id="4" name="TextBox 3"/>
          <p:cNvSpPr txBox="1"/>
          <p:nvPr/>
        </p:nvSpPr>
        <p:spPr>
          <a:xfrm>
            <a:off x="323528" y="1542271"/>
            <a:ext cx="8280920" cy="2246769"/>
          </a:xfrm>
          <a:prstGeom prst="rect">
            <a:avLst/>
          </a:prstGeom>
          <a:solidFill>
            <a:srgbClr val="FFFFCC"/>
          </a:solidFill>
          <a:ln>
            <a:solidFill>
              <a:srgbClr val="FF0000"/>
            </a:solidFill>
          </a:ln>
        </p:spPr>
        <p:txBody>
          <a:bodyPr wrap="square" rtlCol="0">
            <a:spAutoFit/>
          </a:bodyPr>
          <a:lstStyle/>
          <a:p>
            <a:r>
              <a:rPr lang="en-US" altLang="zh-CN" sz="2000" dirty="0" smtClean="0">
                <a:latin typeface="Arial" pitchFamily="34" charset="0"/>
                <a:cs typeface="Arial" pitchFamily="34" charset="0"/>
              </a:rPr>
              <a:t>public</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interface</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mouseListener</a:t>
            </a:r>
            <a:r>
              <a:rPr lang="en-US" altLang="zh-CN" sz="2000" dirty="0" smtClean="0">
                <a:latin typeface="Arial" pitchFamily="34" charset="0"/>
                <a:cs typeface="Arial" pitchFamily="34" charset="0"/>
              </a:rPr>
              <a:t> extends EventListener{</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mouseClicked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mousePressed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mouseReleased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mouseEntered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mouseExited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
        <p:nvSpPr>
          <p:cNvPr id="5" name="TextBox 4"/>
          <p:cNvSpPr txBox="1"/>
          <p:nvPr/>
        </p:nvSpPr>
        <p:spPr>
          <a:xfrm>
            <a:off x="395536" y="980728"/>
            <a:ext cx="8136904" cy="492443"/>
          </a:xfrm>
          <a:prstGeom prst="rect">
            <a:avLst/>
          </a:prstGeom>
          <a:noFill/>
        </p:spPr>
        <p:txBody>
          <a:bodyPr wrap="square" rtlCol="0">
            <a:spAutoFit/>
          </a:bodyPr>
          <a:lstStyle/>
          <a:p>
            <a:pPr>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mouseListener</a:t>
            </a:r>
            <a:r>
              <a:rPr lang="zh-CN" altLang="en-US" sz="2600" b="1" dirty="0" smtClean="0">
                <a:solidFill>
                  <a:srgbClr val="0000FF"/>
                </a:solidFill>
                <a:latin typeface="Arial" pitchFamily="34" charset="0"/>
                <a:ea typeface="华文细黑" pitchFamily="2" charset="-122"/>
                <a:cs typeface="Arial" pitchFamily="34" charset="0"/>
              </a:rPr>
              <a:t>接口</a:t>
            </a:r>
            <a:endParaRPr lang="zh-CN" altLang="en-US" sz="2600" b="1" dirty="0">
              <a:solidFill>
                <a:srgbClr val="0000FF"/>
              </a:solidFill>
              <a:latin typeface="Arial" pitchFamily="34" charset="0"/>
              <a:ea typeface="华文细黑" pitchFamily="2" charset="-122"/>
              <a:cs typeface="Arial" pitchFamily="34" charset="0"/>
            </a:endParaRPr>
          </a:p>
        </p:txBody>
      </p:sp>
      <p:sp>
        <p:nvSpPr>
          <p:cNvPr id="6" name="TextBox 5"/>
          <p:cNvSpPr txBox="1"/>
          <p:nvPr/>
        </p:nvSpPr>
        <p:spPr>
          <a:xfrm>
            <a:off x="323528" y="4422591"/>
            <a:ext cx="8280920" cy="2246769"/>
          </a:xfrm>
          <a:prstGeom prst="rect">
            <a:avLst/>
          </a:prstGeom>
          <a:solidFill>
            <a:srgbClr val="FFFFCC"/>
          </a:solidFill>
          <a:ln>
            <a:solidFill>
              <a:srgbClr val="FF0000"/>
            </a:solidFill>
          </a:ln>
        </p:spPr>
        <p:txBody>
          <a:bodyPr wrap="square" rtlCol="0">
            <a:spAutoFit/>
          </a:bodyPr>
          <a:lstStyle/>
          <a:p>
            <a:r>
              <a:rPr lang="en-US" altLang="zh-CN" sz="2000" dirty="0" smtClean="0">
                <a:latin typeface="Arial" pitchFamily="34" charset="0"/>
                <a:cs typeface="Arial" pitchFamily="34" charset="0"/>
              </a:rPr>
              <a:t>public</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abstract class</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mouseAdapter</a:t>
            </a:r>
            <a:r>
              <a:rPr lang="en-US" altLang="zh-CN" sz="2000" dirty="0" smtClean="0">
                <a:latin typeface="Arial" pitchFamily="34" charset="0"/>
                <a:cs typeface="Arial" pitchFamily="34" charset="0"/>
              </a:rPr>
              <a:t> implements </a:t>
            </a:r>
            <a:r>
              <a:rPr lang="en-US" altLang="zh-CN" sz="2000" dirty="0" err="1" smtClean="0">
                <a:latin typeface="Arial" pitchFamily="34" charset="0"/>
                <a:cs typeface="Arial" pitchFamily="34" charset="0"/>
              </a:rPr>
              <a:t>mouseListener</a:t>
            </a:r>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mouseClicked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mousePressed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mouseReleased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mouseEntered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mouseExited</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MouseEvent</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
        <p:nvSpPr>
          <p:cNvPr id="7" name="TextBox 6"/>
          <p:cNvSpPr txBox="1"/>
          <p:nvPr/>
        </p:nvSpPr>
        <p:spPr>
          <a:xfrm>
            <a:off x="323528" y="3872661"/>
            <a:ext cx="8136904"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对应的适配器</a:t>
            </a:r>
            <a:r>
              <a:rPr lang="en-US" altLang="zh-CN" sz="2600" b="1" dirty="0" err="1" smtClean="0">
                <a:solidFill>
                  <a:srgbClr val="0000FF"/>
                </a:solidFill>
                <a:latin typeface="Arial" pitchFamily="34" charset="0"/>
                <a:ea typeface="华文细黑" pitchFamily="2" charset="-122"/>
                <a:cs typeface="Arial" pitchFamily="34" charset="0"/>
              </a:rPr>
              <a:t>mouseAdapter</a:t>
            </a:r>
            <a:endParaRPr lang="zh-CN" altLang="en-US" sz="2600" b="1" dirty="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strVal val="#ppt_w*0.05"/>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anim calcmode="lin" valueType="num">
                                      <p:cBhvr>
                                        <p:cTn id="22" dur="500" fill="hold"/>
                                        <p:tgtEl>
                                          <p:spTgt spid="7"/>
                                        </p:tgtEl>
                                        <p:attrNameLst>
                                          <p:attrName>ppt_x</p:attrName>
                                        </p:attrNameLst>
                                      </p:cBhvr>
                                      <p:tavLst>
                                        <p:tav tm="0">
                                          <p:val>
                                            <p:strVal val="#ppt_x-.2"/>
                                          </p:val>
                                        </p:tav>
                                        <p:tav tm="100000">
                                          <p:val>
                                            <p:strVal val="#ppt_x"/>
                                          </p:val>
                                        </p:tav>
                                      </p:tavLst>
                                    </p:anim>
                                    <p:anim calcmode="lin" valueType="num">
                                      <p:cBhvr>
                                        <p:cTn id="23" dur="500" fill="hold"/>
                                        <p:tgtEl>
                                          <p:spTgt spid="7"/>
                                        </p:tgtEl>
                                        <p:attrNameLst>
                                          <p:attrName>ppt_y</p:attrName>
                                        </p:attrNameLst>
                                      </p:cBhvr>
                                      <p:tavLst>
                                        <p:tav tm="0">
                                          <p:val>
                                            <p:strVal val="#ppt_y"/>
                                          </p:val>
                                        </p:tav>
                                        <p:tav tm="100000">
                                          <p:val>
                                            <p:strVal val="#ppt_y"/>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7.4</a:t>
            </a:r>
            <a:r>
              <a:rPr lang="zh-CN" altLang="en-US" dirty="0" smtClean="0"/>
              <a:t> 事件处理</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395536" y="1556792"/>
            <a:ext cx="7393912" cy="2088232"/>
          </a:xfrm>
          <a:prstGeom prst="rect">
            <a:avLst/>
          </a:prstGeom>
          <a:solidFill>
            <a:srgbClr val="FFFFCC"/>
          </a:solidFill>
          <a:ln w="9525">
            <a:solidFill>
              <a:srgbClr val="FF0000"/>
            </a:solidFill>
            <a:miter lim="800000"/>
            <a:headEnd/>
            <a:tailEnd/>
          </a:ln>
        </p:spPr>
      </p:pic>
      <p:sp>
        <p:nvSpPr>
          <p:cNvPr id="5" name="TextBox 4"/>
          <p:cNvSpPr txBox="1"/>
          <p:nvPr/>
        </p:nvSpPr>
        <p:spPr>
          <a:xfrm>
            <a:off x="251520" y="980728"/>
            <a:ext cx="8136904"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单击鼠标事件监听器类</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继承适配器</a:t>
            </a:r>
            <a:r>
              <a:rPr lang="en-US" altLang="zh-CN" sz="2600" b="1" dirty="0" smtClean="0">
                <a:solidFill>
                  <a:srgbClr val="0000FF"/>
                </a:solidFill>
                <a:latin typeface="Arial" pitchFamily="34" charset="0"/>
                <a:ea typeface="华文细黑" pitchFamily="2" charset="-122"/>
                <a:cs typeface="Arial" pitchFamily="34" charset="0"/>
              </a:rPr>
              <a:t>)</a:t>
            </a:r>
            <a:endParaRPr lang="zh-CN" altLang="en-US" sz="2600" b="1" dirty="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作业</a:t>
            </a:r>
          </a:p>
        </p:txBody>
      </p:sp>
    </p:spTree>
    <p:extLst>
      <p:ext uri="{BB962C8B-B14F-4D97-AF65-F5344CB8AC3E}">
        <p14:creationId xmlns:p14="http://schemas.microsoft.com/office/powerpoint/2010/main" val="1598271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7.1 </a:t>
            </a:r>
            <a:r>
              <a:rPr lang="en-US" altLang="zh-CN" dirty="0" smtClean="0"/>
              <a:t>AWT</a:t>
            </a:r>
            <a:r>
              <a:rPr lang="zh-CN" altLang="en-US" dirty="0"/>
              <a:t>和</a:t>
            </a:r>
            <a:r>
              <a:rPr lang="en-US" altLang="zh-CN" dirty="0"/>
              <a:t>Swing</a:t>
            </a:r>
            <a:endParaRPr lang="zh-CN" altLang="en-US" dirty="0"/>
          </a:p>
        </p:txBody>
      </p:sp>
      <p:sp>
        <p:nvSpPr>
          <p:cNvPr id="4" name="TextBox 3"/>
          <p:cNvSpPr txBox="1"/>
          <p:nvPr/>
        </p:nvSpPr>
        <p:spPr>
          <a:xfrm>
            <a:off x="395536" y="1052736"/>
            <a:ext cx="8496944" cy="4816703"/>
          </a:xfrm>
          <a:prstGeom prst="rect">
            <a:avLst/>
          </a:prstGeom>
          <a:noFill/>
          <a:ln>
            <a:noFill/>
          </a:ln>
        </p:spPr>
        <p:txBody>
          <a:bodyPr wrap="square" rtlCol="0">
            <a:spAutoFit/>
          </a:bodyPr>
          <a:lstStyle/>
          <a:p>
            <a:pPr marL="457200" indent="-457200" algn="just">
              <a:spcAft>
                <a:spcPts val="600"/>
              </a:spcAft>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Swing</a:t>
            </a:r>
          </a:p>
          <a:p>
            <a:pPr indent="-360000" algn="just">
              <a:spcAft>
                <a:spcPts val="600"/>
              </a:spcAft>
              <a:buFont typeface="Wingdings" panose="05000000000000000000" pitchFamily="2" charset="2"/>
              <a:buChar char="ü"/>
            </a:pPr>
            <a:r>
              <a:rPr lang="en-US" altLang="zh-CN" sz="2600" b="1" dirty="0" smtClean="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是在</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的基础上构建的一套新的图形界面系统，它提供了</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所能提供的所有功能，并用纯粹的</a:t>
            </a:r>
            <a:r>
              <a:rPr lang="en-US" altLang="zh-CN" sz="2600" b="1" dirty="0">
                <a:latin typeface="Arial" panose="020B0604020202020204" pitchFamily="34" charset="0"/>
                <a:ea typeface="华文楷体" panose="02010600040101010101" pitchFamily="2" charset="-122"/>
                <a:cs typeface="Arial" panose="020B0604020202020204" pitchFamily="34" charset="0"/>
              </a:rPr>
              <a:t>Java</a:t>
            </a:r>
            <a:r>
              <a:rPr lang="zh-CN" altLang="zh-CN" sz="2600" b="1" dirty="0">
                <a:latin typeface="Arial" panose="020B0604020202020204" pitchFamily="34" charset="0"/>
                <a:ea typeface="华文楷体" panose="02010600040101010101" pitchFamily="2" charset="-122"/>
                <a:cs typeface="Arial" panose="020B0604020202020204" pitchFamily="34" charset="0"/>
              </a:rPr>
              <a:t>代码对</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的功能进行了大幅度的扩展</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。例如</a:t>
            </a:r>
            <a:r>
              <a:rPr lang="zh-CN" altLang="zh-CN" sz="2600" b="1" dirty="0">
                <a:latin typeface="Arial" panose="020B0604020202020204" pitchFamily="34" charset="0"/>
                <a:ea typeface="华文楷体" panose="02010600040101010101" pitchFamily="2" charset="-122"/>
                <a:cs typeface="Arial" panose="020B0604020202020204" pitchFamily="34" charset="0"/>
              </a:rPr>
              <a:t>说并不是所有的操作系统都提供了对树形控件的支持，</a:t>
            </a:r>
            <a:r>
              <a:rPr lang="en-US" altLang="zh-CN" sz="2600" b="1" dirty="0">
                <a:latin typeface="Arial" panose="020B0604020202020204" pitchFamily="34" charset="0"/>
                <a:ea typeface="华文楷体" panose="02010600040101010101" pitchFamily="2" charset="-122"/>
                <a:cs typeface="Arial" panose="020B0604020202020204" pitchFamily="34" charset="0"/>
              </a:rPr>
              <a:t> Swing </a:t>
            </a:r>
            <a:r>
              <a:rPr lang="zh-CN" altLang="zh-CN" sz="2600" b="1" dirty="0">
                <a:latin typeface="Arial" panose="020B0604020202020204" pitchFamily="34" charset="0"/>
                <a:ea typeface="华文楷体" panose="02010600040101010101" pitchFamily="2" charset="-122"/>
                <a:cs typeface="Arial" panose="020B0604020202020204" pitchFamily="34" charset="0"/>
              </a:rPr>
              <a:t>利用了</a:t>
            </a:r>
            <a:r>
              <a:rPr lang="en-US" altLang="zh-CN" sz="2600" b="1" dirty="0">
                <a:latin typeface="Arial" panose="020B0604020202020204" pitchFamily="34" charset="0"/>
                <a:ea typeface="华文楷体" panose="02010600040101010101" pitchFamily="2" charset="-122"/>
                <a:cs typeface="Arial" panose="020B0604020202020204" pitchFamily="34" charset="0"/>
              </a:rPr>
              <a:t>AWT </a:t>
            </a:r>
            <a:r>
              <a:rPr lang="zh-CN" altLang="zh-CN" sz="2600" b="1" dirty="0">
                <a:latin typeface="Arial" panose="020B0604020202020204" pitchFamily="34" charset="0"/>
                <a:ea typeface="华文楷体" panose="02010600040101010101" pitchFamily="2" charset="-122"/>
                <a:cs typeface="Arial" panose="020B0604020202020204" pitchFamily="34" charset="0"/>
              </a:rPr>
              <a:t>中所提供的基本作图方法对树形控件进行模拟。</a:t>
            </a:r>
            <a:endParaRPr lang="en-US" altLang="zh-CN" sz="2600" b="1" dirty="0">
              <a:latin typeface="Arial" panose="020B0604020202020204" pitchFamily="34" charset="0"/>
              <a:ea typeface="华文楷体" panose="02010600040101010101" pitchFamily="2" charset="-122"/>
              <a:cs typeface="Arial" panose="020B0604020202020204" pitchFamily="34" charset="0"/>
            </a:endParaRPr>
          </a:p>
          <a:p>
            <a:pPr indent="-360000" algn="just">
              <a:spcAft>
                <a:spcPts val="600"/>
              </a:spcAft>
              <a:buFont typeface="Wingdings" panose="05000000000000000000" pitchFamily="2" charset="2"/>
              <a:buChar char="ü"/>
            </a:pPr>
            <a:r>
              <a:rPr lang="zh-CN" altLang="zh-CN" sz="2600" b="1" dirty="0">
                <a:latin typeface="Arial" panose="020B0604020202020204" pitchFamily="34" charset="0"/>
                <a:ea typeface="华文楷体" panose="02010600040101010101" pitchFamily="2" charset="-122"/>
                <a:cs typeface="Arial" panose="020B0604020202020204" pitchFamily="34" charset="0"/>
              </a:rPr>
              <a:t>由于</a:t>
            </a:r>
            <a:r>
              <a:rPr lang="en-US" altLang="zh-CN" sz="2600" b="1" dirty="0">
                <a:latin typeface="Arial" panose="020B0604020202020204" pitchFamily="34" charset="0"/>
                <a:ea typeface="华文楷体" panose="02010600040101010101" pitchFamily="2" charset="-122"/>
                <a:cs typeface="Arial" panose="020B0604020202020204" pitchFamily="34" charset="0"/>
              </a:rPr>
              <a:t> Swing </a:t>
            </a:r>
            <a:r>
              <a:rPr lang="zh-CN" altLang="zh-CN" sz="2600" b="1" dirty="0">
                <a:latin typeface="Arial" panose="020B0604020202020204" pitchFamily="34" charset="0"/>
                <a:ea typeface="华文楷体" panose="02010600040101010101" pitchFamily="2" charset="-122"/>
                <a:cs typeface="Arial" panose="020B0604020202020204" pitchFamily="34" charset="0"/>
              </a:rPr>
              <a:t>控件是用纯粹的</a:t>
            </a:r>
            <a:r>
              <a:rPr lang="en-US" altLang="zh-CN" sz="2600" b="1" dirty="0">
                <a:latin typeface="Arial" panose="020B0604020202020204" pitchFamily="34" charset="0"/>
                <a:ea typeface="华文楷体" panose="02010600040101010101" pitchFamily="2" charset="-122"/>
                <a:cs typeface="Arial" panose="020B0604020202020204" pitchFamily="34" charset="0"/>
              </a:rPr>
              <a:t>Java</a:t>
            </a:r>
            <a:r>
              <a:rPr lang="zh-CN" altLang="zh-CN" sz="2600" b="1" dirty="0">
                <a:latin typeface="Arial" panose="020B0604020202020204" pitchFamily="34" charset="0"/>
                <a:ea typeface="华文楷体" panose="02010600040101010101" pitchFamily="2" charset="-122"/>
                <a:cs typeface="Arial" panose="020B0604020202020204" pitchFamily="34" charset="0"/>
              </a:rPr>
              <a:t>代码来实现的，因此在一个平台上设计的树形控件可以在其他平台上使用</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600" b="1" dirty="0" smtClean="0">
              <a:latin typeface="Arial" panose="020B0604020202020204" pitchFamily="34" charset="0"/>
              <a:ea typeface="华文楷体" panose="02010600040101010101" pitchFamily="2" charset="-122"/>
              <a:cs typeface="Arial" panose="020B0604020202020204" pitchFamily="34" charset="0"/>
            </a:endParaRPr>
          </a:p>
          <a:p>
            <a:pPr indent="-360000" algn="just">
              <a:spcAft>
                <a:spcPts val="600"/>
              </a:spcAft>
              <a:buFont typeface="Wingdings" panose="05000000000000000000" pitchFamily="2" charset="2"/>
              <a:buChar char="ü"/>
            </a:pPr>
            <a:r>
              <a:rPr lang="zh-CN" altLang="zh-CN" sz="2600" b="1" dirty="0">
                <a:latin typeface="Arial" panose="020B0604020202020204" pitchFamily="34" charset="0"/>
                <a:ea typeface="华文楷体" panose="02010600040101010101" pitchFamily="2" charset="-122"/>
                <a:cs typeface="Arial" panose="020B0604020202020204" pitchFamily="34" charset="0"/>
              </a:rPr>
              <a:t>由于在</a:t>
            </a:r>
            <a:r>
              <a:rPr lang="en-US" altLang="zh-CN" sz="2600" b="1" dirty="0">
                <a:latin typeface="Arial" panose="020B0604020202020204" pitchFamily="34" charset="0"/>
                <a:ea typeface="华文楷体" panose="02010600040101010101" pitchFamily="2" charset="-122"/>
                <a:cs typeface="Arial" panose="020B0604020202020204" pitchFamily="34" charset="0"/>
              </a:rPr>
              <a:t>Swing </a:t>
            </a:r>
            <a:r>
              <a:rPr lang="zh-CN" altLang="zh-CN" sz="2600" b="1" dirty="0">
                <a:latin typeface="Arial" panose="020B0604020202020204" pitchFamily="34" charset="0"/>
                <a:ea typeface="华文楷体" panose="02010600040101010101" pitchFamily="2" charset="-122"/>
                <a:cs typeface="Arial" panose="020B0604020202020204" pitchFamily="34" charset="0"/>
              </a:rPr>
              <a:t>中没有使用本地方法来实现图形功能，我们通常把</a:t>
            </a:r>
            <a:r>
              <a:rPr lang="en-US" altLang="zh-CN" sz="2600" b="1" dirty="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控件称为</a:t>
            </a:r>
            <a:r>
              <a:rPr lang="zh-CN" altLang="zh-CN" sz="2600" b="1" u="sng" dirty="0">
                <a:solidFill>
                  <a:srgbClr val="FF00FF"/>
                </a:solidFill>
                <a:latin typeface="Arial" panose="020B0604020202020204" pitchFamily="34" charset="0"/>
                <a:ea typeface="华文楷体" panose="02010600040101010101" pitchFamily="2" charset="-122"/>
                <a:cs typeface="Arial" panose="020B0604020202020204" pitchFamily="34" charset="0"/>
              </a:rPr>
              <a:t>轻量级控件</a:t>
            </a:r>
            <a:r>
              <a:rPr lang="zh-CN" altLang="zh-CN" sz="2600" b="1" dirty="0">
                <a:latin typeface="Arial" panose="020B0604020202020204" pitchFamily="34" charset="0"/>
                <a:ea typeface="华文楷体" panose="02010600040101010101" pitchFamily="2" charset="-122"/>
                <a:cs typeface="Arial" panose="020B0604020202020204" pitchFamily="34" charset="0"/>
              </a:rPr>
              <a:t>。</a:t>
            </a:r>
            <a:endParaRPr lang="en-US" altLang="zh-CN" sz="2600" b="1" dirty="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352030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7.1 </a:t>
            </a:r>
            <a:r>
              <a:rPr lang="en-US" altLang="zh-CN" dirty="0" smtClean="0"/>
              <a:t>AWT</a:t>
            </a:r>
            <a:r>
              <a:rPr lang="zh-CN" altLang="en-US" dirty="0"/>
              <a:t>和</a:t>
            </a:r>
            <a:r>
              <a:rPr lang="en-US" altLang="zh-CN" dirty="0"/>
              <a:t>Swing</a:t>
            </a:r>
            <a:endParaRPr lang="zh-CN" altLang="en-US" dirty="0"/>
          </a:p>
        </p:txBody>
      </p:sp>
      <p:sp>
        <p:nvSpPr>
          <p:cNvPr id="4" name="TextBox 3"/>
          <p:cNvSpPr txBox="1"/>
          <p:nvPr/>
        </p:nvSpPr>
        <p:spPr>
          <a:xfrm>
            <a:off x="395536" y="1052736"/>
            <a:ext cx="8496944" cy="4755148"/>
          </a:xfrm>
          <a:prstGeom prst="rect">
            <a:avLst/>
          </a:prstGeom>
          <a:noFill/>
          <a:ln>
            <a:noFill/>
          </a:ln>
        </p:spPr>
        <p:txBody>
          <a:bodyPr wrap="square" rtlCol="0">
            <a:spAutoFit/>
          </a:bodyPr>
          <a:lstStyle/>
          <a:p>
            <a:pPr marL="457200" indent="-457200" algn="just">
              <a:spcAft>
                <a:spcPts val="600"/>
              </a:spcAft>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AWT</a:t>
            </a:r>
            <a:r>
              <a:rPr lang="zh-CN" altLang="en-US" sz="2800" b="1" dirty="0" smtClean="0">
                <a:solidFill>
                  <a:srgbClr val="0000FF"/>
                </a:solidFill>
                <a:latin typeface="Arial" pitchFamily="34" charset="0"/>
                <a:ea typeface="华文细黑" pitchFamily="2" charset="-122"/>
                <a:cs typeface="Arial" pitchFamily="34" charset="0"/>
              </a:rPr>
              <a:t>和</a:t>
            </a:r>
            <a:r>
              <a:rPr lang="en-US" altLang="zh-CN" sz="2800" b="1" dirty="0" smtClean="0">
                <a:solidFill>
                  <a:srgbClr val="0000FF"/>
                </a:solidFill>
                <a:latin typeface="Arial" pitchFamily="34" charset="0"/>
                <a:ea typeface="华文细黑" pitchFamily="2" charset="-122"/>
                <a:cs typeface="Arial" pitchFamily="34" charset="0"/>
              </a:rPr>
              <a:t>Swing</a:t>
            </a:r>
            <a:r>
              <a:rPr lang="zh-CN" altLang="en-US" sz="2800" b="1" dirty="0" smtClean="0">
                <a:solidFill>
                  <a:srgbClr val="0000FF"/>
                </a:solidFill>
                <a:latin typeface="Arial" pitchFamily="34" charset="0"/>
                <a:ea typeface="华文细黑" pitchFamily="2" charset="-122"/>
                <a:cs typeface="Arial" pitchFamily="34" charset="0"/>
              </a:rPr>
              <a:t>区别</a:t>
            </a:r>
            <a:endParaRPr lang="en-US" altLang="zh-CN" sz="2800" b="1" dirty="0" smtClean="0">
              <a:solidFill>
                <a:srgbClr val="0000FF"/>
              </a:solidFill>
              <a:latin typeface="Arial" pitchFamily="34" charset="0"/>
              <a:ea typeface="华文细黑" pitchFamily="2" charset="-122"/>
              <a:cs typeface="Arial" pitchFamily="34" charset="0"/>
            </a:endParaRPr>
          </a:p>
          <a:p>
            <a:pPr lvl="0" indent="-360000" algn="just">
              <a:spcAft>
                <a:spcPts val="600"/>
              </a:spcAft>
              <a:buFont typeface="Wingdings" panose="05000000000000000000" pitchFamily="2" charset="2"/>
              <a:buChar char="ü"/>
            </a:pPr>
            <a:r>
              <a:rPr lang="en-US" altLang="zh-CN" sz="2600" b="1" dirty="0" smtClean="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是基于本地方法的</a:t>
            </a:r>
            <a:r>
              <a:rPr lang="en-US" altLang="zh-CN" sz="2600" b="1" dirty="0">
                <a:latin typeface="Arial" panose="020B0604020202020204" pitchFamily="34" charset="0"/>
                <a:ea typeface="华文楷体" panose="02010600040101010101" pitchFamily="2" charset="-122"/>
                <a:cs typeface="Arial" panose="020B0604020202020204" pitchFamily="34" charset="0"/>
              </a:rPr>
              <a:t>C/C++</a:t>
            </a:r>
            <a:r>
              <a:rPr lang="zh-CN" altLang="zh-CN" sz="2600" b="1" dirty="0">
                <a:latin typeface="Arial" panose="020B0604020202020204" pitchFamily="34" charset="0"/>
                <a:ea typeface="华文楷体" panose="02010600040101010101" pitchFamily="2" charset="-122"/>
                <a:cs typeface="Arial" panose="020B0604020202020204" pitchFamily="34" charset="0"/>
              </a:rPr>
              <a:t>程序，其运行速度比较快，</a:t>
            </a:r>
            <a:r>
              <a:rPr lang="en-US" altLang="zh-CN" sz="2600" b="1" dirty="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是基于</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的</a:t>
            </a:r>
            <a:r>
              <a:rPr lang="en-US" altLang="zh-CN" sz="2600" b="1" dirty="0">
                <a:latin typeface="Arial" panose="020B0604020202020204" pitchFamily="34" charset="0"/>
                <a:ea typeface="华文楷体" panose="02010600040101010101" pitchFamily="2" charset="-122"/>
                <a:cs typeface="Arial" panose="020B0604020202020204" pitchFamily="34" charset="0"/>
              </a:rPr>
              <a:t>Java</a:t>
            </a:r>
            <a:r>
              <a:rPr lang="zh-CN" altLang="zh-CN" sz="2600" b="1" dirty="0">
                <a:latin typeface="Arial" panose="020B0604020202020204" pitchFamily="34" charset="0"/>
                <a:ea typeface="华文楷体" panose="02010600040101010101" pitchFamily="2" charset="-122"/>
                <a:cs typeface="Arial" panose="020B0604020202020204" pitchFamily="34" charset="0"/>
              </a:rPr>
              <a:t>程序，其运行速度比</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要慢</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600" b="1" dirty="0" smtClean="0">
              <a:latin typeface="Arial" panose="020B0604020202020204" pitchFamily="34" charset="0"/>
              <a:ea typeface="华文楷体" panose="02010600040101010101" pitchFamily="2" charset="-122"/>
              <a:cs typeface="Arial" panose="020B0604020202020204" pitchFamily="34" charset="0"/>
            </a:endParaRPr>
          </a:p>
          <a:p>
            <a:pPr indent="-360000" algn="just">
              <a:spcAft>
                <a:spcPts val="600"/>
              </a:spcAft>
              <a:buFont typeface="Wingdings" panose="05000000000000000000" pitchFamily="2" charset="2"/>
              <a:buChar char="ü"/>
            </a:pPr>
            <a:r>
              <a:rPr lang="en-US" altLang="zh-CN" sz="2600" b="1" dirty="0" smtClean="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的控件在不同的平台可能表现不同</a:t>
            </a:r>
            <a:r>
              <a:rPr lang="en-US" altLang="zh-CN" sz="2600" b="1" dirty="0">
                <a:latin typeface="Arial" panose="020B0604020202020204" pitchFamily="34" charset="0"/>
                <a:ea typeface="华文楷体" panose="02010600040101010101" pitchFamily="2" charset="-122"/>
                <a:cs typeface="Arial" panose="020B0604020202020204" pitchFamily="34" charset="0"/>
              </a:rPr>
              <a:t>(</a:t>
            </a:r>
            <a:r>
              <a:rPr lang="zh-CN" altLang="zh-CN" sz="2600" b="1" dirty="0">
                <a:latin typeface="Arial" panose="020B0604020202020204" pitchFamily="34" charset="0"/>
                <a:ea typeface="华文楷体" panose="02010600040101010101" pitchFamily="2" charset="-122"/>
                <a:cs typeface="Arial" panose="020B0604020202020204" pitchFamily="34" charset="0"/>
              </a:rPr>
              <a:t>例如，在</a:t>
            </a:r>
            <a:r>
              <a:rPr lang="en-US" altLang="zh-CN" sz="2600" b="1" dirty="0">
                <a:latin typeface="Arial" panose="020B0604020202020204" pitchFamily="34" charset="0"/>
                <a:ea typeface="华文楷体" panose="02010600040101010101" pitchFamily="2" charset="-122"/>
                <a:cs typeface="Arial" panose="020B0604020202020204" pitchFamily="34" charset="0"/>
              </a:rPr>
              <a:t>Windows</a:t>
            </a:r>
            <a:r>
              <a:rPr lang="zh-CN" altLang="zh-CN" sz="2600" b="1" dirty="0">
                <a:latin typeface="Arial" panose="020B0604020202020204" pitchFamily="34" charset="0"/>
                <a:ea typeface="华文楷体" panose="02010600040101010101" pitchFamily="2" charset="-122"/>
                <a:cs typeface="Arial" panose="020B0604020202020204" pitchFamily="34" charset="0"/>
              </a:rPr>
              <a:t>操作系统上的</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窗口是</a:t>
            </a:r>
            <a:r>
              <a:rPr lang="en-US" altLang="zh-CN" sz="2600" b="1" dirty="0">
                <a:latin typeface="Arial" panose="020B0604020202020204" pitchFamily="34" charset="0"/>
                <a:ea typeface="华文楷体" panose="02010600040101010101" pitchFamily="2" charset="-122"/>
                <a:cs typeface="Arial" panose="020B0604020202020204" pitchFamily="34" charset="0"/>
              </a:rPr>
              <a:t>Windows</a:t>
            </a:r>
            <a:r>
              <a:rPr lang="zh-CN" altLang="zh-CN" sz="2600" b="1" dirty="0">
                <a:latin typeface="Arial" panose="020B0604020202020204" pitchFamily="34" charset="0"/>
                <a:ea typeface="华文楷体" panose="02010600040101010101" pitchFamily="2" charset="-122"/>
                <a:cs typeface="Arial" panose="020B0604020202020204" pitchFamily="34" charset="0"/>
              </a:rPr>
              <a:t>的风格，而在</a:t>
            </a:r>
            <a:r>
              <a:rPr lang="en-US" altLang="zh-CN" sz="2600" b="1" dirty="0">
                <a:latin typeface="Arial" panose="020B0604020202020204" pitchFamily="34" charset="0"/>
                <a:ea typeface="华文楷体" panose="02010600040101010101" pitchFamily="2" charset="-122"/>
                <a:cs typeface="Arial" panose="020B0604020202020204" pitchFamily="34" charset="0"/>
              </a:rPr>
              <a:t>Unix</a:t>
            </a:r>
            <a:r>
              <a:rPr lang="zh-CN" altLang="zh-CN" sz="2600" b="1" dirty="0">
                <a:latin typeface="Arial" panose="020B0604020202020204" pitchFamily="34" charset="0"/>
                <a:ea typeface="华文楷体" panose="02010600040101010101" pitchFamily="2" charset="-122"/>
                <a:cs typeface="Arial" panose="020B0604020202020204" pitchFamily="34" charset="0"/>
              </a:rPr>
              <a:t>操作系统上的则是</a:t>
            </a:r>
            <a:r>
              <a:rPr lang="en-US" altLang="zh-CN" sz="2600" b="1" dirty="0" err="1">
                <a:latin typeface="Arial" panose="020B0604020202020204" pitchFamily="34" charset="0"/>
                <a:ea typeface="华文楷体" panose="02010600040101010101" pitchFamily="2" charset="-122"/>
                <a:cs typeface="Arial" panose="020B0604020202020204" pitchFamily="34" charset="0"/>
              </a:rPr>
              <a:t>XWindow</a:t>
            </a:r>
            <a:r>
              <a:rPr lang="zh-CN" altLang="zh-CN" sz="2600" b="1" dirty="0">
                <a:latin typeface="Arial" panose="020B0604020202020204" pitchFamily="34" charset="0"/>
                <a:ea typeface="华文楷体" panose="02010600040101010101" pitchFamily="2" charset="-122"/>
                <a:cs typeface="Arial" panose="020B0604020202020204" pitchFamily="34" charset="0"/>
              </a:rPr>
              <a:t>风格</a:t>
            </a:r>
            <a:r>
              <a:rPr lang="en-US" altLang="zh-CN" sz="2600" b="1" dirty="0">
                <a:latin typeface="Arial" panose="020B0604020202020204" pitchFamily="34" charset="0"/>
                <a:ea typeface="华文楷体" panose="02010600040101010101" pitchFamily="2" charset="-122"/>
                <a:cs typeface="Arial" panose="020B0604020202020204" pitchFamily="34" charset="0"/>
              </a:rPr>
              <a:t>)</a:t>
            </a:r>
            <a:r>
              <a:rPr lang="zh-CN" altLang="zh-CN" sz="2600" b="1" dirty="0">
                <a:latin typeface="Arial" panose="020B0604020202020204" pitchFamily="34" charset="0"/>
                <a:ea typeface="华文楷体" panose="02010600040101010101" pitchFamily="2" charset="-122"/>
                <a:cs typeface="Arial" panose="020B0604020202020204" pitchFamily="34" charset="0"/>
              </a:rPr>
              <a:t>，而</a:t>
            </a:r>
            <a:r>
              <a:rPr lang="en-US" altLang="zh-CN" sz="2600" b="1" dirty="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在所有平台表现是一致的</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600" b="1" dirty="0" smtClean="0">
              <a:latin typeface="Arial" panose="020B0604020202020204" pitchFamily="34" charset="0"/>
              <a:ea typeface="华文楷体" panose="02010600040101010101" pitchFamily="2" charset="-122"/>
              <a:cs typeface="Arial" panose="020B0604020202020204" pitchFamily="34" charset="0"/>
            </a:endParaRPr>
          </a:p>
          <a:p>
            <a:pPr indent="-360000" algn="just">
              <a:spcAft>
                <a:spcPts val="600"/>
              </a:spcAft>
              <a:buFont typeface="Wingdings" panose="05000000000000000000" pitchFamily="2" charset="2"/>
              <a:buChar char="ü"/>
            </a:pPr>
            <a:r>
              <a:rPr lang="en-US" altLang="zh-CN" sz="2600" b="1" dirty="0" smtClean="0">
                <a:latin typeface="Arial" panose="020B0604020202020204" pitchFamily="34" charset="0"/>
                <a:ea typeface="华文楷体" panose="02010600040101010101" pitchFamily="2" charset="-122"/>
                <a:cs typeface="Arial" panose="020B0604020202020204" pitchFamily="34" charset="0"/>
              </a:rPr>
              <a:t>Swing</a:t>
            </a:r>
            <a:r>
              <a:rPr lang="zh-CN" altLang="en-US" sz="2600" b="1" dirty="0" smtClean="0">
                <a:latin typeface="Arial" panose="020B0604020202020204" pitchFamily="34" charset="0"/>
                <a:ea typeface="华文楷体" panose="02010600040101010101" pitchFamily="2" charset="-122"/>
                <a:cs typeface="Arial" panose="020B0604020202020204" pitchFamily="34" charset="0"/>
              </a:rPr>
              <a:t>要比</a:t>
            </a:r>
            <a:r>
              <a:rPr lang="en-US" altLang="zh-CN" sz="2600" b="1" dirty="0" smtClean="0">
                <a:latin typeface="Arial" panose="020B0604020202020204" pitchFamily="34" charset="0"/>
                <a:ea typeface="华文楷体" panose="02010600040101010101" pitchFamily="2" charset="-122"/>
                <a:cs typeface="Arial" panose="020B0604020202020204" pitchFamily="34" charset="0"/>
              </a:rPr>
              <a:t>AWT</a:t>
            </a:r>
            <a:r>
              <a:rPr lang="zh-CN" altLang="en-US" sz="2600" b="1" dirty="0" smtClean="0">
                <a:latin typeface="Arial" panose="020B0604020202020204" pitchFamily="34" charset="0"/>
                <a:ea typeface="华文楷体" panose="02010600040101010101" pitchFamily="2" charset="-122"/>
                <a:cs typeface="Arial" panose="020B0604020202020204" pitchFamily="34" charset="0"/>
              </a:rPr>
              <a:t>拥有更多的功能。</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由于</a:t>
            </a:r>
            <a:r>
              <a:rPr lang="en-US" altLang="zh-CN" sz="2600" b="1" dirty="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是在</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基础上扩展而来的，因此，</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依赖于</a:t>
            </a:r>
            <a:r>
              <a:rPr lang="en-US" altLang="zh-CN" sz="2600" b="1" dirty="0">
                <a:latin typeface="Arial" panose="020B0604020202020204" pitchFamily="34" charset="0"/>
                <a:ea typeface="华文楷体" panose="02010600040101010101" pitchFamily="2" charset="-122"/>
                <a:cs typeface="Arial" panose="020B0604020202020204" pitchFamily="34" charset="0"/>
              </a:rPr>
              <a:t>AWT</a:t>
            </a:r>
            <a:r>
              <a:rPr lang="zh-CN" altLang="zh-CN" sz="2600" b="1" dirty="0">
                <a:latin typeface="Arial" panose="020B0604020202020204" pitchFamily="34" charset="0"/>
                <a:ea typeface="华文楷体" panose="02010600040101010101" pitchFamily="2" charset="-122"/>
                <a:cs typeface="Arial" panose="020B0604020202020204" pitchFamily="34" charset="0"/>
              </a:rPr>
              <a:t>顶层容器，除此之外，</a:t>
            </a:r>
            <a:r>
              <a:rPr lang="en-US" altLang="zh-CN" sz="2600" b="1" dirty="0">
                <a:latin typeface="Arial" panose="020B0604020202020204" pitchFamily="34" charset="0"/>
                <a:ea typeface="华文楷体" panose="02010600040101010101" pitchFamily="2" charset="-122"/>
                <a:cs typeface="Arial" panose="020B0604020202020204" pitchFamily="34" charset="0"/>
              </a:rPr>
              <a:t>Swing</a:t>
            </a:r>
            <a:r>
              <a:rPr lang="zh-CN" altLang="zh-CN" sz="2600" b="1" dirty="0">
                <a:latin typeface="Arial" panose="020B0604020202020204" pitchFamily="34" charset="0"/>
                <a:ea typeface="华文楷体" panose="02010600040101010101" pitchFamily="2" charset="-122"/>
                <a:cs typeface="Arial" panose="020B0604020202020204" pitchFamily="34" charset="0"/>
              </a:rPr>
              <a:t>几乎实现了所有平台上的标准组件</a:t>
            </a:r>
            <a:r>
              <a:rPr lang="zh-CN" altLang="zh-CN" sz="26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600" b="1" dirty="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96757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7.1AWT</a:t>
            </a:r>
            <a:r>
              <a:rPr lang="zh-CN" altLang="en-US" dirty="0" smtClean="0"/>
              <a:t>与</a:t>
            </a:r>
            <a:r>
              <a:rPr lang="en-US" altLang="zh-CN" dirty="0" smtClean="0"/>
              <a:t>Swing</a:t>
            </a:r>
            <a:endParaRPr lang="zh-CN" altLang="en-US" dirty="0"/>
          </a:p>
        </p:txBody>
      </p:sp>
      <p:sp>
        <p:nvSpPr>
          <p:cNvPr id="5" name="TextBox 4"/>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AWT</a:t>
            </a:r>
            <a:r>
              <a:rPr lang="zh-CN" altLang="en-US" sz="2800" b="1" dirty="0" smtClean="0">
                <a:solidFill>
                  <a:srgbClr val="FF0000"/>
                </a:solidFill>
                <a:latin typeface="Arial" pitchFamily="34" charset="0"/>
                <a:ea typeface="华文细黑" pitchFamily="2" charset="-122"/>
                <a:cs typeface="Arial" pitchFamily="34" charset="0"/>
              </a:rPr>
              <a:t>中主要类继承关系</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矩形 5"/>
          <p:cNvSpPr/>
          <p:nvPr/>
        </p:nvSpPr>
        <p:spPr>
          <a:xfrm>
            <a:off x="3347864" y="2636912"/>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Component</a:t>
            </a:r>
            <a:endParaRPr lang="zh-CN" altLang="en-US" sz="2000" dirty="0">
              <a:latin typeface="Arial" pitchFamily="34" charset="0"/>
              <a:cs typeface="Arial" pitchFamily="34" charset="0"/>
            </a:endParaRPr>
          </a:p>
        </p:txBody>
      </p:sp>
      <p:sp>
        <p:nvSpPr>
          <p:cNvPr id="9" name="矩形 8"/>
          <p:cNvSpPr/>
          <p:nvPr/>
        </p:nvSpPr>
        <p:spPr>
          <a:xfrm>
            <a:off x="3352056" y="3645024"/>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Container</a:t>
            </a:r>
            <a:endParaRPr lang="zh-CN" altLang="en-US" sz="2000" dirty="0">
              <a:latin typeface="Arial" pitchFamily="34" charset="0"/>
              <a:cs typeface="Arial" pitchFamily="34" charset="0"/>
            </a:endParaRPr>
          </a:p>
        </p:txBody>
      </p:sp>
      <p:sp>
        <p:nvSpPr>
          <p:cNvPr id="10" name="矩形 9"/>
          <p:cNvSpPr/>
          <p:nvPr/>
        </p:nvSpPr>
        <p:spPr>
          <a:xfrm>
            <a:off x="4211960" y="4725144"/>
            <a:ext cx="136815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Window</a:t>
            </a:r>
            <a:endParaRPr lang="zh-CN" altLang="en-US" sz="2000" dirty="0">
              <a:latin typeface="Arial" pitchFamily="34" charset="0"/>
              <a:cs typeface="Arial" pitchFamily="34" charset="0"/>
            </a:endParaRPr>
          </a:p>
        </p:txBody>
      </p:sp>
      <p:sp>
        <p:nvSpPr>
          <p:cNvPr id="11" name="矩形 10"/>
          <p:cNvSpPr/>
          <p:nvPr/>
        </p:nvSpPr>
        <p:spPr>
          <a:xfrm>
            <a:off x="2483768" y="4725144"/>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Panel</a:t>
            </a:r>
            <a:endParaRPr lang="zh-CN" altLang="en-US" sz="2000" dirty="0">
              <a:latin typeface="Arial" pitchFamily="34" charset="0"/>
              <a:cs typeface="Arial" pitchFamily="34" charset="0"/>
            </a:endParaRPr>
          </a:p>
        </p:txBody>
      </p:sp>
      <p:sp>
        <p:nvSpPr>
          <p:cNvPr id="12" name="矩形 11"/>
          <p:cNvSpPr/>
          <p:nvPr/>
        </p:nvSpPr>
        <p:spPr>
          <a:xfrm>
            <a:off x="3203848" y="6237312"/>
            <a:ext cx="1512168" cy="404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Framework</a:t>
            </a:r>
            <a:endParaRPr lang="zh-CN" altLang="en-US" sz="2000" dirty="0">
              <a:latin typeface="Arial" pitchFamily="34" charset="0"/>
              <a:cs typeface="Arial" pitchFamily="34" charset="0"/>
            </a:endParaRPr>
          </a:p>
        </p:txBody>
      </p:sp>
      <p:sp>
        <p:nvSpPr>
          <p:cNvPr id="13" name="矩形 12"/>
          <p:cNvSpPr/>
          <p:nvPr/>
        </p:nvSpPr>
        <p:spPr>
          <a:xfrm>
            <a:off x="4788024" y="6237312"/>
            <a:ext cx="1152128" cy="404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Dialog</a:t>
            </a:r>
            <a:endParaRPr lang="zh-CN" altLang="en-US" sz="2000" dirty="0">
              <a:latin typeface="Arial" pitchFamily="34" charset="0"/>
              <a:cs typeface="Arial" pitchFamily="34" charset="0"/>
            </a:endParaRPr>
          </a:p>
        </p:txBody>
      </p:sp>
      <p:sp>
        <p:nvSpPr>
          <p:cNvPr id="14" name="矩形 13"/>
          <p:cNvSpPr/>
          <p:nvPr/>
        </p:nvSpPr>
        <p:spPr>
          <a:xfrm>
            <a:off x="2555776" y="5661248"/>
            <a:ext cx="115212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Applet</a:t>
            </a:r>
            <a:endParaRPr lang="zh-CN" altLang="en-US" sz="2000" dirty="0">
              <a:latin typeface="Arial" pitchFamily="34" charset="0"/>
              <a:cs typeface="Arial" pitchFamily="34" charset="0"/>
            </a:endParaRPr>
          </a:p>
        </p:txBody>
      </p:sp>
      <p:sp>
        <p:nvSpPr>
          <p:cNvPr id="15" name="矩形 14"/>
          <p:cNvSpPr/>
          <p:nvPr/>
        </p:nvSpPr>
        <p:spPr>
          <a:xfrm>
            <a:off x="6770340" y="1556792"/>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Button</a:t>
            </a:r>
            <a:endParaRPr lang="zh-CN" altLang="en-US" sz="2000" dirty="0">
              <a:latin typeface="Arial" pitchFamily="34" charset="0"/>
              <a:cs typeface="Arial" pitchFamily="34" charset="0"/>
            </a:endParaRPr>
          </a:p>
        </p:txBody>
      </p:sp>
      <p:sp>
        <p:nvSpPr>
          <p:cNvPr id="16" name="矩形 15"/>
          <p:cNvSpPr/>
          <p:nvPr/>
        </p:nvSpPr>
        <p:spPr>
          <a:xfrm>
            <a:off x="6770340" y="2132856"/>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Canvas</a:t>
            </a:r>
            <a:endParaRPr lang="zh-CN" altLang="en-US" sz="2000" dirty="0">
              <a:latin typeface="Arial" pitchFamily="34" charset="0"/>
              <a:cs typeface="Arial" pitchFamily="34" charset="0"/>
            </a:endParaRPr>
          </a:p>
        </p:txBody>
      </p:sp>
      <p:sp>
        <p:nvSpPr>
          <p:cNvPr id="17" name="矩形 16"/>
          <p:cNvSpPr/>
          <p:nvPr/>
        </p:nvSpPr>
        <p:spPr>
          <a:xfrm>
            <a:off x="6767736" y="2636912"/>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Checkbox</a:t>
            </a:r>
            <a:endParaRPr lang="zh-CN" altLang="en-US" sz="2000" dirty="0">
              <a:latin typeface="Arial" pitchFamily="34" charset="0"/>
              <a:cs typeface="Arial" pitchFamily="34" charset="0"/>
            </a:endParaRPr>
          </a:p>
        </p:txBody>
      </p:sp>
      <p:sp>
        <p:nvSpPr>
          <p:cNvPr id="18" name="矩形 17"/>
          <p:cNvSpPr/>
          <p:nvPr/>
        </p:nvSpPr>
        <p:spPr>
          <a:xfrm>
            <a:off x="6766148" y="3212976"/>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Choice</a:t>
            </a:r>
            <a:endParaRPr lang="zh-CN" altLang="en-US" sz="2000" dirty="0">
              <a:latin typeface="Arial" pitchFamily="34" charset="0"/>
              <a:cs typeface="Arial" pitchFamily="34" charset="0"/>
            </a:endParaRPr>
          </a:p>
        </p:txBody>
      </p:sp>
      <p:sp>
        <p:nvSpPr>
          <p:cNvPr id="19" name="矩形 18"/>
          <p:cNvSpPr/>
          <p:nvPr/>
        </p:nvSpPr>
        <p:spPr>
          <a:xfrm>
            <a:off x="6751290" y="3789040"/>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Label</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0" name="矩形 19"/>
          <p:cNvSpPr/>
          <p:nvPr/>
        </p:nvSpPr>
        <p:spPr>
          <a:xfrm>
            <a:off x="6736110" y="4365104"/>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List</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1" name="矩形 20"/>
          <p:cNvSpPr/>
          <p:nvPr/>
        </p:nvSpPr>
        <p:spPr>
          <a:xfrm>
            <a:off x="6755482" y="4941168"/>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Scrollbar</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2" name="矩形 21"/>
          <p:cNvSpPr/>
          <p:nvPr/>
        </p:nvSpPr>
        <p:spPr>
          <a:xfrm>
            <a:off x="6732240" y="5445224"/>
            <a:ext cx="208823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TextComponent</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3" name="矩形 22"/>
          <p:cNvSpPr/>
          <p:nvPr/>
        </p:nvSpPr>
        <p:spPr>
          <a:xfrm>
            <a:off x="7812360" y="6237312"/>
            <a:ext cx="125963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TextArea</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4" name="矩形 23"/>
          <p:cNvSpPr/>
          <p:nvPr/>
        </p:nvSpPr>
        <p:spPr>
          <a:xfrm>
            <a:off x="6192688" y="6237312"/>
            <a:ext cx="125963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TextField</a:t>
            </a:r>
            <a:r>
              <a:rPr lang="zh-CN" altLang="en-US" sz="2000" dirty="0" smtClean="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25" name="矩形 24"/>
          <p:cNvSpPr/>
          <p:nvPr/>
        </p:nvSpPr>
        <p:spPr>
          <a:xfrm>
            <a:off x="3347864" y="1628800"/>
            <a:ext cx="158417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Object</a:t>
            </a:r>
            <a:endParaRPr lang="zh-CN" altLang="en-US" sz="2000" dirty="0">
              <a:latin typeface="Arial" pitchFamily="34" charset="0"/>
              <a:cs typeface="Arial" pitchFamily="34" charset="0"/>
            </a:endParaRPr>
          </a:p>
        </p:txBody>
      </p:sp>
      <p:sp>
        <p:nvSpPr>
          <p:cNvPr id="26" name="矩形 25"/>
          <p:cNvSpPr/>
          <p:nvPr/>
        </p:nvSpPr>
        <p:spPr>
          <a:xfrm>
            <a:off x="431032" y="1628800"/>
            <a:ext cx="2232248" cy="4278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MenuComponent</a:t>
            </a:r>
            <a:endParaRPr lang="zh-CN" altLang="en-US" sz="2000" dirty="0">
              <a:latin typeface="Arial" pitchFamily="34" charset="0"/>
              <a:cs typeface="Arial" pitchFamily="34" charset="0"/>
            </a:endParaRPr>
          </a:p>
        </p:txBody>
      </p:sp>
      <p:sp>
        <p:nvSpPr>
          <p:cNvPr id="27" name="矩形 26"/>
          <p:cNvSpPr/>
          <p:nvPr/>
        </p:nvSpPr>
        <p:spPr>
          <a:xfrm>
            <a:off x="35496" y="2713112"/>
            <a:ext cx="1368152" cy="4278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MenuBar</a:t>
            </a:r>
            <a:endParaRPr lang="zh-CN" altLang="en-US" sz="2000" dirty="0">
              <a:latin typeface="Arial" pitchFamily="34" charset="0"/>
              <a:cs typeface="Arial" pitchFamily="34" charset="0"/>
            </a:endParaRPr>
          </a:p>
        </p:txBody>
      </p:sp>
      <p:sp>
        <p:nvSpPr>
          <p:cNvPr id="29" name="矩形 28"/>
          <p:cNvSpPr/>
          <p:nvPr/>
        </p:nvSpPr>
        <p:spPr>
          <a:xfrm>
            <a:off x="1727176" y="2713112"/>
            <a:ext cx="1368152" cy="4278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latin typeface="Arial" pitchFamily="34" charset="0"/>
                <a:cs typeface="Arial" pitchFamily="34" charset="0"/>
              </a:rPr>
              <a:t>MenuItem</a:t>
            </a:r>
            <a:endParaRPr lang="zh-CN" altLang="en-US" sz="2000" dirty="0">
              <a:latin typeface="Arial" pitchFamily="34" charset="0"/>
              <a:cs typeface="Arial" pitchFamily="34" charset="0"/>
            </a:endParaRPr>
          </a:p>
        </p:txBody>
      </p:sp>
      <p:cxnSp>
        <p:nvCxnSpPr>
          <p:cNvPr id="33" name="直接连接符 32"/>
          <p:cNvCxnSpPr>
            <a:stCxn id="25" idx="2"/>
            <a:endCxn id="6" idx="0"/>
          </p:cNvCxnSpPr>
          <p:nvPr/>
        </p:nvCxnSpPr>
        <p:spPr>
          <a:xfrm>
            <a:off x="4139952" y="206084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9" idx="2"/>
            <a:endCxn id="11" idx="0"/>
          </p:cNvCxnSpPr>
          <p:nvPr/>
        </p:nvCxnSpPr>
        <p:spPr>
          <a:xfrm rot="5400000">
            <a:off x="3313956" y="3894956"/>
            <a:ext cx="648072" cy="10123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6" idx="2"/>
            <a:endCxn id="9" idx="0"/>
          </p:cNvCxnSpPr>
          <p:nvPr/>
        </p:nvCxnSpPr>
        <p:spPr>
          <a:xfrm rot="16200000" flipH="1">
            <a:off x="3854016" y="3354896"/>
            <a:ext cx="576064" cy="41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6" idx="3"/>
            <a:endCxn id="15" idx="1"/>
          </p:cNvCxnSpPr>
          <p:nvPr/>
        </p:nvCxnSpPr>
        <p:spPr>
          <a:xfrm flipV="1">
            <a:off x="4932040" y="1772816"/>
            <a:ext cx="1838300" cy="10801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6" idx="3"/>
            <a:endCxn id="16" idx="1"/>
          </p:cNvCxnSpPr>
          <p:nvPr/>
        </p:nvCxnSpPr>
        <p:spPr>
          <a:xfrm flipV="1">
            <a:off x="4932040" y="2348880"/>
            <a:ext cx="1838300" cy="5040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6" idx="3"/>
            <a:endCxn id="17" idx="1"/>
          </p:cNvCxnSpPr>
          <p:nvPr/>
        </p:nvCxnSpPr>
        <p:spPr>
          <a:xfrm>
            <a:off x="4932040" y="2852936"/>
            <a:ext cx="1835696"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 idx="3"/>
            <a:endCxn id="18" idx="1"/>
          </p:cNvCxnSpPr>
          <p:nvPr/>
        </p:nvCxnSpPr>
        <p:spPr>
          <a:xfrm>
            <a:off x="4932040" y="2852936"/>
            <a:ext cx="1834108" cy="576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6" idx="3"/>
            <a:endCxn id="19" idx="1"/>
          </p:cNvCxnSpPr>
          <p:nvPr/>
        </p:nvCxnSpPr>
        <p:spPr>
          <a:xfrm>
            <a:off x="4932040" y="2852936"/>
            <a:ext cx="1819250" cy="115212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6" idx="3"/>
            <a:endCxn id="20" idx="1"/>
          </p:cNvCxnSpPr>
          <p:nvPr/>
        </p:nvCxnSpPr>
        <p:spPr>
          <a:xfrm>
            <a:off x="4932040" y="2852936"/>
            <a:ext cx="1804070" cy="17281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6" idx="3"/>
            <a:endCxn id="21" idx="1"/>
          </p:cNvCxnSpPr>
          <p:nvPr/>
        </p:nvCxnSpPr>
        <p:spPr>
          <a:xfrm>
            <a:off x="4932040" y="2852936"/>
            <a:ext cx="1823442" cy="23042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6" idx="3"/>
            <a:endCxn id="22" idx="1"/>
          </p:cNvCxnSpPr>
          <p:nvPr/>
        </p:nvCxnSpPr>
        <p:spPr>
          <a:xfrm>
            <a:off x="4932040" y="2852936"/>
            <a:ext cx="1800200" cy="28083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9" idx="2"/>
            <a:endCxn id="10" idx="0"/>
          </p:cNvCxnSpPr>
          <p:nvPr/>
        </p:nvCxnSpPr>
        <p:spPr>
          <a:xfrm rot="16200000" flipH="1">
            <a:off x="4196054" y="4025162"/>
            <a:ext cx="648072" cy="7518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10" idx="2"/>
            <a:endCxn id="13" idx="0"/>
          </p:cNvCxnSpPr>
          <p:nvPr/>
        </p:nvCxnSpPr>
        <p:spPr>
          <a:xfrm rot="16200000" flipH="1">
            <a:off x="4626006" y="5499230"/>
            <a:ext cx="1008112" cy="4680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10" idx="2"/>
            <a:endCxn id="12" idx="0"/>
          </p:cNvCxnSpPr>
          <p:nvPr/>
        </p:nvCxnSpPr>
        <p:spPr>
          <a:xfrm rot="5400000">
            <a:off x="3923928" y="5265204"/>
            <a:ext cx="1008112" cy="9361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1" idx="2"/>
            <a:endCxn id="14" idx="0"/>
          </p:cNvCxnSpPr>
          <p:nvPr/>
        </p:nvCxnSpPr>
        <p:spPr>
          <a:xfrm>
            <a:off x="3131840" y="52292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25" idx="1"/>
            <a:endCxn id="26" idx="3"/>
          </p:cNvCxnSpPr>
          <p:nvPr/>
        </p:nvCxnSpPr>
        <p:spPr>
          <a:xfrm flipH="1" flipV="1">
            <a:off x="2663280" y="1842728"/>
            <a:ext cx="684584" cy="2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26" idx="2"/>
            <a:endCxn id="27" idx="0"/>
          </p:cNvCxnSpPr>
          <p:nvPr/>
        </p:nvCxnSpPr>
        <p:spPr>
          <a:xfrm rot="5400000">
            <a:off x="805136" y="1971092"/>
            <a:ext cx="656456" cy="8275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0" name="肘形连接符 109"/>
          <p:cNvCxnSpPr>
            <a:stCxn id="26" idx="2"/>
            <a:endCxn id="29" idx="0"/>
          </p:cNvCxnSpPr>
          <p:nvPr/>
        </p:nvCxnSpPr>
        <p:spPr>
          <a:xfrm rot="16200000" flipH="1">
            <a:off x="1650976" y="1952836"/>
            <a:ext cx="656456" cy="8640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22" idx="2"/>
            <a:endCxn id="24" idx="0"/>
          </p:cNvCxnSpPr>
          <p:nvPr/>
        </p:nvCxnSpPr>
        <p:spPr>
          <a:xfrm rot="5400000">
            <a:off x="7119410" y="5580366"/>
            <a:ext cx="360040" cy="9538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22" idx="2"/>
            <a:endCxn id="23" idx="0"/>
          </p:cNvCxnSpPr>
          <p:nvPr/>
        </p:nvCxnSpPr>
        <p:spPr>
          <a:xfrm rot="16200000" flipH="1">
            <a:off x="7929246" y="5724382"/>
            <a:ext cx="360040" cy="6658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7.1AWT</a:t>
            </a:r>
            <a:r>
              <a:rPr lang="zh-CN" altLang="en-US" dirty="0" smtClean="0"/>
              <a:t>与</a:t>
            </a:r>
            <a:r>
              <a:rPr lang="en-US" altLang="zh-CN" dirty="0" smtClean="0"/>
              <a:t>Swing</a:t>
            </a:r>
            <a:endParaRPr lang="zh-CN" altLang="en-US" dirty="0"/>
          </a:p>
        </p:txBody>
      </p:sp>
      <p:sp>
        <p:nvSpPr>
          <p:cNvPr id="5" name="TextBox 4"/>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Swing</a:t>
            </a:r>
            <a:r>
              <a:rPr lang="zh-CN" altLang="en-US" sz="2800" b="1" dirty="0" smtClean="0">
                <a:solidFill>
                  <a:srgbClr val="FF0000"/>
                </a:solidFill>
                <a:latin typeface="Arial" pitchFamily="34" charset="0"/>
                <a:ea typeface="华文细黑" pitchFamily="2" charset="-122"/>
                <a:cs typeface="Arial" pitchFamily="34" charset="0"/>
              </a:rPr>
              <a:t>中主要类继承关系</a:t>
            </a:r>
            <a:endParaRPr lang="en-US" altLang="zh-CN" sz="2800" b="1" dirty="0" smtClean="0">
              <a:solidFill>
                <a:srgbClr val="FF0000"/>
              </a:solidFill>
              <a:latin typeface="Arial" pitchFamily="34" charset="0"/>
              <a:ea typeface="华文细黑" pitchFamily="2" charset="-122"/>
              <a:cs typeface="Arial" pitchFamily="34" charset="0"/>
            </a:endParaRPr>
          </a:p>
        </p:txBody>
      </p:sp>
      <p:graphicFrame>
        <p:nvGraphicFramePr>
          <p:cNvPr id="200" name="对象 199"/>
          <p:cNvGraphicFramePr>
            <a:graphicFrameLocks noChangeAspect="1"/>
          </p:cNvGraphicFramePr>
          <p:nvPr/>
        </p:nvGraphicFramePr>
        <p:xfrm>
          <a:off x="3203848" y="1484784"/>
          <a:ext cx="4968552" cy="5373216"/>
        </p:xfrm>
        <a:graphic>
          <a:graphicData uri="http://schemas.openxmlformats.org/presentationml/2006/ole">
            <mc:AlternateContent xmlns:mc="http://schemas.openxmlformats.org/markup-compatibility/2006">
              <mc:Choice xmlns:v="urn:schemas-microsoft-com:vml" Requires="v">
                <p:oleObj spid="_x0000_s1036" name="幻灯片" r:id="rId3" imgW="4570541" imgH="4680168" progId="PowerPoint.Slide.12">
                  <p:embed/>
                </p:oleObj>
              </mc:Choice>
              <mc:Fallback>
                <p:oleObj name="幻灯片" r:id="rId3" imgW="4570541" imgH="4680168" progId="PowerPoint.Slide.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484784"/>
                        <a:ext cx="4968552" cy="5373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 name="TextBox 200"/>
          <p:cNvSpPr txBox="1"/>
          <p:nvPr/>
        </p:nvSpPr>
        <p:spPr>
          <a:xfrm>
            <a:off x="323528" y="2132856"/>
            <a:ext cx="2664296" cy="2677656"/>
          </a:xfrm>
          <a:prstGeom prst="rect">
            <a:avLst/>
          </a:prstGeom>
          <a:noFill/>
        </p:spPr>
        <p:txBody>
          <a:bodyPr wrap="square" rtlCol="0">
            <a:spAutoFit/>
          </a:bodyPr>
          <a:lstStyle/>
          <a:p>
            <a:r>
              <a:rPr lang="en-US" altLang="zh-CN" sz="2400" b="1" dirty="0" smtClean="0">
                <a:solidFill>
                  <a:srgbClr val="0000FF"/>
                </a:solidFill>
                <a:latin typeface="华文细黑" pitchFamily="2" charset="-122"/>
                <a:ea typeface="华文细黑" pitchFamily="2" charset="-122"/>
                <a:cs typeface="Arial" pitchFamily="34" charset="0"/>
              </a:rPr>
              <a:t>Swing</a:t>
            </a:r>
            <a:r>
              <a:rPr lang="zh-CN" altLang="en-US" sz="2400" b="1" dirty="0" smtClean="0">
                <a:solidFill>
                  <a:srgbClr val="0000FF"/>
                </a:solidFill>
                <a:latin typeface="华文细黑" pitchFamily="2" charset="-122"/>
                <a:ea typeface="华文细黑" pitchFamily="2" charset="-122"/>
                <a:cs typeface="Arial" pitchFamily="34" charset="0"/>
              </a:rPr>
              <a:t>组件与</a:t>
            </a:r>
            <a:r>
              <a:rPr lang="en-US" altLang="zh-CN" sz="2400" b="1" dirty="0" smtClean="0">
                <a:solidFill>
                  <a:srgbClr val="0000FF"/>
                </a:solidFill>
                <a:latin typeface="华文细黑" pitchFamily="2" charset="-122"/>
                <a:ea typeface="华文细黑" pitchFamily="2" charset="-122"/>
                <a:cs typeface="Arial" pitchFamily="34" charset="0"/>
              </a:rPr>
              <a:t>AWT</a:t>
            </a:r>
            <a:r>
              <a:rPr lang="zh-CN" altLang="en-US" sz="2400" b="1" dirty="0" smtClean="0">
                <a:solidFill>
                  <a:srgbClr val="0000FF"/>
                </a:solidFill>
                <a:latin typeface="华文细黑" pitchFamily="2" charset="-122"/>
                <a:ea typeface="华文细黑" pitchFamily="2" charset="-122"/>
                <a:cs typeface="Arial" pitchFamily="34" charset="0"/>
              </a:rPr>
              <a:t>组件最大的不同是，</a:t>
            </a:r>
            <a:r>
              <a:rPr lang="en-US" altLang="zh-CN" sz="2400" b="1" dirty="0" smtClean="0">
                <a:solidFill>
                  <a:srgbClr val="0000FF"/>
                </a:solidFill>
                <a:latin typeface="华文细黑" pitchFamily="2" charset="-122"/>
                <a:ea typeface="华文细黑" pitchFamily="2" charset="-122"/>
                <a:cs typeface="Arial" pitchFamily="34" charset="0"/>
              </a:rPr>
              <a:t>Swing</a:t>
            </a:r>
            <a:r>
              <a:rPr lang="zh-CN" altLang="en-US" sz="2400" b="1" dirty="0" smtClean="0">
                <a:solidFill>
                  <a:srgbClr val="0000FF"/>
                </a:solidFill>
                <a:latin typeface="华文细黑" pitchFamily="2" charset="-122"/>
                <a:ea typeface="华文细黑" pitchFamily="2" charset="-122"/>
                <a:cs typeface="Arial" pitchFamily="34" charset="0"/>
              </a:rPr>
              <a:t>组件在实现时不包含任何本地代码，因此</a:t>
            </a:r>
            <a:r>
              <a:rPr lang="en-US" altLang="zh-CN" sz="2400" b="1" dirty="0" smtClean="0">
                <a:solidFill>
                  <a:srgbClr val="0000FF"/>
                </a:solidFill>
                <a:latin typeface="华文细黑" pitchFamily="2" charset="-122"/>
                <a:ea typeface="华文细黑" pitchFamily="2" charset="-122"/>
                <a:cs typeface="Arial" pitchFamily="34" charset="0"/>
              </a:rPr>
              <a:t>Swing</a:t>
            </a:r>
            <a:r>
              <a:rPr lang="zh-CN" altLang="en-US" sz="2400" b="1" dirty="0" smtClean="0">
                <a:solidFill>
                  <a:srgbClr val="0000FF"/>
                </a:solidFill>
                <a:latin typeface="华文细黑" pitchFamily="2" charset="-122"/>
                <a:ea typeface="华文细黑" pitchFamily="2" charset="-122"/>
                <a:cs typeface="Arial" pitchFamily="34" charset="0"/>
              </a:rPr>
              <a:t>组件可以不受硬件平台限制。</a:t>
            </a:r>
            <a:endParaRPr lang="zh-CN" altLang="en-US" sz="2400" b="1" dirty="0">
              <a:solidFill>
                <a:srgbClr val="0000FF"/>
              </a:solidFill>
              <a:latin typeface="华文细黑" pitchFamily="2" charset="-122"/>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7.2</a:t>
            </a:r>
            <a:r>
              <a:rPr lang="zh-CN" altLang="en-US" dirty="0" smtClean="0"/>
              <a:t> 容器</a:t>
            </a:r>
            <a:endParaRPr lang="zh-CN" altLang="en-US" dirty="0"/>
          </a:p>
        </p:txBody>
      </p:sp>
      <p:sp>
        <p:nvSpPr>
          <p:cNvPr id="4" name="TextBox 3"/>
          <p:cNvSpPr txBox="1"/>
          <p:nvPr/>
        </p:nvSpPr>
        <p:spPr>
          <a:xfrm>
            <a:off x="361628" y="980728"/>
            <a:ext cx="8496944" cy="4924425"/>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基本概念</a:t>
            </a:r>
            <a:endParaRPr lang="en-US" altLang="zh-CN" sz="3200" b="1" dirty="0" smtClean="0">
              <a:solidFill>
                <a:srgbClr val="FF0000"/>
              </a:solidFill>
              <a:latin typeface="Arial" pitchFamily="34" charset="0"/>
              <a:ea typeface="华文细黑" pitchFamily="2" charset="-122"/>
              <a:cs typeface="Arial" pitchFamily="34" charset="0"/>
            </a:endParaRPr>
          </a:p>
          <a:p>
            <a:pPr algn="just">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组件：</a:t>
            </a:r>
            <a:r>
              <a:rPr lang="zh-CN" altLang="en-US" sz="2800" b="1" dirty="0" smtClean="0">
                <a:latin typeface="Arial" pitchFamily="34" charset="0"/>
                <a:ea typeface="华文细黑" pitchFamily="2" charset="-122"/>
                <a:cs typeface="Arial" pitchFamily="34" charset="0"/>
              </a:rPr>
              <a:t>组件是指构成图形界面的元素，在</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中用类表示，如按钮</a:t>
            </a:r>
            <a:r>
              <a:rPr lang="en-US" altLang="zh-CN" sz="2800" b="1" dirty="0" smtClean="0">
                <a:latin typeface="Arial" pitchFamily="34" charset="0"/>
                <a:ea typeface="华文细黑" pitchFamily="2" charset="-122"/>
                <a:cs typeface="Arial" pitchFamily="34" charset="0"/>
              </a:rPr>
              <a:t>(JButton)</a:t>
            </a:r>
            <a:r>
              <a:rPr lang="zh-CN" altLang="en-US" sz="2800" b="1" dirty="0" smtClean="0">
                <a:latin typeface="Arial" pitchFamily="34" charset="0"/>
                <a:ea typeface="华文细黑" pitchFamily="2" charset="-122"/>
                <a:cs typeface="Arial" pitchFamily="34" charset="0"/>
              </a:rPr>
              <a:t>、标签</a:t>
            </a:r>
            <a:r>
              <a:rPr lang="en-US" altLang="zh-CN" sz="2800" b="1" dirty="0" smtClean="0">
                <a:latin typeface="Arial" pitchFamily="34" charset="0"/>
                <a:ea typeface="华文细黑" pitchFamily="2" charset="-122"/>
                <a:cs typeface="Arial" pitchFamily="34" charset="0"/>
              </a:rPr>
              <a:t>(JLabel)</a:t>
            </a:r>
            <a:r>
              <a:rPr lang="zh-CN" altLang="en-US" sz="2800" b="1" dirty="0" smtClean="0">
                <a:latin typeface="Arial" pitchFamily="34" charset="0"/>
                <a:ea typeface="华文细黑" pitchFamily="2" charset="-122"/>
                <a:cs typeface="Arial" pitchFamily="34" charset="0"/>
              </a:rPr>
              <a:t>、列表</a:t>
            </a:r>
            <a:r>
              <a:rPr lang="en-US" altLang="zh-CN" sz="2800" b="1" dirty="0" smtClean="0">
                <a:latin typeface="Arial" pitchFamily="34" charset="0"/>
                <a:ea typeface="华文细黑" pitchFamily="2" charset="-122"/>
                <a:cs typeface="Arial" pitchFamily="34" charset="0"/>
              </a:rPr>
              <a:t>(JList)</a:t>
            </a:r>
            <a:r>
              <a:rPr lang="zh-CN" altLang="en-US" sz="2800" b="1" dirty="0" smtClean="0">
                <a:latin typeface="Arial" pitchFamily="34" charset="0"/>
                <a:ea typeface="华文细黑" pitchFamily="2" charset="-122"/>
                <a:cs typeface="Arial" pitchFamily="34" charset="0"/>
              </a:rPr>
              <a:t>和文本框</a:t>
            </a:r>
            <a:r>
              <a:rPr lang="en-US" altLang="zh-CN" sz="2800" b="1" dirty="0" smtClean="0">
                <a:latin typeface="Arial" pitchFamily="34" charset="0"/>
                <a:ea typeface="华文细黑" pitchFamily="2" charset="-122"/>
                <a:cs typeface="Arial" pitchFamily="34" charset="0"/>
              </a:rPr>
              <a:t>(JText)</a:t>
            </a:r>
            <a:r>
              <a:rPr lang="zh-CN" altLang="en-US" sz="2800" b="1" dirty="0" smtClean="0">
                <a:latin typeface="Arial" pitchFamily="34" charset="0"/>
                <a:ea typeface="华文细黑" pitchFamily="2" charset="-122"/>
                <a:cs typeface="Arial" pitchFamily="34" charset="0"/>
              </a:rPr>
              <a:t>等。</a:t>
            </a:r>
            <a:endParaRPr lang="en-US" altLang="zh-CN" sz="28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组件分类</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基本组件：</a:t>
            </a:r>
            <a:r>
              <a:rPr lang="zh-CN" altLang="en-US" sz="2600" b="1" dirty="0" smtClean="0">
                <a:latin typeface="Arial" pitchFamily="34" charset="0"/>
                <a:ea typeface="华文细黑" pitchFamily="2" charset="-122"/>
                <a:cs typeface="Arial" pitchFamily="34" charset="0"/>
              </a:rPr>
              <a:t>不包含其它组件的组件称为基本组件或者原子组件。</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容器组件：</a:t>
            </a:r>
            <a:r>
              <a:rPr lang="zh-CN" altLang="en-US" sz="2600" b="1" dirty="0" smtClean="0">
                <a:latin typeface="Arial" pitchFamily="34" charset="0"/>
                <a:ea typeface="华文细黑" pitchFamily="2" charset="-122"/>
                <a:cs typeface="Arial" pitchFamily="34" charset="0"/>
              </a:rPr>
              <a:t>包含其它组件的组件称为容器组件，或简称为容器。容器又可以进一步分为顶层容器和非顶层容器</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中间容器</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75845</TotalTime>
  <Words>2357</Words>
  <Application>Microsoft Office PowerPoint</Application>
  <PresentationFormat>全屏显示(4:3)</PresentationFormat>
  <Paragraphs>283</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聚合</vt:lpstr>
      <vt:lpstr>幻灯片</vt:lpstr>
      <vt:lpstr>Java程序设计</vt:lpstr>
      <vt:lpstr>课程内容</vt:lpstr>
      <vt:lpstr>第7章 Java的图形用户界面设计</vt:lpstr>
      <vt:lpstr>7.1 AWT和Swing</vt:lpstr>
      <vt:lpstr>7.1 AWT和Swing</vt:lpstr>
      <vt:lpstr>7.1 AWT和Swing</vt:lpstr>
      <vt:lpstr>7.1AWT与Swing</vt:lpstr>
      <vt:lpstr>7.1AWT与Swing</vt:lpstr>
      <vt:lpstr>7.2 容器</vt:lpstr>
      <vt:lpstr>7.2 容器</vt:lpstr>
      <vt:lpstr>7.2 容器</vt:lpstr>
      <vt:lpstr>7.2 容器</vt:lpstr>
      <vt:lpstr>7.2 容器</vt:lpstr>
      <vt:lpstr>7.2 容器</vt:lpstr>
      <vt:lpstr>7.2 容器</vt:lpstr>
      <vt:lpstr>7.3 布局</vt:lpstr>
      <vt:lpstr>7.3 布局</vt:lpstr>
      <vt:lpstr>7.3 布局</vt:lpstr>
      <vt:lpstr>7.3 布局</vt:lpstr>
      <vt:lpstr>7.3 布局</vt:lpstr>
      <vt:lpstr>7.3 布局</vt:lpstr>
      <vt:lpstr>7.3 布局</vt:lpstr>
      <vt:lpstr>7.3 布局</vt:lpstr>
      <vt:lpstr>7.3 布局</vt:lpstr>
      <vt:lpstr>7.3 布局</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7.4 事件处理</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1057</cp:revision>
  <dcterms:created xsi:type="dcterms:W3CDTF">2010-11-29T01:45:49Z</dcterms:created>
  <dcterms:modified xsi:type="dcterms:W3CDTF">2016-07-17T12:25:46Z</dcterms:modified>
</cp:coreProperties>
</file>