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96" r:id="rId3"/>
    <p:sldId id="298" r:id="rId4"/>
    <p:sldId id="299" r:id="rId5"/>
    <p:sldId id="355" r:id="rId6"/>
    <p:sldId id="356" r:id="rId7"/>
    <p:sldId id="358" r:id="rId8"/>
    <p:sldId id="359" r:id="rId9"/>
    <p:sldId id="357" r:id="rId10"/>
    <p:sldId id="350" r:id="rId11"/>
    <p:sldId id="360" r:id="rId12"/>
    <p:sldId id="361" r:id="rId13"/>
    <p:sldId id="362" r:id="rId14"/>
    <p:sldId id="363" r:id="rId15"/>
    <p:sldId id="364" r:id="rId16"/>
    <p:sldId id="351" r:id="rId17"/>
    <p:sldId id="380" r:id="rId18"/>
    <p:sldId id="365" r:id="rId19"/>
    <p:sldId id="352" r:id="rId20"/>
    <p:sldId id="367" r:id="rId21"/>
    <p:sldId id="368" r:id="rId22"/>
    <p:sldId id="381" r:id="rId23"/>
    <p:sldId id="382" r:id="rId24"/>
    <p:sldId id="354" r:id="rId25"/>
    <p:sldId id="370" r:id="rId26"/>
    <p:sldId id="371" r:id="rId27"/>
    <p:sldId id="372" r:id="rId28"/>
    <p:sldId id="373" r:id="rId29"/>
    <p:sldId id="383" r:id="rId30"/>
    <p:sldId id="375" r:id="rId31"/>
    <p:sldId id="384" r:id="rId32"/>
    <p:sldId id="376" r:id="rId33"/>
    <p:sldId id="377" r:id="rId34"/>
    <p:sldId id="387" r:id="rId35"/>
    <p:sldId id="388" r:id="rId36"/>
    <p:sldId id="389" r:id="rId37"/>
    <p:sldId id="390" r:id="rId38"/>
    <p:sldId id="37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6475" autoAdjust="0"/>
  </p:normalViewPr>
  <p:slideViewPr>
    <p:cSldViewPr>
      <p:cViewPr varScale="1">
        <p:scale>
          <a:sx n="68" d="100"/>
          <a:sy n="68" d="100"/>
        </p:scale>
        <p:origin x="-5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F887-8D2C-434B-9B77-E273844654E6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1A2A-E813-441E-9C62-C79E591E2B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6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0265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4948" y="142758"/>
            <a:ext cx="8229600" cy="778098"/>
          </a:xfrm>
        </p:spPr>
        <p:txBody>
          <a:bodyPr rtlCol="0">
            <a:normAutofit/>
          </a:bodyPr>
          <a:lstStyle>
            <a:lvl1pPr>
              <a:defRPr sz="4000">
                <a:solidFill>
                  <a:srgbClr val="FF0000"/>
                </a:solidFill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23528" y="993791"/>
            <a:ext cx="84969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51520" y="63813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12936E2-E68A-4693-A9BD-61C525D57B0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Picture 43" descr="shen7_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20882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A03C77-6C6D-424C-AADC-567200E98A25}" type="datetimeFigureOut">
              <a:rPr lang="zh-CN" altLang="en-US" smtClean="0"/>
              <a:pPr/>
              <a:t>2016-07-20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48BD0B-0607-40D4-8E89-53F685825E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829761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程序设计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827630"/>
            <a:ext cx="7772400" cy="125755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孟凡超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哈尔滨工业大学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威海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</a:rPr>
              <a:t>计算机科学与技术学院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mengfanchao74@163.com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386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JChekBox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例子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920880" cy="446449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5"/>
            <a:ext cx="7560840" cy="58052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624"/>
            <a:ext cx="445327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39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未分组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7344816" cy="5616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539552" y="1859338"/>
            <a:ext cx="5184576" cy="432048"/>
          </a:xfrm>
          <a:prstGeom prst="ellipse">
            <a:avLst/>
          </a:prstGeom>
          <a:noFill/>
          <a:ln w="28575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4221088"/>
            <a:ext cx="464378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2420888"/>
            <a:ext cx="39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分组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386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JRadioButton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例子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704856" cy="34225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064896" cy="5616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25144"/>
            <a:ext cx="4276484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39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未分组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064896" cy="5616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2396" y="4725144"/>
            <a:ext cx="40741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683568" y="1816358"/>
            <a:ext cx="5184576" cy="432048"/>
          </a:xfrm>
          <a:prstGeom prst="ellipse">
            <a:avLst/>
          </a:prstGeom>
          <a:noFill/>
          <a:ln w="28575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2420888"/>
            <a:ext cx="39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分组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组合框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(JComboBox)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是一个下拉式菜单，它有两种形式：不可编辑和可编辑。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对于不可编辑的</a:t>
            </a:r>
            <a:r>
              <a:rPr lang="en-US" altLang="zh-CN" sz="26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JComboBox</a:t>
            </a:r>
            <a:r>
              <a:rPr lang="zh-CN" altLang="en-US" sz="26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，用户只在能在现有的选项列表中进行选择。</a:t>
            </a:r>
            <a:endParaRPr lang="en-US" altLang="zh-CN" sz="2600" b="1" dirty="0" smtClean="0">
              <a:latin typeface="Arial" pitchFamily="34" charset="0"/>
              <a:ea typeface="华文楷体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对于可编辑的</a:t>
            </a:r>
            <a:r>
              <a:rPr lang="en-US" altLang="zh-CN" sz="26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JComboBox</a:t>
            </a:r>
            <a:r>
              <a:rPr lang="zh-CN" altLang="en-US" sz="2600" b="1" dirty="0" smtClean="0">
                <a:latin typeface="Arial" pitchFamily="34" charset="0"/>
                <a:ea typeface="华文楷体" pitchFamily="2" charset="-122"/>
                <a:cs typeface="Arial" pitchFamily="34" charset="0"/>
              </a:rPr>
              <a:t>，用户既可以在现有选项中选择，也可以输入新的内容。</a:t>
            </a:r>
            <a:endParaRPr lang="en-US" altLang="zh-CN" sz="2600" b="1" dirty="0" smtClean="0"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904600"/>
            <a:ext cx="83529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通过方法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setEditable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boolean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设置是否可编辑，默认是不可编辑的。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JComboBox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的构造方法：</a:t>
            </a:r>
            <a:endParaRPr lang="en-US" altLang="zh-CN" sz="28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JComboBox();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JComboBox(Object[] items);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JComboBox(ComboBoxModel aModel);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3356992"/>
            <a:ext cx="8352928" cy="156966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Arial" pitchFamily="34" charset="0"/>
              </a:rPr>
              <a:t>JComboBox jcb1;</a:t>
            </a:r>
          </a:p>
          <a:p>
            <a:r>
              <a:rPr lang="en-US" altLang="zh-CN" sz="2400" dirty="0" smtClean="0">
                <a:cs typeface="Arial" pitchFamily="34" charset="0"/>
              </a:rPr>
              <a:t>String[] </a:t>
            </a:r>
            <a:r>
              <a:rPr lang="en-US" altLang="zh-CN" sz="2400" dirty="0" err="1" smtClean="0">
                <a:cs typeface="Arial" pitchFamily="34" charset="0"/>
              </a:rPr>
              <a:t>itemList</a:t>
            </a:r>
            <a:r>
              <a:rPr lang="en-US" altLang="zh-CN" sz="2400" dirty="0" smtClean="0">
                <a:cs typeface="Arial" pitchFamily="34" charset="0"/>
              </a:rPr>
              <a:t>={“</a:t>
            </a:r>
            <a:r>
              <a:rPr lang="en-US" altLang="zh-CN" sz="2400" dirty="0" err="1" smtClean="0">
                <a:cs typeface="Arial" pitchFamily="34" charset="0"/>
              </a:rPr>
              <a:t>One”,”Two”,”Three”,”Four”,”Five</a:t>
            </a:r>
            <a:r>
              <a:rPr lang="en-US" altLang="zh-CN" sz="2400" dirty="0" smtClean="0">
                <a:cs typeface="Arial" pitchFamily="34" charset="0"/>
              </a:rPr>
              <a:t>”};</a:t>
            </a:r>
          </a:p>
          <a:p>
            <a:r>
              <a:rPr lang="en-US" altLang="zh-CN" sz="2400" dirty="0" smtClean="0">
                <a:cs typeface="Arial" pitchFamily="34" charset="0"/>
              </a:rPr>
              <a:t>jcb1=new JComboBox(</a:t>
            </a:r>
            <a:r>
              <a:rPr lang="en-US" altLang="zh-CN" sz="2400" dirty="0" err="1" smtClean="0">
                <a:cs typeface="Arial" pitchFamily="34" charset="0"/>
              </a:rPr>
              <a:t>itemList</a:t>
            </a:r>
            <a:r>
              <a:rPr lang="en-US" altLang="zh-CN" sz="2400" dirty="0" smtClean="0">
                <a:cs typeface="Arial" pitchFamily="34" charset="0"/>
              </a:rPr>
              <a:t>);</a:t>
            </a:r>
          </a:p>
          <a:p>
            <a:r>
              <a:rPr lang="en-US" altLang="zh-CN" sz="2400" dirty="0" smtClean="0">
                <a:cs typeface="Arial" pitchFamily="34" charset="0"/>
              </a:rPr>
              <a:t>jcb1.setSelectedIndex(1);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添加</a:t>
            </a: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/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删除可选项：</a:t>
            </a:r>
            <a:endParaRPr lang="en-US" altLang="zh-CN" sz="28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public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void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err="1" smtClean="0">
                <a:cs typeface="Arial" pitchFamily="34" charset="0"/>
              </a:rPr>
              <a:t>addItem</a:t>
            </a:r>
            <a:r>
              <a:rPr lang="en-US" altLang="zh-CN" sz="2400" dirty="0" smtClean="0">
                <a:cs typeface="Arial" pitchFamily="34" charset="0"/>
              </a:rPr>
              <a:t>(Object </a:t>
            </a:r>
            <a:r>
              <a:rPr lang="en-US" altLang="zh-CN" sz="2400" dirty="0" err="1" smtClean="0">
                <a:cs typeface="Arial" pitchFamily="34" charset="0"/>
              </a:rPr>
              <a:t>anObject</a:t>
            </a:r>
            <a:r>
              <a:rPr lang="en-US" altLang="zh-CN" sz="2400" dirty="0" smtClean="0"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public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void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err="1" smtClean="0">
                <a:cs typeface="Arial" pitchFamily="34" charset="0"/>
              </a:rPr>
              <a:t>insertItemAt</a:t>
            </a:r>
            <a:r>
              <a:rPr lang="en-US" altLang="zh-CN" sz="2400" dirty="0" smtClean="0">
                <a:cs typeface="Arial" pitchFamily="34" charset="0"/>
              </a:rPr>
              <a:t>(Object </a:t>
            </a:r>
            <a:r>
              <a:rPr lang="en-US" altLang="zh-CN" sz="2400" dirty="0" err="1" smtClean="0">
                <a:cs typeface="Arial" pitchFamily="34" charset="0"/>
              </a:rPr>
              <a:t>anObject</a:t>
            </a:r>
            <a:r>
              <a:rPr lang="en-US" altLang="zh-CN" sz="2400" dirty="0" smtClean="0">
                <a:cs typeface="Arial" pitchFamily="34" charset="0"/>
              </a:rPr>
              <a:t>, </a:t>
            </a:r>
            <a:r>
              <a:rPr lang="en-US" altLang="zh-CN" sz="2400" dirty="0" err="1" smtClean="0">
                <a:cs typeface="Arial" pitchFamily="34" charset="0"/>
              </a:rPr>
              <a:t>int</a:t>
            </a:r>
            <a:r>
              <a:rPr lang="en-US" altLang="zh-CN" sz="2400" dirty="0" smtClean="0">
                <a:cs typeface="Arial" pitchFamily="34" charset="0"/>
              </a:rPr>
              <a:t> index);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public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void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err="1" smtClean="0">
                <a:cs typeface="Arial" pitchFamily="34" charset="0"/>
              </a:rPr>
              <a:t>removeAllItems</a:t>
            </a:r>
            <a:r>
              <a:rPr lang="en-US" altLang="zh-CN" sz="2400" dirty="0" smtClean="0">
                <a:cs typeface="Arial" pitchFamily="34" charset="0"/>
              </a:rPr>
              <a:t>();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public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void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err="1" smtClean="0">
                <a:cs typeface="Arial" pitchFamily="34" charset="0"/>
              </a:rPr>
              <a:t>removeItem</a:t>
            </a:r>
            <a:r>
              <a:rPr lang="en-US" altLang="zh-CN" sz="2400" dirty="0" smtClean="0">
                <a:cs typeface="Arial" pitchFamily="34" charset="0"/>
              </a:rPr>
              <a:t>(Object </a:t>
            </a:r>
            <a:r>
              <a:rPr lang="en-US" altLang="zh-CN" sz="2400" dirty="0" err="1" smtClean="0">
                <a:cs typeface="Arial" pitchFamily="34" charset="0"/>
              </a:rPr>
              <a:t>anObject</a:t>
            </a:r>
            <a:r>
              <a:rPr lang="en-US" altLang="zh-CN" sz="2400" dirty="0" smtClean="0"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public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void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err="1" smtClean="0">
                <a:cs typeface="Arial" pitchFamily="34" charset="0"/>
              </a:rPr>
              <a:t>removeItemAt</a:t>
            </a:r>
            <a:r>
              <a:rPr lang="en-US" altLang="zh-CN" sz="2400" dirty="0" smtClean="0">
                <a:cs typeface="Arial" pitchFamily="34" charset="0"/>
              </a:rPr>
              <a:t>(</a:t>
            </a:r>
            <a:r>
              <a:rPr lang="en-US" altLang="zh-CN" sz="2400" dirty="0" err="1" smtClean="0">
                <a:cs typeface="Arial" pitchFamily="34" charset="0"/>
              </a:rPr>
              <a:t>int</a:t>
            </a:r>
            <a:r>
              <a:rPr lang="en-US" altLang="zh-CN" sz="2400" dirty="0" smtClean="0">
                <a:cs typeface="Arial" pitchFamily="34" charset="0"/>
              </a:rPr>
              <a:t> </a:t>
            </a:r>
            <a:r>
              <a:rPr lang="en-US" altLang="zh-CN" sz="2400" dirty="0" err="1" smtClean="0">
                <a:cs typeface="Arial" pitchFamily="34" charset="0"/>
              </a:rPr>
              <a:t>anIndex</a:t>
            </a:r>
            <a:r>
              <a:rPr lang="en-US" altLang="zh-CN" sz="2400" dirty="0" smtClean="0">
                <a:cs typeface="Arial" pitchFamily="34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861048"/>
            <a:ext cx="8352928" cy="267765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Arial" pitchFamily="34" charset="0"/>
              </a:rPr>
              <a:t>JComboBox jcb2=new JComboBox();</a:t>
            </a:r>
          </a:p>
          <a:p>
            <a:r>
              <a:rPr lang="en-US" altLang="zh-CN" sz="2400" dirty="0" smtClean="0">
                <a:cs typeface="Arial" pitchFamily="34" charset="0"/>
              </a:rPr>
              <a:t>jcb2.addItem(“Six”);</a:t>
            </a:r>
          </a:p>
          <a:p>
            <a:r>
              <a:rPr lang="en-US" altLang="zh-CN" sz="2400" dirty="0" smtClean="0">
                <a:cs typeface="Arial" pitchFamily="34" charset="0"/>
              </a:rPr>
              <a:t>jcb2.addItem(“Seven”);</a:t>
            </a:r>
          </a:p>
          <a:p>
            <a:r>
              <a:rPr lang="en-US" altLang="zh-CN" sz="2400" dirty="0" smtClean="0">
                <a:cs typeface="Arial" pitchFamily="34" charset="0"/>
              </a:rPr>
              <a:t>jcb2.addItem(“eight”);</a:t>
            </a:r>
          </a:p>
          <a:p>
            <a:r>
              <a:rPr lang="en-US" altLang="zh-CN" sz="2400" dirty="0" smtClean="0">
                <a:cs typeface="Arial" pitchFamily="34" charset="0"/>
              </a:rPr>
              <a:t>jcb2.addItem(“nine”);</a:t>
            </a:r>
          </a:p>
          <a:p>
            <a:r>
              <a:rPr lang="en-US" altLang="zh-CN" sz="2400" dirty="0" smtClean="0">
                <a:cs typeface="Arial" pitchFamily="34" charset="0"/>
              </a:rPr>
              <a:t>jcb2.setSelectedIndex(2);</a:t>
            </a:r>
          </a:p>
          <a:p>
            <a:r>
              <a:rPr lang="en-US" altLang="zh-CN" sz="2400" dirty="0" smtClean="0">
                <a:cs typeface="Arial" pitchFamily="34" charset="0"/>
              </a:rPr>
              <a:t>Jcb2.setEditable(true);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列表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(JList)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是可供用户进行选择的一系列可选项。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JList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的构造方法：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00335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JList();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JList(</a:t>
            </a:r>
            <a:r>
              <a:rPr lang="en-US" altLang="zh-CN" sz="2400" dirty="0" err="1" smtClean="0">
                <a:solidFill>
                  <a:srgbClr val="C00000"/>
                </a:solidFill>
                <a:cs typeface="Arial" pitchFamily="34" charset="0"/>
              </a:rPr>
              <a:t>ListModel</a:t>
            </a: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cs typeface="Arial" pitchFamily="34" charset="0"/>
              </a:rPr>
              <a:t>dataModel</a:t>
            </a: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JList(Object[] </a:t>
            </a:r>
            <a:r>
              <a:rPr lang="en-US" altLang="zh-CN" sz="2400" dirty="0" err="1" smtClean="0">
                <a:solidFill>
                  <a:srgbClr val="C00000"/>
                </a:solidFill>
                <a:cs typeface="Arial" pitchFamily="34" charset="0"/>
              </a:rPr>
              <a:t>listData</a:t>
            </a: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JList(Vector </a:t>
            </a:r>
            <a:r>
              <a:rPr lang="en-US" altLang="zh-CN" sz="2400" dirty="0" err="1" smtClean="0">
                <a:solidFill>
                  <a:srgbClr val="C00000"/>
                </a:solidFill>
                <a:cs typeface="Arial" pitchFamily="34" charset="0"/>
              </a:rPr>
              <a:t>listData</a:t>
            </a: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573016"/>
            <a:ext cx="734481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Arial" pitchFamily="34" charset="0"/>
              </a:rPr>
              <a:t>String[] </a:t>
            </a:r>
            <a:r>
              <a:rPr lang="en-US" altLang="zh-CN" sz="2400" dirty="0" err="1" smtClean="0">
                <a:cs typeface="Arial" pitchFamily="34" charset="0"/>
              </a:rPr>
              <a:t>listData</a:t>
            </a:r>
            <a:r>
              <a:rPr lang="en-US" altLang="zh-CN" sz="2400" dirty="0" smtClean="0">
                <a:cs typeface="Arial" pitchFamily="34" charset="0"/>
              </a:rPr>
              <a:t>={“one”, “two”, “three”, “four”};</a:t>
            </a:r>
          </a:p>
          <a:p>
            <a:r>
              <a:rPr lang="en-US" altLang="zh-CN" sz="2400" dirty="0" smtClean="0">
                <a:cs typeface="Arial" pitchFamily="34" charset="0"/>
              </a:rPr>
              <a:t>JList </a:t>
            </a:r>
            <a:r>
              <a:rPr lang="en-US" altLang="zh-CN" sz="2400" dirty="0" err="1" smtClean="0">
                <a:cs typeface="Arial" pitchFamily="34" charset="0"/>
              </a:rPr>
              <a:t>jl</a:t>
            </a:r>
            <a:r>
              <a:rPr lang="en-US" altLang="zh-CN" sz="2400" dirty="0" smtClean="0">
                <a:cs typeface="Arial" pitchFamily="34" charset="0"/>
              </a:rPr>
              <a:t>=new JList(</a:t>
            </a:r>
            <a:r>
              <a:rPr lang="en-US" altLang="zh-CN" sz="2400" dirty="0" err="1" smtClean="0">
                <a:cs typeface="Arial" pitchFamily="34" charset="0"/>
              </a:rPr>
              <a:t>listData</a:t>
            </a:r>
            <a:r>
              <a:rPr lang="en-US" altLang="zh-CN" sz="2400" dirty="0" smtClean="0">
                <a:cs typeface="Arial" pitchFamily="34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632848" cy="23083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Arial" pitchFamily="34" charset="0"/>
              </a:rPr>
              <a:t>Vector </a:t>
            </a:r>
            <a:r>
              <a:rPr lang="en-US" altLang="zh-CN" sz="2400" dirty="0" err="1" smtClean="0">
                <a:cs typeface="Arial" pitchFamily="34" charset="0"/>
              </a:rPr>
              <a:t>listData</a:t>
            </a:r>
            <a:r>
              <a:rPr lang="en-US" altLang="zh-CN" sz="2400" dirty="0" smtClean="0">
                <a:cs typeface="Arial" pitchFamily="34" charset="0"/>
              </a:rPr>
              <a:t>=new Vector();</a:t>
            </a:r>
          </a:p>
          <a:p>
            <a:r>
              <a:rPr lang="en-US" altLang="zh-CN" sz="2400" dirty="0" err="1" smtClean="0">
                <a:cs typeface="Arial" pitchFamily="34" charset="0"/>
              </a:rPr>
              <a:t>listData.addElement</a:t>
            </a:r>
            <a:r>
              <a:rPr lang="en-US" altLang="zh-CN" sz="2400" dirty="0" smtClean="0">
                <a:cs typeface="Arial" pitchFamily="34" charset="0"/>
              </a:rPr>
              <a:t>(“one”); </a:t>
            </a:r>
          </a:p>
          <a:p>
            <a:r>
              <a:rPr lang="en-US" altLang="zh-CN" sz="2400" dirty="0" err="1" smtClean="0">
                <a:cs typeface="Arial" pitchFamily="34" charset="0"/>
              </a:rPr>
              <a:t>listData.addElement</a:t>
            </a:r>
            <a:r>
              <a:rPr lang="en-US" altLang="zh-CN" sz="2400" dirty="0" smtClean="0">
                <a:cs typeface="Arial" pitchFamily="34" charset="0"/>
              </a:rPr>
              <a:t>(“two”); </a:t>
            </a:r>
          </a:p>
          <a:p>
            <a:r>
              <a:rPr lang="en-US" altLang="zh-CN" sz="2400" dirty="0" err="1" smtClean="0">
                <a:cs typeface="Arial" pitchFamily="34" charset="0"/>
              </a:rPr>
              <a:t>listData.addElement</a:t>
            </a:r>
            <a:r>
              <a:rPr lang="en-US" altLang="zh-CN" sz="2400" dirty="0" smtClean="0">
                <a:cs typeface="Arial" pitchFamily="34" charset="0"/>
              </a:rPr>
              <a:t>(“three”); </a:t>
            </a:r>
          </a:p>
          <a:p>
            <a:r>
              <a:rPr lang="en-US" altLang="zh-CN" sz="2400" dirty="0" err="1" smtClean="0">
                <a:cs typeface="Arial" pitchFamily="34" charset="0"/>
              </a:rPr>
              <a:t>listData.addElement</a:t>
            </a:r>
            <a:r>
              <a:rPr lang="en-US" altLang="zh-CN" sz="2400" dirty="0" smtClean="0">
                <a:cs typeface="Arial" pitchFamily="34" charset="0"/>
              </a:rPr>
              <a:t>(“four”); </a:t>
            </a:r>
          </a:p>
          <a:p>
            <a:r>
              <a:rPr lang="en-US" altLang="zh-CN" sz="2400" dirty="0" smtClean="0">
                <a:cs typeface="Arial" pitchFamily="34" charset="0"/>
              </a:rPr>
              <a:t>JList </a:t>
            </a:r>
            <a:r>
              <a:rPr lang="en-US" altLang="zh-CN" sz="2400" dirty="0" err="1" smtClean="0">
                <a:cs typeface="Arial" pitchFamily="34" charset="0"/>
              </a:rPr>
              <a:t>jl</a:t>
            </a:r>
            <a:r>
              <a:rPr lang="en-US" altLang="zh-CN" sz="2400" dirty="0" smtClean="0">
                <a:cs typeface="Arial" pitchFamily="34" charset="0"/>
              </a:rPr>
              <a:t>=new JList(data);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概述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标识符和数据类型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表达式和流程控制语句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数组、向量和字符串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进一步讨论对象和类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语言中的异常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的图形用户界面设计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章 </a:t>
            </a:r>
            <a:r>
              <a:rPr lang="en-US" altLang="zh-CN" dirty="0" smtClean="0">
                <a:solidFill>
                  <a:srgbClr val="FF0000"/>
                </a:solidFill>
              </a:rPr>
              <a:t>Swing</a:t>
            </a:r>
            <a:r>
              <a:rPr lang="zh-CN" altLang="en-US" dirty="0" smtClean="0">
                <a:solidFill>
                  <a:srgbClr val="FF0000"/>
                </a:solidFill>
              </a:rPr>
              <a:t>组件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 Applet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线程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网络功能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52736"/>
            <a:ext cx="8640960" cy="23083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Arial" pitchFamily="34" charset="0"/>
              </a:rPr>
              <a:t>DefaultListModel lisModel =new DefaultListModel ();</a:t>
            </a:r>
          </a:p>
          <a:p>
            <a:r>
              <a:rPr lang="en-US" altLang="zh-CN" sz="2400" dirty="0" err="1" smtClean="0">
                <a:cs typeface="Arial" pitchFamily="34" charset="0"/>
              </a:rPr>
              <a:t>listModel.addElement</a:t>
            </a:r>
            <a:r>
              <a:rPr lang="en-US" altLang="zh-CN" sz="2400" dirty="0" smtClean="0">
                <a:cs typeface="Arial" pitchFamily="34" charset="0"/>
              </a:rPr>
              <a:t>(“one”); </a:t>
            </a:r>
          </a:p>
          <a:p>
            <a:r>
              <a:rPr lang="en-US" altLang="zh-CN" sz="2400" dirty="0" err="1" smtClean="0">
                <a:cs typeface="Arial" pitchFamily="34" charset="0"/>
              </a:rPr>
              <a:t>listModel.addElement</a:t>
            </a:r>
            <a:r>
              <a:rPr lang="en-US" altLang="zh-CN" sz="2400" dirty="0" smtClean="0">
                <a:cs typeface="Arial" pitchFamily="34" charset="0"/>
              </a:rPr>
              <a:t>(“two”); </a:t>
            </a:r>
          </a:p>
          <a:p>
            <a:r>
              <a:rPr lang="en-US" altLang="zh-CN" sz="2400" dirty="0" err="1" smtClean="0">
                <a:cs typeface="Arial" pitchFamily="34" charset="0"/>
              </a:rPr>
              <a:t>listModel.addElement</a:t>
            </a:r>
            <a:r>
              <a:rPr lang="en-US" altLang="zh-CN" sz="2400" dirty="0" smtClean="0">
                <a:cs typeface="Arial" pitchFamily="34" charset="0"/>
              </a:rPr>
              <a:t>(“three”); </a:t>
            </a:r>
          </a:p>
          <a:p>
            <a:r>
              <a:rPr lang="en-US" altLang="zh-CN" sz="2400" dirty="0" err="1" smtClean="0">
                <a:cs typeface="Arial" pitchFamily="34" charset="0"/>
              </a:rPr>
              <a:t>listModel.addElement</a:t>
            </a:r>
            <a:r>
              <a:rPr lang="en-US" altLang="zh-CN" sz="2400" dirty="0" smtClean="0">
                <a:cs typeface="Arial" pitchFamily="34" charset="0"/>
              </a:rPr>
              <a:t>(“four”); </a:t>
            </a:r>
          </a:p>
          <a:p>
            <a:r>
              <a:rPr lang="en-US" altLang="zh-CN" sz="2400" dirty="0" smtClean="0">
                <a:cs typeface="Arial" pitchFamily="34" charset="0"/>
              </a:rPr>
              <a:t>JList </a:t>
            </a:r>
            <a:r>
              <a:rPr lang="en-US" altLang="zh-CN" sz="2400" dirty="0" err="1" smtClean="0">
                <a:cs typeface="Arial" pitchFamily="34" charset="0"/>
              </a:rPr>
              <a:t>jl</a:t>
            </a:r>
            <a:r>
              <a:rPr lang="en-US" altLang="zh-CN" sz="2400" dirty="0" smtClean="0">
                <a:cs typeface="Arial" pitchFamily="34" charset="0"/>
              </a:rPr>
              <a:t>=new JList(</a:t>
            </a:r>
            <a:r>
              <a:rPr lang="en-US" altLang="zh-CN" sz="2400" dirty="0" err="1" smtClean="0">
                <a:cs typeface="Arial" pitchFamily="34" charset="0"/>
              </a:rPr>
              <a:t>listModel</a:t>
            </a:r>
            <a:r>
              <a:rPr lang="en-US" altLang="zh-CN" sz="2400" dirty="0" smtClean="0"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6552728" cy="5616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89269"/>
            <a:ext cx="3600400" cy="258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文本组件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文本组件可用于显示信息和提供用户输入功能。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Swing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中的文本组件：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文本域</a:t>
            </a:r>
            <a:r>
              <a:rPr lang="en-US" altLang="zh-CN" sz="26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(JTextField)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口令输入域</a:t>
            </a:r>
            <a:r>
              <a:rPr lang="en-US" altLang="zh-CN" sz="26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JPasswordField</a:t>
            </a:r>
            <a:r>
              <a:rPr lang="en-US" altLang="zh-CN" sz="26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文本区</a:t>
            </a:r>
            <a:r>
              <a:rPr lang="en-US" altLang="zh-CN" sz="26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JTextArea</a:t>
            </a:r>
            <a:r>
              <a:rPr lang="en-US" altLang="zh-CN" sz="26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所有文本组件的共同基类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JTextComponent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文本组件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1340768"/>
          <a:ext cx="8136904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12"/>
                <a:gridCol w="5277992"/>
              </a:tblGrid>
              <a:tr h="2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构造方法</a:t>
                      </a:r>
                      <a:endParaRPr lang="zh-CN" altLang="en-US" sz="2400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说明</a:t>
                      </a:r>
                      <a:endParaRPr lang="zh-CN" altLang="en-US" sz="2400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JTextField()</a:t>
                      </a:r>
                      <a:endParaRPr lang="zh-CN" altLang="en-US" sz="2000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创建一个空的文本框，文本框宽度为</a:t>
                      </a:r>
                      <a:r>
                        <a:rPr lang="en-US" altLang="zh-CN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。</a:t>
                      </a:r>
                      <a:endParaRPr lang="zh-CN" altLang="en-US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JTextField(</a:t>
                      </a:r>
                      <a:r>
                        <a:rPr lang="en-US" altLang="zh-CN" sz="2000" dirty="0" err="1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int</a:t>
                      </a:r>
                      <a:r>
                        <a:rPr lang="zh-CN" altLang="en-US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columns)</a:t>
                      </a:r>
                      <a:endParaRPr lang="zh-CN" altLang="en-US" sz="2000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创建一个空的文本框，文本框宽度由参数</a:t>
                      </a:r>
                      <a:r>
                        <a:rPr lang="en-US" altLang="zh-CN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columns</a:t>
                      </a:r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指定。</a:t>
                      </a:r>
                      <a:endParaRPr lang="zh-CN" altLang="en-US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20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JTextField(String</a:t>
                      </a:r>
                      <a:r>
                        <a:rPr lang="zh-CN" altLang="en-US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text)</a:t>
                      </a:r>
                      <a:endParaRPr lang="zh-CN" altLang="en-US" sz="2000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创建一个文本框，其初始内容由参数</a:t>
                      </a:r>
                      <a:r>
                        <a:rPr lang="en-US" altLang="zh-CN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text</a:t>
                      </a:r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指定。</a:t>
                      </a:r>
                      <a:endParaRPr lang="zh-CN" altLang="en-US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JTextField(String</a:t>
                      </a:r>
                      <a:r>
                        <a:rPr lang="zh-CN" altLang="en-US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text,</a:t>
                      </a:r>
                      <a:r>
                        <a:rPr lang="en-US" altLang="zh-CN" sz="2000" baseline="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                 </a:t>
                      </a:r>
                      <a:r>
                        <a:rPr lang="en-US" altLang="zh-CN" sz="2000" baseline="0" dirty="0" err="1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int</a:t>
                      </a:r>
                      <a:r>
                        <a:rPr lang="en-US" altLang="zh-CN" sz="2000" baseline="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 columns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)</a:t>
                      </a:r>
                      <a:endParaRPr lang="zh-CN" altLang="en-US" sz="2000" dirty="0" smtClean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创建一个文本框，其初始内容由参数</a:t>
                      </a:r>
                      <a:r>
                        <a:rPr lang="en-US" altLang="zh-CN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text</a:t>
                      </a:r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指定，首选宽度由参数</a:t>
                      </a:r>
                      <a:r>
                        <a:rPr lang="en-US" altLang="zh-CN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columns</a:t>
                      </a:r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指定，如果参数</a:t>
                      </a:r>
                      <a:r>
                        <a:rPr lang="en-US" altLang="zh-CN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columns</a:t>
                      </a:r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被设置为</a:t>
                      </a:r>
                      <a:r>
                        <a:rPr lang="en-US" altLang="zh-CN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dirty="0" smtClean="0">
                          <a:latin typeface="Arial" pitchFamily="34" charset="0"/>
                          <a:ea typeface="华文细黑" pitchFamily="2" charset="-122"/>
                          <a:cs typeface="Arial" pitchFamily="34" charset="0"/>
                        </a:rPr>
                        <a:t>，则首选宽度将是组件实现的自然结果。</a:t>
                      </a:r>
                      <a:endParaRPr lang="zh-CN" altLang="en-US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菜单组件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7864" y="1124744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Object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1916832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Component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7864" y="2708920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Container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4" y="3501008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JComponent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4509120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JMenuBar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3808" y="4509120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JPopupMenu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6016" y="4509120"/>
            <a:ext cx="208823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JAbstractButton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92280" y="4509120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JSeparator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75020" y="5229200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JMenuItem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0" y="6093296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JMenu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03848" y="6093296"/>
            <a:ext cx="25202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JCheckboxMenuItem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8144" y="6093296"/>
            <a:ext cx="280831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JRadioButtonMenuItem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直接连接符 18"/>
          <p:cNvCxnSpPr>
            <a:stCxn id="5" idx="2"/>
            <a:endCxn id="6" idx="0"/>
          </p:cNvCxnSpPr>
          <p:nvPr/>
        </p:nvCxnSpPr>
        <p:spPr>
          <a:xfrm>
            <a:off x="4139952" y="16288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  <a:endCxn id="7" idx="0"/>
          </p:cNvCxnSpPr>
          <p:nvPr/>
        </p:nvCxnSpPr>
        <p:spPr>
          <a:xfrm>
            <a:off x="4139952" y="24208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2"/>
            <a:endCxn id="8" idx="0"/>
          </p:cNvCxnSpPr>
          <p:nvPr/>
        </p:nvCxnSpPr>
        <p:spPr>
          <a:xfrm>
            <a:off x="4139952" y="32129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stCxn id="8" idx="2"/>
            <a:endCxn id="9" idx="0"/>
          </p:cNvCxnSpPr>
          <p:nvPr/>
        </p:nvCxnSpPr>
        <p:spPr>
          <a:xfrm rot="5400000">
            <a:off x="2663788" y="3032956"/>
            <a:ext cx="504056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4"/>
          <p:cNvCxnSpPr>
            <a:stCxn id="8" idx="2"/>
            <a:endCxn id="10" idx="0"/>
          </p:cNvCxnSpPr>
          <p:nvPr/>
        </p:nvCxnSpPr>
        <p:spPr>
          <a:xfrm rot="5400000">
            <a:off x="3635896" y="4005064"/>
            <a:ext cx="504056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形状 24"/>
          <p:cNvCxnSpPr>
            <a:stCxn id="8" idx="2"/>
            <a:endCxn id="11" idx="0"/>
          </p:cNvCxnSpPr>
          <p:nvPr/>
        </p:nvCxnSpPr>
        <p:spPr>
          <a:xfrm rot="16200000" flipH="1">
            <a:off x="4698014" y="3447002"/>
            <a:ext cx="504056" cy="16201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形状 24"/>
          <p:cNvCxnSpPr>
            <a:stCxn id="8" idx="2"/>
            <a:endCxn id="12" idx="0"/>
          </p:cNvCxnSpPr>
          <p:nvPr/>
        </p:nvCxnSpPr>
        <p:spPr>
          <a:xfrm rot="16200000" flipH="1">
            <a:off x="5760132" y="2384884"/>
            <a:ext cx="504056" cy="37444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2"/>
            <a:endCxn id="13" idx="0"/>
          </p:cNvCxnSpPr>
          <p:nvPr/>
        </p:nvCxnSpPr>
        <p:spPr>
          <a:xfrm>
            <a:off x="5760132" y="5013176"/>
            <a:ext cx="697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24"/>
          <p:cNvCxnSpPr>
            <a:stCxn id="13" idx="2"/>
            <a:endCxn id="15" idx="0"/>
          </p:cNvCxnSpPr>
          <p:nvPr/>
        </p:nvCxnSpPr>
        <p:spPr>
          <a:xfrm rot="5400000">
            <a:off x="3765398" y="4091586"/>
            <a:ext cx="360040" cy="36433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形状 24"/>
          <p:cNvCxnSpPr>
            <a:stCxn id="13" idx="2"/>
            <a:endCxn id="16" idx="0"/>
          </p:cNvCxnSpPr>
          <p:nvPr/>
        </p:nvCxnSpPr>
        <p:spPr>
          <a:xfrm rot="5400000">
            <a:off x="4935528" y="5261716"/>
            <a:ext cx="360040" cy="1303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形状 24"/>
          <p:cNvCxnSpPr>
            <a:stCxn id="13" idx="2"/>
            <a:endCxn id="17" idx="0"/>
          </p:cNvCxnSpPr>
          <p:nvPr/>
        </p:nvCxnSpPr>
        <p:spPr>
          <a:xfrm rot="16200000" flipH="1">
            <a:off x="6339684" y="5160680"/>
            <a:ext cx="360040" cy="15051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978" y="1038222"/>
            <a:ext cx="385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菜单组件的继承关系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菜单组件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28" y="980728"/>
            <a:ext cx="849694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菜单栏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(JMenuBar)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菜单栏是窗口中的主菜单，用来包容一组菜单。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JFrame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、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JApplet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和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JDialog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等类中定义了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setJMenuBar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JMenuBar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menu)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方法，可以把菜单栏放到窗口的上方。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720514"/>
            <a:ext cx="75608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/>
              <a:t>JFrame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frame=new JFrame(“Menu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Demo”);</a:t>
            </a:r>
          </a:p>
          <a:p>
            <a:r>
              <a:rPr lang="en-US" altLang="zh-CN" sz="2600" dirty="0" smtClean="0"/>
              <a:t>JMenuBar</a:t>
            </a:r>
            <a:r>
              <a:rPr lang="zh-CN" altLang="en-US" sz="2600" dirty="0" smtClean="0"/>
              <a:t> </a:t>
            </a:r>
            <a:r>
              <a:rPr lang="en-US" altLang="zh-CN" sz="2600" dirty="0" err="1" smtClean="0"/>
              <a:t>mb</a:t>
            </a:r>
            <a:r>
              <a:rPr lang="en-US" altLang="zh-CN" sz="2600" dirty="0" smtClean="0"/>
              <a:t>=new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JMenuBar();</a:t>
            </a:r>
          </a:p>
          <a:p>
            <a:r>
              <a:rPr lang="en-US" altLang="zh-CN" sz="2600" dirty="0" err="1" smtClean="0"/>
              <a:t>frame.set</a:t>
            </a:r>
            <a:r>
              <a:rPr lang="en-US" altLang="zh-CN" sz="2600" dirty="0" smtClean="0"/>
              <a:t> JMenuBar(</a:t>
            </a:r>
            <a:r>
              <a:rPr lang="en-US" altLang="zh-CN" sz="2600" dirty="0" err="1" smtClean="0"/>
              <a:t>mb</a:t>
            </a:r>
            <a:r>
              <a:rPr lang="en-US" altLang="zh-CN" sz="2600" dirty="0" smtClean="0"/>
              <a:t>);</a:t>
            </a:r>
            <a:r>
              <a:rPr lang="zh-CN" altLang="en-US" sz="2600" dirty="0" smtClean="0"/>
              <a:t> </a:t>
            </a:r>
            <a:endParaRPr lang="zh-CN" altLang="en-US" sz="2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653136"/>
            <a:ext cx="37814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菜单组件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菜单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(JMenu)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菜单是最基本的下拉菜单，用来包容一组菜单项或子菜单。构造方法如下：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312274"/>
            <a:ext cx="75608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/>
              <a:t>JMenu menu1=new JMenu(“File”);</a:t>
            </a:r>
          </a:p>
          <a:p>
            <a:r>
              <a:rPr lang="en-US" altLang="zh-CN" sz="2600" dirty="0" smtClean="0"/>
              <a:t>JMenu menu2=new JMenu(“Edit”);</a:t>
            </a:r>
          </a:p>
          <a:p>
            <a:r>
              <a:rPr lang="en-US" altLang="zh-CN" sz="2600" dirty="0" smtClean="0"/>
              <a:t>JMenu menu3=new JMenu(“Source”);</a:t>
            </a:r>
          </a:p>
          <a:p>
            <a:r>
              <a:rPr lang="en-US" altLang="zh-CN" sz="2600" dirty="0" err="1" smtClean="0"/>
              <a:t>mb.add</a:t>
            </a:r>
            <a:r>
              <a:rPr lang="en-US" altLang="zh-CN" sz="2600" dirty="0" smtClean="0"/>
              <a:t>(menu1);</a:t>
            </a:r>
          </a:p>
          <a:p>
            <a:r>
              <a:rPr lang="en-US" altLang="zh-CN" sz="2600" dirty="0" err="1" smtClean="0"/>
              <a:t>mb.add</a:t>
            </a:r>
            <a:r>
              <a:rPr lang="en-US" altLang="zh-CN" sz="2600" dirty="0" smtClean="0"/>
              <a:t>(menu2);</a:t>
            </a:r>
          </a:p>
          <a:p>
            <a:r>
              <a:rPr lang="en-US" altLang="zh-CN" sz="2600" dirty="0" err="1" smtClean="0"/>
              <a:t>mb.add</a:t>
            </a:r>
            <a:r>
              <a:rPr lang="en-US" altLang="zh-CN" sz="2600" dirty="0" smtClean="0"/>
              <a:t>(menu3);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492896"/>
            <a:ext cx="6912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zh-CN" altLang="en-US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JMenu(String label);</a:t>
            </a:r>
            <a:endParaRPr lang="zh-CN" altLang="en-US" sz="2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437112"/>
            <a:ext cx="37814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菜单组件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菜单项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(JMenuItem)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如果将整个菜单系统看作是一棵树，那么菜单项就是这棵树的叶子，是菜单系统的最下一级。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菜单项构造方法：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068960"/>
            <a:ext cx="75608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C00000"/>
                </a:solidFill>
              </a:rPr>
              <a:t>JMenuItem(Icon 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icon</a:t>
            </a:r>
            <a:r>
              <a:rPr lang="en-US" altLang="zh-CN" sz="2600" dirty="0" smtClean="0">
                <a:solidFill>
                  <a:srgbClr val="C00000"/>
                </a:solidFill>
              </a:rPr>
              <a:t>); </a:t>
            </a:r>
          </a:p>
          <a:p>
            <a:r>
              <a:rPr lang="en-US" altLang="zh-CN" sz="2600" dirty="0" smtClean="0">
                <a:solidFill>
                  <a:srgbClr val="C00000"/>
                </a:solidFill>
              </a:rPr>
              <a:t>JMenuItem(String text); </a:t>
            </a:r>
          </a:p>
          <a:p>
            <a:r>
              <a:rPr lang="en-US" altLang="zh-CN" sz="2600" dirty="0" smtClean="0">
                <a:solidFill>
                  <a:srgbClr val="C00000"/>
                </a:solidFill>
              </a:rPr>
              <a:t>JMenuItem(String text, Icon icon); </a:t>
            </a:r>
          </a:p>
          <a:p>
            <a:r>
              <a:rPr lang="en-US" altLang="zh-CN" sz="2600" dirty="0" smtClean="0">
                <a:solidFill>
                  <a:srgbClr val="C00000"/>
                </a:solidFill>
              </a:rPr>
              <a:t>JMenuItem(String text, 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600" dirty="0" smtClean="0">
                <a:solidFill>
                  <a:srgbClr val="C00000"/>
                </a:solidFill>
              </a:rPr>
              <a:t> mnemonic);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菜单组件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JMenuItem mi1=new JMenuItem(“New”, </a:t>
            </a:r>
            <a:r>
              <a:rPr lang="en-US" altLang="zh-CN" sz="2400" dirty="0" err="1" smtClean="0"/>
              <a:t>KeyEvent.VK_S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JMenuItem mi2=new JMenuItem(“Open”);</a:t>
            </a:r>
          </a:p>
          <a:p>
            <a:r>
              <a:rPr lang="en-US" altLang="zh-CN" sz="2400" dirty="0" smtClean="0"/>
              <a:t>mi2.setMnemonic(</a:t>
            </a:r>
            <a:r>
              <a:rPr lang="en-US" altLang="zh-CN" sz="2400" dirty="0" err="1" smtClean="0"/>
              <a:t>KeyEvent.VK_O</a:t>
            </a:r>
            <a:r>
              <a:rPr lang="en-US" altLang="zh-CN" sz="2400" dirty="0" smtClean="0"/>
              <a:t>);//</a:t>
            </a:r>
            <a:r>
              <a:rPr lang="zh-CN" altLang="en-US" sz="2400" dirty="0" smtClean="0"/>
              <a:t>设置快捷键</a:t>
            </a:r>
            <a:endParaRPr lang="en-US" altLang="zh-CN" sz="2400" dirty="0" smtClean="0"/>
          </a:p>
          <a:p>
            <a:r>
              <a:rPr lang="en-US" altLang="zh-CN" sz="2400" dirty="0" smtClean="0"/>
              <a:t>JMenuItem mi3=new JMenuItem(“Close”, </a:t>
            </a:r>
            <a:r>
              <a:rPr lang="en-US" altLang="zh-CN" sz="2400" dirty="0" err="1" smtClean="0"/>
              <a:t>KeyEvent.VK_C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menu1.add(mi1);</a:t>
            </a:r>
          </a:p>
          <a:p>
            <a:r>
              <a:rPr lang="en-US" altLang="zh-CN" sz="2400" dirty="0" smtClean="0"/>
              <a:t>menu1.add(mi2);</a:t>
            </a:r>
          </a:p>
          <a:p>
            <a:r>
              <a:rPr lang="en-US" altLang="zh-CN" sz="2400" dirty="0" smtClean="0"/>
              <a:t>menu1.add(mi3);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789040"/>
            <a:ext cx="37909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菜单组件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复选菜单项和单选菜单项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弹出式菜单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026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按钮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标签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组合框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列表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文本组件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菜单组件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对话框、标准对话框与文件</a:t>
            </a:r>
            <a:r>
              <a:rPr lang="zh-CN" altLang="en-US" dirty="0" smtClean="0">
                <a:solidFill>
                  <a:srgbClr val="0000FF"/>
                </a:solidFill>
              </a:rPr>
              <a:t>对话框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表格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对话框、标准对话框与文件对话框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84969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对话框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(JDialog)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可移动窗口，分为有模式对话框和无模式对话框。有模式对话框窗口被关闭之前其他窗口无法接收任何形式输入。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596" y="2448758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600" b="1" dirty="0" smtClean="0">
                <a:solidFill>
                  <a:srgbClr val="0000FF"/>
                </a:solidFill>
              </a:rPr>
              <a:t>JDialog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构造方法：</a:t>
            </a:r>
            <a:endParaRPr lang="en-US" altLang="zh-CN" sz="2600" b="1" dirty="0" smtClean="0">
              <a:solidFill>
                <a:srgbClr val="0000FF"/>
              </a:solidFill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//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(1)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构造一个没有标题的无模式对话框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JDialog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Frame owner);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//(2)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构造一个没有标题对话框，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modal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指明是否为有模式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JDialog(Frame owner, boolean modal);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//(3)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构造一个有标题对话框，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title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指定对话框标题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JDialog(Frame owner, String title);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**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(4)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构造一个有标题对话框，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title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指定对话框标题，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modal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指明是否为有模式**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Jdialog(Frame owner, String title, boolean modal);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对话框、标准对话框与文件对话框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168968" cy="57332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412776"/>
            <a:ext cx="18859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908720"/>
            <a:ext cx="15525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对话框、标准对话框与文件对话框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38668"/>
            <a:ext cx="849694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标准对话框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(JOptionPane)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确认对话框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(showConfirmDialog)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显示问题，要求用户确认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(yes/no/cancel)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输入对话框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(showInputDialog)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提示用户输入。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信息对话框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(showMessageDialog)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显示信息，告知用户发生了什么情况。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选项对话框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(showOptionDialog)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：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显示选项，要求用户选择。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05064"/>
            <a:ext cx="3024336" cy="136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985" y="4005064"/>
            <a:ext cx="2619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517232"/>
            <a:ext cx="286188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5504309"/>
            <a:ext cx="2941880" cy="135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对话框、标准对话框与文件对话框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23708"/>
            <a:ext cx="83529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通过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JOptionPane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的静态方法</a:t>
            </a:r>
            <a:r>
              <a:rPr lang="en-US" altLang="zh-CN" sz="2600" b="1" u="sng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show</a:t>
            </a:r>
            <a:r>
              <a:rPr lang="en-US" altLang="zh-CN" sz="2600" b="1" u="sng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Xxx</a:t>
            </a:r>
            <a:r>
              <a:rPr lang="en-US" altLang="zh-CN" sz="2600" b="1" u="sng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Dialog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实现标准对话框，主要参数有：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Component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parentComponet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对话框父窗口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String title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对话框标题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Object message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显示在对话框中描述信息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messageType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对话框所传递的信息类型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optionType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对话框按钮的类型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Object[] options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对话框上的选项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Icon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icon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对话框上显示的图标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initialValue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初始选项或输入值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对话框、标准对话框与文件对话框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创建信息对话框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28" y="3543399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创建信息对话框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628800"/>
            <a:ext cx="8441057" cy="15121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8388351" cy="24482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32656"/>
            <a:ext cx="286188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2708920"/>
            <a:ext cx="319390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对话框、标准对话框与文件对话框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创建输入对话框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28" y="3543399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创建信选项对话框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08912" cy="18722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548680"/>
            <a:ext cx="2619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77072"/>
            <a:ext cx="8475942" cy="25922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7172" y="2708920"/>
            <a:ext cx="2941880" cy="135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对话框、标准对话框与文件对话框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文件对话框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(JFileChooser)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文件对话框是专门用于对文件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或目录</a:t>
            </a:r>
            <a:r>
              <a:rPr lang="en-US" altLang="zh-CN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  <a:r>
              <a:rPr lang="zh-CN" altLang="en-US" sz="26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进行浏览和选择的对话框。</a:t>
            </a:r>
            <a:endParaRPr lang="en-US" altLang="zh-CN" sz="26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636912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</a:rPr>
              <a:t>构造方法：</a:t>
            </a:r>
            <a:endParaRPr lang="en-US" altLang="zh-CN" sz="2600" b="1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根据用户默认目录创建文件对话框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C00000"/>
                </a:solidFill>
              </a:rPr>
              <a:t>JFileChooser();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根据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File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型参数所指定的目录创建文件对话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框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C00000"/>
                </a:solidFill>
              </a:rPr>
              <a:t>JFileChooser(File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currentDirectory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根据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String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型参数指定的目录创建文件对话框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C00000"/>
                </a:solidFill>
              </a:rPr>
              <a:t>JFile</a:t>
            </a:r>
            <a:r>
              <a:rPr lang="en-US" altLang="zh-CN" sz="2400" dirty="0" smtClean="0">
                <a:solidFill>
                  <a:srgbClr val="C00000"/>
                </a:solidFill>
              </a:rPr>
              <a:t>(String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currentDirectoryPath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对话框、标准对话框与文件对话框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8496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显示文件对话框方法：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484784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显示一个“打开”文件对话框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</a:rPr>
              <a:t>showOpenDialog</a:t>
            </a:r>
            <a:r>
              <a:rPr lang="en-US" altLang="zh-CN" sz="2400" dirty="0" smtClean="0">
                <a:solidFill>
                  <a:srgbClr val="C00000"/>
                </a:solidFill>
              </a:rPr>
              <a:t>(Component parent);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显示“保存”文件对话框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</a:rPr>
              <a:t>showSaveDialog</a:t>
            </a:r>
            <a:r>
              <a:rPr lang="en-US" altLang="zh-CN" sz="2400" dirty="0" smtClean="0">
                <a:solidFill>
                  <a:srgbClr val="C00000"/>
                </a:solidFill>
              </a:rPr>
              <a:t>(Component parent);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显示一个自定义对话框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showDialog(Component parent, 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                   </a:t>
            </a:r>
            <a:r>
              <a:rPr lang="en-US" altLang="zh-CN" sz="2400" dirty="0" smtClean="0">
                <a:solidFill>
                  <a:srgbClr val="C00000"/>
                </a:solidFill>
              </a:rPr>
              <a:t>String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appoveButtonText);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149080"/>
            <a:ext cx="3744416" cy="263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149080"/>
            <a:ext cx="3744416" cy="266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8496944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表格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JTable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构造方法：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003356"/>
            <a:ext cx="79928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 smtClean="0"/>
              <a:t>JTable</a:t>
            </a:r>
            <a:r>
              <a:rPr lang="en-US" altLang="zh-CN" sz="2600" dirty="0" smtClean="0"/>
              <a:t> ();</a:t>
            </a:r>
          </a:p>
          <a:p>
            <a:r>
              <a:rPr lang="en-US" altLang="zh-CN" sz="2600" dirty="0" err="1" smtClean="0"/>
              <a:t>JTable</a:t>
            </a:r>
            <a:r>
              <a:rPr lang="en-US" altLang="zh-CN" sz="2600" dirty="0" smtClean="0"/>
              <a:t>(Object[][] </a:t>
            </a:r>
            <a:r>
              <a:rPr lang="en-US" altLang="zh-CN" sz="2600" dirty="0" err="1" smtClean="0"/>
              <a:t>rowData</a:t>
            </a:r>
            <a:r>
              <a:rPr lang="en-US" altLang="zh-CN" sz="2600" dirty="0" smtClean="0"/>
              <a:t>, Object[] </a:t>
            </a:r>
            <a:r>
              <a:rPr lang="en-US" altLang="zh-CN" sz="2600" dirty="0" err="1" smtClean="0"/>
              <a:t>columnName</a:t>
            </a:r>
            <a:r>
              <a:rPr lang="en-US" altLang="zh-CN" sz="2600" dirty="0" smtClean="0"/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3645024"/>
            <a:ext cx="8136904" cy="156966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Object[][] </a:t>
            </a:r>
            <a:r>
              <a:rPr lang="en-US" altLang="zh-CN" sz="2400" dirty="0" err="1" smtClean="0"/>
              <a:t>cellData</a:t>
            </a:r>
            <a:r>
              <a:rPr lang="en-US" altLang="zh-CN" sz="2400" dirty="0" smtClean="0"/>
              <a:t> = {{"row1-col1", "row1-col2"},</a:t>
            </a:r>
          </a:p>
          <a:p>
            <a:r>
              <a:rPr lang="en-US" altLang="zh-CN" sz="2400" dirty="0" smtClean="0"/>
              <a:t>                                {"row2-col1", "row2-col2"}};</a:t>
            </a:r>
            <a:br>
              <a:rPr lang="en-US" altLang="zh-CN" sz="2400" dirty="0" smtClean="0"/>
            </a:br>
            <a:r>
              <a:rPr lang="en-US" altLang="zh-CN" sz="2400" dirty="0" smtClean="0"/>
              <a:t>String[] </a:t>
            </a:r>
            <a:r>
              <a:rPr lang="en-US" altLang="zh-CN" sz="2400" dirty="0" err="1" smtClean="0"/>
              <a:t>columnNames</a:t>
            </a:r>
            <a:r>
              <a:rPr lang="en-US" altLang="zh-CN" sz="2400" dirty="0" smtClean="0"/>
              <a:t> = {"col1", "col2"};</a:t>
            </a:r>
          </a:p>
          <a:p>
            <a:r>
              <a:rPr lang="en-US" altLang="zh-CN" sz="2400" dirty="0" err="1" smtClean="0"/>
              <a:t>JTable</a:t>
            </a:r>
            <a:r>
              <a:rPr lang="en-US" altLang="zh-CN" sz="2400" dirty="0" smtClean="0"/>
              <a:t> table = new </a:t>
            </a:r>
            <a:r>
              <a:rPr lang="en-US" altLang="zh-CN" sz="2400" dirty="0" err="1" smtClean="0"/>
              <a:t>JTable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cellData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columnNames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628" y="980728"/>
            <a:ext cx="8496944" cy="253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按钮分类</a:t>
            </a:r>
            <a:endParaRPr lang="en-US" altLang="zh-CN" sz="3200" b="1" dirty="0" smtClean="0">
              <a:solidFill>
                <a:srgbClr val="FF0000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普通按钮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(JButton)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切换按钮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(JToggleButton)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复选按钮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(JCheckBox)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单选按钮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(JRadioButton)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835696" y="3789040"/>
            <a:ext cx="5832648" cy="2808312"/>
            <a:chOff x="1979712" y="3789040"/>
            <a:chExt cx="5832648" cy="2808312"/>
          </a:xfrm>
        </p:grpSpPr>
        <p:sp>
          <p:nvSpPr>
            <p:cNvPr id="4" name="矩形 3"/>
            <p:cNvSpPr/>
            <p:nvPr/>
          </p:nvSpPr>
          <p:spPr>
            <a:xfrm>
              <a:off x="3059832" y="3789040"/>
              <a:ext cx="2160240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AbstractButton</a:t>
              </a:r>
              <a:endParaRPr lang="zh-CN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4941168"/>
              <a:ext cx="1584176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JButton</a:t>
              </a:r>
              <a:endParaRPr lang="zh-CN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4941168"/>
              <a:ext cx="1944216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JToggleButton</a:t>
              </a:r>
              <a:endParaRPr lang="zh-CN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19872" y="6093296"/>
              <a:ext cx="1944216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JCheckBox</a:t>
              </a:r>
              <a:endParaRPr lang="zh-CN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68144" y="6093296"/>
              <a:ext cx="1944216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JRadioButton</a:t>
              </a:r>
              <a:endParaRPr lang="zh-CN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067944" y="4293096"/>
              <a:ext cx="216024" cy="216024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肘形连接符 11"/>
            <p:cNvCxnSpPr>
              <a:stCxn id="10" idx="3"/>
              <a:endCxn id="6" idx="0"/>
            </p:cNvCxnSpPr>
            <p:nvPr/>
          </p:nvCxnSpPr>
          <p:spPr>
            <a:xfrm rot="5400000">
              <a:off x="3257854" y="4023066"/>
              <a:ext cx="432048" cy="140415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10" idx="3"/>
              <a:endCxn id="7" idx="0"/>
            </p:cNvCxnSpPr>
            <p:nvPr/>
          </p:nvCxnSpPr>
          <p:spPr>
            <a:xfrm rot="16200000" flipH="1">
              <a:off x="4644008" y="4041068"/>
              <a:ext cx="432048" cy="13681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等腰三角形 16"/>
            <p:cNvSpPr/>
            <p:nvPr/>
          </p:nvSpPr>
          <p:spPr>
            <a:xfrm>
              <a:off x="5436096" y="5445224"/>
              <a:ext cx="216024" cy="216024"/>
            </a:xfrm>
            <a:prstGeom prst="triangl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7" idx="3"/>
              <a:endCxn id="9" idx="0"/>
            </p:cNvCxnSpPr>
            <p:nvPr/>
          </p:nvCxnSpPr>
          <p:spPr>
            <a:xfrm rot="16200000" flipH="1">
              <a:off x="5976156" y="5229200"/>
              <a:ext cx="432048" cy="129614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7" idx="3"/>
              <a:endCxn id="8" idx="0"/>
            </p:cNvCxnSpPr>
            <p:nvPr/>
          </p:nvCxnSpPr>
          <p:spPr>
            <a:xfrm rot="5400000">
              <a:off x="4752020" y="5301208"/>
              <a:ext cx="432048" cy="115212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628" y="980728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普通按钮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JButton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构造方法：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13808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b="1" dirty="0" err="1" smtClean="0">
                <a:cs typeface="Arial" pitchFamily="34" charset="0"/>
              </a:rPr>
              <a:t>JButton</a:t>
            </a:r>
            <a:r>
              <a:rPr lang="en-US" altLang="zh-CN" sz="2400" b="1" dirty="0" smtClean="0">
                <a:cs typeface="Arial" pitchFamily="34" charset="0"/>
              </a:rPr>
              <a:t>();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 err="1" smtClean="0">
                <a:cs typeface="Arial" pitchFamily="34" charset="0"/>
              </a:rPr>
              <a:t>JButton</a:t>
            </a:r>
            <a:r>
              <a:rPr lang="en-US" altLang="zh-CN" sz="2400" b="1" dirty="0" smtClean="0">
                <a:cs typeface="Arial" pitchFamily="34" charset="0"/>
              </a:rPr>
              <a:t>(Icon</a:t>
            </a:r>
            <a:r>
              <a:rPr lang="zh-CN" altLang="en-US" sz="2400" b="1" dirty="0" smtClean="0">
                <a:cs typeface="Arial" pitchFamily="34" charset="0"/>
              </a:rPr>
              <a:t> </a:t>
            </a:r>
            <a:r>
              <a:rPr lang="en-US" altLang="zh-CN" sz="2400" b="1" dirty="0" smtClean="0">
                <a:cs typeface="Arial" pitchFamily="34" charset="0"/>
              </a:rPr>
              <a:t>icon);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 err="1" smtClean="0">
                <a:cs typeface="Arial" pitchFamily="34" charset="0"/>
              </a:rPr>
              <a:t>JButton</a:t>
            </a:r>
            <a:r>
              <a:rPr lang="en-US" altLang="zh-CN" sz="2400" b="1" dirty="0" smtClean="0">
                <a:cs typeface="Arial" pitchFamily="34" charset="0"/>
              </a:rPr>
              <a:t>(String text);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 err="1" smtClean="0">
                <a:cs typeface="Arial" pitchFamily="34" charset="0"/>
              </a:rPr>
              <a:t>Jbutton</a:t>
            </a:r>
            <a:r>
              <a:rPr lang="en-US" altLang="zh-CN" sz="2400" b="1" dirty="0" smtClean="0">
                <a:cs typeface="Arial" pitchFamily="34" charset="0"/>
              </a:rPr>
              <a:t>(String text, Icon</a:t>
            </a:r>
            <a:r>
              <a:rPr lang="zh-CN" altLang="en-US" sz="2400" b="1" dirty="0" smtClean="0">
                <a:cs typeface="Arial" pitchFamily="34" charset="0"/>
              </a:rPr>
              <a:t> </a:t>
            </a:r>
            <a:r>
              <a:rPr lang="en-US" altLang="zh-CN" sz="2400" b="1" dirty="0" smtClean="0">
                <a:cs typeface="Arial" pitchFamily="34" charset="0"/>
              </a:rPr>
              <a:t>icon);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14908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JButton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b1=new JButton();</a:t>
            </a:r>
          </a:p>
          <a:p>
            <a:r>
              <a:rPr lang="en-US" altLang="zh-CN" sz="2000" dirty="0" smtClean="0"/>
              <a:t>JButton  b2=new JButton(“Ok”);</a:t>
            </a:r>
          </a:p>
          <a:p>
            <a:r>
              <a:rPr lang="en-US" altLang="zh-CN" sz="2000" dirty="0" err="1" smtClean="0"/>
              <a:t>JButton</a:t>
            </a:r>
            <a:r>
              <a:rPr lang="en-US" altLang="zh-CN" sz="2000" dirty="0" smtClean="0"/>
              <a:t>  b3=new JButton(“Ok”, new ImageIcon(“icon.gif”));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628" y="980728"/>
            <a:ext cx="84969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 切换按钮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(JToggleButton)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JToggleButton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是具有两种状态，即选中状态和未选中状态。通过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isSelected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方法可以获知按钮的当前状态，当返回值为真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(true)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时表示处于选中状态，而返回值为假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(false)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表示处于未选中状态。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JToggleButton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的构造方法：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838396"/>
            <a:ext cx="8280920" cy="3046988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cs typeface="Arial" pitchFamily="34" charset="0"/>
              </a:rPr>
              <a:t>JToggleButton()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err="1" smtClean="0">
                <a:cs typeface="Arial" pitchFamily="34" charset="0"/>
              </a:rPr>
              <a:t>JToggleButton</a:t>
            </a:r>
            <a:r>
              <a:rPr lang="en-US" altLang="zh-CN" sz="2400" dirty="0" smtClean="0">
                <a:cs typeface="Arial" pitchFamily="34" charset="0"/>
              </a:rPr>
              <a:t>(Icon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icon)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err="1" smtClean="0">
                <a:cs typeface="Arial" pitchFamily="34" charset="0"/>
              </a:rPr>
              <a:t>JToggleButton</a:t>
            </a:r>
            <a:r>
              <a:rPr lang="en-US" altLang="zh-CN" sz="2400" dirty="0" smtClean="0">
                <a:cs typeface="Arial" pitchFamily="34" charset="0"/>
              </a:rPr>
              <a:t>(Icon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icon, boolean selected)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err="1" smtClean="0">
                <a:cs typeface="Arial" pitchFamily="34" charset="0"/>
              </a:rPr>
              <a:t>JToggleButton</a:t>
            </a:r>
            <a:r>
              <a:rPr lang="en-US" altLang="zh-CN" sz="2400" dirty="0" smtClean="0">
                <a:cs typeface="Arial" pitchFamily="34" charset="0"/>
              </a:rPr>
              <a:t>(String text)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err="1" smtClean="0">
                <a:cs typeface="Arial" pitchFamily="34" charset="0"/>
              </a:rPr>
              <a:t>JToggleButton</a:t>
            </a:r>
            <a:r>
              <a:rPr lang="en-US" altLang="zh-CN" sz="2400" dirty="0" smtClean="0">
                <a:cs typeface="Arial" pitchFamily="34" charset="0"/>
              </a:rPr>
              <a:t>(String text, boolean selected)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err="1" smtClean="0">
                <a:cs typeface="Arial" pitchFamily="34" charset="0"/>
              </a:rPr>
              <a:t>JToggleButton</a:t>
            </a:r>
            <a:r>
              <a:rPr lang="en-US" altLang="zh-CN" sz="2400" dirty="0" smtClean="0">
                <a:cs typeface="Arial" pitchFamily="34" charset="0"/>
              </a:rPr>
              <a:t>(String text, Icon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icon)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err="1" smtClean="0">
                <a:cs typeface="Arial" pitchFamily="34" charset="0"/>
              </a:rPr>
              <a:t>JToggleButton</a:t>
            </a:r>
            <a:r>
              <a:rPr lang="en-US" altLang="zh-CN" sz="2400" dirty="0" smtClean="0">
                <a:cs typeface="Arial" pitchFamily="34" charset="0"/>
              </a:rPr>
              <a:t>(String text, Icon</a:t>
            </a:r>
            <a:r>
              <a:rPr lang="zh-CN" altLang="en-US" sz="2400" dirty="0" smtClean="0"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icon,                           </a:t>
            </a:r>
          </a:p>
          <a:p>
            <a:r>
              <a:rPr lang="en-US" altLang="zh-CN" sz="2400" dirty="0" smtClean="0">
                <a:cs typeface="Arial" pitchFamily="34" charset="0"/>
              </a:rPr>
              <a:t>                         </a:t>
            </a:r>
            <a:r>
              <a:rPr lang="en-US" altLang="zh-CN" sz="2400" dirty="0" err="1" smtClean="0">
                <a:cs typeface="Arial" pitchFamily="34" charset="0"/>
              </a:rPr>
              <a:t>boolean</a:t>
            </a:r>
            <a:r>
              <a:rPr lang="en-US" altLang="zh-CN" sz="2400" dirty="0" smtClean="0">
                <a:cs typeface="Arial" pitchFamily="34" charset="0"/>
              </a:rPr>
              <a:t> selected)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08912" cy="39281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052736"/>
            <a:ext cx="5616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600" b="1" dirty="0" smtClean="0">
                <a:solidFill>
                  <a:srgbClr val="0000FF"/>
                </a:solidFill>
              </a:rPr>
              <a:t>JToggleButton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例子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24936" cy="54323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464" y="43542"/>
            <a:ext cx="4320480" cy="233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628" y="980728"/>
            <a:ext cx="84969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复选按钮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JCheckBox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及单选按钮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JRadioButton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JCheckBox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和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JRadioButton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是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JToggleButton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的子类，构造方法的格式与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JToggleButton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相同。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JCheckBox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和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JRadioButton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可以通过按钮组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ButtonGroup</a:t>
            </a:r>
            <a:r>
              <a:rPr lang="en-US" altLang="zh-CN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进行分组，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JCheckBox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加入按钮组后只能单选，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JRadioButton</a:t>
            </a:r>
            <a:r>
              <a:rPr lang="zh-CN" altLang="en-US" sz="2600" b="1" dirty="0" smtClean="0">
                <a:solidFill>
                  <a:srgbClr val="0000FF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没有加入按钮组可以多选。</a:t>
            </a:r>
            <a:endParaRPr lang="en-US" altLang="zh-CN" sz="2600" b="1" dirty="0" smtClean="0">
              <a:solidFill>
                <a:srgbClr val="0000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72918</TotalTime>
  <Words>1504</Words>
  <Application>Microsoft Office PowerPoint</Application>
  <PresentationFormat>全屏显示(4:3)</PresentationFormat>
  <Paragraphs>260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聚合</vt:lpstr>
      <vt:lpstr>Java程序设计</vt:lpstr>
      <vt:lpstr>课程内容</vt:lpstr>
      <vt:lpstr>第8章 Swing组件</vt:lpstr>
      <vt:lpstr>按钮</vt:lpstr>
      <vt:lpstr>按钮</vt:lpstr>
      <vt:lpstr>按钮</vt:lpstr>
      <vt:lpstr>按钮</vt:lpstr>
      <vt:lpstr>按钮</vt:lpstr>
      <vt:lpstr>按钮</vt:lpstr>
      <vt:lpstr>按钮</vt:lpstr>
      <vt:lpstr>按钮</vt:lpstr>
      <vt:lpstr>按钮</vt:lpstr>
      <vt:lpstr>按钮</vt:lpstr>
      <vt:lpstr>按钮</vt:lpstr>
      <vt:lpstr>按钮</vt:lpstr>
      <vt:lpstr>组合框</vt:lpstr>
      <vt:lpstr>组合框</vt:lpstr>
      <vt:lpstr>组合框</vt:lpstr>
      <vt:lpstr>列表</vt:lpstr>
      <vt:lpstr>列表</vt:lpstr>
      <vt:lpstr>列表</vt:lpstr>
      <vt:lpstr>文本组件</vt:lpstr>
      <vt:lpstr>文本组件</vt:lpstr>
      <vt:lpstr>菜单组件</vt:lpstr>
      <vt:lpstr>菜单组件</vt:lpstr>
      <vt:lpstr>菜单组件</vt:lpstr>
      <vt:lpstr>菜单组件</vt:lpstr>
      <vt:lpstr>菜单组件</vt:lpstr>
      <vt:lpstr>菜单组件</vt:lpstr>
      <vt:lpstr>对话框、标准对话框与文件对话框</vt:lpstr>
      <vt:lpstr>对话框、标准对话框与文件对话框</vt:lpstr>
      <vt:lpstr>对话框、标准对话框与文件对话框</vt:lpstr>
      <vt:lpstr>对话框、标准对话框与文件对话框</vt:lpstr>
      <vt:lpstr>对话框、标准对话框与文件对话框</vt:lpstr>
      <vt:lpstr>对话框、标准对话框与文件对话框</vt:lpstr>
      <vt:lpstr>对话框、标准对话框与文件对话框</vt:lpstr>
      <vt:lpstr>对话框、标准对话框与文件对话框</vt:lpstr>
      <vt:lpstr>表格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MFC</cp:lastModifiedBy>
  <cp:revision>1062</cp:revision>
  <dcterms:created xsi:type="dcterms:W3CDTF">2010-11-29T01:45:49Z</dcterms:created>
  <dcterms:modified xsi:type="dcterms:W3CDTF">2016-07-20T01:54:05Z</dcterms:modified>
</cp:coreProperties>
</file>