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3.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Montserrat" panose="00000500000000000000" pitchFamily="2" charset="0"/>
      <p:regular r:id="rId34"/>
      <p:bold r:id="rId35"/>
      <p:italic r:id="rId36"/>
      <p:boldItalic r:id="rId37"/>
    </p:embeddedFont>
    <p:embeddedFont>
      <p:font typeface="Press Start 2P" panose="020B0604020202020204" charset="0"/>
      <p:regular r:id="rId38"/>
    </p:embeddedFont>
    <p:embeddedFont>
      <p:font typeface="Raleway"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Regine Deza" initials="" lastIdx="3" clrIdx="0"/>
  <p:cmAuthor id="1" name="Gio Godinez"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9C5AB8-E00B-42D3-8F39-4BE9986791BE}">
  <a:tblStyle styleId="{689C5AB8-E00B-42D3-8F39-4BE998679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9-20T12:56:50.957" idx="1">
    <p:pos x="6000" y="0"/>
    <p:text>3B+ sales - GAMING INDUSTRY</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09-20T12:44:08.668" idx="2">
    <p:pos x="6000" y="0"/>
    <p:text>change into more related question to the client</p:text>
  </p:cm>
  <p:cm authorId="0" dt="2023-09-20T12:44:08.668" idx="3">
    <p:pos x="6000" y="0"/>
    <p:text>Where the Arcane Studio stand?</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3-09-18T12:47:04.032" idx="3">
    <p:pos x="631" y="833"/>
    <p:text>but it does not shows improvement for the genres in the BCG</p:text>
  </p:cm>
  <p:cm authorId="1" dt="2023-09-18T12:50:59.063" idx="1">
    <p:pos x="672" y="1449"/>
    <p:text>Their potential solution would be to improve “game characteristics” and “marketing” as their score from Critics and Users are already notable.</p:text>
  </p:cm>
  <p:cm authorId="1" dt="2023-09-18T12:50:59.063" idx="2">
    <p:pos x="672" y="1449"/>
    <p:text>Reference: Joeckel, Sven. (2011). The Impact of Experience The Influences of User and Online Review Ratings on the Performance of Video Games in the US Market.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826d8f7f02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826d8f7f02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enticing title</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7cacab646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7cacab646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7cacab646f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7cacab646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7cacab646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7cacab646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826d8f7f02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826d8f7f0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826d8f7f02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826d8f7f02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can be shorten</a:t>
            </a:r>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BCG MATRIX is a strategic business framework that classifies a company's products or services into four categories: Stars, Cash Cows, Question Marks, and Dogs. These categories are based on the product's market growth rate and relative market share. "Stars" represent products with high growth potential and a strong market position, "Cash Cows" are established products with high market share and stable growth, "Question Marks" are products with high growth potential but low market share, and "Dogs" are products with low market share and low growth prospects. The BCG Matrix helps organizations allocate resources and make strategic decisions based on the performance and potential of their product portfolio.</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826d8f7f02_7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826d8f7f02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471efcdbc9_1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471efcdbc9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471efcdbc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2471efcdb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rgbClr val="BBBF1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We recommend a focused approach for our Stars category. Invest in game quality to maintain market leadership. Then create exciting in-game events and aggressive external promotion.</a:t>
            </a:r>
            <a:endParaRPr>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Together, these strategies can drive a 30% sales increase next fiscal year.</a:t>
            </a:r>
            <a:endParaRPr>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solidFill>
                <a:schemeClr val="dk1"/>
              </a:solidFill>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Let’s elevate Stars to new heights</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471efcdbc9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471efcdbc9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arcane studios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2471efcdbc9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2471efcdbc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BBBF16"/>
                </a:solidFill>
                <a:latin typeface="Courier New"/>
                <a:ea typeface="Courier New"/>
                <a:cs typeface="Courier New"/>
                <a:sym typeface="Courier New"/>
              </a:rPr>
              <a:t>Increase </a:t>
            </a:r>
            <a:r>
              <a:rPr lang="en" b="1">
                <a:solidFill>
                  <a:srgbClr val="00FF00"/>
                </a:solidFill>
                <a:latin typeface="Courier New"/>
                <a:ea typeface="Courier New"/>
                <a:cs typeface="Courier New"/>
                <a:sym typeface="Courier New"/>
              </a:rPr>
              <a:t>market share</a:t>
            </a:r>
            <a:r>
              <a:rPr lang="en" b="1">
                <a:solidFill>
                  <a:srgbClr val="BBBF16"/>
                </a:solidFill>
                <a:latin typeface="Courier New"/>
                <a:ea typeface="Courier New"/>
                <a:cs typeface="Courier New"/>
                <a:sym typeface="Courier New"/>
              </a:rPr>
              <a:t> by 5-10% for each question mark genre in the next two quarters.</a:t>
            </a:r>
            <a:endParaRPr b="1">
              <a:solidFill>
                <a:srgbClr val="BBBF1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BBBF16"/>
                </a:solidFill>
                <a:latin typeface="Courier New"/>
                <a:ea typeface="Courier New"/>
                <a:cs typeface="Courier New"/>
                <a:sym typeface="Courier New"/>
              </a:rPr>
              <a:t>Evaluate the revenue growth of “Question Mark” games over 6 mos. Determine the potential of “Question Marks” games for becoming Stars</a:t>
            </a:r>
            <a:endParaRPr b="1">
              <a:solidFill>
                <a:srgbClr val="BBBF1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BBBF1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BBBF16"/>
                </a:solidFill>
                <a:latin typeface="Courier New"/>
                <a:ea typeface="Courier New"/>
                <a:cs typeface="Courier New"/>
                <a:sym typeface="Courier New"/>
              </a:rPr>
              <a:t>➤ Conduct further research and experimentation to understand </a:t>
            </a:r>
            <a:r>
              <a:rPr lang="en" b="1">
                <a:solidFill>
                  <a:srgbClr val="00FF00"/>
                </a:solidFill>
                <a:latin typeface="Courier New"/>
                <a:ea typeface="Courier New"/>
                <a:cs typeface="Courier New"/>
                <a:sym typeface="Courier New"/>
              </a:rPr>
              <a:t>why adoption is low and develop strategies</a:t>
            </a:r>
            <a:r>
              <a:rPr lang="en" b="1">
                <a:solidFill>
                  <a:srgbClr val="BBBF16"/>
                </a:solidFill>
                <a:latin typeface="Courier New"/>
                <a:ea typeface="Courier New"/>
                <a:cs typeface="Courier New"/>
                <a:sym typeface="Courier New"/>
              </a:rPr>
              <a:t> to promote these aspects effectively.</a:t>
            </a:r>
            <a:endParaRPr b="1">
              <a:solidFill>
                <a:srgbClr val="BBBF16"/>
              </a:solidFill>
              <a:latin typeface="Courier New"/>
              <a:ea typeface="Courier New"/>
              <a:cs typeface="Courier New"/>
              <a:sym typeface="Courier New"/>
            </a:endParaRPr>
          </a:p>
          <a:p>
            <a:pPr marL="0" lvl="0" indent="0" algn="l" rtl="0">
              <a:spcBef>
                <a:spcPts val="0"/>
              </a:spcBef>
              <a:spcAft>
                <a:spcPts val="0"/>
              </a:spcAft>
              <a:buNone/>
            </a:pPr>
            <a:endParaRPr b="1">
              <a:solidFill>
                <a:srgbClr val="BBBF16"/>
              </a:solidFill>
              <a:latin typeface="Courier New"/>
              <a:ea typeface="Courier New"/>
              <a:cs typeface="Courier New"/>
              <a:sym typeface="Courier New"/>
            </a:endParaRPr>
          </a:p>
          <a:p>
            <a:pPr marL="0" lvl="0" indent="0" algn="l" rtl="0">
              <a:spcBef>
                <a:spcPts val="0"/>
              </a:spcBef>
              <a:spcAft>
                <a:spcPts val="0"/>
              </a:spcAft>
              <a:buNone/>
            </a:pPr>
            <a:endParaRPr b="1">
              <a:solidFill>
                <a:srgbClr val="BBBF16"/>
              </a:solidFill>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In the Question Mark category,  aim to boost market share by 5%-10% within the next two quarters. </a:t>
            </a: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To achieve this goal, assess revenue growth over six months to gauge the potential for these games to become ‘Stars’.</a:t>
            </a: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Next, we need conduct thorough research and experimentation to understand to understand why adoption of these games is currently low</a:t>
            </a: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And develop effective promotion strategies.</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This approach will unlock the potential of our ‘Question Mark’ games.</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Montserrat"/>
              <a:ea typeface="Montserrat"/>
              <a:cs typeface="Montserrat"/>
              <a:sym typeface="Montserra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429483c5b9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429483c5b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latin typeface="Raleway"/>
                <a:ea typeface="Raleway"/>
                <a:cs typeface="Raleway"/>
                <a:sym typeface="Raleway"/>
              </a:rPr>
              <a:t>Arcane Studios is a leading game development company known for its innovative And immersive gaming experiences. Founded in 2008, the studio has gained a reputation for pushing the boundaries of storytelling, gameplay mechanics, and graphics. Arcane Studios' portfolio includes a diverse range of games, from epic fantasy RPGs to cutting-edge sci-fi shooters.</a:t>
            </a:r>
            <a:endParaRPr sz="1200">
              <a:solidFill>
                <a:srgbClr val="374151"/>
              </a:solidFill>
              <a:latin typeface="Raleway"/>
              <a:ea typeface="Raleway"/>
              <a:cs typeface="Raleway"/>
              <a:sym typeface="Raleway"/>
            </a:endParaRPr>
          </a:p>
          <a:p>
            <a:pPr marL="0" lvl="0" indent="0" algn="l" rtl="0">
              <a:lnSpc>
                <a:spcPct val="115000"/>
              </a:lnSpc>
              <a:spcBef>
                <a:spcPts val="1500"/>
              </a:spcBef>
              <a:spcAft>
                <a:spcPts val="0"/>
              </a:spcAft>
              <a:buClr>
                <a:schemeClr val="dk1"/>
              </a:buClr>
              <a:buSzPts val="1100"/>
              <a:buFont typeface="Arial"/>
              <a:buNone/>
            </a:pPr>
            <a:endParaRPr sz="1200">
              <a:solidFill>
                <a:srgbClr val="374151"/>
              </a:solidFill>
              <a:latin typeface="Raleway"/>
              <a:ea typeface="Raleway"/>
              <a:cs typeface="Raleway"/>
              <a:sym typeface="Raleway"/>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471efcdbc9_1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471efcdbc9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471efcdbc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2471efcdbc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In our cash cows category, our goal is to not only maintain but further enhance the performance of these assets.</a:t>
            </a: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First, we aim to optimize monetization to achieve an increase in monthly revenue. This can be realized through implementation of targeted in-game events, promotions, or premium content updates.</a:t>
            </a: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By consistently offering enticing value to our players, we can bolster revenue streams</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Improve player loyalty through new features and engaging events and Grow our player base by leveraging loyal players and subscription-based offerings.</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Finally, we must remain vigilant in case new competitors enter our market. In such situations, we will prioritize marketing efforts to protect our market share and reinforce our position as the industry leader.</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These strategies will maximize our returns and secure our dominance in this category.</a:t>
            </a:r>
            <a:endParaRPr>
              <a:solidFill>
                <a:schemeClr val="dk1"/>
              </a:solidFill>
              <a:latin typeface="Montserrat"/>
              <a:ea typeface="Montserrat"/>
              <a:cs typeface="Montserrat"/>
              <a:sym typeface="Montserra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2471efcdbc9_1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2471efcdbc9_1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2471efcdbc9_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2471efcdbc9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Our approach here involves a thorough evaluation of these products. We must assess whether it makes sense to phase them out, redesign, or invest resources to improve them, considering their long-term viability.</a:t>
            </a: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Consider divestment if a product isn't generating enough revenue or doesn't align with our strategic goals.</a:t>
            </a:r>
            <a:endParaRPr>
              <a:solidFill>
                <a:schemeClr val="dk1"/>
              </a:solidFill>
              <a:latin typeface="Montserrat"/>
              <a:ea typeface="Montserrat"/>
              <a:cs typeface="Montserrat"/>
              <a:sym typeface="Montserrat"/>
            </a:endParaRPr>
          </a:p>
          <a:p>
            <a:pPr marL="0" lvl="0" indent="0" algn="l" rtl="0">
              <a:spcBef>
                <a:spcPts val="0"/>
              </a:spcBef>
              <a:spcAft>
                <a:spcPts val="0"/>
              </a:spcAft>
              <a:buNone/>
            </a:pPr>
            <a:endParaRPr>
              <a:solidFill>
                <a:schemeClr val="dk1"/>
              </a:solidFill>
              <a:latin typeface="Montserrat"/>
              <a:ea typeface="Montserrat"/>
              <a:cs typeface="Montserrat"/>
              <a:sym typeface="Montserrat"/>
            </a:endParaRPr>
          </a:p>
          <a:p>
            <a:pPr marL="0" lvl="0" indent="0" algn="l" rtl="0">
              <a:spcBef>
                <a:spcPts val="0"/>
              </a:spcBef>
              <a:spcAft>
                <a:spcPts val="0"/>
              </a:spcAft>
              <a:buNone/>
            </a:pPr>
            <a:r>
              <a:rPr lang="en">
                <a:solidFill>
                  <a:schemeClr val="dk1"/>
                </a:solidFill>
                <a:latin typeface="Montserrat"/>
                <a:ea typeface="Montserrat"/>
                <a:cs typeface="Montserrat"/>
                <a:sym typeface="Montserrat"/>
              </a:rPr>
              <a:t>This approach ensures efficient resource allocation and long-term success.</a:t>
            </a:r>
            <a:endParaRPr>
              <a:solidFill>
                <a:schemeClr val="dk1"/>
              </a:solidFill>
              <a:latin typeface="Montserrat"/>
              <a:ea typeface="Montserrat"/>
              <a:cs typeface="Montserrat"/>
              <a:sym typeface="Montserra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2826d8f7f02_2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2826d8f7f02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After a thorough analysis of Arcane Studios' game portfolio, we have identified strategic recommendations for the genres to focus on.</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Firstly, in the 'Shooter' genre, we have a 'Stars' category. This genre has shown rapid growth and has a substantial market share. It's an ideal opportunity for us to concentrate resources and further elevate our position.</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Secondly, within the 'Sports' genre, we have identified opportunities within the 'Cash Cows' category. These games demonstrate stability and popularity. It's crucial to continue nurturing these titles, ensuring their long-term success.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Additionally, the 'Action' genre also falls into the 'Cash Cows' category. These games, like our 'Sports' titles, offer reliable returns. We recommend maintaining and enhancing these products to maximize revenue.</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n conclusion, our strategic recommendations involve focusing on 'Stars' in the 'Shooter' genre, and continuing to nurture and develop 'Cash Cows' in both the 'Sports' and 'Action' genres. This approach will position Arcane Studios for continued growth and success.</a:t>
            </a:r>
            <a:endParaRPr>
              <a:latin typeface="Montserrat"/>
              <a:ea typeface="Montserrat"/>
              <a:cs typeface="Montserrat"/>
              <a:sym typeface="Montserra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2425a977fe3_1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2425a977fe3_1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2456b00778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2456b00778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2426ca949f4_2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2426ca949f4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categorization in the matrix</a:t>
            </a:r>
            <a:br>
              <a:rPr lang="en"/>
            </a:br>
            <a:r>
              <a:rPr lang="en"/>
              <a:t>Refresher slides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2426ca949f4_2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2426ca949f4_2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Summary of categorization in the matrix</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Refresher slides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2456b007785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2456b00778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826d8f7f02_1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26d8f7f02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latin typeface="Raleway"/>
                <a:ea typeface="Raleway"/>
                <a:cs typeface="Raleway"/>
                <a:sym typeface="Raleway"/>
              </a:rPr>
              <a:t>The gaming industry has experienced exponential growth, with global sales exceeding 3 billion dollars. From its inception to 2016, there was a remarkable 1043% positive change in sales, averaging a 279% improvement per decade. This data underscores the industry's transformative evolution into a global entertainment powerhouse</a:t>
            </a:r>
            <a:endParaRPr sz="1200">
              <a:solidFill>
                <a:srgbClr val="374151"/>
              </a:solidFill>
              <a:latin typeface="Raleway"/>
              <a:ea typeface="Raleway"/>
              <a:cs typeface="Raleway"/>
              <a:sym typeface="Raleway"/>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27cacab646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27cacab646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27cacab646f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27cacab646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a:t>
            </a:r>
            <a:endParaRPr/>
          </a:p>
          <a:p>
            <a:pPr marL="0" lvl="0" indent="0" algn="l" rtl="0">
              <a:spcBef>
                <a:spcPts val="0"/>
              </a:spcBef>
              <a:spcAft>
                <a:spcPts val="0"/>
              </a:spcAft>
              <a:buNone/>
            </a:pPr>
            <a:r>
              <a:rPr lang="en"/>
              <a:t>How specific recommendation with impact my decision?</a:t>
            </a:r>
            <a:endParaRPr/>
          </a:p>
          <a:p>
            <a:pPr marL="0" lvl="0" indent="0" algn="l" rtl="0">
              <a:spcBef>
                <a:spcPts val="0"/>
              </a:spcBef>
              <a:spcAft>
                <a:spcPts val="0"/>
              </a:spcAft>
              <a:buNone/>
            </a:pPr>
            <a:r>
              <a:rPr lang="en"/>
              <a:t>Rationale</a:t>
            </a:r>
            <a:endParaRPr/>
          </a:p>
          <a:p>
            <a:pPr marL="0" lvl="0" indent="0" algn="l" rtl="0">
              <a:spcBef>
                <a:spcPts val="0"/>
              </a:spcBef>
              <a:spcAft>
                <a:spcPts val="0"/>
              </a:spcAft>
              <a:buNone/>
            </a:pPr>
            <a:r>
              <a:rPr lang="en"/>
              <a:t>Know your audience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56b0077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56b0077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Context: From the Total Sales per year it is above a hundred million mark and this just shows the potential in sales for video games industry. But why is there a downtrend? (Next Slide)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71efcdbc9_1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71efcdbc9_1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Context: There is a drop in count of games released with the same timeline of the Global Sales dropped. This pertains that the number of count of games released has an impact with the global sales.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47653802d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47653802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Context: Now this graph shows the Genre distribution of sales from 2000 to 2016. But just because they have the highest sales does not mean that the Arcane Studios should focus with this. With this we will be introducing to you our strategy of leveraging the Genre’s sales data to categorize their profitabilit</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26ca949f4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426ca949f4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cacab646f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7cacab646f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Montserrat"/>
                <a:ea typeface="Montserrat"/>
                <a:cs typeface="Montserrat"/>
                <a:sym typeface="Montserrat"/>
              </a:rPr>
              <a:t>We've chosen to use the BCG Matrix because it's suitable for managing Arcane Studios' diverse game portfolio. It helps us figure out how each game genre is doing in the market and decide where to put our resources.</a:t>
            </a:r>
            <a:endParaRPr sz="1200">
              <a:solidFill>
                <a:srgbClr val="374151"/>
              </a:solidFill>
              <a:highlight>
                <a:srgbClr val="F7F7F8"/>
              </a:highlight>
              <a:latin typeface="Montserrat"/>
              <a:ea typeface="Montserrat"/>
              <a:cs typeface="Montserrat"/>
              <a:sym typeface="Montserrat"/>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Montserrat"/>
                <a:ea typeface="Montserrat"/>
                <a:cs typeface="Montserrat"/>
                <a:sym typeface="Montserrat"/>
              </a:rPr>
              <a:t>Now, about the BCG Matrix: It sorts our game genre into four groups - Stars, Cash Cows, Question Marks, and Dogs. It looks at two things: how fast the game is growing and how much of the market it has. Stars are growing fast and have a big market. Cash Cows are stable and popular. Question Marks have potential but not many players yet, and Dogs aren't doing well in both areas. In the case of Arcane Studios, they find themselves in the 'Question Mark' category. This means they have potential but not many players yet, and it's a point of intrigue for us.</a:t>
            </a:r>
            <a:endParaRPr sz="1200">
              <a:solidFill>
                <a:srgbClr val="374151"/>
              </a:solidFill>
              <a:highlight>
                <a:srgbClr val="F7F7F8"/>
              </a:highlight>
              <a:latin typeface="Montserrat"/>
              <a:ea typeface="Montserrat"/>
              <a:cs typeface="Montserrat"/>
              <a:sym typeface="Montserrat"/>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Montserrat"/>
                <a:ea typeface="Montserrat"/>
                <a:cs typeface="Montserrat"/>
                <a:sym typeface="Montserrat"/>
              </a:rPr>
              <a:t>This tool helps us plan what to do with each game, with the ultimate goal of propelling Arcane Studios into STAR category. Now, I’d like to transition to our next speaker, who will show us how we're using the BCG Matrix to make decisions about our games and player experience.</a:t>
            </a:r>
            <a:endParaRPr sz="1200">
              <a:solidFill>
                <a:srgbClr val="374151"/>
              </a:solidFill>
              <a:highlight>
                <a:srgbClr val="F7F7F8"/>
              </a:highlight>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sz="1200">
                <a:solidFill>
                  <a:srgbClr val="374151"/>
                </a:solidFill>
                <a:highlight>
                  <a:srgbClr val="F7F7F8"/>
                </a:highlight>
                <a:latin typeface="Montserrat"/>
                <a:ea typeface="Montserrat"/>
                <a:cs typeface="Montserrat"/>
                <a:sym typeface="Montserrat"/>
              </a:rPr>
              <a:t>"Star" as a rising superstar in the business world.</a:t>
            </a:r>
            <a:endParaRPr sz="1200">
              <a:solidFill>
                <a:srgbClr val="374151"/>
              </a:solidFill>
              <a:highlight>
                <a:srgbClr val="F7F7F8"/>
              </a:highlight>
              <a:latin typeface="Montserrat"/>
              <a:ea typeface="Montserrat"/>
              <a:cs typeface="Montserrat"/>
              <a:sym typeface="Montserrat"/>
            </a:endParaRPr>
          </a:p>
          <a:p>
            <a:pPr marL="0" lvl="0" indent="0" algn="l" rtl="0">
              <a:spcBef>
                <a:spcPts val="0"/>
              </a:spcBef>
              <a:spcAft>
                <a:spcPts val="0"/>
              </a:spcAft>
              <a:buNone/>
            </a:pPr>
            <a:endParaRPr sz="1200">
              <a:solidFill>
                <a:srgbClr val="374151"/>
              </a:solidFill>
              <a:highlight>
                <a:srgbClr val="F7F7F8"/>
              </a:highlight>
              <a:latin typeface="Montserrat"/>
              <a:ea typeface="Montserrat"/>
              <a:cs typeface="Montserrat"/>
              <a:sym typeface="Montserrat"/>
            </a:endParaRPr>
          </a:p>
          <a:p>
            <a:pPr marL="0" lvl="0" indent="0" algn="l" rtl="0">
              <a:spcBef>
                <a:spcPts val="0"/>
              </a:spcBef>
              <a:spcAft>
                <a:spcPts val="0"/>
              </a:spcAft>
              <a:buNone/>
            </a:pPr>
            <a:r>
              <a:rPr lang="en" sz="1200">
                <a:solidFill>
                  <a:srgbClr val="374151"/>
                </a:solidFill>
                <a:highlight>
                  <a:srgbClr val="F7F7F8"/>
                </a:highlight>
                <a:latin typeface="Montserrat"/>
                <a:ea typeface="Montserrat"/>
                <a:cs typeface="Montserrat"/>
                <a:sym typeface="Montserrat"/>
              </a:rPr>
              <a:t>"Question Marks" as the curious kids in school who might become something great or might face challenges.</a:t>
            </a:r>
            <a:endParaRPr sz="1200">
              <a:solidFill>
                <a:srgbClr val="374151"/>
              </a:solidFill>
              <a:highlight>
                <a:srgbClr val="F7F7F8"/>
              </a:highlight>
              <a:latin typeface="Montserrat"/>
              <a:ea typeface="Montserrat"/>
              <a:cs typeface="Montserrat"/>
              <a:sym typeface="Montserrat"/>
            </a:endParaRPr>
          </a:p>
          <a:p>
            <a:pPr marL="0" lvl="0" indent="0" algn="l" rtl="0">
              <a:spcBef>
                <a:spcPts val="0"/>
              </a:spcBef>
              <a:spcAft>
                <a:spcPts val="0"/>
              </a:spcAft>
              <a:buNone/>
            </a:pPr>
            <a:endParaRPr sz="1200">
              <a:solidFill>
                <a:srgbClr val="374151"/>
              </a:solidFill>
              <a:highlight>
                <a:srgbClr val="F7F7F8"/>
              </a:highlight>
              <a:latin typeface="Montserrat"/>
              <a:ea typeface="Montserrat"/>
              <a:cs typeface="Montserrat"/>
              <a:sym typeface="Montserrat"/>
            </a:endParaRPr>
          </a:p>
          <a:p>
            <a:pPr marL="0" lvl="0" indent="0" algn="l" rtl="0">
              <a:spcBef>
                <a:spcPts val="0"/>
              </a:spcBef>
              <a:spcAft>
                <a:spcPts val="0"/>
              </a:spcAft>
              <a:buNone/>
            </a:pPr>
            <a:r>
              <a:rPr lang="en" sz="1200">
                <a:solidFill>
                  <a:srgbClr val="374151"/>
                </a:solidFill>
                <a:highlight>
                  <a:srgbClr val="F7F7F8"/>
                </a:highlight>
                <a:latin typeface="Montserrat"/>
                <a:ea typeface="Montserrat"/>
                <a:cs typeface="Montserrat"/>
                <a:sym typeface="Montserrat"/>
              </a:rPr>
              <a:t>Companies milk these Cash Cows for profits to support other ventures.</a:t>
            </a:r>
            <a:endParaRPr sz="1200">
              <a:solidFill>
                <a:srgbClr val="374151"/>
              </a:solidFill>
              <a:highlight>
                <a:srgbClr val="F7F7F8"/>
              </a:highlight>
              <a:latin typeface="Montserrat"/>
              <a:ea typeface="Montserrat"/>
              <a:cs typeface="Montserrat"/>
              <a:sym typeface="Montserrat"/>
            </a:endParaRPr>
          </a:p>
          <a:p>
            <a:pPr marL="0" lvl="0" indent="0" algn="l" rtl="0">
              <a:spcBef>
                <a:spcPts val="0"/>
              </a:spcBef>
              <a:spcAft>
                <a:spcPts val="0"/>
              </a:spcAft>
              <a:buNone/>
            </a:pPr>
            <a:endParaRPr sz="1200">
              <a:solidFill>
                <a:srgbClr val="374151"/>
              </a:solidFill>
              <a:highlight>
                <a:srgbClr val="F7F7F8"/>
              </a:highlight>
              <a:latin typeface="Montserrat"/>
              <a:ea typeface="Montserrat"/>
              <a:cs typeface="Montserrat"/>
              <a:sym typeface="Montserrat"/>
            </a:endParaRPr>
          </a:p>
          <a:p>
            <a:pPr marL="0" lvl="0" indent="0" algn="l" rtl="0">
              <a:spcBef>
                <a:spcPts val="0"/>
              </a:spcBef>
              <a:spcAft>
                <a:spcPts val="0"/>
              </a:spcAft>
              <a:buNone/>
            </a:pPr>
            <a:r>
              <a:rPr lang="en" sz="1200">
                <a:solidFill>
                  <a:schemeClr val="dk1"/>
                </a:solidFill>
                <a:highlight>
                  <a:srgbClr val="F7F7F8"/>
                </a:highlight>
                <a:latin typeface="Montserrat"/>
                <a:ea typeface="Montserrat"/>
                <a:cs typeface="Montserrat"/>
                <a:sym typeface="Montserrat"/>
              </a:rPr>
              <a:t>Dogs:</a:t>
            </a:r>
            <a:r>
              <a:rPr lang="en" sz="1200">
                <a:solidFill>
                  <a:srgbClr val="374151"/>
                </a:solidFill>
                <a:highlight>
                  <a:srgbClr val="F7F7F8"/>
                </a:highlight>
                <a:latin typeface="Montserrat"/>
                <a:ea typeface="Montserrat"/>
                <a:cs typeface="Montserrat"/>
                <a:sym typeface="Montserrat"/>
              </a:rPr>
              <a:t> These are low-potential products or businesses that don't require much attention. They may be kept around but are unlikely to become big successes.</a:t>
            </a:r>
            <a:endParaRPr sz="1200">
              <a:solidFill>
                <a:srgbClr val="374151"/>
              </a:solidFill>
              <a:highlight>
                <a:srgbClr val="F7F7F8"/>
              </a:highlight>
              <a:latin typeface="Montserrat"/>
              <a:ea typeface="Montserrat"/>
              <a:cs typeface="Montserrat"/>
              <a:sym typeface="Montserra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7cacab646f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7cacab646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can be shorten</a:t>
            </a:r>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BCG MATRIX is a strategic business framework that classifies a company's products or services into four categories: Stars, Cash Cows, Question Marks, and Dogs. These categories are based on the product's market growth rate and relative market share. "Stars" represent products with high growth potential and a strong market position, "Cash Cows" are established products with high market share and stable growth, "Question Marks" are products with high growth potential but low market share, and "Dogs" are products with low market share and low growth prospects. The BCG Matrix helps organizations allocate resources and make strategic decisions based on the performance and potential of their product portfolio.</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2 1 1 1 1 1 2 1 1 1 1 1 1">
  <p:cSld name="TITLE_2_1_1_1_1_1_2_1_1_1_1_1_1">
    <p:bg>
      <p:bgPr>
        <a:solidFill>
          <a:schemeClr val="lt1"/>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t="11578" b="11586"/>
          <a:stretch/>
        </p:blipFill>
        <p:spPr>
          <a:xfrm>
            <a:off x="227425" y="4745125"/>
            <a:ext cx="1032199" cy="2496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3.png"/><Relationship Id="rId12"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8.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comments" Target="../comments/comment1.xm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png"/><Relationship Id="rId3" Type="http://schemas.openxmlformats.org/officeDocument/2006/relationships/image" Target="../media/image17.png"/><Relationship Id="rId7" Type="http://schemas.openxmlformats.org/officeDocument/2006/relationships/image" Target="../media/image13.png"/><Relationship Id="rId12"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29.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 Id="rId1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7.png"/><Relationship Id="rId3" Type="http://schemas.openxmlformats.org/officeDocument/2006/relationships/image" Target="../media/image17.png"/><Relationship Id="rId7" Type="http://schemas.openxmlformats.org/officeDocument/2006/relationships/image" Target="../media/image13.png"/><Relationship Id="rId12"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35.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4.png"/><Relationship Id="rId9"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4.png"/><Relationship Id="rId9"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3.xml"/><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comments" Target="../comments/comment2.xml"/><Relationship Id="rId4" Type="http://schemas.openxmlformats.org/officeDocument/2006/relationships/image" Target="../media/image3.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5"/>
        <p:cNvGrpSpPr/>
        <p:nvPr/>
      </p:nvGrpSpPr>
      <p:grpSpPr>
        <a:xfrm>
          <a:off x="0" y="0"/>
          <a:ext cx="0" cy="0"/>
          <a:chOff x="0" y="0"/>
          <a:chExt cx="0" cy="0"/>
        </a:xfrm>
      </p:grpSpPr>
      <p:pic>
        <p:nvPicPr>
          <p:cNvPr id="57" name="Google Shape;57;p14"/>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58" name="Google Shape;58;p14"/>
          <p:cNvSpPr txBox="1"/>
          <p:nvPr/>
        </p:nvSpPr>
        <p:spPr>
          <a:xfrm>
            <a:off x="651900" y="1020000"/>
            <a:ext cx="7840200" cy="9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dirty="0">
              <a:solidFill>
                <a:srgbClr val="00FF00"/>
              </a:solidFill>
              <a:latin typeface="Press Start 2P"/>
              <a:ea typeface="Press Start 2P"/>
              <a:cs typeface="Press Start 2P"/>
              <a:sym typeface="Press Start 2P"/>
            </a:endParaRPr>
          </a:p>
          <a:p>
            <a:pPr marL="0" lvl="0" indent="0" algn="ctr" rtl="0">
              <a:spcBef>
                <a:spcPts val="0"/>
              </a:spcBef>
              <a:spcAft>
                <a:spcPts val="0"/>
              </a:spcAft>
              <a:buNone/>
            </a:pPr>
            <a:r>
              <a:rPr lang="en" b="1" dirty="0">
                <a:solidFill>
                  <a:srgbClr val="93C47D"/>
                </a:solidFill>
                <a:latin typeface="Press Start 2P"/>
                <a:ea typeface="Press Start 2P"/>
                <a:cs typeface="Press Start 2P"/>
                <a:sym typeface="Press Start 2P"/>
              </a:rPr>
              <a:t>Leveraging BCG MATRIX </a:t>
            </a:r>
            <a:endParaRPr b="1" dirty="0">
              <a:solidFill>
                <a:srgbClr val="93C47D"/>
              </a:solidFill>
              <a:latin typeface="Press Start 2P"/>
              <a:ea typeface="Press Start 2P"/>
              <a:cs typeface="Press Start 2P"/>
              <a:sym typeface="Press Start 2P"/>
            </a:endParaRPr>
          </a:p>
          <a:p>
            <a:pPr marL="0" lvl="0" indent="0" algn="ctr" rtl="0">
              <a:spcBef>
                <a:spcPts val="0"/>
              </a:spcBef>
              <a:spcAft>
                <a:spcPts val="0"/>
              </a:spcAft>
              <a:buNone/>
            </a:pPr>
            <a:r>
              <a:rPr lang="en" b="1" dirty="0">
                <a:solidFill>
                  <a:srgbClr val="93C47D"/>
                </a:solidFill>
                <a:latin typeface="Press Start 2P"/>
                <a:ea typeface="Press Start 2P"/>
                <a:cs typeface="Press Start 2P"/>
                <a:sym typeface="Press Start 2P"/>
              </a:rPr>
              <a:t>for Game Portfolio Management</a:t>
            </a:r>
            <a:endParaRPr b="1" dirty="0">
              <a:solidFill>
                <a:srgbClr val="93C47D"/>
              </a:solidFill>
              <a:latin typeface="Press Start 2P"/>
              <a:ea typeface="Press Start 2P"/>
              <a:cs typeface="Press Start 2P"/>
              <a:sym typeface="Press Start 2P"/>
            </a:endParaRPr>
          </a:p>
        </p:txBody>
      </p:sp>
      <p:pic>
        <p:nvPicPr>
          <p:cNvPr id="59" name="Google Shape;59;p14"/>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60" name="Google Shape;60;p14"/>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61" name="Google Shape;61;p14"/>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62" name="Google Shape;62;p14"/>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63" name="Google Shape;63;p14"/>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pic>
        <p:nvPicPr>
          <p:cNvPr id="64" name="Google Shape;64;p14"/>
          <p:cNvPicPr preferRelativeResize="0"/>
          <p:nvPr/>
        </p:nvPicPr>
        <p:blipFill rotWithShape="1">
          <a:blip r:embed="rId6">
            <a:alphaModFix/>
          </a:blip>
          <a:srcRect l="3926" t="11145" r="6419" b="13903"/>
          <a:stretch/>
        </p:blipFill>
        <p:spPr>
          <a:xfrm>
            <a:off x="3070700" y="2650575"/>
            <a:ext cx="2895150" cy="1056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6"/>
        <p:cNvGrpSpPr/>
        <p:nvPr/>
      </p:nvGrpSpPr>
      <p:grpSpPr>
        <a:xfrm>
          <a:off x="0" y="0"/>
          <a:ext cx="0" cy="0"/>
          <a:chOff x="0" y="0"/>
          <a:chExt cx="0" cy="0"/>
        </a:xfrm>
      </p:grpSpPr>
      <p:pic>
        <p:nvPicPr>
          <p:cNvPr id="247" name="Google Shape;247;p23"/>
          <p:cNvPicPr preferRelativeResize="0"/>
          <p:nvPr/>
        </p:nvPicPr>
        <p:blipFill rotWithShape="1">
          <a:blip r:embed="rId3">
            <a:alphaModFix/>
          </a:blip>
          <a:srcRect l="606" t="10929"/>
          <a:stretch/>
        </p:blipFill>
        <p:spPr>
          <a:xfrm>
            <a:off x="0" y="4881500"/>
            <a:ext cx="9143999" cy="262000"/>
          </a:xfrm>
          <a:prstGeom prst="rect">
            <a:avLst/>
          </a:prstGeom>
          <a:noFill/>
          <a:ln>
            <a:noFill/>
          </a:ln>
        </p:spPr>
      </p:pic>
      <p:pic>
        <p:nvPicPr>
          <p:cNvPr id="248" name="Google Shape;248;p23"/>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249" name="Google Shape;249;p23"/>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250" name="Google Shape;250;p23"/>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251" name="Google Shape;251;p23"/>
          <p:cNvPicPr preferRelativeResize="0"/>
          <p:nvPr/>
        </p:nvPicPr>
        <p:blipFill>
          <a:blip r:embed="rId4">
            <a:alphaModFix amt="66000"/>
          </a:blip>
          <a:stretch>
            <a:fillRect/>
          </a:stretch>
        </p:blipFill>
        <p:spPr>
          <a:xfrm>
            <a:off x="7508675" y="4185125"/>
            <a:ext cx="631150" cy="696374"/>
          </a:xfrm>
          <a:prstGeom prst="rect">
            <a:avLst/>
          </a:prstGeom>
          <a:noFill/>
          <a:ln>
            <a:noFill/>
          </a:ln>
        </p:spPr>
      </p:pic>
      <p:sp>
        <p:nvSpPr>
          <p:cNvPr id="252" name="Google Shape;252;p23"/>
          <p:cNvSpPr txBox="1"/>
          <p:nvPr/>
        </p:nvSpPr>
        <p:spPr>
          <a:xfrm>
            <a:off x="4079260" y="875425"/>
            <a:ext cx="1240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STARS</a:t>
            </a:r>
            <a:endParaRPr b="1">
              <a:solidFill>
                <a:srgbClr val="666666"/>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666666"/>
              </a:solidFill>
              <a:latin typeface="Press Start 2P"/>
              <a:ea typeface="Press Start 2P"/>
              <a:cs typeface="Press Start 2P"/>
              <a:sym typeface="Press Start 2P"/>
            </a:endParaRPr>
          </a:p>
        </p:txBody>
      </p:sp>
      <p:sp>
        <p:nvSpPr>
          <p:cNvPr id="253" name="Google Shape;253;p23"/>
          <p:cNvSpPr txBox="1"/>
          <p:nvPr/>
        </p:nvSpPr>
        <p:spPr>
          <a:xfrm>
            <a:off x="4307860" y="1075275"/>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Global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Growth in player engagement and retention</a:t>
            </a:r>
            <a:endParaRPr sz="1200">
              <a:solidFill>
                <a:srgbClr val="666666"/>
              </a:solidFill>
              <a:latin typeface="Courier New"/>
              <a:ea typeface="Courier New"/>
              <a:cs typeface="Courier New"/>
              <a:sym typeface="Courier New"/>
            </a:endParaRPr>
          </a:p>
        </p:txBody>
      </p:sp>
      <p:sp>
        <p:nvSpPr>
          <p:cNvPr id="254" name="Google Shape;254;p23"/>
          <p:cNvSpPr txBox="1"/>
          <p:nvPr/>
        </p:nvSpPr>
        <p:spPr>
          <a:xfrm>
            <a:off x="4082662" y="1719388"/>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QUESTION MARKS</a:t>
            </a:r>
            <a:endParaRPr>
              <a:solidFill>
                <a:srgbClr val="00FF00"/>
              </a:solidFill>
              <a:latin typeface="Press Start 2P"/>
              <a:ea typeface="Press Start 2P"/>
              <a:cs typeface="Press Start 2P"/>
              <a:sym typeface="Press Start 2P"/>
            </a:endParaRPr>
          </a:p>
        </p:txBody>
      </p:sp>
      <p:sp>
        <p:nvSpPr>
          <p:cNvPr id="255" name="Google Shape;255;p23"/>
          <p:cNvSpPr txBox="1"/>
          <p:nvPr/>
        </p:nvSpPr>
        <p:spPr>
          <a:xfrm>
            <a:off x="4121200" y="2608163"/>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CASH COWS</a:t>
            </a:r>
            <a:endParaRPr>
              <a:solidFill>
                <a:srgbClr val="666666"/>
              </a:solidFill>
              <a:latin typeface="Press Start 2P"/>
              <a:ea typeface="Press Start 2P"/>
              <a:cs typeface="Press Start 2P"/>
              <a:sym typeface="Press Start 2P"/>
            </a:endParaRPr>
          </a:p>
        </p:txBody>
      </p:sp>
      <p:sp>
        <p:nvSpPr>
          <p:cNvPr id="256" name="Google Shape;256;p23"/>
          <p:cNvSpPr txBox="1"/>
          <p:nvPr/>
        </p:nvSpPr>
        <p:spPr>
          <a:xfrm>
            <a:off x="4121200" y="3496938"/>
            <a:ext cx="27918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DOGS</a:t>
            </a:r>
            <a:endParaRPr>
              <a:solidFill>
                <a:srgbClr val="666666"/>
              </a:solidFill>
              <a:latin typeface="Press Start 2P"/>
              <a:ea typeface="Press Start 2P"/>
              <a:cs typeface="Press Start 2P"/>
              <a:sym typeface="Press Start 2P"/>
            </a:endParaRPr>
          </a:p>
        </p:txBody>
      </p:sp>
      <p:sp>
        <p:nvSpPr>
          <p:cNvPr id="257" name="Google Shape;257;p23"/>
          <p:cNvSpPr txBox="1"/>
          <p:nvPr/>
        </p:nvSpPr>
        <p:spPr>
          <a:xfrm>
            <a:off x="4282120" y="2001350"/>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Global sales</a:t>
            </a:r>
            <a:endParaRPr sz="1200">
              <a:solidFill>
                <a:srgbClr val="00FF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Low player scores</a:t>
            </a:r>
            <a:endParaRPr sz="1200">
              <a:solidFill>
                <a:srgbClr val="00FF00"/>
              </a:solidFill>
              <a:latin typeface="Courier New"/>
              <a:ea typeface="Courier New"/>
              <a:cs typeface="Courier New"/>
              <a:sym typeface="Courier New"/>
            </a:endParaRPr>
          </a:p>
        </p:txBody>
      </p:sp>
      <p:sp>
        <p:nvSpPr>
          <p:cNvPr id="258" name="Google Shape;258;p23"/>
          <p:cNvSpPr txBox="1"/>
          <p:nvPr/>
        </p:nvSpPr>
        <p:spPr>
          <a:xfrm>
            <a:off x="4355825" y="3840575"/>
            <a:ext cx="3958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Market Penetration</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Player engagement</a:t>
            </a:r>
            <a:endParaRPr sz="1200">
              <a:solidFill>
                <a:srgbClr val="666666"/>
              </a:solidFill>
              <a:latin typeface="Courier New"/>
              <a:ea typeface="Courier New"/>
              <a:cs typeface="Courier New"/>
              <a:sym typeface="Courier New"/>
            </a:endParaRPr>
          </a:p>
        </p:txBody>
      </p:sp>
      <p:pic>
        <p:nvPicPr>
          <p:cNvPr id="259" name="Google Shape;259;p23"/>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sp>
        <p:nvSpPr>
          <p:cNvPr id="260" name="Google Shape;260;p23"/>
          <p:cNvSpPr/>
          <p:nvPr/>
        </p:nvSpPr>
        <p:spPr>
          <a:xfrm rot="-5400000">
            <a:off x="4105225" y="11236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61" name="Google Shape;261;p23"/>
          <p:cNvSpPr/>
          <p:nvPr/>
        </p:nvSpPr>
        <p:spPr>
          <a:xfrm rot="-5400000">
            <a:off x="4105225" y="13251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62" name="Google Shape;262;p23"/>
          <p:cNvSpPr/>
          <p:nvPr/>
        </p:nvSpPr>
        <p:spPr>
          <a:xfrm rot="-5400000">
            <a:off x="4105225" y="2075725"/>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endParaRPr>
          </a:p>
        </p:txBody>
      </p:sp>
      <p:sp>
        <p:nvSpPr>
          <p:cNvPr id="263" name="Google Shape;263;p23"/>
          <p:cNvSpPr/>
          <p:nvPr/>
        </p:nvSpPr>
        <p:spPr>
          <a:xfrm rot="-5400000" flipH="1">
            <a:off x="4105225" y="2277175"/>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endParaRPr>
          </a:p>
        </p:txBody>
      </p:sp>
      <p:sp>
        <p:nvSpPr>
          <p:cNvPr id="264" name="Google Shape;264;p23"/>
          <p:cNvSpPr/>
          <p:nvPr/>
        </p:nvSpPr>
        <p:spPr>
          <a:xfrm rot="-5400000" flipH="1">
            <a:off x="4105225" y="3939988"/>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65" name="Google Shape;265;p23"/>
          <p:cNvSpPr/>
          <p:nvPr/>
        </p:nvSpPr>
        <p:spPr>
          <a:xfrm rot="-5400000" flipH="1">
            <a:off x="4105225" y="4141438"/>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66" name="Google Shape;266;p23"/>
          <p:cNvSpPr txBox="1"/>
          <p:nvPr/>
        </p:nvSpPr>
        <p:spPr>
          <a:xfrm>
            <a:off x="4283138" y="2883325"/>
            <a:ext cx="5740500" cy="30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Stable or declining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Substantial player base</a:t>
            </a:r>
            <a:endParaRPr sz="1200">
              <a:solidFill>
                <a:srgbClr val="666666"/>
              </a:solidFill>
              <a:latin typeface="Courier New"/>
              <a:ea typeface="Courier New"/>
              <a:cs typeface="Courier New"/>
              <a:sym typeface="Courier New"/>
            </a:endParaRPr>
          </a:p>
        </p:txBody>
      </p:sp>
      <p:sp>
        <p:nvSpPr>
          <p:cNvPr id="267" name="Google Shape;267;p23"/>
          <p:cNvSpPr/>
          <p:nvPr/>
        </p:nvSpPr>
        <p:spPr>
          <a:xfrm rot="-5400000" flipH="1">
            <a:off x="4105213" y="29374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68" name="Google Shape;268;p23"/>
          <p:cNvSpPr/>
          <p:nvPr/>
        </p:nvSpPr>
        <p:spPr>
          <a:xfrm rot="-5400000">
            <a:off x="4105213" y="31388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69" name="Google Shape;269;p23"/>
          <p:cNvSpPr txBox="1"/>
          <p:nvPr/>
        </p:nvSpPr>
        <p:spPr>
          <a:xfrm>
            <a:off x="4240525" y="216325"/>
            <a:ext cx="4664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BCG Matrix - Introduction</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sp>
        <p:nvSpPr>
          <p:cNvPr id="270" name="Google Shape;270;p23"/>
          <p:cNvSpPr/>
          <p:nvPr/>
        </p:nvSpPr>
        <p:spPr>
          <a:xfrm>
            <a:off x="4189975" y="150575"/>
            <a:ext cx="47655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sp>
        <p:nvSpPr>
          <p:cNvPr id="271" name="Google Shape;271;p23"/>
          <p:cNvSpPr/>
          <p:nvPr/>
        </p:nvSpPr>
        <p:spPr>
          <a:xfrm>
            <a:off x="1193150" y="1331775"/>
            <a:ext cx="1234200" cy="11928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497800" y="1322675"/>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FFF00"/>
              </a:solidFill>
              <a:latin typeface="Press Start 2P"/>
              <a:ea typeface="Press Start 2P"/>
              <a:cs typeface="Press Start 2P"/>
              <a:sym typeface="Press Start 2P"/>
            </a:endParaRPr>
          </a:p>
        </p:txBody>
      </p:sp>
      <p:sp>
        <p:nvSpPr>
          <p:cNvPr id="273" name="Google Shape;273;p23"/>
          <p:cNvSpPr/>
          <p:nvPr/>
        </p:nvSpPr>
        <p:spPr>
          <a:xfrm>
            <a:off x="2496975" y="25873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1193150" y="25873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 name="Google Shape;275;p23"/>
          <p:cNvCxnSpPr/>
          <p:nvPr/>
        </p:nvCxnSpPr>
        <p:spPr>
          <a:xfrm rot="10800000">
            <a:off x="1112900" y="1283475"/>
            <a:ext cx="0" cy="2420100"/>
          </a:xfrm>
          <a:prstGeom prst="straightConnector1">
            <a:avLst/>
          </a:prstGeom>
          <a:noFill/>
          <a:ln w="28575" cap="flat" cmpd="sng">
            <a:solidFill>
              <a:srgbClr val="00FF00"/>
            </a:solidFill>
            <a:prstDash val="solid"/>
            <a:round/>
            <a:headEnd type="none" w="med" len="med"/>
            <a:tailEnd type="triangle" w="med" len="med"/>
          </a:ln>
        </p:spPr>
      </p:cxnSp>
      <p:cxnSp>
        <p:nvCxnSpPr>
          <p:cNvPr id="276" name="Google Shape;276;p23"/>
          <p:cNvCxnSpPr/>
          <p:nvPr/>
        </p:nvCxnSpPr>
        <p:spPr>
          <a:xfrm>
            <a:off x="1203875" y="1239750"/>
            <a:ext cx="2556300" cy="0"/>
          </a:xfrm>
          <a:prstGeom prst="straightConnector1">
            <a:avLst/>
          </a:prstGeom>
          <a:noFill/>
          <a:ln w="28575" cap="flat" cmpd="sng">
            <a:solidFill>
              <a:srgbClr val="00FF00"/>
            </a:solidFill>
            <a:prstDash val="solid"/>
            <a:round/>
            <a:headEnd type="none" w="med" len="med"/>
            <a:tailEnd type="triangle" w="med" len="med"/>
          </a:ln>
        </p:spPr>
      </p:cxnSp>
      <p:sp>
        <p:nvSpPr>
          <p:cNvPr id="277" name="Google Shape;277;p23"/>
          <p:cNvSpPr txBox="1"/>
          <p:nvPr/>
        </p:nvSpPr>
        <p:spPr>
          <a:xfrm>
            <a:off x="1742750" y="976225"/>
            <a:ext cx="1778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Market Share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278" name="Google Shape;278;p23"/>
          <p:cNvSpPr txBox="1"/>
          <p:nvPr/>
        </p:nvSpPr>
        <p:spPr>
          <a:xfrm rot="-5400000">
            <a:off x="261350" y="2362575"/>
            <a:ext cx="1433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Growth Rate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pic>
        <p:nvPicPr>
          <p:cNvPr id="279" name="Google Shape;279;p23"/>
          <p:cNvPicPr preferRelativeResize="0"/>
          <p:nvPr/>
        </p:nvPicPr>
        <p:blipFill>
          <a:blip r:embed="rId6">
            <a:alphaModFix/>
          </a:blip>
          <a:stretch>
            <a:fillRect/>
          </a:stretch>
        </p:blipFill>
        <p:spPr>
          <a:xfrm flipH="1">
            <a:off x="2517015" y="2734016"/>
            <a:ext cx="1157698" cy="964744"/>
          </a:xfrm>
          <a:prstGeom prst="rect">
            <a:avLst/>
          </a:prstGeom>
          <a:noFill/>
          <a:ln>
            <a:noFill/>
          </a:ln>
        </p:spPr>
      </p:pic>
      <p:pic>
        <p:nvPicPr>
          <p:cNvPr id="280" name="Google Shape;280;p23"/>
          <p:cNvPicPr preferRelativeResize="0"/>
          <p:nvPr/>
        </p:nvPicPr>
        <p:blipFill>
          <a:blip r:embed="rId7">
            <a:alphaModFix/>
          </a:blip>
          <a:stretch>
            <a:fillRect/>
          </a:stretch>
        </p:blipFill>
        <p:spPr>
          <a:xfrm>
            <a:off x="1295163" y="2743637"/>
            <a:ext cx="945500" cy="945500"/>
          </a:xfrm>
          <a:prstGeom prst="rect">
            <a:avLst/>
          </a:prstGeom>
          <a:noFill/>
          <a:ln>
            <a:noFill/>
          </a:ln>
        </p:spPr>
      </p:pic>
      <p:pic>
        <p:nvPicPr>
          <p:cNvPr id="281" name="Google Shape;281;p23"/>
          <p:cNvPicPr preferRelativeResize="0"/>
          <p:nvPr/>
        </p:nvPicPr>
        <p:blipFill>
          <a:blip r:embed="rId8">
            <a:alphaModFix/>
          </a:blip>
          <a:stretch>
            <a:fillRect/>
          </a:stretch>
        </p:blipFill>
        <p:spPr>
          <a:xfrm>
            <a:off x="1378085" y="1523688"/>
            <a:ext cx="779674" cy="779724"/>
          </a:xfrm>
          <a:prstGeom prst="rect">
            <a:avLst/>
          </a:prstGeom>
          <a:noFill/>
          <a:ln>
            <a:noFill/>
          </a:ln>
        </p:spPr>
      </p:pic>
      <p:pic>
        <p:nvPicPr>
          <p:cNvPr id="282" name="Google Shape;282;p23"/>
          <p:cNvPicPr preferRelativeResize="0"/>
          <p:nvPr/>
        </p:nvPicPr>
        <p:blipFill>
          <a:blip r:embed="rId9">
            <a:alphaModFix/>
          </a:blip>
          <a:stretch>
            <a:fillRect/>
          </a:stretch>
        </p:blipFill>
        <p:spPr>
          <a:xfrm>
            <a:off x="2667734" y="1547581"/>
            <a:ext cx="779675" cy="7438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6"/>
        <p:cNvGrpSpPr/>
        <p:nvPr/>
      </p:nvGrpSpPr>
      <p:grpSpPr>
        <a:xfrm>
          <a:off x="0" y="0"/>
          <a:ext cx="0" cy="0"/>
          <a:chOff x="0" y="0"/>
          <a:chExt cx="0" cy="0"/>
        </a:xfrm>
      </p:grpSpPr>
      <p:pic>
        <p:nvPicPr>
          <p:cNvPr id="287" name="Google Shape;287;p24"/>
          <p:cNvPicPr preferRelativeResize="0"/>
          <p:nvPr/>
        </p:nvPicPr>
        <p:blipFill rotWithShape="1">
          <a:blip r:embed="rId3">
            <a:alphaModFix/>
          </a:blip>
          <a:srcRect l="606" t="10929"/>
          <a:stretch/>
        </p:blipFill>
        <p:spPr>
          <a:xfrm>
            <a:off x="0" y="4881500"/>
            <a:ext cx="9143999" cy="262000"/>
          </a:xfrm>
          <a:prstGeom prst="rect">
            <a:avLst/>
          </a:prstGeom>
          <a:noFill/>
          <a:ln>
            <a:noFill/>
          </a:ln>
        </p:spPr>
      </p:pic>
      <p:pic>
        <p:nvPicPr>
          <p:cNvPr id="288" name="Google Shape;288;p24"/>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289" name="Google Shape;289;p24"/>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290" name="Google Shape;290;p24"/>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291" name="Google Shape;291;p24"/>
          <p:cNvPicPr preferRelativeResize="0"/>
          <p:nvPr/>
        </p:nvPicPr>
        <p:blipFill>
          <a:blip r:embed="rId4">
            <a:alphaModFix amt="66000"/>
          </a:blip>
          <a:stretch>
            <a:fillRect/>
          </a:stretch>
        </p:blipFill>
        <p:spPr>
          <a:xfrm>
            <a:off x="7508675" y="4185125"/>
            <a:ext cx="631150" cy="696374"/>
          </a:xfrm>
          <a:prstGeom prst="rect">
            <a:avLst/>
          </a:prstGeom>
          <a:noFill/>
          <a:ln>
            <a:noFill/>
          </a:ln>
        </p:spPr>
      </p:pic>
      <p:sp>
        <p:nvSpPr>
          <p:cNvPr id="292" name="Google Shape;292;p24"/>
          <p:cNvSpPr txBox="1"/>
          <p:nvPr/>
        </p:nvSpPr>
        <p:spPr>
          <a:xfrm>
            <a:off x="4079260" y="875425"/>
            <a:ext cx="1240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STARS</a:t>
            </a:r>
            <a:endParaRPr b="1">
              <a:solidFill>
                <a:srgbClr val="666666"/>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666666"/>
              </a:solidFill>
              <a:latin typeface="Press Start 2P"/>
              <a:ea typeface="Press Start 2P"/>
              <a:cs typeface="Press Start 2P"/>
              <a:sym typeface="Press Start 2P"/>
            </a:endParaRPr>
          </a:p>
        </p:txBody>
      </p:sp>
      <p:sp>
        <p:nvSpPr>
          <p:cNvPr id="293" name="Google Shape;293;p24"/>
          <p:cNvSpPr txBox="1"/>
          <p:nvPr/>
        </p:nvSpPr>
        <p:spPr>
          <a:xfrm>
            <a:off x="4307860" y="1075275"/>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Global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Growth in player engagement and retention</a:t>
            </a:r>
            <a:endParaRPr sz="1200">
              <a:solidFill>
                <a:srgbClr val="666666"/>
              </a:solidFill>
              <a:latin typeface="Courier New"/>
              <a:ea typeface="Courier New"/>
              <a:cs typeface="Courier New"/>
              <a:sym typeface="Courier New"/>
            </a:endParaRPr>
          </a:p>
        </p:txBody>
      </p:sp>
      <p:sp>
        <p:nvSpPr>
          <p:cNvPr id="294" name="Google Shape;294;p24"/>
          <p:cNvSpPr txBox="1"/>
          <p:nvPr/>
        </p:nvSpPr>
        <p:spPr>
          <a:xfrm>
            <a:off x="4082662" y="1719388"/>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QUESTION MARKS</a:t>
            </a:r>
            <a:endParaRPr>
              <a:solidFill>
                <a:srgbClr val="666666"/>
              </a:solidFill>
              <a:latin typeface="Press Start 2P"/>
              <a:ea typeface="Press Start 2P"/>
              <a:cs typeface="Press Start 2P"/>
              <a:sym typeface="Press Start 2P"/>
            </a:endParaRPr>
          </a:p>
        </p:txBody>
      </p:sp>
      <p:sp>
        <p:nvSpPr>
          <p:cNvPr id="295" name="Google Shape;295;p24"/>
          <p:cNvSpPr txBox="1"/>
          <p:nvPr/>
        </p:nvSpPr>
        <p:spPr>
          <a:xfrm>
            <a:off x="4121200" y="2608163"/>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CASH COWS</a:t>
            </a:r>
            <a:endParaRPr>
              <a:solidFill>
                <a:srgbClr val="00FF00"/>
              </a:solidFill>
              <a:latin typeface="Press Start 2P"/>
              <a:ea typeface="Press Start 2P"/>
              <a:cs typeface="Press Start 2P"/>
              <a:sym typeface="Press Start 2P"/>
            </a:endParaRPr>
          </a:p>
        </p:txBody>
      </p:sp>
      <p:sp>
        <p:nvSpPr>
          <p:cNvPr id="296" name="Google Shape;296;p24"/>
          <p:cNvSpPr txBox="1"/>
          <p:nvPr/>
        </p:nvSpPr>
        <p:spPr>
          <a:xfrm>
            <a:off x="4121200" y="3496938"/>
            <a:ext cx="27918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DOGS</a:t>
            </a:r>
            <a:endParaRPr>
              <a:solidFill>
                <a:srgbClr val="666666"/>
              </a:solidFill>
              <a:latin typeface="Press Start 2P"/>
              <a:ea typeface="Press Start 2P"/>
              <a:cs typeface="Press Start 2P"/>
              <a:sym typeface="Press Start 2P"/>
            </a:endParaRPr>
          </a:p>
        </p:txBody>
      </p:sp>
      <p:sp>
        <p:nvSpPr>
          <p:cNvPr id="297" name="Google Shape;297;p24"/>
          <p:cNvSpPr txBox="1"/>
          <p:nvPr/>
        </p:nvSpPr>
        <p:spPr>
          <a:xfrm>
            <a:off x="4282120" y="2001350"/>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Global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Low player scores</a:t>
            </a:r>
            <a:endParaRPr sz="1200">
              <a:solidFill>
                <a:srgbClr val="666666"/>
              </a:solidFill>
              <a:latin typeface="Courier New"/>
              <a:ea typeface="Courier New"/>
              <a:cs typeface="Courier New"/>
              <a:sym typeface="Courier New"/>
            </a:endParaRPr>
          </a:p>
        </p:txBody>
      </p:sp>
      <p:sp>
        <p:nvSpPr>
          <p:cNvPr id="298" name="Google Shape;298;p24"/>
          <p:cNvSpPr txBox="1"/>
          <p:nvPr/>
        </p:nvSpPr>
        <p:spPr>
          <a:xfrm>
            <a:off x="4355825" y="3840575"/>
            <a:ext cx="3958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Market Penetration</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Player engagement</a:t>
            </a:r>
            <a:endParaRPr sz="1200">
              <a:solidFill>
                <a:srgbClr val="666666"/>
              </a:solidFill>
              <a:latin typeface="Courier New"/>
              <a:ea typeface="Courier New"/>
              <a:cs typeface="Courier New"/>
              <a:sym typeface="Courier New"/>
            </a:endParaRPr>
          </a:p>
        </p:txBody>
      </p:sp>
      <p:pic>
        <p:nvPicPr>
          <p:cNvPr id="299" name="Google Shape;299;p24"/>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sp>
        <p:nvSpPr>
          <p:cNvPr id="300" name="Google Shape;300;p24"/>
          <p:cNvSpPr txBox="1"/>
          <p:nvPr/>
        </p:nvSpPr>
        <p:spPr>
          <a:xfrm>
            <a:off x="4283138" y="2883325"/>
            <a:ext cx="5740500" cy="30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Stable or declining sales</a:t>
            </a:r>
            <a:endParaRPr sz="1200">
              <a:solidFill>
                <a:srgbClr val="00FF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Substantial player base</a:t>
            </a:r>
            <a:endParaRPr sz="1200">
              <a:solidFill>
                <a:srgbClr val="00FF00"/>
              </a:solidFill>
              <a:latin typeface="Courier New"/>
              <a:ea typeface="Courier New"/>
              <a:cs typeface="Courier New"/>
              <a:sym typeface="Courier New"/>
            </a:endParaRPr>
          </a:p>
        </p:txBody>
      </p:sp>
      <p:sp>
        <p:nvSpPr>
          <p:cNvPr id="301" name="Google Shape;301;p24"/>
          <p:cNvSpPr/>
          <p:nvPr/>
        </p:nvSpPr>
        <p:spPr>
          <a:xfrm rot="-5400000">
            <a:off x="4105225" y="11236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02" name="Google Shape;302;p24"/>
          <p:cNvSpPr/>
          <p:nvPr/>
        </p:nvSpPr>
        <p:spPr>
          <a:xfrm rot="-5400000">
            <a:off x="4105225" y="13251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03" name="Google Shape;303;p24"/>
          <p:cNvSpPr/>
          <p:nvPr/>
        </p:nvSpPr>
        <p:spPr>
          <a:xfrm rot="-5400000">
            <a:off x="4105225" y="20757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04" name="Google Shape;304;p24"/>
          <p:cNvSpPr/>
          <p:nvPr/>
        </p:nvSpPr>
        <p:spPr>
          <a:xfrm rot="-5400000" flipH="1">
            <a:off x="4105225" y="22771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05" name="Google Shape;305;p24"/>
          <p:cNvSpPr/>
          <p:nvPr/>
        </p:nvSpPr>
        <p:spPr>
          <a:xfrm rot="-5400000" flipH="1">
            <a:off x="4105213" y="2937425"/>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endParaRPr>
          </a:p>
        </p:txBody>
      </p:sp>
      <p:sp>
        <p:nvSpPr>
          <p:cNvPr id="306" name="Google Shape;306;p24"/>
          <p:cNvSpPr/>
          <p:nvPr/>
        </p:nvSpPr>
        <p:spPr>
          <a:xfrm rot="-5400000">
            <a:off x="4105213" y="3138875"/>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endParaRPr>
          </a:p>
        </p:txBody>
      </p:sp>
      <p:sp>
        <p:nvSpPr>
          <p:cNvPr id="307" name="Google Shape;307;p24"/>
          <p:cNvSpPr/>
          <p:nvPr/>
        </p:nvSpPr>
        <p:spPr>
          <a:xfrm rot="-5400000" flipH="1">
            <a:off x="4105225" y="3939988"/>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08" name="Google Shape;308;p24"/>
          <p:cNvSpPr/>
          <p:nvPr/>
        </p:nvSpPr>
        <p:spPr>
          <a:xfrm rot="-5400000" flipH="1">
            <a:off x="4105225" y="4141438"/>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09" name="Google Shape;309;p24"/>
          <p:cNvSpPr txBox="1"/>
          <p:nvPr/>
        </p:nvSpPr>
        <p:spPr>
          <a:xfrm>
            <a:off x="4240525" y="216325"/>
            <a:ext cx="4664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BCG Matrix - Introduction</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sp>
        <p:nvSpPr>
          <p:cNvPr id="310" name="Google Shape;310;p24"/>
          <p:cNvSpPr/>
          <p:nvPr/>
        </p:nvSpPr>
        <p:spPr>
          <a:xfrm>
            <a:off x="4189975" y="150575"/>
            <a:ext cx="47655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sp>
        <p:nvSpPr>
          <p:cNvPr id="311" name="Google Shape;311;p24"/>
          <p:cNvSpPr/>
          <p:nvPr/>
        </p:nvSpPr>
        <p:spPr>
          <a:xfrm>
            <a:off x="2512504" y="2598400"/>
            <a:ext cx="1234200" cy="11928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2497800" y="1322675"/>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FFF00"/>
              </a:solidFill>
              <a:latin typeface="Press Start 2P"/>
              <a:ea typeface="Press Start 2P"/>
              <a:cs typeface="Press Start 2P"/>
              <a:sym typeface="Press Start 2P"/>
            </a:endParaRPr>
          </a:p>
        </p:txBody>
      </p:sp>
      <p:sp>
        <p:nvSpPr>
          <p:cNvPr id="313" name="Google Shape;313;p24"/>
          <p:cNvSpPr/>
          <p:nvPr/>
        </p:nvSpPr>
        <p:spPr>
          <a:xfrm>
            <a:off x="1188250" y="13171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193150" y="25873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24"/>
          <p:cNvCxnSpPr/>
          <p:nvPr/>
        </p:nvCxnSpPr>
        <p:spPr>
          <a:xfrm rot="10800000">
            <a:off x="1112900" y="1283475"/>
            <a:ext cx="0" cy="2420100"/>
          </a:xfrm>
          <a:prstGeom prst="straightConnector1">
            <a:avLst/>
          </a:prstGeom>
          <a:noFill/>
          <a:ln w="28575" cap="flat" cmpd="sng">
            <a:solidFill>
              <a:srgbClr val="00FF00"/>
            </a:solidFill>
            <a:prstDash val="solid"/>
            <a:round/>
            <a:headEnd type="none" w="med" len="med"/>
            <a:tailEnd type="triangle" w="med" len="med"/>
          </a:ln>
        </p:spPr>
      </p:cxnSp>
      <p:cxnSp>
        <p:nvCxnSpPr>
          <p:cNvPr id="316" name="Google Shape;316;p24"/>
          <p:cNvCxnSpPr/>
          <p:nvPr/>
        </p:nvCxnSpPr>
        <p:spPr>
          <a:xfrm>
            <a:off x="1203875" y="1239750"/>
            <a:ext cx="2556300" cy="0"/>
          </a:xfrm>
          <a:prstGeom prst="straightConnector1">
            <a:avLst/>
          </a:prstGeom>
          <a:noFill/>
          <a:ln w="28575" cap="flat" cmpd="sng">
            <a:solidFill>
              <a:srgbClr val="00FF00"/>
            </a:solidFill>
            <a:prstDash val="solid"/>
            <a:round/>
            <a:headEnd type="none" w="med" len="med"/>
            <a:tailEnd type="triangle" w="med" len="med"/>
          </a:ln>
        </p:spPr>
      </p:cxnSp>
      <p:sp>
        <p:nvSpPr>
          <p:cNvPr id="317" name="Google Shape;317;p24"/>
          <p:cNvSpPr txBox="1"/>
          <p:nvPr/>
        </p:nvSpPr>
        <p:spPr>
          <a:xfrm>
            <a:off x="1742750" y="976225"/>
            <a:ext cx="1778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Market Share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318" name="Google Shape;318;p24"/>
          <p:cNvSpPr txBox="1"/>
          <p:nvPr/>
        </p:nvSpPr>
        <p:spPr>
          <a:xfrm rot="-5400000">
            <a:off x="261350" y="2362575"/>
            <a:ext cx="1433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Growth Rate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pic>
        <p:nvPicPr>
          <p:cNvPr id="319" name="Google Shape;319;p24"/>
          <p:cNvPicPr preferRelativeResize="0"/>
          <p:nvPr/>
        </p:nvPicPr>
        <p:blipFill>
          <a:blip r:embed="rId6">
            <a:alphaModFix/>
          </a:blip>
          <a:stretch>
            <a:fillRect/>
          </a:stretch>
        </p:blipFill>
        <p:spPr>
          <a:xfrm flipH="1">
            <a:off x="2557157" y="2734016"/>
            <a:ext cx="1157698" cy="964744"/>
          </a:xfrm>
          <a:prstGeom prst="rect">
            <a:avLst/>
          </a:prstGeom>
          <a:noFill/>
          <a:ln>
            <a:noFill/>
          </a:ln>
        </p:spPr>
      </p:pic>
      <p:pic>
        <p:nvPicPr>
          <p:cNvPr id="320" name="Google Shape;320;p24"/>
          <p:cNvPicPr preferRelativeResize="0"/>
          <p:nvPr/>
        </p:nvPicPr>
        <p:blipFill>
          <a:blip r:embed="rId7">
            <a:alphaModFix/>
          </a:blip>
          <a:stretch>
            <a:fillRect/>
          </a:stretch>
        </p:blipFill>
        <p:spPr>
          <a:xfrm>
            <a:off x="1295163" y="2743637"/>
            <a:ext cx="945500" cy="945500"/>
          </a:xfrm>
          <a:prstGeom prst="rect">
            <a:avLst/>
          </a:prstGeom>
          <a:noFill/>
          <a:ln>
            <a:noFill/>
          </a:ln>
        </p:spPr>
      </p:pic>
      <p:pic>
        <p:nvPicPr>
          <p:cNvPr id="321" name="Google Shape;321;p24"/>
          <p:cNvPicPr preferRelativeResize="0"/>
          <p:nvPr/>
        </p:nvPicPr>
        <p:blipFill>
          <a:blip r:embed="rId8">
            <a:alphaModFix/>
          </a:blip>
          <a:stretch>
            <a:fillRect/>
          </a:stretch>
        </p:blipFill>
        <p:spPr>
          <a:xfrm>
            <a:off x="1378085" y="1523688"/>
            <a:ext cx="779674" cy="779724"/>
          </a:xfrm>
          <a:prstGeom prst="rect">
            <a:avLst/>
          </a:prstGeom>
          <a:noFill/>
          <a:ln>
            <a:noFill/>
          </a:ln>
        </p:spPr>
      </p:pic>
      <p:pic>
        <p:nvPicPr>
          <p:cNvPr id="322" name="Google Shape;322;p24"/>
          <p:cNvPicPr preferRelativeResize="0"/>
          <p:nvPr/>
        </p:nvPicPr>
        <p:blipFill>
          <a:blip r:embed="rId9">
            <a:alphaModFix/>
          </a:blip>
          <a:stretch>
            <a:fillRect/>
          </a:stretch>
        </p:blipFill>
        <p:spPr>
          <a:xfrm>
            <a:off x="2667734" y="1547581"/>
            <a:ext cx="779675" cy="7438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6"/>
        <p:cNvGrpSpPr/>
        <p:nvPr/>
      </p:nvGrpSpPr>
      <p:grpSpPr>
        <a:xfrm>
          <a:off x="0" y="0"/>
          <a:ext cx="0" cy="0"/>
          <a:chOff x="0" y="0"/>
          <a:chExt cx="0" cy="0"/>
        </a:xfrm>
      </p:grpSpPr>
      <p:pic>
        <p:nvPicPr>
          <p:cNvPr id="327" name="Google Shape;327;p25"/>
          <p:cNvPicPr preferRelativeResize="0"/>
          <p:nvPr/>
        </p:nvPicPr>
        <p:blipFill rotWithShape="1">
          <a:blip r:embed="rId3">
            <a:alphaModFix/>
          </a:blip>
          <a:srcRect l="606" t="10929"/>
          <a:stretch/>
        </p:blipFill>
        <p:spPr>
          <a:xfrm>
            <a:off x="0" y="4881500"/>
            <a:ext cx="9143999" cy="262000"/>
          </a:xfrm>
          <a:prstGeom prst="rect">
            <a:avLst/>
          </a:prstGeom>
          <a:noFill/>
          <a:ln>
            <a:noFill/>
          </a:ln>
        </p:spPr>
      </p:pic>
      <p:pic>
        <p:nvPicPr>
          <p:cNvPr id="328" name="Google Shape;328;p25"/>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329" name="Google Shape;329;p25"/>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330" name="Google Shape;330;p25"/>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331" name="Google Shape;331;p25"/>
          <p:cNvPicPr preferRelativeResize="0"/>
          <p:nvPr/>
        </p:nvPicPr>
        <p:blipFill>
          <a:blip r:embed="rId4">
            <a:alphaModFix amt="66000"/>
          </a:blip>
          <a:stretch>
            <a:fillRect/>
          </a:stretch>
        </p:blipFill>
        <p:spPr>
          <a:xfrm>
            <a:off x="7508675" y="4185125"/>
            <a:ext cx="631150" cy="696374"/>
          </a:xfrm>
          <a:prstGeom prst="rect">
            <a:avLst/>
          </a:prstGeom>
          <a:noFill/>
          <a:ln>
            <a:noFill/>
          </a:ln>
        </p:spPr>
      </p:pic>
      <p:sp>
        <p:nvSpPr>
          <p:cNvPr id="332" name="Google Shape;332;p25"/>
          <p:cNvSpPr txBox="1"/>
          <p:nvPr/>
        </p:nvSpPr>
        <p:spPr>
          <a:xfrm>
            <a:off x="4079260" y="875425"/>
            <a:ext cx="1240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STARS</a:t>
            </a:r>
            <a:endParaRPr b="1">
              <a:solidFill>
                <a:srgbClr val="666666"/>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666666"/>
              </a:solidFill>
              <a:latin typeface="Press Start 2P"/>
              <a:ea typeface="Press Start 2P"/>
              <a:cs typeface="Press Start 2P"/>
              <a:sym typeface="Press Start 2P"/>
            </a:endParaRPr>
          </a:p>
        </p:txBody>
      </p:sp>
      <p:sp>
        <p:nvSpPr>
          <p:cNvPr id="333" name="Google Shape;333;p25"/>
          <p:cNvSpPr txBox="1"/>
          <p:nvPr/>
        </p:nvSpPr>
        <p:spPr>
          <a:xfrm>
            <a:off x="4307860" y="1075275"/>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Global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Growth in player engagement and retention</a:t>
            </a:r>
            <a:endParaRPr sz="1200">
              <a:solidFill>
                <a:srgbClr val="666666"/>
              </a:solidFill>
              <a:latin typeface="Courier New"/>
              <a:ea typeface="Courier New"/>
              <a:cs typeface="Courier New"/>
              <a:sym typeface="Courier New"/>
            </a:endParaRPr>
          </a:p>
        </p:txBody>
      </p:sp>
      <p:sp>
        <p:nvSpPr>
          <p:cNvPr id="334" name="Google Shape;334;p25"/>
          <p:cNvSpPr txBox="1"/>
          <p:nvPr/>
        </p:nvSpPr>
        <p:spPr>
          <a:xfrm>
            <a:off x="4082662" y="1719388"/>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QUESTION MARKS</a:t>
            </a:r>
            <a:endParaRPr>
              <a:solidFill>
                <a:srgbClr val="666666"/>
              </a:solidFill>
              <a:latin typeface="Press Start 2P"/>
              <a:ea typeface="Press Start 2P"/>
              <a:cs typeface="Press Start 2P"/>
              <a:sym typeface="Press Start 2P"/>
            </a:endParaRPr>
          </a:p>
        </p:txBody>
      </p:sp>
      <p:sp>
        <p:nvSpPr>
          <p:cNvPr id="335" name="Google Shape;335;p25"/>
          <p:cNvSpPr txBox="1"/>
          <p:nvPr/>
        </p:nvSpPr>
        <p:spPr>
          <a:xfrm>
            <a:off x="4121200" y="2608163"/>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CASH COWS</a:t>
            </a:r>
            <a:endParaRPr>
              <a:solidFill>
                <a:srgbClr val="666666"/>
              </a:solidFill>
              <a:latin typeface="Press Start 2P"/>
              <a:ea typeface="Press Start 2P"/>
              <a:cs typeface="Press Start 2P"/>
              <a:sym typeface="Press Start 2P"/>
            </a:endParaRPr>
          </a:p>
        </p:txBody>
      </p:sp>
      <p:sp>
        <p:nvSpPr>
          <p:cNvPr id="336" name="Google Shape;336;p25"/>
          <p:cNvSpPr txBox="1"/>
          <p:nvPr/>
        </p:nvSpPr>
        <p:spPr>
          <a:xfrm>
            <a:off x="4121200" y="3496938"/>
            <a:ext cx="27918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DOGS</a:t>
            </a:r>
            <a:endParaRPr>
              <a:solidFill>
                <a:srgbClr val="00FF00"/>
              </a:solidFill>
              <a:latin typeface="Press Start 2P"/>
              <a:ea typeface="Press Start 2P"/>
              <a:cs typeface="Press Start 2P"/>
              <a:sym typeface="Press Start 2P"/>
            </a:endParaRPr>
          </a:p>
        </p:txBody>
      </p:sp>
      <p:sp>
        <p:nvSpPr>
          <p:cNvPr id="337" name="Google Shape;337;p25"/>
          <p:cNvSpPr txBox="1"/>
          <p:nvPr/>
        </p:nvSpPr>
        <p:spPr>
          <a:xfrm>
            <a:off x="4282120" y="2001350"/>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Global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Low player scores</a:t>
            </a:r>
            <a:endParaRPr sz="1200">
              <a:solidFill>
                <a:srgbClr val="666666"/>
              </a:solidFill>
              <a:latin typeface="Courier New"/>
              <a:ea typeface="Courier New"/>
              <a:cs typeface="Courier New"/>
              <a:sym typeface="Courier New"/>
            </a:endParaRPr>
          </a:p>
        </p:txBody>
      </p:sp>
      <p:sp>
        <p:nvSpPr>
          <p:cNvPr id="338" name="Google Shape;338;p25"/>
          <p:cNvSpPr txBox="1"/>
          <p:nvPr/>
        </p:nvSpPr>
        <p:spPr>
          <a:xfrm>
            <a:off x="4355825" y="3840575"/>
            <a:ext cx="3958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Market Penetration</a:t>
            </a:r>
            <a:endParaRPr sz="1200">
              <a:solidFill>
                <a:srgbClr val="00FF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Player engagement</a:t>
            </a:r>
            <a:endParaRPr sz="1200">
              <a:solidFill>
                <a:srgbClr val="00FF00"/>
              </a:solidFill>
              <a:latin typeface="Courier New"/>
              <a:ea typeface="Courier New"/>
              <a:cs typeface="Courier New"/>
              <a:sym typeface="Courier New"/>
            </a:endParaRPr>
          </a:p>
        </p:txBody>
      </p:sp>
      <p:pic>
        <p:nvPicPr>
          <p:cNvPr id="339" name="Google Shape;339;p25"/>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sp>
        <p:nvSpPr>
          <p:cNvPr id="340" name="Google Shape;340;p25"/>
          <p:cNvSpPr/>
          <p:nvPr/>
        </p:nvSpPr>
        <p:spPr>
          <a:xfrm rot="-5400000">
            <a:off x="4105225" y="11236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1" name="Google Shape;341;p25"/>
          <p:cNvSpPr/>
          <p:nvPr/>
        </p:nvSpPr>
        <p:spPr>
          <a:xfrm rot="-5400000">
            <a:off x="4105225" y="13251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 name="Google Shape;342;p25"/>
          <p:cNvSpPr/>
          <p:nvPr/>
        </p:nvSpPr>
        <p:spPr>
          <a:xfrm rot="-5400000">
            <a:off x="4105225" y="20757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43" name="Google Shape;343;p25"/>
          <p:cNvSpPr/>
          <p:nvPr/>
        </p:nvSpPr>
        <p:spPr>
          <a:xfrm rot="-5400000" flipH="1">
            <a:off x="4105225" y="22771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44" name="Google Shape;344;p25"/>
          <p:cNvSpPr/>
          <p:nvPr/>
        </p:nvSpPr>
        <p:spPr>
          <a:xfrm rot="-5400000" flipH="1">
            <a:off x="4105225" y="3939988"/>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endParaRPr>
          </a:p>
        </p:txBody>
      </p:sp>
      <p:sp>
        <p:nvSpPr>
          <p:cNvPr id="345" name="Google Shape;345;p25"/>
          <p:cNvSpPr/>
          <p:nvPr/>
        </p:nvSpPr>
        <p:spPr>
          <a:xfrm rot="-5400000" flipH="1">
            <a:off x="4105225" y="4141438"/>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endParaRPr>
          </a:p>
        </p:txBody>
      </p:sp>
      <p:sp>
        <p:nvSpPr>
          <p:cNvPr id="346" name="Google Shape;346;p25"/>
          <p:cNvSpPr txBox="1"/>
          <p:nvPr/>
        </p:nvSpPr>
        <p:spPr>
          <a:xfrm>
            <a:off x="4283138" y="2883325"/>
            <a:ext cx="5740500" cy="30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Stable or declining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Substantial player base</a:t>
            </a:r>
            <a:endParaRPr sz="1200">
              <a:solidFill>
                <a:srgbClr val="666666"/>
              </a:solidFill>
              <a:latin typeface="Courier New"/>
              <a:ea typeface="Courier New"/>
              <a:cs typeface="Courier New"/>
              <a:sym typeface="Courier New"/>
            </a:endParaRPr>
          </a:p>
        </p:txBody>
      </p:sp>
      <p:sp>
        <p:nvSpPr>
          <p:cNvPr id="347" name="Google Shape;347;p25"/>
          <p:cNvSpPr/>
          <p:nvPr/>
        </p:nvSpPr>
        <p:spPr>
          <a:xfrm rot="-5400000" flipH="1">
            <a:off x="4105213" y="29374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48" name="Google Shape;348;p25"/>
          <p:cNvSpPr/>
          <p:nvPr/>
        </p:nvSpPr>
        <p:spPr>
          <a:xfrm rot="-5400000">
            <a:off x="4105213" y="31388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49" name="Google Shape;349;p25"/>
          <p:cNvSpPr/>
          <p:nvPr/>
        </p:nvSpPr>
        <p:spPr>
          <a:xfrm>
            <a:off x="4189975" y="150575"/>
            <a:ext cx="47655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sp>
        <p:nvSpPr>
          <p:cNvPr id="350" name="Google Shape;350;p25"/>
          <p:cNvSpPr txBox="1"/>
          <p:nvPr/>
        </p:nvSpPr>
        <p:spPr>
          <a:xfrm>
            <a:off x="4240525" y="216325"/>
            <a:ext cx="4664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BCG Matrix - Introduction</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sp>
        <p:nvSpPr>
          <p:cNvPr id="351" name="Google Shape;351;p25"/>
          <p:cNvSpPr/>
          <p:nvPr/>
        </p:nvSpPr>
        <p:spPr>
          <a:xfrm>
            <a:off x="1217929" y="2598400"/>
            <a:ext cx="1234200" cy="11928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2497800" y="1322675"/>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FFF00"/>
              </a:solidFill>
              <a:latin typeface="Press Start 2P"/>
              <a:ea typeface="Press Start 2P"/>
              <a:cs typeface="Press Start 2P"/>
              <a:sym typeface="Press Start 2P"/>
            </a:endParaRPr>
          </a:p>
        </p:txBody>
      </p:sp>
      <p:sp>
        <p:nvSpPr>
          <p:cNvPr id="353" name="Google Shape;353;p25"/>
          <p:cNvSpPr/>
          <p:nvPr/>
        </p:nvSpPr>
        <p:spPr>
          <a:xfrm>
            <a:off x="1188250" y="13171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2522591" y="25873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 name="Google Shape;355;p25"/>
          <p:cNvCxnSpPr/>
          <p:nvPr/>
        </p:nvCxnSpPr>
        <p:spPr>
          <a:xfrm rot="10800000">
            <a:off x="1112900" y="1283475"/>
            <a:ext cx="0" cy="2420100"/>
          </a:xfrm>
          <a:prstGeom prst="straightConnector1">
            <a:avLst/>
          </a:prstGeom>
          <a:noFill/>
          <a:ln w="28575" cap="flat" cmpd="sng">
            <a:solidFill>
              <a:srgbClr val="00FF00"/>
            </a:solidFill>
            <a:prstDash val="solid"/>
            <a:round/>
            <a:headEnd type="none" w="med" len="med"/>
            <a:tailEnd type="triangle" w="med" len="med"/>
          </a:ln>
        </p:spPr>
      </p:cxnSp>
      <p:cxnSp>
        <p:nvCxnSpPr>
          <p:cNvPr id="356" name="Google Shape;356;p25"/>
          <p:cNvCxnSpPr/>
          <p:nvPr/>
        </p:nvCxnSpPr>
        <p:spPr>
          <a:xfrm>
            <a:off x="1203875" y="1239750"/>
            <a:ext cx="2556300" cy="0"/>
          </a:xfrm>
          <a:prstGeom prst="straightConnector1">
            <a:avLst/>
          </a:prstGeom>
          <a:noFill/>
          <a:ln w="28575" cap="flat" cmpd="sng">
            <a:solidFill>
              <a:srgbClr val="00FF00"/>
            </a:solidFill>
            <a:prstDash val="solid"/>
            <a:round/>
            <a:headEnd type="none" w="med" len="med"/>
            <a:tailEnd type="triangle" w="med" len="med"/>
          </a:ln>
        </p:spPr>
      </p:cxnSp>
      <p:sp>
        <p:nvSpPr>
          <p:cNvPr id="357" name="Google Shape;357;p25"/>
          <p:cNvSpPr txBox="1"/>
          <p:nvPr/>
        </p:nvSpPr>
        <p:spPr>
          <a:xfrm>
            <a:off x="1742750" y="976225"/>
            <a:ext cx="1778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Market Share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358" name="Google Shape;358;p25"/>
          <p:cNvSpPr txBox="1"/>
          <p:nvPr/>
        </p:nvSpPr>
        <p:spPr>
          <a:xfrm rot="-5400000">
            <a:off x="261350" y="2362575"/>
            <a:ext cx="1433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Growth Rate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pic>
        <p:nvPicPr>
          <p:cNvPr id="359" name="Google Shape;359;p25"/>
          <p:cNvPicPr preferRelativeResize="0"/>
          <p:nvPr/>
        </p:nvPicPr>
        <p:blipFill>
          <a:blip r:embed="rId6">
            <a:alphaModFix/>
          </a:blip>
          <a:stretch>
            <a:fillRect/>
          </a:stretch>
        </p:blipFill>
        <p:spPr>
          <a:xfrm flipH="1">
            <a:off x="2557157" y="2734016"/>
            <a:ext cx="1157698" cy="964744"/>
          </a:xfrm>
          <a:prstGeom prst="rect">
            <a:avLst/>
          </a:prstGeom>
          <a:noFill/>
          <a:ln>
            <a:noFill/>
          </a:ln>
        </p:spPr>
      </p:pic>
      <p:pic>
        <p:nvPicPr>
          <p:cNvPr id="360" name="Google Shape;360;p25"/>
          <p:cNvPicPr preferRelativeResize="0"/>
          <p:nvPr/>
        </p:nvPicPr>
        <p:blipFill>
          <a:blip r:embed="rId7">
            <a:alphaModFix/>
          </a:blip>
          <a:stretch>
            <a:fillRect/>
          </a:stretch>
        </p:blipFill>
        <p:spPr>
          <a:xfrm>
            <a:off x="1295163" y="2743637"/>
            <a:ext cx="945500" cy="945500"/>
          </a:xfrm>
          <a:prstGeom prst="rect">
            <a:avLst/>
          </a:prstGeom>
          <a:noFill/>
          <a:ln>
            <a:noFill/>
          </a:ln>
        </p:spPr>
      </p:pic>
      <p:pic>
        <p:nvPicPr>
          <p:cNvPr id="361" name="Google Shape;361;p25"/>
          <p:cNvPicPr preferRelativeResize="0"/>
          <p:nvPr/>
        </p:nvPicPr>
        <p:blipFill>
          <a:blip r:embed="rId8">
            <a:alphaModFix/>
          </a:blip>
          <a:stretch>
            <a:fillRect/>
          </a:stretch>
        </p:blipFill>
        <p:spPr>
          <a:xfrm>
            <a:off x="1378085" y="1523688"/>
            <a:ext cx="779674" cy="779724"/>
          </a:xfrm>
          <a:prstGeom prst="rect">
            <a:avLst/>
          </a:prstGeom>
          <a:noFill/>
          <a:ln>
            <a:noFill/>
          </a:ln>
        </p:spPr>
      </p:pic>
      <p:pic>
        <p:nvPicPr>
          <p:cNvPr id="362" name="Google Shape;362;p25"/>
          <p:cNvPicPr preferRelativeResize="0"/>
          <p:nvPr/>
        </p:nvPicPr>
        <p:blipFill>
          <a:blip r:embed="rId9">
            <a:alphaModFix/>
          </a:blip>
          <a:stretch>
            <a:fillRect/>
          </a:stretch>
        </p:blipFill>
        <p:spPr>
          <a:xfrm>
            <a:off x="2667734" y="1547581"/>
            <a:ext cx="779675" cy="7438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6"/>
        <p:cNvGrpSpPr/>
        <p:nvPr/>
      </p:nvGrpSpPr>
      <p:grpSpPr>
        <a:xfrm>
          <a:off x="0" y="0"/>
          <a:ext cx="0" cy="0"/>
          <a:chOff x="0" y="0"/>
          <a:chExt cx="0" cy="0"/>
        </a:xfrm>
      </p:grpSpPr>
      <p:sp>
        <p:nvSpPr>
          <p:cNvPr id="367" name="Google Shape;367;p26"/>
          <p:cNvSpPr/>
          <p:nvPr/>
        </p:nvSpPr>
        <p:spPr>
          <a:xfrm>
            <a:off x="4189975" y="150575"/>
            <a:ext cx="47655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pic>
        <p:nvPicPr>
          <p:cNvPr id="368" name="Google Shape;368;p26"/>
          <p:cNvPicPr preferRelativeResize="0"/>
          <p:nvPr/>
        </p:nvPicPr>
        <p:blipFill rotWithShape="1">
          <a:blip r:embed="rId3">
            <a:alphaModFix/>
          </a:blip>
          <a:srcRect l="606" t="10929"/>
          <a:stretch/>
        </p:blipFill>
        <p:spPr>
          <a:xfrm>
            <a:off x="0" y="4881500"/>
            <a:ext cx="9143999" cy="262000"/>
          </a:xfrm>
          <a:prstGeom prst="rect">
            <a:avLst/>
          </a:prstGeom>
          <a:noFill/>
          <a:ln>
            <a:noFill/>
          </a:ln>
        </p:spPr>
      </p:pic>
      <p:pic>
        <p:nvPicPr>
          <p:cNvPr id="369" name="Google Shape;369;p26"/>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370" name="Google Shape;370;p26"/>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371" name="Google Shape;371;p26"/>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372" name="Google Shape;372;p26"/>
          <p:cNvPicPr preferRelativeResize="0"/>
          <p:nvPr/>
        </p:nvPicPr>
        <p:blipFill>
          <a:blip r:embed="rId4">
            <a:alphaModFix amt="66000"/>
          </a:blip>
          <a:stretch>
            <a:fillRect/>
          </a:stretch>
        </p:blipFill>
        <p:spPr>
          <a:xfrm>
            <a:off x="7508675" y="4185125"/>
            <a:ext cx="631150" cy="696374"/>
          </a:xfrm>
          <a:prstGeom prst="rect">
            <a:avLst/>
          </a:prstGeom>
          <a:noFill/>
          <a:ln>
            <a:noFill/>
          </a:ln>
        </p:spPr>
      </p:pic>
      <p:sp>
        <p:nvSpPr>
          <p:cNvPr id="373" name="Google Shape;373;p26"/>
          <p:cNvSpPr txBox="1"/>
          <p:nvPr/>
        </p:nvSpPr>
        <p:spPr>
          <a:xfrm>
            <a:off x="4079260" y="875425"/>
            <a:ext cx="1240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STARS</a:t>
            </a:r>
            <a:endParaRPr b="1">
              <a:solidFill>
                <a:srgbClr val="666666"/>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666666"/>
              </a:solidFill>
              <a:latin typeface="Press Start 2P"/>
              <a:ea typeface="Press Start 2P"/>
              <a:cs typeface="Press Start 2P"/>
              <a:sym typeface="Press Start 2P"/>
            </a:endParaRPr>
          </a:p>
        </p:txBody>
      </p:sp>
      <p:sp>
        <p:nvSpPr>
          <p:cNvPr id="374" name="Google Shape;374;p26"/>
          <p:cNvSpPr txBox="1"/>
          <p:nvPr/>
        </p:nvSpPr>
        <p:spPr>
          <a:xfrm>
            <a:off x="4307860" y="1075275"/>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Global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Growth in player engagement and retention</a:t>
            </a:r>
            <a:endParaRPr sz="1200">
              <a:solidFill>
                <a:srgbClr val="666666"/>
              </a:solidFill>
              <a:latin typeface="Courier New"/>
              <a:ea typeface="Courier New"/>
              <a:cs typeface="Courier New"/>
              <a:sym typeface="Courier New"/>
            </a:endParaRPr>
          </a:p>
        </p:txBody>
      </p:sp>
      <p:sp>
        <p:nvSpPr>
          <p:cNvPr id="375" name="Google Shape;375;p26"/>
          <p:cNvSpPr txBox="1"/>
          <p:nvPr/>
        </p:nvSpPr>
        <p:spPr>
          <a:xfrm>
            <a:off x="4082662" y="1719388"/>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QUESTION MARKS</a:t>
            </a:r>
            <a:endParaRPr>
              <a:solidFill>
                <a:srgbClr val="00FF00"/>
              </a:solidFill>
              <a:latin typeface="Press Start 2P"/>
              <a:ea typeface="Press Start 2P"/>
              <a:cs typeface="Press Start 2P"/>
              <a:sym typeface="Press Start 2P"/>
            </a:endParaRPr>
          </a:p>
        </p:txBody>
      </p:sp>
      <p:sp>
        <p:nvSpPr>
          <p:cNvPr id="376" name="Google Shape;376;p26"/>
          <p:cNvSpPr txBox="1"/>
          <p:nvPr/>
        </p:nvSpPr>
        <p:spPr>
          <a:xfrm>
            <a:off x="4121200" y="2608163"/>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CASH COWS</a:t>
            </a:r>
            <a:endParaRPr>
              <a:solidFill>
                <a:srgbClr val="666666"/>
              </a:solidFill>
              <a:latin typeface="Press Start 2P"/>
              <a:ea typeface="Press Start 2P"/>
              <a:cs typeface="Press Start 2P"/>
              <a:sym typeface="Press Start 2P"/>
            </a:endParaRPr>
          </a:p>
        </p:txBody>
      </p:sp>
      <p:sp>
        <p:nvSpPr>
          <p:cNvPr id="377" name="Google Shape;377;p26"/>
          <p:cNvSpPr txBox="1"/>
          <p:nvPr/>
        </p:nvSpPr>
        <p:spPr>
          <a:xfrm>
            <a:off x="4121200" y="3496938"/>
            <a:ext cx="27918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DOGS</a:t>
            </a:r>
            <a:endParaRPr>
              <a:solidFill>
                <a:srgbClr val="666666"/>
              </a:solidFill>
              <a:latin typeface="Press Start 2P"/>
              <a:ea typeface="Press Start 2P"/>
              <a:cs typeface="Press Start 2P"/>
              <a:sym typeface="Press Start 2P"/>
            </a:endParaRPr>
          </a:p>
        </p:txBody>
      </p:sp>
      <p:sp>
        <p:nvSpPr>
          <p:cNvPr id="378" name="Google Shape;378;p26"/>
          <p:cNvSpPr txBox="1"/>
          <p:nvPr/>
        </p:nvSpPr>
        <p:spPr>
          <a:xfrm>
            <a:off x="4282120" y="2001350"/>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Global sales</a:t>
            </a:r>
            <a:endParaRPr sz="1200">
              <a:solidFill>
                <a:srgbClr val="00FF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Low player scores</a:t>
            </a:r>
            <a:endParaRPr sz="1200">
              <a:solidFill>
                <a:srgbClr val="00FF00"/>
              </a:solidFill>
              <a:latin typeface="Courier New"/>
              <a:ea typeface="Courier New"/>
              <a:cs typeface="Courier New"/>
              <a:sym typeface="Courier New"/>
            </a:endParaRPr>
          </a:p>
        </p:txBody>
      </p:sp>
      <p:sp>
        <p:nvSpPr>
          <p:cNvPr id="379" name="Google Shape;379;p26"/>
          <p:cNvSpPr txBox="1"/>
          <p:nvPr/>
        </p:nvSpPr>
        <p:spPr>
          <a:xfrm>
            <a:off x="4355825" y="3840575"/>
            <a:ext cx="3958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Market Penetration</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Player engagement</a:t>
            </a:r>
            <a:endParaRPr sz="1200">
              <a:solidFill>
                <a:srgbClr val="666666"/>
              </a:solidFill>
              <a:latin typeface="Courier New"/>
              <a:ea typeface="Courier New"/>
              <a:cs typeface="Courier New"/>
              <a:sym typeface="Courier New"/>
            </a:endParaRPr>
          </a:p>
        </p:txBody>
      </p:sp>
      <p:pic>
        <p:nvPicPr>
          <p:cNvPr id="380" name="Google Shape;380;p26"/>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sp>
        <p:nvSpPr>
          <p:cNvPr id="381" name="Google Shape;381;p26"/>
          <p:cNvSpPr/>
          <p:nvPr/>
        </p:nvSpPr>
        <p:spPr>
          <a:xfrm rot="-5400000">
            <a:off x="4105225" y="11236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82" name="Google Shape;382;p26"/>
          <p:cNvSpPr/>
          <p:nvPr/>
        </p:nvSpPr>
        <p:spPr>
          <a:xfrm rot="-5400000">
            <a:off x="4105225" y="13251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83" name="Google Shape;383;p26"/>
          <p:cNvSpPr/>
          <p:nvPr/>
        </p:nvSpPr>
        <p:spPr>
          <a:xfrm rot="-5400000">
            <a:off x="4105225" y="2075725"/>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endParaRPr>
          </a:p>
        </p:txBody>
      </p:sp>
      <p:sp>
        <p:nvSpPr>
          <p:cNvPr id="384" name="Google Shape;384;p26"/>
          <p:cNvSpPr/>
          <p:nvPr/>
        </p:nvSpPr>
        <p:spPr>
          <a:xfrm rot="-5400000" flipH="1">
            <a:off x="4105225" y="2277175"/>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FF00"/>
              </a:solidFill>
            </a:endParaRPr>
          </a:p>
        </p:txBody>
      </p:sp>
      <p:sp>
        <p:nvSpPr>
          <p:cNvPr id="385" name="Google Shape;385;p26"/>
          <p:cNvSpPr/>
          <p:nvPr/>
        </p:nvSpPr>
        <p:spPr>
          <a:xfrm rot="-5400000" flipH="1">
            <a:off x="4105225" y="3939988"/>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86" name="Google Shape;386;p26"/>
          <p:cNvSpPr/>
          <p:nvPr/>
        </p:nvSpPr>
        <p:spPr>
          <a:xfrm rot="-5400000" flipH="1">
            <a:off x="4105225" y="4141438"/>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87" name="Google Shape;387;p26"/>
          <p:cNvSpPr txBox="1"/>
          <p:nvPr/>
        </p:nvSpPr>
        <p:spPr>
          <a:xfrm>
            <a:off x="4283138" y="2883325"/>
            <a:ext cx="5740500" cy="30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Stable or declining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Substantial player base</a:t>
            </a:r>
            <a:endParaRPr sz="1200">
              <a:solidFill>
                <a:srgbClr val="666666"/>
              </a:solidFill>
              <a:latin typeface="Courier New"/>
              <a:ea typeface="Courier New"/>
              <a:cs typeface="Courier New"/>
              <a:sym typeface="Courier New"/>
            </a:endParaRPr>
          </a:p>
        </p:txBody>
      </p:sp>
      <p:sp>
        <p:nvSpPr>
          <p:cNvPr id="388" name="Google Shape;388;p26"/>
          <p:cNvSpPr/>
          <p:nvPr/>
        </p:nvSpPr>
        <p:spPr>
          <a:xfrm rot="-5400000" flipH="1">
            <a:off x="4105213" y="29374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89" name="Google Shape;389;p26"/>
          <p:cNvSpPr/>
          <p:nvPr/>
        </p:nvSpPr>
        <p:spPr>
          <a:xfrm rot="-5400000">
            <a:off x="4105213" y="31388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390" name="Google Shape;390;p26"/>
          <p:cNvSpPr txBox="1"/>
          <p:nvPr/>
        </p:nvSpPr>
        <p:spPr>
          <a:xfrm>
            <a:off x="4240525" y="216325"/>
            <a:ext cx="4664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Where Arcane stands?</a:t>
            </a:r>
            <a:endParaRPr>
              <a:solidFill>
                <a:srgbClr val="00FF00"/>
              </a:solidFill>
              <a:latin typeface="Press Start 2P"/>
              <a:ea typeface="Press Start 2P"/>
              <a:cs typeface="Press Start 2P"/>
              <a:sym typeface="Press Start 2P"/>
            </a:endParaRPr>
          </a:p>
        </p:txBody>
      </p:sp>
      <p:sp>
        <p:nvSpPr>
          <p:cNvPr id="391" name="Google Shape;391;p26"/>
          <p:cNvSpPr/>
          <p:nvPr/>
        </p:nvSpPr>
        <p:spPr>
          <a:xfrm>
            <a:off x="1193150" y="1331775"/>
            <a:ext cx="1234200" cy="11928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2497800" y="1322675"/>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FFF00"/>
              </a:solidFill>
              <a:latin typeface="Press Start 2P"/>
              <a:ea typeface="Press Start 2P"/>
              <a:cs typeface="Press Start 2P"/>
              <a:sym typeface="Press Start 2P"/>
            </a:endParaRPr>
          </a:p>
        </p:txBody>
      </p:sp>
      <p:sp>
        <p:nvSpPr>
          <p:cNvPr id="393" name="Google Shape;393;p26"/>
          <p:cNvSpPr/>
          <p:nvPr/>
        </p:nvSpPr>
        <p:spPr>
          <a:xfrm>
            <a:off x="2496975" y="25873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1193150" y="25873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26"/>
          <p:cNvCxnSpPr/>
          <p:nvPr/>
        </p:nvCxnSpPr>
        <p:spPr>
          <a:xfrm rot="10800000">
            <a:off x="1112900" y="1283475"/>
            <a:ext cx="0" cy="2420100"/>
          </a:xfrm>
          <a:prstGeom prst="straightConnector1">
            <a:avLst/>
          </a:prstGeom>
          <a:noFill/>
          <a:ln w="28575" cap="flat" cmpd="sng">
            <a:solidFill>
              <a:srgbClr val="00FF00"/>
            </a:solidFill>
            <a:prstDash val="solid"/>
            <a:round/>
            <a:headEnd type="none" w="med" len="med"/>
            <a:tailEnd type="triangle" w="med" len="med"/>
          </a:ln>
        </p:spPr>
      </p:cxnSp>
      <p:cxnSp>
        <p:nvCxnSpPr>
          <p:cNvPr id="396" name="Google Shape;396;p26"/>
          <p:cNvCxnSpPr/>
          <p:nvPr/>
        </p:nvCxnSpPr>
        <p:spPr>
          <a:xfrm>
            <a:off x="1203875" y="1239750"/>
            <a:ext cx="2556300" cy="0"/>
          </a:xfrm>
          <a:prstGeom prst="straightConnector1">
            <a:avLst/>
          </a:prstGeom>
          <a:noFill/>
          <a:ln w="28575" cap="flat" cmpd="sng">
            <a:solidFill>
              <a:srgbClr val="00FF00"/>
            </a:solidFill>
            <a:prstDash val="solid"/>
            <a:round/>
            <a:headEnd type="none" w="med" len="med"/>
            <a:tailEnd type="triangle" w="med" len="med"/>
          </a:ln>
        </p:spPr>
      </p:cxnSp>
      <p:sp>
        <p:nvSpPr>
          <p:cNvPr id="397" name="Google Shape;397;p26"/>
          <p:cNvSpPr txBox="1"/>
          <p:nvPr/>
        </p:nvSpPr>
        <p:spPr>
          <a:xfrm>
            <a:off x="1742750" y="976225"/>
            <a:ext cx="1778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Market Share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398" name="Google Shape;398;p26"/>
          <p:cNvSpPr txBox="1"/>
          <p:nvPr/>
        </p:nvSpPr>
        <p:spPr>
          <a:xfrm rot="-5400000">
            <a:off x="261350" y="2362575"/>
            <a:ext cx="1433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Growth Rate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pic>
        <p:nvPicPr>
          <p:cNvPr id="399" name="Google Shape;399;p26"/>
          <p:cNvPicPr preferRelativeResize="0"/>
          <p:nvPr/>
        </p:nvPicPr>
        <p:blipFill>
          <a:blip r:embed="rId6">
            <a:alphaModFix/>
          </a:blip>
          <a:stretch>
            <a:fillRect/>
          </a:stretch>
        </p:blipFill>
        <p:spPr>
          <a:xfrm flipH="1">
            <a:off x="2517015" y="2734016"/>
            <a:ext cx="1157698" cy="964744"/>
          </a:xfrm>
          <a:prstGeom prst="rect">
            <a:avLst/>
          </a:prstGeom>
          <a:noFill/>
          <a:ln>
            <a:noFill/>
          </a:ln>
        </p:spPr>
      </p:pic>
      <p:pic>
        <p:nvPicPr>
          <p:cNvPr id="400" name="Google Shape;400;p26"/>
          <p:cNvPicPr preferRelativeResize="0"/>
          <p:nvPr/>
        </p:nvPicPr>
        <p:blipFill>
          <a:blip r:embed="rId7">
            <a:alphaModFix/>
          </a:blip>
          <a:stretch>
            <a:fillRect/>
          </a:stretch>
        </p:blipFill>
        <p:spPr>
          <a:xfrm>
            <a:off x="1295163" y="2743637"/>
            <a:ext cx="945500" cy="945500"/>
          </a:xfrm>
          <a:prstGeom prst="rect">
            <a:avLst/>
          </a:prstGeom>
          <a:noFill/>
          <a:ln>
            <a:noFill/>
          </a:ln>
        </p:spPr>
      </p:pic>
      <p:pic>
        <p:nvPicPr>
          <p:cNvPr id="401" name="Google Shape;401;p26"/>
          <p:cNvPicPr preferRelativeResize="0"/>
          <p:nvPr/>
        </p:nvPicPr>
        <p:blipFill>
          <a:blip r:embed="rId8">
            <a:alphaModFix/>
          </a:blip>
          <a:stretch>
            <a:fillRect/>
          </a:stretch>
        </p:blipFill>
        <p:spPr>
          <a:xfrm>
            <a:off x="2667734" y="1547581"/>
            <a:ext cx="779675" cy="743865"/>
          </a:xfrm>
          <a:prstGeom prst="rect">
            <a:avLst/>
          </a:prstGeom>
          <a:noFill/>
          <a:ln>
            <a:noFill/>
          </a:ln>
        </p:spPr>
      </p:pic>
      <p:pic>
        <p:nvPicPr>
          <p:cNvPr id="402" name="Google Shape;402;p26"/>
          <p:cNvPicPr preferRelativeResize="0"/>
          <p:nvPr/>
        </p:nvPicPr>
        <p:blipFill>
          <a:blip r:embed="rId9">
            <a:alphaModFix/>
          </a:blip>
          <a:stretch>
            <a:fillRect/>
          </a:stretch>
        </p:blipFill>
        <p:spPr>
          <a:xfrm>
            <a:off x="1347900" y="1579988"/>
            <a:ext cx="910850" cy="69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6"/>
        <p:cNvGrpSpPr/>
        <p:nvPr/>
      </p:nvGrpSpPr>
      <p:grpSpPr>
        <a:xfrm>
          <a:off x="0" y="0"/>
          <a:ext cx="0" cy="0"/>
          <a:chOff x="0" y="0"/>
          <a:chExt cx="0" cy="0"/>
        </a:xfrm>
      </p:grpSpPr>
      <p:pic>
        <p:nvPicPr>
          <p:cNvPr id="407" name="Google Shape;407;p27"/>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408" name="Google Shape;408;p27"/>
          <p:cNvSpPr/>
          <p:nvPr/>
        </p:nvSpPr>
        <p:spPr>
          <a:xfrm>
            <a:off x="4189975" y="150575"/>
            <a:ext cx="47655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sp>
        <p:nvSpPr>
          <p:cNvPr id="409" name="Google Shape;409;p27"/>
          <p:cNvSpPr txBox="1"/>
          <p:nvPr/>
        </p:nvSpPr>
        <p:spPr>
          <a:xfrm>
            <a:off x="4240525" y="216325"/>
            <a:ext cx="4664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Where they want to be</a:t>
            </a:r>
            <a:endParaRPr>
              <a:solidFill>
                <a:srgbClr val="00FF00"/>
              </a:solidFill>
              <a:latin typeface="Press Start 2P"/>
              <a:ea typeface="Press Start 2P"/>
              <a:cs typeface="Press Start 2P"/>
              <a:sym typeface="Press Start 2P"/>
            </a:endParaRPr>
          </a:p>
        </p:txBody>
      </p:sp>
      <p:pic>
        <p:nvPicPr>
          <p:cNvPr id="410" name="Google Shape;410;p27"/>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411" name="Google Shape;411;p27"/>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412" name="Google Shape;412;p27"/>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413" name="Google Shape;413;p27"/>
          <p:cNvPicPr preferRelativeResize="0"/>
          <p:nvPr/>
        </p:nvPicPr>
        <p:blipFill>
          <a:blip r:embed="rId4">
            <a:alphaModFix amt="66000"/>
          </a:blip>
          <a:stretch>
            <a:fillRect/>
          </a:stretch>
        </p:blipFill>
        <p:spPr>
          <a:xfrm>
            <a:off x="7508675" y="4185125"/>
            <a:ext cx="631150" cy="696374"/>
          </a:xfrm>
          <a:prstGeom prst="rect">
            <a:avLst/>
          </a:prstGeom>
          <a:noFill/>
          <a:ln>
            <a:noFill/>
          </a:ln>
        </p:spPr>
      </p:pic>
      <p:sp>
        <p:nvSpPr>
          <p:cNvPr id="414" name="Google Shape;414;p27"/>
          <p:cNvSpPr/>
          <p:nvPr/>
        </p:nvSpPr>
        <p:spPr>
          <a:xfrm>
            <a:off x="2496975" y="1331775"/>
            <a:ext cx="1234200" cy="11928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1187838" y="1322675"/>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FFF00"/>
              </a:solidFill>
              <a:latin typeface="Press Start 2P"/>
              <a:ea typeface="Press Start 2P"/>
              <a:cs typeface="Press Start 2P"/>
              <a:sym typeface="Press Start 2P"/>
            </a:endParaRPr>
          </a:p>
        </p:txBody>
      </p:sp>
      <p:sp>
        <p:nvSpPr>
          <p:cNvPr id="416" name="Google Shape;416;p27"/>
          <p:cNvSpPr/>
          <p:nvPr/>
        </p:nvSpPr>
        <p:spPr>
          <a:xfrm>
            <a:off x="2496975" y="25873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1193150" y="25873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txBox="1"/>
          <p:nvPr/>
        </p:nvSpPr>
        <p:spPr>
          <a:xfrm>
            <a:off x="4079260" y="875425"/>
            <a:ext cx="1240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STARS</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cxnSp>
        <p:nvCxnSpPr>
          <p:cNvPr id="419" name="Google Shape;419;p27"/>
          <p:cNvCxnSpPr/>
          <p:nvPr/>
        </p:nvCxnSpPr>
        <p:spPr>
          <a:xfrm rot="10800000">
            <a:off x="1112900" y="1283475"/>
            <a:ext cx="0" cy="2420100"/>
          </a:xfrm>
          <a:prstGeom prst="straightConnector1">
            <a:avLst/>
          </a:prstGeom>
          <a:noFill/>
          <a:ln w="28575" cap="flat" cmpd="sng">
            <a:solidFill>
              <a:srgbClr val="00FF00"/>
            </a:solidFill>
            <a:prstDash val="solid"/>
            <a:round/>
            <a:headEnd type="none" w="med" len="med"/>
            <a:tailEnd type="triangle" w="med" len="med"/>
          </a:ln>
        </p:spPr>
      </p:cxnSp>
      <p:cxnSp>
        <p:nvCxnSpPr>
          <p:cNvPr id="420" name="Google Shape;420;p27"/>
          <p:cNvCxnSpPr/>
          <p:nvPr/>
        </p:nvCxnSpPr>
        <p:spPr>
          <a:xfrm>
            <a:off x="1203875" y="1239750"/>
            <a:ext cx="2556300" cy="0"/>
          </a:xfrm>
          <a:prstGeom prst="straightConnector1">
            <a:avLst/>
          </a:prstGeom>
          <a:noFill/>
          <a:ln w="28575" cap="flat" cmpd="sng">
            <a:solidFill>
              <a:srgbClr val="00FF00"/>
            </a:solidFill>
            <a:prstDash val="solid"/>
            <a:round/>
            <a:headEnd type="none" w="med" len="med"/>
            <a:tailEnd type="triangle" w="med" len="med"/>
          </a:ln>
        </p:spPr>
      </p:cxnSp>
      <p:sp>
        <p:nvSpPr>
          <p:cNvPr id="421" name="Google Shape;421;p27"/>
          <p:cNvSpPr txBox="1"/>
          <p:nvPr/>
        </p:nvSpPr>
        <p:spPr>
          <a:xfrm>
            <a:off x="1742750" y="976225"/>
            <a:ext cx="1778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Market Share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422" name="Google Shape;422;p27"/>
          <p:cNvSpPr txBox="1"/>
          <p:nvPr/>
        </p:nvSpPr>
        <p:spPr>
          <a:xfrm rot="-5400000">
            <a:off x="261350" y="2362575"/>
            <a:ext cx="1433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Growth Rate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423" name="Google Shape;423;p27"/>
          <p:cNvSpPr txBox="1"/>
          <p:nvPr/>
        </p:nvSpPr>
        <p:spPr>
          <a:xfrm>
            <a:off x="4307860" y="1075275"/>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Global sales</a:t>
            </a:r>
            <a:endParaRPr sz="1200">
              <a:solidFill>
                <a:srgbClr val="00FF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Growth in player engagement and retention</a:t>
            </a:r>
            <a:endParaRPr sz="1200">
              <a:solidFill>
                <a:srgbClr val="00FF00"/>
              </a:solidFill>
              <a:latin typeface="Courier New"/>
              <a:ea typeface="Courier New"/>
              <a:cs typeface="Courier New"/>
              <a:sym typeface="Courier New"/>
            </a:endParaRPr>
          </a:p>
        </p:txBody>
      </p:sp>
      <p:sp>
        <p:nvSpPr>
          <p:cNvPr id="424" name="Google Shape;424;p27"/>
          <p:cNvSpPr txBox="1"/>
          <p:nvPr/>
        </p:nvSpPr>
        <p:spPr>
          <a:xfrm>
            <a:off x="4082662" y="1719388"/>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QUESTION MARKS</a:t>
            </a:r>
            <a:endParaRPr>
              <a:solidFill>
                <a:srgbClr val="666666"/>
              </a:solidFill>
              <a:latin typeface="Press Start 2P"/>
              <a:ea typeface="Press Start 2P"/>
              <a:cs typeface="Press Start 2P"/>
              <a:sym typeface="Press Start 2P"/>
            </a:endParaRPr>
          </a:p>
        </p:txBody>
      </p:sp>
      <p:sp>
        <p:nvSpPr>
          <p:cNvPr id="425" name="Google Shape;425;p27"/>
          <p:cNvSpPr txBox="1"/>
          <p:nvPr/>
        </p:nvSpPr>
        <p:spPr>
          <a:xfrm>
            <a:off x="4121200" y="2608163"/>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CASH COWS</a:t>
            </a:r>
            <a:endParaRPr>
              <a:solidFill>
                <a:srgbClr val="666666"/>
              </a:solidFill>
              <a:latin typeface="Press Start 2P"/>
              <a:ea typeface="Press Start 2P"/>
              <a:cs typeface="Press Start 2P"/>
              <a:sym typeface="Press Start 2P"/>
            </a:endParaRPr>
          </a:p>
        </p:txBody>
      </p:sp>
      <p:sp>
        <p:nvSpPr>
          <p:cNvPr id="426" name="Google Shape;426;p27"/>
          <p:cNvSpPr txBox="1"/>
          <p:nvPr/>
        </p:nvSpPr>
        <p:spPr>
          <a:xfrm>
            <a:off x="4121200" y="3496938"/>
            <a:ext cx="27918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DOGS</a:t>
            </a:r>
            <a:endParaRPr>
              <a:solidFill>
                <a:srgbClr val="666666"/>
              </a:solidFill>
              <a:latin typeface="Press Start 2P"/>
              <a:ea typeface="Press Start 2P"/>
              <a:cs typeface="Press Start 2P"/>
              <a:sym typeface="Press Start 2P"/>
            </a:endParaRPr>
          </a:p>
        </p:txBody>
      </p:sp>
      <p:pic>
        <p:nvPicPr>
          <p:cNvPr id="427" name="Google Shape;427;p27"/>
          <p:cNvPicPr preferRelativeResize="0"/>
          <p:nvPr/>
        </p:nvPicPr>
        <p:blipFill>
          <a:blip r:embed="rId5">
            <a:alphaModFix/>
          </a:blip>
          <a:stretch>
            <a:fillRect/>
          </a:stretch>
        </p:blipFill>
        <p:spPr>
          <a:xfrm flipH="1">
            <a:off x="2535227" y="2734016"/>
            <a:ext cx="1157698" cy="964744"/>
          </a:xfrm>
          <a:prstGeom prst="rect">
            <a:avLst/>
          </a:prstGeom>
          <a:noFill/>
          <a:ln>
            <a:noFill/>
          </a:ln>
        </p:spPr>
      </p:pic>
      <p:pic>
        <p:nvPicPr>
          <p:cNvPr id="428" name="Google Shape;428;p27"/>
          <p:cNvPicPr preferRelativeResize="0"/>
          <p:nvPr/>
        </p:nvPicPr>
        <p:blipFill>
          <a:blip r:embed="rId6">
            <a:alphaModFix/>
          </a:blip>
          <a:stretch>
            <a:fillRect/>
          </a:stretch>
        </p:blipFill>
        <p:spPr>
          <a:xfrm>
            <a:off x="1295163" y="2743637"/>
            <a:ext cx="945500" cy="945500"/>
          </a:xfrm>
          <a:prstGeom prst="rect">
            <a:avLst/>
          </a:prstGeom>
          <a:noFill/>
          <a:ln>
            <a:noFill/>
          </a:ln>
        </p:spPr>
      </p:pic>
      <p:sp>
        <p:nvSpPr>
          <p:cNvPr id="429" name="Google Shape;429;p27"/>
          <p:cNvSpPr txBox="1"/>
          <p:nvPr/>
        </p:nvSpPr>
        <p:spPr>
          <a:xfrm>
            <a:off x="4282120" y="2001350"/>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Global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Low player scores</a:t>
            </a:r>
            <a:endParaRPr sz="1200">
              <a:solidFill>
                <a:srgbClr val="666666"/>
              </a:solidFill>
              <a:latin typeface="Courier New"/>
              <a:ea typeface="Courier New"/>
              <a:cs typeface="Courier New"/>
              <a:sym typeface="Courier New"/>
            </a:endParaRPr>
          </a:p>
        </p:txBody>
      </p:sp>
      <p:sp>
        <p:nvSpPr>
          <p:cNvPr id="430" name="Google Shape;430;p27"/>
          <p:cNvSpPr txBox="1"/>
          <p:nvPr/>
        </p:nvSpPr>
        <p:spPr>
          <a:xfrm>
            <a:off x="4355825" y="3840575"/>
            <a:ext cx="3958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Market Penetration</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Player engagement</a:t>
            </a:r>
            <a:endParaRPr sz="1200">
              <a:solidFill>
                <a:srgbClr val="666666"/>
              </a:solidFill>
              <a:latin typeface="Courier New"/>
              <a:ea typeface="Courier New"/>
              <a:cs typeface="Courier New"/>
              <a:sym typeface="Courier New"/>
            </a:endParaRPr>
          </a:p>
        </p:txBody>
      </p:sp>
      <p:pic>
        <p:nvPicPr>
          <p:cNvPr id="431" name="Google Shape;431;p27"/>
          <p:cNvPicPr preferRelativeResize="0"/>
          <p:nvPr/>
        </p:nvPicPr>
        <p:blipFill rotWithShape="1">
          <a:blip r:embed="rId7">
            <a:alphaModFix amt="80000"/>
          </a:blip>
          <a:srcRect t="8930" b="-8929"/>
          <a:stretch/>
        </p:blipFill>
        <p:spPr>
          <a:xfrm>
            <a:off x="-82725" y="-158600"/>
            <a:ext cx="2226998" cy="1252676"/>
          </a:xfrm>
          <a:prstGeom prst="rect">
            <a:avLst/>
          </a:prstGeom>
          <a:noFill/>
          <a:ln>
            <a:noFill/>
          </a:ln>
        </p:spPr>
      </p:pic>
      <p:sp>
        <p:nvSpPr>
          <p:cNvPr id="432" name="Google Shape;432;p27"/>
          <p:cNvSpPr/>
          <p:nvPr/>
        </p:nvSpPr>
        <p:spPr>
          <a:xfrm rot="-5400000">
            <a:off x="4105225" y="1123675"/>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3" name="Google Shape;433;p27"/>
          <p:cNvSpPr/>
          <p:nvPr/>
        </p:nvSpPr>
        <p:spPr>
          <a:xfrm rot="-5400000">
            <a:off x="4105225" y="1325125"/>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4" name="Google Shape;434;p27"/>
          <p:cNvSpPr/>
          <p:nvPr/>
        </p:nvSpPr>
        <p:spPr>
          <a:xfrm rot="-5400000">
            <a:off x="4105225" y="20757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435" name="Google Shape;435;p27"/>
          <p:cNvSpPr/>
          <p:nvPr/>
        </p:nvSpPr>
        <p:spPr>
          <a:xfrm rot="-5400000" flipH="1">
            <a:off x="4105225" y="22771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436" name="Google Shape;436;p27"/>
          <p:cNvSpPr/>
          <p:nvPr/>
        </p:nvSpPr>
        <p:spPr>
          <a:xfrm rot="-5400000" flipH="1">
            <a:off x="4105225" y="3939988"/>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437" name="Google Shape;437;p27"/>
          <p:cNvSpPr/>
          <p:nvPr/>
        </p:nvSpPr>
        <p:spPr>
          <a:xfrm rot="-5400000" flipH="1">
            <a:off x="4105225" y="4141438"/>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438" name="Google Shape;438;p27"/>
          <p:cNvSpPr txBox="1"/>
          <p:nvPr/>
        </p:nvSpPr>
        <p:spPr>
          <a:xfrm>
            <a:off x="4283138" y="2883325"/>
            <a:ext cx="5740500" cy="30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Stable or declining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Substantial player base</a:t>
            </a:r>
            <a:endParaRPr sz="1200">
              <a:solidFill>
                <a:srgbClr val="666666"/>
              </a:solidFill>
              <a:latin typeface="Courier New"/>
              <a:ea typeface="Courier New"/>
              <a:cs typeface="Courier New"/>
              <a:sym typeface="Courier New"/>
            </a:endParaRPr>
          </a:p>
        </p:txBody>
      </p:sp>
      <p:sp>
        <p:nvSpPr>
          <p:cNvPr id="439" name="Google Shape;439;p27"/>
          <p:cNvSpPr/>
          <p:nvPr/>
        </p:nvSpPr>
        <p:spPr>
          <a:xfrm rot="-5400000" flipH="1">
            <a:off x="4105213" y="29374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440" name="Google Shape;440;p27"/>
          <p:cNvSpPr/>
          <p:nvPr/>
        </p:nvSpPr>
        <p:spPr>
          <a:xfrm rot="-5400000">
            <a:off x="4105213" y="31388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pic>
        <p:nvPicPr>
          <p:cNvPr id="441" name="Google Shape;441;p27"/>
          <p:cNvPicPr preferRelativeResize="0"/>
          <p:nvPr/>
        </p:nvPicPr>
        <p:blipFill>
          <a:blip r:embed="rId8">
            <a:alphaModFix/>
          </a:blip>
          <a:stretch>
            <a:fillRect/>
          </a:stretch>
        </p:blipFill>
        <p:spPr>
          <a:xfrm>
            <a:off x="1378085" y="1523688"/>
            <a:ext cx="779674" cy="779724"/>
          </a:xfrm>
          <a:prstGeom prst="rect">
            <a:avLst/>
          </a:prstGeom>
          <a:noFill/>
          <a:ln>
            <a:noFill/>
          </a:ln>
        </p:spPr>
      </p:pic>
      <p:pic>
        <p:nvPicPr>
          <p:cNvPr id="442" name="Google Shape;442;p27"/>
          <p:cNvPicPr preferRelativeResize="0"/>
          <p:nvPr/>
        </p:nvPicPr>
        <p:blipFill>
          <a:blip r:embed="rId9">
            <a:alphaModFix/>
          </a:blip>
          <a:stretch>
            <a:fillRect/>
          </a:stretch>
        </p:blipFill>
        <p:spPr>
          <a:xfrm>
            <a:off x="2610000" y="1579975"/>
            <a:ext cx="910850" cy="69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46"/>
        <p:cNvGrpSpPr/>
        <p:nvPr/>
      </p:nvGrpSpPr>
      <p:grpSpPr>
        <a:xfrm>
          <a:off x="0" y="0"/>
          <a:ext cx="0" cy="0"/>
          <a:chOff x="0" y="0"/>
          <a:chExt cx="0" cy="0"/>
        </a:xfrm>
      </p:grpSpPr>
      <p:sp>
        <p:nvSpPr>
          <p:cNvPr id="447" name="Google Shape;447;p28"/>
          <p:cNvSpPr/>
          <p:nvPr/>
        </p:nvSpPr>
        <p:spPr>
          <a:xfrm>
            <a:off x="2317375" y="4509100"/>
            <a:ext cx="5324700" cy="2619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8" name="Google Shape;448;p28"/>
          <p:cNvPicPr preferRelativeResize="0"/>
          <p:nvPr/>
        </p:nvPicPr>
        <p:blipFill>
          <a:blip r:embed="rId3">
            <a:alphaModFix/>
          </a:blip>
          <a:stretch>
            <a:fillRect/>
          </a:stretch>
        </p:blipFill>
        <p:spPr>
          <a:xfrm>
            <a:off x="2702451" y="573250"/>
            <a:ext cx="5744448" cy="3330910"/>
          </a:xfrm>
          <a:prstGeom prst="rect">
            <a:avLst/>
          </a:prstGeom>
          <a:noFill/>
          <a:ln>
            <a:noFill/>
          </a:ln>
        </p:spPr>
      </p:pic>
      <p:pic>
        <p:nvPicPr>
          <p:cNvPr id="449" name="Google Shape;449;p28"/>
          <p:cNvPicPr preferRelativeResize="0"/>
          <p:nvPr/>
        </p:nvPicPr>
        <p:blipFill rotWithShape="1">
          <a:blip r:embed="rId4">
            <a:alphaModFix/>
          </a:blip>
          <a:srcRect l="606" t="10929"/>
          <a:stretch/>
        </p:blipFill>
        <p:spPr>
          <a:xfrm>
            <a:off x="0" y="4881500"/>
            <a:ext cx="9143999" cy="262000"/>
          </a:xfrm>
          <a:prstGeom prst="rect">
            <a:avLst/>
          </a:prstGeom>
          <a:noFill/>
          <a:ln>
            <a:noFill/>
          </a:ln>
        </p:spPr>
      </p:pic>
      <p:pic>
        <p:nvPicPr>
          <p:cNvPr id="450" name="Google Shape;450;p28"/>
          <p:cNvPicPr preferRelativeResize="0"/>
          <p:nvPr/>
        </p:nvPicPr>
        <p:blipFill>
          <a:blip r:embed="rId5">
            <a:alphaModFix amt="66000"/>
          </a:blip>
          <a:stretch>
            <a:fillRect/>
          </a:stretch>
        </p:blipFill>
        <p:spPr>
          <a:xfrm>
            <a:off x="48975" y="3824875"/>
            <a:ext cx="957651" cy="1056626"/>
          </a:xfrm>
          <a:prstGeom prst="rect">
            <a:avLst/>
          </a:prstGeom>
          <a:noFill/>
          <a:ln>
            <a:noFill/>
          </a:ln>
        </p:spPr>
      </p:pic>
      <p:pic>
        <p:nvPicPr>
          <p:cNvPr id="451" name="Google Shape;451;p28"/>
          <p:cNvPicPr preferRelativeResize="0"/>
          <p:nvPr/>
        </p:nvPicPr>
        <p:blipFill>
          <a:blip r:embed="rId5">
            <a:alphaModFix amt="66000"/>
          </a:blip>
          <a:stretch>
            <a:fillRect/>
          </a:stretch>
        </p:blipFill>
        <p:spPr>
          <a:xfrm>
            <a:off x="8144875" y="3824875"/>
            <a:ext cx="957651" cy="1056626"/>
          </a:xfrm>
          <a:prstGeom prst="rect">
            <a:avLst/>
          </a:prstGeom>
          <a:noFill/>
          <a:ln>
            <a:noFill/>
          </a:ln>
        </p:spPr>
      </p:pic>
      <p:pic>
        <p:nvPicPr>
          <p:cNvPr id="452" name="Google Shape;452;p28"/>
          <p:cNvPicPr preferRelativeResize="0"/>
          <p:nvPr/>
        </p:nvPicPr>
        <p:blipFill rotWithShape="1">
          <a:blip r:embed="rId6">
            <a:alphaModFix amt="80000"/>
          </a:blip>
          <a:srcRect t="8930" b="-8929"/>
          <a:stretch/>
        </p:blipFill>
        <p:spPr>
          <a:xfrm>
            <a:off x="-82725" y="-158600"/>
            <a:ext cx="2226998" cy="1252676"/>
          </a:xfrm>
          <a:prstGeom prst="rect">
            <a:avLst/>
          </a:prstGeom>
          <a:noFill/>
          <a:ln>
            <a:noFill/>
          </a:ln>
        </p:spPr>
      </p:pic>
      <p:sp>
        <p:nvSpPr>
          <p:cNvPr id="453" name="Google Shape;453;p28"/>
          <p:cNvSpPr/>
          <p:nvPr/>
        </p:nvSpPr>
        <p:spPr>
          <a:xfrm>
            <a:off x="3058630" y="695780"/>
            <a:ext cx="5216700" cy="29688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454" name="Google Shape;454;p28"/>
          <p:cNvCxnSpPr/>
          <p:nvPr/>
        </p:nvCxnSpPr>
        <p:spPr>
          <a:xfrm rot="10800000" flipH="1">
            <a:off x="3014020" y="2778421"/>
            <a:ext cx="5324700" cy="2100"/>
          </a:xfrm>
          <a:prstGeom prst="straightConnector1">
            <a:avLst/>
          </a:prstGeom>
          <a:noFill/>
          <a:ln w="9525" cap="flat" cmpd="sng">
            <a:solidFill>
              <a:srgbClr val="00FF00"/>
            </a:solidFill>
            <a:prstDash val="solid"/>
            <a:round/>
            <a:headEnd type="none" w="med" len="med"/>
            <a:tailEnd type="none" w="med" len="med"/>
          </a:ln>
        </p:spPr>
      </p:cxnSp>
      <p:pic>
        <p:nvPicPr>
          <p:cNvPr id="455" name="Google Shape;455;p28"/>
          <p:cNvPicPr preferRelativeResize="0"/>
          <p:nvPr/>
        </p:nvPicPr>
        <p:blipFill>
          <a:blip r:embed="rId7">
            <a:alphaModFix/>
          </a:blip>
          <a:stretch>
            <a:fillRect/>
          </a:stretch>
        </p:blipFill>
        <p:spPr>
          <a:xfrm flipH="1">
            <a:off x="7952348" y="3211619"/>
            <a:ext cx="240898" cy="196300"/>
          </a:xfrm>
          <a:prstGeom prst="rect">
            <a:avLst/>
          </a:prstGeom>
          <a:noFill/>
          <a:ln>
            <a:noFill/>
          </a:ln>
        </p:spPr>
      </p:pic>
      <p:pic>
        <p:nvPicPr>
          <p:cNvPr id="456" name="Google Shape;456;p28"/>
          <p:cNvPicPr preferRelativeResize="0"/>
          <p:nvPr/>
        </p:nvPicPr>
        <p:blipFill>
          <a:blip r:embed="rId7">
            <a:alphaModFix/>
          </a:blip>
          <a:stretch>
            <a:fillRect/>
          </a:stretch>
        </p:blipFill>
        <p:spPr>
          <a:xfrm flipH="1">
            <a:off x="6559409" y="3251959"/>
            <a:ext cx="240898" cy="196300"/>
          </a:xfrm>
          <a:prstGeom prst="rect">
            <a:avLst/>
          </a:prstGeom>
          <a:noFill/>
          <a:ln>
            <a:noFill/>
          </a:ln>
        </p:spPr>
      </p:pic>
      <p:pic>
        <p:nvPicPr>
          <p:cNvPr id="457" name="Google Shape;457;p28"/>
          <p:cNvPicPr preferRelativeResize="0"/>
          <p:nvPr/>
        </p:nvPicPr>
        <p:blipFill>
          <a:blip r:embed="rId7">
            <a:alphaModFix/>
          </a:blip>
          <a:stretch>
            <a:fillRect/>
          </a:stretch>
        </p:blipFill>
        <p:spPr>
          <a:xfrm flipH="1">
            <a:off x="5283594" y="3028336"/>
            <a:ext cx="240898" cy="196300"/>
          </a:xfrm>
          <a:prstGeom prst="rect">
            <a:avLst/>
          </a:prstGeom>
          <a:noFill/>
          <a:ln>
            <a:noFill/>
          </a:ln>
        </p:spPr>
      </p:pic>
      <p:pic>
        <p:nvPicPr>
          <p:cNvPr id="458" name="Google Shape;458;p28"/>
          <p:cNvPicPr preferRelativeResize="0"/>
          <p:nvPr/>
        </p:nvPicPr>
        <p:blipFill>
          <a:blip r:embed="rId7">
            <a:alphaModFix/>
          </a:blip>
          <a:stretch>
            <a:fillRect/>
          </a:stretch>
        </p:blipFill>
        <p:spPr>
          <a:xfrm flipH="1">
            <a:off x="5197007" y="3464406"/>
            <a:ext cx="240898" cy="196300"/>
          </a:xfrm>
          <a:prstGeom prst="rect">
            <a:avLst/>
          </a:prstGeom>
          <a:noFill/>
          <a:ln>
            <a:noFill/>
          </a:ln>
        </p:spPr>
      </p:pic>
      <p:pic>
        <p:nvPicPr>
          <p:cNvPr id="459" name="Google Shape;459;p28"/>
          <p:cNvPicPr preferRelativeResize="0"/>
          <p:nvPr/>
        </p:nvPicPr>
        <p:blipFill>
          <a:blip r:embed="rId8">
            <a:alphaModFix/>
          </a:blip>
          <a:stretch>
            <a:fillRect/>
          </a:stretch>
        </p:blipFill>
        <p:spPr>
          <a:xfrm>
            <a:off x="3231115" y="2781081"/>
            <a:ext cx="199414" cy="195000"/>
          </a:xfrm>
          <a:prstGeom prst="rect">
            <a:avLst/>
          </a:prstGeom>
          <a:noFill/>
          <a:ln>
            <a:noFill/>
          </a:ln>
        </p:spPr>
      </p:pic>
      <p:pic>
        <p:nvPicPr>
          <p:cNvPr id="460" name="Google Shape;460;p28"/>
          <p:cNvPicPr preferRelativeResize="0"/>
          <p:nvPr/>
        </p:nvPicPr>
        <p:blipFill>
          <a:blip r:embed="rId8">
            <a:alphaModFix/>
          </a:blip>
          <a:stretch>
            <a:fillRect/>
          </a:stretch>
        </p:blipFill>
        <p:spPr>
          <a:xfrm>
            <a:off x="4639196" y="3201209"/>
            <a:ext cx="199414" cy="195000"/>
          </a:xfrm>
          <a:prstGeom prst="rect">
            <a:avLst/>
          </a:prstGeom>
          <a:noFill/>
          <a:ln>
            <a:noFill/>
          </a:ln>
        </p:spPr>
      </p:pic>
      <p:pic>
        <p:nvPicPr>
          <p:cNvPr id="461" name="Google Shape;461;p28"/>
          <p:cNvPicPr preferRelativeResize="0"/>
          <p:nvPr/>
        </p:nvPicPr>
        <p:blipFill>
          <a:blip r:embed="rId8">
            <a:alphaModFix/>
          </a:blip>
          <a:stretch>
            <a:fillRect/>
          </a:stretch>
        </p:blipFill>
        <p:spPr>
          <a:xfrm>
            <a:off x="3825533" y="3329480"/>
            <a:ext cx="199414" cy="195000"/>
          </a:xfrm>
          <a:prstGeom prst="rect">
            <a:avLst/>
          </a:prstGeom>
          <a:noFill/>
          <a:ln>
            <a:noFill/>
          </a:ln>
        </p:spPr>
      </p:pic>
      <p:pic>
        <p:nvPicPr>
          <p:cNvPr id="462" name="Google Shape;462;p28"/>
          <p:cNvPicPr preferRelativeResize="0"/>
          <p:nvPr/>
        </p:nvPicPr>
        <p:blipFill>
          <a:blip r:embed="rId8">
            <a:alphaModFix/>
          </a:blip>
          <a:stretch>
            <a:fillRect/>
          </a:stretch>
        </p:blipFill>
        <p:spPr>
          <a:xfrm>
            <a:off x="4430000" y="3321183"/>
            <a:ext cx="199414" cy="195000"/>
          </a:xfrm>
          <a:prstGeom prst="rect">
            <a:avLst/>
          </a:prstGeom>
          <a:noFill/>
          <a:ln>
            <a:noFill/>
          </a:ln>
        </p:spPr>
      </p:pic>
      <p:pic>
        <p:nvPicPr>
          <p:cNvPr id="463" name="Google Shape;463;p28"/>
          <p:cNvPicPr preferRelativeResize="0"/>
          <p:nvPr/>
        </p:nvPicPr>
        <p:blipFill>
          <a:blip r:embed="rId8">
            <a:alphaModFix/>
          </a:blip>
          <a:stretch>
            <a:fillRect/>
          </a:stretch>
        </p:blipFill>
        <p:spPr>
          <a:xfrm>
            <a:off x="3170937" y="3226213"/>
            <a:ext cx="199414" cy="195000"/>
          </a:xfrm>
          <a:prstGeom prst="rect">
            <a:avLst/>
          </a:prstGeom>
          <a:noFill/>
          <a:ln>
            <a:noFill/>
          </a:ln>
        </p:spPr>
      </p:pic>
      <p:grpSp>
        <p:nvGrpSpPr>
          <p:cNvPr id="464" name="Google Shape;464;p28"/>
          <p:cNvGrpSpPr/>
          <p:nvPr/>
        </p:nvGrpSpPr>
        <p:grpSpPr>
          <a:xfrm>
            <a:off x="3193382" y="3754425"/>
            <a:ext cx="4876157" cy="149559"/>
            <a:chOff x="1907225" y="4574138"/>
            <a:chExt cx="5301900" cy="166288"/>
          </a:xfrm>
        </p:grpSpPr>
        <p:sp>
          <p:nvSpPr>
            <p:cNvPr id="465" name="Google Shape;465;p28"/>
            <p:cNvSpPr/>
            <p:nvPr/>
          </p:nvSpPr>
          <p:spPr>
            <a:xfrm>
              <a:off x="67267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20.0</a:t>
              </a:r>
              <a:endParaRPr sz="1000">
                <a:solidFill>
                  <a:schemeClr val="lt2"/>
                </a:solidFill>
              </a:endParaRPr>
            </a:p>
          </p:txBody>
        </p:sp>
        <p:sp>
          <p:nvSpPr>
            <p:cNvPr id="466" name="Google Shape;466;p28"/>
            <p:cNvSpPr/>
            <p:nvPr/>
          </p:nvSpPr>
          <p:spPr>
            <a:xfrm>
              <a:off x="6028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17.5</a:t>
              </a:r>
              <a:endParaRPr sz="1000">
                <a:solidFill>
                  <a:schemeClr val="lt2"/>
                </a:solidFill>
              </a:endParaRPr>
            </a:p>
          </p:txBody>
        </p:sp>
        <p:sp>
          <p:nvSpPr>
            <p:cNvPr id="467" name="Google Shape;467;p28"/>
            <p:cNvSpPr/>
            <p:nvPr/>
          </p:nvSpPr>
          <p:spPr>
            <a:xfrm>
              <a:off x="53412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15.0</a:t>
              </a:r>
              <a:endParaRPr sz="1000">
                <a:solidFill>
                  <a:schemeClr val="lt2"/>
                </a:solidFill>
              </a:endParaRPr>
            </a:p>
          </p:txBody>
        </p:sp>
        <p:sp>
          <p:nvSpPr>
            <p:cNvPr id="468" name="Google Shape;468;p28"/>
            <p:cNvSpPr/>
            <p:nvPr/>
          </p:nvSpPr>
          <p:spPr>
            <a:xfrm>
              <a:off x="4607150"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12.5</a:t>
              </a:r>
              <a:endParaRPr sz="1000">
                <a:solidFill>
                  <a:schemeClr val="lt2"/>
                </a:solidFill>
              </a:endParaRPr>
            </a:p>
          </p:txBody>
        </p:sp>
        <p:sp>
          <p:nvSpPr>
            <p:cNvPr id="469" name="Google Shape;469;p28"/>
            <p:cNvSpPr/>
            <p:nvPr/>
          </p:nvSpPr>
          <p:spPr>
            <a:xfrm>
              <a:off x="3967613" y="4583225"/>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10.0</a:t>
              </a:r>
              <a:endParaRPr sz="1000">
                <a:solidFill>
                  <a:schemeClr val="lt2"/>
                </a:solidFill>
              </a:endParaRPr>
            </a:p>
          </p:txBody>
        </p:sp>
        <p:sp>
          <p:nvSpPr>
            <p:cNvPr id="470" name="Google Shape;470;p28"/>
            <p:cNvSpPr/>
            <p:nvPr/>
          </p:nvSpPr>
          <p:spPr>
            <a:xfrm>
              <a:off x="32808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7.5</a:t>
              </a:r>
              <a:endParaRPr sz="1000">
                <a:solidFill>
                  <a:schemeClr val="lt2"/>
                </a:solidFill>
              </a:endParaRPr>
            </a:p>
          </p:txBody>
        </p:sp>
        <p:sp>
          <p:nvSpPr>
            <p:cNvPr id="471" name="Google Shape;471;p28"/>
            <p:cNvSpPr/>
            <p:nvPr/>
          </p:nvSpPr>
          <p:spPr>
            <a:xfrm>
              <a:off x="2594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5.0</a:t>
              </a:r>
              <a:endParaRPr sz="1000">
                <a:solidFill>
                  <a:schemeClr val="lt2"/>
                </a:solidFill>
              </a:endParaRPr>
            </a:p>
          </p:txBody>
        </p:sp>
        <p:sp>
          <p:nvSpPr>
            <p:cNvPr id="472" name="Google Shape;472;p28"/>
            <p:cNvSpPr/>
            <p:nvPr/>
          </p:nvSpPr>
          <p:spPr>
            <a:xfrm>
              <a:off x="19072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grpSp>
      <p:grpSp>
        <p:nvGrpSpPr>
          <p:cNvPr id="473" name="Google Shape;473;p28"/>
          <p:cNvGrpSpPr/>
          <p:nvPr/>
        </p:nvGrpSpPr>
        <p:grpSpPr>
          <a:xfrm>
            <a:off x="2487729" y="750516"/>
            <a:ext cx="449726" cy="2914078"/>
            <a:chOff x="1327950" y="1119000"/>
            <a:chExt cx="333600" cy="3240025"/>
          </a:xfrm>
        </p:grpSpPr>
        <p:sp>
          <p:nvSpPr>
            <p:cNvPr id="474" name="Google Shape;474;p28"/>
            <p:cNvSpPr/>
            <p:nvPr/>
          </p:nvSpPr>
          <p:spPr>
            <a:xfrm>
              <a:off x="1327950" y="11190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40</a:t>
              </a:r>
              <a:endParaRPr sz="1000">
                <a:solidFill>
                  <a:schemeClr val="lt2"/>
                </a:solidFill>
              </a:endParaRPr>
            </a:p>
          </p:txBody>
        </p:sp>
        <p:sp>
          <p:nvSpPr>
            <p:cNvPr id="475" name="Google Shape;475;p28"/>
            <p:cNvSpPr/>
            <p:nvPr/>
          </p:nvSpPr>
          <p:spPr>
            <a:xfrm>
              <a:off x="1327950" y="14834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35</a:t>
              </a:r>
              <a:endParaRPr sz="1000">
                <a:solidFill>
                  <a:schemeClr val="lt2"/>
                </a:solidFill>
              </a:endParaRPr>
            </a:p>
          </p:txBody>
        </p:sp>
        <p:sp>
          <p:nvSpPr>
            <p:cNvPr id="476" name="Google Shape;476;p28"/>
            <p:cNvSpPr/>
            <p:nvPr/>
          </p:nvSpPr>
          <p:spPr>
            <a:xfrm>
              <a:off x="1327950" y="18776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30</a:t>
              </a:r>
              <a:endParaRPr sz="1000">
                <a:solidFill>
                  <a:schemeClr val="lt2"/>
                </a:solidFill>
              </a:endParaRPr>
            </a:p>
          </p:txBody>
        </p:sp>
        <p:sp>
          <p:nvSpPr>
            <p:cNvPr id="477" name="Google Shape;477;p28"/>
            <p:cNvSpPr/>
            <p:nvPr/>
          </p:nvSpPr>
          <p:spPr>
            <a:xfrm>
              <a:off x="1327950" y="22718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sp>
          <p:nvSpPr>
            <p:cNvPr id="478" name="Google Shape;478;p28"/>
            <p:cNvSpPr/>
            <p:nvPr/>
          </p:nvSpPr>
          <p:spPr>
            <a:xfrm>
              <a:off x="1327950" y="26455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a:t>
              </a:r>
              <a:endParaRPr sz="1000">
                <a:solidFill>
                  <a:schemeClr val="lt2"/>
                </a:solidFill>
              </a:endParaRPr>
            </a:p>
          </p:txBody>
        </p:sp>
        <p:sp>
          <p:nvSpPr>
            <p:cNvPr id="479" name="Google Shape;479;p28"/>
            <p:cNvSpPr/>
            <p:nvPr/>
          </p:nvSpPr>
          <p:spPr>
            <a:xfrm>
              <a:off x="1327950" y="30357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a:t>
              </a:r>
              <a:endParaRPr sz="1000">
                <a:solidFill>
                  <a:schemeClr val="lt2"/>
                </a:solidFill>
              </a:endParaRPr>
            </a:p>
          </p:txBody>
        </p:sp>
        <p:sp>
          <p:nvSpPr>
            <p:cNvPr id="480" name="Google Shape;480;p28"/>
            <p:cNvSpPr/>
            <p:nvPr/>
          </p:nvSpPr>
          <p:spPr>
            <a:xfrm>
              <a:off x="1327950" y="341347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a:t>
              </a:r>
              <a:endParaRPr sz="1000">
                <a:solidFill>
                  <a:schemeClr val="lt2"/>
                </a:solidFill>
              </a:endParaRPr>
            </a:p>
          </p:txBody>
        </p:sp>
        <p:sp>
          <p:nvSpPr>
            <p:cNvPr id="481" name="Google Shape;481;p28"/>
            <p:cNvSpPr/>
            <p:nvPr/>
          </p:nvSpPr>
          <p:spPr>
            <a:xfrm>
              <a:off x="1327950" y="38076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a:t>
              </a:r>
              <a:endParaRPr sz="1000">
                <a:solidFill>
                  <a:schemeClr val="lt2"/>
                </a:solidFill>
              </a:endParaRPr>
            </a:p>
          </p:txBody>
        </p:sp>
        <p:sp>
          <p:nvSpPr>
            <p:cNvPr id="482" name="Google Shape;482;p28"/>
            <p:cNvSpPr/>
            <p:nvPr/>
          </p:nvSpPr>
          <p:spPr>
            <a:xfrm>
              <a:off x="1327950" y="42018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0</a:t>
              </a:r>
              <a:endParaRPr sz="1000">
                <a:solidFill>
                  <a:schemeClr val="lt2"/>
                </a:solidFill>
              </a:endParaRPr>
            </a:p>
          </p:txBody>
        </p:sp>
      </p:grpSp>
      <p:sp>
        <p:nvSpPr>
          <p:cNvPr id="483" name="Google Shape;483;p28"/>
          <p:cNvSpPr/>
          <p:nvPr/>
        </p:nvSpPr>
        <p:spPr>
          <a:xfrm>
            <a:off x="3916925" y="3723688"/>
            <a:ext cx="2013600" cy="691200"/>
          </a:xfrm>
          <a:prstGeom prst="upArrowCallout">
            <a:avLst>
              <a:gd name="adj1" fmla="val 25000"/>
              <a:gd name="adj2" fmla="val 25000"/>
              <a:gd name="adj3" fmla="val 25000"/>
              <a:gd name="adj4" fmla="val 64977"/>
            </a:avLst>
          </a:prstGeom>
          <a:solidFill>
            <a:srgbClr val="282727"/>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grpSp>
        <p:nvGrpSpPr>
          <p:cNvPr id="484" name="Google Shape;484;p28"/>
          <p:cNvGrpSpPr/>
          <p:nvPr/>
        </p:nvGrpSpPr>
        <p:grpSpPr>
          <a:xfrm>
            <a:off x="3414772" y="3714553"/>
            <a:ext cx="4405616" cy="40023"/>
            <a:chOff x="2314300" y="908100"/>
            <a:chExt cx="4790275" cy="44500"/>
          </a:xfrm>
        </p:grpSpPr>
        <p:cxnSp>
          <p:nvCxnSpPr>
            <p:cNvPr id="485" name="Google Shape;485;p28"/>
            <p:cNvCxnSpPr/>
            <p:nvPr/>
          </p:nvCxnSpPr>
          <p:spPr>
            <a:xfrm>
              <a:off x="2314300" y="9148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86" name="Google Shape;486;p28"/>
            <p:cNvCxnSpPr/>
            <p:nvPr/>
          </p:nvCxnSpPr>
          <p:spPr>
            <a:xfrm>
              <a:off x="29970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87" name="Google Shape;487;p28"/>
            <p:cNvCxnSpPr/>
            <p:nvPr/>
          </p:nvCxnSpPr>
          <p:spPr>
            <a:xfrm>
              <a:off x="367490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88" name="Google Shape;488;p28"/>
            <p:cNvCxnSpPr/>
            <p:nvPr/>
          </p:nvCxnSpPr>
          <p:spPr>
            <a:xfrm>
              <a:off x="436432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89" name="Google Shape;489;p28"/>
            <p:cNvCxnSpPr/>
            <p:nvPr/>
          </p:nvCxnSpPr>
          <p:spPr>
            <a:xfrm>
              <a:off x="505375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90" name="Google Shape;490;p28"/>
            <p:cNvCxnSpPr/>
            <p:nvPr/>
          </p:nvCxnSpPr>
          <p:spPr>
            <a:xfrm>
              <a:off x="57431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91" name="Google Shape;491;p28"/>
            <p:cNvCxnSpPr/>
            <p:nvPr/>
          </p:nvCxnSpPr>
          <p:spPr>
            <a:xfrm>
              <a:off x="6423413"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92" name="Google Shape;492;p28"/>
            <p:cNvCxnSpPr/>
            <p:nvPr/>
          </p:nvCxnSpPr>
          <p:spPr>
            <a:xfrm>
              <a:off x="7103675" y="908100"/>
              <a:ext cx="900" cy="37800"/>
            </a:xfrm>
            <a:prstGeom prst="straightConnector1">
              <a:avLst/>
            </a:prstGeom>
            <a:noFill/>
            <a:ln w="9525" cap="flat" cmpd="sng">
              <a:solidFill>
                <a:schemeClr val="lt2"/>
              </a:solidFill>
              <a:prstDash val="solid"/>
              <a:round/>
              <a:headEnd type="none" w="med" len="med"/>
              <a:tailEnd type="none" w="med" len="med"/>
            </a:ln>
          </p:spPr>
        </p:cxnSp>
      </p:grpSp>
      <p:grpSp>
        <p:nvGrpSpPr>
          <p:cNvPr id="493" name="Google Shape;493;p28"/>
          <p:cNvGrpSpPr/>
          <p:nvPr/>
        </p:nvGrpSpPr>
        <p:grpSpPr>
          <a:xfrm>
            <a:off x="2919446" y="817877"/>
            <a:ext cx="34765" cy="2419307"/>
            <a:chOff x="1642025" y="1193900"/>
            <a:chExt cx="37800" cy="2689913"/>
          </a:xfrm>
        </p:grpSpPr>
        <p:cxnSp>
          <p:nvCxnSpPr>
            <p:cNvPr id="494" name="Google Shape;494;p28"/>
            <p:cNvCxnSpPr/>
            <p:nvPr/>
          </p:nvCxnSpPr>
          <p:spPr>
            <a:xfrm rot="5400000">
              <a:off x="1660475" y="11754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95" name="Google Shape;495;p28"/>
            <p:cNvCxnSpPr/>
            <p:nvPr/>
          </p:nvCxnSpPr>
          <p:spPr>
            <a:xfrm rot="5400000">
              <a:off x="1660475" y="15431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96" name="Google Shape;496;p28"/>
            <p:cNvCxnSpPr/>
            <p:nvPr/>
          </p:nvCxnSpPr>
          <p:spPr>
            <a:xfrm rot="5400000">
              <a:off x="1660475" y="193732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97" name="Google Shape;497;p28"/>
            <p:cNvCxnSpPr/>
            <p:nvPr/>
          </p:nvCxnSpPr>
          <p:spPr>
            <a:xfrm rot="5400000">
              <a:off x="1660475" y="2321288"/>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98" name="Google Shape;498;p28"/>
            <p:cNvCxnSpPr/>
            <p:nvPr/>
          </p:nvCxnSpPr>
          <p:spPr>
            <a:xfrm rot="5400000">
              <a:off x="1660475" y="271347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499" name="Google Shape;499;p28"/>
            <p:cNvCxnSpPr/>
            <p:nvPr/>
          </p:nvCxnSpPr>
          <p:spPr>
            <a:xfrm rot="5400000">
              <a:off x="1660475" y="3089213"/>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00" name="Google Shape;500;p28"/>
            <p:cNvCxnSpPr/>
            <p:nvPr/>
          </p:nvCxnSpPr>
          <p:spPr>
            <a:xfrm rot="5400000">
              <a:off x="1660475" y="34814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01" name="Google Shape;501;p28"/>
            <p:cNvCxnSpPr/>
            <p:nvPr/>
          </p:nvCxnSpPr>
          <p:spPr>
            <a:xfrm rot="5400000">
              <a:off x="1660475" y="3864463"/>
              <a:ext cx="900" cy="37800"/>
            </a:xfrm>
            <a:prstGeom prst="straightConnector1">
              <a:avLst/>
            </a:prstGeom>
            <a:noFill/>
            <a:ln w="9525" cap="flat" cmpd="sng">
              <a:solidFill>
                <a:schemeClr val="lt2"/>
              </a:solidFill>
              <a:prstDash val="solid"/>
              <a:round/>
              <a:headEnd type="none" w="med" len="med"/>
              <a:tailEnd type="none" w="med" len="med"/>
            </a:ln>
          </p:spPr>
        </p:cxnSp>
      </p:grpSp>
      <p:pic>
        <p:nvPicPr>
          <p:cNvPr id="502" name="Google Shape;502;p28"/>
          <p:cNvPicPr preferRelativeResize="0"/>
          <p:nvPr/>
        </p:nvPicPr>
        <p:blipFill>
          <a:blip r:embed="rId9">
            <a:alphaModFix/>
          </a:blip>
          <a:stretch>
            <a:fillRect/>
          </a:stretch>
        </p:blipFill>
        <p:spPr>
          <a:xfrm>
            <a:off x="3871386" y="670179"/>
            <a:ext cx="199413" cy="195019"/>
          </a:xfrm>
          <a:prstGeom prst="rect">
            <a:avLst/>
          </a:prstGeom>
          <a:noFill/>
          <a:ln>
            <a:noFill/>
          </a:ln>
        </p:spPr>
      </p:pic>
      <p:pic>
        <p:nvPicPr>
          <p:cNvPr id="503" name="Google Shape;503;p28"/>
          <p:cNvPicPr preferRelativeResize="0"/>
          <p:nvPr/>
        </p:nvPicPr>
        <p:blipFill>
          <a:blip r:embed="rId9">
            <a:alphaModFix/>
          </a:blip>
          <a:stretch>
            <a:fillRect/>
          </a:stretch>
        </p:blipFill>
        <p:spPr>
          <a:xfrm>
            <a:off x="3397599" y="1406808"/>
            <a:ext cx="199413" cy="195019"/>
          </a:xfrm>
          <a:prstGeom prst="rect">
            <a:avLst/>
          </a:prstGeom>
          <a:noFill/>
          <a:ln>
            <a:noFill/>
          </a:ln>
        </p:spPr>
      </p:pic>
      <p:pic>
        <p:nvPicPr>
          <p:cNvPr id="504" name="Google Shape;504;p28"/>
          <p:cNvPicPr preferRelativeResize="0"/>
          <p:nvPr/>
        </p:nvPicPr>
        <p:blipFill>
          <a:blip r:embed="rId10">
            <a:alphaModFix/>
          </a:blip>
          <a:stretch>
            <a:fillRect/>
          </a:stretch>
        </p:blipFill>
        <p:spPr>
          <a:xfrm>
            <a:off x="5898638" y="1691370"/>
            <a:ext cx="182766" cy="170100"/>
          </a:xfrm>
          <a:prstGeom prst="rect">
            <a:avLst/>
          </a:prstGeom>
          <a:noFill/>
          <a:ln>
            <a:noFill/>
          </a:ln>
        </p:spPr>
      </p:pic>
      <p:cxnSp>
        <p:nvCxnSpPr>
          <p:cNvPr id="505" name="Google Shape;505;p28"/>
          <p:cNvCxnSpPr/>
          <p:nvPr/>
        </p:nvCxnSpPr>
        <p:spPr>
          <a:xfrm>
            <a:off x="4919078" y="642747"/>
            <a:ext cx="9300" cy="3075000"/>
          </a:xfrm>
          <a:prstGeom prst="straightConnector1">
            <a:avLst/>
          </a:prstGeom>
          <a:noFill/>
          <a:ln w="9525" cap="flat" cmpd="sng">
            <a:solidFill>
              <a:srgbClr val="00FF00"/>
            </a:solidFill>
            <a:prstDash val="solid"/>
            <a:round/>
            <a:headEnd type="none" w="med" len="med"/>
            <a:tailEnd type="none" w="med" len="med"/>
          </a:ln>
        </p:spPr>
      </p:cxnSp>
      <p:sp>
        <p:nvSpPr>
          <p:cNvPr id="506" name="Google Shape;506;p28"/>
          <p:cNvSpPr/>
          <p:nvPr/>
        </p:nvSpPr>
        <p:spPr>
          <a:xfrm>
            <a:off x="180225" y="1139175"/>
            <a:ext cx="2013600" cy="13596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txBox="1"/>
          <p:nvPr/>
        </p:nvSpPr>
        <p:spPr>
          <a:xfrm>
            <a:off x="2317382" y="4520200"/>
            <a:ext cx="42024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93C47D"/>
                </a:solidFill>
                <a:latin typeface="Press Start 2P"/>
                <a:ea typeface="Press Start 2P"/>
                <a:cs typeface="Press Start 2P"/>
                <a:sym typeface="Press Start 2P"/>
              </a:rPr>
              <a:t>Market Share</a:t>
            </a:r>
            <a:endParaRPr sz="900">
              <a:solidFill>
                <a:srgbClr val="93C47D"/>
              </a:solidFill>
              <a:latin typeface="Press Start 2P"/>
              <a:ea typeface="Press Start 2P"/>
              <a:cs typeface="Press Start 2P"/>
              <a:sym typeface="Press Start 2P"/>
            </a:endParaRPr>
          </a:p>
          <a:p>
            <a:pPr marL="0" lvl="0" indent="0" algn="l" rtl="0">
              <a:spcBef>
                <a:spcPts val="0"/>
              </a:spcBef>
              <a:spcAft>
                <a:spcPts val="0"/>
              </a:spcAft>
              <a:buNone/>
            </a:pPr>
            <a:endParaRPr sz="900">
              <a:solidFill>
                <a:srgbClr val="00FF00"/>
              </a:solidFill>
              <a:latin typeface="Press Start 2P"/>
              <a:ea typeface="Press Start 2P"/>
              <a:cs typeface="Press Start 2P"/>
              <a:sym typeface="Press Start 2P"/>
            </a:endParaRPr>
          </a:p>
        </p:txBody>
      </p:sp>
      <p:sp>
        <p:nvSpPr>
          <p:cNvPr id="508" name="Google Shape;508;p28"/>
          <p:cNvSpPr txBox="1"/>
          <p:nvPr/>
        </p:nvSpPr>
        <p:spPr>
          <a:xfrm>
            <a:off x="239125" y="1378975"/>
            <a:ext cx="2013600" cy="111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00" b="1">
                <a:solidFill>
                  <a:srgbClr val="93C47D"/>
                </a:solidFill>
                <a:latin typeface="Courier New"/>
                <a:ea typeface="Courier New"/>
                <a:cs typeface="Courier New"/>
                <a:sym typeface="Courier New"/>
              </a:rPr>
              <a:t>① </a:t>
            </a:r>
            <a:r>
              <a:rPr lang="en" sz="900" b="1">
                <a:solidFill>
                  <a:srgbClr val="BBBF16"/>
                </a:solidFill>
                <a:latin typeface="Courier New"/>
                <a:ea typeface="Courier New"/>
                <a:cs typeface="Courier New"/>
                <a:sym typeface="Courier New"/>
              </a:rPr>
              <a:t>Total Sales by Genre per Year </a:t>
            </a:r>
            <a:endParaRPr sz="900" b="1">
              <a:solidFill>
                <a:srgbClr val="BBBF1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b="1">
                <a:solidFill>
                  <a:srgbClr val="93C47D"/>
                </a:solidFill>
                <a:latin typeface="Courier New"/>
                <a:ea typeface="Courier New"/>
                <a:cs typeface="Courier New"/>
                <a:sym typeface="Courier New"/>
              </a:rPr>
              <a:t>② </a:t>
            </a:r>
            <a:r>
              <a:rPr lang="en" sz="900" b="1">
                <a:solidFill>
                  <a:srgbClr val="BBBF16"/>
                </a:solidFill>
                <a:latin typeface="Courier New"/>
                <a:ea typeface="Courier New"/>
                <a:cs typeface="Courier New"/>
                <a:sym typeface="Courier New"/>
              </a:rPr>
              <a:t>Percentage Change by Genre per Year </a:t>
            </a:r>
            <a:endParaRPr sz="900" b="1">
              <a:solidFill>
                <a:srgbClr val="BBBF1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b="1">
                <a:solidFill>
                  <a:srgbClr val="93C47D"/>
                </a:solidFill>
                <a:latin typeface="Courier New"/>
                <a:ea typeface="Courier New"/>
                <a:cs typeface="Courier New"/>
                <a:sym typeface="Courier New"/>
              </a:rPr>
              <a:t>③ </a:t>
            </a:r>
            <a:r>
              <a:rPr lang="en" sz="900" b="1">
                <a:solidFill>
                  <a:srgbClr val="BBBF16"/>
                </a:solidFill>
                <a:latin typeface="Courier New"/>
                <a:ea typeface="Courier New"/>
                <a:cs typeface="Courier New"/>
                <a:sym typeface="Courier New"/>
              </a:rPr>
              <a:t>Overall Average Percentage by Genre</a:t>
            </a:r>
            <a:endParaRPr sz="900" b="1">
              <a:solidFill>
                <a:srgbClr val="BBBF16"/>
              </a:solidFill>
              <a:latin typeface="Courier New"/>
              <a:ea typeface="Courier New"/>
              <a:cs typeface="Courier New"/>
              <a:sym typeface="Courier New"/>
            </a:endParaRPr>
          </a:p>
        </p:txBody>
      </p:sp>
      <p:sp>
        <p:nvSpPr>
          <p:cNvPr id="509" name="Google Shape;509;p28"/>
          <p:cNvSpPr txBox="1"/>
          <p:nvPr/>
        </p:nvSpPr>
        <p:spPr>
          <a:xfrm>
            <a:off x="239125" y="1174975"/>
            <a:ext cx="17859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93C47D"/>
                </a:solidFill>
                <a:latin typeface="Press Start 2P"/>
                <a:ea typeface="Press Start 2P"/>
                <a:cs typeface="Press Start 2P"/>
                <a:sym typeface="Press Start 2P"/>
              </a:rPr>
              <a:t>Growth Rate</a:t>
            </a:r>
            <a:endParaRPr sz="900">
              <a:solidFill>
                <a:srgbClr val="93C47D"/>
              </a:solidFill>
              <a:latin typeface="Press Start 2P"/>
              <a:ea typeface="Press Start 2P"/>
              <a:cs typeface="Press Start 2P"/>
              <a:sym typeface="Press Start 2P"/>
            </a:endParaRPr>
          </a:p>
        </p:txBody>
      </p:sp>
      <p:sp>
        <p:nvSpPr>
          <p:cNvPr id="510" name="Google Shape;510;p28"/>
          <p:cNvSpPr txBox="1"/>
          <p:nvPr/>
        </p:nvSpPr>
        <p:spPr>
          <a:xfrm>
            <a:off x="3902960" y="4477900"/>
            <a:ext cx="42903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00" b="1">
                <a:solidFill>
                  <a:srgbClr val="BBBF16"/>
                </a:solidFill>
                <a:latin typeface="Courier New"/>
                <a:ea typeface="Courier New"/>
                <a:cs typeface="Courier New"/>
                <a:sym typeface="Courier New"/>
              </a:rPr>
              <a:t>(Total Sales per Genre/Total Sales of all Genre)*100</a:t>
            </a:r>
            <a:endParaRPr sz="900"/>
          </a:p>
        </p:txBody>
      </p:sp>
      <p:sp>
        <p:nvSpPr>
          <p:cNvPr id="511" name="Google Shape;511;p28"/>
          <p:cNvSpPr/>
          <p:nvPr/>
        </p:nvSpPr>
        <p:spPr>
          <a:xfrm flipH="1">
            <a:off x="764275" y="2433875"/>
            <a:ext cx="2226900" cy="691200"/>
          </a:xfrm>
          <a:prstGeom prst="leftArrow">
            <a:avLst>
              <a:gd name="adj1" fmla="val 50000"/>
              <a:gd name="adj2" fmla="val 50000"/>
            </a:avLst>
          </a:prstGeom>
          <a:solidFill>
            <a:srgbClr val="9A9696">
              <a:alpha val="21520"/>
            </a:srgbClr>
          </a:solidFill>
          <a:ln w="9525" cap="flat" cmpd="sng">
            <a:solidFill>
              <a:srgbClr val="00FF00"/>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2" name="Google Shape;512;p28"/>
          <p:cNvSpPr txBox="1"/>
          <p:nvPr/>
        </p:nvSpPr>
        <p:spPr>
          <a:xfrm>
            <a:off x="723075" y="2597775"/>
            <a:ext cx="20136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93C47D"/>
                </a:solidFill>
                <a:latin typeface="Courier New"/>
                <a:ea typeface="Courier New"/>
                <a:cs typeface="Courier New"/>
                <a:sym typeface="Courier New"/>
              </a:rPr>
              <a:t>Average Growth rate</a:t>
            </a:r>
            <a:endParaRPr sz="1200" b="1">
              <a:solidFill>
                <a:srgbClr val="93C47D"/>
              </a:solidFill>
            </a:endParaRPr>
          </a:p>
        </p:txBody>
      </p:sp>
      <p:sp>
        <p:nvSpPr>
          <p:cNvPr id="513" name="Google Shape;513;p28"/>
          <p:cNvSpPr txBox="1"/>
          <p:nvPr/>
        </p:nvSpPr>
        <p:spPr>
          <a:xfrm>
            <a:off x="3930425" y="3983925"/>
            <a:ext cx="22269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93C47D"/>
                </a:solidFill>
                <a:latin typeface="Courier New"/>
                <a:ea typeface="Courier New"/>
                <a:cs typeface="Courier New"/>
                <a:sym typeface="Courier New"/>
              </a:rPr>
              <a:t>Average Market share</a:t>
            </a:r>
            <a:endParaRPr sz="1200">
              <a:solidFill>
                <a:srgbClr val="93C47D"/>
              </a:solidFill>
            </a:endParaRPr>
          </a:p>
        </p:txBody>
      </p:sp>
      <p:sp>
        <p:nvSpPr>
          <p:cNvPr id="514" name="Google Shape;514;p28"/>
          <p:cNvSpPr/>
          <p:nvPr/>
        </p:nvSpPr>
        <p:spPr>
          <a:xfrm>
            <a:off x="5083052" y="94175"/>
            <a:ext cx="4014300" cy="3693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txBox="1"/>
          <p:nvPr/>
        </p:nvSpPr>
        <p:spPr>
          <a:xfrm>
            <a:off x="5283600" y="94175"/>
            <a:ext cx="37287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Genre classification</a:t>
            </a:r>
            <a:endParaRPr>
              <a:solidFill>
                <a:srgbClr val="00FF00"/>
              </a:solidFill>
              <a:latin typeface="Press Start 2P"/>
              <a:ea typeface="Press Start 2P"/>
              <a:cs typeface="Press Start 2P"/>
              <a:sym typeface="Press Start 2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19"/>
        <p:cNvGrpSpPr/>
        <p:nvPr/>
      </p:nvGrpSpPr>
      <p:grpSpPr>
        <a:xfrm>
          <a:off x="0" y="0"/>
          <a:ext cx="0" cy="0"/>
          <a:chOff x="0" y="0"/>
          <a:chExt cx="0" cy="0"/>
        </a:xfrm>
      </p:grpSpPr>
      <p:sp>
        <p:nvSpPr>
          <p:cNvPr id="520" name="Google Shape;520;p29"/>
          <p:cNvSpPr/>
          <p:nvPr/>
        </p:nvSpPr>
        <p:spPr>
          <a:xfrm>
            <a:off x="7310800" y="1140625"/>
            <a:ext cx="1680300" cy="23766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1" name="Google Shape;521;p29"/>
          <p:cNvPicPr preferRelativeResize="0"/>
          <p:nvPr/>
        </p:nvPicPr>
        <p:blipFill>
          <a:blip r:embed="rId3">
            <a:alphaModFix/>
          </a:blip>
          <a:stretch>
            <a:fillRect/>
          </a:stretch>
        </p:blipFill>
        <p:spPr>
          <a:xfrm>
            <a:off x="1024938" y="540871"/>
            <a:ext cx="6245352" cy="3703320"/>
          </a:xfrm>
          <a:prstGeom prst="rect">
            <a:avLst/>
          </a:prstGeom>
          <a:noFill/>
          <a:ln>
            <a:noFill/>
          </a:ln>
        </p:spPr>
      </p:pic>
      <p:pic>
        <p:nvPicPr>
          <p:cNvPr id="522" name="Google Shape;522;p29"/>
          <p:cNvPicPr preferRelativeResize="0"/>
          <p:nvPr/>
        </p:nvPicPr>
        <p:blipFill rotWithShape="1">
          <a:blip r:embed="rId4">
            <a:alphaModFix/>
          </a:blip>
          <a:srcRect l="606" t="10929"/>
          <a:stretch/>
        </p:blipFill>
        <p:spPr>
          <a:xfrm>
            <a:off x="0" y="4881500"/>
            <a:ext cx="9143999" cy="262000"/>
          </a:xfrm>
          <a:prstGeom prst="rect">
            <a:avLst/>
          </a:prstGeom>
          <a:noFill/>
          <a:ln>
            <a:noFill/>
          </a:ln>
        </p:spPr>
      </p:pic>
      <p:pic>
        <p:nvPicPr>
          <p:cNvPr id="523" name="Google Shape;523;p29"/>
          <p:cNvPicPr preferRelativeResize="0"/>
          <p:nvPr/>
        </p:nvPicPr>
        <p:blipFill>
          <a:blip r:embed="rId5">
            <a:alphaModFix amt="66000"/>
          </a:blip>
          <a:stretch>
            <a:fillRect/>
          </a:stretch>
        </p:blipFill>
        <p:spPr>
          <a:xfrm>
            <a:off x="48975" y="3824875"/>
            <a:ext cx="957651" cy="1056626"/>
          </a:xfrm>
          <a:prstGeom prst="rect">
            <a:avLst/>
          </a:prstGeom>
          <a:noFill/>
          <a:ln>
            <a:noFill/>
          </a:ln>
        </p:spPr>
      </p:pic>
      <p:pic>
        <p:nvPicPr>
          <p:cNvPr id="524" name="Google Shape;524;p29"/>
          <p:cNvPicPr preferRelativeResize="0"/>
          <p:nvPr/>
        </p:nvPicPr>
        <p:blipFill>
          <a:blip r:embed="rId5">
            <a:alphaModFix amt="66000"/>
          </a:blip>
          <a:stretch>
            <a:fillRect/>
          </a:stretch>
        </p:blipFill>
        <p:spPr>
          <a:xfrm>
            <a:off x="8144875" y="3824875"/>
            <a:ext cx="957651" cy="1056626"/>
          </a:xfrm>
          <a:prstGeom prst="rect">
            <a:avLst/>
          </a:prstGeom>
          <a:noFill/>
          <a:ln>
            <a:noFill/>
          </a:ln>
        </p:spPr>
      </p:pic>
      <p:pic>
        <p:nvPicPr>
          <p:cNvPr id="525" name="Google Shape;525;p29"/>
          <p:cNvPicPr preferRelativeResize="0"/>
          <p:nvPr/>
        </p:nvPicPr>
        <p:blipFill rotWithShape="1">
          <a:blip r:embed="rId6">
            <a:alphaModFix amt="80000"/>
          </a:blip>
          <a:srcRect t="8930" b="-8929"/>
          <a:stretch/>
        </p:blipFill>
        <p:spPr>
          <a:xfrm>
            <a:off x="-82725" y="-158600"/>
            <a:ext cx="2226998" cy="1252676"/>
          </a:xfrm>
          <a:prstGeom prst="rect">
            <a:avLst/>
          </a:prstGeom>
          <a:noFill/>
          <a:ln>
            <a:noFill/>
          </a:ln>
        </p:spPr>
      </p:pic>
      <p:sp>
        <p:nvSpPr>
          <p:cNvPr id="526" name="Google Shape;526;p29"/>
          <p:cNvSpPr txBox="1"/>
          <p:nvPr/>
        </p:nvSpPr>
        <p:spPr>
          <a:xfrm>
            <a:off x="3305700" y="4431900"/>
            <a:ext cx="2285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FF00"/>
                </a:solidFill>
                <a:latin typeface="Press Start 2P"/>
                <a:ea typeface="Press Start 2P"/>
                <a:cs typeface="Press Start 2P"/>
                <a:sym typeface="Press Start 2P"/>
              </a:rPr>
              <a:t>Market Share</a:t>
            </a:r>
            <a:endParaRPr sz="11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527" name="Google Shape;527;p29"/>
          <p:cNvSpPr/>
          <p:nvPr/>
        </p:nvSpPr>
        <p:spPr>
          <a:xfrm>
            <a:off x="1412175" y="677100"/>
            <a:ext cx="5671200" cy="3300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528" name="Google Shape;528;p29"/>
          <p:cNvCxnSpPr/>
          <p:nvPr/>
        </p:nvCxnSpPr>
        <p:spPr>
          <a:xfrm>
            <a:off x="1347925" y="2996775"/>
            <a:ext cx="5811900" cy="0"/>
          </a:xfrm>
          <a:prstGeom prst="straightConnector1">
            <a:avLst/>
          </a:prstGeom>
          <a:noFill/>
          <a:ln w="9525" cap="flat" cmpd="sng">
            <a:solidFill>
              <a:schemeClr val="dk2"/>
            </a:solidFill>
            <a:prstDash val="solid"/>
            <a:round/>
            <a:headEnd type="none" w="med" len="med"/>
            <a:tailEnd type="none" w="med" len="med"/>
          </a:ln>
        </p:spPr>
      </p:cxnSp>
      <p:sp>
        <p:nvSpPr>
          <p:cNvPr id="529" name="Google Shape;529;p29"/>
          <p:cNvSpPr/>
          <p:nvPr/>
        </p:nvSpPr>
        <p:spPr>
          <a:xfrm>
            <a:off x="3434850" y="607625"/>
            <a:ext cx="3741000" cy="23766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29"/>
          <p:cNvGrpSpPr/>
          <p:nvPr/>
        </p:nvGrpSpPr>
        <p:grpSpPr>
          <a:xfrm>
            <a:off x="6669325" y="3245075"/>
            <a:ext cx="789000" cy="447394"/>
            <a:chOff x="1728825" y="3527775"/>
            <a:chExt cx="789000" cy="447394"/>
          </a:xfrm>
        </p:grpSpPr>
        <p:pic>
          <p:nvPicPr>
            <p:cNvPr id="531" name="Google Shape;531;p29"/>
            <p:cNvPicPr preferRelativeResize="0"/>
            <p:nvPr/>
          </p:nvPicPr>
          <p:blipFill>
            <a:blip r:embed="rId7">
              <a:alphaModFix/>
            </a:blip>
            <a:stretch>
              <a:fillRect/>
            </a:stretch>
          </p:blipFill>
          <p:spPr>
            <a:xfrm flipH="1">
              <a:off x="1792119" y="3756921"/>
              <a:ext cx="261898" cy="218248"/>
            </a:xfrm>
            <a:prstGeom prst="rect">
              <a:avLst/>
            </a:prstGeom>
            <a:noFill/>
            <a:ln>
              <a:noFill/>
            </a:ln>
          </p:spPr>
        </p:pic>
        <p:sp>
          <p:nvSpPr>
            <p:cNvPr id="532" name="Google Shape;532;p29"/>
            <p:cNvSpPr txBox="1"/>
            <p:nvPr/>
          </p:nvSpPr>
          <p:spPr>
            <a:xfrm>
              <a:off x="1728825" y="352777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Action</a:t>
              </a:r>
              <a:endParaRPr sz="1100" b="1">
                <a:solidFill>
                  <a:srgbClr val="FFE599"/>
                </a:solidFill>
                <a:latin typeface="Courier New"/>
                <a:ea typeface="Courier New"/>
                <a:cs typeface="Courier New"/>
                <a:sym typeface="Courier New"/>
              </a:endParaRPr>
            </a:p>
          </p:txBody>
        </p:sp>
      </p:grpSp>
      <p:grpSp>
        <p:nvGrpSpPr>
          <p:cNvPr id="533" name="Google Shape;533;p29"/>
          <p:cNvGrpSpPr/>
          <p:nvPr/>
        </p:nvGrpSpPr>
        <p:grpSpPr>
          <a:xfrm>
            <a:off x="5074538" y="3283425"/>
            <a:ext cx="789000" cy="453894"/>
            <a:chOff x="3203550" y="3632250"/>
            <a:chExt cx="789000" cy="453894"/>
          </a:xfrm>
        </p:grpSpPr>
        <p:pic>
          <p:nvPicPr>
            <p:cNvPr id="534" name="Google Shape;534;p29"/>
            <p:cNvPicPr preferRelativeResize="0"/>
            <p:nvPr/>
          </p:nvPicPr>
          <p:blipFill>
            <a:blip r:embed="rId7">
              <a:alphaModFix/>
            </a:blip>
            <a:stretch>
              <a:fillRect/>
            </a:stretch>
          </p:blipFill>
          <p:spPr>
            <a:xfrm flipH="1">
              <a:off x="3347232" y="3867896"/>
              <a:ext cx="261898" cy="218248"/>
            </a:xfrm>
            <a:prstGeom prst="rect">
              <a:avLst/>
            </a:prstGeom>
            <a:noFill/>
            <a:ln>
              <a:noFill/>
            </a:ln>
          </p:spPr>
        </p:pic>
        <p:sp>
          <p:nvSpPr>
            <p:cNvPr id="535" name="Google Shape;535;p29"/>
            <p:cNvSpPr txBox="1"/>
            <p:nvPr/>
          </p:nvSpPr>
          <p:spPr>
            <a:xfrm>
              <a:off x="3203550" y="3632250"/>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Sports</a:t>
              </a:r>
              <a:endParaRPr sz="1100" b="1">
                <a:solidFill>
                  <a:srgbClr val="FFE599"/>
                </a:solidFill>
                <a:latin typeface="Courier New"/>
                <a:ea typeface="Courier New"/>
                <a:cs typeface="Courier New"/>
                <a:sym typeface="Courier New"/>
              </a:endParaRPr>
            </a:p>
          </p:txBody>
        </p:sp>
      </p:grpSp>
      <p:grpSp>
        <p:nvGrpSpPr>
          <p:cNvPr id="536" name="Google Shape;536;p29"/>
          <p:cNvGrpSpPr/>
          <p:nvPr/>
        </p:nvGrpSpPr>
        <p:grpSpPr>
          <a:xfrm>
            <a:off x="3492888" y="3091418"/>
            <a:ext cx="1258957" cy="453896"/>
            <a:chOff x="4570800" y="3394550"/>
            <a:chExt cx="957600" cy="397144"/>
          </a:xfrm>
        </p:grpSpPr>
        <p:pic>
          <p:nvPicPr>
            <p:cNvPr id="537" name="Google Shape;537;p29"/>
            <p:cNvPicPr preferRelativeResize="0"/>
            <p:nvPr/>
          </p:nvPicPr>
          <p:blipFill>
            <a:blip r:embed="rId7">
              <a:alphaModFix/>
            </a:blip>
            <a:stretch>
              <a:fillRect/>
            </a:stretch>
          </p:blipFill>
          <p:spPr>
            <a:xfrm flipH="1">
              <a:off x="4840544" y="3573446"/>
              <a:ext cx="261898" cy="218248"/>
            </a:xfrm>
            <a:prstGeom prst="rect">
              <a:avLst/>
            </a:prstGeom>
            <a:noFill/>
            <a:ln>
              <a:noFill/>
            </a:ln>
          </p:spPr>
        </p:pic>
        <p:sp>
          <p:nvSpPr>
            <p:cNvPr id="538" name="Google Shape;538;p29"/>
            <p:cNvSpPr txBox="1"/>
            <p:nvPr/>
          </p:nvSpPr>
          <p:spPr>
            <a:xfrm>
              <a:off x="4570800" y="3394550"/>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Role-playing</a:t>
              </a:r>
              <a:endParaRPr sz="1100" b="1">
                <a:solidFill>
                  <a:srgbClr val="FFE599"/>
                </a:solidFill>
                <a:latin typeface="Courier New"/>
                <a:ea typeface="Courier New"/>
                <a:cs typeface="Courier New"/>
                <a:sym typeface="Courier New"/>
              </a:endParaRPr>
            </a:p>
          </p:txBody>
        </p:sp>
      </p:grpSp>
      <p:grpSp>
        <p:nvGrpSpPr>
          <p:cNvPr id="539" name="Google Shape;539;p29"/>
          <p:cNvGrpSpPr/>
          <p:nvPr/>
        </p:nvGrpSpPr>
        <p:grpSpPr>
          <a:xfrm>
            <a:off x="3561425" y="3548600"/>
            <a:ext cx="789000" cy="424919"/>
            <a:chOff x="4743050" y="3898425"/>
            <a:chExt cx="789000" cy="424919"/>
          </a:xfrm>
        </p:grpSpPr>
        <p:pic>
          <p:nvPicPr>
            <p:cNvPr id="540" name="Google Shape;540;p29"/>
            <p:cNvPicPr preferRelativeResize="0"/>
            <p:nvPr/>
          </p:nvPicPr>
          <p:blipFill>
            <a:blip r:embed="rId7">
              <a:alphaModFix/>
            </a:blip>
            <a:stretch>
              <a:fillRect/>
            </a:stretch>
          </p:blipFill>
          <p:spPr>
            <a:xfrm flipH="1">
              <a:off x="4918644" y="4105096"/>
              <a:ext cx="261898" cy="218248"/>
            </a:xfrm>
            <a:prstGeom prst="rect">
              <a:avLst/>
            </a:prstGeom>
            <a:noFill/>
            <a:ln>
              <a:noFill/>
            </a:ln>
          </p:spPr>
        </p:pic>
        <p:sp>
          <p:nvSpPr>
            <p:cNvPr id="541" name="Google Shape;541;p29"/>
            <p:cNvSpPr txBox="1"/>
            <p:nvPr/>
          </p:nvSpPr>
          <p:spPr>
            <a:xfrm>
              <a:off x="4743050" y="389842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Misc.</a:t>
              </a:r>
              <a:endParaRPr sz="1100" b="1">
                <a:solidFill>
                  <a:srgbClr val="FFE599"/>
                </a:solidFill>
                <a:latin typeface="Courier New"/>
                <a:ea typeface="Courier New"/>
                <a:cs typeface="Courier New"/>
                <a:sym typeface="Courier New"/>
              </a:endParaRPr>
            </a:p>
          </p:txBody>
        </p:sp>
      </p:grpSp>
      <p:grpSp>
        <p:nvGrpSpPr>
          <p:cNvPr id="542" name="Google Shape;542;p29"/>
          <p:cNvGrpSpPr/>
          <p:nvPr/>
        </p:nvGrpSpPr>
        <p:grpSpPr>
          <a:xfrm>
            <a:off x="1388575" y="2995547"/>
            <a:ext cx="957600" cy="216806"/>
            <a:chOff x="6972650" y="3328422"/>
            <a:chExt cx="957600" cy="216806"/>
          </a:xfrm>
        </p:grpSpPr>
        <p:pic>
          <p:nvPicPr>
            <p:cNvPr id="543" name="Google Shape;543;p29"/>
            <p:cNvPicPr preferRelativeResize="0"/>
            <p:nvPr/>
          </p:nvPicPr>
          <p:blipFill>
            <a:blip r:embed="rId8">
              <a:alphaModFix/>
            </a:blip>
            <a:stretch>
              <a:fillRect/>
            </a:stretch>
          </p:blipFill>
          <p:spPr>
            <a:xfrm>
              <a:off x="7183775" y="3328422"/>
              <a:ext cx="216801" cy="216806"/>
            </a:xfrm>
            <a:prstGeom prst="rect">
              <a:avLst/>
            </a:prstGeom>
            <a:noFill/>
            <a:ln>
              <a:noFill/>
            </a:ln>
          </p:spPr>
        </p:pic>
        <p:sp>
          <p:nvSpPr>
            <p:cNvPr id="544" name="Google Shape;544;p29"/>
            <p:cNvSpPr txBox="1"/>
            <p:nvPr/>
          </p:nvSpPr>
          <p:spPr>
            <a:xfrm>
              <a:off x="6972650" y="3404750"/>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Puzzle</a:t>
              </a:r>
              <a:endParaRPr sz="1100" b="1">
                <a:solidFill>
                  <a:srgbClr val="FFE599"/>
                </a:solidFill>
                <a:latin typeface="Courier New"/>
                <a:ea typeface="Courier New"/>
                <a:cs typeface="Courier New"/>
                <a:sym typeface="Courier New"/>
              </a:endParaRPr>
            </a:p>
          </p:txBody>
        </p:sp>
      </p:grpSp>
      <p:grpSp>
        <p:nvGrpSpPr>
          <p:cNvPr id="545" name="Google Shape;545;p29"/>
          <p:cNvGrpSpPr/>
          <p:nvPr/>
        </p:nvGrpSpPr>
        <p:grpSpPr>
          <a:xfrm>
            <a:off x="3005888" y="3258088"/>
            <a:ext cx="957600" cy="421366"/>
            <a:chOff x="5436300" y="3612063"/>
            <a:chExt cx="957600" cy="421366"/>
          </a:xfrm>
        </p:grpSpPr>
        <p:pic>
          <p:nvPicPr>
            <p:cNvPr id="546" name="Google Shape;546;p29"/>
            <p:cNvPicPr preferRelativeResize="0"/>
            <p:nvPr/>
          </p:nvPicPr>
          <p:blipFill>
            <a:blip r:embed="rId8">
              <a:alphaModFix/>
            </a:blip>
            <a:stretch>
              <a:fillRect/>
            </a:stretch>
          </p:blipFill>
          <p:spPr>
            <a:xfrm>
              <a:off x="5560975" y="3816622"/>
              <a:ext cx="216801" cy="216806"/>
            </a:xfrm>
            <a:prstGeom prst="rect">
              <a:avLst/>
            </a:prstGeom>
            <a:noFill/>
            <a:ln>
              <a:noFill/>
            </a:ln>
          </p:spPr>
        </p:pic>
        <p:sp>
          <p:nvSpPr>
            <p:cNvPr id="547" name="Google Shape;547;p29"/>
            <p:cNvSpPr txBox="1"/>
            <p:nvPr/>
          </p:nvSpPr>
          <p:spPr>
            <a:xfrm>
              <a:off x="5436300" y="361206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Racing</a:t>
              </a:r>
              <a:endParaRPr sz="1100" b="1">
                <a:solidFill>
                  <a:srgbClr val="FFE599"/>
                </a:solidFill>
                <a:latin typeface="Courier New"/>
                <a:ea typeface="Courier New"/>
                <a:cs typeface="Courier New"/>
                <a:sym typeface="Courier New"/>
              </a:endParaRPr>
            </a:p>
          </p:txBody>
        </p:sp>
      </p:grpSp>
      <p:grpSp>
        <p:nvGrpSpPr>
          <p:cNvPr id="548" name="Google Shape;548;p29"/>
          <p:cNvGrpSpPr/>
          <p:nvPr/>
        </p:nvGrpSpPr>
        <p:grpSpPr>
          <a:xfrm>
            <a:off x="2048300" y="3423700"/>
            <a:ext cx="957600" cy="398366"/>
            <a:chOff x="6309250" y="3793613"/>
            <a:chExt cx="957600" cy="398366"/>
          </a:xfrm>
        </p:grpSpPr>
        <p:pic>
          <p:nvPicPr>
            <p:cNvPr id="549" name="Google Shape;549;p29"/>
            <p:cNvPicPr preferRelativeResize="0"/>
            <p:nvPr/>
          </p:nvPicPr>
          <p:blipFill>
            <a:blip r:embed="rId8">
              <a:alphaModFix/>
            </a:blip>
            <a:stretch>
              <a:fillRect/>
            </a:stretch>
          </p:blipFill>
          <p:spPr>
            <a:xfrm>
              <a:off x="6506900" y="3975172"/>
              <a:ext cx="216801" cy="216806"/>
            </a:xfrm>
            <a:prstGeom prst="rect">
              <a:avLst/>
            </a:prstGeom>
            <a:noFill/>
            <a:ln>
              <a:noFill/>
            </a:ln>
          </p:spPr>
        </p:pic>
        <p:sp>
          <p:nvSpPr>
            <p:cNvPr id="550" name="Google Shape;550;p29"/>
            <p:cNvSpPr txBox="1"/>
            <p:nvPr/>
          </p:nvSpPr>
          <p:spPr>
            <a:xfrm>
              <a:off x="6309250" y="379361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Fighting</a:t>
              </a:r>
              <a:endParaRPr sz="1100" b="1">
                <a:solidFill>
                  <a:srgbClr val="FFE599"/>
                </a:solidFill>
                <a:latin typeface="Courier New"/>
                <a:ea typeface="Courier New"/>
                <a:cs typeface="Courier New"/>
                <a:sym typeface="Courier New"/>
              </a:endParaRPr>
            </a:p>
          </p:txBody>
        </p:sp>
      </p:grpSp>
      <p:grpSp>
        <p:nvGrpSpPr>
          <p:cNvPr id="551" name="Google Shape;551;p29"/>
          <p:cNvGrpSpPr/>
          <p:nvPr/>
        </p:nvGrpSpPr>
        <p:grpSpPr>
          <a:xfrm>
            <a:off x="2757300" y="3596035"/>
            <a:ext cx="957600" cy="224040"/>
            <a:chOff x="5660875" y="3975172"/>
            <a:chExt cx="957600" cy="224040"/>
          </a:xfrm>
        </p:grpSpPr>
        <p:pic>
          <p:nvPicPr>
            <p:cNvPr id="552" name="Google Shape;552;p29"/>
            <p:cNvPicPr preferRelativeResize="0"/>
            <p:nvPr/>
          </p:nvPicPr>
          <p:blipFill>
            <a:blip r:embed="rId8">
              <a:alphaModFix/>
            </a:blip>
            <a:stretch>
              <a:fillRect/>
            </a:stretch>
          </p:blipFill>
          <p:spPr>
            <a:xfrm>
              <a:off x="5806700" y="3975172"/>
              <a:ext cx="216801" cy="216806"/>
            </a:xfrm>
            <a:prstGeom prst="rect">
              <a:avLst/>
            </a:prstGeom>
            <a:noFill/>
            <a:ln>
              <a:noFill/>
            </a:ln>
          </p:spPr>
        </p:pic>
        <p:sp>
          <p:nvSpPr>
            <p:cNvPr id="553" name="Google Shape;553;p29"/>
            <p:cNvSpPr txBox="1"/>
            <p:nvPr/>
          </p:nvSpPr>
          <p:spPr>
            <a:xfrm>
              <a:off x="5660875" y="407681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Platform</a:t>
              </a:r>
              <a:endParaRPr sz="1100" b="1">
                <a:solidFill>
                  <a:srgbClr val="FFE599"/>
                </a:solidFill>
                <a:latin typeface="Courier New"/>
                <a:ea typeface="Courier New"/>
                <a:cs typeface="Courier New"/>
                <a:sym typeface="Courier New"/>
              </a:endParaRPr>
            </a:p>
          </p:txBody>
        </p:sp>
      </p:grpSp>
      <p:grpSp>
        <p:nvGrpSpPr>
          <p:cNvPr id="554" name="Google Shape;554;p29"/>
          <p:cNvGrpSpPr/>
          <p:nvPr/>
        </p:nvGrpSpPr>
        <p:grpSpPr>
          <a:xfrm>
            <a:off x="1261013" y="3490447"/>
            <a:ext cx="957600" cy="264865"/>
            <a:chOff x="6993588" y="3842172"/>
            <a:chExt cx="957600" cy="264865"/>
          </a:xfrm>
        </p:grpSpPr>
        <p:pic>
          <p:nvPicPr>
            <p:cNvPr id="555" name="Google Shape;555;p29"/>
            <p:cNvPicPr preferRelativeResize="0"/>
            <p:nvPr/>
          </p:nvPicPr>
          <p:blipFill>
            <a:blip r:embed="rId8">
              <a:alphaModFix/>
            </a:blip>
            <a:stretch>
              <a:fillRect/>
            </a:stretch>
          </p:blipFill>
          <p:spPr>
            <a:xfrm>
              <a:off x="7266850" y="3842172"/>
              <a:ext cx="216801" cy="216806"/>
            </a:xfrm>
            <a:prstGeom prst="rect">
              <a:avLst/>
            </a:prstGeom>
            <a:noFill/>
            <a:ln>
              <a:noFill/>
            </a:ln>
          </p:spPr>
        </p:pic>
        <p:sp>
          <p:nvSpPr>
            <p:cNvPr id="556" name="Google Shape;556;p29"/>
            <p:cNvSpPr txBox="1"/>
            <p:nvPr/>
          </p:nvSpPr>
          <p:spPr>
            <a:xfrm>
              <a:off x="6993588" y="3984638"/>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Strategy</a:t>
              </a:r>
              <a:endParaRPr sz="1100" b="1">
                <a:solidFill>
                  <a:srgbClr val="FFE599"/>
                </a:solidFill>
                <a:latin typeface="Courier New"/>
                <a:ea typeface="Courier New"/>
                <a:cs typeface="Courier New"/>
                <a:sym typeface="Courier New"/>
              </a:endParaRPr>
            </a:p>
          </p:txBody>
        </p:sp>
      </p:grpSp>
      <p:grpSp>
        <p:nvGrpSpPr>
          <p:cNvPr id="557" name="Google Shape;557;p29"/>
          <p:cNvGrpSpPr/>
          <p:nvPr/>
        </p:nvGrpSpPr>
        <p:grpSpPr>
          <a:xfrm>
            <a:off x="1558875" y="4077913"/>
            <a:ext cx="5301900" cy="166288"/>
            <a:chOff x="1907225" y="4574138"/>
            <a:chExt cx="5301900" cy="166288"/>
          </a:xfrm>
        </p:grpSpPr>
        <p:sp>
          <p:nvSpPr>
            <p:cNvPr id="558" name="Google Shape;558;p29"/>
            <p:cNvSpPr/>
            <p:nvPr/>
          </p:nvSpPr>
          <p:spPr>
            <a:xfrm>
              <a:off x="67267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20.0</a:t>
              </a:r>
              <a:endParaRPr sz="1000">
                <a:solidFill>
                  <a:schemeClr val="lt2"/>
                </a:solidFill>
              </a:endParaRPr>
            </a:p>
          </p:txBody>
        </p:sp>
        <p:sp>
          <p:nvSpPr>
            <p:cNvPr id="559" name="Google Shape;559;p29"/>
            <p:cNvSpPr/>
            <p:nvPr/>
          </p:nvSpPr>
          <p:spPr>
            <a:xfrm>
              <a:off x="6028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17.5</a:t>
              </a:r>
              <a:endParaRPr sz="1000">
                <a:solidFill>
                  <a:schemeClr val="lt2"/>
                </a:solidFill>
              </a:endParaRPr>
            </a:p>
          </p:txBody>
        </p:sp>
        <p:sp>
          <p:nvSpPr>
            <p:cNvPr id="560" name="Google Shape;560;p29"/>
            <p:cNvSpPr/>
            <p:nvPr/>
          </p:nvSpPr>
          <p:spPr>
            <a:xfrm>
              <a:off x="53412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15.0</a:t>
              </a:r>
              <a:endParaRPr sz="1000">
                <a:solidFill>
                  <a:schemeClr val="lt2"/>
                </a:solidFill>
              </a:endParaRPr>
            </a:p>
          </p:txBody>
        </p:sp>
        <p:sp>
          <p:nvSpPr>
            <p:cNvPr id="561" name="Google Shape;561;p29"/>
            <p:cNvSpPr/>
            <p:nvPr/>
          </p:nvSpPr>
          <p:spPr>
            <a:xfrm>
              <a:off x="4607150"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12.5</a:t>
              </a:r>
              <a:endParaRPr sz="1000">
                <a:solidFill>
                  <a:schemeClr val="lt2"/>
                </a:solidFill>
              </a:endParaRPr>
            </a:p>
          </p:txBody>
        </p:sp>
        <p:sp>
          <p:nvSpPr>
            <p:cNvPr id="562" name="Google Shape;562;p29"/>
            <p:cNvSpPr/>
            <p:nvPr/>
          </p:nvSpPr>
          <p:spPr>
            <a:xfrm>
              <a:off x="3967613" y="4583225"/>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10.0</a:t>
              </a:r>
              <a:endParaRPr sz="1000">
                <a:solidFill>
                  <a:schemeClr val="lt2"/>
                </a:solidFill>
              </a:endParaRPr>
            </a:p>
          </p:txBody>
        </p:sp>
        <p:sp>
          <p:nvSpPr>
            <p:cNvPr id="563" name="Google Shape;563;p29"/>
            <p:cNvSpPr/>
            <p:nvPr/>
          </p:nvSpPr>
          <p:spPr>
            <a:xfrm>
              <a:off x="32808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7.5</a:t>
              </a:r>
              <a:endParaRPr sz="1000">
                <a:solidFill>
                  <a:schemeClr val="lt2"/>
                </a:solidFill>
              </a:endParaRPr>
            </a:p>
          </p:txBody>
        </p:sp>
        <p:sp>
          <p:nvSpPr>
            <p:cNvPr id="564" name="Google Shape;564;p29"/>
            <p:cNvSpPr/>
            <p:nvPr/>
          </p:nvSpPr>
          <p:spPr>
            <a:xfrm>
              <a:off x="2594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5.0</a:t>
              </a:r>
              <a:endParaRPr sz="1000">
                <a:solidFill>
                  <a:schemeClr val="lt2"/>
                </a:solidFill>
              </a:endParaRPr>
            </a:p>
          </p:txBody>
        </p:sp>
        <p:sp>
          <p:nvSpPr>
            <p:cNvPr id="565" name="Google Shape;565;p29"/>
            <p:cNvSpPr/>
            <p:nvPr/>
          </p:nvSpPr>
          <p:spPr>
            <a:xfrm>
              <a:off x="19072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grpSp>
      <p:grpSp>
        <p:nvGrpSpPr>
          <p:cNvPr id="566" name="Google Shape;566;p29"/>
          <p:cNvGrpSpPr/>
          <p:nvPr/>
        </p:nvGrpSpPr>
        <p:grpSpPr>
          <a:xfrm>
            <a:off x="946950" y="738000"/>
            <a:ext cx="333600" cy="3240025"/>
            <a:chOff x="1327950" y="1119000"/>
            <a:chExt cx="333600" cy="3240025"/>
          </a:xfrm>
        </p:grpSpPr>
        <p:sp>
          <p:nvSpPr>
            <p:cNvPr id="567" name="Google Shape;567;p29"/>
            <p:cNvSpPr/>
            <p:nvPr/>
          </p:nvSpPr>
          <p:spPr>
            <a:xfrm>
              <a:off x="1327950" y="11190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40</a:t>
              </a:r>
              <a:endParaRPr sz="1000">
                <a:solidFill>
                  <a:schemeClr val="lt2"/>
                </a:solidFill>
              </a:endParaRPr>
            </a:p>
          </p:txBody>
        </p:sp>
        <p:sp>
          <p:nvSpPr>
            <p:cNvPr id="568" name="Google Shape;568;p29"/>
            <p:cNvSpPr/>
            <p:nvPr/>
          </p:nvSpPr>
          <p:spPr>
            <a:xfrm>
              <a:off x="1327950" y="14834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35</a:t>
              </a:r>
              <a:endParaRPr sz="1000">
                <a:solidFill>
                  <a:schemeClr val="lt2"/>
                </a:solidFill>
              </a:endParaRPr>
            </a:p>
          </p:txBody>
        </p:sp>
        <p:sp>
          <p:nvSpPr>
            <p:cNvPr id="569" name="Google Shape;569;p29"/>
            <p:cNvSpPr/>
            <p:nvPr/>
          </p:nvSpPr>
          <p:spPr>
            <a:xfrm>
              <a:off x="1327950" y="18776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30</a:t>
              </a:r>
              <a:endParaRPr sz="1000">
                <a:solidFill>
                  <a:schemeClr val="lt2"/>
                </a:solidFill>
              </a:endParaRPr>
            </a:p>
          </p:txBody>
        </p:sp>
        <p:sp>
          <p:nvSpPr>
            <p:cNvPr id="570" name="Google Shape;570;p29"/>
            <p:cNvSpPr/>
            <p:nvPr/>
          </p:nvSpPr>
          <p:spPr>
            <a:xfrm>
              <a:off x="1327950" y="22718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sp>
          <p:nvSpPr>
            <p:cNvPr id="571" name="Google Shape;571;p29"/>
            <p:cNvSpPr/>
            <p:nvPr/>
          </p:nvSpPr>
          <p:spPr>
            <a:xfrm>
              <a:off x="1327950" y="26455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a:t>
              </a:r>
              <a:endParaRPr sz="1000">
                <a:solidFill>
                  <a:schemeClr val="lt2"/>
                </a:solidFill>
              </a:endParaRPr>
            </a:p>
          </p:txBody>
        </p:sp>
        <p:sp>
          <p:nvSpPr>
            <p:cNvPr id="572" name="Google Shape;572;p29"/>
            <p:cNvSpPr/>
            <p:nvPr/>
          </p:nvSpPr>
          <p:spPr>
            <a:xfrm>
              <a:off x="1327950" y="30357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a:t>
              </a:r>
              <a:endParaRPr sz="1000">
                <a:solidFill>
                  <a:schemeClr val="lt2"/>
                </a:solidFill>
              </a:endParaRPr>
            </a:p>
          </p:txBody>
        </p:sp>
        <p:sp>
          <p:nvSpPr>
            <p:cNvPr id="573" name="Google Shape;573;p29"/>
            <p:cNvSpPr/>
            <p:nvPr/>
          </p:nvSpPr>
          <p:spPr>
            <a:xfrm>
              <a:off x="1327950" y="341347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a:t>
              </a:r>
              <a:endParaRPr sz="1000">
                <a:solidFill>
                  <a:schemeClr val="lt2"/>
                </a:solidFill>
              </a:endParaRPr>
            </a:p>
          </p:txBody>
        </p:sp>
        <p:sp>
          <p:nvSpPr>
            <p:cNvPr id="574" name="Google Shape;574;p29"/>
            <p:cNvSpPr/>
            <p:nvPr/>
          </p:nvSpPr>
          <p:spPr>
            <a:xfrm>
              <a:off x="1327950" y="38076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a:t>
              </a:r>
              <a:endParaRPr sz="1000">
                <a:solidFill>
                  <a:schemeClr val="lt2"/>
                </a:solidFill>
              </a:endParaRPr>
            </a:p>
          </p:txBody>
        </p:sp>
        <p:sp>
          <p:nvSpPr>
            <p:cNvPr id="575" name="Google Shape;575;p29"/>
            <p:cNvSpPr/>
            <p:nvPr/>
          </p:nvSpPr>
          <p:spPr>
            <a:xfrm>
              <a:off x="1327950" y="42018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0</a:t>
              </a:r>
              <a:endParaRPr sz="1000">
                <a:solidFill>
                  <a:schemeClr val="lt2"/>
                </a:solidFill>
              </a:endParaRPr>
            </a:p>
          </p:txBody>
        </p:sp>
      </p:grpSp>
      <p:grpSp>
        <p:nvGrpSpPr>
          <p:cNvPr id="576" name="Google Shape;576;p29"/>
          <p:cNvGrpSpPr/>
          <p:nvPr/>
        </p:nvGrpSpPr>
        <p:grpSpPr>
          <a:xfrm>
            <a:off x="1799613" y="4033425"/>
            <a:ext cx="4790275" cy="44500"/>
            <a:chOff x="2314300" y="908100"/>
            <a:chExt cx="4790275" cy="44500"/>
          </a:xfrm>
        </p:grpSpPr>
        <p:cxnSp>
          <p:nvCxnSpPr>
            <p:cNvPr id="577" name="Google Shape;577;p29"/>
            <p:cNvCxnSpPr/>
            <p:nvPr/>
          </p:nvCxnSpPr>
          <p:spPr>
            <a:xfrm>
              <a:off x="2314300" y="9148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78" name="Google Shape;578;p29"/>
            <p:cNvCxnSpPr/>
            <p:nvPr/>
          </p:nvCxnSpPr>
          <p:spPr>
            <a:xfrm>
              <a:off x="29970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79" name="Google Shape;579;p29"/>
            <p:cNvCxnSpPr/>
            <p:nvPr/>
          </p:nvCxnSpPr>
          <p:spPr>
            <a:xfrm>
              <a:off x="367490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80" name="Google Shape;580;p29"/>
            <p:cNvCxnSpPr/>
            <p:nvPr/>
          </p:nvCxnSpPr>
          <p:spPr>
            <a:xfrm>
              <a:off x="436432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81" name="Google Shape;581;p29"/>
            <p:cNvCxnSpPr/>
            <p:nvPr/>
          </p:nvCxnSpPr>
          <p:spPr>
            <a:xfrm>
              <a:off x="505375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82" name="Google Shape;582;p29"/>
            <p:cNvCxnSpPr/>
            <p:nvPr/>
          </p:nvCxnSpPr>
          <p:spPr>
            <a:xfrm>
              <a:off x="57431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83" name="Google Shape;583;p29"/>
            <p:cNvCxnSpPr/>
            <p:nvPr/>
          </p:nvCxnSpPr>
          <p:spPr>
            <a:xfrm>
              <a:off x="6423413"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84" name="Google Shape;584;p29"/>
            <p:cNvCxnSpPr/>
            <p:nvPr/>
          </p:nvCxnSpPr>
          <p:spPr>
            <a:xfrm>
              <a:off x="7103675" y="908100"/>
              <a:ext cx="900" cy="37800"/>
            </a:xfrm>
            <a:prstGeom prst="straightConnector1">
              <a:avLst/>
            </a:prstGeom>
            <a:noFill/>
            <a:ln w="9525" cap="flat" cmpd="sng">
              <a:solidFill>
                <a:schemeClr val="lt2"/>
              </a:solidFill>
              <a:prstDash val="solid"/>
              <a:round/>
              <a:headEnd type="none" w="med" len="med"/>
              <a:tailEnd type="none" w="med" len="med"/>
            </a:ln>
          </p:spPr>
        </p:cxnSp>
      </p:grpSp>
      <p:grpSp>
        <p:nvGrpSpPr>
          <p:cNvPr id="585" name="Google Shape;585;p29"/>
          <p:cNvGrpSpPr/>
          <p:nvPr/>
        </p:nvGrpSpPr>
        <p:grpSpPr>
          <a:xfrm>
            <a:off x="1261025" y="812900"/>
            <a:ext cx="37800" cy="2689913"/>
            <a:chOff x="1642025" y="1193900"/>
            <a:chExt cx="37800" cy="2689913"/>
          </a:xfrm>
        </p:grpSpPr>
        <p:cxnSp>
          <p:nvCxnSpPr>
            <p:cNvPr id="586" name="Google Shape;586;p29"/>
            <p:cNvCxnSpPr/>
            <p:nvPr/>
          </p:nvCxnSpPr>
          <p:spPr>
            <a:xfrm rot="5400000">
              <a:off x="1660475" y="11754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87" name="Google Shape;587;p29"/>
            <p:cNvCxnSpPr/>
            <p:nvPr/>
          </p:nvCxnSpPr>
          <p:spPr>
            <a:xfrm rot="5400000">
              <a:off x="1660475" y="15431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88" name="Google Shape;588;p29"/>
            <p:cNvCxnSpPr/>
            <p:nvPr/>
          </p:nvCxnSpPr>
          <p:spPr>
            <a:xfrm rot="5400000">
              <a:off x="1660475" y="193732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89" name="Google Shape;589;p29"/>
            <p:cNvCxnSpPr/>
            <p:nvPr/>
          </p:nvCxnSpPr>
          <p:spPr>
            <a:xfrm rot="5400000">
              <a:off x="1660475" y="2321288"/>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90" name="Google Shape;590;p29"/>
            <p:cNvCxnSpPr/>
            <p:nvPr/>
          </p:nvCxnSpPr>
          <p:spPr>
            <a:xfrm rot="5400000">
              <a:off x="1660475" y="271347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91" name="Google Shape;591;p29"/>
            <p:cNvCxnSpPr/>
            <p:nvPr/>
          </p:nvCxnSpPr>
          <p:spPr>
            <a:xfrm rot="5400000">
              <a:off x="1660475" y="3089213"/>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92" name="Google Shape;592;p29"/>
            <p:cNvCxnSpPr/>
            <p:nvPr/>
          </p:nvCxnSpPr>
          <p:spPr>
            <a:xfrm rot="5400000">
              <a:off x="1660475" y="34814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593" name="Google Shape;593;p29"/>
            <p:cNvCxnSpPr/>
            <p:nvPr/>
          </p:nvCxnSpPr>
          <p:spPr>
            <a:xfrm rot="5400000">
              <a:off x="1660475" y="3864463"/>
              <a:ext cx="900" cy="37800"/>
            </a:xfrm>
            <a:prstGeom prst="straightConnector1">
              <a:avLst/>
            </a:prstGeom>
            <a:noFill/>
            <a:ln w="9525" cap="flat" cmpd="sng">
              <a:solidFill>
                <a:schemeClr val="lt2"/>
              </a:solidFill>
              <a:prstDash val="solid"/>
              <a:round/>
              <a:headEnd type="none" w="med" len="med"/>
              <a:tailEnd type="none" w="med" len="med"/>
            </a:ln>
          </p:spPr>
        </p:cxnSp>
      </p:grpSp>
      <p:sp>
        <p:nvSpPr>
          <p:cNvPr id="594" name="Google Shape;594;p29"/>
          <p:cNvSpPr txBox="1"/>
          <p:nvPr/>
        </p:nvSpPr>
        <p:spPr>
          <a:xfrm rot="-5400000">
            <a:off x="-140400" y="2245050"/>
            <a:ext cx="18534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FF00"/>
                </a:solidFill>
                <a:latin typeface="Press Start 2P"/>
                <a:ea typeface="Press Start 2P"/>
                <a:cs typeface="Press Start 2P"/>
                <a:sym typeface="Press Start 2P"/>
              </a:rPr>
              <a:t>Growth Rate</a:t>
            </a:r>
            <a:endParaRPr sz="11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100">
              <a:solidFill>
                <a:srgbClr val="00FF00"/>
              </a:solidFill>
              <a:latin typeface="Press Start 2P"/>
              <a:ea typeface="Press Start 2P"/>
              <a:cs typeface="Press Start 2P"/>
              <a:sym typeface="Press Start 2P"/>
            </a:endParaRPr>
          </a:p>
        </p:txBody>
      </p:sp>
      <p:grpSp>
        <p:nvGrpSpPr>
          <p:cNvPr id="595" name="Google Shape;595;p29"/>
          <p:cNvGrpSpPr/>
          <p:nvPr/>
        </p:nvGrpSpPr>
        <p:grpSpPr>
          <a:xfrm>
            <a:off x="2048300" y="648637"/>
            <a:ext cx="1026600" cy="314638"/>
            <a:chOff x="6147575" y="1008175"/>
            <a:chExt cx="1026600" cy="314638"/>
          </a:xfrm>
        </p:grpSpPr>
        <p:pic>
          <p:nvPicPr>
            <p:cNvPr id="596" name="Google Shape;596;p29"/>
            <p:cNvPicPr preferRelativeResize="0"/>
            <p:nvPr/>
          </p:nvPicPr>
          <p:blipFill>
            <a:blip r:embed="rId9">
              <a:alphaModFix/>
            </a:blip>
            <a:stretch>
              <a:fillRect/>
            </a:stretch>
          </p:blipFill>
          <p:spPr>
            <a:xfrm>
              <a:off x="6395076" y="1008175"/>
              <a:ext cx="216801" cy="216826"/>
            </a:xfrm>
            <a:prstGeom prst="rect">
              <a:avLst/>
            </a:prstGeom>
            <a:noFill/>
            <a:ln>
              <a:noFill/>
            </a:ln>
          </p:spPr>
        </p:pic>
        <p:sp>
          <p:nvSpPr>
            <p:cNvPr id="597" name="Google Shape;597;p29"/>
            <p:cNvSpPr txBox="1"/>
            <p:nvPr/>
          </p:nvSpPr>
          <p:spPr>
            <a:xfrm>
              <a:off x="6147575" y="1165613"/>
              <a:ext cx="1026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Simulation</a:t>
              </a:r>
              <a:endParaRPr sz="1100" b="1">
                <a:solidFill>
                  <a:srgbClr val="FFE599"/>
                </a:solidFill>
                <a:latin typeface="Courier New"/>
                <a:ea typeface="Courier New"/>
                <a:cs typeface="Courier New"/>
                <a:sym typeface="Courier New"/>
              </a:endParaRPr>
            </a:p>
          </p:txBody>
        </p:sp>
      </p:grpSp>
      <p:grpSp>
        <p:nvGrpSpPr>
          <p:cNvPr id="598" name="Google Shape;598;p29"/>
          <p:cNvGrpSpPr/>
          <p:nvPr/>
        </p:nvGrpSpPr>
        <p:grpSpPr>
          <a:xfrm>
            <a:off x="1501450" y="1467625"/>
            <a:ext cx="1026600" cy="275100"/>
            <a:chOff x="6709625" y="1834375"/>
            <a:chExt cx="1026600" cy="275100"/>
          </a:xfrm>
        </p:grpSpPr>
        <p:pic>
          <p:nvPicPr>
            <p:cNvPr id="599" name="Google Shape;599;p29"/>
            <p:cNvPicPr preferRelativeResize="0"/>
            <p:nvPr/>
          </p:nvPicPr>
          <p:blipFill>
            <a:blip r:embed="rId9">
              <a:alphaModFix/>
            </a:blip>
            <a:stretch>
              <a:fillRect/>
            </a:stretch>
          </p:blipFill>
          <p:spPr>
            <a:xfrm>
              <a:off x="6988876" y="1834375"/>
              <a:ext cx="216801" cy="216826"/>
            </a:xfrm>
            <a:prstGeom prst="rect">
              <a:avLst/>
            </a:prstGeom>
            <a:noFill/>
            <a:ln>
              <a:noFill/>
            </a:ln>
          </p:spPr>
        </p:pic>
        <p:sp>
          <p:nvSpPr>
            <p:cNvPr id="600" name="Google Shape;600;p29"/>
            <p:cNvSpPr txBox="1"/>
            <p:nvPr/>
          </p:nvSpPr>
          <p:spPr>
            <a:xfrm>
              <a:off x="6709625" y="1952275"/>
              <a:ext cx="1026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Adventure</a:t>
              </a:r>
              <a:endParaRPr sz="1100" b="1">
                <a:solidFill>
                  <a:srgbClr val="FFE599"/>
                </a:solidFill>
                <a:latin typeface="Courier New"/>
                <a:ea typeface="Courier New"/>
                <a:cs typeface="Courier New"/>
                <a:sym typeface="Courier New"/>
              </a:endParaRPr>
            </a:p>
          </p:txBody>
        </p:sp>
      </p:grpSp>
      <p:grpSp>
        <p:nvGrpSpPr>
          <p:cNvPr id="601" name="Google Shape;601;p29"/>
          <p:cNvGrpSpPr/>
          <p:nvPr/>
        </p:nvGrpSpPr>
        <p:grpSpPr>
          <a:xfrm>
            <a:off x="4279513" y="1784002"/>
            <a:ext cx="789000" cy="242498"/>
            <a:chOff x="3972538" y="2151527"/>
            <a:chExt cx="789000" cy="242498"/>
          </a:xfrm>
        </p:grpSpPr>
        <p:pic>
          <p:nvPicPr>
            <p:cNvPr id="602" name="Google Shape;602;p29"/>
            <p:cNvPicPr preferRelativeResize="0"/>
            <p:nvPr/>
          </p:nvPicPr>
          <p:blipFill>
            <a:blip r:embed="rId10">
              <a:alphaModFix/>
            </a:blip>
            <a:stretch>
              <a:fillRect/>
            </a:stretch>
          </p:blipFill>
          <p:spPr>
            <a:xfrm>
              <a:off x="4192850" y="2151527"/>
              <a:ext cx="198699" cy="189118"/>
            </a:xfrm>
            <a:prstGeom prst="rect">
              <a:avLst/>
            </a:prstGeom>
            <a:noFill/>
            <a:ln>
              <a:noFill/>
            </a:ln>
          </p:spPr>
        </p:pic>
        <p:sp>
          <p:nvSpPr>
            <p:cNvPr id="603" name="Google Shape;603;p29"/>
            <p:cNvSpPr txBox="1"/>
            <p:nvPr/>
          </p:nvSpPr>
          <p:spPr>
            <a:xfrm>
              <a:off x="3972538" y="223682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Shooter</a:t>
              </a:r>
              <a:endParaRPr sz="1100" b="1">
                <a:solidFill>
                  <a:srgbClr val="FFE599"/>
                </a:solidFill>
                <a:latin typeface="Courier New"/>
                <a:ea typeface="Courier New"/>
                <a:cs typeface="Courier New"/>
                <a:sym typeface="Courier New"/>
              </a:endParaRPr>
            </a:p>
          </p:txBody>
        </p:sp>
      </p:grpSp>
      <p:sp>
        <p:nvSpPr>
          <p:cNvPr id="604" name="Google Shape;604;p29"/>
          <p:cNvSpPr/>
          <p:nvPr/>
        </p:nvSpPr>
        <p:spPr>
          <a:xfrm>
            <a:off x="8238300" y="83400"/>
            <a:ext cx="789000" cy="8214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5" name="Google Shape;605;p29"/>
          <p:cNvPicPr preferRelativeResize="0"/>
          <p:nvPr/>
        </p:nvPicPr>
        <p:blipFill>
          <a:blip r:embed="rId10">
            <a:alphaModFix/>
          </a:blip>
          <a:stretch>
            <a:fillRect/>
          </a:stretch>
        </p:blipFill>
        <p:spPr>
          <a:xfrm>
            <a:off x="8324830" y="182589"/>
            <a:ext cx="597747" cy="570301"/>
          </a:xfrm>
          <a:prstGeom prst="rect">
            <a:avLst/>
          </a:prstGeom>
          <a:noFill/>
          <a:ln>
            <a:noFill/>
          </a:ln>
        </p:spPr>
      </p:pic>
      <p:cxnSp>
        <p:nvCxnSpPr>
          <p:cNvPr id="606" name="Google Shape;606;p29"/>
          <p:cNvCxnSpPr/>
          <p:nvPr/>
        </p:nvCxnSpPr>
        <p:spPr>
          <a:xfrm>
            <a:off x="3434850" y="618138"/>
            <a:ext cx="10200" cy="3418800"/>
          </a:xfrm>
          <a:prstGeom prst="straightConnector1">
            <a:avLst/>
          </a:prstGeom>
          <a:noFill/>
          <a:ln w="9525" cap="flat" cmpd="sng">
            <a:solidFill>
              <a:schemeClr val="dk2"/>
            </a:solidFill>
            <a:prstDash val="solid"/>
            <a:round/>
            <a:headEnd type="none" w="med" len="med"/>
            <a:tailEnd type="none" w="med" len="med"/>
          </a:ln>
        </p:spPr>
      </p:cxnSp>
      <p:pic>
        <p:nvPicPr>
          <p:cNvPr id="607" name="Google Shape;607;p29"/>
          <p:cNvPicPr preferRelativeResize="0"/>
          <p:nvPr/>
        </p:nvPicPr>
        <p:blipFill>
          <a:blip r:embed="rId11">
            <a:alphaModFix/>
          </a:blip>
          <a:stretch>
            <a:fillRect/>
          </a:stretch>
        </p:blipFill>
        <p:spPr>
          <a:xfrm>
            <a:off x="7458325" y="1394500"/>
            <a:ext cx="1385424" cy="299814"/>
          </a:xfrm>
          <a:prstGeom prst="rect">
            <a:avLst/>
          </a:prstGeom>
          <a:noFill/>
          <a:ln>
            <a:noFill/>
          </a:ln>
        </p:spPr>
      </p:pic>
      <p:pic>
        <p:nvPicPr>
          <p:cNvPr id="608" name="Google Shape;608;p29"/>
          <p:cNvPicPr preferRelativeResize="0"/>
          <p:nvPr/>
        </p:nvPicPr>
        <p:blipFill>
          <a:blip r:embed="rId12">
            <a:alphaModFix/>
          </a:blip>
          <a:stretch>
            <a:fillRect/>
          </a:stretch>
        </p:blipFill>
        <p:spPr>
          <a:xfrm>
            <a:off x="7521474" y="1895929"/>
            <a:ext cx="1258949" cy="683570"/>
          </a:xfrm>
          <a:prstGeom prst="rect">
            <a:avLst/>
          </a:prstGeom>
          <a:noFill/>
          <a:ln>
            <a:noFill/>
          </a:ln>
          <a:effectLst>
            <a:outerShdw blurRad="57150" dist="19050" dir="5400000" algn="bl" rotWithShape="0">
              <a:schemeClr val="dk2">
                <a:alpha val="50000"/>
              </a:schemeClr>
            </a:outerShdw>
          </a:effectLst>
        </p:spPr>
      </p:pic>
      <p:pic>
        <p:nvPicPr>
          <p:cNvPr id="609" name="Google Shape;609;p29"/>
          <p:cNvPicPr preferRelativeResize="0"/>
          <p:nvPr/>
        </p:nvPicPr>
        <p:blipFill>
          <a:blip r:embed="rId13">
            <a:alphaModFix/>
          </a:blip>
          <a:stretch>
            <a:fillRect/>
          </a:stretch>
        </p:blipFill>
        <p:spPr>
          <a:xfrm>
            <a:off x="7418912" y="2781100"/>
            <a:ext cx="1464250" cy="428900"/>
          </a:xfrm>
          <a:prstGeom prst="rect">
            <a:avLst/>
          </a:prstGeom>
          <a:noFill/>
          <a:ln>
            <a:noFill/>
          </a:ln>
          <a:effectLst>
            <a:outerShdw blurRad="57150" dist="19050" dir="5400000" algn="bl" rotWithShape="0">
              <a:schemeClr val="dk2">
                <a:alpha val="50000"/>
              </a:scheme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13"/>
        <p:cNvGrpSpPr/>
        <p:nvPr/>
      </p:nvGrpSpPr>
      <p:grpSpPr>
        <a:xfrm>
          <a:off x="0" y="0"/>
          <a:ext cx="0" cy="0"/>
          <a:chOff x="0" y="0"/>
          <a:chExt cx="0" cy="0"/>
        </a:xfrm>
      </p:grpSpPr>
      <p:sp>
        <p:nvSpPr>
          <p:cNvPr id="614" name="Google Shape;614;p30"/>
          <p:cNvSpPr/>
          <p:nvPr/>
        </p:nvSpPr>
        <p:spPr>
          <a:xfrm>
            <a:off x="1097675" y="924938"/>
            <a:ext cx="5482200" cy="30837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6114275" y="150575"/>
            <a:ext cx="28974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6" name="Google Shape;616;p30"/>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617" name="Google Shape;617;p30"/>
          <p:cNvSpPr txBox="1"/>
          <p:nvPr/>
        </p:nvSpPr>
        <p:spPr>
          <a:xfrm>
            <a:off x="6284525" y="212675"/>
            <a:ext cx="2825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Recommendation</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618" name="Google Shape;618;p30"/>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619" name="Google Shape;619;p30"/>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620" name="Google Shape;620;p30"/>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621" name="Google Shape;621;p30"/>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pic>
        <p:nvPicPr>
          <p:cNvPr id="622" name="Google Shape;622;p30"/>
          <p:cNvPicPr preferRelativeResize="0"/>
          <p:nvPr/>
        </p:nvPicPr>
        <p:blipFill>
          <a:blip r:embed="rId6">
            <a:alphaModFix/>
          </a:blip>
          <a:stretch>
            <a:fillRect/>
          </a:stretch>
        </p:blipFill>
        <p:spPr>
          <a:xfrm>
            <a:off x="7270607" y="1641901"/>
            <a:ext cx="1462930" cy="1395725"/>
          </a:xfrm>
          <a:prstGeom prst="rect">
            <a:avLst/>
          </a:prstGeom>
          <a:noFill/>
          <a:ln>
            <a:noFill/>
          </a:ln>
        </p:spPr>
      </p:pic>
      <p:pic>
        <p:nvPicPr>
          <p:cNvPr id="623" name="Google Shape;623;p30"/>
          <p:cNvPicPr preferRelativeResize="0"/>
          <p:nvPr/>
        </p:nvPicPr>
        <p:blipFill>
          <a:blip r:embed="rId4">
            <a:alphaModFix amt="66000"/>
          </a:blip>
          <a:stretch>
            <a:fillRect/>
          </a:stretch>
        </p:blipFill>
        <p:spPr>
          <a:xfrm>
            <a:off x="48975" y="3824875"/>
            <a:ext cx="957651" cy="1056626"/>
          </a:xfrm>
          <a:prstGeom prst="rect">
            <a:avLst/>
          </a:prstGeom>
          <a:noFill/>
          <a:ln>
            <a:noFill/>
          </a:ln>
        </p:spPr>
      </p:pic>
      <p:grpSp>
        <p:nvGrpSpPr>
          <p:cNvPr id="624" name="Google Shape;624;p30"/>
          <p:cNvGrpSpPr/>
          <p:nvPr/>
        </p:nvGrpSpPr>
        <p:grpSpPr>
          <a:xfrm>
            <a:off x="1577162" y="3037616"/>
            <a:ext cx="4967310" cy="1038918"/>
            <a:chOff x="1728824" y="963880"/>
            <a:chExt cx="5405713" cy="1293958"/>
          </a:xfrm>
        </p:grpSpPr>
        <p:sp>
          <p:nvSpPr>
            <p:cNvPr id="625" name="Google Shape;625;p30"/>
            <p:cNvSpPr txBox="1"/>
            <p:nvPr/>
          </p:nvSpPr>
          <p:spPr>
            <a:xfrm>
              <a:off x="2990338" y="1201238"/>
              <a:ext cx="4144200" cy="10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Increase sales </a:t>
              </a:r>
              <a:endParaRPr sz="2000">
                <a:solidFill>
                  <a:srgbClr val="9FBB21"/>
                </a:solidFill>
                <a:latin typeface="Press Start 2P"/>
                <a:ea typeface="Press Start 2P"/>
                <a:cs typeface="Press Start 2P"/>
                <a:sym typeface="Press Start 2P"/>
              </a:endParaRPr>
            </a:p>
          </p:txBody>
        </p:sp>
        <p:pic>
          <p:nvPicPr>
            <p:cNvPr id="626" name="Google Shape;626;p30"/>
            <p:cNvPicPr preferRelativeResize="0"/>
            <p:nvPr/>
          </p:nvPicPr>
          <p:blipFill>
            <a:blip r:embed="rId7">
              <a:alphaModFix/>
            </a:blip>
            <a:stretch>
              <a:fillRect/>
            </a:stretch>
          </p:blipFill>
          <p:spPr>
            <a:xfrm>
              <a:off x="1728824" y="963880"/>
              <a:ext cx="884000" cy="884020"/>
            </a:xfrm>
            <a:prstGeom prst="rect">
              <a:avLst/>
            </a:prstGeom>
            <a:noFill/>
            <a:ln>
              <a:noFill/>
            </a:ln>
          </p:spPr>
        </p:pic>
      </p:grpSp>
      <p:grpSp>
        <p:nvGrpSpPr>
          <p:cNvPr id="627" name="Google Shape;627;p30"/>
          <p:cNvGrpSpPr/>
          <p:nvPr/>
        </p:nvGrpSpPr>
        <p:grpSpPr>
          <a:xfrm>
            <a:off x="1577162" y="1066967"/>
            <a:ext cx="4495374" cy="709764"/>
            <a:chOff x="1728825" y="2234875"/>
            <a:chExt cx="4892125" cy="884000"/>
          </a:xfrm>
        </p:grpSpPr>
        <p:sp>
          <p:nvSpPr>
            <p:cNvPr id="628" name="Google Shape;628;p30"/>
            <p:cNvSpPr txBox="1"/>
            <p:nvPr/>
          </p:nvSpPr>
          <p:spPr>
            <a:xfrm>
              <a:off x="2949550" y="2328725"/>
              <a:ext cx="3671400" cy="696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a:solidFill>
                    <a:srgbClr val="9FBB21"/>
                  </a:solidFill>
                  <a:latin typeface="Press Start 2P"/>
                  <a:ea typeface="Press Start 2P"/>
                  <a:cs typeface="Press Start 2P"/>
                  <a:sym typeface="Press Start 2P"/>
                </a:rPr>
                <a:t>Investment</a:t>
              </a:r>
              <a:endParaRPr sz="2000">
                <a:solidFill>
                  <a:srgbClr val="9FBB21"/>
                </a:solidFill>
                <a:latin typeface="Press Start 2P"/>
                <a:ea typeface="Press Start 2P"/>
                <a:cs typeface="Press Start 2P"/>
                <a:sym typeface="Press Start 2P"/>
              </a:endParaRPr>
            </a:p>
          </p:txBody>
        </p:sp>
        <p:pic>
          <p:nvPicPr>
            <p:cNvPr id="629" name="Google Shape;629;p30"/>
            <p:cNvPicPr preferRelativeResize="0"/>
            <p:nvPr/>
          </p:nvPicPr>
          <p:blipFill>
            <a:blip r:embed="rId8">
              <a:alphaModFix/>
            </a:blip>
            <a:stretch>
              <a:fillRect/>
            </a:stretch>
          </p:blipFill>
          <p:spPr>
            <a:xfrm>
              <a:off x="1728825" y="2234875"/>
              <a:ext cx="884000" cy="884000"/>
            </a:xfrm>
            <a:prstGeom prst="rect">
              <a:avLst/>
            </a:prstGeom>
            <a:noFill/>
            <a:ln>
              <a:noFill/>
            </a:ln>
            <a:effectLst>
              <a:outerShdw blurRad="57150" dist="19050" dir="5400000" algn="bl" rotWithShape="0">
                <a:schemeClr val="dk2">
                  <a:alpha val="50000"/>
                </a:schemeClr>
              </a:outerShdw>
            </a:effectLst>
          </p:spPr>
        </p:pic>
      </p:grpSp>
      <p:grpSp>
        <p:nvGrpSpPr>
          <p:cNvPr id="630" name="Google Shape;630;p30"/>
          <p:cNvGrpSpPr/>
          <p:nvPr/>
        </p:nvGrpSpPr>
        <p:grpSpPr>
          <a:xfrm>
            <a:off x="1577162" y="2020614"/>
            <a:ext cx="5521888" cy="848344"/>
            <a:chOff x="1692001" y="3371400"/>
            <a:chExt cx="6009238" cy="1056600"/>
          </a:xfrm>
        </p:grpSpPr>
        <p:sp>
          <p:nvSpPr>
            <p:cNvPr id="631" name="Google Shape;631;p30"/>
            <p:cNvSpPr txBox="1"/>
            <p:nvPr/>
          </p:nvSpPr>
          <p:spPr>
            <a:xfrm>
              <a:off x="2990338" y="3371400"/>
              <a:ext cx="4710900" cy="10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Game events </a:t>
              </a:r>
              <a:endParaRPr sz="2000">
                <a:solidFill>
                  <a:srgbClr val="9FBB21"/>
                </a:solidFill>
                <a:latin typeface="Press Start 2P"/>
                <a:ea typeface="Press Start 2P"/>
                <a:cs typeface="Press Start 2P"/>
                <a:sym typeface="Press Start 2P"/>
              </a:endParaRPr>
            </a:p>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and update</a:t>
              </a:r>
              <a:endParaRPr sz="2000">
                <a:solidFill>
                  <a:srgbClr val="9FBB21"/>
                </a:solidFill>
                <a:latin typeface="Press Start 2P"/>
                <a:ea typeface="Press Start 2P"/>
                <a:cs typeface="Press Start 2P"/>
                <a:sym typeface="Press Start 2P"/>
              </a:endParaRPr>
            </a:p>
          </p:txBody>
        </p:sp>
        <p:pic>
          <p:nvPicPr>
            <p:cNvPr id="632" name="Google Shape;632;p30"/>
            <p:cNvPicPr preferRelativeResize="0"/>
            <p:nvPr/>
          </p:nvPicPr>
          <p:blipFill>
            <a:blip r:embed="rId9">
              <a:alphaModFix/>
            </a:blip>
            <a:stretch>
              <a:fillRect/>
            </a:stretch>
          </p:blipFill>
          <p:spPr>
            <a:xfrm>
              <a:off x="1692001" y="3371404"/>
              <a:ext cx="957650" cy="957669"/>
            </a:xfrm>
            <a:prstGeom prst="rect">
              <a:avLst/>
            </a:prstGeom>
            <a:noFill/>
            <a:ln>
              <a:noFill/>
            </a:ln>
            <a:effectLst>
              <a:outerShdw blurRad="57150" dist="19050" dir="5400000" algn="bl" rotWithShape="0">
                <a:schemeClr val="dk2">
                  <a:alpha val="50000"/>
                </a:schemeClr>
              </a:outerShdw>
            </a:effectLst>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6"/>
        <p:cNvGrpSpPr/>
        <p:nvPr/>
      </p:nvGrpSpPr>
      <p:grpSpPr>
        <a:xfrm>
          <a:off x="0" y="0"/>
          <a:ext cx="0" cy="0"/>
          <a:chOff x="0" y="0"/>
          <a:chExt cx="0" cy="0"/>
        </a:xfrm>
      </p:grpSpPr>
      <p:pic>
        <p:nvPicPr>
          <p:cNvPr id="637" name="Google Shape;637;p31"/>
          <p:cNvPicPr preferRelativeResize="0"/>
          <p:nvPr/>
        </p:nvPicPr>
        <p:blipFill>
          <a:blip r:embed="rId3">
            <a:alphaModFix/>
          </a:blip>
          <a:stretch>
            <a:fillRect/>
          </a:stretch>
        </p:blipFill>
        <p:spPr>
          <a:xfrm>
            <a:off x="1024938" y="540871"/>
            <a:ext cx="6245352" cy="3703320"/>
          </a:xfrm>
          <a:prstGeom prst="rect">
            <a:avLst/>
          </a:prstGeom>
          <a:noFill/>
          <a:ln>
            <a:noFill/>
          </a:ln>
        </p:spPr>
      </p:pic>
      <p:pic>
        <p:nvPicPr>
          <p:cNvPr id="638" name="Google Shape;638;p31"/>
          <p:cNvPicPr preferRelativeResize="0"/>
          <p:nvPr/>
        </p:nvPicPr>
        <p:blipFill rotWithShape="1">
          <a:blip r:embed="rId4">
            <a:alphaModFix/>
          </a:blip>
          <a:srcRect l="606" t="10929"/>
          <a:stretch/>
        </p:blipFill>
        <p:spPr>
          <a:xfrm>
            <a:off x="0" y="4881500"/>
            <a:ext cx="9143999" cy="262000"/>
          </a:xfrm>
          <a:prstGeom prst="rect">
            <a:avLst/>
          </a:prstGeom>
          <a:noFill/>
          <a:ln>
            <a:noFill/>
          </a:ln>
        </p:spPr>
      </p:pic>
      <p:pic>
        <p:nvPicPr>
          <p:cNvPr id="639" name="Google Shape;639;p31"/>
          <p:cNvPicPr preferRelativeResize="0"/>
          <p:nvPr/>
        </p:nvPicPr>
        <p:blipFill>
          <a:blip r:embed="rId5">
            <a:alphaModFix amt="66000"/>
          </a:blip>
          <a:stretch>
            <a:fillRect/>
          </a:stretch>
        </p:blipFill>
        <p:spPr>
          <a:xfrm>
            <a:off x="48975" y="3824875"/>
            <a:ext cx="957651" cy="1056626"/>
          </a:xfrm>
          <a:prstGeom prst="rect">
            <a:avLst/>
          </a:prstGeom>
          <a:noFill/>
          <a:ln>
            <a:noFill/>
          </a:ln>
        </p:spPr>
      </p:pic>
      <p:pic>
        <p:nvPicPr>
          <p:cNvPr id="640" name="Google Shape;640;p31"/>
          <p:cNvPicPr preferRelativeResize="0"/>
          <p:nvPr/>
        </p:nvPicPr>
        <p:blipFill>
          <a:blip r:embed="rId5">
            <a:alphaModFix amt="66000"/>
          </a:blip>
          <a:stretch>
            <a:fillRect/>
          </a:stretch>
        </p:blipFill>
        <p:spPr>
          <a:xfrm>
            <a:off x="8144875" y="3824875"/>
            <a:ext cx="957651" cy="1056626"/>
          </a:xfrm>
          <a:prstGeom prst="rect">
            <a:avLst/>
          </a:prstGeom>
          <a:noFill/>
          <a:ln>
            <a:noFill/>
          </a:ln>
        </p:spPr>
      </p:pic>
      <p:pic>
        <p:nvPicPr>
          <p:cNvPr id="641" name="Google Shape;641;p31"/>
          <p:cNvPicPr preferRelativeResize="0"/>
          <p:nvPr/>
        </p:nvPicPr>
        <p:blipFill rotWithShape="1">
          <a:blip r:embed="rId6">
            <a:alphaModFix amt="80000"/>
          </a:blip>
          <a:srcRect t="8930" b="-8929"/>
          <a:stretch/>
        </p:blipFill>
        <p:spPr>
          <a:xfrm>
            <a:off x="-82725" y="-158600"/>
            <a:ext cx="2226998" cy="1252676"/>
          </a:xfrm>
          <a:prstGeom prst="rect">
            <a:avLst/>
          </a:prstGeom>
          <a:noFill/>
          <a:ln>
            <a:noFill/>
          </a:ln>
        </p:spPr>
      </p:pic>
      <p:sp>
        <p:nvSpPr>
          <p:cNvPr id="642" name="Google Shape;642;p31"/>
          <p:cNvSpPr/>
          <p:nvPr/>
        </p:nvSpPr>
        <p:spPr>
          <a:xfrm>
            <a:off x="1412175" y="677100"/>
            <a:ext cx="5671200" cy="3300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643" name="Google Shape;643;p31"/>
          <p:cNvCxnSpPr/>
          <p:nvPr/>
        </p:nvCxnSpPr>
        <p:spPr>
          <a:xfrm>
            <a:off x="1354800" y="2993575"/>
            <a:ext cx="5809500" cy="6000"/>
          </a:xfrm>
          <a:prstGeom prst="straightConnector1">
            <a:avLst/>
          </a:prstGeom>
          <a:noFill/>
          <a:ln w="9525" cap="flat" cmpd="sng">
            <a:solidFill>
              <a:schemeClr val="dk2"/>
            </a:solidFill>
            <a:prstDash val="solid"/>
            <a:round/>
            <a:headEnd type="none" w="med" len="med"/>
            <a:tailEnd type="none" w="med" len="med"/>
          </a:ln>
        </p:spPr>
      </p:cxnSp>
      <p:sp>
        <p:nvSpPr>
          <p:cNvPr id="644" name="Google Shape;644;p31"/>
          <p:cNvSpPr/>
          <p:nvPr/>
        </p:nvSpPr>
        <p:spPr>
          <a:xfrm>
            <a:off x="1312375" y="607600"/>
            <a:ext cx="2122500" cy="23766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5" name="Google Shape;645;p31"/>
          <p:cNvGrpSpPr/>
          <p:nvPr/>
        </p:nvGrpSpPr>
        <p:grpSpPr>
          <a:xfrm>
            <a:off x="1558875" y="4077913"/>
            <a:ext cx="5301900" cy="166288"/>
            <a:chOff x="1907225" y="4574138"/>
            <a:chExt cx="5301900" cy="166288"/>
          </a:xfrm>
        </p:grpSpPr>
        <p:sp>
          <p:nvSpPr>
            <p:cNvPr id="646" name="Google Shape;646;p31"/>
            <p:cNvSpPr/>
            <p:nvPr/>
          </p:nvSpPr>
          <p:spPr>
            <a:xfrm>
              <a:off x="67267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20.0</a:t>
              </a:r>
              <a:endParaRPr sz="1000">
                <a:solidFill>
                  <a:schemeClr val="lt2"/>
                </a:solidFill>
              </a:endParaRPr>
            </a:p>
          </p:txBody>
        </p:sp>
        <p:sp>
          <p:nvSpPr>
            <p:cNvPr id="647" name="Google Shape;647;p31"/>
            <p:cNvSpPr/>
            <p:nvPr/>
          </p:nvSpPr>
          <p:spPr>
            <a:xfrm>
              <a:off x="6028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17.5</a:t>
              </a:r>
              <a:endParaRPr sz="1000">
                <a:solidFill>
                  <a:schemeClr val="lt2"/>
                </a:solidFill>
              </a:endParaRPr>
            </a:p>
          </p:txBody>
        </p:sp>
        <p:sp>
          <p:nvSpPr>
            <p:cNvPr id="648" name="Google Shape;648;p31"/>
            <p:cNvSpPr/>
            <p:nvPr/>
          </p:nvSpPr>
          <p:spPr>
            <a:xfrm>
              <a:off x="53412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15.0</a:t>
              </a:r>
              <a:endParaRPr sz="1000">
                <a:solidFill>
                  <a:schemeClr val="lt2"/>
                </a:solidFill>
              </a:endParaRPr>
            </a:p>
          </p:txBody>
        </p:sp>
        <p:sp>
          <p:nvSpPr>
            <p:cNvPr id="649" name="Google Shape;649;p31"/>
            <p:cNvSpPr/>
            <p:nvPr/>
          </p:nvSpPr>
          <p:spPr>
            <a:xfrm>
              <a:off x="4607150"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12.5</a:t>
              </a:r>
              <a:endParaRPr sz="1000">
                <a:solidFill>
                  <a:schemeClr val="lt2"/>
                </a:solidFill>
              </a:endParaRPr>
            </a:p>
          </p:txBody>
        </p:sp>
        <p:sp>
          <p:nvSpPr>
            <p:cNvPr id="650" name="Google Shape;650;p31"/>
            <p:cNvSpPr/>
            <p:nvPr/>
          </p:nvSpPr>
          <p:spPr>
            <a:xfrm>
              <a:off x="3967613" y="4583225"/>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10.0</a:t>
              </a:r>
              <a:endParaRPr sz="1000">
                <a:solidFill>
                  <a:schemeClr val="lt2"/>
                </a:solidFill>
              </a:endParaRPr>
            </a:p>
          </p:txBody>
        </p:sp>
        <p:sp>
          <p:nvSpPr>
            <p:cNvPr id="651" name="Google Shape;651;p31"/>
            <p:cNvSpPr/>
            <p:nvPr/>
          </p:nvSpPr>
          <p:spPr>
            <a:xfrm>
              <a:off x="32808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7.5</a:t>
              </a:r>
              <a:endParaRPr sz="1000">
                <a:solidFill>
                  <a:schemeClr val="lt2"/>
                </a:solidFill>
              </a:endParaRPr>
            </a:p>
          </p:txBody>
        </p:sp>
        <p:sp>
          <p:nvSpPr>
            <p:cNvPr id="652" name="Google Shape;652;p31"/>
            <p:cNvSpPr/>
            <p:nvPr/>
          </p:nvSpPr>
          <p:spPr>
            <a:xfrm>
              <a:off x="2594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5.0</a:t>
              </a:r>
              <a:endParaRPr sz="1000">
                <a:solidFill>
                  <a:schemeClr val="lt2"/>
                </a:solidFill>
              </a:endParaRPr>
            </a:p>
          </p:txBody>
        </p:sp>
        <p:sp>
          <p:nvSpPr>
            <p:cNvPr id="653" name="Google Shape;653;p31"/>
            <p:cNvSpPr/>
            <p:nvPr/>
          </p:nvSpPr>
          <p:spPr>
            <a:xfrm>
              <a:off x="19072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grpSp>
      <p:grpSp>
        <p:nvGrpSpPr>
          <p:cNvPr id="654" name="Google Shape;654;p31"/>
          <p:cNvGrpSpPr/>
          <p:nvPr/>
        </p:nvGrpSpPr>
        <p:grpSpPr>
          <a:xfrm>
            <a:off x="946950" y="738000"/>
            <a:ext cx="333600" cy="3240025"/>
            <a:chOff x="1327950" y="1119000"/>
            <a:chExt cx="333600" cy="3240025"/>
          </a:xfrm>
        </p:grpSpPr>
        <p:sp>
          <p:nvSpPr>
            <p:cNvPr id="655" name="Google Shape;655;p31"/>
            <p:cNvSpPr/>
            <p:nvPr/>
          </p:nvSpPr>
          <p:spPr>
            <a:xfrm>
              <a:off x="1327950" y="11190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40</a:t>
              </a:r>
              <a:endParaRPr sz="1000">
                <a:solidFill>
                  <a:schemeClr val="lt2"/>
                </a:solidFill>
              </a:endParaRPr>
            </a:p>
          </p:txBody>
        </p:sp>
        <p:sp>
          <p:nvSpPr>
            <p:cNvPr id="656" name="Google Shape;656;p31"/>
            <p:cNvSpPr/>
            <p:nvPr/>
          </p:nvSpPr>
          <p:spPr>
            <a:xfrm>
              <a:off x="1327950" y="14834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35</a:t>
              </a:r>
              <a:endParaRPr sz="1000">
                <a:solidFill>
                  <a:schemeClr val="lt2"/>
                </a:solidFill>
              </a:endParaRPr>
            </a:p>
          </p:txBody>
        </p:sp>
        <p:sp>
          <p:nvSpPr>
            <p:cNvPr id="657" name="Google Shape;657;p31"/>
            <p:cNvSpPr/>
            <p:nvPr/>
          </p:nvSpPr>
          <p:spPr>
            <a:xfrm>
              <a:off x="1327950" y="18776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30</a:t>
              </a:r>
              <a:endParaRPr sz="1000">
                <a:solidFill>
                  <a:schemeClr val="lt2"/>
                </a:solidFill>
              </a:endParaRPr>
            </a:p>
          </p:txBody>
        </p:sp>
        <p:sp>
          <p:nvSpPr>
            <p:cNvPr id="658" name="Google Shape;658;p31"/>
            <p:cNvSpPr/>
            <p:nvPr/>
          </p:nvSpPr>
          <p:spPr>
            <a:xfrm>
              <a:off x="1327950" y="22718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sp>
          <p:nvSpPr>
            <p:cNvPr id="659" name="Google Shape;659;p31"/>
            <p:cNvSpPr/>
            <p:nvPr/>
          </p:nvSpPr>
          <p:spPr>
            <a:xfrm>
              <a:off x="1327950" y="26455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a:t>
              </a:r>
              <a:endParaRPr sz="1000">
                <a:solidFill>
                  <a:schemeClr val="lt2"/>
                </a:solidFill>
              </a:endParaRPr>
            </a:p>
          </p:txBody>
        </p:sp>
        <p:sp>
          <p:nvSpPr>
            <p:cNvPr id="660" name="Google Shape;660;p31"/>
            <p:cNvSpPr/>
            <p:nvPr/>
          </p:nvSpPr>
          <p:spPr>
            <a:xfrm>
              <a:off x="1327950" y="30357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a:t>
              </a:r>
              <a:endParaRPr sz="1000">
                <a:solidFill>
                  <a:schemeClr val="lt2"/>
                </a:solidFill>
              </a:endParaRPr>
            </a:p>
          </p:txBody>
        </p:sp>
        <p:sp>
          <p:nvSpPr>
            <p:cNvPr id="661" name="Google Shape;661;p31"/>
            <p:cNvSpPr/>
            <p:nvPr/>
          </p:nvSpPr>
          <p:spPr>
            <a:xfrm>
              <a:off x="1327950" y="341347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a:t>
              </a:r>
              <a:endParaRPr sz="1000">
                <a:solidFill>
                  <a:schemeClr val="lt2"/>
                </a:solidFill>
              </a:endParaRPr>
            </a:p>
          </p:txBody>
        </p:sp>
        <p:sp>
          <p:nvSpPr>
            <p:cNvPr id="662" name="Google Shape;662;p31"/>
            <p:cNvSpPr/>
            <p:nvPr/>
          </p:nvSpPr>
          <p:spPr>
            <a:xfrm>
              <a:off x="1327950" y="38076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a:t>
              </a:r>
              <a:endParaRPr sz="1000">
                <a:solidFill>
                  <a:schemeClr val="lt2"/>
                </a:solidFill>
              </a:endParaRPr>
            </a:p>
          </p:txBody>
        </p:sp>
        <p:sp>
          <p:nvSpPr>
            <p:cNvPr id="663" name="Google Shape;663;p31"/>
            <p:cNvSpPr/>
            <p:nvPr/>
          </p:nvSpPr>
          <p:spPr>
            <a:xfrm>
              <a:off x="1327950" y="42018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0</a:t>
              </a:r>
              <a:endParaRPr sz="1000">
                <a:solidFill>
                  <a:schemeClr val="lt2"/>
                </a:solidFill>
              </a:endParaRPr>
            </a:p>
          </p:txBody>
        </p:sp>
      </p:grpSp>
      <p:grpSp>
        <p:nvGrpSpPr>
          <p:cNvPr id="664" name="Google Shape;664;p31"/>
          <p:cNvGrpSpPr/>
          <p:nvPr/>
        </p:nvGrpSpPr>
        <p:grpSpPr>
          <a:xfrm>
            <a:off x="1799613" y="4033425"/>
            <a:ext cx="4790275" cy="44500"/>
            <a:chOff x="2314300" y="908100"/>
            <a:chExt cx="4790275" cy="44500"/>
          </a:xfrm>
        </p:grpSpPr>
        <p:cxnSp>
          <p:nvCxnSpPr>
            <p:cNvPr id="665" name="Google Shape;665;p31"/>
            <p:cNvCxnSpPr/>
            <p:nvPr/>
          </p:nvCxnSpPr>
          <p:spPr>
            <a:xfrm>
              <a:off x="2314300" y="9148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66" name="Google Shape;666;p31"/>
            <p:cNvCxnSpPr/>
            <p:nvPr/>
          </p:nvCxnSpPr>
          <p:spPr>
            <a:xfrm>
              <a:off x="29970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67" name="Google Shape;667;p31"/>
            <p:cNvCxnSpPr/>
            <p:nvPr/>
          </p:nvCxnSpPr>
          <p:spPr>
            <a:xfrm>
              <a:off x="367490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68" name="Google Shape;668;p31"/>
            <p:cNvCxnSpPr/>
            <p:nvPr/>
          </p:nvCxnSpPr>
          <p:spPr>
            <a:xfrm>
              <a:off x="436432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69" name="Google Shape;669;p31"/>
            <p:cNvCxnSpPr/>
            <p:nvPr/>
          </p:nvCxnSpPr>
          <p:spPr>
            <a:xfrm>
              <a:off x="505375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70" name="Google Shape;670;p31"/>
            <p:cNvCxnSpPr/>
            <p:nvPr/>
          </p:nvCxnSpPr>
          <p:spPr>
            <a:xfrm>
              <a:off x="57431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71" name="Google Shape;671;p31"/>
            <p:cNvCxnSpPr/>
            <p:nvPr/>
          </p:nvCxnSpPr>
          <p:spPr>
            <a:xfrm>
              <a:off x="6423413"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72" name="Google Shape;672;p31"/>
            <p:cNvCxnSpPr/>
            <p:nvPr/>
          </p:nvCxnSpPr>
          <p:spPr>
            <a:xfrm>
              <a:off x="7103675" y="908100"/>
              <a:ext cx="900" cy="37800"/>
            </a:xfrm>
            <a:prstGeom prst="straightConnector1">
              <a:avLst/>
            </a:prstGeom>
            <a:noFill/>
            <a:ln w="9525" cap="flat" cmpd="sng">
              <a:solidFill>
                <a:schemeClr val="lt2"/>
              </a:solidFill>
              <a:prstDash val="solid"/>
              <a:round/>
              <a:headEnd type="none" w="med" len="med"/>
              <a:tailEnd type="none" w="med" len="med"/>
            </a:ln>
          </p:spPr>
        </p:cxnSp>
      </p:grpSp>
      <p:grpSp>
        <p:nvGrpSpPr>
          <p:cNvPr id="673" name="Google Shape;673;p31"/>
          <p:cNvGrpSpPr/>
          <p:nvPr/>
        </p:nvGrpSpPr>
        <p:grpSpPr>
          <a:xfrm>
            <a:off x="1261025" y="812900"/>
            <a:ext cx="37800" cy="2689913"/>
            <a:chOff x="1642025" y="1193900"/>
            <a:chExt cx="37800" cy="2689913"/>
          </a:xfrm>
        </p:grpSpPr>
        <p:cxnSp>
          <p:nvCxnSpPr>
            <p:cNvPr id="674" name="Google Shape;674;p31"/>
            <p:cNvCxnSpPr/>
            <p:nvPr/>
          </p:nvCxnSpPr>
          <p:spPr>
            <a:xfrm rot="5400000">
              <a:off x="1660475" y="11754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75" name="Google Shape;675;p31"/>
            <p:cNvCxnSpPr/>
            <p:nvPr/>
          </p:nvCxnSpPr>
          <p:spPr>
            <a:xfrm rot="5400000">
              <a:off x="1660475" y="15431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76" name="Google Shape;676;p31"/>
            <p:cNvCxnSpPr/>
            <p:nvPr/>
          </p:nvCxnSpPr>
          <p:spPr>
            <a:xfrm rot="5400000">
              <a:off x="1660475" y="193732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77" name="Google Shape;677;p31"/>
            <p:cNvCxnSpPr/>
            <p:nvPr/>
          </p:nvCxnSpPr>
          <p:spPr>
            <a:xfrm rot="5400000">
              <a:off x="1660475" y="2321288"/>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78" name="Google Shape;678;p31"/>
            <p:cNvCxnSpPr/>
            <p:nvPr/>
          </p:nvCxnSpPr>
          <p:spPr>
            <a:xfrm rot="5400000">
              <a:off x="1660475" y="271347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79" name="Google Shape;679;p31"/>
            <p:cNvCxnSpPr/>
            <p:nvPr/>
          </p:nvCxnSpPr>
          <p:spPr>
            <a:xfrm rot="5400000">
              <a:off x="1660475" y="3089213"/>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80" name="Google Shape;680;p31"/>
            <p:cNvCxnSpPr/>
            <p:nvPr/>
          </p:nvCxnSpPr>
          <p:spPr>
            <a:xfrm rot="5400000">
              <a:off x="1660475" y="34814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681" name="Google Shape;681;p31"/>
            <p:cNvCxnSpPr/>
            <p:nvPr/>
          </p:nvCxnSpPr>
          <p:spPr>
            <a:xfrm rot="5400000">
              <a:off x="1660475" y="3864463"/>
              <a:ext cx="900" cy="37800"/>
            </a:xfrm>
            <a:prstGeom prst="straightConnector1">
              <a:avLst/>
            </a:prstGeom>
            <a:noFill/>
            <a:ln w="9525" cap="flat" cmpd="sng">
              <a:solidFill>
                <a:schemeClr val="lt2"/>
              </a:solidFill>
              <a:prstDash val="solid"/>
              <a:round/>
              <a:headEnd type="none" w="med" len="med"/>
              <a:tailEnd type="none" w="med" len="med"/>
            </a:ln>
          </p:spPr>
        </p:cxnSp>
      </p:grpSp>
      <p:sp>
        <p:nvSpPr>
          <p:cNvPr id="682" name="Google Shape;682;p31"/>
          <p:cNvSpPr/>
          <p:nvPr/>
        </p:nvSpPr>
        <p:spPr>
          <a:xfrm>
            <a:off x="8238300" y="83400"/>
            <a:ext cx="789000" cy="8214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3" name="Google Shape;683;p31"/>
          <p:cNvPicPr preferRelativeResize="0"/>
          <p:nvPr/>
        </p:nvPicPr>
        <p:blipFill>
          <a:blip r:embed="rId7">
            <a:alphaModFix/>
          </a:blip>
          <a:stretch>
            <a:fillRect/>
          </a:stretch>
        </p:blipFill>
        <p:spPr>
          <a:xfrm>
            <a:off x="8346497" y="216887"/>
            <a:ext cx="554402" cy="554425"/>
          </a:xfrm>
          <a:prstGeom prst="rect">
            <a:avLst/>
          </a:prstGeom>
          <a:noFill/>
          <a:ln>
            <a:noFill/>
          </a:ln>
        </p:spPr>
      </p:pic>
      <p:cxnSp>
        <p:nvCxnSpPr>
          <p:cNvPr id="684" name="Google Shape;684;p31"/>
          <p:cNvCxnSpPr/>
          <p:nvPr/>
        </p:nvCxnSpPr>
        <p:spPr>
          <a:xfrm>
            <a:off x="3434850" y="618138"/>
            <a:ext cx="10200" cy="3418800"/>
          </a:xfrm>
          <a:prstGeom prst="straightConnector1">
            <a:avLst/>
          </a:prstGeom>
          <a:noFill/>
          <a:ln w="9525" cap="flat" cmpd="sng">
            <a:solidFill>
              <a:schemeClr val="dk2"/>
            </a:solidFill>
            <a:prstDash val="solid"/>
            <a:round/>
            <a:headEnd type="none" w="med" len="med"/>
            <a:tailEnd type="none" w="med" len="med"/>
          </a:ln>
        </p:spPr>
      </p:cxnSp>
      <p:sp>
        <p:nvSpPr>
          <p:cNvPr id="685" name="Google Shape;685;p31"/>
          <p:cNvSpPr/>
          <p:nvPr/>
        </p:nvSpPr>
        <p:spPr>
          <a:xfrm>
            <a:off x="7310800" y="1140625"/>
            <a:ext cx="1680300" cy="22830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txBox="1"/>
          <p:nvPr/>
        </p:nvSpPr>
        <p:spPr>
          <a:xfrm>
            <a:off x="3305700" y="4431900"/>
            <a:ext cx="2285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FF00"/>
                </a:solidFill>
                <a:latin typeface="Press Start 2P"/>
                <a:ea typeface="Press Start 2P"/>
                <a:cs typeface="Press Start 2P"/>
                <a:sym typeface="Press Start 2P"/>
              </a:rPr>
              <a:t>Market Share</a:t>
            </a:r>
            <a:endParaRPr sz="11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687" name="Google Shape;687;p31"/>
          <p:cNvSpPr txBox="1"/>
          <p:nvPr/>
        </p:nvSpPr>
        <p:spPr>
          <a:xfrm rot="-5400000">
            <a:off x="-140400" y="2245050"/>
            <a:ext cx="18534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FF00"/>
                </a:solidFill>
                <a:latin typeface="Press Start 2P"/>
                <a:ea typeface="Press Start 2P"/>
                <a:cs typeface="Press Start 2P"/>
                <a:sym typeface="Press Start 2P"/>
              </a:rPr>
              <a:t>Growth Rate</a:t>
            </a:r>
            <a:endParaRPr sz="11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100">
              <a:solidFill>
                <a:srgbClr val="00FF00"/>
              </a:solidFill>
              <a:latin typeface="Press Start 2P"/>
              <a:ea typeface="Press Start 2P"/>
              <a:cs typeface="Press Start 2P"/>
              <a:sym typeface="Press Start 2P"/>
            </a:endParaRPr>
          </a:p>
        </p:txBody>
      </p:sp>
      <p:grpSp>
        <p:nvGrpSpPr>
          <p:cNvPr id="688" name="Google Shape;688;p31"/>
          <p:cNvGrpSpPr/>
          <p:nvPr/>
        </p:nvGrpSpPr>
        <p:grpSpPr>
          <a:xfrm>
            <a:off x="6669325" y="3245075"/>
            <a:ext cx="789000" cy="447394"/>
            <a:chOff x="1728825" y="3527775"/>
            <a:chExt cx="789000" cy="447394"/>
          </a:xfrm>
        </p:grpSpPr>
        <p:pic>
          <p:nvPicPr>
            <p:cNvPr id="689" name="Google Shape;689;p31"/>
            <p:cNvPicPr preferRelativeResize="0"/>
            <p:nvPr/>
          </p:nvPicPr>
          <p:blipFill>
            <a:blip r:embed="rId8">
              <a:alphaModFix/>
            </a:blip>
            <a:stretch>
              <a:fillRect/>
            </a:stretch>
          </p:blipFill>
          <p:spPr>
            <a:xfrm flipH="1">
              <a:off x="1792119" y="3756921"/>
              <a:ext cx="261898" cy="218248"/>
            </a:xfrm>
            <a:prstGeom prst="rect">
              <a:avLst/>
            </a:prstGeom>
            <a:noFill/>
            <a:ln>
              <a:noFill/>
            </a:ln>
          </p:spPr>
        </p:pic>
        <p:sp>
          <p:nvSpPr>
            <p:cNvPr id="690" name="Google Shape;690;p31"/>
            <p:cNvSpPr txBox="1"/>
            <p:nvPr/>
          </p:nvSpPr>
          <p:spPr>
            <a:xfrm>
              <a:off x="1728825" y="352777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Action</a:t>
              </a:r>
              <a:endParaRPr sz="1100" b="1">
                <a:solidFill>
                  <a:srgbClr val="FFE599"/>
                </a:solidFill>
                <a:latin typeface="Courier New"/>
                <a:ea typeface="Courier New"/>
                <a:cs typeface="Courier New"/>
                <a:sym typeface="Courier New"/>
              </a:endParaRPr>
            </a:p>
          </p:txBody>
        </p:sp>
      </p:grpSp>
      <p:grpSp>
        <p:nvGrpSpPr>
          <p:cNvPr id="691" name="Google Shape;691;p31"/>
          <p:cNvGrpSpPr/>
          <p:nvPr/>
        </p:nvGrpSpPr>
        <p:grpSpPr>
          <a:xfrm>
            <a:off x="5074538" y="3283425"/>
            <a:ext cx="789000" cy="453894"/>
            <a:chOff x="3203550" y="3632250"/>
            <a:chExt cx="789000" cy="453894"/>
          </a:xfrm>
        </p:grpSpPr>
        <p:pic>
          <p:nvPicPr>
            <p:cNvPr id="692" name="Google Shape;692;p31"/>
            <p:cNvPicPr preferRelativeResize="0"/>
            <p:nvPr/>
          </p:nvPicPr>
          <p:blipFill>
            <a:blip r:embed="rId8">
              <a:alphaModFix/>
            </a:blip>
            <a:stretch>
              <a:fillRect/>
            </a:stretch>
          </p:blipFill>
          <p:spPr>
            <a:xfrm flipH="1">
              <a:off x="3347232" y="3867896"/>
              <a:ext cx="261898" cy="218248"/>
            </a:xfrm>
            <a:prstGeom prst="rect">
              <a:avLst/>
            </a:prstGeom>
            <a:noFill/>
            <a:ln>
              <a:noFill/>
            </a:ln>
          </p:spPr>
        </p:pic>
        <p:sp>
          <p:nvSpPr>
            <p:cNvPr id="693" name="Google Shape;693;p31"/>
            <p:cNvSpPr txBox="1"/>
            <p:nvPr/>
          </p:nvSpPr>
          <p:spPr>
            <a:xfrm>
              <a:off x="3203550" y="3632250"/>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Sports</a:t>
              </a:r>
              <a:endParaRPr sz="1100" b="1">
                <a:solidFill>
                  <a:srgbClr val="FFE599"/>
                </a:solidFill>
                <a:latin typeface="Courier New"/>
                <a:ea typeface="Courier New"/>
                <a:cs typeface="Courier New"/>
                <a:sym typeface="Courier New"/>
              </a:endParaRPr>
            </a:p>
          </p:txBody>
        </p:sp>
      </p:grpSp>
      <p:grpSp>
        <p:nvGrpSpPr>
          <p:cNvPr id="694" name="Google Shape;694;p31"/>
          <p:cNvGrpSpPr/>
          <p:nvPr/>
        </p:nvGrpSpPr>
        <p:grpSpPr>
          <a:xfrm>
            <a:off x="3492888" y="3091418"/>
            <a:ext cx="1258957" cy="453896"/>
            <a:chOff x="4570800" y="3394550"/>
            <a:chExt cx="957600" cy="397144"/>
          </a:xfrm>
        </p:grpSpPr>
        <p:pic>
          <p:nvPicPr>
            <p:cNvPr id="695" name="Google Shape;695;p31"/>
            <p:cNvPicPr preferRelativeResize="0"/>
            <p:nvPr/>
          </p:nvPicPr>
          <p:blipFill>
            <a:blip r:embed="rId8">
              <a:alphaModFix/>
            </a:blip>
            <a:stretch>
              <a:fillRect/>
            </a:stretch>
          </p:blipFill>
          <p:spPr>
            <a:xfrm flipH="1">
              <a:off x="4840544" y="3573446"/>
              <a:ext cx="261898" cy="218248"/>
            </a:xfrm>
            <a:prstGeom prst="rect">
              <a:avLst/>
            </a:prstGeom>
            <a:noFill/>
            <a:ln>
              <a:noFill/>
            </a:ln>
          </p:spPr>
        </p:pic>
        <p:sp>
          <p:nvSpPr>
            <p:cNvPr id="696" name="Google Shape;696;p31"/>
            <p:cNvSpPr txBox="1"/>
            <p:nvPr/>
          </p:nvSpPr>
          <p:spPr>
            <a:xfrm>
              <a:off x="4570800" y="3394550"/>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Role-playing</a:t>
              </a:r>
              <a:endParaRPr sz="1100" b="1">
                <a:solidFill>
                  <a:srgbClr val="FFE599"/>
                </a:solidFill>
                <a:latin typeface="Courier New"/>
                <a:ea typeface="Courier New"/>
                <a:cs typeface="Courier New"/>
                <a:sym typeface="Courier New"/>
              </a:endParaRPr>
            </a:p>
          </p:txBody>
        </p:sp>
      </p:grpSp>
      <p:grpSp>
        <p:nvGrpSpPr>
          <p:cNvPr id="697" name="Google Shape;697;p31"/>
          <p:cNvGrpSpPr/>
          <p:nvPr/>
        </p:nvGrpSpPr>
        <p:grpSpPr>
          <a:xfrm>
            <a:off x="3561425" y="3548600"/>
            <a:ext cx="789000" cy="424919"/>
            <a:chOff x="4743050" y="3898425"/>
            <a:chExt cx="789000" cy="424919"/>
          </a:xfrm>
        </p:grpSpPr>
        <p:pic>
          <p:nvPicPr>
            <p:cNvPr id="698" name="Google Shape;698;p31"/>
            <p:cNvPicPr preferRelativeResize="0"/>
            <p:nvPr/>
          </p:nvPicPr>
          <p:blipFill>
            <a:blip r:embed="rId8">
              <a:alphaModFix/>
            </a:blip>
            <a:stretch>
              <a:fillRect/>
            </a:stretch>
          </p:blipFill>
          <p:spPr>
            <a:xfrm flipH="1">
              <a:off x="4918644" y="4105096"/>
              <a:ext cx="261898" cy="218248"/>
            </a:xfrm>
            <a:prstGeom prst="rect">
              <a:avLst/>
            </a:prstGeom>
            <a:noFill/>
            <a:ln>
              <a:noFill/>
            </a:ln>
          </p:spPr>
        </p:pic>
        <p:sp>
          <p:nvSpPr>
            <p:cNvPr id="699" name="Google Shape;699;p31"/>
            <p:cNvSpPr txBox="1"/>
            <p:nvPr/>
          </p:nvSpPr>
          <p:spPr>
            <a:xfrm>
              <a:off x="4743050" y="389842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Misc.</a:t>
              </a:r>
              <a:endParaRPr sz="1100" b="1">
                <a:solidFill>
                  <a:srgbClr val="FFE599"/>
                </a:solidFill>
                <a:latin typeface="Courier New"/>
                <a:ea typeface="Courier New"/>
                <a:cs typeface="Courier New"/>
                <a:sym typeface="Courier New"/>
              </a:endParaRPr>
            </a:p>
          </p:txBody>
        </p:sp>
      </p:grpSp>
      <p:grpSp>
        <p:nvGrpSpPr>
          <p:cNvPr id="700" name="Google Shape;700;p31"/>
          <p:cNvGrpSpPr/>
          <p:nvPr/>
        </p:nvGrpSpPr>
        <p:grpSpPr>
          <a:xfrm>
            <a:off x="1388575" y="2995547"/>
            <a:ext cx="957600" cy="216806"/>
            <a:chOff x="6972650" y="3328422"/>
            <a:chExt cx="957600" cy="216806"/>
          </a:xfrm>
        </p:grpSpPr>
        <p:pic>
          <p:nvPicPr>
            <p:cNvPr id="701" name="Google Shape;701;p31"/>
            <p:cNvPicPr preferRelativeResize="0"/>
            <p:nvPr/>
          </p:nvPicPr>
          <p:blipFill>
            <a:blip r:embed="rId9">
              <a:alphaModFix/>
            </a:blip>
            <a:stretch>
              <a:fillRect/>
            </a:stretch>
          </p:blipFill>
          <p:spPr>
            <a:xfrm>
              <a:off x="7183775" y="3328422"/>
              <a:ext cx="216801" cy="216806"/>
            </a:xfrm>
            <a:prstGeom prst="rect">
              <a:avLst/>
            </a:prstGeom>
            <a:noFill/>
            <a:ln>
              <a:noFill/>
            </a:ln>
          </p:spPr>
        </p:pic>
        <p:sp>
          <p:nvSpPr>
            <p:cNvPr id="702" name="Google Shape;702;p31"/>
            <p:cNvSpPr txBox="1"/>
            <p:nvPr/>
          </p:nvSpPr>
          <p:spPr>
            <a:xfrm>
              <a:off x="6972650" y="3404750"/>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Puzzle</a:t>
              </a:r>
              <a:endParaRPr sz="1100" b="1">
                <a:solidFill>
                  <a:srgbClr val="FFE599"/>
                </a:solidFill>
                <a:latin typeface="Courier New"/>
                <a:ea typeface="Courier New"/>
                <a:cs typeface="Courier New"/>
                <a:sym typeface="Courier New"/>
              </a:endParaRPr>
            </a:p>
          </p:txBody>
        </p:sp>
      </p:grpSp>
      <p:grpSp>
        <p:nvGrpSpPr>
          <p:cNvPr id="703" name="Google Shape;703;p31"/>
          <p:cNvGrpSpPr/>
          <p:nvPr/>
        </p:nvGrpSpPr>
        <p:grpSpPr>
          <a:xfrm>
            <a:off x="3005888" y="3258088"/>
            <a:ext cx="957600" cy="421366"/>
            <a:chOff x="5436300" y="3612063"/>
            <a:chExt cx="957600" cy="421366"/>
          </a:xfrm>
        </p:grpSpPr>
        <p:pic>
          <p:nvPicPr>
            <p:cNvPr id="704" name="Google Shape;704;p31"/>
            <p:cNvPicPr preferRelativeResize="0"/>
            <p:nvPr/>
          </p:nvPicPr>
          <p:blipFill>
            <a:blip r:embed="rId9">
              <a:alphaModFix/>
            </a:blip>
            <a:stretch>
              <a:fillRect/>
            </a:stretch>
          </p:blipFill>
          <p:spPr>
            <a:xfrm>
              <a:off x="5560975" y="3816622"/>
              <a:ext cx="216801" cy="216806"/>
            </a:xfrm>
            <a:prstGeom prst="rect">
              <a:avLst/>
            </a:prstGeom>
            <a:noFill/>
            <a:ln>
              <a:noFill/>
            </a:ln>
          </p:spPr>
        </p:pic>
        <p:sp>
          <p:nvSpPr>
            <p:cNvPr id="705" name="Google Shape;705;p31"/>
            <p:cNvSpPr txBox="1"/>
            <p:nvPr/>
          </p:nvSpPr>
          <p:spPr>
            <a:xfrm>
              <a:off x="5436300" y="361206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Racing</a:t>
              </a:r>
              <a:endParaRPr sz="1100" b="1">
                <a:solidFill>
                  <a:srgbClr val="FFE599"/>
                </a:solidFill>
                <a:latin typeface="Courier New"/>
                <a:ea typeface="Courier New"/>
                <a:cs typeface="Courier New"/>
                <a:sym typeface="Courier New"/>
              </a:endParaRPr>
            </a:p>
          </p:txBody>
        </p:sp>
      </p:grpSp>
      <p:grpSp>
        <p:nvGrpSpPr>
          <p:cNvPr id="706" name="Google Shape;706;p31"/>
          <p:cNvGrpSpPr/>
          <p:nvPr/>
        </p:nvGrpSpPr>
        <p:grpSpPr>
          <a:xfrm>
            <a:off x="2048300" y="3423700"/>
            <a:ext cx="957600" cy="398366"/>
            <a:chOff x="6309250" y="3793613"/>
            <a:chExt cx="957600" cy="398366"/>
          </a:xfrm>
        </p:grpSpPr>
        <p:pic>
          <p:nvPicPr>
            <p:cNvPr id="707" name="Google Shape;707;p31"/>
            <p:cNvPicPr preferRelativeResize="0"/>
            <p:nvPr/>
          </p:nvPicPr>
          <p:blipFill>
            <a:blip r:embed="rId9">
              <a:alphaModFix/>
            </a:blip>
            <a:stretch>
              <a:fillRect/>
            </a:stretch>
          </p:blipFill>
          <p:spPr>
            <a:xfrm>
              <a:off x="6506900" y="3975172"/>
              <a:ext cx="216801" cy="216806"/>
            </a:xfrm>
            <a:prstGeom prst="rect">
              <a:avLst/>
            </a:prstGeom>
            <a:noFill/>
            <a:ln>
              <a:noFill/>
            </a:ln>
          </p:spPr>
        </p:pic>
        <p:sp>
          <p:nvSpPr>
            <p:cNvPr id="708" name="Google Shape;708;p31"/>
            <p:cNvSpPr txBox="1"/>
            <p:nvPr/>
          </p:nvSpPr>
          <p:spPr>
            <a:xfrm>
              <a:off x="6309250" y="379361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Fighting</a:t>
              </a:r>
              <a:endParaRPr sz="1100" b="1">
                <a:solidFill>
                  <a:srgbClr val="FFE599"/>
                </a:solidFill>
                <a:latin typeface="Courier New"/>
                <a:ea typeface="Courier New"/>
                <a:cs typeface="Courier New"/>
                <a:sym typeface="Courier New"/>
              </a:endParaRPr>
            </a:p>
          </p:txBody>
        </p:sp>
      </p:grpSp>
      <p:grpSp>
        <p:nvGrpSpPr>
          <p:cNvPr id="709" name="Google Shape;709;p31"/>
          <p:cNvGrpSpPr/>
          <p:nvPr/>
        </p:nvGrpSpPr>
        <p:grpSpPr>
          <a:xfrm>
            <a:off x="2757300" y="3596035"/>
            <a:ext cx="957600" cy="224040"/>
            <a:chOff x="5660875" y="3975172"/>
            <a:chExt cx="957600" cy="224040"/>
          </a:xfrm>
        </p:grpSpPr>
        <p:pic>
          <p:nvPicPr>
            <p:cNvPr id="710" name="Google Shape;710;p31"/>
            <p:cNvPicPr preferRelativeResize="0"/>
            <p:nvPr/>
          </p:nvPicPr>
          <p:blipFill>
            <a:blip r:embed="rId9">
              <a:alphaModFix/>
            </a:blip>
            <a:stretch>
              <a:fillRect/>
            </a:stretch>
          </p:blipFill>
          <p:spPr>
            <a:xfrm>
              <a:off x="5806700" y="3975172"/>
              <a:ext cx="216801" cy="216806"/>
            </a:xfrm>
            <a:prstGeom prst="rect">
              <a:avLst/>
            </a:prstGeom>
            <a:noFill/>
            <a:ln>
              <a:noFill/>
            </a:ln>
          </p:spPr>
        </p:pic>
        <p:sp>
          <p:nvSpPr>
            <p:cNvPr id="711" name="Google Shape;711;p31"/>
            <p:cNvSpPr txBox="1"/>
            <p:nvPr/>
          </p:nvSpPr>
          <p:spPr>
            <a:xfrm>
              <a:off x="5660875" y="407681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Platform</a:t>
              </a:r>
              <a:endParaRPr sz="1100" b="1">
                <a:solidFill>
                  <a:srgbClr val="FFE599"/>
                </a:solidFill>
                <a:latin typeface="Courier New"/>
                <a:ea typeface="Courier New"/>
                <a:cs typeface="Courier New"/>
                <a:sym typeface="Courier New"/>
              </a:endParaRPr>
            </a:p>
          </p:txBody>
        </p:sp>
      </p:grpSp>
      <p:grpSp>
        <p:nvGrpSpPr>
          <p:cNvPr id="712" name="Google Shape;712;p31"/>
          <p:cNvGrpSpPr/>
          <p:nvPr/>
        </p:nvGrpSpPr>
        <p:grpSpPr>
          <a:xfrm>
            <a:off x="1261013" y="3490447"/>
            <a:ext cx="957600" cy="264865"/>
            <a:chOff x="6993588" y="3842172"/>
            <a:chExt cx="957600" cy="264865"/>
          </a:xfrm>
        </p:grpSpPr>
        <p:pic>
          <p:nvPicPr>
            <p:cNvPr id="713" name="Google Shape;713;p31"/>
            <p:cNvPicPr preferRelativeResize="0"/>
            <p:nvPr/>
          </p:nvPicPr>
          <p:blipFill>
            <a:blip r:embed="rId9">
              <a:alphaModFix/>
            </a:blip>
            <a:stretch>
              <a:fillRect/>
            </a:stretch>
          </p:blipFill>
          <p:spPr>
            <a:xfrm>
              <a:off x="7266850" y="3842172"/>
              <a:ext cx="216801" cy="216806"/>
            </a:xfrm>
            <a:prstGeom prst="rect">
              <a:avLst/>
            </a:prstGeom>
            <a:noFill/>
            <a:ln>
              <a:noFill/>
            </a:ln>
          </p:spPr>
        </p:pic>
        <p:sp>
          <p:nvSpPr>
            <p:cNvPr id="714" name="Google Shape;714;p31"/>
            <p:cNvSpPr txBox="1"/>
            <p:nvPr/>
          </p:nvSpPr>
          <p:spPr>
            <a:xfrm>
              <a:off x="6993588" y="3984638"/>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Strategy</a:t>
              </a:r>
              <a:endParaRPr sz="1100" b="1">
                <a:solidFill>
                  <a:srgbClr val="FFE599"/>
                </a:solidFill>
                <a:latin typeface="Courier New"/>
                <a:ea typeface="Courier New"/>
                <a:cs typeface="Courier New"/>
                <a:sym typeface="Courier New"/>
              </a:endParaRPr>
            </a:p>
          </p:txBody>
        </p:sp>
      </p:grpSp>
      <p:grpSp>
        <p:nvGrpSpPr>
          <p:cNvPr id="715" name="Google Shape;715;p31"/>
          <p:cNvGrpSpPr/>
          <p:nvPr/>
        </p:nvGrpSpPr>
        <p:grpSpPr>
          <a:xfrm>
            <a:off x="2048300" y="648637"/>
            <a:ext cx="1026600" cy="314638"/>
            <a:chOff x="6147575" y="1008175"/>
            <a:chExt cx="1026600" cy="314638"/>
          </a:xfrm>
        </p:grpSpPr>
        <p:pic>
          <p:nvPicPr>
            <p:cNvPr id="716" name="Google Shape;716;p31"/>
            <p:cNvPicPr preferRelativeResize="0"/>
            <p:nvPr/>
          </p:nvPicPr>
          <p:blipFill>
            <a:blip r:embed="rId7">
              <a:alphaModFix/>
            </a:blip>
            <a:stretch>
              <a:fillRect/>
            </a:stretch>
          </p:blipFill>
          <p:spPr>
            <a:xfrm>
              <a:off x="6395076" y="1008175"/>
              <a:ext cx="216801" cy="216826"/>
            </a:xfrm>
            <a:prstGeom prst="rect">
              <a:avLst/>
            </a:prstGeom>
            <a:noFill/>
            <a:ln>
              <a:noFill/>
            </a:ln>
          </p:spPr>
        </p:pic>
        <p:sp>
          <p:nvSpPr>
            <p:cNvPr id="717" name="Google Shape;717;p31"/>
            <p:cNvSpPr txBox="1"/>
            <p:nvPr/>
          </p:nvSpPr>
          <p:spPr>
            <a:xfrm>
              <a:off x="6147575" y="1165613"/>
              <a:ext cx="1026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Simulation</a:t>
              </a:r>
              <a:endParaRPr sz="1100" b="1">
                <a:solidFill>
                  <a:srgbClr val="FFE599"/>
                </a:solidFill>
                <a:latin typeface="Courier New"/>
                <a:ea typeface="Courier New"/>
                <a:cs typeface="Courier New"/>
                <a:sym typeface="Courier New"/>
              </a:endParaRPr>
            </a:p>
          </p:txBody>
        </p:sp>
      </p:grpSp>
      <p:grpSp>
        <p:nvGrpSpPr>
          <p:cNvPr id="718" name="Google Shape;718;p31"/>
          <p:cNvGrpSpPr/>
          <p:nvPr/>
        </p:nvGrpSpPr>
        <p:grpSpPr>
          <a:xfrm>
            <a:off x="1501450" y="1467625"/>
            <a:ext cx="1026600" cy="275100"/>
            <a:chOff x="6709625" y="1834375"/>
            <a:chExt cx="1026600" cy="275100"/>
          </a:xfrm>
        </p:grpSpPr>
        <p:pic>
          <p:nvPicPr>
            <p:cNvPr id="719" name="Google Shape;719;p31"/>
            <p:cNvPicPr preferRelativeResize="0"/>
            <p:nvPr/>
          </p:nvPicPr>
          <p:blipFill>
            <a:blip r:embed="rId7">
              <a:alphaModFix/>
            </a:blip>
            <a:stretch>
              <a:fillRect/>
            </a:stretch>
          </p:blipFill>
          <p:spPr>
            <a:xfrm>
              <a:off x="6988876" y="1834375"/>
              <a:ext cx="216801" cy="216826"/>
            </a:xfrm>
            <a:prstGeom prst="rect">
              <a:avLst/>
            </a:prstGeom>
            <a:noFill/>
            <a:ln>
              <a:noFill/>
            </a:ln>
          </p:spPr>
        </p:pic>
        <p:sp>
          <p:nvSpPr>
            <p:cNvPr id="720" name="Google Shape;720;p31"/>
            <p:cNvSpPr txBox="1"/>
            <p:nvPr/>
          </p:nvSpPr>
          <p:spPr>
            <a:xfrm>
              <a:off x="6709625" y="1952275"/>
              <a:ext cx="1026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Adventure</a:t>
              </a:r>
              <a:endParaRPr sz="1100" b="1">
                <a:solidFill>
                  <a:srgbClr val="FFE599"/>
                </a:solidFill>
                <a:latin typeface="Courier New"/>
                <a:ea typeface="Courier New"/>
                <a:cs typeface="Courier New"/>
                <a:sym typeface="Courier New"/>
              </a:endParaRPr>
            </a:p>
          </p:txBody>
        </p:sp>
      </p:grpSp>
      <p:grpSp>
        <p:nvGrpSpPr>
          <p:cNvPr id="721" name="Google Shape;721;p31"/>
          <p:cNvGrpSpPr/>
          <p:nvPr/>
        </p:nvGrpSpPr>
        <p:grpSpPr>
          <a:xfrm>
            <a:off x="4279513" y="1784002"/>
            <a:ext cx="789000" cy="242498"/>
            <a:chOff x="3972538" y="2151527"/>
            <a:chExt cx="789000" cy="242498"/>
          </a:xfrm>
        </p:grpSpPr>
        <p:pic>
          <p:nvPicPr>
            <p:cNvPr id="722" name="Google Shape;722;p31"/>
            <p:cNvPicPr preferRelativeResize="0"/>
            <p:nvPr/>
          </p:nvPicPr>
          <p:blipFill>
            <a:blip r:embed="rId10">
              <a:alphaModFix/>
            </a:blip>
            <a:stretch>
              <a:fillRect/>
            </a:stretch>
          </p:blipFill>
          <p:spPr>
            <a:xfrm>
              <a:off x="4192850" y="2151527"/>
              <a:ext cx="198699" cy="189118"/>
            </a:xfrm>
            <a:prstGeom prst="rect">
              <a:avLst/>
            </a:prstGeom>
            <a:noFill/>
            <a:ln>
              <a:noFill/>
            </a:ln>
          </p:spPr>
        </p:pic>
        <p:sp>
          <p:nvSpPr>
            <p:cNvPr id="723" name="Google Shape;723;p31"/>
            <p:cNvSpPr txBox="1"/>
            <p:nvPr/>
          </p:nvSpPr>
          <p:spPr>
            <a:xfrm>
              <a:off x="3972538" y="223682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Shooter</a:t>
              </a:r>
              <a:endParaRPr sz="1100" b="1">
                <a:solidFill>
                  <a:srgbClr val="FFE599"/>
                </a:solidFill>
                <a:latin typeface="Courier New"/>
                <a:ea typeface="Courier New"/>
                <a:cs typeface="Courier New"/>
                <a:sym typeface="Courier New"/>
              </a:endParaRPr>
            </a:p>
          </p:txBody>
        </p:sp>
      </p:grpSp>
      <p:pic>
        <p:nvPicPr>
          <p:cNvPr id="724" name="Google Shape;724;p31"/>
          <p:cNvPicPr preferRelativeResize="0"/>
          <p:nvPr/>
        </p:nvPicPr>
        <p:blipFill>
          <a:blip r:embed="rId11">
            <a:alphaModFix/>
          </a:blip>
          <a:stretch>
            <a:fillRect/>
          </a:stretch>
        </p:blipFill>
        <p:spPr>
          <a:xfrm>
            <a:off x="7458325" y="1323849"/>
            <a:ext cx="1442574" cy="616350"/>
          </a:xfrm>
          <a:prstGeom prst="rect">
            <a:avLst/>
          </a:prstGeom>
          <a:noFill/>
          <a:ln>
            <a:noFill/>
          </a:ln>
        </p:spPr>
      </p:pic>
      <p:pic>
        <p:nvPicPr>
          <p:cNvPr id="725" name="Google Shape;725;p31"/>
          <p:cNvPicPr preferRelativeResize="0"/>
          <p:nvPr/>
        </p:nvPicPr>
        <p:blipFill>
          <a:blip r:embed="rId12">
            <a:alphaModFix/>
          </a:blip>
          <a:stretch>
            <a:fillRect/>
          </a:stretch>
        </p:blipFill>
        <p:spPr>
          <a:xfrm>
            <a:off x="7378000" y="1896714"/>
            <a:ext cx="1583400" cy="627010"/>
          </a:xfrm>
          <a:prstGeom prst="rect">
            <a:avLst/>
          </a:prstGeom>
          <a:noFill/>
          <a:ln>
            <a:noFill/>
          </a:ln>
          <a:effectLst>
            <a:outerShdw blurRad="57150" dist="19050" dir="5400000" algn="bl" rotWithShape="0">
              <a:schemeClr val="dk2">
                <a:alpha val="50000"/>
              </a:schemeClr>
            </a:outerShdw>
          </a:effectLst>
        </p:spPr>
      </p:pic>
      <p:pic>
        <p:nvPicPr>
          <p:cNvPr id="726" name="Google Shape;726;p31"/>
          <p:cNvPicPr preferRelativeResize="0"/>
          <p:nvPr/>
        </p:nvPicPr>
        <p:blipFill>
          <a:blip r:embed="rId13">
            <a:alphaModFix/>
          </a:blip>
          <a:stretch>
            <a:fillRect/>
          </a:stretch>
        </p:blipFill>
        <p:spPr>
          <a:xfrm>
            <a:off x="7750547" y="2492742"/>
            <a:ext cx="858151" cy="8796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0"/>
        <p:cNvGrpSpPr/>
        <p:nvPr/>
      </p:nvGrpSpPr>
      <p:grpSpPr>
        <a:xfrm>
          <a:off x="0" y="0"/>
          <a:ext cx="0" cy="0"/>
          <a:chOff x="0" y="0"/>
          <a:chExt cx="0" cy="0"/>
        </a:xfrm>
      </p:grpSpPr>
      <p:sp>
        <p:nvSpPr>
          <p:cNvPr id="731" name="Google Shape;731;p32"/>
          <p:cNvSpPr/>
          <p:nvPr/>
        </p:nvSpPr>
        <p:spPr>
          <a:xfrm>
            <a:off x="1054375" y="887275"/>
            <a:ext cx="5264400" cy="32427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6114275" y="150575"/>
            <a:ext cx="28974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3" name="Google Shape;733;p32"/>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734" name="Google Shape;734;p32"/>
          <p:cNvSpPr txBox="1"/>
          <p:nvPr/>
        </p:nvSpPr>
        <p:spPr>
          <a:xfrm>
            <a:off x="6284525" y="212675"/>
            <a:ext cx="2825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Recommendation</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735" name="Google Shape;735;p32"/>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736" name="Google Shape;736;p32"/>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737" name="Google Shape;737;p32"/>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738" name="Google Shape;738;p32"/>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pic>
        <p:nvPicPr>
          <p:cNvPr id="739" name="Google Shape;739;p32"/>
          <p:cNvPicPr preferRelativeResize="0"/>
          <p:nvPr/>
        </p:nvPicPr>
        <p:blipFill>
          <a:blip r:embed="rId4">
            <a:alphaModFix amt="66000"/>
          </a:blip>
          <a:stretch>
            <a:fillRect/>
          </a:stretch>
        </p:blipFill>
        <p:spPr>
          <a:xfrm>
            <a:off x="48975" y="3824875"/>
            <a:ext cx="957651" cy="1056626"/>
          </a:xfrm>
          <a:prstGeom prst="rect">
            <a:avLst/>
          </a:prstGeom>
          <a:noFill/>
          <a:ln>
            <a:noFill/>
          </a:ln>
        </p:spPr>
      </p:pic>
      <p:sp>
        <p:nvSpPr>
          <p:cNvPr id="740" name="Google Shape;740;p32"/>
          <p:cNvSpPr txBox="1"/>
          <p:nvPr/>
        </p:nvSpPr>
        <p:spPr>
          <a:xfrm>
            <a:off x="2671500" y="3165560"/>
            <a:ext cx="4156800" cy="8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Further research</a:t>
            </a:r>
            <a:endParaRPr sz="2000">
              <a:solidFill>
                <a:srgbClr val="9FBB21"/>
              </a:solidFill>
              <a:latin typeface="Press Start 2P"/>
              <a:ea typeface="Press Start 2P"/>
              <a:cs typeface="Press Start 2P"/>
              <a:sym typeface="Press Start 2P"/>
            </a:endParaRPr>
          </a:p>
        </p:txBody>
      </p:sp>
      <p:sp>
        <p:nvSpPr>
          <p:cNvPr id="741" name="Google Shape;741;p32"/>
          <p:cNvSpPr txBox="1"/>
          <p:nvPr/>
        </p:nvSpPr>
        <p:spPr>
          <a:xfrm>
            <a:off x="2671511" y="2265221"/>
            <a:ext cx="32397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Make them STARS</a:t>
            </a:r>
            <a:endParaRPr sz="2000">
              <a:solidFill>
                <a:srgbClr val="9FBB21"/>
              </a:solidFill>
              <a:latin typeface="Press Start 2P"/>
              <a:ea typeface="Press Start 2P"/>
              <a:cs typeface="Press Start 2P"/>
              <a:sym typeface="Press Start 2P"/>
            </a:endParaRPr>
          </a:p>
        </p:txBody>
      </p:sp>
      <p:sp>
        <p:nvSpPr>
          <p:cNvPr id="742" name="Google Shape;742;p32"/>
          <p:cNvSpPr txBox="1"/>
          <p:nvPr/>
        </p:nvSpPr>
        <p:spPr>
          <a:xfrm>
            <a:off x="2671511" y="1201225"/>
            <a:ext cx="3656700" cy="8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Market share</a:t>
            </a:r>
            <a:endParaRPr sz="2000">
              <a:solidFill>
                <a:srgbClr val="9FBB21"/>
              </a:solidFill>
              <a:latin typeface="Press Start 2P"/>
              <a:ea typeface="Press Start 2P"/>
              <a:cs typeface="Press Start 2P"/>
              <a:sym typeface="Press Start 2P"/>
            </a:endParaRPr>
          </a:p>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increase </a:t>
            </a:r>
            <a:endParaRPr sz="2000">
              <a:solidFill>
                <a:srgbClr val="9FBB21"/>
              </a:solidFill>
              <a:latin typeface="Press Start 2P"/>
              <a:ea typeface="Press Start 2P"/>
              <a:cs typeface="Press Start 2P"/>
              <a:sym typeface="Press Start 2P"/>
            </a:endParaRPr>
          </a:p>
        </p:txBody>
      </p:sp>
      <p:pic>
        <p:nvPicPr>
          <p:cNvPr id="743" name="Google Shape;743;p32"/>
          <p:cNvPicPr preferRelativeResize="0"/>
          <p:nvPr/>
        </p:nvPicPr>
        <p:blipFill>
          <a:blip r:embed="rId6">
            <a:alphaModFix/>
          </a:blip>
          <a:stretch>
            <a:fillRect/>
          </a:stretch>
        </p:blipFill>
        <p:spPr>
          <a:xfrm>
            <a:off x="1665373" y="1172243"/>
            <a:ext cx="755432" cy="722889"/>
          </a:xfrm>
          <a:prstGeom prst="rect">
            <a:avLst/>
          </a:prstGeom>
          <a:noFill/>
          <a:ln>
            <a:noFill/>
          </a:ln>
        </p:spPr>
      </p:pic>
      <p:pic>
        <p:nvPicPr>
          <p:cNvPr id="744" name="Google Shape;744;p32"/>
          <p:cNvPicPr preferRelativeResize="0"/>
          <p:nvPr/>
        </p:nvPicPr>
        <p:blipFill>
          <a:blip r:embed="rId7">
            <a:alphaModFix/>
          </a:blip>
          <a:stretch>
            <a:fillRect/>
          </a:stretch>
        </p:blipFill>
        <p:spPr>
          <a:xfrm>
            <a:off x="7079300" y="1504225"/>
            <a:ext cx="1630550" cy="1630723"/>
          </a:xfrm>
          <a:prstGeom prst="rect">
            <a:avLst/>
          </a:prstGeom>
          <a:noFill/>
          <a:ln>
            <a:noFill/>
          </a:ln>
        </p:spPr>
      </p:pic>
      <p:pic>
        <p:nvPicPr>
          <p:cNvPr id="745" name="Google Shape;745;p32"/>
          <p:cNvPicPr preferRelativeResize="0"/>
          <p:nvPr/>
        </p:nvPicPr>
        <p:blipFill>
          <a:blip r:embed="rId8">
            <a:alphaModFix/>
          </a:blip>
          <a:stretch>
            <a:fillRect/>
          </a:stretch>
        </p:blipFill>
        <p:spPr>
          <a:xfrm>
            <a:off x="1780352" y="2265210"/>
            <a:ext cx="614467" cy="587983"/>
          </a:xfrm>
          <a:prstGeom prst="rect">
            <a:avLst/>
          </a:prstGeom>
          <a:noFill/>
          <a:ln>
            <a:noFill/>
          </a:ln>
        </p:spPr>
      </p:pic>
      <p:pic>
        <p:nvPicPr>
          <p:cNvPr id="746" name="Google Shape;746;p32"/>
          <p:cNvPicPr preferRelativeResize="0"/>
          <p:nvPr/>
        </p:nvPicPr>
        <p:blipFill>
          <a:blip r:embed="rId9">
            <a:alphaModFix/>
          </a:blip>
          <a:stretch>
            <a:fillRect/>
          </a:stretch>
        </p:blipFill>
        <p:spPr>
          <a:xfrm>
            <a:off x="1822486" y="3134952"/>
            <a:ext cx="812914" cy="777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l="606" t="10929"/>
          <a:stretch/>
        </p:blipFill>
        <p:spPr>
          <a:xfrm>
            <a:off x="0" y="4881500"/>
            <a:ext cx="9143999" cy="262000"/>
          </a:xfrm>
          <a:prstGeom prst="rect">
            <a:avLst/>
          </a:prstGeom>
          <a:noFill/>
          <a:ln>
            <a:noFill/>
          </a:ln>
        </p:spPr>
      </p:pic>
      <p:pic>
        <p:nvPicPr>
          <p:cNvPr id="70" name="Google Shape;70;p15"/>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71" name="Google Shape;71;p15"/>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72" name="Google Shape;72;p15"/>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73" name="Google Shape;73;p15"/>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74" name="Google Shape;74;p15"/>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grpSp>
        <p:nvGrpSpPr>
          <p:cNvPr id="75" name="Google Shape;75;p15"/>
          <p:cNvGrpSpPr/>
          <p:nvPr/>
        </p:nvGrpSpPr>
        <p:grpSpPr>
          <a:xfrm>
            <a:off x="1904100" y="967125"/>
            <a:ext cx="5780100" cy="1322100"/>
            <a:chOff x="4654313" y="1358400"/>
            <a:chExt cx="5780100" cy="1322100"/>
          </a:xfrm>
        </p:grpSpPr>
        <p:sp>
          <p:nvSpPr>
            <p:cNvPr id="76" name="Google Shape;76;p15"/>
            <p:cNvSpPr/>
            <p:nvPr/>
          </p:nvSpPr>
          <p:spPr>
            <a:xfrm>
              <a:off x="4654313" y="1358400"/>
              <a:ext cx="5780100" cy="13221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6460075" y="1748400"/>
              <a:ext cx="3942900" cy="5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93C47D"/>
                  </a:solidFill>
                  <a:latin typeface="Courier New"/>
                  <a:ea typeface="Courier New"/>
                  <a:cs typeface="Courier New"/>
                  <a:sym typeface="Courier New"/>
                </a:rPr>
                <a:t>Founded in 2008</a:t>
              </a:r>
              <a:endParaRPr sz="2000" b="1">
                <a:solidFill>
                  <a:srgbClr val="00FF00"/>
                </a:solidFill>
                <a:latin typeface="Courier New"/>
                <a:ea typeface="Courier New"/>
                <a:cs typeface="Courier New"/>
                <a:sym typeface="Courier New"/>
              </a:endParaRPr>
            </a:p>
          </p:txBody>
        </p:sp>
        <p:pic>
          <p:nvPicPr>
            <p:cNvPr id="78" name="Google Shape;78;p15"/>
            <p:cNvPicPr preferRelativeResize="0"/>
            <p:nvPr/>
          </p:nvPicPr>
          <p:blipFill>
            <a:blip r:embed="rId6">
              <a:alphaModFix/>
            </a:blip>
            <a:stretch>
              <a:fillRect/>
            </a:stretch>
          </p:blipFill>
          <p:spPr>
            <a:xfrm>
              <a:off x="4941900" y="1701925"/>
              <a:ext cx="1049213" cy="608650"/>
            </a:xfrm>
            <a:prstGeom prst="rect">
              <a:avLst/>
            </a:prstGeom>
            <a:noFill/>
            <a:ln>
              <a:noFill/>
            </a:ln>
          </p:spPr>
        </p:pic>
      </p:grpSp>
      <p:sp>
        <p:nvSpPr>
          <p:cNvPr id="79" name="Google Shape;79;p15"/>
          <p:cNvSpPr/>
          <p:nvPr/>
        </p:nvSpPr>
        <p:spPr>
          <a:xfrm>
            <a:off x="1904100" y="2540725"/>
            <a:ext cx="5780100" cy="13929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p:nvPr/>
        </p:nvSpPr>
        <p:spPr>
          <a:xfrm>
            <a:off x="3656450" y="2944425"/>
            <a:ext cx="382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93C47D"/>
                </a:solidFill>
                <a:latin typeface="Courier New"/>
                <a:ea typeface="Courier New"/>
                <a:cs typeface="Courier New"/>
                <a:sym typeface="Courier New"/>
              </a:rPr>
              <a:t>Diverse range of games</a:t>
            </a:r>
            <a:endParaRPr sz="2000"/>
          </a:p>
        </p:txBody>
      </p:sp>
      <p:grpSp>
        <p:nvGrpSpPr>
          <p:cNvPr id="81" name="Google Shape;81;p15"/>
          <p:cNvGrpSpPr/>
          <p:nvPr/>
        </p:nvGrpSpPr>
        <p:grpSpPr>
          <a:xfrm>
            <a:off x="2233760" y="2731346"/>
            <a:ext cx="1159901" cy="1011661"/>
            <a:chOff x="2792325" y="1455925"/>
            <a:chExt cx="1301650" cy="1268699"/>
          </a:xfrm>
        </p:grpSpPr>
        <p:sp>
          <p:nvSpPr>
            <p:cNvPr id="82" name="Google Shape;82;p15"/>
            <p:cNvSpPr/>
            <p:nvPr/>
          </p:nvSpPr>
          <p:spPr>
            <a:xfrm>
              <a:off x="2850775" y="1455925"/>
              <a:ext cx="1243200" cy="1144500"/>
            </a:xfrm>
            <a:prstGeom prst="roundRect">
              <a:avLst>
                <a:gd name="adj" fmla="val 16667"/>
              </a:avLst>
            </a:prstGeom>
            <a:solidFill>
              <a:srgbClr val="261717">
                <a:alpha val="601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 name="Google Shape;83;p15"/>
            <p:cNvPicPr preferRelativeResize="0"/>
            <p:nvPr/>
          </p:nvPicPr>
          <p:blipFill>
            <a:blip r:embed="rId7">
              <a:alphaModFix/>
            </a:blip>
            <a:stretch>
              <a:fillRect/>
            </a:stretch>
          </p:blipFill>
          <p:spPr>
            <a:xfrm>
              <a:off x="3149125" y="2067525"/>
              <a:ext cx="695050" cy="657100"/>
            </a:xfrm>
            <a:prstGeom prst="rect">
              <a:avLst/>
            </a:prstGeom>
            <a:noFill/>
            <a:ln>
              <a:noFill/>
            </a:ln>
          </p:spPr>
        </p:pic>
        <p:pic>
          <p:nvPicPr>
            <p:cNvPr id="84" name="Google Shape;84;p15"/>
            <p:cNvPicPr preferRelativeResize="0"/>
            <p:nvPr/>
          </p:nvPicPr>
          <p:blipFill>
            <a:blip r:embed="rId8">
              <a:alphaModFix/>
            </a:blip>
            <a:stretch>
              <a:fillRect/>
            </a:stretch>
          </p:blipFill>
          <p:spPr>
            <a:xfrm flipH="1">
              <a:off x="3225099" y="1575850"/>
              <a:ext cx="543100" cy="543100"/>
            </a:xfrm>
            <a:prstGeom prst="rect">
              <a:avLst/>
            </a:prstGeom>
            <a:noFill/>
            <a:ln>
              <a:noFill/>
            </a:ln>
          </p:spPr>
        </p:pic>
        <p:pic>
          <p:nvPicPr>
            <p:cNvPr id="85" name="Google Shape;85;p15"/>
            <p:cNvPicPr preferRelativeResize="0"/>
            <p:nvPr/>
          </p:nvPicPr>
          <p:blipFill>
            <a:blip r:embed="rId9">
              <a:alphaModFix/>
            </a:blip>
            <a:stretch>
              <a:fillRect/>
            </a:stretch>
          </p:blipFill>
          <p:spPr>
            <a:xfrm>
              <a:off x="2792325" y="1862250"/>
              <a:ext cx="473900" cy="473900"/>
            </a:xfrm>
            <a:prstGeom prst="rect">
              <a:avLst/>
            </a:prstGeom>
            <a:noFill/>
            <a:ln>
              <a:noFill/>
            </a:ln>
          </p:spPr>
        </p:pic>
      </p:grpSp>
      <p:pic>
        <p:nvPicPr>
          <p:cNvPr id="86" name="Google Shape;86;p15"/>
          <p:cNvPicPr preferRelativeResize="0"/>
          <p:nvPr/>
        </p:nvPicPr>
        <p:blipFill>
          <a:blip r:embed="rId10">
            <a:alphaModFix/>
          </a:blip>
          <a:stretch>
            <a:fillRect/>
          </a:stretch>
        </p:blipFill>
        <p:spPr>
          <a:xfrm>
            <a:off x="7970712" y="2622575"/>
            <a:ext cx="957651" cy="921586"/>
          </a:xfrm>
          <a:prstGeom prst="rect">
            <a:avLst/>
          </a:prstGeom>
          <a:noFill/>
          <a:ln>
            <a:noFill/>
          </a:ln>
        </p:spPr>
      </p:pic>
      <p:pic>
        <p:nvPicPr>
          <p:cNvPr id="87" name="Google Shape;87;p15"/>
          <p:cNvPicPr preferRelativeResize="0"/>
          <p:nvPr/>
        </p:nvPicPr>
        <p:blipFill>
          <a:blip r:embed="rId10">
            <a:alphaModFix/>
          </a:blip>
          <a:stretch>
            <a:fillRect/>
          </a:stretch>
        </p:blipFill>
        <p:spPr>
          <a:xfrm>
            <a:off x="235124" y="584776"/>
            <a:ext cx="723647" cy="696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0"/>
        <p:cNvGrpSpPr/>
        <p:nvPr/>
      </p:nvGrpSpPr>
      <p:grpSpPr>
        <a:xfrm>
          <a:off x="0" y="0"/>
          <a:ext cx="0" cy="0"/>
          <a:chOff x="0" y="0"/>
          <a:chExt cx="0" cy="0"/>
        </a:xfrm>
      </p:grpSpPr>
      <p:pic>
        <p:nvPicPr>
          <p:cNvPr id="751" name="Google Shape;751;p33"/>
          <p:cNvPicPr preferRelativeResize="0"/>
          <p:nvPr/>
        </p:nvPicPr>
        <p:blipFill>
          <a:blip r:embed="rId3">
            <a:alphaModFix/>
          </a:blip>
          <a:stretch>
            <a:fillRect/>
          </a:stretch>
        </p:blipFill>
        <p:spPr>
          <a:xfrm>
            <a:off x="1024938" y="540871"/>
            <a:ext cx="6245352" cy="3703320"/>
          </a:xfrm>
          <a:prstGeom prst="rect">
            <a:avLst/>
          </a:prstGeom>
          <a:noFill/>
          <a:ln>
            <a:noFill/>
          </a:ln>
        </p:spPr>
      </p:pic>
      <p:pic>
        <p:nvPicPr>
          <p:cNvPr id="752" name="Google Shape;752;p33"/>
          <p:cNvPicPr preferRelativeResize="0"/>
          <p:nvPr/>
        </p:nvPicPr>
        <p:blipFill rotWithShape="1">
          <a:blip r:embed="rId4">
            <a:alphaModFix/>
          </a:blip>
          <a:srcRect l="606" t="10929"/>
          <a:stretch/>
        </p:blipFill>
        <p:spPr>
          <a:xfrm>
            <a:off x="0" y="4881500"/>
            <a:ext cx="9143999" cy="262000"/>
          </a:xfrm>
          <a:prstGeom prst="rect">
            <a:avLst/>
          </a:prstGeom>
          <a:noFill/>
          <a:ln>
            <a:noFill/>
          </a:ln>
        </p:spPr>
      </p:pic>
      <p:pic>
        <p:nvPicPr>
          <p:cNvPr id="753" name="Google Shape;753;p33"/>
          <p:cNvPicPr preferRelativeResize="0"/>
          <p:nvPr/>
        </p:nvPicPr>
        <p:blipFill>
          <a:blip r:embed="rId5">
            <a:alphaModFix amt="66000"/>
          </a:blip>
          <a:stretch>
            <a:fillRect/>
          </a:stretch>
        </p:blipFill>
        <p:spPr>
          <a:xfrm>
            <a:off x="48975" y="3824875"/>
            <a:ext cx="957651" cy="1056626"/>
          </a:xfrm>
          <a:prstGeom prst="rect">
            <a:avLst/>
          </a:prstGeom>
          <a:noFill/>
          <a:ln>
            <a:noFill/>
          </a:ln>
        </p:spPr>
      </p:pic>
      <p:pic>
        <p:nvPicPr>
          <p:cNvPr id="754" name="Google Shape;754;p33"/>
          <p:cNvPicPr preferRelativeResize="0"/>
          <p:nvPr/>
        </p:nvPicPr>
        <p:blipFill>
          <a:blip r:embed="rId5">
            <a:alphaModFix amt="66000"/>
          </a:blip>
          <a:stretch>
            <a:fillRect/>
          </a:stretch>
        </p:blipFill>
        <p:spPr>
          <a:xfrm>
            <a:off x="8144875" y="3824875"/>
            <a:ext cx="957651" cy="1056626"/>
          </a:xfrm>
          <a:prstGeom prst="rect">
            <a:avLst/>
          </a:prstGeom>
          <a:noFill/>
          <a:ln>
            <a:noFill/>
          </a:ln>
        </p:spPr>
      </p:pic>
      <p:pic>
        <p:nvPicPr>
          <p:cNvPr id="755" name="Google Shape;755;p33"/>
          <p:cNvPicPr preferRelativeResize="0"/>
          <p:nvPr/>
        </p:nvPicPr>
        <p:blipFill rotWithShape="1">
          <a:blip r:embed="rId6">
            <a:alphaModFix amt="80000"/>
          </a:blip>
          <a:srcRect t="8930" b="-8929"/>
          <a:stretch/>
        </p:blipFill>
        <p:spPr>
          <a:xfrm>
            <a:off x="-82725" y="-158600"/>
            <a:ext cx="2226998" cy="1252676"/>
          </a:xfrm>
          <a:prstGeom prst="rect">
            <a:avLst/>
          </a:prstGeom>
          <a:noFill/>
          <a:ln>
            <a:noFill/>
          </a:ln>
        </p:spPr>
      </p:pic>
      <p:sp>
        <p:nvSpPr>
          <p:cNvPr id="756" name="Google Shape;756;p33"/>
          <p:cNvSpPr/>
          <p:nvPr/>
        </p:nvSpPr>
        <p:spPr>
          <a:xfrm>
            <a:off x="1412175" y="677100"/>
            <a:ext cx="5671200" cy="3300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7" name="Google Shape;757;p33"/>
          <p:cNvSpPr/>
          <p:nvPr/>
        </p:nvSpPr>
        <p:spPr>
          <a:xfrm>
            <a:off x="3492900" y="3047525"/>
            <a:ext cx="3643800" cy="9339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33"/>
          <p:cNvCxnSpPr/>
          <p:nvPr/>
        </p:nvCxnSpPr>
        <p:spPr>
          <a:xfrm>
            <a:off x="1354800" y="2993575"/>
            <a:ext cx="5803800" cy="11700"/>
          </a:xfrm>
          <a:prstGeom prst="straightConnector1">
            <a:avLst/>
          </a:prstGeom>
          <a:noFill/>
          <a:ln w="9525" cap="flat" cmpd="sng">
            <a:solidFill>
              <a:schemeClr val="dk2"/>
            </a:solidFill>
            <a:prstDash val="solid"/>
            <a:round/>
            <a:headEnd type="none" w="med" len="med"/>
            <a:tailEnd type="none" w="med" len="med"/>
          </a:ln>
        </p:spPr>
      </p:cxnSp>
      <p:grpSp>
        <p:nvGrpSpPr>
          <p:cNvPr id="759" name="Google Shape;759;p33"/>
          <p:cNvGrpSpPr/>
          <p:nvPr/>
        </p:nvGrpSpPr>
        <p:grpSpPr>
          <a:xfrm>
            <a:off x="1558875" y="4077913"/>
            <a:ext cx="5301900" cy="166288"/>
            <a:chOff x="1907225" y="4574138"/>
            <a:chExt cx="5301900" cy="166288"/>
          </a:xfrm>
        </p:grpSpPr>
        <p:sp>
          <p:nvSpPr>
            <p:cNvPr id="760" name="Google Shape;760;p33"/>
            <p:cNvSpPr/>
            <p:nvPr/>
          </p:nvSpPr>
          <p:spPr>
            <a:xfrm>
              <a:off x="67267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20.0</a:t>
              </a:r>
              <a:endParaRPr sz="1000">
                <a:solidFill>
                  <a:schemeClr val="lt2"/>
                </a:solidFill>
              </a:endParaRPr>
            </a:p>
          </p:txBody>
        </p:sp>
        <p:sp>
          <p:nvSpPr>
            <p:cNvPr id="761" name="Google Shape;761;p33"/>
            <p:cNvSpPr/>
            <p:nvPr/>
          </p:nvSpPr>
          <p:spPr>
            <a:xfrm>
              <a:off x="6028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17.5</a:t>
              </a:r>
              <a:endParaRPr sz="1000">
                <a:solidFill>
                  <a:schemeClr val="lt2"/>
                </a:solidFill>
              </a:endParaRPr>
            </a:p>
          </p:txBody>
        </p:sp>
        <p:sp>
          <p:nvSpPr>
            <p:cNvPr id="762" name="Google Shape;762;p33"/>
            <p:cNvSpPr/>
            <p:nvPr/>
          </p:nvSpPr>
          <p:spPr>
            <a:xfrm>
              <a:off x="53412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15.0</a:t>
              </a:r>
              <a:endParaRPr sz="1000">
                <a:solidFill>
                  <a:schemeClr val="lt2"/>
                </a:solidFill>
              </a:endParaRPr>
            </a:p>
          </p:txBody>
        </p:sp>
        <p:sp>
          <p:nvSpPr>
            <p:cNvPr id="763" name="Google Shape;763;p33"/>
            <p:cNvSpPr/>
            <p:nvPr/>
          </p:nvSpPr>
          <p:spPr>
            <a:xfrm>
              <a:off x="4607150"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12.5</a:t>
              </a:r>
              <a:endParaRPr sz="1000">
                <a:solidFill>
                  <a:schemeClr val="lt2"/>
                </a:solidFill>
              </a:endParaRPr>
            </a:p>
          </p:txBody>
        </p:sp>
        <p:sp>
          <p:nvSpPr>
            <p:cNvPr id="764" name="Google Shape;764;p33"/>
            <p:cNvSpPr/>
            <p:nvPr/>
          </p:nvSpPr>
          <p:spPr>
            <a:xfrm>
              <a:off x="3967613" y="4583225"/>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10.0</a:t>
              </a:r>
              <a:endParaRPr sz="1000">
                <a:solidFill>
                  <a:schemeClr val="lt2"/>
                </a:solidFill>
              </a:endParaRPr>
            </a:p>
          </p:txBody>
        </p:sp>
        <p:sp>
          <p:nvSpPr>
            <p:cNvPr id="765" name="Google Shape;765;p33"/>
            <p:cNvSpPr/>
            <p:nvPr/>
          </p:nvSpPr>
          <p:spPr>
            <a:xfrm>
              <a:off x="32808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7.5</a:t>
              </a:r>
              <a:endParaRPr sz="1000">
                <a:solidFill>
                  <a:schemeClr val="lt2"/>
                </a:solidFill>
              </a:endParaRPr>
            </a:p>
          </p:txBody>
        </p:sp>
        <p:sp>
          <p:nvSpPr>
            <p:cNvPr id="766" name="Google Shape;766;p33"/>
            <p:cNvSpPr/>
            <p:nvPr/>
          </p:nvSpPr>
          <p:spPr>
            <a:xfrm>
              <a:off x="2594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5.0</a:t>
              </a:r>
              <a:endParaRPr sz="1000">
                <a:solidFill>
                  <a:schemeClr val="lt2"/>
                </a:solidFill>
              </a:endParaRPr>
            </a:p>
          </p:txBody>
        </p:sp>
        <p:sp>
          <p:nvSpPr>
            <p:cNvPr id="767" name="Google Shape;767;p33"/>
            <p:cNvSpPr/>
            <p:nvPr/>
          </p:nvSpPr>
          <p:spPr>
            <a:xfrm>
              <a:off x="19072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grpSp>
      <p:grpSp>
        <p:nvGrpSpPr>
          <p:cNvPr id="768" name="Google Shape;768;p33"/>
          <p:cNvGrpSpPr/>
          <p:nvPr/>
        </p:nvGrpSpPr>
        <p:grpSpPr>
          <a:xfrm>
            <a:off x="946950" y="738000"/>
            <a:ext cx="333600" cy="3240025"/>
            <a:chOff x="1327950" y="1119000"/>
            <a:chExt cx="333600" cy="3240025"/>
          </a:xfrm>
        </p:grpSpPr>
        <p:sp>
          <p:nvSpPr>
            <p:cNvPr id="769" name="Google Shape;769;p33"/>
            <p:cNvSpPr/>
            <p:nvPr/>
          </p:nvSpPr>
          <p:spPr>
            <a:xfrm>
              <a:off x="1327950" y="11190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40</a:t>
              </a:r>
              <a:endParaRPr sz="1000">
                <a:solidFill>
                  <a:schemeClr val="lt2"/>
                </a:solidFill>
              </a:endParaRPr>
            </a:p>
          </p:txBody>
        </p:sp>
        <p:sp>
          <p:nvSpPr>
            <p:cNvPr id="770" name="Google Shape;770;p33"/>
            <p:cNvSpPr/>
            <p:nvPr/>
          </p:nvSpPr>
          <p:spPr>
            <a:xfrm>
              <a:off x="1327950" y="14834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35</a:t>
              </a:r>
              <a:endParaRPr sz="1000">
                <a:solidFill>
                  <a:schemeClr val="lt2"/>
                </a:solidFill>
              </a:endParaRPr>
            </a:p>
          </p:txBody>
        </p:sp>
        <p:sp>
          <p:nvSpPr>
            <p:cNvPr id="771" name="Google Shape;771;p33"/>
            <p:cNvSpPr/>
            <p:nvPr/>
          </p:nvSpPr>
          <p:spPr>
            <a:xfrm>
              <a:off x="1327950" y="18776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30</a:t>
              </a:r>
              <a:endParaRPr sz="1000">
                <a:solidFill>
                  <a:schemeClr val="lt2"/>
                </a:solidFill>
              </a:endParaRPr>
            </a:p>
          </p:txBody>
        </p:sp>
        <p:sp>
          <p:nvSpPr>
            <p:cNvPr id="772" name="Google Shape;772;p33"/>
            <p:cNvSpPr/>
            <p:nvPr/>
          </p:nvSpPr>
          <p:spPr>
            <a:xfrm>
              <a:off x="1327950" y="22718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sp>
          <p:nvSpPr>
            <p:cNvPr id="773" name="Google Shape;773;p33"/>
            <p:cNvSpPr/>
            <p:nvPr/>
          </p:nvSpPr>
          <p:spPr>
            <a:xfrm>
              <a:off x="1327950" y="26455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a:t>
              </a:r>
              <a:endParaRPr sz="1000">
                <a:solidFill>
                  <a:schemeClr val="lt2"/>
                </a:solidFill>
              </a:endParaRPr>
            </a:p>
          </p:txBody>
        </p:sp>
        <p:sp>
          <p:nvSpPr>
            <p:cNvPr id="774" name="Google Shape;774;p33"/>
            <p:cNvSpPr/>
            <p:nvPr/>
          </p:nvSpPr>
          <p:spPr>
            <a:xfrm>
              <a:off x="1327950" y="30357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a:t>
              </a:r>
              <a:endParaRPr sz="1000">
                <a:solidFill>
                  <a:schemeClr val="lt2"/>
                </a:solidFill>
              </a:endParaRPr>
            </a:p>
          </p:txBody>
        </p:sp>
        <p:sp>
          <p:nvSpPr>
            <p:cNvPr id="775" name="Google Shape;775;p33"/>
            <p:cNvSpPr/>
            <p:nvPr/>
          </p:nvSpPr>
          <p:spPr>
            <a:xfrm>
              <a:off x="1327950" y="341347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a:t>
              </a:r>
              <a:endParaRPr sz="1000">
                <a:solidFill>
                  <a:schemeClr val="lt2"/>
                </a:solidFill>
              </a:endParaRPr>
            </a:p>
          </p:txBody>
        </p:sp>
        <p:sp>
          <p:nvSpPr>
            <p:cNvPr id="776" name="Google Shape;776;p33"/>
            <p:cNvSpPr/>
            <p:nvPr/>
          </p:nvSpPr>
          <p:spPr>
            <a:xfrm>
              <a:off x="1327950" y="38076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a:t>
              </a:r>
              <a:endParaRPr sz="1000">
                <a:solidFill>
                  <a:schemeClr val="lt2"/>
                </a:solidFill>
              </a:endParaRPr>
            </a:p>
          </p:txBody>
        </p:sp>
        <p:sp>
          <p:nvSpPr>
            <p:cNvPr id="777" name="Google Shape;777;p33"/>
            <p:cNvSpPr/>
            <p:nvPr/>
          </p:nvSpPr>
          <p:spPr>
            <a:xfrm>
              <a:off x="1327950" y="42018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0</a:t>
              </a:r>
              <a:endParaRPr sz="1000">
                <a:solidFill>
                  <a:schemeClr val="lt2"/>
                </a:solidFill>
              </a:endParaRPr>
            </a:p>
          </p:txBody>
        </p:sp>
      </p:grpSp>
      <p:grpSp>
        <p:nvGrpSpPr>
          <p:cNvPr id="778" name="Google Shape;778;p33"/>
          <p:cNvGrpSpPr/>
          <p:nvPr/>
        </p:nvGrpSpPr>
        <p:grpSpPr>
          <a:xfrm>
            <a:off x="1799613" y="4033425"/>
            <a:ext cx="4790275" cy="44500"/>
            <a:chOff x="2314300" y="908100"/>
            <a:chExt cx="4790275" cy="44500"/>
          </a:xfrm>
        </p:grpSpPr>
        <p:cxnSp>
          <p:nvCxnSpPr>
            <p:cNvPr id="779" name="Google Shape;779;p33"/>
            <p:cNvCxnSpPr/>
            <p:nvPr/>
          </p:nvCxnSpPr>
          <p:spPr>
            <a:xfrm>
              <a:off x="2314300" y="9148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80" name="Google Shape;780;p33"/>
            <p:cNvCxnSpPr/>
            <p:nvPr/>
          </p:nvCxnSpPr>
          <p:spPr>
            <a:xfrm>
              <a:off x="29970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81" name="Google Shape;781;p33"/>
            <p:cNvCxnSpPr/>
            <p:nvPr/>
          </p:nvCxnSpPr>
          <p:spPr>
            <a:xfrm>
              <a:off x="367490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82" name="Google Shape;782;p33"/>
            <p:cNvCxnSpPr/>
            <p:nvPr/>
          </p:nvCxnSpPr>
          <p:spPr>
            <a:xfrm>
              <a:off x="436432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83" name="Google Shape;783;p33"/>
            <p:cNvCxnSpPr/>
            <p:nvPr/>
          </p:nvCxnSpPr>
          <p:spPr>
            <a:xfrm>
              <a:off x="505375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84" name="Google Shape;784;p33"/>
            <p:cNvCxnSpPr/>
            <p:nvPr/>
          </p:nvCxnSpPr>
          <p:spPr>
            <a:xfrm>
              <a:off x="57431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85" name="Google Shape;785;p33"/>
            <p:cNvCxnSpPr/>
            <p:nvPr/>
          </p:nvCxnSpPr>
          <p:spPr>
            <a:xfrm>
              <a:off x="6423413"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86" name="Google Shape;786;p33"/>
            <p:cNvCxnSpPr/>
            <p:nvPr/>
          </p:nvCxnSpPr>
          <p:spPr>
            <a:xfrm>
              <a:off x="7103675" y="908100"/>
              <a:ext cx="900" cy="37800"/>
            </a:xfrm>
            <a:prstGeom prst="straightConnector1">
              <a:avLst/>
            </a:prstGeom>
            <a:noFill/>
            <a:ln w="9525" cap="flat" cmpd="sng">
              <a:solidFill>
                <a:schemeClr val="lt2"/>
              </a:solidFill>
              <a:prstDash val="solid"/>
              <a:round/>
              <a:headEnd type="none" w="med" len="med"/>
              <a:tailEnd type="none" w="med" len="med"/>
            </a:ln>
          </p:spPr>
        </p:cxnSp>
      </p:grpSp>
      <p:grpSp>
        <p:nvGrpSpPr>
          <p:cNvPr id="787" name="Google Shape;787;p33"/>
          <p:cNvGrpSpPr/>
          <p:nvPr/>
        </p:nvGrpSpPr>
        <p:grpSpPr>
          <a:xfrm>
            <a:off x="1261025" y="812900"/>
            <a:ext cx="37800" cy="2689913"/>
            <a:chOff x="1642025" y="1193900"/>
            <a:chExt cx="37800" cy="2689913"/>
          </a:xfrm>
        </p:grpSpPr>
        <p:cxnSp>
          <p:nvCxnSpPr>
            <p:cNvPr id="788" name="Google Shape;788;p33"/>
            <p:cNvCxnSpPr/>
            <p:nvPr/>
          </p:nvCxnSpPr>
          <p:spPr>
            <a:xfrm rot="5400000">
              <a:off x="1660475" y="11754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89" name="Google Shape;789;p33"/>
            <p:cNvCxnSpPr/>
            <p:nvPr/>
          </p:nvCxnSpPr>
          <p:spPr>
            <a:xfrm rot="5400000">
              <a:off x="1660475" y="15431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90" name="Google Shape;790;p33"/>
            <p:cNvCxnSpPr/>
            <p:nvPr/>
          </p:nvCxnSpPr>
          <p:spPr>
            <a:xfrm rot="5400000">
              <a:off x="1660475" y="193732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91" name="Google Shape;791;p33"/>
            <p:cNvCxnSpPr/>
            <p:nvPr/>
          </p:nvCxnSpPr>
          <p:spPr>
            <a:xfrm rot="5400000">
              <a:off x="1660475" y="2321288"/>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92" name="Google Shape;792;p33"/>
            <p:cNvCxnSpPr/>
            <p:nvPr/>
          </p:nvCxnSpPr>
          <p:spPr>
            <a:xfrm rot="5400000">
              <a:off x="1660475" y="271347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93" name="Google Shape;793;p33"/>
            <p:cNvCxnSpPr/>
            <p:nvPr/>
          </p:nvCxnSpPr>
          <p:spPr>
            <a:xfrm rot="5400000">
              <a:off x="1660475" y="3089213"/>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94" name="Google Shape;794;p33"/>
            <p:cNvCxnSpPr/>
            <p:nvPr/>
          </p:nvCxnSpPr>
          <p:spPr>
            <a:xfrm rot="5400000">
              <a:off x="1660475" y="34814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795" name="Google Shape;795;p33"/>
            <p:cNvCxnSpPr/>
            <p:nvPr/>
          </p:nvCxnSpPr>
          <p:spPr>
            <a:xfrm rot="5400000">
              <a:off x="1660475" y="3864463"/>
              <a:ext cx="900" cy="37800"/>
            </a:xfrm>
            <a:prstGeom prst="straightConnector1">
              <a:avLst/>
            </a:prstGeom>
            <a:noFill/>
            <a:ln w="9525" cap="flat" cmpd="sng">
              <a:solidFill>
                <a:schemeClr val="lt2"/>
              </a:solidFill>
              <a:prstDash val="solid"/>
              <a:round/>
              <a:headEnd type="none" w="med" len="med"/>
              <a:tailEnd type="none" w="med" len="med"/>
            </a:ln>
          </p:spPr>
        </p:cxnSp>
      </p:grpSp>
      <p:sp>
        <p:nvSpPr>
          <p:cNvPr id="796" name="Google Shape;796;p33"/>
          <p:cNvSpPr/>
          <p:nvPr/>
        </p:nvSpPr>
        <p:spPr>
          <a:xfrm>
            <a:off x="8238300" y="83400"/>
            <a:ext cx="789000" cy="8214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7" name="Google Shape;797;p33"/>
          <p:cNvPicPr preferRelativeResize="0"/>
          <p:nvPr/>
        </p:nvPicPr>
        <p:blipFill>
          <a:blip r:embed="rId7">
            <a:alphaModFix/>
          </a:blip>
          <a:stretch>
            <a:fillRect/>
          </a:stretch>
        </p:blipFill>
        <p:spPr>
          <a:xfrm flipH="1">
            <a:off x="8282598" y="176775"/>
            <a:ext cx="714427" cy="632252"/>
          </a:xfrm>
          <a:prstGeom prst="rect">
            <a:avLst/>
          </a:prstGeom>
          <a:noFill/>
          <a:ln>
            <a:noFill/>
          </a:ln>
        </p:spPr>
      </p:pic>
      <p:cxnSp>
        <p:nvCxnSpPr>
          <p:cNvPr id="798" name="Google Shape;798;p33"/>
          <p:cNvCxnSpPr/>
          <p:nvPr/>
        </p:nvCxnSpPr>
        <p:spPr>
          <a:xfrm>
            <a:off x="3434850" y="618138"/>
            <a:ext cx="10200" cy="3418800"/>
          </a:xfrm>
          <a:prstGeom prst="straightConnector1">
            <a:avLst/>
          </a:prstGeom>
          <a:noFill/>
          <a:ln w="9525" cap="flat" cmpd="sng">
            <a:solidFill>
              <a:schemeClr val="dk2"/>
            </a:solidFill>
            <a:prstDash val="solid"/>
            <a:round/>
            <a:headEnd type="none" w="med" len="med"/>
            <a:tailEnd type="none" w="med" len="med"/>
          </a:ln>
        </p:spPr>
      </p:cxnSp>
      <p:sp>
        <p:nvSpPr>
          <p:cNvPr id="799" name="Google Shape;799;p33"/>
          <p:cNvSpPr/>
          <p:nvPr/>
        </p:nvSpPr>
        <p:spPr>
          <a:xfrm>
            <a:off x="7310800" y="1140625"/>
            <a:ext cx="1680300" cy="21045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txBox="1"/>
          <p:nvPr/>
        </p:nvSpPr>
        <p:spPr>
          <a:xfrm>
            <a:off x="3305700" y="4431900"/>
            <a:ext cx="2285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FF00"/>
                </a:solidFill>
                <a:latin typeface="Press Start 2P"/>
                <a:ea typeface="Press Start 2P"/>
                <a:cs typeface="Press Start 2P"/>
                <a:sym typeface="Press Start 2P"/>
              </a:rPr>
              <a:t>Market Share</a:t>
            </a:r>
            <a:endParaRPr sz="11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801" name="Google Shape;801;p33"/>
          <p:cNvSpPr txBox="1"/>
          <p:nvPr/>
        </p:nvSpPr>
        <p:spPr>
          <a:xfrm rot="-5400000">
            <a:off x="-140400" y="2245050"/>
            <a:ext cx="18534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FF00"/>
                </a:solidFill>
                <a:latin typeface="Press Start 2P"/>
                <a:ea typeface="Press Start 2P"/>
                <a:cs typeface="Press Start 2P"/>
                <a:sym typeface="Press Start 2P"/>
              </a:rPr>
              <a:t>Growth Rate</a:t>
            </a:r>
            <a:endParaRPr sz="11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100">
              <a:solidFill>
                <a:srgbClr val="00FF00"/>
              </a:solidFill>
              <a:latin typeface="Press Start 2P"/>
              <a:ea typeface="Press Start 2P"/>
              <a:cs typeface="Press Start 2P"/>
              <a:sym typeface="Press Start 2P"/>
            </a:endParaRPr>
          </a:p>
        </p:txBody>
      </p:sp>
      <p:grpSp>
        <p:nvGrpSpPr>
          <p:cNvPr id="802" name="Google Shape;802;p33"/>
          <p:cNvGrpSpPr/>
          <p:nvPr/>
        </p:nvGrpSpPr>
        <p:grpSpPr>
          <a:xfrm>
            <a:off x="6669325" y="3245075"/>
            <a:ext cx="789000" cy="447394"/>
            <a:chOff x="1728825" y="3527775"/>
            <a:chExt cx="789000" cy="447394"/>
          </a:xfrm>
        </p:grpSpPr>
        <p:pic>
          <p:nvPicPr>
            <p:cNvPr id="803" name="Google Shape;803;p33"/>
            <p:cNvPicPr preferRelativeResize="0"/>
            <p:nvPr/>
          </p:nvPicPr>
          <p:blipFill>
            <a:blip r:embed="rId7">
              <a:alphaModFix/>
            </a:blip>
            <a:stretch>
              <a:fillRect/>
            </a:stretch>
          </p:blipFill>
          <p:spPr>
            <a:xfrm flipH="1">
              <a:off x="1792119" y="3756921"/>
              <a:ext cx="261898" cy="218248"/>
            </a:xfrm>
            <a:prstGeom prst="rect">
              <a:avLst/>
            </a:prstGeom>
            <a:noFill/>
            <a:ln>
              <a:noFill/>
            </a:ln>
          </p:spPr>
        </p:pic>
        <p:sp>
          <p:nvSpPr>
            <p:cNvPr id="804" name="Google Shape;804;p33"/>
            <p:cNvSpPr txBox="1"/>
            <p:nvPr/>
          </p:nvSpPr>
          <p:spPr>
            <a:xfrm>
              <a:off x="1728825" y="352777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Action</a:t>
              </a:r>
              <a:endParaRPr sz="1100" b="1">
                <a:solidFill>
                  <a:srgbClr val="FFE599"/>
                </a:solidFill>
                <a:latin typeface="Courier New"/>
                <a:ea typeface="Courier New"/>
                <a:cs typeface="Courier New"/>
                <a:sym typeface="Courier New"/>
              </a:endParaRPr>
            </a:p>
          </p:txBody>
        </p:sp>
      </p:grpSp>
      <p:grpSp>
        <p:nvGrpSpPr>
          <p:cNvPr id="805" name="Google Shape;805;p33"/>
          <p:cNvGrpSpPr/>
          <p:nvPr/>
        </p:nvGrpSpPr>
        <p:grpSpPr>
          <a:xfrm>
            <a:off x="5074538" y="3283425"/>
            <a:ext cx="789000" cy="453894"/>
            <a:chOff x="3203550" y="3632250"/>
            <a:chExt cx="789000" cy="453894"/>
          </a:xfrm>
        </p:grpSpPr>
        <p:pic>
          <p:nvPicPr>
            <p:cNvPr id="806" name="Google Shape;806;p33"/>
            <p:cNvPicPr preferRelativeResize="0"/>
            <p:nvPr/>
          </p:nvPicPr>
          <p:blipFill>
            <a:blip r:embed="rId7">
              <a:alphaModFix/>
            </a:blip>
            <a:stretch>
              <a:fillRect/>
            </a:stretch>
          </p:blipFill>
          <p:spPr>
            <a:xfrm flipH="1">
              <a:off x="3347232" y="3867896"/>
              <a:ext cx="261898" cy="218248"/>
            </a:xfrm>
            <a:prstGeom prst="rect">
              <a:avLst/>
            </a:prstGeom>
            <a:noFill/>
            <a:ln>
              <a:noFill/>
            </a:ln>
          </p:spPr>
        </p:pic>
        <p:sp>
          <p:nvSpPr>
            <p:cNvPr id="807" name="Google Shape;807;p33"/>
            <p:cNvSpPr txBox="1"/>
            <p:nvPr/>
          </p:nvSpPr>
          <p:spPr>
            <a:xfrm>
              <a:off x="3203550" y="3632250"/>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Sports</a:t>
              </a:r>
              <a:endParaRPr sz="1100" b="1">
                <a:solidFill>
                  <a:srgbClr val="FFE599"/>
                </a:solidFill>
                <a:latin typeface="Courier New"/>
                <a:ea typeface="Courier New"/>
                <a:cs typeface="Courier New"/>
                <a:sym typeface="Courier New"/>
              </a:endParaRPr>
            </a:p>
          </p:txBody>
        </p:sp>
      </p:grpSp>
      <p:grpSp>
        <p:nvGrpSpPr>
          <p:cNvPr id="808" name="Google Shape;808;p33"/>
          <p:cNvGrpSpPr/>
          <p:nvPr/>
        </p:nvGrpSpPr>
        <p:grpSpPr>
          <a:xfrm>
            <a:off x="3492888" y="3091418"/>
            <a:ext cx="1258957" cy="453896"/>
            <a:chOff x="4570800" y="3394550"/>
            <a:chExt cx="957600" cy="397144"/>
          </a:xfrm>
        </p:grpSpPr>
        <p:pic>
          <p:nvPicPr>
            <p:cNvPr id="809" name="Google Shape;809;p33"/>
            <p:cNvPicPr preferRelativeResize="0"/>
            <p:nvPr/>
          </p:nvPicPr>
          <p:blipFill>
            <a:blip r:embed="rId7">
              <a:alphaModFix/>
            </a:blip>
            <a:stretch>
              <a:fillRect/>
            </a:stretch>
          </p:blipFill>
          <p:spPr>
            <a:xfrm flipH="1">
              <a:off x="4840544" y="3573446"/>
              <a:ext cx="261898" cy="218248"/>
            </a:xfrm>
            <a:prstGeom prst="rect">
              <a:avLst/>
            </a:prstGeom>
            <a:noFill/>
            <a:ln>
              <a:noFill/>
            </a:ln>
          </p:spPr>
        </p:pic>
        <p:sp>
          <p:nvSpPr>
            <p:cNvPr id="810" name="Google Shape;810;p33"/>
            <p:cNvSpPr txBox="1"/>
            <p:nvPr/>
          </p:nvSpPr>
          <p:spPr>
            <a:xfrm>
              <a:off x="4570800" y="3394550"/>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Role-playing</a:t>
              </a:r>
              <a:endParaRPr sz="1100" b="1">
                <a:solidFill>
                  <a:srgbClr val="FFE599"/>
                </a:solidFill>
                <a:latin typeface="Courier New"/>
                <a:ea typeface="Courier New"/>
                <a:cs typeface="Courier New"/>
                <a:sym typeface="Courier New"/>
              </a:endParaRPr>
            </a:p>
          </p:txBody>
        </p:sp>
      </p:grpSp>
      <p:grpSp>
        <p:nvGrpSpPr>
          <p:cNvPr id="811" name="Google Shape;811;p33"/>
          <p:cNvGrpSpPr/>
          <p:nvPr/>
        </p:nvGrpSpPr>
        <p:grpSpPr>
          <a:xfrm>
            <a:off x="3561425" y="3548600"/>
            <a:ext cx="789000" cy="424919"/>
            <a:chOff x="4743050" y="3898425"/>
            <a:chExt cx="789000" cy="424919"/>
          </a:xfrm>
        </p:grpSpPr>
        <p:pic>
          <p:nvPicPr>
            <p:cNvPr id="812" name="Google Shape;812;p33"/>
            <p:cNvPicPr preferRelativeResize="0"/>
            <p:nvPr/>
          </p:nvPicPr>
          <p:blipFill>
            <a:blip r:embed="rId7">
              <a:alphaModFix/>
            </a:blip>
            <a:stretch>
              <a:fillRect/>
            </a:stretch>
          </p:blipFill>
          <p:spPr>
            <a:xfrm flipH="1">
              <a:off x="4918644" y="4105096"/>
              <a:ext cx="261898" cy="218248"/>
            </a:xfrm>
            <a:prstGeom prst="rect">
              <a:avLst/>
            </a:prstGeom>
            <a:noFill/>
            <a:ln>
              <a:noFill/>
            </a:ln>
          </p:spPr>
        </p:pic>
        <p:sp>
          <p:nvSpPr>
            <p:cNvPr id="813" name="Google Shape;813;p33"/>
            <p:cNvSpPr txBox="1"/>
            <p:nvPr/>
          </p:nvSpPr>
          <p:spPr>
            <a:xfrm>
              <a:off x="4743050" y="389842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Misc.</a:t>
              </a:r>
              <a:endParaRPr sz="1100" b="1">
                <a:solidFill>
                  <a:srgbClr val="FFE599"/>
                </a:solidFill>
                <a:latin typeface="Courier New"/>
                <a:ea typeface="Courier New"/>
                <a:cs typeface="Courier New"/>
                <a:sym typeface="Courier New"/>
              </a:endParaRPr>
            </a:p>
          </p:txBody>
        </p:sp>
      </p:grpSp>
      <p:grpSp>
        <p:nvGrpSpPr>
          <p:cNvPr id="814" name="Google Shape;814;p33"/>
          <p:cNvGrpSpPr/>
          <p:nvPr/>
        </p:nvGrpSpPr>
        <p:grpSpPr>
          <a:xfrm>
            <a:off x="1388575" y="2995547"/>
            <a:ext cx="957600" cy="216806"/>
            <a:chOff x="6972650" y="3328422"/>
            <a:chExt cx="957600" cy="216806"/>
          </a:xfrm>
        </p:grpSpPr>
        <p:pic>
          <p:nvPicPr>
            <p:cNvPr id="815" name="Google Shape;815;p33"/>
            <p:cNvPicPr preferRelativeResize="0"/>
            <p:nvPr/>
          </p:nvPicPr>
          <p:blipFill>
            <a:blip r:embed="rId8">
              <a:alphaModFix/>
            </a:blip>
            <a:stretch>
              <a:fillRect/>
            </a:stretch>
          </p:blipFill>
          <p:spPr>
            <a:xfrm>
              <a:off x="7183775" y="3328422"/>
              <a:ext cx="216801" cy="216806"/>
            </a:xfrm>
            <a:prstGeom prst="rect">
              <a:avLst/>
            </a:prstGeom>
            <a:noFill/>
            <a:ln>
              <a:noFill/>
            </a:ln>
          </p:spPr>
        </p:pic>
        <p:sp>
          <p:nvSpPr>
            <p:cNvPr id="816" name="Google Shape;816;p33"/>
            <p:cNvSpPr txBox="1"/>
            <p:nvPr/>
          </p:nvSpPr>
          <p:spPr>
            <a:xfrm>
              <a:off x="6972650" y="3404750"/>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Puzzle</a:t>
              </a:r>
              <a:endParaRPr sz="1100" b="1">
                <a:solidFill>
                  <a:srgbClr val="FFE599"/>
                </a:solidFill>
                <a:latin typeface="Courier New"/>
                <a:ea typeface="Courier New"/>
                <a:cs typeface="Courier New"/>
                <a:sym typeface="Courier New"/>
              </a:endParaRPr>
            </a:p>
          </p:txBody>
        </p:sp>
      </p:grpSp>
      <p:grpSp>
        <p:nvGrpSpPr>
          <p:cNvPr id="817" name="Google Shape;817;p33"/>
          <p:cNvGrpSpPr/>
          <p:nvPr/>
        </p:nvGrpSpPr>
        <p:grpSpPr>
          <a:xfrm>
            <a:off x="3005888" y="3258088"/>
            <a:ext cx="957600" cy="421366"/>
            <a:chOff x="5436300" y="3612063"/>
            <a:chExt cx="957600" cy="421366"/>
          </a:xfrm>
        </p:grpSpPr>
        <p:pic>
          <p:nvPicPr>
            <p:cNvPr id="818" name="Google Shape;818;p33"/>
            <p:cNvPicPr preferRelativeResize="0"/>
            <p:nvPr/>
          </p:nvPicPr>
          <p:blipFill>
            <a:blip r:embed="rId8">
              <a:alphaModFix/>
            </a:blip>
            <a:stretch>
              <a:fillRect/>
            </a:stretch>
          </p:blipFill>
          <p:spPr>
            <a:xfrm>
              <a:off x="5560975" y="3816622"/>
              <a:ext cx="216801" cy="216806"/>
            </a:xfrm>
            <a:prstGeom prst="rect">
              <a:avLst/>
            </a:prstGeom>
            <a:noFill/>
            <a:ln>
              <a:noFill/>
            </a:ln>
          </p:spPr>
        </p:pic>
        <p:sp>
          <p:nvSpPr>
            <p:cNvPr id="819" name="Google Shape;819;p33"/>
            <p:cNvSpPr txBox="1"/>
            <p:nvPr/>
          </p:nvSpPr>
          <p:spPr>
            <a:xfrm>
              <a:off x="5436300" y="361206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Racing</a:t>
              </a:r>
              <a:endParaRPr sz="1100" b="1">
                <a:solidFill>
                  <a:srgbClr val="FFE599"/>
                </a:solidFill>
                <a:latin typeface="Courier New"/>
                <a:ea typeface="Courier New"/>
                <a:cs typeface="Courier New"/>
                <a:sym typeface="Courier New"/>
              </a:endParaRPr>
            </a:p>
          </p:txBody>
        </p:sp>
      </p:grpSp>
      <p:grpSp>
        <p:nvGrpSpPr>
          <p:cNvPr id="820" name="Google Shape;820;p33"/>
          <p:cNvGrpSpPr/>
          <p:nvPr/>
        </p:nvGrpSpPr>
        <p:grpSpPr>
          <a:xfrm>
            <a:off x="2048300" y="3423700"/>
            <a:ext cx="957600" cy="398366"/>
            <a:chOff x="6309250" y="3793613"/>
            <a:chExt cx="957600" cy="398366"/>
          </a:xfrm>
        </p:grpSpPr>
        <p:pic>
          <p:nvPicPr>
            <p:cNvPr id="821" name="Google Shape;821;p33"/>
            <p:cNvPicPr preferRelativeResize="0"/>
            <p:nvPr/>
          </p:nvPicPr>
          <p:blipFill>
            <a:blip r:embed="rId8">
              <a:alphaModFix/>
            </a:blip>
            <a:stretch>
              <a:fillRect/>
            </a:stretch>
          </p:blipFill>
          <p:spPr>
            <a:xfrm>
              <a:off x="6506900" y="3975172"/>
              <a:ext cx="216801" cy="216806"/>
            </a:xfrm>
            <a:prstGeom prst="rect">
              <a:avLst/>
            </a:prstGeom>
            <a:noFill/>
            <a:ln>
              <a:noFill/>
            </a:ln>
          </p:spPr>
        </p:pic>
        <p:sp>
          <p:nvSpPr>
            <p:cNvPr id="822" name="Google Shape;822;p33"/>
            <p:cNvSpPr txBox="1"/>
            <p:nvPr/>
          </p:nvSpPr>
          <p:spPr>
            <a:xfrm>
              <a:off x="6309250" y="379361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Fighting</a:t>
              </a:r>
              <a:endParaRPr sz="1100" b="1">
                <a:solidFill>
                  <a:srgbClr val="FFE599"/>
                </a:solidFill>
                <a:latin typeface="Courier New"/>
                <a:ea typeface="Courier New"/>
                <a:cs typeface="Courier New"/>
                <a:sym typeface="Courier New"/>
              </a:endParaRPr>
            </a:p>
          </p:txBody>
        </p:sp>
      </p:grpSp>
      <p:grpSp>
        <p:nvGrpSpPr>
          <p:cNvPr id="823" name="Google Shape;823;p33"/>
          <p:cNvGrpSpPr/>
          <p:nvPr/>
        </p:nvGrpSpPr>
        <p:grpSpPr>
          <a:xfrm>
            <a:off x="2757300" y="3596035"/>
            <a:ext cx="957600" cy="224040"/>
            <a:chOff x="5660875" y="3975172"/>
            <a:chExt cx="957600" cy="224040"/>
          </a:xfrm>
        </p:grpSpPr>
        <p:pic>
          <p:nvPicPr>
            <p:cNvPr id="824" name="Google Shape;824;p33"/>
            <p:cNvPicPr preferRelativeResize="0"/>
            <p:nvPr/>
          </p:nvPicPr>
          <p:blipFill>
            <a:blip r:embed="rId8">
              <a:alphaModFix/>
            </a:blip>
            <a:stretch>
              <a:fillRect/>
            </a:stretch>
          </p:blipFill>
          <p:spPr>
            <a:xfrm>
              <a:off x="5806700" y="3975172"/>
              <a:ext cx="216801" cy="216806"/>
            </a:xfrm>
            <a:prstGeom prst="rect">
              <a:avLst/>
            </a:prstGeom>
            <a:noFill/>
            <a:ln>
              <a:noFill/>
            </a:ln>
          </p:spPr>
        </p:pic>
        <p:sp>
          <p:nvSpPr>
            <p:cNvPr id="825" name="Google Shape;825;p33"/>
            <p:cNvSpPr txBox="1"/>
            <p:nvPr/>
          </p:nvSpPr>
          <p:spPr>
            <a:xfrm>
              <a:off x="5660875" y="407681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Platform</a:t>
              </a:r>
              <a:endParaRPr sz="1100" b="1">
                <a:solidFill>
                  <a:srgbClr val="FFE599"/>
                </a:solidFill>
                <a:latin typeface="Courier New"/>
                <a:ea typeface="Courier New"/>
                <a:cs typeface="Courier New"/>
                <a:sym typeface="Courier New"/>
              </a:endParaRPr>
            </a:p>
          </p:txBody>
        </p:sp>
      </p:grpSp>
      <p:grpSp>
        <p:nvGrpSpPr>
          <p:cNvPr id="826" name="Google Shape;826;p33"/>
          <p:cNvGrpSpPr/>
          <p:nvPr/>
        </p:nvGrpSpPr>
        <p:grpSpPr>
          <a:xfrm>
            <a:off x="1261013" y="3490447"/>
            <a:ext cx="957600" cy="264865"/>
            <a:chOff x="6993588" y="3842172"/>
            <a:chExt cx="957600" cy="264865"/>
          </a:xfrm>
        </p:grpSpPr>
        <p:pic>
          <p:nvPicPr>
            <p:cNvPr id="827" name="Google Shape;827;p33"/>
            <p:cNvPicPr preferRelativeResize="0"/>
            <p:nvPr/>
          </p:nvPicPr>
          <p:blipFill>
            <a:blip r:embed="rId8">
              <a:alphaModFix/>
            </a:blip>
            <a:stretch>
              <a:fillRect/>
            </a:stretch>
          </p:blipFill>
          <p:spPr>
            <a:xfrm>
              <a:off x="7266850" y="3842172"/>
              <a:ext cx="216801" cy="216806"/>
            </a:xfrm>
            <a:prstGeom prst="rect">
              <a:avLst/>
            </a:prstGeom>
            <a:noFill/>
            <a:ln>
              <a:noFill/>
            </a:ln>
          </p:spPr>
        </p:pic>
        <p:sp>
          <p:nvSpPr>
            <p:cNvPr id="828" name="Google Shape;828;p33"/>
            <p:cNvSpPr txBox="1"/>
            <p:nvPr/>
          </p:nvSpPr>
          <p:spPr>
            <a:xfrm>
              <a:off x="6993588" y="3984638"/>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Strategy</a:t>
              </a:r>
              <a:endParaRPr sz="1100" b="1">
                <a:solidFill>
                  <a:srgbClr val="FFE599"/>
                </a:solidFill>
                <a:latin typeface="Courier New"/>
                <a:ea typeface="Courier New"/>
                <a:cs typeface="Courier New"/>
                <a:sym typeface="Courier New"/>
              </a:endParaRPr>
            </a:p>
          </p:txBody>
        </p:sp>
      </p:grpSp>
      <p:grpSp>
        <p:nvGrpSpPr>
          <p:cNvPr id="829" name="Google Shape;829;p33"/>
          <p:cNvGrpSpPr/>
          <p:nvPr/>
        </p:nvGrpSpPr>
        <p:grpSpPr>
          <a:xfrm>
            <a:off x="2048300" y="648637"/>
            <a:ext cx="1026600" cy="314638"/>
            <a:chOff x="6147575" y="1008175"/>
            <a:chExt cx="1026600" cy="314638"/>
          </a:xfrm>
        </p:grpSpPr>
        <p:pic>
          <p:nvPicPr>
            <p:cNvPr id="830" name="Google Shape;830;p33"/>
            <p:cNvPicPr preferRelativeResize="0"/>
            <p:nvPr/>
          </p:nvPicPr>
          <p:blipFill>
            <a:blip r:embed="rId9">
              <a:alphaModFix/>
            </a:blip>
            <a:stretch>
              <a:fillRect/>
            </a:stretch>
          </p:blipFill>
          <p:spPr>
            <a:xfrm>
              <a:off x="6395076" y="1008175"/>
              <a:ext cx="216801" cy="216826"/>
            </a:xfrm>
            <a:prstGeom prst="rect">
              <a:avLst/>
            </a:prstGeom>
            <a:noFill/>
            <a:ln>
              <a:noFill/>
            </a:ln>
          </p:spPr>
        </p:pic>
        <p:sp>
          <p:nvSpPr>
            <p:cNvPr id="831" name="Google Shape;831;p33"/>
            <p:cNvSpPr txBox="1"/>
            <p:nvPr/>
          </p:nvSpPr>
          <p:spPr>
            <a:xfrm>
              <a:off x="6147575" y="1165613"/>
              <a:ext cx="1026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Simulation</a:t>
              </a:r>
              <a:endParaRPr sz="1100" b="1">
                <a:solidFill>
                  <a:srgbClr val="FFE599"/>
                </a:solidFill>
                <a:latin typeface="Courier New"/>
                <a:ea typeface="Courier New"/>
                <a:cs typeface="Courier New"/>
                <a:sym typeface="Courier New"/>
              </a:endParaRPr>
            </a:p>
          </p:txBody>
        </p:sp>
      </p:grpSp>
      <p:grpSp>
        <p:nvGrpSpPr>
          <p:cNvPr id="832" name="Google Shape;832;p33"/>
          <p:cNvGrpSpPr/>
          <p:nvPr/>
        </p:nvGrpSpPr>
        <p:grpSpPr>
          <a:xfrm>
            <a:off x="1501450" y="1467625"/>
            <a:ext cx="1026600" cy="275100"/>
            <a:chOff x="6709625" y="1834375"/>
            <a:chExt cx="1026600" cy="275100"/>
          </a:xfrm>
        </p:grpSpPr>
        <p:pic>
          <p:nvPicPr>
            <p:cNvPr id="833" name="Google Shape;833;p33"/>
            <p:cNvPicPr preferRelativeResize="0"/>
            <p:nvPr/>
          </p:nvPicPr>
          <p:blipFill>
            <a:blip r:embed="rId9">
              <a:alphaModFix/>
            </a:blip>
            <a:stretch>
              <a:fillRect/>
            </a:stretch>
          </p:blipFill>
          <p:spPr>
            <a:xfrm>
              <a:off x="6988876" y="1834375"/>
              <a:ext cx="216801" cy="216826"/>
            </a:xfrm>
            <a:prstGeom prst="rect">
              <a:avLst/>
            </a:prstGeom>
            <a:noFill/>
            <a:ln>
              <a:noFill/>
            </a:ln>
          </p:spPr>
        </p:pic>
        <p:sp>
          <p:nvSpPr>
            <p:cNvPr id="834" name="Google Shape;834;p33"/>
            <p:cNvSpPr txBox="1"/>
            <p:nvPr/>
          </p:nvSpPr>
          <p:spPr>
            <a:xfrm>
              <a:off x="6709625" y="1952275"/>
              <a:ext cx="1026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Adventure</a:t>
              </a:r>
              <a:endParaRPr sz="1100" b="1">
                <a:solidFill>
                  <a:srgbClr val="FFE599"/>
                </a:solidFill>
                <a:latin typeface="Courier New"/>
                <a:ea typeface="Courier New"/>
                <a:cs typeface="Courier New"/>
                <a:sym typeface="Courier New"/>
              </a:endParaRPr>
            </a:p>
          </p:txBody>
        </p:sp>
      </p:grpSp>
      <p:grpSp>
        <p:nvGrpSpPr>
          <p:cNvPr id="835" name="Google Shape;835;p33"/>
          <p:cNvGrpSpPr/>
          <p:nvPr/>
        </p:nvGrpSpPr>
        <p:grpSpPr>
          <a:xfrm>
            <a:off x="4279513" y="1784002"/>
            <a:ext cx="789000" cy="242498"/>
            <a:chOff x="3972538" y="2151527"/>
            <a:chExt cx="789000" cy="242498"/>
          </a:xfrm>
        </p:grpSpPr>
        <p:pic>
          <p:nvPicPr>
            <p:cNvPr id="836" name="Google Shape;836;p33"/>
            <p:cNvPicPr preferRelativeResize="0"/>
            <p:nvPr/>
          </p:nvPicPr>
          <p:blipFill>
            <a:blip r:embed="rId10">
              <a:alphaModFix/>
            </a:blip>
            <a:stretch>
              <a:fillRect/>
            </a:stretch>
          </p:blipFill>
          <p:spPr>
            <a:xfrm>
              <a:off x="4192850" y="2151527"/>
              <a:ext cx="198699" cy="189118"/>
            </a:xfrm>
            <a:prstGeom prst="rect">
              <a:avLst/>
            </a:prstGeom>
            <a:noFill/>
            <a:ln>
              <a:noFill/>
            </a:ln>
          </p:spPr>
        </p:pic>
        <p:sp>
          <p:nvSpPr>
            <p:cNvPr id="837" name="Google Shape;837;p33"/>
            <p:cNvSpPr txBox="1"/>
            <p:nvPr/>
          </p:nvSpPr>
          <p:spPr>
            <a:xfrm>
              <a:off x="3972538" y="223682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Shooter</a:t>
              </a:r>
              <a:endParaRPr sz="1100" b="1">
                <a:solidFill>
                  <a:srgbClr val="FFE599"/>
                </a:solidFill>
                <a:latin typeface="Courier New"/>
                <a:ea typeface="Courier New"/>
                <a:cs typeface="Courier New"/>
                <a:sym typeface="Courier New"/>
              </a:endParaRPr>
            </a:p>
          </p:txBody>
        </p:sp>
      </p:grpSp>
      <p:pic>
        <p:nvPicPr>
          <p:cNvPr id="838" name="Google Shape;838;p33"/>
          <p:cNvPicPr preferRelativeResize="0"/>
          <p:nvPr/>
        </p:nvPicPr>
        <p:blipFill>
          <a:blip r:embed="rId11">
            <a:alphaModFix/>
          </a:blip>
          <a:stretch>
            <a:fillRect/>
          </a:stretch>
        </p:blipFill>
        <p:spPr>
          <a:xfrm>
            <a:off x="7405788" y="1370825"/>
            <a:ext cx="1537623" cy="314650"/>
          </a:xfrm>
          <a:prstGeom prst="rect">
            <a:avLst/>
          </a:prstGeom>
          <a:noFill/>
          <a:ln>
            <a:noFill/>
          </a:ln>
        </p:spPr>
      </p:pic>
      <p:pic>
        <p:nvPicPr>
          <p:cNvPr id="839" name="Google Shape;839;p33"/>
          <p:cNvPicPr preferRelativeResize="0"/>
          <p:nvPr/>
        </p:nvPicPr>
        <p:blipFill>
          <a:blip r:embed="rId12">
            <a:alphaModFix/>
          </a:blip>
          <a:stretch>
            <a:fillRect/>
          </a:stretch>
        </p:blipFill>
        <p:spPr>
          <a:xfrm>
            <a:off x="7654963" y="1317713"/>
            <a:ext cx="1680300" cy="1680300"/>
          </a:xfrm>
          <a:prstGeom prst="rect">
            <a:avLst/>
          </a:prstGeom>
          <a:noFill/>
          <a:ln>
            <a:noFill/>
          </a:ln>
        </p:spPr>
      </p:pic>
      <p:pic>
        <p:nvPicPr>
          <p:cNvPr id="840" name="Google Shape;840;p33"/>
          <p:cNvPicPr preferRelativeResize="0"/>
          <p:nvPr/>
        </p:nvPicPr>
        <p:blipFill>
          <a:blip r:embed="rId13">
            <a:alphaModFix/>
          </a:blip>
          <a:stretch>
            <a:fillRect/>
          </a:stretch>
        </p:blipFill>
        <p:spPr>
          <a:xfrm>
            <a:off x="7458325" y="1843523"/>
            <a:ext cx="610876" cy="728238"/>
          </a:xfrm>
          <a:prstGeom prst="rect">
            <a:avLst/>
          </a:prstGeom>
          <a:noFill/>
          <a:ln>
            <a:noFill/>
          </a:ln>
        </p:spPr>
      </p:pic>
      <p:pic>
        <p:nvPicPr>
          <p:cNvPr id="841" name="Google Shape;841;p33"/>
          <p:cNvPicPr preferRelativeResize="0"/>
          <p:nvPr/>
        </p:nvPicPr>
        <p:blipFill>
          <a:blip r:embed="rId14">
            <a:alphaModFix/>
          </a:blip>
          <a:stretch>
            <a:fillRect/>
          </a:stretch>
        </p:blipFill>
        <p:spPr>
          <a:xfrm>
            <a:off x="7405138" y="2687950"/>
            <a:ext cx="1491624" cy="314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5"/>
        <p:cNvGrpSpPr/>
        <p:nvPr/>
      </p:nvGrpSpPr>
      <p:grpSpPr>
        <a:xfrm>
          <a:off x="0" y="0"/>
          <a:ext cx="0" cy="0"/>
          <a:chOff x="0" y="0"/>
          <a:chExt cx="0" cy="0"/>
        </a:xfrm>
      </p:grpSpPr>
      <p:sp>
        <p:nvSpPr>
          <p:cNvPr id="846" name="Google Shape;846;p34"/>
          <p:cNvSpPr/>
          <p:nvPr/>
        </p:nvSpPr>
        <p:spPr>
          <a:xfrm>
            <a:off x="1097675" y="804950"/>
            <a:ext cx="5868600" cy="32949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6114275" y="150575"/>
            <a:ext cx="28974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8" name="Google Shape;848;p34"/>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849" name="Google Shape;849;p34"/>
          <p:cNvSpPr txBox="1"/>
          <p:nvPr/>
        </p:nvSpPr>
        <p:spPr>
          <a:xfrm>
            <a:off x="6284525" y="212675"/>
            <a:ext cx="2825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Recommendation</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850" name="Google Shape;850;p34"/>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851" name="Google Shape;851;p34"/>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852" name="Google Shape;852;p34"/>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853" name="Google Shape;853;p34"/>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pic>
        <p:nvPicPr>
          <p:cNvPr id="854" name="Google Shape;854;p34"/>
          <p:cNvPicPr preferRelativeResize="0"/>
          <p:nvPr/>
        </p:nvPicPr>
        <p:blipFill>
          <a:blip r:embed="rId4">
            <a:alphaModFix amt="66000"/>
          </a:blip>
          <a:stretch>
            <a:fillRect/>
          </a:stretch>
        </p:blipFill>
        <p:spPr>
          <a:xfrm>
            <a:off x="48975" y="3824875"/>
            <a:ext cx="957651" cy="1056626"/>
          </a:xfrm>
          <a:prstGeom prst="rect">
            <a:avLst/>
          </a:prstGeom>
          <a:noFill/>
          <a:ln>
            <a:noFill/>
          </a:ln>
        </p:spPr>
      </p:pic>
      <p:sp>
        <p:nvSpPr>
          <p:cNvPr id="855" name="Google Shape;855;p34"/>
          <p:cNvSpPr txBox="1"/>
          <p:nvPr/>
        </p:nvSpPr>
        <p:spPr>
          <a:xfrm>
            <a:off x="2613693" y="3193260"/>
            <a:ext cx="4248900" cy="9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Grow player base</a:t>
            </a:r>
            <a:endParaRPr sz="2000">
              <a:solidFill>
                <a:srgbClr val="9FBB21"/>
              </a:solidFill>
              <a:latin typeface="Press Start 2P"/>
              <a:ea typeface="Press Start 2P"/>
              <a:cs typeface="Press Start 2P"/>
              <a:sym typeface="Press Start 2P"/>
            </a:endParaRPr>
          </a:p>
        </p:txBody>
      </p:sp>
      <p:sp>
        <p:nvSpPr>
          <p:cNvPr id="856" name="Google Shape;856;p34"/>
          <p:cNvSpPr txBox="1"/>
          <p:nvPr/>
        </p:nvSpPr>
        <p:spPr>
          <a:xfrm>
            <a:off x="2566553" y="1983201"/>
            <a:ext cx="40764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Improve player loyalty</a:t>
            </a:r>
            <a:endParaRPr sz="2000">
              <a:solidFill>
                <a:srgbClr val="9FBB21"/>
              </a:solidFill>
              <a:latin typeface="Press Start 2P"/>
              <a:ea typeface="Press Start 2P"/>
              <a:cs typeface="Press Start 2P"/>
              <a:sym typeface="Press Start 2P"/>
            </a:endParaRPr>
          </a:p>
        </p:txBody>
      </p:sp>
      <p:sp>
        <p:nvSpPr>
          <p:cNvPr id="857" name="Google Shape;857;p34"/>
          <p:cNvSpPr txBox="1"/>
          <p:nvPr/>
        </p:nvSpPr>
        <p:spPr>
          <a:xfrm>
            <a:off x="2613706" y="1201885"/>
            <a:ext cx="4076400" cy="6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Monetization</a:t>
            </a:r>
            <a:endParaRPr sz="2000">
              <a:solidFill>
                <a:srgbClr val="9FBB21"/>
              </a:solidFill>
              <a:latin typeface="Press Start 2P"/>
              <a:ea typeface="Press Start 2P"/>
              <a:cs typeface="Press Start 2P"/>
              <a:sym typeface="Press Start 2P"/>
            </a:endParaRPr>
          </a:p>
        </p:txBody>
      </p:sp>
      <p:pic>
        <p:nvPicPr>
          <p:cNvPr id="858" name="Google Shape;858;p34"/>
          <p:cNvPicPr preferRelativeResize="0"/>
          <p:nvPr/>
        </p:nvPicPr>
        <p:blipFill>
          <a:blip r:embed="rId6">
            <a:alphaModFix/>
          </a:blip>
          <a:stretch>
            <a:fillRect/>
          </a:stretch>
        </p:blipFill>
        <p:spPr>
          <a:xfrm flipH="1">
            <a:off x="7245224" y="1559056"/>
            <a:ext cx="1632950" cy="1360752"/>
          </a:xfrm>
          <a:prstGeom prst="rect">
            <a:avLst/>
          </a:prstGeom>
          <a:noFill/>
          <a:ln>
            <a:noFill/>
          </a:ln>
        </p:spPr>
      </p:pic>
      <p:pic>
        <p:nvPicPr>
          <p:cNvPr id="859" name="Google Shape;859;p34"/>
          <p:cNvPicPr preferRelativeResize="0"/>
          <p:nvPr/>
        </p:nvPicPr>
        <p:blipFill>
          <a:blip r:embed="rId7">
            <a:alphaModFix/>
          </a:blip>
          <a:stretch>
            <a:fillRect/>
          </a:stretch>
        </p:blipFill>
        <p:spPr>
          <a:xfrm>
            <a:off x="1620072" y="1983201"/>
            <a:ext cx="848092" cy="739685"/>
          </a:xfrm>
          <a:prstGeom prst="rect">
            <a:avLst/>
          </a:prstGeom>
          <a:noFill/>
          <a:ln>
            <a:noFill/>
          </a:ln>
        </p:spPr>
      </p:pic>
      <p:pic>
        <p:nvPicPr>
          <p:cNvPr id="860" name="Google Shape;860;p34"/>
          <p:cNvPicPr preferRelativeResize="0"/>
          <p:nvPr/>
        </p:nvPicPr>
        <p:blipFill>
          <a:blip r:embed="rId8">
            <a:alphaModFix/>
          </a:blip>
          <a:stretch>
            <a:fillRect/>
          </a:stretch>
        </p:blipFill>
        <p:spPr>
          <a:xfrm>
            <a:off x="1640332" y="3112430"/>
            <a:ext cx="807558" cy="704351"/>
          </a:xfrm>
          <a:prstGeom prst="rect">
            <a:avLst/>
          </a:prstGeom>
          <a:noFill/>
          <a:ln>
            <a:noFill/>
          </a:ln>
        </p:spPr>
      </p:pic>
      <p:pic>
        <p:nvPicPr>
          <p:cNvPr id="861" name="Google Shape;861;p34"/>
          <p:cNvPicPr preferRelativeResize="0"/>
          <p:nvPr/>
        </p:nvPicPr>
        <p:blipFill>
          <a:blip r:embed="rId9">
            <a:alphaModFix/>
          </a:blip>
          <a:stretch>
            <a:fillRect/>
          </a:stretch>
        </p:blipFill>
        <p:spPr>
          <a:xfrm>
            <a:off x="1662097" y="992728"/>
            <a:ext cx="764041" cy="666378"/>
          </a:xfrm>
          <a:prstGeom prst="rect">
            <a:avLst/>
          </a:prstGeom>
          <a:noFill/>
          <a:ln>
            <a:noFill/>
          </a:ln>
          <a:effectLst>
            <a:outerShdw blurRad="57150" dist="19050" dir="5400000" algn="bl" rotWithShape="0">
              <a:schemeClr val="dk2">
                <a:alpha val="50000"/>
              </a:scheme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5"/>
        <p:cNvGrpSpPr/>
        <p:nvPr/>
      </p:nvGrpSpPr>
      <p:grpSpPr>
        <a:xfrm>
          <a:off x="0" y="0"/>
          <a:ext cx="0" cy="0"/>
          <a:chOff x="0" y="0"/>
          <a:chExt cx="0" cy="0"/>
        </a:xfrm>
      </p:grpSpPr>
      <p:pic>
        <p:nvPicPr>
          <p:cNvPr id="866" name="Google Shape;866;p35"/>
          <p:cNvPicPr preferRelativeResize="0"/>
          <p:nvPr/>
        </p:nvPicPr>
        <p:blipFill>
          <a:blip r:embed="rId3">
            <a:alphaModFix/>
          </a:blip>
          <a:stretch>
            <a:fillRect/>
          </a:stretch>
        </p:blipFill>
        <p:spPr>
          <a:xfrm>
            <a:off x="1024938" y="540871"/>
            <a:ext cx="6245352" cy="3703320"/>
          </a:xfrm>
          <a:prstGeom prst="rect">
            <a:avLst/>
          </a:prstGeom>
          <a:noFill/>
          <a:ln>
            <a:noFill/>
          </a:ln>
        </p:spPr>
      </p:pic>
      <p:pic>
        <p:nvPicPr>
          <p:cNvPr id="867" name="Google Shape;867;p35"/>
          <p:cNvPicPr preferRelativeResize="0"/>
          <p:nvPr/>
        </p:nvPicPr>
        <p:blipFill rotWithShape="1">
          <a:blip r:embed="rId4">
            <a:alphaModFix/>
          </a:blip>
          <a:srcRect l="606" t="10929"/>
          <a:stretch/>
        </p:blipFill>
        <p:spPr>
          <a:xfrm>
            <a:off x="0" y="4881500"/>
            <a:ext cx="9143999" cy="262000"/>
          </a:xfrm>
          <a:prstGeom prst="rect">
            <a:avLst/>
          </a:prstGeom>
          <a:noFill/>
          <a:ln>
            <a:noFill/>
          </a:ln>
        </p:spPr>
      </p:pic>
      <p:pic>
        <p:nvPicPr>
          <p:cNvPr id="868" name="Google Shape;868;p35"/>
          <p:cNvPicPr preferRelativeResize="0"/>
          <p:nvPr/>
        </p:nvPicPr>
        <p:blipFill>
          <a:blip r:embed="rId5">
            <a:alphaModFix amt="66000"/>
          </a:blip>
          <a:stretch>
            <a:fillRect/>
          </a:stretch>
        </p:blipFill>
        <p:spPr>
          <a:xfrm>
            <a:off x="48975" y="3824875"/>
            <a:ext cx="957651" cy="1056626"/>
          </a:xfrm>
          <a:prstGeom prst="rect">
            <a:avLst/>
          </a:prstGeom>
          <a:noFill/>
          <a:ln>
            <a:noFill/>
          </a:ln>
        </p:spPr>
      </p:pic>
      <p:pic>
        <p:nvPicPr>
          <p:cNvPr id="869" name="Google Shape;869;p35"/>
          <p:cNvPicPr preferRelativeResize="0"/>
          <p:nvPr/>
        </p:nvPicPr>
        <p:blipFill>
          <a:blip r:embed="rId5">
            <a:alphaModFix amt="66000"/>
          </a:blip>
          <a:stretch>
            <a:fillRect/>
          </a:stretch>
        </p:blipFill>
        <p:spPr>
          <a:xfrm>
            <a:off x="8144875" y="3824875"/>
            <a:ext cx="957651" cy="1056626"/>
          </a:xfrm>
          <a:prstGeom prst="rect">
            <a:avLst/>
          </a:prstGeom>
          <a:noFill/>
          <a:ln>
            <a:noFill/>
          </a:ln>
        </p:spPr>
      </p:pic>
      <p:pic>
        <p:nvPicPr>
          <p:cNvPr id="870" name="Google Shape;870;p35"/>
          <p:cNvPicPr preferRelativeResize="0"/>
          <p:nvPr/>
        </p:nvPicPr>
        <p:blipFill rotWithShape="1">
          <a:blip r:embed="rId6">
            <a:alphaModFix amt="80000"/>
          </a:blip>
          <a:srcRect t="8930" b="-8929"/>
          <a:stretch/>
        </p:blipFill>
        <p:spPr>
          <a:xfrm>
            <a:off x="-82725" y="-158600"/>
            <a:ext cx="2226998" cy="1252676"/>
          </a:xfrm>
          <a:prstGeom prst="rect">
            <a:avLst/>
          </a:prstGeom>
          <a:noFill/>
          <a:ln>
            <a:noFill/>
          </a:ln>
        </p:spPr>
      </p:pic>
      <p:sp>
        <p:nvSpPr>
          <p:cNvPr id="871" name="Google Shape;871;p35"/>
          <p:cNvSpPr/>
          <p:nvPr/>
        </p:nvSpPr>
        <p:spPr>
          <a:xfrm>
            <a:off x="1412175" y="677100"/>
            <a:ext cx="5671200" cy="3300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2" name="Google Shape;872;p35"/>
          <p:cNvSpPr/>
          <p:nvPr/>
        </p:nvSpPr>
        <p:spPr>
          <a:xfrm>
            <a:off x="1310250" y="2971525"/>
            <a:ext cx="2124600" cy="9945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3" name="Google Shape;873;p35"/>
          <p:cNvCxnSpPr/>
          <p:nvPr/>
        </p:nvCxnSpPr>
        <p:spPr>
          <a:xfrm rot="10800000" flipH="1">
            <a:off x="1354800" y="2993500"/>
            <a:ext cx="5803500" cy="6000"/>
          </a:xfrm>
          <a:prstGeom prst="straightConnector1">
            <a:avLst/>
          </a:prstGeom>
          <a:noFill/>
          <a:ln w="9525" cap="flat" cmpd="sng">
            <a:solidFill>
              <a:schemeClr val="dk2"/>
            </a:solidFill>
            <a:prstDash val="solid"/>
            <a:round/>
            <a:headEnd type="none" w="med" len="med"/>
            <a:tailEnd type="none" w="med" len="med"/>
          </a:ln>
        </p:spPr>
      </p:cxnSp>
      <p:cxnSp>
        <p:nvCxnSpPr>
          <p:cNvPr id="874" name="Google Shape;874;p35"/>
          <p:cNvCxnSpPr/>
          <p:nvPr/>
        </p:nvCxnSpPr>
        <p:spPr>
          <a:xfrm>
            <a:off x="3434850" y="618138"/>
            <a:ext cx="10200" cy="3418800"/>
          </a:xfrm>
          <a:prstGeom prst="straightConnector1">
            <a:avLst/>
          </a:prstGeom>
          <a:noFill/>
          <a:ln w="9525" cap="flat" cmpd="sng">
            <a:solidFill>
              <a:schemeClr val="dk2"/>
            </a:solidFill>
            <a:prstDash val="solid"/>
            <a:round/>
            <a:headEnd type="none" w="med" len="med"/>
            <a:tailEnd type="none" w="med" len="med"/>
          </a:ln>
        </p:spPr>
      </p:cxnSp>
      <p:grpSp>
        <p:nvGrpSpPr>
          <p:cNvPr id="875" name="Google Shape;875;p35"/>
          <p:cNvGrpSpPr/>
          <p:nvPr/>
        </p:nvGrpSpPr>
        <p:grpSpPr>
          <a:xfrm>
            <a:off x="6669325" y="3245075"/>
            <a:ext cx="789000" cy="447394"/>
            <a:chOff x="1728825" y="3527775"/>
            <a:chExt cx="789000" cy="447394"/>
          </a:xfrm>
        </p:grpSpPr>
        <p:pic>
          <p:nvPicPr>
            <p:cNvPr id="876" name="Google Shape;876;p35"/>
            <p:cNvPicPr preferRelativeResize="0"/>
            <p:nvPr/>
          </p:nvPicPr>
          <p:blipFill>
            <a:blip r:embed="rId7">
              <a:alphaModFix/>
            </a:blip>
            <a:stretch>
              <a:fillRect/>
            </a:stretch>
          </p:blipFill>
          <p:spPr>
            <a:xfrm flipH="1">
              <a:off x="1792119" y="3756921"/>
              <a:ext cx="261898" cy="218248"/>
            </a:xfrm>
            <a:prstGeom prst="rect">
              <a:avLst/>
            </a:prstGeom>
            <a:noFill/>
            <a:ln>
              <a:noFill/>
            </a:ln>
          </p:spPr>
        </p:pic>
        <p:sp>
          <p:nvSpPr>
            <p:cNvPr id="877" name="Google Shape;877;p35"/>
            <p:cNvSpPr txBox="1"/>
            <p:nvPr/>
          </p:nvSpPr>
          <p:spPr>
            <a:xfrm>
              <a:off x="1728825" y="352777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Action</a:t>
              </a:r>
              <a:endParaRPr sz="1100" b="1">
                <a:solidFill>
                  <a:srgbClr val="FFE599"/>
                </a:solidFill>
                <a:latin typeface="Courier New"/>
                <a:ea typeface="Courier New"/>
                <a:cs typeface="Courier New"/>
                <a:sym typeface="Courier New"/>
              </a:endParaRPr>
            </a:p>
          </p:txBody>
        </p:sp>
      </p:grpSp>
      <p:grpSp>
        <p:nvGrpSpPr>
          <p:cNvPr id="878" name="Google Shape;878;p35"/>
          <p:cNvGrpSpPr/>
          <p:nvPr/>
        </p:nvGrpSpPr>
        <p:grpSpPr>
          <a:xfrm>
            <a:off x="1558875" y="4077913"/>
            <a:ext cx="5301900" cy="166288"/>
            <a:chOff x="1907225" y="4574138"/>
            <a:chExt cx="5301900" cy="166288"/>
          </a:xfrm>
        </p:grpSpPr>
        <p:sp>
          <p:nvSpPr>
            <p:cNvPr id="879" name="Google Shape;879;p35"/>
            <p:cNvSpPr/>
            <p:nvPr/>
          </p:nvSpPr>
          <p:spPr>
            <a:xfrm>
              <a:off x="67267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20.0</a:t>
              </a:r>
              <a:endParaRPr sz="1000">
                <a:solidFill>
                  <a:schemeClr val="lt2"/>
                </a:solidFill>
              </a:endParaRPr>
            </a:p>
          </p:txBody>
        </p:sp>
        <p:sp>
          <p:nvSpPr>
            <p:cNvPr id="880" name="Google Shape;880;p35"/>
            <p:cNvSpPr/>
            <p:nvPr/>
          </p:nvSpPr>
          <p:spPr>
            <a:xfrm>
              <a:off x="6028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17.5</a:t>
              </a:r>
              <a:endParaRPr sz="1000">
                <a:solidFill>
                  <a:schemeClr val="lt2"/>
                </a:solidFill>
              </a:endParaRPr>
            </a:p>
          </p:txBody>
        </p:sp>
        <p:sp>
          <p:nvSpPr>
            <p:cNvPr id="881" name="Google Shape;881;p35"/>
            <p:cNvSpPr/>
            <p:nvPr/>
          </p:nvSpPr>
          <p:spPr>
            <a:xfrm>
              <a:off x="53412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15.0</a:t>
              </a:r>
              <a:endParaRPr sz="1000">
                <a:solidFill>
                  <a:schemeClr val="lt2"/>
                </a:solidFill>
              </a:endParaRPr>
            </a:p>
          </p:txBody>
        </p:sp>
        <p:sp>
          <p:nvSpPr>
            <p:cNvPr id="882" name="Google Shape;882;p35"/>
            <p:cNvSpPr/>
            <p:nvPr/>
          </p:nvSpPr>
          <p:spPr>
            <a:xfrm>
              <a:off x="4607150"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12.5</a:t>
              </a:r>
              <a:endParaRPr sz="1000">
                <a:solidFill>
                  <a:schemeClr val="lt2"/>
                </a:solidFill>
              </a:endParaRPr>
            </a:p>
          </p:txBody>
        </p:sp>
        <p:sp>
          <p:nvSpPr>
            <p:cNvPr id="883" name="Google Shape;883;p35"/>
            <p:cNvSpPr/>
            <p:nvPr/>
          </p:nvSpPr>
          <p:spPr>
            <a:xfrm>
              <a:off x="3967613" y="4583225"/>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10.0</a:t>
              </a:r>
              <a:endParaRPr sz="1000">
                <a:solidFill>
                  <a:schemeClr val="lt2"/>
                </a:solidFill>
              </a:endParaRPr>
            </a:p>
          </p:txBody>
        </p:sp>
        <p:sp>
          <p:nvSpPr>
            <p:cNvPr id="884" name="Google Shape;884;p35"/>
            <p:cNvSpPr/>
            <p:nvPr/>
          </p:nvSpPr>
          <p:spPr>
            <a:xfrm>
              <a:off x="32808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7.5</a:t>
              </a:r>
              <a:endParaRPr sz="1000">
                <a:solidFill>
                  <a:schemeClr val="lt2"/>
                </a:solidFill>
              </a:endParaRPr>
            </a:p>
          </p:txBody>
        </p:sp>
        <p:sp>
          <p:nvSpPr>
            <p:cNvPr id="885" name="Google Shape;885;p35"/>
            <p:cNvSpPr/>
            <p:nvPr/>
          </p:nvSpPr>
          <p:spPr>
            <a:xfrm>
              <a:off x="2594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5.0</a:t>
              </a:r>
              <a:endParaRPr sz="1000">
                <a:solidFill>
                  <a:schemeClr val="lt2"/>
                </a:solidFill>
              </a:endParaRPr>
            </a:p>
          </p:txBody>
        </p:sp>
        <p:sp>
          <p:nvSpPr>
            <p:cNvPr id="886" name="Google Shape;886;p35"/>
            <p:cNvSpPr/>
            <p:nvPr/>
          </p:nvSpPr>
          <p:spPr>
            <a:xfrm>
              <a:off x="19072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grpSp>
      <p:grpSp>
        <p:nvGrpSpPr>
          <p:cNvPr id="887" name="Google Shape;887;p35"/>
          <p:cNvGrpSpPr/>
          <p:nvPr/>
        </p:nvGrpSpPr>
        <p:grpSpPr>
          <a:xfrm>
            <a:off x="946950" y="738000"/>
            <a:ext cx="333600" cy="3240025"/>
            <a:chOff x="1327950" y="1119000"/>
            <a:chExt cx="333600" cy="3240025"/>
          </a:xfrm>
        </p:grpSpPr>
        <p:sp>
          <p:nvSpPr>
            <p:cNvPr id="888" name="Google Shape;888;p35"/>
            <p:cNvSpPr/>
            <p:nvPr/>
          </p:nvSpPr>
          <p:spPr>
            <a:xfrm>
              <a:off x="1327950" y="11190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40</a:t>
              </a:r>
              <a:endParaRPr sz="1000">
                <a:solidFill>
                  <a:schemeClr val="lt2"/>
                </a:solidFill>
              </a:endParaRPr>
            </a:p>
          </p:txBody>
        </p:sp>
        <p:sp>
          <p:nvSpPr>
            <p:cNvPr id="889" name="Google Shape;889;p35"/>
            <p:cNvSpPr/>
            <p:nvPr/>
          </p:nvSpPr>
          <p:spPr>
            <a:xfrm>
              <a:off x="1327950" y="14834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35</a:t>
              </a:r>
              <a:endParaRPr sz="1000">
                <a:solidFill>
                  <a:schemeClr val="lt2"/>
                </a:solidFill>
              </a:endParaRPr>
            </a:p>
          </p:txBody>
        </p:sp>
        <p:sp>
          <p:nvSpPr>
            <p:cNvPr id="890" name="Google Shape;890;p35"/>
            <p:cNvSpPr/>
            <p:nvPr/>
          </p:nvSpPr>
          <p:spPr>
            <a:xfrm>
              <a:off x="1327950" y="18776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30</a:t>
              </a:r>
              <a:endParaRPr sz="1000">
                <a:solidFill>
                  <a:schemeClr val="lt2"/>
                </a:solidFill>
              </a:endParaRPr>
            </a:p>
          </p:txBody>
        </p:sp>
        <p:sp>
          <p:nvSpPr>
            <p:cNvPr id="891" name="Google Shape;891;p35"/>
            <p:cNvSpPr/>
            <p:nvPr/>
          </p:nvSpPr>
          <p:spPr>
            <a:xfrm>
              <a:off x="1327950" y="22718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sp>
          <p:nvSpPr>
            <p:cNvPr id="892" name="Google Shape;892;p35"/>
            <p:cNvSpPr/>
            <p:nvPr/>
          </p:nvSpPr>
          <p:spPr>
            <a:xfrm>
              <a:off x="1327950" y="26455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a:t>
              </a:r>
              <a:endParaRPr sz="1000">
                <a:solidFill>
                  <a:schemeClr val="lt2"/>
                </a:solidFill>
              </a:endParaRPr>
            </a:p>
          </p:txBody>
        </p:sp>
        <p:sp>
          <p:nvSpPr>
            <p:cNvPr id="893" name="Google Shape;893;p35"/>
            <p:cNvSpPr/>
            <p:nvPr/>
          </p:nvSpPr>
          <p:spPr>
            <a:xfrm>
              <a:off x="1327950" y="30357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a:t>
              </a:r>
              <a:endParaRPr sz="1000">
                <a:solidFill>
                  <a:schemeClr val="lt2"/>
                </a:solidFill>
              </a:endParaRPr>
            </a:p>
          </p:txBody>
        </p:sp>
        <p:sp>
          <p:nvSpPr>
            <p:cNvPr id="894" name="Google Shape;894;p35"/>
            <p:cNvSpPr/>
            <p:nvPr/>
          </p:nvSpPr>
          <p:spPr>
            <a:xfrm>
              <a:off x="1327950" y="341347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a:t>
              </a:r>
              <a:endParaRPr sz="1000">
                <a:solidFill>
                  <a:schemeClr val="lt2"/>
                </a:solidFill>
              </a:endParaRPr>
            </a:p>
          </p:txBody>
        </p:sp>
        <p:sp>
          <p:nvSpPr>
            <p:cNvPr id="895" name="Google Shape;895;p35"/>
            <p:cNvSpPr/>
            <p:nvPr/>
          </p:nvSpPr>
          <p:spPr>
            <a:xfrm>
              <a:off x="1327950" y="38076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a:t>
              </a:r>
              <a:endParaRPr sz="1000">
                <a:solidFill>
                  <a:schemeClr val="lt2"/>
                </a:solidFill>
              </a:endParaRPr>
            </a:p>
          </p:txBody>
        </p:sp>
        <p:sp>
          <p:nvSpPr>
            <p:cNvPr id="896" name="Google Shape;896;p35"/>
            <p:cNvSpPr/>
            <p:nvPr/>
          </p:nvSpPr>
          <p:spPr>
            <a:xfrm>
              <a:off x="1327950" y="42018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0</a:t>
              </a:r>
              <a:endParaRPr sz="1000">
                <a:solidFill>
                  <a:schemeClr val="lt2"/>
                </a:solidFill>
              </a:endParaRPr>
            </a:p>
          </p:txBody>
        </p:sp>
      </p:grpSp>
      <p:grpSp>
        <p:nvGrpSpPr>
          <p:cNvPr id="897" name="Google Shape;897;p35"/>
          <p:cNvGrpSpPr/>
          <p:nvPr/>
        </p:nvGrpSpPr>
        <p:grpSpPr>
          <a:xfrm>
            <a:off x="1799613" y="4033425"/>
            <a:ext cx="4790275" cy="44500"/>
            <a:chOff x="2314300" y="908100"/>
            <a:chExt cx="4790275" cy="44500"/>
          </a:xfrm>
        </p:grpSpPr>
        <p:cxnSp>
          <p:nvCxnSpPr>
            <p:cNvPr id="898" name="Google Shape;898;p35"/>
            <p:cNvCxnSpPr/>
            <p:nvPr/>
          </p:nvCxnSpPr>
          <p:spPr>
            <a:xfrm>
              <a:off x="2314300" y="9148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899" name="Google Shape;899;p35"/>
            <p:cNvCxnSpPr/>
            <p:nvPr/>
          </p:nvCxnSpPr>
          <p:spPr>
            <a:xfrm>
              <a:off x="29970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00" name="Google Shape;900;p35"/>
            <p:cNvCxnSpPr/>
            <p:nvPr/>
          </p:nvCxnSpPr>
          <p:spPr>
            <a:xfrm>
              <a:off x="367490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01" name="Google Shape;901;p35"/>
            <p:cNvCxnSpPr/>
            <p:nvPr/>
          </p:nvCxnSpPr>
          <p:spPr>
            <a:xfrm>
              <a:off x="436432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02" name="Google Shape;902;p35"/>
            <p:cNvCxnSpPr/>
            <p:nvPr/>
          </p:nvCxnSpPr>
          <p:spPr>
            <a:xfrm>
              <a:off x="505375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03" name="Google Shape;903;p35"/>
            <p:cNvCxnSpPr/>
            <p:nvPr/>
          </p:nvCxnSpPr>
          <p:spPr>
            <a:xfrm>
              <a:off x="57431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04" name="Google Shape;904;p35"/>
            <p:cNvCxnSpPr/>
            <p:nvPr/>
          </p:nvCxnSpPr>
          <p:spPr>
            <a:xfrm>
              <a:off x="6423413"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05" name="Google Shape;905;p35"/>
            <p:cNvCxnSpPr/>
            <p:nvPr/>
          </p:nvCxnSpPr>
          <p:spPr>
            <a:xfrm>
              <a:off x="7103675" y="908100"/>
              <a:ext cx="900" cy="37800"/>
            </a:xfrm>
            <a:prstGeom prst="straightConnector1">
              <a:avLst/>
            </a:prstGeom>
            <a:noFill/>
            <a:ln w="9525" cap="flat" cmpd="sng">
              <a:solidFill>
                <a:schemeClr val="lt2"/>
              </a:solidFill>
              <a:prstDash val="solid"/>
              <a:round/>
              <a:headEnd type="none" w="med" len="med"/>
              <a:tailEnd type="none" w="med" len="med"/>
            </a:ln>
          </p:spPr>
        </p:cxnSp>
      </p:grpSp>
      <p:grpSp>
        <p:nvGrpSpPr>
          <p:cNvPr id="906" name="Google Shape;906;p35"/>
          <p:cNvGrpSpPr/>
          <p:nvPr/>
        </p:nvGrpSpPr>
        <p:grpSpPr>
          <a:xfrm>
            <a:off x="1261025" y="812900"/>
            <a:ext cx="37800" cy="2689913"/>
            <a:chOff x="1642025" y="1193900"/>
            <a:chExt cx="37800" cy="2689913"/>
          </a:xfrm>
        </p:grpSpPr>
        <p:cxnSp>
          <p:nvCxnSpPr>
            <p:cNvPr id="907" name="Google Shape;907;p35"/>
            <p:cNvCxnSpPr/>
            <p:nvPr/>
          </p:nvCxnSpPr>
          <p:spPr>
            <a:xfrm rot="5400000">
              <a:off x="1660475" y="11754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08" name="Google Shape;908;p35"/>
            <p:cNvCxnSpPr/>
            <p:nvPr/>
          </p:nvCxnSpPr>
          <p:spPr>
            <a:xfrm rot="5400000">
              <a:off x="1660475" y="15431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09" name="Google Shape;909;p35"/>
            <p:cNvCxnSpPr/>
            <p:nvPr/>
          </p:nvCxnSpPr>
          <p:spPr>
            <a:xfrm rot="5400000">
              <a:off x="1660475" y="193732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10" name="Google Shape;910;p35"/>
            <p:cNvCxnSpPr/>
            <p:nvPr/>
          </p:nvCxnSpPr>
          <p:spPr>
            <a:xfrm rot="5400000">
              <a:off x="1660475" y="2321288"/>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11" name="Google Shape;911;p35"/>
            <p:cNvCxnSpPr/>
            <p:nvPr/>
          </p:nvCxnSpPr>
          <p:spPr>
            <a:xfrm rot="5400000">
              <a:off x="1660475" y="271347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12" name="Google Shape;912;p35"/>
            <p:cNvCxnSpPr/>
            <p:nvPr/>
          </p:nvCxnSpPr>
          <p:spPr>
            <a:xfrm rot="5400000">
              <a:off x="1660475" y="3089213"/>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13" name="Google Shape;913;p35"/>
            <p:cNvCxnSpPr/>
            <p:nvPr/>
          </p:nvCxnSpPr>
          <p:spPr>
            <a:xfrm rot="5400000">
              <a:off x="1660475" y="34814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914" name="Google Shape;914;p35"/>
            <p:cNvCxnSpPr/>
            <p:nvPr/>
          </p:nvCxnSpPr>
          <p:spPr>
            <a:xfrm rot="5400000">
              <a:off x="1660475" y="3864463"/>
              <a:ext cx="900" cy="37800"/>
            </a:xfrm>
            <a:prstGeom prst="straightConnector1">
              <a:avLst/>
            </a:prstGeom>
            <a:noFill/>
            <a:ln w="9525" cap="flat" cmpd="sng">
              <a:solidFill>
                <a:schemeClr val="lt2"/>
              </a:solidFill>
              <a:prstDash val="solid"/>
              <a:round/>
              <a:headEnd type="none" w="med" len="med"/>
              <a:tailEnd type="none" w="med" len="med"/>
            </a:ln>
          </p:spPr>
        </p:cxnSp>
      </p:grpSp>
      <p:sp>
        <p:nvSpPr>
          <p:cNvPr id="915" name="Google Shape;915;p35"/>
          <p:cNvSpPr/>
          <p:nvPr/>
        </p:nvSpPr>
        <p:spPr>
          <a:xfrm>
            <a:off x="8238300" y="83400"/>
            <a:ext cx="789000" cy="8214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5"/>
          <p:cNvSpPr/>
          <p:nvPr/>
        </p:nvSpPr>
        <p:spPr>
          <a:xfrm>
            <a:off x="7310800" y="1140625"/>
            <a:ext cx="1680300" cy="22137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7" name="Google Shape;917;p35"/>
          <p:cNvPicPr preferRelativeResize="0"/>
          <p:nvPr/>
        </p:nvPicPr>
        <p:blipFill>
          <a:blip r:embed="rId8">
            <a:alphaModFix/>
          </a:blip>
          <a:stretch>
            <a:fillRect/>
          </a:stretch>
        </p:blipFill>
        <p:spPr>
          <a:xfrm>
            <a:off x="8343601" y="195100"/>
            <a:ext cx="617800" cy="617800"/>
          </a:xfrm>
          <a:prstGeom prst="rect">
            <a:avLst/>
          </a:prstGeom>
          <a:noFill/>
          <a:ln>
            <a:noFill/>
          </a:ln>
        </p:spPr>
      </p:pic>
      <p:sp>
        <p:nvSpPr>
          <p:cNvPr id="918" name="Google Shape;918;p35"/>
          <p:cNvSpPr txBox="1"/>
          <p:nvPr/>
        </p:nvSpPr>
        <p:spPr>
          <a:xfrm>
            <a:off x="3305700" y="4431900"/>
            <a:ext cx="2285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FF00"/>
                </a:solidFill>
                <a:latin typeface="Press Start 2P"/>
                <a:ea typeface="Press Start 2P"/>
                <a:cs typeface="Press Start 2P"/>
                <a:sym typeface="Press Start 2P"/>
              </a:rPr>
              <a:t>Market Share</a:t>
            </a:r>
            <a:endParaRPr sz="11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919" name="Google Shape;919;p35"/>
          <p:cNvSpPr txBox="1"/>
          <p:nvPr/>
        </p:nvSpPr>
        <p:spPr>
          <a:xfrm rot="-5400000">
            <a:off x="-140400" y="2245050"/>
            <a:ext cx="18534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FF00"/>
                </a:solidFill>
                <a:latin typeface="Press Start 2P"/>
                <a:ea typeface="Press Start 2P"/>
                <a:cs typeface="Press Start 2P"/>
                <a:sym typeface="Press Start 2P"/>
              </a:rPr>
              <a:t>Growth Rate</a:t>
            </a:r>
            <a:endParaRPr sz="11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100">
              <a:solidFill>
                <a:srgbClr val="00FF00"/>
              </a:solidFill>
              <a:latin typeface="Press Start 2P"/>
              <a:ea typeface="Press Start 2P"/>
              <a:cs typeface="Press Start 2P"/>
              <a:sym typeface="Press Start 2P"/>
            </a:endParaRPr>
          </a:p>
        </p:txBody>
      </p:sp>
      <p:pic>
        <p:nvPicPr>
          <p:cNvPr id="920" name="Google Shape;920;p35"/>
          <p:cNvPicPr preferRelativeResize="0"/>
          <p:nvPr/>
        </p:nvPicPr>
        <p:blipFill>
          <a:blip r:embed="rId7">
            <a:alphaModFix/>
          </a:blip>
          <a:stretch>
            <a:fillRect/>
          </a:stretch>
        </p:blipFill>
        <p:spPr>
          <a:xfrm flipH="1">
            <a:off x="6732619" y="3474221"/>
            <a:ext cx="261898" cy="218248"/>
          </a:xfrm>
          <a:prstGeom prst="rect">
            <a:avLst/>
          </a:prstGeom>
          <a:noFill/>
          <a:ln>
            <a:noFill/>
          </a:ln>
        </p:spPr>
      </p:pic>
      <p:grpSp>
        <p:nvGrpSpPr>
          <p:cNvPr id="921" name="Google Shape;921;p35"/>
          <p:cNvGrpSpPr/>
          <p:nvPr/>
        </p:nvGrpSpPr>
        <p:grpSpPr>
          <a:xfrm>
            <a:off x="5074538" y="3283425"/>
            <a:ext cx="789000" cy="453894"/>
            <a:chOff x="3203550" y="3632250"/>
            <a:chExt cx="789000" cy="453894"/>
          </a:xfrm>
        </p:grpSpPr>
        <p:pic>
          <p:nvPicPr>
            <p:cNvPr id="922" name="Google Shape;922;p35"/>
            <p:cNvPicPr preferRelativeResize="0"/>
            <p:nvPr/>
          </p:nvPicPr>
          <p:blipFill>
            <a:blip r:embed="rId7">
              <a:alphaModFix/>
            </a:blip>
            <a:stretch>
              <a:fillRect/>
            </a:stretch>
          </p:blipFill>
          <p:spPr>
            <a:xfrm flipH="1">
              <a:off x="3347232" y="3867896"/>
              <a:ext cx="261898" cy="218248"/>
            </a:xfrm>
            <a:prstGeom prst="rect">
              <a:avLst/>
            </a:prstGeom>
            <a:noFill/>
            <a:ln>
              <a:noFill/>
            </a:ln>
          </p:spPr>
        </p:pic>
        <p:sp>
          <p:nvSpPr>
            <p:cNvPr id="923" name="Google Shape;923;p35"/>
            <p:cNvSpPr txBox="1"/>
            <p:nvPr/>
          </p:nvSpPr>
          <p:spPr>
            <a:xfrm>
              <a:off x="3203550" y="3632250"/>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Sports</a:t>
              </a:r>
              <a:endParaRPr sz="1100" b="1">
                <a:solidFill>
                  <a:srgbClr val="FFE599"/>
                </a:solidFill>
                <a:latin typeface="Courier New"/>
                <a:ea typeface="Courier New"/>
                <a:cs typeface="Courier New"/>
                <a:sym typeface="Courier New"/>
              </a:endParaRPr>
            </a:p>
          </p:txBody>
        </p:sp>
      </p:grpSp>
      <p:grpSp>
        <p:nvGrpSpPr>
          <p:cNvPr id="924" name="Google Shape;924;p35"/>
          <p:cNvGrpSpPr/>
          <p:nvPr/>
        </p:nvGrpSpPr>
        <p:grpSpPr>
          <a:xfrm>
            <a:off x="3492888" y="3091418"/>
            <a:ext cx="1258957" cy="453896"/>
            <a:chOff x="4570800" y="3394550"/>
            <a:chExt cx="957600" cy="397144"/>
          </a:xfrm>
        </p:grpSpPr>
        <p:pic>
          <p:nvPicPr>
            <p:cNvPr id="925" name="Google Shape;925;p35"/>
            <p:cNvPicPr preferRelativeResize="0"/>
            <p:nvPr/>
          </p:nvPicPr>
          <p:blipFill>
            <a:blip r:embed="rId7">
              <a:alphaModFix/>
            </a:blip>
            <a:stretch>
              <a:fillRect/>
            </a:stretch>
          </p:blipFill>
          <p:spPr>
            <a:xfrm flipH="1">
              <a:off x="4840544" y="3573446"/>
              <a:ext cx="261898" cy="218248"/>
            </a:xfrm>
            <a:prstGeom prst="rect">
              <a:avLst/>
            </a:prstGeom>
            <a:noFill/>
            <a:ln>
              <a:noFill/>
            </a:ln>
          </p:spPr>
        </p:pic>
        <p:sp>
          <p:nvSpPr>
            <p:cNvPr id="926" name="Google Shape;926;p35"/>
            <p:cNvSpPr txBox="1"/>
            <p:nvPr/>
          </p:nvSpPr>
          <p:spPr>
            <a:xfrm>
              <a:off x="4570800" y="3394550"/>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Role-playing</a:t>
              </a:r>
              <a:endParaRPr sz="1100" b="1">
                <a:solidFill>
                  <a:srgbClr val="FFE599"/>
                </a:solidFill>
                <a:latin typeface="Courier New"/>
                <a:ea typeface="Courier New"/>
                <a:cs typeface="Courier New"/>
                <a:sym typeface="Courier New"/>
              </a:endParaRPr>
            </a:p>
          </p:txBody>
        </p:sp>
      </p:grpSp>
      <p:grpSp>
        <p:nvGrpSpPr>
          <p:cNvPr id="927" name="Google Shape;927;p35"/>
          <p:cNvGrpSpPr/>
          <p:nvPr/>
        </p:nvGrpSpPr>
        <p:grpSpPr>
          <a:xfrm>
            <a:off x="3561425" y="3548600"/>
            <a:ext cx="789000" cy="424919"/>
            <a:chOff x="4743050" y="3898425"/>
            <a:chExt cx="789000" cy="424919"/>
          </a:xfrm>
        </p:grpSpPr>
        <p:pic>
          <p:nvPicPr>
            <p:cNvPr id="928" name="Google Shape;928;p35"/>
            <p:cNvPicPr preferRelativeResize="0"/>
            <p:nvPr/>
          </p:nvPicPr>
          <p:blipFill>
            <a:blip r:embed="rId7">
              <a:alphaModFix/>
            </a:blip>
            <a:stretch>
              <a:fillRect/>
            </a:stretch>
          </p:blipFill>
          <p:spPr>
            <a:xfrm flipH="1">
              <a:off x="4918644" y="4105096"/>
              <a:ext cx="261898" cy="218248"/>
            </a:xfrm>
            <a:prstGeom prst="rect">
              <a:avLst/>
            </a:prstGeom>
            <a:noFill/>
            <a:ln>
              <a:noFill/>
            </a:ln>
          </p:spPr>
        </p:pic>
        <p:sp>
          <p:nvSpPr>
            <p:cNvPr id="929" name="Google Shape;929;p35"/>
            <p:cNvSpPr txBox="1"/>
            <p:nvPr/>
          </p:nvSpPr>
          <p:spPr>
            <a:xfrm>
              <a:off x="4743050" y="389842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Misc.</a:t>
              </a:r>
              <a:endParaRPr sz="1100" b="1">
                <a:solidFill>
                  <a:srgbClr val="FFE599"/>
                </a:solidFill>
                <a:latin typeface="Courier New"/>
                <a:ea typeface="Courier New"/>
                <a:cs typeface="Courier New"/>
                <a:sym typeface="Courier New"/>
              </a:endParaRPr>
            </a:p>
          </p:txBody>
        </p:sp>
      </p:grpSp>
      <p:grpSp>
        <p:nvGrpSpPr>
          <p:cNvPr id="930" name="Google Shape;930;p35"/>
          <p:cNvGrpSpPr/>
          <p:nvPr/>
        </p:nvGrpSpPr>
        <p:grpSpPr>
          <a:xfrm>
            <a:off x="1388575" y="2995547"/>
            <a:ext cx="957600" cy="216806"/>
            <a:chOff x="6972650" y="3328422"/>
            <a:chExt cx="957600" cy="216806"/>
          </a:xfrm>
        </p:grpSpPr>
        <p:pic>
          <p:nvPicPr>
            <p:cNvPr id="931" name="Google Shape;931;p35"/>
            <p:cNvPicPr preferRelativeResize="0"/>
            <p:nvPr/>
          </p:nvPicPr>
          <p:blipFill>
            <a:blip r:embed="rId8">
              <a:alphaModFix/>
            </a:blip>
            <a:stretch>
              <a:fillRect/>
            </a:stretch>
          </p:blipFill>
          <p:spPr>
            <a:xfrm>
              <a:off x="7183775" y="3328422"/>
              <a:ext cx="216801" cy="216806"/>
            </a:xfrm>
            <a:prstGeom prst="rect">
              <a:avLst/>
            </a:prstGeom>
            <a:noFill/>
            <a:ln>
              <a:noFill/>
            </a:ln>
          </p:spPr>
        </p:pic>
        <p:sp>
          <p:nvSpPr>
            <p:cNvPr id="932" name="Google Shape;932;p35"/>
            <p:cNvSpPr txBox="1"/>
            <p:nvPr/>
          </p:nvSpPr>
          <p:spPr>
            <a:xfrm>
              <a:off x="6972650" y="3404750"/>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Puzzle</a:t>
              </a:r>
              <a:endParaRPr sz="1100" b="1">
                <a:solidFill>
                  <a:srgbClr val="FFE599"/>
                </a:solidFill>
                <a:latin typeface="Courier New"/>
                <a:ea typeface="Courier New"/>
                <a:cs typeface="Courier New"/>
                <a:sym typeface="Courier New"/>
              </a:endParaRPr>
            </a:p>
          </p:txBody>
        </p:sp>
      </p:grpSp>
      <p:grpSp>
        <p:nvGrpSpPr>
          <p:cNvPr id="933" name="Google Shape;933;p35"/>
          <p:cNvGrpSpPr/>
          <p:nvPr/>
        </p:nvGrpSpPr>
        <p:grpSpPr>
          <a:xfrm>
            <a:off x="3005888" y="3258088"/>
            <a:ext cx="957600" cy="421366"/>
            <a:chOff x="5436300" y="3612063"/>
            <a:chExt cx="957600" cy="421366"/>
          </a:xfrm>
        </p:grpSpPr>
        <p:pic>
          <p:nvPicPr>
            <p:cNvPr id="934" name="Google Shape;934;p35"/>
            <p:cNvPicPr preferRelativeResize="0"/>
            <p:nvPr/>
          </p:nvPicPr>
          <p:blipFill>
            <a:blip r:embed="rId8">
              <a:alphaModFix/>
            </a:blip>
            <a:stretch>
              <a:fillRect/>
            </a:stretch>
          </p:blipFill>
          <p:spPr>
            <a:xfrm>
              <a:off x="5560975" y="3816622"/>
              <a:ext cx="216801" cy="216806"/>
            </a:xfrm>
            <a:prstGeom prst="rect">
              <a:avLst/>
            </a:prstGeom>
            <a:noFill/>
            <a:ln>
              <a:noFill/>
            </a:ln>
          </p:spPr>
        </p:pic>
        <p:sp>
          <p:nvSpPr>
            <p:cNvPr id="935" name="Google Shape;935;p35"/>
            <p:cNvSpPr txBox="1"/>
            <p:nvPr/>
          </p:nvSpPr>
          <p:spPr>
            <a:xfrm>
              <a:off x="5436300" y="361206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Racing</a:t>
              </a:r>
              <a:endParaRPr sz="1100" b="1">
                <a:solidFill>
                  <a:srgbClr val="FFE599"/>
                </a:solidFill>
                <a:latin typeface="Courier New"/>
                <a:ea typeface="Courier New"/>
                <a:cs typeface="Courier New"/>
                <a:sym typeface="Courier New"/>
              </a:endParaRPr>
            </a:p>
          </p:txBody>
        </p:sp>
      </p:grpSp>
      <p:grpSp>
        <p:nvGrpSpPr>
          <p:cNvPr id="936" name="Google Shape;936;p35"/>
          <p:cNvGrpSpPr/>
          <p:nvPr/>
        </p:nvGrpSpPr>
        <p:grpSpPr>
          <a:xfrm>
            <a:off x="2048300" y="3423700"/>
            <a:ext cx="957600" cy="398366"/>
            <a:chOff x="6309250" y="3793613"/>
            <a:chExt cx="957600" cy="398366"/>
          </a:xfrm>
        </p:grpSpPr>
        <p:pic>
          <p:nvPicPr>
            <p:cNvPr id="937" name="Google Shape;937;p35"/>
            <p:cNvPicPr preferRelativeResize="0"/>
            <p:nvPr/>
          </p:nvPicPr>
          <p:blipFill>
            <a:blip r:embed="rId8">
              <a:alphaModFix/>
            </a:blip>
            <a:stretch>
              <a:fillRect/>
            </a:stretch>
          </p:blipFill>
          <p:spPr>
            <a:xfrm>
              <a:off x="6506900" y="3975172"/>
              <a:ext cx="216801" cy="216806"/>
            </a:xfrm>
            <a:prstGeom prst="rect">
              <a:avLst/>
            </a:prstGeom>
            <a:noFill/>
            <a:ln>
              <a:noFill/>
            </a:ln>
          </p:spPr>
        </p:pic>
        <p:sp>
          <p:nvSpPr>
            <p:cNvPr id="938" name="Google Shape;938;p35"/>
            <p:cNvSpPr txBox="1"/>
            <p:nvPr/>
          </p:nvSpPr>
          <p:spPr>
            <a:xfrm>
              <a:off x="6309250" y="379361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Fighting</a:t>
              </a:r>
              <a:endParaRPr sz="1100" b="1">
                <a:solidFill>
                  <a:srgbClr val="FFE599"/>
                </a:solidFill>
                <a:latin typeface="Courier New"/>
                <a:ea typeface="Courier New"/>
                <a:cs typeface="Courier New"/>
                <a:sym typeface="Courier New"/>
              </a:endParaRPr>
            </a:p>
          </p:txBody>
        </p:sp>
      </p:grpSp>
      <p:grpSp>
        <p:nvGrpSpPr>
          <p:cNvPr id="939" name="Google Shape;939;p35"/>
          <p:cNvGrpSpPr/>
          <p:nvPr/>
        </p:nvGrpSpPr>
        <p:grpSpPr>
          <a:xfrm>
            <a:off x="2757300" y="3596035"/>
            <a:ext cx="957600" cy="224040"/>
            <a:chOff x="5660875" y="3975172"/>
            <a:chExt cx="957600" cy="224040"/>
          </a:xfrm>
        </p:grpSpPr>
        <p:pic>
          <p:nvPicPr>
            <p:cNvPr id="940" name="Google Shape;940;p35"/>
            <p:cNvPicPr preferRelativeResize="0"/>
            <p:nvPr/>
          </p:nvPicPr>
          <p:blipFill>
            <a:blip r:embed="rId8">
              <a:alphaModFix/>
            </a:blip>
            <a:stretch>
              <a:fillRect/>
            </a:stretch>
          </p:blipFill>
          <p:spPr>
            <a:xfrm>
              <a:off x="5806700" y="3975172"/>
              <a:ext cx="216801" cy="216806"/>
            </a:xfrm>
            <a:prstGeom prst="rect">
              <a:avLst/>
            </a:prstGeom>
            <a:noFill/>
            <a:ln>
              <a:noFill/>
            </a:ln>
          </p:spPr>
        </p:pic>
        <p:sp>
          <p:nvSpPr>
            <p:cNvPr id="941" name="Google Shape;941;p35"/>
            <p:cNvSpPr txBox="1"/>
            <p:nvPr/>
          </p:nvSpPr>
          <p:spPr>
            <a:xfrm>
              <a:off x="5660875" y="407681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Platform</a:t>
              </a:r>
              <a:endParaRPr sz="1100" b="1">
                <a:solidFill>
                  <a:srgbClr val="FFE599"/>
                </a:solidFill>
                <a:latin typeface="Courier New"/>
                <a:ea typeface="Courier New"/>
                <a:cs typeface="Courier New"/>
                <a:sym typeface="Courier New"/>
              </a:endParaRPr>
            </a:p>
          </p:txBody>
        </p:sp>
      </p:grpSp>
      <p:grpSp>
        <p:nvGrpSpPr>
          <p:cNvPr id="942" name="Google Shape;942;p35"/>
          <p:cNvGrpSpPr/>
          <p:nvPr/>
        </p:nvGrpSpPr>
        <p:grpSpPr>
          <a:xfrm>
            <a:off x="1261013" y="3490447"/>
            <a:ext cx="957600" cy="264865"/>
            <a:chOff x="6993588" y="3842172"/>
            <a:chExt cx="957600" cy="264865"/>
          </a:xfrm>
        </p:grpSpPr>
        <p:pic>
          <p:nvPicPr>
            <p:cNvPr id="943" name="Google Shape;943;p35"/>
            <p:cNvPicPr preferRelativeResize="0"/>
            <p:nvPr/>
          </p:nvPicPr>
          <p:blipFill>
            <a:blip r:embed="rId8">
              <a:alphaModFix/>
            </a:blip>
            <a:stretch>
              <a:fillRect/>
            </a:stretch>
          </p:blipFill>
          <p:spPr>
            <a:xfrm>
              <a:off x="7266850" y="3842172"/>
              <a:ext cx="216801" cy="216806"/>
            </a:xfrm>
            <a:prstGeom prst="rect">
              <a:avLst/>
            </a:prstGeom>
            <a:noFill/>
            <a:ln>
              <a:noFill/>
            </a:ln>
          </p:spPr>
        </p:pic>
        <p:sp>
          <p:nvSpPr>
            <p:cNvPr id="944" name="Google Shape;944;p35"/>
            <p:cNvSpPr txBox="1"/>
            <p:nvPr/>
          </p:nvSpPr>
          <p:spPr>
            <a:xfrm>
              <a:off x="6993588" y="3984638"/>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Strategy</a:t>
              </a:r>
              <a:endParaRPr sz="1100" b="1">
                <a:solidFill>
                  <a:srgbClr val="FFE599"/>
                </a:solidFill>
                <a:latin typeface="Courier New"/>
                <a:ea typeface="Courier New"/>
                <a:cs typeface="Courier New"/>
                <a:sym typeface="Courier New"/>
              </a:endParaRPr>
            </a:p>
          </p:txBody>
        </p:sp>
      </p:grpSp>
      <p:grpSp>
        <p:nvGrpSpPr>
          <p:cNvPr id="945" name="Google Shape;945;p35"/>
          <p:cNvGrpSpPr/>
          <p:nvPr/>
        </p:nvGrpSpPr>
        <p:grpSpPr>
          <a:xfrm>
            <a:off x="2048300" y="648637"/>
            <a:ext cx="1026600" cy="314638"/>
            <a:chOff x="6147575" y="1008175"/>
            <a:chExt cx="1026600" cy="314638"/>
          </a:xfrm>
        </p:grpSpPr>
        <p:pic>
          <p:nvPicPr>
            <p:cNvPr id="946" name="Google Shape;946;p35"/>
            <p:cNvPicPr preferRelativeResize="0"/>
            <p:nvPr/>
          </p:nvPicPr>
          <p:blipFill>
            <a:blip r:embed="rId9">
              <a:alphaModFix/>
            </a:blip>
            <a:stretch>
              <a:fillRect/>
            </a:stretch>
          </p:blipFill>
          <p:spPr>
            <a:xfrm>
              <a:off x="6395076" y="1008175"/>
              <a:ext cx="216801" cy="216826"/>
            </a:xfrm>
            <a:prstGeom prst="rect">
              <a:avLst/>
            </a:prstGeom>
            <a:noFill/>
            <a:ln>
              <a:noFill/>
            </a:ln>
          </p:spPr>
        </p:pic>
        <p:sp>
          <p:nvSpPr>
            <p:cNvPr id="947" name="Google Shape;947;p35"/>
            <p:cNvSpPr txBox="1"/>
            <p:nvPr/>
          </p:nvSpPr>
          <p:spPr>
            <a:xfrm>
              <a:off x="6147575" y="1165613"/>
              <a:ext cx="1026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Simulation</a:t>
              </a:r>
              <a:endParaRPr sz="1100" b="1">
                <a:solidFill>
                  <a:srgbClr val="FFE599"/>
                </a:solidFill>
                <a:latin typeface="Courier New"/>
                <a:ea typeface="Courier New"/>
                <a:cs typeface="Courier New"/>
                <a:sym typeface="Courier New"/>
              </a:endParaRPr>
            </a:p>
          </p:txBody>
        </p:sp>
      </p:grpSp>
      <p:grpSp>
        <p:nvGrpSpPr>
          <p:cNvPr id="948" name="Google Shape;948;p35"/>
          <p:cNvGrpSpPr/>
          <p:nvPr/>
        </p:nvGrpSpPr>
        <p:grpSpPr>
          <a:xfrm>
            <a:off x="1501450" y="1467625"/>
            <a:ext cx="1026600" cy="275100"/>
            <a:chOff x="6709625" y="1834375"/>
            <a:chExt cx="1026600" cy="275100"/>
          </a:xfrm>
        </p:grpSpPr>
        <p:pic>
          <p:nvPicPr>
            <p:cNvPr id="949" name="Google Shape;949;p35"/>
            <p:cNvPicPr preferRelativeResize="0"/>
            <p:nvPr/>
          </p:nvPicPr>
          <p:blipFill>
            <a:blip r:embed="rId9">
              <a:alphaModFix/>
            </a:blip>
            <a:stretch>
              <a:fillRect/>
            </a:stretch>
          </p:blipFill>
          <p:spPr>
            <a:xfrm>
              <a:off x="6988876" y="1834375"/>
              <a:ext cx="216801" cy="216826"/>
            </a:xfrm>
            <a:prstGeom prst="rect">
              <a:avLst/>
            </a:prstGeom>
            <a:noFill/>
            <a:ln>
              <a:noFill/>
            </a:ln>
          </p:spPr>
        </p:pic>
        <p:sp>
          <p:nvSpPr>
            <p:cNvPr id="950" name="Google Shape;950;p35"/>
            <p:cNvSpPr txBox="1"/>
            <p:nvPr/>
          </p:nvSpPr>
          <p:spPr>
            <a:xfrm>
              <a:off x="6709625" y="1952275"/>
              <a:ext cx="1026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Adventure</a:t>
              </a:r>
              <a:endParaRPr sz="1100" b="1">
                <a:solidFill>
                  <a:srgbClr val="FFE599"/>
                </a:solidFill>
                <a:latin typeface="Courier New"/>
                <a:ea typeface="Courier New"/>
                <a:cs typeface="Courier New"/>
                <a:sym typeface="Courier New"/>
              </a:endParaRPr>
            </a:p>
          </p:txBody>
        </p:sp>
      </p:grpSp>
      <p:grpSp>
        <p:nvGrpSpPr>
          <p:cNvPr id="951" name="Google Shape;951;p35"/>
          <p:cNvGrpSpPr/>
          <p:nvPr/>
        </p:nvGrpSpPr>
        <p:grpSpPr>
          <a:xfrm>
            <a:off x="4279513" y="1784002"/>
            <a:ext cx="789000" cy="242498"/>
            <a:chOff x="3972538" y="2151527"/>
            <a:chExt cx="789000" cy="242498"/>
          </a:xfrm>
        </p:grpSpPr>
        <p:pic>
          <p:nvPicPr>
            <p:cNvPr id="952" name="Google Shape;952;p35"/>
            <p:cNvPicPr preferRelativeResize="0"/>
            <p:nvPr/>
          </p:nvPicPr>
          <p:blipFill>
            <a:blip r:embed="rId10">
              <a:alphaModFix/>
            </a:blip>
            <a:stretch>
              <a:fillRect/>
            </a:stretch>
          </p:blipFill>
          <p:spPr>
            <a:xfrm>
              <a:off x="4192850" y="2151527"/>
              <a:ext cx="198699" cy="189118"/>
            </a:xfrm>
            <a:prstGeom prst="rect">
              <a:avLst/>
            </a:prstGeom>
            <a:noFill/>
            <a:ln>
              <a:noFill/>
            </a:ln>
          </p:spPr>
        </p:pic>
        <p:sp>
          <p:nvSpPr>
            <p:cNvPr id="953" name="Google Shape;953;p35"/>
            <p:cNvSpPr txBox="1"/>
            <p:nvPr/>
          </p:nvSpPr>
          <p:spPr>
            <a:xfrm>
              <a:off x="3972538" y="223682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Shooter</a:t>
              </a:r>
              <a:endParaRPr sz="1100" b="1">
                <a:solidFill>
                  <a:srgbClr val="FFE599"/>
                </a:solidFill>
                <a:latin typeface="Courier New"/>
                <a:ea typeface="Courier New"/>
                <a:cs typeface="Courier New"/>
                <a:sym typeface="Courier New"/>
              </a:endParaRPr>
            </a:p>
          </p:txBody>
        </p:sp>
      </p:grpSp>
      <p:pic>
        <p:nvPicPr>
          <p:cNvPr id="954" name="Google Shape;954;p35"/>
          <p:cNvPicPr preferRelativeResize="0"/>
          <p:nvPr/>
        </p:nvPicPr>
        <p:blipFill>
          <a:blip r:embed="rId11">
            <a:alphaModFix/>
          </a:blip>
          <a:stretch>
            <a:fillRect/>
          </a:stretch>
        </p:blipFill>
        <p:spPr>
          <a:xfrm>
            <a:off x="7458325" y="1251675"/>
            <a:ext cx="1258950" cy="590139"/>
          </a:xfrm>
          <a:prstGeom prst="rect">
            <a:avLst/>
          </a:prstGeom>
          <a:noFill/>
          <a:ln>
            <a:noFill/>
          </a:ln>
        </p:spPr>
      </p:pic>
      <p:pic>
        <p:nvPicPr>
          <p:cNvPr id="955" name="Google Shape;955;p35"/>
          <p:cNvPicPr preferRelativeResize="0"/>
          <p:nvPr/>
        </p:nvPicPr>
        <p:blipFill>
          <a:blip r:embed="rId12">
            <a:alphaModFix/>
          </a:blip>
          <a:stretch>
            <a:fillRect/>
          </a:stretch>
        </p:blipFill>
        <p:spPr>
          <a:xfrm>
            <a:off x="7693299" y="1891907"/>
            <a:ext cx="789000" cy="531917"/>
          </a:xfrm>
          <a:prstGeom prst="rect">
            <a:avLst/>
          </a:prstGeom>
          <a:noFill/>
          <a:ln>
            <a:noFill/>
          </a:ln>
        </p:spPr>
      </p:pic>
      <p:pic>
        <p:nvPicPr>
          <p:cNvPr id="956" name="Google Shape;956;p35"/>
          <p:cNvPicPr preferRelativeResize="0"/>
          <p:nvPr/>
        </p:nvPicPr>
        <p:blipFill>
          <a:blip r:embed="rId13">
            <a:alphaModFix/>
          </a:blip>
          <a:stretch>
            <a:fillRect/>
          </a:stretch>
        </p:blipFill>
        <p:spPr>
          <a:xfrm>
            <a:off x="7458325" y="2413700"/>
            <a:ext cx="1258950" cy="83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0"/>
        <p:cNvGrpSpPr/>
        <p:nvPr/>
      </p:nvGrpSpPr>
      <p:grpSpPr>
        <a:xfrm>
          <a:off x="0" y="0"/>
          <a:ext cx="0" cy="0"/>
          <a:chOff x="0" y="0"/>
          <a:chExt cx="0" cy="0"/>
        </a:xfrm>
      </p:grpSpPr>
      <p:sp>
        <p:nvSpPr>
          <p:cNvPr id="961" name="Google Shape;961;p36"/>
          <p:cNvSpPr/>
          <p:nvPr/>
        </p:nvSpPr>
        <p:spPr>
          <a:xfrm>
            <a:off x="979325" y="842675"/>
            <a:ext cx="5439900" cy="32157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114275" y="150575"/>
            <a:ext cx="28974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3" name="Google Shape;963;p36"/>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964" name="Google Shape;964;p36"/>
          <p:cNvSpPr txBox="1"/>
          <p:nvPr/>
        </p:nvSpPr>
        <p:spPr>
          <a:xfrm>
            <a:off x="6284525" y="212675"/>
            <a:ext cx="2825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Recommendation</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965" name="Google Shape;965;p36"/>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966" name="Google Shape;966;p36"/>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967" name="Google Shape;967;p36"/>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968" name="Google Shape;968;p36"/>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pic>
        <p:nvPicPr>
          <p:cNvPr id="969" name="Google Shape;969;p36"/>
          <p:cNvPicPr preferRelativeResize="0"/>
          <p:nvPr/>
        </p:nvPicPr>
        <p:blipFill>
          <a:blip r:embed="rId4">
            <a:alphaModFix amt="66000"/>
          </a:blip>
          <a:stretch>
            <a:fillRect/>
          </a:stretch>
        </p:blipFill>
        <p:spPr>
          <a:xfrm>
            <a:off x="48975" y="3824875"/>
            <a:ext cx="957651" cy="1056626"/>
          </a:xfrm>
          <a:prstGeom prst="rect">
            <a:avLst/>
          </a:prstGeom>
          <a:noFill/>
          <a:ln>
            <a:noFill/>
          </a:ln>
        </p:spPr>
      </p:pic>
      <p:sp>
        <p:nvSpPr>
          <p:cNvPr id="970" name="Google Shape;970;p36"/>
          <p:cNvSpPr txBox="1"/>
          <p:nvPr/>
        </p:nvSpPr>
        <p:spPr>
          <a:xfrm>
            <a:off x="2662673" y="3097737"/>
            <a:ext cx="4295400" cy="8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Improve</a:t>
            </a:r>
            <a:endParaRPr sz="2000">
              <a:solidFill>
                <a:srgbClr val="9FBB21"/>
              </a:solidFill>
              <a:latin typeface="Press Start 2P"/>
              <a:ea typeface="Press Start 2P"/>
              <a:cs typeface="Press Start 2P"/>
              <a:sym typeface="Press Start 2P"/>
            </a:endParaRPr>
          </a:p>
        </p:txBody>
      </p:sp>
      <p:sp>
        <p:nvSpPr>
          <p:cNvPr id="971" name="Google Shape;971;p36"/>
          <p:cNvSpPr txBox="1"/>
          <p:nvPr/>
        </p:nvSpPr>
        <p:spPr>
          <a:xfrm>
            <a:off x="2662672" y="2070954"/>
            <a:ext cx="3846900" cy="582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a:solidFill>
                  <a:srgbClr val="9FBB21"/>
                </a:solidFill>
                <a:latin typeface="Press Start 2P"/>
                <a:ea typeface="Press Start 2P"/>
                <a:cs typeface="Press Start 2P"/>
                <a:sym typeface="Press Start 2P"/>
              </a:rPr>
              <a:t>Redesign</a:t>
            </a:r>
            <a:endParaRPr sz="2000">
              <a:solidFill>
                <a:srgbClr val="9FBB21"/>
              </a:solidFill>
              <a:latin typeface="Press Start 2P"/>
              <a:ea typeface="Press Start 2P"/>
              <a:cs typeface="Press Start 2P"/>
              <a:sym typeface="Press Start 2P"/>
            </a:endParaRPr>
          </a:p>
        </p:txBody>
      </p:sp>
      <p:sp>
        <p:nvSpPr>
          <p:cNvPr id="972" name="Google Shape;972;p36"/>
          <p:cNvSpPr txBox="1"/>
          <p:nvPr/>
        </p:nvSpPr>
        <p:spPr>
          <a:xfrm>
            <a:off x="2662672" y="1125250"/>
            <a:ext cx="3778500" cy="8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9FBB21"/>
                </a:solidFill>
                <a:latin typeface="Press Start 2P"/>
                <a:ea typeface="Press Start 2P"/>
                <a:cs typeface="Press Start 2P"/>
                <a:sym typeface="Press Start 2P"/>
              </a:rPr>
              <a:t>Phase out</a:t>
            </a:r>
            <a:endParaRPr sz="2000">
              <a:solidFill>
                <a:srgbClr val="9FBB21"/>
              </a:solidFill>
              <a:latin typeface="Press Start 2P"/>
              <a:ea typeface="Press Start 2P"/>
              <a:cs typeface="Press Start 2P"/>
              <a:sym typeface="Press Start 2P"/>
            </a:endParaRPr>
          </a:p>
        </p:txBody>
      </p:sp>
      <p:pic>
        <p:nvPicPr>
          <p:cNvPr id="973" name="Google Shape;973;p36"/>
          <p:cNvPicPr preferRelativeResize="0"/>
          <p:nvPr/>
        </p:nvPicPr>
        <p:blipFill>
          <a:blip r:embed="rId6">
            <a:alphaModFix/>
          </a:blip>
          <a:stretch>
            <a:fillRect/>
          </a:stretch>
        </p:blipFill>
        <p:spPr>
          <a:xfrm>
            <a:off x="7010425" y="1544687"/>
            <a:ext cx="1559439" cy="1559439"/>
          </a:xfrm>
          <a:prstGeom prst="rect">
            <a:avLst/>
          </a:prstGeom>
          <a:noFill/>
          <a:ln>
            <a:noFill/>
          </a:ln>
        </p:spPr>
      </p:pic>
      <p:pic>
        <p:nvPicPr>
          <p:cNvPr id="974" name="Google Shape;974;p36"/>
          <p:cNvPicPr preferRelativeResize="0"/>
          <p:nvPr/>
        </p:nvPicPr>
        <p:blipFill>
          <a:blip r:embed="rId7">
            <a:alphaModFix/>
          </a:blip>
          <a:stretch>
            <a:fillRect/>
          </a:stretch>
        </p:blipFill>
        <p:spPr>
          <a:xfrm>
            <a:off x="1702466" y="1039577"/>
            <a:ext cx="685917" cy="629848"/>
          </a:xfrm>
          <a:prstGeom prst="rect">
            <a:avLst/>
          </a:prstGeom>
          <a:noFill/>
          <a:ln>
            <a:noFill/>
          </a:ln>
        </p:spPr>
      </p:pic>
      <p:pic>
        <p:nvPicPr>
          <p:cNvPr id="975" name="Google Shape;975;p36"/>
          <p:cNvPicPr preferRelativeResize="0"/>
          <p:nvPr/>
        </p:nvPicPr>
        <p:blipFill>
          <a:blip r:embed="rId8">
            <a:alphaModFix/>
          </a:blip>
          <a:stretch>
            <a:fillRect/>
          </a:stretch>
        </p:blipFill>
        <p:spPr>
          <a:xfrm>
            <a:off x="1639917" y="1952052"/>
            <a:ext cx="811014" cy="744721"/>
          </a:xfrm>
          <a:prstGeom prst="rect">
            <a:avLst/>
          </a:prstGeom>
          <a:noFill/>
          <a:ln>
            <a:noFill/>
          </a:ln>
        </p:spPr>
      </p:pic>
      <p:pic>
        <p:nvPicPr>
          <p:cNvPr id="976" name="Google Shape;976;p36"/>
          <p:cNvPicPr preferRelativeResize="0"/>
          <p:nvPr/>
        </p:nvPicPr>
        <p:blipFill>
          <a:blip r:embed="rId9">
            <a:alphaModFix/>
          </a:blip>
          <a:stretch>
            <a:fillRect/>
          </a:stretch>
        </p:blipFill>
        <p:spPr>
          <a:xfrm>
            <a:off x="1601041" y="2922300"/>
            <a:ext cx="963398" cy="8846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0"/>
        <p:cNvGrpSpPr/>
        <p:nvPr/>
      </p:nvGrpSpPr>
      <p:grpSpPr>
        <a:xfrm>
          <a:off x="0" y="0"/>
          <a:ext cx="0" cy="0"/>
          <a:chOff x="0" y="0"/>
          <a:chExt cx="0" cy="0"/>
        </a:xfrm>
      </p:grpSpPr>
      <p:pic>
        <p:nvPicPr>
          <p:cNvPr id="981" name="Google Shape;981;p37"/>
          <p:cNvPicPr preferRelativeResize="0"/>
          <p:nvPr/>
        </p:nvPicPr>
        <p:blipFill>
          <a:blip r:embed="rId3">
            <a:alphaModFix/>
          </a:blip>
          <a:stretch>
            <a:fillRect/>
          </a:stretch>
        </p:blipFill>
        <p:spPr>
          <a:xfrm>
            <a:off x="1405938" y="693271"/>
            <a:ext cx="6245352" cy="3703320"/>
          </a:xfrm>
          <a:prstGeom prst="rect">
            <a:avLst/>
          </a:prstGeom>
          <a:noFill/>
          <a:ln>
            <a:noFill/>
          </a:ln>
        </p:spPr>
      </p:pic>
      <p:pic>
        <p:nvPicPr>
          <p:cNvPr id="982" name="Google Shape;982;p37"/>
          <p:cNvPicPr preferRelativeResize="0"/>
          <p:nvPr/>
        </p:nvPicPr>
        <p:blipFill rotWithShape="1">
          <a:blip r:embed="rId4">
            <a:alphaModFix/>
          </a:blip>
          <a:srcRect l="606" t="10929"/>
          <a:stretch/>
        </p:blipFill>
        <p:spPr>
          <a:xfrm>
            <a:off x="0" y="4881500"/>
            <a:ext cx="9143999" cy="262000"/>
          </a:xfrm>
          <a:prstGeom prst="rect">
            <a:avLst/>
          </a:prstGeom>
          <a:noFill/>
          <a:ln>
            <a:noFill/>
          </a:ln>
        </p:spPr>
      </p:pic>
      <p:pic>
        <p:nvPicPr>
          <p:cNvPr id="983" name="Google Shape;983;p37"/>
          <p:cNvPicPr preferRelativeResize="0"/>
          <p:nvPr/>
        </p:nvPicPr>
        <p:blipFill>
          <a:blip r:embed="rId5">
            <a:alphaModFix amt="66000"/>
          </a:blip>
          <a:stretch>
            <a:fillRect/>
          </a:stretch>
        </p:blipFill>
        <p:spPr>
          <a:xfrm>
            <a:off x="48975" y="3824875"/>
            <a:ext cx="957651" cy="1056626"/>
          </a:xfrm>
          <a:prstGeom prst="rect">
            <a:avLst/>
          </a:prstGeom>
          <a:noFill/>
          <a:ln>
            <a:noFill/>
          </a:ln>
        </p:spPr>
      </p:pic>
      <p:pic>
        <p:nvPicPr>
          <p:cNvPr id="984" name="Google Shape;984;p37"/>
          <p:cNvPicPr preferRelativeResize="0"/>
          <p:nvPr/>
        </p:nvPicPr>
        <p:blipFill>
          <a:blip r:embed="rId5">
            <a:alphaModFix amt="66000"/>
          </a:blip>
          <a:stretch>
            <a:fillRect/>
          </a:stretch>
        </p:blipFill>
        <p:spPr>
          <a:xfrm>
            <a:off x="8144875" y="3824875"/>
            <a:ext cx="957651" cy="1056626"/>
          </a:xfrm>
          <a:prstGeom prst="rect">
            <a:avLst/>
          </a:prstGeom>
          <a:noFill/>
          <a:ln>
            <a:noFill/>
          </a:ln>
        </p:spPr>
      </p:pic>
      <p:pic>
        <p:nvPicPr>
          <p:cNvPr id="985" name="Google Shape;985;p37"/>
          <p:cNvPicPr preferRelativeResize="0"/>
          <p:nvPr/>
        </p:nvPicPr>
        <p:blipFill rotWithShape="1">
          <a:blip r:embed="rId6">
            <a:alphaModFix amt="80000"/>
          </a:blip>
          <a:srcRect t="8930" b="-8929"/>
          <a:stretch/>
        </p:blipFill>
        <p:spPr>
          <a:xfrm>
            <a:off x="-82725" y="-158600"/>
            <a:ext cx="2226998" cy="1252676"/>
          </a:xfrm>
          <a:prstGeom prst="rect">
            <a:avLst/>
          </a:prstGeom>
          <a:noFill/>
          <a:ln>
            <a:noFill/>
          </a:ln>
        </p:spPr>
      </p:pic>
      <p:sp>
        <p:nvSpPr>
          <p:cNvPr id="986" name="Google Shape;986;p37"/>
          <p:cNvSpPr/>
          <p:nvPr/>
        </p:nvSpPr>
        <p:spPr>
          <a:xfrm>
            <a:off x="1793175" y="829500"/>
            <a:ext cx="5671200" cy="3300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7" name="Google Shape;987;p37"/>
          <p:cNvSpPr/>
          <p:nvPr/>
        </p:nvSpPr>
        <p:spPr>
          <a:xfrm>
            <a:off x="4576225" y="1588000"/>
            <a:ext cx="957600" cy="9393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8" name="Google Shape;988;p37"/>
          <p:cNvCxnSpPr/>
          <p:nvPr/>
        </p:nvCxnSpPr>
        <p:spPr>
          <a:xfrm>
            <a:off x="1727525" y="3141475"/>
            <a:ext cx="5803800" cy="11700"/>
          </a:xfrm>
          <a:prstGeom prst="straightConnector1">
            <a:avLst/>
          </a:prstGeom>
          <a:noFill/>
          <a:ln w="9525" cap="flat" cmpd="sng">
            <a:solidFill>
              <a:schemeClr val="dk2"/>
            </a:solidFill>
            <a:prstDash val="solid"/>
            <a:round/>
            <a:headEnd type="none" w="med" len="med"/>
            <a:tailEnd type="none" w="med" len="med"/>
          </a:ln>
        </p:spPr>
      </p:cxnSp>
      <p:cxnSp>
        <p:nvCxnSpPr>
          <p:cNvPr id="989" name="Google Shape;989;p37"/>
          <p:cNvCxnSpPr/>
          <p:nvPr/>
        </p:nvCxnSpPr>
        <p:spPr>
          <a:xfrm>
            <a:off x="3815850" y="770538"/>
            <a:ext cx="10200" cy="3418800"/>
          </a:xfrm>
          <a:prstGeom prst="straightConnector1">
            <a:avLst/>
          </a:prstGeom>
          <a:noFill/>
          <a:ln w="9525" cap="flat" cmpd="sng">
            <a:solidFill>
              <a:schemeClr val="dk2"/>
            </a:solidFill>
            <a:prstDash val="solid"/>
            <a:round/>
            <a:headEnd type="none" w="med" len="med"/>
            <a:tailEnd type="none" w="med" len="med"/>
          </a:ln>
        </p:spPr>
      </p:cxnSp>
      <p:grpSp>
        <p:nvGrpSpPr>
          <p:cNvPr id="990" name="Google Shape;990;p37"/>
          <p:cNvGrpSpPr/>
          <p:nvPr/>
        </p:nvGrpSpPr>
        <p:grpSpPr>
          <a:xfrm>
            <a:off x="7050325" y="3397475"/>
            <a:ext cx="789000" cy="447394"/>
            <a:chOff x="1728825" y="3527775"/>
            <a:chExt cx="789000" cy="447394"/>
          </a:xfrm>
        </p:grpSpPr>
        <p:pic>
          <p:nvPicPr>
            <p:cNvPr id="991" name="Google Shape;991;p37"/>
            <p:cNvPicPr preferRelativeResize="0"/>
            <p:nvPr/>
          </p:nvPicPr>
          <p:blipFill>
            <a:blip r:embed="rId7">
              <a:alphaModFix/>
            </a:blip>
            <a:stretch>
              <a:fillRect/>
            </a:stretch>
          </p:blipFill>
          <p:spPr>
            <a:xfrm flipH="1">
              <a:off x="1792119" y="3756921"/>
              <a:ext cx="261898" cy="218248"/>
            </a:xfrm>
            <a:prstGeom prst="rect">
              <a:avLst/>
            </a:prstGeom>
            <a:noFill/>
            <a:ln>
              <a:noFill/>
            </a:ln>
          </p:spPr>
        </p:pic>
        <p:sp>
          <p:nvSpPr>
            <p:cNvPr id="992" name="Google Shape;992;p37"/>
            <p:cNvSpPr txBox="1"/>
            <p:nvPr/>
          </p:nvSpPr>
          <p:spPr>
            <a:xfrm>
              <a:off x="1728825" y="352777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Action</a:t>
              </a:r>
              <a:endParaRPr sz="1100" b="1">
                <a:solidFill>
                  <a:srgbClr val="FFE599"/>
                </a:solidFill>
                <a:latin typeface="Courier New"/>
                <a:ea typeface="Courier New"/>
                <a:cs typeface="Courier New"/>
                <a:sym typeface="Courier New"/>
              </a:endParaRPr>
            </a:p>
          </p:txBody>
        </p:sp>
      </p:grpSp>
      <p:grpSp>
        <p:nvGrpSpPr>
          <p:cNvPr id="993" name="Google Shape;993;p37"/>
          <p:cNvGrpSpPr/>
          <p:nvPr/>
        </p:nvGrpSpPr>
        <p:grpSpPr>
          <a:xfrm>
            <a:off x="1939875" y="4230313"/>
            <a:ext cx="5301900" cy="166288"/>
            <a:chOff x="1907225" y="4574138"/>
            <a:chExt cx="5301900" cy="166288"/>
          </a:xfrm>
        </p:grpSpPr>
        <p:sp>
          <p:nvSpPr>
            <p:cNvPr id="994" name="Google Shape;994;p37"/>
            <p:cNvSpPr/>
            <p:nvPr/>
          </p:nvSpPr>
          <p:spPr>
            <a:xfrm>
              <a:off x="67267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20.0</a:t>
              </a:r>
              <a:endParaRPr sz="1000">
                <a:solidFill>
                  <a:schemeClr val="lt2"/>
                </a:solidFill>
              </a:endParaRPr>
            </a:p>
          </p:txBody>
        </p:sp>
        <p:sp>
          <p:nvSpPr>
            <p:cNvPr id="995" name="Google Shape;995;p37"/>
            <p:cNvSpPr/>
            <p:nvPr/>
          </p:nvSpPr>
          <p:spPr>
            <a:xfrm>
              <a:off x="6028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17.5</a:t>
              </a:r>
              <a:endParaRPr sz="1000">
                <a:solidFill>
                  <a:schemeClr val="lt2"/>
                </a:solidFill>
              </a:endParaRPr>
            </a:p>
          </p:txBody>
        </p:sp>
        <p:sp>
          <p:nvSpPr>
            <p:cNvPr id="996" name="Google Shape;996;p37"/>
            <p:cNvSpPr/>
            <p:nvPr/>
          </p:nvSpPr>
          <p:spPr>
            <a:xfrm>
              <a:off x="53412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15.0</a:t>
              </a:r>
              <a:endParaRPr sz="1000">
                <a:solidFill>
                  <a:schemeClr val="lt2"/>
                </a:solidFill>
              </a:endParaRPr>
            </a:p>
          </p:txBody>
        </p:sp>
        <p:sp>
          <p:nvSpPr>
            <p:cNvPr id="997" name="Google Shape;997;p37"/>
            <p:cNvSpPr/>
            <p:nvPr/>
          </p:nvSpPr>
          <p:spPr>
            <a:xfrm>
              <a:off x="4607150"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12.5</a:t>
              </a:r>
              <a:endParaRPr sz="1000">
                <a:solidFill>
                  <a:schemeClr val="lt2"/>
                </a:solidFill>
              </a:endParaRPr>
            </a:p>
          </p:txBody>
        </p:sp>
        <p:sp>
          <p:nvSpPr>
            <p:cNvPr id="998" name="Google Shape;998;p37"/>
            <p:cNvSpPr/>
            <p:nvPr/>
          </p:nvSpPr>
          <p:spPr>
            <a:xfrm>
              <a:off x="3967613" y="4583225"/>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10.0</a:t>
              </a:r>
              <a:endParaRPr sz="1000">
                <a:solidFill>
                  <a:schemeClr val="lt2"/>
                </a:solidFill>
              </a:endParaRPr>
            </a:p>
          </p:txBody>
        </p:sp>
        <p:sp>
          <p:nvSpPr>
            <p:cNvPr id="999" name="Google Shape;999;p37"/>
            <p:cNvSpPr/>
            <p:nvPr/>
          </p:nvSpPr>
          <p:spPr>
            <a:xfrm>
              <a:off x="3280825" y="4574150"/>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7.5</a:t>
              </a:r>
              <a:endParaRPr sz="1000">
                <a:solidFill>
                  <a:schemeClr val="lt2"/>
                </a:solidFill>
              </a:endParaRPr>
            </a:p>
          </p:txBody>
        </p:sp>
        <p:sp>
          <p:nvSpPr>
            <p:cNvPr id="1000" name="Google Shape;1000;p37"/>
            <p:cNvSpPr/>
            <p:nvPr/>
          </p:nvSpPr>
          <p:spPr>
            <a:xfrm>
              <a:off x="2594025" y="4583213"/>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5.0</a:t>
              </a:r>
              <a:endParaRPr sz="1000">
                <a:solidFill>
                  <a:schemeClr val="lt2"/>
                </a:solidFill>
              </a:endParaRPr>
            </a:p>
          </p:txBody>
        </p:sp>
        <p:sp>
          <p:nvSpPr>
            <p:cNvPr id="1001" name="Google Shape;1001;p37"/>
            <p:cNvSpPr/>
            <p:nvPr/>
          </p:nvSpPr>
          <p:spPr>
            <a:xfrm>
              <a:off x="1907225" y="4574138"/>
              <a:ext cx="4824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grpSp>
      <p:grpSp>
        <p:nvGrpSpPr>
          <p:cNvPr id="1002" name="Google Shape;1002;p37"/>
          <p:cNvGrpSpPr/>
          <p:nvPr/>
        </p:nvGrpSpPr>
        <p:grpSpPr>
          <a:xfrm>
            <a:off x="1327950" y="890400"/>
            <a:ext cx="333600" cy="3240025"/>
            <a:chOff x="1327950" y="1119000"/>
            <a:chExt cx="333600" cy="3240025"/>
          </a:xfrm>
        </p:grpSpPr>
        <p:sp>
          <p:nvSpPr>
            <p:cNvPr id="1003" name="Google Shape;1003;p37"/>
            <p:cNvSpPr/>
            <p:nvPr/>
          </p:nvSpPr>
          <p:spPr>
            <a:xfrm>
              <a:off x="1327950" y="11190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40</a:t>
              </a:r>
              <a:endParaRPr sz="1000">
                <a:solidFill>
                  <a:schemeClr val="lt2"/>
                </a:solidFill>
              </a:endParaRPr>
            </a:p>
          </p:txBody>
        </p:sp>
        <p:sp>
          <p:nvSpPr>
            <p:cNvPr id="1004" name="Google Shape;1004;p37"/>
            <p:cNvSpPr/>
            <p:nvPr/>
          </p:nvSpPr>
          <p:spPr>
            <a:xfrm>
              <a:off x="1327950" y="14834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35</a:t>
              </a:r>
              <a:endParaRPr sz="1000">
                <a:solidFill>
                  <a:schemeClr val="lt2"/>
                </a:solidFill>
              </a:endParaRPr>
            </a:p>
          </p:txBody>
        </p:sp>
        <p:sp>
          <p:nvSpPr>
            <p:cNvPr id="1005" name="Google Shape;1005;p37"/>
            <p:cNvSpPr/>
            <p:nvPr/>
          </p:nvSpPr>
          <p:spPr>
            <a:xfrm>
              <a:off x="1327950" y="18776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30</a:t>
              </a:r>
              <a:endParaRPr sz="1000">
                <a:solidFill>
                  <a:schemeClr val="lt2"/>
                </a:solidFill>
              </a:endParaRPr>
            </a:p>
          </p:txBody>
        </p:sp>
        <p:sp>
          <p:nvSpPr>
            <p:cNvPr id="1006" name="Google Shape;1006;p37"/>
            <p:cNvSpPr/>
            <p:nvPr/>
          </p:nvSpPr>
          <p:spPr>
            <a:xfrm>
              <a:off x="1327950" y="227180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25</a:t>
              </a:r>
              <a:endParaRPr sz="1000">
                <a:solidFill>
                  <a:schemeClr val="lt2"/>
                </a:solidFill>
              </a:endParaRPr>
            </a:p>
          </p:txBody>
        </p:sp>
        <p:sp>
          <p:nvSpPr>
            <p:cNvPr id="1007" name="Google Shape;1007;p37"/>
            <p:cNvSpPr/>
            <p:nvPr/>
          </p:nvSpPr>
          <p:spPr>
            <a:xfrm>
              <a:off x="1327950" y="26455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20</a:t>
              </a:r>
              <a:endParaRPr sz="1000">
                <a:solidFill>
                  <a:schemeClr val="lt2"/>
                </a:solidFill>
              </a:endParaRPr>
            </a:p>
          </p:txBody>
        </p:sp>
        <p:sp>
          <p:nvSpPr>
            <p:cNvPr id="1008" name="Google Shape;1008;p37"/>
            <p:cNvSpPr/>
            <p:nvPr/>
          </p:nvSpPr>
          <p:spPr>
            <a:xfrm>
              <a:off x="1327950" y="30357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15</a:t>
              </a:r>
              <a:endParaRPr sz="1000">
                <a:solidFill>
                  <a:schemeClr val="lt2"/>
                </a:solidFill>
              </a:endParaRPr>
            </a:p>
          </p:txBody>
        </p:sp>
        <p:sp>
          <p:nvSpPr>
            <p:cNvPr id="1009" name="Google Shape;1009;p37"/>
            <p:cNvSpPr/>
            <p:nvPr/>
          </p:nvSpPr>
          <p:spPr>
            <a:xfrm>
              <a:off x="1327950" y="341347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10</a:t>
              </a:r>
              <a:endParaRPr sz="1000">
                <a:solidFill>
                  <a:schemeClr val="lt2"/>
                </a:solidFill>
              </a:endParaRPr>
            </a:p>
          </p:txBody>
        </p:sp>
        <p:sp>
          <p:nvSpPr>
            <p:cNvPr id="1010" name="Google Shape;1010;p37"/>
            <p:cNvSpPr/>
            <p:nvPr/>
          </p:nvSpPr>
          <p:spPr>
            <a:xfrm>
              <a:off x="1327950" y="3807650"/>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5</a:t>
              </a:r>
              <a:endParaRPr sz="1000">
                <a:solidFill>
                  <a:schemeClr val="lt2"/>
                </a:solidFill>
              </a:endParaRPr>
            </a:p>
          </p:txBody>
        </p:sp>
        <p:sp>
          <p:nvSpPr>
            <p:cNvPr id="1011" name="Google Shape;1011;p37"/>
            <p:cNvSpPr/>
            <p:nvPr/>
          </p:nvSpPr>
          <p:spPr>
            <a:xfrm>
              <a:off x="1327950" y="4201825"/>
              <a:ext cx="333600" cy="157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2"/>
                  </a:solidFill>
                </a:rPr>
                <a:t>0</a:t>
              </a:r>
              <a:endParaRPr sz="1000">
                <a:solidFill>
                  <a:schemeClr val="lt2"/>
                </a:solidFill>
              </a:endParaRPr>
            </a:p>
          </p:txBody>
        </p:sp>
      </p:grpSp>
      <p:grpSp>
        <p:nvGrpSpPr>
          <p:cNvPr id="1012" name="Google Shape;1012;p37"/>
          <p:cNvGrpSpPr/>
          <p:nvPr/>
        </p:nvGrpSpPr>
        <p:grpSpPr>
          <a:xfrm>
            <a:off x="2180613" y="4185825"/>
            <a:ext cx="4790275" cy="44500"/>
            <a:chOff x="2314300" y="908100"/>
            <a:chExt cx="4790275" cy="44500"/>
          </a:xfrm>
        </p:grpSpPr>
        <p:cxnSp>
          <p:nvCxnSpPr>
            <p:cNvPr id="1013" name="Google Shape;1013;p37"/>
            <p:cNvCxnSpPr/>
            <p:nvPr/>
          </p:nvCxnSpPr>
          <p:spPr>
            <a:xfrm>
              <a:off x="2314300" y="9148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14" name="Google Shape;1014;p37"/>
            <p:cNvCxnSpPr/>
            <p:nvPr/>
          </p:nvCxnSpPr>
          <p:spPr>
            <a:xfrm>
              <a:off x="29970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15" name="Google Shape;1015;p37"/>
            <p:cNvCxnSpPr/>
            <p:nvPr/>
          </p:nvCxnSpPr>
          <p:spPr>
            <a:xfrm>
              <a:off x="367490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16" name="Google Shape;1016;p37"/>
            <p:cNvCxnSpPr/>
            <p:nvPr/>
          </p:nvCxnSpPr>
          <p:spPr>
            <a:xfrm>
              <a:off x="436432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17" name="Google Shape;1017;p37"/>
            <p:cNvCxnSpPr/>
            <p:nvPr/>
          </p:nvCxnSpPr>
          <p:spPr>
            <a:xfrm>
              <a:off x="5053750"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18" name="Google Shape;1018;p37"/>
            <p:cNvCxnSpPr/>
            <p:nvPr/>
          </p:nvCxnSpPr>
          <p:spPr>
            <a:xfrm>
              <a:off x="5743175"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19" name="Google Shape;1019;p37"/>
            <p:cNvCxnSpPr/>
            <p:nvPr/>
          </p:nvCxnSpPr>
          <p:spPr>
            <a:xfrm>
              <a:off x="6423413" y="9081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20" name="Google Shape;1020;p37"/>
            <p:cNvCxnSpPr/>
            <p:nvPr/>
          </p:nvCxnSpPr>
          <p:spPr>
            <a:xfrm>
              <a:off x="7103675" y="908100"/>
              <a:ext cx="900" cy="37800"/>
            </a:xfrm>
            <a:prstGeom prst="straightConnector1">
              <a:avLst/>
            </a:prstGeom>
            <a:noFill/>
            <a:ln w="9525" cap="flat" cmpd="sng">
              <a:solidFill>
                <a:schemeClr val="lt2"/>
              </a:solidFill>
              <a:prstDash val="solid"/>
              <a:round/>
              <a:headEnd type="none" w="med" len="med"/>
              <a:tailEnd type="none" w="med" len="med"/>
            </a:ln>
          </p:spPr>
        </p:cxnSp>
      </p:grpSp>
      <p:grpSp>
        <p:nvGrpSpPr>
          <p:cNvPr id="1021" name="Google Shape;1021;p37"/>
          <p:cNvGrpSpPr/>
          <p:nvPr/>
        </p:nvGrpSpPr>
        <p:grpSpPr>
          <a:xfrm>
            <a:off x="1642025" y="965300"/>
            <a:ext cx="37800" cy="2689913"/>
            <a:chOff x="1642025" y="1193900"/>
            <a:chExt cx="37800" cy="2689913"/>
          </a:xfrm>
        </p:grpSpPr>
        <p:cxnSp>
          <p:nvCxnSpPr>
            <p:cNvPr id="1022" name="Google Shape;1022;p37"/>
            <p:cNvCxnSpPr/>
            <p:nvPr/>
          </p:nvCxnSpPr>
          <p:spPr>
            <a:xfrm rot="5400000">
              <a:off x="1660475" y="11754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23" name="Google Shape;1023;p37"/>
            <p:cNvCxnSpPr/>
            <p:nvPr/>
          </p:nvCxnSpPr>
          <p:spPr>
            <a:xfrm rot="5400000">
              <a:off x="1660475" y="154315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24" name="Google Shape;1024;p37"/>
            <p:cNvCxnSpPr/>
            <p:nvPr/>
          </p:nvCxnSpPr>
          <p:spPr>
            <a:xfrm rot="5400000">
              <a:off x="1660475" y="193732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25" name="Google Shape;1025;p37"/>
            <p:cNvCxnSpPr/>
            <p:nvPr/>
          </p:nvCxnSpPr>
          <p:spPr>
            <a:xfrm rot="5400000">
              <a:off x="1660475" y="2321288"/>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26" name="Google Shape;1026;p37"/>
            <p:cNvCxnSpPr/>
            <p:nvPr/>
          </p:nvCxnSpPr>
          <p:spPr>
            <a:xfrm rot="5400000">
              <a:off x="1660475" y="2713475"/>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27" name="Google Shape;1027;p37"/>
            <p:cNvCxnSpPr/>
            <p:nvPr/>
          </p:nvCxnSpPr>
          <p:spPr>
            <a:xfrm rot="5400000">
              <a:off x="1660475" y="3089213"/>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28" name="Google Shape;1028;p37"/>
            <p:cNvCxnSpPr/>
            <p:nvPr/>
          </p:nvCxnSpPr>
          <p:spPr>
            <a:xfrm rot="5400000">
              <a:off x="1660475" y="3481400"/>
              <a:ext cx="900" cy="37800"/>
            </a:xfrm>
            <a:prstGeom prst="straightConnector1">
              <a:avLst/>
            </a:prstGeom>
            <a:noFill/>
            <a:ln w="9525" cap="flat" cmpd="sng">
              <a:solidFill>
                <a:schemeClr val="lt2"/>
              </a:solidFill>
              <a:prstDash val="solid"/>
              <a:round/>
              <a:headEnd type="none" w="med" len="med"/>
              <a:tailEnd type="none" w="med" len="med"/>
            </a:ln>
          </p:spPr>
        </p:cxnSp>
        <p:cxnSp>
          <p:nvCxnSpPr>
            <p:cNvPr id="1029" name="Google Shape;1029;p37"/>
            <p:cNvCxnSpPr/>
            <p:nvPr/>
          </p:nvCxnSpPr>
          <p:spPr>
            <a:xfrm rot="5400000">
              <a:off x="1660475" y="3864463"/>
              <a:ext cx="900" cy="37800"/>
            </a:xfrm>
            <a:prstGeom prst="straightConnector1">
              <a:avLst/>
            </a:prstGeom>
            <a:noFill/>
            <a:ln w="9525" cap="flat" cmpd="sng">
              <a:solidFill>
                <a:schemeClr val="lt2"/>
              </a:solidFill>
              <a:prstDash val="solid"/>
              <a:round/>
              <a:headEnd type="none" w="med" len="med"/>
              <a:tailEnd type="none" w="med" len="med"/>
            </a:ln>
          </p:spPr>
        </p:cxnSp>
      </p:grpSp>
      <p:sp>
        <p:nvSpPr>
          <p:cNvPr id="1030" name="Google Shape;1030;p37"/>
          <p:cNvSpPr txBox="1"/>
          <p:nvPr/>
        </p:nvSpPr>
        <p:spPr>
          <a:xfrm>
            <a:off x="3686700" y="4584300"/>
            <a:ext cx="2285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FF00"/>
                </a:solidFill>
                <a:latin typeface="Press Start 2P"/>
                <a:ea typeface="Press Start 2P"/>
                <a:cs typeface="Press Start 2P"/>
                <a:sym typeface="Press Start 2P"/>
              </a:rPr>
              <a:t>Market Share</a:t>
            </a:r>
            <a:endParaRPr sz="11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1031" name="Google Shape;1031;p37"/>
          <p:cNvSpPr txBox="1"/>
          <p:nvPr/>
        </p:nvSpPr>
        <p:spPr>
          <a:xfrm rot="-5400000">
            <a:off x="240600" y="2397450"/>
            <a:ext cx="18534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FF00"/>
                </a:solidFill>
                <a:latin typeface="Press Start 2P"/>
                <a:ea typeface="Press Start 2P"/>
                <a:cs typeface="Press Start 2P"/>
                <a:sym typeface="Press Start 2P"/>
              </a:rPr>
              <a:t>Growth Rate</a:t>
            </a:r>
            <a:endParaRPr sz="11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100">
              <a:solidFill>
                <a:srgbClr val="00FF00"/>
              </a:solidFill>
              <a:latin typeface="Press Start 2P"/>
              <a:ea typeface="Press Start 2P"/>
              <a:cs typeface="Press Start 2P"/>
              <a:sym typeface="Press Start 2P"/>
            </a:endParaRPr>
          </a:p>
        </p:txBody>
      </p:sp>
      <p:pic>
        <p:nvPicPr>
          <p:cNvPr id="1032" name="Google Shape;1032;p37"/>
          <p:cNvPicPr preferRelativeResize="0"/>
          <p:nvPr/>
        </p:nvPicPr>
        <p:blipFill>
          <a:blip r:embed="rId7">
            <a:alphaModFix/>
          </a:blip>
          <a:stretch>
            <a:fillRect/>
          </a:stretch>
        </p:blipFill>
        <p:spPr>
          <a:xfrm flipH="1">
            <a:off x="7113619" y="3626621"/>
            <a:ext cx="261898" cy="218248"/>
          </a:xfrm>
          <a:prstGeom prst="rect">
            <a:avLst/>
          </a:prstGeom>
          <a:noFill/>
          <a:ln>
            <a:noFill/>
          </a:ln>
        </p:spPr>
      </p:pic>
      <p:grpSp>
        <p:nvGrpSpPr>
          <p:cNvPr id="1033" name="Google Shape;1033;p37"/>
          <p:cNvGrpSpPr/>
          <p:nvPr/>
        </p:nvGrpSpPr>
        <p:grpSpPr>
          <a:xfrm>
            <a:off x="5455538" y="3435825"/>
            <a:ext cx="789000" cy="453894"/>
            <a:chOff x="3203550" y="3632250"/>
            <a:chExt cx="789000" cy="453894"/>
          </a:xfrm>
        </p:grpSpPr>
        <p:pic>
          <p:nvPicPr>
            <p:cNvPr id="1034" name="Google Shape;1034;p37"/>
            <p:cNvPicPr preferRelativeResize="0"/>
            <p:nvPr/>
          </p:nvPicPr>
          <p:blipFill>
            <a:blip r:embed="rId7">
              <a:alphaModFix/>
            </a:blip>
            <a:stretch>
              <a:fillRect/>
            </a:stretch>
          </p:blipFill>
          <p:spPr>
            <a:xfrm flipH="1">
              <a:off x="3347232" y="3867896"/>
              <a:ext cx="261898" cy="218248"/>
            </a:xfrm>
            <a:prstGeom prst="rect">
              <a:avLst/>
            </a:prstGeom>
            <a:noFill/>
            <a:ln>
              <a:noFill/>
            </a:ln>
          </p:spPr>
        </p:pic>
        <p:sp>
          <p:nvSpPr>
            <p:cNvPr id="1035" name="Google Shape;1035;p37"/>
            <p:cNvSpPr txBox="1"/>
            <p:nvPr/>
          </p:nvSpPr>
          <p:spPr>
            <a:xfrm>
              <a:off x="3203550" y="3632250"/>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Sports</a:t>
              </a:r>
              <a:endParaRPr sz="1100" b="1">
                <a:solidFill>
                  <a:srgbClr val="FFE599"/>
                </a:solidFill>
                <a:latin typeface="Courier New"/>
                <a:ea typeface="Courier New"/>
                <a:cs typeface="Courier New"/>
                <a:sym typeface="Courier New"/>
              </a:endParaRPr>
            </a:p>
          </p:txBody>
        </p:sp>
      </p:grpSp>
      <p:grpSp>
        <p:nvGrpSpPr>
          <p:cNvPr id="1036" name="Google Shape;1036;p37"/>
          <p:cNvGrpSpPr/>
          <p:nvPr/>
        </p:nvGrpSpPr>
        <p:grpSpPr>
          <a:xfrm>
            <a:off x="3873888" y="3243818"/>
            <a:ext cx="1258957" cy="453896"/>
            <a:chOff x="4570800" y="3394550"/>
            <a:chExt cx="957600" cy="397144"/>
          </a:xfrm>
        </p:grpSpPr>
        <p:pic>
          <p:nvPicPr>
            <p:cNvPr id="1037" name="Google Shape;1037;p37"/>
            <p:cNvPicPr preferRelativeResize="0"/>
            <p:nvPr/>
          </p:nvPicPr>
          <p:blipFill>
            <a:blip r:embed="rId7">
              <a:alphaModFix/>
            </a:blip>
            <a:stretch>
              <a:fillRect/>
            </a:stretch>
          </p:blipFill>
          <p:spPr>
            <a:xfrm flipH="1">
              <a:off x="4840544" y="3573446"/>
              <a:ext cx="261898" cy="218248"/>
            </a:xfrm>
            <a:prstGeom prst="rect">
              <a:avLst/>
            </a:prstGeom>
            <a:noFill/>
            <a:ln>
              <a:noFill/>
            </a:ln>
          </p:spPr>
        </p:pic>
        <p:sp>
          <p:nvSpPr>
            <p:cNvPr id="1038" name="Google Shape;1038;p37"/>
            <p:cNvSpPr txBox="1"/>
            <p:nvPr/>
          </p:nvSpPr>
          <p:spPr>
            <a:xfrm>
              <a:off x="4570800" y="3394550"/>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9FBB21"/>
                  </a:solidFill>
                  <a:latin typeface="Courier New"/>
                  <a:ea typeface="Courier New"/>
                  <a:cs typeface="Courier New"/>
                  <a:sym typeface="Courier New"/>
                </a:rPr>
                <a:t>Role-playing</a:t>
              </a:r>
              <a:endParaRPr sz="1100" b="1">
                <a:solidFill>
                  <a:srgbClr val="9FBB21"/>
                </a:solidFill>
                <a:latin typeface="Courier New"/>
                <a:ea typeface="Courier New"/>
                <a:cs typeface="Courier New"/>
                <a:sym typeface="Courier New"/>
              </a:endParaRPr>
            </a:p>
          </p:txBody>
        </p:sp>
      </p:grpSp>
      <p:grpSp>
        <p:nvGrpSpPr>
          <p:cNvPr id="1039" name="Google Shape;1039;p37"/>
          <p:cNvGrpSpPr/>
          <p:nvPr/>
        </p:nvGrpSpPr>
        <p:grpSpPr>
          <a:xfrm>
            <a:off x="3942425" y="3701000"/>
            <a:ext cx="789000" cy="424919"/>
            <a:chOff x="4743050" y="3898425"/>
            <a:chExt cx="789000" cy="424919"/>
          </a:xfrm>
        </p:grpSpPr>
        <p:pic>
          <p:nvPicPr>
            <p:cNvPr id="1040" name="Google Shape;1040;p37"/>
            <p:cNvPicPr preferRelativeResize="0"/>
            <p:nvPr/>
          </p:nvPicPr>
          <p:blipFill>
            <a:blip r:embed="rId7">
              <a:alphaModFix/>
            </a:blip>
            <a:stretch>
              <a:fillRect/>
            </a:stretch>
          </p:blipFill>
          <p:spPr>
            <a:xfrm flipH="1">
              <a:off x="4918644" y="4105096"/>
              <a:ext cx="261898" cy="218248"/>
            </a:xfrm>
            <a:prstGeom prst="rect">
              <a:avLst/>
            </a:prstGeom>
            <a:noFill/>
            <a:ln>
              <a:noFill/>
            </a:ln>
          </p:spPr>
        </p:pic>
        <p:sp>
          <p:nvSpPr>
            <p:cNvPr id="1041" name="Google Shape;1041;p37"/>
            <p:cNvSpPr txBox="1"/>
            <p:nvPr/>
          </p:nvSpPr>
          <p:spPr>
            <a:xfrm>
              <a:off x="4743050" y="389842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9FBB21"/>
                  </a:solidFill>
                  <a:latin typeface="Courier New"/>
                  <a:ea typeface="Courier New"/>
                  <a:cs typeface="Courier New"/>
                  <a:sym typeface="Courier New"/>
                </a:rPr>
                <a:t>Misc.</a:t>
              </a:r>
              <a:endParaRPr sz="1100" b="1">
                <a:solidFill>
                  <a:srgbClr val="9FBB21"/>
                </a:solidFill>
                <a:latin typeface="Courier New"/>
                <a:ea typeface="Courier New"/>
                <a:cs typeface="Courier New"/>
                <a:sym typeface="Courier New"/>
              </a:endParaRPr>
            </a:p>
          </p:txBody>
        </p:sp>
      </p:grpSp>
      <p:grpSp>
        <p:nvGrpSpPr>
          <p:cNvPr id="1042" name="Google Shape;1042;p37"/>
          <p:cNvGrpSpPr/>
          <p:nvPr/>
        </p:nvGrpSpPr>
        <p:grpSpPr>
          <a:xfrm>
            <a:off x="1769575" y="3147947"/>
            <a:ext cx="957600" cy="216806"/>
            <a:chOff x="6972650" y="3328422"/>
            <a:chExt cx="957600" cy="216806"/>
          </a:xfrm>
        </p:grpSpPr>
        <p:pic>
          <p:nvPicPr>
            <p:cNvPr id="1043" name="Google Shape;1043;p37"/>
            <p:cNvPicPr preferRelativeResize="0"/>
            <p:nvPr/>
          </p:nvPicPr>
          <p:blipFill>
            <a:blip r:embed="rId8">
              <a:alphaModFix/>
            </a:blip>
            <a:stretch>
              <a:fillRect/>
            </a:stretch>
          </p:blipFill>
          <p:spPr>
            <a:xfrm>
              <a:off x="7183775" y="3328422"/>
              <a:ext cx="216801" cy="216806"/>
            </a:xfrm>
            <a:prstGeom prst="rect">
              <a:avLst/>
            </a:prstGeom>
            <a:noFill/>
            <a:ln>
              <a:noFill/>
            </a:ln>
          </p:spPr>
        </p:pic>
        <p:sp>
          <p:nvSpPr>
            <p:cNvPr id="1044" name="Google Shape;1044;p37"/>
            <p:cNvSpPr txBox="1"/>
            <p:nvPr/>
          </p:nvSpPr>
          <p:spPr>
            <a:xfrm>
              <a:off x="6972650" y="3404750"/>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9FBB21"/>
                  </a:solidFill>
                  <a:latin typeface="Courier New"/>
                  <a:ea typeface="Courier New"/>
                  <a:cs typeface="Courier New"/>
                  <a:sym typeface="Courier New"/>
                </a:rPr>
                <a:t>Puzzle</a:t>
              </a:r>
              <a:endParaRPr sz="1100" b="1">
                <a:solidFill>
                  <a:srgbClr val="9FBB21"/>
                </a:solidFill>
                <a:latin typeface="Courier New"/>
                <a:ea typeface="Courier New"/>
                <a:cs typeface="Courier New"/>
                <a:sym typeface="Courier New"/>
              </a:endParaRPr>
            </a:p>
          </p:txBody>
        </p:sp>
      </p:grpSp>
      <p:grpSp>
        <p:nvGrpSpPr>
          <p:cNvPr id="1045" name="Google Shape;1045;p37"/>
          <p:cNvGrpSpPr/>
          <p:nvPr/>
        </p:nvGrpSpPr>
        <p:grpSpPr>
          <a:xfrm>
            <a:off x="3386888" y="3410488"/>
            <a:ext cx="957600" cy="421366"/>
            <a:chOff x="5436300" y="3612063"/>
            <a:chExt cx="957600" cy="421366"/>
          </a:xfrm>
        </p:grpSpPr>
        <p:pic>
          <p:nvPicPr>
            <p:cNvPr id="1046" name="Google Shape;1046;p37"/>
            <p:cNvPicPr preferRelativeResize="0"/>
            <p:nvPr/>
          </p:nvPicPr>
          <p:blipFill>
            <a:blip r:embed="rId8">
              <a:alphaModFix/>
            </a:blip>
            <a:stretch>
              <a:fillRect/>
            </a:stretch>
          </p:blipFill>
          <p:spPr>
            <a:xfrm>
              <a:off x="5560975" y="3816622"/>
              <a:ext cx="216801" cy="216806"/>
            </a:xfrm>
            <a:prstGeom prst="rect">
              <a:avLst/>
            </a:prstGeom>
            <a:noFill/>
            <a:ln>
              <a:noFill/>
            </a:ln>
          </p:spPr>
        </p:pic>
        <p:sp>
          <p:nvSpPr>
            <p:cNvPr id="1047" name="Google Shape;1047;p37"/>
            <p:cNvSpPr txBox="1"/>
            <p:nvPr/>
          </p:nvSpPr>
          <p:spPr>
            <a:xfrm>
              <a:off x="5436300" y="361206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9FBB21"/>
                  </a:solidFill>
                  <a:latin typeface="Courier New"/>
                  <a:ea typeface="Courier New"/>
                  <a:cs typeface="Courier New"/>
                  <a:sym typeface="Courier New"/>
                </a:rPr>
                <a:t>Racing</a:t>
              </a:r>
              <a:endParaRPr sz="1100" b="1">
                <a:solidFill>
                  <a:srgbClr val="9FBB21"/>
                </a:solidFill>
                <a:latin typeface="Courier New"/>
                <a:ea typeface="Courier New"/>
                <a:cs typeface="Courier New"/>
                <a:sym typeface="Courier New"/>
              </a:endParaRPr>
            </a:p>
          </p:txBody>
        </p:sp>
      </p:grpSp>
      <p:grpSp>
        <p:nvGrpSpPr>
          <p:cNvPr id="1048" name="Google Shape;1048;p37"/>
          <p:cNvGrpSpPr/>
          <p:nvPr/>
        </p:nvGrpSpPr>
        <p:grpSpPr>
          <a:xfrm>
            <a:off x="2429300" y="3576100"/>
            <a:ext cx="957600" cy="398366"/>
            <a:chOff x="6309250" y="3793613"/>
            <a:chExt cx="957600" cy="398366"/>
          </a:xfrm>
        </p:grpSpPr>
        <p:pic>
          <p:nvPicPr>
            <p:cNvPr id="1049" name="Google Shape;1049;p37"/>
            <p:cNvPicPr preferRelativeResize="0"/>
            <p:nvPr/>
          </p:nvPicPr>
          <p:blipFill>
            <a:blip r:embed="rId8">
              <a:alphaModFix/>
            </a:blip>
            <a:stretch>
              <a:fillRect/>
            </a:stretch>
          </p:blipFill>
          <p:spPr>
            <a:xfrm>
              <a:off x="6506900" y="3975172"/>
              <a:ext cx="216801" cy="216806"/>
            </a:xfrm>
            <a:prstGeom prst="rect">
              <a:avLst/>
            </a:prstGeom>
            <a:noFill/>
            <a:ln>
              <a:noFill/>
            </a:ln>
          </p:spPr>
        </p:pic>
        <p:sp>
          <p:nvSpPr>
            <p:cNvPr id="1050" name="Google Shape;1050;p37"/>
            <p:cNvSpPr txBox="1"/>
            <p:nvPr/>
          </p:nvSpPr>
          <p:spPr>
            <a:xfrm>
              <a:off x="6309250" y="379361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9FBB21"/>
                  </a:solidFill>
                  <a:latin typeface="Courier New"/>
                  <a:ea typeface="Courier New"/>
                  <a:cs typeface="Courier New"/>
                  <a:sym typeface="Courier New"/>
                </a:rPr>
                <a:t>Fighting</a:t>
              </a:r>
              <a:endParaRPr sz="1100" b="1">
                <a:solidFill>
                  <a:srgbClr val="9FBB21"/>
                </a:solidFill>
                <a:latin typeface="Courier New"/>
                <a:ea typeface="Courier New"/>
                <a:cs typeface="Courier New"/>
                <a:sym typeface="Courier New"/>
              </a:endParaRPr>
            </a:p>
          </p:txBody>
        </p:sp>
      </p:grpSp>
      <p:grpSp>
        <p:nvGrpSpPr>
          <p:cNvPr id="1051" name="Google Shape;1051;p37"/>
          <p:cNvGrpSpPr/>
          <p:nvPr/>
        </p:nvGrpSpPr>
        <p:grpSpPr>
          <a:xfrm>
            <a:off x="3138300" y="3748435"/>
            <a:ext cx="957600" cy="224040"/>
            <a:chOff x="5660875" y="3975172"/>
            <a:chExt cx="957600" cy="224040"/>
          </a:xfrm>
        </p:grpSpPr>
        <p:pic>
          <p:nvPicPr>
            <p:cNvPr id="1052" name="Google Shape;1052;p37"/>
            <p:cNvPicPr preferRelativeResize="0"/>
            <p:nvPr/>
          </p:nvPicPr>
          <p:blipFill>
            <a:blip r:embed="rId8">
              <a:alphaModFix/>
            </a:blip>
            <a:stretch>
              <a:fillRect/>
            </a:stretch>
          </p:blipFill>
          <p:spPr>
            <a:xfrm>
              <a:off x="5806700" y="3975172"/>
              <a:ext cx="216801" cy="216806"/>
            </a:xfrm>
            <a:prstGeom prst="rect">
              <a:avLst/>
            </a:prstGeom>
            <a:noFill/>
            <a:ln>
              <a:noFill/>
            </a:ln>
          </p:spPr>
        </p:pic>
        <p:sp>
          <p:nvSpPr>
            <p:cNvPr id="1053" name="Google Shape;1053;p37"/>
            <p:cNvSpPr txBox="1"/>
            <p:nvPr/>
          </p:nvSpPr>
          <p:spPr>
            <a:xfrm>
              <a:off x="5660875" y="4076813"/>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9FBB21"/>
                  </a:solidFill>
                  <a:latin typeface="Courier New"/>
                  <a:ea typeface="Courier New"/>
                  <a:cs typeface="Courier New"/>
                  <a:sym typeface="Courier New"/>
                </a:rPr>
                <a:t>Platform</a:t>
              </a:r>
              <a:endParaRPr sz="1100" b="1">
                <a:solidFill>
                  <a:srgbClr val="9FBB21"/>
                </a:solidFill>
                <a:latin typeface="Courier New"/>
                <a:ea typeface="Courier New"/>
                <a:cs typeface="Courier New"/>
                <a:sym typeface="Courier New"/>
              </a:endParaRPr>
            </a:p>
          </p:txBody>
        </p:sp>
      </p:grpSp>
      <p:grpSp>
        <p:nvGrpSpPr>
          <p:cNvPr id="1054" name="Google Shape;1054;p37"/>
          <p:cNvGrpSpPr/>
          <p:nvPr/>
        </p:nvGrpSpPr>
        <p:grpSpPr>
          <a:xfrm>
            <a:off x="1642013" y="3642847"/>
            <a:ext cx="957600" cy="264865"/>
            <a:chOff x="6993588" y="3842172"/>
            <a:chExt cx="957600" cy="264865"/>
          </a:xfrm>
        </p:grpSpPr>
        <p:pic>
          <p:nvPicPr>
            <p:cNvPr id="1055" name="Google Shape;1055;p37"/>
            <p:cNvPicPr preferRelativeResize="0"/>
            <p:nvPr/>
          </p:nvPicPr>
          <p:blipFill>
            <a:blip r:embed="rId8">
              <a:alphaModFix/>
            </a:blip>
            <a:stretch>
              <a:fillRect/>
            </a:stretch>
          </p:blipFill>
          <p:spPr>
            <a:xfrm>
              <a:off x="7266850" y="3842172"/>
              <a:ext cx="216801" cy="216806"/>
            </a:xfrm>
            <a:prstGeom prst="rect">
              <a:avLst/>
            </a:prstGeom>
            <a:noFill/>
            <a:ln>
              <a:noFill/>
            </a:ln>
          </p:spPr>
        </p:pic>
        <p:sp>
          <p:nvSpPr>
            <p:cNvPr id="1056" name="Google Shape;1056;p37"/>
            <p:cNvSpPr txBox="1"/>
            <p:nvPr/>
          </p:nvSpPr>
          <p:spPr>
            <a:xfrm>
              <a:off x="6993588" y="3984638"/>
              <a:ext cx="957600" cy="1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9FBB21"/>
                  </a:solidFill>
                  <a:latin typeface="Courier New"/>
                  <a:ea typeface="Courier New"/>
                  <a:cs typeface="Courier New"/>
                  <a:sym typeface="Courier New"/>
                </a:rPr>
                <a:t>Strategy</a:t>
              </a:r>
              <a:endParaRPr sz="1100" b="1">
                <a:solidFill>
                  <a:srgbClr val="9FBB21"/>
                </a:solidFill>
                <a:latin typeface="Courier New"/>
                <a:ea typeface="Courier New"/>
                <a:cs typeface="Courier New"/>
                <a:sym typeface="Courier New"/>
              </a:endParaRPr>
            </a:p>
          </p:txBody>
        </p:sp>
      </p:grpSp>
      <p:grpSp>
        <p:nvGrpSpPr>
          <p:cNvPr id="1057" name="Google Shape;1057;p37"/>
          <p:cNvGrpSpPr/>
          <p:nvPr/>
        </p:nvGrpSpPr>
        <p:grpSpPr>
          <a:xfrm>
            <a:off x="2429300" y="801037"/>
            <a:ext cx="1026600" cy="314638"/>
            <a:chOff x="6147575" y="1008175"/>
            <a:chExt cx="1026600" cy="314638"/>
          </a:xfrm>
        </p:grpSpPr>
        <p:pic>
          <p:nvPicPr>
            <p:cNvPr id="1058" name="Google Shape;1058;p37"/>
            <p:cNvPicPr preferRelativeResize="0"/>
            <p:nvPr/>
          </p:nvPicPr>
          <p:blipFill>
            <a:blip r:embed="rId9">
              <a:alphaModFix/>
            </a:blip>
            <a:stretch>
              <a:fillRect/>
            </a:stretch>
          </p:blipFill>
          <p:spPr>
            <a:xfrm>
              <a:off x="6395076" y="1008175"/>
              <a:ext cx="216801" cy="216826"/>
            </a:xfrm>
            <a:prstGeom prst="rect">
              <a:avLst/>
            </a:prstGeom>
            <a:noFill/>
            <a:ln>
              <a:noFill/>
            </a:ln>
          </p:spPr>
        </p:pic>
        <p:sp>
          <p:nvSpPr>
            <p:cNvPr id="1059" name="Google Shape;1059;p37"/>
            <p:cNvSpPr txBox="1"/>
            <p:nvPr/>
          </p:nvSpPr>
          <p:spPr>
            <a:xfrm>
              <a:off x="6147575" y="1165613"/>
              <a:ext cx="1026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9FBB21"/>
                  </a:solidFill>
                  <a:latin typeface="Courier New"/>
                  <a:ea typeface="Courier New"/>
                  <a:cs typeface="Courier New"/>
                  <a:sym typeface="Courier New"/>
                </a:rPr>
                <a:t>Simulation</a:t>
              </a:r>
              <a:endParaRPr sz="1100" b="1">
                <a:solidFill>
                  <a:srgbClr val="9FBB21"/>
                </a:solidFill>
                <a:latin typeface="Courier New"/>
                <a:ea typeface="Courier New"/>
                <a:cs typeface="Courier New"/>
                <a:sym typeface="Courier New"/>
              </a:endParaRPr>
            </a:p>
          </p:txBody>
        </p:sp>
      </p:grpSp>
      <p:grpSp>
        <p:nvGrpSpPr>
          <p:cNvPr id="1060" name="Google Shape;1060;p37"/>
          <p:cNvGrpSpPr/>
          <p:nvPr/>
        </p:nvGrpSpPr>
        <p:grpSpPr>
          <a:xfrm>
            <a:off x="1882450" y="1620025"/>
            <a:ext cx="1026600" cy="275100"/>
            <a:chOff x="6709625" y="1834375"/>
            <a:chExt cx="1026600" cy="275100"/>
          </a:xfrm>
        </p:grpSpPr>
        <p:pic>
          <p:nvPicPr>
            <p:cNvPr id="1061" name="Google Shape;1061;p37"/>
            <p:cNvPicPr preferRelativeResize="0"/>
            <p:nvPr/>
          </p:nvPicPr>
          <p:blipFill>
            <a:blip r:embed="rId9">
              <a:alphaModFix/>
            </a:blip>
            <a:stretch>
              <a:fillRect/>
            </a:stretch>
          </p:blipFill>
          <p:spPr>
            <a:xfrm>
              <a:off x="6988876" y="1834375"/>
              <a:ext cx="216801" cy="216826"/>
            </a:xfrm>
            <a:prstGeom prst="rect">
              <a:avLst/>
            </a:prstGeom>
            <a:noFill/>
            <a:ln>
              <a:noFill/>
            </a:ln>
          </p:spPr>
        </p:pic>
        <p:sp>
          <p:nvSpPr>
            <p:cNvPr id="1062" name="Google Shape;1062;p37"/>
            <p:cNvSpPr txBox="1"/>
            <p:nvPr/>
          </p:nvSpPr>
          <p:spPr>
            <a:xfrm>
              <a:off x="6709625" y="1952275"/>
              <a:ext cx="10266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9FBB21"/>
                  </a:solidFill>
                  <a:latin typeface="Courier New"/>
                  <a:ea typeface="Courier New"/>
                  <a:cs typeface="Courier New"/>
                  <a:sym typeface="Courier New"/>
                </a:rPr>
                <a:t>Adventure</a:t>
              </a:r>
              <a:endParaRPr sz="1100" b="1">
                <a:solidFill>
                  <a:srgbClr val="9FBB21"/>
                </a:solidFill>
                <a:latin typeface="Courier New"/>
                <a:ea typeface="Courier New"/>
                <a:cs typeface="Courier New"/>
                <a:sym typeface="Courier New"/>
              </a:endParaRPr>
            </a:p>
          </p:txBody>
        </p:sp>
      </p:grpSp>
      <p:grpSp>
        <p:nvGrpSpPr>
          <p:cNvPr id="1063" name="Google Shape;1063;p37"/>
          <p:cNvGrpSpPr/>
          <p:nvPr/>
        </p:nvGrpSpPr>
        <p:grpSpPr>
          <a:xfrm>
            <a:off x="4660513" y="1936402"/>
            <a:ext cx="789000" cy="242498"/>
            <a:chOff x="3972538" y="2151527"/>
            <a:chExt cx="789000" cy="242498"/>
          </a:xfrm>
        </p:grpSpPr>
        <p:pic>
          <p:nvPicPr>
            <p:cNvPr id="1064" name="Google Shape;1064;p37"/>
            <p:cNvPicPr preferRelativeResize="0"/>
            <p:nvPr/>
          </p:nvPicPr>
          <p:blipFill>
            <a:blip r:embed="rId10">
              <a:alphaModFix/>
            </a:blip>
            <a:stretch>
              <a:fillRect/>
            </a:stretch>
          </p:blipFill>
          <p:spPr>
            <a:xfrm>
              <a:off x="4192850" y="2151527"/>
              <a:ext cx="198699" cy="189118"/>
            </a:xfrm>
            <a:prstGeom prst="rect">
              <a:avLst/>
            </a:prstGeom>
            <a:noFill/>
            <a:ln>
              <a:noFill/>
            </a:ln>
          </p:spPr>
        </p:pic>
        <p:sp>
          <p:nvSpPr>
            <p:cNvPr id="1065" name="Google Shape;1065;p37"/>
            <p:cNvSpPr txBox="1"/>
            <p:nvPr/>
          </p:nvSpPr>
          <p:spPr>
            <a:xfrm>
              <a:off x="3972538" y="2236825"/>
              <a:ext cx="7890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E599"/>
                  </a:solidFill>
                  <a:latin typeface="Courier New"/>
                  <a:ea typeface="Courier New"/>
                  <a:cs typeface="Courier New"/>
                  <a:sym typeface="Courier New"/>
                </a:rPr>
                <a:t>Shooter</a:t>
              </a:r>
              <a:endParaRPr sz="1100" b="1">
                <a:solidFill>
                  <a:srgbClr val="FFE599"/>
                </a:solidFill>
                <a:latin typeface="Courier New"/>
                <a:ea typeface="Courier New"/>
                <a:cs typeface="Courier New"/>
                <a:sym typeface="Courier New"/>
              </a:endParaRPr>
            </a:p>
          </p:txBody>
        </p:sp>
      </p:grpSp>
      <p:sp>
        <p:nvSpPr>
          <p:cNvPr id="1066" name="Google Shape;1066;p37"/>
          <p:cNvSpPr/>
          <p:nvPr/>
        </p:nvSpPr>
        <p:spPr>
          <a:xfrm>
            <a:off x="5371250" y="3136750"/>
            <a:ext cx="957600" cy="9393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6881725" y="3197238"/>
            <a:ext cx="957600" cy="9393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txBox="1"/>
          <p:nvPr/>
        </p:nvSpPr>
        <p:spPr>
          <a:xfrm>
            <a:off x="2462025" y="209550"/>
            <a:ext cx="6585900" cy="37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Recommended Genre for Arcane Studios</a:t>
            </a:r>
            <a:endParaRPr b="1">
              <a:solidFill>
                <a:srgbClr val="00FF00"/>
              </a:solidFill>
              <a:latin typeface="Press Start 2P"/>
              <a:ea typeface="Press Start 2P"/>
              <a:cs typeface="Press Start 2P"/>
              <a:sym typeface="Press Start 2P"/>
            </a:endParaRPr>
          </a:p>
          <a:p>
            <a:pPr marL="0" lvl="0" indent="0" algn="r" rtl="0">
              <a:spcBef>
                <a:spcPts val="0"/>
              </a:spcBef>
              <a:spcAft>
                <a:spcPts val="0"/>
              </a:spcAft>
              <a:buNone/>
            </a:pPr>
            <a:endParaRPr>
              <a:solidFill>
                <a:srgbClr val="00FF00"/>
              </a:solidFill>
              <a:latin typeface="Press Start 2P"/>
              <a:ea typeface="Press Start 2P"/>
              <a:cs typeface="Press Start 2P"/>
              <a:sym typeface="Press Start 2P"/>
            </a:endParaRPr>
          </a:p>
        </p:txBody>
      </p:sp>
      <p:sp>
        <p:nvSpPr>
          <p:cNvPr id="1069" name="Google Shape;1069;p37"/>
          <p:cNvSpPr/>
          <p:nvPr/>
        </p:nvSpPr>
        <p:spPr>
          <a:xfrm>
            <a:off x="2488175" y="150575"/>
            <a:ext cx="65250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3"/>
        <p:cNvGrpSpPr/>
        <p:nvPr/>
      </p:nvGrpSpPr>
      <p:grpSpPr>
        <a:xfrm>
          <a:off x="0" y="0"/>
          <a:ext cx="0" cy="0"/>
          <a:chOff x="0" y="0"/>
          <a:chExt cx="0" cy="0"/>
        </a:xfrm>
      </p:grpSpPr>
      <p:sp>
        <p:nvSpPr>
          <p:cNvPr id="1074" name="Google Shape;1074;p38"/>
          <p:cNvSpPr/>
          <p:nvPr/>
        </p:nvSpPr>
        <p:spPr>
          <a:xfrm>
            <a:off x="2622475" y="1007450"/>
            <a:ext cx="3182400" cy="31662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8"/>
          <p:cNvSpPr/>
          <p:nvPr/>
        </p:nvSpPr>
        <p:spPr>
          <a:xfrm>
            <a:off x="2802550" y="150575"/>
            <a:ext cx="61008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6" name="Google Shape;1076;p38"/>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1077" name="Google Shape;1077;p38"/>
          <p:cNvSpPr txBox="1"/>
          <p:nvPr/>
        </p:nvSpPr>
        <p:spPr>
          <a:xfrm>
            <a:off x="2864397" y="212675"/>
            <a:ext cx="62454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Weak Sales and Scores correlation</a:t>
            </a:r>
            <a:endParaRPr b="1">
              <a:solidFill>
                <a:srgbClr val="00FF00"/>
              </a:solidFill>
              <a:latin typeface="Press Start 2P"/>
              <a:ea typeface="Press Start 2P"/>
              <a:cs typeface="Press Start 2P"/>
              <a:sym typeface="Press Start 2P"/>
            </a:endParaRPr>
          </a:p>
          <a:p>
            <a:pPr marL="0" lvl="0" indent="0" algn="l" rtl="0">
              <a:spcBef>
                <a:spcPts val="1200"/>
              </a:spcBef>
              <a:spcAft>
                <a:spcPts val="0"/>
              </a:spcAft>
              <a:buClr>
                <a:schemeClr val="dk1"/>
              </a:buClr>
              <a:buSzPts val="1100"/>
              <a:buFont typeface="Arial"/>
              <a:buNone/>
            </a:pP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1078" name="Google Shape;1078;p38"/>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1079" name="Google Shape;1079;p38"/>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1080" name="Google Shape;1080;p38"/>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1081" name="Google Shape;1081;p38"/>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1082" name="Google Shape;1082;p38"/>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sp>
        <p:nvSpPr>
          <p:cNvPr id="1083" name="Google Shape;1083;p38"/>
          <p:cNvSpPr/>
          <p:nvPr/>
        </p:nvSpPr>
        <p:spPr>
          <a:xfrm>
            <a:off x="2622475" y="1000775"/>
            <a:ext cx="1060800" cy="1056600"/>
          </a:xfrm>
          <a:prstGeom prst="rect">
            <a:avLst/>
          </a:prstGeom>
          <a:solidFill>
            <a:srgbClr val="44AB4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1</a:t>
            </a:r>
            <a:endParaRPr b="1">
              <a:solidFill>
                <a:schemeClr val="lt2"/>
              </a:solidFill>
              <a:latin typeface="Courier New"/>
              <a:ea typeface="Courier New"/>
              <a:cs typeface="Courier New"/>
              <a:sym typeface="Courier New"/>
            </a:endParaRPr>
          </a:p>
        </p:txBody>
      </p:sp>
      <p:sp>
        <p:nvSpPr>
          <p:cNvPr id="1084" name="Google Shape;1084;p38"/>
          <p:cNvSpPr/>
          <p:nvPr/>
        </p:nvSpPr>
        <p:spPr>
          <a:xfrm>
            <a:off x="3683275" y="1000775"/>
            <a:ext cx="1060800" cy="1056600"/>
          </a:xfrm>
          <a:prstGeom prst="rect">
            <a:avLst/>
          </a:prstGeom>
          <a:solidFill>
            <a:srgbClr val="F9A43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0.25</a:t>
            </a:r>
            <a:endParaRPr b="1">
              <a:solidFill>
                <a:schemeClr val="lt2"/>
              </a:solidFill>
              <a:latin typeface="Courier New"/>
              <a:ea typeface="Courier New"/>
              <a:cs typeface="Courier New"/>
              <a:sym typeface="Courier New"/>
            </a:endParaRPr>
          </a:p>
        </p:txBody>
      </p:sp>
      <p:sp>
        <p:nvSpPr>
          <p:cNvPr id="1085" name="Google Shape;1085;p38"/>
          <p:cNvSpPr/>
          <p:nvPr/>
        </p:nvSpPr>
        <p:spPr>
          <a:xfrm>
            <a:off x="4744075" y="1000775"/>
            <a:ext cx="1060800" cy="1056600"/>
          </a:xfrm>
          <a:prstGeom prst="rect">
            <a:avLst/>
          </a:prstGeom>
          <a:solidFill>
            <a:srgbClr val="C23F3B"/>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0.088</a:t>
            </a:r>
            <a:endParaRPr b="1">
              <a:solidFill>
                <a:schemeClr val="lt2"/>
              </a:solidFill>
              <a:latin typeface="Courier New"/>
              <a:ea typeface="Courier New"/>
              <a:cs typeface="Courier New"/>
              <a:sym typeface="Courier New"/>
            </a:endParaRPr>
          </a:p>
        </p:txBody>
      </p:sp>
      <p:sp>
        <p:nvSpPr>
          <p:cNvPr id="1086" name="Google Shape;1086;p38"/>
          <p:cNvSpPr/>
          <p:nvPr/>
        </p:nvSpPr>
        <p:spPr>
          <a:xfrm>
            <a:off x="2622475" y="2057375"/>
            <a:ext cx="1060800" cy="1056600"/>
          </a:xfrm>
          <a:prstGeom prst="rect">
            <a:avLst/>
          </a:prstGeom>
          <a:solidFill>
            <a:srgbClr val="F9A43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0.25</a:t>
            </a:r>
            <a:endParaRPr b="1">
              <a:solidFill>
                <a:schemeClr val="lt2"/>
              </a:solidFill>
              <a:latin typeface="Courier New"/>
              <a:ea typeface="Courier New"/>
              <a:cs typeface="Courier New"/>
              <a:sym typeface="Courier New"/>
            </a:endParaRPr>
          </a:p>
        </p:txBody>
      </p:sp>
      <p:sp>
        <p:nvSpPr>
          <p:cNvPr id="1087" name="Google Shape;1087;p38"/>
          <p:cNvSpPr/>
          <p:nvPr/>
        </p:nvSpPr>
        <p:spPr>
          <a:xfrm>
            <a:off x="3683275" y="2057375"/>
            <a:ext cx="1060800" cy="1056600"/>
          </a:xfrm>
          <a:prstGeom prst="rect">
            <a:avLst/>
          </a:prstGeom>
          <a:solidFill>
            <a:srgbClr val="44AB4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1</a:t>
            </a:r>
            <a:endParaRPr b="1">
              <a:solidFill>
                <a:schemeClr val="lt2"/>
              </a:solidFill>
              <a:latin typeface="Courier New"/>
              <a:ea typeface="Courier New"/>
              <a:cs typeface="Courier New"/>
              <a:sym typeface="Courier New"/>
            </a:endParaRPr>
          </a:p>
        </p:txBody>
      </p:sp>
      <p:sp>
        <p:nvSpPr>
          <p:cNvPr id="1088" name="Google Shape;1088;p38"/>
          <p:cNvSpPr/>
          <p:nvPr/>
        </p:nvSpPr>
        <p:spPr>
          <a:xfrm>
            <a:off x="4744075" y="2057375"/>
            <a:ext cx="1060800" cy="1056600"/>
          </a:xfrm>
          <a:prstGeom prst="rect">
            <a:avLst/>
          </a:prstGeom>
          <a:solidFill>
            <a:srgbClr val="BBBF1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0.58</a:t>
            </a:r>
            <a:endParaRPr b="1">
              <a:solidFill>
                <a:schemeClr val="lt2"/>
              </a:solidFill>
              <a:latin typeface="Courier New"/>
              <a:ea typeface="Courier New"/>
              <a:cs typeface="Courier New"/>
              <a:sym typeface="Courier New"/>
            </a:endParaRPr>
          </a:p>
        </p:txBody>
      </p:sp>
      <p:sp>
        <p:nvSpPr>
          <p:cNvPr id="1089" name="Google Shape;1089;p38"/>
          <p:cNvSpPr/>
          <p:nvPr/>
        </p:nvSpPr>
        <p:spPr>
          <a:xfrm>
            <a:off x="2622475" y="3113975"/>
            <a:ext cx="1060800" cy="1056600"/>
          </a:xfrm>
          <a:prstGeom prst="rect">
            <a:avLst/>
          </a:prstGeom>
          <a:solidFill>
            <a:srgbClr val="C23F3B"/>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0.088</a:t>
            </a:r>
            <a:endParaRPr b="1">
              <a:solidFill>
                <a:schemeClr val="lt2"/>
              </a:solidFill>
              <a:latin typeface="Courier New"/>
              <a:ea typeface="Courier New"/>
              <a:cs typeface="Courier New"/>
              <a:sym typeface="Courier New"/>
            </a:endParaRPr>
          </a:p>
        </p:txBody>
      </p:sp>
      <p:sp>
        <p:nvSpPr>
          <p:cNvPr id="1090" name="Google Shape;1090;p38"/>
          <p:cNvSpPr/>
          <p:nvPr/>
        </p:nvSpPr>
        <p:spPr>
          <a:xfrm>
            <a:off x="3683275" y="3113975"/>
            <a:ext cx="1060800" cy="1056600"/>
          </a:xfrm>
          <a:prstGeom prst="rect">
            <a:avLst/>
          </a:prstGeom>
          <a:solidFill>
            <a:srgbClr val="BBBF1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0.58</a:t>
            </a:r>
            <a:endParaRPr b="1">
              <a:solidFill>
                <a:schemeClr val="lt2"/>
              </a:solidFill>
              <a:latin typeface="Courier New"/>
              <a:ea typeface="Courier New"/>
              <a:cs typeface="Courier New"/>
              <a:sym typeface="Courier New"/>
            </a:endParaRPr>
          </a:p>
        </p:txBody>
      </p:sp>
      <p:sp>
        <p:nvSpPr>
          <p:cNvPr id="1091" name="Google Shape;1091;p38"/>
          <p:cNvSpPr/>
          <p:nvPr/>
        </p:nvSpPr>
        <p:spPr>
          <a:xfrm>
            <a:off x="4744075" y="3113975"/>
            <a:ext cx="1060800" cy="1056600"/>
          </a:xfrm>
          <a:prstGeom prst="rect">
            <a:avLst/>
          </a:prstGeom>
          <a:solidFill>
            <a:srgbClr val="44AB4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1</a:t>
            </a:r>
            <a:endParaRPr b="1">
              <a:solidFill>
                <a:schemeClr val="lt2"/>
              </a:solidFill>
              <a:latin typeface="Courier New"/>
              <a:ea typeface="Courier New"/>
              <a:cs typeface="Courier New"/>
              <a:sym typeface="Courier New"/>
            </a:endParaRPr>
          </a:p>
        </p:txBody>
      </p:sp>
      <p:sp>
        <p:nvSpPr>
          <p:cNvPr id="1092" name="Google Shape;1092;p38"/>
          <p:cNvSpPr txBox="1"/>
          <p:nvPr/>
        </p:nvSpPr>
        <p:spPr>
          <a:xfrm rot="-5400000">
            <a:off x="1834675" y="1334275"/>
            <a:ext cx="12360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Global Sales</a:t>
            </a:r>
            <a:endParaRPr sz="1000" b="1">
              <a:solidFill>
                <a:schemeClr val="lt2"/>
              </a:solidFill>
              <a:latin typeface="Courier New"/>
              <a:ea typeface="Courier New"/>
              <a:cs typeface="Courier New"/>
              <a:sym typeface="Courier New"/>
            </a:endParaRPr>
          </a:p>
        </p:txBody>
      </p:sp>
      <p:sp>
        <p:nvSpPr>
          <p:cNvPr id="1093" name="Google Shape;1093;p38"/>
          <p:cNvSpPr txBox="1"/>
          <p:nvPr/>
        </p:nvSpPr>
        <p:spPr>
          <a:xfrm rot="-5400000">
            <a:off x="1834675" y="2383825"/>
            <a:ext cx="12360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Critic Score</a:t>
            </a:r>
            <a:endParaRPr sz="1000" b="1">
              <a:solidFill>
                <a:schemeClr val="lt2"/>
              </a:solidFill>
              <a:latin typeface="Courier New"/>
              <a:ea typeface="Courier New"/>
              <a:cs typeface="Courier New"/>
              <a:sym typeface="Courier New"/>
            </a:endParaRPr>
          </a:p>
        </p:txBody>
      </p:sp>
      <p:sp>
        <p:nvSpPr>
          <p:cNvPr id="1094" name="Google Shape;1094;p38"/>
          <p:cNvSpPr txBox="1"/>
          <p:nvPr/>
        </p:nvSpPr>
        <p:spPr>
          <a:xfrm rot="-5400000">
            <a:off x="1970575" y="3472475"/>
            <a:ext cx="964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User Score</a:t>
            </a:r>
            <a:endParaRPr sz="1000" b="1">
              <a:solidFill>
                <a:schemeClr val="lt2"/>
              </a:solidFill>
              <a:latin typeface="Courier New"/>
              <a:ea typeface="Courier New"/>
              <a:cs typeface="Courier New"/>
              <a:sym typeface="Courier New"/>
            </a:endParaRPr>
          </a:p>
        </p:txBody>
      </p:sp>
      <p:sp>
        <p:nvSpPr>
          <p:cNvPr id="1095" name="Google Shape;1095;p38"/>
          <p:cNvSpPr txBox="1"/>
          <p:nvPr/>
        </p:nvSpPr>
        <p:spPr>
          <a:xfrm>
            <a:off x="2622475" y="4124375"/>
            <a:ext cx="12360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Global Sales</a:t>
            </a:r>
            <a:endParaRPr sz="1000" b="1">
              <a:solidFill>
                <a:schemeClr val="lt2"/>
              </a:solidFill>
              <a:latin typeface="Courier New"/>
              <a:ea typeface="Courier New"/>
              <a:cs typeface="Courier New"/>
              <a:sym typeface="Courier New"/>
            </a:endParaRPr>
          </a:p>
        </p:txBody>
      </p:sp>
      <p:sp>
        <p:nvSpPr>
          <p:cNvPr id="1096" name="Google Shape;1096;p38"/>
          <p:cNvSpPr txBox="1"/>
          <p:nvPr/>
        </p:nvSpPr>
        <p:spPr>
          <a:xfrm>
            <a:off x="3641250" y="4124375"/>
            <a:ext cx="12360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Critic Score</a:t>
            </a:r>
            <a:endParaRPr sz="1000" b="1">
              <a:solidFill>
                <a:schemeClr val="lt2"/>
              </a:solidFill>
              <a:latin typeface="Courier New"/>
              <a:ea typeface="Courier New"/>
              <a:cs typeface="Courier New"/>
              <a:sym typeface="Courier New"/>
            </a:endParaRPr>
          </a:p>
        </p:txBody>
      </p:sp>
      <p:sp>
        <p:nvSpPr>
          <p:cNvPr id="1097" name="Google Shape;1097;p38"/>
          <p:cNvSpPr txBox="1"/>
          <p:nvPr/>
        </p:nvSpPr>
        <p:spPr>
          <a:xfrm>
            <a:off x="4792375" y="4124375"/>
            <a:ext cx="964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User Score</a:t>
            </a:r>
            <a:endParaRPr sz="1000" b="1">
              <a:solidFill>
                <a:schemeClr val="lt2"/>
              </a:solidFill>
              <a:latin typeface="Courier New"/>
              <a:ea typeface="Courier New"/>
              <a:cs typeface="Courier New"/>
              <a:sym typeface="Courier New"/>
            </a:endParaRPr>
          </a:p>
        </p:txBody>
      </p:sp>
      <p:sp>
        <p:nvSpPr>
          <p:cNvPr id="1098" name="Google Shape;1098;p38"/>
          <p:cNvSpPr/>
          <p:nvPr/>
        </p:nvSpPr>
        <p:spPr>
          <a:xfrm>
            <a:off x="6331513" y="1002575"/>
            <a:ext cx="206700" cy="3166200"/>
          </a:xfrm>
          <a:prstGeom prst="rect">
            <a:avLst/>
          </a:prstGeom>
          <a:gradFill>
            <a:gsLst>
              <a:gs pos="0">
                <a:srgbClr val="41AA45"/>
              </a:gs>
              <a:gs pos="33000">
                <a:srgbClr val="C1C013"/>
              </a:gs>
              <a:gs pos="67000">
                <a:srgbClr val="FEAC3F"/>
              </a:gs>
              <a:gs pos="100000">
                <a:srgbClr val="BD363B"/>
              </a:gs>
            </a:gsLst>
            <a:lin ang="5400012" scaled="0"/>
          </a:gra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9" name="Google Shape;1099;p38"/>
          <p:cNvCxnSpPr/>
          <p:nvPr/>
        </p:nvCxnSpPr>
        <p:spPr>
          <a:xfrm>
            <a:off x="6538225" y="1011100"/>
            <a:ext cx="89700" cy="0"/>
          </a:xfrm>
          <a:prstGeom prst="straightConnector1">
            <a:avLst/>
          </a:prstGeom>
          <a:noFill/>
          <a:ln w="9525" cap="flat" cmpd="sng">
            <a:solidFill>
              <a:schemeClr val="lt2"/>
            </a:solidFill>
            <a:prstDash val="solid"/>
            <a:round/>
            <a:headEnd type="none" w="med" len="med"/>
            <a:tailEnd type="none" w="med" len="med"/>
          </a:ln>
        </p:spPr>
      </p:cxnSp>
      <p:cxnSp>
        <p:nvCxnSpPr>
          <p:cNvPr id="1100" name="Google Shape;1100;p38"/>
          <p:cNvCxnSpPr/>
          <p:nvPr/>
        </p:nvCxnSpPr>
        <p:spPr>
          <a:xfrm>
            <a:off x="6538225" y="3664250"/>
            <a:ext cx="89700" cy="0"/>
          </a:xfrm>
          <a:prstGeom prst="straightConnector1">
            <a:avLst/>
          </a:prstGeom>
          <a:noFill/>
          <a:ln w="9525" cap="flat" cmpd="sng">
            <a:solidFill>
              <a:schemeClr val="lt2"/>
            </a:solidFill>
            <a:prstDash val="solid"/>
            <a:round/>
            <a:headEnd type="none" w="med" len="med"/>
            <a:tailEnd type="none" w="med" len="med"/>
          </a:ln>
        </p:spPr>
      </p:cxnSp>
      <p:cxnSp>
        <p:nvCxnSpPr>
          <p:cNvPr id="1101" name="Google Shape;1101;p38"/>
          <p:cNvCxnSpPr/>
          <p:nvPr/>
        </p:nvCxnSpPr>
        <p:spPr>
          <a:xfrm>
            <a:off x="6538225" y="1707025"/>
            <a:ext cx="89700" cy="0"/>
          </a:xfrm>
          <a:prstGeom prst="straightConnector1">
            <a:avLst/>
          </a:prstGeom>
          <a:noFill/>
          <a:ln w="9525" cap="flat" cmpd="sng">
            <a:solidFill>
              <a:schemeClr val="lt2"/>
            </a:solidFill>
            <a:prstDash val="solid"/>
            <a:round/>
            <a:headEnd type="none" w="med" len="med"/>
            <a:tailEnd type="none" w="med" len="med"/>
          </a:ln>
        </p:spPr>
      </p:cxnSp>
      <p:cxnSp>
        <p:nvCxnSpPr>
          <p:cNvPr id="1102" name="Google Shape;1102;p38"/>
          <p:cNvCxnSpPr/>
          <p:nvPr/>
        </p:nvCxnSpPr>
        <p:spPr>
          <a:xfrm>
            <a:off x="6538225" y="2993900"/>
            <a:ext cx="89700" cy="0"/>
          </a:xfrm>
          <a:prstGeom prst="straightConnector1">
            <a:avLst/>
          </a:prstGeom>
          <a:noFill/>
          <a:ln w="9525" cap="flat" cmpd="sng">
            <a:solidFill>
              <a:schemeClr val="lt2"/>
            </a:solidFill>
            <a:prstDash val="solid"/>
            <a:round/>
            <a:headEnd type="none" w="med" len="med"/>
            <a:tailEnd type="none" w="med" len="med"/>
          </a:ln>
        </p:spPr>
      </p:cxnSp>
      <p:sp>
        <p:nvSpPr>
          <p:cNvPr id="1103" name="Google Shape;1103;p38"/>
          <p:cNvSpPr txBox="1"/>
          <p:nvPr/>
        </p:nvSpPr>
        <p:spPr>
          <a:xfrm>
            <a:off x="6659300" y="3468725"/>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0.2</a:t>
            </a:r>
            <a:endParaRPr sz="1000" b="1">
              <a:solidFill>
                <a:schemeClr val="lt2"/>
              </a:solidFill>
              <a:latin typeface="Courier New"/>
              <a:ea typeface="Courier New"/>
              <a:cs typeface="Courier New"/>
              <a:sym typeface="Courier New"/>
            </a:endParaRPr>
          </a:p>
        </p:txBody>
      </p:sp>
      <p:sp>
        <p:nvSpPr>
          <p:cNvPr id="1104" name="Google Shape;1104;p38"/>
          <p:cNvSpPr txBox="1"/>
          <p:nvPr/>
        </p:nvSpPr>
        <p:spPr>
          <a:xfrm>
            <a:off x="6703575" y="2824100"/>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0.4</a:t>
            </a:r>
            <a:endParaRPr sz="1000" b="1">
              <a:solidFill>
                <a:schemeClr val="lt2"/>
              </a:solidFill>
              <a:latin typeface="Courier New"/>
              <a:ea typeface="Courier New"/>
              <a:cs typeface="Courier New"/>
              <a:sym typeface="Courier New"/>
            </a:endParaRPr>
          </a:p>
        </p:txBody>
      </p:sp>
      <p:sp>
        <p:nvSpPr>
          <p:cNvPr id="1105" name="Google Shape;1105;p38"/>
          <p:cNvSpPr txBox="1"/>
          <p:nvPr/>
        </p:nvSpPr>
        <p:spPr>
          <a:xfrm>
            <a:off x="6703575" y="841300"/>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1.0</a:t>
            </a:r>
            <a:endParaRPr sz="1000" b="1">
              <a:solidFill>
                <a:schemeClr val="lt2"/>
              </a:solidFill>
              <a:latin typeface="Courier New"/>
              <a:ea typeface="Courier New"/>
              <a:cs typeface="Courier New"/>
              <a:sym typeface="Courier New"/>
            </a:endParaRPr>
          </a:p>
        </p:txBody>
      </p:sp>
      <p:sp>
        <p:nvSpPr>
          <p:cNvPr id="1106" name="Google Shape;1106;p38"/>
          <p:cNvSpPr txBox="1"/>
          <p:nvPr/>
        </p:nvSpPr>
        <p:spPr>
          <a:xfrm>
            <a:off x="6703575" y="1489800"/>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0.8</a:t>
            </a:r>
            <a:endParaRPr sz="1000" b="1">
              <a:solidFill>
                <a:schemeClr val="lt2"/>
              </a:solidFill>
              <a:latin typeface="Courier New"/>
              <a:ea typeface="Courier New"/>
              <a:cs typeface="Courier New"/>
              <a:sym typeface="Courier New"/>
            </a:endParaRPr>
          </a:p>
        </p:txBody>
      </p:sp>
      <p:cxnSp>
        <p:nvCxnSpPr>
          <p:cNvPr id="1107" name="Google Shape;1107;p38"/>
          <p:cNvCxnSpPr/>
          <p:nvPr/>
        </p:nvCxnSpPr>
        <p:spPr>
          <a:xfrm>
            <a:off x="6538225" y="2364850"/>
            <a:ext cx="89700" cy="0"/>
          </a:xfrm>
          <a:prstGeom prst="straightConnector1">
            <a:avLst/>
          </a:prstGeom>
          <a:noFill/>
          <a:ln w="9525" cap="flat" cmpd="sng">
            <a:solidFill>
              <a:schemeClr val="lt2"/>
            </a:solidFill>
            <a:prstDash val="solid"/>
            <a:round/>
            <a:headEnd type="none" w="med" len="med"/>
            <a:tailEnd type="none" w="med" len="med"/>
          </a:ln>
        </p:spPr>
      </p:cxnSp>
      <p:sp>
        <p:nvSpPr>
          <p:cNvPr id="1108" name="Google Shape;1108;p38"/>
          <p:cNvSpPr txBox="1"/>
          <p:nvPr/>
        </p:nvSpPr>
        <p:spPr>
          <a:xfrm>
            <a:off x="6703575" y="2195050"/>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0.6</a:t>
            </a:r>
            <a:endParaRPr sz="1000" b="1">
              <a:solidFill>
                <a:schemeClr val="lt2"/>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12"/>
        <p:cNvGrpSpPr/>
        <p:nvPr/>
      </p:nvGrpSpPr>
      <p:grpSpPr>
        <a:xfrm>
          <a:off x="0" y="0"/>
          <a:ext cx="0" cy="0"/>
          <a:chOff x="0" y="0"/>
          <a:chExt cx="0" cy="0"/>
        </a:xfrm>
      </p:grpSpPr>
      <p:sp>
        <p:nvSpPr>
          <p:cNvPr id="1113" name="Google Shape;1113;p39"/>
          <p:cNvSpPr/>
          <p:nvPr/>
        </p:nvSpPr>
        <p:spPr>
          <a:xfrm>
            <a:off x="4355025" y="150575"/>
            <a:ext cx="45993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4" name="Google Shape;1114;p39"/>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1115" name="Google Shape;1115;p39"/>
          <p:cNvSpPr txBox="1"/>
          <p:nvPr/>
        </p:nvSpPr>
        <p:spPr>
          <a:xfrm>
            <a:off x="4401650" y="212675"/>
            <a:ext cx="47079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rgbClr val="00FF00"/>
                </a:solidFill>
                <a:latin typeface="Press Start 2P"/>
                <a:ea typeface="Press Start 2P"/>
                <a:cs typeface="Press Start 2P"/>
                <a:sym typeface="Press Start 2P"/>
              </a:rPr>
              <a:t>GRANGER CAUSALITY MATRIX</a:t>
            </a:r>
            <a:endParaRPr>
              <a:solidFill>
                <a:srgbClr val="00FF00"/>
              </a:solidFill>
              <a:latin typeface="Press Start 2P"/>
              <a:ea typeface="Press Start 2P"/>
              <a:cs typeface="Press Start 2P"/>
              <a:sym typeface="Press Start 2P"/>
            </a:endParaRPr>
          </a:p>
          <a:p>
            <a:pPr marL="0" lvl="0" indent="0" algn="l" rtl="0">
              <a:spcBef>
                <a:spcPts val="1200"/>
              </a:spcBef>
              <a:spcAft>
                <a:spcPts val="0"/>
              </a:spcAft>
              <a:buClr>
                <a:schemeClr val="dk1"/>
              </a:buClr>
              <a:buSzPts val="1100"/>
              <a:buFont typeface="Arial"/>
              <a:buNone/>
            </a:pP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1116" name="Google Shape;1116;p39"/>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1117" name="Google Shape;1117;p39"/>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1118" name="Google Shape;1118;p39"/>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1119" name="Google Shape;1119;p39"/>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1120" name="Google Shape;1120;p39"/>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sp>
        <p:nvSpPr>
          <p:cNvPr id="1121" name="Google Shape;1121;p39"/>
          <p:cNvSpPr/>
          <p:nvPr/>
        </p:nvSpPr>
        <p:spPr>
          <a:xfrm>
            <a:off x="6749625" y="1018925"/>
            <a:ext cx="206700" cy="2979600"/>
          </a:xfrm>
          <a:prstGeom prst="rect">
            <a:avLst/>
          </a:prstGeom>
          <a:gradFill>
            <a:gsLst>
              <a:gs pos="0">
                <a:srgbClr val="DE2420"/>
              </a:gs>
              <a:gs pos="34000">
                <a:srgbClr val="F9A43F"/>
              </a:gs>
              <a:gs pos="67000">
                <a:srgbClr val="BBBF16"/>
              </a:gs>
              <a:gs pos="100000">
                <a:srgbClr val="44AB44"/>
              </a:gs>
            </a:gsLst>
            <a:lin ang="5400700" scaled="0"/>
          </a:gra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2" name="Google Shape;1122;p39"/>
          <p:cNvCxnSpPr/>
          <p:nvPr/>
        </p:nvCxnSpPr>
        <p:spPr>
          <a:xfrm>
            <a:off x="6956325" y="1027450"/>
            <a:ext cx="89700" cy="0"/>
          </a:xfrm>
          <a:prstGeom prst="straightConnector1">
            <a:avLst/>
          </a:prstGeom>
          <a:noFill/>
          <a:ln w="9525" cap="flat" cmpd="sng">
            <a:solidFill>
              <a:schemeClr val="lt2"/>
            </a:solidFill>
            <a:prstDash val="solid"/>
            <a:round/>
            <a:headEnd type="none" w="med" len="med"/>
            <a:tailEnd type="none" w="med" len="med"/>
          </a:ln>
        </p:spPr>
      </p:cxnSp>
      <p:cxnSp>
        <p:nvCxnSpPr>
          <p:cNvPr id="1123" name="Google Shape;1123;p39"/>
          <p:cNvCxnSpPr/>
          <p:nvPr/>
        </p:nvCxnSpPr>
        <p:spPr>
          <a:xfrm>
            <a:off x="6956325" y="3071000"/>
            <a:ext cx="89700" cy="0"/>
          </a:xfrm>
          <a:prstGeom prst="straightConnector1">
            <a:avLst/>
          </a:prstGeom>
          <a:noFill/>
          <a:ln w="9525" cap="flat" cmpd="sng">
            <a:solidFill>
              <a:schemeClr val="lt2"/>
            </a:solidFill>
            <a:prstDash val="solid"/>
            <a:round/>
            <a:headEnd type="none" w="med" len="med"/>
            <a:tailEnd type="none" w="med" len="med"/>
          </a:ln>
        </p:spPr>
      </p:cxnSp>
      <p:cxnSp>
        <p:nvCxnSpPr>
          <p:cNvPr id="1124" name="Google Shape;1124;p39"/>
          <p:cNvCxnSpPr/>
          <p:nvPr/>
        </p:nvCxnSpPr>
        <p:spPr>
          <a:xfrm>
            <a:off x="6956325" y="1513000"/>
            <a:ext cx="89700" cy="0"/>
          </a:xfrm>
          <a:prstGeom prst="straightConnector1">
            <a:avLst/>
          </a:prstGeom>
          <a:noFill/>
          <a:ln w="9525" cap="flat" cmpd="sng">
            <a:solidFill>
              <a:schemeClr val="lt2"/>
            </a:solidFill>
            <a:prstDash val="solid"/>
            <a:round/>
            <a:headEnd type="none" w="med" len="med"/>
            <a:tailEnd type="none" w="med" len="med"/>
          </a:ln>
        </p:spPr>
      </p:cxnSp>
      <p:cxnSp>
        <p:nvCxnSpPr>
          <p:cNvPr id="1125" name="Google Shape;1125;p39"/>
          <p:cNvCxnSpPr/>
          <p:nvPr/>
        </p:nvCxnSpPr>
        <p:spPr>
          <a:xfrm>
            <a:off x="6956325" y="2553050"/>
            <a:ext cx="89700" cy="0"/>
          </a:xfrm>
          <a:prstGeom prst="straightConnector1">
            <a:avLst/>
          </a:prstGeom>
          <a:noFill/>
          <a:ln w="9525" cap="flat" cmpd="sng">
            <a:solidFill>
              <a:schemeClr val="lt2"/>
            </a:solidFill>
            <a:prstDash val="solid"/>
            <a:round/>
            <a:headEnd type="none" w="med" len="med"/>
            <a:tailEnd type="none" w="med" len="med"/>
          </a:ln>
        </p:spPr>
      </p:cxnSp>
      <p:sp>
        <p:nvSpPr>
          <p:cNvPr id="1126" name="Google Shape;1126;p39"/>
          <p:cNvSpPr txBox="1"/>
          <p:nvPr/>
        </p:nvSpPr>
        <p:spPr>
          <a:xfrm>
            <a:off x="7077400" y="2875475"/>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0.2</a:t>
            </a:r>
            <a:endParaRPr sz="1000" b="1">
              <a:solidFill>
                <a:schemeClr val="lt2"/>
              </a:solidFill>
              <a:latin typeface="Courier New"/>
              <a:ea typeface="Courier New"/>
              <a:cs typeface="Courier New"/>
              <a:sym typeface="Courier New"/>
            </a:endParaRPr>
          </a:p>
        </p:txBody>
      </p:sp>
      <p:sp>
        <p:nvSpPr>
          <p:cNvPr id="1127" name="Google Shape;1127;p39"/>
          <p:cNvSpPr txBox="1"/>
          <p:nvPr/>
        </p:nvSpPr>
        <p:spPr>
          <a:xfrm>
            <a:off x="7121675" y="2383250"/>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0.3</a:t>
            </a:r>
            <a:endParaRPr sz="1000" b="1">
              <a:solidFill>
                <a:schemeClr val="lt2"/>
              </a:solidFill>
              <a:latin typeface="Courier New"/>
              <a:ea typeface="Courier New"/>
              <a:cs typeface="Courier New"/>
              <a:sym typeface="Courier New"/>
            </a:endParaRPr>
          </a:p>
        </p:txBody>
      </p:sp>
      <p:sp>
        <p:nvSpPr>
          <p:cNvPr id="1128" name="Google Shape;1128;p39"/>
          <p:cNvSpPr txBox="1"/>
          <p:nvPr/>
        </p:nvSpPr>
        <p:spPr>
          <a:xfrm>
            <a:off x="7121675" y="857650"/>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0.6</a:t>
            </a:r>
            <a:endParaRPr sz="1000" b="1">
              <a:solidFill>
                <a:schemeClr val="lt2"/>
              </a:solidFill>
              <a:latin typeface="Courier New"/>
              <a:ea typeface="Courier New"/>
              <a:cs typeface="Courier New"/>
              <a:sym typeface="Courier New"/>
            </a:endParaRPr>
          </a:p>
        </p:txBody>
      </p:sp>
      <p:sp>
        <p:nvSpPr>
          <p:cNvPr id="1129" name="Google Shape;1129;p39"/>
          <p:cNvSpPr txBox="1"/>
          <p:nvPr/>
        </p:nvSpPr>
        <p:spPr>
          <a:xfrm>
            <a:off x="7121675" y="1295775"/>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0.5</a:t>
            </a:r>
            <a:endParaRPr sz="1000" b="1">
              <a:solidFill>
                <a:schemeClr val="lt2"/>
              </a:solidFill>
              <a:latin typeface="Courier New"/>
              <a:ea typeface="Courier New"/>
              <a:cs typeface="Courier New"/>
              <a:sym typeface="Courier New"/>
            </a:endParaRPr>
          </a:p>
        </p:txBody>
      </p:sp>
      <p:cxnSp>
        <p:nvCxnSpPr>
          <p:cNvPr id="1130" name="Google Shape;1130;p39"/>
          <p:cNvCxnSpPr/>
          <p:nvPr/>
        </p:nvCxnSpPr>
        <p:spPr>
          <a:xfrm>
            <a:off x="6956325" y="2000200"/>
            <a:ext cx="89700" cy="0"/>
          </a:xfrm>
          <a:prstGeom prst="straightConnector1">
            <a:avLst/>
          </a:prstGeom>
          <a:noFill/>
          <a:ln w="9525" cap="flat" cmpd="sng">
            <a:solidFill>
              <a:schemeClr val="lt2"/>
            </a:solidFill>
            <a:prstDash val="solid"/>
            <a:round/>
            <a:headEnd type="none" w="med" len="med"/>
            <a:tailEnd type="none" w="med" len="med"/>
          </a:ln>
        </p:spPr>
      </p:cxnSp>
      <p:sp>
        <p:nvSpPr>
          <p:cNvPr id="1131" name="Google Shape;1131;p39"/>
          <p:cNvSpPr txBox="1"/>
          <p:nvPr/>
        </p:nvSpPr>
        <p:spPr>
          <a:xfrm>
            <a:off x="7121675" y="1830400"/>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0.4</a:t>
            </a:r>
            <a:endParaRPr sz="1000" b="1">
              <a:solidFill>
                <a:schemeClr val="lt2"/>
              </a:solidFill>
              <a:latin typeface="Courier New"/>
              <a:ea typeface="Courier New"/>
              <a:cs typeface="Courier New"/>
              <a:sym typeface="Courier New"/>
            </a:endParaRPr>
          </a:p>
        </p:txBody>
      </p:sp>
      <p:sp>
        <p:nvSpPr>
          <p:cNvPr id="1132" name="Google Shape;1132;p39"/>
          <p:cNvSpPr/>
          <p:nvPr/>
        </p:nvSpPr>
        <p:spPr>
          <a:xfrm>
            <a:off x="1887175" y="1402900"/>
            <a:ext cx="1060800" cy="1056600"/>
          </a:xfrm>
          <a:prstGeom prst="rect">
            <a:avLst/>
          </a:prstGeom>
          <a:solidFill>
            <a:srgbClr val="44AB4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0.03</a:t>
            </a:r>
            <a:endParaRPr b="1">
              <a:solidFill>
                <a:schemeClr val="lt2"/>
              </a:solidFill>
              <a:latin typeface="Courier New"/>
              <a:ea typeface="Courier New"/>
              <a:cs typeface="Courier New"/>
              <a:sym typeface="Courier New"/>
            </a:endParaRPr>
          </a:p>
        </p:txBody>
      </p:sp>
      <p:sp>
        <p:nvSpPr>
          <p:cNvPr id="1133" name="Google Shape;1133;p39"/>
          <p:cNvSpPr/>
          <p:nvPr/>
        </p:nvSpPr>
        <p:spPr>
          <a:xfrm>
            <a:off x="2947975" y="1402900"/>
            <a:ext cx="1060800" cy="1056600"/>
          </a:xfrm>
          <a:prstGeom prst="rect">
            <a:avLst/>
          </a:prstGeom>
          <a:solidFill>
            <a:srgbClr val="F0793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0.48</a:t>
            </a:r>
            <a:endParaRPr b="1">
              <a:solidFill>
                <a:schemeClr val="lt2"/>
              </a:solidFill>
              <a:latin typeface="Courier New"/>
              <a:ea typeface="Courier New"/>
              <a:cs typeface="Courier New"/>
              <a:sym typeface="Courier New"/>
            </a:endParaRPr>
          </a:p>
        </p:txBody>
      </p:sp>
      <p:sp>
        <p:nvSpPr>
          <p:cNvPr id="1134" name="Google Shape;1134;p39"/>
          <p:cNvSpPr/>
          <p:nvPr/>
        </p:nvSpPr>
        <p:spPr>
          <a:xfrm>
            <a:off x="1887175" y="2459488"/>
            <a:ext cx="1060800" cy="1056600"/>
          </a:xfrm>
          <a:prstGeom prst="rect">
            <a:avLst/>
          </a:prstGeom>
          <a:solidFill>
            <a:srgbClr val="C23F3B"/>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0.61</a:t>
            </a:r>
            <a:endParaRPr b="1">
              <a:solidFill>
                <a:schemeClr val="lt2"/>
              </a:solidFill>
              <a:latin typeface="Courier New"/>
              <a:ea typeface="Courier New"/>
              <a:cs typeface="Courier New"/>
              <a:sym typeface="Courier New"/>
            </a:endParaRPr>
          </a:p>
        </p:txBody>
      </p:sp>
      <p:sp>
        <p:nvSpPr>
          <p:cNvPr id="1135" name="Google Shape;1135;p39"/>
          <p:cNvSpPr/>
          <p:nvPr/>
        </p:nvSpPr>
        <p:spPr>
          <a:xfrm>
            <a:off x="2947975" y="2459488"/>
            <a:ext cx="1060800" cy="1056600"/>
          </a:xfrm>
          <a:prstGeom prst="rect">
            <a:avLst/>
          </a:prstGeom>
          <a:solidFill>
            <a:srgbClr val="70B23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0.09</a:t>
            </a:r>
            <a:endParaRPr b="1">
              <a:solidFill>
                <a:schemeClr val="lt2"/>
              </a:solidFill>
              <a:latin typeface="Courier New"/>
              <a:ea typeface="Courier New"/>
              <a:cs typeface="Courier New"/>
              <a:sym typeface="Courier New"/>
            </a:endParaRPr>
          </a:p>
        </p:txBody>
      </p:sp>
      <p:sp>
        <p:nvSpPr>
          <p:cNvPr id="1136" name="Google Shape;1136;p39"/>
          <p:cNvSpPr/>
          <p:nvPr/>
        </p:nvSpPr>
        <p:spPr>
          <a:xfrm>
            <a:off x="4008775" y="1402888"/>
            <a:ext cx="1060800" cy="1056600"/>
          </a:xfrm>
          <a:prstGeom prst="rect">
            <a:avLst/>
          </a:prstGeom>
          <a:solidFill>
            <a:srgbClr val="44AB4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0.02</a:t>
            </a:r>
            <a:endParaRPr b="1">
              <a:solidFill>
                <a:schemeClr val="lt2"/>
              </a:solidFill>
              <a:latin typeface="Courier New"/>
              <a:ea typeface="Courier New"/>
              <a:cs typeface="Courier New"/>
              <a:sym typeface="Courier New"/>
            </a:endParaRPr>
          </a:p>
        </p:txBody>
      </p:sp>
      <p:sp>
        <p:nvSpPr>
          <p:cNvPr id="1137" name="Google Shape;1137;p39"/>
          <p:cNvSpPr/>
          <p:nvPr/>
        </p:nvSpPr>
        <p:spPr>
          <a:xfrm>
            <a:off x="4008775" y="2459488"/>
            <a:ext cx="1060800" cy="1056600"/>
          </a:xfrm>
          <a:prstGeom prst="rect">
            <a:avLst/>
          </a:prstGeom>
          <a:solidFill>
            <a:srgbClr val="70B23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0.07</a:t>
            </a:r>
            <a:endParaRPr b="1">
              <a:solidFill>
                <a:schemeClr val="lt2"/>
              </a:solidFill>
              <a:latin typeface="Courier New"/>
              <a:ea typeface="Courier New"/>
              <a:cs typeface="Courier New"/>
              <a:sym typeface="Courier New"/>
            </a:endParaRPr>
          </a:p>
        </p:txBody>
      </p:sp>
      <p:sp>
        <p:nvSpPr>
          <p:cNvPr id="1138" name="Google Shape;1138;p39"/>
          <p:cNvSpPr/>
          <p:nvPr/>
        </p:nvSpPr>
        <p:spPr>
          <a:xfrm>
            <a:off x="5053788" y="1402888"/>
            <a:ext cx="1060800" cy="1056600"/>
          </a:xfrm>
          <a:prstGeom prst="rect">
            <a:avLst/>
          </a:prstGeom>
          <a:solidFill>
            <a:srgbClr val="44AB4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0.03</a:t>
            </a:r>
            <a:endParaRPr b="1">
              <a:solidFill>
                <a:schemeClr val="lt2"/>
              </a:solidFill>
              <a:latin typeface="Courier New"/>
              <a:ea typeface="Courier New"/>
              <a:cs typeface="Courier New"/>
              <a:sym typeface="Courier New"/>
            </a:endParaRPr>
          </a:p>
        </p:txBody>
      </p:sp>
      <p:sp>
        <p:nvSpPr>
          <p:cNvPr id="1139" name="Google Shape;1139;p39"/>
          <p:cNvSpPr/>
          <p:nvPr/>
        </p:nvSpPr>
        <p:spPr>
          <a:xfrm>
            <a:off x="5053788" y="2459488"/>
            <a:ext cx="1060800" cy="1056600"/>
          </a:xfrm>
          <a:prstGeom prst="rect">
            <a:avLst/>
          </a:prstGeom>
          <a:solidFill>
            <a:srgbClr val="9FBB2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2"/>
                </a:solidFill>
                <a:latin typeface="Courier New"/>
                <a:ea typeface="Courier New"/>
                <a:cs typeface="Courier New"/>
                <a:sym typeface="Courier New"/>
              </a:rPr>
              <a:t>0.16</a:t>
            </a:r>
            <a:endParaRPr b="1">
              <a:solidFill>
                <a:schemeClr val="lt2"/>
              </a:solidFill>
              <a:latin typeface="Courier New"/>
              <a:ea typeface="Courier New"/>
              <a:cs typeface="Courier New"/>
              <a:sym typeface="Courier New"/>
            </a:endParaRPr>
          </a:p>
        </p:txBody>
      </p:sp>
      <p:cxnSp>
        <p:nvCxnSpPr>
          <p:cNvPr id="1140" name="Google Shape;1140;p39"/>
          <p:cNvCxnSpPr/>
          <p:nvPr/>
        </p:nvCxnSpPr>
        <p:spPr>
          <a:xfrm>
            <a:off x="6956325" y="3563225"/>
            <a:ext cx="89700" cy="0"/>
          </a:xfrm>
          <a:prstGeom prst="straightConnector1">
            <a:avLst/>
          </a:prstGeom>
          <a:noFill/>
          <a:ln w="9525" cap="flat" cmpd="sng">
            <a:solidFill>
              <a:schemeClr val="lt2"/>
            </a:solidFill>
            <a:prstDash val="solid"/>
            <a:round/>
            <a:headEnd type="none" w="med" len="med"/>
            <a:tailEnd type="none" w="med" len="med"/>
          </a:ln>
        </p:spPr>
      </p:cxnSp>
      <p:sp>
        <p:nvSpPr>
          <p:cNvPr id="1141" name="Google Shape;1141;p39"/>
          <p:cNvSpPr txBox="1"/>
          <p:nvPr/>
        </p:nvSpPr>
        <p:spPr>
          <a:xfrm>
            <a:off x="7077400" y="3367700"/>
            <a:ext cx="463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0.1</a:t>
            </a:r>
            <a:endParaRPr sz="1000" b="1">
              <a:solidFill>
                <a:schemeClr val="lt2"/>
              </a:solidFill>
              <a:latin typeface="Courier New"/>
              <a:ea typeface="Courier New"/>
              <a:cs typeface="Courier New"/>
              <a:sym typeface="Courier New"/>
            </a:endParaRPr>
          </a:p>
        </p:txBody>
      </p:sp>
      <p:sp>
        <p:nvSpPr>
          <p:cNvPr id="1142" name="Google Shape;1142;p39"/>
          <p:cNvSpPr txBox="1"/>
          <p:nvPr/>
        </p:nvSpPr>
        <p:spPr>
          <a:xfrm rot="-5400000">
            <a:off x="1215900" y="2865350"/>
            <a:ext cx="964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User Score</a:t>
            </a:r>
            <a:endParaRPr sz="1000" b="1">
              <a:solidFill>
                <a:schemeClr val="lt2"/>
              </a:solidFill>
              <a:latin typeface="Courier New"/>
              <a:ea typeface="Courier New"/>
              <a:cs typeface="Courier New"/>
              <a:sym typeface="Courier New"/>
            </a:endParaRPr>
          </a:p>
        </p:txBody>
      </p:sp>
      <p:sp>
        <p:nvSpPr>
          <p:cNvPr id="1143" name="Google Shape;1143;p39"/>
          <p:cNvSpPr txBox="1"/>
          <p:nvPr/>
        </p:nvSpPr>
        <p:spPr>
          <a:xfrm>
            <a:off x="1944000" y="3517250"/>
            <a:ext cx="12360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NA Sales</a:t>
            </a:r>
            <a:endParaRPr sz="1000" b="1">
              <a:solidFill>
                <a:schemeClr val="lt2"/>
              </a:solidFill>
              <a:latin typeface="Courier New"/>
              <a:ea typeface="Courier New"/>
              <a:cs typeface="Courier New"/>
              <a:sym typeface="Courier New"/>
            </a:endParaRPr>
          </a:p>
        </p:txBody>
      </p:sp>
      <p:sp>
        <p:nvSpPr>
          <p:cNvPr id="1144" name="Google Shape;1144;p39"/>
          <p:cNvSpPr txBox="1"/>
          <p:nvPr/>
        </p:nvSpPr>
        <p:spPr>
          <a:xfrm>
            <a:off x="2990275" y="3517250"/>
            <a:ext cx="12360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JP Sales</a:t>
            </a:r>
            <a:endParaRPr sz="1000" b="1">
              <a:solidFill>
                <a:schemeClr val="lt2"/>
              </a:solidFill>
              <a:latin typeface="Courier New"/>
              <a:ea typeface="Courier New"/>
              <a:cs typeface="Courier New"/>
              <a:sym typeface="Courier New"/>
            </a:endParaRPr>
          </a:p>
        </p:txBody>
      </p:sp>
      <p:sp>
        <p:nvSpPr>
          <p:cNvPr id="1145" name="Google Shape;1145;p39"/>
          <p:cNvSpPr txBox="1"/>
          <p:nvPr/>
        </p:nvSpPr>
        <p:spPr>
          <a:xfrm>
            <a:off x="4040950" y="3517250"/>
            <a:ext cx="12360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EU Sales</a:t>
            </a:r>
            <a:endParaRPr sz="1000" b="1">
              <a:solidFill>
                <a:schemeClr val="lt2"/>
              </a:solidFill>
              <a:latin typeface="Courier New"/>
              <a:ea typeface="Courier New"/>
              <a:cs typeface="Courier New"/>
              <a:sym typeface="Courier New"/>
            </a:endParaRPr>
          </a:p>
        </p:txBody>
      </p:sp>
      <p:sp>
        <p:nvSpPr>
          <p:cNvPr id="1146" name="Google Shape;1146;p39"/>
          <p:cNvSpPr txBox="1"/>
          <p:nvPr/>
        </p:nvSpPr>
        <p:spPr>
          <a:xfrm>
            <a:off x="4993375" y="3517250"/>
            <a:ext cx="12360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Global Sales</a:t>
            </a:r>
            <a:endParaRPr sz="1000" b="1">
              <a:solidFill>
                <a:schemeClr val="lt2"/>
              </a:solidFill>
              <a:latin typeface="Courier New"/>
              <a:ea typeface="Courier New"/>
              <a:cs typeface="Courier New"/>
              <a:sym typeface="Courier New"/>
            </a:endParaRPr>
          </a:p>
        </p:txBody>
      </p:sp>
      <p:sp>
        <p:nvSpPr>
          <p:cNvPr id="1147" name="Google Shape;1147;p39"/>
          <p:cNvSpPr txBox="1"/>
          <p:nvPr/>
        </p:nvSpPr>
        <p:spPr>
          <a:xfrm rot="-5400000">
            <a:off x="1137450" y="1727100"/>
            <a:ext cx="11211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Critic Score</a:t>
            </a:r>
            <a:endParaRPr sz="1000" b="1">
              <a:solidFill>
                <a:schemeClr val="lt2"/>
              </a:solidFill>
              <a:latin typeface="Courier New"/>
              <a:ea typeface="Courier New"/>
              <a:cs typeface="Courier New"/>
              <a:sym typeface="Courier New"/>
            </a:endParaRPr>
          </a:p>
        </p:txBody>
      </p:sp>
      <p:sp>
        <p:nvSpPr>
          <p:cNvPr id="1148" name="Google Shape;1148;p39"/>
          <p:cNvSpPr txBox="1"/>
          <p:nvPr/>
        </p:nvSpPr>
        <p:spPr>
          <a:xfrm>
            <a:off x="2575900" y="956175"/>
            <a:ext cx="27741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lt2"/>
                </a:solidFill>
                <a:latin typeface="Courier New"/>
                <a:ea typeface="Courier New"/>
                <a:cs typeface="Courier New"/>
                <a:sym typeface="Courier New"/>
              </a:rPr>
              <a:t>Critic_Score &amp; User_Score -&gt; Sales</a:t>
            </a:r>
            <a:endParaRPr sz="1000" b="1">
              <a:solidFill>
                <a:schemeClr val="lt2"/>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2"/>
        <p:cNvGrpSpPr/>
        <p:nvPr/>
      </p:nvGrpSpPr>
      <p:grpSpPr>
        <a:xfrm>
          <a:off x="0" y="0"/>
          <a:ext cx="0" cy="0"/>
          <a:chOff x="0" y="0"/>
          <a:chExt cx="0" cy="0"/>
        </a:xfrm>
      </p:grpSpPr>
      <p:sp>
        <p:nvSpPr>
          <p:cNvPr id="1153" name="Google Shape;1153;p40"/>
          <p:cNvSpPr/>
          <p:nvPr/>
        </p:nvSpPr>
        <p:spPr>
          <a:xfrm>
            <a:off x="6114275" y="150575"/>
            <a:ext cx="28974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txBox="1"/>
          <p:nvPr/>
        </p:nvSpPr>
        <p:spPr>
          <a:xfrm>
            <a:off x="6143648" y="212675"/>
            <a:ext cx="296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Sales vs Scores</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1155" name="Google Shape;1155;p40"/>
          <p:cNvPicPr preferRelativeResize="0"/>
          <p:nvPr/>
        </p:nvPicPr>
        <p:blipFill>
          <a:blip r:embed="rId3">
            <a:alphaModFix amt="66000"/>
          </a:blip>
          <a:stretch>
            <a:fillRect/>
          </a:stretch>
        </p:blipFill>
        <p:spPr>
          <a:xfrm>
            <a:off x="48975" y="3824875"/>
            <a:ext cx="957651" cy="1056626"/>
          </a:xfrm>
          <a:prstGeom prst="rect">
            <a:avLst/>
          </a:prstGeom>
          <a:noFill/>
          <a:ln>
            <a:noFill/>
          </a:ln>
        </p:spPr>
      </p:pic>
      <p:pic>
        <p:nvPicPr>
          <p:cNvPr id="1156" name="Google Shape;1156;p40"/>
          <p:cNvPicPr preferRelativeResize="0"/>
          <p:nvPr/>
        </p:nvPicPr>
        <p:blipFill>
          <a:blip r:embed="rId3">
            <a:alphaModFix amt="66000"/>
          </a:blip>
          <a:stretch>
            <a:fillRect/>
          </a:stretch>
        </p:blipFill>
        <p:spPr>
          <a:xfrm>
            <a:off x="1097675" y="4185125"/>
            <a:ext cx="631150" cy="696374"/>
          </a:xfrm>
          <a:prstGeom prst="rect">
            <a:avLst/>
          </a:prstGeom>
          <a:noFill/>
          <a:ln>
            <a:noFill/>
          </a:ln>
        </p:spPr>
      </p:pic>
      <p:pic>
        <p:nvPicPr>
          <p:cNvPr id="1157" name="Google Shape;1157;p40"/>
          <p:cNvPicPr preferRelativeResize="0"/>
          <p:nvPr/>
        </p:nvPicPr>
        <p:blipFill>
          <a:blip r:embed="rId3">
            <a:alphaModFix amt="66000"/>
          </a:blip>
          <a:stretch>
            <a:fillRect/>
          </a:stretch>
        </p:blipFill>
        <p:spPr>
          <a:xfrm>
            <a:off x="8144875" y="3824875"/>
            <a:ext cx="957651" cy="1056626"/>
          </a:xfrm>
          <a:prstGeom prst="rect">
            <a:avLst/>
          </a:prstGeom>
          <a:noFill/>
          <a:ln>
            <a:noFill/>
          </a:ln>
        </p:spPr>
      </p:pic>
      <p:pic>
        <p:nvPicPr>
          <p:cNvPr id="1158" name="Google Shape;1158;p40"/>
          <p:cNvPicPr preferRelativeResize="0"/>
          <p:nvPr/>
        </p:nvPicPr>
        <p:blipFill>
          <a:blip r:embed="rId3">
            <a:alphaModFix amt="66000"/>
          </a:blip>
          <a:stretch>
            <a:fillRect/>
          </a:stretch>
        </p:blipFill>
        <p:spPr>
          <a:xfrm>
            <a:off x="7508675" y="4185125"/>
            <a:ext cx="631150" cy="696374"/>
          </a:xfrm>
          <a:prstGeom prst="rect">
            <a:avLst/>
          </a:prstGeom>
          <a:noFill/>
          <a:ln>
            <a:noFill/>
          </a:ln>
        </p:spPr>
      </p:pic>
      <p:pic>
        <p:nvPicPr>
          <p:cNvPr id="1159" name="Google Shape;1159;p40"/>
          <p:cNvPicPr preferRelativeResize="0"/>
          <p:nvPr/>
        </p:nvPicPr>
        <p:blipFill rotWithShape="1">
          <a:blip r:embed="rId4">
            <a:alphaModFix amt="80000"/>
          </a:blip>
          <a:srcRect t="8930" b="-8929"/>
          <a:stretch/>
        </p:blipFill>
        <p:spPr>
          <a:xfrm>
            <a:off x="-82725" y="-158600"/>
            <a:ext cx="2226998" cy="1252676"/>
          </a:xfrm>
          <a:prstGeom prst="rect">
            <a:avLst/>
          </a:prstGeom>
          <a:noFill/>
          <a:ln>
            <a:noFill/>
          </a:ln>
        </p:spPr>
      </p:pic>
      <p:sp>
        <p:nvSpPr>
          <p:cNvPr id="1160" name="Google Shape;1160;p40"/>
          <p:cNvSpPr txBox="1"/>
          <p:nvPr/>
        </p:nvSpPr>
        <p:spPr>
          <a:xfrm>
            <a:off x="2017650" y="749250"/>
            <a:ext cx="51087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00FF00"/>
                </a:solidFill>
                <a:latin typeface="Press Start 2P"/>
                <a:ea typeface="Press Start 2P"/>
                <a:cs typeface="Press Start 2P"/>
                <a:sym typeface="Press Start 2P"/>
              </a:rPr>
              <a:t>TOP 5 USER SCORES </a:t>
            </a:r>
            <a:br>
              <a:rPr lang="en" b="1">
                <a:solidFill>
                  <a:srgbClr val="00FF00"/>
                </a:solidFill>
                <a:latin typeface="Press Start 2P"/>
                <a:ea typeface="Press Start 2P"/>
                <a:cs typeface="Press Start 2P"/>
                <a:sym typeface="Press Start 2P"/>
              </a:rPr>
            </a:br>
            <a:r>
              <a:rPr lang="en" b="1">
                <a:solidFill>
                  <a:srgbClr val="00FF00"/>
                </a:solidFill>
                <a:latin typeface="Press Start 2P"/>
                <a:ea typeface="Press Start 2P"/>
                <a:cs typeface="Press Start 2P"/>
                <a:sym typeface="Press Start 2P"/>
              </a:rPr>
              <a:t>(GENERAL WEIGHTED AVERAGE)</a:t>
            </a:r>
            <a:endParaRPr>
              <a:solidFill>
                <a:srgbClr val="00FF00"/>
              </a:solidFill>
              <a:latin typeface="Press Start 2P"/>
              <a:ea typeface="Press Start 2P"/>
              <a:cs typeface="Press Start 2P"/>
              <a:sym typeface="Press Start 2P"/>
            </a:endParaRPr>
          </a:p>
        </p:txBody>
      </p:sp>
      <p:sp>
        <p:nvSpPr>
          <p:cNvPr id="1161" name="Google Shape;1161;p40"/>
          <p:cNvSpPr txBox="1"/>
          <p:nvPr/>
        </p:nvSpPr>
        <p:spPr>
          <a:xfrm>
            <a:off x="1800124" y="1545988"/>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FF00"/>
                </a:solidFill>
                <a:latin typeface="Courier New"/>
                <a:ea typeface="Courier New"/>
                <a:cs typeface="Courier New"/>
                <a:sym typeface="Courier New"/>
              </a:rPr>
              <a:t>Adventure</a:t>
            </a:r>
            <a:endParaRPr sz="1200" b="1">
              <a:solidFill>
                <a:srgbClr val="00FF00"/>
              </a:solidFill>
              <a:latin typeface="Courier New"/>
              <a:ea typeface="Courier New"/>
              <a:cs typeface="Courier New"/>
              <a:sym typeface="Courier New"/>
            </a:endParaRPr>
          </a:p>
        </p:txBody>
      </p:sp>
      <p:sp>
        <p:nvSpPr>
          <p:cNvPr id="1162" name="Google Shape;1162;p40"/>
          <p:cNvSpPr txBox="1"/>
          <p:nvPr/>
        </p:nvSpPr>
        <p:spPr>
          <a:xfrm>
            <a:off x="4235274" y="1606625"/>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FF00"/>
                </a:solidFill>
                <a:latin typeface="Courier New"/>
                <a:ea typeface="Courier New"/>
                <a:cs typeface="Courier New"/>
                <a:sym typeface="Courier New"/>
              </a:rPr>
              <a:t>Platform</a:t>
            </a:r>
            <a:endParaRPr sz="1200" b="1">
              <a:solidFill>
                <a:srgbClr val="00FF00"/>
              </a:solidFill>
              <a:latin typeface="Courier New"/>
              <a:ea typeface="Courier New"/>
              <a:cs typeface="Courier New"/>
              <a:sym typeface="Courier New"/>
            </a:endParaRPr>
          </a:p>
        </p:txBody>
      </p:sp>
      <p:sp>
        <p:nvSpPr>
          <p:cNvPr id="1163" name="Google Shape;1163;p40"/>
          <p:cNvSpPr txBox="1"/>
          <p:nvPr/>
        </p:nvSpPr>
        <p:spPr>
          <a:xfrm>
            <a:off x="3164363" y="1569850"/>
            <a:ext cx="886500" cy="33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FF00"/>
                </a:solidFill>
                <a:latin typeface="Courier New"/>
                <a:ea typeface="Courier New"/>
                <a:cs typeface="Courier New"/>
                <a:sym typeface="Courier New"/>
              </a:rPr>
              <a:t>Puzzle</a:t>
            </a:r>
            <a:endParaRPr sz="1200" b="1">
              <a:solidFill>
                <a:srgbClr val="00FF00"/>
              </a:solidFill>
              <a:latin typeface="Courier New"/>
              <a:ea typeface="Courier New"/>
              <a:cs typeface="Courier New"/>
              <a:sym typeface="Courier New"/>
            </a:endParaRPr>
          </a:p>
        </p:txBody>
      </p:sp>
      <p:sp>
        <p:nvSpPr>
          <p:cNvPr id="1164" name="Google Shape;1164;p40"/>
          <p:cNvSpPr txBox="1"/>
          <p:nvPr/>
        </p:nvSpPr>
        <p:spPr>
          <a:xfrm>
            <a:off x="5298800" y="1665025"/>
            <a:ext cx="13392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FF00"/>
                </a:solidFill>
                <a:latin typeface="Courier New"/>
                <a:ea typeface="Courier New"/>
                <a:cs typeface="Courier New"/>
                <a:sym typeface="Courier New"/>
              </a:rPr>
              <a:t>Role-Playing</a:t>
            </a:r>
            <a:endParaRPr sz="1200" b="1">
              <a:solidFill>
                <a:srgbClr val="00FF00"/>
              </a:solidFill>
              <a:latin typeface="Courier New"/>
              <a:ea typeface="Courier New"/>
              <a:cs typeface="Courier New"/>
              <a:sym typeface="Courier New"/>
            </a:endParaRPr>
          </a:p>
        </p:txBody>
      </p:sp>
      <p:sp>
        <p:nvSpPr>
          <p:cNvPr id="1165" name="Google Shape;1165;p40"/>
          <p:cNvSpPr txBox="1"/>
          <p:nvPr/>
        </p:nvSpPr>
        <p:spPr>
          <a:xfrm>
            <a:off x="6713595" y="1700484"/>
            <a:ext cx="886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FF00"/>
                </a:solidFill>
                <a:latin typeface="Courier New"/>
                <a:ea typeface="Courier New"/>
                <a:cs typeface="Courier New"/>
                <a:sym typeface="Courier New"/>
              </a:rPr>
              <a:t>Action</a:t>
            </a:r>
            <a:endParaRPr sz="1200" b="1">
              <a:solidFill>
                <a:srgbClr val="00FF00"/>
              </a:solidFill>
              <a:latin typeface="Courier New"/>
              <a:ea typeface="Courier New"/>
              <a:cs typeface="Courier New"/>
              <a:sym typeface="Courier New"/>
            </a:endParaRPr>
          </a:p>
        </p:txBody>
      </p:sp>
      <p:pic>
        <p:nvPicPr>
          <p:cNvPr id="1166" name="Google Shape;1166;p40"/>
          <p:cNvPicPr preferRelativeResize="0"/>
          <p:nvPr/>
        </p:nvPicPr>
        <p:blipFill>
          <a:blip r:embed="rId5">
            <a:alphaModFix/>
          </a:blip>
          <a:stretch>
            <a:fillRect/>
          </a:stretch>
        </p:blipFill>
        <p:spPr>
          <a:xfrm>
            <a:off x="1800125" y="1739625"/>
            <a:ext cx="1041075" cy="3350900"/>
          </a:xfrm>
          <a:prstGeom prst="rect">
            <a:avLst/>
          </a:prstGeom>
          <a:noFill/>
          <a:ln>
            <a:noFill/>
          </a:ln>
        </p:spPr>
      </p:pic>
      <p:sp>
        <p:nvSpPr>
          <p:cNvPr id="1167" name="Google Shape;1167;p40"/>
          <p:cNvSpPr txBox="1"/>
          <p:nvPr/>
        </p:nvSpPr>
        <p:spPr>
          <a:xfrm>
            <a:off x="2144274" y="1958488"/>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7.98</a:t>
            </a:r>
            <a:endParaRPr sz="1200" b="1">
              <a:solidFill>
                <a:schemeClr val="lt1"/>
              </a:solidFill>
              <a:latin typeface="Courier New"/>
              <a:ea typeface="Courier New"/>
              <a:cs typeface="Courier New"/>
              <a:sym typeface="Courier New"/>
            </a:endParaRPr>
          </a:p>
        </p:txBody>
      </p:sp>
      <p:pic>
        <p:nvPicPr>
          <p:cNvPr id="1168" name="Google Shape;1168;p40"/>
          <p:cNvPicPr preferRelativeResize="0"/>
          <p:nvPr/>
        </p:nvPicPr>
        <p:blipFill>
          <a:blip r:embed="rId5">
            <a:alphaModFix/>
          </a:blip>
          <a:stretch>
            <a:fillRect/>
          </a:stretch>
        </p:blipFill>
        <p:spPr>
          <a:xfrm>
            <a:off x="3009800" y="1762050"/>
            <a:ext cx="1041075" cy="3191999"/>
          </a:xfrm>
          <a:prstGeom prst="rect">
            <a:avLst/>
          </a:prstGeom>
          <a:noFill/>
          <a:ln>
            <a:noFill/>
          </a:ln>
        </p:spPr>
      </p:pic>
      <p:sp>
        <p:nvSpPr>
          <p:cNvPr id="1169" name="Google Shape;1169;p40"/>
          <p:cNvSpPr txBox="1"/>
          <p:nvPr/>
        </p:nvSpPr>
        <p:spPr>
          <a:xfrm>
            <a:off x="3396674" y="1978858"/>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7.96</a:t>
            </a:r>
            <a:endParaRPr sz="1200" b="1">
              <a:solidFill>
                <a:schemeClr val="lt1"/>
              </a:solidFill>
              <a:latin typeface="Courier New"/>
              <a:ea typeface="Courier New"/>
              <a:cs typeface="Courier New"/>
              <a:sym typeface="Courier New"/>
            </a:endParaRPr>
          </a:p>
        </p:txBody>
      </p:sp>
      <p:pic>
        <p:nvPicPr>
          <p:cNvPr id="1170" name="Google Shape;1170;p40"/>
          <p:cNvPicPr preferRelativeResize="0"/>
          <p:nvPr/>
        </p:nvPicPr>
        <p:blipFill>
          <a:blip r:embed="rId5">
            <a:alphaModFix/>
          </a:blip>
          <a:stretch>
            <a:fillRect/>
          </a:stretch>
        </p:blipFill>
        <p:spPr>
          <a:xfrm>
            <a:off x="4151575" y="1809675"/>
            <a:ext cx="1041075" cy="3144375"/>
          </a:xfrm>
          <a:prstGeom prst="rect">
            <a:avLst/>
          </a:prstGeom>
          <a:noFill/>
          <a:ln>
            <a:noFill/>
          </a:ln>
        </p:spPr>
      </p:pic>
      <p:sp>
        <p:nvSpPr>
          <p:cNvPr id="1171" name="Google Shape;1171;p40"/>
          <p:cNvSpPr txBox="1"/>
          <p:nvPr/>
        </p:nvSpPr>
        <p:spPr>
          <a:xfrm>
            <a:off x="4525692" y="2029784"/>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7.76</a:t>
            </a:r>
            <a:endParaRPr sz="1200" b="1">
              <a:solidFill>
                <a:schemeClr val="lt1"/>
              </a:solidFill>
              <a:latin typeface="Courier New"/>
              <a:ea typeface="Courier New"/>
              <a:cs typeface="Courier New"/>
              <a:sym typeface="Courier New"/>
            </a:endParaRPr>
          </a:p>
        </p:txBody>
      </p:sp>
      <p:pic>
        <p:nvPicPr>
          <p:cNvPr id="1172" name="Google Shape;1172;p40"/>
          <p:cNvPicPr preferRelativeResize="0"/>
          <p:nvPr/>
        </p:nvPicPr>
        <p:blipFill>
          <a:blip r:embed="rId5">
            <a:alphaModFix/>
          </a:blip>
          <a:stretch>
            <a:fillRect/>
          </a:stretch>
        </p:blipFill>
        <p:spPr>
          <a:xfrm>
            <a:off x="5364650" y="1880976"/>
            <a:ext cx="1041075" cy="3073076"/>
          </a:xfrm>
          <a:prstGeom prst="rect">
            <a:avLst/>
          </a:prstGeom>
          <a:noFill/>
          <a:ln>
            <a:noFill/>
          </a:ln>
        </p:spPr>
      </p:pic>
      <p:sp>
        <p:nvSpPr>
          <p:cNvPr id="1173" name="Google Shape;1173;p40"/>
          <p:cNvSpPr txBox="1"/>
          <p:nvPr/>
        </p:nvSpPr>
        <p:spPr>
          <a:xfrm>
            <a:off x="5701075" y="2110888"/>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7.56</a:t>
            </a:r>
            <a:endParaRPr sz="1200" b="1">
              <a:solidFill>
                <a:schemeClr val="lt1"/>
              </a:solidFill>
              <a:latin typeface="Courier New"/>
              <a:ea typeface="Courier New"/>
              <a:cs typeface="Courier New"/>
              <a:sym typeface="Courier New"/>
            </a:endParaRPr>
          </a:p>
        </p:txBody>
      </p:sp>
      <p:pic>
        <p:nvPicPr>
          <p:cNvPr id="1174" name="Google Shape;1174;p40"/>
          <p:cNvPicPr preferRelativeResize="0"/>
          <p:nvPr/>
        </p:nvPicPr>
        <p:blipFill>
          <a:blip r:embed="rId5">
            <a:alphaModFix/>
          </a:blip>
          <a:stretch>
            <a:fillRect/>
          </a:stretch>
        </p:blipFill>
        <p:spPr>
          <a:xfrm>
            <a:off x="6545775" y="1917750"/>
            <a:ext cx="1041075" cy="3172776"/>
          </a:xfrm>
          <a:prstGeom prst="rect">
            <a:avLst/>
          </a:prstGeom>
          <a:noFill/>
          <a:ln>
            <a:noFill/>
          </a:ln>
        </p:spPr>
      </p:pic>
      <p:sp>
        <p:nvSpPr>
          <p:cNvPr id="1175" name="Google Shape;1175;p40"/>
          <p:cNvSpPr txBox="1"/>
          <p:nvPr/>
        </p:nvSpPr>
        <p:spPr>
          <a:xfrm>
            <a:off x="6882193" y="2147652"/>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7.48</a:t>
            </a:r>
            <a:endParaRPr sz="1200" b="1">
              <a:solidFill>
                <a:schemeClr val="lt1"/>
              </a:solidFill>
              <a:latin typeface="Courier New"/>
              <a:ea typeface="Courier New"/>
              <a:cs typeface="Courier New"/>
              <a:sym typeface="Courier New"/>
            </a:endParaRPr>
          </a:p>
        </p:txBody>
      </p:sp>
      <p:pic>
        <p:nvPicPr>
          <p:cNvPr id="1176" name="Google Shape;1176;p40"/>
          <p:cNvPicPr preferRelativeResize="0"/>
          <p:nvPr/>
        </p:nvPicPr>
        <p:blipFill rotWithShape="1">
          <a:blip r:embed="rId6">
            <a:alphaModFix/>
          </a:blip>
          <a:srcRect l="606" t="10929"/>
          <a:stretch/>
        </p:blipFill>
        <p:spPr>
          <a:xfrm>
            <a:off x="0" y="4881500"/>
            <a:ext cx="9143999" cy="262000"/>
          </a:xfrm>
          <a:prstGeom prst="rect">
            <a:avLst/>
          </a:prstGeom>
          <a:noFill/>
          <a:ln>
            <a:noFill/>
          </a:ln>
        </p:spPr>
      </p:pic>
      <p:pic>
        <p:nvPicPr>
          <p:cNvPr id="1177" name="Google Shape;1177;p40"/>
          <p:cNvPicPr preferRelativeResize="0"/>
          <p:nvPr/>
        </p:nvPicPr>
        <p:blipFill>
          <a:blip r:embed="rId7">
            <a:alphaModFix/>
          </a:blip>
          <a:stretch>
            <a:fillRect/>
          </a:stretch>
        </p:blipFill>
        <p:spPr>
          <a:xfrm>
            <a:off x="4485224" y="1344516"/>
            <a:ext cx="379238" cy="379203"/>
          </a:xfrm>
          <a:prstGeom prst="rect">
            <a:avLst/>
          </a:prstGeom>
          <a:noFill/>
          <a:ln>
            <a:noFill/>
          </a:ln>
        </p:spPr>
      </p:pic>
      <p:pic>
        <p:nvPicPr>
          <p:cNvPr id="1178" name="Google Shape;1178;p40"/>
          <p:cNvPicPr preferRelativeResize="0"/>
          <p:nvPr/>
        </p:nvPicPr>
        <p:blipFill>
          <a:blip r:embed="rId7">
            <a:alphaModFix/>
          </a:blip>
          <a:stretch>
            <a:fillRect/>
          </a:stretch>
        </p:blipFill>
        <p:spPr>
          <a:xfrm>
            <a:off x="3340712" y="1285841"/>
            <a:ext cx="379238" cy="379203"/>
          </a:xfrm>
          <a:prstGeom prst="rect">
            <a:avLst/>
          </a:prstGeom>
          <a:noFill/>
          <a:ln>
            <a:noFill/>
          </a:ln>
        </p:spPr>
      </p:pic>
      <p:pic>
        <p:nvPicPr>
          <p:cNvPr id="1179" name="Google Shape;1179;p40"/>
          <p:cNvPicPr preferRelativeResize="0"/>
          <p:nvPr/>
        </p:nvPicPr>
        <p:blipFill>
          <a:blip r:embed="rId8">
            <a:alphaModFix/>
          </a:blip>
          <a:stretch>
            <a:fillRect/>
          </a:stretch>
        </p:blipFill>
        <p:spPr>
          <a:xfrm flipH="1">
            <a:off x="5629759" y="1389508"/>
            <a:ext cx="455050" cy="379200"/>
          </a:xfrm>
          <a:prstGeom prst="rect">
            <a:avLst/>
          </a:prstGeom>
          <a:noFill/>
          <a:ln>
            <a:noFill/>
          </a:ln>
        </p:spPr>
      </p:pic>
      <p:pic>
        <p:nvPicPr>
          <p:cNvPr id="1180" name="Google Shape;1180;p40"/>
          <p:cNvPicPr preferRelativeResize="0"/>
          <p:nvPr/>
        </p:nvPicPr>
        <p:blipFill>
          <a:blip r:embed="rId8">
            <a:alphaModFix/>
          </a:blip>
          <a:stretch>
            <a:fillRect/>
          </a:stretch>
        </p:blipFill>
        <p:spPr>
          <a:xfrm flipH="1">
            <a:off x="6850084" y="1448445"/>
            <a:ext cx="455050" cy="379200"/>
          </a:xfrm>
          <a:prstGeom prst="rect">
            <a:avLst/>
          </a:prstGeom>
          <a:noFill/>
          <a:ln>
            <a:noFill/>
          </a:ln>
        </p:spPr>
      </p:pic>
      <p:pic>
        <p:nvPicPr>
          <p:cNvPr id="1181" name="Google Shape;1181;p40"/>
          <p:cNvPicPr preferRelativeResize="0"/>
          <p:nvPr/>
        </p:nvPicPr>
        <p:blipFill>
          <a:blip r:embed="rId9">
            <a:alphaModFix/>
          </a:blip>
          <a:stretch>
            <a:fillRect/>
          </a:stretch>
        </p:blipFill>
        <p:spPr>
          <a:xfrm>
            <a:off x="2069454" y="1244412"/>
            <a:ext cx="379251" cy="3792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85"/>
        <p:cNvGrpSpPr/>
        <p:nvPr/>
      </p:nvGrpSpPr>
      <p:grpSpPr>
        <a:xfrm>
          <a:off x="0" y="0"/>
          <a:ext cx="0" cy="0"/>
          <a:chOff x="0" y="0"/>
          <a:chExt cx="0" cy="0"/>
        </a:xfrm>
      </p:grpSpPr>
      <p:sp>
        <p:nvSpPr>
          <p:cNvPr id="1186" name="Google Shape;1186;p41"/>
          <p:cNvSpPr/>
          <p:nvPr/>
        </p:nvSpPr>
        <p:spPr>
          <a:xfrm>
            <a:off x="6114275" y="150575"/>
            <a:ext cx="28974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txBox="1"/>
          <p:nvPr/>
        </p:nvSpPr>
        <p:spPr>
          <a:xfrm>
            <a:off x="6143648" y="212675"/>
            <a:ext cx="29661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Sales vs Scores</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1188" name="Google Shape;1188;p41"/>
          <p:cNvPicPr preferRelativeResize="0"/>
          <p:nvPr/>
        </p:nvPicPr>
        <p:blipFill>
          <a:blip r:embed="rId3">
            <a:alphaModFix amt="66000"/>
          </a:blip>
          <a:stretch>
            <a:fillRect/>
          </a:stretch>
        </p:blipFill>
        <p:spPr>
          <a:xfrm>
            <a:off x="48975" y="3824875"/>
            <a:ext cx="957651" cy="1056626"/>
          </a:xfrm>
          <a:prstGeom prst="rect">
            <a:avLst/>
          </a:prstGeom>
          <a:noFill/>
          <a:ln>
            <a:noFill/>
          </a:ln>
        </p:spPr>
      </p:pic>
      <p:pic>
        <p:nvPicPr>
          <p:cNvPr id="1189" name="Google Shape;1189;p41"/>
          <p:cNvPicPr preferRelativeResize="0"/>
          <p:nvPr/>
        </p:nvPicPr>
        <p:blipFill>
          <a:blip r:embed="rId3">
            <a:alphaModFix amt="66000"/>
          </a:blip>
          <a:stretch>
            <a:fillRect/>
          </a:stretch>
        </p:blipFill>
        <p:spPr>
          <a:xfrm>
            <a:off x="1097675" y="4185125"/>
            <a:ext cx="631150" cy="696374"/>
          </a:xfrm>
          <a:prstGeom prst="rect">
            <a:avLst/>
          </a:prstGeom>
          <a:noFill/>
          <a:ln>
            <a:noFill/>
          </a:ln>
        </p:spPr>
      </p:pic>
      <p:pic>
        <p:nvPicPr>
          <p:cNvPr id="1190" name="Google Shape;1190;p41"/>
          <p:cNvPicPr preferRelativeResize="0"/>
          <p:nvPr/>
        </p:nvPicPr>
        <p:blipFill>
          <a:blip r:embed="rId3">
            <a:alphaModFix amt="66000"/>
          </a:blip>
          <a:stretch>
            <a:fillRect/>
          </a:stretch>
        </p:blipFill>
        <p:spPr>
          <a:xfrm>
            <a:off x="8144875" y="3824875"/>
            <a:ext cx="957651" cy="1056626"/>
          </a:xfrm>
          <a:prstGeom prst="rect">
            <a:avLst/>
          </a:prstGeom>
          <a:noFill/>
          <a:ln>
            <a:noFill/>
          </a:ln>
        </p:spPr>
      </p:pic>
      <p:pic>
        <p:nvPicPr>
          <p:cNvPr id="1191" name="Google Shape;1191;p41"/>
          <p:cNvPicPr preferRelativeResize="0"/>
          <p:nvPr/>
        </p:nvPicPr>
        <p:blipFill>
          <a:blip r:embed="rId3">
            <a:alphaModFix amt="66000"/>
          </a:blip>
          <a:stretch>
            <a:fillRect/>
          </a:stretch>
        </p:blipFill>
        <p:spPr>
          <a:xfrm>
            <a:off x="7508675" y="4185125"/>
            <a:ext cx="631150" cy="696374"/>
          </a:xfrm>
          <a:prstGeom prst="rect">
            <a:avLst/>
          </a:prstGeom>
          <a:noFill/>
          <a:ln>
            <a:noFill/>
          </a:ln>
        </p:spPr>
      </p:pic>
      <p:pic>
        <p:nvPicPr>
          <p:cNvPr id="1192" name="Google Shape;1192;p41"/>
          <p:cNvPicPr preferRelativeResize="0"/>
          <p:nvPr/>
        </p:nvPicPr>
        <p:blipFill rotWithShape="1">
          <a:blip r:embed="rId4">
            <a:alphaModFix amt="80000"/>
          </a:blip>
          <a:srcRect t="8930" b="-8929"/>
          <a:stretch/>
        </p:blipFill>
        <p:spPr>
          <a:xfrm>
            <a:off x="-82725" y="-158600"/>
            <a:ext cx="2226998" cy="1252676"/>
          </a:xfrm>
          <a:prstGeom prst="rect">
            <a:avLst/>
          </a:prstGeom>
          <a:noFill/>
          <a:ln>
            <a:noFill/>
          </a:ln>
        </p:spPr>
      </p:pic>
      <p:sp>
        <p:nvSpPr>
          <p:cNvPr id="1193" name="Google Shape;1193;p41"/>
          <p:cNvSpPr txBox="1"/>
          <p:nvPr/>
        </p:nvSpPr>
        <p:spPr>
          <a:xfrm>
            <a:off x="2017650" y="743338"/>
            <a:ext cx="51087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00FF00"/>
                </a:solidFill>
                <a:latin typeface="Press Start 2P"/>
                <a:ea typeface="Press Start 2P"/>
                <a:cs typeface="Press Start 2P"/>
                <a:sym typeface="Press Start 2P"/>
              </a:rPr>
              <a:t>TOP 5 CRITIC SCORES </a:t>
            </a:r>
            <a:br>
              <a:rPr lang="en" b="1">
                <a:solidFill>
                  <a:srgbClr val="00FF00"/>
                </a:solidFill>
                <a:latin typeface="Press Start 2P"/>
                <a:ea typeface="Press Start 2P"/>
                <a:cs typeface="Press Start 2P"/>
                <a:sym typeface="Press Start 2P"/>
              </a:rPr>
            </a:br>
            <a:r>
              <a:rPr lang="en" b="1">
                <a:solidFill>
                  <a:srgbClr val="00FF00"/>
                </a:solidFill>
                <a:latin typeface="Press Start 2P"/>
                <a:ea typeface="Press Start 2P"/>
                <a:cs typeface="Press Start 2P"/>
                <a:sym typeface="Press Start 2P"/>
              </a:rPr>
              <a:t>(GENERAL WEIGHTED AVERAGE)</a:t>
            </a:r>
            <a:endParaRPr>
              <a:solidFill>
                <a:srgbClr val="00FF00"/>
              </a:solidFill>
              <a:latin typeface="Press Start 2P"/>
              <a:ea typeface="Press Start 2P"/>
              <a:cs typeface="Press Start 2P"/>
              <a:sym typeface="Press Start 2P"/>
            </a:endParaRPr>
          </a:p>
        </p:txBody>
      </p:sp>
      <p:sp>
        <p:nvSpPr>
          <p:cNvPr id="1194" name="Google Shape;1194;p41"/>
          <p:cNvSpPr txBox="1"/>
          <p:nvPr/>
        </p:nvSpPr>
        <p:spPr>
          <a:xfrm>
            <a:off x="5482486" y="1710660"/>
            <a:ext cx="13392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FF00"/>
                </a:solidFill>
                <a:latin typeface="Courier New"/>
                <a:ea typeface="Courier New"/>
                <a:cs typeface="Courier New"/>
                <a:sym typeface="Courier New"/>
              </a:rPr>
              <a:t>Shooter</a:t>
            </a:r>
            <a:endParaRPr sz="1200" b="1">
              <a:solidFill>
                <a:srgbClr val="00FF00"/>
              </a:solidFill>
              <a:latin typeface="Courier New"/>
              <a:ea typeface="Courier New"/>
              <a:cs typeface="Courier New"/>
              <a:sym typeface="Courier New"/>
            </a:endParaRPr>
          </a:p>
        </p:txBody>
      </p:sp>
      <p:sp>
        <p:nvSpPr>
          <p:cNvPr id="1195" name="Google Shape;1195;p41"/>
          <p:cNvSpPr txBox="1"/>
          <p:nvPr/>
        </p:nvSpPr>
        <p:spPr>
          <a:xfrm>
            <a:off x="6638827" y="1840225"/>
            <a:ext cx="11616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FF00"/>
                </a:solidFill>
                <a:latin typeface="Courier New"/>
                <a:ea typeface="Courier New"/>
                <a:cs typeface="Courier New"/>
                <a:sym typeface="Courier New"/>
              </a:rPr>
              <a:t>Platform</a:t>
            </a:r>
            <a:endParaRPr sz="1200" b="1">
              <a:solidFill>
                <a:srgbClr val="00FF00"/>
              </a:solidFill>
              <a:latin typeface="Courier New"/>
              <a:ea typeface="Courier New"/>
              <a:cs typeface="Courier New"/>
              <a:sym typeface="Courier New"/>
            </a:endParaRPr>
          </a:p>
        </p:txBody>
      </p:sp>
      <p:pic>
        <p:nvPicPr>
          <p:cNvPr id="1196" name="Google Shape;1196;p41"/>
          <p:cNvPicPr preferRelativeResize="0"/>
          <p:nvPr/>
        </p:nvPicPr>
        <p:blipFill>
          <a:blip r:embed="rId5">
            <a:alphaModFix/>
          </a:blip>
          <a:stretch>
            <a:fillRect/>
          </a:stretch>
        </p:blipFill>
        <p:spPr>
          <a:xfrm>
            <a:off x="1800125" y="1739625"/>
            <a:ext cx="1041075" cy="3350900"/>
          </a:xfrm>
          <a:prstGeom prst="rect">
            <a:avLst/>
          </a:prstGeom>
          <a:noFill/>
          <a:ln>
            <a:noFill/>
          </a:ln>
        </p:spPr>
      </p:pic>
      <p:sp>
        <p:nvSpPr>
          <p:cNvPr id="1197" name="Google Shape;1197;p41"/>
          <p:cNvSpPr txBox="1"/>
          <p:nvPr/>
        </p:nvSpPr>
        <p:spPr>
          <a:xfrm>
            <a:off x="2144274" y="1958488"/>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76.19</a:t>
            </a:r>
            <a:endParaRPr sz="1200" b="1">
              <a:solidFill>
                <a:schemeClr val="lt1"/>
              </a:solidFill>
              <a:latin typeface="Courier New"/>
              <a:ea typeface="Courier New"/>
              <a:cs typeface="Courier New"/>
              <a:sym typeface="Courier New"/>
            </a:endParaRPr>
          </a:p>
        </p:txBody>
      </p:sp>
      <p:pic>
        <p:nvPicPr>
          <p:cNvPr id="1198" name="Google Shape;1198;p41"/>
          <p:cNvPicPr preferRelativeResize="0"/>
          <p:nvPr/>
        </p:nvPicPr>
        <p:blipFill>
          <a:blip r:embed="rId5">
            <a:alphaModFix/>
          </a:blip>
          <a:stretch>
            <a:fillRect/>
          </a:stretch>
        </p:blipFill>
        <p:spPr>
          <a:xfrm>
            <a:off x="3009800" y="1809675"/>
            <a:ext cx="1041075" cy="3144375"/>
          </a:xfrm>
          <a:prstGeom prst="rect">
            <a:avLst/>
          </a:prstGeom>
          <a:noFill/>
          <a:ln>
            <a:noFill/>
          </a:ln>
        </p:spPr>
      </p:pic>
      <p:sp>
        <p:nvSpPr>
          <p:cNvPr id="1199" name="Google Shape;1199;p41"/>
          <p:cNvSpPr txBox="1"/>
          <p:nvPr/>
        </p:nvSpPr>
        <p:spPr>
          <a:xfrm>
            <a:off x="3376303" y="1978858"/>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75.56</a:t>
            </a:r>
            <a:endParaRPr sz="1200" b="1">
              <a:solidFill>
                <a:schemeClr val="lt1"/>
              </a:solidFill>
              <a:latin typeface="Courier New"/>
              <a:ea typeface="Courier New"/>
              <a:cs typeface="Courier New"/>
              <a:sym typeface="Courier New"/>
            </a:endParaRPr>
          </a:p>
        </p:txBody>
      </p:sp>
      <p:pic>
        <p:nvPicPr>
          <p:cNvPr id="1200" name="Google Shape;1200;p41"/>
          <p:cNvPicPr preferRelativeResize="0"/>
          <p:nvPr/>
        </p:nvPicPr>
        <p:blipFill>
          <a:blip r:embed="rId5">
            <a:alphaModFix/>
          </a:blip>
          <a:stretch>
            <a:fillRect/>
          </a:stretch>
        </p:blipFill>
        <p:spPr>
          <a:xfrm>
            <a:off x="4151575" y="1840225"/>
            <a:ext cx="1041075" cy="3144375"/>
          </a:xfrm>
          <a:prstGeom prst="rect">
            <a:avLst/>
          </a:prstGeom>
          <a:noFill/>
          <a:ln>
            <a:noFill/>
          </a:ln>
        </p:spPr>
      </p:pic>
      <p:sp>
        <p:nvSpPr>
          <p:cNvPr id="1201" name="Google Shape;1201;p41"/>
          <p:cNvSpPr txBox="1"/>
          <p:nvPr/>
        </p:nvSpPr>
        <p:spPr>
          <a:xfrm>
            <a:off x="4515507" y="2029784"/>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75.39</a:t>
            </a:r>
            <a:endParaRPr sz="1200" b="1">
              <a:solidFill>
                <a:schemeClr val="lt1"/>
              </a:solidFill>
              <a:latin typeface="Courier New"/>
              <a:ea typeface="Courier New"/>
              <a:cs typeface="Courier New"/>
              <a:sym typeface="Courier New"/>
            </a:endParaRPr>
          </a:p>
        </p:txBody>
      </p:sp>
      <p:pic>
        <p:nvPicPr>
          <p:cNvPr id="1202" name="Google Shape;1202;p41"/>
          <p:cNvPicPr preferRelativeResize="0"/>
          <p:nvPr/>
        </p:nvPicPr>
        <p:blipFill>
          <a:blip r:embed="rId5">
            <a:alphaModFix/>
          </a:blip>
          <a:stretch>
            <a:fillRect/>
          </a:stretch>
        </p:blipFill>
        <p:spPr>
          <a:xfrm>
            <a:off x="5364650" y="1925200"/>
            <a:ext cx="1041075" cy="3028849"/>
          </a:xfrm>
          <a:prstGeom prst="rect">
            <a:avLst/>
          </a:prstGeom>
          <a:noFill/>
          <a:ln>
            <a:noFill/>
          </a:ln>
        </p:spPr>
      </p:pic>
      <p:sp>
        <p:nvSpPr>
          <p:cNvPr id="1203" name="Google Shape;1203;p41"/>
          <p:cNvSpPr txBox="1"/>
          <p:nvPr/>
        </p:nvSpPr>
        <p:spPr>
          <a:xfrm>
            <a:off x="5701075" y="2110888"/>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74.27</a:t>
            </a:r>
            <a:endParaRPr sz="1200" b="1">
              <a:solidFill>
                <a:schemeClr val="lt1"/>
              </a:solidFill>
              <a:latin typeface="Courier New"/>
              <a:ea typeface="Courier New"/>
              <a:cs typeface="Courier New"/>
              <a:sym typeface="Courier New"/>
            </a:endParaRPr>
          </a:p>
        </p:txBody>
      </p:sp>
      <p:pic>
        <p:nvPicPr>
          <p:cNvPr id="1204" name="Google Shape;1204;p41"/>
          <p:cNvPicPr preferRelativeResize="0"/>
          <p:nvPr/>
        </p:nvPicPr>
        <p:blipFill>
          <a:blip r:embed="rId5">
            <a:alphaModFix/>
          </a:blip>
          <a:stretch>
            <a:fillRect/>
          </a:stretch>
        </p:blipFill>
        <p:spPr>
          <a:xfrm>
            <a:off x="6545775" y="2061675"/>
            <a:ext cx="1041075" cy="3028849"/>
          </a:xfrm>
          <a:prstGeom prst="rect">
            <a:avLst/>
          </a:prstGeom>
          <a:noFill/>
          <a:ln>
            <a:noFill/>
          </a:ln>
        </p:spPr>
      </p:pic>
      <p:sp>
        <p:nvSpPr>
          <p:cNvPr id="1205" name="Google Shape;1205;p41"/>
          <p:cNvSpPr txBox="1"/>
          <p:nvPr/>
        </p:nvSpPr>
        <p:spPr>
          <a:xfrm>
            <a:off x="6886643" y="2229952"/>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72.95</a:t>
            </a:r>
            <a:endParaRPr sz="1200" b="1">
              <a:solidFill>
                <a:schemeClr val="lt1"/>
              </a:solidFill>
              <a:latin typeface="Courier New"/>
              <a:ea typeface="Courier New"/>
              <a:cs typeface="Courier New"/>
              <a:sym typeface="Courier New"/>
            </a:endParaRPr>
          </a:p>
        </p:txBody>
      </p:sp>
      <p:pic>
        <p:nvPicPr>
          <p:cNvPr id="1206" name="Google Shape;1206;p41"/>
          <p:cNvPicPr preferRelativeResize="0"/>
          <p:nvPr/>
        </p:nvPicPr>
        <p:blipFill rotWithShape="1">
          <a:blip r:embed="rId6">
            <a:alphaModFix/>
          </a:blip>
          <a:srcRect l="606" t="10929"/>
          <a:stretch/>
        </p:blipFill>
        <p:spPr>
          <a:xfrm>
            <a:off x="0" y="4881500"/>
            <a:ext cx="9143999" cy="262000"/>
          </a:xfrm>
          <a:prstGeom prst="rect">
            <a:avLst/>
          </a:prstGeom>
          <a:noFill/>
          <a:ln>
            <a:noFill/>
          </a:ln>
        </p:spPr>
      </p:pic>
      <p:sp>
        <p:nvSpPr>
          <p:cNvPr id="1207" name="Google Shape;1207;p41"/>
          <p:cNvSpPr txBox="1"/>
          <p:nvPr/>
        </p:nvSpPr>
        <p:spPr>
          <a:xfrm>
            <a:off x="1800124" y="1545988"/>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FF00"/>
                </a:solidFill>
                <a:latin typeface="Courier New"/>
                <a:ea typeface="Courier New"/>
                <a:cs typeface="Courier New"/>
                <a:sym typeface="Courier New"/>
              </a:rPr>
              <a:t>Strategy</a:t>
            </a:r>
            <a:endParaRPr sz="1200" b="1">
              <a:solidFill>
                <a:srgbClr val="00FF00"/>
              </a:solidFill>
              <a:latin typeface="Courier New"/>
              <a:ea typeface="Courier New"/>
              <a:cs typeface="Courier New"/>
              <a:sym typeface="Courier New"/>
            </a:endParaRPr>
          </a:p>
        </p:txBody>
      </p:sp>
      <p:sp>
        <p:nvSpPr>
          <p:cNvPr id="1208" name="Google Shape;1208;p41"/>
          <p:cNvSpPr txBox="1"/>
          <p:nvPr/>
        </p:nvSpPr>
        <p:spPr>
          <a:xfrm>
            <a:off x="4306570" y="1616810"/>
            <a:ext cx="1114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FF00"/>
                </a:solidFill>
                <a:latin typeface="Courier New"/>
                <a:ea typeface="Courier New"/>
                <a:cs typeface="Courier New"/>
                <a:sym typeface="Courier New"/>
              </a:rPr>
              <a:t>Sports</a:t>
            </a:r>
            <a:endParaRPr sz="1200" b="1">
              <a:solidFill>
                <a:srgbClr val="00FF00"/>
              </a:solidFill>
              <a:latin typeface="Courier New"/>
              <a:ea typeface="Courier New"/>
              <a:cs typeface="Courier New"/>
              <a:sym typeface="Courier New"/>
            </a:endParaRPr>
          </a:p>
        </p:txBody>
      </p:sp>
      <p:sp>
        <p:nvSpPr>
          <p:cNvPr id="1209" name="Google Shape;1209;p41"/>
          <p:cNvSpPr txBox="1"/>
          <p:nvPr/>
        </p:nvSpPr>
        <p:spPr>
          <a:xfrm>
            <a:off x="2948699" y="1599920"/>
            <a:ext cx="1594200" cy="33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FF00"/>
                </a:solidFill>
                <a:latin typeface="Courier New"/>
                <a:ea typeface="Courier New"/>
                <a:cs typeface="Courier New"/>
                <a:sym typeface="Courier New"/>
              </a:rPr>
              <a:t>Role-Playing</a:t>
            </a:r>
            <a:endParaRPr sz="1200" b="1">
              <a:solidFill>
                <a:srgbClr val="00FF00"/>
              </a:solidFill>
              <a:latin typeface="Courier New"/>
              <a:ea typeface="Courier New"/>
              <a:cs typeface="Courier New"/>
              <a:sym typeface="Courier New"/>
            </a:endParaRPr>
          </a:p>
        </p:txBody>
      </p:sp>
      <p:sp>
        <p:nvSpPr>
          <p:cNvPr id="1210" name="Google Shape;1210;p41"/>
          <p:cNvSpPr/>
          <p:nvPr/>
        </p:nvSpPr>
        <p:spPr>
          <a:xfrm>
            <a:off x="5726100" y="1515550"/>
            <a:ext cx="275700" cy="2619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1" name="Google Shape;1211;p41"/>
          <p:cNvPicPr preferRelativeResize="0"/>
          <p:nvPr/>
        </p:nvPicPr>
        <p:blipFill>
          <a:blip r:embed="rId7">
            <a:alphaModFix/>
          </a:blip>
          <a:stretch>
            <a:fillRect/>
          </a:stretch>
        </p:blipFill>
        <p:spPr>
          <a:xfrm>
            <a:off x="6882787" y="1554653"/>
            <a:ext cx="379238" cy="379203"/>
          </a:xfrm>
          <a:prstGeom prst="rect">
            <a:avLst/>
          </a:prstGeom>
          <a:noFill/>
          <a:ln>
            <a:noFill/>
          </a:ln>
        </p:spPr>
      </p:pic>
      <p:pic>
        <p:nvPicPr>
          <p:cNvPr id="1212" name="Google Shape;1212;p41"/>
          <p:cNvPicPr preferRelativeResize="0"/>
          <p:nvPr/>
        </p:nvPicPr>
        <p:blipFill>
          <a:blip r:embed="rId7">
            <a:alphaModFix/>
          </a:blip>
          <a:stretch>
            <a:fillRect/>
          </a:stretch>
        </p:blipFill>
        <p:spPr>
          <a:xfrm>
            <a:off x="2115960" y="1274031"/>
            <a:ext cx="379238" cy="379203"/>
          </a:xfrm>
          <a:prstGeom prst="rect">
            <a:avLst/>
          </a:prstGeom>
          <a:noFill/>
          <a:ln>
            <a:noFill/>
          </a:ln>
        </p:spPr>
      </p:pic>
      <p:pic>
        <p:nvPicPr>
          <p:cNvPr id="1213" name="Google Shape;1213;p41"/>
          <p:cNvPicPr preferRelativeResize="0"/>
          <p:nvPr/>
        </p:nvPicPr>
        <p:blipFill>
          <a:blip r:embed="rId8">
            <a:alphaModFix/>
          </a:blip>
          <a:stretch>
            <a:fillRect/>
          </a:stretch>
        </p:blipFill>
        <p:spPr>
          <a:xfrm flipH="1">
            <a:off x="3248894" y="1296880"/>
            <a:ext cx="455050" cy="379200"/>
          </a:xfrm>
          <a:prstGeom prst="rect">
            <a:avLst/>
          </a:prstGeom>
          <a:noFill/>
          <a:ln>
            <a:noFill/>
          </a:ln>
        </p:spPr>
      </p:pic>
      <p:pic>
        <p:nvPicPr>
          <p:cNvPr id="1214" name="Google Shape;1214;p41"/>
          <p:cNvPicPr preferRelativeResize="0"/>
          <p:nvPr/>
        </p:nvPicPr>
        <p:blipFill>
          <a:blip r:embed="rId8">
            <a:alphaModFix/>
          </a:blip>
          <a:stretch>
            <a:fillRect/>
          </a:stretch>
        </p:blipFill>
        <p:spPr>
          <a:xfrm flipH="1">
            <a:off x="4430809" y="1350920"/>
            <a:ext cx="455050" cy="379200"/>
          </a:xfrm>
          <a:prstGeom prst="rect">
            <a:avLst/>
          </a:prstGeom>
          <a:noFill/>
          <a:ln>
            <a:noFill/>
          </a:ln>
        </p:spPr>
      </p:pic>
      <p:pic>
        <p:nvPicPr>
          <p:cNvPr id="1215" name="Google Shape;1215;p41"/>
          <p:cNvPicPr preferRelativeResize="0"/>
          <p:nvPr/>
        </p:nvPicPr>
        <p:blipFill>
          <a:blip r:embed="rId9">
            <a:alphaModFix/>
          </a:blip>
          <a:stretch>
            <a:fillRect/>
          </a:stretch>
        </p:blipFill>
        <p:spPr>
          <a:xfrm>
            <a:off x="5656788" y="1399642"/>
            <a:ext cx="455049" cy="43415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19"/>
        <p:cNvGrpSpPr/>
        <p:nvPr/>
      </p:nvGrpSpPr>
      <p:grpSpPr>
        <a:xfrm>
          <a:off x="0" y="0"/>
          <a:ext cx="0" cy="0"/>
          <a:chOff x="0" y="0"/>
          <a:chExt cx="0" cy="0"/>
        </a:xfrm>
      </p:grpSpPr>
      <p:sp>
        <p:nvSpPr>
          <p:cNvPr id="1220" name="Google Shape;1220;p42"/>
          <p:cNvSpPr/>
          <p:nvPr/>
        </p:nvSpPr>
        <p:spPr>
          <a:xfrm>
            <a:off x="7434977" y="150575"/>
            <a:ext cx="16179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1" name="Google Shape;1221;p42"/>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1222" name="Google Shape;1222;p42"/>
          <p:cNvSpPr txBox="1"/>
          <p:nvPr/>
        </p:nvSpPr>
        <p:spPr>
          <a:xfrm>
            <a:off x="7467993" y="212675"/>
            <a:ext cx="16419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SUMMARY</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1223" name="Google Shape;1223;p42"/>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1224" name="Google Shape;1224;p42"/>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1225" name="Google Shape;1225;p42"/>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1226" name="Google Shape;1226;p42"/>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1227" name="Google Shape;1227;p42"/>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pic>
        <p:nvPicPr>
          <p:cNvPr id="1228" name="Google Shape;1228;p42"/>
          <p:cNvPicPr preferRelativeResize="0"/>
          <p:nvPr/>
        </p:nvPicPr>
        <p:blipFill>
          <a:blip r:embed="rId6">
            <a:alphaModFix/>
          </a:blip>
          <a:stretch>
            <a:fillRect/>
          </a:stretch>
        </p:blipFill>
        <p:spPr>
          <a:xfrm>
            <a:off x="732400" y="1317025"/>
            <a:ext cx="631150" cy="631150"/>
          </a:xfrm>
          <a:prstGeom prst="rect">
            <a:avLst/>
          </a:prstGeom>
          <a:noFill/>
          <a:ln>
            <a:noFill/>
          </a:ln>
        </p:spPr>
      </p:pic>
      <p:pic>
        <p:nvPicPr>
          <p:cNvPr id="1229" name="Google Shape;1229;p42"/>
          <p:cNvPicPr preferRelativeResize="0"/>
          <p:nvPr/>
        </p:nvPicPr>
        <p:blipFill>
          <a:blip r:embed="rId6">
            <a:alphaModFix/>
          </a:blip>
          <a:stretch>
            <a:fillRect/>
          </a:stretch>
        </p:blipFill>
        <p:spPr>
          <a:xfrm>
            <a:off x="732400" y="2353838"/>
            <a:ext cx="631150" cy="631150"/>
          </a:xfrm>
          <a:prstGeom prst="rect">
            <a:avLst/>
          </a:prstGeom>
          <a:noFill/>
          <a:ln>
            <a:noFill/>
          </a:ln>
        </p:spPr>
      </p:pic>
      <p:sp>
        <p:nvSpPr>
          <p:cNvPr id="1230" name="Google Shape;1230;p42"/>
          <p:cNvSpPr txBox="1"/>
          <p:nvPr/>
        </p:nvSpPr>
        <p:spPr>
          <a:xfrm>
            <a:off x="1002800" y="1322625"/>
            <a:ext cx="7077600" cy="631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a:solidFill>
                  <a:srgbClr val="00FF00"/>
                </a:solidFill>
                <a:latin typeface="Press Start 2P"/>
                <a:ea typeface="Press Start 2P"/>
                <a:cs typeface="Press Start 2P"/>
                <a:sym typeface="Press Start 2P"/>
              </a:rPr>
              <a:t>The Games already have a </a:t>
            </a:r>
            <a:r>
              <a:rPr lang="en">
                <a:solidFill>
                  <a:srgbClr val="FFE599"/>
                </a:solidFill>
                <a:latin typeface="Press Start 2P"/>
                <a:ea typeface="Press Start 2P"/>
                <a:cs typeface="Press Start 2P"/>
                <a:sym typeface="Press Start 2P"/>
              </a:rPr>
              <a:t>positive</a:t>
            </a:r>
            <a:r>
              <a:rPr lang="en">
                <a:solidFill>
                  <a:srgbClr val="00FF00"/>
                </a:solidFill>
                <a:latin typeface="Press Start 2P"/>
                <a:ea typeface="Press Start 2P"/>
                <a:cs typeface="Press Start 2P"/>
                <a:sym typeface="Press Start 2P"/>
              </a:rPr>
              <a:t> Score from USER and CRITIC.</a:t>
            </a:r>
            <a:endParaRPr>
              <a:solidFill>
                <a:srgbClr val="00FF00"/>
              </a:solidFill>
              <a:latin typeface="Press Start 2P"/>
              <a:ea typeface="Press Start 2P"/>
              <a:cs typeface="Press Start 2P"/>
              <a:sym typeface="Press Start 2P"/>
            </a:endParaRPr>
          </a:p>
        </p:txBody>
      </p:sp>
      <p:sp>
        <p:nvSpPr>
          <p:cNvPr id="1231" name="Google Shape;1231;p42"/>
          <p:cNvSpPr txBox="1"/>
          <p:nvPr/>
        </p:nvSpPr>
        <p:spPr>
          <a:xfrm>
            <a:off x="1067275" y="2300938"/>
            <a:ext cx="7077600" cy="631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a:solidFill>
                  <a:srgbClr val="00FF00"/>
                </a:solidFill>
                <a:latin typeface="Press Start 2P"/>
                <a:ea typeface="Press Start 2P"/>
                <a:cs typeface="Press Start 2P"/>
                <a:sym typeface="Press Start 2P"/>
              </a:rPr>
              <a:t>Arcane Studio should focus on </a:t>
            </a:r>
            <a:r>
              <a:rPr lang="en">
                <a:solidFill>
                  <a:srgbClr val="FFF2CC"/>
                </a:solidFill>
                <a:latin typeface="Press Start 2P"/>
                <a:ea typeface="Press Start 2P"/>
                <a:cs typeface="Press Start 2P"/>
                <a:sym typeface="Press Start 2P"/>
              </a:rPr>
              <a:t>other variables</a:t>
            </a:r>
            <a:r>
              <a:rPr lang="en">
                <a:solidFill>
                  <a:srgbClr val="00FF00"/>
                </a:solidFill>
                <a:latin typeface="Press Start 2P"/>
                <a:ea typeface="Press Start 2P"/>
                <a:cs typeface="Press Start 2P"/>
                <a:sym typeface="Press Start 2P"/>
              </a:rPr>
              <a:t> like </a:t>
            </a:r>
            <a:r>
              <a:rPr lang="en">
                <a:solidFill>
                  <a:srgbClr val="FFF2CC"/>
                </a:solidFill>
                <a:latin typeface="Press Start 2P"/>
                <a:ea typeface="Press Start 2P"/>
                <a:cs typeface="Press Start 2P"/>
                <a:sym typeface="Press Start 2P"/>
              </a:rPr>
              <a:t>MARKETING</a:t>
            </a:r>
            <a:r>
              <a:rPr lang="en">
                <a:solidFill>
                  <a:srgbClr val="00FF00"/>
                </a:solidFill>
                <a:latin typeface="Press Start 2P"/>
                <a:ea typeface="Press Start 2P"/>
                <a:cs typeface="Press Start 2P"/>
                <a:sym typeface="Press Start 2P"/>
              </a:rPr>
              <a:t> affecting SALES. </a:t>
            </a:r>
            <a:endParaRPr>
              <a:solidFill>
                <a:srgbClr val="FFF2CC"/>
              </a:solidFill>
              <a:latin typeface="Press Start 2P"/>
              <a:ea typeface="Press Start 2P"/>
              <a:cs typeface="Press Start 2P"/>
              <a:sym typeface="Press Start 2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3">
            <a:alphaModFix/>
          </a:blip>
          <a:srcRect l="606" t="10929"/>
          <a:stretch/>
        </p:blipFill>
        <p:spPr>
          <a:xfrm>
            <a:off x="0" y="4881500"/>
            <a:ext cx="9143999" cy="262000"/>
          </a:xfrm>
          <a:prstGeom prst="rect">
            <a:avLst/>
          </a:prstGeom>
          <a:noFill/>
          <a:ln>
            <a:noFill/>
          </a:ln>
        </p:spPr>
      </p:pic>
      <p:pic>
        <p:nvPicPr>
          <p:cNvPr id="93" name="Google Shape;93;p16"/>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94" name="Google Shape;94;p16"/>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95" name="Google Shape;95;p16"/>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96" name="Google Shape;96;p16"/>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97" name="Google Shape;97;p16"/>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sp>
        <p:nvSpPr>
          <p:cNvPr id="98" name="Google Shape;98;p16"/>
          <p:cNvSpPr/>
          <p:nvPr/>
        </p:nvSpPr>
        <p:spPr>
          <a:xfrm>
            <a:off x="1354125" y="1380829"/>
            <a:ext cx="6238200" cy="1923300"/>
          </a:xfrm>
          <a:prstGeom prst="roundRect">
            <a:avLst>
              <a:gd name="adj" fmla="val 16667"/>
            </a:avLst>
          </a:prstGeom>
          <a:solidFill>
            <a:srgbClr val="9A9696">
              <a:alpha val="21520"/>
            </a:srgbClr>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p:nvPr/>
        </p:nvSpPr>
        <p:spPr>
          <a:xfrm>
            <a:off x="4385887" y="1488786"/>
            <a:ext cx="3033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93C47D"/>
                </a:solidFill>
                <a:latin typeface="Courier New"/>
                <a:ea typeface="Courier New"/>
                <a:cs typeface="Courier New"/>
                <a:sym typeface="Courier New"/>
              </a:rPr>
              <a:t>3B+ sales globally and a </a:t>
            </a:r>
            <a:r>
              <a:rPr lang="en" b="1">
                <a:solidFill>
                  <a:srgbClr val="00FF00"/>
                </a:solidFill>
                <a:latin typeface="Courier New"/>
                <a:ea typeface="Courier New"/>
                <a:cs typeface="Courier New"/>
                <a:sym typeface="Courier New"/>
              </a:rPr>
              <a:t>1043% </a:t>
            </a:r>
            <a:r>
              <a:rPr lang="en" b="1">
                <a:solidFill>
                  <a:srgbClr val="93C47D"/>
                </a:solidFill>
                <a:latin typeface="Courier New"/>
                <a:ea typeface="Courier New"/>
                <a:cs typeface="Courier New"/>
                <a:sym typeface="Courier New"/>
              </a:rPr>
              <a:t>positive change of Global Sales from the beginning to the year 2016. With an average </a:t>
            </a:r>
            <a:r>
              <a:rPr lang="en" b="1">
                <a:solidFill>
                  <a:srgbClr val="00FF00"/>
                </a:solidFill>
                <a:latin typeface="Courier New"/>
                <a:ea typeface="Courier New"/>
                <a:cs typeface="Courier New"/>
                <a:sym typeface="Courier New"/>
              </a:rPr>
              <a:t>279% </a:t>
            </a:r>
            <a:r>
              <a:rPr lang="en" b="1">
                <a:solidFill>
                  <a:srgbClr val="93C47D"/>
                </a:solidFill>
                <a:latin typeface="Courier New"/>
                <a:ea typeface="Courier New"/>
                <a:cs typeface="Courier New"/>
                <a:sym typeface="Courier New"/>
              </a:rPr>
              <a:t>improvement per </a:t>
            </a:r>
            <a:r>
              <a:rPr lang="en" b="1">
                <a:solidFill>
                  <a:srgbClr val="00FF00"/>
                </a:solidFill>
                <a:latin typeface="Courier New"/>
                <a:ea typeface="Courier New"/>
                <a:cs typeface="Courier New"/>
                <a:sym typeface="Courier New"/>
              </a:rPr>
              <a:t>decade</a:t>
            </a:r>
            <a:r>
              <a:rPr lang="en" b="1">
                <a:solidFill>
                  <a:srgbClr val="93C47D"/>
                </a:solidFill>
                <a:latin typeface="Courier New"/>
                <a:ea typeface="Courier New"/>
                <a:cs typeface="Courier New"/>
                <a:sym typeface="Courier New"/>
              </a:rPr>
              <a:t>.</a:t>
            </a:r>
            <a:endParaRPr/>
          </a:p>
        </p:txBody>
      </p:sp>
      <p:pic>
        <p:nvPicPr>
          <p:cNvPr id="100" name="Google Shape;100;p16"/>
          <p:cNvPicPr preferRelativeResize="0"/>
          <p:nvPr/>
        </p:nvPicPr>
        <p:blipFill>
          <a:blip r:embed="rId6">
            <a:alphaModFix/>
          </a:blip>
          <a:stretch>
            <a:fillRect/>
          </a:stretch>
        </p:blipFill>
        <p:spPr>
          <a:xfrm>
            <a:off x="1431495" y="792700"/>
            <a:ext cx="2868467" cy="3177475"/>
          </a:xfrm>
          <a:prstGeom prst="rect">
            <a:avLst/>
          </a:prstGeom>
          <a:noFill/>
          <a:ln>
            <a:noFill/>
          </a:ln>
        </p:spPr>
      </p:pic>
      <p:pic>
        <p:nvPicPr>
          <p:cNvPr id="101" name="Google Shape;101;p16"/>
          <p:cNvPicPr preferRelativeResize="0"/>
          <p:nvPr/>
        </p:nvPicPr>
        <p:blipFill>
          <a:blip r:embed="rId7">
            <a:alphaModFix/>
          </a:blip>
          <a:stretch>
            <a:fillRect/>
          </a:stretch>
        </p:blipFill>
        <p:spPr>
          <a:xfrm>
            <a:off x="7834287" y="2540725"/>
            <a:ext cx="957651" cy="921586"/>
          </a:xfrm>
          <a:prstGeom prst="rect">
            <a:avLst/>
          </a:prstGeom>
          <a:noFill/>
          <a:ln>
            <a:noFill/>
          </a:ln>
        </p:spPr>
      </p:pic>
      <p:pic>
        <p:nvPicPr>
          <p:cNvPr id="102" name="Google Shape;102;p16"/>
          <p:cNvPicPr preferRelativeResize="0"/>
          <p:nvPr/>
        </p:nvPicPr>
        <p:blipFill>
          <a:blip r:embed="rId7">
            <a:alphaModFix/>
          </a:blip>
          <a:stretch>
            <a:fillRect/>
          </a:stretch>
        </p:blipFill>
        <p:spPr>
          <a:xfrm>
            <a:off x="235124" y="584776"/>
            <a:ext cx="723647" cy="696375"/>
          </a:xfrm>
          <a:prstGeom prst="rect">
            <a:avLst/>
          </a:prstGeom>
          <a:noFill/>
          <a:ln>
            <a:noFill/>
          </a:ln>
        </p:spPr>
      </p:pic>
      <p:sp>
        <p:nvSpPr>
          <p:cNvPr id="103" name="Google Shape;103;p16"/>
          <p:cNvSpPr txBox="1"/>
          <p:nvPr/>
        </p:nvSpPr>
        <p:spPr>
          <a:xfrm>
            <a:off x="5955175" y="278138"/>
            <a:ext cx="40368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Gaming Industry</a:t>
            </a:r>
            <a:endParaRPr>
              <a:solidFill>
                <a:srgbClr val="00FF00"/>
              </a:solidFill>
              <a:latin typeface="Press Start 2P"/>
              <a:ea typeface="Press Start 2P"/>
              <a:cs typeface="Press Start 2P"/>
              <a:sym typeface="Press Start 2P"/>
            </a:endParaRPr>
          </a:p>
        </p:txBody>
      </p:sp>
      <p:sp>
        <p:nvSpPr>
          <p:cNvPr id="104" name="Google Shape;104;p16"/>
          <p:cNvSpPr/>
          <p:nvPr/>
        </p:nvSpPr>
        <p:spPr>
          <a:xfrm>
            <a:off x="5709975" y="216050"/>
            <a:ext cx="3213300" cy="5061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35"/>
        <p:cNvGrpSpPr/>
        <p:nvPr/>
      </p:nvGrpSpPr>
      <p:grpSpPr>
        <a:xfrm>
          <a:off x="0" y="0"/>
          <a:ext cx="0" cy="0"/>
          <a:chOff x="0" y="0"/>
          <a:chExt cx="0" cy="0"/>
        </a:xfrm>
      </p:grpSpPr>
      <p:sp>
        <p:nvSpPr>
          <p:cNvPr id="1236" name="Google Shape;1236;p43"/>
          <p:cNvSpPr/>
          <p:nvPr/>
        </p:nvSpPr>
        <p:spPr>
          <a:xfrm>
            <a:off x="2300250" y="150575"/>
            <a:ext cx="65778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7" name="Google Shape;1237;p43"/>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1238" name="Google Shape;1238;p43"/>
          <p:cNvSpPr txBox="1"/>
          <p:nvPr/>
        </p:nvSpPr>
        <p:spPr>
          <a:xfrm>
            <a:off x="2434488" y="212675"/>
            <a:ext cx="6675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Recommendation for further studies </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1239" name="Google Shape;1239;p43"/>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1240" name="Google Shape;1240;p43"/>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1241" name="Google Shape;1241;p43"/>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1242" name="Google Shape;1242;p43"/>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1243" name="Google Shape;1243;p43"/>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sp>
        <p:nvSpPr>
          <p:cNvPr id="1244" name="Google Shape;1244;p43"/>
          <p:cNvSpPr txBox="1"/>
          <p:nvPr/>
        </p:nvSpPr>
        <p:spPr>
          <a:xfrm>
            <a:off x="868725" y="1564950"/>
            <a:ext cx="7077600" cy="1699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800">
                <a:solidFill>
                  <a:srgbClr val="00FF00"/>
                </a:solidFill>
                <a:latin typeface="Press Start 2P"/>
                <a:ea typeface="Press Start 2P"/>
                <a:cs typeface="Press Start 2P"/>
                <a:sym typeface="Press Start 2P"/>
              </a:rPr>
              <a:t>To have a more in depth business strategy, this business model can be used by replacing the Global Sales to a specific Region Sales to pinpoint which game is recommended to sell per region.</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800">
              <a:solidFill>
                <a:srgbClr val="00FF00"/>
              </a:solidFill>
              <a:latin typeface="Press Start 2P"/>
              <a:ea typeface="Press Start 2P"/>
              <a:cs typeface="Press Start 2P"/>
              <a:sym typeface="Press Start 2P"/>
            </a:endParaRPr>
          </a:p>
          <a:p>
            <a:pPr marL="457200" lvl="0" indent="0" algn="l" rtl="0">
              <a:spcBef>
                <a:spcPts val="0"/>
              </a:spcBef>
              <a:spcAft>
                <a:spcPts val="0"/>
              </a:spcAft>
              <a:buNone/>
            </a:pPr>
            <a:endParaRPr sz="800">
              <a:solidFill>
                <a:srgbClr val="00FF00"/>
              </a:solidFill>
              <a:latin typeface="Press Start 2P"/>
              <a:ea typeface="Press Start 2P"/>
              <a:cs typeface="Press Start 2P"/>
              <a:sym typeface="Press Start 2P"/>
            </a:endParaRPr>
          </a:p>
          <a:p>
            <a:pPr marL="457200" lvl="0" indent="0" algn="l" rtl="0">
              <a:spcBef>
                <a:spcPts val="0"/>
              </a:spcBef>
              <a:spcAft>
                <a:spcPts val="0"/>
              </a:spcAft>
              <a:buNone/>
            </a:pPr>
            <a:endParaRPr sz="800">
              <a:solidFill>
                <a:srgbClr val="00FF00"/>
              </a:solidFill>
              <a:latin typeface="Press Start 2P"/>
              <a:ea typeface="Press Start 2P"/>
              <a:cs typeface="Press Start 2P"/>
              <a:sym typeface="Press Start 2P"/>
            </a:endParaRPr>
          </a:p>
          <a:p>
            <a:pPr marL="457200" lvl="0" indent="0" algn="l" rtl="0">
              <a:spcBef>
                <a:spcPts val="0"/>
              </a:spcBef>
              <a:spcAft>
                <a:spcPts val="0"/>
              </a:spcAft>
              <a:buNone/>
            </a:pPr>
            <a:endParaRPr sz="800">
              <a:solidFill>
                <a:srgbClr val="00FF00"/>
              </a:solidFill>
              <a:latin typeface="Press Start 2P"/>
              <a:ea typeface="Press Start 2P"/>
              <a:cs typeface="Press Start 2P"/>
              <a:sym typeface="Press Start 2P"/>
            </a:endParaRPr>
          </a:p>
          <a:p>
            <a:pPr marL="457200" lvl="0" indent="0" algn="l" rtl="0">
              <a:spcBef>
                <a:spcPts val="0"/>
              </a:spcBef>
              <a:spcAft>
                <a:spcPts val="0"/>
              </a:spcAft>
              <a:buNone/>
            </a:pPr>
            <a:r>
              <a:rPr lang="en" sz="800">
                <a:solidFill>
                  <a:srgbClr val="00FF00"/>
                </a:solidFill>
                <a:latin typeface="Press Start 2P"/>
                <a:ea typeface="Press Start 2P"/>
                <a:cs typeface="Press Start 2P"/>
                <a:sym typeface="Press Start 2P"/>
              </a:rPr>
              <a:t>To know which platform to focus on selling games, an analysis of a game with multiple platform compatibility can be used to analyze which platform gives a better economic profitability.</a:t>
            </a:r>
            <a:endParaRPr sz="800">
              <a:solidFill>
                <a:srgbClr val="00FF00"/>
              </a:solidFill>
              <a:latin typeface="Press Start 2P"/>
              <a:ea typeface="Press Start 2P"/>
              <a:cs typeface="Press Start 2P"/>
              <a:sym typeface="Press Start 2P"/>
            </a:endParaRPr>
          </a:p>
          <a:p>
            <a:pPr marL="457200" lvl="0" indent="0" algn="l" rtl="0">
              <a:spcBef>
                <a:spcPts val="0"/>
              </a:spcBef>
              <a:spcAft>
                <a:spcPts val="0"/>
              </a:spcAft>
              <a:buNone/>
            </a:pPr>
            <a:endParaRPr sz="800">
              <a:solidFill>
                <a:srgbClr val="00FF00"/>
              </a:solidFill>
              <a:latin typeface="Press Start 2P"/>
              <a:ea typeface="Press Start 2P"/>
              <a:cs typeface="Press Start 2P"/>
              <a:sym typeface="Press Start 2P"/>
            </a:endParaRPr>
          </a:p>
          <a:p>
            <a:pPr marL="457200" lvl="0" indent="0" algn="l" rtl="0">
              <a:spcBef>
                <a:spcPts val="0"/>
              </a:spcBef>
              <a:spcAft>
                <a:spcPts val="0"/>
              </a:spcAft>
              <a:buNone/>
            </a:pPr>
            <a:endParaRPr sz="800">
              <a:solidFill>
                <a:srgbClr val="00FF00"/>
              </a:solidFill>
              <a:latin typeface="Press Start 2P"/>
              <a:ea typeface="Press Start 2P"/>
              <a:cs typeface="Press Start 2P"/>
              <a:sym typeface="Press Start 2P"/>
            </a:endParaRPr>
          </a:p>
          <a:p>
            <a:pPr marL="457200" lvl="0" indent="0" algn="l" rtl="0">
              <a:spcBef>
                <a:spcPts val="0"/>
              </a:spcBef>
              <a:spcAft>
                <a:spcPts val="0"/>
              </a:spcAft>
              <a:buNone/>
            </a:pPr>
            <a:endParaRPr sz="800">
              <a:solidFill>
                <a:srgbClr val="00FF00"/>
              </a:solidFill>
              <a:latin typeface="Press Start 2P"/>
              <a:ea typeface="Press Start 2P"/>
              <a:cs typeface="Press Start 2P"/>
              <a:sym typeface="Press Start 2P"/>
            </a:endParaRPr>
          </a:p>
        </p:txBody>
      </p:sp>
      <p:pic>
        <p:nvPicPr>
          <p:cNvPr id="1245" name="Google Shape;1245;p43"/>
          <p:cNvPicPr preferRelativeResize="0"/>
          <p:nvPr/>
        </p:nvPicPr>
        <p:blipFill>
          <a:blip r:embed="rId6">
            <a:alphaModFix/>
          </a:blip>
          <a:stretch>
            <a:fillRect/>
          </a:stretch>
        </p:blipFill>
        <p:spPr>
          <a:xfrm>
            <a:off x="237575" y="1442800"/>
            <a:ext cx="631150" cy="631150"/>
          </a:xfrm>
          <a:prstGeom prst="rect">
            <a:avLst/>
          </a:prstGeom>
          <a:noFill/>
          <a:ln>
            <a:noFill/>
          </a:ln>
        </p:spPr>
      </p:pic>
      <p:pic>
        <p:nvPicPr>
          <p:cNvPr id="1246" name="Google Shape;1246;p43"/>
          <p:cNvPicPr preferRelativeResize="0"/>
          <p:nvPr/>
        </p:nvPicPr>
        <p:blipFill>
          <a:blip r:embed="rId6">
            <a:alphaModFix/>
          </a:blip>
          <a:stretch>
            <a:fillRect/>
          </a:stretch>
        </p:blipFill>
        <p:spPr>
          <a:xfrm>
            <a:off x="237575" y="2422675"/>
            <a:ext cx="631150" cy="631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0"/>
        <p:cNvGrpSpPr/>
        <p:nvPr/>
      </p:nvGrpSpPr>
      <p:grpSpPr>
        <a:xfrm>
          <a:off x="0" y="0"/>
          <a:ext cx="0" cy="0"/>
          <a:chOff x="0" y="0"/>
          <a:chExt cx="0" cy="0"/>
        </a:xfrm>
      </p:grpSpPr>
      <p:sp>
        <p:nvSpPr>
          <p:cNvPr id="1251" name="Google Shape;1251;p44"/>
          <p:cNvSpPr/>
          <p:nvPr/>
        </p:nvSpPr>
        <p:spPr>
          <a:xfrm>
            <a:off x="3123300" y="2091450"/>
            <a:ext cx="28974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2" name="Google Shape;1252;p44"/>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1253" name="Google Shape;1253;p44"/>
          <p:cNvSpPr txBox="1"/>
          <p:nvPr/>
        </p:nvSpPr>
        <p:spPr>
          <a:xfrm>
            <a:off x="3695950" y="2153550"/>
            <a:ext cx="30729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FF00"/>
                </a:solidFill>
                <a:latin typeface="Press Start 2P"/>
                <a:ea typeface="Press Start 2P"/>
                <a:cs typeface="Press Start 2P"/>
                <a:sym typeface="Press Start 2P"/>
              </a:rPr>
              <a:t>Q &amp; A</a:t>
            </a:r>
            <a:endParaRPr sz="2400">
              <a:solidFill>
                <a:srgbClr val="00FF00"/>
              </a:solidFill>
              <a:latin typeface="Press Start 2P"/>
              <a:ea typeface="Press Start 2P"/>
              <a:cs typeface="Press Start 2P"/>
              <a:sym typeface="Press Start 2P"/>
            </a:endParaRPr>
          </a:p>
        </p:txBody>
      </p:sp>
      <p:pic>
        <p:nvPicPr>
          <p:cNvPr id="1254" name="Google Shape;1254;p44"/>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1255" name="Google Shape;1255;p44"/>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1256" name="Google Shape;1256;p44"/>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1257" name="Google Shape;1257;p44"/>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1258" name="Google Shape;1258;p44"/>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8"/>
        <p:cNvGrpSpPr/>
        <p:nvPr/>
      </p:nvGrpSpPr>
      <p:grpSpPr>
        <a:xfrm>
          <a:off x="0" y="0"/>
          <a:ext cx="0" cy="0"/>
          <a:chOff x="0" y="0"/>
          <a:chExt cx="0" cy="0"/>
        </a:xfrm>
      </p:grpSpPr>
      <p:pic>
        <p:nvPicPr>
          <p:cNvPr id="109" name="Google Shape;109;p17"/>
          <p:cNvPicPr preferRelativeResize="0"/>
          <p:nvPr/>
        </p:nvPicPr>
        <p:blipFill rotWithShape="1">
          <a:blip r:embed="rId3">
            <a:alphaModFix/>
          </a:blip>
          <a:srcRect l="606" t="10929"/>
          <a:stretch/>
        </p:blipFill>
        <p:spPr>
          <a:xfrm>
            <a:off x="0" y="4881500"/>
            <a:ext cx="9143999" cy="262000"/>
          </a:xfrm>
          <a:prstGeom prst="rect">
            <a:avLst/>
          </a:prstGeom>
          <a:noFill/>
          <a:ln>
            <a:noFill/>
          </a:ln>
        </p:spPr>
      </p:pic>
      <p:pic>
        <p:nvPicPr>
          <p:cNvPr id="110" name="Google Shape;110;p17"/>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111" name="Google Shape;111;p17"/>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112" name="Google Shape;112;p17"/>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113" name="Google Shape;113;p17"/>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pic>
        <p:nvPicPr>
          <p:cNvPr id="114" name="Google Shape;114;p17"/>
          <p:cNvPicPr preferRelativeResize="0"/>
          <p:nvPr/>
        </p:nvPicPr>
        <p:blipFill>
          <a:blip r:embed="rId6">
            <a:alphaModFix/>
          </a:blip>
          <a:stretch>
            <a:fillRect/>
          </a:stretch>
        </p:blipFill>
        <p:spPr>
          <a:xfrm>
            <a:off x="7752412" y="2110950"/>
            <a:ext cx="957651" cy="921586"/>
          </a:xfrm>
          <a:prstGeom prst="rect">
            <a:avLst/>
          </a:prstGeom>
          <a:noFill/>
          <a:ln>
            <a:noFill/>
          </a:ln>
        </p:spPr>
      </p:pic>
      <p:pic>
        <p:nvPicPr>
          <p:cNvPr id="115" name="Google Shape;115;p17"/>
          <p:cNvPicPr preferRelativeResize="0"/>
          <p:nvPr/>
        </p:nvPicPr>
        <p:blipFill>
          <a:blip r:embed="rId6">
            <a:alphaModFix/>
          </a:blip>
          <a:stretch>
            <a:fillRect/>
          </a:stretch>
        </p:blipFill>
        <p:spPr>
          <a:xfrm>
            <a:off x="235124" y="584776"/>
            <a:ext cx="723647" cy="696375"/>
          </a:xfrm>
          <a:prstGeom prst="rect">
            <a:avLst/>
          </a:prstGeom>
          <a:noFill/>
          <a:ln>
            <a:noFill/>
          </a:ln>
        </p:spPr>
      </p:pic>
      <p:sp>
        <p:nvSpPr>
          <p:cNvPr id="116" name="Google Shape;116;p17"/>
          <p:cNvSpPr txBox="1"/>
          <p:nvPr/>
        </p:nvSpPr>
        <p:spPr>
          <a:xfrm>
            <a:off x="4972700" y="205575"/>
            <a:ext cx="40368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Global Sales Per Year</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sp>
        <p:nvSpPr>
          <p:cNvPr id="117" name="Google Shape;117;p17"/>
          <p:cNvSpPr txBox="1"/>
          <p:nvPr/>
        </p:nvSpPr>
        <p:spPr>
          <a:xfrm>
            <a:off x="4184350" y="4363500"/>
            <a:ext cx="12360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Courier New"/>
                <a:ea typeface="Courier New"/>
                <a:cs typeface="Courier New"/>
                <a:sym typeface="Courier New"/>
              </a:rPr>
              <a:t>Year</a:t>
            </a:r>
            <a:endParaRPr sz="1300" b="1">
              <a:solidFill>
                <a:schemeClr val="lt2"/>
              </a:solidFill>
              <a:latin typeface="Courier New"/>
              <a:ea typeface="Courier New"/>
              <a:cs typeface="Courier New"/>
              <a:sym typeface="Courier New"/>
            </a:endParaRPr>
          </a:p>
        </p:txBody>
      </p:sp>
      <p:sp>
        <p:nvSpPr>
          <p:cNvPr id="118" name="Google Shape;118;p17"/>
          <p:cNvSpPr txBox="1"/>
          <p:nvPr/>
        </p:nvSpPr>
        <p:spPr>
          <a:xfrm rot="-5400000">
            <a:off x="191675" y="2344600"/>
            <a:ext cx="21516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Courier New"/>
                <a:ea typeface="Courier New"/>
                <a:cs typeface="Courier New"/>
                <a:sym typeface="Courier New"/>
              </a:rPr>
              <a:t>Total Global Sales</a:t>
            </a:r>
            <a:endParaRPr sz="1300" b="1">
              <a:solidFill>
                <a:schemeClr val="lt2"/>
              </a:solidFill>
              <a:latin typeface="Courier New"/>
              <a:ea typeface="Courier New"/>
              <a:cs typeface="Courier New"/>
              <a:sym typeface="Courier New"/>
            </a:endParaRPr>
          </a:p>
        </p:txBody>
      </p:sp>
      <p:pic>
        <p:nvPicPr>
          <p:cNvPr id="119" name="Google Shape;119;p17"/>
          <p:cNvPicPr preferRelativeResize="0"/>
          <p:nvPr/>
        </p:nvPicPr>
        <p:blipFill rotWithShape="1">
          <a:blip r:embed="rId7">
            <a:alphaModFix/>
          </a:blip>
          <a:srcRect r="685"/>
          <a:stretch/>
        </p:blipFill>
        <p:spPr>
          <a:xfrm>
            <a:off x="1467000" y="763225"/>
            <a:ext cx="5785300" cy="3689624"/>
          </a:xfrm>
          <a:prstGeom prst="rect">
            <a:avLst/>
          </a:prstGeom>
          <a:noFill/>
          <a:ln>
            <a:noFill/>
          </a:ln>
        </p:spPr>
      </p:pic>
      <p:pic>
        <p:nvPicPr>
          <p:cNvPr id="120" name="Google Shape;120;p17"/>
          <p:cNvPicPr preferRelativeResize="0"/>
          <p:nvPr/>
        </p:nvPicPr>
        <p:blipFill>
          <a:blip r:embed="rId4">
            <a:alphaModFix amt="66000"/>
          </a:blip>
          <a:stretch>
            <a:fillRect/>
          </a:stretch>
        </p:blipFill>
        <p:spPr>
          <a:xfrm>
            <a:off x="1097675" y="4185125"/>
            <a:ext cx="631150" cy="696374"/>
          </a:xfrm>
          <a:prstGeom prst="rect">
            <a:avLst/>
          </a:prstGeom>
          <a:noFill/>
          <a:ln>
            <a:noFill/>
          </a:ln>
        </p:spPr>
      </p:pic>
      <p:sp>
        <p:nvSpPr>
          <p:cNvPr id="121" name="Google Shape;121;p17"/>
          <p:cNvSpPr/>
          <p:nvPr/>
        </p:nvSpPr>
        <p:spPr>
          <a:xfrm>
            <a:off x="4847875" y="150575"/>
            <a:ext cx="40368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pic>
        <p:nvPicPr>
          <p:cNvPr id="126" name="Google Shape;126;p18"/>
          <p:cNvPicPr preferRelativeResize="0"/>
          <p:nvPr/>
        </p:nvPicPr>
        <p:blipFill rotWithShape="1">
          <a:blip r:embed="rId3">
            <a:alphaModFix/>
          </a:blip>
          <a:srcRect l="606" t="10929"/>
          <a:stretch/>
        </p:blipFill>
        <p:spPr>
          <a:xfrm>
            <a:off x="0" y="4881500"/>
            <a:ext cx="9143999" cy="262000"/>
          </a:xfrm>
          <a:prstGeom prst="rect">
            <a:avLst/>
          </a:prstGeom>
          <a:noFill/>
          <a:ln>
            <a:noFill/>
          </a:ln>
        </p:spPr>
      </p:pic>
      <p:pic>
        <p:nvPicPr>
          <p:cNvPr id="127" name="Google Shape;127;p18"/>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128" name="Google Shape;128;p18"/>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129" name="Google Shape;129;p18"/>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130" name="Google Shape;130;p18"/>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pic>
        <p:nvPicPr>
          <p:cNvPr id="131" name="Google Shape;131;p18"/>
          <p:cNvPicPr preferRelativeResize="0"/>
          <p:nvPr/>
        </p:nvPicPr>
        <p:blipFill>
          <a:blip r:embed="rId6">
            <a:alphaModFix/>
          </a:blip>
          <a:stretch>
            <a:fillRect/>
          </a:stretch>
        </p:blipFill>
        <p:spPr>
          <a:xfrm>
            <a:off x="7752412" y="2110950"/>
            <a:ext cx="957651" cy="921586"/>
          </a:xfrm>
          <a:prstGeom prst="rect">
            <a:avLst/>
          </a:prstGeom>
          <a:noFill/>
          <a:ln>
            <a:noFill/>
          </a:ln>
        </p:spPr>
      </p:pic>
      <p:pic>
        <p:nvPicPr>
          <p:cNvPr id="132" name="Google Shape;132;p18"/>
          <p:cNvPicPr preferRelativeResize="0"/>
          <p:nvPr/>
        </p:nvPicPr>
        <p:blipFill>
          <a:blip r:embed="rId6">
            <a:alphaModFix/>
          </a:blip>
          <a:stretch>
            <a:fillRect/>
          </a:stretch>
        </p:blipFill>
        <p:spPr>
          <a:xfrm>
            <a:off x="235124" y="584776"/>
            <a:ext cx="723647" cy="696375"/>
          </a:xfrm>
          <a:prstGeom prst="rect">
            <a:avLst/>
          </a:prstGeom>
          <a:noFill/>
          <a:ln>
            <a:noFill/>
          </a:ln>
        </p:spPr>
      </p:pic>
      <p:sp>
        <p:nvSpPr>
          <p:cNvPr id="133" name="Google Shape;133;p18"/>
          <p:cNvSpPr/>
          <p:nvPr/>
        </p:nvSpPr>
        <p:spPr>
          <a:xfrm>
            <a:off x="2764075" y="150575"/>
            <a:ext cx="61914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sp>
        <p:nvSpPr>
          <p:cNvPr id="134" name="Google Shape;134;p18"/>
          <p:cNvSpPr txBox="1"/>
          <p:nvPr/>
        </p:nvSpPr>
        <p:spPr>
          <a:xfrm>
            <a:off x="2837325" y="212675"/>
            <a:ext cx="6191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Count of Released Games Per Year</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sp>
        <p:nvSpPr>
          <p:cNvPr id="135" name="Google Shape;135;p18"/>
          <p:cNvSpPr txBox="1"/>
          <p:nvPr/>
        </p:nvSpPr>
        <p:spPr>
          <a:xfrm>
            <a:off x="4184350" y="4363500"/>
            <a:ext cx="12360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Courier New"/>
                <a:ea typeface="Courier New"/>
                <a:cs typeface="Courier New"/>
                <a:sym typeface="Courier New"/>
              </a:rPr>
              <a:t>Year</a:t>
            </a:r>
            <a:endParaRPr sz="1300" b="1">
              <a:solidFill>
                <a:schemeClr val="lt2"/>
              </a:solidFill>
              <a:latin typeface="Courier New"/>
              <a:ea typeface="Courier New"/>
              <a:cs typeface="Courier New"/>
              <a:sym typeface="Courier New"/>
            </a:endParaRPr>
          </a:p>
        </p:txBody>
      </p:sp>
      <p:sp>
        <p:nvSpPr>
          <p:cNvPr id="136" name="Google Shape;136;p18"/>
          <p:cNvSpPr txBox="1"/>
          <p:nvPr/>
        </p:nvSpPr>
        <p:spPr>
          <a:xfrm rot="-5400000">
            <a:off x="5825" y="2241325"/>
            <a:ext cx="26268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Courier New"/>
                <a:ea typeface="Courier New"/>
                <a:cs typeface="Courier New"/>
                <a:sym typeface="Courier New"/>
              </a:rPr>
              <a:t>Count of Released Games</a:t>
            </a:r>
            <a:endParaRPr sz="1300" b="1">
              <a:solidFill>
                <a:schemeClr val="lt2"/>
              </a:solidFill>
              <a:latin typeface="Courier New"/>
              <a:ea typeface="Courier New"/>
              <a:cs typeface="Courier New"/>
              <a:sym typeface="Courier New"/>
            </a:endParaRPr>
          </a:p>
        </p:txBody>
      </p:sp>
      <p:pic>
        <p:nvPicPr>
          <p:cNvPr id="137" name="Google Shape;137;p18"/>
          <p:cNvPicPr preferRelativeResize="0"/>
          <p:nvPr/>
        </p:nvPicPr>
        <p:blipFill rotWithShape="1">
          <a:blip r:embed="rId7">
            <a:alphaModFix/>
          </a:blip>
          <a:srcRect t="1351"/>
          <a:stretch/>
        </p:blipFill>
        <p:spPr>
          <a:xfrm>
            <a:off x="1560600" y="774475"/>
            <a:ext cx="5824726" cy="3644350"/>
          </a:xfrm>
          <a:prstGeom prst="rect">
            <a:avLst/>
          </a:prstGeom>
          <a:noFill/>
          <a:ln>
            <a:noFill/>
          </a:ln>
        </p:spPr>
      </p:pic>
      <p:pic>
        <p:nvPicPr>
          <p:cNvPr id="138" name="Google Shape;138;p18"/>
          <p:cNvPicPr preferRelativeResize="0"/>
          <p:nvPr/>
        </p:nvPicPr>
        <p:blipFill>
          <a:blip r:embed="rId4">
            <a:alphaModFix amt="66000"/>
          </a:blip>
          <a:stretch>
            <a:fillRect/>
          </a:stretch>
        </p:blipFill>
        <p:spPr>
          <a:xfrm>
            <a:off x="1097675" y="4185125"/>
            <a:ext cx="631150" cy="696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
        <p:cNvGrpSpPr/>
        <p:nvPr/>
      </p:nvGrpSpPr>
      <p:grpSpPr>
        <a:xfrm>
          <a:off x="0" y="0"/>
          <a:ext cx="0" cy="0"/>
          <a:chOff x="0" y="0"/>
          <a:chExt cx="0" cy="0"/>
        </a:xfrm>
      </p:grpSpPr>
      <p:pic>
        <p:nvPicPr>
          <p:cNvPr id="143" name="Google Shape;143;p19"/>
          <p:cNvPicPr preferRelativeResize="0"/>
          <p:nvPr/>
        </p:nvPicPr>
        <p:blipFill rotWithShape="1">
          <a:blip r:embed="rId3">
            <a:alphaModFix/>
          </a:blip>
          <a:srcRect l="606" t="10929"/>
          <a:stretch/>
        </p:blipFill>
        <p:spPr>
          <a:xfrm>
            <a:off x="0" y="4881500"/>
            <a:ext cx="9143999" cy="262000"/>
          </a:xfrm>
          <a:prstGeom prst="rect">
            <a:avLst/>
          </a:prstGeom>
          <a:noFill/>
          <a:ln>
            <a:noFill/>
          </a:ln>
        </p:spPr>
      </p:pic>
      <p:pic>
        <p:nvPicPr>
          <p:cNvPr id="144" name="Google Shape;144;p19"/>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145" name="Google Shape;145;p19"/>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146" name="Google Shape;146;p19"/>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147" name="Google Shape;147;p19"/>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148" name="Google Shape;148;p19"/>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sp>
        <p:nvSpPr>
          <p:cNvPr id="149" name="Google Shape;149;p19"/>
          <p:cNvSpPr/>
          <p:nvPr/>
        </p:nvSpPr>
        <p:spPr>
          <a:xfrm>
            <a:off x="1913000" y="699625"/>
            <a:ext cx="2589300" cy="1664700"/>
          </a:xfrm>
          <a:prstGeom prst="rect">
            <a:avLst/>
          </a:prstGeom>
          <a:solidFill>
            <a:srgbClr val="41AA45"/>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Press Start 2P"/>
                <a:ea typeface="Press Start 2P"/>
                <a:cs typeface="Press Start 2P"/>
                <a:sym typeface="Press Start 2P"/>
              </a:rPr>
              <a:t>Action</a:t>
            </a:r>
            <a:br>
              <a:rPr lang="en">
                <a:solidFill>
                  <a:schemeClr val="lt2"/>
                </a:solidFill>
                <a:latin typeface="Press Start 2P"/>
                <a:ea typeface="Press Start 2P"/>
                <a:cs typeface="Press Start 2P"/>
                <a:sym typeface="Press Start 2P"/>
              </a:rPr>
            </a:br>
            <a:r>
              <a:rPr lang="en" sz="1000" b="1">
                <a:solidFill>
                  <a:schemeClr val="lt2"/>
                </a:solidFill>
                <a:latin typeface="Courier New"/>
                <a:ea typeface="Courier New"/>
                <a:cs typeface="Courier New"/>
                <a:sym typeface="Courier New"/>
              </a:rPr>
              <a:t>1.53K (21.32%)</a:t>
            </a:r>
            <a:endParaRPr sz="1000" b="1">
              <a:solidFill>
                <a:schemeClr val="lt2"/>
              </a:solidFill>
              <a:latin typeface="Courier New"/>
              <a:ea typeface="Courier New"/>
              <a:cs typeface="Courier New"/>
              <a:sym typeface="Courier New"/>
            </a:endParaRPr>
          </a:p>
        </p:txBody>
      </p:sp>
      <p:sp>
        <p:nvSpPr>
          <p:cNvPr id="150" name="Google Shape;150;p19"/>
          <p:cNvSpPr/>
          <p:nvPr/>
        </p:nvSpPr>
        <p:spPr>
          <a:xfrm>
            <a:off x="1913000" y="2364325"/>
            <a:ext cx="2589300" cy="1229700"/>
          </a:xfrm>
          <a:prstGeom prst="rect">
            <a:avLst/>
          </a:prstGeom>
          <a:solidFill>
            <a:srgbClr val="BBBF1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Press Start 2P"/>
                <a:ea typeface="Press Start 2P"/>
                <a:cs typeface="Press Start 2P"/>
                <a:sym typeface="Press Start 2P"/>
              </a:rPr>
              <a:t>Sports</a:t>
            </a:r>
            <a:br>
              <a:rPr lang="en">
                <a:solidFill>
                  <a:schemeClr val="lt2"/>
                </a:solidFill>
                <a:latin typeface="Press Start 2P"/>
                <a:ea typeface="Press Start 2P"/>
                <a:cs typeface="Press Start 2P"/>
                <a:sym typeface="Press Start 2P"/>
              </a:rPr>
            </a:br>
            <a:r>
              <a:rPr lang="en" sz="1000" b="1">
                <a:solidFill>
                  <a:schemeClr val="lt2"/>
                </a:solidFill>
                <a:latin typeface="Courier New"/>
                <a:ea typeface="Courier New"/>
                <a:cs typeface="Courier New"/>
                <a:sym typeface="Courier New"/>
              </a:rPr>
              <a:t>1.13K (15.8%)</a:t>
            </a:r>
            <a:endParaRPr>
              <a:solidFill>
                <a:schemeClr val="lt2"/>
              </a:solidFill>
              <a:latin typeface="Press Start 2P"/>
              <a:ea typeface="Press Start 2P"/>
              <a:cs typeface="Press Start 2P"/>
              <a:sym typeface="Press Start 2P"/>
            </a:endParaRPr>
          </a:p>
        </p:txBody>
      </p:sp>
      <p:sp>
        <p:nvSpPr>
          <p:cNvPr id="151" name="Google Shape;151;p19"/>
          <p:cNvSpPr/>
          <p:nvPr/>
        </p:nvSpPr>
        <p:spPr>
          <a:xfrm>
            <a:off x="1913000" y="3594025"/>
            <a:ext cx="2589300" cy="982800"/>
          </a:xfrm>
          <a:prstGeom prst="rect">
            <a:avLst/>
          </a:prstGeom>
          <a:solidFill>
            <a:srgbClr val="F0793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Press Start 2P"/>
                <a:ea typeface="Press Start 2P"/>
                <a:cs typeface="Press Start 2P"/>
                <a:sym typeface="Press Start 2P"/>
              </a:rPr>
              <a:t>Shooter</a:t>
            </a:r>
            <a:br>
              <a:rPr lang="en">
                <a:solidFill>
                  <a:schemeClr val="lt2"/>
                </a:solidFill>
                <a:latin typeface="Press Start 2P"/>
                <a:ea typeface="Press Start 2P"/>
                <a:cs typeface="Press Start 2P"/>
                <a:sym typeface="Press Start 2P"/>
              </a:rPr>
            </a:br>
            <a:r>
              <a:rPr lang="en" sz="1000" b="1">
                <a:solidFill>
                  <a:schemeClr val="lt2"/>
                </a:solidFill>
                <a:latin typeface="Courier New"/>
                <a:ea typeface="Courier New"/>
                <a:cs typeface="Courier New"/>
                <a:sym typeface="Courier New"/>
              </a:rPr>
              <a:t>0.91K (12.75%)</a:t>
            </a:r>
            <a:endParaRPr>
              <a:solidFill>
                <a:schemeClr val="lt2"/>
              </a:solidFill>
              <a:latin typeface="Press Start 2P"/>
              <a:ea typeface="Press Start 2P"/>
              <a:cs typeface="Press Start 2P"/>
              <a:sym typeface="Press Start 2P"/>
            </a:endParaRPr>
          </a:p>
        </p:txBody>
      </p:sp>
      <p:sp>
        <p:nvSpPr>
          <p:cNvPr id="152" name="Google Shape;152;p19"/>
          <p:cNvSpPr/>
          <p:nvPr/>
        </p:nvSpPr>
        <p:spPr>
          <a:xfrm>
            <a:off x="4502300" y="699625"/>
            <a:ext cx="1298100" cy="1565100"/>
          </a:xfrm>
          <a:prstGeom prst="rect">
            <a:avLst/>
          </a:prstGeom>
          <a:solidFill>
            <a:srgbClr val="A17C0C"/>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ress Start 2P"/>
                <a:ea typeface="Press Start 2P"/>
                <a:cs typeface="Press Start 2P"/>
                <a:sym typeface="Press Start 2P"/>
              </a:rPr>
              <a:t>Role- Playing</a:t>
            </a:r>
            <a:br>
              <a:rPr lang="en" sz="1200">
                <a:solidFill>
                  <a:schemeClr val="lt2"/>
                </a:solidFill>
                <a:latin typeface="Press Start 2P"/>
                <a:ea typeface="Press Start 2P"/>
                <a:cs typeface="Press Start 2P"/>
                <a:sym typeface="Press Start 2P"/>
              </a:rPr>
            </a:br>
            <a:r>
              <a:rPr lang="en" sz="900" b="1">
                <a:solidFill>
                  <a:schemeClr val="lt2"/>
                </a:solidFill>
                <a:latin typeface="Courier New"/>
                <a:ea typeface="Courier New"/>
                <a:cs typeface="Courier New"/>
                <a:sym typeface="Courier New"/>
              </a:rPr>
              <a:t>0.73K (10.21%)</a:t>
            </a:r>
            <a:endParaRPr sz="1100">
              <a:solidFill>
                <a:schemeClr val="lt2"/>
              </a:solidFill>
              <a:latin typeface="Press Start 2P"/>
              <a:ea typeface="Press Start 2P"/>
              <a:cs typeface="Press Start 2P"/>
              <a:sym typeface="Press Start 2P"/>
            </a:endParaRPr>
          </a:p>
        </p:txBody>
      </p:sp>
      <p:sp>
        <p:nvSpPr>
          <p:cNvPr id="153" name="Google Shape;153;p19"/>
          <p:cNvSpPr/>
          <p:nvPr/>
        </p:nvSpPr>
        <p:spPr>
          <a:xfrm>
            <a:off x="5800325" y="699625"/>
            <a:ext cx="1298100" cy="1565100"/>
          </a:xfrm>
          <a:prstGeom prst="rect">
            <a:avLst/>
          </a:prstGeom>
          <a:solidFill>
            <a:srgbClr val="0B6DDC"/>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2"/>
                </a:solidFill>
                <a:latin typeface="Press Start 2P"/>
                <a:ea typeface="Press Start 2P"/>
                <a:cs typeface="Press Start 2P"/>
                <a:sym typeface="Press Start 2P"/>
              </a:rPr>
              <a:t>Misc.</a:t>
            </a:r>
            <a:br>
              <a:rPr lang="en" sz="1200">
                <a:solidFill>
                  <a:schemeClr val="lt2"/>
                </a:solidFill>
                <a:latin typeface="Press Start 2P"/>
                <a:ea typeface="Press Start 2P"/>
                <a:cs typeface="Press Start 2P"/>
                <a:sym typeface="Press Start 2P"/>
              </a:rPr>
            </a:br>
            <a:r>
              <a:rPr lang="en" sz="900" b="1">
                <a:solidFill>
                  <a:schemeClr val="lt2"/>
                </a:solidFill>
                <a:latin typeface="Courier New"/>
                <a:ea typeface="Courier New"/>
                <a:cs typeface="Courier New"/>
                <a:sym typeface="Courier New"/>
              </a:rPr>
              <a:t>0.72K (10.04%)</a:t>
            </a:r>
            <a:endParaRPr sz="1100">
              <a:solidFill>
                <a:schemeClr val="lt2"/>
              </a:solidFill>
              <a:latin typeface="Press Start 2P"/>
              <a:ea typeface="Press Start 2P"/>
              <a:cs typeface="Press Start 2P"/>
              <a:sym typeface="Press Start 2P"/>
            </a:endParaRPr>
          </a:p>
        </p:txBody>
      </p:sp>
      <p:sp>
        <p:nvSpPr>
          <p:cNvPr id="154" name="Google Shape;154;p19"/>
          <p:cNvSpPr/>
          <p:nvPr/>
        </p:nvSpPr>
        <p:spPr>
          <a:xfrm>
            <a:off x="4502300" y="2264725"/>
            <a:ext cx="1271100" cy="1229700"/>
          </a:xfrm>
          <a:prstGeom prst="rect">
            <a:avLst/>
          </a:prstGeom>
          <a:solidFill>
            <a:srgbClr val="9E9E9E"/>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2"/>
                </a:solidFill>
                <a:latin typeface="Press Start 2P"/>
                <a:ea typeface="Press Start 2P"/>
                <a:cs typeface="Press Start 2P"/>
                <a:sym typeface="Press Start 2P"/>
              </a:rPr>
              <a:t>Racing</a:t>
            </a:r>
            <a:br>
              <a:rPr lang="en" sz="800">
                <a:solidFill>
                  <a:schemeClr val="lt2"/>
                </a:solidFill>
                <a:latin typeface="Press Start 2P"/>
                <a:ea typeface="Press Start 2P"/>
                <a:cs typeface="Press Start 2P"/>
                <a:sym typeface="Press Start 2P"/>
              </a:rPr>
            </a:br>
            <a:r>
              <a:rPr lang="en" sz="600" b="1">
                <a:solidFill>
                  <a:schemeClr val="lt2"/>
                </a:solidFill>
                <a:latin typeface="Courier New"/>
                <a:ea typeface="Courier New"/>
                <a:cs typeface="Courier New"/>
                <a:sym typeface="Courier New"/>
              </a:rPr>
              <a:t>0.56K (7.83%)</a:t>
            </a:r>
            <a:endParaRPr sz="500">
              <a:solidFill>
                <a:schemeClr val="lt2"/>
              </a:solidFill>
              <a:latin typeface="Press Start 2P"/>
              <a:ea typeface="Press Start 2P"/>
              <a:cs typeface="Press Start 2P"/>
              <a:sym typeface="Press Start 2P"/>
            </a:endParaRPr>
          </a:p>
        </p:txBody>
      </p:sp>
      <p:sp>
        <p:nvSpPr>
          <p:cNvPr id="155" name="Google Shape;155;p19"/>
          <p:cNvSpPr/>
          <p:nvPr/>
        </p:nvSpPr>
        <p:spPr>
          <a:xfrm>
            <a:off x="5773400" y="2264725"/>
            <a:ext cx="682200" cy="1375500"/>
          </a:xfrm>
          <a:prstGeom prst="rect">
            <a:avLst/>
          </a:prstGeom>
          <a:solidFill>
            <a:srgbClr val="9E9E9E"/>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chemeClr val="lt2"/>
                </a:solidFill>
                <a:latin typeface="Press Start 2P"/>
                <a:ea typeface="Press Start 2P"/>
                <a:cs typeface="Press Start 2P"/>
                <a:sym typeface="Press Start 2P"/>
              </a:rPr>
              <a:t>Simula</a:t>
            </a:r>
            <a:endParaRPr sz="400">
              <a:solidFill>
                <a:schemeClr val="lt2"/>
              </a:solidFill>
              <a:latin typeface="Press Start 2P"/>
              <a:ea typeface="Press Start 2P"/>
              <a:cs typeface="Press Start 2P"/>
              <a:sym typeface="Press Start 2P"/>
            </a:endParaRPr>
          </a:p>
          <a:p>
            <a:pPr marL="0" lvl="0" indent="0" algn="ctr" rtl="0">
              <a:spcBef>
                <a:spcPts val="0"/>
              </a:spcBef>
              <a:spcAft>
                <a:spcPts val="0"/>
              </a:spcAft>
              <a:buNone/>
            </a:pPr>
            <a:r>
              <a:rPr lang="en" sz="400">
                <a:solidFill>
                  <a:schemeClr val="lt2"/>
                </a:solidFill>
                <a:latin typeface="Press Start 2P"/>
                <a:ea typeface="Press Start 2P"/>
                <a:cs typeface="Press Start 2P"/>
                <a:sym typeface="Press Start 2P"/>
              </a:rPr>
              <a:t>Tion</a:t>
            </a:r>
            <a:br>
              <a:rPr lang="en" sz="400">
                <a:solidFill>
                  <a:schemeClr val="lt2"/>
                </a:solidFill>
                <a:latin typeface="Press Start 2P"/>
                <a:ea typeface="Press Start 2P"/>
                <a:cs typeface="Press Start 2P"/>
                <a:sym typeface="Press Start 2P"/>
              </a:rPr>
            </a:br>
            <a:r>
              <a:rPr lang="en" sz="500" b="1">
                <a:solidFill>
                  <a:schemeClr val="lt2"/>
                </a:solidFill>
                <a:latin typeface="Courier New"/>
                <a:ea typeface="Courier New"/>
                <a:cs typeface="Courier New"/>
                <a:sym typeface="Courier New"/>
              </a:rPr>
              <a:t>0.34K (4.68%)</a:t>
            </a:r>
            <a:endParaRPr sz="200">
              <a:solidFill>
                <a:schemeClr val="lt2"/>
              </a:solidFill>
              <a:latin typeface="Press Start 2P"/>
              <a:ea typeface="Press Start 2P"/>
              <a:cs typeface="Press Start 2P"/>
              <a:sym typeface="Press Start 2P"/>
            </a:endParaRPr>
          </a:p>
        </p:txBody>
      </p:sp>
      <p:sp>
        <p:nvSpPr>
          <p:cNvPr id="156" name="Google Shape;156;p19"/>
          <p:cNvSpPr/>
          <p:nvPr/>
        </p:nvSpPr>
        <p:spPr>
          <a:xfrm>
            <a:off x="6455600" y="2264725"/>
            <a:ext cx="642900" cy="1375500"/>
          </a:xfrm>
          <a:prstGeom prst="rect">
            <a:avLst/>
          </a:prstGeom>
          <a:solidFill>
            <a:srgbClr val="9E9E9E"/>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chemeClr val="lt2"/>
                </a:solidFill>
                <a:latin typeface="Press Start 2P"/>
                <a:ea typeface="Press Start 2P"/>
                <a:cs typeface="Press Start 2P"/>
                <a:sym typeface="Press Start 2P"/>
              </a:rPr>
              <a:t>Fighting</a:t>
            </a:r>
            <a:br>
              <a:rPr lang="en" sz="400">
                <a:solidFill>
                  <a:schemeClr val="lt2"/>
                </a:solidFill>
                <a:latin typeface="Press Start 2P"/>
                <a:ea typeface="Press Start 2P"/>
                <a:cs typeface="Press Start 2P"/>
                <a:sym typeface="Press Start 2P"/>
              </a:rPr>
            </a:br>
            <a:r>
              <a:rPr lang="en" sz="500" b="1">
                <a:solidFill>
                  <a:schemeClr val="lt2"/>
                </a:solidFill>
                <a:latin typeface="Courier New"/>
                <a:ea typeface="Courier New"/>
                <a:cs typeface="Courier New"/>
                <a:sym typeface="Courier New"/>
              </a:rPr>
              <a:t>0.31K (4.35%)</a:t>
            </a:r>
            <a:endParaRPr sz="400">
              <a:solidFill>
                <a:schemeClr val="lt2"/>
              </a:solidFill>
              <a:latin typeface="Press Start 2P"/>
              <a:ea typeface="Press Start 2P"/>
              <a:cs typeface="Press Start 2P"/>
              <a:sym typeface="Press Start 2P"/>
            </a:endParaRPr>
          </a:p>
        </p:txBody>
      </p:sp>
      <p:sp>
        <p:nvSpPr>
          <p:cNvPr id="157" name="Google Shape;157;p19"/>
          <p:cNvSpPr/>
          <p:nvPr/>
        </p:nvSpPr>
        <p:spPr>
          <a:xfrm>
            <a:off x="4502200" y="3494425"/>
            <a:ext cx="1271100" cy="1082700"/>
          </a:xfrm>
          <a:prstGeom prst="rect">
            <a:avLst/>
          </a:prstGeom>
          <a:solidFill>
            <a:srgbClr val="9E9E9E"/>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chemeClr val="lt2"/>
                </a:solidFill>
                <a:latin typeface="Press Start 2P"/>
                <a:ea typeface="Press Start 2P"/>
                <a:cs typeface="Press Start 2P"/>
                <a:sym typeface="Press Start 2P"/>
              </a:rPr>
              <a:t>Platform</a:t>
            </a:r>
            <a:br>
              <a:rPr lang="en" sz="700">
                <a:solidFill>
                  <a:schemeClr val="lt2"/>
                </a:solidFill>
                <a:latin typeface="Press Start 2P"/>
                <a:ea typeface="Press Start 2P"/>
                <a:cs typeface="Press Start 2P"/>
                <a:sym typeface="Press Start 2P"/>
              </a:rPr>
            </a:br>
            <a:r>
              <a:rPr lang="en" sz="500" b="1">
                <a:solidFill>
                  <a:schemeClr val="lt2"/>
                </a:solidFill>
                <a:latin typeface="Courier New"/>
                <a:ea typeface="Courier New"/>
                <a:cs typeface="Courier New"/>
                <a:sym typeface="Courier New"/>
              </a:rPr>
              <a:t>0.49K (6.91%)</a:t>
            </a:r>
            <a:endParaRPr sz="700">
              <a:solidFill>
                <a:schemeClr val="lt2"/>
              </a:solidFill>
              <a:latin typeface="Press Start 2P"/>
              <a:ea typeface="Press Start 2P"/>
              <a:cs typeface="Press Start 2P"/>
              <a:sym typeface="Press Start 2P"/>
            </a:endParaRPr>
          </a:p>
        </p:txBody>
      </p:sp>
      <p:sp>
        <p:nvSpPr>
          <p:cNvPr id="158" name="Google Shape;158;p19"/>
          <p:cNvSpPr/>
          <p:nvPr/>
        </p:nvSpPr>
        <p:spPr>
          <a:xfrm>
            <a:off x="5773400" y="3640225"/>
            <a:ext cx="970800" cy="533700"/>
          </a:xfrm>
          <a:prstGeom prst="rect">
            <a:avLst/>
          </a:prstGeom>
          <a:solidFill>
            <a:srgbClr val="9E9E9E"/>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chemeClr val="lt2"/>
                </a:solidFill>
                <a:latin typeface="Press Start 2P"/>
                <a:ea typeface="Press Start 2P"/>
                <a:cs typeface="Press Start 2P"/>
                <a:sym typeface="Press Start 2P"/>
              </a:rPr>
              <a:t>Adventure</a:t>
            </a:r>
            <a:br>
              <a:rPr lang="en" sz="400">
                <a:solidFill>
                  <a:schemeClr val="lt2"/>
                </a:solidFill>
                <a:latin typeface="Press Start 2P"/>
                <a:ea typeface="Press Start 2P"/>
                <a:cs typeface="Press Start 2P"/>
                <a:sym typeface="Press Start 2P"/>
              </a:rPr>
            </a:br>
            <a:r>
              <a:rPr lang="en" sz="400" b="1">
                <a:solidFill>
                  <a:schemeClr val="lt2"/>
                </a:solidFill>
                <a:latin typeface="Courier New"/>
                <a:ea typeface="Courier New"/>
                <a:cs typeface="Courier New"/>
                <a:sym typeface="Courier New"/>
              </a:rPr>
              <a:t>0.18K (2.57%)</a:t>
            </a:r>
            <a:endParaRPr sz="400">
              <a:solidFill>
                <a:schemeClr val="lt2"/>
              </a:solidFill>
              <a:latin typeface="Press Start 2P"/>
              <a:ea typeface="Press Start 2P"/>
              <a:cs typeface="Press Start 2P"/>
              <a:sym typeface="Press Start 2P"/>
            </a:endParaRPr>
          </a:p>
        </p:txBody>
      </p:sp>
      <p:sp>
        <p:nvSpPr>
          <p:cNvPr id="159" name="Google Shape;159;p19"/>
          <p:cNvSpPr/>
          <p:nvPr/>
        </p:nvSpPr>
        <p:spPr>
          <a:xfrm>
            <a:off x="5773400" y="4173925"/>
            <a:ext cx="970800" cy="403200"/>
          </a:xfrm>
          <a:prstGeom prst="rect">
            <a:avLst/>
          </a:prstGeom>
          <a:solidFill>
            <a:srgbClr val="9E9E9E"/>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chemeClr val="lt2"/>
                </a:solidFill>
                <a:latin typeface="Press Start 2P"/>
                <a:ea typeface="Press Start 2P"/>
                <a:cs typeface="Press Start 2P"/>
                <a:sym typeface="Press Start 2P"/>
              </a:rPr>
              <a:t>Puzzle</a:t>
            </a:r>
            <a:br>
              <a:rPr lang="en" sz="400">
                <a:solidFill>
                  <a:schemeClr val="lt2"/>
                </a:solidFill>
                <a:latin typeface="Press Start 2P"/>
                <a:ea typeface="Press Start 2P"/>
                <a:cs typeface="Press Start 2P"/>
                <a:sym typeface="Press Start 2P"/>
              </a:rPr>
            </a:br>
            <a:r>
              <a:rPr lang="en" sz="400" b="1">
                <a:solidFill>
                  <a:schemeClr val="lt2"/>
                </a:solidFill>
                <a:latin typeface="Courier New"/>
                <a:ea typeface="Courier New"/>
                <a:cs typeface="Courier New"/>
                <a:sym typeface="Courier New"/>
              </a:rPr>
              <a:t>0.14K (1.94%)</a:t>
            </a:r>
            <a:endParaRPr sz="400">
              <a:solidFill>
                <a:schemeClr val="lt2"/>
              </a:solidFill>
              <a:latin typeface="Press Start 2P"/>
              <a:ea typeface="Press Start 2P"/>
              <a:cs typeface="Press Start 2P"/>
              <a:sym typeface="Press Start 2P"/>
            </a:endParaRPr>
          </a:p>
        </p:txBody>
      </p:sp>
      <p:sp>
        <p:nvSpPr>
          <p:cNvPr id="160" name="Google Shape;160;p19"/>
          <p:cNvSpPr/>
          <p:nvPr/>
        </p:nvSpPr>
        <p:spPr>
          <a:xfrm>
            <a:off x="6744188" y="3640225"/>
            <a:ext cx="354000" cy="936600"/>
          </a:xfrm>
          <a:prstGeom prst="rect">
            <a:avLst/>
          </a:prstGeom>
          <a:solidFill>
            <a:srgbClr val="9E9E9E"/>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solidFill>
                  <a:schemeClr val="lt2"/>
                </a:solidFill>
                <a:latin typeface="Press Start 2P"/>
                <a:ea typeface="Press Start 2P"/>
                <a:cs typeface="Press Start 2P"/>
                <a:sym typeface="Press Start 2P"/>
              </a:rPr>
              <a:t>Strategy</a:t>
            </a:r>
            <a:endParaRPr sz="400">
              <a:solidFill>
                <a:schemeClr val="lt2"/>
              </a:solidFill>
              <a:latin typeface="Press Start 2P"/>
              <a:ea typeface="Press Start 2P"/>
              <a:cs typeface="Press Start 2P"/>
              <a:sym typeface="Press Start 2P"/>
            </a:endParaRPr>
          </a:p>
          <a:p>
            <a:pPr marL="0" lvl="0" indent="0" algn="ctr" rtl="0">
              <a:spcBef>
                <a:spcPts val="0"/>
              </a:spcBef>
              <a:spcAft>
                <a:spcPts val="0"/>
              </a:spcAft>
              <a:buClr>
                <a:schemeClr val="dk1"/>
              </a:buClr>
              <a:buSzPts val="1100"/>
              <a:buFont typeface="Arial"/>
              <a:buNone/>
            </a:pPr>
            <a:r>
              <a:rPr lang="en" sz="300" b="1">
                <a:solidFill>
                  <a:schemeClr val="lt2"/>
                </a:solidFill>
                <a:latin typeface="Courier New"/>
                <a:ea typeface="Courier New"/>
                <a:cs typeface="Courier New"/>
                <a:sym typeface="Courier New"/>
              </a:rPr>
              <a:t>0.12K (1.61%)</a:t>
            </a:r>
            <a:endParaRPr sz="300">
              <a:solidFill>
                <a:schemeClr val="lt2"/>
              </a:solidFill>
              <a:latin typeface="Press Start 2P"/>
              <a:ea typeface="Press Start 2P"/>
              <a:cs typeface="Press Start 2P"/>
              <a:sym typeface="Press Start 2P"/>
            </a:endParaRPr>
          </a:p>
        </p:txBody>
      </p:sp>
      <p:sp>
        <p:nvSpPr>
          <p:cNvPr id="161" name="Google Shape;161;p19"/>
          <p:cNvSpPr/>
          <p:nvPr/>
        </p:nvSpPr>
        <p:spPr>
          <a:xfrm>
            <a:off x="3641525" y="79275"/>
            <a:ext cx="5283000" cy="4413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sp>
        <p:nvSpPr>
          <p:cNvPr id="162" name="Google Shape;162;p19"/>
          <p:cNvSpPr txBox="1"/>
          <p:nvPr/>
        </p:nvSpPr>
        <p:spPr>
          <a:xfrm>
            <a:off x="3618878" y="141375"/>
            <a:ext cx="54072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rgbClr val="00FF00"/>
                </a:solidFill>
                <a:latin typeface="Press Start 2P"/>
                <a:ea typeface="Press Start 2P"/>
                <a:cs typeface="Press Start 2P"/>
                <a:sym typeface="Press Start 2P"/>
              </a:rPr>
              <a:t>Total Global Sales Per Genre</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6"/>
        <p:cNvGrpSpPr/>
        <p:nvPr/>
      </p:nvGrpSpPr>
      <p:grpSpPr>
        <a:xfrm>
          <a:off x="0" y="0"/>
          <a:ext cx="0" cy="0"/>
          <a:chOff x="0" y="0"/>
          <a:chExt cx="0" cy="0"/>
        </a:xfrm>
      </p:grpSpPr>
      <p:pic>
        <p:nvPicPr>
          <p:cNvPr id="167" name="Google Shape;167;p20"/>
          <p:cNvPicPr preferRelativeResize="0"/>
          <p:nvPr/>
        </p:nvPicPr>
        <p:blipFill rotWithShape="1">
          <a:blip r:embed="rId3">
            <a:alphaModFix/>
          </a:blip>
          <a:srcRect l="606" t="10929"/>
          <a:stretch/>
        </p:blipFill>
        <p:spPr>
          <a:xfrm>
            <a:off x="0" y="4881500"/>
            <a:ext cx="9143999" cy="262000"/>
          </a:xfrm>
          <a:prstGeom prst="rect">
            <a:avLst/>
          </a:prstGeom>
          <a:noFill/>
          <a:ln>
            <a:noFill/>
          </a:ln>
        </p:spPr>
      </p:pic>
      <p:pic>
        <p:nvPicPr>
          <p:cNvPr id="168" name="Google Shape;168;p20"/>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169" name="Google Shape;169;p20"/>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170" name="Google Shape;170;p20"/>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171" name="Google Shape;171;p20"/>
          <p:cNvPicPr preferRelativeResize="0"/>
          <p:nvPr/>
        </p:nvPicPr>
        <p:blipFill>
          <a:blip r:embed="rId4">
            <a:alphaModFix amt="66000"/>
          </a:blip>
          <a:stretch>
            <a:fillRect/>
          </a:stretch>
        </p:blipFill>
        <p:spPr>
          <a:xfrm>
            <a:off x="7508675" y="4185125"/>
            <a:ext cx="631150" cy="696374"/>
          </a:xfrm>
          <a:prstGeom prst="rect">
            <a:avLst/>
          </a:prstGeom>
          <a:noFill/>
          <a:ln>
            <a:noFill/>
          </a:ln>
        </p:spPr>
      </p:pic>
      <p:pic>
        <p:nvPicPr>
          <p:cNvPr id="172" name="Google Shape;172;p20"/>
          <p:cNvPicPr preferRelativeResize="0"/>
          <p:nvPr/>
        </p:nvPicPr>
        <p:blipFill rotWithShape="1">
          <a:blip r:embed="rId5">
            <a:alphaModFix amt="80000"/>
          </a:blip>
          <a:srcRect t="8930" b="-8929"/>
          <a:stretch/>
        </p:blipFill>
        <p:spPr>
          <a:xfrm>
            <a:off x="-82725" y="-158600"/>
            <a:ext cx="2226998" cy="1252676"/>
          </a:xfrm>
          <a:prstGeom prst="rect">
            <a:avLst/>
          </a:prstGeom>
          <a:noFill/>
          <a:ln>
            <a:noFill/>
          </a:ln>
        </p:spPr>
      </p:pic>
      <p:pic>
        <p:nvPicPr>
          <p:cNvPr id="173" name="Google Shape;173;p20"/>
          <p:cNvPicPr preferRelativeResize="0"/>
          <p:nvPr/>
        </p:nvPicPr>
        <p:blipFill>
          <a:blip r:embed="rId6">
            <a:alphaModFix/>
          </a:blip>
          <a:stretch>
            <a:fillRect/>
          </a:stretch>
        </p:blipFill>
        <p:spPr>
          <a:xfrm>
            <a:off x="1339812" y="3260263"/>
            <a:ext cx="957651" cy="921586"/>
          </a:xfrm>
          <a:prstGeom prst="rect">
            <a:avLst/>
          </a:prstGeom>
          <a:noFill/>
          <a:ln>
            <a:noFill/>
          </a:ln>
        </p:spPr>
      </p:pic>
      <p:pic>
        <p:nvPicPr>
          <p:cNvPr id="174" name="Google Shape;174;p20"/>
          <p:cNvPicPr preferRelativeResize="0"/>
          <p:nvPr/>
        </p:nvPicPr>
        <p:blipFill>
          <a:blip r:embed="rId6">
            <a:alphaModFix/>
          </a:blip>
          <a:stretch>
            <a:fillRect/>
          </a:stretch>
        </p:blipFill>
        <p:spPr>
          <a:xfrm>
            <a:off x="4628037" y="3260275"/>
            <a:ext cx="957651" cy="921586"/>
          </a:xfrm>
          <a:prstGeom prst="rect">
            <a:avLst/>
          </a:prstGeom>
          <a:noFill/>
          <a:ln>
            <a:noFill/>
          </a:ln>
        </p:spPr>
      </p:pic>
      <p:sp>
        <p:nvSpPr>
          <p:cNvPr id="175" name="Google Shape;175;p20"/>
          <p:cNvSpPr txBox="1"/>
          <p:nvPr/>
        </p:nvSpPr>
        <p:spPr>
          <a:xfrm>
            <a:off x="1339800" y="1094075"/>
            <a:ext cx="7138200" cy="5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b="1">
                <a:solidFill>
                  <a:srgbClr val="93C47D"/>
                </a:solidFill>
                <a:latin typeface="Press Start 2P"/>
                <a:ea typeface="Press Start 2P"/>
                <a:cs typeface="Press Start 2P"/>
                <a:sym typeface="Press Start 2P"/>
              </a:rPr>
              <a:t>What are the Plans of Arcane Studios?</a:t>
            </a:r>
            <a:endParaRPr sz="1300" b="1">
              <a:solidFill>
                <a:srgbClr val="93C47D"/>
              </a:solidFill>
              <a:latin typeface="Press Start 2P"/>
              <a:ea typeface="Press Start 2P"/>
              <a:cs typeface="Press Start 2P"/>
              <a:sym typeface="Press Start 2P"/>
            </a:endParaRPr>
          </a:p>
        </p:txBody>
      </p:sp>
      <p:pic>
        <p:nvPicPr>
          <p:cNvPr id="176" name="Google Shape;176;p20"/>
          <p:cNvPicPr preferRelativeResize="0"/>
          <p:nvPr/>
        </p:nvPicPr>
        <p:blipFill rotWithShape="1">
          <a:blip r:embed="rId7">
            <a:alphaModFix/>
          </a:blip>
          <a:srcRect l="3926" t="11145" r="6419" b="13903"/>
          <a:stretch/>
        </p:blipFill>
        <p:spPr>
          <a:xfrm>
            <a:off x="3556450" y="187275"/>
            <a:ext cx="2227000" cy="812779"/>
          </a:xfrm>
          <a:prstGeom prst="rect">
            <a:avLst/>
          </a:prstGeom>
          <a:noFill/>
          <a:ln>
            <a:noFill/>
          </a:ln>
        </p:spPr>
      </p:pic>
      <p:sp>
        <p:nvSpPr>
          <p:cNvPr id="177" name="Google Shape;177;p20"/>
          <p:cNvSpPr/>
          <p:nvPr/>
        </p:nvSpPr>
        <p:spPr>
          <a:xfrm>
            <a:off x="1649313" y="1641325"/>
            <a:ext cx="2951700" cy="1411800"/>
          </a:xfrm>
          <a:prstGeom prst="wedgeRoundRectCallout">
            <a:avLst>
              <a:gd name="adj1" fmla="val -20833"/>
              <a:gd name="adj2" fmla="val 62500"/>
              <a:gd name="adj3" fmla="val 0"/>
            </a:avLst>
          </a:prstGeom>
          <a:solidFill>
            <a:srgbClr val="9A9696">
              <a:alpha val="21520"/>
            </a:srgbClr>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rgbClr val="93C47D"/>
                </a:solidFill>
                <a:latin typeface="Courier New"/>
                <a:ea typeface="Courier New"/>
                <a:cs typeface="Courier New"/>
                <a:sym typeface="Courier New"/>
              </a:rPr>
              <a:t>Data-driven game development by sales, performance metrics, user feedback etc.</a:t>
            </a:r>
            <a:endParaRPr/>
          </a:p>
        </p:txBody>
      </p:sp>
      <p:sp>
        <p:nvSpPr>
          <p:cNvPr id="178" name="Google Shape;178;p20"/>
          <p:cNvSpPr/>
          <p:nvPr/>
        </p:nvSpPr>
        <p:spPr>
          <a:xfrm>
            <a:off x="4862138" y="1641325"/>
            <a:ext cx="2951700" cy="1411800"/>
          </a:xfrm>
          <a:prstGeom prst="wedgeRoundRectCallout">
            <a:avLst>
              <a:gd name="adj1" fmla="val -20833"/>
              <a:gd name="adj2" fmla="val 62500"/>
              <a:gd name="adj3" fmla="val 0"/>
            </a:avLst>
          </a:prstGeom>
          <a:solidFill>
            <a:srgbClr val="9A9696">
              <a:alpha val="21520"/>
            </a:srgbClr>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a:solidFill>
                  <a:srgbClr val="93C47D"/>
                </a:solidFill>
                <a:latin typeface="Courier New"/>
                <a:ea typeface="Courier New"/>
                <a:cs typeface="Courier New"/>
                <a:sym typeface="Courier New"/>
              </a:rPr>
              <a:t>Maximize player engagement, retention, and overall gaming experience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2"/>
        <p:cNvGrpSpPr/>
        <p:nvPr/>
      </p:nvGrpSpPr>
      <p:grpSpPr>
        <a:xfrm>
          <a:off x="0" y="0"/>
          <a:ext cx="0" cy="0"/>
          <a:chOff x="0" y="0"/>
          <a:chExt cx="0" cy="0"/>
        </a:xfrm>
      </p:grpSpPr>
      <p:sp>
        <p:nvSpPr>
          <p:cNvPr id="183" name="Google Shape;183;p21"/>
          <p:cNvSpPr/>
          <p:nvPr/>
        </p:nvSpPr>
        <p:spPr>
          <a:xfrm>
            <a:off x="5999775" y="150575"/>
            <a:ext cx="30084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pic>
        <p:nvPicPr>
          <p:cNvPr id="184" name="Google Shape;184;p21"/>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185" name="Google Shape;185;p21"/>
          <p:cNvSpPr txBox="1"/>
          <p:nvPr/>
        </p:nvSpPr>
        <p:spPr>
          <a:xfrm>
            <a:off x="6030271" y="212675"/>
            <a:ext cx="30792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Why BCG Matrix?</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186" name="Google Shape;186;p21"/>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187" name="Google Shape;187;p21"/>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188" name="Google Shape;188;p21"/>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189" name="Google Shape;189;p21"/>
          <p:cNvPicPr preferRelativeResize="0"/>
          <p:nvPr/>
        </p:nvPicPr>
        <p:blipFill>
          <a:blip r:embed="rId4">
            <a:alphaModFix amt="66000"/>
          </a:blip>
          <a:stretch>
            <a:fillRect/>
          </a:stretch>
        </p:blipFill>
        <p:spPr>
          <a:xfrm>
            <a:off x="7508675" y="4185125"/>
            <a:ext cx="631150" cy="696374"/>
          </a:xfrm>
          <a:prstGeom prst="rect">
            <a:avLst/>
          </a:prstGeom>
          <a:noFill/>
          <a:ln>
            <a:noFill/>
          </a:ln>
        </p:spPr>
      </p:pic>
      <p:sp>
        <p:nvSpPr>
          <p:cNvPr id="190" name="Google Shape;190;p21"/>
          <p:cNvSpPr/>
          <p:nvPr/>
        </p:nvSpPr>
        <p:spPr>
          <a:xfrm>
            <a:off x="2620204" y="1227715"/>
            <a:ext cx="1672500" cy="1445100"/>
          </a:xfrm>
          <a:prstGeom prst="roundRect">
            <a:avLst>
              <a:gd name="adj" fmla="val 16667"/>
            </a:avLst>
          </a:prstGeom>
          <a:noFill/>
          <a:ln w="2857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4386897" y="1216688"/>
            <a:ext cx="1672500" cy="1445100"/>
          </a:xfrm>
          <a:prstGeom prst="roundRect">
            <a:avLst>
              <a:gd name="adj" fmla="val 16667"/>
            </a:avLst>
          </a:prstGeom>
          <a:noFill/>
          <a:ln w="2857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FFF00"/>
              </a:solidFill>
              <a:latin typeface="Press Start 2P"/>
              <a:ea typeface="Press Start 2P"/>
              <a:cs typeface="Press Start 2P"/>
              <a:sym typeface="Press Start 2P"/>
            </a:endParaRPr>
          </a:p>
        </p:txBody>
      </p:sp>
      <p:sp>
        <p:nvSpPr>
          <p:cNvPr id="192" name="Google Shape;192;p21"/>
          <p:cNvSpPr/>
          <p:nvPr/>
        </p:nvSpPr>
        <p:spPr>
          <a:xfrm>
            <a:off x="4386897" y="2749121"/>
            <a:ext cx="1672500" cy="1445100"/>
          </a:xfrm>
          <a:prstGeom prst="roundRect">
            <a:avLst>
              <a:gd name="adj" fmla="val 16667"/>
            </a:avLst>
          </a:prstGeom>
          <a:noFill/>
          <a:ln w="2857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2620204" y="2749121"/>
            <a:ext cx="1672500" cy="1445100"/>
          </a:xfrm>
          <a:prstGeom prst="roundRect">
            <a:avLst>
              <a:gd name="adj" fmla="val 16667"/>
            </a:avLst>
          </a:prstGeom>
          <a:noFill/>
          <a:ln w="2857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4" name="Google Shape;194;p21"/>
          <p:cNvCxnSpPr/>
          <p:nvPr/>
        </p:nvCxnSpPr>
        <p:spPr>
          <a:xfrm rot="10800000">
            <a:off x="2511464" y="1169175"/>
            <a:ext cx="0" cy="2932500"/>
          </a:xfrm>
          <a:prstGeom prst="straightConnector1">
            <a:avLst/>
          </a:prstGeom>
          <a:noFill/>
          <a:ln w="28575" cap="flat" cmpd="sng">
            <a:solidFill>
              <a:srgbClr val="00FF00"/>
            </a:solidFill>
            <a:prstDash val="solid"/>
            <a:round/>
            <a:headEnd type="none" w="med" len="med"/>
            <a:tailEnd type="triangle" w="med" len="med"/>
          </a:ln>
        </p:spPr>
      </p:cxnSp>
      <p:cxnSp>
        <p:nvCxnSpPr>
          <p:cNvPr id="195" name="Google Shape;195;p21"/>
          <p:cNvCxnSpPr/>
          <p:nvPr/>
        </p:nvCxnSpPr>
        <p:spPr>
          <a:xfrm>
            <a:off x="2620209" y="1116206"/>
            <a:ext cx="3462300" cy="0"/>
          </a:xfrm>
          <a:prstGeom prst="straightConnector1">
            <a:avLst/>
          </a:prstGeom>
          <a:noFill/>
          <a:ln w="28575" cap="flat" cmpd="sng">
            <a:solidFill>
              <a:srgbClr val="00FF00"/>
            </a:solidFill>
            <a:prstDash val="solid"/>
            <a:round/>
            <a:headEnd type="none" w="med" len="med"/>
            <a:tailEnd type="triangle" w="med" len="med"/>
          </a:ln>
        </p:spPr>
      </p:cxnSp>
      <p:sp>
        <p:nvSpPr>
          <p:cNvPr id="196" name="Google Shape;196;p21"/>
          <p:cNvSpPr txBox="1"/>
          <p:nvPr/>
        </p:nvSpPr>
        <p:spPr>
          <a:xfrm>
            <a:off x="3512361" y="796887"/>
            <a:ext cx="24093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Market Share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197" name="Google Shape;197;p21"/>
          <p:cNvSpPr txBox="1"/>
          <p:nvPr/>
        </p:nvSpPr>
        <p:spPr>
          <a:xfrm rot="-5400000">
            <a:off x="1460200" y="2457890"/>
            <a:ext cx="17367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Growth Rate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pic>
        <p:nvPicPr>
          <p:cNvPr id="198" name="Google Shape;198;p21"/>
          <p:cNvPicPr preferRelativeResize="0"/>
          <p:nvPr/>
        </p:nvPicPr>
        <p:blipFill>
          <a:blip r:embed="rId5">
            <a:alphaModFix/>
          </a:blip>
          <a:stretch>
            <a:fillRect/>
          </a:stretch>
        </p:blipFill>
        <p:spPr>
          <a:xfrm flipH="1">
            <a:off x="4438801" y="2887164"/>
            <a:ext cx="1568688" cy="1169004"/>
          </a:xfrm>
          <a:prstGeom prst="rect">
            <a:avLst/>
          </a:prstGeom>
          <a:noFill/>
          <a:ln>
            <a:noFill/>
          </a:ln>
        </p:spPr>
      </p:pic>
      <p:pic>
        <p:nvPicPr>
          <p:cNvPr id="199" name="Google Shape;199;p21"/>
          <p:cNvPicPr preferRelativeResize="0"/>
          <p:nvPr/>
        </p:nvPicPr>
        <p:blipFill>
          <a:blip r:embed="rId6">
            <a:alphaModFix/>
          </a:blip>
          <a:stretch>
            <a:fillRect/>
          </a:stretch>
        </p:blipFill>
        <p:spPr>
          <a:xfrm>
            <a:off x="2823562" y="2898835"/>
            <a:ext cx="1281157" cy="1145677"/>
          </a:xfrm>
          <a:prstGeom prst="rect">
            <a:avLst/>
          </a:prstGeom>
          <a:noFill/>
          <a:ln>
            <a:noFill/>
          </a:ln>
        </p:spPr>
      </p:pic>
      <p:pic>
        <p:nvPicPr>
          <p:cNvPr id="200" name="Google Shape;200;p21"/>
          <p:cNvPicPr preferRelativeResize="0"/>
          <p:nvPr/>
        </p:nvPicPr>
        <p:blipFill rotWithShape="1">
          <a:blip r:embed="rId7">
            <a:alphaModFix amt="80000"/>
          </a:blip>
          <a:srcRect t="8930" b="-8929"/>
          <a:stretch/>
        </p:blipFill>
        <p:spPr>
          <a:xfrm>
            <a:off x="-82725" y="-158600"/>
            <a:ext cx="2226998" cy="1252676"/>
          </a:xfrm>
          <a:prstGeom prst="rect">
            <a:avLst/>
          </a:prstGeom>
          <a:noFill/>
          <a:ln>
            <a:noFill/>
          </a:ln>
        </p:spPr>
      </p:pic>
      <p:pic>
        <p:nvPicPr>
          <p:cNvPr id="201" name="Google Shape;201;p21"/>
          <p:cNvPicPr preferRelativeResize="0"/>
          <p:nvPr/>
        </p:nvPicPr>
        <p:blipFill>
          <a:blip r:embed="rId8">
            <a:alphaModFix/>
          </a:blip>
          <a:stretch>
            <a:fillRect/>
          </a:stretch>
        </p:blipFill>
        <p:spPr>
          <a:xfrm>
            <a:off x="2864716" y="1348162"/>
            <a:ext cx="1168922" cy="1169001"/>
          </a:xfrm>
          <a:prstGeom prst="rect">
            <a:avLst/>
          </a:prstGeom>
          <a:noFill/>
          <a:ln>
            <a:noFill/>
          </a:ln>
        </p:spPr>
      </p:pic>
      <p:pic>
        <p:nvPicPr>
          <p:cNvPr id="202" name="Google Shape;202;p21"/>
          <p:cNvPicPr preferRelativeResize="0"/>
          <p:nvPr/>
        </p:nvPicPr>
        <p:blipFill>
          <a:blip r:embed="rId9">
            <a:alphaModFix/>
          </a:blip>
          <a:stretch>
            <a:fillRect/>
          </a:stretch>
        </p:blipFill>
        <p:spPr>
          <a:xfrm>
            <a:off x="4727227" y="1458722"/>
            <a:ext cx="991829" cy="946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
        <p:cNvGrpSpPr/>
        <p:nvPr/>
      </p:nvGrpSpPr>
      <p:grpSpPr>
        <a:xfrm>
          <a:off x="0" y="0"/>
          <a:ext cx="0" cy="0"/>
          <a:chOff x="0" y="0"/>
          <a:chExt cx="0" cy="0"/>
        </a:xfrm>
      </p:grpSpPr>
      <p:pic>
        <p:nvPicPr>
          <p:cNvPr id="207" name="Google Shape;207;p22"/>
          <p:cNvPicPr preferRelativeResize="0"/>
          <p:nvPr/>
        </p:nvPicPr>
        <p:blipFill rotWithShape="1">
          <a:blip r:embed="rId3">
            <a:alphaModFix/>
          </a:blip>
          <a:srcRect l="606" t="10929"/>
          <a:stretch/>
        </p:blipFill>
        <p:spPr>
          <a:xfrm>
            <a:off x="0" y="4881500"/>
            <a:ext cx="9143999" cy="262000"/>
          </a:xfrm>
          <a:prstGeom prst="rect">
            <a:avLst/>
          </a:prstGeom>
          <a:noFill/>
          <a:ln>
            <a:noFill/>
          </a:ln>
        </p:spPr>
      </p:pic>
      <p:sp>
        <p:nvSpPr>
          <p:cNvPr id="208" name="Google Shape;208;p22"/>
          <p:cNvSpPr/>
          <p:nvPr/>
        </p:nvSpPr>
        <p:spPr>
          <a:xfrm>
            <a:off x="4189975" y="150575"/>
            <a:ext cx="4765500" cy="5034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1AA45"/>
              </a:solidFill>
            </a:endParaRPr>
          </a:p>
        </p:txBody>
      </p:sp>
      <p:sp>
        <p:nvSpPr>
          <p:cNvPr id="209" name="Google Shape;209;p22"/>
          <p:cNvSpPr txBox="1"/>
          <p:nvPr/>
        </p:nvSpPr>
        <p:spPr>
          <a:xfrm>
            <a:off x="4240525" y="216325"/>
            <a:ext cx="46644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BCG Matrix - Introduction</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pic>
        <p:nvPicPr>
          <p:cNvPr id="210" name="Google Shape;210;p22"/>
          <p:cNvPicPr preferRelativeResize="0"/>
          <p:nvPr/>
        </p:nvPicPr>
        <p:blipFill>
          <a:blip r:embed="rId4">
            <a:alphaModFix amt="66000"/>
          </a:blip>
          <a:stretch>
            <a:fillRect/>
          </a:stretch>
        </p:blipFill>
        <p:spPr>
          <a:xfrm>
            <a:off x="48975" y="3824875"/>
            <a:ext cx="957651" cy="1056626"/>
          </a:xfrm>
          <a:prstGeom prst="rect">
            <a:avLst/>
          </a:prstGeom>
          <a:noFill/>
          <a:ln>
            <a:noFill/>
          </a:ln>
        </p:spPr>
      </p:pic>
      <p:pic>
        <p:nvPicPr>
          <p:cNvPr id="211" name="Google Shape;211;p22"/>
          <p:cNvPicPr preferRelativeResize="0"/>
          <p:nvPr/>
        </p:nvPicPr>
        <p:blipFill>
          <a:blip r:embed="rId4">
            <a:alphaModFix amt="66000"/>
          </a:blip>
          <a:stretch>
            <a:fillRect/>
          </a:stretch>
        </p:blipFill>
        <p:spPr>
          <a:xfrm>
            <a:off x="1097675" y="4185125"/>
            <a:ext cx="631150" cy="696374"/>
          </a:xfrm>
          <a:prstGeom prst="rect">
            <a:avLst/>
          </a:prstGeom>
          <a:noFill/>
          <a:ln>
            <a:noFill/>
          </a:ln>
        </p:spPr>
      </p:pic>
      <p:pic>
        <p:nvPicPr>
          <p:cNvPr id="212" name="Google Shape;212;p22"/>
          <p:cNvPicPr preferRelativeResize="0"/>
          <p:nvPr/>
        </p:nvPicPr>
        <p:blipFill>
          <a:blip r:embed="rId4">
            <a:alphaModFix amt="66000"/>
          </a:blip>
          <a:stretch>
            <a:fillRect/>
          </a:stretch>
        </p:blipFill>
        <p:spPr>
          <a:xfrm>
            <a:off x="8144875" y="3824875"/>
            <a:ext cx="957651" cy="1056626"/>
          </a:xfrm>
          <a:prstGeom prst="rect">
            <a:avLst/>
          </a:prstGeom>
          <a:noFill/>
          <a:ln>
            <a:noFill/>
          </a:ln>
        </p:spPr>
      </p:pic>
      <p:pic>
        <p:nvPicPr>
          <p:cNvPr id="213" name="Google Shape;213;p22"/>
          <p:cNvPicPr preferRelativeResize="0"/>
          <p:nvPr/>
        </p:nvPicPr>
        <p:blipFill>
          <a:blip r:embed="rId4">
            <a:alphaModFix amt="66000"/>
          </a:blip>
          <a:stretch>
            <a:fillRect/>
          </a:stretch>
        </p:blipFill>
        <p:spPr>
          <a:xfrm>
            <a:off x="7508675" y="4185125"/>
            <a:ext cx="631150" cy="696374"/>
          </a:xfrm>
          <a:prstGeom prst="rect">
            <a:avLst/>
          </a:prstGeom>
          <a:noFill/>
          <a:ln>
            <a:noFill/>
          </a:ln>
        </p:spPr>
      </p:pic>
      <p:sp>
        <p:nvSpPr>
          <p:cNvPr id="214" name="Google Shape;214;p22"/>
          <p:cNvSpPr/>
          <p:nvPr/>
        </p:nvSpPr>
        <p:spPr>
          <a:xfrm>
            <a:off x="2496975" y="1331775"/>
            <a:ext cx="1234200" cy="1192800"/>
          </a:xfrm>
          <a:prstGeom prst="roundRect">
            <a:avLst>
              <a:gd name="adj" fmla="val 16667"/>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1187838" y="1322675"/>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FFF00"/>
              </a:solidFill>
              <a:latin typeface="Press Start 2P"/>
              <a:ea typeface="Press Start 2P"/>
              <a:cs typeface="Press Start 2P"/>
              <a:sym typeface="Press Start 2P"/>
            </a:endParaRPr>
          </a:p>
        </p:txBody>
      </p:sp>
      <p:sp>
        <p:nvSpPr>
          <p:cNvPr id="216" name="Google Shape;216;p22"/>
          <p:cNvSpPr/>
          <p:nvPr/>
        </p:nvSpPr>
        <p:spPr>
          <a:xfrm>
            <a:off x="2496975" y="25873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1193150" y="2587350"/>
            <a:ext cx="1234200" cy="11928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txBox="1"/>
          <p:nvPr/>
        </p:nvSpPr>
        <p:spPr>
          <a:xfrm>
            <a:off x="4079260" y="875425"/>
            <a:ext cx="12405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FF00"/>
                </a:solidFill>
                <a:latin typeface="Press Start 2P"/>
                <a:ea typeface="Press Start 2P"/>
                <a:cs typeface="Press Start 2P"/>
                <a:sym typeface="Press Start 2P"/>
              </a:rPr>
              <a:t>STARS</a:t>
            </a:r>
            <a:endParaRPr b="1">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a:solidFill>
                <a:srgbClr val="00FF00"/>
              </a:solidFill>
              <a:latin typeface="Press Start 2P"/>
              <a:ea typeface="Press Start 2P"/>
              <a:cs typeface="Press Start 2P"/>
              <a:sym typeface="Press Start 2P"/>
            </a:endParaRPr>
          </a:p>
        </p:txBody>
      </p:sp>
      <p:cxnSp>
        <p:nvCxnSpPr>
          <p:cNvPr id="219" name="Google Shape;219;p22"/>
          <p:cNvCxnSpPr/>
          <p:nvPr/>
        </p:nvCxnSpPr>
        <p:spPr>
          <a:xfrm rot="10800000">
            <a:off x="1112900" y="1283475"/>
            <a:ext cx="0" cy="2420100"/>
          </a:xfrm>
          <a:prstGeom prst="straightConnector1">
            <a:avLst/>
          </a:prstGeom>
          <a:noFill/>
          <a:ln w="28575" cap="flat" cmpd="sng">
            <a:solidFill>
              <a:srgbClr val="00FF00"/>
            </a:solidFill>
            <a:prstDash val="solid"/>
            <a:round/>
            <a:headEnd type="none" w="med" len="med"/>
            <a:tailEnd type="triangle" w="med" len="med"/>
          </a:ln>
        </p:spPr>
      </p:cxnSp>
      <p:cxnSp>
        <p:nvCxnSpPr>
          <p:cNvPr id="220" name="Google Shape;220;p22"/>
          <p:cNvCxnSpPr/>
          <p:nvPr/>
        </p:nvCxnSpPr>
        <p:spPr>
          <a:xfrm>
            <a:off x="1203875" y="1239750"/>
            <a:ext cx="2556300" cy="0"/>
          </a:xfrm>
          <a:prstGeom prst="straightConnector1">
            <a:avLst/>
          </a:prstGeom>
          <a:noFill/>
          <a:ln w="28575" cap="flat" cmpd="sng">
            <a:solidFill>
              <a:srgbClr val="00FF00"/>
            </a:solidFill>
            <a:prstDash val="solid"/>
            <a:round/>
            <a:headEnd type="none" w="med" len="med"/>
            <a:tailEnd type="triangle" w="med" len="med"/>
          </a:ln>
        </p:spPr>
      </p:cxnSp>
      <p:sp>
        <p:nvSpPr>
          <p:cNvPr id="221" name="Google Shape;221;p22"/>
          <p:cNvSpPr txBox="1"/>
          <p:nvPr/>
        </p:nvSpPr>
        <p:spPr>
          <a:xfrm>
            <a:off x="1742750" y="976225"/>
            <a:ext cx="1778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Market Share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222" name="Google Shape;222;p22"/>
          <p:cNvSpPr txBox="1"/>
          <p:nvPr/>
        </p:nvSpPr>
        <p:spPr>
          <a:xfrm rot="-5400000">
            <a:off x="261350" y="2362575"/>
            <a:ext cx="14331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00FF00"/>
                </a:solidFill>
                <a:latin typeface="Press Start 2P"/>
                <a:ea typeface="Press Start 2P"/>
                <a:cs typeface="Press Start 2P"/>
                <a:sym typeface="Press Start 2P"/>
              </a:rPr>
              <a:t>Growth Rate</a:t>
            </a:r>
            <a:endParaRPr sz="800">
              <a:solidFill>
                <a:srgbClr val="00FF00"/>
              </a:solidFill>
              <a:latin typeface="Press Start 2P"/>
              <a:ea typeface="Press Start 2P"/>
              <a:cs typeface="Press Start 2P"/>
              <a:sym typeface="Press Start 2P"/>
            </a:endParaRPr>
          </a:p>
          <a:p>
            <a:pPr marL="0" lvl="0" indent="0" algn="l" rtl="0">
              <a:spcBef>
                <a:spcPts val="0"/>
              </a:spcBef>
              <a:spcAft>
                <a:spcPts val="0"/>
              </a:spcAft>
              <a:buNone/>
            </a:pPr>
            <a:endParaRPr sz="1000">
              <a:solidFill>
                <a:srgbClr val="00FF00"/>
              </a:solidFill>
              <a:latin typeface="Press Start 2P"/>
              <a:ea typeface="Press Start 2P"/>
              <a:cs typeface="Press Start 2P"/>
              <a:sym typeface="Press Start 2P"/>
            </a:endParaRPr>
          </a:p>
        </p:txBody>
      </p:sp>
      <p:sp>
        <p:nvSpPr>
          <p:cNvPr id="223" name="Google Shape;223;p22"/>
          <p:cNvSpPr txBox="1"/>
          <p:nvPr/>
        </p:nvSpPr>
        <p:spPr>
          <a:xfrm>
            <a:off x="4307860" y="1075275"/>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Global sales</a:t>
            </a:r>
            <a:endParaRPr sz="1200">
              <a:solidFill>
                <a:srgbClr val="00FF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00FF00"/>
                </a:solidFill>
                <a:latin typeface="Courier New"/>
                <a:ea typeface="Courier New"/>
                <a:cs typeface="Courier New"/>
                <a:sym typeface="Courier New"/>
              </a:rPr>
              <a:t>Growth in player engagement and retention</a:t>
            </a:r>
            <a:endParaRPr sz="1200">
              <a:solidFill>
                <a:srgbClr val="00FF00"/>
              </a:solidFill>
              <a:latin typeface="Courier New"/>
              <a:ea typeface="Courier New"/>
              <a:cs typeface="Courier New"/>
              <a:sym typeface="Courier New"/>
            </a:endParaRPr>
          </a:p>
        </p:txBody>
      </p:sp>
      <p:sp>
        <p:nvSpPr>
          <p:cNvPr id="224" name="Google Shape;224;p22"/>
          <p:cNvSpPr txBox="1"/>
          <p:nvPr/>
        </p:nvSpPr>
        <p:spPr>
          <a:xfrm>
            <a:off x="4082662" y="1719388"/>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QUESTION MARKS</a:t>
            </a:r>
            <a:endParaRPr>
              <a:solidFill>
                <a:srgbClr val="666666"/>
              </a:solidFill>
              <a:latin typeface="Press Start 2P"/>
              <a:ea typeface="Press Start 2P"/>
              <a:cs typeface="Press Start 2P"/>
              <a:sym typeface="Press Start 2P"/>
            </a:endParaRPr>
          </a:p>
        </p:txBody>
      </p:sp>
      <p:sp>
        <p:nvSpPr>
          <p:cNvPr id="225" name="Google Shape;225;p22"/>
          <p:cNvSpPr txBox="1"/>
          <p:nvPr/>
        </p:nvSpPr>
        <p:spPr>
          <a:xfrm>
            <a:off x="4121200" y="2608163"/>
            <a:ext cx="29913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CASH COWS</a:t>
            </a:r>
            <a:endParaRPr>
              <a:solidFill>
                <a:srgbClr val="666666"/>
              </a:solidFill>
              <a:latin typeface="Press Start 2P"/>
              <a:ea typeface="Press Start 2P"/>
              <a:cs typeface="Press Start 2P"/>
              <a:sym typeface="Press Start 2P"/>
            </a:endParaRPr>
          </a:p>
        </p:txBody>
      </p:sp>
      <p:sp>
        <p:nvSpPr>
          <p:cNvPr id="226" name="Google Shape;226;p22"/>
          <p:cNvSpPr txBox="1"/>
          <p:nvPr/>
        </p:nvSpPr>
        <p:spPr>
          <a:xfrm>
            <a:off x="4121200" y="3496938"/>
            <a:ext cx="27918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latin typeface="Press Start 2P"/>
                <a:ea typeface="Press Start 2P"/>
                <a:cs typeface="Press Start 2P"/>
                <a:sym typeface="Press Start 2P"/>
              </a:rPr>
              <a:t>DOGS</a:t>
            </a:r>
            <a:endParaRPr>
              <a:solidFill>
                <a:srgbClr val="666666"/>
              </a:solidFill>
              <a:latin typeface="Press Start 2P"/>
              <a:ea typeface="Press Start 2P"/>
              <a:cs typeface="Press Start 2P"/>
              <a:sym typeface="Press Start 2P"/>
            </a:endParaRPr>
          </a:p>
        </p:txBody>
      </p:sp>
      <p:pic>
        <p:nvPicPr>
          <p:cNvPr id="227" name="Google Shape;227;p22"/>
          <p:cNvPicPr preferRelativeResize="0"/>
          <p:nvPr/>
        </p:nvPicPr>
        <p:blipFill>
          <a:blip r:embed="rId5">
            <a:alphaModFix/>
          </a:blip>
          <a:stretch>
            <a:fillRect/>
          </a:stretch>
        </p:blipFill>
        <p:spPr>
          <a:xfrm flipH="1">
            <a:off x="2535227" y="2734016"/>
            <a:ext cx="1157698" cy="964744"/>
          </a:xfrm>
          <a:prstGeom prst="rect">
            <a:avLst/>
          </a:prstGeom>
          <a:noFill/>
          <a:ln>
            <a:noFill/>
          </a:ln>
        </p:spPr>
      </p:pic>
      <p:pic>
        <p:nvPicPr>
          <p:cNvPr id="228" name="Google Shape;228;p22"/>
          <p:cNvPicPr preferRelativeResize="0"/>
          <p:nvPr/>
        </p:nvPicPr>
        <p:blipFill>
          <a:blip r:embed="rId6">
            <a:alphaModFix/>
          </a:blip>
          <a:stretch>
            <a:fillRect/>
          </a:stretch>
        </p:blipFill>
        <p:spPr>
          <a:xfrm>
            <a:off x="1295163" y="2743637"/>
            <a:ext cx="945500" cy="945500"/>
          </a:xfrm>
          <a:prstGeom prst="rect">
            <a:avLst/>
          </a:prstGeom>
          <a:noFill/>
          <a:ln>
            <a:noFill/>
          </a:ln>
        </p:spPr>
      </p:pic>
      <p:sp>
        <p:nvSpPr>
          <p:cNvPr id="229" name="Google Shape;229;p22"/>
          <p:cNvSpPr txBox="1"/>
          <p:nvPr/>
        </p:nvSpPr>
        <p:spPr>
          <a:xfrm>
            <a:off x="4282120" y="2001350"/>
            <a:ext cx="57405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Global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Low player scores</a:t>
            </a:r>
            <a:endParaRPr sz="1200">
              <a:solidFill>
                <a:srgbClr val="666666"/>
              </a:solidFill>
              <a:latin typeface="Courier New"/>
              <a:ea typeface="Courier New"/>
              <a:cs typeface="Courier New"/>
              <a:sym typeface="Courier New"/>
            </a:endParaRPr>
          </a:p>
        </p:txBody>
      </p:sp>
      <p:sp>
        <p:nvSpPr>
          <p:cNvPr id="230" name="Google Shape;230;p22"/>
          <p:cNvSpPr txBox="1"/>
          <p:nvPr/>
        </p:nvSpPr>
        <p:spPr>
          <a:xfrm>
            <a:off x="4355825" y="3840575"/>
            <a:ext cx="3958800" cy="3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Market Penetration</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Player engagement</a:t>
            </a:r>
            <a:endParaRPr sz="1200">
              <a:solidFill>
                <a:srgbClr val="666666"/>
              </a:solidFill>
              <a:latin typeface="Courier New"/>
              <a:ea typeface="Courier New"/>
              <a:cs typeface="Courier New"/>
              <a:sym typeface="Courier New"/>
            </a:endParaRPr>
          </a:p>
        </p:txBody>
      </p:sp>
      <p:pic>
        <p:nvPicPr>
          <p:cNvPr id="231" name="Google Shape;231;p22"/>
          <p:cNvPicPr preferRelativeResize="0"/>
          <p:nvPr/>
        </p:nvPicPr>
        <p:blipFill rotWithShape="1">
          <a:blip r:embed="rId7">
            <a:alphaModFix amt="80000"/>
          </a:blip>
          <a:srcRect t="8930" b="-8929"/>
          <a:stretch/>
        </p:blipFill>
        <p:spPr>
          <a:xfrm>
            <a:off x="-82725" y="-158600"/>
            <a:ext cx="2226998" cy="1252676"/>
          </a:xfrm>
          <a:prstGeom prst="rect">
            <a:avLst/>
          </a:prstGeom>
          <a:noFill/>
          <a:ln>
            <a:noFill/>
          </a:ln>
        </p:spPr>
      </p:pic>
      <p:sp>
        <p:nvSpPr>
          <p:cNvPr id="232" name="Google Shape;232;p22"/>
          <p:cNvSpPr/>
          <p:nvPr/>
        </p:nvSpPr>
        <p:spPr>
          <a:xfrm rot="-5400000">
            <a:off x="4105225" y="1123675"/>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2"/>
          <p:cNvSpPr/>
          <p:nvPr/>
        </p:nvSpPr>
        <p:spPr>
          <a:xfrm rot="-5400000">
            <a:off x="4105225" y="1325125"/>
            <a:ext cx="189300" cy="255600"/>
          </a:xfrm>
          <a:prstGeom prst="right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2"/>
          <p:cNvSpPr/>
          <p:nvPr/>
        </p:nvSpPr>
        <p:spPr>
          <a:xfrm rot="-5400000">
            <a:off x="4105225" y="20757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35" name="Google Shape;235;p22"/>
          <p:cNvSpPr/>
          <p:nvPr/>
        </p:nvSpPr>
        <p:spPr>
          <a:xfrm rot="-5400000" flipH="1">
            <a:off x="4105225" y="22771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36" name="Google Shape;236;p22"/>
          <p:cNvSpPr/>
          <p:nvPr/>
        </p:nvSpPr>
        <p:spPr>
          <a:xfrm rot="-5400000" flipH="1">
            <a:off x="4105225" y="3939988"/>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37" name="Google Shape;237;p22"/>
          <p:cNvSpPr/>
          <p:nvPr/>
        </p:nvSpPr>
        <p:spPr>
          <a:xfrm rot="-5400000" flipH="1">
            <a:off x="4105225" y="4141438"/>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38" name="Google Shape;238;p22"/>
          <p:cNvSpPr txBox="1"/>
          <p:nvPr/>
        </p:nvSpPr>
        <p:spPr>
          <a:xfrm>
            <a:off x="4283138" y="2883325"/>
            <a:ext cx="5740500" cy="30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Stable or declining sales</a:t>
            </a:r>
            <a:endParaRPr sz="1200">
              <a:solidFill>
                <a:srgbClr val="666666"/>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a:solidFill>
                  <a:srgbClr val="666666"/>
                </a:solidFill>
                <a:latin typeface="Courier New"/>
                <a:ea typeface="Courier New"/>
                <a:cs typeface="Courier New"/>
                <a:sym typeface="Courier New"/>
              </a:rPr>
              <a:t>Substantial player base</a:t>
            </a:r>
            <a:endParaRPr sz="1200">
              <a:solidFill>
                <a:srgbClr val="666666"/>
              </a:solidFill>
              <a:latin typeface="Courier New"/>
              <a:ea typeface="Courier New"/>
              <a:cs typeface="Courier New"/>
              <a:sym typeface="Courier New"/>
            </a:endParaRPr>
          </a:p>
        </p:txBody>
      </p:sp>
      <p:sp>
        <p:nvSpPr>
          <p:cNvPr id="239" name="Google Shape;239;p22"/>
          <p:cNvSpPr/>
          <p:nvPr/>
        </p:nvSpPr>
        <p:spPr>
          <a:xfrm rot="-5400000" flipH="1">
            <a:off x="4105213" y="293742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sp>
        <p:nvSpPr>
          <p:cNvPr id="240" name="Google Shape;240;p22"/>
          <p:cNvSpPr/>
          <p:nvPr/>
        </p:nvSpPr>
        <p:spPr>
          <a:xfrm rot="-5400000">
            <a:off x="4105213" y="3138875"/>
            <a:ext cx="189300" cy="2556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66666"/>
              </a:solidFill>
            </a:endParaRPr>
          </a:p>
        </p:txBody>
      </p:sp>
      <p:pic>
        <p:nvPicPr>
          <p:cNvPr id="241" name="Google Shape;241;p22"/>
          <p:cNvPicPr preferRelativeResize="0"/>
          <p:nvPr/>
        </p:nvPicPr>
        <p:blipFill>
          <a:blip r:embed="rId8">
            <a:alphaModFix/>
          </a:blip>
          <a:stretch>
            <a:fillRect/>
          </a:stretch>
        </p:blipFill>
        <p:spPr>
          <a:xfrm>
            <a:off x="1378085" y="1523688"/>
            <a:ext cx="779674" cy="779724"/>
          </a:xfrm>
          <a:prstGeom prst="rect">
            <a:avLst/>
          </a:prstGeom>
          <a:noFill/>
          <a:ln>
            <a:noFill/>
          </a:ln>
        </p:spPr>
      </p:pic>
      <p:pic>
        <p:nvPicPr>
          <p:cNvPr id="242" name="Google Shape;242;p22"/>
          <p:cNvPicPr preferRelativeResize="0"/>
          <p:nvPr/>
        </p:nvPicPr>
        <p:blipFill>
          <a:blip r:embed="rId9">
            <a:alphaModFix/>
          </a:blip>
          <a:stretch>
            <a:fillRect/>
          </a:stretch>
        </p:blipFill>
        <p:spPr>
          <a:xfrm>
            <a:off x="2667734" y="1547581"/>
            <a:ext cx="779675" cy="74386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2326</Words>
  <Application>Microsoft Office PowerPoint</Application>
  <PresentationFormat>On-screen Show (16:9)</PresentationFormat>
  <Paragraphs>472</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Press Start 2P</vt:lpstr>
      <vt:lpstr>Arial</vt:lpstr>
      <vt:lpstr>Montserrat</vt:lpstr>
      <vt:lpstr>Courier New</vt:lpstr>
      <vt:lpstr>Roboto</vt:lpstr>
      <vt:lpstr>Raleway</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Tyrone Victor Garcia</cp:lastModifiedBy>
  <cp:revision>2</cp:revision>
  <dcterms:modified xsi:type="dcterms:W3CDTF">2024-01-29T06:03:14Z</dcterms:modified>
</cp:coreProperties>
</file>