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4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5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6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7.xml" ContentType="application/vnd.openxmlformats-officedocument.drawingml.chartshape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8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9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0.xml" ContentType="application/vnd.openxmlformats-officedocument.drawingml.chartshape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11.xml" ContentType="application/vnd.openxmlformats-officedocument.drawingml.chartshape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12.xml" ContentType="application/vnd.openxmlformats-officedocument.drawingml.chartshape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13.xml" ContentType="application/vnd.openxmlformats-officedocument.drawingml.chartshape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rawings/drawing14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57" r:id="rId5"/>
    <p:sldId id="291" r:id="rId6"/>
    <p:sldId id="292" r:id="rId7"/>
    <p:sldId id="293" r:id="rId8"/>
    <p:sldId id="294" r:id="rId9"/>
    <p:sldId id="258" r:id="rId10"/>
    <p:sldId id="264" r:id="rId11"/>
    <p:sldId id="262" r:id="rId12"/>
    <p:sldId id="265" r:id="rId13"/>
    <p:sldId id="288" r:id="rId14"/>
    <p:sldId id="280" r:id="rId15"/>
    <p:sldId id="272" r:id="rId16"/>
    <p:sldId id="267" r:id="rId17"/>
    <p:sldId id="295" r:id="rId18"/>
    <p:sldId id="284" r:id="rId19"/>
    <p:sldId id="285" r:id="rId20"/>
    <p:sldId id="286" r:id="rId21"/>
    <p:sldId id="287" r:id="rId22"/>
    <p:sldId id="271" r:id="rId23"/>
    <p:sldId id="297" r:id="rId24"/>
    <p:sldId id="298" r:id="rId25"/>
    <p:sldId id="299" r:id="rId26"/>
    <p:sldId id="301" r:id="rId27"/>
    <p:sldId id="273" r:id="rId28"/>
    <p:sldId id="274" r:id="rId29"/>
    <p:sldId id="281" r:id="rId30"/>
    <p:sldId id="275" r:id="rId31"/>
    <p:sldId id="282" r:id="rId32"/>
    <p:sldId id="276" r:id="rId33"/>
    <p:sldId id="277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FDAAA8-04F4-40E3-97DB-1B36F13968EE}">
          <p14:sldIdLst>
            <p14:sldId id="256"/>
            <p14:sldId id="278"/>
            <p14:sldId id="279"/>
            <p14:sldId id="257"/>
            <p14:sldId id="291"/>
            <p14:sldId id="292"/>
            <p14:sldId id="293"/>
            <p14:sldId id="294"/>
            <p14:sldId id="258"/>
            <p14:sldId id="264"/>
            <p14:sldId id="262"/>
            <p14:sldId id="265"/>
            <p14:sldId id="288"/>
            <p14:sldId id="280"/>
            <p14:sldId id="272"/>
            <p14:sldId id="267"/>
            <p14:sldId id="295"/>
            <p14:sldId id="284"/>
            <p14:sldId id="285"/>
            <p14:sldId id="286"/>
            <p14:sldId id="287"/>
            <p14:sldId id="271"/>
            <p14:sldId id="297"/>
            <p14:sldId id="298"/>
            <p14:sldId id="299"/>
            <p14:sldId id="301"/>
            <p14:sldId id="273"/>
            <p14:sldId id="274"/>
            <p14:sldId id="281"/>
            <p14:sldId id="275"/>
            <p14:sldId id="282"/>
            <p14:sldId id="276"/>
            <p14:sldId id="277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7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8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1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1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chartUserShapes" Target="../drawings/drawing1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Voice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VOICE HANDLE TIME (AVE)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276</c:v>
                </c:pt>
                <c:pt idx="1">
                  <c:v>286</c:v>
                </c:pt>
                <c:pt idx="2">
                  <c:v>276</c:v>
                </c:pt>
                <c:pt idx="3">
                  <c:v>271</c:v>
                </c:pt>
                <c:pt idx="4">
                  <c:v>277</c:v>
                </c:pt>
                <c:pt idx="5">
                  <c:v>269</c:v>
                </c:pt>
                <c:pt idx="6">
                  <c:v>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88-486A-BE81-14D262571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1269119"/>
        <c:axId val="1554383327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VOICE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Sheet1!$B$1:$H$1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Sheet1!$B$3:$H$3</c:f>
              <c:numCache>
                <c:formatCode>0.00%</c:formatCode>
                <c:ptCount val="7"/>
                <c:pt idx="0">
                  <c:v>0.98819999999999997</c:v>
                </c:pt>
                <c:pt idx="1">
                  <c:v>0.9879</c:v>
                </c:pt>
                <c:pt idx="2">
                  <c:v>0.99419999999999997</c:v>
                </c:pt>
                <c:pt idx="3">
                  <c:v>0.98760000000000003</c:v>
                </c:pt>
                <c:pt idx="4">
                  <c:v>0.98380000000000001</c:v>
                </c:pt>
                <c:pt idx="5">
                  <c:v>0.99690000000000001</c:v>
                </c:pt>
                <c:pt idx="6">
                  <c:v>0.99180000000000001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88-486A-BE81-14D262571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1272479"/>
        <c:axId val="1554384815"/>
      </c:lineChart>
      <c:catAx>
        <c:axId val="155126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383327"/>
        <c:crosses val="autoZero"/>
        <c:auto val="1"/>
        <c:lblAlgn val="ctr"/>
        <c:lblOffset val="100"/>
        <c:noMultiLvlLbl val="0"/>
      </c:catAx>
      <c:valAx>
        <c:axId val="155438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269119"/>
        <c:crosses val="autoZero"/>
        <c:crossBetween val="between"/>
      </c:valAx>
      <c:valAx>
        <c:axId val="1554384815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272479"/>
        <c:crosses val="max"/>
        <c:crossBetween val="between"/>
      </c:valAx>
      <c:catAx>
        <c:axId val="15512724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438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Chat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CHAT RESPONSE TIME 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Sheet1!$B$11:$H$11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886</c:v>
                </c:pt>
                <c:pt idx="1">
                  <c:v>701</c:v>
                </c:pt>
                <c:pt idx="2">
                  <c:v>721</c:v>
                </c:pt>
                <c:pt idx="3">
                  <c:v>768</c:v>
                </c:pt>
                <c:pt idx="4">
                  <c:v>763</c:v>
                </c:pt>
                <c:pt idx="5">
                  <c:v>706</c:v>
                </c:pt>
                <c:pt idx="6">
                  <c:v>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D-4BD4-A550-7D26D7F1A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19519"/>
        <c:axId val="1648536655"/>
      </c:barChart>
      <c:lineChart>
        <c:grouping val="standard"/>
        <c:varyColors val="0"/>
        <c:ser>
          <c:idx val="1"/>
          <c:order val="1"/>
          <c:tx>
            <c:strRef>
              <c:f>Sheet1!$A$13</c:f>
              <c:strCache>
                <c:ptCount val="1"/>
                <c:pt idx="0">
                  <c:v>CHAT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Sheet1!$B$11:$H$11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Sheet1!$B$13:$H$13</c:f>
              <c:numCache>
                <c:formatCode>0.00%</c:formatCode>
                <c:ptCount val="7"/>
                <c:pt idx="0">
                  <c:v>0.97289999999999999</c:v>
                </c:pt>
                <c:pt idx="1">
                  <c:v>0.98809999999999998</c:v>
                </c:pt>
                <c:pt idx="2">
                  <c:v>0.9889</c:v>
                </c:pt>
                <c:pt idx="3">
                  <c:v>0.97150000000000003</c:v>
                </c:pt>
                <c:pt idx="4">
                  <c:v>0.99039999999999995</c:v>
                </c:pt>
                <c:pt idx="5">
                  <c:v>0.99139999999999995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CD-4BD4-A550-7D26D7F1A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21439"/>
        <c:axId val="1648535663"/>
      </c:lineChart>
      <c:catAx>
        <c:axId val="5191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8536655"/>
        <c:crosses val="autoZero"/>
        <c:auto val="1"/>
        <c:lblAlgn val="ctr"/>
        <c:lblOffset val="100"/>
        <c:noMultiLvlLbl val="0"/>
      </c:catAx>
      <c:valAx>
        <c:axId val="164853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9519"/>
        <c:crosses val="autoZero"/>
        <c:crossBetween val="between"/>
      </c:valAx>
      <c:valAx>
        <c:axId val="1648535663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1439"/>
        <c:crosses val="max"/>
        <c:crossBetween val="between"/>
      </c:valAx>
      <c:catAx>
        <c:axId val="519214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48535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Email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EMAIL RESPONSE TIME 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Sheet1!$B$15:$H$15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Sheet1!$B$16:$H$16</c:f>
              <c:numCache>
                <c:formatCode>General</c:formatCode>
                <c:ptCount val="7"/>
                <c:pt idx="0">
                  <c:v>578</c:v>
                </c:pt>
                <c:pt idx="1">
                  <c:v>560</c:v>
                </c:pt>
                <c:pt idx="2">
                  <c:v>522</c:v>
                </c:pt>
                <c:pt idx="3">
                  <c:v>561</c:v>
                </c:pt>
                <c:pt idx="4">
                  <c:v>522</c:v>
                </c:pt>
                <c:pt idx="5">
                  <c:v>486</c:v>
                </c:pt>
                <c:pt idx="6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5D1-96F9-B78C3B812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9309503"/>
        <c:axId val="49811647"/>
      </c:barChart>
      <c:lineChart>
        <c:grouping val="standard"/>
        <c:varyColors val="0"/>
        <c:ser>
          <c:idx val="1"/>
          <c:order val="1"/>
          <c:tx>
            <c:strRef>
              <c:f>Sheet1!$A$17</c:f>
              <c:strCache>
                <c:ptCount val="1"/>
                <c:pt idx="0">
                  <c:v>EMAIL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Sheet1!$B$15:$H$15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Sheet1!$B$17:$H$17</c:f>
              <c:numCache>
                <c:formatCode>0.00%</c:formatCode>
                <c:ptCount val="7"/>
                <c:pt idx="0">
                  <c:v>0.98839999999999995</c:v>
                </c:pt>
                <c:pt idx="1">
                  <c:v>0.99219999999999997</c:v>
                </c:pt>
                <c:pt idx="2">
                  <c:v>0.98729999999999996</c:v>
                </c:pt>
                <c:pt idx="3">
                  <c:v>0.99309999999999998</c:v>
                </c:pt>
                <c:pt idx="4">
                  <c:v>0.98580000000000001</c:v>
                </c:pt>
                <c:pt idx="5">
                  <c:v>0.99199999999999999</c:v>
                </c:pt>
                <c:pt idx="6">
                  <c:v>0.98950000000000005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A4-45D1-96F9-B78C3B812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7817295"/>
        <c:axId val="49819583"/>
      </c:lineChart>
      <c:catAx>
        <c:axId val="1549309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11647"/>
        <c:crosses val="autoZero"/>
        <c:auto val="1"/>
        <c:lblAlgn val="ctr"/>
        <c:lblOffset val="100"/>
        <c:noMultiLvlLbl val="0"/>
      </c:catAx>
      <c:valAx>
        <c:axId val="4981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309503"/>
        <c:crosses val="autoZero"/>
        <c:crossBetween val="between"/>
      </c:valAx>
      <c:valAx>
        <c:axId val="49819583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817295"/>
        <c:crosses val="max"/>
        <c:crossBetween val="between"/>
      </c:valAx>
      <c:catAx>
        <c:axId val="1647817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8195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Social Media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SOCIAL MEDIA RESPONSE TIME 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Sheet1!$B$19:$H$19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Sheet1!$B$20:$H$20</c:f>
              <c:numCache>
                <c:formatCode>General</c:formatCode>
                <c:ptCount val="7"/>
                <c:pt idx="0">
                  <c:v>80</c:v>
                </c:pt>
                <c:pt idx="1">
                  <c:v>90</c:v>
                </c:pt>
                <c:pt idx="2">
                  <c:v>82</c:v>
                </c:pt>
                <c:pt idx="3">
                  <c:v>79</c:v>
                </c:pt>
                <c:pt idx="4">
                  <c:v>63</c:v>
                </c:pt>
                <c:pt idx="5">
                  <c:v>115</c:v>
                </c:pt>
                <c:pt idx="6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0-4E39-879C-F99406CB6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1583007"/>
        <c:axId val="49803711"/>
      </c:barChart>
      <c:lineChart>
        <c:grouping val="standard"/>
        <c:varyColors val="0"/>
        <c:ser>
          <c:idx val="1"/>
          <c:order val="1"/>
          <c:tx>
            <c:strRef>
              <c:f>Sheet1!$A$21</c:f>
              <c:strCache>
                <c:ptCount val="1"/>
                <c:pt idx="0">
                  <c:v>SOCIAL MEDIA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Sheet1!$B$19:$H$19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Sheet1!$B$21:$H$21</c:f>
              <c:numCache>
                <c:formatCode>0.00%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0.98060000000000003</c:v>
                </c:pt>
                <c:pt idx="3">
                  <c:v>1</c:v>
                </c:pt>
                <c:pt idx="4">
                  <c:v>0.98980000000000001</c:v>
                </c:pt>
                <c:pt idx="5">
                  <c:v>0.99299999999999999</c:v>
                </c:pt>
                <c:pt idx="6">
                  <c:v>0.98450000000000004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20-4E39-879C-F99406CB6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1586367"/>
        <c:axId val="49807679"/>
      </c:lineChart>
      <c:catAx>
        <c:axId val="155158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03711"/>
        <c:crosses val="autoZero"/>
        <c:auto val="1"/>
        <c:lblAlgn val="ctr"/>
        <c:lblOffset val="100"/>
        <c:noMultiLvlLbl val="0"/>
      </c:catAx>
      <c:valAx>
        <c:axId val="4980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583007"/>
        <c:crosses val="autoZero"/>
        <c:crossBetween val="between"/>
      </c:valAx>
      <c:valAx>
        <c:axId val="49807679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586367"/>
        <c:crosses val="max"/>
        <c:crossBetween val="between"/>
      </c:valAx>
      <c:catAx>
        <c:axId val="15515863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8076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Voice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VOICE HANDLE TIME (AVE)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276</c:v>
                </c:pt>
                <c:pt idx="1">
                  <c:v>286</c:v>
                </c:pt>
                <c:pt idx="2">
                  <c:v>276</c:v>
                </c:pt>
                <c:pt idx="3">
                  <c:v>271</c:v>
                </c:pt>
                <c:pt idx="4">
                  <c:v>277</c:v>
                </c:pt>
                <c:pt idx="5">
                  <c:v>269</c:v>
                </c:pt>
                <c:pt idx="6">
                  <c:v>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88-486A-BE81-14D262571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1269119"/>
        <c:axId val="1554383327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VOICE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Sheet1!$B$1:$H$1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Sheet1!$B$3:$H$3</c:f>
              <c:numCache>
                <c:formatCode>0.00%</c:formatCode>
                <c:ptCount val="7"/>
                <c:pt idx="0">
                  <c:v>0.98819999999999997</c:v>
                </c:pt>
                <c:pt idx="1">
                  <c:v>0.9879</c:v>
                </c:pt>
                <c:pt idx="2">
                  <c:v>0.99419999999999997</c:v>
                </c:pt>
                <c:pt idx="3">
                  <c:v>0.98760000000000003</c:v>
                </c:pt>
                <c:pt idx="4">
                  <c:v>0.98380000000000001</c:v>
                </c:pt>
                <c:pt idx="5">
                  <c:v>0.99690000000000001</c:v>
                </c:pt>
                <c:pt idx="6">
                  <c:v>0.99180000000000001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88-486A-BE81-14D262571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1272479"/>
        <c:axId val="1554384815"/>
      </c:lineChart>
      <c:catAx>
        <c:axId val="155126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383327"/>
        <c:crosses val="autoZero"/>
        <c:auto val="1"/>
        <c:lblAlgn val="ctr"/>
        <c:lblOffset val="100"/>
        <c:noMultiLvlLbl val="0"/>
      </c:catAx>
      <c:valAx>
        <c:axId val="155438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269119"/>
        <c:crosses val="autoZero"/>
        <c:crossBetween val="between"/>
      </c:valAx>
      <c:valAx>
        <c:axId val="1554384815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272479"/>
        <c:crosses val="max"/>
        <c:crossBetween val="between"/>
      </c:valAx>
      <c:catAx>
        <c:axId val="15512724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438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Chat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CHAT RESPONSE TIME 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Sheet1!$B$11:$H$11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886</c:v>
                </c:pt>
                <c:pt idx="1">
                  <c:v>701</c:v>
                </c:pt>
                <c:pt idx="2">
                  <c:v>721</c:v>
                </c:pt>
                <c:pt idx="3">
                  <c:v>768</c:v>
                </c:pt>
                <c:pt idx="4">
                  <c:v>763</c:v>
                </c:pt>
                <c:pt idx="5">
                  <c:v>706</c:v>
                </c:pt>
                <c:pt idx="6">
                  <c:v>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D-4BD4-A550-7D26D7F1A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19519"/>
        <c:axId val="1648536655"/>
      </c:barChart>
      <c:lineChart>
        <c:grouping val="standard"/>
        <c:varyColors val="0"/>
        <c:ser>
          <c:idx val="1"/>
          <c:order val="1"/>
          <c:tx>
            <c:strRef>
              <c:f>Sheet1!$A$13</c:f>
              <c:strCache>
                <c:ptCount val="1"/>
                <c:pt idx="0">
                  <c:v>CHAT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Sheet1!$B$11:$H$11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Sheet1!$B$13:$H$13</c:f>
              <c:numCache>
                <c:formatCode>0.00%</c:formatCode>
                <c:ptCount val="7"/>
                <c:pt idx="0">
                  <c:v>0.97289999999999999</c:v>
                </c:pt>
                <c:pt idx="1">
                  <c:v>0.98809999999999998</c:v>
                </c:pt>
                <c:pt idx="2">
                  <c:v>0.9889</c:v>
                </c:pt>
                <c:pt idx="3">
                  <c:v>0.97150000000000003</c:v>
                </c:pt>
                <c:pt idx="4">
                  <c:v>0.99039999999999995</c:v>
                </c:pt>
                <c:pt idx="5">
                  <c:v>0.99139999999999995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CD-4BD4-A550-7D26D7F1A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21439"/>
        <c:axId val="1648535663"/>
      </c:lineChart>
      <c:catAx>
        <c:axId val="5191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8536655"/>
        <c:crosses val="autoZero"/>
        <c:auto val="1"/>
        <c:lblAlgn val="ctr"/>
        <c:lblOffset val="100"/>
        <c:noMultiLvlLbl val="0"/>
      </c:catAx>
      <c:valAx>
        <c:axId val="164853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9519"/>
        <c:crosses val="autoZero"/>
        <c:crossBetween val="between"/>
      </c:valAx>
      <c:valAx>
        <c:axId val="1648535663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1439"/>
        <c:crosses val="max"/>
        <c:crossBetween val="between"/>
      </c:valAx>
      <c:catAx>
        <c:axId val="519214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48535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Email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EMAIL RESPONSE TIME 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Sheet1!$B$15:$H$15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Sheet1!$B$16:$H$16</c:f>
              <c:numCache>
                <c:formatCode>General</c:formatCode>
                <c:ptCount val="7"/>
                <c:pt idx="0">
                  <c:v>578</c:v>
                </c:pt>
                <c:pt idx="1">
                  <c:v>560</c:v>
                </c:pt>
                <c:pt idx="2">
                  <c:v>522</c:v>
                </c:pt>
                <c:pt idx="3">
                  <c:v>561</c:v>
                </c:pt>
                <c:pt idx="4">
                  <c:v>522</c:v>
                </c:pt>
                <c:pt idx="5">
                  <c:v>486</c:v>
                </c:pt>
                <c:pt idx="6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5D1-96F9-B78C3B812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9309503"/>
        <c:axId val="49811647"/>
      </c:barChart>
      <c:lineChart>
        <c:grouping val="standard"/>
        <c:varyColors val="0"/>
        <c:ser>
          <c:idx val="1"/>
          <c:order val="1"/>
          <c:tx>
            <c:strRef>
              <c:f>Sheet1!$A$17</c:f>
              <c:strCache>
                <c:ptCount val="1"/>
                <c:pt idx="0">
                  <c:v>EMAIL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Sheet1!$B$15:$H$15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Sheet1!$B$17:$H$17</c:f>
              <c:numCache>
                <c:formatCode>0.00%</c:formatCode>
                <c:ptCount val="7"/>
                <c:pt idx="0">
                  <c:v>0.98839999999999995</c:v>
                </c:pt>
                <c:pt idx="1">
                  <c:v>0.99219999999999997</c:v>
                </c:pt>
                <c:pt idx="2">
                  <c:v>0.98729999999999996</c:v>
                </c:pt>
                <c:pt idx="3">
                  <c:v>0.99309999999999998</c:v>
                </c:pt>
                <c:pt idx="4">
                  <c:v>0.98580000000000001</c:v>
                </c:pt>
                <c:pt idx="5">
                  <c:v>0.99199999999999999</c:v>
                </c:pt>
                <c:pt idx="6">
                  <c:v>0.98950000000000005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A4-45D1-96F9-B78C3B812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7817295"/>
        <c:axId val="49819583"/>
      </c:lineChart>
      <c:catAx>
        <c:axId val="1549309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11647"/>
        <c:crosses val="autoZero"/>
        <c:auto val="1"/>
        <c:lblAlgn val="ctr"/>
        <c:lblOffset val="100"/>
        <c:noMultiLvlLbl val="0"/>
      </c:catAx>
      <c:valAx>
        <c:axId val="4981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309503"/>
        <c:crosses val="autoZero"/>
        <c:crossBetween val="between"/>
      </c:valAx>
      <c:valAx>
        <c:axId val="49819583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817295"/>
        <c:crosses val="max"/>
        <c:crossBetween val="between"/>
      </c:valAx>
      <c:catAx>
        <c:axId val="1647817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8195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Social Media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SOCIAL MEDIA RESPONSE TIME 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Sheet1!$B$19:$H$19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Sheet1!$B$20:$H$20</c:f>
              <c:numCache>
                <c:formatCode>General</c:formatCode>
                <c:ptCount val="7"/>
                <c:pt idx="0">
                  <c:v>80</c:v>
                </c:pt>
                <c:pt idx="1">
                  <c:v>90</c:v>
                </c:pt>
                <c:pt idx="2">
                  <c:v>82</c:v>
                </c:pt>
                <c:pt idx="3">
                  <c:v>79</c:v>
                </c:pt>
                <c:pt idx="4">
                  <c:v>63</c:v>
                </c:pt>
                <c:pt idx="5">
                  <c:v>115</c:v>
                </c:pt>
                <c:pt idx="6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0-4E39-879C-F99406CB6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1583007"/>
        <c:axId val="49803711"/>
      </c:barChart>
      <c:lineChart>
        <c:grouping val="standard"/>
        <c:varyColors val="0"/>
        <c:ser>
          <c:idx val="1"/>
          <c:order val="1"/>
          <c:tx>
            <c:strRef>
              <c:f>Sheet1!$A$21</c:f>
              <c:strCache>
                <c:ptCount val="1"/>
                <c:pt idx="0">
                  <c:v>SOCIAL MEDIA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Sheet1!$B$19:$H$19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Sheet1!$B$21:$H$21</c:f>
              <c:numCache>
                <c:formatCode>0.00%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0.98060000000000003</c:v>
                </c:pt>
                <c:pt idx="3">
                  <c:v>1</c:v>
                </c:pt>
                <c:pt idx="4">
                  <c:v>0.98980000000000001</c:v>
                </c:pt>
                <c:pt idx="5">
                  <c:v>0.99299999999999999</c:v>
                </c:pt>
                <c:pt idx="6">
                  <c:v>0.98450000000000004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20-4E39-879C-F99406CB6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1586367"/>
        <c:axId val="49807679"/>
      </c:lineChart>
      <c:catAx>
        <c:axId val="155158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03711"/>
        <c:crosses val="autoZero"/>
        <c:auto val="1"/>
        <c:lblAlgn val="ctr"/>
        <c:lblOffset val="100"/>
        <c:noMultiLvlLbl val="0"/>
      </c:catAx>
      <c:valAx>
        <c:axId val="4980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583007"/>
        <c:crosses val="autoZero"/>
        <c:crossBetween val="between"/>
      </c:valAx>
      <c:valAx>
        <c:axId val="49807679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586367"/>
        <c:crosses val="max"/>
        <c:crossBetween val="between"/>
      </c:valAx>
      <c:catAx>
        <c:axId val="15515863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8076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Voice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VOICE HANDLE TIME (AVE)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276</c:v>
                </c:pt>
                <c:pt idx="1">
                  <c:v>286</c:v>
                </c:pt>
                <c:pt idx="2">
                  <c:v>276</c:v>
                </c:pt>
                <c:pt idx="3">
                  <c:v>271</c:v>
                </c:pt>
                <c:pt idx="4">
                  <c:v>277</c:v>
                </c:pt>
                <c:pt idx="5">
                  <c:v>269</c:v>
                </c:pt>
                <c:pt idx="6">
                  <c:v>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88-486A-BE81-14D262571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1269119"/>
        <c:axId val="1554383327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VOICE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Sheet1!$B$1:$H$1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Sheet1!$B$3:$H$3</c:f>
              <c:numCache>
                <c:formatCode>0.00%</c:formatCode>
                <c:ptCount val="7"/>
                <c:pt idx="0">
                  <c:v>0.98819999999999997</c:v>
                </c:pt>
                <c:pt idx="1">
                  <c:v>0.9879</c:v>
                </c:pt>
                <c:pt idx="2">
                  <c:v>0.99419999999999997</c:v>
                </c:pt>
                <c:pt idx="3">
                  <c:v>0.98760000000000003</c:v>
                </c:pt>
                <c:pt idx="4">
                  <c:v>0.98380000000000001</c:v>
                </c:pt>
                <c:pt idx="5">
                  <c:v>0.99690000000000001</c:v>
                </c:pt>
                <c:pt idx="6">
                  <c:v>0.99180000000000001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88-486A-BE81-14D262571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1272479"/>
        <c:axId val="1554384815"/>
      </c:lineChart>
      <c:catAx>
        <c:axId val="155126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383327"/>
        <c:crosses val="autoZero"/>
        <c:auto val="1"/>
        <c:lblAlgn val="ctr"/>
        <c:lblOffset val="100"/>
        <c:noMultiLvlLbl val="0"/>
      </c:catAx>
      <c:valAx>
        <c:axId val="155438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269119"/>
        <c:crosses val="autoZero"/>
        <c:crossBetween val="between"/>
      </c:valAx>
      <c:valAx>
        <c:axId val="1554384815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272479"/>
        <c:crosses val="max"/>
        <c:crossBetween val="between"/>
      </c:valAx>
      <c:catAx>
        <c:axId val="15512724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438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Chat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CHAT RESPONSE TIME 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Sheet1!$B$11:$H$11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886</c:v>
                </c:pt>
                <c:pt idx="1">
                  <c:v>701</c:v>
                </c:pt>
                <c:pt idx="2">
                  <c:v>721</c:v>
                </c:pt>
                <c:pt idx="3">
                  <c:v>768</c:v>
                </c:pt>
                <c:pt idx="4">
                  <c:v>763</c:v>
                </c:pt>
                <c:pt idx="5">
                  <c:v>706</c:v>
                </c:pt>
                <c:pt idx="6">
                  <c:v>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D-4BD4-A550-7D26D7F1A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19519"/>
        <c:axId val="1648536655"/>
      </c:barChart>
      <c:lineChart>
        <c:grouping val="standard"/>
        <c:varyColors val="0"/>
        <c:ser>
          <c:idx val="1"/>
          <c:order val="1"/>
          <c:tx>
            <c:strRef>
              <c:f>Sheet1!$A$13</c:f>
              <c:strCache>
                <c:ptCount val="1"/>
                <c:pt idx="0">
                  <c:v>CHAT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Sheet1!$B$11:$H$11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Sheet1!$B$13:$H$13</c:f>
              <c:numCache>
                <c:formatCode>0.00%</c:formatCode>
                <c:ptCount val="7"/>
                <c:pt idx="0">
                  <c:v>0.97289999999999999</c:v>
                </c:pt>
                <c:pt idx="1">
                  <c:v>0.98809999999999998</c:v>
                </c:pt>
                <c:pt idx="2">
                  <c:v>0.9889</c:v>
                </c:pt>
                <c:pt idx="3">
                  <c:v>0.97150000000000003</c:v>
                </c:pt>
                <c:pt idx="4">
                  <c:v>0.99039999999999995</c:v>
                </c:pt>
                <c:pt idx="5">
                  <c:v>0.99139999999999995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CD-4BD4-A550-7D26D7F1A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21439"/>
        <c:axId val="1648535663"/>
      </c:lineChart>
      <c:catAx>
        <c:axId val="5191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8536655"/>
        <c:crosses val="autoZero"/>
        <c:auto val="1"/>
        <c:lblAlgn val="ctr"/>
        <c:lblOffset val="100"/>
        <c:noMultiLvlLbl val="0"/>
      </c:catAx>
      <c:valAx>
        <c:axId val="164853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9519"/>
        <c:crosses val="autoZero"/>
        <c:crossBetween val="between"/>
      </c:valAx>
      <c:valAx>
        <c:axId val="1648535663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1439"/>
        <c:crosses val="max"/>
        <c:crossBetween val="between"/>
      </c:valAx>
      <c:catAx>
        <c:axId val="519214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48535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Email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EMAIL RESPONSE TIME 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Sheet1!$B$15:$H$15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Sheet1!$B$16:$H$16</c:f>
              <c:numCache>
                <c:formatCode>General</c:formatCode>
                <c:ptCount val="7"/>
                <c:pt idx="0">
                  <c:v>578</c:v>
                </c:pt>
                <c:pt idx="1">
                  <c:v>560</c:v>
                </c:pt>
                <c:pt idx="2">
                  <c:v>522</c:v>
                </c:pt>
                <c:pt idx="3">
                  <c:v>561</c:v>
                </c:pt>
                <c:pt idx="4">
                  <c:v>522</c:v>
                </c:pt>
                <c:pt idx="5">
                  <c:v>486</c:v>
                </c:pt>
                <c:pt idx="6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5D1-96F9-B78C3B812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9309503"/>
        <c:axId val="49811647"/>
      </c:barChart>
      <c:lineChart>
        <c:grouping val="standard"/>
        <c:varyColors val="0"/>
        <c:ser>
          <c:idx val="1"/>
          <c:order val="1"/>
          <c:tx>
            <c:strRef>
              <c:f>Sheet1!$A$17</c:f>
              <c:strCache>
                <c:ptCount val="1"/>
                <c:pt idx="0">
                  <c:v>EMAIL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Sheet1!$B$15:$H$15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Sheet1!$B$17:$H$17</c:f>
              <c:numCache>
                <c:formatCode>0.00%</c:formatCode>
                <c:ptCount val="7"/>
                <c:pt idx="0">
                  <c:v>0.98839999999999995</c:v>
                </c:pt>
                <c:pt idx="1">
                  <c:v>0.99219999999999997</c:v>
                </c:pt>
                <c:pt idx="2">
                  <c:v>0.98729999999999996</c:v>
                </c:pt>
                <c:pt idx="3">
                  <c:v>0.99309999999999998</c:v>
                </c:pt>
                <c:pt idx="4">
                  <c:v>0.98580000000000001</c:v>
                </c:pt>
                <c:pt idx="5">
                  <c:v>0.99199999999999999</c:v>
                </c:pt>
                <c:pt idx="6">
                  <c:v>0.98950000000000005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A4-45D1-96F9-B78C3B812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7817295"/>
        <c:axId val="49819583"/>
      </c:lineChart>
      <c:catAx>
        <c:axId val="1549309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11647"/>
        <c:crosses val="autoZero"/>
        <c:auto val="1"/>
        <c:lblAlgn val="ctr"/>
        <c:lblOffset val="100"/>
        <c:noMultiLvlLbl val="0"/>
      </c:catAx>
      <c:valAx>
        <c:axId val="4981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309503"/>
        <c:crosses val="autoZero"/>
        <c:crossBetween val="between"/>
      </c:valAx>
      <c:valAx>
        <c:axId val="49819583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817295"/>
        <c:crosses val="max"/>
        <c:crossBetween val="between"/>
      </c:valAx>
      <c:catAx>
        <c:axId val="1647817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8195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Chat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CHAT RESPONSE TIME 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Sheet1!$B$11:$H$11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886</c:v>
                </c:pt>
                <c:pt idx="1">
                  <c:v>701</c:v>
                </c:pt>
                <c:pt idx="2">
                  <c:v>721</c:v>
                </c:pt>
                <c:pt idx="3">
                  <c:v>768</c:v>
                </c:pt>
                <c:pt idx="4">
                  <c:v>763</c:v>
                </c:pt>
                <c:pt idx="5">
                  <c:v>706</c:v>
                </c:pt>
                <c:pt idx="6">
                  <c:v>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D-4BD4-A550-7D26D7F1A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19519"/>
        <c:axId val="1648536655"/>
      </c:barChart>
      <c:lineChart>
        <c:grouping val="standard"/>
        <c:varyColors val="0"/>
        <c:ser>
          <c:idx val="1"/>
          <c:order val="1"/>
          <c:tx>
            <c:strRef>
              <c:f>Sheet1!$A$13</c:f>
              <c:strCache>
                <c:ptCount val="1"/>
                <c:pt idx="0">
                  <c:v>CHAT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Sheet1!$B$11:$H$11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Sheet1!$B$13:$H$13</c:f>
              <c:numCache>
                <c:formatCode>0.00%</c:formatCode>
                <c:ptCount val="7"/>
                <c:pt idx="0">
                  <c:v>0.97289999999999999</c:v>
                </c:pt>
                <c:pt idx="1">
                  <c:v>0.98809999999999998</c:v>
                </c:pt>
                <c:pt idx="2">
                  <c:v>0.9889</c:v>
                </c:pt>
                <c:pt idx="3">
                  <c:v>0.97150000000000003</c:v>
                </c:pt>
                <c:pt idx="4">
                  <c:v>0.99039999999999995</c:v>
                </c:pt>
                <c:pt idx="5">
                  <c:v>0.99139999999999995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CD-4BD4-A550-7D26D7F1A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21439"/>
        <c:axId val="1648535663"/>
      </c:lineChart>
      <c:catAx>
        <c:axId val="5191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8536655"/>
        <c:crosses val="autoZero"/>
        <c:auto val="1"/>
        <c:lblAlgn val="ctr"/>
        <c:lblOffset val="100"/>
        <c:noMultiLvlLbl val="0"/>
      </c:catAx>
      <c:valAx>
        <c:axId val="164853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9519"/>
        <c:crosses val="autoZero"/>
        <c:crossBetween val="between"/>
      </c:valAx>
      <c:valAx>
        <c:axId val="1648535663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1439"/>
        <c:crosses val="max"/>
        <c:crossBetween val="between"/>
      </c:valAx>
      <c:catAx>
        <c:axId val="519214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48535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Social Media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SOCIAL MEDIA RESPONSE TIME 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Sheet1!$B$19:$H$19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Sheet1!$B$20:$H$20</c:f>
              <c:numCache>
                <c:formatCode>General</c:formatCode>
                <c:ptCount val="7"/>
                <c:pt idx="0">
                  <c:v>80</c:v>
                </c:pt>
                <c:pt idx="1">
                  <c:v>90</c:v>
                </c:pt>
                <c:pt idx="2">
                  <c:v>82</c:v>
                </c:pt>
                <c:pt idx="3">
                  <c:v>79</c:v>
                </c:pt>
                <c:pt idx="4">
                  <c:v>63</c:v>
                </c:pt>
                <c:pt idx="5">
                  <c:v>115</c:v>
                </c:pt>
                <c:pt idx="6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0-4E39-879C-F99406CB6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1583007"/>
        <c:axId val="49803711"/>
      </c:barChart>
      <c:lineChart>
        <c:grouping val="standard"/>
        <c:varyColors val="0"/>
        <c:ser>
          <c:idx val="1"/>
          <c:order val="1"/>
          <c:tx>
            <c:strRef>
              <c:f>Sheet1!$A$21</c:f>
              <c:strCache>
                <c:ptCount val="1"/>
                <c:pt idx="0">
                  <c:v>SOCIAL MEDIA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Sheet1!$B$19:$H$19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Sheet1!$B$21:$H$21</c:f>
              <c:numCache>
                <c:formatCode>0.00%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0.98060000000000003</c:v>
                </c:pt>
                <c:pt idx="3">
                  <c:v>1</c:v>
                </c:pt>
                <c:pt idx="4">
                  <c:v>0.98980000000000001</c:v>
                </c:pt>
                <c:pt idx="5">
                  <c:v>0.99299999999999999</c:v>
                </c:pt>
                <c:pt idx="6">
                  <c:v>0.98450000000000004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20-4E39-879C-F99406CB6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1586367"/>
        <c:axId val="49807679"/>
      </c:lineChart>
      <c:catAx>
        <c:axId val="155158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03711"/>
        <c:crosses val="autoZero"/>
        <c:auto val="1"/>
        <c:lblAlgn val="ctr"/>
        <c:lblOffset val="100"/>
        <c:noMultiLvlLbl val="0"/>
      </c:catAx>
      <c:valAx>
        <c:axId val="4980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583007"/>
        <c:crosses val="autoZero"/>
        <c:crossBetween val="between"/>
      </c:valAx>
      <c:valAx>
        <c:axId val="49807679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586367"/>
        <c:crosses val="max"/>
        <c:crossBetween val="between"/>
      </c:valAx>
      <c:catAx>
        <c:axId val="15515863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8076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Email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EMAIL RESPONSE TIME 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Sheet1!$B$15:$H$15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Sheet1!$B$16:$H$16</c:f>
              <c:numCache>
                <c:formatCode>General</c:formatCode>
                <c:ptCount val="7"/>
                <c:pt idx="0">
                  <c:v>578</c:v>
                </c:pt>
                <c:pt idx="1">
                  <c:v>560</c:v>
                </c:pt>
                <c:pt idx="2">
                  <c:v>522</c:v>
                </c:pt>
                <c:pt idx="3">
                  <c:v>561</c:v>
                </c:pt>
                <c:pt idx="4">
                  <c:v>522</c:v>
                </c:pt>
                <c:pt idx="5">
                  <c:v>486</c:v>
                </c:pt>
                <c:pt idx="6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5D1-96F9-B78C3B812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9309503"/>
        <c:axId val="49811647"/>
      </c:barChart>
      <c:lineChart>
        <c:grouping val="standard"/>
        <c:varyColors val="0"/>
        <c:ser>
          <c:idx val="1"/>
          <c:order val="1"/>
          <c:tx>
            <c:strRef>
              <c:f>Sheet1!$A$17</c:f>
              <c:strCache>
                <c:ptCount val="1"/>
                <c:pt idx="0">
                  <c:v>EMAIL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Sheet1!$B$15:$H$15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Sheet1!$B$17:$H$17</c:f>
              <c:numCache>
                <c:formatCode>0.00%</c:formatCode>
                <c:ptCount val="7"/>
                <c:pt idx="0">
                  <c:v>0.98839999999999995</c:v>
                </c:pt>
                <c:pt idx="1">
                  <c:v>0.99219999999999997</c:v>
                </c:pt>
                <c:pt idx="2">
                  <c:v>0.98729999999999996</c:v>
                </c:pt>
                <c:pt idx="3">
                  <c:v>0.99309999999999998</c:v>
                </c:pt>
                <c:pt idx="4">
                  <c:v>0.98580000000000001</c:v>
                </c:pt>
                <c:pt idx="5">
                  <c:v>0.99199999999999999</c:v>
                </c:pt>
                <c:pt idx="6">
                  <c:v>0.98950000000000005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A4-45D1-96F9-B78C3B812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7817295"/>
        <c:axId val="49819583"/>
      </c:lineChart>
      <c:catAx>
        <c:axId val="1549309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11647"/>
        <c:crosses val="autoZero"/>
        <c:auto val="1"/>
        <c:lblAlgn val="ctr"/>
        <c:lblOffset val="100"/>
        <c:noMultiLvlLbl val="0"/>
      </c:catAx>
      <c:valAx>
        <c:axId val="4981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309503"/>
        <c:crosses val="autoZero"/>
        <c:crossBetween val="between"/>
      </c:valAx>
      <c:valAx>
        <c:axId val="49819583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817295"/>
        <c:crosses val="max"/>
        <c:crossBetween val="between"/>
      </c:valAx>
      <c:catAx>
        <c:axId val="1647817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8195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Social Media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SOCIAL MEDIA RESPONSE TIME 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Sheet1!$B$19:$H$19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Sheet1!$B$20:$H$20</c:f>
              <c:numCache>
                <c:formatCode>General</c:formatCode>
                <c:ptCount val="7"/>
                <c:pt idx="0">
                  <c:v>80</c:v>
                </c:pt>
                <c:pt idx="1">
                  <c:v>90</c:v>
                </c:pt>
                <c:pt idx="2">
                  <c:v>82</c:v>
                </c:pt>
                <c:pt idx="3">
                  <c:v>79</c:v>
                </c:pt>
                <c:pt idx="4">
                  <c:v>63</c:v>
                </c:pt>
                <c:pt idx="5">
                  <c:v>115</c:v>
                </c:pt>
                <c:pt idx="6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0-4E39-879C-F99406CB6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1583007"/>
        <c:axId val="49803711"/>
      </c:barChart>
      <c:lineChart>
        <c:grouping val="standard"/>
        <c:varyColors val="0"/>
        <c:ser>
          <c:idx val="1"/>
          <c:order val="1"/>
          <c:tx>
            <c:strRef>
              <c:f>Sheet1!$A$21</c:f>
              <c:strCache>
                <c:ptCount val="1"/>
                <c:pt idx="0">
                  <c:v>SOCIAL MEDIA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Sheet1!$B$19:$H$19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Sheet1!$B$21:$H$21</c:f>
              <c:numCache>
                <c:formatCode>0.00%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0.98060000000000003</c:v>
                </c:pt>
                <c:pt idx="3">
                  <c:v>1</c:v>
                </c:pt>
                <c:pt idx="4">
                  <c:v>0.98980000000000001</c:v>
                </c:pt>
                <c:pt idx="5">
                  <c:v>0.99299999999999999</c:v>
                </c:pt>
                <c:pt idx="6">
                  <c:v>0.98450000000000004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20-4E39-879C-F99406CB6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1586367"/>
        <c:axId val="49807679"/>
      </c:lineChart>
      <c:catAx>
        <c:axId val="155158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03711"/>
        <c:crosses val="autoZero"/>
        <c:auto val="1"/>
        <c:lblAlgn val="ctr"/>
        <c:lblOffset val="100"/>
        <c:noMultiLvlLbl val="0"/>
      </c:catAx>
      <c:valAx>
        <c:axId val="4980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583007"/>
        <c:crosses val="autoZero"/>
        <c:crossBetween val="between"/>
      </c:valAx>
      <c:valAx>
        <c:axId val="49807679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586367"/>
        <c:crosses val="max"/>
        <c:crossBetween val="between"/>
      </c:valAx>
      <c:catAx>
        <c:axId val="15515863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8076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Voice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VOICE HANDLE TIME (AVE)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276</c:v>
                </c:pt>
                <c:pt idx="1">
                  <c:v>286</c:v>
                </c:pt>
                <c:pt idx="2">
                  <c:v>276</c:v>
                </c:pt>
                <c:pt idx="3">
                  <c:v>271</c:v>
                </c:pt>
                <c:pt idx="4">
                  <c:v>277</c:v>
                </c:pt>
                <c:pt idx="5">
                  <c:v>269</c:v>
                </c:pt>
                <c:pt idx="6">
                  <c:v>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88-486A-BE81-14D262571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1269119"/>
        <c:axId val="1554383327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VOICE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Sheet1!$B$1:$H$1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Sheet1!$B$3:$H$3</c:f>
              <c:numCache>
                <c:formatCode>0.00%</c:formatCode>
                <c:ptCount val="7"/>
                <c:pt idx="0">
                  <c:v>0.98819999999999997</c:v>
                </c:pt>
                <c:pt idx="1">
                  <c:v>0.9879</c:v>
                </c:pt>
                <c:pt idx="2">
                  <c:v>0.99419999999999997</c:v>
                </c:pt>
                <c:pt idx="3">
                  <c:v>0.98760000000000003</c:v>
                </c:pt>
                <c:pt idx="4">
                  <c:v>0.98380000000000001</c:v>
                </c:pt>
                <c:pt idx="5">
                  <c:v>0.99690000000000001</c:v>
                </c:pt>
                <c:pt idx="6">
                  <c:v>0.99180000000000001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88-486A-BE81-14D262571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1272479"/>
        <c:axId val="1554384815"/>
      </c:lineChart>
      <c:catAx>
        <c:axId val="155126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383327"/>
        <c:crosses val="autoZero"/>
        <c:auto val="1"/>
        <c:lblAlgn val="ctr"/>
        <c:lblOffset val="100"/>
        <c:noMultiLvlLbl val="0"/>
      </c:catAx>
      <c:valAx>
        <c:axId val="155438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269119"/>
        <c:crosses val="autoZero"/>
        <c:crossBetween val="between"/>
      </c:valAx>
      <c:valAx>
        <c:axId val="1554384815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272479"/>
        <c:crosses val="max"/>
        <c:crossBetween val="between"/>
      </c:valAx>
      <c:catAx>
        <c:axId val="15512724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438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Chat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CHAT RESPONSE TIME 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Sheet1!$B$11:$H$11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886</c:v>
                </c:pt>
                <c:pt idx="1">
                  <c:v>701</c:v>
                </c:pt>
                <c:pt idx="2">
                  <c:v>721</c:v>
                </c:pt>
                <c:pt idx="3">
                  <c:v>768</c:v>
                </c:pt>
                <c:pt idx="4">
                  <c:v>763</c:v>
                </c:pt>
                <c:pt idx="5">
                  <c:v>706</c:v>
                </c:pt>
                <c:pt idx="6">
                  <c:v>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D-4BD4-A550-7D26D7F1A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19519"/>
        <c:axId val="1648536655"/>
      </c:barChart>
      <c:lineChart>
        <c:grouping val="standard"/>
        <c:varyColors val="0"/>
        <c:ser>
          <c:idx val="1"/>
          <c:order val="1"/>
          <c:tx>
            <c:strRef>
              <c:f>Sheet1!$A$13</c:f>
              <c:strCache>
                <c:ptCount val="1"/>
                <c:pt idx="0">
                  <c:v>CHAT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Sheet1!$B$11:$H$11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Sheet1!$B$13:$H$13</c:f>
              <c:numCache>
                <c:formatCode>0.00%</c:formatCode>
                <c:ptCount val="7"/>
                <c:pt idx="0">
                  <c:v>0.97289999999999999</c:v>
                </c:pt>
                <c:pt idx="1">
                  <c:v>0.98809999999999998</c:v>
                </c:pt>
                <c:pt idx="2">
                  <c:v>0.9889</c:v>
                </c:pt>
                <c:pt idx="3">
                  <c:v>0.97150000000000003</c:v>
                </c:pt>
                <c:pt idx="4">
                  <c:v>0.99039999999999995</c:v>
                </c:pt>
                <c:pt idx="5">
                  <c:v>0.99139999999999995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CD-4BD4-A550-7D26D7F1A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21439"/>
        <c:axId val="1648535663"/>
      </c:lineChart>
      <c:catAx>
        <c:axId val="5191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8536655"/>
        <c:crosses val="autoZero"/>
        <c:auto val="1"/>
        <c:lblAlgn val="ctr"/>
        <c:lblOffset val="100"/>
        <c:noMultiLvlLbl val="0"/>
      </c:catAx>
      <c:valAx>
        <c:axId val="164853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9519"/>
        <c:crosses val="autoZero"/>
        <c:crossBetween val="between"/>
      </c:valAx>
      <c:valAx>
        <c:axId val="1648535663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1439"/>
        <c:crosses val="max"/>
        <c:crossBetween val="between"/>
      </c:valAx>
      <c:catAx>
        <c:axId val="519214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48535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Email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EMAIL RESPONSE TIME 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Sheet1!$B$15:$H$15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Sheet1!$B$16:$H$16</c:f>
              <c:numCache>
                <c:formatCode>General</c:formatCode>
                <c:ptCount val="7"/>
                <c:pt idx="0">
                  <c:v>578</c:v>
                </c:pt>
                <c:pt idx="1">
                  <c:v>560</c:v>
                </c:pt>
                <c:pt idx="2">
                  <c:v>522</c:v>
                </c:pt>
                <c:pt idx="3">
                  <c:v>561</c:v>
                </c:pt>
                <c:pt idx="4">
                  <c:v>522</c:v>
                </c:pt>
                <c:pt idx="5">
                  <c:v>486</c:v>
                </c:pt>
                <c:pt idx="6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5D1-96F9-B78C3B812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9309503"/>
        <c:axId val="49811647"/>
      </c:barChart>
      <c:lineChart>
        <c:grouping val="standard"/>
        <c:varyColors val="0"/>
        <c:ser>
          <c:idx val="1"/>
          <c:order val="1"/>
          <c:tx>
            <c:strRef>
              <c:f>Sheet1!$A$17</c:f>
              <c:strCache>
                <c:ptCount val="1"/>
                <c:pt idx="0">
                  <c:v>EMAIL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Sheet1!$B$15:$H$15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Sheet1!$B$17:$H$17</c:f>
              <c:numCache>
                <c:formatCode>0.00%</c:formatCode>
                <c:ptCount val="7"/>
                <c:pt idx="0">
                  <c:v>0.98839999999999995</c:v>
                </c:pt>
                <c:pt idx="1">
                  <c:v>0.99219999999999997</c:v>
                </c:pt>
                <c:pt idx="2">
                  <c:v>0.98729999999999996</c:v>
                </c:pt>
                <c:pt idx="3">
                  <c:v>0.99309999999999998</c:v>
                </c:pt>
                <c:pt idx="4">
                  <c:v>0.98580000000000001</c:v>
                </c:pt>
                <c:pt idx="5">
                  <c:v>0.99199999999999999</c:v>
                </c:pt>
                <c:pt idx="6">
                  <c:v>0.98950000000000005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A4-45D1-96F9-B78C3B812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7817295"/>
        <c:axId val="49819583"/>
      </c:lineChart>
      <c:catAx>
        <c:axId val="1549309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11647"/>
        <c:crosses val="autoZero"/>
        <c:auto val="1"/>
        <c:lblAlgn val="ctr"/>
        <c:lblOffset val="100"/>
        <c:noMultiLvlLbl val="0"/>
      </c:catAx>
      <c:valAx>
        <c:axId val="4981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309503"/>
        <c:crosses val="autoZero"/>
        <c:crossBetween val="between"/>
      </c:valAx>
      <c:valAx>
        <c:axId val="49819583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817295"/>
        <c:crosses val="max"/>
        <c:crossBetween val="between"/>
      </c:valAx>
      <c:catAx>
        <c:axId val="1647817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8195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Social Media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SOCIAL MEDIA RESPONSE TIME 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Sheet1!$B$19:$H$19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Sheet1!$B$20:$H$20</c:f>
              <c:numCache>
                <c:formatCode>General</c:formatCode>
                <c:ptCount val="7"/>
                <c:pt idx="0">
                  <c:v>80</c:v>
                </c:pt>
                <c:pt idx="1">
                  <c:v>90</c:v>
                </c:pt>
                <c:pt idx="2">
                  <c:v>82</c:v>
                </c:pt>
                <c:pt idx="3">
                  <c:v>79</c:v>
                </c:pt>
                <c:pt idx="4">
                  <c:v>63</c:v>
                </c:pt>
                <c:pt idx="5">
                  <c:v>115</c:v>
                </c:pt>
                <c:pt idx="6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0-4E39-879C-F99406CB6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1583007"/>
        <c:axId val="49803711"/>
      </c:barChart>
      <c:lineChart>
        <c:grouping val="standard"/>
        <c:varyColors val="0"/>
        <c:ser>
          <c:idx val="1"/>
          <c:order val="1"/>
          <c:tx>
            <c:strRef>
              <c:f>Sheet1!$A$21</c:f>
              <c:strCache>
                <c:ptCount val="1"/>
                <c:pt idx="0">
                  <c:v>SOCIAL MEDIA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Sheet1!$B$19:$H$19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Sheet1!$B$21:$H$21</c:f>
              <c:numCache>
                <c:formatCode>0.00%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0.98060000000000003</c:v>
                </c:pt>
                <c:pt idx="3">
                  <c:v>1</c:v>
                </c:pt>
                <c:pt idx="4">
                  <c:v>0.98980000000000001</c:v>
                </c:pt>
                <c:pt idx="5">
                  <c:v>0.99299999999999999</c:v>
                </c:pt>
                <c:pt idx="6">
                  <c:v>0.98450000000000004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20-4E39-879C-F99406CB6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1586367"/>
        <c:axId val="49807679"/>
      </c:lineChart>
      <c:catAx>
        <c:axId val="155158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03711"/>
        <c:crosses val="autoZero"/>
        <c:auto val="1"/>
        <c:lblAlgn val="ctr"/>
        <c:lblOffset val="100"/>
        <c:noMultiLvlLbl val="0"/>
      </c:catAx>
      <c:valAx>
        <c:axId val="4980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583007"/>
        <c:crosses val="autoZero"/>
        <c:crossBetween val="between"/>
      </c:valAx>
      <c:valAx>
        <c:axId val="49807679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586367"/>
        <c:crosses val="max"/>
        <c:crossBetween val="between"/>
      </c:valAx>
      <c:catAx>
        <c:axId val="15515863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8076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Voice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VOICE HANDLE TIME (AVE)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276</c:v>
                </c:pt>
                <c:pt idx="1">
                  <c:v>286</c:v>
                </c:pt>
                <c:pt idx="2">
                  <c:v>276</c:v>
                </c:pt>
                <c:pt idx="3">
                  <c:v>271</c:v>
                </c:pt>
                <c:pt idx="4">
                  <c:v>277</c:v>
                </c:pt>
                <c:pt idx="5">
                  <c:v>269</c:v>
                </c:pt>
                <c:pt idx="6">
                  <c:v>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88-486A-BE81-14D262571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1269119"/>
        <c:axId val="1554383327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VOICE SL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Sheet1!$B$1:$H$1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Sheet1!$B$3:$H$3</c:f>
              <c:numCache>
                <c:formatCode>0.00%</c:formatCode>
                <c:ptCount val="7"/>
                <c:pt idx="0">
                  <c:v>0.98819999999999997</c:v>
                </c:pt>
                <c:pt idx="1">
                  <c:v>0.9879</c:v>
                </c:pt>
                <c:pt idx="2">
                  <c:v>0.99419999999999997</c:v>
                </c:pt>
                <c:pt idx="3">
                  <c:v>0.98760000000000003</c:v>
                </c:pt>
                <c:pt idx="4">
                  <c:v>0.98380000000000001</c:v>
                </c:pt>
                <c:pt idx="5">
                  <c:v>0.99690000000000001</c:v>
                </c:pt>
                <c:pt idx="6">
                  <c:v>0.99180000000000001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88-486A-BE81-14D262571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1272479"/>
        <c:axId val="1554384815"/>
      </c:lineChart>
      <c:catAx>
        <c:axId val="155126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383327"/>
        <c:crosses val="autoZero"/>
        <c:auto val="1"/>
        <c:lblAlgn val="ctr"/>
        <c:lblOffset val="100"/>
        <c:noMultiLvlLbl val="0"/>
      </c:catAx>
      <c:valAx>
        <c:axId val="155438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269119"/>
        <c:crosses val="autoZero"/>
        <c:crossBetween val="between"/>
      </c:valAx>
      <c:valAx>
        <c:axId val="1554384815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272479"/>
        <c:crosses val="max"/>
        <c:crossBetween val="between"/>
      </c:valAx>
      <c:catAx>
        <c:axId val="15512724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438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28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28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CEFBE6-6C2A-4FD7-8358-49794F9B66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659B7A-4457-4CBF-A923-57B228D208C6}">
      <dgm:prSet/>
      <dgm:spPr/>
      <dgm:t>
        <a:bodyPr/>
        <a:lstStyle/>
        <a:p>
          <a:pPr>
            <a:lnSpc>
              <a:spcPct val="100000"/>
            </a:lnSpc>
          </a:pPr>
          <a:r>
            <a:rPr lang="en-PH"/>
            <a:t>Attrition Dashboard Analysis</a:t>
          </a:r>
          <a:endParaRPr lang="en-US"/>
        </a:p>
      </dgm:t>
    </dgm:pt>
    <dgm:pt modelId="{A14B37C9-D5BB-4C4B-8AAD-19DA6435286D}" type="parTrans" cxnId="{A5B661C5-2BAC-445C-AB0F-CAFAA1AF17D3}">
      <dgm:prSet/>
      <dgm:spPr/>
      <dgm:t>
        <a:bodyPr/>
        <a:lstStyle/>
        <a:p>
          <a:endParaRPr lang="en-US"/>
        </a:p>
      </dgm:t>
    </dgm:pt>
    <dgm:pt modelId="{3186C264-BC49-41A7-803A-F13F4D3975ED}" type="sibTrans" cxnId="{A5B661C5-2BAC-445C-AB0F-CAFAA1AF17D3}">
      <dgm:prSet/>
      <dgm:spPr/>
      <dgm:t>
        <a:bodyPr/>
        <a:lstStyle/>
        <a:p>
          <a:endParaRPr lang="en-US"/>
        </a:p>
      </dgm:t>
    </dgm:pt>
    <dgm:pt modelId="{B464A053-ACF5-4D16-9937-BFDF1A56B176}">
      <dgm:prSet/>
      <dgm:spPr/>
      <dgm:t>
        <a:bodyPr/>
        <a:lstStyle/>
        <a:p>
          <a:pPr>
            <a:lnSpc>
              <a:spcPct val="100000"/>
            </a:lnSpc>
          </a:pPr>
          <a:r>
            <a:rPr lang="en-PH"/>
            <a:t>Case Study</a:t>
          </a:r>
          <a:endParaRPr lang="en-US"/>
        </a:p>
      </dgm:t>
    </dgm:pt>
    <dgm:pt modelId="{0A165CAC-F003-4B0D-9BF7-8E61E5BE6EE2}" type="parTrans" cxnId="{F79E67B4-0BC2-4841-9934-4419FCE23958}">
      <dgm:prSet/>
      <dgm:spPr/>
      <dgm:t>
        <a:bodyPr/>
        <a:lstStyle/>
        <a:p>
          <a:endParaRPr lang="en-US"/>
        </a:p>
      </dgm:t>
    </dgm:pt>
    <dgm:pt modelId="{DEF25C22-6AD4-4EF8-82D1-60CAF0DADAA2}" type="sibTrans" cxnId="{F79E67B4-0BC2-4841-9934-4419FCE23958}">
      <dgm:prSet/>
      <dgm:spPr/>
      <dgm:t>
        <a:bodyPr/>
        <a:lstStyle/>
        <a:p>
          <a:endParaRPr lang="en-US"/>
        </a:p>
      </dgm:t>
    </dgm:pt>
    <dgm:pt modelId="{2267E161-78A5-4254-B823-2AC9D22828C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/>
            <a:t>Steps in Dashboard Creation</a:t>
          </a:r>
          <a:endParaRPr lang="en-US"/>
        </a:p>
      </dgm:t>
    </dgm:pt>
    <dgm:pt modelId="{1907071F-5D7B-4398-93CE-6D2035A21110}" type="parTrans" cxnId="{498EC49B-9E7D-43D2-84AD-79BF6DC9E862}">
      <dgm:prSet/>
      <dgm:spPr/>
      <dgm:t>
        <a:bodyPr/>
        <a:lstStyle/>
        <a:p>
          <a:endParaRPr lang="en-US"/>
        </a:p>
      </dgm:t>
    </dgm:pt>
    <dgm:pt modelId="{B4C10421-E87F-46C6-93E2-6245D71B544C}" type="sibTrans" cxnId="{498EC49B-9E7D-43D2-84AD-79BF6DC9E862}">
      <dgm:prSet/>
      <dgm:spPr/>
      <dgm:t>
        <a:bodyPr/>
        <a:lstStyle/>
        <a:p>
          <a:endParaRPr lang="en-US"/>
        </a:p>
      </dgm:t>
    </dgm:pt>
    <dgm:pt modelId="{2D8B6F40-5159-4674-8559-4C90FFB7CB0C}">
      <dgm:prSet/>
      <dgm:spPr/>
      <dgm:t>
        <a:bodyPr/>
        <a:lstStyle/>
        <a:p>
          <a:pPr>
            <a:lnSpc>
              <a:spcPct val="100000"/>
            </a:lnSpc>
          </a:pPr>
          <a:r>
            <a:rPr lang="en-PH"/>
            <a:t>Dashboard Samples</a:t>
          </a:r>
          <a:endParaRPr lang="en-US"/>
        </a:p>
      </dgm:t>
    </dgm:pt>
    <dgm:pt modelId="{8D87FC7B-06A4-43BC-B4DA-5799AFDAFA15}" type="parTrans" cxnId="{D7411799-69F4-4D07-BAE9-AA3AF7C5285C}">
      <dgm:prSet/>
      <dgm:spPr/>
      <dgm:t>
        <a:bodyPr/>
        <a:lstStyle/>
        <a:p>
          <a:endParaRPr lang="en-US"/>
        </a:p>
      </dgm:t>
    </dgm:pt>
    <dgm:pt modelId="{FD400B89-D436-4D2F-AB28-87FBE4EF6B1D}" type="sibTrans" cxnId="{D7411799-69F4-4D07-BAE9-AA3AF7C5285C}">
      <dgm:prSet/>
      <dgm:spPr/>
      <dgm:t>
        <a:bodyPr/>
        <a:lstStyle/>
        <a:p>
          <a:endParaRPr lang="en-US"/>
        </a:p>
      </dgm:t>
    </dgm:pt>
    <dgm:pt modelId="{6C363428-8111-4709-BDBF-76D39CABA934}" type="pres">
      <dgm:prSet presAssocID="{12CEFBE6-6C2A-4FD7-8358-49794F9B6689}" presName="root" presStyleCnt="0">
        <dgm:presLayoutVars>
          <dgm:dir/>
          <dgm:resizeHandles val="exact"/>
        </dgm:presLayoutVars>
      </dgm:prSet>
      <dgm:spPr/>
    </dgm:pt>
    <dgm:pt modelId="{64C9E276-B28D-4924-A6FF-69B732E2DD07}" type="pres">
      <dgm:prSet presAssocID="{AB659B7A-4457-4CBF-A923-57B228D208C6}" presName="compNode" presStyleCnt="0"/>
      <dgm:spPr/>
    </dgm:pt>
    <dgm:pt modelId="{5D8F946A-5966-498E-98EC-52A87C4B673D}" type="pres">
      <dgm:prSet presAssocID="{AB659B7A-4457-4CBF-A923-57B228D208C6}" presName="bgRect" presStyleLbl="bgShp" presStyleIdx="0" presStyleCnt="4"/>
      <dgm:spPr/>
    </dgm:pt>
    <dgm:pt modelId="{662818F4-E6FB-4A3B-9CCD-C691F32066FB}" type="pres">
      <dgm:prSet presAssocID="{AB659B7A-4457-4CBF-A923-57B228D208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092F1BC-D836-43B9-9509-8C0106AE94D8}" type="pres">
      <dgm:prSet presAssocID="{AB659B7A-4457-4CBF-A923-57B228D208C6}" presName="spaceRect" presStyleCnt="0"/>
      <dgm:spPr/>
    </dgm:pt>
    <dgm:pt modelId="{0BAA3805-1772-444F-A22D-8EE31DEF05B3}" type="pres">
      <dgm:prSet presAssocID="{AB659B7A-4457-4CBF-A923-57B228D208C6}" presName="parTx" presStyleLbl="revTx" presStyleIdx="0" presStyleCnt="4">
        <dgm:presLayoutVars>
          <dgm:chMax val="0"/>
          <dgm:chPref val="0"/>
        </dgm:presLayoutVars>
      </dgm:prSet>
      <dgm:spPr/>
    </dgm:pt>
    <dgm:pt modelId="{748E1B94-488C-4D04-9984-F5F88AD08AFD}" type="pres">
      <dgm:prSet presAssocID="{3186C264-BC49-41A7-803A-F13F4D3975ED}" presName="sibTrans" presStyleCnt="0"/>
      <dgm:spPr/>
    </dgm:pt>
    <dgm:pt modelId="{27FA3E4F-E792-42F2-88FB-C9946345E822}" type="pres">
      <dgm:prSet presAssocID="{B464A053-ACF5-4D16-9937-BFDF1A56B176}" presName="compNode" presStyleCnt="0"/>
      <dgm:spPr/>
    </dgm:pt>
    <dgm:pt modelId="{397107A1-E3DC-4624-9EFC-37942A1BA718}" type="pres">
      <dgm:prSet presAssocID="{B464A053-ACF5-4D16-9937-BFDF1A56B176}" presName="bgRect" presStyleLbl="bgShp" presStyleIdx="1" presStyleCnt="4"/>
      <dgm:spPr/>
    </dgm:pt>
    <dgm:pt modelId="{3F269327-4C39-4BEB-82D1-3D8E21CC85B9}" type="pres">
      <dgm:prSet presAssocID="{B464A053-ACF5-4D16-9937-BFDF1A56B1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4B5D384-24D2-47D7-9933-D587E9D7CCC6}" type="pres">
      <dgm:prSet presAssocID="{B464A053-ACF5-4D16-9937-BFDF1A56B176}" presName="spaceRect" presStyleCnt="0"/>
      <dgm:spPr/>
    </dgm:pt>
    <dgm:pt modelId="{E97E06CC-BE1C-4991-AFDC-86C56D1357FE}" type="pres">
      <dgm:prSet presAssocID="{B464A053-ACF5-4D16-9937-BFDF1A56B176}" presName="parTx" presStyleLbl="revTx" presStyleIdx="1" presStyleCnt="4">
        <dgm:presLayoutVars>
          <dgm:chMax val="0"/>
          <dgm:chPref val="0"/>
        </dgm:presLayoutVars>
      </dgm:prSet>
      <dgm:spPr/>
    </dgm:pt>
    <dgm:pt modelId="{4A932741-C0D2-45C0-AE7E-6003388EA1E1}" type="pres">
      <dgm:prSet presAssocID="{DEF25C22-6AD4-4EF8-82D1-60CAF0DADAA2}" presName="sibTrans" presStyleCnt="0"/>
      <dgm:spPr/>
    </dgm:pt>
    <dgm:pt modelId="{B9765423-333A-4630-96EE-E15EE91E0883}" type="pres">
      <dgm:prSet presAssocID="{2267E161-78A5-4254-B823-2AC9D22828C4}" presName="compNode" presStyleCnt="0"/>
      <dgm:spPr/>
    </dgm:pt>
    <dgm:pt modelId="{1880C4A8-5CD8-4089-8402-830FF6A67319}" type="pres">
      <dgm:prSet presAssocID="{2267E161-78A5-4254-B823-2AC9D22828C4}" presName="bgRect" presStyleLbl="bgShp" presStyleIdx="2" presStyleCnt="4"/>
      <dgm:spPr/>
    </dgm:pt>
    <dgm:pt modelId="{AA371BF8-C664-44CD-A08B-1F21AC8B99F7}" type="pres">
      <dgm:prSet presAssocID="{2267E161-78A5-4254-B823-2AC9D22828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7456B80-7B72-4844-AB72-BC2E7293D673}" type="pres">
      <dgm:prSet presAssocID="{2267E161-78A5-4254-B823-2AC9D22828C4}" presName="spaceRect" presStyleCnt="0"/>
      <dgm:spPr/>
    </dgm:pt>
    <dgm:pt modelId="{19D24D1A-13EB-47A4-90FF-55FC59516F9F}" type="pres">
      <dgm:prSet presAssocID="{2267E161-78A5-4254-B823-2AC9D22828C4}" presName="parTx" presStyleLbl="revTx" presStyleIdx="2" presStyleCnt="4">
        <dgm:presLayoutVars>
          <dgm:chMax val="0"/>
          <dgm:chPref val="0"/>
        </dgm:presLayoutVars>
      </dgm:prSet>
      <dgm:spPr/>
    </dgm:pt>
    <dgm:pt modelId="{AC56790B-B958-43F3-A022-AD271A0C5118}" type="pres">
      <dgm:prSet presAssocID="{B4C10421-E87F-46C6-93E2-6245D71B544C}" presName="sibTrans" presStyleCnt="0"/>
      <dgm:spPr/>
    </dgm:pt>
    <dgm:pt modelId="{0D9FD06F-7135-49B0-8C9B-3740B5D23FF1}" type="pres">
      <dgm:prSet presAssocID="{2D8B6F40-5159-4674-8559-4C90FFB7CB0C}" presName="compNode" presStyleCnt="0"/>
      <dgm:spPr/>
    </dgm:pt>
    <dgm:pt modelId="{4E1B77F5-EACF-4D15-98E6-DAE82166779D}" type="pres">
      <dgm:prSet presAssocID="{2D8B6F40-5159-4674-8559-4C90FFB7CB0C}" presName="bgRect" presStyleLbl="bgShp" presStyleIdx="3" presStyleCnt="4"/>
      <dgm:spPr/>
    </dgm:pt>
    <dgm:pt modelId="{0A0AF9AB-4536-4E9F-97A8-073CDB856BC1}" type="pres">
      <dgm:prSet presAssocID="{2D8B6F40-5159-4674-8559-4C90FFB7CB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3846A53-9EF9-49E9-A176-599422C09C09}" type="pres">
      <dgm:prSet presAssocID="{2D8B6F40-5159-4674-8559-4C90FFB7CB0C}" presName="spaceRect" presStyleCnt="0"/>
      <dgm:spPr/>
    </dgm:pt>
    <dgm:pt modelId="{66AD8E74-DAA1-4AC3-B8A0-8F5F71970D11}" type="pres">
      <dgm:prSet presAssocID="{2D8B6F40-5159-4674-8559-4C90FFB7CB0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94A3E61-5685-41B3-801A-D6FAB10D673E}" type="presOf" srcId="{12CEFBE6-6C2A-4FD7-8358-49794F9B6689}" destId="{6C363428-8111-4709-BDBF-76D39CABA934}" srcOrd="0" destOrd="0" presId="urn:microsoft.com/office/officeart/2018/2/layout/IconVerticalSolidList"/>
    <dgm:cxn modelId="{A3A2AA79-EA9A-4963-B7D6-19BB795A5AFB}" type="presOf" srcId="{2267E161-78A5-4254-B823-2AC9D22828C4}" destId="{19D24D1A-13EB-47A4-90FF-55FC59516F9F}" srcOrd="0" destOrd="0" presId="urn:microsoft.com/office/officeart/2018/2/layout/IconVerticalSolidList"/>
    <dgm:cxn modelId="{D7411799-69F4-4D07-BAE9-AA3AF7C5285C}" srcId="{12CEFBE6-6C2A-4FD7-8358-49794F9B6689}" destId="{2D8B6F40-5159-4674-8559-4C90FFB7CB0C}" srcOrd="3" destOrd="0" parTransId="{8D87FC7B-06A4-43BC-B4DA-5799AFDAFA15}" sibTransId="{FD400B89-D436-4D2F-AB28-87FBE4EF6B1D}"/>
    <dgm:cxn modelId="{498EC49B-9E7D-43D2-84AD-79BF6DC9E862}" srcId="{12CEFBE6-6C2A-4FD7-8358-49794F9B6689}" destId="{2267E161-78A5-4254-B823-2AC9D22828C4}" srcOrd="2" destOrd="0" parTransId="{1907071F-5D7B-4398-93CE-6D2035A21110}" sibTransId="{B4C10421-E87F-46C6-93E2-6245D71B544C}"/>
    <dgm:cxn modelId="{8AC147A8-4BA3-4DF3-9A8F-B3EAA076C54F}" type="presOf" srcId="{AB659B7A-4457-4CBF-A923-57B228D208C6}" destId="{0BAA3805-1772-444F-A22D-8EE31DEF05B3}" srcOrd="0" destOrd="0" presId="urn:microsoft.com/office/officeart/2018/2/layout/IconVerticalSolidList"/>
    <dgm:cxn modelId="{F79E67B4-0BC2-4841-9934-4419FCE23958}" srcId="{12CEFBE6-6C2A-4FD7-8358-49794F9B6689}" destId="{B464A053-ACF5-4D16-9937-BFDF1A56B176}" srcOrd="1" destOrd="0" parTransId="{0A165CAC-F003-4B0D-9BF7-8E61E5BE6EE2}" sibTransId="{DEF25C22-6AD4-4EF8-82D1-60CAF0DADAA2}"/>
    <dgm:cxn modelId="{6CD277C4-3E43-4C9D-A6C6-FF2D6BED8D58}" type="presOf" srcId="{2D8B6F40-5159-4674-8559-4C90FFB7CB0C}" destId="{66AD8E74-DAA1-4AC3-B8A0-8F5F71970D11}" srcOrd="0" destOrd="0" presId="urn:microsoft.com/office/officeart/2018/2/layout/IconVerticalSolidList"/>
    <dgm:cxn modelId="{FF3F0DC5-8F61-465C-92D6-AC020E702895}" type="presOf" srcId="{B464A053-ACF5-4D16-9937-BFDF1A56B176}" destId="{E97E06CC-BE1C-4991-AFDC-86C56D1357FE}" srcOrd="0" destOrd="0" presId="urn:microsoft.com/office/officeart/2018/2/layout/IconVerticalSolidList"/>
    <dgm:cxn modelId="{A5B661C5-2BAC-445C-AB0F-CAFAA1AF17D3}" srcId="{12CEFBE6-6C2A-4FD7-8358-49794F9B6689}" destId="{AB659B7A-4457-4CBF-A923-57B228D208C6}" srcOrd="0" destOrd="0" parTransId="{A14B37C9-D5BB-4C4B-8AAD-19DA6435286D}" sibTransId="{3186C264-BC49-41A7-803A-F13F4D3975ED}"/>
    <dgm:cxn modelId="{4AF9946A-5196-459F-82D1-D28238302D96}" type="presParOf" srcId="{6C363428-8111-4709-BDBF-76D39CABA934}" destId="{64C9E276-B28D-4924-A6FF-69B732E2DD07}" srcOrd="0" destOrd="0" presId="urn:microsoft.com/office/officeart/2018/2/layout/IconVerticalSolidList"/>
    <dgm:cxn modelId="{C4B3B678-ABB7-4540-A182-FFA393872579}" type="presParOf" srcId="{64C9E276-B28D-4924-A6FF-69B732E2DD07}" destId="{5D8F946A-5966-498E-98EC-52A87C4B673D}" srcOrd="0" destOrd="0" presId="urn:microsoft.com/office/officeart/2018/2/layout/IconVerticalSolidList"/>
    <dgm:cxn modelId="{36D8A5F4-E36A-4BE7-A6C0-1CE76F467F0B}" type="presParOf" srcId="{64C9E276-B28D-4924-A6FF-69B732E2DD07}" destId="{662818F4-E6FB-4A3B-9CCD-C691F32066FB}" srcOrd="1" destOrd="0" presId="urn:microsoft.com/office/officeart/2018/2/layout/IconVerticalSolidList"/>
    <dgm:cxn modelId="{A55D3AA1-B261-401B-94A3-77465E09628B}" type="presParOf" srcId="{64C9E276-B28D-4924-A6FF-69B732E2DD07}" destId="{5092F1BC-D836-43B9-9509-8C0106AE94D8}" srcOrd="2" destOrd="0" presId="urn:microsoft.com/office/officeart/2018/2/layout/IconVerticalSolidList"/>
    <dgm:cxn modelId="{3985A8FC-8AD1-44C5-AB5F-26FD6C36D7CC}" type="presParOf" srcId="{64C9E276-B28D-4924-A6FF-69B732E2DD07}" destId="{0BAA3805-1772-444F-A22D-8EE31DEF05B3}" srcOrd="3" destOrd="0" presId="urn:microsoft.com/office/officeart/2018/2/layout/IconVerticalSolidList"/>
    <dgm:cxn modelId="{E9FCFA70-3E96-4631-976E-395B509EF3F0}" type="presParOf" srcId="{6C363428-8111-4709-BDBF-76D39CABA934}" destId="{748E1B94-488C-4D04-9984-F5F88AD08AFD}" srcOrd="1" destOrd="0" presId="urn:microsoft.com/office/officeart/2018/2/layout/IconVerticalSolidList"/>
    <dgm:cxn modelId="{81FFF400-5BC7-41C7-B7CC-566967855579}" type="presParOf" srcId="{6C363428-8111-4709-BDBF-76D39CABA934}" destId="{27FA3E4F-E792-42F2-88FB-C9946345E822}" srcOrd="2" destOrd="0" presId="urn:microsoft.com/office/officeart/2018/2/layout/IconVerticalSolidList"/>
    <dgm:cxn modelId="{782CE163-FB22-4121-B5A2-903D20F6B842}" type="presParOf" srcId="{27FA3E4F-E792-42F2-88FB-C9946345E822}" destId="{397107A1-E3DC-4624-9EFC-37942A1BA718}" srcOrd="0" destOrd="0" presId="urn:microsoft.com/office/officeart/2018/2/layout/IconVerticalSolidList"/>
    <dgm:cxn modelId="{58584834-EEB0-4DB3-A9AA-9A9059285C87}" type="presParOf" srcId="{27FA3E4F-E792-42F2-88FB-C9946345E822}" destId="{3F269327-4C39-4BEB-82D1-3D8E21CC85B9}" srcOrd="1" destOrd="0" presId="urn:microsoft.com/office/officeart/2018/2/layout/IconVerticalSolidList"/>
    <dgm:cxn modelId="{F81C5BDF-B0CE-4329-87BD-C91AD6963FFE}" type="presParOf" srcId="{27FA3E4F-E792-42F2-88FB-C9946345E822}" destId="{14B5D384-24D2-47D7-9933-D587E9D7CCC6}" srcOrd="2" destOrd="0" presId="urn:microsoft.com/office/officeart/2018/2/layout/IconVerticalSolidList"/>
    <dgm:cxn modelId="{C6DA78DB-80AE-4C73-8708-9E49F616DDDD}" type="presParOf" srcId="{27FA3E4F-E792-42F2-88FB-C9946345E822}" destId="{E97E06CC-BE1C-4991-AFDC-86C56D1357FE}" srcOrd="3" destOrd="0" presId="urn:microsoft.com/office/officeart/2018/2/layout/IconVerticalSolidList"/>
    <dgm:cxn modelId="{CB8BD233-DF99-4AAD-AC78-6AF2B81C17A2}" type="presParOf" srcId="{6C363428-8111-4709-BDBF-76D39CABA934}" destId="{4A932741-C0D2-45C0-AE7E-6003388EA1E1}" srcOrd="3" destOrd="0" presId="urn:microsoft.com/office/officeart/2018/2/layout/IconVerticalSolidList"/>
    <dgm:cxn modelId="{25D7B269-15DA-4006-A6D1-B914C6FA2467}" type="presParOf" srcId="{6C363428-8111-4709-BDBF-76D39CABA934}" destId="{B9765423-333A-4630-96EE-E15EE91E0883}" srcOrd="4" destOrd="0" presId="urn:microsoft.com/office/officeart/2018/2/layout/IconVerticalSolidList"/>
    <dgm:cxn modelId="{054CDA30-B879-4CDE-AFD4-C6789BEBBC36}" type="presParOf" srcId="{B9765423-333A-4630-96EE-E15EE91E0883}" destId="{1880C4A8-5CD8-4089-8402-830FF6A67319}" srcOrd="0" destOrd="0" presId="urn:microsoft.com/office/officeart/2018/2/layout/IconVerticalSolidList"/>
    <dgm:cxn modelId="{53BC7838-0DD3-45AE-BE99-193C99ABB920}" type="presParOf" srcId="{B9765423-333A-4630-96EE-E15EE91E0883}" destId="{AA371BF8-C664-44CD-A08B-1F21AC8B99F7}" srcOrd="1" destOrd="0" presId="urn:microsoft.com/office/officeart/2018/2/layout/IconVerticalSolidList"/>
    <dgm:cxn modelId="{36D7852C-F86A-42DC-891C-A95D3AC1C07E}" type="presParOf" srcId="{B9765423-333A-4630-96EE-E15EE91E0883}" destId="{D7456B80-7B72-4844-AB72-BC2E7293D673}" srcOrd="2" destOrd="0" presId="urn:microsoft.com/office/officeart/2018/2/layout/IconVerticalSolidList"/>
    <dgm:cxn modelId="{103ACE1D-4B05-4BF4-B626-E3CC4E301A1C}" type="presParOf" srcId="{B9765423-333A-4630-96EE-E15EE91E0883}" destId="{19D24D1A-13EB-47A4-90FF-55FC59516F9F}" srcOrd="3" destOrd="0" presId="urn:microsoft.com/office/officeart/2018/2/layout/IconVerticalSolidList"/>
    <dgm:cxn modelId="{9BB26351-02A8-4B51-AD41-6BE764BEBB53}" type="presParOf" srcId="{6C363428-8111-4709-BDBF-76D39CABA934}" destId="{AC56790B-B958-43F3-A022-AD271A0C5118}" srcOrd="5" destOrd="0" presId="urn:microsoft.com/office/officeart/2018/2/layout/IconVerticalSolidList"/>
    <dgm:cxn modelId="{FFD450EB-DD9A-46FD-ABEB-ABF60E110C10}" type="presParOf" srcId="{6C363428-8111-4709-BDBF-76D39CABA934}" destId="{0D9FD06F-7135-49B0-8C9B-3740B5D23FF1}" srcOrd="6" destOrd="0" presId="urn:microsoft.com/office/officeart/2018/2/layout/IconVerticalSolidList"/>
    <dgm:cxn modelId="{73562A40-6E15-453A-B88D-AB9244DD01F6}" type="presParOf" srcId="{0D9FD06F-7135-49B0-8C9B-3740B5D23FF1}" destId="{4E1B77F5-EACF-4D15-98E6-DAE82166779D}" srcOrd="0" destOrd="0" presId="urn:microsoft.com/office/officeart/2018/2/layout/IconVerticalSolidList"/>
    <dgm:cxn modelId="{3BF2CFE2-2936-47CB-BFD3-843AC841DD03}" type="presParOf" srcId="{0D9FD06F-7135-49B0-8C9B-3740B5D23FF1}" destId="{0A0AF9AB-4536-4E9F-97A8-073CDB856BC1}" srcOrd="1" destOrd="0" presId="urn:microsoft.com/office/officeart/2018/2/layout/IconVerticalSolidList"/>
    <dgm:cxn modelId="{D3439604-F8B2-4ACE-97B3-ED152EF95EF2}" type="presParOf" srcId="{0D9FD06F-7135-49B0-8C9B-3740B5D23FF1}" destId="{F3846A53-9EF9-49E9-A176-599422C09C09}" srcOrd="2" destOrd="0" presId="urn:microsoft.com/office/officeart/2018/2/layout/IconVerticalSolidList"/>
    <dgm:cxn modelId="{CF7DE4D7-2B3B-410E-8C86-8D0205BE1BDC}" type="presParOf" srcId="{0D9FD06F-7135-49B0-8C9B-3740B5D23FF1}" destId="{66AD8E74-DAA1-4AC3-B8A0-8F5F71970D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3333B2-B292-4849-A939-AA92BBA617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AE9485-4988-46CD-8437-3D12326FBAB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/>
            <a:t>Volumes per Day</a:t>
          </a:r>
          <a:endParaRPr lang="en-US"/>
        </a:p>
      </dgm:t>
    </dgm:pt>
    <dgm:pt modelId="{E73580AE-5FDF-4771-AA21-5A31F309A967}" type="parTrans" cxnId="{443E30F7-72F3-4FBE-8EB4-B264343DC28A}">
      <dgm:prSet/>
      <dgm:spPr/>
      <dgm:t>
        <a:bodyPr/>
        <a:lstStyle/>
        <a:p>
          <a:endParaRPr lang="en-US"/>
        </a:p>
      </dgm:t>
    </dgm:pt>
    <dgm:pt modelId="{3EE9875F-D598-44EE-903C-550FDACEBB6D}" type="sibTrans" cxnId="{443E30F7-72F3-4FBE-8EB4-B264343DC28A}">
      <dgm:prSet/>
      <dgm:spPr/>
      <dgm:t>
        <a:bodyPr/>
        <a:lstStyle/>
        <a:p>
          <a:endParaRPr lang="en-US"/>
        </a:p>
      </dgm:t>
    </dgm:pt>
    <dgm:pt modelId="{7437D211-B2B0-473A-9807-F18CE1ECB45F}">
      <dgm:prSet/>
      <dgm:spPr/>
      <dgm:t>
        <a:bodyPr/>
        <a:lstStyle/>
        <a:p>
          <a:pPr>
            <a:lnSpc>
              <a:spcPct val="100000"/>
            </a:lnSpc>
          </a:pPr>
          <a:r>
            <a:rPr lang="en-PH"/>
            <a:t>Agent Availability</a:t>
          </a:r>
          <a:endParaRPr lang="en-US"/>
        </a:p>
      </dgm:t>
    </dgm:pt>
    <dgm:pt modelId="{F87545DC-97BD-4342-883E-86654F90DA71}" type="parTrans" cxnId="{36E700B5-5073-4B2D-8DA2-5F82453CFCB5}">
      <dgm:prSet/>
      <dgm:spPr/>
      <dgm:t>
        <a:bodyPr/>
        <a:lstStyle/>
        <a:p>
          <a:endParaRPr lang="en-US"/>
        </a:p>
      </dgm:t>
    </dgm:pt>
    <dgm:pt modelId="{535DD75D-22C4-4D63-8E9F-DFBD5E231366}" type="sibTrans" cxnId="{36E700B5-5073-4B2D-8DA2-5F82453CFCB5}">
      <dgm:prSet/>
      <dgm:spPr/>
      <dgm:t>
        <a:bodyPr/>
        <a:lstStyle/>
        <a:p>
          <a:endParaRPr lang="en-US"/>
        </a:p>
      </dgm:t>
    </dgm:pt>
    <dgm:pt modelId="{48E5690E-0622-4266-B608-F34133F3DE76}">
      <dgm:prSet/>
      <dgm:spPr/>
      <dgm:t>
        <a:bodyPr/>
        <a:lstStyle/>
        <a:p>
          <a:pPr>
            <a:lnSpc>
              <a:spcPct val="100000"/>
            </a:lnSpc>
          </a:pPr>
          <a:r>
            <a:rPr lang="en-PH"/>
            <a:t>Average Handling Time</a:t>
          </a:r>
          <a:endParaRPr lang="en-US"/>
        </a:p>
      </dgm:t>
    </dgm:pt>
    <dgm:pt modelId="{81DF708B-4E2B-41B5-A864-0996BC5D56B2}" type="parTrans" cxnId="{B0234019-DE84-4EC0-BBF1-AF0CFE57BA20}">
      <dgm:prSet/>
      <dgm:spPr/>
      <dgm:t>
        <a:bodyPr/>
        <a:lstStyle/>
        <a:p>
          <a:endParaRPr lang="en-US"/>
        </a:p>
      </dgm:t>
    </dgm:pt>
    <dgm:pt modelId="{9189E92F-FD12-4199-823A-390894D56457}" type="sibTrans" cxnId="{B0234019-DE84-4EC0-BBF1-AF0CFE57BA20}">
      <dgm:prSet/>
      <dgm:spPr/>
      <dgm:t>
        <a:bodyPr/>
        <a:lstStyle/>
        <a:p>
          <a:endParaRPr lang="en-US"/>
        </a:p>
      </dgm:t>
    </dgm:pt>
    <dgm:pt modelId="{EB0978F4-2A3F-448F-89AD-8CD45B6F6F05}">
      <dgm:prSet/>
      <dgm:spPr/>
      <dgm:t>
        <a:bodyPr/>
        <a:lstStyle/>
        <a:p>
          <a:pPr>
            <a:lnSpc>
              <a:spcPct val="100000"/>
            </a:lnSpc>
          </a:pPr>
          <a:r>
            <a:rPr lang="en-PH"/>
            <a:t>Customer Satisfaction Score</a:t>
          </a:r>
          <a:endParaRPr lang="en-US"/>
        </a:p>
      </dgm:t>
    </dgm:pt>
    <dgm:pt modelId="{112D56DD-695A-419D-AFFC-57087C800635}" type="parTrans" cxnId="{46E0C73F-A194-4720-9D0C-3BC1F61DE6A1}">
      <dgm:prSet/>
      <dgm:spPr/>
      <dgm:t>
        <a:bodyPr/>
        <a:lstStyle/>
        <a:p>
          <a:endParaRPr lang="en-US"/>
        </a:p>
      </dgm:t>
    </dgm:pt>
    <dgm:pt modelId="{89B726CA-C462-4266-A948-E232A119E2E2}" type="sibTrans" cxnId="{46E0C73F-A194-4720-9D0C-3BC1F61DE6A1}">
      <dgm:prSet/>
      <dgm:spPr/>
      <dgm:t>
        <a:bodyPr/>
        <a:lstStyle/>
        <a:p>
          <a:endParaRPr lang="en-US"/>
        </a:p>
      </dgm:t>
    </dgm:pt>
    <dgm:pt modelId="{FC51A01C-4B9D-4251-91C7-28BC7AC59B62}">
      <dgm:prSet/>
      <dgm:spPr/>
      <dgm:t>
        <a:bodyPr/>
        <a:lstStyle/>
        <a:p>
          <a:pPr>
            <a:lnSpc>
              <a:spcPct val="100000"/>
            </a:lnSpc>
          </a:pPr>
          <a:r>
            <a:rPr lang="en-PH"/>
            <a:t>First Contact Resolution Rate</a:t>
          </a:r>
          <a:endParaRPr lang="en-US"/>
        </a:p>
      </dgm:t>
    </dgm:pt>
    <dgm:pt modelId="{1AF19011-5684-486A-995B-75A82F6031DD}" type="parTrans" cxnId="{BEB11D70-C17D-4BD5-B783-F893572EA5C0}">
      <dgm:prSet/>
      <dgm:spPr/>
      <dgm:t>
        <a:bodyPr/>
        <a:lstStyle/>
        <a:p>
          <a:endParaRPr lang="en-US"/>
        </a:p>
      </dgm:t>
    </dgm:pt>
    <dgm:pt modelId="{764E9B36-8B0F-4610-8BB8-461E6A5C2F90}" type="sibTrans" cxnId="{BEB11D70-C17D-4BD5-B783-F893572EA5C0}">
      <dgm:prSet/>
      <dgm:spPr/>
      <dgm:t>
        <a:bodyPr/>
        <a:lstStyle/>
        <a:p>
          <a:endParaRPr lang="en-US"/>
        </a:p>
      </dgm:t>
    </dgm:pt>
    <dgm:pt modelId="{D275977E-01A4-4E1A-B671-E2F01BF2619E}" type="pres">
      <dgm:prSet presAssocID="{3C3333B2-B292-4849-A939-AA92BBA617F9}" presName="root" presStyleCnt="0">
        <dgm:presLayoutVars>
          <dgm:dir/>
          <dgm:resizeHandles val="exact"/>
        </dgm:presLayoutVars>
      </dgm:prSet>
      <dgm:spPr/>
    </dgm:pt>
    <dgm:pt modelId="{638C9F56-EE21-4E37-A253-BB932AD9AB33}" type="pres">
      <dgm:prSet presAssocID="{70AE9485-4988-46CD-8437-3D12326FBAB4}" presName="compNode" presStyleCnt="0"/>
      <dgm:spPr/>
    </dgm:pt>
    <dgm:pt modelId="{85C526CC-ECC8-4CB2-9AE6-F5391FF484B8}" type="pres">
      <dgm:prSet presAssocID="{70AE9485-4988-46CD-8437-3D12326FBAB4}" presName="bgRect" presStyleLbl="bgShp" presStyleIdx="0" presStyleCnt="5"/>
      <dgm:spPr/>
    </dgm:pt>
    <dgm:pt modelId="{500185C8-9DC3-4BE1-97F1-06963361D1AC}" type="pres">
      <dgm:prSet presAssocID="{70AE9485-4988-46CD-8437-3D12326FBAB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9C6F05E-3133-4BAF-8594-78073847EE7F}" type="pres">
      <dgm:prSet presAssocID="{70AE9485-4988-46CD-8437-3D12326FBAB4}" presName="spaceRect" presStyleCnt="0"/>
      <dgm:spPr/>
    </dgm:pt>
    <dgm:pt modelId="{1B7C860C-9C64-4C64-B50A-438AFC84FD07}" type="pres">
      <dgm:prSet presAssocID="{70AE9485-4988-46CD-8437-3D12326FBAB4}" presName="parTx" presStyleLbl="revTx" presStyleIdx="0" presStyleCnt="5">
        <dgm:presLayoutVars>
          <dgm:chMax val="0"/>
          <dgm:chPref val="0"/>
        </dgm:presLayoutVars>
      </dgm:prSet>
      <dgm:spPr/>
    </dgm:pt>
    <dgm:pt modelId="{2A8E00EF-2E48-434D-BC0C-6DFDE827B67B}" type="pres">
      <dgm:prSet presAssocID="{3EE9875F-D598-44EE-903C-550FDACEBB6D}" presName="sibTrans" presStyleCnt="0"/>
      <dgm:spPr/>
    </dgm:pt>
    <dgm:pt modelId="{0246E6A6-C2AF-401B-8D43-D140DEDB1A3F}" type="pres">
      <dgm:prSet presAssocID="{7437D211-B2B0-473A-9807-F18CE1ECB45F}" presName="compNode" presStyleCnt="0"/>
      <dgm:spPr/>
    </dgm:pt>
    <dgm:pt modelId="{D00CA9DA-2351-4942-97FB-B2291A9A859F}" type="pres">
      <dgm:prSet presAssocID="{7437D211-B2B0-473A-9807-F18CE1ECB45F}" presName="bgRect" presStyleLbl="bgShp" presStyleIdx="1" presStyleCnt="5"/>
      <dgm:spPr/>
    </dgm:pt>
    <dgm:pt modelId="{DE8F8C42-1AC0-484C-9248-0ABBBC893CC2}" type="pres">
      <dgm:prSet presAssocID="{7437D211-B2B0-473A-9807-F18CE1ECB4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BBCFF52-6A9E-4C84-B66C-AFC3963BCB98}" type="pres">
      <dgm:prSet presAssocID="{7437D211-B2B0-473A-9807-F18CE1ECB45F}" presName="spaceRect" presStyleCnt="0"/>
      <dgm:spPr/>
    </dgm:pt>
    <dgm:pt modelId="{E75A055B-48A9-4A4F-ACC0-1178E9F1448B}" type="pres">
      <dgm:prSet presAssocID="{7437D211-B2B0-473A-9807-F18CE1ECB45F}" presName="parTx" presStyleLbl="revTx" presStyleIdx="1" presStyleCnt="5">
        <dgm:presLayoutVars>
          <dgm:chMax val="0"/>
          <dgm:chPref val="0"/>
        </dgm:presLayoutVars>
      </dgm:prSet>
      <dgm:spPr/>
    </dgm:pt>
    <dgm:pt modelId="{B7644D02-E0AE-48F1-8A1E-DC6C5CF58749}" type="pres">
      <dgm:prSet presAssocID="{535DD75D-22C4-4D63-8E9F-DFBD5E231366}" presName="sibTrans" presStyleCnt="0"/>
      <dgm:spPr/>
    </dgm:pt>
    <dgm:pt modelId="{90C63C26-2115-42EE-9AA0-F8A7E9B2B7CC}" type="pres">
      <dgm:prSet presAssocID="{48E5690E-0622-4266-B608-F34133F3DE76}" presName="compNode" presStyleCnt="0"/>
      <dgm:spPr/>
    </dgm:pt>
    <dgm:pt modelId="{C95FBB63-6BFA-497C-8C70-87EFD1854B43}" type="pres">
      <dgm:prSet presAssocID="{48E5690E-0622-4266-B608-F34133F3DE76}" presName="bgRect" presStyleLbl="bgShp" presStyleIdx="2" presStyleCnt="5"/>
      <dgm:spPr/>
    </dgm:pt>
    <dgm:pt modelId="{B5969E7B-4480-49DC-A9DA-0FADB1E469F0}" type="pres">
      <dgm:prSet presAssocID="{48E5690E-0622-4266-B608-F34133F3DE7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F28E23A-F895-4FDD-AF01-F469EFECCC28}" type="pres">
      <dgm:prSet presAssocID="{48E5690E-0622-4266-B608-F34133F3DE76}" presName="spaceRect" presStyleCnt="0"/>
      <dgm:spPr/>
    </dgm:pt>
    <dgm:pt modelId="{30B4A4DE-C0DE-4971-9A97-D7531F5E322E}" type="pres">
      <dgm:prSet presAssocID="{48E5690E-0622-4266-B608-F34133F3DE76}" presName="parTx" presStyleLbl="revTx" presStyleIdx="2" presStyleCnt="5">
        <dgm:presLayoutVars>
          <dgm:chMax val="0"/>
          <dgm:chPref val="0"/>
        </dgm:presLayoutVars>
      </dgm:prSet>
      <dgm:spPr/>
    </dgm:pt>
    <dgm:pt modelId="{545A7BC0-EDD7-4D73-8D6E-77C8CACDF50D}" type="pres">
      <dgm:prSet presAssocID="{9189E92F-FD12-4199-823A-390894D56457}" presName="sibTrans" presStyleCnt="0"/>
      <dgm:spPr/>
    </dgm:pt>
    <dgm:pt modelId="{274E785B-969D-40AC-8D14-5CF1F5BEEEEF}" type="pres">
      <dgm:prSet presAssocID="{EB0978F4-2A3F-448F-89AD-8CD45B6F6F05}" presName="compNode" presStyleCnt="0"/>
      <dgm:spPr/>
    </dgm:pt>
    <dgm:pt modelId="{0D7DA00C-952F-43B1-A2D1-6230644487D6}" type="pres">
      <dgm:prSet presAssocID="{EB0978F4-2A3F-448F-89AD-8CD45B6F6F05}" presName="bgRect" presStyleLbl="bgShp" presStyleIdx="3" presStyleCnt="5"/>
      <dgm:spPr/>
    </dgm:pt>
    <dgm:pt modelId="{069A87E0-6EE7-4BA8-A11C-BCAB331E6713}" type="pres">
      <dgm:prSet presAssocID="{EB0978F4-2A3F-448F-89AD-8CD45B6F6F0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6E8AA3C1-F6D2-457A-817D-A6920A0CC493}" type="pres">
      <dgm:prSet presAssocID="{EB0978F4-2A3F-448F-89AD-8CD45B6F6F05}" presName="spaceRect" presStyleCnt="0"/>
      <dgm:spPr/>
    </dgm:pt>
    <dgm:pt modelId="{4FE42494-F2B6-41C2-B4F7-B2EEA69A49B8}" type="pres">
      <dgm:prSet presAssocID="{EB0978F4-2A3F-448F-89AD-8CD45B6F6F05}" presName="parTx" presStyleLbl="revTx" presStyleIdx="3" presStyleCnt="5">
        <dgm:presLayoutVars>
          <dgm:chMax val="0"/>
          <dgm:chPref val="0"/>
        </dgm:presLayoutVars>
      </dgm:prSet>
      <dgm:spPr/>
    </dgm:pt>
    <dgm:pt modelId="{6C95464F-4334-4840-BC04-309030B5C0AA}" type="pres">
      <dgm:prSet presAssocID="{89B726CA-C462-4266-A948-E232A119E2E2}" presName="sibTrans" presStyleCnt="0"/>
      <dgm:spPr/>
    </dgm:pt>
    <dgm:pt modelId="{0AACD591-2922-4B38-BFDA-425FF83B1AFF}" type="pres">
      <dgm:prSet presAssocID="{FC51A01C-4B9D-4251-91C7-28BC7AC59B62}" presName="compNode" presStyleCnt="0"/>
      <dgm:spPr/>
    </dgm:pt>
    <dgm:pt modelId="{63B83128-40F5-404B-A628-2CFF912AB858}" type="pres">
      <dgm:prSet presAssocID="{FC51A01C-4B9D-4251-91C7-28BC7AC59B62}" presName="bgRect" presStyleLbl="bgShp" presStyleIdx="4" presStyleCnt="5"/>
      <dgm:spPr/>
    </dgm:pt>
    <dgm:pt modelId="{A4E4AD7D-941B-496E-88E4-C55E2140CFD3}" type="pres">
      <dgm:prSet presAssocID="{FC51A01C-4B9D-4251-91C7-28BC7AC59B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F08C59D7-A0EB-4A69-B757-0FBAD0DE305C}" type="pres">
      <dgm:prSet presAssocID="{FC51A01C-4B9D-4251-91C7-28BC7AC59B62}" presName="spaceRect" presStyleCnt="0"/>
      <dgm:spPr/>
    </dgm:pt>
    <dgm:pt modelId="{0BD77F93-49DF-41B4-9009-99323ADC6007}" type="pres">
      <dgm:prSet presAssocID="{FC51A01C-4B9D-4251-91C7-28BC7AC59B6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B820613-DAC4-4A5F-AA66-3A0F47600291}" type="presOf" srcId="{70AE9485-4988-46CD-8437-3D12326FBAB4}" destId="{1B7C860C-9C64-4C64-B50A-438AFC84FD07}" srcOrd="0" destOrd="0" presId="urn:microsoft.com/office/officeart/2018/2/layout/IconVerticalSolidList"/>
    <dgm:cxn modelId="{B0234019-DE84-4EC0-BBF1-AF0CFE57BA20}" srcId="{3C3333B2-B292-4849-A939-AA92BBA617F9}" destId="{48E5690E-0622-4266-B608-F34133F3DE76}" srcOrd="2" destOrd="0" parTransId="{81DF708B-4E2B-41B5-A864-0996BC5D56B2}" sibTransId="{9189E92F-FD12-4199-823A-390894D56457}"/>
    <dgm:cxn modelId="{CFFE9A2D-BCA4-42F2-A5CB-574E91BF04D5}" type="presOf" srcId="{EB0978F4-2A3F-448F-89AD-8CD45B6F6F05}" destId="{4FE42494-F2B6-41C2-B4F7-B2EEA69A49B8}" srcOrd="0" destOrd="0" presId="urn:microsoft.com/office/officeart/2018/2/layout/IconVerticalSolidList"/>
    <dgm:cxn modelId="{46E0C73F-A194-4720-9D0C-3BC1F61DE6A1}" srcId="{3C3333B2-B292-4849-A939-AA92BBA617F9}" destId="{EB0978F4-2A3F-448F-89AD-8CD45B6F6F05}" srcOrd="3" destOrd="0" parTransId="{112D56DD-695A-419D-AFFC-57087C800635}" sibTransId="{89B726CA-C462-4266-A948-E232A119E2E2}"/>
    <dgm:cxn modelId="{0F163843-A04B-415B-9C68-F772FE2D3CAB}" type="presOf" srcId="{FC51A01C-4B9D-4251-91C7-28BC7AC59B62}" destId="{0BD77F93-49DF-41B4-9009-99323ADC6007}" srcOrd="0" destOrd="0" presId="urn:microsoft.com/office/officeart/2018/2/layout/IconVerticalSolidList"/>
    <dgm:cxn modelId="{BEB11D70-C17D-4BD5-B783-F893572EA5C0}" srcId="{3C3333B2-B292-4849-A939-AA92BBA617F9}" destId="{FC51A01C-4B9D-4251-91C7-28BC7AC59B62}" srcOrd="4" destOrd="0" parTransId="{1AF19011-5684-486A-995B-75A82F6031DD}" sibTransId="{764E9B36-8B0F-4610-8BB8-461E6A5C2F90}"/>
    <dgm:cxn modelId="{9EF64497-7C9B-454C-B579-CB6204C01948}" type="presOf" srcId="{7437D211-B2B0-473A-9807-F18CE1ECB45F}" destId="{E75A055B-48A9-4A4F-ACC0-1178E9F1448B}" srcOrd="0" destOrd="0" presId="urn:microsoft.com/office/officeart/2018/2/layout/IconVerticalSolidList"/>
    <dgm:cxn modelId="{C8BAD1A1-01DB-4CCD-9715-776522E24A86}" type="presOf" srcId="{3C3333B2-B292-4849-A939-AA92BBA617F9}" destId="{D275977E-01A4-4E1A-B671-E2F01BF2619E}" srcOrd="0" destOrd="0" presId="urn:microsoft.com/office/officeart/2018/2/layout/IconVerticalSolidList"/>
    <dgm:cxn modelId="{F64686B2-B358-4A5B-A6EE-8E4A02EC7B04}" type="presOf" srcId="{48E5690E-0622-4266-B608-F34133F3DE76}" destId="{30B4A4DE-C0DE-4971-9A97-D7531F5E322E}" srcOrd="0" destOrd="0" presId="urn:microsoft.com/office/officeart/2018/2/layout/IconVerticalSolidList"/>
    <dgm:cxn modelId="{36E700B5-5073-4B2D-8DA2-5F82453CFCB5}" srcId="{3C3333B2-B292-4849-A939-AA92BBA617F9}" destId="{7437D211-B2B0-473A-9807-F18CE1ECB45F}" srcOrd="1" destOrd="0" parTransId="{F87545DC-97BD-4342-883E-86654F90DA71}" sibTransId="{535DD75D-22C4-4D63-8E9F-DFBD5E231366}"/>
    <dgm:cxn modelId="{443E30F7-72F3-4FBE-8EB4-B264343DC28A}" srcId="{3C3333B2-B292-4849-A939-AA92BBA617F9}" destId="{70AE9485-4988-46CD-8437-3D12326FBAB4}" srcOrd="0" destOrd="0" parTransId="{E73580AE-5FDF-4771-AA21-5A31F309A967}" sibTransId="{3EE9875F-D598-44EE-903C-550FDACEBB6D}"/>
    <dgm:cxn modelId="{62E1C9B0-91A3-42E6-A72A-1C8DC4B297E6}" type="presParOf" srcId="{D275977E-01A4-4E1A-B671-E2F01BF2619E}" destId="{638C9F56-EE21-4E37-A253-BB932AD9AB33}" srcOrd="0" destOrd="0" presId="urn:microsoft.com/office/officeart/2018/2/layout/IconVerticalSolidList"/>
    <dgm:cxn modelId="{F704C603-E202-405F-A15D-55EABF9A6C36}" type="presParOf" srcId="{638C9F56-EE21-4E37-A253-BB932AD9AB33}" destId="{85C526CC-ECC8-4CB2-9AE6-F5391FF484B8}" srcOrd="0" destOrd="0" presId="urn:microsoft.com/office/officeart/2018/2/layout/IconVerticalSolidList"/>
    <dgm:cxn modelId="{535E1324-6451-498A-B9A7-4010324C1C44}" type="presParOf" srcId="{638C9F56-EE21-4E37-A253-BB932AD9AB33}" destId="{500185C8-9DC3-4BE1-97F1-06963361D1AC}" srcOrd="1" destOrd="0" presId="urn:microsoft.com/office/officeart/2018/2/layout/IconVerticalSolidList"/>
    <dgm:cxn modelId="{5431AA66-B9C4-455A-AFE4-F3A3F01452CC}" type="presParOf" srcId="{638C9F56-EE21-4E37-A253-BB932AD9AB33}" destId="{39C6F05E-3133-4BAF-8594-78073847EE7F}" srcOrd="2" destOrd="0" presId="urn:microsoft.com/office/officeart/2018/2/layout/IconVerticalSolidList"/>
    <dgm:cxn modelId="{4CCDA2DE-0EE6-4A84-8C2F-75474BDE9A24}" type="presParOf" srcId="{638C9F56-EE21-4E37-A253-BB932AD9AB33}" destId="{1B7C860C-9C64-4C64-B50A-438AFC84FD07}" srcOrd="3" destOrd="0" presId="urn:microsoft.com/office/officeart/2018/2/layout/IconVerticalSolidList"/>
    <dgm:cxn modelId="{A1987984-3928-4AE8-8A1B-126BE259B08D}" type="presParOf" srcId="{D275977E-01A4-4E1A-B671-E2F01BF2619E}" destId="{2A8E00EF-2E48-434D-BC0C-6DFDE827B67B}" srcOrd="1" destOrd="0" presId="urn:microsoft.com/office/officeart/2018/2/layout/IconVerticalSolidList"/>
    <dgm:cxn modelId="{661CD6F0-EC9C-4293-A889-481EB4081DB9}" type="presParOf" srcId="{D275977E-01A4-4E1A-B671-E2F01BF2619E}" destId="{0246E6A6-C2AF-401B-8D43-D140DEDB1A3F}" srcOrd="2" destOrd="0" presId="urn:microsoft.com/office/officeart/2018/2/layout/IconVerticalSolidList"/>
    <dgm:cxn modelId="{79E742FA-384E-4D65-A0CD-074F0CF3D107}" type="presParOf" srcId="{0246E6A6-C2AF-401B-8D43-D140DEDB1A3F}" destId="{D00CA9DA-2351-4942-97FB-B2291A9A859F}" srcOrd="0" destOrd="0" presId="urn:microsoft.com/office/officeart/2018/2/layout/IconVerticalSolidList"/>
    <dgm:cxn modelId="{69211321-424C-49B5-A70F-C351EB21EF72}" type="presParOf" srcId="{0246E6A6-C2AF-401B-8D43-D140DEDB1A3F}" destId="{DE8F8C42-1AC0-484C-9248-0ABBBC893CC2}" srcOrd="1" destOrd="0" presId="urn:microsoft.com/office/officeart/2018/2/layout/IconVerticalSolidList"/>
    <dgm:cxn modelId="{708A4378-E719-4580-B9F0-D0E71B4AF4B8}" type="presParOf" srcId="{0246E6A6-C2AF-401B-8D43-D140DEDB1A3F}" destId="{1BBCFF52-6A9E-4C84-B66C-AFC3963BCB98}" srcOrd="2" destOrd="0" presId="urn:microsoft.com/office/officeart/2018/2/layout/IconVerticalSolidList"/>
    <dgm:cxn modelId="{03D851CB-5885-4529-82F8-CB61185D0771}" type="presParOf" srcId="{0246E6A6-C2AF-401B-8D43-D140DEDB1A3F}" destId="{E75A055B-48A9-4A4F-ACC0-1178E9F1448B}" srcOrd="3" destOrd="0" presId="urn:microsoft.com/office/officeart/2018/2/layout/IconVerticalSolidList"/>
    <dgm:cxn modelId="{9DE6BC12-259F-41D6-A459-2A5F5FB80703}" type="presParOf" srcId="{D275977E-01A4-4E1A-B671-E2F01BF2619E}" destId="{B7644D02-E0AE-48F1-8A1E-DC6C5CF58749}" srcOrd="3" destOrd="0" presId="urn:microsoft.com/office/officeart/2018/2/layout/IconVerticalSolidList"/>
    <dgm:cxn modelId="{4375BEB0-EFE0-4AB2-B135-DF3815424056}" type="presParOf" srcId="{D275977E-01A4-4E1A-B671-E2F01BF2619E}" destId="{90C63C26-2115-42EE-9AA0-F8A7E9B2B7CC}" srcOrd="4" destOrd="0" presId="urn:microsoft.com/office/officeart/2018/2/layout/IconVerticalSolidList"/>
    <dgm:cxn modelId="{D68FC1AE-B2DE-4419-9B4C-02E44B996532}" type="presParOf" srcId="{90C63C26-2115-42EE-9AA0-F8A7E9B2B7CC}" destId="{C95FBB63-6BFA-497C-8C70-87EFD1854B43}" srcOrd="0" destOrd="0" presId="urn:microsoft.com/office/officeart/2018/2/layout/IconVerticalSolidList"/>
    <dgm:cxn modelId="{E2953C1B-BC88-451D-BA0B-C808A49089B3}" type="presParOf" srcId="{90C63C26-2115-42EE-9AA0-F8A7E9B2B7CC}" destId="{B5969E7B-4480-49DC-A9DA-0FADB1E469F0}" srcOrd="1" destOrd="0" presId="urn:microsoft.com/office/officeart/2018/2/layout/IconVerticalSolidList"/>
    <dgm:cxn modelId="{E22853B2-A4AC-4D20-A266-7890F3480D7D}" type="presParOf" srcId="{90C63C26-2115-42EE-9AA0-F8A7E9B2B7CC}" destId="{DF28E23A-F895-4FDD-AF01-F469EFECCC28}" srcOrd="2" destOrd="0" presId="urn:microsoft.com/office/officeart/2018/2/layout/IconVerticalSolidList"/>
    <dgm:cxn modelId="{C49FCE40-3CF7-45E8-99C6-5AABC72A67A4}" type="presParOf" srcId="{90C63C26-2115-42EE-9AA0-F8A7E9B2B7CC}" destId="{30B4A4DE-C0DE-4971-9A97-D7531F5E322E}" srcOrd="3" destOrd="0" presId="urn:microsoft.com/office/officeart/2018/2/layout/IconVerticalSolidList"/>
    <dgm:cxn modelId="{DCA63C6C-9B33-4E66-AE47-B682020874B4}" type="presParOf" srcId="{D275977E-01A4-4E1A-B671-E2F01BF2619E}" destId="{545A7BC0-EDD7-4D73-8D6E-77C8CACDF50D}" srcOrd="5" destOrd="0" presId="urn:microsoft.com/office/officeart/2018/2/layout/IconVerticalSolidList"/>
    <dgm:cxn modelId="{F62AEF20-50D9-4C38-B71A-BAE8D55C3779}" type="presParOf" srcId="{D275977E-01A4-4E1A-B671-E2F01BF2619E}" destId="{274E785B-969D-40AC-8D14-5CF1F5BEEEEF}" srcOrd="6" destOrd="0" presId="urn:microsoft.com/office/officeart/2018/2/layout/IconVerticalSolidList"/>
    <dgm:cxn modelId="{4C882478-D454-48C1-B5E7-763D454F6469}" type="presParOf" srcId="{274E785B-969D-40AC-8D14-5CF1F5BEEEEF}" destId="{0D7DA00C-952F-43B1-A2D1-6230644487D6}" srcOrd="0" destOrd="0" presId="urn:microsoft.com/office/officeart/2018/2/layout/IconVerticalSolidList"/>
    <dgm:cxn modelId="{E87D2CC3-90A6-47AB-A3F9-B50A63AD9F22}" type="presParOf" srcId="{274E785B-969D-40AC-8D14-5CF1F5BEEEEF}" destId="{069A87E0-6EE7-4BA8-A11C-BCAB331E6713}" srcOrd="1" destOrd="0" presId="urn:microsoft.com/office/officeart/2018/2/layout/IconVerticalSolidList"/>
    <dgm:cxn modelId="{7FD4C7EB-DB8F-42A0-B9DF-9E61F1339385}" type="presParOf" srcId="{274E785B-969D-40AC-8D14-5CF1F5BEEEEF}" destId="{6E8AA3C1-F6D2-457A-817D-A6920A0CC493}" srcOrd="2" destOrd="0" presId="urn:microsoft.com/office/officeart/2018/2/layout/IconVerticalSolidList"/>
    <dgm:cxn modelId="{419284F2-A437-4D73-8C4E-4EDD64360B34}" type="presParOf" srcId="{274E785B-969D-40AC-8D14-5CF1F5BEEEEF}" destId="{4FE42494-F2B6-41C2-B4F7-B2EEA69A49B8}" srcOrd="3" destOrd="0" presId="urn:microsoft.com/office/officeart/2018/2/layout/IconVerticalSolidList"/>
    <dgm:cxn modelId="{158192A0-6471-4EF8-936D-E10FAF899623}" type="presParOf" srcId="{D275977E-01A4-4E1A-B671-E2F01BF2619E}" destId="{6C95464F-4334-4840-BC04-309030B5C0AA}" srcOrd="7" destOrd="0" presId="urn:microsoft.com/office/officeart/2018/2/layout/IconVerticalSolidList"/>
    <dgm:cxn modelId="{B9981BE5-7A99-4B15-B11D-0B395D2AF4CE}" type="presParOf" srcId="{D275977E-01A4-4E1A-B671-E2F01BF2619E}" destId="{0AACD591-2922-4B38-BFDA-425FF83B1AFF}" srcOrd="8" destOrd="0" presId="urn:microsoft.com/office/officeart/2018/2/layout/IconVerticalSolidList"/>
    <dgm:cxn modelId="{6CA4B1DE-3787-4CBE-AF32-D3FE631199E6}" type="presParOf" srcId="{0AACD591-2922-4B38-BFDA-425FF83B1AFF}" destId="{63B83128-40F5-404B-A628-2CFF912AB858}" srcOrd="0" destOrd="0" presId="urn:microsoft.com/office/officeart/2018/2/layout/IconVerticalSolidList"/>
    <dgm:cxn modelId="{2DBBC28B-9BC8-444A-B002-9238ACCF5898}" type="presParOf" srcId="{0AACD591-2922-4B38-BFDA-425FF83B1AFF}" destId="{A4E4AD7D-941B-496E-88E4-C55E2140CFD3}" srcOrd="1" destOrd="0" presId="urn:microsoft.com/office/officeart/2018/2/layout/IconVerticalSolidList"/>
    <dgm:cxn modelId="{BF8630E7-4C96-4857-B585-C7718BE7A6E0}" type="presParOf" srcId="{0AACD591-2922-4B38-BFDA-425FF83B1AFF}" destId="{F08C59D7-A0EB-4A69-B757-0FBAD0DE305C}" srcOrd="2" destOrd="0" presId="urn:microsoft.com/office/officeart/2018/2/layout/IconVerticalSolidList"/>
    <dgm:cxn modelId="{7C276A66-405E-4F08-8C14-E501EC114F14}" type="presParOf" srcId="{0AACD591-2922-4B38-BFDA-425FF83B1AFF}" destId="{0BD77F93-49DF-41B4-9009-99323ADC60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F946A-5966-498E-98EC-52A87C4B673D}">
      <dsp:nvSpPr>
        <dsp:cNvPr id="0" name=""/>
        <dsp:cNvSpPr/>
      </dsp:nvSpPr>
      <dsp:spPr>
        <a:xfrm>
          <a:off x="0" y="1805"/>
          <a:ext cx="538750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818F4-E6FB-4A3B-9CCD-C691F32066FB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A3805-1772-444F-A22D-8EE31DEF05B3}">
      <dsp:nvSpPr>
        <dsp:cNvPr id="0" name=""/>
        <dsp:cNvSpPr/>
      </dsp:nvSpPr>
      <dsp:spPr>
        <a:xfrm>
          <a:off x="1057183" y="1805"/>
          <a:ext cx="4330318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200" kern="1200"/>
            <a:t>Attrition Dashboard Analysis</a:t>
          </a:r>
          <a:endParaRPr lang="en-US" sz="2200" kern="1200"/>
        </a:p>
      </dsp:txBody>
      <dsp:txXfrm>
        <a:off x="1057183" y="1805"/>
        <a:ext cx="4330318" cy="915310"/>
      </dsp:txXfrm>
    </dsp:sp>
    <dsp:sp modelId="{397107A1-E3DC-4624-9EFC-37942A1BA718}">
      <dsp:nvSpPr>
        <dsp:cNvPr id="0" name=""/>
        <dsp:cNvSpPr/>
      </dsp:nvSpPr>
      <dsp:spPr>
        <a:xfrm>
          <a:off x="0" y="1145944"/>
          <a:ext cx="538750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69327-4C39-4BEB-82D1-3D8E21CC85B9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E06CC-BE1C-4991-AFDC-86C56D1357FE}">
      <dsp:nvSpPr>
        <dsp:cNvPr id="0" name=""/>
        <dsp:cNvSpPr/>
      </dsp:nvSpPr>
      <dsp:spPr>
        <a:xfrm>
          <a:off x="1057183" y="1145944"/>
          <a:ext cx="4330318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200" kern="1200"/>
            <a:t>Case Study</a:t>
          </a:r>
          <a:endParaRPr lang="en-US" sz="2200" kern="1200"/>
        </a:p>
      </dsp:txBody>
      <dsp:txXfrm>
        <a:off x="1057183" y="1145944"/>
        <a:ext cx="4330318" cy="915310"/>
      </dsp:txXfrm>
    </dsp:sp>
    <dsp:sp modelId="{1880C4A8-5CD8-4089-8402-830FF6A67319}">
      <dsp:nvSpPr>
        <dsp:cNvPr id="0" name=""/>
        <dsp:cNvSpPr/>
      </dsp:nvSpPr>
      <dsp:spPr>
        <a:xfrm>
          <a:off x="0" y="2290082"/>
          <a:ext cx="538750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71BF8-C664-44CD-A08B-1F21AC8B99F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24D1A-13EB-47A4-90FF-55FC59516F9F}">
      <dsp:nvSpPr>
        <dsp:cNvPr id="0" name=""/>
        <dsp:cNvSpPr/>
      </dsp:nvSpPr>
      <dsp:spPr>
        <a:xfrm>
          <a:off x="1057183" y="2290082"/>
          <a:ext cx="4330318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200" kern="1200"/>
            <a:t>Steps in Dashboard Creation</a:t>
          </a:r>
          <a:endParaRPr lang="en-US" sz="2200" kern="1200"/>
        </a:p>
      </dsp:txBody>
      <dsp:txXfrm>
        <a:off x="1057183" y="2290082"/>
        <a:ext cx="4330318" cy="915310"/>
      </dsp:txXfrm>
    </dsp:sp>
    <dsp:sp modelId="{4E1B77F5-EACF-4D15-98E6-DAE82166779D}">
      <dsp:nvSpPr>
        <dsp:cNvPr id="0" name=""/>
        <dsp:cNvSpPr/>
      </dsp:nvSpPr>
      <dsp:spPr>
        <a:xfrm>
          <a:off x="0" y="3434221"/>
          <a:ext cx="538750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AF9AB-4536-4E9F-97A8-073CDB856BC1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D8E74-DAA1-4AC3-B8A0-8F5F71970D11}">
      <dsp:nvSpPr>
        <dsp:cNvPr id="0" name=""/>
        <dsp:cNvSpPr/>
      </dsp:nvSpPr>
      <dsp:spPr>
        <a:xfrm>
          <a:off x="1057183" y="3434221"/>
          <a:ext cx="4330318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200" kern="1200"/>
            <a:t>Dashboard Samples</a:t>
          </a:r>
          <a:endParaRPr lang="en-US" sz="2200" kern="1200"/>
        </a:p>
      </dsp:txBody>
      <dsp:txXfrm>
        <a:off x="1057183" y="3434221"/>
        <a:ext cx="4330318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526CC-ECC8-4CB2-9AE6-F5391FF484B8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185C8-9DC3-4BE1-97F1-06963361D1A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C860C-9C64-4C64-B50A-438AFC84FD07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900" kern="1200"/>
            <a:t>Volumes per Day</a:t>
          </a:r>
          <a:endParaRPr lang="en-US" sz="1900" kern="1200"/>
        </a:p>
      </dsp:txBody>
      <dsp:txXfrm>
        <a:off x="836323" y="3399"/>
        <a:ext cx="9679276" cy="724089"/>
      </dsp:txXfrm>
    </dsp:sp>
    <dsp:sp modelId="{D00CA9DA-2351-4942-97FB-B2291A9A859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F8C42-1AC0-484C-9248-0ABBBC893CC2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A055B-48A9-4A4F-ACC0-1178E9F1448B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900" kern="1200"/>
            <a:t>Agent Availability</a:t>
          </a:r>
          <a:endParaRPr lang="en-US" sz="1900" kern="1200"/>
        </a:p>
      </dsp:txBody>
      <dsp:txXfrm>
        <a:off x="836323" y="908511"/>
        <a:ext cx="9679276" cy="724089"/>
      </dsp:txXfrm>
    </dsp:sp>
    <dsp:sp modelId="{C95FBB63-6BFA-497C-8C70-87EFD1854B43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69E7B-4480-49DC-A9DA-0FADB1E469F0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4A4DE-C0DE-4971-9A97-D7531F5E322E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900" kern="1200"/>
            <a:t>Average Handling Time</a:t>
          </a:r>
          <a:endParaRPr lang="en-US" sz="1900" kern="1200"/>
        </a:p>
      </dsp:txBody>
      <dsp:txXfrm>
        <a:off x="836323" y="1813624"/>
        <a:ext cx="9679276" cy="724089"/>
      </dsp:txXfrm>
    </dsp:sp>
    <dsp:sp modelId="{0D7DA00C-952F-43B1-A2D1-6230644487D6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A87E0-6EE7-4BA8-A11C-BCAB331E6713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42494-F2B6-41C2-B4F7-B2EEA69A49B8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900" kern="1200"/>
            <a:t>Customer Satisfaction Score</a:t>
          </a:r>
          <a:endParaRPr lang="en-US" sz="1900" kern="1200"/>
        </a:p>
      </dsp:txBody>
      <dsp:txXfrm>
        <a:off x="836323" y="2718736"/>
        <a:ext cx="9679276" cy="724089"/>
      </dsp:txXfrm>
    </dsp:sp>
    <dsp:sp modelId="{63B83128-40F5-404B-A628-2CFF912AB858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4AD7D-941B-496E-88E4-C55E2140CFD3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77F93-49DF-41B4-9009-99323ADC6007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900" kern="1200"/>
            <a:t>First Contact Resolution Rate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0.53051</cdr:x>
      <cdr:y>0.34811</cdr:y>
    </cdr:from>
    <cdr:to>
      <cdr:x>0.66085</cdr:x>
      <cdr:y>0.5587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48B66834-4B25-E8AE-0C77-4890C196E6AC}"/>
            </a:ext>
          </a:extLst>
        </cdr:cNvPr>
        <cdr:cNvSpPr/>
      </cdr:nvSpPr>
      <cdr:spPr>
        <a:xfrm xmlns:a="http://schemas.openxmlformats.org/drawingml/2006/main">
          <a:off x="2389765" y="940880"/>
          <a:ext cx="587160" cy="569168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0.29622</cdr:x>
      <cdr:y>0.36154</cdr:y>
    </cdr:from>
    <cdr:to>
      <cdr:x>0.42656</cdr:x>
      <cdr:y>0.57213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2AEA7ECC-2516-ABDA-B863-8B47EE4968E6}"/>
            </a:ext>
          </a:extLst>
        </cdr:cNvPr>
        <cdr:cNvSpPr/>
      </cdr:nvSpPr>
      <cdr:spPr>
        <a:xfrm xmlns:a="http://schemas.openxmlformats.org/drawingml/2006/main">
          <a:off x="1334373" y="977157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  <cdr:relSizeAnchor xmlns:cdr="http://schemas.openxmlformats.org/drawingml/2006/chartDrawing">
    <cdr:from>
      <cdr:x>0.74455</cdr:x>
      <cdr:y>0.34236</cdr:y>
    </cdr:from>
    <cdr:to>
      <cdr:x>0.87489</cdr:x>
      <cdr:y>0.55295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51ECC2A5-D153-ECA9-F384-1251A76481C5}"/>
            </a:ext>
          </a:extLst>
        </cdr:cNvPr>
        <cdr:cNvSpPr/>
      </cdr:nvSpPr>
      <cdr:spPr>
        <a:xfrm xmlns:a="http://schemas.openxmlformats.org/drawingml/2006/main">
          <a:off x="3353932" y="925321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0.53051</cdr:x>
      <cdr:y>0.34811</cdr:y>
    </cdr:from>
    <cdr:to>
      <cdr:x>0.66085</cdr:x>
      <cdr:y>0.5587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48B66834-4B25-E8AE-0C77-4890C196E6AC}"/>
            </a:ext>
          </a:extLst>
        </cdr:cNvPr>
        <cdr:cNvSpPr/>
      </cdr:nvSpPr>
      <cdr:spPr>
        <a:xfrm xmlns:a="http://schemas.openxmlformats.org/drawingml/2006/main">
          <a:off x="2389765" y="940880"/>
          <a:ext cx="587160" cy="569168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0.10152</cdr:x>
      <cdr:y>0.36691</cdr:y>
    </cdr:from>
    <cdr:to>
      <cdr:x>0.23186</cdr:x>
      <cdr:y>0.5775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6964BE98-BA85-267B-F2E8-BABB1F55F206}"/>
            </a:ext>
          </a:extLst>
        </cdr:cNvPr>
        <cdr:cNvSpPr/>
      </cdr:nvSpPr>
      <cdr:spPr>
        <a:xfrm xmlns:a="http://schemas.openxmlformats.org/drawingml/2006/main">
          <a:off x="457296" y="991673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  <cdr:relSizeAnchor xmlns:cdr="http://schemas.openxmlformats.org/drawingml/2006/chartDrawing">
    <cdr:from>
      <cdr:x>0.42878</cdr:x>
      <cdr:y>0.36691</cdr:y>
    </cdr:from>
    <cdr:to>
      <cdr:x>0.55912</cdr:x>
      <cdr:y>0.5775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5CBC0A29-5CDB-ECF3-4790-8BE175C91610}"/>
            </a:ext>
          </a:extLst>
        </cdr:cNvPr>
        <cdr:cNvSpPr/>
      </cdr:nvSpPr>
      <cdr:spPr>
        <a:xfrm xmlns:a="http://schemas.openxmlformats.org/drawingml/2006/main">
          <a:off x="1931532" y="991673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0.29924</cdr:x>
      <cdr:y>0.30342</cdr:y>
    </cdr:from>
    <cdr:to>
      <cdr:x>0.42958</cdr:x>
      <cdr:y>0.51401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23E4A5C4-F6A2-0084-DAD3-109FCAEDBA6D}"/>
            </a:ext>
          </a:extLst>
        </cdr:cNvPr>
        <cdr:cNvSpPr/>
      </cdr:nvSpPr>
      <cdr:spPr>
        <a:xfrm xmlns:a="http://schemas.openxmlformats.org/drawingml/2006/main">
          <a:off x="1347958" y="820096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  <cdr:relSizeAnchor xmlns:cdr="http://schemas.openxmlformats.org/drawingml/2006/chartDrawing">
    <cdr:from>
      <cdr:x>0.53051</cdr:x>
      <cdr:y>0.36877</cdr:y>
    </cdr:from>
    <cdr:to>
      <cdr:x>0.66085</cdr:x>
      <cdr:y>0.57936</cdr:y>
    </cdr:to>
    <cdr:sp macro="" textlink="">
      <cdr:nvSpPr>
        <cdr:cNvPr id="4" name="Oval 3">
          <a:extLst xmlns:a="http://schemas.openxmlformats.org/drawingml/2006/main">
            <a:ext uri="{FF2B5EF4-FFF2-40B4-BE49-F238E27FC236}">
              <a16:creationId xmlns:a16="http://schemas.microsoft.com/office/drawing/2014/main" id="{2939BD70-0751-9AC4-476C-6B2ACBBDE447}"/>
            </a:ext>
          </a:extLst>
        </cdr:cNvPr>
        <cdr:cNvSpPr/>
      </cdr:nvSpPr>
      <cdr:spPr>
        <a:xfrm xmlns:a="http://schemas.openxmlformats.org/drawingml/2006/main">
          <a:off x="2389765" y="996724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0.29622</cdr:x>
      <cdr:y>0.36154</cdr:y>
    </cdr:from>
    <cdr:to>
      <cdr:x>0.42656</cdr:x>
      <cdr:y>0.57213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2AEA7ECC-2516-ABDA-B863-8B47EE4968E6}"/>
            </a:ext>
          </a:extLst>
        </cdr:cNvPr>
        <cdr:cNvSpPr/>
      </cdr:nvSpPr>
      <cdr:spPr>
        <a:xfrm xmlns:a="http://schemas.openxmlformats.org/drawingml/2006/main">
          <a:off x="1334373" y="977157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  <cdr:relSizeAnchor xmlns:cdr="http://schemas.openxmlformats.org/drawingml/2006/chartDrawing">
    <cdr:from>
      <cdr:x>0.74455</cdr:x>
      <cdr:y>0.34236</cdr:y>
    </cdr:from>
    <cdr:to>
      <cdr:x>0.87489</cdr:x>
      <cdr:y>0.55295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51ECC2A5-D153-ECA9-F384-1251A76481C5}"/>
            </a:ext>
          </a:extLst>
        </cdr:cNvPr>
        <cdr:cNvSpPr/>
      </cdr:nvSpPr>
      <cdr:spPr>
        <a:xfrm xmlns:a="http://schemas.openxmlformats.org/drawingml/2006/main">
          <a:off x="3353932" y="925321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  <cdr:relSizeAnchor xmlns:cdr="http://schemas.openxmlformats.org/drawingml/2006/chartDrawing">
    <cdr:from>
      <cdr:x>0.52048</cdr:x>
      <cdr:y>0.14998</cdr:y>
    </cdr:from>
    <cdr:to>
      <cdr:x>0.78524</cdr:x>
      <cdr:y>0.30905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02B2FE19-1218-29DC-3D63-5267BFC544C0}"/>
            </a:ext>
          </a:extLst>
        </cdr:cNvPr>
        <cdr:cNvCxnSpPr/>
      </cdr:nvCxnSpPr>
      <cdr:spPr>
        <a:xfrm xmlns:a="http://schemas.openxmlformats.org/drawingml/2006/main">
          <a:off x="2344601" y="405374"/>
          <a:ext cx="1192658" cy="429920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chemeClr val="accent2"/>
          </a:solidFill>
          <a:tailEnd type="triangle"/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0.53051</cdr:x>
      <cdr:y>0.34811</cdr:y>
    </cdr:from>
    <cdr:to>
      <cdr:x>0.66085</cdr:x>
      <cdr:y>0.5587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48B66834-4B25-E8AE-0C77-4890C196E6AC}"/>
            </a:ext>
          </a:extLst>
        </cdr:cNvPr>
        <cdr:cNvSpPr/>
      </cdr:nvSpPr>
      <cdr:spPr>
        <a:xfrm xmlns:a="http://schemas.openxmlformats.org/drawingml/2006/main">
          <a:off x="2389765" y="940880"/>
          <a:ext cx="587160" cy="569168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0.10152</cdr:x>
      <cdr:y>0.36691</cdr:y>
    </cdr:from>
    <cdr:to>
      <cdr:x>0.23186</cdr:x>
      <cdr:y>0.5775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6964BE98-BA85-267B-F2E8-BABB1F55F206}"/>
            </a:ext>
          </a:extLst>
        </cdr:cNvPr>
        <cdr:cNvSpPr/>
      </cdr:nvSpPr>
      <cdr:spPr>
        <a:xfrm xmlns:a="http://schemas.openxmlformats.org/drawingml/2006/main">
          <a:off x="457296" y="991673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  <cdr:relSizeAnchor xmlns:cdr="http://schemas.openxmlformats.org/drawingml/2006/chartDrawing">
    <cdr:from>
      <cdr:x>0.42878</cdr:x>
      <cdr:y>0.36691</cdr:y>
    </cdr:from>
    <cdr:to>
      <cdr:x>0.55912</cdr:x>
      <cdr:y>0.5775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5CBC0A29-5CDB-ECF3-4790-8BE175C91610}"/>
            </a:ext>
          </a:extLst>
        </cdr:cNvPr>
        <cdr:cNvSpPr/>
      </cdr:nvSpPr>
      <cdr:spPr>
        <a:xfrm xmlns:a="http://schemas.openxmlformats.org/drawingml/2006/main">
          <a:off x="1931532" y="991673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0.53051</cdr:x>
      <cdr:y>0.34811</cdr:y>
    </cdr:from>
    <cdr:to>
      <cdr:x>0.66085</cdr:x>
      <cdr:y>0.5587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48B66834-4B25-E8AE-0C77-4890C196E6AC}"/>
            </a:ext>
          </a:extLst>
        </cdr:cNvPr>
        <cdr:cNvSpPr/>
      </cdr:nvSpPr>
      <cdr:spPr>
        <a:xfrm xmlns:a="http://schemas.openxmlformats.org/drawingml/2006/main">
          <a:off x="2389765" y="940880"/>
          <a:ext cx="587160" cy="569168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0.10152</cdr:x>
      <cdr:y>0.36691</cdr:y>
    </cdr:from>
    <cdr:to>
      <cdr:x>0.23186</cdr:x>
      <cdr:y>0.5775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6964BE98-BA85-267B-F2E8-BABB1F55F206}"/>
            </a:ext>
          </a:extLst>
        </cdr:cNvPr>
        <cdr:cNvSpPr/>
      </cdr:nvSpPr>
      <cdr:spPr>
        <a:xfrm xmlns:a="http://schemas.openxmlformats.org/drawingml/2006/main">
          <a:off x="457296" y="991673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  <cdr:relSizeAnchor xmlns:cdr="http://schemas.openxmlformats.org/drawingml/2006/chartDrawing">
    <cdr:from>
      <cdr:x>0.42878</cdr:x>
      <cdr:y>0.36691</cdr:y>
    </cdr:from>
    <cdr:to>
      <cdr:x>0.55912</cdr:x>
      <cdr:y>0.5775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5CBC0A29-5CDB-ECF3-4790-8BE175C91610}"/>
            </a:ext>
          </a:extLst>
        </cdr:cNvPr>
        <cdr:cNvSpPr/>
      </cdr:nvSpPr>
      <cdr:spPr>
        <a:xfrm xmlns:a="http://schemas.openxmlformats.org/drawingml/2006/main">
          <a:off x="1931532" y="991673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0.29924</cdr:x>
      <cdr:y>0.30342</cdr:y>
    </cdr:from>
    <cdr:to>
      <cdr:x>0.42958</cdr:x>
      <cdr:y>0.51401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23E4A5C4-F6A2-0084-DAD3-109FCAEDBA6D}"/>
            </a:ext>
          </a:extLst>
        </cdr:cNvPr>
        <cdr:cNvSpPr/>
      </cdr:nvSpPr>
      <cdr:spPr>
        <a:xfrm xmlns:a="http://schemas.openxmlformats.org/drawingml/2006/main">
          <a:off x="1347958" y="820096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  <cdr:relSizeAnchor xmlns:cdr="http://schemas.openxmlformats.org/drawingml/2006/chartDrawing">
    <cdr:from>
      <cdr:x>0.53051</cdr:x>
      <cdr:y>0.36877</cdr:y>
    </cdr:from>
    <cdr:to>
      <cdr:x>0.66085</cdr:x>
      <cdr:y>0.57936</cdr:y>
    </cdr:to>
    <cdr:sp macro="" textlink="">
      <cdr:nvSpPr>
        <cdr:cNvPr id="4" name="Oval 3">
          <a:extLst xmlns:a="http://schemas.openxmlformats.org/drawingml/2006/main">
            <a:ext uri="{FF2B5EF4-FFF2-40B4-BE49-F238E27FC236}">
              <a16:creationId xmlns:a16="http://schemas.microsoft.com/office/drawing/2014/main" id="{2939BD70-0751-9AC4-476C-6B2ACBBDE447}"/>
            </a:ext>
          </a:extLst>
        </cdr:cNvPr>
        <cdr:cNvSpPr/>
      </cdr:nvSpPr>
      <cdr:spPr>
        <a:xfrm xmlns:a="http://schemas.openxmlformats.org/drawingml/2006/main">
          <a:off x="2389765" y="996724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0.53051</cdr:x>
      <cdr:y>0.34811</cdr:y>
    </cdr:from>
    <cdr:to>
      <cdr:x>0.66085</cdr:x>
      <cdr:y>0.5587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48B66834-4B25-E8AE-0C77-4890C196E6AC}"/>
            </a:ext>
          </a:extLst>
        </cdr:cNvPr>
        <cdr:cNvSpPr/>
      </cdr:nvSpPr>
      <cdr:spPr>
        <a:xfrm xmlns:a="http://schemas.openxmlformats.org/drawingml/2006/main">
          <a:off x="2389765" y="940880"/>
          <a:ext cx="587160" cy="569168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0.10152</cdr:x>
      <cdr:y>0.36691</cdr:y>
    </cdr:from>
    <cdr:to>
      <cdr:x>0.23186</cdr:x>
      <cdr:y>0.5775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6964BE98-BA85-267B-F2E8-BABB1F55F206}"/>
            </a:ext>
          </a:extLst>
        </cdr:cNvPr>
        <cdr:cNvSpPr/>
      </cdr:nvSpPr>
      <cdr:spPr>
        <a:xfrm xmlns:a="http://schemas.openxmlformats.org/drawingml/2006/main">
          <a:off x="457296" y="991673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  <cdr:relSizeAnchor xmlns:cdr="http://schemas.openxmlformats.org/drawingml/2006/chartDrawing">
    <cdr:from>
      <cdr:x>0.42878</cdr:x>
      <cdr:y>0.36691</cdr:y>
    </cdr:from>
    <cdr:to>
      <cdr:x>0.55912</cdr:x>
      <cdr:y>0.5775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5CBC0A29-5CDB-ECF3-4790-8BE175C91610}"/>
            </a:ext>
          </a:extLst>
        </cdr:cNvPr>
        <cdr:cNvSpPr/>
      </cdr:nvSpPr>
      <cdr:spPr>
        <a:xfrm xmlns:a="http://schemas.openxmlformats.org/drawingml/2006/main">
          <a:off x="1931532" y="991673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0.29924</cdr:x>
      <cdr:y>0.30342</cdr:y>
    </cdr:from>
    <cdr:to>
      <cdr:x>0.42958</cdr:x>
      <cdr:y>0.51401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23E4A5C4-F6A2-0084-DAD3-109FCAEDBA6D}"/>
            </a:ext>
          </a:extLst>
        </cdr:cNvPr>
        <cdr:cNvSpPr/>
      </cdr:nvSpPr>
      <cdr:spPr>
        <a:xfrm xmlns:a="http://schemas.openxmlformats.org/drawingml/2006/main">
          <a:off x="1347958" y="820096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  <cdr:relSizeAnchor xmlns:cdr="http://schemas.openxmlformats.org/drawingml/2006/chartDrawing">
    <cdr:from>
      <cdr:x>0.53051</cdr:x>
      <cdr:y>0.36877</cdr:y>
    </cdr:from>
    <cdr:to>
      <cdr:x>0.66085</cdr:x>
      <cdr:y>0.57936</cdr:y>
    </cdr:to>
    <cdr:sp macro="" textlink="">
      <cdr:nvSpPr>
        <cdr:cNvPr id="4" name="Oval 3">
          <a:extLst xmlns:a="http://schemas.openxmlformats.org/drawingml/2006/main">
            <a:ext uri="{FF2B5EF4-FFF2-40B4-BE49-F238E27FC236}">
              <a16:creationId xmlns:a16="http://schemas.microsoft.com/office/drawing/2014/main" id="{2939BD70-0751-9AC4-476C-6B2ACBBDE447}"/>
            </a:ext>
          </a:extLst>
        </cdr:cNvPr>
        <cdr:cNvSpPr/>
      </cdr:nvSpPr>
      <cdr:spPr>
        <a:xfrm xmlns:a="http://schemas.openxmlformats.org/drawingml/2006/main">
          <a:off x="2389765" y="996724"/>
          <a:ext cx="587138" cy="5691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2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accent2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PH"/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22:42:36.7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1,'25'0,"0"1,1 2,36 8,70 16,-92-21,-1-1,1-2,-1-2,42-5,8 2,297 2,-377 1,0-1,-1 2,1-1,0 1,-1 1,1-1,-1 1,0 1,0 0,0 0,-1 0,8 6,20 11,-26-17,-1-1,1 1,0-2,0 1,0-1,1 0,16 0,73-4,-46 0,180 1,-211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22:42:38.5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0 135,'1'-1,"-1"0,1 0,-1-1,1 1,0 0,0 0,-1 0,1 0,0 0,0 0,0 0,0 1,0-1,0 0,0 0,0 1,1-1,-1 1,2-2,32-11,-26 10,14-5,45-8,10-2,-16 1,91-14,-97 25,1 3,81 5,-32 0,-23-3,92 3,-159 1,-1 0,1 1,-1 0,15 8,39 9,-51-17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22:42:36.7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1,'25'0,"0"1,1 2,36 8,70 16,-92-21,-1-1,1-2,-1-2,42-5,8 2,297 2,-377 1,0-1,-1 2,1-1,0 1,-1 1,1-1,-1 1,0 1,0 0,0 0,-1 0,8 6,20 11,-26-17,-1-1,1 1,0-2,0 1,0-1,1 0,16 0,73-4,-46 0,180 1,-211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22:42:38.5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0 135,'1'-1,"-1"0,1 0,-1-1,1 1,0 0,0 0,-1 0,1 0,0 0,0 0,0 0,0 1,0-1,0 0,0 0,0 1,1-1,-1 1,2-2,32-11,-26 10,14-5,45-8,10-2,-16 1,91-14,-97 25,1 3,81 5,-32 0,-23-3,92 3,-159 1,-1 0,1 1,-1 0,15 8,39 9,-51-17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22:42:36.7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1,'25'0,"0"1,1 2,36 8,70 16,-92-21,-1-1,1-2,-1-2,42-5,8 2,297 2,-377 1,0-1,-1 2,1-1,0 1,-1 1,1-1,-1 1,0 1,0 0,0 0,-1 0,8 6,20 11,-26-17,-1-1,1 1,0-2,0 1,0-1,1 0,16 0,73-4,-46 0,180 1,-211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22:42:38.5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0 135,'1'-1,"-1"0,1 0,-1-1,1 1,0 0,0 0,-1 0,1 0,0 0,0 0,0 0,0 1,0-1,0 0,0 0,0 1,1-1,-1 1,2-2,32-11,-26 10,14-5,45-8,10-2,-16 1,91-14,-97 25,1 3,81 5,-32 0,-23-3,92 3,-159 1,-1 0,1 1,-1 0,15 8,39 9,-51-17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22:42:36.7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1,'25'0,"0"1,1 2,36 8,70 16,-92-21,-1-1,1-2,-1-2,42-5,8 2,297 2,-377 1,0-1,-1 2,1-1,0 1,-1 1,1-1,-1 1,0 1,0 0,0 0,-1 0,8 6,20 11,-26-17,-1-1,1 1,0-2,0 1,0-1,1 0,16 0,73-4,-46 0,180 1,-211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22:42:38.5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0 135,'1'-1,"-1"0,1 0,-1-1,1 1,0 0,0 0,-1 0,1 0,0 0,0 0,0 0,0 1,0-1,0 0,0 0,0 1,1-1,-1 1,2-2,32-11,-26 10,14-5,45-8,10-2,-16 1,91-14,-97 25,1 3,81 5,-32 0,-23-3,92 3,-159 1,-1 0,1 1,-1 0,15 8,39 9,-51-17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12A8-A8F4-03EF-02A8-114BA0567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7B2E3-97BA-F217-C559-CC3DF749B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BAB9C-E130-8962-95D5-F2332FA7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5EDE-9FE7-4CF0-BA47-3D3DA0D486C3}" type="datetimeFigureOut">
              <a:rPr lang="en-PH" smtClean="0"/>
              <a:t>18/01/2024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0E46-6398-8D30-40BB-649FC266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AA51B-D2EF-C242-8E35-FB86DF54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DDA-8B68-41E7-979A-949E6FC208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024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776F-04DB-E226-2565-E3437FF7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44578-FF50-27D9-6D88-CDE00A984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63FF-17D8-ECEB-4A43-A97E52B5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5EDE-9FE7-4CF0-BA47-3D3DA0D486C3}" type="datetimeFigureOut">
              <a:rPr lang="en-PH" smtClean="0"/>
              <a:t>18/01/2024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1DBD6-17B3-D403-C89E-4DDA7A2A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563A-E320-55AB-3536-D65C1690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DDA-8B68-41E7-979A-949E6FC208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332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B6342-9D14-0B6C-17F8-A251AFD9D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B8C7-2E56-A11B-2D26-DC73EC03E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9F24-E16D-C466-22D6-0FB53548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5EDE-9FE7-4CF0-BA47-3D3DA0D486C3}" type="datetimeFigureOut">
              <a:rPr lang="en-PH" smtClean="0"/>
              <a:t>18/01/2024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E979-794A-3225-343F-970FCF4A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31780-5060-8B25-DCDB-63155452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DDA-8B68-41E7-979A-949E6FC208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44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9B25-E255-F898-6F44-D999671E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EE680-2D28-429F-C41D-330B322D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0BDA1-528C-B193-A8A7-3F05C588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5EDE-9FE7-4CF0-BA47-3D3DA0D486C3}" type="datetimeFigureOut">
              <a:rPr lang="en-PH" smtClean="0"/>
              <a:t>18/01/2024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E8A4-8516-158D-3BF1-8509BC00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F39B5-0C77-346D-7996-8CC30D8E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DDA-8B68-41E7-979A-949E6FC208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709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4E15-EBBA-E318-7B79-950DF491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CEEC-216A-2E5C-FC4F-D7CD8C03E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78F5C-8F66-C868-B42F-14C438D0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5EDE-9FE7-4CF0-BA47-3D3DA0D486C3}" type="datetimeFigureOut">
              <a:rPr lang="en-PH" smtClean="0"/>
              <a:t>18/01/2024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5FFE-FCD6-FAFD-DF35-0C084755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3EA5A-BAE8-60A7-744C-88976192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DDA-8B68-41E7-979A-949E6FC208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09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65A3-A64F-E32D-77A8-E178DB65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6E1B-2B7B-5B79-DAD0-763EAFE83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B8224-543B-662F-AAC2-87787E271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F1DAC-29F1-DFF7-7A87-4B4E984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5EDE-9FE7-4CF0-BA47-3D3DA0D486C3}" type="datetimeFigureOut">
              <a:rPr lang="en-PH" smtClean="0"/>
              <a:t>18/01/2024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B208F-2027-4CF4-6D0C-E648031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057EC-DBF4-AB48-5383-368D64BB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DDA-8B68-41E7-979A-949E6FC208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975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596D-5D62-58BD-71B9-6C4F37FA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9AFD6-5B9F-7039-6168-5827043B5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1E95B-C6FD-B08F-166A-C2FFABAC6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B3D57-BEA6-78F8-37F5-70E48C162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5A9B1-7120-5050-83F5-E26702496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7F896-593B-A834-B2EF-87CA4854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5EDE-9FE7-4CF0-BA47-3D3DA0D486C3}" type="datetimeFigureOut">
              <a:rPr lang="en-PH" smtClean="0"/>
              <a:t>18/01/2024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F5B64-05D5-C43C-B8F2-337AD813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F6E10-5AB5-24E5-A90F-79E5C740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DDA-8B68-41E7-979A-949E6FC208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119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B39E-6310-0A78-3F86-0B8A1524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78AD0-87DD-328B-EE55-6F7FFA68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5EDE-9FE7-4CF0-BA47-3D3DA0D486C3}" type="datetimeFigureOut">
              <a:rPr lang="en-PH" smtClean="0"/>
              <a:t>18/01/2024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6F692-898C-632E-DDBF-D3062621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5B751-20A2-7F4B-5571-4B6440A9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DDA-8B68-41E7-979A-949E6FC208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280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ABE8D-9D4A-E70D-E7B4-C15B03CB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5EDE-9FE7-4CF0-BA47-3D3DA0D486C3}" type="datetimeFigureOut">
              <a:rPr lang="en-PH" smtClean="0"/>
              <a:t>18/01/2024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29447-56E5-8CC6-60D1-B75FF3B7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0118F-0A97-F370-6345-6769FBC9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DDA-8B68-41E7-979A-949E6FC208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686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7C9F-5E45-F5AC-DEBB-C4B8CF33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D1AF-2720-E30B-E873-D2B8572EF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FFAB1-1C7A-0E38-8387-069D5A884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59C1B-1177-797A-C2CD-F29F4512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5EDE-9FE7-4CF0-BA47-3D3DA0D486C3}" type="datetimeFigureOut">
              <a:rPr lang="en-PH" smtClean="0"/>
              <a:t>18/01/2024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581E5-8414-6C18-663A-09C99EC5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0D169-1091-3CF5-3F26-AD4D46B9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DDA-8B68-41E7-979A-949E6FC208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626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D56B-8545-94BD-B4CA-EAB22191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4FE15-9C51-4BEF-C1E7-38A975F29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AB92F-E3B1-56D3-F249-9A2E82823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135EA-3538-C9F0-9292-B43C7A56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5EDE-9FE7-4CF0-BA47-3D3DA0D486C3}" type="datetimeFigureOut">
              <a:rPr lang="en-PH" smtClean="0"/>
              <a:t>18/01/2024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A1851-C831-7DBB-3112-F71476C6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70D32-DE6C-0BA2-D30B-05ADFD22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DDA-8B68-41E7-979A-949E6FC208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561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D8BE9-2C76-CBC2-2C60-5D162BBA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2BDB9-4723-FB0F-6757-45345B3F8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D940-E5F6-B46C-0166-D378DDA43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F5EDE-9FE7-4CF0-BA47-3D3DA0D486C3}" type="datetimeFigureOut">
              <a:rPr lang="en-PH" smtClean="0"/>
              <a:t>18/01/2024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152F-6D68-E436-C569-C8E4B141A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E2A0F-C9C7-073F-9AFE-2A05FC474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7DDA-8B68-41E7-979A-949E6FC208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133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5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5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ured organisers">
            <a:extLst>
              <a:ext uri="{FF2B5EF4-FFF2-40B4-BE49-F238E27FC236}">
                <a16:creationId xmlns:a16="http://schemas.microsoft.com/office/drawing/2014/main" id="{5B428073-C1AD-26DC-D688-605199E5E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" r="2313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97759-1E22-BD1D-8FDD-E2B6F92C0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PH" sz="4800" b="1" dirty="0"/>
              <a:t>Power BI Dev Case Study</a:t>
            </a:r>
            <a:br>
              <a:rPr lang="en-PH" sz="4800" b="1" dirty="0"/>
            </a:br>
            <a:r>
              <a:rPr lang="en-PH" sz="4800" b="1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5C86-6DB9-920B-D425-3EB504B57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PH" sz="2000" dirty="0"/>
              <a:t>Tyrone Victor Garcia</a:t>
            </a:r>
          </a:p>
          <a:p>
            <a:pPr algn="l"/>
            <a:r>
              <a:rPr lang="en-PH" sz="2000" dirty="0"/>
              <a:t>Jan 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2FA39-24C4-BD71-6E22-FB9E901D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PH" sz="3200" dirty="0"/>
              <a:t>Attrition Analysis</a:t>
            </a:r>
            <a:br>
              <a:rPr lang="en-PH" sz="3200" dirty="0"/>
            </a:br>
            <a:r>
              <a:rPr lang="en-PH" sz="3200" dirty="0"/>
              <a:t>(Oct-Dec 2020)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A33A7-01E5-8235-76BD-1B480C67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748" y="275897"/>
            <a:ext cx="6085311" cy="31170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BF86-A4AF-89F1-21D9-1E9E2510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r>
              <a:rPr lang="en-PH" sz="1800" dirty="0"/>
              <a:t>Involuntary Term holds the 1st and the 3rd top reason, which are performance and transferred to other accounts, respectively.</a:t>
            </a:r>
          </a:p>
          <a:p>
            <a:r>
              <a:rPr lang="en-PH" sz="1800" dirty="0"/>
              <a:t>Involuntary term tenured employees accounts for </a:t>
            </a:r>
            <a:r>
              <a:rPr lang="en-PH" sz="1800" b="1" dirty="0"/>
              <a:t>21.43% </a:t>
            </a:r>
            <a:r>
              <a:rPr lang="en-PH" sz="1800" dirty="0"/>
              <a:t>of total attrition. Next is 0-30 days that accounts for </a:t>
            </a:r>
            <a:r>
              <a:rPr lang="en-PH" sz="1800" b="1" dirty="0"/>
              <a:t>18.57% </a:t>
            </a:r>
            <a:r>
              <a:rPr lang="en-PH" sz="1800" dirty="0"/>
              <a:t>of total attrition, while Training attrition being the lowest at </a:t>
            </a:r>
            <a:r>
              <a:rPr lang="en-PH" sz="1800" b="1" dirty="0"/>
              <a:t>2.86%</a:t>
            </a:r>
            <a:r>
              <a:rPr lang="en-PH" sz="18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F9E40-FDCD-5B03-2297-7449EFAA1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22" y="173139"/>
            <a:ext cx="3733894" cy="375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6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1858F-E03E-CD8C-9DF9-9C4B6F49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PH" sz="3200" dirty="0"/>
              <a:t>Attrition Analysis</a:t>
            </a:r>
            <a:br>
              <a:rPr lang="en-PH" sz="3200" dirty="0"/>
            </a:br>
            <a:r>
              <a:rPr lang="en-PH" sz="3200" dirty="0"/>
              <a:t>(Oct-Dec 2020)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CF50B-7E4B-5187-003B-5744D44C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r>
              <a:rPr lang="en-PH" sz="1800" dirty="0"/>
              <a:t>Personal and Career Opportunity are top voluntary term reasons.</a:t>
            </a:r>
          </a:p>
          <a:p>
            <a:r>
              <a:rPr lang="en-PH" sz="1800" dirty="0"/>
              <a:t>Agents 90 days+ also has the highest with </a:t>
            </a:r>
            <a:r>
              <a:rPr lang="en-PH" sz="1800" b="1" dirty="0"/>
              <a:t>14.29%</a:t>
            </a:r>
            <a:r>
              <a:rPr lang="en-PH" sz="1800" dirty="0"/>
              <a:t> of total attrition and Training with </a:t>
            </a:r>
            <a:r>
              <a:rPr lang="en-PH" sz="1800" b="1" dirty="0"/>
              <a:t>4.29%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47CDC-FCFC-74B3-C8C1-353040B1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412" y="364142"/>
            <a:ext cx="5956405" cy="3064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D47AE8-F001-C56A-8778-02E819719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50" y="220887"/>
            <a:ext cx="3553179" cy="35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5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2FA39-24C4-BD71-6E22-FB9E901D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PH" sz="3200" dirty="0"/>
              <a:t>Attrition Analysis</a:t>
            </a:r>
            <a:br>
              <a:rPr lang="en-PH" sz="3200" dirty="0"/>
            </a:br>
            <a:r>
              <a:rPr lang="en-PH" sz="3200" dirty="0"/>
              <a:t>(Oct-Dec 2020)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BF86-A4AF-89F1-21D9-1E9E2510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r>
              <a:rPr lang="en-PH" sz="1800" dirty="0"/>
              <a:t>About </a:t>
            </a:r>
            <a:r>
              <a:rPr lang="en-PH" sz="1800" b="1" dirty="0">
                <a:solidFill>
                  <a:srgbClr val="FF0000"/>
                </a:solidFill>
              </a:rPr>
              <a:t>92%</a:t>
            </a:r>
            <a:r>
              <a:rPr lang="en-PH" sz="1800" dirty="0"/>
              <a:t> of Terminated due to Performance are tenured. </a:t>
            </a:r>
          </a:p>
          <a:p>
            <a:r>
              <a:rPr lang="en-PH" sz="1800" dirty="0"/>
              <a:t>While </a:t>
            </a:r>
            <a:r>
              <a:rPr lang="en-PH" sz="1800" b="1" dirty="0">
                <a:solidFill>
                  <a:srgbClr val="FF0000"/>
                </a:solidFill>
              </a:rPr>
              <a:t>50% </a:t>
            </a:r>
            <a:r>
              <a:rPr lang="en-PH" sz="1800" dirty="0"/>
              <a:t>and </a:t>
            </a:r>
            <a:r>
              <a:rPr lang="en-PH" sz="1800" b="1" dirty="0">
                <a:solidFill>
                  <a:srgbClr val="FF0000"/>
                </a:solidFill>
              </a:rPr>
              <a:t>44% </a:t>
            </a:r>
            <a:r>
              <a:rPr lang="en-PH" sz="1800" dirty="0"/>
              <a:t>resigned due to personal and career opportunity, respectively, are coming from tenured.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FDB997-C05C-59A4-A202-321C31B97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188" y="275897"/>
            <a:ext cx="5969152" cy="29982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2447DA-4F10-E356-280C-86A8B645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60" y="274857"/>
            <a:ext cx="4585659" cy="227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3BCF5-913B-3DCD-EE84-D77A8DED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PH" dirty="0"/>
              <a:t>Recommendation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C26D71DB-3DB0-4BB4-A969-F9BA4566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29DF-E5B6-D7CE-C70B-DCA624016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PH" dirty="0"/>
              <a:t>Focus on tenured agents in terms of their performance and provide more career engagement.</a:t>
            </a:r>
          </a:p>
          <a:p>
            <a:r>
              <a:rPr lang="en-PH" dirty="0"/>
              <a:t>Check if the company is still competitive in terms of salary and benefits.</a:t>
            </a:r>
          </a:p>
          <a:p>
            <a:r>
              <a:rPr lang="en-PH" dirty="0"/>
              <a:t>Provide more performance support even after the agents were endorsed to production.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1340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2975A5-2101-5BE9-4857-2822E0B1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8390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334" y="228600"/>
            <a:ext cx="8803132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1701" y="1575771"/>
            <a:ext cx="7528560" cy="13208"/>
          </a:xfrm>
          <a:custGeom>
            <a:avLst/>
            <a:gdLst>
              <a:gd name="connsiteX0" fmla="*/ 0 w 7528560"/>
              <a:gd name="connsiteY0" fmla="*/ 0 h 13208"/>
              <a:gd name="connsiteX1" fmla="*/ 458558 w 7528560"/>
              <a:gd name="connsiteY1" fmla="*/ 0 h 13208"/>
              <a:gd name="connsiteX2" fmla="*/ 1293543 w 7528560"/>
              <a:gd name="connsiteY2" fmla="*/ 0 h 13208"/>
              <a:gd name="connsiteX3" fmla="*/ 2053244 w 7528560"/>
              <a:gd name="connsiteY3" fmla="*/ 0 h 13208"/>
              <a:gd name="connsiteX4" fmla="*/ 2511801 w 7528560"/>
              <a:gd name="connsiteY4" fmla="*/ 0 h 13208"/>
              <a:gd name="connsiteX5" fmla="*/ 3120930 w 7528560"/>
              <a:gd name="connsiteY5" fmla="*/ 0 h 13208"/>
              <a:gd name="connsiteX6" fmla="*/ 3955916 w 7528560"/>
              <a:gd name="connsiteY6" fmla="*/ 0 h 13208"/>
              <a:gd name="connsiteX7" fmla="*/ 4640331 w 7528560"/>
              <a:gd name="connsiteY7" fmla="*/ 0 h 13208"/>
              <a:gd name="connsiteX8" fmla="*/ 5400031 w 7528560"/>
              <a:gd name="connsiteY8" fmla="*/ 0 h 13208"/>
              <a:gd name="connsiteX9" fmla="*/ 6009160 w 7528560"/>
              <a:gd name="connsiteY9" fmla="*/ 0 h 13208"/>
              <a:gd name="connsiteX10" fmla="*/ 6693574 w 7528560"/>
              <a:gd name="connsiteY10" fmla="*/ 0 h 13208"/>
              <a:gd name="connsiteX11" fmla="*/ 7528560 w 7528560"/>
              <a:gd name="connsiteY11" fmla="*/ 0 h 13208"/>
              <a:gd name="connsiteX12" fmla="*/ 7528560 w 7528560"/>
              <a:gd name="connsiteY12" fmla="*/ 13208 h 13208"/>
              <a:gd name="connsiteX13" fmla="*/ 7070002 w 7528560"/>
              <a:gd name="connsiteY13" fmla="*/ 13208 h 13208"/>
              <a:gd name="connsiteX14" fmla="*/ 6611445 w 7528560"/>
              <a:gd name="connsiteY14" fmla="*/ 13208 h 13208"/>
              <a:gd name="connsiteX15" fmla="*/ 5851744 w 7528560"/>
              <a:gd name="connsiteY15" fmla="*/ 13208 h 13208"/>
              <a:gd name="connsiteX16" fmla="*/ 5393187 w 7528560"/>
              <a:gd name="connsiteY16" fmla="*/ 13208 h 13208"/>
              <a:gd name="connsiteX17" fmla="*/ 4708772 w 7528560"/>
              <a:gd name="connsiteY17" fmla="*/ 13208 h 13208"/>
              <a:gd name="connsiteX18" fmla="*/ 4174929 w 7528560"/>
              <a:gd name="connsiteY18" fmla="*/ 13208 h 13208"/>
              <a:gd name="connsiteX19" fmla="*/ 3490514 w 7528560"/>
              <a:gd name="connsiteY19" fmla="*/ 13208 h 13208"/>
              <a:gd name="connsiteX20" fmla="*/ 2806100 w 7528560"/>
              <a:gd name="connsiteY20" fmla="*/ 13208 h 13208"/>
              <a:gd name="connsiteX21" fmla="*/ 2121685 w 7528560"/>
              <a:gd name="connsiteY21" fmla="*/ 13208 h 13208"/>
              <a:gd name="connsiteX22" fmla="*/ 1437271 w 7528560"/>
              <a:gd name="connsiteY22" fmla="*/ 13208 h 13208"/>
              <a:gd name="connsiteX23" fmla="*/ 828142 w 7528560"/>
              <a:gd name="connsiteY23" fmla="*/ 13208 h 13208"/>
              <a:gd name="connsiteX24" fmla="*/ 0 w 7528560"/>
              <a:gd name="connsiteY24" fmla="*/ 13208 h 13208"/>
              <a:gd name="connsiteX25" fmla="*/ 0 w 7528560"/>
              <a:gd name="connsiteY25" fmla="*/ 0 h 13208"/>
              <a:gd name="connsiteX0" fmla="*/ 0 w 7528560"/>
              <a:gd name="connsiteY0" fmla="*/ 0 h 13208"/>
              <a:gd name="connsiteX1" fmla="*/ 609129 w 7528560"/>
              <a:gd name="connsiteY1" fmla="*/ 0 h 13208"/>
              <a:gd name="connsiteX2" fmla="*/ 1067687 w 7528560"/>
              <a:gd name="connsiteY2" fmla="*/ 0 h 13208"/>
              <a:gd name="connsiteX3" fmla="*/ 1902672 w 7528560"/>
              <a:gd name="connsiteY3" fmla="*/ 0 h 13208"/>
              <a:gd name="connsiteX4" fmla="*/ 2511801 w 7528560"/>
              <a:gd name="connsiteY4" fmla="*/ 0 h 13208"/>
              <a:gd name="connsiteX5" fmla="*/ 3120930 w 7528560"/>
              <a:gd name="connsiteY5" fmla="*/ 0 h 13208"/>
              <a:gd name="connsiteX6" fmla="*/ 3955916 w 7528560"/>
              <a:gd name="connsiteY6" fmla="*/ 0 h 13208"/>
              <a:gd name="connsiteX7" fmla="*/ 4489759 w 7528560"/>
              <a:gd name="connsiteY7" fmla="*/ 0 h 13208"/>
              <a:gd name="connsiteX8" fmla="*/ 5324745 w 7528560"/>
              <a:gd name="connsiteY8" fmla="*/ 0 h 13208"/>
              <a:gd name="connsiteX9" fmla="*/ 6159731 w 7528560"/>
              <a:gd name="connsiteY9" fmla="*/ 0 h 13208"/>
              <a:gd name="connsiteX10" fmla="*/ 6844145 w 7528560"/>
              <a:gd name="connsiteY10" fmla="*/ 0 h 13208"/>
              <a:gd name="connsiteX11" fmla="*/ 7528560 w 7528560"/>
              <a:gd name="connsiteY11" fmla="*/ 0 h 13208"/>
              <a:gd name="connsiteX12" fmla="*/ 7528560 w 7528560"/>
              <a:gd name="connsiteY12" fmla="*/ 13208 h 13208"/>
              <a:gd name="connsiteX13" fmla="*/ 7070002 w 7528560"/>
              <a:gd name="connsiteY13" fmla="*/ 13208 h 13208"/>
              <a:gd name="connsiteX14" fmla="*/ 6235017 w 7528560"/>
              <a:gd name="connsiteY14" fmla="*/ 13208 h 13208"/>
              <a:gd name="connsiteX15" fmla="*/ 5701173 w 7528560"/>
              <a:gd name="connsiteY15" fmla="*/ 13208 h 13208"/>
              <a:gd name="connsiteX16" fmla="*/ 5016759 w 7528560"/>
              <a:gd name="connsiteY16" fmla="*/ 13208 h 13208"/>
              <a:gd name="connsiteX17" fmla="*/ 4181773 w 7528560"/>
              <a:gd name="connsiteY17" fmla="*/ 13208 h 13208"/>
              <a:gd name="connsiteX18" fmla="*/ 3497358 w 7528560"/>
              <a:gd name="connsiteY18" fmla="*/ 13208 h 13208"/>
              <a:gd name="connsiteX19" fmla="*/ 3038801 w 7528560"/>
              <a:gd name="connsiteY19" fmla="*/ 13208 h 13208"/>
              <a:gd name="connsiteX20" fmla="*/ 2504957 w 7528560"/>
              <a:gd name="connsiteY20" fmla="*/ 13208 h 13208"/>
              <a:gd name="connsiteX21" fmla="*/ 1669971 w 7528560"/>
              <a:gd name="connsiteY21" fmla="*/ 13208 h 13208"/>
              <a:gd name="connsiteX22" fmla="*/ 985557 w 7528560"/>
              <a:gd name="connsiteY22" fmla="*/ 13208 h 13208"/>
              <a:gd name="connsiteX23" fmla="*/ 0 w 7528560"/>
              <a:gd name="connsiteY23" fmla="*/ 13208 h 13208"/>
              <a:gd name="connsiteX24" fmla="*/ 0 w 7528560"/>
              <a:gd name="connsiteY24" fmla="*/ 0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8560" h="13208" fill="none" extrusionOk="0">
                <a:moveTo>
                  <a:pt x="0" y="0"/>
                </a:moveTo>
                <a:cubicBezTo>
                  <a:pt x="177629" y="9780"/>
                  <a:pt x="274262" y="-15799"/>
                  <a:pt x="458558" y="0"/>
                </a:cubicBezTo>
                <a:cubicBezTo>
                  <a:pt x="642814" y="1770"/>
                  <a:pt x="966042" y="-32668"/>
                  <a:pt x="1293543" y="0"/>
                </a:cubicBezTo>
                <a:cubicBezTo>
                  <a:pt x="1638594" y="2775"/>
                  <a:pt x="1848940" y="12865"/>
                  <a:pt x="2053244" y="0"/>
                </a:cubicBezTo>
                <a:cubicBezTo>
                  <a:pt x="2287362" y="-8586"/>
                  <a:pt x="2382114" y="11556"/>
                  <a:pt x="2511801" y="0"/>
                </a:cubicBezTo>
                <a:cubicBezTo>
                  <a:pt x="2648912" y="-1768"/>
                  <a:pt x="2828412" y="-26028"/>
                  <a:pt x="3120930" y="0"/>
                </a:cubicBezTo>
                <a:cubicBezTo>
                  <a:pt x="3410189" y="-14831"/>
                  <a:pt x="3558910" y="19633"/>
                  <a:pt x="3955916" y="0"/>
                </a:cubicBezTo>
                <a:cubicBezTo>
                  <a:pt x="4368199" y="-4792"/>
                  <a:pt x="4472409" y="11790"/>
                  <a:pt x="4640331" y="0"/>
                </a:cubicBezTo>
                <a:cubicBezTo>
                  <a:pt x="4835695" y="26193"/>
                  <a:pt x="5164192" y="-12455"/>
                  <a:pt x="5400031" y="0"/>
                </a:cubicBezTo>
                <a:cubicBezTo>
                  <a:pt x="5600657" y="-20890"/>
                  <a:pt x="5838060" y="8675"/>
                  <a:pt x="6009160" y="0"/>
                </a:cubicBezTo>
                <a:cubicBezTo>
                  <a:pt x="6209557" y="-8854"/>
                  <a:pt x="6364170" y="-40512"/>
                  <a:pt x="6693574" y="0"/>
                </a:cubicBezTo>
                <a:cubicBezTo>
                  <a:pt x="6980779" y="44699"/>
                  <a:pt x="7225747" y="69290"/>
                  <a:pt x="7528560" y="0"/>
                </a:cubicBezTo>
                <a:cubicBezTo>
                  <a:pt x="7527779" y="2446"/>
                  <a:pt x="7529412" y="7548"/>
                  <a:pt x="7528560" y="13208"/>
                </a:cubicBezTo>
                <a:cubicBezTo>
                  <a:pt x="7385716" y="3847"/>
                  <a:pt x="7217389" y="2812"/>
                  <a:pt x="7070002" y="13208"/>
                </a:cubicBezTo>
                <a:cubicBezTo>
                  <a:pt x="6910910" y="39560"/>
                  <a:pt x="6792516" y="971"/>
                  <a:pt x="6611445" y="13208"/>
                </a:cubicBezTo>
                <a:cubicBezTo>
                  <a:pt x="6435364" y="-40609"/>
                  <a:pt x="6177376" y="-56424"/>
                  <a:pt x="5851744" y="13208"/>
                </a:cubicBezTo>
                <a:cubicBezTo>
                  <a:pt x="5534004" y="38808"/>
                  <a:pt x="5515923" y="-10717"/>
                  <a:pt x="5393187" y="13208"/>
                </a:cubicBezTo>
                <a:cubicBezTo>
                  <a:pt x="5286102" y="22541"/>
                  <a:pt x="5094654" y="-10266"/>
                  <a:pt x="4708772" y="13208"/>
                </a:cubicBezTo>
                <a:cubicBezTo>
                  <a:pt x="4378033" y="19462"/>
                  <a:pt x="4322642" y="6664"/>
                  <a:pt x="4174929" y="13208"/>
                </a:cubicBezTo>
                <a:cubicBezTo>
                  <a:pt x="4019334" y="61300"/>
                  <a:pt x="3691661" y="23180"/>
                  <a:pt x="3490514" y="13208"/>
                </a:cubicBezTo>
                <a:cubicBezTo>
                  <a:pt x="3299486" y="10454"/>
                  <a:pt x="3091655" y="46464"/>
                  <a:pt x="2806100" y="13208"/>
                </a:cubicBezTo>
                <a:cubicBezTo>
                  <a:pt x="2495925" y="-11933"/>
                  <a:pt x="2260593" y="8158"/>
                  <a:pt x="2121685" y="13208"/>
                </a:cubicBezTo>
                <a:cubicBezTo>
                  <a:pt x="1938422" y="10541"/>
                  <a:pt x="1655468" y="56850"/>
                  <a:pt x="1437271" y="13208"/>
                </a:cubicBezTo>
                <a:cubicBezTo>
                  <a:pt x="1203223" y="-24753"/>
                  <a:pt x="1040304" y="-4522"/>
                  <a:pt x="828142" y="13208"/>
                </a:cubicBezTo>
                <a:cubicBezTo>
                  <a:pt x="614588" y="30704"/>
                  <a:pt x="157287" y="40082"/>
                  <a:pt x="0" y="13208"/>
                </a:cubicBezTo>
                <a:cubicBezTo>
                  <a:pt x="179" y="6970"/>
                  <a:pt x="-583" y="4878"/>
                  <a:pt x="0" y="0"/>
                </a:cubicBezTo>
                <a:close/>
              </a:path>
              <a:path w="7528560" h="13208" stroke="0" extrusionOk="0">
                <a:moveTo>
                  <a:pt x="0" y="0"/>
                </a:moveTo>
                <a:cubicBezTo>
                  <a:pt x="104108" y="23943"/>
                  <a:pt x="290893" y="57566"/>
                  <a:pt x="609129" y="0"/>
                </a:cubicBezTo>
                <a:cubicBezTo>
                  <a:pt x="904512" y="-13946"/>
                  <a:pt x="901283" y="31547"/>
                  <a:pt x="1067687" y="0"/>
                </a:cubicBezTo>
                <a:cubicBezTo>
                  <a:pt x="1196272" y="-29643"/>
                  <a:pt x="1665282" y="-6943"/>
                  <a:pt x="1902672" y="0"/>
                </a:cubicBezTo>
                <a:cubicBezTo>
                  <a:pt x="2145183" y="-49683"/>
                  <a:pt x="2302963" y="-16844"/>
                  <a:pt x="2511801" y="0"/>
                </a:cubicBezTo>
                <a:cubicBezTo>
                  <a:pt x="2739138" y="-1452"/>
                  <a:pt x="2881814" y="-28929"/>
                  <a:pt x="3120930" y="0"/>
                </a:cubicBezTo>
                <a:cubicBezTo>
                  <a:pt x="3384379" y="35746"/>
                  <a:pt x="3580949" y="-48427"/>
                  <a:pt x="3955916" y="0"/>
                </a:cubicBezTo>
                <a:cubicBezTo>
                  <a:pt x="4364516" y="31895"/>
                  <a:pt x="4257844" y="-15374"/>
                  <a:pt x="4489759" y="0"/>
                </a:cubicBezTo>
                <a:cubicBezTo>
                  <a:pt x="4691600" y="16118"/>
                  <a:pt x="4916808" y="2539"/>
                  <a:pt x="5324745" y="0"/>
                </a:cubicBezTo>
                <a:cubicBezTo>
                  <a:pt x="5724499" y="36696"/>
                  <a:pt x="5942833" y="-24560"/>
                  <a:pt x="6159731" y="0"/>
                </a:cubicBezTo>
                <a:cubicBezTo>
                  <a:pt x="6402860" y="-10222"/>
                  <a:pt x="6564983" y="-7269"/>
                  <a:pt x="6844145" y="0"/>
                </a:cubicBezTo>
                <a:cubicBezTo>
                  <a:pt x="7140641" y="-10314"/>
                  <a:pt x="7375452" y="22540"/>
                  <a:pt x="7528560" y="0"/>
                </a:cubicBezTo>
                <a:cubicBezTo>
                  <a:pt x="7528867" y="5639"/>
                  <a:pt x="7527940" y="7125"/>
                  <a:pt x="7528560" y="13208"/>
                </a:cubicBezTo>
                <a:cubicBezTo>
                  <a:pt x="7342801" y="19138"/>
                  <a:pt x="7173686" y="22146"/>
                  <a:pt x="7070002" y="13208"/>
                </a:cubicBezTo>
                <a:cubicBezTo>
                  <a:pt x="6976234" y="-19028"/>
                  <a:pt x="6590109" y="-11292"/>
                  <a:pt x="6235017" y="13208"/>
                </a:cubicBezTo>
                <a:cubicBezTo>
                  <a:pt x="5899847" y="31691"/>
                  <a:pt x="5956579" y="11924"/>
                  <a:pt x="5701173" y="13208"/>
                </a:cubicBezTo>
                <a:cubicBezTo>
                  <a:pt x="5475217" y="-7546"/>
                  <a:pt x="5258834" y="-35672"/>
                  <a:pt x="5016759" y="13208"/>
                </a:cubicBezTo>
                <a:cubicBezTo>
                  <a:pt x="4840039" y="57798"/>
                  <a:pt x="4441752" y="12378"/>
                  <a:pt x="4181773" y="13208"/>
                </a:cubicBezTo>
                <a:cubicBezTo>
                  <a:pt x="3962511" y="-875"/>
                  <a:pt x="3744319" y="14016"/>
                  <a:pt x="3497358" y="13208"/>
                </a:cubicBezTo>
                <a:cubicBezTo>
                  <a:pt x="3252079" y="-22582"/>
                  <a:pt x="3209589" y="5947"/>
                  <a:pt x="3038801" y="13208"/>
                </a:cubicBezTo>
                <a:cubicBezTo>
                  <a:pt x="2847025" y="18283"/>
                  <a:pt x="2738194" y="6752"/>
                  <a:pt x="2504957" y="13208"/>
                </a:cubicBezTo>
                <a:cubicBezTo>
                  <a:pt x="2259701" y="6309"/>
                  <a:pt x="1858679" y="2978"/>
                  <a:pt x="1669971" y="13208"/>
                </a:cubicBezTo>
                <a:cubicBezTo>
                  <a:pt x="1486761" y="50595"/>
                  <a:pt x="1278765" y="15572"/>
                  <a:pt x="985557" y="13208"/>
                </a:cubicBezTo>
                <a:cubicBezTo>
                  <a:pt x="722921" y="11468"/>
                  <a:pt x="355478" y="-1874"/>
                  <a:pt x="0" y="13208"/>
                </a:cubicBezTo>
                <a:cubicBezTo>
                  <a:pt x="-291" y="8032"/>
                  <a:pt x="-80" y="3962"/>
                  <a:pt x="0" y="0"/>
                </a:cubicBezTo>
                <a:close/>
              </a:path>
              <a:path w="7528560" h="13208" fill="none" stroke="0" extrusionOk="0">
                <a:moveTo>
                  <a:pt x="0" y="0"/>
                </a:moveTo>
                <a:cubicBezTo>
                  <a:pt x="152205" y="8997"/>
                  <a:pt x="259441" y="-1239"/>
                  <a:pt x="458558" y="0"/>
                </a:cubicBezTo>
                <a:cubicBezTo>
                  <a:pt x="705979" y="16217"/>
                  <a:pt x="872366" y="15460"/>
                  <a:pt x="1293543" y="0"/>
                </a:cubicBezTo>
                <a:cubicBezTo>
                  <a:pt x="1650386" y="3692"/>
                  <a:pt x="1840177" y="32421"/>
                  <a:pt x="2053244" y="0"/>
                </a:cubicBezTo>
                <a:cubicBezTo>
                  <a:pt x="2236265" y="-16927"/>
                  <a:pt x="2407078" y="15463"/>
                  <a:pt x="2511801" y="0"/>
                </a:cubicBezTo>
                <a:cubicBezTo>
                  <a:pt x="2663319" y="-1628"/>
                  <a:pt x="2849784" y="-2874"/>
                  <a:pt x="3120930" y="0"/>
                </a:cubicBezTo>
                <a:cubicBezTo>
                  <a:pt x="3370266" y="-19809"/>
                  <a:pt x="3543390" y="28914"/>
                  <a:pt x="3955916" y="0"/>
                </a:cubicBezTo>
                <a:cubicBezTo>
                  <a:pt x="4353916" y="-33061"/>
                  <a:pt x="4450906" y="13121"/>
                  <a:pt x="4640331" y="0"/>
                </a:cubicBezTo>
                <a:cubicBezTo>
                  <a:pt x="4850988" y="26169"/>
                  <a:pt x="5206277" y="29817"/>
                  <a:pt x="5400031" y="0"/>
                </a:cubicBezTo>
                <a:cubicBezTo>
                  <a:pt x="5576782" y="-31562"/>
                  <a:pt x="5820797" y="8840"/>
                  <a:pt x="6009160" y="0"/>
                </a:cubicBezTo>
                <a:cubicBezTo>
                  <a:pt x="6225034" y="27546"/>
                  <a:pt x="6371863" y="-19576"/>
                  <a:pt x="6693574" y="0"/>
                </a:cubicBezTo>
                <a:cubicBezTo>
                  <a:pt x="7043038" y="69727"/>
                  <a:pt x="7243135" y="49959"/>
                  <a:pt x="7528560" y="0"/>
                </a:cubicBezTo>
                <a:cubicBezTo>
                  <a:pt x="7528414" y="2345"/>
                  <a:pt x="7528702" y="8173"/>
                  <a:pt x="7528560" y="13208"/>
                </a:cubicBezTo>
                <a:cubicBezTo>
                  <a:pt x="7373449" y="607"/>
                  <a:pt x="7172762" y="-16714"/>
                  <a:pt x="7070002" y="13208"/>
                </a:cubicBezTo>
                <a:cubicBezTo>
                  <a:pt x="6909762" y="24873"/>
                  <a:pt x="6788018" y="3155"/>
                  <a:pt x="6611445" y="13208"/>
                </a:cubicBezTo>
                <a:cubicBezTo>
                  <a:pt x="6432116" y="-14940"/>
                  <a:pt x="6121011" y="12273"/>
                  <a:pt x="5851744" y="13208"/>
                </a:cubicBezTo>
                <a:cubicBezTo>
                  <a:pt x="5538927" y="42304"/>
                  <a:pt x="5516712" y="-3334"/>
                  <a:pt x="5393187" y="13208"/>
                </a:cubicBezTo>
                <a:cubicBezTo>
                  <a:pt x="5272599" y="51709"/>
                  <a:pt x="5074463" y="-24959"/>
                  <a:pt x="4708772" y="13208"/>
                </a:cubicBezTo>
                <a:cubicBezTo>
                  <a:pt x="4370615" y="39028"/>
                  <a:pt x="4315177" y="14370"/>
                  <a:pt x="4174929" y="13208"/>
                </a:cubicBezTo>
                <a:cubicBezTo>
                  <a:pt x="4044665" y="42980"/>
                  <a:pt x="3683933" y="32833"/>
                  <a:pt x="3490514" y="13208"/>
                </a:cubicBezTo>
                <a:cubicBezTo>
                  <a:pt x="3289917" y="-23586"/>
                  <a:pt x="3077786" y="43218"/>
                  <a:pt x="2806100" y="13208"/>
                </a:cubicBezTo>
                <a:cubicBezTo>
                  <a:pt x="2530078" y="-3489"/>
                  <a:pt x="2255993" y="47494"/>
                  <a:pt x="2121685" y="13208"/>
                </a:cubicBezTo>
                <a:cubicBezTo>
                  <a:pt x="1961551" y="35911"/>
                  <a:pt x="1641358" y="18004"/>
                  <a:pt x="1437271" y="13208"/>
                </a:cubicBezTo>
                <a:cubicBezTo>
                  <a:pt x="1225819" y="-9436"/>
                  <a:pt x="1017099" y="-49962"/>
                  <a:pt x="828142" y="13208"/>
                </a:cubicBezTo>
                <a:cubicBezTo>
                  <a:pt x="655219" y="44276"/>
                  <a:pt x="137601" y="39226"/>
                  <a:pt x="0" y="13208"/>
                </a:cubicBezTo>
                <a:cubicBezTo>
                  <a:pt x="297" y="7775"/>
                  <a:pt x="-761" y="446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28560"/>
                      <a:gd name="connsiteY0" fmla="*/ 0 h 13208"/>
                      <a:gd name="connsiteX1" fmla="*/ 458558 w 7528560"/>
                      <a:gd name="connsiteY1" fmla="*/ 0 h 13208"/>
                      <a:gd name="connsiteX2" fmla="*/ 1293543 w 7528560"/>
                      <a:gd name="connsiteY2" fmla="*/ 0 h 13208"/>
                      <a:gd name="connsiteX3" fmla="*/ 2053244 w 7528560"/>
                      <a:gd name="connsiteY3" fmla="*/ 0 h 13208"/>
                      <a:gd name="connsiteX4" fmla="*/ 2511801 w 7528560"/>
                      <a:gd name="connsiteY4" fmla="*/ 0 h 13208"/>
                      <a:gd name="connsiteX5" fmla="*/ 3120930 w 7528560"/>
                      <a:gd name="connsiteY5" fmla="*/ 0 h 13208"/>
                      <a:gd name="connsiteX6" fmla="*/ 3955916 w 7528560"/>
                      <a:gd name="connsiteY6" fmla="*/ 0 h 13208"/>
                      <a:gd name="connsiteX7" fmla="*/ 4640331 w 7528560"/>
                      <a:gd name="connsiteY7" fmla="*/ 0 h 13208"/>
                      <a:gd name="connsiteX8" fmla="*/ 5400031 w 7528560"/>
                      <a:gd name="connsiteY8" fmla="*/ 0 h 13208"/>
                      <a:gd name="connsiteX9" fmla="*/ 6009160 w 7528560"/>
                      <a:gd name="connsiteY9" fmla="*/ 0 h 13208"/>
                      <a:gd name="connsiteX10" fmla="*/ 6693574 w 7528560"/>
                      <a:gd name="connsiteY10" fmla="*/ 0 h 13208"/>
                      <a:gd name="connsiteX11" fmla="*/ 7528560 w 7528560"/>
                      <a:gd name="connsiteY11" fmla="*/ 0 h 13208"/>
                      <a:gd name="connsiteX12" fmla="*/ 7528560 w 7528560"/>
                      <a:gd name="connsiteY12" fmla="*/ 13208 h 13208"/>
                      <a:gd name="connsiteX13" fmla="*/ 7070002 w 7528560"/>
                      <a:gd name="connsiteY13" fmla="*/ 13208 h 13208"/>
                      <a:gd name="connsiteX14" fmla="*/ 6611445 w 7528560"/>
                      <a:gd name="connsiteY14" fmla="*/ 13208 h 13208"/>
                      <a:gd name="connsiteX15" fmla="*/ 5851744 w 7528560"/>
                      <a:gd name="connsiteY15" fmla="*/ 13208 h 13208"/>
                      <a:gd name="connsiteX16" fmla="*/ 5393187 w 7528560"/>
                      <a:gd name="connsiteY16" fmla="*/ 13208 h 13208"/>
                      <a:gd name="connsiteX17" fmla="*/ 4708772 w 7528560"/>
                      <a:gd name="connsiteY17" fmla="*/ 13208 h 13208"/>
                      <a:gd name="connsiteX18" fmla="*/ 4174929 w 7528560"/>
                      <a:gd name="connsiteY18" fmla="*/ 13208 h 13208"/>
                      <a:gd name="connsiteX19" fmla="*/ 3490514 w 7528560"/>
                      <a:gd name="connsiteY19" fmla="*/ 13208 h 13208"/>
                      <a:gd name="connsiteX20" fmla="*/ 2806100 w 7528560"/>
                      <a:gd name="connsiteY20" fmla="*/ 13208 h 13208"/>
                      <a:gd name="connsiteX21" fmla="*/ 2121685 w 7528560"/>
                      <a:gd name="connsiteY21" fmla="*/ 13208 h 13208"/>
                      <a:gd name="connsiteX22" fmla="*/ 1437271 w 7528560"/>
                      <a:gd name="connsiteY22" fmla="*/ 13208 h 13208"/>
                      <a:gd name="connsiteX23" fmla="*/ 828142 w 7528560"/>
                      <a:gd name="connsiteY23" fmla="*/ 13208 h 13208"/>
                      <a:gd name="connsiteX24" fmla="*/ 0 w 7528560"/>
                      <a:gd name="connsiteY24" fmla="*/ 13208 h 13208"/>
                      <a:gd name="connsiteX25" fmla="*/ 0 w 7528560"/>
                      <a:gd name="connsiteY25" fmla="*/ 0 h 13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7528560" h="13208" fill="none" extrusionOk="0">
                        <a:moveTo>
                          <a:pt x="0" y="0"/>
                        </a:moveTo>
                        <a:cubicBezTo>
                          <a:pt x="166738" y="17961"/>
                          <a:pt x="267650" y="-4320"/>
                          <a:pt x="458558" y="0"/>
                        </a:cubicBezTo>
                        <a:cubicBezTo>
                          <a:pt x="649466" y="4320"/>
                          <a:pt x="918593" y="13990"/>
                          <a:pt x="1293543" y="0"/>
                        </a:cubicBezTo>
                        <a:cubicBezTo>
                          <a:pt x="1668493" y="-13990"/>
                          <a:pt x="1845434" y="3365"/>
                          <a:pt x="2053244" y="0"/>
                        </a:cubicBezTo>
                        <a:cubicBezTo>
                          <a:pt x="2261054" y="-3365"/>
                          <a:pt x="2384015" y="4443"/>
                          <a:pt x="2511801" y="0"/>
                        </a:cubicBezTo>
                        <a:cubicBezTo>
                          <a:pt x="2639587" y="-4443"/>
                          <a:pt x="2841036" y="15129"/>
                          <a:pt x="3120930" y="0"/>
                        </a:cubicBezTo>
                        <a:cubicBezTo>
                          <a:pt x="3400824" y="-15129"/>
                          <a:pt x="3556215" y="16840"/>
                          <a:pt x="3955916" y="0"/>
                        </a:cubicBezTo>
                        <a:cubicBezTo>
                          <a:pt x="4355617" y="-16840"/>
                          <a:pt x="4464962" y="-6413"/>
                          <a:pt x="4640331" y="0"/>
                        </a:cubicBezTo>
                        <a:cubicBezTo>
                          <a:pt x="4815700" y="6413"/>
                          <a:pt x="5193506" y="26746"/>
                          <a:pt x="5400031" y="0"/>
                        </a:cubicBezTo>
                        <a:cubicBezTo>
                          <a:pt x="5606556" y="-26746"/>
                          <a:pt x="5813989" y="3273"/>
                          <a:pt x="6009160" y="0"/>
                        </a:cubicBezTo>
                        <a:cubicBezTo>
                          <a:pt x="6204331" y="-3273"/>
                          <a:pt x="6371023" y="-28272"/>
                          <a:pt x="6693574" y="0"/>
                        </a:cubicBezTo>
                        <a:cubicBezTo>
                          <a:pt x="7016125" y="28272"/>
                          <a:pt x="7222797" y="25047"/>
                          <a:pt x="7528560" y="0"/>
                        </a:cubicBezTo>
                        <a:cubicBezTo>
                          <a:pt x="7528004" y="2704"/>
                          <a:pt x="7528662" y="8360"/>
                          <a:pt x="7528560" y="13208"/>
                        </a:cubicBezTo>
                        <a:cubicBezTo>
                          <a:pt x="7381946" y="-788"/>
                          <a:pt x="7195663" y="-912"/>
                          <a:pt x="7070002" y="13208"/>
                        </a:cubicBezTo>
                        <a:cubicBezTo>
                          <a:pt x="6944341" y="27328"/>
                          <a:pt x="6792867" y="13039"/>
                          <a:pt x="6611445" y="13208"/>
                        </a:cubicBezTo>
                        <a:cubicBezTo>
                          <a:pt x="6430023" y="13377"/>
                          <a:pt x="6162292" y="-11831"/>
                          <a:pt x="5851744" y="13208"/>
                        </a:cubicBezTo>
                        <a:cubicBezTo>
                          <a:pt x="5541196" y="38247"/>
                          <a:pt x="5512968" y="-6116"/>
                          <a:pt x="5393187" y="13208"/>
                        </a:cubicBezTo>
                        <a:cubicBezTo>
                          <a:pt x="5273406" y="32532"/>
                          <a:pt x="5042923" y="-6251"/>
                          <a:pt x="4708772" y="13208"/>
                        </a:cubicBezTo>
                        <a:cubicBezTo>
                          <a:pt x="4374622" y="32667"/>
                          <a:pt x="4320668" y="14077"/>
                          <a:pt x="4174929" y="13208"/>
                        </a:cubicBezTo>
                        <a:cubicBezTo>
                          <a:pt x="4029190" y="12339"/>
                          <a:pt x="3695149" y="26918"/>
                          <a:pt x="3490514" y="13208"/>
                        </a:cubicBezTo>
                        <a:cubicBezTo>
                          <a:pt x="3285880" y="-502"/>
                          <a:pt x="3098978" y="44417"/>
                          <a:pt x="2806100" y="13208"/>
                        </a:cubicBezTo>
                        <a:cubicBezTo>
                          <a:pt x="2513222" y="-18001"/>
                          <a:pt x="2261074" y="32151"/>
                          <a:pt x="2121685" y="13208"/>
                        </a:cubicBezTo>
                        <a:cubicBezTo>
                          <a:pt x="1982296" y="-5735"/>
                          <a:pt x="1656691" y="38348"/>
                          <a:pt x="1437271" y="13208"/>
                        </a:cubicBezTo>
                        <a:cubicBezTo>
                          <a:pt x="1217851" y="-11932"/>
                          <a:pt x="1019197" y="-6437"/>
                          <a:pt x="828142" y="13208"/>
                        </a:cubicBezTo>
                        <a:cubicBezTo>
                          <a:pt x="637087" y="32853"/>
                          <a:pt x="180966" y="29710"/>
                          <a:pt x="0" y="13208"/>
                        </a:cubicBezTo>
                        <a:cubicBezTo>
                          <a:pt x="453" y="7289"/>
                          <a:pt x="-592" y="4995"/>
                          <a:pt x="0" y="0"/>
                        </a:cubicBezTo>
                        <a:close/>
                      </a:path>
                      <a:path w="7528560" h="13208" stroke="0" extrusionOk="0">
                        <a:moveTo>
                          <a:pt x="0" y="0"/>
                        </a:moveTo>
                        <a:cubicBezTo>
                          <a:pt x="123799" y="-4656"/>
                          <a:pt x="307793" y="15376"/>
                          <a:pt x="609129" y="0"/>
                        </a:cubicBezTo>
                        <a:cubicBezTo>
                          <a:pt x="910465" y="-15376"/>
                          <a:pt x="897988" y="22508"/>
                          <a:pt x="1067687" y="0"/>
                        </a:cubicBezTo>
                        <a:cubicBezTo>
                          <a:pt x="1237386" y="-22508"/>
                          <a:pt x="1666965" y="36659"/>
                          <a:pt x="1902672" y="0"/>
                        </a:cubicBezTo>
                        <a:cubicBezTo>
                          <a:pt x="2138380" y="-36659"/>
                          <a:pt x="2287154" y="-401"/>
                          <a:pt x="2511801" y="0"/>
                        </a:cubicBezTo>
                        <a:cubicBezTo>
                          <a:pt x="2736448" y="401"/>
                          <a:pt x="2861702" y="-11917"/>
                          <a:pt x="3120930" y="0"/>
                        </a:cubicBezTo>
                        <a:cubicBezTo>
                          <a:pt x="3380158" y="11917"/>
                          <a:pt x="3562305" y="-30973"/>
                          <a:pt x="3955916" y="0"/>
                        </a:cubicBezTo>
                        <a:cubicBezTo>
                          <a:pt x="4349527" y="30973"/>
                          <a:pt x="4258049" y="-12838"/>
                          <a:pt x="4489759" y="0"/>
                        </a:cubicBezTo>
                        <a:cubicBezTo>
                          <a:pt x="4721469" y="12838"/>
                          <a:pt x="4911529" y="-3894"/>
                          <a:pt x="5324745" y="0"/>
                        </a:cubicBezTo>
                        <a:cubicBezTo>
                          <a:pt x="5737961" y="3894"/>
                          <a:pt x="5929086" y="-19732"/>
                          <a:pt x="6159731" y="0"/>
                        </a:cubicBezTo>
                        <a:cubicBezTo>
                          <a:pt x="6390376" y="19732"/>
                          <a:pt x="6560196" y="-9382"/>
                          <a:pt x="6844145" y="0"/>
                        </a:cubicBezTo>
                        <a:cubicBezTo>
                          <a:pt x="7128094" y="9382"/>
                          <a:pt x="7342802" y="33430"/>
                          <a:pt x="7528560" y="0"/>
                        </a:cubicBezTo>
                        <a:cubicBezTo>
                          <a:pt x="7528724" y="5613"/>
                          <a:pt x="7527932" y="7027"/>
                          <a:pt x="7528560" y="13208"/>
                        </a:cubicBezTo>
                        <a:cubicBezTo>
                          <a:pt x="7363792" y="27024"/>
                          <a:pt x="7163242" y="22834"/>
                          <a:pt x="7070002" y="13208"/>
                        </a:cubicBezTo>
                        <a:cubicBezTo>
                          <a:pt x="6976762" y="3582"/>
                          <a:pt x="6573273" y="922"/>
                          <a:pt x="6235017" y="13208"/>
                        </a:cubicBezTo>
                        <a:cubicBezTo>
                          <a:pt x="5896762" y="25494"/>
                          <a:pt x="5948449" y="12101"/>
                          <a:pt x="5701173" y="13208"/>
                        </a:cubicBezTo>
                        <a:cubicBezTo>
                          <a:pt x="5453897" y="14315"/>
                          <a:pt x="5246715" y="-7300"/>
                          <a:pt x="5016759" y="13208"/>
                        </a:cubicBezTo>
                        <a:cubicBezTo>
                          <a:pt x="4786803" y="33716"/>
                          <a:pt x="4417743" y="33170"/>
                          <a:pt x="4181773" y="13208"/>
                        </a:cubicBezTo>
                        <a:cubicBezTo>
                          <a:pt x="3945803" y="-6754"/>
                          <a:pt x="3739569" y="42225"/>
                          <a:pt x="3497358" y="13208"/>
                        </a:cubicBezTo>
                        <a:cubicBezTo>
                          <a:pt x="3255147" y="-15809"/>
                          <a:pt x="3209198" y="3014"/>
                          <a:pt x="3038801" y="13208"/>
                        </a:cubicBezTo>
                        <a:cubicBezTo>
                          <a:pt x="2868404" y="23402"/>
                          <a:pt x="2738305" y="9780"/>
                          <a:pt x="2504957" y="13208"/>
                        </a:cubicBezTo>
                        <a:cubicBezTo>
                          <a:pt x="2271609" y="16636"/>
                          <a:pt x="1872108" y="-12832"/>
                          <a:pt x="1669971" y="13208"/>
                        </a:cubicBezTo>
                        <a:cubicBezTo>
                          <a:pt x="1467834" y="39248"/>
                          <a:pt x="1256896" y="18722"/>
                          <a:pt x="985557" y="13208"/>
                        </a:cubicBezTo>
                        <a:cubicBezTo>
                          <a:pt x="714218" y="7694"/>
                          <a:pt x="319420" y="-25157"/>
                          <a:pt x="0" y="13208"/>
                        </a:cubicBezTo>
                        <a:cubicBezTo>
                          <a:pt x="-152" y="7611"/>
                          <a:pt x="-400" y="414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5FCF76-2103-520D-EED0-7912AB3E343A}"/>
              </a:ext>
            </a:extLst>
          </p:cNvPr>
          <p:cNvGraphicFramePr>
            <a:graphicFrameLocks/>
          </p:cNvGraphicFramePr>
          <p:nvPr/>
        </p:nvGraphicFramePr>
        <p:xfrm>
          <a:off x="491404" y="1941243"/>
          <a:ext cx="9298857" cy="2666954"/>
        </p:xfrm>
        <a:graphic>
          <a:graphicData uri="http://schemas.openxmlformats.org/drawingml/2006/table">
            <a:tbl>
              <a:tblPr firstRow="1" firstCol="1" bandRow="1"/>
              <a:tblGrid>
                <a:gridCol w="2179920">
                  <a:extLst>
                    <a:ext uri="{9D8B030D-6E8A-4147-A177-3AD203B41FA5}">
                      <a16:colId xmlns:a16="http://schemas.microsoft.com/office/drawing/2014/main" val="3974515291"/>
                    </a:ext>
                  </a:extLst>
                </a:gridCol>
                <a:gridCol w="861598">
                  <a:extLst>
                    <a:ext uri="{9D8B030D-6E8A-4147-A177-3AD203B41FA5}">
                      <a16:colId xmlns:a16="http://schemas.microsoft.com/office/drawing/2014/main" val="92412595"/>
                    </a:ext>
                  </a:extLst>
                </a:gridCol>
                <a:gridCol w="846888">
                  <a:extLst>
                    <a:ext uri="{9D8B030D-6E8A-4147-A177-3AD203B41FA5}">
                      <a16:colId xmlns:a16="http://schemas.microsoft.com/office/drawing/2014/main" val="2157070249"/>
                    </a:ext>
                  </a:extLst>
                </a:gridCol>
                <a:gridCol w="1073044">
                  <a:extLst>
                    <a:ext uri="{9D8B030D-6E8A-4147-A177-3AD203B41FA5}">
                      <a16:colId xmlns:a16="http://schemas.microsoft.com/office/drawing/2014/main" val="2689198741"/>
                    </a:ext>
                  </a:extLst>
                </a:gridCol>
                <a:gridCol w="949854">
                  <a:extLst>
                    <a:ext uri="{9D8B030D-6E8A-4147-A177-3AD203B41FA5}">
                      <a16:colId xmlns:a16="http://schemas.microsoft.com/office/drawing/2014/main" val="1443522405"/>
                    </a:ext>
                  </a:extLst>
                </a:gridCol>
                <a:gridCol w="725536">
                  <a:extLst>
                    <a:ext uri="{9D8B030D-6E8A-4147-A177-3AD203B41FA5}">
                      <a16:colId xmlns:a16="http://schemas.microsoft.com/office/drawing/2014/main" val="88901263"/>
                    </a:ext>
                  </a:extLst>
                </a:gridCol>
                <a:gridCol w="946176">
                  <a:extLst>
                    <a:ext uri="{9D8B030D-6E8A-4147-A177-3AD203B41FA5}">
                      <a16:colId xmlns:a16="http://schemas.microsoft.com/office/drawing/2014/main" val="4234974672"/>
                    </a:ext>
                  </a:extLst>
                </a:gridCol>
                <a:gridCol w="799084">
                  <a:extLst>
                    <a:ext uri="{9D8B030D-6E8A-4147-A177-3AD203B41FA5}">
                      <a16:colId xmlns:a16="http://schemas.microsoft.com/office/drawing/2014/main" val="2205737471"/>
                    </a:ext>
                  </a:extLst>
                </a:gridCol>
                <a:gridCol w="916757">
                  <a:extLst>
                    <a:ext uri="{9D8B030D-6E8A-4147-A177-3AD203B41FA5}">
                      <a16:colId xmlns:a16="http://schemas.microsoft.com/office/drawing/2014/main" val="2760679358"/>
                    </a:ext>
                  </a:extLst>
                </a:gridCol>
              </a:tblGrid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MONDAY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TUESDAY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WEDNESDAY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THURSDAY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FRIDAY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SATURDAY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SUNDAY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WEEK AVE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299680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HANDLE TIME (AVE)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656768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99.42%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98.76%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98.38%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99.69%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99.18%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99.01%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546769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886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768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763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706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77663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97.29%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97.15%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99.04%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99.14%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98.62%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521276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307247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98.73%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99.31%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98.58%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98.95%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085670"/>
                  </a:ext>
                </a:extLst>
              </a:tr>
              <a:tr h="4853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28794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98.06%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99.30%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98.45%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99.26%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80673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EFB5F3C-AAFF-E770-0105-7F43D7CDE185}"/>
              </a:ext>
            </a:extLst>
          </p:cNvPr>
          <p:cNvGraphicFramePr>
            <a:graphicFrameLocks/>
          </p:cNvGraphicFramePr>
          <p:nvPr/>
        </p:nvGraphicFramePr>
        <p:xfrm>
          <a:off x="6276745" y="197603"/>
          <a:ext cx="5308190" cy="1170237"/>
        </p:xfrm>
        <a:graphic>
          <a:graphicData uri="http://schemas.openxmlformats.org/drawingml/2006/table">
            <a:tbl>
              <a:tblPr firstRow="1" firstCol="1" bandRow="1"/>
              <a:tblGrid>
                <a:gridCol w="2603089">
                  <a:extLst>
                    <a:ext uri="{9D8B030D-6E8A-4147-A177-3AD203B41FA5}">
                      <a16:colId xmlns:a16="http://schemas.microsoft.com/office/drawing/2014/main" val="3950608034"/>
                    </a:ext>
                  </a:extLst>
                </a:gridCol>
                <a:gridCol w="1347793">
                  <a:extLst>
                    <a:ext uri="{9D8B030D-6E8A-4147-A177-3AD203B41FA5}">
                      <a16:colId xmlns:a16="http://schemas.microsoft.com/office/drawing/2014/main" val="2679114685"/>
                    </a:ext>
                  </a:extLst>
                </a:gridCol>
                <a:gridCol w="1357308">
                  <a:extLst>
                    <a:ext uri="{9D8B030D-6E8A-4147-A177-3AD203B41FA5}">
                      <a16:colId xmlns:a16="http://schemas.microsoft.com/office/drawing/2014/main" val="1781734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TARGETS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TIME IN SECS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SERVICE LEVEL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45878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HANDLE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93.00%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14024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62695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7501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92346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D5ED90-4CD8-0B1E-7C97-4A5232FD31F1}"/>
              </a:ext>
            </a:extLst>
          </p:cNvPr>
          <p:cNvSpPr txBox="1">
            <a:spLocks/>
          </p:cNvSpPr>
          <p:nvPr/>
        </p:nvSpPr>
        <p:spPr>
          <a:xfrm>
            <a:off x="530865" y="4718661"/>
            <a:ext cx="11054070" cy="925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58368">
              <a:spcBef>
                <a:spcPts val="720"/>
              </a:spcBef>
              <a:buNone/>
            </a:pP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34033-BE3C-67A7-80E8-985593B7EC35}"/>
              </a:ext>
            </a:extLst>
          </p:cNvPr>
          <p:cNvSpPr txBox="1"/>
          <p:nvPr/>
        </p:nvSpPr>
        <p:spPr>
          <a:xfrm>
            <a:off x="776748" y="412955"/>
            <a:ext cx="4463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latin typeface="+mj-lt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93758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334" y="228600"/>
            <a:ext cx="8803132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1701" y="1575771"/>
            <a:ext cx="7528560" cy="13208"/>
          </a:xfrm>
          <a:custGeom>
            <a:avLst/>
            <a:gdLst>
              <a:gd name="connsiteX0" fmla="*/ 0 w 7528560"/>
              <a:gd name="connsiteY0" fmla="*/ 0 h 13208"/>
              <a:gd name="connsiteX1" fmla="*/ 458558 w 7528560"/>
              <a:gd name="connsiteY1" fmla="*/ 0 h 13208"/>
              <a:gd name="connsiteX2" fmla="*/ 1293543 w 7528560"/>
              <a:gd name="connsiteY2" fmla="*/ 0 h 13208"/>
              <a:gd name="connsiteX3" fmla="*/ 2053244 w 7528560"/>
              <a:gd name="connsiteY3" fmla="*/ 0 h 13208"/>
              <a:gd name="connsiteX4" fmla="*/ 2511801 w 7528560"/>
              <a:gd name="connsiteY4" fmla="*/ 0 h 13208"/>
              <a:gd name="connsiteX5" fmla="*/ 3120930 w 7528560"/>
              <a:gd name="connsiteY5" fmla="*/ 0 h 13208"/>
              <a:gd name="connsiteX6" fmla="*/ 3955916 w 7528560"/>
              <a:gd name="connsiteY6" fmla="*/ 0 h 13208"/>
              <a:gd name="connsiteX7" fmla="*/ 4640331 w 7528560"/>
              <a:gd name="connsiteY7" fmla="*/ 0 h 13208"/>
              <a:gd name="connsiteX8" fmla="*/ 5400031 w 7528560"/>
              <a:gd name="connsiteY8" fmla="*/ 0 h 13208"/>
              <a:gd name="connsiteX9" fmla="*/ 6009160 w 7528560"/>
              <a:gd name="connsiteY9" fmla="*/ 0 h 13208"/>
              <a:gd name="connsiteX10" fmla="*/ 6693574 w 7528560"/>
              <a:gd name="connsiteY10" fmla="*/ 0 h 13208"/>
              <a:gd name="connsiteX11" fmla="*/ 7528560 w 7528560"/>
              <a:gd name="connsiteY11" fmla="*/ 0 h 13208"/>
              <a:gd name="connsiteX12" fmla="*/ 7528560 w 7528560"/>
              <a:gd name="connsiteY12" fmla="*/ 13208 h 13208"/>
              <a:gd name="connsiteX13" fmla="*/ 7070002 w 7528560"/>
              <a:gd name="connsiteY13" fmla="*/ 13208 h 13208"/>
              <a:gd name="connsiteX14" fmla="*/ 6611445 w 7528560"/>
              <a:gd name="connsiteY14" fmla="*/ 13208 h 13208"/>
              <a:gd name="connsiteX15" fmla="*/ 5851744 w 7528560"/>
              <a:gd name="connsiteY15" fmla="*/ 13208 h 13208"/>
              <a:gd name="connsiteX16" fmla="*/ 5393187 w 7528560"/>
              <a:gd name="connsiteY16" fmla="*/ 13208 h 13208"/>
              <a:gd name="connsiteX17" fmla="*/ 4708772 w 7528560"/>
              <a:gd name="connsiteY17" fmla="*/ 13208 h 13208"/>
              <a:gd name="connsiteX18" fmla="*/ 4174929 w 7528560"/>
              <a:gd name="connsiteY18" fmla="*/ 13208 h 13208"/>
              <a:gd name="connsiteX19" fmla="*/ 3490514 w 7528560"/>
              <a:gd name="connsiteY19" fmla="*/ 13208 h 13208"/>
              <a:gd name="connsiteX20" fmla="*/ 2806100 w 7528560"/>
              <a:gd name="connsiteY20" fmla="*/ 13208 h 13208"/>
              <a:gd name="connsiteX21" fmla="*/ 2121685 w 7528560"/>
              <a:gd name="connsiteY21" fmla="*/ 13208 h 13208"/>
              <a:gd name="connsiteX22" fmla="*/ 1437271 w 7528560"/>
              <a:gd name="connsiteY22" fmla="*/ 13208 h 13208"/>
              <a:gd name="connsiteX23" fmla="*/ 828142 w 7528560"/>
              <a:gd name="connsiteY23" fmla="*/ 13208 h 13208"/>
              <a:gd name="connsiteX24" fmla="*/ 0 w 7528560"/>
              <a:gd name="connsiteY24" fmla="*/ 13208 h 13208"/>
              <a:gd name="connsiteX25" fmla="*/ 0 w 7528560"/>
              <a:gd name="connsiteY25" fmla="*/ 0 h 13208"/>
              <a:gd name="connsiteX0" fmla="*/ 0 w 7528560"/>
              <a:gd name="connsiteY0" fmla="*/ 0 h 13208"/>
              <a:gd name="connsiteX1" fmla="*/ 609129 w 7528560"/>
              <a:gd name="connsiteY1" fmla="*/ 0 h 13208"/>
              <a:gd name="connsiteX2" fmla="*/ 1067687 w 7528560"/>
              <a:gd name="connsiteY2" fmla="*/ 0 h 13208"/>
              <a:gd name="connsiteX3" fmla="*/ 1902672 w 7528560"/>
              <a:gd name="connsiteY3" fmla="*/ 0 h 13208"/>
              <a:gd name="connsiteX4" fmla="*/ 2511801 w 7528560"/>
              <a:gd name="connsiteY4" fmla="*/ 0 h 13208"/>
              <a:gd name="connsiteX5" fmla="*/ 3120930 w 7528560"/>
              <a:gd name="connsiteY5" fmla="*/ 0 h 13208"/>
              <a:gd name="connsiteX6" fmla="*/ 3955916 w 7528560"/>
              <a:gd name="connsiteY6" fmla="*/ 0 h 13208"/>
              <a:gd name="connsiteX7" fmla="*/ 4489759 w 7528560"/>
              <a:gd name="connsiteY7" fmla="*/ 0 h 13208"/>
              <a:gd name="connsiteX8" fmla="*/ 5324745 w 7528560"/>
              <a:gd name="connsiteY8" fmla="*/ 0 h 13208"/>
              <a:gd name="connsiteX9" fmla="*/ 6159731 w 7528560"/>
              <a:gd name="connsiteY9" fmla="*/ 0 h 13208"/>
              <a:gd name="connsiteX10" fmla="*/ 6844145 w 7528560"/>
              <a:gd name="connsiteY10" fmla="*/ 0 h 13208"/>
              <a:gd name="connsiteX11" fmla="*/ 7528560 w 7528560"/>
              <a:gd name="connsiteY11" fmla="*/ 0 h 13208"/>
              <a:gd name="connsiteX12" fmla="*/ 7528560 w 7528560"/>
              <a:gd name="connsiteY12" fmla="*/ 13208 h 13208"/>
              <a:gd name="connsiteX13" fmla="*/ 7070002 w 7528560"/>
              <a:gd name="connsiteY13" fmla="*/ 13208 h 13208"/>
              <a:gd name="connsiteX14" fmla="*/ 6235017 w 7528560"/>
              <a:gd name="connsiteY14" fmla="*/ 13208 h 13208"/>
              <a:gd name="connsiteX15" fmla="*/ 5701173 w 7528560"/>
              <a:gd name="connsiteY15" fmla="*/ 13208 h 13208"/>
              <a:gd name="connsiteX16" fmla="*/ 5016759 w 7528560"/>
              <a:gd name="connsiteY16" fmla="*/ 13208 h 13208"/>
              <a:gd name="connsiteX17" fmla="*/ 4181773 w 7528560"/>
              <a:gd name="connsiteY17" fmla="*/ 13208 h 13208"/>
              <a:gd name="connsiteX18" fmla="*/ 3497358 w 7528560"/>
              <a:gd name="connsiteY18" fmla="*/ 13208 h 13208"/>
              <a:gd name="connsiteX19" fmla="*/ 3038801 w 7528560"/>
              <a:gd name="connsiteY19" fmla="*/ 13208 h 13208"/>
              <a:gd name="connsiteX20" fmla="*/ 2504957 w 7528560"/>
              <a:gd name="connsiteY20" fmla="*/ 13208 h 13208"/>
              <a:gd name="connsiteX21" fmla="*/ 1669971 w 7528560"/>
              <a:gd name="connsiteY21" fmla="*/ 13208 h 13208"/>
              <a:gd name="connsiteX22" fmla="*/ 985557 w 7528560"/>
              <a:gd name="connsiteY22" fmla="*/ 13208 h 13208"/>
              <a:gd name="connsiteX23" fmla="*/ 0 w 7528560"/>
              <a:gd name="connsiteY23" fmla="*/ 13208 h 13208"/>
              <a:gd name="connsiteX24" fmla="*/ 0 w 7528560"/>
              <a:gd name="connsiteY24" fmla="*/ 0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8560" h="13208" fill="none" extrusionOk="0">
                <a:moveTo>
                  <a:pt x="0" y="0"/>
                </a:moveTo>
                <a:cubicBezTo>
                  <a:pt x="177629" y="9780"/>
                  <a:pt x="274262" y="-15799"/>
                  <a:pt x="458558" y="0"/>
                </a:cubicBezTo>
                <a:cubicBezTo>
                  <a:pt x="642814" y="1770"/>
                  <a:pt x="966042" y="-32668"/>
                  <a:pt x="1293543" y="0"/>
                </a:cubicBezTo>
                <a:cubicBezTo>
                  <a:pt x="1638594" y="2775"/>
                  <a:pt x="1848940" y="12865"/>
                  <a:pt x="2053244" y="0"/>
                </a:cubicBezTo>
                <a:cubicBezTo>
                  <a:pt x="2287362" y="-8586"/>
                  <a:pt x="2382114" y="11556"/>
                  <a:pt x="2511801" y="0"/>
                </a:cubicBezTo>
                <a:cubicBezTo>
                  <a:pt x="2648912" y="-1768"/>
                  <a:pt x="2828412" y="-26028"/>
                  <a:pt x="3120930" y="0"/>
                </a:cubicBezTo>
                <a:cubicBezTo>
                  <a:pt x="3410189" y="-14831"/>
                  <a:pt x="3558910" y="19633"/>
                  <a:pt x="3955916" y="0"/>
                </a:cubicBezTo>
                <a:cubicBezTo>
                  <a:pt x="4368199" y="-4792"/>
                  <a:pt x="4472409" y="11790"/>
                  <a:pt x="4640331" y="0"/>
                </a:cubicBezTo>
                <a:cubicBezTo>
                  <a:pt x="4835695" y="26193"/>
                  <a:pt x="5164192" y="-12455"/>
                  <a:pt x="5400031" y="0"/>
                </a:cubicBezTo>
                <a:cubicBezTo>
                  <a:pt x="5600657" y="-20890"/>
                  <a:pt x="5838060" y="8675"/>
                  <a:pt x="6009160" y="0"/>
                </a:cubicBezTo>
                <a:cubicBezTo>
                  <a:pt x="6209557" y="-8854"/>
                  <a:pt x="6364170" y="-40512"/>
                  <a:pt x="6693574" y="0"/>
                </a:cubicBezTo>
                <a:cubicBezTo>
                  <a:pt x="6980779" y="44699"/>
                  <a:pt x="7225747" y="69290"/>
                  <a:pt x="7528560" y="0"/>
                </a:cubicBezTo>
                <a:cubicBezTo>
                  <a:pt x="7527779" y="2446"/>
                  <a:pt x="7529412" y="7548"/>
                  <a:pt x="7528560" y="13208"/>
                </a:cubicBezTo>
                <a:cubicBezTo>
                  <a:pt x="7385716" y="3847"/>
                  <a:pt x="7217389" y="2812"/>
                  <a:pt x="7070002" y="13208"/>
                </a:cubicBezTo>
                <a:cubicBezTo>
                  <a:pt x="6910910" y="39560"/>
                  <a:pt x="6792516" y="971"/>
                  <a:pt x="6611445" y="13208"/>
                </a:cubicBezTo>
                <a:cubicBezTo>
                  <a:pt x="6435364" y="-40609"/>
                  <a:pt x="6177376" y="-56424"/>
                  <a:pt x="5851744" y="13208"/>
                </a:cubicBezTo>
                <a:cubicBezTo>
                  <a:pt x="5534004" y="38808"/>
                  <a:pt x="5515923" y="-10717"/>
                  <a:pt x="5393187" y="13208"/>
                </a:cubicBezTo>
                <a:cubicBezTo>
                  <a:pt x="5286102" y="22541"/>
                  <a:pt x="5094654" y="-10266"/>
                  <a:pt x="4708772" y="13208"/>
                </a:cubicBezTo>
                <a:cubicBezTo>
                  <a:pt x="4378033" y="19462"/>
                  <a:pt x="4322642" y="6664"/>
                  <a:pt x="4174929" y="13208"/>
                </a:cubicBezTo>
                <a:cubicBezTo>
                  <a:pt x="4019334" y="61300"/>
                  <a:pt x="3691661" y="23180"/>
                  <a:pt x="3490514" y="13208"/>
                </a:cubicBezTo>
                <a:cubicBezTo>
                  <a:pt x="3299486" y="10454"/>
                  <a:pt x="3091655" y="46464"/>
                  <a:pt x="2806100" y="13208"/>
                </a:cubicBezTo>
                <a:cubicBezTo>
                  <a:pt x="2495925" y="-11933"/>
                  <a:pt x="2260593" y="8158"/>
                  <a:pt x="2121685" y="13208"/>
                </a:cubicBezTo>
                <a:cubicBezTo>
                  <a:pt x="1938422" y="10541"/>
                  <a:pt x="1655468" y="56850"/>
                  <a:pt x="1437271" y="13208"/>
                </a:cubicBezTo>
                <a:cubicBezTo>
                  <a:pt x="1203223" y="-24753"/>
                  <a:pt x="1040304" y="-4522"/>
                  <a:pt x="828142" y="13208"/>
                </a:cubicBezTo>
                <a:cubicBezTo>
                  <a:pt x="614588" y="30704"/>
                  <a:pt x="157287" y="40082"/>
                  <a:pt x="0" y="13208"/>
                </a:cubicBezTo>
                <a:cubicBezTo>
                  <a:pt x="179" y="6970"/>
                  <a:pt x="-583" y="4878"/>
                  <a:pt x="0" y="0"/>
                </a:cubicBezTo>
                <a:close/>
              </a:path>
              <a:path w="7528560" h="13208" stroke="0" extrusionOk="0">
                <a:moveTo>
                  <a:pt x="0" y="0"/>
                </a:moveTo>
                <a:cubicBezTo>
                  <a:pt x="104108" y="23943"/>
                  <a:pt x="290893" y="57566"/>
                  <a:pt x="609129" y="0"/>
                </a:cubicBezTo>
                <a:cubicBezTo>
                  <a:pt x="904512" y="-13946"/>
                  <a:pt x="901283" y="31547"/>
                  <a:pt x="1067687" y="0"/>
                </a:cubicBezTo>
                <a:cubicBezTo>
                  <a:pt x="1196272" y="-29643"/>
                  <a:pt x="1665282" y="-6943"/>
                  <a:pt x="1902672" y="0"/>
                </a:cubicBezTo>
                <a:cubicBezTo>
                  <a:pt x="2145183" y="-49683"/>
                  <a:pt x="2302963" y="-16844"/>
                  <a:pt x="2511801" y="0"/>
                </a:cubicBezTo>
                <a:cubicBezTo>
                  <a:pt x="2739138" y="-1452"/>
                  <a:pt x="2881814" y="-28929"/>
                  <a:pt x="3120930" y="0"/>
                </a:cubicBezTo>
                <a:cubicBezTo>
                  <a:pt x="3384379" y="35746"/>
                  <a:pt x="3580949" y="-48427"/>
                  <a:pt x="3955916" y="0"/>
                </a:cubicBezTo>
                <a:cubicBezTo>
                  <a:pt x="4364516" y="31895"/>
                  <a:pt x="4257844" y="-15374"/>
                  <a:pt x="4489759" y="0"/>
                </a:cubicBezTo>
                <a:cubicBezTo>
                  <a:pt x="4691600" y="16118"/>
                  <a:pt x="4916808" y="2539"/>
                  <a:pt x="5324745" y="0"/>
                </a:cubicBezTo>
                <a:cubicBezTo>
                  <a:pt x="5724499" y="36696"/>
                  <a:pt x="5942833" y="-24560"/>
                  <a:pt x="6159731" y="0"/>
                </a:cubicBezTo>
                <a:cubicBezTo>
                  <a:pt x="6402860" y="-10222"/>
                  <a:pt x="6564983" y="-7269"/>
                  <a:pt x="6844145" y="0"/>
                </a:cubicBezTo>
                <a:cubicBezTo>
                  <a:pt x="7140641" y="-10314"/>
                  <a:pt x="7375452" y="22540"/>
                  <a:pt x="7528560" y="0"/>
                </a:cubicBezTo>
                <a:cubicBezTo>
                  <a:pt x="7528867" y="5639"/>
                  <a:pt x="7527940" y="7125"/>
                  <a:pt x="7528560" y="13208"/>
                </a:cubicBezTo>
                <a:cubicBezTo>
                  <a:pt x="7342801" y="19138"/>
                  <a:pt x="7173686" y="22146"/>
                  <a:pt x="7070002" y="13208"/>
                </a:cubicBezTo>
                <a:cubicBezTo>
                  <a:pt x="6976234" y="-19028"/>
                  <a:pt x="6590109" y="-11292"/>
                  <a:pt x="6235017" y="13208"/>
                </a:cubicBezTo>
                <a:cubicBezTo>
                  <a:pt x="5899847" y="31691"/>
                  <a:pt x="5956579" y="11924"/>
                  <a:pt x="5701173" y="13208"/>
                </a:cubicBezTo>
                <a:cubicBezTo>
                  <a:pt x="5475217" y="-7546"/>
                  <a:pt x="5258834" y="-35672"/>
                  <a:pt x="5016759" y="13208"/>
                </a:cubicBezTo>
                <a:cubicBezTo>
                  <a:pt x="4840039" y="57798"/>
                  <a:pt x="4441752" y="12378"/>
                  <a:pt x="4181773" y="13208"/>
                </a:cubicBezTo>
                <a:cubicBezTo>
                  <a:pt x="3962511" y="-875"/>
                  <a:pt x="3744319" y="14016"/>
                  <a:pt x="3497358" y="13208"/>
                </a:cubicBezTo>
                <a:cubicBezTo>
                  <a:pt x="3252079" y="-22582"/>
                  <a:pt x="3209589" y="5947"/>
                  <a:pt x="3038801" y="13208"/>
                </a:cubicBezTo>
                <a:cubicBezTo>
                  <a:pt x="2847025" y="18283"/>
                  <a:pt x="2738194" y="6752"/>
                  <a:pt x="2504957" y="13208"/>
                </a:cubicBezTo>
                <a:cubicBezTo>
                  <a:pt x="2259701" y="6309"/>
                  <a:pt x="1858679" y="2978"/>
                  <a:pt x="1669971" y="13208"/>
                </a:cubicBezTo>
                <a:cubicBezTo>
                  <a:pt x="1486761" y="50595"/>
                  <a:pt x="1278765" y="15572"/>
                  <a:pt x="985557" y="13208"/>
                </a:cubicBezTo>
                <a:cubicBezTo>
                  <a:pt x="722921" y="11468"/>
                  <a:pt x="355478" y="-1874"/>
                  <a:pt x="0" y="13208"/>
                </a:cubicBezTo>
                <a:cubicBezTo>
                  <a:pt x="-291" y="8032"/>
                  <a:pt x="-80" y="3962"/>
                  <a:pt x="0" y="0"/>
                </a:cubicBezTo>
                <a:close/>
              </a:path>
              <a:path w="7528560" h="13208" fill="none" stroke="0" extrusionOk="0">
                <a:moveTo>
                  <a:pt x="0" y="0"/>
                </a:moveTo>
                <a:cubicBezTo>
                  <a:pt x="152205" y="8997"/>
                  <a:pt x="259441" y="-1239"/>
                  <a:pt x="458558" y="0"/>
                </a:cubicBezTo>
                <a:cubicBezTo>
                  <a:pt x="705979" y="16217"/>
                  <a:pt x="872366" y="15460"/>
                  <a:pt x="1293543" y="0"/>
                </a:cubicBezTo>
                <a:cubicBezTo>
                  <a:pt x="1650386" y="3692"/>
                  <a:pt x="1840177" y="32421"/>
                  <a:pt x="2053244" y="0"/>
                </a:cubicBezTo>
                <a:cubicBezTo>
                  <a:pt x="2236265" y="-16927"/>
                  <a:pt x="2407078" y="15463"/>
                  <a:pt x="2511801" y="0"/>
                </a:cubicBezTo>
                <a:cubicBezTo>
                  <a:pt x="2663319" y="-1628"/>
                  <a:pt x="2849784" y="-2874"/>
                  <a:pt x="3120930" y="0"/>
                </a:cubicBezTo>
                <a:cubicBezTo>
                  <a:pt x="3370266" y="-19809"/>
                  <a:pt x="3543390" y="28914"/>
                  <a:pt x="3955916" y="0"/>
                </a:cubicBezTo>
                <a:cubicBezTo>
                  <a:pt x="4353916" y="-33061"/>
                  <a:pt x="4450906" y="13121"/>
                  <a:pt x="4640331" y="0"/>
                </a:cubicBezTo>
                <a:cubicBezTo>
                  <a:pt x="4850988" y="26169"/>
                  <a:pt x="5206277" y="29817"/>
                  <a:pt x="5400031" y="0"/>
                </a:cubicBezTo>
                <a:cubicBezTo>
                  <a:pt x="5576782" y="-31562"/>
                  <a:pt x="5820797" y="8840"/>
                  <a:pt x="6009160" y="0"/>
                </a:cubicBezTo>
                <a:cubicBezTo>
                  <a:pt x="6225034" y="27546"/>
                  <a:pt x="6371863" y="-19576"/>
                  <a:pt x="6693574" y="0"/>
                </a:cubicBezTo>
                <a:cubicBezTo>
                  <a:pt x="7043038" y="69727"/>
                  <a:pt x="7243135" y="49959"/>
                  <a:pt x="7528560" y="0"/>
                </a:cubicBezTo>
                <a:cubicBezTo>
                  <a:pt x="7528414" y="2345"/>
                  <a:pt x="7528702" y="8173"/>
                  <a:pt x="7528560" y="13208"/>
                </a:cubicBezTo>
                <a:cubicBezTo>
                  <a:pt x="7373449" y="607"/>
                  <a:pt x="7172762" y="-16714"/>
                  <a:pt x="7070002" y="13208"/>
                </a:cubicBezTo>
                <a:cubicBezTo>
                  <a:pt x="6909762" y="24873"/>
                  <a:pt x="6788018" y="3155"/>
                  <a:pt x="6611445" y="13208"/>
                </a:cubicBezTo>
                <a:cubicBezTo>
                  <a:pt x="6432116" y="-14940"/>
                  <a:pt x="6121011" y="12273"/>
                  <a:pt x="5851744" y="13208"/>
                </a:cubicBezTo>
                <a:cubicBezTo>
                  <a:pt x="5538927" y="42304"/>
                  <a:pt x="5516712" y="-3334"/>
                  <a:pt x="5393187" y="13208"/>
                </a:cubicBezTo>
                <a:cubicBezTo>
                  <a:pt x="5272599" y="51709"/>
                  <a:pt x="5074463" y="-24959"/>
                  <a:pt x="4708772" y="13208"/>
                </a:cubicBezTo>
                <a:cubicBezTo>
                  <a:pt x="4370615" y="39028"/>
                  <a:pt x="4315177" y="14370"/>
                  <a:pt x="4174929" y="13208"/>
                </a:cubicBezTo>
                <a:cubicBezTo>
                  <a:pt x="4044665" y="42980"/>
                  <a:pt x="3683933" y="32833"/>
                  <a:pt x="3490514" y="13208"/>
                </a:cubicBezTo>
                <a:cubicBezTo>
                  <a:pt x="3289917" y="-23586"/>
                  <a:pt x="3077786" y="43218"/>
                  <a:pt x="2806100" y="13208"/>
                </a:cubicBezTo>
                <a:cubicBezTo>
                  <a:pt x="2530078" y="-3489"/>
                  <a:pt x="2255993" y="47494"/>
                  <a:pt x="2121685" y="13208"/>
                </a:cubicBezTo>
                <a:cubicBezTo>
                  <a:pt x="1961551" y="35911"/>
                  <a:pt x="1641358" y="18004"/>
                  <a:pt x="1437271" y="13208"/>
                </a:cubicBezTo>
                <a:cubicBezTo>
                  <a:pt x="1225819" y="-9436"/>
                  <a:pt x="1017099" y="-49962"/>
                  <a:pt x="828142" y="13208"/>
                </a:cubicBezTo>
                <a:cubicBezTo>
                  <a:pt x="655219" y="44276"/>
                  <a:pt x="137601" y="39226"/>
                  <a:pt x="0" y="13208"/>
                </a:cubicBezTo>
                <a:cubicBezTo>
                  <a:pt x="297" y="7775"/>
                  <a:pt x="-761" y="446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28560"/>
                      <a:gd name="connsiteY0" fmla="*/ 0 h 13208"/>
                      <a:gd name="connsiteX1" fmla="*/ 458558 w 7528560"/>
                      <a:gd name="connsiteY1" fmla="*/ 0 h 13208"/>
                      <a:gd name="connsiteX2" fmla="*/ 1293543 w 7528560"/>
                      <a:gd name="connsiteY2" fmla="*/ 0 h 13208"/>
                      <a:gd name="connsiteX3" fmla="*/ 2053244 w 7528560"/>
                      <a:gd name="connsiteY3" fmla="*/ 0 h 13208"/>
                      <a:gd name="connsiteX4" fmla="*/ 2511801 w 7528560"/>
                      <a:gd name="connsiteY4" fmla="*/ 0 h 13208"/>
                      <a:gd name="connsiteX5" fmla="*/ 3120930 w 7528560"/>
                      <a:gd name="connsiteY5" fmla="*/ 0 h 13208"/>
                      <a:gd name="connsiteX6" fmla="*/ 3955916 w 7528560"/>
                      <a:gd name="connsiteY6" fmla="*/ 0 h 13208"/>
                      <a:gd name="connsiteX7" fmla="*/ 4640331 w 7528560"/>
                      <a:gd name="connsiteY7" fmla="*/ 0 h 13208"/>
                      <a:gd name="connsiteX8" fmla="*/ 5400031 w 7528560"/>
                      <a:gd name="connsiteY8" fmla="*/ 0 h 13208"/>
                      <a:gd name="connsiteX9" fmla="*/ 6009160 w 7528560"/>
                      <a:gd name="connsiteY9" fmla="*/ 0 h 13208"/>
                      <a:gd name="connsiteX10" fmla="*/ 6693574 w 7528560"/>
                      <a:gd name="connsiteY10" fmla="*/ 0 h 13208"/>
                      <a:gd name="connsiteX11" fmla="*/ 7528560 w 7528560"/>
                      <a:gd name="connsiteY11" fmla="*/ 0 h 13208"/>
                      <a:gd name="connsiteX12" fmla="*/ 7528560 w 7528560"/>
                      <a:gd name="connsiteY12" fmla="*/ 13208 h 13208"/>
                      <a:gd name="connsiteX13" fmla="*/ 7070002 w 7528560"/>
                      <a:gd name="connsiteY13" fmla="*/ 13208 h 13208"/>
                      <a:gd name="connsiteX14" fmla="*/ 6611445 w 7528560"/>
                      <a:gd name="connsiteY14" fmla="*/ 13208 h 13208"/>
                      <a:gd name="connsiteX15" fmla="*/ 5851744 w 7528560"/>
                      <a:gd name="connsiteY15" fmla="*/ 13208 h 13208"/>
                      <a:gd name="connsiteX16" fmla="*/ 5393187 w 7528560"/>
                      <a:gd name="connsiteY16" fmla="*/ 13208 h 13208"/>
                      <a:gd name="connsiteX17" fmla="*/ 4708772 w 7528560"/>
                      <a:gd name="connsiteY17" fmla="*/ 13208 h 13208"/>
                      <a:gd name="connsiteX18" fmla="*/ 4174929 w 7528560"/>
                      <a:gd name="connsiteY18" fmla="*/ 13208 h 13208"/>
                      <a:gd name="connsiteX19" fmla="*/ 3490514 w 7528560"/>
                      <a:gd name="connsiteY19" fmla="*/ 13208 h 13208"/>
                      <a:gd name="connsiteX20" fmla="*/ 2806100 w 7528560"/>
                      <a:gd name="connsiteY20" fmla="*/ 13208 h 13208"/>
                      <a:gd name="connsiteX21" fmla="*/ 2121685 w 7528560"/>
                      <a:gd name="connsiteY21" fmla="*/ 13208 h 13208"/>
                      <a:gd name="connsiteX22" fmla="*/ 1437271 w 7528560"/>
                      <a:gd name="connsiteY22" fmla="*/ 13208 h 13208"/>
                      <a:gd name="connsiteX23" fmla="*/ 828142 w 7528560"/>
                      <a:gd name="connsiteY23" fmla="*/ 13208 h 13208"/>
                      <a:gd name="connsiteX24" fmla="*/ 0 w 7528560"/>
                      <a:gd name="connsiteY24" fmla="*/ 13208 h 13208"/>
                      <a:gd name="connsiteX25" fmla="*/ 0 w 7528560"/>
                      <a:gd name="connsiteY25" fmla="*/ 0 h 13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7528560" h="13208" fill="none" extrusionOk="0">
                        <a:moveTo>
                          <a:pt x="0" y="0"/>
                        </a:moveTo>
                        <a:cubicBezTo>
                          <a:pt x="166738" y="17961"/>
                          <a:pt x="267650" y="-4320"/>
                          <a:pt x="458558" y="0"/>
                        </a:cubicBezTo>
                        <a:cubicBezTo>
                          <a:pt x="649466" y="4320"/>
                          <a:pt x="918593" y="13990"/>
                          <a:pt x="1293543" y="0"/>
                        </a:cubicBezTo>
                        <a:cubicBezTo>
                          <a:pt x="1668493" y="-13990"/>
                          <a:pt x="1845434" y="3365"/>
                          <a:pt x="2053244" y="0"/>
                        </a:cubicBezTo>
                        <a:cubicBezTo>
                          <a:pt x="2261054" y="-3365"/>
                          <a:pt x="2384015" y="4443"/>
                          <a:pt x="2511801" y="0"/>
                        </a:cubicBezTo>
                        <a:cubicBezTo>
                          <a:pt x="2639587" y="-4443"/>
                          <a:pt x="2841036" y="15129"/>
                          <a:pt x="3120930" y="0"/>
                        </a:cubicBezTo>
                        <a:cubicBezTo>
                          <a:pt x="3400824" y="-15129"/>
                          <a:pt x="3556215" y="16840"/>
                          <a:pt x="3955916" y="0"/>
                        </a:cubicBezTo>
                        <a:cubicBezTo>
                          <a:pt x="4355617" y="-16840"/>
                          <a:pt x="4464962" y="-6413"/>
                          <a:pt x="4640331" y="0"/>
                        </a:cubicBezTo>
                        <a:cubicBezTo>
                          <a:pt x="4815700" y="6413"/>
                          <a:pt x="5193506" y="26746"/>
                          <a:pt x="5400031" y="0"/>
                        </a:cubicBezTo>
                        <a:cubicBezTo>
                          <a:pt x="5606556" y="-26746"/>
                          <a:pt x="5813989" y="3273"/>
                          <a:pt x="6009160" y="0"/>
                        </a:cubicBezTo>
                        <a:cubicBezTo>
                          <a:pt x="6204331" y="-3273"/>
                          <a:pt x="6371023" y="-28272"/>
                          <a:pt x="6693574" y="0"/>
                        </a:cubicBezTo>
                        <a:cubicBezTo>
                          <a:pt x="7016125" y="28272"/>
                          <a:pt x="7222797" y="25047"/>
                          <a:pt x="7528560" y="0"/>
                        </a:cubicBezTo>
                        <a:cubicBezTo>
                          <a:pt x="7528004" y="2704"/>
                          <a:pt x="7528662" y="8360"/>
                          <a:pt x="7528560" y="13208"/>
                        </a:cubicBezTo>
                        <a:cubicBezTo>
                          <a:pt x="7381946" y="-788"/>
                          <a:pt x="7195663" y="-912"/>
                          <a:pt x="7070002" y="13208"/>
                        </a:cubicBezTo>
                        <a:cubicBezTo>
                          <a:pt x="6944341" y="27328"/>
                          <a:pt x="6792867" y="13039"/>
                          <a:pt x="6611445" y="13208"/>
                        </a:cubicBezTo>
                        <a:cubicBezTo>
                          <a:pt x="6430023" y="13377"/>
                          <a:pt x="6162292" y="-11831"/>
                          <a:pt x="5851744" y="13208"/>
                        </a:cubicBezTo>
                        <a:cubicBezTo>
                          <a:pt x="5541196" y="38247"/>
                          <a:pt x="5512968" y="-6116"/>
                          <a:pt x="5393187" y="13208"/>
                        </a:cubicBezTo>
                        <a:cubicBezTo>
                          <a:pt x="5273406" y="32532"/>
                          <a:pt x="5042923" y="-6251"/>
                          <a:pt x="4708772" y="13208"/>
                        </a:cubicBezTo>
                        <a:cubicBezTo>
                          <a:pt x="4374622" y="32667"/>
                          <a:pt x="4320668" y="14077"/>
                          <a:pt x="4174929" y="13208"/>
                        </a:cubicBezTo>
                        <a:cubicBezTo>
                          <a:pt x="4029190" y="12339"/>
                          <a:pt x="3695149" y="26918"/>
                          <a:pt x="3490514" y="13208"/>
                        </a:cubicBezTo>
                        <a:cubicBezTo>
                          <a:pt x="3285880" y="-502"/>
                          <a:pt x="3098978" y="44417"/>
                          <a:pt x="2806100" y="13208"/>
                        </a:cubicBezTo>
                        <a:cubicBezTo>
                          <a:pt x="2513222" y="-18001"/>
                          <a:pt x="2261074" y="32151"/>
                          <a:pt x="2121685" y="13208"/>
                        </a:cubicBezTo>
                        <a:cubicBezTo>
                          <a:pt x="1982296" y="-5735"/>
                          <a:pt x="1656691" y="38348"/>
                          <a:pt x="1437271" y="13208"/>
                        </a:cubicBezTo>
                        <a:cubicBezTo>
                          <a:pt x="1217851" y="-11932"/>
                          <a:pt x="1019197" y="-6437"/>
                          <a:pt x="828142" y="13208"/>
                        </a:cubicBezTo>
                        <a:cubicBezTo>
                          <a:pt x="637087" y="32853"/>
                          <a:pt x="180966" y="29710"/>
                          <a:pt x="0" y="13208"/>
                        </a:cubicBezTo>
                        <a:cubicBezTo>
                          <a:pt x="453" y="7289"/>
                          <a:pt x="-592" y="4995"/>
                          <a:pt x="0" y="0"/>
                        </a:cubicBezTo>
                        <a:close/>
                      </a:path>
                      <a:path w="7528560" h="13208" stroke="0" extrusionOk="0">
                        <a:moveTo>
                          <a:pt x="0" y="0"/>
                        </a:moveTo>
                        <a:cubicBezTo>
                          <a:pt x="123799" y="-4656"/>
                          <a:pt x="307793" y="15376"/>
                          <a:pt x="609129" y="0"/>
                        </a:cubicBezTo>
                        <a:cubicBezTo>
                          <a:pt x="910465" y="-15376"/>
                          <a:pt x="897988" y="22508"/>
                          <a:pt x="1067687" y="0"/>
                        </a:cubicBezTo>
                        <a:cubicBezTo>
                          <a:pt x="1237386" y="-22508"/>
                          <a:pt x="1666965" y="36659"/>
                          <a:pt x="1902672" y="0"/>
                        </a:cubicBezTo>
                        <a:cubicBezTo>
                          <a:pt x="2138380" y="-36659"/>
                          <a:pt x="2287154" y="-401"/>
                          <a:pt x="2511801" y="0"/>
                        </a:cubicBezTo>
                        <a:cubicBezTo>
                          <a:pt x="2736448" y="401"/>
                          <a:pt x="2861702" y="-11917"/>
                          <a:pt x="3120930" y="0"/>
                        </a:cubicBezTo>
                        <a:cubicBezTo>
                          <a:pt x="3380158" y="11917"/>
                          <a:pt x="3562305" y="-30973"/>
                          <a:pt x="3955916" y="0"/>
                        </a:cubicBezTo>
                        <a:cubicBezTo>
                          <a:pt x="4349527" y="30973"/>
                          <a:pt x="4258049" y="-12838"/>
                          <a:pt x="4489759" y="0"/>
                        </a:cubicBezTo>
                        <a:cubicBezTo>
                          <a:pt x="4721469" y="12838"/>
                          <a:pt x="4911529" y="-3894"/>
                          <a:pt x="5324745" y="0"/>
                        </a:cubicBezTo>
                        <a:cubicBezTo>
                          <a:pt x="5737961" y="3894"/>
                          <a:pt x="5929086" y="-19732"/>
                          <a:pt x="6159731" y="0"/>
                        </a:cubicBezTo>
                        <a:cubicBezTo>
                          <a:pt x="6390376" y="19732"/>
                          <a:pt x="6560196" y="-9382"/>
                          <a:pt x="6844145" y="0"/>
                        </a:cubicBezTo>
                        <a:cubicBezTo>
                          <a:pt x="7128094" y="9382"/>
                          <a:pt x="7342802" y="33430"/>
                          <a:pt x="7528560" y="0"/>
                        </a:cubicBezTo>
                        <a:cubicBezTo>
                          <a:pt x="7528724" y="5613"/>
                          <a:pt x="7527932" y="7027"/>
                          <a:pt x="7528560" y="13208"/>
                        </a:cubicBezTo>
                        <a:cubicBezTo>
                          <a:pt x="7363792" y="27024"/>
                          <a:pt x="7163242" y="22834"/>
                          <a:pt x="7070002" y="13208"/>
                        </a:cubicBezTo>
                        <a:cubicBezTo>
                          <a:pt x="6976762" y="3582"/>
                          <a:pt x="6573273" y="922"/>
                          <a:pt x="6235017" y="13208"/>
                        </a:cubicBezTo>
                        <a:cubicBezTo>
                          <a:pt x="5896762" y="25494"/>
                          <a:pt x="5948449" y="12101"/>
                          <a:pt x="5701173" y="13208"/>
                        </a:cubicBezTo>
                        <a:cubicBezTo>
                          <a:pt x="5453897" y="14315"/>
                          <a:pt x="5246715" y="-7300"/>
                          <a:pt x="5016759" y="13208"/>
                        </a:cubicBezTo>
                        <a:cubicBezTo>
                          <a:pt x="4786803" y="33716"/>
                          <a:pt x="4417743" y="33170"/>
                          <a:pt x="4181773" y="13208"/>
                        </a:cubicBezTo>
                        <a:cubicBezTo>
                          <a:pt x="3945803" y="-6754"/>
                          <a:pt x="3739569" y="42225"/>
                          <a:pt x="3497358" y="13208"/>
                        </a:cubicBezTo>
                        <a:cubicBezTo>
                          <a:pt x="3255147" y="-15809"/>
                          <a:pt x="3209198" y="3014"/>
                          <a:pt x="3038801" y="13208"/>
                        </a:cubicBezTo>
                        <a:cubicBezTo>
                          <a:pt x="2868404" y="23402"/>
                          <a:pt x="2738305" y="9780"/>
                          <a:pt x="2504957" y="13208"/>
                        </a:cubicBezTo>
                        <a:cubicBezTo>
                          <a:pt x="2271609" y="16636"/>
                          <a:pt x="1872108" y="-12832"/>
                          <a:pt x="1669971" y="13208"/>
                        </a:cubicBezTo>
                        <a:cubicBezTo>
                          <a:pt x="1467834" y="39248"/>
                          <a:pt x="1256896" y="18722"/>
                          <a:pt x="985557" y="13208"/>
                        </a:cubicBezTo>
                        <a:cubicBezTo>
                          <a:pt x="714218" y="7694"/>
                          <a:pt x="319420" y="-25157"/>
                          <a:pt x="0" y="13208"/>
                        </a:cubicBezTo>
                        <a:cubicBezTo>
                          <a:pt x="-152" y="7611"/>
                          <a:pt x="-400" y="414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5FCF76-2103-520D-EED0-7912AB3E34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799388"/>
              </p:ext>
            </p:extLst>
          </p:nvPr>
        </p:nvGraphicFramePr>
        <p:xfrm>
          <a:off x="491404" y="1941243"/>
          <a:ext cx="9298857" cy="2666954"/>
        </p:xfrm>
        <a:graphic>
          <a:graphicData uri="http://schemas.openxmlformats.org/drawingml/2006/table">
            <a:tbl>
              <a:tblPr firstRow="1" firstCol="1" bandRow="1"/>
              <a:tblGrid>
                <a:gridCol w="2179920">
                  <a:extLst>
                    <a:ext uri="{9D8B030D-6E8A-4147-A177-3AD203B41FA5}">
                      <a16:colId xmlns:a16="http://schemas.microsoft.com/office/drawing/2014/main" val="3974515291"/>
                    </a:ext>
                  </a:extLst>
                </a:gridCol>
                <a:gridCol w="861598">
                  <a:extLst>
                    <a:ext uri="{9D8B030D-6E8A-4147-A177-3AD203B41FA5}">
                      <a16:colId xmlns:a16="http://schemas.microsoft.com/office/drawing/2014/main" val="92412595"/>
                    </a:ext>
                  </a:extLst>
                </a:gridCol>
                <a:gridCol w="846888">
                  <a:extLst>
                    <a:ext uri="{9D8B030D-6E8A-4147-A177-3AD203B41FA5}">
                      <a16:colId xmlns:a16="http://schemas.microsoft.com/office/drawing/2014/main" val="2157070249"/>
                    </a:ext>
                  </a:extLst>
                </a:gridCol>
                <a:gridCol w="1073044">
                  <a:extLst>
                    <a:ext uri="{9D8B030D-6E8A-4147-A177-3AD203B41FA5}">
                      <a16:colId xmlns:a16="http://schemas.microsoft.com/office/drawing/2014/main" val="2689198741"/>
                    </a:ext>
                  </a:extLst>
                </a:gridCol>
                <a:gridCol w="949854">
                  <a:extLst>
                    <a:ext uri="{9D8B030D-6E8A-4147-A177-3AD203B41FA5}">
                      <a16:colId xmlns:a16="http://schemas.microsoft.com/office/drawing/2014/main" val="1443522405"/>
                    </a:ext>
                  </a:extLst>
                </a:gridCol>
                <a:gridCol w="725536">
                  <a:extLst>
                    <a:ext uri="{9D8B030D-6E8A-4147-A177-3AD203B41FA5}">
                      <a16:colId xmlns:a16="http://schemas.microsoft.com/office/drawing/2014/main" val="88901263"/>
                    </a:ext>
                  </a:extLst>
                </a:gridCol>
                <a:gridCol w="946176">
                  <a:extLst>
                    <a:ext uri="{9D8B030D-6E8A-4147-A177-3AD203B41FA5}">
                      <a16:colId xmlns:a16="http://schemas.microsoft.com/office/drawing/2014/main" val="4234974672"/>
                    </a:ext>
                  </a:extLst>
                </a:gridCol>
                <a:gridCol w="799084">
                  <a:extLst>
                    <a:ext uri="{9D8B030D-6E8A-4147-A177-3AD203B41FA5}">
                      <a16:colId xmlns:a16="http://schemas.microsoft.com/office/drawing/2014/main" val="2205737471"/>
                    </a:ext>
                  </a:extLst>
                </a:gridCol>
                <a:gridCol w="916757">
                  <a:extLst>
                    <a:ext uri="{9D8B030D-6E8A-4147-A177-3AD203B41FA5}">
                      <a16:colId xmlns:a16="http://schemas.microsoft.com/office/drawing/2014/main" val="2760679358"/>
                    </a:ext>
                  </a:extLst>
                </a:gridCol>
              </a:tblGrid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MONDAY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TUESDAY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WEDNESDAY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THURSDAY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FRIDAY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SATURDAY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SUNDAY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WEEK AVE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299680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HANDLE TIME (AVE)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656768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99.42%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98.76%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98.38%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99.69%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99.18%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99.01%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546769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886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768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763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706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7663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97.29%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97.15%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99.04%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99.14%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98.62%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521276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307247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98.73%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99.31%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98.58%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98.95%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085670"/>
                  </a:ext>
                </a:extLst>
              </a:tr>
              <a:tr h="4853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28794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98.06%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99.30%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98.45%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99.26%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80673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EFB5F3C-AAFF-E770-0105-7F43D7CDE1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757411"/>
              </p:ext>
            </p:extLst>
          </p:nvPr>
        </p:nvGraphicFramePr>
        <p:xfrm>
          <a:off x="6276745" y="197603"/>
          <a:ext cx="5308190" cy="1170237"/>
        </p:xfrm>
        <a:graphic>
          <a:graphicData uri="http://schemas.openxmlformats.org/drawingml/2006/table">
            <a:tbl>
              <a:tblPr firstRow="1" firstCol="1" bandRow="1"/>
              <a:tblGrid>
                <a:gridCol w="2603089">
                  <a:extLst>
                    <a:ext uri="{9D8B030D-6E8A-4147-A177-3AD203B41FA5}">
                      <a16:colId xmlns:a16="http://schemas.microsoft.com/office/drawing/2014/main" val="3950608034"/>
                    </a:ext>
                  </a:extLst>
                </a:gridCol>
                <a:gridCol w="1347793">
                  <a:extLst>
                    <a:ext uri="{9D8B030D-6E8A-4147-A177-3AD203B41FA5}">
                      <a16:colId xmlns:a16="http://schemas.microsoft.com/office/drawing/2014/main" val="2679114685"/>
                    </a:ext>
                  </a:extLst>
                </a:gridCol>
                <a:gridCol w="1357308">
                  <a:extLst>
                    <a:ext uri="{9D8B030D-6E8A-4147-A177-3AD203B41FA5}">
                      <a16:colId xmlns:a16="http://schemas.microsoft.com/office/drawing/2014/main" val="1781734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TARGETS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TIME IN SECS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SERVICE LEVEL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45878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HANDLE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93.00%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14024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62695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7501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92346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D5ED90-4CD8-0B1E-7C97-4A5232FD31F1}"/>
              </a:ext>
            </a:extLst>
          </p:cNvPr>
          <p:cNvSpPr txBox="1">
            <a:spLocks/>
          </p:cNvSpPr>
          <p:nvPr/>
        </p:nvSpPr>
        <p:spPr>
          <a:xfrm>
            <a:off x="530865" y="4718661"/>
            <a:ext cx="11054070" cy="925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592" indent="-164592" defTabSz="658368">
              <a:spcBef>
                <a:spcPts val="720"/>
              </a:spcBef>
            </a:pPr>
            <a:r>
              <a:rPr lang="en-PH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targets are met except for average Chat Response Time which is </a:t>
            </a:r>
            <a:r>
              <a:rPr lang="en-PH" sz="2016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1,235%</a:t>
            </a:r>
            <a:r>
              <a:rPr lang="en-PH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higher than the target.</a:t>
            </a:r>
          </a:p>
          <a:p>
            <a:pPr marL="164592" indent="-164592" defTabSz="658368">
              <a:spcBef>
                <a:spcPts val="720"/>
              </a:spcBef>
            </a:pP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3C9C20-701B-1385-9DEB-56A43D107829}"/>
              </a:ext>
            </a:extLst>
          </p:cNvPr>
          <p:cNvSpPr txBox="1"/>
          <p:nvPr/>
        </p:nvSpPr>
        <p:spPr>
          <a:xfrm>
            <a:off x="776748" y="412955"/>
            <a:ext cx="207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latin typeface="+mj-lt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02809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334" y="228600"/>
            <a:ext cx="8803132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1701" y="1575771"/>
            <a:ext cx="7528560" cy="13208"/>
          </a:xfrm>
          <a:custGeom>
            <a:avLst/>
            <a:gdLst>
              <a:gd name="connsiteX0" fmla="*/ 0 w 7528560"/>
              <a:gd name="connsiteY0" fmla="*/ 0 h 13208"/>
              <a:gd name="connsiteX1" fmla="*/ 458558 w 7528560"/>
              <a:gd name="connsiteY1" fmla="*/ 0 h 13208"/>
              <a:gd name="connsiteX2" fmla="*/ 1293543 w 7528560"/>
              <a:gd name="connsiteY2" fmla="*/ 0 h 13208"/>
              <a:gd name="connsiteX3" fmla="*/ 2053244 w 7528560"/>
              <a:gd name="connsiteY3" fmla="*/ 0 h 13208"/>
              <a:gd name="connsiteX4" fmla="*/ 2511801 w 7528560"/>
              <a:gd name="connsiteY4" fmla="*/ 0 h 13208"/>
              <a:gd name="connsiteX5" fmla="*/ 3120930 w 7528560"/>
              <a:gd name="connsiteY5" fmla="*/ 0 h 13208"/>
              <a:gd name="connsiteX6" fmla="*/ 3955916 w 7528560"/>
              <a:gd name="connsiteY6" fmla="*/ 0 h 13208"/>
              <a:gd name="connsiteX7" fmla="*/ 4640331 w 7528560"/>
              <a:gd name="connsiteY7" fmla="*/ 0 h 13208"/>
              <a:gd name="connsiteX8" fmla="*/ 5400031 w 7528560"/>
              <a:gd name="connsiteY8" fmla="*/ 0 h 13208"/>
              <a:gd name="connsiteX9" fmla="*/ 6009160 w 7528560"/>
              <a:gd name="connsiteY9" fmla="*/ 0 h 13208"/>
              <a:gd name="connsiteX10" fmla="*/ 6693574 w 7528560"/>
              <a:gd name="connsiteY10" fmla="*/ 0 h 13208"/>
              <a:gd name="connsiteX11" fmla="*/ 7528560 w 7528560"/>
              <a:gd name="connsiteY11" fmla="*/ 0 h 13208"/>
              <a:gd name="connsiteX12" fmla="*/ 7528560 w 7528560"/>
              <a:gd name="connsiteY12" fmla="*/ 13208 h 13208"/>
              <a:gd name="connsiteX13" fmla="*/ 7070002 w 7528560"/>
              <a:gd name="connsiteY13" fmla="*/ 13208 h 13208"/>
              <a:gd name="connsiteX14" fmla="*/ 6611445 w 7528560"/>
              <a:gd name="connsiteY14" fmla="*/ 13208 h 13208"/>
              <a:gd name="connsiteX15" fmla="*/ 5851744 w 7528560"/>
              <a:gd name="connsiteY15" fmla="*/ 13208 h 13208"/>
              <a:gd name="connsiteX16" fmla="*/ 5393187 w 7528560"/>
              <a:gd name="connsiteY16" fmla="*/ 13208 h 13208"/>
              <a:gd name="connsiteX17" fmla="*/ 4708772 w 7528560"/>
              <a:gd name="connsiteY17" fmla="*/ 13208 h 13208"/>
              <a:gd name="connsiteX18" fmla="*/ 4174929 w 7528560"/>
              <a:gd name="connsiteY18" fmla="*/ 13208 h 13208"/>
              <a:gd name="connsiteX19" fmla="*/ 3490514 w 7528560"/>
              <a:gd name="connsiteY19" fmla="*/ 13208 h 13208"/>
              <a:gd name="connsiteX20" fmla="*/ 2806100 w 7528560"/>
              <a:gd name="connsiteY20" fmla="*/ 13208 h 13208"/>
              <a:gd name="connsiteX21" fmla="*/ 2121685 w 7528560"/>
              <a:gd name="connsiteY21" fmla="*/ 13208 h 13208"/>
              <a:gd name="connsiteX22" fmla="*/ 1437271 w 7528560"/>
              <a:gd name="connsiteY22" fmla="*/ 13208 h 13208"/>
              <a:gd name="connsiteX23" fmla="*/ 828142 w 7528560"/>
              <a:gd name="connsiteY23" fmla="*/ 13208 h 13208"/>
              <a:gd name="connsiteX24" fmla="*/ 0 w 7528560"/>
              <a:gd name="connsiteY24" fmla="*/ 13208 h 13208"/>
              <a:gd name="connsiteX25" fmla="*/ 0 w 7528560"/>
              <a:gd name="connsiteY25" fmla="*/ 0 h 13208"/>
              <a:gd name="connsiteX0" fmla="*/ 0 w 7528560"/>
              <a:gd name="connsiteY0" fmla="*/ 0 h 13208"/>
              <a:gd name="connsiteX1" fmla="*/ 609129 w 7528560"/>
              <a:gd name="connsiteY1" fmla="*/ 0 h 13208"/>
              <a:gd name="connsiteX2" fmla="*/ 1067687 w 7528560"/>
              <a:gd name="connsiteY2" fmla="*/ 0 h 13208"/>
              <a:gd name="connsiteX3" fmla="*/ 1902672 w 7528560"/>
              <a:gd name="connsiteY3" fmla="*/ 0 h 13208"/>
              <a:gd name="connsiteX4" fmla="*/ 2511801 w 7528560"/>
              <a:gd name="connsiteY4" fmla="*/ 0 h 13208"/>
              <a:gd name="connsiteX5" fmla="*/ 3120930 w 7528560"/>
              <a:gd name="connsiteY5" fmla="*/ 0 h 13208"/>
              <a:gd name="connsiteX6" fmla="*/ 3955916 w 7528560"/>
              <a:gd name="connsiteY6" fmla="*/ 0 h 13208"/>
              <a:gd name="connsiteX7" fmla="*/ 4489759 w 7528560"/>
              <a:gd name="connsiteY7" fmla="*/ 0 h 13208"/>
              <a:gd name="connsiteX8" fmla="*/ 5324745 w 7528560"/>
              <a:gd name="connsiteY8" fmla="*/ 0 h 13208"/>
              <a:gd name="connsiteX9" fmla="*/ 6159731 w 7528560"/>
              <a:gd name="connsiteY9" fmla="*/ 0 h 13208"/>
              <a:gd name="connsiteX10" fmla="*/ 6844145 w 7528560"/>
              <a:gd name="connsiteY10" fmla="*/ 0 h 13208"/>
              <a:gd name="connsiteX11" fmla="*/ 7528560 w 7528560"/>
              <a:gd name="connsiteY11" fmla="*/ 0 h 13208"/>
              <a:gd name="connsiteX12" fmla="*/ 7528560 w 7528560"/>
              <a:gd name="connsiteY12" fmla="*/ 13208 h 13208"/>
              <a:gd name="connsiteX13" fmla="*/ 7070002 w 7528560"/>
              <a:gd name="connsiteY13" fmla="*/ 13208 h 13208"/>
              <a:gd name="connsiteX14" fmla="*/ 6235017 w 7528560"/>
              <a:gd name="connsiteY14" fmla="*/ 13208 h 13208"/>
              <a:gd name="connsiteX15" fmla="*/ 5701173 w 7528560"/>
              <a:gd name="connsiteY15" fmla="*/ 13208 h 13208"/>
              <a:gd name="connsiteX16" fmla="*/ 5016759 w 7528560"/>
              <a:gd name="connsiteY16" fmla="*/ 13208 h 13208"/>
              <a:gd name="connsiteX17" fmla="*/ 4181773 w 7528560"/>
              <a:gd name="connsiteY17" fmla="*/ 13208 h 13208"/>
              <a:gd name="connsiteX18" fmla="*/ 3497358 w 7528560"/>
              <a:gd name="connsiteY18" fmla="*/ 13208 h 13208"/>
              <a:gd name="connsiteX19" fmla="*/ 3038801 w 7528560"/>
              <a:gd name="connsiteY19" fmla="*/ 13208 h 13208"/>
              <a:gd name="connsiteX20" fmla="*/ 2504957 w 7528560"/>
              <a:gd name="connsiteY20" fmla="*/ 13208 h 13208"/>
              <a:gd name="connsiteX21" fmla="*/ 1669971 w 7528560"/>
              <a:gd name="connsiteY21" fmla="*/ 13208 h 13208"/>
              <a:gd name="connsiteX22" fmla="*/ 985557 w 7528560"/>
              <a:gd name="connsiteY22" fmla="*/ 13208 h 13208"/>
              <a:gd name="connsiteX23" fmla="*/ 0 w 7528560"/>
              <a:gd name="connsiteY23" fmla="*/ 13208 h 13208"/>
              <a:gd name="connsiteX24" fmla="*/ 0 w 7528560"/>
              <a:gd name="connsiteY24" fmla="*/ 0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8560" h="13208" fill="none" extrusionOk="0">
                <a:moveTo>
                  <a:pt x="0" y="0"/>
                </a:moveTo>
                <a:cubicBezTo>
                  <a:pt x="177629" y="9780"/>
                  <a:pt x="274262" y="-15799"/>
                  <a:pt x="458558" y="0"/>
                </a:cubicBezTo>
                <a:cubicBezTo>
                  <a:pt x="642814" y="1770"/>
                  <a:pt x="966042" y="-32668"/>
                  <a:pt x="1293543" y="0"/>
                </a:cubicBezTo>
                <a:cubicBezTo>
                  <a:pt x="1638594" y="2775"/>
                  <a:pt x="1848940" y="12865"/>
                  <a:pt x="2053244" y="0"/>
                </a:cubicBezTo>
                <a:cubicBezTo>
                  <a:pt x="2287362" y="-8586"/>
                  <a:pt x="2382114" y="11556"/>
                  <a:pt x="2511801" y="0"/>
                </a:cubicBezTo>
                <a:cubicBezTo>
                  <a:pt x="2648912" y="-1768"/>
                  <a:pt x="2828412" y="-26028"/>
                  <a:pt x="3120930" y="0"/>
                </a:cubicBezTo>
                <a:cubicBezTo>
                  <a:pt x="3410189" y="-14831"/>
                  <a:pt x="3558910" y="19633"/>
                  <a:pt x="3955916" y="0"/>
                </a:cubicBezTo>
                <a:cubicBezTo>
                  <a:pt x="4368199" y="-4792"/>
                  <a:pt x="4472409" y="11790"/>
                  <a:pt x="4640331" y="0"/>
                </a:cubicBezTo>
                <a:cubicBezTo>
                  <a:pt x="4835695" y="26193"/>
                  <a:pt x="5164192" y="-12455"/>
                  <a:pt x="5400031" y="0"/>
                </a:cubicBezTo>
                <a:cubicBezTo>
                  <a:pt x="5600657" y="-20890"/>
                  <a:pt x="5838060" y="8675"/>
                  <a:pt x="6009160" y="0"/>
                </a:cubicBezTo>
                <a:cubicBezTo>
                  <a:pt x="6209557" y="-8854"/>
                  <a:pt x="6364170" y="-40512"/>
                  <a:pt x="6693574" y="0"/>
                </a:cubicBezTo>
                <a:cubicBezTo>
                  <a:pt x="6980779" y="44699"/>
                  <a:pt x="7225747" y="69290"/>
                  <a:pt x="7528560" y="0"/>
                </a:cubicBezTo>
                <a:cubicBezTo>
                  <a:pt x="7527779" y="2446"/>
                  <a:pt x="7529412" y="7548"/>
                  <a:pt x="7528560" y="13208"/>
                </a:cubicBezTo>
                <a:cubicBezTo>
                  <a:pt x="7385716" y="3847"/>
                  <a:pt x="7217389" y="2812"/>
                  <a:pt x="7070002" y="13208"/>
                </a:cubicBezTo>
                <a:cubicBezTo>
                  <a:pt x="6910910" y="39560"/>
                  <a:pt x="6792516" y="971"/>
                  <a:pt x="6611445" y="13208"/>
                </a:cubicBezTo>
                <a:cubicBezTo>
                  <a:pt x="6435364" y="-40609"/>
                  <a:pt x="6177376" y="-56424"/>
                  <a:pt x="5851744" y="13208"/>
                </a:cubicBezTo>
                <a:cubicBezTo>
                  <a:pt x="5534004" y="38808"/>
                  <a:pt x="5515923" y="-10717"/>
                  <a:pt x="5393187" y="13208"/>
                </a:cubicBezTo>
                <a:cubicBezTo>
                  <a:pt x="5286102" y="22541"/>
                  <a:pt x="5094654" y="-10266"/>
                  <a:pt x="4708772" y="13208"/>
                </a:cubicBezTo>
                <a:cubicBezTo>
                  <a:pt x="4378033" y="19462"/>
                  <a:pt x="4322642" y="6664"/>
                  <a:pt x="4174929" y="13208"/>
                </a:cubicBezTo>
                <a:cubicBezTo>
                  <a:pt x="4019334" y="61300"/>
                  <a:pt x="3691661" y="23180"/>
                  <a:pt x="3490514" y="13208"/>
                </a:cubicBezTo>
                <a:cubicBezTo>
                  <a:pt x="3299486" y="10454"/>
                  <a:pt x="3091655" y="46464"/>
                  <a:pt x="2806100" y="13208"/>
                </a:cubicBezTo>
                <a:cubicBezTo>
                  <a:pt x="2495925" y="-11933"/>
                  <a:pt x="2260593" y="8158"/>
                  <a:pt x="2121685" y="13208"/>
                </a:cubicBezTo>
                <a:cubicBezTo>
                  <a:pt x="1938422" y="10541"/>
                  <a:pt x="1655468" y="56850"/>
                  <a:pt x="1437271" y="13208"/>
                </a:cubicBezTo>
                <a:cubicBezTo>
                  <a:pt x="1203223" y="-24753"/>
                  <a:pt x="1040304" y="-4522"/>
                  <a:pt x="828142" y="13208"/>
                </a:cubicBezTo>
                <a:cubicBezTo>
                  <a:pt x="614588" y="30704"/>
                  <a:pt x="157287" y="40082"/>
                  <a:pt x="0" y="13208"/>
                </a:cubicBezTo>
                <a:cubicBezTo>
                  <a:pt x="179" y="6970"/>
                  <a:pt x="-583" y="4878"/>
                  <a:pt x="0" y="0"/>
                </a:cubicBezTo>
                <a:close/>
              </a:path>
              <a:path w="7528560" h="13208" stroke="0" extrusionOk="0">
                <a:moveTo>
                  <a:pt x="0" y="0"/>
                </a:moveTo>
                <a:cubicBezTo>
                  <a:pt x="104108" y="23943"/>
                  <a:pt x="290893" y="57566"/>
                  <a:pt x="609129" y="0"/>
                </a:cubicBezTo>
                <a:cubicBezTo>
                  <a:pt x="904512" y="-13946"/>
                  <a:pt x="901283" y="31547"/>
                  <a:pt x="1067687" y="0"/>
                </a:cubicBezTo>
                <a:cubicBezTo>
                  <a:pt x="1196272" y="-29643"/>
                  <a:pt x="1665282" y="-6943"/>
                  <a:pt x="1902672" y="0"/>
                </a:cubicBezTo>
                <a:cubicBezTo>
                  <a:pt x="2145183" y="-49683"/>
                  <a:pt x="2302963" y="-16844"/>
                  <a:pt x="2511801" y="0"/>
                </a:cubicBezTo>
                <a:cubicBezTo>
                  <a:pt x="2739138" y="-1452"/>
                  <a:pt x="2881814" y="-28929"/>
                  <a:pt x="3120930" y="0"/>
                </a:cubicBezTo>
                <a:cubicBezTo>
                  <a:pt x="3384379" y="35746"/>
                  <a:pt x="3580949" y="-48427"/>
                  <a:pt x="3955916" y="0"/>
                </a:cubicBezTo>
                <a:cubicBezTo>
                  <a:pt x="4364516" y="31895"/>
                  <a:pt x="4257844" y="-15374"/>
                  <a:pt x="4489759" y="0"/>
                </a:cubicBezTo>
                <a:cubicBezTo>
                  <a:pt x="4691600" y="16118"/>
                  <a:pt x="4916808" y="2539"/>
                  <a:pt x="5324745" y="0"/>
                </a:cubicBezTo>
                <a:cubicBezTo>
                  <a:pt x="5724499" y="36696"/>
                  <a:pt x="5942833" y="-24560"/>
                  <a:pt x="6159731" y="0"/>
                </a:cubicBezTo>
                <a:cubicBezTo>
                  <a:pt x="6402860" y="-10222"/>
                  <a:pt x="6564983" y="-7269"/>
                  <a:pt x="6844145" y="0"/>
                </a:cubicBezTo>
                <a:cubicBezTo>
                  <a:pt x="7140641" y="-10314"/>
                  <a:pt x="7375452" y="22540"/>
                  <a:pt x="7528560" y="0"/>
                </a:cubicBezTo>
                <a:cubicBezTo>
                  <a:pt x="7528867" y="5639"/>
                  <a:pt x="7527940" y="7125"/>
                  <a:pt x="7528560" y="13208"/>
                </a:cubicBezTo>
                <a:cubicBezTo>
                  <a:pt x="7342801" y="19138"/>
                  <a:pt x="7173686" y="22146"/>
                  <a:pt x="7070002" y="13208"/>
                </a:cubicBezTo>
                <a:cubicBezTo>
                  <a:pt x="6976234" y="-19028"/>
                  <a:pt x="6590109" y="-11292"/>
                  <a:pt x="6235017" y="13208"/>
                </a:cubicBezTo>
                <a:cubicBezTo>
                  <a:pt x="5899847" y="31691"/>
                  <a:pt x="5956579" y="11924"/>
                  <a:pt x="5701173" y="13208"/>
                </a:cubicBezTo>
                <a:cubicBezTo>
                  <a:pt x="5475217" y="-7546"/>
                  <a:pt x="5258834" y="-35672"/>
                  <a:pt x="5016759" y="13208"/>
                </a:cubicBezTo>
                <a:cubicBezTo>
                  <a:pt x="4840039" y="57798"/>
                  <a:pt x="4441752" y="12378"/>
                  <a:pt x="4181773" y="13208"/>
                </a:cubicBezTo>
                <a:cubicBezTo>
                  <a:pt x="3962511" y="-875"/>
                  <a:pt x="3744319" y="14016"/>
                  <a:pt x="3497358" y="13208"/>
                </a:cubicBezTo>
                <a:cubicBezTo>
                  <a:pt x="3252079" y="-22582"/>
                  <a:pt x="3209589" y="5947"/>
                  <a:pt x="3038801" y="13208"/>
                </a:cubicBezTo>
                <a:cubicBezTo>
                  <a:pt x="2847025" y="18283"/>
                  <a:pt x="2738194" y="6752"/>
                  <a:pt x="2504957" y="13208"/>
                </a:cubicBezTo>
                <a:cubicBezTo>
                  <a:pt x="2259701" y="6309"/>
                  <a:pt x="1858679" y="2978"/>
                  <a:pt x="1669971" y="13208"/>
                </a:cubicBezTo>
                <a:cubicBezTo>
                  <a:pt x="1486761" y="50595"/>
                  <a:pt x="1278765" y="15572"/>
                  <a:pt x="985557" y="13208"/>
                </a:cubicBezTo>
                <a:cubicBezTo>
                  <a:pt x="722921" y="11468"/>
                  <a:pt x="355478" y="-1874"/>
                  <a:pt x="0" y="13208"/>
                </a:cubicBezTo>
                <a:cubicBezTo>
                  <a:pt x="-291" y="8032"/>
                  <a:pt x="-80" y="3962"/>
                  <a:pt x="0" y="0"/>
                </a:cubicBezTo>
                <a:close/>
              </a:path>
              <a:path w="7528560" h="13208" fill="none" stroke="0" extrusionOk="0">
                <a:moveTo>
                  <a:pt x="0" y="0"/>
                </a:moveTo>
                <a:cubicBezTo>
                  <a:pt x="152205" y="8997"/>
                  <a:pt x="259441" y="-1239"/>
                  <a:pt x="458558" y="0"/>
                </a:cubicBezTo>
                <a:cubicBezTo>
                  <a:pt x="705979" y="16217"/>
                  <a:pt x="872366" y="15460"/>
                  <a:pt x="1293543" y="0"/>
                </a:cubicBezTo>
                <a:cubicBezTo>
                  <a:pt x="1650386" y="3692"/>
                  <a:pt x="1840177" y="32421"/>
                  <a:pt x="2053244" y="0"/>
                </a:cubicBezTo>
                <a:cubicBezTo>
                  <a:pt x="2236265" y="-16927"/>
                  <a:pt x="2407078" y="15463"/>
                  <a:pt x="2511801" y="0"/>
                </a:cubicBezTo>
                <a:cubicBezTo>
                  <a:pt x="2663319" y="-1628"/>
                  <a:pt x="2849784" y="-2874"/>
                  <a:pt x="3120930" y="0"/>
                </a:cubicBezTo>
                <a:cubicBezTo>
                  <a:pt x="3370266" y="-19809"/>
                  <a:pt x="3543390" y="28914"/>
                  <a:pt x="3955916" y="0"/>
                </a:cubicBezTo>
                <a:cubicBezTo>
                  <a:pt x="4353916" y="-33061"/>
                  <a:pt x="4450906" y="13121"/>
                  <a:pt x="4640331" y="0"/>
                </a:cubicBezTo>
                <a:cubicBezTo>
                  <a:pt x="4850988" y="26169"/>
                  <a:pt x="5206277" y="29817"/>
                  <a:pt x="5400031" y="0"/>
                </a:cubicBezTo>
                <a:cubicBezTo>
                  <a:pt x="5576782" y="-31562"/>
                  <a:pt x="5820797" y="8840"/>
                  <a:pt x="6009160" y="0"/>
                </a:cubicBezTo>
                <a:cubicBezTo>
                  <a:pt x="6225034" y="27546"/>
                  <a:pt x="6371863" y="-19576"/>
                  <a:pt x="6693574" y="0"/>
                </a:cubicBezTo>
                <a:cubicBezTo>
                  <a:pt x="7043038" y="69727"/>
                  <a:pt x="7243135" y="49959"/>
                  <a:pt x="7528560" y="0"/>
                </a:cubicBezTo>
                <a:cubicBezTo>
                  <a:pt x="7528414" y="2345"/>
                  <a:pt x="7528702" y="8173"/>
                  <a:pt x="7528560" y="13208"/>
                </a:cubicBezTo>
                <a:cubicBezTo>
                  <a:pt x="7373449" y="607"/>
                  <a:pt x="7172762" y="-16714"/>
                  <a:pt x="7070002" y="13208"/>
                </a:cubicBezTo>
                <a:cubicBezTo>
                  <a:pt x="6909762" y="24873"/>
                  <a:pt x="6788018" y="3155"/>
                  <a:pt x="6611445" y="13208"/>
                </a:cubicBezTo>
                <a:cubicBezTo>
                  <a:pt x="6432116" y="-14940"/>
                  <a:pt x="6121011" y="12273"/>
                  <a:pt x="5851744" y="13208"/>
                </a:cubicBezTo>
                <a:cubicBezTo>
                  <a:pt x="5538927" y="42304"/>
                  <a:pt x="5516712" y="-3334"/>
                  <a:pt x="5393187" y="13208"/>
                </a:cubicBezTo>
                <a:cubicBezTo>
                  <a:pt x="5272599" y="51709"/>
                  <a:pt x="5074463" y="-24959"/>
                  <a:pt x="4708772" y="13208"/>
                </a:cubicBezTo>
                <a:cubicBezTo>
                  <a:pt x="4370615" y="39028"/>
                  <a:pt x="4315177" y="14370"/>
                  <a:pt x="4174929" y="13208"/>
                </a:cubicBezTo>
                <a:cubicBezTo>
                  <a:pt x="4044665" y="42980"/>
                  <a:pt x="3683933" y="32833"/>
                  <a:pt x="3490514" y="13208"/>
                </a:cubicBezTo>
                <a:cubicBezTo>
                  <a:pt x="3289917" y="-23586"/>
                  <a:pt x="3077786" y="43218"/>
                  <a:pt x="2806100" y="13208"/>
                </a:cubicBezTo>
                <a:cubicBezTo>
                  <a:pt x="2530078" y="-3489"/>
                  <a:pt x="2255993" y="47494"/>
                  <a:pt x="2121685" y="13208"/>
                </a:cubicBezTo>
                <a:cubicBezTo>
                  <a:pt x="1961551" y="35911"/>
                  <a:pt x="1641358" y="18004"/>
                  <a:pt x="1437271" y="13208"/>
                </a:cubicBezTo>
                <a:cubicBezTo>
                  <a:pt x="1225819" y="-9436"/>
                  <a:pt x="1017099" y="-49962"/>
                  <a:pt x="828142" y="13208"/>
                </a:cubicBezTo>
                <a:cubicBezTo>
                  <a:pt x="655219" y="44276"/>
                  <a:pt x="137601" y="39226"/>
                  <a:pt x="0" y="13208"/>
                </a:cubicBezTo>
                <a:cubicBezTo>
                  <a:pt x="297" y="7775"/>
                  <a:pt x="-761" y="446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28560"/>
                      <a:gd name="connsiteY0" fmla="*/ 0 h 13208"/>
                      <a:gd name="connsiteX1" fmla="*/ 458558 w 7528560"/>
                      <a:gd name="connsiteY1" fmla="*/ 0 h 13208"/>
                      <a:gd name="connsiteX2" fmla="*/ 1293543 w 7528560"/>
                      <a:gd name="connsiteY2" fmla="*/ 0 h 13208"/>
                      <a:gd name="connsiteX3" fmla="*/ 2053244 w 7528560"/>
                      <a:gd name="connsiteY3" fmla="*/ 0 h 13208"/>
                      <a:gd name="connsiteX4" fmla="*/ 2511801 w 7528560"/>
                      <a:gd name="connsiteY4" fmla="*/ 0 h 13208"/>
                      <a:gd name="connsiteX5" fmla="*/ 3120930 w 7528560"/>
                      <a:gd name="connsiteY5" fmla="*/ 0 h 13208"/>
                      <a:gd name="connsiteX6" fmla="*/ 3955916 w 7528560"/>
                      <a:gd name="connsiteY6" fmla="*/ 0 h 13208"/>
                      <a:gd name="connsiteX7" fmla="*/ 4640331 w 7528560"/>
                      <a:gd name="connsiteY7" fmla="*/ 0 h 13208"/>
                      <a:gd name="connsiteX8" fmla="*/ 5400031 w 7528560"/>
                      <a:gd name="connsiteY8" fmla="*/ 0 h 13208"/>
                      <a:gd name="connsiteX9" fmla="*/ 6009160 w 7528560"/>
                      <a:gd name="connsiteY9" fmla="*/ 0 h 13208"/>
                      <a:gd name="connsiteX10" fmla="*/ 6693574 w 7528560"/>
                      <a:gd name="connsiteY10" fmla="*/ 0 h 13208"/>
                      <a:gd name="connsiteX11" fmla="*/ 7528560 w 7528560"/>
                      <a:gd name="connsiteY11" fmla="*/ 0 h 13208"/>
                      <a:gd name="connsiteX12" fmla="*/ 7528560 w 7528560"/>
                      <a:gd name="connsiteY12" fmla="*/ 13208 h 13208"/>
                      <a:gd name="connsiteX13" fmla="*/ 7070002 w 7528560"/>
                      <a:gd name="connsiteY13" fmla="*/ 13208 h 13208"/>
                      <a:gd name="connsiteX14" fmla="*/ 6611445 w 7528560"/>
                      <a:gd name="connsiteY14" fmla="*/ 13208 h 13208"/>
                      <a:gd name="connsiteX15" fmla="*/ 5851744 w 7528560"/>
                      <a:gd name="connsiteY15" fmla="*/ 13208 h 13208"/>
                      <a:gd name="connsiteX16" fmla="*/ 5393187 w 7528560"/>
                      <a:gd name="connsiteY16" fmla="*/ 13208 h 13208"/>
                      <a:gd name="connsiteX17" fmla="*/ 4708772 w 7528560"/>
                      <a:gd name="connsiteY17" fmla="*/ 13208 h 13208"/>
                      <a:gd name="connsiteX18" fmla="*/ 4174929 w 7528560"/>
                      <a:gd name="connsiteY18" fmla="*/ 13208 h 13208"/>
                      <a:gd name="connsiteX19" fmla="*/ 3490514 w 7528560"/>
                      <a:gd name="connsiteY19" fmla="*/ 13208 h 13208"/>
                      <a:gd name="connsiteX20" fmla="*/ 2806100 w 7528560"/>
                      <a:gd name="connsiteY20" fmla="*/ 13208 h 13208"/>
                      <a:gd name="connsiteX21" fmla="*/ 2121685 w 7528560"/>
                      <a:gd name="connsiteY21" fmla="*/ 13208 h 13208"/>
                      <a:gd name="connsiteX22" fmla="*/ 1437271 w 7528560"/>
                      <a:gd name="connsiteY22" fmla="*/ 13208 h 13208"/>
                      <a:gd name="connsiteX23" fmla="*/ 828142 w 7528560"/>
                      <a:gd name="connsiteY23" fmla="*/ 13208 h 13208"/>
                      <a:gd name="connsiteX24" fmla="*/ 0 w 7528560"/>
                      <a:gd name="connsiteY24" fmla="*/ 13208 h 13208"/>
                      <a:gd name="connsiteX25" fmla="*/ 0 w 7528560"/>
                      <a:gd name="connsiteY25" fmla="*/ 0 h 13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7528560" h="13208" fill="none" extrusionOk="0">
                        <a:moveTo>
                          <a:pt x="0" y="0"/>
                        </a:moveTo>
                        <a:cubicBezTo>
                          <a:pt x="166738" y="17961"/>
                          <a:pt x="267650" y="-4320"/>
                          <a:pt x="458558" y="0"/>
                        </a:cubicBezTo>
                        <a:cubicBezTo>
                          <a:pt x="649466" y="4320"/>
                          <a:pt x="918593" y="13990"/>
                          <a:pt x="1293543" y="0"/>
                        </a:cubicBezTo>
                        <a:cubicBezTo>
                          <a:pt x="1668493" y="-13990"/>
                          <a:pt x="1845434" y="3365"/>
                          <a:pt x="2053244" y="0"/>
                        </a:cubicBezTo>
                        <a:cubicBezTo>
                          <a:pt x="2261054" y="-3365"/>
                          <a:pt x="2384015" y="4443"/>
                          <a:pt x="2511801" y="0"/>
                        </a:cubicBezTo>
                        <a:cubicBezTo>
                          <a:pt x="2639587" y="-4443"/>
                          <a:pt x="2841036" y="15129"/>
                          <a:pt x="3120930" y="0"/>
                        </a:cubicBezTo>
                        <a:cubicBezTo>
                          <a:pt x="3400824" y="-15129"/>
                          <a:pt x="3556215" y="16840"/>
                          <a:pt x="3955916" y="0"/>
                        </a:cubicBezTo>
                        <a:cubicBezTo>
                          <a:pt x="4355617" y="-16840"/>
                          <a:pt x="4464962" y="-6413"/>
                          <a:pt x="4640331" y="0"/>
                        </a:cubicBezTo>
                        <a:cubicBezTo>
                          <a:pt x="4815700" y="6413"/>
                          <a:pt x="5193506" y="26746"/>
                          <a:pt x="5400031" y="0"/>
                        </a:cubicBezTo>
                        <a:cubicBezTo>
                          <a:pt x="5606556" y="-26746"/>
                          <a:pt x="5813989" y="3273"/>
                          <a:pt x="6009160" y="0"/>
                        </a:cubicBezTo>
                        <a:cubicBezTo>
                          <a:pt x="6204331" y="-3273"/>
                          <a:pt x="6371023" y="-28272"/>
                          <a:pt x="6693574" y="0"/>
                        </a:cubicBezTo>
                        <a:cubicBezTo>
                          <a:pt x="7016125" y="28272"/>
                          <a:pt x="7222797" y="25047"/>
                          <a:pt x="7528560" y="0"/>
                        </a:cubicBezTo>
                        <a:cubicBezTo>
                          <a:pt x="7528004" y="2704"/>
                          <a:pt x="7528662" y="8360"/>
                          <a:pt x="7528560" y="13208"/>
                        </a:cubicBezTo>
                        <a:cubicBezTo>
                          <a:pt x="7381946" y="-788"/>
                          <a:pt x="7195663" y="-912"/>
                          <a:pt x="7070002" y="13208"/>
                        </a:cubicBezTo>
                        <a:cubicBezTo>
                          <a:pt x="6944341" y="27328"/>
                          <a:pt x="6792867" y="13039"/>
                          <a:pt x="6611445" y="13208"/>
                        </a:cubicBezTo>
                        <a:cubicBezTo>
                          <a:pt x="6430023" y="13377"/>
                          <a:pt x="6162292" y="-11831"/>
                          <a:pt x="5851744" y="13208"/>
                        </a:cubicBezTo>
                        <a:cubicBezTo>
                          <a:pt x="5541196" y="38247"/>
                          <a:pt x="5512968" y="-6116"/>
                          <a:pt x="5393187" y="13208"/>
                        </a:cubicBezTo>
                        <a:cubicBezTo>
                          <a:pt x="5273406" y="32532"/>
                          <a:pt x="5042923" y="-6251"/>
                          <a:pt x="4708772" y="13208"/>
                        </a:cubicBezTo>
                        <a:cubicBezTo>
                          <a:pt x="4374622" y="32667"/>
                          <a:pt x="4320668" y="14077"/>
                          <a:pt x="4174929" y="13208"/>
                        </a:cubicBezTo>
                        <a:cubicBezTo>
                          <a:pt x="4029190" y="12339"/>
                          <a:pt x="3695149" y="26918"/>
                          <a:pt x="3490514" y="13208"/>
                        </a:cubicBezTo>
                        <a:cubicBezTo>
                          <a:pt x="3285880" y="-502"/>
                          <a:pt x="3098978" y="44417"/>
                          <a:pt x="2806100" y="13208"/>
                        </a:cubicBezTo>
                        <a:cubicBezTo>
                          <a:pt x="2513222" y="-18001"/>
                          <a:pt x="2261074" y="32151"/>
                          <a:pt x="2121685" y="13208"/>
                        </a:cubicBezTo>
                        <a:cubicBezTo>
                          <a:pt x="1982296" y="-5735"/>
                          <a:pt x="1656691" y="38348"/>
                          <a:pt x="1437271" y="13208"/>
                        </a:cubicBezTo>
                        <a:cubicBezTo>
                          <a:pt x="1217851" y="-11932"/>
                          <a:pt x="1019197" y="-6437"/>
                          <a:pt x="828142" y="13208"/>
                        </a:cubicBezTo>
                        <a:cubicBezTo>
                          <a:pt x="637087" y="32853"/>
                          <a:pt x="180966" y="29710"/>
                          <a:pt x="0" y="13208"/>
                        </a:cubicBezTo>
                        <a:cubicBezTo>
                          <a:pt x="453" y="7289"/>
                          <a:pt x="-592" y="4995"/>
                          <a:pt x="0" y="0"/>
                        </a:cubicBezTo>
                        <a:close/>
                      </a:path>
                      <a:path w="7528560" h="13208" stroke="0" extrusionOk="0">
                        <a:moveTo>
                          <a:pt x="0" y="0"/>
                        </a:moveTo>
                        <a:cubicBezTo>
                          <a:pt x="123799" y="-4656"/>
                          <a:pt x="307793" y="15376"/>
                          <a:pt x="609129" y="0"/>
                        </a:cubicBezTo>
                        <a:cubicBezTo>
                          <a:pt x="910465" y="-15376"/>
                          <a:pt x="897988" y="22508"/>
                          <a:pt x="1067687" y="0"/>
                        </a:cubicBezTo>
                        <a:cubicBezTo>
                          <a:pt x="1237386" y="-22508"/>
                          <a:pt x="1666965" y="36659"/>
                          <a:pt x="1902672" y="0"/>
                        </a:cubicBezTo>
                        <a:cubicBezTo>
                          <a:pt x="2138380" y="-36659"/>
                          <a:pt x="2287154" y="-401"/>
                          <a:pt x="2511801" y="0"/>
                        </a:cubicBezTo>
                        <a:cubicBezTo>
                          <a:pt x="2736448" y="401"/>
                          <a:pt x="2861702" y="-11917"/>
                          <a:pt x="3120930" y="0"/>
                        </a:cubicBezTo>
                        <a:cubicBezTo>
                          <a:pt x="3380158" y="11917"/>
                          <a:pt x="3562305" y="-30973"/>
                          <a:pt x="3955916" y="0"/>
                        </a:cubicBezTo>
                        <a:cubicBezTo>
                          <a:pt x="4349527" y="30973"/>
                          <a:pt x="4258049" y="-12838"/>
                          <a:pt x="4489759" y="0"/>
                        </a:cubicBezTo>
                        <a:cubicBezTo>
                          <a:pt x="4721469" y="12838"/>
                          <a:pt x="4911529" y="-3894"/>
                          <a:pt x="5324745" y="0"/>
                        </a:cubicBezTo>
                        <a:cubicBezTo>
                          <a:pt x="5737961" y="3894"/>
                          <a:pt x="5929086" y="-19732"/>
                          <a:pt x="6159731" y="0"/>
                        </a:cubicBezTo>
                        <a:cubicBezTo>
                          <a:pt x="6390376" y="19732"/>
                          <a:pt x="6560196" y="-9382"/>
                          <a:pt x="6844145" y="0"/>
                        </a:cubicBezTo>
                        <a:cubicBezTo>
                          <a:pt x="7128094" y="9382"/>
                          <a:pt x="7342802" y="33430"/>
                          <a:pt x="7528560" y="0"/>
                        </a:cubicBezTo>
                        <a:cubicBezTo>
                          <a:pt x="7528724" y="5613"/>
                          <a:pt x="7527932" y="7027"/>
                          <a:pt x="7528560" y="13208"/>
                        </a:cubicBezTo>
                        <a:cubicBezTo>
                          <a:pt x="7363792" y="27024"/>
                          <a:pt x="7163242" y="22834"/>
                          <a:pt x="7070002" y="13208"/>
                        </a:cubicBezTo>
                        <a:cubicBezTo>
                          <a:pt x="6976762" y="3582"/>
                          <a:pt x="6573273" y="922"/>
                          <a:pt x="6235017" y="13208"/>
                        </a:cubicBezTo>
                        <a:cubicBezTo>
                          <a:pt x="5896762" y="25494"/>
                          <a:pt x="5948449" y="12101"/>
                          <a:pt x="5701173" y="13208"/>
                        </a:cubicBezTo>
                        <a:cubicBezTo>
                          <a:pt x="5453897" y="14315"/>
                          <a:pt x="5246715" y="-7300"/>
                          <a:pt x="5016759" y="13208"/>
                        </a:cubicBezTo>
                        <a:cubicBezTo>
                          <a:pt x="4786803" y="33716"/>
                          <a:pt x="4417743" y="33170"/>
                          <a:pt x="4181773" y="13208"/>
                        </a:cubicBezTo>
                        <a:cubicBezTo>
                          <a:pt x="3945803" y="-6754"/>
                          <a:pt x="3739569" y="42225"/>
                          <a:pt x="3497358" y="13208"/>
                        </a:cubicBezTo>
                        <a:cubicBezTo>
                          <a:pt x="3255147" y="-15809"/>
                          <a:pt x="3209198" y="3014"/>
                          <a:pt x="3038801" y="13208"/>
                        </a:cubicBezTo>
                        <a:cubicBezTo>
                          <a:pt x="2868404" y="23402"/>
                          <a:pt x="2738305" y="9780"/>
                          <a:pt x="2504957" y="13208"/>
                        </a:cubicBezTo>
                        <a:cubicBezTo>
                          <a:pt x="2271609" y="16636"/>
                          <a:pt x="1872108" y="-12832"/>
                          <a:pt x="1669971" y="13208"/>
                        </a:cubicBezTo>
                        <a:cubicBezTo>
                          <a:pt x="1467834" y="39248"/>
                          <a:pt x="1256896" y="18722"/>
                          <a:pt x="985557" y="13208"/>
                        </a:cubicBezTo>
                        <a:cubicBezTo>
                          <a:pt x="714218" y="7694"/>
                          <a:pt x="319420" y="-25157"/>
                          <a:pt x="0" y="13208"/>
                        </a:cubicBezTo>
                        <a:cubicBezTo>
                          <a:pt x="-152" y="7611"/>
                          <a:pt x="-400" y="414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5FCF76-2103-520D-EED0-7912AB3E343A}"/>
              </a:ext>
            </a:extLst>
          </p:cNvPr>
          <p:cNvGraphicFramePr>
            <a:graphicFrameLocks/>
          </p:cNvGraphicFramePr>
          <p:nvPr/>
        </p:nvGraphicFramePr>
        <p:xfrm>
          <a:off x="491404" y="1941243"/>
          <a:ext cx="9298857" cy="2666954"/>
        </p:xfrm>
        <a:graphic>
          <a:graphicData uri="http://schemas.openxmlformats.org/drawingml/2006/table">
            <a:tbl>
              <a:tblPr firstRow="1" firstCol="1" bandRow="1"/>
              <a:tblGrid>
                <a:gridCol w="2179920">
                  <a:extLst>
                    <a:ext uri="{9D8B030D-6E8A-4147-A177-3AD203B41FA5}">
                      <a16:colId xmlns:a16="http://schemas.microsoft.com/office/drawing/2014/main" val="3974515291"/>
                    </a:ext>
                  </a:extLst>
                </a:gridCol>
                <a:gridCol w="861598">
                  <a:extLst>
                    <a:ext uri="{9D8B030D-6E8A-4147-A177-3AD203B41FA5}">
                      <a16:colId xmlns:a16="http://schemas.microsoft.com/office/drawing/2014/main" val="92412595"/>
                    </a:ext>
                  </a:extLst>
                </a:gridCol>
                <a:gridCol w="846888">
                  <a:extLst>
                    <a:ext uri="{9D8B030D-6E8A-4147-A177-3AD203B41FA5}">
                      <a16:colId xmlns:a16="http://schemas.microsoft.com/office/drawing/2014/main" val="2157070249"/>
                    </a:ext>
                  </a:extLst>
                </a:gridCol>
                <a:gridCol w="1073044">
                  <a:extLst>
                    <a:ext uri="{9D8B030D-6E8A-4147-A177-3AD203B41FA5}">
                      <a16:colId xmlns:a16="http://schemas.microsoft.com/office/drawing/2014/main" val="2689198741"/>
                    </a:ext>
                  </a:extLst>
                </a:gridCol>
                <a:gridCol w="949854">
                  <a:extLst>
                    <a:ext uri="{9D8B030D-6E8A-4147-A177-3AD203B41FA5}">
                      <a16:colId xmlns:a16="http://schemas.microsoft.com/office/drawing/2014/main" val="1443522405"/>
                    </a:ext>
                  </a:extLst>
                </a:gridCol>
                <a:gridCol w="725536">
                  <a:extLst>
                    <a:ext uri="{9D8B030D-6E8A-4147-A177-3AD203B41FA5}">
                      <a16:colId xmlns:a16="http://schemas.microsoft.com/office/drawing/2014/main" val="88901263"/>
                    </a:ext>
                  </a:extLst>
                </a:gridCol>
                <a:gridCol w="946176">
                  <a:extLst>
                    <a:ext uri="{9D8B030D-6E8A-4147-A177-3AD203B41FA5}">
                      <a16:colId xmlns:a16="http://schemas.microsoft.com/office/drawing/2014/main" val="4234974672"/>
                    </a:ext>
                  </a:extLst>
                </a:gridCol>
                <a:gridCol w="799084">
                  <a:extLst>
                    <a:ext uri="{9D8B030D-6E8A-4147-A177-3AD203B41FA5}">
                      <a16:colId xmlns:a16="http://schemas.microsoft.com/office/drawing/2014/main" val="2205737471"/>
                    </a:ext>
                  </a:extLst>
                </a:gridCol>
                <a:gridCol w="916757">
                  <a:extLst>
                    <a:ext uri="{9D8B030D-6E8A-4147-A177-3AD203B41FA5}">
                      <a16:colId xmlns:a16="http://schemas.microsoft.com/office/drawing/2014/main" val="2760679358"/>
                    </a:ext>
                  </a:extLst>
                </a:gridCol>
              </a:tblGrid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MONDAY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TUESDAY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WEDNESDAY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THURSDAY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FRIDAY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SATURDAY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SUNDAY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WEEK AVE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299680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HANDLE TIME (AVE)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656768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99.42%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98.76%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98.38%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99.69%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99.18%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99.01%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546769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886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768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763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706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7663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97.29%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97.15%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99.04%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99.14%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98.62%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521276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307247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98.73%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99.31%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98.58%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98.95%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085670"/>
                  </a:ext>
                </a:extLst>
              </a:tr>
              <a:tr h="4853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28794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98.06%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99.30%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98.45%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99.26%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80673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EFB5F3C-AAFF-E770-0105-7F43D7CDE185}"/>
              </a:ext>
            </a:extLst>
          </p:cNvPr>
          <p:cNvGraphicFramePr>
            <a:graphicFrameLocks/>
          </p:cNvGraphicFramePr>
          <p:nvPr/>
        </p:nvGraphicFramePr>
        <p:xfrm>
          <a:off x="6276745" y="197603"/>
          <a:ext cx="5308190" cy="1170237"/>
        </p:xfrm>
        <a:graphic>
          <a:graphicData uri="http://schemas.openxmlformats.org/drawingml/2006/table">
            <a:tbl>
              <a:tblPr firstRow="1" firstCol="1" bandRow="1"/>
              <a:tblGrid>
                <a:gridCol w="2603089">
                  <a:extLst>
                    <a:ext uri="{9D8B030D-6E8A-4147-A177-3AD203B41FA5}">
                      <a16:colId xmlns:a16="http://schemas.microsoft.com/office/drawing/2014/main" val="3950608034"/>
                    </a:ext>
                  </a:extLst>
                </a:gridCol>
                <a:gridCol w="1347793">
                  <a:extLst>
                    <a:ext uri="{9D8B030D-6E8A-4147-A177-3AD203B41FA5}">
                      <a16:colId xmlns:a16="http://schemas.microsoft.com/office/drawing/2014/main" val="2679114685"/>
                    </a:ext>
                  </a:extLst>
                </a:gridCol>
                <a:gridCol w="1357308">
                  <a:extLst>
                    <a:ext uri="{9D8B030D-6E8A-4147-A177-3AD203B41FA5}">
                      <a16:colId xmlns:a16="http://schemas.microsoft.com/office/drawing/2014/main" val="1781734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TARGETS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TIME IN SECS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SERVICE LEVEL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45878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HANDLE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93.00%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14024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62695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7501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92346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D5ED90-4CD8-0B1E-7C97-4A5232FD31F1}"/>
              </a:ext>
            </a:extLst>
          </p:cNvPr>
          <p:cNvSpPr txBox="1">
            <a:spLocks/>
          </p:cNvSpPr>
          <p:nvPr/>
        </p:nvSpPr>
        <p:spPr>
          <a:xfrm>
            <a:off x="530865" y="4718661"/>
            <a:ext cx="11054070" cy="925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592" indent="-164592" defTabSz="658368">
              <a:spcBef>
                <a:spcPts val="720"/>
              </a:spcBef>
            </a:pPr>
            <a:r>
              <a:rPr lang="en-PH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targets are met except for average Chat Response Time which is </a:t>
            </a:r>
            <a:r>
              <a:rPr lang="en-PH" sz="2016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1,235%</a:t>
            </a:r>
            <a:r>
              <a:rPr lang="en-PH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higher than the target.</a:t>
            </a:r>
          </a:p>
          <a:p>
            <a:pPr marL="164592" indent="-164592" defTabSz="658368">
              <a:spcBef>
                <a:spcPts val="720"/>
              </a:spcBef>
            </a:pPr>
            <a:r>
              <a:rPr lang="en-PH" sz="2016" dirty="0"/>
              <a:t>There are days with dip in Service Level.</a:t>
            </a: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3C9C20-701B-1385-9DEB-56A43D107829}"/>
              </a:ext>
            </a:extLst>
          </p:cNvPr>
          <p:cNvSpPr txBox="1"/>
          <p:nvPr/>
        </p:nvSpPr>
        <p:spPr>
          <a:xfrm>
            <a:off x="776748" y="412955"/>
            <a:ext cx="207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latin typeface="+mj-lt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57654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334" y="228600"/>
            <a:ext cx="8803132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1701" y="1575771"/>
            <a:ext cx="7528560" cy="13208"/>
          </a:xfrm>
          <a:custGeom>
            <a:avLst/>
            <a:gdLst>
              <a:gd name="connsiteX0" fmla="*/ 0 w 7528560"/>
              <a:gd name="connsiteY0" fmla="*/ 0 h 13208"/>
              <a:gd name="connsiteX1" fmla="*/ 458558 w 7528560"/>
              <a:gd name="connsiteY1" fmla="*/ 0 h 13208"/>
              <a:gd name="connsiteX2" fmla="*/ 1293543 w 7528560"/>
              <a:gd name="connsiteY2" fmla="*/ 0 h 13208"/>
              <a:gd name="connsiteX3" fmla="*/ 2053244 w 7528560"/>
              <a:gd name="connsiteY3" fmla="*/ 0 h 13208"/>
              <a:gd name="connsiteX4" fmla="*/ 2511801 w 7528560"/>
              <a:gd name="connsiteY4" fmla="*/ 0 h 13208"/>
              <a:gd name="connsiteX5" fmla="*/ 3120930 w 7528560"/>
              <a:gd name="connsiteY5" fmla="*/ 0 h 13208"/>
              <a:gd name="connsiteX6" fmla="*/ 3955916 w 7528560"/>
              <a:gd name="connsiteY6" fmla="*/ 0 h 13208"/>
              <a:gd name="connsiteX7" fmla="*/ 4640331 w 7528560"/>
              <a:gd name="connsiteY7" fmla="*/ 0 h 13208"/>
              <a:gd name="connsiteX8" fmla="*/ 5400031 w 7528560"/>
              <a:gd name="connsiteY8" fmla="*/ 0 h 13208"/>
              <a:gd name="connsiteX9" fmla="*/ 6009160 w 7528560"/>
              <a:gd name="connsiteY9" fmla="*/ 0 h 13208"/>
              <a:gd name="connsiteX10" fmla="*/ 6693574 w 7528560"/>
              <a:gd name="connsiteY10" fmla="*/ 0 h 13208"/>
              <a:gd name="connsiteX11" fmla="*/ 7528560 w 7528560"/>
              <a:gd name="connsiteY11" fmla="*/ 0 h 13208"/>
              <a:gd name="connsiteX12" fmla="*/ 7528560 w 7528560"/>
              <a:gd name="connsiteY12" fmla="*/ 13208 h 13208"/>
              <a:gd name="connsiteX13" fmla="*/ 7070002 w 7528560"/>
              <a:gd name="connsiteY13" fmla="*/ 13208 h 13208"/>
              <a:gd name="connsiteX14" fmla="*/ 6611445 w 7528560"/>
              <a:gd name="connsiteY14" fmla="*/ 13208 h 13208"/>
              <a:gd name="connsiteX15" fmla="*/ 5851744 w 7528560"/>
              <a:gd name="connsiteY15" fmla="*/ 13208 h 13208"/>
              <a:gd name="connsiteX16" fmla="*/ 5393187 w 7528560"/>
              <a:gd name="connsiteY16" fmla="*/ 13208 h 13208"/>
              <a:gd name="connsiteX17" fmla="*/ 4708772 w 7528560"/>
              <a:gd name="connsiteY17" fmla="*/ 13208 h 13208"/>
              <a:gd name="connsiteX18" fmla="*/ 4174929 w 7528560"/>
              <a:gd name="connsiteY18" fmla="*/ 13208 h 13208"/>
              <a:gd name="connsiteX19" fmla="*/ 3490514 w 7528560"/>
              <a:gd name="connsiteY19" fmla="*/ 13208 h 13208"/>
              <a:gd name="connsiteX20" fmla="*/ 2806100 w 7528560"/>
              <a:gd name="connsiteY20" fmla="*/ 13208 h 13208"/>
              <a:gd name="connsiteX21" fmla="*/ 2121685 w 7528560"/>
              <a:gd name="connsiteY21" fmla="*/ 13208 h 13208"/>
              <a:gd name="connsiteX22" fmla="*/ 1437271 w 7528560"/>
              <a:gd name="connsiteY22" fmla="*/ 13208 h 13208"/>
              <a:gd name="connsiteX23" fmla="*/ 828142 w 7528560"/>
              <a:gd name="connsiteY23" fmla="*/ 13208 h 13208"/>
              <a:gd name="connsiteX24" fmla="*/ 0 w 7528560"/>
              <a:gd name="connsiteY24" fmla="*/ 13208 h 13208"/>
              <a:gd name="connsiteX25" fmla="*/ 0 w 7528560"/>
              <a:gd name="connsiteY25" fmla="*/ 0 h 13208"/>
              <a:gd name="connsiteX0" fmla="*/ 0 w 7528560"/>
              <a:gd name="connsiteY0" fmla="*/ 0 h 13208"/>
              <a:gd name="connsiteX1" fmla="*/ 609129 w 7528560"/>
              <a:gd name="connsiteY1" fmla="*/ 0 h 13208"/>
              <a:gd name="connsiteX2" fmla="*/ 1067687 w 7528560"/>
              <a:gd name="connsiteY2" fmla="*/ 0 h 13208"/>
              <a:gd name="connsiteX3" fmla="*/ 1902672 w 7528560"/>
              <a:gd name="connsiteY3" fmla="*/ 0 h 13208"/>
              <a:gd name="connsiteX4" fmla="*/ 2511801 w 7528560"/>
              <a:gd name="connsiteY4" fmla="*/ 0 h 13208"/>
              <a:gd name="connsiteX5" fmla="*/ 3120930 w 7528560"/>
              <a:gd name="connsiteY5" fmla="*/ 0 h 13208"/>
              <a:gd name="connsiteX6" fmla="*/ 3955916 w 7528560"/>
              <a:gd name="connsiteY6" fmla="*/ 0 h 13208"/>
              <a:gd name="connsiteX7" fmla="*/ 4489759 w 7528560"/>
              <a:gd name="connsiteY7" fmla="*/ 0 h 13208"/>
              <a:gd name="connsiteX8" fmla="*/ 5324745 w 7528560"/>
              <a:gd name="connsiteY8" fmla="*/ 0 h 13208"/>
              <a:gd name="connsiteX9" fmla="*/ 6159731 w 7528560"/>
              <a:gd name="connsiteY9" fmla="*/ 0 h 13208"/>
              <a:gd name="connsiteX10" fmla="*/ 6844145 w 7528560"/>
              <a:gd name="connsiteY10" fmla="*/ 0 h 13208"/>
              <a:gd name="connsiteX11" fmla="*/ 7528560 w 7528560"/>
              <a:gd name="connsiteY11" fmla="*/ 0 h 13208"/>
              <a:gd name="connsiteX12" fmla="*/ 7528560 w 7528560"/>
              <a:gd name="connsiteY12" fmla="*/ 13208 h 13208"/>
              <a:gd name="connsiteX13" fmla="*/ 7070002 w 7528560"/>
              <a:gd name="connsiteY13" fmla="*/ 13208 h 13208"/>
              <a:gd name="connsiteX14" fmla="*/ 6235017 w 7528560"/>
              <a:gd name="connsiteY14" fmla="*/ 13208 h 13208"/>
              <a:gd name="connsiteX15" fmla="*/ 5701173 w 7528560"/>
              <a:gd name="connsiteY15" fmla="*/ 13208 h 13208"/>
              <a:gd name="connsiteX16" fmla="*/ 5016759 w 7528560"/>
              <a:gd name="connsiteY16" fmla="*/ 13208 h 13208"/>
              <a:gd name="connsiteX17" fmla="*/ 4181773 w 7528560"/>
              <a:gd name="connsiteY17" fmla="*/ 13208 h 13208"/>
              <a:gd name="connsiteX18" fmla="*/ 3497358 w 7528560"/>
              <a:gd name="connsiteY18" fmla="*/ 13208 h 13208"/>
              <a:gd name="connsiteX19" fmla="*/ 3038801 w 7528560"/>
              <a:gd name="connsiteY19" fmla="*/ 13208 h 13208"/>
              <a:gd name="connsiteX20" fmla="*/ 2504957 w 7528560"/>
              <a:gd name="connsiteY20" fmla="*/ 13208 h 13208"/>
              <a:gd name="connsiteX21" fmla="*/ 1669971 w 7528560"/>
              <a:gd name="connsiteY21" fmla="*/ 13208 h 13208"/>
              <a:gd name="connsiteX22" fmla="*/ 985557 w 7528560"/>
              <a:gd name="connsiteY22" fmla="*/ 13208 h 13208"/>
              <a:gd name="connsiteX23" fmla="*/ 0 w 7528560"/>
              <a:gd name="connsiteY23" fmla="*/ 13208 h 13208"/>
              <a:gd name="connsiteX24" fmla="*/ 0 w 7528560"/>
              <a:gd name="connsiteY24" fmla="*/ 0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8560" h="13208" fill="none" extrusionOk="0">
                <a:moveTo>
                  <a:pt x="0" y="0"/>
                </a:moveTo>
                <a:cubicBezTo>
                  <a:pt x="177629" y="9780"/>
                  <a:pt x="274262" y="-15799"/>
                  <a:pt x="458558" y="0"/>
                </a:cubicBezTo>
                <a:cubicBezTo>
                  <a:pt x="642814" y="1770"/>
                  <a:pt x="966042" y="-32668"/>
                  <a:pt x="1293543" y="0"/>
                </a:cubicBezTo>
                <a:cubicBezTo>
                  <a:pt x="1638594" y="2775"/>
                  <a:pt x="1848940" y="12865"/>
                  <a:pt x="2053244" y="0"/>
                </a:cubicBezTo>
                <a:cubicBezTo>
                  <a:pt x="2287362" y="-8586"/>
                  <a:pt x="2382114" y="11556"/>
                  <a:pt x="2511801" y="0"/>
                </a:cubicBezTo>
                <a:cubicBezTo>
                  <a:pt x="2648912" y="-1768"/>
                  <a:pt x="2828412" y="-26028"/>
                  <a:pt x="3120930" y="0"/>
                </a:cubicBezTo>
                <a:cubicBezTo>
                  <a:pt x="3410189" y="-14831"/>
                  <a:pt x="3558910" y="19633"/>
                  <a:pt x="3955916" y="0"/>
                </a:cubicBezTo>
                <a:cubicBezTo>
                  <a:pt x="4368199" y="-4792"/>
                  <a:pt x="4472409" y="11790"/>
                  <a:pt x="4640331" y="0"/>
                </a:cubicBezTo>
                <a:cubicBezTo>
                  <a:pt x="4835695" y="26193"/>
                  <a:pt x="5164192" y="-12455"/>
                  <a:pt x="5400031" y="0"/>
                </a:cubicBezTo>
                <a:cubicBezTo>
                  <a:pt x="5600657" y="-20890"/>
                  <a:pt x="5838060" y="8675"/>
                  <a:pt x="6009160" y="0"/>
                </a:cubicBezTo>
                <a:cubicBezTo>
                  <a:pt x="6209557" y="-8854"/>
                  <a:pt x="6364170" y="-40512"/>
                  <a:pt x="6693574" y="0"/>
                </a:cubicBezTo>
                <a:cubicBezTo>
                  <a:pt x="6980779" y="44699"/>
                  <a:pt x="7225747" y="69290"/>
                  <a:pt x="7528560" y="0"/>
                </a:cubicBezTo>
                <a:cubicBezTo>
                  <a:pt x="7527779" y="2446"/>
                  <a:pt x="7529412" y="7548"/>
                  <a:pt x="7528560" y="13208"/>
                </a:cubicBezTo>
                <a:cubicBezTo>
                  <a:pt x="7385716" y="3847"/>
                  <a:pt x="7217389" y="2812"/>
                  <a:pt x="7070002" y="13208"/>
                </a:cubicBezTo>
                <a:cubicBezTo>
                  <a:pt x="6910910" y="39560"/>
                  <a:pt x="6792516" y="971"/>
                  <a:pt x="6611445" y="13208"/>
                </a:cubicBezTo>
                <a:cubicBezTo>
                  <a:pt x="6435364" y="-40609"/>
                  <a:pt x="6177376" y="-56424"/>
                  <a:pt x="5851744" y="13208"/>
                </a:cubicBezTo>
                <a:cubicBezTo>
                  <a:pt x="5534004" y="38808"/>
                  <a:pt x="5515923" y="-10717"/>
                  <a:pt x="5393187" y="13208"/>
                </a:cubicBezTo>
                <a:cubicBezTo>
                  <a:pt x="5286102" y="22541"/>
                  <a:pt x="5094654" y="-10266"/>
                  <a:pt x="4708772" y="13208"/>
                </a:cubicBezTo>
                <a:cubicBezTo>
                  <a:pt x="4378033" y="19462"/>
                  <a:pt x="4322642" y="6664"/>
                  <a:pt x="4174929" y="13208"/>
                </a:cubicBezTo>
                <a:cubicBezTo>
                  <a:pt x="4019334" y="61300"/>
                  <a:pt x="3691661" y="23180"/>
                  <a:pt x="3490514" y="13208"/>
                </a:cubicBezTo>
                <a:cubicBezTo>
                  <a:pt x="3299486" y="10454"/>
                  <a:pt x="3091655" y="46464"/>
                  <a:pt x="2806100" y="13208"/>
                </a:cubicBezTo>
                <a:cubicBezTo>
                  <a:pt x="2495925" y="-11933"/>
                  <a:pt x="2260593" y="8158"/>
                  <a:pt x="2121685" y="13208"/>
                </a:cubicBezTo>
                <a:cubicBezTo>
                  <a:pt x="1938422" y="10541"/>
                  <a:pt x="1655468" y="56850"/>
                  <a:pt x="1437271" y="13208"/>
                </a:cubicBezTo>
                <a:cubicBezTo>
                  <a:pt x="1203223" y="-24753"/>
                  <a:pt x="1040304" y="-4522"/>
                  <a:pt x="828142" y="13208"/>
                </a:cubicBezTo>
                <a:cubicBezTo>
                  <a:pt x="614588" y="30704"/>
                  <a:pt x="157287" y="40082"/>
                  <a:pt x="0" y="13208"/>
                </a:cubicBezTo>
                <a:cubicBezTo>
                  <a:pt x="179" y="6970"/>
                  <a:pt x="-583" y="4878"/>
                  <a:pt x="0" y="0"/>
                </a:cubicBezTo>
                <a:close/>
              </a:path>
              <a:path w="7528560" h="13208" stroke="0" extrusionOk="0">
                <a:moveTo>
                  <a:pt x="0" y="0"/>
                </a:moveTo>
                <a:cubicBezTo>
                  <a:pt x="104108" y="23943"/>
                  <a:pt x="290893" y="57566"/>
                  <a:pt x="609129" y="0"/>
                </a:cubicBezTo>
                <a:cubicBezTo>
                  <a:pt x="904512" y="-13946"/>
                  <a:pt x="901283" y="31547"/>
                  <a:pt x="1067687" y="0"/>
                </a:cubicBezTo>
                <a:cubicBezTo>
                  <a:pt x="1196272" y="-29643"/>
                  <a:pt x="1665282" y="-6943"/>
                  <a:pt x="1902672" y="0"/>
                </a:cubicBezTo>
                <a:cubicBezTo>
                  <a:pt x="2145183" y="-49683"/>
                  <a:pt x="2302963" y="-16844"/>
                  <a:pt x="2511801" y="0"/>
                </a:cubicBezTo>
                <a:cubicBezTo>
                  <a:pt x="2739138" y="-1452"/>
                  <a:pt x="2881814" y="-28929"/>
                  <a:pt x="3120930" y="0"/>
                </a:cubicBezTo>
                <a:cubicBezTo>
                  <a:pt x="3384379" y="35746"/>
                  <a:pt x="3580949" y="-48427"/>
                  <a:pt x="3955916" y="0"/>
                </a:cubicBezTo>
                <a:cubicBezTo>
                  <a:pt x="4364516" y="31895"/>
                  <a:pt x="4257844" y="-15374"/>
                  <a:pt x="4489759" y="0"/>
                </a:cubicBezTo>
                <a:cubicBezTo>
                  <a:pt x="4691600" y="16118"/>
                  <a:pt x="4916808" y="2539"/>
                  <a:pt x="5324745" y="0"/>
                </a:cubicBezTo>
                <a:cubicBezTo>
                  <a:pt x="5724499" y="36696"/>
                  <a:pt x="5942833" y="-24560"/>
                  <a:pt x="6159731" y="0"/>
                </a:cubicBezTo>
                <a:cubicBezTo>
                  <a:pt x="6402860" y="-10222"/>
                  <a:pt x="6564983" y="-7269"/>
                  <a:pt x="6844145" y="0"/>
                </a:cubicBezTo>
                <a:cubicBezTo>
                  <a:pt x="7140641" y="-10314"/>
                  <a:pt x="7375452" y="22540"/>
                  <a:pt x="7528560" y="0"/>
                </a:cubicBezTo>
                <a:cubicBezTo>
                  <a:pt x="7528867" y="5639"/>
                  <a:pt x="7527940" y="7125"/>
                  <a:pt x="7528560" y="13208"/>
                </a:cubicBezTo>
                <a:cubicBezTo>
                  <a:pt x="7342801" y="19138"/>
                  <a:pt x="7173686" y="22146"/>
                  <a:pt x="7070002" y="13208"/>
                </a:cubicBezTo>
                <a:cubicBezTo>
                  <a:pt x="6976234" y="-19028"/>
                  <a:pt x="6590109" y="-11292"/>
                  <a:pt x="6235017" y="13208"/>
                </a:cubicBezTo>
                <a:cubicBezTo>
                  <a:pt x="5899847" y="31691"/>
                  <a:pt x="5956579" y="11924"/>
                  <a:pt x="5701173" y="13208"/>
                </a:cubicBezTo>
                <a:cubicBezTo>
                  <a:pt x="5475217" y="-7546"/>
                  <a:pt x="5258834" y="-35672"/>
                  <a:pt x="5016759" y="13208"/>
                </a:cubicBezTo>
                <a:cubicBezTo>
                  <a:pt x="4840039" y="57798"/>
                  <a:pt x="4441752" y="12378"/>
                  <a:pt x="4181773" y="13208"/>
                </a:cubicBezTo>
                <a:cubicBezTo>
                  <a:pt x="3962511" y="-875"/>
                  <a:pt x="3744319" y="14016"/>
                  <a:pt x="3497358" y="13208"/>
                </a:cubicBezTo>
                <a:cubicBezTo>
                  <a:pt x="3252079" y="-22582"/>
                  <a:pt x="3209589" y="5947"/>
                  <a:pt x="3038801" y="13208"/>
                </a:cubicBezTo>
                <a:cubicBezTo>
                  <a:pt x="2847025" y="18283"/>
                  <a:pt x="2738194" y="6752"/>
                  <a:pt x="2504957" y="13208"/>
                </a:cubicBezTo>
                <a:cubicBezTo>
                  <a:pt x="2259701" y="6309"/>
                  <a:pt x="1858679" y="2978"/>
                  <a:pt x="1669971" y="13208"/>
                </a:cubicBezTo>
                <a:cubicBezTo>
                  <a:pt x="1486761" y="50595"/>
                  <a:pt x="1278765" y="15572"/>
                  <a:pt x="985557" y="13208"/>
                </a:cubicBezTo>
                <a:cubicBezTo>
                  <a:pt x="722921" y="11468"/>
                  <a:pt x="355478" y="-1874"/>
                  <a:pt x="0" y="13208"/>
                </a:cubicBezTo>
                <a:cubicBezTo>
                  <a:pt x="-291" y="8032"/>
                  <a:pt x="-80" y="3962"/>
                  <a:pt x="0" y="0"/>
                </a:cubicBezTo>
                <a:close/>
              </a:path>
              <a:path w="7528560" h="13208" fill="none" stroke="0" extrusionOk="0">
                <a:moveTo>
                  <a:pt x="0" y="0"/>
                </a:moveTo>
                <a:cubicBezTo>
                  <a:pt x="152205" y="8997"/>
                  <a:pt x="259441" y="-1239"/>
                  <a:pt x="458558" y="0"/>
                </a:cubicBezTo>
                <a:cubicBezTo>
                  <a:pt x="705979" y="16217"/>
                  <a:pt x="872366" y="15460"/>
                  <a:pt x="1293543" y="0"/>
                </a:cubicBezTo>
                <a:cubicBezTo>
                  <a:pt x="1650386" y="3692"/>
                  <a:pt x="1840177" y="32421"/>
                  <a:pt x="2053244" y="0"/>
                </a:cubicBezTo>
                <a:cubicBezTo>
                  <a:pt x="2236265" y="-16927"/>
                  <a:pt x="2407078" y="15463"/>
                  <a:pt x="2511801" y="0"/>
                </a:cubicBezTo>
                <a:cubicBezTo>
                  <a:pt x="2663319" y="-1628"/>
                  <a:pt x="2849784" y="-2874"/>
                  <a:pt x="3120930" y="0"/>
                </a:cubicBezTo>
                <a:cubicBezTo>
                  <a:pt x="3370266" y="-19809"/>
                  <a:pt x="3543390" y="28914"/>
                  <a:pt x="3955916" y="0"/>
                </a:cubicBezTo>
                <a:cubicBezTo>
                  <a:pt x="4353916" y="-33061"/>
                  <a:pt x="4450906" y="13121"/>
                  <a:pt x="4640331" y="0"/>
                </a:cubicBezTo>
                <a:cubicBezTo>
                  <a:pt x="4850988" y="26169"/>
                  <a:pt x="5206277" y="29817"/>
                  <a:pt x="5400031" y="0"/>
                </a:cubicBezTo>
                <a:cubicBezTo>
                  <a:pt x="5576782" y="-31562"/>
                  <a:pt x="5820797" y="8840"/>
                  <a:pt x="6009160" y="0"/>
                </a:cubicBezTo>
                <a:cubicBezTo>
                  <a:pt x="6225034" y="27546"/>
                  <a:pt x="6371863" y="-19576"/>
                  <a:pt x="6693574" y="0"/>
                </a:cubicBezTo>
                <a:cubicBezTo>
                  <a:pt x="7043038" y="69727"/>
                  <a:pt x="7243135" y="49959"/>
                  <a:pt x="7528560" y="0"/>
                </a:cubicBezTo>
                <a:cubicBezTo>
                  <a:pt x="7528414" y="2345"/>
                  <a:pt x="7528702" y="8173"/>
                  <a:pt x="7528560" y="13208"/>
                </a:cubicBezTo>
                <a:cubicBezTo>
                  <a:pt x="7373449" y="607"/>
                  <a:pt x="7172762" y="-16714"/>
                  <a:pt x="7070002" y="13208"/>
                </a:cubicBezTo>
                <a:cubicBezTo>
                  <a:pt x="6909762" y="24873"/>
                  <a:pt x="6788018" y="3155"/>
                  <a:pt x="6611445" y="13208"/>
                </a:cubicBezTo>
                <a:cubicBezTo>
                  <a:pt x="6432116" y="-14940"/>
                  <a:pt x="6121011" y="12273"/>
                  <a:pt x="5851744" y="13208"/>
                </a:cubicBezTo>
                <a:cubicBezTo>
                  <a:pt x="5538927" y="42304"/>
                  <a:pt x="5516712" y="-3334"/>
                  <a:pt x="5393187" y="13208"/>
                </a:cubicBezTo>
                <a:cubicBezTo>
                  <a:pt x="5272599" y="51709"/>
                  <a:pt x="5074463" y="-24959"/>
                  <a:pt x="4708772" y="13208"/>
                </a:cubicBezTo>
                <a:cubicBezTo>
                  <a:pt x="4370615" y="39028"/>
                  <a:pt x="4315177" y="14370"/>
                  <a:pt x="4174929" y="13208"/>
                </a:cubicBezTo>
                <a:cubicBezTo>
                  <a:pt x="4044665" y="42980"/>
                  <a:pt x="3683933" y="32833"/>
                  <a:pt x="3490514" y="13208"/>
                </a:cubicBezTo>
                <a:cubicBezTo>
                  <a:pt x="3289917" y="-23586"/>
                  <a:pt x="3077786" y="43218"/>
                  <a:pt x="2806100" y="13208"/>
                </a:cubicBezTo>
                <a:cubicBezTo>
                  <a:pt x="2530078" y="-3489"/>
                  <a:pt x="2255993" y="47494"/>
                  <a:pt x="2121685" y="13208"/>
                </a:cubicBezTo>
                <a:cubicBezTo>
                  <a:pt x="1961551" y="35911"/>
                  <a:pt x="1641358" y="18004"/>
                  <a:pt x="1437271" y="13208"/>
                </a:cubicBezTo>
                <a:cubicBezTo>
                  <a:pt x="1225819" y="-9436"/>
                  <a:pt x="1017099" y="-49962"/>
                  <a:pt x="828142" y="13208"/>
                </a:cubicBezTo>
                <a:cubicBezTo>
                  <a:pt x="655219" y="44276"/>
                  <a:pt x="137601" y="39226"/>
                  <a:pt x="0" y="13208"/>
                </a:cubicBezTo>
                <a:cubicBezTo>
                  <a:pt x="297" y="7775"/>
                  <a:pt x="-761" y="446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28560"/>
                      <a:gd name="connsiteY0" fmla="*/ 0 h 13208"/>
                      <a:gd name="connsiteX1" fmla="*/ 458558 w 7528560"/>
                      <a:gd name="connsiteY1" fmla="*/ 0 h 13208"/>
                      <a:gd name="connsiteX2" fmla="*/ 1293543 w 7528560"/>
                      <a:gd name="connsiteY2" fmla="*/ 0 h 13208"/>
                      <a:gd name="connsiteX3" fmla="*/ 2053244 w 7528560"/>
                      <a:gd name="connsiteY3" fmla="*/ 0 h 13208"/>
                      <a:gd name="connsiteX4" fmla="*/ 2511801 w 7528560"/>
                      <a:gd name="connsiteY4" fmla="*/ 0 h 13208"/>
                      <a:gd name="connsiteX5" fmla="*/ 3120930 w 7528560"/>
                      <a:gd name="connsiteY5" fmla="*/ 0 h 13208"/>
                      <a:gd name="connsiteX6" fmla="*/ 3955916 w 7528560"/>
                      <a:gd name="connsiteY6" fmla="*/ 0 h 13208"/>
                      <a:gd name="connsiteX7" fmla="*/ 4640331 w 7528560"/>
                      <a:gd name="connsiteY7" fmla="*/ 0 h 13208"/>
                      <a:gd name="connsiteX8" fmla="*/ 5400031 w 7528560"/>
                      <a:gd name="connsiteY8" fmla="*/ 0 h 13208"/>
                      <a:gd name="connsiteX9" fmla="*/ 6009160 w 7528560"/>
                      <a:gd name="connsiteY9" fmla="*/ 0 h 13208"/>
                      <a:gd name="connsiteX10" fmla="*/ 6693574 w 7528560"/>
                      <a:gd name="connsiteY10" fmla="*/ 0 h 13208"/>
                      <a:gd name="connsiteX11" fmla="*/ 7528560 w 7528560"/>
                      <a:gd name="connsiteY11" fmla="*/ 0 h 13208"/>
                      <a:gd name="connsiteX12" fmla="*/ 7528560 w 7528560"/>
                      <a:gd name="connsiteY12" fmla="*/ 13208 h 13208"/>
                      <a:gd name="connsiteX13" fmla="*/ 7070002 w 7528560"/>
                      <a:gd name="connsiteY13" fmla="*/ 13208 h 13208"/>
                      <a:gd name="connsiteX14" fmla="*/ 6611445 w 7528560"/>
                      <a:gd name="connsiteY14" fmla="*/ 13208 h 13208"/>
                      <a:gd name="connsiteX15" fmla="*/ 5851744 w 7528560"/>
                      <a:gd name="connsiteY15" fmla="*/ 13208 h 13208"/>
                      <a:gd name="connsiteX16" fmla="*/ 5393187 w 7528560"/>
                      <a:gd name="connsiteY16" fmla="*/ 13208 h 13208"/>
                      <a:gd name="connsiteX17" fmla="*/ 4708772 w 7528560"/>
                      <a:gd name="connsiteY17" fmla="*/ 13208 h 13208"/>
                      <a:gd name="connsiteX18" fmla="*/ 4174929 w 7528560"/>
                      <a:gd name="connsiteY18" fmla="*/ 13208 h 13208"/>
                      <a:gd name="connsiteX19" fmla="*/ 3490514 w 7528560"/>
                      <a:gd name="connsiteY19" fmla="*/ 13208 h 13208"/>
                      <a:gd name="connsiteX20" fmla="*/ 2806100 w 7528560"/>
                      <a:gd name="connsiteY20" fmla="*/ 13208 h 13208"/>
                      <a:gd name="connsiteX21" fmla="*/ 2121685 w 7528560"/>
                      <a:gd name="connsiteY21" fmla="*/ 13208 h 13208"/>
                      <a:gd name="connsiteX22" fmla="*/ 1437271 w 7528560"/>
                      <a:gd name="connsiteY22" fmla="*/ 13208 h 13208"/>
                      <a:gd name="connsiteX23" fmla="*/ 828142 w 7528560"/>
                      <a:gd name="connsiteY23" fmla="*/ 13208 h 13208"/>
                      <a:gd name="connsiteX24" fmla="*/ 0 w 7528560"/>
                      <a:gd name="connsiteY24" fmla="*/ 13208 h 13208"/>
                      <a:gd name="connsiteX25" fmla="*/ 0 w 7528560"/>
                      <a:gd name="connsiteY25" fmla="*/ 0 h 13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7528560" h="13208" fill="none" extrusionOk="0">
                        <a:moveTo>
                          <a:pt x="0" y="0"/>
                        </a:moveTo>
                        <a:cubicBezTo>
                          <a:pt x="166738" y="17961"/>
                          <a:pt x="267650" y="-4320"/>
                          <a:pt x="458558" y="0"/>
                        </a:cubicBezTo>
                        <a:cubicBezTo>
                          <a:pt x="649466" y="4320"/>
                          <a:pt x="918593" y="13990"/>
                          <a:pt x="1293543" y="0"/>
                        </a:cubicBezTo>
                        <a:cubicBezTo>
                          <a:pt x="1668493" y="-13990"/>
                          <a:pt x="1845434" y="3365"/>
                          <a:pt x="2053244" y="0"/>
                        </a:cubicBezTo>
                        <a:cubicBezTo>
                          <a:pt x="2261054" y="-3365"/>
                          <a:pt x="2384015" y="4443"/>
                          <a:pt x="2511801" y="0"/>
                        </a:cubicBezTo>
                        <a:cubicBezTo>
                          <a:pt x="2639587" y="-4443"/>
                          <a:pt x="2841036" y="15129"/>
                          <a:pt x="3120930" y="0"/>
                        </a:cubicBezTo>
                        <a:cubicBezTo>
                          <a:pt x="3400824" y="-15129"/>
                          <a:pt x="3556215" y="16840"/>
                          <a:pt x="3955916" y="0"/>
                        </a:cubicBezTo>
                        <a:cubicBezTo>
                          <a:pt x="4355617" y="-16840"/>
                          <a:pt x="4464962" y="-6413"/>
                          <a:pt x="4640331" y="0"/>
                        </a:cubicBezTo>
                        <a:cubicBezTo>
                          <a:pt x="4815700" y="6413"/>
                          <a:pt x="5193506" y="26746"/>
                          <a:pt x="5400031" y="0"/>
                        </a:cubicBezTo>
                        <a:cubicBezTo>
                          <a:pt x="5606556" y="-26746"/>
                          <a:pt x="5813989" y="3273"/>
                          <a:pt x="6009160" y="0"/>
                        </a:cubicBezTo>
                        <a:cubicBezTo>
                          <a:pt x="6204331" y="-3273"/>
                          <a:pt x="6371023" y="-28272"/>
                          <a:pt x="6693574" y="0"/>
                        </a:cubicBezTo>
                        <a:cubicBezTo>
                          <a:pt x="7016125" y="28272"/>
                          <a:pt x="7222797" y="25047"/>
                          <a:pt x="7528560" y="0"/>
                        </a:cubicBezTo>
                        <a:cubicBezTo>
                          <a:pt x="7528004" y="2704"/>
                          <a:pt x="7528662" y="8360"/>
                          <a:pt x="7528560" y="13208"/>
                        </a:cubicBezTo>
                        <a:cubicBezTo>
                          <a:pt x="7381946" y="-788"/>
                          <a:pt x="7195663" y="-912"/>
                          <a:pt x="7070002" y="13208"/>
                        </a:cubicBezTo>
                        <a:cubicBezTo>
                          <a:pt x="6944341" y="27328"/>
                          <a:pt x="6792867" y="13039"/>
                          <a:pt x="6611445" y="13208"/>
                        </a:cubicBezTo>
                        <a:cubicBezTo>
                          <a:pt x="6430023" y="13377"/>
                          <a:pt x="6162292" y="-11831"/>
                          <a:pt x="5851744" y="13208"/>
                        </a:cubicBezTo>
                        <a:cubicBezTo>
                          <a:pt x="5541196" y="38247"/>
                          <a:pt x="5512968" y="-6116"/>
                          <a:pt x="5393187" y="13208"/>
                        </a:cubicBezTo>
                        <a:cubicBezTo>
                          <a:pt x="5273406" y="32532"/>
                          <a:pt x="5042923" y="-6251"/>
                          <a:pt x="4708772" y="13208"/>
                        </a:cubicBezTo>
                        <a:cubicBezTo>
                          <a:pt x="4374622" y="32667"/>
                          <a:pt x="4320668" y="14077"/>
                          <a:pt x="4174929" y="13208"/>
                        </a:cubicBezTo>
                        <a:cubicBezTo>
                          <a:pt x="4029190" y="12339"/>
                          <a:pt x="3695149" y="26918"/>
                          <a:pt x="3490514" y="13208"/>
                        </a:cubicBezTo>
                        <a:cubicBezTo>
                          <a:pt x="3285880" y="-502"/>
                          <a:pt x="3098978" y="44417"/>
                          <a:pt x="2806100" y="13208"/>
                        </a:cubicBezTo>
                        <a:cubicBezTo>
                          <a:pt x="2513222" y="-18001"/>
                          <a:pt x="2261074" y="32151"/>
                          <a:pt x="2121685" y="13208"/>
                        </a:cubicBezTo>
                        <a:cubicBezTo>
                          <a:pt x="1982296" y="-5735"/>
                          <a:pt x="1656691" y="38348"/>
                          <a:pt x="1437271" y="13208"/>
                        </a:cubicBezTo>
                        <a:cubicBezTo>
                          <a:pt x="1217851" y="-11932"/>
                          <a:pt x="1019197" y="-6437"/>
                          <a:pt x="828142" y="13208"/>
                        </a:cubicBezTo>
                        <a:cubicBezTo>
                          <a:pt x="637087" y="32853"/>
                          <a:pt x="180966" y="29710"/>
                          <a:pt x="0" y="13208"/>
                        </a:cubicBezTo>
                        <a:cubicBezTo>
                          <a:pt x="453" y="7289"/>
                          <a:pt x="-592" y="4995"/>
                          <a:pt x="0" y="0"/>
                        </a:cubicBezTo>
                        <a:close/>
                      </a:path>
                      <a:path w="7528560" h="13208" stroke="0" extrusionOk="0">
                        <a:moveTo>
                          <a:pt x="0" y="0"/>
                        </a:moveTo>
                        <a:cubicBezTo>
                          <a:pt x="123799" y="-4656"/>
                          <a:pt x="307793" y="15376"/>
                          <a:pt x="609129" y="0"/>
                        </a:cubicBezTo>
                        <a:cubicBezTo>
                          <a:pt x="910465" y="-15376"/>
                          <a:pt x="897988" y="22508"/>
                          <a:pt x="1067687" y="0"/>
                        </a:cubicBezTo>
                        <a:cubicBezTo>
                          <a:pt x="1237386" y="-22508"/>
                          <a:pt x="1666965" y="36659"/>
                          <a:pt x="1902672" y="0"/>
                        </a:cubicBezTo>
                        <a:cubicBezTo>
                          <a:pt x="2138380" y="-36659"/>
                          <a:pt x="2287154" y="-401"/>
                          <a:pt x="2511801" y="0"/>
                        </a:cubicBezTo>
                        <a:cubicBezTo>
                          <a:pt x="2736448" y="401"/>
                          <a:pt x="2861702" y="-11917"/>
                          <a:pt x="3120930" y="0"/>
                        </a:cubicBezTo>
                        <a:cubicBezTo>
                          <a:pt x="3380158" y="11917"/>
                          <a:pt x="3562305" y="-30973"/>
                          <a:pt x="3955916" y="0"/>
                        </a:cubicBezTo>
                        <a:cubicBezTo>
                          <a:pt x="4349527" y="30973"/>
                          <a:pt x="4258049" y="-12838"/>
                          <a:pt x="4489759" y="0"/>
                        </a:cubicBezTo>
                        <a:cubicBezTo>
                          <a:pt x="4721469" y="12838"/>
                          <a:pt x="4911529" y="-3894"/>
                          <a:pt x="5324745" y="0"/>
                        </a:cubicBezTo>
                        <a:cubicBezTo>
                          <a:pt x="5737961" y="3894"/>
                          <a:pt x="5929086" y="-19732"/>
                          <a:pt x="6159731" y="0"/>
                        </a:cubicBezTo>
                        <a:cubicBezTo>
                          <a:pt x="6390376" y="19732"/>
                          <a:pt x="6560196" y="-9382"/>
                          <a:pt x="6844145" y="0"/>
                        </a:cubicBezTo>
                        <a:cubicBezTo>
                          <a:pt x="7128094" y="9382"/>
                          <a:pt x="7342802" y="33430"/>
                          <a:pt x="7528560" y="0"/>
                        </a:cubicBezTo>
                        <a:cubicBezTo>
                          <a:pt x="7528724" y="5613"/>
                          <a:pt x="7527932" y="7027"/>
                          <a:pt x="7528560" y="13208"/>
                        </a:cubicBezTo>
                        <a:cubicBezTo>
                          <a:pt x="7363792" y="27024"/>
                          <a:pt x="7163242" y="22834"/>
                          <a:pt x="7070002" y="13208"/>
                        </a:cubicBezTo>
                        <a:cubicBezTo>
                          <a:pt x="6976762" y="3582"/>
                          <a:pt x="6573273" y="922"/>
                          <a:pt x="6235017" y="13208"/>
                        </a:cubicBezTo>
                        <a:cubicBezTo>
                          <a:pt x="5896762" y="25494"/>
                          <a:pt x="5948449" y="12101"/>
                          <a:pt x="5701173" y="13208"/>
                        </a:cubicBezTo>
                        <a:cubicBezTo>
                          <a:pt x="5453897" y="14315"/>
                          <a:pt x="5246715" y="-7300"/>
                          <a:pt x="5016759" y="13208"/>
                        </a:cubicBezTo>
                        <a:cubicBezTo>
                          <a:pt x="4786803" y="33716"/>
                          <a:pt x="4417743" y="33170"/>
                          <a:pt x="4181773" y="13208"/>
                        </a:cubicBezTo>
                        <a:cubicBezTo>
                          <a:pt x="3945803" y="-6754"/>
                          <a:pt x="3739569" y="42225"/>
                          <a:pt x="3497358" y="13208"/>
                        </a:cubicBezTo>
                        <a:cubicBezTo>
                          <a:pt x="3255147" y="-15809"/>
                          <a:pt x="3209198" y="3014"/>
                          <a:pt x="3038801" y="13208"/>
                        </a:cubicBezTo>
                        <a:cubicBezTo>
                          <a:pt x="2868404" y="23402"/>
                          <a:pt x="2738305" y="9780"/>
                          <a:pt x="2504957" y="13208"/>
                        </a:cubicBezTo>
                        <a:cubicBezTo>
                          <a:pt x="2271609" y="16636"/>
                          <a:pt x="1872108" y="-12832"/>
                          <a:pt x="1669971" y="13208"/>
                        </a:cubicBezTo>
                        <a:cubicBezTo>
                          <a:pt x="1467834" y="39248"/>
                          <a:pt x="1256896" y="18722"/>
                          <a:pt x="985557" y="13208"/>
                        </a:cubicBezTo>
                        <a:cubicBezTo>
                          <a:pt x="714218" y="7694"/>
                          <a:pt x="319420" y="-25157"/>
                          <a:pt x="0" y="13208"/>
                        </a:cubicBezTo>
                        <a:cubicBezTo>
                          <a:pt x="-152" y="7611"/>
                          <a:pt x="-400" y="414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5FCF76-2103-520D-EED0-7912AB3E34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436898"/>
              </p:ext>
            </p:extLst>
          </p:nvPr>
        </p:nvGraphicFramePr>
        <p:xfrm>
          <a:off x="491404" y="1941243"/>
          <a:ext cx="9298857" cy="2666954"/>
        </p:xfrm>
        <a:graphic>
          <a:graphicData uri="http://schemas.openxmlformats.org/drawingml/2006/table">
            <a:tbl>
              <a:tblPr firstRow="1" firstCol="1" bandRow="1"/>
              <a:tblGrid>
                <a:gridCol w="2179920">
                  <a:extLst>
                    <a:ext uri="{9D8B030D-6E8A-4147-A177-3AD203B41FA5}">
                      <a16:colId xmlns:a16="http://schemas.microsoft.com/office/drawing/2014/main" val="3974515291"/>
                    </a:ext>
                  </a:extLst>
                </a:gridCol>
                <a:gridCol w="861598">
                  <a:extLst>
                    <a:ext uri="{9D8B030D-6E8A-4147-A177-3AD203B41FA5}">
                      <a16:colId xmlns:a16="http://schemas.microsoft.com/office/drawing/2014/main" val="92412595"/>
                    </a:ext>
                  </a:extLst>
                </a:gridCol>
                <a:gridCol w="846888">
                  <a:extLst>
                    <a:ext uri="{9D8B030D-6E8A-4147-A177-3AD203B41FA5}">
                      <a16:colId xmlns:a16="http://schemas.microsoft.com/office/drawing/2014/main" val="2157070249"/>
                    </a:ext>
                  </a:extLst>
                </a:gridCol>
                <a:gridCol w="1073044">
                  <a:extLst>
                    <a:ext uri="{9D8B030D-6E8A-4147-A177-3AD203B41FA5}">
                      <a16:colId xmlns:a16="http://schemas.microsoft.com/office/drawing/2014/main" val="2689198741"/>
                    </a:ext>
                  </a:extLst>
                </a:gridCol>
                <a:gridCol w="949854">
                  <a:extLst>
                    <a:ext uri="{9D8B030D-6E8A-4147-A177-3AD203B41FA5}">
                      <a16:colId xmlns:a16="http://schemas.microsoft.com/office/drawing/2014/main" val="1443522405"/>
                    </a:ext>
                  </a:extLst>
                </a:gridCol>
                <a:gridCol w="725536">
                  <a:extLst>
                    <a:ext uri="{9D8B030D-6E8A-4147-A177-3AD203B41FA5}">
                      <a16:colId xmlns:a16="http://schemas.microsoft.com/office/drawing/2014/main" val="88901263"/>
                    </a:ext>
                  </a:extLst>
                </a:gridCol>
                <a:gridCol w="946176">
                  <a:extLst>
                    <a:ext uri="{9D8B030D-6E8A-4147-A177-3AD203B41FA5}">
                      <a16:colId xmlns:a16="http://schemas.microsoft.com/office/drawing/2014/main" val="4234974672"/>
                    </a:ext>
                  </a:extLst>
                </a:gridCol>
                <a:gridCol w="799084">
                  <a:extLst>
                    <a:ext uri="{9D8B030D-6E8A-4147-A177-3AD203B41FA5}">
                      <a16:colId xmlns:a16="http://schemas.microsoft.com/office/drawing/2014/main" val="2205737471"/>
                    </a:ext>
                  </a:extLst>
                </a:gridCol>
                <a:gridCol w="916757">
                  <a:extLst>
                    <a:ext uri="{9D8B030D-6E8A-4147-A177-3AD203B41FA5}">
                      <a16:colId xmlns:a16="http://schemas.microsoft.com/office/drawing/2014/main" val="2760679358"/>
                    </a:ext>
                  </a:extLst>
                </a:gridCol>
              </a:tblGrid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MONDAY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TUESDAY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WEDNESDAY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THURSDAY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FRIDAY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SATURDAY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SUNDAY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WEEK AVE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299680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HANDLE TIME (AVE)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656768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99.42%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98.76%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98.38%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99.69%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99.18%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99.01%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546769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886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768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763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706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7663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97.29%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97.15%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99.04%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99.14%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98.62%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521276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307247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98.73%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99.31%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98.58%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98.95%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085670"/>
                  </a:ext>
                </a:extLst>
              </a:tr>
              <a:tr h="4853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28794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98.06%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99.30%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98.45%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99.26%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80673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EFB5F3C-AAFF-E770-0105-7F43D7CDE185}"/>
              </a:ext>
            </a:extLst>
          </p:cNvPr>
          <p:cNvGraphicFramePr>
            <a:graphicFrameLocks/>
          </p:cNvGraphicFramePr>
          <p:nvPr/>
        </p:nvGraphicFramePr>
        <p:xfrm>
          <a:off x="6276745" y="197603"/>
          <a:ext cx="5308190" cy="1170237"/>
        </p:xfrm>
        <a:graphic>
          <a:graphicData uri="http://schemas.openxmlformats.org/drawingml/2006/table">
            <a:tbl>
              <a:tblPr firstRow="1" firstCol="1" bandRow="1"/>
              <a:tblGrid>
                <a:gridCol w="2603089">
                  <a:extLst>
                    <a:ext uri="{9D8B030D-6E8A-4147-A177-3AD203B41FA5}">
                      <a16:colId xmlns:a16="http://schemas.microsoft.com/office/drawing/2014/main" val="3950608034"/>
                    </a:ext>
                  </a:extLst>
                </a:gridCol>
                <a:gridCol w="1347793">
                  <a:extLst>
                    <a:ext uri="{9D8B030D-6E8A-4147-A177-3AD203B41FA5}">
                      <a16:colId xmlns:a16="http://schemas.microsoft.com/office/drawing/2014/main" val="2679114685"/>
                    </a:ext>
                  </a:extLst>
                </a:gridCol>
                <a:gridCol w="1357308">
                  <a:extLst>
                    <a:ext uri="{9D8B030D-6E8A-4147-A177-3AD203B41FA5}">
                      <a16:colId xmlns:a16="http://schemas.microsoft.com/office/drawing/2014/main" val="1781734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TARGETS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TIME IN SECS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SERVICE LEVEL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45878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HANDLE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93.00%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14024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62695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7501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92346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D5ED90-4CD8-0B1E-7C97-4A5232FD31F1}"/>
              </a:ext>
            </a:extLst>
          </p:cNvPr>
          <p:cNvSpPr txBox="1">
            <a:spLocks/>
          </p:cNvSpPr>
          <p:nvPr/>
        </p:nvSpPr>
        <p:spPr>
          <a:xfrm>
            <a:off x="530865" y="4718661"/>
            <a:ext cx="11054070" cy="925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592" indent="-164592" defTabSz="658368">
              <a:spcBef>
                <a:spcPts val="720"/>
              </a:spcBef>
            </a:pPr>
            <a:r>
              <a:rPr lang="en-PH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targets are met except for average Chat Response Time which is </a:t>
            </a:r>
            <a:r>
              <a:rPr lang="en-PH" sz="2016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1,235%</a:t>
            </a:r>
            <a:r>
              <a:rPr lang="en-PH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higher than the target.</a:t>
            </a:r>
          </a:p>
          <a:p>
            <a:pPr marL="164592" indent="-164592" defTabSz="658368">
              <a:spcBef>
                <a:spcPts val="720"/>
              </a:spcBef>
            </a:pPr>
            <a:r>
              <a:rPr lang="en-PH" sz="2016" dirty="0"/>
              <a:t>There are days with dip in Service Level.</a:t>
            </a: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3C9C20-701B-1385-9DEB-56A43D107829}"/>
              </a:ext>
            </a:extLst>
          </p:cNvPr>
          <p:cNvSpPr txBox="1"/>
          <p:nvPr/>
        </p:nvSpPr>
        <p:spPr>
          <a:xfrm>
            <a:off x="776748" y="412955"/>
            <a:ext cx="207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latin typeface="+mj-lt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97290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334" y="228600"/>
            <a:ext cx="8803132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1701" y="1575771"/>
            <a:ext cx="7528560" cy="13208"/>
          </a:xfrm>
          <a:custGeom>
            <a:avLst/>
            <a:gdLst>
              <a:gd name="connsiteX0" fmla="*/ 0 w 7528560"/>
              <a:gd name="connsiteY0" fmla="*/ 0 h 13208"/>
              <a:gd name="connsiteX1" fmla="*/ 458558 w 7528560"/>
              <a:gd name="connsiteY1" fmla="*/ 0 h 13208"/>
              <a:gd name="connsiteX2" fmla="*/ 1293543 w 7528560"/>
              <a:gd name="connsiteY2" fmla="*/ 0 h 13208"/>
              <a:gd name="connsiteX3" fmla="*/ 2053244 w 7528560"/>
              <a:gd name="connsiteY3" fmla="*/ 0 h 13208"/>
              <a:gd name="connsiteX4" fmla="*/ 2511801 w 7528560"/>
              <a:gd name="connsiteY4" fmla="*/ 0 h 13208"/>
              <a:gd name="connsiteX5" fmla="*/ 3120930 w 7528560"/>
              <a:gd name="connsiteY5" fmla="*/ 0 h 13208"/>
              <a:gd name="connsiteX6" fmla="*/ 3955916 w 7528560"/>
              <a:gd name="connsiteY6" fmla="*/ 0 h 13208"/>
              <a:gd name="connsiteX7" fmla="*/ 4640331 w 7528560"/>
              <a:gd name="connsiteY7" fmla="*/ 0 h 13208"/>
              <a:gd name="connsiteX8" fmla="*/ 5400031 w 7528560"/>
              <a:gd name="connsiteY8" fmla="*/ 0 h 13208"/>
              <a:gd name="connsiteX9" fmla="*/ 6009160 w 7528560"/>
              <a:gd name="connsiteY9" fmla="*/ 0 h 13208"/>
              <a:gd name="connsiteX10" fmla="*/ 6693574 w 7528560"/>
              <a:gd name="connsiteY10" fmla="*/ 0 h 13208"/>
              <a:gd name="connsiteX11" fmla="*/ 7528560 w 7528560"/>
              <a:gd name="connsiteY11" fmla="*/ 0 h 13208"/>
              <a:gd name="connsiteX12" fmla="*/ 7528560 w 7528560"/>
              <a:gd name="connsiteY12" fmla="*/ 13208 h 13208"/>
              <a:gd name="connsiteX13" fmla="*/ 7070002 w 7528560"/>
              <a:gd name="connsiteY13" fmla="*/ 13208 h 13208"/>
              <a:gd name="connsiteX14" fmla="*/ 6611445 w 7528560"/>
              <a:gd name="connsiteY14" fmla="*/ 13208 h 13208"/>
              <a:gd name="connsiteX15" fmla="*/ 5851744 w 7528560"/>
              <a:gd name="connsiteY15" fmla="*/ 13208 h 13208"/>
              <a:gd name="connsiteX16" fmla="*/ 5393187 w 7528560"/>
              <a:gd name="connsiteY16" fmla="*/ 13208 h 13208"/>
              <a:gd name="connsiteX17" fmla="*/ 4708772 w 7528560"/>
              <a:gd name="connsiteY17" fmla="*/ 13208 h 13208"/>
              <a:gd name="connsiteX18" fmla="*/ 4174929 w 7528560"/>
              <a:gd name="connsiteY18" fmla="*/ 13208 h 13208"/>
              <a:gd name="connsiteX19" fmla="*/ 3490514 w 7528560"/>
              <a:gd name="connsiteY19" fmla="*/ 13208 h 13208"/>
              <a:gd name="connsiteX20" fmla="*/ 2806100 w 7528560"/>
              <a:gd name="connsiteY20" fmla="*/ 13208 h 13208"/>
              <a:gd name="connsiteX21" fmla="*/ 2121685 w 7528560"/>
              <a:gd name="connsiteY21" fmla="*/ 13208 h 13208"/>
              <a:gd name="connsiteX22" fmla="*/ 1437271 w 7528560"/>
              <a:gd name="connsiteY22" fmla="*/ 13208 h 13208"/>
              <a:gd name="connsiteX23" fmla="*/ 828142 w 7528560"/>
              <a:gd name="connsiteY23" fmla="*/ 13208 h 13208"/>
              <a:gd name="connsiteX24" fmla="*/ 0 w 7528560"/>
              <a:gd name="connsiteY24" fmla="*/ 13208 h 13208"/>
              <a:gd name="connsiteX25" fmla="*/ 0 w 7528560"/>
              <a:gd name="connsiteY25" fmla="*/ 0 h 13208"/>
              <a:gd name="connsiteX0" fmla="*/ 0 w 7528560"/>
              <a:gd name="connsiteY0" fmla="*/ 0 h 13208"/>
              <a:gd name="connsiteX1" fmla="*/ 609129 w 7528560"/>
              <a:gd name="connsiteY1" fmla="*/ 0 h 13208"/>
              <a:gd name="connsiteX2" fmla="*/ 1067687 w 7528560"/>
              <a:gd name="connsiteY2" fmla="*/ 0 h 13208"/>
              <a:gd name="connsiteX3" fmla="*/ 1902672 w 7528560"/>
              <a:gd name="connsiteY3" fmla="*/ 0 h 13208"/>
              <a:gd name="connsiteX4" fmla="*/ 2511801 w 7528560"/>
              <a:gd name="connsiteY4" fmla="*/ 0 h 13208"/>
              <a:gd name="connsiteX5" fmla="*/ 3120930 w 7528560"/>
              <a:gd name="connsiteY5" fmla="*/ 0 h 13208"/>
              <a:gd name="connsiteX6" fmla="*/ 3955916 w 7528560"/>
              <a:gd name="connsiteY6" fmla="*/ 0 h 13208"/>
              <a:gd name="connsiteX7" fmla="*/ 4489759 w 7528560"/>
              <a:gd name="connsiteY7" fmla="*/ 0 h 13208"/>
              <a:gd name="connsiteX8" fmla="*/ 5324745 w 7528560"/>
              <a:gd name="connsiteY8" fmla="*/ 0 h 13208"/>
              <a:gd name="connsiteX9" fmla="*/ 6159731 w 7528560"/>
              <a:gd name="connsiteY9" fmla="*/ 0 h 13208"/>
              <a:gd name="connsiteX10" fmla="*/ 6844145 w 7528560"/>
              <a:gd name="connsiteY10" fmla="*/ 0 h 13208"/>
              <a:gd name="connsiteX11" fmla="*/ 7528560 w 7528560"/>
              <a:gd name="connsiteY11" fmla="*/ 0 h 13208"/>
              <a:gd name="connsiteX12" fmla="*/ 7528560 w 7528560"/>
              <a:gd name="connsiteY12" fmla="*/ 13208 h 13208"/>
              <a:gd name="connsiteX13" fmla="*/ 7070002 w 7528560"/>
              <a:gd name="connsiteY13" fmla="*/ 13208 h 13208"/>
              <a:gd name="connsiteX14" fmla="*/ 6235017 w 7528560"/>
              <a:gd name="connsiteY14" fmla="*/ 13208 h 13208"/>
              <a:gd name="connsiteX15" fmla="*/ 5701173 w 7528560"/>
              <a:gd name="connsiteY15" fmla="*/ 13208 h 13208"/>
              <a:gd name="connsiteX16" fmla="*/ 5016759 w 7528560"/>
              <a:gd name="connsiteY16" fmla="*/ 13208 h 13208"/>
              <a:gd name="connsiteX17" fmla="*/ 4181773 w 7528560"/>
              <a:gd name="connsiteY17" fmla="*/ 13208 h 13208"/>
              <a:gd name="connsiteX18" fmla="*/ 3497358 w 7528560"/>
              <a:gd name="connsiteY18" fmla="*/ 13208 h 13208"/>
              <a:gd name="connsiteX19" fmla="*/ 3038801 w 7528560"/>
              <a:gd name="connsiteY19" fmla="*/ 13208 h 13208"/>
              <a:gd name="connsiteX20" fmla="*/ 2504957 w 7528560"/>
              <a:gd name="connsiteY20" fmla="*/ 13208 h 13208"/>
              <a:gd name="connsiteX21" fmla="*/ 1669971 w 7528560"/>
              <a:gd name="connsiteY21" fmla="*/ 13208 h 13208"/>
              <a:gd name="connsiteX22" fmla="*/ 985557 w 7528560"/>
              <a:gd name="connsiteY22" fmla="*/ 13208 h 13208"/>
              <a:gd name="connsiteX23" fmla="*/ 0 w 7528560"/>
              <a:gd name="connsiteY23" fmla="*/ 13208 h 13208"/>
              <a:gd name="connsiteX24" fmla="*/ 0 w 7528560"/>
              <a:gd name="connsiteY24" fmla="*/ 0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8560" h="13208" fill="none" extrusionOk="0">
                <a:moveTo>
                  <a:pt x="0" y="0"/>
                </a:moveTo>
                <a:cubicBezTo>
                  <a:pt x="177629" y="9780"/>
                  <a:pt x="274262" y="-15799"/>
                  <a:pt x="458558" y="0"/>
                </a:cubicBezTo>
                <a:cubicBezTo>
                  <a:pt x="642814" y="1770"/>
                  <a:pt x="966042" y="-32668"/>
                  <a:pt x="1293543" y="0"/>
                </a:cubicBezTo>
                <a:cubicBezTo>
                  <a:pt x="1638594" y="2775"/>
                  <a:pt x="1848940" y="12865"/>
                  <a:pt x="2053244" y="0"/>
                </a:cubicBezTo>
                <a:cubicBezTo>
                  <a:pt x="2287362" y="-8586"/>
                  <a:pt x="2382114" y="11556"/>
                  <a:pt x="2511801" y="0"/>
                </a:cubicBezTo>
                <a:cubicBezTo>
                  <a:pt x="2648912" y="-1768"/>
                  <a:pt x="2828412" y="-26028"/>
                  <a:pt x="3120930" y="0"/>
                </a:cubicBezTo>
                <a:cubicBezTo>
                  <a:pt x="3410189" y="-14831"/>
                  <a:pt x="3558910" y="19633"/>
                  <a:pt x="3955916" y="0"/>
                </a:cubicBezTo>
                <a:cubicBezTo>
                  <a:pt x="4368199" y="-4792"/>
                  <a:pt x="4472409" y="11790"/>
                  <a:pt x="4640331" y="0"/>
                </a:cubicBezTo>
                <a:cubicBezTo>
                  <a:pt x="4835695" y="26193"/>
                  <a:pt x="5164192" y="-12455"/>
                  <a:pt x="5400031" y="0"/>
                </a:cubicBezTo>
                <a:cubicBezTo>
                  <a:pt x="5600657" y="-20890"/>
                  <a:pt x="5838060" y="8675"/>
                  <a:pt x="6009160" y="0"/>
                </a:cubicBezTo>
                <a:cubicBezTo>
                  <a:pt x="6209557" y="-8854"/>
                  <a:pt x="6364170" y="-40512"/>
                  <a:pt x="6693574" y="0"/>
                </a:cubicBezTo>
                <a:cubicBezTo>
                  <a:pt x="6980779" y="44699"/>
                  <a:pt x="7225747" y="69290"/>
                  <a:pt x="7528560" y="0"/>
                </a:cubicBezTo>
                <a:cubicBezTo>
                  <a:pt x="7527779" y="2446"/>
                  <a:pt x="7529412" y="7548"/>
                  <a:pt x="7528560" y="13208"/>
                </a:cubicBezTo>
                <a:cubicBezTo>
                  <a:pt x="7385716" y="3847"/>
                  <a:pt x="7217389" y="2812"/>
                  <a:pt x="7070002" y="13208"/>
                </a:cubicBezTo>
                <a:cubicBezTo>
                  <a:pt x="6910910" y="39560"/>
                  <a:pt x="6792516" y="971"/>
                  <a:pt x="6611445" y="13208"/>
                </a:cubicBezTo>
                <a:cubicBezTo>
                  <a:pt x="6435364" y="-40609"/>
                  <a:pt x="6177376" y="-56424"/>
                  <a:pt x="5851744" y="13208"/>
                </a:cubicBezTo>
                <a:cubicBezTo>
                  <a:pt x="5534004" y="38808"/>
                  <a:pt x="5515923" y="-10717"/>
                  <a:pt x="5393187" y="13208"/>
                </a:cubicBezTo>
                <a:cubicBezTo>
                  <a:pt x="5286102" y="22541"/>
                  <a:pt x="5094654" y="-10266"/>
                  <a:pt x="4708772" y="13208"/>
                </a:cubicBezTo>
                <a:cubicBezTo>
                  <a:pt x="4378033" y="19462"/>
                  <a:pt x="4322642" y="6664"/>
                  <a:pt x="4174929" y="13208"/>
                </a:cubicBezTo>
                <a:cubicBezTo>
                  <a:pt x="4019334" y="61300"/>
                  <a:pt x="3691661" y="23180"/>
                  <a:pt x="3490514" y="13208"/>
                </a:cubicBezTo>
                <a:cubicBezTo>
                  <a:pt x="3299486" y="10454"/>
                  <a:pt x="3091655" y="46464"/>
                  <a:pt x="2806100" y="13208"/>
                </a:cubicBezTo>
                <a:cubicBezTo>
                  <a:pt x="2495925" y="-11933"/>
                  <a:pt x="2260593" y="8158"/>
                  <a:pt x="2121685" y="13208"/>
                </a:cubicBezTo>
                <a:cubicBezTo>
                  <a:pt x="1938422" y="10541"/>
                  <a:pt x="1655468" y="56850"/>
                  <a:pt x="1437271" y="13208"/>
                </a:cubicBezTo>
                <a:cubicBezTo>
                  <a:pt x="1203223" y="-24753"/>
                  <a:pt x="1040304" y="-4522"/>
                  <a:pt x="828142" y="13208"/>
                </a:cubicBezTo>
                <a:cubicBezTo>
                  <a:pt x="614588" y="30704"/>
                  <a:pt x="157287" y="40082"/>
                  <a:pt x="0" y="13208"/>
                </a:cubicBezTo>
                <a:cubicBezTo>
                  <a:pt x="179" y="6970"/>
                  <a:pt x="-583" y="4878"/>
                  <a:pt x="0" y="0"/>
                </a:cubicBezTo>
                <a:close/>
              </a:path>
              <a:path w="7528560" h="13208" stroke="0" extrusionOk="0">
                <a:moveTo>
                  <a:pt x="0" y="0"/>
                </a:moveTo>
                <a:cubicBezTo>
                  <a:pt x="104108" y="23943"/>
                  <a:pt x="290893" y="57566"/>
                  <a:pt x="609129" y="0"/>
                </a:cubicBezTo>
                <a:cubicBezTo>
                  <a:pt x="904512" y="-13946"/>
                  <a:pt x="901283" y="31547"/>
                  <a:pt x="1067687" y="0"/>
                </a:cubicBezTo>
                <a:cubicBezTo>
                  <a:pt x="1196272" y="-29643"/>
                  <a:pt x="1665282" y="-6943"/>
                  <a:pt x="1902672" y="0"/>
                </a:cubicBezTo>
                <a:cubicBezTo>
                  <a:pt x="2145183" y="-49683"/>
                  <a:pt x="2302963" y="-16844"/>
                  <a:pt x="2511801" y="0"/>
                </a:cubicBezTo>
                <a:cubicBezTo>
                  <a:pt x="2739138" y="-1452"/>
                  <a:pt x="2881814" y="-28929"/>
                  <a:pt x="3120930" y="0"/>
                </a:cubicBezTo>
                <a:cubicBezTo>
                  <a:pt x="3384379" y="35746"/>
                  <a:pt x="3580949" y="-48427"/>
                  <a:pt x="3955916" y="0"/>
                </a:cubicBezTo>
                <a:cubicBezTo>
                  <a:pt x="4364516" y="31895"/>
                  <a:pt x="4257844" y="-15374"/>
                  <a:pt x="4489759" y="0"/>
                </a:cubicBezTo>
                <a:cubicBezTo>
                  <a:pt x="4691600" y="16118"/>
                  <a:pt x="4916808" y="2539"/>
                  <a:pt x="5324745" y="0"/>
                </a:cubicBezTo>
                <a:cubicBezTo>
                  <a:pt x="5724499" y="36696"/>
                  <a:pt x="5942833" y="-24560"/>
                  <a:pt x="6159731" y="0"/>
                </a:cubicBezTo>
                <a:cubicBezTo>
                  <a:pt x="6402860" y="-10222"/>
                  <a:pt x="6564983" y="-7269"/>
                  <a:pt x="6844145" y="0"/>
                </a:cubicBezTo>
                <a:cubicBezTo>
                  <a:pt x="7140641" y="-10314"/>
                  <a:pt x="7375452" y="22540"/>
                  <a:pt x="7528560" y="0"/>
                </a:cubicBezTo>
                <a:cubicBezTo>
                  <a:pt x="7528867" y="5639"/>
                  <a:pt x="7527940" y="7125"/>
                  <a:pt x="7528560" y="13208"/>
                </a:cubicBezTo>
                <a:cubicBezTo>
                  <a:pt x="7342801" y="19138"/>
                  <a:pt x="7173686" y="22146"/>
                  <a:pt x="7070002" y="13208"/>
                </a:cubicBezTo>
                <a:cubicBezTo>
                  <a:pt x="6976234" y="-19028"/>
                  <a:pt x="6590109" y="-11292"/>
                  <a:pt x="6235017" y="13208"/>
                </a:cubicBezTo>
                <a:cubicBezTo>
                  <a:pt x="5899847" y="31691"/>
                  <a:pt x="5956579" y="11924"/>
                  <a:pt x="5701173" y="13208"/>
                </a:cubicBezTo>
                <a:cubicBezTo>
                  <a:pt x="5475217" y="-7546"/>
                  <a:pt x="5258834" y="-35672"/>
                  <a:pt x="5016759" y="13208"/>
                </a:cubicBezTo>
                <a:cubicBezTo>
                  <a:pt x="4840039" y="57798"/>
                  <a:pt x="4441752" y="12378"/>
                  <a:pt x="4181773" y="13208"/>
                </a:cubicBezTo>
                <a:cubicBezTo>
                  <a:pt x="3962511" y="-875"/>
                  <a:pt x="3744319" y="14016"/>
                  <a:pt x="3497358" y="13208"/>
                </a:cubicBezTo>
                <a:cubicBezTo>
                  <a:pt x="3252079" y="-22582"/>
                  <a:pt x="3209589" y="5947"/>
                  <a:pt x="3038801" y="13208"/>
                </a:cubicBezTo>
                <a:cubicBezTo>
                  <a:pt x="2847025" y="18283"/>
                  <a:pt x="2738194" y="6752"/>
                  <a:pt x="2504957" y="13208"/>
                </a:cubicBezTo>
                <a:cubicBezTo>
                  <a:pt x="2259701" y="6309"/>
                  <a:pt x="1858679" y="2978"/>
                  <a:pt x="1669971" y="13208"/>
                </a:cubicBezTo>
                <a:cubicBezTo>
                  <a:pt x="1486761" y="50595"/>
                  <a:pt x="1278765" y="15572"/>
                  <a:pt x="985557" y="13208"/>
                </a:cubicBezTo>
                <a:cubicBezTo>
                  <a:pt x="722921" y="11468"/>
                  <a:pt x="355478" y="-1874"/>
                  <a:pt x="0" y="13208"/>
                </a:cubicBezTo>
                <a:cubicBezTo>
                  <a:pt x="-291" y="8032"/>
                  <a:pt x="-80" y="3962"/>
                  <a:pt x="0" y="0"/>
                </a:cubicBezTo>
                <a:close/>
              </a:path>
              <a:path w="7528560" h="13208" fill="none" stroke="0" extrusionOk="0">
                <a:moveTo>
                  <a:pt x="0" y="0"/>
                </a:moveTo>
                <a:cubicBezTo>
                  <a:pt x="152205" y="8997"/>
                  <a:pt x="259441" y="-1239"/>
                  <a:pt x="458558" y="0"/>
                </a:cubicBezTo>
                <a:cubicBezTo>
                  <a:pt x="705979" y="16217"/>
                  <a:pt x="872366" y="15460"/>
                  <a:pt x="1293543" y="0"/>
                </a:cubicBezTo>
                <a:cubicBezTo>
                  <a:pt x="1650386" y="3692"/>
                  <a:pt x="1840177" y="32421"/>
                  <a:pt x="2053244" y="0"/>
                </a:cubicBezTo>
                <a:cubicBezTo>
                  <a:pt x="2236265" y="-16927"/>
                  <a:pt x="2407078" y="15463"/>
                  <a:pt x="2511801" y="0"/>
                </a:cubicBezTo>
                <a:cubicBezTo>
                  <a:pt x="2663319" y="-1628"/>
                  <a:pt x="2849784" y="-2874"/>
                  <a:pt x="3120930" y="0"/>
                </a:cubicBezTo>
                <a:cubicBezTo>
                  <a:pt x="3370266" y="-19809"/>
                  <a:pt x="3543390" y="28914"/>
                  <a:pt x="3955916" y="0"/>
                </a:cubicBezTo>
                <a:cubicBezTo>
                  <a:pt x="4353916" y="-33061"/>
                  <a:pt x="4450906" y="13121"/>
                  <a:pt x="4640331" y="0"/>
                </a:cubicBezTo>
                <a:cubicBezTo>
                  <a:pt x="4850988" y="26169"/>
                  <a:pt x="5206277" y="29817"/>
                  <a:pt x="5400031" y="0"/>
                </a:cubicBezTo>
                <a:cubicBezTo>
                  <a:pt x="5576782" y="-31562"/>
                  <a:pt x="5820797" y="8840"/>
                  <a:pt x="6009160" y="0"/>
                </a:cubicBezTo>
                <a:cubicBezTo>
                  <a:pt x="6225034" y="27546"/>
                  <a:pt x="6371863" y="-19576"/>
                  <a:pt x="6693574" y="0"/>
                </a:cubicBezTo>
                <a:cubicBezTo>
                  <a:pt x="7043038" y="69727"/>
                  <a:pt x="7243135" y="49959"/>
                  <a:pt x="7528560" y="0"/>
                </a:cubicBezTo>
                <a:cubicBezTo>
                  <a:pt x="7528414" y="2345"/>
                  <a:pt x="7528702" y="8173"/>
                  <a:pt x="7528560" y="13208"/>
                </a:cubicBezTo>
                <a:cubicBezTo>
                  <a:pt x="7373449" y="607"/>
                  <a:pt x="7172762" y="-16714"/>
                  <a:pt x="7070002" y="13208"/>
                </a:cubicBezTo>
                <a:cubicBezTo>
                  <a:pt x="6909762" y="24873"/>
                  <a:pt x="6788018" y="3155"/>
                  <a:pt x="6611445" y="13208"/>
                </a:cubicBezTo>
                <a:cubicBezTo>
                  <a:pt x="6432116" y="-14940"/>
                  <a:pt x="6121011" y="12273"/>
                  <a:pt x="5851744" y="13208"/>
                </a:cubicBezTo>
                <a:cubicBezTo>
                  <a:pt x="5538927" y="42304"/>
                  <a:pt x="5516712" y="-3334"/>
                  <a:pt x="5393187" y="13208"/>
                </a:cubicBezTo>
                <a:cubicBezTo>
                  <a:pt x="5272599" y="51709"/>
                  <a:pt x="5074463" y="-24959"/>
                  <a:pt x="4708772" y="13208"/>
                </a:cubicBezTo>
                <a:cubicBezTo>
                  <a:pt x="4370615" y="39028"/>
                  <a:pt x="4315177" y="14370"/>
                  <a:pt x="4174929" y="13208"/>
                </a:cubicBezTo>
                <a:cubicBezTo>
                  <a:pt x="4044665" y="42980"/>
                  <a:pt x="3683933" y="32833"/>
                  <a:pt x="3490514" y="13208"/>
                </a:cubicBezTo>
                <a:cubicBezTo>
                  <a:pt x="3289917" y="-23586"/>
                  <a:pt x="3077786" y="43218"/>
                  <a:pt x="2806100" y="13208"/>
                </a:cubicBezTo>
                <a:cubicBezTo>
                  <a:pt x="2530078" y="-3489"/>
                  <a:pt x="2255993" y="47494"/>
                  <a:pt x="2121685" y="13208"/>
                </a:cubicBezTo>
                <a:cubicBezTo>
                  <a:pt x="1961551" y="35911"/>
                  <a:pt x="1641358" y="18004"/>
                  <a:pt x="1437271" y="13208"/>
                </a:cubicBezTo>
                <a:cubicBezTo>
                  <a:pt x="1225819" y="-9436"/>
                  <a:pt x="1017099" y="-49962"/>
                  <a:pt x="828142" y="13208"/>
                </a:cubicBezTo>
                <a:cubicBezTo>
                  <a:pt x="655219" y="44276"/>
                  <a:pt x="137601" y="39226"/>
                  <a:pt x="0" y="13208"/>
                </a:cubicBezTo>
                <a:cubicBezTo>
                  <a:pt x="297" y="7775"/>
                  <a:pt x="-761" y="446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28560"/>
                      <a:gd name="connsiteY0" fmla="*/ 0 h 13208"/>
                      <a:gd name="connsiteX1" fmla="*/ 458558 w 7528560"/>
                      <a:gd name="connsiteY1" fmla="*/ 0 h 13208"/>
                      <a:gd name="connsiteX2" fmla="*/ 1293543 w 7528560"/>
                      <a:gd name="connsiteY2" fmla="*/ 0 h 13208"/>
                      <a:gd name="connsiteX3" fmla="*/ 2053244 w 7528560"/>
                      <a:gd name="connsiteY3" fmla="*/ 0 h 13208"/>
                      <a:gd name="connsiteX4" fmla="*/ 2511801 w 7528560"/>
                      <a:gd name="connsiteY4" fmla="*/ 0 h 13208"/>
                      <a:gd name="connsiteX5" fmla="*/ 3120930 w 7528560"/>
                      <a:gd name="connsiteY5" fmla="*/ 0 h 13208"/>
                      <a:gd name="connsiteX6" fmla="*/ 3955916 w 7528560"/>
                      <a:gd name="connsiteY6" fmla="*/ 0 h 13208"/>
                      <a:gd name="connsiteX7" fmla="*/ 4640331 w 7528560"/>
                      <a:gd name="connsiteY7" fmla="*/ 0 h 13208"/>
                      <a:gd name="connsiteX8" fmla="*/ 5400031 w 7528560"/>
                      <a:gd name="connsiteY8" fmla="*/ 0 h 13208"/>
                      <a:gd name="connsiteX9" fmla="*/ 6009160 w 7528560"/>
                      <a:gd name="connsiteY9" fmla="*/ 0 h 13208"/>
                      <a:gd name="connsiteX10" fmla="*/ 6693574 w 7528560"/>
                      <a:gd name="connsiteY10" fmla="*/ 0 h 13208"/>
                      <a:gd name="connsiteX11" fmla="*/ 7528560 w 7528560"/>
                      <a:gd name="connsiteY11" fmla="*/ 0 h 13208"/>
                      <a:gd name="connsiteX12" fmla="*/ 7528560 w 7528560"/>
                      <a:gd name="connsiteY12" fmla="*/ 13208 h 13208"/>
                      <a:gd name="connsiteX13" fmla="*/ 7070002 w 7528560"/>
                      <a:gd name="connsiteY13" fmla="*/ 13208 h 13208"/>
                      <a:gd name="connsiteX14" fmla="*/ 6611445 w 7528560"/>
                      <a:gd name="connsiteY14" fmla="*/ 13208 h 13208"/>
                      <a:gd name="connsiteX15" fmla="*/ 5851744 w 7528560"/>
                      <a:gd name="connsiteY15" fmla="*/ 13208 h 13208"/>
                      <a:gd name="connsiteX16" fmla="*/ 5393187 w 7528560"/>
                      <a:gd name="connsiteY16" fmla="*/ 13208 h 13208"/>
                      <a:gd name="connsiteX17" fmla="*/ 4708772 w 7528560"/>
                      <a:gd name="connsiteY17" fmla="*/ 13208 h 13208"/>
                      <a:gd name="connsiteX18" fmla="*/ 4174929 w 7528560"/>
                      <a:gd name="connsiteY18" fmla="*/ 13208 h 13208"/>
                      <a:gd name="connsiteX19" fmla="*/ 3490514 w 7528560"/>
                      <a:gd name="connsiteY19" fmla="*/ 13208 h 13208"/>
                      <a:gd name="connsiteX20" fmla="*/ 2806100 w 7528560"/>
                      <a:gd name="connsiteY20" fmla="*/ 13208 h 13208"/>
                      <a:gd name="connsiteX21" fmla="*/ 2121685 w 7528560"/>
                      <a:gd name="connsiteY21" fmla="*/ 13208 h 13208"/>
                      <a:gd name="connsiteX22" fmla="*/ 1437271 w 7528560"/>
                      <a:gd name="connsiteY22" fmla="*/ 13208 h 13208"/>
                      <a:gd name="connsiteX23" fmla="*/ 828142 w 7528560"/>
                      <a:gd name="connsiteY23" fmla="*/ 13208 h 13208"/>
                      <a:gd name="connsiteX24" fmla="*/ 0 w 7528560"/>
                      <a:gd name="connsiteY24" fmla="*/ 13208 h 13208"/>
                      <a:gd name="connsiteX25" fmla="*/ 0 w 7528560"/>
                      <a:gd name="connsiteY25" fmla="*/ 0 h 13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7528560" h="13208" fill="none" extrusionOk="0">
                        <a:moveTo>
                          <a:pt x="0" y="0"/>
                        </a:moveTo>
                        <a:cubicBezTo>
                          <a:pt x="166738" y="17961"/>
                          <a:pt x="267650" y="-4320"/>
                          <a:pt x="458558" y="0"/>
                        </a:cubicBezTo>
                        <a:cubicBezTo>
                          <a:pt x="649466" y="4320"/>
                          <a:pt x="918593" y="13990"/>
                          <a:pt x="1293543" y="0"/>
                        </a:cubicBezTo>
                        <a:cubicBezTo>
                          <a:pt x="1668493" y="-13990"/>
                          <a:pt x="1845434" y="3365"/>
                          <a:pt x="2053244" y="0"/>
                        </a:cubicBezTo>
                        <a:cubicBezTo>
                          <a:pt x="2261054" y="-3365"/>
                          <a:pt x="2384015" y="4443"/>
                          <a:pt x="2511801" y="0"/>
                        </a:cubicBezTo>
                        <a:cubicBezTo>
                          <a:pt x="2639587" y="-4443"/>
                          <a:pt x="2841036" y="15129"/>
                          <a:pt x="3120930" y="0"/>
                        </a:cubicBezTo>
                        <a:cubicBezTo>
                          <a:pt x="3400824" y="-15129"/>
                          <a:pt x="3556215" y="16840"/>
                          <a:pt x="3955916" y="0"/>
                        </a:cubicBezTo>
                        <a:cubicBezTo>
                          <a:pt x="4355617" y="-16840"/>
                          <a:pt x="4464962" y="-6413"/>
                          <a:pt x="4640331" y="0"/>
                        </a:cubicBezTo>
                        <a:cubicBezTo>
                          <a:pt x="4815700" y="6413"/>
                          <a:pt x="5193506" y="26746"/>
                          <a:pt x="5400031" y="0"/>
                        </a:cubicBezTo>
                        <a:cubicBezTo>
                          <a:pt x="5606556" y="-26746"/>
                          <a:pt x="5813989" y="3273"/>
                          <a:pt x="6009160" y="0"/>
                        </a:cubicBezTo>
                        <a:cubicBezTo>
                          <a:pt x="6204331" y="-3273"/>
                          <a:pt x="6371023" y="-28272"/>
                          <a:pt x="6693574" y="0"/>
                        </a:cubicBezTo>
                        <a:cubicBezTo>
                          <a:pt x="7016125" y="28272"/>
                          <a:pt x="7222797" y="25047"/>
                          <a:pt x="7528560" y="0"/>
                        </a:cubicBezTo>
                        <a:cubicBezTo>
                          <a:pt x="7528004" y="2704"/>
                          <a:pt x="7528662" y="8360"/>
                          <a:pt x="7528560" y="13208"/>
                        </a:cubicBezTo>
                        <a:cubicBezTo>
                          <a:pt x="7381946" y="-788"/>
                          <a:pt x="7195663" y="-912"/>
                          <a:pt x="7070002" y="13208"/>
                        </a:cubicBezTo>
                        <a:cubicBezTo>
                          <a:pt x="6944341" y="27328"/>
                          <a:pt x="6792867" y="13039"/>
                          <a:pt x="6611445" y="13208"/>
                        </a:cubicBezTo>
                        <a:cubicBezTo>
                          <a:pt x="6430023" y="13377"/>
                          <a:pt x="6162292" y="-11831"/>
                          <a:pt x="5851744" y="13208"/>
                        </a:cubicBezTo>
                        <a:cubicBezTo>
                          <a:pt x="5541196" y="38247"/>
                          <a:pt x="5512968" y="-6116"/>
                          <a:pt x="5393187" y="13208"/>
                        </a:cubicBezTo>
                        <a:cubicBezTo>
                          <a:pt x="5273406" y="32532"/>
                          <a:pt x="5042923" y="-6251"/>
                          <a:pt x="4708772" y="13208"/>
                        </a:cubicBezTo>
                        <a:cubicBezTo>
                          <a:pt x="4374622" y="32667"/>
                          <a:pt x="4320668" y="14077"/>
                          <a:pt x="4174929" y="13208"/>
                        </a:cubicBezTo>
                        <a:cubicBezTo>
                          <a:pt x="4029190" y="12339"/>
                          <a:pt x="3695149" y="26918"/>
                          <a:pt x="3490514" y="13208"/>
                        </a:cubicBezTo>
                        <a:cubicBezTo>
                          <a:pt x="3285880" y="-502"/>
                          <a:pt x="3098978" y="44417"/>
                          <a:pt x="2806100" y="13208"/>
                        </a:cubicBezTo>
                        <a:cubicBezTo>
                          <a:pt x="2513222" y="-18001"/>
                          <a:pt x="2261074" y="32151"/>
                          <a:pt x="2121685" y="13208"/>
                        </a:cubicBezTo>
                        <a:cubicBezTo>
                          <a:pt x="1982296" y="-5735"/>
                          <a:pt x="1656691" y="38348"/>
                          <a:pt x="1437271" y="13208"/>
                        </a:cubicBezTo>
                        <a:cubicBezTo>
                          <a:pt x="1217851" y="-11932"/>
                          <a:pt x="1019197" y="-6437"/>
                          <a:pt x="828142" y="13208"/>
                        </a:cubicBezTo>
                        <a:cubicBezTo>
                          <a:pt x="637087" y="32853"/>
                          <a:pt x="180966" y="29710"/>
                          <a:pt x="0" y="13208"/>
                        </a:cubicBezTo>
                        <a:cubicBezTo>
                          <a:pt x="453" y="7289"/>
                          <a:pt x="-592" y="4995"/>
                          <a:pt x="0" y="0"/>
                        </a:cubicBezTo>
                        <a:close/>
                      </a:path>
                      <a:path w="7528560" h="13208" stroke="0" extrusionOk="0">
                        <a:moveTo>
                          <a:pt x="0" y="0"/>
                        </a:moveTo>
                        <a:cubicBezTo>
                          <a:pt x="123799" y="-4656"/>
                          <a:pt x="307793" y="15376"/>
                          <a:pt x="609129" y="0"/>
                        </a:cubicBezTo>
                        <a:cubicBezTo>
                          <a:pt x="910465" y="-15376"/>
                          <a:pt x="897988" y="22508"/>
                          <a:pt x="1067687" y="0"/>
                        </a:cubicBezTo>
                        <a:cubicBezTo>
                          <a:pt x="1237386" y="-22508"/>
                          <a:pt x="1666965" y="36659"/>
                          <a:pt x="1902672" y="0"/>
                        </a:cubicBezTo>
                        <a:cubicBezTo>
                          <a:pt x="2138380" y="-36659"/>
                          <a:pt x="2287154" y="-401"/>
                          <a:pt x="2511801" y="0"/>
                        </a:cubicBezTo>
                        <a:cubicBezTo>
                          <a:pt x="2736448" y="401"/>
                          <a:pt x="2861702" y="-11917"/>
                          <a:pt x="3120930" y="0"/>
                        </a:cubicBezTo>
                        <a:cubicBezTo>
                          <a:pt x="3380158" y="11917"/>
                          <a:pt x="3562305" y="-30973"/>
                          <a:pt x="3955916" y="0"/>
                        </a:cubicBezTo>
                        <a:cubicBezTo>
                          <a:pt x="4349527" y="30973"/>
                          <a:pt x="4258049" y="-12838"/>
                          <a:pt x="4489759" y="0"/>
                        </a:cubicBezTo>
                        <a:cubicBezTo>
                          <a:pt x="4721469" y="12838"/>
                          <a:pt x="4911529" y="-3894"/>
                          <a:pt x="5324745" y="0"/>
                        </a:cubicBezTo>
                        <a:cubicBezTo>
                          <a:pt x="5737961" y="3894"/>
                          <a:pt x="5929086" y="-19732"/>
                          <a:pt x="6159731" y="0"/>
                        </a:cubicBezTo>
                        <a:cubicBezTo>
                          <a:pt x="6390376" y="19732"/>
                          <a:pt x="6560196" y="-9382"/>
                          <a:pt x="6844145" y="0"/>
                        </a:cubicBezTo>
                        <a:cubicBezTo>
                          <a:pt x="7128094" y="9382"/>
                          <a:pt x="7342802" y="33430"/>
                          <a:pt x="7528560" y="0"/>
                        </a:cubicBezTo>
                        <a:cubicBezTo>
                          <a:pt x="7528724" y="5613"/>
                          <a:pt x="7527932" y="7027"/>
                          <a:pt x="7528560" y="13208"/>
                        </a:cubicBezTo>
                        <a:cubicBezTo>
                          <a:pt x="7363792" y="27024"/>
                          <a:pt x="7163242" y="22834"/>
                          <a:pt x="7070002" y="13208"/>
                        </a:cubicBezTo>
                        <a:cubicBezTo>
                          <a:pt x="6976762" y="3582"/>
                          <a:pt x="6573273" y="922"/>
                          <a:pt x="6235017" y="13208"/>
                        </a:cubicBezTo>
                        <a:cubicBezTo>
                          <a:pt x="5896762" y="25494"/>
                          <a:pt x="5948449" y="12101"/>
                          <a:pt x="5701173" y="13208"/>
                        </a:cubicBezTo>
                        <a:cubicBezTo>
                          <a:pt x="5453897" y="14315"/>
                          <a:pt x="5246715" y="-7300"/>
                          <a:pt x="5016759" y="13208"/>
                        </a:cubicBezTo>
                        <a:cubicBezTo>
                          <a:pt x="4786803" y="33716"/>
                          <a:pt x="4417743" y="33170"/>
                          <a:pt x="4181773" y="13208"/>
                        </a:cubicBezTo>
                        <a:cubicBezTo>
                          <a:pt x="3945803" y="-6754"/>
                          <a:pt x="3739569" y="42225"/>
                          <a:pt x="3497358" y="13208"/>
                        </a:cubicBezTo>
                        <a:cubicBezTo>
                          <a:pt x="3255147" y="-15809"/>
                          <a:pt x="3209198" y="3014"/>
                          <a:pt x="3038801" y="13208"/>
                        </a:cubicBezTo>
                        <a:cubicBezTo>
                          <a:pt x="2868404" y="23402"/>
                          <a:pt x="2738305" y="9780"/>
                          <a:pt x="2504957" y="13208"/>
                        </a:cubicBezTo>
                        <a:cubicBezTo>
                          <a:pt x="2271609" y="16636"/>
                          <a:pt x="1872108" y="-12832"/>
                          <a:pt x="1669971" y="13208"/>
                        </a:cubicBezTo>
                        <a:cubicBezTo>
                          <a:pt x="1467834" y="39248"/>
                          <a:pt x="1256896" y="18722"/>
                          <a:pt x="985557" y="13208"/>
                        </a:cubicBezTo>
                        <a:cubicBezTo>
                          <a:pt x="714218" y="7694"/>
                          <a:pt x="319420" y="-25157"/>
                          <a:pt x="0" y="13208"/>
                        </a:cubicBezTo>
                        <a:cubicBezTo>
                          <a:pt x="-152" y="7611"/>
                          <a:pt x="-400" y="414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5FCF76-2103-520D-EED0-7912AB3E34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252077"/>
              </p:ext>
            </p:extLst>
          </p:nvPr>
        </p:nvGraphicFramePr>
        <p:xfrm>
          <a:off x="491404" y="1941243"/>
          <a:ext cx="9298857" cy="2666954"/>
        </p:xfrm>
        <a:graphic>
          <a:graphicData uri="http://schemas.openxmlformats.org/drawingml/2006/table">
            <a:tbl>
              <a:tblPr firstRow="1" firstCol="1" bandRow="1"/>
              <a:tblGrid>
                <a:gridCol w="2179920">
                  <a:extLst>
                    <a:ext uri="{9D8B030D-6E8A-4147-A177-3AD203B41FA5}">
                      <a16:colId xmlns:a16="http://schemas.microsoft.com/office/drawing/2014/main" val="3974515291"/>
                    </a:ext>
                  </a:extLst>
                </a:gridCol>
                <a:gridCol w="861598">
                  <a:extLst>
                    <a:ext uri="{9D8B030D-6E8A-4147-A177-3AD203B41FA5}">
                      <a16:colId xmlns:a16="http://schemas.microsoft.com/office/drawing/2014/main" val="92412595"/>
                    </a:ext>
                  </a:extLst>
                </a:gridCol>
                <a:gridCol w="846888">
                  <a:extLst>
                    <a:ext uri="{9D8B030D-6E8A-4147-A177-3AD203B41FA5}">
                      <a16:colId xmlns:a16="http://schemas.microsoft.com/office/drawing/2014/main" val="2157070249"/>
                    </a:ext>
                  </a:extLst>
                </a:gridCol>
                <a:gridCol w="1073044">
                  <a:extLst>
                    <a:ext uri="{9D8B030D-6E8A-4147-A177-3AD203B41FA5}">
                      <a16:colId xmlns:a16="http://schemas.microsoft.com/office/drawing/2014/main" val="2689198741"/>
                    </a:ext>
                  </a:extLst>
                </a:gridCol>
                <a:gridCol w="949854">
                  <a:extLst>
                    <a:ext uri="{9D8B030D-6E8A-4147-A177-3AD203B41FA5}">
                      <a16:colId xmlns:a16="http://schemas.microsoft.com/office/drawing/2014/main" val="1443522405"/>
                    </a:ext>
                  </a:extLst>
                </a:gridCol>
                <a:gridCol w="725536">
                  <a:extLst>
                    <a:ext uri="{9D8B030D-6E8A-4147-A177-3AD203B41FA5}">
                      <a16:colId xmlns:a16="http://schemas.microsoft.com/office/drawing/2014/main" val="88901263"/>
                    </a:ext>
                  </a:extLst>
                </a:gridCol>
                <a:gridCol w="946176">
                  <a:extLst>
                    <a:ext uri="{9D8B030D-6E8A-4147-A177-3AD203B41FA5}">
                      <a16:colId xmlns:a16="http://schemas.microsoft.com/office/drawing/2014/main" val="4234974672"/>
                    </a:ext>
                  </a:extLst>
                </a:gridCol>
                <a:gridCol w="799084">
                  <a:extLst>
                    <a:ext uri="{9D8B030D-6E8A-4147-A177-3AD203B41FA5}">
                      <a16:colId xmlns:a16="http://schemas.microsoft.com/office/drawing/2014/main" val="2205737471"/>
                    </a:ext>
                  </a:extLst>
                </a:gridCol>
                <a:gridCol w="916757">
                  <a:extLst>
                    <a:ext uri="{9D8B030D-6E8A-4147-A177-3AD203B41FA5}">
                      <a16:colId xmlns:a16="http://schemas.microsoft.com/office/drawing/2014/main" val="2760679358"/>
                    </a:ext>
                  </a:extLst>
                </a:gridCol>
              </a:tblGrid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MONDAY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TUESDAY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WEDNESDAY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THURSDAY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FRIDAY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SATURDAY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SUNDAY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WEEK AVE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299680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HANDLE TIME (AVE)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656768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99.42%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98.76%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98.38%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99.69%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99.18%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99.01%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546769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886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768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763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706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7663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97.29%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97.15%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99.04%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99.14%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98.62%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521276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307247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98.73%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99.31%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98.58%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98.95%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085670"/>
                  </a:ext>
                </a:extLst>
              </a:tr>
              <a:tr h="4853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28794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98.06%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99.30%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98.45%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99.26%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80673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EFB5F3C-AAFF-E770-0105-7F43D7CDE185}"/>
              </a:ext>
            </a:extLst>
          </p:cNvPr>
          <p:cNvGraphicFramePr>
            <a:graphicFrameLocks/>
          </p:cNvGraphicFramePr>
          <p:nvPr/>
        </p:nvGraphicFramePr>
        <p:xfrm>
          <a:off x="6276745" y="197603"/>
          <a:ext cx="5308190" cy="1170237"/>
        </p:xfrm>
        <a:graphic>
          <a:graphicData uri="http://schemas.openxmlformats.org/drawingml/2006/table">
            <a:tbl>
              <a:tblPr firstRow="1" firstCol="1" bandRow="1"/>
              <a:tblGrid>
                <a:gridCol w="2603089">
                  <a:extLst>
                    <a:ext uri="{9D8B030D-6E8A-4147-A177-3AD203B41FA5}">
                      <a16:colId xmlns:a16="http://schemas.microsoft.com/office/drawing/2014/main" val="3950608034"/>
                    </a:ext>
                  </a:extLst>
                </a:gridCol>
                <a:gridCol w="1347793">
                  <a:extLst>
                    <a:ext uri="{9D8B030D-6E8A-4147-A177-3AD203B41FA5}">
                      <a16:colId xmlns:a16="http://schemas.microsoft.com/office/drawing/2014/main" val="2679114685"/>
                    </a:ext>
                  </a:extLst>
                </a:gridCol>
                <a:gridCol w="1357308">
                  <a:extLst>
                    <a:ext uri="{9D8B030D-6E8A-4147-A177-3AD203B41FA5}">
                      <a16:colId xmlns:a16="http://schemas.microsoft.com/office/drawing/2014/main" val="1781734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TARGETS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TIME IN SECS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SERVICE LEVEL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45878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HANDLE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93.00%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14024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62695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7501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92346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D5ED90-4CD8-0B1E-7C97-4A5232FD31F1}"/>
              </a:ext>
            </a:extLst>
          </p:cNvPr>
          <p:cNvSpPr txBox="1">
            <a:spLocks/>
          </p:cNvSpPr>
          <p:nvPr/>
        </p:nvSpPr>
        <p:spPr>
          <a:xfrm>
            <a:off x="530865" y="4718661"/>
            <a:ext cx="11054070" cy="925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592" indent="-164592" defTabSz="658368">
              <a:spcBef>
                <a:spcPts val="720"/>
              </a:spcBef>
            </a:pPr>
            <a:r>
              <a:rPr lang="en-PH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targets are met except for average Chat Response Time which is </a:t>
            </a:r>
            <a:r>
              <a:rPr lang="en-PH" sz="2016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1,235%</a:t>
            </a:r>
            <a:r>
              <a:rPr lang="en-PH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higher than the target.</a:t>
            </a:r>
          </a:p>
          <a:p>
            <a:pPr marL="164592" indent="-164592" defTabSz="658368">
              <a:spcBef>
                <a:spcPts val="720"/>
              </a:spcBef>
            </a:pPr>
            <a:r>
              <a:rPr lang="en-PH" sz="2016" dirty="0"/>
              <a:t>There are days with dip in Service Level.</a:t>
            </a: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3C9C20-701B-1385-9DEB-56A43D107829}"/>
              </a:ext>
            </a:extLst>
          </p:cNvPr>
          <p:cNvSpPr txBox="1"/>
          <p:nvPr/>
        </p:nvSpPr>
        <p:spPr>
          <a:xfrm>
            <a:off x="776748" y="412955"/>
            <a:ext cx="207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latin typeface="+mj-lt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63948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169FB-8501-E856-2B0F-09DC004A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PH"/>
              <a:t>Content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8ABA61A-490A-C395-7566-EF7A9CF29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91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8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11BB60-C135-77A7-E551-C55124B5F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265124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385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334" y="228600"/>
            <a:ext cx="8803132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1701" y="1575771"/>
            <a:ext cx="7528560" cy="13208"/>
          </a:xfrm>
          <a:custGeom>
            <a:avLst/>
            <a:gdLst>
              <a:gd name="connsiteX0" fmla="*/ 0 w 7528560"/>
              <a:gd name="connsiteY0" fmla="*/ 0 h 13208"/>
              <a:gd name="connsiteX1" fmla="*/ 458558 w 7528560"/>
              <a:gd name="connsiteY1" fmla="*/ 0 h 13208"/>
              <a:gd name="connsiteX2" fmla="*/ 1293543 w 7528560"/>
              <a:gd name="connsiteY2" fmla="*/ 0 h 13208"/>
              <a:gd name="connsiteX3" fmla="*/ 2053244 w 7528560"/>
              <a:gd name="connsiteY3" fmla="*/ 0 h 13208"/>
              <a:gd name="connsiteX4" fmla="*/ 2511801 w 7528560"/>
              <a:gd name="connsiteY4" fmla="*/ 0 h 13208"/>
              <a:gd name="connsiteX5" fmla="*/ 3120930 w 7528560"/>
              <a:gd name="connsiteY5" fmla="*/ 0 h 13208"/>
              <a:gd name="connsiteX6" fmla="*/ 3955916 w 7528560"/>
              <a:gd name="connsiteY6" fmla="*/ 0 h 13208"/>
              <a:gd name="connsiteX7" fmla="*/ 4640331 w 7528560"/>
              <a:gd name="connsiteY7" fmla="*/ 0 h 13208"/>
              <a:gd name="connsiteX8" fmla="*/ 5400031 w 7528560"/>
              <a:gd name="connsiteY8" fmla="*/ 0 h 13208"/>
              <a:gd name="connsiteX9" fmla="*/ 6009160 w 7528560"/>
              <a:gd name="connsiteY9" fmla="*/ 0 h 13208"/>
              <a:gd name="connsiteX10" fmla="*/ 6693574 w 7528560"/>
              <a:gd name="connsiteY10" fmla="*/ 0 h 13208"/>
              <a:gd name="connsiteX11" fmla="*/ 7528560 w 7528560"/>
              <a:gd name="connsiteY11" fmla="*/ 0 h 13208"/>
              <a:gd name="connsiteX12" fmla="*/ 7528560 w 7528560"/>
              <a:gd name="connsiteY12" fmla="*/ 13208 h 13208"/>
              <a:gd name="connsiteX13" fmla="*/ 7070002 w 7528560"/>
              <a:gd name="connsiteY13" fmla="*/ 13208 h 13208"/>
              <a:gd name="connsiteX14" fmla="*/ 6611445 w 7528560"/>
              <a:gd name="connsiteY14" fmla="*/ 13208 h 13208"/>
              <a:gd name="connsiteX15" fmla="*/ 5851744 w 7528560"/>
              <a:gd name="connsiteY15" fmla="*/ 13208 h 13208"/>
              <a:gd name="connsiteX16" fmla="*/ 5393187 w 7528560"/>
              <a:gd name="connsiteY16" fmla="*/ 13208 h 13208"/>
              <a:gd name="connsiteX17" fmla="*/ 4708772 w 7528560"/>
              <a:gd name="connsiteY17" fmla="*/ 13208 h 13208"/>
              <a:gd name="connsiteX18" fmla="*/ 4174929 w 7528560"/>
              <a:gd name="connsiteY18" fmla="*/ 13208 h 13208"/>
              <a:gd name="connsiteX19" fmla="*/ 3490514 w 7528560"/>
              <a:gd name="connsiteY19" fmla="*/ 13208 h 13208"/>
              <a:gd name="connsiteX20" fmla="*/ 2806100 w 7528560"/>
              <a:gd name="connsiteY20" fmla="*/ 13208 h 13208"/>
              <a:gd name="connsiteX21" fmla="*/ 2121685 w 7528560"/>
              <a:gd name="connsiteY21" fmla="*/ 13208 h 13208"/>
              <a:gd name="connsiteX22" fmla="*/ 1437271 w 7528560"/>
              <a:gd name="connsiteY22" fmla="*/ 13208 h 13208"/>
              <a:gd name="connsiteX23" fmla="*/ 828142 w 7528560"/>
              <a:gd name="connsiteY23" fmla="*/ 13208 h 13208"/>
              <a:gd name="connsiteX24" fmla="*/ 0 w 7528560"/>
              <a:gd name="connsiteY24" fmla="*/ 13208 h 13208"/>
              <a:gd name="connsiteX25" fmla="*/ 0 w 7528560"/>
              <a:gd name="connsiteY25" fmla="*/ 0 h 13208"/>
              <a:gd name="connsiteX0" fmla="*/ 0 w 7528560"/>
              <a:gd name="connsiteY0" fmla="*/ 0 h 13208"/>
              <a:gd name="connsiteX1" fmla="*/ 609129 w 7528560"/>
              <a:gd name="connsiteY1" fmla="*/ 0 h 13208"/>
              <a:gd name="connsiteX2" fmla="*/ 1067687 w 7528560"/>
              <a:gd name="connsiteY2" fmla="*/ 0 h 13208"/>
              <a:gd name="connsiteX3" fmla="*/ 1902672 w 7528560"/>
              <a:gd name="connsiteY3" fmla="*/ 0 h 13208"/>
              <a:gd name="connsiteX4" fmla="*/ 2511801 w 7528560"/>
              <a:gd name="connsiteY4" fmla="*/ 0 h 13208"/>
              <a:gd name="connsiteX5" fmla="*/ 3120930 w 7528560"/>
              <a:gd name="connsiteY5" fmla="*/ 0 h 13208"/>
              <a:gd name="connsiteX6" fmla="*/ 3955916 w 7528560"/>
              <a:gd name="connsiteY6" fmla="*/ 0 h 13208"/>
              <a:gd name="connsiteX7" fmla="*/ 4489759 w 7528560"/>
              <a:gd name="connsiteY7" fmla="*/ 0 h 13208"/>
              <a:gd name="connsiteX8" fmla="*/ 5324745 w 7528560"/>
              <a:gd name="connsiteY8" fmla="*/ 0 h 13208"/>
              <a:gd name="connsiteX9" fmla="*/ 6159731 w 7528560"/>
              <a:gd name="connsiteY9" fmla="*/ 0 h 13208"/>
              <a:gd name="connsiteX10" fmla="*/ 6844145 w 7528560"/>
              <a:gd name="connsiteY10" fmla="*/ 0 h 13208"/>
              <a:gd name="connsiteX11" fmla="*/ 7528560 w 7528560"/>
              <a:gd name="connsiteY11" fmla="*/ 0 h 13208"/>
              <a:gd name="connsiteX12" fmla="*/ 7528560 w 7528560"/>
              <a:gd name="connsiteY12" fmla="*/ 13208 h 13208"/>
              <a:gd name="connsiteX13" fmla="*/ 7070002 w 7528560"/>
              <a:gd name="connsiteY13" fmla="*/ 13208 h 13208"/>
              <a:gd name="connsiteX14" fmla="*/ 6235017 w 7528560"/>
              <a:gd name="connsiteY14" fmla="*/ 13208 h 13208"/>
              <a:gd name="connsiteX15" fmla="*/ 5701173 w 7528560"/>
              <a:gd name="connsiteY15" fmla="*/ 13208 h 13208"/>
              <a:gd name="connsiteX16" fmla="*/ 5016759 w 7528560"/>
              <a:gd name="connsiteY16" fmla="*/ 13208 h 13208"/>
              <a:gd name="connsiteX17" fmla="*/ 4181773 w 7528560"/>
              <a:gd name="connsiteY17" fmla="*/ 13208 h 13208"/>
              <a:gd name="connsiteX18" fmla="*/ 3497358 w 7528560"/>
              <a:gd name="connsiteY18" fmla="*/ 13208 h 13208"/>
              <a:gd name="connsiteX19" fmla="*/ 3038801 w 7528560"/>
              <a:gd name="connsiteY19" fmla="*/ 13208 h 13208"/>
              <a:gd name="connsiteX20" fmla="*/ 2504957 w 7528560"/>
              <a:gd name="connsiteY20" fmla="*/ 13208 h 13208"/>
              <a:gd name="connsiteX21" fmla="*/ 1669971 w 7528560"/>
              <a:gd name="connsiteY21" fmla="*/ 13208 h 13208"/>
              <a:gd name="connsiteX22" fmla="*/ 985557 w 7528560"/>
              <a:gd name="connsiteY22" fmla="*/ 13208 h 13208"/>
              <a:gd name="connsiteX23" fmla="*/ 0 w 7528560"/>
              <a:gd name="connsiteY23" fmla="*/ 13208 h 13208"/>
              <a:gd name="connsiteX24" fmla="*/ 0 w 7528560"/>
              <a:gd name="connsiteY24" fmla="*/ 0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8560" h="13208" fill="none" extrusionOk="0">
                <a:moveTo>
                  <a:pt x="0" y="0"/>
                </a:moveTo>
                <a:cubicBezTo>
                  <a:pt x="177629" y="9780"/>
                  <a:pt x="274262" y="-15799"/>
                  <a:pt x="458558" y="0"/>
                </a:cubicBezTo>
                <a:cubicBezTo>
                  <a:pt x="642814" y="1770"/>
                  <a:pt x="966042" y="-32668"/>
                  <a:pt x="1293543" y="0"/>
                </a:cubicBezTo>
                <a:cubicBezTo>
                  <a:pt x="1638594" y="2775"/>
                  <a:pt x="1848940" y="12865"/>
                  <a:pt x="2053244" y="0"/>
                </a:cubicBezTo>
                <a:cubicBezTo>
                  <a:pt x="2287362" y="-8586"/>
                  <a:pt x="2382114" y="11556"/>
                  <a:pt x="2511801" y="0"/>
                </a:cubicBezTo>
                <a:cubicBezTo>
                  <a:pt x="2648912" y="-1768"/>
                  <a:pt x="2828412" y="-26028"/>
                  <a:pt x="3120930" y="0"/>
                </a:cubicBezTo>
                <a:cubicBezTo>
                  <a:pt x="3410189" y="-14831"/>
                  <a:pt x="3558910" y="19633"/>
                  <a:pt x="3955916" y="0"/>
                </a:cubicBezTo>
                <a:cubicBezTo>
                  <a:pt x="4368199" y="-4792"/>
                  <a:pt x="4472409" y="11790"/>
                  <a:pt x="4640331" y="0"/>
                </a:cubicBezTo>
                <a:cubicBezTo>
                  <a:pt x="4835695" y="26193"/>
                  <a:pt x="5164192" y="-12455"/>
                  <a:pt x="5400031" y="0"/>
                </a:cubicBezTo>
                <a:cubicBezTo>
                  <a:pt x="5600657" y="-20890"/>
                  <a:pt x="5838060" y="8675"/>
                  <a:pt x="6009160" y="0"/>
                </a:cubicBezTo>
                <a:cubicBezTo>
                  <a:pt x="6209557" y="-8854"/>
                  <a:pt x="6364170" y="-40512"/>
                  <a:pt x="6693574" y="0"/>
                </a:cubicBezTo>
                <a:cubicBezTo>
                  <a:pt x="6980779" y="44699"/>
                  <a:pt x="7225747" y="69290"/>
                  <a:pt x="7528560" y="0"/>
                </a:cubicBezTo>
                <a:cubicBezTo>
                  <a:pt x="7527779" y="2446"/>
                  <a:pt x="7529412" y="7548"/>
                  <a:pt x="7528560" y="13208"/>
                </a:cubicBezTo>
                <a:cubicBezTo>
                  <a:pt x="7385716" y="3847"/>
                  <a:pt x="7217389" y="2812"/>
                  <a:pt x="7070002" y="13208"/>
                </a:cubicBezTo>
                <a:cubicBezTo>
                  <a:pt x="6910910" y="39560"/>
                  <a:pt x="6792516" y="971"/>
                  <a:pt x="6611445" y="13208"/>
                </a:cubicBezTo>
                <a:cubicBezTo>
                  <a:pt x="6435364" y="-40609"/>
                  <a:pt x="6177376" y="-56424"/>
                  <a:pt x="5851744" y="13208"/>
                </a:cubicBezTo>
                <a:cubicBezTo>
                  <a:pt x="5534004" y="38808"/>
                  <a:pt x="5515923" y="-10717"/>
                  <a:pt x="5393187" y="13208"/>
                </a:cubicBezTo>
                <a:cubicBezTo>
                  <a:pt x="5286102" y="22541"/>
                  <a:pt x="5094654" y="-10266"/>
                  <a:pt x="4708772" y="13208"/>
                </a:cubicBezTo>
                <a:cubicBezTo>
                  <a:pt x="4378033" y="19462"/>
                  <a:pt x="4322642" y="6664"/>
                  <a:pt x="4174929" y="13208"/>
                </a:cubicBezTo>
                <a:cubicBezTo>
                  <a:pt x="4019334" y="61300"/>
                  <a:pt x="3691661" y="23180"/>
                  <a:pt x="3490514" y="13208"/>
                </a:cubicBezTo>
                <a:cubicBezTo>
                  <a:pt x="3299486" y="10454"/>
                  <a:pt x="3091655" y="46464"/>
                  <a:pt x="2806100" y="13208"/>
                </a:cubicBezTo>
                <a:cubicBezTo>
                  <a:pt x="2495925" y="-11933"/>
                  <a:pt x="2260593" y="8158"/>
                  <a:pt x="2121685" y="13208"/>
                </a:cubicBezTo>
                <a:cubicBezTo>
                  <a:pt x="1938422" y="10541"/>
                  <a:pt x="1655468" y="56850"/>
                  <a:pt x="1437271" y="13208"/>
                </a:cubicBezTo>
                <a:cubicBezTo>
                  <a:pt x="1203223" y="-24753"/>
                  <a:pt x="1040304" y="-4522"/>
                  <a:pt x="828142" y="13208"/>
                </a:cubicBezTo>
                <a:cubicBezTo>
                  <a:pt x="614588" y="30704"/>
                  <a:pt x="157287" y="40082"/>
                  <a:pt x="0" y="13208"/>
                </a:cubicBezTo>
                <a:cubicBezTo>
                  <a:pt x="179" y="6970"/>
                  <a:pt x="-583" y="4878"/>
                  <a:pt x="0" y="0"/>
                </a:cubicBezTo>
                <a:close/>
              </a:path>
              <a:path w="7528560" h="13208" stroke="0" extrusionOk="0">
                <a:moveTo>
                  <a:pt x="0" y="0"/>
                </a:moveTo>
                <a:cubicBezTo>
                  <a:pt x="104108" y="23943"/>
                  <a:pt x="290893" y="57566"/>
                  <a:pt x="609129" y="0"/>
                </a:cubicBezTo>
                <a:cubicBezTo>
                  <a:pt x="904512" y="-13946"/>
                  <a:pt x="901283" y="31547"/>
                  <a:pt x="1067687" y="0"/>
                </a:cubicBezTo>
                <a:cubicBezTo>
                  <a:pt x="1196272" y="-29643"/>
                  <a:pt x="1665282" y="-6943"/>
                  <a:pt x="1902672" y="0"/>
                </a:cubicBezTo>
                <a:cubicBezTo>
                  <a:pt x="2145183" y="-49683"/>
                  <a:pt x="2302963" y="-16844"/>
                  <a:pt x="2511801" y="0"/>
                </a:cubicBezTo>
                <a:cubicBezTo>
                  <a:pt x="2739138" y="-1452"/>
                  <a:pt x="2881814" y="-28929"/>
                  <a:pt x="3120930" y="0"/>
                </a:cubicBezTo>
                <a:cubicBezTo>
                  <a:pt x="3384379" y="35746"/>
                  <a:pt x="3580949" y="-48427"/>
                  <a:pt x="3955916" y="0"/>
                </a:cubicBezTo>
                <a:cubicBezTo>
                  <a:pt x="4364516" y="31895"/>
                  <a:pt x="4257844" y="-15374"/>
                  <a:pt x="4489759" y="0"/>
                </a:cubicBezTo>
                <a:cubicBezTo>
                  <a:pt x="4691600" y="16118"/>
                  <a:pt x="4916808" y="2539"/>
                  <a:pt x="5324745" y="0"/>
                </a:cubicBezTo>
                <a:cubicBezTo>
                  <a:pt x="5724499" y="36696"/>
                  <a:pt x="5942833" y="-24560"/>
                  <a:pt x="6159731" y="0"/>
                </a:cubicBezTo>
                <a:cubicBezTo>
                  <a:pt x="6402860" y="-10222"/>
                  <a:pt x="6564983" y="-7269"/>
                  <a:pt x="6844145" y="0"/>
                </a:cubicBezTo>
                <a:cubicBezTo>
                  <a:pt x="7140641" y="-10314"/>
                  <a:pt x="7375452" y="22540"/>
                  <a:pt x="7528560" y="0"/>
                </a:cubicBezTo>
                <a:cubicBezTo>
                  <a:pt x="7528867" y="5639"/>
                  <a:pt x="7527940" y="7125"/>
                  <a:pt x="7528560" y="13208"/>
                </a:cubicBezTo>
                <a:cubicBezTo>
                  <a:pt x="7342801" y="19138"/>
                  <a:pt x="7173686" y="22146"/>
                  <a:pt x="7070002" y="13208"/>
                </a:cubicBezTo>
                <a:cubicBezTo>
                  <a:pt x="6976234" y="-19028"/>
                  <a:pt x="6590109" y="-11292"/>
                  <a:pt x="6235017" y="13208"/>
                </a:cubicBezTo>
                <a:cubicBezTo>
                  <a:pt x="5899847" y="31691"/>
                  <a:pt x="5956579" y="11924"/>
                  <a:pt x="5701173" y="13208"/>
                </a:cubicBezTo>
                <a:cubicBezTo>
                  <a:pt x="5475217" y="-7546"/>
                  <a:pt x="5258834" y="-35672"/>
                  <a:pt x="5016759" y="13208"/>
                </a:cubicBezTo>
                <a:cubicBezTo>
                  <a:pt x="4840039" y="57798"/>
                  <a:pt x="4441752" y="12378"/>
                  <a:pt x="4181773" y="13208"/>
                </a:cubicBezTo>
                <a:cubicBezTo>
                  <a:pt x="3962511" y="-875"/>
                  <a:pt x="3744319" y="14016"/>
                  <a:pt x="3497358" y="13208"/>
                </a:cubicBezTo>
                <a:cubicBezTo>
                  <a:pt x="3252079" y="-22582"/>
                  <a:pt x="3209589" y="5947"/>
                  <a:pt x="3038801" y="13208"/>
                </a:cubicBezTo>
                <a:cubicBezTo>
                  <a:pt x="2847025" y="18283"/>
                  <a:pt x="2738194" y="6752"/>
                  <a:pt x="2504957" y="13208"/>
                </a:cubicBezTo>
                <a:cubicBezTo>
                  <a:pt x="2259701" y="6309"/>
                  <a:pt x="1858679" y="2978"/>
                  <a:pt x="1669971" y="13208"/>
                </a:cubicBezTo>
                <a:cubicBezTo>
                  <a:pt x="1486761" y="50595"/>
                  <a:pt x="1278765" y="15572"/>
                  <a:pt x="985557" y="13208"/>
                </a:cubicBezTo>
                <a:cubicBezTo>
                  <a:pt x="722921" y="11468"/>
                  <a:pt x="355478" y="-1874"/>
                  <a:pt x="0" y="13208"/>
                </a:cubicBezTo>
                <a:cubicBezTo>
                  <a:pt x="-291" y="8032"/>
                  <a:pt x="-80" y="3962"/>
                  <a:pt x="0" y="0"/>
                </a:cubicBezTo>
                <a:close/>
              </a:path>
              <a:path w="7528560" h="13208" fill="none" stroke="0" extrusionOk="0">
                <a:moveTo>
                  <a:pt x="0" y="0"/>
                </a:moveTo>
                <a:cubicBezTo>
                  <a:pt x="152205" y="8997"/>
                  <a:pt x="259441" y="-1239"/>
                  <a:pt x="458558" y="0"/>
                </a:cubicBezTo>
                <a:cubicBezTo>
                  <a:pt x="705979" y="16217"/>
                  <a:pt x="872366" y="15460"/>
                  <a:pt x="1293543" y="0"/>
                </a:cubicBezTo>
                <a:cubicBezTo>
                  <a:pt x="1650386" y="3692"/>
                  <a:pt x="1840177" y="32421"/>
                  <a:pt x="2053244" y="0"/>
                </a:cubicBezTo>
                <a:cubicBezTo>
                  <a:pt x="2236265" y="-16927"/>
                  <a:pt x="2407078" y="15463"/>
                  <a:pt x="2511801" y="0"/>
                </a:cubicBezTo>
                <a:cubicBezTo>
                  <a:pt x="2663319" y="-1628"/>
                  <a:pt x="2849784" y="-2874"/>
                  <a:pt x="3120930" y="0"/>
                </a:cubicBezTo>
                <a:cubicBezTo>
                  <a:pt x="3370266" y="-19809"/>
                  <a:pt x="3543390" y="28914"/>
                  <a:pt x="3955916" y="0"/>
                </a:cubicBezTo>
                <a:cubicBezTo>
                  <a:pt x="4353916" y="-33061"/>
                  <a:pt x="4450906" y="13121"/>
                  <a:pt x="4640331" y="0"/>
                </a:cubicBezTo>
                <a:cubicBezTo>
                  <a:pt x="4850988" y="26169"/>
                  <a:pt x="5206277" y="29817"/>
                  <a:pt x="5400031" y="0"/>
                </a:cubicBezTo>
                <a:cubicBezTo>
                  <a:pt x="5576782" y="-31562"/>
                  <a:pt x="5820797" y="8840"/>
                  <a:pt x="6009160" y="0"/>
                </a:cubicBezTo>
                <a:cubicBezTo>
                  <a:pt x="6225034" y="27546"/>
                  <a:pt x="6371863" y="-19576"/>
                  <a:pt x="6693574" y="0"/>
                </a:cubicBezTo>
                <a:cubicBezTo>
                  <a:pt x="7043038" y="69727"/>
                  <a:pt x="7243135" y="49959"/>
                  <a:pt x="7528560" y="0"/>
                </a:cubicBezTo>
                <a:cubicBezTo>
                  <a:pt x="7528414" y="2345"/>
                  <a:pt x="7528702" y="8173"/>
                  <a:pt x="7528560" y="13208"/>
                </a:cubicBezTo>
                <a:cubicBezTo>
                  <a:pt x="7373449" y="607"/>
                  <a:pt x="7172762" y="-16714"/>
                  <a:pt x="7070002" y="13208"/>
                </a:cubicBezTo>
                <a:cubicBezTo>
                  <a:pt x="6909762" y="24873"/>
                  <a:pt x="6788018" y="3155"/>
                  <a:pt x="6611445" y="13208"/>
                </a:cubicBezTo>
                <a:cubicBezTo>
                  <a:pt x="6432116" y="-14940"/>
                  <a:pt x="6121011" y="12273"/>
                  <a:pt x="5851744" y="13208"/>
                </a:cubicBezTo>
                <a:cubicBezTo>
                  <a:pt x="5538927" y="42304"/>
                  <a:pt x="5516712" y="-3334"/>
                  <a:pt x="5393187" y="13208"/>
                </a:cubicBezTo>
                <a:cubicBezTo>
                  <a:pt x="5272599" y="51709"/>
                  <a:pt x="5074463" y="-24959"/>
                  <a:pt x="4708772" y="13208"/>
                </a:cubicBezTo>
                <a:cubicBezTo>
                  <a:pt x="4370615" y="39028"/>
                  <a:pt x="4315177" y="14370"/>
                  <a:pt x="4174929" y="13208"/>
                </a:cubicBezTo>
                <a:cubicBezTo>
                  <a:pt x="4044665" y="42980"/>
                  <a:pt x="3683933" y="32833"/>
                  <a:pt x="3490514" y="13208"/>
                </a:cubicBezTo>
                <a:cubicBezTo>
                  <a:pt x="3289917" y="-23586"/>
                  <a:pt x="3077786" y="43218"/>
                  <a:pt x="2806100" y="13208"/>
                </a:cubicBezTo>
                <a:cubicBezTo>
                  <a:pt x="2530078" y="-3489"/>
                  <a:pt x="2255993" y="47494"/>
                  <a:pt x="2121685" y="13208"/>
                </a:cubicBezTo>
                <a:cubicBezTo>
                  <a:pt x="1961551" y="35911"/>
                  <a:pt x="1641358" y="18004"/>
                  <a:pt x="1437271" y="13208"/>
                </a:cubicBezTo>
                <a:cubicBezTo>
                  <a:pt x="1225819" y="-9436"/>
                  <a:pt x="1017099" y="-49962"/>
                  <a:pt x="828142" y="13208"/>
                </a:cubicBezTo>
                <a:cubicBezTo>
                  <a:pt x="655219" y="44276"/>
                  <a:pt x="137601" y="39226"/>
                  <a:pt x="0" y="13208"/>
                </a:cubicBezTo>
                <a:cubicBezTo>
                  <a:pt x="297" y="7775"/>
                  <a:pt x="-761" y="446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28560"/>
                      <a:gd name="connsiteY0" fmla="*/ 0 h 13208"/>
                      <a:gd name="connsiteX1" fmla="*/ 458558 w 7528560"/>
                      <a:gd name="connsiteY1" fmla="*/ 0 h 13208"/>
                      <a:gd name="connsiteX2" fmla="*/ 1293543 w 7528560"/>
                      <a:gd name="connsiteY2" fmla="*/ 0 h 13208"/>
                      <a:gd name="connsiteX3" fmla="*/ 2053244 w 7528560"/>
                      <a:gd name="connsiteY3" fmla="*/ 0 h 13208"/>
                      <a:gd name="connsiteX4" fmla="*/ 2511801 w 7528560"/>
                      <a:gd name="connsiteY4" fmla="*/ 0 h 13208"/>
                      <a:gd name="connsiteX5" fmla="*/ 3120930 w 7528560"/>
                      <a:gd name="connsiteY5" fmla="*/ 0 h 13208"/>
                      <a:gd name="connsiteX6" fmla="*/ 3955916 w 7528560"/>
                      <a:gd name="connsiteY6" fmla="*/ 0 h 13208"/>
                      <a:gd name="connsiteX7" fmla="*/ 4640331 w 7528560"/>
                      <a:gd name="connsiteY7" fmla="*/ 0 h 13208"/>
                      <a:gd name="connsiteX8" fmla="*/ 5400031 w 7528560"/>
                      <a:gd name="connsiteY8" fmla="*/ 0 h 13208"/>
                      <a:gd name="connsiteX9" fmla="*/ 6009160 w 7528560"/>
                      <a:gd name="connsiteY9" fmla="*/ 0 h 13208"/>
                      <a:gd name="connsiteX10" fmla="*/ 6693574 w 7528560"/>
                      <a:gd name="connsiteY10" fmla="*/ 0 h 13208"/>
                      <a:gd name="connsiteX11" fmla="*/ 7528560 w 7528560"/>
                      <a:gd name="connsiteY11" fmla="*/ 0 h 13208"/>
                      <a:gd name="connsiteX12" fmla="*/ 7528560 w 7528560"/>
                      <a:gd name="connsiteY12" fmla="*/ 13208 h 13208"/>
                      <a:gd name="connsiteX13" fmla="*/ 7070002 w 7528560"/>
                      <a:gd name="connsiteY13" fmla="*/ 13208 h 13208"/>
                      <a:gd name="connsiteX14" fmla="*/ 6611445 w 7528560"/>
                      <a:gd name="connsiteY14" fmla="*/ 13208 h 13208"/>
                      <a:gd name="connsiteX15" fmla="*/ 5851744 w 7528560"/>
                      <a:gd name="connsiteY15" fmla="*/ 13208 h 13208"/>
                      <a:gd name="connsiteX16" fmla="*/ 5393187 w 7528560"/>
                      <a:gd name="connsiteY16" fmla="*/ 13208 h 13208"/>
                      <a:gd name="connsiteX17" fmla="*/ 4708772 w 7528560"/>
                      <a:gd name="connsiteY17" fmla="*/ 13208 h 13208"/>
                      <a:gd name="connsiteX18" fmla="*/ 4174929 w 7528560"/>
                      <a:gd name="connsiteY18" fmla="*/ 13208 h 13208"/>
                      <a:gd name="connsiteX19" fmla="*/ 3490514 w 7528560"/>
                      <a:gd name="connsiteY19" fmla="*/ 13208 h 13208"/>
                      <a:gd name="connsiteX20" fmla="*/ 2806100 w 7528560"/>
                      <a:gd name="connsiteY20" fmla="*/ 13208 h 13208"/>
                      <a:gd name="connsiteX21" fmla="*/ 2121685 w 7528560"/>
                      <a:gd name="connsiteY21" fmla="*/ 13208 h 13208"/>
                      <a:gd name="connsiteX22" fmla="*/ 1437271 w 7528560"/>
                      <a:gd name="connsiteY22" fmla="*/ 13208 h 13208"/>
                      <a:gd name="connsiteX23" fmla="*/ 828142 w 7528560"/>
                      <a:gd name="connsiteY23" fmla="*/ 13208 h 13208"/>
                      <a:gd name="connsiteX24" fmla="*/ 0 w 7528560"/>
                      <a:gd name="connsiteY24" fmla="*/ 13208 h 13208"/>
                      <a:gd name="connsiteX25" fmla="*/ 0 w 7528560"/>
                      <a:gd name="connsiteY25" fmla="*/ 0 h 13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7528560" h="13208" fill="none" extrusionOk="0">
                        <a:moveTo>
                          <a:pt x="0" y="0"/>
                        </a:moveTo>
                        <a:cubicBezTo>
                          <a:pt x="166738" y="17961"/>
                          <a:pt x="267650" y="-4320"/>
                          <a:pt x="458558" y="0"/>
                        </a:cubicBezTo>
                        <a:cubicBezTo>
                          <a:pt x="649466" y="4320"/>
                          <a:pt x="918593" y="13990"/>
                          <a:pt x="1293543" y="0"/>
                        </a:cubicBezTo>
                        <a:cubicBezTo>
                          <a:pt x="1668493" y="-13990"/>
                          <a:pt x="1845434" y="3365"/>
                          <a:pt x="2053244" y="0"/>
                        </a:cubicBezTo>
                        <a:cubicBezTo>
                          <a:pt x="2261054" y="-3365"/>
                          <a:pt x="2384015" y="4443"/>
                          <a:pt x="2511801" y="0"/>
                        </a:cubicBezTo>
                        <a:cubicBezTo>
                          <a:pt x="2639587" y="-4443"/>
                          <a:pt x="2841036" y="15129"/>
                          <a:pt x="3120930" y="0"/>
                        </a:cubicBezTo>
                        <a:cubicBezTo>
                          <a:pt x="3400824" y="-15129"/>
                          <a:pt x="3556215" y="16840"/>
                          <a:pt x="3955916" y="0"/>
                        </a:cubicBezTo>
                        <a:cubicBezTo>
                          <a:pt x="4355617" y="-16840"/>
                          <a:pt x="4464962" y="-6413"/>
                          <a:pt x="4640331" y="0"/>
                        </a:cubicBezTo>
                        <a:cubicBezTo>
                          <a:pt x="4815700" y="6413"/>
                          <a:pt x="5193506" y="26746"/>
                          <a:pt x="5400031" y="0"/>
                        </a:cubicBezTo>
                        <a:cubicBezTo>
                          <a:pt x="5606556" y="-26746"/>
                          <a:pt x="5813989" y="3273"/>
                          <a:pt x="6009160" y="0"/>
                        </a:cubicBezTo>
                        <a:cubicBezTo>
                          <a:pt x="6204331" y="-3273"/>
                          <a:pt x="6371023" y="-28272"/>
                          <a:pt x="6693574" y="0"/>
                        </a:cubicBezTo>
                        <a:cubicBezTo>
                          <a:pt x="7016125" y="28272"/>
                          <a:pt x="7222797" y="25047"/>
                          <a:pt x="7528560" y="0"/>
                        </a:cubicBezTo>
                        <a:cubicBezTo>
                          <a:pt x="7528004" y="2704"/>
                          <a:pt x="7528662" y="8360"/>
                          <a:pt x="7528560" y="13208"/>
                        </a:cubicBezTo>
                        <a:cubicBezTo>
                          <a:pt x="7381946" y="-788"/>
                          <a:pt x="7195663" y="-912"/>
                          <a:pt x="7070002" y="13208"/>
                        </a:cubicBezTo>
                        <a:cubicBezTo>
                          <a:pt x="6944341" y="27328"/>
                          <a:pt x="6792867" y="13039"/>
                          <a:pt x="6611445" y="13208"/>
                        </a:cubicBezTo>
                        <a:cubicBezTo>
                          <a:pt x="6430023" y="13377"/>
                          <a:pt x="6162292" y="-11831"/>
                          <a:pt x="5851744" y="13208"/>
                        </a:cubicBezTo>
                        <a:cubicBezTo>
                          <a:pt x="5541196" y="38247"/>
                          <a:pt x="5512968" y="-6116"/>
                          <a:pt x="5393187" y="13208"/>
                        </a:cubicBezTo>
                        <a:cubicBezTo>
                          <a:pt x="5273406" y="32532"/>
                          <a:pt x="5042923" y="-6251"/>
                          <a:pt x="4708772" y="13208"/>
                        </a:cubicBezTo>
                        <a:cubicBezTo>
                          <a:pt x="4374622" y="32667"/>
                          <a:pt x="4320668" y="14077"/>
                          <a:pt x="4174929" y="13208"/>
                        </a:cubicBezTo>
                        <a:cubicBezTo>
                          <a:pt x="4029190" y="12339"/>
                          <a:pt x="3695149" y="26918"/>
                          <a:pt x="3490514" y="13208"/>
                        </a:cubicBezTo>
                        <a:cubicBezTo>
                          <a:pt x="3285880" y="-502"/>
                          <a:pt x="3098978" y="44417"/>
                          <a:pt x="2806100" y="13208"/>
                        </a:cubicBezTo>
                        <a:cubicBezTo>
                          <a:pt x="2513222" y="-18001"/>
                          <a:pt x="2261074" y="32151"/>
                          <a:pt x="2121685" y="13208"/>
                        </a:cubicBezTo>
                        <a:cubicBezTo>
                          <a:pt x="1982296" y="-5735"/>
                          <a:pt x="1656691" y="38348"/>
                          <a:pt x="1437271" y="13208"/>
                        </a:cubicBezTo>
                        <a:cubicBezTo>
                          <a:pt x="1217851" y="-11932"/>
                          <a:pt x="1019197" y="-6437"/>
                          <a:pt x="828142" y="13208"/>
                        </a:cubicBezTo>
                        <a:cubicBezTo>
                          <a:pt x="637087" y="32853"/>
                          <a:pt x="180966" y="29710"/>
                          <a:pt x="0" y="13208"/>
                        </a:cubicBezTo>
                        <a:cubicBezTo>
                          <a:pt x="453" y="7289"/>
                          <a:pt x="-592" y="4995"/>
                          <a:pt x="0" y="0"/>
                        </a:cubicBezTo>
                        <a:close/>
                      </a:path>
                      <a:path w="7528560" h="13208" stroke="0" extrusionOk="0">
                        <a:moveTo>
                          <a:pt x="0" y="0"/>
                        </a:moveTo>
                        <a:cubicBezTo>
                          <a:pt x="123799" y="-4656"/>
                          <a:pt x="307793" y="15376"/>
                          <a:pt x="609129" y="0"/>
                        </a:cubicBezTo>
                        <a:cubicBezTo>
                          <a:pt x="910465" y="-15376"/>
                          <a:pt x="897988" y="22508"/>
                          <a:pt x="1067687" y="0"/>
                        </a:cubicBezTo>
                        <a:cubicBezTo>
                          <a:pt x="1237386" y="-22508"/>
                          <a:pt x="1666965" y="36659"/>
                          <a:pt x="1902672" y="0"/>
                        </a:cubicBezTo>
                        <a:cubicBezTo>
                          <a:pt x="2138380" y="-36659"/>
                          <a:pt x="2287154" y="-401"/>
                          <a:pt x="2511801" y="0"/>
                        </a:cubicBezTo>
                        <a:cubicBezTo>
                          <a:pt x="2736448" y="401"/>
                          <a:pt x="2861702" y="-11917"/>
                          <a:pt x="3120930" y="0"/>
                        </a:cubicBezTo>
                        <a:cubicBezTo>
                          <a:pt x="3380158" y="11917"/>
                          <a:pt x="3562305" y="-30973"/>
                          <a:pt x="3955916" y="0"/>
                        </a:cubicBezTo>
                        <a:cubicBezTo>
                          <a:pt x="4349527" y="30973"/>
                          <a:pt x="4258049" y="-12838"/>
                          <a:pt x="4489759" y="0"/>
                        </a:cubicBezTo>
                        <a:cubicBezTo>
                          <a:pt x="4721469" y="12838"/>
                          <a:pt x="4911529" y="-3894"/>
                          <a:pt x="5324745" y="0"/>
                        </a:cubicBezTo>
                        <a:cubicBezTo>
                          <a:pt x="5737961" y="3894"/>
                          <a:pt x="5929086" y="-19732"/>
                          <a:pt x="6159731" y="0"/>
                        </a:cubicBezTo>
                        <a:cubicBezTo>
                          <a:pt x="6390376" y="19732"/>
                          <a:pt x="6560196" y="-9382"/>
                          <a:pt x="6844145" y="0"/>
                        </a:cubicBezTo>
                        <a:cubicBezTo>
                          <a:pt x="7128094" y="9382"/>
                          <a:pt x="7342802" y="33430"/>
                          <a:pt x="7528560" y="0"/>
                        </a:cubicBezTo>
                        <a:cubicBezTo>
                          <a:pt x="7528724" y="5613"/>
                          <a:pt x="7527932" y="7027"/>
                          <a:pt x="7528560" y="13208"/>
                        </a:cubicBezTo>
                        <a:cubicBezTo>
                          <a:pt x="7363792" y="27024"/>
                          <a:pt x="7163242" y="22834"/>
                          <a:pt x="7070002" y="13208"/>
                        </a:cubicBezTo>
                        <a:cubicBezTo>
                          <a:pt x="6976762" y="3582"/>
                          <a:pt x="6573273" y="922"/>
                          <a:pt x="6235017" y="13208"/>
                        </a:cubicBezTo>
                        <a:cubicBezTo>
                          <a:pt x="5896762" y="25494"/>
                          <a:pt x="5948449" y="12101"/>
                          <a:pt x="5701173" y="13208"/>
                        </a:cubicBezTo>
                        <a:cubicBezTo>
                          <a:pt x="5453897" y="14315"/>
                          <a:pt x="5246715" y="-7300"/>
                          <a:pt x="5016759" y="13208"/>
                        </a:cubicBezTo>
                        <a:cubicBezTo>
                          <a:pt x="4786803" y="33716"/>
                          <a:pt x="4417743" y="33170"/>
                          <a:pt x="4181773" y="13208"/>
                        </a:cubicBezTo>
                        <a:cubicBezTo>
                          <a:pt x="3945803" y="-6754"/>
                          <a:pt x="3739569" y="42225"/>
                          <a:pt x="3497358" y="13208"/>
                        </a:cubicBezTo>
                        <a:cubicBezTo>
                          <a:pt x="3255147" y="-15809"/>
                          <a:pt x="3209198" y="3014"/>
                          <a:pt x="3038801" y="13208"/>
                        </a:cubicBezTo>
                        <a:cubicBezTo>
                          <a:pt x="2868404" y="23402"/>
                          <a:pt x="2738305" y="9780"/>
                          <a:pt x="2504957" y="13208"/>
                        </a:cubicBezTo>
                        <a:cubicBezTo>
                          <a:pt x="2271609" y="16636"/>
                          <a:pt x="1872108" y="-12832"/>
                          <a:pt x="1669971" y="13208"/>
                        </a:cubicBezTo>
                        <a:cubicBezTo>
                          <a:pt x="1467834" y="39248"/>
                          <a:pt x="1256896" y="18722"/>
                          <a:pt x="985557" y="13208"/>
                        </a:cubicBezTo>
                        <a:cubicBezTo>
                          <a:pt x="714218" y="7694"/>
                          <a:pt x="319420" y="-25157"/>
                          <a:pt x="0" y="13208"/>
                        </a:cubicBezTo>
                        <a:cubicBezTo>
                          <a:pt x="-152" y="7611"/>
                          <a:pt x="-400" y="414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5FCF76-2103-520D-EED0-7912AB3E34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249971"/>
              </p:ext>
            </p:extLst>
          </p:nvPr>
        </p:nvGraphicFramePr>
        <p:xfrm>
          <a:off x="491404" y="1941243"/>
          <a:ext cx="9298857" cy="2666954"/>
        </p:xfrm>
        <a:graphic>
          <a:graphicData uri="http://schemas.openxmlformats.org/drawingml/2006/table">
            <a:tbl>
              <a:tblPr firstRow="1" firstCol="1" bandRow="1"/>
              <a:tblGrid>
                <a:gridCol w="2179920">
                  <a:extLst>
                    <a:ext uri="{9D8B030D-6E8A-4147-A177-3AD203B41FA5}">
                      <a16:colId xmlns:a16="http://schemas.microsoft.com/office/drawing/2014/main" val="3974515291"/>
                    </a:ext>
                  </a:extLst>
                </a:gridCol>
                <a:gridCol w="861598">
                  <a:extLst>
                    <a:ext uri="{9D8B030D-6E8A-4147-A177-3AD203B41FA5}">
                      <a16:colId xmlns:a16="http://schemas.microsoft.com/office/drawing/2014/main" val="92412595"/>
                    </a:ext>
                  </a:extLst>
                </a:gridCol>
                <a:gridCol w="846888">
                  <a:extLst>
                    <a:ext uri="{9D8B030D-6E8A-4147-A177-3AD203B41FA5}">
                      <a16:colId xmlns:a16="http://schemas.microsoft.com/office/drawing/2014/main" val="2157070249"/>
                    </a:ext>
                  </a:extLst>
                </a:gridCol>
                <a:gridCol w="1073044">
                  <a:extLst>
                    <a:ext uri="{9D8B030D-6E8A-4147-A177-3AD203B41FA5}">
                      <a16:colId xmlns:a16="http://schemas.microsoft.com/office/drawing/2014/main" val="2689198741"/>
                    </a:ext>
                  </a:extLst>
                </a:gridCol>
                <a:gridCol w="949854">
                  <a:extLst>
                    <a:ext uri="{9D8B030D-6E8A-4147-A177-3AD203B41FA5}">
                      <a16:colId xmlns:a16="http://schemas.microsoft.com/office/drawing/2014/main" val="1443522405"/>
                    </a:ext>
                  </a:extLst>
                </a:gridCol>
                <a:gridCol w="725536">
                  <a:extLst>
                    <a:ext uri="{9D8B030D-6E8A-4147-A177-3AD203B41FA5}">
                      <a16:colId xmlns:a16="http://schemas.microsoft.com/office/drawing/2014/main" val="88901263"/>
                    </a:ext>
                  </a:extLst>
                </a:gridCol>
                <a:gridCol w="946176">
                  <a:extLst>
                    <a:ext uri="{9D8B030D-6E8A-4147-A177-3AD203B41FA5}">
                      <a16:colId xmlns:a16="http://schemas.microsoft.com/office/drawing/2014/main" val="4234974672"/>
                    </a:ext>
                  </a:extLst>
                </a:gridCol>
                <a:gridCol w="799084">
                  <a:extLst>
                    <a:ext uri="{9D8B030D-6E8A-4147-A177-3AD203B41FA5}">
                      <a16:colId xmlns:a16="http://schemas.microsoft.com/office/drawing/2014/main" val="2205737471"/>
                    </a:ext>
                  </a:extLst>
                </a:gridCol>
                <a:gridCol w="916757">
                  <a:extLst>
                    <a:ext uri="{9D8B030D-6E8A-4147-A177-3AD203B41FA5}">
                      <a16:colId xmlns:a16="http://schemas.microsoft.com/office/drawing/2014/main" val="2760679358"/>
                    </a:ext>
                  </a:extLst>
                </a:gridCol>
              </a:tblGrid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MONDAY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TUESDAY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WEDNESDAY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THURSDAY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FRIDAY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SATURDAY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SUNDAY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WEEK AVE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299680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HANDLE TIME (AVE)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656768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99.42%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98.76%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98.38%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99.69%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99.18%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99.01%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546769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886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768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763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706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7663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97.29%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97.15%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99.04%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99.14%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98.62%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521276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307247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98.73%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99.31%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98.58%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98.95%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085670"/>
                  </a:ext>
                </a:extLst>
              </a:tr>
              <a:tr h="4853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28794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98.06%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99.30%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98.45%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99.26%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80673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EFB5F3C-AAFF-E770-0105-7F43D7CDE185}"/>
              </a:ext>
            </a:extLst>
          </p:cNvPr>
          <p:cNvGraphicFramePr>
            <a:graphicFrameLocks/>
          </p:cNvGraphicFramePr>
          <p:nvPr/>
        </p:nvGraphicFramePr>
        <p:xfrm>
          <a:off x="6276745" y="197603"/>
          <a:ext cx="5308190" cy="1170237"/>
        </p:xfrm>
        <a:graphic>
          <a:graphicData uri="http://schemas.openxmlformats.org/drawingml/2006/table">
            <a:tbl>
              <a:tblPr firstRow="1" firstCol="1" bandRow="1"/>
              <a:tblGrid>
                <a:gridCol w="2603089">
                  <a:extLst>
                    <a:ext uri="{9D8B030D-6E8A-4147-A177-3AD203B41FA5}">
                      <a16:colId xmlns:a16="http://schemas.microsoft.com/office/drawing/2014/main" val="3950608034"/>
                    </a:ext>
                  </a:extLst>
                </a:gridCol>
                <a:gridCol w="1347793">
                  <a:extLst>
                    <a:ext uri="{9D8B030D-6E8A-4147-A177-3AD203B41FA5}">
                      <a16:colId xmlns:a16="http://schemas.microsoft.com/office/drawing/2014/main" val="2679114685"/>
                    </a:ext>
                  </a:extLst>
                </a:gridCol>
                <a:gridCol w="1357308">
                  <a:extLst>
                    <a:ext uri="{9D8B030D-6E8A-4147-A177-3AD203B41FA5}">
                      <a16:colId xmlns:a16="http://schemas.microsoft.com/office/drawing/2014/main" val="1781734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TARGETS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TIME IN SECS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SERVICE LEVEL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45878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HANDLE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93.00%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14024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62695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7501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92346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D5ED90-4CD8-0B1E-7C97-4A5232FD31F1}"/>
              </a:ext>
            </a:extLst>
          </p:cNvPr>
          <p:cNvSpPr txBox="1">
            <a:spLocks/>
          </p:cNvSpPr>
          <p:nvPr/>
        </p:nvSpPr>
        <p:spPr>
          <a:xfrm>
            <a:off x="530865" y="4718661"/>
            <a:ext cx="11054070" cy="925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592" indent="-164592" defTabSz="658368">
              <a:spcBef>
                <a:spcPts val="720"/>
              </a:spcBef>
            </a:pPr>
            <a:r>
              <a:rPr lang="en-PH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targets are met except for average Chat Response Time which is </a:t>
            </a:r>
            <a:r>
              <a:rPr lang="en-PH" sz="2016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1,235%</a:t>
            </a:r>
            <a:r>
              <a:rPr lang="en-PH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higher than the target.</a:t>
            </a:r>
          </a:p>
          <a:p>
            <a:pPr marL="164592" indent="-164592" defTabSz="658368">
              <a:spcBef>
                <a:spcPts val="720"/>
              </a:spcBef>
            </a:pPr>
            <a:r>
              <a:rPr lang="en-PH" sz="2016" dirty="0"/>
              <a:t>There are days with dip in Service Level.</a:t>
            </a: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3C9C20-701B-1385-9DEB-56A43D107829}"/>
              </a:ext>
            </a:extLst>
          </p:cNvPr>
          <p:cNvSpPr txBox="1"/>
          <p:nvPr/>
        </p:nvSpPr>
        <p:spPr>
          <a:xfrm>
            <a:off x="776748" y="412955"/>
            <a:ext cx="207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latin typeface="+mj-lt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858709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334" y="228600"/>
            <a:ext cx="8803132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1701" y="1575771"/>
            <a:ext cx="7528560" cy="13208"/>
          </a:xfrm>
          <a:custGeom>
            <a:avLst/>
            <a:gdLst>
              <a:gd name="connsiteX0" fmla="*/ 0 w 7528560"/>
              <a:gd name="connsiteY0" fmla="*/ 0 h 13208"/>
              <a:gd name="connsiteX1" fmla="*/ 458558 w 7528560"/>
              <a:gd name="connsiteY1" fmla="*/ 0 h 13208"/>
              <a:gd name="connsiteX2" fmla="*/ 1293543 w 7528560"/>
              <a:gd name="connsiteY2" fmla="*/ 0 h 13208"/>
              <a:gd name="connsiteX3" fmla="*/ 2053244 w 7528560"/>
              <a:gd name="connsiteY3" fmla="*/ 0 h 13208"/>
              <a:gd name="connsiteX4" fmla="*/ 2511801 w 7528560"/>
              <a:gd name="connsiteY4" fmla="*/ 0 h 13208"/>
              <a:gd name="connsiteX5" fmla="*/ 3120930 w 7528560"/>
              <a:gd name="connsiteY5" fmla="*/ 0 h 13208"/>
              <a:gd name="connsiteX6" fmla="*/ 3955916 w 7528560"/>
              <a:gd name="connsiteY6" fmla="*/ 0 h 13208"/>
              <a:gd name="connsiteX7" fmla="*/ 4640331 w 7528560"/>
              <a:gd name="connsiteY7" fmla="*/ 0 h 13208"/>
              <a:gd name="connsiteX8" fmla="*/ 5400031 w 7528560"/>
              <a:gd name="connsiteY8" fmla="*/ 0 h 13208"/>
              <a:gd name="connsiteX9" fmla="*/ 6009160 w 7528560"/>
              <a:gd name="connsiteY9" fmla="*/ 0 h 13208"/>
              <a:gd name="connsiteX10" fmla="*/ 6693574 w 7528560"/>
              <a:gd name="connsiteY10" fmla="*/ 0 h 13208"/>
              <a:gd name="connsiteX11" fmla="*/ 7528560 w 7528560"/>
              <a:gd name="connsiteY11" fmla="*/ 0 h 13208"/>
              <a:gd name="connsiteX12" fmla="*/ 7528560 w 7528560"/>
              <a:gd name="connsiteY12" fmla="*/ 13208 h 13208"/>
              <a:gd name="connsiteX13" fmla="*/ 7070002 w 7528560"/>
              <a:gd name="connsiteY13" fmla="*/ 13208 h 13208"/>
              <a:gd name="connsiteX14" fmla="*/ 6611445 w 7528560"/>
              <a:gd name="connsiteY14" fmla="*/ 13208 h 13208"/>
              <a:gd name="connsiteX15" fmla="*/ 5851744 w 7528560"/>
              <a:gd name="connsiteY15" fmla="*/ 13208 h 13208"/>
              <a:gd name="connsiteX16" fmla="*/ 5393187 w 7528560"/>
              <a:gd name="connsiteY16" fmla="*/ 13208 h 13208"/>
              <a:gd name="connsiteX17" fmla="*/ 4708772 w 7528560"/>
              <a:gd name="connsiteY17" fmla="*/ 13208 h 13208"/>
              <a:gd name="connsiteX18" fmla="*/ 4174929 w 7528560"/>
              <a:gd name="connsiteY18" fmla="*/ 13208 h 13208"/>
              <a:gd name="connsiteX19" fmla="*/ 3490514 w 7528560"/>
              <a:gd name="connsiteY19" fmla="*/ 13208 h 13208"/>
              <a:gd name="connsiteX20" fmla="*/ 2806100 w 7528560"/>
              <a:gd name="connsiteY20" fmla="*/ 13208 h 13208"/>
              <a:gd name="connsiteX21" fmla="*/ 2121685 w 7528560"/>
              <a:gd name="connsiteY21" fmla="*/ 13208 h 13208"/>
              <a:gd name="connsiteX22" fmla="*/ 1437271 w 7528560"/>
              <a:gd name="connsiteY22" fmla="*/ 13208 h 13208"/>
              <a:gd name="connsiteX23" fmla="*/ 828142 w 7528560"/>
              <a:gd name="connsiteY23" fmla="*/ 13208 h 13208"/>
              <a:gd name="connsiteX24" fmla="*/ 0 w 7528560"/>
              <a:gd name="connsiteY24" fmla="*/ 13208 h 13208"/>
              <a:gd name="connsiteX25" fmla="*/ 0 w 7528560"/>
              <a:gd name="connsiteY25" fmla="*/ 0 h 13208"/>
              <a:gd name="connsiteX0" fmla="*/ 0 w 7528560"/>
              <a:gd name="connsiteY0" fmla="*/ 0 h 13208"/>
              <a:gd name="connsiteX1" fmla="*/ 609129 w 7528560"/>
              <a:gd name="connsiteY1" fmla="*/ 0 h 13208"/>
              <a:gd name="connsiteX2" fmla="*/ 1067687 w 7528560"/>
              <a:gd name="connsiteY2" fmla="*/ 0 h 13208"/>
              <a:gd name="connsiteX3" fmla="*/ 1902672 w 7528560"/>
              <a:gd name="connsiteY3" fmla="*/ 0 h 13208"/>
              <a:gd name="connsiteX4" fmla="*/ 2511801 w 7528560"/>
              <a:gd name="connsiteY4" fmla="*/ 0 h 13208"/>
              <a:gd name="connsiteX5" fmla="*/ 3120930 w 7528560"/>
              <a:gd name="connsiteY5" fmla="*/ 0 h 13208"/>
              <a:gd name="connsiteX6" fmla="*/ 3955916 w 7528560"/>
              <a:gd name="connsiteY6" fmla="*/ 0 h 13208"/>
              <a:gd name="connsiteX7" fmla="*/ 4489759 w 7528560"/>
              <a:gd name="connsiteY7" fmla="*/ 0 h 13208"/>
              <a:gd name="connsiteX8" fmla="*/ 5324745 w 7528560"/>
              <a:gd name="connsiteY8" fmla="*/ 0 h 13208"/>
              <a:gd name="connsiteX9" fmla="*/ 6159731 w 7528560"/>
              <a:gd name="connsiteY9" fmla="*/ 0 h 13208"/>
              <a:gd name="connsiteX10" fmla="*/ 6844145 w 7528560"/>
              <a:gd name="connsiteY10" fmla="*/ 0 h 13208"/>
              <a:gd name="connsiteX11" fmla="*/ 7528560 w 7528560"/>
              <a:gd name="connsiteY11" fmla="*/ 0 h 13208"/>
              <a:gd name="connsiteX12" fmla="*/ 7528560 w 7528560"/>
              <a:gd name="connsiteY12" fmla="*/ 13208 h 13208"/>
              <a:gd name="connsiteX13" fmla="*/ 7070002 w 7528560"/>
              <a:gd name="connsiteY13" fmla="*/ 13208 h 13208"/>
              <a:gd name="connsiteX14" fmla="*/ 6235017 w 7528560"/>
              <a:gd name="connsiteY14" fmla="*/ 13208 h 13208"/>
              <a:gd name="connsiteX15" fmla="*/ 5701173 w 7528560"/>
              <a:gd name="connsiteY15" fmla="*/ 13208 h 13208"/>
              <a:gd name="connsiteX16" fmla="*/ 5016759 w 7528560"/>
              <a:gd name="connsiteY16" fmla="*/ 13208 h 13208"/>
              <a:gd name="connsiteX17" fmla="*/ 4181773 w 7528560"/>
              <a:gd name="connsiteY17" fmla="*/ 13208 h 13208"/>
              <a:gd name="connsiteX18" fmla="*/ 3497358 w 7528560"/>
              <a:gd name="connsiteY18" fmla="*/ 13208 h 13208"/>
              <a:gd name="connsiteX19" fmla="*/ 3038801 w 7528560"/>
              <a:gd name="connsiteY19" fmla="*/ 13208 h 13208"/>
              <a:gd name="connsiteX20" fmla="*/ 2504957 w 7528560"/>
              <a:gd name="connsiteY20" fmla="*/ 13208 h 13208"/>
              <a:gd name="connsiteX21" fmla="*/ 1669971 w 7528560"/>
              <a:gd name="connsiteY21" fmla="*/ 13208 h 13208"/>
              <a:gd name="connsiteX22" fmla="*/ 985557 w 7528560"/>
              <a:gd name="connsiteY22" fmla="*/ 13208 h 13208"/>
              <a:gd name="connsiteX23" fmla="*/ 0 w 7528560"/>
              <a:gd name="connsiteY23" fmla="*/ 13208 h 13208"/>
              <a:gd name="connsiteX24" fmla="*/ 0 w 7528560"/>
              <a:gd name="connsiteY24" fmla="*/ 0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8560" h="13208" fill="none" extrusionOk="0">
                <a:moveTo>
                  <a:pt x="0" y="0"/>
                </a:moveTo>
                <a:cubicBezTo>
                  <a:pt x="177629" y="9780"/>
                  <a:pt x="274262" y="-15799"/>
                  <a:pt x="458558" y="0"/>
                </a:cubicBezTo>
                <a:cubicBezTo>
                  <a:pt x="642814" y="1770"/>
                  <a:pt x="966042" y="-32668"/>
                  <a:pt x="1293543" y="0"/>
                </a:cubicBezTo>
                <a:cubicBezTo>
                  <a:pt x="1638594" y="2775"/>
                  <a:pt x="1848940" y="12865"/>
                  <a:pt x="2053244" y="0"/>
                </a:cubicBezTo>
                <a:cubicBezTo>
                  <a:pt x="2287362" y="-8586"/>
                  <a:pt x="2382114" y="11556"/>
                  <a:pt x="2511801" y="0"/>
                </a:cubicBezTo>
                <a:cubicBezTo>
                  <a:pt x="2648912" y="-1768"/>
                  <a:pt x="2828412" y="-26028"/>
                  <a:pt x="3120930" y="0"/>
                </a:cubicBezTo>
                <a:cubicBezTo>
                  <a:pt x="3410189" y="-14831"/>
                  <a:pt x="3558910" y="19633"/>
                  <a:pt x="3955916" y="0"/>
                </a:cubicBezTo>
                <a:cubicBezTo>
                  <a:pt x="4368199" y="-4792"/>
                  <a:pt x="4472409" y="11790"/>
                  <a:pt x="4640331" y="0"/>
                </a:cubicBezTo>
                <a:cubicBezTo>
                  <a:pt x="4835695" y="26193"/>
                  <a:pt x="5164192" y="-12455"/>
                  <a:pt x="5400031" y="0"/>
                </a:cubicBezTo>
                <a:cubicBezTo>
                  <a:pt x="5600657" y="-20890"/>
                  <a:pt x="5838060" y="8675"/>
                  <a:pt x="6009160" y="0"/>
                </a:cubicBezTo>
                <a:cubicBezTo>
                  <a:pt x="6209557" y="-8854"/>
                  <a:pt x="6364170" y="-40512"/>
                  <a:pt x="6693574" y="0"/>
                </a:cubicBezTo>
                <a:cubicBezTo>
                  <a:pt x="6980779" y="44699"/>
                  <a:pt x="7225747" y="69290"/>
                  <a:pt x="7528560" y="0"/>
                </a:cubicBezTo>
                <a:cubicBezTo>
                  <a:pt x="7527779" y="2446"/>
                  <a:pt x="7529412" y="7548"/>
                  <a:pt x="7528560" y="13208"/>
                </a:cubicBezTo>
                <a:cubicBezTo>
                  <a:pt x="7385716" y="3847"/>
                  <a:pt x="7217389" y="2812"/>
                  <a:pt x="7070002" y="13208"/>
                </a:cubicBezTo>
                <a:cubicBezTo>
                  <a:pt x="6910910" y="39560"/>
                  <a:pt x="6792516" y="971"/>
                  <a:pt x="6611445" y="13208"/>
                </a:cubicBezTo>
                <a:cubicBezTo>
                  <a:pt x="6435364" y="-40609"/>
                  <a:pt x="6177376" y="-56424"/>
                  <a:pt x="5851744" y="13208"/>
                </a:cubicBezTo>
                <a:cubicBezTo>
                  <a:pt x="5534004" y="38808"/>
                  <a:pt x="5515923" y="-10717"/>
                  <a:pt x="5393187" y="13208"/>
                </a:cubicBezTo>
                <a:cubicBezTo>
                  <a:pt x="5286102" y="22541"/>
                  <a:pt x="5094654" y="-10266"/>
                  <a:pt x="4708772" y="13208"/>
                </a:cubicBezTo>
                <a:cubicBezTo>
                  <a:pt x="4378033" y="19462"/>
                  <a:pt x="4322642" y="6664"/>
                  <a:pt x="4174929" y="13208"/>
                </a:cubicBezTo>
                <a:cubicBezTo>
                  <a:pt x="4019334" y="61300"/>
                  <a:pt x="3691661" y="23180"/>
                  <a:pt x="3490514" y="13208"/>
                </a:cubicBezTo>
                <a:cubicBezTo>
                  <a:pt x="3299486" y="10454"/>
                  <a:pt x="3091655" y="46464"/>
                  <a:pt x="2806100" y="13208"/>
                </a:cubicBezTo>
                <a:cubicBezTo>
                  <a:pt x="2495925" y="-11933"/>
                  <a:pt x="2260593" y="8158"/>
                  <a:pt x="2121685" y="13208"/>
                </a:cubicBezTo>
                <a:cubicBezTo>
                  <a:pt x="1938422" y="10541"/>
                  <a:pt x="1655468" y="56850"/>
                  <a:pt x="1437271" y="13208"/>
                </a:cubicBezTo>
                <a:cubicBezTo>
                  <a:pt x="1203223" y="-24753"/>
                  <a:pt x="1040304" y="-4522"/>
                  <a:pt x="828142" y="13208"/>
                </a:cubicBezTo>
                <a:cubicBezTo>
                  <a:pt x="614588" y="30704"/>
                  <a:pt x="157287" y="40082"/>
                  <a:pt x="0" y="13208"/>
                </a:cubicBezTo>
                <a:cubicBezTo>
                  <a:pt x="179" y="6970"/>
                  <a:pt x="-583" y="4878"/>
                  <a:pt x="0" y="0"/>
                </a:cubicBezTo>
                <a:close/>
              </a:path>
              <a:path w="7528560" h="13208" stroke="0" extrusionOk="0">
                <a:moveTo>
                  <a:pt x="0" y="0"/>
                </a:moveTo>
                <a:cubicBezTo>
                  <a:pt x="104108" y="23943"/>
                  <a:pt x="290893" y="57566"/>
                  <a:pt x="609129" y="0"/>
                </a:cubicBezTo>
                <a:cubicBezTo>
                  <a:pt x="904512" y="-13946"/>
                  <a:pt x="901283" y="31547"/>
                  <a:pt x="1067687" y="0"/>
                </a:cubicBezTo>
                <a:cubicBezTo>
                  <a:pt x="1196272" y="-29643"/>
                  <a:pt x="1665282" y="-6943"/>
                  <a:pt x="1902672" y="0"/>
                </a:cubicBezTo>
                <a:cubicBezTo>
                  <a:pt x="2145183" y="-49683"/>
                  <a:pt x="2302963" y="-16844"/>
                  <a:pt x="2511801" y="0"/>
                </a:cubicBezTo>
                <a:cubicBezTo>
                  <a:pt x="2739138" y="-1452"/>
                  <a:pt x="2881814" y="-28929"/>
                  <a:pt x="3120930" y="0"/>
                </a:cubicBezTo>
                <a:cubicBezTo>
                  <a:pt x="3384379" y="35746"/>
                  <a:pt x="3580949" y="-48427"/>
                  <a:pt x="3955916" y="0"/>
                </a:cubicBezTo>
                <a:cubicBezTo>
                  <a:pt x="4364516" y="31895"/>
                  <a:pt x="4257844" y="-15374"/>
                  <a:pt x="4489759" y="0"/>
                </a:cubicBezTo>
                <a:cubicBezTo>
                  <a:pt x="4691600" y="16118"/>
                  <a:pt x="4916808" y="2539"/>
                  <a:pt x="5324745" y="0"/>
                </a:cubicBezTo>
                <a:cubicBezTo>
                  <a:pt x="5724499" y="36696"/>
                  <a:pt x="5942833" y="-24560"/>
                  <a:pt x="6159731" y="0"/>
                </a:cubicBezTo>
                <a:cubicBezTo>
                  <a:pt x="6402860" y="-10222"/>
                  <a:pt x="6564983" y="-7269"/>
                  <a:pt x="6844145" y="0"/>
                </a:cubicBezTo>
                <a:cubicBezTo>
                  <a:pt x="7140641" y="-10314"/>
                  <a:pt x="7375452" y="22540"/>
                  <a:pt x="7528560" y="0"/>
                </a:cubicBezTo>
                <a:cubicBezTo>
                  <a:pt x="7528867" y="5639"/>
                  <a:pt x="7527940" y="7125"/>
                  <a:pt x="7528560" y="13208"/>
                </a:cubicBezTo>
                <a:cubicBezTo>
                  <a:pt x="7342801" y="19138"/>
                  <a:pt x="7173686" y="22146"/>
                  <a:pt x="7070002" y="13208"/>
                </a:cubicBezTo>
                <a:cubicBezTo>
                  <a:pt x="6976234" y="-19028"/>
                  <a:pt x="6590109" y="-11292"/>
                  <a:pt x="6235017" y="13208"/>
                </a:cubicBezTo>
                <a:cubicBezTo>
                  <a:pt x="5899847" y="31691"/>
                  <a:pt x="5956579" y="11924"/>
                  <a:pt x="5701173" y="13208"/>
                </a:cubicBezTo>
                <a:cubicBezTo>
                  <a:pt x="5475217" y="-7546"/>
                  <a:pt x="5258834" y="-35672"/>
                  <a:pt x="5016759" y="13208"/>
                </a:cubicBezTo>
                <a:cubicBezTo>
                  <a:pt x="4840039" y="57798"/>
                  <a:pt x="4441752" y="12378"/>
                  <a:pt x="4181773" y="13208"/>
                </a:cubicBezTo>
                <a:cubicBezTo>
                  <a:pt x="3962511" y="-875"/>
                  <a:pt x="3744319" y="14016"/>
                  <a:pt x="3497358" y="13208"/>
                </a:cubicBezTo>
                <a:cubicBezTo>
                  <a:pt x="3252079" y="-22582"/>
                  <a:pt x="3209589" y="5947"/>
                  <a:pt x="3038801" y="13208"/>
                </a:cubicBezTo>
                <a:cubicBezTo>
                  <a:pt x="2847025" y="18283"/>
                  <a:pt x="2738194" y="6752"/>
                  <a:pt x="2504957" y="13208"/>
                </a:cubicBezTo>
                <a:cubicBezTo>
                  <a:pt x="2259701" y="6309"/>
                  <a:pt x="1858679" y="2978"/>
                  <a:pt x="1669971" y="13208"/>
                </a:cubicBezTo>
                <a:cubicBezTo>
                  <a:pt x="1486761" y="50595"/>
                  <a:pt x="1278765" y="15572"/>
                  <a:pt x="985557" y="13208"/>
                </a:cubicBezTo>
                <a:cubicBezTo>
                  <a:pt x="722921" y="11468"/>
                  <a:pt x="355478" y="-1874"/>
                  <a:pt x="0" y="13208"/>
                </a:cubicBezTo>
                <a:cubicBezTo>
                  <a:pt x="-291" y="8032"/>
                  <a:pt x="-80" y="3962"/>
                  <a:pt x="0" y="0"/>
                </a:cubicBezTo>
                <a:close/>
              </a:path>
              <a:path w="7528560" h="13208" fill="none" stroke="0" extrusionOk="0">
                <a:moveTo>
                  <a:pt x="0" y="0"/>
                </a:moveTo>
                <a:cubicBezTo>
                  <a:pt x="152205" y="8997"/>
                  <a:pt x="259441" y="-1239"/>
                  <a:pt x="458558" y="0"/>
                </a:cubicBezTo>
                <a:cubicBezTo>
                  <a:pt x="705979" y="16217"/>
                  <a:pt x="872366" y="15460"/>
                  <a:pt x="1293543" y="0"/>
                </a:cubicBezTo>
                <a:cubicBezTo>
                  <a:pt x="1650386" y="3692"/>
                  <a:pt x="1840177" y="32421"/>
                  <a:pt x="2053244" y="0"/>
                </a:cubicBezTo>
                <a:cubicBezTo>
                  <a:pt x="2236265" y="-16927"/>
                  <a:pt x="2407078" y="15463"/>
                  <a:pt x="2511801" y="0"/>
                </a:cubicBezTo>
                <a:cubicBezTo>
                  <a:pt x="2663319" y="-1628"/>
                  <a:pt x="2849784" y="-2874"/>
                  <a:pt x="3120930" y="0"/>
                </a:cubicBezTo>
                <a:cubicBezTo>
                  <a:pt x="3370266" y="-19809"/>
                  <a:pt x="3543390" y="28914"/>
                  <a:pt x="3955916" y="0"/>
                </a:cubicBezTo>
                <a:cubicBezTo>
                  <a:pt x="4353916" y="-33061"/>
                  <a:pt x="4450906" y="13121"/>
                  <a:pt x="4640331" y="0"/>
                </a:cubicBezTo>
                <a:cubicBezTo>
                  <a:pt x="4850988" y="26169"/>
                  <a:pt x="5206277" y="29817"/>
                  <a:pt x="5400031" y="0"/>
                </a:cubicBezTo>
                <a:cubicBezTo>
                  <a:pt x="5576782" y="-31562"/>
                  <a:pt x="5820797" y="8840"/>
                  <a:pt x="6009160" y="0"/>
                </a:cubicBezTo>
                <a:cubicBezTo>
                  <a:pt x="6225034" y="27546"/>
                  <a:pt x="6371863" y="-19576"/>
                  <a:pt x="6693574" y="0"/>
                </a:cubicBezTo>
                <a:cubicBezTo>
                  <a:pt x="7043038" y="69727"/>
                  <a:pt x="7243135" y="49959"/>
                  <a:pt x="7528560" y="0"/>
                </a:cubicBezTo>
                <a:cubicBezTo>
                  <a:pt x="7528414" y="2345"/>
                  <a:pt x="7528702" y="8173"/>
                  <a:pt x="7528560" y="13208"/>
                </a:cubicBezTo>
                <a:cubicBezTo>
                  <a:pt x="7373449" y="607"/>
                  <a:pt x="7172762" y="-16714"/>
                  <a:pt x="7070002" y="13208"/>
                </a:cubicBezTo>
                <a:cubicBezTo>
                  <a:pt x="6909762" y="24873"/>
                  <a:pt x="6788018" y="3155"/>
                  <a:pt x="6611445" y="13208"/>
                </a:cubicBezTo>
                <a:cubicBezTo>
                  <a:pt x="6432116" y="-14940"/>
                  <a:pt x="6121011" y="12273"/>
                  <a:pt x="5851744" y="13208"/>
                </a:cubicBezTo>
                <a:cubicBezTo>
                  <a:pt x="5538927" y="42304"/>
                  <a:pt x="5516712" y="-3334"/>
                  <a:pt x="5393187" y="13208"/>
                </a:cubicBezTo>
                <a:cubicBezTo>
                  <a:pt x="5272599" y="51709"/>
                  <a:pt x="5074463" y="-24959"/>
                  <a:pt x="4708772" y="13208"/>
                </a:cubicBezTo>
                <a:cubicBezTo>
                  <a:pt x="4370615" y="39028"/>
                  <a:pt x="4315177" y="14370"/>
                  <a:pt x="4174929" y="13208"/>
                </a:cubicBezTo>
                <a:cubicBezTo>
                  <a:pt x="4044665" y="42980"/>
                  <a:pt x="3683933" y="32833"/>
                  <a:pt x="3490514" y="13208"/>
                </a:cubicBezTo>
                <a:cubicBezTo>
                  <a:pt x="3289917" y="-23586"/>
                  <a:pt x="3077786" y="43218"/>
                  <a:pt x="2806100" y="13208"/>
                </a:cubicBezTo>
                <a:cubicBezTo>
                  <a:pt x="2530078" y="-3489"/>
                  <a:pt x="2255993" y="47494"/>
                  <a:pt x="2121685" y="13208"/>
                </a:cubicBezTo>
                <a:cubicBezTo>
                  <a:pt x="1961551" y="35911"/>
                  <a:pt x="1641358" y="18004"/>
                  <a:pt x="1437271" y="13208"/>
                </a:cubicBezTo>
                <a:cubicBezTo>
                  <a:pt x="1225819" y="-9436"/>
                  <a:pt x="1017099" y="-49962"/>
                  <a:pt x="828142" y="13208"/>
                </a:cubicBezTo>
                <a:cubicBezTo>
                  <a:pt x="655219" y="44276"/>
                  <a:pt x="137601" y="39226"/>
                  <a:pt x="0" y="13208"/>
                </a:cubicBezTo>
                <a:cubicBezTo>
                  <a:pt x="297" y="7775"/>
                  <a:pt x="-761" y="446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28560"/>
                      <a:gd name="connsiteY0" fmla="*/ 0 h 13208"/>
                      <a:gd name="connsiteX1" fmla="*/ 458558 w 7528560"/>
                      <a:gd name="connsiteY1" fmla="*/ 0 h 13208"/>
                      <a:gd name="connsiteX2" fmla="*/ 1293543 w 7528560"/>
                      <a:gd name="connsiteY2" fmla="*/ 0 h 13208"/>
                      <a:gd name="connsiteX3" fmla="*/ 2053244 w 7528560"/>
                      <a:gd name="connsiteY3" fmla="*/ 0 h 13208"/>
                      <a:gd name="connsiteX4" fmla="*/ 2511801 w 7528560"/>
                      <a:gd name="connsiteY4" fmla="*/ 0 h 13208"/>
                      <a:gd name="connsiteX5" fmla="*/ 3120930 w 7528560"/>
                      <a:gd name="connsiteY5" fmla="*/ 0 h 13208"/>
                      <a:gd name="connsiteX6" fmla="*/ 3955916 w 7528560"/>
                      <a:gd name="connsiteY6" fmla="*/ 0 h 13208"/>
                      <a:gd name="connsiteX7" fmla="*/ 4640331 w 7528560"/>
                      <a:gd name="connsiteY7" fmla="*/ 0 h 13208"/>
                      <a:gd name="connsiteX8" fmla="*/ 5400031 w 7528560"/>
                      <a:gd name="connsiteY8" fmla="*/ 0 h 13208"/>
                      <a:gd name="connsiteX9" fmla="*/ 6009160 w 7528560"/>
                      <a:gd name="connsiteY9" fmla="*/ 0 h 13208"/>
                      <a:gd name="connsiteX10" fmla="*/ 6693574 w 7528560"/>
                      <a:gd name="connsiteY10" fmla="*/ 0 h 13208"/>
                      <a:gd name="connsiteX11" fmla="*/ 7528560 w 7528560"/>
                      <a:gd name="connsiteY11" fmla="*/ 0 h 13208"/>
                      <a:gd name="connsiteX12" fmla="*/ 7528560 w 7528560"/>
                      <a:gd name="connsiteY12" fmla="*/ 13208 h 13208"/>
                      <a:gd name="connsiteX13" fmla="*/ 7070002 w 7528560"/>
                      <a:gd name="connsiteY13" fmla="*/ 13208 h 13208"/>
                      <a:gd name="connsiteX14" fmla="*/ 6611445 w 7528560"/>
                      <a:gd name="connsiteY14" fmla="*/ 13208 h 13208"/>
                      <a:gd name="connsiteX15" fmla="*/ 5851744 w 7528560"/>
                      <a:gd name="connsiteY15" fmla="*/ 13208 h 13208"/>
                      <a:gd name="connsiteX16" fmla="*/ 5393187 w 7528560"/>
                      <a:gd name="connsiteY16" fmla="*/ 13208 h 13208"/>
                      <a:gd name="connsiteX17" fmla="*/ 4708772 w 7528560"/>
                      <a:gd name="connsiteY17" fmla="*/ 13208 h 13208"/>
                      <a:gd name="connsiteX18" fmla="*/ 4174929 w 7528560"/>
                      <a:gd name="connsiteY18" fmla="*/ 13208 h 13208"/>
                      <a:gd name="connsiteX19" fmla="*/ 3490514 w 7528560"/>
                      <a:gd name="connsiteY19" fmla="*/ 13208 h 13208"/>
                      <a:gd name="connsiteX20" fmla="*/ 2806100 w 7528560"/>
                      <a:gd name="connsiteY20" fmla="*/ 13208 h 13208"/>
                      <a:gd name="connsiteX21" fmla="*/ 2121685 w 7528560"/>
                      <a:gd name="connsiteY21" fmla="*/ 13208 h 13208"/>
                      <a:gd name="connsiteX22" fmla="*/ 1437271 w 7528560"/>
                      <a:gd name="connsiteY22" fmla="*/ 13208 h 13208"/>
                      <a:gd name="connsiteX23" fmla="*/ 828142 w 7528560"/>
                      <a:gd name="connsiteY23" fmla="*/ 13208 h 13208"/>
                      <a:gd name="connsiteX24" fmla="*/ 0 w 7528560"/>
                      <a:gd name="connsiteY24" fmla="*/ 13208 h 13208"/>
                      <a:gd name="connsiteX25" fmla="*/ 0 w 7528560"/>
                      <a:gd name="connsiteY25" fmla="*/ 0 h 13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7528560" h="13208" fill="none" extrusionOk="0">
                        <a:moveTo>
                          <a:pt x="0" y="0"/>
                        </a:moveTo>
                        <a:cubicBezTo>
                          <a:pt x="166738" y="17961"/>
                          <a:pt x="267650" y="-4320"/>
                          <a:pt x="458558" y="0"/>
                        </a:cubicBezTo>
                        <a:cubicBezTo>
                          <a:pt x="649466" y="4320"/>
                          <a:pt x="918593" y="13990"/>
                          <a:pt x="1293543" y="0"/>
                        </a:cubicBezTo>
                        <a:cubicBezTo>
                          <a:pt x="1668493" y="-13990"/>
                          <a:pt x="1845434" y="3365"/>
                          <a:pt x="2053244" y="0"/>
                        </a:cubicBezTo>
                        <a:cubicBezTo>
                          <a:pt x="2261054" y="-3365"/>
                          <a:pt x="2384015" y="4443"/>
                          <a:pt x="2511801" y="0"/>
                        </a:cubicBezTo>
                        <a:cubicBezTo>
                          <a:pt x="2639587" y="-4443"/>
                          <a:pt x="2841036" y="15129"/>
                          <a:pt x="3120930" y="0"/>
                        </a:cubicBezTo>
                        <a:cubicBezTo>
                          <a:pt x="3400824" y="-15129"/>
                          <a:pt x="3556215" y="16840"/>
                          <a:pt x="3955916" y="0"/>
                        </a:cubicBezTo>
                        <a:cubicBezTo>
                          <a:pt x="4355617" y="-16840"/>
                          <a:pt x="4464962" y="-6413"/>
                          <a:pt x="4640331" y="0"/>
                        </a:cubicBezTo>
                        <a:cubicBezTo>
                          <a:pt x="4815700" y="6413"/>
                          <a:pt x="5193506" y="26746"/>
                          <a:pt x="5400031" y="0"/>
                        </a:cubicBezTo>
                        <a:cubicBezTo>
                          <a:pt x="5606556" y="-26746"/>
                          <a:pt x="5813989" y="3273"/>
                          <a:pt x="6009160" y="0"/>
                        </a:cubicBezTo>
                        <a:cubicBezTo>
                          <a:pt x="6204331" y="-3273"/>
                          <a:pt x="6371023" y="-28272"/>
                          <a:pt x="6693574" y="0"/>
                        </a:cubicBezTo>
                        <a:cubicBezTo>
                          <a:pt x="7016125" y="28272"/>
                          <a:pt x="7222797" y="25047"/>
                          <a:pt x="7528560" y="0"/>
                        </a:cubicBezTo>
                        <a:cubicBezTo>
                          <a:pt x="7528004" y="2704"/>
                          <a:pt x="7528662" y="8360"/>
                          <a:pt x="7528560" y="13208"/>
                        </a:cubicBezTo>
                        <a:cubicBezTo>
                          <a:pt x="7381946" y="-788"/>
                          <a:pt x="7195663" y="-912"/>
                          <a:pt x="7070002" y="13208"/>
                        </a:cubicBezTo>
                        <a:cubicBezTo>
                          <a:pt x="6944341" y="27328"/>
                          <a:pt x="6792867" y="13039"/>
                          <a:pt x="6611445" y="13208"/>
                        </a:cubicBezTo>
                        <a:cubicBezTo>
                          <a:pt x="6430023" y="13377"/>
                          <a:pt x="6162292" y="-11831"/>
                          <a:pt x="5851744" y="13208"/>
                        </a:cubicBezTo>
                        <a:cubicBezTo>
                          <a:pt x="5541196" y="38247"/>
                          <a:pt x="5512968" y="-6116"/>
                          <a:pt x="5393187" y="13208"/>
                        </a:cubicBezTo>
                        <a:cubicBezTo>
                          <a:pt x="5273406" y="32532"/>
                          <a:pt x="5042923" y="-6251"/>
                          <a:pt x="4708772" y="13208"/>
                        </a:cubicBezTo>
                        <a:cubicBezTo>
                          <a:pt x="4374622" y="32667"/>
                          <a:pt x="4320668" y="14077"/>
                          <a:pt x="4174929" y="13208"/>
                        </a:cubicBezTo>
                        <a:cubicBezTo>
                          <a:pt x="4029190" y="12339"/>
                          <a:pt x="3695149" y="26918"/>
                          <a:pt x="3490514" y="13208"/>
                        </a:cubicBezTo>
                        <a:cubicBezTo>
                          <a:pt x="3285880" y="-502"/>
                          <a:pt x="3098978" y="44417"/>
                          <a:pt x="2806100" y="13208"/>
                        </a:cubicBezTo>
                        <a:cubicBezTo>
                          <a:pt x="2513222" y="-18001"/>
                          <a:pt x="2261074" y="32151"/>
                          <a:pt x="2121685" y="13208"/>
                        </a:cubicBezTo>
                        <a:cubicBezTo>
                          <a:pt x="1982296" y="-5735"/>
                          <a:pt x="1656691" y="38348"/>
                          <a:pt x="1437271" y="13208"/>
                        </a:cubicBezTo>
                        <a:cubicBezTo>
                          <a:pt x="1217851" y="-11932"/>
                          <a:pt x="1019197" y="-6437"/>
                          <a:pt x="828142" y="13208"/>
                        </a:cubicBezTo>
                        <a:cubicBezTo>
                          <a:pt x="637087" y="32853"/>
                          <a:pt x="180966" y="29710"/>
                          <a:pt x="0" y="13208"/>
                        </a:cubicBezTo>
                        <a:cubicBezTo>
                          <a:pt x="453" y="7289"/>
                          <a:pt x="-592" y="4995"/>
                          <a:pt x="0" y="0"/>
                        </a:cubicBezTo>
                        <a:close/>
                      </a:path>
                      <a:path w="7528560" h="13208" stroke="0" extrusionOk="0">
                        <a:moveTo>
                          <a:pt x="0" y="0"/>
                        </a:moveTo>
                        <a:cubicBezTo>
                          <a:pt x="123799" y="-4656"/>
                          <a:pt x="307793" y="15376"/>
                          <a:pt x="609129" y="0"/>
                        </a:cubicBezTo>
                        <a:cubicBezTo>
                          <a:pt x="910465" y="-15376"/>
                          <a:pt x="897988" y="22508"/>
                          <a:pt x="1067687" y="0"/>
                        </a:cubicBezTo>
                        <a:cubicBezTo>
                          <a:pt x="1237386" y="-22508"/>
                          <a:pt x="1666965" y="36659"/>
                          <a:pt x="1902672" y="0"/>
                        </a:cubicBezTo>
                        <a:cubicBezTo>
                          <a:pt x="2138380" y="-36659"/>
                          <a:pt x="2287154" y="-401"/>
                          <a:pt x="2511801" y="0"/>
                        </a:cubicBezTo>
                        <a:cubicBezTo>
                          <a:pt x="2736448" y="401"/>
                          <a:pt x="2861702" y="-11917"/>
                          <a:pt x="3120930" y="0"/>
                        </a:cubicBezTo>
                        <a:cubicBezTo>
                          <a:pt x="3380158" y="11917"/>
                          <a:pt x="3562305" y="-30973"/>
                          <a:pt x="3955916" y="0"/>
                        </a:cubicBezTo>
                        <a:cubicBezTo>
                          <a:pt x="4349527" y="30973"/>
                          <a:pt x="4258049" y="-12838"/>
                          <a:pt x="4489759" y="0"/>
                        </a:cubicBezTo>
                        <a:cubicBezTo>
                          <a:pt x="4721469" y="12838"/>
                          <a:pt x="4911529" y="-3894"/>
                          <a:pt x="5324745" y="0"/>
                        </a:cubicBezTo>
                        <a:cubicBezTo>
                          <a:pt x="5737961" y="3894"/>
                          <a:pt x="5929086" y="-19732"/>
                          <a:pt x="6159731" y="0"/>
                        </a:cubicBezTo>
                        <a:cubicBezTo>
                          <a:pt x="6390376" y="19732"/>
                          <a:pt x="6560196" y="-9382"/>
                          <a:pt x="6844145" y="0"/>
                        </a:cubicBezTo>
                        <a:cubicBezTo>
                          <a:pt x="7128094" y="9382"/>
                          <a:pt x="7342802" y="33430"/>
                          <a:pt x="7528560" y="0"/>
                        </a:cubicBezTo>
                        <a:cubicBezTo>
                          <a:pt x="7528724" y="5613"/>
                          <a:pt x="7527932" y="7027"/>
                          <a:pt x="7528560" y="13208"/>
                        </a:cubicBezTo>
                        <a:cubicBezTo>
                          <a:pt x="7363792" y="27024"/>
                          <a:pt x="7163242" y="22834"/>
                          <a:pt x="7070002" y="13208"/>
                        </a:cubicBezTo>
                        <a:cubicBezTo>
                          <a:pt x="6976762" y="3582"/>
                          <a:pt x="6573273" y="922"/>
                          <a:pt x="6235017" y="13208"/>
                        </a:cubicBezTo>
                        <a:cubicBezTo>
                          <a:pt x="5896762" y="25494"/>
                          <a:pt x="5948449" y="12101"/>
                          <a:pt x="5701173" y="13208"/>
                        </a:cubicBezTo>
                        <a:cubicBezTo>
                          <a:pt x="5453897" y="14315"/>
                          <a:pt x="5246715" y="-7300"/>
                          <a:pt x="5016759" y="13208"/>
                        </a:cubicBezTo>
                        <a:cubicBezTo>
                          <a:pt x="4786803" y="33716"/>
                          <a:pt x="4417743" y="33170"/>
                          <a:pt x="4181773" y="13208"/>
                        </a:cubicBezTo>
                        <a:cubicBezTo>
                          <a:pt x="3945803" y="-6754"/>
                          <a:pt x="3739569" y="42225"/>
                          <a:pt x="3497358" y="13208"/>
                        </a:cubicBezTo>
                        <a:cubicBezTo>
                          <a:pt x="3255147" y="-15809"/>
                          <a:pt x="3209198" y="3014"/>
                          <a:pt x="3038801" y="13208"/>
                        </a:cubicBezTo>
                        <a:cubicBezTo>
                          <a:pt x="2868404" y="23402"/>
                          <a:pt x="2738305" y="9780"/>
                          <a:pt x="2504957" y="13208"/>
                        </a:cubicBezTo>
                        <a:cubicBezTo>
                          <a:pt x="2271609" y="16636"/>
                          <a:pt x="1872108" y="-12832"/>
                          <a:pt x="1669971" y="13208"/>
                        </a:cubicBezTo>
                        <a:cubicBezTo>
                          <a:pt x="1467834" y="39248"/>
                          <a:pt x="1256896" y="18722"/>
                          <a:pt x="985557" y="13208"/>
                        </a:cubicBezTo>
                        <a:cubicBezTo>
                          <a:pt x="714218" y="7694"/>
                          <a:pt x="319420" y="-25157"/>
                          <a:pt x="0" y="13208"/>
                        </a:cubicBezTo>
                        <a:cubicBezTo>
                          <a:pt x="-152" y="7611"/>
                          <a:pt x="-400" y="414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5FCF76-2103-520D-EED0-7912AB3E34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721917"/>
              </p:ext>
            </p:extLst>
          </p:nvPr>
        </p:nvGraphicFramePr>
        <p:xfrm>
          <a:off x="491404" y="1941243"/>
          <a:ext cx="9298857" cy="2666954"/>
        </p:xfrm>
        <a:graphic>
          <a:graphicData uri="http://schemas.openxmlformats.org/drawingml/2006/table">
            <a:tbl>
              <a:tblPr firstRow="1" firstCol="1" bandRow="1"/>
              <a:tblGrid>
                <a:gridCol w="2179920">
                  <a:extLst>
                    <a:ext uri="{9D8B030D-6E8A-4147-A177-3AD203B41FA5}">
                      <a16:colId xmlns:a16="http://schemas.microsoft.com/office/drawing/2014/main" val="3974515291"/>
                    </a:ext>
                  </a:extLst>
                </a:gridCol>
                <a:gridCol w="861598">
                  <a:extLst>
                    <a:ext uri="{9D8B030D-6E8A-4147-A177-3AD203B41FA5}">
                      <a16:colId xmlns:a16="http://schemas.microsoft.com/office/drawing/2014/main" val="92412595"/>
                    </a:ext>
                  </a:extLst>
                </a:gridCol>
                <a:gridCol w="846888">
                  <a:extLst>
                    <a:ext uri="{9D8B030D-6E8A-4147-A177-3AD203B41FA5}">
                      <a16:colId xmlns:a16="http://schemas.microsoft.com/office/drawing/2014/main" val="2157070249"/>
                    </a:ext>
                  </a:extLst>
                </a:gridCol>
                <a:gridCol w="1073044">
                  <a:extLst>
                    <a:ext uri="{9D8B030D-6E8A-4147-A177-3AD203B41FA5}">
                      <a16:colId xmlns:a16="http://schemas.microsoft.com/office/drawing/2014/main" val="2689198741"/>
                    </a:ext>
                  </a:extLst>
                </a:gridCol>
                <a:gridCol w="949854">
                  <a:extLst>
                    <a:ext uri="{9D8B030D-6E8A-4147-A177-3AD203B41FA5}">
                      <a16:colId xmlns:a16="http://schemas.microsoft.com/office/drawing/2014/main" val="1443522405"/>
                    </a:ext>
                  </a:extLst>
                </a:gridCol>
                <a:gridCol w="725536">
                  <a:extLst>
                    <a:ext uri="{9D8B030D-6E8A-4147-A177-3AD203B41FA5}">
                      <a16:colId xmlns:a16="http://schemas.microsoft.com/office/drawing/2014/main" val="88901263"/>
                    </a:ext>
                  </a:extLst>
                </a:gridCol>
                <a:gridCol w="946176">
                  <a:extLst>
                    <a:ext uri="{9D8B030D-6E8A-4147-A177-3AD203B41FA5}">
                      <a16:colId xmlns:a16="http://schemas.microsoft.com/office/drawing/2014/main" val="4234974672"/>
                    </a:ext>
                  </a:extLst>
                </a:gridCol>
                <a:gridCol w="799084">
                  <a:extLst>
                    <a:ext uri="{9D8B030D-6E8A-4147-A177-3AD203B41FA5}">
                      <a16:colId xmlns:a16="http://schemas.microsoft.com/office/drawing/2014/main" val="2205737471"/>
                    </a:ext>
                  </a:extLst>
                </a:gridCol>
                <a:gridCol w="916757">
                  <a:extLst>
                    <a:ext uri="{9D8B030D-6E8A-4147-A177-3AD203B41FA5}">
                      <a16:colId xmlns:a16="http://schemas.microsoft.com/office/drawing/2014/main" val="2760679358"/>
                    </a:ext>
                  </a:extLst>
                </a:gridCol>
              </a:tblGrid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MONDAY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TUESDAY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WEDNESDAY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THURSDAY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FRIDAY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SATURDAY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SUNDAY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WEEK AVE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299680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HANDLE TIME (AVE)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656768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99.42%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98.76%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98.38%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99.69%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99.18%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99.01%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546769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886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768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763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706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7663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97.29%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98.81%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97.15%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99.04%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99.14%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98.62%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521276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307247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98.84%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98.73%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99.31%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98.58%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98.95%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085670"/>
                  </a:ext>
                </a:extLst>
              </a:tr>
              <a:tr h="4853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RESPONSE TIME (sec)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28794"/>
                  </a:ext>
                </a:extLst>
              </a:tr>
              <a:tr h="27270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SL (%)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98.06%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100.00%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98.98%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99.30%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98.45%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99.26%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24" marR="89824" marT="124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80673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EFB5F3C-AAFF-E770-0105-7F43D7CDE185}"/>
              </a:ext>
            </a:extLst>
          </p:cNvPr>
          <p:cNvGraphicFramePr>
            <a:graphicFrameLocks/>
          </p:cNvGraphicFramePr>
          <p:nvPr/>
        </p:nvGraphicFramePr>
        <p:xfrm>
          <a:off x="6276745" y="197603"/>
          <a:ext cx="5308190" cy="1170237"/>
        </p:xfrm>
        <a:graphic>
          <a:graphicData uri="http://schemas.openxmlformats.org/drawingml/2006/table">
            <a:tbl>
              <a:tblPr firstRow="1" firstCol="1" bandRow="1"/>
              <a:tblGrid>
                <a:gridCol w="2603089">
                  <a:extLst>
                    <a:ext uri="{9D8B030D-6E8A-4147-A177-3AD203B41FA5}">
                      <a16:colId xmlns:a16="http://schemas.microsoft.com/office/drawing/2014/main" val="3950608034"/>
                    </a:ext>
                  </a:extLst>
                </a:gridCol>
                <a:gridCol w="1347793">
                  <a:extLst>
                    <a:ext uri="{9D8B030D-6E8A-4147-A177-3AD203B41FA5}">
                      <a16:colId xmlns:a16="http://schemas.microsoft.com/office/drawing/2014/main" val="2679114685"/>
                    </a:ext>
                  </a:extLst>
                </a:gridCol>
                <a:gridCol w="1357308">
                  <a:extLst>
                    <a:ext uri="{9D8B030D-6E8A-4147-A177-3AD203B41FA5}">
                      <a16:colId xmlns:a16="http://schemas.microsoft.com/office/drawing/2014/main" val="1781734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TARGETS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TIME IN SECS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SERVICE LEVEL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45878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VOICE HANDLE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93.00%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14024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62695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7501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SOCIAL MEDIA RESPONSE TIME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014" marR="212014" marT="29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92346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D5ED90-4CD8-0B1E-7C97-4A5232FD31F1}"/>
              </a:ext>
            </a:extLst>
          </p:cNvPr>
          <p:cNvSpPr txBox="1">
            <a:spLocks/>
          </p:cNvSpPr>
          <p:nvPr/>
        </p:nvSpPr>
        <p:spPr>
          <a:xfrm>
            <a:off x="530865" y="4718661"/>
            <a:ext cx="11054070" cy="925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592" indent="-164592" defTabSz="658368">
              <a:spcBef>
                <a:spcPts val="720"/>
              </a:spcBef>
            </a:pPr>
            <a:r>
              <a:rPr lang="en-PH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targets are met except for average Chat Response Time which is </a:t>
            </a:r>
            <a:r>
              <a:rPr lang="en-PH" sz="2016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1,235%</a:t>
            </a:r>
            <a:r>
              <a:rPr lang="en-PH" sz="20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higher than the target.</a:t>
            </a:r>
          </a:p>
          <a:p>
            <a:pPr marL="164592" indent="-164592" defTabSz="658368">
              <a:spcBef>
                <a:spcPts val="720"/>
              </a:spcBef>
            </a:pPr>
            <a:r>
              <a:rPr lang="en-PH" sz="2016" dirty="0"/>
              <a:t>There are days with dip in Service Level.</a:t>
            </a: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sz="2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592" indent="-164592" defTabSz="658368">
              <a:spcBef>
                <a:spcPts val="720"/>
              </a:spcBef>
            </a:pP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3C9C20-701B-1385-9DEB-56A43D107829}"/>
              </a:ext>
            </a:extLst>
          </p:cNvPr>
          <p:cNvSpPr txBox="1"/>
          <p:nvPr/>
        </p:nvSpPr>
        <p:spPr>
          <a:xfrm>
            <a:off x="776748" y="412955"/>
            <a:ext cx="207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latin typeface="+mj-lt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4210978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45411B-157D-9F61-5EE8-5D594B84D9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675304"/>
              </p:ext>
            </p:extLst>
          </p:nvPr>
        </p:nvGraphicFramePr>
        <p:xfrm>
          <a:off x="1126460" y="643467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246FE2-53DE-0D30-5334-BD1F74828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226606"/>
              </p:ext>
            </p:extLst>
          </p:nvPr>
        </p:nvGraphicFramePr>
        <p:xfrm>
          <a:off x="6154246" y="643467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CD6F5DB-274D-9D2D-86BB-02C003650B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016035"/>
              </p:ext>
            </p:extLst>
          </p:nvPr>
        </p:nvGraphicFramePr>
        <p:xfrm>
          <a:off x="1126460" y="3511734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A50872E-55CC-A44B-16B9-33481B4908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376997"/>
              </p:ext>
            </p:extLst>
          </p:nvPr>
        </p:nvGraphicFramePr>
        <p:xfrm>
          <a:off x="6154246" y="3511734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77739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45411B-157D-9F61-5EE8-5D594B84D90A}"/>
              </a:ext>
            </a:extLst>
          </p:cNvPr>
          <p:cNvGraphicFramePr>
            <a:graphicFrameLocks/>
          </p:cNvGraphicFramePr>
          <p:nvPr/>
        </p:nvGraphicFramePr>
        <p:xfrm>
          <a:off x="1126460" y="643467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246FE2-53DE-0D30-5334-BD1F74828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136956"/>
              </p:ext>
            </p:extLst>
          </p:nvPr>
        </p:nvGraphicFramePr>
        <p:xfrm>
          <a:off x="6154246" y="643467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CD6F5DB-274D-9D2D-86BB-02C003650BB3}"/>
              </a:ext>
            </a:extLst>
          </p:cNvPr>
          <p:cNvGraphicFramePr>
            <a:graphicFrameLocks/>
          </p:cNvGraphicFramePr>
          <p:nvPr/>
        </p:nvGraphicFramePr>
        <p:xfrm>
          <a:off x="1126460" y="3511734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A50872E-55CC-A44B-16B9-33481B49089C}"/>
              </a:ext>
            </a:extLst>
          </p:cNvPr>
          <p:cNvGraphicFramePr>
            <a:graphicFrameLocks/>
          </p:cNvGraphicFramePr>
          <p:nvPr/>
        </p:nvGraphicFramePr>
        <p:xfrm>
          <a:off x="6154246" y="3511734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6376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45411B-157D-9F61-5EE8-5D594B84D90A}"/>
              </a:ext>
            </a:extLst>
          </p:cNvPr>
          <p:cNvGraphicFramePr>
            <a:graphicFrameLocks/>
          </p:cNvGraphicFramePr>
          <p:nvPr/>
        </p:nvGraphicFramePr>
        <p:xfrm>
          <a:off x="1126460" y="643467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246FE2-53DE-0D30-5334-BD1F74828CCC}"/>
              </a:ext>
            </a:extLst>
          </p:cNvPr>
          <p:cNvGraphicFramePr>
            <a:graphicFrameLocks/>
          </p:cNvGraphicFramePr>
          <p:nvPr/>
        </p:nvGraphicFramePr>
        <p:xfrm>
          <a:off x="6154246" y="643467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CD6F5DB-274D-9D2D-86BB-02C003650B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740869"/>
              </p:ext>
            </p:extLst>
          </p:nvPr>
        </p:nvGraphicFramePr>
        <p:xfrm>
          <a:off x="1126460" y="3511734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A50872E-55CC-A44B-16B9-33481B49089C}"/>
              </a:ext>
            </a:extLst>
          </p:cNvPr>
          <p:cNvGraphicFramePr>
            <a:graphicFrameLocks/>
          </p:cNvGraphicFramePr>
          <p:nvPr/>
        </p:nvGraphicFramePr>
        <p:xfrm>
          <a:off x="6154246" y="3511734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0418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45411B-157D-9F61-5EE8-5D594B84D90A}"/>
              </a:ext>
            </a:extLst>
          </p:cNvPr>
          <p:cNvGraphicFramePr>
            <a:graphicFrameLocks/>
          </p:cNvGraphicFramePr>
          <p:nvPr/>
        </p:nvGraphicFramePr>
        <p:xfrm>
          <a:off x="1126460" y="643467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246FE2-53DE-0D30-5334-BD1F74828CCC}"/>
              </a:ext>
            </a:extLst>
          </p:cNvPr>
          <p:cNvGraphicFramePr>
            <a:graphicFrameLocks/>
          </p:cNvGraphicFramePr>
          <p:nvPr/>
        </p:nvGraphicFramePr>
        <p:xfrm>
          <a:off x="6154246" y="643467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CD6F5DB-274D-9D2D-86BB-02C003650BB3}"/>
              </a:ext>
            </a:extLst>
          </p:cNvPr>
          <p:cNvGraphicFramePr>
            <a:graphicFrameLocks/>
          </p:cNvGraphicFramePr>
          <p:nvPr/>
        </p:nvGraphicFramePr>
        <p:xfrm>
          <a:off x="1126460" y="3511734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A50872E-55CC-A44B-16B9-33481B4908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460838"/>
              </p:ext>
            </p:extLst>
          </p:nvPr>
        </p:nvGraphicFramePr>
        <p:xfrm>
          <a:off x="6154246" y="3511734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82873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45411B-157D-9F61-5EE8-5D594B84D90A}"/>
              </a:ext>
            </a:extLst>
          </p:cNvPr>
          <p:cNvGraphicFramePr>
            <a:graphicFrameLocks/>
          </p:cNvGraphicFramePr>
          <p:nvPr/>
        </p:nvGraphicFramePr>
        <p:xfrm>
          <a:off x="1126460" y="643467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246FE2-53DE-0D30-5334-BD1F74828CCC}"/>
              </a:ext>
            </a:extLst>
          </p:cNvPr>
          <p:cNvGraphicFramePr>
            <a:graphicFrameLocks/>
          </p:cNvGraphicFramePr>
          <p:nvPr/>
        </p:nvGraphicFramePr>
        <p:xfrm>
          <a:off x="6154246" y="643467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CD6F5DB-274D-9D2D-86BB-02C003650BB3}"/>
              </a:ext>
            </a:extLst>
          </p:cNvPr>
          <p:cNvGraphicFramePr>
            <a:graphicFrameLocks/>
          </p:cNvGraphicFramePr>
          <p:nvPr/>
        </p:nvGraphicFramePr>
        <p:xfrm>
          <a:off x="1126460" y="3511734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A50872E-55CC-A44B-16B9-33481B4908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498173"/>
              </p:ext>
            </p:extLst>
          </p:nvPr>
        </p:nvGraphicFramePr>
        <p:xfrm>
          <a:off x="6154246" y="3511734"/>
          <a:ext cx="4504664" cy="270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55784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0D7DE-BFD0-3447-E495-5A9A4976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PH"/>
              <a:t>Recommendations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482CB5B8-BF74-8B07-77FD-C5FB853D1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E3B09-2967-36C2-9AEE-97B3C9E6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PH" sz="1500" dirty="0"/>
              <a:t>All accounts:</a:t>
            </a:r>
          </a:p>
          <a:p>
            <a:pPr lvl="1"/>
            <a:r>
              <a:rPr lang="en-PH" sz="1500" dirty="0"/>
              <a:t>Consistently monitor and find ways to improve more.</a:t>
            </a:r>
          </a:p>
          <a:p>
            <a:pPr lvl="1"/>
            <a:r>
              <a:rPr lang="en-PH" sz="1500" dirty="0"/>
              <a:t>Investigate the days where Service Level is low. Check if it’s temporary or recurring issue</a:t>
            </a:r>
          </a:p>
          <a:p>
            <a:r>
              <a:rPr lang="en-PH" sz="1500" dirty="0"/>
              <a:t>Chat:</a:t>
            </a:r>
          </a:p>
          <a:p>
            <a:pPr lvl="1"/>
            <a:r>
              <a:rPr lang="en-PH" sz="1500" dirty="0"/>
              <a:t>Identify the bottlenecks or inefficiency that results to longer response time.</a:t>
            </a:r>
          </a:p>
          <a:p>
            <a:r>
              <a:rPr lang="en-PH" sz="1500" dirty="0"/>
              <a:t>Social Media:</a:t>
            </a:r>
          </a:p>
          <a:p>
            <a:pPr lvl="1"/>
            <a:r>
              <a:rPr lang="en-PH" sz="1500" dirty="0"/>
              <a:t>Focus on improving during weekends when most of the people are using  social media.</a:t>
            </a:r>
          </a:p>
          <a:p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1542033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0FFD-95B8-41C2-7640-26821958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metrics need to be gathered?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43754A25-F04C-5D1C-0F11-0AC12F1FE8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42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2FA735-C7F9-ABAF-4903-C9178013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Steps in Dashboard Creation</a:t>
            </a:r>
          </a:p>
        </p:txBody>
      </p:sp>
    </p:spTree>
    <p:extLst>
      <p:ext uri="{BB962C8B-B14F-4D97-AF65-F5344CB8AC3E}">
        <p14:creationId xmlns:p14="http://schemas.microsoft.com/office/powerpoint/2010/main" val="65033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8ECE04-5A11-6CD3-D5BA-7DD09F7C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Attrition Dashboard</a:t>
            </a:r>
          </a:p>
        </p:txBody>
      </p:sp>
    </p:spTree>
    <p:extLst>
      <p:ext uri="{BB962C8B-B14F-4D97-AF65-F5344CB8AC3E}">
        <p14:creationId xmlns:p14="http://schemas.microsoft.com/office/powerpoint/2010/main" val="3802510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90814-89E7-623C-6666-C9F2E5C1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PH" sz="4200"/>
              <a:t>Steps when creating a new dashboard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291A8AD-3495-707E-8879-ABD80A98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2000" dirty="0"/>
              <a:t>Identify Business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000" dirty="0"/>
              <a:t>Know stakeholders and how they will use the dashboard.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000" dirty="0"/>
              <a:t>List metrics and graphs needed.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000" dirty="0"/>
              <a:t>Identify people you will be needing their help for this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000" dirty="0"/>
              <a:t>Set timeline and draft dashboard mockup.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000" dirty="0"/>
              <a:t>Dashboard creation.</a:t>
            </a:r>
          </a:p>
        </p:txBody>
      </p:sp>
      <p:pic>
        <p:nvPicPr>
          <p:cNvPr id="16" name="Picture 15" descr="Light bulb on yellow background with sketched light beams and cord">
            <a:extLst>
              <a:ext uri="{FF2B5EF4-FFF2-40B4-BE49-F238E27FC236}">
                <a16:creationId xmlns:a16="http://schemas.microsoft.com/office/drawing/2014/main" id="{EAAD3E03-275D-B196-22E0-46BA4A1CA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923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88C6F-F10B-A131-C0E6-DA74FE97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 Samples</a:t>
            </a:r>
          </a:p>
        </p:txBody>
      </p:sp>
    </p:spTree>
    <p:extLst>
      <p:ext uri="{BB962C8B-B14F-4D97-AF65-F5344CB8AC3E}">
        <p14:creationId xmlns:p14="http://schemas.microsoft.com/office/powerpoint/2010/main" val="2711675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322AEB-0FC5-C01B-878E-26DBE3949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441" y="643467"/>
            <a:ext cx="9731118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49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70531275-A5DE-B8A6-C28E-2A57492A6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080" y="643467"/>
            <a:ext cx="465184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169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C0DC4-94DA-0AC4-A2B4-AF7FAE78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-End of Presentation-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4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50017-B42A-FFB3-BFEE-A3F40C68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H" sz="5400" dirty="0"/>
              <a:t>Monthly Attrition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DA5B5-9407-B02C-743E-51E2C70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334354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PH" sz="2200" dirty="0"/>
              <a:t>Insights:</a:t>
            </a:r>
          </a:p>
          <a:p>
            <a:r>
              <a:rPr lang="en-PH" sz="2200" dirty="0"/>
              <a:t>There is </a:t>
            </a:r>
            <a:r>
              <a:rPr lang="en-PH" sz="2200" b="1" dirty="0">
                <a:solidFill>
                  <a:srgbClr val="00B050"/>
                </a:solidFill>
              </a:rPr>
              <a:t>325%</a:t>
            </a:r>
            <a:r>
              <a:rPr lang="en-PH" sz="2200" dirty="0"/>
              <a:t> increase in active agents in Nov 2020 vs Nov 2019.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4A96D-1994-2519-4C12-E21FE1B52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76" y="639520"/>
            <a:ext cx="6903720" cy="340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08600-49B7-0B40-74D2-D6DD2818E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47" y="4275576"/>
            <a:ext cx="4793395" cy="131075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BDADEE7-5739-4E74-DF3C-78A2543ADF95}"/>
              </a:ext>
            </a:extLst>
          </p:cNvPr>
          <p:cNvSpPr/>
          <p:nvPr/>
        </p:nvSpPr>
        <p:spPr>
          <a:xfrm>
            <a:off x="7869715" y="2719322"/>
            <a:ext cx="587160" cy="56916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52415E-39FC-69D9-F60D-F4B704C0BDCD}"/>
              </a:ext>
            </a:extLst>
          </p:cNvPr>
          <p:cNvSpPr/>
          <p:nvPr/>
        </p:nvSpPr>
        <p:spPr>
          <a:xfrm>
            <a:off x="11089165" y="1292484"/>
            <a:ext cx="587160" cy="56916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104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50017-B42A-FFB3-BFEE-A3F40C68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H" sz="5400" dirty="0"/>
              <a:t>Monthly Attrition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DA5B5-9407-B02C-743E-51E2C70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334354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PH" sz="2200" dirty="0"/>
              <a:t>Insights:</a:t>
            </a:r>
          </a:p>
          <a:p>
            <a:r>
              <a:rPr lang="en-PH" sz="2200" dirty="0"/>
              <a:t>There is </a:t>
            </a:r>
            <a:r>
              <a:rPr lang="en-PH" sz="2200" b="1" dirty="0">
                <a:solidFill>
                  <a:srgbClr val="00B050"/>
                </a:solidFill>
              </a:rPr>
              <a:t>325%</a:t>
            </a:r>
            <a:r>
              <a:rPr lang="en-PH" sz="2200" dirty="0"/>
              <a:t> increase in active agents in Nov 2020 vs Nov 2019.</a:t>
            </a:r>
          </a:p>
          <a:p>
            <a:r>
              <a:rPr lang="en-PH" sz="2200" dirty="0"/>
              <a:t>Average Attrition% decrease by </a:t>
            </a:r>
            <a:r>
              <a:rPr lang="en-PH" sz="2200" b="1" dirty="0">
                <a:solidFill>
                  <a:srgbClr val="00B050"/>
                </a:solidFill>
              </a:rPr>
              <a:t>11.9%</a:t>
            </a:r>
            <a:r>
              <a:rPr lang="en-PH" sz="2200" dirty="0">
                <a:solidFill>
                  <a:srgbClr val="00B050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4A96D-1994-2519-4C12-E21FE1B52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76" y="639520"/>
            <a:ext cx="6903720" cy="340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08600-49B7-0B40-74D2-D6DD2818E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47" y="4275576"/>
            <a:ext cx="4793395" cy="13107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E4BD2D-5880-A95C-F7D4-F3D26BB24DD1}"/>
                  </a:ext>
                </a:extLst>
              </p14:cNvPr>
              <p14:cNvContentPartPr/>
              <p14:nvPr/>
            </p14:nvContentPartPr>
            <p14:xfrm>
              <a:off x="6298090" y="5168990"/>
              <a:ext cx="587160" cy="48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E4BD2D-5880-A95C-F7D4-F3D26BB24D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4090" y="5061350"/>
                <a:ext cx="6948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66862B-376F-6C7F-47AF-0FEAE198AB22}"/>
                  </a:ext>
                </a:extLst>
              </p14:cNvPr>
              <p14:cNvContentPartPr/>
              <p14:nvPr/>
            </p14:nvContentPartPr>
            <p14:xfrm>
              <a:off x="8742850" y="5139110"/>
              <a:ext cx="447480" cy="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66862B-376F-6C7F-47AF-0FEAE198A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88850" y="5031470"/>
                <a:ext cx="555120" cy="2642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03D8A8E-EBDF-410B-6FAB-B456C15BEC56}"/>
              </a:ext>
            </a:extLst>
          </p:cNvPr>
          <p:cNvSpPr/>
          <p:nvPr/>
        </p:nvSpPr>
        <p:spPr>
          <a:xfrm>
            <a:off x="7869715" y="2719322"/>
            <a:ext cx="587160" cy="56916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9BCA84-E16C-432D-CAD7-8D4D605345AD}"/>
              </a:ext>
            </a:extLst>
          </p:cNvPr>
          <p:cNvSpPr/>
          <p:nvPr/>
        </p:nvSpPr>
        <p:spPr>
          <a:xfrm>
            <a:off x="11089165" y="1292484"/>
            <a:ext cx="587160" cy="56916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512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50017-B42A-FFB3-BFEE-A3F40C68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H" sz="5400" dirty="0"/>
              <a:t>Monthly Attrition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DA5B5-9407-B02C-743E-51E2C70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334354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PH" sz="2200" dirty="0"/>
              <a:t>Insights:</a:t>
            </a:r>
          </a:p>
          <a:p>
            <a:r>
              <a:rPr lang="en-PH" sz="2200" dirty="0"/>
              <a:t>There is </a:t>
            </a:r>
            <a:r>
              <a:rPr lang="en-PH" sz="2200" b="1" dirty="0">
                <a:solidFill>
                  <a:srgbClr val="00B050"/>
                </a:solidFill>
              </a:rPr>
              <a:t>325%</a:t>
            </a:r>
            <a:r>
              <a:rPr lang="en-PH" sz="2200" dirty="0"/>
              <a:t> increase in active agents in Nov 2020 vs Nov 2019.</a:t>
            </a:r>
          </a:p>
          <a:p>
            <a:r>
              <a:rPr lang="en-PH" sz="2200" dirty="0"/>
              <a:t>Average Attrition% decrease by </a:t>
            </a:r>
            <a:r>
              <a:rPr lang="en-PH" sz="2200" b="1" dirty="0">
                <a:solidFill>
                  <a:srgbClr val="00B050"/>
                </a:solidFill>
              </a:rPr>
              <a:t>11.9%</a:t>
            </a:r>
            <a:r>
              <a:rPr lang="en-PH" sz="2200" dirty="0">
                <a:solidFill>
                  <a:srgbClr val="00B050"/>
                </a:solidFill>
              </a:rPr>
              <a:t>.</a:t>
            </a:r>
          </a:p>
          <a:p>
            <a:r>
              <a:rPr lang="en-PH" sz="2200" dirty="0"/>
              <a:t>High attrition during May and Oct-Jan.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4A96D-1994-2519-4C12-E21FE1B52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76" y="639520"/>
            <a:ext cx="6903720" cy="340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08600-49B7-0B40-74D2-D6DD2818E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47" y="4275576"/>
            <a:ext cx="4793395" cy="13107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E4BD2D-5880-A95C-F7D4-F3D26BB24DD1}"/>
                  </a:ext>
                </a:extLst>
              </p14:cNvPr>
              <p14:cNvContentPartPr/>
              <p14:nvPr/>
            </p14:nvContentPartPr>
            <p14:xfrm>
              <a:off x="6298090" y="5168990"/>
              <a:ext cx="587160" cy="48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E4BD2D-5880-A95C-F7D4-F3D26BB24D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4090" y="5060990"/>
                <a:ext cx="6948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66862B-376F-6C7F-47AF-0FEAE198AB22}"/>
                  </a:ext>
                </a:extLst>
              </p14:cNvPr>
              <p14:cNvContentPartPr/>
              <p14:nvPr/>
            </p14:nvContentPartPr>
            <p14:xfrm>
              <a:off x="8742850" y="5139110"/>
              <a:ext cx="447480" cy="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66862B-376F-6C7F-47AF-0FEAE198A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88850" y="5031110"/>
                <a:ext cx="555120" cy="2642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8B66834-4B25-E8AE-0C77-4890C196E6AC}"/>
              </a:ext>
            </a:extLst>
          </p:cNvPr>
          <p:cNvSpPr/>
          <p:nvPr/>
        </p:nvSpPr>
        <p:spPr>
          <a:xfrm>
            <a:off x="6298090" y="1511559"/>
            <a:ext cx="587160" cy="569168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6D659B-3BC3-DD8D-E54D-C25425A51979}"/>
              </a:ext>
            </a:extLst>
          </p:cNvPr>
          <p:cNvSpPr/>
          <p:nvPr/>
        </p:nvSpPr>
        <p:spPr>
          <a:xfrm>
            <a:off x="9465706" y="2859832"/>
            <a:ext cx="587160" cy="569168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BA50F9-D6CA-7516-740F-6A51B9514813}"/>
              </a:ext>
            </a:extLst>
          </p:cNvPr>
          <p:cNvSpPr/>
          <p:nvPr/>
        </p:nvSpPr>
        <p:spPr>
          <a:xfrm>
            <a:off x="11089165" y="1292484"/>
            <a:ext cx="587160" cy="56916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711E56-330F-EED7-9F55-FFB7C63EE53E}"/>
              </a:ext>
            </a:extLst>
          </p:cNvPr>
          <p:cNvSpPr/>
          <p:nvPr/>
        </p:nvSpPr>
        <p:spPr>
          <a:xfrm>
            <a:off x="7869715" y="2719322"/>
            <a:ext cx="587160" cy="56916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021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50017-B42A-FFB3-BFEE-A3F40C68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H" sz="5400" dirty="0"/>
              <a:t>Monthly Attrition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DA5B5-9407-B02C-743E-51E2C70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334354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PH" sz="2200" dirty="0"/>
              <a:t>Insights:</a:t>
            </a:r>
          </a:p>
          <a:p>
            <a:r>
              <a:rPr lang="en-PH" sz="2200" dirty="0"/>
              <a:t>There is </a:t>
            </a:r>
            <a:r>
              <a:rPr lang="en-PH" sz="2200" b="1" dirty="0">
                <a:solidFill>
                  <a:srgbClr val="00B050"/>
                </a:solidFill>
              </a:rPr>
              <a:t>325%</a:t>
            </a:r>
            <a:r>
              <a:rPr lang="en-PH" sz="2200" dirty="0"/>
              <a:t> increase in active agents in Nov 2020 vs Nov 2019.</a:t>
            </a:r>
          </a:p>
          <a:p>
            <a:r>
              <a:rPr lang="en-PH" sz="2200" dirty="0"/>
              <a:t>Average Attrition% decrease by </a:t>
            </a:r>
            <a:r>
              <a:rPr lang="en-PH" sz="2200" b="1" dirty="0">
                <a:solidFill>
                  <a:srgbClr val="00B050"/>
                </a:solidFill>
              </a:rPr>
              <a:t>11.9%</a:t>
            </a:r>
            <a:r>
              <a:rPr lang="en-PH" sz="2200" dirty="0">
                <a:solidFill>
                  <a:srgbClr val="00B050"/>
                </a:solidFill>
              </a:rPr>
              <a:t>.</a:t>
            </a:r>
          </a:p>
          <a:p>
            <a:r>
              <a:rPr lang="en-PH" sz="2200" dirty="0"/>
              <a:t>High attrition during May and Oct-Jan.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4A96D-1994-2519-4C12-E21FE1B52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76" y="639520"/>
            <a:ext cx="6903720" cy="340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08600-49B7-0B40-74D2-D6DD2818E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47" y="4275576"/>
            <a:ext cx="4793395" cy="13107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E4BD2D-5880-A95C-F7D4-F3D26BB24DD1}"/>
                  </a:ext>
                </a:extLst>
              </p14:cNvPr>
              <p14:cNvContentPartPr/>
              <p14:nvPr/>
            </p14:nvContentPartPr>
            <p14:xfrm>
              <a:off x="6298090" y="5168990"/>
              <a:ext cx="587160" cy="48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E4BD2D-5880-A95C-F7D4-F3D26BB24D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4090" y="5060990"/>
                <a:ext cx="6948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66862B-376F-6C7F-47AF-0FEAE198AB22}"/>
                  </a:ext>
                </a:extLst>
              </p14:cNvPr>
              <p14:cNvContentPartPr/>
              <p14:nvPr/>
            </p14:nvContentPartPr>
            <p14:xfrm>
              <a:off x="8742850" y="5139110"/>
              <a:ext cx="447480" cy="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66862B-376F-6C7F-47AF-0FEAE198A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88850" y="5031110"/>
                <a:ext cx="555120" cy="2642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8B66834-4B25-E8AE-0C77-4890C196E6AC}"/>
              </a:ext>
            </a:extLst>
          </p:cNvPr>
          <p:cNvSpPr/>
          <p:nvPr/>
        </p:nvSpPr>
        <p:spPr>
          <a:xfrm>
            <a:off x="6298090" y="1511559"/>
            <a:ext cx="587160" cy="569168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6D659B-3BC3-DD8D-E54D-C25425A51979}"/>
              </a:ext>
            </a:extLst>
          </p:cNvPr>
          <p:cNvSpPr/>
          <p:nvPr/>
        </p:nvSpPr>
        <p:spPr>
          <a:xfrm>
            <a:off x="9465706" y="2859832"/>
            <a:ext cx="587160" cy="569168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D1F157-1664-39D5-F21C-B4692CC57AA8}"/>
              </a:ext>
            </a:extLst>
          </p:cNvPr>
          <p:cNvCxnSpPr/>
          <p:nvPr/>
        </p:nvCxnSpPr>
        <p:spPr>
          <a:xfrm flipV="1">
            <a:off x="7543800" y="2610714"/>
            <a:ext cx="1224000" cy="3931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E705230-9E99-9E9C-7834-B023E686EDC4}"/>
              </a:ext>
            </a:extLst>
          </p:cNvPr>
          <p:cNvSpPr/>
          <p:nvPr/>
        </p:nvSpPr>
        <p:spPr>
          <a:xfrm>
            <a:off x="7869715" y="2719322"/>
            <a:ext cx="587160" cy="56916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779FFE-6604-18C5-3E76-AF1400AC3E9E}"/>
              </a:ext>
            </a:extLst>
          </p:cNvPr>
          <p:cNvSpPr/>
          <p:nvPr/>
        </p:nvSpPr>
        <p:spPr>
          <a:xfrm>
            <a:off x="11089165" y="1292484"/>
            <a:ext cx="587160" cy="56916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063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50017-B42A-FFB3-BFEE-A3F40C68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H" sz="5400" dirty="0"/>
              <a:t>Monthly Attrition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DA5B5-9407-B02C-743E-51E2C70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334354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PH" sz="2200" dirty="0"/>
              <a:t>Recommendation:</a:t>
            </a:r>
          </a:p>
          <a:p>
            <a:r>
              <a:rPr lang="en-PH" sz="2200" dirty="0"/>
              <a:t>Company’s effort in lowering attrition to be continued, and find ways improve.</a:t>
            </a:r>
          </a:p>
          <a:p>
            <a:r>
              <a:rPr lang="en-PH" sz="2200" dirty="0"/>
              <a:t>Company should be prepared for seasonal high attrition.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4A96D-1994-2519-4C12-E21FE1B52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76" y="639520"/>
            <a:ext cx="6903720" cy="340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08600-49B7-0B40-74D2-D6DD2818E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47" y="4275576"/>
            <a:ext cx="4793395" cy="13107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E4BD2D-5880-A95C-F7D4-F3D26BB24DD1}"/>
                  </a:ext>
                </a:extLst>
              </p14:cNvPr>
              <p14:cNvContentPartPr/>
              <p14:nvPr/>
            </p14:nvContentPartPr>
            <p14:xfrm>
              <a:off x="6298090" y="5168990"/>
              <a:ext cx="587160" cy="48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E4BD2D-5880-A95C-F7D4-F3D26BB24D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4090" y="5060990"/>
                <a:ext cx="6948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66862B-376F-6C7F-47AF-0FEAE198AB22}"/>
                  </a:ext>
                </a:extLst>
              </p14:cNvPr>
              <p14:cNvContentPartPr/>
              <p14:nvPr/>
            </p14:nvContentPartPr>
            <p14:xfrm>
              <a:off x="8742850" y="5139110"/>
              <a:ext cx="447480" cy="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66862B-376F-6C7F-47AF-0FEAE198A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88850" y="5031110"/>
                <a:ext cx="555120" cy="2642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8B66834-4B25-E8AE-0C77-4890C196E6AC}"/>
              </a:ext>
            </a:extLst>
          </p:cNvPr>
          <p:cNvSpPr/>
          <p:nvPr/>
        </p:nvSpPr>
        <p:spPr>
          <a:xfrm>
            <a:off x="6298090" y="1511559"/>
            <a:ext cx="587160" cy="569168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6D659B-3BC3-DD8D-E54D-C25425A51979}"/>
              </a:ext>
            </a:extLst>
          </p:cNvPr>
          <p:cNvSpPr/>
          <p:nvPr/>
        </p:nvSpPr>
        <p:spPr>
          <a:xfrm>
            <a:off x="9465706" y="2859832"/>
            <a:ext cx="587160" cy="569168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D1F157-1664-39D5-F21C-B4692CC57AA8}"/>
              </a:ext>
            </a:extLst>
          </p:cNvPr>
          <p:cNvCxnSpPr/>
          <p:nvPr/>
        </p:nvCxnSpPr>
        <p:spPr>
          <a:xfrm flipV="1">
            <a:off x="7543800" y="2610714"/>
            <a:ext cx="1224000" cy="3931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E705230-9E99-9E9C-7834-B023E686EDC4}"/>
              </a:ext>
            </a:extLst>
          </p:cNvPr>
          <p:cNvSpPr/>
          <p:nvPr/>
        </p:nvSpPr>
        <p:spPr>
          <a:xfrm>
            <a:off x="7869715" y="2719322"/>
            <a:ext cx="587160" cy="56916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779FFE-6604-18C5-3E76-AF1400AC3E9E}"/>
              </a:ext>
            </a:extLst>
          </p:cNvPr>
          <p:cNvSpPr/>
          <p:nvPr/>
        </p:nvSpPr>
        <p:spPr>
          <a:xfrm>
            <a:off x="11089165" y="1292484"/>
            <a:ext cx="587160" cy="56916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278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1858F-E03E-CD8C-9DF9-9C4B6F49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458" y="3429000"/>
            <a:ext cx="6311326" cy="511578"/>
          </a:xfrm>
        </p:spPr>
        <p:txBody>
          <a:bodyPr anchor="b">
            <a:noAutofit/>
          </a:bodyPr>
          <a:lstStyle/>
          <a:p>
            <a:r>
              <a:rPr lang="en-PH" sz="3200" dirty="0"/>
              <a:t>Attrition Data and Active Headcount</a:t>
            </a:r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CF50B-7E4B-5187-003B-5744D44C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305" y="4327855"/>
            <a:ext cx="6894576" cy="2171268"/>
          </a:xfrm>
        </p:spPr>
        <p:txBody>
          <a:bodyPr>
            <a:normAutofit fontScale="92500"/>
          </a:bodyPr>
          <a:lstStyle/>
          <a:p>
            <a:r>
              <a:rPr lang="en-PH" sz="2200" dirty="0"/>
              <a:t>About </a:t>
            </a:r>
            <a:r>
              <a:rPr lang="en-PH" sz="2200" b="1" dirty="0"/>
              <a:t>64.29% </a:t>
            </a:r>
            <a:r>
              <a:rPr lang="en-PH" sz="2200" dirty="0"/>
              <a:t>of the attrition are involuntary terminated.</a:t>
            </a:r>
          </a:p>
          <a:p>
            <a:r>
              <a:rPr lang="en-PH" sz="2200" b="1" dirty="0"/>
              <a:t>Termination due to performance </a:t>
            </a:r>
            <a:r>
              <a:rPr lang="en-PH" sz="2200" dirty="0"/>
              <a:t>is the most reason of attrition and </a:t>
            </a:r>
            <a:r>
              <a:rPr lang="en-PH" sz="2200" b="1" dirty="0"/>
              <a:t>attendance</a:t>
            </a:r>
            <a:r>
              <a:rPr lang="en-PH" sz="2200" dirty="0"/>
              <a:t> being the lowest.</a:t>
            </a:r>
          </a:p>
          <a:p>
            <a:r>
              <a:rPr lang="en-PH" sz="2200" b="1" dirty="0"/>
              <a:t>Tenured employees (90 days+) </a:t>
            </a:r>
            <a:r>
              <a:rPr lang="en-PH" sz="2200" dirty="0"/>
              <a:t>accounts </a:t>
            </a:r>
            <a:r>
              <a:rPr lang="en-PH" sz="2200" b="1" dirty="0"/>
              <a:t>35.71% </a:t>
            </a:r>
            <a:r>
              <a:rPr lang="en-PH" sz="2200" dirty="0"/>
              <a:t>of total attrition, while </a:t>
            </a:r>
            <a:r>
              <a:rPr lang="en-PH" sz="2200" b="1" dirty="0"/>
              <a:t>training </a:t>
            </a:r>
            <a:r>
              <a:rPr lang="en-PH" sz="2200" dirty="0"/>
              <a:t>at </a:t>
            </a:r>
            <a:r>
              <a:rPr lang="en-PH" sz="2200" b="1" dirty="0"/>
              <a:t>7.14% </a:t>
            </a:r>
            <a:r>
              <a:rPr lang="en-PH" sz="2200" dirty="0"/>
              <a:t>being the lowest.</a:t>
            </a:r>
          </a:p>
          <a:p>
            <a:r>
              <a:rPr lang="en-PH" sz="2200" dirty="0"/>
              <a:t>Active agents consist mostly of tenured.</a:t>
            </a:r>
          </a:p>
          <a:p>
            <a:endParaRPr lang="en-PH" sz="2200" dirty="0"/>
          </a:p>
          <a:p>
            <a:endParaRPr lang="en-PH" sz="2200" dirty="0"/>
          </a:p>
          <a:p>
            <a:endParaRPr lang="en-PH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E05EB7-66E3-3029-8632-957B8792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88" y="156483"/>
            <a:ext cx="4386353" cy="6645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F5E50-4C43-D38E-F5D6-8B653580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305" y="156483"/>
            <a:ext cx="6566851" cy="319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2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1982</Words>
  <Application>Microsoft Office PowerPoint</Application>
  <PresentationFormat>Widescreen</PresentationFormat>
  <Paragraphs>792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 BI Dev Case Study Presentation</vt:lpstr>
      <vt:lpstr>Content</vt:lpstr>
      <vt:lpstr>Attrition Dashboard</vt:lpstr>
      <vt:lpstr>Monthly Attrition</vt:lpstr>
      <vt:lpstr>Monthly Attrition</vt:lpstr>
      <vt:lpstr>Monthly Attrition</vt:lpstr>
      <vt:lpstr>Monthly Attrition</vt:lpstr>
      <vt:lpstr>Monthly Attrition</vt:lpstr>
      <vt:lpstr>Attrition Data and Active Headcount</vt:lpstr>
      <vt:lpstr>Attrition Analysis (Oct-Dec 2020)</vt:lpstr>
      <vt:lpstr>Attrition Analysis (Oct-Dec 2020)</vt:lpstr>
      <vt:lpstr>Attrition Analysis (Oct-Dec 2020)</vt:lpstr>
      <vt:lpstr>Recommendation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What metrics need to be gathered?</vt:lpstr>
      <vt:lpstr>Steps in Dashboard Creation</vt:lpstr>
      <vt:lpstr>Steps when creating a new dashboard</vt:lpstr>
      <vt:lpstr>Dashboard Samples</vt:lpstr>
      <vt:lpstr>PowerPoint Presentation</vt:lpstr>
      <vt:lpstr>PowerPoint Presentation</vt:lpstr>
      <vt:lpstr>-End of Presentation-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Tyrone Victor Garcia</dc:creator>
  <cp:lastModifiedBy>Tyrone Victor Garcia</cp:lastModifiedBy>
  <cp:revision>5</cp:revision>
  <dcterms:created xsi:type="dcterms:W3CDTF">2024-01-18T05:49:43Z</dcterms:created>
  <dcterms:modified xsi:type="dcterms:W3CDTF">2024-01-19T00:31:11Z</dcterms:modified>
</cp:coreProperties>
</file>