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datacenter.png"/>
          <p:cNvPicPr>
            <a:picLocks noChangeAspect="1"/>
          </p:cNvPicPr>
          <p:nvPr/>
        </p:nvPicPr>
        <p:blipFill>
          <a:blip r:embed="rId3" cstate="print"/>
          <a:srcRect b="44896"/>
          <a:stretch>
            <a:fillRect/>
          </a:stretch>
        </p:blipFill>
        <p:spPr>
          <a:xfrm>
            <a:off x="2842233" y="4813356"/>
            <a:ext cx="5764571" cy="1533417"/>
          </a:xfrm>
          <a:prstGeom prst="rect">
            <a:avLst/>
          </a:prstGeom>
        </p:spPr>
      </p:pic>
      <p:sp>
        <p:nvSpPr>
          <p:cNvPr id="65" name="Diagonal Stripe 64"/>
          <p:cNvSpPr/>
          <p:nvPr/>
        </p:nvSpPr>
        <p:spPr bwMode="auto">
          <a:xfrm rot="16200000">
            <a:off x="6500368" y="4135834"/>
            <a:ext cx="2245058" cy="2176818"/>
          </a:xfrm>
          <a:prstGeom prst="diagStripe">
            <a:avLst>
              <a:gd name="adj" fmla="val 78841"/>
            </a:avLst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0"/>
                  </a:srgbClr>
                </a:gs>
                <a:gs pos="31000">
                  <a:srgbClr val="1F326C">
                    <a:alpha val="20000"/>
                  </a:srgbClr>
                </a:gs>
                <a:gs pos="73000">
                  <a:srgbClr val="1F326C">
                    <a:alpha val="2500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27432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ts val="800"/>
              </a:lnSpc>
            </a:pPr>
            <a:endParaRPr lang="en-US" sz="800" b="1">
              <a:solidFill>
                <a:srgbClr val="002060"/>
              </a:solidFill>
            </a:endParaRPr>
          </a:p>
        </p:txBody>
      </p:sp>
      <p:sp>
        <p:nvSpPr>
          <p:cNvPr id="66" name="Diagonal Stripe 65"/>
          <p:cNvSpPr/>
          <p:nvPr/>
        </p:nvSpPr>
        <p:spPr bwMode="auto">
          <a:xfrm rot="5400000" flipH="1">
            <a:off x="2763156" y="4135834"/>
            <a:ext cx="2245058" cy="2176818"/>
          </a:xfrm>
          <a:prstGeom prst="diagStripe">
            <a:avLst>
              <a:gd name="adj" fmla="val 78841"/>
            </a:avLst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0"/>
                  </a:srgbClr>
                </a:gs>
                <a:gs pos="31000">
                  <a:srgbClr val="1F326C">
                    <a:alpha val="20000"/>
                  </a:srgbClr>
                </a:gs>
                <a:gs pos="73000">
                  <a:srgbClr val="1F326C">
                    <a:alpha val="2500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27432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ts val="800"/>
              </a:lnSpc>
            </a:pPr>
            <a:endParaRPr lang="en-US" sz="800" b="1">
              <a:solidFill>
                <a:srgbClr val="002060"/>
              </a:solidFill>
            </a:endParaRPr>
          </a:p>
        </p:txBody>
      </p:sp>
      <p:sp>
        <p:nvSpPr>
          <p:cNvPr id="67" name="Diagonal Stripe 66"/>
          <p:cNvSpPr/>
          <p:nvPr/>
        </p:nvSpPr>
        <p:spPr bwMode="auto">
          <a:xfrm rot="5400000" flipH="1">
            <a:off x="3256749" y="4135834"/>
            <a:ext cx="2245058" cy="2176818"/>
          </a:xfrm>
          <a:prstGeom prst="diagStripe">
            <a:avLst>
              <a:gd name="adj" fmla="val 78841"/>
            </a:avLst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0"/>
                  </a:srgbClr>
                </a:gs>
                <a:gs pos="31000">
                  <a:srgbClr val="1F326C">
                    <a:alpha val="20000"/>
                  </a:srgbClr>
                </a:gs>
                <a:gs pos="73000">
                  <a:srgbClr val="1F326C">
                    <a:alpha val="2500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27432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ts val="800"/>
              </a:lnSpc>
            </a:pPr>
            <a:endParaRPr lang="en-US" sz="800" b="1">
              <a:solidFill>
                <a:srgbClr val="002060"/>
              </a:solidFill>
            </a:endParaRPr>
          </a:p>
        </p:txBody>
      </p:sp>
      <p:sp>
        <p:nvSpPr>
          <p:cNvPr id="68" name="Diagonal Stripe 67"/>
          <p:cNvSpPr/>
          <p:nvPr/>
        </p:nvSpPr>
        <p:spPr bwMode="auto">
          <a:xfrm rot="16200000">
            <a:off x="6024960" y="4135834"/>
            <a:ext cx="2245058" cy="2176818"/>
          </a:xfrm>
          <a:prstGeom prst="diagStripe">
            <a:avLst>
              <a:gd name="adj" fmla="val 78841"/>
            </a:avLst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0"/>
                  </a:srgbClr>
                </a:gs>
                <a:gs pos="31000">
                  <a:srgbClr val="1F326C">
                    <a:alpha val="20000"/>
                  </a:srgbClr>
                </a:gs>
                <a:gs pos="73000">
                  <a:srgbClr val="1F326C">
                    <a:alpha val="2500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27432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ts val="800"/>
              </a:lnSpc>
            </a:pPr>
            <a:endParaRPr lang="en-US" sz="800" b="1">
              <a:solidFill>
                <a:srgbClr val="002060"/>
              </a:solidFill>
            </a:endParaRPr>
          </a:p>
        </p:txBody>
      </p:sp>
      <p:pic>
        <p:nvPicPr>
          <p:cNvPr id="69" name="Picture 68" descr="internal-bldg-bk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7005" y="2059406"/>
            <a:ext cx="3905065" cy="29530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717787" y="4038591"/>
            <a:ext cx="15197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5050"/>
                </a:solidFill>
                <a:latin typeface="Helvetica" pitchFamily="34" charset="0"/>
              </a:rPr>
              <a:t>Internal Attacks</a:t>
            </a:r>
            <a:endParaRPr lang="en-US" sz="1400" b="1" dirty="0">
              <a:solidFill>
                <a:srgbClr val="FF5050"/>
              </a:solidFill>
              <a:latin typeface="Helvetica" pitchFamily="34" charset="0"/>
            </a:endParaRPr>
          </a:p>
          <a:p>
            <a:pPr algn="ctr">
              <a:lnSpc>
                <a:spcPts val="700"/>
              </a:lnSpc>
            </a:pPr>
            <a:r>
              <a:rPr lang="en-US" sz="700" dirty="0">
                <a:solidFill>
                  <a:srgbClr val="002060"/>
                </a:solidFill>
                <a:latin typeface="Helvetica" pitchFamily="34" charset="0"/>
              </a:rPr>
              <a:t>Employees</a:t>
            </a:r>
          </a:p>
          <a:p>
            <a:pPr algn="ctr">
              <a:lnSpc>
                <a:spcPts val="700"/>
              </a:lnSpc>
            </a:pPr>
            <a:r>
              <a:rPr lang="en-US" sz="700" dirty="0">
                <a:solidFill>
                  <a:srgbClr val="002060"/>
                </a:solidFill>
                <a:latin typeface="Helvetica" pitchFamily="34" charset="0"/>
              </a:rPr>
              <a:t>Malicious Insiders</a:t>
            </a:r>
          </a:p>
          <a:p>
            <a:pPr algn="ctr">
              <a:lnSpc>
                <a:spcPts val="700"/>
              </a:lnSpc>
            </a:pPr>
            <a:r>
              <a:rPr lang="en-US" sz="700" dirty="0">
                <a:solidFill>
                  <a:srgbClr val="002060"/>
                </a:solidFill>
                <a:latin typeface="Helvetica" pitchFamily="34" charset="0"/>
              </a:rPr>
              <a:t>Compromised Insiders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52815" y="5061759"/>
            <a:ext cx="11897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Helvetica" pitchFamily="34" charset="0"/>
              </a:rPr>
              <a:t>Data Center</a:t>
            </a:r>
          </a:p>
          <a:p>
            <a:pPr algn="ctr"/>
            <a:r>
              <a:rPr lang="en-US" sz="700" dirty="0">
                <a:solidFill>
                  <a:srgbClr val="002060"/>
                </a:solidFill>
                <a:latin typeface="Helvetica" pitchFamily="34" charset="0"/>
              </a:rPr>
              <a:t>Systems and Admins</a:t>
            </a:r>
          </a:p>
        </p:txBody>
      </p:sp>
      <p:grpSp>
        <p:nvGrpSpPr>
          <p:cNvPr id="72" name="Group 81"/>
          <p:cNvGrpSpPr/>
          <p:nvPr/>
        </p:nvGrpSpPr>
        <p:grpSpPr>
          <a:xfrm>
            <a:off x="6946298" y="3055953"/>
            <a:ext cx="3341491" cy="1005337"/>
            <a:chOff x="5816325" y="1702923"/>
            <a:chExt cx="3341491" cy="1005337"/>
          </a:xfrm>
        </p:grpSpPr>
        <p:grpSp>
          <p:nvGrpSpPr>
            <p:cNvPr id="73" name="Group 21"/>
            <p:cNvGrpSpPr/>
            <p:nvPr/>
          </p:nvGrpSpPr>
          <p:grpSpPr>
            <a:xfrm>
              <a:off x="5816325" y="1702923"/>
              <a:ext cx="3341491" cy="1005337"/>
              <a:chOff x="5104112" y="2282270"/>
              <a:chExt cx="2829515" cy="860917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5104112" y="2282270"/>
                <a:ext cx="2829515" cy="275129"/>
              </a:xfrm>
              <a:prstGeom prst="rect">
                <a:avLst/>
              </a:prstGeom>
              <a:solidFill>
                <a:srgbClr val="003768">
                  <a:alpha val="25000"/>
                </a:srgbClr>
              </a:solidFill>
              <a:ln w="9525" cap="flat" cmpd="sng" algn="ctr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FFFFFF">
                        <a:alpha val="0"/>
                      </a:srgbClr>
                    </a:gs>
                    <a:gs pos="31000">
                      <a:srgbClr val="1F326C">
                        <a:alpha val="20000"/>
                      </a:srgbClr>
                    </a:gs>
                    <a:gs pos="73000">
                      <a:srgbClr val="1F326C">
                        <a:alpha val="2500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800"/>
                  </a:lnSpc>
                </a:pPr>
                <a:endParaRPr lang="en-US" sz="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5104112" y="2575164"/>
                <a:ext cx="2829515" cy="275129"/>
              </a:xfrm>
              <a:prstGeom prst="rect">
                <a:avLst/>
              </a:prstGeom>
              <a:solidFill>
                <a:srgbClr val="003768">
                  <a:alpha val="25000"/>
                </a:srgbClr>
              </a:solidFill>
              <a:ln w="9525" cap="flat" cmpd="sng" algn="ctr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FFFFFF">
                        <a:alpha val="0"/>
                      </a:srgbClr>
                    </a:gs>
                    <a:gs pos="31000">
                      <a:srgbClr val="1F326C">
                        <a:alpha val="20000"/>
                      </a:srgbClr>
                    </a:gs>
                    <a:gs pos="73000">
                      <a:srgbClr val="1F326C">
                        <a:alpha val="2500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800"/>
                  </a:lnSpc>
                </a:pPr>
                <a:endParaRPr lang="en-US" sz="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104112" y="2868058"/>
                <a:ext cx="2829515" cy="275129"/>
              </a:xfrm>
              <a:prstGeom prst="rect">
                <a:avLst/>
              </a:prstGeom>
              <a:solidFill>
                <a:srgbClr val="003768">
                  <a:alpha val="25000"/>
                </a:srgbClr>
              </a:solidFill>
              <a:ln w="9525" cap="flat" cmpd="sng" algn="ctr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FFFFFF">
                        <a:alpha val="0"/>
                      </a:srgbClr>
                    </a:gs>
                    <a:gs pos="31000">
                      <a:srgbClr val="1F326C">
                        <a:alpha val="20000"/>
                      </a:srgbClr>
                    </a:gs>
                    <a:gs pos="73000">
                      <a:srgbClr val="1F326C">
                        <a:alpha val="2500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800"/>
                  </a:lnSpc>
                </a:pPr>
                <a:endParaRPr lang="en-US" sz="8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4" name="Group 71"/>
            <p:cNvGrpSpPr/>
            <p:nvPr/>
          </p:nvGrpSpPr>
          <p:grpSpPr>
            <a:xfrm>
              <a:off x="6054704" y="1702972"/>
              <a:ext cx="1527653" cy="1002558"/>
              <a:chOff x="5828387" y="2282312"/>
              <a:chExt cx="1293589" cy="858536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828387" y="2282312"/>
                <a:ext cx="1293589" cy="27512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Usage</a:t>
                </a:r>
              </a:p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Audit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5828391" y="2575206"/>
                <a:ext cx="1290117" cy="27512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User Rights</a:t>
                </a:r>
              </a:p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Management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5828387" y="2865719"/>
                <a:ext cx="1293589" cy="27512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Access</a:t>
                </a:r>
              </a:p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Control</a:t>
                </a:r>
              </a:p>
            </p:txBody>
          </p:sp>
        </p:grpSp>
      </p:grpSp>
      <p:grpSp>
        <p:nvGrpSpPr>
          <p:cNvPr id="81" name="Group 77"/>
          <p:cNvGrpSpPr/>
          <p:nvPr/>
        </p:nvGrpSpPr>
        <p:grpSpPr>
          <a:xfrm>
            <a:off x="1145833" y="2981896"/>
            <a:ext cx="3425589" cy="1030705"/>
            <a:chOff x="15860" y="1674825"/>
            <a:chExt cx="3425589" cy="1030705"/>
          </a:xfrm>
        </p:grpSpPr>
        <p:grpSp>
          <p:nvGrpSpPr>
            <p:cNvPr id="82" name="Group 21"/>
            <p:cNvGrpSpPr/>
            <p:nvPr/>
          </p:nvGrpSpPr>
          <p:grpSpPr>
            <a:xfrm>
              <a:off x="15860" y="1674825"/>
              <a:ext cx="3341491" cy="1013881"/>
              <a:chOff x="5104112" y="2282270"/>
              <a:chExt cx="2829515" cy="868235"/>
            </a:xfrm>
            <a:solidFill>
              <a:srgbClr val="F0AB00">
                <a:alpha val="25000"/>
              </a:srgbClr>
            </a:solidFill>
          </p:grpSpPr>
          <p:sp>
            <p:nvSpPr>
              <p:cNvPr id="87" name="Rectangle 86"/>
              <p:cNvSpPr/>
              <p:nvPr/>
            </p:nvSpPr>
            <p:spPr bwMode="auto">
              <a:xfrm>
                <a:off x="5104112" y="2282270"/>
                <a:ext cx="2829515" cy="275129"/>
              </a:xfrm>
              <a:prstGeom prst="rect">
                <a:avLst/>
              </a:prstGeom>
              <a:grpFill/>
              <a:ln w="9525" cap="flat" cmpd="sng" algn="ctr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FFFFFF">
                        <a:alpha val="0"/>
                      </a:srgbClr>
                    </a:gs>
                    <a:gs pos="31000">
                      <a:srgbClr val="1F326C">
                        <a:alpha val="20000"/>
                      </a:srgbClr>
                    </a:gs>
                    <a:gs pos="73000">
                      <a:srgbClr val="1F326C">
                        <a:alpha val="2500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800"/>
                  </a:lnSpc>
                </a:pPr>
                <a:endParaRPr lang="en-US" sz="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5104112" y="2575164"/>
                <a:ext cx="2829515" cy="275129"/>
              </a:xfrm>
              <a:prstGeom prst="rect">
                <a:avLst/>
              </a:prstGeom>
              <a:grpFill/>
              <a:ln w="9525" cap="flat" cmpd="sng" algn="ctr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FFFFFF">
                        <a:alpha val="0"/>
                      </a:srgbClr>
                    </a:gs>
                    <a:gs pos="31000">
                      <a:srgbClr val="1F326C">
                        <a:alpha val="20000"/>
                      </a:srgbClr>
                    </a:gs>
                    <a:gs pos="73000">
                      <a:srgbClr val="1F326C">
                        <a:alpha val="2500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800"/>
                  </a:lnSpc>
                </a:pPr>
                <a:endParaRPr lang="en-US" sz="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5104112" y="2875376"/>
                <a:ext cx="2829515" cy="275129"/>
              </a:xfrm>
              <a:prstGeom prst="rect">
                <a:avLst/>
              </a:prstGeom>
              <a:grpFill/>
              <a:ln w="9525" cap="flat" cmpd="sng" algn="ctr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FFFFFF">
                        <a:alpha val="0"/>
                      </a:srgbClr>
                    </a:gs>
                    <a:gs pos="31000">
                      <a:srgbClr val="1F326C">
                        <a:alpha val="20000"/>
                      </a:srgbClr>
                    </a:gs>
                    <a:gs pos="73000">
                      <a:srgbClr val="1F326C">
                        <a:alpha val="2500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800"/>
                  </a:lnSpc>
                </a:pPr>
                <a:endParaRPr lang="en-US" sz="8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83" name="Group 70"/>
            <p:cNvGrpSpPr/>
            <p:nvPr/>
          </p:nvGrpSpPr>
          <p:grpSpPr>
            <a:xfrm>
              <a:off x="1892589" y="1691097"/>
              <a:ext cx="1548860" cy="1014433"/>
              <a:chOff x="2247152" y="2272143"/>
              <a:chExt cx="1311546" cy="868705"/>
            </a:xfrm>
          </p:grpSpPr>
          <p:sp>
            <p:nvSpPr>
              <p:cNvPr id="84" name="Rectangle 83"/>
              <p:cNvSpPr/>
              <p:nvPr/>
            </p:nvSpPr>
            <p:spPr bwMode="auto">
              <a:xfrm>
                <a:off x="2265109" y="2272143"/>
                <a:ext cx="1293589" cy="27512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Tech. Attack</a:t>
                </a:r>
              </a:p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Protection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255173" y="2575206"/>
                <a:ext cx="1293590" cy="27512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Logic Attack</a:t>
                </a:r>
              </a:p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Protection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247152" y="2865719"/>
                <a:ext cx="1293590" cy="27512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2743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Fraud</a:t>
                </a:r>
              </a:p>
              <a:p>
                <a:pPr algn="ctr"/>
                <a:r>
                  <a:rPr lang="en-US" sz="900" b="1" dirty="0">
                    <a:solidFill>
                      <a:srgbClr val="002060"/>
                    </a:solidFill>
                    <a:latin typeface="Helvetica" pitchFamily="34" charset="0"/>
                  </a:rPr>
                  <a:t>Prevention</a:t>
                </a:r>
              </a:p>
            </p:txBody>
          </p:sp>
        </p:grpSp>
      </p:grpSp>
      <p:grpSp>
        <p:nvGrpSpPr>
          <p:cNvPr id="90" name="Group 75"/>
          <p:cNvGrpSpPr/>
          <p:nvPr/>
        </p:nvGrpSpPr>
        <p:grpSpPr>
          <a:xfrm>
            <a:off x="159424" y="1782927"/>
            <a:ext cx="5030784" cy="2720540"/>
            <a:chOff x="-506090" y="824200"/>
            <a:chExt cx="5030784" cy="2720540"/>
          </a:xfrm>
        </p:grpSpPr>
        <p:pic>
          <p:nvPicPr>
            <p:cNvPr id="91" name="Picture 90" descr="external-globe-bk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06090" y="824200"/>
              <a:ext cx="5030784" cy="2720540"/>
            </a:xfrm>
            <a:prstGeom prst="rect">
              <a:avLst/>
            </a:prstGeom>
          </p:spPr>
        </p:pic>
        <p:pic>
          <p:nvPicPr>
            <p:cNvPr id="92" name="Picture 91" descr="user-re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898292" y="1701452"/>
              <a:ext cx="278722" cy="349104"/>
            </a:xfrm>
            <a:prstGeom prst="rect">
              <a:avLst/>
            </a:prstGeom>
          </p:spPr>
        </p:pic>
        <p:pic>
          <p:nvPicPr>
            <p:cNvPr id="93" name="Picture 92" descr="user-blu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898292" y="2367572"/>
              <a:ext cx="278722" cy="349104"/>
            </a:xfrm>
            <a:prstGeom prst="rect">
              <a:avLst/>
            </a:prstGeom>
          </p:spPr>
        </p:pic>
        <p:pic>
          <p:nvPicPr>
            <p:cNvPr id="94" name="Picture 93" descr="user-re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1126073" y="2026797"/>
              <a:ext cx="278722" cy="349104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1327061" y="3984154"/>
            <a:ext cx="15806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5050"/>
                </a:solidFill>
                <a:latin typeface="Helvetica" pitchFamily="34" charset="0"/>
              </a:rPr>
              <a:t>External Attacks</a:t>
            </a:r>
            <a:endParaRPr lang="en-US" sz="1400" b="1" dirty="0">
              <a:solidFill>
                <a:srgbClr val="FF5050"/>
              </a:solidFill>
              <a:latin typeface="Helvetica" pitchFamily="34" charset="0"/>
            </a:endParaRPr>
          </a:p>
          <a:p>
            <a:pPr algn="ctr">
              <a:lnSpc>
                <a:spcPts val="700"/>
              </a:lnSpc>
            </a:pPr>
            <a:r>
              <a:rPr lang="en-US" sz="700" dirty="0">
                <a:solidFill>
                  <a:srgbClr val="002060"/>
                </a:solidFill>
                <a:latin typeface="Helvetica" pitchFamily="34" charset="0"/>
              </a:rPr>
              <a:t>Customers</a:t>
            </a:r>
          </a:p>
          <a:p>
            <a:pPr algn="ctr">
              <a:lnSpc>
                <a:spcPts val="700"/>
              </a:lnSpc>
            </a:pPr>
            <a:r>
              <a:rPr lang="en-US" sz="700" dirty="0">
                <a:solidFill>
                  <a:srgbClr val="002060"/>
                </a:solidFill>
                <a:latin typeface="Helvetica" pitchFamily="34" charset="0"/>
              </a:rPr>
              <a:t>Staff, Partners</a:t>
            </a:r>
          </a:p>
          <a:p>
            <a:pPr algn="ctr">
              <a:lnSpc>
                <a:spcPts val="700"/>
              </a:lnSpc>
            </a:pPr>
            <a:r>
              <a:rPr lang="en-US" sz="700" dirty="0">
                <a:solidFill>
                  <a:srgbClr val="002060"/>
                </a:solidFill>
                <a:latin typeface="Helvetica" pitchFamily="34" charset="0"/>
              </a:rPr>
              <a:t>Hackers</a:t>
            </a:r>
          </a:p>
        </p:txBody>
      </p:sp>
      <p:grpSp>
        <p:nvGrpSpPr>
          <p:cNvPr id="96" name="Group 86"/>
          <p:cNvGrpSpPr/>
          <p:nvPr/>
        </p:nvGrpSpPr>
        <p:grpSpPr>
          <a:xfrm>
            <a:off x="3241382" y="4421815"/>
            <a:ext cx="4389004" cy="2051053"/>
            <a:chOff x="2528690" y="3559517"/>
            <a:chExt cx="3716529" cy="1756412"/>
          </a:xfrm>
        </p:grpSpPr>
        <p:sp>
          <p:nvSpPr>
            <p:cNvPr id="97" name="Rectangle 96"/>
            <p:cNvSpPr/>
            <p:nvPr/>
          </p:nvSpPr>
          <p:spPr bwMode="auto">
            <a:xfrm rot="2700000" flipH="1">
              <a:off x="5434820" y="4210632"/>
              <a:ext cx="1345670" cy="275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2743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Discovery &amp;</a:t>
              </a:r>
            </a:p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Classification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 rot="2700000" flipH="1">
              <a:off x="5200439" y="4365459"/>
              <a:ext cx="1351338" cy="275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2743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Privileged User</a:t>
              </a:r>
            </a:p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Monitoring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 rot="18900000" flipH="1">
              <a:off x="2528690" y="4105321"/>
              <a:ext cx="1446242" cy="275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2743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Vulnerability</a:t>
              </a:r>
            </a:p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Scanning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 rot="18854935" flipH="1">
              <a:off x="2613584" y="4300158"/>
              <a:ext cx="1756412" cy="2751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2743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Virtual</a:t>
              </a:r>
            </a:p>
            <a:p>
              <a:pPr algn="ctr"/>
              <a:r>
                <a:rPr lang="en-US" sz="900" b="1" dirty="0">
                  <a:solidFill>
                    <a:srgbClr val="002060"/>
                  </a:solidFill>
                  <a:latin typeface="Helvetica" pitchFamily="34" charset="0"/>
                </a:rPr>
                <a:t>Patching</a:t>
              </a:r>
            </a:p>
          </p:txBody>
        </p:sp>
      </p:grpSp>
      <p:grpSp>
        <p:nvGrpSpPr>
          <p:cNvPr id="101" name="Group 162"/>
          <p:cNvGrpSpPr/>
          <p:nvPr/>
        </p:nvGrpSpPr>
        <p:grpSpPr>
          <a:xfrm>
            <a:off x="4401144" y="2242781"/>
            <a:ext cx="2649014" cy="2619429"/>
            <a:chOff x="3510756" y="1585913"/>
            <a:chExt cx="2243138" cy="2243138"/>
          </a:xfrm>
        </p:grpSpPr>
        <p:sp>
          <p:nvSpPr>
            <p:cNvPr id="102" name="Pie 101"/>
            <p:cNvSpPr/>
            <p:nvPr/>
          </p:nvSpPr>
          <p:spPr bwMode="auto">
            <a:xfrm>
              <a:off x="3510756" y="1585913"/>
              <a:ext cx="2243137" cy="2243137"/>
            </a:xfrm>
            <a:prstGeom prst="pie">
              <a:avLst>
                <a:gd name="adj1" fmla="val 7189052"/>
                <a:gd name="adj2" fmla="val 14422836"/>
              </a:avLst>
            </a:prstGeom>
            <a:solidFill>
              <a:srgbClr val="8224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rot="16200000">
              <a:off x="3605214" y="1678343"/>
              <a:ext cx="2054226" cy="2063038"/>
            </a:xfrm>
            <a:prstGeom prst="rect">
              <a:avLst/>
            </a:prstGeom>
          </p:spPr>
          <p:txBody>
            <a:bodyPr vert="horz" wrap="none" anchor="t" anchorCtr="0">
              <a:prstTxWarp prst="textArchDown">
                <a:avLst>
                  <a:gd name="adj" fmla="val 12590216"/>
                </a:avLst>
              </a:prstTxWarp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Web Application Firewall</a:t>
              </a:r>
            </a:p>
          </p:txBody>
        </p:sp>
        <p:grpSp>
          <p:nvGrpSpPr>
            <p:cNvPr id="104" name="Group 100"/>
            <p:cNvGrpSpPr/>
            <p:nvPr/>
          </p:nvGrpSpPr>
          <p:grpSpPr>
            <a:xfrm>
              <a:off x="3510757" y="1585913"/>
              <a:ext cx="2243137" cy="2243137"/>
              <a:chOff x="3510757" y="1585913"/>
              <a:chExt cx="2243137" cy="2243137"/>
            </a:xfrm>
          </p:grpSpPr>
          <p:sp>
            <p:nvSpPr>
              <p:cNvPr id="108" name="Pie 107"/>
              <p:cNvSpPr/>
              <p:nvPr/>
            </p:nvSpPr>
            <p:spPr bwMode="auto">
              <a:xfrm rot="7200000">
                <a:off x="3510757" y="1585913"/>
                <a:ext cx="2243137" cy="2243137"/>
              </a:xfrm>
              <a:prstGeom prst="pie">
                <a:avLst>
                  <a:gd name="adj1" fmla="val 7189052"/>
                  <a:gd name="adj2" fmla="val 14422836"/>
                </a:avLst>
              </a:prstGeom>
              <a:solidFill>
                <a:srgbClr val="F0AB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dirty="0">
                  <a:solidFill>
                    <a:srgbClr val="002060"/>
                  </a:solidFill>
                  <a:latin typeface="Arial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1800000">
                <a:off x="3582987" y="1703744"/>
                <a:ext cx="2054226" cy="2063038"/>
              </a:xfrm>
              <a:prstGeom prst="rect">
                <a:avLst/>
              </a:prstGeom>
            </p:spPr>
            <p:txBody>
              <a:bodyPr vert="horz" wrap="none" anchor="t" anchorCtr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Helvetica" pitchFamily="34" charset="0"/>
                  </a:rPr>
                  <a:t>File Security</a:t>
                </a:r>
              </a:p>
            </p:txBody>
          </p:sp>
        </p:grpSp>
        <p:grpSp>
          <p:nvGrpSpPr>
            <p:cNvPr id="105" name="Group 102"/>
            <p:cNvGrpSpPr/>
            <p:nvPr/>
          </p:nvGrpSpPr>
          <p:grpSpPr>
            <a:xfrm>
              <a:off x="3510756" y="1585914"/>
              <a:ext cx="2243137" cy="2243137"/>
              <a:chOff x="3510756" y="1585914"/>
              <a:chExt cx="2243137" cy="2243137"/>
            </a:xfrm>
          </p:grpSpPr>
          <p:sp>
            <p:nvSpPr>
              <p:cNvPr id="106" name="Pie 105"/>
              <p:cNvSpPr/>
              <p:nvPr/>
            </p:nvSpPr>
            <p:spPr bwMode="auto">
              <a:xfrm rot="14400000">
                <a:off x="3510756" y="1585914"/>
                <a:ext cx="2243137" cy="2243137"/>
              </a:xfrm>
              <a:prstGeom prst="pie">
                <a:avLst>
                  <a:gd name="adj1" fmla="val 7189052"/>
                  <a:gd name="adj2" fmla="val 14422836"/>
                </a:avLst>
              </a:prstGeom>
              <a:solidFill>
                <a:srgbClr val="284E3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dirty="0">
                  <a:solidFill>
                    <a:srgbClr val="002060"/>
                  </a:solidFill>
                  <a:latin typeface="Arial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9000000">
                <a:off x="3605212" y="1678344"/>
                <a:ext cx="2054226" cy="2063038"/>
              </a:xfrm>
              <a:prstGeom prst="rect">
                <a:avLst/>
              </a:prstGeom>
            </p:spPr>
            <p:txBody>
              <a:bodyPr vert="horz" wrap="none" anchor="t" anchorCtr="0">
                <a:prstTxWarp prst="textArchDown">
                  <a:avLst>
                    <a:gd name="adj" fmla="val 12590216"/>
                  </a:avLst>
                </a:prstTxWarp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itchFamily="34" charset="0"/>
                  </a:rPr>
                  <a:t>Database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Security</a:t>
                </a:r>
              </a:p>
            </p:txBody>
          </p:sp>
        </p:grpSp>
      </p:grpSp>
      <p:grpSp>
        <p:nvGrpSpPr>
          <p:cNvPr id="110" name="Group 163"/>
          <p:cNvGrpSpPr/>
          <p:nvPr/>
        </p:nvGrpSpPr>
        <p:grpSpPr>
          <a:xfrm>
            <a:off x="4391662" y="2244634"/>
            <a:ext cx="2650887" cy="2621280"/>
            <a:chOff x="3509963" y="1587501"/>
            <a:chExt cx="2244724" cy="2244724"/>
          </a:xfrm>
        </p:grpSpPr>
        <p:grpSp>
          <p:nvGrpSpPr>
            <p:cNvPr id="111" name="Group 98"/>
            <p:cNvGrpSpPr/>
            <p:nvPr/>
          </p:nvGrpSpPr>
          <p:grpSpPr>
            <a:xfrm>
              <a:off x="3509963" y="1587501"/>
              <a:ext cx="2244724" cy="2244724"/>
              <a:chOff x="3509963" y="1587501"/>
              <a:chExt cx="2244724" cy="2244724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3509963" y="1587501"/>
                <a:ext cx="2244724" cy="224472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2060"/>
                  </a:solidFill>
                  <a:latin typeface="Arial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 bwMode="auto">
              <a:xfrm>
                <a:off x="3729038" y="1806576"/>
                <a:ext cx="1806574" cy="1806574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srgbClr val="002060"/>
                  </a:solidFill>
                  <a:latin typeface="Arial" charset="0"/>
                </a:endParaRPr>
              </a:p>
            </p:txBody>
          </p:sp>
        </p:grpSp>
        <p:pic>
          <p:nvPicPr>
            <p:cNvPr id="112" name="Picture 111" descr="imperva-bug-whit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4287" y="1814512"/>
              <a:ext cx="1698668" cy="1669380"/>
            </a:xfrm>
            <a:prstGeom prst="rect">
              <a:avLst/>
            </a:prstGeom>
          </p:spPr>
        </p:pic>
      </p:grpSp>
      <p:grpSp>
        <p:nvGrpSpPr>
          <p:cNvPr id="115" name="Group 113"/>
          <p:cNvGrpSpPr/>
          <p:nvPr/>
        </p:nvGrpSpPr>
        <p:grpSpPr>
          <a:xfrm>
            <a:off x="4912446" y="2837603"/>
            <a:ext cx="1384306" cy="1443786"/>
            <a:chOff x="3910013" y="2120369"/>
            <a:chExt cx="1172206" cy="1236381"/>
          </a:xfrm>
        </p:grpSpPr>
        <p:pic>
          <p:nvPicPr>
            <p:cNvPr id="116" name="Picture 115" descr="imperva_databases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0055" y="2951444"/>
              <a:ext cx="402164" cy="405306"/>
            </a:xfrm>
            <a:prstGeom prst="rect">
              <a:avLst/>
            </a:prstGeom>
          </p:spPr>
        </p:pic>
        <p:pic>
          <p:nvPicPr>
            <p:cNvPr id="117" name="Picture 116" descr="imperva_files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32852" y="2120369"/>
              <a:ext cx="292197" cy="439867"/>
            </a:xfrm>
            <a:prstGeom prst="rect">
              <a:avLst/>
            </a:prstGeom>
          </p:spPr>
        </p:pic>
        <p:pic>
          <p:nvPicPr>
            <p:cNvPr id="118" name="Picture 117" descr="imperva_webapps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0013" y="2546594"/>
              <a:ext cx="395880" cy="449293"/>
            </a:xfrm>
            <a:prstGeom prst="rect">
              <a:avLst/>
            </a:prstGeom>
          </p:spPr>
        </p:pic>
      </p:grpSp>
      <p:grpSp>
        <p:nvGrpSpPr>
          <p:cNvPr id="119" name="Group 39"/>
          <p:cNvGrpSpPr/>
          <p:nvPr/>
        </p:nvGrpSpPr>
        <p:grpSpPr>
          <a:xfrm>
            <a:off x="9088635" y="3136588"/>
            <a:ext cx="490148" cy="961055"/>
            <a:chOff x="7283714" y="2281011"/>
            <a:chExt cx="436041" cy="864621"/>
          </a:xfrm>
        </p:grpSpPr>
        <p:pic>
          <p:nvPicPr>
            <p:cNvPr id="120" name="Picture 119" descr="user-blu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3738" y="2846678"/>
              <a:ext cx="236016" cy="298954"/>
            </a:xfrm>
            <a:prstGeom prst="rect">
              <a:avLst/>
            </a:prstGeom>
          </p:spPr>
        </p:pic>
        <p:pic>
          <p:nvPicPr>
            <p:cNvPr id="121" name="Picture 120" descr="user-re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3739" y="2281011"/>
              <a:ext cx="236016" cy="298954"/>
            </a:xfrm>
            <a:prstGeom prst="rect">
              <a:avLst/>
            </a:prstGeom>
          </p:spPr>
        </p:pic>
        <p:pic>
          <p:nvPicPr>
            <p:cNvPr id="122" name="Picture 121" descr="user-blu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3714" y="2560927"/>
              <a:ext cx="236016" cy="298954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2" y="-418422"/>
            <a:ext cx="5312675" cy="20939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9112" y="1519417"/>
            <a:ext cx="10757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Only Pioneer Vendor focused on Data Center Security for Applications and Databases!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70" grpId="0"/>
      <p:bldP spid="71" grpId="0"/>
      <p:bldP spid="9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2019-04-10T07:56:36Z</dcterms:created>
  <dcterms:modified xsi:type="dcterms:W3CDTF">2019-04-10T12:17:59Z</dcterms:modified>
</cp:coreProperties>
</file>