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354" r:id="rId2"/>
    <p:sldId id="256" r:id="rId3"/>
    <p:sldId id="319" r:id="rId4"/>
    <p:sldId id="355" r:id="rId5"/>
    <p:sldId id="320" r:id="rId6"/>
    <p:sldId id="356" r:id="rId7"/>
    <p:sldId id="321" r:id="rId8"/>
    <p:sldId id="322" r:id="rId9"/>
    <p:sldId id="323" r:id="rId10"/>
    <p:sldId id="324" r:id="rId11"/>
    <p:sldId id="326" r:id="rId12"/>
    <p:sldId id="325" r:id="rId13"/>
    <p:sldId id="327" r:id="rId14"/>
    <p:sldId id="328" r:id="rId15"/>
    <p:sldId id="311" r:id="rId16"/>
    <p:sldId id="313" r:id="rId17"/>
    <p:sldId id="329" r:id="rId18"/>
    <p:sldId id="330" r:id="rId19"/>
    <p:sldId id="331" r:id="rId20"/>
    <p:sldId id="333" r:id="rId21"/>
    <p:sldId id="334" r:id="rId22"/>
    <p:sldId id="335" r:id="rId23"/>
    <p:sldId id="315" r:id="rId24"/>
    <p:sldId id="337" r:id="rId25"/>
    <p:sldId id="338" r:id="rId26"/>
    <p:sldId id="339" r:id="rId2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0000"/>
    <a:srgbClr val="006600"/>
    <a:srgbClr val="009900"/>
    <a:srgbClr val="00CC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5" autoAdjust="0"/>
    <p:restoredTop sz="94660"/>
  </p:normalViewPr>
  <p:slideViewPr>
    <p:cSldViewPr>
      <p:cViewPr varScale="1">
        <p:scale>
          <a:sx n="65" d="100"/>
          <a:sy n="65" d="100"/>
        </p:scale>
        <p:origin x="-1428" y="-10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6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406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6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6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406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18F9F3E4-C6D4-4C54-B74A-D8EA6A44213D}" type="slidenum">
              <a:rPr lang="en-US"/>
              <a:pPr>
                <a:defRPr/>
              </a:pPr>
              <a:t>‹#›</a:t>
            </a:fld>
            <a:endParaRPr lang="en-US"/>
          </a:p>
        </p:txBody>
      </p:sp>
    </p:spTree>
    <p:extLst>
      <p:ext uri="{BB962C8B-B14F-4D97-AF65-F5344CB8AC3E}">
        <p14:creationId xmlns:p14="http://schemas.microsoft.com/office/powerpoint/2010/main" val="2451774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310128-7CC7-4391-A90F-86D007245390}" type="slidenum">
              <a:rPr lang="en-US" altLang="en-US" smtClean="0"/>
              <a:pPr eaLnBrk="1" hangingPunct="1">
                <a:spcBef>
                  <a:spcPct val="0"/>
                </a:spcBef>
              </a:pPr>
              <a:t>2</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1CC5A69-49E2-4471-8618-1300893FA864}" type="slidenum">
              <a:rPr lang="en-US" altLang="en-US" smtClean="0"/>
              <a:pPr eaLnBrk="1" hangingPunct="1">
                <a:spcBef>
                  <a:spcPct val="0"/>
                </a:spcBef>
              </a:pPr>
              <a:t>12</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978BC3CC-F680-40D6-B9E8-C0A041548CF9}" type="slidenum">
              <a:rPr lang="en-US" altLang="en-US" smtClean="0"/>
              <a:pPr eaLnBrk="1" hangingPunct="1">
                <a:spcBef>
                  <a:spcPct val="0"/>
                </a:spcBef>
              </a:pPr>
              <a:t>13</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A7E1700-1163-48BD-A4CF-74FB9ADF005A}" type="slidenum">
              <a:rPr lang="en-US" altLang="en-US" smtClean="0"/>
              <a:pPr eaLnBrk="1" hangingPunct="1">
                <a:spcBef>
                  <a:spcPct val="0"/>
                </a:spcBef>
              </a:pPr>
              <a:t>14</a:t>
            </a:fld>
            <a:endParaRPr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2C35299-4351-4DF6-94DB-AAC25CD65327}" type="slidenum">
              <a:rPr lang="en-US" altLang="en-US" smtClean="0"/>
              <a:pPr eaLnBrk="1" hangingPunct="1">
                <a:spcBef>
                  <a:spcPct val="0"/>
                </a:spcBef>
              </a:pPr>
              <a:t>15</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C092A53A-1F55-40FD-8D90-3D70238C3DD5}" type="slidenum">
              <a:rPr lang="en-US" altLang="en-US" smtClean="0"/>
              <a:pPr eaLnBrk="1" hangingPunct="1">
                <a:spcBef>
                  <a:spcPct val="0"/>
                </a:spcBef>
              </a:pPr>
              <a:t>16</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5DBCCF6-AABA-44B2-B43E-74115986E14B}" type="slidenum">
              <a:rPr lang="en-US" altLang="en-US" smtClean="0"/>
              <a:pPr eaLnBrk="1" hangingPunct="1">
                <a:spcBef>
                  <a:spcPct val="0"/>
                </a:spcBef>
              </a:pPr>
              <a:t>17</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D5A9A42-C332-44AD-9CAC-0EBD59AF995D}" type="slidenum">
              <a:rPr lang="en-US" altLang="en-US" smtClean="0"/>
              <a:pPr eaLnBrk="1" hangingPunct="1">
                <a:spcBef>
                  <a:spcPct val="0"/>
                </a:spcBef>
              </a:pPr>
              <a:t>18</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8BEA9B1-9BBE-4AC8-B9E0-FDB4A03F10F1}" type="slidenum">
              <a:rPr lang="en-US" altLang="en-US" smtClean="0"/>
              <a:pPr eaLnBrk="1" hangingPunct="1">
                <a:spcBef>
                  <a:spcPct val="0"/>
                </a:spcBef>
              </a:pPr>
              <a:t>19</a:t>
            </a:fld>
            <a:endParaRPr lang="en-US"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CF74E0E2-2100-4D21-8011-A3F738A87E11}" type="slidenum">
              <a:rPr lang="en-US" altLang="en-US" smtClean="0"/>
              <a:pPr eaLnBrk="1" hangingPunct="1">
                <a:spcBef>
                  <a:spcPct val="0"/>
                </a:spcBef>
              </a:pPr>
              <a:t>20</a:t>
            </a:fld>
            <a:endParaRPr lang="en-US" alt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BE775DF-2D0E-4F4F-8F14-D310968E772E}" type="slidenum">
              <a:rPr lang="en-US" altLang="en-US" smtClean="0"/>
              <a:pPr eaLnBrk="1" hangingPunct="1">
                <a:spcBef>
                  <a:spcPct val="0"/>
                </a:spcBef>
              </a:pPr>
              <a:t>21</a:t>
            </a:fld>
            <a:endParaRPr lang="en-US"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C15DCE6-F2C0-4FCC-B29E-EEEC40A94E5A}" type="slidenum">
              <a:rPr lang="en-US" altLang="en-US" smtClean="0"/>
              <a:pPr eaLnBrk="1" hangingPunct="1">
                <a:spcBef>
                  <a:spcPct val="0"/>
                </a:spcBef>
              </a:pPr>
              <a:t>3</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C3176EDC-5728-4464-92AB-281B95DC4F96}" type="slidenum">
              <a:rPr lang="en-US" altLang="en-US" smtClean="0"/>
              <a:pPr eaLnBrk="1" hangingPunct="1">
                <a:spcBef>
                  <a:spcPct val="0"/>
                </a:spcBef>
              </a:pPr>
              <a:t>22</a:t>
            </a:fld>
            <a:endParaRPr lang="en-US" alt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C7647535-0FA5-40AA-81F3-A8AB976B6D94}" type="slidenum">
              <a:rPr lang="en-US" altLang="en-US" smtClean="0"/>
              <a:pPr eaLnBrk="1" hangingPunct="1">
                <a:spcBef>
                  <a:spcPct val="0"/>
                </a:spcBef>
              </a:pPr>
              <a:t>23</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4D397B0-333E-459E-9F32-A76E24897002}" type="slidenum">
              <a:rPr lang="en-US" altLang="en-US" smtClean="0"/>
              <a:pPr eaLnBrk="1" hangingPunct="1">
                <a:spcBef>
                  <a:spcPct val="0"/>
                </a:spcBef>
              </a:pPr>
              <a:t>24</a:t>
            </a:fld>
            <a:endParaRPr lang="en-US" alt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8C1D3CA-2BBE-4258-873A-45A08B9FE2CC}" type="slidenum">
              <a:rPr lang="en-US" altLang="en-US" smtClean="0"/>
              <a:pPr eaLnBrk="1" hangingPunct="1">
                <a:spcBef>
                  <a:spcPct val="0"/>
                </a:spcBef>
              </a:pPr>
              <a:t>25</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029A0A43-F82F-4D4D-873F-4CDD6F3A60E0}" type="slidenum">
              <a:rPr lang="en-US" altLang="en-US" smtClean="0"/>
              <a:pPr eaLnBrk="1" hangingPunct="1">
                <a:spcBef>
                  <a:spcPct val="0"/>
                </a:spcBef>
              </a:pPr>
              <a:t>26</a:t>
            </a:fld>
            <a:endParaRPr lang="en-US" alt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09BA865-3B6F-4401-9424-21899A3B9EB0}" type="slidenum">
              <a:rPr lang="en-US" altLang="en-US" smtClean="0"/>
              <a:pPr eaLnBrk="1" hangingPunct="1">
                <a:spcBef>
                  <a:spcPct val="0"/>
                </a:spcBef>
              </a:pPr>
              <a:t>4</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9E968CB-011C-4D6E-9768-14849D3CCD1F}" type="slidenum">
              <a:rPr lang="en-US" altLang="en-US" smtClean="0"/>
              <a:pPr eaLnBrk="1" hangingPunct="1">
                <a:spcBef>
                  <a:spcPct val="0"/>
                </a:spcBef>
              </a:pPr>
              <a:t>5</a:t>
            </a:fld>
            <a:endParaRPr lang="en-US" alt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0E182D3F-C5A5-462E-8C7E-13746E238165}" type="slidenum">
              <a:rPr lang="en-US" altLang="en-US" smtClean="0"/>
              <a:pPr eaLnBrk="1" hangingPunct="1">
                <a:spcBef>
                  <a:spcPct val="0"/>
                </a:spcBef>
              </a:pPr>
              <a:t>7</a:t>
            </a:fld>
            <a:endParaRPr lang="en-US" alt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F5A29D3-EE4D-4033-9B6C-44CBFC65D136}" type="slidenum">
              <a:rPr lang="en-US" altLang="en-US" smtClean="0"/>
              <a:pPr eaLnBrk="1" hangingPunct="1">
                <a:spcBef>
                  <a:spcPct val="0"/>
                </a:spcBef>
              </a:pPr>
              <a:t>8</a:t>
            </a:fld>
            <a:endParaRPr lang="en-US" alt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8974021-5313-4D27-B598-8F007DEE6FE9}" type="slidenum">
              <a:rPr lang="en-US" altLang="en-US" smtClean="0"/>
              <a:pPr eaLnBrk="1" hangingPunct="1">
                <a:spcBef>
                  <a:spcPct val="0"/>
                </a:spcBef>
              </a:pPr>
              <a:t>9</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4870F876-DEF5-429A-9AD6-FA523855C767}" type="slidenum">
              <a:rPr lang="en-US" altLang="en-US" smtClean="0"/>
              <a:pPr eaLnBrk="1" hangingPunct="1">
                <a:spcBef>
                  <a:spcPct val="0"/>
                </a:spcBef>
              </a:pPr>
              <a:t>10</a:t>
            </a:fld>
            <a:endParaRPr lang="en-US" alt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2C077C4-CA3B-43EE-8EE6-0706E44068EB}" type="slidenum">
              <a:rPr lang="en-US" altLang="en-US" smtClean="0"/>
              <a:pPr eaLnBrk="1" hangingPunct="1">
                <a:spcBef>
                  <a:spcPct val="0"/>
                </a:spcBef>
              </a:pPr>
              <a:t>11</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extLst/>
          </a:lstStyle>
          <a:p>
            <a:pPr algn="ctr" eaLnBrk="1" latinLnBrk="0" hangingPunct="1"/>
            <a:endParaRPr kumimoji="0" lang="en-US"/>
          </a:p>
        </p:txBody>
      </p:sp>
      <p:sp>
        <p:nvSpPr>
          <p:cNvPr id="9" name="Title 8"/>
          <p:cNvSpPr>
            <a:spLocks noGrp="1"/>
          </p:cNvSpPr>
          <p:nvPr>
            <p:ph type="ctrTitle"/>
          </p:nvPr>
        </p:nvSpPr>
        <p:spPr>
          <a:xfrm>
            <a:off x="685800" y="1752602"/>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18" rIns="45718"/>
          <a:lstStyle>
            <a:lvl1pPr marL="0" marR="64005" indent="0" algn="r">
              <a:buNone/>
              <a:defRPr>
                <a:solidFill>
                  <a:schemeClr val="tx2"/>
                </a:solidFill>
              </a:defRPr>
            </a:lvl1pPr>
            <a:lvl2pPr marL="457177" indent="0" algn="ctr">
              <a:buNone/>
            </a:lvl2pPr>
            <a:lvl3pPr marL="914354" indent="0" algn="ctr">
              <a:buNone/>
            </a:lvl3pPr>
            <a:lvl4pPr marL="1371531" indent="0" algn="ctr">
              <a:buNone/>
            </a:lvl4pPr>
            <a:lvl5pPr marL="1828709" indent="0" algn="ctr">
              <a:buNone/>
            </a:lvl5pPr>
            <a:lvl6pPr marL="2285886" indent="0" algn="ctr">
              <a:buNone/>
            </a:lvl6pPr>
            <a:lvl7pPr marL="2743063" indent="0" algn="ctr">
              <a:buNone/>
            </a:lvl7pPr>
            <a:lvl8pPr marL="3200240" indent="0" algn="ctr">
              <a:buNone/>
            </a:lvl8pPr>
            <a:lvl9pPr marL="3657417"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4CBEAF9-9E58-4CC8-A6FF-6DD8A58DEEA4}" type="datetimeFigureOut">
              <a:rPr lang="en-US" smtClean="0"/>
              <a:pPr eaLnBrk="1" latinLnBrk="0" hangingPunct="1"/>
              <a:t>04/07/2016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15C064-DD44-4CAC-873E-2D1F54821676}" type="slidenum">
              <a:rPr kumimoji="0" lang="en-US" smtClean="0"/>
              <a:pPr eaLnBrk="1" latinLnBrk="0" hangingPunct="1"/>
              <a:t>‹#›</a:t>
            </a:fld>
            <a:endParaRPr kumimoji="0" lang="en-US" dirty="0"/>
          </a:p>
        </p:txBody>
      </p:sp>
      <p:pic>
        <p:nvPicPr>
          <p:cNvPr id="2050" name="Picture 2" descr="D:\CDCT\hitu-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4" y="1"/>
            <a:ext cx="765764" cy="857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0"/>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4CBEAF9-9E58-4CC8-A6FF-6DD8A58DEEA4}" type="datetimeFigureOut">
              <a:rPr lang="en-US" smtClean="0"/>
              <a:pPr eaLnBrk="1" latinLnBrk="0" hangingPunct="1"/>
              <a:t>04/07/2016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1"/>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4CBEAF9-9E58-4CC8-A6FF-6DD8A58DEEA4}" type="datetimeFigureOut">
              <a:rPr lang="en-US" smtClean="0"/>
              <a:pPr eaLnBrk="1" latinLnBrk="0" hangingPunct="1"/>
              <a:t>04/07/2016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3" name="Rectangle 17"/>
          <p:cNvSpPr>
            <a:spLocks noChangeArrowheads="1"/>
          </p:cNvSpPr>
          <p:nvPr/>
        </p:nvSpPr>
        <p:spPr bwMode="white">
          <a:xfrm>
            <a:off x="0" y="5953"/>
            <a:ext cx="9144000" cy="2946797"/>
          </a:xfrm>
          <a:prstGeom prst="rect">
            <a:avLst/>
          </a:prstGeom>
          <a:solidFill>
            <a:srgbClr val="C00000"/>
          </a:solidFill>
          <a:ln w="9525">
            <a:noFill/>
            <a:miter lim="800000"/>
            <a:headEnd/>
            <a:tailEnd/>
          </a:ln>
          <a:effectLst/>
        </p:spPr>
        <p:txBody>
          <a:bodyPr wrap="none" lIns="80010" tIns="40005" rIns="80010" bIns="40005" anchor="ctr"/>
          <a:lstStyle/>
          <a:p>
            <a:pPr>
              <a:defRPr/>
            </a:pPr>
            <a:endParaRPr lang="en-US">
              <a:latin typeface="Tahoma" pitchFamily="34" charset="0"/>
              <a:cs typeface="Tahoma" pitchFamily="34" charset="0"/>
            </a:endParaRPr>
          </a:p>
        </p:txBody>
      </p:sp>
      <p:sp>
        <p:nvSpPr>
          <p:cNvPr id="4" name="Freeform 21"/>
          <p:cNvSpPr>
            <a:spLocks/>
          </p:cNvSpPr>
          <p:nvPr/>
        </p:nvSpPr>
        <p:spPr bwMode="gray">
          <a:xfrm>
            <a:off x="-14552" y="1931789"/>
            <a:ext cx="9158553" cy="2506266"/>
          </a:xfrm>
          <a:custGeom>
            <a:avLst/>
            <a:gdLst/>
            <a:ahLst/>
            <a:cxnLst>
              <a:cxn ang="0">
                <a:pos x="0" y="465"/>
              </a:cxn>
              <a:cxn ang="0">
                <a:pos x="2916" y="18"/>
              </a:cxn>
              <a:cxn ang="0">
                <a:pos x="5769" y="475"/>
              </a:cxn>
              <a:cxn ang="0">
                <a:pos x="5766" y="1579"/>
              </a:cxn>
              <a:cxn ang="0">
                <a:pos x="6" y="1579"/>
              </a:cxn>
              <a:cxn ang="0">
                <a:pos x="0" y="465"/>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57150" cmpd="sng">
            <a:noFill/>
            <a:round/>
            <a:headEnd/>
            <a:tailEnd/>
          </a:ln>
          <a:effectLst/>
        </p:spPr>
        <p:txBody>
          <a:bodyPr lIns="80010" tIns="40005" rIns="80010" bIns="40005"/>
          <a:lstStyle/>
          <a:p>
            <a:pPr>
              <a:defRPr/>
            </a:pPr>
            <a:endParaRPr lang="en-US">
              <a:latin typeface="Tahoma" pitchFamily="34" charset="0"/>
              <a:cs typeface="Tahoma" pitchFamily="34" charset="0"/>
            </a:endParaRPr>
          </a:p>
        </p:txBody>
      </p:sp>
      <p:sp>
        <p:nvSpPr>
          <p:cNvPr id="5" name="Rectangle 18"/>
          <p:cNvSpPr>
            <a:spLocks noChangeArrowheads="1"/>
          </p:cNvSpPr>
          <p:nvPr/>
        </p:nvSpPr>
        <p:spPr bwMode="white">
          <a:xfrm>
            <a:off x="-19050" y="4916388"/>
            <a:ext cx="9163049" cy="1941514"/>
          </a:xfrm>
          <a:prstGeom prst="rect">
            <a:avLst/>
          </a:prstGeom>
          <a:solidFill>
            <a:srgbClr val="0070C0"/>
          </a:solidFill>
          <a:ln>
            <a:headEnd/>
            <a:tailEnd/>
          </a:ln>
        </p:spPr>
        <p:style>
          <a:lnRef idx="0">
            <a:schemeClr val="accent4"/>
          </a:lnRef>
          <a:fillRef idx="3">
            <a:schemeClr val="accent4"/>
          </a:fillRef>
          <a:effectRef idx="3">
            <a:schemeClr val="accent4"/>
          </a:effectRef>
          <a:fontRef idx="minor">
            <a:schemeClr val="lt1"/>
          </a:fontRef>
        </p:style>
        <p:txBody>
          <a:bodyPr wrap="none" lIns="80010" tIns="40005" rIns="80010" bIns="40005" anchor="ctr"/>
          <a:lstStyle/>
          <a:p>
            <a:pPr>
              <a:defRPr/>
            </a:pPr>
            <a:endParaRPr lang="en-US">
              <a:latin typeface="Tahoma" pitchFamily="34" charset="0"/>
              <a:cs typeface="Tahoma" pitchFamily="34" charset="0"/>
            </a:endParaRPr>
          </a:p>
        </p:txBody>
      </p:sp>
      <p:sp>
        <p:nvSpPr>
          <p:cNvPr id="6" name="Freeform 19" descr="108a"/>
          <p:cNvSpPr>
            <a:spLocks/>
          </p:cNvSpPr>
          <p:nvPr/>
        </p:nvSpPr>
        <p:spPr bwMode="gray">
          <a:xfrm>
            <a:off x="1" y="1366243"/>
            <a:ext cx="9147969" cy="3562945"/>
          </a:xfrm>
          <a:custGeom>
            <a:avLst/>
            <a:gdLst/>
            <a:ahLst/>
            <a:cxnLst>
              <a:cxn ang="0">
                <a:pos x="0" y="586"/>
              </a:cxn>
              <a:cxn ang="0">
                <a:pos x="2929" y="18"/>
              </a:cxn>
              <a:cxn ang="0">
                <a:pos x="5763" y="593"/>
              </a:cxn>
              <a:cxn ang="0">
                <a:pos x="5763" y="1756"/>
              </a:cxn>
              <a:cxn ang="0">
                <a:pos x="0" y="1752"/>
              </a:cxn>
              <a:cxn ang="0">
                <a:pos x="0" y="586"/>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a:srcRect/>
            <a:stretch>
              <a:fillRect/>
            </a:stretch>
          </a:blipFill>
          <a:ln w="57150" cmpd="sng">
            <a:noFill/>
            <a:round/>
            <a:headEnd/>
            <a:tailEnd/>
          </a:ln>
          <a:effectLst/>
        </p:spPr>
        <p:txBody>
          <a:bodyPr lIns="80010" tIns="40005" rIns="80010" bIns="40005"/>
          <a:lstStyle/>
          <a:p>
            <a:pPr>
              <a:defRPr/>
            </a:pPr>
            <a:endParaRPr lang="en-US">
              <a:latin typeface="Tahoma" pitchFamily="34" charset="0"/>
              <a:cs typeface="Tahoma" pitchFamily="34" charset="0"/>
            </a:endParaRPr>
          </a:p>
        </p:txBody>
      </p:sp>
      <p:sp>
        <p:nvSpPr>
          <p:cNvPr id="3074" name="Rectangle 2"/>
          <p:cNvSpPr>
            <a:spLocks noGrp="1" noChangeArrowheads="1"/>
          </p:cNvSpPr>
          <p:nvPr>
            <p:ph type="ctrTitle"/>
          </p:nvPr>
        </p:nvSpPr>
        <p:spPr bwMode="black">
          <a:xfrm>
            <a:off x="762000" y="843856"/>
            <a:ext cx="6032500" cy="735211"/>
          </a:xfrm>
        </p:spPr>
        <p:txBody>
          <a:bodyPr/>
          <a:lstStyle>
            <a:lvl1pPr>
              <a:defRPr sz="2100" b="1">
                <a:latin typeface="Tahoma" pitchFamily="34" charset="0"/>
                <a:cs typeface="Tahoma"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4CBEAF9-9E58-4CC8-A6FF-6DD8A58DEEA4}" type="datetimeFigureOut">
              <a:rPr lang="en-US" smtClean="0"/>
              <a:pPr eaLnBrk="1" latinLnBrk="0" hangingPunct="1"/>
              <a:t>04/07/2016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A15C064-DD44-4CAC-873E-2D1F54821676}" type="slidenum">
              <a:rPr kumimoji="0" lang="en-US" smtClean="0"/>
              <a:pPr eaLnBrk="1" latinLnBrk="0" hangingPunct="1"/>
              <a:t>‹#›</a:t>
            </a:fld>
            <a:endParaRPr kumimoji="0"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36" rIns="91436"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4CBEAF9-9E58-4CC8-A6FF-6DD8A58DEEA4}" type="datetimeFigureOut">
              <a:rPr lang="en-US" smtClean="0"/>
              <a:pPr eaLnBrk="1" latinLnBrk="0" hangingPunct="1"/>
              <a:t>04/07/2016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CA15C064-DD44-4CAC-873E-2D1F54821676}"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4CBEAF9-9E58-4CC8-A6FF-6DD8A58DEEA4}" type="datetimeFigureOut">
              <a:rPr lang="en-US" smtClean="0"/>
              <a:pPr eaLnBrk="1" latinLnBrk="0" hangingPunct="1"/>
              <a:t>04/07/2016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CA15C064-DD44-4CAC-873E-2D1F54821676}"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71"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71"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5"/>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444295"/>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4CBEAF9-9E58-4CC8-A6FF-6DD8A58DEEA4}" type="datetimeFigureOut">
              <a:rPr lang="en-US" smtClean="0"/>
              <a:pPr eaLnBrk="1" latinLnBrk="0" hangingPunct="1"/>
              <a:t>04/07/2016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CA15C064-DD44-4CAC-873E-2D1F54821676}"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4CBEAF9-9E58-4CC8-A6FF-6DD8A58DEEA4}" type="datetimeFigureOut">
              <a:rPr lang="en-US" smtClean="0"/>
              <a:pPr eaLnBrk="1" latinLnBrk="0" hangingPunct="1"/>
              <a:t>04/07/2016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CA15C064-DD44-4CAC-873E-2D1F54821676}"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4CBEAF9-9E58-4CC8-A6FF-6DD8A58DEEA4}" type="datetimeFigureOut">
              <a:rPr lang="en-US" smtClean="0"/>
              <a:pPr eaLnBrk="1" latinLnBrk="0" hangingPunct="1"/>
              <a:t>04/07/2016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CA15C064-DD44-4CAC-873E-2D1F54821676}"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74CBEAF9-9E58-4CC8-A6FF-6DD8A58DEEA4}" type="datetimeFigureOut">
              <a:rPr lang="en-US" smtClean="0"/>
              <a:pPr eaLnBrk="1" latinLnBrk="0" hangingPunct="1"/>
              <a:t>04/07/2016</a:t>
            </a:fld>
            <a:endParaRPr lang="en-US"/>
          </a:p>
        </p:txBody>
      </p:sp>
      <p:sp>
        <p:nvSpPr>
          <p:cNvPr id="6" name="Footer Placeholder 5"/>
          <p:cNvSpPr>
            <a:spLocks noGrp="1"/>
          </p:cNvSpPr>
          <p:nvPr>
            <p:ph type="ftr" sz="quarter" idx="11"/>
          </p:nvPr>
        </p:nvSpPr>
        <p:spPr/>
        <p:txBody>
          <a:bodyPr/>
          <a:lstStyle>
            <a:extLst/>
          </a:lstStyle>
          <a:p>
            <a:endParaRPr kumimoji="0" lang="en-US" dirty="0"/>
          </a:p>
        </p:txBody>
      </p:sp>
      <p:sp>
        <p:nvSpPr>
          <p:cNvPr id="7" name="Slide Number Placeholder 6"/>
          <p:cNvSpPr>
            <a:spLocks noGrp="1"/>
          </p:cNvSpPr>
          <p:nvPr>
            <p:ph type="sldNum" sz="quarter" idx="12"/>
          </p:nvPr>
        </p:nvSpPr>
        <p:spPr/>
        <p:txBody>
          <a:bodyPr/>
          <a:lstStyle>
            <a:extLst/>
          </a:lstStyle>
          <a:p>
            <a:fld id="{CA15C064-DD44-4CAC-873E-2D1F54821676}"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3"/>
            <a:ext cx="7162800" cy="648232"/>
          </a:xfrm>
          <a:noFill/>
        </p:spPr>
        <p:txBody>
          <a:bodyPr lIns="91436" tIns="0" rIns="91436"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4CBEAF9-9E58-4CC8-A6FF-6DD8A58DEEA4}" type="datetimeFigureOut">
              <a:rPr lang="en-US" smtClean="0"/>
              <a:pPr eaLnBrk="1" latinLnBrk="0" hangingPunct="1"/>
              <a:t>04/07/2016</a:t>
            </a:fld>
            <a:endParaRPr lang="en-US"/>
          </a:p>
        </p:txBody>
      </p:sp>
      <p:sp>
        <p:nvSpPr>
          <p:cNvPr id="6" name="Footer Placeholder 5"/>
          <p:cNvSpPr>
            <a:spLocks noGrp="1"/>
          </p:cNvSpPr>
          <p:nvPr>
            <p:ph type="ftr" sz="quarter" idx="11"/>
          </p:nvPr>
        </p:nvSpPr>
        <p:spPr>
          <a:xfrm>
            <a:off x="4380073" y="6407945"/>
            <a:ext cx="2350681" cy="365125"/>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15C064-DD44-4CAC-873E-2D1F54821676}" type="slidenum">
              <a:rPr kumimoji="0" lang="en-US" smtClean="0"/>
              <a:pPr eaLnBrk="1" latinLnBrk="0" hangingPunct="1"/>
              <a:t>‹#›</a:t>
            </a:fld>
            <a:endParaRPr kumimoji="0" lang="en-US"/>
          </a:p>
        </p:txBody>
      </p:sp>
      <p:sp>
        <p:nvSpPr>
          <p:cNvPr id="2" name="Title 1"/>
          <p:cNvSpPr>
            <a:spLocks noGrp="1"/>
          </p:cNvSpPr>
          <p:nvPr>
            <p:ph type="title"/>
          </p:nvPr>
        </p:nvSpPr>
        <p:spPr>
          <a:xfrm>
            <a:off x="228600" y="4865123"/>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4"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36" tIns="45718" rIns="91436" bIns="45718" anchor="t" compatLnSpc="1"/>
          <a:lstStyle>
            <a:extLst/>
          </a:lstStyle>
          <a:p>
            <a:endParaRPr kumimoji="0" lang="en-US"/>
          </a:p>
        </p:txBody>
      </p:sp>
      <p:sp>
        <p:nvSpPr>
          <p:cNvPr id="9" name="Freeform 8"/>
          <p:cNvSpPr>
            <a:spLocks/>
          </p:cNvSpPr>
          <p:nvPr/>
        </p:nvSpPr>
        <p:spPr bwMode="auto">
          <a:xfrm>
            <a:off x="485718"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36" tIns="45718" rIns="91436" bIns="45718" anchor="t" compatLnSpc="1"/>
          <a:lstStyle>
            <a:extLst/>
          </a:lstStyle>
          <a:p>
            <a:endParaRPr kumimoji="0" lang="en-US"/>
          </a:p>
        </p:txBody>
      </p:sp>
      <p:sp>
        <p:nvSpPr>
          <p:cNvPr id="10" name="Right Triangle 9"/>
          <p:cNvSpPr>
            <a:spLocks/>
          </p:cNvSpPr>
          <p:nvPr/>
        </p:nvSpPr>
        <p:spPr bwMode="auto">
          <a:xfrm>
            <a:off x="-6041"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anchor="ctr" compatLnSpc="1"/>
          <a:lstStyle>
            <a:extLst/>
          </a:lstStyle>
          <a:p>
            <a:pPr algn="ctr" eaLnBrk="1" latinLnBrk="0" hangingPunct="1"/>
            <a:endParaRPr kumimoji="0" lang="en-US"/>
          </a:p>
        </p:txBody>
      </p:sp>
      <p:cxnSp>
        <p:nvCxnSpPr>
          <p:cNvPr id="11" name="Straight Connector 10"/>
          <p:cNvCxnSpPr/>
          <p:nvPr/>
        </p:nvCxnSpPr>
        <p:spPr>
          <a:xfrm>
            <a:off x="-9236"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extLst/>
          </a:lstStyle>
          <a:p>
            <a:pPr algn="l" eaLnBrk="1" latinLnBrk="0" hangingPunct="1"/>
            <a:endParaRPr kumimoji="0" lang="en-US"/>
          </a:p>
        </p:txBody>
      </p:sp>
      <p:pic>
        <p:nvPicPr>
          <p:cNvPr id="14" name="Picture 2" descr="D:\CDCT\hitu-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4" y="1"/>
            <a:ext cx="765764" cy="857249"/>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4"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36" tIns="45718" rIns="91436" bIns="45718" anchor="t" compatLnSpc="1"/>
          <a:lstStyle>
            <a:extLst/>
          </a:lstStyle>
          <a:p>
            <a:endParaRPr kumimoji="0" lang="en-US"/>
          </a:p>
        </p:txBody>
      </p:sp>
      <p:sp>
        <p:nvSpPr>
          <p:cNvPr id="12" name="Freeform 11"/>
          <p:cNvSpPr>
            <a:spLocks/>
          </p:cNvSpPr>
          <p:nvPr/>
        </p:nvSpPr>
        <p:spPr bwMode="auto">
          <a:xfrm>
            <a:off x="485718"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36" tIns="45718" rIns="91436" bIns="45718" anchor="t" compatLnSpc="1"/>
          <a:lstStyle>
            <a:extLst/>
          </a:lstStyle>
          <a:p>
            <a:endParaRPr kumimoji="0" lang="en-US"/>
          </a:p>
        </p:txBody>
      </p:sp>
      <p:sp>
        <p:nvSpPr>
          <p:cNvPr id="14" name="Right Triangle 13"/>
          <p:cNvSpPr>
            <a:spLocks/>
          </p:cNvSpPr>
          <p:nvPr/>
        </p:nvSpPr>
        <p:spPr bwMode="auto">
          <a:xfrm>
            <a:off x="-6041"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anchor="ctr" compatLnSpc="1"/>
          <a:lstStyle>
            <a:extLst/>
          </a:lstStyle>
          <a:p>
            <a:pPr algn="ctr" eaLnBrk="1" latinLnBrk="0" hangingPunct="1"/>
            <a:endParaRPr kumimoji="0" lang="en-US"/>
          </a:p>
        </p:txBody>
      </p:sp>
      <p:cxnSp>
        <p:nvCxnSpPr>
          <p:cNvPr id="15" name="Straight Connector 14"/>
          <p:cNvCxnSpPr/>
          <p:nvPr/>
        </p:nvCxnSpPr>
        <p:spPr>
          <a:xfrm>
            <a:off x="-9236" y="5787739"/>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lIns="91436" tIns="45718" rIns="91436" bIns="45718"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57200" y="1481329"/>
            <a:ext cx="8229600" cy="4525963"/>
          </a:xfrm>
          <a:prstGeom prst="rect">
            <a:avLst/>
          </a:prstGeom>
        </p:spPr>
        <p:txBody>
          <a:bodyPr vert="horz" lIns="91436" tIns="45718" rIns="91436" bIns="45718">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lIns="91436" tIns="45718" rIns="91436" bIns="45718" anchor="b"/>
          <a:lstStyle>
            <a:lvl1pPr algn="l" eaLnBrk="1" latinLnBrk="0" hangingPunct="1">
              <a:defRPr kumimoji="0" sz="1000">
                <a:solidFill>
                  <a:schemeClr val="tx1"/>
                </a:solidFill>
              </a:defRPr>
            </a:lvl1pPr>
            <a:extLst/>
          </a:lstStyle>
          <a:p>
            <a:pPr algn="l" eaLnBrk="1" latinLnBrk="0" hangingPunct="1"/>
            <a:fld id="{74CBEAF9-9E58-4CC8-A6FF-6DD8A58DEEA4}" type="datetimeFigureOut">
              <a:rPr lang="en-US" smtClean="0"/>
              <a:pPr algn="l" eaLnBrk="1" latinLnBrk="0" hangingPunct="1"/>
              <a:t>04/07/2016</a:t>
            </a:fld>
            <a:endParaRPr lang="en-US" dirty="0">
              <a:solidFill>
                <a:schemeClr val="accent1">
                  <a:shade val="75000"/>
                </a:schemeClr>
              </a:solidFill>
            </a:endParaRPr>
          </a:p>
        </p:txBody>
      </p:sp>
      <p:sp>
        <p:nvSpPr>
          <p:cNvPr id="22" name="Footer Placeholder 21"/>
          <p:cNvSpPr>
            <a:spLocks noGrp="1"/>
          </p:cNvSpPr>
          <p:nvPr>
            <p:ph type="ftr" sz="quarter" idx="3"/>
          </p:nvPr>
        </p:nvSpPr>
        <p:spPr>
          <a:xfrm>
            <a:off x="4380073" y="6407945"/>
            <a:ext cx="2350681" cy="365125"/>
          </a:xfrm>
          <a:prstGeom prst="rect">
            <a:avLst/>
          </a:prstGeom>
        </p:spPr>
        <p:txBody>
          <a:bodyPr vert="horz" lIns="91436" tIns="45718" rIns="91436" bIns="45718" anchor="b"/>
          <a:lstStyle>
            <a:lvl1pPr algn="r" eaLnBrk="1" latinLnBrk="0" hangingPunct="1">
              <a:defRPr kumimoji="0" sz="1000">
                <a:solidFill>
                  <a:schemeClr val="tx1"/>
                </a:solidFill>
              </a:defRPr>
            </a:lvl1pPr>
            <a:extLst/>
          </a:lstStyle>
          <a:p>
            <a:pPr algn="r" eaLnBrk="1" latinLnBrk="0" hangingPunct="1"/>
            <a:endParaRPr kumimoji="0" lang="en-US" dirty="0">
              <a:solidFill>
                <a:schemeClr val="accent1">
                  <a:shade val="75000"/>
                </a:schemeClr>
              </a:solidFill>
            </a:endParaRPr>
          </a:p>
        </p:txBody>
      </p:sp>
      <p:sp>
        <p:nvSpPr>
          <p:cNvPr id="18" name="Slide Number Placeholder 17"/>
          <p:cNvSpPr>
            <a:spLocks noGrp="1"/>
          </p:cNvSpPr>
          <p:nvPr>
            <p:ph type="sldNum" sz="quarter" idx="4"/>
          </p:nvPr>
        </p:nvSpPr>
        <p:spPr>
          <a:xfrm>
            <a:off x="8647272" y="6407945"/>
            <a:ext cx="365760" cy="365125"/>
          </a:xfrm>
          <a:prstGeom prst="rect">
            <a:avLst/>
          </a:prstGeom>
        </p:spPr>
        <p:txBody>
          <a:bodyPr vert="horz" lIns="91436" tIns="45718" rIns="91436" bIns="45718" anchor="b"/>
          <a:lstStyle>
            <a:lvl1pPr algn="r" eaLnBrk="1" latinLnBrk="0" hangingPunct="1">
              <a:defRPr kumimoji="0" sz="1000" b="0">
                <a:solidFill>
                  <a:schemeClr val="tx1"/>
                </a:solidFill>
              </a:defRPr>
            </a:lvl1pPr>
            <a:extLst/>
          </a:lstStyle>
          <a:p>
            <a:fld id="{CA15C064-DD44-4CAC-873E-2D1F54821676}" type="slidenum">
              <a:rPr kumimoji="0" lang="en-US" smtClean="0"/>
              <a:pPr eaLnBrk="1" latinLnBrk="0" hangingPunct="1"/>
              <a:t>‹#›</a:t>
            </a:fld>
            <a:endParaRPr kumimoji="0" lang="en-US" dirty="0">
              <a:solidFill>
                <a:schemeClr val="accent1">
                  <a:shade val="75000"/>
                </a:schemeClr>
              </a:solidFill>
            </a:endParaRPr>
          </a:p>
        </p:txBody>
      </p:sp>
      <p:pic>
        <p:nvPicPr>
          <p:cNvPr id="16" name="Picture 2" descr="D:\CDCT\hitu-logo.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764" y="1"/>
            <a:ext cx="765764" cy="85724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42" indent="-256019"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61" indent="-228589"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493" indent="-228589"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2943" indent="-228589"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531" indent="-228589"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120" indent="-228589"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709" indent="-228589"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297" indent="-228589"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5886" indent="-228589"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77" algn="l" rtl="0" eaLnBrk="1" latinLnBrk="0" hangingPunct="1">
        <a:defRPr kumimoji="0" kern="1200">
          <a:solidFill>
            <a:schemeClr val="tx1"/>
          </a:solidFill>
          <a:latin typeface="+mn-lt"/>
          <a:ea typeface="+mn-ea"/>
          <a:cs typeface="+mn-cs"/>
        </a:defRPr>
      </a:lvl2pPr>
      <a:lvl3pPr marL="914354" algn="l" rtl="0" eaLnBrk="1" latinLnBrk="0" hangingPunct="1">
        <a:defRPr kumimoji="0" kern="1200">
          <a:solidFill>
            <a:schemeClr val="tx1"/>
          </a:solidFill>
          <a:latin typeface="+mn-lt"/>
          <a:ea typeface="+mn-ea"/>
          <a:cs typeface="+mn-cs"/>
        </a:defRPr>
      </a:lvl3pPr>
      <a:lvl4pPr marL="1371531" algn="l" rtl="0" eaLnBrk="1" latinLnBrk="0" hangingPunct="1">
        <a:defRPr kumimoji="0" kern="1200">
          <a:solidFill>
            <a:schemeClr val="tx1"/>
          </a:solidFill>
          <a:latin typeface="+mn-lt"/>
          <a:ea typeface="+mn-ea"/>
          <a:cs typeface="+mn-cs"/>
        </a:defRPr>
      </a:lvl4pPr>
      <a:lvl5pPr marL="1828709" algn="l" rtl="0" eaLnBrk="1" latinLnBrk="0" hangingPunct="1">
        <a:defRPr kumimoji="0" kern="1200">
          <a:solidFill>
            <a:schemeClr val="tx1"/>
          </a:solidFill>
          <a:latin typeface="+mn-lt"/>
          <a:ea typeface="+mn-ea"/>
          <a:cs typeface="+mn-cs"/>
        </a:defRPr>
      </a:lvl5pPr>
      <a:lvl6pPr marL="2285886" algn="l" rtl="0" eaLnBrk="1" latinLnBrk="0" hangingPunct="1">
        <a:defRPr kumimoji="0" kern="1200">
          <a:solidFill>
            <a:schemeClr val="tx1"/>
          </a:solidFill>
          <a:latin typeface="+mn-lt"/>
          <a:ea typeface="+mn-ea"/>
          <a:cs typeface="+mn-cs"/>
        </a:defRPr>
      </a:lvl6pPr>
      <a:lvl7pPr marL="2743063" algn="l" rtl="0" eaLnBrk="1" latinLnBrk="0" hangingPunct="1">
        <a:defRPr kumimoji="0" kern="1200">
          <a:solidFill>
            <a:schemeClr val="tx1"/>
          </a:solidFill>
          <a:latin typeface="+mn-lt"/>
          <a:ea typeface="+mn-ea"/>
          <a:cs typeface="+mn-cs"/>
        </a:defRPr>
      </a:lvl7pPr>
      <a:lvl8pPr marL="3200240" algn="l" rtl="0" eaLnBrk="1" latinLnBrk="0" hangingPunct="1">
        <a:defRPr kumimoji="0" kern="1200">
          <a:solidFill>
            <a:schemeClr val="tx1"/>
          </a:solidFill>
          <a:latin typeface="+mn-lt"/>
          <a:ea typeface="+mn-ea"/>
          <a:cs typeface="+mn-cs"/>
        </a:defRPr>
      </a:lvl8pPr>
      <a:lvl9pPr marL="3657417"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1600200" y="2130425"/>
            <a:ext cx="6858000" cy="1470025"/>
          </a:xfrm>
        </p:spPr>
        <p:txBody>
          <a:bodyPr>
            <a:normAutofit fontScale="90000"/>
          </a:bodyPr>
          <a:lstStyle/>
          <a:p>
            <a:pPr eaLnBrk="1" hangingPunct="1"/>
            <a:r>
              <a:rPr lang="en-US" altLang="en-US" dirty="0" err="1" smtClean="0">
                <a:solidFill>
                  <a:srgbClr val="FF0000"/>
                </a:solidFill>
              </a:rPr>
              <a:t>Chương</a:t>
            </a:r>
            <a:r>
              <a:rPr lang="en-US" altLang="en-US" dirty="0" smtClean="0">
                <a:solidFill>
                  <a:srgbClr val="FF0000"/>
                </a:solidFill>
              </a:rPr>
              <a:t> 5: </a:t>
            </a:r>
            <a:br>
              <a:rPr lang="en-US" altLang="en-US" dirty="0" smtClean="0">
                <a:solidFill>
                  <a:srgbClr val="FF0000"/>
                </a:solidFill>
              </a:rPr>
            </a:br>
            <a:r>
              <a:rPr lang="en-US" altLang="en-US" dirty="0" smtClean="0">
                <a:solidFill>
                  <a:srgbClr val="FF0000"/>
                </a:solidFill>
              </a:rPr>
              <a:t>Transaction </a:t>
            </a:r>
            <a:r>
              <a:rPr lang="en-US" altLang="en-US" dirty="0" err="1" smtClean="0">
                <a:solidFill>
                  <a:srgbClr val="FF0000"/>
                </a:solidFill>
              </a:rPr>
              <a:t>và</a:t>
            </a:r>
            <a:r>
              <a:rPr lang="en-US" altLang="en-US" dirty="0" smtClean="0">
                <a:solidFill>
                  <a:srgbClr val="FF0000"/>
                </a:solidFill>
              </a:rPr>
              <a:t> Triggers</a:t>
            </a:r>
          </a:p>
        </p:txBody>
      </p:sp>
      <p:sp>
        <p:nvSpPr>
          <p:cNvPr id="2051" name="Rectangle 5"/>
          <p:cNvSpPr>
            <a:spLocks noGrp="1" noChangeArrowheads="1"/>
          </p:cNvSpPr>
          <p:nvPr>
            <p:ph type="subTitle" idx="1"/>
          </p:nvPr>
        </p:nvSpPr>
        <p:spPr/>
        <p:txBody>
          <a:bodyPr/>
          <a:lstStyle/>
          <a:p>
            <a:pPr eaLnBrk="1" hangingPunct="1"/>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295400" y="1143000"/>
            <a:ext cx="7620000" cy="5456238"/>
          </a:xfrm>
        </p:spPr>
        <p:txBody>
          <a:bodyPr/>
          <a:lstStyle/>
          <a:p>
            <a:pPr eaLnBrk="1" hangingPunct="1">
              <a:buFont typeface="Wingdings" pitchFamily="2" charset="2"/>
              <a:buNone/>
            </a:pPr>
            <a:r>
              <a:rPr lang="en-US" altLang="en-US" sz="2400" b="1" smtClean="0">
                <a:solidFill>
                  <a:srgbClr val="FF0000"/>
                </a:solidFill>
              </a:rPr>
              <a:t>ROLLBACK [TRAN[SACTION] </a:t>
            </a:r>
          </a:p>
          <a:p>
            <a:pPr eaLnBrk="1" hangingPunct="1">
              <a:buFont typeface="Wingdings" pitchFamily="2" charset="2"/>
              <a:buNone/>
            </a:pPr>
            <a:r>
              <a:rPr lang="en-US" altLang="en-US" sz="2400" b="1" smtClean="0">
                <a:solidFill>
                  <a:srgbClr val="FF0000"/>
                </a:solidFill>
              </a:rPr>
              <a:t>[transaction_name |savepoint_name ]</a:t>
            </a:r>
          </a:p>
          <a:p>
            <a:pPr eaLnBrk="1" hangingPunct="1">
              <a:buFont typeface="Wingdings" pitchFamily="2" charset="2"/>
              <a:buNone/>
            </a:pPr>
            <a:endParaRPr lang="en-US" altLang="en-US" sz="2400" b="1" smtClean="0">
              <a:solidFill>
                <a:srgbClr val="FF0000"/>
              </a:solidFill>
            </a:endParaRPr>
          </a:p>
          <a:p>
            <a:pPr eaLnBrk="1" hangingPunct="1">
              <a:buFont typeface="Wingdings" pitchFamily="2" charset="2"/>
              <a:buNone/>
            </a:pPr>
            <a:r>
              <a:rPr lang="en-US" altLang="en-US" sz="2400" b="1" smtClean="0">
                <a:solidFill>
                  <a:srgbClr val="FF0000"/>
                </a:solidFill>
              </a:rPr>
              <a:t>D</a:t>
            </a:r>
            <a:r>
              <a:rPr lang="en-US" altLang="en-US" b="1" smtClean="0"/>
              <a:t>ùng để quay ngược một transaction tường minh hay ngầm định về lại điểm bắt đầu, hay về điểm dừng (save-point) bên trong 1 transaction</a:t>
            </a:r>
            <a:endParaRPr lang="en-US" altLang="en-US" sz="2400" smtClean="0"/>
          </a:p>
        </p:txBody>
      </p:sp>
      <p:sp>
        <p:nvSpPr>
          <p:cNvPr id="10242" name="Rectangle 2"/>
          <p:cNvSpPr>
            <a:spLocks noGrp="1" noChangeArrowheads="1"/>
          </p:cNvSpPr>
          <p:nvPr>
            <p:ph type="title"/>
          </p:nvPr>
        </p:nvSpPr>
        <p:spPr>
          <a:xfrm>
            <a:off x="2133600" y="152400"/>
            <a:ext cx="6705600" cy="838200"/>
          </a:xfrm>
        </p:spPr>
        <p:txBody>
          <a:bodyPr>
            <a:normAutofit fontScale="90000"/>
          </a:bodyPr>
          <a:lstStyle/>
          <a:p>
            <a:pPr eaLnBrk="1" hangingPunct="1"/>
            <a:r>
              <a:rPr lang="en-US" altLang="en-US" sz="2800" b="1" smtClean="0"/>
              <a:t>Làm thế nào để quay về lại trước những thay đổi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295400" y="838200"/>
            <a:ext cx="7620000" cy="5761038"/>
          </a:xfrm>
        </p:spPr>
        <p:txBody>
          <a:bodyPr/>
          <a:lstStyle/>
          <a:p>
            <a:pPr eaLnBrk="1" hangingPunct="1">
              <a:lnSpc>
                <a:spcPct val="80000"/>
              </a:lnSpc>
              <a:buFont typeface="Wingdings" pitchFamily="2" charset="2"/>
              <a:buNone/>
            </a:pPr>
            <a:r>
              <a:rPr lang="en-US" altLang="en-US" sz="2400" smtClean="0"/>
              <a:t>BEGIN TRANSACTION</a:t>
            </a:r>
          </a:p>
          <a:p>
            <a:pPr eaLnBrk="1" hangingPunct="1">
              <a:lnSpc>
                <a:spcPct val="80000"/>
              </a:lnSpc>
              <a:buFont typeface="Wingdings" pitchFamily="2" charset="2"/>
              <a:buNone/>
            </a:pPr>
            <a:r>
              <a:rPr lang="en-US" altLang="en-US" sz="2400" smtClean="0"/>
              <a:t>	USE Pubs</a:t>
            </a:r>
          </a:p>
          <a:p>
            <a:pPr eaLnBrk="1" hangingPunct="1">
              <a:lnSpc>
                <a:spcPct val="80000"/>
              </a:lnSpc>
              <a:buFont typeface="Wingdings" pitchFamily="2" charset="2"/>
              <a:buNone/>
            </a:pPr>
            <a:r>
              <a:rPr lang="en-US" altLang="en-US" sz="2400" smtClean="0"/>
              <a:t>	UPDATE Titles</a:t>
            </a:r>
          </a:p>
          <a:p>
            <a:pPr eaLnBrk="1" hangingPunct="1">
              <a:lnSpc>
                <a:spcPct val="80000"/>
              </a:lnSpc>
              <a:buFont typeface="Wingdings" pitchFamily="2" charset="2"/>
              <a:buNone/>
            </a:pPr>
            <a:r>
              <a:rPr lang="en-US" altLang="en-US" sz="2400" smtClean="0"/>
              <a:t>	SET Royalty = Royalty + 20</a:t>
            </a:r>
          </a:p>
          <a:p>
            <a:pPr eaLnBrk="1" hangingPunct="1">
              <a:lnSpc>
                <a:spcPct val="80000"/>
              </a:lnSpc>
              <a:buFont typeface="Wingdings" pitchFamily="2" charset="2"/>
              <a:buNone/>
            </a:pPr>
            <a:r>
              <a:rPr lang="en-US" altLang="en-US" sz="2400" smtClean="0"/>
              <a:t>	WHERE type LIKE 'busin%'</a:t>
            </a:r>
          </a:p>
          <a:p>
            <a:pPr eaLnBrk="1" hangingPunct="1">
              <a:lnSpc>
                <a:spcPct val="80000"/>
              </a:lnSpc>
              <a:buFont typeface="Wingdings" pitchFamily="2" charset="2"/>
              <a:buNone/>
            </a:pPr>
            <a:r>
              <a:rPr lang="en-US" altLang="en-US" sz="2400" smtClean="0"/>
              <a:t>	IF (SELECT MAX(Royalty) FROM Titles WHERE Type LIKE 'busin%') &gt;$25</a:t>
            </a:r>
          </a:p>
          <a:p>
            <a:pPr eaLnBrk="1" hangingPunct="1">
              <a:lnSpc>
                <a:spcPct val="80000"/>
              </a:lnSpc>
              <a:buFont typeface="Wingdings" pitchFamily="2" charset="2"/>
              <a:buNone/>
            </a:pPr>
            <a:r>
              <a:rPr lang="en-US" altLang="en-US" sz="2400" smtClean="0"/>
              <a:t>	BEGIN</a:t>
            </a:r>
          </a:p>
          <a:p>
            <a:pPr eaLnBrk="1" hangingPunct="1">
              <a:lnSpc>
                <a:spcPct val="80000"/>
              </a:lnSpc>
              <a:buFont typeface="Wingdings" pitchFamily="2" charset="2"/>
              <a:buNone/>
            </a:pPr>
            <a:r>
              <a:rPr lang="en-US" altLang="en-US" sz="2400" smtClean="0"/>
              <a:t>		ROLLBACK TRANSACTION</a:t>
            </a:r>
          </a:p>
          <a:p>
            <a:pPr eaLnBrk="1" hangingPunct="1">
              <a:lnSpc>
                <a:spcPct val="80000"/>
              </a:lnSpc>
              <a:buFont typeface="Wingdings" pitchFamily="2" charset="2"/>
              <a:buNone/>
            </a:pPr>
            <a:r>
              <a:rPr lang="en-US" altLang="en-US" sz="2400" smtClean="0"/>
              <a:t>		PRINT 'Transaction Rolled back'</a:t>
            </a:r>
          </a:p>
          <a:p>
            <a:pPr eaLnBrk="1" hangingPunct="1">
              <a:lnSpc>
                <a:spcPct val="80000"/>
              </a:lnSpc>
              <a:buFont typeface="Wingdings" pitchFamily="2" charset="2"/>
              <a:buNone/>
            </a:pPr>
            <a:r>
              <a:rPr lang="en-US" altLang="en-US" sz="2400" smtClean="0"/>
              <a:t>	END</a:t>
            </a:r>
          </a:p>
          <a:p>
            <a:pPr eaLnBrk="1" hangingPunct="1">
              <a:lnSpc>
                <a:spcPct val="80000"/>
              </a:lnSpc>
              <a:buFont typeface="Wingdings" pitchFamily="2" charset="2"/>
              <a:buNone/>
            </a:pPr>
            <a:r>
              <a:rPr lang="en-US" altLang="en-US" sz="2400" smtClean="0"/>
              <a:t>	ELSE</a:t>
            </a:r>
          </a:p>
          <a:p>
            <a:pPr eaLnBrk="1" hangingPunct="1">
              <a:lnSpc>
                <a:spcPct val="80000"/>
              </a:lnSpc>
              <a:buFont typeface="Wingdings" pitchFamily="2" charset="2"/>
              <a:buNone/>
            </a:pPr>
            <a:r>
              <a:rPr lang="en-US" altLang="en-US" sz="2400" smtClean="0"/>
              <a:t>	BEGIN</a:t>
            </a:r>
          </a:p>
          <a:p>
            <a:pPr eaLnBrk="1" hangingPunct="1">
              <a:lnSpc>
                <a:spcPct val="80000"/>
              </a:lnSpc>
              <a:buFont typeface="Wingdings" pitchFamily="2" charset="2"/>
              <a:buNone/>
            </a:pPr>
            <a:r>
              <a:rPr lang="en-US" altLang="en-US" sz="2400" smtClean="0"/>
              <a:t>		COMMIT TRANSACTION</a:t>
            </a:r>
          </a:p>
          <a:p>
            <a:pPr eaLnBrk="1" hangingPunct="1">
              <a:lnSpc>
                <a:spcPct val="80000"/>
              </a:lnSpc>
              <a:buFont typeface="Wingdings" pitchFamily="2" charset="2"/>
              <a:buNone/>
            </a:pPr>
            <a:r>
              <a:rPr lang="en-US" altLang="en-US" sz="2400" smtClean="0"/>
              <a:t>		PRINT 'Transaction Committed'</a:t>
            </a:r>
          </a:p>
          <a:p>
            <a:pPr eaLnBrk="1" hangingPunct="1">
              <a:lnSpc>
                <a:spcPct val="80000"/>
              </a:lnSpc>
              <a:buFont typeface="Wingdings" pitchFamily="2" charset="2"/>
              <a:buNone/>
            </a:pPr>
            <a:r>
              <a:rPr lang="en-US" altLang="en-US" sz="2400" smtClean="0"/>
              <a:t>	END</a:t>
            </a:r>
          </a:p>
        </p:txBody>
      </p:sp>
      <p:sp>
        <p:nvSpPr>
          <p:cNvPr id="11266" name="Rectangle 2"/>
          <p:cNvSpPr>
            <a:spLocks noGrp="1" noChangeArrowheads="1"/>
          </p:cNvSpPr>
          <p:nvPr>
            <p:ph type="title"/>
          </p:nvPr>
        </p:nvSpPr>
        <p:spPr/>
        <p:txBody>
          <a:bodyPr/>
          <a:lstStyle/>
          <a:p>
            <a:pPr eaLnBrk="1" hangingPunct="1"/>
            <a:r>
              <a:rPr lang="en-US" altLang="en-US" smtClean="0"/>
              <a:t>Ví dụ</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r>
              <a:rPr lang="en-US" altLang="en-US" b="1" smtClean="0"/>
              <a:t>Lệnh SAVE TRANSACTION dùng để đặt 1 điểm dừng (save point) bên trong 1 transaction. Điểm dừng chia transaction thành 1 các phần khác nhau sao cho transaction có thể quay về lại điểm dừng này nếu 1 phần của transaction bị loại bỏ có điều kiện.</a:t>
            </a:r>
          </a:p>
          <a:p>
            <a:pPr eaLnBrk="1" hangingPunct="1"/>
            <a:r>
              <a:rPr lang="en-US" altLang="en-US" b="1" i="1" smtClean="0"/>
              <a:t>Cú pháp</a:t>
            </a:r>
          </a:p>
          <a:p>
            <a:pPr lvl="1" eaLnBrk="1" hangingPunct="1">
              <a:buFontTx/>
              <a:buNone/>
            </a:pPr>
            <a:r>
              <a:rPr lang="en-US" altLang="en-US" b="1" i="1" smtClean="0">
                <a:solidFill>
                  <a:srgbClr val="FF0000"/>
                </a:solidFill>
              </a:rPr>
              <a:t>SAVE TRAN[SACTION] </a:t>
            </a:r>
          </a:p>
          <a:p>
            <a:pPr lvl="1" eaLnBrk="1" hangingPunct="1">
              <a:buFontTx/>
              <a:buNone/>
            </a:pPr>
            <a:r>
              <a:rPr lang="en-US" altLang="en-US" b="1" i="1" smtClean="0">
                <a:solidFill>
                  <a:srgbClr val="FF0000"/>
                </a:solidFill>
              </a:rPr>
              <a:t>{savepoint_name }</a:t>
            </a:r>
          </a:p>
        </p:txBody>
      </p:sp>
      <p:sp>
        <p:nvSpPr>
          <p:cNvPr id="12290" name="Rectangle 2"/>
          <p:cNvSpPr>
            <a:spLocks noGrp="1" noChangeArrowheads="1"/>
          </p:cNvSpPr>
          <p:nvPr>
            <p:ph type="title"/>
          </p:nvPr>
        </p:nvSpPr>
        <p:spPr/>
        <p:txBody>
          <a:bodyPr/>
          <a:lstStyle/>
          <a:p>
            <a:pPr eaLnBrk="1" hangingPunct="1"/>
            <a:r>
              <a:rPr lang="en-US" altLang="en-US" sz="2800" b="1" smtClean="0"/>
              <a:t>Tạo điểm dừng cho 1 TRANSACTION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295400" y="762000"/>
            <a:ext cx="7620000" cy="5837238"/>
          </a:xfrm>
        </p:spPr>
        <p:txBody>
          <a:bodyPr/>
          <a:lstStyle/>
          <a:p>
            <a:pPr eaLnBrk="1" hangingPunct="1">
              <a:lnSpc>
                <a:spcPct val="80000"/>
              </a:lnSpc>
              <a:buFont typeface="Wingdings" pitchFamily="2" charset="2"/>
              <a:buNone/>
            </a:pPr>
            <a:r>
              <a:rPr lang="en-US" altLang="en-US" sz="2400" b="1" i="1" smtClean="0">
                <a:solidFill>
                  <a:srgbClr val="FF0000"/>
                </a:solidFill>
              </a:rPr>
              <a:t>BEGIN TRANSACTION</a:t>
            </a:r>
          </a:p>
          <a:p>
            <a:pPr eaLnBrk="1" hangingPunct="1">
              <a:lnSpc>
                <a:spcPct val="80000"/>
              </a:lnSpc>
              <a:buFont typeface="Wingdings" pitchFamily="2" charset="2"/>
              <a:buNone/>
            </a:pPr>
            <a:r>
              <a:rPr lang="en-US" altLang="en-US" sz="2400" b="1" i="1" smtClean="0"/>
              <a:t>	UPDATE Employee</a:t>
            </a:r>
          </a:p>
          <a:p>
            <a:pPr eaLnBrk="1" hangingPunct="1">
              <a:lnSpc>
                <a:spcPct val="80000"/>
              </a:lnSpc>
              <a:buFont typeface="Wingdings" pitchFamily="2" charset="2"/>
              <a:buNone/>
            </a:pPr>
            <a:r>
              <a:rPr lang="en-US" altLang="en-US" sz="2400" b="1" i="1" smtClean="0"/>
              <a:t>	SET cCurrentPosition = '0015'</a:t>
            </a:r>
          </a:p>
          <a:p>
            <a:pPr eaLnBrk="1" hangingPunct="1">
              <a:lnSpc>
                <a:spcPct val="80000"/>
              </a:lnSpc>
              <a:buFont typeface="Wingdings" pitchFamily="2" charset="2"/>
              <a:buNone/>
            </a:pPr>
            <a:r>
              <a:rPr lang="en-US" altLang="en-US" sz="2400" b="1" i="1" smtClean="0"/>
              <a:t>	WHERE cEmployeeCode = '000002'</a:t>
            </a:r>
          </a:p>
          <a:p>
            <a:pPr eaLnBrk="1" hangingPunct="1">
              <a:lnSpc>
                <a:spcPct val="80000"/>
              </a:lnSpc>
              <a:buFont typeface="Wingdings" pitchFamily="2" charset="2"/>
              <a:buNone/>
            </a:pPr>
            <a:endParaRPr lang="en-US" altLang="en-US" sz="2400" b="1" i="1" smtClean="0"/>
          </a:p>
          <a:p>
            <a:pPr eaLnBrk="1" hangingPunct="1">
              <a:lnSpc>
                <a:spcPct val="80000"/>
              </a:lnSpc>
              <a:buFont typeface="Wingdings" pitchFamily="2" charset="2"/>
              <a:buNone/>
            </a:pPr>
            <a:r>
              <a:rPr lang="en-US" altLang="en-US" sz="2400" b="1" i="1" smtClean="0"/>
              <a:t>	UPDATE Position</a:t>
            </a:r>
          </a:p>
          <a:p>
            <a:pPr eaLnBrk="1" hangingPunct="1">
              <a:lnSpc>
                <a:spcPct val="80000"/>
              </a:lnSpc>
              <a:buFont typeface="Wingdings" pitchFamily="2" charset="2"/>
              <a:buNone/>
            </a:pPr>
            <a:r>
              <a:rPr lang="en-US" altLang="en-US" sz="2400" b="1" i="1" smtClean="0"/>
              <a:t>	SET iCurrentStrength = iCurrentStrength + 1</a:t>
            </a:r>
          </a:p>
          <a:p>
            <a:pPr eaLnBrk="1" hangingPunct="1">
              <a:lnSpc>
                <a:spcPct val="80000"/>
              </a:lnSpc>
              <a:buFont typeface="Wingdings" pitchFamily="2" charset="2"/>
              <a:buNone/>
            </a:pPr>
            <a:r>
              <a:rPr lang="en-US" altLang="en-US" sz="2400" b="1" i="1" smtClean="0"/>
              <a:t>	WHERE cPositionCode = '0015'</a:t>
            </a:r>
            <a:endParaRPr lang="en-US" altLang="en-US" sz="2400" smtClean="0"/>
          </a:p>
          <a:p>
            <a:pPr eaLnBrk="1" hangingPunct="1">
              <a:lnSpc>
                <a:spcPct val="80000"/>
              </a:lnSpc>
              <a:buFont typeface="Wingdings" pitchFamily="2" charset="2"/>
              <a:buNone/>
            </a:pPr>
            <a:r>
              <a:rPr lang="en-US" altLang="en-US" sz="2400" b="1" i="1" smtClean="0">
                <a:solidFill>
                  <a:srgbClr val="FF0000"/>
                </a:solidFill>
              </a:rPr>
              <a:t>SAVE TRANSACTION trnTransaction1</a:t>
            </a:r>
          </a:p>
          <a:p>
            <a:pPr eaLnBrk="1" hangingPunct="1">
              <a:lnSpc>
                <a:spcPct val="80000"/>
              </a:lnSpc>
              <a:buFont typeface="Wingdings" pitchFamily="2" charset="2"/>
              <a:buNone/>
            </a:pPr>
            <a:r>
              <a:rPr lang="en-US" altLang="en-US" sz="2400" b="1" i="1" smtClean="0"/>
              <a:t>	UPDATE Requisition</a:t>
            </a:r>
          </a:p>
          <a:p>
            <a:pPr eaLnBrk="1" hangingPunct="1">
              <a:lnSpc>
                <a:spcPct val="80000"/>
              </a:lnSpc>
              <a:buFont typeface="Wingdings" pitchFamily="2" charset="2"/>
              <a:buNone/>
            </a:pPr>
            <a:r>
              <a:rPr lang="en-US" altLang="en-US" sz="2400" b="1" i="1" smtClean="0"/>
              <a:t>	SET siNoOfVacancy=siNoOfVacancy - 10</a:t>
            </a:r>
          </a:p>
          <a:p>
            <a:pPr eaLnBrk="1" hangingPunct="1">
              <a:lnSpc>
                <a:spcPct val="80000"/>
              </a:lnSpc>
              <a:buFont typeface="Wingdings" pitchFamily="2" charset="2"/>
              <a:buNone/>
            </a:pPr>
            <a:r>
              <a:rPr lang="en-US" altLang="en-US" sz="2400" b="1" i="1" smtClean="0"/>
              <a:t>	WHERE cRequisitionCode='000004'</a:t>
            </a:r>
          </a:p>
          <a:p>
            <a:pPr eaLnBrk="1" hangingPunct="1">
              <a:lnSpc>
                <a:spcPct val="80000"/>
              </a:lnSpc>
              <a:buFont typeface="Wingdings" pitchFamily="2" charset="2"/>
              <a:buNone/>
            </a:pPr>
            <a:r>
              <a:rPr lang="en-US" altLang="en-US" sz="2400" b="1" i="1" smtClean="0"/>
              <a:t>	</a:t>
            </a:r>
          </a:p>
          <a:p>
            <a:pPr eaLnBrk="1" hangingPunct="1">
              <a:lnSpc>
                <a:spcPct val="80000"/>
              </a:lnSpc>
              <a:buFont typeface="Wingdings" pitchFamily="2" charset="2"/>
              <a:buNone/>
            </a:pPr>
            <a:r>
              <a:rPr lang="en-US" altLang="en-US" sz="2400" b="1" i="1" smtClean="0"/>
              <a:t>	UPDATE Position</a:t>
            </a:r>
          </a:p>
          <a:p>
            <a:pPr eaLnBrk="1" hangingPunct="1">
              <a:lnSpc>
                <a:spcPct val="80000"/>
              </a:lnSpc>
              <a:buFont typeface="Wingdings" pitchFamily="2" charset="2"/>
              <a:buNone/>
            </a:pPr>
            <a:r>
              <a:rPr lang="en-US" altLang="en-US" sz="2400" b="1" i="1" smtClean="0"/>
              <a:t>	SET iCurrentStrength=iCurrentStrength+10</a:t>
            </a:r>
          </a:p>
          <a:p>
            <a:pPr eaLnBrk="1" hangingPunct="1">
              <a:lnSpc>
                <a:spcPct val="80000"/>
              </a:lnSpc>
              <a:buFont typeface="Wingdings" pitchFamily="2" charset="2"/>
              <a:buNone/>
            </a:pPr>
            <a:r>
              <a:rPr lang="en-US" altLang="en-US" sz="2400" b="1" i="1" smtClean="0"/>
              <a:t>	WHERE cPositionCode='0015‘</a:t>
            </a:r>
            <a:endParaRPr lang="en-US" altLang="en-US" sz="2400" smtClean="0"/>
          </a:p>
          <a:p>
            <a:pPr eaLnBrk="1" hangingPunct="1">
              <a:lnSpc>
                <a:spcPct val="80000"/>
              </a:lnSpc>
            </a:pPr>
            <a:endParaRPr lang="en-US" altLang="en-US" sz="2000" smtClean="0"/>
          </a:p>
        </p:txBody>
      </p:sp>
      <p:sp>
        <p:nvSpPr>
          <p:cNvPr id="13314" name="Rectangle 2"/>
          <p:cNvSpPr>
            <a:spLocks noGrp="1" noChangeArrowheads="1"/>
          </p:cNvSpPr>
          <p:nvPr>
            <p:ph type="title"/>
          </p:nvPr>
        </p:nvSpPr>
        <p:spPr>
          <a:xfrm>
            <a:off x="2057400" y="0"/>
            <a:ext cx="7086600" cy="762000"/>
          </a:xfrm>
        </p:spPr>
        <p:txBody>
          <a:bodyPr>
            <a:normAutofit fontScale="90000"/>
          </a:bodyPr>
          <a:lstStyle/>
          <a:p>
            <a:pPr eaLnBrk="1" hangingPunct="1"/>
            <a:r>
              <a:rPr lang="en-US" altLang="en-US" sz="2800" b="1" smtClean="0"/>
              <a:t>Thực thi một transaction với điểm dừng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lnSpcReduction="10000"/>
          </a:bodyPr>
          <a:lstStyle/>
          <a:p>
            <a:pPr eaLnBrk="1" hangingPunct="1">
              <a:lnSpc>
                <a:spcPct val="90000"/>
              </a:lnSpc>
              <a:buFont typeface="Wingdings" pitchFamily="2" charset="2"/>
              <a:buNone/>
            </a:pPr>
            <a:r>
              <a:rPr lang="en-US" altLang="en-US" sz="2400" b="1" i="1" smtClean="0"/>
              <a:t>IF (SELECT iBudgetedStrength-iCurrentStrength</a:t>
            </a:r>
          </a:p>
          <a:p>
            <a:pPr eaLnBrk="1" hangingPunct="1">
              <a:lnSpc>
                <a:spcPct val="90000"/>
              </a:lnSpc>
              <a:buFont typeface="Wingdings" pitchFamily="2" charset="2"/>
              <a:buNone/>
            </a:pPr>
            <a:r>
              <a:rPr lang="en-US" altLang="en-US" sz="2400" b="1" i="1" smtClean="0"/>
              <a:t>FROM Position WHERE cPositionCode = '0015') &lt;0</a:t>
            </a:r>
          </a:p>
          <a:p>
            <a:pPr eaLnBrk="1" hangingPunct="1">
              <a:lnSpc>
                <a:spcPct val="90000"/>
              </a:lnSpc>
              <a:buFont typeface="Wingdings" pitchFamily="2" charset="2"/>
              <a:buNone/>
            </a:pPr>
            <a:r>
              <a:rPr lang="en-US" altLang="en-US" sz="2400" b="1" i="1" smtClean="0"/>
              <a:t>	BEGIN</a:t>
            </a:r>
          </a:p>
          <a:p>
            <a:pPr eaLnBrk="1" hangingPunct="1">
              <a:lnSpc>
                <a:spcPct val="90000"/>
              </a:lnSpc>
              <a:buFont typeface="Wingdings" pitchFamily="2" charset="2"/>
              <a:buNone/>
            </a:pPr>
            <a:r>
              <a:rPr lang="en-US" altLang="en-US" sz="2400" b="1" i="1" smtClean="0"/>
              <a:t>		PRINT 'Transaction 1 has been committed </a:t>
            </a:r>
          </a:p>
          <a:p>
            <a:pPr eaLnBrk="1" hangingPunct="1">
              <a:lnSpc>
                <a:spcPct val="90000"/>
              </a:lnSpc>
              <a:buFont typeface="Wingdings" pitchFamily="2" charset="2"/>
              <a:buNone/>
            </a:pPr>
            <a:r>
              <a:rPr lang="en-US" altLang="en-US" sz="2400" b="1" i="1" smtClean="0"/>
              <a:t>		but transaction 2 has not been committed.'</a:t>
            </a:r>
          </a:p>
          <a:p>
            <a:pPr eaLnBrk="1" hangingPunct="1">
              <a:lnSpc>
                <a:spcPct val="90000"/>
              </a:lnSpc>
              <a:buFont typeface="Wingdings" pitchFamily="2" charset="2"/>
              <a:buNone/>
            </a:pPr>
            <a:r>
              <a:rPr lang="en-US" altLang="en-US" sz="2400" b="1" i="1" smtClean="0"/>
              <a:t>		ROLLBACK TRANSACTION trnTransaction1</a:t>
            </a:r>
          </a:p>
          <a:p>
            <a:pPr eaLnBrk="1" hangingPunct="1">
              <a:lnSpc>
                <a:spcPct val="90000"/>
              </a:lnSpc>
              <a:buFont typeface="Wingdings" pitchFamily="2" charset="2"/>
              <a:buNone/>
            </a:pPr>
            <a:r>
              <a:rPr lang="en-US" altLang="en-US" sz="2400" b="1" i="1" smtClean="0"/>
              <a:t>	END</a:t>
            </a:r>
          </a:p>
          <a:p>
            <a:pPr eaLnBrk="1" hangingPunct="1">
              <a:lnSpc>
                <a:spcPct val="90000"/>
              </a:lnSpc>
              <a:buFont typeface="Wingdings" pitchFamily="2" charset="2"/>
              <a:buNone/>
            </a:pPr>
            <a:r>
              <a:rPr lang="en-US" altLang="en-US" sz="2400" b="1" i="1" smtClean="0"/>
              <a:t>ELSE</a:t>
            </a:r>
          </a:p>
          <a:p>
            <a:pPr eaLnBrk="1" hangingPunct="1">
              <a:lnSpc>
                <a:spcPct val="90000"/>
              </a:lnSpc>
              <a:buFont typeface="Wingdings" pitchFamily="2" charset="2"/>
              <a:buNone/>
            </a:pPr>
            <a:r>
              <a:rPr lang="en-US" altLang="en-US" sz="2400" b="1" i="1" smtClean="0"/>
              <a:t>	BEGIN</a:t>
            </a:r>
          </a:p>
          <a:p>
            <a:pPr eaLnBrk="1" hangingPunct="1">
              <a:lnSpc>
                <a:spcPct val="90000"/>
              </a:lnSpc>
              <a:buFont typeface="Wingdings" pitchFamily="2" charset="2"/>
              <a:buNone/>
            </a:pPr>
            <a:r>
              <a:rPr lang="en-US" altLang="en-US" sz="2400" b="1" i="1" smtClean="0"/>
              <a:t>		PRINT 'Both the transactions have been 	committed.'</a:t>
            </a:r>
          </a:p>
          <a:p>
            <a:pPr eaLnBrk="1" hangingPunct="1">
              <a:lnSpc>
                <a:spcPct val="90000"/>
              </a:lnSpc>
              <a:buFont typeface="Wingdings" pitchFamily="2" charset="2"/>
              <a:buNone/>
            </a:pPr>
            <a:r>
              <a:rPr lang="en-US" altLang="en-US" sz="2400" b="1" i="1" smtClean="0"/>
              <a:t>		COMMIT TRANSACTION</a:t>
            </a:r>
          </a:p>
          <a:p>
            <a:pPr eaLnBrk="1" hangingPunct="1">
              <a:lnSpc>
                <a:spcPct val="90000"/>
              </a:lnSpc>
              <a:buFont typeface="Wingdings" pitchFamily="2" charset="2"/>
              <a:buNone/>
            </a:pPr>
            <a:r>
              <a:rPr lang="en-US" altLang="en-US" sz="2400" b="1" i="1" smtClean="0"/>
              <a:t>	END</a:t>
            </a:r>
            <a:endParaRPr lang="en-US" altLang="en-US" sz="2400" smtClean="0"/>
          </a:p>
          <a:p>
            <a:pPr eaLnBrk="1" hangingPunct="1">
              <a:lnSpc>
                <a:spcPct val="90000"/>
              </a:lnSpc>
            </a:pPr>
            <a:endParaRPr lang="en-US" altLang="en-US" sz="2400" smtClean="0"/>
          </a:p>
        </p:txBody>
      </p:sp>
      <p:sp>
        <p:nvSpPr>
          <p:cNvPr id="14338" name="Rectangle 2"/>
          <p:cNvSpPr>
            <a:spLocks noGrp="1" noChangeArrowheads="1"/>
          </p:cNvSpPr>
          <p:nvPr>
            <p:ph type="title"/>
          </p:nvPr>
        </p:nvSpPr>
        <p:spPr>
          <a:xfrm>
            <a:off x="1981200" y="0"/>
            <a:ext cx="7162800" cy="762000"/>
          </a:xfrm>
        </p:spPr>
        <p:txBody>
          <a:bodyPr/>
          <a:lstStyle/>
          <a:p>
            <a:pPr eaLnBrk="1" hangingPunct="1"/>
            <a:r>
              <a:rPr lang="en-US" altLang="en-US" sz="2800" b="1" smtClean="0"/>
              <a:t>Thực thi một transaction với điểm dừng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altLang="en-US" smtClean="0">
                <a:cs typeface="Times New Roman" pitchFamily="18" charset="0"/>
              </a:rPr>
              <a:t>Việc nhóm 1 số lớn các lệnh hay batch vào trong cùng 1 transaction có thể cản trở việc thực thi hệ thống.</a:t>
            </a:r>
          </a:p>
          <a:p>
            <a:pPr eaLnBrk="1" hangingPunct="1">
              <a:lnSpc>
                <a:spcPct val="90000"/>
              </a:lnSpc>
            </a:pPr>
            <a:r>
              <a:rPr lang="en-US" altLang="en-US" smtClean="0">
                <a:cs typeface="Times New Roman" pitchFamily="18" charset="0"/>
              </a:rPr>
              <a:t>N</a:t>
            </a:r>
            <a:r>
              <a:rPr lang="en-US" altLang="en-US" smtClean="0"/>
              <a:t>ếu </a:t>
            </a:r>
            <a:r>
              <a:rPr lang="en-US" altLang="en-US" smtClean="0">
                <a:cs typeface="Times New Roman" pitchFamily="18" charset="0"/>
              </a:rPr>
              <a:t>COMMIT v</a:t>
            </a:r>
            <a:r>
              <a:rPr lang="en-US" altLang="en-US" smtClean="0"/>
              <a:t>à</a:t>
            </a:r>
            <a:r>
              <a:rPr lang="en-US" altLang="en-US" smtClean="0">
                <a:cs typeface="Times New Roman" pitchFamily="18" charset="0"/>
              </a:rPr>
              <a:t> BEGIN kh</a:t>
            </a:r>
            <a:r>
              <a:rPr lang="en-US" altLang="en-US" smtClean="0"/>
              <a:t>ông nằm trong cùng 1 batch, khi lỗi xảy ra, một số </a:t>
            </a:r>
            <a:r>
              <a:rPr lang="en-US" altLang="en-US" smtClean="0">
                <a:cs typeface="Times New Roman" pitchFamily="18" charset="0"/>
              </a:rPr>
              <a:t>batch s</a:t>
            </a:r>
            <a:r>
              <a:rPr lang="en-US" altLang="en-US" smtClean="0"/>
              <a:t>ẽ vẫn tiếp tục thực thi. Điều này có thể làm cho dữ liệu không nhất quán (</a:t>
            </a:r>
            <a:r>
              <a:rPr lang="en-US" altLang="en-US" smtClean="0">
                <a:cs typeface="Times New Roman" pitchFamily="18" charset="0"/>
              </a:rPr>
              <a:t>inconsistency).</a:t>
            </a:r>
          </a:p>
          <a:p>
            <a:pPr eaLnBrk="1" hangingPunct="1">
              <a:lnSpc>
                <a:spcPct val="90000"/>
              </a:lnSpc>
            </a:pPr>
            <a:r>
              <a:rPr lang="en-US" altLang="en-US" smtClean="0">
                <a:cs typeface="Times New Roman" pitchFamily="18" charset="0"/>
              </a:rPr>
              <a:t>C</a:t>
            </a:r>
            <a:r>
              <a:rPr lang="en-US" altLang="en-US" smtClean="0"/>
              <a:t>ác tài nguyên được dùng trong transaction sẽ được giải phóng chỉ khi transaction được hoàn tất. </a:t>
            </a:r>
            <a:endParaRPr lang="en-US" altLang="en-US" smtClean="0">
              <a:cs typeface="Times New Roman" pitchFamily="18" charset="0"/>
            </a:endParaRPr>
          </a:p>
        </p:txBody>
      </p:sp>
      <p:sp>
        <p:nvSpPr>
          <p:cNvPr id="15362" name="Rectangle 2"/>
          <p:cNvSpPr>
            <a:spLocks noGrp="1" noChangeArrowheads="1"/>
          </p:cNvSpPr>
          <p:nvPr>
            <p:ph type="title"/>
          </p:nvPr>
        </p:nvSpPr>
        <p:spPr/>
        <p:txBody>
          <a:bodyPr/>
          <a:lstStyle/>
          <a:p>
            <a:pPr eaLnBrk="1" hangingPunct="1"/>
            <a:r>
              <a:rPr lang="en-US" altLang="en-US" smtClean="0"/>
              <a:t>Sử dụng các transactions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r>
              <a:rPr lang="en-US" altLang="en-US" sz="2800" smtClean="0">
                <a:cs typeface="Times New Roman" pitchFamily="18" charset="0"/>
              </a:rPr>
              <a:t>Rollback (quay v</a:t>
            </a:r>
            <a:r>
              <a:rPr lang="en-US" altLang="en-US" smtClean="0"/>
              <a:t>ề</a:t>
            </a:r>
            <a:r>
              <a:rPr lang="en-US" altLang="en-US" sz="2800" smtClean="0">
                <a:cs typeface="Times New Roman" pitchFamily="18" charset="0"/>
              </a:rPr>
              <a:t>) ph</a:t>
            </a:r>
            <a:r>
              <a:rPr lang="en-US" altLang="en-US" smtClean="0"/>
              <a:t>ải có khả năng “undo”, v</a:t>
            </a:r>
            <a:r>
              <a:rPr lang="en-US" altLang="en-US" sz="2800" smtClean="0"/>
              <a:t>ì vậy các lệnh sau không được dùng:</a:t>
            </a:r>
            <a:endParaRPr lang="en-US" altLang="en-US" sz="2800" smtClean="0">
              <a:cs typeface="Times New Roman" pitchFamily="18" charset="0"/>
            </a:endParaRPr>
          </a:p>
          <a:p>
            <a:pPr lvl="1" eaLnBrk="1" hangingPunct="1"/>
            <a:r>
              <a:rPr lang="en-US" altLang="en-US" sz="2400" smtClean="0">
                <a:cs typeface="Times New Roman" pitchFamily="18" charset="0"/>
              </a:rPr>
              <a:t>CREATE DATABASE, ALTER DATABASE</a:t>
            </a:r>
            <a:r>
              <a:rPr lang="en-US" altLang="en-US" sz="2400" smtClean="0"/>
              <a:t> </a:t>
            </a:r>
          </a:p>
          <a:p>
            <a:pPr lvl="1" eaLnBrk="1" hangingPunct="1"/>
            <a:r>
              <a:rPr lang="en-US" altLang="en-US" sz="2400" smtClean="0">
                <a:cs typeface="Times New Roman" pitchFamily="18" charset="0"/>
              </a:rPr>
              <a:t>CREATE TABLE, ALTER TABLE, TRUNCATE TABLE</a:t>
            </a:r>
            <a:r>
              <a:rPr lang="en-US" altLang="en-US" sz="2400" smtClean="0"/>
              <a:t> </a:t>
            </a:r>
          </a:p>
          <a:p>
            <a:pPr lvl="1" eaLnBrk="1" hangingPunct="1"/>
            <a:r>
              <a:rPr lang="en-US" altLang="en-US" sz="2400" smtClean="0">
                <a:cs typeface="Times New Roman" pitchFamily="18" charset="0"/>
              </a:rPr>
              <a:t>CREATE INDEX</a:t>
            </a:r>
            <a:r>
              <a:rPr lang="en-US" altLang="en-US" sz="2400" smtClean="0"/>
              <a:t> </a:t>
            </a:r>
          </a:p>
          <a:p>
            <a:pPr lvl="1" eaLnBrk="1" hangingPunct="1"/>
            <a:r>
              <a:rPr lang="en-US" altLang="en-US" sz="2400" smtClean="0">
                <a:cs typeface="Times New Roman" pitchFamily="18" charset="0"/>
              </a:rPr>
              <a:t>T</a:t>
            </a:r>
            <a:r>
              <a:rPr lang="en-US" altLang="en-US" sz="2400" smtClean="0"/>
              <a:t>ất cả lệnh </a:t>
            </a:r>
            <a:r>
              <a:rPr lang="en-US" altLang="en-US" sz="2400" smtClean="0">
                <a:cs typeface="Times New Roman" pitchFamily="18" charset="0"/>
              </a:rPr>
              <a:t>DROP</a:t>
            </a:r>
            <a:endParaRPr lang="en-US" altLang="en-US" sz="2400" smtClean="0"/>
          </a:p>
          <a:p>
            <a:pPr lvl="1" eaLnBrk="1" hangingPunct="1"/>
            <a:r>
              <a:rPr lang="en-US" altLang="en-US" sz="2400" smtClean="0">
                <a:cs typeface="Times New Roman" pitchFamily="18" charset="0"/>
              </a:rPr>
              <a:t>SELECT...INTO</a:t>
            </a:r>
            <a:r>
              <a:rPr lang="en-US" altLang="en-US" sz="2400" smtClean="0"/>
              <a:t> </a:t>
            </a:r>
          </a:p>
          <a:p>
            <a:pPr lvl="1" eaLnBrk="1" hangingPunct="1"/>
            <a:r>
              <a:rPr lang="en-US" altLang="en-US" sz="2400" smtClean="0">
                <a:cs typeface="Times New Roman" pitchFamily="18" charset="0"/>
              </a:rPr>
              <a:t>GRANT or REVOKE</a:t>
            </a:r>
            <a:r>
              <a:rPr lang="en-US" altLang="en-US" sz="2400" smtClean="0"/>
              <a:t> </a:t>
            </a:r>
          </a:p>
          <a:p>
            <a:pPr lvl="1" eaLnBrk="1" hangingPunct="1"/>
            <a:r>
              <a:rPr lang="en-US" altLang="en-US" sz="2400" smtClean="0">
                <a:cs typeface="Times New Roman" pitchFamily="18" charset="0"/>
              </a:rPr>
              <a:t>DISK INIT, RECONFIGURE, LOAD DATABASE, LOAD TRANSACTION</a:t>
            </a:r>
            <a:r>
              <a:rPr lang="en-US" altLang="en-US" sz="2400" smtClean="0"/>
              <a:t> </a:t>
            </a:r>
          </a:p>
        </p:txBody>
      </p:sp>
      <p:sp>
        <p:nvSpPr>
          <p:cNvPr id="16386" name="Rectangle 2"/>
          <p:cNvSpPr>
            <a:spLocks noGrp="1" noChangeArrowheads="1"/>
          </p:cNvSpPr>
          <p:nvPr>
            <p:ph type="title"/>
          </p:nvPr>
        </p:nvSpPr>
        <p:spPr/>
        <p:txBody>
          <a:bodyPr/>
          <a:lstStyle/>
          <a:p>
            <a:pPr eaLnBrk="1" hangingPunct="1"/>
            <a:r>
              <a:rPr lang="en-US" altLang="en-US" smtClean="0"/>
              <a:t>Các lệnh không hợp lệ</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lnSpcReduction="10000"/>
          </a:bodyPr>
          <a:lstStyle/>
          <a:p>
            <a:pPr eaLnBrk="1" hangingPunct="1"/>
            <a:r>
              <a:rPr lang="en-US" altLang="en-US" sz="2800" b="1" i="1" smtClean="0"/>
              <a:t>User1 </a:t>
            </a:r>
            <a:r>
              <a:rPr lang="en-US" altLang="en-US" b="1" i="1" smtClean="0"/>
              <a:t>đang thực hiện các lệnh sau để cập nhật điểm và ngày thi cho </a:t>
            </a:r>
            <a:r>
              <a:rPr lang="en-US" altLang="en-US" sz="2800" b="1" i="1" smtClean="0"/>
              <a:t>ứng viên có mã là ‘000002’ </a:t>
            </a:r>
            <a:r>
              <a:rPr lang="en-US" altLang="en-US" b="1" i="1" smtClean="0"/>
              <a:t>trong bảng </a:t>
            </a:r>
            <a:r>
              <a:rPr lang="en-US" altLang="en-US" sz="2800" b="1" i="1" smtClean="0"/>
              <a:t>ExternalCandidate.</a:t>
            </a:r>
          </a:p>
          <a:p>
            <a:pPr eaLnBrk="1" hangingPunct="1">
              <a:buFont typeface="Wingdings" pitchFamily="2" charset="2"/>
              <a:buNone/>
            </a:pPr>
            <a:r>
              <a:rPr lang="en-US" altLang="en-US" sz="2800" b="1" i="1" smtClean="0"/>
              <a:t>BEGIN TRANSACTION</a:t>
            </a:r>
          </a:p>
          <a:p>
            <a:pPr eaLnBrk="1" hangingPunct="1">
              <a:buFont typeface="Wingdings" pitchFamily="2" charset="2"/>
              <a:buNone/>
            </a:pPr>
            <a:r>
              <a:rPr lang="en-US" altLang="en-US" sz="2800" b="1" i="1" smtClean="0"/>
              <a:t>	UPDATE ExternalCandidate</a:t>
            </a:r>
          </a:p>
          <a:p>
            <a:pPr eaLnBrk="1" hangingPunct="1">
              <a:buFont typeface="Wingdings" pitchFamily="2" charset="2"/>
              <a:buNone/>
            </a:pPr>
            <a:r>
              <a:rPr lang="en-US" altLang="en-US" sz="2800" b="1" i="1" smtClean="0"/>
              <a:t>	SET siTestScore = 90</a:t>
            </a:r>
          </a:p>
          <a:p>
            <a:pPr eaLnBrk="1" hangingPunct="1">
              <a:buFont typeface="Wingdings" pitchFamily="2" charset="2"/>
              <a:buNone/>
            </a:pPr>
            <a:r>
              <a:rPr lang="en-US" altLang="en-US" sz="2800" b="1" i="1" smtClean="0"/>
              <a:t>	WHERE cCandidateCode='000002'</a:t>
            </a:r>
          </a:p>
          <a:p>
            <a:pPr eaLnBrk="1" hangingPunct="1">
              <a:buFont typeface="Wingdings" pitchFamily="2" charset="2"/>
              <a:buNone/>
            </a:pPr>
            <a:r>
              <a:rPr lang="en-US" altLang="en-US" sz="2800" b="1" i="1" smtClean="0"/>
              <a:t>	UPDATE ExternalCandidate</a:t>
            </a:r>
          </a:p>
          <a:p>
            <a:pPr eaLnBrk="1" hangingPunct="1">
              <a:buFont typeface="Wingdings" pitchFamily="2" charset="2"/>
              <a:buNone/>
            </a:pPr>
            <a:r>
              <a:rPr lang="en-US" altLang="en-US" sz="2800" b="1" i="1" smtClean="0"/>
              <a:t>	SET dTestDate = getdate()</a:t>
            </a:r>
          </a:p>
          <a:p>
            <a:pPr eaLnBrk="1" hangingPunct="1">
              <a:buFont typeface="Wingdings" pitchFamily="2" charset="2"/>
              <a:buNone/>
            </a:pPr>
            <a:r>
              <a:rPr lang="en-US" altLang="en-US" sz="2800" b="1" i="1" smtClean="0"/>
              <a:t>	WHERE cCandidateCode = '000002'</a:t>
            </a:r>
            <a:endParaRPr lang="en-US" altLang="en-US" sz="2800" smtClean="0"/>
          </a:p>
        </p:txBody>
      </p:sp>
      <p:sp>
        <p:nvSpPr>
          <p:cNvPr id="17410" name="Rectangle 2"/>
          <p:cNvSpPr>
            <a:spLocks noGrp="1" noChangeArrowheads="1"/>
          </p:cNvSpPr>
          <p:nvPr>
            <p:ph type="title"/>
          </p:nvPr>
        </p:nvSpPr>
        <p:spPr/>
        <p:txBody>
          <a:bodyPr/>
          <a:lstStyle/>
          <a:p>
            <a:pPr eaLnBrk="1" hangingPunct="1"/>
            <a:r>
              <a:rPr lang="en-US" altLang="en-US" smtClean="0"/>
              <a:t>Ví dụ về sử dụng khoá</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lnSpc>
                <a:spcPct val="80000"/>
              </a:lnSpc>
            </a:pPr>
            <a:r>
              <a:rPr lang="en-US" altLang="en-US" sz="2800" b="1" smtClean="0"/>
              <a:t>Trong khi transaction trên đang thực hiện, User2 muốn lập lịch phỏng vấn cho các ứng viên, nhưng không thể xem chi tiết của các ứng viên có điểm thi trên 80. User2 đang  sử dụng các lệnh sau :</a:t>
            </a:r>
          </a:p>
          <a:p>
            <a:pPr eaLnBrk="1" hangingPunct="1">
              <a:lnSpc>
                <a:spcPct val="80000"/>
              </a:lnSpc>
              <a:buFont typeface="Wingdings" pitchFamily="2" charset="2"/>
              <a:buNone/>
            </a:pPr>
            <a:r>
              <a:rPr lang="en-US" altLang="en-US" sz="2800" b="1" smtClean="0"/>
              <a:t>BEGIN TRANSACTION</a:t>
            </a:r>
          </a:p>
          <a:p>
            <a:pPr eaLnBrk="1" hangingPunct="1">
              <a:lnSpc>
                <a:spcPct val="80000"/>
              </a:lnSpc>
              <a:buFont typeface="Wingdings" pitchFamily="2" charset="2"/>
              <a:buNone/>
            </a:pPr>
            <a:r>
              <a:rPr lang="en-US" altLang="en-US" sz="2800" b="1" smtClean="0"/>
              <a:t>	SELECT * from ExternalCandidate</a:t>
            </a:r>
          </a:p>
          <a:p>
            <a:pPr eaLnBrk="1" hangingPunct="1">
              <a:lnSpc>
                <a:spcPct val="80000"/>
              </a:lnSpc>
              <a:buFont typeface="Wingdings" pitchFamily="2" charset="2"/>
              <a:buNone/>
            </a:pPr>
            <a:r>
              <a:rPr lang="en-US" altLang="en-US" sz="2800" b="1" smtClean="0"/>
              <a:t>	WHERE siTestScore &gt; 80</a:t>
            </a:r>
          </a:p>
          <a:p>
            <a:pPr eaLnBrk="1" hangingPunct="1">
              <a:lnSpc>
                <a:spcPct val="80000"/>
              </a:lnSpc>
              <a:buFont typeface="Wingdings" pitchFamily="2" charset="2"/>
              <a:buNone/>
            </a:pPr>
            <a:r>
              <a:rPr lang="en-US" altLang="en-US" sz="2800" b="1" smtClean="0"/>
              <a:t>	UPDATE ExternalCandidate</a:t>
            </a:r>
          </a:p>
          <a:p>
            <a:pPr eaLnBrk="1" hangingPunct="1">
              <a:lnSpc>
                <a:spcPct val="80000"/>
              </a:lnSpc>
              <a:buFont typeface="Wingdings" pitchFamily="2" charset="2"/>
              <a:buNone/>
            </a:pPr>
            <a:r>
              <a:rPr lang="en-US" altLang="en-US" sz="2800" b="1" smtClean="0"/>
              <a:t>	SET dInterviewDate = getdate()+ 2</a:t>
            </a:r>
          </a:p>
          <a:p>
            <a:pPr eaLnBrk="1" hangingPunct="1">
              <a:lnSpc>
                <a:spcPct val="80000"/>
              </a:lnSpc>
              <a:buFont typeface="Wingdings" pitchFamily="2" charset="2"/>
              <a:buNone/>
            </a:pPr>
            <a:r>
              <a:rPr lang="en-US" altLang="en-US" sz="2800" b="1" smtClean="0"/>
              <a:t>	WHERE siTestScore &gt; 80</a:t>
            </a:r>
          </a:p>
          <a:p>
            <a:pPr eaLnBrk="1" hangingPunct="1">
              <a:lnSpc>
                <a:spcPct val="80000"/>
              </a:lnSpc>
              <a:buFont typeface="Wingdings" pitchFamily="2" charset="2"/>
              <a:buNone/>
            </a:pPr>
            <a:endParaRPr lang="en-US" altLang="en-US" sz="2800" smtClean="0"/>
          </a:p>
          <a:p>
            <a:pPr eaLnBrk="1" hangingPunct="1">
              <a:lnSpc>
                <a:spcPct val="80000"/>
              </a:lnSpc>
              <a:buFont typeface="Wingdings" pitchFamily="2" charset="2"/>
              <a:buNone/>
            </a:pPr>
            <a:r>
              <a:rPr lang="en-US" altLang="en-US" sz="2800" b="1" smtClean="0">
                <a:solidFill>
                  <a:srgbClr val="FF0000"/>
                </a:solidFill>
              </a:rPr>
              <a:t>Hãy xác định tại sao user2 không thể  thực thi transaction</a:t>
            </a:r>
          </a:p>
        </p:txBody>
      </p:sp>
      <p:sp>
        <p:nvSpPr>
          <p:cNvPr id="18434" name="Rectangle 2"/>
          <p:cNvSpPr>
            <a:spLocks noGrp="1" noChangeArrowheads="1"/>
          </p:cNvSpPr>
          <p:nvPr>
            <p:ph type="title"/>
          </p:nvPr>
        </p:nvSpPr>
        <p:spPr/>
        <p:txBody>
          <a:bodyPr/>
          <a:lstStyle/>
          <a:p>
            <a:pPr eaLnBrk="1" hangingPunct="1"/>
            <a:r>
              <a:rPr lang="en-US" altLang="en-US" smtClean="0"/>
              <a:t>Ví dụ về sử dụng khoá</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eaLnBrk="1" hangingPunct="1"/>
            <a:r>
              <a:rPr lang="en-US" altLang="en-US" b="1" i="1" smtClean="0"/>
              <a:t>Các bảng sẽ bị khoá khi transaction trên máy 1 đang thực hiện. </a:t>
            </a:r>
          </a:p>
          <a:p>
            <a:pPr eaLnBrk="1" hangingPunct="1"/>
            <a:r>
              <a:rPr lang="en-US" altLang="en-US" b="1" i="1" smtClean="0"/>
              <a:t>Khi transaction trên máy 1 kết thúc bằng cách dùng lệnh sau:</a:t>
            </a:r>
          </a:p>
          <a:p>
            <a:pPr lvl="1" eaLnBrk="1" hangingPunct="1">
              <a:buFontTx/>
              <a:buNone/>
            </a:pPr>
            <a:r>
              <a:rPr lang="en-US" altLang="en-US" b="1" i="1" smtClean="0">
                <a:solidFill>
                  <a:srgbClr val="FF0000"/>
                </a:solidFill>
              </a:rPr>
              <a:t>COMMIT TRANSACTION</a:t>
            </a:r>
            <a:r>
              <a:rPr lang="en-US" altLang="en-US" b="1" i="1" smtClean="0"/>
              <a:t> </a:t>
            </a:r>
          </a:p>
          <a:p>
            <a:pPr eaLnBrk="1" hangingPunct="1">
              <a:buFont typeface="Wingdings" pitchFamily="2" charset="2"/>
              <a:buNone/>
            </a:pPr>
            <a:r>
              <a:rPr lang="en-US" altLang="en-US" b="1" i="1" smtClean="0"/>
              <a:t>Thì transaction trên máy 2 mới được thực hiện.</a:t>
            </a:r>
            <a:endParaRPr lang="en-US" altLang="en-US" smtClean="0"/>
          </a:p>
        </p:txBody>
      </p:sp>
      <p:sp>
        <p:nvSpPr>
          <p:cNvPr id="19458" name="Rectangle 2"/>
          <p:cNvSpPr>
            <a:spLocks noGrp="1" noChangeArrowheads="1"/>
          </p:cNvSpPr>
          <p:nvPr>
            <p:ph type="title"/>
          </p:nvPr>
        </p:nvSpPr>
        <p:spPr/>
        <p:txBody>
          <a:bodyPr/>
          <a:lstStyle/>
          <a:p>
            <a:pPr eaLnBrk="1" hangingPunct="1"/>
            <a:r>
              <a:rPr lang="en-US" altLang="en-US" smtClean="0"/>
              <a:t>Lock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eaLnBrk="1" hangingPunct="1"/>
            <a:r>
              <a:rPr lang="en-US" altLang="en-US" smtClean="0"/>
              <a:t>Quản lý transaction và khoá</a:t>
            </a:r>
          </a:p>
          <a:p>
            <a:pPr eaLnBrk="1" hangingPunct="1"/>
            <a:r>
              <a:rPr lang="en-US" altLang="en-US" smtClean="0"/>
              <a:t>Tạo và thử triggers để quản lý việc chỉnh sửa dữ liệu</a:t>
            </a:r>
          </a:p>
        </p:txBody>
      </p:sp>
      <p:sp>
        <p:nvSpPr>
          <p:cNvPr id="3074" name="Rectangle 2"/>
          <p:cNvSpPr>
            <a:spLocks noGrp="1" noChangeArrowheads="1"/>
          </p:cNvSpPr>
          <p:nvPr>
            <p:ph type="title"/>
          </p:nvPr>
        </p:nvSpPr>
        <p:spPr/>
        <p:txBody>
          <a:bodyPr/>
          <a:lstStyle/>
          <a:p>
            <a:pPr eaLnBrk="1" hangingPunct="1"/>
            <a:r>
              <a:rPr lang="en-US" altLang="en-US" dirty="0" err="1" smtClean="0">
                <a:solidFill>
                  <a:srgbClr val="FF0000"/>
                </a:solidFill>
              </a:rPr>
              <a:t>Mục</a:t>
            </a:r>
            <a:r>
              <a:rPr lang="en-US" altLang="en-US" dirty="0" smtClean="0">
                <a:solidFill>
                  <a:srgbClr val="FF0000"/>
                </a:solidFill>
              </a:rPr>
              <a:t> </a:t>
            </a:r>
            <a:r>
              <a:rPr lang="en-US" altLang="en-US" dirty="0" err="1" smtClean="0">
                <a:solidFill>
                  <a:srgbClr val="FF0000"/>
                </a:solidFill>
              </a:rPr>
              <a:t>tiêu</a:t>
            </a:r>
            <a:r>
              <a:rPr lang="en-US" altLang="en-US" dirty="0" smtClean="0">
                <a:solidFill>
                  <a:srgbClr val="FF0000"/>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1295400" y="1066800"/>
            <a:ext cx="7620000" cy="5532438"/>
          </a:xfrm>
        </p:spPr>
        <p:txBody>
          <a:bodyPr/>
          <a:lstStyle/>
          <a:p>
            <a:pPr eaLnBrk="1" hangingPunct="1"/>
            <a:r>
              <a:rPr lang="en-US" altLang="en-US" smtClean="0"/>
              <a:t>Nếu không dùng khoá và nhiều user cùng truy xuất vào 1 database, các rắc rối có thể xảy ra nếu các transaction sử dụng  cùng lúc cùng một dữ liệu. Các bài toán đồng thời bao gồm:</a:t>
            </a:r>
          </a:p>
          <a:p>
            <a:pPr lvl="1" eaLnBrk="1" hangingPunct="1"/>
            <a:r>
              <a:rPr lang="en-US" altLang="en-US" smtClean="0"/>
              <a:t>Mất cập nhật (Lost updates).</a:t>
            </a:r>
          </a:p>
          <a:p>
            <a:pPr lvl="1" eaLnBrk="1" hangingPunct="1"/>
            <a:r>
              <a:rPr lang="en-US" altLang="en-US" smtClean="0"/>
              <a:t>Phụ thuộc chưa được chuyển giao (Uncommitted dependency)</a:t>
            </a:r>
            <a:r>
              <a:rPr lang="en-US" altLang="en-US" sz="3200" smtClean="0"/>
              <a:t>.</a:t>
            </a:r>
          </a:p>
          <a:p>
            <a:pPr lvl="1" eaLnBrk="1" hangingPunct="1"/>
            <a:r>
              <a:rPr lang="en-US" altLang="en-US" smtClean="0"/>
              <a:t>Phân tích không nhất quán (Inconsistent analysis).</a:t>
            </a:r>
          </a:p>
          <a:p>
            <a:pPr lvl="1" eaLnBrk="1" hangingPunct="1"/>
            <a:r>
              <a:rPr lang="en-US" altLang="en-US" smtClean="0"/>
              <a:t>Đọc ảo (Phantom reads)</a:t>
            </a:r>
          </a:p>
        </p:txBody>
      </p:sp>
      <p:sp>
        <p:nvSpPr>
          <p:cNvPr id="20482" name="Rectangle 2"/>
          <p:cNvSpPr>
            <a:spLocks noGrp="1" noChangeArrowheads="1"/>
          </p:cNvSpPr>
          <p:nvPr>
            <p:ph type="title"/>
          </p:nvPr>
        </p:nvSpPr>
        <p:spPr>
          <a:xfrm>
            <a:off x="2133600" y="0"/>
            <a:ext cx="6705600" cy="990600"/>
          </a:xfrm>
        </p:spPr>
        <p:txBody>
          <a:bodyPr/>
          <a:lstStyle/>
          <a:p>
            <a:pPr eaLnBrk="1" hangingPunct="1"/>
            <a:r>
              <a:rPr lang="en-US" altLang="en-US" sz="3200" b="1" smtClean="0"/>
              <a:t>Các bài toán đồng thời- Concurrency Problems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eaLnBrk="1" hangingPunct="1"/>
            <a:r>
              <a:rPr lang="en-US" altLang="en-US" sz="2800" smtClean="0"/>
              <a:t>SQL Server sử dụng cơ chế khoá để bảo đảm các giao dịch và tính nhất quán của database. </a:t>
            </a:r>
          </a:p>
          <a:p>
            <a:pPr eaLnBrk="1" hangingPunct="1"/>
            <a:r>
              <a:rPr lang="en-US" altLang="en-US" sz="2800" smtClean="0"/>
              <a:t>Locking để tránh cho người dùng khỏi đọc dữ liệu đang bị thay đổi bởi các người dùng khác, và tránh cho nhiều người dùng khỏi thay đổi dữ liệu cùng lúc. </a:t>
            </a:r>
          </a:p>
          <a:p>
            <a:pPr eaLnBrk="1" hangingPunct="1"/>
            <a:r>
              <a:rPr lang="en-US" altLang="en-US" sz="2800" smtClean="0"/>
              <a:t>Mặc dù SQL Server thực hiện cơ chế khoá tự động, người dùng vẫn có thể thiêt kế các ứng dụng  hiệu quả hơn bằng cách thực hiện các tùy biến về khoá.</a:t>
            </a:r>
          </a:p>
        </p:txBody>
      </p:sp>
      <p:sp>
        <p:nvSpPr>
          <p:cNvPr id="21506" name="Rectangle 2"/>
          <p:cNvSpPr>
            <a:spLocks noGrp="1" noChangeArrowheads="1"/>
          </p:cNvSpPr>
          <p:nvPr>
            <p:ph type="title"/>
          </p:nvPr>
        </p:nvSpPr>
        <p:spPr/>
        <p:txBody>
          <a:bodyPr/>
          <a:lstStyle/>
          <a:p>
            <a:pPr eaLnBrk="1" hangingPunct="1"/>
            <a:r>
              <a:rPr lang="en-US" altLang="en-US" b="1" smtClean="0"/>
              <a:t>Locking – Cơ chế khoá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lnSpc>
                <a:spcPct val="90000"/>
              </a:lnSpc>
            </a:pPr>
            <a:r>
              <a:rPr lang="en-US" altLang="en-US" sz="2400" smtClean="0"/>
              <a:t>SQL Server có nhiều mức khóa khác nhau cho phép các loại tài nguyên khác nhau được khoá bởi transaction. </a:t>
            </a:r>
          </a:p>
          <a:p>
            <a:pPr eaLnBrk="1" hangingPunct="1">
              <a:lnSpc>
                <a:spcPct val="90000"/>
              </a:lnSpc>
            </a:pPr>
            <a:r>
              <a:rPr lang="en-US" altLang="en-US" sz="2400" smtClean="0"/>
              <a:t>Để giảm việc hao tổn khi thực hiện khóa, SQL Server khoá tài nguyên một cách tự động ở mức phù hợp với nhiệm vụ cần thực hiện. </a:t>
            </a:r>
          </a:p>
          <a:p>
            <a:pPr eaLnBrk="1" hangingPunct="1">
              <a:lnSpc>
                <a:spcPct val="90000"/>
              </a:lnSpc>
            </a:pPr>
            <a:r>
              <a:rPr lang="en-US" altLang="en-US" sz="2400" smtClean="0"/>
              <a:t>Việc khoá ở mức càng nhỏ, ví dụ ở mức các hàng của bảng, làm tăng tính đồng thời, nhưng có phí tổn cao bởi vì nhiếu khoá được tạo ra nếu nhiều hàng được khoá. </a:t>
            </a:r>
          </a:p>
          <a:p>
            <a:pPr eaLnBrk="1" hangingPunct="1">
              <a:lnSpc>
                <a:spcPct val="90000"/>
              </a:lnSpc>
            </a:pPr>
            <a:r>
              <a:rPr lang="en-US" altLang="en-US" sz="2400" smtClean="0"/>
              <a:t>Việc khoá ở mức càng lớn, chẳng hạn mức bảng, sẽ gây ra lãng phí khi xét đến tính đồng thời vì việc khoá cả bảng sẽ hạn chế việc truy xuất đến bất kỳ phần nào của bảng đó, nhưng chi phí sẽ giảm bởi vì chỉ có 1 ít khoá cần được quản lý.</a:t>
            </a:r>
          </a:p>
        </p:txBody>
      </p:sp>
      <p:sp>
        <p:nvSpPr>
          <p:cNvPr id="22530" name="Rectangle 2"/>
          <p:cNvSpPr>
            <a:spLocks noGrp="1" noChangeArrowheads="1"/>
          </p:cNvSpPr>
          <p:nvPr>
            <p:ph type="title"/>
          </p:nvPr>
        </p:nvSpPr>
        <p:spPr/>
        <p:txBody>
          <a:bodyPr/>
          <a:lstStyle/>
          <a:p>
            <a:pPr eaLnBrk="1" hangingPunct="1"/>
            <a:r>
              <a:rPr lang="en-US" altLang="en-US" b="1" smtClean="0"/>
              <a:t>Locking – Cơ chế khoá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eaLnBrk="1" hangingPunct="1"/>
            <a:r>
              <a:rPr lang="en-US" altLang="en-US" sz="2800" smtClean="0"/>
              <a:t>SQL Server có thể tạo ra các loại khoá sau:</a:t>
            </a:r>
          </a:p>
          <a:p>
            <a:pPr lvl="1" eaLnBrk="1" hangingPunct="1"/>
            <a:r>
              <a:rPr lang="en-US" altLang="en-US" sz="2400" smtClean="0">
                <a:cs typeface="Times New Roman" pitchFamily="18" charset="0"/>
              </a:rPr>
              <a:t>RID (row identifier): kho</a:t>
            </a:r>
            <a:r>
              <a:rPr lang="en-US" altLang="en-US" sz="2400" smtClean="0"/>
              <a:t>á 1 hàng trong bảng</a:t>
            </a:r>
          </a:p>
          <a:p>
            <a:pPr lvl="1" eaLnBrk="1" hangingPunct="1"/>
            <a:r>
              <a:rPr lang="en-US" altLang="en-US" sz="2400" smtClean="0">
                <a:cs typeface="Times New Roman" pitchFamily="18" charset="0"/>
              </a:rPr>
              <a:t>Key: kho</a:t>
            </a:r>
            <a:r>
              <a:rPr lang="en-US" altLang="en-US" sz="2400" smtClean="0"/>
              <a:t>á 1 hàng trong bảng index</a:t>
            </a:r>
          </a:p>
          <a:p>
            <a:pPr lvl="1" eaLnBrk="1" hangingPunct="1"/>
            <a:r>
              <a:rPr lang="en-US" altLang="en-US" sz="2400" smtClean="0">
                <a:cs typeface="Times New Roman" pitchFamily="18" charset="0"/>
              </a:rPr>
              <a:t>Table: kho</a:t>
            </a:r>
            <a:r>
              <a:rPr lang="en-US" altLang="en-US" sz="2400" smtClean="0"/>
              <a:t>á tất cả các hàng và chỉ mục  của 1 bảng</a:t>
            </a:r>
          </a:p>
          <a:p>
            <a:pPr lvl="1" eaLnBrk="1" hangingPunct="1"/>
            <a:r>
              <a:rPr lang="en-US" altLang="en-US" sz="2400" smtClean="0">
                <a:cs typeface="Times New Roman" pitchFamily="18" charset="0"/>
              </a:rPr>
              <a:t>Database: </a:t>
            </a:r>
            <a:r>
              <a:rPr lang="en-US" altLang="en-US" sz="2400" smtClean="0"/>
              <a:t>được dùng khi lưu trữ cả </a:t>
            </a:r>
            <a:r>
              <a:rPr lang="en-US" altLang="en-US" sz="2400" smtClean="0">
                <a:cs typeface="Times New Roman" pitchFamily="18" charset="0"/>
              </a:rPr>
              <a:t>database</a:t>
            </a:r>
            <a:r>
              <a:rPr lang="en-US" altLang="en-US" sz="2400" smtClean="0"/>
              <a:t> </a:t>
            </a:r>
          </a:p>
          <a:p>
            <a:pPr lvl="1" eaLnBrk="1" hangingPunct="1"/>
            <a:r>
              <a:rPr lang="en-US" altLang="en-US" sz="2400" smtClean="0">
                <a:cs typeface="Times New Roman" pitchFamily="18" charset="0"/>
              </a:rPr>
              <a:t>Page: kho</a:t>
            </a:r>
            <a:r>
              <a:rPr lang="en-US" altLang="en-US" sz="2400" smtClean="0"/>
              <a:t>á 1 trang dữ liệu hay trang chỉ mục</a:t>
            </a:r>
          </a:p>
          <a:p>
            <a:pPr lvl="1" eaLnBrk="1" hangingPunct="1"/>
            <a:r>
              <a:rPr lang="en-US" altLang="en-US" sz="2400" smtClean="0">
                <a:cs typeface="Times New Roman" pitchFamily="18" charset="0"/>
              </a:rPr>
              <a:t>Extent: kho</a:t>
            </a:r>
            <a:r>
              <a:rPr lang="en-US" altLang="en-US" sz="2400" smtClean="0"/>
              <a:t>á 1 nhóm các trang trong lúc phân phối không gian lưu trữ</a:t>
            </a:r>
          </a:p>
        </p:txBody>
      </p:sp>
      <p:sp>
        <p:nvSpPr>
          <p:cNvPr id="23554" name="Rectangle 2"/>
          <p:cNvSpPr>
            <a:spLocks noGrp="1" noChangeArrowheads="1"/>
          </p:cNvSpPr>
          <p:nvPr>
            <p:ph type="title"/>
          </p:nvPr>
        </p:nvSpPr>
        <p:spPr/>
        <p:txBody>
          <a:bodyPr/>
          <a:lstStyle/>
          <a:p>
            <a:pPr eaLnBrk="1" hangingPunct="1"/>
            <a:r>
              <a:rPr lang="en-US" altLang="en-US" smtClean="0"/>
              <a:t>Các loại khoá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lnSpc>
                <a:spcPct val="80000"/>
              </a:lnSpc>
            </a:pPr>
            <a:r>
              <a:rPr lang="en-US" altLang="en-US" sz="2800" b="1" i="1" smtClean="0">
                <a:solidFill>
                  <a:srgbClr val="FF0000"/>
                </a:solidFill>
              </a:rPr>
              <a:t>Shared Locks</a:t>
            </a:r>
            <a:r>
              <a:rPr lang="en-US" altLang="en-US" sz="2800" b="1" i="1" smtClean="0"/>
              <a:t>: </a:t>
            </a:r>
            <a:r>
              <a:rPr lang="en-US" altLang="en-US" sz="2800" smtClean="0"/>
              <a:t> cho ph</a:t>
            </a:r>
            <a:r>
              <a:rPr lang="en-US" altLang="en-US" smtClean="0"/>
              <a:t>ép c</a:t>
            </a:r>
            <a:r>
              <a:rPr lang="en-US" altLang="en-US" sz="2800" smtClean="0"/>
              <a:t>ác </a:t>
            </a:r>
            <a:r>
              <a:rPr lang="en-US" altLang="en-US" sz="2800" b="1" i="1" smtClean="0"/>
              <a:t>transaction đồng thời cùng đọc chung 1 tài nguyên</a:t>
            </a:r>
          </a:p>
          <a:p>
            <a:pPr eaLnBrk="1" hangingPunct="1">
              <a:lnSpc>
                <a:spcPct val="80000"/>
              </a:lnSpc>
            </a:pPr>
            <a:r>
              <a:rPr lang="en-US" altLang="en-US" sz="2800" b="1" i="1" smtClean="0">
                <a:solidFill>
                  <a:srgbClr val="FF0000"/>
                </a:solidFill>
              </a:rPr>
              <a:t>Update Locks</a:t>
            </a:r>
            <a:r>
              <a:rPr lang="en-US" altLang="en-US" sz="2800" b="1" i="1" smtClean="0"/>
              <a:t>: tránh khỏi bị deadlock</a:t>
            </a:r>
          </a:p>
          <a:p>
            <a:pPr eaLnBrk="1" hangingPunct="1">
              <a:lnSpc>
                <a:spcPct val="80000"/>
              </a:lnSpc>
            </a:pPr>
            <a:r>
              <a:rPr lang="en-US" altLang="en-US" sz="2800" b="1" i="1" smtClean="0">
                <a:solidFill>
                  <a:srgbClr val="FF0000"/>
                </a:solidFill>
              </a:rPr>
              <a:t>Exclusive Locks</a:t>
            </a:r>
            <a:r>
              <a:rPr lang="en-US" altLang="en-US" sz="2800" b="1" i="1" smtClean="0"/>
              <a:t>:</a:t>
            </a:r>
            <a:r>
              <a:rPr lang="en-US" altLang="en-US" sz="2800" smtClean="0"/>
              <a:t> hạn chế các transaction đồng thời khỏi truy xuất cùng một tài nguyên</a:t>
            </a:r>
            <a:endParaRPr lang="en-US" altLang="en-US" sz="2800" b="1" i="1" smtClean="0"/>
          </a:p>
          <a:p>
            <a:pPr eaLnBrk="1" hangingPunct="1">
              <a:lnSpc>
                <a:spcPct val="80000"/>
              </a:lnSpc>
            </a:pPr>
            <a:r>
              <a:rPr lang="en-US" altLang="en-US" sz="2800" b="1" i="1" smtClean="0">
                <a:solidFill>
                  <a:srgbClr val="FF0000"/>
                </a:solidFill>
              </a:rPr>
              <a:t>Intent Locks</a:t>
            </a:r>
            <a:r>
              <a:rPr lang="en-US" altLang="en-US" sz="2800" b="1" i="1" smtClean="0"/>
              <a:t>: SQL Server muốn đạt đuợc khoá loại shared hay exclusive trên 1 số tài nguyên mức thấp hơn theo thứ tự phân cấp</a:t>
            </a:r>
          </a:p>
          <a:p>
            <a:pPr eaLnBrk="1" hangingPunct="1">
              <a:lnSpc>
                <a:spcPct val="80000"/>
              </a:lnSpc>
            </a:pPr>
            <a:r>
              <a:rPr lang="en-US" altLang="en-US" sz="2800" b="1" i="1" smtClean="0">
                <a:solidFill>
                  <a:srgbClr val="FF0000"/>
                </a:solidFill>
              </a:rPr>
              <a:t>Schema Locks</a:t>
            </a:r>
            <a:r>
              <a:rPr lang="en-US" altLang="en-US" sz="2800" b="1" i="1" smtClean="0"/>
              <a:t>:</a:t>
            </a:r>
            <a:r>
              <a:rPr lang="en-US" altLang="en-US" sz="2800" smtClean="0"/>
              <a:t> </a:t>
            </a:r>
            <a:r>
              <a:rPr lang="en-US" altLang="en-US" sz="2800" b="1" i="1" smtClean="0"/>
              <a:t>SQL Server xem xét các khoá làm thay đổi chema khi bất kỳ lệnh DDL (data definition language) được thực thi trong bảng</a:t>
            </a:r>
            <a:endParaRPr lang="en-US" altLang="en-US" sz="2800" smtClean="0"/>
          </a:p>
        </p:txBody>
      </p:sp>
      <p:sp>
        <p:nvSpPr>
          <p:cNvPr id="24578" name="Rectangle 2"/>
          <p:cNvSpPr>
            <a:spLocks noGrp="1" noChangeArrowheads="1"/>
          </p:cNvSpPr>
          <p:nvPr>
            <p:ph type="title"/>
          </p:nvPr>
        </p:nvSpPr>
        <p:spPr/>
        <p:txBody>
          <a:bodyPr/>
          <a:lstStyle/>
          <a:p>
            <a:pPr eaLnBrk="1" hangingPunct="1"/>
            <a:r>
              <a:rPr lang="en-US" altLang="en-US" b="1" i="1" smtClean="0"/>
              <a:t>Các kiểu Lock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eaLnBrk="1" hangingPunct="1"/>
            <a:r>
              <a:rPr lang="en-US" altLang="en-US" smtClean="0"/>
              <a:t>A deadlock là một hoàn cảnh mà trong đó 2 user ( hay transaction) có các khoá trên các đối tượng khác nhau, và mỗi user đang chờ khoá trên đối tượng của người dùng khác</a:t>
            </a:r>
          </a:p>
        </p:txBody>
      </p:sp>
      <p:sp>
        <p:nvSpPr>
          <p:cNvPr id="25602" name="Rectangle 2"/>
          <p:cNvSpPr>
            <a:spLocks noGrp="1" noChangeArrowheads="1"/>
          </p:cNvSpPr>
          <p:nvPr>
            <p:ph type="title"/>
          </p:nvPr>
        </p:nvSpPr>
        <p:spPr/>
        <p:txBody>
          <a:bodyPr/>
          <a:lstStyle/>
          <a:p>
            <a:pPr eaLnBrk="1" hangingPunct="1"/>
            <a:r>
              <a:rPr lang="en-US" altLang="en-US" smtClean="0"/>
              <a:t>Deadlock</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0"/>
            <a:ext cx="5849938" cy="19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lnSpc>
                <a:spcPct val="90000"/>
              </a:lnSpc>
            </a:pPr>
            <a:r>
              <a:rPr lang="en-US" altLang="en-US" sz="2400" smtClean="0"/>
              <a:t>Việc phát hiện deadlock được thực thi bởi 1 thread riêng biệt để quản lý khoá. </a:t>
            </a:r>
          </a:p>
          <a:p>
            <a:pPr eaLnBrk="1" hangingPunct="1">
              <a:lnSpc>
                <a:spcPct val="90000"/>
              </a:lnSpc>
            </a:pPr>
            <a:r>
              <a:rPr lang="en-US" altLang="en-US" sz="2400" smtClean="0"/>
              <a:t>Thread quản lý khoá (lock monitor thread) quét qua các phiên làm việc đang đợi khoá. Trong lúc quét lần đầu,  SQL Server đánh dấu cho tất cả các phiên làm việc đang đợi tài nguyên. Khi SQL Server quét qua các phiên làm việc ở lần thứ hai, việc dò tìm deadlock đệ quy bắt đầu. Nếu phát hiện  ra có 1 chuỗi các yêu cầu khoá, SQL Server loại bỏ transaction nào mà ít tốn kém nhất và đánh dấu transaction đó như 1 nạn nhân của deadlock (</a:t>
            </a:r>
            <a:r>
              <a:rPr lang="en-US" altLang="en-US" sz="2400" i="1" smtClean="0">
                <a:solidFill>
                  <a:srgbClr val="FF0000"/>
                </a:solidFill>
              </a:rPr>
              <a:t>deadlock victim)</a:t>
            </a:r>
            <a:r>
              <a:rPr lang="en-US" altLang="en-US" sz="2400" smtClean="0">
                <a:solidFill>
                  <a:srgbClr val="FF0000"/>
                </a:solidFill>
              </a:rPr>
              <a:t>.</a:t>
            </a:r>
          </a:p>
          <a:p>
            <a:pPr eaLnBrk="1" hangingPunct="1">
              <a:lnSpc>
                <a:spcPct val="90000"/>
              </a:lnSpc>
            </a:pPr>
            <a:r>
              <a:rPr lang="en-US" altLang="en-US" sz="2400" smtClean="0"/>
              <a:t>Nhờ vào cơ chế quét các session để phát hiện deadlock, SQL Server kết thúc deadlock nhờ chọn một cách tự động 1 user nào đó làm nạn nhân của deadlock. </a:t>
            </a:r>
          </a:p>
        </p:txBody>
      </p:sp>
      <p:sp>
        <p:nvSpPr>
          <p:cNvPr id="26626" name="Rectangle 2"/>
          <p:cNvSpPr>
            <a:spLocks noGrp="1" noChangeArrowheads="1"/>
          </p:cNvSpPr>
          <p:nvPr>
            <p:ph type="title"/>
          </p:nvPr>
        </p:nvSpPr>
        <p:spPr/>
        <p:txBody>
          <a:bodyPr/>
          <a:lstStyle/>
          <a:p>
            <a:pPr eaLnBrk="1" hangingPunct="1"/>
            <a:r>
              <a:rPr lang="en-US" altLang="en-US" sz="3200" b="1" smtClean="0"/>
              <a:t>Phát hiện và kết thúc Deadlocks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a:bodyPr>
          <a:lstStyle/>
          <a:p>
            <a:r>
              <a:rPr lang="en-US" dirty="0" smtClean="0"/>
              <a:t>Transaction </a:t>
            </a:r>
            <a:r>
              <a:rPr lang="vi-VN" dirty="0" smtClean="0"/>
              <a:t>là </a:t>
            </a:r>
            <a:r>
              <a:rPr lang="vi-VN" dirty="0"/>
              <a:t>một đơn vị công việc được thực hiện bởi một Database. Transaction là đơn vị hoặc dãy công việc được thực hiện theo một thứ tự logic và hợp lý, có thể được thao tác bởi người dùng hoặc bởi một Database program.</a:t>
            </a:r>
            <a:endParaRPr lang="en-US" altLang="en-US" dirty="0" smtClean="0"/>
          </a:p>
          <a:p>
            <a:pPr eaLnBrk="1" hangingPunct="1"/>
            <a:r>
              <a:rPr lang="en-US" altLang="en-US" dirty="0" smtClean="0"/>
              <a:t>SQL </a:t>
            </a:r>
            <a:r>
              <a:rPr lang="en-US" altLang="en-US" dirty="0" smtClean="0"/>
              <a:t>Server </a:t>
            </a:r>
            <a:r>
              <a:rPr lang="en-US" altLang="en-US" dirty="0" err="1" smtClean="0"/>
              <a:t>sử</a:t>
            </a:r>
            <a:r>
              <a:rPr lang="en-US" altLang="en-US" dirty="0" smtClean="0"/>
              <a:t> </a:t>
            </a:r>
            <a:r>
              <a:rPr lang="en-US" altLang="en-US" dirty="0" err="1" smtClean="0"/>
              <a:t>dụng</a:t>
            </a:r>
            <a:r>
              <a:rPr lang="en-US" altLang="en-US" dirty="0" smtClean="0"/>
              <a:t> </a:t>
            </a:r>
            <a:r>
              <a:rPr lang="en-US" altLang="en-US" dirty="0" err="1" smtClean="0"/>
              <a:t>nhật</a:t>
            </a:r>
            <a:r>
              <a:rPr lang="en-US" altLang="en-US" dirty="0" smtClean="0"/>
              <a:t> </a:t>
            </a:r>
            <a:r>
              <a:rPr lang="en-US" altLang="en-US" dirty="0" err="1" smtClean="0"/>
              <a:t>ký</a:t>
            </a:r>
            <a:r>
              <a:rPr lang="en-US" altLang="en-US" dirty="0" smtClean="0"/>
              <a:t> </a:t>
            </a:r>
            <a:r>
              <a:rPr lang="en-US" altLang="en-US" dirty="0" err="1" smtClean="0"/>
              <a:t>giao</a:t>
            </a:r>
            <a:r>
              <a:rPr lang="en-US" altLang="en-US" dirty="0" smtClean="0"/>
              <a:t> </a:t>
            </a:r>
            <a:r>
              <a:rPr lang="en-US" altLang="en-US" dirty="0" err="1" smtClean="0"/>
              <a:t>dịch</a:t>
            </a:r>
            <a:r>
              <a:rPr lang="en-US" altLang="en-US" dirty="0" smtClean="0"/>
              <a:t> (transaction log) </a:t>
            </a:r>
            <a:r>
              <a:rPr lang="en-US" altLang="en-US" dirty="0" err="1" smtClean="0"/>
              <a:t>trong</a:t>
            </a:r>
            <a:r>
              <a:rPr lang="en-US" altLang="en-US" dirty="0" smtClean="0"/>
              <a:t> </a:t>
            </a:r>
            <a:r>
              <a:rPr lang="en-US" altLang="en-US" dirty="0" err="1" smtClean="0"/>
              <a:t>mỗi</a:t>
            </a:r>
            <a:r>
              <a:rPr lang="en-US" altLang="en-US" dirty="0" smtClean="0"/>
              <a:t> database </a:t>
            </a:r>
            <a:r>
              <a:rPr lang="en-US" altLang="en-US" dirty="0" err="1" smtClean="0"/>
              <a:t>để</a:t>
            </a:r>
            <a:r>
              <a:rPr lang="en-US" altLang="en-US" dirty="0" smtClean="0"/>
              <a:t> </a:t>
            </a:r>
            <a:r>
              <a:rPr lang="en-US" altLang="en-US" dirty="0" err="1" smtClean="0"/>
              <a:t>khôi</a:t>
            </a:r>
            <a:r>
              <a:rPr lang="en-US" altLang="en-US" dirty="0" smtClean="0"/>
              <a:t> </a:t>
            </a:r>
            <a:r>
              <a:rPr lang="en-US" altLang="en-US" dirty="0" err="1" smtClean="0"/>
              <a:t>phục</a:t>
            </a:r>
            <a:r>
              <a:rPr lang="en-US" altLang="en-US" dirty="0" smtClean="0"/>
              <a:t> </a:t>
            </a:r>
            <a:r>
              <a:rPr lang="en-US" altLang="en-US" dirty="0" err="1" smtClean="0"/>
              <a:t>lại</a:t>
            </a:r>
            <a:r>
              <a:rPr lang="en-US" altLang="en-US" dirty="0" smtClean="0"/>
              <a:t> </a:t>
            </a:r>
            <a:r>
              <a:rPr lang="en-US" altLang="en-US" dirty="0" err="1" smtClean="0"/>
              <a:t>các</a:t>
            </a:r>
            <a:r>
              <a:rPr lang="en-US" altLang="en-US" dirty="0" smtClean="0"/>
              <a:t> </a:t>
            </a:r>
            <a:r>
              <a:rPr lang="en-US" altLang="en-US" dirty="0" err="1" smtClean="0"/>
              <a:t>giao</a:t>
            </a:r>
            <a:r>
              <a:rPr lang="en-US" altLang="en-US" dirty="0" smtClean="0"/>
              <a:t> </a:t>
            </a:r>
            <a:r>
              <a:rPr lang="en-US" altLang="en-US" dirty="0" err="1" smtClean="0"/>
              <a:t>dịch</a:t>
            </a:r>
            <a:endParaRPr lang="en-US" altLang="en-US" dirty="0" smtClean="0"/>
          </a:p>
        </p:txBody>
      </p:sp>
      <p:sp>
        <p:nvSpPr>
          <p:cNvPr id="4098" name="Rectangle 2"/>
          <p:cNvSpPr>
            <a:spLocks noGrp="1" noChangeArrowheads="1"/>
          </p:cNvSpPr>
          <p:nvPr>
            <p:ph type="title"/>
          </p:nvPr>
        </p:nvSpPr>
        <p:spPr/>
        <p:txBody>
          <a:bodyPr/>
          <a:lstStyle/>
          <a:p>
            <a:pPr eaLnBrk="1" hangingPunct="1"/>
            <a:r>
              <a:rPr lang="en-US" altLang="en-US" dirty="0" err="1" smtClean="0"/>
              <a:t>Khái</a:t>
            </a:r>
            <a:r>
              <a:rPr lang="en-US" altLang="en-US" dirty="0" smtClean="0"/>
              <a:t> </a:t>
            </a:r>
            <a:r>
              <a:rPr lang="en-US" altLang="en-US" dirty="0" err="1" smtClean="0"/>
              <a:t>quát</a:t>
            </a:r>
            <a:r>
              <a:rPr lang="en-US" altLang="en-US" dirty="0" smtClean="0"/>
              <a:t> </a:t>
            </a:r>
            <a:r>
              <a:rPr lang="en-US" altLang="en-US" dirty="0" err="1" smtClean="0"/>
              <a:t>về</a:t>
            </a:r>
            <a:r>
              <a:rPr lang="en-US" altLang="en-US" dirty="0" smtClean="0"/>
              <a:t> Transaction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609600" y="1219200"/>
            <a:ext cx="8382000" cy="5837238"/>
          </a:xfrm>
        </p:spPr>
        <p:txBody>
          <a:bodyPr/>
          <a:lstStyle/>
          <a:p>
            <a:pPr eaLnBrk="1" hangingPunct="1">
              <a:lnSpc>
                <a:spcPct val="90000"/>
              </a:lnSpc>
            </a:pPr>
            <a:r>
              <a:rPr lang="en-US" altLang="en-US" sz="2800" b="1" dirty="0" smtClean="0"/>
              <a:t>Transaction </a:t>
            </a:r>
            <a:r>
              <a:rPr lang="en-US" altLang="en-US" sz="2800" b="1" dirty="0" err="1" smtClean="0"/>
              <a:t>phải</a:t>
            </a:r>
            <a:r>
              <a:rPr lang="en-US" altLang="en-US" sz="2800" b="1" dirty="0" smtClean="0"/>
              <a:t> </a:t>
            </a:r>
            <a:r>
              <a:rPr lang="en-US" altLang="en-US" sz="2800" b="1" dirty="0" err="1" smtClean="0"/>
              <a:t>bao</a:t>
            </a:r>
            <a:r>
              <a:rPr lang="en-US" altLang="en-US" sz="2800" b="1" dirty="0" smtClean="0"/>
              <a:t> </a:t>
            </a:r>
            <a:r>
              <a:rPr lang="en-US" altLang="en-US" sz="2800" b="1" dirty="0" err="1" smtClean="0"/>
              <a:t>hàm</a:t>
            </a:r>
            <a:r>
              <a:rPr lang="en-US" altLang="en-US" sz="2800" b="1" dirty="0" smtClean="0"/>
              <a:t> 4 </a:t>
            </a:r>
            <a:r>
              <a:rPr lang="en-US" altLang="en-US" sz="2800" b="1" dirty="0" err="1" smtClean="0"/>
              <a:t>thuộc</a:t>
            </a:r>
            <a:r>
              <a:rPr lang="en-US" altLang="en-US" sz="2800" b="1" dirty="0" smtClean="0"/>
              <a:t> </a:t>
            </a:r>
            <a:r>
              <a:rPr lang="en-US" altLang="en-US" sz="2800" b="1" dirty="0" err="1" smtClean="0"/>
              <a:t>tính</a:t>
            </a:r>
            <a:r>
              <a:rPr lang="en-US" altLang="en-US" sz="2800" b="1" dirty="0" smtClean="0"/>
              <a:t> </a:t>
            </a:r>
            <a:r>
              <a:rPr lang="en-US" altLang="en-US" sz="2800" b="1" dirty="0" err="1" smtClean="0"/>
              <a:t>cơ</a:t>
            </a:r>
            <a:r>
              <a:rPr lang="en-US" altLang="en-US" sz="2800" b="1" dirty="0" smtClean="0"/>
              <a:t> </a:t>
            </a:r>
            <a:r>
              <a:rPr lang="en-US" altLang="en-US" sz="2800" b="1" dirty="0" err="1" smtClean="0"/>
              <a:t>bản</a:t>
            </a:r>
            <a:r>
              <a:rPr lang="en-US" altLang="en-US" sz="2800" b="1" dirty="0" smtClean="0"/>
              <a:t> </a:t>
            </a:r>
            <a:r>
              <a:rPr lang="en-US" altLang="en-US" sz="2800" b="1" dirty="0" err="1" smtClean="0"/>
              <a:t>tên</a:t>
            </a:r>
            <a:r>
              <a:rPr lang="en-US" altLang="en-US" sz="2800" b="1" dirty="0" smtClean="0"/>
              <a:t> </a:t>
            </a:r>
            <a:r>
              <a:rPr lang="en-US" altLang="en-US" sz="2800" b="1" dirty="0" err="1" smtClean="0"/>
              <a:t>là</a:t>
            </a:r>
            <a:r>
              <a:rPr lang="en-US" altLang="en-US" sz="2800" b="1" dirty="0" smtClean="0"/>
              <a:t> ACID </a:t>
            </a:r>
            <a:r>
              <a:rPr lang="en-US" altLang="en-US" sz="2800" b="1" dirty="0" err="1" smtClean="0"/>
              <a:t>sau</a:t>
            </a:r>
            <a:r>
              <a:rPr lang="en-US" altLang="en-US" sz="2800" b="1" dirty="0" smtClean="0"/>
              <a:t>:</a:t>
            </a:r>
          </a:p>
          <a:p>
            <a:pPr lvl="1">
              <a:lnSpc>
                <a:spcPct val="90000"/>
              </a:lnSpc>
            </a:pPr>
            <a:r>
              <a:rPr lang="en-US" altLang="en-US" b="1" dirty="0" smtClean="0">
                <a:solidFill>
                  <a:srgbClr val="FF0000"/>
                </a:solidFill>
              </a:rPr>
              <a:t>A</a:t>
            </a:r>
            <a:r>
              <a:rPr lang="en-US" altLang="en-US" sz="2400" b="1" dirty="0" smtClean="0"/>
              <a:t>tomicity: </a:t>
            </a:r>
            <a:r>
              <a:rPr lang="vi-VN" altLang="en-US" sz="2400" dirty="0"/>
              <a:t>bảo đảm rằng tất cả hoạt động bên trong đơn vị công việc được hoàn thành một cách thành công; nếu không, transaction bị ngừng ở điểm thất bại, và các hoạt động trước được trao trả về trạng thái trước đó</a:t>
            </a:r>
            <a:r>
              <a:rPr lang="vi-VN" altLang="en-US" sz="2400" dirty="0" smtClean="0"/>
              <a:t>.</a:t>
            </a:r>
            <a:endParaRPr lang="en-US" altLang="en-US" sz="2400" dirty="0" smtClean="0"/>
          </a:p>
          <a:p>
            <a:pPr lvl="1">
              <a:lnSpc>
                <a:spcPct val="90000"/>
              </a:lnSpc>
            </a:pPr>
            <a:r>
              <a:rPr lang="en-US" altLang="en-US" b="1" dirty="0" smtClean="0">
                <a:solidFill>
                  <a:srgbClr val="FF0000"/>
                </a:solidFill>
              </a:rPr>
              <a:t>C</a:t>
            </a:r>
            <a:r>
              <a:rPr lang="en-US" altLang="en-US" sz="2400" b="1" dirty="0" smtClean="0"/>
              <a:t>onsistency</a:t>
            </a:r>
            <a:r>
              <a:rPr lang="en-US" altLang="en-US" sz="2400" b="1" dirty="0" smtClean="0"/>
              <a:t>: </a:t>
            </a:r>
            <a:r>
              <a:rPr lang="vi-VN" altLang="en-US" sz="2400" dirty="0"/>
              <a:t>bảo đảm rằng Database thay đổi một cách chính xác trạng thái theo một transaction đã được ký thác thành công</a:t>
            </a:r>
            <a:r>
              <a:rPr lang="vi-VN" altLang="en-US" sz="2400" dirty="0" smtClean="0"/>
              <a:t>.</a:t>
            </a:r>
            <a:endParaRPr lang="en-US" altLang="en-US" sz="2400" dirty="0" smtClean="0"/>
          </a:p>
          <a:p>
            <a:pPr lvl="1">
              <a:lnSpc>
                <a:spcPct val="90000"/>
              </a:lnSpc>
            </a:pPr>
            <a:r>
              <a:rPr lang="en-US" altLang="en-US" b="1" dirty="0" smtClean="0">
                <a:solidFill>
                  <a:srgbClr val="FF0000"/>
                </a:solidFill>
              </a:rPr>
              <a:t>I</a:t>
            </a:r>
            <a:r>
              <a:rPr lang="en-US" altLang="en-US" sz="2400" b="1" dirty="0" smtClean="0"/>
              <a:t>solation: </a:t>
            </a:r>
            <a:r>
              <a:rPr lang="vi-VN" altLang="en-US" sz="2400" dirty="0" smtClean="0"/>
              <a:t>khả </a:t>
            </a:r>
            <a:r>
              <a:rPr lang="vi-VN" altLang="en-US" sz="2400" dirty="0"/>
              <a:t>năng hoạt động một cách độc lập và không liên quan đến nhau.</a:t>
            </a:r>
            <a:endParaRPr lang="en-US" altLang="en-US" sz="2400" dirty="0" smtClean="0"/>
          </a:p>
          <a:p>
            <a:pPr lvl="1" eaLnBrk="1" hangingPunct="1">
              <a:lnSpc>
                <a:spcPct val="90000"/>
              </a:lnSpc>
            </a:pPr>
            <a:r>
              <a:rPr lang="en-US" altLang="en-US" b="1" dirty="0" smtClean="0">
                <a:solidFill>
                  <a:srgbClr val="FF0000"/>
                </a:solidFill>
              </a:rPr>
              <a:t>D</a:t>
            </a:r>
            <a:r>
              <a:rPr lang="en-US" altLang="en-US" sz="2400" b="1" dirty="0" smtClean="0"/>
              <a:t>urability: </a:t>
            </a:r>
            <a:r>
              <a:rPr lang="en-US" altLang="en-US" sz="2400" dirty="0" err="1" smtClean="0"/>
              <a:t>sau</a:t>
            </a:r>
            <a:r>
              <a:rPr lang="en-US" altLang="en-US" sz="2400" dirty="0" smtClean="0"/>
              <a:t> </a:t>
            </a:r>
            <a:r>
              <a:rPr lang="en-US" altLang="en-US" sz="2400" dirty="0" err="1" smtClean="0"/>
              <a:t>khi</a:t>
            </a:r>
            <a:r>
              <a:rPr lang="en-US" altLang="en-US" sz="2400" dirty="0" smtClean="0"/>
              <a:t> 1 transaction </a:t>
            </a:r>
            <a:r>
              <a:rPr lang="en-US" altLang="en-US" sz="2400" dirty="0" err="1" smtClean="0"/>
              <a:t>hoàn</a:t>
            </a:r>
            <a:r>
              <a:rPr lang="en-US" altLang="en-US" sz="2400" dirty="0" smtClean="0"/>
              <a:t> </a:t>
            </a:r>
            <a:r>
              <a:rPr lang="en-US" altLang="en-US" sz="2400" dirty="0" err="1" smtClean="0"/>
              <a:t>tất</a:t>
            </a:r>
            <a:r>
              <a:rPr lang="en-US" altLang="en-US" sz="2400" dirty="0" smtClean="0"/>
              <a:t>, </a:t>
            </a:r>
            <a:r>
              <a:rPr lang="en-US" altLang="en-US" sz="2400" dirty="0" err="1" smtClean="0"/>
              <a:t>ảnh</a:t>
            </a:r>
            <a:r>
              <a:rPr lang="en-US" altLang="en-US" sz="2400" dirty="0" smtClean="0"/>
              <a:t> </a:t>
            </a:r>
            <a:r>
              <a:rPr lang="en-US" altLang="en-US" sz="2400" dirty="0" err="1" smtClean="0"/>
              <a:t>hưởng</a:t>
            </a:r>
            <a:r>
              <a:rPr lang="en-US" altLang="en-US" sz="2400" dirty="0" smtClean="0"/>
              <a:t> </a:t>
            </a:r>
            <a:r>
              <a:rPr lang="en-US" altLang="en-US" sz="2400" dirty="0" err="1" smtClean="0"/>
              <a:t>của</a:t>
            </a:r>
            <a:r>
              <a:rPr lang="en-US" altLang="en-US" sz="2400" dirty="0" smtClean="0"/>
              <a:t> </a:t>
            </a:r>
            <a:r>
              <a:rPr lang="en-US" altLang="en-US" sz="2400" dirty="0" err="1" smtClean="0"/>
              <a:t>nó</a:t>
            </a:r>
            <a:r>
              <a:rPr lang="en-US" altLang="en-US" sz="2400" dirty="0" smtClean="0"/>
              <a:t> </a:t>
            </a:r>
            <a:r>
              <a:rPr lang="en-US" altLang="en-US" sz="2400" dirty="0" err="1" smtClean="0"/>
              <a:t>sẽ</a:t>
            </a:r>
            <a:r>
              <a:rPr lang="en-US" altLang="en-US" sz="2400" dirty="0" smtClean="0"/>
              <a:t> </a:t>
            </a:r>
            <a:r>
              <a:rPr lang="en-US" altLang="en-US" sz="2400" dirty="0" err="1" smtClean="0"/>
              <a:t>cố</a:t>
            </a:r>
            <a:r>
              <a:rPr lang="en-US" altLang="en-US" sz="2400" dirty="0" smtClean="0"/>
              <a:t> </a:t>
            </a:r>
            <a:r>
              <a:rPr lang="en-US" altLang="en-US" sz="2400" dirty="0" err="1" smtClean="0"/>
              <a:t>định</a:t>
            </a:r>
            <a:r>
              <a:rPr lang="en-US" altLang="en-US" sz="2400" dirty="0" smtClean="0"/>
              <a:t> </a:t>
            </a:r>
            <a:r>
              <a:rPr lang="en-US" altLang="en-US" sz="2400" dirty="0" err="1" smtClean="0"/>
              <a:t>lâu</a:t>
            </a:r>
            <a:r>
              <a:rPr lang="en-US" altLang="en-US" sz="2400" dirty="0" smtClean="0"/>
              <a:t> </a:t>
            </a:r>
            <a:r>
              <a:rPr lang="en-US" altLang="en-US" sz="2400" dirty="0" err="1" smtClean="0"/>
              <a:t>dài</a:t>
            </a:r>
            <a:r>
              <a:rPr lang="en-US" altLang="en-US" sz="2400" dirty="0" smtClean="0"/>
              <a:t> </a:t>
            </a:r>
            <a:r>
              <a:rPr lang="en-US" altLang="en-US" sz="2400" dirty="0" err="1" smtClean="0"/>
              <a:t>trong</a:t>
            </a:r>
            <a:r>
              <a:rPr lang="en-US" altLang="en-US" sz="2400" dirty="0" smtClean="0"/>
              <a:t> </a:t>
            </a:r>
            <a:r>
              <a:rPr lang="en-US" altLang="en-US" sz="2400" dirty="0" err="1" smtClean="0"/>
              <a:t>hệ</a:t>
            </a:r>
            <a:r>
              <a:rPr lang="en-US" altLang="en-US" sz="2400" dirty="0" smtClean="0"/>
              <a:t> </a:t>
            </a:r>
            <a:r>
              <a:rPr lang="en-US" altLang="en-US" sz="2400" dirty="0" err="1" smtClean="0"/>
              <a:t>thống</a:t>
            </a:r>
            <a:r>
              <a:rPr lang="en-US" altLang="en-US" sz="2400" dirty="0" smtClean="0"/>
              <a:t>.</a:t>
            </a:r>
            <a:r>
              <a:rPr lang="en-US" altLang="en-US" sz="2000" dirty="0" smtClean="0"/>
              <a:t> </a:t>
            </a:r>
          </a:p>
        </p:txBody>
      </p:sp>
      <p:sp>
        <p:nvSpPr>
          <p:cNvPr id="5122" name="Rectangle 2"/>
          <p:cNvSpPr>
            <a:spLocks noGrp="1" noChangeArrowheads="1"/>
          </p:cNvSpPr>
          <p:nvPr>
            <p:ph type="title"/>
          </p:nvPr>
        </p:nvSpPr>
        <p:spPr/>
        <p:txBody>
          <a:bodyPr/>
          <a:lstStyle/>
          <a:p>
            <a:pPr eaLnBrk="1" hangingPunct="1"/>
            <a:r>
              <a:rPr lang="en-US" altLang="en-US" smtClean="0"/>
              <a:t>Khái quát về Transaction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990600" y="990600"/>
            <a:ext cx="7924800" cy="5608638"/>
          </a:xfrm>
        </p:spPr>
        <p:txBody>
          <a:bodyPr/>
          <a:lstStyle/>
          <a:p>
            <a:pPr eaLnBrk="1" hangingPunct="1">
              <a:lnSpc>
                <a:spcPct val="80000"/>
              </a:lnSpc>
            </a:pPr>
            <a:r>
              <a:rPr lang="en-US" altLang="en-US" sz="2800" b="1" smtClean="0"/>
              <a:t>Để hoàn thành các yêu cầu của 4 tính chất ACID trên, SQL Server cung cấp các chức năng sau:</a:t>
            </a:r>
          </a:p>
          <a:p>
            <a:pPr lvl="1" eaLnBrk="1" hangingPunct="1">
              <a:lnSpc>
                <a:spcPct val="80000"/>
              </a:lnSpc>
            </a:pPr>
            <a:r>
              <a:rPr lang="en-US" altLang="en-US" sz="2400" b="1" smtClean="0"/>
              <a:t>Quản lý Transaction (Transaction management)</a:t>
            </a:r>
          </a:p>
          <a:p>
            <a:pPr lvl="1" eaLnBrk="1" hangingPunct="1">
              <a:lnSpc>
                <a:spcPct val="80000"/>
              </a:lnSpc>
            </a:pPr>
            <a:r>
              <a:rPr lang="en-US" altLang="en-US" sz="2400" b="1" smtClean="0"/>
              <a:t>Khoá (Locking)</a:t>
            </a:r>
          </a:p>
          <a:p>
            <a:pPr lvl="1" eaLnBrk="1" hangingPunct="1">
              <a:lnSpc>
                <a:spcPct val="80000"/>
              </a:lnSpc>
            </a:pPr>
            <a:r>
              <a:rPr lang="en-US" altLang="en-US" sz="2400" b="1" smtClean="0"/>
              <a:t>Ghi nhật ký (Logging)</a:t>
            </a:r>
          </a:p>
          <a:p>
            <a:pPr eaLnBrk="1" hangingPunct="1">
              <a:lnSpc>
                <a:spcPct val="80000"/>
              </a:lnSpc>
            </a:pPr>
            <a:r>
              <a:rPr lang="en-US" altLang="en-US" sz="2800" b="1" smtClean="0">
                <a:solidFill>
                  <a:srgbClr val="FF0000"/>
                </a:solidFill>
              </a:rPr>
              <a:t>Transaction log</a:t>
            </a:r>
            <a:r>
              <a:rPr lang="en-US" altLang="en-US" sz="2800" b="1" smtClean="0"/>
              <a:t> – là nhật ký được duy trì bởi chính SQL Server để quản lý tất cả các transaction</a:t>
            </a:r>
          </a:p>
          <a:p>
            <a:pPr eaLnBrk="1" hangingPunct="1">
              <a:lnSpc>
                <a:spcPct val="80000"/>
              </a:lnSpc>
            </a:pPr>
            <a:r>
              <a:rPr lang="en-US" altLang="en-US" sz="2800" b="1" smtClean="0">
                <a:solidFill>
                  <a:srgbClr val="FF0000"/>
                </a:solidFill>
              </a:rPr>
              <a:t>Explicit transaction</a:t>
            </a:r>
            <a:r>
              <a:rPr lang="en-US" altLang="en-US" sz="2800" b="1" smtClean="0"/>
              <a:t> – là 1 transaction mà việc khởi động và kết thúc transaction đó đều được định nghĩa một cách tường minh</a:t>
            </a:r>
            <a:endParaRPr lang="en-US" altLang="en-US" sz="2800" smtClean="0"/>
          </a:p>
          <a:p>
            <a:pPr eaLnBrk="1" hangingPunct="1">
              <a:lnSpc>
                <a:spcPct val="80000"/>
              </a:lnSpc>
            </a:pPr>
            <a:endParaRPr lang="en-US" altLang="en-US" sz="2800" smtClean="0"/>
          </a:p>
        </p:txBody>
      </p:sp>
      <p:sp>
        <p:nvSpPr>
          <p:cNvPr id="6146" name="Rectangle 2"/>
          <p:cNvSpPr>
            <a:spLocks noGrp="1" noChangeArrowheads="1"/>
          </p:cNvSpPr>
          <p:nvPr>
            <p:ph type="title"/>
          </p:nvPr>
        </p:nvSpPr>
        <p:spPr>
          <a:xfrm>
            <a:off x="2057400" y="0"/>
            <a:ext cx="6934200" cy="914400"/>
          </a:xfrm>
        </p:spPr>
        <p:txBody>
          <a:bodyPr/>
          <a:lstStyle/>
          <a:p>
            <a:pPr eaLnBrk="1" hangingPunct="1"/>
            <a:r>
              <a:rPr lang="en-US" altLang="en-US" sz="3400" b="1" smtClean="0"/>
              <a:t>Transaction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vi-VN" b="1" dirty="0" smtClean="0">
                <a:solidFill>
                  <a:srgbClr val="0070C0"/>
                </a:solidFill>
              </a:rPr>
              <a:t>COMMIT</a:t>
            </a:r>
            <a:r>
              <a:rPr lang="vi-VN" dirty="0"/>
              <a:t>: để lưu các thay đổi</a:t>
            </a:r>
            <a:r>
              <a:rPr lang="vi-VN" dirty="0" smtClean="0"/>
              <a:t>.</a:t>
            </a:r>
            <a:endParaRPr lang="en-US" dirty="0" smtClean="0"/>
          </a:p>
          <a:p>
            <a:endParaRPr lang="vi-VN" dirty="0"/>
          </a:p>
          <a:p>
            <a:r>
              <a:rPr lang="vi-VN" b="1" dirty="0" smtClean="0">
                <a:solidFill>
                  <a:srgbClr val="0070C0"/>
                </a:solidFill>
              </a:rPr>
              <a:t>ROLLBACK</a:t>
            </a:r>
            <a:r>
              <a:rPr lang="vi-VN" dirty="0"/>
              <a:t>: để quay trở lại trạng thái trước khi có thay đổi</a:t>
            </a:r>
            <a:r>
              <a:rPr lang="vi-VN" dirty="0" smtClean="0"/>
              <a:t>.</a:t>
            </a:r>
            <a:endParaRPr lang="en-US" dirty="0" smtClean="0"/>
          </a:p>
          <a:p>
            <a:endParaRPr lang="vi-VN" dirty="0"/>
          </a:p>
          <a:p>
            <a:r>
              <a:rPr lang="vi-VN" b="1" dirty="0" smtClean="0">
                <a:solidFill>
                  <a:srgbClr val="0070C0"/>
                </a:solidFill>
              </a:rPr>
              <a:t>SAVEPOINT</a:t>
            </a:r>
            <a:r>
              <a:rPr lang="vi-VN" dirty="0"/>
              <a:t>: tạo các điểm (point) bên trong các nhóm transaction để ROLLBACK, tức là để quay trở lại điểm trạng thái đó</a:t>
            </a:r>
            <a:r>
              <a:rPr lang="vi-VN" dirty="0" smtClean="0"/>
              <a:t>.</a:t>
            </a:r>
            <a:endParaRPr lang="en-US" smtClean="0"/>
          </a:p>
          <a:p>
            <a:endParaRPr lang="vi-VN" dirty="0"/>
          </a:p>
          <a:p>
            <a:r>
              <a:rPr lang="vi-VN" b="1" dirty="0" smtClean="0">
                <a:solidFill>
                  <a:srgbClr val="0070C0"/>
                </a:solidFill>
              </a:rPr>
              <a:t>SET </a:t>
            </a:r>
            <a:r>
              <a:rPr lang="vi-VN" b="1" dirty="0">
                <a:solidFill>
                  <a:srgbClr val="0070C0"/>
                </a:solidFill>
              </a:rPr>
              <a:t>TRANSACTION</a:t>
            </a:r>
            <a:r>
              <a:rPr lang="vi-VN" dirty="0"/>
              <a:t>: đặt một tên cho một transaction.</a:t>
            </a:r>
            <a:endParaRPr lang="en-US" dirty="0"/>
          </a:p>
        </p:txBody>
      </p:sp>
      <p:sp>
        <p:nvSpPr>
          <p:cNvPr id="3" name="Title 2"/>
          <p:cNvSpPr>
            <a:spLocks noGrp="1"/>
          </p:cNvSpPr>
          <p:nvPr>
            <p:ph type="title"/>
          </p:nvPr>
        </p:nvSpPr>
        <p:spPr/>
        <p:txBody>
          <a:bodyPr>
            <a:normAutofit/>
          </a:bodyPr>
          <a:lstStyle/>
          <a:p>
            <a:r>
              <a:rPr lang="en-US" dirty="0" err="1"/>
              <a:t>Điều</a:t>
            </a:r>
            <a:r>
              <a:rPr lang="en-US" dirty="0"/>
              <a:t> </a:t>
            </a:r>
            <a:r>
              <a:rPr lang="en-US" dirty="0" err="1"/>
              <a:t>khiển</a:t>
            </a:r>
            <a:r>
              <a:rPr lang="en-US" dirty="0"/>
              <a:t> </a:t>
            </a:r>
            <a:r>
              <a:rPr lang="en-US" dirty="0" smtClean="0"/>
              <a:t>Transaction </a:t>
            </a:r>
            <a:endParaRPr lang="en-US" dirty="0"/>
          </a:p>
        </p:txBody>
      </p:sp>
    </p:spTree>
    <p:extLst>
      <p:ext uri="{BB962C8B-B14F-4D97-AF65-F5344CB8AC3E}">
        <p14:creationId xmlns:p14="http://schemas.microsoft.com/office/powerpoint/2010/main" val="1358568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 typeface="Wingdings" pitchFamily="2" charset="2"/>
              <a:buNone/>
            </a:pPr>
            <a:r>
              <a:rPr lang="en-US" altLang="en-US" b="1" i="1" smtClean="0">
                <a:solidFill>
                  <a:srgbClr val="FF0000"/>
                </a:solidFill>
              </a:rPr>
              <a:t>BEGIN TRAN[SACTION] [transaction_name]</a:t>
            </a:r>
          </a:p>
          <a:p>
            <a:pPr eaLnBrk="1" hangingPunct="1">
              <a:buFont typeface="Wingdings" pitchFamily="2" charset="2"/>
              <a:buNone/>
            </a:pPr>
            <a:r>
              <a:rPr lang="en-US" altLang="en-US" smtClean="0">
                <a:sym typeface="Wingdings" pitchFamily="2" charset="2"/>
              </a:rPr>
              <a:t> D</a:t>
            </a:r>
            <a:r>
              <a:rPr lang="en-US" altLang="en-US" smtClean="0"/>
              <a:t>ùng để đánh dấu việc bắt đầu của 1 transaction</a:t>
            </a:r>
            <a:endParaRPr lang="en-US" altLang="en-US" sz="2800" smtClean="0">
              <a:solidFill>
                <a:srgbClr val="FF0000"/>
              </a:solidFill>
            </a:endParaRPr>
          </a:p>
          <a:p>
            <a:pPr eaLnBrk="1" hangingPunct="1">
              <a:buFont typeface="Wingdings" pitchFamily="2" charset="2"/>
              <a:buNone/>
            </a:pPr>
            <a:r>
              <a:rPr lang="en-US" altLang="en-US" b="1" i="1" smtClean="0">
                <a:solidFill>
                  <a:srgbClr val="FF0000"/>
                </a:solidFill>
              </a:rPr>
              <a:t>COMMIT [TRAN[SACTION] [transaction_name]</a:t>
            </a:r>
          </a:p>
          <a:p>
            <a:pPr eaLnBrk="1" hangingPunct="1">
              <a:buFont typeface="Wingdings" pitchFamily="2" charset="2"/>
              <a:buNone/>
            </a:pPr>
            <a:r>
              <a:rPr lang="en-US" altLang="en-US" b="1" i="1" smtClean="0">
                <a:solidFill>
                  <a:srgbClr val="FF0000"/>
                </a:solidFill>
              </a:rPr>
              <a:t>Hay </a:t>
            </a:r>
          </a:p>
          <a:p>
            <a:pPr eaLnBrk="1" hangingPunct="1">
              <a:buFont typeface="Wingdings" pitchFamily="2" charset="2"/>
              <a:buNone/>
            </a:pPr>
            <a:r>
              <a:rPr lang="en-US" altLang="en-US" b="1" i="1" smtClean="0">
                <a:solidFill>
                  <a:srgbClr val="FF0000"/>
                </a:solidFill>
              </a:rPr>
              <a:t>COMMIT WORK</a:t>
            </a:r>
          </a:p>
          <a:p>
            <a:pPr eaLnBrk="1" hangingPunct="1">
              <a:buFont typeface="Wingdings" pitchFamily="2" charset="2"/>
              <a:buNone/>
            </a:pPr>
            <a:r>
              <a:rPr lang="en-US" altLang="en-US" smtClean="0">
                <a:sym typeface="Wingdings" pitchFamily="2" charset="2"/>
              </a:rPr>
              <a:t> </a:t>
            </a:r>
            <a:r>
              <a:rPr lang="en-US" altLang="en-US" smtClean="0"/>
              <a:t>Dùng để đánh dấu việc kết thúc của 1 transaction tường minh</a:t>
            </a:r>
          </a:p>
        </p:txBody>
      </p:sp>
      <p:sp>
        <p:nvSpPr>
          <p:cNvPr id="7170" name="Rectangle 2"/>
          <p:cNvSpPr>
            <a:spLocks noGrp="1" noChangeArrowheads="1"/>
          </p:cNvSpPr>
          <p:nvPr>
            <p:ph type="title"/>
          </p:nvPr>
        </p:nvSpPr>
        <p:spPr>
          <a:xfrm>
            <a:off x="1981200" y="0"/>
            <a:ext cx="6934200" cy="762000"/>
          </a:xfrm>
        </p:spPr>
        <p:txBody>
          <a:bodyPr/>
          <a:lstStyle/>
          <a:p>
            <a:pPr eaLnBrk="1" hangingPunct="1"/>
            <a:r>
              <a:rPr lang="en-US" altLang="en-US" b="1" smtClean="0"/>
              <a:t>Định nghĩa transaction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95400" y="1143000"/>
            <a:ext cx="7620000" cy="5456238"/>
          </a:xfrm>
        </p:spPr>
        <p:txBody>
          <a:bodyPr/>
          <a:lstStyle/>
          <a:p>
            <a:pPr eaLnBrk="1" hangingPunct="1">
              <a:lnSpc>
                <a:spcPct val="90000"/>
              </a:lnSpc>
            </a:pPr>
            <a:r>
              <a:rPr lang="en-US" altLang="en-US" sz="2400" smtClean="0"/>
              <a:t>Mode chuyển giao tự động (Au</a:t>
            </a:r>
            <a:r>
              <a:rPr lang="en-US" altLang="en-US" sz="2400" i="1" smtClean="0"/>
              <a:t>tocommit </a:t>
            </a:r>
            <a:r>
              <a:rPr lang="en-US" altLang="en-US" sz="2400" smtClean="0"/>
              <a:t>mode) là mode quản lý transaction mặc định của SQL Server.</a:t>
            </a:r>
          </a:p>
          <a:p>
            <a:pPr eaLnBrk="1" hangingPunct="1">
              <a:lnSpc>
                <a:spcPct val="90000"/>
              </a:lnSpc>
            </a:pPr>
            <a:r>
              <a:rPr lang="en-US" altLang="en-US" sz="2400" smtClean="0"/>
              <a:t>Một lệnh (statement) được chuyển giao (committed) nếu nó thực hiện thành công hay sẽ trả ngược về lại ban đầu (roll back) nếu nó gặp lỗi.</a:t>
            </a:r>
          </a:p>
          <a:p>
            <a:pPr eaLnBrk="1" hangingPunct="1">
              <a:lnSpc>
                <a:spcPct val="90000"/>
              </a:lnSpc>
            </a:pPr>
            <a:r>
              <a:rPr lang="en-US" altLang="en-US" sz="2400" smtClean="0"/>
              <a:t>Lệnh BEGIN TRANSACTION vượt quyền mode tự động chuyển giao (autocommit) mặc định. </a:t>
            </a:r>
          </a:p>
          <a:p>
            <a:pPr eaLnBrk="1" hangingPunct="1">
              <a:lnSpc>
                <a:spcPct val="90000"/>
              </a:lnSpc>
            </a:pPr>
            <a:r>
              <a:rPr lang="en-US" altLang="en-US" sz="2400" smtClean="0"/>
              <a:t>SQL Server trở về lại mode autocommit khi transaction tường minh đã được chuyển giao (commit) hay trả ngược về đầu (roll back), hay khi mode transaction ngầm định  bị tắt.</a:t>
            </a:r>
          </a:p>
        </p:txBody>
      </p:sp>
      <p:sp>
        <p:nvSpPr>
          <p:cNvPr id="8194" name="Rectangle 2"/>
          <p:cNvSpPr>
            <a:spLocks noGrp="1" noChangeArrowheads="1"/>
          </p:cNvSpPr>
          <p:nvPr>
            <p:ph type="title"/>
          </p:nvPr>
        </p:nvSpPr>
        <p:spPr>
          <a:xfrm>
            <a:off x="2057400" y="0"/>
            <a:ext cx="6858000" cy="990600"/>
          </a:xfrm>
        </p:spPr>
        <p:txBody>
          <a:bodyPr/>
          <a:lstStyle/>
          <a:p>
            <a:pPr eaLnBrk="1" hangingPunct="1"/>
            <a:r>
              <a:rPr lang="en-US" altLang="en-US" sz="2800" b="1" smtClean="0"/>
              <a:t>Chuyển giao tự động các transaction –</a:t>
            </a:r>
            <a:br>
              <a:rPr lang="en-US" altLang="en-US" sz="2800" b="1" smtClean="0"/>
            </a:br>
            <a:r>
              <a:rPr lang="en-US" altLang="en-US" sz="2800" b="1" smtClean="0"/>
              <a:t>Autocommit Transactions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143000" y="990600"/>
            <a:ext cx="7772400" cy="5608638"/>
          </a:xfrm>
        </p:spPr>
        <p:txBody>
          <a:bodyPr/>
          <a:lstStyle/>
          <a:p>
            <a:pPr eaLnBrk="1" hangingPunct="1">
              <a:lnSpc>
                <a:spcPct val="90000"/>
              </a:lnSpc>
              <a:buFont typeface="Wingdings" pitchFamily="2" charset="2"/>
              <a:buNone/>
            </a:pPr>
            <a:r>
              <a:rPr lang="en-US" altLang="en-US" sz="2800" b="1" i="1" smtClean="0">
                <a:solidFill>
                  <a:srgbClr val="FF0000"/>
                </a:solidFill>
              </a:rPr>
              <a:t>BEGIN TRANSACTION trnUpdatePosition</a:t>
            </a:r>
          </a:p>
          <a:p>
            <a:pPr eaLnBrk="1" hangingPunct="1">
              <a:lnSpc>
                <a:spcPct val="90000"/>
              </a:lnSpc>
              <a:buFont typeface="Wingdings" pitchFamily="2" charset="2"/>
              <a:buNone/>
            </a:pPr>
            <a:r>
              <a:rPr lang="en-US" altLang="en-US" sz="2800" b="1" i="1" smtClean="0"/>
              <a:t>UPDATE Employee</a:t>
            </a:r>
          </a:p>
          <a:p>
            <a:pPr eaLnBrk="1" hangingPunct="1">
              <a:lnSpc>
                <a:spcPct val="90000"/>
              </a:lnSpc>
              <a:buFont typeface="Wingdings" pitchFamily="2" charset="2"/>
              <a:buNone/>
            </a:pPr>
            <a:r>
              <a:rPr lang="en-US" altLang="en-US" sz="2800" b="1" i="1" smtClean="0"/>
              <a:t>SET cCurrentPosition = '0001'</a:t>
            </a:r>
          </a:p>
          <a:p>
            <a:pPr eaLnBrk="1" hangingPunct="1">
              <a:lnSpc>
                <a:spcPct val="90000"/>
              </a:lnSpc>
              <a:buFont typeface="Wingdings" pitchFamily="2" charset="2"/>
              <a:buNone/>
            </a:pPr>
            <a:r>
              <a:rPr lang="en-US" altLang="en-US" sz="2800" b="1" i="1" smtClean="0"/>
              <a:t>WHERE cEmployeeCode= '000002'</a:t>
            </a:r>
          </a:p>
          <a:p>
            <a:pPr eaLnBrk="1" hangingPunct="1">
              <a:lnSpc>
                <a:spcPct val="90000"/>
              </a:lnSpc>
              <a:buFont typeface="Wingdings" pitchFamily="2" charset="2"/>
              <a:buNone/>
            </a:pPr>
            <a:endParaRPr lang="en-US" altLang="en-US" sz="2800" b="1" i="1" smtClean="0"/>
          </a:p>
          <a:p>
            <a:pPr eaLnBrk="1" hangingPunct="1">
              <a:lnSpc>
                <a:spcPct val="90000"/>
              </a:lnSpc>
              <a:buFont typeface="Wingdings" pitchFamily="2" charset="2"/>
              <a:buNone/>
            </a:pPr>
            <a:r>
              <a:rPr lang="en-US" altLang="en-US" sz="2800" b="1" i="1" smtClean="0"/>
              <a:t>UPDATE Position</a:t>
            </a:r>
          </a:p>
          <a:p>
            <a:pPr eaLnBrk="1" hangingPunct="1">
              <a:lnSpc>
                <a:spcPct val="90000"/>
              </a:lnSpc>
              <a:buFont typeface="Wingdings" pitchFamily="2" charset="2"/>
              <a:buNone/>
            </a:pPr>
            <a:r>
              <a:rPr lang="en-US" altLang="en-US" sz="2800" b="1" i="1" smtClean="0"/>
              <a:t>SET iCurrentStrength = iCurrentStrength + 1</a:t>
            </a:r>
          </a:p>
          <a:p>
            <a:pPr eaLnBrk="1" hangingPunct="1">
              <a:lnSpc>
                <a:spcPct val="90000"/>
              </a:lnSpc>
              <a:buFont typeface="Wingdings" pitchFamily="2" charset="2"/>
              <a:buNone/>
            </a:pPr>
            <a:r>
              <a:rPr lang="en-US" altLang="en-US" sz="2800" b="1" i="1" smtClean="0"/>
              <a:t>WHERE cPositionCode = '0001'</a:t>
            </a:r>
          </a:p>
          <a:p>
            <a:pPr eaLnBrk="1" hangingPunct="1">
              <a:lnSpc>
                <a:spcPct val="90000"/>
              </a:lnSpc>
              <a:buFont typeface="Wingdings" pitchFamily="2" charset="2"/>
              <a:buNone/>
            </a:pPr>
            <a:endParaRPr lang="en-US" altLang="en-US" sz="2800" b="1" i="1" smtClean="0"/>
          </a:p>
          <a:p>
            <a:pPr eaLnBrk="1" hangingPunct="1">
              <a:lnSpc>
                <a:spcPct val="90000"/>
              </a:lnSpc>
              <a:buFont typeface="Wingdings" pitchFamily="2" charset="2"/>
              <a:buNone/>
            </a:pPr>
            <a:r>
              <a:rPr lang="en-US" altLang="en-US" sz="2800" b="1" i="1" smtClean="0">
                <a:solidFill>
                  <a:srgbClr val="FF0000"/>
                </a:solidFill>
              </a:rPr>
              <a:t>COMMIT TRANSACTION trnUpdatePosition</a:t>
            </a:r>
            <a:endParaRPr lang="en-US" altLang="en-US" sz="2800" smtClean="0">
              <a:solidFill>
                <a:srgbClr val="FF0000"/>
              </a:solidFill>
            </a:endParaRPr>
          </a:p>
          <a:p>
            <a:pPr eaLnBrk="1" hangingPunct="1">
              <a:lnSpc>
                <a:spcPct val="90000"/>
              </a:lnSpc>
            </a:pPr>
            <a:endParaRPr lang="en-US" altLang="en-US" sz="2800" smtClean="0"/>
          </a:p>
        </p:txBody>
      </p:sp>
      <p:sp>
        <p:nvSpPr>
          <p:cNvPr id="9218" name="Rectangle 2"/>
          <p:cNvSpPr>
            <a:spLocks noGrp="1" noChangeArrowheads="1"/>
          </p:cNvSpPr>
          <p:nvPr>
            <p:ph type="title"/>
          </p:nvPr>
        </p:nvSpPr>
        <p:spPr/>
        <p:txBody>
          <a:bodyPr/>
          <a:lstStyle/>
          <a:p>
            <a:pPr eaLnBrk="1" hangingPunct="1"/>
            <a:r>
              <a:rPr lang="en-US" altLang="en-US" smtClean="0"/>
              <a:t>Ví dụ</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Chuong 1</Template>
  <TotalTime>1326992</TotalTime>
  <Words>1704</Words>
  <Application>Microsoft Office PowerPoint</Application>
  <PresentationFormat>On-screen Show (4:3)</PresentationFormat>
  <Paragraphs>203</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Chương 5:  Transaction và Triggers</vt:lpstr>
      <vt:lpstr>Mục tiêu </vt:lpstr>
      <vt:lpstr>Khái quát về Transaction</vt:lpstr>
      <vt:lpstr>Khái quát về Transaction</vt:lpstr>
      <vt:lpstr>Transaction</vt:lpstr>
      <vt:lpstr>Điều khiển Transaction </vt:lpstr>
      <vt:lpstr>Định nghĩa transaction</vt:lpstr>
      <vt:lpstr>Chuyển giao tự động các transaction – Autocommit Transactions</vt:lpstr>
      <vt:lpstr>Ví dụ</vt:lpstr>
      <vt:lpstr>Làm thế nào để quay về lại trước những thay đổi</vt:lpstr>
      <vt:lpstr>Ví dụ</vt:lpstr>
      <vt:lpstr>Tạo điểm dừng cho 1 TRANSACTION</vt:lpstr>
      <vt:lpstr>Thực thi một transaction với điểm dừng</vt:lpstr>
      <vt:lpstr>Thực thi một transaction với điểm dừng</vt:lpstr>
      <vt:lpstr>Sử dụng các transactions</vt:lpstr>
      <vt:lpstr>Các lệnh không hợp lệ</vt:lpstr>
      <vt:lpstr>Ví dụ về sử dụng khoá</vt:lpstr>
      <vt:lpstr>Ví dụ về sử dụng khoá</vt:lpstr>
      <vt:lpstr>Lock</vt:lpstr>
      <vt:lpstr>Các bài toán đồng thời- Concurrency Problems</vt:lpstr>
      <vt:lpstr>Locking – Cơ chế khoá</vt:lpstr>
      <vt:lpstr>Locking – Cơ chế khoá</vt:lpstr>
      <vt:lpstr>Các loại khoá</vt:lpstr>
      <vt:lpstr>Các kiểu Lock</vt:lpstr>
      <vt:lpstr>Deadlock</vt:lpstr>
      <vt:lpstr>Phát hiện và kết thúc Deadlocks </vt:lpstr>
    </vt:vector>
  </TitlesOfParts>
  <Company>Reddicorp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FMiller</dc:creator>
  <cp:lastModifiedBy>nxnhut</cp:lastModifiedBy>
  <cp:revision>204</cp:revision>
  <dcterms:created xsi:type="dcterms:W3CDTF">2002-04-29T18:25:03Z</dcterms:created>
  <dcterms:modified xsi:type="dcterms:W3CDTF">2016-04-07T01:13:02Z</dcterms:modified>
</cp:coreProperties>
</file>