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89" r:id="rId2"/>
    <p:sldId id="267" r:id="rId3"/>
    <p:sldId id="291" r:id="rId4"/>
    <p:sldId id="290" r:id="rId5"/>
    <p:sldId id="258" r:id="rId6"/>
    <p:sldId id="259" r:id="rId7"/>
    <p:sldId id="26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4" r:id="rId16"/>
    <p:sldId id="279" r:id="rId17"/>
    <p:sldId id="283" r:id="rId18"/>
    <p:sldId id="282" r:id="rId19"/>
    <p:sldId id="281" r:id="rId20"/>
    <p:sldId id="280" r:id="rId21"/>
    <p:sldId id="278" r:id="rId22"/>
    <p:sldId id="286" r:id="rId23"/>
    <p:sldId id="287" r:id="rId24"/>
    <p:sldId id="270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D0F47-653F-4E9F-97FA-37917E0D7540}">
          <p14:sldIdLst>
            <p14:sldId id="289"/>
            <p14:sldId id="267"/>
            <p14:sldId id="291"/>
            <p14:sldId id="290"/>
            <p14:sldId id="258"/>
            <p14:sldId id="259"/>
            <p14:sldId id="260"/>
            <p14:sldId id="271"/>
            <p14:sldId id="272"/>
            <p14:sldId id="273"/>
            <p14:sldId id="274"/>
            <p14:sldId id="275"/>
            <p14:sldId id="276"/>
            <p14:sldId id="277"/>
            <p14:sldId id="284"/>
            <p14:sldId id="279"/>
            <p14:sldId id="283"/>
            <p14:sldId id="282"/>
            <p14:sldId id="281"/>
            <p14:sldId id="280"/>
            <p14:sldId id="278"/>
            <p14:sldId id="286"/>
            <p14:sldId id="287"/>
            <p14:sldId id="27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9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5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59D244-6778-4475-A44E-72CCFC4FB4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EA36BE-B898-4E5D-802A-00A8F73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planet.com/profile/aaryaashay1848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25984-F387-B7F2-3F62-88291202F610}"/>
              </a:ext>
            </a:extLst>
          </p:cNvPr>
          <p:cNvSpPr txBox="1"/>
          <p:nvPr/>
        </p:nvSpPr>
        <p:spPr>
          <a:xfrm>
            <a:off x="2027583" y="1484243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35520-0731-CD41-E715-A722C1164F16}"/>
              </a:ext>
            </a:extLst>
          </p:cNvPr>
          <p:cNvSpPr txBox="1"/>
          <p:nvPr/>
        </p:nvSpPr>
        <p:spPr>
          <a:xfrm>
            <a:off x="5221357" y="2778060"/>
            <a:ext cx="124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C5BC4-16E0-48CD-3699-A5C5677C2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21" y="3429000"/>
            <a:ext cx="3907736" cy="19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24DEA-31FB-9CE3-6D1C-7443764A1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26" y="0"/>
            <a:ext cx="8578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5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C20E3-FC9B-6596-D8CF-2E1E8792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43" y="0"/>
            <a:ext cx="8375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5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46E9-4ECA-EF41-B796-67A2F512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51683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3.result : </a:t>
            </a:r>
            <a:r>
              <a:rPr lang="en-US" sz="3100" dirty="0">
                <a:latin typeface="Aptos" panose="020B0004020202020204" pitchFamily="34" charset="0"/>
              </a:rPr>
              <a:t>Final findings (output) of the project</a:t>
            </a:r>
            <a:br>
              <a:rPr lang="en-US" sz="3100" dirty="0">
                <a:latin typeface="Aptos" panose="020B0004020202020204" pitchFamily="34" charset="0"/>
              </a:rPr>
            </a:br>
            <a:endParaRPr lang="en-US" sz="3100" dirty="0">
              <a:latin typeface="Aptos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1699E-B1FA-E757-3F9C-EC7FC064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69" y="742121"/>
            <a:ext cx="10018713" cy="5618922"/>
          </a:xfrm>
        </p:spPr>
      </p:pic>
    </p:spTree>
    <p:extLst>
      <p:ext uri="{BB962C8B-B14F-4D97-AF65-F5344CB8AC3E}">
        <p14:creationId xmlns:p14="http://schemas.microsoft.com/office/powerpoint/2010/main" val="107733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047-F295-F578-763D-BA6D54C59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3288" y="685800"/>
            <a:ext cx="10018712" cy="1752600"/>
          </a:xfrm>
        </p:spPr>
        <p:txBody>
          <a:bodyPr>
            <a:normAutofit/>
          </a:bodyPr>
          <a:lstStyle/>
          <a:p>
            <a:pPr algn="l"/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4C700-E192-E279-54D7-63A7582622BB}"/>
              </a:ext>
            </a:extLst>
          </p:cNvPr>
          <p:cNvSpPr txBox="1"/>
          <p:nvPr/>
        </p:nvSpPr>
        <p:spPr>
          <a:xfrm>
            <a:off x="1736035" y="543339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ptos" panose="020B0004020202020204" pitchFamily="34" charset="0"/>
              </a:rPr>
              <a:t>Story</a:t>
            </a:r>
          </a:p>
          <a:p>
            <a:r>
              <a:rPr lang="en-US" u="sng" dirty="0">
                <a:latin typeface="Aptos" panose="020B0004020202020204" pitchFamily="34" charset="0"/>
              </a:rPr>
              <a:t>Visualization 1: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953E4-0982-E109-A4C2-CA92946580F8}"/>
              </a:ext>
            </a:extLst>
          </p:cNvPr>
          <p:cNvSpPr txBox="1"/>
          <p:nvPr/>
        </p:nvSpPr>
        <p:spPr>
          <a:xfrm>
            <a:off x="4638262" y="685800"/>
            <a:ext cx="677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INDIA’S AGRICULTURED CROP PRODUCTION ANALYSIS (1997-2021)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3B59E-75BD-64F3-2347-7F9B0DDFC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9" y="1616764"/>
            <a:ext cx="8918258" cy="5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8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D0EA33-F70E-8DA9-980E-9FB30A9B30C4}"/>
              </a:ext>
            </a:extLst>
          </p:cNvPr>
          <p:cNvSpPr txBox="1"/>
          <p:nvPr/>
        </p:nvSpPr>
        <p:spPr>
          <a:xfrm>
            <a:off x="1802296" y="636104"/>
            <a:ext cx="169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ptos" panose="020B0004020202020204" pitchFamily="34" charset="0"/>
              </a:rPr>
              <a:t>Story</a:t>
            </a:r>
          </a:p>
          <a:p>
            <a:r>
              <a:rPr lang="en-US" u="sng" dirty="0">
                <a:latin typeface="Aptos" panose="020B0004020202020204" pitchFamily="34" charset="0"/>
              </a:rPr>
              <a:t>Visualization 2: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067F0-491F-74B3-3308-CDF84934FE06}"/>
              </a:ext>
            </a:extLst>
          </p:cNvPr>
          <p:cNvSpPr txBox="1"/>
          <p:nvPr/>
        </p:nvSpPr>
        <p:spPr>
          <a:xfrm>
            <a:off x="4465984" y="636104"/>
            <a:ext cx="702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INDIA’S AGRICULTURED CROP PRODUCTION ANALYSIS (1997-2021)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E61B7-3297-8F48-A914-89903690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57" y="1559433"/>
            <a:ext cx="9581321" cy="49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6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76B3D-46D2-3571-F34B-DAF557FB58AC}"/>
              </a:ext>
            </a:extLst>
          </p:cNvPr>
          <p:cNvSpPr txBox="1"/>
          <p:nvPr/>
        </p:nvSpPr>
        <p:spPr>
          <a:xfrm>
            <a:off x="1868557" y="649357"/>
            <a:ext cx="169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ptos" panose="020B0004020202020204" pitchFamily="34" charset="0"/>
              </a:rPr>
              <a:t>Story</a:t>
            </a:r>
          </a:p>
          <a:p>
            <a:r>
              <a:rPr lang="en-US" u="sng" dirty="0">
                <a:latin typeface="Aptos" panose="020B0004020202020204" pitchFamily="34" charset="0"/>
              </a:rPr>
              <a:t>Visualization 3: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C0EB4-BF27-2187-14C3-EF64E029C0D4}"/>
              </a:ext>
            </a:extLst>
          </p:cNvPr>
          <p:cNvSpPr txBox="1"/>
          <p:nvPr/>
        </p:nvSpPr>
        <p:spPr>
          <a:xfrm>
            <a:off x="4200939" y="649358"/>
            <a:ext cx="68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INDIA’S AGRICULTURED CROP PRODUCTION ANALYSIS (1997-2021)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7E8F2-57A2-2F18-1977-E87BABA08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4" y="1572686"/>
            <a:ext cx="9409043" cy="50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3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67320-505D-8BEA-2237-D4CFE1CB34A1}"/>
              </a:ext>
            </a:extLst>
          </p:cNvPr>
          <p:cNvSpPr txBox="1"/>
          <p:nvPr/>
        </p:nvSpPr>
        <p:spPr>
          <a:xfrm>
            <a:off x="1868557" y="675861"/>
            <a:ext cx="169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ptos" panose="020B0004020202020204" pitchFamily="34" charset="0"/>
              </a:rPr>
              <a:t>Story</a:t>
            </a:r>
          </a:p>
          <a:p>
            <a:r>
              <a:rPr lang="en-US" u="sng" dirty="0">
                <a:latin typeface="Aptos" panose="020B0004020202020204" pitchFamily="34" charset="0"/>
              </a:rPr>
              <a:t>Visualization 4: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A8EF2-7639-42D3-A525-0245659AE335}"/>
              </a:ext>
            </a:extLst>
          </p:cNvPr>
          <p:cNvSpPr txBox="1"/>
          <p:nvPr/>
        </p:nvSpPr>
        <p:spPr>
          <a:xfrm>
            <a:off x="4002157" y="675861"/>
            <a:ext cx="773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INDIA’S AGRICULTURED CROP PRODUCTION ANALYSIS (1997-2021)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D9261-C410-4DC7-5E2A-E10A9E802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65" y="1444487"/>
            <a:ext cx="9316278" cy="52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2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2CCBB3-D7CD-4D5E-7E51-64C6742F768F}"/>
              </a:ext>
            </a:extLst>
          </p:cNvPr>
          <p:cNvSpPr txBox="1"/>
          <p:nvPr/>
        </p:nvSpPr>
        <p:spPr>
          <a:xfrm>
            <a:off x="1974574" y="649357"/>
            <a:ext cx="169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ptos" panose="020B0004020202020204" pitchFamily="34" charset="0"/>
              </a:rPr>
              <a:t>Story</a:t>
            </a:r>
          </a:p>
          <a:p>
            <a:r>
              <a:rPr lang="en-US" u="sng" dirty="0">
                <a:latin typeface="Aptos" panose="020B0004020202020204" pitchFamily="34" charset="0"/>
              </a:rPr>
              <a:t>Visualization 5: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B433B-FB8B-9BEA-AE41-63EE5FE68327}"/>
              </a:ext>
            </a:extLst>
          </p:cNvPr>
          <p:cNvSpPr txBox="1"/>
          <p:nvPr/>
        </p:nvSpPr>
        <p:spPr>
          <a:xfrm>
            <a:off x="4426226" y="649358"/>
            <a:ext cx="71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INDIA’S AGRICULTURED CROP PRODUCTION ANALYSIS (1997-2021)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BD9DF-1CCA-4B34-EC60-177BF993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1" y="1572687"/>
            <a:ext cx="9090989" cy="50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3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1F500-F10C-08FE-9773-33FD9DEDCD77}"/>
              </a:ext>
            </a:extLst>
          </p:cNvPr>
          <p:cNvSpPr txBox="1"/>
          <p:nvPr/>
        </p:nvSpPr>
        <p:spPr>
          <a:xfrm>
            <a:off x="1842052" y="675861"/>
            <a:ext cx="169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ptos" panose="020B0004020202020204" pitchFamily="34" charset="0"/>
              </a:rPr>
              <a:t>Story</a:t>
            </a:r>
          </a:p>
          <a:p>
            <a:r>
              <a:rPr lang="en-US" u="sng" dirty="0">
                <a:latin typeface="Aptos" panose="020B0004020202020204" pitchFamily="34" charset="0"/>
              </a:rPr>
              <a:t>Visualization 6: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544FC-21E7-B486-15A5-EE62D52B3B49}"/>
              </a:ext>
            </a:extLst>
          </p:cNvPr>
          <p:cNvSpPr txBox="1"/>
          <p:nvPr/>
        </p:nvSpPr>
        <p:spPr>
          <a:xfrm>
            <a:off x="4267199" y="675862"/>
            <a:ext cx="707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INDIA’S AGRICULTURED CROP PRODUCTION ANALYSIS (1997-2021)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9014E-BCF8-396E-BC1D-17CF29508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30" y="1497496"/>
            <a:ext cx="9382540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7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34864-1C19-0730-F76E-4C001C97B9E0}"/>
              </a:ext>
            </a:extLst>
          </p:cNvPr>
          <p:cNvSpPr txBox="1"/>
          <p:nvPr/>
        </p:nvSpPr>
        <p:spPr>
          <a:xfrm>
            <a:off x="1855304" y="715617"/>
            <a:ext cx="169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ptos" panose="020B0004020202020204" pitchFamily="34" charset="0"/>
              </a:rPr>
              <a:t>Story</a:t>
            </a:r>
          </a:p>
          <a:p>
            <a:r>
              <a:rPr lang="en-US" u="sng" dirty="0">
                <a:latin typeface="Aptos" panose="020B0004020202020204" pitchFamily="34" charset="0"/>
              </a:rPr>
              <a:t>Visualization 7: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D0649-6797-9EDC-49B0-A5DC92481878}"/>
              </a:ext>
            </a:extLst>
          </p:cNvPr>
          <p:cNvSpPr txBox="1"/>
          <p:nvPr/>
        </p:nvSpPr>
        <p:spPr>
          <a:xfrm>
            <a:off x="4293704" y="715617"/>
            <a:ext cx="807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INDIA’S AGRICULTURED CROP PRODUCTION ANALYSIS (1997-2021)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09506-59A3-894A-3CE6-C64FCC50E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74" y="1638946"/>
            <a:ext cx="9210260" cy="50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2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1B85-2AA6-CF9D-9974-158C1B7E5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Fundamentals of DATA analytics WITH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5B793-B42C-5F6A-AD8F-BED12B171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PROJECT TITLE</a:t>
            </a:r>
          </a:p>
          <a:p>
            <a:r>
              <a:rPr lang="en-US" sz="3200" dirty="0">
                <a:latin typeface="Imprint MT Shadow" panose="04020605060303030202" pitchFamily="82" charset="0"/>
              </a:rPr>
              <a:t>INDIA’S AGRICULTURED CROP PRODUCTION ANLYSIS (1997 – 2021)</a:t>
            </a:r>
          </a:p>
        </p:txBody>
      </p:sp>
    </p:spTree>
    <p:extLst>
      <p:ext uri="{BB962C8B-B14F-4D97-AF65-F5344CB8AC3E}">
        <p14:creationId xmlns:p14="http://schemas.microsoft.com/office/powerpoint/2010/main" val="321004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C7D37-D7B1-F787-EBDF-294E4B00EF83}"/>
              </a:ext>
            </a:extLst>
          </p:cNvPr>
          <p:cNvSpPr txBox="1"/>
          <p:nvPr/>
        </p:nvSpPr>
        <p:spPr>
          <a:xfrm>
            <a:off x="1908313" y="636104"/>
            <a:ext cx="169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ptos" panose="020B0004020202020204" pitchFamily="34" charset="0"/>
              </a:rPr>
              <a:t>Story</a:t>
            </a:r>
          </a:p>
          <a:p>
            <a:r>
              <a:rPr lang="en-US" u="sng" dirty="0">
                <a:latin typeface="Aptos" panose="020B0004020202020204" pitchFamily="34" charset="0"/>
              </a:rPr>
              <a:t>Visualization 8: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C9565-6827-CC3A-BDC1-FF9544C5649E}"/>
              </a:ext>
            </a:extLst>
          </p:cNvPr>
          <p:cNvSpPr txBox="1"/>
          <p:nvPr/>
        </p:nvSpPr>
        <p:spPr>
          <a:xfrm>
            <a:off x="3962400" y="636105"/>
            <a:ext cx="75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INDIA’S AGRICULTURED CROP PRODUCTION ANALYSIS (1997-2021)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13D74-2CE7-A210-8EAF-4E3969FD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7" y="1559434"/>
            <a:ext cx="9075137" cy="50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63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F37BA3-C254-C351-4340-D50AEB523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88" y="1219200"/>
            <a:ext cx="9455012" cy="5539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DBAA9-5ACB-DD27-1C6B-E7E9A30C80A5}"/>
              </a:ext>
            </a:extLst>
          </p:cNvPr>
          <p:cNvSpPr txBox="1"/>
          <p:nvPr/>
        </p:nvSpPr>
        <p:spPr>
          <a:xfrm>
            <a:off x="3737113" y="417440"/>
            <a:ext cx="581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4.ADVANTAGES &amp; DISADVANTAGES :</a:t>
            </a:r>
          </a:p>
        </p:txBody>
      </p:sp>
    </p:spTree>
    <p:extLst>
      <p:ext uri="{BB962C8B-B14F-4D97-AF65-F5344CB8AC3E}">
        <p14:creationId xmlns:p14="http://schemas.microsoft.com/office/powerpoint/2010/main" val="4029343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603AA-034C-88F8-F7C7-0591A957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5" y="128154"/>
            <a:ext cx="9872870" cy="63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95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A4224-8E3E-7234-AA5D-EB38E7B6A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185530"/>
            <a:ext cx="9263270" cy="62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2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2B685-8BE7-2B01-60AA-50C52986A32F}"/>
              </a:ext>
            </a:extLst>
          </p:cNvPr>
          <p:cNvSpPr txBox="1"/>
          <p:nvPr/>
        </p:nvSpPr>
        <p:spPr>
          <a:xfrm>
            <a:off x="1948070" y="834887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 LINK: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86D23-DCFE-7382-6758-2B006B80BE43}"/>
              </a:ext>
            </a:extLst>
          </p:cNvPr>
          <p:cNvSpPr txBox="1"/>
          <p:nvPr/>
        </p:nvSpPr>
        <p:spPr>
          <a:xfrm>
            <a:off x="2650435" y="1868557"/>
            <a:ext cx="833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https://public.tableau.com/views/NMDemo_16962153109240/Dashboard2?:language=en-US&amp;publish=yes&amp;:display_count=n&amp;:origin=viz_share_link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7C286-046D-5220-B6C7-477A57D27BE3}"/>
              </a:ext>
            </a:extLst>
          </p:cNvPr>
          <p:cNvSpPr txBox="1"/>
          <p:nvPr/>
        </p:nvSpPr>
        <p:spPr>
          <a:xfrm>
            <a:off x="1948070" y="3564835"/>
            <a:ext cx="14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STORY LINK: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7A3D1-A8E8-46C1-A7E8-1C84419D3862}"/>
              </a:ext>
            </a:extLst>
          </p:cNvPr>
          <p:cNvSpPr txBox="1"/>
          <p:nvPr/>
        </p:nvSpPr>
        <p:spPr>
          <a:xfrm>
            <a:off x="2650435" y="4611757"/>
            <a:ext cx="833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https://public.tableau.com/views/NMSTORY_16963857359530/Story1?:language=en-US&amp;publish=yes&amp;:display_count=n&amp;:origin=viz_share_link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3795758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904D61-E5EA-E40B-EF61-039A37F26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81" y="1394085"/>
            <a:ext cx="9231740" cy="43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1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9F86B-2B6E-EE51-CF62-651C5B4496F6}"/>
              </a:ext>
            </a:extLst>
          </p:cNvPr>
          <p:cNvSpPr txBox="1"/>
          <p:nvPr/>
        </p:nvSpPr>
        <p:spPr>
          <a:xfrm>
            <a:off x="4943062" y="477078"/>
            <a:ext cx="299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TEAM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B74C1-11D9-9F86-902B-F2AA60DF8275}"/>
              </a:ext>
            </a:extLst>
          </p:cNvPr>
          <p:cNvSpPr txBox="1"/>
          <p:nvPr/>
        </p:nvSpPr>
        <p:spPr>
          <a:xfrm>
            <a:off x="2160104" y="1630017"/>
            <a:ext cx="366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NM TEAM ID  </a:t>
            </a:r>
            <a:r>
              <a:rPr lang="en-US" dirty="0">
                <a:solidFill>
                  <a:srgbClr val="FF0000"/>
                </a:solidFill>
              </a:rPr>
              <a:t>NM2023TMID15878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71CF7-70F3-3F05-2C63-75E4443BB3F6}"/>
              </a:ext>
            </a:extLst>
          </p:cNvPr>
          <p:cNvSpPr txBox="1"/>
          <p:nvPr/>
        </p:nvSpPr>
        <p:spPr>
          <a:xfrm>
            <a:off x="2160104" y="2198181"/>
            <a:ext cx="445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DEPARTMENT – </a:t>
            </a:r>
            <a:r>
              <a:rPr lang="en-US" dirty="0">
                <a:solidFill>
                  <a:srgbClr val="FF0000"/>
                </a:solidFill>
              </a:rPr>
              <a:t>IIIrd  B.Sc. Mathematics.,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D3BEC-4932-54E6-DCF2-CC43A7B9C8B2}"/>
              </a:ext>
            </a:extLst>
          </p:cNvPr>
          <p:cNvSpPr txBox="1"/>
          <p:nvPr/>
        </p:nvSpPr>
        <p:spPr>
          <a:xfrm>
            <a:off x="2160103" y="2635405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TEAM LEADER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                NATHIYA.V              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998D8-E5C6-D71E-B937-4B2A0705EF69}"/>
              </a:ext>
            </a:extLst>
          </p:cNvPr>
          <p:cNvSpPr txBox="1"/>
          <p:nvPr/>
        </p:nvSpPr>
        <p:spPr>
          <a:xfrm>
            <a:off x="2073541" y="334962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TEAM 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15520-AB25-0FBD-8473-61C5BB766725}"/>
              </a:ext>
            </a:extLst>
          </p:cNvPr>
          <p:cNvSpPr txBox="1"/>
          <p:nvPr/>
        </p:nvSpPr>
        <p:spPr>
          <a:xfrm>
            <a:off x="2940285" y="3703841"/>
            <a:ext cx="21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ISWARYA.M             -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640DF-070B-C3D2-C2E3-5FD7EF944A88}"/>
              </a:ext>
            </a:extLst>
          </p:cNvPr>
          <p:cNvSpPr txBox="1"/>
          <p:nvPr/>
        </p:nvSpPr>
        <p:spPr>
          <a:xfrm>
            <a:off x="2940285" y="4172589"/>
            <a:ext cx="213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LOGESHWARI.N     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7BBD1-54BB-6843-A855-E652945F5508}"/>
              </a:ext>
            </a:extLst>
          </p:cNvPr>
          <p:cNvSpPr txBox="1"/>
          <p:nvPr/>
        </p:nvSpPr>
        <p:spPr>
          <a:xfrm>
            <a:off x="2940285" y="4641337"/>
            <a:ext cx="212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KAMATCHI.V            -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D08E3-E70E-1ACE-D381-281E8DF92B9F}"/>
              </a:ext>
            </a:extLst>
          </p:cNvPr>
          <p:cNvSpPr txBox="1"/>
          <p:nvPr/>
        </p:nvSpPr>
        <p:spPr>
          <a:xfrm>
            <a:off x="4823053" y="2958570"/>
            <a:ext cx="454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8265D"/>
                </a:solidFill>
                <a:effectLst/>
                <a:latin typeface="Open Sans" panose="020F0502020204030204" pitchFamily="34" charset="0"/>
              </a:rPr>
              <a:t> </a:t>
            </a:r>
            <a:r>
              <a:rPr lang="en-US" b="0" i="0" dirty="0">
                <a:solidFill>
                  <a:srgbClr val="18265D"/>
                </a:solidFill>
                <a:effectLst/>
                <a:latin typeface="Open Sans" panose="020F0502020204030204" pitchFamily="34" charset="0"/>
              </a:rPr>
              <a:t>027DB8B46FAFFE182934239FDBC870EE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185B4-58BD-1336-FAE2-FAF462BD3C86}"/>
              </a:ext>
            </a:extLst>
          </p:cNvPr>
          <p:cNvSpPr txBox="1"/>
          <p:nvPr/>
        </p:nvSpPr>
        <p:spPr>
          <a:xfrm>
            <a:off x="4823053" y="4172589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8265D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18265D"/>
                </a:solidFill>
                <a:effectLst/>
                <a:latin typeface="Open Sans" panose="020B0606030504020204" pitchFamily="34" charset="0"/>
              </a:rPr>
              <a:t>E4D4175D557C324A588460D1143EB521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54E9A-2A75-90D7-46E6-7EBD36CC4A70}"/>
              </a:ext>
            </a:extLst>
          </p:cNvPr>
          <p:cNvSpPr txBox="1"/>
          <p:nvPr/>
        </p:nvSpPr>
        <p:spPr>
          <a:xfrm>
            <a:off x="4753679" y="3703768"/>
            <a:ext cx="4657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18265D"/>
                </a:solidFill>
                <a:effectLst/>
                <a:latin typeface="Open Sans" panose="020B0606030504020204" pitchFamily="34" charset="0"/>
              </a:rPr>
              <a:t>  1911ED4E268ED59B2E3476DB17680C96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9B712D-BEA5-E1EC-7E61-F7BBF4E52504}"/>
              </a:ext>
            </a:extLst>
          </p:cNvPr>
          <p:cNvSpPr txBox="1"/>
          <p:nvPr/>
        </p:nvSpPr>
        <p:spPr>
          <a:xfrm>
            <a:off x="4823053" y="4679798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8265D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18265D"/>
                </a:solidFill>
                <a:effectLst/>
                <a:latin typeface="Open Sans" panose="020B0606030504020204" pitchFamily="34" charset="0"/>
              </a:rPr>
              <a:t>ED3C0566A9A1C5DB12D40E0FCF0EBCF1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8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FC774-EFC1-ACDB-6B5F-06C899D2101F}"/>
              </a:ext>
            </a:extLst>
          </p:cNvPr>
          <p:cNvSpPr txBox="1"/>
          <p:nvPr/>
        </p:nvSpPr>
        <p:spPr>
          <a:xfrm>
            <a:off x="1736035" y="201403"/>
            <a:ext cx="132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9C310-D8C2-E46D-3C8B-8EBA73A8072E}"/>
              </a:ext>
            </a:extLst>
          </p:cNvPr>
          <p:cNvSpPr txBox="1"/>
          <p:nvPr/>
        </p:nvSpPr>
        <p:spPr>
          <a:xfrm>
            <a:off x="2570923" y="736640"/>
            <a:ext cx="101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Tableau  India’s Agricultured Crop Production Analysis(1997-2021)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EE1C4-191E-636B-E93B-B5CF83AA863C}"/>
              </a:ext>
            </a:extLst>
          </p:cNvPr>
          <p:cNvSpPr txBox="1"/>
          <p:nvPr/>
        </p:nvSpPr>
        <p:spPr>
          <a:xfrm>
            <a:off x="2155436" y="1175843"/>
            <a:ext cx="940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is a group project. We have include four members on this project. Namely,</a:t>
            </a:r>
          </a:p>
          <a:p>
            <a:pPr algn="ctr"/>
            <a:r>
              <a:rPr lang="en-US" dirty="0"/>
              <a:t>I am the TEAM LEAD : NATHIYA V, TEAM PERSONS:ISWARYA M ,LOGESHWARI N ,KAMATCHI 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8850F-DE83-60C8-0179-5E6B2B10412D}"/>
              </a:ext>
            </a:extLst>
          </p:cNvPr>
          <p:cNvSpPr txBox="1"/>
          <p:nvPr/>
        </p:nvSpPr>
        <p:spPr>
          <a:xfrm>
            <a:off x="4652580" y="1988079"/>
            <a:ext cx="339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NM ID : NM2023TMID15878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6613D-B2E5-5D9E-DBC8-1A26D6715CFF}"/>
              </a:ext>
            </a:extLst>
          </p:cNvPr>
          <p:cNvSpPr txBox="1"/>
          <p:nvPr/>
        </p:nvSpPr>
        <p:spPr>
          <a:xfrm>
            <a:off x="5155003" y="241584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IIIrd B.Sc.Mathematics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658AC-74FB-5C57-192B-0A27EDE5C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68" y="2889893"/>
            <a:ext cx="2076450" cy="2028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1EAF86-ACCF-6BF5-3001-DAD6C690D448}"/>
              </a:ext>
            </a:extLst>
          </p:cNvPr>
          <p:cNvSpPr txBox="1"/>
          <p:nvPr/>
        </p:nvSpPr>
        <p:spPr>
          <a:xfrm>
            <a:off x="5134933" y="4918718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Guidance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14A4C-3B1E-A981-17D4-A9AC9085AF24}"/>
              </a:ext>
            </a:extLst>
          </p:cNvPr>
          <p:cNvSpPr txBox="1"/>
          <p:nvPr/>
        </p:nvSpPr>
        <p:spPr>
          <a:xfrm>
            <a:off x="4919823" y="5305335"/>
            <a:ext cx="28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ptos" panose="020B0004020202020204" pitchFamily="34" charset="0"/>
              </a:rPr>
              <a:t>S.SATHISH,M.Sc.,M.Phil</a:t>
            </a:r>
            <a:r>
              <a:rPr lang="en-US" dirty="0">
                <a:solidFill>
                  <a:schemeClr val="accent4"/>
                </a:solidFill>
              </a:rPr>
              <a:t>.,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77AF7-9939-1281-19AE-D937D5FE7854}"/>
              </a:ext>
            </a:extLst>
          </p:cNvPr>
          <p:cNvSpPr txBox="1"/>
          <p:nvPr/>
        </p:nvSpPr>
        <p:spPr>
          <a:xfrm>
            <a:off x="3287606" y="5778596"/>
            <a:ext cx="713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GUEST LECTURER   PG &amp; RESEARCH DEPARTMENT OF MATHEMATICS,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GOVERNMENT THIRUMAGAL MILLS COLLEGE,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GUDIYATTAM-632602.</a:t>
            </a:r>
          </a:p>
        </p:txBody>
      </p:sp>
    </p:spTree>
    <p:extLst>
      <p:ext uri="{BB962C8B-B14F-4D97-AF65-F5344CB8AC3E}">
        <p14:creationId xmlns:p14="http://schemas.microsoft.com/office/powerpoint/2010/main" val="42929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16CCCD-49AA-C955-FE20-9E476A1905C2}"/>
              </a:ext>
            </a:extLst>
          </p:cNvPr>
          <p:cNvSpPr txBox="1"/>
          <p:nvPr/>
        </p:nvSpPr>
        <p:spPr>
          <a:xfrm>
            <a:off x="4346713" y="556591"/>
            <a:ext cx="3151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B5973B-5DD5-6280-C857-F9427415C912}"/>
              </a:ext>
            </a:extLst>
          </p:cNvPr>
          <p:cNvSpPr/>
          <p:nvPr/>
        </p:nvSpPr>
        <p:spPr>
          <a:xfrm>
            <a:off x="1633927" y="1179443"/>
            <a:ext cx="3222885" cy="10336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A8DC8-4F3F-D3BB-8910-A2BABDAECB42}"/>
              </a:ext>
            </a:extLst>
          </p:cNvPr>
          <p:cNvSpPr txBox="1"/>
          <p:nvPr/>
        </p:nvSpPr>
        <p:spPr>
          <a:xfrm>
            <a:off x="1633928" y="2425148"/>
            <a:ext cx="10343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effectLst/>
                <a:latin typeface="Inter"/>
              </a:rPr>
              <a:t>                    According to  India is a global agricultural powerhouse. It is the 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Inter"/>
              </a:rPr>
              <a:t>world's largest producer </a:t>
            </a:r>
            <a:r>
              <a:rPr lang="en-US" sz="2800" b="0" i="0" dirty="0">
                <a:effectLst/>
                <a:latin typeface="Inter"/>
              </a:rPr>
              <a:t>of milk, pulses, and spices, and has the world's largest cattle herd (buffaloes), as well as the largest area under wheat, rice and cotton. It is the 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Inter"/>
              </a:rPr>
              <a:t>second largest producer </a:t>
            </a:r>
            <a:r>
              <a:rPr lang="en-US" sz="2800" b="0" i="0" dirty="0">
                <a:effectLst/>
                <a:latin typeface="Inter"/>
              </a:rPr>
              <a:t>of rice, wheat, cotton, sugarcane, farmed fish, sheep &amp; goat meat, fruit, vegetables and tea. While </a:t>
            </a: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Inter"/>
              </a:rPr>
              <a:t>agriculture’s share in India’s economy has progressively declined to less than 15% </a:t>
            </a:r>
            <a:r>
              <a:rPr lang="en-US" sz="2800" b="0" i="0" dirty="0">
                <a:effectLst/>
                <a:latin typeface="Inter"/>
              </a:rPr>
              <a:t>due to the high growth rates of the industrial and services sectors, the sector’s importance in India’s economic and social fabric goes well beyond this indicator. </a:t>
            </a:r>
          </a:p>
          <a:p>
            <a:br>
              <a:rPr lang="en-US" b="0" i="0" u="none" strike="noStrike" dirty="0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6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4DE6EB-02A3-B6D2-C313-7457E1EB764E}"/>
              </a:ext>
            </a:extLst>
          </p:cNvPr>
          <p:cNvSpPr/>
          <p:nvPr/>
        </p:nvSpPr>
        <p:spPr>
          <a:xfrm>
            <a:off x="1978702" y="424070"/>
            <a:ext cx="3492708" cy="74212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2.PURPOSE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104F3-C2E5-201F-4C79-B7E44B254366}"/>
              </a:ext>
            </a:extLst>
          </p:cNvPr>
          <p:cNvSpPr txBox="1"/>
          <p:nvPr/>
        </p:nvSpPr>
        <p:spPr>
          <a:xfrm>
            <a:off x="1285461" y="2199861"/>
            <a:ext cx="10383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200" b="0" i="0" dirty="0">
                <a:effectLst/>
                <a:latin typeface="-apple-system"/>
              </a:rPr>
              <a:t>Let us analyze the Indian Agriculture crop production for the data collected from 1997 to 2022.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3200" dirty="0"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3200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200" b="0" i="0" dirty="0">
                <a:effectLst/>
                <a:latin typeface="-apple-system"/>
              </a:rPr>
              <a:t> Let us ask interesting questions on existing data, get production and area statistics and understand more on the Indian Agriculture history for crop production.</a:t>
            </a:r>
          </a:p>
          <a:p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677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16418-7459-4419-5880-8580041E6B03}"/>
              </a:ext>
            </a:extLst>
          </p:cNvPr>
          <p:cNvSpPr/>
          <p:nvPr/>
        </p:nvSpPr>
        <p:spPr>
          <a:xfrm>
            <a:off x="1933731" y="0"/>
            <a:ext cx="8745781" cy="1060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Imprint MT Shadow" panose="04020605060303030202" pitchFamily="82" charset="0"/>
              </a:rPr>
              <a:t>PROBLEM DEFINING &amp; DESIGN THINKING</a:t>
            </a:r>
          </a:p>
          <a:p>
            <a:pPr algn="ctr"/>
            <a:r>
              <a:rPr lang="en-US" sz="2800" dirty="0">
                <a:latin typeface="Imprint MT Shadow" panose="04020605060303030202" pitchFamily="82" charset="0"/>
              </a:rPr>
              <a:t>2.1 Empathy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17555-A817-D202-8D7C-89674C55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3" y="1232452"/>
            <a:ext cx="9519839" cy="56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4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5C90-F3CE-2B70-04D1-93044C4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2" y="198782"/>
            <a:ext cx="7262191" cy="47707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2.2 Ideation &amp; Brainstorming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04F51-48CC-0646-CFDC-5302C54DC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6" y="861391"/>
            <a:ext cx="7543571" cy="5632174"/>
          </a:xfrm>
        </p:spPr>
      </p:pic>
    </p:spTree>
    <p:extLst>
      <p:ext uri="{BB962C8B-B14F-4D97-AF65-F5344CB8AC3E}">
        <p14:creationId xmlns:p14="http://schemas.microsoft.com/office/powerpoint/2010/main" val="15388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F7E62-56BB-DEA3-A6BC-F69D66E44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46" y="0"/>
            <a:ext cx="4212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67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537</TotalTime>
  <Words>539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Algerian</vt:lpstr>
      <vt:lpstr>-apple-system</vt:lpstr>
      <vt:lpstr>Aptos</vt:lpstr>
      <vt:lpstr>Arial</vt:lpstr>
      <vt:lpstr>Corbel</vt:lpstr>
      <vt:lpstr>Courier New</vt:lpstr>
      <vt:lpstr>Imprint MT Shadow</vt:lpstr>
      <vt:lpstr>Inter</vt:lpstr>
      <vt:lpstr>Open Sans</vt:lpstr>
      <vt:lpstr>Wingdings</vt:lpstr>
      <vt:lpstr>Parallax</vt:lpstr>
      <vt:lpstr>PowerPoint Presentation</vt:lpstr>
      <vt:lpstr>Fundamentals of DATA analytics WITH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2.2 Ideation &amp; Brainstorming Map</vt:lpstr>
      <vt:lpstr>PowerPoint Presentation</vt:lpstr>
      <vt:lpstr>PowerPoint Presentation</vt:lpstr>
      <vt:lpstr>PowerPoint Presentation</vt:lpstr>
      <vt:lpstr> 3.result : Final findings (output) of the project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LITERACY WITH TABLEAU</dc:title>
  <dc:creator>Administrator</dc:creator>
  <cp:lastModifiedBy>Administrator</cp:lastModifiedBy>
  <cp:revision>22</cp:revision>
  <dcterms:created xsi:type="dcterms:W3CDTF">2023-10-07T15:02:26Z</dcterms:created>
  <dcterms:modified xsi:type="dcterms:W3CDTF">2023-10-11T03:35:39Z</dcterms:modified>
</cp:coreProperties>
</file>